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diagrams/layout4.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4.xml" ContentType="application/vnd.openxmlformats-officedocument.drawingml.diagramColors+xml"/>
  <Override PartName="/ppt/diagrams/drawing5.xml" ContentType="application/vnd.ms-office.drawingml.diagramDrawing+xml"/>
  <Override PartName="/ppt/diagrams/drawing4.xml" ContentType="application/vnd.ms-office.drawingml.diagramDrawing+xml"/>
  <Override PartName="/ppt/diagrams/drawing1.xml" ContentType="application/vnd.ms-office.drawingml.diagramDrawing+xml"/>
  <Override PartName="/ppt/diagrams/quickStyle4.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84" r:id="rId5"/>
    <p:sldId id="330" r:id="rId6"/>
    <p:sldId id="286" r:id="rId7"/>
    <p:sldId id="292" r:id="rId8"/>
    <p:sldId id="293" r:id="rId9"/>
    <p:sldId id="296" r:id="rId10"/>
    <p:sldId id="298" r:id="rId11"/>
    <p:sldId id="299" r:id="rId12"/>
    <p:sldId id="262" r:id="rId13"/>
    <p:sldId id="332" r:id="rId14"/>
    <p:sldId id="300" r:id="rId15"/>
    <p:sldId id="301" r:id="rId16"/>
    <p:sldId id="331" r:id="rId17"/>
    <p:sldId id="302" r:id="rId18"/>
    <p:sldId id="303" r:id="rId19"/>
    <p:sldId id="305" r:id="rId20"/>
    <p:sldId id="304" r:id="rId21"/>
    <p:sldId id="334" r:id="rId22"/>
    <p:sldId id="306" r:id="rId23"/>
    <p:sldId id="307" r:id="rId24"/>
    <p:sldId id="308" r:id="rId25"/>
    <p:sldId id="309" r:id="rId26"/>
    <p:sldId id="310" r:id="rId27"/>
    <p:sldId id="312" r:id="rId28"/>
    <p:sldId id="335" r:id="rId29"/>
    <p:sldId id="325" r:id="rId30"/>
    <p:sldId id="338" r:id="rId31"/>
    <p:sldId id="314" r:id="rId32"/>
    <p:sldId id="315" r:id="rId33"/>
    <p:sldId id="316" r:id="rId34"/>
    <p:sldId id="317" r:id="rId35"/>
    <p:sldId id="318" r:id="rId36"/>
    <p:sldId id="319" r:id="rId37"/>
    <p:sldId id="313" r:id="rId38"/>
    <p:sldId id="287" r:id="rId39"/>
    <p:sldId id="311" r:id="rId40"/>
    <p:sldId id="321" r:id="rId41"/>
    <p:sldId id="320" r:id="rId42"/>
    <p:sldId id="336" r:id="rId43"/>
    <p:sldId id="337" r:id="rId44"/>
    <p:sldId id="272" r:id="rId45"/>
    <p:sldId id="327" r:id="rId46"/>
    <p:sldId id="326" r:id="rId47"/>
    <p:sldId id="339" r:id="rId48"/>
    <p:sldId id="32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4660"/>
  </p:normalViewPr>
  <p:slideViewPr>
    <p:cSldViewPr snapToGrid="0">
      <p:cViewPr varScale="1">
        <p:scale>
          <a:sx n="64" d="100"/>
          <a:sy n="64" d="100"/>
        </p:scale>
        <p:origin x="9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E04D1C3-6580-46D8-BB0B-EE0D8EDBB2F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A4D5853-2E1A-4D6F-99B7-AB1BF4E7A309}">
      <dgm:prSet/>
      <dgm:spPr/>
      <dgm:t>
        <a:bodyPr/>
        <a:lstStyle/>
        <a:p>
          <a:r>
            <a:rPr lang="en-IE" dirty="0"/>
            <a:t>Resilience and humans go hand in hand</a:t>
          </a:r>
          <a:endParaRPr lang="en-US" dirty="0"/>
        </a:p>
      </dgm:t>
    </dgm:pt>
    <dgm:pt modelId="{F35F746A-C7A0-4147-8357-8911708B6AA7}" type="parTrans" cxnId="{22C7C83C-B182-4D96-B998-75CA38E1CF66}">
      <dgm:prSet/>
      <dgm:spPr/>
      <dgm:t>
        <a:bodyPr/>
        <a:lstStyle/>
        <a:p>
          <a:endParaRPr lang="en-US"/>
        </a:p>
      </dgm:t>
    </dgm:pt>
    <dgm:pt modelId="{11909B75-ACF3-4868-8E4F-F959883AD1C1}" type="sibTrans" cxnId="{22C7C83C-B182-4D96-B998-75CA38E1CF66}">
      <dgm:prSet/>
      <dgm:spPr/>
      <dgm:t>
        <a:bodyPr/>
        <a:lstStyle/>
        <a:p>
          <a:endParaRPr lang="en-US"/>
        </a:p>
      </dgm:t>
    </dgm:pt>
    <dgm:pt modelId="{C8FDDF57-8A86-47D7-902A-F563DD665302}">
      <dgm:prSet/>
      <dgm:spPr/>
      <dgm:t>
        <a:bodyPr/>
        <a:lstStyle/>
        <a:p>
          <a:r>
            <a:rPr lang="en-IE"/>
            <a:t>Understanding Motivation &amp; Procrastination</a:t>
          </a:r>
          <a:endParaRPr lang="en-US"/>
        </a:p>
      </dgm:t>
    </dgm:pt>
    <dgm:pt modelId="{824CD0A1-8430-43DB-9670-D471D7EE337D}" type="parTrans" cxnId="{8EFB45FA-8E20-4604-9476-CFACE11F6C03}">
      <dgm:prSet/>
      <dgm:spPr/>
      <dgm:t>
        <a:bodyPr/>
        <a:lstStyle/>
        <a:p>
          <a:endParaRPr lang="en-US"/>
        </a:p>
      </dgm:t>
    </dgm:pt>
    <dgm:pt modelId="{E0D896EB-253A-48B2-8F1E-5FAA8AE54485}" type="sibTrans" cxnId="{8EFB45FA-8E20-4604-9476-CFACE11F6C03}">
      <dgm:prSet/>
      <dgm:spPr/>
      <dgm:t>
        <a:bodyPr/>
        <a:lstStyle/>
        <a:p>
          <a:endParaRPr lang="en-US"/>
        </a:p>
      </dgm:t>
    </dgm:pt>
    <dgm:pt modelId="{A95049C0-4BBF-4689-B10E-803746BDD427}">
      <dgm:prSet/>
      <dgm:spPr/>
      <dgm:t>
        <a:bodyPr/>
        <a:lstStyle/>
        <a:p>
          <a:r>
            <a:rPr lang="en-IE" dirty="0"/>
            <a:t>Some thoughts on stress &amp; anxiety</a:t>
          </a:r>
          <a:endParaRPr lang="en-US" dirty="0"/>
        </a:p>
      </dgm:t>
    </dgm:pt>
    <dgm:pt modelId="{657ED4A3-149D-4F8C-AE97-3B4F85A32A36}" type="parTrans" cxnId="{46808AD4-1186-4FE3-AEC1-7B43562F2671}">
      <dgm:prSet/>
      <dgm:spPr/>
      <dgm:t>
        <a:bodyPr/>
        <a:lstStyle/>
        <a:p>
          <a:endParaRPr lang="en-US"/>
        </a:p>
      </dgm:t>
    </dgm:pt>
    <dgm:pt modelId="{1F8CB75C-85CC-4D28-B462-328CAB8DDA5D}" type="sibTrans" cxnId="{46808AD4-1186-4FE3-AEC1-7B43562F2671}">
      <dgm:prSet/>
      <dgm:spPr/>
      <dgm:t>
        <a:bodyPr/>
        <a:lstStyle/>
        <a:p>
          <a:endParaRPr lang="en-US"/>
        </a:p>
      </dgm:t>
    </dgm:pt>
    <dgm:pt modelId="{7A98C0D0-C489-46BB-99D1-0C6A60E2C806}">
      <dgm:prSet/>
      <dgm:spPr/>
      <dgm:t>
        <a:bodyPr/>
        <a:lstStyle/>
        <a:p>
          <a:r>
            <a:rPr lang="en-IE" dirty="0"/>
            <a:t>Working from home – issues to consider </a:t>
          </a:r>
          <a:endParaRPr lang="en-US" dirty="0"/>
        </a:p>
      </dgm:t>
    </dgm:pt>
    <dgm:pt modelId="{B38B81BB-4593-4CDE-B769-508C895BD32C}" type="parTrans" cxnId="{7F734A77-94A2-44F6-91F9-AC28E08F530C}">
      <dgm:prSet/>
      <dgm:spPr/>
      <dgm:t>
        <a:bodyPr/>
        <a:lstStyle/>
        <a:p>
          <a:endParaRPr lang="en-US"/>
        </a:p>
      </dgm:t>
    </dgm:pt>
    <dgm:pt modelId="{18AC54AA-1FB5-4793-A9EF-9AD17D925C3A}" type="sibTrans" cxnId="{7F734A77-94A2-44F6-91F9-AC28E08F530C}">
      <dgm:prSet/>
      <dgm:spPr/>
      <dgm:t>
        <a:bodyPr/>
        <a:lstStyle/>
        <a:p>
          <a:endParaRPr lang="en-US"/>
        </a:p>
      </dgm:t>
    </dgm:pt>
    <dgm:pt modelId="{9592E339-B281-4188-82B0-A94E1FD13856}">
      <dgm:prSet/>
      <dgm:spPr/>
      <dgm:t>
        <a:bodyPr/>
        <a:lstStyle/>
        <a:p>
          <a:r>
            <a:rPr lang="en-IE"/>
            <a:t>5 a day for Mental Health</a:t>
          </a:r>
          <a:endParaRPr lang="en-US"/>
        </a:p>
      </dgm:t>
    </dgm:pt>
    <dgm:pt modelId="{C44AD822-860E-412A-AF3D-FBC23F7946E2}" type="parTrans" cxnId="{F73F30E2-E07C-41A8-9DB3-262B49DBEA91}">
      <dgm:prSet/>
      <dgm:spPr/>
      <dgm:t>
        <a:bodyPr/>
        <a:lstStyle/>
        <a:p>
          <a:endParaRPr lang="en-US"/>
        </a:p>
      </dgm:t>
    </dgm:pt>
    <dgm:pt modelId="{8B0C1AC3-BD04-4025-B0AE-731A57199FDB}" type="sibTrans" cxnId="{F73F30E2-E07C-41A8-9DB3-262B49DBEA91}">
      <dgm:prSet/>
      <dgm:spPr/>
      <dgm:t>
        <a:bodyPr/>
        <a:lstStyle/>
        <a:p>
          <a:endParaRPr lang="en-US"/>
        </a:p>
      </dgm:t>
    </dgm:pt>
    <dgm:pt modelId="{BC87F8DD-FD92-49C6-A68A-3F829E01511B}">
      <dgm:prSet/>
      <dgm:spPr/>
      <dgm:t>
        <a:bodyPr/>
        <a:lstStyle/>
        <a:p>
          <a:r>
            <a:rPr lang="en-US" dirty="0"/>
            <a:t>Useful resources</a:t>
          </a:r>
        </a:p>
      </dgm:t>
    </dgm:pt>
    <dgm:pt modelId="{38E2760F-0CD7-4898-8A6E-B8262A1DB73B}" type="parTrans" cxnId="{A28BACD4-8A7F-4585-8008-F18818BBFF70}">
      <dgm:prSet/>
      <dgm:spPr/>
      <dgm:t>
        <a:bodyPr/>
        <a:lstStyle/>
        <a:p>
          <a:endParaRPr lang="en-US"/>
        </a:p>
      </dgm:t>
    </dgm:pt>
    <dgm:pt modelId="{516964E3-9CBB-4C56-BC7A-A56DB3D9E532}" type="sibTrans" cxnId="{A28BACD4-8A7F-4585-8008-F18818BBFF70}">
      <dgm:prSet/>
      <dgm:spPr/>
      <dgm:t>
        <a:bodyPr/>
        <a:lstStyle/>
        <a:p>
          <a:endParaRPr lang="en-US"/>
        </a:p>
      </dgm:t>
    </dgm:pt>
    <dgm:pt modelId="{EFD717EF-7E7B-47B2-B848-3938F087DFE3}" type="pres">
      <dgm:prSet presAssocID="{2E04D1C3-6580-46D8-BB0B-EE0D8EDBB2F8}" presName="linear" presStyleCnt="0">
        <dgm:presLayoutVars>
          <dgm:animLvl val="lvl"/>
          <dgm:resizeHandles val="exact"/>
        </dgm:presLayoutVars>
      </dgm:prSet>
      <dgm:spPr/>
    </dgm:pt>
    <dgm:pt modelId="{4CC10D8D-93C6-4C5B-BD20-361A7A8A9188}" type="pres">
      <dgm:prSet presAssocID="{5A4D5853-2E1A-4D6F-99B7-AB1BF4E7A309}" presName="parentText" presStyleLbl="node1" presStyleIdx="0" presStyleCnt="6">
        <dgm:presLayoutVars>
          <dgm:chMax val="0"/>
          <dgm:bulletEnabled val="1"/>
        </dgm:presLayoutVars>
      </dgm:prSet>
      <dgm:spPr/>
    </dgm:pt>
    <dgm:pt modelId="{5B206442-2835-426A-831C-1EF7DD34104B}" type="pres">
      <dgm:prSet presAssocID="{11909B75-ACF3-4868-8E4F-F959883AD1C1}" presName="spacer" presStyleCnt="0"/>
      <dgm:spPr/>
    </dgm:pt>
    <dgm:pt modelId="{C89BADA7-2845-4B2C-B5EF-2FA787506D60}" type="pres">
      <dgm:prSet presAssocID="{C8FDDF57-8A86-47D7-902A-F563DD665302}" presName="parentText" presStyleLbl="node1" presStyleIdx="1" presStyleCnt="6">
        <dgm:presLayoutVars>
          <dgm:chMax val="0"/>
          <dgm:bulletEnabled val="1"/>
        </dgm:presLayoutVars>
      </dgm:prSet>
      <dgm:spPr/>
    </dgm:pt>
    <dgm:pt modelId="{4C349C7D-0491-4AF5-A053-C4BEAFD1ABC5}" type="pres">
      <dgm:prSet presAssocID="{E0D896EB-253A-48B2-8F1E-5FAA8AE54485}" presName="spacer" presStyleCnt="0"/>
      <dgm:spPr/>
    </dgm:pt>
    <dgm:pt modelId="{2BF71362-791D-494D-81F2-30131CBF9A90}" type="pres">
      <dgm:prSet presAssocID="{A95049C0-4BBF-4689-B10E-803746BDD427}" presName="parentText" presStyleLbl="node1" presStyleIdx="2" presStyleCnt="6">
        <dgm:presLayoutVars>
          <dgm:chMax val="0"/>
          <dgm:bulletEnabled val="1"/>
        </dgm:presLayoutVars>
      </dgm:prSet>
      <dgm:spPr/>
    </dgm:pt>
    <dgm:pt modelId="{85634DFC-0E64-44B0-8DE7-0884311501EB}" type="pres">
      <dgm:prSet presAssocID="{1F8CB75C-85CC-4D28-B462-328CAB8DDA5D}" presName="spacer" presStyleCnt="0"/>
      <dgm:spPr/>
    </dgm:pt>
    <dgm:pt modelId="{0A1367AC-46AF-40CF-BEC1-F6A2CB223A89}" type="pres">
      <dgm:prSet presAssocID="{7A98C0D0-C489-46BB-99D1-0C6A60E2C806}" presName="parentText" presStyleLbl="node1" presStyleIdx="3" presStyleCnt="6">
        <dgm:presLayoutVars>
          <dgm:chMax val="0"/>
          <dgm:bulletEnabled val="1"/>
        </dgm:presLayoutVars>
      </dgm:prSet>
      <dgm:spPr/>
    </dgm:pt>
    <dgm:pt modelId="{1534C866-3CAB-490E-938C-3D47AF133B65}" type="pres">
      <dgm:prSet presAssocID="{18AC54AA-1FB5-4793-A9EF-9AD17D925C3A}" presName="spacer" presStyleCnt="0"/>
      <dgm:spPr/>
    </dgm:pt>
    <dgm:pt modelId="{FB97E2D4-C941-43C1-8C10-57817ABE0554}" type="pres">
      <dgm:prSet presAssocID="{9592E339-B281-4188-82B0-A94E1FD13856}" presName="parentText" presStyleLbl="node1" presStyleIdx="4" presStyleCnt="6">
        <dgm:presLayoutVars>
          <dgm:chMax val="0"/>
          <dgm:bulletEnabled val="1"/>
        </dgm:presLayoutVars>
      </dgm:prSet>
      <dgm:spPr/>
    </dgm:pt>
    <dgm:pt modelId="{EB6C9797-8118-4839-9FB4-1C13D8A99862}" type="pres">
      <dgm:prSet presAssocID="{8B0C1AC3-BD04-4025-B0AE-731A57199FDB}" presName="spacer" presStyleCnt="0"/>
      <dgm:spPr/>
    </dgm:pt>
    <dgm:pt modelId="{0BF4C4BA-A7FE-4E5D-AA56-3C04EE7E9589}" type="pres">
      <dgm:prSet presAssocID="{BC87F8DD-FD92-49C6-A68A-3F829E01511B}" presName="parentText" presStyleLbl="node1" presStyleIdx="5" presStyleCnt="6" custLinFactNeighborX="22093" custLinFactNeighborY="58835">
        <dgm:presLayoutVars>
          <dgm:chMax val="0"/>
          <dgm:bulletEnabled val="1"/>
        </dgm:presLayoutVars>
      </dgm:prSet>
      <dgm:spPr/>
    </dgm:pt>
  </dgm:ptLst>
  <dgm:cxnLst>
    <dgm:cxn modelId="{E0F1C809-38A7-4094-87FB-3DD97BC27D71}" type="presOf" srcId="{C8FDDF57-8A86-47D7-902A-F563DD665302}" destId="{C89BADA7-2845-4B2C-B5EF-2FA787506D60}" srcOrd="0" destOrd="0" presId="urn:microsoft.com/office/officeart/2005/8/layout/vList2"/>
    <dgm:cxn modelId="{B70B710B-1645-4A95-B9AA-4930BBB22AFB}" type="presOf" srcId="{7A98C0D0-C489-46BB-99D1-0C6A60E2C806}" destId="{0A1367AC-46AF-40CF-BEC1-F6A2CB223A89}" srcOrd="0" destOrd="0" presId="urn:microsoft.com/office/officeart/2005/8/layout/vList2"/>
    <dgm:cxn modelId="{19846A31-52B8-49E8-95C1-155FC11688E8}" type="presOf" srcId="{A95049C0-4BBF-4689-B10E-803746BDD427}" destId="{2BF71362-791D-494D-81F2-30131CBF9A90}" srcOrd="0" destOrd="0" presId="urn:microsoft.com/office/officeart/2005/8/layout/vList2"/>
    <dgm:cxn modelId="{22C7C83C-B182-4D96-B998-75CA38E1CF66}" srcId="{2E04D1C3-6580-46D8-BB0B-EE0D8EDBB2F8}" destId="{5A4D5853-2E1A-4D6F-99B7-AB1BF4E7A309}" srcOrd="0" destOrd="0" parTransId="{F35F746A-C7A0-4147-8357-8911708B6AA7}" sibTransId="{11909B75-ACF3-4868-8E4F-F959883AD1C1}"/>
    <dgm:cxn modelId="{C007EF42-C5B2-4CD9-9C0C-D6F6BBE30047}" type="presOf" srcId="{BC87F8DD-FD92-49C6-A68A-3F829E01511B}" destId="{0BF4C4BA-A7FE-4E5D-AA56-3C04EE7E9589}" srcOrd="0" destOrd="0" presId="urn:microsoft.com/office/officeart/2005/8/layout/vList2"/>
    <dgm:cxn modelId="{7F734A77-94A2-44F6-91F9-AC28E08F530C}" srcId="{2E04D1C3-6580-46D8-BB0B-EE0D8EDBB2F8}" destId="{7A98C0D0-C489-46BB-99D1-0C6A60E2C806}" srcOrd="3" destOrd="0" parTransId="{B38B81BB-4593-4CDE-B769-508C895BD32C}" sibTransId="{18AC54AA-1FB5-4793-A9EF-9AD17D925C3A}"/>
    <dgm:cxn modelId="{57EED1AE-5106-475A-B423-D0F442034430}" type="presOf" srcId="{9592E339-B281-4188-82B0-A94E1FD13856}" destId="{FB97E2D4-C941-43C1-8C10-57817ABE0554}" srcOrd="0" destOrd="0" presId="urn:microsoft.com/office/officeart/2005/8/layout/vList2"/>
    <dgm:cxn modelId="{19E96CD1-3179-41BA-94CC-3458D14320BB}" type="presOf" srcId="{5A4D5853-2E1A-4D6F-99B7-AB1BF4E7A309}" destId="{4CC10D8D-93C6-4C5B-BD20-361A7A8A9188}" srcOrd="0" destOrd="0" presId="urn:microsoft.com/office/officeart/2005/8/layout/vList2"/>
    <dgm:cxn modelId="{46808AD4-1186-4FE3-AEC1-7B43562F2671}" srcId="{2E04D1C3-6580-46D8-BB0B-EE0D8EDBB2F8}" destId="{A95049C0-4BBF-4689-B10E-803746BDD427}" srcOrd="2" destOrd="0" parTransId="{657ED4A3-149D-4F8C-AE97-3B4F85A32A36}" sibTransId="{1F8CB75C-85CC-4D28-B462-328CAB8DDA5D}"/>
    <dgm:cxn modelId="{A28BACD4-8A7F-4585-8008-F18818BBFF70}" srcId="{2E04D1C3-6580-46D8-BB0B-EE0D8EDBB2F8}" destId="{BC87F8DD-FD92-49C6-A68A-3F829E01511B}" srcOrd="5" destOrd="0" parTransId="{38E2760F-0CD7-4898-8A6E-B8262A1DB73B}" sibTransId="{516964E3-9CBB-4C56-BC7A-A56DB3D9E532}"/>
    <dgm:cxn modelId="{DB4C03D6-6647-4A6E-87F2-3EE42532DD1E}" type="presOf" srcId="{2E04D1C3-6580-46D8-BB0B-EE0D8EDBB2F8}" destId="{EFD717EF-7E7B-47B2-B848-3938F087DFE3}" srcOrd="0" destOrd="0" presId="urn:microsoft.com/office/officeart/2005/8/layout/vList2"/>
    <dgm:cxn modelId="{F73F30E2-E07C-41A8-9DB3-262B49DBEA91}" srcId="{2E04D1C3-6580-46D8-BB0B-EE0D8EDBB2F8}" destId="{9592E339-B281-4188-82B0-A94E1FD13856}" srcOrd="4" destOrd="0" parTransId="{C44AD822-860E-412A-AF3D-FBC23F7946E2}" sibTransId="{8B0C1AC3-BD04-4025-B0AE-731A57199FDB}"/>
    <dgm:cxn modelId="{8EFB45FA-8E20-4604-9476-CFACE11F6C03}" srcId="{2E04D1C3-6580-46D8-BB0B-EE0D8EDBB2F8}" destId="{C8FDDF57-8A86-47D7-902A-F563DD665302}" srcOrd="1" destOrd="0" parTransId="{824CD0A1-8430-43DB-9670-D471D7EE337D}" sibTransId="{E0D896EB-253A-48B2-8F1E-5FAA8AE54485}"/>
    <dgm:cxn modelId="{2CC804F0-972F-4AF1-8AA8-4B41C0B71CFC}" type="presParOf" srcId="{EFD717EF-7E7B-47B2-B848-3938F087DFE3}" destId="{4CC10D8D-93C6-4C5B-BD20-361A7A8A9188}" srcOrd="0" destOrd="0" presId="urn:microsoft.com/office/officeart/2005/8/layout/vList2"/>
    <dgm:cxn modelId="{7490171D-45CB-4DDA-9189-8462F228DE9F}" type="presParOf" srcId="{EFD717EF-7E7B-47B2-B848-3938F087DFE3}" destId="{5B206442-2835-426A-831C-1EF7DD34104B}" srcOrd="1" destOrd="0" presId="urn:microsoft.com/office/officeart/2005/8/layout/vList2"/>
    <dgm:cxn modelId="{FB43EC5B-4D50-4CD7-AF05-E4456FF54C80}" type="presParOf" srcId="{EFD717EF-7E7B-47B2-B848-3938F087DFE3}" destId="{C89BADA7-2845-4B2C-B5EF-2FA787506D60}" srcOrd="2" destOrd="0" presId="urn:microsoft.com/office/officeart/2005/8/layout/vList2"/>
    <dgm:cxn modelId="{021897BE-6B6C-4C3E-864D-84573FE2A4F2}" type="presParOf" srcId="{EFD717EF-7E7B-47B2-B848-3938F087DFE3}" destId="{4C349C7D-0491-4AF5-A053-C4BEAFD1ABC5}" srcOrd="3" destOrd="0" presId="urn:microsoft.com/office/officeart/2005/8/layout/vList2"/>
    <dgm:cxn modelId="{DB3DCF81-D402-4A52-822B-112B279DD4F6}" type="presParOf" srcId="{EFD717EF-7E7B-47B2-B848-3938F087DFE3}" destId="{2BF71362-791D-494D-81F2-30131CBF9A90}" srcOrd="4" destOrd="0" presId="urn:microsoft.com/office/officeart/2005/8/layout/vList2"/>
    <dgm:cxn modelId="{6DC7B248-C552-4C8B-8F34-5ADC9A7F7421}" type="presParOf" srcId="{EFD717EF-7E7B-47B2-B848-3938F087DFE3}" destId="{85634DFC-0E64-44B0-8DE7-0884311501EB}" srcOrd="5" destOrd="0" presId="urn:microsoft.com/office/officeart/2005/8/layout/vList2"/>
    <dgm:cxn modelId="{695EFCE8-C735-4219-8282-58118299D6AA}" type="presParOf" srcId="{EFD717EF-7E7B-47B2-B848-3938F087DFE3}" destId="{0A1367AC-46AF-40CF-BEC1-F6A2CB223A89}" srcOrd="6" destOrd="0" presId="urn:microsoft.com/office/officeart/2005/8/layout/vList2"/>
    <dgm:cxn modelId="{2E02B724-9323-43E5-8E21-25AD6775236F}" type="presParOf" srcId="{EFD717EF-7E7B-47B2-B848-3938F087DFE3}" destId="{1534C866-3CAB-490E-938C-3D47AF133B65}" srcOrd="7" destOrd="0" presId="urn:microsoft.com/office/officeart/2005/8/layout/vList2"/>
    <dgm:cxn modelId="{329A79DA-E7FB-4911-B8F2-96F1DBE27F64}" type="presParOf" srcId="{EFD717EF-7E7B-47B2-B848-3938F087DFE3}" destId="{FB97E2D4-C941-43C1-8C10-57817ABE0554}" srcOrd="8" destOrd="0" presId="urn:microsoft.com/office/officeart/2005/8/layout/vList2"/>
    <dgm:cxn modelId="{6CD7D133-60E2-4C61-8206-2804BC2AC23E}" type="presParOf" srcId="{EFD717EF-7E7B-47B2-B848-3938F087DFE3}" destId="{EB6C9797-8118-4839-9FB4-1C13D8A99862}" srcOrd="9" destOrd="0" presId="urn:microsoft.com/office/officeart/2005/8/layout/vList2"/>
    <dgm:cxn modelId="{A8601DE9-C133-48C8-BB3E-905CDCCD2179}" type="presParOf" srcId="{EFD717EF-7E7B-47B2-B848-3938F087DFE3}" destId="{0BF4C4BA-A7FE-4E5D-AA56-3C04EE7E958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0615C8-F3B8-4713-9E27-39BDF44B666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6A86ADD-F55C-4284-A7D1-2B60FF246081}">
      <dgm:prSet/>
      <dgm:spPr/>
      <dgm:t>
        <a:bodyPr/>
        <a:lstStyle/>
        <a:p>
          <a:r>
            <a:rPr lang="en-IE" b="0" i="0" dirty="0"/>
            <a:t>Resilience is the human capacity to endure, to overcome, to adapt and to be transformed by life’s adversities</a:t>
          </a:r>
          <a:endParaRPr lang="en-US" dirty="0"/>
        </a:p>
      </dgm:t>
    </dgm:pt>
    <dgm:pt modelId="{0EECC976-21BF-4B5C-B1FF-AC186B808657}" type="parTrans" cxnId="{C89FEF09-7BD0-43A8-A580-364891A37B5F}">
      <dgm:prSet/>
      <dgm:spPr/>
      <dgm:t>
        <a:bodyPr/>
        <a:lstStyle/>
        <a:p>
          <a:endParaRPr lang="en-US"/>
        </a:p>
      </dgm:t>
    </dgm:pt>
    <dgm:pt modelId="{1C75551B-49D9-486F-9495-FD91BDBED7A1}" type="sibTrans" cxnId="{C89FEF09-7BD0-43A8-A580-364891A37B5F}">
      <dgm:prSet/>
      <dgm:spPr/>
      <dgm:t>
        <a:bodyPr/>
        <a:lstStyle/>
        <a:p>
          <a:endParaRPr lang="en-US"/>
        </a:p>
      </dgm:t>
    </dgm:pt>
    <dgm:pt modelId="{8DA131CD-A4CA-4AA9-8E57-848DEA8CF7CF}">
      <dgm:prSet/>
      <dgm:spPr/>
      <dgm:t>
        <a:bodyPr/>
        <a:lstStyle/>
        <a:p>
          <a:r>
            <a:rPr lang="en-US" dirty="0"/>
            <a:t>Humans are very adept at finding ways to turn to our own sense of feeling strong, and being in  control during uncertainty</a:t>
          </a:r>
        </a:p>
      </dgm:t>
    </dgm:pt>
    <dgm:pt modelId="{2E190D25-610F-4057-B8E1-F66C79433CD4}" type="parTrans" cxnId="{8751BB3E-D962-4279-A805-1FC62A7F7F5E}">
      <dgm:prSet/>
      <dgm:spPr/>
      <dgm:t>
        <a:bodyPr/>
        <a:lstStyle/>
        <a:p>
          <a:endParaRPr lang="en-US"/>
        </a:p>
      </dgm:t>
    </dgm:pt>
    <dgm:pt modelId="{CCEB4D6D-69F3-4DFA-9831-7CA8C5478595}" type="sibTrans" cxnId="{8751BB3E-D962-4279-A805-1FC62A7F7F5E}">
      <dgm:prSet/>
      <dgm:spPr/>
      <dgm:t>
        <a:bodyPr/>
        <a:lstStyle/>
        <a:p>
          <a:endParaRPr lang="en-US"/>
        </a:p>
      </dgm:t>
    </dgm:pt>
    <dgm:pt modelId="{E4B9423D-11DB-4041-9A27-C7CA4FBE6931}" type="pres">
      <dgm:prSet presAssocID="{270615C8-F3B8-4713-9E27-39BDF44B6661}" presName="root" presStyleCnt="0">
        <dgm:presLayoutVars>
          <dgm:dir/>
          <dgm:resizeHandles val="exact"/>
        </dgm:presLayoutVars>
      </dgm:prSet>
      <dgm:spPr/>
    </dgm:pt>
    <dgm:pt modelId="{A8EAD5A4-E847-4CED-937C-6161642C2B1E}" type="pres">
      <dgm:prSet presAssocID="{06A86ADD-F55C-4284-A7D1-2B60FF246081}" presName="compNode" presStyleCnt="0"/>
      <dgm:spPr/>
    </dgm:pt>
    <dgm:pt modelId="{FADCE658-611A-4652-8445-2935E5EDFC50}" type="pres">
      <dgm:prSet presAssocID="{06A86ADD-F55C-4284-A7D1-2B60FF246081}" presName="bgRect" presStyleLbl="bgShp" presStyleIdx="0" presStyleCnt="2"/>
      <dgm:spPr/>
    </dgm:pt>
    <dgm:pt modelId="{31C5FD59-72CA-412E-9223-91E7B9C72092}" type="pres">
      <dgm:prSet presAssocID="{06A86ADD-F55C-4284-A7D1-2B60FF24608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FA621FE0-B6A8-4010-BAC2-CA1C87ADBB8A}" type="pres">
      <dgm:prSet presAssocID="{06A86ADD-F55C-4284-A7D1-2B60FF246081}" presName="spaceRect" presStyleCnt="0"/>
      <dgm:spPr/>
    </dgm:pt>
    <dgm:pt modelId="{CF8F719A-CA61-42AF-AEAE-08ABE8CFDC63}" type="pres">
      <dgm:prSet presAssocID="{06A86ADD-F55C-4284-A7D1-2B60FF246081}" presName="parTx" presStyleLbl="revTx" presStyleIdx="0" presStyleCnt="2">
        <dgm:presLayoutVars>
          <dgm:chMax val="0"/>
          <dgm:chPref val="0"/>
        </dgm:presLayoutVars>
      </dgm:prSet>
      <dgm:spPr/>
    </dgm:pt>
    <dgm:pt modelId="{75D6B9EA-B37A-49DB-8E33-01D97DFB4B75}" type="pres">
      <dgm:prSet presAssocID="{1C75551B-49D9-486F-9495-FD91BDBED7A1}" presName="sibTrans" presStyleCnt="0"/>
      <dgm:spPr/>
    </dgm:pt>
    <dgm:pt modelId="{758449E5-272E-4044-9283-E44550DCC137}" type="pres">
      <dgm:prSet presAssocID="{8DA131CD-A4CA-4AA9-8E57-848DEA8CF7CF}" presName="compNode" presStyleCnt="0"/>
      <dgm:spPr/>
    </dgm:pt>
    <dgm:pt modelId="{05DF55E6-5556-47D5-BCA8-CD0DC3B5B3E9}" type="pres">
      <dgm:prSet presAssocID="{8DA131CD-A4CA-4AA9-8E57-848DEA8CF7CF}" presName="bgRect" presStyleLbl="bgShp" presStyleIdx="1" presStyleCnt="2"/>
      <dgm:spPr/>
    </dgm:pt>
    <dgm:pt modelId="{1A750D63-EC5E-4A56-8E09-591C8565111F}" type="pres">
      <dgm:prSet presAssocID="{8DA131CD-A4CA-4AA9-8E57-848DEA8CF7C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91A3BBF3-8442-45C2-A12E-BD4F477BF7BF}" type="pres">
      <dgm:prSet presAssocID="{8DA131CD-A4CA-4AA9-8E57-848DEA8CF7CF}" presName="spaceRect" presStyleCnt="0"/>
      <dgm:spPr/>
    </dgm:pt>
    <dgm:pt modelId="{395F17F4-6B62-4A7C-BEFD-5FD6137EDA70}" type="pres">
      <dgm:prSet presAssocID="{8DA131CD-A4CA-4AA9-8E57-848DEA8CF7CF}" presName="parTx" presStyleLbl="revTx" presStyleIdx="1" presStyleCnt="2">
        <dgm:presLayoutVars>
          <dgm:chMax val="0"/>
          <dgm:chPref val="0"/>
        </dgm:presLayoutVars>
      </dgm:prSet>
      <dgm:spPr/>
    </dgm:pt>
  </dgm:ptLst>
  <dgm:cxnLst>
    <dgm:cxn modelId="{C89FEF09-7BD0-43A8-A580-364891A37B5F}" srcId="{270615C8-F3B8-4713-9E27-39BDF44B6661}" destId="{06A86ADD-F55C-4284-A7D1-2B60FF246081}" srcOrd="0" destOrd="0" parTransId="{0EECC976-21BF-4B5C-B1FF-AC186B808657}" sibTransId="{1C75551B-49D9-486F-9495-FD91BDBED7A1}"/>
    <dgm:cxn modelId="{198F0215-2DCA-41E4-846F-85DDDABBC0E2}" type="presOf" srcId="{8DA131CD-A4CA-4AA9-8E57-848DEA8CF7CF}" destId="{395F17F4-6B62-4A7C-BEFD-5FD6137EDA70}" srcOrd="0" destOrd="0" presId="urn:microsoft.com/office/officeart/2018/2/layout/IconVerticalSolidList"/>
    <dgm:cxn modelId="{8751BB3E-D962-4279-A805-1FC62A7F7F5E}" srcId="{270615C8-F3B8-4713-9E27-39BDF44B6661}" destId="{8DA131CD-A4CA-4AA9-8E57-848DEA8CF7CF}" srcOrd="1" destOrd="0" parTransId="{2E190D25-610F-4057-B8E1-F66C79433CD4}" sibTransId="{CCEB4D6D-69F3-4DFA-9831-7CA8C5478595}"/>
    <dgm:cxn modelId="{D4F97C53-2452-4654-B9EB-A8B80F0DDEB1}" type="presOf" srcId="{06A86ADD-F55C-4284-A7D1-2B60FF246081}" destId="{CF8F719A-CA61-42AF-AEAE-08ABE8CFDC63}" srcOrd="0" destOrd="0" presId="urn:microsoft.com/office/officeart/2018/2/layout/IconVerticalSolidList"/>
    <dgm:cxn modelId="{737176F1-7353-4D85-9333-943BA29805A4}" type="presOf" srcId="{270615C8-F3B8-4713-9E27-39BDF44B6661}" destId="{E4B9423D-11DB-4041-9A27-C7CA4FBE6931}" srcOrd="0" destOrd="0" presId="urn:microsoft.com/office/officeart/2018/2/layout/IconVerticalSolidList"/>
    <dgm:cxn modelId="{F76BE7BC-65C6-4E2D-B504-4B62E5B5585A}" type="presParOf" srcId="{E4B9423D-11DB-4041-9A27-C7CA4FBE6931}" destId="{A8EAD5A4-E847-4CED-937C-6161642C2B1E}" srcOrd="0" destOrd="0" presId="urn:microsoft.com/office/officeart/2018/2/layout/IconVerticalSolidList"/>
    <dgm:cxn modelId="{0CA8A4A3-3C92-4FBD-AC70-272CD984148C}" type="presParOf" srcId="{A8EAD5A4-E847-4CED-937C-6161642C2B1E}" destId="{FADCE658-611A-4652-8445-2935E5EDFC50}" srcOrd="0" destOrd="0" presId="urn:microsoft.com/office/officeart/2018/2/layout/IconVerticalSolidList"/>
    <dgm:cxn modelId="{D1F562AB-74EB-48EA-8EB1-3E1A4B009529}" type="presParOf" srcId="{A8EAD5A4-E847-4CED-937C-6161642C2B1E}" destId="{31C5FD59-72CA-412E-9223-91E7B9C72092}" srcOrd="1" destOrd="0" presId="urn:microsoft.com/office/officeart/2018/2/layout/IconVerticalSolidList"/>
    <dgm:cxn modelId="{D4C0859C-6CD6-4C94-8641-0507D8861155}" type="presParOf" srcId="{A8EAD5A4-E847-4CED-937C-6161642C2B1E}" destId="{FA621FE0-B6A8-4010-BAC2-CA1C87ADBB8A}" srcOrd="2" destOrd="0" presId="urn:microsoft.com/office/officeart/2018/2/layout/IconVerticalSolidList"/>
    <dgm:cxn modelId="{856EE5A1-3AA2-4FB2-9AD1-315B53600ED7}" type="presParOf" srcId="{A8EAD5A4-E847-4CED-937C-6161642C2B1E}" destId="{CF8F719A-CA61-42AF-AEAE-08ABE8CFDC63}" srcOrd="3" destOrd="0" presId="urn:microsoft.com/office/officeart/2018/2/layout/IconVerticalSolidList"/>
    <dgm:cxn modelId="{3A7D509F-8687-4008-A81C-8E38B051161B}" type="presParOf" srcId="{E4B9423D-11DB-4041-9A27-C7CA4FBE6931}" destId="{75D6B9EA-B37A-49DB-8E33-01D97DFB4B75}" srcOrd="1" destOrd="0" presId="urn:microsoft.com/office/officeart/2018/2/layout/IconVerticalSolidList"/>
    <dgm:cxn modelId="{07BA4F57-8BE8-4628-8839-D877122AB9F7}" type="presParOf" srcId="{E4B9423D-11DB-4041-9A27-C7CA4FBE6931}" destId="{758449E5-272E-4044-9283-E44550DCC137}" srcOrd="2" destOrd="0" presId="urn:microsoft.com/office/officeart/2018/2/layout/IconVerticalSolidList"/>
    <dgm:cxn modelId="{E80C1F59-32B9-4076-98A8-C630D260F7B0}" type="presParOf" srcId="{758449E5-272E-4044-9283-E44550DCC137}" destId="{05DF55E6-5556-47D5-BCA8-CD0DC3B5B3E9}" srcOrd="0" destOrd="0" presId="urn:microsoft.com/office/officeart/2018/2/layout/IconVerticalSolidList"/>
    <dgm:cxn modelId="{DC5A73F1-ED6D-4E3B-AA87-E11CFACDA275}" type="presParOf" srcId="{758449E5-272E-4044-9283-E44550DCC137}" destId="{1A750D63-EC5E-4A56-8E09-591C8565111F}" srcOrd="1" destOrd="0" presId="urn:microsoft.com/office/officeart/2018/2/layout/IconVerticalSolidList"/>
    <dgm:cxn modelId="{F59F6846-6648-4954-9730-65AEC47B102E}" type="presParOf" srcId="{758449E5-272E-4044-9283-E44550DCC137}" destId="{91A3BBF3-8442-45C2-A12E-BD4F477BF7BF}" srcOrd="2" destOrd="0" presId="urn:microsoft.com/office/officeart/2018/2/layout/IconVerticalSolidList"/>
    <dgm:cxn modelId="{C4C81441-3EB8-45AA-8A60-1B69D52585A7}" type="presParOf" srcId="{758449E5-272E-4044-9283-E44550DCC137}" destId="{395F17F4-6B62-4A7C-BEFD-5FD6137EDA7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6B8A4D-6912-44E0-8448-1950033C89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4D99A31-268D-44D2-8FAD-E92F290F104A}">
      <dgm:prSet/>
      <dgm:spPr/>
      <dgm:t>
        <a:bodyPr/>
        <a:lstStyle/>
        <a:p>
          <a:r>
            <a:rPr lang="en-IE"/>
            <a:t>I can do this, it will be okay</a:t>
          </a:r>
          <a:endParaRPr lang="en-US"/>
        </a:p>
      </dgm:t>
    </dgm:pt>
    <dgm:pt modelId="{30CD52CF-9C7B-4381-80A3-A47F2660440F}" type="parTrans" cxnId="{74BAB922-C494-4CE7-992C-EC8BC5B6459A}">
      <dgm:prSet/>
      <dgm:spPr/>
      <dgm:t>
        <a:bodyPr/>
        <a:lstStyle/>
        <a:p>
          <a:endParaRPr lang="en-US"/>
        </a:p>
      </dgm:t>
    </dgm:pt>
    <dgm:pt modelId="{DEEAA0A0-EFB0-4D8D-8BF6-A5D9B3F9A069}" type="sibTrans" cxnId="{74BAB922-C494-4CE7-992C-EC8BC5B6459A}">
      <dgm:prSet/>
      <dgm:spPr/>
      <dgm:t>
        <a:bodyPr/>
        <a:lstStyle/>
        <a:p>
          <a:endParaRPr lang="en-US"/>
        </a:p>
      </dgm:t>
    </dgm:pt>
    <dgm:pt modelId="{D6FA3A8F-E0E9-4D64-819C-BC56E569B759}">
      <dgm:prSet/>
      <dgm:spPr/>
      <dgm:t>
        <a:bodyPr/>
        <a:lstStyle/>
        <a:p>
          <a:r>
            <a:rPr lang="en-IE"/>
            <a:t>I am stronger than I think</a:t>
          </a:r>
          <a:endParaRPr lang="en-US"/>
        </a:p>
      </dgm:t>
    </dgm:pt>
    <dgm:pt modelId="{07083E64-F9C5-46FC-9215-79B4203EE484}" type="parTrans" cxnId="{13104EE9-9BAB-4B4D-BBCF-CD4AE59D17B9}">
      <dgm:prSet/>
      <dgm:spPr/>
      <dgm:t>
        <a:bodyPr/>
        <a:lstStyle/>
        <a:p>
          <a:endParaRPr lang="en-US"/>
        </a:p>
      </dgm:t>
    </dgm:pt>
    <dgm:pt modelId="{B578E404-42F5-480A-AD9A-F15A68CC6E3C}" type="sibTrans" cxnId="{13104EE9-9BAB-4B4D-BBCF-CD4AE59D17B9}">
      <dgm:prSet/>
      <dgm:spPr/>
      <dgm:t>
        <a:bodyPr/>
        <a:lstStyle/>
        <a:p>
          <a:endParaRPr lang="en-US"/>
        </a:p>
      </dgm:t>
    </dgm:pt>
    <dgm:pt modelId="{8B0F56DA-DBBB-4766-BDF9-4B42C22E9B60}">
      <dgm:prSet/>
      <dgm:spPr/>
      <dgm:t>
        <a:bodyPr/>
        <a:lstStyle/>
        <a:p>
          <a:r>
            <a:rPr lang="en-IE" dirty="0"/>
            <a:t>I can cope with most things</a:t>
          </a:r>
          <a:endParaRPr lang="en-US" dirty="0"/>
        </a:p>
      </dgm:t>
    </dgm:pt>
    <dgm:pt modelId="{9E00769A-D3F1-4E1C-A3ED-85ADFFF65CCF}" type="parTrans" cxnId="{66A77106-44C8-46B7-B2D2-CC0DC2E24620}">
      <dgm:prSet/>
      <dgm:spPr/>
      <dgm:t>
        <a:bodyPr/>
        <a:lstStyle/>
        <a:p>
          <a:endParaRPr lang="en-US"/>
        </a:p>
      </dgm:t>
    </dgm:pt>
    <dgm:pt modelId="{561F5C6E-7BA1-43D5-8651-B3929F091B07}" type="sibTrans" cxnId="{66A77106-44C8-46B7-B2D2-CC0DC2E24620}">
      <dgm:prSet/>
      <dgm:spPr/>
      <dgm:t>
        <a:bodyPr/>
        <a:lstStyle/>
        <a:p>
          <a:endParaRPr lang="en-US"/>
        </a:p>
      </dgm:t>
    </dgm:pt>
    <dgm:pt modelId="{4F5CF9CA-1C67-4C68-A41C-23BBDA52CEEB}">
      <dgm:prSet/>
      <dgm:spPr/>
      <dgm:t>
        <a:bodyPr/>
        <a:lstStyle/>
        <a:p>
          <a:r>
            <a:rPr lang="en-IE"/>
            <a:t>I can feel anxious and still do it</a:t>
          </a:r>
          <a:endParaRPr lang="en-US"/>
        </a:p>
      </dgm:t>
    </dgm:pt>
    <dgm:pt modelId="{3A151C72-C48E-48F0-95FE-0CD4CA87258D}" type="parTrans" cxnId="{99DE014B-8190-410E-8D5F-666BE21A47AA}">
      <dgm:prSet/>
      <dgm:spPr/>
      <dgm:t>
        <a:bodyPr/>
        <a:lstStyle/>
        <a:p>
          <a:endParaRPr lang="en-US"/>
        </a:p>
      </dgm:t>
    </dgm:pt>
    <dgm:pt modelId="{3BB09341-04B9-49CA-B8EE-C8699E330EE9}" type="sibTrans" cxnId="{99DE014B-8190-410E-8D5F-666BE21A47AA}">
      <dgm:prSet/>
      <dgm:spPr/>
      <dgm:t>
        <a:bodyPr/>
        <a:lstStyle/>
        <a:p>
          <a:endParaRPr lang="en-US"/>
        </a:p>
      </dgm:t>
    </dgm:pt>
    <dgm:pt modelId="{C8EE3B7A-8BBD-4DA7-90EB-9A5C23D5C4DB}">
      <dgm:prSet/>
      <dgm:spPr/>
      <dgm:t>
        <a:bodyPr/>
        <a:lstStyle/>
        <a:p>
          <a:r>
            <a:rPr lang="en-IE"/>
            <a:t>Its just anxiety, its not dangerous, its uncomfortable but temporary</a:t>
          </a:r>
          <a:endParaRPr lang="en-US"/>
        </a:p>
      </dgm:t>
    </dgm:pt>
    <dgm:pt modelId="{85D29312-2737-468A-800E-0847078B7EF2}" type="parTrans" cxnId="{8DBCBF5A-2EFA-43FC-906E-4289D46E9CA6}">
      <dgm:prSet/>
      <dgm:spPr/>
      <dgm:t>
        <a:bodyPr/>
        <a:lstStyle/>
        <a:p>
          <a:endParaRPr lang="en-US"/>
        </a:p>
      </dgm:t>
    </dgm:pt>
    <dgm:pt modelId="{EDC4E46E-F0AB-4542-B2B0-8612C819CEA9}" type="sibTrans" cxnId="{8DBCBF5A-2EFA-43FC-906E-4289D46E9CA6}">
      <dgm:prSet/>
      <dgm:spPr/>
      <dgm:t>
        <a:bodyPr/>
        <a:lstStyle/>
        <a:p>
          <a:endParaRPr lang="en-US"/>
        </a:p>
      </dgm:t>
    </dgm:pt>
    <dgm:pt modelId="{936A7504-E332-4269-B936-00C1638DEEBD}">
      <dgm:prSet/>
      <dgm:spPr/>
      <dgm:t>
        <a:bodyPr/>
        <a:lstStyle/>
        <a:p>
          <a:r>
            <a:rPr lang="en-IE"/>
            <a:t>It’s okay</a:t>
          </a:r>
          <a:endParaRPr lang="en-US"/>
        </a:p>
      </dgm:t>
    </dgm:pt>
    <dgm:pt modelId="{8BC1DCC6-387A-45C9-80E5-97C508E85DE6}" type="parTrans" cxnId="{5983B272-86A9-49B8-87D6-8FD7E3D302C8}">
      <dgm:prSet/>
      <dgm:spPr/>
      <dgm:t>
        <a:bodyPr/>
        <a:lstStyle/>
        <a:p>
          <a:endParaRPr lang="en-US"/>
        </a:p>
      </dgm:t>
    </dgm:pt>
    <dgm:pt modelId="{A4CA17F8-B528-447F-A673-43933913C44D}" type="sibTrans" cxnId="{5983B272-86A9-49B8-87D6-8FD7E3D302C8}">
      <dgm:prSet/>
      <dgm:spPr/>
      <dgm:t>
        <a:bodyPr/>
        <a:lstStyle/>
        <a:p>
          <a:endParaRPr lang="en-US"/>
        </a:p>
      </dgm:t>
    </dgm:pt>
    <dgm:pt modelId="{9B0E6E1A-5D51-4396-83DB-B5D37C11F6F8}" type="pres">
      <dgm:prSet presAssocID="{136B8A4D-6912-44E0-8448-1950033C8943}" presName="root" presStyleCnt="0">
        <dgm:presLayoutVars>
          <dgm:dir/>
          <dgm:resizeHandles val="exact"/>
        </dgm:presLayoutVars>
      </dgm:prSet>
      <dgm:spPr/>
    </dgm:pt>
    <dgm:pt modelId="{E060F78D-0074-47E0-91F8-9A331CBF2CAF}" type="pres">
      <dgm:prSet presAssocID="{24D99A31-268D-44D2-8FAD-E92F290F104A}" presName="compNode" presStyleCnt="0"/>
      <dgm:spPr/>
    </dgm:pt>
    <dgm:pt modelId="{83AC43E1-2581-4B22-B0B4-A55873112E39}" type="pres">
      <dgm:prSet presAssocID="{24D99A31-268D-44D2-8FAD-E92F290F104A}" presName="bgRect" presStyleLbl="bgShp" presStyleIdx="0" presStyleCnt="6" custLinFactNeighborX="14100" custLinFactNeighborY="63969"/>
      <dgm:spPr/>
    </dgm:pt>
    <dgm:pt modelId="{8F5D76ED-E10A-4096-8B3B-E73184A32275}" type="pres">
      <dgm:prSet presAssocID="{24D99A31-268D-44D2-8FAD-E92F290F104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4DA27A37-E005-4A68-A8A3-78F0EDABEA0A}" type="pres">
      <dgm:prSet presAssocID="{24D99A31-268D-44D2-8FAD-E92F290F104A}" presName="spaceRect" presStyleCnt="0"/>
      <dgm:spPr/>
    </dgm:pt>
    <dgm:pt modelId="{1866C7B2-E084-44B3-8D2C-88ADEA0C32AF}" type="pres">
      <dgm:prSet presAssocID="{24D99A31-268D-44D2-8FAD-E92F290F104A}" presName="parTx" presStyleLbl="revTx" presStyleIdx="0" presStyleCnt="6">
        <dgm:presLayoutVars>
          <dgm:chMax val="0"/>
          <dgm:chPref val="0"/>
        </dgm:presLayoutVars>
      </dgm:prSet>
      <dgm:spPr/>
    </dgm:pt>
    <dgm:pt modelId="{19129627-4E1F-4D71-A655-0AE6378C134A}" type="pres">
      <dgm:prSet presAssocID="{DEEAA0A0-EFB0-4D8D-8BF6-A5D9B3F9A069}" presName="sibTrans" presStyleCnt="0"/>
      <dgm:spPr/>
    </dgm:pt>
    <dgm:pt modelId="{36C85E45-9C2C-430C-A340-AD44ADFE61FB}" type="pres">
      <dgm:prSet presAssocID="{D6FA3A8F-E0E9-4D64-819C-BC56E569B759}" presName="compNode" presStyleCnt="0"/>
      <dgm:spPr/>
    </dgm:pt>
    <dgm:pt modelId="{6A7EFDF1-CC0A-4455-8AC1-5183C400EC8C}" type="pres">
      <dgm:prSet presAssocID="{D6FA3A8F-E0E9-4D64-819C-BC56E569B759}" presName="bgRect" presStyleLbl="bgShp" presStyleIdx="1" presStyleCnt="6"/>
      <dgm:spPr/>
    </dgm:pt>
    <dgm:pt modelId="{6597113B-3611-467B-81FA-91F20788DA04}" type="pres">
      <dgm:prSet presAssocID="{D6FA3A8F-E0E9-4D64-819C-BC56E569B75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ed"/>
        </a:ext>
      </dgm:extLst>
    </dgm:pt>
    <dgm:pt modelId="{538EE334-993F-4579-966E-F20AE3825E2F}" type="pres">
      <dgm:prSet presAssocID="{D6FA3A8F-E0E9-4D64-819C-BC56E569B759}" presName="spaceRect" presStyleCnt="0"/>
      <dgm:spPr/>
    </dgm:pt>
    <dgm:pt modelId="{59E41E40-4572-409B-9457-98F73708BCC0}" type="pres">
      <dgm:prSet presAssocID="{D6FA3A8F-E0E9-4D64-819C-BC56E569B759}" presName="parTx" presStyleLbl="revTx" presStyleIdx="1" presStyleCnt="6">
        <dgm:presLayoutVars>
          <dgm:chMax val="0"/>
          <dgm:chPref val="0"/>
        </dgm:presLayoutVars>
      </dgm:prSet>
      <dgm:spPr/>
    </dgm:pt>
    <dgm:pt modelId="{7F2BD483-92AA-4A8C-9862-0CF92E6908CF}" type="pres">
      <dgm:prSet presAssocID="{B578E404-42F5-480A-AD9A-F15A68CC6E3C}" presName="sibTrans" presStyleCnt="0"/>
      <dgm:spPr/>
    </dgm:pt>
    <dgm:pt modelId="{636B925D-E933-46FD-8F46-190580F7B477}" type="pres">
      <dgm:prSet presAssocID="{8B0F56DA-DBBB-4766-BDF9-4B42C22E9B60}" presName="compNode" presStyleCnt="0"/>
      <dgm:spPr/>
    </dgm:pt>
    <dgm:pt modelId="{FB44E8DA-29B5-4709-8F9F-2BA477742C24}" type="pres">
      <dgm:prSet presAssocID="{8B0F56DA-DBBB-4766-BDF9-4B42C22E9B60}" presName="bgRect" presStyleLbl="bgShp" presStyleIdx="2" presStyleCnt="6"/>
      <dgm:spPr/>
    </dgm:pt>
    <dgm:pt modelId="{37BF7BB8-C1BC-4AB8-95B2-A68DD399BBBB}" type="pres">
      <dgm:prSet presAssocID="{8B0F56DA-DBBB-4766-BDF9-4B42C22E9B6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el Face with Solid Fill"/>
        </a:ext>
      </dgm:extLst>
    </dgm:pt>
    <dgm:pt modelId="{A5EF67C8-8C05-4CA1-9547-2F58DDD51976}" type="pres">
      <dgm:prSet presAssocID="{8B0F56DA-DBBB-4766-BDF9-4B42C22E9B60}" presName="spaceRect" presStyleCnt="0"/>
      <dgm:spPr/>
    </dgm:pt>
    <dgm:pt modelId="{FAA5AB46-D520-4B25-9C81-EAFB46BAA4FC}" type="pres">
      <dgm:prSet presAssocID="{8B0F56DA-DBBB-4766-BDF9-4B42C22E9B60}" presName="parTx" presStyleLbl="revTx" presStyleIdx="2" presStyleCnt="6">
        <dgm:presLayoutVars>
          <dgm:chMax val="0"/>
          <dgm:chPref val="0"/>
        </dgm:presLayoutVars>
      </dgm:prSet>
      <dgm:spPr/>
    </dgm:pt>
    <dgm:pt modelId="{7D7FB379-140C-47B1-9B22-C9FF05168008}" type="pres">
      <dgm:prSet presAssocID="{561F5C6E-7BA1-43D5-8651-B3929F091B07}" presName="sibTrans" presStyleCnt="0"/>
      <dgm:spPr/>
    </dgm:pt>
    <dgm:pt modelId="{A16BD20F-7908-4F7B-B640-4076FF026760}" type="pres">
      <dgm:prSet presAssocID="{4F5CF9CA-1C67-4C68-A41C-23BBDA52CEEB}" presName="compNode" presStyleCnt="0"/>
      <dgm:spPr/>
    </dgm:pt>
    <dgm:pt modelId="{77878DA6-0E62-4C26-8ED3-9D523D7F6082}" type="pres">
      <dgm:prSet presAssocID="{4F5CF9CA-1C67-4C68-A41C-23BBDA52CEEB}" presName="bgRect" presStyleLbl="bgShp" presStyleIdx="3" presStyleCnt="6"/>
      <dgm:spPr/>
    </dgm:pt>
    <dgm:pt modelId="{54FCFF2E-2BA0-45BD-8201-A5942F582063}" type="pres">
      <dgm:prSet presAssocID="{4F5CF9CA-1C67-4C68-A41C-23BBDA52CEE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Face with No Fill"/>
        </a:ext>
      </dgm:extLst>
    </dgm:pt>
    <dgm:pt modelId="{F62744DE-3FE3-4B73-BF9C-2F7A9F82CD2B}" type="pres">
      <dgm:prSet presAssocID="{4F5CF9CA-1C67-4C68-A41C-23BBDA52CEEB}" presName="spaceRect" presStyleCnt="0"/>
      <dgm:spPr/>
    </dgm:pt>
    <dgm:pt modelId="{8FA07E4A-E6AD-4FDE-B606-CA6D04059426}" type="pres">
      <dgm:prSet presAssocID="{4F5CF9CA-1C67-4C68-A41C-23BBDA52CEEB}" presName="parTx" presStyleLbl="revTx" presStyleIdx="3" presStyleCnt="6">
        <dgm:presLayoutVars>
          <dgm:chMax val="0"/>
          <dgm:chPref val="0"/>
        </dgm:presLayoutVars>
      </dgm:prSet>
      <dgm:spPr/>
    </dgm:pt>
    <dgm:pt modelId="{6674978E-AF88-4387-AED0-4C78612F0997}" type="pres">
      <dgm:prSet presAssocID="{3BB09341-04B9-49CA-B8EE-C8699E330EE9}" presName="sibTrans" presStyleCnt="0"/>
      <dgm:spPr/>
    </dgm:pt>
    <dgm:pt modelId="{1FC8C053-F147-4019-89FC-060D8F882312}" type="pres">
      <dgm:prSet presAssocID="{C8EE3B7A-8BBD-4DA7-90EB-9A5C23D5C4DB}" presName="compNode" presStyleCnt="0"/>
      <dgm:spPr/>
    </dgm:pt>
    <dgm:pt modelId="{0933B602-10E3-4F9C-85E5-920454B91DCC}" type="pres">
      <dgm:prSet presAssocID="{C8EE3B7A-8BBD-4DA7-90EB-9A5C23D5C4DB}" presName="bgRect" presStyleLbl="bgShp" presStyleIdx="4" presStyleCnt="6"/>
      <dgm:spPr/>
    </dgm:pt>
    <dgm:pt modelId="{E871634B-9E3C-4440-8BD9-209F975266BD}" type="pres">
      <dgm:prSet presAssocID="{C8EE3B7A-8BBD-4DA7-90EB-9A5C23D5C4D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fused Person"/>
        </a:ext>
      </dgm:extLst>
    </dgm:pt>
    <dgm:pt modelId="{C5679C74-4168-4313-9982-40B628C2103F}" type="pres">
      <dgm:prSet presAssocID="{C8EE3B7A-8BBD-4DA7-90EB-9A5C23D5C4DB}" presName="spaceRect" presStyleCnt="0"/>
      <dgm:spPr/>
    </dgm:pt>
    <dgm:pt modelId="{D124B603-E1C8-4F67-9637-C0B10F6B8AB3}" type="pres">
      <dgm:prSet presAssocID="{C8EE3B7A-8BBD-4DA7-90EB-9A5C23D5C4DB}" presName="parTx" presStyleLbl="revTx" presStyleIdx="4" presStyleCnt="6">
        <dgm:presLayoutVars>
          <dgm:chMax val="0"/>
          <dgm:chPref val="0"/>
        </dgm:presLayoutVars>
      </dgm:prSet>
      <dgm:spPr/>
    </dgm:pt>
    <dgm:pt modelId="{0383678E-47D2-4BA7-8B6D-61ED19485E26}" type="pres">
      <dgm:prSet presAssocID="{EDC4E46E-F0AB-4542-B2B0-8612C819CEA9}" presName="sibTrans" presStyleCnt="0"/>
      <dgm:spPr/>
    </dgm:pt>
    <dgm:pt modelId="{C4FDCE99-FAB2-4386-8213-24770E032912}" type="pres">
      <dgm:prSet presAssocID="{936A7504-E332-4269-B936-00C1638DEEBD}" presName="compNode" presStyleCnt="0"/>
      <dgm:spPr/>
    </dgm:pt>
    <dgm:pt modelId="{8C5F3D3F-92A3-4A34-B048-D89E0411B082}" type="pres">
      <dgm:prSet presAssocID="{936A7504-E332-4269-B936-00C1638DEEBD}" presName="bgRect" presStyleLbl="bgShp" presStyleIdx="5" presStyleCnt="6"/>
      <dgm:spPr/>
    </dgm:pt>
    <dgm:pt modelId="{37110AB7-35DD-440B-AEB9-A468DC35B665}" type="pres">
      <dgm:prSet presAssocID="{936A7504-E332-4269-B936-00C1638DEEB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humbs Up Sign"/>
        </a:ext>
      </dgm:extLst>
    </dgm:pt>
    <dgm:pt modelId="{FC67D410-A343-43F6-B069-EF10820D39F6}" type="pres">
      <dgm:prSet presAssocID="{936A7504-E332-4269-B936-00C1638DEEBD}" presName="spaceRect" presStyleCnt="0"/>
      <dgm:spPr/>
    </dgm:pt>
    <dgm:pt modelId="{7A1FD909-FA47-4108-BA84-3DD5CDBB9F04}" type="pres">
      <dgm:prSet presAssocID="{936A7504-E332-4269-B936-00C1638DEEBD}" presName="parTx" presStyleLbl="revTx" presStyleIdx="5" presStyleCnt="6">
        <dgm:presLayoutVars>
          <dgm:chMax val="0"/>
          <dgm:chPref val="0"/>
        </dgm:presLayoutVars>
      </dgm:prSet>
      <dgm:spPr/>
    </dgm:pt>
  </dgm:ptLst>
  <dgm:cxnLst>
    <dgm:cxn modelId="{42F14A01-0153-49C8-97F1-3B34C92A3D56}" type="presOf" srcId="{C8EE3B7A-8BBD-4DA7-90EB-9A5C23D5C4DB}" destId="{D124B603-E1C8-4F67-9637-C0B10F6B8AB3}" srcOrd="0" destOrd="0" presId="urn:microsoft.com/office/officeart/2018/2/layout/IconVerticalSolidList"/>
    <dgm:cxn modelId="{66A77106-44C8-46B7-B2D2-CC0DC2E24620}" srcId="{136B8A4D-6912-44E0-8448-1950033C8943}" destId="{8B0F56DA-DBBB-4766-BDF9-4B42C22E9B60}" srcOrd="2" destOrd="0" parTransId="{9E00769A-D3F1-4E1C-A3ED-85ADFFF65CCF}" sibTransId="{561F5C6E-7BA1-43D5-8651-B3929F091B07}"/>
    <dgm:cxn modelId="{74BAB922-C494-4CE7-992C-EC8BC5B6459A}" srcId="{136B8A4D-6912-44E0-8448-1950033C8943}" destId="{24D99A31-268D-44D2-8FAD-E92F290F104A}" srcOrd="0" destOrd="0" parTransId="{30CD52CF-9C7B-4381-80A3-A47F2660440F}" sibTransId="{DEEAA0A0-EFB0-4D8D-8BF6-A5D9B3F9A069}"/>
    <dgm:cxn modelId="{377A0834-93BF-4E3D-BC02-0F17BA64796F}" type="presOf" srcId="{D6FA3A8F-E0E9-4D64-819C-BC56E569B759}" destId="{59E41E40-4572-409B-9457-98F73708BCC0}" srcOrd="0" destOrd="0" presId="urn:microsoft.com/office/officeart/2018/2/layout/IconVerticalSolidList"/>
    <dgm:cxn modelId="{47F6EE3E-183C-4FBD-A883-D722522549A0}" type="presOf" srcId="{4F5CF9CA-1C67-4C68-A41C-23BBDA52CEEB}" destId="{8FA07E4A-E6AD-4FDE-B606-CA6D04059426}" srcOrd="0" destOrd="0" presId="urn:microsoft.com/office/officeart/2018/2/layout/IconVerticalSolidList"/>
    <dgm:cxn modelId="{99DE014B-8190-410E-8D5F-666BE21A47AA}" srcId="{136B8A4D-6912-44E0-8448-1950033C8943}" destId="{4F5CF9CA-1C67-4C68-A41C-23BBDA52CEEB}" srcOrd="3" destOrd="0" parTransId="{3A151C72-C48E-48F0-95FE-0CD4CA87258D}" sibTransId="{3BB09341-04B9-49CA-B8EE-C8699E330EE9}"/>
    <dgm:cxn modelId="{5983B272-86A9-49B8-87D6-8FD7E3D302C8}" srcId="{136B8A4D-6912-44E0-8448-1950033C8943}" destId="{936A7504-E332-4269-B936-00C1638DEEBD}" srcOrd="5" destOrd="0" parTransId="{8BC1DCC6-387A-45C9-80E5-97C508E85DE6}" sibTransId="{A4CA17F8-B528-447F-A673-43933913C44D}"/>
    <dgm:cxn modelId="{8DBCBF5A-2EFA-43FC-906E-4289D46E9CA6}" srcId="{136B8A4D-6912-44E0-8448-1950033C8943}" destId="{C8EE3B7A-8BBD-4DA7-90EB-9A5C23D5C4DB}" srcOrd="4" destOrd="0" parTransId="{85D29312-2737-468A-800E-0847078B7EF2}" sibTransId="{EDC4E46E-F0AB-4542-B2B0-8612C819CEA9}"/>
    <dgm:cxn modelId="{93274AA4-5640-43B0-819E-E102338103C4}" type="presOf" srcId="{936A7504-E332-4269-B936-00C1638DEEBD}" destId="{7A1FD909-FA47-4108-BA84-3DD5CDBB9F04}" srcOrd="0" destOrd="0" presId="urn:microsoft.com/office/officeart/2018/2/layout/IconVerticalSolidList"/>
    <dgm:cxn modelId="{25F0A5AC-3292-4623-B6BB-810D6A801B22}" type="presOf" srcId="{8B0F56DA-DBBB-4766-BDF9-4B42C22E9B60}" destId="{FAA5AB46-D520-4B25-9C81-EAFB46BAA4FC}" srcOrd="0" destOrd="0" presId="urn:microsoft.com/office/officeart/2018/2/layout/IconVerticalSolidList"/>
    <dgm:cxn modelId="{8A68BEC3-6690-4779-898A-093072A2E871}" type="presOf" srcId="{24D99A31-268D-44D2-8FAD-E92F290F104A}" destId="{1866C7B2-E084-44B3-8D2C-88ADEA0C32AF}" srcOrd="0" destOrd="0" presId="urn:microsoft.com/office/officeart/2018/2/layout/IconVerticalSolidList"/>
    <dgm:cxn modelId="{343A48D7-0912-4207-AFB4-EF92507FCE52}" type="presOf" srcId="{136B8A4D-6912-44E0-8448-1950033C8943}" destId="{9B0E6E1A-5D51-4396-83DB-B5D37C11F6F8}" srcOrd="0" destOrd="0" presId="urn:microsoft.com/office/officeart/2018/2/layout/IconVerticalSolidList"/>
    <dgm:cxn modelId="{13104EE9-9BAB-4B4D-BBCF-CD4AE59D17B9}" srcId="{136B8A4D-6912-44E0-8448-1950033C8943}" destId="{D6FA3A8F-E0E9-4D64-819C-BC56E569B759}" srcOrd="1" destOrd="0" parTransId="{07083E64-F9C5-46FC-9215-79B4203EE484}" sibTransId="{B578E404-42F5-480A-AD9A-F15A68CC6E3C}"/>
    <dgm:cxn modelId="{271E1EDA-46BD-46DE-A29C-DAF86E0412C0}" type="presParOf" srcId="{9B0E6E1A-5D51-4396-83DB-B5D37C11F6F8}" destId="{E060F78D-0074-47E0-91F8-9A331CBF2CAF}" srcOrd="0" destOrd="0" presId="urn:microsoft.com/office/officeart/2018/2/layout/IconVerticalSolidList"/>
    <dgm:cxn modelId="{708A0FF8-DE8A-478B-B846-F2D7E508848B}" type="presParOf" srcId="{E060F78D-0074-47E0-91F8-9A331CBF2CAF}" destId="{83AC43E1-2581-4B22-B0B4-A55873112E39}" srcOrd="0" destOrd="0" presId="urn:microsoft.com/office/officeart/2018/2/layout/IconVerticalSolidList"/>
    <dgm:cxn modelId="{2F07BFE7-9E58-405C-8B34-4243E6C62C6F}" type="presParOf" srcId="{E060F78D-0074-47E0-91F8-9A331CBF2CAF}" destId="{8F5D76ED-E10A-4096-8B3B-E73184A32275}" srcOrd="1" destOrd="0" presId="urn:microsoft.com/office/officeart/2018/2/layout/IconVerticalSolidList"/>
    <dgm:cxn modelId="{23FDFB94-3294-4E70-B450-B59CC79823F1}" type="presParOf" srcId="{E060F78D-0074-47E0-91F8-9A331CBF2CAF}" destId="{4DA27A37-E005-4A68-A8A3-78F0EDABEA0A}" srcOrd="2" destOrd="0" presId="urn:microsoft.com/office/officeart/2018/2/layout/IconVerticalSolidList"/>
    <dgm:cxn modelId="{84196302-C418-4906-B81C-3160210D7EA0}" type="presParOf" srcId="{E060F78D-0074-47E0-91F8-9A331CBF2CAF}" destId="{1866C7B2-E084-44B3-8D2C-88ADEA0C32AF}" srcOrd="3" destOrd="0" presId="urn:microsoft.com/office/officeart/2018/2/layout/IconVerticalSolidList"/>
    <dgm:cxn modelId="{10533E4F-C130-412A-94B3-8853721080D6}" type="presParOf" srcId="{9B0E6E1A-5D51-4396-83DB-B5D37C11F6F8}" destId="{19129627-4E1F-4D71-A655-0AE6378C134A}" srcOrd="1" destOrd="0" presId="urn:microsoft.com/office/officeart/2018/2/layout/IconVerticalSolidList"/>
    <dgm:cxn modelId="{7DF71537-F7E0-4086-9FF7-AEB98B13DD07}" type="presParOf" srcId="{9B0E6E1A-5D51-4396-83DB-B5D37C11F6F8}" destId="{36C85E45-9C2C-430C-A340-AD44ADFE61FB}" srcOrd="2" destOrd="0" presId="urn:microsoft.com/office/officeart/2018/2/layout/IconVerticalSolidList"/>
    <dgm:cxn modelId="{B75E7EFA-193B-41B1-A8CA-1592BE33CF98}" type="presParOf" srcId="{36C85E45-9C2C-430C-A340-AD44ADFE61FB}" destId="{6A7EFDF1-CC0A-4455-8AC1-5183C400EC8C}" srcOrd="0" destOrd="0" presId="urn:microsoft.com/office/officeart/2018/2/layout/IconVerticalSolidList"/>
    <dgm:cxn modelId="{B710F832-4139-4B47-96A5-2426D78CD60C}" type="presParOf" srcId="{36C85E45-9C2C-430C-A340-AD44ADFE61FB}" destId="{6597113B-3611-467B-81FA-91F20788DA04}" srcOrd="1" destOrd="0" presId="urn:microsoft.com/office/officeart/2018/2/layout/IconVerticalSolidList"/>
    <dgm:cxn modelId="{0DBF06BB-7844-4593-B1ED-84D8A655A865}" type="presParOf" srcId="{36C85E45-9C2C-430C-A340-AD44ADFE61FB}" destId="{538EE334-993F-4579-966E-F20AE3825E2F}" srcOrd="2" destOrd="0" presId="urn:microsoft.com/office/officeart/2018/2/layout/IconVerticalSolidList"/>
    <dgm:cxn modelId="{539C3624-C84B-4A34-BDA2-868FFD2C6660}" type="presParOf" srcId="{36C85E45-9C2C-430C-A340-AD44ADFE61FB}" destId="{59E41E40-4572-409B-9457-98F73708BCC0}" srcOrd="3" destOrd="0" presId="urn:microsoft.com/office/officeart/2018/2/layout/IconVerticalSolidList"/>
    <dgm:cxn modelId="{B461E035-9E58-4120-8195-1F3B1B2A02CA}" type="presParOf" srcId="{9B0E6E1A-5D51-4396-83DB-B5D37C11F6F8}" destId="{7F2BD483-92AA-4A8C-9862-0CF92E6908CF}" srcOrd="3" destOrd="0" presId="urn:microsoft.com/office/officeart/2018/2/layout/IconVerticalSolidList"/>
    <dgm:cxn modelId="{479B55A1-835C-4808-88B5-9DDE79CF21EF}" type="presParOf" srcId="{9B0E6E1A-5D51-4396-83DB-B5D37C11F6F8}" destId="{636B925D-E933-46FD-8F46-190580F7B477}" srcOrd="4" destOrd="0" presId="urn:microsoft.com/office/officeart/2018/2/layout/IconVerticalSolidList"/>
    <dgm:cxn modelId="{06C6CFCD-7564-44C4-A4AF-F17191633EB6}" type="presParOf" srcId="{636B925D-E933-46FD-8F46-190580F7B477}" destId="{FB44E8DA-29B5-4709-8F9F-2BA477742C24}" srcOrd="0" destOrd="0" presId="urn:microsoft.com/office/officeart/2018/2/layout/IconVerticalSolidList"/>
    <dgm:cxn modelId="{E46A8AA5-F8BB-42B5-AEBC-AF1415658748}" type="presParOf" srcId="{636B925D-E933-46FD-8F46-190580F7B477}" destId="{37BF7BB8-C1BC-4AB8-95B2-A68DD399BBBB}" srcOrd="1" destOrd="0" presId="urn:microsoft.com/office/officeart/2018/2/layout/IconVerticalSolidList"/>
    <dgm:cxn modelId="{ED42542F-7549-4968-B060-274254484660}" type="presParOf" srcId="{636B925D-E933-46FD-8F46-190580F7B477}" destId="{A5EF67C8-8C05-4CA1-9547-2F58DDD51976}" srcOrd="2" destOrd="0" presId="urn:microsoft.com/office/officeart/2018/2/layout/IconVerticalSolidList"/>
    <dgm:cxn modelId="{D2C4DA00-9916-49EF-A2DE-3D23329FDC29}" type="presParOf" srcId="{636B925D-E933-46FD-8F46-190580F7B477}" destId="{FAA5AB46-D520-4B25-9C81-EAFB46BAA4FC}" srcOrd="3" destOrd="0" presId="urn:microsoft.com/office/officeart/2018/2/layout/IconVerticalSolidList"/>
    <dgm:cxn modelId="{D81F3334-C9C2-4AEF-BCB3-121172DDB24F}" type="presParOf" srcId="{9B0E6E1A-5D51-4396-83DB-B5D37C11F6F8}" destId="{7D7FB379-140C-47B1-9B22-C9FF05168008}" srcOrd="5" destOrd="0" presId="urn:microsoft.com/office/officeart/2018/2/layout/IconVerticalSolidList"/>
    <dgm:cxn modelId="{EB47CFDA-4958-4058-B4F0-4705D8B86F2F}" type="presParOf" srcId="{9B0E6E1A-5D51-4396-83DB-B5D37C11F6F8}" destId="{A16BD20F-7908-4F7B-B640-4076FF026760}" srcOrd="6" destOrd="0" presId="urn:microsoft.com/office/officeart/2018/2/layout/IconVerticalSolidList"/>
    <dgm:cxn modelId="{6FAD28AD-028F-451B-ADD0-9C40AC387F4C}" type="presParOf" srcId="{A16BD20F-7908-4F7B-B640-4076FF026760}" destId="{77878DA6-0E62-4C26-8ED3-9D523D7F6082}" srcOrd="0" destOrd="0" presId="urn:microsoft.com/office/officeart/2018/2/layout/IconVerticalSolidList"/>
    <dgm:cxn modelId="{310C40A0-6796-4D5E-9D60-E188C764BC46}" type="presParOf" srcId="{A16BD20F-7908-4F7B-B640-4076FF026760}" destId="{54FCFF2E-2BA0-45BD-8201-A5942F582063}" srcOrd="1" destOrd="0" presId="urn:microsoft.com/office/officeart/2018/2/layout/IconVerticalSolidList"/>
    <dgm:cxn modelId="{8F5F6E79-9A90-433E-A528-DE66B7D06EB4}" type="presParOf" srcId="{A16BD20F-7908-4F7B-B640-4076FF026760}" destId="{F62744DE-3FE3-4B73-BF9C-2F7A9F82CD2B}" srcOrd="2" destOrd="0" presId="urn:microsoft.com/office/officeart/2018/2/layout/IconVerticalSolidList"/>
    <dgm:cxn modelId="{1FB3997B-A2A2-43B6-9712-3C3077605208}" type="presParOf" srcId="{A16BD20F-7908-4F7B-B640-4076FF026760}" destId="{8FA07E4A-E6AD-4FDE-B606-CA6D04059426}" srcOrd="3" destOrd="0" presId="urn:microsoft.com/office/officeart/2018/2/layout/IconVerticalSolidList"/>
    <dgm:cxn modelId="{F30B30C1-34E6-4395-9EA7-891EA02BE943}" type="presParOf" srcId="{9B0E6E1A-5D51-4396-83DB-B5D37C11F6F8}" destId="{6674978E-AF88-4387-AED0-4C78612F0997}" srcOrd="7" destOrd="0" presId="urn:microsoft.com/office/officeart/2018/2/layout/IconVerticalSolidList"/>
    <dgm:cxn modelId="{45FDB688-D087-4D29-A490-0E7B6CC59C2A}" type="presParOf" srcId="{9B0E6E1A-5D51-4396-83DB-B5D37C11F6F8}" destId="{1FC8C053-F147-4019-89FC-060D8F882312}" srcOrd="8" destOrd="0" presId="urn:microsoft.com/office/officeart/2018/2/layout/IconVerticalSolidList"/>
    <dgm:cxn modelId="{B9A1ADA3-75C6-45FF-BF9E-1570F8F38269}" type="presParOf" srcId="{1FC8C053-F147-4019-89FC-060D8F882312}" destId="{0933B602-10E3-4F9C-85E5-920454B91DCC}" srcOrd="0" destOrd="0" presId="urn:microsoft.com/office/officeart/2018/2/layout/IconVerticalSolidList"/>
    <dgm:cxn modelId="{A18480FD-5F97-452C-BC54-1E211872C6D1}" type="presParOf" srcId="{1FC8C053-F147-4019-89FC-060D8F882312}" destId="{E871634B-9E3C-4440-8BD9-209F975266BD}" srcOrd="1" destOrd="0" presId="urn:microsoft.com/office/officeart/2018/2/layout/IconVerticalSolidList"/>
    <dgm:cxn modelId="{B1C90266-5C3E-4778-B5B9-9432A01B6C20}" type="presParOf" srcId="{1FC8C053-F147-4019-89FC-060D8F882312}" destId="{C5679C74-4168-4313-9982-40B628C2103F}" srcOrd="2" destOrd="0" presId="urn:microsoft.com/office/officeart/2018/2/layout/IconVerticalSolidList"/>
    <dgm:cxn modelId="{1B3E0379-B684-450E-9B61-DF5D70EDFEF1}" type="presParOf" srcId="{1FC8C053-F147-4019-89FC-060D8F882312}" destId="{D124B603-E1C8-4F67-9637-C0B10F6B8AB3}" srcOrd="3" destOrd="0" presId="urn:microsoft.com/office/officeart/2018/2/layout/IconVerticalSolidList"/>
    <dgm:cxn modelId="{D9E864CB-C977-4A95-B755-2BC55726BC74}" type="presParOf" srcId="{9B0E6E1A-5D51-4396-83DB-B5D37C11F6F8}" destId="{0383678E-47D2-4BA7-8B6D-61ED19485E26}" srcOrd="9" destOrd="0" presId="urn:microsoft.com/office/officeart/2018/2/layout/IconVerticalSolidList"/>
    <dgm:cxn modelId="{0634DF40-FEC5-4001-9D09-09E779059D0F}" type="presParOf" srcId="{9B0E6E1A-5D51-4396-83DB-B5D37C11F6F8}" destId="{C4FDCE99-FAB2-4386-8213-24770E032912}" srcOrd="10" destOrd="0" presId="urn:microsoft.com/office/officeart/2018/2/layout/IconVerticalSolidList"/>
    <dgm:cxn modelId="{86F7F825-96F2-4810-B807-448772224375}" type="presParOf" srcId="{C4FDCE99-FAB2-4386-8213-24770E032912}" destId="{8C5F3D3F-92A3-4A34-B048-D89E0411B082}" srcOrd="0" destOrd="0" presId="urn:microsoft.com/office/officeart/2018/2/layout/IconVerticalSolidList"/>
    <dgm:cxn modelId="{71B85B50-2B83-4E75-8F13-02594BA563F2}" type="presParOf" srcId="{C4FDCE99-FAB2-4386-8213-24770E032912}" destId="{37110AB7-35DD-440B-AEB9-A468DC35B665}" srcOrd="1" destOrd="0" presId="urn:microsoft.com/office/officeart/2018/2/layout/IconVerticalSolidList"/>
    <dgm:cxn modelId="{2D1D69F7-3AF3-4955-9F81-22915C211FDE}" type="presParOf" srcId="{C4FDCE99-FAB2-4386-8213-24770E032912}" destId="{FC67D410-A343-43F6-B069-EF10820D39F6}" srcOrd="2" destOrd="0" presId="urn:microsoft.com/office/officeart/2018/2/layout/IconVerticalSolidList"/>
    <dgm:cxn modelId="{D872D8A4-444B-48A3-A865-D725724C7DCC}" type="presParOf" srcId="{C4FDCE99-FAB2-4386-8213-24770E032912}" destId="{7A1FD909-FA47-4108-BA84-3DD5CDBB9F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73099C-3526-40C7-B131-FCA0EF7F161B}"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IE"/>
        </a:p>
      </dgm:t>
    </dgm:pt>
    <dgm:pt modelId="{7BFE65D4-7E46-46E0-A97D-41A1A685EF6D}">
      <dgm:prSet phldrT="[Text]"/>
      <dgm:spPr/>
      <dgm:t>
        <a:bodyPr/>
        <a:lstStyle/>
        <a:p>
          <a:r>
            <a:rPr lang="en-IE" dirty="0"/>
            <a:t>Give</a:t>
          </a:r>
        </a:p>
      </dgm:t>
    </dgm:pt>
    <dgm:pt modelId="{85E3AB74-18DA-4696-AB93-F3C5992E9C71}" type="parTrans" cxnId="{778F8021-C64C-4381-A634-D8E5FA9A025A}">
      <dgm:prSet/>
      <dgm:spPr/>
      <dgm:t>
        <a:bodyPr/>
        <a:lstStyle/>
        <a:p>
          <a:endParaRPr lang="en-IE"/>
        </a:p>
      </dgm:t>
    </dgm:pt>
    <dgm:pt modelId="{C37226A0-EADD-481E-BDD5-9BA36A233E93}" type="sibTrans" cxnId="{778F8021-C64C-4381-A634-D8E5FA9A025A}">
      <dgm:prSet/>
      <dgm:spPr/>
      <dgm:t>
        <a:bodyPr/>
        <a:lstStyle/>
        <a:p>
          <a:endParaRPr lang="en-IE"/>
        </a:p>
      </dgm:t>
    </dgm:pt>
    <dgm:pt modelId="{8CD4044C-9500-4D4C-BB90-9768D9993A39}">
      <dgm:prSet phldrT="[Text]"/>
      <dgm:spPr/>
      <dgm:t>
        <a:bodyPr/>
        <a:lstStyle/>
        <a:p>
          <a:r>
            <a:rPr lang="en-IE" dirty="0"/>
            <a:t>Keep learning</a:t>
          </a:r>
        </a:p>
      </dgm:t>
    </dgm:pt>
    <dgm:pt modelId="{60932FAC-82B6-4EE1-918F-93A7102F6159}" type="parTrans" cxnId="{B08399BA-46B6-4A5A-A880-E9FC35CE3ABF}">
      <dgm:prSet/>
      <dgm:spPr/>
      <dgm:t>
        <a:bodyPr/>
        <a:lstStyle/>
        <a:p>
          <a:endParaRPr lang="en-IE"/>
        </a:p>
      </dgm:t>
    </dgm:pt>
    <dgm:pt modelId="{5E1839AE-5418-4ECA-A71B-96B7AC893FCF}" type="sibTrans" cxnId="{B08399BA-46B6-4A5A-A880-E9FC35CE3ABF}">
      <dgm:prSet/>
      <dgm:spPr/>
      <dgm:t>
        <a:bodyPr/>
        <a:lstStyle/>
        <a:p>
          <a:endParaRPr lang="en-IE"/>
        </a:p>
      </dgm:t>
    </dgm:pt>
    <dgm:pt modelId="{34A390B7-59FA-4593-B232-2965FDA1D7C6}">
      <dgm:prSet phldrT="[Text]"/>
      <dgm:spPr/>
      <dgm:t>
        <a:bodyPr/>
        <a:lstStyle/>
        <a:p>
          <a:r>
            <a:rPr lang="en-IE" dirty="0"/>
            <a:t>Take notice</a:t>
          </a:r>
        </a:p>
      </dgm:t>
    </dgm:pt>
    <dgm:pt modelId="{0C14230E-434B-43BB-A5A4-A56DD44F9A15}" type="parTrans" cxnId="{C078B48B-55FD-4B6B-98A0-B8308C20AFCD}">
      <dgm:prSet/>
      <dgm:spPr/>
      <dgm:t>
        <a:bodyPr/>
        <a:lstStyle/>
        <a:p>
          <a:endParaRPr lang="en-IE"/>
        </a:p>
      </dgm:t>
    </dgm:pt>
    <dgm:pt modelId="{70AFF740-2AB1-4E88-8260-D30873B22755}" type="sibTrans" cxnId="{C078B48B-55FD-4B6B-98A0-B8308C20AFCD}">
      <dgm:prSet/>
      <dgm:spPr/>
      <dgm:t>
        <a:bodyPr/>
        <a:lstStyle/>
        <a:p>
          <a:endParaRPr lang="en-IE"/>
        </a:p>
      </dgm:t>
    </dgm:pt>
    <dgm:pt modelId="{352BD904-9CFF-4328-A017-6B721D40758E}">
      <dgm:prSet phldrT="[Text]"/>
      <dgm:spPr/>
      <dgm:t>
        <a:bodyPr/>
        <a:lstStyle/>
        <a:p>
          <a:r>
            <a:rPr lang="en-IE" dirty="0"/>
            <a:t>connect</a:t>
          </a:r>
        </a:p>
      </dgm:t>
    </dgm:pt>
    <dgm:pt modelId="{9563C634-A6E6-4FB1-A348-AE1D5B8EDEA8}" type="parTrans" cxnId="{199C16DE-36D7-4DA0-8217-77F3FA35C7CA}">
      <dgm:prSet/>
      <dgm:spPr/>
      <dgm:t>
        <a:bodyPr/>
        <a:lstStyle/>
        <a:p>
          <a:endParaRPr lang="en-IE"/>
        </a:p>
      </dgm:t>
    </dgm:pt>
    <dgm:pt modelId="{BBBC52F7-38F9-454C-AA37-AC12563784C0}" type="sibTrans" cxnId="{199C16DE-36D7-4DA0-8217-77F3FA35C7CA}">
      <dgm:prSet/>
      <dgm:spPr/>
      <dgm:t>
        <a:bodyPr/>
        <a:lstStyle/>
        <a:p>
          <a:endParaRPr lang="en-IE"/>
        </a:p>
      </dgm:t>
    </dgm:pt>
    <dgm:pt modelId="{89822F34-89FA-4984-8839-50B37F117FCB}">
      <dgm:prSet phldrT="[Text]"/>
      <dgm:spPr/>
      <dgm:t>
        <a:bodyPr/>
        <a:lstStyle/>
        <a:p>
          <a:r>
            <a:rPr lang="en-IE" dirty="0"/>
            <a:t>Be active</a:t>
          </a:r>
        </a:p>
      </dgm:t>
    </dgm:pt>
    <dgm:pt modelId="{EE03AA4F-A1A9-4AD4-AD34-E66EDD5F0781}" type="parTrans" cxnId="{1DA57724-49A1-4AE4-9977-9D67C1CEFC7C}">
      <dgm:prSet/>
      <dgm:spPr/>
      <dgm:t>
        <a:bodyPr/>
        <a:lstStyle/>
        <a:p>
          <a:endParaRPr lang="en-IE"/>
        </a:p>
      </dgm:t>
    </dgm:pt>
    <dgm:pt modelId="{028B17D3-5643-4A07-A141-607BEFC158D5}" type="sibTrans" cxnId="{1DA57724-49A1-4AE4-9977-9D67C1CEFC7C}">
      <dgm:prSet/>
      <dgm:spPr/>
      <dgm:t>
        <a:bodyPr/>
        <a:lstStyle/>
        <a:p>
          <a:endParaRPr lang="en-IE"/>
        </a:p>
      </dgm:t>
    </dgm:pt>
    <dgm:pt modelId="{7694A574-048D-45C5-9F55-027A2BCC6D90}" type="pres">
      <dgm:prSet presAssocID="{EF73099C-3526-40C7-B131-FCA0EF7F161B}" presName="cycle" presStyleCnt="0">
        <dgm:presLayoutVars>
          <dgm:dir/>
          <dgm:resizeHandles val="exact"/>
        </dgm:presLayoutVars>
      </dgm:prSet>
      <dgm:spPr/>
    </dgm:pt>
    <dgm:pt modelId="{D15DB93A-BE3B-4A2B-98F2-347A3565B4DF}" type="pres">
      <dgm:prSet presAssocID="{7BFE65D4-7E46-46E0-A97D-41A1A685EF6D}" presName="node" presStyleLbl="node1" presStyleIdx="0" presStyleCnt="5">
        <dgm:presLayoutVars>
          <dgm:bulletEnabled val="1"/>
        </dgm:presLayoutVars>
      </dgm:prSet>
      <dgm:spPr/>
    </dgm:pt>
    <dgm:pt modelId="{02BBF1C3-08D3-4B3C-BEE5-5CAACCDD8C68}" type="pres">
      <dgm:prSet presAssocID="{C37226A0-EADD-481E-BDD5-9BA36A233E93}" presName="sibTrans" presStyleLbl="sibTrans2D1" presStyleIdx="0" presStyleCnt="5"/>
      <dgm:spPr/>
    </dgm:pt>
    <dgm:pt modelId="{5A07D21F-4728-411A-A7E6-3DC2AAE3814C}" type="pres">
      <dgm:prSet presAssocID="{C37226A0-EADD-481E-BDD5-9BA36A233E93}" presName="connectorText" presStyleLbl="sibTrans2D1" presStyleIdx="0" presStyleCnt="5"/>
      <dgm:spPr/>
    </dgm:pt>
    <dgm:pt modelId="{AE0A3CED-FD1C-4B1E-A808-686661AF0DFC}" type="pres">
      <dgm:prSet presAssocID="{8CD4044C-9500-4D4C-BB90-9768D9993A39}" presName="node" presStyleLbl="node1" presStyleIdx="1" presStyleCnt="5">
        <dgm:presLayoutVars>
          <dgm:bulletEnabled val="1"/>
        </dgm:presLayoutVars>
      </dgm:prSet>
      <dgm:spPr/>
    </dgm:pt>
    <dgm:pt modelId="{93843BAC-6446-45A1-A624-295942180D47}" type="pres">
      <dgm:prSet presAssocID="{5E1839AE-5418-4ECA-A71B-96B7AC893FCF}" presName="sibTrans" presStyleLbl="sibTrans2D1" presStyleIdx="1" presStyleCnt="5"/>
      <dgm:spPr/>
    </dgm:pt>
    <dgm:pt modelId="{89BC1410-98D1-4D89-BA2F-62D70DE9D504}" type="pres">
      <dgm:prSet presAssocID="{5E1839AE-5418-4ECA-A71B-96B7AC893FCF}" presName="connectorText" presStyleLbl="sibTrans2D1" presStyleIdx="1" presStyleCnt="5"/>
      <dgm:spPr/>
    </dgm:pt>
    <dgm:pt modelId="{DA69DDA8-7180-44C2-99A9-5D0340B0B9DC}" type="pres">
      <dgm:prSet presAssocID="{34A390B7-59FA-4593-B232-2965FDA1D7C6}" presName="node" presStyleLbl="node1" presStyleIdx="2" presStyleCnt="5">
        <dgm:presLayoutVars>
          <dgm:bulletEnabled val="1"/>
        </dgm:presLayoutVars>
      </dgm:prSet>
      <dgm:spPr/>
    </dgm:pt>
    <dgm:pt modelId="{ED903877-17DA-45F1-81C0-7E642B9D9BEE}" type="pres">
      <dgm:prSet presAssocID="{70AFF740-2AB1-4E88-8260-D30873B22755}" presName="sibTrans" presStyleLbl="sibTrans2D1" presStyleIdx="2" presStyleCnt="5"/>
      <dgm:spPr/>
    </dgm:pt>
    <dgm:pt modelId="{7ADAB5AD-A02E-4D0D-BB12-7A4B88CC5F94}" type="pres">
      <dgm:prSet presAssocID="{70AFF740-2AB1-4E88-8260-D30873B22755}" presName="connectorText" presStyleLbl="sibTrans2D1" presStyleIdx="2" presStyleCnt="5"/>
      <dgm:spPr/>
    </dgm:pt>
    <dgm:pt modelId="{9E922952-90C8-4E90-A30E-A6771731A8E3}" type="pres">
      <dgm:prSet presAssocID="{352BD904-9CFF-4328-A017-6B721D40758E}" presName="node" presStyleLbl="node1" presStyleIdx="3" presStyleCnt="5">
        <dgm:presLayoutVars>
          <dgm:bulletEnabled val="1"/>
        </dgm:presLayoutVars>
      </dgm:prSet>
      <dgm:spPr/>
    </dgm:pt>
    <dgm:pt modelId="{E146FD2F-0C37-4C44-9684-875951F2D7A6}" type="pres">
      <dgm:prSet presAssocID="{BBBC52F7-38F9-454C-AA37-AC12563784C0}" presName="sibTrans" presStyleLbl="sibTrans2D1" presStyleIdx="3" presStyleCnt="5"/>
      <dgm:spPr/>
    </dgm:pt>
    <dgm:pt modelId="{6854B09B-10FA-4843-86AB-4DEE68B31558}" type="pres">
      <dgm:prSet presAssocID="{BBBC52F7-38F9-454C-AA37-AC12563784C0}" presName="connectorText" presStyleLbl="sibTrans2D1" presStyleIdx="3" presStyleCnt="5"/>
      <dgm:spPr/>
    </dgm:pt>
    <dgm:pt modelId="{195BE45F-2DDF-43E6-BA2C-4476BDC46868}" type="pres">
      <dgm:prSet presAssocID="{89822F34-89FA-4984-8839-50B37F117FCB}" presName="node" presStyleLbl="node1" presStyleIdx="4" presStyleCnt="5">
        <dgm:presLayoutVars>
          <dgm:bulletEnabled val="1"/>
        </dgm:presLayoutVars>
      </dgm:prSet>
      <dgm:spPr/>
    </dgm:pt>
    <dgm:pt modelId="{0B5031DC-8EC6-4A07-BEE7-8EBFEA0A4622}" type="pres">
      <dgm:prSet presAssocID="{028B17D3-5643-4A07-A141-607BEFC158D5}" presName="sibTrans" presStyleLbl="sibTrans2D1" presStyleIdx="4" presStyleCnt="5"/>
      <dgm:spPr/>
    </dgm:pt>
    <dgm:pt modelId="{54D19843-AC79-4209-B744-EA46C40F9D58}" type="pres">
      <dgm:prSet presAssocID="{028B17D3-5643-4A07-A141-607BEFC158D5}" presName="connectorText" presStyleLbl="sibTrans2D1" presStyleIdx="4" presStyleCnt="5"/>
      <dgm:spPr/>
    </dgm:pt>
  </dgm:ptLst>
  <dgm:cxnLst>
    <dgm:cxn modelId="{51A50C1D-C550-4FAE-9B20-165E9EF630EC}" type="presOf" srcId="{8CD4044C-9500-4D4C-BB90-9768D9993A39}" destId="{AE0A3CED-FD1C-4B1E-A808-686661AF0DFC}" srcOrd="0" destOrd="0" presId="urn:microsoft.com/office/officeart/2005/8/layout/cycle2"/>
    <dgm:cxn modelId="{778F8021-C64C-4381-A634-D8E5FA9A025A}" srcId="{EF73099C-3526-40C7-B131-FCA0EF7F161B}" destId="{7BFE65D4-7E46-46E0-A97D-41A1A685EF6D}" srcOrd="0" destOrd="0" parTransId="{85E3AB74-18DA-4696-AB93-F3C5992E9C71}" sibTransId="{C37226A0-EADD-481E-BDD5-9BA36A233E93}"/>
    <dgm:cxn modelId="{DCDB6723-35FA-48A3-8A42-A0C6AB838D99}" type="presOf" srcId="{5E1839AE-5418-4ECA-A71B-96B7AC893FCF}" destId="{93843BAC-6446-45A1-A624-295942180D47}" srcOrd="0" destOrd="0" presId="urn:microsoft.com/office/officeart/2005/8/layout/cycle2"/>
    <dgm:cxn modelId="{E2C3BF23-8190-41EA-8198-87C59B3454B9}" type="presOf" srcId="{5E1839AE-5418-4ECA-A71B-96B7AC893FCF}" destId="{89BC1410-98D1-4D89-BA2F-62D70DE9D504}" srcOrd="1" destOrd="0" presId="urn:microsoft.com/office/officeart/2005/8/layout/cycle2"/>
    <dgm:cxn modelId="{1DA57724-49A1-4AE4-9977-9D67C1CEFC7C}" srcId="{EF73099C-3526-40C7-B131-FCA0EF7F161B}" destId="{89822F34-89FA-4984-8839-50B37F117FCB}" srcOrd="4" destOrd="0" parTransId="{EE03AA4F-A1A9-4AD4-AD34-E66EDD5F0781}" sibTransId="{028B17D3-5643-4A07-A141-607BEFC158D5}"/>
    <dgm:cxn modelId="{A26ACC32-651D-480C-9BD8-E0B5DC06BC6C}" type="presOf" srcId="{352BD904-9CFF-4328-A017-6B721D40758E}" destId="{9E922952-90C8-4E90-A30E-A6771731A8E3}" srcOrd="0" destOrd="0" presId="urn:microsoft.com/office/officeart/2005/8/layout/cycle2"/>
    <dgm:cxn modelId="{8AFB5B34-4F7B-4104-B746-686678C43A43}" type="presOf" srcId="{7BFE65D4-7E46-46E0-A97D-41A1A685EF6D}" destId="{D15DB93A-BE3B-4A2B-98F2-347A3565B4DF}" srcOrd="0" destOrd="0" presId="urn:microsoft.com/office/officeart/2005/8/layout/cycle2"/>
    <dgm:cxn modelId="{E86BBF4A-52F1-41C6-B596-5920F5A19C09}" type="presOf" srcId="{EF73099C-3526-40C7-B131-FCA0EF7F161B}" destId="{7694A574-048D-45C5-9F55-027A2BCC6D90}" srcOrd="0" destOrd="0" presId="urn:microsoft.com/office/officeart/2005/8/layout/cycle2"/>
    <dgm:cxn modelId="{F690C26A-5881-434A-8C95-CC11E312D06E}" type="presOf" srcId="{34A390B7-59FA-4593-B232-2965FDA1D7C6}" destId="{DA69DDA8-7180-44C2-99A9-5D0340B0B9DC}" srcOrd="0" destOrd="0" presId="urn:microsoft.com/office/officeart/2005/8/layout/cycle2"/>
    <dgm:cxn modelId="{B9B4DE73-CF8E-4E63-ABE3-9222627F8DA6}" type="presOf" srcId="{028B17D3-5643-4A07-A141-607BEFC158D5}" destId="{0B5031DC-8EC6-4A07-BEE7-8EBFEA0A4622}" srcOrd="0" destOrd="0" presId="urn:microsoft.com/office/officeart/2005/8/layout/cycle2"/>
    <dgm:cxn modelId="{302BEA7B-A869-4F7C-ADB5-E0548EF12F58}" type="presOf" srcId="{BBBC52F7-38F9-454C-AA37-AC12563784C0}" destId="{6854B09B-10FA-4843-86AB-4DEE68B31558}" srcOrd="1" destOrd="0" presId="urn:microsoft.com/office/officeart/2005/8/layout/cycle2"/>
    <dgm:cxn modelId="{C078B48B-55FD-4B6B-98A0-B8308C20AFCD}" srcId="{EF73099C-3526-40C7-B131-FCA0EF7F161B}" destId="{34A390B7-59FA-4593-B232-2965FDA1D7C6}" srcOrd="2" destOrd="0" parTransId="{0C14230E-434B-43BB-A5A4-A56DD44F9A15}" sibTransId="{70AFF740-2AB1-4E88-8260-D30873B22755}"/>
    <dgm:cxn modelId="{8416178F-B562-4EC7-BCC4-D4470651C6DD}" type="presOf" srcId="{70AFF740-2AB1-4E88-8260-D30873B22755}" destId="{7ADAB5AD-A02E-4D0D-BB12-7A4B88CC5F94}" srcOrd="1" destOrd="0" presId="urn:microsoft.com/office/officeart/2005/8/layout/cycle2"/>
    <dgm:cxn modelId="{E5603B96-8578-4EF7-86A9-1C997034FDA1}" type="presOf" srcId="{C37226A0-EADD-481E-BDD5-9BA36A233E93}" destId="{02BBF1C3-08D3-4B3C-BEE5-5CAACCDD8C68}" srcOrd="0" destOrd="0" presId="urn:microsoft.com/office/officeart/2005/8/layout/cycle2"/>
    <dgm:cxn modelId="{920587A5-BB3B-47D3-B809-C3554DEE38EC}" type="presOf" srcId="{028B17D3-5643-4A07-A141-607BEFC158D5}" destId="{54D19843-AC79-4209-B744-EA46C40F9D58}" srcOrd="1" destOrd="0" presId="urn:microsoft.com/office/officeart/2005/8/layout/cycle2"/>
    <dgm:cxn modelId="{B08399BA-46B6-4A5A-A880-E9FC35CE3ABF}" srcId="{EF73099C-3526-40C7-B131-FCA0EF7F161B}" destId="{8CD4044C-9500-4D4C-BB90-9768D9993A39}" srcOrd="1" destOrd="0" parTransId="{60932FAC-82B6-4EE1-918F-93A7102F6159}" sibTransId="{5E1839AE-5418-4ECA-A71B-96B7AC893FCF}"/>
    <dgm:cxn modelId="{833EDFC5-90F4-4074-BFAB-BC0555F68D1A}" type="presOf" srcId="{89822F34-89FA-4984-8839-50B37F117FCB}" destId="{195BE45F-2DDF-43E6-BA2C-4476BDC46868}" srcOrd="0" destOrd="0" presId="urn:microsoft.com/office/officeart/2005/8/layout/cycle2"/>
    <dgm:cxn modelId="{199C16DE-36D7-4DA0-8217-77F3FA35C7CA}" srcId="{EF73099C-3526-40C7-B131-FCA0EF7F161B}" destId="{352BD904-9CFF-4328-A017-6B721D40758E}" srcOrd="3" destOrd="0" parTransId="{9563C634-A6E6-4FB1-A348-AE1D5B8EDEA8}" sibTransId="{BBBC52F7-38F9-454C-AA37-AC12563784C0}"/>
    <dgm:cxn modelId="{7DCF55E8-B6A0-445E-AB58-3354FEA3F66A}" type="presOf" srcId="{70AFF740-2AB1-4E88-8260-D30873B22755}" destId="{ED903877-17DA-45F1-81C0-7E642B9D9BEE}" srcOrd="0" destOrd="0" presId="urn:microsoft.com/office/officeart/2005/8/layout/cycle2"/>
    <dgm:cxn modelId="{E881A9F3-203A-42E7-94B7-F24E08DC2D02}" type="presOf" srcId="{C37226A0-EADD-481E-BDD5-9BA36A233E93}" destId="{5A07D21F-4728-411A-A7E6-3DC2AAE3814C}" srcOrd="1" destOrd="0" presId="urn:microsoft.com/office/officeart/2005/8/layout/cycle2"/>
    <dgm:cxn modelId="{447E3EF7-6CB1-47EA-8088-723531020845}" type="presOf" srcId="{BBBC52F7-38F9-454C-AA37-AC12563784C0}" destId="{E146FD2F-0C37-4C44-9684-875951F2D7A6}" srcOrd="0" destOrd="0" presId="urn:microsoft.com/office/officeart/2005/8/layout/cycle2"/>
    <dgm:cxn modelId="{B33675A6-6816-4A80-981B-9F18E1FF2D1C}" type="presParOf" srcId="{7694A574-048D-45C5-9F55-027A2BCC6D90}" destId="{D15DB93A-BE3B-4A2B-98F2-347A3565B4DF}" srcOrd="0" destOrd="0" presId="urn:microsoft.com/office/officeart/2005/8/layout/cycle2"/>
    <dgm:cxn modelId="{42480FD4-98CD-4827-A8C0-58A4EA8AA0D7}" type="presParOf" srcId="{7694A574-048D-45C5-9F55-027A2BCC6D90}" destId="{02BBF1C3-08D3-4B3C-BEE5-5CAACCDD8C68}" srcOrd="1" destOrd="0" presId="urn:microsoft.com/office/officeart/2005/8/layout/cycle2"/>
    <dgm:cxn modelId="{3E8DB2E1-F12A-4CD7-8CE3-758CD25BBE25}" type="presParOf" srcId="{02BBF1C3-08D3-4B3C-BEE5-5CAACCDD8C68}" destId="{5A07D21F-4728-411A-A7E6-3DC2AAE3814C}" srcOrd="0" destOrd="0" presId="urn:microsoft.com/office/officeart/2005/8/layout/cycle2"/>
    <dgm:cxn modelId="{2CD31052-D353-44A0-BEFC-202DA67EBFC3}" type="presParOf" srcId="{7694A574-048D-45C5-9F55-027A2BCC6D90}" destId="{AE0A3CED-FD1C-4B1E-A808-686661AF0DFC}" srcOrd="2" destOrd="0" presId="urn:microsoft.com/office/officeart/2005/8/layout/cycle2"/>
    <dgm:cxn modelId="{12398640-354A-44C0-8A78-59047C90498C}" type="presParOf" srcId="{7694A574-048D-45C5-9F55-027A2BCC6D90}" destId="{93843BAC-6446-45A1-A624-295942180D47}" srcOrd="3" destOrd="0" presId="urn:microsoft.com/office/officeart/2005/8/layout/cycle2"/>
    <dgm:cxn modelId="{B2F709EA-FCB0-4EA2-9C6E-87EE4D89AE4E}" type="presParOf" srcId="{93843BAC-6446-45A1-A624-295942180D47}" destId="{89BC1410-98D1-4D89-BA2F-62D70DE9D504}" srcOrd="0" destOrd="0" presId="urn:microsoft.com/office/officeart/2005/8/layout/cycle2"/>
    <dgm:cxn modelId="{8B2DF8E7-8862-4261-B55A-BA47BD3D1DC1}" type="presParOf" srcId="{7694A574-048D-45C5-9F55-027A2BCC6D90}" destId="{DA69DDA8-7180-44C2-99A9-5D0340B0B9DC}" srcOrd="4" destOrd="0" presId="urn:microsoft.com/office/officeart/2005/8/layout/cycle2"/>
    <dgm:cxn modelId="{FA6C7713-C2E7-4319-B64E-1A7BAFFC3518}" type="presParOf" srcId="{7694A574-048D-45C5-9F55-027A2BCC6D90}" destId="{ED903877-17DA-45F1-81C0-7E642B9D9BEE}" srcOrd="5" destOrd="0" presId="urn:microsoft.com/office/officeart/2005/8/layout/cycle2"/>
    <dgm:cxn modelId="{DEDD9E26-8DE5-4A03-9021-292C826AE641}" type="presParOf" srcId="{ED903877-17DA-45F1-81C0-7E642B9D9BEE}" destId="{7ADAB5AD-A02E-4D0D-BB12-7A4B88CC5F94}" srcOrd="0" destOrd="0" presId="urn:microsoft.com/office/officeart/2005/8/layout/cycle2"/>
    <dgm:cxn modelId="{491673D0-4600-468C-B640-336A2AC61E25}" type="presParOf" srcId="{7694A574-048D-45C5-9F55-027A2BCC6D90}" destId="{9E922952-90C8-4E90-A30E-A6771731A8E3}" srcOrd="6" destOrd="0" presId="urn:microsoft.com/office/officeart/2005/8/layout/cycle2"/>
    <dgm:cxn modelId="{83E09F2F-2F2A-422C-B5B0-5D8F452538B5}" type="presParOf" srcId="{7694A574-048D-45C5-9F55-027A2BCC6D90}" destId="{E146FD2F-0C37-4C44-9684-875951F2D7A6}" srcOrd="7" destOrd="0" presId="urn:microsoft.com/office/officeart/2005/8/layout/cycle2"/>
    <dgm:cxn modelId="{930D1103-6329-4A9E-9BCD-2444F503A362}" type="presParOf" srcId="{E146FD2F-0C37-4C44-9684-875951F2D7A6}" destId="{6854B09B-10FA-4843-86AB-4DEE68B31558}" srcOrd="0" destOrd="0" presId="urn:microsoft.com/office/officeart/2005/8/layout/cycle2"/>
    <dgm:cxn modelId="{0168C3B4-37B3-45E2-BD82-9BF71EA328D4}" type="presParOf" srcId="{7694A574-048D-45C5-9F55-027A2BCC6D90}" destId="{195BE45F-2DDF-43E6-BA2C-4476BDC46868}" srcOrd="8" destOrd="0" presId="urn:microsoft.com/office/officeart/2005/8/layout/cycle2"/>
    <dgm:cxn modelId="{3C5CE637-8CB5-4E76-8E40-8490D057C67B}" type="presParOf" srcId="{7694A574-048D-45C5-9F55-027A2BCC6D90}" destId="{0B5031DC-8EC6-4A07-BEE7-8EBFEA0A4622}" srcOrd="9" destOrd="0" presId="urn:microsoft.com/office/officeart/2005/8/layout/cycle2"/>
    <dgm:cxn modelId="{D55B5285-E672-4A88-9687-F37508C94988}" type="presParOf" srcId="{0B5031DC-8EC6-4A07-BEE7-8EBFEA0A4622}" destId="{54D19843-AC79-4209-B744-EA46C40F9D5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63D3B6-B11F-4C3E-899A-6CB48669346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6E75092-A12E-41F5-8008-937A63BCB3D3}">
      <dgm:prSet/>
      <dgm:spPr/>
      <dgm:t>
        <a:bodyPr/>
        <a:lstStyle/>
        <a:p>
          <a:r>
            <a:rPr lang="en-IE" i="1"/>
            <a:t>The best doctors in the work are Dr Diet, Dr Quiet &amp; Dr Merryman- (Jonathan Swift)</a:t>
          </a:r>
          <a:endParaRPr lang="en-US"/>
        </a:p>
      </dgm:t>
    </dgm:pt>
    <dgm:pt modelId="{55A74C25-BBF2-42C7-BFB7-A503BFE2E44B}" type="parTrans" cxnId="{6EF86EF1-34F9-4EE1-9761-CACC4AE1C6B0}">
      <dgm:prSet/>
      <dgm:spPr/>
      <dgm:t>
        <a:bodyPr/>
        <a:lstStyle/>
        <a:p>
          <a:endParaRPr lang="en-US"/>
        </a:p>
      </dgm:t>
    </dgm:pt>
    <dgm:pt modelId="{5537FE19-B833-4CB4-A1B1-6C98575196B5}" type="sibTrans" cxnId="{6EF86EF1-34F9-4EE1-9761-CACC4AE1C6B0}">
      <dgm:prSet/>
      <dgm:spPr/>
      <dgm:t>
        <a:bodyPr/>
        <a:lstStyle/>
        <a:p>
          <a:endParaRPr lang="en-US"/>
        </a:p>
      </dgm:t>
    </dgm:pt>
    <dgm:pt modelId="{D5CE8208-3021-43CC-B871-78E207F3FAF6}">
      <dgm:prSet/>
      <dgm:spPr/>
      <dgm:t>
        <a:bodyPr/>
        <a:lstStyle/>
        <a:p>
          <a:r>
            <a:rPr lang="en-IE"/>
            <a:t>Comedy is good for the heart</a:t>
          </a:r>
          <a:endParaRPr lang="en-US"/>
        </a:p>
      </dgm:t>
    </dgm:pt>
    <dgm:pt modelId="{E9A02259-7141-4FB8-A46C-513A87683CD0}" type="parTrans" cxnId="{C55F33A2-23FD-4CB8-86B9-95A2EED2755B}">
      <dgm:prSet/>
      <dgm:spPr/>
      <dgm:t>
        <a:bodyPr/>
        <a:lstStyle/>
        <a:p>
          <a:endParaRPr lang="en-US"/>
        </a:p>
      </dgm:t>
    </dgm:pt>
    <dgm:pt modelId="{C74A6E9E-582F-4EAD-954F-ED4E97F1DED7}" type="sibTrans" cxnId="{C55F33A2-23FD-4CB8-86B9-95A2EED2755B}">
      <dgm:prSet/>
      <dgm:spPr/>
      <dgm:t>
        <a:bodyPr/>
        <a:lstStyle/>
        <a:p>
          <a:endParaRPr lang="en-US"/>
        </a:p>
      </dgm:t>
    </dgm:pt>
    <dgm:pt modelId="{2F06C00D-5A33-4C59-B3E7-E6AA68FD5FC3}" type="pres">
      <dgm:prSet presAssocID="{D663D3B6-B11F-4C3E-899A-6CB48669346A}" presName="root" presStyleCnt="0">
        <dgm:presLayoutVars>
          <dgm:dir/>
          <dgm:resizeHandles val="exact"/>
        </dgm:presLayoutVars>
      </dgm:prSet>
      <dgm:spPr/>
    </dgm:pt>
    <dgm:pt modelId="{E0623C2E-046A-475F-84FF-27E6E23AEC4A}" type="pres">
      <dgm:prSet presAssocID="{E6E75092-A12E-41F5-8008-937A63BCB3D3}" presName="compNode" presStyleCnt="0"/>
      <dgm:spPr/>
    </dgm:pt>
    <dgm:pt modelId="{3488B0B4-26F3-449E-9EFF-6626BD692D3A}" type="pres">
      <dgm:prSet presAssocID="{E6E75092-A12E-41F5-8008-937A63BCB3D3}" presName="bgRect" presStyleLbl="bgShp" presStyleIdx="0" presStyleCnt="2"/>
      <dgm:spPr/>
    </dgm:pt>
    <dgm:pt modelId="{37397249-47E2-4B19-B5D3-7E8DBFD5B369}" type="pres">
      <dgm:prSet presAssocID="{E6E75092-A12E-41F5-8008-937A63BCB3D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648A5A06-964A-428B-8EF6-7ECF1F1E0B9A}" type="pres">
      <dgm:prSet presAssocID="{E6E75092-A12E-41F5-8008-937A63BCB3D3}" presName="spaceRect" presStyleCnt="0"/>
      <dgm:spPr/>
    </dgm:pt>
    <dgm:pt modelId="{CFF87476-5D0A-4C77-B585-F85330568081}" type="pres">
      <dgm:prSet presAssocID="{E6E75092-A12E-41F5-8008-937A63BCB3D3}" presName="parTx" presStyleLbl="revTx" presStyleIdx="0" presStyleCnt="2">
        <dgm:presLayoutVars>
          <dgm:chMax val="0"/>
          <dgm:chPref val="0"/>
        </dgm:presLayoutVars>
      </dgm:prSet>
      <dgm:spPr/>
    </dgm:pt>
    <dgm:pt modelId="{0487FF8A-7753-4C35-8D65-0AB4011A09DB}" type="pres">
      <dgm:prSet presAssocID="{5537FE19-B833-4CB4-A1B1-6C98575196B5}" presName="sibTrans" presStyleCnt="0"/>
      <dgm:spPr/>
    </dgm:pt>
    <dgm:pt modelId="{066CEB3B-E59C-4214-979D-0037CE2619A8}" type="pres">
      <dgm:prSet presAssocID="{D5CE8208-3021-43CC-B871-78E207F3FAF6}" presName="compNode" presStyleCnt="0"/>
      <dgm:spPr/>
    </dgm:pt>
    <dgm:pt modelId="{9A3377BC-B010-4227-B04E-C630189728DF}" type="pres">
      <dgm:prSet presAssocID="{D5CE8208-3021-43CC-B871-78E207F3FAF6}" presName="bgRect" presStyleLbl="bgShp" presStyleIdx="1" presStyleCnt="2"/>
      <dgm:spPr/>
    </dgm:pt>
    <dgm:pt modelId="{36FCBDC3-4EED-4DC5-B9E1-6D651138807F}" type="pres">
      <dgm:prSet presAssocID="{D5CE8208-3021-43CC-B871-78E207F3FAF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Lock"/>
        </a:ext>
      </dgm:extLst>
    </dgm:pt>
    <dgm:pt modelId="{D28115C6-B2C1-4C04-BEEF-10E20C454025}" type="pres">
      <dgm:prSet presAssocID="{D5CE8208-3021-43CC-B871-78E207F3FAF6}" presName="spaceRect" presStyleCnt="0"/>
      <dgm:spPr/>
    </dgm:pt>
    <dgm:pt modelId="{368F02C8-5A93-4E72-8498-1876211A6F45}" type="pres">
      <dgm:prSet presAssocID="{D5CE8208-3021-43CC-B871-78E207F3FAF6}" presName="parTx" presStyleLbl="revTx" presStyleIdx="1" presStyleCnt="2">
        <dgm:presLayoutVars>
          <dgm:chMax val="0"/>
          <dgm:chPref val="0"/>
        </dgm:presLayoutVars>
      </dgm:prSet>
      <dgm:spPr/>
    </dgm:pt>
  </dgm:ptLst>
  <dgm:cxnLst>
    <dgm:cxn modelId="{36DE2D27-4C2D-4D2D-9A0A-448C26B86664}" type="presOf" srcId="{D663D3B6-B11F-4C3E-899A-6CB48669346A}" destId="{2F06C00D-5A33-4C59-B3E7-E6AA68FD5FC3}" srcOrd="0" destOrd="0" presId="urn:microsoft.com/office/officeart/2018/2/layout/IconVerticalSolidList"/>
    <dgm:cxn modelId="{18887C39-0D52-4F63-ACAB-F1E4E13D74F9}" type="presOf" srcId="{E6E75092-A12E-41F5-8008-937A63BCB3D3}" destId="{CFF87476-5D0A-4C77-B585-F85330568081}" srcOrd="0" destOrd="0" presId="urn:microsoft.com/office/officeart/2018/2/layout/IconVerticalSolidList"/>
    <dgm:cxn modelId="{C55F33A2-23FD-4CB8-86B9-95A2EED2755B}" srcId="{D663D3B6-B11F-4C3E-899A-6CB48669346A}" destId="{D5CE8208-3021-43CC-B871-78E207F3FAF6}" srcOrd="1" destOrd="0" parTransId="{E9A02259-7141-4FB8-A46C-513A87683CD0}" sibTransId="{C74A6E9E-582F-4EAD-954F-ED4E97F1DED7}"/>
    <dgm:cxn modelId="{A6C3F8D2-994E-4DBC-BFB3-52B0F7B71493}" type="presOf" srcId="{D5CE8208-3021-43CC-B871-78E207F3FAF6}" destId="{368F02C8-5A93-4E72-8498-1876211A6F45}" srcOrd="0" destOrd="0" presId="urn:microsoft.com/office/officeart/2018/2/layout/IconVerticalSolidList"/>
    <dgm:cxn modelId="{6EF86EF1-34F9-4EE1-9761-CACC4AE1C6B0}" srcId="{D663D3B6-B11F-4C3E-899A-6CB48669346A}" destId="{E6E75092-A12E-41F5-8008-937A63BCB3D3}" srcOrd="0" destOrd="0" parTransId="{55A74C25-BBF2-42C7-BFB7-A503BFE2E44B}" sibTransId="{5537FE19-B833-4CB4-A1B1-6C98575196B5}"/>
    <dgm:cxn modelId="{C4B3B745-97DC-4245-B69C-9E637D4EEB17}" type="presParOf" srcId="{2F06C00D-5A33-4C59-B3E7-E6AA68FD5FC3}" destId="{E0623C2E-046A-475F-84FF-27E6E23AEC4A}" srcOrd="0" destOrd="0" presId="urn:microsoft.com/office/officeart/2018/2/layout/IconVerticalSolidList"/>
    <dgm:cxn modelId="{537396B6-51EA-4A97-A395-9B7A1CC16BF7}" type="presParOf" srcId="{E0623C2E-046A-475F-84FF-27E6E23AEC4A}" destId="{3488B0B4-26F3-449E-9EFF-6626BD692D3A}" srcOrd="0" destOrd="0" presId="urn:microsoft.com/office/officeart/2018/2/layout/IconVerticalSolidList"/>
    <dgm:cxn modelId="{8578FDB0-A96D-4E78-A8E1-B44A2D0EF777}" type="presParOf" srcId="{E0623C2E-046A-475F-84FF-27E6E23AEC4A}" destId="{37397249-47E2-4B19-B5D3-7E8DBFD5B369}" srcOrd="1" destOrd="0" presId="urn:microsoft.com/office/officeart/2018/2/layout/IconVerticalSolidList"/>
    <dgm:cxn modelId="{32918484-CE32-457E-B8E5-224351E4B679}" type="presParOf" srcId="{E0623C2E-046A-475F-84FF-27E6E23AEC4A}" destId="{648A5A06-964A-428B-8EF6-7ECF1F1E0B9A}" srcOrd="2" destOrd="0" presId="urn:microsoft.com/office/officeart/2018/2/layout/IconVerticalSolidList"/>
    <dgm:cxn modelId="{FA928B9F-0E08-4C4D-81BB-ABD22A192FC9}" type="presParOf" srcId="{E0623C2E-046A-475F-84FF-27E6E23AEC4A}" destId="{CFF87476-5D0A-4C77-B585-F85330568081}" srcOrd="3" destOrd="0" presId="urn:microsoft.com/office/officeart/2018/2/layout/IconVerticalSolidList"/>
    <dgm:cxn modelId="{0EA04955-83AE-4FFE-8B1C-A2078F20A241}" type="presParOf" srcId="{2F06C00D-5A33-4C59-B3E7-E6AA68FD5FC3}" destId="{0487FF8A-7753-4C35-8D65-0AB4011A09DB}" srcOrd="1" destOrd="0" presId="urn:microsoft.com/office/officeart/2018/2/layout/IconVerticalSolidList"/>
    <dgm:cxn modelId="{5B47981D-D0B7-4B40-ACE4-393277D28E60}" type="presParOf" srcId="{2F06C00D-5A33-4C59-B3E7-E6AA68FD5FC3}" destId="{066CEB3B-E59C-4214-979D-0037CE2619A8}" srcOrd="2" destOrd="0" presId="urn:microsoft.com/office/officeart/2018/2/layout/IconVerticalSolidList"/>
    <dgm:cxn modelId="{D185DC26-1534-4D3D-B32C-D4021381B47A}" type="presParOf" srcId="{066CEB3B-E59C-4214-979D-0037CE2619A8}" destId="{9A3377BC-B010-4227-B04E-C630189728DF}" srcOrd="0" destOrd="0" presId="urn:microsoft.com/office/officeart/2018/2/layout/IconVerticalSolidList"/>
    <dgm:cxn modelId="{BC242B13-2017-4CBF-8836-164BCEABBCA9}" type="presParOf" srcId="{066CEB3B-E59C-4214-979D-0037CE2619A8}" destId="{36FCBDC3-4EED-4DC5-B9E1-6D651138807F}" srcOrd="1" destOrd="0" presId="urn:microsoft.com/office/officeart/2018/2/layout/IconVerticalSolidList"/>
    <dgm:cxn modelId="{3309F930-7088-49FD-BB0D-F673BF7BFA38}" type="presParOf" srcId="{066CEB3B-E59C-4214-979D-0037CE2619A8}" destId="{D28115C6-B2C1-4C04-BEEF-10E20C454025}" srcOrd="2" destOrd="0" presId="urn:microsoft.com/office/officeart/2018/2/layout/IconVerticalSolidList"/>
    <dgm:cxn modelId="{5D504F55-977C-4DA5-88B3-1D2AF614138D}" type="presParOf" srcId="{066CEB3B-E59C-4214-979D-0037CE2619A8}" destId="{368F02C8-5A93-4E72-8498-1876211A6F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10D8D-93C6-4C5B-BD20-361A7A8A9188}">
      <dsp:nvSpPr>
        <dsp:cNvPr id="0" name=""/>
        <dsp:cNvSpPr/>
      </dsp:nvSpPr>
      <dsp:spPr>
        <a:xfrm>
          <a:off x="0" y="805528"/>
          <a:ext cx="6513603"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E" sz="2700" kern="1200" dirty="0"/>
            <a:t>Resilience and humans go hand in hand</a:t>
          </a:r>
          <a:endParaRPr lang="en-US" sz="2700" kern="1200" dirty="0"/>
        </a:p>
      </dsp:txBody>
      <dsp:txXfrm>
        <a:off x="31613" y="837141"/>
        <a:ext cx="6450377" cy="584369"/>
      </dsp:txXfrm>
    </dsp:sp>
    <dsp:sp modelId="{C89BADA7-2845-4B2C-B5EF-2FA787506D60}">
      <dsp:nvSpPr>
        <dsp:cNvPr id="0" name=""/>
        <dsp:cNvSpPr/>
      </dsp:nvSpPr>
      <dsp:spPr>
        <a:xfrm>
          <a:off x="0" y="1530883"/>
          <a:ext cx="6513603" cy="647595"/>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E" sz="2700" kern="1200"/>
            <a:t>Understanding Motivation &amp; Procrastination</a:t>
          </a:r>
          <a:endParaRPr lang="en-US" sz="2700" kern="1200"/>
        </a:p>
      </dsp:txBody>
      <dsp:txXfrm>
        <a:off x="31613" y="1562496"/>
        <a:ext cx="6450377" cy="584369"/>
      </dsp:txXfrm>
    </dsp:sp>
    <dsp:sp modelId="{2BF71362-791D-494D-81F2-30131CBF9A90}">
      <dsp:nvSpPr>
        <dsp:cNvPr id="0" name=""/>
        <dsp:cNvSpPr/>
      </dsp:nvSpPr>
      <dsp:spPr>
        <a:xfrm>
          <a:off x="0" y="2256238"/>
          <a:ext cx="6513603" cy="647595"/>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E" sz="2700" kern="1200" dirty="0"/>
            <a:t>Some thoughts on stress &amp; anxiety</a:t>
          </a:r>
          <a:endParaRPr lang="en-US" sz="2700" kern="1200" dirty="0"/>
        </a:p>
      </dsp:txBody>
      <dsp:txXfrm>
        <a:off x="31613" y="2287851"/>
        <a:ext cx="6450377" cy="584369"/>
      </dsp:txXfrm>
    </dsp:sp>
    <dsp:sp modelId="{0A1367AC-46AF-40CF-BEC1-F6A2CB223A89}">
      <dsp:nvSpPr>
        <dsp:cNvPr id="0" name=""/>
        <dsp:cNvSpPr/>
      </dsp:nvSpPr>
      <dsp:spPr>
        <a:xfrm>
          <a:off x="0" y="2981593"/>
          <a:ext cx="6513603" cy="647595"/>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E" sz="2700" kern="1200" dirty="0"/>
            <a:t>Working from home – issues to consider </a:t>
          </a:r>
          <a:endParaRPr lang="en-US" sz="2700" kern="1200" dirty="0"/>
        </a:p>
      </dsp:txBody>
      <dsp:txXfrm>
        <a:off x="31613" y="3013206"/>
        <a:ext cx="6450377" cy="584369"/>
      </dsp:txXfrm>
    </dsp:sp>
    <dsp:sp modelId="{FB97E2D4-C941-43C1-8C10-57817ABE0554}">
      <dsp:nvSpPr>
        <dsp:cNvPr id="0" name=""/>
        <dsp:cNvSpPr/>
      </dsp:nvSpPr>
      <dsp:spPr>
        <a:xfrm>
          <a:off x="0" y="3706948"/>
          <a:ext cx="6513603" cy="647595"/>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E" sz="2700" kern="1200"/>
            <a:t>5 a day for Mental Health</a:t>
          </a:r>
          <a:endParaRPr lang="en-US" sz="2700" kern="1200"/>
        </a:p>
      </dsp:txBody>
      <dsp:txXfrm>
        <a:off x="31613" y="3738561"/>
        <a:ext cx="6450377" cy="584369"/>
      </dsp:txXfrm>
    </dsp:sp>
    <dsp:sp modelId="{0BF4C4BA-A7FE-4E5D-AA56-3C04EE7E9589}">
      <dsp:nvSpPr>
        <dsp:cNvPr id="0" name=""/>
        <dsp:cNvSpPr/>
      </dsp:nvSpPr>
      <dsp:spPr>
        <a:xfrm>
          <a:off x="0" y="4478053"/>
          <a:ext cx="6513603" cy="6475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Useful resources</a:t>
          </a:r>
        </a:p>
      </dsp:txBody>
      <dsp:txXfrm>
        <a:off x="31613" y="4509666"/>
        <a:ext cx="6450377"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CE658-611A-4652-8445-2935E5EDFC50}">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C5FD59-72CA-412E-9223-91E7B9C72092}">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8F719A-CA61-42AF-AEAE-08ABE8CFDC63}">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22350">
            <a:lnSpc>
              <a:spcPct val="90000"/>
            </a:lnSpc>
            <a:spcBef>
              <a:spcPct val="0"/>
            </a:spcBef>
            <a:spcAft>
              <a:spcPct val="35000"/>
            </a:spcAft>
            <a:buNone/>
          </a:pPr>
          <a:r>
            <a:rPr lang="en-IE" sz="2300" b="0" i="0" kern="1200" dirty="0"/>
            <a:t>Resilience is the human capacity to endure, to overcome, to adapt and to be transformed by life’s adversities</a:t>
          </a:r>
          <a:endParaRPr lang="en-US" sz="2300" kern="1200" dirty="0"/>
        </a:p>
      </dsp:txBody>
      <dsp:txXfrm>
        <a:off x="2039300" y="956381"/>
        <a:ext cx="4474303" cy="1765627"/>
      </dsp:txXfrm>
    </dsp:sp>
    <dsp:sp modelId="{05DF55E6-5556-47D5-BCA8-CD0DC3B5B3E9}">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750D63-EC5E-4A56-8E09-591C8565111F}">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5F17F4-6B62-4A7C-BEFD-5FD6137EDA70}">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22350">
            <a:lnSpc>
              <a:spcPct val="90000"/>
            </a:lnSpc>
            <a:spcBef>
              <a:spcPct val="0"/>
            </a:spcBef>
            <a:spcAft>
              <a:spcPct val="35000"/>
            </a:spcAft>
            <a:buNone/>
          </a:pPr>
          <a:r>
            <a:rPr lang="en-US" sz="2300" kern="1200" dirty="0"/>
            <a:t>Humans are very adept at finding ways to turn to our own sense of feeling strong, and being in  control during uncertainty</a:t>
          </a:r>
        </a:p>
      </dsp:txBody>
      <dsp:txXfrm>
        <a:off x="2039300" y="3163416"/>
        <a:ext cx="4474303" cy="1765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C43E1-2581-4B22-B0B4-A55873112E39}">
      <dsp:nvSpPr>
        <dsp:cNvPr id="0" name=""/>
        <dsp:cNvSpPr/>
      </dsp:nvSpPr>
      <dsp:spPr>
        <a:xfrm>
          <a:off x="0" y="521858"/>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5D76ED-E10A-4096-8B3B-E73184A32275}">
      <dsp:nvSpPr>
        <dsp:cNvPr id="0" name=""/>
        <dsp:cNvSpPr/>
      </dsp:nvSpPr>
      <dsp:spPr>
        <a:xfrm>
          <a:off x="245877" y="184791"/>
          <a:ext cx="447049" cy="447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66C7B2-E084-44B3-8D2C-88ADEA0C32AF}">
      <dsp:nvSpPr>
        <dsp:cNvPr id="0" name=""/>
        <dsp:cNvSpPr/>
      </dsp:nvSpPr>
      <dsp:spPr>
        <a:xfrm>
          <a:off x="938804" y="1907"/>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IE" sz="1900" kern="1200"/>
            <a:t>I can do this, it will be okay</a:t>
          </a:r>
          <a:endParaRPr lang="en-US" sz="1900" kern="1200"/>
        </a:p>
      </dsp:txBody>
      <dsp:txXfrm>
        <a:off x="938804" y="1907"/>
        <a:ext cx="5649886" cy="812817"/>
      </dsp:txXfrm>
    </dsp:sp>
    <dsp:sp modelId="{6A7EFDF1-CC0A-4455-8AC1-5183C400EC8C}">
      <dsp:nvSpPr>
        <dsp:cNvPr id="0" name=""/>
        <dsp:cNvSpPr/>
      </dsp:nvSpPr>
      <dsp:spPr>
        <a:xfrm>
          <a:off x="0" y="1017929"/>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7113B-3611-467B-81FA-91F20788DA04}">
      <dsp:nvSpPr>
        <dsp:cNvPr id="0" name=""/>
        <dsp:cNvSpPr/>
      </dsp:nvSpPr>
      <dsp:spPr>
        <a:xfrm>
          <a:off x="245877" y="1200813"/>
          <a:ext cx="447049" cy="447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E41E40-4572-409B-9457-98F73708BCC0}">
      <dsp:nvSpPr>
        <dsp:cNvPr id="0" name=""/>
        <dsp:cNvSpPr/>
      </dsp:nvSpPr>
      <dsp:spPr>
        <a:xfrm>
          <a:off x="938804" y="1017929"/>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IE" sz="1900" kern="1200"/>
            <a:t>I am stronger than I think</a:t>
          </a:r>
          <a:endParaRPr lang="en-US" sz="1900" kern="1200"/>
        </a:p>
      </dsp:txBody>
      <dsp:txXfrm>
        <a:off x="938804" y="1017929"/>
        <a:ext cx="5649886" cy="812817"/>
      </dsp:txXfrm>
    </dsp:sp>
    <dsp:sp modelId="{FB44E8DA-29B5-4709-8F9F-2BA477742C24}">
      <dsp:nvSpPr>
        <dsp:cNvPr id="0" name=""/>
        <dsp:cNvSpPr/>
      </dsp:nvSpPr>
      <dsp:spPr>
        <a:xfrm>
          <a:off x="0" y="2033951"/>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F7BB8-C1BC-4AB8-95B2-A68DD399BBBB}">
      <dsp:nvSpPr>
        <dsp:cNvPr id="0" name=""/>
        <dsp:cNvSpPr/>
      </dsp:nvSpPr>
      <dsp:spPr>
        <a:xfrm>
          <a:off x="245877" y="2216835"/>
          <a:ext cx="447049" cy="447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A5AB46-D520-4B25-9C81-EAFB46BAA4FC}">
      <dsp:nvSpPr>
        <dsp:cNvPr id="0" name=""/>
        <dsp:cNvSpPr/>
      </dsp:nvSpPr>
      <dsp:spPr>
        <a:xfrm>
          <a:off x="938804" y="2033951"/>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IE" sz="1900" kern="1200" dirty="0"/>
            <a:t>I can cope with most things</a:t>
          </a:r>
          <a:endParaRPr lang="en-US" sz="1900" kern="1200" dirty="0"/>
        </a:p>
      </dsp:txBody>
      <dsp:txXfrm>
        <a:off x="938804" y="2033951"/>
        <a:ext cx="5649886" cy="812817"/>
      </dsp:txXfrm>
    </dsp:sp>
    <dsp:sp modelId="{77878DA6-0E62-4C26-8ED3-9D523D7F6082}">
      <dsp:nvSpPr>
        <dsp:cNvPr id="0" name=""/>
        <dsp:cNvSpPr/>
      </dsp:nvSpPr>
      <dsp:spPr>
        <a:xfrm>
          <a:off x="0" y="3049973"/>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FCFF2E-2BA0-45BD-8201-A5942F582063}">
      <dsp:nvSpPr>
        <dsp:cNvPr id="0" name=""/>
        <dsp:cNvSpPr/>
      </dsp:nvSpPr>
      <dsp:spPr>
        <a:xfrm>
          <a:off x="245877" y="3232857"/>
          <a:ext cx="447049" cy="4470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A07E4A-E6AD-4FDE-B606-CA6D04059426}">
      <dsp:nvSpPr>
        <dsp:cNvPr id="0" name=""/>
        <dsp:cNvSpPr/>
      </dsp:nvSpPr>
      <dsp:spPr>
        <a:xfrm>
          <a:off x="938804" y="3049973"/>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IE" sz="1900" kern="1200"/>
            <a:t>I can feel anxious and still do it</a:t>
          </a:r>
          <a:endParaRPr lang="en-US" sz="1900" kern="1200"/>
        </a:p>
      </dsp:txBody>
      <dsp:txXfrm>
        <a:off x="938804" y="3049973"/>
        <a:ext cx="5649886" cy="812817"/>
      </dsp:txXfrm>
    </dsp:sp>
    <dsp:sp modelId="{0933B602-10E3-4F9C-85E5-920454B91DCC}">
      <dsp:nvSpPr>
        <dsp:cNvPr id="0" name=""/>
        <dsp:cNvSpPr/>
      </dsp:nvSpPr>
      <dsp:spPr>
        <a:xfrm>
          <a:off x="0" y="4065995"/>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71634B-9E3C-4440-8BD9-209F975266BD}">
      <dsp:nvSpPr>
        <dsp:cNvPr id="0" name=""/>
        <dsp:cNvSpPr/>
      </dsp:nvSpPr>
      <dsp:spPr>
        <a:xfrm>
          <a:off x="245877" y="4248879"/>
          <a:ext cx="447049" cy="4470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24B603-E1C8-4F67-9637-C0B10F6B8AB3}">
      <dsp:nvSpPr>
        <dsp:cNvPr id="0" name=""/>
        <dsp:cNvSpPr/>
      </dsp:nvSpPr>
      <dsp:spPr>
        <a:xfrm>
          <a:off x="938804" y="4065995"/>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IE" sz="1900" kern="1200"/>
            <a:t>Its just anxiety, its not dangerous, its uncomfortable but temporary</a:t>
          </a:r>
          <a:endParaRPr lang="en-US" sz="1900" kern="1200"/>
        </a:p>
      </dsp:txBody>
      <dsp:txXfrm>
        <a:off x="938804" y="4065995"/>
        <a:ext cx="5649886" cy="812817"/>
      </dsp:txXfrm>
    </dsp:sp>
    <dsp:sp modelId="{8C5F3D3F-92A3-4A34-B048-D89E0411B082}">
      <dsp:nvSpPr>
        <dsp:cNvPr id="0" name=""/>
        <dsp:cNvSpPr/>
      </dsp:nvSpPr>
      <dsp:spPr>
        <a:xfrm>
          <a:off x="0" y="5082017"/>
          <a:ext cx="6588691" cy="8128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10AB7-35DD-440B-AEB9-A468DC35B665}">
      <dsp:nvSpPr>
        <dsp:cNvPr id="0" name=""/>
        <dsp:cNvSpPr/>
      </dsp:nvSpPr>
      <dsp:spPr>
        <a:xfrm>
          <a:off x="245877" y="5264901"/>
          <a:ext cx="447049" cy="4470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1FD909-FA47-4108-BA84-3DD5CDBB9F04}">
      <dsp:nvSpPr>
        <dsp:cNvPr id="0" name=""/>
        <dsp:cNvSpPr/>
      </dsp:nvSpPr>
      <dsp:spPr>
        <a:xfrm>
          <a:off x="938804" y="5082017"/>
          <a:ext cx="5649886" cy="812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3" tIns="86023" rIns="86023" bIns="86023" numCol="1" spcCol="1270" anchor="ctr" anchorCtr="0">
          <a:noAutofit/>
        </a:bodyPr>
        <a:lstStyle/>
        <a:p>
          <a:pPr marL="0" lvl="0" indent="0" algn="l" defTabSz="844550">
            <a:lnSpc>
              <a:spcPct val="90000"/>
            </a:lnSpc>
            <a:spcBef>
              <a:spcPct val="0"/>
            </a:spcBef>
            <a:spcAft>
              <a:spcPct val="35000"/>
            </a:spcAft>
            <a:buNone/>
          </a:pPr>
          <a:r>
            <a:rPr lang="en-IE" sz="1900" kern="1200"/>
            <a:t>It’s okay</a:t>
          </a:r>
          <a:endParaRPr lang="en-US" sz="1900" kern="1200"/>
        </a:p>
      </dsp:txBody>
      <dsp:txXfrm>
        <a:off x="938804" y="5082017"/>
        <a:ext cx="5649886" cy="8128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DB93A-BE3B-4A2B-98F2-347A3565B4DF}">
      <dsp:nvSpPr>
        <dsp:cNvPr id="0" name=""/>
        <dsp:cNvSpPr/>
      </dsp:nvSpPr>
      <dsp:spPr>
        <a:xfrm>
          <a:off x="4600575" y="231"/>
          <a:ext cx="1314449" cy="131444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kern="1200" dirty="0"/>
            <a:t>Give</a:t>
          </a:r>
        </a:p>
      </dsp:txBody>
      <dsp:txXfrm>
        <a:off x="4793072" y="192728"/>
        <a:ext cx="929455" cy="929455"/>
      </dsp:txXfrm>
    </dsp:sp>
    <dsp:sp modelId="{02BBF1C3-08D3-4B3C-BEE5-5CAACCDD8C68}">
      <dsp:nvSpPr>
        <dsp:cNvPr id="0" name=""/>
        <dsp:cNvSpPr/>
      </dsp:nvSpPr>
      <dsp:spPr>
        <a:xfrm rot="2160000">
          <a:off x="5873411" y="1009740"/>
          <a:ext cx="349131" cy="44362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E" sz="1600" kern="1200"/>
        </a:p>
      </dsp:txBody>
      <dsp:txXfrm>
        <a:off x="5883413" y="1067683"/>
        <a:ext cx="244392" cy="266176"/>
      </dsp:txXfrm>
    </dsp:sp>
    <dsp:sp modelId="{AE0A3CED-FD1C-4B1E-A808-686661AF0DFC}">
      <dsp:nvSpPr>
        <dsp:cNvPr id="0" name=""/>
        <dsp:cNvSpPr/>
      </dsp:nvSpPr>
      <dsp:spPr>
        <a:xfrm>
          <a:off x="6196918" y="1160042"/>
          <a:ext cx="1314449" cy="1314449"/>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kern="1200" dirty="0"/>
            <a:t>Keep learning</a:t>
          </a:r>
        </a:p>
      </dsp:txBody>
      <dsp:txXfrm>
        <a:off x="6389415" y="1352539"/>
        <a:ext cx="929455" cy="929455"/>
      </dsp:txXfrm>
    </dsp:sp>
    <dsp:sp modelId="{93843BAC-6446-45A1-A624-295942180D47}">
      <dsp:nvSpPr>
        <dsp:cNvPr id="0" name=""/>
        <dsp:cNvSpPr/>
      </dsp:nvSpPr>
      <dsp:spPr>
        <a:xfrm rot="6480000">
          <a:off x="6377756" y="2524363"/>
          <a:ext cx="349131" cy="443626"/>
        </a:xfrm>
        <a:prstGeom prst="rightArrow">
          <a:avLst>
            <a:gd name="adj1" fmla="val 60000"/>
            <a:gd name="adj2" fmla="val 50000"/>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E" sz="1600" kern="1200"/>
        </a:p>
      </dsp:txBody>
      <dsp:txXfrm rot="10800000">
        <a:off x="6446309" y="2563282"/>
        <a:ext cx="244392" cy="266176"/>
      </dsp:txXfrm>
    </dsp:sp>
    <dsp:sp modelId="{DA69DDA8-7180-44C2-99A9-5D0340B0B9DC}">
      <dsp:nvSpPr>
        <dsp:cNvPr id="0" name=""/>
        <dsp:cNvSpPr/>
      </dsp:nvSpPr>
      <dsp:spPr>
        <a:xfrm>
          <a:off x="5587169" y="3036656"/>
          <a:ext cx="1314449" cy="1314449"/>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kern="1200" dirty="0"/>
            <a:t>Take notice</a:t>
          </a:r>
        </a:p>
      </dsp:txBody>
      <dsp:txXfrm>
        <a:off x="5779666" y="3229153"/>
        <a:ext cx="929455" cy="929455"/>
      </dsp:txXfrm>
    </dsp:sp>
    <dsp:sp modelId="{ED903877-17DA-45F1-81C0-7E642B9D9BEE}">
      <dsp:nvSpPr>
        <dsp:cNvPr id="0" name=""/>
        <dsp:cNvSpPr/>
      </dsp:nvSpPr>
      <dsp:spPr>
        <a:xfrm rot="10800000">
          <a:off x="5093115" y="3472068"/>
          <a:ext cx="349131" cy="443626"/>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E" sz="1600" kern="1200"/>
        </a:p>
      </dsp:txBody>
      <dsp:txXfrm rot="10800000">
        <a:off x="5197854" y="3560793"/>
        <a:ext cx="244392" cy="266176"/>
      </dsp:txXfrm>
    </dsp:sp>
    <dsp:sp modelId="{9E922952-90C8-4E90-A30E-A6771731A8E3}">
      <dsp:nvSpPr>
        <dsp:cNvPr id="0" name=""/>
        <dsp:cNvSpPr/>
      </dsp:nvSpPr>
      <dsp:spPr>
        <a:xfrm>
          <a:off x="3613980" y="3036656"/>
          <a:ext cx="1314449" cy="1314449"/>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kern="1200" dirty="0"/>
            <a:t>connect</a:t>
          </a:r>
        </a:p>
      </dsp:txBody>
      <dsp:txXfrm>
        <a:off x="3806477" y="3229153"/>
        <a:ext cx="929455" cy="929455"/>
      </dsp:txXfrm>
    </dsp:sp>
    <dsp:sp modelId="{E146FD2F-0C37-4C44-9684-875951F2D7A6}">
      <dsp:nvSpPr>
        <dsp:cNvPr id="0" name=""/>
        <dsp:cNvSpPr/>
      </dsp:nvSpPr>
      <dsp:spPr>
        <a:xfrm rot="15120000">
          <a:off x="3794818" y="2543158"/>
          <a:ext cx="349131" cy="443626"/>
        </a:xfrm>
        <a:prstGeom prst="rightArrow">
          <a:avLst>
            <a:gd name="adj1" fmla="val 60000"/>
            <a:gd name="adj2" fmla="val 50000"/>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E" sz="1600" kern="1200"/>
        </a:p>
      </dsp:txBody>
      <dsp:txXfrm rot="10800000">
        <a:off x="3863371" y="2681689"/>
        <a:ext cx="244392" cy="266176"/>
      </dsp:txXfrm>
    </dsp:sp>
    <dsp:sp modelId="{195BE45F-2DDF-43E6-BA2C-4476BDC46868}">
      <dsp:nvSpPr>
        <dsp:cNvPr id="0" name=""/>
        <dsp:cNvSpPr/>
      </dsp:nvSpPr>
      <dsp:spPr>
        <a:xfrm>
          <a:off x="3004231" y="1160042"/>
          <a:ext cx="1314449" cy="1314449"/>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kern="1200" dirty="0"/>
            <a:t>Be active</a:t>
          </a:r>
        </a:p>
      </dsp:txBody>
      <dsp:txXfrm>
        <a:off x="3196728" y="1352539"/>
        <a:ext cx="929455" cy="929455"/>
      </dsp:txXfrm>
    </dsp:sp>
    <dsp:sp modelId="{0B5031DC-8EC6-4A07-BEE7-8EBFEA0A4622}">
      <dsp:nvSpPr>
        <dsp:cNvPr id="0" name=""/>
        <dsp:cNvSpPr/>
      </dsp:nvSpPr>
      <dsp:spPr>
        <a:xfrm rot="19440000">
          <a:off x="4277068" y="1021356"/>
          <a:ext cx="349131" cy="443626"/>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E" sz="1600" kern="1200"/>
        </a:p>
      </dsp:txBody>
      <dsp:txXfrm>
        <a:off x="4287070" y="1140863"/>
        <a:ext cx="244392" cy="2661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8B0B4-26F3-449E-9EFF-6626BD692D3A}">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97249-47E2-4B19-B5D3-7E8DBFD5B369}">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F87476-5D0A-4C77-B585-F85330568081}">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IE" sz="2500" i="1" kern="1200"/>
            <a:t>The best doctors in the work are Dr Diet, Dr Quiet &amp; Dr Merryman- (Jonathan Swift)</a:t>
          </a:r>
          <a:endParaRPr lang="en-US" sz="2500" kern="1200"/>
        </a:p>
      </dsp:txBody>
      <dsp:txXfrm>
        <a:off x="2039300" y="956381"/>
        <a:ext cx="4474303" cy="1765627"/>
      </dsp:txXfrm>
    </dsp:sp>
    <dsp:sp modelId="{9A3377BC-B010-4227-B04E-C630189728DF}">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FCBDC3-4EED-4DC5-B9E1-6D651138807F}">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8F02C8-5A93-4E72-8498-1876211A6F45}">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IE" sz="2500" kern="1200"/>
            <a:t>Comedy is good for the heart</a:t>
          </a:r>
          <a:endParaRPr lang="en-US" sz="2500" kern="1200"/>
        </a:p>
      </dsp:txBody>
      <dsp:txXfrm>
        <a:off x="2039300" y="3163416"/>
        <a:ext cx="4474303" cy="17656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7BE90-446F-4C75-A991-EEBC67B5DAF5}" type="datetimeFigureOut">
              <a:rPr lang="en-IE" smtClean="0"/>
              <a:t>21/05/2020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51DFC-A0DA-41BE-8B72-ADB3BC4A1FAF}" type="slidenum">
              <a:rPr lang="en-IE" smtClean="0"/>
              <a:t>‹#›</a:t>
            </a:fld>
            <a:endParaRPr lang="en-IE"/>
          </a:p>
        </p:txBody>
      </p:sp>
    </p:spTree>
    <p:extLst>
      <p:ext uri="{BB962C8B-B14F-4D97-AF65-F5344CB8AC3E}">
        <p14:creationId xmlns:p14="http://schemas.microsoft.com/office/powerpoint/2010/main" val="333806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sychologytoday.com/us/basics/self-sabota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IE" sz="1200" kern="1200" dirty="0">
                <a:solidFill>
                  <a:schemeClr val="tx1"/>
                </a:solidFill>
                <a:effectLst/>
                <a:latin typeface="+mn-lt"/>
                <a:ea typeface="+mn-ea"/>
                <a:cs typeface="+mn-cs"/>
              </a:rPr>
              <a:t>During times like this, it’s natural to feel afraid, anxious, or threatened. The brain has evolved to react quickly to threats, and it’s easy for there to be a sense of helplessness associated with problems that appear far beyond our control.</a:t>
            </a:r>
          </a:p>
          <a:p>
            <a:pPr fontAlgn="base"/>
            <a:r>
              <a:rPr lang="en-IE" sz="1200" kern="1200" dirty="0">
                <a:solidFill>
                  <a:schemeClr val="tx1"/>
                </a:solidFill>
                <a:effectLst/>
                <a:latin typeface="+mn-lt"/>
                <a:ea typeface="+mn-ea"/>
                <a:cs typeface="+mn-cs"/>
              </a:rPr>
              <a:t>But being consumed by fear causes wear and tear on the body, which actually undermines your safety. That’s why it’s so important to look for ways to be effective and express our agency, even if it’s only through how we choose to think about things.</a:t>
            </a:r>
          </a:p>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3</a:t>
            </a:fld>
            <a:endParaRPr lang="en-IE"/>
          </a:p>
        </p:txBody>
      </p:sp>
    </p:spTree>
    <p:extLst>
      <p:ext uri="{BB962C8B-B14F-4D97-AF65-F5344CB8AC3E}">
        <p14:creationId xmlns:p14="http://schemas.microsoft.com/office/powerpoint/2010/main" val="244233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Many different emotions in our bodies, holding emotions of others, as a family member, we’re constantly thinking right now, problem solving, focused concentration on our pcs eye fatigue, its intense we are communicating differently, we are primed to socially connect </a:t>
            </a:r>
          </a:p>
        </p:txBody>
      </p:sp>
      <p:sp>
        <p:nvSpPr>
          <p:cNvPr id="4" name="Slide Number Placeholder 3"/>
          <p:cNvSpPr>
            <a:spLocks noGrp="1"/>
          </p:cNvSpPr>
          <p:nvPr>
            <p:ph type="sldNum" sz="quarter" idx="5"/>
          </p:nvPr>
        </p:nvSpPr>
        <p:spPr/>
        <p:txBody>
          <a:bodyPr/>
          <a:lstStyle/>
          <a:p>
            <a:fld id="{EA551DFC-A0DA-41BE-8B72-ADB3BC4A1FAF}" type="slidenum">
              <a:rPr lang="en-IE" smtClean="0"/>
              <a:t>16</a:t>
            </a:fld>
            <a:endParaRPr lang="en-IE"/>
          </a:p>
        </p:txBody>
      </p:sp>
    </p:spTree>
    <p:extLst>
      <p:ext uri="{BB962C8B-B14F-4D97-AF65-F5344CB8AC3E}">
        <p14:creationId xmlns:p14="http://schemas.microsoft.com/office/powerpoint/2010/main" val="842362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17</a:t>
            </a:fld>
            <a:endParaRPr lang="en-IE"/>
          </a:p>
        </p:txBody>
      </p:sp>
    </p:spTree>
    <p:extLst>
      <p:ext uri="{BB962C8B-B14F-4D97-AF65-F5344CB8AC3E}">
        <p14:creationId xmlns:p14="http://schemas.microsoft.com/office/powerpoint/2010/main" val="2053730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19</a:t>
            </a:fld>
            <a:endParaRPr lang="en-IE"/>
          </a:p>
        </p:txBody>
      </p:sp>
    </p:spTree>
    <p:extLst>
      <p:ext uri="{BB962C8B-B14F-4D97-AF65-F5344CB8AC3E}">
        <p14:creationId xmlns:p14="http://schemas.microsoft.com/office/powerpoint/2010/main" val="1698946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Anyone remember feeling like this?</a:t>
            </a:r>
          </a:p>
        </p:txBody>
      </p:sp>
      <p:sp>
        <p:nvSpPr>
          <p:cNvPr id="4" name="Slide Number Placeholder 3"/>
          <p:cNvSpPr>
            <a:spLocks noGrp="1"/>
          </p:cNvSpPr>
          <p:nvPr>
            <p:ph type="sldNum" sz="quarter" idx="5"/>
          </p:nvPr>
        </p:nvSpPr>
        <p:spPr/>
        <p:txBody>
          <a:bodyPr/>
          <a:lstStyle/>
          <a:p>
            <a:fld id="{EA551DFC-A0DA-41BE-8B72-ADB3BC4A1FAF}" type="slidenum">
              <a:rPr lang="en-IE" smtClean="0"/>
              <a:t>20</a:t>
            </a:fld>
            <a:endParaRPr lang="en-IE"/>
          </a:p>
        </p:txBody>
      </p:sp>
    </p:spTree>
    <p:extLst>
      <p:ext uri="{BB962C8B-B14F-4D97-AF65-F5344CB8AC3E}">
        <p14:creationId xmlns:p14="http://schemas.microsoft.com/office/powerpoint/2010/main" val="562896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23</a:t>
            </a:fld>
            <a:endParaRPr lang="en-IE"/>
          </a:p>
        </p:txBody>
      </p:sp>
    </p:spTree>
    <p:extLst>
      <p:ext uri="{BB962C8B-B14F-4D97-AF65-F5344CB8AC3E}">
        <p14:creationId xmlns:p14="http://schemas.microsoft.com/office/powerpoint/2010/main" val="3587609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24</a:t>
            </a:fld>
            <a:endParaRPr lang="en-IE"/>
          </a:p>
        </p:txBody>
      </p:sp>
    </p:spTree>
    <p:extLst>
      <p:ext uri="{BB962C8B-B14F-4D97-AF65-F5344CB8AC3E}">
        <p14:creationId xmlns:p14="http://schemas.microsoft.com/office/powerpoint/2010/main" val="2850551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kern="1200" dirty="0">
                <a:solidFill>
                  <a:schemeClr val="tx1"/>
                </a:solidFill>
                <a:effectLst/>
                <a:latin typeface="+mn-lt"/>
                <a:ea typeface="+mn-ea"/>
                <a:cs typeface="+mn-cs"/>
              </a:rPr>
              <a:t>You might be feeling:</a:t>
            </a:r>
            <a:endParaRPr lang="en-IE" sz="1200" b="0" i="0" kern="1200" dirty="0">
              <a:solidFill>
                <a:schemeClr val="tx1"/>
              </a:solidFill>
              <a:effectLst/>
              <a:latin typeface="+mn-lt"/>
              <a:ea typeface="+mn-ea"/>
              <a:cs typeface="+mn-cs"/>
            </a:endParaRPr>
          </a:p>
          <a:p>
            <a:r>
              <a:rPr lang="en-IE" sz="1200" b="0" i="0" kern="1200" dirty="0">
                <a:solidFill>
                  <a:schemeClr val="tx1"/>
                </a:solidFill>
                <a:effectLst/>
                <a:latin typeface="+mn-lt"/>
                <a:ea typeface="+mn-ea"/>
                <a:cs typeface="+mn-cs"/>
              </a:rPr>
              <a:t>very worried or afraid most of the time</a:t>
            </a:r>
          </a:p>
          <a:p>
            <a:r>
              <a:rPr lang="en-IE" sz="1200" b="0" i="0" kern="1200" dirty="0">
                <a:solidFill>
                  <a:schemeClr val="tx1"/>
                </a:solidFill>
                <a:effectLst/>
                <a:latin typeface="+mn-lt"/>
                <a:ea typeface="+mn-ea"/>
                <a:cs typeface="+mn-cs"/>
              </a:rPr>
              <a:t>tense and on edge</a:t>
            </a:r>
          </a:p>
          <a:p>
            <a:r>
              <a:rPr lang="en-IE" sz="1200" b="0" i="0" kern="1200" dirty="0">
                <a:solidFill>
                  <a:schemeClr val="tx1"/>
                </a:solidFill>
                <a:effectLst/>
                <a:latin typeface="+mn-lt"/>
                <a:ea typeface="+mn-ea"/>
                <a:cs typeface="+mn-cs"/>
              </a:rPr>
              <a:t>nervous or scared</a:t>
            </a:r>
          </a:p>
          <a:p>
            <a:r>
              <a:rPr lang="en-IE" sz="1200" b="0" i="0" kern="1200" dirty="0">
                <a:solidFill>
                  <a:schemeClr val="tx1"/>
                </a:solidFill>
                <a:effectLst/>
                <a:latin typeface="+mn-lt"/>
                <a:ea typeface="+mn-ea"/>
                <a:cs typeface="+mn-cs"/>
              </a:rPr>
              <a:t>panicky</a:t>
            </a:r>
          </a:p>
          <a:p>
            <a:r>
              <a:rPr lang="en-IE" sz="1200" b="0" i="0" kern="1200" dirty="0">
                <a:solidFill>
                  <a:schemeClr val="tx1"/>
                </a:solidFill>
                <a:effectLst/>
                <a:latin typeface="+mn-lt"/>
                <a:ea typeface="+mn-ea"/>
                <a:cs typeface="+mn-cs"/>
              </a:rPr>
              <a:t>irritable, agitated</a:t>
            </a:r>
          </a:p>
          <a:p>
            <a:r>
              <a:rPr lang="en-IE" sz="1200" b="0" i="0" kern="1200" dirty="0">
                <a:solidFill>
                  <a:schemeClr val="tx1"/>
                </a:solidFill>
                <a:effectLst/>
                <a:latin typeface="+mn-lt"/>
                <a:ea typeface="+mn-ea"/>
                <a:cs typeface="+mn-cs"/>
              </a:rPr>
              <a:t>worried you’re going crazy</a:t>
            </a:r>
          </a:p>
          <a:p>
            <a:r>
              <a:rPr lang="en-IE" sz="1200" b="0" i="0" kern="1200" dirty="0">
                <a:solidFill>
                  <a:schemeClr val="tx1"/>
                </a:solidFill>
                <a:effectLst/>
                <a:latin typeface="+mn-lt"/>
                <a:ea typeface="+mn-ea"/>
                <a:cs typeface="+mn-cs"/>
              </a:rPr>
              <a:t>detached from your body</a:t>
            </a:r>
          </a:p>
          <a:p>
            <a:r>
              <a:rPr lang="en-IE" sz="1200" b="0" i="0" kern="1200" dirty="0">
                <a:solidFill>
                  <a:schemeClr val="tx1"/>
                </a:solidFill>
                <a:effectLst/>
                <a:latin typeface="+mn-lt"/>
                <a:ea typeface="+mn-ea"/>
                <a:cs typeface="+mn-cs"/>
              </a:rPr>
              <a:t>feeling like you may vomit.</a:t>
            </a:r>
          </a:p>
          <a:p>
            <a:r>
              <a:rPr lang="en-IE" sz="1200" b="1" i="0" kern="1200" dirty="0">
                <a:solidFill>
                  <a:schemeClr val="tx1"/>
                </a:solidFill>
                <a:effectLst/>
                <a:latin typeface="+mn-lt"/>
                <a:ea typeface="+mn-ea"/>
                <a:cs typeface="+mn-cs"/>
              </a:rPr>
              <a:t>You may be thinking:</a:t>
            </a:r>
            <a:endParaRPr lang="en-IE" sz="1200" b="0" i="0" kern="1200" dirty="0">
              <a:solidFill>
                <a:schemeClr val="tx1"/>
              </a:solidFill>
              <a:effectLst/>
              <a:latin typeface="+mn-lt"/>
              <a:ea typeface="+mn-ea"/>
              <a:cs typeface="+mn-cs"/>
            </a:endParaRPr>
          </a:p>
          <a:p>
            <a:r>
              <a:rPr lang="en-IE" sz="1200" b="0" i="0" kern="1200" dirty="0">
                <a:solidFill>
                  <a:schemeClr val="tx1"/>
                </a:solidFill>
                <a:effectLst/>
                <a:latin typeface="+mn-lt"/>
                <a:ea typeface="+mn-ea"/>
                <a:cs typeface="+mn-cs"/>
              </a:rPr>
              <a:t>‘everything’s going to go wrong’</a:t>
            </a:r>
          </a:p>
          <a:p>
            <a:r>
              <a:rPr lang="en-IE" sz="1200" b="0" i="0" kern="1200" dirty="0">
                <a:solidFill>
                  <a:schemeClr val="tx1"/>
                </a:solidFill>
                <a:effectLst/>
                <a:latin typeface="+mn-lt"/>
                <a:ea typeface="+mn-ea"/>
                <a:cs typeface="+mn-cs"/>
              </a:rPr>
              <a:t>‘I might die’</a:t>
            </a:r>
          </a:p>
          <a:p>
            <a:r>
              <a:rPr lang="en-IE" sz="1200" b="0" i="0" kern="1200" dirty="0">
                <a:solidFill>
                  <a:schemeClr val="tx1"/>
                </a:solidFill>
                <a:effectLst/>
                <a:latin typeface="+mn-lt"/>
                <a:ea typeface="+mn-ea"/>
                <a:cs typeface="+mn-cs"/>
              </a:rPr>
              <a:t>‘I can’t handle the way I feel’</a:t>
            </a:r>
          </a:p>
          <a:p>
            <a:r>
              <a:rPr lang="en-IE" sz="1200" b="0" i="0" kern="1200" dirty="0">
                <a:solidFill>
                  <a:schemeClr val="tx1"/>
                </a:solidFill>
                <a:effectLst/>
                <a:latin typeface="+mn-lt"/>
                <a:ea typeface="+mn-ea"/>
                <a:cs typeface="+mn-cs"/>
              </a:rPr>
              <a:t>‘I can’t focus on anything but my worries’</a:t>
            </a:r>
          </a:p>
          <a:p>
            <a:r>
              <a:rPr lang="en-IE" sz="1200" b="0" i="0" kern="1200" dirty="0">
                <a:solidFill>
                  <a:schemeClr val="tx1"/>
                </a:solidFill>
                <a:effectLst/>
                <a:latin typeface="+mn-lt"/>
                <a:ea typeface="+mn-ea"/>
                <a:cs typeface="+mn-cs"/>
              </a:rPr>
              <a:t>‘I don’t want to go out today’</a:t>
            </a:r>
          </a:p>
          <a:p>
            <a:r>
              <a:rPr lang="en-IE" sz="1200" b="0" i="0" kern="1200" dirty="0">
                <a:solidFill>
                  <a:schemeClr val="tx1"/>
                </a:solidFill>
                <a:effectLst/>
                <a:latin typeface="+mn-lt"/>
                <a:ea typeface="+mn-ea"/>
                <a:cs typeface="+mn-cs"/>
              </a:rPr>
              <a:t>‘I can’t calm myself down’.</a:t>
            </a:r>
          </a:p>
          <a:p>
            <a:r>
              <a:rPr lang="en-IE" sz="1200" b="1" i="0" kern="1200" dirty="0">
                <a:solidFill>
                  <a:schemeClr val="tx1"/>
                </a:solidFill>
                <a:effectLst/>
                <a:latin typeface="+mn-lt"/>
                <a:ea typeface="+mn-ea"/>
                <a:cs typeface="+mn-cs"/>
              </a:rPr>
              <a:t>You may also be experiencing:</a:t>
            </a:r>
            <a:endParaRPr lang="en-IE" sz="1200" b="0" i="0" kern="1200" dirty="0">
              <a:solidFill>
                <a:schemeClr val="tx1"/>
              </a:solidFill>
              <a:effectLst/>
              <a:latin typeface="+mn-lt"/>
              <a:ea typeface="+mn-ea"/>
              <a:cs typeface="+mn-cs"/>
            </a:endParaRPr>
          </a:p>
          <a:p>
            <a:r>
              <a:rPr lang="en-IE" sz="1200" b="0" i="0" kern="1200" dirty="0">
                <a:solidFill>
                  <a:schemeClr val="tx1"/>
                </a:solidFill>
                <a:effectLst/>
                <a:latin typeface="+mn-lt"/>
                <a:ea typeface="+mn-ea"/>
                <a:cs typeface="+mn-cs"/>
              </a:rPr>
              <a:t>sleep problems (can’t get to sleep, wake often)</a:t>
            </a:r>
          </a:p>
          <a:p>
            <a:r>
              <a:rPr lang="en-IE" sz="1200" b="0" i="0" kern="1200" dirty="0">
                <a:solidFill>
                  <a:schemeClr val="tx1"/>
                </a:solidFill>
                <a:effectLst/>
                <a:latin typeface="+mn-lt"/>
                <a:ea typeface="+mn-ea"/>
                <a:cs typeface="+mn-cs"/>
              </a:rPr>
              <a:t>pounding heart</a:t>
            </a:r>
          </a:p>
          <a:p>
            <a:r>
              <a:rPr lang="en-IE" sz="1200" b="0" i="0" kern="1200" dirty="0">
                <a:solidFill>
                  <a:schemeClr val="tx1"/>
                </a:solidFill>
                <a:effectLst/>
                <a:latin typeface="+mn-lt"/>
                <a:ea typeface="+mn-ea"/>
                <a:cs typeface="+mn-cs"/>
              </a:rPr>
              <a:t>sweating</a:t>
            </a:r>
          </a:p>
          <a:p>
            <a:r>
              <a:rPr lang="en-IE" sz="1200" b="0" i="0" kern="1200" dirty="0">
                <a:solidFill>
                  <a:schemeClr val="tx1"/>
                </a:solidFill>
                <a:effectLst/>
                <a:latin typeface="+mn-lt"/>
                <a:ea typeface="+mn-ea"/>
                <a:cs typeface="+mn-cs"/>
              </a:rPr>
              <a:t>‘pins and needles’</a:t>
            </a:r>
          </a:p>
          <a:p>
            <a:r>
              <a:rPr lang="en-IE" sz="1200" b="0" i="0" kern="1200" dirty="0">
                <a:solidFill>
                  <a:schemeClr val="tx1"/>
                </a:solidFill>
                <a:effectLst/>
                <a:latin typeface="+mn-lt"/>
                <a:ea typeface="+mn-ea"/>
                <a:cs typeface="+mn-cs"/>
              </a:rPr>
              <a:t>tummy aches, churning stomach</a:t>
            </a:r>
          </a:p>
          <a:p>
            <a:r>
              <a:rPr lang="en-IE" sz="1200" b="0" i="0" kern="1200" dirty="0" err="1">
                <a:solidFill>
                  <a:schemeClr val="tx1"/>
                </a:solidFill>
                <a:effectLst/>
                <a:latin typeface="+mn-lt"/>
                <a:ea typeface="+mn-ea"/>
                <a:cs typeface="+mn-cs"/>
              </a:rPr>
              <a:t>lightheadedness</a:t>
            </a:r>
            <a:r>
              <a:rPr lang="en-IE" sz="1200" b="0" i="0" kern="1200" dirty="0">
                <a:solidFill>
                  <a:schemeClr val="tx1"/>
                </a:solidFill>
                <a:effectLst/>
                <a:latin typeface="+mn-lt"/>
                <a:ea typeface="+mn-ea"/>
                <a:cs typeface="+mn-cs"/>
              </a:rPr>
              <a:t>, dizziness</a:t>
            </a:r>
          </a:p>
          <a:p>
            <a:r>
              <a:rPr lang="en-IE" sz="1200" b="0" i="0" kern="1200" dirty="0">
                <a:solidFill>
                  <a:schemeClr val="tx1"/>
                </a:solidFill>
                <a:effectLst/>
                <a:latin typeface="+mn-lt"/>
                <a:ea typeface="+mn-ea"/>
                <a:cs typeface="+mn-cs"/>
              </a:rPr>
              <a:t>twitches, trembling</a:t>
            </a:r>
          </a:p>
          <a:p>
            <a:r>
              <a:rPr lang="en-IE" sz="1200" b="0" i="0" kern="1200" dirty="0">
                <a:solidFill>
                  <a:schemeClr val="tx1"/>
                </a:solidFill>
                <a:effectLst/>
                <a:latin typeface="+mn-lt"/>
                <a:ea typeface="+mn-ea"/>
                <a:cs typeface="+mn-cs"/>
              </a:rPr>
              <a:t>problems concentrating</a:t>
            </a:r>
          </a:p>
          <a:p>
            <a:r>
              <a:rPr lang="en-IE" sz="1200" b="0" i="0" kern="1200" dirty="0">
                <a:solidFill>
                  <a:schemeClr val="tx1"/>
                </a:solidFill>
                <a:effectLst/>
                <a:latin typeface="+mn-lt"/>
                <a:ea typeface="+mn-ea"/>
                <a:cs typeface="+mn-cs"/>
              </a:rPr>
              <a:t>excessive thirst.</a:t>
            </a:r>
          </a:p>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25</a:t>
            </a:fld>
            <a:endParaRPr lang="en-IE"/>
          </a:p>
        </p:txBody>
      </p:sp>
    </p:spTree>
    <p:extLst>
      <p:ext uri="{BB962C8B-B14F-4D97-AF65-F5344CB8AC3E}">
        <p14:creationId xmlns:p14="http://schemas.microsoft.com/office/powerpoint/2010/main" val="356294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27</a:t>
            </a:fld>
            <a:endParaRPr lang="en-IE"/>
          </a:p>
        </p:txBody>
      </p:sp>
    </p:spTree>
    <p:extLst>
      <p:ext uri="{BB962C8B-B14F-4D97-AF65-F5344CB8AC3E}">
        <p14:creationId xmlns:p14="http://schemas.microsoft.com/office/powerpoint/2010/main" val="104763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Shift your posture </a:t>
            </a:r>
            <a:r>
              <a:rPr lang="en-US" sz="1200" kern="1200" dirty="0">
                <a:solidFill>
                  <a:schemeClr val="tx1"/>
                </a:solidFill>
                <a:effectLst/>
                <a:latin typeface="+mn-lt"/>
                <a:ea typeface="+mn-ea"/>
                <a:cs typeface="+mn-cs"/>
              </a:rPr>
              <a:t>– </a:t>
            </a:r>
            <a:r>
              <a:rPr lang="en-IE" sz="1200" kern="1200" dirty="0">
                <a:solidFill>
                  <a:schemeClr val="tx1"/>
                </a:solidFill>
                <a:effectLst/>
                <a:latin typeface="+mn-lt"/>
                <a:ea typeface="+mn-ea"/>
                <a:cs typeface="+mn-cs"/>
              </a:rPr>
              <a:t>even right now as you read this </a:t>
            </a:r>
            <a:r>
              <a:rPr lang="en-US" sz="1200" kern="1200" dirty="0">
                <a:solidFill>
                  <a:schemeClr val="tx1"/>
                </a:solidFill>
                <a:effectLst/>
                <a:latin typeface="+mn-lt"/>
                <a:ea typeface="+mn-ea"/>
                <a:cs typeface="+mn-cs"/>
              </a:rPr>
              <a:t>– </a:t>
            </a:r>
            <a:r>
              <a:rPr lang="en-IE" sz="1200" kern="1200" dirty="0">
                <a:solidFill>
                  <a:schemeClr val="tx1"/>
                </a:solidFill>
                <a:effectLst/>
                <a:latin typeface="+mn-lt"/>
                <a:ea typeface="+mn-ea"/>
                <a:cs typeface="+mn-cs"/>
              </a:rPr>
              <a:t>to a more comfortable position. As you do activities such as eating, walking, using the bathroom, or going to bed, keep bringing awareness to the fact that you are safe, that necessary things are getting done just fine, that you are alive and well.</a:t>
            </a:r>
            <a:br>
              <a:rPr lang="en-IE" sz="1200" kern="1200" dirty="0">
                <a:solidFill>
                  <a:schemeClr val="tx1"/>
                </a:solidFill>
                <a:effectLst/>
                <a:latin typeface="+mn-lt"/>
                <a:ea typeface="+mn-ea"/>
                <a:cs typeface="+mn-cs"/>
              </a:rPr>
            </a:br>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28</a:t>
            </a:fld>
            <a:endParaRPr lang="en-IE"/>
          </a:p>
        </p:txBody>
      </p:sp>
    </p:spTree>
    <p:extLst>
      <p:ext uri="{BB962C8B-B14F-4D97-AF65-F5344CB8AC3E}">
        <p14:creationId xmlns:p14="http://schemas.microsoft.com/office/powerpoint/2010/main" val="2552068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Breathing changes when we are stressed. Becomes rapid and shallow, and we inhale more oxygen as if we are out of breath, we’re prepared for action. Okay if we are running away from danger or if we are preparing for a race, okay in the short term. In the LT rapid breathing forces too much oxygen into the blood stream which will trigger unpleasant sensations This exercise is particularly useful when dealing with difficult situations because it activates the prefrontal cortex which is the part of the brain that allows a calmer response and better decision making.</a:t>
            </a:r>
          </a:p>
          <a:p>
            <a:endParaRPr lang="en-US" dirty="0">
              <a:cs typeface="Calibri"/>
            </a:endParaRPr>
          </a:p>
          <a:p>
            <a:r>
              <a:rPr lang="en-US" dirty="0">
                <a:cs typeface="Calibri"/>
              </a:rPr>
              <a:t>We have already learned that the brain is hard wired to over-think (anxiety is a natural instinctive response), and that our brains are wired in this interconnected web where one bad/negative event can trigger a tidal wave of negative thoughts associations. For example, if our thoughts are intrinsically woven together it means when stressors are triggered it can unlock a cascade of racing negative thoughts that have nothing to do with the original trigger e.g. when we are feeling negative or what something 'bad' happens we are more likely to think negative things and see connections between all bad events that have happened in our lives.</a:t>
            </a:r>
          </a:p>
          <a:p>
            <a:endParaRPr lang="en-US" dirty="0">
              <a:cs typeface="Calibri"/>
            </a:endParaRPr>
          </a:p>
          <a:p>
            <a:r>
              <a:rPr lang="en-US" dirty="0">
                <a:cs typeface="Calibri"/>
              </a:rPr>
              <a:t>So how do we break this pattern? BY BREATHING!</a:t>
            </a:r>
          </a:p>
          <a:p>
            <a:r>
              <a:rPr lang="en-US" dirty="0">
                <a:cs typeface="Calibri"/>
              </a:rPr>
              <a:t>The increase in O2 into the bloodstream relaxes the body and calms the adrenal system's response to obsessive thoughts / negative automatic responses.</a:t>
            </a:r>
          </a:p>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29</a:t>
            </a:fld>
            <a:endParaRPr lang="en-IE"/>
          </a:p>
        </p:txBody>
      </p:sp>
    </p:spTree>
    <p:extLst>
      <p:ext uri="{BB962C8B-B14F-4D97-AF65-F5344CB8AC3E}">
        <p14:creationId xmlns:p14="http://schemas.microsoft.com/office/powerpoint/2010/main" val="141084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Maslow’s Hierarchy of needs is a really useful template to help us understand the layers of human evolvement and human endeavour and no more that in hard times</a:t>
            </a:r>
          </a:p>
        </p:txBody>
      </p:sp>
      <p:sp>
        <p:nvSpPr>
          <p:cNvPr id="4" name="Slide Number Placeholder 3"/>
          <p:cNvSpPr>
            <a:spLocks noGrp="1"/>
          </p:cNvSpPr>
          <p:nvPr>
            <p:ph type="sldNum" sz="quarter" idx="5"/>
          </p:nvPr>
        </p:nvSpPr>
        <p:spPr/>
        <p:txBody>
          <a:bodyPr/>
          <a:lstStyle/>
          <a:p>
            <a:fld id="{EA551DFC-A0DA-41BE-8B72-ADB3BC4A1FAF}" type="slidenum">
              <a:rPr lang="en-IE" smtClean="0"/>
              <a:t>4</a:t>
            </a:fld>
            <a:endParaRPr lang="en-IE"/>
          </a:p>
        </p:txBody>
      </p:sp>
    </p:spTree>
    <p:extLst>
      <p:ext uri="{BB962C8B-B14F-4D97-AF65-F5344CB8AC3E}">
        <p14:creationId xmlns:p14="http://schemas.microsoft.com/office/powerpoint/2010/main" val="1168378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The most significant difference found between those with mental ill health and those with wellbeing is </a:t>
            </a:r>
            <a:r>
              <a:rPr lang="en-US" sz="1200" b="1" dirty="0">
                <a:solidFill>
                  <a:srgbClr val="000000"/>
                </a:solidFill>
              </a:rPr>
              <a:t>‘social</a:t>
            </a:r>
            <a:r>
              <a:rPr lang="en-US" sz="1200" dirty="0">
                <a:solidFill>
                  <a:srgbClr val="000000"/>
                </a:solidFill>
              </a:rPr>
              <a:t> participation’ (Jenkins et al, 2008)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In orgs where employees feel more connected to others and describe 1 or more colleagues as friends, engagement and commitment to the org is higher + greater productivity and creativity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r>
              <a:rPr lang="en-IE" dirty="0"/>
              <a:t>Cannot stress the importance of connection, we are wired to connect before e are even born. We have organised ourselves socially from the beginning of time.</a:t>
            </a:r>
          </a:p>
        </p:txBody>
      </p:sp>
      <p:sp>
        <p:nvSpPr>
          <p:cNvPr id="4" name="Slide Number Placeholder 3"/>
          <p:cNvSpPr>
            <a:spLocks noGrp="1"/>
          </p:cNvSpPr>
          <p:nvPr>
            <p:ph type="sldNum" sz="quarter" idx="5"/>
          </p:nvPr>
        </p:nvSpPr>
        <p:spPr/>
        <p:txBody>
          <a:bodyPr/>
          <a:lstStyle/>
          <a:p>
            <a:fld id="{EA551DFC-A0DA-41BE-8B72-ADB3BC4A1FAF}" type="slidenum">
              <a:rPr lang="en-IE" smtClean="0"/>
              <a:t>32</a:t>
            </a:fld>
            <a:endParaRPr lang="en-IE"/>
          </a:p>
        </p:txBody>
      </p:sp>
    </p:spTree>
    <p:extLst>
      <p:ext uri="{BB962C8B-B14F-4D97-AF65-F5344CB8AC3E}">
        <p14:creationId xmlns:p14="http://schemas.microsoft.com/office/powerpoint/2010/main" val="3277883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The</a:t>
            </a:r>
            <a:r>
              <a:rPr lang="en-IE" baseline="0" dirty="0"/>
              <a:t> act of giving, receiving and being aware of acts of kindness have all been shown to generate positive feelings and self worth, reciprocity and giving back to others promotes mental wellbeing, those who give are more likely to report themselves as happy, committing an act of kindness once per week over a 6 </a:t>
            </a:r>
            <a:r>
              <a:rPr lang="en-IE" baseline="0" dirty="0" err="1"/>
              <a:t>wk</a:t>
            </a:r>
            <a:r>
              <a:rPr lang="en-IE" baseline="0" dirty="0"/>
              <a:t> period is associated with significant increase in </a:t>
            </a:r>
            <a:r>
              <a:rPr lang="en-IE" baseline="0" dirty="0" err="1"/>
              <a:t>welbeing</a:t>
            </a:r>
            <a:r>
              <a:rPr lang="en-IE" baseline="0" dirty="0"/>
              <a:t>. Stimulates the reward areas in the brain</a:t>
            </a:r>
            <a:endParaRPr lang="en-IE" dirty="0"/>
          </a:p>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33</a:t>
            </a:fld>
            <a:endParaRPr lang="en-IE"/>
          </a:p>
        </p:txBody>
      </p:sp>
    </p:spTree>
    <p:extLst>
      <p:ext uri="{BB962C8B-B14F-4D97-AF65-F5344CB8AC3E}">
        <p14:creationId xmlns:p14="http://schemas.microsoft.com/office/powerpoint/2010/main" val="1381840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Find</a:t>
            </a:r>
            <a:r>
              <a:rPr lang="en-IE" baseline="0" dirty="0"/>
              <a:t> ways to integrate mindfulness in to work,  2 minutes at the start of meetings spaces for reflection, place art and objects that can be viewed </a:t>
            </a:r>
            <a:endParaRPr lang="en-IE" dirty="0"/>
          </a:p>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35</a:t>
            </a:fld>
            <a:endParaRPr lang="en-IE"/>
          </a:p>
        </p:txBody>
      </p:sp>
    </p:spTree>
    <p:extLst>
      <p:ext uri="{BB962C8B-B14F-4D97-AF65-F5344CB8AC3E}">
        <p14:creationId xmlns:p14="http://schemas.microsoft.com/office/powerpoint/2010/main" val="2983081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Goals that are particularly good for promoting wellbeing and positive MH are those that align with personal values, Creativity and right brain activation</a:t>
            </a:r>
          </a:p>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36</a:t>
            </a:fld>
            <a:endParaRPr lang="en-IE"/>
          </a:p>
        </p:txBody>
      </p:sp>
    </p:spTree>
    <p:extLst>
      <p:ext uri="{BB962C8B-B14F-4D97-AF65-F5344CB8AC3E}">
        <p14:creationId xmlns:p14="http://schemas.microsoft.com/office/powerpoint/2010/main" val="4119526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Research shows that a break from close, focused effortful attention improves performance with insight prob solving, even short bouts of ‘reverie’ (Segal, 2004)</a:t>
            </a:r>
          </a:p>
          <a:p>
            <a:r>
              <a:rPr lang="en-IE" dirty="0"/>
              <a:t>Regular breaks on a daily basis/weekend/monthly basis to allow for good decision making and creative thinking!</a:t>
            </a:r>
          </a:p>
          <a:p>
            <a:r>
              <a:rPr lang="en-IE" dirty="0"/>
              <a:t>NB that our brain dis-connects and un-focuses</a:t>
            </a:r>
          </a:p>
        </p:txBody>
      </p:sp>
      <p:sp>
        <p:nvSpPr>
          <p:cNvPr id="4" name="Slide Number Placeholder 3"/>
          <p:cNvSpPr>
            <a:spLocks noGrp="1"/>
          </p:cNvSpPr>
          <p:nvPr>
            <p:ph type="sldNum" sz="quarter" idx="5"/>
          </p:nvPr>
        </p:nvSpPr>
        <p:spPr/>
        <p:txBody>
          <a:bodyPr/>
          <a:lstStyle/>
          <a:p>
            <a:fld id="{EA551DFC-A0DA-41BE-8B72-ADB3BC4A1FAF}" type="slidenum">
              <a:rPr lang="en-IE" smtClean="0"/>
              <a:t>37</a:t>
            </a:fld>
            <a:endParaRPr lang="en-IE"/>
          </a:p>
        </p:txBody>
      </p:sp>
    </p:spTree>
    <p:extLst>
      <p:ext uri="{BB962C8B-B14F-4D97-AF65-F5344CB8AC3E}">
        <p14:creationId xmlns:p14="http://schemas.microsoft.com/office/powerpoint/2010/main" val="2773792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There is some scientific</a:t>
            </a:r>
            <a:r>
              <a:rPr lang="en-IE" baseline="0" dirty="0"/>
              <a:t> evidence to show that comedy is good for your heart. In 1 study Researchers asked 20 healthy people to watch 15 mins of Kingpin. After 48 hour break, the same volunteers were asked to view the opening battle scene from Saving Private Ryan. After watching each film segment researchers carried out an ultrasound test to measure the changes in the reactivity of blood vessels, they found that </a:t>
            </a:r>
            <a:r>
              <a:rPr lang="en-IE" baseline="0" dirty="0" err="1"/>
              <a:t>bloodflow</a:t>
            </a:r>
            <a:r>
              <a:rPr lang="en-IE" baseline="0" dirty="0"/>
              <a:t> increased by 22% after watching Kingpin  and decreased by 35% after Saving Private Ryan which is </a:t>
            </a:r>
            <a:r>
              <a:rPr lang="en-IE" baseline="0" dirty="0" err="1"/>
              <a:t>similiar</a:t>
            </a:r>
            <a:r>
              <a:rPr lang="en-IE" baseline="0" dirty="0"/>
              <a:t> to the average increase in blood flow after exercise = positive effect on cardiovascular function and maybe as beneficial as going for a run, the laughter has to be intense, a deep belly laugh, it is estimated our muscles stay relaxed for up to 45 mins</a:t>
            </a:r>
            <a:endParaRPr lang="en-IE" dirty="0"/>
          </a:p>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39</a:t>
            </a:fld>
            <a:endParaRPr lang="en-IE"/>
          </a:p>
        </p:txBody>
      </p:sp>
    </p:spTree>
    <p:extLst>
      <p:ext uri="{BB962C8B-B14F-4D97-AF65-F5344CB8AC3E}">
        <p14:creationId xmlns:p14="http://schemas.microsoft.com/office/powerpoint/2010/main" val="982573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 could spend a whole morning talking about the importance of proper sleep. Memory consolidation, semantic integration (perceptual learning of language), learning and the processing of emotions</a:t>
            </a:r>
          </a:p>
          <a:p>
            <a:r>
              <a:rPr lang="en-IE" dirty="0"/>
              <a:t>REM Sleep associated with insight and creativity</a:t>
            </a:r>
          </a:p>
          <a:p>
            <a:r>
              <a:rPr lang="en-IE" dirty="0"/>
              <a:t>Napping siesta cultures</a:t>
            </a:r>
            <a:r>
              <a:rPr lang="en-IE" baseline="0" dirty="0"/>
              <a:t> show us that night time sleep can be done in  5-7 hours and day time napping of 1-2 hours</a:t>
            </a:r>
          </a:p>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41</a:t>
            </a:fld>
            <a:endParaRPr lang="en-IE"/>
          </a:p>
        </p:txBody>
      </p:sp>
    </p:spTree>
    <p:extLst>
      <p:ext uri="{BB962C8B-B14F-4D97-AF65-F5344CB8AC3E}">
        <p14:creationId xmlns:p14="http://schemas.microsoft.com/office/powerpoint/2010/main" val="3882672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Short nap can be highly restorative</a:t>
            </a:r>
          </a:p>
          <a:p>
            <a:r>
              <a:rPr lang="en-IE" baseline="0" dirty="0"/>
              <a:t>10 minute naps can benefit us in terms of alertness and performance immediately after and up to three hours, napping can be learned with enough, regular napping is more beneficial than one off necessary napping</a:t>
            </a:r>
          </a:p>
          <a:p>
            <a:endParaRPr lang="en-IE" dirty="0"/>
          </a:p>
          <a:p>
            <a:r>
              <a:rPr lang="en-IE" baseline="0" dirty="0"/>
              <a:t>10 minute naps can benefit us in terms of alertness and performance immediately after and up to three hours, napping can be learned with enough, regular napping is more beneficial than one off necessary napping</a:t>
            </a:r>
          </a:p>
          <a:p>
            <a:r>
              <a:rPr lang="en-IE" baseline="0" dirty="0"/>
              <a:t>REM sleep crucial for emotional processing on sleep, alcohol worst thing we can do as we have many awakenings we are not aware of, impacts us in so many ways the next day self inflicted under-performance</a:t>
            </a:r>
          </a:p>
          <a:p>
            <a:endParaRPr lang="en-IE" dirty="0"/>
          </a:p>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42</a:t>
            </a:fld>
            <a:endParaRPr lang="en-IE"/>
          </a:p>
        </p:txBody>
      </p:sp>
    </p:spTree>
    <p:extLst>
      <p:ext uri="{BB962C8B-B14F-4D97-AF65-F5344CB8AC3E}">
        <p14:creationId xmlns:p14="http://schemas.microsoft.com/office/powerpoint/2010/main" val="1123117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Most</a:t>
            </a:r>
            <a:r>
              <a:rPr lang="en-IE" baseline="0" dirty="0"/>
              <a:t> people prefer experiencing positive emotions because they feel good. Extensive research suggests that positive emotions also contribute to building psychological resilience, stronger social bonds increased cog ability and better CV health (</a:t>
            </a:r>
            <a:r>
              <a:rPr lang="en-IE" baseline="0" dirty="0" err="1"/>
              <a:t>Friedrickson</a:t>
            </a:r>
            <a:r>
              <a:rPr lang="en-IE" baseline="0" dirty="0"/>
              <a:t>, 2009) –improved performance and better collegial relationships. </a:t>
            </a:r>
            <a:r>
              <a:rPr lang="en-IE" sz="1200" dirty="0"/>
              <a:t>Positive emotions are like nutrients for the brain. The effects are accumulative but require continual reinforcement and effort </a:t>
            </a:r>
            <a:endParaRPr lang="en-IE" dirty="0"/>
          </a:p>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43</a:t>
            </a:fld>
            <a:endParaRPr lang="en-IE"/>
          </a:p>
        </p:txBody>
      </p:sp>
    </p:spTree>
    <p:extLst>
      <p:ext uri="{BB962C8B-B14F-4D97-AF65-F5344CB8AC3E}">
        <p14:creationId xmlns:p14="http://schemas.microsoft.com/office/powerpoint/2010/main" val="3315236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44</a:t>
            </a:fld>
            <a:endParaRPr lang="en-IE"/>
          </a:p>
        </p:txBody>
      </p:sp>
    </p:spTree>
    <p:extLst>
      <p:ext uri="{BB962C8B-B14F-4D97-AF65-F5344CB8AC3E}">
        <p14:creationId xmlns:p14="http://schemas.microsoft.com/office/powerpoint/2010/main" val="228342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5E999-B18F-4C43-9FE7-D2FDE213945F}" type="slidenum">
              <a:rPr lang="en-IE" smtClean="0"/>
              <a:t>5</a:t>
            </a:fld>
            <a:endParaRPr lang="en-IE"/>
          </a:p>
        </p:txBody>
      </p:sp>
    </p:spTree>
    <p:extLst>
      <p:ext uri="{BB962C8B-B14F-4D97-AF65-F5344CB8AC3E}">
        <p14:creationId xmlns:p14="http://schemas.microsoft.com/office/powerpoint/2010/main" val="146118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47</a:t>
            </a:fld>
            <a:endParaRPr lang="en-IE"/>
          </a:p>
        </p:txBody>
      </p:sp>
    </p:spTree>
    <p:extLst>
      <p:ext uri="{BB962C8B-B14F-4D97-AF65-F5344CB8AC3E}">
        <p14:creationId xmlns:p14="http://schemas.microsoft.com/office/powerpoint/2010/main" val="97554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rPr>
              <a:t>If you inherently doubt your ability to accomplish the task at hand, you may feel anxiously motivated but incapable of taking action. It is in the gap between motivation and execution that many forms of </a:t>
            </a:r>
            <a:r>
              <a:rPr lang="en-IE" sz="1200" b="0" i="0" u="none" strike="noStrike" kern="1200" dirty="0">
                <a:solidFill>
                  <a:schemeClr val="tx1"/>
                </a:solidFill>
                <a:effectLst/>
                <a:latin typeface="+mn-lt"/>
                <a:ea typeface="+mn-ea"/>
                <a:cs typeface="+mn-cs"/>
                <a:hlinkClick r:id="rId3" tooltip="Psychology Today looks at self-sabotage"/>
              </a:rPr>
              <a:t>self-sabotage</a:t>
            </a:r>
            <a:r>
              <a:rPr lang="en-IE" sz="1200" b="0" i="0" kern="1200" dirty="0">
                <a:solidFill>
                  <a:schemeClr val="tx1"/>
                </a:solidFill>
                <a:effectLst/>
                <a:latin typeface="+mn-lt"/>
                <a:ea typeface="+mn-ea"/>
                <a:cs typeface="+mn-cs"/>
              </a:rPr>
              <a:t> and self-doubt lie, and it is important to identify what thought processes intercept the pipeline to goal achievement.</a:t>
            </a:r>
            <a:endParaRPr lang="en-IE" dirty="0"/>
          </a:p>
          <a:p>
            <a:endParaRPr lang="en-IE" dirty="0"/>
          </a:p>
        </p:txBody>
      </p:sp>
      <p:sp>
        <p:nvSpPr>
          <p:cNvPr id="4" name="Slide Number Placeholder 3"/>
          <p:cNvSpPr>
            <a:spLocks noGrp="1"/>
          </p:cNvSpPr>
          <p:nvPr>
            <p:ph type="sldNum" sz="quarter" idx="5"/>
          </p:nvPr>
        </p:nvSpPr>
        <p:spPr/>
        <p:txBody>
          <a:bodyPr/>
          <a:lstStyle/>
          <a:p>
            <a:fld id="{2BAE1A78-5186-4FA0-AB2E-31A36DB3BB75}" type="slidenum">
              <a:rPr lang="en-GB" smtClean="0"/>
              <a:t>6</a:t>
            </a:fld>
            <a:endParaRPr lang="en-GB"/>
          </a:p>
        </p:txBody>
      </p:sp>
    </p:spTree>
    <p:extLst>
      <p:ext uri="{BB962C8B-B14F-4D97-AF65-F5344CB8AC3E}">
        <p14:creationId xmlns:p14="http://schemas.microsoft.com/office/powerpoint/2010/main" val="1109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Activities the things you enjoy (pleasant), accomplishments (it feels good to get it done) the projects of the day overcoming avoidance- the  steps to get it done. The 3 As based on Behavioural Activation also useful for families during lockdown who are struggling to cope with no routine (ACES achievements, closeness and enjoyment)</a:t>
            </a:r>
          </a:p>
        </p:txBody>
      </p:sp>
      <p:sp>
        <p:nvSpPr>
          <p:cNvPr id="4" name="Slide Number Placeholder 3"/>
          <p:cNvSpPr>
            <a:spLocks noGrp="1"/>
          </p:cNvSpPr>
          <p:nvPr>
            <p:ph type="sldNum" sz="quarter" idx="5"/>
          </p:nvPr>
        </p:nvSpPr>
        <p:spPr/>
        <p:txBody>
          <a:bodyPr/>
          <a:lstStyle/>
          <a:p>
            <a:fld id="{EA551DFC-A0DA-41BE-8B72-ADB3BC4A1FAF}" type="slidenum">
              <a:rPr lang="en-IE" smtClean="0"/>
              <a:t>7</a:t>
            </a:fld>
            <a:endParaRPr lang="en-IE"/>
          </a:p>
        </p:txBody>
      </p:sp>
    </p:spTree>
    <p:extLst>
      <p:ext uri="{BB962C8B-B14F-4D97-AF65-F5344CB8AC3E}">
        <p14:creationId xmlns:p14="http://schemas.microsoft.com/office/powerpoint/2010/main" val="137370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Take action</a:t>
            </a:r>
            <a:r>
              <a:rPr lang="en-US" sz="1200" dirty="0">
                <a:effectLst/>
              </a:rPr>
              <a:t>, that way the rest is much easier because the hard part is already done! Do this when you are at your best, </a:t>
            </a:r>
            <a:r>
              <a:rPr lang="en-US" sz="1200" dirty="0" err="1">
                <a:effectLst/>
              </a:rPr>
              <a:t>ie</a:t>
            </a:r>
            <a:r>
              <a:rPr lang="en-US" sz="1200" dirty="0">
                <a:effectLst/>
              </a:rPr>
              <a:t>: Morning?</a:t>
            </a:r>
            <a:endParaRPr lang="en-IE" dirty="0"/>
          </a:p>
        </p:txBody>
      </p:sp>
      <p:sp>
        <p:nvSpPr>
          <p:cNvPr id="4" name="Slide Number Placeholder 3"/>
          <p:cNvSpPr>
            <a:spLocks noGrp="1"/>
          </p:cNvSpPr>
          <p:nvPr>
            <p:ph type="sldNum" sz="quarter" idx="5"/>
          </p:nvPr>
        </p:nvSpPr>
        <p:spPr/>
        <p:txBody>
          <a:bodyPr/>
          <a:lstStyle/>
          <a:p>
            <a:fld id="{EA551DFC-A0DA-41BE-8B72-ADB3BC4A1FAF}" type="slidenum">
              <a:rPr lang="en-IE" smtClean="0"/>
              <a:t>8</a:t>
            </a:fld>
            <a:endParaRPr lang="en-IE"/>
          </a:p>
        </p:txBody>
      </p:sp>
    </p:spTree>
    <p:extLst>
      <p:ext uri="{BB962C8B-B14F-4D97-AF65-F5344CB8AC3E}">
        <p14:creationId xmlns:p14="http://schemas.microsoft.com/office/powerpoint/2010/main" val="15556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lose ability to problem solve and we lose creativity</a:t>
            </a:r>
          </a:p>
          <a:p>
            <a:r>
              <a:rPr lang="en-IE" dirty="0"/>
              <a:t>Just want to get through this meeting, p/c task</a:t>
            </a:r>
          </a:p>
        </p:txBody>
      </p:sp>
      <p:sp>
        <p:nvSpPr>
          <p:cNvPr id="4" name="Slide Number Placeholder 3"/>
          <p:cNvSpPr>
            <a:spLocks noGrp="1"/>
          </p:cNvSpPr>
          <p:nvPr>
            <p:ph type="sldNum" sz="quarter" idx="5"/>
          </p:nvPr>
        </p:nvSpPr>
        <p:spPr/>
        <p:txBody>
          <a:bodyPr/>
          <a:lstStyle/>
          <a:p>
            <a:fld id="{EA551DFC-A0DA-41BE-8B72-ADB3BC4A1FAF}" type="slidenum">
              <a:rPr lang="en-IE" smtClean="0"/>
              <a:t>12</a:t>
            </a:fld>
            <a:endParaRPr lang="en-IE"/>
          </a:p>
        </p:txBody>
      </p:sp>
    </p:spTree>
    <p:extLst>
      <p:ext uri="{BB962C8B-B14F-4D97-AF65-F5344CB8AC3E}">
        <p14:creationId xmlns:p14="http://schemas.microsoft.com/office/powerpoint/2010/main" val="217721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Press the pause button</a:t>
            </a:r>
          </a:p>
        </p:txBody>
      </p:sp>
      <p:sp>
        <p:nvSpPr>
          <p:cNvPr id="4" name="Slide Number Placeholder 3"/>
          <p:cNvSpPr>
            <a:spLocks noGrp="1"/>
          </p:cNvSpPr>
          <p:nvPr>
            <p:ph type="sldNum" sz="quarter" idx="5"/>
          </p:nvPr>
        </p:nvSpPr>
        <p:spPr/>
        <p:txBody>
          <a:bodyPr/>
          <a:lstStyle/>
          <a:p>
            <a:fld id="{EA551DFC-A0DA-41BE-8B72-ADB3BC4A1FAF}" type="slidenum">
              <a:rPr lang="en-IE" smtClean="0"/>
              <a:t>13</a:t>
            </a:fld>
            <a:endParaRPr lang="en-IE"/>
          </a:p>
        </p:txBody>
      </p:sp>
    </p:spTree>
    <p:extLst>
      <p:ext uri="{BB962C8B-B14F-4D97-AF65-F5344CB8AC3E}">
        <p14:creationId xmlns:p14="http://schemas.microsoft.com/office/powerpoint/2010/main" val="777917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You need to recover to have energy for the rest of your day otherwise you will be worn out by the end of the day, how many people feel more tired after a day at home compared to the hectic day of the office. Stopping work and going straight back to homelife is not recovery, crashing to bed feeling exhausted is not recovery, doing something that absorbs you, energises you is recovery. This requires a bit of discipline</a:t>
            </a:r>
          </a:p>
        </p:txBody>
      </p:sp>
      <p:sp>
        <p:nvSpPr>
          <p:cNvPr id="4" name="Slide Number Placeholder 3"/>
          <p:cNvSpPr>
            <a:spLocks noGrp="1"/>
          </p:cNvSpPr>
          <p:nvPr>
            <p:ph type="sldNum" sz="quarter" idx="5"/>
          </p:nvPr>
        </p:nvSpPr>
        <p:spPr/>
        <p:txBody>
          <a:bodyPr/>
          <a:lstStyle/>
          <a:p>
            <a:fld id="{EA551DFC-A0DA-41BE-8B72-ADB3BC4A1FAF}" type="slidenum">
              <a:rPr lang="en-IE" smtClean="0"/>
              <a:t>15</a:t>
            </a:fld>
            <a:endParaRPr lang="en-IE"/>
          </a:p>
        </p:txBody>
      </p:sp>
    </p:spTree>
    <p:extLst>
      <p:ext uri="{BB962C8B-B14F-4D97-AF65-F5344CB8AC3E}">
        <p14:creationId xmlns:p14="http://schemas.microsoft.com/office/powerpoint/2010/main" val="415579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104DB-8A61-4A8A-A1ED-D6690EC744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A40D489-1B59-46A8-AE56-7AE5B7F242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C640564-D65F-41A5-A171-38719EF6C7A2}"/>
              </a:ext>
            </a:extLst>
          </p:cNvPr>
          <p:cNvSpPr>
            <a:spLocks noGrp="1"/>
          </p:cNvSpPr>
          <p:nvPr>
            <p:ph type="dt" sz="half" idx="10"/>
          </p:nvPr>
        </p:nvSpPr>
        <p:spPr/>
        <p:txBody>
          <a:bodyPr/>
          <a:lstStyle/>
          <a:p>
            <a:fld id="{F169EFF9-71B8-4041-9A69-C364380630EB}" type="datetimeFigureOut">
              <a:rPr lang="en-IE" smtClean="0"/>
              <a:t>21/05/2020</a:t>
            </a:fld>
            <a:endParaRPr lang="en-IE"/>
          </a:p>
        </p:txBody>
      </p:sp>
      <p:sp>
        <p:nvSpPr>
          <p:cNvPr id="5" name="Footer Placeholder 4">
            <a:extLst>
              <a:ext uri="{FF2B5EF4-FFF2-40B4-BE49-F238E27FC236}">
                <a16:creationId xmlns:a16="http://schemas.microsoft.com/office/drawing/2014/main" id="{BC15A339-E3D2-404A-9895-DEA4FD89B83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F06ED05-BBFA-4A52-A544-3C5D1F0910FD}"/>
              </a:ext>
            </a:extLst>
          </p:cNvPr>
          <p:cNvSpPr>
            <a:spLocks noGrp="1"/>
          </p:cNvSpPr>
          <p:nvPr>
            <p:ph type="sldNum" sz="quarter" idx="12"/>
          </p:nvPr>
        </p:nvSpPr>
        <p:spPr/>
        <p:txBody>
          <a:bodyPr/>
          <a:lstStyle/>
          <a:p>
            <a:fld id="{BA89882D-1900-412E-A0C3-31D109500DFA}" type="slidenum">
              <a:rPr lang="en-IE" smtClean="0"/>
              <a:t>‹#›</a:t>
            </a:fld>
            <a:endParaRPr lang="en-IE"/>
          </a:p>
        </p:txBody>
      </p:sp>
    </p:spTree>
    <p:extLst>
      <p:ext uri="{BB962C8B-B14F-4D97-AF65-F5344CB8AC3E}">
        <p14:creationId xmlns:p14="http://schemas.microsoft.com/office/powerpoint/2010/main" val="79427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5930-9DC3-4780-8498-9BAE5857AE21}"/>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D778887-F18A-4303-9BAB-EB4F98596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3761E3F-CA78-4101-A1E9-296483C56283}"/>
              </a:ext>
            </a:extLst>
          </p:cNvPr>
          <p:cNvSpPr>
            <a:spLocks noGrp="1"/>
          </p:cNvSpPr>
          <p:nvPr>
            <p:ph type="dt" sz="half" idx="10"/>
          </p:nvPr>
        </p:nvSpPr>
        <p:spPr/>
        <p:txBody>
          <a:bodyPr/>
          <a:lstStyle/>
          <a:p>
            <a:fld id="{F169EFF9-71B8-4041-9A69-C364380630EB}" type="datetimeFigureOut">
              <a:rPr lang="en-IE" smtClean="0"/>
              <a:t>21/05/2020</a:t>
            </a:fld>
            <a:endParaRPr lang="en-IE"/>
          </a:p>
        </p:txBody>
      </p:sp>
      <p:sp>
        <p:nvSpPr>
          <p:cNvPr id="5" name="Footer Placeholder 4">
            <a:extLst>
              <a:ext uri="{FF2B5EF4-FFF2-40B4-BE49-F238E27FC236}">
                <a16:creationId xmlns:a16="http://schemas.microsoft.com/office/drawing/2014/main" id="{0107BC8C-B84A-4BCD-A9DF-92F1D235120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5FDC36D-ABCC-4C27-8F9B-E754B2611145}"/>
              </a:ext>
            </a:extLst>
          </p:cNvPr>
          <p:cNvSpPr>
            <a:spLocks noGrp="1"/>
          </p:cNvSpPr>
          <p:nvPr>
            <p:ph type="sldNum" sz="quarter" idx="12"/>
          </p:nvPr>
        </p:nvSpPr>
        <p:spPr/>
        <p:txBody>
          <a:bodyPr/>
          <a:lstStyle/>
          <a:p>
            <a:fld id="{BA89882D-1900-412E-A0C3-31D109500DFA}" type="slidenum">
              <a:rPr lang="en-IE" smtClean="0"/>
              <a:t>‹#›</a:t>
            </a:fld>
            <a:endParaRPr lang="en-IE"/>
          </a:p>
        </p:txBody>
      </p:sp>
    </p:spTree>
    <p:extLst>
      <p:ext uri="{BB962C8B-B14F-4D97-AF65-F5344CB8AC3E}">
        <p14:creationId xmlns:p14="http://schemas.microsoft.com/office/powerpoint/2010/main" val="6389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1BCF1E-89E1-4E25-B5E7-DD238C6E1A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88F0957-87D6-4404-B6A3-EAA2011D4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6E82BBD-FE91-4DCF-9089-F74472F79306}"/>
              </a:ext>
            </a:extLst>
          </p:cNvPr>
          <p:cNvSpPr>
            <a:spLocks noGrp="1"/>
          </p:cNvSpPr>
          <p:nvPr>
            <p:ph type="dt" sz="half" idx="10"/>
          </p:nvPr>
        </p:nvSpPr>
        <p:spPr/>
        <p:txBody>
          <a:bodyPr/>
          <a:lstStyle/>
          <a:p>
            <a:fld id="{F169EFF9-71B8-4041-9A69-C364380630EB}" type="datetimeFigureOut">
              <a:rPr lang="en-IE" smtClean="0"/>
              <a:t>21/05/2020</a:t>
            </a:fld>
            <a:endParaRPr lang="en-IE"/>
          </a:p>
        </p:txBody>
      </p:sp>
      <p:sp>
        <p:nvSpPr>
          <p:cNvPr id="5" name="Footer Placeholder 4">
            <a:extLst>
              <a:ext uri="{FF2B5EF4-FFF2-40B4-BE49-F238E27FC236}">
                <a16:creationId xmlns:a16="http://schemas.microsoft.com/office/drawing/2014/main" id="{3226A691-CC72-4770-BE4D-21C251C144F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67660CF-6FBC-439B-B189-F649608F9826}"/>
              </a:ext>
            </a:extLst>
          </p:cNvPr>
          <p:cNvSpPr>
            <a:spLocks noGrp="1"/>
          </p:cNvSpPr>
          <p:nvPr>
            <p:ph type="sldNum" sz="quarter" idx="12"/>
          </p:nvPr>
        </p:nvSpPr>
        <p:spPr/>
        <p:txBody>
          <a:bodyPr/>
          <a:lstStyle/>
          <a:p>
            <a:fld id="{BA89882D-1900-412E-A0C3-31D109500DFA}" type="slidenum">
              <a:rPr lang="en-IE" smtClean="0"/>
              <a:t>‹#›</a:t>
            </a:fld>
            <a:endParaRPr lang="en-IE"/>
          </a:p>
        </p:txBody>
      </p:sp>
    </p:spTree>
    <p:extLst>
      <p:ext uri="{BB962C8B-B14F-4D97-AF65-F5344CB8AC3E}">
        <p14:creationId xmlns:p14="http://schemas.microsoft.com/office/powerpoint/2010/main" val="150250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A96E-F5EA-43E7-922F-E8B4D94124E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D584AAD-28FA-44F0-BCBB-86E667FBBF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49CBDB4-7B47-41F5-B647-96DB61094634}"/>
              </a:ext>
            </a:extLst>
          </p:cNvPr>
          <p:cNvSpPr>
            <a:spLocks noGrp="1"/>
          </p:cNvSpPr>
          <p:nvPr>
            <p:ph type="dt" sz="half" idx="10"/>
          </p:nvPr>
        </p:nvSpPr>
        <p:spPr/>
        <p:txBody>
          <a:bodyPr/>
          <a:lstStyle/>
          <a:p>
            <a:fld id="{F169EFF9-71B8-4041-9A69-C364380630EB}" type="datetimeFigureOut">
              <a:rPr lang="en-IE" smtClean="0"/>
              <a:t>21/05/2020</a:t>
            </a:fld>
            <a:endParaRPr lang="en-IE"/>
          </a:p>
        </p:txBody>
      </p:sp>
      <p:sp>
        <p:nvSpPr>
          <p:cNvPr id="5" name="Footer Placeholder 4">
            <a:extLst>
              <a:ext uri="{FF2B5EF4-FFF2-40B4-BE49-F238E27FC236}">
                <a16:creationId xmlns:a16="http://schemas.microsoft.com/office/drawing/2014/main" id="{044FFE2F-51FC-4C2B-8DEF-37C101C3FCE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57D1A6E-F368-4F91-A7F3-5A8E4D1906C1}"/>
              </a:ext>
            </a:extLst>
          </p:cNvPr>
          <p:cNvSpPr>
            <a:spLocks noGrp="1"/>
          </p:cNvSpPr>
          <p:nvPr>
            <p:ph type="sldNum" sz="quarter" idx="12"/>
          </p:nvPr>
        </p:nvSpPr>
        <p:spPr/>
        <p:txBody>
          <a:bodyPr/>
          <a:lstStyle/>
          <a:p>
            <a:fld id="{BA89882D-1900-412E-A0C3-31D109500DFA}" type="slidenum">
              <a:rPr lang="en-IE" smtClean="0"/>
              <a:t>‹#›</a:t>
            </a:fld>
            <a:endParaRPr lang="en-IE"/>
          </a:p>
        </p:txBody>
      </p:sp>
    </p:spTree>
    <p:extLst>
      <p:ext uri="{BB962C8B-B14F-4D97-AF65-F5344CB8AC3E}">
        <p14:creationId xmlns:p14="http://schemas.microsoft.com/office/powerpoint/2010/main" val="138634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DC6B1-5553-462A-9529-79840F1006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7ECB64CE-F6CF-4221-905C-A12C1E8191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BD4D0-F2E4-41A3-B86E-46080F850518}"/>
              </a:ext>
            </a:extLst>
          </p:cNvPr>
          <p:cNvSpPr>
            <a:spLocks noGrp="1"/>
          </p:cNvSpPr>
          <p:nvPr>
            <p:ph type="dt" sz="half" idx="10"/>
          </p:nvPr>
        </p:nvSpPr>
        <p:spPr/>
        <p:txBody>
          <a:bodyPr/>
          <a:lstStyle/>
          <a:p>
            <a:fld id="{F169EFF9-71B8-4041-9A69-C364380630EB}" type="datetimeFigureOut">
              <a:rPr lang="en-IE" smtClean="0"/>
              <a:t>21/05/2020</a:t>
            </a:fld>
            <a:endParaRPr lang="en-IE"/>
          </a:p>
        </p:txBody>
      </p:sp>
      <p:sp>
        <p:nvSpPr>
          <p:cNvPr id="5" name="Footer Placeholder 4">
            <a:extLst>
              <a:ext uri="{FF2B5EF4-FFF2-40B4-BE49-F238E27FC236}">
                <a16:creationId xmlns:a16="http://schemas.microsoft.com/office/drawing/2014/main" id="{1008E98A-EE57-47C1-AC66-1212EDB8E72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DDA8CE8-48AC-4FF5-A6C5-B6705ED76926}"/>
              </a:ext>
            </a:extLst>
          </p:cNvPr>
          <p:cNvSpPr>
            <a:spLocks noGrp="1"/>
          </p:cNvSpPr>
          <p:nvPr>
            <p:ph type="sldNum" sz="quarter" idx="12"/>
          </p:nvPr>
        </p:nvSpPr>
        <p:spPr/>
        <p:txBody>
          <a:bodyPr/>
          <a:lstStyle/>
          <a:p>
            <a:fld id="{BA89882D-1900-412E-A0C3-31D109500DFA}" type="slidenum">
              <a:rPr lang="en-IE" smtClean="0"/>
              <a:t>‹#›</a:t>
            </a:fld>
            <a:endParaRPr lang="en-IE"/>
          </a:p>
        </p:txBody>
      </p:sp>
    </p:spTree>
    <p:extLst>
      <p:ext uri="{BB962C8B-B14F-4D97-AF65-F5344CB8AC3E}">
        <p14:creationId xmlns:p14="http://schemas.microsoft.com/office/powerpoint/2010/main" val="336279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A635-E6F7-48DC-BA58-C7C63A8303F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613BD33-3C79-4634-9365-CD80A75D16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EB6A5EE-FED6-404F-80CB-2F07D8FEAE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C90EA45-ECC9-4DFE-8CBF-9CF87AE7E7D4}"/>
              </a:ext>
            </a:extLst>
          </p:cNvPr>
          <p:cNvSpPr>
            <a:spLocks noGrp="1"/>
          </p:cNvSpPr>
          <p:nvPr>
            <p:ph type="dt" sz="half" idx="10"/>
          </p:nvPr>
        </p:nvSpPr>
        <p:spPr/>
        <p:txBody>
          <a:bodyPr/>
          <a:lstStyle/>
          <a:p>
            <a:fld id="{F169EFF9-71B8-4041-9A69-C364380630EB}" type="datetimeFigureOut">
              <a:rPr lang="en-IE" smtClean="0"/>
              <a:t>21/05/2020</a:t>
            </a:fld>
            <a:endParaRPr lang="en-IE"/>
          </a:p>
        </p:txBody>
      </p:sp>
      <p:sp>
        <p:nvSpPr>
          <p:cNvPr id="6" name="Footer Placeholder 5">
            <a:extLst>
              <a:ext uri="{FF2B5EF4-FFF2-40B4-BE49-F238E27FC236}">
                <a16:creationId xmlns:a16="http://schemas.microsoft.com/office/drawing/2014/main" id="{1361B596-8DB7-45E5-8595-59C73FDC345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D82C451-44FD-44F6-BE89-E071A4E3186F}"/>
              </a:ext>
            </a:extLst>
          </p:cNvPr>
          <p:cNvSpPr>
            <a:spLocks noGrp="1"/>
          </p:cNvSpPr>
          <p:nvPr>
            <p:ph type="sldNum" sz="quarter" idx="12"/>
          </p:nvPr>
        </p:nvSpPr>
        <p:spPr/>
        <p:txBody>
          <a:bodyPr/>
          <a:lstStyle/>
          <a:p>
            <a:fld id="{BA89882D-1900-412E-A0C3-31D109500DFA}" type="slidenum">
              <a:rPr lang="en-IE" smtClean="0"/>
              <a:t>‹#›</a:t>
            </a:fld>
            <a:endParaRPr lang="en-IE"/>
          </a:p>
        </p:txBody>
      </p:sp>
    </p:spTree>
    <p:extLst>
      <p:ext uri="{BB962C8B-B14F-4D97-AF65-F5344CB8AC3E}">
        <p14:creationId xmlns:p14="http://schemas.microsoft.com/office/powerpoint/2010/main" val="198635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8F7D1-2BCA-4CE2-AEEE-F6F9FC45B23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6EDAC82-81EB-4965-8CEC-EEFE39A188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EBC935-E754-4AA5-A752-4FAB721DEF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02AA90E-B6F6-4469-AE8E-25D68A5DE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FB2CE7-0566-4267-A788-79A5EE7E27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8B50B3F-C454-4FF8-AEAA-39ACEEA34861}"/>
              </a:ext>
            </a:extLst>
          </p:cNvPr>
          <p:cNvSpPr>
            <a:spLocks noGrp="1"/>
          </p:cNvSpPr>
          <p:nvPr>
            <p:ph type="dt" sz="half" idx="10"/>
          </p:nvPr>
        </p:nvSpPr>
        <p:spPr/>
        <p:txBody>
          <a:bodyPr/>
          <a:lstStyle/>
          <a:p>
            <a:fld id="{F169EFF9-71B8-4041-9A69-C364380630EB}" type="datetimeFigureOut">
              <a:rPr lang="en-IE" smtClean="0"/>
              <a:t>21/05/2020</a:t>
            </a:fld>
            <a:endParaRPr lang="en-IE"/>
          </a:p>
        </p:txBody>
      </p:sp>
      <p:sp>
        <p:nvSpPr>
          <p:cNvPr id="8" name="Footer Placeholder 7">
            <a:extLst>
              <a:ext uri="{FF2B5EF4-FFF2-40B4-BE49-F238E27FC236}">
                <a16:creationId xmlns:a16="http://schemas.microsoft.com/office/drawing/2014/main" id="{3661A004-1330-4F56-B36F-0931C20A4A07}"/>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74FB0C9E-F193-43EF-BFFC-5569211C14D9}"/>
              </a:ext>
            </a:extLst>
          </p:cNvPr>
          <p:cNvSpPr>
            <a:spLocks noGrp="1"/>
          </p:cNvSpPr>
          <p:nvPr>
            <p:ph type="sldNum" sz="quarter" idx="12"/>
          </p:nvPr>
        </p:nvSpPr>
        <p:spPr/>
        <p:txBody>
          <a:bodyPr/>
          <a:lstStyle/>
          <a:p>
            <a:fld id="{BA89882D-1900-412E-A0C3-31D109500DFA}" type="slidenum">
              <a:rPr lang="en-IE" smtClean="0"/>
              <a:t>‹#›</a:t>
            </a:fld>
            <a:endParaRPr lang="en-IE"/>
          </a:p>
        </p:txBody>
      </p:sp>
    </p:spTree>
    <p:extLst>
      <p:ext uri="{BB962C8B-B14F-4D97-AF65-F5344CB8AC3E}">
        <p14:creationId xmlns:p14="http://schemas.microsoft.com/office/powerpoint/2010/main" val="243197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E371-AF40-4DF1-BA29-A00C35566132}"/>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8B8127C-CC05-49C5-AB20-A0E859A44096}"/>
              </a:ext>
            </a:extLst>
          </p:cNvPr>
          <p:cNvSpPr>
            <a:spLocks noGrp="1"/>
          </p:cNvSpPr>
          <p:nvPr>
            <p:ph type="dt" sz="half" idx="10"/>
          </p:nvPr>
        </p:nvSpPr>
        <p:spPr/>
        <p:txBody>
          <a:bodyPr/>
          <a:lstStyle/>
          <a:p>
            <a:fld id="{F169EFF9-71B8-4041-9A69-C364380630EB}" type="datetimeFigureOut">
              <a:rPr lang="en-IE" smtClean="0"/>
              <a:t>21/05/2020</a:t>
            </a:fld>
            <a:endParaRPr lang="en-IE"/>
          </a:p>
        </p:txBody>
      </p:sp>
      <p:sp>
        <p:nvSpPr>
          <p:cNvPr id="4" name="Footer Placeholder 3">
            <a:extLst>
              <a:ext uri="{FF2B5EF4-FFF2-40B4-BE49-F238E27FC236}">
                <a16:creationId xmlns:a16="http://schemas.microsoft.com/office/drawing/2014/main" id="{B8E6D343-AE7E-495F-8AB4-57C6C95A17D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334747-BB4A-4B78-A7E5-1E1337B2E3D5}"/>
              </a:ext>
            </a:extLst>
          </p:cNvPr>
          <p:cNvSpPr>
            <a:spLocks noGrp="1"/>
          </p:cNvSpPr>
          <p:nvPr>
            <p:ph type="sldNum" sz="quarter" idx="12"/>
          </p:nvPr>
        </p:nvSpPr>
        <p:spPr/>
        <p:txBody>
          <a:bodyPr/>
          <a:lstStyle/>
          <a:p>
            <a:fld id="{BA89882D-1900-412E-A0C3-31D109500DFA}" type="slidenum">
              <a:rPr lang="en-IE" smtClean="0"/>
              <a:t>‹#›</a:t>
            </a:fld>
            <a:endParaRPr lang="en-IE"/>
          </a:p>
        </p:txBody>
      </p:sp>
    </p:spTree>
    <p:extLst>
      <p:ext uri="{BB962C8B-B14F-4D97-AF65-F5344CB8AC3E}">
        <p14:creationId xmlns:p14="http://schemas.microsoft.com/office/powerpoint/2010/main" val="283488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020E08-A419-4968-9ECC-A8B82893959C}"/>
              </a:ext>
            </a:extLst>
          </p:cNvPr>
          <p:cNvSpPr>
            <a:spLocks noGrp="1"/>
          </p:cNvSpPr>
          <p:nvPr>
            <p:ph type="dt" sz="half" idx="10"/>
          </p:nvPr>
        </p:nvSpPr>
        <p:spPr/>
        <p:txBody>
          <a:bodyPr/>
          <a:lstStyle/>
          <a:p>
            <a:fld id="{F169EFF9-71B8-4041-9A69-C364380630EB}" type="datetimeFigureOut">
              <a:rPr lang="en-IE" smtClean="0"/>
              <a:t>21/05/2020</a:t>
            </a:fld>
            <a:endParaRPr lang="en-IE"/>
          </a:p>
        </p:txBody>
      </p:sp>
      <p:sp>
        <p:nvSpPr>
          <p:cNvPr id="3" name="Footer Placeholder 2">
            <a:extLst>
              <a:ext uri="{FF2B5EF4-FFF2-40B4-BE49-F238E27FC236}">
                <a16:creationId xmlns:a16="http://schemas.microsoft.com/office/drawing/2014/main" id="{14FE5CF0-9C1E-4B12-BEED-90C27EA06D0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A293718-F398-42D3-8168-B4F1EA860F0D}"/>
              </a:ext>
            </a:extLst>
          </p:cNvPr>
          <p:cNvSpPr>
            <a:spLocks noGrp="1"/>
          </p:cNvSpPr>
          <p:nvPr>
            <p:ph type="sldNum" sz="quarter" idx="12"/>
          </p:nvPr>
        </p:nvSpPr>
        <p:spPr/>
        <p:txBody>
          <a:bodyPr/>
          <a:lstStyle/>
          <a:p>
            <a:fld id="{BA89882D-1900-412E-A0C3-31D109500DFA}" type="slidenum">
              <a:rPr lang="en-IE" smtClean="0"/>
              <a:t>‹#›</a:t>
            </a:fld>
            <a:endParaRPr lang="en-IE"/>
          </a:p>
        </p:txBody>
      </p:sp>
    </p:spTree>
    <p:extLst>
      <p:ext uri="{BB962C8B-B14F-4D97-AF65-F5344CB8AC3E}">
        <p14:creationId xmlns:p14="http://schemas.microsoft.com/office/powerpoint/2010/main" val="141174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6014-C02B-4027-9149-EBB197A89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5C6D4916-BFFD-42A9-A9CD-B134602EE2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96EDEC6-C515-4F20-BAA3-1B6CCA975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EB61E-C076-47F1-B9BA-CDE92394CFC4}"/>
              </a:ext>
            </a:extLst>
          </p:cNvPr>
          <p:cNvSpPr>
            <a:spLocks noGrp="1"/>
          </p:cNvSpPr>
          <p:nvPr>
            <p:ph type="dt" sz="half" idx="10"/>
          </p:nvPr>
        </p:nvSpPr>
        <p:spPr/>
        <p:txBody>
          <a:bodyPr/>
          <a:lstStyle/>
          <a:p>
            <a:fld id="{F169EFF9-71B8-4041-9A69-C364380630EB}" type="datetimeFigureOut">
              <a:rPr lang="en-IE" smtClean="0"/>
              <a:t>21/05/2020</a:t>
            </a:fld>
            <a:endParaRPr lang="en-IE"/>
          </a:p>
        </p:txBody>
      </p:sp>
      <p:sp>
        <p:nvSpPr>
          <p:cNvPr id="6" name="Footer Placeholder 5">
            <a:extLst>
              <a:ext uri="{FF2B5EF4-FFF2-40B4-BE49-F238E27FC236}">
                <a16:creationId xmlns:a16="http://schemas.microsoft.com/office/drawing/2014/main" id="{9644E19F-3F2E-4881-95AA-A550A43F343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B3E0139-C373-49C7-B79B-9A70E4990111}"/>
              </a:ext>
            </a:extLst>
          </p:cNvPr>
          <p:cNvSpPr>
            <a:spLocks noGrp="1"/>
          </p:cNvSpPr>
          <p:nvPr>
            <p:ph type="sldNum" sz="quarter" idx="12"/>
          </p:nvPr>
        </p:nvSpPr>
        <p:spPr/>
        <p:txBody>
          <a:bodyPr/>
          <a:lstStyle/>
          <a:p>
            <a:fld id="{BA89882D-1900-412E-A0C3-31D109500DFA}" type="slidenum">
              <a:rPr lang="en-IE" smtClean="0"/>
              <a:t>‹#›</a:t>
            </a:fld>
            <a:endParaRPr lang="en-IE"/>
          </a:p>
        </p:txBody>
      </p:sp>
    </p:spTree>
    <p:extLst>
      <p:ext uri="{BB962C8B-B14F-4D97-AF65-F5344CB8AC3E}">
        <p14:creationId xmlns:p14="http://schemas.microsoft.com/office/powerpoint/2010/main" val="423033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B222-6892-4B3F-9FB8-8008503D1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2155760-0D20-4D46-89FF-DFD02CD5F9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ADB8277-2D06-4452-9EDA-2802F4815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A80D9-DD12-43E5-882E-BDD373290F8E}"/>
              </a:ext>
            </a:extLst>
          </p:cNvPr>
          <p:cNvSpPr>
            <a:spLocks noGrp="1"/>
          </p:cNvSpPr>
          <p:nvPr>
            <p:ph type="dt" sz="half" idx="10"/>
          </p:nvPr>
        </p:nvSpPr>
        <p:spPr/>
        <p:txBody>
          <a:bodyPr/>
          <a:lstStyle/>
          <a:p>
            <a:fld id="{F169EFF9-71B8-4041-9A69-C364380630EB}" type="datetimeFigureOut">
              <a:rPr lang="en-IE" smtClean="0"/>
              <a:t>21/05/2020</a:t>
            </a:fld>
            <a:endParaRPr lang="en-IE"/>
          </a:p>
        </p:txBody>
      </p:sp>
      <p:sp>
        <p:nvSpPr>
          <p:cNvPr id="6" name="Footer Placeholder 5">
            <a:extLst>
              <a:ext uri="{FF2B5EF4-FFF2-40B4-BE49-F238E27FC236}">
                <a16:creationId xmlns:a16="http://schemas.microsoft.com/office/drawing/2014/main" id="{283B38C1-EB57-4D3E-931A-83A1D613FAD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DEBD179-ECFD-432D-B64E-5B533350CE19}"/>
              </a:ext>
            </a:extLst>
          </p:cNvPr>
          <p:cNvSpPr>
            <a:spLocks noGrp="1"/>
          </p:cNvSpPr>
          <p:nvPr>
            <p:ph type="sldNum" sz="quarter" idx="12"/>
          </p:nvPr>
        </p:nvSpPr>
        <p:spPr/>
        <p:txBody>
          <a:bodyPr/>
          <a:lstStyle/>
          <a:p>
            <a:fld id="{BA89882D-1900-412E-A0C3-31D109500DFA}" type="slidenum">
              <a:rPr lang="en-IE" smtClean="0"/>
              <a:t>‹#›</a:t>
            </a:fld>
            <a:endParaRPr lang="en-IE"/>
          </a:p>
        </p:txBody>
      </p:sp>
    </p:spTree>
    <p:extLst>
      <p:ext uri="{BB962C8B-B14F-4D97-AF65-F5344CB8AC3E}">
        <p14:creationId xmlns:p14="http://schemas.microsoft.com/office/powerpoint/2010/main" val="191209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8D945-5586-47EF-A9CA-A0C35D5AC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5FC56DA-786D-476A-A4F6-6513AEA44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C55558E-DE91-4EF8-8ADD-05A69F563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9EFF9-71B8-4041-9A69-C364380630EB}" type="datetimeFigureOut">
              <a:rPr lang="en-IE" smtClean="0"/>
              <a:t>21/05/2020</a:t>
            </a:fld>
            <a:endParaRPr lang="en-IE"/>
          </a:p>
        </p:txBody>
      </p:sp>
      <p:sp>
        <p:nvSpPr>
          <p:cNvPr id="5" name="Footer Placeholder 4">
            <a:extLst>
              <a:ext uri="{FF2B5EF4-FFF2-40B4-BE49-F238E27FC236}">
                <a16:creationId xmlns:a16="http://schemas.microsoft.com/office/drawing/2014/main" id="{EA534464-4667-40DE-81CD-E66E92CA8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90B30FD2-0D6A-443A-AD6D-2794AAB1E3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9882D-1900-412E-A0C3-31D109500DFA}" type="slidenum">
              <a:rPr lang="en-IE" smtClean="0"/>
              <a:t>‹#›</a:t>
            </a:fld>
            <a:endParaRPr lang="en-IE"/>
          </a:p>
        </p:txBody>
      </p:sp>
    </p:spTree>
    <p:extLst>
      <p:ext uri="{BB962C8B-B14F-4D97-AF65-F5344CB8AC3E}">
        <p14:creationId xmlns:p14="http://schemas.microsoft.com/office/powerpoint/2010/main" val="216245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www.headspace.com/" TargetMode="External"/><Relationship Id="rId3" Type="http://schemas.openxmlformats.org/officeDocument/2006/relationships/hyperlink" Target="https://www.alustforlife.com/" TargetMode="External"/><Relationship Id="rId7" Type="http://schemas.openxmlformats.org/officeDocument/2006/relationships/hyperlink" Target="https://www.nicabm.com/the-neuroscience-of-worry-during-quarantine" TargetMode="External"/><Relationship Id="rId2" Type="http://schemas.openxmlformats.org/officeDocument/2006/relationships/hyperlink" Target="https://www.who.int/publications-detail/9789240003927" TargetMode="External"/><Relationship Id="rId1" Type="http://schemas.openxmlformats.org/officeDocument/2006/relationships/slideLayout" Target="../slideLayouts/slideLayout4.xml"/><Relationship Id="rId6" Type="http://schemas.openxmlformats.org/officeDocument/2006/relationships/hyperlink" Target="https://moodle.ncirl.ie/mod/url/view.php?id=59894" TargetMode="External"/><Relationship Id="rId11" Type="http://schemas.openxmlformats.org/officeDocument/2006/relationships/hyperlink" Target="https://www.hse.ie/eng/about/who/healthwellbeing/about-us/free-online-stress-control-classes.html" TargetMode="External"/><Relationship Id="rId5" Type="http://schemas.openxmlformats.org/officeDocument/2006/relationships/hyperlink" Target="https://moodle.ncirl.ie/mod/url/view.php?id=59918" TargetMode="External"/><Relationship Id="rId10" Type="http://schemas.openxmlformats.org/officeDocument/2006/relationships/hyperlink" Target="https://www.stopbreathethink.com/" TargetMode="External"/><Relationship Id="rId4" Type="http://schemas.openxmlformats.org/officeDocument/2006/relationships/hyperlink" Target="https://www.youtube.com/watch?v=zTuX_ShUrw0" TargetMode="External"/><Relationship Id="rId9" Type="http://schemas.openxmlformats.org/officeDocument/2006/relationships/hyperlink" Target="https://www.calm.com/"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2.xml"/><Relationship Id="rId7" Type="http://schemas.openxmlformats.org/officeDocument/2006/relationships/hyperlink" Target="https://www.aware.ie/resilience/"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podcasts.apple.com/ie/podcast/feel-better-live-more-with-dr-rangan-chatterjee/id1333552422?i=1000472958570" TargetMode="External"/><Relationship Id="rId5" Type="http://schemas.openxmlformats.org/officeDocument/2006/relationships/hyperlink" Target="https://podcasts.apple.com/ie/podcast/ted-radio-hour/id523121474?i=1000468812737" TargetMode="External"/><Relationship Id="rId4" Type="http://schemas.openxmlformats.org/officeDocument/2006/relationships/hyperlink" Target="https://podcasts.apple.com/ie/podcast/ted-radio-hour/id523121474?i=1000452235140"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mymind.org/" TargetMode="External"/><Relationship Id="rId3" Type="http://schemas.openxmlformats.org/officeDocument/2006/relationships/image" Target="../media/image38.png"/><Relationship Id="rId7" Type="http://schemas.openxmlformats.org/officeDocument/2006/relationships/hyperlink" Target="https://www.hse.ie/eng/about/who/healthwellbeing/about-us/free-online-stress-control-classes.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hse.ie/eng/services/list/4/mental-health-services/counsellingpc/cipcinfoclients.pdf" TargetMode="External"/><Relationship Id="rId11" Type="http://schemas.openxmlformats.org/officeDocument/2006/relationships/hyperlink" Target="https://www.samaritans.org/ireland/how-we-can-help/contact-samaritan/self-help/" TargetMode="External"/><Relationship Id="rId5" Type="http://schemas.openxmlformats.org/officeDocument/2006/relationships/hyperlink" Target="https://turn2me.ie/" TargetMode="External"/><Relationship Id="rId10" Type="http://schemas.openxmlformats.org/officeDocument/2006/relationships/hyperlink" Target="https://www.aware.ie/education/life-skills-group-programme/" TargetMode="External"/><Relationship Id="rId4" Type="http://schemas.openxmlformats.org/officeDocument/2006/relationships/hyperlink" Target="https://jigsawonline.ie/young-people/" TargetMode="External"/><Relationship Id="rId9" Type="http://schemas.openxmlformats.org/officeDocument/2006/relationships/hyperlink" Target="https://www.clanwilliam.i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reachoutpsychotherap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8C422-36D5-415C-99E1-5BAD7DFE958F}"/>
              </a:ext>
            </a:extLst>
          </p:cNvPr>
          <p:cNvSpPr>
            <a:spLocks noGrp="1"/>
          </p:cNvSpPr>
          <p:nvPr>
            <p:ph type="ctrTitle"/>
          </p:nvPr>
        </p:nvSpPr>
        <p:spPr>
          <a:xfrm>
            <a:off x="1524000" y="590556"/>
            <a:ext cx="9144000" cy="2838444"/>
          </a:xfrm>
        </p:spPr>
        <p:txBody>
          <a:bodyPr>
            <a:normAutofit/>
          </a:bodyPr>
          <a:lstStyle/>
          <a:p>
            <a:r>
              <a:rPr lang="en-IE" sz="5800"/>
              <a:t>Resilience in Challenging Times</a:t>
            </a:r>
            <a:endParaRPr lang="en-IE" sz="5800" dirty="0"/>
          </a:p>
        </p:txBody>
      </p:sp>
      <p:sp>
        <p:nvSpPr>
          <p:cNvPr id="3" name="Subtitle 2">
            <a:extLst>
              <a:ext uri="{FF2B5EF4-FFF2-40B4-BE49-F238E27FC236}">
                <a16:creationId xmlns:a16="http://schemas.microsoft.com/office/drawing/2014/main" id="{2FC0AE4F-CA28-4E1D-950C-B6407403B8CF}"/>
              </a:ext>
            </a:extLst>
          </p:cNvPr>
          <p:cNvSpPr>
            <a:spLocks noGrp="1"/>
          </p:cNvSpPr>
          <p:nvPr>
            <p:ph type="subTitle" idx="1"/>
          </p:nvPr>
        </p:nvSpPr>
        <p:spPr>
          <a:xfrm>
            <a:off x="1524000" y="4256436"/>
            <a:ext cx="9144000" cy="1600818"/>
          </a:xfrm>
        </p:spPr>
        <p:txBody>
          <a:bodyPr>
            <a:noAutofit/>
          </a:bodyPr>
          <a:lstStyle/>
          <a:p>
            <a:r>
              <a:rPr lang="en-IE" sz="2000" dirty="0">
                <a:solidFill>
                  <a:schemeClr val="accent1">
                    <a:lumMod val="60000"/>
                    <a:lumOff val="40000"/>
                  </a:schemeClr>
                </a:solidFill>
              </a:rPr>
              <a:t>Using our strengths and resources in coping with the challenge of working from home  how to mind our mental health whilst staying motivated </a:t>
            </a:r>
          </a:p>
          <a:p>
            <a:r>
              <a:rPr lang="en-IE" dirty="0" err="1">
                <a:solidFill>
                  <a:schemeClr val="accent1">
                    <a:lumMod val="60000"/>
                    <a:lumOff val="40000"/>
                  </a:schemeClr>
                </a:solidFill>
              </a:rPr>
              <a:t>Bláthnaid</a:t>
            </a:r>
            <a:r>
              <a:rPr lang="en-IE" dirty="0">
                <a:solidFill>
                  <a:schemeClr val="accent1">
                    <a:lumMod val="60000"/>
                    <a:lumOff val="40000"/>
                  </a:schemeClr>
                </a:solidFill>
              </a:rPr>
              <a:t> McCabe</a:t>
            </a:r>
          </a:p>
          <a:p>
            <a:r>
              <a:rPr lang="en-IE" dirty="0" err="1">
                <a:solidFill>
                  <a:schemeClr val="accent1">
                    <a:lumMod val="60000"/>
                    <a:lumOff val="40000"/>
                  </a:schemeClr>
                </a:solidFill>
              </a:rPr>
              <a:t>M.Soc.Sc</a:t>
            </a:r>
            <a:r>
              <a:rPr lang="en-IE" dirty="0">
                <a:solidFill>
                  <a:schemeClr val="accent1">
                    <a:lumMod val="60000"/>
                    <a:lumOff val="40000"/>
                  </a:schemeClr>
                </a:solidFill>
              </a:rPr>
              <a:t>. M.Sc.</a:t>
            </a:r>
          </a:p>
          <a:p>
            <a:r>
              <a:rPr lang="en-IE" dirty="0" err="1">
                <a:solidFill>
                  <a:schemeClr val="accent1">
                    <a:lumMod val="60000"/>
                    <a:lumOff val="40000"/>
                  </a:schemeClr>
                </a:solidFill>
              </a:rPr>
              <a:t>Reachout</a:t>
            </a:r>
            <a:r>
              <a:rPr lang="en-IE" dirty="0">
                <a:solidFill>
                  <a:schemeClr val="accent1">
                    <a:lumMod val="60000"/>
                    <a:lumOff val="40000"/>
                  </a:schemeClr>
                </a:solidFill>
              </a:rPr>
              <a:t> Psychotherapy</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7585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93137A-BBD1-49FB-A776-9CC2677F01D4}"/>
              </a:ext>
            </a:extLst>
          </p:cNvPr>
          <p:cNvSpPr>
            <a:spLocks noGrp="1"/>
          </p:cNvSpPr>
          <p:nvPr>
            <p:ph type="sldNum" sz="quarter" idx="12"/>
          </p:nvPr>
        </p:nvSpPr>
        <p:spPr/>
        <p:txBody>
          <a:bodyPr/>
          <a:lstStyle/>
          <a:p>
            <a:fld id="{BBE0A7E1-A0BD-4D2C-A781-85700445A24C}" type="slidenum">
              <a:rPr lang="en-GB" smtClean="0"/>
              <a:t>10</a:t>
            </a:fld>
            <a:endParaRPr lang="en-GB"/>
          </a:p>
        </p:txBody>
      </p:sp>
      <p:pic>
        <p:nvPicPr>
          <p:cNvPr id="5" name="Picture 4">
            <a:extLst>
              <a:ext uri="{FF2B5EF4-FFF2-40B4-BE49-F238E27FC236}">
                <a16:creationId xmlns:a16="http://schemas.microsoft.com/office/drawing/2014/main" id="{827D2FEF-2EB7-4547-81FF-6A05B0E0969C}"/>
              </a:ext>
            </a:extLst>
          </p:cNvPr>
          <p:cNvPicPr>
            <a:picLocks noChangeAspect="1"/>
          </p:cNvPicPr>
          <p:nvPr/>
        </p:nvPicPr>
        <p:blipFill>
          <a:blip r:embed="rId2"/>
          <a:stretch>
            <a:fillRect/>
          </a:stretch>
        </p:blipFill>
        <p:spPr>
          <a:xfrm>
            <a:off x="1981200" y="14156"/>
            <a:ext cx="8229600" cy="6843844"/>
          </a:xfrm>
          <a:prstGeom prst="rect">
            <a:avLst/>
          </a:prstGeom>
        </p:spPr>
      </p:pic>
    </p:spTree>
    <p:extLst>
      <p:ext uri="{BB962C8B-B14F-4D97-AF65-F5344CB8AC3E}">
        <p14:creationId xmlns:p14="http://schemas.microsoft.com/office/powerpoint/2010/main" val="2139235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3D3D-D4AB-406B-BE9F-FBC489491FBB}"/>
              </a:ext>
            </a:extLst>
          </p:cNvPr>
          <p:cNvSpPr>
            <a:spLocks noGrp="1"/>
          </p:cNvSpPr>
          <p:nvPr>
            <p:ph type="title"/>
          </p:nvPr>
        </p:nvSpPr>
        <p:spPr/>
        <p:txBody>
          <a:bodyPr/>
          <a:lstStyle/>
          <a:p>
            <a:r>
              <a:rPr lang="en-IE" dirty="0"/>
              <a:t>Hard day at the office</a:t>
            </a:r>
          </a:p>
        </p:txBody>
      </p:sp>
      <p:pic>
        <p:nvPicPr>
          <p:cNvPr id="2050" name="Picture 2">
            <a:extLst>
              <a:ext uri="{FF2B5EF4-FFF2-40B4-BE49-F238E27FC236}">
                <a16:creationId xmlns:a16="http://schemas.microsoft.com/office/drawing/2014/main" id="{628E34D1-A03A-4AFC-912F-41362D45AF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8998" y="1379095"/>
            <a:ext cx="9263920" cy="511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11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9BA2F3-446E-4347-97EA-C931CD0327F6}"/>
              </a:ext>
            </a:extLst>
          </p:cNvPr>
          <p:cNvSpPr>
            <a:spLocks noGrp="1"/>
          </p:cNvSpPr>
          <p:nvPr>
            <p:ph type="title"/>
          </p:nvPr>
        </p:nvSpPr>
        <p:spPr>
          <a:xfrm>
            <a:off x="1115568" y="548640"/>
            <a:ext cx="10168128" cy="1179576"/>
          </a:xfrm>
        </p:spPr>
        <p:txBody>
          <a:bodyPr>
            <a:normAutofit/>
          </a:bodyPr>
          <a:lstStyle/>
          <a:p>
            <a:r>
              <a:rPr lang="en-IE" sz="4000"/>
              <a:t>Day from hell!</a:t>
            </a:r>
          </a:p>
        </p:txBody>
      </p:sp>
      <p:sp>
        <p:nvSpPr>
          <p:cNvPr id="77" name="Rectangle 7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8066D64C-F80B-480F-8794-B1060323DD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3" b="1053"/>
          <a:stretch/>
        </p:blipFill>
        <p:spPr bwMode="auto">
          <a:xfrm>
            <a:off x="908304" y="2478024"/>
            <a:ext cx="6009855" cy="36941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FAC4941-D25E-444A-8F3D-03B7F368E378}"/>
              </a:ext>
            </a:extLst>
          </p:cNvPr>
          <p:cNvSpPr>
            <a:spLocks noGrp="1"/>
          </p:cNvSpPr>
          <p:nvPr>
            <p:ph idx="1"/>
          </p:nvPr>
        </p:nvSpPr>
        <p:spPr>
          <a:xfrm>
            <a:off x="7411453" y="2478024"/>
            <a:ext cx="3872243" cy="3694176"/>
          </a:xfrm>
        </p:spPr>
        <p:txBody>
          <a:bodyPr anchor="ctr">
            <a:normAutofit/>
          </a:bodyPr>
          <a:lstStyle/>
          <a:p>
            <a:pPr marL="0" indent="0">
              <a:buNone/>
            </a:pPr>
            <a:r>
              <a:rPr lang="en-IE" sz="2000" dirty="0"/>
              <a:t>When feeling overwhelmed working from home:</a:t>
            </a:r>
          </a:p>
          <a:p>
            <a:pPr lvl="1"/>
            <a:r>
              <a:rPr lang="en-IE" sz="2000" dirty="0"/>
              <a:t>We loose energy and feel tired</a:t>
            </a:r>
          </a:p>
          <a:p>
            <a:pPr lvl="1"/>
            <a:r>
              <a:rPr lang="en-IE" sz="2000" dirty="0"/>
              <a:t>We loose short term memory and forget simple things</a:t>
            </a:r>
          </a:p>
          <a:p>
            <a:pPr lvl="1"/>
            <a:r>
              <a:rPr lang="en-IE" sz="2000" dirty="0"/>
              <a:t>Return to primitive thinking and survival mode</a:t>
            </a:r>
          </a:p>
          <a:p>
            <a:pPr lvl="1"/>
            <a:r>
              <a:rPr lang="en-IE" sz="2000" dirty="0"/>
              <a:t>Stress eats your energy</a:t>
            </a:r>
          </a:p>
          <a:p>
            <a:pPr lvl="1"/>
            <a:endParaRPr lang="en-IE" sz="2000" dirty="0"/>
          </a:p>
          <a:p>
            <a:endParaRPr lang="en-IE" sz="1800" dirty="0"/>
          </a:p>
        </p:txBody>
      </p:sp>
    </p:spTree>
    <p:extLst>
      <p:ext uri="{BB962C8B-B14F-4D97-AF65-F5344CB8AC3E}">
        <p14:creationId xmlns:p14="http://schemas.microsoft.com/office/powerpoint/2010/main" val="300984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61DB-5336-41B0-B93B-C8EE2748312F}"/>
              </a:ext>
            </a:extLst>
          </p:cNvPr>
          <p:cNvSpPr>
            <a:spLocks noGrp="1"/>
          </p:cNvSpPr>
          <p:nvPr>
            <p:ph type="title"/>
          </p:nvPr>
        </p:nvSpPr>
        <p:spPr/>
        <p:txBody>
          <a:bodyPr/>
          <a:lstStyle/>
          <a:p>
            <a:r>
              <a:rPr lang="en-IE" dirty="0"/>
              <a:t>Stress Management &amp; Self Care</a:t>
            </a:r>
          </a:p>
        </p:txBody>
      </p:sp>
      <p:sp>
        <p:nvSpPr>
          <p:cNvPr id="3" name="Content Placeholder 2">
            <a:extLst>
              <a:ext uri="{FF2B5EF4-FFF2-40B4-BE49-F238E27FC236}">
                <a16:creationId xmlns:a16="http://schemas.microsoft.com/office/drawing/2014/main" id="{8711998E-2BD5-4198-B25A-0B8E4C5F54F2}"/>
              </a:ext>
            </a:extLst>
          </p:cNvPr>
          <p:cNvSpPr>
            <a:spLocks noGrp="1"/>
          </p:cNvSpPr>
          <p:nvPr>
            <p:ph idx="1"/>
          </p:nvPr>
        </p:nvSpPr>
        <p:spPr/>
        <p:txBody>
          <a:bodyPr/>
          <a:lstStyle/>
          <a:p>
            <a:r>
              <a:rPr lang="en-IE" dirty="0"/>
              <a:t>Two pronged approach quick recovery when having a bad day at the office (stress management)</a:t>
            </a:r>
          </a:p>
          <a:p>
            <a:r>
              <a:rPr lang="en-IE" dirty="0"/>
              <a:t>Self-regulation strategies for calming anxiety (long-term) - breathing, self care &amp; turning of our over active (anxious) brain</a:t>
            </a:r>
          </a:p>
          <a:p>
            <a:r>
              <a:rPr lang="en-IE" dirty="0"/>
              <a:t>All really relevant during Covid-19</a:t>
            </a:r>
          </a:p>
          <a:p>
            <a:endParaRPr lang="en-IE" dirty="0"/>
          </a:p>
        </p:txBody>
      </p:sp>
    </p:spTree>
    <p:extLst>
      <p:ext uri="{BB962C8B-B14F-4D97-AF65-F5344CB8AC3E}">
        <p14:creationId xmlns:p14="http://schemas.microsoft.com/office/powerpoint/2010/main" val="221701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BEC7-4761-4FC1-B25F-4D707C8AB68A}"/>
              </a:ext>
            </a:extLst>
          </p:cNvPr>
          <p:cNvSpPr>
            <a:spLocks noGrp="1"/>
          </p:cNvSpPr>
          <p:nvPr>
            <p:ph type="title"/>
          </p:nvPr>
        </p:nvSpPr>
        <p:spPr/>
        <p:txBody>
          <a:bodyPr/>
          <a:lstStyle/>
          <a:p>
            <a:r>
              <a:rPr lang="en-IE"/>
              <a:t>Recovery</a:t>
            </a:r>
            <a:endParaRPr lang="en-IE" dirty="0"/>
          </a:p>
        </p:txBody>
      </p:sp>
      <p:pic>
        <p:nvPicPr>
          <p:cNvPr id="3074" name="Picture 2">
            <a:extLst>
              <a:ext uri="{FF2B5EF4-FFF2-40B4-BE49-F238E27FC236}">
                <a16:creationId xmlns:a16="http://schemas.microsoft.com/office/drawing/2014/main" id="{0695D1F0-37A2-410D-9DA3-BDB4BAB972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9351" y="1514006"/>
            <a:ext cx="9608695" cy="470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940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0CDE-241E-456D-AF81-3E39107FFC78}"/>
              </a:ext>
            </a:extLst>
          </p:cNvPr>
          <p:cNvSpPr>
            <a:spLocks noGrp="1"/>
          </p:cNvSpPr>
          <p:nvPr>
            <p:ph type="title"/>
          </p:nvPr>
        </p:nvSpPr>
        <p:spPr>
          <a:xfrm>
            <a:off x="838200" y="365125"/>
            <a:ext cx="10515600" cy="1325563"/>
          </a:xfrm>
        </p:spPr>
        <p:txBody>
          <a:bodyPr>
            <a:normAutofit/>
          </a:bodyPr>
          <a:lstStyle/>
          <a:p>
            <a:r>
              <a:rPr lang="en-IE"/>
              <a:t>60 second recovery</a:t>
            </a:r>
          </a:p>
        </p:txBody>
      </p:sp>
      <p:pic>
        <p:nvPicPr>
          <p:cNvPr id="5122" name="Picture 2" descr="Man Resting On A Hammock Stock Illustration I1624044 at ...">
            <a:extLst>
              <a:ext uri="{FF2B5EF4-FFF2-40B4-BE49-F238E27FC236}">
                <a16:creationId xmlns:a16="http://schemas.microsoft.com/office/drawing/2014/main" id="{E6990499-CEAE-4C05-B1FD-4D9B2BB404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04" r="11418" b="-1"/>
          <a:stretch/>
        </p:blipFill>
        <p:spPr bwMode="auto">
          <a:xfrm>
            <a:off x="1000434" y="1904283"/>
            <a:ext cx="3173564" cy="34488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10FA9B-77A3-450F-B5AC-D0F8F9B5404F}"/>
              </a:ext>
            </a:extLst>
          </p:cNvPr>
          <p:cNvSpPr>
            <a:spLocks noGrp="1"/>
          </p:cNvSpPr>
          <p:nvPr>
            <p:ph idx="1"/>
          </p:nvPr>
        </p:nvSpPr>
        <p:spPr>
          <a:xfrm>
            <a:off x="4650658" y="1825625"/>
            <a:ext cx="6703142" cy="4351338"/>
          </a:xfrm>
        </p:spPr>
        <p:txBody>
          <a:bodyPr>
            <a:normAutofit/>
          </a:bodyPr>
          <a:lstStyle/>
          <a:p>
            <a:r>
              <a:rPr lang="en-IE" sz="2400" dirty="0"/>
              <a:t>Recovery breaks for 1-5 mins every hour</a:t>
            </a:r>
          </a:p>
          <a:p>
            <a:r>
              <a:rPr lang="en-IE" sz="2400" dirty="0"/>
              <a:t>Examples: tidy, filing, reading, chatting, stretching, walking, posture, petting dog, movement breaks, standing….. list is endless</a:t>
            </a:r>
          </a:p>
          <a:p>
            <a:r>
              <a:rPr lang="en-IE" sz="2400" dirty="0"/>
              <a:t>Most importantly of all: BREATHING</a:t>
            </a:r>
          </a:p>
          <a:p>
            <a:r>
              <a:rPr lang="en-IE" sz="2400" dirty="0"/>
              <a:t> Intervals &amp; bridges between home and work</a:t>
            </a:r>
          </a:p>
          <a:p>
            <a:r>
              <a:rPr lang="en-IE" sz="2400" dirty="0"/>
              <a:t>The key to resilience is effort, reflecting on what’s not going well, stopping, recovering ‘properly’ and returning to work again</a:t>
            </a:r>
          </a:p>
          <a:p>
            <a:r>
              <a:rPr lang="en-IE" sz="2400" dirty="0"/>
              <a:t>Tune into your own self of feeling strong</a:t>
            </a:r>
          </a:p>
        </p:txBody>
      </p:sp>
    </p:spTree>
    <p:extLst>
      <p:ext uri="{BB962C8B-B14F-4D97-AF65-F5344CB8AC3E}">
        <p14:creationId xmlns:p14="http://schemas.microsoft.com/office/powerpoint/2010/main" val="57475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9193-E7A0-4C44-9F1B-801C8CC8F89E}"/>
              </a:ext>
            </a:extLst>
          </p:cNvPr>
          <p:cNvSpPr>
            <a:spLocks noGrp="1"/>
          </p:cNvSpPr>
          <p:nvPr>
            <p:ph type="title"/>
          </p:nvPr>
        </p:nvSpPr>
        <p:spPr/>
        <p:txBody>
          <a:bodyPr/>
          <a:lstStyle/>
          <a:p>
            <a:r>
              <a:rPr lang="en-IE" dirty="0"/>
              <a:t>Why are we all feeling so tired right now?</a:t>
            </a:r>
          </a:p>
        </p:txBody>
      </p:sp>
      <p:sp>
        <p:nvSpPr>
          <p:cNvPr id="3" name="Content Placeholder 2">
            <a:extLst>
              <a:ext uri="{FF2B5EF4-FFF2-40B4-BE49-F238E27FC236}">
                <a16:creationId xmlns:a16="http://schemas.microsoft.com/office/drawing/2014/main" id="{9592ACA3-464D-4A50-A39A-90C31BB5C0C6}"/>
              </a:ext>
            </a:extLst>
          </p:cNvPr>
          <p:cNvSpPr>
            <a:spLocks noGrp="1"/>
          </p:cNvSpPr>
          <p:nvPr>
            <p:ph idx="1"/>
          </p:nvPr>
        </p:nvSpPr>
        <p:spPr/>
        <p:txBody>
          <a:bodyPr/>
          <a:lstStyle/>
          <a:p>
            <a:r>
              <a:rPr lang="en-IE" dirty="0"/>
              <a:t>Huge amount of change</a:t>
            </a:r>
          </a:p>
          <a:p>
            <a:r>
              <a:rPr lang="en-IE" dirty="0"/>
              <a:t>Emotional exhaustion</a:t>
            </a:r>
          </a:p>
          <a:p>
            <a:r>
              <a:rPr lang="en-IE" dirty="0"/>
              <a:t>Slower pace and reduced movement</a:t>
            </a:r>
          </a:p>
          <a:p>
            <a:r>
              <a:rPr lang="en-IE" dirty="0"/>
              <a:t>Sleep disturbance</a:t>
            </a:r>
          </a:p>
          <a:p>
            <a:r>
              <a:rPr lang="en-IE" dirty="0"/>
              <a:t>Motivation up and down</a:t>
            </a:r>
          </a:p>
          <a:p>
            <a:r>
              <a:rPr lang="en-IE" dirty="0"/>
              <a:t>Exposure to news</a:t>
            </a:r>
          </a:p>
          <a:p>
            <a:r>
              <a:rPr lang="en-IE" dirty="0"/>
              <a:t>EXHAUSTING!!</a:t>
            </a:r>
          </a:p>
          <a:p>
            <a:r>
              <a:rPr lang="en-IE" dirty="0"/>
              <a:t>More later on sleep….</a:t>
            </a:r>
          </a:p>
          <a:p>
            <a:endParaRPr lang="en-IE" dirty="0"/>
          </a:p>
        </p:txBody>
      </p:sp>
    </p:spTree>
    <p:extLst>
      <p:ext uri="{BB962C8B-B14F-4D97-AF65-F5344CB8AC3E}">
        <p14:creationId xmlns:p14="http://schemas.microsoft.com/office/powerpoint/2010/main" val="207583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EB2184-56FD-4FA9-B99E-04B9DBC59CD4}"/>
              </a:ext>
            </a:extLst>
          </p:cNvPr>
          <p:cNvSpPr>
            <a:spLocks noGrp="1"/>
          </p:cNvSpPr>
          <p:nvPr>
            <p:ph type="title"/>
          </p:nvPr>
        </p:nvSpPr>
        <p:spPr>
          <a:xfrm>
            <a:off x="643468" y="623392"/>
            <a:ext cx="3363974" cy="1210317"/>
          </a:xfrm>
          <a:noFill/>
          <a:ln w="19050">
            <a:solidFill>
              <a:schemeClr val="tx1"/>
            </a:solidFill>
          </a:ln>
        </p:spPr>
        <p:txBody>
          <a:bodyPr vert="horz" wrap="square" lIns="91440" tIns="45720" rIns="91440" bIns="45720" rtlCol="0" anchor="ctr">
            <a:normAutofit/>
          </a:bodyPr>
          <a:lstStyle/>
          <a:p>
            <a:pPr algn="ctr"/>
            <a:r>
              <a:rPr lang="en-US" sz="3200" b="1" kern="1200" dirty="0">
                <a:solidFill>
                  <a:schemeClr val="tx1"/>
                </a:solidFill>
                <a:latin typeface="+mj-lt"/>
                <a:ea typeface="+mj-ea"/>
                <a:cs typeface="+mj-cs"/>
              </a:rPr>
              <a:t>Stress</a:t>
            </a:r>
            <a:r>
              <a:rPr lang="en-US" sz="2800" kern="1200" dirty="0">
                <a:solidFill>
                  <a:schemeClr val="tx1"/>
                </a:solidFill>
                <a:latin typeface="+mj-lt"/>
                <a:ea typeface="+mj-ea"/>
                <a:cs typeface="+mj-cs"/>
              </a:rPr>
              <a:t> </a:t>
            </a:r>
          </a:p>
        </p:txBody>
      </p:sp>
      <p:sp>
        <p:nvSpPr>
          <p:cNvPr id="4" name="Content Placeholder 3">
            <a:extLst>
              <a:ext uri="{FF2B5EF4-FFF2-40B4-BE49-F238E27FC236}">
                <a16:creationId xmlns:a16="http://schemas.microsoft.com/office/drawing/2014/main" id="{4EA81121-098E-4A16-9F5A-1E0E29F00F00}"/>
              </a:ext>
            </a:extLst>
          </p:cNvPr>
          <p:cNvSpPr>
            <a:spLocks noGrp="1"/>
          </p:cNvSpPr>
          <p:nvPr>
            <p:ph sz="half" idx="1"/>
          </p:nvPr>
        </p:nvSpPr>
        <p:spPr>
          <a:xfrm>
            <a:off x="643468" y="2203555"/>
            <a:ext cx="3363974" cy="3850112"/>
          </a:xfrm>
        </p:spPr>
        <p:txBody>
          <a:bodyPr vert="horz" lIns="91440" tIns="45720" rIns="91440" bIns="45720" rtlCol="0">
            <a:noAutofit/>
          </a:bodyPr>
          <a:lstStyle/>
          <a:p>
            <a:r>
              <a:rPr lang="en-US" sz="1800" dirty="0"/>
              <a:t>Stress is part of normal life everyone experiences it</a:t>
            </a:r>
          </a:p>
          <a:p>
            <a:r>
              <a:rPr lang="en-US" sz="1800" dirty="0"/>
              <a:t>However, sometimes it can seriously impact our </a:t>
            </a:r>
            <a:r>
              <a:rPr lang="en-US" sz="1800" dirty="0" err="1"/>
              <a:t>Q.o.L</a:t>
            </a:r>
            <a:r>
              <a:rPr lang="en-US" sz="1800" dirty="0"/>
              <a:t> </a:t>
            </a:r>
          </a:p>
          <a:p>
            <a:r>
              <a:rPr lang="en-US" sz="1800" dirty="0"/>
              <a:t>Stressors include:</a:t>
            </a:r>
          </a:p>
          <a:p>
            <a:r>
              <a:rPr lang="en-US" sz="1800" dirty="0"/>
              <a:t>Relationships</a:t>
            </a:r>
          </a:p>
          <a:p>
            <a:r>
              <a:rPr lang="en-US" sz="1800" dirty="0"/>
              <a:t>Work-related issues/demands</a:t>
            </a:r>
          </a:p>
          <a:p>
            <a:r>
              <a:rPr lang="en-US" sz="1800" dirty="0"/>
              <a:t>Juggling your own needs and needs of others</a:t>
            </a:r>
          </a:p>
          <a:p>
            <a:r>
              <a:rPr lang="en-US" sz="1800" dirty="0"/>
              <a:t>Change</a:t>
            </a:r>
          </a:p>
          <a:p>
            <a:r>
              <a:rPr lang="en-US" sz="1800" dirty="0"/>
              <a:t>The future</a:t>
            </a:r>
          </a:p>
          <a:p>
            <a:pPr marL="0" indent="0">
              <a:buNone/>
            </a:pPr>
            <a:r>
              <a:rPr lang="en-US" sz="1800" dirty="0"/>
              <a:t>Loneliness/Isolation also cause stress</a:t>
            </a:r>
          </a:p>
        </p:txBody>
      </p:sp>
      <p:pic>
        <p:nvPicPr>
          <p:cNvPr id="7" name="Content Placeholder 6">
            <a:extLst>
              <a:ext uri="{FF2B5EF4-FFF2-40B4-BE49-F238E27FC236}">
                <a16:creationId xmlns:a16="http://schemas.microsoft.com/office/drawing/2014/main" id="{9FC9C4B1-724C-4136-919F-6E1E689D846C}"/>
              </a:ext>
            </a:extLst>
          </p:cNvPr>
          <p:cNvPicPr>
            <a:picLocks noGrp="1" noChangeAspect="1"/>
          </p:cNvPicPr>
          <p:nvPr>
            <p:ph sz="half" idx="2"/>
          </p:nvPr>
        </p:nvPicPr>
        <p:blipFill>
          <a:blip r:embed="rId3"/>
          <a:stretch>
            <a:fillRect/>
          </a:stretch>
        </p:blipFill>
        <p:spPr>
          <a:xfrm>
            <a:off x="5297763" y="943485"/>
            <a:ext cx="6250769" cy="4810162"/>
          </a:xfrm>
          <a:prstGeom prst="rect">
            <a:avLst/>
          </a:prstGeom>
        </p:spPr>
      </p:pic>
    </p:spTree>
    <p:extLst>
      <p:ext uri="{BB962C8B-B14F-4D97-AF65-F5344CB8AC3E}">
        <p14:creationId xmlns:p14="http://schemas.microsoft.com/office/powerpoint/2010/main" val="148229846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itle 3">
            <a:extLst>
              <a:ext uri="{FF2B5EF4-FFF2-40B4-BE49-F238E27FC236}">
                <a16:creationId xmlns:a16="http://schemas.microsoft.com/office/drawing/2014/main" id="{5A9E2FD7-BACE-4940-AE03-B3C59466DE86}"/>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b="1" kern="1200" dirty="0">
                <a:solidFill>
                  <a:schemeClr val="bg1"/>
                </a:solidFill>
                <a:latin typeface="+mj-lt"/>
                <a:ea typeface="+mj-ea"/>
                <a:cs typeface="+mj-cs"/>
              </a:rPr>
              <a:t>Scaling</a:t>
            </a:r>
            <a:br>
              <a:rPr lang="en-US" sz="3800" kern="1200" dirty="0">
                <a:solidFill>
                  <a:schemeClr val="bg1"/>
                </a:solidFill>
                <a:latin typeface="+mj-lt"/>
                <a:ea typeface="+mj-ea"/>
                <a:cs typeface="+mj-cs"/>
              </a:rPr>
            </a:br>
            <a:endParaRPr lang="en-US" sz="3800" kern="1200" dirty="0">
              <a:solidFill>
                <a:schemeClr val="bg1"/>
              </a:solidFill>
              <a:latin typeface="+mj-lt"/>
              <a:ea typeface="+mj-ea"/>
              <a:cs typeface="+mj-cs"/>
            </a:endParaRPr>
          </a:p>
        </p:txBody>
      </p:sp>
      <p:cxnSp>
        <p:nvCxnSpPr>
          <p:cNvPr id="18" name="Straight Connector 17">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E56D451-F6C5-4187-A4E6-081D1F7215EF}"/>
              </a:ext>
            </a:extLst>
          </p:cNvPr>
          <p:cNvSpPr>
            <a:spLocks noGrp="1"/>
          </p:cNvSpPr>
          <p:nvPr>
            <p:ph type="body" sz="half" idx="2"/>
          </p:nvPr>
        </p:nvSpPr>
        <p:spPr>
          <a:xfrm>
            <a:off x="897769" y="1909192"/>
            <a:ext cx="4586513" cy="3647710"/>
          </a:xfrm>
        </p:spPr>
        <p:txBody>
          <a:bodyPr vert="horz" lIns="91440" tIns="45720" rIns="91440" bIns="45720" rtlCol="0">
            <a:normAutofit/>
          </a:bodyPr>
          <a:lstStyle/>
          <a:p>
            <a:pPr indent="-228600">
              <a:buFont typeface="Arial" panose="020B0604020202020204" pitchFamily="34" charset="0"/>
              <a:buChar char="•"/>
            </a:pPr>
            <a:r>
              <a:rPr lang="en-US" sz="2400" dirty="0">
                <a:solidFill>
                  <a:schemeClr val="bg1"/>
                </a:solidFill>
              </a:rPr>
              <a:t>Pick a number between 0-10 that best describes how much </a:t>
            </a:r>
            <a:r>
              <a:rPr lang="en-US" sz="2400" b="1" u="sng" dirty="0">
                <a:solidFill>
                  <a:schemeClr val="bg1"/>
                </a:solidFill>
              </a:rPr>
              <a:t>stress</a:t>
            </a:r>
            <a:r>
              <a:rPr lang="en-US" sz="2400" dirty="0">
                <a:solidFill>
                  <a:schemeClr val="bg1"/>
                </a:solidFill>
              </a:rPr>
              <a:t> you have been experiencing in the past week including today.</a:t>
            </a:r>
          </a:p>
          <a:p>
            <a:endParaRPr lang="en-US" sz="2400" dirty="0">
              <a:solidFill>
                <a:schemeClr val="bg1"/>
              </a:solidFill>
            </a:endParaRPr>
          </a:p>
          <a:p>
            <a:r>
              <a:rPr lang="en-US" sz="2400" dirty="0">
                <a:solidFill>
                  <a:schemeClr val="bg1"/>
                </a:solidFill>
              </a:rPr>
              <a:t>Adapted from the NCCN distress thermometer.</a:t>
            </a:r>
          </a:p>
        </p:txBody>
      </p:sp>
      <p:cxnSp>
        <p:nvCxnSpPr>
          <p:cNvPr id="20" name="Straight Connector 1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Content Placeholder 10">
            <a:extLst>
              <a:ext uri="{FF2B5EF4-FFF2-40B4-BE49-F238E27FC236}">
                <a16:creationId xmlns:a16="http://schemas.microsoft.com/office/drawing/2014/main" id="{3E70960A-8BE8-4758-939C-A993FD694C59}"/>
              </a:ext>
            </a:extLst>
          </p:cNvPr>
          <p:cNvPicPr>
            <a:picLocks noGrp="1" noChangeAspect="1"/>
          </p:cNvPicPr>
          <p:nvPr>
            <p:ph idx="1"/>
          </p:nvPr>
        </p:nvPicPr>
        <p:blipFill>
          <a:blip r:embed="rId2"/>
          <a:stretch>
            <a:fillRect/>
          </a:stretch>
        </p:blipFill>
        <p:spPr>
          <a:xfrm>
            <a:off x="6874509" y="0"/>
            <a:ext cx="5317491" cy="6858000"/>
          </a:xfrm>
          <a:prstGeom prst="rect">
            <a:avLst/>
          </a:prstGeom>
        </p:spPr>
      </p:pic>
    </p:spTree>
    <p:extLst>
      <p:ext uri="{BB962C8B-B14F-4D97-AF65-F5344CB8AC3E}">
        <p14:creationId xmlns:p14="http://schemas.microsoft.com/office/powerpoint/2010/main" val="132462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5C1307-537C-419C-9BDB-7714208209FE}"/>
              </a:ext>
            </a:extLst>
          </p:cNvPr>
          <p:cNvSpPr>
            <a:spLocks noGrp="1"/>
          </p:cNvSpPr>
          <p:nvPr>
            <p:ph type="title"/>
          </p:nvPr>
        </p:nvSpPr>
        <p:spPr>
          <a:xfrm>
            <a:off x="686834" y="1153572"/>
            <a:ext cx="3200400" cy="4461163"/>
          </a:xfrm>
        </p:spPr>
        <p:txBody>
          <a:bodyPr>
            <a:normAutofit/>
          </a:bodyPr>
          <a:lstStyle/>
          <a:p>
            <a:r>
              <a:rPr lang="en-IE">
                <a:solidFill>
                  <a:srgbClr val="FFFFFF"/>
                </a:solidFill>
              </a:rPr>
              <a:t>Symptoms of stress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74C096-32B8-4898-BD70-ADCD752C1217}"/>
              </a:ext>
            </a:extLst>
          </p:cNvPr>
          <p:cNvSpPr>
            <a:spLocks noGrp="1"/>
          </p:cNvSpPr>
          <p:nvPr>
            <p:ph idx="1"/>
          </p:nvPr>
        </p:nvSpPr>
        <p:spPr>
          <a:xfrm>
            <a:off x="4447308" y="591344"/>
            <a:ext cx="6906491" cy="5585619"/>
          </a:xfrm>
        </p:spPr>
        <p:txBody>
          <a:bodyPr anchor="ctr">
            <a:normAutofit/>
          </a:bodyPr>
          <a:lstStyle/>
          <a:p>
            <a:endParaRPr lang="en-IE" sz="1800" dirty="0"/>
          </a:p>
          <a:p>
            <a:r>
              <a:rPr lang="en-IE" sz="1800" dirty="0"/>
              <a:t>Irritability or moodiness</a:t>
            </a:r>
          </a:p>
          <a:p>
            <a:r>
              <a:rPr lang="en-IE" sz="1800" dirty="0"/>
              <a:t>Interrupted sleep</a:t>
            </a:r>
          </a:p>
          <a:p>
            <a:r>
              <a:rPr lang="en-IE" sz="1800" dirty="0"/>
              <a:t>Worrying or feeling of anxiety</a:t>
            </a:r>
          </a:p>
          <a:p>
            <a:r>
              <a:rPr lang="en-IE" sz="1800" dirty="0"/>
              <a:t>Back and neck pain</a:t>
            </a:r>
          </a:p>
          <a:p>
            <a:r>
              <a:rPr lang="en-IE" sz="1800" dirty="0"/>
              <a:t>Frequent headaches</a:t>
            </a:r>
          </a:p>
          <a:p>
            <a:r>
              <a:rPr lang="en-IE" sz="1800" dirty="0"/>
              <a:t>Upset stomach</a:t>
            </a:r>
          </a:p>
          <a:p>
            <a:r>
              <a:rPr lang="en-IE" sz="1800" dirty="0"/>
              <a:t>Increased blood pressure</a:t>
            </a:r>
          </a:p>
          <a:p>
            <a:r>
              <a:rPr lang="en-IE" sz="1800" dirty="0"/>
              <a:t>Changes in appetite</a:t>
            </a:r>
          </a:p>
          <a:p>
            <a:r>
              <a:rPr lang="en-IE" sz="1800" dirty="0"/>
              <a:t>Rashes or skin breakouts</a:t>
            </a:r>
          </a:p>
          <a:p>
            <a:r>
              <a:rPr lang="en-IE" sz="1800" dirty="0"/>
              <a:t>Chest pains</a:t>
            </a:r>
          </a:p>
          <a:p>
            <a:r>
              <a:rPr lang="en-IE" sz="1800" dirty="0"/>
              <a:t>Existing physical problems worse</a:t>
            </a:r>
          </a:p>
          <a:p>
            <a:r>
              <a:rPr lang="en-IE" sz="1800" dirty="0"/>
              <a:t>More susceptible to cold/flu and  slower recovery</a:t>
            </a:r>
          </a:p>
        </p:txBody>
      </p:sp>
    </p:spTree>
    <p:extLst>
      <p:ext uri="{BB962C8B-B14F-4D97-AF65-F5344CB8AC3E}">
        <p14:creationId xmlns:p14="http://schemas.microsoft.com/office/powerpoint/2010/main" val="118141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6C9D5A-2025-46F1-A7C2-840E4074C4E3}"/>
              </a:ext>
            </a:extLst>
          </p:cNvPr>
          <p:cNvSpPr>
            <a:spLocks noGrp="1"/>
          </p:cNvSpPr>
          <p:nvPr>
            <p:ph type="title"/>
          </p:nvPr>
        </p:nvSpPr>
        <p:spPr>
          <a:xfrm>
            <a:off x="863029" y="1012004"/>
            <a:ext cx="3416158" cy="4795408"/>
          </a:xfrm>
        </p:spPr>
        <p:txBody>
          <a:bodyPr>
            <a:normAutofit/>
          </a:bodyPr>
          <a:lstStyle/>
          <a:p>
            <a:r>
              <a:rPr lang="en-IE">
                <a:solidFill>
                  <a:srgbClr val="FFFFFF"/>
                </a:solidFill>
              </a:rPr>
              <a:t>Aims of presentation</a:t>
            </a:r>
          </a:p>
        </p:txBody>
      </p:sp>
      <p:graphicFrame>
        <p:nvGraphicFramePr>
          <p:cNvPr id="5" name="Content Placeholder 2">
            <a:extLst>
              <a:ext uri="{FF2B5EF4-FFF2-40B4-BE49-F238E27FC236}">
                <a16:creationId xmlns:a16="http://schemas.microsoft.com/office/drawing/2014/main" id="{58249912-44CE-4580-8B26-1FA180739CEC}"/>
              </a:ext>
            </a:extLst>
          </p:cNvPr>
          <p:cNvGraphicFramePr>
            <a:graphicFrameLocks noGrp="1"/>
          </p:cNvGraphicFramePr>
          <p:nvPr>
            <p:ph idx="1"/>
            <p:extLst>
              <p:ext uri="{D42A27DB-BD31-4B8C-83A1-F6EECF244321}">
                <p14:modId xmlns:p14="http://schemas.microsoft.com/office/powerpoint/2010/main" val="384627406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1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7626C3-36AF-49C5-9402-C91AB83F25CB}"/>
              </a:ext>
            </a:extLst>
          </p:cNvPr>
          <p:cNvPicPr>
            <a:picLocks noChangeAspect="1"/>
          </p:cNvPicPr>
          <p:nvPr/>
        </p:nvPicPr>
        <p:blipFill>
          <a:blip r:embed="rId3"/>
          <a:stretch>
            <a:fillRect/>
          </a:stretch>
        </p:blipFill>
        <p:spPr>
          <a:xfrm>
            <a:off x="3711675" y="643467"/>
            <a:ext cx="4768649" cy="5571066"/>
          </a:xfrm>
          <a:prstGeom prst="rect">
            <a:avLst/>
          </a:prstGeom>
        </p:spPr>
      </p:pic>
    </p:spTree>
    <p:extLst>
      <p:ext uri="{BB962C8B-B14F-4D97-AF65-F5344CB8AC3E}">
        <p14:creationId xmlns:p14="http://schemas.microsoft.com/office/powerpoint/2010/main" val="2475427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lmkids Workshop - PsychMatters">
            <a:extLst>
              <a:ext uri="{FF2B5EF4-FFF2-40B4-BE49-F238E27FC236}">
                <a16:creationId xmlns:a16="http://schemas.microsoft.com/office/drawing/2014/main" id="{A641A8EB-ABBD-42D5-9ACD-18ECA4572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97" y="329784"/>
            <a:ext cx="10987790" cy="614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668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6025896"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EB1CFF5-0258-4171-875D-323EFE7B36B2}"/>
              </a:ext>
            </a:extLst>
          </p:cNvPr>
          <p:cNvSpPr>
            <a:spLocks noGrp="1"/>
          </p:cNvSpPr>
          <p:nvPr>
            <p:ph type="title"/>
          </p:nvPr>
        </p:nvSpPr>
        <p:spPr>
          <a:xfrm>
            <a:off x="950976" y="700186"/>
            <a:ext cx="5374494" cy="1188720"/>
          </a:xfrm>
        </p:spPr>
        <p:txBody>
          <a:bodyPr vert="horz" lIns="91440" tIns="45720" rIns="91440" bIns="45720" rtlCol="0" anchor="ctr">
            <a:normAutofit/>
          </a:bodyPr>
          <a:lstStyle/>
          <a:p>
            <a:r>
              <a:rPr lang="en-US" b="1" dirty="0">
                <a:solidFill>
                  <a:schemeClr val="bg1"/>
                </a:solidFill>
              </a:rPr>
              <a:t>Balance</a:t>
            </a:r>
          </a:p>
        </p:txBody>
      </p:sp>
      <p:sp>
        <p:nvSpPr>
          <p:cNvPr id="3" name="Content Placeholder 2">
            <a:extLst>
              <a:ext uri="{FF2B5EF4-FFF2-40B4-BE49-F238E27FC236}">
                <a16:creationId xmlns:a16="http://schemas.microsoft.com/office/drawing/2014/main" id="{C9EC4924-A1BE-4B7C-8F31-6AE7AB2D457A}"/>
              </a:ext>
            </a:extLst>
          </p:cNvPr>
          <p:cNvSpPr>
            <a:spLocks noGrp="1"/>
          </p:cNvSpPr>
          <p:nvPr>
            <p:ph sz="half" idx="1"/>
          </p:nvPr>
        </p:nvSpPr>
        <p:spPr>
          <a:xfrm>
            <a:off x="950976" y="2066544"/>
            <a:ext cx="5374494" cy="3788346"/>
          </a:xfrm>
        </p:spPr>
        <p:txBody>
          <a:bodyPr vert="horz" lIns="91440" tIns="45720" rIns="91440" bIns="45720" rtlCol="0">
            <a:normAutofit/>
          </a:bodyPr>
          <a:lstStyle/>
          <a:p>
            <a:r>
              <a:rPr lang="en-US" sz="2200" dirty="0">
                <a:solidFill>
                  <a:schemeClr val="bg1"/>
                </a:solidFill>
              </a:rPr>
              <a:t>Not all stress is negative... It can have benefits </a:t>
            </a:r>
          </a:p>
          <a:p>
            <a:r>
              <a:rPr lang="en-US" sz="2200" dirty="0">
                <a:solidFill>
                  <a:schemeClr val="bg1"/>
                </a:solidFill>
              </a:rPr>
              <a:t>Much of the stress we experience can be helpful and stimulating</a:t>
            </a:r>
          </a:p>
          <a:p>
            <a:r>
              <a:rPr lang="en-US" sz="2200" dirty="0">
                <a:solidFill>
                  <a:schemeClr val="bg1"/>
                </a:solidFill>
              </a:rPr>
              <a:t>It can motivate us – nothing like a deadline to motivate! </a:t>
            </a:r>
          </a:p>
          <a:p>
            <a:r>
              <a:rPr lang="en-US" sz="2200" dirty="0">
                <a:solidFill>
                  <a:schemeClr val="bg1"/>
                </a:solidFill>
              </a:rPr>
              <a:t>NB - stress is only harmful when it is excessive!! </a:t>
            </a:r>
          </a:p>
          <a:p>
            <a:endParaRPr lang="en-US" sz="2200" dirty="0">
              <a:solidFill>
                <a:schemeClr val="bg1"/>
              </a:solidFill>
            </a:endParaRPr>
          </a:p>
        </p:txBody>
      </p:sp>
      <p:pic>
        <p:nvPicPr>
          <p:cNvPr id="4100" name="Picture 4" descr="A person holding a computer&#10;&#10;Description automatically generated">
            <a:extLst>
              <a:ext uri="{FF2B5EF4-FFF2-40B4-BE49-F238E27FC236}">
                <a16:creationId xmlns:a16="http://schemas.microsoft.com/office/drawing/2014/main" id="{E1CA3FEA-07EB-4E09-B888-9AEDB0A720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9196" y="365760"/>
            <a:ext cx="4166579" cy="27889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lax Your Brain – You'll Learn More and Be Happier!">
            <a:extLst>
              <a:ext uri="{FF2B5EF4-FFF2-40B4-BE49-F238E27FC236}">
                <a16:creationId xmlns:a16="http://schemas.microsoft.com/office/drawing/2014/main" id="{6DE28896-B98F-48D8-90F1-6C4D264C95D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930766" y="3644128"/>
            <a:ext cx="4663440" cy="223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852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11DD-20F8-46B3-BD3F-A95CF41A533D}"/>
              </a:ext>
            </a:extLst>
          </p:cNvPr>
          <p:cNvSpPr>
            <a:spLocks noGrp="1"/>
          </p:cNvSpPr>
          <p:nvPr>
            <p:ph type="title"/>
          </p:nvPr>
        </p:nvSpPr>
        <p:spPr/>
        <p:txBody>
          <a:bodyPr/>
          <a:lstStyle/>
          <a:p>
            <a:r>
              <a:rPr lang="en-IE" b="1" dirty="0"/>
              <a:t>Stress Management Tips</a:t>
            </a:r>
          </a:p>
        </p:txBody>
      </p:sp>
      <p:sp>
        <p:nvSpPr>
          <p:cNvPr id="3" name="Content Placeholder 2">
            <a:extLst>
              <a:ext uri="{FF2B5EF4-FFF2-40B4-BE49-F238E27FC236}">
                <a16:creationId xmlns:a16="http://schemas.microsoft.com/office/drawing/2014/main" id="{752FE3BC-3C7F-4171-BB1B-93669C63E69C}"/>
              </a:ext>
            </a:extLst>
          </p:cNvPr>
          <p:cNvSpPr>
            <a:spLocks noGrp="1"/>
          </p:cNvSpPr>
          <p:nvPr>
            <p:ph sz="half" idx="1"/>
          </p:nvPr>
        </p:nvSpPr>
        <p:spPr/>
        <p:txBody>
          <a:bodyPr>
            <a:noAutofit/>
          </a:bodyPr>
          <a:lstStyle/>
          <a:p>
            <a:r>
              <a:rPr lang="en-IE" sz="1600" b="1" dirty="0"/>
              <a:t>1</a:t>
            </a:r>
            <a:r>
              <a:rPr lang="en-IE" sz="1800" b="1" dirty="0"/>
              <a:t>) </a:t>
            </a:r>
            <a:r>
              <a:rPr lang="en-IE" sz="2000" b="1" dirty="0"/>
              <a:t>Identify your stressors –</a:t>
            </a:r>
            <a:r>
              <a:rPr lang="en-IE" sz="2000" dirty="0"/>
              <a:t>can you find solutions or manage things better?</a:t>
            </a:r>
          </a:p>
          <a:p>
            <a:r>
              <a:rPr lang="en-IE" sz="2000" b="1" dirty="0"/>
              <a:t>2) Build regular exercise </a:t>
            </a:r>
            <a:r>
              <a:rPr lang="en-IE" sz="2000" dirty="0"/>
              <a:t>into your life –healthy body, healthy mind, gives you more energy and it helps us relax and unwind.</a:t>
            </a:r>
          </a:p>
          <a:p>
            <a:r>
              <a:rPr lang="en-IE" sz="2000" b="1" dirty="0"/>
              <a:t>3)Diet –</a:t>
            </a:r>
            <a:r>
              <a:rPr lang="en-IE" sz="2000" dirty="0"/>
              <a:t>pay attention to your diet, we literally are what we eat, try to make healthier choices.  </a:t>
            </a:r>
          </a:p>
          <a:p>
            <a:r>
              <a:rPr lang="en-IE" sz="2000" b="1" dirty="0"/>
              <a:t>4)Sleep</a:t>
            </a:r>
            <a:r>
              <a:rPr lang="en-IE" sz="2000" dirty="0"/>
              <a:t>–Create healthy patterns of sleep </a:t>
            </a:r>
          </a:p>
          <a:p>
            <a:r>
              <a:rPr lang="en-IE" sz="2000" b="1" dirty="0"/>
              <a:t>5) Take time out  - </a:t>
            </a:r>
            <a:r>
              <a:rPr lang="en-IE" sz="2000" dirty="0"/>
              <a:t>take deliberate steps to have time out</a:t>
            </a:r>
          </a:p>
          <a:p>
            <a:pPr marL="0" indent="0">
              <a:buNone/>
            </a:pPr>
            <a:r>
              <a:rPr lang="en-IE" sz="2000" dirty="0"/>
              <a:t>-take your coffee break, lunch break  </a:t>
            </a:r>
          </a:p>
          <a:p>
            <a:pPr marL="0" indent="0">
              <a:buNone/>
            </a:pPr>
            <a:r>
              <a:rPr lang="en-IE" sz="2000" dirty="0"/>
              <a:t>-set aside regular time to connect with people</a:t>
            </a:r>
          </a:p>
          <a:p>
            <a:pPr marL="0" indent="0">
              <a:buNone/>
            </a:pPr>
            <a:r>
              <a:rPr lang="en-IE" sz="2000" dirty="0"/>
              <a:t>-take time to enjoy an interest/hobby </a:t>
            </a:r>
          </a:p>
          <a:p>
            <a:pPr marL="0" indent="0">
              <a:buNone/>
            </a:pPr>
            <a:endParaRPr lang="en-IE" sz="1800" dirty="0"/>
          </a:p>
        </p:txBody>
      </p:sp>
      <p:sp>
        <p:nvSpPr>
          <p:cNvPr id="4" name="Content Placeholder 3">
            <a:extLst>
              <a:ext uri="{FF2B5EF4-FFF2-40B4-BE49-F238E27FC236}">
                <a16:creationId xmlns:a16="http://schemas.microsoft.com/office/drawing/2014/main" id="{7744B00C-DDD3-46ED-9FF9-09B83DA0B9A0}"/>
              </a:ext>
            </a:extLst>
          </p:cNvPr>
          <p:cNvSpPr>
            <a:spLocks noGrp="1"/>
          </p:cNvSpPr>
          <p:nvPr>
            <p:ph sz="half" idx="2"/>
          </p:nvPr>
        </p:nvSpPr>
        <p:spPr/>
        <p:txBody>
          <a:bodyPr>
            <a:noAutofit/>
          </a:bodyPr>
          <a:lstStyle/>
          <a:p>
            <a:r>
              <a:rPr lang="en-IE" sz="2000" b="1" dirty="0"/>
              <a:t>6) Problem-solving techniques </a:t>
            </a:r>
            <a:r>
              <a:rPr lang="en-IE" sz="2000" dirty="0"/>
              <a:t>can be a useful </a:t>
            </a:r>
          </a:p>
          <a:p>
            <a:r>
              <a:rPr lang="en-IE" sz="2000" dirty="0"/>
              <a:t>-clarify the problem</a:t>
            </a:r>
          </a:p>
          <a:p>
            <a:r>
              <a:rPr lang="en-IE" sz="2000" dirty="0"/>
              <a:t>-brainstorming possible solutions </a:t>
            </a:r>
          </a:p>
          <a:p>
            <a:r>
              <a:rPr lang="en-IE" sz="2000" dirty="0"/>
              <a:t>-list pros and cons of each option  </a:t>
            </a:r>
          </a:p>
          <a:p>
            <a:r>
              <a:rPr lang="en-IE" sz="2000" dirty="0"/>
              <a:t>-choose one and put it into action  </a:t>
            </a:r>
          </a:p>
          <a:p>
            <a:r>
              <a:rPr lang="en-IE" sz="2000" b="1" dirty="0"/>
              <a:t>7) Learn calming techniques </a:t>
            </a:r>
            <a:r>
              <a:rPr lang="en-IE" sz="2000" dirty="0"/>
              <a:t>such as controlled breathing and progressive muscle relaxation, to train your mind and body to become more relaxed. </a:t>
            </a:r>
          </a:p>
          <a:p>
            <a:r>
              <a:rPr lang="en-IE" sz="2000" b="1" dirty="0"/>
              <a:t>8) Tackle negative thinking </a:t>
            </a:r>
            <a:r>
              <a:rPr lang="en-IE" sz="2000" dirty="0"/>
              <a:t>which may be contributing to your stress. Negative thinking can spiral…</a:t>
            </a:r>
          </a:p>
        </p:txBody>
      </p:sp>
    </p:spTree>
    <p:extLst>
      <p:ext uri="{BB962C8B-B14F-4D97-AF65-F5344CB8AC3E}">
        <p14:creationId xmlns:p14="http://schemas.microsoft.com/office/powerpoint/2010/main" val="3895593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C94180F4-395C-49EA-870F-441373016117}"/>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Anxiety</a:t>
            </a:r>
          </a:p>
        </p:txBody>
      </p:sp>
    </p:spTree>
    <p:extLst>
      <p:ext uri="{BB962C8B-B14F-4D97-AF65-F5344CB8AC3E}">
        <p14:creationId xmlns:p14="http://schemas.microsoft.com/office/powerpoint/2010/main" val="53946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8420-40A3-40E0-AD95-D69AF255AB1A}"/>
              </a:ext>
            </a:extLst>
          </p:cNvPr>
          <p:cNvSpPr>
            <a:spLocks noGrp="1"/>
          </p:cNvSpPr>
          <p:nvPr>
            <p:ph type="title"/>
          </p:nvPr>
        </p:nvSpPr>
        <p:spPr/>
        <p:txBody>
          <a:bodyPr/>
          <a:lstStyle/>
          <a:p>
            <a:r>
              <a:rPr lang="en-IE" dirty="0"/>
              <a:t>Definition</a:t>
            </a:r>
          </a:p>
        </p:txBody>
      </p:sp>
      <p:sp>
        <p:nvSpPr>
          <p:cNvPr id="3" name="Content Placeholder 2">
            <a:extLst>
              <a:ext uri="{FF2B5EF4-FFF2-40B4-BE49-F238E27FC236}">
                <a16:creationId xmlns:a16="http://schemas.microsoft.com/office/drawing/2014/main" id="{9ABC6611-4637-485E-A237-5DBA331CE744}"/>
              </a:ext>
            </a:extLst>
          </p:cNvPr>
          <p:cNvSpPr>
            <a:spLocks noGrp="1"/>
          </p:cNvSpPr>
          <p:nvPr>
            <p:ph idx="1"/>
          </p:nvPr>
        </p:nvSpPr>
        <p:spPr/>
        <p:txBody>
          <a:bodyPr>
            <a:normAutofit/>
          </a:bodyPr>
          <a:lstStyle/>
          <a:p>
            <a:r>
              <a:rPr lang="en-IE" i="1" dirty="0"/>
              <a:t>When we’re very anxious, we have intense feelings of worry or distress that are not easy to control. Anxiety can interfere with how we go about our everyday lives, and make it hard to cope with ‘normal’ challenges.</a:t>
            </a:r>
          </a:p>
          <a:p>
            <a:r>
              <a:rPr lang="en-IE" i="1" dirty="0"/>
              <a:t>Anxiety is the most common mental health conditions. Up to one-third of women and one-fifth of men will experience anxiety at some point in their lives.</a:t>
            </a:r>
          </a:p>
          <a:p>
            <a:r>
              <a:rPr lang="en-IE" i="1" dirty="0"/>
              <a:t>Sometimes severe anxiety can develop over time and we may not notice how it’s affecting us. Someone else may notice first.</a:t>
            </a:r>
          </a:p>
          <a:p>
            <a:pPr marL="0" indent="0">
              <a:buNone/>
            </a:pPr>
            <a:r>
              <a:rPr lang="en-IE" sz="2400" i="1" dirty="0"/>
              <a:t>(Black Dog Institute)</a:t>
            </a:r>
          </a:p>
          <a:p>
            <a:pPr marL="0" indent="0">
              <a:buNone/>
            </a:pPr>
            <a:endParaRPr lang="en-IE" dirty="0"/>
          </a:p>
        </p:txBody>
      </p:sp>
    </p:spTree>
    <p:extLst>
      <p:ext uri="{BB962C8B-B14F-4D97-AF65-F5344CB8AC3E}">
        <p14:creationId xmlns:p14="http://schemas.microsoft.com/office/powerpoint/2010/main" val="3129137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5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7ADD4E-3C45-4B3C-BDF3-B3F8253189EF}"/>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The Good News</a:t>
            </a: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 person standing in front of a sunset&#10;&#10;Description automatically generated">
            <a:extLst>
              <a:ext uri="{FF2B5EF4-FFF2-40B4-BE49-F238E27FC236}">
                <a16:creationId xmlns:a16="http://schemas.microsoft.com/office/drawing/2014/main" id="{515795FB-5766-4A8A-9620-368D9E44534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504"/>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566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B87A-0B91-4A62-B41A-3813DFF6FC1F}"/>
              </a:ext>
            </a:extLst>
          </p:cNvPr>
          <p:cNvSpPr>
            <a:spLocks noGrp="1"/>
          </p:cNvSpPr>
          <p:nvPr>
            <p:ph type="title"/>
          </p:nvPr>
        </p:nvSpPr>
        <p:spPr/>
        <p:txBody>
          <a:bodyPr/>
          <a:lstStyle/>
          <a:p>
            <a:r>
              <a:rPr lang="en-IE" b="1" dirty="0"/>
              <a:t>Managing anxiety</a:t>
            </a:r>
          </a:p>
        </p:txBody>
      </p:sp>
      <p:sp>
        <p:nvSpPr>
          <p:cNvPr id="3" name="Content Placeholder 2">
            <a:extLst>
              <a:ext uri="{FF2B5EF4-FFF2-40B4-BE49-F238E27FC236}">
                <a16:creationId xmlns:a16="http://schemas.microsoft.com/office/drawing/2014/main" id="{0BEED734-8D5F-4121-A388-4451BE4A7062}"/>
              </a:ext>
            </a:extLst>
          </p:cNvPr>
          <p:cNvSpPr>
            <a:spLocks noGrp="1"/>
          </p:cNvSpPr>
          <p:nvPr>
            <p:ph idx="1"/>
          </p:nvPr>
        </p:nvSpPr>
        <p:spPr/>
        <p:txBody>
          <a:bodyPr>
            <a:normAutofit lnSpcReduction="10000"/>
          </a:bodyPr>
          <a:lstStyle/>
          <a:p>
            <a:r>
              <a:rPr lang="en-IE" dirty="0"/>
              <a:t>So many resources available to us right now</a:t>
            </a:r>
          </a:p>
          <a:p>
            <a:r>
              <a:rPr lang="en-IE" dirty="0"/>
              <a:t>Internal (our own strengths, and how we have overcome challenges in the past, personality factors, family friends, work colleagues)</a:t>
            </a:r>
          </a:p>
          <a:p>
            <a:r>
              <a:rPr lang="en-IE" dirty="0"/>
              <a:t>‘5 a day’ for mental health</a:t>
            </a:r>
          </a:p>
          <a:p>
            <a:r>
              <a:rPr lang="en-IE" dirty="0"/>
              <a:t>Breathing</a:t>
            </a:r>
          </a:p>
          <a:p>
            <a:r>
              <a:rPr lang="en-IE" dirty="0"/>
              <a:t>Mindfulness</a:t>
            </a:r>
          </a:p>
          <a:p>
            <a:r>
              <a:rPr lang="en-IE" dirty="0"/>
              <a:t>APPS/BLOGS/Public resources</a:t>
            </a:r>
          </a:p>
          <a:p>
            <a:r>
              <a:rPr lang="en-IE" dirty="0"/>
              <a:t>Formal services</a:t>
            </a:r>
          </a:p>
          <a:p>
            <a:pPr marL="0" indent="0">
              <a:buNone/>
            </a:pPr>
            <a:r>
              <a:rPr lang="en-IE" dirty="0"/>
              <a:t>See resources at end </a:t>
            </a:r>
          </a:p>
        </p:txBody>
      </p:sp>
    </p:spTree>
    <p:extLst>
      <p:ext uri="{BB962C8B-B14F-4D97-AF65-F5344CB8AC3E}">
        <p14:creationId xmlns:p14="http://schemas.microsoft.com/office/powerpoint/2010/main" val="261521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8176-E797-4D1E-B6AB-330A60B47B58}"/>
              </a:ext>
            </a:extLst>
          </p:cNvPr>
          <p:cNvSpPr>
            <a:spLocks noGrp="1"/>
          </p:cNvSpPr>
          <p:nvPr>
            <p:ph type="title"/>
          </p:nvPr>
        </p:nvSpPr>
        <p:spPr/>
        <p:txBody>
          <a:bodyPr/>
          <a:lstStyle/>
          <a:p>
            <a:r>
              <a:rPr lang="en-IE" dirty="0"/>
              <a:t>Awareness/Breathing/Self soothing - CRUCIAL</a:t>
            </a:r>
          </a:p>
        </p:txBody>
      </p:sp>
      <p:sp>
        <p:nvSpPr>
          <p:cNvPr id="3" name="Content Placeholder 2">
            <a:extLst>
              <a:ext uri="{FF2B5EF4-FFF2-40B4-BE49-F238E27FC236}">
                <a16:creationId xmlns:a16="http://schemas.microsoft.com/office/drawing/2014/main" id="{B9573777-C68A-4DF0-A948-DB659D302E10}"/>
              </a:ext>
            </a:extLst>
          </p:cNvPr>
          <p:cNvSpPr>
            <a:spLocks noGrp="1"/>
          </p:cNvSpPr>
          <p:nvPr>
            <p:ph idx="1"/>
          </p:nvPr>
        </p:nvSpPr>
        <p:spPr/>
        <p:txBody>
          <a:bodyPr/>
          <a:lstStyle/>
          <a:p>
            <a:r>
              <a:rPr lang="en-IE" dirty="0"/>
              <a:t>Be aware of the ongoing background trickle of anxiety in your mind </a:t>
            </a:r>
          </a:p>
          <a:p>
            <a:r>
              <a:rPr lang="en-IE" dirty="0"/>
              <a:t>Try to relax some, remind yourself that you are </a:t>
            </a:r>
            <a:r>
              <a:rPr lang="en-IE" b="1" dirty="0"/>
              <a:t>actually alright right now</a:t>
            </a:r>
          </a:p>
          <a:p>
            <a:r>
              <a:rPr lang="en-IE" dirty="0"/>
              <a:t>Most of the signals coming into the brain originate inside the body, not from out there in the world</a:t>
            </a:r>
          </a:p>
          <a:p>
            <a:r>
              <a:rPr lang="en-IE" dirty="0"/>
              <a:t>Regulate by soothing your mind and body</a:t>
            </a:r>
          </a:p>
          <a:p>
            <a:r>
              <a:rPr lang="en-IE" dirty="0"/>
              <a:t>Take a deep breath and feel each part of it</a:t>
            </a:r>
          </a:p>
          <a:p>
            <a:r>
              <a:rPr lang="en-IE" dirty="0"/>
              <a:t>Noticing that you are basically OK, and letting go of tension and anxiety as you </a:t>
            </a:r>
            <a:r>
              <a:rPr lang="en-IE" b="1" dirty="0"/>
              <a:t>exhale</a:t>
            </a:r>
          </a:p>
          <a:p>
            <a:pPr marL="0" indent="0">
              <a:buNone/>
            </a:pPr>
            <a:endParaRPr lang="en-IE" dirty="0"/>
          </a:p>
        </p:txBody>
      </p:sp>
    </p:spTree>
    <p:extLst>
      <p:ext uri="{BB962C8B-B14F-4D97-AF65-F5344CB8AC3E}">
        <p14:creationId xmlns:p14="http://schemas.microsoft.com/office/powerpoint/2010/main" val="2153488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A754A-307A-4847-AC69-DF70B0B38CBC}"/>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solidFill>
                  <a:schemeClr val="bg1"/>
                </a:solidFill>
              </a:rPr>
              <a:t>BREATHING</a:t>
            </a:r>
          </a:p>
        </p:txBody>
      </p:sp>
      <p:pic>
        <p:nvPicPr>
          <p:cNvPr id="6" name="Content Placeholder 5">
            <a:extLst>
              <a:ext uri="{FF2B5EF4-FFF2-40B4-BE49-F238E27FC236}">
                <a16:creationId xmlns:a16="http://schemas.microsoft.com/office/drawing/2014/main" id="{F12E8066-2468-4204-AEC2-A01D0975C53B}"/>
              </a:ext>
            </a:extLst>
          </p:cNvPr>
          <p:cNvPicPr>
            <a:picLocks noGrp="1" noChangeAspect="1"/>
          </p:cNvPicPr>
          <p:nvPr>
            <p:ph sz="half" idx="2"/>
          </p:nvPr>
        </p:nvPicPr>
        <p:blipFill rotWithShape="1">
          <a:blip r:embed="rId3"/>
          <a:srcRect r="20347" b="-1"/>
          <a:stretch/>
        </p:blipFill>
        <p:spPr>
          <a:xfrm>
            <a:off x="841248" y="2516777"/>
            <a:ext cx="6236208" cy="3660185"/>
          </a:xfrm>
          <a:prstGeom prst="rect">
            <a:avLst/>
          </a:prstGeom>
        </p:spPr>
      </p:pic>
      <p:sp>
        <p:nvSpPr>
          <p:cNvPr id="4" name="Content Placeholder 3">
            <a:extLst>
              <a:ext uri="{FF2B5EF4-FFF2-40B4-BE49-F238E27FC236}">
                <a16:creationId xmlns:a16="http://schemas.microsoft.com/office/drawing/2014/main" id="{8A04BCAF-01D7-43CC-9135-3279BC77C809}"/>
              </a:ext>
            </a:extLst>
          </p:cNvPr>
          <p:cNvSpPr txBox="1">
            <a:spLocks noGrp="1"/>
          </p:cNvSpPr>
          <p:nvPr>
            <p:ph sz="half" idx="1"/>
          </p:nvPr>
        </p:nvSpPr>
        <p:spPr>
          <a:xfrm>
            <a:off x="7546848" y="2516777"/>
            <a:ext cx="3803904" cy="36601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47500" lnSpcReduction="20000"/>
          </a:bodyPr>
          <a:lstStyle/>
          <a:p>
            <a:pPr marL="0" marR="0" lvl="0" fontAlgn="auto">
              <a:spcBef>
                <a:spcPts val="0"/>
              </a:spcBef>
              <a:spcAft>
                <a:spcPts val="600"/>
              </a:spcAft>
              <a:buClrTx/>
              <a:buSzTx/>
              <a:tabLst/>
              <a:defRPr/>
            </a:pPr>
            <a:endParaRPr kumimoji="0" lang="en-US" sz="2900" b="0" i="0" u="none" strike="noStrike" cap="none" spc="0" normalizeH="0" baseline="0" noProof="0" dirty="0">
              <a:ln>
                <a:noFill/>
              </a:ln>
              <a:effectLst/>
              <a:uLnTx/>
              <a:uFillTx/>
            </a:endParaRPr>
          </a:p>
          <a:p>
            <a:pPr marL="0" marR="0" lvl="0" fontAlgn="auto">
              <a:spcBef>
                <a:spcPts val="0"/>
              </a:spcBef>
              <a:spcAft>
                <a:spcPts val="600"/>
              </a:spcAft>
              <a:buClrTx/>
              <a:buSzTx/>
              <a:tabLst/>
              <a:defRPr/>
            </a:pPr>
            <a:r>
              <a:rPr kumimoji="0" lang="en-US" sz="3800" b="0" i="0" u="none" strike="noStrike" cap="none" spc="0" normalizeH="0" baseline="0" noProof="0" dirty="0">
                <a:ln>
                  <a:noFill/>
                </a:ln>
                <a:effectLst/>
                <a:uLnTx/>
                <a:uFillTx/>
              </a:rPr>
              <a:t>Catch yourself in the moment (whether it's entering the </a:t>
            </a:r>
            <a:r>
              <a:rPr lang="en-US" sz="3800" dirty="0"/>
              <a:t>office</a:t>
            </a:r>
            <a:r>
              <a:rPr kumimoji="0" lang="en-US" sz="3800" b="0" i="0" u="none" strike="noStrike" cap="none" spc="0" normalizeH="0" baseline="0" noProof="0" dirty="0">
                <a:ln>
                  <a:noFill/>
                </a:ln>
                <a:effectLst/>
                <a:uLnTx/>
                <a:uFillTx/>
              </a:rPr>
              <a:t>, home schooling, talking to a </a:t>
            </a:r>
            <a:r>
              <a:rPr lang="en-US" sz="3800" dirty="0"/>
              <a:t>colleague</a:t>
            </a:r>
            <a:r>
              <a:rPr kumimoji="0" lang="en-US" sz="3800" b="0" i="0" u="none" strike="noStrike" cap="none" spc="0" normalizeH="0" baseline="0" noProof="0" dirty="0">
                <a:ln>
                  <a:noFill/>
                </a:ln>
                <a:effectLst/>
                <a:uLnTx/>
                <a:uFillTx/>
              </a:rPr>
              <a:t>) and just pause for a few seconds.</a:t>
            </a:r>
          </a:p>
          <a:p>
            <a:pPr marL="0" marR="0" lvl="0" fontAlgn="auto">
              <a:spcBef>
                <a:spcPts val="0"/>
              </a:spcBef>
              <a:spcAft>
                <a:spcPts val="600"/>
              </a:spcAft>
              <a:buClrTx/>
              <a:buSzTx/>
              <a:tabLst/>
              <a:defRPr/>
            </a:pPr>
            <a:endParaRPr kumimoji="0" lang="en-US" sz="3800" b="0" i="0" u="none" strike="noStrike" cap="none" spc="0" normalizeH="0" baseline="0" noProof="0" dirty="0">
              <a:ln>
                <a:noFill/>
              </a:ln>
              <a:effectLst/>
              <a:uLnTx/>
              <a:uFillTx/>
            </a:endParaRPr>
          </a:p>
          <a:p>
            <a:pPr marL="0" marR="0" lvl="0" fontAlgn="auto">
              <a:spcBef>
                <a:spcPts val="0"/>
              </a:spcBef>
              <a:spcAft>
                <a:spcPts val="600"/>
              </a:spcAft>
              <a:buClrTx/>
              <a:buSzTx/>
              <a:tabLst/>
              <a:defRPr/>
            </a:pPr>
            <a:r>
              <a:rPr kumimoji="0" lang="en-US" sz="3800" b="0" i="0" u="none" strike="noStrike" cap="none" spc="0" normalizeH="0" baseline="0" noProof="0" dirty="0">
                <a:ln>
                  <a:noFill/>
                </a:ln>
                <a:effectLst/>
                <a:uLnTx/>
                <a:uFillTx/>
              </a:rPr>
              <a:t>Bring your concentration to your breath, inhaling through your nose, exhaling through your mouth (repeat x 3).</a:t>
            </a:r>
          </a:p>
          <a:p>
            <a:pPr marL="0" marR="0" lvl="0" fontAlgn="auto">
              <a:spcBef>
                <a:spcPts val="0"/>
              </a:spcBef>
              <a:spcAft>
                <a:spcPts val="600"/>
              </a:spcAft>
              <a:buClrTx/>
              <a:buSzTx/>
              <a:tabLst/>
              <a:defRPr/>
            </a:pPr>
            <a:endParaRPr kumimoji="0" lang="en-US" sz="3800" b="0" i="0" u="none" strike="noStrike" cap="none" spc="0" normalizeH="0" baseline="0" noProof="0" dirty="0">
              <a:ln>
                <a:noFill/>
              </a:ln>
              <a:effectLst/>
              <a:uLnTx/>
              <a:uFillTx/>
            </a:endParaRPr>
          </a:p>
          <a:p>
            <a:pPr marL="0" marR="0" lvl="0" fontAlgn="auto">
              <a:spcBef>
                <a:spcPts val="0"/>
              </a:spcBef>
              <a:spcAft>
                <a:spcPts val="600"/>
              </a:spcAft>
              <a:buClrTx/>
              <a:buSzTx/>
              <a:tabLst/>
              <a:defRPr/>
            </a:pPr>
            <a:r>
              <a:rPr kumimoji="0" lang="en-US" sz="3800" b="0" i="0" u="none" strike="noStrike" cap="none" spc="0" normalizeH="0" baseline="0" noProof="0" dirty="0">
                <a:ln>
                  <a:noFill/>
                </a:ln>
                <a:effectLst/>
                <a:uLnTx/>
                <a:uFillTx/>
              </a:rPr>
              <a:t>The increase in o2 into the bloodstream relaxes the body and calms the mind </a:t>
            </a:r>
          </a:p>
          <a:p>
            <a:pPr marL="0" marR="0" lvl="0" fontAlgn="auto">
              <a:spcBef>
                <a:spcPts val="0"/>
              </a:spcBef>
              <a:spcAft>
                <a:spcPts val="600"/>
              </a:spcAft>
              <a:buClrTx/>
              <a:buSzTx/>
              <a:tabLst/>
              <a:defRPr/>
            </a:pPr>
            <a:r>
              <a:rPr kumimoji="0" lang="en-US" sz="3800" b="0" i="0" u="none" strike="noStrike" cap="none" spc="0" normalizeH="0" baseline="0" noProof="0" dirty="0">
                <a:ln>
                  <a:noFill/>
                </a:ln>
                <a:effectLst/>
                <a:uLnTx/>
                <a:uFillTx/>
              </a:rPr>
              <a:t>(Use the 3 breath prompt as a way to ground yourself throughout the day</a:t>
            </a:r>
          </a:p>
          <a:p>
            <a:pPr marL="0" marR="0" lvl="0" fontAlgn="auto">
              <a:spcBef>
                <a:spcPts val="0"/>
              </a:spcBef>
              <a:spcAft>
                <a:spcPts val="600"/>
              </a:spcAft>
              <a:buClrTx/>
              <a:buSzTx/>
              <a:tabLst/>
              <a:defRPr/>
            </a:pPr>
            <a:endParaRPr kumimoji="0" lang="en-US" sz="14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197851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77E4FE-A26A-4E13-B250-855987EB775E}"/>
              </a:ext>
            </a:extLst>
          </p:cNvPr>
          <p:cNvSpPr>
            <a:spLocks noGrp="1"/>
          </p:cNvSpPr>
          <p:nvPr>
            <p:ph type="title"/>
          </p:nvPr>
        </p:nvSpPr>
        <p:spPr>
          <a:xfrm>
            <a:off x="863029" y="1012004"/>
            <a:ext cx="3416158" cy="4795408"/>
          </a:xfrm>
        </p:spPr>
        <p:txBody>
          <a:bodyPr>
            <a:normAutofit/>
          </a:bodyPr>
          <a:lstStyle/>
          <a:p>
            <a:r>
              <a:rPr lang="en-IE" dirty="0">
                <a:solidFill>
                  <a:srgbClr val="FFFFFF"/>
                </a:solidFill>
              </a:rPr>
              <a:t>Being resilient during </a:t>
            </a:r>
            <a:br>
              <a:rPr lang="en-IE" dirty="0">
                <a:solidFill>
                  <a:srgbClr val="FFFFFF"/>
                </a:solidFill>
              </a:rPr>
            </a:br>
            <a:r>
              <a:rPr lang="en-IE" dirty="0">
                <a:solidFill>
                  <a:srgbClr val="FFFFFF"/>
                </a:solidFill>
              </a:rPr>
              <a:t>Covid-19</a:t>
            </a:r>
          </a:p>
        </p:txBody>
      </p:sp>
      <p:graphicFrame>
        <p:nvGraphicFramePr>
          <p:cNvPr id="5" name="Content Placeholder 2">
            <a:extLst>
              <a:ext uri="{FF2B5EF4-FFF2-40B4-BE49-F238E27FC236}">
                <a16:creationId xmlns:a16="http://schemas.microsoft.com/office/drawing/2014/main" id="{35F512E8-8990-45DD-AEAF-3EC5F453EC10}"/>
              </a:ext>
            </a:extLst>
          </p:cNvPr>
          <p:cNvGraphicFramePr>
            <a:graphicFrameLocks noGrp="1"/>
          </p:cNvGraphicFramePr>
          <p:nvPr>
            <p:ph idx="1"/>
            <p:extLst>
              <p:ext uri="{D42A27DB-BD31-4B8C-83A1-F6EECF244321}">
                <p14:modId xmlns:p14="http://schemas.microsoft.com/office/powerpoint/2010/main" val="106688349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2538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5306F-EE20-4108-B840-D1DFAC77C1EC}"/>
              </a:ext>
            </a:extLst>
          </p:cNvPr>
          <p:cNvSpPr>
            <a:spLocks noGrp="1"/>
          </p:cNvSpPr>
          <p:nvPr>
            <p:ph type="title"/>
          </p:nvPr>
        </p:nvSpPr>
        <p:spPr>
          <a:xfrm>
            <a:off x="594360" y="637125"/>
            <a:ext cx="3802276" cy="5256371"/>
          </a:xfrm>
        </p:spPr>
        <p:txBody>
          <a:bodyPr>
            <a:normAutofit/>
          </a:bodyPr>
          <a:lstStyle/>
          <a:p>
            <a:r>
              <a:rPr lang="en-IE" sz="3000"/>
              <a:t>Coping statements/self affirmations when anxious/overwhelmed </a:t>
            </a:r>
          </a:p>
        </p:txBody>
      </p:sp>
      <p:graphicFrame>
        <p:nvGraphicFramePr>
          <p:cNvPr id="5" name="Content Placeholder 2">
            <a:extLst>
              <a:ext uri="{FF2B5EF4-FFF2-40B4-BE49-F238E27FC236}">
                <a16:creationId xmlns:a16="http://schemas.microsoft.com/office/drawing/2014/main" id="{E62737A8-B1B9-46E0-AC39-876F1B7A8649}"/>
              </a:ext>
            </a:extLst>
          </p:cNvPr>
          <p:cNvGraphicFramePr>
            <a:graphicFrameLocks noGrp="1"/>
          </p:cNvGraphicFramePr>
          <p:nvPr>
            <p:ph idx="1"/>
            <p:extLst>
              <p:ext uri="{D42A27DB-BD31-4B8C-83A1-F6EECF244321}">
                <p14:modId xmlns:p14="http://schemas.microsoft.com/office/powerpoint/2010/main" val="1685592857"/>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8638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CE24-7784-48ED-8F57-B770CD216C20}"/>
              </a:ext>
            </a:extLst>
          </p:cNvPr>
          <p:cNvSpPr>
            <a:spLocks noGrp="1"/>
          </p:cNvSpPr>
          <p:nvPr>
            <p:ph type="title"/>
          </p:nvPr>
        </p:nvSpPr>
        <p:spPr/>
        <p:txBody>
          <a:bodyPr>
            <a:normAutofit/>
          </a:bodyPr>
          <a:lstStyle/>
          <a:p>
            <a:r>
              <a:rPr lang="en-IE" dirty="0"/>
              <a:t>5 A DAY </a:t>
            </a:r>
            <a:r>
              <a:rPr lang="en-IE" sz="1800" dirty="0"/>
              <a:t>New Economic Foundation on behalf of the Foresight commission in the UK</a:t>
            </a:r>
            <a:br>
              <a:rPr lang="en-IE" dirty="0"/>
            </a:br>
            <a:endParaRPr lang="en-IE" dirty="0"/>
          </a:p>
        </p:txBody>
      </p:sp>
      <p:graphicFrame>
        <p:nvGraphicFramePr>
          <p:cNvPr id="4" name="Content Placeholder 3">
            <a:extLst>
              <a:ext uri="{FF2B5EF4-FFF2-40B4-BE49-F238E27FC236}">
                <a16:creationId xmlns:a16="http://schemas.microsoft.com/office/drawing/2014/main" id="{031B9B9D-C3FD-46AF-B691-19097D610BB9}"/>
              </a:ext>
            </a:extLst>
          </p:cNvPr>
          <p:cNvGraphicFramePr>
            <a:graphicFrameLocks noGrp="1"/>
          </p:cNvGraphicFramePr>
          <p:nvPr>
            <p:ph idx="1"/>
            <p:extLst>
              <p:ext uri="{D42A27DB-BD31-4B8C-83A1-F6EECF244321}">
                <p14:modId xmlns:p14="http://schemas.microsoft.com/office/powerpoint/2010/main" val="23612197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5021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625F9D-BC42-4A8A-872E-D296B07B26E8}"/>
              </a:ext>
            </a:extLst>
          </p:cNvPr>
          <p:cNvSpPr>
            <a:spLocks noGrp="1"/>
          </p:cNvSpPr>
          <p:nvPr>
            <p:ph type="title"/>
          </p:nvPr>
        </p:nvSpPr>
        <p:spPr>
          <a:xfrm>
            <a:off x="1179576" y="822960"/>
            <a:ext cx="9829800" cy="1325880"/>
          </a:xfrm>
        </p:spPr>
        <p:txBody>
          <a:bodyPr vert="horz" lIns="91440" tIns="45720" rIns="91440" bIns="45720" rtlCol="0" anchor="ctr">
            <a:normAutofit/>
          </a:bodyPr>
          <a:lstStyle/>
          <a:p>
            <a:pPr algn="ctr"/>
            <a:r>
              <a:rPr lang="en-US" sz="4000" kern="1200">
                <a:solidFill>
                  <a:srgbClr val="FFFFFF"/>
                </a:solidFill>
                <a:latin typeface="+mj-lt"/>
                <a:ea typeface="+mj-ea"/>
                <a:cs typeface="+mj-cs"/>
              </a:rPr>
              <a:t>Connect</a:t>
            </a:r>
          </a:p>
        </p:txBody>
      </p:sp>
      <p:sp>
        <p:nvSpPr>
          <p:cNvPr id="3" name="Content Placeholder 2">
            <a:extLst>
              <a:ext uri="{FF2B5EF4-FFF2-40B4-BE49-F238E27FC236}">
                <a16:creationId xmlns:a16="http://schemas.microsoft.com/office/drawing/2014/main" id="{50676C03-D530-4C0E-85E3-40CACA67C497}"/>
              </a:ext>
            </a:extLst>
          </p:cNvPr>
          <p:cNvSpPr>
            <a:spLocks noGrp="1"/>
          </p:cNvSpPr>
          <p:nvPr>
            <p:ph sz="half" idx="1"/>
          </p:nvPr>
        </p:nvSpPr>
        <p:spPr>
          <a:xfrm>
            <a:off x="804672" y="2827419"/>
            <a:ext cx="5126896" cy="3227626"/>
          </a:xfrm>
        </p:spPr>
        <p:txBody>
          <a:bodyPr vert="horz" lIns="91440" tIns="45720" rIns="91440" bIns="45720" rtlCol="0" anchor="ctr">
            <a:normAutofit fontScale="92500" lnSpcReduction="20000"/>
          </a:bodyPr>
          <a:lstStyle/>
          <a:p>
            <a:r>
              <a:rPr lang="en-US" sz="2600" dirty="0">
                <a:solidFill>
                  <a:srgbClr val="000000"/>
                </a:solidFill>
              </a:rPr>
              <a:t>Social Participation</a:t>
            </a:r>
          </a:p>
          <a:p>
            <a:r>
              <a:rPr lang="en-US" sz="2600" dirty="0">
                <a:solidFill>
                  <a:srgbClr val="000000"/>
                </a:solidFill>
              </a:rPr>
              <a:t>Happy people have stronger </a:t>
            </a:r>
            <a:r>
              <a:rPr lang="en-US" sz="2600" b="1" dirty="0">
                <a:solidFill>
                  <a:srgbClr val="000000"/>
                </a:solidFill>
              </a:rPr>
              <a:t>social</a:t>
            </a:r>
            <a:r>
              <a:rPr lang="en-US" sz="2600" dirty="0">
                <a:solidFill>
                  <a:srgbClr val="000000"/>
                </a:solidFill>
              </a:rPr>
              <a:t> networks than those who are unhappy </a:t>
            </a:r>
            <a:r>
              <a:rPr lang="en-US" sz="1700" dirty="0">
                <a:solidFill>
                  <a:srgbClr val="000000"/>
                </a:solidFill>
              </a:rPr>
              <a:t>(</a:t>
            </a:r>
            <a:r>
              <a:rPr lang="en-US" sz="1700" dirty="0" err="1">
                <a:solidFill>
                  <a:srgbClr val="000000"/>
                </a:solidFill>
              </a:rPr>
              <a:t>Deiner</a:t>
            </a:r>
            <a:r>
              <a:rPr lang="en-US" sz="1700" dirty="0">
                <a:solidFill>
                  <a:srgbClr val="000000"/>
                </a:solidFill>
              </a:rPr>
              <a:t>, E et al, 2008)</a:t>
            </a:r>
          </a:p>
          <a:p>
            <a:r>
              <a:rPr lang="en-US" sz="2600" b="1" dirty="0">
                <a:solidFill>
                  <a:srgbClr val="000000"/>
                </a:solidFill>
              </a:rPr>
              <a:t>Social </a:t>
            </a:r>
            <a:r>
              <a:rPr lang="en-US" sz="2600" dirty="0">
                <a:solidFill>
                  <a:srgbClr val="000000"/>
                </a:solidFill>
              </a:rPr>
              <a:t>relationships increase feelings of happiness, self worth and feeling understood</a:t>
            </a:r>
          </a:p>
          <a:p>
            <a:r>
              <a:rPr lang="en-US" sz="2600" dirty="0" err="1">
                <a:solidFill>
                  <a:srgbClr val="000000"/>
                </a:solidFill>
              </a:rPr>
              <a:t>Organisations</a:t>
            </a:r>
            <a:r>
              <a:rPr lang="en-US" sz="2600" dirty="0">
                <a:solidFill>
                  <a:srgbClr val="000000"/>
                </a:solidFill>
              </a:rPr>
              <a:t> can also reap the benefits if there is a culture of social connectedness</a:t>
            </a:r>
          </a:p>
          <a:p>
            <a:endParaRPr lang="en-US" sz="1600" dirty="0">
              <a:solidFill>
                <a:srgbClr val="000000"/>
              </a:solidFill>
            </a:endParaRPr>
          </a:p>
        </p:txBody>
      </p:sp>
      <p:pic>
        <p:nvPicPr>
          <p:cNvPr id="5" name="Picture 2">
            <a:extLst>
              <a:ext uri="{FF2B5EF4-FFF2-40B4-BE49-F238E27FC236}">
                <a16:creationId xmlns:a16="http://schemas.microsoft.com/office/drawing/2014/main" id="{26986DA4-9B8F-407D-960B-C39B015E763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6487677" y="2837712"/>
            <a:ext cx="4838094" cy="32173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486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2DDE33-5A27-45D8-8BD5-A63B44AE3CF6}"/>
              </a:ext>
            </a:extLst>
          </p:cNvPr>
          <p:cNvSpPr>
            <a:spLocks noGrp="1"/>
          </p:cNvSpPr>
          <p:nvPr>
            <p:ph type="title"/>
          </p:nvPr>
        </p:nvSpPr>
        <p:spPr>
          <a:xfrm>
            <a:off x="640079" y="2053641"/>
            <a:ext cx="3669161" cy="2760098"/>
          </a:xfrm>
        </p:spPr>
        <p:txBody>
          <a:bodyPr>
            <a:normAutofit/>
          </a:bodyPr>
          <a:lstStyle/>
          <a:p>
            <a:r>
              <a:rPr lang="en-IE">
                <a:solidFill>
                  <a:srgbClr val="FFFFFF"/>
                </a:solidFill>
              </a:rPr>
              <a:t>GIVE</a:t>
            </a:r>
          </a:p>
        </p:txBody>
      </p:sp>
      <p:sp>
        <p:nvSpPr>
          <p:cNvPr id="3" name="Content Placeholder 2">
            <a:extLst>
              <a:ext uri="{FF2B5EF4-FFF2-40B4-BE49-F238E27FC236}">
                <a16:creationId xmlns:a16="http://schemas.microsoft.com/office/drawing/2014/main" id="{858CCF83-0791-419A-B47D-728EF6121D4B}"/>
              </a:ext>
            </a:extLst>
          </p:cNvPr>
          <p:cNvSpPr>
            <a:spLocks noGrp="1"/>
          </p:cNvSpPr>
          <p:nvPr>
            <p:ph idx="1"/>
          </p:nvPr>
        </p:nvSpPr>
        <p:spPr>
          <a:xfrm>
            <a:off x="6090574" y="801866"/>
            <a:ext cx="5306084" cy="5230634"/>
          </a:xfrm>
        </p:spPr>
        <p:txBody>
          <a:bodyPr anchor="ctr">
            <a:normAutofit/>
          </a:bodyPr>
          <a:lstStyle/>
          <a:p>
            <a:r>
              <a:rPr lang="en-IE" sz="2400" dirty="0">
                <a:solidFill>
                  <a:srgbClr val="000000"/>
                </a:solidFill>
              </a:rPr>
              <a:t>More that just the sharing of material things with others – cultivates a spirit of generosity and supporting others, </a:t>
            </a:r>
          </a:p>
          <a:p>
            <a:r>
              <a:rPr lang="en-IE" sz="2400" dirty="0">
                <a:solidFill>
                  <a:srgbClr val="000000"/>
                </a:solidFill>
              </a:rPr>
              <a:t>Examples, compliments and acknowledgements, helping out sharing resources, promotes social connectedness</a:t>
            </a:r>
          </a:p>
          <a:p>
            <a:r>
              <a:rPr lang="en-IE" sz="2400" dirty="0">
                <a:solidFill>
                  <a:srgbClr val="000000"/>
                </a:solidFill>
              </a:rPr>
              <a:t>Promotes effective communication and problem solving and reduces hostility and conflict</a:t>
            </a:r>
          </a:p>
          <a:p>
            <a:r>
              <a:rPr lang="en-IE" sz="2400" dirty="0">
                <a:solidFill>
                  <a:srgbClr val="000000"/>
                </a:solidFill>
              </a:rPr>
              <a:t>Produces positive feelings and self worth</a:t>
            </a:r>
          </a:p>
          <a:p>
            <a:r>
              <a:rPr lang="en-IE" sz="2400" dirty="0">
                <a:solidFill>
                  <a:srgbClr val="000000"/>
                </a:solidFill>
              </a:rPr>
              <a:t>Social co-operation intrinsically rewarding</a:t>
            </a:r>
          </a:p>
          <a:p>
            <a:endParaRPr lang="en-IE" sz="2400" dirty="0">
              <a:solidFill>
                <a:srgbClr val="000000"/>
              </a:solidFill>
            </a:endParaRPr>
          </a:p>
        </p:txBody>
      </p:sp>
    </p:spTree>
    <p:extLst>
      <p:ext uri="{BB962C8B-B14F-4D97-AF65-F5344CB8AC3E}">
        <p14:creationId xmlns:p14="http://schemas.microsoft.com/office/powerpoint/2010/main" val="1633822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1AE1AA23-FFE1-49AE-9473-62440DD03D7B}"/>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BE ACTIVE</a:t>
            </a:r>
          </a:p>
        </p:txBody>
      </p:sp>
      <p:sp>
        <p:nvSpPr>
          <p:cNvPr id="5" name="Content Placeholder 4">
            <a:extLst>
              <a:ext uri="{FF2B5EF4-FFF2-40B4-BE49-F238E27FC236}">
                <a16:creationId xmlns:a16="http://schemas.microsoft.com/office/drawing/2014/main" id="{F8AF5C1A-EAAA-4CF3-8345-7A6BCB6F7378}"/>
              </a:ext>
            </a:extLst>
          </p:cNvPr>
          <p:cNvSpPr>
            <a:spLocks noGrp="1"/>
          </p:cNvSpPr>
          <p:nvPr>
            <p:ph sz="half" idx="1"/>
          </p:nvPr>
        </p:nvSpPr>
        <p:spPr>
          <a:xfrm>
            <a:off x="1424904" y="2494450"/>
            <a:ext cx="4053545" cy="3563159"/>
          </a:xfrm>
        </p:spPr>
        <p:txBody>
          <a:bodyPr vert="horz" lIns="91440" tIns="45720" rIns="91440" bIns="45720" rtlCol="0">
            <a:normAutofit/>
          </a:bodyPr>
          <a:lstStyle/>
          <a:p>
            <a:r>
              <a:rPr lang="en-US" sz="2400" dirty="0"/>
              <a:t>Increases mental well being and reduces depression and anxiety</a:t>
            </a:r>
          </a:p>
          <a:p>
            <a:r>
              <a:rPr lang="en-US" sz="2400" dirty="0"/>
              <a:t>Doesn’t have to involve great </a:t>
            </a:r>
            <a:r>
              <a:rPr lang="en-US" sz="2400" dirty="0" err="1"/>
              <a:t>athletism</a:t>
            </a:r>
            <a:endParaRPr lang="en-US" sz="2400" dirty="0"/>
          </a:p>
          <a:p>
            <a:r>
              <a:rPr lang="en-US" sz="2400" dirty="0"/>
              <a:t>Standing desks, walking meetings, use of stairs,  lunch time walks….</a:t>
            </a:r>
          </a:p>
          <a:p>
            <a:endParaRPr lang="en-US" sz="2400" dirty="0"/>
          </a:p>
        </p:txBody>
      </p:sp>
      <p:pic>
        <p:nvPicPr>
          <p:cNvPr id="2050" name="Picture 2">
            <a:extLst>
              <a:ext uri="{FF2B5EF4-FFF2-40B4-BE49-F238E27FC236}">
                <a16:creationId xmlns:a16="http://schemas.microsoft.com/office/drawing/2014/main" id="{CE41E040-4794-4E0B-B89A-FD7D56F9883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933" r="2229" b="-1"/>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844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7C763F-B1A0-4B8A-9D1B-E7216F8FE2D1}"/>
              </a:ext>
            </a:extLst>
          </p:cNvPr>
          <p:cNvSpPr>
            <a:spLocks noGrp="1"/>
          </p:cNvSpPr>
          <p:nvPr>
            <p:ph type="title"/>
          </p:nvPr>
        </p:nvSpPr>
        <p:spPr>
          <a:xfrm>
            <a:off x="1179576" y="822960"/>
            <a:ext cx="9829800" cy="1325880"/>
          </a:xfrm>
        </p:spPr>
        <p:txBody>
          <a:bodyPr vert="horz" lIns="91440" tIns="45720" rIns="91440" bIns="45720" rtlCol="0" anchor="ctr">
            <a:normAutofit/>
          </a:bodyPr>
          <a:lstStyle/>
          <a:p>
            <a:pPr algn="ctr"/>
            <a:r>
              <a:rPr lang="en-US" sz="4000" kern="1200">
                <a:solidFill>
                  <a:srgbClr val="FFFFFF"/>
                </a:solidFill>
                <a:latin typeface="+mj-lt"/>
                <a:ea typeface="+mj-ea"/>
                <a:cs typeface="+mj-cs"/>
              </a:rPr>
              <a:t>Take Notice</a:t>
            </a:r>
          </a:p>
        </p:txBody>
      </p:sp>
      <p:pic>
        <p:nvPicPr>
          <p:cNvPr id="6146" name="Picture 2">
            <a:extLst>
              <a:ext uri="{FF2B5EF4-FFF2-40B4-BE49-F238E27FC236}">
                <a16:creationId xmlns:a16="http://schemas.microsoft.com/office/drawing/2014/main" id="{E1E0B7C8-FE3E-4C59-8F8C-E0D2BCCB254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804671" y="3049577"/>
            <a:ext cx="4954693" cy="279360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F7FEBEF-1804-4610-BEDD-7E7EF3E7CD3B}"/>
              </a:ext>
            </a:extLst>
          </p:cNvPr>
          <p:cNvSpPr>
            <a:spLocks noGrp="1"/>
          </p:cNvSpPr>
          <p:nvPr>
            <p:ph sz="half" idx="1"/>
          </p:nvPr>
        </p:nvSpPr>
        <p:spPr>
          <a:xfrm>
            <a:off x="6354871" y="2827419"/>
            <a:ext cx="5029200" cy="3227626"/>
          </a:xfrm>
        </p:spPr>
        <p:txBody>
          <a:bodyPr vert="horz" lIns="91440" tIns="45720" rIns="91440" bIns="45720" rtlCol="0" anchor="ctr">
            <a:normAutofit/>
          </a:bodyPr>
          <a:lstStyle/>
          <a:p>
            <a:r>
              <a:rPr lang="en-US" sz="2000" dirty="0">
                <a:solidFill>
                  <a:srgbClr val="000000"/>
                </a:solidFill>
              </a:rPr>
              <a:t>Using attention to increase awareness, concentration - improves mental wellbeing- noticing sights, smells, sounds tastes as well as the thoughts and feelings- re-connecting with the world around you</a:t>
            </a:r>
          </a:p>
          <a:p>
            <a:r>
              <a:rPr lang="en-US" sz="2000" dirty="0">
                <a:solidFill>
                  <a:srgbClr val="000000"/>
                </a:solidFill>
              </a:rPr>
              <a:t>Evidence supporting mindfulness for decreasing symptoms of anxiety, depression and stress</a:t>
            </a:r>
          </a:p>
          <a:p>
            <a:r>
              <a:rPr lang="en-US" sz="2000" dirty="0">
                <a:solidFill>
                  <a:srgbClr val="000000"/>
                </a:solidFill>
              </a:rPr>
              <a:t>Mindfulness – give present moment our full attention without distraction</a:t>
            </a:r>
          </a:p>
          <a:p>
            <a:endParaRPr lang="en-US" sz="1900" dirty="0">
              <a:solidFill>
                <a:srgbClr val="000000"/>
              </a:solidFill>
            </a:endParaRPr>
          </a:p>
        </p:txBody>
      </p:sp>
    </p:spTree>
    <p:extLst>
      <p:ext uri="{BB962C8B-B14F-4D97-AF65-F5344CB8AC3E}">
        <p14:creationId xmlns:p14="http://schemas.microsoft.com/office/powerpoint/2010/main" val="4004240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A1ED-985E-414F-B5CB-FB4BEB32EA2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NEW LEARNING</a:t>
            </a:r>
          </a:p>
        </p:txBody>
      </p:sp>
      <p:sp>
        <p:nvSpPr>
          <p:cNvPr id="3" name="Content Placeholder 2">
            <a:extLst>
              <a:ext uri="{FF2B5EF4-FFF2-40B4-BE49-F238E27FC236}">
                <a16:creationId xmlns:a16="http://schemas.microsoft.com/office/drawing/2014/main" id="{93905AD2-E95B-4B68-ACCE-60404B24ECB9}"/>
              </a:ext>
            </a:extLst>
          </p:cNvPr>
          <p:cNvSpPr>
            <a:spLocks noGrp="1"/>
          </p:cNvSpPr>
          <p:nvPr>
            <p:ph sz="half" idx="1"/>
          </p:nvPr>
        </p:nvSpPr>
        <p:spPr>
          <a:xfrm>
            <a:off x="838200" y="1825625"/>
            <a:ext cx="5015484" cy="4351338"/>
          </a:xfrm>
        </p:spPr>
        <p:txBody>
          <a:bodyPr vert="horz" lIns="91440" tIns="45720" rIns="91440" bIns="45720" rtlCol="0">
            <a:normAutofit/>
          </a:bodyPr>
          <a:lstStyle/>
          <a:p>
            <a:r>
              <a:rPr lang="en-US" sz="2400" dirty="0"/>
              <a:t>Learning, being curious and setting goals has been shown to increase self-esteem and self belief and preventing depression in later years</a:t>
            </a:r>
          </a:p>
          <a:p>
            <a:r>
              <a:rPr lang="en-US" sz="2400" dirty="0"/>
              <a:t>Goal setting and working towards those goals is strongly associated with higher levels of wellbeing</a:t>
            </a:r>
          </a:p>
          <a:p>
            <a:endParaRPr lang="en-US" sz="2400" dirty="0"/>
          </a:p>
          <a:p>
            <a:endParaRPr lang="en-US" sz="2000" dirty="0"/>
          </a:p>
        </p:txBody>
      </p:sp>
      <p:pic>
        <p:nvPicPr>
          <p:cNvPr id="3074" name="Picture 2">
            <a:extLst>
              <a:ext uri="{FF2B5EF4-FFF2-40B4-BE49-F238E27FC236}">
                <a16:creationId xmlns:a16="http://schemas.microsoft.com/office/drawing/2014/main" id="{588178AF-D223-4AA3-906A-1BD8BAABAA5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 b="7156"/>
          <a:stretch/>
        </p:blipFill>
        <p:spPr bwMode="auto">
          <a:xfrm>
            <a:off x="6338316" y="1904281"/>
            <a:ext cx="507407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76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C6338-4D28-4227-AA03-E72E71976500}"/>
              </a:ext>
            </a:extLst>
          </p:cNvPr>
          <p:cNvSpPr>
            <a:spLocks noGrp="1"/>
          </p:cNvSpPr>
          <p:nvPr>
            <p:ph type="title"/>
          </p:nvPr>
        </p:nvSpPr>
        <p:spPr/>
        <p:txBody>
          <a:bodyPr/>
          <a:lstStyle/>
          <a:p>
            <a:r>
              <a:rPr lang="en-IE" dirty="0"/>
              <a:t>What helps resilience and coping during challenging times</a:t>
            </a:r>
          </a:p>
        </p:txBody>
      </p:sp>
      <p:sp>
        <p:nvSpPr>
          <p:cNvPr id="3" name="Content Placeholder 2">
            <a:extLst>
              <a:ext uri="{FF2B5EF4-FFF2-40B4-BE49-F238E27FC236}">
                <a16:creationId xmlns:a16="http://schemas.microsoft.com/office/drawing/2014/main" id="{5C955072-98DE-40BE-8A98-A24197237E4D}"/>
              </a:ext>
            </a:extLst>
          </p:cNvPr>
          <p:cNvSpPr>
            <a:spLocks noGrp="1"/>
          </p:cNvSpPr>
          <p:nvPr>
            <p:ph idx="1"/>
          </p:nvPr>
        </p:nvSpPr>
        <p:spPr/>
        <p:txBody>
          <a:bodyPr/>
          <a:lstStyle/>
          <a:p>
            <a:r>
              <a:rPr lang="en-IE" dirty="0"/>
              <a:t>*Laughter</a:t>
            </a:r>
          </a:p>
          <a:p>
            <a:r>
              <a:rPr lang="en-IE" dirty="0"/>
              <a:t>*Sleep time</a:t>
            </a:r>
          </a:p>
          <a:p>
            <a:r>
              <a:rPr lang="en-IE" dirty="0"/>
              <a:t>Focus time</a:t>
            </a:r>
          </a:p>
          <a:p>
            <a:r>
              <a:rPr lang="en-IE" dirty="0"/>
              <a:t>Time in</a:t>
            </a:r>
          </a:p>
          <a:p>
            <a:r>
              <a:rPr lang="en-IE" dirty="0"/>
              <a:t>*Down time </a:t>
            </a:r>
          </a:p>
          <a:p>
            <a:r>
              <a:rPr lang="en-IE" dirty="0"/>
              <a:t>Play time</a:t>
            </a:r>
          </a:p>
          <a:p>
            <a:pPr marL="0" indent="0">
              <a:buNone/>
            </a:pPr>
            <a:r>
              <a:rPr lang="en-IE" sz="2000" dirty="0"/>
              <a:t>(Healthy Mind Platter)</a:t>
            </a:r>
          </a:p>
          <a:p>
            <a:endParaRPr lang="en-IE" dirty="0"/>
          </a:p>
        </p:txBody>
      </p:sp>
    </p:spTree>
    <p:extLst>
      <p:ext uri="{BB962C8B-B14F-4D97-AF65-F5344CB8AC3E}">
        <p14:creationId xmlns:p14="http://schemas.microsoft.com/office/powerpoint/2010/main" val="3469769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laughter</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99"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875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5DA34043-612A-48D2-9AFC-CECC7EFD17BB}"/>
              </a:ext>
            </a:extLst>
          </p:cNvPr>
          <p:cNvSpPr>
            <a:spLocks noGrp="1"/>
          </p:cNvSpPr>
          <p:nvPr>
            <p:ph type="title"/>
          </p:nvPr>
        </p:nvSpPr>
        <p:spPr>
          <a:xfrm>
            <a:off x="863029" y="1012004"/>
            <a:ext cx="3416158" cy="4795408"/>
          </a:xfrm>
        </p:spPr>
        <p:txBody>
          <a:bodyPr>
            <a:normAutofit/>
          </a:bodyPr>
          <a:lstStyle/>
          <a:p>
            <a:r>
              <a:rPr lang="en-IE">
                <a:solidFill>
                  <a:srgbClr val="FFFFFF"/>
                </a:solidFill>
              </a:rPr>
              <a:t>Laughter really is the best medicine</a:t>
            </a:r>
          </a:p>
        </p:txBody>
      </p:sp>
      <p:graphicFrame>
        <p:nvGraphicFramePr>
          <p:cNvPr id="7" name="Content Placeholder 2">
            <a:extLst>
              <a:ext uri="{FF2B5EF4-FFF2-40B4-BE49-F238E27FC236}">
                <a16:creationId xmlns:a16="http://schemas.microsoft.com/office/drawing/2014/main" id="{07C9768C-232F-44CD-AE51-45547A588815}"/>
              </a:ext>
            </a:extLst>
          </p:cNvPr>
          <p:cNvGraphicFramePr>
            <a:graphicFrameLocks noGrp="1"/>
          </p:cNvGraphicFramePr>
          <p:nvPr>
            <p:ph idx="1"/>
            <p:extLst>
              <p:ext uri="{D42A27DB-BD31-4B8C-83A1-F6EECF244321}">
                <p14:modId xmlns:p14="http://schemas.microsoft.com/office/powerpoint/2010/main" val="415016084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65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912D-586C-47A0-B85C-F16DA249CADF}"/>
              </a:ext>
            </a:extLst>
          </p:cNvPr>
          <p:cNvSpPr>
            <a:spLocks noGrp="1"/>
          </p:cNvSpPr>
          <p:nvPr>
            <p:ph type="title"/>
          </p:nvPr>
        </p:nvSpPr>
        <p:spPr/>
        <p:txBody>
          <a:bodyPr/>
          <a:lstStyle/>
          <a:p>
            <a:r>
              <a:rPr lang="en-IE" dirty="0"/>
              <a:t>Maslow’s hierarchy of needs</a:t>
            </a:r>
            <a:br>
              <a:rPr lang="en-IE" dirty="0"/>
            </a:br>
            <a:r>
              <a:rPr lang="en-IE" sz="1800" dirty="0"/>
              <a:t>(Abraham Maslow, Psychologist, 1943)</a:t>
            </a:r>
          </a:p>
        </p:txBody>
      </p:sp>
      <p:sp>
        <p:nvSpPr>
          <p:cNvPr id="3" name="Content Placeholder 2">
            <a:extLst>
              <a:ext uri="{FF2B5EF4-FFF2-40B4-BE49-F238E27FC236}">
                <a16:creationId xmlns:a16="http://schemas.microsoft.com/office/drawing/2014/main" id="{B51EACCB-E7E6-4B02-816B-E78E1CB711E0}"/>
              </a:ext>
            </a:extLst>
          </p:cNvPr>
          <p:cNvSpPr>
            <a:spLocks noGrp="1"/>
          </p:cNvSpPr>
          <p:nvPr>
            <p:ph idx="1"/>
          </p:nvPr>
        </p:nvSpPr>
        <p:spPr>
          <a:xfrm>
            <a:off x="1676400" y="1981200"/>
            <a:ext cx="2895600" cy="4495800"/>
          </a:xfrm>
        </p:spPr>
        <p:txBody>
          <a:bodyPr>
            <a:noAutofit/>
          </a:bodyPr>
          <a:lstStyle/>
          <a:p>
            <a:r>
              <a:rPr lang="en-IE" sz="2000" dirty="0"/>
              <a:t>Humans are inherently </a:t>
            </a:r>
            <a:r>
              <a:rPr lang="en-IE" sz="2000" b="1" dirty="0"/>
              <a:t>motivated</a:t>
            </a:r>
            <a:r>
              <a:rPr lang="en-IE" sz="2000" dirty="0"/>
              <a:t> to better themselves and move toward expressing their full potential</a:t>
            </a:r>
          </a:p>
          <a:p>
            <a:r>
              <a:rPr lang="en-IE" sz="2000" dirty="0"/>
              <a:t>People reach the pinnacle of growth and find the highest meaning in life by attending to things beyond the self</a:t>
            </a:r>
          </a:p>
        </p:txBody>
      </p:sp>
      <p:pic>
        <p:nvPicPr>
          <p:cNvPr id="4" name="Picture 3">
            <a:extLst>
              <a:ext uri="{FF2B5EF4-FFF2-40B4-BE49-F238E27FC236}">
                <a16:creationId xmlns:a16="http://schemas.microsoft.com/office/drawing/2014/main" id="{783C58DA-FE26-4712-B5E4-7BF0E97408DE}"/>
              </a:ext>
            </a:extLst>
          </p:cNvPr>
          <p:cNvPicPr>
            <a:picLocks noChangeAspect="1"/>
          </p:cNvPicPr>
          <p:nvPr/>
        </p:nvPicPr>
        <p:blipFill>
          <a:blip r:embed="rId3"/>
          <a:stretch>
            <a:fillRect/>
          </a:stretch>
        </p:blipFill>
        <p:spPr>
          <a:xfrm>
            <a:off x="4572000" y="2209801"/>
            <a:ext cx="5624804" cy="4152963"/>
          </a:xfrm>
          <a:prstGeom prst="rect">
            <a:avLst/>
          </a:prstGeom>
        </p:spPr>
      </p:pic>
      <p:sp>
        <p:nvSpPr>
          <p:cNvPr id="5" name="Slide Number Placeholder 4">
            <a:extLst>
              <a:ext uri="{FF2B5EF4-FFF2-40B4-BE49-F238E27FC236}">
                <a16:creationId xmlns:a16="http://schemas.microsoft.com/office/drawing/2014/main" id="{5771E3F9-A57F-47E8-B2D4-0BC92FA974D3}"/>
              </a:ext>
            </a:extLst>
          </p:cNvPr>
          <p:cNvSpPr>
            <a:spLocks noGrp="1"/>
          </p:cNvSpPr>
          <p:nvPr>
            <p:ph type="sldNum" sz="quarter" idx="12"/>
          </p:nvPr>
        </p:nvSpPr>
        <p:spPr/>
        <p:txBody>
          <a:bodyPr/>
          <a:lstStyle/>
          <a:p>
            <a:fld id="{BBE0A7E1-A0BD-4D2C-A781-85700445A24C}" type="slidenum">
              <a:rPr lang="en-GB" smtClean="0"/>
              <a:t>4</a:t>
            </a:fld>
            <a:endParaRPr lang="en-GB"/>
          </a:p>
        </p:txBody>
      </p:sp>
    </p:spTree>
    <p:extLst>
      <p:ext uri="{BB962C8B-B14F-4D97-AF65-F5344CB8AC3E}">
        <p14:creationId xmlns:p14="http://schemas.microsoft.com/office/powerpoint/2010/main" val="2013946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7" name="Rectangle 13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shares\MyDocs\Blathnaid.McCabe\My Documents\sleep picture.png"/>
          <p:cNvPicPr>
            <a:picLocks noChangeAspect="1" noChangeArrowheads="1"/>
          </p:cNvPicPr>
          <p:nvPr/>
        </p:nvPicPr>
        <p:blipFill rotWithShape="1">
          <a:blip r:embed="rId2">
            <a:extLst>
              <a:ext uri="{28A0092B-C50C-407E-A947-70E740481C1C}">
                <a14:useLocalDpi xmlns:a14="http://schemas.microsoft.com/office/drawing/2010/main" val="0"/>
              </a:ext>
            </a:extLst>
          </a:blip>
          <a:srcRect l="17393" r="1529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13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2FF6EBC-BD0D-4938-A852-D705CF5BC20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Sleep time</a:t>
            </a:r>
            <a:endParaRPr lang="en-US" sz="4800" dirty="0"/>
          </a:p>
        </p:txBody>
      </p:sp>
      <p:sp>
        <p:nvSpPr>
          <p:cNvPr id="138" name="Rectangle 13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0" name="Rectangle 13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58240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28A5-7C3D-460D-8872-0A798EE5B772}"/>
              </a:ext>
            </a:extLst>
          </p:cNvPr>
          <p:cNvSpPr>
            <a:spLocks noGrp="1"/>
          </p:cNvSpPr>
          <p:nvPr>
            <p:ph type="title"/>
          </p:nvPr>
        </p:nvSpPr>
        <p:spPr/>
        <p:txBody>
          <a:bodyPr/>
          <a:lstStyle/>
          <a:p>
            <a:r>
              <a:rPr lang="en-IE" dirty="0"/>
              <a:t>Sleep time</a:t>
            </a:r>
          </a:p>
        </p:txBody>
      </p:sp>
      <p:sp>
        <p:nvSpPr>
          <p:cNvPr id="3" name="Content Placeholder 2">
            <a:extLst>
              <a:ext uri="{FF2B5EF4-FFF2-40B4-BE49-F238E27FC236}">
                <a16:creationId xmlns:a16="http://schemas.microsoft.com/office/drawing/2014/main" id="{F6D0CE36-026A-49D9-9622-AF820493B615}"/>
              </a:ext>
            </a:extLst>
          </p:cNvPr>
          <p:cNvSpPr>
            <a:spLocks noGrp="1"/>
          </p:cNvSpPr>
          <p:nvPr>
            <p:ph idx="1"/>
          </p:nvPr>
        </p:nvSpPr>
        <p:spPr/>
        <p:txBody>
          <a:bodyPr>
            <a:normAutofit lnSpcReduction="10000"/>
          </a:bodyPr>
          <a:lstStyle/>
          <a:p>
            <a:r>
              <a:rPr lang="en-IE" dirty="0"/>
              <a:t>Some important facts!</a:t>
            </a:r>
          </a:p>
          <a:p>
            <a:r>
              <a:rPr lang="en-IE" dirty="0"/>
              <a:t>Most powerful performance enhancer</a:t>
            </a:r>
          </a:p>
          <a:p>
            <a:r>
              <a:rPr lang="en-IE" dirty="0"/>
              <a:t>US study reported average sleep time of 6 hours 40 mins Link between depression and sleep deprivation </a:t>
            </a:r>
            <a:r>
              <a:rPr lang="en-IE" sz="1700" dirty="0"/>
              <a:t>(Nakata, 2011)</a:t>
            </a:r>
          </a:p>
          <a:p>
            <a:r>
              <a:rPr lang="en-IE" dirty="0"/>
              <a:t>Sleep deprivation can increase weight gain/decrease quality of exercise</a:t>
            </a:r>
          </a:p>
          <a:p>
            <a:pPr marL="0" indent="0">
              <a:buNone/>
            </a:pPr>
            <a:r>
              <a:rPr lang="en-IE" sz="1900" dirty="0"/>
              <a:t>(Why we sleep, Mathew Walker)</a:t>
            </a:r>
          </a:p>
          <a:p>
            <a:r>
              <a:rPr lang="en-IE" dirty="0"/>
              <a:t>Stress during day effects quality of sleep</a:t>
            </a:r>
          </a:p>
          <a:p>
            <a:r>
              <a:rPr lang="en-IE" dirty="0"/>
              <a:t>Peak of </a:t>
            </a:r>
            <a:r>
              <a:rPr lang="en-IE" dirty="0" err="1"/>
              <a:t>circadium</a:t>
            </a:r>
            <a:r>
              <a:rPr lang="en-IE" dirty="0"/>
              <a:t> rhythm is 11am, we are at our peak.. slowly reduce caffeine from now</a:t>
            </a:r>
          </a:p>
          <a:p>
            <a:endParaRPr lang="en-IE" dirty="0"/>
          </a:p>
          <a:p>
            <a:endParaRPr lang="en-IE" dirty="0"/>
          </a:p>
          <a:p>
            <a:endParaRPr lang="en-IE" dirty="0"/>
          </a:p>
        </p:txBody>
      </p:sp>
    </p:spTree>
    <p:extLst>
      <p:ext uri="{BB962C8B-B14F-4D97-AF65-F5344CB8AC3E}">
        <p14:creationId xmlns:p14="http://schemas.microsoft.com/office/powerpoint/2010/main" val="2367025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53AA-BC24-47AC-9DCB-DEB653FBA903}"/>
              </a:ext>
            </a:extLst>
          </p:cNvPr>
          <p:cNvSpPr>
            <a:spLocks noGrp="1"/>
          </p:cNvSpPr>
          <p:nvPr>
            <p:ph type="title"/>
          </p:nvPr>
        </p:nvSpPr>
        <p:spPr/>
        <p:txBody>
          <a:bodyPr/>
          <a:lstStyle/>
          <a:p>
            <a:r>
              <a:rPr lang="en-IE" dirty="0"/>
              <a:t>Good sleep hygiene</a:t>
            </a:r>
          </a:p>
        </p:txBody>
      </p:sp>
      <p:sp>
        <p:nvSpPr>
          <p:cNvPr id="3" name="Content Placeholder 2">
            <a:extLst>
              <a:ext uri="{FF2B5EF4-FFF2-40B4-BE49-F238E27FC236}">
                <a16:creationId xmlns:a16="http://schemas.microsoft.com/office/drawing/2014/main" id="{6A294CF3-A53B-40F7-BE9D-783BB1ABDF71}"/>
              </a:ext>
            </a:extLst>
          </p:cNvPr>
          <p:cNvSpPr>
            <a:spLocks noGrp="1"/>
          </p:cNvSpPr>
          <p:nvPr>
            <p:ph idx="1"/>
          </p:nvPr>
        </p:nvSpPr>
        <p:spPr/>
        <p:txBody>
          <a:bodyPr>
            <a:normAutofit fontScale="70000" lnSpcReduction="20000"/>
          </a:bodyPr>
          <a:lstStyle/>
          <a:p>
            <a:pPr marL="0" indent="0">
              <a:buNone/>
            </a:pPr>
            <a:r>
              <a:rPr lang="en-IE" dirty="0"/>
              <a:t>PRIORTISE SLEEP – ‘Go to bed alarm’! Try 20 mins earlier..</a:t>
            </a:r>
          </a:p>
          <a:p>
            <a:r>
              <a:rPr lang="en-IE" dirty="0"/>
              <a:t>Ability to detach (from work/technology) fundamental to sleep</a:t>
            </a:r>
          </a:p>
          <a:p>
            <a:r>
              <a:rPr lang="en-IE" dirty="0"/>
              <a:t>Physical activity improves quality &amp; quantity of deep sleep</a:t>
            </a:r>
          </a:p>
          <a:p>
            <a:r>
              <a:rPr lang="en-IE" dirty="0"/>
              <a:t>Exposure to daylight v </a:t>
            </a:r>
            <a:r>
              <a:rPr lang="en-IE" dirty="0" err="1"/>
              <a:t>nb</a:t>
            </a:r>
            <a:r>
              <a:rPr lang="en-IE" dirty="0"/>
              <a:t>, 10 am - outside x 10 mins =  </a:t>
            </a:r>
            <a:r>
              <a:rPr lang="en-IE" dirty="0" err="1"/>
              <a:t>syncronises</a:t>
            </a:r>
            <a:r>
              <a:rPr lang="en-IE" dirty="0"/>
              <a:t> body clock &amp; alertness</a:t>
            </a:r>
          </a:p>
          <a:p>
            <a:r>
              <a:rPr lang="en-IE" dirty="0"/>
              <a:t>Switch of artificial (blue) light in evenings (aids release of melatonin- sleep hormone)</a:t>
            </a:r>
          </a:p>
          <a:p>
            <a:r>
              <a:rPr lang="en-IE" dirty="0"/>
              <a:t>Reduce stimulants in afternoon and evening</a:t>
            </a:r>
          </a:p>
          <a:p>
            <a:r>
              <a:rPr lang="en-IE" dirty="0"/>
              <a:t>Baths really helpful – reduces body temp necessary for sleep</a:t>
            </a:r>
          </a:p>
          <a:p>
            <a:r>
              <a:rPr lang="en-IE" dirty="0"/>
              <a:t>Room should be 18 degrees, bedroom is for sleep &amp; sex only, reading a BOOK</a:t>
            </a:r>
          </a:p>
          <a:p>
            <a:r>
              <a:rPr lang="en-IE" b="1" dirty="0"/>
              <a:t>8 hours sleep is not a luxury</a:t>
            </a:r>
          </a:p>
          <a:p>
            <a:r>
              <a:rPr lang="en-IE" dirty="0"/>
              <a:t>Alcohol is sedation –sedation is not (natural) sleep, alcohol induced sleep very fragmented –poor quality and blocks REM sleep</a:t>
            </a:r>
          </a:p>
          <a:p>
            <a:r>
              <a:rPr lang="en-IE" dirty="0"/>
              <a:t>Larks &amp; owls really do exist</a:t>
            </a:r>
          </a:p>
          <a:p>
            <a:endParaRPr lang="en-IE" dirty="0"/>
          </a:p>
          <a:p>
            <a:endParaRPr lang="en-IE" dirty="0"/>
          </a:p>
          <a:p>
            <a:endParaRPr lang="en-IE" dirty="0"/>
          </a:p>
        </p:txBody>
      </p:sp>
    </p:spTree>
    <p:extLst>
      <p:ext uri="{BB962C8B-B14F-4D97-AF65-F5344CB8AC3E}">
        <p14:creationId xmlns:p14="http://schemas.microsoft.com/office/powerpoint/2010/main" val="1696230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30992ED3-FA99-4FAD-A3CA-2B9B3BB8B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643467"/>
            <a:ext cx="3424430" cy="557318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02813BC-5FB5-4C54-A574-0649FD3A6613}"/>
              </a:ext>
            </a:extLst>
          </p:cNvPr>
          <p:cNvSpPr>
            <a:spLocks noGrp="1"/>
          </p:cNvSpPr>
          <p:nvPr>
            <p:ph type="title"/>
          </p:nvPr>
        </p:nvSpPr>
        <p:spPr>
          <a:xfrm>
            <a:off x="8384458" y="996950"/>
            <a:ext cx="2969342" cy="5028490"/>
          </a:xfrm>
        </p:spPr>
        <p:txBody>
          <a:bodyPr anchor="ctr">
            <a:normAutofit/>
          </a:bodyPr>
          <a:lstStyle/>
          <a:p>
            <a:r>
              <a:rPr lang="en-IE">
                <a:solidFill>
                  <a:srgbClr val="FFFFFF"/>
                </a:solidFill>
              </a:rPr>
              <a:t>Positive emotions</a:t>
            </a:r>
          </a:p>
        </p:txBody>
      </p:sp>
      <p:pic>
        <p:nvPicPr>
          <p:cNvPr id="4098" name="Picture 2" descr="This Is Scientific Proof That Happiness Is A Choice | HuffPost">
            <a:extLst>
              <a:ext uri="{FF2B5EF4-FFF2-40B4-BE49-F238E27FC236}">
                <a16:creationId xmlns:a16="http://schemas.microsoft.com/office/drawing/2014/main" id="{160ACE20-DA27-4423-AF21-A055B04DE9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700" y="165442"/>
            <a:ext cx="6896959" cy="34771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E81AF44-9D07-4B97-8DDC-49E47C005FDE}"/>
              </a:ext>
            </a:extLst>
          </p:cNvPr>
          <p:cNvSpPr>
            <a:spLocks noGrp="1"/>
          </p:cNvSpPr>
          <p:nvPr>
            <p:ph idx="1"/>
          </p:nvPr>
        </p:nvSpPr>
        <p:spPr>
          <a:xfrm>
            <a:off x="814339" y="3905965"/>
            <a:ext cx="6730320" cy="2308567"/>
          </a:xfrm>
        </p:spPr>
        <p:txBody>
          <a:bodyPr>
            <a:normAutofit fontScale="92500" lnSpcReduction="20000"/>
          </a:bodyPr>
          <a:lstStyle/>
          <a:p>
            <a:r>
              <a:rPr lang="en-IE" sz="2400" dirty="0"/>
              <a:t>Sustained emotions such as appreciation, care, kindness, compassion</a:t>
            </a:r>
          </a:p>
          <a:p>
            <a:r>
              <a:rPr lang="en-IE" sz="2400" dirty="0"/>
              <a:t>Feeling energised; hopeful; grateful; cheerful; feeling inspired, awed; trusting and connected</a:t>
            </a:r>
          </a:p>
          <a:p>
            <a:r>
              <a:rPr lang="en-IE" sz="2400" dirty="0"/>
              <a:t>Gratitude (diary) 3 things you’re grateful for x 21 days</a:t>
            </a:r>
          </a:p>
          <a:p>
            <a:endParaRPr lang="en-IE" sz="2400" dirty="0"/>
          </a:p>
          <a:p>
            <a:r>
              <a:rPr lang="en-IE" sz="2400" dirty="0"/>
              <a:t>Helps re-wire anxious brain</a:t>
            </a:r>
          </a:p>
          <a:p>
            <a:endParaRPr lang="en-IE" sz="2200" dirty="0"/>
          </a:p>
        </p:txBody>
      </p:sp>
    </p:spTree>
    <p:extLst>
      <p:ext uri="{BB962C8B-B14F-4D97-AF65-F5344CB8AC3E}">
        <p14:creationId xmlns:p14="http://schemas.microsoft.com/office/powerpoint/2010/main" val="672652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Positive Emotions</a:t>
            </a:r>
          </a:p>
        </p:txBody>
      </p:sp>
      <p:sp>
        <p:nvSpPr>
          <p:cNvPr id="3" name="Content Placeholder 2"/>
          <p:cNvSpPr>
            <a:spLocks noGrp="1"/>
          </p:cNvSpPr>
          <p:nvPr>
            <p:ph idx="1"/>
          </p:nvPr>
        </p:nvSpPr>
        <p:spPr>
          <a:xfrm>
            <a:off x="509666" y="1825625"/>
            <a:ext cx="10844134" cy="4351338"/>
          </a:xfrm>
        </p:spPr>
        <p:txBody>
          <a:bodyPr/>
          <a:lstStyle/>
          <a:p>
            <a:endParaRPr lang="en-I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66" y="1690688"/>
            <a:ext cx="10844134" cy="503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247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B8EC5DB1-B5B2-434A-9594-876BC4D6FD66}"/>
              </a:ext>
            </a:extLst>
          </p:cNvPr>
          <p:cNvSpPr>
            <a:spLocks noGrp="1"/>
          </p:cNvSpPr>
          <p:nvPr>
            <p:ph type="title"/>
          </p:nvPr>
        </p:nvSpPr>
        <p:spPr>
          <a:xfrm>
            <a:off x="838200" y="1412488"/>
            <a:ext cx="2899189" cy="4363844"/>
          </a:xfrm>
        </p:spPr>
        <p:txBody>
          <a:bodyPr anchor="t">
            <a:normAutofit/>
          </a:bodyPr>
          <a:lstStyle/>
          <a:p>
            <a:r>
              <a:rPr lang="en-IE" sz="4000">
                <a:solidFill>
                  <a:srgbClr val="FFFFFF"/>
                </a:solidFill>
              </a:rPr>
              <a:t>Useful Resources</a:t>
            </a:r>
          </a:p>
        </p:txBody>
      </p:sp>
      <p:sp>
        <p:nvSpPr>
          <p:cNvPr id="6" name="Content Placeholder 5">
            <a:extLst>
              <a:ext uri="{FF2B5EF4-FFF2-40B4-BE49-F238E27FC236}">
                <a16:creationId xmlns:a16="http://schemas.microsoft.com/office/drawing/2014/main" id="{169307C1-9138-4C96-B1AC-D5D9911F6616}"/>
              </a:ext>
            </a:extLst>
          </p:cNvPr>
          <p:cNvSpPr>
            <a:spLocks noGrp="1"/>
          </p:cNvSpPr>
          <p:nvPr>
            <p:ph sz="half" idx="1"/>
          </p:nvPr>
        </p:nvSpPr>
        <p:spPr>
          <a:xfrm>
            <a:off x="4380855" y="1412489"/>
            <a:ext cx="3427283" cy="4363844"/>
          </a:xfrm>
        </p:spPr>
        <p:txBody>
          <a:bodyPr>
            <a:normAutofit fontScale="77500" lnSpcReduction="20000"/>
          </a:bodyPr>
          <a:lstStyle/>
          <a:p>
            <a:r>
              <a:rPr lang="en-IE" sz="2100" u="sng" dirty="0">
                <a:hlinkClick r:id="rId2"/>
              </a:rPr>
              <a:t>https://www.who.int/publications-detail/9789240003927</a:t>
            </a:r>
            <a:endParaRPr lang="en-IE" sz="2100" u="sng" dirty="0"/>
          </a:p>
          <a:p>
            <a:r>
              <a:rPr lang="en-IE" sz="2100" u="sng" dirty="0"/>
              <a:t>https://www.mentalhealthireland</a:t>
            </a:r>
          </a:p>
          <a:p>
            <a:r>
              <a:rPr lang="en-IE" sz="2100" u="sng" dirty="0">
                <a:hlinkClick r:id="rId3"/>
              </a:rPr>
              <a:t>https://www.alustforlife.com/</a:t>
            </a:r>
            <a:endParaRPr lang="en-IE" sz="2100" u="sng" dirty="0"/>
          </a:p>
          <a:p>
            <a:pPr fontAlgn="base">
              <a:spcBef>
                <a:spcPct val="0"/>
              </a:spcBef>
              <a:spcAft>
                <a:spcPct val="0"/>
              </a:spcAft>
            </a:pPr>
            <a:endParaRPr lang="en-US" sz="2100" dirty="0">
              <a:hlinkClick r:id="rId4"/>
            </a:endParaRPr>
          </a:p>
          <a:p>
            <a:pPr marL="0" indent="0" fontAlgn="base">
              <a:spcBef>
                <a:spcPct val="0"/>
              </a:spcBef>
              <a:spcAft>
                <a:spcPct val="0"/>
              </a:spcAft>
              <a:buNone/>
            </a:pPr>
            <a:r>
              <a:rPr lang="en-US" sz="2100" dirty="0">
                <a:hlinkClick r:id="rId4"/>
              </a:rPr>
              <a:t>Re-wiring the anxious brain 1&amp;2:-</a:t>
            </a:r>
          </a:p>
          <a:p>
            <a:pPr marL="0" fontAlgn="base">
              <a:spcBef>
                <a:spcPct val="0"/>
              </a:spcBef>
              <a:spcAft>
                <a:spcPct val="0"/>
              </a:spcAft>
            </a:pPr>
            <a:endParaRPr lang="en-US" sz="2100" dirty="0">
              <a:hlinkClick r:id="rId4"/>
            </a:endParaRPr>
          </a:p>
          <a:p>
            <a:pPr marL="0" fontAlgn="base">
              <a:spcBef>
                <a:spcPct val="0"/>
              </a:spcBef>
              <a:spcAft>
                <a:spcPct val="0"/>
              </a:spcAft>
            </a:pPr>
            <a:r>
              <a:rPr lang="en-US" sz="2100" dirty="0">
                <a:hlinkClick r:id="rId4"/>
              </a:rPr>
              <a:t>https://www.youtube.com/watch?v=zTuX_ShUrw0</a:t>
            </a:r>
          </a:p>
          <a:p>
            <a:pPr marL="0" fontAlgn="base">
              <a:spcBef>
                <a:spcPct val="0"/>
              </a:spcBef>
              <a:spcAft>
                <a:spcPct val="0"/>
              </a:spcAft>
            </a:pPr>
            <a:endParaRPr lang="en-US" sz="2100" dirty="0">
              <a:hlinkClick r:id="rId4"/>
            </a:endParaRPr>
          </a:p>
          <a:p>
            <a:pPr marL="0" fontAlgn="base">
              <a:spcBef>
                <a:spcPct val="0"/>
              </a:spcBef>
              <a:spcAft>
                <a:spcPct val="0"/>
              </a:spcAft>
            </a:pPr>
            <a:r>
              <a:rPr lang="en-US" sz="2100" dirty="0">
                <a:hlinkClick r:id="rId4"/>
              </a:rPr>
              <a:t>https://www.youtube.com/watch?v=zTuX_ShUrw0</a:t>
            </a:r>
            <a:endParaRPr lang="en-US" sz="2100" dirty="0"/>
          </a:p>
          <a:p>
            <a:r>
              <a:rPr lang="en-IE" sz="2100" u="sng" dirty="0">
                <a:hlinkClick r:id="rId5"/>
              </a:rPr>
              <a:t>Mind UK - Corona Virus and your Well Being</a:t>
            </a:r>
            <a:endParaRPr lang="en-IE" sz="2100" u="sng" dirty="0"/>
          </a:p>
          <a:p>
            <a:pPr eaLnBrk="0" fontAlgn="base" hangingPunct="0">
              <a:spcBef>
                <a:spcPct val="0"/>
              </a:spcBef>
              <a:spcAft>
                <a:spcPct val="0"/>
              </a:spcAft>
            </a:pPr>
            <a:endParaRPr lang="en-US" altLang="en-US" sz="2100" u="sng" dirty="0">
              <a:latin typeface="-apple-system"/>
            </a:endParaRPr>
          </a:p>
          <a:p>
            <a:pPr eaLnBrk="0" fontAlgn="base" hangingPunct="0">
              <a:spcBef>
                <a:spcPct val="0"/>
              </a:spcBef>
              <a:spcAft>
                <a:spcPct val="0"/>
              </a:spcAft>
            </a:pPr>
            <a:r>
              <a:rPr lang="en-IE" sz="2100" u="sng" dirty="0">
                <a:hlinkClick r:id="rId6"/>
              </a:rPr>
              <a:t>Black Dog Institute - Managing your Anxiety during Covid-19</a:t>
            </a:r>
            <a:endParaRPr lang="en-IE" sz="2100" u="sng" dirty="0"/>
          </a:p>
          <a:p>
            <a:pPr eaLnBrk="0" fontAlgn="base" hangingPunct="0">
              <a:spcBef>
                <a:spcPct val="0"/>
              </a:spcBef>
              <a:spcAft>
                <a:spcPct val="0"/>
              </a:spcAft>
            </a:pPr>
            <a:endParaRPr lang="en-US" altLang="en-US" sz="2100" u="sng" dirty="0">
              <a:latin typeface="Arial" panose="020B0604020202020204" pitchFamily="34" charset="0"/>
              <a:cs typeface="Arial" panose="020B0604020202020204" pitchFamily="34" charset="0"/>
              <a:hlinkClick r:id="rId7"/>
            </a:endParaRPr>
          </a:p>
          <a:p>
            <a:pPr eaLnBrk="0" fontAlgn="base" hangingPunct="0">
              <a:spcBef>
                <a:spcPct val="0"/>
              </a:spcBef>
              <a:spcAft>
                <a:spcPct val="0"/>
              </a:spcAft>
            </a:pPr>
            <a:r>
              <a:rPr lang="en-US" altLang="en-US" sz="2100" u="sng" dirty="0">
                <a:latin typeface="Arial" panose="020B0604020202020204" pitchFamily="34" charset="0"/>
                <a:cs typeface="Arial" panose="020B0604020202020204" pitchFamily="34" charset="0"/>
                <a:hlinkClick r:id="rId7"/>
              </a:rPr>
              <a:t>https://www.nicabm.com/the-neuroscience-of-worry-during-quarantine</a:t>
            </a:r>
            <a:endParaRPr lang="en-US" altLang="en-US" sz="2100" u="sng" dirty="0">
              <a:latin typeface="Arial" panose="020B0604020202020204" pitchFamily="34" charset="0"/>
              <a:cs typeface="Arial" panose="020B0604020202020204" pitchFamily="34" charset="0"/>
            </a:endParaRPr>
          </a:p>
          <a:p>
            <a:endParaRPr lang="en-IE" sz="1400" dirty="0"/>
          </a:p>
          <a:p>
            <a:endParaRPr lang="en-IE" sz="800" dirty="0"/>
          </a:p>
        </p:txBody>
      </p:sp>
      <p:cxnSp>
        <p:nvCxnSpPr>
          <p:cNvPr id="14" name="Straight Connector 1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0842BACB-9822-4766-A70D-461EFE30F95F}"/>
              </a:ext>
            </a:extLst>
          </p:cNvPr>
          <p:cNvSpPr>
            <a:spLocks noGrp="1"/>
          </p:cNvSpPr>
          <p:nvPr>
            <p:ph sz="half" idx="2"/>
          </p:nvPr>
        </p:nvSpPr>
        <p:spPr>
          <a:xfrm>
            <a:off x="8451604" y="1412489"/>
            <a:ext cx="3197701" cy="4363844"/>
          </a:xfrm>
        </p:spPr>
        <p:txBody>
          <a:bodyPr>
            <a:normAutofit fontScale="77500" lnSpcReduction="20000"/>
          </a:bodyPr>
          <a:lstStyle/>
          <a:p>
            <a:pPr marL="0" indent="0">
              <a:buNone/>
            </a:pPr>
            <a:r>
              <a:rPr lang="en-IE" sz="2000" dirty="0"/>
              <a:t> </a:t>
            </a:r>
            <a:r>
              <a:rPr lang="en-IE" sz="2100" dirty="0"/>
              <a:t>Headspace</a:t>
            </a:r>
          </a:p>
          <a:p>
            <a:r>
              <a:rPr lang="en-IE" sz="2100" u="sng" dirty="0">
                <a:hlinkClick r:id="rId8"/>
              </a:rPr>
              <a:t>https://www.headspace.com/</a:t>
            </a:r>
            <a:endParaRPr lang="en-IE" sz="2100" dirty="0"/>
          </a:p>
          <a:p>
            <a:pPr marL="0" indent="0">
              <a:buNone/>
            </a:pPr>
            <a:r>
              <a:rPr lang="en-IE" sz="2100" dirty="0"/>
              <a:t> </a:t>
            </a:r>
          </a:p>
          <a:p>
            <a:pPr marL="0" indent="0">
              <a:buNone/>
            </a:pPr>
            <a:r>
              <a:rPr lang="en-IE" sz="2100" dirty="0"/>
              <a:t>Calm:</a:t>
            </a:r>
          </a:p>
          <a:p>
            <a:r>
              <a:rPr lang="en-IE" sz="2100" u="sng" dirty="0">
                <a:hlinkClick r:id="rId9"/>
              </a:rPr>
              <a:t>https://www.calm.com/</a:t>
            </a:r>
            <a:endParaRPr lang="en-IE" sz="2100" dirty="0"/>
          </a:p>
          <a:p>
            <a:endParaRPr lang="en-IE" sz="2100" dirty="0"/>
          </a:p>
          <a:p>
            <a:pPr marL="0" indent="0">
              <a:buNone/>
            </a:pPr>
            <a:r>
              <a:rPr lang="en-IE" sz="2100" dirty="0"/>
              <a:t>Stop, Breathe, Think</a:t>
            </a:r>
          </a:p>
          <a:p>
            <a:r>
              <a:rPr lang="en-IE" sz="2100" u="sng" dirty="0">
                <a:hlinkClick r:id="rId10"/>
              </a:rPr>
              <a:t>https://www.stopbreathethink.com/</a:t>
            </a:r>
            <a:endParaRPr lang="en-IE" sz="2100" u="sng" dirty="0"/>
          </a:p>
          <a:p>
            <a:pPr marL="0" fontAlgn="base">
              <a:spcBef>
                <a:spcPct val="0"/>
              </a:spcBef>
              <a:spcAft>
                <a:spcPct val="0"/>
              </a:spcAft>
            </a:pPr>
            <a:endParaRPr lang="en-IE" sz="2100" dirty="0"/>
          </a:p>
          <a:p>
            <a:pPr marL="0" fontAlgn="base">
              <a:spcBef>
                <a:spcPct val="0"/>
              </a:spcBef>
              <a:spcAft>
                <a:spcPct val="0"/>
              </a:spcAft>
            </a:pPr>
            <a:r>
              <a:rPr lang="en-IE" sz="2100" dirty="0"/>
              <a:t>HSE Stress Control Classes - </a:t>
            </a:r>
            <a:r>
              <a:rPr lang="en-IE" sz="2100" u="sng" dirty="0">
                <a:hlinkClick r:id="rId11"/>
              </a:rPr>
              <a:t>https://www.hse.ie/eng/about/who/healthwellbeing/about-us/free-online-stress-control-classes.html</a:t>
            </a:r>
            <a:endParaRPr lang="en-US" altLang="en-US" sz="2100" dirty="0"/>
          </a:p>
          <a:p>
            <a:pPr marL="0" indent="0" fontAlgn="base">
              <a:spcBef>
                <a:spcPct val="0"/>
              </a:spcBef>
              <a:spcAft>
                <a:spcPct val="0"/>
              </a:spcAft>
              <a:buNone/>
            </a:pPr>
            <a:br>
              <a:rPr lang="en-US" altLang="en-US" sz="2000" dirty="0"/>
            </a:br>
            <a:endParaRPr lang="en-IE" sz="2000" dirty="0"/>
          </a:p>
          <a:p>
            <a:endParaRPr lang="en-IE" sz="2000" dirty="0"/>
          </a:p>
        </p:txBody>
      </p:sp>
    </p:spTree>
    <p:extLst>
      <p:ext uri="{BB962C8B-B14F-4D97-AF65-F5344CB8AC3E}">
        <p14:creationId xmlns:p14="http://schemas.microsoft.com/office/powerpoint/2010/main" val="3414039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2128-9AD6-4B11-A6DE-487001E91ADD}"/>
              </a:ext>
            </a:extLst>
          </p:cNvPr>
          <p:cNvSpPr>
            <a:spLocks noGrp="1"/>
          </p:cNvSpPr>
          <p:nvPr>
            <p:ph type="title"/>
          </p:nvPr>
        </p:nvSpPr>
        <p:spPr/>
        <p:txBody>
          <a:bodyPr vert="horz" lIns="91440" tIns="45720" rIns="91440" bIns="45720" rtlCol="0" anchor="ctr">
            <a:normAutofit/>
          </a:bodyPr>
          <a:lstStyle/>
          <a:p>
            <a:r>
              <a:rPr lang="en-US" kern="1200">
                <a:solidFill>
                  <a:srgbClr val="FFFFFF"/>
                </a:solidFill>
                <a:latin typeface="+mj-lt"/>
                <a:ea typeface="+mj-ea"/>
                <a:cs typeface="+mj-cs"/>
              </a:rPr>
              <a:t>Useful resources</a:t>
            </a:r>
          </a:p>
        </p:txBody>
      </p:sp>
      <p:sp>
        <p:nvSpPr>
          <p:cNvPr id="3" name="Content Placeholder 2">
            <a:extLst>
              <a:ext uri="{FF2B5EF4-FFF2-40B4-BE49-F238E27FC236}">
                <a16:creationId xmlns:a16="http://schemas.microsoft.com/office/drawing/2014/main" id="{E06CC74E-5C26-4FC4-8C31-508A09DDA2B2}"/>
              </a:ext>
            </a:extLst>
          </p:cNvPr>
          <p:cNvSpPr>
            <a:spLocks noGrp="1"/>
          </p:cNvSpPr>
          <p:nvPr>
            <p:ph idx="1"/>
          </p:nvPr>
        </p:nvSpPr>
        <p:spPr>
          <a:xfrm>
            <a:off x="838200" y="149902"/>
            <a:ext cx="10515600" cy="3957403"/>
          </a:xfrm>
        </p:spPr>
        <p:txBody>
          <a:bodyPr vert="horz" lIns="91440" tIns="45720" rIns="91440" bIns="45720" rtlCol="0" anchor="ctr">
            <a:normAutofit fontScale="92500" lnSpcReduction="10000"/>
          </a:bodyPr>
          <a:lstStyle/>
          <a:p>
            <a:pPr marL="0" fontAlgn="base">
              <a:spcBef>
                <a:spcPct val="0"/>
              </a:spcBef>
              <a:spcAft>
                <a:spcPct val="0"/>
              </a:spcAft>
            </a:pPr>
            <a:endParaRPr lang="en-US" altLang="en-US" sz="1200" dirty="0"/>
          </a:p>
          <a:p>
            <a:pPr marL="0" fontAlgn="base">
              <a:spcBef>
                <a:spcPct val="0"/>
              </a:spcBef>
              <a:spcAft>
                <a:spcPct val="0"/>
              </a:spcAft>
            </a:pPr>
            <a:r>
              <a:rPr lang="en-US" altLang="en-US" sz="1700" dirty="0" err="1"/>
              <a:t>TedTalks</a:t>
            </a:r>
            <a:r>
              <a:rPr lang="en-US" altLang="en-US" sz="1700" dirty="0"/>
              <a:t>: Ted Radio Hour ‘Maslow’s Human Needs’ </a:t>
            </a:r>
            <a:r>
              <a:rPr lang="en-US" altLang="en-US" sz="1700" dirty="0">
                <a:hlinkClick r:id="rId4"/>
              </a:rPr>
              <a:t>https://podcasts.apple.com/ie/podcast/ted-radio-hour/id523121474?i=1000452235140</a:t>
            </a:r>
            <a:endParaRPr lang="en-US" altLang="en-US" sz="1700" dirty="0"/>
          </a:p>
          <a:p>
            <a:pPr marL="0" indent="0" fontAlgn="base">
              <a:spcBef>
                <a:spcPct val="0"/>
              </a:spcBef>
              <a:spcAft>
                <a:spcPct val="0"/>
              </a:spcAft>
              <a:buNone/>
            </a:pPr>
            <a:r>
              <a:rPr lang="en-US" altLang="en-US" sz="1700" dirty="0"/>
              <a:t>‘</a:t>
            </a:r>
          </a:p>
          <a:p>
            <a:pPr marL="0" fontAlgn="base">
              <a:spcBef>
                <a:spcPct val="0"/>
              </a:spcBef>
              <a:spcAft>
                <a:spcPct val="0"/>
              </a:spcAft>
            </a:pPr>
            <a:r>
              <a:rPr lang="en-US" altLang="en-US" sz="1700" dirty="0"/>
              <a:t>the opportunity of boredom </a:t>
            </a:r>
            <a:r>
              <a:rPr lang="en-US" altLang="en-US" sz="1700" dirty="0">
                <a:hlinkClick r:id="rId5"/>
              </a:rPr>
              <a:t>https://podcasts.apple.com/ie/podcast/ted-radio-hour/id523121474?i=1000468812737</a:t>
            </a:r>
            <a:r>
              <a:rPr lang="en-US" altLang="en-US" sz="1700" dirty="0"/>
              <a:t> </a:t>
            </a:r>
          </a:p>
          <a:p>
            <a:pPr marL="0" fontAlgn="base">
              <a:spcBef>
                <a:spcPct val="0"/>
              </a:spcBef>
              <a:spcAft>
                <a:spcPct val="0"/>
              </a:spcAft>
            </a:pPr>
            <a:endParaRPr lang="en-US" altLang="en-US" sz="1700" dirty="0"/>
          </a:p>
          <a:p>
            <a:pPr marL="0" fontAlgn="base">
              <a:spcBef>
                <a:spcPct val="0"/>
              </a:spcBef>
              <a:spcAft>
                <a:spcPct val="0"/>
              </a:spcAft>
            </a:pPr>
            <a:r>
              <a:rPr lang="en-US" sz="1700" dirty="0"/>
              <a:t>Mindset is The Key to Success with Tom Bilyeu</a:t>
            </a:r>
            <a:endParaRPr lang="en-US" altLang="en-US" sz="1700" dirty="0"/>
          </a:p>
          <a:p>
            <a:pPr marL="0" fontAlgn="base">
              <a:spcBef>
                <a:spcPct val="0"/>
              </a:spcBef>
              <a:spcAft>
                <a:spcPct val="0"/>
              </a:spcAft>
            </a:pPr>
            <a:endParaRPr lang="en-US" altLang="en-US" sz="1700" dirty="0"/>
          </a:p>
          <a:p>
            <a:pPr marL="0" fontAlgn="base">
              <a:spcBef>
                <a:spcPct val="0"/>
              </a:spcBef>
              <a:spcAft>
                <a:spcPct val="0"/>
              </a:spcAft>
            </a:pPr>
            <a:r>
              <a:rPr lang="en-US" altLang="en-US" sz="1700" dirty="0">
                <a:hlinkClick r:id="rId6"/>
              </a:rPr>
              <a:t>https://podcasts.apple.com/ie/podcast/feel-better-live-more-with-dr-rangan-chatterjee/id1333552422?i=1000472958570</a:t>
            </a:r>
            <a:endParaRPr lang="en-US" altLang="en-US" sz="1700" dirty="0"/>
          </a:p>
          <a:p>
            <a:pPr marL="0" fontAlgn="base">
              <a:spcBef>
                <a:spcPct val="0"/>
              </a:spcBef>
              <a:spcAft>
                <a:spcPct val="0"/>
              </a:spcAft>
            </a:pPr>
            <a:endParaRPr lang="en-US" altLang="en-US" sz="1700" dirty="0"/>
          </a:p>
          <a:p>
            <a:pPr marL="0" indent="0">
              <a:buNone/>
            </a:pPr>
            <a:r>
              <a:rPr lang="en-IE" sz="1700" b="1" u="sng" dirty="0"/>
              <a:t>Resiliency Series</a:t>
            </a:r>
            <a:r>
              <a:rPr lang="en-IE" sz="1700" dirty="0"/>
              <a:t> by Aware – where Athletes, TV presenters, GAA players, Musicians, and even Senators talk about their own stories and experiences and what has helped them: </a:t>
            </a:r>
          </a:p>
          <a:p>
            <a:r>
              <a:rPr lang="en-IE" sz="1700" u="sng" dirty="0">
                <a:hlinkClick r:id="rId7"/>
              </a:rPr>
              <a:t>https://www.aware.ie/resilience/</a:t>
            </a:r>
            <a:endParaRPr lang="en-IE" sz="1700" dirty="0"/>
          </a:p>
          <a:p>
            <a:pPr marL="0" fontAlgn="base">
              <a:spcBef>
                <a:spcPct val="0"/>
              </a:spcBef>
              <a:spcAft>
                <a:spcPct val="0"/>
              </a:spcAft>
            </a:pPr>
            <a:endParaRPr lang="en-US" altLang="en-US" sz="1600" dirty="0"/>
          </a:p>
          <a:p>
            <a:pPr marL="0" fontAlgn="base">
              <a:spcBef>
                <a:spcPct val="0"/>
              </a:spcBef>
              <a:spcAft>
                <a:spcPct val="0"/>
              </a:spcAft>
            </a:pPr>
            <a:endParaRPr lang="en-US" altLang="en-US" sz="1600" dirty="0"/>
          </a:p>
          <a:p>
            <a:pPr marL="0" indent="0" fontAlgn="base">
              <a:spcBef>
                <a:spcPct val="0"/>
              </a:spcBef>
              <a:spcAft>
                <a:spcPct val="0"/>
              </a:spcAft>
              <a:buNone/>
            </a:pPr>
            <a:br>
              <a:rPr lang="en-US" altLang="en-US" sz="1600" dirty="0"/>
            </a:br>
            <a:endParaRPr lang="en-US" altLang="en-US" sz="1600" dirty="0"/>
          </a:p>
          <a:p>
            <a:pPr marL="0" lvl="0" indent="0" fontAlgn="base">
              <a:spcBef>
                <a:spcPct val="0"/>
              </a:spcBef>
              <a:spcAft>
                <a:spcPct val="0"/>
              </a:spcAft>
              <a:buNone/>
            </a:pPr>
            <a:r>
              <a:rPr lang="en-US" altLang="en-US" sz="1600" dirty="0"/>
              <a:t>        </a:t>
            </a:r>
          </a:p>
          <a:p>
            <a:endParaRPr lang="en-US" sz="800" dirty="0"/>
          </a:p>
        </p:txBody>
      </p:sp>
      <p:pic>
        <p:nvPicPr>
          <p:cNvPr id="12" name="Picture 4">
            <a:extLst>
              <a:ext uri="{FF2B5EF4-FFF2-40B4-BE49-F238E27FC236}">
                <a16:creationId xmlns:a16="http://schemas.microsoft.com/office/drawing/2014/main" id="{710F3CC7-E4BE-410E-883E-08B5ADF12BE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8"/>
          <a:srcRect t="442"/>
          <a:stretch/>
        </p:blipFill>
        <p:spPr>
          <a:xfrm>
            <a:off x="633185" y="3429000"/>
            <a:ext cx="4443344" cy="2488335"/>
          </a:xfrm>
          <a:prstGeom prst="rect">
            <a:avLst/>
          </a:prstGeom>
        </p:spPr>
      </p:pic>
    </p:spTree>
    <p:extLst>
      <p:ext uri="{BB962C8B-B14F-4D97-AF65-F5344CB8AC3E}">
        <p14:creationId xmlns:p14="http://schemas.microsoft.com/office/powerpoint/2010/main" val="57919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12"/>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219530-438A-4303-BDDC-F2A85552028D}"/>
              </a:ext>
            </a:extLst>
          </p:cNvPr>
          <p:cNvSpPr>
            <a:spLocks noGrp="1"/>
          </p:cNvSpPr>
          <p:nvPr>
            <p:ph type="title"/>
          </p:nvPr>
        </p:nvSpPr>
        <p:spPr>
          <a:xfrm>
            <a:off x="640079" y="2053641"/>
            <a:ext cx="3669161" cy="2760098"/>
          </a:xfrm>
        </p:spPr>
        <p:txBody>
          <a:bodyPr>
            <a:normAutofit/>
          </a:bodyPr>
          <a:lstStyle/>
          <a:p>
            <a:r>
              <a:rPr lang="en-IE">
                <a:solidFill>
                  <a:srgbClr val="FFFFFF"/>
                </a:solidFill>
              </a:rPr>
              <a:t>Mental Health Resources</a:t>
            </a:r>
          </a:p>
        </p:txBody>
      </p:sp>
      <p:sp>
        <p:nvSpPr>
          <p:cNvPr id="3" name="Content Placeholder 2">
            <a:extLst>
              <a:ext uri="{FF2B5EF4-FFF2-40B4-BE49-F238E27FC236}">
                <a16:creationId xmlns:a16="http://schemas.microsoft.com/office/drawing/2014/main" id="{C8685F7C-3C37-4A68-B213-86E5E63BB620}"/>
              </a:ext>
            </a:extLst>
          </p:cNvPr>
          <p:cNvSpPr>
            <a:spLocks noGrp="1"/>
          </p:cNvSpPr>
          <p:nvPr>
            <p:ph idx="1"/>
          </p:nvPr>
        </p:nvSpPr>
        <p:spPr>
          <a:xfrm>
            <a:off x="6090574" y="801866"/>
            <a:ext cx="5306084" cy="5230634"/>
          </a:xfrm>
        </p:spPr>
        <p:txBody>
          <a:bodyPr anchor="ctr">
            <a:normAutofit fontScale="92500" lnSpcReduction="10000"/>
          </a:bodyPr>
          <a:lstStyle/>
          <a:p>
            <a:r>
              <a:rPr lang="en-IE" sz="1300" dirty="0">
                <a:solidFill>
                  <a:srgbClr val="000000"/>
                </a:solidFill>
              </a:rPr>
              <a:t>Young People</a:t>
            </a:r>
          </a:p>
          <a:p>
            <a:r>
              <a:rPr lang="en-IE" sz="1300" dirty="0">
                <a:solidFill>
                  <a:srgbClr val="000000"/>
                </a:solidFill>
              </a:rPr>
              <a:t>Jigsaw - </a:t>
            </a:r>
            <a:r>
              <a:rPr lang="en-IE" sz="1300" dirty="0">
                <a:solidFill>
                  <a:srgbClr val="000000"/>
                </a:solidFill>
                <a:hlinkClick r:id="rId4"/>
              </a:rPr>
              <a:t>https://jigsawonline.ie/young-people/</a:t>
            </a:r>
            <a:endParaRPr lang="en-IE" sz="1300" dirty="0">
              <a:solidFill>
                <a:srgbClr val="000000"/>
              </a:solidFill>
            </a:endParaRPr>
          </a:p>
          <a:p>
            <a:r>
              <a:rPr lang="en-IE" sz="1400" dirty="0">
                <a:solidFill>
                  <a:srgbClr val="000000"/>
                </a:solidFill>
              </a:rPr>
              <a:t>Turn2me - </a:t>
            </a:r>
            <a:r>
              <a:rPr lang="en-IE" sz="1400" dirty="0">
                <a:solidFill>
                  <a:srgbClr val="000000"/>
                </a:solidFill>
                <a:hlinkClick r:id="rId5"/>
              </a:rPr>
              <a:t>https://turn2me.ie/</a:t>
            </a:r>
            <a:endParaRPr lang="en-IE" sz="1400" dirty="0">
              <a:solidFill>
                <a:srgbClr val="000000"/>
              </a:solidFill>
            </a:endParaRPr>
          </a:p>
          <a:p>
            <a:pPr marL="0" indent="0">
              <a:buNone/>
            </a:pPr>
            <a:r>
              <a:rPr lang="en-IE" sz="1400" dirty="0">
                <a:solidFill>
                  <a:srgbClr val="000000"/>
                </a:solidFill>
              </a:rPr>
              <a:t>Adults</a:t>
            </a:r>
          </a:p>
          <a:p>
            <a:r>
              <a:rPr lang="en-IE" sz="1400" dirty="0">
                <a:solidFill>
                  <a:srgbClr val="000000"/>
                </a:solidFill>
              </a:rPr>
              <a:t>CIPC – Counselling in Primary Care - </a:t>
            </a:r>
            <a:r>
              <a:rPr lang="en-IE" sz="1400" dirty="0">
                <a:solidFill>
                  <a:srgbClr val="000000"/>
                </a:solidFill>
                <a:hlinkClick r:id="rId6"/>
              </a:rPr>
              <a:t>https://www.hse.ie/eng/services/list/4/mental-health-services/counsellingpc/cipcinfoclients.pdf</a:t>
            </a:r>
            <a:endParaRPr lang="en-IE" sz="1400" dirty="0">
              <a:solidFill>
                <a:srgbClr val="000000"/>
              </a:solidFill>
            </a:endParaRPr>
          </a:p>
          <a:p>
            <a:pPr marL="0" indent="0">
              <a:buNone/>
            </a:pPr>
            <a:endParaRPr lang="en-IE" sz="1400" dirty="0">
              <a:solidFill>
                <a:srgbClr val="000000"/>
              </a:solidFill>
            </a:endParaRPr>
          </a:p>
          <a:p>
            <a:r>
              <a:rPr lang="en-IE" sz="1400" dirty="0">
                <a:solidFill>
                  <a:srgbClr val="000000"/>
                </a:solidFill>
              </a:rPr>
              <a:t>HSE Stress Control Classes - </a:t>
            </a:r>
            <a:r>
              <a:rPr lang="en-IE" sz="1400" dirty="0">
                <a:solidFill>
                  <a:srgbClr val="000000"/>
                </a:solidFill>
                <a:hlinkClick r:id="rId7"/>
              </a:rPr>
              <a:t>https://www.hse.ie/eng/about/who/healthwellbeing/about-us/free-online-stress-control-classes.html</a:t>
            </a:r>
            <a:endParaRPr lang="en-IE" sz="1400" dirty="0">
              <a:solidFill>
                <a:srgbClr val="000000"/>
              </a:solidFill>
            </a:endParaRPr>
          </a:p>
          <a:p>
            <a:pPr marL="0" indent="0">
              <a:buNone/>
            </a:pPr>
            <a:endParaRPr lang="en-IE" sz="1400" dirty="0">
              <a:solidFill>
                <a:srgbClr val="000000"/>
              </a:solidFill>
            </a:endParaRPr>
          </a:p>
          <a:p>
            <a:r>
              <a:rPr lang="en-IE" sz="1400" dirty="0">
                <a:solidFill>
                  <a:srgbClr val="000000"/>
                </a:solidFill>
              </a:rPr>
              <a:t>My Mind - </a:t>
            </a:r>
            <a:r>
              <a:rPr lang="en-IE" sz="1400" dirty="0">
                <a:solidFill>
                  <a:srgbClr val="000000"/>
                </a:solidFill>
                <a:hlinkClick r:id="rId8"/>
              </a:rPr>
              <a:t>https://mymind.org/</a:t>
            </a:r>
            <a:endParaRPr lang="en-IE" sz="1400" dirty="0">
              <a:solidFill>
                <a:srgbClr val="000000"/>
              </a:solidFill>
            </a:endParaRPr>
          </a:p>
          <a:p>
            <a:pPr marL="0" indent="0">
              <a:buNone/>
            </a:pPr>
            <a:endParaRPr lang="en-IE" sz="1400" dirty="0">
              <a:solidFill>
                <a:srgbClr val="000000"/>
              </a:solidFill>
            </a:endParaRPr>
          </a:p>
          <a:p>
            <a:r>
              <a:rPr lang="en-IE" sz="1400" dirty="0" err="1">
                <a:solidFill>
                  <a:srgbClr val="000000"/>
                </a:solidFill>
              </a:rPr>
              <a:t>Clanwilliam</a:t>
            </a:r>
            <a:r>
              <a:rPr lang="en-IE" sz="1400" dirty="0">
                <a:solidFill>
                  <a:srgbClr val="000000"/>
                </a:solidFill>
              </a:rPr>
              <a:t> Institute - </a:t>
            </a:r>
            <a:r>
              <a:rPr lang="en-IE" sz="1400" dirty="0">
                <a:solidFill>
                  <a:srgbClr val="000000"/>
                </a:solidFill>
                <a:hlinkClick r:id="rId9"/>
              </a:rPr>
              <a:t>https://www.clanwilliam.ie/</a:t>
            </a:r>
            <a:endParaRPr lang="en-IE" sz="1400" dirty="0">
              <a:solidFill>
                <a:srgbClr val="000000"/>
              </a:solidFill>
            </a:endParaRPr>
          </a:p>
          <a:p>
            <a:pPr marL="0" indent="0">
              <a:buNone/>
            </a:pPr>
            <a:r>
              <a:rPr lang="en-IE" sz="1400" dirty="0">
                <a:solidFill>
                  <a:srgbClr val="000000"/>
                </a:solidFill>
              </a:rPr>
              <a:t> </a:t>
            </a:r>
          </a:p>
          <a:p>
            <a:r>
              <a:rPr lang="en-IE" sz="1400" dirty="0">
                <a:solidFill>
                  <a:srgbClr val="000000"/>
                </a:solidFill>
              </a:rPr>
              <a:t>Aware Life Skills program - </a:t>
            </a:r>
            <a:r>
              <a:rPr lang="en-IE" sz="1400" dirty="0">
                <a:solidFill>
                  <a:srgbClr val="000000"/>
                </a:solidFill>
                <a:hlinkClick r:id="rId10"/>
              </a:rPr>
              <a:t>https://www.aware.ie/education/life-skills-group-programme/</a:t>
            </a:r>
            <a:endParaRPr lang="en-IE" sz="1400" dirty="0">
              <a:solidFill>
                <a:srgbClr val="000000"/>
              </a:solidFill>
            </a:endParaRPr>
          </a:p>
          <a:p>
            <a:pPr marL="0" indent="0">
              <a:buNone/>
            </a:pPr>
            <a:endParaRPr lang="en-IE" sz="1400" dirty="0">
              <a:solidFill>
                <a:srgbClr val="000000"/>
              </a:solidFill>
            </a:endParaRPr>
          </a:p>
          <a:p>
            <a:r>
              <a:rPr lang="en-IE" sz="1400" dirty="0">
                <a:solidFill>
                  <a:srgbClr val="000000"/>
                </a:solidFill>
              </a:rPr>
              <a:t>Samaritans Self Help App - </a:t>
            </a:r>
            <a:r>
              <a:rPr lang="en-IE" sz="1400" dirty="0">
                <a:solidFill>
                  <a:srgbClr val="000000"/>
                </a:solidFill>
                <a:hlinkClick r:id="rId11"/>
              </a:rPr>
              <a:t>https://www.samaritans.org/ireland/how-we-can-help/contact-samaritan/self-help/</a:t>
            </a:r>
            <a:endParaRPr lang="en-IE" sz="1400" dirty="0">
              <a:solidFill>
                <a:srgbClr val="000000"/>
              </a:solidFill>
            </a:endParaRPr>
          </a:p>
          <a:p>
            <a:endParaRPr lang="en-IE" sz="1100" dirty="0">
              <a:solidFill>
                <a:srgbClr val="000000"/>
              </a:solidFill>
            </a:endParaRPr>
          </a:p>
        </p:txBody>
      </p:sp>
    </p:spTree>
    <p:extLst>
      <p:ext uri="{BB962C8B-B14F-4D97-AF65-F5344CB8AC3E}">
        <p14:creationId xmlns:p14="http://schemas.microsoft.com/office/powerpoint/2010/main" val="4055606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0A77-21F6-4B69-9D20-3BE099F1FCCF}"/>
              </a:ext>
            </a:extLst>
          </p:cNvPr>
          <p:cNvSpPr>
            <a:spLocks noGrp="1"/>
          </p:cNvSpPr>
          <p:nvPr>
            <p:ph type="title"/>
          </p:nvPr>
        </p:nvSpPr>
        <p:spPr>
          <a:xfrm>
            <a:off x="2362200" y="3079538"/>
            <a:ext cx="7467600" cy="2325170"/>
          </a:xfrm>
        </p:spPr>
        <p:txBody>
          <a:bodyPr vert="horz" lIns="91440" tIns="45720" rIns="91440" bIns="45720" rtlCol="0" anchor="ctr">
            <a:normAutofit/>
          </a:bodyPr>
          <a:lstStyle/>
          <a:p>
            <a:pPr algn="ctr"/>
            <a:r>
              <a:rPr lang="en-US" sz="3800">
                <a:hlinkClick r:id="rId2"/>
              </a:rPr>
              <a:t>www.reachoutpsychotherapy.com</a:t>
            </a:r>
            <a:br>
              <a:rPr lang="en-US" sz="3800"/>
            </a:br>
            <a:r>
              <a:rPr lang="en-US" sz="3800"/>
              <a:t>Tel 085 100 2177</a:t>
            </a:r>
            <a:br>
              <a:rPr lang="en-US" sz="3800"/>
            </a:br>
            <a:r>
              <a:rPr lang="en-US" sz="3800"/>
              <a:t>info@reachoutpsychotherapy.com</a:t>
            </a:r>
          </a:p>
        </p:txBody>
      </p:sp>
      <p:sp>
        <p:nvSpPr>
          <p:cNvPr id="2067" name="Rectangle 134">
            <a:extLst>
              <a:ext uri="{FF2B5EF4-FFF2-40B4-BE49-F238E27FC236}">
                <a16:creationId xmlns:a16="http://schemas.microsoft.com/office/drawing/2014/main" id="{92EA0DEB-983C-4A94-9B9A-51E32098C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03120" cy="6858000"/>
          </a:xfrm>
          <a:prstGeom prst="rect">
            <a:avLst/>
          </a:prstGeom>
          <a:solidFill>
            <a:srgbClr val="3C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Oval 136">
            <a:extLst>
              <a:ext uri="{FF2B5EF4-FFF2-40B4-BE49-F238E27FC236}">
                <a16:creationId xmlns:a16="http://schemas.microsoft.com/office/drawing/2014/main" id="{9E197AD2-3004-4188-A389-E9EAC108A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917129"/>
            <a:ext cx="1920240" cy="1920240"/>
          </a:xfrm>
          <a:prstGeom prst="ellipse">
            <a:avLst/>
          </a:prstGeom>
          <a:solidFill>
            <a:srgbClr val="FFFFFF"/>
          </a:solidFill>
          <a:ln w="19050">
            <a:solidFill>
              <a:srgbClr val="3C3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ach-Out - Mission Peak Unitarian Universalist Congregation">
            <a:extLst>
              <a:ext uri="{FF2B5EF4-FFF2-40B4-BE49-F238E27FC236}">
                <a16:creationId xmlns:a16="http://schemas.microsoft.com/office/drawing/2014/main" id="{C63FD167-1A74-4B7A-87B3-BFECA6DED34A}"/>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l="4406" r="2737" b="-1"/>
          <a:stretch/>
        </p:blipFill>
        <p:spPr bwMode="auto">
          <a:xfrm>
            <a:off x="5229361" y="1010610"/>
            <a:ext cx="1733278" cy="173327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069" name="Rectangle 138">
            <a:extLst>
              <a:ext uri="{FF2B5EF4-FFF2-40B4-BE49-F238E27FC236}">
                <a16:creationId xmlns:a16="http://schemas.microsoft.com/office/drawing/2014/main" id="{A82D0C51-DE81-4DC1-8D2D-1A3EE14E6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C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00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3E68-F9AE-4003-81C1-6961BB69F27A}"/>
              </a:ext>
            </a:extLst>
          </p:cNvPr>
          <p:cNvSpPr>
            <a:spLocks noGrp="1"/>
          </p:cNvSpPr>
          <p:nvPr>
            <p:ph type="title"/>
          </p:nvPr>
        </p:nvSpPr>
        <p:spPr/>
        <p:txBody>
          <a:bodyPr/>
          <a:lstStyle/>
          <a:p>
            <a:r>
              <a:rPr lang="en-IE" dirty="0"/>
              <a:t>Procrastination..</a:t>
            </a:r>
          </a:p>
        </p:txBody>
      </p:sp>
      <p:sp>
        <p:nvSpPr>
          <p:cNvPr id="3" name="Content Placeholder 2">
            <a:extLst>
              <a:ext uri="{FF2B5EF4-FFF2-40B4-BE49-F238E27FC236}">
                <a16:creationId xmlns:a16="http://schemas.microsoft.com/office/drawing/2014/main" id="{9A3F4D37-A98D-4F86-A8F8-6C95A21A90D4}"/>
              </a:ext>
            </a:extLst>
          </p:cNvPr>
          <p:cNvSpPr>
            <a:spLocks noGrp="1"/>
          </p:cNvSpPr>
          <p:nvPr>
            <p:ph idx="1"/>
          </p:nvPr>
        </p:nvSpPr>
        <p:spPr>
          <a:xfrm>
            <a:off x="1905000" y="2133600"/>
            <a:ext cx="4927538" cy="4267200"/>
          </a:xfrm>
        </p:spPr>
        <p:txBody>
          <a:bodyPr>
            <a:normAutofit/>
          </a:bodyPr>
          <a:lstStyle/>
          <a:p>
            <a:pPr marL="0" indent="0">
              <a:buNone/>
            </a:pPr>
            <a:endParaRPr lang="en-US" dirty="0"/>
          </a:p>
          <a:p>
            <a:r>
              <a:rPr lang="en-US" dirty="0"/>
              <a:t>Everyone has had experience with putting off stuff (forms, bills, phone calls, work tasks!) </a:t>
            </a:r>
          </a:p>
          <a:p>
            <a:r>
              <a:rPr lang="en-US" dirty="0"/>
              <a:t>WHY?</a:t>
            </a:r>
          </a:p>
          <a:p>
            <a:pPr marL="914400" lvl="2" indent="0">
              <a:buNone/>
            </a:pPr>
            <a:endParaRPr lang="en-US" dirty="0"/>
          </a:p>
        </p:txBody>
      </p:sp>
      <p:sp>
        <p:nvSpPr>
          <p:cNvPr id="4" name="Slide Number Placeholder 3">
            <a:extLst>
              <a:ext uri="{FF2B5EF4-FFF2-40B4-BE49-F238E27FC236}">
                <a16:creationId xmlns:a16="http://schemas.microsoft.com/office/drawing/2014/main" id="{0AF592CA-A19D-4D5E-B8A0-9654BD8D9DB4}"/>
              </a:ext>
            </a:extLst>
          </p:cNvPr>
          <p:cNvSpPr>
            <a:spLocks noGrp="1"/>
          </p:cNvSpPr>
          <p:nvPr>
            <p:ph type="sldNum" sz="quarter" idx="12"/>
          </p:nvPr>
        </p:nvSpPr>
        <p:spPr/>
        <p:txBody>
          <a:bodyPr/>
          <a:lstStyle/>
          <a:p>
            <a:fld id="{BBE0A7E1-A0BD-4D2C-A781-85700445A24C}" type="slidenum">
              <a:rPr lang="en-GB" smtClean="0"/>
              <a:t>5</a:t>
            </a:fld>
            <a:endParaRPr lang="en-GB"/>
          </a:p>
        </p:txBody>
      </p:sp>
      <p:pic>
        <p:nvPicPr>
          <p:cNvPr id="5" name="Picture 4">
            <a:extLst>
              <a:ext uri="{FF2B5EF4-FFF2-40B4-BE49-F238E27FC236}">
                <a16:creationId xmlns:a16="http://schemas.microsoft.com/office/drawing/2014/main" id="{193906AA-AF25-4FBA-8824-4E5FBE935EC7}"/>
              </a:ext>
            </a:extLst>
          </p:cNvPr>
          <p:cNvPicPr>
            <a:picLocks noChangeAspect="1"/>
          </p:cNvPicPr>
          <p:nvPr/>
        </p:nvPicPr>
        <p:blipFill>
          <a:blip r:embed="rId3"/>
          <a:stretch>
            <a:fillRect/>
          </a:stretch>
        </p:blipFill>
        <p:spPr>
          <a:xfrm>
            <a:off x="6832537" y="1349115"/>
            <a:ext cx="4814819" cy="4811842"/>
          </a:xfrm>
          <a:prstGeom prst="rect">
            <a:avLst/>
          </a:prstGeom>
        </p:spPr>
      </p:pic>
    </p:spTree>
    <p:extLst>
      <p:ext uri="{BB962C8B-B14F-4D97-AF65-F5344CB8AC3E}">
        <p14:creationId xmlns:p14="http://schemas.microsoft.com/office/powerpoint/2010/main" val="417932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EE83-8246-4FF9-9C65-2DD4E4764D7E}"/>
              </a:ext>
            </a:extLst>
          </p:cNvPr>
          <p:cNvSpPr>
            <a:spLocks noGrp="1"/>
          </p:cNvSpPr>
          <p:nvPr>
            <p:ph type="title"/>
          </p:nvPr>
        </p:nvSpPr>
        <p:spPr>
          <a:xfrm>
            <a:off x="2198076" y="927099"/>
            <a:ext cx="6869724" cy="709865"/>
          </a:xfrm>
        </p:spPr>
        <p:txBody>
          <a:bodyPr>
            <a:normAutofit fontScale="90000"/>
          </a:bodyPr>
          <a:lstStyle/>
          <a:p>
            <a:r>
              <a:rPr lang="en-IE" dirty="0"/>
              <a:t>Staying motivated can be hard!</a:t>
            </a:r>
          </a:p>
        </p:txBody>
      </p:sp>
      <p:sp>
        <p:nvSpPr>
          <p:cNvPr id="3" name="Content Placeholder 2">
            <a:extLst>
              <a:ext uri="{FF2B5EF4-FFF2-40B4-BE49-F238E27FC236}">
                <a16:creationId xmlns:a16="http://schemas.microsoft.com/office/drawing/2014/main" id="{2644A5C7-11A0-4241-8FA7-E9EF1884B8D8}"/>
              </a:ext>
            </a:extLst>
          </p:cNvPr>
          <p:cNvSpPr>
            <a:spLocks noGrp="1"/>
          </p:cNvSpPr>
          <p:nvPr>
            <p:ph idx="1"/>
          </p:nvPr>
        </p:nvSpPr>
        <p:spPr>
          <a:xfrm>
            <a:off x="2050313" y="1636964"/>
            <a:ext cx="5334000" cy="4572942"/>
          </a:xfrm>
        </p:spPr>
        <p:txBody>
          <a:bodyPr>
            <a:normAutofit fontScale="40000" lnSpcReduction="20000"/>
          </a:bodyPr>
          <a:lstStyle/>
          <a:p>
            <a:pPr marL="0" indent="0">
              <a:buNone/>
            </a:pPr>
            <a:r>
              <a:rPr lang="en-IE" sz="5100" dirty="0"/>
              <a:t> </a:t>
            </a:r>
          </a:p>
          <a:p>
            <a:r>
              <a:rPr lang="en-US" sz="6000" dirty="0"/>
              <a:t>I don't feel like it" takes precedence over goals</a:t>
            </a:r>
          </a:p>
          <a:p>
            <a:r>
              <a:rPr lang="en-IE" sz="6000" dirty="0"/>
              <a:t>Sometimes the goal seems too big </a:t>
            </a:r>
          </a:p>
          <a:p>
            <a:r>
              <a:rPr lang="en-IE" sz="6000" dirty="0"/>
              <a:t>Sometimes the goal is unclear</a:t>
            </a:r>
          </a:p>
          <a:p>
            <a:r>
              <a:rPr lang="en-IE" sz="6000" dirty="0"/>
              <a:t>You may be lacking confidence, rather than motivation, and may be afraid to proceed. </a:t>
            </a:r>
          </a:p>
          <a:p>
            <a:r>
              <a:rPr lang="en-US" sz="6000" dirty="0"/>
              <a:t>O</a:t>
            </a:r>
            <a:r>
              <a:rPr lang="en-IE" sz="6000" dirty="0"/>
              <a:t>r you may be tired/burned out and may need a rest to re-group</a:t>
            </a:r>
          </a:p>
          <a:p>
            <a:r>
              <a:rPr lang="en-IE" sz="6000" dirty="0"/>
              <a:t>Perfectionism and procrastination can be linked to fear of failure.</a:t>
            </a:r>
          </a:p>
          <a:p>
            <a:endParaRPr lang="en-IE" dirty="0"/>
          </a:p>
        </p:txBody>
      </p:sp>
      <p:sp>
        <p:nvSpPr>
          <p:cNvPr id="4" name="Slide Number Placeholder 3">
            <a:extLst>
              <a:ext uri="{FF2B5EF4-FFF2-40B4-BE49-F238E27FC236}">
                <a16:creationId xmlns:a16="http://schemas.microsoft.com/office/drawing/2014/main" id="{F507CEFF-06CD-4FD7-AA69-F3A16DB3E2A7}"/>
              </a:ext>
            </a:extLst>
          </p:cNvPr>
          <p:cNvSpPr>
            <a:spLocks noGrp="1"/>
          </p:cNvSpPr>
          <p:nvPr>
            <p:ph type="sldNum" sz="quarter" idx="12"/>
          </p:nvPr>
        </p:nvSpPr>
        <p:spPr/>
        <p:txBody>
          <a:bodyPr/>
          <a:lstStyle/>
          <a:p>
            <a:fld id="{BBE0A7E1-A0BD-4D2C-A781-85700445A24C}" type="slidenum">
              <a:rPr lang="en-GB" smtClean="0"/>
              <a:t>6</a:t>
            </a:fld>
            <a:endParaRPr lang="en-GB"/>
          </a:p>
        </p:txBody>
      </p:sp>
      <p:pic>
        <p:nvPicPr>
          <p:cNvPr id="5" name="Picture 4">
            <a:extLst>
              <a:ext uri="{FF2B5EF4-FFF2-40B4-BE49-F238E27FC236}">
                <a16:creationId xmlns:a16="http://schemas.microsoft.com/office/drawing/2014/main" id="{64A97C8A-9CD0-4058-B847-4D6EA311ECC4}"/>
              </a:ext>
            </a:extLst>
          </p:cNvPr>
          <p:cNvPicPr>
            <a:picLocks noChangeAspect="1"/>
          </p:cNvPicPr>
          <p:nvPr/>
        </p:nvPicPr>
        <p:blipFill>
          <a:blip r:embed="rId3"/>
          <a:stretch>
            <a:fillRect/>
          </a:stretch>
        </p:blipFill>
        <p:spPr>
          <a:xfrm>
            <a:off x="7589975" y="1780297"/>
            <a:ext cx="3502746" cy="2187555"/>
          </a:xfrm>
          <a:prstGeom prst="rect">
            <a:avLst/>
          </a:prstGeom>
        </p:spPr>
      </p:pic>
      <p:pic>
        <p:nvPicPr>
          <p:cNvPr id="6" name="Picture 2" descr="Image result for motivation">
            <a:extLst>
              <a:ext uri="{FF2B5EF4-FFF2-40B4-BE49-F238E27FC236}">
                <a16:creationId xmlns:a16="http://schemas.microsoft.com/office/drawing/2014/main" id="{6EB6EC92-75A0-4ED8-BB3C-6A2971D3A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74" y="4395338"/>
            <a:ext cx="3781425" cy="196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48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21A6-5788-4677-8D08-0182C96BEA8F}"/>
              </a:ext>
            </a:extLst>
          </p:cNvPr>
          <p:cNvSpPr>
            <a:spLocks noGrp="1"/>
          </p:cNvSpPr>
          <p:nvPr>
            <p:ph type="title"/>
          </p:nvPr>
        </p:nvSpPr>
        <p:spPr/>
        <p:txBody>
          <a:bodyPr/>
          <a:lstStyle/>
          <a:p>
            <a:r>
              <a:rPr lang="en-IE"/>
              <a:t>Top 10 tips to Motivate… </a:t>
            </a:r>
            <a:endParaRPr lang="en-IE" dirty="0"/>
          </a:p>
        </p:txBody>
      </p:sp>
      <p:sp>
        <p:nvSpPr>
          <p:cNvPr id="3" name="Content Placeholder 2">
            <a:extLst>
              <a:ext uri="{FF2B5EF4-FFF2-40B4-BE49-F238E27FC236}">
                <a16:creationId xmlns:a16="http://schemas.microsoft.com/office/drawing/2014/main" id="{E04525A1-0BC1-4227-864F-FE021E9E36F5}"/>
              </a:ext>
            </a:extLst>
          </p:cNvPr>
          <p:cNvSpPr>
            <a:spLocks noGrp="1"/>
          </p:cNvSpPr>
          <p:nvPr>
            <p:ph idx="1"/>
          </p:nvPr>
        </p:nvSpPr>
        <p:spPr>
          <a:xfrm>
            <a:off x="944380" y="1690688"/>
            <a:ext cx="5304020" cy="4633912"/>
          </a:xfrm>
        </p:spPr>
        <p:txBody>
          <a:bodyPr>
            <a:noAutofit/>
          </a:bodyPr>
          <a:lstStyle/>
          <a:p>
            <a:r>
              <a:rPr lang="en-IE" sz="2000" dirty="0"/>
              <a:t>Scheduling is key </a:t>
            </a:r>
          </a:p>
          <a:p>
            <a:r>
              <a:rPr lang="en-IE" sz="2000" dirty="0"/>
              <a:t>Think positively that you can do it, because you can - you only need to convince yourself</a:t>
            </a:r>
          </a:p>
          <a:p>
            <a:r>
              <a:rPr lang="en-IE" sz="2000" dirty="0"/>
              <a:t>Avoid triggers that initiate old behaviours</a:t>
            </a:r>
          </a:p>
          <a:p>
            <a:r>
              <a:rPr lang="en-IE" sz="2000" dirty="0"/>
              <a:t>Take one step at a time to build to your goal</a:t>
            </a:r>
          </a:p>
          <a:p>
            <a:pPr marL="0" indent="0">
              <a:buNone/>
            </a:pPr>
            <a:r>
              <a:rPr lang="en-IE" sz="2400" b="1" dirty="0"/>
              <a:t>Have patience with yourself </a:t>
            </a:r>
          </a:p>
        </p:txBody>
      </p:sp>
      <p:sp>
        <p:nvSpPr>
          <p:cNvPr id="4" name="Slide Number Placeholder 3">
            <a:extLst>
              <a:ext uri="{FF2B5EF4-FFF2-40B4-BE49-F238E27FC236}">
                <a16:creationId xmlns:a16="http://schemas.microsoft.com/office/drawing/2014/main" id="{35DDE919-E315-48DA-BE71-504D7B6950C3}"/>
              </a:ext>
            </a:extLst>
          </p:cNvPr>
          <p:cNvSpPr>
            <a:spLocks noGrp="1"/>
          </p:cNvSpPr>
          <p:nvPr>
            <p:ph type="sldNum" sz="quarter" idx="12"/>
          </p:nvPr>
        </p:nvSpPr>
        <p:spPr/>
        <p:txBody>
          <a:bodyPr/>
          <a:lstStyle/>
          <a:p>
            <a:fld id="{BBE0A7E1-A0BD-4D2C-A781-85700445A24C}" type="slidenum">
              <a:rPr lang="en-GB" smtClean="0"/>
              <a:t>7</a:t>
            </a:fld>
            <a:endParaRPr lang="en-GB"/>
          </a:p>
        </p:txBody>
      </p:sp>
      <p:sp>
        <p:nvSpPr>
          <p:cNvPr id="5" name="AutoShape 2" descr="Image result for motivation">
            <a:extLst>
              <a:ext uri="{FF2B5EF4-FFF2-40B4-BE49-F238E27FC236}">
                <a16:creationId xmlns:a16="http://schemas.microsoft.com/office/drawing/2014/main" id="{4C5177F6-3A9F-444F-BFFB-046EF7D430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 name="Picture 6">
            <a:extLst>
              <a:ext uri="{FF2B5EF4-FFF2-40B4-BE49-F238E27FC236}">
                <a16:creationId xmlns:a16="http://schemas.microsoft.com/office/drawing/2014/main" id="{9F647F42-B281-4049-97C2-CCF144498D03}"/>
              </a:ext>
            </a:extLst>
          </p:cNvPr>
          <p:cNvPicPr>
            <a:picLocks noChangeAspect="1"/>
          </p:cNvPicPr>
          <p:nvPr/>
        </p:nvPicPr>
        <p:blipFill>
          <a:blip r:embed="rId3"/>
          <a:stretch>
            <a:fillRect/>
          </a:stretch>
        </p:blipFill>
        <p:spPr>
          <a:xfrm>
            <a:off x="6355161" y="2813713"/>
            <a:ext cx="4325281" cy="2671762"/>
          </a:xfrm>
          <a:prstGeom prst="rect">
            <a:avLst/>
          </a:prstGeom>
        </p:spPr>
      </p:pic>
    </p:spTree>
    <p:extLst>
      <p:ext uri="{BB962C8B-B14F-4D97-AF65-F5344CB8AC3E}">
        <p14:creationId xmlns:p14="http://schemas.microsoft.com/office/powerpoint/2010/main" val="1111128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6FB0-7BE1-4F0D-8D76-365B5B6FD028}"/>
              </a:ext>
            </a:extLst>
          </p:cNvPr>
          <p:cNvSpPr>
            <a:spLocks noGrp="1"/>
          </p:cNvSpPr>
          <p:nvPr>
            <p:ph type="title"/>
          </p:nvPr>
        </p:nvSpPr>
        <p:spPr>
          <a:xfrm>
            <a:off x="2389970" y="927099"/>
            <a:ext cx="7668430" cy="709865"/>
          </a:xfrm>
        </p:spPr>
        <p:txBody>
          <a:bodyPr>
            <a:normAutofit fontScale="90000"/>
          </a:bodyPr>
          <a:lstStyle/>
          <a:p>
            <a:r>
              <a:rPr lang="en-US" dirty="0">
                <a:latin typeface="+mn-lt"/>
              </a:rPr>
              <a:t>How to Overcome Procrastination</a:t>
            </a:r>
            <a:endParaRPr lang="en-IE" dirty="0">
              <a:latin typeface="+mn-lt"/>
            </a:endParaRPr>
          </a:p>
        </p:txBody>
      </p:sp>
      <p:sp>
        <p:nvSpPr>
          <p:cNvPr id="4" name="Slide Number Placeholder 3">
            <a:extLst>
              <a:ext uri="{FF2B5EF4-FFF2-40B4-BE49-F238E27FC236}">
                <a16:creationId xmlns:a16="http://schemas.microsoft.com/office/drawing/2014/main" id="{52B6F95C-3E78-4CEA-8554-2EF3BB3FC957}"/>
              </a:ext>
            </a:extLst>
          </p:cNvPr>
          <p:cNvSpPr>
            <a:spLocks noGrp="1"/>
          </p:cNvSpPr>
          <p:nvPr>
            <p:ph type="sldNum" sz="quarter" idx="12"/>
          </p:nvPr>
        </p:nvSpPr>
        <p:spPr>
          <a:xfrm>
            <a:off x="8686800" y="6296389"/>
            <a:ext cx="2743200" cy="365125"/>
          </a:xfrm>
        </p:spPr>
        <p:txBody>
          <a:bodyPr/>
          <a:lstStyle/>
          <a:p>
            <a:fld id="{BBE0A7E1-A0BD-4D2C-A781-85700445A24C}" type="slidenum">
              <a:rPr lang="en-GB" smtClean="0"/>
              <a:t>8</a:t>
            </a:fld>
            <a:endParaRPr lang="en-GB"/>
          </a:p>
        </p:txBody>
      </p:sp>
      <p:graphicFrame>
        <p:nvGraphicFramePr>
          <p:cNvPr id="12" name="Table 11">
            <a:extLst>
              <a:ext uri="{FF2B5EF4-FFF2-40B4-BE49-F238E27FC236}">
                <a16:creationId xmlns:a16="http://schemas.microsoft.com/office/drawing/2014/main" id="{86DC2CAA-C52B-47CC-BE65-5531B7E33C2A}"/>
              </a:ext>
            </a:extLst>
          </p:cNvPr>
          <p:cNvGraphicFramePr>
            <a:graphicFrameLocks noGrp="1"/>
          </p:cNvGraphicFramePr>
          <p:nvPr>
            <p:extLst>
              <p:ext uri="{D42A27DB-BD31-4B8C-83A1-F6EECF244321}">
                <p14:modId xmlns:p14="http://schemas.microsoft.com/office/powerpoint/2010/main" val="626154901"/>
              </p:ext>
            </p:extLst>
          </p:nvPr>
        </p:nvGraphicFramePr>
        <p:xfrm>
          <a:off x="1319134" y="1768839"/>
          <a:ext cx="8815466" cy="6278614"/>
        </p:xfrm>
        <a:graphic>
          <a:graphicData uri="http://schemas.openxmlformats.org/drawingml/2006/table">
            <a:tbl>
              <a:tblPr/>
              <a:tblGrid>
                <a:gridCol w="2339147">
                  <a:extLst>
                    <a:ext uri="{9D8B030D-6E8A-4147-A177-3AD203B41FA5}">
                      <a16:colId xmlns:a16="http://schemas.microsoft.com/office/drawing/2014/main" val="3126027322"/>
                    </a:ext>
                  </a:extLst>
                </a:gridCol>
                <a:gridCol w="6476319">
                  <a:extLst>
                    <a:ext uri="{9D8B030D-6E8A-4147-A177-3AD203B41FA5}">
                      <a16:colId xmlns:a16="http://schemas.microsoft.com/office/drawing/2014/main" val="1790012033"/>
                    </a:ext>
                  </a:extLst>
                </a:gridCol>
              </a:tblGrid>
              <a:tr h="518119">
                <a:tc>
                  <a:txBody>
                    <a:bodyPr/>
                    <a:lstStyle/>
                    <a:p>
                      <a:pPr algn="l" fontAlgn="t"/>
                      <a:r>
                        <a:rPr lang="en-IE" sz="1400" dirty="0">
                          <a:effectLst/>
                        </a:rPr>
                        <a:t>Take Action</a:t>
                      </a:r>
                    </a:p>
                  </a:txBody>
                  <a:tcPr marL="29992" marR="29992" marT="11997" marB="14996">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800" dirty="0">
                          <a:effectLst/>
                        </a:rPr>
                        <a:t>Sometimes just doing something creates the momentum to continue, so just do something to get you started which will naturally lead to more… </a:t>
                      </a:r>
                    </a:p>
                  </a:txBody>
                  <a:tcPr marL="29992" marR="29992" marT="11997" marB="14996">
                    <a:lnL>
                      <a:noFill/>
                    </a:lnL>
                    <a:lnR>
                      <a:noFill/>
                    </a:lnR>
                    <a:lnT>
                      <a:noFill/>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89157450"/>
                  </a:ext>
                </a:extLst>
              </a:tr>
              <a:tr h="656272">
                <a:tc>
                  <a:txBody>
                    <a:bodyPr/>
                    <a:lstStyle/>
                    <a:p>
                      <a:pPr algn="l" fontAlgn="t"/>
                      <a:r>
                        <a:rPr lang="en-IE" sz="1400">
                          <a:effectLst/>
                        </a:rPr>
                        <a:t>Visualise it</a:t>
                      </a:r>
                    </a:p>
                  </a:txBody>
                  <a:tcPr marL="29992" marR="29992" marT="11997" marB="1499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800" dirty="0">
                          <a:effectLst/>
                        </a:rPr>
                        <a:t>Visualise or rehearse in your imagination finishing the task and feeling pleased with yourself.</a:t>
                      </a:r>
                    </a:p>
                  </a:txBody>
                  <a:tcPr marL="29992" marR="29992" marT="11997" marB="1499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61965691"/>
                  </a:ext>
                </a:extLst>
              </a:tr>
              <a:tr h="1245796">
                <a:tc>
                  <a:txBody>
                    <a:bodyPr/>
                    <a:lstStyle/>
                    <a:p>
                      <a:pPr algn="l" fontAlgn="t"/>
                      <a:r>
                        <a:rPr lang="en-IE" sz="1400" dirty="0">
                          <a:effectLst/>
                        </a:rPr>
                        <a:t>Salami Technique</a:t>
                      </a:r>
                    </a:p>
                  </a:txBody>
                  <a:tcPr marL="29992" marR="29992" marT="11997" marB="1499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800" dirty="0">
                          <a:effectLst/>
                        </a:rPr>
                        <a:t>Slice a task or goal down by function and time, getting down to smallest unit. </a:t>
                      </a:r>
                    </a:p>
                    <a:p>
                      <a:pPr algn="l" fontAlgn="t"/>
                      <a:r>
                        <a:rPr lang="en-US" sz="1800" dirty="0">
                          <a:effectLst/>
                        </a:rPr>
                        <a:t>Breaking it down into smaller tasks, makes it much more manageable.    </a:t>
                      </a:r>
                    </a:p>
                  </a:txBody>
                  <a:tcPr marL="29992" marR="29992" marT="11997" marB="1499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53287400"/>
                  </a:ext>
                </a:extLst>
              </a:tr>
              <a:tr h="585100">
                <a:tc>
                  <a:txBody>
                    <a:bodyPr/>
                    <a:lstStyle/>
                    <a:p>
                      <a:pPr algn="l" fontAlgn="t"/>
                      <a:r>
                        <a:rPr lang="en-IE" sz="1400" dirty="0">
                          <a:effectLst/>
                        </a:rPr>
                        <a:t>Five minutes</a:t>
                      </a:r>
                    </a:p>
                    <a:p>
                      <a:pPr algn="l" fontAlgn="t"/>
                      <a:endParaRPr lang="en-IE" sz="1400" dirty="0">
                        <a:effectLst/>
                      </a:endParaRPr>
                    </a:p>
                    <a:p>
                      <a:pPr algn="l" fontAlgn="t"/>
                      <a:endParaRPr lang="en-IE" sz="1400" dirty="0">
                        <a:effectLst/>
                      </a:endParaRPr>
                    </a:p>
                    <a:p>
                      <a:pPr algn="l" fontAlgn="t"/>
                      <a:endParaRPr lang="en-IE" sz="1400" dirty="0">
                        <a:effectLst/>
                      </a:endParaRPr>
                    </a:p>
                    <a:p>
                      <a:pPr algn="l" fontAlgn="t"/>
                      <a:r>
                        <a:rPr lang="en-IE" sz="1400" dirty="0">
                          <a:effectLst/>
                        </a:rPr>
                        <a:t>Worst First</a:t>
                      </a:r>
                    </a:p>
                  </a:txBody>
                  <a:tcPr marL="29992" marR="29992" marT="11997" marB="1499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800" dirty="0">
                          <a:effectLst/>
                        </a:rPr>
                        <a:t>Spending just 5 minutes at the task, once started, may as well keep going! </a:t>
                      </a:r>
                    </a:p>
                    <a:p>
                      <a:pPr algn="l" fontAlgn="t"/>
                      <a:endParaRPr lang="en-US" sz="1800" dirty="0">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rPr>
                        <a:t>Start with the most difficult task first</a:t>
                      </a:r>
                    </a:p>
                  </a:txBody>
                  <a:tcPr marL="29992" marR="29992" marT="11997" marB="1499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19373854"/>
                  </a:ext>
                </a:extLst>
              </a:tr>
              <a:tr h="1110683">
                <a:tc>
                  <a:txBody>
                    <a:bodyPr/>
                    <a:lstStyle/>
                    <a:p>
                      <a:pPr algn="l" fontAlgn="t"/>
                      <a:endParaRPr lang="en-IE" sz="1400" dirty="0">
                        <a:effectLst/>
                      </a:endParaRPr>
                    </a:p>
                  </a:txBody>
                  <a:tcPr marL="29992" marR="29992" marT="11997" marB="1499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800" dirty="0">
                        <a:effectLst/>
                      </a:endParaRPr>
                    </a:p>
                  </a:txBody>
                  <a:tcPr marL="29992" marR="29992" marT="11997" marB="1499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54132474"/>
                  </a:ext>
                </a:extLst>
              </a:tr>
              <a:tr h="1291637">
                <a:tc>
                  <a:txBody>
                    <a:bodyPr/>
                    <a:lstStyle/>
                    <a:p>
                      <a:pPr algn="l" fontAlgn="t"/>
                      <a:endParaRPr lang="en-IE" sz="1400" dirty="0">
                        <a:effectLst/>
                      </a:endParaRPr>
                    </a:p>
                  </a:txBody>
                  <a:tcPr marL="29992" marR="29992" marT="11997" marB="1499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endParaRPr lang="en-US" sz="1800" dirty="0">
                        <a:effectLst/>
                      </a:endParaRPr>
                    </a:p>
                  </a:txBody>
                  <a:tcPr marL="29992" marR="29992" marT="11997" marB="14996">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36621512"/>
                  </a:ext>
                </a:extLst>
              </a:tr>
            </a:tbl>
          </a:graphicData>
        </a:graphic>
      </p:graphicFrame>
    </p:spTree>
    <p:extLst>
      <p:ext uri="{BB962C8B-B14F-4D97-AF65-F5344CB8AC3E}">
        <p14:creationId xmlns:p14="http://schemas.microsoft.com/office/powerpoint/2010/main" val="51083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6FB0-7BE1-4F0D-8D76-365B5B6FD028}"/>
              </a:ext>
            </a:extLst>
          </p:cNvPr>
          <p:cNvSpPr>
            <a:spLocks noGrp="1"/>
          </p:cNvSpPr>
          <p:nvPr>
            <p:ph type="title"/>
          </p:nvPr>
        </p:nvSpPr>
        <p:spPr>
          <a:xfrm>
            <a:off x="2389970" y="927099"/>
            <a:ext cx="7668430" cy="709865"/>
          </a:xfrm>
        </p:spPr>
        <p:txBody>
          <a:bodyPr>
            <a:normAutofit fontScale="90000"/>
          </a:bodyPr>
          <a:lstStyle/>
          <a:p>
            <a:r>
              <a:rPr lang="en-US" dirty="0"/>
              <a:t>How to overcome Procrastination</a:t>
            </a:r>
            <a:endParaRPr lang="en-IE" dirty="0"/>
          </a:p>
        </p:txBody>
      </p:sp>
      <p:sp>
        <p:nvSpPr>
          <p:cNvPr id="4" name="Slide Number Placeholder 3">
            <a:extLst>
              <a:ext uri="{FF2B5EF4-FFF2-40B4-BE49-F238E27FC236}">
                <a16:creationId xmlns:a16="http://schemas.microsoft.com/office/drawing/2014/main" id="{52B6F95C-3E78-4CEA-8554-2EF3BB3FC957}"/>
              </a:ext>
            </a:extLst>
          </p:cNvPr>
          <p:cNvSpPr>
            <a:spLocks noGrp="1"/>
          </p:cNvSpPr>
          <p:nvPr>
            <p:ph type="sldNum" sz="quarter" idx="12"/>
          </p:nvPr>
        </p:nvSpPr>
        <p:spPr/>
        <p:txBody>
          <a:bodyPr/>
          <a:lstStyle/>
          <a:p>
            <a:fld id="{BBE0A7E1-A0BD-4D2C-A781-85700445A24C}" type="slidenum">
              <a:rPr lang="en-GB" smtClean="0"/>
              <a:t>9</a:t>
            </a:fld>
            <a:endParaRPr lang="en-GB"/>
          </a:p>
        </p:txBody>
      </p:sp>
      <p:graphicFrame>
        <p:nvGraphicFramePr>
          <p:cNvPr id="3" name="Table 2">
            <a:extLst>
              <a:ext uri="{FF2B5EF4-FFF2-40B4-BE49-F238E27FC236}">
                <a16:creationId xmlns:a16="http://schemas.microsoft.com/office/drawing/2014/main" id="{F627FA1F-60DB-45D0-890C-C84D6D592287}"/>
              </a:ext>
            </a:extLst>
          </p:cNvPr>
          <p:cNvGraphicFramePr>
            <a:graphicFrameLocks noGrp="1"/>
          </p:cNvGraphicFramePr>
          <p:nvPr>
            <p:extLst>
              <p:ext uri="{D42A27DB-BD31-4B8C-83A1-F6EECF244321}">
                <p14:modId xmlns:p14="http://schemas.microsoft.com/office/powerpoint/2010/main" val="218640994"/>
              </p:ext>
            </p:extLst>
          </p:nvPr>
        </p:nvGraphicFramePr>
        <p:xfrm>
          <a:off x="838200" y="1858780"/>
          <a:ext cx="9296400" cy="5923780"/>
        </p:xfrm>
        <a:graphic>
          <a:graphicData uri="http://schemas.openxmlformats.org/drawingml/2006/table">
            <a:tbl>
              <a:tblPr/>
              <a:tblGrid>
                <a:gridCol w="2302260">
                  <a:extLst>
                    <a:ext uri="{9D8B030D-6E8A-4147-A177-3AD203B41FA5}">
                      <a16:colId xmlns:a16="http://schemas.microsoft.com/office/drawing/2014/main" val="1649557500"/>
                    </a:ext>
                  </a:extLst>
                </a:gridCol>
                <a:gridCol w="6994140">
                  <a:extLst>
                    <a:ext uri="{9D8B030D-6E8A-4147-A177-3AD203B41FA5}">
                      <a16:colId xmlns:a16="http://schemas.microsoft.com/office/drawing/2014/main" val="2007932535"/>
                    </a:ext>
                  </a:extLst>
                </a:gridCol>
              </a:tblGrid>
              <a:tr h="667753">
                <a:tc>
                  <a:txBody>
                    <a:bodyPr/>
                    <a:lstStyle/>
                    <a:p>
                      <a:pPr algn="l" fontAlgn="t"/>
                      <a:r>
                        <a:rPr lang="en-IE" sz="1600" dirty="0">
                          <a:effectLst/>
                        </a:rPr>
                        <a:t>Keep motivated</a:t>
                      </a:r>
                    </a:p>
                  </a:txBody>
                  <a:tcPr marL="27941" marR="27941" marT="11176" marB="13970">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600" dirty="0">
                          <a:effectLst/>
                        </a:rPr>
                        <a:t>Keep yourself motivated by writing down your personal goals and posting them around the place where you can see them on a regular basis.</a:t>
                      </a:r>
                    </a:p>
                  </a:txBody>
                  <a:tcPr marL="27941" marR="27941" marT="11176" marB="13970">
                    <a:lnL>
                      <a:noFill/>
                    </a:lnL>
                    <a:lnR>
                      <a:noFill/>
                    </a:lnR>
                    <a:lnT>
                      <a:noFill/>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76777063"/>
                  </a:ext>
                </a:extLst>
              </a:tr>
              <a:tr h="728449">
                <a:tc>
                  <a:txBody>
                    <a:bodyPr/>
                    <a:lstStyle/>
                    <a:p>
                      <a:pPr algn="l" fontAlgn="t"/>
                      <a:r>
                        <a:rPr lang="en-IE" sz="1400" dirty="0">
                          <a:effectLst/>
                        </a:rPr>
                        <a:t>Get support</a:t>
                      </a:r>
                    </a:p>
                  </a:txBody>
                  <a:tcPr marL="27941" marR="27941" marT="11176" marB="1397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effectLst/>
                        </a:rPr>
                        <a:t>Get help from other people, team, colleague - start meetings with a check in</a:t>
                      </a:r>
                    </a:p>
                    <a:p>
                      <a:pPr algn="l" fontAlgn="t"/>
                      <a:endParaRPr lang="en-US" sz="1400" dirty="0">
                        <a:effectLst/>
                      </a:endParaRPr>
                    </a:p>
                  </a:txBody>
                  <a:tcPr marL="27941" marR="27941" marT="11176" marB="1397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17178306"/>
                  </a:ext>
                </a:extLst>
              </a:tr>
              <a:tr h="1027504">
                <a:tc>
                  <a:txBody>
                    <a:bodyPr/>
                    <a:lstStyle/>
                    <a:p>
                      <a:pPr algn="l" fontAlgn="t"/>
                      <a:r>
                        <a:rPr lang="en-IE" sz="1400" dirty="0">
                          <a:effectLst/>
                        </a:rPr>
                        <a:t>Pep talk</a:t>
                      </a:r>
                    </a:p>
                  </a:txBody>
                  <a:tcPr marL="27941" marR="27941" marT="11176" marB="1397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dirty="0">
                          <a:effectLst/>
                        </a:rPr>
                        <a:t>Give yourself a pep talk.  Remind yourself of the benefits of getting the task done.</a:t>
                      </a:r>
                      <a:r>
                        <a:rPr lang="en-IE" sz="1400" dirty="0"/>
                        <a:t> Think positively that you can do it, because you can - you only need to convince yourself</a:t>
                      </a:r>
                    </a:p>
                    <a:p>
                      <a:pPr algn="l" fontAlgn="t"/>
                      <a:endParaRPr lang="en-US" sz="1400" dirty="0">
                        <a:effectLst/>
                      </a:endParaRPr>
                    </a:p>
                  </a:txBody>
                  <a:tcPr marL="27941" marR="27941" marT="11176" marB="1397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65776310"/>
                  </a:ext>
                </a:extLst>
              </a:tr>
              <a:tr h="1117049">
                <a:tc>
                  <a:txBody>
                    <a:bodyPr/>
                    <a:lstStyle/>
                    <a:p>
                      <a:pPr algn="l" fontAlgn="t"/>
                      <a:r>
                        <a:rPr lang="en-IE" sz="1400">
                          <a:effectLst/>
                        </a:rPr>
                        <a:t>Organise yourself</a:t>
                      </a:r>
                    </a:p>
                  </a:txBody>
                  <a:tcPr marL="27941" marR="27941" marT="11176" marB="1397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effectLst/>
                        </a:rPr>
                        <a:t>Surround yourself physically with items associated with the task.  Keep your work space </a:t>
                      </a:r>
                      <a:r>
                        <a:rPr lang="en-US" sz="1400" dirty="0" err="1">
                          <a:effectLst/>
                        </a:rPr>
                        <a:t>organised</a:t>
                      </a:r>
                      <a:r>
                        <a:rPr lang="en-US" sz="1400" dirty="0">
                          <a:effectLst/>
                        </a:rPr>
                        <a:t> (limited distractions, things you need to hand).</a:t>
                      </a:r>
                    </a:p>
                  </a:txBody>
                  <a:tcPr marL="27941" marR="27941" marT="11176" marB="1397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57109036"/>
                  </a:ext>
                </a:extLst>
              </a:tr>
              <a:tr h="728449">
                <a:tc>
                  <a:txBody>
                    <a:bodyPr/>
                    <a:lstStyle/>
                    <a:p>
                      <a:pPr algn="l" fontAlgn="t"/>
                      <a:r>
                        <a:rPr lang="en-IE" sz="1400" dirty="0">
                          <a:effectLst/>
                        </a:rPr>
                        <a:t>Mistakes</a:t>
                      </a:r>
                    </a:p>
                  </a:txBody>
                  <a:tcPr marL="27941" marR="27941" marT="11176" marB="1397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b="0" i="0" kern="1200" dirty="0">
                          <a:solidFill>
                            <a:schemeClr val="tx1"/>
                          </a:solidFill>
                          <a:effectLst/>
                          <a:latin typeface="+mn-lt"/>
                          <a:ea typeface="+mn-ea"/>
                          <a:cs typeface="+mn-cs"/>
                        </a:rPr>
                        <a:t>Don’t worry about making mistakes -you learn and grow (growth mindset)</a:t>
                      </a:r>
                      <a:endParaRPr lang="en-US" sz="1400" dirty="0">
                        <a:effectLst/>
                      </a:endParaRPr>
                    </a:p>
                  </a:txBody>
                  <a:tcPr marL="27941" marR="27941" marT="11176" marB="1397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40910375"/>
                  </a:ext>
                </a:extLst>
              </a:tr>
              <a:tr h="1654576">
                <a:tc>
                  <a:txBody>
                    <a:bodyPr/>
                    <a:lstStyle/>
                    <a:p>
                      <a:pPr algn="l" fontAlgn="t"/>
                      <a:r>
                        <a:rPr lang="en-IE" sz="1400" dirty="0">
                          <a:effectLst/>
                        </a:rPr>
                        <a:t>Avoid negative thinking</a:t>
                      </a:r>
                    </a:p>
                  </a:txBody>
                  <a:tcPr marL="27941" marR="27941" marT="11176" marB="1397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dirty="0">
                          <a:effectLst/>
                        </a:rPr>
                        <a:t>Thinking you’re not good enough or that everyone else is doing a better job or that you’ll never get it all done is not helpful, try to encourage and support yourself instead. </a:t>
                      </a:r>
                    </a:p>
                  </a:txBody>
                  <a:tcPr marL="27941" marR="27941" marT="11176" marB="13970">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1060694"/>
                  </a:ext>
                </a:extLst>
              </a:tr>
            </a:tbl>
          </a:graphicData>
        </a:graphic>
      </p:graphicFrame>
    </p:spTree>
    <p:extLst>
      <p:ext uri="{BB962C8B-B14F-4D97-AF65-F5344CB8AC3E}">
        <p14:creationId xmlns:p14="http://schemas.microsoft.com/office/powerpoint/2010/main" val="2388690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FC378141EA6C45AB1A34F92B2C1996" ma:contentTypeVersion="12" ma:contentTypeDescription="Create a new document." ma:contentTypeScope="" ma:versionID="8eee21e22597b670b1968de91e39072c">
  <xsd:schema xmlns:xsd="http://www.w3.org/2001/XMLSchema" xmlns:xs="http://www.w3.org/2001/XMLSchema" xmlns:p="http://schemas.microsoft.com/office/2006/metadata/properties" xmlns:ns2="12a23a68-2051-4182-bc21-ce3ebb3356fe" xmlns:ns3="630ddc12-0f1e-4837-8036-c7b739999363" targetNamespace="http://schemas.microsoft.com/office/2006/metadata/properties" ma:root="true" ma:fieldsID="985a7e1ca6bec10ec5cc719eb4aa26c8" ns2:_="" ns3:_="">
    <xsd:import namespace="12a23a68-2051-4182-bc21-ce3ebb3356fe"/>
    <xsd:import namespace="630ddc12-0f1e-4837-8036-c7b7399993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a23a68-2051-4182-bc21-ce3ebb3356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0ddc12-0f1e-4837-8036-c7b7399993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82F17E-1A2C-4C0B-B645-4A04F23CB7CE}"/>
</file>

<file path=customXml/itemProps2.xml><?xml version="1.0" encoding="utf-8"?>
<ds:datastoreItem xmlns:ds="http://schemas.openxmlformats.org/officeDocument/2006/customXml" ds:itemID="{9DDCE278-525C-43B5-8D23-40A940A3BFDE}"/>
</file>

<file path=customXml/itemProps3.xml><?xml version="1.0" encoding="utf-8"?>
<ds:datastoreItem xmlns:ds="http://schemas.openxmlformats.org/officeDocument/2006/customXml" ds:itemID="{3CB898EE-64BB-4810-8ACF-2E9DB58B377D}"/>
</file>

<file path=docProps/app.xml><?xml version="1.0" encoding="utf-8"?>
<Properties xmlns="http://schemas.openxmlformats.org/officeDocument/2006/extended-properties" xmlns:vt="http://schemas.openxmlformats.org/officeDocument/2006/docPropsVTypes">
  <TotalTime>40</TotalTime>
  <Words>4145</Words>
  <Application>Microsoft Office PowerPoint</Application>
  <PresentationFormat>Widescreen</PresentationFormat>
  <Paragraphs>411</Paragraphs>
  <Slides>48</Slides>
  <Notes>30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-apple-system</vt:lpstr>
      <vt:lpstr>Arial</vt:lpstr>
      <vt:lpstr>Calibri</vt:lpstr>
      <vt:lpstr>Calibri Light</vt:lpstr>
      <vt:lpstr>Rockwell</vt:lpstr>
      <vt:lpstr>Office Theme</vt:lpstr>
      <vt:lpstr>Resilience in Challenging Times</vt:lpstr>
      <vt:lpstr>Aims of presentation</vt:lpstr>
      <vt:lpstr>Being resilient during  Covid-19</vt:lpstr>
      <vt:lpstr>Maslow’s hierarchy of needs (Abraham Maslow, Psychologist, 1943)</vt:lpstr>
      <vt:lpstr>Procrastination..</vt:lpstr>
      <vt:lpstr>Staying motivated can be hard!</vt:lpstr>
      <vt:lpstr>Top 10 tips to Motivate… </vt:lpstr>
      <vt:lpstr>How to Overcome Procrastination</vt:lpstr>
      <vt:lpstr>How to overcome Procrastination</vt:lpstr>
      <vt:lpstr>PowerPoint Presentation</vt:lpstr>
      <vt:lpstr>Hard day at the office</vt:lpstr>
      <vt:lpstr>Day from hell!</vt:lpstr>
      <vt:lpstr>Stress Management &amp; Self Care</vt:lpstr>
      <vt:lpstr>Recovery</vt:lpstr>
      <vt:lpstr>60 second recovery</vt:lpstr>
      <vt:lpstr>Why are we all feeling so tired right now?</vt:lpstr>
      <vt:lpstr>Stress </vt:lpstr>
      <vt:lpstr>Scaling </vt:lpstr>
      <vt:lpstr>Symptoms of stress</vt:lpstr>
      <vt:lpstr>PowerPoint Presentation</vt:lpstr>
      <vt:lpstr>PowerPoint Presentation</vt:lpstr>
      <vt:lpstr>Balance</vt:lpstr>
      <vt:lpstr>Stress Management Tips</vt:lpstr>
      <vt:lpstr>Anxiety</vt:lpstr>
      <vt:lpstr>Definition</vt:lpstr>
      <vt:lpstr>The Good News</vt:lpstr>
      <vt:lpstr>Managing anxiety</vt:lpstr>
      <vt:lpstr>Awareness/Breathing/Self soothing - CRUCIAL</vt:lpstr>
      <vt:lpstr>BREATHING</vt:lpstr>
      <vt:lpstr>Coping statements/self affirmations when anxious/overwhelmed </vt:lpstr>
      <vt:lpstr>5 A DAY New Economic Foundation on behalf of the Foresight commission in the UK </vt:lpstr>
      <vt:lpstr>Connect</vt:lpstr>
      <vt:lpstr>GIVE</vt:lpstr>
      <vt:lpstr>BE ACTIVE</vt:lpstr>
      <vt:lpstr>Take Notice</vt:lpstr>
      <vt:lpstr>NEW LEARNING</vt:lpstr>
      <vt:lpstr>What helps resilience and coping during challenging times</vt:lpstr>
      <vt:lpstr>laughter</vt:lpstr>
      <vt:lpstr>Laughter really is the best medicine</vt:lpstr>
      <vt:lpstr>Sleep time</vt:lpstr>
      <vt:lpstr>Sleep time</vt:lpstr>
      <vt:lpstr>Good sleep hygiene</vt:lpstr>
      <vt:lpstr>Positive emotions</vt:lpstr>
      <vt:lpstr>Positive Emotions</vt:lpstr>
      <vt:lpstr>Useful Resources</vt:lpstr>
      <vt:lpstr>Useful resources</vt:lpstr>
      <vt:lpstr>Mental Health Resources</vt:lpstr>
      <vt:lpstr>www.reachoutpsychotherapy.com Tel 085 100 2177 info@reachoutpsychotherapy.com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in Challenging Times</dc:title>
  <dc:creator>Greg Foxe</dc:creator>
  <cp:lastModifiedBy>Greg Foxe</cp:lastModifiedBy>
  <cp:revision>4</cp:revision>
  <dcterms:created xsi:type="dcterms:W3CDTF">2020-05-21T11:06:55Z</dcterms:created>
  <dcterms:modified xsi:type="dcterms:W3CDTF">2020-05-21T11:47:48Z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0x010100AAFC378141EA6C45AB1A34F92B2C1996</vt:lpwstr>
  </property>
</Properties>
</file>