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8288000" cy="10287000"/>
  <p:notesSz cx="6858000" cy="9144000"/>
  <p:embeddedFontLst>
    <p:embeddedFont>
      <p:font typeface="思源黑体 1 Bold" panose="020B0800000000000000" pitchFamily="34" charset="-128"/>
      <p:regular r:id="rId20"/>
      <p:bold r:id="rId21"/>
      <p:italic r:id="rId22"/>
      <p:boldItalic r:id="rId23"/>
    </p:embeddedFont>
    <p:embeddedFont>
      <p:font typeface="思源黑体 2" panose="020B0500000000000000" pitchFamily="34" charset="-128"/>
      <p:regular r:id="rId24"/>
    </p:embeddedFont>
    <p:embeddedFont>
      <p:font typeface="思源黑体 2 Bold" panose="020B0800000000000000" pitchFamily="34" charset="-128"/>
      <p:regular r:id="rId25"/>
      <p:bold r:id="rId26"/>
      <p:italic r:id="rId27"/>
      <p:boldItalic r:id="rId28"/>
    </p:embeddedFont>
    <p:embeddedFont>
      <p:font typeface="Akzidenz-Grotesk Bold" panose="02000803050000020004" pitchFamily="2" charset="0"/>
      <p:regular r:id="rId29"/>
      <p:bold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3" autoAdjust="0"/>
    <p:restoredTop sz="94640" autoAdjust="0"/>
  </p:normalViewPr>
  <p:slideViewPr>
    <p:cSldViewPr>
      <p:cViewPr varScale="1">
        <p:scale>
          <a:sx n="74" d="100"/>
          <a:sy n="74" d="100"/>
        </p:scale>
        <p:origin x="616"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7/18/25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7/18/25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7/18/25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7/18/25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7/18/25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7/18/25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hyperlink" Target="https://www.youtube.com/watch?v=YLb1gnmsceA"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osmo.ai"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s://www.youtube.com/watch?v=D1ehHIGzmPc&amp;t=158s"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letsenvision.com/glasses/home"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Group 2"/>
          <p:cNvGrpSpPr/>
          <p:nvPr/>
        </p:nvGrpSpPr>
        <p:grpSpPr>
          <a:xfrm>
            <a:off x="16911513" y="2666923"/>
            <a:ext cx="2028242" cy="2028242"/>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4" name="TextBox 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3147081" y="5336590"/>
            <a:ext cx="5140919" cy="5140919"/>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000000"/>
              </a:solidFill>
              <a:prstDash val="solid"/>
              <a:miter/>
            </a:ln>
          </p:spPr>
        </p:sp>
        <p:sp>
          <p:nvSpPr>
            <p:cNvPr id="7" name="TextBox 7"/>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1617064" y="9096662"/>
            <a:ext cx="161638" cy="161638"/>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0" name="TextBox 10"/>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1" name="Group 11"/>
          <p:cNvGrpSpPr/>
          <p:nvPr/>
        </p:nvGrpSpPr>
        <p:grpSpPr>
          <a:xfrm>
            <a:off x="1852799" y="9096662"/>
            <a:ext cx="161638" cy="161638"/>
            <a:chOff x="0" y="0"/>
            <a:chExt cx="812800" cy="812800"/>
          </a:xfrm>
        </p:grpSpPr>
        <p:sp>
          <p:nvSpPr>
            <p:cNvPr id="12" name="Freeform 1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3" name="TextBox 13"/>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4" name="Group 14"/>
          <p:cNvGrpSpPr/>
          <p:nvPr/>
        </p:nvGrpSpPr>
        <p:grpSpPr>
          <a:xfrm>
            <a:off x="2088535" y="9096662"/>
            <a:ext cx="161638" cy="161638"/>
            <a:chOff x="0" y="0"/>
            <a:chExt cx="812800" cy="812800"/>
          </a:xfrm>
        </p:grpSpPr>
        <p:sp>
          <p:nvSpPr>
            <p:cNvPr id="15" name="Freeform 1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6" name="TextBox 1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7" name="Group 17"/>
          <p:cNvGrpSpPr/>
          <p:nvPr/>
        </p:nvGrpSpPr>
        <p:grpSpPr>
          <a:xfrm>
            <a:off x="2324271" y="9096662"/>
            <a:ext cx="161638" cy="161638"/>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9" name="TextBox 1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0" name="Group 20"/>
          <p:cNvGrpSpPr/>
          <p:nvPr/>
        </p:nvGrpSpPr>
        <p:grpSpPr>
          <a:xfrm>
            <a:off x="2560007" y="9096662"/>
            <a:ext cx="161638" cy="161638"/>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2" name="TextBox 2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3" name="Group 23"/>
          <p:cNvGrpSpPr/>
          <p:nvPr/>
        </p:nvGrpSpPr>
        <p:grpSpPr>
          <a:xfrm>
            <a:off x="2795743" y="9096662"/>
            <a:ext cx="161638" cy="161638"/>
            <a:chOff x="0" y="0"/>
            <a:chExt cx="812800" cy="812800"/>
          </a:xfrm>
        </p:grpSpPr>
        <p:sp>
          <p:nvSpPr>
            <p:cNvPr id="24" name="Freeform 2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5" name="TextBox 2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6" name="TextBox 26"/>
          <p:cNvSpPr txBox="1"/>
          <p:nvPr/>
        </p:nvSpPr>
        <p:spPr>
          <a:xfrm>
            <a:off x="1250186" y="2955850"/>
            <a:ext cx="7588944" cy="1355139"/>
          </a:xfrm>
          <a:prstGeom prst="rect">
            <a:avLst/>
          </a:prstGeom>
        </p:spPr>
        <p:txBody>
          <a:bodyPr lIns="0" tIns="0" rIns="0" bIns="0" rtlCol="0" anchor="t">
            <a:spAutoFit/>
          </a:bodyPr>
          <a:lstStyle/>
          <a:p>
            <a:pPr algn="l">
              <a:lnSpc>
                <a:spcPts val="10986"/>
              </a:lnSpc>
            </a:pPr>
            <a:r>
              <a:rPr lang="en-US" sz="8322">
                <a:solidFill>
                  <a:srgbClr val="1E1E1E"/>
                </a:solidFill>
                <a:ea typeface="思源黑体 1 Bold"/>
              </a:rPr>
              <a:t>圆桌讨论：</a:t>
            </a:r>
          </a:p>
        </p:txBody>
      </p:sp>
      <p:sp>
        <p:nvSpPr>
          <p:cNvPr id="27" name="TextBox 27"/>
          <p:cNvSpPr txBox="1"/>
          <p:nvPr/>
        </p:nvSpPr>
        <p:spPr>
          <a:xfrm>
            <a:off x="1250186" y="4304640"/>
            <a:ext cx="13560481" cy="1974214"/>
          </a:xfrm>
          <a:prstGeom prst="rect">
            <a:avLst/>
          </a:prstGeom>
        </p:spPr>
        <p:txBody>
          <a:bodyPr lIns="0" tIns="0" rIns="0" bIns="0" rtlCol="0" anchor="t">
            <a:spAutoFit/>
          </a:bodyPr>
          <a:lstStyle/>
          <a:p>
            <a:pPr algn="l">
              <a:lnSpc>
                <a:spcPts val="14560"/>
              </a:lnSpc>
            </a:pPr>
            <a:r>
              <a:rPr lang="en-US" sz="10400">
                <a:solidFill>
                  <a:srgbClr val="1E1E1E"/>
                </a:solidFill>
                <a:ea typeface="Akzidenz-Grotesk Bold"/>
              </a:rPr>
              <a:t>科技与感知觉</a:t>
            </a:r>
          </a:p>
        </p:txBody>
      </p:sp>
      <p:grpSp>
        <p:nvGrpSpPr>
          <p:cNvPr id="28" name="Group 28"/>
          <p:cNvGrpSpPr/>
          <p:nvPr/>
        </p:nvGrpSpPr>
        <p:grpSpPr>
          <a:xfrm>
            <a:off x="9058529" y="-2367030"/>
            <a:ext cx="5140919" cy="5140919"/>
            <a:chOff x="0" y="0"/>
            <a:chExt cx="812800" cy="812800"/>
          </a:xfrm>
        </p:grpSpPr>
        <p:sp>
          <p:nvSpPr>
            <p:cNvPr id="29" name="Freeform 2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000000"/>
              </a:solidFill>
              <a:prstDash val="solid"/>
              <a:miter/>
            </a:ln>
          </p:spPr>
        </p:sp>
        <p:sp>
          <p:nvSpPr>
            <p:cNvPr id="30" name="TextBox 30"/>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31" name="Group 31"/>
          <p:cNvGrpSpPr/>
          <p:nvPr/>
        </p:nvGrpSpPr>
        <p:grpSpPr>
          <a:xfrm>
            <a:off x="9550102" y="5847969"/>
            <a:ext cx="3410331" cy="3410331"/>
            <a:chOff x="0" y="0"/>
            <a:chExt cx="812800" cy="812800"/>
          </a:xfrm>
        </p:grpSpPr>
        <p:sp>
          <p:nvSpPr>
            <p:cNvPr id="32" name="Freeform 3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33" name="TextBox 33"/>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34" name="Group 34"/>
          <p:cNvGrpSpPr/>
          <p:nvPr/>
        </p:nvGrpSpPr>
        <p:grpSpPr>
          <a:xfrm>
            <a:off x="13574920" y="1230518"/>
            <a:ext cx="2471495" cy="2471495"/>
            <a:chOff x="0" y="0"/>
            <a:chExt cx="812800" cy="812800"/>
          </a:xfrm>
        </p:grpSpPr>
        <p:sp>
          <p:nvSpPr>
            <p:cNvPr id="35" name="Freeform 3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36" name="TextBox 3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37" name="Group 37"/>
          <p:cNvGrpSpPr/>
          <p:nvPr/>
        </p:nvGrpSpPr>
        <p:grpSpPr>
          <a:xfrm>
            <a:off x="-564239" y="-779420"/>
            <a:ext cx="2471495" cy="2471495"/>
            <a:chOff x="0" y="0"/>
            <a:chExt cx="812800" cy="812800"/>
          </a:xfrm>
        </p:grpSpPr>
        <p:sp>
          <p:nvSpPr>
            <p:cNvPr id="38" name="Freeform 3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39" name="TextBox 3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40" name="Group 40"/>
          <p:cNvGrpSpPr/>
          <p:nvPr/>
        </p:nvGrpSpPr>
        <p:grpSpPr>
          <a:xfrm>
            <a:off x="5770587" y="9392364"/>
            <a:ext cx="2394968" cy="2394968"/>
            <a:chOff x="0" y="0"/>
            <a:chExt cx="812800" cy="812800"/>
          </a:xfrm>
        </p:grpSpPr>
        <p:sp>
          <p:nvSpPr>
            <p:cNvPr id="41" name="Freeform 4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42" name="TextBox 4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Group 2"/>
          <p:cNvGrpSpPr/>
          <p:nvPr/>
        </p:nvGrpSpPr>
        <p:grpSpPr>
          <a:xfrm>
            <a:off x="16911513" y="2666923"/>
            <a:ext cx="2028242" cy="2028242"/>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4" name="TextBox 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2890306" y="6516344"/>
            <a:ext cx="5140919" cy="5140919"/>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000000"/>
              </a:solidFill>
              <a:prstDash val="solid"/>
              <a:miter/>
            </a:ln>
          </p:spPr>
        </p:sp>
        <p:sp>
          <p:nvSpPr>
            <p:cNvPr id="7" name="TextBox 7"/>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321489" y="7258535"/>
            <a:ext cx="988396" cy="988396"/>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0" name="TextBox 10"/>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11" name="TextBox 11"/>
          <p:cNvSpPr txBox="1"/>
          <p:nvPr/>
        </p:nvSpPr>
        <p:spPr>
          <a:xfrm>
            <a:off x="1510069" y="4031932"/>
            <a:ext cx="10310177" cy="1842135"/>
          </a:xfrm>
          <a:prstGeom prst="rect">
            <a:avLst/>
          </a:prstGeom>
        </p:spPr>
        <p:txBody>
          <a:bodyPr lIns="0" tIns="0" rIns="0" bIns="0" rtlCol="0" anchor="t">
            <a:spAutoFit/>
          </a:bodyPr>
          <a:lstStyle/>
          <a:p>
            <a:pPr algn="l">
              <a:lnSpc>
                <a:spcPts val="13439"/>
              </a:lnSpc>
            </a:pPr>
            <a:r>
              <a:rPr lang="en-US" sz="9600">
                <a:solidFill>
                  <a:srgbClr val="1E1E1E"/>
                </a:solidFill>
                <a:latin typeface="Akzidenz-Grotesk Bold"/>
                <a:ea typeface="Akzidenz-Grotesk Bold"/>
              </a:rPr>
              <a:t>#2: VR与脑电技术</a:t>
            </a:r>
          </a:p>
        </p:txBody>
      </p:sp>
      <p:grpSp>
        <p:nvGrpSpPr>
          <p:cNvPr id="12" name="Group 12"/>
          <p:cNvGrpSpPr/>
          <p:nvPr/>
        </p:nvGrpSpPr>
        <p:grpSpPr>
          <a:xfrm>
            <a:off x="8384493" y="-2318885"/>
            <a:ext cx="5140919" cy="5140919"/>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000000"/>
              </a:solidFill>
              <a:prstDash val="solid"/>
              <a:miter/>
            </a:ln>
          </p:spPr>
        </p:sp>
        <p:sp>
          <p:nvSpPr>
            <p:cNvPr id="14" name="TextBox 1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a:off x="11820246" y="3287552"/>
            <a:ext cx="3410331" cy="3410331"/>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17" name="TextBox 17"/>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p:cNvGrpSpPr/>
          <p:nvPr/>
        </p:nvGrpSpPr>
        <p:grpSpPr>
          <a:xfrm>
            <a:off x="14787805" y="666327"/>
            <a:ext cx="2471495" cy="2471495"/>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20" name="TextBox 20"/>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p:cNvGrpSpPr/>
          <p:nvPr/>
        </p:nvGrpSpPr>
        <p:grpSpPr>
          <a:xfrm>
            <a:off x="-692793" y="505591"/>
            <a:ext cx="2471495" cy="2471495"/>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23" name="TextBox 23"/>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24"/>
          <p:cNvGrpSpPr/>
          <p:nvPr/>
        </p:nvGrpSpPr>
        <p:grpSpPr>
          <a:xfrm>
            <a:off x="1028700" y="8246931"/>
            <a:ext cx="3410331" cy="3410331"/>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26" name="TextBox 2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690210"/>
            <a:ext cx="5443027" cy="752475"/>
          </a:xfrm>
          <a:prstGeom prst="rect">
            <a:avLst/>
          </a:prstGeom>
        </p:spPr>
        <p:txBody>
          <a:bodyPr lIns="0" tIns="0" rIns="0" bIns="0" rtlCol="0" anchor="t">
            <a:spAutoFit/>
          </a:bodyPr>
          <a:lstStyle/>
          <a:p>
            <a:pPr algn="l">
              <a:lnSpc>
                <a:spcPts val="5995"/>
              </a:lnSpc>
            </a:pPr>
            <a:r>
              <a:rPr lang="en-US" sz="4996">
                <a:solidFill>
                  <a:srgbClr val="292828"/>
                </a:solidFill>
                <a:latin typeface="思源黑体 1 Bold"/>
                <a:ea typeface="思源黑体 1 Bold"/>
              </a:rPr>
              <a:t>#2:VR与脑电技术</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Freeform 25"/>
          <p:cNvSpPr/>
          <p:nvPr/>
        </p:nvSpPr>
        <p:spPr>
          <a:xfrm>
            <a:off x="1919543" y="3523320"/>
            <a:ext cx="5314727" cy="5314727"/>
          </a:xfrm>
          <a:custGeom>
            <a:avLst/>
            <a:gdLst/>
            <a:ahLst/>
            <a:cxnLst/>
            <a:rect l="l" t="t" r="r" b="b"/>
            <a:pathLst>
              <a:path w="5314727" h="5314727">
                <a:moveTo>
                  <a:pt x="0" y="0"/>
                </a:moveTo>
                <a:lnTo>
                  <a:pt x="5314727" y="0"/>
                </a:lnTo>
                <a:lnTo>
                  <a:pt x="5314727" y="5314727"/>
                </a:lnTo>
                <a:lnTo>
                  <a:pt x="0" y="5314727"/>
                </a:lnTo>
                <a:lnTo>
                  <a:pt x="0" y="0"/>
                </a:lnTo>
                <a:close/>
              </a:path>
            </a:pathLst>
          </a:custGeom>
          <a:blipFill>
            <a:blip r:embed="rId2"/>
            <a:stretch>
              <a:fillRect/>
            </a:stretch>
          </a:blipFill>
        </p:spPr>
      </p:sp>
      <p:sp>
        <p:nvSpPr>
          <p:cNvPr id="26" name="Freeform 26"/>
          <p:cNvSpPr/>
          <p:nvPr/>
        </p:nvSpPr>
        <p:spPr>
          <a:xfrm>
            <a:off x="9017320" y="3523320"/>
            <a:ext cx="7945819" cy="5300524"/>
          </a:xfrm>
          <a:custGeom>
            <a:avLst/>
            <a:gdLst/>
            <a:ahLst/>
            <a:cxnLst/>
            <a:rect l="l" t="t" r="r" b="b"/>
            <a:pathLst>
              <a:path w="7945819" h="5300524">
                <a:moveTo>
                  <a:pt x="0" y="0"/>
                </a:moveTo>
                <a:lnTo>
                  <a:pt x="7945819" y="0"/>
                </a:lnTo>
                <a:lnTo>
                  <a:pt x="7945819" y="5300524"/>
                </a:lnTo>
                <a:lnTo>
                  <a:pt x="0" y="5300524"/>
                </a:lnTo>
                <a:lnTo>
                  <a:pt x="0" y="0"/>
                </a:lnTo>
                <a:close/>
              </a:path>
            </a:pathLst>
          </a:custGeom>
          <a:blipFill>
            <a:blip r:embed="rId3"/>
            <a:stretch>
              <a:fillRect/>
            </a:stretch>
          </a:blipFill>
        </p:spPr>
      </p:sp>
      <p:sp>
        <p:nvSpPr>
          <p:cNvPr id="27" name="TextBox 27"/>
          <p:cNvSpPr txBox="1"/>
          <p:nvPr/>
        </p:nvSpPr>
        <p:spPr>
          <a:xfrm>
            <a:off x="4229921" y="1907609"/>
            <a:ext cx="9828157" cy="945642"/>
          </a:xfrm>
          <a:prstGeom prst="rect">
            <a:avLst/>
          </a:prstGeom>
        </p:spPr>
        <p:txBody>
          <a:bodyPr lIns="0" tIns="0" rIns="0" bIns="0" rtlCol="0" anchor="t">
            <a:spAutoFit/>
          </a:bodyPr>
          <a:lstStyle/>
          <a:p>
            <a:pPr marL="0" lvl="0" indent="0" algn="just">
              <a:lnSpc>
                <a:spcPts val="8064"/>
              </a:lnSpc>
              <a:spcBef>
                <a:spcPct val="0"/>
              </a:spcBef>
            </a:pPr>
            <a:r>
              <a:rPr lang="en-US" sz="4800" u="sng">
                <a:solidFill>
                  <a:srgbClr val="1E1E1E"/>
                </a:solidFill>
                <a:latin typeface="思源黑体 2"/>
                <a:ea typeface="思源黑体 2"/>
                <a:hlinkClick r:id="rId4" tooltip="https://www.youtube.com/watch?v=YLb1gnmsceA"/>
              </a:rPr>
              <a:t>VR是什么？</a:t>
            </a:r>
            <a:r>
              <a:rPr lang="en-US" sz="4800">
                <a:solidFill>
                  <a:srgbClr val="1E1E1E"/>
                </a:solidFill>
                <a:latin typeface="思源黑体 2"/>
                <a:ea typeface="思源黑体 2"/>
              </a:rPr>
              <a:t> 应用前景？好处/坏处？</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690210"/>
            <a:ext cx="5443027" cy="752475"/>
          </a:xfrm>
          <a:prstGeom prst="rect">
            <a:avLst/>
          </a:prstGeom>
        </p:spPr>
        <p:txBody>
          <a:bodyPr lIns="0" tIns="0" rIns="0" bIns="0" rtlCol="0" anchor="t">
            <a:spAutoFit/>
          </a:bodyPr>
          <a:lstStyle/>
          <a:p>
            <a:pPr algn="l">
              <a:lnSpc>
                <a:spcPts val="5995"/>
              </a:lnSpc>
            </a:pPr>
            <a:r>
              <a:rPr lang="en-US" sz="4996">
                <a:solidFill>
                  <a:srgbClr val="292828"/>
                </a:solidFill>
                <a:latin typeface="思源黑体 1 Bold"/>
                <a:ea typeface="思源黑体 1 Bold"/>
              </a:rPr>
              <a:t>#2:VR与脑电技术</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948375" y="1883607"/>
            <a:ext cx="16405417" cy="8406003"/>
          </a:xfrm>
          <a:prstGeom prst="rect">
            <a:avLst/>
          </a:prstGeom>
        </p:spPr>
        <p:txBody>
          <a:bodyPr lIns="0" tIns="0" rIns="0" bIns="0" rtlCol="0" anchor="t">
            <a:spAutoFit/>
          </a:bodyPr>
          <a:lstStyle/>
          <a:p>
            <a:pPr algn="just">
              <a:lnSpc>
                <a:spcPts val="6048"/>
              </a:lnSpc>
            </a:pPr>
            <a:r>
              <a:rPr lang="en-US" sz="3600">
                <a:solidFill>
                  <a:srgbClr val="4A63D6"/>
                </a:solidFill>
                <a:latin typeface="思源黑体 2 Bold"/>
                <a:ea typeface="思源黑体 2 Bold"/>
              </a:rPr>
              <a:t>VR与脑电技术（EEG）结合的应用？</a:t>
            </a:r>
          </a:p>
          <a:p>
            <a:pPr algn="just">
              <a:lnSpc>
                <a:spcPts val="4703"/>
              </a:lnSpc>
            </a:pPr>
            <a:endParaRPr lang="en-US" sz="3600">
              <a:solidFill>
                <a:srgbClr val="4A63D6"/>
              </a:solidFill>
              <a:latin typeface="思源黑体 2 Bold"/>
              <a:ea typeface="思源黑体 2 Bold"/>
            </a:endParaRPr>
          </a:p>
          <a:p>
            <a:pPr algn="just">
              <a:lnSpc>
                <a:spcPts val="4703"/>
              </a:lnSpc>
            </a:pPr>
            <a:r>
              <a:rPr lang="en-US" sz="2799">
                <a:solidFill>
                  <a:srgbClr val="000000"/>
                </a:solidFill>
                <a:latin typeface="思源黑体 2 Bold"/>
              </a:rPr>
              <a:t>         </a:t>
            </a:r>
            <a:r>
              <a:rPr lang="en-US" sz="2799">
                <a:solidFill>
                  <a:srgbClr val="000000"/>
                </a:solidFill>
                <a:latin typeface="思源黑体 2"/>
                <a:ea typeface="思源黑体 2"/>
              </a:rPr>
              <a:t>在今年GDC大会上，Valve首席心理学家Mike Ambinder在演讲中谈到Valve内部已经在测试脑机接口的各种场景，而如果能将EEG(脑电波)测量技术与VR头显结合，便可能开启更多有趣的应用。</a:t>
            </a:r>
          </a:p>
          <a:p>
            <a:pPr algn="just">
              <a:lnSpc>
                <a:spcPts val="4703"/>
              </a:lnSpc>
            </a:pPr>
            <a:endParaRPr lang="en-US" sz="2799">
              <a:solidFill>
                <a:srgbClr val="000000"/>
              </a:solidFill>
              <a:latin typeface="思源黑体 2"/>
              <a:ea typeface="思源黑体 2"/>
            </a:endParaRPr>
          </a:p>
          <a:p>
            <a:pPr marL="604519" lvl="1" indent="-302260" algn="just">
              <a:lnSpc>
                <a:spcPts val="4703"/>
              </a:lnSpc>
              <a:buFont typeface="Arial"/>
              <a:buChar char="•"/>
            </a:pPr>
            <a:r>
              <a:rPr lang="en-US" sz="2799">
                <a:solidFill>
                  <a:srgbClr val="4A63D6"/>
                </a:solidFill>
                <a:ea typeface="思源黑体 2"/>
              </a:rPr>
              <a:t>检测警察在强压情况下的决策能力</a:t>
            </a:r>
            <a:r>
              <a:rPr lang="en-US" sz="2799">
                <a:solidFill>
                  <a:srgbClr val="000000"/>
                </a:solidFill>
                <a:latin typeface="思源黑体 2"/>
                <a:ea typeface="思源黑体 2"/>
              </a:rPr>
              <a:t>：在VR头显中，警官将在眼前看到一个手持枪支、刀子或酒瓶的虚拟角色，这时候警官将决定是掏出枪、电击枪还是选择“没有危险”。在做了决定后，虚拟角色开始做出危险或安全的举动，此时警察又一次需要决定是否开枪。</a:t>
            </a:r>
          </a:p>
          <a:p>
            <a:pPr algn="just">
              <a:lnSpc>
                <a:spcPts val="4703"/>
              </a:lnSpc>
            </a:pPr>
            <a:endParaRPr lang="en-US" sz="2799">
              <a:solidFill>
                <a:srgbClr val="000000"/>
              </a:solidFill>
              <a:latin typeface="思源黑体 2"/>
              <a:ea typeface="思源黑体 2"/>
            </a:endParaRPr>
          </a:p>
          <a:p>
            <a:pPr marL="604519" lvl="1" indent="-302260" algn="just">
              <a:lnSpc>
                <a:spcPts val="4703"/>
              </a:lnSpc>
              <a:buFont typeface="Arial"/>
              <a:buChar char="•"/>
            </a:pPr>
            <a:r>
              <a:rPr lang="en-US" sz="2799">
                <a:solidFill>
                  <a:srgbClr val="4A63D6"/>
                </a:solidFill>
                <a:ea typeface="思源黑体 2"/>
              </a:rPr>
              <a:t>治疗自闭症</a:t>
            </a:r>
            <a:r>
              <a:rPr lang="en-US" sz="2799">
                <a:solidFill>
                  <a:srgbClr val="000000"/>
                </a:solidFill>
                <a:latin typeface="思源黑体 2"/>
                <a:ea typeface="思源黑体 2"/>
              </a:rPr>
              <a:t>：在美国的一组科研人员开发了一种基于EEG的非侵入式脑机接口技术，这项技术可以让自闭症患者在VR中模拟与其他人的对话和互动，同时EEG会记录患者在体验过程中的痛苦等级和脑活动规律。</a:t>
            </a:r>
            <a:r>
              <a:rPr lang="en-US" sz="2799">
                <a:solidFill>
                  <a:srgbClr val="1E1E1E"/>
                </a:solidFill>
                <a:latin typeface="思源黑体 2"/>
                <a:ea typeface="思源黑体 2"/>
              </a:rPr>
              <a:t>另外，自闭症患者也将在VR中通过语音和视觉画面了解到自己实时的压力信号，更好地了解自己的压力并想办法适应。</a:t>
            </a:r>
          </a:p>
          <a:p>
            <a:pPr marL="0" lvl="0" indent="0" algn="just">
              <a:lnSpc>
                <a:spcPts val="4703"/>
              </a:lnSpc>
              <a:spcBef>
                <a:spcPct val="0"/>
              </a:spcBef>
            </a:pPr>
            <a:endParaRPr lang="en-US" sz="2799">
              <a:solidFill>
                <a:srgbClr val="1E1E1E"/>
              </a:solidFill>
              <a:latin typeface="思源黑体 2"/>
              <a:ea typeface="思源黑体 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690210"/>
            <a:ext cx="5443027" cy="752475"/>
          </a:xfrm>
          <a:prstGeom prst="rect">
            <a:avLst/>
          </a:prstGeom>
        </p:spPr>
        <p:txBody>
          <a:bodyPr lIns="0" tIns="0" rIns="0" bIns="0" rtlCol="0" anchor="t">
            <a:spAutoFit/>
          </a:bodyPr>
          <a:lstStyle/>
          <a:p>
            <a:pPr algn="l">
              <a:lnSpc>
                <a:spcPts val="5995"/>
              </a:lnSpc>
            </a:pPr>
            <a:r>
              <a:rPr lang="en-US" sz="4996">
                <a:solidFill>
                  <a:srgbClr val="292828"/>
                </a:solidFill>
                <a:latin typeface="思源黑体 1 Bold"/>
                <a:ea typeface="思源黑体 1 Bold"/>
              </a:rPr>
              <a:t>#2:VR与脑电技术</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948375" y="1883607"/>
            <a:ext cx="16405417" cy="7815453"/>
          </a:xfrm>
          <a:prstGeom prst="rect">
            <a:avLst/>
          </a:prstGeom>
        </p:spPr>
        <p:txBody>
          <a:bodyPr lIns="0" tIns="0" rIns="0" bIns="0" rtlCol="0" anchor="t">
            <a:spAutoFit/>
          </a:bodyPr>
          <a:lstStyle/>
          <a:p>
            <a:pPr algn="just">
              <a:lnSpc>
                <a:spcPts val="6048"/>
              </a:lnSpc>
            </a:pPr>
            <a:r>
              <a:rPr lang="en-US" sz="3600">
                <a:solidFill>
                  <a:srgbClr val="4A63D6"/>
                </a:solidFill>
                <a:latin typeface="思源黑体 2 Bold"/>
                <a:ea typeface="思源黑体 2 Bold"/>
              </a:rPr>
              <a:t>著名神经科学家对VR在脑科学研究方面的一些看法：</a:t>
            </a:r>
          </a:p>
          <a:p>
            <a:pPr algn="just">
              <a:lnSpc>
                <a:spcPts val="4703"/>
              </a:lnSpc>
            </a:pPr>
            <a:endParaRPr lang="en-US" sz="3600">
              <a:solidFill>
                <a:srgbClr val="4A63D6"/>
              </a:solidFill>
              <a:latin typeface="思源黑体 2 Bold"/>
              <a:ea typeface="思源黑体 2 Bold"/>
            </a:endParaRPr>
          </a:p>
          <a:p>
            <a:pPr marL="604519" lvl="1" indent="-302260" algn="just">
              <a:lnSpc>
                <a:spcPts val="4703"/>
              </a:lnSpc>
              <a:buFont typeface="Arial"/>
              <a:buChar char="•"/>
            </a:pPr>
            <a:r>
              <a:rPr lang="en-US" sz="2799">
                <a:solidFill>
                  <a:srgbClr val="000000"/>
                </a:solidFill>
                <a:latin typeface="思源黑体 2"/>
                <a:ea typeface="思源黑体 2"/>
              </a:rPr>
              <a:t>美国哈佛医学院神经生物学系教授：VR帮助动物实验，解决实际场景问题。</a:t>
            </a:r>
          </a:p>
          <a:p>
            <a:pPr marL="604519" lvl="1" indent="-302260" algn="just">
              <a:lnSpc>
                <a:spcPts val="4703"/>
              </a:lnSpc>
              <a:buAutoNum type="arabicPeriod"/>
            </a:pPr>
            <a:r>
              <a:rPr lang="en-US" sz="2799">
                <a:solidFill>
                  <a:srgbClr val="000000"/>
                </a:solidFill>
                <a:latin typeface="思源黑体 2"/>
                <a:ea typeface="思源黑体 2"/>
              </a:rPr>
              <a:t>在虚拟场景中，动物所受到的感觉输入(sensory cues)类型能被很明确地定义。现实中视觉、味觉、听觉、触觉以及前庭感觉很难被分离，因此很难研究每种输入的作用机制。</a:t>
            </a:r>
          </a:p>
          <a:p>
            <a:pPr marL="604519" lvl="1" indent="-302260" algn="just">
              <a:lnSpc>
                <a:spcPts val="4703"/>
              </a:lnSpc>
              <a:buAutoNum type="arabicPeriod"/>
            </a:pPr>
            <a:r>
              <a:rPr lang="en-US" sz="2799">
                <a:solidFill>
                  <a:srgbClr val="000000"/>
                </a:solidFill>
                <a:ea typeface="思源黑体 2"/>
              </a:rPr>
              <a:t>动物运动反应与环境变化之间关系的重定义，进而有针对性地分析感觉和运动两个变量对神经元活动的影响。</a:t>
            </a:r>
          </a:p>
          <a:p>
            <a:pPr marL="604519" lvl="1" indent="-302260" algn="just">
              <a:lnSpc>
                <a:spcPts val="4703"/>
              </a:lnSpc>
              <a:buAutoNum type="arabicPeriod"/>
            </a:pPr>
            <a:r>
              <a:rPr lang="en-US" sz="2799">
                <a:solidFill>
                  <a:srgbClr val="000000"/>
                </a:solidFill>
                <a:latin typeface="思源黑体 2"/>
                <a:ea typeface="思源黑体 2"/>
              </a:rPr>
              <a:t>VR可以提供更多的方式来刻画神经元活动。真实世界中被记录的动物多是固定在某一个位置，然后利用特定的方法来记录神经电信号。</a:t>
            </a:r>
          </a:p>
          <a:p>
            <a:pPr algn="just">
              <a:lnSpc>
                <a:spcPts val="4703"/>
              </a:lnSpc>
            </a:pPr>
            <a:endParaRPr lang="en-US" sz="2799">
              <a:solidFill>
                <a:srgbClr val="000000"/>
              </a:solidFill>
              <a:latin typeface="思源黑体 2"/>
              <a:ea typeface="思源黑体 2"/>
            </a:endParaRPr>
          </a:p>
          <a:p>
            <a:pPr marL="604519" lvl="1" indent="-302260" algn="just">
              <a:lnSpc>
                <a:spcPts val="4703"/>
              </a:lnSpc>
              <a:buFont typeface="Arial"/>
              <a:buChar char="•"/>
            </a:pPr>
            <a:r>
              <a:rPr lang="en-US" sz="2799">
                <a:solidFill>
                  <a:srgbClr val="000000"/>
                </a:solidFill>
                <a:ea typeface="思源黑体 2"/>
              </a:rPr>
              <a:t>挪威科技大学教授：不同感觉输入相互之间存在着协调的关系；而在虚拟世界中，很难去设定不同感觉输入之间的依赖关系，从而导致实验与真实值之间存在偏差</a:t>
            </a:r>
          </a:p>
          <a:p>
            <a:pPr marL="0" lvl="0" indent="0" algn="just">
              <a:lnSpc>
                <a:spcPts val="4703"/>
              </a:lnSpc>
              <a:spcBef>
                <a:spcPct val="0"/>
              </a:spcBef>
            </a:pPr>
            <a:endParaRPr lang="en-US" sz="2799">
              <a:solidFill>
                <a:srgbClr val="000000"/>
              </a:solidFill>
              <a:ea typeface="思源黑体 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690210"/>
            <a:ext cx="5443027" cy="752475"/>
          </a:xfrm>
          <a:prstGeom prst="rect">
            <a:avLst/>
          </a:prstGeom>
        </p:spPr>
        <p:txBody>
          <a:bodyPr lIns="0" tIns="0" rIns="0" bIns="0" rtlCol="0" anchor="t">
            <a:spAutoFit/>
          </a:bodyPr>
          <a:lstStyle/>
          <a:p>
            <a:pPr algn="l">
              <a:lnSpc>
                <a:spcPts val="5995"/>
              </a:lnSpc>
            </a:pPr>
            <a:r>
              <a:rPr lang="en-US" sz="4996">
                <a:solidFill>
                  <a:srgbClr val="292828"/>
                </a:solidFill>
                <a:latin typeface="思源黑体 1 Bold"/>
                <a:ea typeface="思源黑体 1 Bold"/>
              </a:rPr>
              <a:t>#2:VR与脑电技术</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Freeform 25"/>
          <p:cNvSpPr/>
          <p:nvPr/>
        </p:nvSpPr>
        <p:spPr>
          <a:xfrm>
            <a:off x="4806231" y="4974660"/>
            <a:ext cx="8689705" cy="4888653"/>
          </a:xfrm>
          <a:custGeom>
            <a:avLst/>
            <a:gdLst/>
            <a:ahLst/>
            <a:cxnLst/>
            <a:rect l="l" t="t" r="r" b="b"/>
            <a:pathLst>
              <a:path w="8689705" h="4888653">
                <a:moveTo>
                  <a:pt x="0" y="0"/>
                </a:moveTo>
                <a:lnTo>
                  <a:pt x="8689705" y="0"/>
                </a:lnTo>
                <a:lnTo>
                  <a:pt x="8689705" y="4888653"/>
                </a:lnTo>
                <a:lnTo>
                  <a:pt x="0" y="4888653"/>
                </a:lnTo>
                <a:lnTo>
                  <a:pt x="0" y="0"/>
                </a:lnTo>
                <a:close/>
              </a:path>
            </a:pathLst>
          </a:custGeom>
          <a:blipFill>
            <a:blip r:embed="rId2"/>
            <a:stretch>
              <a:fillRect/>
            </a:stretch>
          </a:blipFill>
        </p:spPr>
      </p:sp>
      <p:sp>
        <p:nvSpPr>
          <p:cNvPr id="26" name="TextBox 26"/>
          <p:cNvSpPr txBox="1"/>
          <p:nvPr/>
        </p:nvSpPr>
        <p:spPr>
          <a:xfrm>
            <a:off x="948375" y="1883607"/>
            <a:ext cx="16405417" cy="2500503"/>
          </a:xfrm>
          <a:prstGeom prst="rect">
            <a:avLst/>
          </a:prstGeom>
        </p:spPr>
        <p:txBody>
          <a:bodyPr lIns="0" tIns="0" rIns="0" bIns="0" rtlCol="0" anchor="t">
            <a:spAutoFit/>
          </a:bodyPr>
          <a:lstStyle/>
          <a:p>
            <a:pPr algn="just">
              <a:lnSpc>
                <a:spcPts val="6048"/>
              </a:lnSpc>
            </a:pPr>
            <a:r>
              <a:rPr lang="en-US" sz="3600">
                <a:solidFill>
                  <a:srgbClr val="4A63D6"/>
                </a:solidFill>
                <a:ea typeface="思源黑体 2 Bold"/>
              </a:rPr>
              <a:t>同理心是否可以被改变？</a:t>
            </a:r>
          </a:p>
          <a:p>
            <a:pPr algn="just">
              <a:lnSpc>
                <a:spcPts val="4703"/>
              </a:lnSpc>
            </a:pPr>
            <a:endParaRPr lang="en-US" sz="3600">
              <a:solidFill>
                <a:srgbClr val="4A63D6"/>
              </a:solidFill>
              <a:ea typeface="思源黑体 2 Bold"/>
            </a:endParaRPr>
          </a:p>
          <a:p>
            <a:pPr marL="604519" lvl="1" indent="-302260" algn="just">
              <a:lnSpc>
                <a:spcPts val="4703"/>
              </a:lnSpc>
              <a:buFont typeface="Arial"/>
              <a:buChar char="•"/>
            </a:pPr>
            <a:r>
              <a:rPr lang="en-US" sz="2799">
                <a:solidFill>
                  <a:srgbClr val="000000"/>
                </a:solidFill>
                <a:ea typeface="思源黑体 2"/>
              </a:rPr>
              <a:t>面对大多数群体的照片时，人们大脑中与同理心相关的部分都被激活，只有无家可归者的照片例外。</a:t>
            </a:r>
          </a:p>
          <a:p>
            <a:pPr marL="604519" lvl="1" indent="-302260" algn="just">
              <a:lnSpc>
                <a:spcPts val="4703"/>
              </a:lnSpc>
              <a:buFont typeface="Arial"/>
              <a:buChar char="•"/>
            </a:pPr>
            <a:r>
              <a:rPr lang="en-US" sz="2799">
                <a:solidFill>
                  <a:srgbClr val="000000"/>
                </a:solidFill>
                <a:ea typeface="思源黑体 2"/>
              </a:rPr>
              <a:t>用科技解决道德问题：是否可行？</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Group 2"/>
          <p:cNvGrpSpPr/>
          <p:nvPr/>
        </p:nvGrpSpPr>
        <p:grpSpPr>
          <a:xfrm>
            <a:off x="16911513" y="2666923"/>
            <a:ext cx="2028242" cy="2028242"/>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4" name="TextBox 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2890306" y="6516344"/>
            <a:ext cx="5140919" cy="5140919"/>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000000"/>
              </a:solidFill>
              <a:prstDash val="solid"/>
              <a:miter/>
            </a:ln>
          </p:spPr>
        </p:sp>
        <p:sp>
          <p:nvSpPr>
            <p:cNvPr id="7" name="TextBox 7"/>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321489" y="7258535"/>
            <a:ext cx="988396" cy="988396"/>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0" name="TextBox 10"/>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11" name="TextBox 11"/>
          <p:cNvSpPr txBox="1"/>
          <p:nvPr/>
        </p:nvSpPr>
        <p:spPr>
          <a:xfrm>
            <a:off x="1510069" y="4031932"/>
            <a:ext cx="10310177" cy="1842135"/>
          </a:xfrm>
          <a:prstGeom prst="rect">
            <a:avLst/>
          </a:prstGeom>
        </p:spPr>
        <p:txBody>
          <a:bodyPr lIns="0" tIns="0" rIns="0" bIns="0" rtlCol="0" anchor="t">
            <a:spAutoFit/>
          </a:bodyPr>
          <a:lstStyle/>
          <a:p>
            <a:pPr algn="l">
              <a:lnSpc>
                <a:spcPts val="13439"/>
              </a:lnSpc>
            </a:pPr>
            <a:r>
              <a:rPr lang="en-US" sz="9600">
                <a:solidFill>
                  <a:srgbClr val="1E1E1E"/>
                </a:solidFill>
                <a:latin typeface="Akzidenz-Grotesk Bold"/>
                <a:ea typeface="Akzidenz-Grotesk Bold"/>
              </a:rPr>
              <a:t>#3: 气味数字化</a:t>
            </a:r>
          </a:p>
        </p:txBody>
      </p:sp>
      <p:grpSp>
        <p:nvGrpSpPr>
          <p:cNvPr id="12" name="Group 12"/>
          <p:cNvGrpSpPr/>
          <p:nvPr/>
        </p:nvGrpSpPr>
        <p:grpSpPr>
          <a:xfrm>
            <a:off x="8384493" y="-2318885"/>
            <a:ext cx="5140919" cy="5140919"/>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000000"/>
              </a:solidFill>
              <a:prstDash val="solid"/>
              <a:miter/>
            </a:ln>
          </p:spPr>
        </p:sp>
        <p:sp>
          <p:nvSpPr>
            <p:cNvPr id="14" name="TextBox 1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a:off x="11820246" y="3287552"/>
            <a:ext cx="3410331" cy="3410331"/>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17" name="TextBox 17"/>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p:cNvGrpSpPr/>
          <p:nvPr/>
        </p:nvGrpSpPr>
        <p:grpSpPr>
          <a:xfrm>
            <a:off x="14787805" y="666327"/>
            <a:ext cx="2471495" cy="2471495"/>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20" name="TextBox 20"/>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p:cNvGrpSpPr/>
          <p:nvPr/>
        </p:nvGrpSpPr>
        <p:grpSpPr>
          <a:xfrm>
            <a:off x="-692793" y="505591"/>
            <a:ext cx="2471495" cy="2471495"/>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23" name="TextBox 23"/>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24"/>
          <p:cNvGrpSpPr/>
          <p:nvPr/>
        </p:nvGrpSpPr>
        <p:grpSpPr>
          <a:xfrm>
            <a:off x="1028700" y="8246931"/>
            <a:ext cx="3410331" cy="3410331"/>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26" name="TextBox 2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690210"/>
            <a:ext cx="5443027" cy="752475"/>
          </a:xfrm>
          <a:prstGeom prst="rect">
            <a:avLst/>
          </a:prstGeom>
        </p:spPr>
        <p:txBody>
          <a:bodyPr lIns="0" tIns="0" rIns="0" bIns="0" rtlCol="0" anchor="t">
            <a:spAutoFit/>
          </a:bodyPr>
          <a:lstStyle/>
          <a:p>
            <a:pPr algn="l">
              <a:lnSpc>
                <a:spcPts val="5995"/>
              </a:lnSpc>
            </a:pPr>
            <a:r>
              <a:rPr lang="en-US" sz="4996">
                <a:solidFill>
                  <a:srgbClr val="292828"/>
                </a:solidFill>
                <a:latin typeface="思源黑体 1 Bold"/>
                <a:ea typeface="思源黑体 1 Bold"/>
              </a:rPr>
              <a:t>#3:气味数字化</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948375" y="1921707"/>
            <a:ext cx="16405417" cy="3496437"/>
          </a:xfrm>
          <a:prstGeom prst="rect">
            <a:avLst/>
          </a:prstGeom>
        </p:spPr>
        <p:txBody>
          <a:bodyPr lIns="0" tIns="0" rIns="0" bIns="0" rtlCol="0" anchor="t">
            <a:spAutoFit/>
          </a:bodyPr>
          <a:lstStyle/>
          <a:p>
            <a:pPr algn="just">
              <a:lnSpc>
                <a:spcPts val="4703"/>
              </a:lnSpc>
            </a:pPr>
            <a:r>
              <a:rPr lang="en-US" sz="2799" u="sng">
                <a:solidFill>
                  <a:srgbClr val="000000"/>
                </a:solidFill>
                <a:latin typeface="思源黑体 2"/>
                <a:ea typeface="思源黑体 2"/>
                <a:hlinkClick r:id="rId2" tooltip="https://www.osmo.ai"/>
              </a:rPr>
              <a:t>谷歌研究院（Google Research）的衍生企业Osmo希望开发一门技术，为难以提取的香味找到替代品。该项技术会为新香水的研发带来灵感，同时助力对抗通过蚊子传播的疾病。</a:t>
            </a:r>
          </a:p>
          <a:p>
            <a:pPr algn="just">
              <a:lnSpc>
                <a:spcPts val="4703"/>
              </a:lnSpc>
            </a:pPr>
            <a:endParaRPr lang="en-US" sz="2799" u="sng">
              <a:solidFill>
                <a:srgbClr val="000000"/>
              </a:solidFill>
              <a:latin typeface="思源黑体 2"/>
              <a:ea typeface="思源黑体 2"/>
              <a:hlinkClick r:id="rId2" tooltip="https://www.osmo.ai"/>
            </a:endParaRPr>
          </a:p>
          <a:p>
            <a:pPr marL="604519" lvl="1" indent="-302260" algn="just">
              <a:lnSpc>
                <a:spcPts val="4703"/>
              </a:lnSpc>
              <a:buFont typeface="Arial"/>
              <a:buChar char="•"/>
            </a:pPr>
            <a:r>
              <a:rPr lang="en-US" sz="2799">
                <a:solidFill>
                  <a:srgbClr val="000000"/>
                </a:solidFill>
                <a:latin typeface="思源黑体 2"/>
                <a:ea typeface="思源黑体 2"/>
              </a:rPr>
              <a:t>“数字化嗅觉可以开启无数新的可能性 - 从为香水、洗发水和其他日常用品创造下一代更具可持续性的香气分子，到通过预测可以驱虫的分子来预防疟疾和登革热等蚊媒疾病。”</a:t>
            </a:r>
          </a:p>
          <a:p>
            <a:pPr algn="just">
              <a:lnSpc>
                <a:spcPts val="4703"/>
              </a:lnSpc>
            </a:pPr>
            <a:endParaRPr lang="en-US" sz="2799">
              <a:solidFill>
                <a:srgbClr val="000000"/>
              </a:solidFill>
              <a:latin typeface="思源黑体 2"/>
              <a:ea typeface="思源黑体 2"/>
            </a:endParaRPr>
          </a:p>
        </p:txBody>
      </p:sp>
      <p:sp>
        <p:nvSpPr>
          <p:cNvPr id="26" name="Freeform 26"/>
          <p:cNvSpPr/>
          <p:nvPr/>
        </p:nvSpPr>
        <p:spPr>
          <a:xfrm>
            <a:off x="11336485" y="5143500"/>
            <a:ext cx="6017307" cy="4512980"/>
          </a:xfrm>
          <a:custGeom>
            <a:avLst/>
            <a:gdLst/>
            <a:ahLst/>
            <a:cxnLst/>
            <a:rect l="l" t="t" r="r" b="b"/>
            <a:pathLst>
              <a:path w="6017307" h="4512980">
                <a:moveTo>
                  <a:pt x="0" y="0"/>
                </a:moveTo>
                <a:lnTo>
                  <a:pt x="6017307" y="0"/>
                </a:lnTo>
                <a:lnTo>
                  <a:pt x="6017307" y="4512980"/>
                </a:lnTo>
                <a:lnTo>
                  <a:pt x="0" y="4512980"/>
                </a:lnTo>
                <a:lnTo>
                  <a:pt x="0" y="0"/>
                </a:lnTo>
                <a:close/>
              </a:path>
            </a:pathLst>
          </a:custGeom>
          <a:blipFill>
            <a:blip r:embed="rId3"/>
            <a:stretch>
              <a:fillRect l="-26836" r="-81406"/>
            </a:stretch>
          </a:blipFill>
        </p:spPr>
      </p:sp>
      <p:sp>
        <p:nvSpPr>
          <p:cNvPr id="27" name="TextBox 27"/>
          <p:cNvSpPr txBox="1"/>
          <p:nvPr/>
        </p:nvSpPr>
        <p:spPr>
          <a:xfrm>
            <a:off x="948375" y="4704034"/>
            <a:ext cx="9612393" cy="4677537"/>
          </a:xfrm>
          <a:prstGeom prst="rect">
            <a:avLst/>
          </a:prstGeom>
        </p:spPr>
        <p:txBody>
          <a:bodyPr lIns="0" tIns="0" rIns="0" bIns="0" rtlCol="0" anchor="t">
            <a:spAutoFit/>
          </a:bodyPr>
          <a:lstStyle/>
          <a:p>
            <a:pPr algn="just">
              <a:lnSpc>
                <a:spcPts val="4703"/>
              </a:lnSpc>
            </a:pPr>
            <a:endParaRPr/>
          </a:p>
          <a:p>
            <a:pPr marL="604519" lvl="1" indent="-302260" algn="just">
              <a:lnSpc>
                <a:spcPts val="4703"/>
              </a:lnSpc>
              <a:buFont typeface="Arial"/>
              <a:buChar char="•"/>
            </a:pPr>
            <a:r>
              <a:rPr lang="en-US" sz="2799">
                <a:solidFill>
                  <a:srgbClr val="000000"/>
                </a:solidFill>
                <a:latin typeface="思源黑体 2"/>
                <a:ea typeface="思源黑体 2"/>
              </a:rPr>
              <a:t>原理：如何梳理400亿个可能存在并具有气味的分子？</a:t>
            </a:r>
          </a:p>
          <a:p>
            <a:pPr marL="604519" lvl="1" indent="-302260" algn="just">
              <a:lnSpc>
                <a:spcPts val="4703"/>
              </a:lnSpc>
              <a:buAutoNum type="arabicPeriod"/>
            </a:pPr>
            <a:r>
              <a:rPr lang="en-US" sz="2799">
                <a:solidFill>
                  <a:srgbClr val="000000"/>
                </a:solidFill>
                <a:latin typeface="思源黑体 2"/>
                <a:ea typeface="思源黑体 2"/>
              </a:rPr>
              <a:t>通过人工智能预测人类感知到的气味：首先向机器学习软件输入了一个包含5000个从香料目录中获得的气味分子的数据集，这些气味都是常见而且描述详尽的。然后，他们给了软件一个更神秘的数据集来解析：400个由科学家设计但从未生产的分子，因此它们的气味尚未被描述。</a:t>
            </a:r>
          </a:p>
          <a:p>
            <a:pPr marL="604519" lvl="1" indent="-302260" algn="just">
              <a:lnSpc>
                <a:spcPts val="4703"/>
              </a:lnSpc>
              <a:buAutoNum type="arabicPeriod"/>
            </a:pPr>
            <a:r>
              <a:rPr lang="en-US" sz="2799">
                <a:solidFill>
                  <a:srgbClr val="000000"/>
                </a:solidFill>
                <a:ea typeface="思源黑体 2"/>
              </a:rPr>
              <a:t>创造出前所未有的新分子</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690210"/>
            <a:ext cx="5443027" cy="752475"/>
          </a:xfrm>
          <a:prstGeom prst="rect">
            <a:avLst/>
          </a:prstGeom>
        </p:spPr>
        <p:txBody>
          <a:bodyPr lIns="0" tIns="0" rIns="0" bIns="0" rtlCol="0" anchor="t">
            <a:spAutoFit/>
          </a:bodyPr>
          <a:lstStyle/>
          <a:p>
            <a:pPr algn="l">
              <a:lnSpc>
                <a:spcPts val="5995"/>
              </a:lnSpc>
            </a:pPr>
            <a:r>
              <a:rPr lang="en-US" sz="4996">
                <a:solidFill>
                  <a:srgbClr val="292828"/>
                </a:solidFill>
                <a:latin typeface="思源黑体 1 Bold"/>
                <a:ea typeface="思源黑体 1 Bold"/>
              </a:rPr>
              <a:t>#3:气味数字化</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3974416" y="4561141"/>
            <a:ext cx="10339169" cy="945642"/>
          </a:xfrm>
          <a:prstGeom prst="rect">
            <a:avLst/>
          </a:prstGeom>
        </p:spPr>
        <p:txBody>
          <a:bodyPr lIns="0" tIns="0" rIns="0" bIns="0" rtlCol="0" anchor="t">
            <a:spAutoFit/>
          </a:bodyPr>
          <a:lstStyle/>
          <a:p>
            <a:pPr algn="just">
              <a:lnSpc>
                <a:spcPts val="8064"/>
              </a:lnSpc>
            </a:pPr>
            <a:r>
              <a:rPr lang="en-US" sz="4800">
                <a:solidFill>
                  <a:srgbClr val="1E1E1E"/>
                </a:solidFill>
                <a:latin typeface="思源黑体 2"/>
                <a:ea typeface="思源黑体 2"/>
              </a:rPr>
              <a:t>“气味数据库”的商业价值？前景？</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690210"/>
            <a:ext cx="5443027" cy="752475"/>
          </a:xfrm>
          <a:prstGeom prst="rect">
            <a:avLst/>
          </a:prstGeom>
        </p:spPr>
        <p:txBody>
          <a:bodyPr lIns="0" tIns="0" rIns="0" bIns="0" rtlCol="0" anchor="t">
            <a:spAutoFit/>
          </a:bodyPr>
          <a:lstStyle/>
          <a:p>
            <a:pPr algn="l">
              <a:lnSpc>
                <a:spcPts val="5995"/>
              </a:lnSpc>
            </a:pPr>
            <a:r>
              <a:rPr lang="en-US" sz="4996">
                <a:solidFill>
                  <a:srgbClr val="292828"/>
                </a:solidFill>
                <a:latin typeface="思源黑体 1 Bold"/>
                <a:ea typeface="思源黑体 1 Bold"/>
              </a:rPr>
              <a:t>#3:气味数字化</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948375" y="1883607"/>
            <a:ext cx="16486236" cy="6738832"/>
          </a:xfrm>
          <a:prstGeom prst="rect">
            <a:avLst/>
          </a:prstGeom>
        </p:spPr>
        <p:txBody>
          <a:bodyPr wrap="square" lIns="0" tIns="0" rIns="0" bIns="0" rtlCol="0" anchor="t">
            <a:spAutoFit/>
          </a:bodyPr>
          <a:lstStyle/>
          <a:p>
            <a:pPr algn="just">
              <a:lnSpc>
                <a:spcPts val="6048"/>
              </a:lnSpc>
            </a:pPr>
            <a:r>
              <a:rPr lang="en-US" sz="3600" dirty="0" err="1">
                <a:solidFill>
                  <a:srgbClr val="4A63D6"/>
                </a:solidFill>
                <a:ea typeface="思源黑体 2 Bold"/>
              </a:rPr>
              <a:t>气味数据库的价值</a:t>
            </a:r>
            <a:r>
              <a:rPr lang="en-US" sz="3600" dirty="0">
                <a:solidFill>
                  <a:srgbClr val="4A63D6"/>
                </a:solidFill>
                <a:ea typeface="思源黑体 2 Bold"/>
              </a:rPr>
              <a:t>：</a:t>
            </a:r>
          </a:p>
          <a:p>
            <a:pPr algn="just">
              <a:lnSpc>
                <a:spcPts val="4703"/>
              </a:lnSpc>
            </a:pPr>
            <a:endParaRPr lang="en-US" sz="3600" dirty="0">
              <a:solidFill>
                <a:srgbClr val="4A63D6"/>
              </a:solidFill>
              <a:ea typeface="思源黑体 2 Bold"/>
            </a:endParaRPr>
          </a:p>
          <a:p>
            <a:pPr marL="604519" lvl="1" indent="-302260" algn="just">
              <a:lnSpc>
                <a:spcPts val="4703"/>
              </a:lnSpc>
              <a:buFont typeface="Arial"/>
              <a:buChar char="•"/>
            </a:pPr>
            <a:r>
              <a:rPr lang="en-US" sz="2799" dirty="0" err="1">
                <a:solidFill>
                  <a:srgbClr val="000000"/>
                </a:solidFill>
                <a:latin typeface="思源黑体 2"/>
                <a:ea typeface="思源黑体 2"/>
              </a:rPr>
              <a:t>香水、香薰：eg.香奈儿五号；香味数字化可以为香水设计师提供更多想法表达的机会，将气味与思想而非原材料联系在一起</a:t>
            </a:r>
            <a:r>
              <a:rPr lang="en-US" sz="2799" dirty="0">
                <a:solidFill>
                  <a:srgbClr val="000000"/>
                </a:solidFill>
                <a:latin typeface="思源黑体 2"/>
                <a:ea typeface="思源黑体 2"/>
              </a:rPr>
              <a:t>。</a:t>
            </a:r>
          </a:p>
          <a:p>
            <a:pPr algn="just">
              <a:lnSpc>
                <a:spcPts val="4703"/>
              </a:lnSpc>
            </a:pPr>
            <a:endParaRPr lang="en-US" sz="2799" dirty="0">
              <a:solidFill>
                <a:srgbClr val="000000"/>
              </a:solidFill>
              <a:latin typeface="思源黑体 2"/>
              <a:ea typeface="思源黑体 2"/>
            </a:endParaRPr>
          </a:p>
          <a:p>
            <a:pPr marL="604519" lvl="1" indent="-302260" algn="just">
              <a:lnSpc>
                <a:spcPts val="4703"/>
              </a:lnSpc>
              <a:buFont typeface="Arial"/>
              <a:buChar char="•"/>
            </a:pPr>
            <a:r>
              <a:rPr lang="en-US" sz="2799" dirty="0">
                <a:solidFill>
                  <a:srgbClr val="000000"/>
                </a:solidFill>
                <a:latin typeface="思源黑体 2"/>
                <a:ea typeface="思源黑体 2"/>
              </a:rPr>
              <a:t>驱蚊剂：大多数化学驱蚊剂，包括被认为是黄金标准的DEET，通过混淆蚊子的嗅觉信号来发挥作用，防止它们找到下一个目标。然而，DEET也面临一些缺点：必须在高浓度下使用；可以使塑料降解；蚊子也会产生抗药性。这个气味数据库，可以方便团队训练他们的模型来识别化合物的结构与其作为驱蚊剂的有效性之间的关联，进而找到一个全新的驱蚊剂。</a:t>
            </a:r>
          </a:p>
          <a:p>
            <a:pPr algn="just">
              <a:lnSpc>
                <a:spcPts val="4703"/>
              </a:lnSpc>
            </a:pPr>
            <a:endParaRPr lang="en-US" sz="2799" dirty="0">
              <a:solidFill>
                <a:srgbClr val="000000"/>
              </a:solidFill>
              <a:latin typeface="思源黑体 2"/>
              <a:ea typeface="思源黑体 2"/>
            </a:endParaRPr>
          </a:p>
          <a:p>
            <a:pPr marL="604519" lvl="1" indent="-302260" algn="just">
              <a:lnSpc>
                <a:spcPts val="4703"/>
              </a:lnSpc>
              <a:spcBef>
                <a:spcPct val="0"/>
              </a:spcBef>
              <a:buFont typeface="Arial"/>
              <a:buChar char="•"/>
            </a:pPr>
            <a:r>
              <a:rPr lang="en-US" sz="2799" dirty="0" err="1">
                <a:solidFill>
                  <a:srgbClr val="000000"/>
                </a:solidFill>
                <a:ea typeface="思源黑体 2"/>
              </a:rPr>
              <a:t>气味具有触发记忆的特殊能力</a:t>
            </a:r>
            <a:r>
              <a:rPr lang="en-US" sz="2799" dirty="0">
                <a:solidFill>
                  <a:srgbClr val="000000"/>
                </a:solidFill>
                <a:ea typeface="思源黑体 2"/>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grpSp>
        <p:nvGrpSpPr>
          <p:cNvPr id="2" name="Group 2"/>
          <p:cNvGrpSpPr/>
          <p:nvPr/>
        </p:nvGrpSpPr>
        <p:grpSpPr>
          <a:xfrm>
            <a:off x="16911513" y="2666923"/>
            <a:ext cx="2028242" cy="2028242"/>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4" name="TextBox 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2890306" y="6516344"/>
            <a:ext cx="5140919" cy="5140919"/>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000000"/>
              </a:solidFill>
              <a:prstDash val="solid"/>
              <a:miter/>
            </a:ln>
          </p:spPr>
        </p:sp>
        <p:sp>
          <p:nvSpPr>
            <p:cNvPr id="7" name="TextBox 7"/>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8" name="Group 8"/>
          <p:cNvGrpSpPr/>
          <p:nvPr/>
        </p:nvGrpSpPr>
        <p:grpSpPr>
          <a:xfrm>
            <a:off x="-321489" y="7258535"/>
            <a:ext cx="988396" cy="988396"/>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0" name="TextBox 10"/>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11" name="TextBox 11"/>
          <p:cNvSpPr txBox="1"/>
          <p:nvPr/>
        </p:nvSpPr>
        <p:spPr>
          <a:xfrm>
            <a:off x="1510069" y="4031932"/>
            <a:ext cx="10310177" cy="1586203"/>
          </a:xfrm>
          <a:prstGeom prst="rect">
            <a:avLst/>
          </a:prstGeom>
        </p:spPr>
        <p:txBody>
          <a:bodyPr lIns="0" tIns="0" rIns="0" bIns="0" rtlCol="0" anchor="t">
            <a:spAutoFit/>
          </a:bodyPr>
          <a:lstStyle/>
          <a:p>
            <a:pPr algn="l">
              <a:lnSpc>
                <a:spcPts val="13439"/>
              </a:lnSpc>
            </a:pPr>
            <a:r>
              <a:rPr lang="en-US" sz="9600" dirty="0">
                <a:solidFill>
                  <a:srgbClr val="1E1E1E"/>
                </a:solidFill>
                <a:latin typeface="Akzidenz-Grotesk Bold"/>
                <a:ea typeface="Akzidenz-Grotesk Bold"/>
              </a:rPr>
              <a:t>#1: </a:t>
            </a:r>
            <a:r>
              <a:rPr lang="en-US" sz="9600" dirty="0" err="1">
                <a:solidFill>
                  <a:srgbClr val="1E1E1E"/>
                </a:solidFill>
                <a:latin typeface="Akzidenz-Grotesk Bold"/>
                <a:ea typeface="Akzidenz-Grotesk Bold"/>
              </a:rPr>
              <a:t>以“舌”视物</a:t>
            </a:r>
            <a:endParaRPr lang="en-US" sz="9600" dirty="0">
              <a:solidFill>
                <a:srgbClr val="1E1E1E"/>
              </a:solidFill>
              <a:latin typeface="Akzidenz-Grotesk Bold"/>
              <a:ea typeface="Akzidenz-Grotesk Bold"/>
            </a:endParaRPr>
          </a:p>
        </p:txBody>
      </p:sp>
      <p:grpSp>
        <p:nvGrpSpPr>
          <p:cNvPr id="12" name="Group 12"/>
          <p:cNvGrpSpPr/>
          <p:nvPr/>
        </p:nvGrpSpPr>
        <p:grpSpPr>
          <a:xfrm>
            <a:off x="8384493" y="-2318885"/>
            <a:ext cx="5140919" cy="5140919"/>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000000"/>
              </a:solidFill>
              <a:prstDash val="solid"/>
              <a:miter/>
            </a:ln>
          </p:spPr>
        </p:sp>
        <p:sp>
          <p:nvSpPr>
            <p:cNvPr id="14" name="TextBox 1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5" name="Group 15"/>
          <p:cNvGrpSpPr/>
          <p:nvPr/>
        </p:nvGrpSpPr>
        <p:grpSpPr>
          <a:xfrm>
            <a:off x="11820246" y="3287552"/>
            <a:ext cx="3410331" cy="3410331"/>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17" name="TextBox 17"/>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8" name="Group 18"/>
          <p:cNvGrpSpPr/>
          <p:nvPr/>
        </p:nvGrpSpPr>
        <p:grpSpPr>
          <a:xfrm>
            <a:off x="14787805" y="666327"/>
            <a:ext cx="2471495" cy="2471495"/>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20" name="TextBox 20"/>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1" name="Group 21"/>
          <p:cNvGrpSpPr/>
          <p:nvPr/>
        </p:nvGrpSpPr>
        <p:grpSpPr>
          <a:xfrm>
            <a:off x="-692793" y="505591"/>
            <a:ext cx="2471495" cy="2471495"/>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23" name="TextBox 23"/>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4" name="Group 24"/>
          <p:cNvGrpSpPr/>
          <p:nvPr/>
        </p:nvGrpSpPr>
        <p:grpSpPr>
          <a:xfrm>
            <a:off x="1028700" y="8246931"/>
            <a:ext cx="3410331" cy="3410331"/>
            <a:chOff x="0" y="0"/>
            <a:chExt cx="812800" cy="812800"/>
          </a:xfrm>
        </p:grpSpPr>
        <p:sp>
          <p:nvSpPr>
            <p:cNvPr id="25" name="Freeform 2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47625" cap="sq">
              <a:solidFill>
                <a:srgbClr val="4A63D6"/>
              </a:solidFill>
              <a:prstDash val="solid"/>
              <a:miter/>
            </a:ln>
          </p:spPr>
        </p:sp>
        <p:sp>
          <p:nvSpPr>
            <p:cNvPr id="26" name="TextBox 2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701443"/>
            <a:ext cx="5443027" cy="730008"/>
          </a:xfrm>
          <a:prstGeom prst="rect">
            <a:avLst/>
          </a:prstGeom>
        </p:spPr>
        <p:txBody>
          <a:bodyPr lIns="0" tIns="0" rIns="0" bIns="0" rtlCol="0" anchor="t">
            <a:spAutoFit/>
          </a:bodyPr>
          <a:lstStyle/>
          <a:p>
            <a:pPr algn="l">
              <a:lnSpc>
                <a:spcPts val="5995"/>
              </a:lnSpc>
            </a:pPr>
            <a:r>
              <a:rPr lang="en-US" sz="4996" dirty="0">
                <a:solidFill>
                  <a:srgbClr val="292828"/>
                </a:solidFill>
                <a:latin typeface="思源黑体 1 Bold"/>
                <a:ea typeface="思源黑体 1 Bold"/>
              </a:rPr>
              <a:t>#1:以“舌”视物</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1264929" y="3948303"/>
            <a:ext cx="16169682" cy="2228469"/>
          </a:xfrm>
          <a:prstGeom prst="rect">
            <a:avLst/>
          </a:prstGeom>
        </p:spPr>
        <p:txBody>
          <a:bodyPr lIns="0" tIns="0" rIns="0" bIns="0" rtlCol="0" anchor="t">
            <a:spAutoFit/>
          </a:bodyPr>
          <a:lstStyle/>
          <a:p>
            <a:pPr algn="just">
              <a:lnSpc>
                <a:spcPts val="6048"/>
              </a:lnSpc>
            </a:pPr>
            <a:r>
              <a:rPr lang="en-US" sz="3600" u="sng">
                <a:solidFill>
                  <a:srgbClr val="1E1E1E"/>
                </a:solidFill>
                <a:latin typeface="思源黑体 2"/>
                <a:hlinkClick r:id="rId2" tooltip="https://www.youtube.com/watch?v=D1ehHIGzmPc&amp;t=158s"/>
              </a:rPr>
              <a:t>Youtube: How Is It Possible To USE YOUR TONGUE To See The World Again?</a:t>
            </a:r>
          </a:p>
          <a:p>
            <a:pPr algn="just">
              <a:lnSpc>
                <a:spcPts val="6048"/>
              </a:lnSpc>
            </a:pPr>
            <a:endParaRPr lang="en-US" sz="3600" u="sng">
              <a:solidFill>
                <a:srgbClr val="1E1E1E"/>
              </a:solidFill>
              <a:latin typeface="思源黑体 2"/>
              <a:hlinkClick r:id="rId2" tooltip="https://www.youtube.com/watch?v=D1ehHIGzmPc&amp;t=158s"/>
            </a:endParaRPr>
          </a:p>
          <a:p>
            <a:pPr marL="0" lvl="0" indent="0" algn="just">
              <a:lnSpc>
                <a:spcPts val="6048"/>
              </a:lnSpc>
              <a:spcBef>
                <a:spcPct val="0"/>
              </a:spcBef>
            </a:pPr>
            <a:r>
              <a:rPr lang="en-US" sz="3600" u="sng">
                <a:solidFill>
                  <a:srgbClr val="1E1E1E"/>
                </a:solidFill>
                <a:latin typeface="思源黑体 2"/>
              </a:rPr>
              <a:t>https://www.youtube.com/watch?v=D1ehHIGzmPc&amp;t=158s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690210"/>
            <a:ext cx="5443027" cy="752475"/>
          </a:xfrm>
          <a:prstGeom prst="rect">
            <a:avLst/>
          </a:prstGeom>
        </p:spPr>
        <p:txBody>
          <a:bodyPr lIns="0" tIns="0" rIns="0" bIns="0" rtlCol="0" anchor="t">
            <a:spAutoFit/>
          </a:bodyPr>
          <a:lstStyle/>
          <a:p>
            <a:pPr algn="l">
              <a:lnSpc>
                <a:spcPts val="5995"/>
              </a:lnSpc>
            </a:pPr>
            <a:r>
              <a:rPr lang="en-US" sz="4996" dirty="0">
                <a:solidFill>
                  <a:srgbClr val="292828"/>
                </a:solidFill>
                <a:latin typeface="思源黑体 1 Bold"/>
                <a:ea typeface="思源黑体 1 Bold"/>
              </a:rPr>
              <a:t>#1:以“舌”视物</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Freeform 25"/>
          <p:cNvSpPr/>
          <p:nvPr/>
        </p:nvSpPr>
        <p:spPr>
          <a:xfrm>
            <a:off x="5510820" y="5721096"/>
            <a:ext cx="7280527" cy="4154183"/>
          </a:xfrm>
          <a:custGeom>
            <a:avLst/>
            <a:gdLst/>
            <a:ahLst/>
            <a:cxnLst/>
            <a:rect l="l" t="t" r="r" b="b"/>
            <a:pathLst>
              <a:path w="7280527" h="4154183">
                <a:moveTo>
                  <a:pt x="0" y="0"/>
                </a:moveTo>
                <a:lnTo>
                  <a:pt x="7280527" y="0"/>
                </a:lnTo>
                <a:lnTo>
                  <a:pt x="7280527" y="4154183"/>
                </a:lnTo>
                <a:lnTo>
                  <a:pt x="0" y="4154183"/>
                </a:lnTo>
                <a:lnTo>
                  <a:pt x="0" y="0"/>
                </a:lnTo>
                <a:close/>
              </a:path>
            </a:pathLst>
          </a:custGeom>
          <a:blipFill>
            <a:blip r:embed="rId2"/>
            <a:stretch>
              <a:fillRect/>
            </a:stretch>
          </a:blipFill>
        </p:spPr>
      </p:sp>
      <p:sp>
        <p:nvSpPr>
          <p:cNvPr id="26" name="TextBox 26"/>
          <p:cNvSpPr txBox="1"/>
          <p:nvPr/>
        </p:nvSpPr>
        <p:spPr>
          <a:xfrm>
            <a:off x="948375" y="1668018"/>
            <a:ext cx="16405417" cy="3681603"/>
          </a:xfrm>
          <a:prstGeom prst="rect">
            <a:avLst/>
          </a:prstGeom>
        </p:spPr>
        <p:txBody>
          <a:bodyPr lIns="0" tIns="0" rIns="0" bIns="0" rtlCol="0" anchor="t">
            <a:spAutoFit/>
          </a:bodyPr>
          <a:lstStyle/>
          <a:p>
            <a:pPr algn="just">
              <a:lnSpc>
                <a:spcPts val="6048"/>
              </a:lnSpc>
            </a:pPr>
            <a:r>
              <a:rPr lang="en-US" sz="3600">
                <a:solidFill>
                  <a:srgbClr val="1E1E1E"/>
                </a:solidFill>
                <a:latin typeface="思源黑体 2"/>
              </a:rPr>
              <a:t> </a:t>
            </a:r>
            <a:r>
              <a:rPr lang="en-US" sz="3600">
                <a:solidFill>
                  <a:srgbClr val="4A63D6"/>
                </a:solidFill>
                <a:latin typeface="思源黑体 2 Bold"/>
                <a:ea typeface="思源黑体 2 Bold"/>
              </a:rPr>
              <a:t>Brainport产品机理</a:t>
            </a:r>
          </a:p>
          <a:p>
            <a:pPr algn="just">
              <a:lnSpc>
                <a:spcPts val="4703"/>
              </a:lnSpc>
            </a:pPr>
            <a:endParaRPr lang="en-US" sz="3600">
              <a:solidFill>
                <a:srgbClr val="4A63D6"/>
              </a:solidFill>
              <a:latin typeface="思源黑体 2 Bold"/>
              <a:ea typeface="思源黑体 2 Bold"/>
            </a:endParaRPr>
          </a:p>
          <a:p>
            <a:pPr marL="0" lvl="0" indent="0" algn="just">
              <a:lnSpc>
                <a:spcPts val="4703"/>
              </a:lnSpc>
              <a:spcBef>
                <a:spcPct val="0"/>
              </a:spcBef>
            </a:pPr>
            <a:r>
              <a:rPr lang="en-US" sz="2799">
                <a:solidFill>
                  <a:srgbClr val="1E1E1E"/>
                </a:solidFill>
                <a:latin typeface="思源黑体 2"/>
                <a:ea typeface="思源黑体 2"/>
              </a:rPr>
              <a:t>         “这种装置由两部分组成，用电缆连接：装有微型摄影机的头带，和白色塑料棒棒糖状的装置，邮票大小，衔在他的嘴里。摄像头的分辨率被压缩为400像素，相机的信号通过棒棒糖上对应的400个小电极发出刺激，传到舌头上。暗像素会给舌头较强的刺激；亮像素只会造成一点点刺痛，他形容这种刺激造成的视觉体验像“用小气泡画的画”。”</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701443"/>
            <a:ext cx="5443027" cy="730008"/>
          </a:xfrm>
          <a:prstGeom prst="rect">
            <a:avLst/>
          </a:prstGeom>
        </p:spPr>
        <p:txBody>
          <a:bodyPr lIns="0" tIns="0" rIns="0" bIns="0" rtlCol="0" anchor="t">
            <a:spAutoFit/>
          </a:bodyPr>
          <a:lstStyle/>
          <a:p>
            <a:pPr algn="l">
              <a:lnSpc>
                <a:spcPts val="5995"/>
              </a:lnSpc>
            </a:pPr>
            <a:r>
              <a:rPr lang="en-US" sz="4996" dirty="0">
                <a:solidFill>
                  <a:srgbClr val="292828"/>
                </a:solidFill>
                <a:latin typeface="思源黑体 1 Bold"/>
                <a:ea typeface="思源黑体 1 Bold"/>
              </a:rPr>
              <a:t>#1:以“舌”视物</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948375" y="1883607"/>
            <a:ext cx="16405417" cy="7815453"/>
          </a:xfrm>
          <a:prstGeom prst="rect">
            <a:avLst/>
          </a:prstGeom>
        </p:spPr>
        <p:txBody>
          <a:bodyPr lIns="0" tIns="0" rIns="0" bIns="0" rtlCol="0" anchor="t">
            <a:spAutoFit/>
          </a:bodyPr>
          <a:lstStyle/>
          <a:p>
            <a:pPr algn="just">
              <a:lnSpc>
                <a:spcPts val="6048"/>
              </a:lnSpc>
            </a:pPr>
            <a:r>
              <a:rPr lang="en-US" sz="3600">
                <a:solidFill>
                  <a:srgbClr val="4A63D6"/>
                </a:solidFill>
                <a:ea typeface="思源黑体 2 Bold"/>
              </a:rPr>
              <a:t>应用前景？</a:t>
            </a:r>
          </a:p>
          <a:p>
            <a:pPr algn="just">
              <a:lnSpc>
                <a:spcPts val="4703"/>
              </a:lnSpc>
            </a:pPr>
            <a:endParaRPr lang="en-US" sz="3600">
              <a:solidFill>
                <a:srgbClr val="4A63D6"/>
              </a:solidFill>
              <a:ea typeface="思源黑体 2 Bold"/>
            </a:endParaRPr>
          </a:p>
          <a:p>
            <a:pPr marL="604519" lvl="1" indent="-302260" algn="just">
              <a:lnSpc>
                <a:spcPts val="4703"/>
              </a:lnSpc>
              <a:buFont typeface="Arial"/>
              <a:buChar char="•"/>
            </a:pPr>
            <a:r>
              <a:rPr lang="en-US" sz="2799">
                <a:solidFill>
                  <a:srgbClr val="1E1E1E"/>
                </a:solidFill>
                <a:latin typeface="思源黑体 2"/>
              </a:rPr>
              <a:t>“</a:t>
            </a:r>
            <a:r>
              <a:rPr lang="en-US" sz="2799">
                <a:solidFill>
                  <a:srgbClr val="1E1E1E"/>
                </a:solidFill>
                <a:latin typeface="思源黑体 2"/>
                <a:ea typeface="思源黑体 2"/>
              </a:rPr>
              <a:t>美国有130万盲人，另有870万视力受损人士。”</a:t>
            </a:r>
          </a:p>
          <a:p>
            <a:pPr algn="just">
              <a:lnSpc>
                <a:spcPts val="4703"/>
              </a:lnSpc>
            </a:pPr>
            <a:endParaRPr lang="en-US" sz="2799">
              <a:solidFill>
                <a:srgbClr val="1E1E1E"/>
              </a:solidFill>
              <a:latin typeface="思源黑体 2"/>
              <a:ea typeface="思源黑体 2"/>
            </a:endParaRPr>
          </a:p>
          <a:p>
            <a:pPr marL="604519" lvl="1" indent="-302260" algn="just">
              <a:lnSpc>
                <a:spcPts val="4703"/>
              </a:lnSpc>
              <a:buFont typeface="Arial"/>
              <a:buChar char="•"/>
            </a:pPr>
            <a:r>
              <a:rPr lang="en-US" sz="2799">
                <a:solidFill>
                  <a:srgbClr val="1E1E1E"/>
                </a:solidFill>
                <a:latin typeface="思源黑体 2"/>
                <a:ea typeface="思源黑体 2"/>
              </a:rPr>
              <a:t>“ 盲人和视障群体的受雇率很低，我们还没有这么富裕，能买这样的东西。BrainPort现在的定价为一万美金。”美国盲人协会的执行理事埃里克·布里奇斯（Eric Bridges）说道。</a:t>
            </a:r>
          </a:p>
          <a:p>
            <a:pPr algn="just">
              <a:lnSpc>
                <a:spcPts val="4703"/>
              </a:lnSpc>
            </a:pPr>
            <a:endParaRPr lang="en-US" sz="2799">
              <a:solidFill>
                <a:srgbClr val="1E1E1E"/>
              </a:solidFill>
              <a:latin typeface="思源黑体 2"/>
              <a:ea typeface="思源黑体 2"/>
            </a:endParaRPr>
          </a:p>
          <a:p>
            <a:pPr marL="604519" lvl="1" indent="-302260" algn="just">
              <a:lnSpc>
                <a:spcPts val="4703"/>
              </a:lnSpc>
              <a:buFont typeface="Arial"/>
              <a:buChar char="•"/>
            </a:pPr>
            <a:r>
              <a:rPr lang="en-US" sz="2799">
                <a:solidFill>
                  <a:srgbClr val="1E1E1E"/>
                </a:solidFill>
                <a:latin typeface="思源黑体 2"/>
                <a:ea typeface="思源黑体 2"/>
              </a:rPr>
              <a:t>“我认为学习使用这种装置，就像你在婴儿时期学习认知世界一样，”研究感官替代的实验心理学家迈克尔·普鲁克斯（Michael Proulx）告诉我，“我们没有出生在世界上头一年的体验，也不清楚当时接受到的视觉信息是什么样的。”学习使用BrainPort，他说，“就像要从头开始一样，你必须持续训练来深化理解、掌握这项专业技能。”</a:t>
            </a:r>
          </a:p>
          <a:p>
            <a:pPr algn="just">
              <a:lnSpc>
                <a:spcPts val="4703"/>
              </a:lnSpc>
            </a:pPr>
            <a:endParaRPr lang="en-US" sz="2799">
              <a:solidFill>
                <a:srgbClr val="1E1E1E"/>
              </a:solidFill>
              <a:latin typeface="思源黑体 2"/>
              <a:ea typeface="思源黑体 2"/>
            </a:endParaRPr>
          </a:p>
          <a:p>
            <a:pPr marL="0" lvl="0" indent="0" algn="just">
              <a:lnSpc>
                <a:spcPts val="4703"/>
              </a:lnSpc>
              <a:spcBef>
                <a:spcPct val="0"/>
              </a:spcBef>
            </a:pPr>
            <a:endParaRPr lang="en-US" sz="2799">
              <a:solidFill>
                <a:srgbClr val="1E1E1E"/>
              </a:solidFill>
              <a:latin typeface="思源黑体 2"/>
              <a:ea typeface="思源黑体 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701443"/>
            <a:ext cx="5443027" cy="730008"/>
          </a:xfrm>
          <a:prstGeom prst="rect">
            <a:avLst/>
          </a:prstGeom>
        </p:spPr>
        <p:txBody>
          <a:bodyPr lIns="0" tIns="0" rIns="0" bIns="0" rtlCol="0" anchor="t">
            <a:spAutoFit/>
          </a:bodyPr>
          <a:lstStyle/>
          <a:p>
            <a:pPr algn="l">
              <a:lnSpc>
                <a:spcPts val="5995"/>
              </a:lnSpc>
            </a:pPr>
            <a:r>
              <a:rPr lang="en-US" sz="4996" dirty="0">
                <a:solidFill>
                  <a:srgbClr val="292828"/>
                </a:solidFill>
                <a:latin typeface="思源黑体 1 Bold"/>
                <a:ea typeface="思源黑体 1 Bold"/>
              </a:rPr>
              <a:t>#1:以“舌”视物</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948375" y="1883607"/>
            <a:ext cx="8999370" cy="7815453"/>
          </a:xfrm>
          <a:prstGeom prst="rect">
            <a:avLst/>
          </a:prstGeom>
        </p:spPr>
        <p:txBody>
          <a:bodyPr lIns="0" tIns="0" rIns="0" bIns="0" rtlCol="0" anchor="t">
            <a:spAutoFit/>
          </a:bodyPr>
          <a:lstStyle/>
          <a:p>
            <a:pPr algn="just">
              <a:lnSpc>
                <a:spcPts val="6048"/>
              </a:lnSpc>
            </a:pPr>
            <a:r>
              <a:rPr lang="en-US" sz="3600">
                <a:solidFill>
                  <a:srgbClr val="4A63D6"/>
                </a:solidFill>
                <a:ea typeface="思源黑体 2 Bold"/>
              </a:rPr>
              <a:t>感官代替</a:t>
            </a:r>
          </a:p>
          <a:p>
            <a:pPr algn="just">
              <a:lnSpc>
                <a:spcPts val="4703"/>
              </a:lnSpc>
            </a:pPr>
            <a:endParaRPr lang="en-US" sz="3600">
              <a:solidFill>
                <a:srgbClr val="4A63D6"/>
              </a:solidFill>
              <a:ea typeface="思源黑体 2 Bold"/>
            </a:endParaRPr>
          </a:p>
          <a:p>
            <a:pPr marL="604519" lvl="1" indent="-302260" algn="just">
              <a:lnSpc>
                <a:spcPts val="4703"/>
              </a:lnSpc>
              <a:buFont typeface="Arial"/>
              <a:buChar char="•"/>
            </a:pPr>
            <a:r>
              <a:rPr lang="en-US" sz="2799">
                <a:solidFill>
                  <a:srgbClr val="1E1E1E"/>
                </a:solidFill>
                <a:latin typeface="思源黑体 2"/>
                <a:ea typeface="思源黑体 2"/>
              </a:rPr>
              <a:t>Brainport：以触觉代替视觉</a:t>
            </a:r>
          </a:p>
          <a:p>
            <a:pPr algn="just">
              <a:lnSpc>
                <a:spcPts val="4703"/>
              </a:lnSpc>
            </a:pPr>
            <a:endParaRPr lang="en-US" sz="2799">
              <a:solidFill>
                <a:srgbClr val="1E1E1E"/>
              </a:solidFill>
              <a:latin typeface="思源黑体 2"/>
              <a:ea typeface="思源黑体 2"/>
            </a:endParaRPr>
          </a:p>
          <a:p>
            <a:pPr marL="604519" lvl="1" indent="-302260" algn="just">
              <a:lnSpc>
                <a:spcPts val="4703"/>
              </a:lnSpc>
              <a:buFont typeface="Arial"/>
              <a:buChar char="•"/>
            </a:pPr>
            <a:r>
              <a:rPr lang="en-US" sz="2799">
                <a:solidFill>
                  <a:srgbClr val="1E1E1E"/>
                </a:solidFill>
                <a:ea typeface="思源黑体 2"/>
              </a:rPr>
              <a:t>另外一些感官转化的例子：</a:t>
            </a:r>
          </a:p>
          <a:p>
            <a:pPr marL="604519" lvl="1" indent="-302260" algn="just">
              <a:lnSpc>
                <a:spcPts val="4703"/>
              </a:lnSpc>
              <a:buAutoNum type="arabicPeriod"/>
            </a:pPr>
            <a:r>
              <a:rPr lang="en-US" sz="2799" u="sng">
                <a:solidFill>
                  <a:srgbClr val="1E1E1E"/>
                </a:solidFill>
                <a:latin typeface="思源黑体 2"/>
                <a:hlinkClick r:id="rId2" tooltip="https://www.letsenvision.com/glasses/home"/>
              </a:rPr>
              <a:t>Envision Glasses</a:t>
            </a:r>
          </a:p>
          <a:p>
            <a:pPr marL="604519" lvl="1" indent="-302260" algn="just">
              <a:lnSpc>
                <a:spcPts val="4703"/>
              </a:lnSpc>
              <a:buAutoNum type="arabicPeriod"/>
            </a:pPr>
            <a:r>
              <a:rPr lang="en-US" sz="2799">
                <a:solidFill>
                  <a:srgbClr val="1E1E1E"/>
                </a:solidFill>
                <a:latin typeface="思源黑体 2"/>
                <a:ea typeface="思源黑体 2"/>
              </a:rPr>
              <a:t>vOICe：亮度对应音量，相对高度对应音高。假设有一道楼梯在你的左手边，楼梯顶部有一扇阳光照射的窗户，产生的音乐就会在音量和音调上都不断升高。</a:t>
            </a:r>
          </a:p>
          <a:p>
            <a:pPr marL="604519" lvl="1" indent="-302260" algn="just">
              <a:lnSpc>
                <a:spcPts val="4703"/>
              </a:lnSpc>
              <a:buAutoNum type="arabicPeriod"/>
            </a:pPr>
            <a:r>
              <a:rPr lang="en-US" sz="2799">
                <a:solidFill>
                  <a:srgbClr val="1E1E1E"/>
                </a:solidFill>
                <a:latin typeface="思源黑体 2"/>
              </a:rPr>
              <a:t>……</a:t>
            </a:r>
          </a:p>
          <a:p>
            <a:pPr algn="just">
              <a:lnSpc>
                <a:spcPts val="4703"/>
              </a:lnSpc>
            </a:pPr>
            <a:endParaRPr lang="en-US" sz="2799">
              <a:solidFill>
                <a:srgbClr val="1E1E1E"/>
              </a:solidFill>
              <a:latin typeface="思源黑体 2"/>
            </a:endParaRPr>
          </a:p>
          <a:p>
            <a:pPr marL="604519" lvl="1" indent="-302260" algn="just">
              <a:lnSpc>
                <a:spcPts val="4703"/>
              </a:lnSpc>
              <a:buFont typeface="Arial"/>
              <a:buChar char="•"/>
            </a:pPr>
            <a:r>
              <a:rPr lang="en-US" sz="2799">
                <a:solidFill>
                  <a:srgbClr val="1E1E1E"/>
                </a:solidFill>
                <a:ea typeface="思源黑体 2"/>
              </a:rPr>
              <a:t>原理：不管刺激是从哪一个感受器官发出，大脑处理知觉信息的方式是相似的</a:t>
            </a:r>
          </a:p>
        </p:txBody>
      </p:sp>
      <p:sp>
        <p:nvSpPr>
          <p:cNvPr id="26" name="Freeform 26"/>
          <p:cNvSpPr/>
          <p:nvPr/>
        </p:nvSpPr>
        <p:spPr>
          <a:xfrm>
            <a:off x="11029327" y="2571875"/>
            <a:ext cx="6405284" cy="6010292"/>
          </a:xfrm>
          <a:custGeom>
            <a:avLst/>
            <a:gdLst/>
            <a:ahLst/>
            <a:cxnLst/>
            <a:rect l="l" t="t" r="r" b="b"/>
            <a:pathLst>
              <a:path w="6405284" h="6010292">
                <a:moveTo>
                  <a:pt x="0" y="0"/>
                </a:moveTo>
                <a:lnTo>
                  <a:pt x="6405284" y="0"/>
                </a:lnTo>
                <a:lnTo>
                  <a:pt x="6405284" y="6010292"/>
                </a:lnTo>
                <a:lnTo>
                  <a:pt x="0" y="6010292"/>
                </a:lnTo>
                <a:lnTo>
                  <a:pt x="0" y="0"/>
                </a:lnTo>
                <a:close/>
              </a:path>
            </a:pathLst>
          </a:custGeom>
          <a:blipFill>
            <a:blip r:embed="rId3"/>
            <a:stretch>
              <a:fillRect/>
            </a:stretch>
          </a:blipFill>
        </p:spPr>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701443"/>
            <a:ext cx="5443027" cy="730008"/>
          </a:xfrm>
          <a:prstGeom prst="rect">
            <a:avLst/>
          </a:prstGeom>
        </p:spPr>
        <p:txBody>
          <a:bodyPr lIns="0" tIns="0" rIns="0" bIns="0" rtlCol="0" anchor="t">
            <a:spAutoFit/>
          </a:bodyPr>
          <a:lstStyle/>
          <a:p>
            <a:pPr algn="l">
              <a:lnSpc>
                <a:spcPts val="5995"/>
              </a:lnSpc>
            </a:pPr>
            <a:r>
              <a:rPr lang="en-US" sz="4996" dirty="0">
                <a:solidFill>
                  <a:srgbClr val="292828"/>
                </a:solidFill>
                <a:latin typeface="思源黑体 1 Bold"/>
                <a:ea typeface="思源黑体 1 Bold"/>
              </a:rPr>
              <a:t>#1:以“舌”视物</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2481749" y="4051554"/>
            <a:ext cx="13324502" cy="1964817"/>
          </a:xfrm>
          <a:prstGeom prst="rect">
            <a:avLst/>
          </a:prstGeom>
        </p:spPr>
        <p:txBody>
          <a:bodyPr lIns="0" tIns="0" rIns="0" bIns="0" rtlCol="0" anchor="t">
            <a:spAutoFit/>
          </a:bodyPr>
          <a:lstStyle/>
          <a:p>
            <a:pPr algn="just">
              <a:lnSpc>
                <a:spcPts val="8064"/>
              </a:lnSpc>
            </a:pPr>
            <a:r>
              <a:rPr lang="en-US" sz="4800">
                <a:solidFill>
                  <a:srgbClr val="1E1E1E"/>
                </a:solidFill>
                <a:ea typeface="思源黑体 2"/>
              </a:rPr>
              <a:t>天生的眼盲者是否可以后天学会像正常人一样接受视觉信息？</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701443"/>
            <a:ext cx="5443027" cy="730008"/>
          </a:xfrm>
          <a:prstGeom prst="rect">
            <a:avLst/>
          </a:prstGeom>
        </p:spPr>
        <p:txBody>
          <a:bodyPr lIns="0" tIns="0" rIns="0" bIns="0" rtlCol="0" anchor="t">
            <a:spAutoFit/>
          </a:bodyPr>
          <a:lstStyle/>
          <a:p>
            <a:pPr algn="l">
              <a:lnSpc>
                <a:spcPts val="5995"/>
              </a:lnSpc>
            </a:pPr>
            <a:r>
              <a:rPr lang="en-US" sz="4996" dirty="0">
                <a:solidFill>
                  <a:srgbClr val="292828"/>
                </a:solidFill>
                <a:latin typeface="思源黑体 1 Bold"/>
                <a:ea typeface="思源黑体 1 Bold"/>
              </a:rPr>
              <a:t>#1:以“舌”视物</a:t>
            </a: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948375" y="1883607"/>
            <a:ext cx="16653825" cy="7501156"/>
          </a:xfrm>
          <a:prstGeom prst="rect">
            <a:avLst/>
          </a:prstGeom>
        </p:spPr>
        <p:txBody>
          <a:bodyPr wrap="square" lIns="0" tIns="0" rIns="0" bIns="0" rtlCol="0" anchor="t">
            <a:spAutoFit/>
          </a:bodyPr>
          <a:lstStyle/>
          <a:p>
            <a:pPr algn="just">
              <a:lnSpc>
                <a:spcPts val="6048"/>
              </a:lnSpc>
            </a:pPr>
            <a:r>
              <a:rPr lang="en-US" sz="3600" dirty="0" err="1">
                <a:solidFill>
                  <a:srgbClr val="4A63D6"/>
                </a:solidFill>
                <a:ea typeface="思源黑体 2 Bold"/>
              </a:rPr>
              <a:t>神经可塑性与感官替代</a:t>
            </a:r>
            <a:endParaRPr lang="en-US" sz="3600" dirty="0">
              <a:solidFill>
                <a:srgbClr val="4A63D6"/>
              </a:solidFill>
              <a:ea typeface="思源黑体 2 Bold"/>
            </a:endParaRPr>
          </a:p>
          <a:p>
            <a:pPr algn="just">
              <a:lnSpc>
                <a:spcPts val="6048"/>
              </a:lnSpc>
            </a:pPr>
            <a:endParaRPr lang="en-US" sz="3600" dirty="0">
              <a:solidFill>
                <a:srgbClr val="4A63D6"/>
              </a:solidFill>
              <a:ea typeface="思源黑体 2 Bold"/>
            </a:endParaRPr>
          </a:p>
          <a:p>
            <a:pPr algn="just">
              <a:lnSpc>
                <a:spcPts val="4703"/>
              </a:lnSpc>
            </a:pPr>
            <a:r>
              <a:rPr lang="en-US" sz="2799" dirty="0">
                <a:solidFill>
                  <a:srgbClr val="1E1E1E"/>
                </a:solidFill>
                <a:latin typeface="思源黑体 2"/>
                <a:ea typeface="思源黑体 2"/>
              </a:rPr>
              <a:t>         2007年，以色列神经生物学家埃拉·斯特里姆-阿米特在博士阶段研究天生眼盲者是否可以后天学会像正常人一样接收视觉信息。她加入了神经学家阿米尔·阿麦迪的实验室，训练一群天生盲人使用vOICe。</a:t>
            </a:r>
          </a:p>
          <a:p>
            <a:pPr algn="just">
              <a:lnSpc>
                <a:spcPts val="4703"/>
              </a:lnSpc>
            </a:pPr>
            <a:endParaRPr lang="en-US" sz="2799" dirty="0">
              <a:solidFill>
                <a:srgbClr val="1E1E1E"/>
              </a:solidFill>
              <a:latin typeface="思源黑体 2"/>
              <a:ea typeface="思源黑体 2"/>
            </a:endParaRPr>
          </a:p>
          <a:p>
            <a:pPr algn="just">
              <a:lnSpc>
                <a:spcPts val="4703"/>
              </a:lnSpc>
            </a:pPr>
            <a:r>
              <a:rPr lang="en-US" sz="2799" dirty="0">
                <a:solidFill>
                  <a:srgbClr val="1E1E1E"/>
                </a:solidFill>
                <a:latin typeface="思源黑体 2"/>
                <a:ea typeface="思源黑体 2"/>
              </a:rPr>
              <a:t>        斯特里姆-阿米特发现，教这些人学会用vOICe“看”世界不仅仅是教他们掌握使用的技巧。“天生的盲人并不能理解‘视觉’是怎么一回事，”她解释道，“他们不知道‘阻挡’的意思——</a:t>
            </a:r>
            <a:r>
              <a:rPr lang="en-US" sz="2799" dirty="0" err="1">
                <a:solidFill>
                  <a:srgbClr val="1E1E1E"/>
                </a:solidFill>
                <a:latin typeface="思源黑体 2"/>
                <a:ea typeface="思源黑体 2"/>
              </a:rPr>
              <a:t>一个物体会在视线里挡住另一个</a:t>
            </a:r>
            <a:r>
              <a:rPr lang="en-US" sz="2799" dirty="0">
                <a:solidFill>
                  <a:srgbClr val="1E1E1E"/>
                </a:solidFill>
                <a:latin typeface="思源黑体 2"/>
                <a:ea typeface="思源黑体 2"/>
              </a:rPr>
              <a:t>——以及，一个物体离得越近，看起来就会越大。”但是，在几个小时的训练之后，她的实验对象已经能理解这些概念，并能识别形状、物体，甚至是人脸。在一次试验的录像里，研究人员对一位眼盲的女士展示了一幅画，画里的男人像五角星一样伸开了手臂和腿。女士站起来模仿了画里男人的姿势。在另一场试验里，一个用类似的仪器来识别格呢衬衣的男人说道：“这听起来很有‘网纹’的感觉。”</a:t>
            </a:r>
          </a:p>
          <a:p>
            <a:pPr marL="0" lvl="0" indent="0" algn="just">
              <a:lnSpc>
                <a:spcPts val="4703"/>
              </a:lnSpc>
              <a:spcBef>
                <a:spcPct val="0"/>
              </a:spcBef>
            </a:pPr>
            <a:endParaRPr lang="en-US" sz="2799" dirty="0">
              <a:solidFill>
                <a:srgbClr val="1E1E1E"/>
              </a:solidFill>
              <a:latin typeface="思源黑体 2"/>
              <a:ea typeface="思源黑体 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0F0F0"/>
        </a:solidFill>
        <a:effectLst/>
      </p:bgPr>
    </p:bg>
    <p:spTree>
      <p:nvGrpSpPr>
        <p:cNvPr id="1" name=""/>
        <p:cNvGrpSpPr/>
        <p:nvPr/>
      </p:nvGrpSpPr>
      <p:grpSpPr>
        <a:xfrm>
          <a:off x="0" y="0"/>
          <a:ext cx="0" cy="0"/>
          <a:chOff x="0" y="0"/>
          <a:chExt cx="0" cy="0"/>
        </a:xfrm>
      </p:grpSpPr>
      <p:sp>
        <p:nvSpPr>
          <p:cNvPr id="2" name="TextBox 2"/>
          <p:cNvSpPr txBox="1"/>
          <p:nvPr/>
        </p:nvSpPr>
        <p:spPr>
          <a:xfrm rot="-17601">
            <a:off x="959442" y="701443"/>
            <a:ext cx="5443027" cy="730008"/>
          </a:xfrm>
          <a:prstGeom prst="rect">
            <a:avLst/>
          </a:prstGeom>
        </p:spPr>
        <p:txBody>
          <a:bodyPr lIns="0" tIns="0" rIns="0" bIns="0" rtlCol="0" anchor="t">
            <a:spAutoFit/>
          </a:bodyPr>
          <a:lstStyle/>
          <a:p>
            <a:pPr algn="l">
              <a:lnSpc>
                <a:spcPts val="5995"/>
              </a:lnSpc>
            </a:pPr>
            <a:r>
              <a:rPr lang="en-US" sz="4996" dirty="0">
                <a:solidFill>
                  <a:srgbClr val="292828"/>
                </a:solidFill>
                <a:latin typeface="思源黑体 1 Bold"/>
                <a:ea typeface="思源黑体 1 Bold"/>
              </a:rPr>
              <a:t>#1:以“</a:t>
            </a:r>
            <a:r>
              <a:rPr lang="en-US" sz="4996">
                <a:solidFill>
                  <a:srgbClr val="292828"/>
                </a:solidFill>
                <a:latin typeface="思源黑体 1 Bold"/>
                <a:ea typeface="思源黑体 1 Bold"/>
              </a:rPr>
              <a:t>舌”视物</a:t>
            </a:r>
            <a:endParaRPr lang="en-US" sz="4996" dirty="0">
              <a:solidFill>
                <a:srgbClr val="292828"/>
              </a:solidFill>
              <a:latin typeface="思源黑体 1 Bold"/>
              <a:ea typeface="思源黑体 1 Bold"/>
            </a:endParaRPr>
          </a:p>
        </p:txBody>
      </p:sp>
      <p:sp>
        <p:nvSpPr>
          <p:cNvPr id="3" name="AutoShape 3"/>
          <p:cNvSpPr/>
          <p:nvPr/>
        </p:nvSpPr>
        <p:spPr>
          <a:xfrm>
            <a:off x="6402433" y="1052512"/>
            <a:ext cx="9301431" cy="0"/>
          </a:xfrm>
          <a:prstGeom prst="line">
            <a:avLst/>
          </a:prstGeom>
          <a:ln w="19050" cap="flat">
            <a:solidFill>
              <a:srgbClr val="1E1E1E"/>
            </a:solidFill>
            <a:prstDash val="solid"/>
            <a:headEnd type="none" w="sm" len="sm"/>
            <a:tailEnd type="none" w="sm" len="sm"/>
          </a:ln>
        </p:spPr>
      </p:sp>
      <p:grpSp>
        <p:nvGrpSpPr>
          <p:cNvPr id="4" name="Group 4"/>
          <p:cNvGrpSpPr/>
          <p:nvPr/>
        </p:nvGrpSpPr>
        <p:grpSpPr>
          <a:xfrm>
            <a:off x="16094294" y="985981"/>
            <a:ext cx="161638" cy="161638"/>
            <a:chOff x="0" y="0"/>
            <a:chExt cx="812800" cy="812800"/>
          </a:xfrm>
        </p:grpSpPr>
        <p:sp>
          <p:nvSpPr>
            <p:cNvPr id="5" name="Freeform 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6" name="TextBox 6"/>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7" name="Group 7"/>
          <p:cNvGrpSpPr/>
          <p:nvPr/>
        </p:nvGrpSpPr>
        <p:grpSpPr>
          <a:xfrm>
            <a:off x="16330030" y="985981"/>
            <a:ext cx="161638" cy="161638"/>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9" name="TextBox 9"/>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0" name="Group 10"/>
          <p:cNvGrpSpPr/>
          <p:nvPr/>
        </p:nvGrpSpPr>
        <p:grpSpPr>
          <a:xfrm>
            <a:off x="16565765" y="985981"/>
            <a:ext cx="161638" cy="161638"/>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2" name="TextBox 12"/>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3" name="Group 13"/>
          <p:cNvGrpSpPr/>
          <p:nvPr/>
        </p:nvGrpSpPr>
        <p:grpSpPr>
          <a:xfrm>
            <a:off x="16801501" y="985981"/>
            <a:ext cx="161638" cy="161638"/>
            <a:chOff x="0" y="0"/>
            <a:chExt cx="812800" cy="812800"/>
          </a:xfrm>
        </p:grpSpPr>
        <p:sp>
          <p:nvSpPr>
            <p:cNvPr id="14" name="Freeform 1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5" name="TextBox 15"/>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6" name="Group 16"/>
          <p:cNvGrpSpPr/>
          <p:nvPr/>
        </p:nvGrpSpPr>
        <p:grpSpPr>
          <a:xfrm>
            <a:off x="17037237" y="985981"/>
            <a:ext cx="161638" cy="161638"/>
            <a:chOff x="0" y="0"/>
            <a:chExt cx="812800" cy="812800"/>
          </a:xfrm>
        </p:grpSpPr>
        <p:sp>
          <p:nvSpPr>
            <p:cNvPr id="17" name="Freeform 1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18" name="TextBox 18"/>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19" name="Group 19"/>
          <p:cNvGrpSpPr/>
          <p:nvPr/>
        </p:nvGrpSpPr>
        <p:grpSpPr>
          <a:xfrm>
            <a:off x="17272973" y="985981"/>
            <a:ext cx="161638" cy="161638"/>
            <a:chOff x="0" y="0"/>
            <a:chExt cx="812800" cy="812800"/>
          </a:xfrm>
        </p:grpSpPr>
        <p:sp>
          <p:nvSpPr>
            <p:cNvPr id="20" name="Freeform 2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4A63D6"/>
            </a:solidFill>
          </p:spPr>
        </p:sp>
        <p:sp>
          <p:nvSpPr>
            <p:cNvPr id="21" name="TextBox 21"/>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grpSp>
        <p:nvGrpSpPr>
          <p:cNvPr id="22" name="Group 22"/>
          <p:cNvGrpSpPr/>
          <p:nvPr/>
        </p:nvGrpSpPr>
        <p:grpSpPr>
          <a:xfrm>
            <a:off x="-642338" y="-835519"/>
            <a:ext cx="1671038" cy="1671038"/>
            <a:chOff x="0" y="0"/>
            <a:chExt cx="812800" cy="812800"/>
          </a:xfrm>
        </p:grpSpPr>
        <p:sp>
          <p:nvSpPr>
            <p:cNvPr id="23" name="Freeform 2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28575" cap="sq">
              <a:solidFill>
                <a:srgbClr val="1E1E1E"/>
              </a:solidFill>
              <a:prstDash val="solid"/>
              <a:miter/>
            </a:ln>
          </p:spPr>
        </p:sp>
        <p:sp>
          <p:nvSpPr>
            <p:cNvPr id="24" name="TextBox 24"/>
            <p:cNvSpPr txBox="1"/>
            <p:nvPr/>
          </p:nvSpPr>
          <p:spPr>
            <a:xfrm>
              <a:off x="76200" y="47625"/>
              <a:ext cx="660400" cy="688975"/>
            </a:xfrm>
            <a:prstGeom prst="rect">
              <a:avLst/>
            </a:prstGeom>
          </p:spPr>
          <p:txBody>
            <a:bodyPr lIns="50800" tIns="50800" rIns="50800" bIns="50800" rtlCol="0" anchor="ctr"/>
            <a:lstStyle/>
            <a:p>
              <a:pPr algn="ctr">
                <a:lnSpc>
                  <a:spcPts val="2659"/>
                </a:lnSpc>
                <a:spcBef>
                  <a:spcPct val="0"/>
                </a:spcBef>
              </a:pPr>
              <a:endParaRPr/>
            </a:p>
          </p:txBody>
        </p:sp>
      </p:grpSp>
      <p:sp>
        <p:nvSpPr>
          <p:cNvPr id="25" name="TextBox 25"/>
          <p:cNvSpPr txBox="1"/>
          <p:nvPr/>
        </p:nvSpPr>
        <p:spPr>
          <a:xfrm>
            <a:off x="2481749" y="3032379"/>
            <a:ext cx="13324502" cy="4003167"/>
          </a:xfrm>
          <a:prstGeom prst="rect">
            <a:avLst/>
          </a:prstGeom>
        </p:spPr>
        <p:txBody>
          <a:bodyPr lIns="0" tIns="0" rIns="0" bIns="0" rtlCol="0" anchor="t">
            <a:spAutoFit/>
          </a:bodyPr>
          <a:lstStyle/>
          <a:p>
            <a:pPr algn="just">
              <a:lnSpc>
                <a:spcPts val="8064"/>
              </a:lnSpc>
            </a:pPr>
            <a:r>
              <a:rPr lang="en-US" sz="4800">
                <a:solidFill>
                  <a:srgbClr val="1E1E1E"/>
                </a:solidFill>
                <a:latin typeface="思源黑体 2"/>
                <a:ea typeface="思源黑体 2"/>
              </a:rPr>
              <a:t>既然如此，如果你的舌头可以“看见”的话，那到底什么是“看见”呢？</a:t>
            </a:r>
          </a:p>
          <a:p>
            <a:pPr algn="just">
              <a:lnSpc>
                <a:spcPts val="8064"/>
              </a:lnSpc>
            </a:pPr>
            <a:endParaRPr lang="en-US" sz="4800">
              <a:solidFill>
                <a:srgbClr val="1E1E1E"/>
              </a:solidFill>
              <a:latin typeface="思源黑体 2"/>
              <a:ea typeface="思源黑体 2"/>
            </a:endParaRPr>
          </a:p>
          <a:p>
            <a:pPr algn="just">
              <a:lnSpc>
                <a:spcPts val="8064"/>
              </a:lnSpc>
            </a:pPr>
            <a:r>
              <a:rPr lang="en-US" sz="4800">
                <a:solidFill>
                  <a:srgbClr val="1E1E1E"/>
                </a:solidFill>
                <a:latin typeface="思源黑体 2"/>
                <a:ea typeface="思源黑体 2"/>
              </a:rPr>
              <a:t>对于“感官”一词又该如何定义？</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610</Words>
  <Application>Microsoft Macintosh PowerPoint</Application>
  <PresentationFormat>自定义</PresentationFormat>
  <Paragraphs>86</Paragraphs>
  <Slides>18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18</vt:i4>
      </vt:variant>
    </vt:vector>
  </HeadingPairs>
  <TitlesOfParts>
    <vt:vector size="25" baseType="lpstr">
      <vt:lpstr>Arial</vt:lpstr>
      <vt:lpstr>Akzidenz-Grotesk Bold</vt:lpstr>
      <vt:lpstr>思源黑体 2 Bold</vt:lpstr>
      <vt:lpstr>思源黑体 1 Bold</vt:lpstr>
      <vt:lpstr>Calibri</vt:lpstr>
      <vt:lpstr>思源黑体 2</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圆桌讨论：科技与感知觉ppt</dc:title>
  <cp:lastModifiedBy>天悦 陈</cp:lastModifiedBy>
  <cp:revision>3</cp:revision>
  <dcterms:created xsi:type="dcterms:W3CDTF">2006-08-16T00:00:00Z</dcterms:created>
  <dcterms:modified xsi:type="dcterms:W3CDTF">2025-07-18T01:42:21Z</dcterms:modified>
  <dc:identifier>DAGJhAWFzyY</dc:identifier>
</cp:coreProperties>
</file>