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1" r:id="rId2"/>
    <p:sldId id="484" r:id="rId3"/>
    <p:sldId id="452" r:id="rId4"/>
    <p:sldId id="453" r:id="rId5"/>
    <p:sldId id="455" r:id="rId6"/>
    <p:sldId id="454" r:id="rId7"/>
    <p:sldId id="456" r:id="rId8"/>
    <p:sldId id="4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8" autoAdjust="0"/>
    <p:restoredTop sz="87722" autoAdjust="0"/>
  </p:normalViewPr>
  <p:slideViewPr>
    <p:cSldViewPr>
      <p:cViewPr varScale="1">
        <p:scale>
          <a:sx n="100" d="100"/>
          <a:sy n="100" d="100"/>
        </p:scale>
        <p:origin x="1956" y="72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87F4A-DD11-41AF-8B76-F2E5B6202836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F2399-CD51-4C4C-BC34-03B9F40F9C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5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61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39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21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17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52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7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52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91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12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49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AFE4D-3339-4F90-AB07-DAB31D79E32A}" type="datetimeFigureOut">
              <a:rPr lang="en-GB" smtClean="0"/>
              <a:pPr/>
              <a:t>22/07/2018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74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4.wdp"/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microsoft.com/office/2007/relationships/hdphoto" Target="../media/hdphoto3.wdp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png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92D050"/>
                </a:solidFill>
              </a:rPr>
              <a:t>Year 7 </a:t>
            </a:r>
            <a:r>
              <a:rPr lang="en-GB" dirty="0"/>
              <a:t>Brackets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612" y="3645024"/>
            <a:ext cx="6984776" cy="1417712"/>
          </a:xfrm>
        </p:spPr>
        <p:txBody>
          <a:bodyPr>
            <a:normAutofit/>
          </a:bodyPr>
          <a:lstStyle/>
          <a:p>
            <a:r>
              <a:rPr lang="en-GB" sz="2800" dirty="0"/>
              <a:t>Dr J Frost (jfrost@tiffin.kingston.sch.uk)</a:t>
            </a:r>
          </a:p>
          <a:p>
            <a:r>
              <a:rPr lang="en-GB" sz="2800" b="1" dirty="0"/>
              <a:t>www.drfrostmaths.com</a:t>
            </a:r>
            <a:r>
              <a:rPr lang="en-GB" sz="2800" dirty="0"/>
              <a:t>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E:\TiffinSchoolLogoSmal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12" y="111910"/>
            <a:ext cx="1008112" cy="101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646172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Last modified: 22</a:t>
            </a:r>
            <a:r>
              <a:rPr lang="en-GB" baseline="30000" dirty="0"/>
              <a:t>nd</a:t>
            </a:r>
            <a:r>
              <a:rPr lang="en-GB" dirty="0"/>
              <a:t> July 2018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47664" y="4676268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Objectives: </a:t>
            </a:r>
            <a:r>
              <a:rPr lang="en-GB" dirty="0"/>
              <a:t>Be able to expand and simplify expressions involving single brackets.</a:t>
            </a:r>
          </a:p>
        </p:txBody>
      </p:sp>
    </p:spTree>
    <p:extLst>
      <p:ext uri="{BB962C8B-B14F-4D97-AF65-F5344CB8AC3E}">
        <p14:creationId xmlns:p14="http://schemas.microsoft.com/office/powerpoint/2010/main" val="162930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714CB21-18A3-41C1-8C98-8DE389B33C51}"/>
              </a:ext>
            </a:extLst>
          </p:cNvPr>
          <p:cNvSpPr/>
          <p:nvPr/>
        </p:nvSpPr>
        <p:spPr>
          <a:xfrm>
            <a:off x="12919" y="0"/>
            <a:ext cx="9142856" cy="6858000"/>
          </a:xfrm>
          <a:prstGeom prst="rect">
            <a:avLst/>
          </a:prstGeom>
          <a:pattFill prst="wd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8741C1-22D1-4D32-BD74-1D551192F37D}"/>
              </a:ext>
            </a:extLst>
          </p:cNvPr>
          <p:cNvSpPr/>
          <p:nvPr/>
        </p:nvSpPr>
        <p:spPr>
          <a:xfrm>
            <a:off x="0" y="0"/>
            <a:ext cx="9155775" cy="1422050"/>
          </a:xfrm>
          <a:prstGeom prst="rect">
            <a:avLst/>
          </a:prstGeom>
          <a:solidFill>
            <a:schemeClr val="tx1">
              <a:alpha val="76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23148" y="217786"/>
            <a:ext cx="3816424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www.drfrostmaths.com</a:t>
            </a:r>
          </a:p>
          <a:p>
            <a:r>
              <a:rPr lang="en-GB" sz="1600" dirty="0">
                <a:solidFill>
                  <a:schemeClr val="bg1"/>
                </a:solidFill>
              </a:rPr>
              <a:t>Everything is </a:t>
            </a:r>
            <a:r>
              <a:rPr lang="en-GB" sz="1600" b="1" dirty="0">
                <a:solidFill>
                  <a:schemeClr val="bg1"/>
                </a:solidFill>
              </a:rPr>
              <a:t>completely free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</a:p>
          <a:p>
            <a:r>
              <a:rPr lang="en-GB" sz="1600" dirty="0">
                <a:solidFill>
                  <a:schemeClr val="bg1"/>
                </a:solidFill>
              </a:rPr>
              <a:t>Why not register?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6719D9-C52A-40F5-8E8A-C5418B569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499" y="1806461"/>
            <a:ext cx="5829955" cy="33839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318D00-FABF-4754-8685-0247F6106E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4575" y="2827488"/>
            <a:ext cx="2458051" cy="15283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790D7-2484-4BF2-B8CB-B653B6FDC8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2129" y="4873621"/>
            <a:ext cx="2946634" cy="181792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7AEBDF-0ABA-43C2-BCF9-1A0DD8627790}"/>
              </a:ext>
            </a:extLst>
          </p:cNvPr>
          <p:cNvSpPr txBox="1"/>
          <p:nvPr/>
        </p:nvSpPr>
        <p:spPr>
          <a:xfrm>
            <a:off x="743444" y="6239336"/>
            <a:ext cx="1769021" cy="400110"/>
          </a:xfrm>
          <a:prstGeom prst="rect">
            <a:avLst/>
          </a:prstGeom>
          <a:solidFill>
            <a:schemeClr val="dk1">
              <a:alpha val="86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00" dirty="0"/>
              <a:t>Teaching videos with topic tests to check understanding.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8B6F143-DB25-45D0-9FDA-389A63E035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9357" y="4772829"/>
            <a:ext cx="2127343" cy="144381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4191000" y="288231"/>
            <a:ext cx="468630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200" dirty="0"/>
              <a:t>Register now to interactively practise questions on this topic, including past paper questions and extension questions (including UKMT).</a:t>
            </a:r>
          </a:p>
          <a:p>
            <a:r>
              <a:rPr lang="en-GB" sz="1200" dirty="0"/>
              <a:t>Teachers: you can create student accounts (or students can register themselves), to set work, monitor progress and even create worksheets.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C0DF13-8218-4DFF-AC94-2ABA505101F5}"/>
              </a:ext>
            </a:extLst>
          </p:cNvPr>
          <p:cNvSpPr txBox="1"/>
          <p:nvPr/>
        </p:nvSpPr>
        <p:spPr>
          <a:xfrm>
            <a:off x="7155904" y="6066600"/>
            <a:ext cx="1769021" cy="400110"/>
          </a:xfrm>
          <a:prstGeom prst="rect">
            <a:avLst/>
          </a:prstGeom>
          <a:solidFill>
            <a:schemeClr val="dk1">
              <a:alpha val="86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00" dirty="0"/>
              <a:t>Questions organised by topic, difficulty and past paper.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D5D0BA-13D4-476F-BDD0-C9E26216F30E}"/>
              </a:ext>
            </a:extLst>
          </p:cNvPr>
          <p:cNvSpPr txBox="1"/>
          <p:nvPr/>
        </p:nvSpPr>
        <p:spPr>
          <a:xfrm>
            <a:off x="7639050" y="3953334"/>
            <a:ext cx="1419225" cy="553998"/>
          </a:xfrm>
          <a:prstGeom prst="rect">
            <a:avLst/>
          </a:prstGeom>
          <a:solidFill>
            <a:schemeClr val="dk1">
              <a:alpha val="86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00" dirty="0"/>
              <a:t>Dashboard with points, trophies, notifications and student progress.</a:t>
            </a:r>
          </a:p>
        </p:txBody>
      </p:sp>
      <p:pic>
        <p:nvPicPr>
          <p:cNvPr id="1028" name="Picture 4" descr="Image result for ocr">
            <a:extLst>
              <a:ext uri="{FF2B5EF4-FFF2-40B4-BE49-F238E27FC236}">
                <a16:creationId xmlns:a16="http://schemas.microsoft.com/office/drawing/2014/main" id="{FAB8D00B-6123-425F-9992-C49EDB5121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7247" y="1970180"/>
            <a:ext cx="682729" cy="277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41D39E7-8923-484F-914A-F735BCCFF80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524" b="94048" l="6356" r="97458">
                        <a14:foregroundMark x1="17373" y1="50000" x2="19068" y2="59524"/>
                        <a14:foregroundMark x1="8051" y1="61905" x2="6356" y2="76190"/>
                        <a14:foregroundMark x1="86441" y1="55952" x2="91102" y2="55952"/>
                        <a14:foregroundMark x1="94068" y1="53571" x2="96186" y2="41667"/>
                        <a14:foregroundMark x1="97034" y1="41667" x2="97458" y2="20238"/>
                        <a14:foregroundMark x1="96186" y1="9524" x2="79237" y2="36905"/>
                        <a14:foregroundMark x1="69915" y1="83333" x2="62712" y2="35714"/>
                        <a14:foregroundMark x1="44492" y1="88095" x2="45763" y2="94048"/>
                      </a14:backgroundRemoval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60710" y="2309414"/>
            <a:ext cx="808401" cy="28773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1F8849A-C314-440F-BFBC-F885AF1FCB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08726" y="2328005"/>
            <a:ext cx="471556" cy="43226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D3902F9-D3E5-4D6E-AC01-218BC9FD746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7463" b="88060" l="2649" r="96358">
                        <a14:foregroundMark x1="11921" y1="50746" x2="8940" y2="34328"/>
                        <a14:foregroundMark x1="5298" y1="56716" x2="3642" y2="56716"/>
                        <a14:foregroundMark x1="23841" y1="68657" x2="23179" y2="41791"/>
                        <a14:foregroundMark x1="27483" y1="58209" x2="34437" y2="58209"/>
                        <a14:foregroundMark x1="40728" y1="73134" x2="44371" y2="49254"/>
                        <a14:foregroundMark x1="54967" y1="37313" x2="54967" y2="37313"/>
                        <a14:foregroundMark x1="61258" y1="59701" x2="61258" y2="59701"/>
                        <a14:foregroundMark x1="73510" y1="59701" x2="73510" y2="59701"/>
                        <a14:foregroundMark x1="83444" y1="80597" x2="83444" y2="80597"/>
                        <a14:foregroundMark x1="89735" y1="80597" x2="89735" y2="80597"/>
                        <a14:foregroundMark x1="94371" y1="82090" x2="94371" y2="82090"/>
                        <a14:foregroundMark x1="96358" y1="59701" x2="96358" y2="59701"/>
                        <a14:foregroundMark x1="95695" y1="26866" x2="95695" y2="26866"/>
                        <a14:foregroundMark x1="87417" y1="23881" x2="87417" y2="23881"/>
                        <a14:foregroundMark x1="88742" y1="58209" x2="88742" y2="58209"/>
                        <a14:foregroundMark x1="82781" y1="55224" x2="82781" y2="55224"/>
                        <a14:foregroundMark x1="82119" y1="20896" x2="82119" y2="2089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38323" y="1974048"/>
            <a:ext cx="1061077" cy="23540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EF2AC65-A3C9-4F2E-AA66-BAB10D3B590C}"/>
              </a:ext>
            </a:extLst>
          </p:cNvPr>
          <p:cNvSpPr txBox="1"/>
          <p:nvPr/>
        </p:nvSpPr>
        <p:spPr>
          <a:xfrm>
            <a:off x="6790698" y="1653183"/>
            <a:ext cx="14780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With questions by: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436529C-3AB4-47D0-84AE-8CCA7A93F56D}"/>
              </a:ext>
            </a:extLst>
          </p:cNvPr>
          <p:cNvCxnSpPr>
            <a:cxnSpLocks/>
          </p:cNvCxnSpPr>
          <p:nvPr/>
        </p:nvCxnSpPr>
        <p:spPr>
          <a:xfrm flipV="1">
            <a:off x="0" y="1416050"/>
            <a:ext cx="9156700" cy="3176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50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/>
                <a:t>Brackets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39552" y="1052736"/>
                <a:ext cx="784887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If I want “3 lots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GB" sz="2800" dirty="0"/>
                  <a:t>”, what will I have?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en-GB" sz="2800" b="1" dirty="0"/>
              </a:p>
              <a:p>
                <a:pPr/>
                <a:r>
                  <a:rPr lang="en-GB" sz="2800" dirty="0"/>
                  <a:t>What’s another way I can write “3 lots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GB" sz="2800" dirty="0"/>
                  <a:t>”?</a:t>
                </a:r>
                <a:br>
                  <a:rPr lang="en-GB" sz="28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  <m:d>
                        <m:d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052736"/>
                <a:ext cx="7848872" cy="1815882"/>
              </a:xfrm>
              <a:prstGeom prst="rect">
                <a:avLst/>
              </a:prstGeom>
              <a:blipFill rotWithShape="0">
                <a:blip r:embed="rId2"/>
                <a:stretch>
                  <a:fillRect l="-1632" t="-33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15358" y="3212976"/>
            <a:ext cx="7920880" cy="954107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2800" dirty="0"/>
              <a:t>So we can multiply each thing inside the bracket by the thing outside it.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15616" y="4797152"/>
            <a:ext cx="3816424" cy="1490973"/>
            <a:chOff x="1259632" y="4005064"/>
            <a:chExt cx="6479651" cy="2520280"/>
          </a:xfrm>
        </p:grpSpPr>
        <p:sp>
          <p:nvSpPr>
            <p:cNvPr id="7" name="Rectangle 6"/>
            <p:cNvSpPr/>
            <p:nvPr/>
          </p:nvSpPr>
          <p:spPr>
            <a:xfrm>
              <a:off x="3706835" y="4005064"/>
              <a:ext cx="4032448" cy="252028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59632" y="4005064"/>
              <a:ext cx="2448272" cy="252028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3568" y="5245249"/>
                <a:ext cx="4320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245249"/>
                <a:ext cx="432048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548583" y="4309151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583" y="4309151"/>
                <a:ext cx="576064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557757" y="4309152"/>
                <a:ext cx="2880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7757" y="4309152"/>
                <a:ext cx="288032" cy="461665"/>
              </a:xfrm>
              <a:prstGeom prst="rect">
                <a:avLst/>
              </a:prstGeom>
              <a:blipFill rotWithShape="0">
                <a:blip r:embed="rId5"/>
                <a:stretch>
                  <a:fillRect r="-14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420022" y="4483652"/>
                <a:ext cx="3552586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We can also see this using areas.</a:t>
                </a:r>
              </a:p>
              <a:p>
                <a:endParaRPr lang="en-GB" sz="2000" dirty="0"/>
              </a:p>
              <a:p>
                <a:r>
                  <a:rPr lang="en-GB" sz="2000" dirty="0"/>
                  <a:t>Area of whole rectangle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000" b="1" dirty="0"/>
              </a:p>
              <a:p>
                <a:r>
                  <a:rPr lang="en-GB" sz="2000" dirty="0"/>
                  <a:t>Total area of small rectangles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0022" y="4483652"/>
                <a:ext cx="3552586" cy="1938992"/>
              </a:xfrm>
              <a:prstGeom prst="rect">
                <a:avLst/>
              </a:prstGeom>
              <a:blipFill rotWithShape="0">
                <a:blip r:embed="rId6"/>
                <a:stretch>
                  <a:fillRect l="-1715" t="-1887" r="-15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3598890" y="1482889"/>
            <a:ext cx="1792508" cy="5121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8890" y="2385776"/>
            <a:ext cx="1792508" cy="5121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04248" y="5427022"/>
            <a:ext cx="1650983" cy="34438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03696" y="6055118"/>
            <a:ext cx="1539660" cy="41693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0738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0" grpId="0"/>
      <p:bldP spid="11" grpId="0"/>
      <p:bldP spid="13" grpId="0"/>
      <p:bldP spid="14" grpId="0" animBg="1"/>
      <p:bldP spid="15" grpId="0" animBg="1"/>
      <p:bldP spid="16" grpId="0" animBg="1"/>
      <p:bldP spid="16" grpId="1" animBg="1"/>
      <p:bldP spid="17" grpId="0" animBg="1"/>
      <p:bldP spid="1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/>
                <a:t>Examples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59484" y="1287993"/>
                <a:ext cx="6552728" cy="55865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GB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5+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3600" b="1" dirty="0"/>
              </a:p>
              <a:p>
                <a:endParaRPr lang="en-GB" sz="36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7</m:t>
                      </m:r>
                      <m:d>
                        <m:dPr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𝟐𝟏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GB" sz="3600" b="1" dirty="0"/>
              </a:p>
              <a:p>
                <a:endParaRPr lang="en-GB" sz="36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e>
                      </m:d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GB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sSup>
                        <m:sSupPr>
                          <m:ctrlPr>
                            <a:rPr lang="en-GB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GB" sz="3600" b="1" dirty="0"/>
              </a:p>
              <a:p>
                <a:endParaRPr lang="en-GB" sz="36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d>
                        <m:dPr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1−3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e>
                      </m:d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𝒙𝒚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𝟐𝟒</m:t>
                      </m:r>
                      <m:sSup>
                        <m:sSupPr>
                          <m:ctrlPr>
                            <a:rPr lang="en-GB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GB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3600" b="1" dirty="0"/>
              </a:p>
              <a:p>
                <a:endParaRPr lang="en-GB" sz="36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e>
                      </m:d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GB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9484" y="1287993"/>
                <a:ext cx="6552728" cy="558659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 5"/>
          <p:cNvSpPr/>
          <p:nvPr/>
        </p:nvSpPr>
        <p:spPr>
          <a:xfrm>
            <a:off x="2734662" y="1186971"/>
            <a:ext cx="415636" cy="202045"/>
          </a:xfrm>
          <a:custGeom>
            <a:avLst/>
            <a:gdLst>
              <a:gd name="connsiteX0" fmla="*/ 0 w 415636"/>
              <a:gd name="connsiteY0" fmla="*/ 202045 h 202045"/>
              <a:gd name="connsiteX1" fmla="*/ 71252 w 415636"/>
              <a:gd name="connsiteY1" fmla="*/ 47666 h 202045"/>
              <a:gd name="connsiteX2" fmla="*/ 190005 w 415636"/>
              <a:gd name="connsiteY2" fmla="*/ 164 h 202045"/>
              <a:gd name="connsiteX3" fmla="*/ 332509 w 415636"/>
              <a:gd name="connsiteY3" fmla="*/ 59541 h 202045"/>
              <a:gd name="connsiteX4" fmla="*/ 415636 w 415636"/>
              <a:gd name="connsiteY4" fmla="*/ 178294 h 202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5636" h="202045">
                <a:moveTo>
                  <a:pt x="0" y="202045"/>
                </a:moveTo>
                <a:cubicBezTo>
                  <a:pt x="19792" y="141679"/>
                  <a:pt x="39585" y="81313"/>
                  <a:pt x="71252" y="47666"/>
                </a:cubicBezTo>
                <a:cubicBezTo>
                  <a:pt x="102919" y="14019"/>
                  <a:pt x="146462" y="-1815"/>
                  <a:pt x="190005" y="164"/>
                </a:cubicBezTo>
                <a:cubicBezTo>
                  <a:pt x="233548" y="2143"/>
                  <a:pt x="294904" y="29853"/>
                  <a:pt x="332509" y="59541"/>
                </a:cubicBezTo>
                <a:cubicBezTo>
                  <a:pt x="370114" y="89229"/>
                  <a:pt x="392875" y="133761"/>
                  <a:pt x="415636" y="178294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2734662" y="676496"/>
            <a:ext cx="1187532" cy="713013"/>
          </a:xfrm>
          <a:custGeom>
            <a:avLst/>
            <a:gdLst>
              <a:gd name="connsiteX0" fmla="*/ 0 w 415636"/>
              <a:gd name="connsiteY0" fmla="*/ 202045 h 202045"/>
              <a:gd name="connsiteX1" fmla="*/ 71252 w 415636"/>
              <a:gd name="connsiteY1" fmla="*/ 47666 h 202045"/>
              <a:gd name="connsiteX2" fmla="*/ 190005 w 415636"/>
              <a:gd name="connsiteY2" fmla="*/ 164 h 202045"/>
              <a:gd name="connsiteX3" fmla="*/ 332509 w 415636"/>
              <a:gd name="connsiteY3" fmla="*/ 59541 h 202045"/>
              <a:gd name="connsiteX4" fmla="*/ 415636 w 415636"/>
              <a:gd name="connsiteY4" fmla="*/ 178294 h 202045"/>
              <a:gd name="connsiteX0" fmla="*/ 0 w 432954"/>
              <a:gd name="connsiteY0" fmla="*/ 202045 h 202045"/>
              <a:gd name="connsiteX1" fmla="*/ 71252 w 432954"/>
              <a:gd name="connsiteY1" fmla="*/ 47666 h 202045"/>
              <a:gd name="connsiteX2" fmla="*/ 190005 w 432954"/>
              <a:gd name="connsiteY2" fmla="*/ 164 h 202045"/>
              <a:gd name="connsiteX3" fmla="*/ 332509 w 432954"/>
              <a:gd name="connsiteY3" fmla="*/ 59541 h 202045"/>
              <a:gd name="connsiteX4" fmla="*/ 432954 w 432954"/>
              <a:gd name="connsiteY4" fmla="*/ 201850 h 202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2954" h="202045">
                <a:moveTo>
                  <a:pt x="0" y="202045"/>
                </a:moveTo>
                <a:cubicBezTo>
                  <a:pt x="19792" y="141679"/>
                  <a:pt x="39585" y="81313"/>
                  <a:pt x="71252" y="47666"/>
                </a:cubicBezTo>
                <a:cubicBezTo>
                  <a:pt x="102919" y="14019"/>
                  <a:pt x="146462" y="-1815"/>
                  <a:pt x="190005" y="164"/>
                </a:cubicBezTo>
                <a:cubicBezTo>
                  <a:pt x="233548" y="2143"/>
                  <a:pt x="292018" y="25927"/>
                  <a:pt x="332509" y="59541"/>
                </a:cubicBezTo>
                <a:cubicBezTo>
                  <a:pt x="373001" y="93155"/>
                  <a:pt x="410193" y="157317"/>
                  <a:pt x="432954" y="20185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860032" y="1258386"/>
            <a:ext cx="1828044" cy="6861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61586" y="2366684"/>
            <a:ext cx="2374709" cy="6861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89353" y="3474982"/>
            <a:ext cx="2850999" cy="6861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60032" y="4524892"/>
            <a:ext cx="2850999" cy="6861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89353" y="5661971"/>
            <a:ext cx="2237161" cy="114522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5617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/>
                <a:t>Dealing with negative sign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888477" y="2593369"/>
                <a:ext cx="453650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88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8800" i="1" dirty="0" smtClean="0">
                          <a:latin typeface="Cambria Math" panose="02040503050406030204" pitchFamily="18" charset="0"/>
                        </a:rPr>
                        <m:t>−3)</m:t>
                      </m:r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8477" y="2593369"/>
                <a:ext cx="4536504" cy="144655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51359" y="4191496"/>
                <a:ext cx="6227040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dirty="0" smtClean="0">
                          <a:latin typeface="Cambria Math" panose="02040503050406030204" pitchFamily="18" charset="0"/>
                        </a:rPr>
                        <m:t>=−1</m:t>
                      </m:r>
                      <m:r>
                        <a:rPr lang="en-GB" sz="88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8800" i="1" dirty="0" smtClean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359" y="4191496"/>
                <a:ext cx="6227040" cy="144655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995936" y="4302774"/>
            <a:ext cx="4044978" cy="108202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15816" y="2636912"/>
                <a:ext cx="360040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2636912"/>
                <a:ext cx="360040" cy="1446550"/>
              </a:xfrm>
              <a:prstGeom prst="rect">
                <a:avLst/>
              </a:prstGeom>
              <a:blipFill rotWithShape="0">
                <a:blip r:embed="rId4"/>
                <a:stretch>
                  <a:fillRect l="-440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98918" y="2636912"/>
                <a:ext cx="360040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dirty="0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918" y="2636912"/>
                <a:ext cx="360040" cy="1446550"/>
              </a:xfrm>
              <a:prstGeom prst="rect">
                <a:avLst/>
              </a:prstGeom>
              <a:blipFill rotWithShape="0">
                <a:blip r:embed="rId5"/>
                <a:stretch>
                  <a:fillRect l="-79661" r="-8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861702" y="5310886"/>
                <a:ext cx="4784937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702" y="5310886"/>
                <a:ext cx="4784937" cy="144655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3990032" y="5467817"/>
            <a:ext cx="4050882" cy="10636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16216" y="970959"/>
            <a:ext cx="2232248" cy="100811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Click to give hint &gt;</a:t>
            </a:r>
          </a:p>
        </p:txBody>
      </p:sp>
    </p:spTree>
    <p:extLst>
      <p:ext uri="{BB962C8B-B14F-4D97-AF65-F5344CB8AC3E}">
        <p14:creationId xmlns:p14="http://schemas.microsoft.com/office/powerpoint/2010/main" val="134067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9 -0.00023 L -0.07431 -0.00023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/>
                <a:t>Expanding and Simplifying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286952" y="836712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If we have multiple brackets we can usually collect like terms after.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15664" y="1513539"/>
                <a:ext cx="6949344" cy="50613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1+2</m:t>
                      </m:r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3+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   =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                             =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32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7−2</m:t>
                      </m:r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3−2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                             =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𝑏</m:t>
                      </m:r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                             =</m:t>
                      </m:r>
                      <m:sSup>
                        <m:sSup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𝒂𝒃</m:t>
                      </m:r>
                    </m:oMath>
                    <m:oMath xmlns:m="http://schemas.openxmlformats.org/officeDocument/2006/math"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                             =</m:t>
                      </m:r>
                      <m:sSup>
                        <m:sSup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5−2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                             =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𝟗</m:t>
                      </m:r>
                      <m:sSup>
                        <m:sSup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                             =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𝟗</m:t>
                      </m:r>
                      <m:sSup>
                        <m:sSup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32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664" y="1513539"/>
                <a:ext cx="6949344" cy="506138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4110732" y="1588586"/>
            <a:ext cx="2417068" cy="92601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0732" y="2589647"/>
            <a:ext cx="2417068" cy="92601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0732" y="4039916"/>
            <a:ext cx="3413596" cy="92601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90888" y="5490185"/>
            <a:ext cx="3793480" cy="92601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5816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/>
                <a:t>Test Your Understanding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5576" y="980728"/>
                <a:ext cx="7848872" cy="31182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Expand and simplify.</a:t>
                </a:r>
              </a:p>
              <a:p>
                <a:endParaRPr lang="en-GB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11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𝟒𝟒</m:t>
                      </m:r>
                      <m:sSup>
                        <m:sSupPr>
                          <m:ctrlPr>
                            <a:rPr lang="en-GB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𝟑𝟑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𝟐𝟐</m:t>
                      </m:r>
                    </m:oMath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−4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2−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𝟏𝟑</m:t>
                      </m:r>
                    </m:oMath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5−4</m:t>
                      </m:r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2−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                          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980728"/>
                <a:ext cx="7848872" cy="3118290"/>
              </a:xfrm>
              <a:prstGeom prst="rect">
                <a:avLst/>
              </a:prstGeom>
              <a:blipFill rotWithShape="0">
                <a:blip r:embed="rId2"/>
                <a:stretch>
                  <a:fillRect l="-1632" t="-19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567932" y="1778000"/>
            <a:ext cx="3179068" cy="5207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5148064" y="2298700"/>
            <a:ext cx="3312368" cy="7972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3851920" y="3198859"/>
            <a:ext cx="3312368" cy="7972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64720" y="4434625"/>
                <a:ext cx="3679056" cy="92333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Bro Note</a:t>
                </a:r>
                <a:r>
                  <a:rPr lang="en-GB" dirty="0"/>
                  <a:t>: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−3+4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is also acceptable, but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GB" dirty="0"/>
                  <a:t> is preferable. Can you think why?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720" y="4434625"/>
                <a:ext cx="3679056" cy="923330"/>
              </a:xfrm>
              <a:prstGeom prst="rect">
                <a:avLst/>
              </a:prstGeom>
              <a:blipFill rotWithShape="0">
                <a:blip r:embed="rId3"/>
                <a:stretch>
                  <a:fillRect l="-987" t="-1923" r="-164"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984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/>
                <a:t>Exercises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6868" y="612304"/>
                <a:ext cx="4703772" cy="6586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b="0" dirty="0">
                    <a:latin typeface="+mj-lt"/>
                  </a:rPr>
                  <a:t>Expand (and where relevant simplify) the following:</a:t>
                </a:r>
                <a:endParaRPr lang="en-GB" sz="1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9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𝟐𝟕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9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9−2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𝟖𝟏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𝟏𝟖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+3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7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+2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𝟏𝟑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5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−7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7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−3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𝟏𝟏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𝟐𝟐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2−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3−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10−2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4+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2−3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5−3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1−4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1600" b="1" dirty="0"/>
              </a:p>
              <a:p>
                <a:endParaRPr lang="en-GB" sz="800" dirty="0"/>
              </a:p>
              <a:p>
                <a:r>
                  <a:rPr lang="en-GB" sz="1600" b="0" dirty="0"/>
                  <a:t>Expan</a:t>
                </a:r>
                <a:r>
                  <a:rPr lang="en-GB" sz="1600" dirty="0"/>
                  <a:t>d and simplify the following: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𝟖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𝟏𝟓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𝑥𝑦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3+2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𝒙𝒚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16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𝑎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𝑏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𝟗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10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p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</m:sup>
                      </m:sSup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𝟐𝟎</m:t>
                          </m:r>
                        </m:sup>
                      </m:sSup>
                      <m:sSup>
                        <m:sSup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5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4−3</m:t>
                          </m:r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d>
                                <m:d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GB" sz="1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1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br>
                  <a:rPr lang="en-GB" sz="1600" b="0" dirty="0"/>
                </a:br>
                <a:endParaRPr lang="en-GB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868" y="612304"/>
                <a:ext cx="4703772" cy="6586868"/>
              </a:xfrm>
              <a:prstGeom prst="rect">
                <a:avLst/>
              </a:prstGeom>
              <a:blipFill rotWithShape="0">
                <a:blip r:embed="rId2"/>
                <a:stretch>
                  <a:fillRect l="-648" t="-2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5238074" y="626528"/>
            <a:ext cx="39964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Find the area and perimeter of the following (expand and simplify your answer)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5448064" y="1653763"/>
            <a:ext cx="864096" cy="10801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502177" y="1272809"/>
                <a:ext cx="7562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177" y="1272809"/>
                <a:ext cx="756298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12160" y="200915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2160" y="2009157"/>
                <a:ext cx="360040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052020" y="2887838"/>
                <a:ext cx="165618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𝟏𝟓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𝟏𝟔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2020" y="2887838"/>
                <a:ext cx="1656184" cy="64633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7050242" y="1579682"/>
            <a:ext cx="726869" cy="143754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7777111" y="1579682"/>
            <a:ext cx="906768" cy="46445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608304" y="1594877"/>
            <a:ext cx="576064" cy="4381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666826" y="1200145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6826" y="1200145"/>
                <a:ext cx="360040" cy="369332"/>
              </a:xfrm>
              <a:prstGeom prst="rect">
                <a:avLst/>
              </a:prstGeom>
              <a:blipFill rotWithShape="0">
                <a:blip r:embed="rId6"/>
                <a:stretch>
                  <a:fillRect r="-186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708204" y="2113788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8204" y="2113788"/>
                <a:ext cx="360040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248264" y="3033581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8264" y="3033581"/>
                <a:ext cx="360040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634418" y="1627244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4418" y="1627244"/>
                <a:ext cx="360040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768368" y="3347555"/>
                <a:ext cx="233829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𝟒</m:t>
                      </m:r>
                      <m:d>
                        <m:d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    =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8368" y="3347555"/>
                <a:ext cx="2338294" cy="92333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139511" y="4332850"/>
                <a:ext cx="3955455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/>
                  <a:t>[IMC 2004 Q22] In a maths exam with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GB" sz="1600" dirty="0"/>
                  <a:t> questions, you score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sz="1600" dirty="0"/>
                  <a:t> marks for a correct answer to each of the first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GB" sz="1600" dirty="0"/>
                  <a:t> questions and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600" dirty="0"/>
                  <a:t> marks for a correct answer to each of the remaining questions. What is the maximum possible score?</a:t>
                </a:r>
                <a:br>
                  <a:rPr lang="en-GB" sz="1600" dirty="0"/>
                </a:br>
                <a:r>
                  <a:rPr lang="en-GB" sz="1600" dirty="0"/>
                  <a:t>A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r>
                      <a:rPr lang="en-GB" sz="1600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GB" sz="1600" dirty="0"/>
                  <a:t>    	B 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𝑁𝑚</m:t>
                    </m:r>
                    <m:r>
                      <a:rPr lang="en-GB" sz="1600" b="0" i="0" smtClean="0"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br>
                  <a:rPr lang="en-GB" sz="1600" dirty="0"/>
                </a:br>
                <a:r>
                  <a:rPr lang="en-GB" sz="1600" dirty="0"/>
                  <a:t>C  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𝑚𝑞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r>
                      <a:rPr lang="en-GB" sz="1600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GB" sz="1600" dirty="0"/>
                  <a:t>	D  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r>
                  <a:rPr lang="en-GB" sz="1600" dirty="0"/>
                  <a:t>	</a:t>
                </a:r>
                <a:br>
                  <a:rPr lang="en-GB" sz="1600" dirty="0"/>
                </a:br>
                <a:r>
                  <a:rPr lang="en-GB" sz="1600" dirty="0"/>
                  <a:t>E  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</a:rPr>
                      <m:t>𝑁𝑚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1600" i="1">
                        <a:latin typeface="Cambria Math" panose="02040503050406030204" pitchFamily="18" charset="0"/>
                      </a:rPr>
                      <m:t>+2)</m:t>
                    </m:r>
                  </m:oMath>
                </a14:m>
                <a:r>
                  <a:rPr lang="en-GB" sz="1600" dirty="0"/>
                  <a:t>          </a:t>
                </a:r>
                <a:r>
                  <a:rPr lang="en-GB" sz="1400" b="1" dirty="0"/>
                  <a:t>Solution: A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511" y="4332850"/>
                <a:ext cx="3955455" cy="2308324"/>
              </a:xfrm>
              <a:prstGeom prst="rect">
                <a:avLst/>
              </a:prstGeom>
              <a:blipFill rotWithShape="0">
                <a:blip r:embed="rId11"/>
                <a:stretch>
                  <a:fillRect l="-770" t="-794" b="-26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104329" y="617003"/>
            <a:ext cx="309364" cy="29238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3945" y="918915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03945" y="1173381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8351" y="1423541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11169" y="1653763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11169" y="1903788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11169" y="2153813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11168" y="2398136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11168" y="2634875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11685" y="2878383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i</a:t>
            </a:r>
            <a:endParaRPr lang="en-GB" dirty="0"/>
          </a:p>
        </p:txBody>
      </p:sp>
      <p:sp>
        <p:nvSpPr>
          <p:cNvPr id="30" name="Rectangle 29"/>
          <p:cNvSpPr/>
          <p:nvPr/>
        </p:nvSpPr>
        <p:spPr>
          <a:xfrm>
            <a:off x="215306" y="3115122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j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11168" y="3368217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k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11168" y="3602072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11168" y="3835539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11168" y="4466136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1168" y="4702875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03945" y="4939614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03945" y="5191538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03945" y="5441890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98825" y="5688584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98825" y="5961605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98825" y="6423325"/>
            <a:ext cx="211335" cy="1980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17277" y="4167345"/>
            <a:ext cx="309364" cy="29238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908397" y="674163"/>
            <a:ext cx="309364" cy="29238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827815" y="4410488"/>
            <a:ext cx="309364" cy="29238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503962" y="876040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524275" y="1130300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614742" y="1377746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627588" y="1618768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511584" y="1847543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627784" y="2101803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102662" y="2355990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627784" y="2610177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718988" y="2857389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725696" y="3104528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942606" y="3347812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664018" y="3594951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963609" y="3842090"/>
            <a:ext cx="877288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842984" y="4429551"/>
            <a:ext cx="1249465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978251" y="4688630"/>
            <a:ext cx="1482499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842813" y="4955341"/>
            <a:ext cx="1482499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842813" y="5190701"/>
            <a:ext cx="1482499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208586" y="5428165"/>
            <a:ext cx="1482499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950228" y="5711922"/>
            <a:ext cx="2101792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778494" y="5994665"/>
            <a:ext cx="1482499" cy="2542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50781" y="6296194"/>
            <a:ext cx="877004" cy="56180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641572" y="2850267"/>
            <a:ext cx="978303" cy="32155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641571" y="3165000"/>
            <a:ext cx="978303" cy="32155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289299" y="3409950"/>
            <a:ext cx="1721351" cy="5429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69" name="Rectangle 68"/>
          <p:cNvSpPr/>
          <p:nvPr/>
        </p:nvSpPr>
        <p:spPr>
          <a:xfrm>
            <a:off x="7287959" y="3935571"/>
            <a:ext cx="978303" cy="32155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206065" y="6385022"/>
            <a:ext cx="978303" cy="32155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0407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14316</TotalTime>
  <Words>519</Words>
  <Application>Microsoft Office PowerPoint</Application>
  <PresentationFormat>On-screen Show (4:3)</PresentationFormat>
  <Paragraphs>141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Year 7 Brackets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Frost J</dc:creator>
  <cp:lastModifiedBy>Jamie Frost</cp:lastModifiedBy>
  <cp:revision>529</cp:revision>
  <dcterms:created xsi:type="dcterms:W3CDTF">2013-02-28T07:36:55Z</dcterms:created>
  <dcterms:modified xsi:type="dcterms:W3CDTF">2018-07-22T20:13:33Z</dcterms:modified>
</cp:coreProperties>
</file>