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73" r:id="rId5"/>
    <p:sldId id="261" r:id="rId6"/>
    <p:sldId id="262" r:id="rId7"/>
    <p:sldId id="263" r:id="rId8"/>
    <p:sldId id="264" r:id="rId9"/>
    <p:sldId id="265" r:id="rId10"/>
    <p:sldId id="266" r:id="rId11"/>
    <p:sldId id="268" r:id="rId12"/>
    <p:sldId id="275" r:id="rId13"/>
    <p:sldId id="270" r:id="rId14"/>
    <p:sldId id="293" r:id="rId15"/>
    <p:sldId id="276" r:id="rId16"/>
    <p:sldId id="277" r:id="rId17"/>
    <p:sldId id="271" r:id="rId18"/>
    <p:sldId id="278" r:id="rId19"/>
    <p:sldId id="279" r:id="rId20"/>
    <p:sldId id="280" r:id="rId21"/>
    <p:sldId id="281" r:id="rId22"/>
    <p:sldId id="282" r:id="rId23"/>
    <p:sldId id="283" r:id="rId24"/>
    <p:sldId id="284" r:id="rId25"/>
    <p:sldId id="286" r:id="rId26"/>
    <p:sldId id="287" r:id="rId27"/>
    <p:sldId id="288" r:id="rId28"/>
    <p:sldId id="285" r:id="rId29"/>
    <p:sldId id="289" r:id="rId30"/>
    <p:sldId id="272" r:id="rId31"/>
    <p:sldId id="290"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9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43"/>
    <p:restoredTop sz="94622"/>
  </p:normalViewPr>
  <p:slideViewPr>
    <p:cSldViewPr snapToGrid="0">
      <p:cViewPr>
        <p:scale>
          <a:sx n="100" d="100"/>
          <a:sy n="100" d="100"/>
        </p:scale>
        <p:origin x="-2120"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2122-2ABE-53AE-804F-72DB515583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B9E2F-B1BC-2F24-B00F-7639C9A923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6FDBFA-1F64-68A3-18CC-44CB3835C4D0}"/>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5" name="Footer Placeholder 4">
            <a:extLst>
              <a:ext uri="{FF2B5EF4-FFF2-40B4-BE49-F238E27FC236}">
                <a16:creationId xmlns:a16="http://schemas.microsoft.com/office/drawing/2014/main" id="{A6E05A73-EBD3-A769-5224-C600DB1FB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E8ABE-EE15-1DFC-85FA-D319354337C0}"/>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143970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A26C-6A63-9CE5-A25E-8FA193FBAC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1CD62F-8215-DC9F-7453-1BA17B736A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3B1D9-AA10-9A56-65DD-27DF20FAB4C9}"/>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5" name="Footer Placeholder 4">
            <a:extLst>
              <a:ext uri="{FF2B5EF4-FFF2-40B4-BE49-F238E27FC236}">
                <a16:creationId xmlns:a16="http://schemas.microsoft.com/office/drawing/2014/main" id="{A14DB5A4-801C-DB34-A5CB-917894D94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DC462-3D36-2E07-AC0D-CA846F484DE4}"/>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3539986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D91555-C10D-71E0-A90C-7AD6D1F8E2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74698F-0506-5889-801F-4C73927FFD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8647F-7842-97BF-CF35-F8F89C660C7C}"/>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5" name="Footer Placeholder 4">
            <a:extLst>
              <a:ext uri="{FF2B5EF4-FFF2-40B4-BE49-F238E27FC236}">
                <a16:creationId xmlns:a16="http://schemas.microsoft.com/office/drawing/2014/main" id="{B6DA0CE2-8E5F-D762-B29C-1A281E8A8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07C3C-637C-C842-168C-1F590D0F12A4}"/>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3853199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5B56-9A1E-A01A-B517-B73D577C1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4807E-C760-0422-8F77-260EA383AA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BFBC6-C135-4702-F8C2-70261B6BF033}"/>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5" name="Footer Placeholder 4">
            <a:extLst>
              <a:ext uri="{FF2B5EF4-FFF2-40B4-BE49-F238E27FC236}">
                <a16:creationId xmlns:a16="http://schemas.microsoft.com/office/drawing/2014/main" id="{864985FA-AECD-6449-024C-1CD29D408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CFE64-748E-A40B-1EC4-955D0993F027}"/>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43807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9C6F-0D09-6726-E5CF-A024E1503B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ED5C38-1ADC-8CC2-AB34-C1CF1FFC57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26C31-86F4-B0B5-A26C-03B643CA26F5}"/>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5" name="Footer Placeholder 4">
            <a:extLst>
              <a:ext uri="{FF2B5EF4-FFF2-40B4-BE49-F238E27FC236}">
                <a16:creationId xmlns:a16="http://schemas.microsoft.com/office/drawing/2014/main" id="{13516F5C-59E2-EC3A-C51C-C695694DE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33BF4-CB64-E6D3-5E9A-FD73386FE033}"/>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161395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F77B-DAF0-4F10-57AD-C709D0E749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B56F0-E2CC-CF88-87D7-804BBF6A5E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7D900-FC39-E8DA-005A-370A988399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70659-1351-5ED4-1B8A-F953EA1B7334}"/>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6" name="Footer Placeholder 5">
            <a:extLst>
              <a:ext uri="{FF2B5EF4-FFF2-40B4-BE49-F238E27FC236}">
                <a16:creationId xmlns:a16="http://schemas.microsoft.com/office/drawing/2014/main" id="{BE0EA89A-8553-9F61-6785-FEC7E6325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A306FF-3330-ED97-075A-04164C041539}"/>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107317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44CC-3852-10D6-7C4B-8C1758D54B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66D35B-1D82-C051-5FE2-422485FA30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A3C3C9-FB6E-ED45-DBF6-231829BEDD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0190EC-6B6D-1471-EC7B-6C798CC387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3B12D3-46D9-26D7-3727-A1E6BB9954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BF05F5-D3A3-3842-1000-29339F36B767}"/>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8" name="Footer Placeholder 7">
            <a:extLst>
              <a:ext uri="{FF2B5EF4-FFF2-40B4-BE49-F238E27FC236}">
                <a16:creationId xmlns:a16="http://schemas.microsoft.com/office/drawing/2014/main" id="{6A1C77E6-881C-C2C4-3486-03A67A12FC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CF823B-81B0-E716-6B8D-7A6F68578C3D}"/>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187034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99428-0B74-685C-C5A6-53FA865FA4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6FFCE3-3452-288E-74E4-C03CAFCADDA1}"/>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4" name="Footer Placeholder 3">
            <a:extLst>
              <a:ext uri="{FF2B5EF4-FFF2-40B4-BE49-F238E27FC236}">
                <a16:creationId xmlns:a16="http://schemas.microsoft.com/office/drawing/2014/main" id="{2F49959A-3C71-95ED-8428-6505F372B1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7130B6-18CE-C1F1-26E4-564087DA5674}"/>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23243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B0335-DF9B-19DC-768D-5C735A62AC43}"/>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3" name="Footer Placeholder 2">
            <a:extLst>
              <a:ext uri="{FF2B5EF4-FFF2-40B4-BE49-F238E27FC236}">
                <a16:creationId xmlns:a16="http://schemas.microsoft.com/office/drawing/2014/main" id="{A5EF1E70-C027-34EA-41CF-A3A2189A13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EB49AB-5E4F-3DEC-5817-43197E77023E}"/>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1097116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F90A-88A9-E35D-10EF-0E5D0E724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85FFE-EABB-B8F2-ADB4-BDD3024173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44B9DB-075F-53A2-03C9-1E48CD2EF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F5059-E41B-2C77-91AD-60BB32D014C5}"/>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6" name="Footer Placeholder 5">
            <a:extLst>
              <a:ext uri="{FF2B5EF4-FFF2-40B4-BE49-F238E27FC236}">
                <a16:creationId xmlns:a16="http://schemas.microsoft.com/office/drawing/2014/main" id="{ACE70091-9121-0FB0-B00F-BBA5CA8F1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5319C1-7FD7-FE3B-44E1-A92C43E06311}"/>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416691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65F6-A8C5-1992-2E51-9B5DA0A7F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2CCAFC-17B4-13FC-6E92-D12FBEE47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1B6095-318E-5F18-85EF-D119823BE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2CC37B-34AE-9D3F-6C42-DF87C3BF0694}"/>
              </a:ext>
            </a:extLst>
          </p:cNvPr>
          <p:cNvSpPr>
            <a:spLocks noGrp="1"/>
          </p:cNvSpPr>
          <p:nvPr>
            <p:ph type="dt" sz="half" idx="10"/>
          </p:nvPr>
        </p:nvSpPr>
        <p:spPr/>
        <p:txBody>
          <a:bodyPr/>
          <a:lstStyle/>
          <a:p>
            <a:fld id="{33C7D0A9-C19A-AA41-B7FA-ACC960C6233B}" type="datetimeFigureOut">
              <a:rPr lang="en-US" smtClean="0"/>
              <a:t>7/5/26</a:t>
            </a:fld>
            <a:endParaRPr lang="en-US"/>
          </a:p>
        </p:txBody>
      </p:sp>
      <p:sp>
        <p:nvSpPr>
          <p:cNvPr id="6" name="Footer Placeholder 5">
            <a:extLst>
              <a:ext uri="{FF2B5EF4-FFF2-40B4-BE49-F238E27FC236}">
                <a16:creationId xmlns:a16="http://schemas.microsoft.com/office/drawing/2014/main" id="{0B43CBB0-A9B1-C072-B5B6-2F6CFB61C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79123-9EEB-F14E-6B6C-0672DCB44C62}"/>
              </a:ext>
            </a:extLst>
          </p:cNvPr>
          <p:cNvSpPr>
            <a:spLocks noGrp="1"/>
          </p:cNvSpPr>
          <p:nvPr>
            <p:ph type="sldNum" sz="quarter" idx="12"/>
          </p:nvPr>
        </p:nvSpPr>
        <p:spPr/>
        <p:txBody>
          <a:bodyPr/>
          <a:lstStyle/>
          <a:p>
            <a:fld id="{70CEB7FD-7D88-0A43-A5BD-805E1B6DE1F2}" type="slidenum">
              <a:rPr lang="en-US" smtClean="0"/>
              <a:t>‹#›</a:t>
            </a:fld>
            <a:endParaRPr lang="en-US"/>
          </a:p>
        </p:txBody>
      </p:sp>
    </p:spTree>
    <p:extLst>
      <p:ext uri="{BB962C8B-B14F-4D97-AF65-F5344CB8AC3E}">
        <p14:creationId xmlns:p14="http://schemas.microsoft.com/office/powerpoint/2010/main" val="160090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DEB85C-0511-C3F1-FABA-A50ADA1AE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603F05-A558-40AB-34C2-EC33FAD37A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BEB686-68A7-D69B-AD4E-7544590E6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C7D0A9-C19A-AA41-B7FA-ACC960C6233B}" type="datetimeFigureOut">
              <a:rPr lang="en-US" smtClean="0"/>
              <a:t>7/5/26</a:t>
            </a:fld>
            <a:endParaRPr lang="en-US"/>
          </a:p>
        </p:txBody>
      </p:sp>
      <p:sp>
        <p:nvSpPr>
          <p:cNvPr id="5" name="Footer Placeholder 4">
            <a:extLst>
              <a:ext uri="{FF2B5EF4-FFF2-40B4-BE49-F238E27FC236}">
                <a16:creationId xmlns:a16="http://schemas.microsoft.com/office/drawing/2014/main" id="{FFCDC22A-2931-FE87-B317-1D22E5658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BFCE4FB-4774-597B-9DB6-EFB648E66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CEB7FD-7D88-0A43-A5BD-805E1B6DE1F2}" type="slidenum">
              <a:rPr lang="en-US" smtClean="0"/>
              <a:t>‹#›</a:t>
            </a:fld>
            <a:endParaRPr lang="en-US"/>
          </a:p>
        </p:txBody>
      </p:sp>
    </p:spTree>
    <p:extLst>
      <p:ext uri="{BB962C8B-B14F-4D97-AF65-F5344CB8AC3E}">
        <p14:creationId xmlns:p14="http://schemas.microsoft.com/office/powerpoint/2010/main" val="4088151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73A5-B50B-FD88-2CD7-1FAAE032E82D}"/>
              </a:ext>
            </a:extLst>
          </p:cNvPr>
          <p:cNvSpPr>
            <a:spLocks noGrp="1"/>
          </p:cNvSpPr>
          <p:nvPr>
            <p:ph type="ctrTitle"/>
          </p:nvPr>
        </p:nvSpPr>
        <p:spPr>
          <a:noFill/>
        </p:spPr>
        <p:txBody>
          <a:bodyPr/>
          <a:lstStyle/>
          <a:p>
            <a:r>
              <a:rPr lang="en-US" dirty="0" err="1">
                <a:solidFill>
                  <a:srgbClr val="E697FF"/>
                </a:solidFill>
              </a:rPr>
              <a:t>恶性竞争对行为与选择的影响</a:t>
            </a:r>
            <a:endParaRPr lang="en-US" dirty="0">
              <a:solidFill>
                <a:srgbClr val="E697FF"/>
              </a:solidFill>
            </a:endParaRPr>
          </a:p>
        </p:txBody>
      </p:sp>
      <p:sp>
        <p:nvSpPr>
          <p:cNvPr id="3" name="Subtitle 2">
            <a:extLst>
              <a:ext uri="{FF2B5EF4-FFF2-40B4-BE49-F238E27FC236}">
                <a16:creationId xmlns:a16="http://schemas.microsoft.com/office/drawing/2014/main" id="{D5744778-1B07-ADF4-EE52-CB55A836B5E2}"/>
              </a:ext>
            </a:extLst>
          </p:cNvPr>
          <p:cNvSpPr>
            <a:spLocks noGrp="1"/>
          </p:cNvSpPr>
          <p:nvPr>
            <p:ph type="subTitle" idx="1"/>
          </p:nvPr>
        </p:nvSpPr>
        <p:spPr/>
        <p:txBody>
          <a:bodyPr/>
          <a:lstStyle/>
          <a:p>
            <a:r>
              <a:rPr lang="en-US" dirty="0" err="1">
                <a:solidFill>
                  <a:schemeClr val="bg1"/>
                </a:solidFill>
              </a:rPr>
              <a:t>NeuroGeneration</a:t>
            </a:r>
            <a:endParaRPr lang="en-US" dirty="0">
              <a:solidFill>
                <a:schemeClr val="bg1"/>
              </a:solidFill>
            </a:endParaRPr>
          </a:p>
        </p:txBody>
      </p:sp>
      <p:pic>
        <p:nvPicPr>
          <p:cNvPr id="4" name="Picture 3">
            <a:extLst>
              <a:ext uri="{FF2B5EF4-FFF2-40B4-BE49-F238E27FC236}">
                <a16:creationId xmlns:a16="http://schemas.microsoft.com/office/drawing/2014/main" id="{88BA0F5D-980E-8367-DFC3-E16C5CED1B9E}"/>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262537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FB2101-B429-AA72-2A43-B30524594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7361C-B4FB-1CA0-025E-5C16881BEE4F}"/>
              </a:ext>
            </a:extLst>
          </p:cNvPr>
          <p:cNvSpPr>
            <a:spLocks noGrp="1"/>
          </p:cNvSpPr>
          <p:nvPr>
            <p:ph type="title"/>
          </p:nvPr>
        </p:nvSpPr>
        <p:spPr/>
        <p:txBody>
          <a:bodyPr/>
          <a:lstStyle/>
          <a:p>
            <a:r>
              <a:rPr lang="en-US" dirty="0" err="1">
                <a:solidFill>
                  <a:srgbClr val="E697FF"/>
                </a:solidFill>
              </a:rPr>
              <a:t>竞争产生的机制</a:t>
            </a:r>
            <a:endParaRPr lang="en-US" dirty="0">
              <a:solidFill>
                <a:srgbClr val="E697FF"/>
              </a:solidFill>
            </a:endParaRPr>
          </a:p>
        </p:txBody>
      </p:sp>
      <p:sp>
        <p:nvSpPr>
          <p:cNvPr id="3" name="Content Placeholder 2">
            <a:extLst>
              <a:ext uri="{FF2B5EF4-FFF2-40B4-BE49-F238E27FC236}">
                <a16:creationId xmlns:a16="http://schemas.microsoft.com/office/drawing/2014/main" id="{F925A132-B926-FEB0-0EF0-46A87888A8E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3401000-260D-347E-6B18-E6CDAC517734}"/>
              </a:ext>
            </a:extLst>
          </p:cNvPr>
          <p:cNvPicPr>
            <a:picLocks noChangeAspect="1"/>
          </p:cNvPicPr>
          <p:nvPr/>
        </p:nvPicPr>
        <p:blipFill>
          <a:blip r:embed="rId2"/>
          <a:srcRect r="569" b="55712"/>
          <a:stretch>
            <a:fillRect/>
          </a:stretch>
        </p:blipFill>
        <p:spPr>
          <a:xfrm>
            <a:off x="838200" y="1825625"/>
            <a:ext cx="10628870" cy="4357264"/>
          </a:xfrm>
          <a:prstGeom prst="rect">
            <a:avLst/>
          </a:prstGeom>
        </p:spPr>
      </p:pic>
      <p:pic>
        <p:nvPicPr>
          <p:cNvPr id="6" name="Picture 5">
            <a:extLst>
              <a:ext uri="{FF2B5EF4-FFF2-40B4-BE49-F238E27FC236}">
                <a16:creationId xmlns:a16="http://schemas.microsoft.com/office/drawing/2014/main" id="{EA8FDAF5-6CBB-A692-8902-1879F4F31AF4}"/>
              </a:ext>
            </a:extLst>
          </p:cNvPr>
          <p:cNvPicPr>
            <a:picLocks noChangeAspect="1"/>
          </p:cNvPicPr>
          <p:nvPr/>
        </p:nvPicPr>
        <p:blipFill>
          <a:blip r:embed="rId2"/>
          <a:srcRect l="1" t="42846" r="-1918" b="-144"/>
          <a:stretch>
            <a:fillRect/>
          </a:stretch>
        </p:blipFill>
        <p:spPr>
          <a:xfrm>
            <a:off x="1443681" y="1548789"/>
            <a:ext cx="9479692" cy="4905010"/>
          </a:xfrm>
          <a:prstGeom prst="rect">
            <a:avLst/>
          </a:prstGeom>
        </p:spPr>
      </p:pic>
      <p:pic>
        <p:nvPicPr>
          <p:cNvPr id="7" name="Picture 6">
            <a:extLst>
              <a:ext uri="{FF2B5EF4-FFF2-40B4-BE49-F238E27FC236}">
                <a16:creationId xmlns:a16="http://schemas.microsoft.com/office/drawing/2014/main" id="{46E192FD-6604-C7F3-9C6E-9D5E7B711D01}"/>
              </a:ext>
            </a:extLst>
          </p:cNvPr>
          <p:cNvPicPr>
            <a:picLocks noChangeAspect="1"/>
          </p:cNvPicPr>
          <p:nvPr/>
        </p:nvPicPr>
        <p:blipFill>
          <a:blip r:embed="rId3"/>
          <a:stretch>
            <a:fillRect/>
          </a:stretch>
        </p:blipFill>
        <p:spPr>
          <a:xfrm>
            <a:off x="10733918" y="0"/>
            <a:ext cx="1458082" cy="1292321"/>
          </a:xfrm>
          <a:prstGeom prst="rect">
            <a:avLst/>
          </a:prstGeom>
        </p:spPr>
      </p:pic>
    </p:spTree>
    <p:extLst>
      <p:ext uri="{BB962C8B-B14F-4D97-AF65-F5344CB8AC3E}">
        <p14:creationId xmlns:p14="http://schemas.microsoft.com/office/powerpoint/2010/main" val="84230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7947A8-FADF-5DDC-73C8-1B9764367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BF61A-85C2-377F-22F2-FB93B0BE7796}"/>
              </a:ext>
            </a:extLst>
          </p:cNvPr>
          <p:cNvSpPr>
            <a:spLocks noGrp="1"/>
          </p:cNvSpPr>
          <p:nvPr>
            <p:ph type="title"/>
          </p:nvPr>
        </p:nvSpPr>
        <p:spPr/>
        <p:txBody>
          <a:bodyPr/>
          <a:lstStyle/>
          <a:p>
            <a:r>
              <a:rPr lang="en-US" dirty="0" err="1">
                <a:solidFill>
                  <a:srgbClr val="E697FF"/>
                </a:solidFill>
              </a:rPr>
              <a:t>恶性竞争VS良性竞争</a:t>
            </a:r>
            <a:endParaRPr lang="en-US" dirty="0">
              <a:solidFill>
                <a:srgbClr val="E697FF"/>
              </a:solidFill>
            </a:endParaRPr>
          </a:p>
        </p:txBody>
      </p:sp>
      <p:sp>
        <p:nvSpPr>
          <p:cNvPr id="3" name="Content Placeholder 2">
            <a:extLst>
              <a:ext uri="{FF2B5EF4-FFF2-40B4-BE49-F238E27FC236}">
                <a16:creationId xmlns:a16="http://schemas.microsoft.com/office/drawing/2014/main" id="{20080AF3-861C-CF34-93F4-2083F9002E2C}"/>
              </a:ext>
            </a:extLst>
          </p:cNvPr>
          <p:cNvSpPr>
            <a:spLocks noGrp="1"/>
          </p:cNvSpPr>
          <p:nvPr>
            <p:ph idx="1"/>
          </p:nvPr>
        </p:nvSpPr>
        <p:spPr/>
        <p:txBody>
          <a:bodyPr>
            <a:normAutofit lnSpcReduction="10000"/>
          </a:bodyPr>
          <a:lstStyle/>
          <a:p>
            <a:pPr marL="0" indent="0">
              <a:buNone/>
            </a:pPr>
            <a:r>
              <a:rPr lang="en-US" dirty="0" err="1">
                <a:solidFill>
                  <a:schemeClr val="bg1"/>
                </a:solidFill>
              </a:rPr>
              <a:t>良性竞争</a:t>
            </a:r>
            <a:r>
              <a:rPr lang="zh-CN" altLang="en-US" dirty="0">
                <a:solidFill>
                  <a:schemeClr val="bg1"/>
                </a:solidFill>
              </a:rPr>
              <a:t>：</a:t>
            </a:r>
            <a:endParaRPr lang="en-US" altLang="zh-CN" dirty="0">
              <a:solidFill>
                <a:schemeClr val="bg1"/>
              </a:solidFill>
            </a:endParaRPr>
          </a:p>
          <a:p>
            <a:r>
              <a:rPr lang="zh-CN" altLang="en-US" dirty="0">
                <a:solidFill>
                  <a:schemeClr val="bg1"/>
                </a:solidFill>
              </a:rPr>
              <a:t>正和博弈（</a:t>
            </a:r>
            <a:r>
              <a:rPr lang="en-US" altLang="zh-CN" dirty="0">
                <a:solidFill>
                  <a:schemeClr val="bg1"/>
                </a:solidFill>
              </a:rPr>
              <a:t>positive-sum game)</a:t>
            </a:r>
            <a:r>
              <a:rPr lang="zh-CN" altLang="en-US" dirty="0">
                <a:solidFill>
                  <a:schemeClr val="bg1"/>
                </a:solidFill>
              </a:rPr>
              <a:t>。</a:t>
            </a:r>
            <a:endParaRPr lang="en-US" altLang="zh-CN" dirty="0">
              <a:solidFill>
                <a:schemeClr val="bg1"/>
              </a:solidFill>
            </a:endParaRPr>
          </a:p>
          <a:p>
            <a:r>
              <a:rPr lang="en-US" dirty="0" err="1">
                <a:solidFill>
                  <a:schemeClr val="bg1"/>
                </a:solidFill>
              </a:rPr>
              <a:t>提升个人知识水平</a:t>
            </a:r>
            <a:r>
              <a:rPr lang="zh-CN" altLang="en-US" dirty="0">
                <a:solidFill>
                  <a:schemeClr val="bg1"/>
                </a:solidFill>
              </a:rPr>
              <a:t>，促进自我提升，尤其是在向上对比中。</a:t>
            </a:r>
            <a:endParaRPr lang="en-US" altLang="zh-CN" dirty="0">
              <a:solidFill>
                <a:schemeClr val="bg1"/>
              </a:solidFill>
            </a:endParaRPr>
          </a:p>
          <a:p>
            <a:r>
              <a:rPr lang="zh-CN" altLang="en-US" dirty="0">
                <a:solidFill>
                  <a:schemeClr val="bg1"/>
                </a:solidFill>
              </a:rPr>
              <a:t>能够增强信任与合作，有利于可持续发展。</a:t>
            </a:r>
            <a:endParaRPr lang="en-US" altLang="zh-CN" dirty="0">
              <a:solidFill>
                <a:schemeClr val="bg1"/>
              </a:solidFill>
            </a:endParaRPr>
          </a:p>
          <a:p>
            <a:pPr marL="0" indent="0">
              <a:buNone/>
            </a:pPr>
            <a:r>
              <a:rPr lang="zh-CN" altLang="en-US" dirty="0">
                <a:solidFill>
                  <a:schemeClr val="bg1"/>
                </a:solidFill>
              </a:rPr>
              <a:t>恶性竞争：</a:t>
            </a:r>
            <a:endParaRPr lang="en-US" altLang="zh-CN" dirty="0">
              <a:solidFill>
                <a:schemeClr val="bg1"/>
              </a:solidFill>
            </a:endParaRPr>
          </a:p>
          <a:p>
            <a:r>
              <a:rPr lang="zh-CN" altLang="en-US" dirty="0">
                <a:solidFill>
                  <a:schemeClr val="bg1"/>
                </a:solidFill>
              </a:rPr>
              <a:t>零和或负和博弈（</a:t>
            </a:r>
            <a:r>
              <a:rPr lang="en-US" altLang="zh-CN" dirty="0">
                <a:solidFill>
                  <a:schemeClr val="bg1"/>
                </a:solidFill>
              </a:rPr>
              <a:t>Zero sum or negative sum)</a:t>
            </a:r>
          </a:p>
          <a:p>
            <a:r>
              <a:rPr lang="en-US" dirty="0" err="1">
                <a:solidFill>
                  <a:schemeClr val="bg1"/>
                </a:solidFill>
              </a:rPr>
              <a:t>涉及到只关注排名</a:t>
            </a:r>
            <a:r>
              <a:rPr lang="zh-CN" altLang="en-US" dirty="0">
                <a:solidFill>
                  <a:schemeClr val="bg1"/>
                </a:solidFill>
              </a:rPr>
              <a:t>，目的在于避免被超越与超越别人。</a:t>
            </a:r>
            <a:endParaRPr lang="en-US" altLang="zh-CN" dirty="0">
              <a:solidFill>
                <a:schemeClr val="bg1"/>
              </a:solidFill>
            </a:endParaRPr>
          </a:p>
          <a:p>
            <a:r>
              <a:rPr lang="zh-CN" altLang="en-US" dirty="0">
                <a:solidFill>
                  <a:schemeClr val="bg1"/>
                </a:solidFill>
              </a:rPr>
              <a:t>容易使人与人之间信任感降低，合作关系被破坏，不利于可持续发展。</a:t>
            </a:r>
            <a:endParaRPr lang="en-US" dirty="0">
              <a:solidFill>
                <a:schemeClr val="bg1"/>
              </a:solidFill>
            </a:endParaRPr>
          </a:p>
        </p:txBody>
      </p:sp>
      <p:pic>
        <p:nvPicPr>
          <p:cNvPr id="4" name="Picture 3">
            <a:extLst>
              <a:ext uri="{FF2B5EF4-FFF2-40B4-BE49-F238E27FC236}">
                <a16:creationId xmlns:a16="http://schemas.microsoft.com/office/drawing/2014/main" id="{513C82E2-6124-444C-EAB7-B8E9AC059782}"/>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286843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19A2838-5611-3FAD-989D-216541C28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1ECAA7-7249-70BF-B877-18D1B9B45104}"/>
              </a:ext>
            </a:extLst>
          </p:cNvPr>
          <p:cNvSpPr>
            <a:spLocks noGrp="1"/>
          </p:cNvSpPr>
          <p:nvPr>
            <p:ph type="title"/>
          </p:nvPr>
        </p:nvSpPr>
        <p:spPr/>
        <p:txBody>
          <a:bodyPr/>
          <a:lstStyle/>
          <a:p>
            <a:r>
              <a:rPr lang="en-US" dirty="0" err="1">
                <a:solidFill>
                  <a:srgbClr val="E697FF"/>
                </a:solidFill>
              </a:rPr>
              <a:t>小游戏</a:t>
            </a:r>
            <a:endParaRPr lang="en-US" dirty="0">
              <a:solidFill>
                <a:srgbClr val="E697FF"/>
              </a:solidFill>
            </a:endParaRPr>
          </a:p>
        </p:txBody>
      </p:sp>
      <p:sp>
        <p:nvSpPr>
          <p:cNvPr id="3" name="Content Placeholder 2">
            <a:extLst>
              <a:ext uri="{FF2B5EF4-FFF2-40B4-BE49-F238E27FC236}">
                <a16:creationId xmlns:a16="http://schemas.microsoft.com/office/drawing/2014/main" id="{7D2D7EFC-B69E-E10F-231B-D047895FDB87}"/>
              </a:ext>
            </a:extLst>
          </p:cNvPr>
          <p:cNvSpPr>
            <a:spLocks noGrp="1"/>
          </p:cNvSpPr>
          <p:nvPr>
            <p:ph idx="1"/>
          </p:nvPr>
        </p:nvSpPr>
        <p:spPr/>
        <p:txBody>
          <a:bodyPr/>
          <a:lstStyle/>
          <a:p>
            <a:r>
              <a:rPr lang="en-US" dirty="0" err="1">
                <a:solidFill>
                  <a:schemeClr val="bg1"/>
                </a:solidFill>
              </a:rPr>
              <a:t>观察屏幕上的点数</a:t>
            </a:r>
            <a:r>
              <a:rPr lang="zh-CN" altLang="en-US" dirty="0">
                <a:solidFill>
                  <a:schemeClr val="bg1"/>
                </a:solidFill>
              </a:rPr>
              <a:t>，持续一段时间后点会消失，玩家预测点的数量。</a:t>
            </a:r>
            <a:endParaRPr lang="en-US" altLang="zh-CN" dirty="0">
              <a:solidFill>
                <a:schemeClr val="bg1"/>
              </a:solidFill>
            </a:endParaRPr>
          </a:p>
          <a:p>
            <a:r>
              <a:rPr lang="zh-CN" altLang="en-US" dirty="0">
                <a:solidFill>
                  <a:schemeClr val="bg1"/>
                </a:solidFill>
              </a:rPr>
              <a:t>玩家预测的数量越接近真实数量，得的分越高，每一轮结束都会根据玩家的得分进行排名。</a:t>
            </a:r>
            <a:endParaRPr lang="en-US" altLang="zh-CN" dirty="0">
              <a:solidFill>
                <a:schemeClr val="bg1"/>
              </a:solidFill>
            </a:endParaRPr>
          </a:p>
          <a:p>
            <a:r>
              <a:rPr lang="zh-CN" altLang="en-US" dirty="0">
                <a:solidFill>
                  <a:schemeClr val="bg1"/>
                </a:solidFill>
              </a:rPr>
              <a:t>玩家可以看到自己与对手的排名差异。</a:t>
            </a:r>
            <a:endParaRPr lang="en-US" altLang="zh-CN" dirty="0">
              <a:solidFill>
                <a:schemeClr val="bg1"/>
              </a:solidFill>
            </a:endParaRPr>
          </a:p>
          <a:p>
            <a:r>
              <a:rPr lang="zh-CN" altLang="en-US" dirty="0">
                <a:solidFill>
                  <a:schemeClr val="bg1"/>
                </a:solidFill>
              </a:rPr>
              <a:t>每</a:t>
            </a:r>
            <a:r>
              <a:rPr lang="en-US" altLang="zh-CN" dirty="0">
                <a:solidFill>
                  <a:schemeClr val="bg1"/>
                </a:solidFill>
              </a:rPr>
              <a:t>4</a:t>
            </a:r>
            <a:r>
              <a:rPr lang="zh-CN" altLang="en-US" dirty="0">
                <a:solidFill>
                  <a:schemeClr val="bg1"/>
                </a:solidFill>
              </a:rPr>
              <a:t>轮以后，得分和排名最低的玩家将出局。</a:t>
            </a:r>
            <a:endParaRPr lang="en-US" altLang="zh-CN" dirty="0">
              <a:solidFill>
                <a:schemeClr val="bg1"/>
              </a:solidFill>
            </a:endParaRPr>
          </a:p>
          <a:p>
            <a:r>
              <a:rPr lang="zh-CN" altLang="en-US" dirty="0">
                <a:solidFill>
                  <a:schemeClr val="bg1"/>
                </a:solidFill>
              </a:rPr>
              <a:t>每一位玩家结束以后需要填写一张调查问卷。</a:t>
            </a:r>
            <a:endParaRPr lang="en-US" dirty="0">
              <a:solidFill>
                <a:schemeClr val="bg1"/>
              </a:solidFill>
            </a:endParaRPr>
          </a:p>
        </p:txBody>
      </p:sp>
      <p:pic>
        <p:nvPicPr>
          <p:cNvPr id="4" name="Picture 3">
            <a:extLst>
              <a:ext uri="{FF2B5EF4-FFF2-40B4-BE49-F238E27FC236}">
                <a16:creationId xmlns:a16="http://schemas.microsoft.com/office/drawing/2014/main" id="{AE778DA9-ACB5-9373-F13D-948D788A6A43}"/>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112042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3AB154-F05F-62EA-50FD-A3CD21BB39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4917A-7DCE-2A30-124C-42F6377DF0C3}"/>
              </a:ext>
            </a:extLst>
          </p:cNvPr>
          <p:cNvSpPr>
            <a:spLocks noGrp="1"/>
          </p:cNvSpPr>
          <p:nvPr>
            <p:ph type="title"/>
          </p:nvPr>
        </p:nvSpPr>
        <p:spPr/>
        <p:txBody>
          <a:bodyPr/>
          <a:lstStyle/>
          <a:p>
            <a:r>
              <a:rPr lang="en-US" dirty="0" err="1">
                <a:solidFill>
                  <a:srgbClr val="E697FF"/>
                </a:solidFill>
              </a:rPr>
              <a:t>游戏链接</a:t>
            </a:r>
            <a:endParaRPr lang="en-US" dirty="0">
              <a:solidFill>
                <a:srgbClr val="E697FF"/>
              </a:solidFill>
            </a:endParaRPr>
          </a:p>
        </p:txBody>
      </p:sp>
      <p:sp>
        <p:nvSpPr>
          <p:cNvPr id="3" name="Content Placeholder 2">
            <a:extLst>
              <a:ext uri="{FF2B5EF4-FFF2-40B4-BE49-F238E27FC236}">
                <a16:creationId xmlns:a16="http://schemas.microsoft.com/office/drawing/2014/main" id="{8355F2FA-3ABC-2A3E-DF5C-E7408AB8FFD2}"/>
              </a:ext>
            </a:extLst>
          </p:cNvPr>
          <p:cNvSpPr>
            <a:spLocks noGrp="1"/>
          </p:cNvSpPr>
          <p:nvPr>
            <p:ph idx="1"/>
          </p:nvPr>
        </p:nvSpPr>
        <p:spPr/>
        <p:txBody>
          <a:bodyPr/>
          <a:lstStyle/>
          <a:p>
            <a:r>
              <a:rPr lang="en-US" dirty="0">
                <a:solidFill>
                  <a:schemeClr val="bg1"/>
                </a:solidFill>
              </a:rPr>
              <a:t>http://117.50.213.11:3000</a:t>
            </a:r>
          </a:p>
        </p:txBody>
      </p:sp>
      <p:pic>
        <p:nvPicPr>
          <p:cNvPr id="5" name="Picture 4">
            <a:extLst>
              <a:ext uri="{FF2B5EF4-FFF2-40B4-BE49-F238E27FC236}">
                <a16:creationId xmlns:a16="http://schemas.microsoft.com/office/drawing/2014/main" id="{E0FAABFD-57FB-6B75-D860-FDBBED7C37E8}"/>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3619544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6F6C01-F66E-908F-1722-8684AC6D9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C71E1-7CE8-D9E0-D626-B17B07DF56CF}"/>
              </a:ext>
            </a:extLst>
          </p:cNvPr>
          <p:cNvSpPr>
            <a:spLocks noGrp="1"/>
          </p:cNvSpPr>
          <p:nvPr>
            <p:ph type="title"/>
          </p:nvPr>
        </p:nvSpPr>
        <p:spPr/>
        <p:txBody>
          <a:bodyPr/>
          <a:lstStyle/>
          <a:p>
            <a:r>
              <a:rPr lang="en-US" dirty="0" err="1">
                <a:solidFill>
                  <a:srgbClr val="E697FF"/>
                </a:solidFill>
              </a:rPr>
              <a:t>问卷链接</a:t>
            </a:r>
            <a:endParaRPr lang="en-US" dirty="0">
              <a:solidFill>
                <a:srgbClr val="E697FF"/>
              </a:solidFill>
            </a:endParaRPr>
          </a:p>
        </p:txBody>
      </p:sp>
      <p:pic>
        <p:nvPicPr>
          <p:cNvPr id="6" name="Content Placeholder 5">
            <a:extLst>
              <a:ext uri="{FF2B5EF4-FFF2-40B4-BE49-F238E27FC236}">
                <a16:creationId xmlns:a16="http://schemas.microsoft.com/office/drawing/2014/main" id="{F8182E29-8FD3-693E-B9AE-0E425DC1DDAA}"/>
              </a:ext>
            </a:extLst>
          </p:cNvPr>
          <p:cNvPicPr>
            <a:picLocks noGrp="1" noChangeAspect="1"/>
          </p:cNvPicPr>
          <p:nvPr>
            <p:ph idx="1"/>
          </p:nvPr>
        </p:nvPicPr>
        <p:blipFill>
          <a:blip r:embed="rId2"/>
          <a:stretch>
            <a:fillRect/>
          </a:stretch>
        </p:blipFill>
        <p:spPr>
          <a:xfrm>
            <a:off x="1206500" y="2055813"/>
            <a:ext cx="3429000" cy="3429000"/>
          </a:xfrm>
          <a:prstGeom prst="rect">
            <a:avLst/>
          </a:prstGeom>
        </p:spPr>
      </p:pic>
      <p:pic>
        <p:nvPicPr>
          <p:cNvPr id="5" name="Picture 4">
            <a:extLst>
              <a:ext uri="{FF2B5EF4-FFF2-40B4-BE49-F238E27FC236}">
                <a16:creationId xmlns:a16="http://schemas.microsoft.com/office/drawing/2014/main" id="{C2E9039A-C681-AC89-8206-F06F327DAC1F}"/>
              </a:ext>
            </a:extLst>
          </p:cNvPr>
          <p:cNvPicPr>
            <a:picLocks noChangeAspect="1"/>
          </p:cNvPicPr>
          <p:nvPr/>
        </p:nvPicPr>
        <p:blipFill>
          <a:blip r:embed="rId3"/>
          <a:stretch>
            <a:fillRect/>
          </a:stretch>
        </p:blipFill>
        <p:spPr>
          <a:xfrm>
            <a:off x="10733918" y="0"/>
            <a:ext cx="1458082" cy="1292321"/>
          </a:xfrm>
          <a:prstGeom prst="rect">
            <a:avLst/>
          </a:prstGeom>
        </p:spPr>
      </p:pic>
      <p:sp>
        <p:nvSpPr>
          <p:cNvPr id="7" name="TextBox 6">
            <a:extLst>
              <a:ext uri="{FF2B5EF4-FFF2-40B4-BE49-F238E27FC236}">
                <a16:creationId xmlns:a16="http://schemas.microsoft.com/office/drawing/2014/main" id="{FC1A91E7-6A18-935F-9270-EED5A81F1E1A}"/>
              </a:ext>
            </a:extLst>
          </p:cNvPr>
          <p:cNvSpPr txBox="1"/>
          <p:nvPr/>
        </p:nvSpPr>
        <p:spPr>
          <a:xfrm>
            <a:off x="5570159" y="3071813"/>
            <a:ext cx="5892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非常不同意到非常同意分别算作</a:t>
            </a:r>
            <a:r>
              <a:rPr lang="en-US" altLang="zh-CN" dirty="0">
                <a:solidFill>
                  <a:schemeClr val="bg1"/>
                </a:solidFill>
              </a:rPr>
              <a:t>1-5</a:t>
            </a:r>
            <a:r>
              <a:rPr lang="zh-CN" altLang="en-US" dirty="0">
                <a:solidFill>
                  <a:schemeClr val="bg1"/>
                </a:solidFill>
              </a:rPr>
              <a:t>分。</a:t>
            </a:r>
            <a:endParaRPr lang="en-US" altLang="zh-CN" dirty="0">
              <a:solidFill>
                <a:schemeClr val="bg1"/>
              </a:solidFill>
            </a:endParaRPr>
          </a:p>
          <a:p>
            <a:pPr marL="285750" indent="-285750">
              <a:buFont typeface="Arial" panose="020B0604020202020204" pitchFamily="34" charset="0"/>
              <a:buChar char="•"/>
            </a:pPr>
            <a:r>
              <a:rPr lang="zh-CN" altLang="en-US" dirty="0">
                <a:solidFill>
                  <a:schemeClr val="bg1"/>
                </a:solidFill>
              </a:rPr>
              <a:t>将每一题的分数相加并且除以</a:t>
            </a:r>
            <a:r>
              <a:rPr lang="en-US" altLang="zh-CN" dirty="0">
                <a:solidFill>
                  <a:schemeClr val="bg1"/>
                </a:solidFill>
              </a:rPr>
              <a:t>6</a:t>
            </a:r>
            <a:r>
              <a:rPr lang="zh-CN" altLang="en-US" dirty="0">
                <a:solidFill>
                  <a:schemeClr val="bg1"/>
                </a:solidFill>
              </a:rPr>
              <a:t>得到一个平均数。</a:t>
            </a:r>
            <a:endParaRPr lang="en-US" altLang="zh-CN" dirty="0">
              <a:solidFill>
                <a:schemeClr val="bg1"/>
              </a:solidFill>
            </a:endParaRPr>
          </a:p>
          <a:p>
            <a:pPr marL="285750" indent="-285750">
              <a:buFont typeface="Arial" panose="020B0604020202020204" pitchFamily="34" charset="0"/>
              <a:buChar char="•"/>
            </a:pPr>
            <a:r>
              <a:rPr lang="zh-CN" altLang="en-US" dirty="0">
                <a:solidFill>
                  <a:schemeClr val="bg1"/>
                </a:solidFill>
              </a:rPr>
              <a:t>平均数越高恶性竞争倾向越明显。</a:t>
            </a:r>
            <a:endParaRPr lang="en-US" altLang="zh-CN" dirty="0">
              <a:solidFill>
                <a:schemeClr val="bg1"/>
              </a:solidFill>
            </a:endParaRPr>
          </a:p>
          <a:p>
            <a:pPr marL="285750" indent="-285750">
              <a:buFont typeface="Arial" panose="020B0604020202020204" pitchFamily="34" charset="0"/>
              <a:buChar char="•"/>
            </a:pPr>
            <a:r>
              <a:rPr lang="en-US" altLang="zh-CN" dirty="0" err="1">
                <a:solidFill>
                  <a:schemeClr val="bg1"/>
                </a:solidFill>
              </a:rPr>
              <a:t>Rensis</a:t>
            </a:r>
            <a:r>
              <a:rPr lang="en-US" altLang="zh-CN" dirty="0">
                <a:solidFill>
                  <a:schemeClr val="bg1"/>
                </a:solidFill>
              </a:rPr>
              <a:t> </a:t>
            </a:r>
            <a:r>
              <a:rPr lang="en-US" altLang="zh-CN" dirty="0" err="1">
                <a:solidFill>
                  <a:schemeClr val="bg1"/>
                </a:solidFill>
              </a:rPr>
              <a:t>likert</a:t>
            </a:r>
            <a:r>
              <a:rPr lang="en-US" altLang="zh-CN" dirty="0">
                <a:solidFill>
                  <a:schemeClr val="bg1"/>
                </a:solidFill>
              </a:rPr>
              <a:t> </a:t>
            </a:r>
            <a:r>
              <a:rPr lang="en-US" altLang="zh-CN">
                <a:solidFill>
                  <a:schemeClr val="bg1"/>
                </a:solidFill>
              </a:rPr>
              <a:t>Type scale</a:t>
            </a:r>
            <a:endParaRPr lang="en-US" altLang="zh-CN" dirty="0">
              <a:solidFill>
                <a:schemeClr val="bg1"/>
              </a:solidFill>
            </a:endParaRPr>
          </a:p>
        </p:txBody>
      </p:sp>
    </p:spTree>
    <p:extLst>
      <p:ext uri="{BB962C8B-B14F-4D97-AF65-F5344CB8AC3E}">
        <p14:creationId xmlns:p14="http://schemas.microsoft.com/office/powerpoint/2010/main" val="372524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98BC51-D3EE-36EC-250B-D6B9CB16D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3092E-F424-3F4C-59E8-33E3CD79ABA1}"/>
              </a:ext>
            </a:extLst>
          </p:cNvPr>
          <p:cNvSpPr>
            <a:spLocks noGrp="1"/>
          </p:cNvSpPr>
          <p:nvPr>
            <p:ph type="title"/>
          </p:nvPr>
        </p:nvSpPr>
        <p:spPr/>
        <p:txBody>
          <a:bodyPr/>
          <a:lstStyle/>
          <a:p>
            <a:r>
              <a:rPr lang="en-US" dirty="0" err="1">
                <a:solidFill>
                  <a:srgbClr val="E697FF"/>
                </a:solidFill>
              </a:rPr>
              <a:t>经典实验</a:t>
            </a:r>
            <a:endParaRPr lang="en-US" dirty="0">
              <a:solidFill>
                <a:srgbClr val="E697FF"/>
              </a:solidFill>
            </a:endParaRPr>
          </a:p>
        </p:txBody>
      </p:sp>
      <p:sp>
        <p:nvSpPr>
          <p:cNvPr id="3" name="Content Placeholder 2">
            <a:extLst>
              <a:ext uri="{FF2B5EF4-FFF2-40B4-BE49-F238E27FC236}">
                <a16:creationId xmlns:a16="http://schemas.microsoft.com/office/drawing/2014/main" id="{4AD3506A-0AA7-EC2C-B3A1-04EFE896E4D6}"/>
              </a:ext>
            </a:extLst>
          </p:cNvPr>
          <p:cNvSpPr>
            <a:spLocks noGrp="1"/>
          </p:cNvSpPr>
          <p:nvPr>
            <p:ph idx="1"/>
          </p:nvPr>
        </p:nvSpPr>
        <p:spPr/>
        <p:txBody>
          <a:bodyPr/>
          <a:lstStyle/>
          <a:p>
            <a:endParaRPr lang="en-US" dirty="0">
              <a:solidFill>
                <a:schemeClr val="bg1"/>
              </a:solidFill>
            </a:endParaRPr>
          </a:p>
        </p:txBody>
      </p:sp>
      <p:pic>
        <p:nvPicPr>
          <p:cNvPr id="4" name="Picture 3">
            <a:extLst>
              <a:ext uri="{FF2B5EF4-FFF2-40B4-BE49-F238E27FC236}">
                <a16:creationId xmlns:a16="http://schemas.microsoft.com/office/drawing/2014/main" id="{795AD57A-9FA2-3FDA-50DA-66F08358F45C}"/>
              </a:ext>
            </a:extLst>
          </p:cNvPr>
          <p:cNvPicPr>
            <a:picLocks noChangeAspect="1"/>
          </p:cNvPicPr>
          <p:nvPr/>
        </p:nvPicPr>
        <p:blipFill>
          <a:blip r:embed="rId2"/>
          <a:stretch>
            <a:fillRect/>
          </a:stretch>
        </p:blipFill>
        <p:spPr>
          <a:xfrm>
            <a:off x="702276" y="1535628"/>
            <a:ext cx="6254332" cy="4957247"/>
          </a:xfrm>
          <a:prstGeom prst="rect">
            <a:avLst/>
          </a:prstGeom>
        </p:spPr>
      </p:pic>
      <p:sp>
        <p:nvSpPr>
          <p:cNvPr id="6" name="TextBox 5">
            <a:extLst>
              <a:ext uri="{FF2B5EF4-FFF2-40B4-BE49-F238E27FC236}">
                <a16:creationId xmlns:a16="http://schemas.microsoft.com/office/drawing/2014/main" id="{C44CC71D-871A-1ECD-472C-3E88D06D94D0}"/>
              </a:ext>
            </a:extLst>
          </p:cNvPr>
          <p:cNvSpPr txBox="1"/>
          <p:nvPr/>
        </p:nvSpPr>
        <p:spPr>
          <a:xfrm>
            <a:off x="7318681" y="2847132"/>
            <a:ext cx="3673046" cy="2308324"/>
          </a:xfrm>
          <a:prstGeom prst="rect">
            <a:avLst/>
          </a:prstGeom>
          <a:noFill/>
        </p:spPr>
        <p:txBody>
          <a:bodyPr wrap="square">
            <a:spAutoFit/>
          </a:bodyPr>
          <a:lstStyle/>
          <a:p>
            <a:pPr>
              <a:buNone/>
            </a:pPr>
            <a:r>
              <a:rPr lang="en-US" dirty="0">
                <a:solidFill>
                  <a:schemeClr val="bg1"/>
                </a:solidFill>
              </a:rPr>
              <a:t>Zink, C. F., Tong, Y., Chen, Q., Bassett, D. S., Stein, J. L., &amp; Meyer-Lindenberg, A. (2008). Know your place: Neural processing of social hierarchy in humans. </a:t>
            </a:r>
            <a:r>
              <a:rPr lang="en-US" i="1" dirty="0">
                <a:solidFill>
                  <a:schemeClr val="bg1"/>
                </a:solidFill>
              </a:rPr>
              <a:t>Neuron, 58</a:t>
            </a:r>
            <a:r>
              <a:rPr lang="en-US" dirty="0">
                <a:solidFill>
                  <a:schemeClr val="bg1"/>
                </a:solidFill>
              </a:rPr>
              <a:t>(2), 273–283. https://</a:t>
            </a:r>
            <a:r>
              <a:rPr lang="en-US" dirty="0" err="1">
                <a:solidFill>
                  <a:schemeClr val="bg1"/>
                </a:solidFill>
              </a:rPr>
              <a:t>doi.org</a:t>
            </a:r>
            <a:r>
              <a:rPr lang="en-US" dirty="0">
                <a:solidFill>
                  <a:schemeClr val="bg1"/>
                </a:solidFill>
              </a:rPr>
              <a:t>/10.1016/j.neuron.2008.01.025</a:t>
            </a:r>
          </a:p>
        </p:txBody>
      </p:sp>
      <p:pic>
        <p:nvPicPr>
          <p:cNvPr id="7" name="Picture 6">
            <a:extLst>
              <a:ext uri="{FF2B5EF4-FFF2-40B4-BE49-F238E27FC236}">
                <a16:creationId xmlns:a16="http://schemas.microsoft.com/office/drawing/2014/main" id="{AA2A4E3B-4492-D7CD-38B9-0A8530CDAD83}"/>
              </a:ext>
            </a:extLst>
          </p:cNvPr>
          <p:cNvPicPr>
            <a:picLocks noChangeAspect="1"/>
          </p:cNvPicPr>
          <p:nvPr/>
        </p:nvPicPr>
        <p:blipFill>
          <a:blip r:embed="rId3"/>
          <a:stretch>
            <a:fillRect/>
          </a:stretch>
        </p:blipFill>
        <p:spPr>
          <a:xfrm>
            <a:off x="10733918" y="0"/>
            <a:ext cx="1458082" cy="1292321"/>
          </a:xfrm>
          <a:prstGeom prst="rect">
            <a:avLst/>
          </a:prstGeom>
        </p:spPr>
      </p:pic>
    </p:spTree>
    <p:extLst>
      <p:ext uri="{BB962C8B-B14F-4D97-AF65-F5344CB8AC3E}">
        <p14:creationId xmlns:p14="http://schemas.microsoft.com/office/powerpoint/2010/main" val="4027225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3C3ACC-A043-99E7-10AA-0FF1BB1F7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0225F3-6EA7-58B7-A5A5-3B52A06C4B1E}"/>
              </a:ext>
            </a:extLst>
          </p:cNvPr>
          <p:cNvSpPr>
            <a:spLocks noGrp="1"/>
          </p:cNvSpPr>
          <p:nvPr>
            <p:ph type="title"/>
          </p:nvPr>
        </p:nvSpPr>
        <p:spPr/>
        <p:txBody>
          <a:bodyPr/>
          <a:lstStyle/>
          <a:p>
            <a:r>
              <a:rPr lang="en-US" dirty="0" err="1">
                <a:solidFill>
                  <a:srgbClr val="E697FF"/>
                </a:solidFill>
              </a:rPr>
              <a:t>实验目的和假设</a:t>
            </a:r>
            <a:endParaRPr lang="en-US" dirty="0">
              <a:solidFill>
                <a:srgbClr val="E697FF"/>
              </a:solidFill>
            </a:endParaRPr>
          </a:p>
        </p:txBody>
      </p:sp>
      <p:sp>
        <p:nvSpPr>
          <p:cNvPr id="3" name="Content Placeholder 2">
            <a:extLst>
              <a:ext uri="{FF2B5EF4-FFF2-40B4-BE49-F238E27FC236}">
                <a16:creationId xmlns:a16="http://schemas.microsoft.com/office/drawing/2014/main" id="{A153CB3A-DCF3-CFA8-7A2A-70514EAD7DAC}"/>
              </a:ext>
            </a:extLst>
          </p:cNvPr>
          <p:cNvSpPr>
            <a:spLocks noGrp="1"/>
          </p:cNvSpPr>
          <p:nvPr>
            <p:ph idx="1"/>
          </p:nvPr>
        </p:nvSpPr>
        <p:spPr/>
        <p:txBody>
          <a:bodyPr/>
          <a:lstStyle/>
          <a:p>
            <a:r>
              <a:rPr lang="en-US" dirty="0" err="1">
                <a:solidFill>
                  <a:schemeClr val="bg1"/>
                </a:solidFill>
              </a:rPr>
              <a:t>大脑是否存在专门处理社会等级的信息系统</a:t>
            </a:r>
            <a:r>
              <a:rPr lang="zh-CN" altLang="en-US" dirty="0">
                <a:solidFill>
                  <a:schemeClr val="bg1"/>
                </a:solidFill>
              </a:rPr>
              <a:t>？</a:t>
            </a:r>
            <a:endParaRPr lang="en-US" altLang="zh-CN" dirty="0">
              <a:solidFill>
                <a:schemeClr val="bg1"/>
              </a:solidFill>
            </a:endParaRPr>
          </a:p>
          <a:p>
            <a:r>
              <a:rPr lang="zh-CN" altLang="en-US" dirty="0">
                <a:solidFill>
                  <a:schemeClr val="bg1"/>
                </a:solidFill>
              </a:rPr>
              <a:t>社会地位的变化是否存具有类似奖励的价值？</a:t>
            </a:r>
            <a:endParaRPr lang="en-US" altLang="zh-CN" dirty="0">
              <a:solidFill>
                <a:schemeClr val="bg1"/>
              </a:solidFill>
            </a:endParaRPr>
          </a:p>
          <a:p>
            <a:r>
              <a:rPr lang="zh-CN" altLang="en-US" dirty="0">
                <a:solidFill>
                  <a:schemeClr val="bg1"/>
                </a:solidFill>
              </a:rPr>
              <a:t>这些脑反应是否真正来自社会因素？</a:t>
            </a:r>
            <a:endParaRPr lang="en-US" altLang="zh-CN" dirty="0">
              <a:solidFill>
                <a:schemeClr val="bg1"/>
              </a:solidFill>
            </a:endParaRPr>
          </a:p>
          <a:p>
            <a:pPr marL="0" indent="0">
              <a:buNone/>
            </a:pPr>
            <a:r>
              <a:rPr lang="zh-CN" altLang="en-US" dirty="0">
                <a:solidFill>
                  <a:schemeClr val="bg1"/>
                </a:solidFill>
              </a:rPr>
              <a:t>假设：</a:t>
            </a:r>
            <a:endParaRPr lang="en-US" altLang="zh-CN" dirty="0">
              <a:solidFill>
                <a:schemeClr val="bg1"/>
              </a:solidFill>
            </a:endParaRPr>
          </a:p>
          <a:p>
            <a:r>
              <a:rPr lang="zh-CN" altLang="en-US" dirty="0">
                <a:solidFill>
                  <a:schemeClr val="bg1"/>
                </a:solidFill>
              </a:rPr>
              <a:t>当见到不同社会等级的人大脑会有具体脑区被激发更多。</a:t>
            </a:r>
            <a:endParaRPr lang="en-US" altLang="zh-CN" dirty="0">
              <a:solidFill>
                <a:schemeClr val="bg1"/>
              </a:solidFill>
            </a:endParaRPr>
          </a:p>
          <a:p>
            <a:r>
              <a:rPr lang="zh-CN" altLang="en-US" dirty="0">
                <a:solidFill>
                  <a:schemeClr val="bg1"/>
                </a:solidFill>
              </a:rPr>
              <a:t>不稳定的社会等级会产生更多情绪加工。</a:t>
            </a:r>
            <a:endParaRPr lang="en-US" altLang="zh-CN" dirty="0">
              <a:solidFill>
                <a:schemeClr val="bg1"/>
              </a:solidFill>
            </a:endParaRPr>
          </a:p>
          <a:p>
            <a:r>
              <a:rPr lang="en-US" dirty="0" err="1">
                <a:solidFill>
                  <a:schemeClr val="bg1"/>
                </a:solidFill>
              </a:rPr>
              <a:t>影响社会地位的结果</a:t>
            </a:r>
            <a:r>
              <a:rPr lang="zh-CN" altLang="en-US" dirty="0">
                <a:solidFill>
                  <a:schemeClr val="bg1"/>
                </a:solidFill>
              </a:rPr>
              <a:t>都会产生类似奖励的神经反应。</a:t>
            </a:r>
            <a:endParaRPr lang="en-US" dirty="0">
              <a:solidFill>
                <a:schemeClr val="bg1"/>
              </a:solidFill>
            </a:endParaRPr>
          </a:p>
        </p:txBody>
      </p:sp>
      <p:pic>
        <p:nvPicPr>
          <p:cNvPr id="5" name="Picture 4">
            <a:extLst>
              <a:ext uri="{FF2B5EF4-FFF2-40B4-BE49-F238E27FC236}">
                <a16:creationId xmlns:a16="http://schemas.microsoft.com/office/drawing/2014/main" id="{A0BCEE57-1562-F3B8-593E-09BBAA39C40A}"/>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3291708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0A1CDE-555D-AF77-0D42-8D18FB3DB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BB8F3-4F79-0F3A-93FF-98BFDD7FFCDF}"/>
              </a:ext>
            </a:extLst>
          </p:cNvPr>
          <p:cNvSpPr>
            <a:spLocks noGrp="1"/>
          </p:cNvSpPr>
          <p:nvPr>
            <p:ph type="title"/>
          </p:nvPr>
        </p:nvSpPr>
        <p:spPr/>
        <p:txBody>
          <a:bodyPr/>
          <a:lstStyle/>
          <a:p>
            <a:r>
              <a:rPr lang="en-US" dirty="0" err="1">
                <a:solidFill>
                  <a:srgbClr val="E697FF"/>
                </a:solidFill>
              </a:rPr>
              <a:t>实验设计</a:t>
            </a:r>
            <a:endParaRPr lang="en-US" dirty="0">
              <a:solidFill>
                <a:srgbClr val="E697FF"/>
              </a:solidFill>
            </a:endParaRPr>
          </a:p>
        </p:txBody>
      </p:sp>
      <p:sp>
        <p:nvSpPr>
          <p:cNvPr id="3" name="Content Placeholder 2">
            <a:extLst>
              <a:ext uri="{FF2B5EF4-FFF2-40B4-BE49-F238E27FC236}">
                <a16:creationId xmlns:a16="http://schemas.microsoft.com/office/drawing/2014/main" id="{E18191C7-8175-7F77-28C3-7054AA848C36}"/>
              </a:ext>
            </a:extLst>
          </p:cNvPr>
          <p:cNvSpPr>
            <a:spLocks noGrp="1"/>
          </p:cNvSpPr>
          <p:nvPr>
            <p:ph idx="1"/>
          </p:nvPr>
        </p:nvSpPr>
        <p:spPr/>
        <p:txBody>
          <a:bodyPr>
            <a:normAutofit fontScale="92500"/>
          </a:bodyPr>
          <a:lstStyle/>
          <a:p>
            <a:r>
              <a:rPr lang="en-US" dirty="0" err="1">
                <a:solidFill>
                  <a:schemeClr val="bg1"/>
                </a:solidFill>
              </a:rPr>
              <a:t>采用functional</a:t>
            </a:r>
            <a:r>
              <a:rPr lang="en-US" dirty="0">
                <a:solidFill>
                  <a:schemeClr val="bg1"/>
                </a:solidFill>
              </a:rPr>
              <a:t> magnetic resonance imaging(fMRI)</a:t>
            </a:r>
            <a:r>
              <a:rPr lang="en-US" dirty="0" err="1">
                <a:solidFill>
                  <a:schemeClr val="bg1"/>
                </a:solidFill>
              </a:rPr>
              <a:t>来分析大脑活动</a:t>
            </a:r>
            <a:r>
              <a:rPr lang="zh-CN" altLang="en-US" dirty="0">
                <a:solidFill>
                  <a:schemeClr val="bg1"/>
                </a:solidFill>
              </a:rPr>
              <a:t>。</a:t>
            </a:r>
            <a:endParaRPr lang="en-US" altLang="zh-CN" dirty="0">
              <a:solidFill>
                <a:schemeClr val="bg1"/>
              </a:solidFill>
            </a:endParaRPr>
          </a:p>
          <a:p>
            <a:r>
              <a:rPr lang="en-US" dirty="0" err="1">
                <a:solidFill>
                  <a:schemeClr val="bg1"/>
                </a:solidFill>
              </a:rPr>
              <a:t>用了三个实验来研究上述提到的三个问题</a:t>
            </a:r>
            <a:r>
              <a:rPr lang="zh-CN" altLang="en-US" dirty="0">
                <a:solidFill>
                  <a:schemeClr val="bg1"/>
                </a:solidFill>
              </a:rPr>
              <a:t>。</a:t>
            </a:r>
            <a:endParaRPr lang="en-US" altLang="zh-CN" dirty="0">
              <a:solidFill>
                <a:schemeClr val="bg1"/>
              </a:solidFill>
            </a:endParaRPr>
          </a:p>
          <a:p>
            <a:r>
              <a:rPr lang="zh-CN" altLang="en-US" dirty="0">
                <a:solidFill>
                  <a:schemeClr val="bg1"/>
                </a:solidFill>
              </a:rPr>
              <a:t>实验一：有三位受试者，受试者的社会等级不会根据游戏表现的变化而改变。受试者一旦看到屏幕上蓝色变成绿色就按按钮，根据反应时间来评分。</a:t>
            </a:r>
            <a:endParaRPr lang="en-US" altLang="zh-CN" dirty="0">
              <a:solidFill>
                <a:schemeClr val="bg1"/>
              </a:solidFill>
            </a:endParaRPr>
          </a:p>
          <a:p>
            <a:r>
              <a:rPr lang="zh-CN" altLang="en-US" dirty="0">
                <a:solidFill>
                  <a:schemeClr val="bg1"/>
                </a:solidFill>
              </a:rPr>
              <a:t>实验二：有三位受试者，受试者的社会等级会根据游戏时的表现而变化。受试者要选择屏幕上点数更多的那个选项，根据正确与错误进行评分。</a:t>
            </a:r>
            <a:endParaRPr lang="en-US" altLang="zh-CN" dirty="0">
              <a:solidFill>
                <a:schemeClr val="bg1"/>
              </a:solidFill>
            </a:endParaRPr>
          </a:p>
          <a:p>
            <a:r>
              <a:rPr lang="zh-CN" altLang="en-US" dirty="0">
                <a:solidFill>
                  <a:schemeClr val="bg1"/>
                </a:solidFill>
              </a:rPr>
              <a:t>实验三：将前两个实验里的两位真人受试者换成电脑，为了证明这些脑反应是否真的来自社会因素。</a:t>
            </a:r>
            <a:endParaRPr lang="en-US" altLang="zh-CN" dirty="0">
              <a:solidFill>
                <a:schemeClr val="bg1"/>
              </a:solidFill>
            </a:endParaRPr>
          </a:p>
          <a:p>
            <a:endParaRPr lang="en-US" dirty="0">
              <a:solidFill>
                <a:schemeClr val="bg1"/>
              </a:solidFill>
            </a:endParaRPr>
          </a:p>
        </p:txBody>
      </p:sp>
      <p:pic>
        <p:nvPicPr>
          <p:cNvPr id="4" name="Picture 3">
            <a:extLst>
              <a:ext uri="{FF2B5EF4-FFF2-40B4-BE49-F238E27FC236}">
                <a16:creationId xmlns:a16="http://schemas.microsoft.com/office/drawing/2014/main" id="{7F0EC747-BD60-EC0E-7587-FA7BF2542608}"/>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1650121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2A42E9-DE4E-EAD1-0F45-F47FC1DCE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E19B9-114F-2D3F-C372-03A83ABCF16B}"/>
              </a:ext>
            </a:extLst>
          </p:cNvPr>
          <p:cNvSpPr>
            <a:spLocks noGrp="1"/>
          </p:cNvSpPr>
          <p:nvPr>
            <p:ph type="title"/>
          </p:nvPr>
        </p:nvSpPr>
        <p:spPr/>
        <p:txBody>
          <a:bodyPr/>
          <a:lstStyle/>
          <a:p>
            <a:r>
              <a:rPr lang="en-US" dirty="0" err="1">
                <a:solidFill>
                  <a:srgbClr val="E697FF"/>
                </a:solidFill>
              </a:rPr>
              <a:t>实验结果</a:t>
            </a:r>
            <a:endParaRPr lang="en-US" dirty="0">
              <a:solidFill>
                <a:srgbClr val="E697FF"/>
              </a:solidFill>
            </a:endParaRPr>
          </a:p>
        </p:txBody>
      </p:sp>
      <p:sp>
        <p:nvSpPr>
          <p:cNvPr id="5" name="Content Placeholder 4">
            <a:extLst>
              <a:ext uri="{FF2B5EF4-FFF2-40B4-BE49-F238E27FC236}">
                <a16:creationId xmlns:a16="http://schemas.microsoft.com/office/drawing/2014/main" id="{D9DF7D2D-DA1D-2EEE-DB51-58EAA25F6A12}"/>
              </a:ext>
            </a:extLst>
          </p:cNvPr>
          <p:cNvSpPr>
            <a:spLocks noGrp="1"/>
          </p:cNvSpPr>
          <p:nvPr>
            <p:ph idx="1"/>
          </p:nvPr>
        </p:nvSpPr>
        <p:spPr>
          <a:xfrm>
            <a:off x="838200" y="1825625"/>
            <a:ext cx="5984425" cy="4351338"/>
          </a:xfrm>
        </p:spPr>
        <p:txBody>
          <a:bodyPr>
            <a:normAutofit lnSpcReduction="10000"/>
          </a:bodyPr>
          <a:lstStyle/>
          <a:p>
            <a:r>
              <a:rPr lang="en-US" dirty="0" err="1">
                <a:solidFill>
                  <a:schemeClr val="bg1"/>
                </a:solidFill>
              </a:rPr>
              <a:t>在实验一和实验二同时被激活脑区</a:t>
            </a:r>
            <a:r>
              <a:rPr lang="zh-CN" altLang="en-US" dirty="0">
                <a:solidFill>
                  <a:schemeClr val="bg1"/>
                </a:solidFill>
              </a:rPr>
              <a:t>：</a:t>
            </a:r>
            <a:endParaRPr lang="en-US" altLang="zh-CN" dirty="0">
              <a:solidFill>
                <a:schemeClr val="bg1"/>
              </a:solidFill>
            </a:endParaRPr>
          </a:p>
          <a:p>
            <a:r>
              <a:rPr lang="zh-CN" altLang="en-US" dirty="0">
                <a:solidFill>
                  <a:schemeClr val="bg1"/>
                </a:solidFill>
              </a:rPr>
              <a:t>海马旁皮层（负责关联与记忆人与其等级）</a:t>
            </a:r>
            <a:endParaRPr lang="en-US" altLang="zh-CN" dirty="0">
              <a:solidFill>
                <a:schemeClr val="bg1"/>
              </a:solidFill>
            </a:endParaRPr>
          </a:p>
          <a:p>
            <a:r>
              <a:rPr lang="zh-CN" altLang="en-US" dirty="0">
                <a:solidFill>
                  <a:schemeClr val="bg1"/>
                </a:solidFill>
              </a:rPr>
              <a:t>腹侧纹状体（负责奖励与价值计算）</a:t>
            </a:r>
            <a:endParaRPr lang="en-US" altLang="zh-CN" dirty="0">
              <a:solidFill>
                <a:schemeClr val="bg1"/>
              </a:solidFill>
            </a:endParaRPr>
          </a:p>
          <a:p>
            <a:r>
              <a:rPr lang="en-US" dirty="0">
                <a:solidFill>
                  <a:schemeClr val="bg1"/>
                </a:solidFill>
              </a:rPr>
              <a:t>DLPFC(</a:t>
            </a:r>
            <a:r>
              <a:rPr lang="en-US" dirty="0" err="1">
                <a:solidFill>
                  <a:schemeClr val="bg1"/>
                </a:solidFill>
              </a:rPr>
              <a:t>背外侧前额叶</a:t>
            </a:r>
            <a:r>
              <a:rPr lang="zh-CN" altLang="en-US" dirty="0">
                <a:solidFill>
                  <a:schemeClr val="bg1"/>
                </a:solidFill>
              </a:rPr>
              <a:t>：负责社会判断与他人评价）</a:t>
            </a:r>
            <a:endParaRPr lang="en-US" altLang="zh-CN" dirty="0">
              <a:solidFill>
                <a:schemeClr val="bg1"/>
              </a:solidFill>
            </a:endParaRPr>
          </a:p>
          <a:p>
            <a:r>
              <a:rPr lang="zh-CN" altLang="en-US" dirty="0">
                <a:solidFill>
                  <a:schemeClr val="bg1"/>
                </a:solidFill>
              </a:rPr>
              <a:t>双侧顶叶与枕叶（负责处理视觉）</a:t>
            </a:r>
            <a:endParaRPr lang="en-US" altLang="zh-CN" dirty="0">
              <a:solidFill>
                <a:schemeClr val="bg1"/>
              </a:solidFill>
            </a:endParaRPr>
          </a:p>
          <a:p>
            <a:r>
              <a:rPr lang="zh-CN" altLang="en-US" dirty="0">
                <a:solidFill>
                  <a:schemeClr val="bg1"/>
                </a:solidFill>
              </a:rPr>
              <a:t>看到高等级玩家时这些脑区激活的强度比看到低等级玩家时这些脑区激活的强度高</a:t>
            </a:r>
            <a:endParaRPr lang="en-US" dirty="0">
              <a:solidFill>
                <a:schemeClr val="bg1"/>
              </a:solidFill>
            </a:endParaRPr>
          </a:p>
        </p:txBody>
      </p:sp>
      <p:pic>
        <p:nvPicPr>
          <p:cNvPr id="6" name="Picture 5">
            <a:extLst>
              <a:ext uri="{FF2B5EF4-FFF2-40B4-BE49-F238E27FC236}">
                <a16:creationId xmlns:a16="http://schemas.microsoft.com/office/drawing/2014/main" id="{8DA22C14-1A6B-10BA-BF89-AD16FACB3C6C}"/>
              </a:ext>
            </a:extLst>
          </p:cNvPr>
          <p:cNvPicPr>
            <a:picLocks noChangeAspect="1"/>
          </p:cNvPicPr>
          <p:nvPr/>
        </p:nvPicPr>
        <p:blipFill>
          <a:blip r:embed="rId2"/>
          <a:stretch>
            <a:fillRect/>
          </a:stretch>
        </p:blipFill>
        <p:spPr>
          <a:xfrm>
            <a:off x="6822625" y="0"/>
            <a:ext cx="5369375" cy="6858000"/>
          </a:xfrm>
          <a:prstGeom prst="rect">
            <a:avLst/>
          </a:prstGeom>
        </p:spPr>
      </p:pic>
    </p:spTree>
    <p:extLst>
      <p:ext uri="{BB962C8B-B14F-4D97-AF65-F5344CB8AC3E}">
        <p14:creationId xmlns:p14="http://schemas.microsoft.com/office/powerpoint/2010/main" val="3865768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BC60249-B40B-051F-742E-A09ED3F54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F3645-96A3-5DD8-9921-6B906615C673}"/>
              </a:ext>
            </a:extLst>
          </p:cNvPr>
          <p:cNvSpPr>
            <a:spLocks noGrp="1"/>
          </p:cNvSpPr>
          <p:nvPr>
            <p:ph type="title"/>
          </p:nvPr>
        </p:nvSpPr>
        <p:spPr/>
        <p:txBody>
          <a:bodyPr/>
          <a:lstStyle/>
          <a:p>
            <a:r>
              <a:rPr lang="en-US" dirty="0" err="1">
                <a:solidFill>
                  <a:srgbClr val="E697FF"/>
                </a:solidFill>
              </a:rPr>
              <a:t>实验结果</a:t>
            </a:r>
            <a:endParaRPr lang="en-US" dirty="0">
              <a:solidFill>
                <a:srgbClr val="E697FF"/>
              </a:solidFill>
            </a:endParaRPr>
          </a:p>
        </p:txBody>
      </p:sp>
      <p:pic>
        <p:nvPicPr>
          <p:cNvPr id="3" name="Picture 2">
            <a:extLst>
              <a:ext uri="{FF2B5EF4-FFF2-40B4-BE49-F238E27FC236}">
                <a16:creationId xmlns:a16="http://schemas.microsoft.com/office/drawing/2014/main" id="{ACA84E47-E82B-3C16-8068-E18C42B768B0}"/>
              </a:ext>
            </a:extLst>
          </p:cNvPr>
          <p:cNvPicPr>
            <a:picLocks noChangeAspect="1"/>
          </p:cNvPicPr>
          <p:nvPr/>
        </p:nvPicPr>
        <p:blipFill>
          <a:blip r:embed="rId2"/>
          <a:stretch>
            <a:fillRect/>
          </a:stretch>
        </p:blipFill>
        <p:spPr>
          <a:xfrm>
            <a:off x="10733918" y="0"/>
            <a:ext cx="1458082" cy="1292321"/>
          </a:xfrm>
          <a:prstGeom prst="rect">
            <a:avLst/>
          </a:prstGeom>
        </p:spPr>
      </p:pic>
      <p:sp>
        <p:nvSpPr>
          <p:cNvPr id="7" name="Content Placeholder 6">
            <a:extLst>
              <a:ext uri="{FF2B5EF4-FFF2-40B4-BE49-F238E27FC236}">
                <a16:creationId xmlns:a16="http://schemas.microsoft.com/office/drawing/2014/main" id="{5A222438-5389-7FEB-CB49-6CB5696865B7}"/>
              </a:ext>
            </a:extLst>
          </p:cNvPr>
          <p:cNvSpPr>
            <a:spLocks noGrp="1"/>
          </p:cNvSpPr>
          <p:nvPr>
            <p:ph idx="1"/>
          </p:nvPr>
        </p:nvSpPr>
        <p:spPr/>
        <p:txBody>
          <a:bodyPr/>
          <a:lstStyle/>
          <a:p>
            <a:r>
              <a:rPr lang="en-US" dirty="0" err="1">
                <a:solidFill>
                  <a:schemeClr val="bg1"/>
                </a:solidFill>
              </a:rPr>
              <a:t>在实验二中</a:t>
            </a:r>
            <a:r>
              <a:rPr lang="zh-CN" altLang="en-US" dirty="0">
                <a:solidFill>
                  <a:schemeClr val="bg1"/>
                </a:solidFill>
              </a:rPr>
              <a:t>，实验一中被激活的脑区也同样被激活。</a:t>
            </a:r>
            <a:endParaRPr lang="en-US" altLang="zh-CN" dirty="0">
              <a:solidFill>
                <a:schemeClr val="bg1"/>
              </a:solidFill>
            </a:endParaRPr>
          </a:p>
          <a:p>
            <a:r>
              <a:rPr lang="zh-CN" altLang="en-US" dirty="0">
                <a:solidFill>
                  <a:schemeClr val="bg1"/>
                </a:solidFill>
              </a:rPr>
              <a:t>但是有一些实验二特异性激活的脑区，有丘脑，右侧杏仁核，后扣带回，内侧前额叶皮层</a:t>
            </a:r>
            <a:r>
              <a:rPr lang="en-US" altLang="zh-CN" dirty="0">
                <a:solidFill>
                  <a:schemeClr val="bg1"/>
                </a:solidFill>
              </a:rPr>
              <a:t>(MPFC),</a:t>
            </a:r>
            <a:r>
              <a:rPr lang="zh-CN" altLang="en-US" dirty="0">
                <a:solidFill>
                  <a:schemeClr val="bg1"/>
                </a:solidFill>
              </a:rPr>
              <a:t>初级运动皮层，躯体感觉皮层，辅助运动区（</a:t>
            </a:r>
            <a:r>
              <a:rPr lang="en-US" altLang="zh-CN" dirty="0">
                <a:solidFill>
                  <a:schemeClr val="bg1"/>
                </a:solidFill>
              </a:rPr>
              <a:t>SMA,</a:t>
            </a:r>
            <a:r>
              <a:rPr lang="zh-CN" altLang="en-US" dirty="0">
                <a:solidFill>
                  <a:schemeClr val="bg1"/>
                </a:solidFill>
              </a:rPr>
              <a:t>负责运动计划，动作序列组织以及自主发起运动）。</a:t>
            </a:r>
            <a:endParaRPr lang="en-US" altLang="zh-CN" dirty="0">
              <a:solidFill>
                <a:schemeClr val="bg1"/>
              </a:solidFill>
            </a:endParaRPr>
          </a:p>
          <a:p>
            <a:r>
              <a:rPr lang="zh-CN" altLang="en-US" dirty="0">
                <a:solidFill>
                  <a:schemeClr val="bg1"/>
                </a:solidFill>
              </a:rPr>
              <a:t>在实验结束后，参与者做了调查问卷，发现参与者的积极情绪与杏仁核，丘脑，后扣带回皮层的活动正相关。</a:t>
            </a:r>
            <a:endParaRPr lang="en-US" altLang="zh-CN" dirty="0">
              <a:solidFill>
                <a:schemeClr val="bg1"/>
              </a:solidFill>
            </a:endParaRPr>
          </a:p>
        </p:txBody>
      </p:sp>
      <p:pic>
        <p:nvPicPr>
          <p:cNvPr id="8" name="Picture 7">
            <a:extLst>
              <a:ext uri="{FF2B5EF4-FFF2-40B4-BE49-F238E27FC236}">
                <a16:creationId xmlns:a16="http://schemas.microsoft.com/office/drawing/2014/main" id="{F106DF1E-5686-5E8C-6070-36A1236A40D9}"/>
              </a:ext>
            </a:extLst>
          </p:cNvPr>
          <p:cNvPicPr>
            <a:picLocks noChangeAspect="1"/>
          </p:cNvPicPr>
          <p:nvPr/>
        </p:nvPicPr>
        <p:blipFill>
          <a:blip r:embed="rId3"/>
          <a:stretch>
            <a:fillRect/>
          </a:stretch>
        </p:blipFill>
        <p:spPr>
          <a:xfrm>
            <a:off x="2345740" y="242546"/>
            <a:ext cx="7772400" cy="6250329"/>
          </a:xfrm>
          <a:prstGeom prst="rect">
            <a:avLst/>
          </a:prstGeom>
        </p:spPr>
      </p:pic>
      <p:pic>
        <p:nvPicPr>
          <p:cNvPr id="9" name="Picture 8">
            <a:extLst>
              <a:ext uri="{FF2B5EF4-FFF2-40B4-BE49-F238E27FC236}">
                <a16:creationId xmlns:a16="http://schemas.microsoft.com/office/drawing/2014/main" id="{4CE8A83F-1B9A-CEF6-66A5-75D2B3C52E9A}"/>
              </a:ext>
            </a:extLst>
          </p:cNvPr>
          <p:cNvPicPr>
            <a:picLocks noChangeAspect="1"/>
          </p:cNvPicPr>
          <p:nvPr/>
        </p:nvPicPr>
        <p:blipFill>
          <a:blip r:embed="rId4"/>
          <a:stretch>
            <a:fillRect/>
          </a:stretch>
        </p:blipFill>
        <p:spPr>
          <a:xfrm>
            <a:off x="96795" y="1103360"/>
            <a:ext cx="12035774" cy="4766099"/>
          </a:xfrm>
          <a:prstGeom prst="rect">
            <a:avLst/>
          </a:prstGeom>
        </p:spPr>
      </p:pic>
    </p:spTree>
    <p:extLst>
      <p:ext uri="{BB962C8B-B14F-4D97-AF65-F5344CB8AC3E}">
        <p14:creationId xmlns:p14="http://schemas.microsoft.com/office/powerpoint/2010/main" val="398828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6D18-9F9D-EDEC-107B-FC39187A6BE2}"/>
              </a:ext>
            </a:extLst>
          </p:cNvPr>
          <p:cNvSpPr>
            <a:spLocks noGrp="1"/>
          </p:cNvSpPr>
          <p:nvPr>
            <p:ph type="title"/>
          </p:nvPr>
        </p:nvSpPr>
        <p:spPr/>
        <p:txBody>
          <a:bodyPr/>
          <a:lstStyle/>
          <a:p>
            <a:r>
              <a:rPr lang="en-US" dirty="0" err="1">
                <a:solidFill>
                  <a:srgbClr val="E697FF"/>
                </a:solidFill>
              </a:rPr>
              <a:t>提出一些问题</a:t>
            </a:r>
            <a:endParaRPr lang="en-US" dirty="0">
              <a:solidFill>
                <a:srgbClr val="E697FF"/>
              </a:solidFill>
            </a:endParaRPr>
          </a:p>
        </p:txBody>
      </p:sp>
      <p:sp>
        <p:nvSpPr>
          <p:cNvPr id="3" name="Content Placeholder 2">
            <a:extLst>
              <a:ext uri="{FF2B5EF4-FFF2-40B4-BE49-F238E27FC236}">
                <a16:creationId xmlns:a16="http://schemas.microsoft.com/office/drawing/2014/main" id="{262B731A-36A9-307B-D2C2-D3A344A46CB2}"/>
              </a:ext>
            </a:extLst>
          </p:cNvPr>
          <p:cNvSpPr>
            <a:spLocks noGrp="1"/>
          </p:cNvSpPr>
          <p:nvPr>
            <p:ph idx="1"/>
          </p:nvPr>
        </p:nvSpPr>
        <p:spPr/>
        <p:txBody>
          <a:bodyPr/>
          <a:lstStyle/>
          <a:p>
            <a:r>
              <a:rPr lang="en-US" dirty="0" err="1">
                <a:solidFill>
                  <a:schemeClr val="bg1"/>
                </a:solidFill>
              </a:rPr>
              <a:t>什么是竞争</a:t>
            </a:r>
            <a:r>
              <a:rPr lang="zh-CN" altLang="en-US" dirty="0">
                <a:solidFill>
                  <a:schemeClr val="bg1"/>
                </a:solidFill>
              </a:rPr>
              <a:t>？</a:t>
            </a:r>
            <a:endParaRPr lang="en-US" altLang="zh-CN" dirty="0">
              <a:solidFill>
                <a:schemeClr val="bg1"/>
              </a:solidFill>
            </a:endParaRPr>
          </a:p>
          <a:p>
            <a:r>
              <a:rPr lang="zh-CN" altLang="en-US" dirty="0">
                <a:solidFill>
                  <a:schemeClr val="bg1"/>
                </a:solidFill>
              </a:rPr>
              <a:t>竞争的神经科学机制是什么？</a:t>
            </a:r>
            <a:endParaRPr lang="en-US" altLang="zh-CN" dirty="0">
              <a:solidFill>
                <a:schemeClr val="bg1"/>
              </a:solidFill>
            </a:endParaRPr>
          </a:p>
          <a:p>
            <a:r>
              <a:rPr lang="zh-CN" altLang="en-US" dirty="0">
                <a:solidFill>
                  <a:schemeClr val="bg1"/>
                </a:solidFill>
              </a:rPr>
              <a:t>恶性竞争与良性竞争的区别在哪里？</a:t>
            </a:r>
            <a:endParaRPr lang="en-US" altLang="zh-CN" dirty="0">
              <a:solidFill>
                <a:schemeClr val="bg1"/>
              </a:solidFill>
            </a:endParaRPr>
          </a:p>
          <a:p>
            <a:r>
              <a:rPr lang="zh-CN" altLang="en-US" dirty="0">
                <a:solidFill>
                  <a:schemeClr val="bg1"/>
                </a:solidFill>
              </a:rPr>
              <a:t>为什么会产生恶性竞争？</a:t>
            </a:r>
            <a:endParaRPr lang="en-US" altLang="zh-CN" dirty="0">
              <a:solidFill>
                <a:schemeClr val="bg1"/>
              </a:solidFill>
            </a:endParaRPr>
          </a:p>
          <a:p>
            <a:r>
              <a:rPr lang="zh-CN" altLang="en-US" dirty="0">
                <a:solidFill>
                  <a:schemeClr val="bg1"/>
                </a:solidFill>
              </a:rPr>
              <a:t>恶性竞争会对行为与选择造成什么样的影响？</a:t>
            </a:r>
            <a:endParaRPr lang="en-US" altLang="zh-CN" dirty="0">
              <a:solidFill>
                <a:schemeClr val="bg1"/>
              </a:solidFill>
            </a:endParaRPr>
          </a:p>
          <a:p>
            <a:r>
              <a:rPr lang="zh-CN" altLang="en-US" dirty="0">
                <a:solidFill>
                  <a:schemeClr val="bg1"/>
                </a:solidFill>
              </a:rPr>
              <a:t>如何避免恶性竞争？</a:t>
            </a:r>
            <a:endParaRPr lang="en-US" altLang="zh-CN" dirty="0">
              <a:solidFill>
                <a:schemeClr val="bg1"/>
              </a:solidFill>
            </a:endParaRPr>
          </a:p>
          <a:p>
            <a:pPr marL="0" indent="0">
              <a:buNone/>
            </a:pPr>
            <a:endParaRPr lang="en-US" dirty="0">
              <a:solidFill>
                <a:schemeClr val="bg1"/>
              </a:solidFill>
            </a:endParaRPr>
          </a:p>
        </p:txBody>
      </p:sp>
      <p:pic>
        <p:nvPicPr>
          <p:cNvPr id="4" name="Picture 3">
            <a:extLst>
              <a:ext uri="{FF2B5EF4-FFF2-40B4-BE49-F238E27FC236}">
                <a16:creationId xmlns:a16="http://schemas.microsoft.com/office/drawing/2014/main" id="{F5457DF5-D223-3DAD-1DB9-62381EF68264}"/>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2130222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471EF0-FFED-1029-3934-B6E77C574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2CD76-64EA-69FC-F1BE-E8D3FDC1E83C}"/>
              </a:ext>
            </a:extLst>
          </p:cNvPr>
          <p:cNvSpPr>
            <a:spLocks noGrp="1"/>
          </p:cNvSpPr>
          <p:nvPr>
            <p:ph type="title"/>
          </p:nvPr>
        </p:nvSpPr>
        <p:spPr/>
        <p:txBody>
          <a:bodyPr/>
          <a:lstStyle/>
          <a:p>
            <a:r>
              <a:rPr lang="en-US" dirty="0" err="1">
                <a:solidFill>
                  <a:srgbClr val="E697FF"/>
                </a:solidFill>
              </a:rPr>
              <a:t>实验结果</a:t>
            </a:r>
            <a:endParaRPr lang="en-US" dirty="0">
              <a:solidFill>
                <a:srgbClr val="E697FF"/>
              </a:solidFill>
            </a:endParaRPr>
          </a:p>
        </p:txBody>
      </p:sp>
      <p:pic>
        <p:nvPicPr>
          <p:cNvPr id="3" name="Picture 2">
            <a:extLst>
              <a:ext uri="{FF2B5EF4-FFF2-40B4-BE49-F238E27FC236}">
                <a16:creationId xmlns:a16="http://schemas.microsoft.com/office/drawing/2014/main" id="{2FC53C63-EE28-1B76-6483-C0A616858A7B}"/>
              </a:ext>
            </a:extLst>
          </p:cNvPr>
          <p:cNvPicPr>
            <a:picLocks noChangeAspect="1"/>
          </p:cNvPicPr>
          <p:nvPr/>
        </p:nvPicPr>
        <p:blipFill>
          <a:blip r:embed="rId2"/>
          <a:stretch>
            <a:fillRect/>
          </a:stretch>
        </p:blipFill>
        <p:spPr>
          <a:xfrm>
            <a:off x="10733918" y="0"/>
            <a:ext cx="1458082" cy="1292321"/>
          </a:xfrm>
          <a:prstGeom prst="rect">
            <a:avLst/>
          </a:prstGeom>
        </p:spPr>
      </p:pic>
      <p:sp>
        <p:nvSpPr>
          <p:cNvPr id="7" name="Content Placeholder 6">
            <a:extLst>
              <a:ext uri="{FF2B5EF4-FFF2-40B4-BE49-F238E27FC236}">
                <a16:creationId xmlns:a16="http://schemas.microsoft.com/office/drawing/2014/main" id="{CD455CF0-0D27-184B-F144-69D049EEC24E}"/>
              </a:ext>
            </a:extLst>
          </p:cNvPr>
          <p:cNvSpPr>
            <a:spLocks noGrp="1"/>
          </p:cNvSpPr>
          <p:nvPr>
            <p:ph idx="1"/>
          </p:nvPr>
        </p:nvSpPr>
        <p:spPr/>
        <p:txBody>
          <a:bodyPr/>
          <a:lstStyle/>
          <a:p>
            <a:r>
              <a:rPr lang="zh-CN" altLang="en-US" dirty="0">
                <a:solidFill>
                  <a:schemeClr val="bg1"/>
                </a:solidFill>
              </a:rPr>
              <a:t>当参与者表现得比自己社会低的人表现得差时，双侧枕叶，腹侧纹状体，中脑，丘脑和前岛叶会被激活。</a:t>
            </a:r>
            <a:endParaRPr lang="en-US" altLang="zh-CN" dirty="0">
              <a:solidFill>
                <a:schemeClr val="bg1"/>
              </a:solidFill>
            </a:endParaRPr>
          </a:p>
          <a:p>
            <a:r>
              <a:rPr lang="zh-CN" altLang="en-US" dirty="0">
                <a:solidFill>
                  <a:schemeClr val="bg1"/>
                </a:solidFill>
              </a:rPr>
              <a:t>在处于最高社会地位时，积极情绪与岛叶和腹侧纹状体的激活程度正相关。</a:t>
            </a:r>
            <a:endParaRPr lang="en-US" altLang="zh-CN" dirty="0">
              <a:solidFill>
                <a:schemeClr val="bg1"/>
              </a:solidFill>
            </a:endParaRPr>
          </a:p>
          <a:p>
            <a:r>
              <a:rPr lang="zh-CN" altLang="en-US" dirty="0">
                <a:solidFill>
                  <a:schemeClr val="bg1"/>
                </a:solidFill>
              </a:rPr>
              <a:t>当表现的比社会地位比自己高的人好时，背侧纹状体，中脑，丘脑，内侧前额叶皮层</a:t>
            </a:r>
            <a:r>
              <a:rPr lang="en-US" altLang="zh-CN" dirty="0">
                <a:solidFill>
                  <a:schemeClr val="bg1"/>
                </a:solidFill>
              </a:rPr>
              <a:t>,</a:t>
            </a:r>
            <a:r>
              <a:rPr lang="zh-CN" altLang="en-US" dirty="0">
                <a:solidFill>
                  <a:schemeClr val="bg1"/>
                </a:solidFill>
              </a:rPr>
              <a:t>背侧运动前皮层被激活，并且根据实验后的调查问卷，支配性</a:t>
            </a:r>
            <a:r>
              <a:rPr lang="en-US" altLang="zh-CN" dirty="0">
                <a:solidFill>
                  <a:schemeClr val="bg1"/>
                </a:solidFill>
              </a:rPr>
              <a:t>-</a:t>
            </a:r>
            <a:r>
              <a:rPr lang="zh-CN" altLang="en-US" dirty="0">
                <a:solidFill>
                  <a:schemeClr val="bg1"/>
                </a:solidFill>
              </a:rPr>
              <a:t>顺从性的分数与这几个脑区被激活的程度成反比。</a:t>
            </a:r>
            <a:endParaRPr lang="en-US" altLang="zh-CN" dirty="0">
              <a:solidFill>
                <a:schemeClr val="bg1"/>
              </a:solidFill>
            </a:endParaRPr>
          </a:p>
        </p:txBody>
      </p:sp>
    </p:spTree>
    <p:extLst>
      <p:ext uri="{BB962C8B-B14F-4D97-AF65-F5344CB8AC3E}">
        <p14:creationId xmlns:p14="http://schemas.microsoft.com/office/powerpoint/2010/main" val="11280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D0221D-0871-5B18-A733-6133B6A03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C6FC13-7702-5514-9BBF-AD7F19DC540C}"/>
              </a:ext>
            </a:extLst>
          </p:cNvPr>
          <p:cNvSpPr>
            <a:spLocks noGrp="1"/>
          </p:cNvSpPr>
          <p:nvPr>
            <p:ph type="title"/>
          </p:nvPr>
        </p:nvSpPr>
        <p:spPr/>
        <p:txBody>
          <a:bodyPr/>
          <a:lstStyle/>
          <a:p>
            <a:r>
              <a:rPr lang="en-US" dirty="0" err="1">
                <a:solidFill>
                  <a:srgbClr val="E697FF"/>
                </a:solidFill>
              </a:rPr>
              <a:t>实验结果</a:t>
            </a:r>
            <a:endParaRPr lang="en-US" dirty="0">
              <a:solidFill>
                <a:srgbClr val="E697FF"/>
              </a:solidFill>
            </a:endParaRPr>
          </a:p>
        </p:txBody>
      </p:sp>
      <p:pic>
        <p:nvPicPr>
          <p:cNvPr id="3" name="Picture 2">
            <a:extLst>
              <a:ext uri="{FF2B5EF4-FFF2-40B4-BE49-F238E27FC236}">
                <a16:creationId xmlns:a16="http://schemas.microsoft.com/office/drawing/2014/main" id="{4B193D68-9D36-94EA-F542-3228543205C2}"/>
              </a:ext>
            </a:extLst>
          </p:cNvPr>
          <p:cNvPicPr>
            <a:picLocks noChangeAspect="1"/>
          </p:cNvPicPr>
          <p:nvPr/>
        </p:nvPicPr>
        <p:blipFill>
          <a:blip r:embed="rId2"/>
          <a:stretch>
            <a:fillRect/>
          </a:stretch>
        </p:blipFill>
        <p:spPr>
          <a:xfrm>
            <a:off x="10733918" y="0"/>
            <a:ext cx="1458082" cy="1292321"/>
          </a:xfrm>
          <a:prstGeom prst="rect">
            <a:avLst/>
          </a:prstGeom>
        </p:spPr>
      </p:pic>
      <p:sp>
        <p:nvSpPr>
          <p:cNvPr id="7" name="Content Placeholder 6">
            <a:extLst>
              <a:ext uri="{FF2B5EF4-FFF2-40B4-BE49-F238E27FC236}">
                <a16:creationId xmlns:a16="http://schemas.microsoft.com/office/drawing/2014/main" id="{E6B99339-FAAD-3A55-BCF3-8A7D73EF1A4D}"/>
              </a:ext>
            </a:extLst>
          </p:cNvPr>
          <p:cNvSpPr>
            <a:spLocks noGrp="1"/>
          </p:cNvSpPr>
          <p:nvPr>
            <p:ph idx="1"/>
          </p:nvPr>
        </p:nvSpPr>
        <p:spPr/>
        <p:txBody>
          <a:bodyPr/>
          <a:lstStyle/>
          <a:p>
            <a:r>
              <a:rPr lang="zh-CN" altLang="en-US" dirty="0">
                <a:solidFill>
                  <a:schemeClr val="bg1"/>
                </a:solidFill>
              </a:rPr>
              <a:t>在控制了社会因素以后，实验者发现，有四个脑区的激活程度与与前两个实验相同，分别为枕叶，腹侧纹状体，海马旁皮层，感觉运动皮层和躯体感觉皮层。</a:t>
            </a:r>
            <a:endParaRPr lang="en-US" altLang="zh-CN" dirty="0">
              <a:solidFill>
                <a:schemeClr val="bg1"/>
              </a:solidFill>
            </a:endParaRPr>
          </a:p>
          <a:p>
            <a:r>
              <a:rPr lang="zh-CN" altLang="en-US" dirty="0">
                <a:solidFill>
                  <a:schemeClr val="bg1"/>
                </a:solidFill>
              </a:rPr>
              <a:t>但是发现只有在社会化条件下，背外侧前额叶，杏仁核，丘脑，后扣带回，和内侧前额叶皮层才会被激活。</a:t>
            </a:r>
            <a:endParaRPr lang="en-US" altLang="zh-CN" dirty="0">
              <a:solidFill>
                <a:schemeClr val="bg1"/>
              </a:solidFill>
            </a:endParaRPr>
          </a:p>
        </p:txBody>
      </p:sp>
    </p:spTree>
    <p:extLst>
      <p:ext uri="{BB962C8B-B14F-4D97-AF65-F5344CB8AC3E}">
        <p14:creationId xmlns:p14="http://schemas.microsoft.com/office/powerpoint/2010/main" val="287986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0D757F-CC0D-A6CD-503B-9DD6AADA47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E8F03-2AC8-A356-CED8-650D0F107F36}"/>
              </a:ext>
            </a:extLst>
          </p:cNvPr>
          <p:cNvSpPr>
            <a:spLocks noGrp="1"/>
          </p:cNvSpPr>
          <p:nvPr>
            <p:ph type="title"/>
          </p:nvPr>
        </p:nvSpPr>
        <p:spPr/>
        <p:txBody>
          <a:bodyPr/>
          <a:lstStyle/>
          <a:p>
            <a:r>
              <a:rPr lang="en-US" dirty="0" err="1">
                <a:solidFill>
                  <a:srgbClr val="E697FF"/>
                </a:solidFill>
              </a:rPr>
              <a:t>实验总结</a:t>
            </a:r>
            <a:endParaRPr lang="en-US" dirty="0">
              <a:solidFill>
                <a:srgbClr val="E697FF"/>
              </a:solidFill>
            </a:endParaRPr>
          </a:p>
        </p:txBody>
      </p:sp>
      <p:pic>
        <p:nvPicPr>
          <p:cNvPr id="3" name="Picture 2">
            <a:extLst>
              <a:ext uri="{FF2B5EF4-FFF2-40B4-BE49-F238E27FC236}">
                <a16:creationId xmlns:a16="http://schemas.microsoft.com/office/drawing/2014/main" id="{A25643A7-4147-26A7-38C3-E1E640A874BC}"/>
              </a:ext>
            </a:extLst>
          </p:cNvPr>
          <p:cNvPicPr>
            <a:picLocks noChangeAspect="1"/>
          </p:cNvPicPr>
          <p:nvPr/>
        </p:nvPicPr>
        <p:blipFill>
          <a:blip r:embed="rId2"/>
          <a:stretch>
            <a:fillRect/>
          </a:stretch>
        </p:blipFill>
        <p:spPr>
          <a:xfrm>
            <a:off x="10733918" y="0"/>
            <a:ext cx="1458082" cy="1292321"/>
          </a:xfrm>
          <a:prstGeom prst="rect">
            <a:avLst/>
          </a:prstGeom>
        </p:spPr>
      </p:pic>
      <p:sp>
        <p:nvSpPr>
          <p:cNvPr id="7" name="Content Placeholder 6">
            <a:extLst>
              <a:ext uri="{FF2B5EF4-FFF2-40B4-BE49-F238E27FC236}">
                <a16:creationId xmlns:a16="http://schemas.microsoft.com/office/drawing/2014/main" id="{2831F760-F107-A596-628C-5D22C33C7CDE}"/>
              </a:ext>
            </a:extLst>
          </p:cNvPr>
          <p:cNvSpPr>
            <a:spLocks noGrp="1"/>
          </p:cNvSpPr>
          <p:nvPr>
            <p:ph idx="1"/>
          </p:nvPr>
        </p:nvSpPr>
        <p:spPr/>
        <p:txBody>
          <a:bodyPr/>
          <a:lstStyle/>
          <a:p>
            <a:r>
              <a:rPr lang="zh-CN" altLang="en-US" dirty="0">
                <a:solidFill>
                  <a:schemeClr val="bg1"/>
                </a:solidFill>
              </a:rPr>
              <a:t>神经系统会对社会等级进行自动编码，真正影响大脑的是社会等级的变化，而不是单纯的输赢。</a:t>
            </a:r>
            <a:endParaRPr lang="en-US" altLang="zh-CN" dirty="0">
              <a:solidFill>
                <a:schemeClr val="bg1"/>
              </a:solidFill>
            </a:endParaRPr>
          </a:p>
          <a:p>
            <a:r>
              <a:rPr lang="zh-CN" altLang="en-US" dirty="0">
                <a:solidFill>
                  <a:schemeClr val="bg1"/>
                </a:solidFill>
              </a:rPr>
              <a:t>社会地位本身是一种有价值的心理信号，大脑对于其的处理方式类似于金钱奖励，很大一部分涉及到腹侧纹状体。</a:t>
            </a:r>
            <a:endParaRPr lang="en-US" altLang="zh-CN" dirty="0">
              <a:solidFill>
                <a:schemeClr val="bg1"/>
              </a:solidFill>
            </a:endParaRPr>
          </a:p>
          <a:p>
            <a:r>
              <a:rPr lang="zh-CN" altLang="en-US" dirty="0">
                <a:solidFill>
                  <a:schemeClr val="bg1"/>
                </a:solidFill>
              </a:rPr>
              <a:t>社会地位的变化与竞争会通过情绪系统（杏仁核，岛叶，内侧前额叶皮层，海马旁皮层，前扣带回皮层，下丘脑等）奖励系统（腹侧纹状体，</a:t>
            </a:r>
            <a:r>
              <a:rPr lang="en-US" altLang="zh-CN" dirty="0">
                <a:solidFill>
                  <a:schemeClr val="bg1"/>
                </a:solidFill>
              </a:rPr>
              <a:t>VTA</a:t>
            </a:r>
            <a:r>
              <a:rPr lang="zh-CN" altLang="en-US" dirty="0">
                <a:solidFill>
                  <a:schemeClr val="bg1"/>
                </a:solidFill>
              </a:rPr>
              <a:t>（腹侧被盖区），前额叶皮层，</a:t>
            </a:r>
            <a:r>
              <a:rPr lang="en-US" altLang="zh-CN" dirty="0">
                <a:solidFill>
                  <a:schemeClr val="bg1"/>
                </a:solidFill>
              </a:rPr>
              <a:t>DLPFC</a:t>
            </a:r>
            <a:r>
              <a:rPr lang="zh-CN" altLang="en-US" dirty="0">
                <a:solidFill>
                  <a:schemeClr val="bg1"/>
                </a:solidFill>
              </a:rPr>
              <a:t>，</a:t>
            </a:r>
            <a:r>
              <a:rPr lang="en-US" altLang="zh-CN" dirty="0">
                <a:solidFill>
                  <a:schemeClr val="bg1"/>
                </a:solidFill>
              </a:rPr>
              <a:t>MPFC</a:t>
            </a:r>
            <a:r>
              <a:rPr lang="zh-CN" altLang="en-US" dirty="0">
                <a:solidFill>
                  <a:schemeClr val="bg1"/>
                </a:solidFill>
              </a:rPr>
              <a:t>，背侧纹状体等），社会认知系统（</a:t>
            </a:r>
            <a:r>
              <a:rPr lang="en-US" altLang="zh-CN" dirty="0">
                <a:solidFill>
                  <a:schemeClr val="bg1"/>
                </a:solidFill>
              </a:rPr>
              <a:t>MPFC,</a:t>
            </a:r>
            <a:r>
              <a:rPr lang="zh-CN" altLang="en-US" dirty="0">
                <a:solidFill>
                  <a:schemeClr val="bg1"/>
                </a:solidFill>
              </a:rPr>
              <a:t>后扣带回皮层杏仁核，海马旁皮层）等影响人类的行为和长期健康。</a:t>
            </a:r>
            <a:endParaRPr lang="en-US" altLang="zh-CN" dirty="0">
              <a:solidFill>
                <a:schemeClr val="bg1"/>
              </a:solidFill>
            </a:endParaRPr>
          </a:p>
        </p:txBody>
      </p:sp>
    </p:spTree>
    <p:extLst>
      <p:ext uri="{BB962C8B-B14F-4D97-AF65-F5344CB8AC3E}">
        <p14:creationId xmlns:p14="http://schemas.microsoft.com/office/powerpoint/2010/main" val="28749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278A65-D912-C508-22F6-0B42A00F8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8D0A0-37DF-76EB-DEA6-3E331A41925E}"/>
              </a:ext>
            </a:extLst>
          </p:cNvPr>
          <p:cNvSpPr>
            <a:spLocks noGrp="1"/>
          </p:cNvSpPr>
          <p:nvPr>
            <p:ph type="title"/>
          </p:nvPr>
        </p:nvSpPr>
        <p:spPr/>
        <p:txBody>
          <a:bodyPr/>
          <a:lstStyle/>
          <a:p>
            <a:r>
              <a:rPr lang="en-US" dirty="0" err="1">
                <a:solidFill>
                  <a:srgbClr val="E697FF"/>
                </a:solidFill>
              </a:rPr>
              <a:t>损失厌恶</a:t>
            </a:r>
            <a:endParaRPr lang="en-US" dirty="0">
              <a:solidFill>
                <a:srgbClr val="E697FF"/>
              </a:solidFill>
            </a:endParaRPr>
          </a:p>
        </p:txBody>
      </p:sp>
      <p:pic>
        <p:nvPicPr>
          <p:cNvPr id="3" name="Picture 2">
            <a:extLst>
              <a:ext uri="{FF2B5EF4-FFF2-40B4-BE49-F238E27FC236}">
                <a16:creationId xmlns:a16="http://schemas.microsoft.com/office/drawing/2014/main" id="{8D9040F1-D8C0-FEC4-BA23-D89B6A9A3876}"/>
              </a:ext>
            </a:extLst>
          </p:cNvPr>
          <p:cNvPicPr>
            <a:picLocks noChangeAspect="1"/>
          </p:cNvPicPr>
          <p:nvPr/>
        </p:nvPicPr>
        <p:blipFill>
          <a:blip r:embed="rId2"/>
          <a:stretch>
            <a:fillRect/>
          </a:stretch>
        </p:blipFill>
        <p:spPr>
          <a:xfrm>
            <a:off x="10733918" y="0"/>
            <a:ext cx="1458082" cy="1292321"/>
          </a:xfrm>
          <a:prstGeom prst="rect">
            <a:avLst/>
          </a:prstGeom>
        </p:spPr>
      </p:pic>
      <p:sp>
        <p:nvSpPr>
          <p:cNvPr id="5" name="Content Placeholder 4">
            <a:extLst>
              <a:ext uri="{FF2B5EF4-FFF2-40B4-BE49-F238E27FC236}">
                <a16:creationId xmlns:a16="http://schemas.microsoft.com/office/drawing/2014/main" id="{461BB25D-A2F0-7F3F-0E0D-AA823AD31CCF}"/>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4D48EB86-DBAD-5851-02E9-AA8CD9DD09F2}"/>
              </a:ext>
            </a:extLst>
          </p:cNvPr>
          <p:cNvPicPr>
            <a:picLocks noChangeAspect="1"/>
          </p:cNvPicPr>
          <p:nvPr/>
        </p:nvPicPr>
        <p:blipFill>
          <a:blip r:embed="rId3"/>
          <a:stretch>
            <a:fillRect/>
          </a:stretch>
        </p:blipFill>
        <p:spPr>
          <a:xfrm>
            <a:off x="838200" y="1825625"/>
            <a:ext cx="5313514" cy="4351337"/>
          </a:xfrm>
          <a:prstGeom prst="rect">
            <a:avLst/>
          </a:prstGeom>
        </p:spPr>
      </p:pic>
      <p:sp>
        <p:nvSpPr>
          <p:cNvPr id="9" name="TextBox 8">
            <a:extLst>
              <a:ext uri="{FF2B5EF4-FFF2-40B4-BE49-F238E27FC236}">
                <a16:creationId xmlns:a16="http://schemas.microsoft.com/office/drawing/2014/main" id="{99381F47-5F19-1E14-D3D8-DEE76EE35A6F}"/>
              </a:ext>
            </a:extLst>
          </p:cNvPr>
          <p:cNvSpPr txBox="1"/>
          <p:nvPr/>
        </p:nvSpPr>
        <p:spPr>
          <a:xfrm>
            <a:off x="6151714" y="1690689"/>
            <a:ext cx="6040286" cy="4801314"/>
          </a:xfrm>
          <a:prstGeom prst="rect">
            <a:avLst/>
          </a:prstGeom>
          <a:noFill/>
        </p:spPr>
        <p:txBody>
          <a:bodyPr wrap="square">
            <a:spAutoFit/>
          </a:bodyPr>
          <a:lstStyle/>
          <a:p>
            <a:pPr marL="285750" indent="-285750">
              <a:buFont typeface="Arial" panose="020B0604020202020204" pitchFamily="34" charset="0"/>
              <a:buChar char="•"/>
            </a:pPr>
            <a:r>
              <a:rPr lang="en-US" b="1" dirty="0">
                <a:solidFill>
                  <a:schemeClr val="bg1"/>
                </a:solidFill>
              </a:rPr>
              <a:t>Kahneman, D., &amp; Tversky, A. (1979). Prospect Theory: An Analysis of Decision under Risk. </a:t>
            </a:r>
            <a:r>
              <a:rPr lang="en-US" b="1" dirty="0" err="1">
                <a:solidFill>
                  <a:schemeClr val="bg1"/>
                </a:solidFill>
              </a:rPr>
              <a:t>Econometrica</a:t>
            </a:r>
            <a:r>
              <a:rPr lang="en-US" b="1" dirty="0">
                <a:solidFill>
                  <a:schemeClr val="bg1"/>
                </a:solidFill>
              </a:rPr>
              <a:t>, 47(2), 263–291.</a:t>
            </a:r>
          </a:p>
          <a:p>
            <a:pPr marL="285750" indent="-285750">
              <a:buFont typeface="Arial" panose="020B0604020202020204" pitchFamily="34" charset="0"/>
              <a:buChar char="•"/>
            </a:pPr>
            <a:r>
              <a:rPr lang="en-US" dirty="0" err="1">
                <a:solidFill>
                  <a:schemeClr val="bg1"/>
                </a:solidFill>
              </a:rPr>
              <a:t>人对损失的敏感程度大约是对于获得的两倍</a:t>
            </a:r>
            <a:r>
              <a:rPr lang="zh-CN" altLang="en-US" dirty="0">
                <a:solidFill>
                  <a:schemeClr val="bg1"/>
                </a:solidFill>
              </a:rPr>
              <a:t>，比如说损失一百元造成的心理影响大约等于获得两百元造成的心理影响。</a:t>
            </a:r>
            <a:endParaRPr lang="en-US" altLang="zh-CN" dirty="0">
              <a:solidFill>
                <a:schemeClr val="bg1"/>
              </a:solidFill>
            </a:endParaRPr>
          </a:p>
          <a:p>
            <a:pPr marL="285750" indent="-285750">
              <a:buFont typeface="Arial" panose="020B0604020202020204" pitchFamily="34" charset="0"/>
              <a:buChar char="•"/>
            </a:pPr>
            <a:r>
              <a:rPr lang="en-US" dirty="0" err="1">
                <a:solidFill>
                  <a:schemeClr val="bg1"/>
                </a:solidFill>
              </a:rPr>
              <a:t>根据研究发现</a:t>
            </a:r>
            <a:r>
              <a:rPr lang="zh-CN" altLang="en-US" dirty="0">
                <a:solidFill>
                  <a:schemeClr val="bg1"/>
                </a:solidFill>
              </a:rPr>
              <a:t>（</a:t>
            </a:r>
            <a:r>
              <a:rPr lang="en-US" dirty="0">
                <a:solidFill>
                  <a:schemeClr val="bg1"/>
                </a:solidFill>
              </a:rPr>
              <a:t>Tom, S. M., Fox, C. R., </a:t>
            </a:r>
            <a:r>
              <a:rPr lang="en-US" dirty="0" err="1">
                <a:solidFill>
                  <a:schemeClr val="bg1"/>
                </a:solidFill>
              </a:rPr>
              <a:t>Trepel</a:t>
            </a:r>
            <a:r>
              <a:rPr lang="en-US" dirty="0">
                <a:solidFill>
                  <a:schemeClr val="bg1"/>
                </a:solidFill>
              </a:rPr>
              <a:t>, C., &amp; Poldrack, R. A. (2007). The neural basis of loss aversion in decision-making under risk. </a:t>
            </a:r>
            <a:r>
              <a:rPr lang="en-US" i="1" dirty="0">
                <a:solidFill>
                  <a:schemeClr val="bg1"/>
                </a:solidFill>
              </a:rPr>
              <a:t>Science, 315</a:t>
            </a:r>
            <a:r>
              <a:rPr lang="en-US" dirty="0">
                <a:solidFill>
                  <a:schemeClr val="bg1"/>
                </a:solidFill>
              </a:rPr>
              <a:t>(5811), 515–518. https://</a:t>
            </a:r>
            <a:r>
              <a:rPr lang="en-US" dirty="0" err="1">
                <a:solidFill>
                  <a:schemeClr val="bg1"/>
                </a:solidFill>
              </a:rPr>
              <a:t>doi.org</a:t>
            </a:r>
            <a:r>
              <a:rPr lang="en-US" dirty="0">
                <a:solidFill>
                  <a:schemeClr val="bg1"/>
                </a:solidFill>
              </a:rPr>
              <a:t>/10.1126/science.1134239</a:t>
            </a:r>
          </a:p>
          <a:p>
            <a:pPr marL="285750" indent="-285750">
              <a:buFont typeface="Arial" panose="020B0604020202020204" pitchFamily="34" charset="0"/>
              <a:buChar char="•"/>
            </a:pPr>
            <a:r>
              <a:rPr lang="zh-CN" altLang="en-US" dirty="0">
                <a:solidFill>
                  <a:schemeClr val="bg1"/>
                </a:solidFill>
              </a:rPr>
              <a:t>），获得会使得腹侧纹状体，副内侧前额叶皮层，眶额叶皮层，多巴胺中脑区域激活。</a:t>
            </a:r>
            <a:endParaRPr lang="en-US" altLang="zh-CN" dirty="0">
              <a:solidFill>
                <a:schemeClr val="bg1"/>
              </a:solidFill>
            </a:endParaRPr>
          </a:p>
          <a:p>
            <a:pPr marL="285750" indent="-285750">
              <a:buFont typeface="Arial" panose="020B0604020202020204" pitchFamily="34" charset="0"/>
              <a:buChar char="•"/>
            </a:pPr>
            <a:r>
              <a:rPr lang="zh-CN" altLang="en-US" dirty="0">
                <a:solidFill>
                  <a:schemeClr val="bg1"/>
                </a:solidFill>
              </a:rPr>
              <a:t>损失厌恶并非导致杏仁核活动增强（单独的负面情绪系统），前岛叶活动增强，而是会导致纹状体，副内侧前额叶皮层眶额叶皮层活动下降。</a:t>
            </a:r>
            <a:endParaRPr lang="en-US" altLang="zh-CN" dirty="0">
              <a:solidFill>
                <a:schemeClr val="bg1"/>
              </a:solidFill>
            </a:endParaRPr>
          </a:p>
          <a:p>
            <a:pPr marL="285750" indent="-285750">
              <a:buFont typeface="Arial" panose="020B0604020202020204" pitchFamily="34" charset="0"/>
              <a:buChar char="•"/>
            </a:pPr>
            <a:r>
              <a:rPr lang="zh-CN" altLang="en-US" dirty="0">
                <a:solidFill>
                  <a:schemeClr val="bg1"/>
                </a:solidFill>
              </a:rPr>
              <a:t>越害怕损失的人，其腹侧纹状体与前额叶皮层对损失的下降反应越明显。</a:t>
            </a:r>
            <a:endParaRPr lang="en-US" dirty="0">
              <a:solidFill>
                <a:schemeClr val="bg1"/>
              </a:solidFill>
            </a:endParaRPr>
          </a:p>
        </p:txBody>
      </p:sp>
    </p:spTree>
    <p:extLst>
      <p:ext uri="{BB962C8B-B14F-4D97-AF65-F5344CB8AC3E}">
        <p14:creationId xmlns:p14="http://schemas.microsoft.com/office/powerpoint/2010/main" val="1791538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D7333B-2F24-CBCC-BF44-EF865811C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1BF39B-E046-993C-A78B-C3E94A8D8DDE}"/>
              </a:ext>
            </a:extLst>
          </p:cNvPr>
          <p:cNvSpPr>
            <a:spLocks noGrp="1"/>
          </p:cNvSpPr>
          <p:nvPr>
            <p:ph type="title"/>
          </p:nvPr>
        </p:nvSpPr>
        <p:spPr/>
        <p:txBody>
          <a:bodyPr/>
          <a:lstStyle/>
          <a:p>
            <a:r>
              <a:rPr lang="en-US" dirty="0" err="1">
                <a:solidFill>
                  <a:srgbClr val="E697FF"/>
                </a:solidFill>
              </a:rPr>
              <a:t>恶性竞争</a:t>
            </a:r>
            <a:endParaRPr lang="en-US" dirty="0">
              <a:solidFill>
                <a:srgbClr val="E697FF"/>
              </a:solidFill>
            </a:endParaRPr>
          </a:p>
        </p:txBody>
      </p:sp>
      <p:pic>
        <p:nvPicPr>
          <p:cNvPr id="3" name="Picture 2">
            <a:extLst>
              <a:ext uri="{FF2B5EF4-FFF2-40B4-BE49-F238E27FC236}">
                <a16:creationId xmlns:a16="http://schemas.microsoft.com/office/drawing/2014/main" id="{86BEE79E-2D33-501C-4355-8A24D3DEDA46}"/>
              </a:ext>
            </a:extLst>
          </p:cNvPr>
          <p:cNvPicPr>
            <a:picLocks noChangeAspect="1"/>
          </p:cNvPicPr>
          <p:nvPr/>
        </p:nvPicPr>
        <p:blipFill>
          <a:blip r:embed="rId2"/>
          <a:stretch>
            <a:fillRect/>
          </a:stretch>
        </p:blipFill>
        <p:spPr>
          <a:xfrm>
            <a:off x="10733918" y="0"/>
            <a:ext cx="1458082" cy="1292321"/>
          </a:xfrm>
          <a:prstGeom prst="rect">
            <a:avLst/>
          </a:prstGeom>
        </p:spPr>
      </p:pic>
      <p:sp>
        <p:nvSpPr>
          <p:cNvPr id="5" name="Content Placeholder 4">
            <a:extLst>
              <a:ext uri="{FF2B5EF4-FFF2-40B4-BE49-F238E27FC236}">
                <a16:creationId xmlns:a16="http://schemas.microsoft.com/office/drawing/2014/main" id="{288898F1-D46A-A850-F0FB-3D40F73728A7}"/>
              </a:ext>
            </a:extLst>
          </p:cNvPr>
          <p:cNvSpPr>
            <a:spLocks noGrp="1"/>
          </p:cNvSpPr>
          <p:nvPr>
            <p:ph idx="1"/>
          </p:nvPr>
        </p:nvSpPr>
        <p:spPr/>
        <p:txBody>
          <a:bodyPr/>
          <a:lstStyle/>
          <a:p>
            <a:r>
              <a:rPr lang="en-US" dirty="0" err="1">
                <a:solidFill>
                  <a:schemeClr val="bg1"/>
                </a:solidFill>
              </a:rPr>
              <a:t>社会比较机制与社会等级与排名的威胁</a:t>
            </a:r>
            <a:r>
              <a:rPr lang="zh-CN" altLang="en-US" dirty="0">
                <a:solidFill>
                  <a:schemeClr val="bg1"/>
                </a:solidFill>
              </a:rPr>
              <a:t>，激发了人的社会认知系统（主要为内侧前额叶）与奖励系统（主要为腹侧纹状体）。</a:t>
            </a:r>
            <a:endParaRPr lang="en-US" altLang="zh-CN" dirty="0">
              <a:solidFill>
                <a:schemeClr val="bg1"/>
              </a:solidFill>
            </a:endParaRPr>
          </a:p>
          <a:p>
            <a:r>
              <a:rPr lang="zh-CN" altLang="en-US" dirty="0">
                <a:solidFill>
                  <a:schemeClr val="bg1"/>
                </a:solidFill>
              </a:rPr>
              <a:t>社会认知系统的激活引发人的自我评价，对于社会身份的判断，对于他人评价的推理以及对于社会排名的判断，对社会地位与排名下降的威胁作出反应。</a:t>
            </a:r>
            <a:endParaRPr lang="en-US" altLang="zh-CN" dirty="0">
              <a:solidFill>
                <a:schemeClr val="bg1"/>
              </a:solidFill>
            </a:endParaRPr>
          </a:p>
          <a:p>
            <a:r>
              <a:rPr lang="en-US" dirty="0" err="1">
                <a:solidFill>
                  <a:schemeClr val="bg1"/>
                </a:solidFill>
              </a:rPr>
              <a:t>以腹侧纹状体主导的奖励系统通过对输与赢的价值编码和对相对收益的计算</a:t>
            </a:r>
            <a:r>
              <a:rPr lang="zh-CN" altLang="en-US" dirty="0">
                <a:solidFill>
                  <a:schemeClr val="bg1"/>
                </a:solidFill>
              </a:rPr>
              <a:t>，得到别人赢对自身奖励与地位受到威胁的信号。</a:t>
            </a:r>
            <a:endParaRPr lang="en-US" altLang="zh-CN" dirty="0">
              <a:solidFill>
                <a:schemeClr val="bg1"/>
              </a:solidFill>
            </a:endParaRPr>
          </a:p>
          <a:p>
            <a:r>
              <a:rPr lang="zh-CN" altLang="en-US" dirty="0">
                <a:solidFill>
                  <a:schemeClr val="bg1"/>
                </a:solidFill>
              </a:rPr>
              <a:t>损失厌恶导致人们希望能够尽快避免风险，当察觉到自身利益受损的危险信号时。</a:t>
            </a:r>
            <a:endParaRPr lang="en-US" dirty="0">
              <a:solidFill>
                <a:schemeClr val="bg1"/>
              </a:solidFill>
            </a:endParaRPr>
          </a:p>
        </p:txBody>
      </p:sp>
    </p:spTree>
    <p:extLst>
      <p:ext uri="{BB962C8B-B14F-4D97-AF65-F5344CB8AC3E}">
        <p14:creationId xmlns:p14="http://schemas.microsoft.com/office/powerpoint/2010/main" val="2417815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DFD268-0C55-7001-2942-D3C66CCEE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71DCF-F4A7-C603-4E3E-A9F4B0A2C83D}"/>
              </a:ext>
            </a:extLst>
          </p:cNvPr>
          <p:cNvSpPr>
            <a:spLocks noGrp="1"/>
          </p:cNvSpPr>
          <p:nvPr>
            <p:ph type="title"/>
          </p:nvPr>
        </p:nvSpPr>
        <p:spPr/>
        <p:txBody>
          <a:bodyPr/>
          <a:lstStyle/>
          <a:p>
            <a:r>
              <a:rPr lang="en-US" dirty="0" err="1">
                <a:solidFill>
                  <a:srgbClr val="E697FF"/>
                </a:solidFill>
              </a:rPr>
              <a:t>恶性竞争</a:t>
            </a:r>
            <a:endParaRPr lang="en-US" dirty="0">
              <a:solidFill>
                <a:srgbClr val="E697FF"/>
              </a:solidFill>
            </a:endParaRPr>
          </a:p>
        </p:txBody>
      </p:sp>
      <p:pic>
        <p:nvPicPr>
          <p:cNvPr id="3" name="Picture 2">
            <a:extLst>
              <a:ext uri="{FF2B5EF4-FFF2-40B4-BE49-F238E27FC236}">
                <a16:creationId xmlns:a16="http://schemas.microsoft.com/office/drawing/2014/main" id="{13AFF15F-55D3-0C35-B474-87F68AECE244}"/>
              </a:ext>
            </a:extLst>
          </p:cNvPr>
          <p:cNvPicPr>
            <a:picLocks noChangeAspect="1"/>
          </p:cNvPicPr>
          <p:nvPr/>
        </p:nvPicPr>
        <p:blipFill>
          <a:blip r:embed="rId2"/>
          <a:stretch>
            <a:fillRect/>
          </a:stretch>
        </p:blipFill>
        <p:spPr>
          <a:xfrm>
            <a:off x="10733918" y="0"/>
            <a:ext cx="1458082" cy="1292321"/>
          </a:xfrm>
          <a:prstGeom prst="rect">
            <a:avLst/>
          </a:prstGeom>
        </p:spPr>
      </p:pic>
      <p:sp>
        <p:nvSpPr>
          <p:cNvPr id="5" name="Content Placeholder 4">
            <a:extLst>
              <a:ext uri="{FF2B5EF4-FFF2-40B4-BE49-F238E27FC236}">
                <a16:creationId xmlns:a16="http://schemas.microsoft.com/office/drawing/2014/main" id="{4705434D-9FB2-36AE-9DA1-7EABC73FE241}"/>
              </a:ext>
            </a:extLst>
          </p:cNvPr>
          <p:cNvSpPr>
            <a:spLocks noGrp="1"/>
          </p:cNvSpPr>
          <p:nvPr>
            <p:ph idx="1"/>
          </p:nvPr>
        </p:nvSpPr>
        <p:spPr/>
        <p:txBody>
          <a:bodyPr>
            <a:normAutofit fontScale="92500" lnSpcReduction="10000"/>
          </a:bodyPr>
          <a:lstStyle/>
          <a:p>
            <a:r>
              <a:rPr lang="en-US" dirty="0" err="1">
                <a:solidFill>
                  <a:schemeClr val="bg1"/>
                </a:solidFill>
              </a:rPr>
              <a:t>在几个因素的共同作用下</a:t>
            </a:r>
            <a:r>
              <a:rPr lang="zh-CN" altLang="en-US" dirty="0">
                <a:solidFill>
                  <a:schemeClr val="bg1"/>
                </a:solidFill>
              </a:rPr>
              <a:t>，负责负面情绪的杏仁核与前扣带回皮层活跃性增强，杏仁核自动把竞争者编码为潜在威胁，导致社会威胁信号增强，焦虑与压力增加。</a:t>
            </a:r>
            <a:endParaRPr lang="en-US" altLang="zh-CN" dirty="0">
              <a:solidFill>
                <a:schemeClr val="bg1"/>
              </a:solidFill>
            </a:endParaRPr>
          </a:p>
          <a:p>
            <a:r>
              <a:rPr lang="zh-CN" altLang="en-US" dirty="0">
                <a:solidFill>
                  <a:schemeClr val="bg1"/>
                </a:solidFill>
              </a:rPr>
              <a:t>神经系统功能会在竞争时发生改变，奖励系统敏感化，更关注排名的提升，容易导致对对手的嫉妒和敌意增加。</a:t>
            </a:r>
            <a:endParaRPr lang="en-US" altLang="zh-CN" dirty="0">
              <a:solidFill>
                <a:schemeClr val="bg1"/>
              </a:solidFill>
            </a:endParaRPr>
          </a:p>
          <a:p>
            <a:r>
              <a:rPr lang="zh-CN" altLang="en-US" dirty="0">
                <a:solidFill>
                  <a:schemeClr val="bg1"/>
                </a:solidFill>
              </a:rPr>
              <a:t>决策系统偏移（眶额叶皮层，前扣带回），害怕失败，做出保守或非理性的选择。</a:t>
            </a:r>
            <a:endParaRPr lang="en-US" altLang="zh-CN" dirty="0">
              <a:solidFill>
                <a:schemeClr val="bg1"/>
              </a:solidFill>
            </a:endParaRPr>
          </a:p>
          <a:p>
            <a:r>
              <a:rPr lang="zh-CN" altLang="en-US" dirty="0">
                <a:solidFill>
                  <a:schemeClr val="bg1"/>
                </a:solidFill>
              </a:rPr>
              <a:t>社会认知系统强化，导致过度关注他人评价，对于自我价值的评估过度依赖排名。</a:t>
            </a:r>
            <a:endParaRPr lang="en-US" altLang="zh-CN" dirty="0">
              <a:solidFill>
                <a:schemeClr val="bg1"/>
              </a:solidFill>
            </a:endParaRPr>
          </a:p>
          <a:p>
            <a:r>
              <a:rPr lang="zh-CN" altLang="en-US" dirty="0">
                <a:solidFill>
                  <a:schemeClr val="bg1"/>
                </a:solidFill>
              </a:rPr>
              <a:t>竞争变得不再是能否提升自己，而变成了如何保证自己不被别人超越，于是各种不公平攻击性手段会产生，至此形成长期恶性竞争。</a:t>
            </a:r>
            <a:endParaRPr lang="en-US" dirty="0">
              <a:solidFill>
                <a:schemeClr val="bg1"/>
              </a:solidFill>
            </a:endParaRPr>
          </a:p>
        </p:txBody>
      </p:sp>
    </p:spTree>
    <p:extLst>
      <p:ext uri="{BB962C8B-B14F-4D97-AF65-F5344CB8AC3E}">
        <p14:creationId xmlns:p14="http://schemas.microsoft.com/office/powerpoint/2010/main" val="2893176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C3B7FC7-9D90-5845-243E-30FED457F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AAB3D-0040-6C87-47D3-8455D020E024}"/>
              </a:ext>
            </a:extLst>
          </p:cNvPr>
          <p:cNvSpPr>
            <a:spLocks noGrp="1"/>
          </p:cNvSpPr>
          <p:nvPr>
            <p:ph type="title"/>
          </p:nvPr>
        </p:nvSpPr>
        <p:spPr/>
        <p:txBody>
          <a:bodyPr/>
          <a:lstStyle/>
          <a:p>
            <a:r>
              <a:rPr lang="en-US" dirty="0" err="1">
                <a:solidFill>
                  <a:srgbClr val="E697FF"/>
                </a:solidFill>
              </a:rPr>
              <a:t>恶性竞争</a:t>
            </a:r>
            <a:endParaRPr lang="en-US" dirty="0">
              <a:solidFill>
                <a:srgbClr val="E697FF"/>
              </a:solidFill>
            </a:endParaRPr>
          </a:p>
        </p:txBody>
      </p:sp>
      <p:pic>
        <p:nvPicPr>
          <p:cNvPr id="3" name="Picture 2">
            <a:extLst>
              <a:ext uri="{FF2B5EF4-FFF2-40B4-BE49-F238E27FC236}">
                <a16:creationId xmlns:a16="http://schemas.microsoft.com/office/drawing/2014/main" id="{6860E315-85CC-E140-35BF-D42E4C54F608}"/>
              </a:ext>
            </a:extLst>
          </p:cNvPr>
          <p:cNvPicPr>
            <a:picLocks noChangeAspect="1"/>
          </p:cNvPicPr>
          <p:nvPr/>
        </p:nvPicPr>
        <p:blipFill>
          <a:blip r:embed="rId2"/>
          <a:stretch>
            <a:fillRect/>
          </a:stretch>
        </p:blipFill>
        <p:spPr>
          <a:xfrm>
            <a:off x="10733918" y="0"/>
            <a:ext cx="1458082" cy="1292321"/>
          </a:xfrm>
          <a:prstGeom prst="rect">
            <a:avLst/>
          </a:prstGeom>
        </p:spPr>
      </p:pic>
      <p:sp>
        <p:nvSpPr>
          <p:cNvPr id="5" name="Content Placeholder 4">
            <a:extLst>
              <a:ext uri="{FF2B5EF4-FFF2-40B4-BE49-F238E27FC236}">
                <a16:creationId xmlns:a16="http://schemas.microsoft.com/office/drawing/2014/main" id="{D9C0DE15-5144-4A8A-4AE2-117CB81064CE}"/>
              </a:ext>
            </a:extLst>
          </p:cNvPr>
          <p:cNvSpPr>
            <a:spLocks noGrp="1"/>
          </p:cNvSpPr>
          <p:nvPr>
            <p:ph idx="1"/>
          </p:nvPr>
        </p:nvSpPr>
        <p:spPr/>
        <p:txBody>
          <a:bodyPr>
            <a:normAutofit lnSpcReduction="10000"/>
          </a:bodyPr>
          <a:lstStyle/>
          <a:p>
            <a:r>
              <a:rPr lang="en-US" dirty="0" err="1">
                <a:solidFill>
                  <a:schemeClr val="bg1"/>
                </a:solidFill>
              </a:rPr>
              <a:t>在行为层面上</a:t>
            </a:r>
            <a:r>
              <a:rPr lang="zh-CN" altLang="en-US" dirty="0">
                <a:solidFill>
                  <a:schemeClr val="bg1"/>
                </a:solidFill>
              </a:rPr>
              <a:t>，对于对手的攻击性增加，合作减少，通过非常规手段（作弊，散播谣言等）赢得比赛的概率增加。</a:t>
            </a:r>
            <a:endParaRPr lang="en-US" altLang="zh-CN" dirty="0">
              <a:solidFill>
                <a:schemeClr val="bg1"/>
              </a:solidFill>
            </a:endParaRPr>
          </a:p>
          <a:p>
            <a:r>
              <a:rPr lang="zh-CN" altLang="en-US" dirty="0">
                <a:solidFill>
                  <a:schemeClr val="bg1"/>
                </a:solidFill>
              </a:rPr>
              <a:t>在选择层面上，容易忽略长期收益，只在乎短期与他人的竞争，采取非理性，高风险的竞争策略。</a:t>
            </a:r>
            <a:endParaRPr lang="en-US" altLang="zh-CN" dirty="0">
              <a:solidFill>
                <a:schemeClr val="bg1"/>
              </a:solidFill>
            </a:endParaRPr>
          </a:p>
          <a:p>
            <a:r>
              <a:rPr lang="zh-CN" altLang="en-US" dirty="0">
                <a:solidFill>
                  <a:schemeClr val="bg1"/>
                </a:solidFill>
              </a:rPr>
              <a:t>在恶心竞争中，心理方面会导致焦虑感增加，羞耻感增强，自我价值降低，压力系统的长期激活（</a:t>
            </a:r>
            <a:r>
              <a:rPr lang="en-US" altLang="zh-CN" dirty="0">
                <a:solidFill>
                  <a:schemeClr val="bg1"/>
                </a:solidFill>
              </a:rPr>
              <a:t>HPA</a:t>
            </a:r>
            <a:r>
              <a:rPr lang="zh-CN" altLang="en-US" dirty="0">
                <a:solidFill>
                  <a:schemeClr val="bg1"/>
                </a:solidFill>
              </a:rPr>
              <a:t>轴）导致皮质醇升高，血压升高，心脏负担增加，心血管疾病风险增加。</a:t>
            </a:r>
            <a:endParaRPr lang="en-US" altLang="zh-CN" dirty="0">
              <a:solidFill>
                <a:schemeClr val="bg1"/>
              </a:solidFill>
            </a:endParaRPr>
          </a:p>
          <a:p>
            <a:r>
              <a:rPr lang="zh-CN" altLang="en-US" dirty="0">
                <a:solidFill>
                  <a:schemeClr val="bg1"/>
                </a:solidFill>
              </a:rPr>
              <a:t>免疫系统在受到负面情绪的影响下，功能下降，炎症水平提高。</a:t>
            </a:r>
            <a:endParaRPr lang="en-US" altLang="zh-CN" dirty="0">
              <a:solidFill>
                <a:schemeClr val="bg1"/>
              </a:solidFill>
            </a:endParaRPr>
          </a:p>
          <a:p>
            <a:r>
              <a:rPr lang="zh-CN" altLang="en-US" dirty="0">
                <a:solidFill>
                  <a:schemeClr val="bg1"/>
                </a:solidFill>
              </a:rPr>
              <a:t>在长期压力下，海马体，前额叶功能下降，导致决策水平降低，从而得到更多竞争压力，形成恶性循环。</a:t>
            </a:r>
            <a:endParaRPr lang="en-US" dirty="0">
              <a:solidFill>
                <a:schemeClr val="bg1"/>
              </a:solidFill>
            </a:endParaRPr>
          </a:p>
        </p:txBody>
      </p:sp>
    </p:spTree>
    <p:extLst>
      <p:ext uri="{BB962C8B-B14F-4D97-AF65-F5344CB8AC3E}">
        <p14:creationId xmlns:p14="http://schemas.microsoft.com/office/powerpoint/2010/main" val="429627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944F265-2CE9-2FED-7A4D-7937F885F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C5D37-073C-3A3F-14F4-5341939BFFAC}"/>
              </a:ext>
            </a:extLst>
          </p:cNvPr>
          <p:cNvSpPr>
            <a:spLocks noGrp="1"/>
          </p:cNvSpPr>
          <p:nvPr>
            <p:ph type="title"/>
          </p:nvPr>
        </p:nvSpPr>
        <p:spPr/>
        <p:txBody>
          <a:bodyPr/>
          <a:lstStyle/>
          <a:p>
            <a:r>
              <a:rPr lang="en-US" dirty="0" err="1">
                <a:solidFill>
                  <a:srgbClr val="E697FF"/>
                </a:solidFill>
              </a:rPr>
              <a:t>恶性竞争</a:t>
            </a:r>
            <a:endParaRPr lang="en-US" dirty="0">
              <a:solidFill>
                <a:srgbClr val="E697FF"/>
              </a:solidFill>
            </a:endParaRPr>
          </a:p>
        </p:txBody>
      </p:sp>
      <p:pic>
        <p:nvPicPr>
          <p:cNvPr id="3" name="Picture 2">
            <a:extLst>
              <a:ext uri="{FF2B5EF4-FFF2-40B4-BE49-F238E27FC236}">
                <a16:creationId xmlns:a16="http://schemas.microsoft.com/office/drawing/2014/main" id="{0F33FA63-9D1F-A160-84F5-E817E6B65758}"/>
              </a:ext>
            </a:extLst>
          </p:cNvPr>
          <p:cNvPicPr>
            <a:picLocks noChangeAspect="1"/>
          </p:cNvPicPr>
          <p:nvPr/>
        </p:nvPicPr>
        <p:blipFill>
          <a:blip r:embed="rId2"/>
          <a:stretch>
            <a:fillRect/>
          </a:stretch>
        </p:blipFill>
        <p:spPr>
          <a:xfrm>
            <a:off x="10733918" y="0"/>
            <a:ext cx="1458082" cy="1292321"/>
          </a:xfrm>
          <a:prstGeom prst="rect">
            <a:avLst/>
          </a:prstGeom>
        </p:spPr>
      </p:pic>
      <p:sp>
        <p:nvSpPr>
          <p:cNvPr id="5" name="Content Placeholder 4">
            <a:extLst>
              <a:ext uri="{FF2B5EF4-FFF2-40B4-BE49-F238E27FC236}">
                <a16:creationId xmlns:a16="http://schemas.microsoft.com/office/drawing/2014/main" id="{9FC4240C-C9F8-3933-1F0A-B95068CDD2A1}"/>
              </a:ext>
            </a:extLst>
          </p:cNvPr>
          <p:cNvSpPr>
            <a:spLocks noGrp="1"/>
          </p:cNvSpPr>
          <p:nvPr>
            <p:ph idx="1"/>
          </p:nvPr>
        </p:nvSpPr>
        <p:spPr/>
        <p:txBody>
          <a:bodyPr>
            <a:normAutofit/>
          </a:bodyPr>
          <a:lstStyle/>
          <a:p>
            <a:r>
              <a:rPr lang="en-US" dirty="0" err="1">
                <a:solidFill>
                  <a:schemeClr val="bg1"/>
                </a:solidFill>
              </a:rPr>
              <a:t>长期工作竞争导致过度劳累</a:t>
            </a:r>
            <a:r>
              <a:rPr lang="zh-CN" altLang="en-US" dirty="0">
                <a:solidFill>
                  <a:schemeClr val="bg1"/>
                </a:solidFill>
              </a:rPr>
              <a:t>，长期熬夜，增加猝死的风险。</a:t>
            </a:r>
            <a:endParaRPr lang="en-US" altLang="zh-CN" dirty="0">
              <a:solidFill>
                <a:schemeClr val="bg1"/>
              </a:solidFill>
            </a:endParaRPr>
          </a:p>
          <a:p>
            <a:r>
              <a:rPr lang="zh-CN" altLang="en-US" dirty="0">
                <a:solidFill>
                  <a:schemeClr val="bg1"/>
                </a:solidFill>
              </a:rPr>
              <a:t>体育竞争中，同样可能导致违规使用药物，超负荷训练，导致身体严重损伤。</a:t>
            </a:r>
            <a:endParaRPr lang="en-US" altLang="zh-CN" dirty="0">
              <a:solidFill>
                <a:schemeClr val="bg1"/>
              </a:solidFill>
            </a:endParaRPr>
          </a:p>
          <a:p>
            <a:r>
              <a:rPr lang="zh-CN" altLang="en-US" dirty="0">
                <a:solidFill>
                  <a:schemeClr val="bg1"/>
                </a:solidFill>
              </a:rPr>
              <a:t>商业竞争中，容易促发违法行为与高风险投资，忽视安全标准，导致财产损失与人身伤害。</a:t>
            </a:r>
            <a:endParaRPr lang="en-US" altLang="zh-CN" dirty="0">
              <a:solidFill>
                <a:schemeClr val="bg1"/>
              </a:solidFill>
            </a:endParaRPr>
          </a:p>
          <a:p>
            <a:r>
              <a:rPr lang="en-US" dirty="0" err="1">
                <a:solidFill>
                  <a:schemeClr val="bg1"/>
                </a:solidFill>
              </a:rPr>
              <a:t>在社会层面上</a:t>
            </a:r>
            <a:r>
              <a:rPr lang="zh-CN" altLang="en-US" dirty="0">
                <a:solidFill>
                  <a:schemeClr val="bg1"/>
                </a:solidFill>
              </a:rPr>
              <a:t>，个人之间的恶性竞争容易引发到群体，个人的暴力冲突转化为群体层面的敌对关系，历史上的战争，资源争夺等很多都是由恶性竞争引发的。</a:t>
            </a:r>
            <a:endParaRPr lang="en-US" dirty="0">
              <a:solidFill>
                <a:schemeClr val="bg1"/>
              </a:solidFill>
            </a:endParaRPr>
          </a:p>
        </p:txBody>
      </p:sp>
    </p:spTree>
    <p:extLst>
      <p:ext uri="{BB962C8B-B14F-4D97-AF65-F5344CB8AC3E}">
        <p14:creationId xmlns:p14="http://schemas.microsoft.com/office/powerpoint/2010/main" val="2774243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510AF5A-C905-285B-5B83-C9413F82E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CDE87-B14A-96DA-8309-46115EBDC46F}"/>
              </a:ext>
            </a:extLst>
          </p:cNvPr>
          <p:cNvSpPr>
            <a:spLocks noGrp="1"/>
          </p:cNvSpPr>
          <p:nvPr>
            <p:ph type="title"/>
          </p:nvPr>
        </p:nvSpPr>
        <p:spPr/>
        <p:txBody>
          <a:bodyPr/>
          <a:lstStyle/>
          <a:p>
            <a:r>
              <a:rPr lang="en-US" dirty="0" err="1">
                <a:solidFill>
                  <a:srgbClr val="E697FF"/>
                </a:solidFill>
              </a:rPr>
              <a:t>恶性竞争</a:t>
            </a:r>
            <a:endParaRPr lang="en-US" dirty="0">
              <a:solidFill>
                <a:srgbClr val="E697FF"/>
              </a:solidFill>
            </a:endParaRPr>
          </a:p>
        </p:txBody>
      </p:sp>
      <p:pic>
        <p:nvPicPr>
          <p:cNvPr id="3" name="Picture 2">
            <a:extLst>
              <a:ext uri="{FF2B5EF4-FFF2-40B4-BE49-F238E27FC236}">
                <a16:creationId xmlns:a16="http://schemas.microsoft.com/office/drawing/2014/main" id="{BEDA8677-49D2-0A17-3C96-845366C6769A}"/>
              </a:ext>
            </a:extLst>
          </p:cNvPr>
          <p:cNvPicPr>
            <a:picLocks noChangeAspect="1"/>
          </p:cNvPicPr>
          <p:nvPr/>
        </p:nvPicPr>
        <p:blipFill>
          <a:blip r:embed="rId2"/>
          <a:stretch>
            <a:fillRect/>
          </a:stretch>
        </p:blipFill>
        <p:spPr>
          <a:xfrm>
            <a:off x="10733918" y="0"/>
            <a:ext cx="1458082" cy="1292321"/>
          </a:xfrm>
          <a:prstGeom prst="rect">
            <a:avLst/>
          </a:prstGeom>
        </p:spPr>
      </p:pic>
      <p:sp>
        <p:nvSpPr>
          <p:cNvPr id="5" name="Content Placeholder 4">
            <a:extLst>
              <a:ext uri="{FF2B5EF4-FFF2-40B4-BE49-F238E27FC236}">
                <a16:creationId xmlns:a16="http://schemas.microsoft.com/office/drawing/2014/main" id="{E2A527E1-BAE3-02BD-B9E2-CBFFAD011D50}"/>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4955C065-66D6-03E2-546A-532ED35A6FD5}"/>
              </a:ext>
            </a:extLst>
          </p:cNvPr>
          <p:cNvPicPr>
            <a:picLocks noChangeAspect="1"/>
          </p:cNvPicPr>
          <p:nvPr/>
        </p:nvPicPr>
        <p:blipFill>
          <a:blip r:embed="rId3"/>
          <a:stretch>
            <a:fillRect/>
          </a:stretch>
        </p:blipFill>
        <p:spPr>
          <a:xfrm>
            <a:off x="3765046" y="0"/>
            <a:ext cx="6267954" cy="6864403"/>
          </a:xfrm>
          <a:prstGeom prst="rect">
            <a:avLst/>
          </a:prstGeom>
        </p:spPr>
      </p:pic>
    </p:spTree>
    <p:extLst>
      <p:ext uri="{BB962C8B-B14F-4D97-AF65-F5344CB8AC3E}">
        <p14:creationId xmlns:p14="http://schemas.microsoft.com/office/powerpoint/2010/main" val="3907264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7828352-D331-4F5B-CE03-A37CAF138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665C0-ADBB-8222-03A1-CD3C41939D46}"/>
              </a:ext>
            </a:extLst>
          </p:cNvPr>
          <p:cNvSpPr>
            <a:spLocks noGrp="1"/>
          </p:cNvSpPr>
          <p:nvPr>
            <p:ph type="title"/>
          </p:nvPr>
        </p:nvSpPr>
        <p:spPr/>
        <p:txBody>
          <a:bodyPr/>
          <a:lstStyle/>
          <a:p>
            <a:r>
              <a:rPr lang="en-US" dirty="0" err="1">
                <a:solidFill>
                  <a:srgbClr val="E697FF"/>
                </a:solidFill>
              </a:rPr>
              <a:t>如何避免恶性竞争</a:t>
            </a:r>
            <a:endParaRPr lang="en-US" dirty="0">
              <a:solidFill>
                <a:srgbClr val="E697FF"/>
              </a:solidFill>
            </a:endParaRPr>
          </a:p>
        </p:txBody>
      </p:sp>
      <p:pic>
        <p:nvPicPr>
          <p:cNvPr id="3" name="Picture 2">
            <a:extLst>
              <a:ext uri="{FF2B5EF4-FFF2-40B4-BE49-F238E27FC236}">
                <a16:creationId xmlns:a16="http://schemas.microsoft.com/office/drawing/2014/main" id="{F2F68640-5CB8-3F26-FAF5-B0EFCB02A361}"/>
              </a:ext>
            </a:extLst>
          </p:cNvPr>
          <p:cNvPicPr>
            <a:picLocks noChangeAspect="1"/>
          </p:cNvPicPr>
          <p:nvPr/>
        </p:nvPicPr>
        <p:blipFill>
          <a:blip r:embed="rId2"/>
          <a:stretch>
            <a:fillRect/>
          </a:stretch>
        </p:blipFill>
        <p:spPr>
          <a:xfrm>
            <a:off x="10733918" y="0"/>
            <a:ext cx="1458082" cy="1292321"/>
          </a:xfrm>
          <a:prstGeom prst="rect">
            <a:avLst/>
          </a:prstGeom>
        </p:spPr>
      </p:pic>
      <p:sp>
        <p:nvSpPr>
          <p:cNvPr id="5" name="Content Placeholder 4">
            <a:extLst>
              <a:ext uri="{FF2B5EF4-FFF2-40B4-BE49-F238E27FC236}">
                <a16:creationId xmlns:a16="http://schemas.microsoft.com/office/drawing/2014/main" id="{F708CA47-336A-9944-1059-12F78F991207}"/>
              </a:ext>
            </a:extLst>
          </p:cNvPr>
          <p:cNvSpPr>
            <a:spLocks noGrp="1"/>
          </p:cNvSpPr>
          <p:nvPr>
            <p:ph idx="1"/>
          </p:nvPr>
        </p:nvSpPr>
        <p:spPr/>
        <p:txBody>
          <a:bodyPr>
            <a:normAutofit fontScale="92500" lnSpcReduction="10000"/>
          </a:bodyPr>
          <a:lstStyle/>
          <a:p>
            <a:r>
              <a:rPr lang="en-US" dirty="0" err="1">
                <a:solidFill>
                  <a:schemeClr val="bg1"/>
                </a:solidFill>
              </a:rPr>
              <a:t>不把成功定义为超越别人</a:t>
            </a:r>
            <a:r>
              <a:rPr lang="zh-CN" altLang="en-US" dirty="0">
                <a:solidFill>
                  <a:schemeClr val="bg1"/>
                </a:solidFill>
              </a:rPr>
              <a:t>，而是自我提升，将目标定为技能提升，能力成长与个人进步。</a:t>
            </a:r>
            <a:endParaRPr lang="en-US" altLang="zh-CN" dirty="0">
              <a:solidFill>
                <a:schemeClr val="bg1"/>
              </a:solidFill>
            </a:endParaRPr>
          </a:p>
          <a:p>
            <a:r>
              <a:rPr lang="zh-CN" altLang="en-US" dirty="0">
                <a:solidFill>
                  <a:schemeClr val="bg1"/>
                </a:solidFill>
              </a:rPr>
              <a:t>接受失败是学习的一部分，在失败时第一时间找失败的原因与提升的方法，而非自我否定，减少损失厌恶与焦虑。</a:t>
            </a:r>
            <a:endParaRPr lang="en-US" altLang="zh-CN" dirty="0">
              <a:solidFill>
                <a:schemeClr val="bg1"/>
              </a:solidFill>
            </a:endParaRPr>
          </a:p>
          <a:p>
            <a:r>
              <a:rPr lang="zh-CN" altLang="en-US" dirty="0">
                <a:solidFill>
                  <a:schemeClr val="bg1"/>
                </a:solidFill>
              </a:rPr>
              <a:t>多把别人看做合作伙伴而非竞争对手，提高人与人之间的信任，降低敌意与攻击行为。</a:t>
            </a:r>
            <a:endParaRPr lang="en-US" altLang="zh-CN" dirty="0">
              <a:solidFill>
                <a:schemeClr val="bg1"/>
              </a:solidFill>
            </a:endParaRPr>
          </a:p>
          <a:p>
            <a:r>
              <a:rPr lang="zh-CN" altLang="en-US" dirty="0">
                <a:solidFill>
                  <a:schemeClr val="bg1"/>
                </a:solidFill>
              </a:rPr>
              <a:t>建立多元化的自我价值，不把价值完全放在</a:t>
            </a:r>
            <a:r>
              <a:rPr lang="en-US" altLang="zh-CN" dirty="0">
                <a:solidFill>
                  <a:schemeClr val="bg1"/>
                </a:solidFill>
              </a:rPr>
              <a:t>GPA</a:t>
            </a:r>
            <a:r>
              <a:rPr lang="zh-CN" altLang="en-US" dirty="0">
                <a:solidFill>
                  <a:schemeClr val="bg1"/>
                </a:solidFill>
              </a:rPr>
              <a:t>，排名等地方，而是挖掘自己多维度的自我价值，比如兴趣爱好，创造力，同理心，社会贡献等。</a:t>
            </a:r>
            <a:endParaRPr lang="en-US" altLang="zh-CN" dirty="0">
              <a:solidFill>
                <a:schemeClr val="bg1"/>
              </a:solidFill>
            </a:endParaRPr>
          </a:p>
          <a:p>
            <a:r>
              <a:rPr lang="zh-CN" altLang="en-US" dirty="0">
                <a:solidFill>
                  <a:schemeClr val="bg1"/>
                </a:solidFill>
              </a:rPr>
              <a:t>学会管理压力，通过规律睡眠，运动，社交来释放压力，降低长期压力水平。</a:t>
            </a:r>
            <a:endParaRPr lang="en-US" dirty="0">
              <a:solidFill>
                <a:schemeClr val="bg1"/>
              </a:solidFill>
            </a:endParaRPr>
          </a:p>
        </p:txBody>
      </p:sp>
    </p:spTree>
    <p:extLst>
      <p:ext uri="{BB962C8B-B14F-4D97-AF65-F5344CB8AC3E}">
        <p14:creationId xmlns:p14="http://schemas.microsoft.com/office/powerpoint/2010/main" val="140548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657E062-CDCF-F17C-7E19-DFD93A8F2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C7365-8252-38C1-2ADB-74349C96252D}"/>
              </a:ext>
            </a:extLst>
          </p:cNvPr>
          <p:cNvSpPr>
            <a:spLocks noGrp="1"/>
          </p:cNvSpPr>
          <p:nvPr>
            <p:ph type="title"/>
          </p:nvPr>
        </p:nvSpPr>
        <p:spPr/>
        <p:txBody>
          <a:bodyPr/>
          <a:lstStyle/>
          <a:p>
            <a:r>
              <a:rPr lang="en-US" dirty="0" err="1">
                <a:solidFill>
                  <a:srgbClr val="E697FF"/>
                </a:solidFill>
              </a:rPr>
              <a:t>经典实验重现</a:t>
            </a:r>
            <a:endParaRPr lang="en-US" dirty="0">
              <a:solidFill>
                <a:srgbClr val="E697FF"/>
              </a:solidFill>
            </a:endParaRPr>
          </a:p>
        </p:txBody>
      </p:sp>
      <p:pic>
        <p:nvPicPr>
          <p:cNvPr id="4" name="Content Placeholder 3">
            <a:extLst>
              <a:ext uri="{FF2B5EF4-FFF2-40B4-BE49-F238E27FC236}">
                <a16:creationId xmlns:a16="http://schemas.microsoft.com/office/drawing/2014/main" id="{4A1813A7-6135-E549-CBB2-EBA9D8216175}"/>
              </a:ext>
            </a:extLst>
          </p:cNvPr>
          <p:cNvPicPr>
            <a:picLocks noGrp="1" noChangeAspect="1"/>
          </p:cNvPicPr>
          <p:nvPr>
            <p:ph idx="1"/>
          </p:nvPr>
        </p:nvPicPr>
        <p:blipFill>
          <a:blip r:embed="rId2"/>
          <a:stretch>
            <a:fillRect/>
          </a:stretch>
        </p:blipFill>
        <p:spPr>
          <a:xfrm>
            <a:off x="733374" y="2062931"/>
            <a:ext cx="7112000" cy="3873500"/>
          </a:xfrm>
          <a:prstGeom prst="rect">
            <a:avLst/>
          </a:prstGeom>
        </p:spPr>
      </p:pic>
      <p:sp>
        <p:nvSpPr>
          <p:cNvPr id="6" name="TextBox 5">
            <a:extLst>
              <a:ext uri="{FF2B5EF4-FFF2-40B4-BE49-F238E27FC236}">
                <a16:creationId xmlns:a16="http://schemas.microsoft.com/office/drawing/2014/main" id="{1880E30F-0846-E9E2-4E29-D57FBBF78857}"/>
              </a:ext>
            </a:extLst>
          </p:cNvPr>
          <p:cNvSpPr txBox="1"/>
          <p:nvPr/>
        </p:nvSpPr>
        <p:spPr>
          <a:xfrm>
            <a:off x="8418689" y="1917788"/>
            <a:ext cx="2935111" cy="2862322"/>
          </a:xfrm>
          <a:prstGeom prst="rect">
            <a:avLst/>
          </a:prstGeom>
          <a:noFill/>
        </p:spPr>
        <p:txBody>
          <a:bodyPr wrap="square" rtlCol="0">
            <a:spAutoFit/>
          </a:bodyPr>
          <a:lstStyle/>
          <a:p>
            <a:r>
              <a:rPr lang="en-US" dirty="0" err="1">
                <a:solidFill>
                  <a:schemeClr val="bg1"/>
                </a:solidFill>
              </a:rPr>
              <a:t>Fliessbach</a:t>
            </a:r>
            <a:r>
              <a:rPr lang="en-US" dirty="0">
                <a:solidFill>
                  <a:schemeClr val="bg1"/>
                </a:solidFill>
              </a:rPr>
              <a:t>, K., et al. “Social Comparison Affects Reward-Related Brain Activity in the Human Ventral Striatum.” </a:t>
            </a:r>
            <a:r>
              <a:rPr lang="en-US" i="1" dirty="0">
                <a:solidFill>
                  <a:schemeClr val="bg1"/>
                </a:solidFill>
              </a:rPr>
              <a:t>Science</a:t>
            </a:r>
            <a:r>
              <a:rPr lang="en-US" dirty="0">
                <a:solidFill>
                  <a:schemeClr val="bg1"/>
                </a:solidFill>
              </a:rPr>
              <a:t>, vol. 318, no. 5854, 2007, pp. 1305–1308. https://</a:t>
            </a:r>
            <a:r>
              <a:rPr lang="en-US" dirty="0" err="1">
                <a:solidFill>
                  <a:schemeClr val="bg1"/>
                </a:solidFill>
              </a:rPr>
              <a:t>doi.org</a:t>
            </a:r>
            <a:r>
              <a:rPr lang="en-US" dirty="0">
                <a:solidFill>
                  <a:schemeClr val="bg1"/>
                </a:solidFill>
              </a:rPr>
              <a:t>/10.1126/science.1145876</a:t>
            </a:r>
          </a:p>
          <a:p>
            <a:endParaRPr lang="en-US" dirty="0"/>
          </a:p>
        </p:txBody>
      </p:sp>
      <p:pic>
        <p:nvPicPr>
          <p:cNvPr id="8" name="Picture 7">
            <a:extLst>
              <a:ext uri="{FF2B5EF4-FFF2-40B4-BE49-F238E27FC236}">
                <a16:creationId xmlns:a16="http://schemas.microsoft.com/office/drawing/2014/main" id="{5A458330-FC4E-6F14-AB14-32AD0352F419}"/>
              </a:ext>
            </a:extLst>
          </p:cNvPr>
          <p:cNvPicPr>
            <a:picLocks noChangeAspect="1"/>
          </p:cNvPicPr>
          <p:nvPr/>
        </p:nvPicPr>
        <p:blipFill>
          <a:blip r:embed="rId3"/>
          <a:stretch>
            <a:fillRect/>
          </a:stretch>
        </p:blipFill>
        <p:spPr>
          <a:xfrm>
            <a:off x="10733918" y="0"/>
            <a:ext cx="1458082" cy="1292321"/>
          </a:xfrm>
          <a:prstGeom prst="rect">
            <a:avLst/>
          </a:prstGeom>
        </p:spPr>
      </p:pic>
    </p:spTree>
    <p:extLst>
      <p:ext uri="{BB962C8B-B14F-4D97-AF65-F5344CB8AC3E}">
        <p14:creationId xmlns:p14="http://schemas.microsoft.com/office/powerpoint/2010/main" val="345030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228AFC0-6863-59F9-B21B-93D4A37C2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6D281-2E90-28E0-109E-DF4430ECE1A7}"/>
              </a:ext>
            </a:extLst>
          </p:cNvPr>
          <p:cNvSpPr>
            <a:spLocks noGrp="1"/>
          </p:cNvSpPr>
          <p:nvPr>
            <p:ph type="title"/>
          </p:nvPr>
        </p:nvSpPr>
        <p:spPr/>
        <p:txBody>
          <a:bodyPr/>
          <a:lstStyle/>
          <a:p>
            <a:r>
              <a:rPr lang="en-US" dirty="0" err="1">
                <a:solidFill>
                  <a:srgbClr val="E697FF"/>
                </a:solidFill>
              </a:rPr>
              <a:t>如何避免恶性竞争</a:t>
            </a:r>
            <a:endParaRPr lang="en-US" dirty="0">
              <a:solidFill>
                <a:srgbClr val="E697FF"/>
              </a:solidFill>
            </a:endParaRPr>
          </a:p>
        </p:txBody>
      </p:sp>
      <p:sp>
        <p:nvSpPr>
          <p:cNvPr id="3" name="Content Placeholder 2">
            <a:extLst>
              <a:ext uri="{FF2B5EF4-FFF2-40B4-BE49-F238E27FC236}">
                <a16:creationId xmlns:a16="http://schemas.microsoft.com/office/drawing/2014/main" id="{4A0E1560-FA84-86D1-75E3-FA68294D3BE6}"/>
              </a:ext>
            </a:extLst>
          </p:cNvPr>
          <p:cNvSpPr>
            <a:spLocks noGrp="1"/>
          </p:cNvSpPr>
          <p:nvPr>
            <p:ph idx="1"/>
          </p:nvPr>
        </p:nvSpPr>
        <p:spPr/>
        <p:txBody>
          <a:bodyPr/>
          <a:lstStyle/>
          <a:p>
            <a:r>
              <a:rPr lang="en-US" dirty="0" err="1">
                <a:solidFill>
                  <a:schemeClr val="bg1"/>
                </a:solidFill>
              </a:rPr>
              <a:t>在社会层面</a:t>
            </a:r>
            <a:r>
              <a:rPr lang="zh-CN" altLang="en-US" dirty="0">
                <a:solidFill>
                  <a:schemeClr val="bg1"/>
                </a:solidFill>
              </a:rPr>
              <a:t>，各国政府也在积极颁布法律避免商业与贸易中的恶性竞争，比如中国的中华人民共和国反不正当竞争法，美国的</a:t>
            </a:r>
            <a:r>
              <a:rPr lang="en-US" altLang="zh-CN" dirty="0">
                <a:solidFill>
                  <a:schemeClr val="bg1"/>
                </a:solidFill>
              </a:rPr>
              <a:t>FTC</a:t>
            </a:r>
            <a:r>
              <a:rPr lang="zh-CN" altLang="en-US" dirty="0">
                <a:solidFill>
                  <a:schemeClr val="bg1"/>
                </a:solidFill>
              </a:rPr>
              <a:t> </a:t>
            </a:r>
            <a:r>
              <a:rPr lang="en-US" altLang="zh-CN" dirty="0">
                <a:solidFill>
                  <a:schemeClr val="bg1"/>
                </a:solidFill>
              </a:rPr>
              <a:t>Act.</a:t>
            </a:r>
            <a:endParaRPr lang="en-US" dirty="0">
              <a:solidFill>
                <a:schemeClr val="bg1"/>
              </a:solidFill>
            </a:endParaRPr>
          </a:p>
        </p:txBody>
      </p:sp>
      <p:pic>
        <p:nvPicPr>
          <p:cNvPr id="4" name="Picture 3">
            <a:extLst>
              <a:ext uri="{FF2B5EF4-FFF2-40B4-BE49-F238E27FC236}">
                <a16:creationId xmlns:a16="http://schemas.microsoft.com/office/drawing/2014/main" id="{9B85919E-E61F-D573-4D69-946F3BEF4172}"/>
              </a:ext>
            </a:extLst>
          </p:cNvPr>
          <p:cNvPicPr>
            <a:picLocks noChangeAspect="1"/>
          </p:cNvPicPr>
          <p:nvPr/>
        </p:nvPicPr>
        <p:blipFill>
          <a:blip r:embed="rId2"/>
          <a:stretch>
            <a:fillRect/>
          </a:stretch>
        </p:blipFill>
        <p:spPr>
          <a:xfrm>
            <a:off x="10733918" y="0"/>
            <a:ext cx="1458082" cy="1292321"/>
          </a:xfrm>
          <a:prstGeom prst="rect">
            <a:avLst/>
          </a:prstGeom>
        </p:spPr>
      </p:pic>
      <p:pic>
        <p:nvPicPr>
          <p:cNvPr id="5" name="Picture 4">
            <a:extLst>
              <a:ext uri="{FF2B5EF4-FFF2-40B4-BE49-F238E27FC236}">
                <a16:creationId xmlns:a16="http://schemas.microsoft.com/office/drawing/2014/main" id="{4703ADE9-BCDB-F9A0-0EA8-B06D7C9BE238}"/>
              </a:ext>
            </a:extLst>
          </p:cNvPr>
          <p:cNvPicPr>
            <a:picLocks noChangeAspect="1"/>
          </p:cNvPicPr>
          <p:nvPr/>
        </p:nvPicPr>
        <p:blipFill>
          <a:blip r:embed="rId3"/>
          <a:stretch>
            <a:fillRect/>
          </a:stretch>
        </p:blipFill>
        <p:spPr>
          <a:xfrm>
            <a:off x="838200" y="3429000"/>
            <a:ext cx="3917158" cy="2568910"/>
          </a:xfrm>
          <a:prstGeom prst="rect">
            <a:avLst/>
          </a:prstGeom>
        </p:spPr>
      </p:pic>
      <p:pic>
        <p:nvPicPr>
          <p:cNvPr id="6" name="Picture 5">
            <a:extLst>
              <a:ext uri="{FF2B5EF4-FFF2-40B4-BE49-F238E27FC236}">
                <a16:creationId xmlns:a16="http://schemas.microsoft.com/office/drawing/2014/main" id="{F6DB49F5-0046-16EF-49A3-E4C2FFA5BA15}"/>
              </a:ext>
            </a:extLst>
          </p:cNvPr>
          <p:cNvPicPr>
            <a:picLocks noChangeAspect="1"/>
          </p:cNvPicPr>
          <p:nvPr/>
        </p:nvPicPr>
        <p:blipFill>
          <a:blip r:embed="rId4"/>
          <a:srcRect r="7356" b="1633"/>
          <a:stretch>
            <a:fillRect/>
          </a:stretch>
        </p:blipFill>
        <p:spPr>
          <a:xfrm>
            <a:off x="4971257" y="3429000"/>
            <a:ext cx="4653309" cy="2568910"/>
          </a:xfrm>
          <a:prstGeom prst="rect">
            <a:avLst/>
          </a:prstGeom>
        </p:spPr>
      </p:pic>
    </p:spTree>
    <p:extLst>
      <p:ext uri="{BB962C8B-B14F-4D97-AF65-F5344CB8AC3E}">
        <p14:creationId xmlns:p14="http://schemas.microsoft.com/office/powerpoint/2010/main" val="1656225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085437-5709-29DA-ABED-85AFFFDE5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4D8F4-DEF3-8772-4E22-58D83D5527BE}"/>
              </a:ext>
            </a:extLst>
          </p:cNvPr>
          <p:cNvSpPr>
            <a:spLocks noGrp="1"/>
          </p:cNvSpPr>
          <p:nvPr>
            <p:ph type="title"/>
          </p:nvPr>
        </p:nvSpPr>
        <p:spPr/>
        <p:txBody>
          <a:bodyPr/>
          <a:lstStyle/>
          <a:p>
            <a:r>
              <a:rPr lang="en-US" dirty="0" err="1">
                <a:solidFill>
                  <a:srgbClr val="E697FF"/>
                </a:solidFill>
              </a:rPr>
              <a:t>总结</a:t>
            </a:r>
            <a:endParaRPr lang="en-US" dirty="0">
              <a:solidFill>
                <a:srgbClr val="E697FF"/>
              </a:solidFill>
            </a:endParaRPr>
          </a:p>
        </p:txBody>
      </p:sp>
      <p:sp>
        <p:nvSpPr>
          <p:cNvPr id="3" name="Content Placeholder 2">
            <a:extLst>
              <a:ext uri="{FF2B5EF4-FFF2-40B4-BE49-F238E27FC236}">
                <a16:creationId xmlns:a16="http://schemas.microsoft.com/office/drawing/2014/main" id="{D94D090F-1BF0-C130-F6C4-FE29D0F045F8}"/>
              </a:ext>
            </a:extLst>
          </p:cNvPr>
          <p:cNvSpPr>
            <a:spLocks noGrp="1"/>
          </p:cNvSpPr>
          <p:nvPr>
            <p:ph idx="1"/>
          </p:nvPr>
        </p:nvSpPr>
        <p:spPr>
          <a:xfrm>
            <a:off x="1308100" y="3151188"/>
            <a:ext cx="9895718" cy="765175"/>
          </a:xfrm>
        </p:spPr>
        <p:txBody>
          <a:bodyPr/>
          <a:lstStyle/>
          <a:p>
            <a:pPr marL="0" indent="0">
              <a:buNone/>
            </a:pPr>
            <a:r>
              <a:rPr lang="en-US" dirty="0" err="1">
                <a:solidFill>
                  <a:schemeClr val="bg1"/>
                </a:solidFill>
              </a:rPr>
              <a:t>良性的竞争能推动社会的进步</a:t>
            </a:r>
            <a:r>
              <a:rPr lang="zh-CN" altLang="en-US" dirty="0">
                <a:solidFill>
                  <a:schemeClr val="bg1"/>
                </a:solidFill>
              </a:rPr>
              <a:t>，恶性的竞争造就病态的社会。</a:t>
            </a:r>
            <a:endParaRPr lang="en-US" altLang="zh-CN"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a16="http://schemas.microsoft.com/office/drawing/2014/main" id="{D6A29808-A110-2B2E-B35D-4DE9B5BD1FCA}"/>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351537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E1BF-EC2C-40A2-9B33-03D37215ADD9}"/>
              </a:ext>
            </a:extLst>
          </p:cNvPr>
          <p:cNvSpPr>
            <a:spLocks noGrp="1"/>
          </p:cNvSpPr>
          <p:nvPr>
            <p:ph type="ctrTitle"/>
          </p:nvPr>
        </p:nvSpPr>
        <p:spPr/>
        <p:txBody>
          <a:bodyPr/>
          <a:lstStyle/>
          <a:p>
            <a:r>
              <a:rPr lang="en-US" dirty="0" err="1">
                <a:solidFill>
                  <a:schemeClr val="bg1"/>
                </a:solidFill>
              </a:rPr>
              <a:t>感谢聆听</a:t>
            </a:r>
            <a:endParaRPr lang="en-US" dirty="0"/>
          </a:p>
        </p:txBody>
      </p:sp>
      <p:sp>
        <p:nvSpPr>
          <p:cNvPr id="3" name="Subtitle 2">
            <a:extLst>
              <a:ext uri="{FF2B5EF4-FFF2-40B4-BE49-F238E27FC236}">
                <a16:creationId xmlns:a16="http://schemas.microsoft.com/office/drawing/2014/main" id="{BF166EA6-9500-9D86-D3D2-B4558E6FD3E8}"/>
              </a:ext>
            </a:extLst>
          </p:cNvPr>
          <p:cNvSpPr>
            <a:spLocks noGrp="1"/>
          </p:cNvSpPr>
          <p:nvPr>
            <p:ph type="subTitle" idx="1"/>
          </p:nvPr>
        </p:nvSpPr>
        <p:spPr/>
        <p:txBody>
          <a:bodyPr/>
          <a:lstStyle/>
          <a:p>
            <a:endParaRPr lang="en-US" dirty="0">
              <a:solidFill>
                <a:schemeClr val="bg1"/>
              </a:solidFill>
            </a:endParaRPr>
          </a:p>
        </p:txBody>
      </p:sp>
      <p:pic>
        <p:nvPicPr>
          <p:cNvPr id="4" name="Picture 3">
            <a:extLst>
              <a:ext uri="{FF2B5EF4-FFF2-40B4-BE49-F238E27FC236}">
                <a16:creationId xmlns:a16="http://schemas.microsoft.com/office/drawing/2014/main" id="{F25C2987-C1BD-130D-BF62-02AB483ACF9F}"/>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3981686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166A2A8-4F40-F6E4-CD32-C1AF646A6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EF7E83-03D2-878E-81EA-9F8946E09FA3}"/>
              </a:ext>
            </a:extLst>
          </p:cNvPr>
          <p:cNvSpPr>
            <a:spLocks noGrp="1"/>
          </p:cNvSpPr>
          <p:nvPr>
            <p:ph type="title"/>
          </p:nvPr>
        </p:nvSpPr>
        <p:spPr/>
        <p:txBody>
          <a:bodyPr/>
          <a:lstStyle/>
          <a:p>
            <a:r>
              <a:rPr lang="en-US" dirty="0" err="1">
                <a:solidFill>
                  <a:srgbClr val="E697FF"/>
                </a:solidFill>
              </a:rPr>
              <a:t>实验目的和假设</a:t>
            </a:r>
            <a:endParaRPr lang="en-US" dirty="0">
              <a:solidFill>
                <a:srgbClr val="E697FF"/>
              </a:solidFill>
            </a:endParaRPr>
          </a:p>
        </p:txBody>
      </p:sp>
      <p:sp>
        <p:nvSpPr>
          <p:cNvPr id="3" name="Content Placeholder 2">
            <a:extLst>
              <a:ext uri="{FF2B5EF4-FFF2-40B4-BE49-F238E27FC236}">
                <a16:creationId xmlns:a16="http://schemas.microsoft.com/office/drawing/2014/main" id="{798E7DB8-A341-A0F7-C2DA-9EB9E7274AD9}"/>
              </a:ext>
            </a:extLst>
          </p:cNvPr>
          <p:cNvSpPr>
            <a:spLocks noGrp="1"/>
          </p:cNvSpPr>
          <p:nvPr>
            <p:ph idx="1"/>
          </p:nvPr>
        </p:nvSpPr>
        <p:spPr/>
        <p:txBody>
          <a:bodyPr/>
          <a:lstStyle/>
          <a:p>
            <a:r>
              <a:rPr lang="en-US" dirty="0" err="1">
                <a:solidFill>
                  <a:schemeClr val="bg1"/>
                </a:solidFill>
              </a:rPr>
              <a:t>在传统的经济学理论里</a:t>
            </a:r>
            <a:r>
              <a:rPr lang="zh-CN" altLang="en-US" dirty="0">
                <a:solidFill>
                  <a:schemeClr val="bg1"/>
                </a:solidFill>
              </a:rPr>
              <a:t>，绝对收入的高低是测量幸福感的一个重要指标。</a:t>
            </a:r>
            <a:endParaRPr lang="en-US" altLang="zh-CN" dirty="0">
              <a:solidFill>
                <a:schemeClr val="bg1"/>
              </a:solidFill>
            </a:endParaRPr>
          </a:p>
          <a:p>
            <a:r>
              <a:rPr lang="zh-CN" altLang="en-US" dirty="0">
                <a:solidFill>
                  <a:schemeClr val="bg1"/>
                </a:solidFill>
              </a:rPr>
              <a:t>此实验将用来证明相对收入才是影响幸福感的核心。</a:t>
            </a:r>
            <a:endParaRPr lang="en-US" altLang="zh-CN" dirty="0">
              <a:solidFill>
                <a:schemeClr val="bg1"/>
              </a:solidFill>
            </a:endParaRPr>
          </a:p>
          <a:p>
            <a:r>
              <a:rPr lang="zh-CN" altLang="en-US" dirty="0">
                <a:solidFill>
                  <a:schemeClr val="bg1"/>
                </a:solidFill>
              </a:rPr>
              <a:t>验证相对收入对于人类脑内奖赏通路活动的影响，尤其是在腹侧纹状体区域。</a:t>
            </a:r>
            <a:endParaRPr lang="en-US" altLang="zh-CN" dirty="0">
              <a:solidFill>
                <a:schemeClr val="bg1"/>
              </a:solidFill>
            </a:endParaRPr>
          </a:p>
          <a:p>
            <a:r>
              <a:rPr lang="zh-CN" altLang="en-US" dirty="0">
                <a:solidFill>
                  <a:schemeClr val="bg1"/>
                </a:solidFill>
              </a:rPr>
              <a:t>假设中脑纹状体回路与从中脑发出投射到前额叶皮层的多巴胺回路的活动性随着相对收入的增加而增强。</a:t>
            </a:r>
            <a:endParaRPr lang="en-US" altLang="zh-CN" dirty="0">
              <a:solidFill>
                <a:schemeClr val="bg1"/>
              </a:solidFill>
            </a:endParaRPr>
          </a:p>
          <a:p>
            <a:r>
              <a:rPr lang="zh-CN" altLang="en-US" dirty="0">
                <a:solidFill>
                  <a:schemeClr val="bg1"/>
                </a:solidFill>
              </a:rPr>
              <a:t>假设相对收入越高的受试者越有社会回馈倾向。</a:t>
            </a:r>
            <a:endParaRPr lang="en-US" dirty="0">
              <a:solidFill>
                <a:schemeClr val="bg1"/>
              </a:solidFill>
            </a:endParaRPr>
          </a:p>
        </p:txBody>
      </p:sp>
      <p:pic>
        <p:nvPicPr>
          <p:cNvPr id="4" name="Picture 3">
            <a:extLst>
              <a:ext uri="{FF2B5EF4-FFF2-40B4-BE49-F238E27FC236}">
                <a16:creationId xmlns:a16="http://schemas.microsoft.com/office/drawing/2014/main" id="{8A7EB728-A62C-3DC7-8A70-14376E2CD409}"/>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1179781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84CAF2-0360-F879-40E1-3BE930BE6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936C1-B883-28BE-53CC-908B746FFEEC}"/>
              </a:ext>
            </a:extLst>
          </p:cNvPr>
          <p:cNvSpPr>
            <a:spLocks noGrp="1"/>
          </p:cNvSpPr>
          <p:nvPr>
            <p:ph type="title"/>
          </p:nvPr>
        </p:nvSpPr>
        <p:spPr/>
        <p:txBody>
          <a:bodyPr/>
          <a:lstStyle/>
          <a:p>
            <a:r>
              <a:rPr lang="en-US" dirty="0" err="1">
                <a:solidFill>
                  <a:srgbClr val="E697FF"/>
                </a:solidFill>
              </a:rPr>
              <a:t>实验过程</a:t>
            </a:r>
            <a:endParaRPr lang="en-US" dirty="0">
              <a:solidFill>
                <a:srgbClr val="E697FF"/>
              </a:solidFill>
            </a:endParaRPr>
          </a:p>
        </p:txBody>
      </p:sp>
      <p:sp>
        <p:nvSpPr>
          <p:cNvPr id="3" name="Content Placeholder 2">
            <a:extLst>
              <a:ext uri="{FF2B5EF4-FFF2-40B4-BE49-F238E27FC236}">
                <a16:creationId xmlns:a16="http://schemas.microsoft.com/office/drawing/2014/main" id="{05A3677A-893E-3C8E-A793-B3CA0E5E4285}"/>
              </a:ext>
            </a:extLst>
          </p:cNvPr>
          <p:cNvSpPr>
            <a:spLocks noGrp="1"/>
          </p:cNvSpPr>
          <p:nvPr>
            <p:ph idx="1"/>
          </p:nvPr>
        </p:nvSpPr>
        <p:spPr>
          <a:xfrm>
            <a:off x="838200" y="1869168"/>
            <a:ext cx="10515600" cy="4351338"/>
          </a:xfrm>
        </p:spPr>
        <p:txBody>
          <a:bodyPr>
            <a:normAutofit lnSpcReduction="10000"/>
          </a:bodyPr>
          <a:lstStyle/>
          <a:p>
            <a:r>
              <a:rPr lang="en-US" dirty="0" err="1">
                <a:solidFill>
                  <a:schemeClr val="bg1"/>
                </a:solidFill>
              </a:rPr>
              <a:t>实验让参与者们做了我们刚刚一样的游戏</a:t>
            </a:r>
            <a:r>
              <a:rPr lang="zh-CN" altLang="en-US" dirty="0">
                <a:solidFill>
                  <a:schemeClr val="bg1"/>
                </a:solidFill>
              </a:rPr>
              <a:t>。</a:t>
            </a:r>
            <a:endParaRPr lang="en-US" dirty="0">
              <a:solidFill>
                <a:schemeClr val="bg1"/>
              </a:solidFill>
            </a:endParaRPr>
          </a:p>
          <a:p>
            <a:r>
              <a:rPr lang="en-US" dirty="0" err="1">
                <a:solidFill>
                  <a:schemeClr val="bg1"/>
                </a:solidFill>
              </a:rPr>
              <a:t>在做游戏的同时</a:t>
            </a:r>
            <a:r>
              <a:rPr lang="zh-CN" altLang="en-US" dirty="0">
                <a:solidFill>
                  <a:schemeClr val="bg1"/>
                </a:solidFill>
              </a:rPr>
              <a:t>，每个参与者在经历</a:t>
            </a:r>
            <a:r>
              <a:rPr lang="en-US" altLang="zh-CN" dirty="0">
                <a:solidFill>
                  <a:schemeClr val="bg1"/>
                </a:solidFill>
              </a:rPr>
              <a:t>fMRI</a:t>
            </a:r>
            <a:r>
              <a:rPr lang="zh-CN" altLang="en-US" dirty="0">
                <a:solidFill>
                  <a:schemeClr val="bg1"/>
                </a:solidFill>
              </a:rPr>
              <a:t>的扫描。</a:t>
            </a:r>
            <a:endParaRPr lang="en-US" altLang="zh-CN" dirty="0">
              <a:solidFill>
                <a:schemeClr val="bg1"/>
              </a:solidFill>
            </a:endParaRPr>
          </a:p>
          <a:p>
            <a:r>
              <a:rPr lang="zh-CN" altLang="en-US" dirty="0">
                <a:solidFill>
                  <a:schemeClr val="bg1"/>
                </a:solidFill>
              </a:rPr>
              <a:t>游戏有三种情况，第一个是双方都没答对（</a:t>
            </a:r>
            <a:r>
              <a:rPr lang="en-US" altLang="zh-CN" dirty="0">
                <a:solidFill>
                  <a:schemeClr val="bg1"/>
                </a:solidFill>
              </a:rPr>
              <a:t>C1)</a:t>
            </a:r>
            <a:r>
              <a:rPr lang="zh-CN" altLang="en-US" dirty="0">
                <a:solidFill>
                  <a:schemeClr val="bg1"/>
                </a:solidFill>
              </a:rPr>
              <a:t>，第二个是其中一方答对了</a:t>
            </a:r>
            <a:r>
              <a:rPr lang="en-US" altLang="zh-CN" dirty="0">
                <a:solidFill>
                  <a:schemeClr val="bg1"/>
                </a:solidFill>
              </a:rPr>
              <a:t>(C2-C5)</a:t>
            </a:r>
            <a:r>
              <a:rPr lang="zh-CN" altLang="en-US" dirty="0">
                <a:solidFill>
                  <a:schemeClr val="bg1"/>
                </a:solidFill>
              </a:rPr>
              <a:t>，第三个是双方都答对了</a:t>
            </a:r>
            <a:r>
              <a:rPr lang="en-US" altLang="zh-CN" dirty="0">
                <a:solidFill>
                  <a:schemeClr val="bg1"/>
                </a:solidFill>
              </a:rPr>
              <a:t>(C6-C11)</a:t>
            </a:r>
            <a:r>
              <a:rPr lang="zh-CN" altLang="en-US" dirty="0">
                <a:solidFill>
                  <a:schemeClr val="bg1"/>
                </a:solidFill>
              </a:rPr>
              <a:t>。</a:t>
            </a:r>
            <a:endParaRPr lang="en-US" altLang="zh-CN" dirty="0">
              <a:solidFill>
                <a:schemeClr val="bg1"/>
              </a:solidFill>
            </a:endParaRPr>
          </a:p>
          <a:p>
            <a:r>
              <a:rPr lang="en-US" dirty="0">
                <a:solidFill>
                  <a:schemeClr val="bg1"/>
                </a:solidFill>
              </a:rPr>
              <a:t>C1中双方都计为</a:t>
            </a:r>
            <a:r>
              <a:rPr lang="en-US" altLang="zh-CN" dirty="0">
                <a:solidFill>
                  <a:schemeClr val="bg1"/>
                </a:solidFill>
              </a:rPr>
              <a:t>0</a:t>
            </a:r>
            <a:r>
              <a:rPr lang="zh-CN" altLang="en-US" dirty="0">
                <a:solidFill>
                  <a:schemeClr val="bg1"/>
                </a:solidFill>
              </a:rPr>
              <a:t>分，</a:t>
            </a:r>
            <a:r>
              <a:rPr lang="en-US" altLang="zh-CN" dirty="0">
                <a:solidFill>
                  <a:schemeClr val="bg1"/>
                </a:solidFill>
              </a:rPr>
              <a:t>C2-C5</a:t>
            </a:r>
            <a:r>
              <a:rPr lang="zh-CN" altLang="en-US" dirty="0">
                <a:solidFill>
                  <a:schemeClr val="bg1"/>
                </a:solidFill>
              </a:rPr>
              <a:t>中双方一方得分，一方不得分，</a:t>
            </a:r>
            <a:r>
              <a:rPr lang="en-US" altLang="zh-CN" dirty="0">
                <a:solidFill>
                  <a:schemeClr val="bg1"/>
                </a:solidFill>
              </a:rPr>
              <a:t>C6-C11</a:t>
            </a:r>
            <a:r>
              <a:rPr lang="zh-CN" altLang="en-US" dirty="0">
                <a:solidFill>
                  <a:schemeClr val="bg1"/>
                </a:solidFill>
              </a:rPr>
              <a:t>中双方都得分。</a:t>
            </a:r>
            <a:endParaRPr lang="en-US" altLang="zh-CN" dirty="0">
              <a:solidFill>
                <a:schemeClr val="bg1"/>
              </a:solidFill>
            </a:endParaRPr>
          </a:p>
          <a:p>
            <a:r>
              <a:rPr lang="en-US" altLang="zh-CN" dirty="0">
                <a:solidFill>
                  <a:schemeClr val="bg1"/>
                </a:solidFill>
              </a:rPr>
              <a:t>C2-C5 </a:t>
            </a:r>
            <a:r>
              <a:rPr lang="zh-CN" altLang="en-US" dirty="0">
                <a:solidFill>
                  <a:schemeClr val="bg1"/>
                </a:solidFill>
              </a:rPr>
              <a:t>和</a:t>
            </a:r>
            <a:r>
              <a:rPr lang="en-US" altLang="zh-CN" dirty="0">
                <a:solidFill>
                  <a:schemeClr val="bg1"/>
                </a:solidFill>
              </a:rPr>
              <a:t>C6-C11 </a:t>
            </a:r>
            <a:r>
              <a:rPr lang="zh-CN" altLang="en-US" dirty="0">
                <a:solidFill>
                  <a:schemeClr val="bg1"/>
                </a:solidFill>
              </a:rPr>
              <a:t>中会设置高低两个等级（同时得到相对高的分或同时得到相对低的分）。</a:t>
            </a:r>
            <a:endParaRPr lang="en-US" altLang="zh-CN" dirty="0">
              <a:solidFill>
                <a:schemeClr val="bg1"/>
              </a:solidFill>
            </a:endParaRPr>
          </a:p>
          <a:p>
            <a:r>
              <a:rPr lang="en-US" altLang="zh-CN" dirty="0">
                <a:solidFill>
                  <a:schemeClr val="bg1"/>
                </a:solidFill>
              </a:rPr>
              <a:t>C6-C11 </a:t>
            </a:r>
            <a:r>
              <a:rPr lang="zh-CN" altLang="en-US" dirty="0">
                <a:solidFill>
                  <a:schemeClr val="bg1"/>
                </a:solidFill>
              </a:rPr>
              <a:t>中受试者的得分比在高低的基础上有</a:t>
            </a:r>
            <a:r>
              <a:rPr lang="en-US" altLang="zh-CN" dirty="0">
                <a:solidFill>
                  <a:schemeClr val="bg1"/>
                </a:solidFill>
              </a:rPr>
              <a:t>2:1</a:t>
            </a:r>
            <a:r>
              <a:rPr lang="zh-CN" altLang="en-US" dirty="0">
                <a:solidFill>
                  <a:schemeClr val="bg1"/>
                </a:solidFill>
              </a:rPr>
              <a:t>，</a:t>
            </a:r>
            <a:r>
              <a:rPr lang="en-US" altLang="zh-CN" dirty="0">
                <a:solidFill>
                  <a:schemeClr val="bg1"/>
                </a:solidFill>
              </a:rPr>
              <a:t>1:1</a:t>
            </a:r>
            <a:r>
              <a:rPr lang="zh-CN" altLang="en-US" dirty="0">
                <a:solidFill>
                  <a:schemeClr val="bg1"/>
                </a:solidFill>
              </a:rPr>
              <a:t>，</a:t>
            </a:r>
            <a:r>
              <a:rPr lang="en-US" altLang="zh-CN" dirty="0">
                <a:solidFill>
                  <a:schemeClr val="bg1"/>
                </a:solidFill>
              </a:rPr>
              <a:t>1:2</a:t>
            </a:r>
            <a:r>
              <a:rPr lang="zh-CN" altLang="en-US" dirty="0">
                <a:solidFill>
                  <a:schemeClr val="bg1"/>
                </a:solidFill>
              </a:rPr>
              <a:t>三个得分比例。</a:t>
            </a:r>
            <a:endParaRPr lang="en-US" altLang="zh-CN" dirty="0">
              <a:solidFill>
                <a:schemeClr val="bg1"/>
              </a:solidFill>
            </a:endParaRPr>
          </a:p>
          <a:p>
            <a:pPr marL="0" indent="0">
              <a:buNone/>
            </a:pPr>
            <a:endParaRPr lang="en-US" dirty="0">
              <a:solidFill>
                <a:schemeClr val="bg1"/>
              </a:solidFill>
            </a:endParaRPr>
          </a:p>
        </p:txBody>
      </p:sp>
      <p:pic>
        <p:nvPicPr>
          <p:cNvPr id="5" name="Picture 4">
            <a:extLst>
              <a:ext uri="{FF2B5EF4-FFF2-40B4-BE49-F238E27FC236}">
                <a16:creationId xmlns:a16="http://schemas.microsoft.com/office/drawing/2014/main" id="{CF88DBA6-A2FA-E9BA-2A94-99F6E470A107}"/>
              </a:ext>
            </a:extLst>
          </p:cNvPr>
          <p:cNvPicPr>
            <a:picLocks noChangeAspect="1"/>
          </p:cNvPicPr>
          <p:nvPr/>
        </p:nvPicPr>
        <p:blipFill>
          <a:blip r:embed="rId2"/>
          <a:stretch>
            <a:fillRect/>
          </a:stretch>
        </p:blipFill>
        <p:spPr>
          <a:xfrm>
            <a:off x="838200" y="1359366"/>
            <a:ext cx="10355150" cy="5133509"/>
          </a:xfrm>
          <a:prstGeom prst="rect">
            <a:avLst/>
          </a:prstGeom>
        </p:spPr>
      </p:pic>
      <p:pic>
        <p:nvPicPr>
          <p:cNvPr id="6" name="Picture 5">
            <a:extLst>
              <a:ext uri="{FF2B5EF4-FFF2-40B4-BE49-F238E27FC236}">
                <a16:creationId xmlns:a16="http://schemas.microsoft.com/office/drawing/2014/main" id="{E9F6716E-2C70-1AE2-F8DD-473DE10FC8F4}"/>
              </a:ext>
            </a:extLst>
          </p:cNvPr>
          <p:cNvPicPr>
            <a:picLocks noChangeAspect="1"/>
          </p:cNvPicPr>
          <p:nvPr/>
        </p:nvPicPr>
        <p:blipFill>
          <a:blip r:embed="rId3"/>
          <a:stretch>
            <a:fillRect/>
          </a:stretch>
        </p:blipFill>
        <p:spPr>
          <a:xfrm>
            <a:off x="10733918" y="0"/>
            <a:ext cx="1458082" cy="1292321"/>
          </a:xfrm>
          <a:prstGeom prst="rect">
            <a:avLst/>
          </a:prstGeom>
        </p:spPr>
      </p:pic>
    </p:spTree>
    <p:extLst>
      <p:ext uri="{BB962C8B-B14F-4D97-AF65-F5344CB8AC3E}">
        <p14:creationId xmlns:p14="http://schemas.microsoft.com/office/powerpoint/2010/main" val="13336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0093F4-E3E0-FE00-D0CD-A462DF22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4E5F5-131A-F9A7-2118-730309CCFC09}"/>
              </a:ext>
            </a:extLst>
          </p:cNvPr>
          <p:cNvSpPr>
            <a:spLocks noGrp="1"/>
          </p:cNvSpPr>
          <p:nvPr>
            <p:ph type="title"/>
          </p:nvPr>
        </p:nvSpPr>
        <p:spPr/>
        <p:txBody>
          <a:bodyPr/>
          <a:lstStyle/>
          <a:p>
            <a:r>
              <a:rPr lang="en-US" dirty="0" err="1">
                <a:solidFill>
                  <a:srgbClr val="E697FF"/>
                </a:solidFill>
              </a:rPr>
              <a:t>实验过程</a:t>
            </a:r>
            <a:endParaRPr lang="en-US" dirty="0">
              <a:solidFill>
                <a:srgbClr val="E697FF"/>
              </a:solidFill>
            </a:endParaRPr>
          </a:p>
        </p:txBody>
      </p:sp>
      <p:sp>
        <p:nvSpPr>
          <p:cNvPr id="8" name="Content Placeholder 7">
            <a:extLst>
              <a:ext uri="{FF2B5EF4-FFF2-40B4-BE49-F238E27FC236}">
                <a16:creationId xmlns:a16="http://schemas.microsoft.com/office/drawing/2014/main" id="{2152DE88-D405-5374-439D-16BEFD5EA20C}"/>
              </a:ext>
            </a:extLst>
          </p:cNvPr>
          <p:cNvSpPr>
            <a:spLocks noGrp="1"/>
          </p:cNvSpPr>
          <p:nvPr>
            <p:ph idx="1"/>
          </p:nvPr>
        </p:nvSpPr>
        <p:spPr/>
        <p:txBody>
          <a:bodyPr/>
          <a:lstStyle/>
          <a:p>
            <a:r>
              <a:rPr lang="en-US" dirty="0" err="1">
                <a:solidFill>
                  <a:schemeClr val="bg1"/>
                </a:solidFill>
              </a:rPr>
              <a:t>他们用了BOLD</a:t>
            </a:r>
            <a:r>
              <a:rPr lang="en-US" dirty="0">
                <a:solidFill>
                  <a:schemeClr val="bg1"/>
                </a:solidFill>
              </a:rPr>
              <a:t>(blood oxygen level-dependent response)</a:t>
            </a:r>
            <a:r>
              <a:rPr lang="en-US" dirty="0" err="1">
                <a:solidFill>
                  <a:schemeClr val="bg1"/>
                </a:solidFill>
              </a:rPr>
              <a:t>来测量分析在实验的不同阶段受试者不同脑区的激活程度</a:t>
            </a:r>
            <a:r>
              <a:rPr lang="zh-CN" altLang="en-US" dirty="0">
                <a:solidFill>
                  <a:schemeClr val="bg1"/>
                </a:solidFill>
              </a:rPr>
              <a:t>。</a:t>
            </a:r>
            <a:endParaRPr lang="en-US" altLang="zh-CN" dirty="0">
              <a:solidFill>
                <a:schemeClr val="bg1"/>
              </a:solidFill>
            </a:endParaRPr>
          </a:p>
          <a:p>
            <a:r>
              <a:rPr lang="zh-CN" altLang="en-US" dirty="0">
                <a:solidFill>
                  <a:schemeClr val="bg1"/>
                </a:solidFill>
              </a:rPr>
              <a:t>在</a:t>
            </a:r>
            <a:r>
              <a:rPr lang="en-US" altLang="zh-CN" dirty="0">
                <a:solidFill>
                  <a:schemeClr val="bg1"/>
                </a:solidFill>
              </a:rPr>
              <a:t>C1-C5</a:t>
            </a:r>
            <a:r>
              <a:rPr lang="zh-CN" altLang="en-US" dirty="0">
                <a:solidFill>
                  <a:schemeClr val="bg1"/>
                </a:solidFill>
              </a:rPr>
              <a:t>的实验中，实验者成功找出了</a:t>
            </a:r>
            <a:r>
              <a:rPr lang="en-US" altLang="zh-CN" dirty="0">
                <a:solidFill>
                  <a:schemeClr val="bg1"/>
                </a:solidFill>
              </a:rPr>
              <a:t>ROI(Region Of Interest),</a:t>
            </a:r>
            <a:r>
              <a:rPr lang="zh-CN" altLang="en-US" dirty="0">
                <a:solidFill>
                  <a:schemeClr val="bg1"/>
                </a:solidFill>
              </a:rPr>
              <a:t>即哪些脑区是对于奖赏敏感的。</a:t>
            </a:r>
            <a:endParaRPr lang="en-US" altLang="zh-CN" dirty="0">
              <a:solidFill>
                <a:schemeClr val="bg1"/>
              </a:solidFill>
            </a:endParaRPr>
          </a:p>
          <a:p>
            <a:r>
              <a:rPr lang="zh-CN" altLang="en-US" dirty="0">
                <a:solidFill>
                  <a:schemeClr val="bg1"/>
                </a:solidFill>
              </a:rPr>
              <a:t>最终得到</a:t>
            </a:r>
            <a:r>
              <a:rPr lang="en-US" altLang="zh-CN" dirty="0">
                <a:solidFill>
                  <a:schemeClr val="bg1"/>
                </a:solidFill>
              </a:rPr>
              <a:t>5</a:t>
            </a:r>
            <a:r>
              <a:rPr lang="zh-CN" altLang="en-US" dirty="0">
                <a:solidFill>
                  <a:schemeClr val="bg1"/>
                </a:solidFill>
              </a:rPr>
              <a:t>个相关脑区在奖赏时的活跃性较高。</a:t>
            </a:r>
            <a:endParaRPr lang="en-US" dirty="0">
              <a:solidFill>
                <a:schemeClr val="bg1"/>
              </a:solidFill>
            </a:endParaRPr>
          </a:p>
        </p:txBody>
      </p:sp>
      <p:pic>
        <p:nvPicPr>
          <p:cNvPr id="10" name="Picture 9">
            <a:extLst>
              <a:ext uri="{FF2B5EF4-FFF2-40B4-BE49-F238E27FC236}">
                <a16:creationId xmlns:a16="http://schemas.microsoft.com/office/drawing/2014/main" id="{D35B6323-9D84-36E8-4572-D8BBA71456B6}"/>
              </a:ext>
            </a:extLst>
          </p:cNvPr>
          <p:cNvPicPr>
            <a:picLocks noChangeAspect="1"/>
          </p:cNvPicPr>
          <p:nvPr/>
        </p:nvPicPr>
        <p:blipFill>
          <a:blip r:embed="rId2"/>
          <a:stretch>
            <a:fillRect/>
          </a:stretch>
        </p:blipFill>
        <p:spPr>
          <a:xfrm>
            <a:off x="2120900" y="1411072"/>
            <a:ext cx="7950199" cy="5081803"/>
          </a:xfrm>
          <a:prstGeom prst="rect">
            <a:avLst/>
          </a:prstGeom>
        </p:spPr>
      </p:pic>
      <p:pic>
        <p:nvPicPr>
          <p:cNvPr id="11" name="Picture 10">
            <a:extLst>
              <a:ext uri="{FF2B5EF4-FFF2-40B4-BE49-F238E27FC236}">
                <a16:creationId xmlns:a16="http://schemas.microsoft.com/office/drawing/2014/main" id="{8C6F8299-D94F-B01E-1E2D-706695C3758F}"/>
              </a:ext>
            </a:extLst>
          </p:cNvPr>
          <p:cNvPicPr>
            <a:picLocks noChangeAspect="1"/>
          </p:cNvPicPr>
          <p:nvPr/>
        </p:nvPicPr>
        <p:blipFill>
          <a:blip r:embed="rId3"/>
          <a:stretch>
            <a:fillRect/>
          </a:stretch>
        </p:blipFill>
        <p:spPr>
          <a:xfrm>
            <a:off x="10733918" y="0"/>
            <a:ext cx="1458082" cy="1292321"/>
          </a:xfrm>
          <a:prstGeom prst="rect">
            <a:avLst/>
          </a:prstGeom>
        </p:spPr>
      </p:pic>
    </p:spTree>
    <p:extLst>
      <p:ext uri="{BB962C8B-B14F-4D97-AF65-F5344CB8AC3E}">
        <p14:creationId xmlns:p14="http://schemas.microsoft.com/office/powerpoint/2010/main" val="38290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210CA0B-5651-0E71-93BB-9D7D4B2E0F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826FE-035F-9241-ED5C-CDF2BF73525C}"/>
              </a:ext>
            </a:extLst>
          </p:cNvPr>
          <p:cNvSpPr>
            <a:spLocks noGrp="1"/>
          </p:cNvSpPr>
          <p:nvPr>
            <p:ph type="title"/>
          </p:nvPr>
        </p:nvSpPr>
        <p:spPr/>
        <p:txBody>
          <a:bodyPr/>
          <a:lstStyle/>
          <a:p>
            <a:r>
              <a:rPr lang="en-US" dirty="0" err="1">
                <a:solidFill>
                  <a:srgbClr val="E697FF"/>
                </a:solidFill>
              </a:rPr>
              <a:t>实验过程以及结果</a:t>
            </a:r>
            <a:endParaRPr lang="en-US" dirty="0">
              <a:solidFill>
                <a:srgbClr val="E697FF"/>
              </a:solidFill>
            </a:endParaRPr>
          </a:p>
        </p:txBody>
      </p:sp>
      <p:sp>
        <p:nvSpPr>
          <p:cNvPr id="3" name="Content Placeholder 2">
            <a:extLst>
              <a:ext uri="{FF2B5EF4-FFF2-40B4-BE49-F238E27FC236}">
                <a16:creationId xmlns:a16="http://schemas.microsoft.com/office/drawing/2014/main" id="{550B6974-B5E2-C32E-AE16-22CD660EF991}"/>
              </a:ext>
            </a:extLst>
          </p:cNvPr>
          <p:cNvSpPr>
            <a:spLocks noGrp="1"/>
          </p:cNvSpPr>
          <p:nvPr>
            <p:ph idx="1"/>
          </p:nvPr>
        </p:nvSpPr>
        <p:spPr/>
        <p:txBody>
          <a:bodyPr/>
          <a:lstStyle/>
          <a:p>
            <a:r>
              <a:rPr lang="en-US" dirty="0">
                <a:solidFill>
                  <a:schemeClr val="bg1"/>
                </a:solidFill>
              </a:rPr>
              <a:t>在C6-C11的trail中</a:t>
            </a:r>
            <a:r>
              <a:rPr lang="zh-CN" altLang="en-US" dirty="0">
                <a:solidFill>
                  <a:schemeClr val="bg1"/>
                </a:solidFill>
              </a:rPr>
              <a:t>，实验者引入了</a:t>
            </a:r>
            <a:r>
              <a:rPr lang="en-US" altLang="zh-CN" dirty="0">
                <a:solidFill>
                  <a:schemeClr val="bg1"/>
                </a:solidFill>
              </a:rPr>
              <a:t>ROI</a:t>
            </a:r>
            <a:r>
              <a:rPr lang="zh-CN" altLang="en-US" dirty="0">
                <a:solidFill>
                  <a:schemeClr val="bg1"/>
                </a:solidFill>
              </a:rPr>
              <a:t>对于金钱奖励与社会比较的反应强度的平均参数估计值。</a:t>
            </a:r>
            <a:endParaRPr lang="en-US" altLang="zh-CN" dirty="0">
              <a:solidFill>
                <a:schemeClr val="bg1"/>
              </a:solidFill>
            </a:endParaRPr>
          </a:p>
          <a:p>
            <a:r>
              <a:rPr lang="zh-CN" altLang="en-US" dirty="0">
                <a:solidFill>
                  <a:schemeClr val="bg1"/>
                </a:solidFill>
              </a:rPr>
              <a:t>在腹侧纹状体区域，</a:t>
            </a:r>
            <a:r>
              <a:rPr lang="en-US" altLang="zh-CN" dirty="0">
                <a:solidFill>
                  <a:schemeClr val="bg1"/>
                </a:solidFill>
              </a:rPr>
              <a:t>BOLD</a:t>
            </a:r>
            <a:r>
              <a:rPr lang="zh-CN" altLang="en-US" dirty="0">
                <a:solidFill>
                  <a:schemeClr val="bg1"/>
                </a:solidFill>
              </a:rPr>
              <a:t>反应强度与相对收入强正相关。</a:t>
            </a:r>
            <a:endParaRPr lang="en-US" altLang="zh-CN" dirty="0">
              <a:solidFill>
                <a:schemeClr val="bg1"/>
              </a:solidFill>
            </a:endParaRPr>
          </a:p>
          <a:p>
            <a:r>
              <a:rPr lang="en-US" altLang="zh-CN" dirty="0">
                <a:solidFill>
                  <a:schemeClr val="bg1"/>
                </a:solidFill>
              </a:rPr>
              <a:t>ROI</a:t>
            </a:r>
            <a:r>
              <a:rPr lang="zh-CN" altLang="en-US" dirty="0">
                <a:solidFill>
                  <a:schemeClr val="bg1"/>
                </a:solidFill>
              </a:rPr>
              <a:t>的反应强度随着一个受试者与另一个受试者得到金钱比例的增加而增加。（</a:t>
            </a:r>
            <a:r>
              <a:rPr lang="en-US" altLang="zh-CN" dirty="0">
                <a:solidFill>
                  <a:schemeClr val="bg1"/>
                </a:solidFill>
              </a:rPr>
              <a:t>2:1&gt;1:1&gt;1:2)</a:t>
            </a:r>
          </a:p>
          <a:p>
            <a:r>
              <a:rPr lang="en-US" dirty="0" err="1">
                <a:solidFill>
                  <a:schemeClr val="bg1"/>
                </a:solidFill>
              </a:rPr>
              <a:t>结果还证实</a:t>
            </a:r>
            <a:r>
              <a:rPr lang="zh-CN" altLang="en-US" dirty="0">
                <a:solidFill>
                  <a:schemeClr val="bg1"/>
                </a:solidFill>
              </a:rPr>
              <a:t>，相对比较大重要性不依赖于支付水平的高低。</a:t>
            </a:r>
            <a:endParaRPr lang="en-US" dirty="0">
              <a:solidFill>
                <a:schemeClr val="bg1"/>
              </a:solidFill>
            </a:endParaRPr>
          </a:p>
        </p:txBody>
      </p:sp>
      <p:pic>
        <p:nvPicPr>
          <p:cNvPr id="4" name="Picture 3">
            <a:extLst>
              <a:ext uri="{FF2B5EF4-FFF2-40B4-BE49-F238E27FC236}">
                <a16:creationId xmlns:a16="http://schemas.microsoft.com/office/drawing/2014/main" id="{E6373FF0-0531-0E99-866C-CB68E15CFD61}"/>
              </a:ext>
            </a:extLst>
          </p:cNvPr>
          <p:cNvPicPr>
            <a:picLocks noChangeAspect="1"/>
          </p:cNvPicPr>
          <p:nvPr/>
        </p:nvPicPr>
        <p:blipFill>
          <a:blip r:embed="rId2"/>
          <a:stretch>
            <a:fillRect/>
          </a:stretch>
        </p:blipFill>
        <p:spPr>
          <a:xfrm>
            <a:off x="2209800" y="826261"/>
            <a:ext cx="7772400" cy="5205478"/>
          </a:xfrm>
          <a:prstGeom prst="rect">
            <a:avLst/>
          </a:prstGeom>
        </p:spPr>
      </p:pic>
      <p:pic>
        <p:nvPicPr>
          <p:cNvPr id="5" name="Picture 4">
            <a:extLst>
              <a:ext uri="{FF2B5EF4-FFF2-40B4-BE49-F238E27FC236}">
                <a16:creationId xmlns:a16="http://schemas.microsoft.com/office/drawing/2014/main" id="{2171646B-9B25-AD81-23B0-899507296D64}"/>
              </a:ext>
            </a:extLst>
          </p:cNvPr>
          <p:cNvPicPr>
            <a:picLocks noChangeAspect="1"/>
          </p:cNvPicPr>
          <p:nvPr/>
        </p:nvPicPr>
        <p:blipFill>
          <a:blip r:embed="rId3"/>
          <a:stretch>
            <a:fillRect/>
          </a:stretch>
        </p:blipFill>
        <p:spPr>
          <a:xfrm>
            <a:off x="10733918" y="0"/>
            <a:ext cx="1458082" cy="1292321"/>
          </a:xfrm>
          <a:prstGeom prst="rect">
            <a:avLst/>
          </a:prstGeom>
        </p:spPr>
      </p:pic>
    </p:spTree>
    <p:extLst>
      <p:ext uri="{BB962C8B-B14F-4D97-AF65-F5344CB8AC3E}">
        <p14:creationId xmlns:p14="http://schemas.microsoft.com/office/powerpoint/2010/main" val="422768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0FA552-6485-A763-DB10-429C22F48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C32DF-FF8F-32F4-65CE-A9A2EA0D52E3}"/>
              </a:ext>
            </a:extLst>
          </p:cNvPr>
          <p:cNvSpPr>
            <a:spLocks noGrp="1"/>
          </p:cNvSpPr>
          <p:nvPr>
            <p:ph type="title"/>
          </p:nvPr>
        </p:nvSpPr>
        <p:spPr/>
        <p:txBody>
          <a:bodyPr/>
          <a:lstStyle/>
          <a:p>
            <a:r>
              <a:rPr lang="en-US" dirty="0" err="1">
                <a:solidFill>
                  <a:srgbClr val="E697FF"/>
                </a:solidFill>
              </a:rPr>
              <a:t>实验过程以及结果</a:t>
            </a:r>
            <a:endParaRPr lang="en-US" dirty="0">
              <a:solidFill>
                <a:srgbClr val="E697FF"/>
              </a:solidFill>
            </a:endParaRPr>
          </a:p>
        </p:txBody>
      </p:sp>
      <p:sp>
        <p:nvSpPr>
          <p:cNvPr id="3" name="Content Placeholder 2">
            <a:extLst>
              <a:ext uri="{FF2B5EF4-FFF2-40B4-BE49-F238E27FC236}">
                <a16:creationId xmlns:a16="http://schemas.microsoft.com/office/drawing/2014/main" id="{985A2006-6750-32B0-A09E-24DFFEEB87EF}"/>
              </a:ext>
            </a:extLst>
          </p:cNvPr>
          <p:cNvSpPr>
            <a:spLocks noGrp="1"/>
          </p:cNvSpPr>
          <p:nvPr>
            <p:ph idx="1"/>
          </p:nvPr>
        </p:nvSpPr>
        <p:spPr/>
        <p:txBody>
          <a:bodyPr/>
          <a:lstStyle/>
          <a:p>
            <a:r>
              <a:rPr lang="en-US" dirty="0" err="1">
                <a:solidFill>
                  <a:schemeClr val="bg1"/>
                </a:solidFill>
              </a:rPr>
              <a:t>在实验结束以后</a:t>
            </a:r>
            <a:r>
              <a:rPr lang="zh-CN" altLang="en-US" dirty="0">
                <a:solidFill>
                  <a:schemeClr val="bg1"/>
                </a:solidFill>
              </a:rPr>
              <a:t>，实验者给每一位受试者发了一份社会回馈倾向的调查问卷。</a:t>
            </a:r>
            <a:endParaRPr lang="en-US" altLang="zh-CN" dirty="0">
              <a:solidFill>
                <a:schemeClr val="bg1"/>
              </a:solidFill>
            </a:endParaRPr>
          </a:p>
          <a:p>
            <a:r>
              <a:rPr lang="en-US" dirty="0" err="1">
                <a:solidFill>
                  <a:schemeClr val="bg1"/>
                </a:solidFill>
              </a:rPr>
              <a:t>实验者将腹侧纹状体对相对奖励差异反应的变异性作为因变量</a:t>
            </a:r>
            <a:r>
              <a:rPr lang="zh-CN" altLang="en-US" dirty="0">
                <a:solidFill>
                  <a:schemeClr val="bg1"/>
                </a:solidFill>
              </a:rPr>
              <a:t>，以个体互惠意愿作为自变量进行回归分析，人格特质作为控制变量。</a:t>
            </a:r>
            <a:endParaRPr lang="en-US" altLang="zh-CN" dirty="0">
              <a:solidFill>
                <a:schemeClr val="bg1"/>
              </a:solidFill>
            </a:endParaRPr>
          </a:p>
          <a:p>
            <a:r>
              <a:rPr lang="zh-CN" altLang="en-US" dirty="0">
                <a:solidFill>
                  <a:schemeClr val="bg1"/>
                </a:solidFill>
              </a:rPr>
              <a:t>最终证实有更强互惠意愿的受试者的腹侧纹状体相对奖励差异反应的变异性更强，证实了一开始提到的假设。</a:t>
            </a:r>
            <a:endParaRPr lang="en-US" dirty="0">
              <a:solidFill>
                <a:schemeClr val="bg1"/>
              </a:solidFill>
            </a:endParaRPr>
          </a:p>
        </p:txBody>
      </p:sp>
      <p:pic>
        <p:nvPicPr>
          <p:cNvPr id="4" name="Picture 3">
            <a:extLst>
              <a:ext uri="{FF2B5EF4-FFF2-40B4-BE49-F238E27FC236}">
                <a16:creationId xmlns:a16="http://schemas.microsoft.com/office/drawing/2014/main" id="{BCFA84C8-4D19-D10C-244C-6FCDC775FC48}"/>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429285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7AA00B-B549-5FBE-364D-7DB555AA4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669CD9-4DEA-5B86-4474-DFB1A6DD8E63}"/>
              </a:ext>
            </a:extLst>
          </p:cNvPr>
          <p:cNvSpPr>
            <a:spLocks noGrp="1"/>
          </p:cNvSpPr>
          <p:nvPr>
            <p:ph type="title"/>
          </p:nvPr>
        </p:nvSpPr>
        <p:spPr/>
        <p:txBody>
          <a:bodyPr/>
          <a:lstStyle/>
          <a:p>
            <a:r>
              <a:rPr lang="en-US" dirty="0" err="1">
                <a:solidFill>
                  <a:srgbClr val="E697FF"/>
                </a:solidFill>
              </a:rPr>
              <a:t>实验总结</a:t>
            </a:r>
            <a:endParaRPr lang="en-US" dirty="0">
              <a:solidFill>
                <a:srgbClr val="E697FF"/>
              </a:solidFill>
            </a:endParaRPr>
          </a:p>
        </p:txBody>
      </p:sp>
      <p:sp>
        <p:nvSpPr>
          <p:cNvPr id="3" name="Content Placeholder 2">
            <a:extLst>
              <a:ext uri="{FF2B5EF4-FFF2-40B4-BE49-F238E27FC236}">
                <a16:creationId xmlns:a16="http://schemas.microsoft.com/office/drawing/2014/main" id="{3FB85FB7-9788-A9B3-1C87-AE24BB089EE8}"/>
              </a:ext>
            </a:extLst>
          </p:cNvPr>
          <p:cNvSpPr>
            <a:spLocks noGrp="1"/>
          </p:cNvSpPr>
          <p:nvPr>
            <p:ph idx="1"/>
          </p:nvPr>
        </p:nvSpPr>
        <p:spPr/>
        <p:txBody>
          <a:bodyPr/>
          <a:lstStyle/>
          <a:p>
            <a:r>
              <a:rPr lang="en-US" dirty="0" err="1">
                <a:solidFill>
                  <a:schemeClr val="bg1"/>
                </a:solidFill>
              </a:rPr>
              <a:t>社会比较与竞争直接影响奖励系统</a:t>
            </a:r>
            <a:r>
              <a:rPr lang="zh-CN" altLang="en-US" dirty="0">
                <a:solidFill>
                  <a:schemeClr val="bg1"/>
                </a:solidFill>
              </a:rPr>
              <a:t>，奖励反应不是绝对的，而是相对收入驱动的。</a:t>
            </a:r>
            <a:endParaRPr lang="en-US" altLang="zh-CN" dirty="0">
              <a:solidFill>
                <a:schemeClr val="bg1"/>
              </a:solidFill>
            </a:endParaRPr>
          </a:p>
          <a:p>
            <a:r>
              <a:rPr lang="en-US" dirty="0" err="1">
                <a:solidFill>
                  <a:schemeClr val="bg1"/>
                </a:solidFill>
              </a:rPr>
              <a:t>社会比较会影响腹侧纹状体的活跃程度</a:t>
            </a:r>
            <a:r>
              <a:rPr lang="zh-CN" altLang="en-US" dirty="0">
                <a:solidFill>
                  <a:schemeClr val="bg1"/>
                </a:solidFill>
              </a:rPr>
              <a:t>。</a:t>
            </a:r>
            <a:endParaRPr lang="en-US" altLang="zh-CN" dirty="0">
              <a:solidFill>
                <a:schemeClr val="bg1"/>
              </a:solidFill>
            </a:endParaRPr>
          </a:p>
          <a:p>
            <a:r>
              <a:rPr lang="zh-CN" altLang="en-US" dirty="0">
                <a:solidFill>
                  <a:schemeClr val="bg1"/>
                </a:solidFill>
              </a:rPr>
              <a:t>当你得到了其他人的信息以后，虽然没有明确的竞争指令，但是你的神经系统仍然会表现出对于输和赢的编码。</a:t>
            </a:r>
            <a:endParaRPr lang="en-US" altLang="zh-CN" dirty="0">
              <a:solidFill>
                <a:schemeClr val="bg1"/>
              </a:solidFill>
            </a:endParaRPr>
          </a:p>
          <a:p>
            <a:r>
              <a:rPr lang="zh-CN" altLang="en-US" dirty="0">
                <a:solidFill>
                  <a:schemeClr val="bg1"/>
                </a:solidFill>
              </a:rPr>
              <a:t>社会比较不仅影响感觉，还会影响社会行为倾向，比如相对收益更高的人有更强的互惠倾向。</a:t>
            </a:r>
            <a:endParaRPr lang="en-US" dirty="0">
              <a:solidFill>
                <a:schemeClr val="bg1"/>
              </a:solidFill>
            </a:endParaRPr>
          </a:p>
        </p:txBody>
      </p:sp>
      <p:pic>
        <p:nvPicPr>
          <p:cNvPr id="4" name="Picture 3">
            <a:extLst>
              <a:ext uri="{FF2B5EF4-FFF2-40B4-BE49-F238E27FC236}">
                <a16:creationId xmlns:a16="http://schemas.microsoft.com/office/drawing/2014/main" id="{E8CAD6C1-E8EB-C542-FC5F-15F8AA0BD9FD}"/>
              </a:ext>
            </a:extLst>
          </p:cNvPr>
          <p:cNvPicPr>
            <a:picLocks noChangeAspect="1"/>
          </p:cNvPicPr>
          <p:nvPr/>
        </p:nvPicPr>
        <p:blipFill>
          <a:blip r:embed="rId2"/>
          <a:stretch>
            <a:fillRect/>
          </a:stretch>
        </p:blipFill>
        <p:spPr>
          <a:xfrm>
            <a:off x="10733918" y="0"/>
            <a:ext cx="1458082" cy="1292321"/>
          </a:xfrm>
          <a:prstGeom prst="rect">
            <a:avLst/>
          </a:prstGeom>
        </p:spPr>
      </p:pic>
    </p:spTree>
    <p:extLst>
      <p:ext uri="{BB962C8B-B14F-4D97-AF65-F5344CB8AC3E}">
        <p14:creationId xmlns:p14="http://schemas.microsoft.com/office/powerpoint/2010/main" val="650398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5933</TotalTime>
  <Words>2452</Words>
  <Application>Microsoft Macintosh PowerPoint</Application>
  <PresentationFormat>Widescreen</PresentationFormat>
  <Paragraphs>144</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Aptos</vt:lpstr>
      <vt:lpstr>Aptos Display</vt:lpstr>
      <vt:lpstr>Arial</vt:lpstr>
      <vt:lpstr>Office Theme</vt:lpstr>
      <vt:lpstr>恶性竞争对行为与选择的影响</vt:lpstr>
      <vt:lpstr>提出一些问题</vt:lpstr>
      <vt:lpstr>经典实验重现</vt:lpstr>
      <vt:lpstr>实验目的和假设</vt:lpstr>
      <vt:lpstr>实验过程</vt:lpstr>
      <vt:lpstr>实验过程</vt:lpstr>
      <vt:lpstr>实验过程以及结果</vt:lpstr>
      <vt:lpstr>实验过程以及结果</vt:lpstr>
      <vt:lpstr>实验总结</vt:lpstr>
      <vt:lpstr>竞争产生的机制</vt:lpstr>
      <vt:lpstr>恶性竞争VS良性竞争</vt:lpstr>
      <vt:lpstr>小游戏</vt:lpstr>
      <vt:lpstr>游戏链接</vt:lpstr>
      <vt:lpstr>问卷链接</vt:lpstr>
      <vt:lpstr>经典实验</vt:lpstr>
      <vt:lpstr>实验目的和假设</vt:lpstr>
      <vt:lpstr>实验设计</vt:lpstr>
      <vt:lpstr>实验结果</vt:lpstr>
      <vt:lpstr>实验结果</vt:lpstr>
      <vt:lpstr>实验结果</vt:lpstr>
      <vt:lpstr>实验结果</vt:lpstr>
      <vt:lpstr>实验总结</vt:lpstr>
      <vt:lpstr>损失厌恶</vt:lpstr>
      <vt:lpstr>恶性竞争</vt:lpstr>
      <vt:lpstr>恶性竞争</vt:lpstr>
      <vt:lpstr>恶性竞争</vt:lpstr>
      <vt:lpstr>恶性竞争</vt:lpstr>
      <vt:lpstr>恶性竞争</vt:lpstr>
      <vt:lpstr>如何避免恶性竞争</vt:lpstr>
      <vt:lpstr>如何避免恶性竞争</vt:lpstr>
      <vt:lpstr>总结</vt:lpstr>
      <vt:lpstr>感谢聆听</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Klein Liu</dc:creator>
  <cp:lastModifiedBy>Klein Liu</cp:lastModifiedBy>
  <cp:revision>12</cp:revision>
  <dcterms:created xsi:type="dcterms:W3CDTF">2026-07-04T19:26:13Z</dcterms:created>
  <dcterms:modified xsi:type="dcterms:W3CDTF">2026-07-09T17:21:04Z</dcterms:modified>
</cp:coreProperties>
</file>