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A6C"/>
    <a:srgbClr val="A9DBB3"/>
    <a:srgbClr val="DA0000"/>
    <a:srgbClr val="800000"/>
    <a:srgbClr val="FF9393"/>
    <a:srgbClr val="D1A375"/>
    <a:srgbClr val="E5CBB1"/>
    <a:srgbClr val="996633"/>
    <a:srgbClr val="FF964F"/>
    <a:srgbClr val="FFB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685" autoAdjust="0"/>
    <p:restoredTop sz="94660"/>
  </p:normalViewPr>
  <p:slideViewPr>
    <p:cSldViewPr snapToGrid="0">
      <p:cViewPr>
        <p:scale>
          <a:sx n="75" d="100"/>
          <a:sy n="75" d="100"/>
        </p:scale>
        <p:origin x="1099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22D7D6-DE80-F474-09CB-F308B9688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79895B-FA05-8E84-6B01-A33CC57E2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C633DF-B63F-1D3D-59E8-94AE0476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88F1C1-D9E9-6644-024C-D17B6FB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E305CB-C4EC-3591-8173-0E9B20CD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7497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8F3A89-A983-B1F7-B6DF-04312FD4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E6167F7-2F3E-38A8-CFD9-BD46E1166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637AF1-A97F-E3F4-DD74-75CB2B64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5B477A-C092-D08D-3053-BCD3FC5D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F7F5A7-918C-6466-BE97-10108E17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7425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3443CBC-7665-393F-4790-6226C0066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C35E63D-225F-553E-37FF-D1ED9CB03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554022-DAFA-0F6B-76B7-2E722AE8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E727E6-2E7F-0CDF-92A6-D77FA8B0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98EFA0-BBC0-7D00-AD79-9DC82525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9491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1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7F8D-3BA3-2866-3111-1DECB465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35E611-A9B5-D2A1-35C1-415F7F425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6AB2F1-0EFD-43FE-687E-2A0FC0FD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ADE393-99F6-5B16-877D-EDBCA484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2A1D84-EE59-29AB-6ECA-0245A889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4232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95ACC3-496E-FDD0-1AA6-E0A7B68F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9AF109-0644-9750-BA18-71194D0AB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3D469D-C37A-9B1D-329C-5D4EAA50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6BCCA1-8108-FAC9-3CF7-5F943118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18264B-BF96-ADB9-D4B3-C0726348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1527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B4C3AC-6D44-BD95-87DC-C9FC84E1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B0D8FF-2935-7381-5C1F-E9CC89083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60C2926-F774-E8D6-293E-B72107066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3B447BD-1F5B-417F-39B0-B1BF7946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D150388-0501-06F1-915C-93A6BC92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AF2A9E-72E9-A930-CF66-6BC97516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888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E9F3C4-7377-9CD2-0194-B66A21DD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220ADB-4181-D633-7F41-23AA49BE3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B6FA5FC-EEE3-A382-ED0C-7BB3A0ECC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39D36C6-F53A-89C4-6910-782292ED4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8F94B40-BECE-5D47-FCA8-672E26AD2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840530E-3EF1-8154-7AF6-D44F84E8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D75632C-165C-E84B-ABE4-701791EF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5CDAD42-7E6A-9DEB-3E69-EE9FB65B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827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278446-FC1E-E7F2-4F81-97F22A45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A77A92A-99D3-62DC-F58D-4A6846A7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CF162-E09A-35DB-C607-D1AC0512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2731300-7D03-03AA-B46F-33491AB4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9544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172DB19-CC34-F615-D376-07A5368A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6783C75-3FFA-0779-A2E0-99EBA80A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7A14013-BCC0-DADC-DBF6-267960D9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5780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38E8FE-3117-C7F3-50CF-8B8DA488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ECA5F5-3CE7-315E-F155-0BCE092D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6CC65C-A4AD-E1D3-2E6F-7DC9F9C86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1A7A93-D3DC-4691-0FB9-2D5AF267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A3FD098-3A4A-79C9-10D3-2EACD240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BE3040-D68E-4818-A01D-A503159A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8662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2E3E9C-AB8A-AD53-C32D-237F6868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A0E2C66-02E3-FE8C-CEE5-D5D371010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4B39F3A-0EC7-8B7C-49D0-77D61FF5A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9C11CE6-93A4-4FBF-4E2E-ED50B322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D8C885-ED5E-CF8A-B996-8CD0EAC8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B188AE3-4A44-09F2-A50C-3E19A496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3068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A34E941-9DAF-BF0D-B9F1-149BBC64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D0E8FB8-7C26-9DED-9E9E-903B7D21D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B27C54-DB29-580C-D289-C302039E6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F463B4-468A-4F2B-8535-0C451A036B0C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4367D7-26D3-8BA8-3853-9EDF22F32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D608A0-B830-8875-7356-039B426EF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B3D80-5FF5-4950-A820-14570DB09B9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808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28/11/1446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981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4C23AB2E-C2CB-AA17-93FA-C8CD7BE8A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2167119"/>
            <a:ext cx="543041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JO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النظافة الشخصية</a:t>
            </a:r>
            <a:endParaRPr kumimoji="0" lang="en-US" altLang="ar-JO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JO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سرّ الصحة والسعادة</a:t>
            </a:r>
            <a:r>
              <a:rPr kumimoji="0" lang="ar-JO" altLang="ar-JO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ar-JO" altLang="ar-JO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E9E11F7-E424-5BCD-C832-A5094ED87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3" t="14693" r="14693" b="14693"/>
          <a:stretch/>
        </p:blipFill>
        <p:spPr>
          <a:xfrm flipH="1">
            <a:off x="743441" y="2801214"/>
            <a:ext cx="3285588" cy="3285588"/>
          </a:xfrm>
          <a:prstGeom prst="rect">
            <a:avLst/>
          </a:prstGeom>
          <a:noFill/>
        </p:spPr>
      </p:pic>
      <p:sp>
        <p:nvSpPr>
          <p:cNvPr id="18" name="Rectangle 6">
            <a:hlinkClick r:id="rId3" tooltip="تسرنا زيارتكم للقناة"/>
            <a:extLst>
              <a:ext uri="{FF2B5EF4-FFF2-40B4-BE49-F238E27FC236}">
                <a16:creationId xmlns:a16="http://schemas.microsoft.com/office/drawing/2014/main" id="{FF9E7264-01D3-BAA2-82CC-886F54737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4099933"/>
            <a:ext cx="54304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JO" altLang="ar-J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قناة البوربوينت الإسلامي</a:t>
            </a:r>
            <a:endParaRPr kumimoji="0" lang="en-US" altLang="ar-JO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ar-J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youtube.com/@IslamicPowerPoint</a:t>
            </a:r>
            <a:endParaRPr kumimoji="0" lang="ar-JO" altLang="ar-JO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مستطيل 9">
            <a:extLst>
              <a:ext uri="{FF2B5EF4-FFF2-40B4-BE49-F238E27FC236}">
                <a16:creationId xmlns:a16="http://schemas.microsoft.com/office/drawing/2014/main" id="{6648D183-D552-9CC9-F44F-D2E73B0BCF8A}"/>
              </a:ext>
            </a:extLst>
          </p:cNvPr>
          <p:cNvSpPr/>
          <p:nvPr/>
        </p:nvSpPr>
        <p:spPr>
          <a:xfrm>
            <a:off x="0" y="2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3" name="مستطيل 9">
            <a:extLst>
              <a:ext uri="{FF2B5EF4-FFF2-40B4-BE49-F238E27FC236}">
                <a16:creationId xmlns:a16="http://schemas.microsoft.com/office/drawing/2014/main" id="{D8272ADF-5C2C-F04E-FDB4-8FAE55C514A5}"/>
              </a:ext>
            </a:extLst>
          </p:cNvPr>
          <p:cNvSpPr/>
          <p:nvPr/>
        </p:nvSpPr>
        <p:spPr>
          <a:xfrm rot="10800000">
            <a:off x="0" y="6186636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743375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70083-5854-996B-8653-EA57B431C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FF6FCC9A-2E73-B543-C302-F86938FCC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559" y="1993356"/>
            <a:ext cx="48768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JO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ما هي النظافة الشخصية؟</a:t>
            </a:r>
            <a:endParaRPr kumimoji="0" lang="ar-JO" altLang="ar-JO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B6DB130-B0EF-1821-84D1-D0242757B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920" y="3080156"/>
            <a:ext cx="68224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النظافة الشخصية تعني أن نعتني بأنفسنا ونحافظ على أجسامنا نظيفة وصحية.</a:t>
            </a:r>
            <a:endParaRPr kumimoji="0" lang="ar-JO" altLang="ar-JO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F0898D7-1FB4-8BF0-74F2-9B779218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7207">
            <a:off x="930073" y="2842874"/>
            <a:ext cx="999831" cy="3017782"/>
          </a:xfrm>
          <a:prstGeom prst="rect">
            <a:avLst/>
          </a:prstGeom>
          <a:noFill/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441EA87-3B72-D26A-BD98-310E72C3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7267">
            <a:off x="1761728" y="2834262"/>
            <a:ext cx="548688" cy="3017782"/>
          </a:xfrm>
          <a:prstGeom prst="rect">
            <a:avLst/>
          </a:prstGeom>
          <a:noFill/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9047D0F-7F95-6E61-A89A-DEF7CCB03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" y="5199780"/>
            <a:ext cx="1483571" cy="700915"/>
          </a:xfrm>
          <a:prstGeom prst="rect">
            <a:avLst/>
          </a:prstGeom>
          <a:noFill/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B7C1B176-BD78-818E-74C5-B752AA44AB10}"/>
              </a:ext>
            </a:extLst>
          </p:cNvPr>
          <p:cNvSpPr/>
          <p:nvPr/>
        </p:nvSpPr>
        <p:spPr>
          <a:xfrm>
            <a:off x="0" y="2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مستطيل 9">
            <a:extLst>
              <a:ext uri="{FF2B5EF4-FFF2-40B4-BE49-F238E27FC236}">
                <a16:creationId xmlns:a16="http://schemas.microsoft.com/office/drawing/2014/main" id="{CC52A451-5CF7-11B7-1D44-70585E2AD4F7}"/>
              </a:ext>
            </a:extLst>
          </p:cNvPr>
          <p:cNvSpPr/>
          <p:nvPr/>
        </p:nvSpPr>
        <p:spPr>
          <a:xfrm rot="10800000">
            <a:off x="0" y="6186636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460554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decel="2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08FA7-997A-5EB7-AC6D-340E1B854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EFA84240-B100-AB42-9919-661937EB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559" y="1756620"/>
            <a:ext cx="48768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JO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لماذا النظافة مهمة؟</a:t>
            </a:r>
            <a:endParaRPr kumimoji="0" lang="ar-JO" altLang="ar-JO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6DF5910E-EC5C-0C62-3C4C-42801E633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457" y="2841934"/>
            <a:ext cx="7114903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تمنع انتشار الجراثيم</a:t>
            </a:r>
            <a:r>
              <a:rPr lang="ar-JO" alt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ar-JO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تجعلنا نشعر بالانتعاش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ar-JO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يحبنا الناس أكثر عندما نكون نظيفين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ar-JO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نحمي أنفسنا من الأمراض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ar-JO" altLang="ar-JO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مستطيل 9">
            <a:extLst>
              <a:ext uri="{FF2B5EF4-FFF2-40B4-BE49-F238E27FC236}">
                <a16:creationId xmlns:a16="http://schemas.microsoft.com/office/drawing/2014/main" id="{D3862582-A90A-FE22-FF5A-36D3D1023AFD}"/>
              </a:ext>
            </a:extLst>
          </p:cNvPr>
          <p:cNvSpPr/>
          <p:nvPr/>
        </p:nvSpPr>
        <p:spPr>
          <a:xfrm>
            <a:off x="0" y="2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82D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2" name="مستطيل 9">
            <a:extLst>
              <a:ext uri="{FF2B5EF4-FFF2-40B4-BE49-F238E27FC236}">
                <a16:creationId xmlns:a16="http://schemas.microsoft.com/office/drawing/2014/main" id="{E70EAD47-A41B-EF32-F72A-218FF88D3F34}"/>
              </a:ext>
            </a:extLst>
          </p:cNvPr>
          <p:cNvSpPr/>
          <p:nvPr/>
        </p:nvSpPr>
        <p:spPr>
          <a:xfrm rot="10800000">
            <a:off x="0" y="6186636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82D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84CE2961-358C-4C18-4F08-C0A879A3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88" y="1098870"/>
            <a:ext cx="1476552" cy="14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E5BD8C6E-9E94-6BBD-09AC-0BDE83895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 r="19401"/>
          <a:stretch/>
        </p:blipFill>
        <p:spPr bwMode="auto">
          <a:xfrm>
            <a:off x="185058" y="2190382"/>
            <a:ext cx="1633582" cy="149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4C00E92-ACFB-4931-92BF-72A410263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57" y="4015187"/>
            <a:ext cx="2556534" cy="2171449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AA183115-A2F3-EA5C-6A71-5C7146600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106" y="2722880"/>
            <a:ext cx="1638951" cy="16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708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9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B3BB3-58CB-CA5E-550B-86F3FB911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8A015009-0F46-BCEA-436E-9D7D6EEA8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559" y="1318441"/>
            <a:ext cx="48768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JO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عادات النظافة اليومية</a:t>
            </a:r>
            <a:r>
              <a:rPr kumimoji="0" lang="ar-JO" altLang="ar-JO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ar-JO" altLang="ar-JO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93BDCA8-0690-449A-1C4E-5412A0A3D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560" y="2403755"/>
            <a:ext cx="5765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غسل اليدين قبل وبعد الأكل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الاستحمام بانتظام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تنظيف الأسنان مرتين يوميًا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تقليم الأظافر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تغيير الملابس الداخلية يوميًا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ar-JO" altLang="ar-JO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E4A1355-487A-7ED6-90BE-ED7BD5BF1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4" y="1522583"/>
            <a:ext cx="1662967" cy="1130598"/>
          </a:xfrm>
          <a:prstGeom prst="rect">
            <a:avLst/>
          </a:prstGeom>
          <a:noFill/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ADA50ED-20A2-7B26-DA4F-3E9269F5D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4" y="4258266"/>
            <a:ext cx="1737121" cy="173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15D92EBC-3DE9-D256-5407-4F0EC8677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96" y="1318441"/>
            <a:ext cx="1313980" cy="20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5DA439AE-E2BB-05EC-735E-06149BFBC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81" y="4238436"/>
            <a:ext cx="2029856" cy="18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AA2879E-7115-7C3D-9682-B7975AF59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425" y="3007846"/>
            <a:ext cx="1950889" cy="1804572"/>
          </a:xfrm>
          <a:prstGeom prst="rect">
            <a:avLst/>
          </a:prstGeom>
          <a:noFill/>
        </p:spPr>
      </p:pic>
      <p:sp>
        <p:nvSpPr>
          <p:cNvPr id="6" name="مستطيل 9">
            <a:extLst>
              <a:ext uri="{FF2B5EF4-FFF2-40B4-BE49-F238E27FC236}">
                <a16:creationId xmlns:a16="http://schemas.microsoft.com/office/drawing/2014/main" id="{C0C4528A-5CD4-7A65-1E00-30B9C3B0CBBD}"/>
              </a:ext>
            </a:extLst>
          </p:cNvPr>
          <p:cNvSpPr/>
          <p:nvPr/>
        </p:nvSpPr>
        <p:spPr>
          <a:xfrm>
            <a:off x="0" y="2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D58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id="{6CFD8717-02FE-4377-0B0B-9CB4DB04F359}"/>
              </a:ext>
            </a:extLst>
          </p:cNvPr>
          <p:cNvSpPr/>
          <p:nvPr/>
        </p:nvSpPr>
        <p:spPr>
          <a:xfrm rot="10800000">
            <a:off x="0" y="6186636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D58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38566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B7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8D14F9-E839-F002-5C9B-314BA92FC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A3A5CFC7-C7AB-C47A-31D6-A273D7E83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559" y="1318441"/>
            <a:ext cx="48768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JO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متى نغسل أيدينا؟</a:t>
            </a:r>
            <a:endParaRPr kumimoji="0" lang="ar-JO" altLang="ar-JO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9B5B453-0EDC-126E-67E2-9DC6F44D7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2403755"/>
            <a:ext cx="420116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بعد اللعب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قبل الأكل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بعد دخول الحمام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بعد لمس الحيوانات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ar-JO" altLang="ar-JO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8195564-19B4-C437-9913-C5F4B0F8F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1" y="4412409"/>
            <a:ext cx="2310635" cy="16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6181020F-ED88-E75C-993F-AFF0F8212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28" y="4029902"/>
            <a:ext cx="1483858" cy="14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CB08D89-3B5E-74C9-510E-5D3E224C1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2052365"/>
            <a:ext cx="1717934" cy="1762246"/>
          </a:xfrm>
          <a:prstGeom prst="rect">
            <a:avLst/>
          </a:prstGeom>
          <a:noFill/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2AB189EC-874B-A856-0D5C-B0204EBA7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56" y="1677964"/>
            <a:ext cx="2670809" cy="213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9">
            <a:extLst>
              <a:ext uri="{FF2B5EF4-FFF2-40B4-BE49-F238E27FC236}">
                <a16:creationId xmlns:a16="http://schemas.microsoft.com/office/drawing/2014/main" id="{4546E32A-F847-2EF2-7D7E-63A0E1528F24}"/>
              </a:ext>
            </a:extLst>
          </p:cNvPr>
          <p:cNvSpPr/>
          <p:nvPr/>
        </p:nvSpPr>
        <p:spPr>
          <a:xfrm>
            <a:off x="0" y="2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EBC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14045904-7761-EB98-F5DF-F6898A458B3E}"/>
              </a:ext>
            </a:extLst>
          </p:cNvPr>
          <p:cNvSpPr/>
          <p:nvPr/>
        </p:nvSpPr>
        <p:spPr>
          <a:xfrm rot="10800000">
            <a:off x="0" y="6186636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EBC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2887831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C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1C05EF-527D-E63C-897B-1E5041B1B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6AE65084-0241-2EA6-DC30-D49CA6036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559" y="1318441"/>
            <a:ext cx="48768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JO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أدوات النظافة الشخصية</a:t>
            </a:r>
            <a:r>
              <a:rPr lang="ar-JO" alt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ar-JO" altLang="ar-JO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610C69E1-D13E-E207-4DC7-B0060ABCF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199" y="2403755"/>
            <a:ext cx="527216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فرشاة ومعجون الأسنان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صابون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شامبو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منشفة نظيفة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مشط</a:t>
            </a:r>
            <a:r>
              <a:rPr kumimoji="0" lang="ar-JO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ar-JO" altLang="ar-JO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74D0D9D-3C01-84C0-2EA7-8024A581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000">
            <a:off x="85724" y="4069268"/>
            <a:ext cx="2391322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E51F756-37F0-F9C1-5658-BCEEF2CA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360" y="3366177"/>
            <a:ext cx="1473239" cy="1012586"/>
          </a:xfrm>
          <a:prstGeom prst="rect">
            <a:avLst/>
          </a:prstGeom>
          <a:noFill/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BBB2D85-77C5-7DA2-2E23-05B9BFB17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7891">
            <a:off x="3829965" y="3872470"/>
            <a:ext cx="803433" cy="1956049"/>
          </a:xfrm>
          <a:prstGeom prst="rect">
            <a:avLst/>
          </a:prstGeom>
          <a:noFill/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7C54BB78-0029-CF17-E9F5-074A5182A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7" y="1648044"/>
            <a:ext cx="2526166" cy="11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6A7415-71B8-8893-D44E-E04EA6B0E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80220">
            <a:off x="3093954" y="2205977"/>
            <a:ext cx="2023365" cy="644599"/>
          </a:xfrm>
          <a:prstGeom prst="rect">
            <a:avLst/>
          </a:prstGeom>
          <a:noFill/>
        </p:spPr>
      </p:pic>
      <p:sp>
        <p:nvSpPr>
          <p:cNvPr id="9" name="مستطيل 9">
            <a:extLst>
              <a:ext uri="{FF2B5EF4-FFF2-40B4-BE49-F238E27FC236}">
                <a16:creationId xmlns:a16="http://schemas.microsoft.com/office/drawing/2014/main" id="{FE17433E-6609-682A-BCF6-FB67AD98A28D}"/>
              </a:ext>
            </a:extLst>
          </p:cNvPr>
          <p:cNvSpPr/>
          <p:nvPr/>
        </p:nvSpPr>
        <p:spPr>
          <a:xfrm>
            <a:off x="0" y="2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D58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33CDB64-4D3B-70EB-474B-062F5F5232F2}"/>
              </a:ext>
            </a:extLst>
          </p:cNvPr>
          <p:cNvSpPr/>
          <p:nvPr/>
        </p:nvSpPr>
        <p:spPr>
          <a:xfrm rot="10800000">
            <a:off x="0" y="6186636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D581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1889545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decel="2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C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C53970-9AC8-8524-AEA7-E75A14A0C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867F1315-3A61-6701-567F-64EC2EA37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921" y="1284341"/>
            <a:ext cx="33121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صح أم خطأ؟</a:t>
            </a:r>
            <a:endParaRPr kumimoji="0" lang="ar-JO" altLang="ar-JO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5B65985A-1E0A-8B06-383F-FF7F8C2BD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86585"/>
              </p:ext>
            </p:extLst>
          </p:nvPr>
        </p:nvGraphicFramePr>
        <p:xfrm>
          <a:off x="2702559" y="2149202"/>
          <a:ext cx="6786881" cy="3631838"/>
        </p:xfrm>
        <a:graphic>
          <a:graphicData uri="http://schemas.openxmlformats.org/drawingml/2006/table">
            <a:tbl>
              <a:tblPr rtl="1" firstRow="1" bandRow="1">
                <a:tableStyleId>{5A111915-BE36-4E01-A7E5-04B1672EAD32}</a:tableStyleId>
              </a:tblPr>
              <a:tblGrid>
                <a:gridCol w="5330091">
                  <a:extLst>
                    <a:ext uri="{9D8B030D-6E8A-4147-A177-3AD203B41FA5}">
                      <a16:colId xmlns:a16="http://schemas.microsoft.com/office/drawing/2014/main" val="4024825686"/>
                    </a:ext>
                  </a:extLst>
                </a:gridCol>
                <a:gridCol w="728088">
                  <a:extLst>
                    <a:ext uri="{9D8B030D-6E8A-4147-A177-3AD203B41FA5}">
                      <a16:colId xmlns:a16="http://schemas.microsoft.com/office/drawing/2014/main" val="1192296803"/>
                    </a:ext>
                  </a:extLst>
                </a:gridCol>
                <a:gridCol w="728702">
                  <a:extLst>
                    <a:ext uri="{9D8B030D-6E8A-4147-A177-3AD203B41FA5}">
                      <a16:colId xmlns:a16="http://schemas.microsoft.com/office/drawing/2014/main" val="2226995179"/>
                    </a:ext>
                  </a:extLst>
                </a:gridCol>
              </a:tblGrid>
              <a:tr h="817518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altLang="ar-JO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اختر العلامة الصحيحة</a:t>
                      </a:r>
                      <a:r>
                        <a:rPr kumimoji="0" lang="ar-SA" altLang="ar-JO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أمام العبارات</a:t>
                      </a:r>
                      <a:r>
                        <a:rPr kumimoji="0" lang="ar-JO" altLang="ar-JO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التالية:</a:t>
                      </a:r>
                      <a:endParaRPr kumimoji="0" lang="ar-JO" altLang="ar-JO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710504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JO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أغسل أسناني قبل النوم.</a:t>
                      </a:r>
                      <a:endParaRPr kumimoji="0" lang="ar-JO" altLang="ar-JO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J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J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609798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JO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ألبس نفس الملابس كل يوم.</a:t>
                      </a:r>
                      <a:endParaRPr kumimoji="0" lang="ar-JO" altLang="ar-JO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J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J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786302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JO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أستحم مرة في الأسبوع فقط.</a:t>
                      </a:r>
                      <a:endParaRPr kumimoji="0" lang="ar-JO" altLang="ar-JO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J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J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650709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JO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أغسل يدي قبل الطعام.</a:t>
                      </a:r>
                      <a:endParaRPr kumimoji="0" lang="ar-JO" altLang="ar-JO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J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J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575063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94DAA9C5-ECB4-6252-F418-95EC3D05E895}"/>
              </a:ext>
            </a:extLst>
          </p:cNvPr>
          <p:cNvSpPr txBox="1"/>
          <p:nvPr/>
        </p:nvSpPr>
        <p:spPr>
          <a:xfrm>
            <a:off x="2702559" y="2984011"/>
            <a:ext cx="558482" cy="45811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kumimoji="0" lang="ar-SA" altLang="ar-JO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endParaRPr lang="ar-JO" sz="26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3276A9D-B69A-AFCB-4748-CF8D656E683F}"/>
              </a:ext>
            </a:extLst>
          </p:cNvPr>
          <p:cNvSpPr txBox="1"/>
          <p:nvPr/>
        </p:nvSpPr>
        <p:spPr>
          <a:xfrm>
            <a:off x="3580812" y="2984011"/>
            <a:ext cx="542244" cy="458110"/>
          </a:xfrm>
          <a:prstGeom prst="rect">
            <a:avLst/>
          </a:prstGeom>
          <a:noFill/>
        </p:spPr>
        <p:txBody>
          <a:bodyPr wrap="square" tIns="0" bIns="72000" anchor="ctr">
            <a:noAutofit/>
          </a:bodyPr>
          <a:lstStyle/>
          <a:p>
            <a:pPr algn="ctr" rtl="0"/>
            <a:r>
              <a:rPr kumimoji="0" lang="ar-SA" altLang="ar-JO" sz="3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ar-JO" sz="36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B595838-D468-A974-2467-5164CB3B790B}"/>
              </a:ext>
            </a:extLst>
          </p:cNvPr>
          <p:cNvSpPr txBox="1"/>
          <p:nvPr/>
        </p:nvSpPr>
        <p:spPr>
          <a:xfrm>
            <a:off x="2702559" y="3679900"/>
            <a:ext cx="558482" cy="45811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kumimoji="0" lang="ar-SA" altLang="ar-JO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endParaRPr lang="ar-JO" sz="26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0585A60-5004-337E-11D8-FFAD1EC08E92}"/>
              </a:ext>
            </a:extLst>
          </p:cNvPr>
          <p:cNvSpPr txBox="1"/>
          <p:nvPr/>
        </p:nvSpPr>
        <p:spPr>
          <a:xfrm>
            <a:off x="3580812" y="3679900"/>
            <a:ext cx="542244" cy="458110"/>
          </a:xfrm>
          <a:prstGeom prst="rect">
            <a:avLst/>
          </a:prstGeom>
          <a:noFill/>
        </p:spPr>
        <p:txBody>
          <a:bodyPr wrap="square" tIns="0" bIns="72000" anchor="ctr">
            <a:noAutofit/>
          </a:bodyPr>
          <a:lstStyle/>
          <a:p>
            <a:pPr algn="ctr" rtl="0"/>
            <a:r>
              <a:rPr kumimoji="0" lang="ar-SA" altLang="ar-JO" sz="3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ar-JO" sz="3600" dirty="0"/>
          </a:p>
        </p:txBody>
      </p:sp>
      <p:sp>
        <p:nvSpPr>
          <p:cNvPr id="22" name="مستطيل 9">
            <a:extLst>
              <a:ext uri="{FF2B5EF4-FFF2-40B4-BE49-F238E27FC236}">
                <a16:creationId xmlns:a16="http://schemas.microsoft.com/office/drawing/2014/main" id="{D6C6F84E-8D56-3811-E0B8-462E69F50883}"/>
              </a:ext>
            </a:extLst>
          </p:cNvPr>
          <p:cNvSpPr/>
          <p:nvPr/>
        </p:nvSpPr>
        <p:spPr>
          <a:xfrm>
            <a:off x="0" y="2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C8D7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3" name="مستطيل 9">
            <a:extLst>
              <a:ext uri="{FF2B5EF4-FFF2-40B4-BE49-F238E27FC236}">
                <a16:creationId xmlns:a16="http://schemas.microsoft.com/office/drawing/2014/main" id="{8AE4EE1B-D774-4474-FE1A-66DDB8B2BE85}"/>
              </a:ext>
            </a:extLst>
          </p:cNvPr>
          <p:cNvSpPr/>
          <p:nvPr/>
        </p:nvSpPr>
        <p:spPr>
          <a:xfrm rot="10800000">
            <a:off x="0" y="6186636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C8D7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36" name="صحيح1">
            <a:extLst>
              <a:ext uri="{FF2B5EF4-FFF2-40B4-BE49-F238E27FC236}">
                <a16:creationId xmlns:a16="http://schemas.microsoft.com/office/drawing/2014/main" id="{A3296878-6D2E-750B-DAFE-F3BBD9F01142}"/>
              </a:ext>
            </a:extLst>
          </p:cNvPr>
          <p:cNvSpPr txBox="1"/>
          <p:nvPr/>
        </p:nvSpPr>
        <p:spPr>
          <a:xfrm>
            <a:off x="794571" y="2968623"/>
            <a:ext cx="1781257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إجابة صحيحة</a:t>
            </a:r>
          </a:p>
        </p:txBody>
      </p:sp>
      <p:sp>
        <p:nvSpPr>
          <p:cNvPr id="37" name="خطأ2">
            <a:extLst>
              <a:ext uri="{FF2B5EF4-FFF2-40B4-BE49-F238E27FC236}">
                <a16:creationId xmlns:a16="http://schemas.microsoft.com/office/drawing/2014/main" id="{DC748926-70CB-80A9-9969-5F7576F3D588}"/>
              </a:ext>
            </a:extLst>
          </p:cNvPr>
          <p:cNvSpPr txBox="1"/>
          <p:nvPr/>
        </p:nvSpPr>
        <p:spPr>
          <a:xfrm>
            <a:off x="1014182" y="2968623"/>
            <a:ext cx="1342034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إجابة خطأ</a:t>
            </a:r>
          </a:p>
        </p:txBody>
      </p:sp>
      <p:sp>
        <p:nvSpPr>
          <p:cNvPr id="38" name="صحيح2">
            <a:extLst>
              <a:ext uri="{FF2B5EF4-FFF2-40B4-BE49-F238E27FC236}">
                <a16:creationId xmlns:a16="http://schemas.microsoft.com/office/drawing/2014/main" id="{C10F1662-FA48-E72C-5E50-816248DD553A}"/>
              </a:ext>
            </a:extLst>
          </p:cNvPr>
          <p:cNvSpPr txBox="1"/>
          <p:nvPr/>
        </p:nvSpPr>
        <p:spPr>
          <a:xfrm>
            <a:off x="794571" y="3649123"/>
            <a:ext cx="1781257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إجابة صحيحة</a:t>
            </a:r>
          </a:p>
        </p:txBody>
      </p:sp>
      <p:sp>
        <p:nvSpPr>
          <p:cNvPr id="39" name="خطأ2">
            <a:extLst>
              <a:ext uri="{FF2B5EF4-FFF2-40B4-BE49-F238E27FC236}">
                <a16:creationId xmlns:a16="http://schemas.microsoft.com/office/drawing/2014/main" id="{956E49D3-4173-90CB-F9CA-71CF370693C8}"/>
              </a:ext>
            </a:extLst>
          </p:cNvPr>
          <p:cNvSpPr txBox="1"/>
          <p:nvPr/>
        </p:nvSpPr>
        <p:spPr>
          <a:xfrm>
            <a:off x="1014182" y="3649123"/>
            <a:ext cx="1342034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إجابة خطأ</a:t>
            </a:r>
          </a:p>
        </p:txBody>
      </p:sp>
      <p:sp>
        <p:nvSpPr>
          <p:cNvPr id="44" name="صحيح3">
            <a:extLst>
              <a:ext uri="{FF2B5EF4-FFF2-40B4-BE49-F238E27FC236}">
                <a16:creationId xmlns:a16="http://schemas.microsoft.com/office/drawing/2014/main" id="{063A11FA-6E3A-5B35-1B22-7C2188E94B03}"/>
              </a:ext>
            </a:extLst>
          </p:cNvPr>
          <p:cNvSpPr txBox="1"/>
          <p:nvPr/>
        </p:nvSpPr>
        <p:spPr>
          <a:xfrm>
            <a:off x="794571" y="4329025"/>
            <a:ext cx="1781257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إجابة صحيحة</a:t>
            </a:r>
          </a:p>
        </p:txBody>
      </p:sp>
      <p:sp>
        <p:nvSpPr>
          <p:cNvPr id="45" name="خطأ3">
            <a:extLst>
              <a:ext uri="{FF2B5EF4-FFF2-40B4-BE49-F238E27FC236}">
                <a16:creationId xmlns:a16="http://schemas.microsoft.com/office/drawing/2014/main" id="{D137BE66-3F3A-6FC2-3D2E-8130CA621146}"/>
              </a:ext>
            </a:extLst>
          </p:cNvPr>
          <p:cNvSpPr txBox="1"/>
          <p:nvPr/>
        </p:nvSpPr>
        <p:spPr>
          <a:xfrm>
            <a:off x="1014182" y="4329025"/>
            <a:ext cx="1342034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إجابة خطأ</a:t>
            </a:r>
          </a:p>
        </p:txBody>
      </p:sp>
      <p:sp>
        <p:nvSpPr>
          <p:cNvPr id="48" name="صحيح4">
            <a:extLst>
              <a:ext uri="{FF2B5EF4-FFF2-40B4-BE49-F238E27FC236}">
                <a16:creationId xmlns:a16="http://schemas.microsoft.com/office/drawing/2014/main" id="{CB7AB438-9EBD-C859-1DC3-1C2CD203E8C3}"/>
              </a:ext>
            </a:extLst>
          </p:cNvPr>
          <p:cNvSpPr txBox="1"/>
          <p:nvPr/>
        </p:nvSpPr>
        <p:spPr>
          <a:xfrm>
            <a:off x="794571" y="4999830"/>
            <a:ext cx="1781257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إجابة صحيحة</a:t>
            </a:r>
          </a:p>
        </p:txBody>
      </p:sp>
      <p:sp>
        <p:nvSpPr>
          <p:cNvPr id="49" name="خطأ4">
            <a:extLst>
              <a:ext uri="{FF2B5EF4-FFF2-40B4-BE49-F238E27FC236}">
                <a16:creationId xmlns:a16="http://schemas.microsoft.com/office/drawing/2014/main" id="{662905E1-9C86-35DE-36EC-BFB2CD6EE44E}"/>
              </a:ext>
            </a:extLst>
          </p:cNvPr>
          <p:cNvSpPr txBox="1"/>
          <p:nvPr/>
        </p:nvSpPr>
        <p:spPr>
          <a:xfrm>
            <a:off x="1014182" y="4999830"/>
            <a:ext cx="1342034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إجابة خطأ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0FEB4F9-B9EE-8CF6-2A4E-A4D8EC694516}"/>
              </a:ext>
            </a:extLst>
          </p:cNvPr>
          <p:cNvSpPr txBox="1"/>
          <p:nvPr/>
        </p:nvSpPr>
        <p:spPr>
          <a:xfrm>
            <a:off x="2702559" y="4359802"/>
            <a:ext cx="558482" cy="45811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kumimoji="0" lang="ar-SA" altLang="ar-JO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endParaRPr lang="ar-JO" sz="2600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8CC5A55-EAD6-D569-8453-96BFA0C3D963}"/>
              </a:ext>
            </a:extLst>
          </p:cNvPr>
          <p:cNvSpPr txBox="1"/>
          <p:nvPr/>
        </p:nvSpPr>
        <p:spPr>
          <a:xfrm>
            <a:off x="3580812" y="4359802"/>
            <a:ext cx="542244" cy="458110"/>
          </a:xfrm>
          <a:prstGeom prst="rect">
            <a:avLst/>
          </a:prstGeom>
          <a:noFill/>
        </p:spPr>
        <p:txBody>
          <a:bodyPr wrap="square" tIns="0" bIns="72000" anchor="ctr">
            <a:noAutofit/>
          </a:bodyPr>
          <a:lstStyle/>
          <a:p>
            <a:pPr algn="ctr" rtl="0"/>
            <a:r>
              <a:rPr kumimoji="0" lang="ar-SA" altLang="ar-JO" sz="3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ar-JO" sz="3600" dirty="0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5B6D037-D16A-5F7F-F479-14734A383902}"/>
              </a:ext>
            </a:extLst>
          </p:cNvPr>
          <p:cNvSpPr txBox="1"/>
          <p:nvPr/>
        </p:nvSpPr>
        <p:spPr>
          <a:xfrm>
            <a:off x="2702559" y="5015218"/>
            <a:ext cx="558482" cy="45811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kumimoji="0" lang="ar-SA" altLang="ar-JO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endParaRPr lang="ar-JO" sz="2600" dirty="0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B6E03F9-1BC0-2A9C-6D9F-EF807B041667}"/>
              </a:ext>
            </a:extLst>
          </p:cNvPr>
          <p:cNvSpPr txBox="1"/>
          <p:nvPr/>
        </p:nvSpPr>
        <p:spPr>
          <a:xfrm>
            <a:off x="3580812" y="5015218"/>
            <a:ext cx="542244" cy="458110"/>
          </a:xfrm>
          <a:prstGeom prst="rect">
            <a:avLst/>
          </a:prstGeom>
          <a:noFill/>
        </p:spPr>
        <p:txBody>
          <a:bodyPr wrap="square" tIns="0" bIns="72000" anchor="ctr">
            <a:noAutofit/>
          </a:bodyPr>
          <a:lstStyle/>
          <a:p>
            <a:pPr algn="ctr" rtl="0"/>
            <a:r>
              <a:rPr kumimoji="0" lang="ar-SA" altLang="ar-JO" sz="3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41711720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39" grpId="1"/>
      <p:bldP spid="44" grpId="0"/>
      <p:bldP spid="45" grpId="0"/>
      <p:bldP spid="45" grpId="1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B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E3FBDB-E112-AD81-1586-B52FCC8FB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7FFE7FD-ECCF-9194-3599-34A5FB3D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944" y="3044280"/>
            <a:ext cx="63572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JO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نظافتي… دليل على حُسن تربيتي</a:t>
            </a:r>
            <a:r>
              <a:rPr kumimoji="0" lang="ar-JO" altLang="ar-JO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ar-JO" altLang="ar-JO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C4FAC54-1ACC-0459-6E2D-0E7BCED82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9" y="2029842"/>
            <a:ext cx="2375878" cy="4027714"/>
          </a:xfrm>
          <a:prstGeom prst="rect">
            <a:avLst/>
          </a:prstGeom>
          <a:noFill/>
        </p:spPr>
      </p:pic>
      <p:sp>
        <p:nvSpPr>
          <p:cNvPr id="8" name="مستطيل 9">
            <a:extLst>
              <a:ext uri="{FF2B5EF4-FFF2-40B4-BE49-F238E27FC236}">
                <a16:creationId xmlns:a16="http://schemas.microsoft.com/office/drawing/2014/main" id="{3036A4BF-C88E-3003-8C9A-094DA6C33D2F}"/>
              </a:ext>
            </a:extLst>
          </p:cNvPr>
          <p:cNvSpPr/>
          <p:nvPr/>
        </p:nvSpPr>
        <p:spPr>
          <a:xfrm>
            <a:off x="0" y="2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5ABA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id="{C1DBBFAA-C590-B0C4-3F09-32AD8D049525}"/>
              </a:ext>
            </a:extLst>
          </p:cNvPr>
          <p:cNvSpPr/>
          <p:nvPr/>
        </p:nvSpPr>
        <p:spPr>
          <a:xfrm rot="10800000">
            <a:off x="0" y="6186636"/>
            <a:ext cx="12192000" cy="679983"/>
          </a:xfrm>
          <a:custGeom>
            <a:avLst/>
            <a:gdLst>
              <a:gd name="connsiteX0" fmla="*/ 0 w 12192000"/>
              <a:gd name="connsiteY0" fmla="*/ 0 h 679985"/>
              <a:gd name="connsiteX1" fmla="*/ 12192000 w 12192000"/>
              <a:gd name="connsiteY1" fmla="*/ 0 h 679985"/>
              <a:gd name="connsiteX2" fmla="*/ 12192000 w 12192000"/>
              <a:gd name="connsiteY2" fmla="*/ 679985 h 679985"/>
              <a:gd name="connsiteX3" fmla="*/ 0 w 12192000"/>
              <a:gd name="connsiteY3" fmla="*/ 679985 h 679985"/>
              <a:gd name="connsiteX4" fmla="*/ 0 w 12192000"/>
              <a:gd name="connsiteY4" fmla="*/ 0 h 679985"/>
              <a:gd name="connsiteX0" fmla="*/ 0 w 12192000"/>
              <a:gd name="connsiteY0" fmla="*/ 0 h 682906"/>
              <a:gd name="connsiteX1" fmla="*/ 12192000 w 12192000"/>
              <a:gd name="connsiteY1" fmla="*/ 0 h 682906"/>
              <a:gd name="connsiteX2" fmla="*/ 12192000 w 12192000"/>
              <a:gd name="connsiteY2" fmla="*/ 679985 h 682906"/>
              <a:gd name="connsiteX3" fmla="*/ 1157468 w 12192000"/>
              <a:gd name="connsiteY3" fmla="*/ 682906 h 682906"/>
              <a:gd name="connsiteX4" fmla="*/ 0 w 12192000"/>
              <a:gd name="connsiteY4" fmla="*/ 679985 h 682906"/>
              <a:gd name="connsiteX5" fmla="*/ 0 w 12192000"/>
              <a:gd name="connsiteY5" fmla="*/ 0 h 682906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3784922 w 12192000"/>
              <a:gd name="connsiteY3" fmla="*/ 706055 h 706055"/>
              <a:gd name="connsiteX4" fmla="*/ 1157468 w 12192000"/>
              <a:gd name="connsiteY4" fmla="*/ 682906 h 706055"/>
              <a:gd name="connsiteX5" fmla="*/ 0 w 12192000"/>
              <a:gd name="connsiteY5" fmla="*/ 679985 h 706055"/>
              <a:gd name="connsiteX6" fmla="*/ 0 w 12192000"/>
              <a:gd name="connsiteY6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7731889 w 12192000"/>
              <a:gd name="connsiteY3" fmla="*/ 706055 h 706055"/>
              <a:gd name="connsiteX4" fmla="*/ 3784922 w 12192000"/>
              <a:gd name="connsiteY4" fmla="*/ 706055 h 706055"/>
              <a:gd name="connsiteX5" fmla="*/ 1157468 w 12192000"/>
              <a:gd name="connsiteY5" fmla="*/ 682906 h 706055"/>
              <a:gd name="connsiteX6" fmla="*/ 0 w 12192000"/>
              <a:gd name="connsiteY6" fmla="*/ 679985 h 706055"/>
              <a:gd name="connsiteX7" fmla="*/ 0 w 12192000"/>
              <a:gd name="connsiteY7" fmla="*/ 0 h 706055"/>
              <a:gd name="connsiteX0" fmla="*/ 0 w 12192000"/>
              <a:gd name="connsiteY0" fmla="*/ 0 h 706055"/>
              <a:gd name="connsiteX1" fmla="*/ 12192000 w 12192000"/>
              <a:gd name="connsiteY1" fmla="*/ 0 h 706055"/>
              <a:gd name="connsiteX2" fmla="*/ 12192000 w 12192000"/>
              <a:gd name="connsiteY2" fmla="*/ 679985 h 706055"/>
              <a:gd name="connsiteX3" fmla="*/ 10822329 w 12192000"/>
              <a:gd name="connsiteY3" fmla="*/ 706055 h 706055"/>
              <a:gd name="connsiteX4" fmla="*/ 7731889 w 12192000"/>
              <a:gd name="connsiteY4" fmla="*/ 706055 h 706055"/>
              <a:gd name="connsiteX5" fmla="*/ 3784922 w 12192000"/>
              <a:gd name="connsiteY5" fmla="*/ 706055 h 706055"/>
              <a:gd name="connsiteX6" fmla="*/ 1157468 w 12192000"/>
              <a:gd name="connsiteY6" fmla="*/ 682906 h 706055"/>
              <a:gd name="connsiteX7" fmla="*/ 0 w 12192000"/>
              <a:gd name="connsiteY7" fmla="*/ 679985 h 706055"/>
              <a:gd name="connsiteX8" fmla="*/ 0 w 12192000"/>
              <a:gd name="connsiteY8" fmla="*/ 0 h 706055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  <a:gd name="connsiteX0" fmla="*/ 0 w 12192000"/>
              <a:gd name="connsiteY0" fmla="*/ 0 h 821028"/>
              <a:gd name="connsiteX1" fmla="*/ 12192000 w 12192000"/>
              <a:gd name="connsiteY1" fmla="*/ 0 h 821028"/>
              <a:gd name="connsiteX2" fmla="*/ 12192000 w 12192000"/>
              <a:gd name="connsiteY2" fmla="*/ 679985 h 821028"/>
              <a:gd name="connsiteX3" fmla="*/ 10822329 w 12192000"/>
              <a:gd name="connsiteY3" fmla="*/ 706055 h 821028"/>
              <a:gd name="connsiteX4" fmla="*/ 7731889 w 12192000"/>
              <a:gd name="connsiteY4" fmla="*/ 706055 h 821028"/>
              <a:gd name="connsiteX5" fmla="*/ 3784922 w 12192000"/>
              <a:gd name="connsiteY5" fmla="*/ 706055 h 821028"/>
              <a:gd name="connsiteX6" fmla="*/ 1157468 w 12192000"/>
              <a:gd name="connsiteY6" fmla="*/ 682906 h 821028"/>
              <a:gd name="connsiteX7" fmla="*/ 0 w 12192000"/>
              <a:gd name="connsiteY7" fmla="*/ 679985 h 821028"/>
              <a:gd name="connsiteX8" fmla="*/ 0 w 12192000"/>
              <a:gd name="connsiteY8" fmla="*/ 0 h 8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821028">
                <a:moveTo>
                  <a:pt x="0" y="0"/>
                </a:moveTo>
                <a:lnTo>
                  <a:pt x="12192000" y="0"/>
                </a:lnTo>
                <a:lnTo>
                  <a:pt x="12192000" y="679985"/>
                </a:lnTo>
                <a:cubicBezTo>
                  <a:pt x="11735443" y="688675"/>
                  <a:pt x="11846046" y="975157"/>
                  <a:pt x="10822329" y="706055"/>
                </a:cubicBezTo>
                <a:cubicBezTo>
                  <a:pt x="9798612" y="436953"/>
                  <a:pt x="9487383" y="891250"/>
                  <a:pt x="7731889" y="706055"/>
                </a:cubicBezTo>
                <a:cubicBezTo>
                  <a:pt x="5976395" y="520860"/>
                  <a:pt x="5262624" y="960698"/>
                  <a:pt x="3784922" y="706055"/>
                </a:cubicBezTo>
                <a:cubicBezTo>
                  <a:pt x="2307220" y="451412"/>
                  <a:pt x="1855808" y="568133"/>
                  <a:pt x="1157468" y="682906"/>
                </a:cubicBezTo>
                <a:cubicBezTo>
                  <a:pt x="459128" y="797679"/>
                  <a:pt x="385823" y="680959"/>
                  <a:pt x="0" y="679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5ABA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083726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231</Words>
  <Application>Microsoft Office PowerPoint</Application>
  <PresentationFormat>شاشة عريضة</PresentationFormat>
  <Paragraphs>56</Paragraphs>
  <Slides>9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A Jannat LT</vt:lpstr>
      <vt:lpstr>Aptos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النظافة الشخصية</dc:title>
  <dc:creator>قناة البوربوينت الإسلامي</dc:creator>
  <cp:lastModifiedBy>قناة البوربوينت الإسلامي</cp:lastModifiedBy>
  <cp:revision>24</cp:revision>
  <dcterms:created xsi:type="dcterms:W3CDTF">2025-05-25T07:35:54Z</dcterms:created>
  <dcterms:modified xsi:type="dcterms:W3CDTF">2025-05-25T14:43:40Z</dcterms:modified>
</cp:coreProperties>
</file>