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519" r:id="rId3"/>
    <p:sldId id="518" r:id="rId4"/>
    <p:sldId id="507" r:id="rId5"/>
    <p:sldId id="508" r:id="rId6"/>
    <p:sldId id="509" r:id="rId7"/>
    <p:sldId id="510" r:id="rId8"/>
    <p:sldId id="511" r:id="rId9"/>
    <p:sldId id="257" r:id="rId10"/>
    <p:sldId id="258" r:id="rId11"/>
    <p:sldId id="259" r:id="rId12"/>
    <p:sldId id="260" r:id="rId13"/>
    <p:sldId id="261" r:id="rId14"/>
    <p:sldId id="262" r:id="rId15"/>
    <p:sldId id="263" r:id="rId16"/>
    <p:sldId id="512" r:id="rId17"/>
    <p:sldId id="265" r:id="rId18"/>
    <p:sldId id="266" r:id="rId19"/>
    <p:sldId id="267" r:id="rId20"/>
    <p:sldId id="268" r:id="rId21"/>
    <p:sldId id="513" r:id="rId22"/>
    <p:sldId id="269" r:id="rId23"/>
    <p:sldId id="270" r:id="rId24"/>
    <p:sldId id="271" r:id="rId25"/>
    <p:sldId id="272" r:id="rId26"/>
    <p:sldId id="273" r:id="rId27"/>
    <p:sldId id="274" r:id="rId28"/>
    <p:sldId id="275" r:id="rId29"/>
    <p:sldId id="276" r:id="rId30"/>
    <p:sldId id="504" r:id="rId31"/>
    <p:sldId id="505" r:id="rId32"/>
    <p:sldId id="277" r:id="rId33"/>
    <p:sldId id="279" r:id="rId34"/>
    <p:sldId id="280" r:id="rId35"/>
    <p:sldId id="281" r:id="rId36"/>
    <p:sldId id="282" r:id="rId37"/>
    <p:sldId id="283" r:id="rId38"/>
    <p:sldId id="285" r:id="rId39"/>
    <p:sldId id="286" r:id="rId40"/>
    <p:sldId id="287" r:id="rId41"/>
    <p:sldId id="288" r:id="rId42"/>
    <p:sldId id="289" r:id="rId43"/>
    <p:sldId id="290" r:id="rId44"/>
    <p:sldId id="291" r:id="rId45"/>
    <p:sldId id="506"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2" r:id="rId96"/>
    <p:sldId id="343" r:id="rId97"/>
    <p:sldId id="344" r:id="rId98"/>
    <p:sldId id="345" r:id="rId99"/>
    <p:sldId id="346" r:id="rId100"/>
    <p:sldId id="347" r:id="rId101"/>
    <p:sldId id="348" r:id="rId102"/>
    <p:sldId id="350" r:id="rId103"/>
    <p:sldId id="349" r:id="rId104"/>
    <p:sldId id="351" r:id="rId105"/>
    <p:sldId id="352" r:id="rId106"/>
    <p:sldId id="353" r:id="rId107"/>
    <p:sldId id="354" r:id="rId108"/>
    <p:sldId id="355" r:id="rId109"/>
    <p:sldId id="357" r:id="rId110"/>
    <p:sldId id="358" r:id="rId111"/>
    <p:sldId id="359" r:id="rId112"/>
    <p:sldId id="360" r:id="rId113"/>
    <p:sldId id="361" r:id="rId114"/>
    <p:sldId id="363" r:id="rId115"/>
    <p:sldId id="362" r:id="rId116"/>
    <p:sldId id="364" r:id="rId117"/>
    <p:sldId id="365" r:id="rId118"/>
    <p:sldId id="366" r:id="rId119"/>
    <p:sldId id="367" r:id="rId120"/>
    <p:sldId id="369" r:id="rId121"/>
    <p:sldId id="370" r:id="rId122"/>
    <p:sldId id="368" r:id="rId123"/>
    <p:sldId id="372" r:id="rId124"/>
    <p:sldId id="371" r:id="rId125"/>
    <p:sldId id="373" r:id="rId126"/>
    <p:sldId id="374" r:id="rId127"/>
    <p:sldId id="375" r:id="rId128"/>
    <p:sldId id="377" r:id="rId129"/>
    <p:sldId id="376" r:id="rId130"/>
    <p:sldId id="378" r:id="rId131"/>
    <p:sldId id="379" r:id="rId132"/>
    <p:sldId id="514" r:id="rId133"/>
    <p:sldId id="380" r:id="rId134"/>
    <p:sldId id="381" r:id="rId135"/>
    <p:sldId id="382" r:id="rId136"/>
    <p:sldId id="383" r:id="rId137"/>
    <p:sldId id="384"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02" r:id="rId155"/>
    <p:sldId id="515" r:id="rId156"/>
    <p:sldId id="403" r:id="rId157"/>
    <p:sldId id="404"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516" r:id="rId182"/>
    <p:sldId id="428" r:id="rId183"/>
    <p:sldId id="429" r:id="rId184"/>
    <p:sldId id="430" r:id="rId185"/>
    <p:sldId id="431" r:id="rId186"/>
    <p:sldId id="432" r:id="rId187"/>
    <p:sldId id="433" r:id="rId188"/>
    <p:sldId id="434" r:id="rId189"/>
    <p:sldId id="435" r:id="rId190"/>
    <p:sldId id="436" r:id="rId191"/>
    <p:sldId id="437" r:id="rId192"/>
    <p:sldId id="438" r:id="rId193"/>
    <p:sldId id="439" r:id="rId194"/>
    <p:sldId id="440" r:id="rId195"/>
    <p:sldId id="441" r:id="rId196"/>
    <p:sldId id="442" r:id="rId197"/>
    <p:sldId id="443" r:id="rId198"/>
    <p:sldId id="444" r:id="rId199"/>
    <p:sldId id="445" r:id="rId200"/>
    <p:sldId id="446" r:id="rId201"/>
    <p:sldId id="447" r:id="rId202"/>
    <p:sldId id="448" r:id="rId203"/>
    <p:sldId id="449" r:id="rId204"/>
    <p:sldId id="450" r:id="rId205"/>
    <p:sldId id="451" r:id="rId206"/>
    <p:sldId id="452" r:id="rId207"/>
    <p:sldId id="453" r:id="rId208"/>
    <p:sldId id="454" r:id="rId209"/>
    <p:sldId id="455" r:id="rId210"/>
    <p:sldId id="456" r:id="rId211"/>
    <p:sldId id="457" r:id="rId212"/>
    <p:sldId id="458" r:id="rId213"/>
    <p:sldId id="459" r:id="rId214"/>
    <p:sldId id="460" r:id="rId215"/>
    <p:sldId id="461" r:id="rId216"/>
    <p:sldId id="462" r:id="rId217"/>
    <p:sldId id="463" r:id="rId218"/>
    <p:sldId id="464" r:id="rId219"/>
    <p:sldId id="465" r:id="rId220"/>
    <p:sldId id="466" r:id="rId221"/>
    <p:sldId id="467" r:id="rId222"/>
    <p:sldId id="468" r:id="rId223"/>
    <p:sldId id="469" r:id="rId224"/>
    <p:sldId id="470" r:id="rId225"/>
    <p:sldId id="471" r:id="rId226"/>
    <p:sldId id="472" r:id="rId227"/>
    <p:sldId id="473" r:id="rId228"/>
    <p:sldId id="474" r:id="rId229"/>
    <p:sldId id="475" r:id="rId230"/>
    <p:sldId id="476" r:id="rId231"/>
    <p:sldId id="477" r:id="rId232"/>
    <p:sldId id="478" r:id="rId233"/>
    <p:sldId id="479" r:id="rId234"/>
    <p:sldId id="480" r:id="rId235"/>
    <p:sldId id="481" r:id="rId236"/>
    <p:sldId id="482" r:id="rId237"/>
    <p:sldId id="483" r:id="rId238"/>
    <p:sldId id="484" r:id="rId239"/>
    <p:sldId id="485" r:id="rId240"/>
    <p:sldId id="486" r:id="rId241"/>
    <p:sldId id="487" r:id="rId242"/>
    <p:sldId id="488" r:id="rId243"/>
    <p:sldId id="489" r:id="rId244"/>
    <p:sldId id="490" r:id="rId245"/>
    <p:sldId id="491" r:id="rId246"/>
    <p:sldId id="492" r:id="rId247"/>
    <p:sldId id="493" r:id="rId248"/>
    <p:sldId id="494" r:id="rId249"/>
    <p:sldId id="495" r:id="rId250"/>
    <p:sldId id="496" r:id="rId251"/>
    <p:sldId id="497" r:id="rId252"/>
    <p:sldId id="498" r:id="rId253"/>
    <p:sldId id="499" r:id="rId254"/>
    <p:sldId id="500" r:id="rId255"/>
    <p:sldId id="501" r:id="rId256"/>
    <p:sldId id="502" r:id="rId257"/>
    <p:sldId id="503" r:id="rId258"/>
  </p:sldIdLst>
  <p:sldSz cx="12192000" cy="6858000"/>
  <p:notesSz cx="6858000" cy="9144000"/>
  <p:embeddedFontLst>
    <p:embeddedFont>
      <p:font typeface="A Jannat LT" panose="01000000000000000000" pitchFamily="2" charset="-78"/>
      <p:regular r:id="rId259"/>
      <p:bold r:id="rId260"/>
    </p:embeddedFont>
    <p:embeddedFont>
      <p:font typeface="Traditional Arabic" panose="02020603050405020304" pitchFamily="18" charset="-78"/>
      <p:regular r:id="rId261"/>
      <p:bold r:id="rId262"/>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FACD4165-8381-488A-BBC0-945C4AC17022}">
          <p14:sldIdLst>
            <p14:sldId id="519"/>
            <p14:sldId id="518"/>
          </p14:sldIdLst>
        </p14:section>
        <p14:section name="القوائم" id="{70A4FCD6-592B-4D74-A815-613AD71EAABF}">
          <p14:sldIdLst>
            <p14:sldId id="507"/>
            <p14:sldId id="508"/>
            <p14:sldId id="509"/>
            <p14:sldId id="510"/>
            <p14:sldId id="511"/>
          </p14:sldIdLst>
        </p14:section>
        <p14:section name="الأذكار" id="{49EE2EED-FF7F-4C9B-9E6F-89E345605ECE}">
          <p14:sldIdLst>
            <p14:sldId id="257"/>
            <p14:sldId id="258"/>
            <p14:sldId id="259"/>
            <p14:sldId id="260"/>
            <p14:sldId id="261"/>
            <p14:sldId id="262"/>
            <p14:sldId id="263"/>
            <p14:sldId id="512"/>
            <p14:sldId id="265"/>
            <p14:sldId id="266"/>
            <p14:sldId id="267"/>
            <p14:sldId id="268"/>
            <p14:sldId id="513"/>
            <p14:sldId id="269"/>
            <p14:sldId id="270"/>
            <p14:sldId id="271"/>
            <p14:sldId id="272"/>
            <p14:sldId id="273"/>
            <p14:sldId id="274"/>
            <p14:sldId id="275"/>
            <p14:sldId id="276"/>
            <p14:sldId id="504"/>
            <p14:sldId id="505"/>
            <p14:sldId id="277"/>
            <p14:sldId id="279"/>
            <p14:sldId id="280"/>
            <p14:sldId id="281"/>
            <p14:sldId id="282"/>
            <p14:sldId id="283"/>
            <p14:sldId id="285"/>
            <p14:sldId id="286"/>
            <p14:sldId id="287"/>
            <p14:sldId id="288"/>
            <p14:sldId id="289"/>
            <p14:sldId id="290"/>
            <p14:sldId id="291"/>
            <p14:sldId id="506"/>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2"/>
            <p14:sldId id="343"/>
            <p14:sldId id="344"/>
            <p14:sldId id="345"/>
            <p14:sldId id="346"/>
            <p14:sldId id="347"/>
            <p14:sldId id="348"/>
            <p14:sldId id="350"/>
            <p14:sldId id="349"/>
            <p14:sldId id="351"/>
            <p14:sldId id="352"/>
            <p14:sldId id="353"/>
            <p14:sldId id="354"/>
            <p14:sldId id="355"/>
            <p14:sldId id="357"/>
            <p14:sldId id="358"/>
            <p14:sldId id="359"/>
            <p14:sldId id="360"/>
            <p14:sldId id="361"/>
            <p14:sldId id="363"/>
            <p14:sldId id="362"/>
            <p14:sldId id="364"/>
            <p14:sldId id="365"/>
            <p14:sldId id="366"/>
            <p14:sldId id="367"/>
            <p14:sldId id="369"/>
            <p14:sldId id="370"/>
            <p14:sldId id="368"/>
            <p14:sldId id="372"/>
            <p14:sldId id="371"/>
            <p14:sldId id="373"/>
            <p14:sldId id="374"/>
            <p14:sldId id="375"/>
            <p14:sldId id="377"/>
            <p14:sldId id="376"/>
            <p14:sldId id="378"/>
            <p14:sldId id="379"/>
            <p14:sldId id="514"/>
            <p14:sldId id="380"/>
            <p14:sldId id="381"/>
            <p14:sldId id="382"/>
            <p14:sldId id="383"/>
            <p14:sldId id="384"/>
            <p14:sldId id="386"/>
            <p14:sldId id="387"/>
            <p14:sldId id="388"/>
            <p14:sldId id="389"/>
            <p14:sldId id="390"/>
            <p14:sldId id="391"/>
            <p14:sldId id="392"/>
            <p14:sldId id="393"/>
            <p14:sldId id="394"/>
            <p14:sldId id="395"/>
            <p14:sldId id="396"/>
            <p14:sldId id="397"/>
            <p14:sldId id="398"/>
            <p14:sldId id="399"/>
            <p14:sldId id="400"/>
            <p14:sldId id="401"/>
            <p14:sldId id="402"/>
            <p14:sldId id="515"/>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516"/>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D9"/>
    <a:srgbClr val="E7C58D"/>
    <a:srgbClr val="DAA54E"/>
    <a:srgbClr val="A65606"/>
    <a:srgbClr val="4D2803"/>
    <a:srgbClr val="D8A044"/>
    <a:srgbClr val="723B04"/>
    <a:srgbClr val="BD6106"/>
    <a:srgbClr val="EFD8B1"/>
    <a:srgbClr val="EDA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77" autoAdjust="0"/>
    <p:restoredTop sz="94434" autoAdjust="0"/>
  </p:normalViewPr>
  <p:slideViewPr>
    <p:cSldViewPr snapToGrid="0">
      <p:cViewPr varScale="1">
        <p:scale>
          <a:sx n="65" d="100"/>
          <a:sy n="65" d="100"/>
        </p:scale>
        <p:origin x="768" y="2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font" Target="fonts/font1.fntdata"/><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font" Target="fonts/font2.fntdata"/><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font" Target="fonts/font3.fntdata"/><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font" Target="fonts/font4.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theme" Target="theme/theme1.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tableStyles" Target="tableStyle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10" name="Group 9"/>
          <p:cNvGrpSpPr/>
          <p:nvPr userDrawn="1"/>
        </p:nvGrpSpPr>
        <p:grpSpPr>
          <a:xfrm>
            <a:off x="5347" y="1296"/>
            <a:ext cx="12186653" cy="528750"/>
            <a:chOff x="5347" y="1296"/>
            <a:chExt cx="12453353" cy="528750"/>
          </a:xfrm>
        </p:grpSpPr>
        <p:pic>
          <p:nvPicPr>
            <p:cNvPr id="11" name="Picture 10"/>
            <p:cNvPicPr>
              <a:picLocks noChangeAspect="1"/>
            </p:cNvPicPr>
            <p:nvPr/>
          </p:nvPicPr>
          <p:blipFill rotWithShape="1">
            <a:blip r:embed="rId2"/>
            <a:srcRect r="6400"/>
            <a:stretch/>
          </p:blipFill>
          <p:spPr>
            <a:xfrm>
              <a:off x="5347" y="1296"/>
              <a:ext cx="9824453" cy="528750"/>
            </a:xfrm>
            <a:prstGeom prst="rect">
              <a:avLst/>
            </a:prstGeom>
          </p:spPr>
        </p:pic>
        <p:pic>
          <p:nvPicPr>
            <p:cNvPr id="12" name="Picture 11"/>
            <p:cNvPicPr>
              <a:picLocks noChangeAspect="1"/>
            </p:cNvPicPr>
            <p:nvPr/>
          </p:nvPicPr>
          <p:blipFill rotWithShape="1">
            <a:blip r:embed="rId2"/>
            <a:srcRect l="6015" r="68667"/>
            <a:stretch/>
          </p:blipFill>
          <p:spPr>
            <a:xfrm>
              <a:off x="9801225" y="1296"/>
              <a:ext cx="2657475" cy="528750"/>
            </a:xfrm>
            <a:prstGeom prst="rect">
              <a:avLst/>
            </a:prstGeom>
          </p:spPr>
        </p:pic>
      </p:grpSp>
      <p:sp>
        <p:nvSpPr>
          <p:cNvPr id="13" name="Rectangle 12"/>
          <p:cNvSpPr/>
          <p:nvPr userDrawn="1"/>
        </p:nvSpPr>
        <p:spPr>
          <a:xfrm>
            <a:off x="0" y="567025"/>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
        <p:nvSpPr>
          <p:cNvPr id="14" name="Rectangle 13"/>
          <p:cNvSpPr/>
          <p:nvPr userDrawn="1"/>
        </p:nvSpPr>
        <p:spPr>
          <a:xfrm flipV="1">
            <a:off x="0" y="622935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15" name="Group 14"/>
          <p:cNvGrpSpPr/>
          <p:nvPr userDrawn="1"/>
        </p:nvGrpSpPr>
        <p:grpSpPr>
          <a:xfrm flipV="1">
            <a:off x="5347" y="6327954"/>
            <a:ext cx="12186653" cy="528750"/>
            <a:chOff x="5347" y="1296"/>
            <a:chExt cx="12453353" cy="528750"/>
          </a:xfrm>
        </p:grpSpPr>
        <p:pic>
          <p:nvPicPr>
            <p:cNvPr id="16" name="Picture 15"/>
            <p:cNvPicPr>
              <a:picLocks noChangeAspect="1"/>
            </p:cNvPicPr>
            <p:nvPr/>
          </p:nvPicPr>
          <p:blipFill rotWithShape="1">
            <a:blip r:embed="rId2"/>
            <a:srcRect r="6400"/>
            <a:stretch/>
          </p:blipFill>
          <p:spPr>
            <a:xfrm>
              <a:off x="5347" y="1296"/>
              <a:ext cx="9824453" cy="528750"/>
            </a:xfrm>
            <a:prstGeom prst="rect">
              <a:avLst/>
            </a:prstGeom>
          </p:spPr>
        </p:pic>
        <p:pic>
          <p:nvPicPr>
            <p:cNvPr id="17" name="Picture 16"/>
            <p:cNvPicPr>
              <a:picLocks noChangeAspect="1"/>
            </p:cNvPicPr>
            <p:nvPr/>
          </p:nvPicPr>
          <p:blipFill rotWithShape="1">
            <a:blip r:embed="rId2"/>
            <a:srcRect l="6015" r="68667"/>
            <a:stretch/>
          </p:blipFill>
          <p:spPr>
            <a:xfrm>
              <a:off x="9801225" y="1296"/>
              <a:ext cx="2657475" cy="528750"/>
            </a:xfrm>
            <a:prstGeom prst="rect">
              <a:avLst/>
            </a:prstGeom>
          </p:spPr>
        </p:pic>
      </p:grpSp>
      <p:sp>
        <p:nvSpPr>
          <p:cNvPr id="18" name="Rectangle 17"/>
          <p:cNvSpPr/>
          <p:nvPr userDrawn="1"/>
        </p:nvSpPr>
        <p:spPr>
          <a:xfrm flipV="1">
            <a:off x="0" y="6229350"/>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Tree>
    <p:extLst>
      <p:ext uri="{BB962C8B-B14F-4D97-AF65-F5344CB8AC3E}">
        <p14:creationId xmlns:p14="http://schemas.microsoft.com/office/powerpoint/2010/main" val="329887093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ar-JO"/>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51191781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61364081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3350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ar-JO"/>
          </a:p>
        </p:txBody>
      </p:sp>
      <p:sp>
        <p:nvSpPr>
          <p:cNvPr id="3" name="Content Placeholder 2"/>
          <p:cNvSpPr>
            <a:spLocks noGrp="1"/>
          </p:cNvSpPr>
          <p:nvPr>
            <p:ph idx="1"/>
          </p:nvPr>
        </p:nvSpPr>
        <p:spPr>
          <a:xfrm>
            <a:off x="838200" y="1825625"/>
            <a:ext cx="10515600" cy="4351338"/>
          </a:xfrm>
          <a:prstGeom prst="rect">
            <a:avLst/>
          </a:prstGeom>
        </p:spPr>
        <p:txBody>
          <a:bodyPr/>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321808357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166473410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a:prstGeom prst="rect">
            <a:avLst/>
          </a:prstGeom>
        </p:spPr>
        <p:txBody>
          <a:bodyPr/>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5" name="Date Placeholder 4"/>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278957668"/>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5pPr>
              <a:defRPr>
                <a:cs typeface="Traditional Arabic" panose="02020603050405020304" pitchFamily="18"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7" name="Date Placeholder 6"/>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9" name="Slide Number Placeholder 8"/>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428255357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12411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5" name="Rectangle 14"/>
          <p:cNvSpPr/>
          <p:nvPr userDrawn="1"/>
        </p:nvSpPr>
        <p:spPr>
          <a:xfrm>
            <a:off x="0" y="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16" name="Group 15"/>
          <p:cNvGrpSpPr/>
          <p:nvPr userDrawn="1"/>
        </p:nvGrpSpPr>
        <p:grpSpPr>
          <a:xfrm>
            <a:off x="5347" y="1296"/>
            <a:ext cx="12186653" cy="528750"/>
            <a:chOff x="5347" y="1296"/>
            <a:chExt cx="12453353" cy="528750"/>
          </a:xfrm>
        </p:grpSpPr>
        <p:pic>
          <p:nvPicPr>
            <p:cNvPr id="17" name="Picture 16"/>
            <p:cNvPicPr>
              <a:picLocks noChangeAspect="1"/>
            </p:cNvPicPr>
            <p:nvPr/>
          </p:nvPicPr>
          <p:blipFill rotWithShape="1">
            <a:blip r:embed="rId2"/>
            <a:srcRect r="6400"/>
            <a:stretch/>
          </p:blipFill>
          <p:spPr>
            <a:xfrm>
              <a:off x="5347" y="1296"/>
              <a:ext cx="9824453" cy="528750"/>
            </a:xfrm>
            <a:prstGeom prst="rect">
              <a:avLst/>
            </a:prstGeom>
          </p:spPr>
        </p:pic>
        <p:pic>
          <p:nvPicPr>
            <p:cNvPr id="18" name="Picture 17"/>
            <p:cNvPicPr>
              <a:picLocks noChangeAspect="1"/>
            </p:cNvPicPr>
            <p:nvPr/>
          </p:nvPicPr>
          <p:blipFill rotWithShape="1">
            <a:blip r:embed="rId2"/>
            <a:srcRect l="6015" r="68667"/>
            <a:stretch/>
          </p:blipFill>
          <p:spPr>
            <a:xfrm>
              <a:off x="9801225" y="1296"/>
              <a:ext cx="2657475" cy="528750"/>
            </a:xfrm>
            <a:prstGeom prst="rect">
              <a:avLst/>
            </a:prstGeom>
          </p:spPr>
        </p:pic>
      </p:grpSp>
      <p:sp>
        <p:nvSpPr>
          <p:cNvPr id="19" name="Rectangle 18"/>
          <p:cNvSpPr/>
          <p:nvPr userDrawn="1"/>
        </p:nvSpPr>
        <p:spPr>
          <a:xfrm>
            <a:off x="0" y="567025"/>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
        <p:nvSpPr>
          <p:cNvPr id="20" name="Rectangle 19"/>
          <p:cNvSpPr/>
          <p:nvPr userDrawn="1"/>
        </p:nvSpPr>
        <p:spPr>
          <a:xfrm flipV="1">
            <a:off x="0" y="622935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21" name="Group 20"/>
          <p:cNvGrpSpPr/>
          <p:nvPr userDrawn="1"/>
        </p:nvGrpSpPr>
        <p:grpSpPr>
          <a:xfrm flipV="1">
            <a:off x="5347" y="6327954"/>
            <a:ext cx="12186653" cy="528750"/>
            <a:chOff x="5347" y="1296"/>
            <a:chExt cx="12453353" cy="528750"/>
          </a:xfrm>
        </p:grpSpPr>
        <p:pic>
          <p:nvPicPr>
            <p:cNvPr id="22" name="Picture 21"/>
            <p:cNvPicPr>
              <a:picLocks noChangeAspect="1"/>
            </p:cNvPicPr>
            <p:nvPr/>
          </p:nvPicPr>
          <p:blipFill rotWithShape="1">
            <a:blip r:embed="rId2"/>
            <a:srcRect r="6400"/>
            <a:stretch/>
          </p:blipFill>
          <p:spPr>
            <a:xfrm>
              <a:off x="5347" y="1296"/>
              <a:ext cx="9824453" cy="528750"/>
            </a:xfrm>
            <a:prstGeom prst="rect">
              <a:avLst/>
            </a:prstGeom>
          </p:spPr>
        </p:pic>
        <p:pic>
          <p:nvPicPr>
            <p:cNvPr id="23" name="Picture 22"/>
            <p:cNvPicPr>
              <a:picLocks noChangeAspect="1"/>
            </p:cNvPicPr>
            <p:nvPr/>
          </p:nvPicPr>
          <p:blipFill rotWithShape="1">
            <a:blip r:embed="rId2"/>
            <a:srcRect l="6015" r="68667"/>
            <a:stretch/>
          </p:blipFill>
          <p:spPr>
            <a:xfrm>
              <a:off x="9801225" y="1296"/>
              <a:ext cx="2657475" cy="528750"/>
            </a:xfrm>
            <a:prstGeom prst="rect">
              <a:avLst/>
            </a:prstGeom>
          </p:spPr>
        </p:pic>
      </p:grpSp>
      <p:sp>
        <p:nvSpPr>
          <p:cNvPr id="24" name="Rectangle 23"/>
          <p:cNvSpPr/>
          <p:nvPr userDrawn="1"/>
        </p:nvSpPr>
        <p:spPr>
          <a:xfrm flipV="1">
            <a:off x="0" y="6229350"/>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
        <p:nvSpPr>
          <p:cNvPr id="25" name="Freeform 24">
            <a:hlinkClick r:id="rId3" action="ppaction://hlinksldjump"/>
          </p:cNvPr>
          <p:cNvSpPr/>
          <p:nvPr userDrawn="1"/>
        </p:nvSpPr>
        <p:spPr>
          <a:xfrm>
            <a:off x="764438" y="5534298"/>
            <a:ext cx="656501" cy="656501"/>
          </a:xfrm>
          <a:custGeom>
            <a:avLst/>
            <a:gdLst>
              <a:gd name="connsiteX0" fmla="*/ 185287 w 370573"/>
              <a:gd name="connsiteY0" fmla="*/ 0 h 370573"/>
              <a:gd name="connsiteX1" fmla="*/ 245756 w 370573"/>
              <a:gd name="connsiteY1" fmla="*/ 39299 h 370573"/>
              <a:gd name="connsiteX2" fmla="*/ 282274 w 370573"/>
              <a:gd name="connsiteY2" fmla="*/ 47048 h 370573"/>
              <a:gd name="connsiteX3" fmla="*/ 299602 w 370573"/>
              <a:gd name="connsiteY3" fmla="*/ 47048 h 370573"/>
              <a:gd name="connsiteX4" fmla="*/ 345682 w 370573"/>
              <a:gd name="connsiteY4" fmla="*/ 93128 h 370573"/>
              <a:gd name="connsiteX5" fmla="*/ 345682 w 370573"/>
              <a:gd name="connsiteY5" fmla="*/ 146987 h 370573"/>
              <a:gd name="connsiteX6" fmla="*/ 370573 w 370573"/>
              <a:gd name="connsiteY6" fmla="*/ 185287 h 370573"/>
              <a:gd name="connsiteX7" fmla="*/ 345682 w 370573"/>
              <a:gd name="connsiteY7" fmla="*/ 223587 h 370573"/>
              <a:gd name="connsiteX8" fmla="*/ 345682 w 370573"/>
              <a:gd name="connsiteY8" fmla="*/ 277444 h 370573"/>
              <a:gd name="connsiteX9" fmla="*/ 299602 w 370573"/>
              <a:gd name="connsiteY9" fmla="*/ 323524 h 370573"/>
              <a:gd name="connsiteX10" fmla="*/ 282279 w 370573"/>
              <a:gd name="connsiteY10" fmla="*/ 323524 h 370573"/>
              <a:gd name="connsiteX11" fmla="*/ 245756 w 370573"/>
              <a:gd name="connsiteY11" fmla="*/ 331274 h 370573"/>
              <a:gd name="connsiteX12" fmla="*/ 185287 w 370573"/>
              <a:gd name="connsiteY12" fmla="*/ 370573 h 370573"/>
              <a:gd name="connsiteX13" fmla="*/ 124817 w 370573"/>
              <a:gd name="connsiteY13" fmla="*/ 331274 h 370573"/>
              <a:gd name="connsiteX14" fmla="*/ 88294 w 370573"/>
              <a:gd name="connsiteY14" fmla="*/ 323524 h 370573"/>
              <a:gd name="connsiteX15" fmla="*/ 70972 w 370573"/>
              <a:gd name="connsiteY15" fmla="*/ 323524 h 370573"/>
              <a:gd name="connsiteX16" fmla="*/ 24892 w 370573"/>
              <a:gd name="connsiteY16" fmla="*/ 277444 h 370573"/>
              <a:gd name="connsiteX17" fmla="*/ 24892 w 370573"/>
              <a:gd name="connsiteY17" fmla="*/ 223588 h 370573"/>
              <a:gd name="connsiteX18" fmla="*/ 0 w 370573"/>
              <a:gd name="connsiteY18" fmla="*/ 185287 h 370573"/>
              <a:gd name="connsiteX19" fmla="*/ 24892 w 370573"/>
              <a:gd name="connsiteY19" fmla="*/ 146986 h 370573"/>
              <a:gd name="connsiteX20" fmla="*/ 24892 w 370573"/>
              <a:gd name="connsiteY20" fmla="*/ 93128 h 370573"/>
              <a:gd name="connsiteX21" fmla="*/ 70972 w 370573"/>
              <a:gd name="connsiteY21" fmla="*/ 47048 h 370573"/>
              <a:gd name="connsiteX22" fmla="*/ 88299 w 370573"/>
              <a:gd name="connsiteY22" fmla="*/ 47048 h 370573"/>
              <a:gd name="connsiteX23" fmla="*/ 124817 w 370573"/>
              <a:gd name="connsiteY23" fmla="*/ 39299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0573" h="370573">
                <a:moveTo>
                  <a:pt x="185287" y="0"/>
                </a:moveTo>
                <a:lnTo>
                  <a:pt x="245756" y="39299"/>
                </a:lnTo>
                <a:lnTo>
                  <a:pt x="282274" y="47048"/>
                </a:lnTo>
                <a:lnTo>
                  <a:pt x="299602" y="47048"/>
                </a:lnTo>
                <a:cubicBezTo>
                  <a:pt x="325051" y="47048"/>
                  <a:pt x="345682" y="67679"/>
                  <a:pt x="345682" y="93128"/>
                </a:cubicBezTo>
                <a:lnTo>
                  <a:pt x="345682" y="146987"/>
                </a:lnTo>
                <a:lnTo>
                  <a:pt x="370573" y="185287"/>
                </a:lnTo>
                <a:lnTo>
                  <a:pt x="345682" y="223587"/>
                </a:lnTo>
                <a:lnTo>
                  <a:pt x="345682" y="277444"/>
                </a:lnTo>
                <a:cubicBezTo>
                  <a:pt x="345682" y="302893"/>
                  <a:pt x="325051" y="323524"/>
                  <a:pt x="299602" y="323524"/>
                </a:cubicBezTo>
                <a:lnTo>
                  <a:pt x="282279" y="323524"/>
                </a:lnTo>
                <a:lnTo>
                  <a:pt x="245756" y="331274"/>
                </a:lnTo>
                <a:lnTo>
                  <a:pt x="185287" y="370573"/>
                </a:lnTo>
                <a:lnTo>
                  <a:pt x="124817" y="331274"/>
                </a:lnTo>
                <a:lnTo>
                  <a:pt x="88294" y="323524"/>
                </a:lnTo>
                <a:lnTo>
                  <a:pt x="70972" y="323524"/>
                </a:lnTo>
                <a:cubicBezTo>
                  <a:pt x="45523" y="323524"/>
                  <a:pt x="24892" y="302893"/>
                  <a:pt x="24892" y="277444"/>
                </a:cubicBezTo>
                <a:lnTo>
                  <a:pt x="24892" y="223588"/>
                </a:lnTo>
                <a:lnTo>
                  <a:pt x="0" y="185287"/>
                </a:lnTo>
                <a:lnTo>
                  <a:pt x="24892" y="146986"/>
                </a:lnTo>
                <a:lnTo>
                  <a:pt x="24892" y="93128"/>
                </a:lnTo>
                <a:cubicBezTo>
                  <a:pt x="24892" y="67679"/>
                  <a:pt x="45523" y="47048"/>
                  <a:pt x="70972" y="47048"/>
                </a:cubicBezTo>
                <a:lnTo>
                  <a:pt x="88299" y="47048"/>
                </a:lnTo>
                <a:lnTo>
                  <a:pt x="124817" y="39299"/>
                </a:lnTo>
                <a:close/>
              </a:path>
            </a:pathLst>
          </a:cu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JO" sz="12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الرئيسية</a:t>
            </a:r>
          </a:p>
        </p:txBody>
      </p:sp>
      <p:sp>
        <p:nvSpPr>
          <p:cNvPr id="28" name="Freeform 27">
            <a:hlinkClick r:id="" action="ppaction://hlinkshowjump?jump=nextslide"/>
          </p:cNvPr>
          <p:cNvSpPr/>
          <p:nvPr userDrawn="1"/>
        </p:nvSpPr>
        <p:spPr>
          <a:xfrm>
            <a:off x="216875" y="5628551"/>
            <a:ext cx="535087" cy="467985"/>
          </a:xfrm>
          <a:custGeom>
            <a:avLst/>
            <a:gdLst>
              <a:gd name="connsiteX0" fmla="*/ 223217 w 302039"/>
              <a:gd name="connsiteY0" fmla="*/ 0 h 264162"/>
              <a:gd name="connsiteX1" fmla="*/ 223217 w 302039"/>
              <a:gd name="connsiteY1" fmla="*/ 56248 h 264162"/>
              <a:gd name="connsiteX2" fmla="*/ 302039 w 302039"/>
              <a:gd name="connsiteY2" fmla="*/ 132081 h 264162"/>
              <a:gd name="connsiteX3" fmla="*/ 223217 w 302039"/>
              <a:gd name="connsiteY3" fmla="*/ 207914 h 264162"/>
              <a:gd name="connsiteX4" fmla="*/ 223217 w 302039"/>
              <a:gd name="connsiteY4" fmla="*/ 264162 h 264162"/>
              <a:gd name="connsiteX5" fmla="*/ 0 w 302039"/>
              <a:gd name="connsiteY5" fmla="*/ 132081 h 2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039" h="264162">
                <a:moveTo>
                  <a:pt x="223217" y="0"/>
                </a:moveTo>
                <a:lnTo>
                  <a:pt x="223217" y="56248"/>
                </a:lnTo>
                <a:lnTo>
                  <a:pt x="302039" y="132081"/>
                </a:lnTo>
                <a:lnTo>
                  <a:pt x="223217" y="207914"/>
                </a:lnTo>
                <a:lnTo>
                  <a:pt x="223217" y="264162"/>
                </a:lnTo>
                <a:lnTo>
                  <a:pt x="0" y="132081"/>
                </a:lnTo>
                <a:close/>
              </a:path>
            </a:pathLst>
          </a:cu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endParaRPr lang="ar-JO" sz="12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29" name="Freeform 28">
            <a:hlinkClick r:id="" action="ppaction://hlinkshowjump?jump=previousslide"/>
          </p:cNvPr>
          <p:cNvSpPr/>
          <p:nvPr userDrawn="1"/>
        </p:nvSpPr>
        <p:spPr>
          <a:xfrm flipH="1">
            <a:off x="1433414" y="5628554"/>
            <a:ext cx="535087" cy="467985"/>
          </a:xfrm>
          <a:custGeom>
            <a:avLst/>
            <a:gdLst>
              <a:gd name="connsiteX0" fmla="*/ 223217 w 302039"/>
              <a:gd name="connsiteY0" fmla="*/ 0 h 264162"/>
              <a:gd name="connsiteX1" fmla="*/ 223217 w 302039"/>
              <a:gd name="connsiteY1" fmla="*/ 56248 h 264162"/>
              <a:gd name="connsiteX2" fmla="*/ 302039 w 302039"/>
              <a:gd name="connsiteY2" fmla="*/ 132081 h 264162"/>
              <a:gd name="connsiteX3" fmla="*/ 223217 w 302039"/>
              <a:gd name="connsiteY3" fmla="*/ 207914 h 264162"/>
              <a:gd name="connsiteX4" fmla="*/ 223217 w 302039"/>
              <a:gd name="connsiteY4" fmla="*/ 264162 h 264162"/>
              <a:gd name="connsiteX5" fmla="*/ 0 w 302039"/>
              <a:gd name="connsiteY5" fmla="*/ 132081 h 2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039" h="264162">
                <a:moveTo>
                  <a:pt x="223217" y="0"/>
                </a:moveTo>
                <a:lnTo>
                  <a:pt x="223217" y="56248"/>
                </a:lnTo>
                <a:lnTo>
                  <a:pt x="302039" y="132081"/>
                </a:lnTo>
                <a:lnTo>
                  <a:pt x="223217" y="207914"/>
                </a:lnTo>
                <a:lnTo>
                  <a:pt x="223217" y="264162"/>
                </a:lnTo>
                <a:lnTo>
                  <a:pt x="0" y="132081"/>
                </a:lnTo>
                <a:close/>
              </a:path>
            </a:pathLst>
          </a:cu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endParaRPr lang="ar-JO" sz="12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68710909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cs typeface="Traditional Arabic" panose="02020603050405020304" pitchFamily="18" charset="-78"/>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257227467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cs typeface="Traditional Arabic" panose="02020603050405020304" pitchFamily="18"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610600" y="6356350"/>
            <a:ext cx="2743200" cy="365125"/>
          </a:xfrm>
          <a:prstGeom prst="rect">
            <a:avLst/>
          </a:prstGeom>
        </p:spPr>
        <p:txBody>
          <a:bodyPr/>
          <a:lstStyle>
            <a:lvl1pPr>
              <a:defRPr>
                <a:cs typeface="Traditional Arabic" panose="02020603050405020304" pitchFamily="18" charset="-78"/>
              </a:defRPr>
            </a:lvl1pPr>
          </a:lstStyle>
          <a:p>
            <a:fld id="{8B8EA16E-4F58-4C68-A579-215EB904434A}" type="datetimeFigureOut">
              <a:rPr lang="ar-JO" smtClean="0"/>
              <a:pPr/>
              <a:t>15/10/1446</a:t>
            </a:fld>
            <a:endParaRPr lang="ar-JO"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cs typeface="Traditional Arabic" panose="02020603050405020304" pitchFamily="18" charset="-78"/>
              </a:defRPr>
            </a:lvl1pPr>
          </a:lstStyle>
          <a:p>
            <a:endParaRPr lang="ar-JO"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lvl1pPr>
              <a:defRPr>
                <a:cs typeface="Traditional Arabic" panose="02020603050405020304" pitchFamily="18" charset="-78"/>
              </a:defRPr>
            </a:lvl1pPr>
          </a:lstStyle>
          <a:p>
            <a:fld id="{534FCC53-906F-4370-B5C6-739229F130BB}" type="slidenum">
              <a:rPr lang="ar-JO" smtClean="0"/>
              <a:pPr/>
              <a:t>‹#›</a:t>
            </a:fld>
            <a:endParaRPr lang="ar-JO" dirty="0"/>
          </a:p>
        </p:txBody>
      </p:sp>
    </p:spTree>
    <p:extLst>
      <p:ext uri="{BB962C8B-B14F-4D97-AF65-F5344CB8AC3E}">
        <p14:creationId xmlns:p14="http://schemas.microsoft.com/office/powerpoint/2010/main" val="30180247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847396" y="3897086"/>
            <a:ext cx="2344604" cy="2397034"/>
          </a:xfrm>
          <a:prstGeom prst="rect">
            <a:avLst/>
          </a:prstGeom>
          <a:blipFill dpi="0" rotWithShape="1">
            <a:blip r:embed="rId13">
              <a:alphaModFix amt="32000"/>
              <a:extLst>
                <a:ext uri="{28A0092B-C50C-407E-A947-70E740481C1C}">
                  <a14:useLocalDpi xmlns:a14="http://schemas.microsoft.com/office/drawing/2010/main" val="0"/>
                </a:ext>
              </a:extLst>
            </a:blip>
            <a:srcRect/>
            <a:stretch>
              <a:fillRect t="-1" r="-100000" b="-945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JO" dirty="0">
              <a:cs typeface="Traditional Arabic" panose="02020603050405020304" pitchFamily="18" charset="-78"/>
            </a:endParaRPr>
          </a:p>
        </p:txBody>
      </p:sp>
      <p:sp>
        <p:nvSpPr>
          <p:cNvPr id="8" name="Rectangle 7"/>
          <p:cNvSpPr/>
          <p:nvPr userDrawn="1"/>
        </p:nvSpPr>
        <p:spPr>
          <a:xfrm>
            <a:off x="-7620" y="624840"/>
            <a:ext cx="2352224" cy="2336074"/>
          </a:xfrm>
          <a:prstGeom prst="rect">
            <a:avLst/>
          </a:prstGeom>
          <a:blipFill dpi="0" rotWithShape="1">
            <a:blip r:embed="rId13">
              <a:alphaModFix amt="32000"/>
              <a:extLst>
                <a:ext uri="{28A0092B-C50C-407E-A947-70E740481C1C}">
                  <a14:useLocalDpi xmlns:a14="http://schemas.microsoft.com/office/drawing/2010/main" val="0"/>
                </a:ext>
              </a:extLst>
            </a:blip>
            <a:srcRect/>
            <a:stretch>
              <a:fillRect l="-99352" t="-996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JO" dirty="0">
              <a:cs typeface="Traditional Arabic" panose="02020603050405020304" pitchFamily="18" charset="-78"/>
            </a:endParaRPr>
          </a:p>
        </p:txBody>
      </p:sp>
      <p:sp>
        <p:nvSpPr>
          <p:cNvPr id="9" name="Rectangle 8"/>
          <p:cNvSpPr/>
          <p:nvPr userDrawn="1"/>
        </p:nvSpPr>
        <p:spPr>
          <a:xfrm>
            <a:off x="0" y="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10" name="Group 9"/>
          <p:cNvGrpSpPr/>
          <p:nvPr userDrawn="1"/>
        </p:nvGrpSpPr>
        <p:grpSpPr>
          <a:xfrm>
            <a:off x="5347" y="1296"/>
            <a:ext cx="12186653" cy="528750"/>
            <a:chOff x="5347" y="1296"/>
            <a:chExt cx="12453353" cy="528750"/>
          </a:xfrm>
        </p:grpSpPr>
        <p:pic>
          <p:nvPicPr>
            <p:cNvPr id="11" name="Picture 10"/>
            <p:cNvPicPr>
              <a:picLocks noChangeAspect="1"/>
            </p:cNvPicPr>
            <p:nvPr/>
          </p:nvPicPr>
          <p:blipFill rotWithShape="1">
            <a:blip r:embed="rId14"/>
            <a:srcRect r="6400"/>
            <a:stretch/>
          </p:blipFill>
          <p:spPr>
            <a:xfrm>
              <a:off x="5347" y="1296"/>
              <a:ext cx="9824453" cy="528750"/>
            </a:xfrm>
            <a:prstGeom prst="rect">
              <a:avLst/>
            </a:prstGeom>
          </p:spPr>
        </p:pic>
        <p:pic>
          <p:nvPicPr>
            <p:cNvPr id="12" name="Picture 11"/>
            <p:cNvPicPr>
              <a:picLocks noChangeAspect="1"/>
            </p:cNvPicPr>
            <p:nvPr/>
          </p:nvPicPr>
          <p:blipFill rotWithShape="1">
            <a:blip r:embed="rId14"/>
            <a:srcRect l="6015" r="68667"/>
            <a:stretch/>
          </p:blipFill>
          <p:spPr>
            <a:xfrm>
              <a:off x="9801225" y="1296"/>
              <a:ext cx="2657475" cy="528750"/>
            </a:xfrm>
            <a:prstGeom prst="rect">
              <a:avLst/>
            </a:prstGeom>
          </p:spPr>
        </p:pic>
      </p:grpSp>
      <p:sp>
        <p:nvSpPr>
          <p:cNvPr id="13" name="Rectangle 12"/>
          <p:cNvSpPr/>
          <p:nvPr userDrawn="1"/>
        </p:nvSpPr>
        <p:spPr>
          <a:xfrm>
            <a:off x="0" y="567025"/>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
        <p:nvSpPr>
          <p:cNvPr id="14" name="Rectangle 13"/>
          <p:cNvSpPr/>
          <p:nvPr userDrawn="1"/>
        </p:nvSpPr>
        <p:spPr>
          <a:xfrm flipV="1">
            <a:off x="0" y="6229350"/>
            <a:ext cx="12192000" cy="628650"/>
          </a:xfrm>
          <a:prstGeom prst="rect">
            <a:avLst/>
          </a:prstGeom>
          <a:solidFill>
            <a:srgbClr val="E7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grpSp>
        <p:nvGrpSpPr>
          <p:cNvPr id="15" name="Group 14"/>
          <p:cNvGrpSpPr/>
          <p:nvPr userDrawn="1"/>
        </p:nvGrpSpPr>
        <p:grpSpPr>
          <a:xfrm flipV="1">
            <a:off x="5347" y="6327954"/>
            <a:ext cx="12186653" cy="528750"/>
            <a:chOff x="5347" y="1296"/>
            <a:chExt cx="12453353" cy="528750"/>
          </a:xfrm>
        </p:grpSpPr>
        <p:pic>
          <p:nvPicPr>
            <p:cNvPr id="16" name="Picture 15"/>
            <p:cNvPicPr>
              <a:picLocks noChangeAspect="1"/>
            </p:cNvPicPr>
            <p:nvPr/>
          </p:nvPicPr>
          <p:blipFill rotWithShape="1">
            <a:blip r:embed="rId14"/>
            <a:srcRect r="6400"/>
            <a:stretch/>
          </p:blipFill>
          <p:spPr>
            <a:xfrm>
              <a:off x="5347" y="1296"/>
              <a:ext cx="9824453" cy="528750"/>
            </a:xfrm>
            <a:prstGeom prst="rect">
              <a:avLst/>
            </a:prstGeom>
          </p:spPr>
        </p:pic>
        <p:pic>
          <p:nvPicPr>
            <p:cNvPr id="17" name="Picture 16"/>
            <p:cNvPicPr>
              <a:picLocks noChangeAspect="1"/>
            </p:cNvPicPr>
            <p:nvPr/>
          </p:nvPicPr>
          <p:blipFill rotWithShape="1">
            <a:blip r:embed="rId14"/>
            <a:srcRect l="6015" r="68667"/>
            <a:stretch/>
          </p:blipFill>
          <p:spPr>
            <a:xfrm>
              <a:off x="9801225" y="1296"/>
              <a:ext cx="2657475" cy="528750"/>
            </a:xfrm>
            <a:prstGeom prst="rect">
              <a:avLst/>
            </a:prstGeom>
          </p:spPr>
        </p:pic>
      </p:grpSp>
      <p:sp>
        <p:nvSpPr>
          <p:cNvPr id="18" name="Rectangle 17"/>
          <p:cNvSpPr/>
          <p:nvPr userDrawn="1"/>
        </p:nvSpPr>
        <p:spPr>
          <a:xfrm flipV="1">
            <a:off x="0" y="6229350"/>
            <a:ext cx="12192000" cy="6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cs typeface="Traditional Arabic" panose="02020603050405020304" pitchFamily="18" charset="-78"/>
            </a:endParaRPr>
          </a:p>
        </p:txBody>
      </p:sp>
    </p:spTree>
    <p:extLst>
      <p:ext uri="{BB962C8B-B14F-4D97-AF65-F5344CB8AC3E}">
        <p14:creationId xmlns:p14="http://schemas.microsoft.com/office/powerpoint/2010/main" val="265777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2326077647"/>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slide" Target="slide24.xml"/><Relationship Id="rId18" Type="http://schemas.openxmlformats.org/officeDocument/2006/relationships/slide" Target="slide19.xml"/><Relationship Id="rId26" Type="http://schemas.openxmlformats.org/officeDocument/2006/relationships/slide" Target="slide86.xml"/><Relationship Id="rId3" Type="http://schemas.openxmlformats.org/officeDocument/2006/relationships/slide" Target="slide8.xml"/><Relationship Id="rId21" Type="http://schemas.openxmlformats.org/officeDocument/2006/relationships/slide" Target="slide53.xml"/><Relationship Id="rId7" Type="http://schemas.openxmlformats.org/officeDocument/2006/relationships/slide" Target="slide21.xml"/><Relationship Id="rId12" Type="http://schemas.openxmlformats.org/officeDocument/2006/relationships/slide" Target="slide16.xml"/><Relationship Id="rId17" Type="http://schemas.openxmlformats.org/officeDocument/2006/relationships/slide" Target="slide45.xml"/><Relationship Id="rId25" Type="http://schemas.openxmlformats.org/officeDocument/2006/relationships/slide" Target="slide61.xml"/><Relationship Id="rId33" Type="http://schemas.openxmlformats.org/officeDocument/2006/relationships/image" Target="../media/image6.png"/><Relationship Id="rId2" Type="http://schemas.openxmlformats.org/officeDocument/2006/relationships/hyperlink" Target="https://twitter.com/Whats_Images" TargetMode="External"/><Relationship Id="rId16" Type="http://schemas.openxmlformats.org/officeDocument/2006/relationships/slide" Target="slide26.xml"/><Relationship Id="rId20" Type="http://schemas.openxmlformats.org/officeDocument/2006/relationships/slide" Target="slide50.xml"/><Relationship Id="rId29" Type="http://schemas.openxmlformats.org/officeDocument/2006/relationships/slide" Target="slide64.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3.xml"/><Relationship Id="rId24" Type="http://schemas.openxmlformats.org/officeDocument/2006/relationships/slide" Target="slide85.xml"/><Relationship Id="rId32" Type="http://schemas.openxmlformats.org/officeDocument/2006/relationships/slide" Target="slide107.xml"/><Relationship Id="rId5" Type="http://schemas.openxmlformats.org/officeDocument/2006/relationships/slide" Target="slide31.xml"/><Relationship Id="rId15" Type="http://schemas.openxmlformats.org/officeDocument/2006/relationships/slide" Target="slide18.xml"/><Relationship Id="rId23" Type="http://schemas.openxmlformats.org/officeDocument/2006/relationships/slide" Target="slide59.xml"/><Relationship Id="rId28" Type="http://schemas.openxmlformats.org/officeDocument/2006/relationships/slide" Target="slide93.xml"/><Relationship Id="rId10" Type="http://schemas.openxmlformats.org/officeDocument/2006/relationships/slide" Target="slide22.xml"/><Relationship Id="rId19" Type="http://schemas.openxmlformats.org/officeDocument/2006/relationships/slide" Target="slide27.xml"/><Relationship Id="rId31" Type="http://schemas.openxmlformats.org/officeDocument/2006/relationships/slide" Target="slide66.xml"/><Relationship Id="rId4" Type="http://schemas.openxmlformats.org/officeDocument/2006/relationships/slide" Target="slide20.xml"/><Relationship Id="rId9" Type="http://schemas.openxmlformats.org/officeDocument/2006/relationships/slide" Target="slide15.xml"/><Relationship Id="rId14" Type="http://schemas.openxmlformats.org/officeDocument/2006/relationships/slide" Target="slide38.xml"/><Relationship Id="rId22" Type="http://schemas.openxmlformats.org/officeDocument/2006/relationships/slide" Target="slide77.xml"/><Relationship Id="rId27" Type="http://schemas.openxmlformats.org/officeDocument/2006/relationships/slide" Target="slide63.xml"/><Relationship Id="rId30" Type="http://schemas.openxmlformats.org/officeDocument/2006/relationships/slide" Target="slide106.xml"/><Relationship Id="rId8"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18.xml"/><Relationship Id="rId13" Type="http://schemas.openxmlformats.org/officeDocument/2006/relationships/slide" Target="slide130.xml"/><Relationship Id="rId18" Type="http://schemas.openxmlformats.org/officeDocument/2006/relationships/slide" Target="slide128.xml"/><Relationship Id="rId26" Type="http://schemas.openxmlformats.org/officeDocument/2006/relationships/slide" Target="slide142.xml"/><Relationship Id="rId3" Type="http://schemas.openxmlformats.org/officeDocument/2006/relationships/slide" Target="slide108.xml"/><Relationship Id="rId21" Type="http://schemas.openxmlformats.org/officeDocument/2006/relationships/slide" Target="slide145.xml"/><Relationship Id="rId7" Type="http://schemas.openxmlformats.org/officeDocument/2006/relationships/slide" Target="slide115.xml"/><Relationship Id="rId12" Type="http://schemas.openxmlformats.org/officeDocument/2006/relationships/slide" Target="slide124.xml"/><Relationship Id="rId17" Type="http://schemas.openxmlformats.org/officeDocument/2006/relationships/slide" Target="slide134.xml"/><Relationship Id="rId25" Type="http://schemas.openxmlformats.org/officeDocument/2006/relationships/slide" Target="slide151.xml"/><Relationship Id="rId2" Type="http://schemas.openxmlformats.org/officeDocument/2006/relationships/image" Target="../media/image6.png"/><Relationship Id="rId16" Type="http://schemas.openxmlformats.org/officeDocument/2006/relationships/slide" Target="slide126.xml"/><Relationship Id="rId20" Type="http://schemas.openxmlformats.org/officeDocument/2006/relationships/slide" Target="slide136.xml"/><Relationship Id="rId29" Type="http://schemas.openxmlformats.org/officeDocument/2006/relationships/slide" Target="slide154.xml"/><Relationship Id="rId1" Type="http://schemas.openxmlformats.org/officeDocument/2006/relationships/slideLayout" Target="../slideLayouts/slideLayout1.xml"/><Relationship Id="rId6" Type="http://schemas.openxmlformats.org/officeDocument/2006/relationships/slide" Target="slide113.xml"/><Relationship Id="rId11" Type="http://schemas.openxmlformats.org/officeDocument/2006/relationships/slide" Target="slide123.xml"/><Relationship Id="rId24" Type="http://schemas.openxmlformats.org/officeDocument/2006/relationships/slide" Target="slide139.xml"/><Relationship Id="rId5" Type="http://schemas.openxmlformats.org/officeDocument/2006/relationships/slide" Target="slide112.xml"/><Relationship Id="rId15" Type="http://schemas.openxmlformats.org/officeDocument/2006/relationships/slide" Target="slide132.xml"/><Relationship Id="rId23" Type="http://schemas.openxmlformats.org/officeDocument/2006/relationships/slide" Target="slide148.xml"/><Relationship Id="rId28" Type="http://schemas.openxmlformats.org/officeDocument/2006/relationships/slide" Target="slide143.xml"/><Relationship Id="rId10" Type="http://schemas.openxmlformats.org/officeDocument/2006/relationships/slide" Target="slide129.xml"/><Relationship Id="rId19" Type="http://schemas.openxmlformats.org/officeDocument/2006/relationships/slide" Target="slide135.xml"/><Relationship Id="rId31" Type="http://schemas.openxmlformats.org/officeDocument/2006/relationships/slide" Target="slide155.xml"/><Relationship Id="rId4" Type="http://schemas.openxmlformats.org/officeDocument/2006/relationships/slide" Target="slide109.xml"/><Relationship Id="rId9" Type="http://schemas.openxmlformats.org/officeDocument/2006/relationships/slide" Target="slide121.xml"/><Relationship Id="rId14" Type="http://schemas.openxmlformats.org/officeDocument/2006/relationships/slide" Target="slide125.xml"/><Relationship Id="rId22" Type="http://schemas.openxmlformats.org/officeDocument/2006/relationships/slide" Target="slide138.xml"/><Relationship Id="rId27" Type="http://schemas.openxmlformats.org/officeDocument/2006/relationships/slide" Target="slide153.xml"/><Relationship Id="rId30" Type="http://schemas.openxmlformats.org/officeDocument/2006/relationships/slide" Target="slide14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64.xml"/><Relationship Id="rId13" Type="http://schemas.openxmlformats.org/officeDocument/2006/relationships/slide" Target="slide175.xml"/><Relationship Id="rId18" Type="http://schemas.openxmlformats.org/officeDocument/2006/relationships/slide" Target="slide172.xml"/><Relationship Id="rId26" Type="http://schemas.openxmlformats.org/officeDocument/2006/relationships/slide" Target="slide182.xml"/><Relationship Id="rId3" Type="http://schemas.openxmlformats.org/officeDocument/2006/relationships/slide" Target="slide158.xml"/><Relationship Id="rId21" Type="http://schemas.openxmlformats.org/officeDocument/2006/relationships/slide" Target="slide185.xml"/><Relationship Id="rId7" Type="http://schemas.openxmlformats.org/officeDocument/2006/relationships/slide" Target="slide163.xml"/><Relationship Id="rId12" Type="http://schemas.openxmlformats.org/officeDocument/2006/relationships/slide" Target="slide167.xml"/><Relationship Id="rId17" Type="http://schemas.openxmlformats.org/officeDocument/2006/relationships/slide" Target="slide177.xml"/><Relationship Id="rId25" Type="http://schemas.openxmlformats.org/officeDocument/2006/relationships/slide" Target="slide188.xml"/><Relationship Id="rId2" Type="http://schemas.openxmlformats.org/officeDocument/2006/relationships/slide" Target="slide156.xml"/><Relationship Id="rId16" Type="http://schemas.openxmlformats.org/officeDocument/2006/relationships/slide" Target="slide171.xml"/><Relationship Id="rId20" Type="http://schemas.openxmlformats.org/officeDocument/2006/relationships/slide" Target="slide179.xml"/><Relationship Id="rId29" Type="http://schemas.openxmlformats.org/officeDocument/2006/relationships/slide" Target="slide191.xml"/><Relationship Id="rId1" Type="http://schemas.openxmlformats.org/officeDocument/2006/relationships/slideLayout" Target="../slideLayouts/slideLayout1.xml"/><Relationship Id="rId6" Type="http://schemas.openxmlformats.org/officeDocument/2006/relationships/slide" Target="slide162.xml"/><Relationship Id="rId11" Type="http://schemas.openxmlformats.org/officeDocument/2006/relationships/slide" Target="slide174.xml"/><Relationship Id="rId24" Type="http://schemas.openxmlformats.org/officeDocument/2006/relationships/slide" Target="slide181.xml"/><Relationship Id="rId32" Type="http://schemas.openxmlformats.org/officeDocument/2006/relationships/image" Target="../media/image6.png"/><Relationship Id="rId5" Type="http://schemas.openxmlformats.org/officeDocument/2006/relationships/slide" Target="slide161.xml"/><Relationship Id="rId15" Type="http://schemas.openxmlformats.org/officeDocument/2006/relationships/slide" Target="slide176.xml"/><Relationship Id="rId23" Type="http://schemas.openxmlformats.org/officeDocument/2006/relationships/slide" Target="slide187.xml"/><Relationship Id="rId28" Type="http://schemas.openxmlformats.org/officeDocument/2006/relationships/slide" Target="slide183.xml"/><Relationship Id="rId10" Type="http://schemas.openxmlformats.org/officeDocument/2006/relationships/slide" Target="slide165.xml"/><Relationship Id="rId19" Type="http://schemas.openxmlformats.org/officeDocument/2006/relationships/slide" Target="slide178.xml"/><Relationship Id="rId31" Type="http://schemas.openxmlformats.org/officeDocument/2006/relationships/slide" Target="slide192.xml"/><Relationship Id="rId4" Type="http://schemas.openxmlformats.org/officeDocument/2006/relationships/slide" Target="slide159.xml"/><Relationship Id="rId9" Type="http://schemas.openxmlformats.org/officeDocument/2006/relationships/slide" Target="slide173.xml"/><Relationship Id="rId14" Type="http://schemas.openxmlformats.org/officeDocument/2006/relationships/slide" Target="slide169.xml"/><Relationship Id="rId22" Type="http://schemas.openxmlformats.org/officeDocument/2006/relationships/slide" Target="slide180.xml"/><Relationship Id="rId27" Type="http://schemas.openxmlformats.org/officeDocument/2006/relationships/slide" Target="slide189.xml"/><Relationship Id="rId30" Type="http://schemas.openxmlformats.org/officeDocument/2006/relationships/slide" Target="slide184.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99.xml"/><Relationship Id="rId13" Type="http://schemas.openxmlformats.org/officeDocument/2006/relationships/slide" Target="slide208.xml"/><Relationship Id="rId18" Type="http://schemas.openxmlformats.org/officeDocument/2006/relationships/slide" Target="slide205.xml"/><Relationship Id="rId26" Type="http://schemas.openxmlformats.org/officeDocument/2006/relationships/slide" Target="slide221.xml"/><Relationship Id="rId3" Type="http://schemas.openxmlformats.org/officeDocument/2006/relationships/slide" Target="slide194.xml"/><Relationship Id="rId21" Type="http://schemas.openxmlformats.org/officeDocument/2006/relationships/slide" Target="slide224.xml"/><Relationship Id="rId7" Type="http://schemas.openxmlformats.org/officeDocument/2006/relationships/slide" Target="slide198.xml"/><Relationship Id="rId12" Type="http://schemas.openxmlformats.org/officeDocument/2006/relationships/slide" Target="slide201.xml"/><Relationship Id="rId17" Type="http://schemas.openxmlformats.org/officeDocument/2006/relationships/slide" Target="slide210.xml"/><Relationship Id="rId25" Type="http://schemas.openxmlformats.org/officeDocument/2006/relationships/slide" Target="slide226.xml"/><Relationship Id="rId2" Type="http://schemas.openxmlformats.org/officeDocument/2006/relationships/slide" Target="slide193.xml"/><Relationship Id="rId16" Type="http://schemas.openxmlformats.org/officeDocument/2006/relationships/slide" Target="slide203.xml"/><Relationship Id="rId20" Type="http://schemas.openxmlformats.org/officeDocument/2006/relationships/slide" Target="slide218.xml"/><Relationship Id="rId29" Type="http://schemas.openxmlformats.org/officeDocument/2006/relationships/slide" Target="slide228.xml"/><Relationship Id="rId1" Type="http://schemas.openxmlformats.org/officeDocument/2006/relationships/slideLayout" Target="../slideLayouts/slideLayout1.xml"/><Relationship Id="rId6" Type="http://schemas.openxmlformats.org/officeDocument/2006/relationships/slide" Target="slide197.xml"/><Relationship Id="rId11" Type="http://schemas.openxmlformats.org/officeDocument/2006/relationships/slide" Target="slide207.xml"/><Relationship Id="rId24" Type="http://schemas.openxmlformats.org/officeDocument/2006/relationships/slide" Target="slide220.xml"/><Relationship Id="rId32" Type="http://schemas.openxmlformats.org/officeDocument/2006/relationships/image" Target="../media/image6.png"/><Relationship Id="rId5" Type="http://schemas.openxmlformats.org/officeDocument/2006/relationships/slide" Target="slide196.xml"/><Relationship Id="rId15" Type="http://schemas.openxmlformats.org/officeDocument/2006/relationships/slide" Target="slide209.xml"/><Relationship Id="rId23" Type="http://schemas.openxmlformats.org/officeDocument/2006/relationships/slide" Target="slide225.xml"/><Relationship Id="rId28" Type="http://schemas.openxmlformats.org/officeDocument/2006/relationships/slide" Target="slide222.xml"/><Relationship Id="rId10" Type="http://schemas.openxmlformats.org/officeDocument/2006/relationships/slide" Target="slide200.xml"/><Relationship Id="rId19" Type="http://schemas.openxmlformats.org/officeDocument/2006/relationships/slide" Target="slide215.xml"/><Relationship Id="rId31" Type="http://schemas.openxmlformats.org/officeDocument/2006/relationships/slide" Target="slide229.xml"/><Relationship Id="rId4" Type="http://schemas.openxmlformats.org/officeDocument/2006/relationships/slide" Target="slide195.xml"/><Relationship Id="rId9" Type="http://schemas.openxmlformats.org/officeDocument/2006/relationships/slide" Target="slide206.xml"/><Relationship Id="rId14" Type="http://schemas.openxmlformats.org/officeDocument/2006/relationships/slide" Target="slide202.xml"/><Relationship Id="rId22" Type="http://schemas.openxmlformats.org/officeDocument/2006/relationships/slide" Target="slide219.xml"/><Relationship Id="rId27" Type="http://schemas.openxmlformats.org/officeDocument/2006/relationships/slide" Target="slide227.xml"/><Relationship Id="rId30" Type="http://schemas.openxmlformats.org/officeDocument/2006/relationships/slide" Target="slide223.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237.xml"/><Relationship Id="rId13" Type="http://schemas.openxmlformats.org/officeDocument/2006/relationships/slide" Target="slide256.xml"/><Relationship Id="rId3" Type="http://schemas.openxmlformats.org/officeDocument/2006/relationships/slide" Target="slide231.xml"/><Relationship Id="rId7" Type="http://schemas.openxmlformats.org/officeDocument/2006/relationships/slide" Target="slide236.xml"/><Relationship Id="rId12" Type="http://schemas.openxmlformats.org/officeDocument/2006/relationships/slide" Target="slide255.xml"/><Relationship Id="rId2" Type="http://schemas.openxmlformats.org/officeDocument/2006/relationships/slide" Target="slide230.xml"/><Relationship Id="rId1" Type="http://schemas.openxmlformats.org/officeDocument/2006/relationships/slideLayout" Target="../slideLayouts/slideLayout1.xml"/><Relationship Id="rId6" Type="http://schemas.openxmlformats.org/officeDocument/2006/relationships/slide" Target="slide235.xml"/><Relationship Id="rId11" Type="http://schemas.openxmlformats.org/officeDocument/2006/relationships/slide" Target="slide245.xml"/><Relationship Id="rId5" Type="http://schemas.openxmlformats.org/officeDocument/2006/relationships/slide" Target="slide234.xml"/><Relationship Id="rId10" Type="http://schemas.openxmlformats.org/officeDocument/2006/relationships/slide" Target="slide239.xml"/><Relationship Id="rId4" Type="http://schemas.openxmlformats.org/officeDocument/2006/relationships/slide" Target="slide233.xml"/><Relationship Id="rId9" Type="http://schemas.openxmlformats.org/officeDocument/2006/relationships/slide" Target="slide238.xml"/><Relationship Id="rId1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8614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628507"/>
            <a:ext cx="10991461" cy="3600986"/>
          </a:xfrm>
          <a:prstGeom prst="rect">
            <a:avLst/>
          </a:prstGeom>
          <a:noFill/>
        </p:spPr>
        <p:txBody>
          <a:bodyPr wrap="square" rtlCol="1" anchor="ctr">
            <a:spAutoFit/>
          </a:bodyPr>
          <a:lstStyle/>
          <a:p>
            <a:pPr algn="ctr">
              <a:spcAft>
                <a:spcPts val="1200"/>
              </a:spcAft>
            </a:pPr>
            <a:endParaRPr lang="ar-JO" sz="3200" dirty="0">
              <a:solidFill>
                <a:srgbClr val="C00000"/>
              </a:solidFill>
              <a:cs typeface="Traditional Arabic" panose="02020603050405020304" pitchFamily="18" charset="-78"/>
            </a:endParaRPr>
          </a:p>
          <a:p>
            <a:pPr algn="just">
              <a:spcAft>
                <a:spcPts val="1200"/>
              </a:spcAft>
            </a:pPr>
            <a:r>
              <a:rPr lang="ar-JO" sz="3200" dirty="0">
                <a:solidFill>
                  <a:srgbClr val="C00000"/>
                </a:solidFill>
                <a:cs typeface="Traditional Arabic" panose="02020603050405020304" pitchFamily="18" charset="-78"/>
              </a:rPr>
              <a:t>قال رسول الله صلى الله عليه وسلم: "مَنْ تَعَارَ مِنَ اللَّيْل فقال حين يستيقظ: لا إلَهَ إلاَّ الله وحْدَهُ لا شَرِيكَ لَهُ، لَهُ المُلْكُ ولَهُ الحَمْدُ وهُوَ على كلِّ شيءٍ قَدير، سُبْحانَ الله والحَمْدُ لله ولا إله إلا الله والله أكبر ولا حَولَ ولا قُوةَ إلا بالله العلي العظيم. ثم دعا: اللَّهُمَّ اغْفِرْ لي، غُفِرَ له". قال الوليد: أو قال: "إذا دعا استُجيبَ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لهُ، فإن قام فتوضأَ ثم صَلّى قُبِلَتْ صَلاتُهُ".</a:t>
            </a:r>
          </a:p>
          <a:p>
            <a:pPr algn="ctr"/>
            <a:r>
              <a:rPr lang="ar-SA" sz="2400" dirty="0">
                <a:cs typeface="Traditional Arabic" panose="02020603050405020304" pitchFamily="18" charset="-78"/>
              </a:rPr>
              <a:t>رواه البخاري مع الفتح 3/ 144 وغيره واللفظ لابن ماجه</a:t>
            </a:r>
            <a:r>
              <a:rPr lang="ar-JO" sz="2400" dirty="0">
                <a:cs typeface="Traditional Arabic" panose="02020603050405020304" pitchFamily="18" charset="-78"/>
              </a:rPr>
              <a:t>،</a:t>
            </a:r>
            <a:r>
              <a:rPr lang="ar-SA" sz="2400" dirty="0">
                <a:cs typeface="Traditional Arabic" panose="02020603050405020304" pitchFamily="18" charset="-78"/>
              </a:rPr>
              <a:t> انظر صحيح ابن ماجه 2/ 335</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التعار</a:t>
            </a:r>
            <a:r>
              <a:rPr lang="ar-JO" sz="2400" dirty="0">
                <a:cs typeface="Traditional Arabic" panose="02020603050405020304" pitchFamily="18" charset="-78"/>
              </a:rPr>
              <a:t>:</a:t>
            </a:r>
            <a:r>
              <a:rPr lang="ar-SA" sz="2400" dirty="0">
                <a:cs typeface="Traditional Arabic" panose="02020603050405020304" pitchFamily="18" charset="-78"/>
              </a:rPr>
              <a:t> السهر والتقلب على الفراش ليلاً مع الكلام.</a:t>
            </a:r>
            <a:endParaRPr lang="ar-JO" sz="2400" dirty="0">
              <a:solidFill>
                <a:srgbClr val="C00000"/>
              </a:solidFill>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870767" y="829215"/>
            <a:ext cx="4450466" cy="646232"/>
          </a:xfrm>
          <a:prstGeom prst="rect">
            <a:avLst/>
          </a:prstGeom>
        </p:spPr>
      </p:pic>
    </p:spTree>
    <p:extLst>
      <p:ext uri="{BB962C8B-B14F-4D97-AF65-F5344CB8AC3E}">
        <p14:creationId xmlns:p14="http://schemas.microsoft.com/office/powerpoint/2010/main" val="2216089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401"/>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الله (ثلاثاً وثلاثين)، والحمد لله (ثلاثاً وثلاثين)، والله أكبر(أربعاً وثلاثين).</a:t>
            </a:r>
          </a:p>
          <a:p>
            <a:pPr algn="ctr">
              <a:spcAft>
                <a:spcPts val="1200"/>
              </a:spcAft>
            </a:pPr>
            <a:r>
              <a:rPr lang="ar-SA" sz="2400" dirty="0">
                <a:cs typeface="Traditional Arabic" panose="02020603050405020304" pitchFamily="18" charset="-78"/>
              </a:rPr>
              <a:t>من قال ذلك عندما يأوي إلى فراشه كان خيراً له من خادم</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 البخاري مع الفتح 7/71</a:t>
            </a:r>
            <a:r>
              <a:rPr lang="ar-JO" sz="2400" dirty="0">
                <a:cs typeface="Traditional Arabic" panose="02020603050405020304" pitchFamily="18" charset="-78"/>
              </a:rPr>
              <a:t>،</a:t>
            </a:r>
            <a:r>
              <a:rPr lang="ar-SA" sz="2400" dirty="0">
                <a:cs typeface="Traditional Arabic" panose="02020603050405020304" pitchFamily="18" charset="-78"/>
              </a:rPr>
              <a:t> ومسلم 4/ 2091</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962015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36347"/>
            <a:ext cx="10991461" cy="258532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(اللهـم ربَّ السموات السبع ورب العـرش العـظيم، ربنا ورب كل شيء، فالـق الحَـب والـنوى ومُنزل التـوراة والإنجـيل والـفـرقان، أعـوذ بك من شـر كـل شيء أنـت آخـذٌ بناصيته، اللهم أنت الأول فـليس قـبلك شيء، وأنـت الآخـر فـليس بعـدك شيء، وأنت الظاهر فليس فوقك شيء، وأنت الباطن فليس دونك شيء، اقض عنا الدَّيْنَ واغننا من الفقر).</a:t>
            </a:r>
          </a:p>
          <a:p>
            <a:pPr algn="ctr">
              <a:spcAft>
                <a:spcPts val="1200"/>
              </a:spcAft>
            </a:pPr>
            <a:r>
              <a:rPr lang="ar-SA" sz="2400" dirty="0">
                <a:cs typeface="Traditional Arabic" panose="02020603050405020304" pitchFamily="18" charset="-78"/>
              </a:rPr>
              <a:t>مسلم 4/ 2084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134124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(الحمد لله الذي أطعمنا وسقانا وكفانا وآوانا فكم ممن لا كافي له ولا مُؤوي).</a:t>
            </a:r>
          </a:p>
          <a:p>
            <a:pPr algn="ctr">
              <a:spcAft>
                <a:spcPts val="1200"/>
              </a:spcAft>
            </a:pPr>
            <a:r>
              <a:rPr lang="ar-SA" sz="2400" dirty="0">
                <a:cs typeface="Traditional Arabic" panose="02020603050405020304" pitchFamily="18" charset="-78"/>
              </a:rPr>
              <a:t>مسلم 4/ 2085</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3873883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عالم الغيب والشهادة، فاطر السموات والأرض، رب كل شيء ومليكه أشهد أن لا إله إلا أنت أعوذ بك من شر نفسي، ومن شر الشيطان وشركه، وأن أقترف على نفسي سوءًا، أو أجرَّه إلى مسلم).</a:t>
            </a:r>
          </a:p>
          <a:p>
            <a:pPr algn="ctr">
              <a:spcAft>
                <a:spcPts val="1200"/>
              </a:spcAft>
            </a:pPr>
            <a:r>
              <a:rPr lang="ar-SA" sz="2400" dirty="0">
                <a:cs typeface="Traditional Arabic" panose="02020603050405020304" pitchFamily="18" charset="-78"/>
              </a:rPr>
              <a:t>أبو داود 4/ 317</a:t>
            </a:r>
            <a:r>
              <a:rPr lang="ar-JO" sz="2400" dirty="0">
                <a:cs typeface="Traditional Arabic" panose="02020603050405020304" pitchFamily="18" charset="-78"/>
              </a:rPr>
              <a:t>،</a:t>
            </a:r>
            <a:r>
              <a:rPr lang="ar-SA" sz="2400" dirty="0">
                <a:cs typeface="Traditional Arabic" panose="02020603050405020304" pitchFamily="18" charset="-78"/>
              </a:rPr>
              <a:t> وانظر صحيح سنن الترمذي3/ 142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003207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يقرأ (ألم) تنزيل السجدة، و(تبارك الذي بيده الملك).</a:t>
            </a:r>
          </a:p>
          <a:p>
            <a:pPr algn="ctr">
              <a:spcAft>
                <a:spcPts val="1200"/>
              </a:spcAft>
            </a:pPr>
            <a:r>
              <a:rPr lang="ar-SA" sz="2400" dirty="0">
                <a:cs typeface="Traditional Arabic" panose="02020603050405020304" pitchFamily="18" charset="-78"/>
              </a:rPr>
              <a:t>الترمذي والنسائي وانظر صحيح الجامع4/ 255</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774530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9"/>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أخذت مضجعك، فتوضأ وضوءك للصلاة، ثم اضطجع على شقك الأيمن، وقل: اللهم أسلمت نفسي إليك، وفوضت أمري إليك، وألجأت ظهري إليك، رهبةً ورغبةً إليك، لا ملجأ ولا منجا منك إلا إليك، آمنت بكتابك الذي أنزلت وبنبيك الذي أرسلت).</a:t>
            </a:r>
          </a:p>
          <a:p>
            <a:pPr algn="ctr">
              <a:spcAft>
                <a:spcPts val="1200"/>
              </a:spcAft>
            </a:pPr>
            <a:r>
              <a:rPr lang="ar-SA" sz="2400" dirty="0">
                <a:cs typeface="Traditional Arabic" panose="02020603050405020304" pitchFamily="18" charset="-78"/>
              </a:rPr>
              <a:t>البخاري مع الفتح 11/113</a:t>
            </a:r>
            <a:r>
              <a:rPr lang="ar-JO" sz="2400" dirty="0">
                <a:cs typeface="Traditional Arabic" panose="02020603050405020304" pitchFamily="18" charset="-78"/>
              </a:rPr>
              <a:t>،</a:t>
            </a:r>
            <a:r>
              <a:rPr lang="ar-SA" sz="2400" dirty="0">
                <a:cs typeface="Traditional Arabic" panose="02020603050405020304" pitchFamily="18" charset="-78"/>
              </a:rPr>
              <a:t> ومسلم 4/ 2081</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4217227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401"/>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الواحد القهار، ربُّ السموات والأرض وما بينهما العزيز الغفار).</a:t>
            </a:r>
          </a:p>
          <a:p>
            <a:pPr algn="ctr">
              <a:spcAft>
                <a:spcPts val="1200"/>
              </a:spcAft>
            </a:pPr>
            <a:r>
              <a:rPr lang="ar-SA" sz="2400" dirty="0">
                <a:cs typeface="Traditional Arabic" panose="02020603050405020304" pitchFamily="18" charset="-78"/>
              </a:rPr>
              <a:t>يقول ذلك إذا تقلب من جنب إلى جنب في الليل.</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 أخرجه الحاكم</a:t>
            </a:r>
            <a:r>
              <a:rPr lang="ar-JO" sz="2400" dirty="0">
                <a:cs typeface="Traditional Arabic" panose="02020603050405020304" pitchFamily="18" charset="-78"/>
              </a:rPr>
              <a:t>،</a:t>
            </a:r>
            <a:r>
              <a:rPr lang="ar-SA" sz="2400" dirty="0">
                <a:cs typeface="Traditional Arabic" panose="02020603050405020304" pitchFamily="18" charset="-78"/>
              </a:rPr>
              <a:t> وصححه ووفقه الذهبي 1/ 540</a:t>
            </a:r>
            <a:r>
              <a:rPr lang="ar-JO" sz="2400" dirty="0">
                <a:cs typeface="Traditional Arabic" panose="02020603050405020304" pitchFamily="18" charset="-78"/>
              </a:rPr>
              <a:t>،</a:t>
            </a:r>
            <a:r>
              <a:rPr lang="ar-SA" sz="2400" dirty="0">
                <a:cs typeface="Traditional Arabic" panose="02020603050405020304" pitchFamily="18" charset="-78"/>
              </a:rPr>
              <a:t> والنسائي في اليوم والليلة</a:t>
            </a:r>
            <a:r>
              <a:rPr lang="ar-JO" sz="2400" dirty="0">
                <a:cs typeface="Traditional Arabic" panose="02020603050405020304" pitchFamily="18" charset="-78"/>
              </a:rPr>
              <a:t>،</a:t>
            </a:r>
            <a:r>
              <a:rPr lang="ar-SA" sz="2400" dirty="0">
                <a:cs typeface="Traditional Arabic" panose="02020603050405020304" pitchFamily="18" charset="-78"/>
              </a:rPr>
              <a:t> وابن السني وانظر صحيح الجامع 4/213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29932"/>
            <a:ext cx="4871126" cy="688908"/>
          </a:xfrm>
          <a:prstGeom prst="rect">
            <a:avLst/>
          </a:prstGeom>
        </p:spPr>
      </p:pic>
    </p:spTree>
    <p:extLst>
      <p:ext uri="{BB962C8B-B14F-4D97-AF65-F5344CB8AC3E}">
        <p14:creationId xmlns:p14="http://schemas.microsoft.com/office/powerpoint/2010/main" val="4160691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(أعوذ بكلمات الله التَّامَّة من غضبه وعقابه، وشر عباده، ومن همزات الشياطين وأنْ يحضرون).</a:t>
            </a:r>
          </a:p>
          <a:p>
            <a:pPr algn="ctr">
              <a:spcAft>
                <a:spcPts val="1200"/>
              </a:spcAft>
            </a:pPr>
            <a:r>
              <a:rPr lang="ar-SA" sz="2400" dirty="0">
                <a:cs typeface="Traditional Arabic" panose="02020603050405020304" pitchFamily="18" charset="-78"/>
              </a:rPr>
              <a:t>أبو داود 4/12</a:t>
            </a:r>
            <a:r>
              <a:rPr lang="ar-JO" sz="2400" dirty="0">
                <a:cs typeface="Traditional Arabic" panose="02020603050405020304" pitchFamily="18" charset="-78"/>
              </a:rPr>
              <a:t>،</a:t>
            </a:r>
            <a:r>
              <a:rPr lang="ar-SA" sz="2400" dirty="0">
                <a:cs typeface="Traditional Arabic" panose="02020603050405020304" pitchFamily="18" charset="-78"/>
              </a:rPr>
              <a:t> </a:t>
            </a:r>
            <a:r>
              <a:rPr lang="ar-JO" sz="2400" dirty="0">
                <a:cs typeface="Traditional Arabic" panose="02020603050405020304" pitchFamily="18" charset="-78"/>
              </a:rPr>
              <a:t>ا</a:t>
            </a:r>
            <a:r>
              <a:rPr lang="ar-SA" sz="2400" dirty="0">
                <a:cs typeface="Traditional Arabic" panose="02020603050405020304" pitchFamily="18" charset="-78"/>
              </a:rPr>
              <a:t>نظر صحيح الترمذي3/ 171</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054001" y="851270"/>
            <a:ext cx="8083997" cy="646232"/>
          </a:xfrm>
          <a:prstGeom prst="rect">
            <a:avLst/>
          </a:prstGeom>
        </p:spPr>
      </p:pic>
    </p:spTree>
    <p:extLst>
      <p:ext uri="{BB962C8B-B14F-4D97-AF65-F5344CB8AC3E}">
        <p14:creationId xmlns:p14="http://schemas.microsoft.com/office/powerpoint/2010/main" val="4132195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890124"/>
            <a:ext cx="10991461" cy="3077766"/>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"ينفث عن يساره" (ثلاثاً) [1].</a:t>
            </a:r>
          </a:p>
          <a:p>
            <a:pPr algn="ctr"/>
            <a:r>
              <a:rPr lang="ar-JO" sz="3200" dirty="0">
                <a:solidFill>
                  <a:srgbClr val="C00000"/>
                </a:solidFill>
                <a:cs typeface="Traditional Arabic" panose="02020603050405020304" pitchFamily="18" charset="-78"/>
              </a:rPr>
              <a:t>"يستعيذ بالله من الشيطان ومن شر ما رأى" (ثلاث مرات) [2].</a:t>
            </a:r>
          </a:p>
          <a:p>
            <a:pPr algn="ctr"/>
            <a:r>
              <a:rPr lang="ar-JO" sz="3200" dirty="0">
                <a:solidFill>
                  <a:srgbClr val="C00000"/>
                </a:solidFill>
                <a:cs typeface="Traditional Arabic" panose="02020603050405020304" pitchFamily="18" charset="-78"/>
              </a:rPr>
              <a:t>"لا يحدث بها أحداً" [3].</a:t>
            </a:r>
          </a:p>
          <a:p>
            <a:pPr algn="ctr"/>
            <a:r>
              <a:rPr lang="ar-JO" sz="3200" dirty="0">
                <a:solidFill>
                  <a:srgbClr val="C00000"/>
                </a:solidFill>
                <a:cs typeface="Traditional Arabic" panose="02020603050405020304" pitchFamily="18" charset="-78"/>
              </a:rPr>
              <a:t>"يتحول عن جنبه الذي كان عليه" [4].</a:t>
            </a:r>
          </a:p>
          <a:p>
            <a:pPr algn="ctr">
              <a:spcAft>
                <a:spcPts val="1200"/>
              </a:spcAft>
            </a:pPr>
            <a:r>
              <a:rPr lang="ar-JO" sz="3200" dirty="0">
                <a:solidFill>
                  <a:srgbClr val="C00000"/>
                </a:solidFill>
                <a:cs typeface="Traditional Arabic" panose="02020603050405020304" pitchFamily="18" charset="-78"/>
              </a:rPr>
              <a:t>" يقوم يصلي إن أراد ذلك "[5].</a:t>
            </a:r>
          </a:p>
          <a:p>
            <a:pPr algn="ctr">
              <a:spcAft>
                <a:spcPts val="1200"/>
              </a:spcAft>
            </a:pPr>
            <a:r>
              <a:rPr lang="ar-SA" sz="2400" dirty="0">
                <a:cs typeface="Traditional Arabic" panose="02020603050405020304" pitchFamily="18" charset="-78"/>
              </a:rPr>
              <a:t>1- مسلم</a:t>
            </a:r>
            <a:r>
              <a:rPr lang="ar-JO" sz="2400" dirty="0">
                <a:cs typeface="Traditional Arabic" panose="02020603050405020304" pitchFamily="18" charset="-78"/>
              </a:rPr>
              <a:t> </a:t>
            </a:r>
            <a:r>
              <a:rPr lang="ar-SA" sz="2400" dirty="0">
                <a:cs typeface="Traditional Arabic" panose="02020603050405020304" pitchFamily="18" charset="-78"/>
              </a:rPr>
              <a:t>4/1772</a:t>
            </a:r>
            <a:r>
              <a:rPr lang="ar-JO" sz="2400" dirty="0">
                <a:cs typeface="Traditional Arabic" panose="02020603050405020304" pitchFamily="18" charset="-78"/>
              </a:rPr>
              <a:t>، </a:t>
            </a:r>
            <a:r>
              <a:rPr lang="ar-SA" sz="2400" dirty="0">
                <a:cs typeface="Traditional Arabic" panose="02020603050405020304" pitchFamily="18" charset="-78"/>
              </a:rPr>
              <a:t>2- مسلم</a:t>
            </a:r>
            <a:r>
              <a:rPr lang="ar-JO" sz="2400" dirty="0">
                <a:cs typeface="Traditional Arabic" panose="02020603050405020304" pitchFamily="18" charset="-78"/>
              </a:rPr>
              <a:t> </a:t>
            </a:r>
            <a:r>
              <a:rPr lang="ar-SA" sz="2400" dirty="0">
                <a:cs typeface="Traditional Arabic" panose="02020603050405020304" pitchFamily="18" charset="-78"/>
              </a:rPr>
              <a:t>4/1772- 1773</a:t>
            </a:r>
            <a:r>
              <a:rPr lang="ar-JO" sz="2400" dirty="0">
                <a:cs typeface="Traditional Arabic" panose="02020603050405020304" pitchFamily="18" charset="-78"/>
              </a:rPr>
              <a:t>، </a:t>
            </a:r>
            <a:r>
              <a:rPr lang="ar-SA" sz="2400" dirty="0">
                <a:cs typeface="Traditional Arabic" panose="02020603050405020304" pitchFamily="18" charset="-78"/>
              </a:rPr>
              <a:t>3- مسلم</a:t>
            </a:r>
            <a:r>
              <a:rPr lang="ar-JO" sz="2400" dirty="0">
                <a:cs typeface="Traditional Arabic" panose="02020603050405020304" pitchFamily="18" charset="-78"/>
              </a:rPr>
              <a:t> </a:t>
            </a:r>
            <a:r>
              <a:rPr lang="ar-SA" sz="2400" dirty="0">
                <a:cs typeface="Traditional Arabic" panose="02020603050405020304" pitchFamily="18" charset="-78"/>
              </a:rPr>
              <a:t>4/1772</a:t>
            </a:r>
            <a:r>
              <a:rPr lang="ar-JO" sz="2400" dirty="0">
                <a:cs typeface="Traditional Arabic" panose="02020603050405020304" pitchFamily="18" charset="-78"/>
              </a:rPr>
              <a:t>، </a:t>
            </a:r>
            <a:r>
              <a:rPr lang="ar-SA" sz="2400" dirty="0">
                <a:cs typeface="Traditional Arabic" panose="02020603050405020304" pitchFamily="18" charset="-78"/>
              </a:rPr>
              <a:t>4- مسلم</a:t>
            </a:r>
            <a:r>
              <a:rPr lang="ar-JO" sz="2400" dirty="0">
                <a:cs typeface="Traditional Arabic" panose="02020603050405020304" pitchFamily="18" charset="-78"/>
              </a:rPr>
              <a:t> </a:t>
            </a:r>
            <a:r>
              <a:rPr lang="ar-SA" sz="2400" dirty="0">
                <a:cs typeface="Traditional Arabic" panose="02020603050405020304" pitchFamily="18" charset="-78"/>
              </a:rPr>
              <a:t>4/1773</a:t>
            </a:r>
            <a:r>
              <a:rPr lang="ar-JO" sz="2400" dirty="0">
                <a:cs typeface="Traditional Arabic" panose="02020603050405020304" pitchFamily="18" charset="-78"/>
              </a:rPr>
              <a:t>، </a:t>
            </a:r>
            <a:r>
              <a:rPr lang="ar-SA" sz="2400" dirty="0">
                <a:cs typeface="Traditional Arabic" panose="02020603050405020304" pitchFamily="18" charset="-78"/>
              </a:rPr>
              <a:t>5- مسلم</a:t>
            </a:r>
            <a:r>
              <a:rPr lang="ar-JO" sz="2400" dirty="0">
                <a:cs typeface="Traditional Arabic" panose="02020603050405020304" pitchFamily="18" charset="-78"/>
              </a:rPr>
              <a:t> </a:t>
            </a:r>
            <a:r>
              <a:rPr lang="ar-SA" sz="2400" dirty="0">
                <a:cs typeface="Traditional Arabic" panose="02020603050405020304" pitchFamily="18" charset="-78"/>
              </a:rPr>
              <a:t>4/1773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054001" y="829932"/>
            <a:ext cx="8083997" cy="646232"/>
          </a:xfrm>
          <a:prstGeom prst="rect">
            <a:avLst/>
          </a:prstGeom>
        </p:spPr>
      </p:pic>
    </p:spTree>
    <p:extLst>
      <p:ext uri="{BB962C8B-B14F-4D97-AF65-F5344CB8AC3E}">
        <p14:creationId xmlns:p14="http://schemas.microsoft.com/office/powerpoint/2010/main" val="3714362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1"/>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اهدني فيمن هديت، وعافني فيمن عافيت، وتولني فيمن توليت، وبارك لي فيما أعطيت، وقني شر ما قضيت، فإنك تقضي ولا يُقضى عليك، إنه لا يذل من واليت، [ولا يعز من عاديت]، تباركت ربنا وتعاليت).</a:t>
            </a:r>
          </a:p>
          <a:p>
            <a:pPr algn="ctr">
              <a:spcAft>
                <a:spcPts val="1200"/>
              </a:spcAft>
            </a:pPr>
            <a:r>
              <a:rPr lang="ar-SA" sz="2400" dirty="0">
                <a:cs typeface="Traditional Arabic" panose="02020603050405020304" pitchFamily="18" charset="-78"/>
              </a:rPr>
              <a:t>أخرجه أصحاب السنن الأربعة وأحمد والدرامي والحاكم والبيهقي</a:t>
            </a:r>
            <a:r>
              <a:rPr lang="ar-JO" sz="2400" dirty="0">
                <a:cs typeface="Traditional Arabic" panose="02020603050405020304" pitchFamily="18" charset="-78"/>
              </a:rPr>
              <a:t>،</a:t>
            </a:r>
            <a:r>
              <a:rPr lang="ar-SA" sz="2400" dirty="0">
                <a:cs typeface="Traditional Arabic" panose="02020603050405020304" pitchFamily="18" charset="-78"/>
              </a:rPr>
              <a:t> وما بين المعكوفين للبيهقي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1/14</a:t>
            </a:r>
            <a:r>
              <a:rPr lang="ar-JO" sz="2400" dirty="0">
                <a:cs typeface="Traditional Arabic" panose="02020603050405020304" pitchFamily="18" charset="-78"/>
              </a:rPr>
              <a:t>،</a:t>
            </a:r>
            <a:r>
              <a:rPr lang="ar-SA" sz="2400" dirty="0">
                <a:cs typeface="Traditional Arabic" panose="02020603050405020304" pitchFamily="18" charset="-78"/>
              </a:rPr>
              <a:t>4وصحيح ابن ماجه 1/194</a:t>
            </a:r>
            <a:r>
              <a:rPr lang="ar-JO" sz="2400" dirty="0">
                <a:cs typeface="Traditional Arabic" panose="02020603050405020304" pitchFamily="18" charset="-78"/>
              </a:rPr>
              <a:t>،</a:t>
            </a:r>
            <a:r>
              <a:rPr lang="ar-SA" sz="2400" dirty="0">
                <a:cs typeface="Traditional Arabic" panose="02020603050405020304" pitchFamily="18" charset="-78"/>
              </a:rPr>
              <a:t> وإرواء الغليل للألباني 2/172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4367634" y="829932"/>
            <a:ext cx="3456732" cy="646232"/>
          </a:xfrm>
          <a:prstGeom prst="rect">
            <a:avLst/>
          </a:prstGeom>
        </p:spPr>
      </p:pic>
    </p:spTree>
    <p:extLst>
      <p:ext uri="{BB962C8B-B14F-4D97-AF65-F5344CB8AC3E}">
        <p14:creationId xmlns:p14="http://schemas.microsoft.com/office/powerpoint/2010/main" val="1222763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828562"/>
            <a:ext cx="10991461" cy="3200876"/>
          </a:xfrm>
          <a:prstGeom prst="rect">
            <a:avLst/>
          </a:prstGeom>
          <a:noFill/>
        </p:spPr>
        <p:txBody>
          <a:bodyPr wrap="square" rtlCol="1" anchor="ctr">
            <a:spAutoFit/>
          </a:bodyPr>
          <a:lstStyle/>
          <a:p>
            <a:pPr algn="just">
              <a:spcAft>
                <a:spcPts val="1200"/>
              </a:spcAft>
            </a:pPr>
            <a:endParaRPr lang="ar-JO" sz="3200" dirty="0">
              <a:solidFill>
                <a:srgbClr val="C00000"/>
              </a:solidFill>
              <a:cs typeface="Traditional Arabic" panose="02020603050405020304" pitchFamily="18" charset="-78"/>
            </a:endParaRPr>
          </a:p>
          <a:p>
            <a:pPr algn="just"/>
            <a:r>
              <a:rPr lang="ar-JO" sz="3200" dirty="0">
                <a:solidFill>
                  <a:srgbClr val="C00000"/>
                </a:solidFill>
                <a:cs typeface="Traditional Arabic" panose="02020603050405020304" pitchFamily="18" charset="-78"/>
              </a:rPr>
              <a:t>(إِنَّ فِي خَلْقِ السَّمَاوَاتِ وَالأَرْضِ وَاخْتِلاَفِ اللَّيْلِ وَالنَّهَارِ لآيَاتٍ لِّأُوْلِي الألْبَابِ * الَّذِينَ يَذْكُرُونَ اللّهَ قِيَاماً وَقُعُوداً وَعَلَىَ جُنُوبِهِمْ وَيَتَفَكَّرُونَ فِي خَلْقِ السَّمَاوَاتِ وَالأَرْضِ رَبَّنَا مَا خَلَقْتَ هَذا بَاطِلاً سُبْحَانَكَ فَقِنَا عَذَابَ النَّارِ*رَبَّنَا إِنَّكَ مَن تُدْخِلِ النَّارَ فَقَدْ أَخْزَيْتَهُ وَمَا لِلظَّالِمِينَ مِنْ أَنصَارٍ * رَّبَّنَا إِنَّنَا سَمِعْنَا مُنَادِياً يُنَادِي لِلإِيمَانِ أَنْ آمِنُواْ بِرَبِّكُمْ فَآمَنَّا رَبَّنَا فَاغْفِرْ لَنَا ذُنُوبَنَا وَكَفِّرْ عَنَّا سَيِّئَاتِنَا وَتَوَفَّنَا مَعَ الأبْرَارِ * رَبَّنَا وَآتِنَا مَا وَعَدتَّنَا عَــلَى رُسُـلِـكَ</a:t>
            </a:r>
            <a:r>
              <a:rPr lang="en-US" sz="3200" dirty="0">
                <a:solidFill>
                  <a:srgbClr val="C00000"/>
                </a:solidFill>
                <a:cs typeface="Traditional Arabic" panose="02020603050405020304" pitchFamily="18" charset="-78"/>
              </a:rPr>
              <a:t> </a:t>
            </a:r>
            <a:r>
              <a:rPr lang="ar-JO" sz="3200" dirty="0">
                <a:solidFill>
                  <a:srgbClr val="C00000"/>
                </a:solidFill>
                <a:cs typeface="Traditional Arabic" panose="02020603050405020304" pitchFamily="18" charset="-78"/>
              </a:rPr>
              <a:t>وَلاَ تُخْــزِنَـا يَــوْمَ الْقِـيَـامَـةِ إِنَّـكَ لاَ تُخْـلِـفُ الْمِيـعَـادَ * فَاسْـتَـجَابَ لَهُـمْ رَبُّهُمْ أَنِّي لاَ أُضِـيعُ عَمَـلَ عَامِلٍ</a:t>
            </a:r>
          </a:p>
        </p:txBody>
      </p:sp>
      <p:pic>
        <p:nvPicPr>
          <p:cNvPr id="5" name="Picture 4"/>
          <p:cNvPicPr>
            <a:picLocks noChangeAspect="1"/>
          </p:cNvPicPr>
          <p:nvPr/>
        </p:nvPicPr>
        <p:blipFill>
          <a:blip r:embed="rId2"/>
          <a:stretch>
            <a:fillRect/>
          </a:stretch>
        </p:blipFill>
        <p:spPr>
          <a:xfrm>
            <a:off x="3870767" y="829215"/>
            <a:ext cx="4450466" cy="646232"/>
          </a:xfrm>
          <a:prstGeom prst="rect">
            <a:avLst/>
          </a:prstGeom>
        </p:spPr>
      </p:pic>
    </p:spTree>
    <p:extLst>
      <p:ext uri="{BB962C8B-B14F-4D97-AF65-F5344CB8AC3E}">
        <p14:creationId xmlns:p14="http://schemas.microsoft.com/office/powerpoint/2010/main" val="338172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8"/>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برضاك من سخطك، وأعوذ بمعافاتك من عقوبتك، وأعوذ بك منك لا أُحصي ثناء عليك أنت كما أثنيت على نفسك).</a:t>
            </a:r>
          </a:p>
          <a:p>
            <a:pPr algn="ctr"/>
            <a:r>
              <a:rPr lang="ar-SA" sz="2400" dirty="0">
                <a:cs typeface="Traditional Arabic" panose="02020603050405020304" pitchFamily="18" charset="-78"/>
              </a:rPr>
              <a:t>أخرجه أصحاب السنن الأربعة وأحمد</a:t>
            </a:r>
            <a:r>
              <a:rPr lang="ar-JO" sz="2400" dirty="0">
                <a:cs typeface="Traditional Arabic" panose="02020603050405020304" pitchFamily="18" charset="-78"/>
              </a:rPr>
              <a:t>،</a:t>
            </a:r>
            <a:r>
              <a:rPr lang="ar-SA" sz="2400" dirty="0">
                <a:cs typeface="Traditional Arabic" panose="02020603050405020304" pitchFamily="18" charset="-78"/>
              </a:rPr>
              <a:t> انظر صحيح الترمذي 3/180</a:t>
            </a:r>
            <a:r>
              <a:rPr lang="ar-JO" sz="2400" dirty="0">
                <a:cs typeface="Traditional Arabic" panose="02020603050405020304" pitchFamily="18" charset="-78"/>
              </a:rPr>
              <a:t>، </a:t>
            </a:r>
            <a:r>
              <a:rPr lang="ar-SA" sz="2400" dirty="0">
                <a:cs typeface="Traditional Arabic" panose="02020603050405020304" pitchFamily="18" charset="-78"/>
              </a:rPr>
              <a:t>وصحيح ابن ماجه 1/194</a:t>
            </a:r>
            <a:r>
              <a:rPr lang="ar-JO" sz="2400" dirty="0">
                <a:cs typeface="Traditional Arabic" panose="02020603050405020304" pitchFamily="18" charset="-78"/>
              </a:rPr>
              <a:t>، </a:t>
            </a:r>
            <a:r>
              <a:rPr lang="ar-SA" sz="2400" dirty="0">
                <a:cs typeface="Traditional Arabic" panose="02020603050405020304" pitchFamily="18" charset="-78"/>
              </a:rPr>
              <a:t>والإرواء 2/175</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4367634" y="829932"/>
            <a:ext cx="3456732" cy="646232"/>
          </a:xfrm>
          <a:prstGeom prst="rect">
            <a:avLst/>
          </a:prstGeom>
        </p:spPr>
      </p:pic>
    </p:spTree>
    <p:extLst>
      <p:ext uri="{BB962C8B-B14F-4D97-AF65-F5344CB8AC3E}">
        <p14:creationId xmlns:p14="http://schemas.microsoft.com/office/powerpoint/2010/main" val="38929177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1"/>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إياك نعبد، ولك نُصلي ونسجد، وإليك نسعى ونحفدُ، نرجُو رحمتك ونخشى عذابك، إن عذابك بالكافرين ملحق، اللهم إنا نستعينك، ونستغفرك، ونُثني عليك الخير ولا نكفرك، ونؤمن بك ونخضع لك، ونخلع من يكفرك).</a:t>
            </a:r>
          </a:p>
          <a:p>
            <a:pPr algn="ctr"/>
            <a:r>
              <a:rPr lang="ar-SA" sz="2400" dirty="0">
                <a:cs typeface="Traditional Arabic" panose="02020603050405020304" pitchFamily="18" charset="-78"/>
              </a:rPr>
              <a:t>أخرجه البيهقي في السنن الكبرى</a:t>
            </a:r>
            <a:r>
              <a:rPr lang="ar-JO" sz="2400" dirty="0">
                <a:cs typeface="Traditional Arabic" panose="02020603050405020304" pitchFamily="18" charset="-78"/>
              </a:rPr>
              <a:t>،</a:t>
            </a:r>
            <a:r>
              <a:rPr lang="ar-SA" sz="2400" dirty="0">
                <a:cs typeface="Traditional Arabic" panose="02020603050405020304" pitchFamily="18" charset="-78"/>
              </a:rPr>
              <a:t> وصحح إسناده 2/211</a:t>
            </a:r>
            <a:r>
              <a:rPr lang="ar-JO" sz="2400" dirty="0">
                <a:cs typeface="Traditional Arabic" panose="02020603050405020304" pitchFamily="18" charset="-78"/>
              </a:rPr>
              <a:t>، </a:t>
            </a:r>
            <a:r>
              <a:rPr lang="ar-SA" sz="2400" dirty="0">
                <a:cs typeface="Traditional Arabic" panose="02020603050405020304" pitchFamily="18" charset="-78"/>
              </a:rPr>
              <a:t>وقال الشيخ الألباني في إرواء الغليل وهذا إسناد صحيح 2/170 وهو موقوف على عمر</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4367634" y="829932"/>
            <a:ext cx="3456732" cy="646232"/>
          </a:xfrm>
          <a:prstGeom prst="rect">
            <a:avLst/>
          </a:prstGeom>
        </p:spPr>
      </p:pic>
    </p:spTree>
    <p:extLst>
      <p:ext uri="{BB962C8B-B14F-4D97-AF65-F5344CB8AC3E}">
        <p14:creationId xmlns:p14="http://schemas.microsoft.com/office/powerpoint/2010/main" val="1944359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1"/>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رسول الله صَلَّى اللَّهُ عَلَيْهِ وَسَلَّمَ يقرأ في الوتر: (سَبِّحِ اسْمَ رَبِّكَ الْأَعْلَى)، (قُلْ يَا أَيُّهَا الْكَافِرُونَ)، (وَقُلْ هُوَ اللَّهُ أَحَدٌ). فإذا سلم قال: (سبحان الملك القدوس [رب الملائكة والروح ]، ثلاث مرات والثالثة يجهر بها ويمد بها صوته).</a:t>
            </a:r>
          </a:p>
          <a:p>
            <a:pPr algn="ctr"/>
            <a:r>
              <a:rPr lang="ar-SA" sz="2400" dirty="0">
                <a:cs typeface="Traditional Arabic" panose="02020603050405020304" pitchFamily="18" charset="-78"/>
              </a:rPr>
              <a:t>رواه النسائي 3/244</a:t>
            </a:r>
            <a:r>
              <a:rPr lang="ar-JO" sz="2400" dirty="0">
                <a:cs typeface="Traditional Arabic" panose="02020603050405020304" pitchFamily="18" charset="-78"/>
              </a:rPr>
              <a:t>،</a:t>
            </a:r>
            <a:r>
              <a:rPr lang="ar-SA" sz="2400" dirty="0">
                <a:cs typeface="Traditional Arabic" panose="02020603050405020304" pitchFamily="18" charset="-78"/>
              </a:rPr>
              <a:t> والدار قطني وغيرهما</a:t>
            </a:r>
            <a:r>
              <a:rPr lang="ar-JO" sz="2400" dirty="0">
                <a:cs typeface="Traditional Arabic" panose="02020603050405020304" pitchFamily="18" charset="-78"/>
              </a:rPr>
              <a:t>.</a:t>
            </a:r>
            <a:r>
              <a:rPr lang="ar-SA" sz="2400" dirty="0">
                <a:cs typeface="Traditional Arabic" panose="02020603050405020304" pitchFamily="18" charset="-78"/>
              </a:rPr>
              <a:t> وما بين المعكوفين زيادة للدار قطني 2/31 وإسناده صحيح.</a:t>
            </a:r>
            <a:endParaRPr lang="ar-JO" sz="2400" dirty="0">
              <a:cs typeface="Traditional Arabic" panose="02020603050405020304" pitchFamily="18" charset="-78"/>
            </a:endParaRPr>
          </a:p>
          <a:p>
            <a:pPr algn="ctr"/>
            <a:r>
              <a:rPr lang="ar-SA" sz="2400" dirty="0">
                <a:cs typeface="Traditional Arabic" panose="02020603050405020304" pitchFamily="18" charset="-78"/>
              </a:rPr>
              <a:t>انظر زاد المعاد بتحقيق شعيب الأرناؤوط وعبد القادر الأرناؤوط 1/33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1022726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7"/>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عبدك، ابن عبدك، ابن أمتك، ناصيتي بيدك، ماضِ في حكمك، عدل في قضاؤك، أسألك بكل اسم هو لك سميت به نفسك، أو أنزلته في كتابك، أو علمته أحداً من خلقك، أو استأثرت به في علم الغيب عندك، أن تجعل القرآن ربيع قلبي، ونور صدري، وجلاء حزني وذهاب همي).</a:t>
            </a:r>
          </a:p>
          <a:p>
            <a:pPr algn="ctr">
              <a:spcAft>
                <a:spcPts val="1200"/>
              </a:spcAft>
            </a:pPr>
            <a:r>
              <a:rPr lang="ar-SA" sz="2400" dirty="0">
                <a:cs typeface="Traditional Arabic" panose="02020603050405020304" pitchFamily="18" charset="-78"/>
              </a:rPr>
              <a:t>أحمد 1/391</a:t>
            </a:r>
            <a:r>
              <a:rPr lang="ar-JO" sz="2400" dirty="0">
                <a:cs typeface="Traditional Arabic" panose="02020603050405020304" pitchFamily="18" charset="-78"/>
              </a:rPr>
              <a:t>، </a:t>
            </a:r>
            <a:r>
              <a:rPr lang="ar-SA" sz="2400" dirty="0">
                <a:cs typeface="Traditional Arabic" panose="02020603050405020304" pitchFamily="18" charset="-78"/>
              </a:rPr>
              <a:t>وصححه الألباني</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678129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399"/>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من الهم والحزن، والعجز والكسل، والبخل والجبن، وضلع الدين، وغلبة الرجال).</a:t>
            </a:r>
          </a:p>
          <a:p>
            <a:pPr algn="ctr">
              <a:spcAft>
                <a:spcPts val="1200"/>
              </a:spcAft>
            </a:pPr>
            <a:r>
              <a:rPr lang="ar-SA" sz="2400" dirty="0">
                <a:cs typeface="Traditional Arabic" panose="02020603050405020304" pitchFamily="18" charset="-78"/>
              </a:rPr>
              <a:t>كان رسول الله صلى الله عليه وسلم يكثر من هذا الدعاء</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7/158</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2896414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8"/>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العظيم الحليم، لا إله إلا الله رب العرش العظيم، لا إله إلا الله رب السموات ورب العرش الكريم).</a:t>
            </a:r>
          </a:p>
          <a:p>
            <a:pPr algn="ctr">
              <a:spcAft>
                <a:spcPts val="1200"/>
              </a:spcAft>
            </a:pPr>
            <a:r>
              <a:rPr lang="ar-SA" sz="2400" dirty="0">
                <a:cs typeface="Traditional Arabic" panose="02020603050405020304" pitchFamily="18" charset="-78"/>
              </a:rPr>
              <a:t>البخاري 7/154</a:t>
            </a:r>
            <a:r>
              <a:rPr lang="ar-JO" sz="2400" dirty="0">
                <a:cs typeface="Traditional Arabic" panose="02020603050405020304" pitchFamily="18" charset="-78"/>
              </a:rPr>
              <a:t>، </a:t>
            </a:r>
            <a:r>
              <a:rPr lang="ar-SA" sz="2400" dirty="0">
                <a:cs typeface="Traditional Arabic" panose="02020603050405020304" pitchFamily="18" charset="-78"/>
              </a:rPr>
              <a:t>ومسلم 4/ 2092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3936436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51844"/>
            <a:ext cx="10991461" cy="175432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رحمتك أرجو فلا تكلني إلى نفسي طرفة عين، وأصلح لي شأني كله</a:t>
            </a:r>
          </a:p>
          <a:p>
            <a:pPr algn="ctr">
              <a:spcAft>
                <a:spcPts val="1200"/>
              </a:spcAft>
            </a:pPr>
            <a:r>
              <a:rPr lang="ar-JO" sz="3200" dirty="0">
                <a:solidFill>
                  <a:srgbClr val="C00000"/>
                </a:solidFill>
                <a:cs typeface="Traditional Arabic" panose="02020603050405020304" pitchFamily="18" charset="-78"/>
              </a:rPr>
              <a:t>لا إله إلا أنت).</a:t>
            </a:r>
          </a:p>
          <a:p>
            <a:pPr algn="ctr">
              <a:spcAft>
                <a:spcPts val="1200"/>
              </a:spcAft>
            </a:pPr>
            <a:r>
              <a:rPr lang="ar-SA" sz="2400" dirty="0">
                <a:cs typeface="Traditional Arabic" panose="02020603050405020304" pitchFamily="18" charset="-78"/>
              </a:rPr>
              <a:t>أبو داود 4/324</a:t>
            </a:r>
            <a:r>
              <a:rPr lang="ar-JO" sz="2400" dirty="0">
                <a:cs typeface="Traditional Arabic" panose="02020603050405020304" pitchFamily="18" charset="-78"/>
              </a:rPr>
              <a:t>،</a:t>
            </a:r>
            <a:r>
              <a:rPr lang="ar-SA" sz="2400" dirty="0">
                <a:cs typeface="Traditional Arabic" panose="02020603050405020304" pitchFamily="18" charset="-78"/>
              </a:rPr>
              <a:t> وأحمد 5/42</a:t>
            </a:r>
            <a:r>
              <a:rPr lang="ar-JO" sz="2400" dirty="0">
                <a:cs typeface="Traditional Arabic" panose="02020603050405020304" pitchFamily="18" charset="-78"/>
              </a:rPr>
              <a:t>،</a:t>
            </a:r>
            <a:r>
              <a:rPr lang="ar-SA" sz="2400" dirty="0">
                <a:cs typeface="Traditional Arabic" panose="02020603050405020304" pitchFamily="18" charset="-78"/>
              </a:rPr>
              <a:t> وحسنه الألباني في صحيح أبو داود 3/ 959</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3908983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أنت سبحانك إني كنت من الظالمين).</a:t>
            </a:r>
          </a:p>
          <a:p>
            <a:pPr algn="ctr">
              <a:spcAft>
                <a:spcPts val="1200"/>
              </a:spcAft>
            </a:pPr>
            <a:r>
              <a:rPr lang="ar-SA" sz="2400" dirty="0">
                <a:cs typeface="Traditional Arabic" panose="02020603050405020304" pitchFamily="18" charset="-78"/>
              </a:rPr>
              <a:t>الترمذي 5/529 والحاكم</a:t>
            </a:r>
            <a:r>
              <a:rPr lang="ar-JO" sz="2400" dirty="0">
                <a:cs typeface="Traditional Arabic" panose="02020603050405020304" pitchFamily="18" charset="-78"/>
              </a:rPr>
              <a:t>،</a:t>
            </a:r>
            <a:r>
              <a:rPr lang="ar-SA" sz="2400" dirty="0">
                <a:cs typeface="Traditional Arabic" panose="02020603050405020304" pitchFamily="18" charset="-78"/>
              </a:rPr>
              <a:t> وصححه ووفقه الذهبي 1/505</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 168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803705" y="829932"/>
            <a:ext cx="4584589" cy="646232"/>
          </a:xfrm>
          <a:prstGeom prst="rect">
            <a:avLst/>
          </a:prstGeom>
        </p:spPr>
      </p:pic>
    </p:spTree>
    <p:extLst>
      <p:ext uri="{BB962C8B-B14F-4D97-AF65-F5344CB8AC3E}">
        <p14:creationId xmlns:p14="http://schemas.microsoft.com/office/powerpoint/2010/main" val="2838208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إنا نجعلك في نحورهم ونعوذ بك من شرورهم).</a:t>
            </a:r>
          </a:p>
          <a:p>
            <a:pPr algn="ctr">
              <a:spcAft>
                <a:spcPts val="1200"/>
              </a:spcAft>
            </a:pPr>
            <a:r>
              <a:rPr lang="ar-SA" sz="2400" dirty="0">
                <a:cs typeface="Traditional Arabic" panose="02020603050405020304" pitchFamily="18" charset="-78"/>
              </a:rPr>
              <a:t>أبو داود 2/89</a:t>
            </a:r>
            <a:r>
              <a:rPr lang="ar-JO" sz="2400" dirty="0">
                <a:cs typeface="Traditional Arabic" panose="02020603050405020304" pitchFamily="18" charset="-78"/>
              </a:rPr>
              <a:t>،</a:t>
            </a:r>
            <a:r>
              <a:rPr lang="ar-SA" sz="2400" dirty="0">
                <a:cs typeface="Traditional Arabic" panose="02020603050405020304" pitchFamily="18" charset="-78"/>
              </a:rPr>
              <a:t> وصححه الحاكم</a:t>
            </a:r>
            <a:r>
              <a:rPr lang="ar-JO" sz="2400" dirty="0">
                <a:cs typeface="Traditional Arabic" panose="02020603050405020304" pitchFamily="18" charset="-78"/>
              </a:rPr>
              <a:t>،</a:t>
            </a:r>
            <a:r>
              <a:rPr lang="ar-SA" sz="2400" dirty="0">
                <a:cs typeface="Traditional Arabic" panose="02020603050405020304" pitchFamily="18" charset="-78"/>
              </a:rPr>
              <a:t> ووافقه الذهبي 2/142</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425720" y="829932"/>
            <a:ext cx="5340559" cy="646232"/>
          </a:xfrm>
          <a:prstGeom prst="rect">
            <a:avLst/>
          </a:prstGeom>
        </p:spPr>
      </p:pic>
    </p:spTree>
    <p:extLst>
      <p:ext uri="{BB962C8B-B14F-4D97-AF65-F5344CB8AC3E}">
        <p14:creationId xmlns:p14="http://schemas.microsoft.com/office/powerpoint/2010/main" val="187062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أنت عضدي وأنت نصيري، بك أجول، وبك أصول، وبك أُقاتل).</a:t>
            </a:r>
          </a:p>
          <a:p>
            <a:pPr algn="ctr">
              <a:spcAft>
                <a:spcPts val="1200"/>
              </a:spcAft>
            </a:pPr>
            <a:r>
              <a:rPr lang="ar-SA" sz="2400" dirty="0">
                <a:cs typeface="Traditional Arabic" panose="02020603050405020304" pitchFamily="18" charset="-78"/>
              </a:rPr>
              <a:t>أبو داود 3/42</a:t>
            </a:r>
            <a:r>
              <a:rPr lang="ar-JO" sz="2400" dirty="0">
                <a:cs typeface="Traditional Arabic" panose="02020603050405020304" pitchFamily="18" charset="-78"/>
              </a:rPr>
              <a:t>،</a:t>
            </a:r>
            <a:r>
              <a:rPr lang="ar-SA" sz="2400" dirty="0">
                <a:cs typeface="Traditional Arabic" panose="02020603050405020304" pitchFamily="18" charset="-78"/>
              </a:rPr>
              <a:t> والترمذي 5/572،</a:t>
            </a:r>
            <a:r>
              <a:rPr lang="ar-JO" sz="2400" dirty="0">
                <a:cs typeface="Traditional Arabic" panose="02020603050405020304" pitchFamily="18" charset="-78"/>
              </a:rPr>
              <a:t> </a:t>
            </a:r>
            <a:r>
              <a:rPr lang="ar-SA" sz="2400" dirty="0">
                <a:cs typeface="Traditional Arabic" panose="02020603050405020304" pitchFamily="18" charset="-78"/>
              </a:rPr>
              <a:t>وانظر صحيح الترمذي3/183</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425720" y="829932"/>
            <a:ext cx="5340559" cy="646232"/>
          </a:xfrm>
          <a:prstGeom prst="rect">
            <a:avLst/>
          </a:prstGeom>
        </p:spPr>
      </p:pic>
    </p:spTree>
    <p:extLst>
      <p:ext uri="{BB962C8B-B14F-4D97-AF65-F5344CB8AC3E}">
        <p14:creationId xmlns:p14="http://schemas.microsoft.com/office/powerpoint/2010/main" val="2053985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51728"/>
            <a:ext cx="10991461" cy="2554545"/>
          </a:xfrm>
          <a:prstGeom prst="rect">
            <a:avLst/>
          </a:prstGeom>
          <a:noFill/>
        </p:spPr>
        <p:txBody>
          <a:bodyPr wrap="square" rtlCol="1" anchor="ctr">
            <a:spAutoFit/>
          </a:bodyPr>
          <a:lstStyle/>
          <a:p>
            <a:pPr algn="just"/>
            <a:r>
              <a:rPr lang="ar-JO" sz="3200" dirty="0">
                <a:solidFill>
                  <a:srgbClr val="C00000"/>
                </a:solidFill>
                <a:cs typeface="Traditional Arabic" panose="02020603050405020304" pitchFamily="18" charset="-78"/>
              </a:rPr>
              <a:t>مِّنكُم مِّن ذَكَرٍ أَوْ أُنثَى بَعْضُكُم مِّن بَعْضٍ فَالَّذِينَ هَاجَرُواْ وَأُخْرِجُواْ مِن دِيَارِهِمْ وَأُوذُواْ فِي سَبِيلِي وَقَاتَلُواْ وَقُتِلُواْ لأُكَفِّرَنَّ عَنْهُمْ سَيِّئَاتِهِمْ وَلأُدْخِلَنَّهُمْ جَنَّاتٍ تَجْرِي مِن تَحْتِهَا الأَنْهَارُ ثَوَاباً مِّن عِندِ اللّهِ وَاللّهُ عِندَهُ حُسْنُ الثَّوَابِ * لاَ يَغُرَّنَّكَ تَقَلُّبُ الَّذِينَ كَفَرُواْ فِي الْبِلاَدِ * مَتَاعٌ قَلِيلٌ ثُمَّ مَأْوَاهُمْ جَهَنَّمُ وَبِئْسَ الْمِهَادُ * لَكِنِ الَّذِينَ اتَّقَوْاْ رَبَّهُمْ لَهُمْ جَنَّاتٌ تَجْـرِي مِن تَحْتِهَا الأَنْهَارُ خَالِدِينَ فِيهَا نُزُلاً مِّنْ عِندِ اللّهِ وَمَا عِندَ اللّهِ خَيْرٌ لِّلأَبْرَارِ * وَإِنَّ</a:t>
            </a:r>
            <a:r>
              <a:rPr lang="en-US" sz="3200" dirty="0">
                <a:solidFill>
                  <a:srgbClr val="C00000"/>
                </a:solidFill>
                <a:cs typeface="Traditional Arabic" panose="02020603050405020304" pitchFamily="18" charset="-78"/>
              </a:rPr>
              <a:t> </a:t>
            </a:r>
            <a:r>
              <a:rPr lang="ar-JO" sz="3200" dirty="0">
                <a:solidFill>
                  <a:srgbClr val="C00000"/>
                </a:solidFill>
                <a:cs typeface="Traditional Arabic" panose="02020603050405020304" pitchFamily="18" charset="-78"/>
              </a:rPr>
              <a:t>مِنْ أَهْــلِ الْكِتَـابِ لَمَن يُــؤْمِنُ بِاللّهِ وَمَا أُنزِلَ إِلَيْكُـمْ وَمَا أُنزِلَ إِلَيْهِمْ خَاشِعِـينَ لِلّهِ لاَ يَشْتَـرُونَ بِآيَاتِ اللّهِ ثَمَناً</a:t>
            </a:r>
          </a:p>
        </p:txBody>
      </p:sp>
      <p:pic>
        <p:nvPicPr>
          <p:cNvPr id="4" name="Picture 3"/>
          <p:cNvPicPr>
            <a:picLocks noChangeAspect="1"/>
          </p:cNvPicPr>
          <p:nvPr/>
        </p:nvPicPr>
        <p:blipFill>
          <a:blip r:embed="rId2"/>
          <a:stretch>
            <a:fillRect/>
          </a:stretch>
        </p:blipFill>
        <p:spPr>
          <a:xfrm>
            <a:off x="3870767" y="829215"/>
            <a:ext cx="4450466" cy="646232"/>
          </a:xfrm>
          <a:prstGeom prst="rect">
            <a:avLst/>
          </a:prstGeom>
        </p:spPr>
      </p:pic>
    </p:spTree>
    <p:extLst>
      <p:ext uri="{BB962C8B-B14F-4D97-AF65-F5344CB8AC3E}">
        <p14:creationId xmlns:p14="http://schemas.microsoft.com/office/powerpoint/2010/main" val="209883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(حسبنا الله ونعم الوكيل).</a:t>
            </a:r>
          </a:p>
          <a:p>
            <a:pPr algn="ctr">
              <a:spcAft>
                <a:spcPts val="1200"/>
              </a:spcAft>
            </a:pPr>
            <a:r>
              <a:rPr lang="ar-SA" sz="2400" dirty="0">
                <a:cs typeface="Traditional Arabic" panose="02020603050405020304" pitchFamily="18" charset="-78"/>
              </a:rPr>
              <a:t>البخاري 5/172</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425720" y="829932"/>
            <a:ext cx="5340559" cy="646232"/>
          </a:xfrm>
          <a:prstGeom prst="rect">
            <a:avLst/>
          </a:prstGeom>
        </p:spPr>
      </p:pic>
    </p:spTree>
    <p:extLst>
      <p:ext uri="{BB962C8B-B14F-4D97-AF65-F5344CB8AC3E}">
        <p14:creationId xmlns:p14="http://schemas.microsoft.com/office/powerpoint/2010/main" val="2996893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705732"/>
            <a:ext cx="10991461" cy="1446550"/>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(اللهم رب السموات السبع، ورب العرش العظيم، كن لي جاراً من فلان بن فلان، وأحزابه من خلائقك؛ أن يفرط على أحد منهم أو يطغى، عز جارك، وجل ثناؤك،ولا إله إلا أنت).</a:t>
            </a:r>
          </a:p>
          <a:p>
            <a:pPr algn="ctr">
              <a:spcAft>
                <a:spcPts val="1200"/>
              </a:spcAft>
            </a:pPr>
            <a:r>
              <a:rPr lang="ar-SA" sz="2400" dirty="0">
                <a:cs typeface="Traditional Arabic" panose="02020603050405020304" pitchFamily="18" charset="-78"/>
              </a:rPr>
              <a:t>البخاري في الأدب المفرد برقم 707</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a:t>
            </a:r>
            <a:r>
              <a:rPr lang="ar-JO" sz="2400" dirty="0">
                <a:cs typeface="Traditional Arabic" panose="02020603050405020304" pitchFamily="18" charset="-78"/>
              </a:rPr>
              <a:t>،</a:t>
            </a:r>
            <a:r>
              <a:rPr lang="ar-SA" sz="2400" dirty="0">
                <a:cs typeface="Traditional Arabic" panose="02020603050405020304" pitchFamily="18" charset="-78"/>
              </a:rPr>
              <a:t> وفي صحيح الأدب المفرد برقم 545</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425720" y="829932"/>
            <a:ext cx="5340559" cy="646232"/>
          </a:xfrm>
          <a:prstGeom prst="rect">
            <a:avLst/>
          </a:prstGeom>
        </p:spPr>
      </p:pic>
    </p:spTree>
    <p:extLst>
      <p:ext uri="{BB962C8B-B14F-4D97-AF65-F5344CB8AC3E}">
        <p14:creationId xmlns:p14="http://schemas.microsoft.com/office/powerpoint/2010/main" val="3114106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20957"/>
            <a:ext cx="10991461" cy="261610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 أكبر، الله أعز من خلقه جميعاً، الله أعز مما أخاف وأحذر، أعوذ بالله الذي لا إله إلا هو، الممسك السموات السبع أن يقعن على الأرض إلا بإذنه، من شر عبدك فلان وجنوده وأتباعه وأشياعه، من الجن والأنس، اللهم كن لي جاراً من شرهم، جل ثناؤك وعز جارك، وتبارك اسمك، ولا إله غيرك).</a:t>
            </a:r>
          </a:p>
          <a:p>
            <a:pPr algn="ctr">
              <a:spcAft>
                <a:spcPts val="1200"/>
              </a:spcAft>
            </a:pPr>
            <a:r>
              <a:rPr lang="ar-JO" sz="2400" dirty="0">
                <a:cs typeface="Traditional Arabic" panose="02020603050405020304" pitchFamily="18" charset="-78"/>
              </a:rPr>
              <a:t>(ثلاث مرات).</a:t>
            </a:r>
          </a:p>
          <a:p>
            <a:pPr algn="ctr">
              <a:spcAft>
                <a:spcPts val="1200"/>
              </a:spcAft>
            </a:pPr>
            <a:r>
              <a:rPr lang="ar-SA" sz="2400" dirty="0">
                <a:cs typeface="Traditional Arabic" panose="02020603050405020304" pitchFamily="18" charset="-78"/>
              </a:rPr>
              <a:t>البخاري في الأدب المفرد برقم 708</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a:t>
            </a:r>
            <a:r>
              <a:rPr lang="ar-JO" sz="2400" dirty="0">
                <a:cs typeface="Traditional Arabic" panose="02020603050405020304" pitchFamily="18" charset="-78"/>
              </a:rPr>
              <a:t>،</a:t>
            </a:r>
            <a:r>
              <a:rPr lang="ar-SA" sz="2400" dirty="0">
                <a:cs typeface="Traditional Arabic" panose="02020603050405020304" pitchFamily="18" charset="-78"/>
              </a:rPr>
              <a:t> وفي صحيح الأدب المفرد برقم 546</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425720" y="829932"/>
            <a:ext cx="5340559" cy="646232"/>
          </a:xfrm>
          <a:prstGeom prst="rect">
            <a:avLst/>
          </a:prstGeom>
        </p:spPr>
      </p:pic>
    </p:spTree>
    <p:extLst>
      <p:ext uri="{BB962C8B-B14F-4D97-AF65-F5344CB8AC3E}">
        <p14:creationId xmlns:p14="http://schemas.microsoft.com/office/powerpoint/2010/main" val="1935237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منزل الكتاب، سريع الحساب، اهزم الأحزاب، اللهم اهزمهم وزلزلهم).</a:t>
            </a:r>
          </a:p>
          <a:p>
            <a:pPr algn="ctr">
              <a:spcAft>
                <a:spcPts val="1200"/>
              </a:spcAft>
            </a:pPr>
            <a:r>
              <a:rPr lang="ar-SA" sz="2400" dirty="0">
                <a:cs typeface="Traditional Arabic" panose="02020603050405020304" pitchFamily="18" charset="-78"/>
              </a:rPr>
              <a:t>مسلم 3/1362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4340200" y="829932"/>
            <a:ext cx="3511600" cy="646232"/>
          </a:xfrm>
          <a:prstGeom prst="rect">
            <a:avLst/>
          </a:prstGeom>
        </p:spPr>
      </p:pic>
    </p:spTree>
    <p:extLst>
      <p:ext uri="{BB962C8B-B14F-4D97-AF65-F5344CB8AC3E}">
        <p14:creationId xmlns:p14="http://schemas.microsoft.com/office/powerpoint/2010/main" val="1535523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9"/>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اكفنيهم بما شئت).</a:t>
            </a:r>
          </a:p>
          <a:p>
            <a:pPr algn="ctr">
              <a:spcAft>
                <a:spcPts val="1200"/>
              </a:spcAft>
            </a:pPr>
            <a:r>
              <a:rPr lang="ar-SA" sz="2400" dirty="0">
                <a:cs typeface="Traditional Arabic" panose="02020603050405020304" pitchFamily="18" charset="-78"/>
              </a:rPr>
              <a:t>مسلم 4/2300</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4056711" y="781160"/>
            <a:ext cx="4078577" cy="695004"/>
          </a:xfrm>
          <a:prstGeom prst="rect">
            <a:avLst/>
          </a:prstGeom>
        </p:spPr>
      </p:pic>
    </p:spTree>
    <p:extLst>
      <p:ext uri="{BB962C8B-B14F-4D97-AF65-F5344CB8AC3E}">
        <p14:creationId xmlns:p14="http://schemas.microsoft.com/office/powerpoint/2010/main" val="2638910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951680"/>
            <a:ext cx="10991461" cy="2954655"/>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"يستعيذ بالله" [1]</a:t>
            </a:r>
          </a:p>
          <a:p>
            <a:pPr algn="ctr"/>
            <a:r>
              <a:rPr lang="ar-JO" sz="3200" dirty="0">
                <a:solidFill>
                  <a:srgbClr val="C00000"/>
                </a:solidFill>
                <a:cs typeface="Traditional Arabic" panose="02020603050405020304" pitchFamily="18" charset="-78"/>
              </a:rPr>
              <a:t>"ينتهي عما شك فيه" [2]</a:t>
            </a:r>
          </a:p>
          <a:p>
            <a:pPr algn="ctr"/>
            <a:r>
              <a:rPr lang="ar-JO" sz="3200" dirty="0">
                <a:solidFill>
                  <a:srgbClr val="C00000"/>
                </a:solidFill>
                <a:cs typeface="Traditional Arabic" panose="02020603050405020304" pitchFamily="18" charset="-78"/>
              </a:rPr>
              <a:t>يقول: "آمنت بالله ورسله" [3]</a:t>
            </a:r>
          </a:p>
          <a:p>
            <a:pPr algn="ctr">
              <a:spcAft>
                <a:spcPts val="1200"/>
              </a:spcAft>
            </a:pPr>
            <a:r>
              <a:rPr lang="ar-JO" sz="3200" dirty="0">
                <a:solidFill>
                  <a:srgbClr val="C00000"/>
                </a:solidFill>
                <a:cs typeface="Traditional Arabic" panose="02020603050405020304" pitchFamily="18" charset="-78"/>
              </a:rPr>
              <a:t>يقرأ قوله تعالى: (هُوَ الْأَوَّلُ وَالْآخِرُ وَالظَّاهِرُ وَالْبَاطِنُ وَهُوَ بِكُلِّ شَيْءٍ عَلِيمٌ) [4]</a:t>
            </a:r>
          </a:p>
          <a:p>
            <a:pPr algn="ctr"/>
            <a:r>
              <a:rPr lang="ar-JO" sz="2400" dirty="0">
                <a:cs typeface="Traditional Arabic" panose="02020603050405020304" pitchFamily="18" charset="-78"/>
              </a:rPr>
              <a:t>1- البخاري مع الفتح 6/336، ومسلم 1/120. 2- البخاري مع الفتح 6/336، ومسلم 1/120. 3-  مسلم 1/ 119- 120. 4- سورة الحديد، الآية:3 . أبو داود 4/329، وحسنه الألباني في صحيح أبو داود 3/962.</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504975" y="829932"/>
            <a:ext cx="5182049" cy="646232"/>
          </a:xfrm>
          <a:prstGeom prst="rect">
            <a:avLst/>
          </a:prstGeom>
        </p:spPr>
      </p:pic>
    </p:spTree>
    <p:extLst>
      <p:ext uri="{BB962C8B-B14F-4D97-AF65-F5344CB8AC3E}">
        <p14:creationId xmlns:p14="http://schemas.microsoft.com/office/powerpoint/2010/main" val="2255327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اكفني بحلالك عن حرامك، وأغنني بفضلك عمن سواك).</a:t>
            </a:r>
          </a:p>
          <a:p>
            <a:pPr algn="ctr"/>
            <a:r>
              <a:rPr lang="ar-SA" sz="2400" dirty="0">
                <a:cs typeface="Traditional Arabic" panose="02020603050405020304" pitchFamily="18" charset="-78"/>
              </a:rPr>
              <a:t>الترمذي 5/560</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180</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504975" y="829932"/>
            <a:ext cx="5182049" cy="646232"/>
          </a:xfrm>
          <a:prstGeom prst="rect">
            <a:avLst/>
          </a:prstGeom>
        </p:spPr>
      </p:pic>
    </p:spTree>
    <p:extLst>
      <p:ext uri="{BB962C8B-B14F-4D97-AF65-F5344CB8AC3E}">
        <p14:creationId xmlns:p14="http://schemas.microsoft.com/office/powerpoint/2010/main" val="1081827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من الهم والحزن، والعجز والكسل، والبخل والجبن وضلع الدين وغلبة الرجال).</a:t>
            </a:r>
          </a:p>
          <a:p>
            <a:pPr algn="ctr"/>
            <a:r>
              <a:rPr lang="ar-SA" sz="2400" dirty="0">
                <a:cs typeface="Traditional Arabic" panose="02020603050405020304" pitchFamily="18" charset="-78"/>
              </a:rPr>
              <a:t> البخاري</a:t>
            </a:r>
            <a:r>
              <a:rPr lang="ar-JO" sz="2400" dirty="0">
                <a:cs typeface="Traditional Arabic" panose="02020603050405020304" pitchFamily="18" charset="-78"/>
              </a:rPr>
              <a:t> </a:t>
            </a:r>
            <a:r>
              <a:rPr lang="ar-SA" sz="2400" dirty="0">
                <a:cs typeface="Traditional Arabic" panose="02020603050405020304" pitchFamily="18" charset="-78"/>
              </a:rPr>
              <a:t>7/ 158</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504975" y="829932"/>
            <a:ext cx="5182049" cy="646232"/>
          </a:xfrm>
          <a:prstGeom prst="rect">
            <a:avLst/>
          </a:prstGeom>
        </p:spPr>
      </p:pic>
    </p:spTree>
    <p:extLst>
      <p:ext uri="{BB962C8B-B14F-4D97-AF65-F5344CB8AC3E}">
        <p14:creationId xmlns:p14="http://schemas.microsoft.com/office/powerpoint/2010/main" val="1691054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(أعوذ بالله من الشيطان الرجيم واتفل على يسارك)، ثلاثاً.</a:t>
            </a:r>
          </a:p>
          <a:p>
            <a:pPr algn="ctr"/>
            <a:r>
              <a:rPr lang="ar-SA" sz="2400" dirty="0">
                <a:cs typeface="Traditional Arabic" panose="02020603050405020304" pitchFamily="18" charset="-78"/>
              </a:rPr>
              <a:t>مسلم 4/1729 من حديث عثمان بن العاص رضي الله عنه</a:t>
            </a:r>
            <a:r>
              <a:rPr lang="ar-JO" sz="2400" dirty="0">
                <a:cs typeface="Traditional Arabic" panose="02020603050405020304" pitchFamily="18" charset="-78"/>
              </a:rPr>
              <a:t>،</a:t>
            </a:r>
            <a:r>
              <a:rPr lang="ar-SA" sz="2400" dirty="0">
                <a:cs typeface="Traditional Arabic" panose="02020603050405020304" pitchFamily="18" charset="-78"/>
              </a:rPr>
              <a:t> وفيه</a:t>
            </a:r>
            <a:r>
              <a:rPr lang="ar-JO" sz="2400" dirty="0">
                <a:cs typeface="Traditional Arabic" panose="02020603050405020304" pitchFamily="18" charset="-78"/>
              </a:rPr>
              <a:t>:</a:t>
            </a:r>
            <a:r>
              <a:rPr lang="ar-SA" sz="2400" dirty="0">
                <a:cs typeface="Traditional Arabic" panose="02020603050405020304" pitchFamily="18" charset="-78"/>
              </a:rPr>
              <a:t> ففعلت ذلك فأذهبه الله عني</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035543" y="829932"/>
            <a:ext cx="6120914" cy="646232"/>
          </a:xfrm>
          <a:prstGeom prst="rect">
            <a:avLst/>
          </a:prstGeom>
        </p:spPr>
      </p:pic>
    </p:spTree>
    <p:extLst>
      <p:ext uri="{BB962C8B-B14F-4D97-AF65-F5344CB8AC3E}">
        <p14:creationId xmlns:p14="http://schemas.microsoft.com/office/powerpoint/2010/main" val="344972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44"/>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لا سهل إلا ما جعلته سهلاً، وأنت تجعل الحزن إذا شئت سهلاً).</a:t>
            </a:r>
          </a:p>
          <a:p>
            <a:pPr algn="ctr"/>
            <a:r>
              <a:rPr lang="ar-JO" sz="2400" dirty="0">
                <a:cs typeface="Traditional Arabic" panose="02020603050405020304" pitchFamily="18" charset="-78"/>
              </a:rPr>
              <a:t>ر</a:t>
            </a:r>
            <a:r>
              <a:rPr lang="ar-SA" sz="2400" dirty="0">
                <a:cs typeface="Traditional Arabic" panose="02020603050405020304" pitchFamily="18" charset="-78"/>
              </a:rPr>
              <a:t>وا</a:t>
            </a:r>
            <a:r>
              <a:rPr lang="ar-JO" sz="2400" dirty="0">
                <a:cs typeface="Traditional Arabic" panose="02020603050405020304" pitchFamily="18" charset="-78"/>
              </a:rPr>
              <a:t>ه</a:t>
            </a:r>
            <a:r>
              <a:rPr lang="ar-SA" sz="2400" dirty="0">
                <a:cs typeface="Traditional Arabic" panose="02020603050405020304" pitchFamily="18" charset="-78"/>
              </a:rPr>
              <a:t> ابن حبان في صحيحه برقم 2427 (موارد)</a:t>
            </a:r>
            <a:r>
              <a:rPr lang="ar-JO" sz="2400" dirty="0">
                <a:cs typeface="Traditional Arabic" panose="02020603050405020304" pitchFamily="18" charset="-78"/>
              </a:rPr>
              <a:t>،</a:t>
            </a:r>
            <a:r>
              <a:rPr lang="ar-SA" sz="2400" dirty="0">
                <a:cs typeface="Traditional Arabic" panose="02020603050405020304" pitchFamily="18" charset="-78"/>
              </a:rPr>
              <a:t> وابن السني برقم 351</a:t>
            </a:r>
            <a:r>
              <a:rPr lang="ar-JO" sz="2400" dirty="0">
                <a:cs typeface="Traditional Arabic" panose="02020603050405020304" pitchFamily="18" charset="-78"/>
              </a:rPr>
              <a:t>.</a:t>
            </a:r>
          </a:p>
          <a:p>
            <a:pPr algn="ctr"/>
            <a:r>
              <a:rPr lang="ar-SA" sz="2400" dirty="0">
                <a:cs typeface="Traditional Arabic" panose="02020603050405020304" pitchFamily="18" charset="-78"/>
              </a:rPr>
              <a:t>وقال الحافظ هذا حديث صحيح</a:t>
            </a:r>
            <a:r>
              <a:rPr lang="ar-JO" sz="2400" dirty="0">
                <a:cs typeface="Traditional Arabic" panose="02020603050405020304" pitchFamily="18" charset="-78"/>
              </a:rPr>
              <a:t>،</a:t>
            </a:r>
            <a:r>
              <a:rPr lang="ar-SA" sz="2400" dirty="0">
                <a:cs typeface="Traditional Arabic" panose="02020603050405020304" pitchFamily="18" charset="-78"/>
              </a:rPr>
              <a:t> وصححه عبد القادر الأرناؤوط في تخريج الأذكار للنووي ص106</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035543" y="829932"/>
            <a:ext cx="6120914" cy="646232"/>
          </a:xfrm>
          <a:prstGeom prst="rect">
            <a:avLst/>
          </a:prstGeom>
        </p:spPr>
      </p:pic>
    </p:spTree>
    <p:extLst>
      <p:ext uri="{BB962C8B-B14F-4D97-AF65-F5344CB8AC3E}">
        <p14:creationId xmlns:p14="http://schemas.microsoft.com/office/powerpoint/2010/main" val="422492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16"/>
            <a:ext cx="10991461" cy="1969770"/>
          </a:xfrm>
          <a:prstGeom prst="rect">
            <a:avLst/>
          </a:prstGeom>
          <a:noFill/>
        </p:spPr>
        <p:txBody>
          <a:bodyPr wrap="square" rtlCol="1" anchor="ctr">
            <a:spAutoFit/>
          </a:bodyPr>
          <a:lstStyle/>
          <a:p>
            <a:pPr algn="just">
              <a:spcAft>
                <a:spcPts val="1200"/>
              </a:spcAft>
            </a:pPr>
            <a:r>
              <a:rPr lang="ar-JO" sz="3200" dirty="0">
                <a:solidFill>
                  <a:srgbClr val="C00000"/>
                </a:solidFill>
                <a:cs typeface="Traditional Arabic" panose="02020603050405020304" pitchFamily="18" charset="-78"/>
              </a:rPr>
              <a:t>قَلِيلاً أُوْلَـئِكَ لَهُمْ أَجْرُهُمْ عِندَ رَبِّهِمْ إِنَّ اللّهَ سَرِيعُ الْحِسَابِ * يَا أَيُّهَا الَّذِينَ آمَنُواْ اصْبِرُواْ وَصَابِرُواْ وَرَابِطُواْ وَاتَّقُواْ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اللّهَ لَعَلَّكُمْ تُفْلِحُونَ).</a:t>
            </a:r>
          </a:p>
          <a:p>
            <a:pPr algn="ctr"/>
            <a:r>
              <a:rPr lang="ar-SA" sz="2400" dirty="0">
                <a:cs typeface="Traditional Arabic" panose="02020603050405020304" pitchFamily="18" charset="-78"/>
              </a:rPr>
              <a:t>الآيات من سورة آل عمران190– 200</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8/ 238</a:t>
            </a:r>
            <a:r>
              <a:rPr lang="ar-JO" sz="2400" dirty="0">
                <a:cs typeface="Traditional Arabic" panose="02020603050405020304" pitchFamily="18" charset="-78"/>
              </a:rPr>
              <a:t>،</a:t>
            </a:r>
            <a:r>
              <a:rPr lang="ar-SA" sz="2400" dirty="0">
                <a:cs typeface="Traditional Arabic" panose="02020603050405020304" pitchFamily="18" charset="-78"/>
              </a:rPr>
              <a:t> ومسلم 1/ 530</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870767" y="829215"/>
            <a:ext cx="4450466" cy="646232"/>
          </a:xfrm>
          <a:prstGeom prst="rect">
            <a:avLst/>
          </a:prstGeom>
        </p:spPr>
      </p:pic>
    </p:spTree>
    <p:extLst>
      <p:ext uri="{BB962C8B-B14F-4D97-AF65-F5344CB8AC3E}">
        <p14:creationId xmlns:p14="http://schemas.microsoft.com/office/powerpoint/2010/main" val="28071102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(ما من عبدٍ يذنب ذنباً فيحسن الطهور، ثم يقوم فيصلي ركعتين، ثم يستغفر الله إلا غفر الله لهُ).</a:t>
            </a:r>
          </a:p>
          <a:p>
            <a:pPr algn="ctr"/>
            <a:r>
              <a:rPr lang="ar-SA" sz="2400" dirty="0">
                <a:cs typeface="Traditional Arabic" panose="02020603050405020304" pitchFamily="18" charset="-78"/>
              </a:rPr>
              <a:t>أبو داود 2/86</a:t>
            </a:r>
            <a:r>
              <a:rPr lang="ar-JO" sz="2400" dirty="0">
                <a:cs typeface="Traditional Arabic" panose="02020603050405020304" pitchFamily="18" charset="-78"/>
              </a:rPr>
              <a:t>،</a:t>
            </a:r>
            <a:r>
              <a:rPr lang="ar-SA" sz="2400" dirty="0">
                <a:cs typeface="Traditional Arabic" panose="02020603050405020304" pitchFamily="18" charset="-78"/>
              </a:rPr>
              <a:t> والترمذي 2/257</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 1/ 283</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035543" y="781160"/>
            <a:ext cx="6120914" cy="695004"/>
          </a:xfrm>
          <a:prstGeom prst="rect">
            <a:avLst/>
          </a:prstGeom>
        </p:spPr>
      </p:pic>
    </p:spTree>
    <p:extLst>
      <p:ext uri="{BB962C8B-B14F-4D97-AF65-F5344CB8AC3E}">
        <p14:creationId xmlns:p14="http://schemas.microsoft.com/office/powerpoint/2010/main" val="2159230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639177"/>
            <a:ext cx="10991461" cy="4247317"/>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"الاستعاذة بالله منه " </a:t>
            </a:r>
            <a:r>
              <a:rPr lang="ar-JO" sz="2400" dirty="0">
                <a:solidFill>
                  <a:srgbClr val="C00000"/>
                </a:solidFill>
                <a:cs typeface="Traditional Arabic" panose="02020603050405020304" pitchFamily="18" charset="-78"/>
              </a:rPr>
              <a:t>[1]</a:t>
            </a:r>
            <a:endParaRPr lang="ar-JO" sz="3200" dirty="0">
              <a:solidFill>
                <a:srgbClr val="C00000"/>
              </a:solidFill>
              <a:cs typeface="Traditional Arabic" panose="02020603050405020304" pitchFamily="18" charset="-78"/>
            </a:endParaRPr>
          </a:p>
          <a:p>
            <a:pPr algn="ctr"/>
            <a:r>
              <a:rPr lang="ar-JO" sz="3200" dirty="0">
                <a:solidFill>
                  <a:srgbClr val="C00000"/>
                </a:solidFill>
                <a:cs typeface="Traditional Arabic" panose="02020603050405020304" pitchFamily="18" charset="-78"/>
              </a:rPr>
              <a:t>"الأذان" </a:t>
            </a:r>
            <a:r>
              <a:rPr lang="ar-JO" sz="2400" dirty="0">
                <a:solidFill>
                  <a:srgbClr val="C00000"/>
                </a:solidFill>
                <a:cs typeface="Traditional Arabic" panose="02020603050405020304" pitchFamily="18" charset="-78"/>
              </a:rPr>
              <a:t>[2]</a:t>
            </a:r>
            <a:endParaRPr lang="ar-JO" sz="3200" dirty="0">
              <a:solidFill>
                <a:srgbClr val="C00000"/>
              </a:solidFill>
              <a:cs typeface="Traditional Arabic" panose="02020603050405020304" pitchFamily="18" charset="-78"/>
            </a:endParaRPr>
          </a:p>
          <a:p>
            <a:pPr algn="ctr">
              <a:spcAft>
                <a:spcPts val="1200"/>
              </a:spcAft>
            </a:pPr>
            <a:r>
              <a:rPr lang="ar-JO" sz="3200" dirty="0">
                <a:solidFill>
                  <a:srgbClr val="C00000"/>
                </a:solidFill>
                <a:cs typeface="Traditional Arabic" panose="02020603050405020304" pitchFamily="18" charset="-78"/>
              </a:rPr>
              <a:t>"الأذكار وقراءة القرآن" </a:t>
            </a:r>
            <a:r>
              <a:rPr lang="ar-JO" sz="2400" dirty="0">
                <a:solidFill>
                  <a:srgbClr val="C00000"/>
                </a:solidFill>
                <a:cs typeface="Traditional Arabic" panose="02020603050405020304" pitchFamily="18" charset="-78"/>
              </a:rPr>
              <a:t>[3]</a:t>
            </a:r>
            <a:endParaRPr lang="ar-JO" sz="3200" dirty="0">
              <a:solidFill>
                <a:srgbClr val="C00000"/>
              </a:solidFill>
              <a:cs typeface="Traditional Arabic" panose="02020603050405020304" pitchFamily="18" charset="-78"/>
            </a:endParaRPr>
          </a:p>
          <a:p>
            <a:pPr algn="ctr">
              <a:spcAft>
                <a:spcPts val="1200"/>
              </a:spcAft>
            </a:pPr>
            <a:r>
              <a:rPr lang="ar-SA" sz="2400" dirty="0">
                <a:cs typeface="Traditional Arabic" panose="02020603050405020304" pitchFamily="18" charset="-78"/>
              </a:rPr>
              <a:t>1- أبو داود 1/206</a:t>
            </a:r>
            <a:r>
              <a:rPr lang="ar-JO" sz="2400" dirty="0">
                <a:cs typeface="Traditional Arabic" panose="02020603050405020304" pitchFamily="18" charset="-78"/>
              </a:rPr>
              <a:t>،</a:t>
            </a:r>
            <a:r>
              <a:rPr lang="ar-SA" sz="2400" dirty="0">
                <a:cs typeface="Traditional Arabic" panose="02020603050405020304" pitchFamily="18" charset="-78"/>
              </a:rPr>
              <a:t> والترمذي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1/77</a:t>
            </a:r>
            <a:r>
              <a:rPr lang="ar-JO" sz="2400" dirty="0">
                <a:cs typeface="Traditional Arabic" panose="02020603050405020304" pitchFamily="18" charset="-78"/>
              </a:rPr>
              <a:t>،</a:t>
            </a:r>
            <a:r>
              <a:rPr lang="ar-SA" sz="2400" dirty="0">
                <a:cs typeface="Traditional Arabic" panose="02020603050405020304" pitchFamily="18" charset="-78"/>
              </a:rPr>
              <a:t> وانظر سورة المؤمنون آية 98-99</a:t>
            </a:r>
            <a:r>
              <a:rPr lang="ar-JO" sz="2400" dirty="0">
                <a:cs typeface="Traditional Arabic" panose="02020603050405020304" pitchFamily="18" charset="-78"/>
              </a:rPr>
              <a:t>.</a:t>
            </a:r>
            <a:endParaRPr lang="ar-SA"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2- مسلم 1/ 291</a:t>
            </a:r>
            <a:r>
              <a:rPr lang="ar-JO" sz="2400" dirty="0">
                <a:cs typeface="Traditional Arabic" panose="02020603050405020304" pitchFamily="18" charset="-78"/>
              </a:rPr>
              <a:t>،</a:t>
            </a:r>
            <a:r>
              <a:rPr lang="ar-SA" sz="2400" dirty="0">
                <a:cs typeface="Traditional Arabic" panose="02020603050405020304" pitchFamily="18" charset="-78"/>
              </a:rPr>
              <a:t> والبخاري 1/151</a:t>
            </a:r>
            <a:r>
              <a:rPr lang="ar-JO" sz="2400" dirty="0">
                <a:cs typeface="Traditional Arabic" panose="02020603050405020304" pitchFamily="18" charset="-78"/>
              </a:rPr>
              <a:t>.</a:t>
            </a:r>
            <a:endParaRPr lang="ar-SA"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3- "لاتجعلوا بيوتكم مقابر إن الشيطان ينفر من البيت الذي تقرأ فيه سورة البقرة" رواه مسلم 1/539</a:t>
            </a:r>
            <a:r>
              <a:rPr lang="ar-JO" sz="2400" dirty="0">
                <a:cs typeface="Traditional Arabic" panose="02020603050405020304" pitchFamily="18" charset="-78"/>
              </a:rPr>
              <a:t>.</a:t>
            </a:r>
            <a:r>
              <a:rPr lang="ar-SA" sz="2400" dirty="0">
                <a:cs typeface="Traditional Arabic" panose="02020603050405020304" pitchFamily="18" charset="-78"/>
              </a:rPr>
              <a:t> ومما يطرد الشيطان أذكار الصباح والمساء، والنوم والاستيقاظ، وأذكار دخول المنزل والخروج منه</a:t>
            </a:r>
            <a:r>
              <a:rPr lang="ar-JO" sz="2400" dirty="0">
                <a:cs typeface="Traditional Arabic" panose="02020603050405020304" pitchFamily="18" charset="-78"/>
              </a:rPr>
              <a:t>،</a:t>
            </a:r>
            <a:r>
              <a:rPr lang="ar-SA" sz="2400" dirty="0">
                <a:cs typeface="Traditional Arabic" panose="02020603050405020304" pitchFamily="18" charset="-78"/>
              </a:rPr>
              <a:t> وأذكار دخول المسجد والخروج منه</a:t>
            </a:r>
            <a:r>
              <a:rPr lang="ar-JO" sz="2400" dirty="0">
                <a:cs typeface="Traditional Arabic" panose="02020603050405020304" pitchFamily="18" charset="-78"/>
              </a:rPr>
              <a:t>،</a:t>
            </a:r>
            <a:r>
              <a:rPr lang="ar-SA" sz="2400" dirty="0">
                <a:cs typeface="Traditional Arabic" panose="02020603050405020304" pitchFamily="18" charset="-78"/>
              </a:rPr>
              <a:t> وغير ذلك من الأذكار المشروعة</a:t>
            </a:r>
            <a:r>
              <a:rPr lang="ar-JO" sz="2400" dirty="0">
                <a:cs typeface="Traditional Arabic" panose="02020603050405020304" pitchFamily="18" charset="-78"/>
              </a:rPr>
              <a:t>،</a:t>
            </a:r>
            <a:r>
              <a:rPr lang="ar-SA" sz="2400" dirty="0">
                <a:cs typeface="Traditional Arabic" panose="02020603050405020304" pitchFamily="18" charset="-78"/>
              </a:rPr>
              <a:t> مثل قراءة آية الكرسي عند النوم، والآيتين الأخيرتين من سورة  البقرة، ومن قال لا إله إلا الله وحده لا شريك له،</a:t>
            </a:r>
            <a:r>
              <a:rPr lang="ar-JO" sz="2400" dirty="0">
                <a:cs typeface="Traditional Arabic" panose="02020603050405020304" pitchFamily="18" charset="-78"/>
              </a:rPr>
              <a:t> </a:t>
            </a:r>
            <a:r>
              <a:rPr lang="ar-SA" sz="2400" dirty="0">
                <a:cs typeface="Traditional Arabic" panose="02020603050405020304" pitchFamily="18" charset="-78"/>
              </a:rPr>
              <a:t>له الملك وله الحمد وهو على كل شيء قدير مائة مرة كانت له حرزاً من الشيطان يومه كله،</a:t>
            </a:r>
            <a:r>
              <a:rPr lang="ar-JO" sz="2400" dirty="0">
                <a:cs typeface="Traditional Arabic" panose="02020603050405020304" pitchFamily="18" charset="-78"/>
              </a:rPr>
              <a:t> </a:t>
            </a:r>
            <a:r>
              <a:rPr lang="ar-SA" sz="2400" dirty="0">
                <a:cs typeface="Traditional Arabic" panose="02020603050405020304" pitchFamily="18" charset="-78"/>
              </a:rPr>
              <a:t>وكذا الأذان يطرد الشيطان</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7" name="Picture 6"/>
          <p:cNvPicPr>
            <a:picLocks noChangeAspect="1"/>
          </p:cNvPicPr>
          <p:nvPr/>
        </p:nvPicPr>
        <p:blipFill>
          <a:blip r:embed="rId2"/>
          <a:stretch>
            <a:fillRect/>
          </a:stretch>
        </p:blipFill>
        <p:spPr>
          <a:xfrm>
            <a:off x="2499048" y="808280"/>
            <a:ext cx="7193903" cy="646232"/>
          </a:xfrm>
          <a:prstGeom prst="rect">
            <a:avLst/>
          </a:prstGeom>
        </p:spPr>
      </p:pic>
    </p:spTree>
    <p:extLst>
      <p:ext uri="{BB962C8B-B14F-4D97-AF65-F5344CB8AC3E}">
        <p14:creationId xmlns:p14="http://schemas.microsoft.com/office/powerpoint/2010/main" val="3619143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78"/>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(قدر الله وما شاء فعل).</a:t>
            </a:r>
          </a:p>
          <a:p>
            <a:pPr algn="ctr"/>
            <a:r>
              <a:rPr lang="ar-JO" sz="2400" dirty="0">
                <a:cs typeface="Traditional Arabic" panose="02020603050405020304" pitchFamily="18" charset="-78"/>
              </a:rPr>
              <a:t>(</a:t>
            </a:r>
            <a:r>
              <a:rPr lang="ar-SA" sz="2400" dirty="0">
                <a:cs typeface="Traditional Arabic" panose="02020603050405020304" pitchFamily="18" charset="-78"/>
              </a:rPr>
              <a:t>المؤمن القوي خير وأحب إلى الله من المؤمن الضعف وفي كل خير ،احرص على ما ينفعك واستعن بالله ولا تعجز وإن أصابك شيء فلا تقل لو أني فعلت كذا وكذا ولكن قل قدر الله وما شاء فعل فإن لو تفتح عمل الشيطان</a:t>
            </a:r>
            <a:r>
              <a:rPr lang="ar-JO" sz="2400" dirty="0">
                <a:cs typeface="Traditional Arabic" panose="02020603050405020304" pitchFamily="18" charset="-78"/>
              </a:rPr>
              <a:t>).</a:t>
            </a:r>
            <a:r>
              <a:rPr lang="ar-SA" sz="2400" dirty="0">
                <a:cs typeface="Traditional Arabic" panose="02020603050405020304" pitchFamily="18" charset="-78"/>
              </a:rPr>
              <a:t> مسلم 4/2052.</a:t>
            </a:r>
            <a:endParaRPr lang="ar-JO" sz="2400" dirty="0">
              <a:cs typeface="Traditional Arabic" panose="02020603050405020304" pitchFamily="18" charset="-78"/>
            </a:endParaRPr>
          </a:p>
          <a:p>
            <a:pPr algn="ctr"/>
            <a:endParaRPr lang="ar-JO" sz="2400" dirty="0">
              <a:effectLst/>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2294814" y="829932"/>
            <a:ext cx="7602371" cy="646232"/>
          </a:xfrm>
          <a:prstGeom prst="rect">
            <a:avLst/>
          </a:prstGeom>
        </p:spPr>
      </p:pic>
    </p:spTree>
    <p:extLst>
      <p:ext uri="{BB962C8B-B14F-4D97-AF65-F5344CB8AC3E}">
        <p14:creationId xmlns:p14="http://schemas.microsoft.com/office/powerpoint/2010/main" val="3881321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 إذا غلبك أمر فقل: (حسبي الله ونعم الوكيل).</a:t>
            </a:r>
          </a:p>
          <a:p>
            <a:pPr algn="ctr">
              <a:spcAft>
                <a:spcPts val="1200"/>
              </a:spcAft>
            </a:pPr>
            <a:r>
              <a:rPr lang="ar-JO" sz="2400" dirty="0">
                <a:cs typeface="Traditional Arabic" panose="02020603050405020304" pitchFamily="18" charset="-78"/>
              </a:rPr>
              <a:t>انظر تخريج الأذكار للأرناؤوط ص 106.</a:t>
            </a:r>
            <a:endParaRPr lang="ar-JO" sz="2400" dirty="0">
              <a:effectLst/>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2294814" y="829932"/>
            <a:ext cx="7602371" cy="646232"/>
          </a:xfrm>
          <a:prstGeom prst="rect">
            <a:avLst/>
          </a:prstGeom>
        </p:spPr>
      </p:pic>
    </p:spTree>
    <p:extLst>
      <p:ext uri="{BB962C8B-B14F-4D97-AF65-F5344CB8AC3E}">
        <p14:creationId xmlns:p14="http://schemas.microsoft.com/office/powerpoint/2010/main" val="1180057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9"/>
            <a:ext cx="10991461" cy="1600438"/>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 (بارك الله لك في الموهوب لك، وشكرت الواهب، وبلغ أشدهُ، ورزقت برهُ).</a:t>
            </a:r>
          </a:p>
          <a:p>
            <a:pPr algn="ctr">
              <a:spcAft>
                <a:spcPts val="1200"/>
              </a:spcAft>
            </a:pPr>
            <a:r>
              <a:rPr lang="ar-JO" sz="3200" dirty="0">
                <a:solidFill>
                  <a:srgbClr val="C00000"/>
                </a:solidFill>
                <a:cs typeface="Traditional Arabic" panose="02020603050405020304" pitchFamily="18" charset="-78"/>
              </a:rPr>
              <a:t>ويردُ عليه المهنأ فيقول: (بارك الله لك وبارك عليك، وجزاك الله خيراً، ورزقك الله مثله، وأجزل ثوابك).</a:t>
            </a:r>
          </a:p>
          <a:p>
            <a:pPr algn="ctr">
              <a:spcAft>
                <a:spcPts val="1200"/>
              </a:spcAft>
            </a:pPr>
            <a:r>
              <a:rPr lang="ar-SA" sz="2400" dirty="0">
                <a:cs typeface="Traditional Arabic" panose="02020603050405020304" pitchFamily="18" charset="-78"/>
              </a:rPr>
              <a:t>انظر الأذكار للنووي ص349</a:t>
            </a:r>
            <a:r>
              <a:rPr lang="ar-JO" sz="2400" dirty="0">
                <a:cs typeface="Traditional Arabic" panose="02020603050405020304" pitchFamily="18" charset="-78"/>
              </a:rPr>
              <a:t>،</a:t>
            </a:r>
            <a:r>
              <a:rPr lang="ar-SA" sz="2400" dirty="0">
                <a:cs typeface="Traditional Arabic" panose="02020603050405020304" pitchFamily="18" charset="-78"/>
              </a:rPr>
              <a:t> وصحيح الأذكار للنووي، لسليم الهلالي 2/713</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294814" y="829932"/>
            <a:ext cx="7602371" cy="646232"/>
          </a:xfrm>
          <a:prstGeom prst="rect">
            <a:avLst/>
          </a:prstGeom>
        </p:spPr>
      </p:pic>
    </p:spTree>
    <p:extLst>
      <p:ext uri="{BB962C8B-B14F-4D97-AF65-F5344CB8AC3E}">
        <p14:creationId xmlns:p14="http://schemas.microsoft.com/office/powerpoint/2010/main" val="1852805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9"/>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رسول الله صلى الله عليه وسلم يعوذ الحسن والحسين: (أعيذكما بكلمات الله التامة، من كل شيطان وهامة، ومن كل عينِ لامة).</a:t>
            </a:r>
          </a:p>
          <a:p>
            <a:pPr algn="ctr"/>
            <a:r>
              <a:rPr lang="ar-SA" sz="2400" dirty="0">
                <a:cs typeface="Traditional Arabic" panose="02020603050405020304" pitchFamily="18" charset="-78"/>
              </a:rPr>
              <a:t>البخاري 4/119 من حديث ابن عباس رضي الله عنهما</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520217" y="829932"/>
            <a:ext cx="5151566" cy="646232"/>
          </a:xfrm>
          <a:prstGeom prst="rect">
            <a:avLst/>
          </a:prstGeom>
        </p:spPr>
      </p:pic>
    </p:spTree>
    <p:extLst>
      <p:ext uri="{BB962C8B-B14F-4D97-AF65-F5344CB8AC3E}">
        <p14:creationId xmlns:p14="http://schemas.microsoft.com/office/powerpoint/2010/main" val="2257469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0"/>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بأس طهور إن شاء الله).</a:t>
            </a:r>
          </a:p>
          <a:p>
            <a:pPr algn="ctr"/>
            <a:r>
              <a:rPr lang="ar-SA" sz="2400" dirty="0">
                <a:cs typeface="Traditional Arabic" panose="02020603050405020304" pitchFamily="18" charset="-78"/>
              </a:rPr>
              <a:t>البخاري مع الفتح 10/ 118</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520217" y="829932"/>
            <a:ext cx="5151566" cy="646232"/>
          </a:xfrm>
          <a:prstGeom prst="rect">
            <a:avLst/>
          </a:prstGeom>
        </p:spPr>
      </p:pic>
    </p:spTree>
    <p:extLst>
      <p:ext uri="{BB962C8B-B14F-4D97-AF65-F5344CB8AC3E}">
        <p14:creationId xmlns:p14="http://schemas.microsoft.com/office/powerpoint/2010/main" val="3349626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44"/>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(أسأل الله العظيم رب العرش العظيم أن يشفيك)، سبع مرات.</a:t>
            </a:r>
          </a:p>
          <a:p>
            <a:pPr algn="ctr"/>
            <a:r>
              <a:rPr lang="ar-SA" sz="2400" dirty="0">
                <a:cs typeface="Traditional Arabic" panose="02020603050405020304" pitchFamily="18" charset="-78"/>
              </a:rPr>
              <a:t>ما من عبد مسلم يعود مريضاً لم يحضر أجله فيقول: سبع مرات....."الحديث</a:t>
            </a:r>
            <a:r>
              <a:rPr lang="ar-JO" sz="2400" dirty="0">
                <a:cs typeface="Traditional Arabic" panose="02020603050405020304" pitchFamily="18" charset="-78"/>
              </a:rPr>
              <a:t>،</a:t>
            </a:r>
            <a:r>
              <a:rPr lang="ar-SA" sz="2400" dirty="0">
                <a:cs typeface="Traditional Arabic" panose="02020603050405020304" pitchFamily="18" charset="-78"/>
              </a:rPr>
              <a:t> إلا عوفي.</a:t>
            </a:r>
            <a:endParaRPr lang="ar-JO" sz="2400" dirty="0">
              <a:cs typeface="Traditional Arabic" panose="02020603050405020304" pitchFamily="18" charset="-78"/>
            </a:endParaRPr>
          </a:p>
          <a:p>
            <a:pPr algn="ctr"/>
            <a:r>
              <a:rPr lang="ar-SA" sz="2400" dirty="0">
                <a:cs typeface="Traditional Arabic" panose="02020603050405020304" pitchFamily="18" charset="-78"/>
              </a:rPr>
              <a:t>أخرجه الترمذي وأبو داود</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الترمذي2/ 210</a:t>
            </a:r>
            <a:r>
              <a:rPr lang="ar-JO" sz="2400" dirty="0">
                <a:cs typeface="Traditional Arabic" panose="02020603050405020304" pitchFamily="18" charset="-78"/>
              </a:rPr>
              <a:t>،</a:t>
            </a:r>
            <a:r>
              <a:rPr lang="ar-SA" sz="2400" dirty="0">
                <a:cs typeface="Traditional Arabic" panose="02020603050405020304" pitchFamily="18" charset="-78"/>
              </a:rPr>
              <a:t> وصحيح الجامع 5/180</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520217" y="829932"/>
            <a:ext cx="5151566" cy="646232"/>
          </a:xfrm>
          <a:prstGeom prst="rect">
            <a:avLst/>
          </a:prstGeom>
        </p:spPr>
      </p:pic>
    </p:spTree>
    <p:extLst>
      <p:ext uri="{BB962C8B-B14F-4D97-AF65-F5344CB8AC3E}">
        <p14:creationId xmlns:p14="http://schemas.microsoft.com/office/powerpoint/2010/main" val="1077011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8"/>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(إذا عاد الرجل أخاه المسلم، مشى في خرافة الجنة حتى يجلس، فإذا جلس غمرته الرحمة، فإن كان غدوة صلى عليه سبعون ألف ملك حتى يمسي، وإن كان مساء صلى عليه سبعون ألف ملك حتى يصبح).</a:t>
            </a:r>
          </a:p>
          <a:p>
            <a:pPr algn="ctr"/>
            <a:r>
              <a:rPr lang="ar-SA" sz="2400" dirty="0">
                <a:cs typeface="Traditional Arabic" panose="02020603050405020304" pitchFamily="18" charset="-78"/>
              </a:rPr>
              <a:t>رواه الترمذي وابن ماجه وأحمد</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1/244</a:t>
            </a:r>
            <a:r>
              <a:rPr lang="ar-JO" sz="2400" dirty="0">
                <a:cs typeface="Traditional Arabic" panose="02020603050405020304" pitchFamily="18" charset="-78"/>
              </a:rPr>
              <a:t>،</a:t>
            </a:r>
            <a:r>
              <a:rPr lang="ar-SA" sz="2400" dirty="0">
                <a:cs typeface="Traditional Arabic" panose="02020603050405020304" pitchFamily="18" charset="-78"/>
              </a:rPr>
              <a:t> وصحيح الترمذي 1/286</a:t>
            </a:r>
            <a:r>
              <a:rPr lang="ar-JO" sz="2400" dirty="0">
                <a:cs typeface="Traditional Arabic" panose="02020603050405020304" pitchFamily="18" charset="-78"/>
              </a:rPr>
              <a:t>، </a:t>
            </a:r>
            <a:r>
              <a:rPr lang="ar-SA" sz="2400" dirty="0">
                <a:cs typeface="Traditional Arabic" panose="02020603050405020304" pitchFamily="18" charset="-78"/>
              </a:rPr>
              <a:t>وصححه أيضاً أحمد شاكر</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520217" y="829932"/>
            <a:ext cx="5151566" cy="646232"/>
          </a:xfrm>
          <a:prstGeom prst="rect">
            <a:avLst/>
          </a:prstGeom>
        </p:spPr>
      </p:pic>
    </p:spTree>
    <p:extLst>
      <p:ext uri="{BB962C8B-B14F-4D97-AF65-F5344CB8AC3E}">
        <p14:creationId xmlns:p14="http://schemas.microsoft.com/office/powerpoint/2010/main" val="2177726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لي، وارحمني، وألحقني بالرفيق الأعلى).</a:t>
            </a:r>
          </a:p>
          <a:p>
            <a:pPr algn="ctr"/>
            <a:r>
              <a:rPr lang="ar-SA" sz="2400" dirty="0">
                <a:cs typeface="Traditional Arabic" panose="02020603050405020304" pitchFamily="18" charset="-78"/>
              </a:rPr>
              <a:t>البخاري 7/10</a:t>
            </a:r>
            <a:r>
              <a:rPr lang="ar-JO" sz="2400" dirty="0">
                <a:cs typeface="Traditional Arabic" panose="02020603050405020304" pitchFamily="18" charset="-78"/>
              </a:rPr>
              <a:t>،</a:t>
            </a:r>
            <a:r>
              <a:rPr lang="ar-SA" sz="2400" dirty="0">
                <a:cs typeface="Traditional Arabic" panose="02020603050405020304" pitchFamily="18" charset="-78"/>
              </a:rPr>
              <a:t> ومسلم 4/1893</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932"/>
            <a:ext cx="5742930" cy="646232"/>
          </a:xfrm>
          <a:prstGeom prst="rect">
            <a:avLst/>
          </a:prstGeom>
        </p:spPr>
      </p:pic>
    </p:spTree>
    <p:extLst>
      <p:ext uri="{BB962C8B-B14F-4D97-AF65-F5344CB8AC3E}">
        <p14:creationId xmlns:p14="http://schemas.microsoft.com/office/powerpoint/2010/main" val="1522177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الحَمْدُ لله الذِي كَساني هذا (الثوب) ورَزَقَنِيه مِنْ غَيْرِ حَوْلٍ مِنّي ولا قُوةٍ.</a:t>
            </a:r>
          </a:p>
          <a:p>
            <a:pPr algn="ctr">
              <a:spcAft>
                <a:spcPts val="1200"/>
              </a:spcAft>
            </a:pPr>
            <a:r>
              <a:rPr lang="ar-SA" sz="2400" dirty="0">
                <a:cs typeface="Traditional Arabic" panose="02020603050405020304" pitchFamily="18" charset="-78"/>
              </a:rPr>
              <a:t>أخرجه أهل السنن إلا النسائي</a:t>
            </a:r>
            <a:r>
              <a:rPr lang="ar-JO" sz="2400" dirty="0">
                <a:cs typeface="Traditional Arabic" panose="02020603050405020304" pitchFamily="18" charset="-78"/>
              </a:rPr>
              <a:t>،</a:t>
            </a:r>
            <a:r>
              <a:rPr lang="ar-SA" sz="2400" dirty="0">
                <a:cs typeface="Traditional Arabic" panose="02020603050405020304" pitchFamily="18" charset="-78"/>
              </a:rPr>
              <a:t> انظر إرواء الغليل 7/ 47.</a:t>
            </a:r>
            <a:endParaRPr lang="ar-JO" sz="2400" dirty="0">
              <a:solidFill>
                <a:srgbClr val="C00000"/>
              </a:solidFill>
              <a:cs typeface="Traditional Arabic" panose="02020603050405020304" pitchFamily="18" charset="-78"/>
            </a:endParaRPr>
          </a:p>
        </p:txBody>
      </p:sp>
      <p:pic>
        <p:nvPicPr>
          <p:cNvPr id="4" name="Picture 3"/>
          <p:cNvPicPr>
            <a:picLocks noChangeAspect="1"/>
          </p:cNvPicPr>
          <p:nvPr/>
        </p:nvPicPr>
        <p:blipFill rotWithShape="1">
          <a:blip r:embed="rId2"/>
          <a:srcRect l="32316" r="8192"/>
          <a:stretch/>
        </p:blipFill>
        <p:spPr>
          <a:xfrm>
            <a:off x="4772167" y="872509"/>
            <a:ext cx="2647666" cy="646232"/>
          </a:xfrm>
          <a:prstGeom prst="rect">
            <a:avLst/>
          </a:prstGeom>
        </p:spPr>
      </p:pic>
    </p:spTree>
    <p:extLst>
      <p:ext uri="{BB962C8B-B14F-4D97-AF65-F5344CB8AC3E}">
        <p14:creationId xmlns:p14="http://schemas.microsoft.com/office/powerpoint/2010/main" val="3597892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(جعل النبي صلى الله عليه وسلم يدخل يديه في الماء فيمسح بهما وجههُ ويقول: لا إله إلا الله إن للموت لسكرات).</a:t>
            </a:r>
          </a:p>
          <a:p>
            <a:pPr algn="ctr"/>
            <a:r>
              <a:rPr lang="ar-SA" sz="2400" dirty="0">
                <a:cs typeface="Traditional Arabic" panose="02020603050405020304" pitchFamily="18" charset="-78"/>
              </a:rPr>
              <a:t>البخاري مع الفتح 8/144</a:t>
            </a:r>
            <a:r>
              <a:rPr lang="ar-JO" sz="2400" dirty="0">
                <a:cs typeface="Traditional Arabic" panose="02020603050405020304" pitchFamily="18" charset="-78"/>
              </a:rPr>
              <a:t>، </a:t>
            </a:r>
            <a:r>
              <a:rPr lang="ar-SA" sz="2400" dirty="0">
                <a:cs typeface="Traditional Arabic" panose="02020603050405020304" pitchFamily="18" charset="-78"/>
              </a:rPr>
              <a:t>وفي الحديث السواك</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932"/>
            <a:ext cx="5742930" cy="646232"/>
          </a:xfrm>
          <a:prstGeom prst="rect">
            <a:avLst/>
          </a:prstGeom>
        </p:spPr>
      </p:pic>
    </p:spTree>
    <p:extLst>
      <p:ext uri="{BB962C8B-B14F-4D97-AF65-F5344CB8AC3E}">
        <p14:creationId xmlns:p14="http://schemas.microsoft.com/office/powerpoint/2010/main" val="1784005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والله أكبر، لا إله إلا الله وحده، لا إله إلا الله وحده لا شريك لهُ، لا إله إلا الله لهُ الملك ولهُ الحمد، لا إله إلا الله ولا حول ولا قوة إلا بالله).</a:t>
            </a:r>
          </a:p>
          <a:p>
            <a:pPr algn="ctr"/>
            <a:r>
              <a:rPr lang="ar-SA" sz="2400" dirty="0">
                <a:cs typeface="Traditional Arabic" panose="02020603050405020304" pitchFamily="18" charset="-78"/>
              </a:rPr>
              <a:t>أخرجه الترمذي وابن ماجه وصححه الألباني، وانظر صحيح الترمذي 3/152</a:t>
            </a:r>
            <a:r>
              <a:rPr lang="ar-JO" sz="2400" dirty="0">
                <a:cs typeface="Traditional Arabic" panose="02020603050405020304" pitchFamily="18" charset="-78"/>
              </a:rPr>
              <a:t>، </a:t>
            </a:r>
            <a:r>
              <a:rPr lang="ar-SA" sz="2400" dirty="0">
                <a:cs typeface="Traditional Arabic" panose="02020603050405020304" pitchFamily="18" charset="-78"/>
              </a:rPr>
              <a:t>وصحيح ابن ماجه 2/317</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932"/>
            <a:ext cx="5742930" cy="646232"/>
          </a:xfrm>
          <a:prstGeom prst="rect">
            <a:avLst/>
          </a:prstGeom>
        </p:spPr>
      </p:pic>
    </p:spTree>
    <p:extLst>
      <p:ext uri="{BB962C8B-B14F-4D97-AF65-F5344CB8AC3E}">
        <p14:creationId xmlns:p14="http://schemas.microsoft.com/office/powerpoint/2010/main" val="2703339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(من كان آخر كلامه لا إله إلا الله دخل الجنة).</a:t>
            </a:r>
          </a:p>
          <a:p>
            <a:pPr algn="ctr"/>
            <a:r>
              <a:rPr lang="ar-SA" sz="2400" dirty="0">
                <a:cs typeface="Traditional Arabic" panose="02020603050405020304" pitchFamily="18" charset="-78"/>
              </a:rPr>
              <a:t>أبو داود 3/190</a:t>
            </a:r>
            <a:r>
              <a:rPr lang="ar-JO" sz="2400" dirty="0">
                <a:cs typeface="Traditional Arabic" panose="02020603050405020304" pitchFamily="18" charset="-78"/>
              </a:rPr>
              <a:t>،</a:t>
            </a:r>
            <a:r>
              <a:rPr lang="ar-SA" sz="2400" dirty="0">
                <a:cs typeface="Traditional Arabic" panose="02020603050405020304" pitchFamily="18" charset="-78"/>
              </a:rPr>
              <a:t> وانظر صحيح الجامع 5/432</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564250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(إنا لله وإنا إليه راجعون، اللهم أجرني في مصيبتي وأخلف لي خيراً منها).</a:t>
            </a:r>
          </a:p>
          <a:p>
            <a:pPr algn="ctr"/>
            <a:r>
              <a:rPr lang="ar-SA" sz="2400" dirty="0">
                <a:cs typeface="Traditional Arabic" panose="02020603050405020304" pitchFamily="18" charset="-78"/>
              </a:rPr>
              <a:t>مسلم 2/632</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605805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لفلان (باسمه)، وارفع درجته في المهديين، واخلفه في عقبه في الغابرين، واغفر لنا وله يا رب العالمين، وافسح له في قبره ونور له فيه).</a:t>
            </a:r>
          </a:p>
          <a:p>
            <a:pPr algn="ctr"/>
            <a:r>
              <a:rPr lang="ar-SA" sz="2400" dirty="0">
                <a:cs typeface="Traditional Arabic" panose="02020603050405020304" pitchFamily="18" charset="-78"/>
              </a:rPr>
              <a:t>مسلم 2/634</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903621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9"/>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له وارحمه، وعافه، واعف عنه، وأكرم نُزُله، ووسع مُدخلهُ، واغسله بالماء والثلج والبرد، ونَقِّه من الخطايا كما ينقى الثوب الأبيض من الدنس، وأبدله داراً خيراً من داره، وأهلاً خيراً من أهله، وزوجاً خيراً من زوجه، وأدخله الجنة، وأعِذْه من عذاب القبر (ومن عذاب النار)).</a:t>
            </a:r>
          </a:p>
          <a:p>
            <a:pPr algn="ctr"/>
            <a:r>
              <a:rPr lang="ar-SA" sz="2400" dirty="0">
                <a:cs typeface="Traditional Arabic" panose="02020603050405020304" pitchFamily="18" charset="-78"/>
              </a:rPr>
              <a:t>مسلم 2/663</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084665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لحينا وميتنا، وشاهدنا وغائبنا، وصغيرنا وكبيرنا، وذكرنا وأُنثانا، اللهم من أحييته منا فأحيه على الإسلام، ومن توفيته منا فتوفه على الإيمان، اللهم لا تحرمنا أجره، ولا تضلنا بعده).</a:t>
            </a:r>
          </a:p>
          <a:p>
            <a:pPr algn="ctr"/>
            <a:r>
              <a:rPr lang="ar-SA" sz="2400" dirty="0">
                <a:cs typeface="Traditional Arabic" panose="02020603050405020304" pitchFamily="18" charset="-78"/>
              </a:rPr>
              <a:t>ابن ماجه 1/480</a:t>
            </a:r>
            <a:r>
              <a:rPr lang="ar-JO" sz="2400" dirty="0">
                <a:cs typeface="Traditional Arabic" panose="02020603050405020304" pitchFamily="18" charset="-78"/>
              </a:rPr>
              <a:t>،</a:t>
            </a:r>
            <a:r>
              <a:rPr lang="ar-SA" sz="2400" dirty="0">
                <a:cs typeface="Traditional Arabic" panose="02020603050405020304" pitchFamily="18" charset="-78"/>
              </a:rPr>
              <a:t> وأحمد 2/368</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1/ 251</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64359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 فلان بن فلان في ذمتك، وحبل جوارك، فَقِه من فتنة القبر، وعذاب النار، وأنت أهل الوفاء والحق، فاغفر له وارحمهُ إنك أنت الغفور الرحيم).</a:t>
            </a:r>
          </a:p>
          <a:p>
            <a:pPr algn="ctr"/>
            <a:r>
              <a:rPr lang="ar-SA" sz="2400" dirty="0">
                <a:cs typeface="Traditional Arabic" panose="02020603050405020304" pitchFamily="18" charset="-78"/>
              </a:rPr>
              <a:t>أخرجه ابن ماجه، 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1/ 251</a:t>
            </a:r>
            <a:r>
              <a:rPr lang="ar-JO" sz="2400" dirty="0">
                <a:cs typeface="Traditional Arabic" panose="02020603050405020304" pitchFamily="18" charset="-78"/>
              </a:rPr>
              <a:t>، </a:t>
            </a:r>
            <a:r>
              <a:rPr lang="ar-SA" sz="2400" dirty="0">
                <a:cs typeface="Traditional Arabic" panose="02020603050405020304" pitchFamily="18" charset="-78"/>
              </a:rPr>
              <a:t>ورواه أبو داود 3/211</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838335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80"/>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أعذه من عذاب القبر).</a:t>
            </a:r>
          </a:p>
          <a:p>
            <a:pPr algn="ctr"/>
            <a:r>
              <a:rPr lang="ar-SA" sz="2400" dirty="0">
                <a:cs typeface="Traditional Arabic" panose="02020603050405020304" pitchFamily="18" charset="-78"/>
              </a:rPr>
              <a:t>قال سعيد بن المسيب</a:t>
            </a:r>
            <a:r>
              <a:rPr lang="ar-JO" sz="2400" dirty="0">
                <a:cs typeface="Traditional Arabic" panose="02020603050405020304" pitchFamily="18" charset="-78"/>
              </a:rPr>
              <a:t>:</a:t>
            </a:r>
            <a:r>
              <a:rPr lang="ar-SA" sz="2400" dirty="0">
                <a:cs typeface="Traditional Arabic" panose="02020603050405020304" pitchFamily="18" charset="-78"/>
              </a:rPr>
              <a:t> صليت وراء أبي هريرة على صبي لم يعمل خطيئة قط فسمعته يقول ..." الحديث.</a:t>
            </a:r>
            <a:endParaRPr lang="ar-JO" sz="2400" dirty="0">
              <a:cs typeface="Traditional Arabic" panose="02020603050405020304" pitchFamily="18" charset="-78"/>
            </a:endParaRPr>
          </a:p>
          <a:p>
            <a:pPr algn="ctr"/>
            <a:r>
              <a:rPr lang="ar-SA" sz="2400" dirty="0">
                <a:cs typeface="Traditional Arabic" panose="02020603050405020304" pitchFamily="18" charset="-78"/>
              </a:rPr>
              <a:t>أخرجه مالك في الموطأ 1/288</a:t>
            </a:r>
            <a:r>
              <a:rPr lang="ar-JO" sz="2400" dirty="0">
                <a:cs typeface="Traditional Arabic" panose="02020603050405020304" pitchFamily="18" charset="-78"/>
              </a:rPr>
              <a:t>،</a:t>
            </a:r>
            <a:r>
              <a:rPr lang="ar-SA" sz="2400" dirty="0">
                <a:cs typeface="Traditional Arabic" panose="02020603050405020304" pitchFamily="18" charset="-78"/>
              </a:rPr>
              <a:t> وابن أبي شيبه في المصنف 3/ 217</a:t>
            </a:r>
            <a:r>
              <a:rPr lang="ar-JO" sz="2400" dirty="0">
                <a:cs typeface="Traditional Arabic" panose="02020603050405020304" pitchFamily="18" charset="-78"/>
              </a:rPr>
              <a:t>،</a:t>
            </a:r>
            <a:r>
              <a:rPr lang="ar-SA" sz="2400" dirty="0">
                <a:cs typeface="Traditional Arabic" panose="02020603050405020304" pitchFamily="18" charset="-78"/>
              </a:rPr>
              <a:t> والبيهقي 4/9، وصحح إسناده شعيب الأرناؤوط في تحقيقه لشرح السنة للبغوي 5/357. </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807466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3"/>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إن قال: (اللهم اجعله فرطاً وذخراً لوالديه، وشفيعاً مجاباً. اللهم ثقل به موازينهما وأعظم به أجورهما، وألحقهُ بصالح المؤمنين، واجعلهُ في كفالة إبراهيم، وقِهِ برحمتك عذاب الجحيم، وأبدله داراً خيراً من داره، وأهلاً خيراً من أهله، اللهم اغفر لأسلافنا، وأفراطنا، ومن سبقنا بالإيمان)، فحسن.</a:t>
            </a:r>
          </a:p>
          <a:p>
            <a:pPr algn="ctr"/>
            <a:r>
              <a:rPr lang="ar-SA" sz="2400" dirty="0">
                <a:cs typeface="Traditional Arabic" panose="02020603050405020304" pitchFamily="18" charset="-78"/>
              </a:rPr>
              <a:t>انظر: المغني لابن قدامة 3/416</a:t>
            </a:r>
            <a:r>
              <a:rPr lang="ar-JO" sz="2400" dirty="0">
                <a:cs typeface="Traditional Arabic" panose="02020603050405020304" pitchFamily="18" charset="-78"/>
              </a:rPr>
              <a:t>.</a:t>
            </a:r>
          </a:p>
          <a:p>
            <a:pPr algn="ctr"/>
            <a:r>
              <a:rPr lang="ar-SA" sz="2400" dirty="0">
                <a:cs typeface="Traditional Arabic" panose="02020603050405020304" pitchFamily="18" charset="-78"/>
              </a:rPr>
              <a:t>والدروس المهمة لعامة الأمة للشيخ عبد العزيز بن عبد الله بن باز </a:t>
            </a:r>
            <a:r>
              <a:rPr lang="ar-JO" sz="2400" dirty="0">
                <a:cs typeface="Traditional Arabic" panose="02020603050405020304" pitchFamily="18" charset="-78"/>
              </a:rPr>
              <a:t>رحمه </a:t>
            </a:r>
            <a:r>
              <a:rPr lang="ar-SA" sz="2400" dirty="0">
                <a:cs typeface="Traditional Arabic" panose="02020603050405020304" pitchFamily="18" charset="-78"/>
              </a:rPr>
              <a:t>الله ص15. </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970851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لَكَ الحَمْدُ أَنْتَ كَسَوتَنِيه، أسْألك مِنْ خَيرِهِ وخَيْرَ ما صُنع لَهُ، وأعُوذُ بِكَ مِنْ شرِّه وشَرَّ ما صُنِعَ لَهُ).</a:t>
            </a:r>
          </a:p>
          <a:p>
            <a:pPr algn="ctr">
              <a:spcAft>
                <a:spcPts val="1200"/>
              </a:spcAft>
            </a:pPr>
            <a:r>
              <a:rPr lang="ar-SA" sz="2400" dirty="0">
                <a:cs typeface="Traditional Arabic" panose="02020603050405020304" pitchFamily="18" charset="-78"/>
              </a:rPr>
              <a:t>أبو داود والترمذي والبغوي</a:t>
            </a:r>
            <a:r>
              <a:rPr lang="ar-JO" sz="2400" dirty="0">
                <a:cs typeface="Traditional Arabic" panose="02020603050405020304" pitchFamily="18" charset="-78"/>
              </a:rPr>
              <a:t>،</a:t>
            </a:r>
            <a:r>
              <a:rPr lang="ar-SA" sz="2400" dirty="0">
                <a:cs typeface="Traditional Arabic" panose="02020603050405020304" pitchFamily="18" charset="-78"/>
              </a:rPr>
              <a:t> وانظر مختصر شمائل الترمذي للألباني ص 47</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870767" y="872509"/>
            <a:ext cx="4450466" cy="646232"/>
          </a:xfrm>
          <a:prstGeom prst="rect">
            <a:avLst/>
          </a:prstGeom>
        </p:spPr>
      </p:pic>
    </p:spTree>
    <p:extLst>
      <p:ext uri="{BB962C8B-B14F-4D97-AF65-F5344CB8AC3E}">
        <p14:creationId xmlns:p14="http://schemas.microsoft.com/office/powerpoint/2010/main" val="1521516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81"/>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اجعله لنا فرطاً، وسلفاً وأجراً).</a:t>
            </a:r>
          </a:p>
          <a:p>
            <a:pPr algn="ctr"/>
            <a:r>
              <a:rPr lang="ar-SA" sz="2400" dirty="0">
                <a:cs typeface="Traditional Arabic" panose="02020603050405020304" pitchFamily="18" charset="-78"/>
              </a:rPr>
              <a:t>كان الحسن يقرأ على الطفل بفاتحة الكتاب </a:t>
            </a:r>
            <a:r>
              <a:rPr lang="ar-JO" sz="2400" dirty="0">
                <a:cs typeface="Traditional Arabic" panose="02020603050405020304" pitchFamily="18" charset="-78"/>
              </a:rPr>
              <a:t>"</a:t>
            </a:r>
            <a:r>
              <a:rPr lang="ar-SA" sz="2400" dirty="0">
                <a:cs typeface="Traditional Arabic" panose="02020603050405020304" pitchFamily="18" charset="-78"/>
              </a:rPr>
              <a:t>ويقول ..</a:t>
            </a:r>
            <a:r>
              <a:rPr lang="ar-JO" sz="2400" dirty="0">
                <a:cs typeface="Traditional Arabic" panose="02020603050405020304" pitchFamily="18" charset="-78"/>
              </a:rPr>
              <a:t>"،</a:t>
            </a:r>
            <a:r>
              <a:rPr lang="ar-SA" sz="2400" dirty="0">
                <a:cs typeface="Traditional Arabic" panose="02020603050405020304" pitchFamily="18" charset="-78"/>
              </a:rPr>
              <a:t> الحديث</a:t>
            </a:r>
            <a:r>
              <a:rPr lang="ar-JO" sz="2400" dirty="0">
                <a:cs typeface="Traditional Arabic" panose="02020603050405020304" pitchFamily="18" charset="-78"/>
              </a:rPr>
              <a:t>.</a:t>
            </a:r>
          </a:p>
          <a:p>
            <a:pPr algn="ctr"/>
            <a:r>
              <a:rPr lang="ar-SA" sz="2400" dirty="0">
                <a:cs typeface="Traditional Arabic" panose="02020603050405020304" pitchFamily="18" charset="-78"/>
              </a:rPr>
              <a:t> أخرجه البغوي في شرح السنة 5/357</a:t>
            </a:r>
            <a:r>
              <a:rPr lang="ar-JO" sz="2400" dirty="0">
                <a:cs typeface="Traditional Arabic" panose="02020603050405020304" pitchFamily="18" charset="-78"/>
              </a:rPr>
              <a:t>، </a:t>
            </a:r>
            <a:r>
              <a:rPr lang="ar-SA" sz="2400" dirty="0">
                <a:cs typeface="Traditional Arabic" panose="02020603050405020304" pitchFamily="18" charset="-78"/>
              </a:rPr>
              <a:t>وعبد الرزاق برقم 6588، وعلقه البخاري في كتاب الجنائز، 65</a:t>
            </a:r>
            <a:r>
              <a:rPr lang="ar-JO" sz="2400" dirty="0">
                <a:cs typeface="Traditional Arabic" panose="02020603050405020304" pitchFamily="18" charset="-78"/>
              </a:rPr>
              <a:t> </a:t>
            </a:r>
            <a:r>
              <a:rPr lang="ar-SA" sz="2400" dirty="0">
                <a:cs typeface="Traditional Arabic" panose="02020603050405020304" pitchFamily="18" charset="-78"/>
              </a:rPr>
              <a:t>باب قراءة فاتحة الكتاب على الجنازة 2/113</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34437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(إن لله ما أخذ، وله ما أعطى، وكل شيء عنده بأجل مُسمى، فلتصبر ولتحتسب).</a:t>
            </a:r>
          </a:p>
          <a:p>
            <a:pPr algn="ctr"/>
            <a:r>
              <a:rPr lang="ar-SA" sz="2400" dirty="0">
                <a:cs typeface="Traditional Arabic" panose="02020603050405020304" pitchFamily="18" charset="-78"/>
              </a:rPr>
              <a:t>البخاري 2/80</a:t>
            </a:r>
            <a:r>
              <a:rPr lang="ar-JO" sz="2400" dirty="0">
                <a:cs typeface="Traditional Arabic" panose="02020603050405020304" pitchFamily="18" charset="-78"/>
              </a:rPr>
              <a:t>،</a:t>
            </a:r>
            <a:r>
              <a:rPr lang="ar-SA" sz="2400" dirty="0">
                <a:cs typeface="Traditional Arabic" panose="02020603050405020304" pitchFamily="18" charset="-78"/>
              </a:rPr>
              <a:t> ومسلم 2/636</a:t>
            </a:r>
            <a:r>
              <a:rPr lang="ar-JO" sz="2400" dirty="0">
                <a:cs typeface="Traditional Arabic" panose="02020603050405020304" pitchFamily="18" charset="-78"/>
              </a:rPr>
              <a:t>.</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3835929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وإن قال: (أعظم الله أجرك، وأحسن عزاءك وغفر لميتك)، فحسن.</a:t>
            </a:r>
          </a:p>
          <a:p>
            <a:pPr algn="ctr">
              <a:spcAft>
                <a:spcPts val="1200"/>
              </a:spcAft>
            </a:pPr>
            <a:r>
              <a:rPr lang="ar-SA" sz="2400" dirty="0">
                <a:cs typeface="Traditional Arabic" panose="02020603050405020304" pitchFamily="18" charset="-78"/>
              </a:rPr>
              <a:t>الأذكار للنووي ص</a:t>
            </a:r>
            <a:r>
              <a:rPr lang="ar-JO" sz="2400" dirty="0">
                <a:cs typeface="Traditional Arabic" panose="02020603050405020304" pitchFamily="18" charset="-78"/>
              </a:rPr>
              <a:t> </a:t>
            </a:r>
            <a:r>
              <a:rPr lang="ar-SA" sz="2400" dirty="0">
                <a:cs typeface="Traditional Arabic" panose="02020603050405020304" pitchFamily="18" charset="-78"/>
              </a:rPr>
              <a:t>126.</a:t>
            </a:r>
            <a:endParaRPr lang="ar-JO" sz="2400" dirty="0">
              <a:effectLst/>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300960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بسم الله وعلى سُنة رسول الله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أبو داود 3/314</a:t>
            </a:r>
            <a:r>
              <a:rPr lang="ar-JO" sz="2400" dirty="0">
                <a:cs typeface="Traditional Arabic" panose="02020603050405020304" pitchFamily="18" charset="-78"/>
              </a:rPr>
              <a:t> </a:t>
            </a:r>
            <a:r>
              <a:rPr lang="ar-SA" sz="2400" dirty="0">
                <a:cs typeface="Traditional Arabic" panose="02020603050405020304" pitchFamily="18" charset="-78"/>
              </a:rPr>
              <a:t>بسند صحيح</a:t>
            </a:r>
            <a:r>
              <a:rPr lang="ar-JO" sz="2400" dirty="0">
                <a:cs typeface="Traditional Arabic" panose="02020603050405020304" pitchFamily="18" charset="-78"/>
              </a:rPr>
              <a:t>،</a:t>
            </a:r>
            <a:r>
              <a:rPr lang="ar-SA" sz="2400" dirty="0">
                <a:cs typeface="Traditional Arabic" panose="02020603050405020304" pitchFamily="18" charset="-78"/>
              </a:rPr>
              <a:t> وأحمد بلفظ </a:t>
            </a:r>
            <a:r>
              <a:rPr lang="ar-JO" sz="2400" dirty="0">
                <a:cs typeface="Traditional Arabic" panose="02020603050405020304" pitchFamily="18" charset="-78"/>
              </a:rPr>
              <a:t>(</a:t>
            </a:r>
            <a:r>
              <a:rPr lang="ar-SA" sz="2400" dirty="0">
                <a:cs typeface="Traditional Arabic" panose="02020603050405020304" pitchFamily="18" charset="-78"/>
              </a:rPr>
              <a:t>بسم الله وعلى ملة رسول الله</a:t>
            </a:r>
            <a:r>
              <a:rPr lang="ar-JO" sz="2400" dirty="0">
                <a:cs typeface="Traditional Arabic" panose="02020603050405020304" pitchFamily="18" charset="-78"/>
              </a:rPr>
              <a:t>)،</a:t>
            </a:r>
            <a:r>
              <a:rPr lang="ar-SA" sz="2400" dirty="0">
                <a:cs typeface="Traditional Arabic" panose="02020603050405020304" pitchFamily="18" charset="-78"/>
              </a:rPr>
              <a:t> وسنده صحيح.</a:t>
            </a:r>
            <a:endParaRPr lang="ar-JO"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026839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46"/>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اغفر له</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اللهم ثبته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كان النبي صلى الله عليه وسلم إذا فرغ من دفن الميت وقف عليه فقال:</a:t>
            </a:r>
            <a:r>
              <a:rPr lang="ar-JO" sz="2400" dirty="0">
                <a:cs typeface="Traditional Arabic" panose="02020603050405020304" pitchFamily="18" charset="-78"/>
              </a:rPr>
              <a:t> </a:t>
            </a:r>
            <a:r>
              <a:rPr lang="ar-SA" sz="2400" dirty="0">
                <a:cs typeface="Traditional Arabic" panose="02020603050405020304" pitchFamily="18" charset="-78"/>
              </a:rPr>
              <a:t>"استغفروا لأخيكم وسلوا له التثبيت</a:t>
            </a:r>
            <a:r>
              <a:rPr lang="ar-JO" sz="2400" dirty="0">
                <a:cs typeface="Traditional Arabic" panose="02020603050405020304" pitchFamily="18" charset="-78"/>
              </a:rPr>
              <a:t>،</a:t>
            </a:r>
            <a:r>
              <a:rPr lang="ar-SA" sz="2400" dirty="0">
                <a:cs typeface="Traditional Arabic" panose="02020603050405020304" pitchFamily="18" charset="-78"/>
              </a:rPr>
              <a:t> فإنه الآن يُسأل".</a:t>
            </a:r>
            <a:r>
              <a:rPr lang="ar-JO" sz="2400" dirty="0">
                <a:cs typeface="Traditional Arabic" panose="02020603050405020304" pitchFamily="18" charset="-78"/>
              </a:rPr>
              <a:t> </a:t>
            </a:r>
            <a:r>
              <a:rPr lang="ar-SA" sz="2400" dirty="0">
                <a:cs typeface="Traditional Arabic" panose="02020603050405020304" pitchFamily="18" charset="-78"/>
              </a:rPr>
              <a:t>أبو داود 3/315 والحاكم</a:t>
            </a:r>
            <a:r>
              <a:rPr lang="ar-JO" sz="2400" dirty="0">
                <a:cs typeface="Traditional Arabic" panose="02020603050405020304" pitchFamily="18" charset="-78"/>
              </a:rPr>
              <a:t>،</a:t>
            </a:r>
            <a:r>
              <a:rPr lang="ar-SA" sz="2400" dirty="0">
                <a:cs typeface="Traditional Arabic" panose="02020603050405020304" pitchFamily="18" charset="-78"/>
              </a:rPr>
              <a:t> وصححه ووافقه الذهبي 1/370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2499048" y="829833"/>
            <a:ext cx="7193903" cy="646232"/>
          </a:xfrm>
          <a:prstGeom prst="rect">
            <a:avLst/>
          </a:prstGeom>
        </p:spPr>
      </p:pic>
    </p:spTree>
    <p:extLst>
      <p:ext uri="{BB962C8B-B14F-4D97-AF65-F5344CB8AC3E}">
        <p14:creationId xmlns:p14="http://schemas.microsoft.com/office/powerpoint/2010/main" val="1961590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25"/>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السلام عليكم أهل الديار، من المؤمنين والمسلمين، وإنا إن شاء الله بكم لاحقون [ويرحم الله المُستقدمين منا والمستأخرين] أسأل الله لنا ولكم العافية</a:t>
            </a:r>
            <a:r>
              <a:rPr lang="ar-JO" sz="3200" dirty="0">
                <a:solidFill>
                  <a:srgbClr val="C00000"/>
                </a:solidFill>
                <a:cs typeface="Traditional Arabic" panose="02020603050405020304" pitchFamily="18" charset="-78"/>
              </a:rPr>
              <a:t>).</a:t>
            </a:r>
          </a:p>
          <a:p>
            <a:pPr algn="ctr">
              <a:spcAft>
                <a:spcPts val="1200"/>
              </a:spcAft>
            </a:pPr>
            <a:r>
              <a:rPr lang="ar-JO" sz="2400" dirty="0">
                <a:cs typeface="Traditional Arabic" panose="02020603050405020304" pitchFamily="18" charset="-78"/>
              </a:rPr>
              <a:t>م</a:t>
            </a:r>
            <a:r>
              <a:rPr lang="ar-SA" sz="2400" dirty="0">
                <a:cs typeface="Traditional Arabic" panose="02020603050405020304" pitchFamily="18" charset="-78"/>
              </a:rPr>
              <a:t>سلم</a:t>
            </a:r>
            <a:r>
              <a:rPr lang="ar-JO" sz="2400" dirty="0">
                <a:cs typeface="Traditional Arabic" panose="02020603050405020304" pitchFamily="18" charset="-78"/>
              </a:rPr>
              <a:t> </a:t>
            </a:r>
            <a:r>
              <a:rPr lang="ar-SA" sz="2400" dirty="0">
                <a:cs typeface="Traditional Arabic" panose="02020603050405020304" pitchFamily="18" charset="-78"/>
              </a:rPr>
              <a:t>2/671،</a:t>
            </a:r>
            <a:r>
              <a:rPr lang="ar-JO" sz="2400" dirty="0">
                <a:cs typeface="Traditional Arabic" panose="02020603050405020304" pitchFamily="18" charset="-78"/>
              </a:rPr>
              <a:t> </a:t>
            </a:r>
            <a:r>
              <a:rPr lang="ar-SA" sz="2400" dirty="0">
                <a:cs typeface="Traditional Arabic" panose="02020603050405020304" pitchFamily="18" charset="-78"/>
              </a:rPr>
              <a:t>وابن ماجه واللفظ له 1/494</a:t>
            </a:r>
            <a:r>
              <a:rPr lang="ar-JO" sz="2400" dirty="0">
                <a:cs typeface="Traditional Arabic" panose="02020603050405020304" pitchFamily="18" charset="-78"/>
              </a:rPr>
              <a:t>،</a:t>
            </a:r>
            <a:r>
              <a:rPr lang="ar-SA" sz="2400" dirty="0">
                <a:cs typeface="Traditional Arabic" panose="02020603050405020304" pitchFamily="18" charset="-78"/>
              </a:rPr>
              <a:t> عن بريدة رضي الله عنه، وما بين المعكوفين من حديث عائشة رضي الله عنها عند مسلم 2/671</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304170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إني أسألك خيرها، وأعوذ بك من شرها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أبو داود 4/326</a:t>
            </a:r>
            <a:r>
              <a:rPr lang="ar-JO" sz="2400" dirty="0">
                <a:cs typeface="Traditional Arabic" panose="02020603050405020304" pitchFamily="18" charset="-78"/>
              </a:rPr>
              <a:t>، </a:t>
            </a:r>
            <a:r>
              <a:rPr lang="ar-SA" sz="2400" dirty="0">
                <a:cs typeface="Traditional Arabic" panose="02020603050405020304" pitchFamily="18" charset="-78"/>
              </a:rPr>
              <a:t>وابن ماجه 2/1228</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2/ 305</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305784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إني أسألك خيرها وخير ما فيها وخير ما أُرسلت به، وأعوذ بك من شرها وشر ما فيها وشر ما أرسلت به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مسلم 2/616</a:t>
            </a:r>
            <a:r>
              <a:rPr lang="ar-JO" sz="2400" dirty="0">
                <a:cs typeface="Traditional Arabic" panose="02020603050405020304" pitchFamily="18" charset="-78"/>
              </a:rPr>
              <a:t>،</a:t>
            </a:r>
            <a:r>
              <a:rPr lang="ar-SA" sz="2400" dirty="0">
                <a:cs typeface="Traditional Arabic" panose="02020603050405020304" pitchFamily="18" charset="-78"/>
              </a:rPr>
              <a:t> والبخاري 4/76.</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698709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402"/>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سبحان الذي يُسبح الرعد بحمده</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والملائكة من خيفته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كان عبد الله بن الزبير رضي الله عنهما إذا سمع الرعد ترك الحديث</a:t>
            </a:r>
            <a:r>
              <a:rPr lang="ar-JO" sz="2400" dirty="0">
                <a:cs typeface="Traditional Arabic" panose="02020603050405020304" pitchFamily="18" charset="-78"/>
              </a:rPr>
              <a:t>،</a:t>
            </a:r>
            <a:r>
              <a:rPr lang="ar-SA" sz="2400" dirty="0">
                <a:cs typeface="Traditional Arabic" panose="02020603050405020304" pitchFamily="18" charset="-78"/>
              </a:rPr>
              <a:t> وقال:</a:t>
            </a:r>
            <a:r>
              <a:rPr lang="ar-JO" sz="2400" dirty="0">
                <a:cs typeface="Traditional Arabic" panose="02020603050405020304" pitchFamily="18" charset="-78"/>
              </a:rPr>
              <a:t> "</a:t>
            </a:r>
            <a:r>
              <a:rPr lang="ar-SA" sz="2400" dirty="0">
                <a:cs typeface="Traditional Arabic" panose="02020603050405020304" pitchFamily="18" charset="-78"/>
              </a:rPr>
              <a:t>...."</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 الموطأ 2/992</a:t>
            </a:r>
            <a:r>
              <a:rPr lang="ar-JO" sz="2400" dirty="0">
                <a:cs typeface="Traditional Arabic" panose="02020603050405020304" pitchFamily="18" charset="-78"/>
              </a:rPr>
              <a:t>،</a:t>
            </a:r>
            <a:r>
              <a:rPr lang="ar-SA" sz="2400" dirty="0">
                <a:cs typeface="Traditional Arabic" panose="02020603050405020304" pitchFamily="18" charset="-78"/>
              </a:rPr>
              <a:t> وقال الألباني صحيح الإسناد موقوفاً</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3573530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اسقنا غيثاً مغيثاً مريئاً مَريعاً نافعاً غير ضار، عاجلاً غير آجل</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أبو داود 1/303</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داود1/ 216</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824880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(إلبِسْ جَدِيداً وعِشْ حميداً ومُتْ شهيداً).</a:t>
            </a:r>
          </a:p>
          <a:p>
            <a:pPr algn="ctr">
              <a:spcAft>
                <a:spcPts val="1200"/>
              </a:spcAft>
            </a:pPr>
            <a:r>
              <a:rPr lang="ar-SA" sz="2400" dirty="0">
                <a:cs typeface="Traditional Arabic" panose="02020603050405020304" pitchFamily="18" charset="-78"/>
              </a:rPr>
              <a:t> ابن ماجه 2/ 1178</a:t>
            </a:r>
            <a:r>
              <a:rPr lang="ar-JO" sz="2400" dirty="0">
                <a:cs typeface="Traditional Arabic" panose="02020603050405020304" pitchFamily="18" charset="-78"/>
              </a:rPr>
              <a:t>،</a:t>
            </a:r>
            <a:r>
              <a:rPr lang="ar-SA" sz="2400" dirty="0">
                <a:cs typeface="Traditional Arabic" panose="02020603050405020304" pitchFamily="18" charset="-78"/>
              </a:rPr>
              <a:t> والبغوي 12/ 41</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2/ 275</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870767" y="829932"/>
            <a:ext cx="4450466" cy="688908"/>
          </a:xfrm>
          <a:prstGeom prst="rect">
            <a:avLst/>
          </a:prstGeom>
        </p:spPr>
      </p:pic>
    </p:spTree>
    <p:extLst>
      <p:ext uri="{BB962C8B-B14F-4D97-AF65-F5344CB8AC3E}">
        <p14:creationId xmlns:p14="http://schemas.microsoft.com/office/powerpoint/2010/main" val="1142693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أغثنا، اللهم أغثنا، اللهم أغثنا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1/224،</a:t>
            </a:r>
            <a:r>
              <a:rPr lang="ar-JO" sz="2400" dirty="0">
                <a:cs typeface="Traditional Arabic" panose="02020603050405020304" pitchFamily="18" charset="-78"/>
              </a:rPr>
              <a:t> و</a:t>
            </a:r>
            <a:r>
              <a:rPr lang="ar-SA" sz="2400" dirty="0">
                <a:cs typeface="Traditional Arabic" panose="02020603050405020304" pitchFamily="18" charset="-78"/>
              </a:rPr>
              <a:t>مسلم 2/613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87418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صي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باً نافعاً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2/518</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190512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مُطرنا بفضل الله ورحمته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والبخاري 1/205،</a:t>
            </a:r>
            <a:r>
              <a:rPr lang="ar-JO" sz="2400" dirty="0">
                <a:cs typeface="Traditional Arabic" panose="02020603050405020304" pitchFamily="18" charset="-78"/>
              </a:rPr>
              <a:t> </a:t>
            </a:r>
            <a:r>
              <a:rPr lang="ar-SA" sz="2400" dirty="0">
                <a:cs typeface="Traditional Arabic" panose="02020603050405020304" pitchFamily="18" charset="-78"/>
              </a:rPr>
              <a:t>مسلم 1/83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87789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حوالينا ولا علينا، اللهم على الآكامِ والظرابِ وبُطون الأودية، ومنابت الشجر</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1/224،</a:t>
            </a:r>
            <a:r>
              <a:rPr lang="ar-JO" sz="2400" dirty="0">
                <a:cs typeface="Traditional Arabic" panose="02020603050405020304" pitchFamily="18" charset="-78"/>
              </a:rPr>
              <a:t> و</a:t>
            </a:r>
            <a:r>
              <a:rPr lang="ar-SA" sz="2400" dirty="0">
                <a:cs typeface="Traditional Arabic" panose="02020603050405020304" pitchFamily="18" charset="-78"/>
              </a:rPr>
              <a:t>مسلم 2/614</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101997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 أكبر،</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اللهم أهلِ</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ه علينا بالأمن والإيمان، والسلامة والإسلام،</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والتوفيق لما تحب ربنا وترضى،</a:t>
            </a:r>
            <a:br>
              <a:rPr lang="ar-JO" sz="3200" dirty="0">
                <a:solidFill>
                  <a:srgbClr val="C00000"/>
                </a:solidFill>
                <a:cs typeface="Traditional Arabic" panose="02020603050405020304" pitchFamily="18" charset="-78"/>
              </a:rPr>
            </a:br>
            <a:r>
              <a:rPr lang="ar-SA" sz="3200" dirty="0">
                <a:solidFill>
                  <a:srgbClr val="C00000"/>
                </a:solidFill>
                <a:cs typeface="Traditional Arabic" panose="02020603050405020304" pitchFamily="18" charset="-78"/>
              </a:rPr>
              <a:t>ربنا وربك الله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الترمذي 5/504</a:t>
            </a:r>
            <a:r>
              <a:rPr lang="ar-JO" sz="2400" dirty="0">
                <a:cs typeface="Traditional Arabic" panose="02020603050405020304" pitchFamily="18" charset="-78"/>
              </a:rPr>
              <a:t>،</a:t>
            </a:r>
            <a:r>
              <a:rPr lang="ar-SA" sz="2400" dirty="0">
                <a:cs typeface="Traditional Arabic" panose="02020603050405020304" pitchFamily="18" charset="-78"/>
              </a:rPr>
              <a:t> والدارمي بلفظه 1/336</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 157</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2158502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ذَهبَ الظَّمأُ، وابتلَّت العروقُ</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وثَبَتَ الأجرُ إنْ شاء الله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أبي داود 2/306</a:t>
            </a:r>
            <a:r>
              <a:rPr lang="ar-JO" sz="2400" dirty="0">
                <a:cs typeface="Traditional Arabic" panose="02020603050405020304" pitchFamily="18" charset="-78"/>
              </a:rPr>
              <a:t>،</a:t>
            </a:r>
            <a:r>
              <a:rPr lang="ar-SA" sz="2400" dirty="0">
                <a:cs typeface="Traditional Arabic" panose="02020603050405020304" pitchFamily="18" charset="-78"/>
              </a:rPr>
              <a:t> وغيره وانظر صحيح الجامع 4/209</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196319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إني أسألك برحمتك التي وسعت كل شيء أن تغفر لي</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ابن ماجه 1/557</a:t>
            </a:r>
            <a:r>
              <a:rPr lang="ar-JO" sz="2400" dirty="0">
                <a:cs typeface="Traditional Arabic" panose="02020603050405020304" pitchFamily="18" charset="-78"/>
              </a:rPr>
              <a:t>،</a:t>
            </a:r>
            <a:r>
              <a:rPr lang="ar-SA" sz="2400" dirty="0">
                <a:cs typeface="Traditional Arabic" panose="02020603050405020304" pitchFamily="18" charset="-78"/>
              </a:rPr>
              <a:t> من دعاء عبد الله بن عمرو رضي الله عنهما،</a:t>
            </a:r>
            <a:r>
              <a:rPr lang="ar-JO" sz="2400" dirty="0">
                <a:cs typeface="Traditional Arabic" panose="02020603050405020304" pitchFamily="18" charset="-78"/>
              </a:rPr>
              <a:t> </a:t>
            </a:r>
            <a:r>
              <a:rPr lang="ar-SA" sz="2400" dirty="0">
                <a:cs typeface="Traditional Arabic" panose="02020603050405020304" pitchFamily="18" charset="-78"/>
              </a:rPr>
              <a:t>وحسنه الحافظ في تخريج الأذكار</a:t>
            </a:r>
            <a:r>
              <a:rPr lang="ar-JO" sz="2400" dirty="0">
                <a:cs typeface="Traditional Arabic" panose="02020603050405020304" pitchFamily="18" charset="-78"/>
              </a:rPr>
              <a:t>،</a:t>
            </a:r>
            <a:r>
              <a:rPr lang="ar-SA" sz="2400" dirty="0">
                <a:cs typeface="Traditional Arabic" panose="02020603050405020304" pitchFamily="18" charset="-78"/>
              </a:rPr>
              <a:t> انظر شرح الأذكار 4/342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09481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SA" sz="3200" dirty="0">
                <a:solidFill>
                  <a:srgbClr val="C00000"/>
                </a:solidFill>
                <a:cs typeface="Traditional Arabic" panose="02020603050405020304" pitchFamily="18" charset="-78"/>
              </a:rPr>
              <a:t>إذا أكل أحدكم الطعام فليقل: </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بِسم الله، فإن نسي في أوله فليقل: بِسمِ الله في أوله وآخره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أبو داود 3/347</a:t>
            </a:r>
            <a:r>
              <a:rPr lang="ar-JO" sz="2400" dirty="0">
                <a:cs typeface="Traditional Arabic" panose="02020603050405020304" pitchFamily="18" charset="-78"/>
              </a:rPr>
              <a:t>،</a:t>
            </a:r>
            <a:r>
              <a:rPr lang="ar-SA" sz="2400" dirty="0">
                <a:cs typeface="Traditional Arabic" panose="02020603050405020304" pitchFamily="18" charset="-78"/>
              </a:rPr>
              <a:t> والترمذي 4/288</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الترمذي2/ 167</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502354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r>
              <a:rPr lang="ar-SA" sz="3200" dirty="0">
                <a:solidFill>
                  <a:srgbClr val="C00000"/>
                </a:solidFill>
                <a:cs typeface="Traditional Arabic" panose="02020603050405020304" pitchFamily="18" charset="-78"/>
              </a:rPr>
              <a:t>من أطعمه الله الطعام فليقل: </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بارك لنا فيه وأطعمنا خيراً منه</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a:t>
            </a:r>
            <a:endParaRPr lang="ar-JO" sz="3200" dirty="0">
              <a:solidFill>
                <a:srgbClr val="C00000"/>
              </a:solidFill>
              <a:cs typeface="Traditional Arabic" panose="02020603050405020304" pitchFamily="18" charset="-78"/>
            </a:endParaRPr>
          </a:p>
          <a:p>
            <a:pPr algn="ctr">
              <a:spcAft>
                <a:spcPts val="1200"/>
              </a:spcAft>
            </a:pPr>
            <a:r>
              <a:rPr lang="ar-SA" sz="3200" dirty="0">
                <a:solidFill>
                  <a:srgbClr val="C00000"/>
                </a:solidFill>
                <a:cs typeface="Traditional Arabic" panose="02020603050405020304" pitchFamily="18" charset="-78"/>
              </a:rPr>
              <a:t>ومن سقاه الله لبناً فليقل: </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بارك لنا فيه وزدنا منه</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الترمذي 5/506</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158</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3573434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الحمد لله الذي أطعمني هذا،</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وزرقنيه</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من غير حول مني ولا قوة</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أصحاب السنن إلا النسائي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3/159</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862952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(تُبْلي ويَخْلِفُ الله تعالى).</a:t>
            </a:r>
          </a:p>
          <a:p>
            <a:pPr algn="ctr">
              <a:spcAft>
                <a:spcPts val="1200"/>
              </a:spcAft>
            </a:pPr>
            <a:r>
              <a:rPr lang="ar-SA" sz="2400" dirty="0">
                <a:cs typeface="Traditional Arabic" panose="02020603050405020304" pitchFamily="18" charset="-78"/>
              </a:rPr>
              <a:t> أخرجه أبو داود 4/ 41، وانظر صحيح أبي داود2/ 760</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870767" y="829932"/>
            <a:ext cx="4450466" cy="688908"/>
          </a:xfrm>
          <a:prstGeom prst="rect">
            <a:avLst/>
          </a:prstGeom>
        </p:spPr>
      </p:pic>
    </p:spTree>
    <p:extLst>
      <p:ext uri="{BB962C8B-B14F-4D97-AF65-F5344CB8AC3E}">
        <p14:creationId xmlns:p14="http://schemas.microsoft.com/office/powerpoint/2010/main" val="188189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الحمدُ لله حمداً كثيراً طيباً مباركاً فيهِ، غيْرَ [مَكْفيٍّ ولا] مُوَدَّع، ولا مُستَغنَى عَنْهُ ربّنا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6/‌214</a:t>
            </a:r>
            <a:r>
              <a:rPr lang="ar-JO" sz="2400" dirty="0">
                <a:cs typeface="Traditional Arabic" panose="02020603050405020304" pitchFamily="18" charset="-78"/>
              </a:rPr>
              <a:t>،</a:t>
            </a:r>
            <a:r>
              <a:rPr lang="ar-SA" sz="2400" dirty="0">
                <a:cs typeface="Traditional Arabic" panose="02020603050405020304" pitchFamily="18" charset="-78"/>
              </a:rPr>
              <a:t> والترمذي بلفظه 5/ 507</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023278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بَارِكْ لَهُم فيما رَزَقتهْمْ، واغْفِر لهم وارحَمْهُم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مسلم3/ 1626</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4266627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أَطْعِمْ مَنْ أطْعَمَني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a:t>
            </a:r>
            <a:r>
              <a:rPr lang="ar-JO" sz="3200" dirty="0">
                <a:solidFill>
                  <a:srgbClr val="C00000"/>
                </a:solidFill>
                <a:cs typeface="Traditional Arabic" panose="02020603050405020304" pitchFamily="18" charset="-78"/>
              </a:rPr>
              <a:t>ا</a:t>
            </a:r>
            <a:r>
              <a:rPr lang="ar-SA" sz="3200" dirty="0">
                <a:solidFill>
                  <a:srgbClr val="C00000"/>
                </a:solidFill>
                <a:cs typeface="Traditional Arabic" panose="02020603050405020304" pitchFamily="18" charset="-78"/>
              </a:rPr>
              <a:t>سْقِ مَنْ س</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قَان</a:t>
            </a:r>
            <a:r>
              <a:rPr lang="ar-JO" sz="3200" dirty="0">
                <a:solidFill>
                  <a:srgbClr val="C00000"/>
                </a:solidFill>
                <a:cs typeface="Traditional Arabic" panose="02020603050405020304" pitchFamily="18" charset="-78"/>
              </a:rPr>
              <a:t>ي).</a:t>
            </a:r>
          </a:p>
          <a:p>
            <a:pPr algn="ctr">
              <a:spcAft>
                <a:spcPts val="1200"/>
              </a:spcAft>
            </a:pPr>
            <a:r>
              <a:rPr lang="ar-SA" sz="2400" dirty="0">
                <a:cs typeface="Traditional Arabic" panose="02020603050405020304" pitchFamily="18" charset="-78"/>
              </a:rPr>
              <a:t>مسلم</a:t>
            </a:r>
            <a:r>
              <a:rPr lang="ar-JO" sz="2400" dirty="0">
                <a:cs typeface="Traditional Arabic" panose="02020603050405020304" pitchFamily="18" charset="-78"/>
              </a:rPr>
              <a:t> </a:t>
            </a:r>
            <a:r>
              <a:rPr lang="ar-SA" sz="2400" dirty="0">
                <a:cs typeface="Traditional Arabic" panose="02020603050405020304" pitchFamily="18" charset="-78"/>
              </a:rPr>
              <a:t>3/ 26</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2620736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46"/>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أَفطَر عِنْدَكُم الصائِمونَ، وأكل طعامَكُمُ الأبْرارُ، وص</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ل</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ت عليكُمُ الملائِكَةُ</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سنن أبي داود 3/367، وابن ماجه 1/556،</a:t>
            </a:r>
            <a:r>
              <a:rPr lang="ar-JO" sz="2400" dirty="0">
                <a:cs typeface="Traditional Arabic" panose="02020603050405020304" pitchFamily="18" charset="-78"/>
              </a:rPr>
              <a:t> </a:t>
            </a:r>
            <a:r>
              <a:rPr lang="ar-SA" sz="2400" dirty="0">
                <a:cs typeface="Traditional Arabic" panose="02020603050405020304" pitchFamily="18" charset="-78"/>
              </a:rPr>
              <a:t>والنسائي في عمل اليوم والليلة برقم 296- 298،</a:t>
            </a:r>
            <a:r>
              <a:rPr lang="ar-JO" sz="2400" dirty="0">
                <a:cs typeface="Traditional Arabic" panose="02020603050405020304" pitchFamily="18" charset="-78"/>
              </a:rPr>
              <a:t> </a:t>
            </a:r>
            <a:r>
              <a:rPr lang="ar-SA" sz="2400" dirty="0">
                <a:cs typeface="Traditional Arabic" panose="02020603050405020304" pitchFamily="18" charset="-78"/>
              </a:rPr>
              <a:t>ونص على أنه صلى الله عليه وسلم يقوله إذا أفطر عند أهل بيت،</a:t>
            </a:r>
            <a:r>
              <a:rPr lang="ar-JO" sz="2400" dirty="0">
                <a:cs typeface="Traditional Arabic" panose="02020603050405020304" pitchFamily="18" charset="-78"/>
              </a:rPr>
              <a:t> </a:t>
            </a:r>
            <a:r>
              <a:rPr lang="ar-SA" sz="2400" dirty="0">
                <a:cs typeface="Traditional Arabic" panose="02020603050405020304" pitchFamily="18" charset="-78"/>
              </a:rPr>
              <a:t>وصححه الألباني في صحيح أبي داود 2/730</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3224535" y="829833"/>
            <a:ext cx="5742930" cy="646232"/>
          </a:xfrm>
          <a:prstGeom prst="rect">
            <a:avLst/>
          </a:prstGeom>
        </p:spPr>
      </p:pic>
    </p:spTree>
    <p:extLst>
      <p:ext uri="{BB962C8B-B14F-4D97-AF65-F5344CB8AC3E}">
        <p14:creationId xmlns:p14="http://schemas.microsoft.com/office/powerpoint/2010/main" val="1702089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402"/>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إذا دُعي أحدكم فلي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جب، فإن كان صائماً فلي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صل</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وإن كان مفطراً فليطعم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ومعنى فليصل أي</a:t>
            </a:r>
            <a:r>
              <a:rPr lang="ar-JO" sz="2400" dirty="0">
                <a:cs typeface="Traditional Arabic" panose="02020603050405020304" pitchFamily="18" charset="-78"/>
              </a:rPr>
              <a:t>:</a:t>
            </a:r>
            <a:r>
              <a:rPr lang="ar-SA" sz="2400" dirty="0">
                <a:cs typeface="Traditional Arabic" panose="02020603050405020304" pitchFamily="18" charset="-78"/>
              </a:rPr>
              <a:t> فلي</a:t>
            </a:r>
            <a:r>
              <a:rPr lang="ar-JO" sz="2400" dirty="0">
                <a:cs typeface="Traditional Arabic" panose="02020603050405020304" pitchFamily="18" charset="-78"/>
              </a:rPr>
              <a:t>َ</a:t>
            </a:r>
            <a:r>
              <a:rPr lang="ar-SA" sz="2400" dirty="0">
                <a:cs typeface="Traditional Arabic" panose="02020603050405020304" pitchFamily="18" charset="-78"/>
              </a:rPr>
              <a:t>د</a:t>
            </a:r>
            <a:r>
              <a:rPr lang="ar-JO" sz="2400" dirty="0">
                <a:cs typeface="Traditional Arabic" panose="02020603050405020304" pitchFamily="18" charset="-78"/>
              </a:rPr>
              <a:t>ْ</a:t>
            </a:r>
            <a:r>
              <a:rPr lang="ar-SA" sz="2400" dirty="0">
                <a:cs typeface="Traditional Arabic" panose="02020603050405020304" pitchFamily="18" charset="-78"/>
              </a:rPr>
              <a:t>ع</a:t>
            </a:r>
            <a:r>
              <a:rPr lang="ar-JO" sz="2400" dirty="0">
                <a:cs typeface="Traditional Arabic" panose="02020603050405020304" pitchFamily="18" charset="-78"/>
              </a:rPr>
              <a:t>ُ</a:t>
            </a:r>
            <a:r>
              <a:rPr lang="ar-SA" sz="2400" dirty="0">
                <a:cs typeface="Traditional Arabic" panose="02020603050405020304" pitchFamily="18" charset="-78"/>
              </a:rPr>
              <a:t>.</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مسلم 2/1054</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829833"/>
            <a:ext cx="6633023" cy="646232"/>
          </a:xfrm>
          <a:prstGeom prst="rect">
            <a:avLst/>
          </a:prstGeom>
        </p:spPr>
      </p:pic>
    </p:spTree>
    <p:extLst>
      <p:ext uri="{BB962C8B-B14F-4D97-AF65-F5344CB8AC3E}">
        <p14:creationId xmlns:p14="http://schemas.microsoft.com/office/powerpoint/2010/main" val="1499719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إني صائم، إني صائم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4/103،</a:t>
            </a:r>
            <a:r>
              <a:rPr lang="ar-JO" sz="2400" dirty="0">
                <a:cs typeface="Traditional Arabic" panose="02020603050405020304" pitchFamily="18" charset="-78"/>
              </a:rPr>
              <a:t> </a:t>
            </a:r>
            <a:r>
              <a:rPr lang="ar-SA" sz="2400" dirty="0">
                <a:cs typeface="Traditional Arabic" panose="02020603050405020304" pitchFamily="18" charset="-78"/>
              </a:rPr>
              <a:t>ومسلم 2/ 806</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779488" y="820688"/>
            <a:ext cx="6633023" cy="664522"/>
          </a:xfrm>
          <a:prstGeom prst="rect">
            <a:avLst/>
          </a:prstGeom>
        </p:spPr>
      </p:pic>
    </p:spTree>
    <p:extLst>
      <p:ext uri="{BB962C8B-B14F-4D97-AF65-F5344CB8AC3E}">
        <p14:creationId xmlns:p14="http://schemas.microsoft.com/office/powerpoint/2010/main" val="3569580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اللهم بارك لنا في ثمرنا، وبارك لنا في مدينتنا</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وبارك لنا في صاعنا، وبارك لنا في م</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د</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نا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مسلم 2/1000</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3815429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إذا عطس أحدكم فليقل الحمد لله،</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وليقل له أخوهُ أو صاحبهُ: يرحمك الله،</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فإذا قال لهُ يرحمك الله،</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فليقل:</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يهديكم الله ويصلح بالكم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7/125</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23870725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يهديكم الله ويصلح بالكم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الترمذي 5/82</a:t>
            </a:r>
            <a:r>
              <a:rPr lang="ar-JO" sz="2400" dirty="0">
                <a:cs typeface="Traditional Arabic" panose="02020603050405020304" pitchFamily="18" charset="-78"/>
              </a:rPr>
              <a:t>،</a:t>
            </a:r>
            <a:r>
              <a:rPr lang="ar-SA" sz="2400" dirty="0">
                <a:cs typeface="Traditional Arabic" panose="02020603050405020304" pitchFamily="18" charset="-78"/>
              </a:rPr>
              <a:t> وأحمد 4/400</a:t>
            </a:r>
            <a:r>
              <a:rPr lang="ar-JO" sz="2400" dirty="0">
                <a:cs typeface="Traditional Arabic" panose="02020603050405020304" pitchFamily="18" charset="-78"/>
              </a:rPr>
              <a:t>،</a:t>
            </a:r>
            <a:r>
              <a:rPr lang="ar-SA" sz="2400" dirty="0">
                <a:cs typeface="Traditional Arabic" panose="02020603050405020304" pitchFamily="18" charset="-78"/>
              </a:rPr>
              <a:t> وأبو داود 4/308، وانظر صحيح الترمذي 2/354</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759723"/>
            <a:ext cx="6633023" cy="707197"/>
          </a:xfrm>
          <a:prstGeom prst="rect">
            <a:avLst/>
          </a:prstGeom>
        </p:spPr>
      </p:pic>
    </p:spTree>
    <p:extLst>
      <p:ext uri="{BB962C8B-B14F-4D97-AF65-F5344CB8AC3E}">
        <p14:creationId xmlns:p14="http://schemas.microsoft.com/office/powerpoint/2010/main" val="1618098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بارك الله لك، وبارك عليك، وجمع بينكما في خير</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أصحاب السنن إلا النسائي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1/316</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4590157" y="820688"/>
            <a:ext cx="3011685" cy="646232"/>
          </a:xfrm>
          <a:prstGeom prst="rect">
            <a:avLst/>
          </a:prstGeom>
        </p:spPr>
      </p:pic>
    </p:spTree>
    <p:extLst>
      <p:ext uri="{BB962C8B-B14F-4D97-AF65-F5344CB8AC3E}">
        <p14:creationId xmlns:p14="http://schemas.microsoft.com/office/powerpoint/2010/main" val="3364773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(سِتْرُ ما بَيْنَ أعْيُن الجِنِّ وَعَوْرَاتِ بَني آدَمَ إذا وَضَعَ أحدُهُمْ ثَوْبَهُ أنْ يقول: بِسم الله).</a:t>
            </a:r>
          </a:p>
          <a:p>
            <a:pPr algn="ctr">
              <a:spcAft>
                <a:spcPts val="1200"/>
              </a:spcAft>
            </a:pPr>
            <a:r>
              <a:rPr lang="ar-SA" sz="2400" dirty="0">
                <a:cs typeface="Traditional Arabic" panose="02020603050405020304" pitchFamily="18" charset="-78"/>
              </a:rPr>
              <a:t>الترمذي 2/505 وغيره</a:t>
            </a:r>
            <a:r>
              <a:rPr lang="ar-JO" sz="2400" dirty="0">
                <a:cs typeface="Traditional Arabic" panose="02020603050405020304" pitchFamily="18" charset="-78"/>
              </a:rPr>
              <a:t>،</a:t>
            </a:r>
            <a:r>
              <a:rPr lang="ar-SA" sz="2400" dirty="0">
                <a:cs typeface="Traditional Arabic" panose="02020603050405020304" pitchFamily="18" charset="-78"/>
              </a:rPr>
              <a:t> وانظر الإرواء برقم 49 صحيح الجامع3/  203</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870767" y="872608"/>
            <a:ext cx="4450466" cy="646232"/>
          </a:xfrm>
          <a:prstGeom prst="rect">
            <a:avLst/>
          </a:prstGeom>
        </p:spPr>
      </p:pic>
    </p:spTree>
    <p:extLst>
      <p:ext uri="{BB962C8B-B14F-4D97-AF65-F5344CB8AC3E}">
        <p14:creationId xmlns:p14="http://schemas.microsoft.com/office/powerpoint/2010/main" val="2815162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spcAft>
                <a:spcPts val="1200"/>
              </a:spcAft>
            </a:pPr>
            <a:r>
              <a:rPr lang="ar-SA" sz="3200" dirty="0">
                <a:solidFill>
                  <a:srgbClr val="C00000"/>
                </a:solidFill>
                <a:cs typeface="Traditional Arabic" panose="02020603050405020304" pitchFamily="18" charset="-78"/>
              </a:rPr>
              <a:t>إذا تزوج أحدكم امرأة،</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أو إذا اشترى خادماً فليقل:</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اللهم إني أسألك خيرها وخير ما جبلتها عليه</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وأعوذ بك من شرها وشر ما جبلتها عليه، وإذا اشترى بعيراً فليأخذ بذروة سنامه وليقل مثل ذلك</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أبو داود 2/248</a:t>
            </a:r>
            <a:r>
              <a:rPr lang="ar-JO" sz="2400" dirty="0">
                <a:cs typeface="Traditional Arabic" panose="02020603050405020304" pitchFamily="18" charset="-78"/>
              </a:rPr>
              <a:t>،</a:t>
            </a:r>
            <a:r>
              <a:rPr lang="ar-SA" sz="2400" dirty="0">
                <a:cs typeface="Traditional Arabic" panose="02020603050405020304" pitchFamily="18" charset="-78"/>
              </a:rPr>
              <a:t> وابن ماجه 1/617</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1/324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3973768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بسم الله، اللهم جنبنا الشيطان وجنب الشيطان ما رزقتنا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6/141</a:t>
            </a:r>
            <a:r>
              <a:rPr lang="ar-JO" sz="2400" dirty="0">
                <a:cs typeface="Traditional Arabic" panose="02020603050405020304" pitchFamily="18" charset="-78"/>
              </a:rPr>
              <a:t>،</a:t>
            </a:r>
            <a:r>
              <a:rPr lang="ar-SA" sz="2400" dirty="0">
                <a:cs typeface="Traditional Arabic" panose="02020603050405020304" pitchFamily="18" charset="-78"/>
              </a:rPr>
              <a:t> ومسلم 2/1028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1962944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أعوذ بالله من الشيطان الرجيم</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6/99</a:t>
            </a:r>
            <a:r>
              <a:rPr lang="ar-JO" sz="2400" dirty="0">
                <a:cs typeface="Traditional Arabic" panose="02020603050405020304" pitchFamily="18" charset="-78"/>
              </a:rPr>
              <a:t>،</a:t>
            </a:r>
            <a:r>
              <a:rPr lang="ar-SA" sz="2400" dirty="0">
                <a:cs typeface="Traditional Arabic" panose="02020603050405020304" pitchFamily="18" charset="-78"/>
              </a:rPr>
              <a:t> ومسلم4/2015</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411241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الحمد لله الذي عافاني مما ابتلاك به، وفضلني على كثير ممن خلق تفضيلاً</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الترمذي 5/494 و5/493</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153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4133836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1"/>
            <a:ext cx="10991461" cy="1600438"/>
          </a:xfrm>
          <a:prstGeom prst="rect">
            <a:avLst/>
          </a:prstGeom>
          <a:noFill/>
        </p:spPr>
        <p:txBody>
          <a:bodyPr wrap="square" rtlCol="1" anchor="ctr">
            <a:spAutoFit/>
          </a:bodyPr>
          <a:lstStyle/>
          <a:p>
            <a:pPr algn="ctr">
              <a:spcAft>
                <a:spcPts val="1200"/>
              </a:spcAft>
            </a:pPr>
            <a:r>
              <a:rPr lang="ar-SA" sz="3200" dirty="0">
                <a:solidFill>
                  <a:srgbClr val="C00000"/>
                </a:solidFill>
                <a:cs typeface="Traditional Arabic" panose="02020603050405020304" pitchFamily="18" charset="-78"/>
              </a:rPr>
              <a:t>عن ابن عمر قال: كان 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ع</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د لرسول الله صلى الله عليه وسلم في المجلس الواحد مائة مرة من قبل أن يقوم</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رب اغفر لي وتب علي</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إنك أنت التواب الغفور</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الترمذي وغيره</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3/153</a:t>
            </a:r>
            <a:r>
              <a:rPr lang="ar-JO" sz="2400" dirty="0">
                <a:cs typeface="Traditional Arabic" panose="02020603050405020304" pitchFamily="18" charset="-78"/>
              </a:rPr>
              <a:t>،</a:t>
            </a:r>
            <a:r>
              <a:rPr lang="ar-SA" sz="2400" dirty="0">
                <a:cs typeface="Traditional Arabic" panose="02020603050405020304" pitchFamily="18" charset="-78"/>
              </a:rPr>
              <a:t> وصحيح ابن ماجه 2/321</a:t>
            </a:r>
            <a:r>
              <a:rPr lang="ar-JO" sz="2400" dirty="0">
                <a:cs typeface="Traditional Arabic" panose="02020603050405020304" pitchFamily="18" charset="-78"/>
              </a:rPr>
              <a:t>،</a:t>
            </a:r>
            <a:r>
              <a:rPr lang="ar-SA" sz="2400" dirty="0">
                <a:cs typeface="Traditional Arabic" panose="02020603050405020304" pitchFamily="18" charset="-78"/>
              </a:rPr>
              <a:t> ولفظه للترمذي</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779488" y="759723"/>
            <a:ext cx="6633023" cy="707197"/>
          </a:xfrm>
          <a:prstGeom prst="rect">
            <a:avLst/>
          </a:prstGeom>
        </p:spPr>
      </p:pic>
    </p:spTree>
    <p:extLst>
      <p:ext uri="{BB962C8B-B14F-4D97-AF65-F5344CB8AC3E}">
        <p14:creationId xmlns:p14="http://schemas.microsoft.com/office/powerpoint/2010/main" val="930775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21015"/>
            <a:ext cx="10991461" cy="221599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سبحانك اللهم وبحمدك، أشهد أن لا إله إلا أنت</a:t>
            </a: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 أستغفرك وأتوب إليك</a:t>
            </a:r>
            <a:r>
              <a:rPr lang="ar-JO" sz="3200" dirty="0">
                <a:solidFill>
                  <a:srgbClr val="C00000"/>
                </a:solidFill>
                <a:cs typeface="Traditional Arabic" panose="02020603050405020304" pitchFamily="18" charset="-78"/>
              </a:rPr>
              <a:t>).</a:t>
            </a:r>
          </a:p>
          <a:p>
            <a:pPr algn="ctr"/>
            <a:r>
              <a:rPr lang="ar-SA" sz="2400" dirty="0">
                <a:cs typeface="Traditional Arabic" panose="02020603050405020304" pitchFamily="18" charset="-78"/>
              </a:rPr>
              <a:t>أخرجه أصحاب السنن</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3/153، وقد ثبت عن عائشة رضي الله عنها قالت:</a:t>
            </a:r>
            <a:r>
              <a:rPr lang="ar-JO" sz="2400" dirty="0">
                <a:cs typeface="Traditional Arabic" panose="02020603050405020304" pitchFamily="18" charset="-78"/>
              </a:rPr>
              <a:t> </a:t>
            </a:r>
            <a:r>
              <a:rPr lang="ar-SA" sz="2400" dirty="0">
                <a:cs typeface="Traditional Arabic" panose="02020603050405020304" pitchFamily="18" charset="-78"/>
              </a:rPr>
              <a:t>ما جلس رسول الله صلى الله عليه وسلم مجلساً، ولا</a:t>
            </a:r>
            <a:r>
              <a:rPr lang="ar-JO" sz="2400" dirty="0">
                <a:cs typeface="Traditional Arabic" panose="02020603050405020304" pitchFamily="18" charset="-78"/>
              </a:rPr>
              <a:t> </a:t>
            </a:r>
            <a:r>
              <a:rPr lang="ar-SA" sz="2400" dirty="0">
                <a:cs typeface="Traditional Arabic" panose="02020603050405020304" pitchFamily="18" charset="-78"/>
              </a:rPr>
              <a:t>تلى قرآناً، ولا صلاة إلا ختم ذلك بكلمات...." الحديث</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النسائي في عمل اليوم والليلة برقم 308، وأحمد 6/77</a:t>
            </a:r>
            <a:r>
              <a:rPr lang="ar-JO" sz="2400" dirty="0">
                <a:cs typeface="Traditional Arabic" panose="02020603050405020304" pitchFamily="18" charset="-78"/>
              </a:rPr>
              <a:t>، </a:t>
            </a:r>
            <a:r>
              <a:rPr lang="ar-SA" sz="2400" dirty="0">
                <a:cs typeface="Traditional Arabic" panose="02020603050405020304" pitchFamily="18" charset="-78"/>
              </a:rPr>
              <a:t>وصححه الدكتور فاروق حمادة في تحقيقه لعمل اليوم والليلة للنسائي ص273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4078657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074794"/>
            <a:ext cx="10991461" cy="2708434"/>
          </a:xfrm>
          <a:prstGeom prst="rect">
            <a:avLst/>
          </a:prstGeom>
          <a:noFill/>
        </p:spPr>
        <p:txBody>
          <a:bodyPr wrap="square" rtlCol="1" anchor="ctr">
            <a:spAutoFit/>
          </a:bodyPr>
          <a:lstStyle/>
          <a:p>
            <a:pPr algn="ctr">
              <a:spcAft>
                <a:spcPts val="1200"/>
              </a:spcAft>
            </a:pPr>
            <a:r>
              <a:rPr lang="ar-JO" sz="3200" dirty="0">
                <a:cs typeface="Traditional Arabic" panose="02020603050405020304" pitchFamily="18" charset="-78"/>
              </a:rPr>
              <a:t>(</a:t>
            </a:r>
            <a:r>
              <a:rPr lang="ar-SA" sz="3200" dirty="0">
                <a:cs typeface="Traditional Arabic" panose="02020603050405020304" pitchFamily="18" charset="-78"/>
              </a:rPr>
              <a:t>ما</a:t>
            </a:r>
            <a:r>
              <a:rPr lang="ar-JO" sz="3200" dirty="0">
                <a:cs typeface="Traditional Arabic" panose="02020603050405020304" pitchFamily="18" charset="-78"/>
              </a:rPr>
              <a:t> </a:t>
            </a:r>
            <a:r>
              <a:rPr lang="ar-SA" sz="3200" dirty="0">
                <a:cs typeface="Traditional Arabic" panose="02020603050405020304" pitchFamily="18" charset="-78"/>
              </a:rPr>
              <a:t>ي</a:t>
            </a:r>
            <a:r>
              <a:rPr lang="ar-JO" sz="3200" dirty="0">
                <a:cs typeface="Traditional Arabic" panose="02020603050405020304" pitchFamily="18" charset="-78"/>
              </a:rPr>
              <a:t>ُ</a:t>
            </a:r>
            <a:r>
              <a:rPr lang="ar-SA" sz="3200" dirty="0">
                <a:cs typeface="Traditional Arabic" panose="02020603050405020304" pitchFamily="18" charset="-78"/>
              </a:rPr>
              <a:t>ختم به جميع المجالس</a:t>
            </a:r>
            <a:r>
              <a:rPr lang="ar-JO" sz="3200" dirty="0">
                <a:cs typeface="Traditional Arabic" panose="02020603050405020304" pitchFamily="18" charset="-78"/>
              </a:rPr>
              <a:t>)</a:t>
            </a:r>
          </a:p>
          <a:p>
            <a:pPr algn="ctr">
              <a:spcAft>
                <a:spcPts val="1200"/>
              </a:spcAft>
            </a:pPr>
            <a:r>
              <a:rPr lang="ar-JO" sz="3200" dirty="0">
                <a:solidFill>
                  <a:srgbClr val="C00000"/>
                </a:solidFill>
                <a:cs typeface="Traditional Arabic" panose="02020603050405020304" pitchFamily="18" charset="-78"/>
              </a:rPr>
              <a:t>عن عائشة رضي الله عنها قالت: ماجلس رسول الله صلى الله عليه وسلم مجلساً قط، ولا تلا قرآناً، ولا صلى صلاة، إلا ختم ذلك بكلمات. قالت: فقلت يارسول الله، أراك ما تجلس مجلساً، ولا تتلو قرآناً، ولا تصلي صلاة إلا ختمت بهؤلاء الكلمات؟ قال: نعم، من قال خيراً خُتم له طابع على ذلك الخير، ومن قال شراً كن له كفارة، سبحانك وبحمدك لا إله إلا أنت أستغفرك وأتوب إليك).</a:t>
            </a:r>
          </a:p>
        </p:txBody>
      </p:sp>
      <p:pic>
        <p:nvPicPr>
          <p:cNvPr id="3" name="Picture 2"/>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3683741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(ولك).</a:t>
            </a:r>
          </a:p>
          <a:p>
            <a:pPr algn="ctr">
              <a:spcAft>
                <a:spcPts val="1200"/>
              </a:spcAft>
            </a:pPr>
            <a:r>
              <a:rPr lang="ar-SA" sz="2400" dirty="0">
                <a:cs typeface="Traditional Arabic" panose="02020603050405020304" pitchFamily="18" charset="-78"/>
              </a:rPr>
              <a:t>أحمد 5/28</a:t>
            </a:r>
            <a:r>
              <a:rPr lang="ar-JO" sz="2400" dirty="0">
                <a:cs typeface="Traditional Arabic" panose="02020603050405020304" pitchFamily="18" charset="-78"/>
              </a:rPr>
              <a:t>،</a:t>
            </a:r>
            <a:r>
              <a:rPr lang="ar-SA" sz="2400" dirty="0">
                <a:cs typeface="Traditional Arabic" panose="02020603050405020304" pitchFamily="18" charset="-78"/>
              </a:rPr>
              <a:t> والنسائي في عمل اليوم والليلة ص</a:t>
            </a:r>
            <a:r>
              <a:rPr lang="ar-JO" sz="2400" dirty="0">
                <a:cs typeface="Traditional Arabic" panose="02020603050405020304" pitchFamily="18" charset="-78"/>
              </a:rPr>
              <a:t> </a:t>
            </a:r>
            <a:r>
              <a:rPr lang="ar-SA" sz="2400" dirty="0">
                <a:cs typeface="Traditional Arabic" panose="02020603050405020304" pitchFamily="18" charset="-78"/>
              </a:rPr>
              <a:t>218</a:t>
            </a:r>
            <a:r>
              <a:rPr lang="ar-JO" sz="2400" dirty="0">
                <a:cs typeface="Traditional Arabic" panose="02020603050405020304" pitchFamily="18" charset="-78"/>
              </a:rPr>
              <a:t> </a:t>
            </a:r>
            <a:r>
              <a:rPr lang="ar-SA" sz="2400" dirty="0">
                <a:cs typeface="Traditional Arabic" panose="02020603050405020304" pitchFamily="18" charset="-78"/>
              </a:rPr>
              <a:t>برقم 421</a:t>
            </a:r>
            <a:r>
              <a:rPr lang="ar-JO" sz="2400" dirty="0">
                <a:cs typeface="Traditional Arabic" panose="02020603050405020304" pitchFamily="18" charset="-78"/>
              </a:rPr>
              <a:t>،</a:t>
            </a:r>
            <a:r>
              <a:rPr lang="ar-SA" sz="2400" dirty="0">
                <a:cs typeface="Traditional Arabic" panose="02020603050405020304" pitchFamily="18" charset="-78"/>
              </a:rPr>
              <a:t> تحقيق الدكتور فاروق حمادة</a:t>
            </a:r>
            <a:r>
              <a:rPr lang="ar-JO" sz="2400" dirty="0">
                <a:cs typeface="Traditional Arabic" panose="02020603050405020304" pitchFamily="18" charset="-78"/>
              </a:rPr>
              <a:t>.</a:t>
            </a:r>
          </a:p>
        </p:txBody>
      </p:sp>
      <p:pic>
        <p:nvPicPr>
          <p:cNvPr id="4" name="Picture 3"/>
          <p:cNvPicPr>
            <a:picLocks noChangeAspect="1"/>
          </p:cNvPicPr>
          <p:nvPr/>
        </p:nvPicPr>
        <p:blipFill>
          <a:blip r:embed="rId2"/>
          <a:stretch>
            <a:fillRect/>
          </a:stretch>
        </p:blipFill>
        <p:spPr>
          <a:xfrm>
            <a:off x="2779488" y="820688"/>
            <a:ext cx="6633023" cy="646232"/>
          </a:xfrm>
          <a:prstGeom prst="rect">
            <a:avLst/>
          </a:prstGeom>
        </p:spPr>
      </p:pic>
    </p:spTree>
    <p:extLst>
      <p:ext uri="{BB962C8B-B14F-4D97-AF65-F5344CB8AC3E}">
        <p14:creationId xmlns:p14="http://schemas.microsoft.com/office/powerpoint/2010/main" val="2579531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(جَزَاكَ الله خيراً).</a:t>
            </a:r>
          </a:p>
          <a:p>
            <a:pPr algn="ctr">
              <a:spcAft>
                <a:spcPts val="1200"/>
              </a:spcAft>
            </a:pPr>
            <a:r>
              <a:rPr lang="ar-SA" sz="2400" dirty="0">
                <a:cs typeface="Traditional Arabic" panose="02020603050405020304" pitchFamily="18" charset="-78"/>
              </a:rPr>
              <a:t>أخرجه الترمذي رقم 2035</a:t>
            </a:r>
            <a:r>
              <a:rPr lang="ar-JO" sz="2400" dirty="0">
                <a:cs typeface="Traditional Arabic" panose="02020603050405020304" pitchFamily="18" charset="-78"/>
              </a:rPr>
              <a:t>،</a:t>
            </a:r>
            <a:r>
              <a:rPr lang="ar-SA" sz="2400" dirty="0">
                <a:cs typeface="Traditional Arabic" panose="02020603050405020304" pitchFamily="18" charset="-78"/>
              </a:rPr>
              <a:t> وانظر صحيح الجامع 6244</a:t>
            </a:r>
            <a:r>
              <a:rPr lang="ar-JO" sz="2400" dirty="0">
                <a:cs typeface="Traditional Arabic" panose="02020603050405020304" pitchFamily="18" charset="-78"/>
              </a:rPr>
              <a:t>،</a:t>
            </a:r>
            <a:r>
              <a:rPr lang="ar-SA" sz="2400" dirty="0">
                <a:cs typeface="Traditional Arabic" panose="02020603050405020304" pitchFamily="18" charset="-78"/>
              </a:rPr>
              <a:t> وصحيح الترمذي2/ 200</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779488" y="778012"/>
            <a:ext cx="6633023" cy="688908"/>
          </a:xfrm>
          <a:prstGeom prst="rect">
            <a:avLst/>
          </a:prstGeom>
        </p:spPr>
      </p:pic>
    </p:spTree>
    <p:extLst>
      <p:ext uri="{BB962C8B-B14F-4D97-AF65-F5344CB8AC3E}">
        <p14:creationId xmlns:p14="http://schemas.microsoft.com/office/powerpoint/2010/main" val="167023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(من حفظ عشر آيات من أول سورة الكهف عصم من الدجال).</a:t>
            </a:r>
          </a:p>
          <a:p>
            <a:pPr algn="ctr"/>
            <a:r>
              <a:rPr lang="ar-SA" sz="2400" dirty="0">
                <a:cs typeface="Traditional Arabic" panose="02020603050405020304" pitchFamily="18" charset="-78"/>
              </a:rPr>
              <a:t>مسلم 1/555</a:t>
            </a:r>
            <a:r>
              <a:rPr lang="ar-JO" sz="2400" dirty="0">
                <a:cs typeface="Traditional Arabic" panose="02020603050405020304" pitchFamily="18" charset="-78"/>
              </a:rPr>
              <a:t>،</a:t>
            </a:r>
            <a:r>
              <a:rPr lang="ar-SA" sz="2400" dirty="0">
                <a:cs typeface="Traditional Arabic" panose="02020603050405020304" pitchFamily="18" charset="-78"/>
              </a:rPr>
              <a:t> وفي رواية من آخر الكهف 1/55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59723"/>
            <a:ext cx="6633023" cy="707197"/>
          </a:xfrm>
          <a:prstGeom prst="rect">
            <a:avLst/>
          </a:prstGeom>
        </p:spPr>
      </p:pic>
    </p:spTree>
    <p:extLst>
      <p:ext uri="{BB962C8B-B14F-4D97-AF65-F5344CB8AC3E}">
        <p14:creationId xmlns:p14="http://schemas.microsoft.com/office/powerpoint/2010/main" val="822407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اللهُمَّ إنّي أعُوذُ بِكَ مِنَ الخُبْثِ والخبائِثِ).</a:t>
            </a:r>
          </a:p>
          <a:p>
            <a:pPr algn="ctr">
              <a:spcAft>
                <a:spcPts val="1200"/>
              </a:spcAft>
            </a:pPr>
            <a:r>
              <a:rPr lang="ar-SA" sz="2400" dirty="0">
                <a:cs typeface="Traditional Arabic" panose="02020603050405020304" pitchFamily="18" charset="-78"/>
              </a:rPr>
              <a:t>أخرجه البخاري 1/ 45</a:t>
            </a:r>
            <a:r>
              <a:rPr lang="ar-JO" sz="2400" dirty="0">
                <a:cs typeface="Traditional Arabic" panose="02020603050405020304" pitchFamily="18" charset="-78"/>
              </a:rPr>
              <a:t>، </a:t>
            </a:r>
            <a:r>
              <a:rPr lang="ar-SA" sz="2400" dirty="0">
                <a:cs typeface="Traditional Arabic" panose="02020603050405020304" pitchFamily="18" charset="-78"/>
              </a:rPr>
              <a:t>ومسلم1/283</a:t>
            </a:r>
            <a:r>
              <a:rPr lang="ar-JO" sz="2400" dirty="0">
                <a:cs typeface="Traditional Arabic" panose="02020603050405020304" pitchFamily="18" charset="-78"/>
              </a:rPr>
              <a:t>، </a:t>
            </a:r>
            <a:r>
              <a:rPr lang="ar-SA" sz="2400" dirty="0">
                <a:cs typeface="Traditional Arabic" panose="02020603050405020304" pitchFamily="18" charset="-78"/>
              </a:rPr>
              <a:t>وزيادة بسم الله في أوله متفق عليه، أخرجه سعيد بن منصور أنظر فتح الباري 1/244</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grpSp>
        <p:nvGrpSpPr>
          <p:cNvPr id="3" name="Group 2"/>
          <p:cNvGrpSpPr/>
          <p:nvPr/>
        </p:nvGrpSpPr>
        <p:grpSpPr>
          <a:xfrm>
            <a:off x="4541529" y="871460"/>
            <a:ext cx="3779704" cy="647281"/>
            <a:chOff x="4541529" y="871460"/>
            <a:chExt cx="3779704" cy="647281"/>
          </a:xfrm>
        </p:grpSpPr>
        <p:pic>
          <p:nvPicPr>
            <p:cNvPr id="8" name="Picture 7"/>
            <p:cNvPicPr>
              <a:picLocks noChangeAspect="1"/>
            </p:cNvPicPr>
            <p:nvPr/>
          </p:nvPicPr>
          <p:blipFill rotWithShape="1">
            <a:blip r:embed="rId2"/>
            <a:srcRect l="71262"/>
            <a:stretch/>
          </p:blipFill>
          <p:spPr>
            <a:xfrm>
              <a:off x="7042245" y="872509"/>
              <a:ext cx="1278988" cy="646232"/>
            </a:xfrm>
            <a:prstGeom prst="rect">
              <a:avLst/>
            </a:prstGeom>
          </p:spPr>
        </p:pic>
        <p:pic>
          <p:nvPicPr>
            <p:cNvPr id="4" name="Picture 3"/>
            <p:cNvPicPr>
              <a:picLocks noChangeAspect="1"/>
            </p:cNvPicPr>
            <p:nvPr/>
          </p:nvPicPr>
          <p:blipFill rotWithShape="1">
            <a:blip r:embed="rId3"/>
            <a:srcRect l="30855" r="47996"/>
            <a:stretch/>
          </p:blipFill>
          <p:spPr>
            <a:xfrm>
              <a:off x="5939447" y="872509"/>
              <a:ext cx="1030228" cy="646232"/>
            </a:xfrm>
            <a:prstGeom prst="rect">
              <a:avLst/>
            </a:prstGeom>
          </p:spPr>
        </p:pic>
        <p:pic>
          <p:nvPicPr>
            <p:cNvPr id="5" name="Picture 4"/>
            <p:cNvPicPr>
              <a:picLocks noChangeAspect="1"/>
            </p:cNvPicPr>
            <p:nvPr/>
          </p:nvPicPr>
          <p:blipFill rotWithShape="1">
            <a:blip r:embed="rId2"/>
            <a:srcRect r="68916"/>
            <a:stretch/>
          </p:blipFill>
          <p:spPr>
            <a:xfrm>
              <a:off x="4541529" y="871460"/>
              <a:ext cx="1383404" cy="646232"/>
            </a:xfrm>
            <a:prstGeom prst="rect">
              <a:avLst/>
            </a:prstGeom>
          </p:spPr>
        </p:pic>
      </p:grpSp>
    </p:spTree>
    <p:extLst>
      <p:ext uri="{BB962C8B-B14F-4D97-AF65-F5344CB8AC3E}">
        <p14:creationId xmlns:p14="http://schemas.microsoft.com/office/powerpoint/2010/main" val="70235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(الاستعاذة بالله من فتنته عقب التشهد الأخير من كل صلاة).</a:t>
            </a:r>
          </a:p>
          <a:p>
            <a:pPr algn="ctr"/>
            <a:r>
              <a:rPr lang="ar-SA" sz="2400" dirty="0">
                <a:cs typeface="Traditional Arabic" panose="02020603050405020304" pitchFamily="18" charset="-78"/>
              </a:rPr>
              <a:t>مسلم </a:t>
            </a:r>
            <a:r>
              <a:rPr lang="ar-JO" sz="2400" dirty="0">
                <a:cs typeface="Traditional Arabic" panose="02020603050405020304" pitchFamily="18" charset="-78"/>
              </a:rPr>
              <a:t>590 و588.</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59723"/>
            <a:ext cx="6633023" cy="707197"/>
          </a:xfrm>
          <a:prstGeom prst="rect">
            <a:avLst/>
          </a:prstGeom>
        </p:spPr>
      </p:pic>
    </p:spTree>
    <p:extLst>
      <p:ext uri="{BB962C8B-B14F-4D97-AF65-F5344CB8AC3E}">
        <p14:creationId xmlns:p14="http://schemas.microsoft.com/office/powerpoint/2010/main" val="321701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(أحبك الذي أحببتني له).</a:t>
            </a:r>
          </a:p>
          <a:p>
            <a:pPr algn="ctr"/>
            <a:r>
              <a:rPr lang="ar-SA" sz="2400" dirty="0">
                <a:cs typeface="Traditional Arabic" panose="02020603050405020304" pitchFamily="18" charset="-78"/>
              </a:rPr>
              <a:t>أخرجه أبو داود 4/333، وحسنه الألباني في صحيح سنن أبي داود 3/965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733023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(بارك الله لك في أهلك ومالك).</a:t>
            </a:r>
          </a:p>
          <a:p>
            <a:pPr algn="ctr"/>
            <a:r>
              <a:rPr lang="ar-SA" sz="2400" dirty="0">
                <a:cs typeface="Traditional Arabic" panose="02020603050405020304" pitchFamily="18" charset="-78"/>
              </a:rPr>
              <a:t>البخاري الفتح</a:t>
            </a:r>
            <a:r>
              <a:rPr lang="ar-JO" sz="2400" dirty="0">
                <a:cs typeface="Traditional Arabic" panose="02020603050405020304" pitchFamily="18" charset="-78"/>
              </a:rPr>
              <a:t> </a:t>
            </a:r>
            <a:r>
              <a:rPr lang="ar-SA" sz="2400" dirty="0">
                <a:cs typeface="Traditional Arabic" panose="02020603050405020304" pitchFamily="18" charset="-78"/>
              </a:rPr>
              <a:t>4/ 88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2958163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(بارك الله لك في أهلك ومالك، إنما جزاء السلف الحمد والأداء).</a:t>
            </a:r>
          </a:p>
          <a:p>
            <a:pPr algn="ctr"/>
            <a:r>
              <a:rPr lang="ar-SA" sz="2400" dirty="0">
                <a:cs typeface="Traditional Arabic" panose="02020603050405020304" pitchFamily="18" charset="-78"/>
              </a:rPr>
              <a:t>أخرجه النسائي في عمل اليوم والليلة ص 300</a:t>
            </a:r>
            <a:r>
              <a:rPr lang="ar-JO" sz="2400" dirty="0">
                <a:cs typeface="Traditional Arabic" panose="02020603050405020304" pitchFamily="18" charset="-78"/>
              </a:rPr>
              <a:t>،</a:t>
            </a:r>
            <a:r>
              <a:rPr lang="ar-SA" sz="2400" dirty="0">
                <a:cs typeface="Traditional Arabic" panose="02020603050405020304" pitchFamily="18" charset="-78"/>
              </a:rPr>
              <a:t> وابن ماجه 2/ 809</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2/809</a:t>
            </a:r>
            <a:r>
              <a:rPr lang="ar-JO" sz="2400" dirty="0">
                <a:cs typeface="Traditional Arabic" panose="02020603050405020304" pitchFamily="18" charset="-78"/>
              </a:rPr>
              <a:t>، </a:t>
            </a:r>
            <a:r>
              <a:rPr lang="ar-SA" sz="2400" dirty="0">
                <a:cs typeface="Traditional Arabic" panose="02020603050405020304" pitchFamily="18" charset="-78"/>
              </a:rPr>
              <a:t>وانظر صحيح ابن ماجه 2/55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1547435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أن أشرك بك وأنا أعلم، وأستغفرك لما لا أعلم).</a:t>
            </a:r>
          </a:p>
          <a:p>
            <a:pPr algn="ctr"/>
            <a:r>
              <a:rPr lang="ar-SA" sz="2400" dirty="0">
                <a:cs typeface="Traditional Arabic" panose="02020603050405020304" pitchFamily="18" charset="-78"/>
              </a:rPr>
              <a:t>أحمد 4/403 وغيره</a:t>
            </a:r>
            <a:r>
              <a:rPr lang="ar-JO" sz="2400" dirty="0">
                <a:cs typeface="Traditional Arabic" panose="02020603050405020304" pitchFamily="18" charset="-78"/>
              </a:rPr>
              <a:t>،</a:t>
            </a:r>
            <a:r>
              <a:rPr lang="ar-SA" sz="2400" dirty="0">
                <a:cs typeface="Traditional Arabic" panose="02020603050405020304" pitchFamily="18" charset="-78"/>
              </a:rPr>
              <a:t> وانظر صحيح الجامع 3/333</a:t>
            </a:r>
            <a:r>
              <a:rPr lang="ar-JO" sz="2400" dirty="0">
                <a:cs typeface="Traditional Arabic" panose="02020603050405020304" pitchFamily="18" charset="-78"/>
              </a:rPr>
              <a:t>،</a:t>
            </a:r>
            <a:r>
              <a:rPr lang="ar-SA" sz="2400" dirty="0">
                <a:cs typeface="Traditional Arabic" panose="02020603050405020304" pitchFamily="18" charset="-78"/>
              </a:rPr>
              <a:t> وصحيح الترغيب والترهيب للألباني</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4052504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2"/>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(وفيك بارك الله).</a:t>
            </a:r>
          </a:p>
          <a:p>
            <a:pPr algn="ctr"/>
            <a:r>
              <a:rPr lang="ar-SA" sz="2400" dirty="0">
                <a:cs typeface="Traditional Arabic" panose="02020603050405020304" pitchFamily="18" charset="-78"/>
              </a:rPr>
              <a:t>أخرجه ابن السني ص</a:t>
            </a:r>
            <a:r>
              <a:rPr lang="ar-JO" sz="2400" dirty="0">
                <a:cs typeface="Traditional Arabic" panose="02020603050405020304" pitchFamily="18" charset="-78"/>
              </a:rPr>
              <a:t> </a:t>
            </a:r>
            <a:r>
              <a:rPr lang="ar-SA" sz="2400" dirty="0">
                <a:cs typeface="Traditional Arabic" panose="02020603050405020304" pitchFamily="18" charset="-78"/>
              </a:rPr>
              <a:t>138 برقم 278</a:t>
            </a:r>
            <a:r>
              <a:rPr lang="ar-JO" sz="2400" dirty="0">
                <a:cs typeface="Traditional Arabic" panose="02020603050405020304" pitchFamily="18" charset="-78"/>
              </a:rPr>
              <a:t>،</a:t>
            </a:r>
            <a:r>
              <a:rPr lang="ar-SA" sz="2400" dirty="0">
                <a:cs typeface="Traditional Arabic" panose="02020603050405020304" pitchFamily="18" charset="-78"/>
              </a:rPr>
              <a:t> وانظر الوابل الصيب لابن القيم 304</a:t>
            </a:r>
            <a:r>
              <a:rPr lang="ar-JO" sz="2400" dirty="0">
                <a:cs typeface="Traditional Arabic" panose="02020603050405020304" pitchFamily="18" charset="-78"/>
              </a:rPr>
              <a:t>،</a:t>
            </a:r>
            <a:r>
              <a:rPr lang="ar-SA" sz="2400" dirty="0">
                <a:cs typeface="Traditional Arabic" panose="02020603050405020304" pitchFamily="18" charset="-78"/>
              </a:rPr>
              <a:t> تحقيق بشير محمد عيون</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512958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81"/>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لا طير إلا طيرك، ولا خير إلا خيرك، ولا إله غيرك).</a:t>
            </a:r>
          </a:p>
          <a:p>
            <a:pPr algn="ctr"/>
            <a:r>
              <a:rPr lang="ar-SA" sz="2400" dirty="0">
                <a:cs typeface="Traditional Arabic" panose="02020603050405020304" pitchFamily="18" charset="-78"/>
              </a:rPr>
              <a:t>أحمد 2/220</a:t>
            </a:r>
            <a:r>
              <a:rPr lang="ar-JO" sz="2400" dirty="0">
                <a:cs typeface="Traditional Arabic" panose="02020603050405020304" pitchFamily="18" charset="-78"/>
              </a:rPr>
              <a:t>،</a:t>
            </a:r>
            <a:r>
              <a:rPr lang="ar-SA" sz="2400" dirty="0">
                <a:cs typeface="Traditional Arabic" panose="02020603050405020304" pitchFamily="18" charset="-78"/>
              </a:rPr>
              <a:t> وابن السني برقم 292</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الأحاديث الصحيحة 3/54 رقم 1065، أما الفأل فكان يعجب النبي صلى الله عليه وسلم؛ ولهذا سمع من رجل كلمة طيبة فأعجبته فقال: "أخذنا فألك من فيك"</a:t>
            </a:r>
            <a:r>
              <a:rPr lang="ar-JO" sz="2400" dirty="0">
                <a:cs typeface="Traditional Arabic" panose="02020603050405020304" pitchFamily="18" charset="-78"/>
              </a:rPr>
              <a:t>.</a:t>
            </a:r>
            <a:r>
              <a:rPr lang="ar-SA" sz="2400" dirty="0">
                <a:cs typeface="Traditional Arabic" panose="02020603050405020304" pitchFamily="18" charset="-78"/>
              </a:rPr>
              <a:t> أبو داود وأحمد،</a:t>
            </a:r>
            <a:r>
              <a:rPr lang="ar-JO" sz="2400" dirty="0">
                <a:cs typeface="Traditional Arabic" panose="02020603050405020304" pitchFamily="18" charset="-78"/>
              </a:rPr>
              <a:t> </a:t>
            </a:r>
            <a:r>
              <a:rPr lang="ar-SA" sz="2400" dirty="0">
                <a:cs typeface="Traditional Arabic" panose="02020603050405020304" pitchFamily="18" charset="-78"/>
              </a:rPr>
              <a:t>وصححه الألباني في الصحيحة2/363</a:t>
            </a:r>
            <a:r>
              <a:rPr lang="ar-JO" sz="2400" dirty="0">
                <a:cs typeface="Traditional Arabic" panose="02020603050405020304" pitchFamily="18" charset="-78"/>
              </a:rPr>
              <a:t> </a:t>
            </a:r>
            <a:r>
              <a:rPr lang="ar-SA" sz="2400" dirty="0">
                <a:cs typeface="Traditional Arabic" panose="02020603050405020304" pitchFamily="18" charset="-78"/>
              </a:rPr>
              <a:t>عند أبي الشيخ في أخلاق النبي</a:t>
            </a:r>
            <a:r>
              <a:rPr lang="ar-JO" sz="2400" dirty="0">
                <a:cs typeface="Traditional Arabic" panose="02020603050405020304" pitchFamily="18" charset="-78"/>
              </a:rPr>
              <a:t> صلى الله عليه وسلم.</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2502373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71"/>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الحمد لله، (سُبْحانَ الَّذِي سَخَّرَ لَنَا هَذَا وَمَا كُنَّا لَهُ مُقْرِنِينَ * وَإِنَّا إِلَى رَبِّنَا لَمُنقَلِبُونَ)، الحمد لله، الحمد لله، الحمد لله، الله أكبر، الله أكبر، الله أكبر، سبحانك اللهم إني ظلمت نفسي فاغفر لي، فإنه لا يغفر الذنوب إلا أنت.</a:t>
            </a:r>
          </a:p>
          <a:p>
            <a:pPr algn="ctr"/>
            <a:r>
              <a:rPr lang="ar-SA" sz="2400" dirty="0">
                <a:cs typeface="Traditional Arabic" panose="02020603050405020304" pitchFamily="18" charset="-78"/>
              </a:rPr>
              <a:t>أبو داود 3/34</a:t>
            </a:r>
            <a:r>
              <a:rPr lang="ar-JO" sz="2400" dirty="0">
                <a:cs typeface="Traditional Arabic" panose="02020603050405020304" pitchFamily="18" charset="-78"/>
              </a:rPr>
              <a:t>،</a:t>
            </a:r>
            <a:r>
              <a:rPr lang="ar-SA" sz="2400" dirty="0">
                <a:cs typeface="Traditional Arabic" panose="02020603050405020304" pitchFamily="18" charset="-78"/>
              </a:rPr>
              <a:t> والترمذي 5/501</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156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1390767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643908"/>
            <a:ext cx="10991461" cy="3570208"/>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(الله أكبر، الله أكبر، الله أكبر)</a:t>
            </a:r>
          </a:p>
          <a:p>
            <a:pPr algn="ctr"/>
            <a:r>
              <a:rPr lang="ar-JO" sz="3200" dirty="0">
                <a:solidFill>
                  <a:srgbClr val="C00000"/>
                </a:solidFill>
                <a:cs typeface="Traditional Arabic" panose="02020603050405020304" pitchFamily="18" charset="-78"/>
              </a:rPr>
              <a:t>(سُبْحانَ الَّذِي سَخَّرَ لَنَا هَذَا وَمَا كُنَّا لَهُ مُقْرِنِينَ * وَإِنَّا إِلَى رَبِّنَا لَمُنقَلِبُونَ)</a:t>
            </a:r>
          </a:p>
          <a:p>
            <a:pPr algn="ctr"/>
            <a:r>
              <a:rPr lang="ar-JO" sz="3200" dirty="0">
                <a:solidFill>
                  <a:srgbClr val="C00000"/>
                </a:solidFill>
                <a:cs typeface="Traditional Arabic" panose="02020603050405020304" pitchFamily="18" charset="-78"/>
              </a:rPr>
              <a:t>(اللهم إنا نسألُكَ في سفرنا هذا البرَّ والتقوى، ومن العمل ما ترضى، اللهم هوِّن علينا سفرنا هذا واطْوِ عنا بعده، اللهم أنت الصاحب في السفر، والخليفة في الأهل، اللهم إني أعوذ بك من وعْثاءِ السفر، وكآبة المنظر وسوء المنقلب في المال والأهل).</a:t>
            </a:r>
          </a:p>
          <a:p>
            <a:pPr algn="ctr">
              <a:spcAft>
                <a:spcPts val="1200"/>
              </a:spcAft>
            </a:pPr>
            <a:r>
              <a:rPr lang="ar-JO" sz="3200" dirty="0">
                <a:solidFill>
                  <a:srgbClr val="C00000"/>
                </a:solidFill>
                <a:cs typeface="Traditional Arabic" panose="02020603050405020304" pitchFamily="18" charset="-78"/>
              </a:rPr>
              <a:t>وإذا رجع قالهن وزاد فيهن: (آيبون، تائبون، عابدون، لربنا حامدون).</a:t>
            </a:r>
          </a:p>
          <a:p>
            <a:pPr algn="ctr"/>
            <a:r>
              <a:rPr lang="ar-SA" sz="2400" dirty="0">
                <a:cs typeface="Traditional Arabic" panose="02020603050405020304" pitchFamily="18" charset="-78"/>
              </a:rPr>
              <a:t>رواه مسلم</a:t>
            </a:r>
            <a:r>
              <a:rPr lang="ar-JO" sz="2400" dirty="0">
                <a:cs typeface="Traditional Arabic" panose="02020603050405020304" pitchFamily="18" charset="-78"/>
              </a:rPr>
              <a:t> </a:t>
            </a:r>
            <a:r>
              <a:rPr lang="ar-SA" sz="2400" dirty="0">
                <a:cs typeface="Traditional Arabic" panose="02020603050405020304" pitchFamily="18" charset="-78"/>
              </a:rPr>
              <a:t>2/ 978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4198476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6"/>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رب السموات السبع وما أظللن، ورب الأرضين السبع وما أقللن، ورب الشياطين وما أضللن، ورب الرياح وما ذرين. أسألك خير هذه القرية وخير أهلها، وخير ما فيها، وأعوذ بك من شرها، وشر أهلها، وشر ما فيها).</a:t>
            </a:r>
          </a:p>
          <a:p>
            <a:pPr algn="ctr"/>
            <a:r>
              <a:rPr lang="ar-SA" sz="2400" dirty="0">
                <a:cs typeface="Traditional Arabic" panose="02020603050405020304" pitchFamily="18" charset="-78"/>
              </a:rPr>
              <a:t>الحاكم وصححه ووافقه الذهبي 2/100</a:t>
            </a:r>
            <a:r>
              <a:rPr lang="ar-JO" sz="2400" dirty="0">
                <a:cs typeface="Traditional Arabic" panose="02020603050405020304" pitchFamily="18" charset="-78"/>
              </a:rPr>
              <a:t>،</a:t>
            </a:r>
            <a:r>
              <a:rPr lang="ar-SA" sz="2400" dirty="0">
                <a:cs typeface="Traditional Arabic" panose="02020603050405020304" pitchFamily="18" charset="-78"/>
              </a:rPr>
              <a:t> وابن السني برقم 524</a:t>
            </a:r>
            <a:r>
              <a:rPr lang="ar-JO" sz="2400" dirty="0">
                <a:cs typeface="Traditional Arabic" panose="02020603050405020304" pitchFamily="18" charset="-78"/>
              </a:rPr>
              <a:t>، </a:t>
            </a:r>
            <a:r>
              <a:rPr lang="ar-SA" sz="2400" dirty="0">
                <a:cs typeface="Traditional Arabic" panose="02020603050405020304" pitchFamily="18" charset="-78"/>
              </a:rPr>
              <a:t>وحسنه الحافظ في تخريج الأذكار 5/154</a:t>
            </a:r>
            <a:r>
              <a:rPr lang="ar-JO" sz="2400" dirty="0">
                <a:cs typeface="Traditional Arabic" panose="02020603050405020304" pitchFamily="18" charset="-78"/>
              </a:rPr>
              <a:t>.</a:t>
            </a:r>
          </a:p>
          <a:p>
            <a:pPr algn="ctr"/>
            <a:r>
              <a:rPr lang="ar-SA" sz="2400" dirty="0">
                <a:cs typeface="Traditional Arabic" panose="02020603050405020304" pitchFamily="18" charset="-78"/>
              </a:rPr>
              <a:t>قال ابن باز:</a:t>
            </a:r>
            <a:r>
              <a:rPr lang="ar-JO" sz="2400" dirty="0">
                <a:cs typeface="Traditional Arabic" panose="02020603050405020304" pitchFamily="18" charset="-78"/>
              </a:rPr>
              <a:t> </a:t>
            </a:r>
            <a:r>
              <a:rPr lang="ar-SA" sz="2400" dirty="0">
                <a:cs typeface="Traditional Arabic" panose="02020603050405020304" pitchFamily="18" charset="-78"/>
              </a:rPr>
              <a:t>ورواه النسائي بإسناد حسن. انظر تحفة الأخيار ص 37</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363739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srcRect b="48156"/>
          <a:stretch/>
        </p:blipFill>
        <p:spPr>
          <a:xfrm>
            <a:off x="3666533" y="2638152"/>
            <a:ext cx="4858933" cy="1336971"/>
          </a:xfrm>
          <a:prstGeom prst="rect">
            <a:avLst/>
          </a:prstGeom>
        </p:spPr>
      </p:pic>
      <p:sp>
        <p:nvSpPr>
          <p:cNvPr id="109" name="Freeform 108">
            <a:hlinkClick r:id="" action="ppaction://hlinkshowjump?jump=nextslide"/>
          </p:cNvPr>
          <p:cNvSpPr/>
          <p:nvPr/>
        </p:nvSpPr>
        <p:spPr>
          <a:xfrm>
            <a:off x="5524500" y="4491037"/>
            <a:ext cx="1143000" cy="1143000"/>
          </a:xfrm>
          <a:custGeom>
            <a:avLst/>
            <a:gdLst>
              <a:gd name="connsiteX0" fmla="*/ 571500 w 1143000"/>
              <a:gd name="connsiteY0" fmla="*/ 0 h 1143000"/>
              <a:gd name="connsiteX1" fmla="*/ 740563 w 1143000"/>
              <a:gd name="connsiteY1" fmla="*/ 101600 h 1143000"/>
              <a:gd name="connsiteX2" fmla="*/ 884764 w 1143000"/>
              <a:gd name="connsiteY2" fmla="*/ 101600 h 1143000"/>
              <a:gd name="connsiteX3" fmla="*/ 1041400 w 1143000"/>
              <a:gd name="connsiteY3" fmla="*/ 258236 h 1143000"/>
              <a:gd name="connsiteX4" fmla="*/ 1041400 w 1143000"/>
              <a:gd name="connsiteY4" fmla="*/ 402438 h 1143000"/>
              <a:gd name="connsiteX5" fmla="*/ 1143000 w 1143000"/>
              <a:gd name="connsiteY5" fmla="*/ 571500 h 1143000"/>
              <a:gd name="connsiteX6" fmla="*/ 1041400 w 1143000"/>
              <a:gd name="connsiteY6" fmla="*/ 740563 h 1143000"/>
              <a:gd name="connsiteX7" fmla="*/ 1041400 w 1143000"/>
              <a:gd name="connsiteY7" fmla="*/ 884764 h 1143000"/>
              <a:gd name="connsiteX8" fmla="*/ 884764 w 1143000"/>
              <a:gd name="connsiteY8" fmla="*/ 1041400 h 1143000"/>
              <a:gd name="connsiteX9" fmla="*/ 740563 w 1143000"/>
              <a:gd name="connsiteY9" fmla="*/ 1041400 h 1143000"/>
              <a:gd name="connsiteX10" fmla="*/ 571500 w 1143000"/>
              <a:gd name="connsiteY10" fmla="*/ 1143000 h 1143000"/>
              <a:gd name="connsiteX11" fmla="*/ 402438 w 1143000"/>
              <a:gd name="connsiteY11" fmla="*/ 1041400 h 1143000"/>
              <a:gd name="connsiteX12" fmla="*/ 258236 w 1143000"/>
              <a:gd name="connsiteY12" fmla="*/ 1041400 h 1143000"/>
              <a:gd name="connsiteX13" fmla="*/ 101600 w 1143000"/>
              <a:gd name="connsiteY13" fmla="*/ 884764 h 1143000"/>
              <a:gd name="connsiteX14" fmla="*/ 101600 w 1143000"/>
              <a:gd name="connsiteY14" fmla="*/ 740563 h 1143000"/>
              <a:gd name="connsiteX15" fmla="*/ 0 w 1143000"/>
              <a:gd name="connsiteY15" fmla="*/ 571500 h 1143000"/>
              <a:gd name="connsiteX16" fmla="*/ 101600 w 1143000"/>
              <a:gd name="connsiteY16" fmla="*/ 402438 h 1143000"/>
              <a:gd name="connsiteX17" fmla="*/ 101600 w 1143000"/>
              <a:gd name="connsiteY17" fmla="*/ 258236 h 1143000"/>
              <a:gd name="connsiteX18" fmla="*/ 258236 w 1143000"/>
              <a:gd name="connsiteY18" fmla="*/ 101600 h 1143000"/>
              <a:gd name="connsiteX19" fmla="*/ 402438 w 1143000"/>
              <a:gd name="connsiteY19" fmla="*/ 1016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0" h="1143000">
                <a:moveTo>
                  <a:pt x="571500" y="0"/>
                </a:moveTo>
                <a:lnTo>
                  <a:pt x="740563" y="101600"/>
                </a:lnTo>
                <a:lnTo>
                  <a:pt x="884764" y="101600"/>
                </a:lnTo>
                <a:cubicBezTo>
                  <a:pt x="971272" y="101600"/>
                  <a:pt x="1041400" y="171728"/>
                  <a:pt x="1041400" y="258236"/>
                </a:cubicBezTo>
                <a:lnTo>
                  <a:pt x="1041400" y="402438"/>
                </a:lnTo>
                <a:lnTo>
                  <a:pt x="1143000" y="571500"/>
                </a:lnTo>
                <a:lnTo>
                  <a:pt x="1041400" y="740563"/>
                </a:lnTo>
                <a:lnTo>
                  <a:pt x="1041400" y="884764"/>
                </a:lnTo>
                <a:cubicBezTo>
                  <a:pt x="1041400" y="971272"/>
                  <a:pt x="971272" y="1041400"/>
                  <a:pt x="884764" y="1041400"/>
                </a:cubicBezTo>
                <a:lnTo>
                  <a:pt x="740563" y="1041400"/>
                </a:lnTo>
                <a:lnTo>
                  <a:pt x="571500" y="1143000"/>
                </a:lnTo>
                <a:lnTo>
                  <a:pt x="402438" y="1041400"/>
                </a:lnTo>
                <a:lnTo>
                  <a:pt x="258236" y="1041400"/>
                </a:lnTo>
                <a:cubicBezTo>
                  <a:pt x="171728" y="1041400"/>
                  <a:pt x="101600" y="971272"/>
                  <a:pt x="101600" y="884764"/>
                </a:cubicBezTo>
                <a:lnTo>
                  <a:pt x="101600" y="740563"/>
                </a:lnTo>
                <a:lnTo>
                  <a:pt x="0" y="571500"/>
                </a:lnTo>
                <a:lnTo>
                  <a:pt x="101600" y="402438"/>
                </a:lnTo>
                <a:lnTo>
                  <a:pt x="101600" y="258236"/>
                </a:lnTo>
                <a:cubicBezTo>
                  <a:pt x="101600" y="171728"/>
                  <a:pt x="171728" y="101600"/>
                  <a:pt x="258236" y="101600"/>
                </a:cubicBezTo>
                <a:lnTo>
                  <a:pt x="402438" y="101600"/>
                </a:lnTo>
                <a:close/>
              </a:path>
            </a:pathLst>
          </a:custGeom>
          <a:solidFill>
            <a:srgbClr val="DAA54E"/>
          </a:solidFill>
          <a:ln>
            <a:solidFill>
              <a:schemeClr val="bg1"/>
            </a:solidFill>
          </a:ln>
          <a:effectLst>
            <a:outerShdw blurRad="44450" dist="27940" dir="5400000" algn="ctr">
              <a:srgbClr val="000000">
                <a:alpha val="32000"/>
              </a:srgbClr>
            </a:outerShdw>
          </a:effectLst>
          <a:scene3d>
            <a:camera prst="orthographicFront">
              <a:rot lat="0" lon="0" rev="0"/>
            </a:camera>
            <a:lightRig rig="soft" dir="t"/>
          </a:scene3d>
          <a:sp3d prstMaterial="matt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cs typeface="Traditional Arabic" panose="02020603050405020304" pitchFamily="18" charset="-78"/>
              </a:rPr>
              <a:t>دخول</a:t>
            </a:r>
          </a:p>
        </p:txBody>
      </p:sp>
    </p:spTree>
    <p:extLst>
      <p:ext uri="{BB962C8B-B14F-4D97-AF65-F5344CB8AC3E}">
        <p14:creationId xmlns:p14="http://schemas.microsoft.com/office/powerpoint/2010/main" val="1157888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(غُفْرانَكَ).</a:t>
            </a:r>
          </a:p>
          <a:p>
            <a:pPr algn="ctr">
              <a:spcAft>
                <a:spcPts val="1200"/>
              </a:spcAft>
            </a:pPr>
            <a:r>
              <a:rPr lang="ar-SA" sz="2400" dirty="0">
                <a:cs typeface="Traditional Arabic" panose="02020603050405020304" pitchFamily="18" charset="-78"/>
              </a:rPr>
              <a:t> أخرجه أصحاب السنن إلا النسائي أخرجه في عمل اليوم والليلة</a:t>
            </a:r>
            <a:r>
              <a:rPr lang="ar-JO" sz="2400" dirty="0">
                <a:cs typeface="Traditional Arabic" panose="02020603050405020304" pitchFamily="18" charset="-78"/>
              </a:rPr>
              <a:t>،</a:t>
            </a:r>
            <a:r>
              <a:rPr lang="ar-SA" sz="2400" dirty="0">
                <a:cs typeface="Traditional Arabic" panose="02020603050405020304" pitchFamily="18" charset="-78"/>
              </a:rPr>
              <a:t> انظر تخريج زاد المعاد 2/ 387</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8" name="Picture 7"/>
          <p:cNvPicPr>
            <a:picLocks noChangeAspect="1"/>
          </p:cNvPicPr>
          <p:nvPr/>
        </p:nvPicPr>
        <p:blipFill>
          <a:blip r:embed="rId2"/>
          <a:stretch>
            <a:fillRect/>
          </a:stretch>
        </p:blipFill>
        <p:spPr>
          <a:xfrm>
            <a:off x="3870767" y="872509"/>
            <a:ext cx="4450466" cy="646232"/>
          </a:xfrm>
          <a:prstGeom prst="rect">
            <a:avLst/>
          </a:prstGeom>
        </p:spPr>
      </p:pic>
    </p:spTree>
    <p:extLst>
      <p:ext uri="{BB962C8B-B14F-4D97-AF65-F5344CB8AC3E}">
        <p14:creationId xmlns:p14="http://schemas.microsoft.com/office/powerpoint/2010/main" val="806495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3"/>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وحده لا شريك له، له الملك وله الحمد، يُحيي ويُميت، وهو حي لا يموت، بيده الخير وهو على كل شئ قدير).</a:t>
            </a:r>
          </a:p>
          <a:p>
            <a:pPr algn="ctr"/>
            <a:r>
              <a:rPr lang="ar-SA" sz="2400" dirty="0">
                <a:cs typeface="Traditional Arabic" panose="02020603050405020304" pitchFamily="18" charset="-78"/>
              </a:rPr>
              <a:t>الترمذي 5/491</a:t>
            </a:r>
            <a:r>
              <a:rPr lang="ar-JO" sz="2400" dirty="0">
                <a:cs typeface="Traditional Arabic" panose="02020603050405020304" pitchFamily="18" charset="-78"/>
              </a:rPr>
              <a:t>،</a:t>
            </a:r>
            <a:r>
              <a:rPr lang="ar-SA" sz="2400" dirty="0">
                <a:cs typeface="Traditional Arabic" panose="02020603050405020304" pitchFamily="18" charset="-78"/>
              </a:rPr>
              <a:t> والحاكم 1/538</a:t>
            </a:r>
            <a:r>
              <a:rPr lang="ar-JO" sz="2400" dirty="0">
                <a:cs typeface="Traditional Arabic" panose="02020603050405020304" pitchFamily="18" charset="-78"/>
              </a:rPr>
              <a:t>،</a:t>
            </a:r>
            <a:r>
              <a:rPr lang="ar-SA" sz="2400" dirty="0">
                <a:cs typeface="Traditional Arabic" panose="02020603050405020304" pitchFamily="18" charset="-78"/>
              </a:rPr>
              <a:t> وحسنه الألباني في صحيح ابن ماجه 2/21</a:t>
            </a:r>
            <a:r>
              <a:rPr lang="ar-JO" sz="2400" dirty="0">
                <a:cs typeface="Traditional Arabic" panose="02020603050405020304" pitchFamily="18" charset="-78"/>
              </a:rPr>
              <a:t>،</a:t>
            </a:r>
            <a:r>
              <a:rPr lang="ar-SA" sz="2400" dirty="0">
                <a:cs typeface="Traditional Arabic" panose="02020603050405020304" pitchFamily="18" charset="-78"/>
              </a:rPr>
              <a:t> وفي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152</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4058915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4"/>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a:t>
            </a:r>
          </a:p>
          <a:p>
            <a:pPr algn="ctr"/>
            <a:r>
              <a:rPr lang="ar-SA" sz="2400" dirty="0">
                <a:cs typeface="Traditional Arabic" panose="02020603050405020304" pitchFamily="18" charset="-78"/>
              </a:rPr>
              <a:t>أبو داود 4/296</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 3/941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3909186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4"/>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(أستودعُكَ الله الذي لا تضيع ودائعه).</a:t>
            </a:r>
          </a:p>
          <a:p>
            <a:pPr algn="ctr"/>
            <a:r>
              <a:rPr lang="ar-SA" sz="2400" dirty="0">
                <a:cs typeface="Traditional Arabic" panose="02020603050405020304" pitchFamily="18" charset="-78"/>
              </a:rPr>
              <a:t>أحمد 2/403</a:t>
            </a:r>
            <a:r>
              <a:rPr lang="ar-JO" sz="2400" dirty="0">
                <a:cs typeface="Traditional Arabic" panose="02020603050405020304" pitchFamily="18" charset="-78"/>
              </a:rPr>
              <a:t>،</a:t>
            </a:r>
            <a:r>
              <a:rPr lang="ar-SA" sz="2400" dirty="0">
                <a:cs typeface="Traditional Arabic" panose="02020603050405020304" pitchFamily="18" charset="-78"/>
              </a:rPr>
              <a:t> وابن ماجه 2/943</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2/ 133</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2359307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4"/>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(أستودع الله دينك وأمانتك وخواتيم عملك).</a:t>
            </a:r>
          </a:p>
          <a:p>
            <a:pPr algn="ctr"/>
            <a:r>
              <a:rPr lang="ar-SA" sz="2400" dirty="0">
                <a:cs typeface="Traditional Arabic" panose="02020603050405020304" pitchFamily="18" charset="-78"/>
              </a:rPr>
              <a:t>أحمد 2/7</a:t>
            </a:r>
            <a:r>
              <a:rPr lang="ar-JO" sz="2400" dirty="0">
                <a:cs typeface="Traditional Arabic" panose="02020603050405020304" pitchFamily="18" charset="-78"/>
              </a:rPr>
              <a:t>،</a:t>
            </a:r>
            <a:r>
              <a:rPr lang="ar-SA" sz="2400" dirty="0">
                <a:cs typeface="Traditional Arabic" panose="02020603050405020304" pitchFamily="18" charset="-78"/>
              </a:rPr>
              <a:t> الترمذي</a:t>
            </a:r>
            <a:r>
              <a:rPr lang="ar-JO" sz="2400" dirty="0">
                <a:cs typeface="Traditional Arabic" panose="02020603050405020304" pitchFamily="18" charset="-78"/>
              </a:rPr>
              <a:t> </a:t>
            </a:r>
            <a:r>
              <a:rPr lang="ar-SA" sz="2400" dirty="0">
                <a:cs typeface="Traditional Arabic" panose="02020603050405020304" pitchFamily="18" charset="-78"/>
              </a:rPr>
              <a:t>5/499</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 155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3808353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4"/>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(زوَّدك الله التقوى، وغفر ذْنبك، ويسَّر لك الخير حيث ما كنت).</a:t>
            </a:r>
          </a:p>
          <a:p>
            <a:pPr algn="ctr"/>
            <a:r>
              <a:rPr lang="ar-SA" sz="2400" dirty="0">
                <a:cs typeface="Traditional Arabic" panose="02020603050405020304" pitchFamily="18" charset="-78"/>
              </a:rPr>
              <a:t>الترمذي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a:t>
            </a:r>
            <a:r>
              <a:rPr lang="ar-JO" sz="2400" dirty="0">
                <a:cs typeface="Traditional Arabic" panose="02020603050405020304" pitchFamily="18" charset="-78"/>
              </a:rPr>
              <a:t> </a:t>
            </a:r>
            <a:r>
              <a:rPr lang="ar-SA" sz="2400" dirty="0">
                <a:cs typeface="Traditional Arabic" panose="02020603050405020304" pitchFamily="18" charset="-78"/>
              </a:rPr>
              <a:t>3/ 155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3770575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4"/>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جابر رضي الله عنه: كنا إذا صعدنا كبرنا، وإذا نزلنا سبحنا.</a:t>
            </a:r>
          </a:p>
          <a:p>
            <a:pPr algn="ctr"/>
            <a:r>
              <a:rPr lang="ar-JO" sz="2400" dirty="0">
                <a:cs typeface="Traditional Arabic" panose="02020603050405020304" pitchFamily="18" charset="-78"/>
              </a:rPr>
              <a:t>ا</a:t>
            </a:r>
            <a:r>
              <a:rPr lang="ar-SA" sz="2400" dirty="0">
                <a:cs typeface="Traditional Arabic" panose="02020603050405020304" pitchFamily="18" charset="-78"/>
              </a:rPr>
              <a:t>لبخاري الفتح</a:t>
            </a:r>
            <a:r>
              <a:rPr lang="ar-JO" sz="2400" dirty="0">
                <a:cs typeface="Traditional Arabic" panose="02020603050405020304" pitchFamily="18" charset="-78"/>
              </a:rPr>
              <a:t> </a:t>
            </a:r>
            <a:r>
              <a:rPr lang="ar-SA" sz="2400" dirty="0">
                <a:cs typeface="Traditional Arabic" panose="02020603050405020304" pitchFamily="18" charset="-78"/>
              </a:rPr>
              <a:t>6/ 135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2958968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21017"/>
            <a:ext cx="10991461" cy="221599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(سَمعَ سَامع بحمد الله وحُسنِ بلائه علينا، ربنا صاحبنا، وأفضِل علينا عائذا بالله من النار).</a:t>
            </a:r>
          </a:p>
          <a:p>
            <a:pPr algn="ctr"/>
            <a:r>
              <a:rPr lang="ar-SA" sz="2400" dirty="0">
                <a:cs typeface="Traditional Arabic" panose="02020603050405020304" pitchFamily="18" charset="-78"/>
              </a:rPr>
              <a:t>مسلم4/ 2086</a:t>
            </a:r>
            <a:r>
              <a:rPr lang="ar-JO" sz="2400" dirty="0">
                <a:cs typeface="Traditional Arabic" panose="02020603050405020304" pitchFamily="18" charset="-78"/>
              </a:rPr>
              <a:t>.</a:t>
            </a:r>
          </a:p>
          <a:p>
            <a:pPr algn="ctr"/>
            <a:r>
              <a:rPr lang="ar-SA" sz="2400" dirty="0">
                <a:cs typeface="Traditional Arabic" panose="02020603050405020304" pitchFamily="18" charset="-78"/>
              </a:rPr>
              <a:t>ومعن</a:t>
            </a:r>
            <a:r>
              <a:rPr lang="ar-JO" sz="2400" dirty="0">
                <a:cs typeface="Traditional Arabic" panose="02020603050405020304" pitchFamily="18" charset="-78"/>
              </a:rPr>
              <a:t>ى</a:t>
            </a:r>
            <a:r>
              <a:rPr lang="ar-SA" sz="2400" dirty="0">
                <a:cs typeface="Traditional Arabic" panose="02020603050405020304" pitchFamily="18" charset="-78"/>
              </a:rPr>
              <a:t> سمع سامع: أي شهد شاهد على حمدنا لله تعالى على نعمه وحسن بلائه.</a:t>
            </a:r>
            <a:endParaRPr lang="ar-JO" sz="2400" dirty="0">
              <a:cs typeface="Traditional Arabic" panose="02020603050405020304" pitchFamily="18" charset="-78"/>
            </a:endParaRPr>
          </a:p>
          <a:p>
            <a:pPr algn="ctr"/>
            <a:r>
              <a:rPr lang="ar-SA" sz="2400" dirty="0">
                <a:cs typeface="Traditional Arabic" panose="02020603050405020304" pitchFamily="18" charset="-78"/>
              </a:rPr>
              <a:t>وقوله: ربنا صاحبنا وأفضل علينا: أي احفظنا وحطنا واكلأنا وأفضل علينا بجزيل نعمك واصرف عنا كل مكروه</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شرح النووي 17/39</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1140643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5"/>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(أعوذ بكلمات الله التامات من شر ما خلق).</a:t>
            </a:r>
          </a:p>
          <a:p>
            <a:pPr algn="ctr"/>
            <a:r>
              <a:rPr lang="ar-SA" sz="2400" dirty="0">
                <a:cs typeface="Traditional Arabic" panose="02020603050405020304" pitchFamily="18" charset="-78"/>
              </a:rPr>
              <a:t>رواه مسلم</a:t>
            </a:r>
            <a:r>
              <a:rPr lang="ar-JO" sz="2400" dirty="0">
                <a:cs typeface="Traditional Arabic" panose="02020603050405020304" pitchFamily="18" charset="-78"/>
              </a:rPr>
              <a:t> </a:t>
            </a:r>
            <a:r>
              <a:rPr lang="ar-SA" sz="2400" dirty="0">
                <a:cs typeface="Traditional Arabic" panose="02020603050405020304" pitchFamily="18" charset="-78"/>
              </a:rPr>
              <a:t>4/2080</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779488" y="747529"/>
            <a:ext cx="6633023" cy="688908"/>
          </a:xfrm>
          <a:prstGeom prst="rect">
            <a:avLst/>
          </a:prstGeom>
        </p:spPr>
      </p:pic>
    </p:spTree>
    <p:extLst>
      <p:ext uri="{BB962C8B-B14F-4D97-AF65-F5344CB8AC3E}">
        <p14:creationId xmlns:p14="http://schemas.microsoft.com/office/powerpoint/2010/main" val="806591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7"/>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(يكبر على كل شرف ثلاث تكبيرات ثم يقول: لا إله إلا الله وحده لا شريك لهُ، لهُ الملك، ولهُ الحمدُ وهو على كل شيءٍ قدير. آيبون، تائبون، عابدون، لربنا حامدون صدق الله وعده، ونصر عبده، وهزم الأحزاب وحده).</a:t>
            </a:r>
          </a:p>
          <a:p>
            <a:pPr algn="ctr"/>
            <a:r>
              <a:rPr lang="ar-SA" sz="2400" dirty="0">
                <a:cs typeface="Traditional Arabic" panose="02020603050405020304" pitchFamily="18" charset="-78"/>
              </a:rPr>
              <a:t>كان النبي صلى الله عليه وسلم يقوله إذا قفل من غزو أو حج</a:t>
            </a:r>
            <a:r>
              <a:rPr lang="ar-JO" sz="2400" dirty="0">
                <a:cs typeface="Traditional Arabic" panose="02020603050405020304" pitchFamily="18" charset="-78"/>
              </a:rPr>
              <a:t>.</a:t>
            </a:r>
          </a:p>
          <a:p>
            <a:pPr algn="ctr"/>
            <a:r>
              <a:rPr lang="ar-SA" sz="2400" dirty="0">
                <a:cs typeface="Traditional Arabic" panose="02020603050405020304" pitchFamily="18" charset="-78"/>
              </a:rPr>
              <a:t> البخاري 7/163</a:t>
            </a:r>
            <a:r>
              <a:rPr lang="ar-JO" sz="2400" dirty="0">
                <a:cs typeface="Traditional Arabic" panose="02020603050405020304" pitchFamily="18" charset="-78"/>
              </a:rPr>
              <a:t>،</a:t>
            </a:r>
            <a:r>
              <a:rPr lang="ar-SA" sz="2400" dirty="0">
                <a:cs typeface="Traditional Arabic" panose="02020603050405020304" pitchFamily="18" charset="-78"/>
              </a:rPr>
              <a:t> ومسلم 2/ 980</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779488" y="790205"/>
            <a:ext cx="6633023" cy="646232"/>
          </a:xfrm>
          <a:prstGeom prst="rect">
            <a:avLst/>
          </a:prstGeom>
        </p:spPr>
      </p:pic>
    </p:spTree>
    <p:extLst>
      <p:ext uri="{BB962C8B-B14F-4D97-AF65-F5344CB8AC3E}">
        <p14:creationId xmlns:p14="http://schemas.microsoft.com/office/powerpoint/2010/main" val="3631151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صلى الله عليه وسلم إذا أتاه الأمر يسره قال: "الحمد لله الذي بنعمته تتم الصالحات". وإذا أتاه أمر يكرهه قال: "الحمد لله على كل حال".</a:t>
            </a:r>
          </a:p>
          <a:p>
            <a:pPr algn="ctr"/>
            <a:r>
              <a:rPr lang="ar-SA" sz="2400" dirty="0">
                <a:cs typeface="Traditional Arabic" panose="02020603050405020304" pitchFamily="18" charset="-78"/>
              </a:rPr>
              <a:t>أخرجه ابن السني في عمل اليوم والليلة</a:t>
            </a:r>
            <a:r>
              <a:rPr lang="ar-JO" sz="2400" dirty="0">
                <a:cs typeface="Traditional Arabic" panose="02020603050405020304" pitchFamily="18" charset="-78"/>
              </a:rPr>
              <a:t>،</a:t>
            </a:r>
            <a:r>
              <a:rPr lang="ar-SA" sz="2400" dirty="0">
                <a:cs typeface="Traditional Arabic" panose="02020603050405020304" pitchFamily="18" charset="-78"/>
              </a:rPr>
              <a:t>والحاكم وصححه 1/499</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الجامع 4/ 201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962822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a:t>
            </a:r>
          </a:p>
          <a:p>
            <a:pPr algn="ctr">
              <a:spcAft>
                <a:spcPts val="1200"/>
              </a:spcAft>
            </a:pPr>
            <a:r>
              <a:rPr lang="ar-SA" sz="2400" dirty="0">
                <a:cs typeface="Traditional Arabic" panose="02020603050405020304" pitchFamily="18" charset="-78"/>
              </a:rPr>
              <a:t>أبو داود وابن ماجه وأحمد</a:t>
            </a:r>
            <a:r>
              <a:rPr lang="ar-JO" sz="2400" dirty="0">
                <a:cs typeface="Traditional Arabic" panose="02020603050405020304" pitchFamily="18" charset="-78"/>
              </a:rPr>
              <a:t>،</a:t>
            </a:r>
            <a:r>
              <a:rPr lang="ar-SA" sz="2400" dirty="0">
                <a:cs typeface="Traditional Arabic" panose="02020603050405020304" pitchFamily="18" charset="-78"/>
              </a:rPr>
              <a:t> وانظر إرواء الغليل 1/ 122.</a:t>
            </a:r>
            <a:endParaRPr lang="ar-JO" sz="2400" dirty="0">
              <a:solidFill>
                <a:srgbClr val="C00000"/>
              </a:solidFill>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870767" y="872509"/>
            <a:ext cx="4450466" cy="646232"/>
          </a:xfrm>
          <a:prstGeom prst="rect">
            <a:avLst/>
          </a:prstGeom>
        </p:spPr>
      </p:pic>
    </p:spTree>
    <p:extLst>
      <p:ext uri="{BB962C8B-B14F-4D97-AF65-F5344CB8AC3E}">
        <p14:creationId xmlns:p14="http://schemas.microsoft.com/office/powerpoint/2010/main" val="4127050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(من صلى علي صلاة صلى الله عليه بها عشراً).</a:t>
            </a:r>
          </a:p>
          <a:p>
            <a:pPr algn="ctr"/>
            <a:r>
              <a:rPr lang="ar-SA" sz="2400" dirty="0">
                <a:cs typeface="Traditional Arabic" panose="02020603050405020304" pitchFamily="18" charset="-78"/>
              </a:rPr>
              <a:t>أخرجه مسلم 1/288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452840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(لا تجعلوا قبري عيداً وصلوا علي؛ فإن صلاتكم تبلغني حيث كنتم).</a:t>
            </a:r>
          </a:p>
          <a:p>
            <a:pPr algn="ctr"/>
            <a:r>
              <a:rPr lang="ar-SA" sz="2400" dirty="0">
                <a:cs typeface="Traditional Arabic" panose="02020603050405020304" pitchFamily="18" charset="-78"/>
              </a:rPr>
              <a:t>أبو داود 2/218</a:t>
            </a:r>
            <a:r>
              <a:rPr lang="ar-JO" sz="2400" dirty="0">
                <a:cs typeface="Traditional Arabic" panose="02020603050405020304" pitchFamily="18" charset="-78"/>
              </a:rPr>
              <a:t>،</a:t>
            </a:r>
            <a:r>
              <a:rPr lang="ar-SA" sz="2400" dirty="0">
                <a:cs typeface="Traditional Arabic" panose="02020603050405020304" pitchFamily="18" charset="-78"/>
              </a:rPr>
              <a:t> وأحمد 2/367</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 2/ 383</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736857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(البخيل من ذكرت عندهُ فلم يصل علي).</a:t>
            </a:r>
          </a:p>
          <a:p>
            <a:pPr algn="ctr"/>
            <a:r>
              <a:rPr lang="ar-SA" sz="2400" dirty="0">
                <a:cs typeface="Traditional Arabic" panose="02020603050405020304" pitchFamily="18" charset="-78"/>
              </a:rPr>
              <a:t>الترمذي 5/551 وغيره</a:t>
            </a:r>
            <a:r>
              <a:rPr lang="ar-JO" sz="2400" dirty="0">
                <a:cs typeface="Traditional Arabic" panose="02020603050405020304" pitchFamily="18" charset="-78"/>
              </a:rPr>
              <a:t>،</a:t>
            </a:r>
            <a:r>
              <a:rPr lang="ar-SA" sz="2400" dirty="0">
                <a:cs typeface="Traditional Arabic" panose="02020603050405020304" pitchFamily="18" charset="-78"/>
              </a:rPr>
              <a:t> وانظر صحيح الجامع 3/ 25</a:t>
            </a:r>
            <a:r>
              <a:rPr lang="ar-JO" sz="2400" dirty="0">
                <a:cs typeface="Traditional Arabic" panose="02020603050405020304" pitchFamily="18" charset="-78"/>
              </a:rPr>
              <a:t>،</a:t>
            </a:r>
            <a:r>
              <a:rPr lang="ar-SA" sz="2400" dirty="0">
                <a:cs typeface="Traditional Arabic" panose="02020603050405020304" pitchFamily="18" charset="-78"/>
              </a:rPr>
              <a:t> وصحيح الترمذي 3/ 177</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543459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(إن لله ملائكة سياحين في الأرض يبلغوني من أمتي السلام).</a:t>
            </a:r>
          </a:p>
          <a:p>
            <a:pPr algn="ctr"/>
            <a:r>
              <a:rPr lang="ar-SA" sz="2400" dirty="0">
                <a:cs typeface="Traditional Arabic" panose="02020603050405020304" pitchFamily="18" charset="-78"/>
              </a:rPr>
              <a:t>النسائي،</a:t>
            </a:r>
            <a:r>
              <a:rPr lang="ar-JO" sz="2400" dirty="0">
                <a:cs typeface="Traditional Arabic" panose="02020603050405020304" pitchFamily="18" charset="-78"/>
              </a:rPr>
              <a:t> </a:t>
            </a:r>
            <a:r>
              <a:rPr lang="ar-SA" sz="2400" dirty="0">
                <a:cs typeface="Traditional Arabic" panose="02020603050405020304" pitchFamily="18" charset="-78"/>
              </a:rPr>
              <a:t>والحاكم 2/421</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النسائي 1/274</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869962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(ما من أحد يسلم علي إلا رَدَّ الله على روحي حتى أرُدَّ عليه السلام).</a:t>
            </a:r>
          </a:p>
          <a:p>
            <a:pPr algn="ctr"/>
            <a:r>
              <a:rPr lang="ar-SA" sz="2400" dirty="0">
                <a:cs typeface="Traditional Arabic" panose="02020603050405020304" pitchFamily="18" charset="-78"/>
              </a:rPr>
              <a:t>أبو داود برقم 2041</a:t>
            </a:r>
            <a:r>
              <a:rPr lang="ar-JO" sz="2400" dirty="0">
                <a:cs typeface="Traditional Arabic" panose="02020603050405020304" pitchFamily="18" charset="-78"/>
              </a:rPr>
              <a:t>، </a:t>
            </a:r>
            <a:r>
              <a:rPr lang="ar-SA" sz="2400" dirty="0">
                <a:cs typeface="Traditional Arabic" panose="02020603050405020304" pitchFamily="18" charset="-78"/>
              </a:rPr>
              <a:t>وحسنه الألباني في صحيح أبي داود 1/ 383</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070948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(لا تدخلوا الجنة حتى تؤمنوا، ولا تؤمنوا حتى تحابوا، أولا أدلكم على شيءٍ إذا فعلتموه تحاببتم، أفشوا السلام بينكم).</a:t>
            </a:r>
          </a:p>
          <a:p>
            <a:pPr algn="ctr">
              <a:spcAft>
                <a:spcPts val="1200"/>
              </a:spcAft>
            </a:pPr>
            <a:r>
              <a:rPr lang="ar-SA" sz="2400" dirty="0">
                <a:cs typeface="Traditional Arabic" panose="02020603050405020304" pitchFamily="18" charset="-78"/>
              </a:rPr>
              <a:t>مسلم 1/74 وغيره</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2201267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(ثلاث من جمعهن فقد جمع الإيمان: الإنصاف من نفسك، وبذل السلام للعالم، والإنفاق من الإقتار).</a:t>
            </a:r>
          </a:p>
          <a:p>
            <a:pPr algn="ctr">
              <a:spcAft>
                <a:spcPts val="1200"/>
              </a:spcAft>
            </a:pPr>
            <a:r>
              <a:rPr lang="ar-SA" sz="2400" dirty="0">
                <a:cs typeface="Traditional Arabic" panose="02020603050405020304" pitchFamily="18" charset="-78"/>
              </a:rPr>
              <a:t>البخاري مع الفتح 1/ 82</a:t>
            </a:r>
            <a:r>
              <a:rPr lang="ar-JO" sz="2400" dirty="0">
                <a:cs typeface="Traditional Arabic" panose="02020603050405020304" pitchFamily="18" charset="-78"/>
              </a:rPr>
              <a:t>،</a:t>
            </a:r>
            <a:r>
              <a:rPr lang="ar-SA" sz="2400" dirty="0">
                <a:cs typeface="Traditional Arabic" panose="02020603050405020304" pitchFamily="18" charset="-78"/>
              </a:rPr>
              <a:t> عن عمار رضي الله عنه موقوفاً معلقاً</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666531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وعن عبد الله بن عمر رضي الله عنهما: أن رجلاً سأل النبي صلى الله عليه وسلم أي الإسلام خير قال: تُطعم الطعام، وتقرأ السلام على من عرفت ومن لم تعرف.</a:t>
            </a:r>
          </a:p>
          <a:p>
            <a:pPr algn="ctr">
              <a:spcAft>
                <a:spcPts val="1200"/>
              </a:spcAft>
            </a:pPr>
            <a:r>
              <a:rPr lang="ar-SA" sz="2400" dirty="0">
                <a:cs typeface="Traditional Arabic" panose="02020603050405020304" pitchFamily="18" charset="-78"/>
              </a:rPr>
              <a:t>البخاري مع الفتح 1/55</a:t>
            </a:r>
            <a:r>
              <a:rPr lang="ar-JO" sz="2400" dirty="0">
                <a:cs typeface="Traditional Arabic" panose="02020603050405020304" pitchFamily="18" charset="-78"/>
              </a:rPr>
              <a:t>،</a:t>
            </a:r>
            <a:r>
              <a:rPr lang="ar-SA" sz="2400" dirty="0">
                <a:cs typeface="Traditional Arabic" panose="02020603050405020304" pitchFamily="18" charset="-78"/>
              </a:rPr>
              <a:t> ومسلم 1/65.</a:t>
            </a: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69536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سلم عليكم أهل الكتاب فقولوا: وعليكم).</a:t>
            </a:r>
          </a:p>
          <a:p>
            <a:pPr algn="ctr">
              <a:spcAft>
                <a:spcPts val="1200"/>
              </a:spcAft>
            </a:pPr>
            <a:r>
              <a:rPr lang="ar-SA" sz="2400" dirty="0">
                <a:cs typeface="Traditional Arabic" panose="02020603050405020304" pitchFamily="18" charset="-78"/>
              </a:rPr>
              <a:t>البخاري مع الفتح</a:t>
            </a:r>
            <a:r>
              <a:rPr lang="ar-JO" sz="2400" dirty="0">
                <a:cs typeface="Traditional Arabic" panose="02020603050405020304" pitchFamily="18" charset="-78"/>
              </a:rPr>
              <a:t> </a:t>
            </a:r>
            <a:r>
              <a:rPr lang="ar-SA" sz="2400" dirty="0">
                <a:cs typeface="Traditional Arabic" panose="02020603050405020304" pitchFamily="18" charset="-78"/>
              </a:rPr>
              <a:t>11/42،</a:t>
            </a:r>
            <a:r>
              <a:rPr lang="ar-JO" sz="2400" dirty="0">
                <a:cs typeface="Traditional Arabic" panose="02020603050405020304" pitchFamily="18" charset="-78"/>
              </a:rPr>
              <a:t> </a:t>
            </a:r>
            <a:r>
              <a:rPr lang="ar-SA" sz="2400" dirty="0">
                <a:cs typeface="Traditional Arabic" panose="02020603050405020304" pitchFamily="18" charset="-78"/>
              </a:rPr>
              <a:t>ومسلم 4/1705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4205360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سمعتم صياح الديكة، فاسألوا الله من فضله، فإنها رأت ملكاً، وإذا سمعتم نهيق الحمار، فتعوذوا بالله من الشيطان، فإنه رأى شيطاناً).</a:t>
            </a:r>
          </a:p>
          <a:p>
            <a:pPr algn="ctr">
              <a:spcAft>
                <a:spcPts val="1200"/>
              </a:spcAft>
            </a:pPr>
            <a:r>
              <a:rPr lang="ar-SA" sz="2400" dirty="0">
                <a:cs typeface="Traditional Arabic" panose="02020603050405020304" pitchFamily="18" charset="-78"/>
              </a:rPr>
              <a:t>البخاري مع الفتح6/350،</a:t>
            </a:r>
            <a:r>
              <a:rPr lang="ar-JO" sz="2400" dirty="0">
                <a:cs typeface="Traditional Arabic" panose="02020603050405020304" pitchFamily="18" charset="-78"/>
              </a:rPr>
              <a:t> </a:t>
            </a:r>
            <a:r>
              <a:rPr lang="ar-SA" sz="2400" dirty="0">
                <a:cs typeface="Traditional Arabic" panose="02020603050405020304" pitchFamily="18" charset="-78"/>
              </a:rPr>
              <a:t>ومسلم 4/2092</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157288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2"/>
            <a:ext cx="10991461" cy="1600438"/>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(أشهد أن لا إله إلا الله وحده لا شريك له، وأشهد أن محمداً عبده ورسوله).</a:t>
            </a:r>
          </a:p>
          <a:p>
            <a:pPr algn="ctr">
              <a:spcAft>
                <a:spcPts val="1200"/>
              </a:spcAft>
            </a:pPr>
            <a:r>
              <a:rPr lang="ar-SA" sz="3200" dirty="0">
                <a:solidFill>
                  <a:srgbClr val="C00000"/>
                </a:solidFill>
                <a:cs typeface="Traditional Arabic" panose="02020603050405020304" pitchFamily="18" charset="-78"/>
              </a:rPr>
              <a:t>وزاد الترمذي بعد ذكر الشهادتين</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اللهم اجعلني من التوابين واجعلني من المتطهرين</a:t>
            </a:r>
            <a:r>
              <a:rPr lang="ar-JO" sz="3200" dirty="0">
                <a:solidFill>
                  <a:srgbClr val="C00000"/>
                </a:solidFill>
                <a:cs typeface="Traditional Arabic" panose="02020603050405020304" pitchFamily="18" charset="-78"/>
              </a:rPr>
              <a:t>.</a:t>
            </a:r>
          </a:p>
          <a:p>
            <a:pPr algn="ctr">
              <a:spcAft>
                <a:spcPts val="1200"/>
              </a:spcAft>
            </a:pPr>
            <a:r>
              <a:rPr lang="ar-SA" sz="2400" dirty="0">
                <a:cs typeface="Traditional Arabic" panose="02020603050405020304" pitchFamily="18" charset="-78"/>
              </a:rPr>
              <a:t>رواه مسلم1/ 209</a:t>
            </a:r>
            <a:r>
              <a:rPr lang="ar-JO" sz="2400" dirty="0">
                <a:cs typeface="Traditional Arabic" panose="02020603050405020304" pitchFamily="18" charset="-78"/>
              </a:rPr>
              <a:t>، </a:t>
            </a:r>
            <a:r>
              <a:rPr lang="ar-SA" sz="2400" dirty="0">
                <a:cs typeface="Traditional Arabic" panose="02020603050405020304" pitchFamily="18" charset="-78"/>
              </a:rPr>
              <a:t>الترمذي 1/ 78</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الترمذي1/ 18</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6" name="Picture 5"/>
          <p:cNvPicPr>
            <a:picLocks noChangeAspect="1"/>
          </p:cNvPicPr>
          <p:nvPr/>
        </p:nvPicPr>
        <p:blipFill>
          <a:blip r:embed="rId2"/>
          <a:stretch>
            <a:fillRect/>
          </a:stretch>
        </p:blipFill>
        <p:spPr>
          <a:xfrm>
            <a:off x="2499048" y="872410"/>
            <a:ext cx="7193903" cy="646232"/>
          </a:xfrm>
          <a:prstGeom prst="rect">
            <a:avLst/>
          </a:prstGeom>
        </p:spPr>
      </p:pic>
    </p:spTree>
    <p:extLst>
      <p:ext uri="{BB962C8B-B14F-4D97-AF65-F5344CB8AC3E}">
        <p14:creationId xmlns:p14="http://schemas.microsoft.com/office/powerpoint/2010/main" val="2637291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سمعتم نُباح الكلاب ونهيق الحمير بالليل فتعوذوا بالله منهن، فإنهن يرين ما لا ترون).</a:t>
            </a:r>
          </a:p>
          <a:p>
            <a:pPr algn="ctr">
              <a:spcAft>
                <a:spcPts val="1200"/>
              </a:spcAft>
            </a:pPr>
            <a:r>
              <a:rPr lang="ar-SA" sz="2400" dirty="0">
                <a:cs typeface="Traditional Arabic" panose="02020603050405020304" pitchFamily="18" charset="-78"/>
              </a:rPr>
              <a:t>أبو داود 4/ 327</a:t>
            </a:r>
            <a:r>
              <a:rPr lang="ar-JO" sz="2400" dirty="0">
                <a:cs typeface="Traditional Arabic" panose="02020603050405020304" pitchFamily="18" charset="-78"/>
              </a:rPr>
              <a:t>،</a:t>
            </a:r>
            <a:r>
              <a:rPr lang="ar-SA" sz="2400" dirty="0">
                <a:cs typeface="Traditional Arabic" panose="02020603050405020304" pitchFamily="18" charset="-78"/>
              </a:rPr>
              <a:t> وأحمد 3/ 306</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داود3/ 961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614048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"اللَّهُم فأيما مؤمن سببته، فاجعل ذلك له قربة إليك يوم القيامة".</a:t>
            </a:r>
          </a:p>
          <a:p>
            <a:pPr algn="ctr">
              <a:spcAft>
                <a:spcPts val="1200"/>
              </a:spcAft>
            </a:pPr>
            <a:r>
              <a:rPr lang="ar-SA" sz="2400" dirty="0">
                <a:cs typeface="Traditional Arabic" panose="02020603050405020304" pitchFamily="18" charset="-78"/>
              </a:rPr>
              <a:t>البخاري مع الفتح 11/ 171</a:t>
            </a:r>
            <a:r>
              <a:rPr lang="ar-JO" sz="2400" dirty="0">
                <a:cs typeface="Traditional Arabic" panose="02020603050405020304" pitchFamily="18" charset="-78"/>
              </a:rPr>
              <a:t>،</a:t>
            </a:r>
            <a:r>
              <a:rPr lang="ar-SA" sz="2400" dirty="0">
                <a:cs typeface="Traditional Arabic" panose="02020603050405020304" pitchFamily="18" charset="-78"/>
              </a:rPr>
              <a:t> ومسلم4/ 2007 ولفظه</a:t>
            </a:r>
            <a:r>
              <a:rPr lang="ar-JO" sz="2400" dirty="0">
                <a:cs typeface="Traditional Arabic" panose="02020603050405020304" pitchFamily="18" charset="-78"/>
              </a:rPr>
              <a:t>:</a:t>
            </a:r>
            <a:r>
              <a:rPr lang="ar-SA" sz="2400" dirty="0">
                <a:cs typeface="Traditional Arabic" panose="02020603050405020304" pitchFamily="18" charset="-78"/>
              </a:rPr>
              <a:t> فاجعلها له زكاة ورحمة</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4077540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"إذا كان أحدكم مادحاً صاحبه لا محالة فليقل: أحسبُ فلاناً والله حسيبهُ ولا أزكي على الله أحداً، أحسبهُ – إن كان يعلم ذاك – كذا وكذا".</a:t>
            </a:r>
          </a:p>
          <a:p>
            <a:pPr algn="ctr">
              <a:spcAft>
                <a:spcPts val="1200"/>
              </a:spcAft>
            </a:pPr>
            <a:r>
              <a:rPr lang="ar-SA" sz="2400" dirty="0">
                <a:cs typeface="Traditional Arabic" panose="02020603050405020304" pitchFamily="18" charset="-78"/>
              </a:rPr>
              <a:t>رواه مسلم 4/2296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529655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50"/>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لا تؤاخذني بما يقولون، واغفر لي ما لا يعلمون [واجعلني خيراً مما يظنون].</a:t>
            </a:r>
          </a:p>
          <a:p>
            <a:pPr algn="ctr">
              <a:spcAft>
                <a:spcPts val="1200"/>
              </a:spcAft>
            </a:pPr>
            <a:r>
              <a:rPr lang="ar-SA" sz="2400" dirty="0">
                <a:cs typeface="Traditional Arabic" panose="02020603050405020304" pitchFamily="18" charset="-78"/>
              </a:rPr>
              <a:t>البخاري في الأدب المفرد برقم 761، وصحح إسناده الألباني في صحيح الأدب المفرد برقم 585، وما بين المعكوفين زيادة للبيهقي في شعب الإيمان 4/ 228 من طريق آخر.</a:t>
            </a:r>
          </a:p>
        </p:txBody>
      </p:sp>
      <p:pic>
        <p:nvPicPr>
          <p:cNvPr id="3" name="Picture 2"/>
          <p:cNvPicPr>
            <a:picLocks noChangeAspect="1"/>
          </p:cNvPicPr>
          <p:nvPr/>
        </p:nvPicPr>
        <p:blipFill>
          <a:blip r:embed="rId2"/>
          <a:stretch>
            <a:fillRect/>
          </a:stretch>
        </p:blipFill>
        <p:spPr>
          <a:xfrm>
            <a:off x="2499048" y="717047"/>
            <a:ext cx="7193903" cy="719390"/>
          </a:xfrm>
          <a:prstGeom prst="rect">
            <a:avLst/>
          </a:prstGeom>
        </p:spPr>
      </p:pic>
    </p:spTree>
    <p:extLst>
      <p:ext uri="{BB962C8B-B14F-4D97-AF65-F5344CB8AC3E}">
        <p14:creationId xmlns:p14="http://schemas.microsoft.com/office/powerpoint/2010/main" val="2288840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لبيك اللهم لبيك، لبيك لا شريك لك لبيك، إن الحمد والنعمة لك والملك، لا شريك لك. </a:t>
            </a:r>
          </a:p>
          <a:p>
            <a:pPr algn="ctr">
              <a:spcAft>
                <a:spcPts val="1200"/>
              </a:spcAft>
            </a:pPr>
            <a:r>
              <a:rPr lang="ar-SA" sz="2400" dirty="0">
                <a:cs typeface="Traditional Arabic" panose="02020603050405020304" pitchFamily="18" charset="-78"/>
              </a:rPr>
              <a:t>البخاري مع الفتح 3/ 408، ومسلم 2/841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724867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طاف النبي صلى الله عليه وسلم بالبيت على بعير، كلما أتى الركن أشار إليه بشيء عنده وكبر.</a:t>
            </a:r>
          </a:p>
          <a:p>
            <a:pPr algn="ctr">
              <a:spcAft>
                <a:spcPts val="1200"/>
              </a:spcAft>
            </a:pPr>
            <a:r>
              <a:rPr lang="ar-SA" sz="2400" dirty="0">
                <a:cs typeface="Traditional Arabic" panose="02020603050405020304" pitchFamily="18" charset="-78"/>
              </a:rPr>
              <a:t>البخاري مع الفتح 3/476،</a:t>
            </a:r>
            <a:r>
              <a:rPr lang="ar-JO" sz="2400" dirty="0">
                <a:cs typeface="Traditional Arabic" panose="02020603050405020304" pitchFamily="18" charset="-78"/>
              </a:rPr>
              <a:t> </a:t>
            </a:r>
            <a:r>
              <a:rPr lang="ar-SA" sz="2400" dirty="0">
                <a:cs typeface="Traditional Arabic" panose="02020603050405020304" pitchFamily="18" charset="-78"/>
              </a:rPr>
              <a:t>والمراد بالشيء المحجن انظر: البخاري مع الفتح 3/472.</a:t>
            </a:r>
          </a:p>
        </p:txBody>
      </p:sp>
      <p:pic>
        <p:nvPicPr>
          <p:cNvPr id="5" name="Picture 4"/>
          <p:cNvPicPr>
            <a:picLocks noChangeAspect="1"/>
          </p:cNvPicPr>
          <p:nvPr/>
        </p:nvPicPr>
        <p:blipFill>
          <a:blip r:embed="rId2"/>
          <a:stretch>
            <a:fillRect/>
          </a:stretch>
        </p:blipFill>
        <p:spPr>
          <a:xfrm>
            <a:off x="4331055" y="790205"/>
            <a:ext cx="3529890" cy="646232"/>
          </a:xfrm>
          <a:prstGeom prst="rect">
            <a:avLst/>
          </a:prstGeom>
        </p:spPr>
      </p:pic>
    </p:spTree>
    <p:extLst>
      <p:ext uri="{BB962C8B-B14F-4D97-AF65-F5344CB8AC3E}">
        <p14:creationId xmlns:p14="http://schemas.microsoft.com/office/powerpoint/2010/main" val="2185708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50"/>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(رَبَّنَا آتِنَا فِي الدُّنْيَا حَسَنَةً وَفِي الآخِرَةِ حَسَنَةً وَقِنَا عَذَابَ النَّارِ).</a:t>
            </a:r>
          </a:p>
          <a:p>
            <a:pPr algn="ctr"/>
            <a:r>
              <a:rPr lang="ar-SA" sz="2400" dirty="0">
                <a:cs typeface="Traditional Arabic" panose="02020603050405020304" pitchFamily="18" charset="-78"/>
              </a:rPr>
              <a:t>أبو داود 2/ 179</a:t>
            </a:r>
            <a:r>
              <a:rPr lang="ar-JO" sz="2400" dirty="0">
                <a:cs typeface="Traditional Arabic" panose="02020603050405020304" pitchFamily="18" charset="-78"/>
              </a:rPr>
              <a:t>، </a:t>
            </a:r>
            <a:r>
              <a:rPr lang="ar-SA" sz="2400" dirty="0">
                <a:cs typeface="Traditional Arabic" panose="02020603050405020304" pitchFamily="18" charset="-78"/>
              </a:rPr>
              <a:t>وأحمد 3/411</a:t>
            </a:r>
            <a:r>
              <a:rPr lang="ar-JO" sz="2400" dirty="0">
                <a:cs typeface="Traditional Arabic" panose="02020603050405020304" pitchFamily="18" charset="-78"/>
              </a:rPr>
              <a:t>،</a:t>
            </a:r>
            <a:r>
              <a:rPr lang="ar-SA" sz="2400" dirty="0">
                <a:cs typeface="Traditional Arabic" panose="02020603050405020304" pitchFamily="18" charset="-78"/>
              </a:rPr>
              <a:t> والبغوي في شرح السنة 7/128،</a:t>
            </a:r>
            <a:r>
              <a:rPr lang="ar-JO" sz="2400" dirty="0">
                <a:cs typeface="Traditional Arabic" panose="02020603050405020304" pitchFamily="18" charset="-78"/>
              </a:rPr>
              <a:t> </a:t>
            </a:r>
            <a:r>
              <a:rPr lang="ar-SA" sz="2400" dirty="0">
                <a:cs typeface="Traditional Arabic" panose="02020603050405020304" pitchFamily="18" charset="-78"/>
              </a:rPr>
              <a:t>وحسنه الألباني في صحيح أبي داود</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1/ 354، والآية من سورة البقرة، 201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582869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36352"/>
            <a:ext cx="10991461" cy="2585323"/>
          </a:xfrm>
          <a:prstGeom prst="rect">
            <a:avLst/>
          </a:prstGeom>
          <a:noFill/>
        </p:spPr>
        <p:txBody>
          <a:bodyPr wrap="square" rtlCol="1" anchor="ctr">
            <a:spAutoFit/>
          </a:bodyPr>
          <a:lstStyle/>
          <a:p>
            <a:pPr algn="just">
              <a:spcAft>
                <a:spcPts val="1200"/>
              </a:spcAft>
            </a:pPr>
            <a:r>
              <a:rPr lang="ar-JO" sz="3200" dirty="0">
                <a:solidFill>
                  <a:srgbClr val="C00000"/>
                </a:solidFill>
                <a:cs typeface="Traditional Arabic" panose="02020603050405020304" pitchFamily="18" charset="-78"/>
              </a:rPr>
              <a:t>فلما دنا صلى الله عليه وسلم من الصفا قرأ: (إِنَّ الصَّفَا وَالْمَرْوَةَ مِن شَعَآئِرِ اللّهِ) أبدأ بما بدأ الله به. فبدأ بالصفا فرقي عليه حتى رأى البيت فاستقبل القبلة، فوحد الله وكبره وقال: لا إله إلا الله وحده لا شريك لهُ، لهُ الملك ولهُ الحمد وهو على كل شيءٍ قدير، لا إله إلا الله وحده، أنجز وعده، ونصر عبده، وهزم الأحزاب وحده.ثم دعا بين ذلك قال مثل هذا ثلاث مرات "الحديث وفيه ": ففعل على المروة كما فعل على الصفا.</a:t>
            </a:r>
          </a:p>
          <a:p>
            <a:pPr algn="ctr">
              <a:spcAft>
                <a:spcPts val="1200"/>
              </a:spcAft>
            </a:pPr>
            <a:r>
              <a:rPr lang="ar-SA" sz="2400" dirty="0">
                <a:cs typeface="Traditional Arabic" panose="02020603050405020304" pitchFamily="18" charset="-78"/>
              </a:rPr>
              <a:t>مسلم 2/888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786191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(خير الدعاء دعاء يوم عرفة، وخيرُ ما قلت أنا والنبيُّون من قبلي: لا إله إلا الله وحدهُ لا شريك لهُ، لهُ الملكُ ولهُ الحمدُ وهو على كل شيء قدير).</a:t>
            </a:r>
          </a:p>
          <a:p>
            <a:pPr algn="ctr">
              <a:spcAft>
                <a:spcPts val="1200"/>
              </a:spcAft>
            </a:pPr>
            <a:r>
              <a:rPr lang="ar-SA" sz="2400" dirty="0">
                <a:cs typeface="Traditional Arabic" panose="02020603050405020304" pitchFamily="18" charset="-78"/>
              </a:rPr>
              <a:t>الترمذي وحسنه الألباني في صحيح الترمذي 3/184، وفي الحديث الصحيحة 4/6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531511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(ركب صلى الله عليه وسلم القصواء حتى أتى المشعر الحرام، فاستقبل القبلة فدعاهُ، وكبرهُ، وهللهُ، ووحدهُ، فلم يزل واقفاً حتى أسفر جداً، فدفع قبل أن تطلع الشمس).</a:t>
            </a:r>
          </a:p>
          <a:p>
            <a:pPr algn="ctr">
              <a:spcAft>
                <a:spcPts val="1200"/>
              </a:spcAft>
            </a:pPr>
            <a:r>
              <a:rPr lang="ar-SA" sz="2400" dirty="0">
                <a:cs typeface="Traditional Arabic" panose="02020603050405020304" pitchFamily="18" charset="-78"/>
              </a:rPr>
              <a:t>مسلم 2/891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354360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(سبحانك اللهم وبحمدك، أشهد أن لا إله إلا أنت، أستغفرك وأتوب إليك).</a:t>
            </a:r>
          </a:p>
          <a:p>
            <a:pPr algn="ctr">
              <a:spcAft>
                <a:spcPts val="1200"/>
              </a:spcAft>
            </a:pPr>
            <a:r>
              <a:rPr lang="ar-SA" sz="2400" dirty="0">
                <a:cs typeface="Traditional Arabic" panose="02020603050405020304" pitchFamily="18" charset="-78"/>
              </a:rPr>
              <a:t>النسائي في عمل اليوم والليلة ص173</a:t>
            </a:r>
            <a:r>
              <a:rPr lang="ar-JO" sz="2400" dirty="0">
                <a:cs typeface="Traditional Arabic" panose="02020603050405020304" pitchFamily="18" charset="-78"/>
              </a:rPr>
              <a:t>،</a:t>
            </a:r>
            <a:r>
              <a:rPr lang="ar-SA" sz="2400" dirty="0">
                <a:cs typeface="Traditional Arabic" panose="02020603050405020304" pitchFamily="18" charset="-78"/>
              </a:rPr>
              <a:t> وانظر إرواء الغليل 1/ 135 و</a:t>
            </a:r>
            <a:r>
              <a:rPr lang="ar-JO" sz="2400" dirty="0">
                <a:cs typeface="Traditional Arabic" panose="02020603050405020304" pitchFamily="18" charset="-78"/>
              </a:rPr>
              <a:t> </a:t>
            </a:r>
            <a:r>
              <a:rPr lang="ar-SA" sz="2400" dirty="0">
                <a:cs typeface="Traditional Arabic" panose="02020603050405020304" pitchFamily="18" charset="-78"/>
              </a:rPr>
              <a:t>2/ 94</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2499048" y="872410"/>
            <a:ext cx="7193903" cy="646232"/>
          </a:xfrm>
          <a:prstGeom prst="rect">
            <a:avLst/>
          </a:prstGeom>
        </p:spPr>
      </p:pic>
    </p:spTree>
    <p:extLst>
      <p:ext uri="{BB962C8B-B14F-4D97-AF65-F5344CB8AC3E}">
        <p14:creationId xmlns:p14="http://schemas.microsoft.com/office/powerpoint/2010/main" val="2695600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(يُكبِّر كلما رمى بحصاة عند الجمار الثلاث ثم يتقدم، ويقف يدعو مستقبل القبلة، رافعاً يديه بعد الجمرة الأولى والثانية، أما جمرة العقبة، فيرميها ويكبر عند كل حصاة وينصرف ولا يقف عندها).</a:t>
            </a:r>
          </a:p>
          <a:p>
            <a:pPr algn="ctr">
              <a:spcAft>
                <a:spcPts val="1200"/>
              </a:spcAft>
            </a:pPr>
            <a:r>
              <a:rPr lang="ar-SA" sz="2400" dirty="0">
                <a:cs typeface="Traditional Arabic" panose="02020603050405020304" pitchFamily="18" charset="-78"/>
              </a:rPr>
              <a:t>البخاري مع الفتح 3/583 و3/584</a:t>
            </a:r>
            <a:r>
              <a:rPr lang="ar-JO" sz="2400" dirty="0">
                <a:cs typeface="Traditional Arabic" panose="02020603050405020304" pitchFamily="18" charset="-78"/>
              </a:rPr>
              <a:t>،</a:t>
            </a:r>
            <a:r>
              <a:rPr lang="ar-SA" sz="2400" dirty="0">
                <a:cs typeface="Traditional Arabic" panose="02020603050405020304" pitchFamily="18" charset="-78"/>
              </a:rPr>
              <a:t> وانظر لفظه هناك</a:t>
            </a:r>
            <a:r>
              <a:rPr lang="ar-JO" sz="2400" dirty="0">
                <a:cs typeface="Traditional Arabic" panose="02020603050405020304" pitchFamily="18" charset="-78"/>
              </a:rPr>
              <a:t>،</a:t>
            </a:r>
            <a:r>
              <a:rPr lang="ar-SA" sz="2400" dirty="0">
                <a:cs typeface="Traditional Arabic" panose="02020603050405020304" pitchFamily="18" charset="-78"/>
              </a:rPr>
              <a:t> والبخاري مع الفتح 3/581</a:t>
            </a:r>
            <a:r>
              <a:rPr lang="ar-JO" sz="2400" dirty="0">
                <a:cs typeface="Traditional Arabic" panose="02020603050405020304" pitchFamily="18" charset="-78"/>
              </a:rPr>
              <a:t>،</a:t>
            </a:r>
            <a:r>
              <a:rPr lang="ar-SA" sz="2400" dirty="0">
                <a:cs typeface="Traditional Arabic" panose="02020603050405020304" pitchFamily="18" charset="-78"/>
              </a:rPr>
              <a:t> ورواه مسلم أيضاً</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4153958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الله).</a:t>
            </a:r>
          </a:p>
          <a:p>
            <a:pPr algn="ctr">
              <a:spcAft>
                <a:spcPts val="1200"/>
              </a:spcAft>
            </a:pPr>
            <a:r>
              <a:rPr lang="ar-SA" sz="2400" dirty="0">
                <a:cs typeface="Traditional Arabic" panose="02020603050405020304" pitchFamily="18" charset="-78"/>
              </a:rPr>
              <a:t>البخاري مع الفتح 1/210 و390 و414</a:t>
            </a:r>
            <a:r>
              <a:rPr lang="ar-JO" sz="2400" dirty="0">
                <a:cs typeface="Traditional Arabic" panose="02020603050405020304" pitchFamily="18" charset="-78"/>
              </a:rPr>
              <a:t>،</a:t>
            </a:r>
            <a:r>
              <a:rPr lang="ar-SA" sz="2400" dirty="0">
                <a:cs typeface="Traditional Arabic" panose="02020603050405020304" pitchFamily="18" charset="-78"/>
              </a:rPr>
              <a:t> ومسلم 4/ 1857.</a:t>
            </a: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970538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 أكبر).</a:t>
            </a:r>
          </a:p>
          <a:p>
            <a:pPr algn="ctr">
              <a:spcAft>
                <a:spcPts val="1200"/>
              </a:spcAft>
            </a:pPr>
            <a:r>
              <a:rPr lang="ar-SA" sz="2400" dirty="0">
                <a:cs typeface="Traditional Arabic" panose="02020603050405020304" pitchFamily="18" charset="-78"/>
              </a:rPr>
              <a:t>البخاري الفتح</a:t>
            </a:r>
            <a:r>
              <a:rPr lang="ar-JO" sz="2400" dirty="0">
                <a:cs typeface="Traditional Arabic" panose="02020603050405020304" pitchFamily="18" charset="-78"/>
              </a:rPr>
              <a:t> </a:t>
            </a:r>
            <a:r>
              <a:rPr lang="ar-SA" sz="2400" dirty="0">
                <a:cs typeface="Traditional Arabic" panose="02020603050405020304" pitchFamily="18" charset="-78"/>
              </a:rPr>
              <a:t>8/ 441</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2/103 و2/235</a:t>
            </a:r>
            <a:r>
              <a:rPr lang="ar-JO" sz="2400" dirty="0">
                <a:cs typeface="Traditional Arabic" panose="02020603050405020304" pitchFamily="18" charset="-78"/>
              </a:rPr>
              <a:t>،</a:t>
            </a:r>
            <a:r>
              <a:rPr lang="ar-SA" sz="2400" dirty="0">
                <a:cs typeface="Traditional Arabic" panose="02020603050405020304" pitchFamily="18" charset="-78"/>
              </a:rPr>
              <a:t> ومسند أحمد 5/ 218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591486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النبي صلى الله عليه وسلم إذا أتاه أمر يسرهُ أو يسرُّ به خر ساجداً شكراً لله تبارك وتعالى).</a:t>
            </a:r>
          </a:p>
          <a:p>
            <a:pPr algn="ctr">
              <a:spcAft>
                <a:spcPts val="1200"/>
              </a:spcAft>
            </a:pPr>
            <a:r>
              <a:rPr lang="ar-SA" sz="2400" dirty="0">
                <a:cs typeface="Traditional Arabic" panose="02020603050405020304" pitchFamily="18" charset="-78"/>
              </a:rPr>
              <a:t>رواه أهل السنن إلا النسائي . انظر صحيح ابن ماجه 1/ 233</a:t>
            </a:r>
            <a:r>
              <a:rPr lang="ar-JO" sz="2400" dirty="0">
                <a:cs typeface="Traditional Arabic" panose="02020603050405020304" pitchFamily="18" charset="-78"/>
              </a:rPr>
              <a:t>،</a:t>
            </a:r>
            <a:r>
              <a:rPr lang="ar-SA" sz="2400" dirty="0">
                <a:cs typeface="Traditional Arabic" panose="02020603050405020304" pitchFamily="18" charset="-78"/>
              </a:rPr>
              <a:t> وإرواء الغليل 2/226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74513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(ضع يدك على الذي تألم من جسدك وقل: بسم الله، ثلاثاً. وقل سبع مرات: أعوذ بالله وقدرته من شر ما أجد وأحاذر).</a:t>
            </a:r>
          </a:p>
          <a:p>
            <a:pPr algn="ctr">
              <a:spcAft>
                <a:spcPts val="1200"/>
              </a:spcAft>
            </a:pPr>
            <a:r>
              <a:rPr lang="ar-SA" sz="2400" dirty="0">
                <a:cs typeface="Traditional Arabic" panose="02020603050405020304" pitchFamily="18" charset="-78"/>
              </a:rPr>
              <a:t>مسلم 4/1728</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47529"/>
            <a:ext cx="7193903" cy="688908"/>
          </a:xfrm>
          <a:prstGeom prst="rect">
            <a:avLst/>
          </a:prstGeom>
        </p:spPr>
      </p:pic>
    </p:spTree>
    <p:extLst>
      <p:ext uri="{BB962C8B-B14F-4D97-AF65-F5344CB8AC3E}">
        <p14:creationId xmlns:p14="http://schemas.microsoft.com/office/powerpoint/2010/main" val="4244390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رأى أحدكم من أخيه أو من نفسه أومن ماله ما يعجبهُ، [فليدع لهُ بالبركة] فإن العين حقٌّ).</a:t>
            </a:r>
          </a:p>
          <a:p>
            <a:pPr algn="ctr">
              <a:spcAft>
                <a:spcPts val="1200"/>
              </a:spcAft>
            </a:pPr>
            <a:r>
              <a:rPr lang="ar-SA" sz="2400" dirty="0">
                <a:cs typeface="Traditional Arabic" panose="02020603050405020304" pitchFamily="18" charset="-78"/>
              </a:rPr>
              <a:t>مسند أحمد 4/447</a:t>
            </a:r>
            <a:r>
              <a:rPr lang="ar-JO" sz="2400" dirty="0">
                <a:cs typeface="Traditional Arabic" panose="02020603050405020304" pitchFamily="18" charset="-78"/>
              </a:rPr>
              <a:t>،</a:t>
            </a:r>
            <a:r>
              <a:rPr lang="ar-SA" sz="2400" dirty="0">
                <a:cs typeface="Traditional Arabic" panose="02020603050405020304" pitchFamily="18" charset="-78"/>
              </a:rPr>
              <a:t> وابن ماجه ومالك، وصححه الألباني في صحيح الجامع 1/212</a:t>
            </a:r>
            <a:r>
              <a:rPr lang="ar-JO" sz="2400" dirty="0">
                <a:cs typeface="Traditional Arabic" panose="02020603050405020304" pitchFamily="18" charset="-78"/>
              </a:rPr>
              <a:t>،</a:t>
            </a:r>
            <a:r>
              <a:rPr lang="ar-SA" sz="2400" dirty="0">
                <a:cs typeface="Traditional Arabic" panose="02020603050405020304" pitchFamily="18" charset="-78"/>
              </a:rPr>
              <a:t> وانظر تحقيق زاد المعاد للأرناؤوط 4/170</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47529"/>
            <a:ext cx="7193903" cy="688908"/>
          </a:xfrm>
          <a:prstGeom prst="rect">
            <a:avLst/>
          </a:prstGeom>
        </p:spPr>
      </p:pic>
    </p:spTree>
    <p:extLst>
      <p:ext uri="{BB962C8B-B14F-4D97-AF65-F5344CB8AC3E}">
        <p14:creationId xmlns:p14="http://schemas.microsoft.com/office/powerpoint/2010/main" val="982364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a:t>
            </a:r>
          </a:p>
          <a:p>
            <a:pPr algn="ctr">
              <a:spcAft>
                <a:spcPts val="1200"/>
              </a:spcAft>
            </a:pPr>
            <a:r>
              <a:rPr lang="ar-SA" sz="2400" dirty="0">
                <a:cs typeface="Traditional Arabic" panose="02020603050405020304" pitchFamily="18" charset="-78"/>
              </a:rPr>
              <a:t>البخاري مع الفتح 6/ 181، ومسلم 4/ 2208.</a:t>
            </a: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49158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والله أكبر [اللهم منك ولك] اللهم تقبل مني).</a:t>
            </a:r>
          </a:p>
          <a:p>
            <a:pPr algn="ctr">
              <a:spcAft>
                <a:spcPts val="1200"/>
              </a:spcAft>
            </a:pPr>
            <a:r>
              <a:rPr lang="ar-SA" sz="2400" dirty="0">
                <a:cs typeface="Traditional Arabic" panose="02020603050405020304" pitchFamily="18" charset="-78"/>
              </a:rPr>
              <a:t>مسلم 3/1557</a:t>
            </a:r>
            <a:r>
              <a:rPr lang="ar-JO" sz="2400" dirty="0">
                <a:cs typeface="Traditional Arabic" panose="02020603050405020304" pitchFamily="18" charset="-78"/>
              </a:rPr>
              <a:t>،</a:t>
            </a:r>
            <a:r>
              <a:rPr lang="ar-SA" sz="2400" dirty="0">
                <a:cs typeface="Traditional Arabic" panose="02020603050405020304" pitchFamily="18" charset="-78"/>
              </a:rPr>
              <a:t> والبيهقي 9/287</a:t>
            </a:r>
            <a:r>
              <a:rPr lang="ar-JO" sz="2400" dirty="0">
                <a:cs typeface="Traditional Arabic" panose="02020603050405020304" pitchFamily="18" charset="-78"/>
              </a:rPr>
              <a:t>،</a:t>
            </a:r>
            <a:r>
              <a:rPr lang="ar-SA" sz="2400" dirty="0">
                <a:cs typeface="Traditional Arabic" panose="02020603050405020304" pitchFamily="18" charset="-78"/>
              </a:rPr>
              <a:t> وما بين المعكوفين للبيهقي 9/287 وغيره</a:t>
            </a:r>
            <a:r>
              <a:rPr lang="ar-JO" sz="2400" dirty="0">
                <a:cs typeface="Traditional Arabic" panose="02020603050405020304" pitchFamily="18" charset="-78"/>
              </a:rPr>
              <a:t>، </a:t>
            </a:r>
            <a:r>
              <a:rPr lang="ar-SA" sz="2400" dirty="0">
                <a:cs typeface="Traditional Arabic" panose="02020603050405020304" pitchFamily="18" charset="-78"/>
              </a:rPr>
              <a:t>والجملة الأخيرة سقتها بالمعنى من رواية مسلم.</a:t>
            </a: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67549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8"/>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(أعوذ بكلمات الله التامات التي لا يجاوزهن بر ولا فاجر من شر ما خلق، وبرأ وذرأ ومن شر ما ينزل من السماء، ومن شر ما يعرج فيها، ومن شر ما ذرأ في الأرض، ومن شر ما يخرج منها، ومن شر فتن الليل والنهار، ومن شر كل طارق إلا طارقاً يطرق بخير يا رحمن).</a:t>
            </a:r>
          </a:p>
          <a:p>
            <a:pPr algn="ctr">
              <a:spcAft>
                <a:spcPts val="1200"/>
              </a:spcAft>
            </a:pPr>
            <a:r>
              <a:rPr lang="ar-SA" sz="2400" dirty="0">
                <a:cs typeface="Traditional Arabic" panose="02020603050405020304" pitchFamily="18" charset="-78"/>
              </a:rPr>
              <a:t>أحمد 3/419 بإسناد صحيح</a:t>
            </a:r>
            <a:r>
              <a:rPr lang="ar-JO" sz="2400" dirty="0">
                <a:cs typeface="Traditional Arabic" panose="02020603050405020304" pitchFamily="18" charset="-78"/>
              </a:rPr>
              <a:t>،</a:t>
            </a:r>
            <a:r>
              <a:rPr lang="ar-SA" sz="2400" dirty="0">
                <a:cs typeface="Traditional Arabic" panose="02020603050405020304" pitchFamily="18" charset="-78"/>
              </a:rPr>
              <a:t> وابن السني برقم 637</a:t>
            </a:r>
            <a:r>
              <a:rPr lang="ar-JO" sz="2400" dirty="0">
                <a:cs typeface="Traditional Arabic" panose="02020603050405020304" pitchFamily="18" charset="-78"/>
              </a:rPr>
              <a:t>،</a:t>
            </a:r>
            <a:r>
              <a:rPr lang="ar-SA" sz="2400" dirty="0">
                <a:cs typeface="Traditional Arabic" panose="02020603050405020304" pitchFamily="18" charset="-78"/>
              </a:rPr>
              <a:t> وصحح إسناده الأرناؤوط في تخريجه للطحاوية ص 133 وانظر مجمع الزوائد 10/ 127.</a:t>
            </a: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690345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"والله إني لاستغفر الله وأتوب إليه في اليوم أكثر من سبعين مرة".</a:t>
            </a:r>
          </a:p>
          <a:p>
            <a:pPr algn="ctr">
              <a:spcAft>
                <a:spcPts val="1200"/>
              </a:spcAft>
            </a:pPr>
            <a:r>
              <a:rPr lang="ar-SA" sz="2400" dirty="0">
                <a:cs typeface="Traditional Arabic" panose="02020603050405020304" pitchFamily="18" charset="-78"/>
              </a:rPr>
              <a:t>البخاري مع الفتح 11/101</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000551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توكَّلْتُ على الله، ولا حَوْلَ ولا قُوةَ إلا بالله).</a:t>
            </a:r>
          </a:p>
          <a:p>
            <a:pPr algn="ctr">
              <a:spcAft>
                <a:spcPts val="1200"/>
              </a:spcAft>
            </a:pPr>
            <a:r>
              <a:rPr lang="ar-SA" sz="2400" dirty="0">
                <a:cs typeface="Traditional Arabic" panose="02020603050405020304" pitchFamily="18" charset="-78"/>
              </a:rPr>
              <a:t>أبو داود 4/ 325</a:t>
            </a:r>
            <a:r>
              <a:rPr lang="ar-JO" sz="2400" dirty="0">
                <a:cs typeface="Traditional Arabic" panose="02020603050405020304" pitchFamily="18" charset="-78"/>
              </a:rPr>
              <a:t>،</a:t>
            </a:r>
            <a:r>
              <a:rPr lang="ar-SA" sz="2400" dirty="0">
                <a:cs typeface="Traditional Arabic" panose="02020603050405020304" pitchFamily="18" charset="-78"/>
              </a:rPr>
              <a:t> والترمذي 5/ 490</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 151.</a:t>
            </a:r>
            <a:endParaRPr lang="ar-JO" sz="2400" dirty="0">
              <a:solidFill>
                <a:srgbClr val="C00000"/>
              </a:solidFill>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3485" y="872608"/>
            <a:ext cx="4865030" cy="646232"/>
          </a:xfrm>
          <a:prstGeom prst="rect">
            <a:avLst/>
          </a:prstGeom>
        </p:spPr>
      </p:pic>
    </p:spTree>
    <p:extLst>
      <p:ext uri="{BB962C8B-B14F-4D97-AF65-F5344CB8AC3E}">
        <p14:creationId xmlns:p14="http://schemas.microsoft.com/office/powerpoint/2010/main" val="681677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"يا أيها الناس توبوا إلى الله فإني أتوب في اليوم إليه مائة مرة".</a:t>
            </a:r>
          </a:p>
          <a:p>
            <a:pPr algn="ctr">
              <a:spcAft>
                <a:spcPts val="1200"/>
              </a:spcAft>
            </a:pPr>
            <a:r>
              <a:rPr lang="ar-SA" sz="2400" dirty="0">
                <a:cs typeface="Traditional Arabic" panose="02020603050405020304" pitchFamily="18" charset="-78"/>
              </a:rPr>
              <a:t>مسلم 4/2076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715241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29"/>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"من قال أستغفر الله العظيم الذي لا إله إلا هو الحي القيوم وأتوب إليه، غفر الله لهُ وإن كان فَرَّ من الزحف".</a:t>
            </a:r>
          </a:p>
          <a:p>
            <a:pPr algn="ctr"/>
            <a:r>
              <a:rPr lang="ar-SA" sz="2400" dirty="0">
                <a:cs typeface="Traditional Arabic" panose="02020603050405020304" pitchFamily="18" charset="-78"/>
              </a:rPr>
              <a:t>أخرجه أبو داود 2/85</a:t>
            </a:r>
            <a:r>
              <a:rPr lang="ar-JO" sz="2400" dirty="0">
                <a:cs typeface="Traditional Arabic" panose="02020603050405020304" pitchFamily="18" charset="-78"/>
              </a:rPr>
              <a:t>، </a:t>
            </a:r>
            <a:r>
              <a:rPr lang="ar-SA" sz="2400" dirty="0">
                <a:cs typeface="Traditional Arabic" panose="02020603050405020304" pitchFamily="18" charset="-78"/>
              </a:rPr>
              <a:t>والترمذي 5/569 والحاكم</a:t>
            </a:r>
            <a:r>
              <a:rPr lang="ar-JO" sz="2400" dirty="0">
                <a:cs typeface="Traditional Arabic" panose="02020603050405020304" pitchFamily="18" charset="-78"/>
              </a:rPr>
              <a:t>،</a:t>
            </a:r>
            <a:r>
              <a:rPr lang="ar-SA" sz="2400" dirty="0">
                <a:cs typeface="Traditional Arabic" panose="02020603050405020304" pitchFamily="18" charset="-78"/>
              </a:rPr>
              <a:t> وصححه ووافقه الذهبي 1/511</a:t>
            </a:r>
            <a:r>
              <a:rPr lang="ar-JO" sz="2400" dirty="0">
                <a:cs typeface="Traditional Arabic" panose="02020603050405020304" pitchFamily="18" charset="-78"/>
              </a:rPr>
              <a:t>، </a:t>
            </a:r>
            <a:r>
              <a:rPr lang="ar-SA" sz="2400" dirty="0">
                <a:cs typeface="Traditional Arabic" panose="02020603050405020304" pitchFamily="18" charset="-78"/>
              </a:rPr>
              <a:t>وصححه الألباني.</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انظر صحيح الترمذي 3/182 وجامع الأصول لأحاديث الرسول صلى الله عيه وسلم 4/389 – 390 بتحقيق الأرناؤوط</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950333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"أقرب ما يكون الربُّ من العبد في جوف الليل الآخر، فإن استطعت أن تكون ممن يذكر الله في تلك الساعة فكن".</a:t>
            </a:r>
          </a:p>
          <a:p>
            <a:pPr algn="ctr"/>
            <a:r>
              <a:rPr lang="ar-SA" sz="2400" dirty="0">
                <a:cs typeface="Traditional Arabic" panose="02020603050405020304" pitchFamily="18" charset="-78"/>
              </a:rPr>
              <a:t>أخرجه الترمذي والنسائي 1/279</a:t>
            </a:r>
            <a:r>
              <a:rPr lang="ar-JO" sz="2400" dirty="0">
                <a:cs typeface="Traditional Arabic" panose="02020603050405020304" pitchFamily="18" charset="-78"/>
              </a:rPr>
              <a:t>،</a:t>
            </a:r>
            <a:r>
              <a:rPr lang="ar-SA" sz="2400" dirty="0">
                <a:cs typeface="Traditional Arabic" panose="02020603050405020304" pitchFamily="18" charset="-78"/>
              </a:rPr>
              <a:t> والحاكم وانظر صحيح الترمذي 3/183</a:t>
            </a:r>
            <a:r>
              <a:rPr lang="ar-JO" sz="2400" dirty="0">
                <a:cs typeface="Traditional Arabic" panose="02020603050405020304" pitchFamily="18" charset="-78"/>
              </a:rPr>
              <a:t>،</a:t>
            </a:r>
            <a:r>
              <a:rPr lang="ar-SA" sz="2400" dirty="0">
                <a:cs typeface="Traditional Arabic" panose="02020603050405020304" pitchFamily="18" charset="-78"/>
              </a:rPr>
              <a:t> وجامع الأصول بتحقيق الأرناؤوط 4/144</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631827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"أقرب ما يكون العبد من ربه وهو ساجد، فأكثروا الدعاء".</a:t>
            </a:r>
          </a:p>
          <a:p>
            <a:pPr algn="ctr"/>
            <a:r>
              <a:rPr lang="ar-SA" sz="2400" dirty="0">
                <a:cs typeface="Traditional Arabic" panose="02020603050405020304" pitchFamily="18" charset="-78"/>
              </a:rPr>
              <a:t>مسلم 1/350.</a:t>
            </a: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4010358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85"/>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"إنه ليُغان على قلبي، وإني لاستغفرُ الله في اليوم مائة مرة".</a:t>
            </a:r>
          </a:p>
          <a:p>
            <a:pPr algn="ctr"/>
            <a:r>
              <a:rPr lang="ar-SA" sz="2400" dirty="0">
                <a:cs typeface="Traditional Arabic" panose="02020603050405020304" pitchFamily="18" charset="-78"/>
              </a:rPr>
              <a:t>أخرجه مسلم 4/2075</a:t>
            </a:r>
            <a:r>
              <a:rPr lang="ar-JO" sz="2400" dirty="0">
                <a:cs typeface="Traditional Arabic" panose="02020603050405020304" pitchFamily="18" charset="-78"/>
              </a:rPr>
              <a:t>.</a:t>
            </a:r>
          </a:p>
          <a:p>
            <a:pPr algn="ctr"/>
            <a:r>
              <a:rPr lang="ar-SA" sz="2400" dirty="0">
                <a:cs typeface="Traditional Arabic" panose="02020603050405020304" pitchFamily="18" charset="-78"/>
              </a:rPr>
              <a:t>قال ابن الأثير: (ليُغان على قلبي) أي ليغطى ويغشى والمراد: السهو؛ لأنه كان صلى الله عيه وسلم لا يزال في مزيد من الذكر والقربة ودوام المراقبة</a:t>
            </a:r>
            <a:r>
              <a:rPr lang="ar-JO" sz="2400" dirty="0">
                <a:cs typeface="Traditional Arabic" panose="02020603050405020304" pitchFamily="18" charset="-78"/>
              </a:rPr>
              <a:t>،</a:t>
            </a:r>
            <a:r>
              <a:rPr lang="ar-SA" sz="2400" dirty="0">
                <a:cs typeface="Traditional Arabic" panose="02020603050405020304" pitchFamily="18" charset="-78"/>
              </a:rPr>
              <a:t> فإذا سها عن شيء منها في بعض الأوقات</a:t>
            </a:r>
            <a:r>
              <a:rPr lang="ar-JO" sz="2400" dirty="0">
                <a:cs typeface="Traditional Arabic" panose="02020603050405020304" pitchFamily="18" charset="-78"/>
              </a:rPr>
              <a:t> </a:t>
            </a:r>
            <a:r>
              <a:rPr lang="ar-SA" sz="2400" dirty="0">
                <a:cs typeface="Traditional Arabic" panose="02020603050405020304" pitchFamily="18" charset="-78"/>
              </a:rPr>
              <a:t>أو ن</a:t>
            </a:r>
            <a:r>
              <a:rPr lang="ar-JO" sz="2400" dirty="0">
                <a:cs typeface="Traditional Arabic" panose="02020603050405020304" pitchFamily="18" charset="-78"/>
              </a:rPr>
              <a:t>َ</a:t>
            </a:r>
            <a:r>
              <a:rPr lang="ar-SA" sz="2400" dirty="0">
                <a:cs typeface="Traditional Arabic" panose="02020603050405020304" pitchFamily="18" charset="-78"/>
              </a:rPr>
              <a:t>سي عدهُ ذنباً على نفسه ففزع إلى الاستغفار. انظر جامع الأصول 4/386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728862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"من قال سبحان الله وبحمده في يوم مائة مرة، حُطَّت خطاياه ولو كانت مثل زبد البحر".</a:t>
            </a:r>
          </a:p>
          <a:p>
            <a:pPr algn="ctr"/>
            <a:r>
              <a:rPr lang="ar-SA" sz="2400" dirty="0">
                <a:cs typeface="Traditional Arabic" panose="02020603050405020304" pitchFamily="18" charset="-78"/>
              </a:rPr>
              <a:t>البخاري 7/168</a:t>
            </a:r>
            <a:r>
              <a:rPr lang="ar-JO" sz="2400" dirty="0">
                <a:cs typeface="Traditional Arabic" panose="02020603050405020304" pitchFamily="18" charset="-78"/>
              </a:rPr>
              <a:t>،</a:t>
            </a:r>
            <a:r>
              <a:rPr lang="ar-SA" sz="2400" dirty="0">
                <a:cs typeface="Traditional Arabic" panose="02020603050405020304" pitchFamily="18" charset="-78"/>
              </a:rPr>
              <a:t> ومسلم 4/ 2071، وانظر:</a:t>
            </a:r>
            <a:r>
              <a:rPr lang="ar-JO" sz="2400" dirty="0">
                <a:cs typeface="Traditional Arabic" panose="02020603050405020304" pitchFamily="18" charset="-78"/>
              </a:rPr>
              <a:t> </a:t>
            </a:r>
            <a:r>
              <a:rPr lang="ar-SA" sz="2400" dirty="0">
                <a:cs typeface="Traditional Arabic" panose="02020603050405020304" pitchFamily="18" charset="-78"/>
              </a:rPr>
              <a:t>فضل من قالها مائة مرة إذا أصبح وإذا أمسى</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198305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"من قال لا إله إلا وحده لا شريك لهُ، لهُ الملك، ولهُ الحمدُ، وهو على كل شيء قدير عشر مرات، كان كمن أعتق أربعة أنفس من ولد إسماعيل".</a:t>
            </a:r>
          </a:p>
          <a:p>
            <a:pPr algn="ctr"/>
            <a:r>
              <a:rPr lang="ar-SA" sz="2400" dirty="0">
                <a:cs typeface="Traditional Arabic" panose="02020603050405020304" pitchFamily="18" charset="-78"/>
              </a:rPr>
              <a:t>البخاري 7/67</a:t>
            </a:r>
            <a:r>
              <a:rPr lang="ar-JO" sz="2400" dirty="0">
                <a:cs typeface="Traditional Arabic" panose="02020603050405020304" pitchFamily="18" charset="-78"/>
              </a:rPr>
              <a:t>، </a:t>
            </a:r>
            <a:r>
              <a:rPr lang="ar-SA" sz="2400" dirty="0">
                <a:cs typeface="Traditional Arabic" panose="02020603050405020304" pitchFamily="18" charset="-78"/>
              </a:rPr>
              <a:t>ومسلم بلفظه 4/2071</a:t>
            </a:r>
            <a:r>
              <a:rPr lang="ar-JO" sz="2400" dirty="0">
                <a:cs typeface="Traditional Arabic" panose="02020603050405020304" pitchFamily="18" charset="-78"/>
              </a:rPr>
              <a:t>،</a:t>
            </a:r>
            <a:r>
              <a:rPr lang="ar-SA" sz="2400" dirty="0">
                <a:cs typeface="Traditional Arabic" panose="02020603050405020304" pitchFamily="18" charset="-78"/>
              </a:rPr>
              <a:t> وانظر فضل من قالها في اليوم مائة مرة</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82056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"كلمتان خفيفتان على اللسان، ثقيلتان في الميزان حبيبتان إلى الرحمن: سبحان الله وبحمده، سبحان الله العظيم".</a:t>
            </a:r>
          </a:p>
          <a:p>
            <a:pPr algn="ctr"/>
            <a:r>
              <a:rPr lang="ar-SA" sz="2400" dirty="0">
                <a:cs typeface="Traditional Arabic" panose="02020603050405020304" pitchFamily="18" charset="-78"/>
              </a:rPr>
              <a:t>البخاري 7/167</a:t>
            </a:r>
            <a:r>
              <a:rPr lang="ar-JO" sz="2400" dirty="0">
                <a:cs typeface="Traditional Arabic" panose="02020603050405020304" pitchFamily="18" charset="-78"/>
              </a:rPr>
              <a:t>، </a:t>
            </a:r>
            <a:r>
              <a:rPr lang="ar-SA" sz="2400" dirty="0">
                <a:cs typeface="Traditional Arabic" panose="02020603050405020304" pitchFamily="18" charset="-78"/>
              </a:rPr>
              <a:t>ومسلم 4/2072</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645701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75"/>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رسول الله صلى الله عليه وسلم: "أيعجز أحدكم أن يكسب كل يوم ألف حسنة"، فسأله سائل من جلسائه: كيف يكسب أحدنا ألف حسنة؟ قال: "يُسبح مائة تسبيحة، فيكتب له ألف حسنة أو يُحط عنه ُألف خطيئة".</a:t>
            </a:r>
          </a:p>
          <a:p>
            <a:pPr algn="ctr"/>
            <a:r>
              <a:rPr lang="ar-SA" sz="2400" dirty="0">
                <a:cs typeface="Traditional Arabic" panose="02020603050405020304" pitchFamily="18" charset="-78"/>
              </a:rPr>
              <a:t>مسلم 4/2073</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334905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(من قال سبحان الله العظيم وبحمده، غُرست له نخلة في الجنة).</a:t>
            </a:r>
          </a:p>
          <a:p>
            <a:pPr algn="ctr"/>
            <a:r>
              <a:rPr lang="ar-SA" sz="2400" dirty="0">
                <a:cs typeface="Traditional Arabic" panose="02020603050405020304" pitchFamily="18" charset="-78"/>
              </a:rPr>
              <a:t>أخرجه الترمذي 5/511</a:t>
            </a:r>
            <a:r>
              <a:rPr lang="ar-JO" sz="2400" dirty="0">
                <a:cs typeface="Traditional Arabic" panose="02020603050405020304" pitchFamily="18" charset="-78"/>
              </a:rPr>
              <a:t>،</a:t>
            </a:r>
            <a:r>
              <a:rPr lang="ar-SA" sz="2400" dirty="0">
                <a:cs typeface="Traditional Arabic" panose="02020603050405020304" pitchFamily="18" charset="-78"/>
              </a:rPr>
              <a:t> والحاكم 1/501</a:t>
            </a:r>
            <a:r>
              <a:rPr lang="ar-JO" sz="2400" dirty="0">
                <a:cs typeface="Traditional Arabic" panose="02020603050405020304" pitchFamily="18" charset="-78"/>
              </a:rPr>
              <a:t>،</a:t>
            </a:r>
            <a:r>
              <a:rPr lang="ar-SA" sz="2400" dirty="0">
                <a:cs typeface="Traditional Arabic" panose="02020603050405020304" pitchFamily="18" charset="-78"/>
              </a:rPr>
              <a:t> وصححه ووافقه الذهبي، وانظر صحيح الجامع 5/531</a:t>
            </a:r>
            <a:r>
              <a:rPr lang="ar-JO" sz="2400" dirty="0">
                <a:cs typeface="Traditional Arabic" panose="02020603050405020304" pitchFamily="18" charset="-78"/>
              </a:rPr>
              <a:t>،</a:t>
            </a:r>
            <a:r>
              <a:rPr lang="ar-SA" sz="2400" dirty="0">
                <a:cs typeface="Traditional Arabic" panose="02020603050405020304" pitchFamily="18" charset="-78"/>
              </a:rPr>
              <a:t> وصحيح الترمذي 3/160.</a:t>
            </a: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332798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3"/>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أن أَضِلَّ أوْ أُضَلَّ أَوْ أزِلَّ، أو أُزَلَّ، أوْ أظلِم أوْ أُظْلَم، أوْ أَجْهَلَ أوْ يُجْهَلَ عَلَيَّ)</a:t>
            </a:r>
          </a:p>
          <a:p>
            <a:pPr algn="ctr">
              <a:spcAft>
                <a:spcPts val="1200"/>
              </a:spcAft>
            </a:pPr>
            <a:r>
              <a:rPr lang="ar-SA" sz="2400" dirty="0">
                <a:cs typeface="Traditional Arabic" panose="02020603050405020304" pitchFamily="18" charset="-78"/>
              </a:rPr>
              <a:t>أهل السنن وانظر صحيح الترمذي 3/ 152 وصحيح ابن ماجه 2/ 336 .</a:t>
            </a:r>
            <a:endParaRPr lang="ar-JO" sz="2400" dirty="0">
              <a:solidFill>
                <a:srgbClr val="C00000"/>
              </a:solidFill>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3485" y="872608"/>
            <a:ext cx="4865030" cy="646232"/>
          </a:xfrm>
          <a:prstGeom prst="rect">
            <a:avLst/>
          </a:prstGeom>
        </p:spPr>
      </p:pic>
    </p:spTree>
    <p:extLst>
      <p:ext uri="{BB962C8B-B14F-4D97-AF65-F5344CB8AC3E}">
        <p14:creationId xmlns:p14="http://schemas.microsoft.com/office/powerpoint/2010/main" val="2569950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قال صلى الله عليه وسلم :"يا عبد الله بن قيس ألا أدلك على كنز من كنوز الجنة؟" فقلت: بلى يا رسول الله، قال: " قل لا حول ولا قوة إلا بالله".</a:t>
            </a:r>
          </a:p>
          <a:p>
            <a:pPr algn="ctr"/>
            <a:r>
              <a:rPr lang="ar-SA" sz="2400" dirty="0">
                <a:cs typeface="Traditional Arabic" panose="02020603050405020304" pitchFamily="18" charset="-78"/>
              </a:rPr>
              <a:t>البخاري مع الفتح 11/ 213</a:t>
            </a:r>
            <a:r>
              <a:rPr lang="ar-JO" sz="2400" dirty="0">
                <a:cs typeface="Traditional Arabic" panose="02020603050405020304" pitchFamily="18" charset="-78"/>
              </a:rPr>
              <a:t>،</a:t>
            </a:r>
            <a:r>
              <a:rPr lang="ar-SA" sz="2400" dirty="0">
                <a:cs typeface="Traditional Arabic" panose="02020603050405020304" pitchFamily="18" charset="-78"/>
              </a:rPr>
              <a:t> ومسلم 4/2076</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1290336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97909"/>
            <a:ext cx="10991461" cy="2462213"/>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جاء أعرابي إلى رسول الله صلى الله عليه وسلم فقال: علمني كلاماً أقوله. قال: قل لا إله إلا الله وحده لا شريك له، الله أكبرُ كبيراً، والحمد لله كثيراً، سبحان الله رب العالمين، لا حول ولا قوة إلا بالله العزيز الحكيم. قال فهؤلاء لربي فما لي؟ قال: قل اللهم اغفر لي، وارحمني، واهدني وارزقني.</a:t>
            </a:r>
          </a:p>
          <a:p>
            <a:pPr algn="ctr"/>
            <a:r>
              <a:rPr lang="ar-SA" sz="2400" dirty="0">
                <a:cs typeface="Traditional Arabic" panose="02020603050405020304" pitchFamily="18" charset="-78"/>
              </a:rPr>
              <a:t>مسلم 4/ 2072</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وزاد أبو داود: فلما ول</a:t>
            </a:r>
            <a:r>
              <a:rPr lang="ar-JO" sz="2400" dirty="0">
                <a:cs typeface="Traditional Arabic" panose="02020603050405020304" pitchFamily="18" charset="-78"/>
              </a:rPr>
              <a:t>ّ</a:t>
            </a:r>
            <a:r>
              <a:rPr lang="ar-SA" sz="2400" dirty="0">
                <a:cs typeface="Traditional Arabic" panose="02020603050405020304" pitchFamily="18" charset="-78"/>
              </a:rPr>
              <a:t>ى الأعرابي</a:t>
            </a:r>
            <a:r>
              <a:rPr lang="ar-JO" sz="2400" dirty="0">
                <a:cs typeface="Traditional Arabic" panose="02020603050405020304" pitchFamily="18" charset="-78"/>
              </a:rPr>
              <a:t>،</a:t>
            </a:r>
            <a:r>
              <a:rPr lang="ar-SA" sz="2400" dirty="0">
                <a:cs typeface="Traditional Arabic" panose="02020603050405020304" pitchFamily="18" charset="-78"/>
              </a:rPr>
              <a:t> قال النبي صلى الله عليه وسلم: لقد ملأ يديه من الخير1/ 220.</a:t>
            </a: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3049051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الرجل إذا أسلم، علّمه النبي صلى الله عليه وسلم الصلاة، ثم أمره أن يدعو بهؤلاء الكلمات: اللهم اغفر لي، وارحمني، واهدني، وعافني وارزقني.</a:t>
            </a:r>
          </a:p>
          <a:p>
            <a:pPr algn="ctr">
              <a:spcAft>
                <a:spcPts val="1200"/>
              </a:spcAft>
            </a:pPr>
            <a:r>
              <a:rPr lang="ar-SA" sz="2400" dirty="0">
                <a:cs typeface="Traditional Arabic" panose="02020603050405020304" pitchFamily="18" charset="-78"/>
              </a:rPr>
              <a:t>مسلم 4/2073</a:t>
            </a:r>
            <a:r>
              <a:rPr lang="ar-JO" sz="2400" dirty="0">
                <a:cs typeface="Traditional Arabic" panose="02020603050405020304" pitchFamily="18" charset="-78"/>
              </a:rPr>
              <a:t>،</a:t>
            </a:r>
            <a:r>
              <a:rPr lang="ar-SA" sz="2400" dirty="0">
                <a:cs typeface="Traditional Arabic" panose="02020603050405020304" pitchFamily="18" charset="-78"/>
              </a:rPr>
              <a:t> وفي رواية لمسلم</a:t>
            </a:r>
            <a:r>
              <a:rPr lang="ar-JO" sz="2400" dirty="0">
                <a:cs typeface="Traditional Arabic" panose="02020603050405020304" pitchFamily="18" charset="-78"/>
              </a:rPr>
              <a:t>:</a:t>
            </a:r>
            <a:r>
              <a:rPr lang="ar-SA" sz="2400" dirty="0">
                <a:cs typeface="Traditional Arabic" panose="02020603050405020304" pitchFamily="18" charset="-78"/>
              </a:rPr>
              <a:t> فإن هؤلاء تجمع لك ديناك وآخرتك</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9730929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13407"/>
            <a:ext cx="10991461" cy="163121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(إن أفضل الذكر لا إله إلا الله).</a:t>
            </a:r>
          </a:p>
          <a:p>
            <a:pPr algn="ctr">
              <a:spcAft>
                <a:spcPts val="1200"/>
              </a:spcAft>
            </a:pPr>
            <a:r>
              <a:rPr lang="ar-SA" sz="2400" dirty="0">
                <a:cs typeface="Traditional Arabic" panose="02020603050405020304" pitchFamily="18" charset="-78"/>
              </a:rPr>
              <a:t>الترمذي 5/462</a:t>
            </a:r>
            <a:r>
              <a:rPr lang="ar-JO" sz="2400" dirty="0">
                <a:cs typeface="Traditional Arabic" panose="02020603050405020304" pitchFamily="18" charset="-78"/>
              </a:rPr>
              <a:t>،</a:t>
            </a:r>
            <a:r>
              <a:rPr lang="ar-SA" sz="2400" dirty="0">
                <a:cs typeface="Traditional Arabic" panose="02020603050405020304" pitchFamily="18" charset="-78"/>
              </a:rPr>
              <a:t> وابن ماجه 2/1249</a:t>
            </a:r>
            <a:r>
              <a:rPr lang="ar-JO" sz="2400" dirty="0">
                <a:cs typeface="Traditional Arabic" panose="02020603050405020304" pitchFamily="18" charset="-78"/>
              </a:rPr>
              <a:t>،</a:t>
            </a:r>
            <a:r>
              <a:rPr lang="ar-SA" sz="2400" dirty="0">
                <a:cs typeface="Traditional Arabic" panose="02020603050405020304" pitchFamily="18" charset="-78"/>
              </a:rPr>
              <a:t> والحاكم 1/503</a:t>
            </a:r>
            <a:r>
              <a:rPr lang="ar-JO" sz="2400" dirty="0">
                <a:cs typeface="Traditional Arabic" panose="02020603050405020304" pitchFamily="18" charset="-78"/>
              </a:rPr>
              <a:t>،</a:t>
            </a:r>
            <a:r>
              <a:rPr lang="ar-SA" sz="2400" dirty="0">
                <a:cs typeface="Traditional Arabic" panose="02020603050405020304" pitchFamily="18" charset="-78"/>
              </a:rPr>
              <a:t> وصححه ووافقه الذهبي</a:t>
            </a:r>
            <a:r>
              <a:rPr lang="ar-JO" sz="2400" dirty="0">
                <a:cs typeface="Traditional Arabic" panose="02020603050405020304" pitchFamily="18" charset="-78"/>
              </a:rPr>
              <a:t>، </a:t>
            </a:r>
            <a:r>
              <a:rPr lang="ar-SA" sz="2400" dirty="0">
                <a:cs typeface="Traditional Arabic" panose="02020603050405020304" pitchFamily="18" charset="-78"/>
              </a:rPr>
              <a:t>وانظر صحيح</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 الجامع 1/ 362</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87108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51"/>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(الباقيات الصالحات: سبحان الله، والحمد لله، ولا إله إلا الله، والله أكبر، ولا حول ولا قوة إلا بالله).</a:t>
            </a:r>
          </a:p>
          <a:p>
            <a:pPr algn="ctr">
              <a:spcAft>
                <a:spcPts val="1200"/>
              </a:spcAft>
            </a:pPr>
            <a:r>
              <a:rPr lang="ar-SA" sz="2400" dirty="0">
                <a:cs typeface="Traditional Arabic" panose="02020603050405020304" pitchFamily="18" charset="-78"/>
              </a:rPr>
              <a:t>أحمد برقم 513 بترتيب أحمد شاكر وإسناده صحيح</a:t>
            </a:r>
            <a:r>
              <a:rPr lang="ar-JO" sz="2400" dirty="0">
                <a:cs typeface="Traditional Arabic" panose="02020603050405020304" pitchFamily="18" charset="-78"/>
              </a:rPr>
              <a:t>،</a:t>
            </a:r>
            <a:r>
              <a:rPr lang="ar-SA" sz="2400" dirty="0">
                <a:cs typeface="Traditional Arabic" panose="02020603050405020304" pitchFamily="18" charset="-78"/>
              </a:rPr>
              <a:t> وانظر مجمع الزوائد 1/297، وعزاه ابن حجر في بلوغ المرام من رواية أبي سعيد إلى</a:t>
            </a:r>
            <a:r>
              <a:rPr lang="ar-JO" sz="2400" dirty="0">
                <a:cs typeface="Traditional Arabic" panose="02020603050405020304" pitchFamily="18" charset="-78"/>
              </a:rPr>
              <a:t> </a:t>
            </a:r>
            <a:r>
              <a:rPr lang="ar-SA" sz="2400" dirty="0">
                <a:cs typeface="Traditional Arabic" panose="02020603050405020304" pitchFamily="18" charset="-78"/>
              </a:rPr>
              <a:t>النسائي وقال:</a:t>
            </a:r>
            <a:r>
              <a:rPr lang="ar-JO" sz="2400" dirty="0">
                <a:cs typeface="Traditional Arabic" panose="02020603050405020304" pitchFamily="18" charset="-78"/>
              </a:rPr>
              <a:t> </a:t>
            </a:r>
            <a:r>
              <a:rPr lang="ar-SA" sz="2400" dirty="0">
                <a:cs typeface="Traditional Arabic" panose="02020603050405020304" pitchFamily="18" charset="-78"/>
              </a:rPr>
              <a:t>صححه ابن حبان والحاكم</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904167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(عن عبد الله بن عمرو رضي الله عنهما قال: رأيت النبي صلى الله عليه وسلم يعقد التسبيح بيمينه).</a:t>
            </a:r>
          </a:p>
          <a:p>
            <a:pPr algn="ctr">
              <a:spcAft>
                <a:spcPts val="1200"/>
              </a:spcAft>
            </a:pPr>
            <a:r>
              <a:rPr lang="ar-SA" sz="2400" dirty="0">
                <a:cs typeface="Traditional Arabic" panose="02020603050405020304" pitchFamily="18" charset="-78"/>
              </a:rPr>
              <a:t>أخرجه أبو داود بلفظه 2/81</a:t>
            </a:r>
            <a:r>
              <a:rPr lang="ar-JO" sz="2400" dirty="0">
                <a:cs typeface="Traditional Arabic" panose="02020603050405020304" pitchFamily="18" charset="-78"/>
              </a:rPr>
              <a:t>،</a:t>
            </a:r>
            <a:r>
              <a:rPr lang="ar-SA" sz="2400" dirty="0">
                <a:cs typeface="Traditional Arabic" panose="02020603050405020304" pitchFamily="18" charset="-78"/>
              </a:rPr>
              <a:t> والترمذي 5/521</a:t>
            </a:r>
            <a:r>
              <a:rPr lang="ar-JO" sz="2400" dirty="0">
                <a:cs typeface="Traditional Arabic" panose="02020603050405020304" pitchFamily="18" charset="-78"/>
              </a:rPr>
              <a:t>،</a:t>
            </a:r>
            <a:r>
              <a:rPr lang="ar-SA" sz="2400" dirty="0">
                <a:cs typeface="Traditional Arabic" panose="02020603050405020304" pitchFamily="18" charset="-78"/>
              </a:rPr>
              <a:t> وانظر صحيح الجامع 4/271 برقم 4865</a:t>
            </a:r>
            <a:r>
              <a:rPr lang="ar-JO" sz="2400" dirty="0">
                <a:cs typeface="Traditional Arabic" panose="02020603050405020304" pitchFamily="18" charset="-78"/>
              </a:rPr>
              <a:t>.</a:t>
            </a:r>
            <a:endParaRPr lang="ar-SA" sz="2400" dirty="0">
              <a:cs typeface="Traditional Arabic" panose="02020603050405020304" pitchFamily="18" charset="-78"/>
            </a:endParaRPr>
          </a:p>
        </p:txBody>
      </p:sp>
      <p:pic>
        <p:nvPicPr>
          <p:cNvPr id="4" name="Picture 3"/>
          <p:cNvPicPr>
            <a:picLocks noChangeAspect="1"/>
          </p:cNvPicPr>
          <p:nvPr/>
        </p:nvPicPr>
        <p:blipFill>
          <a:blip r:embed="rId2"/>
          <a:stretch>
            <a:fillRect/>
          </a:stretch>
        </p:blipFill>
        <p:spPr>
          <a:xfrm>
            <a:off x="2499048" y="790205"/>
            <a:ext cx="7193903" cy="646232"/>
          </a:xfrm>
          <a:prstGeom prst="rect">
            <a:avLst/>
          </a:prstGeom>
        </p:spPr>
      </p:pic>
    </p:spTree>
    <p:extLst>
      <p:ext uri="{BB962C8B-B14F-4D97-AF65-F5344CB8AC3E}">
        <p14:creationId xmlns:p14="http://schemas.microsoft.com/office/powerpoint/2010/main" val="2232883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75"/>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كان جنح الليل – أو أمسيتم – فكفوا صبيانكم؛ فإن الشياطين تنتشر حينئذ، فإذا ذهب ساعة من الليل فخلوهم، وأغلقوا الأبواب واذكروا اسم الله؛ فإن الشيطان لا يفتح باباً مغلقاً، وأوكوا قربكم واذكروا اسم الله، وخمروا آنيتكم واذكروا اسم الله، ولو أن تعرضوا عليها شيئاً، وأطفئوا مصابيحكم).</a:t>
            </a:r>
          </a:p>
          <a:p>
            <a:pPr algn="ctr">
              <a:spcAft>
                <a:spcPts val="1200"/>
              </a:spcAft>
            </a:pPr>
            <a:r>
              <a:rPr lang="ar-SA" sz="2400" dirty="0">
                <a:cs typeface="Traditional Arabic" panose="02020603050405020304" pitchFamily="18" charset="-78"/>
              </a:rPr>
              <a:t>البخاري مع الفتح 10/ 88</a:t>
            </a:r>
            <a:r>
              <a:rPr lang="ar-JO" sz="2400" dirty="0">
                <a:cs typeface="Traditional Arabic" panose="02020603050405020304" pitchFamily="18" charset="-78"/>
              </a:rPr>
              <a:t>،</a:t>
            </a:r>
            <a:r>
              <a:rPr lang="ar-SA" sz="2400" dirty="0">
                <a:cs typeface="Traditional Arabic" panose="02020603050405020304" pitchFamily="18" charset="-78"/>
              </a:rPr>
              <a:t> ومسلم 3/1595.</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2499048" y="790205"/>
            <a:ext cx="7193903" cy="646232"/>
          </a:xfrm>
          <a:prstGeom prst="rect">
            <a:avLst/>
          </a:prstGeom>
        </p:spPr>
      </p:pic>
      <p:sp>
        <p:nvSpPr>
          <p:cNvPr id="5" name="Rectangle 4"/>
          <p:cNvSpPr/>
          <p:nvPr/>
        </p:nvSpPr>
        <p:spPr>
          <a:xfrm>
            <a:off x="186533" y="5603081"/>
            <a:ext cx="571500" cy="52625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cs typeface="Traditional Arabic" panose="02020603050405020304" pitchFamily="18" charset="-78"/>
            </a:endParaRPr>
          </a:p>
        </p:txBody>
      </p:sp>
    </p:spTree>
    <p:extLst>
      <p:ext uri="{BB962C8B-B14F-4D97-AF65-F5344CB8AC3E}">
        <p14:creationId xmlns:p14="http://schemas.microsoft.com/office/powerpoint/2010/main" val="260578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37"/>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ولجنا، وبسم الله خرجنا، وعلى ربنا توكلنا، ثم ليسلم على أهله).</a:t>
            </a:r>
          </a:p>
          <a:p>
            <a:pPr algn="ctr">
              <a:spcAft>
                <a:spcPts val="1200"/>
              </a:spcAft>
            </a:pPr>
            <a:r>
              <a:rPr lang="ar-SA" sz="2400" dirty="0">
                <a:cs typeface="Traditional Arabic" panose="02020603050405020304" pitchFamily="18" charset="-78"/>
              </a:rPr>
              <a:t>أخرجه أبو داود 4/ 325، وحسن إسناده العلامة ابن باز في تحفة الأخيار ص</a:t>
            </a:r>
            <a:r>
              <a:rPr lang="ar-JO" sz="2400" dirty="0">
                <a:cs typeface="Traditional Arabic" panose="02020603050405020304" pitchFamily="18" charset="-78"/>
              </a:rPr>
              <a:t> </a:t>
            </a:r>
            <a:r>
              <a:rPr lang="ar-SA" sz="2400" dirty="0">
                <a:cs typeface="Traditional Arabic" panose="02020603050405020304" pitchFamily="18" charset="-78"/>
              </a:rPr>
              <a:t>28، وفي الصحيح</a:t>
            </a:r>
            <a:r>
              <a:rPr lang="ar-JO" sz="2400" dirty="0">
                <a:cs typeface="Traditional Arabic" panose="02020603050405020304" pitchFamily="18" charset="-78"/>
              </a:rPr>
              <a:t>:</a:t>
            </a:r>
            <a:r>
              <a:rPr lang="ar-SA" sz="2400" dirty="0">
                <a:cs typeface="Traditional Arabic" panose="02020603050405020304" pitchFamily="18" charset="-78"/>
              </a:rPr>
              <a:t> إذا دخل الرجل بيته فذكر الله عند دخوله وعند طعامه قال الشيطان لا مبيت لكم ولا عشاء</a:t>
            </a:r>
            <a:r>
              <a:rPr lang="ar-JO" sz="2400" dirty="0">
                <a:cs typeface="Traditional Arabic" panose="02020603050405020304" pitchFamily="18" charset="-78"/>
              </a:rPr>
              <a:t>.</a:t>
            </a:r>
            <a:r>
              <a:rPr lang="ar-SA" sz="2400" dirty="0">
                <a:cs typeface="Traditional Arabic" panose="02020603050405020304" pitchFamily="18" charset="-78"/>
              </a:rPr>
              <a:t> مسلم برقم 201</a:t>
            </a:r>
            <a:r>
              <a:rPr lang="ar-JO" sz="2400" dirty="0">
                <a:cs typeface="Traditional Arabic" panose="02020603050405020304" pitchFamily="18" charset="-78"/>
              </a:rPr>
              <a:t>8.</a:t>
            </a:r>
            <a:endParaRPr lang="ar-JO" sz="2400" dirty="0">
              <a:solidFill>
                <a:srgbClr val="C00000"/>
              </a:solidFill>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510538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36339"/>
            <a:ext cx="10991461" cy="2585323"/>
          </a:xfrm>
          <a:prstGeom prst="rect">
            <a:avLst/>
          </a:prstGeom>
          <a:noFill/>
        </p:spPr>
        <p:txBody>
          <a:bodyPr wrap="square" rtlCol="1" anchor="ctr">
            <a:spAutoFit/>
          </a:bodyPr>
          <a:lstStyle/>
          <a:p>
            <a:pPr algn="just">
              <a:spcAft>
                <a:spcPts val="1200"/>
              </a:spcAft>
            </a:pPr>
            <a:r>
              <a:rPr lang="ar-JO" sz="3200" dirty="0">
                <a:solidFill>
                  <a:srgbClr val="C00000"/>
                </a:solidFill>
                <a:cs typeface="Traditional Arabic" panose="02020603050405020304" pitchFamily="18" charset="-78"/>
              </a:rPr>
              <a:t>(اللهم اجعل في قلبي نوراً، وفي لساني نوراً، وفي سمعي نوراً، وفي بصري نوراً، ومن فوقي نوراً، ومن تحتي نوراً، وعن يميني نوراً، وعن شمالي نوراً، ومن أمامي نوراً، ومن خلفي نوراً، واجعل في نفسي نوراً، وأعظم لي نوراً، وعظم لي نوراً، واجعل لي نوراً، واجعلني نوراً، اللهم أعطني نوراً، واجعل في عصبي نوراً، وفي لحمي نوراً، وفي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دمي نوراً، وفي شعري نوراً، وفي بشري نوراً).</a:t>
            </a:r>
          </a:p>
          <a:p>
            <a:pPr algn="ctr">
              <a:spcAft>
                <a:spcPts val="1200"/>
              </a:spcAft>
            </a:pPr>
            <a:r>
              <a:rPr lang="ar-SA" sz="2400" dirty="0">
                <a:cs typeface="Traditional Arabic" panose="02020603050405020304" pitchFamily="18" charset="-78"/>
              </a:rPr>
              <a:t>جميع هذه الخصال في البخاري 11/ 116 برقم 6316</a:t>
            </a:r>
            <a:r>
              <a:rPr lang="ar-JO" sz="2400" dirty="0">
                <a:cs typeface="Traditional Arabic" panose="02020603050405020304" pitchFamily="18" charset="-78"/>
              </a:rPr>
              <a:t>،</a:t>
            </a:r>
            <a:r>
              <a:rPr lang="ar-SA" sz="2400" dirty="0">
                <a:cs typeface="Traditional Arabic" panose="02020603050405020304" pitchFamily="18" charset="-78"/>
              </a:rPr>
              <a:t> ومسلم 1/ 526، 529 ، 530 برقم 763</a:t>
            </a:r>
            <a:r>
              <a:rPr lang="ar-JO" sz="2400" dirty="0">
                <a:cs typeface="Traditional Arabic" panose="02020603050405020304" pitchFamily="18" charset="-78"/>
              </a:rPr>
              <a:t>.</a:t>
            </a:r>
            <a:endParaRPr lang="ar-JO" sz="2400" dirty="0">
              <a:solidFill>
                <a:srgbClr val="C00000"/>
              </a:solidFill>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933049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5"/>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اجعل لي نوراً في قبري .. ونوراً في عظامي).</a:t>
            </a:r>
          </a:p>
          <a:p>
            <a:pPr algn="ctr">
              <a:spcAft>
                <a:spcPts val="1200"/>
              </a:spcAft>
            </a:pPr>
            <a:r>
              <a:rPr lang="ar-SA" sz="2400" dirty="0">
                <a:cs typeface="Traditional Arabic" panose="02020603050405020304" pitchFamily="18" charset="-78"/>
              </a:rPr>
              <a:t>الترمذي برقم 3419، 5/483</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959874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(وزدني نوراً، وزدني نوراً، وزدني نوراً).</a:t>
            </a:r>
          </a:p>
          <a:p>
            <a:pPr algn="ctr">
              <a:spcAft>
                <a:spcPts val="1200"/>
              </a:spcAft>
            </a:pPr>
            <a:r>
              <a:rPr lang="ar-SA" sz="2400" dirty="0">
                <a:cs typeface="Traditional Arabic" panose="02020603050405020304" pitchFamily="18" charset="-78"/>
              </a:rPr>
              <a:t>أخرجه البخاري في الأدب المفرد برقم 695 ص 258</a:t>
            </a:r>
            <a:r>
              <a:rPr lang="ar-JO" sz="2400" dirty="0">
                <a:cs typeface="Traditional Arabic" panose="02020603050405020304" pitchFamily="18" charset="-78"/>
              </a:rPr>
              <a:t>،</a:t>
            </a:r>
            <a:r>
              <a:rPr lang="ar-SA" sz="2400" dirty="0">
                <a:cs typeface="Traditional Arabic" panose="02020603050405020304" pitchFamily="18" charset="-78"/>
              </a:rPr>
              <a:t> وصحح إسناده الألباني في صحيح الأدب المفرد برقم 536.</a:t>
            </a:r>
            <a:endParaRPr lang="ar-JO" sz="2400" dirty="0">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3490513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2" name="Rectangle 21">
            <a:hlinkClick r:id="rId2" tooltip="اذهب للصفحة"/>
          </p:cNvPr>
          <p:cNvSpPr/>
          <p:nvPr/>
        </p:nvSpPr>
        <p:spPr>
          <a:xfrm>
            <a:off x="19169" y="4489450"/>
            <a:ext cx="2016000" cy="330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dirty="0">
              <a:cs typeface="Traditional Arabic" panose="02020603050405020304" pitchFamily="18" charset="-78"/>
            </a:endParaRPr>
          </a:p>
        </p:txBody>
      </p:sp>
      <p:sp>
        <p:nvSpPr>
          <p:cNvPr id="2" name="Rounded Rectangle 1">
            <a:hlinkClick r:id="rId3" action="ppaction://hlinksldjump"/>
          </p:cNvPr>
          <p:cNvSpPr/>
          <p:nvPr/>
        </p:nvSpPr>
        <p:spPr>
          <a:xfrm>
            <a:off x="9570370"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أذكار الاستيقاظ من النوم</a:t>
            </a:r>
          </a:p>
        </p:txBody>
      </p:sp>
      <p:sp>
        <p:nvSpPr>
          <p:cNvPr id="5" name="Rounded Rectangle 4">
            <a:hlinkClick r:id="rId4" action="ppaction://hlinksldjump"/>
          </p:cNvPr>
          <p:cNvSpPr/>
          <p:nvPr/>
        </p:nvSpPr>
        <p:spPr>
          <a:xfrm>
            <a:off x="7329185"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الخروج من الخلاء</a:t>
            </a:r>
          </a:p>
        </p:txBody>
      </p:sp>
      <p:sp>
        <p:nvSpPr>
          <p:cNvPr id="6" name="Rounded Rectangle 5">
            <a:hlinkClick r:id="rId5" action="ppaction://hlinksldjump"/>
          </p:cNvPr>
          <p:cNvSpPr/>
          <p:nvPr/>
        </p:nvSpPr>
        <p:spPr>
          <a:xfrm>
            <a:off x="5087922"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دخول المسجد</a:t>
            </a:r>
          </a:p>
        </p:txBody>
      </p:sp>
      <p:sp>
        <p:nvSpPr>
          <p:cNvPr id="7" name="Rounded Rectangle 6">
            <a:hlinkClick r:id="rId6" action="ppaction://hlinksldjump"/>
          </p:cNvPr>
          <p:cNvSpPr/>
          <p:nvPr/>
        </p:nvSpPr>
        <p:spPr>
          <a:xfrm>
            <a:off x="9570370"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لبس الثوب</a:t>
            </a:r>
          </a:p>
        </p:txBody>
      </p:sp>
      <p:sp>
        <p:nvSpPr>
          <p:cNvPr id="8" name="Rounded Rectangle 7">
            <a:hlinkClick r:id="rId7" action="ppaction://hlinksldjump"/>
          </p:cNvPr>
          <p:cNvSpPr/>
          <p:nvPr/>
        </p:nvSpPr>
        <p:spPr>
          <a:xfrm>
            <a:off x="7329185"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الذكر قبل الوضوء</a:t>
            </a:r>
          </a:p>
        </p:txBody>
      </p:sp>
      <p:sp>
        <p:nvSpPr>
          <p:cNvPr id="9" name="Rounded Rectangle 8">
            <a:hlinkClick r:id="rId8" action="ppaction://hlinksldjump"/>
          </p:cNvPr>
          <p:cNvSpPr/>
          <p:nvPr/>
        </p:nvSpPr>
        <p:spPr>
          <a:xfrm>
            <a:off x="5087922"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الخروج من المسجد</a:t>
            </a:r>
          </a:p>
        </p:txBody>
      </p:sp>
      <p:sp>
        <p:nvSpPr>
          <p:cNvPr id="10" name="Rounded Rectangle 9">
            <a:hlinkClick r:id="rId9" action="ppaction://hlinksldjump"/>
          </p:cNvPr>
          <p:cNvSpPr/>
          <p:nvPr/>
        </p:nvSpPr>
        <p:spPr>
          <a:xfrm>
            <a:off x="9570370"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لبس الثوب الجديد</a:t>
            </a:r>
          </a:p>
        </p:txBody>
      </p:sp>
      <p:sp>
        <p:nvSpPr>
          <p:cNvPr id="11" name="Rounded Rectangle 10">
            <a:hlinkClick r:id="rId10" action="ppaction://hlinksldjump"/>
          </p:cNvPr>
          <p:cNvSpPr/>
          <p:nvPr/>
        </p:nvSpPr>
        <p:spPr>
          <a:xfrm>
            <a:off x="7329185"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الذكر بعد الفراغ من الوضوء</a:t>
            </a:r>
          </a:p>
        </p:txBody>
      </p:sp>
      <p:sp>
        <p:nvSpPr>
          <p:cNvPr id="12" name="Rounded Rectangle 11">
            <a:hlinkClick r:id="rId11" action="ppaction://hlinksldjump"/>
          </p:cNvPr>
          <p:cNvSpPr/>
          <p:nvPr/>
        </p:nvSpPr>
        <p:spPr>
          <a:xfrm>
            <a:off x="5087922"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أذكار الأذان</a:t>
            </a:r>
          </a:p>
        </p:txBody>
      </p:sp>
      <p:sp>
        <p:nvSpPr>
          <p:cNvPr id="13" name="Rounded Rectangle 12">
            <a:hlinkClick r:id="rId12" action="ppaction://hlinksldjump"/>
          </p:cNvPr>
          <p:cNvSpPr/>
          <p:nvPr/>
        </p:nvSpPr>
        <p:spPr>
          <a:xfrm>
            <a:off x="9570370"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لمن لبس ثوباً جديداً</a:t>
            </a:r>
          </a:p>
        </p:txBody>
      </p:sp>
      <p:sp>
        <p:nvSpPr>
          <p:cNvPr id="14" name="Rounded Rectangle 13">
            <a:hlinkClick r:id="rId13" action="ppaction://hlinksldjump"/>
          </p:cNvPr>
          <p:cNvSpPr/>
          <p:nvPr/>
        </p:nvSpPr>
        <p:spPr>
          <a:xfrm>
            <a:off x="7329185"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الذكر عند الخروج من المنزل</a:t>
            </a:r>
          </a:p>
        </p:txBody>
      </p:sp>
      <p:sp>
        <p:nvSpPr>
          <p:cNvPr id="15" name="Rounded Rectangle 14">
            <a:hlinkClick r:id="rId14" action="ppaction://hlinksldjump"/>
          </p:cNvPr>
          <p:cNvSpPr/>
          <p:nvPr/>
        </p:nvSpPr>
        <p:spPr>
          <a:xfrm>
            <a:off x="5087922"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الاستفتاح</a:t>
            </a:r>
          </a:p>
        </p:txBody>
      </p:sp>
      <p:sp>
        <p:nvSpPr>
          <p:cNvPr id="16" name="Rounded Rectangle 15">
            <a:hlinkClick r:id="rId15" action="ppaction://hlinksldjump"/>
          </p:cNvPr>
          <p:cNvSpPr/>
          <p:nvPr/>
        </p:nvSpPr>
        <p:spPr>
          <a:xfrm>
            <a:off x="9570370"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إذا وضع الثوب</a:t>
            </a:r>
          </a:p>
        </p:txBody>
      </p:sp>
      <p:sp>
        <p:nvSpPr>
          <p:cNvPr id="17" name="Rounded Rectangle 16">
            <a:hlinkClick r:id="rId16" action="ppaction://hlinksldjump"/>
          </p:cNvPr>
          <p:cNvSpPr/>
          <p:nvPr/>
        </p:nvSpPr>
        <p:spPr>
          <a:xfrm>
            <a:off x="7329185"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الذكر عند الدخول المنزل</a:t>
            </a:r>
          </a:p>
        </p:txBody>
      </p:sp>
      <p:sp>
        <p:nvSpPr>
          <p:cNvPr id="18" name="Rounded Rectangle 17">
            <a:hlinkClick r:id="rId17" action="ppaction://hlinksldjump"/>
          </p:cNvPr>
          <p:cNvSpPr/>
          <p:nvPr/>
        </p:nvSpPr>
        <p:spPr>
          <a:xfrm>
            <a:off x="5087922"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الركوع</a:t>
            </a:r>
          </a:p>
        </p:txBody>
      </p:sp>
      <p:sp>
        <p:nvSpPr>
          <p:cNvPr id="19" name="Rounded Rectangle 18">
            <a:hlinkClick r:id="rId18" action="ppaction://hlinksldjump"/>
          </p:cNvPr>
          <p:cNvSpPr/>
          <p:nvPr/>
        </p:nvSpPr>
        <p:spPr>
          <a:xfrm>
            <a:off x="9570370"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دخول الخلاء</a:t>
            </a:r>
          </a:p>
        </p:txBody>
      </p:sp>
      <p:sp>
        <p:nvSpPr>
          <p:cNvPr id="20" name="Rounded Rectangle 19">
            <a:hlinkClick r:id="rId19" action="ppaction://hlinksldjump"/>
          </p:cNvPr>
          <p:cNvSpPr/>
          <p:nvPr/>
        </p:nvSpPr>
        <p:spPr>
          <a:xfrm>
            <a:off x="7329185"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الذهاب إلى المسجد</a:t>
            </a:r>
          </a:p>
        </p:txBody>
      </p:sp>
      <p:sp>
        <p:nvSpPr>
          <p:cNvPr id="21" name="Rounded Rectangle 20">
            <a:hlinkClick r:id="rId20" action="ppaction://hlinksldjump"/>
          </p:cNvPr>
          <p:cNvSpPr/>
          <p:nvPr/>
        </p:nvSpPr>
        <p:spPr>
          <a:xfrm>
            <a:off x="5087922"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الرفع من الركوع</a:t>
            </a:r>
          </a:p>
        </p:txBody>
      </p:sp>
      <p:sp>
        <p:nvSpPr>
          <p:cNvPr id="23" name="Rounded Rectangle 22">
            <a:hlinkClick r:id="rId21" action="ppaction://hlinksldjump"/>
          </p:cNvPr>
          <p:cNvSpPr/>
          <p:nvPr/>
        </p:nvSpPr>
        <p:spPr>
          <a:xfrm>
            <a:off x="2846737"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دعاء السجود</a:t>
            </a:r>
          </a:p>
        </p:txBody>
      </p:sp>
      <p:sp>
        <p:nvSpPr>
          <p:cNvPr id="24" name="Rounded Rectangle 23">
            <a:hlinkClick r:id="rId22" action="ppaction://hlinksldjump"/>
          </p:cNvPr>
          <p:cNvSpPr/>
          <p:nvPr/>
        </p:nvSpPr>
        <p:spPr>
          <a:xfrm>
            <a:off x="605552"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الأذكار بعد السلام من الصلاة</a:t>
            </a:r>
          </a:p>
        </p:txBody>
      </p:sp>
      <p:sp>
        <p:nvSpPr>
          <p:cNvPr id="25" name="Rounded Rectangle 24">
            <a:hlinkClick r:id="rId23" action="ppaction://hlinksldjump"/>
          </p:cNvPr>
          <p:cNvSpPr/>
          <p:nvPr/>
        </p:nvSpPr>
        <p:spPr>
          <a:xfrm>
            <a:off x="2846737"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الجلسة بين السجدتين</a:t>
            </a:r>
          </a:p>
        </p:txBody>
      </p:sp>
      <p:sp>
        <p:nvSpPr>
          <p:cNvPr id="26" name="Rounded Rectangle 25">
            <a:hlinkClick r:id="rId24" action="ppaction://hlinksldjump"/>
          </p:cNvPr>
          <p:cNvSpPr/>
          <p:nvPr/>
        </p:nvSpPr>
        <p:spPr>
          <a:xfrm>
            <a:off x="605552"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صلاة الاستخارة</a:t>
            </a:r>
          </a:p>
        </p:txBody>
      </p:sp>
      <p:sp>
        <p:nvSpPr>
          <p:cNvPr id="27" name="Rounded Rectangle 26">
            <a:hlinkClick r:id="rId25" action="ppaction://hlinksldjump"/>
          </p:cNvPr>
          <p:cNvSpPr/>
          <p:nvPr/>
        </p:nvSpPr>
        <p:spPr>
          <a:xfrm>
            <a:off x="2846737"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سجود التلاوة</a:t>
            </a:r>
          </a:p>
        </p:txBody>
      </p:sp>
      <p:sp>
        <p:nvSpPr>
          <p:cNvPr id="28" name="Rounded Rectangle 27">
            <a:hlinkClick r:id="rId26" action="ppaction://hlinksldjump"/>
          </p:cNvPr>
          <p:cNvSpPr/>
          <p:nvPr/>
        </p:nvSpPr>
        <p:spPr>
          <a:xfrm>
            <a:off x="605552"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أذكار الصباح والمساء</a:t>
            </a:r>
          </a:p>
        </p:txBody>
      </p:sp>
      <p:sp>
        <p:nvSpPr>
          <p:cNvPr id="29" name="Rounded Rectangle 28">
            <a:hlinkClick r:id="rId27" action="ppaction://hlinksldjump"/>
          </p:cNvPr>
          <p:cNvSpPr/>
          <p:nvPr/>
        </p:nvSpPr>
        <p:spPr>
          <a:xfrm>
            <a:off x="2846737"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التشهد</a:t>
            </a:r>
          </a:p>
        </p:txBody>
      </p:sp>
      <p:sp>
        <p:nvSpPr>
          <p:cNvPr id="30" name="Rounded Rectangle 29">
            <a:hlinkClick r:id="rId28" action="ppaction://hlinksldjump"/>
          </p:cNvPr>
          <p:cNvSpPr/>
          <p:nvPr/>
        </p:nvSpPr>
        <p:spPr>
          <a:xfrm>
            <a:off x="605552"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أذكار النوم</a:t>
            </a:r>
          </a:p>
        </p:txBody>
      </p:sp>
      <p:sp>
        <p:nvSpPr>
          <p:cNvPr id="31" name="Rounded Rectangle 30">
            <a:hlinkClick r:id="rId29" action="ppaction://hlinksldjump"/>
          </p:cNvPr>
          <p:cNvSpPr/>
          <p:nvPr/>
        </p:nvSpPr>
        <p:spPr>
          <a:xfrm>
            <a:off x="2846737"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الصلاة على النبي صلى الله عليه وسلم بعد التشهد</a:t>
            </a:r>
          </a:p>
        </p:txBody>
      </p:sp>
      <p:sp>
        <p:nvSpPr>
          <p:cNvPr id="32" name="Rounded Rectangle 31">
            <a:hlinkClick r:id="rId30" action="ppaction://hlinksldjump"/>
          </p:cNvPr>
          <p:cNvSpPr/>
          <p:nvPr/>
        </p:nvSpPr>
        <p:spPr>
          <a:xfrm>
            <a:off x="605552"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إذا تقلب ليلاً</a:t>
            </a:r>
          </a:p>
        </p:txBody>
      </p:sp>
      <p:sp>
        <p:nvSpPr>
          <p:cNvPr id="33" name="Rounded Rectangle 32">
            <a:hlinkClick r:id="rId31" action="ppaction://hlinksldjump"/>
          </p:cNvPr>
          <p:cNvSpPr/>
          <p:nvPr/>
        </p:nvSpPr>
        <p:spPr>
          <a:xfrm>
            <a:off x="2846737"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بعد التشهد الأخير وقبل السلام</a:t>
            </a:r>
          </a:p>
        </p:txBody>
      </p:sp>
      <p:sp>
        <p:nvSpPr>
          <p:cNvPr id="34" name="Rounded Rectangle 33">
            <a:hlinkClick r:id="rId32" action="ppaction://hlinksldjump"/>
          </p:cNvPr>
          <p:cNvSpPr/>
          <p:nvPr/>
        </p:nvSpPr>
        <p:spPr>
          <a:xfrm>
            <a:off x="605552"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القلق والفزع في النوم ومن بلي بالوحشة</a:t>
            </a:r>
          </a:p>
        </p:txBody>
      </p:sp>
      <p:pic>
        <p:nvPicPr>
          <p:cNvPr id="35" name="Picture 34"/>
          <p:cNvPicPr>
            <a:picLocks noChangeAspect="1"/>
          </p:cNvPicPr>
          <p:nvPr/>
        </p:nvPicPr>
        <p:blipFill rotWithShape="1">
          <a:blip r:embed="rId33"/>
          <a:srcRect b="51276"/>
          <a:stretch/>
        </p:blipFill>
        <p:spPr>
          <a:xfrm>
            <a:off x="4949944" y="797361"/>
            <a:ext cx="2279411" cy="589457"/>
          </a:xfrm>
          <a:prstGeom prst="rect">
            <a:avLst/>
          </a:prstGeom>
        </p:spPr>
      </p:pic>
      <p:sp>
        <p:nvSpPr>
          <p:cNvPr id="36" name="Left Arrow 35">
            <a:hlinkClick r:id="" action="ppaction://hlinkshowjump?jump=nextslide"/>
          </p:cNvPr>
          <p:cNvSpPr/>
          <p:nvPr/>
        </p:nvSpPr>
        <p:spPr>
          <a:xfrm>
            <a:off x="4344122"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37" name="Left Arrow 36"/>
          <p:cNvSpPr/>
          <p:nvPr/>
        </p:nvSpPr>
        <p:spPr>
          <a:xfrm flipH="1">
            <a:off x="7329185"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2629222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90341"/>
            <a:ext cx="10991461" cy="147732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(وهب لي نوراً على نوراً).</a:t>
            </a:r>
          </a:p>
          <a:p>
            <a:pPr algn="ctr">
              <a:spcAft>
                <a:spcPts val="1200"/>
              </a:spcAft>
            </a:pPr>
            <a:r>
              <a:rPr lang="ar-SA" sz="2400" dirty="0">
                <a:cs typeface="Traditional Arabic" panose="02020603050405020304" pitchFamily="18" charset="-78"/>
              </a:rPr>
              <a:t>ذكره ابن حجر في فتح الباري</a:t>
            </a:r>
            <a:r>
              <a:rPr lang="ar-JO" sz="2400" dirty="0">
                <a:cs typeface="Traditional Arabic" panose="02020603050405020304" pitchFamily="18" charset="-78"/>
              </a:rPr>
              <a:t>،</a:t>
            </a:r>
            <a:r>
              <a:rPr lang="ar-SA" sz="2400" dirty="0">
                <a:cs typeface="Traditional Arabic" panose="02020603050405020304" pitchFamily="18" charset="-78"/>
              </a:rPr>
              <a:t> وعزاه إلى ابن أبي عاصم في كتاب الدعاء،</a:t>
            </a:r>
            <a:r>
              <a:rPr lang="ar-JO" sz="2400" dirty="0">
                <a:cs typeface="Traditional Arabic" panose="02020603050405020304" pitchFamily="18" charset="-78"/>
              </a:rPr>
              <a:t> </a:t>
            </a:r>
            <a:r>
              <a:rPr lang="ar-SA" sz="2400" dirty="0">
                <a:cs typeface="Traditional Arabic" panose="02020603050405020304" pitchFamily="18" charset="-78"/>
              </a:rPr>
              <a:t>انظر الفتح11/118</a:t>
            </a:r>
            <a:r>
              <a:rPr lang="ar-JO" sz="2400" dirty="0">
                <a:cs typeface="Traditional Arabic" panose="02020603050405020304" pitchFamily="18" charset="-78"/>
              </a:rPr>
              <a:t>، </a:t>
            </a:r>
            <a:r>
              <a:rPr lang="ar-SA" sz="2400" dirty="0">
                <a:cs typeface="Traditional Arabic" panose="02020603050405020304" pitchFamily="18" charset="-78"/>
              </a:rPr>
              <a:t>وقال:</a:t>
            </a:r>
            <a:r>
              <a:rPr lang="ar-JO" sz="2400" dirty="0">
                <a:cs typeface="Traditional Arabic" panose="02020603050405020304" pitchFamily="18" charset="-78"/>
              </a:rPr>
              <a:t> </a:t>
            </a:r>
            <a:r>
              <a:rPr lang="ar-SA" sz="2400" dirty="0">
                <a:cs typeface="Traditional Arabic" panose="02020603050405020304" pitchFamily="18" charset="-78"/>
              </a:rPr>
              <a:t>فاجتمع من اختلاف الروايات خمس وعشرون خصلة</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475375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984102"/>
            <a:ext cx="10991461" cy="3293209"/>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(أعوذ بالله العظيم، وبوجهه الكريم، وسلطانه القديم، من الشيطان الرجيم). </a:t>
            </a:r>
            <a:r>
              <a:rPr lang="ar-JO" sz="2400" dirty="0">
                <a:solidFill>
                  <a:srgbClr val="C00000"/>
                </a:solidFill>
                <a:cs typeface="Traditional Arabic" panose="02020603050405020304" pitchFamily="18" charset="-78"/>
              </a:rPr>
              <a:t>[1]</a:t>
            </a:r>
            <a:endParaRPr lang="ar-JO" sz="3200" dirty="0">
              <a:solidFill>
                <a:srgbClr val="C00000"/>
              </a:solidFill>
              <a:cs typeface="Traditional Arabic" panose="02020603050405020304" pitchFamily="18" charset="-78"/>
            </a:endParaRPr>
          </a:p>
          <a:p>
            <a:pPr algn="ctr"/>
            <a:r>
              <a:rPr lang="ar-JO" sz="3200" dirty="0">
                <a:solidFill>
                  <a:srgbClr val="C00000"/>
                </a:solidFill>
                <a:cs typeface="Traditional Arabic" panose="02020603050405020304" pitchFamily="18" charset="-78"/>
              </a:rPr>
              <a:t>(بسم الله، والصلاة). </a:t>
            </a:r>
            <a:r>
              <a:rPr lang="ar-JO" sz="2400" dirty="0">
                <a:solidFill>
                  <a:srgbClr val="C00000"/>
                </a:solidFill>
                <a:cs typeface="Traditional Arabic" panose="02020603050405020304" pitchFamily="18" charset="-78"/>
              </a:rPr>
              <a:t>[2]، </a:t>
            </a:r>
            <a:r>
              <a:rPr lang="ar-JO" sz="3200" dirty="0">
                <a:solidFill>
                  <a:srgbClr val="C00000"/>
                </a:solidFill>
                <a:cs typeface="Traditional Arabic" panose="02020603050405020304" pitchFamily="18" charset="-78"/>
              </a:rPr>
              <a:t>(والسلام على رسول الله). </a:t>
            </a:r>
            <a:r>
              <a:rPr lang="ar-JO" sz="2400" dirty="0">
                <a:solidFill>
                  <a:srgbClr val="C00000"/>
                </a:solidFill>
                <a:cs typeface="Traditional Arabic" panose="02020603050405020304" pitchFamily="18" charset="-78"/>
              </a:rPr>
              <a:t>[3]، </a:t>
            </a:r>
            <a:r>
              <a:rPr lang="ar-JO" sz="3200" dirty="0">
                <a:solidFill>
                  <a:srgbClr val="C00000"/>
                </a:solidFill>
                <a:cs typeface="Traditional Arabic" panose="02020603050405020304" pitchFamily="18" charset="-78"/>
              </a:rPr>
              <a:t>(اللهم افتح لي أبواب رحمتك). </a:t>
            </a:r>
            <a:r>
              <a:rPr lang="ar-JO" sz="2400" dirty="0">
                <a:solidFill>
                  <a:srgbClr val="C00000"/>
                </a:solidFill>
                <a:cs typeface="Traditional Arabic" panose="02020603050405020304" pitchFamily="18" charset="-78"/>
              </a:rPr>
              <a:t>[4]</a:t>
            </a:r>
            <a:endParaRPr lang="ar-JO" sz="3200" dirty="0">
              <a:solidFill>
                <a:srgbClr val="C00000"/>
              </a:solidFill>
              <a:cs typeface="Traditional Arabic" panose="02020603050405020304" pitchFamily="18" charset="-78"/>
            </a:endParaRPr>
          </a:p>
          <a:p>
            <a:pPr algn="ctr"/>
            <a:r>
              <a:rPr lang="ar-JO" sz="2400" dirty="0">
                <a:cs typeface="Traditional Arabic" panose="02020603050405020304" pitchFamily="18" charset="-78"/>
              </a:rPr>
              <a:t>1- </a:t>
            </a:r>
            <a:r>
              <a:rPr lang="ar-SA" sz="2400" dirty="0">
                <a:cs typeface="Traditional Arabic" panose="02020603050405020304" pitchFamily="18" charset="-78"/>
              </a:rPr>
              <a:t>أبو داود وانظر صحيح الجامع برقم 4591</a:t>
            </a:r>
            <a:r>
              <a:rPr lang="ar-JO" sz="2400" dirty="0">
                <a:cs typeface="Traditional Arabic" panose="02020603050405020304" pitchFamily="18" charset="-78"/>
              </a:rPr>
              <a:t>.</a:t>
            </a:r>
          </a:p>
          <a:p>
            <a:pPr algn="ctr"/>
            <a:r>
              <a:rPr lang="ar-JO" sz="2400" dirty="0">
                <a:cs typeface="Traditional Arabic" panose="02020603050405020304" pitchFamily="18" charset="-78"/>
              </a:rPr>
              <a:t>2- </a:t>
            </a:r>
            <a:r>
              <a:rPr lang="ar-SA" sz="2400" dirty="0">
                <a:cs typeface="Traditional Arabic" panose="02020603050405020304" pitchFamily="18" charset="-78"/>
              </a:rPr>
              <a:t>رواه ابن السني برقم 88 وحسنه الألباني</a:t>
            </a:r>
            <a:r>
              <a:rPr lang="ar-JO" sz="2400" dirty="0">
                <a:cs typeface="Traditional Arabic" panose="02020603050405020304" pitchFamily="18" charset="-78"/>
              </a:rPr>
              <a:t>.</a:t>
            </a:r>
          </a:p>
          <a:p>
            <a:pPr algn="ctr"/>
            <a:r>
              <a:rPr lang="ar-JO" sz="2400" dirty="0">
                <a:cs typeface="Traditional Arabic" panose="02020603050405020304" pitchFamily="18" charset="-78"/>
              </a:rPr>
              <a:t>3- </a:t>
            </a:r>
            <a:r>
              <a:rPr lang="ar-SA" sz="2400" dirty="0">
                <a:cs typeface="Traditional Arabic" panose="02020603050405020304" pitchFamily="18" charset="-78"/>
              </a:rPr>
              <a:t>أبو داود 1/ 126 وانظر صحيح الجامع 1/ 528</a:t>
            </a:r>
            <a:r>
              <a:rPr lang="ar-JO" sz="2400" dirty="0">
                <a:cs typeface="Traditional Arabic" panose="02020603050405020304" pitchFamily="18" charset="-78"/>
              </a:rPr>
              <a:t>.</a:t>
            </a:r>
          </a:p>
          <a:p>
            <a:pPr algn="ctr"/>
            <a:r>
              <a:rPr lang="ar-JO" sz="2400" dirty="0">
                <a:cs typeface="Traditional Arabic" panose="02020603050405020304" pitchFamily="18" charset="-78"/>
              </a:rPr>
              <a:t>4- </a:t>
            </a:r>
            <a:r>
              <a:rPr lang="ar-SA" sz="2400" dirty="0">
                <a:cs typeface="Traditional Arabic" panose="02020603050405020304" pitchFamily="18" charset="-78"/>
              </a:rPr>
              <a:t>رواه مسلم1/ 494.</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وفي سنن ابن ماجه من حديث فاطمة رضي الله عنها</a:t>
            </a:r>
            <a:r>
              <a:rPr lang="ar-JO" sz="2400" dirty="0">
                <a:cs typeface="Traditional Arabic" panose="02020603050405020304" pitchFamily="18" charset="-78"/>
              </a:rPr>
              <a:t>: </a:t>
            </a:r>
            <a:r>
              <a:rPr lang="ar-SA" sz="2400" dirty="0">
                <a:cs typeface="Traditional Arabic" panose="02020603050405020304" pitchFamily="18" charset="-78"/>
              </a:rPr>
              <a:t>اللهم اغفر لي ذنوبي وافتح لي أبواب رحمتك</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لشواهده</a:t>
            </a:r>
            <a:r>
              <a:rPr lang="ar-JO" sz="2400" dirty="0">
                <a:cs typeface="Traditional Arabic" panose="02020603050405020304" pitchFamily="18" charset="-78"/>
              </a:rPr>
              <a:t>،</a:t>
            </a:r>
            <a:r>
              <a:rPr lang="ar-SA" sz="2400" dirty="0">
                <a:cs typeface="Traditional Arabic" panose="02020603050405020304" pitchFamily="18" charset="-78"/>
              </a:rPr>
              <a:t> انظر صحيح ابن ماجه 1/ 128 – 129</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251026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(بسم الله والصلاة والسلام على رسول الله، اللهم إني أسألك من فضلك، اللهم اعصمني من الشيطان الرجيم).</a:t>
            </a:r>
          </a:p>
          <a:p>
            <a:pPr algn="ctr">
              <a:spcAft>
                <a:spcPts val="1200"/>
              </a:spcAft>
            </a:pPr>
            <a:r>
              <a:rPr lang="ar-SA" sz="2400" dirty="0">
                <a:cs typeface="Traditional Arabic" panose="02020603050405020304" pitchFamily="18" charset="-78"/>
              </a:rPr>
              <a:t>انظر تخريج روايات الحديث السابق</a:t>
            </a:r>
            <a:r>
              <a:rPr lang="ar-JO" sz="2400" dirty="0">
                <a:cs typeface="Traditional Arabic" panose="02020603050405020304" pitchFamily="18" charset="-78"/>
              </a:rPr>
              <a:t>،</a:t>
            </a:r>
            <a:r>
              <a:rPr lang="ar-SA" sz="2400" dirty="0">
                <a:cs typeface="Traditional Arabic" panose="02020603050405020304" pitchFamily="18" charset="-78"/>
              </a:rPr>
              <a:t> وزيادة</a:t>
            </a:r>
            <a:r>
              <a:rPr lang="ar-JO" sz="2400" dirty="0">
                <a:cs typeface="Traditional Arabic" panose="02020603050405020304" pitchFamily="18" charset="-78"/>
              </a:rPr>
              <a:t>: </a:t>
            </a:r>
            <a:r>
              <a:rPr lang="ar-SA" sz="2400" dirty="0">
                <a:cs typeface="Traditional Arabic" panose="02020603050405020304" pitchFamily="18" charset="-78"/>
              </a:rPr>
              <a:t>اللهم اعصمني من الشيطان الرجيم</a:t>
            </a:r>
            <a:r>
              <a:rPr lang="ar-JO" sz="2400" dirty="0">
                <a:cs typeface="Traditional Arabic" panose="02020603050405020304" pitchFamily="18" charset="-78"/>
              </a:rPr>
              <a:t>،</a:t>
            </a:r>
            <a:r>
              <a:rPr lang="ar-SA" sz="2400" dirty="0">
                <a:cs typeface="Traditional Arabic" panose="02020603050405020304" pitchFamily="18" charset="-78"/>
              </a:rPr>
              <a:t> لابن ماجه. انظر صحيح ابن ماجه 1/ 288</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592179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يقول مثل ما يقول المؤذن إلا في: حي على الصلاة، وحي على الفلاح، فيقول:</a:t>
            </a:r>
          </a:p>
          <a:p>
            <a:pPr algn="ctr">
              <a:spcAft>
                <a:spcPts val="1200"/>
              </a:spcAft>
            </a:pPr>
            <a:r>
              <a:rPr lang="ar-JO" sz="3200" dirty="0">
                <a:solidFill>
                  <a:srgbClr val="C00000"/>
                </a:solidFill>
                <a:cs typeface="Traditional Arabic" panose="02020603050405020304" pitchFamily="18" charset="-78"/>
              </a:rPr>
              <a:t>(لا حول ولا قوة إلا بالله).</a:t>
            </a:r>
          </a:p>
          <a:p>
            <a:pPr algn="ctr">
              <a:spcAft>
                <a:spcPts val="1200"/>
              </a:spcAft>
            </a:pPr>
            <a:r>
              <a:rPr lang="ar-SA" sz="2400" dirty="0">
                <a:cs typeface="Traditional Arabic" panose="02020603050405020304" pitchFamily="18" charset="-78"/>
              </a:rPr>
              <a:t>البخاري 1/ 152</a:t>
            </a:r>
            <a:r>
              <a:rPr lang="ar-JO" sz="2400" dirty="0">
                <a:cs typeface="Traditional Arabic" panose="02020603050405020304" pitchFamily="18" charset="-78"/>
              </a:rPr>
              <a:t>،</a:t>
            </a:r>
            <a:r>
              <a:rPr lang="ar-SA" sz="2400" dirty="0">
                <a:cs typeface="Traditional Arabic" panose="02020603050405020304" pitchFamily="18" charset="-78"/>
              </a:rPr>
              <a:t> ومسلم 1/ 288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4085426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19"/>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يقول: (وأنا أشهد أن لا إله إلا الله وحده لا شريك له، وأن محمد عبده ورسوله، رضيت بالله رباً، وبمحمداً رسولاً وبالإسلام ديناً).</a:t>
            </a:r>
          </a:p>
          <a:p>
            <a:pPr algn="ctr"/>
            <a:r>
              <a:rPr lang="ar-JO" sz="2400" dirty="0">
                <a:cs typeface="Traditional Arabic" panose="02020603050405020304" pitchFamily="18" charset="-78"/>
              </a:rPr>
              <a:t>( يقول ذلك عقب تشهد المؤذن).</a:t>
            </a:r>
          </a:p>
          <a:p>
            <a:pPr algn="ctr"/>
            <a:r>
              <a:rPr lang="ar-SA" sz="2400" dirty="0">
                <a:cs typeface="Traditional Arabic" panose="02020603050405020304" pitchFamily="18" charset="-78"/>
              </a:rPr>
              <a:t>مسلم 1/290</a:t>
            </a:r>
            <a:r>
              <a:rPr lang="ar-JO" sz="2400" dirty="0">
                <a:cs typeface="Traditional Arabic" panose="02020603050405020304" pitchFamily="18" charset="-78"/>
              </a:rPr>
              <a:t>، </a:t>
            </a:r>
            <a:r>
              <a:rPr lang="ar-SA" sz="2400" dirty="0">
                <a:cs typeface="Traditional Arabic" panose="02020603050405020304" pitchFamily="18" charset="-78"/>
              </a:rPr>
              <a:t>ابن خزيمة 1/ 220</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174834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(يصلي على النبي صلى الله عليه وسلم بعد فراغه من إجابة المؤذن).</a:t>
            </a:r>
          </a:p>
          <a:p>
            <a:pPr algn="ctr">
              <a:spcAft>
                <a:spcPts val="1200"/>
              </a:spcAft>
            </a:pPr>
            <a:r>
              <a:rPr lang="ar-SA" sz="2400" dirty="0">
                <a:cs typeface="Traditional Arabic" panose="02020603050405020304" pitchFamily="18" charset="-78"/>
              </a:rPr>
              <a:t>مسلم 1/ 288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1109396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رب هذه الدعوة التامة، والصلاة القائمة، آت محمداً الوسيلة والفضيلة، وأبعثه مقاماً محموداً الذي وعدته، [ إنك لا تخلف الميعاد ]).</a:t>
            </a:r>
          </a:p>
          <a:p>
            <a:pPr algn="ctr">
              <a:spcAft>
                <a:spcPts val="1200"/>
              </a:spcAft>
            </a:pPr>
            <a:r>
              <a:rPr lang="ar-SA" sz="2400" dirty="0">
                <a:cs typeface="Traditional Arabic" panose="02020603050405020304" pitchFamily="18" charset="-78"/>
              </a:rPr>
              <a:t>البخاري 1/ 152</a:t>
            </a:r>
            <a:r>
              <a:rPr lang="ar-JO" sz="2400" dirty="0">
                <a:cs typeface="Traditional Arabic" panose="02020603050405020304" pitchFamily="18" charset="-78"/>
              </a:rPr>
              <a:t>، </a:t>
            </a:r>
            <a:r>
              <a:rPr lang="ar-SA" sz="2400" dirty="0">
                <a:cs typeface="Traditional Arabic" panose="02020603050405020304" pitchFamily="18" charset="-78"/>
              </a:rPr>
              <a:t>وما بين المعكوفين للبيهقي 1/ 10</a:t>
            </a:r>
            <a:r>
              <a:rPr lang="ar-JO" sz="2400" dirty="0">
                <a:cs typeface="Traditional Arabic" panose="02020603050405020304" pitchFamily="18" charset="-78"/>
              </a:rPr>
              <a:t>، </a:t>
            </a:r>
            <a:r>
              <a:rPr lang="ar-SA" sz="2400" dirty="0">
                <a:cs typeface="Traditional Arabic" panose="02020603050405020304" pitchFamily="18" charset="-78"/>
              </a:rPr>
              <a:t>وحس</a:t>
            </a:r>
            <a:r>
              <a:rPr lang="ar-JO" sz="2400" dirty="0">
                <a:cs typeface="Traditional Arabic" panose="02020603050405020304" pitchFamily="18" charset="-78"/>
              </a:rPr>
              <a:t>َّ</a:t>
            </a:r>
            <a:r>
              <a:rPr lang="ar-SA" sz="2400" dirty="0">
                <a:cs typeface="Traditional Arabic" panose="02020603050405020304" pitchFamily="18" charset="-78"/>
              </a:rPr>
              <a:t>ن إسناده العلامة عبد العزيز بن باز في تحفة الأخيار ص 38.</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518947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(يدعو لنفسه بين الأذان والإقامة، فإن الدعاء حينئذٍ لا يرد).</a:t>
            </a:r>
          </a:p>
          <a:p>
            <a:pPr algn="ctr">
              <a:spcAft>
                <a:spcPts val="1200"/>
              </a:spcAft>
            </a:pPr>
            <a:r>
              <a:rPr lang="ar-SA" sz="2400" dirty="0">
                <a:cs typeface="Traditional Arabic" panose="02020603050405020304" pitchFamily="18" charset="-78"/>
              </a:rPr>
              <a:t>الترمذي وأبو داود وأحمد</a:t>
            </a:r>
            <a:r>
              <a:rPr lang="ar-JO" sz="2400" dirty="0">
                <a:cs typeface="Traditional Arabic" panose="02020603050405020304" pitchFamily="18" charset="-78"/>
              </a:rPr>
              <a:t>،</a:t>
            </a:r>
            <a:r>
              <a:rPr lang="ar-SA" sz="2400" dirty="0">
                <a:cs typeface="Traditional Arabic" panose="02020603050405020304" pitchFamily="18" charset="-78"/>
              </a:rPr>
              <a:t> وانظر إرواء الغليل 1/ 262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570327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باعد بيني وبين خطاياي كما باعدت بين المشرق والمغرب، اللهم نقني من خطاياي كما يُنقَّى الثوب الأبيض من الدنس، اللهم اغسلني من خطاياي بالماء والثلج والبرد).</a:t>
            </a:r>
          </a:p>
          <a:p>
            <a:pPr algn="ctr">
              <a:spcAft>
                <a:spcPts val="1200"/>
              </a:spcAft>
            </a:pPr>
            <a:r>
              <a:rPr lang="ar-SA" sz="2400" dirty="0">
                <a:cs typeface="Traditional Arabic" panose="02020603050405020304" pitchFamily="18" charset="-78"/>
              </a:rPr>
              <a:t>البخاري 1/ 181</a:t>
            </a:r>
            <a:r>
              <a:rPr lang="ar-JO" sz="2400" dirty="0">
                <a:cs typeface="Traditional Arabic" panose="02020603050405020304" pitchFamily="18" charset="-78"/>
              </a:rPr>
              <a:t>،</a:t>
            </a:r>
            <a:r>
              <a:rPr lang="ar-SA" sz="2400" dirty="0">
                <a:cs typeface="Traditional Arabic" panose="02020603050405020304" pitchFamily="18" charset="-78"/>
              </a:rPr>
              <a:t> ومسلم 1/ 419</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3792684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(سبحانك اللهم وبحمدك، وتبارك اسمك، وتعالى جدك، ولا إله غيرك).</a:t>
            </a:r>
          </a:p>
          <a:p>
            <a:pPr algn="ctr">
              <a:spcAft>
                <a:spcPts val="1200"/>
              </a:spcAft>
            </a:pPr>
            <a:r>
              <a:rPr lang="ar-SA" sz="2400" dirty="0">
                <a:cs typeface="Traditional Arabic" panose="02020603050405020304" pitchFamily="18" charset="-78"/>
              </a:rPr>
              <a:t>أخرجه أصحاب السنن الأربعة</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1/77</a:t>
            </a:r>
            <a:r>
              <a:rPr lang="ar-JO" sz="2400" dirty="0">
                <a:cs typeface="Traditional Arabic" panose="02020603050405020304" pitchFamily="18" charset="-78"/>
              </a:rPr>
              <a:t>،</a:t>
            </a:r>
            <a:r>
              <a:rPr lang="ar-SA" sz="2400" dirty="0">
                <a:cs typeface="Traditional Arabic" panose="02020603050405020304" pitchFamily="18" charset="-78"/>
              </a:rPr>
              <a:t> وصحيح ابن ماجه 1/ 135</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3994073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srcRect b="51276"/>
          <a:stretch/>
        </p:blipFill>
        <p:spPr>
          <a:xfrm>
            <a:off x="4949944" y="797361"/>
            <a:ext cx="2279411" cy="589457"/>
          </a:xfrm>
          <a:prstGeom prst="rect">
            <a:avLst/>
          </a:prstGeom>
        </p:spPr>
      </p:pic>
      <p:sp>
        <p:nvSpPr>
          <p:cNvPr id="6" name="Rounded Rectangle 5">
            <a:hlinkClick r:id="rId3" action="ppaction://hlinksldjump"/>
          </p:cNvPr>
          <p:cNvSpPr/>
          <p:nvPr/>
        </p:nvSpPr>
        <p:spPr>
          <a:xfrm>
            <a:off x="9570370"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يفعل من رأى الرؤيا أو الحلم</a:t>
            </a:r>
          </a:p>
        </p:txBody>
      </p:sp>
      <p:sp>
        <p:nvSpPr>
          <p:cNvPr id="9" name="Rounded Rectangle 8">
            <a:hlinkClick r:id="rId4" action="ppaction://hlinksldjump"/>
          </p:cNvPr>
          <p:cNvSpPr/>
          <p:nvPr/>
        </p:nvSpPr>
        <p:spPr>
          <a:xfrm>
            <a:off x="9570370"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قنوت الوتر</a:t>
            </a:r>
          </a:p>
        </p:txBody>
      </p:sp>
      <p:sp>
        <p:nvSpPr>
          <p:cNvPr id="12" name="Rounded Rectangle 11">
            <a:hlinkClick r:id="rId5" action="ppaction://hlinksldjump"/>
          </p:cNvPr>
          <p:cNvSpPr/>
          <p:nvPr/>
        </p:nvSpPr>
        <p:spPr>
          <a:xfrm>
            <a:off x="9570370"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الذكر عقب السلام من الوتر</a:t>
            </a:r>
          </a:p>
        </p:txBody>
      </p:sp>
      <p:sp>
        <p:nvSpPr>
          <p:cNvPr id="15" name="Rounded Rectangle 14">
            <a:hlinkClick r:id="rId6" action="ppaction://hlinksldjump"/>
          </p:cNvPr>
          <p:cNvSpPr/>
          <p:nvPr/>
        </p:nvSpPr>
        <p:spPr>
          <a:xfrm>
            <a:off x="9570370"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الهم والحزن</a:t>
            </a:r>
          </a:p>
        </p:txBody>
      </p:sp>
      <p:sp>
        <p:nvSpPr>
          <p:cNvPr id="18" name="Rounded Rectangle 17">
            <a:hlinkClick r:id="rId7" action="ppaction://hlinksldjump"/>
          </p:cNvPr>
          <p:cNvSpPr/>
          <p:nvPr/>
        </p:nvSpPr>
        <p:spPr>
          <a:xfrm>
            <a:off x="9570370"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الكرب</a:t>
            </a:r>
          </a:p>
        </p:txBody>
      </p:sp>
      <p:sp>
        <p:nvSpPr>
          <p:cNvPr id="21" name="Rounded Rectangle 20">
            <a:hlinkClick r:id="rId8" action="ppaction://hlinksldjump"/>
          </p:cNvPr>
          <p:cNvSpPr/>
          <p:nvPr/>
        </p:nvSpPr>
        <p:spPr>
          <a:xfrm>
            <a:off x="9570370"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لقاء العدو وذي السلطان</a:t>
            </a:r>
          </a:p>
        </p:txBody>
      </p:sp>
      <p:sp>
        <p:nvSpPr>
          <p:cNvPr id="24" name="Rounded Rectangle 23">
            <a:hlinkClick r:id="rId9" action="ppaction://hlinksldjump"/>
          </p:cNvPr>
          <p:cNvSpPr/>
          <p:nvPr/>
        </p:nvSpPr>
        <p:spPr>
          <a:xfrm>
            <a:off x="7329185"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من خاف ظلم السلطان</a:t>
            </a:r>
          </a:p>
        </p:txBody>
      </p:sp>
      <p:sp>
        <p:nvSpPr>
          <p:cNvPr id="25" name="Rounded Rectangle 24">
            <a:hlinkClick r:id="rId10" action="ppaction://hlinksldjump"/>
          </p:cNvPr>
          <p:cNvSpPr/>
          <p:nvPr/>
        </p:nvSpPr>
        <p:spPr>
          <a:xfrm>
            <a:off x="5087922"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من استصعب عليه أمر</a:t>
            </a:r>
          </a:p>
        </p:txBody>
      </p:sp>
      <p:sp>
        <p:nvSpPr>
          <p:cNvPr id="26" name="Rounded Rectangle 25">
            <a:hlinkClick r:id="rId11" action="ppaction://hlinksldjump"/>
          </p:cNvPr>
          <p:cNvSpPr/>
          <p:nvPr/>
        </p:nvSpPr>
        <p:spPr>
          <a:xfrm>
            <a:off x="7329185"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على العدو</a:t>
            </a:r>
          </a:p>
        </p:txBody>
      </p:sp>
      <p:sp>
        <p:nvSpPr>
          <p:cNvPr id="27" name="Rounded Rectangle 26"/>
          <p:cNvSpPr/>
          <p:nvPr/>
        </p:nvSpPr>
        <p:spPr>
          <a:xfrm>
            <a:off x="5087922"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ويفعل من أذنب ذنباً</a:t>
            </a:r>
          </a:p>
        </p:txBody>
      </p:sp>
      <p:sp>
        <p:nvSpPr>
          <p:cNvPr id="28" name="Rounded Rectangle 27">
            <a:hlinkClick r:id="rId12" action="ppaction://hlinksldjump"/>
          </p:cNvPr>
          <p:cNvSpPr/>
          <p:nvPr/>
        </p:nvSpPr>
        <p:spPr>
          <a:xfrm>
            <a:off x="7329185"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من خاف قوماً</a:t>
            </a:r>
          </a:p>
        </p:txBody>
      </p:sp>
      <p:sp>
        <p:nvSpPr>
          <p:cNvPr id="29" name="Rounded Rectangle 28">
            <a:hlinkClick r:id="rId13" action="ppaction://hlinksldjump"/>
          </p:cNvPr>
          <p:cNvSpPr/>
          <p:nvPr/>
        </p:nvSpPr>
        <p:spPr>
          <a:xfrm>
            <a:off x="5087922"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طرد الشيطان ووساوسه</a:t>
            </a:r>
          </a:p>
        </p:txBody>
      </p:sp>
      <p:sp>
        <p:nvSpPr>
          <p:cNvPr id="30" name="Rounded Rectangle 29">
            <a:hlinkClick r:id="rId14" action="ppaction://hlinksldjump"/>
          </p:cNvPr>
          <p:cNvSpPr/>
          <p:nvPr/>
        </p:nvSpPr>
        <p:spPr>
          <a:xfrm>
            <a:off x="7329185"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من أصابه شك في الإيمان</a:t>
            </a:r>
          </a:p>
        </p:txBody>
      </p:sp>
      <p:sp>
        <p:nvSpPr>
          <p:cNvPr id="31" name="Rounded Rectangle 30">
            <a:hlinkClick r:id="rId15" action="ppaction://hlinksldjump"/>
          </p:cNvPr>
          <p:cNvSpPr/>
          <p:nvPr/>
        </p:nvSpPr>
        <p:spPr>
          <a:xfrm>
            <a:off x="5087922"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حينما يقع ما لا يرضاه أو غلب على أمره</a:t>
            </a:r>
          </a:p>
        </p:txBody>
      </p:sp>
      <p:sp>
        <p:nvSpPr>
          <p:cNvPr id="32" name="Rounded Rectangle 31">
            <a:hlinkClick r:id="rId16" action="ppaction://hlinksldjump"/>
          </p:cNvPr>
          <p:cNvSpPr/>
          <p:nvPr/>
        </p:nvSpPr>
        <p:spPr>
          <a:xfrm>
            <a:off x="7329185"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قضاء الدين</a:t>
            </a:r>
          </a:p>
        </p:txBody>
      </p:sp>
      <p:sp>
        <p:nvSpPr>
          <p:cNvPr id="33" name="Rounded Rectangle 32">
            <a:hlinkClick r:id="rId17" action="ppaction://hlinksldjump"/>
          </p:cNvPr>
          <p:cNvSpPr/>
          <p:nvPr/>
        </p:nvSpPr>
        <p:spPr>
          <a:xfrm>
            <a:off x="5087922"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تهنئة المولود له وجوابه</a:t>
            </a:r>
          </a:p>
        </p:txBody>
      </p:sp>
      <p:sp>
        <p:nvSpPr>
          <p:cNvPr id="34" name="Rounded Rectangle 33">
            <a:hlinkClick r:id="rId18" action="ppaction://hlinksldjump"/>
          </p:cNvPr>
          <p:cNvSpPr/>
          <p:nvPr/>
        </p:nvSpPr>
        <p:spPr>
          <a:xfrm>
            <a:off x="7329185"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الوسوسة في الصلاة والقراءة</a:t>
            </a:r>
          </a:p>
        </p:txBody>
      </p:sp>
      <p:sp>
        <p:nvSpPr>
          <p:cNvPr id="35" name="Rounded Rectangle 34">
            <a:hlinkClick r:id="rId19" action="ppaction://hlinksldjump"/>
          </p:cNvPr>
          <p:cNvSpPr/>
          <p:nvPr/>
        </p:nvSpPr>
        <p:spPr>
          <a:xfrm>
            <a:off x="5087922"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يعوذ به الأولاد</a:t>
            </a:r>
          </a:p>
        </p:txBody>
      </p:sp>
      <p:sp>
        <p:nvSpPr>
          <p:cNvPr id="36" name="Rounded Rectangle 35">
            <a:hlinkClick r:id="rId20" action="ppaction://hlinksldjump"/>
          </p:cNvPr>
          <p:cNvSpPr/>
          <p:nvPr/>
        </p:nvSpPr>
        <p:spPr>
          <a:xfrm>
            <a:off x="2846737"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للمريض في عيادته</a:t>
            </a:r>
          </a:p>
        </p:txBody>
      </p:sp>
      <p:sp>
        <p:nvSpPr>
          <p:cNvPr id="37" name="Rounded Rectangle 36">
            <a:hlinkClick r:id="rId21" action="ppaction://hlinksldjump"/>
          </p:cNvPr>
          <p:cNvSpPr/>
          <p:nvPr/>
        </p:nvSpPr>
        <p:spPr>
          <a:xfrm>
            <a:off x="605552"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االدعاء للميت في الصلاة عليه</a:t>
            </a:r>
          </a:p>
        </p:txBody>
      </p:sp>
      <p:sp>
        <p:nvSpPr>
          <p:cNvPr id="38" name="Rounded Rectangle 37">
            <a:hlinkClick r:id="rId22" action="ppaction://hlinksldjump"/>
          </p:cNvPr>
          <p:cNvSpPr/>
          <p:nvPr/>
        </p:nvSpPr>
        <p:spPr>
          <a:xfrm>
            <a:off x="2846737"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فضل عيادة المريض</a:t>
            </a:r>
          </a:p>
        </p:txBody>
      </p:sp>
      <p:sp>
        <p:nvSpPr>
          <p:cNvPr id="39" name="Rounded Rectangle 38">
            <a:hlinkClick r:id="rId23" action="ppaction://hlinksldjump"/>
          </p:cNvPr>
          <p:cNvSpPr/>
          <p:nvPr/>
        </p:nvSpPr>
        <p:spPr>
          <a:xfrm>
            <a:off x="605552"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للفرط في الصلاة عليه</a:t>
            </a:r>
          </a:p>
        </p:txBody>
      </p:sp>
      <p:sp>
        <p:nvSpPr>
          <p:cNvPr id="40" name="Rounded Rectangle 39">
            <a:hlinkClick r:id="rId24" action="ppaction://hlinksldjump"/>
          </p:cNvPr>
          <p:cNvSpPr/>
          <p:nvPr/>
        </p:nvSpPr>
        <p:spPr>
          <a:xfrm>
            <a:off x="2846737"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المريض الذي يئس من حياته</a:t>
            </a:r>
          </a:p>
        </p:txBody>
      </p:sp>
      <p:sp>
        <p:nvSpPr>
          <p:cNvPr id="43" name="Rounded Rectangle 42">
            <a:hlinkClick r:id="rId25" action="ppaction://hlinksldjump"/>
          </p:cNvPr>
          <p:cNvSpPr/>
          <p:nvPr/>
        </p:nvSpPr>
        <p:spPr>
          <a:xfrm>
            <a:off x="605552"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التعزية</a:t>
            </a:r>
          </a:p>
        </p:txBody>
      </p:sp>
      <p:sp>
        <p:nvSpPr>
          <p:cNvPr id="44" name="Rounded Rectangle 43">
            <a:hlinkClick r:id="rId26" action="ppaction://hlinksldjump"/>
          </p:cNvPr>
          <p:cNvSpPr/>
          <p:nvPr/>
        </p:nvSpPr>
        <p:spPr>
          <a:xfrm>
            <a:off x="2846737"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تلقين المحتضر</a:t>
            </a:r>
          </a:p>
        </p:txBody>
      </p:sp>
      <p:sp>
        <p:nvSpPr>
          <p:cNvPr id="45" name="Rounded Rectangle 44">
            <a:hlinkClick r:id="rId27" action="ppaction://hlinksldjump"/>
          </p:cNvPr>
          <p:cNvSpPr/>
          <p:nvPr/>
        </p:nvSpPr>
        <p:spPr>
          <a:xfrm>
            <a:off x="605552"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عند إدخال الميت القبر</a:t>
            </a:r>
          </a:p>
        </p:txBody>
      </p:sp>
      <p:sp>
        <p:nvSpPr>
          <p:cNvPr id="46" name="Rounded Rectangle 45">
            <a:hlinkClick r:id="rId28" action="ppaction://hlinksldjump"/>
          </p:cNvPr>
          <p:cNvSpPr/>
          <p:nvPr/>
        </p:nvSpPr>
        <p:spPr>
          <a:xfrm>
            <a:off x="2846737"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دعاء من أصيب بمصيبة</a:t>
            </a:r>
          </a:p>
        </p:txBody>
      </p:sp>
      <p:sp>
        <p:nvSpPr>
          <p:cNvPr id="47" name="Rounded Rectangle 46">
            <a:hlinkClick r:id="rId29" action="ppaction://hlinksldjump"/>
          </p:cNvPr>
          <p:cNvSpPr/>
          <p:nvPr/>
        </p:nvSpPr>
        <p:spPr>
          <a:xfrm>
            <a:off x="605552"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بعد دفن الميت</a:t>
            </a:r>
          </a:p>
        </p:txBody>
      </p:sp>
      <p:sp>
        <p:nvSpPr>
          <p:cNvPr id="48" name="Rounded Rectangle 47">
            <a:hlinkClick r:id="rId30" action="ppaction://hlinksldjump"/>
          </p:cNvPr>
          <p:cNvSpPr/>
          <p:nvPr/>
        </p:nvSpPr>
        <p:spPr>
          <a:xfrm>
            <a:off x="2846737"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عند إغماض الميت</a:t>
            </a:r>
          </a:p>
        </p:txBody>
      </p:sp>
      <p:sp>
        <p:nvSpPr>
          <p:cNvPr id="49" name="Rounded Rectangle 48">
            <a:hlinkClick r:id="rId31" action="ppaction://hlinksldjump"/>
          </p:cNvPr>
          <p:cNvSpPr/>
          <p:nvPr/>
        </p:nvSpPr>
        <p:spPr>
          <a:xfrm>
            <a:off x="605552"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زيارة القبور</a:t>
            </a:r>
          </a:p>
        </p:txBody>
      </p:sp>
      <p:sp>
        <p:nvSpPr>
          <p:cNvPr id="42" name="Left Arrow 41">
            <a:hlinkClick r:id="" action="ppaction://hlinkshowjump?jump=nextslide"/>
          </p:cNvPr>
          <p:cNvSpPr/>
          <p:nvPr/>
        </p:nvSpPr>
        <p:spPr>
          <a:xfrm>
            <a:off x="4344122"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50" name="Left Arrow 49">
            <a:hlinkClick r:id="" action="ppaction://hlinkshowjump?jump=previousslide"/>
          </p:cNvPr>
          <p:cNvSpPr/>
          <p:nvPr/>
        </p:nvSpPr>
        <p:spPr>
          <a:xfrm flipH="1">
            <a:off x="7329185"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1439221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818712"/>
            <a:ext cx="10991461" cy="3570208"/>
          </a:xfrm>
          <a:prstGeom prst="rect">
            <a:avLst/>
          </a:prstGeom>
          <a:noFill/>
        </p:spPr>
        <p:txBody>
          <a:bodyPr wrap="square" rtlCol="1" anchor="ctr">
            <a:spAutoFit/>
          </a:bodyPr>
          <a:lstStyle/>
          <a:p>
            <a:pPr algn="dist"/>
            <a:r>
              <a:rPr lang="ar-JO" sz="3200" dirty="0">
                <a:solidFill>
                  <a:srgbClr val="C00000"/>
                </a:solidFill>
                <a:cs typeface="Traditional Arabic" panose="02020603050405020304" pitchFamily="18" charset="-78"/>
              </a:rPr>
              <a:t>(وجَّهت وجهي للذي فطر السموات والأرض حنيفاً وما أنا من المشركين، إن صلاتي ونُسُكي ومحياي ومماتي لله رب العالمين، لا شريك له وبذلك أمرت وأنا من المسلمين اللهم أنت الملك لا إله إلا أنت، أنت ربي وأنا عبدك، ظلمت نفسي، واعترفت بذنبي، فاغفر لي ذنوبي جميعاً، إنه لا يغفر الذنوب إلا أنت، واهدني لأحسن الأخلاق، لا يهدي لأحسنها إلا أنت، واصرف عني سيئها، لا يصرف عني سيئها إلا أنت، لبيك وسعديك والخير كله بيديك، والشر ليس إليك، أنا بك وإليك، تباركت وتعاليت</a:t>
            </a:r>
          </a:p>
          <a:p>
            <a:pPr algn="ctr">
              <a:spcAft>
                <a:spcPts val="1200"/>
              </a:spcAft>
            </a:pPr>
            <a:r>
              <a:rPr lang="ar-JO" sz="3200" dirty="0">
                <a:solidFill>
                  <a:srgbClr val="C00000"/>
                </a:solidFill>
                <a:cs typeface="Traditional Arabic" panose="02020603050405020304" pitchFamily="18" charset="-78"/>
              </a:rPr>
              <a:t> أستغفرك وأتوب إليك).</a:t>
            </a:r>
          </a:p>
          <a:p>
            <a:pPr algn="ctr">
              <a:spcAft>
                <a:spcPts val="1200"/>
              </a:spcAft>
            </a:pPr>
            <a:r>
              <a:rPr lang="ar-SA" sz="2400" dirty="0">
                <a:cs typeface="Traditional Arabic" panose="02020603050405020304" pitchFamily="18" charset="-78"/>
              </a:rPr>
              <a:t>رواه مسلم</a:t>
            </a:r>
            <a:r>
              <a:rPr lang="ar-JO" sz="2400" dirty="0">
                <a:cs typeface="Traditional Arabic" panose="02020603050405020304" pitchFamily="18" charset="-78"/>
              </a:rPr>
              <a:t> </a:t>
            </a:r>
            <a:r>
              <a:rPr lang="ar-SA" sz="2400" dirty="0">
                <a:cs typeface="Traditional Arabic" panose="02020603050405020304" pitchFamily="18" charset="-78"/>
              </a:rPr>
              <a:t>1/ 534</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868482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5"/>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رب جبرائيل وميكائيل وإسرافيل، فاطر السموات والأرض، عالم الغيب والشهادة، أنت تحكم بين عبادك فيما كانوا فيه يختلفون اهدني لما اخْتُلف فيه من الحق بإذنك إنك تهدي من تشاء إلى صراط مستقيم).</a:t>
            </a:r>
          </a:p>
          <a:p>
            <a:pPr algn="ctr">
              <a:spcAft>
                <a:spcPts val="1200"/>
              </a:spcAft>
            </a:pPr>
            <a:r>
              <a:rPr lang="ar-SA" sz="2400" dirty="0">
                <a:cs typeface="Traditional Arabic" panose="02020603050405020304" pitchFamily="18" charset="-78"/>
              </a:rPr>
              <a:t>رواه مسلم</a:t>
            </a:r>
            <a:r>
              <a:rPr lang="ar-JO" sz="2400" dirty="0">
                <a:cs typeface="Traditional Arabic" panose="02020603050405020304" pitchFamily="18" charset="-78"/>
              </a:rPr>
              <a:t> </a:t>
            </a:r>
            <a:r>
              <a:rPr lang="ar-SA" sz="2400" dirty="0">
                <a:cs typeface="Traditional Arabic" panose="02020603050405020304" pitchFamily="18" charset="-78"/>
              </a:rPr>
              <a:t>1/ 534</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831368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 أكبر كبيرا، الله أكبر كبيرا، الله أكبر كبيرا، والحمد لله كثيرا، والحمد لله كثيرا، والحمد لله كثيرا، وسبحان الله بكرةً وأصيلا ـ ثلاثا ـ. أعوذ بالله من الشيطان الرجيم: من نفخه، ونفثه، وهمزه).</a:t>
            </a:r>
          </a:p>
          <a:p>
            <a:pPr algn="ctr">
              <a:spcAft>
                <a:spcPts val="1200"/>
              </a:spcAft>
            </a:pPr>
            <a:r>
              <a:rPr lang="ar-SA" sz="2400" dirty="0">
                <a:cs typeface="Traditional Arabic" panose="02020603050405020304" pitchFamily="18" charset="-78"/>
              </a:rPr>
              <a:t>أخرجه أبو داود 1/ 203</a:t>
            </a:r>
            <a:r>
              <a:rPr lang="ar-JO" sz="2400" dirty="0">
                <a:cs typeface="Traditional Arabic" panose="02020603050405020304" pitchFamily="18" charset="-78"/>
              </a:rPr>
              <a:t>،</a:t>
            </a:r>
            <a:r>
              <a:rPr lang="ar-SA" sz="2400" dirty="0">
                <a:cs typeface="Traditional Arabic" panose="02020603050405020304" pitchFamily="18" charset="-78"/>
              </a:rPr>
              <a:t> وابن ماجه 1/ 265</a:t>
            </a:r>
            <a:r>
              <a:rPr lang="ar-JO" sz="2400" dirty="0">
                <a:cs typeface="Traditional Arabic" panose="02020603050405020304" pitchFamily="18" charset="-78"/>
              </a:rPr>
              <a:t>،</a:t>
            </a:r>
            <a:r>
              <a:rPr lang="ar-SA" sz="2400" dirty="0">
                <a:cs typeface="Traditional Arabic" panose="02020603050405020304" pitchFamily="18" charset="-78"/>
              </a:rPr>
              <a:t> وأحمد 4/85</a:t>
            </a:r>
            <a:r>
              <a:rPr lang="ar-JO" sz="2400" dirty="0">
                <a:cs typeface="Traditional Arabic" panose="02020603050405020304" pitchFamily="18" charset="-78"/>
              </a:rPr>
              <a:t>،</a:t>
            </a:r>
            <a:r>
              <a:rPr lang="ar-SA" sz="2400" dirty="0">
                <a:cs typeface="Traditional Arabic" panose="02020603050405020304" pitchFamily="18" charset="-78"/>
              </a:rPr>
              <a:t> وأخرجه مسلم عن ابن عمر رضي الله عنهما بنحوه وفيه قصة 1/ 420</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432596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51732"/>
            <a:ext cx="10991461" cy="2554545"/>
          </a:xfrm>
          <a:prstGeom prst="rect">
            <a:avLst/>
          </a:prstGeom>
          <a:noFill/>
        </p:spPr>
        <p:txBody>
          <a:bodyPr wrap="square" rtlCol="1" anchor="ctr">
            <a:spAutoFit/>
          </a:bodyPr>
          <a:lstStyle/>
          <a:p>
            <a:pPr algn="just">
              <a:spcAft>
                <a:spcPts val="1200"/>
              </a:spcAft>
            </a:pPr>
            <a:r>
              <a:rPr lang="ar-JO" sz="3200" dirty="0">
                <a:solidFill>
                  <a:srgbClr val="C00000"/>
                </a:solidFill>
                <a:cs typeface="Traditional Arabic" panose="02020603050405020304" pitchFamily="18" charset="-78"/>
              </a:rPr>
              <a:t>كان النبي صلى الله عليه وسلم إذا قام من الليل يتهجد قال: "اللهم لك الحمد أنت نور السموات والأرض ومن فيهن، ولك الحمد أنت قيمُ السموات والأرض ومن فيهن [ولك الحمد أنت رب السموات والأرض ومن فيهن]، [ولك الحمد لك ملك السموات والأرض ومن فيهن] [ولك الحمد أنت ملك السموات والأرض] [ولك الحمد] أنت الحق، ووعدك الحق، وقولك الحق، ولقاؤك الحق، والجنة حق، والنار حق، والنبيّون حق، ومحـمـد صلى الله عـليه وسلـم حق، والساعـة حق]،[اللهـم لـك أسلمـت، وعـليك توكلت</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1692672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spcAft>
                <a:spcPts val="1200"/>
              </a:spcAft>
            </a:pPr>
            <a:r>
              <a:rPr lang="ar-JO" sz="3200" dirty="0">
                <a:solidFill>
                  <a:srgbClr val="C00000"/>
                </a:solidFill>
                <a:cs typeface="Traditional Arabic" panose="02020603050405020304" pitchFamily="18" charset="-78"/>
              </a:rPr>
              <a:t>وبك آمنت، وإليك أنبت، وبك خاصمت، وإليك حاكمت، فاغفر لي ما قدمت وما أخرت، وأسررت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وما أعلنت]، [أنت المقدم، وأنت المؤخر لا إله إلا أنت]، [أنت إلهي لا إله إلا أنت].</a:t>
            </a:r>
          </a:p>
          <a:p>
            <a:pPr algn="ctr">
              <a:spcAft>
                <a:spcPts val="1200"/>
              </a:spcAft>
            </a:pPr>
            <a:r>
              <a:rPr lang="ar-SA" sz="2400" dirty="0">
                <a:cs typeface="Traditional Arabic" panose="02020603050405020304" pitchFamily="18" charset="-78"/>
              </a:rPr>
              <a:t>البخاري مع الفتح 3/3 و11/116 و 13/ 371</a:t>
            </a:r>
            <a:r>
              <a:rPr lang="ar-JO" sz="2400" dirty="0">
                <a:cs typeface="Traditional Arabic" panose="02020603050405020304" pitchFamily="18" charset="-78"/>
              </a:rPr>
              <a:t>،</a:t>
            </a:r>
            <a:r>
              <a:rPr lang="ar-SA" sz="2400" dirty="0">
                <a:cs typeface="Traditional Arabic" panose="02020603050405020304" pitchFamily="18" charset="-78"/>
              </a:rPr>
              <a:t> 423، 465</a:t>
            </a:r>
            <a:r>
              <a:rPr lang="ar-JO" sz="2400" dirty="0">
                <a:cs typeface="Traditional Arabic" panose="02020603050405020304" pitchFamily="18" charset="-78"/>
              </a:rPr>
              <a:t>،</a:t>
            </a:r>
            <a:r>
              <a:rPr lang="ar-SA" sz="2400" dirty="0">
                <a:cs typeface="Traditional Arabic" panose="02020603050405020304" pitchFamily="18" charset="-78"/>
              </a:rPr>
              <a:t> ومسلم مختصراً بنحوه 1/ 532</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3660437" y="872509"/>
            <a:ext cx="4871126" cy="646232"/>
          </a:xfrm>
          <a:prstGeom prst="rect">
            <a:avLst/>
          </a:prstGeom>
        </p:spPr>
      </p:pic>
    </p:spTree>
    <p:extLst>
      <p:ext uri="{BB962C8B-B14F-4D97-AF65-F5344CB8AC3E}">
        <p14:creationId xmlns:p14="http://schemas.microsoft.com/office/powerpoint/2010/main" val="2110443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ربي العظيم، ثلاث مرات).</a:t>
            </a:r>
          </a:p>
          <a:p>
            <a:pPr algn="ctr">
              <a:spcAft>
                <a:spcPts val="1200"/>
              </a:spcAft>
            </a:pPr>
            <a:r>
              <a:rPr lang="ar-SA" sz="2400" dirty="0">
                <a:cs typeface="Traditional Arabic" panose="02020603050405020304" pitchFamily="18" charset="-78"/>
              </a:rPr>
              <a:t>أخرجه أهل السنن وأحمد</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1/83</a:t>
            </a:r>
            <a:r>
              <a:rPr lang="ar-JO" sz="2400" dirty="0">
                <a:cs typeface="Traditional Arabic" panose="02020603050405020304" pitchFamily="18" charset="-78"/>
              </a:rPr>
              <a:t>.</a:t>
            </a:r>
          </a:p>
        </p:txBody>
      </p:sp>
      <p:pic>
        <p:nvPicPr>
          <p:cNvPr id="7" name="Picture 6"/>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698508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(سبحانك اللهم ربنا وبحمدك، اللهم اغفر لي).</a:t>
            </a:r>
          </a:p>
          <a:p>
            <a:pPr algn="ctr">
              <a:spcAft>
                <a:spcPts val="1200"/>
              </a:spcAft>
            </a:pPr>
            <a:r>
              <a:rPr lang="ar-SA" sz="2400" dirty="0">
                <a:cs typeface="Traditional Arabic" panose="02020603050405020304" pitchFamily="18" charset="-78"/>
              </a:rPr>
              <a:t>البخاري 1/199</a:t>
            </a:r>
            <a:r>
              <a:rPr lang="ar-JO" sz="2400" dirty="0">
                <a:cs typeface="Traditional Arabic" panose="02020603050405020304" pitchFamily="18" charset="-78"/>
              </a:rPr>
              <a:t>، </a:t>
            </a:r>
            <a:r>
              <a:rPr lang="ar-SA" sz="2400" dirty="0">
                <a:cs typeface="Traditional Arabic" panose="02020603050405020304" pitchFamily="18" charset="-78"/>
              </a:rPr>
              <a:t>ومسلم 1/ 350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91284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(سُبُّوح قُدُّوس رب الملائكة والروح).</a:t>
            </a:r>
          </a:p>
          <a:p>
            <a:pPr algn="ctr">
              <a:spcAft>
                <a:spcPts val="1200"/>
              </a:spcAft>
            </a:pPr>
            <a:r>
              <a:rPr lang="ar-SA" sz="2400" dirty="0">
                <a:cs typeface="Traditional Arabic" panose="02020603050405020304" pitchFamily="18" charset="-78"/>
              </a:rPr>
              <a:t>مسلم1/ 353</a:t>
            </a:r>
            <a:r>
              <a:rPr lang="ar-JO" sz="2400" dirty="0">
                <a:cs typeface="Traditional Arabic" panose="02020603050405020304" pitchFamily="18" charset="-78"/>
              </a:rPr>
              <a:t>،</a:t>
            </a:r>
            <a:r>
              <a:rPr lang="ar-SA" sz="2400" dirty="0">
                <a:cs typeface="Traditional Arabic" panose="02020603050405020304" pitchFamily="18" charset="-78"/>
              </a:rPr>
              <a:t> وأبو داود 1/230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800806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لك ركعت، وبك آمنت، ولك أسلمت، خشع لك سمعي وبصري ودمي ولحمي وعظمي وعصبي، وما استقل به قدمي).</a:t>
            </a:r>
          </a:p>
          <a:p>
            <a:pPr algn="ctr">
              <a:spcAft>
                <a:spcPts val="1200"/>
              </a:spcAft>
            </a:pPr>
            <a:r>
              <a:rPr lang="ar-SA" sz="2400" dirty="0">
                <a:cs typeface="Traditional Arabic" panose="02020603050405020304" pitchFamily="18" charset="-78"/>
              </a:rPr>
              <a:t>مسلم 1/534</a:t>
            </a:r>
            <a:r>
              <a:rPr lang="ar-JO" sz="2400" dirty="0">
                <a:cs typeface="Traditional Arabic" panose="02020603050405020304" pitchFamily="18" charset="-78"/>
              </a:rPr>
              <a:t>، </a:t>
            </a:r>
            <a:r>
              <a:rPr lang="ar-SA" sz="2400" dirty="0">
                <a:cs typeface="Traditional Arabic" panose="02020603050405020304" pitchFamily="18" charset="-78"/>
              </a:rPr>
              <a:t>والأربعة إلا ابن ماجه</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583937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ذي الجبروت والملكوت والكبرياء والعظمة).</a:t>
            </a:r>
          </a:p>
          <a:p>
            <a:pPr algn="ctr">
              <a:spcAft>
                <a:spcPts val="1200"/>
              </a:spcAft>
            </a:pPr>
            <a:r>
              <a:rPr lang="ar-SA" sz="2400" dirty="0">
                <a:cs typeface="Traditional Arabic" panose="02020603050405020304" pitchFamily="18" charset="-78"/>
              </a:rPr>
              <a:t>أبو داود 1/ 230</a:t>
            </a:r>
            <a:r>
              <a:rPr lang="ar-JO" sz="2400" dirty="0">
                <a:cs typeface="Traditional Arabic" panose="02020603050405020304" pitchFamily="18" charset="-78"/>
              </a:rPr>
              <a:t>،</a:t>
            </a:r>
            <a:r>
              <a:rPr lang="ar-SA" sz="2400" dirty="0">
                <a:cs typeface="Traditional Arabic" panose="02020603050405020304" pitchFamily="18" charset="-78"/>
              </a:rPr>
              <a:t> والنسائي وأحمد وإسناده حسن</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4264714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6" name="Rounded Rectangle 5">
            <a:hlinkClick r:id="rId2" action="ppaction://hlinksldjump"/>
          </p:cNvPr>
          <p:cNvSpPr/>
          <p:nvPr/>
        </p:nvSpPr>
        <p:spPr>
          <a:xfrm>
            <a:off x="9570370"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الريح</a:t>
            </a:r>
          </a:p>
        </p:txBody>
      </p:sp>
      <p:sp>
        <p:nvSpPr>
          <p:cNvPr id="9" name="Rounded Rectangle 8">
            <a:hlinkClick r:id="rId3" action="ppaction://hlinksldjump"/>
          </p:cNvPr>
          <p:cNvSpPr/>
          <p:nvPr/>
        </p:nvSpPr>
        <p:spPr>
          <a:xfrm>
            <a:off x="9570370"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الرعد</a:t>
            </a:r>
          </a:p>
        </p:txBody>
      </p:sp>
      <p:sp>
        <p:nvSpPr>
          <p:cNvPr id="12" name="Rounded Rectangle 11">
            <a:hlinkClick r:id="rId4" action="ppaction://hlinksldjump"/>
          </p:cNvPr>
          <p:cNvSpPr/>
          <p:nvPr/>
        </p:nvSpPr>
        <p:spPr>
          <a:xfrm>
            <a:off x="9570370"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من أدعية الاستسقاء</a:t>
            </a:r>
          </a:p>
        </p:txBody>
      </p:sp>
      <p:sp>
        <p:nvSpPr>
          <p:cNvPr id="15" name="Rounded Rectangle 14">
            <a:hlinkClick r:id="rId5" action="ppaction://hlinksldjump"/>
          </p:cNvPr>
          <p:cNvSpPr/>
          <p:nvPr/>
        </p:nvSpPr>
        <p:spPr>
          <a:xfrm>
            <a:off x="9570370"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إذا نزل المطر</a:t>
            </a:r>
          </a:p>
        </p:txBody>
      </p:sp>
      <p:sp>
        <p:nvSpPr>
          <p:cNvPr id="18" name="Rounded Rectangle 17">
            <a:hlinkClick r:id="rId6" action="ppaction://hlinksldjump"/>
          </p:cNvPr>
          <p:cNvSpPr/>
          <p:nvPr/>
        </p:nvSpPr>
        <p:spPr>
          <a:xfrm>
            <a:off x="9570370"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الذكر بعد نزول المطر</a:t>
            </a:r>
          </a:p>
        </p:txBody>
      </p:sp>
      <p:sp>
        <p:nvSpPr>
          <p:cNvPr id="21" name="Rounded Rectangle 20">
            <a:hlinkClick r:id="rId7" action="ppaction://hlinksldjump"/>
          </p:cNvPr>
          <p:cNvSpPr/>
          <p:nvPr/>
        </p:nvSpPr>
        <p:spPr>
          <a:xfrm>
            <a:off x="9570370"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من أدعية الاستصحاء</a:t>
            </a:r>
          </a:p>
        </p:txBody>
      </p:sp>
      <p:sp>
        <p:nvSpPr>
          <p:cNvPr id="24" name="Rounded Rectangle 23">
            <a:hlinkClick r:id="rId8" action="ppaction://hlinksldjump"/>
          </p:cNvPr>
          <p:cNvSpPr/>
          <p:nvPr/>
        </p:nvSpPr>
        <p:spPr>
          <a:xfrm>
            <a:off x="7329185"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رؤية الهلال</a:t>
            </a:r>
          </a:p>
        </p:txBody>
      </p:sp>
      <p:sp>
        <p:nvSpPr>
          <p:cNvPr id="25" name="Rounded Rectangle 24">
            <a:hlinkClick r:id="rId9" action="ppaction://hlinksldjump"/>
          </p:cNvPr>
          <p:cNvSpPr/>
          <p:nvPr/>
        </p:nvSpPr>
        <p:spPr>
          <a:xfrm>
            <a:off x="5087922"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إذا أفطر عند أهل بيت</a:t>
            </a:r>
          </a:p>
        </p:txBody>
      </p:sp>
      <p:sp>
        <p:nvSpPr>
          <p:cNvPr id="26" name="Rounded Rectangle 25">
            <a:hlinkClick r:id="rId10" action="ppaction://hlinksldjump"/>
          </p:cNvPr>
          <p:cNvSpPr/>
          <p:nvPr/>
        </p:nvSpPr>
        <p:spPr>
          <a:xfrm>
            <a:off x="7329185"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عند إفطار الصائم</a:t>
            </a:r>
          </a:p>
        </p:txBody>
      </p:sp>
      <p:sp>
        <p:nvSpPr>
          <p:cNvPr id="27" name="Rounded Rectangle 26">
            <a:hlinkClick r:id="rId11" action="ppaction://hlinksldjump"/>
          </p:cNvPr>
          <p:cNvSpPr/>
          <p:nvPr/>
        </p:nvSpPr>
        <p:spPr>
          <a:xfrm>
            <a:off x="5087922"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الصائم إذا حضر الطعام</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ولم يفطر</a:t>
            </a:r>
          </a:p>
        </p:txBody>
      </p:sp>
      <p:sp>
        <p:nvSpPr>
          <p:cNvPr id="28" name="Rounded Rectangle 27">
            <a:hlinkClick r:id="rId12" action="ppaction://hlinksldjump"/>
          </p:cNvPr>
          <p:cNvSpPr/>
          <p:nvPr/>
        </p:nvSpPr>
        <p:spPr>
          <a:xfrm>
            <a:off x="7329185"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قبل الطعام</a:t>
            </a:r>
          </a:p>
        </p:txBody>
      </p:sp>
      <p:sp>
        <p:nvSpPr>
          <p:cNvPr id="29" name="Rounded Rectangle 28">
            <a:hlinkClick r:id="rId13" action="ppaction://hlinksldjump"/>
          </p:cNvPr>
          <p:cNvSpPr/>
          <p:nvPr/>
        </p:nvSpPr>
        <p:spPr>
          <a:xfrm>
            <a:off x="5087922"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الصائم إذا سابه أحد</a:t>
            </a:r>
          </a:p>
        </p:txBody>
      </p:sp>
      <p:sp>
        <p:nvSpPr>
          <p:cNvPr id="30" name="Rounded Rectangle 29">
            <a:hlinkClick r:id="rId14" action="ppaction://hlinksldjump"/>
          </p:cNvPr>
          <p:cNvSpPr/>
          <p:nvPr/>
        </p:nvSpPr>
        <p:spPr>
          <a:xfrm>
            <a:off x="7329185"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عند الفراغ من الطعام</a:t>
            </a:r>
          </a:p>
        </p:txBody>
      </p:sp>
      <p:sp>
        <p:nvSpPr>
          <p:cNvPr id="31" name="Rounded Rectangle 30">
            <a:hlinkClick r:id="rId15" action="ppaction://hlinksldjump"/>
          </p:cNvPr>
          <p:cNvSpPr/>
          <p:nvPr/>
        </p:nvSpPr>
        <p:spPr>
          <a:xfrm>
            <a:off x="5087922"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عند رؤية باكورة الثمر</a:t>
            </a:r>
          </a:p>
        </p:txBody>
      </p:sp>
      <p:sp>
        <p:nvSpPr>
          <p:cNvPr id="32" name="Rounded Rectangle 31">
            <a:hlinkClick r:id="rId16" action="ppaction://hlinksldjump"/>
          </p:cNvPr>
          <p:cNvSpPr/>
          <p:nvPr/>
        </p:nvSpPr>
        <p:spPr>
          <a:xfrm>
            <a:off x="7329185"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الضيف لصاحب الطعام</a:t>
            </a:r>
          </a:p>
        </p:txBody>
      </p:sp>
      <p:sp>
        <p:nvSpPr>
          <p:cNvPr id="33" name="Rounded Rectangle 32">
            <a:hlinkClick r:id="rId17" action="ppaction://hlinksldjump"/>
          </p:cNvPr>
          <p:cNvSpPr/>
          <p:nvPr/>
        </p:nvSpPr>
        <p:spPr>
          <a:xfrm>
            <a:off x="5087922"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العطاس</a:t>
            </a:r>
          </a:p>
        </p:txBody>
      </p:sp>
      <p:sp>
        <p:nvSpPr>
          <p:cNvPr id="34" name="Rounded Rectangle 33">
            <a:hlinkClick r:id="rId18" action="ppaction://hlinksldjump"/>
          </p:cNvPr>
          <p:cNvSpPr/>
          <p:nvPr/>
        </p:nvSpPr>
        <p:spPr>
          <a:xfrm>
            <a:off x="7329185"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لمن سقاه أو إذا أراد ذلك</a:t>
            </a:r>
          </a:p>
        </p:txBody>
      </p:sp>
      <p:sp>
        <p:nvSpPr>
          <p:cNvPr id="35" name="Rounded Rectangle 34">
            <a:hlinkClick r:id="rId19" action="ppaction://hlinksldjump"/>
          </p:cNvPr>
          <p:cNvSpPr/>
          <p:nvPr/>
        </p:nvSpPr>
        <p:spPr>
          <a:xfrm>
            <a:off x="5087922"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يقالُ للكافر إذا عطس</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فحمد الله</a:t>
            </a:r>
          </a:p>
        </p:txBody>
      </p:sp>
      <p:sp>
        <p:nvSpPr>
          <p:cNvPr id="36" name="Rounded Rectangle 35">
            <a:hlinkClick r:id="rId20" action="ppaction://hlinksldjump"/>
          </p:cNvPr>
          <p:cNvSpPr/>
          <p:nvPr/>
        </p:nvSpPr>
        <p:spPr>
          <a:xfrm>
            <a:off x="2846737"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للمتزوج</a:t>
            </a:r>
          </a:p>
        </p:txBody>
      </p:sp>
      <p:sp>
        <p:nvSpPr>
          <p:cNvPr id="37" name="Rounded Rectangle 36">
            <a:hlinkClick r:id="rId21" action="ppaction://hlinksldjump"/>
          </p:cNvPr>
          <p:cNvSpPr/>
          <p:nvPr/>
        </p:nvSpPr>
        <p:spPr>
          <a:xfrm>
            <a:off x="605552"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كفارة المجلس ومايختم به المجالس</a:t>
            </a:r>
          </a:p>
        </p:txBody>
      </p:sp>
      <p:sp>
        <p:nvSpPr>
          <p:cNvPr id="38" name="Rounded Rectangle 37">
            <a:hlinkClick r:id="rId22" action="ppaction://hlinksldjump"/>
          </p:cNvPr>
          <p:cNvSpPr/>
          <p:nvPr/>
        </p:nvSpPr>
        <p:spPr>
          <a:xfrm>
            <a:off x="2846737"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المتزوج لنفسه ودعاء</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شراء الدابة</a:t>
            </a:r>
          </a:p>
        </p:txBody>
      </p:sp>
      <p:sp>
        <p:nvSpPr>
          <p:cNvPr id="39" name="Rounded Rectangle 38">
            <a:hlinkClick r:id="rId23" action="ppaction://hlinksldjump"/>
          </p:cNvPr>
          <p:cNvSpPr/>
          <p:nvPr/>
        </p:nvSpPr>
        <p:spPr>
          <a:xfrm>
            <a:off x="605552"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لمن قال غفر الله لك</a:t>
            </a:r>
          </a:p>
        </p:txBody>
      </p:sp>
      <p:sp>
        <p:nvSpPr>
          <p:cNvPr id="40" name="Rounded Rectangle 39">
            <a:hlinkClick r:id="rId24" action="ppaction://hlinksldjump"/>
          </p:cNvPr>
          <p:cNvSpPr/>
          <p:nvPr/>
        </p:nvSpPr>
        <p:spPr>
          <a:xfrm>
            <a:off x="2846737"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قبل إتيان الزوجة</a:t>
            </a:r>
          </a:p>
        </p:txBody>
      </p:sp>
      <p:sp>
        <p:nvSpPr>
          <p:cNvPr id="43" name="Rounded Rectangle 42">
            <a:hlinkClick r:id="rId25" action="ppaction://hlinksldjump"/>
          </p:cNvPr>
          <p:cNvSpPr/>
          <p:nvPr/>
        </p:nvSpPr>
        <p:spPr>
          <a:xfrm>
            <a:off x="605552"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لمن صنع إليك معروفاً</a:t>
            </a:r>
          </a:p>
        </p:txBody>
      </p:sp>
      <p:sp>
        <p:nvSpPr>
          <p:cNvPr id="44" name="Rounded Rectangle 43">
            <a:hlinkClick r:id="rId26" action="ppaction://hlinksldjump"/>
          </p:cNvPr>
          <p:cNvSpPr/>
          <p:nvPr/>
        </p:nvSpPr>
        <p:spPr>
          <a:xfrm>
            <a:off x="2846737"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الغضب</a:t>
            </a:r>
          </a:p>
        </p:txBody>
      </p:sp>
      <p:sp>
        <p:nvSpPr>
          <p:cNvPr id="45" name="Rounded Rectangle 44">
            <a:hlinkClick r:id="rId27" action="ppaction://hlinksldjump"/>
          </p:cNvPr>
          <p:cNvSpPr/>
          <p:nvPr/>
        </p:nvSpPr>
        <p:spPr>
          <a:xfrm>
            <a:off x="605552"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يعصم به من الدجال</a:t>
            </a:r>
          </a:p>
        </p:txBody>
      </p:sp>
      <p:sp>
        <p:nvSpPr>
          <p:cNvPr id="46" name="Rounded Rectangle 45">
            <a:hlinkClick r:id="rId28" action="ppaction://hlinksldjump"/>
          </p:cNvPr>
          <p:cNvSpPr/>
          <p:nvPr/>
        </p:nvSpPr>
        <p:spPr>
          <a:xfrm>
            <a:off x="2846737"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من رأى مبتلى</a:t>
            </a:r>
          </a:p>
        </p:txBody>
      </p:sp>
      <p:sp>
        <p:nvSpPr>
          <p:cNvPr id="47" name="Rounded Rectangle 46">
            <a:hlinkClick r:id="rId29" action="ppaction://hlinksldjump"/>
          </p:cNvPr>
          <p:cNvSpPr/>
          <p:nvPr/>
        </p:nvSpPr>
        <p:spPr>
          <a:xfrm>
            <a:off x="605552"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لمن قال إني أحبك في الله</a:t>
            </a:r>
          </a:p>
        </p:txBody>
      </p:sp>
      <p:sp>
        <p:nvSpPr>
          <p:cNvPr id="48" name="Rounded Rectangle 47">
            <a:hlinkClick r:id="rId30" action="ppaction://hlinksldjump"/>
          </p:cNvPr>
          <p:cNvSpPr/>
          <p:nvPr/>
        </p:nvSpPr>
        <p:spPr>
          <a:xfrm>
            <a:off x="2846737"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يقال في المجلس</a:t>
            </a:r>
          </a:p>
        </p:txBody>
      </p:sp>
      <p:sp>
        <p:nvSpPr>
          <p:cNvPr id="49" name="Rounded Rectangle 48">
            <a:hlinkClick r:id="rId31" action="ppaction://hlinksldjump"/>
          </p:cNvPr>
          <p:cNvSpPr/>
          <p:nvPr/>
        </p:nvSpPr>
        <p:spPr>
          <a:xfrm>
            <a:off x="605552"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لمن عرض عليك ماله</a:t>
            </a:r>
          </a:p>
        </p:txBody>
      </p:sp>
      <p:pic>
        <p:nvPicPr>
          <p:cNvPr id="51" name="Picture 50"/>
          <p:cNvPicPr>
            <a:picLocks noChangeAspect="1"/>
          </p:cNvPicPr>
          <p:nvPr/>
        </p:nvPicPr>
        <p:blipFill rotWithShape="1">
          <a:blip r:embed="rId32"/>
          <a:srcRect b="51276"/>
          <a:stretch/>
        </p:blipFill>
        <p:spPr>
          <a:xfrm>
            <a:off x="4949944" y="797361"/>
            <a:ext cx="2279411" cy="589457"/>
          </a:xfrm>
          <a:prstGeom prst="rect">
            <a:avLst/>
          </a:prstGeom>
        </p:spPr>
      </p:pic>
      <p:sp>
        <p:nvSpPr>
          <p:cNvPr id="52" name="Left Arrow 51">
            <a:hlinkClick r:id="" action="ppaction://hlinkshowjump?jump=nextslide"/>
          </p:cNvPr>
          <p:cNvSpPr/>
          <p:nvPr/>
        </p:nvSpPr>
        <p:spPr>
          <a:xfrm>
            <a:off x="4344122"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53" name="Left Arrow 52">
            <a:hlinkClick r:id="" action="ppaction://hlinkshowjump?jump=previousslide"/>
          </p:cNvPr>
          <p:cNvSpPr/>
          <p:nvPr/>
        </p:nvSpPr>
        <p:spPr>
          <a:xfrm flipH="1">
            <a:off x="7329185"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3278750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(سمع الله لمن حمده).</a:t>
            </a:r>
          </a:p>
          <a:p>
            <a:pPr algn="ctr">
              <a:spcAft>
                <a:spcPts val="1200"/>
              </a:spcAft>
            </a:pPr>
            <a:r>
              <a:rPr lang="ar-SA" sz="2400" dirty="0">
                <a:cs typeface="Traditional Arabic" panose="02020603050405020304" pitchFamily="18" charset="-78"/>
              </a:rPr>
              <a:t>البخاري مع الفتح 2/ 282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530306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(ربنا ولك الحمد، حمداً كثيراً طيباً مباركاً فيه).</a:t>
            </a:r>
          </a:p>
          <a:p>
            <a:pPr algn="ctr">
              <a:spcAft>
                <a:spcPts val="1200"/>
              </a:spcAft>
            </a:pPr>
            <a:r>
              <a:rPr lang="ar-SA" sz="2400" dirty="0">
                <a:cs typeface="Traditional Arabic" panose="02020603050405020304" pitchFamily="18" charset="-78"/>
              </a:rPr>
              <a:t>البخاري مع الفتح 2/ 282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3105986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5"/>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(ربنا ولك الحمد ، حمداً كثيراً طيباً مباركاً فيه، ملء السموات وملء الأرض وما بينهما، وملء ما شئت من شئ بعد أهل الثناء والمجد، أحق ما قال العبد، وكلنا لك عبد، اللهم لا مانع لما أعطيت ولا معطي لما منعت ولا ينفع ذا الجد منك الجد).</a:t>
            </a:r>
          </a:p>
          <a:p>
            <a:pPr algn="ctr">
              <a:spcAft>
                <a:spcPts val="1200"/>
              </a:spcAft>
            </a:pPr>
            <a:r>
              <a:rPr lang="ar-SA" sz="2400" dirty="0">
                <a:cs typeface="Traditional Arabic" panose="02020603050405020304" pitchFamily="18" charset="-78"/>
              </a:rPr>
              <a:t>مسلم 1/ 346</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084417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ربي الأعلى، ثلاث مرات).</a:t>
            </a:r>
          </a:p>
          <a:p>
            <a:pPr algn="ctr">
              <a:spcAft>
                <a:spcPts val="1200"/>
              </a:spcAft>
            </a:pPr>
            <a:r>
              <a:rPr lang="ar-SA" sz="2400" dirty="0">
                <a:cs typeface="Traditional Arabic" panose="02020603050405020304" pitchFamily="18" charset="-78"/>
              </a:rPr>
              <a:t>أخرجه أهل السنن وأحمد</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1/83</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928061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(سبحانك اللهم ربنا وبحمدك، اللهم اغفر لي).</a:t>
            </a:r>
          </a:p>
          <a:p>
            <a:pPr algn="ctr">
              <a:spcAft>
                <a:spcPts val="1200"/>
              </a:spcAft>
            </a:pPr>
            <a:r>
              <a:rPr lang="ar-SA" sz="2400" dirty="0">
                <a:cs typeface="Traditional Arabic" panose="02020603050405020304" pitchFamily="18" charset="-78"/>
              </a:rPr>
              <a:t>البخاري ومسلم</a:t>
            </a:r>
            <a:r>
              <a:rPr lang="ar-JO" sz="2400" dirty="0">
                <a:cs typeface="Traditional Arabic" panose="02020603050405020304" pitchFamily="18" charset="-78"/>
              </a:rPr>
              <a:t>،</a:t>
            </a:r>
            <a:r>
              <a:rPr lang="ar-SA" sz="2400" dirty="0">
                <a:cs typeface="Traditional Arabic" panose="02020603050405020304" pitchFamily="18" charset="-78"/>
              </a:rPr>
              <a:t> وتقدم تخريجه برقم 34.</a:t>
            </a:r>
            <a:endParaRPr lang="ar-JO" sz="2400" dirty="0">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55587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لك سجدت، وبك آمنت، ولك أسلمت، سجد وجهي للذي خلقه، وصوره وشق سمعه وبصره، تبارك الله أحسن الخالقين).</a:t>
            </a:r>
          </a:p>
          <a:p>
            <a:pPr algn="ctr">
              <a:spcAft>
                <a:spcPts val="1200"/>
              </a:spcAft>
            </a:pPr>
            <a:r>
              <a:rPr lang="ar-SA" sz="2400" dirty="0">
                <a:cs typeface="Traditional Arabic" panose="02020603050405020304" pitchFamily="18" charset="-78"/>
              </a:rPr>
              <a:t>مسلم1/ 534</a:t>
            </a:r>
            <a:r>
              <a:rPr lang="ar-JO" sz="2400" dirty="0">
                <a:cs typeface="Traditional Arabic" panose="02020603050405020304" pitchFamily="18" charset="-78"/>
              </a:rPr>
              <a:t>،</a:t>
            </a:r>
            <a:r>
              <a:rPr lang="ar-SA" sz="2400" dirty="0">
                <a:cs typeface="Traditional Arabic" panose="02020603050405020304" pitchFamily="18" charset="-78"/>
              </a:rPr>
              <a:t> وغيره</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1256938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ذي الجبروت والملكوت، والكبرياء والعظمة).</a:t>
            </a:r>
          </a:p>
          <a:p>
            <a:pPr algn="ctr">
              <a:spcAft>
                <a:spcPts val="1200"/>
              </a:spcAft>
            </a:pPr>
            <a:r>
              <a:rPr lang="ar-SA" sz="2400" dirty="0">
                <a:cs typeface="Traditional Arabic" panose="02020603050405020304" pitchFamily="18" charset="-78"/>
              </a:rPr>
              <a:t>أبو داود 1/ 230 والنسائي وأحمد</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أبي داود 166.</a:t>
            </a:r>
            <a:endParaRPr lang="ar-JO" sz="2400" dirty="0">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148418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لي ذنبي كله، دُقَّه وجُلَّه، وأوله وآخره، وعلانيته وسره).</a:t>
            </a:r>
          </a:p>
          <a:p>
            <a:pPr algn="ctr">
              <a:spcAft>
                <a:spcPts val="1200"/>
              </a:spcAft>
            </a:pPr>
            <a:r>
              <a:rPr lang="ar-SA" sz="2400" dirty="0">
                <a:cs typeface="Traditional Arabic" panose="02020603050405020304" pitchFamily="18" charset="-78"/>
              </a:rPr>
              <a:t>مسلم</a:t>
            </a:r>
            <a:r>
              <a:rPr lang="ar-JO" sz="2400" dirty="0">
                <a:cs typeface="Traditional Arabic" panose="02020603050405020304" pitchFamily="18" charset="-78"/>
              </a:rPr>
              <a:t> </a:t>
            </a:r>
            <a:r>
              <a:rPr lang="ar-SA" sz="2400" dirty="0">
                <a:cs typeface="Traditional Arabic" panose="02020603050405020304" pitchFamily="18" charset="-78"/>
              </a:rPr>
              <a:t>1/ 350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399711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برضاك من سخطك، وبمعافاتك من عقوبتك، وأعوذ بك منك لا أحصي ثناء عليك أنت كما أثنيت على نفسك).</a:t>
            </a:r>
          </a:p>
          <a:p>
            <a:pPr algn="ctr">
              <a:spcAft>
                <a:spcPts val="1200"/>
              </a:spcAft>
            </a:pPr>
            <a:r>
              <a:rPr lang="ar-SA" sz="2400" dirty="0">
                <a:cs typeface="Traditional Arabic" panose="02020603050405020304" pitchFamily="18" charset="-78"/>
              </a:rPr>
              <a:t>مسلم</a:t>
            </a:r>
            <a:r>
              <a:rPr lang="ar-JO" sz="2400" dirty="0">
                <a:cs typeface="Traditional Arabic" panose="02020603050405020304" pitchFamily="18" charset="-78"/>
              </a:rPr>
              <a:t> </a:t>
            </a:r>
            <a:r>
              <a:rPr lang="ar-SA" sz="2400" dirty="0">
                <a:cs typeface="Traditional Arabic" panose="02020603050405020304" pitchFamily="18" charset="-78"/>
              </a:rPr>
              <a:t>1/ 352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774138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(رب اغفر لي، رب اغفر لي).</a:t>
            </a:r>
          </a:p>
          <a:p>
            <a:pPr algn="ctr">
              <a:spcAft>
                <a:spcPts val="1200"/>
              </a:spcAft>
            </a:pPr>
            <a:r>
              <a:rPr lang="ar-SA" sz="2400" dirty="0">
                <a:cs typeface="Traditional Arabic" panose="02020603050405020304" pitchFamily="18" charset="-78"/>
              </a:rPr>
              <a:t>أبو داود 1/ 231</a:t>
            </a:r>
            <a:r>
              <a:rPr lang="ar-JO" sz="2400" dirty="0">
                <a:cs typeface="Traditional Arabic" panose="02020603050405020304" pitchFamily="18" charset="-78"/>
              </a:rPr>
              <a:t>، </a:t>
            </a:r>
            <a:r>
              <a:rPr lang="ar-SA" sz="2400" dirty="0">
                <a:cs typeface="Traditional Arabic" panose="02020603050405020304" pitchFamily="18" charset="-78"/>
              </a:rPr>
              <a:t>وانظر صحيح ابن ماجة</a:t>
            </a:r>
            <a:r>
              <a:rPr lang="ar-JO" sz="2400" dirty="0">
                <a:cs typeface="Traditional Arabic" panose="02020603050405020304" pitchFamily="18" charset="-78"/>
              </a:rPr>
              <a:t> </a:t>
            </a:r>
            <a:r>
              <a:rPr lang="ar-SA" sz="2400" dirty="0">
                <a:cs typeface="Traditional Arabic" panose="02020603050405020304" pitchFamily="18" charset="-78"/>
              </a:rPr>
              <a:t>1/ 148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3004034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6" name="Rounded Rectangle 5">
            <a:hlinkClick r:id="rId2" action="ppaction://hlinksldjump"/>
          </p:cNvPr>
          <p:cNvSpPr/>
          <p:nvPr/>
        </p:nvSpPr>
        <p:spPr>
          <a:xfrm>
            <a:off x="9570370"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لمن أقرض عند القضاء</a:t>
            </a:r>
          </a:p>
        </p:txBody>
      </p:sp>
      <p:sp>
        <p:nvSpPr>
          <p:cNvPr id="9" name="Rounded Rectangle 8">
            <a:hlinkClick r:id="rId3" action="ppaction://hlinksldjump"/>
          </p:cNvPr>
          <p:cNvSpPr/>
          <p:nvPr/>
        </p:nvSpPr>
        <p:spPr>
          <a:xfrm>
            <a:off x="9570370"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الخوف من الشرك</a:t>
            </a:r>
          </a:p>
        </p:txBody>
      </p:sp>
      <p:sp>
        <p:nvSpPr>
          <p:cNvPr id="12" name="Rounded Rectangle 11">
            <a:hlinkClick r:id="rId4" action="ppaction://hlinksldjump"/>
          </p:cNvPr>
          <p:cNvSpPr/>
          <p:nvPr/>
        </p:nvSpPr>
        <p:spPr>
          <a:xfrm>
            <a:off x="9570370"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لمن قال بارك الله فيك</a:t>
            </a:r>
          </a:p>
        </p:txBody>
      </p:sp>
      <p:sp>
        <p:nvSpPr>
          <p:cNvPr id="15" name="Rounded Rectangle 14">
            <a:hlinkClick r:id="rId5" action="ppaction://hlinksldjump"/>
          </p:cNvPr>
          <p:cNvSpPr/>
          <p:nvPr/>
        </p:nvSpPr>
        <p:spPr>
          <a:xfrm>
            <a:off x="9570370"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كراهية الطيرة</a:t>
            </a:r>
          </a:p>
        </p:txBody>
      </p:sp>
      <p:sp>
        <p:nvSpPr>
          <p:cNvPr id="18" name="Rounded Rectangle 17">
            <a:hlinkClick r:id="rId6" action="ppaction://hlinksldjump"/>
          </p:cNvPr>
          <p:cNvSpPr/>
          <p:nvPr/>
        </p:nvSpPr>
        <p:spPr>
          <a:xfrm>
            <a:off x="9570370"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ركوب الدابة</a:t>
            </a:r>
          </a:p>
        </p:txBody>
      </p:sp>
      <p:sp>
        <p:nvSpPr>
          <p:cNvPr id="21" name="Rounded Rectangle 20">
            <a:hlinkClick r:id="rId7" action="ppaction://hlinksldjump"/>
          </p:cNvPr>
          <p:cNvSpPr/>
          <p:nvPr/>
        </p:nvSpPr>
        <p:spPr>
          <a:xfrm>
            <a:off x="9570370"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السفر</a:t>
            </a:r>
          </a:p>
        </p:txBody>
      </p:sp>
      <p:sp>
        <p:nvSpPr>
          <p:cNvPr id="24" name="Rounded Rectangle 23">
            <a:hlinkClick r:id="rId8" action="ppaction://hlinksldjump"/>
          </p:cNvPr>
          <p:cNvSpPr/>
          <p:nvPr/>
        </p:nvSpPr>
        <p:spPr>
          <a:xfrm>
            <a:off x="7329185"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دخول القرية أو البلدة</a:t>
            </a:r>
          </a:p>
        </p:txBody>
      </p:sp>
      <p:sp>
        <p:nvSpPr>
          <p:cNvPr id="25" name="Rounded Rectangle 24">
            <a:hlinkClick r:id="rId9" action="ppaction://hlinksldjump"/>
          </p:cNvPr>
          <p:cNvSpPr/>
          <p:nvPr/>
        </p:nvSpPr>
        <p:spPr>
          <a:xfrm>
            <a:off x="5087922" y="167962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المسافر إذا أسحر</a:t>
            </a:r>
          </a:p>
        </p:txBody>
      </p:sp>
      <p:sp>
        <p:nvSpPr>
          <p:cNvPr id="26" name="Rounded Rectangle 25">
            <a:hlinkClick r:id="rId10" action="ppaction://hlinksldjump"/>
          </p:cNvPr>
          <p:cNvSpPr/>
          <p:nvPr/>
        </p:nvSpPr>
        <p:spPr>
          <a:xfrm>
            <a:off x="7329185"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دعاء دخول السوق</a:t>
            </a:r>
          </a:p>
        </p:txBody>
      </p:sp>
      <p:sp>
        <p:nvSpPr>
          <p:cNvPr id="27" name="Rounded Rectangle 26">
            <a:hlinkClick r:id="rId11" action="ppaction://hlinksldjump"/>
          </p:cNvPr>
          <p:cNvSpPr/>
          <p:nvPr/>
        </p:nvSpPr>
        <p:spPr>
          <a:xfrm>
            <a:off x="5087922" y="2445163"/>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إذا نزل منزلاً في سفر</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أو غيره</a:t>
            </a:r>
          </a:p>
        </p:txBody>
      </p:sp>
      <p:sp>
        <p:nvSpPr>
          <p:cNvPr id="28" name="Rounded Rectangle 27">
            <a:hlinkClick r:id="rId12" action="ppaction://hlinksldjump"/>
          </p:cNvPr>
          <p:cNvSpPr/>
          <p:nvPr/>
        </p:nvSpPr>
        <p:spPr>
          <a:xfrm>
            <a:off x="7329185"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إذا تعس المركوب</a:t>
            </a:r>
          </a:p>
        </p:txBody>
      </p:sp>
      <p:sp>
        <p:nvSpPr>
          <p:cNvPr id="29" name="Rounded Rectangle 28">
            <a:hlinkClick r:id="rId13" action="ppaction://hlinksldjump"/>
          </p:cNvPr>
          <p:cNvSpPr/>
          <p:nvPr/>
        </p:nvSpPr>
        <p:spPr>
          <a:xfrm>
            <a:off x="5087922" y="3210702"/>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ذكر الرجوع من السفر</a:t>
            </a:r>
          </a:p>
        </p:txBody>
      </p:sp>
      <p:sp>
        <p:nvSpPr>
          <p:cNvPr id="30" name="Rounded Rectangle 29">
            <a:hlinkClick r:id="rId14" action="ppaction://hlinksldjump"/>
          </p:cNvPr>
          <p:cNvSpPr/>
          <p:nvPr/>
        </p:nvSpPr>
        <p:spPr>
          <a:xfrm>
            <a:off x="7329185"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المسافر للمقيم</a:t>
            </a:r>
          </a:p>
        </p:txBody>
      </p:sp>
      <p:sp>
        <p:nvSpPr>
          <p:cNvPr id="31" name="Rounded Rectangle 30">
            <a:hlinkClick r:id="rId15" action="ppaction://hlinksldjump"/>
          </p:cNvPr>
          <p:cNvSpPr/>
          <p:nvPr/>
        </p:nvSpPr>
        <p:spPr>
          <a:xfrm>
            <a:off x="5087922" y="3976241"/>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ويفعل من أتاه أمر يسره أو يكرهه</a:t>
            </a:r>
          </a:p>
        </p:txBody>
      </p:sp>
      <p:sp>
        <p:nvSpPr>
          <p:cNvPr id="32" name="Rounded Rectangle 31">
            <a:hlinkClick r:id="rId16" action="ppaction://hlinksldjump"/>
          </p:cNvPr>
          <p:cNvSpPr/>
          <p:nvPr/>
        </p:nvSpPr>
        <p:spPr>
          <a:xfrm>
            <a:off x="7329185"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المقيم للمسافر</a:t>
            </a:r>
          </a:p>
        </p:txBody>
      </p:sp>
      <p:sp>
        <p:nvSpPr>
          <p:cNvPr id="33" name="Rounded Rectangle 32">
            <a:hlinkClick r:id="rId17" action="ppaction://hlinksldjump"/>
          </p:cNvPr>
          <p:cNvSpPr/>
          <p:nvPr/>
        </p:nvSpPr>
        <p:spPr>
          <a:xfrm>
            <a:off x="5087922" y="4741780"/>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فضل الصلاة على النبي صلى الله عليه وسلم</a:t>
            </a:r>
          </a:p>
        </p:txBody>
      </p:sp>
      <p:sp>
        <p:nvSpPr>
          <p:cNvPr id="34" name="Rounded Rectangle 33">
            <a:hlinkClick r:id="rId18" action="ppaction://hlinksldjump"/>
          </p:cNvPr>
          <p:cNvSpPr/>
          <p:nvPr/>
        </p:nvSpPr>
        <p:spPr>
          <a:xfrm>
            <a:off x="7329185"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التكبير والتسبيح في سير السفر</a:t>
            </a:r>
          </a:p>
        </p:txBody>
      </p:sp>
      <p:sp>
        <p:nvSpPr>
          <p:cNvPr id="35" name="Rounded Rectangle 34">
            <a:hlinkClick r:id="rId19" action="ppaction://hlinksldjump"/>
          </p:cNvPr>
          <p:cNvSpPr/>
          <p:nvPr/>
        </p:nvSpPr>
        <p:spPr>
          <a:xfrm>
            <a:off x="5087922" y="5507319"/>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إفشاء السلام</a:t>
            </a:r>
          </a:p>
        </p:txBody>
      </p:sp>
      <p:sp>
        <p:nvSpPr>
          <p:cNvPr id="36" name="Rounded Rectangle 35">
            <a:hlinkClick r:id="rId20" action="ppaction://hlinksldjump"/>
          </p:cNvPr>
          <p:cNvSpPr/>
          <p:nvPr/>
        </p:nvSpPr>
        <p:spPr>
          <a:xfrm>
            <a:off x="2846737"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كيف يرد السلام على الكافر إذا سلم</a:t>
            </a:r>
          </a:p>
        </p:txBody>
      </p:sp>
      <p:sp>
        <p:nvSpPr>
          <p:cNvPr id="37" name="Rounded Rectangle 36">
            <a:hlinkClick r:id="rId21" action="ppaction://hlinksldjump"/>
          </p:cNvPr>
          <p:cNvSpPr/>
          <p:nvPr/>
        </p:nvSpPr>
        <p:spPr>
          <a:xfrm>
            <a:off x="605552" y="167962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كيف يلبي المحرم في الحج أو العمرة</a:t>
            </a:r>
          </a:p>
        </p:txBody>
      </p:sp>
      <p:sp>
        <p:nvSpPr>
          <p:cNvPr id="38" name="Rounded Rectangle 37">
            <a:hlinkClick r:id="rId22" action="ppaction://hlinksldjump"/>
          </p:cNvPr>
          <p:cNvSpPr/>
          <p:nvPr/>
        </p:nvSpPr>
        <p:spPr>
          <a:xfrm>
            <a:off x="2846737"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صياح الديك ونهيق الحمار</a:t>
            </a:r>
          </a:p>
        </p:txBody>
      </p:sp>
      <p:sp>
        <p:nvSpPr>
          <p:cNvPr id="39" name="Rounded Rectangle 38">
            <a:hlinkClick r:id="rId23" action="ppaction://hlinksldjump"/>
          </p:cNvPr>
          <p:cNvSpPr/>
          <p:nvPr/>
        </p:nvSpPr>
        <p:spPr>
          <a:xfrm>
            <a:off x="605552" y="2445163"/>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التكبير إذا أتي الركن</a:t>
            </a:r>
          </a:p>
        </p:txBody>
      </p:sp>
      <p:sp>
        <p:nvSpPr>
          <p:cNvPr id="40" name="Rounded Rectangle 39">
            <a:hlinkClick r:id="rId24" action="ppaction://hlinksldjump"/>
          </p:cNvPr>
          <p:cNvSpPr/>
          <p:nvPr/>
        </p:nvSpPr>
        <p:spPr>
          <a:xfrm>
            <a:off x="2846737"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نباح الكلاب بالليل</a:t>
            </a:r>
          </a:p>
        </p:txBody>
      </p:sp>
      <p:sp>
        <p:nvSpPr>
          <p:cNvPr id="43" name="Rounded Rectangle 42">
            <a:hlinkClick r:id="rId25" action="ppaction://hlinksldjump"/>
          </p:cNvPr>
          <p:cNvSpPr/>
          <p:nvPr/>
        </p:nvSpPr>
        <p:spPr>
          <a:xfrm>
            <a:off x="605552" y="3210702"/>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بين الركن اليماني</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والحجر الأسود</a:t>
            </a:r>
          </a:p>
        </p:txBody>
      </p:sp>
      <p:sp>
        <p:nvSpPr>
          <p:cNvPr id="44" name="Rounded Rectangle 43">
            <a:hlinkClick r:id="rId26" action="ppaction://hlinksldjump"/>
          </p:cNvPr>
          <p:cNvSpPr/>
          <p:nvPr/>
        </p:nvSpPr>
        <p:spPr>
          <a:xfrm>
            <a:off x="2846737"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الدعاء لمن سببته</a:t>
            </a:r>
          </a:p>
        </p:txBody>
      </p:sp>
      <p:sp>
        <p:nvSpPr>
          <p:cNvPr id="45" name="Rounded Rectangle 44">
            <a:hlinkClick r:id="rId27" action="ppaction://hlinksldjump"/>
          </p:cNvPr>
          <p:cNvSpPr/>
          <p:nvPr/>
        </p:nvSpPr>
        <p:spPr>
          <a:xfrm>
            <a:off x="605552" y="3976241"/>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الوقوف على الصفا والمروة</a:t>
            </a:r>
          </a:p>
        </p:txBody>
      </p:sp>
      <p:sp>
        <p:nvSpPr>
          <p:cNvPr id="46" name="Rounded Rectangle 45">
            <a:hlinkClick r:id="rId28" action="ppaction://hlinksldjump"/>
          </p:cNvPr>
          <p:cNvSpPr/>
          <p:nvPr/>
        </p:nvSpPr>
        <p:spPr>
          <a:xfrm>
            <a:off x="2846737"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يقول المسلم إذا مدح المسلم</a:t>
            </a:r>
          </a:p>
        </p:txBody>
      </p:sp>
      <p:sp>
        <p:nvSpPr>
          <p:cNvPr id="47" name="Rounded Rectangle 46">
            <a:hlinkClick r:id="rId29" action="ppaction://hlinksldjump"/>
          </p:cNvPr>
          <p:cNvSpPr/>
          <p:nvPr/>
        </p:nvSpPr>
        <p:spPr>
          <a:xfrm>
            <a:off x="605552" y="4741780"/>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الدعاء يوم عرفة</a:t>
            </a:r>
          </a:p>
        </p:txBody>
      </p:sp>
      <p:sp>
        <p:nvSpPr>
          <p:cNvPr id="48" name="Rounded Rectangle 47">
            <a:hlinkClick r:id="rId30" action="ppaction://hlinksldjump"/>
          </p:cNvPr>
          <p:cNvSpPr/>
          <p:nvPr/>
        </p:nvSpPr>
        <p:spPr>
          <a:xfrm>
            <a:off x="2846737"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المسلم إذا زُكِّي</a:t>
            </a:r>
          </a:p>
        </p:txBody>
      </p:sp>
      <p:sp>
        <p:nvSpPr>
          <p:cNvPr id="49" name="Rounded Rectangle 48">
            <a:hlinkClick r:id="rId31" action="ppaction://hlinksldjump"/>
          </p:cNvPr>
          <p:cNvSpPr/>
          <p:nvPr/>
        </p:nvSpPr>
        <p:spPr>
          <a:xfrm>
            <a:off x="605552" y="5507319"/>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الذكر عند المشعر الحرام</a:t>
            </a:r>
          </a:p>
        </p:txBody>
      </p:sp>
      <p:pic>
        <p:nvPicPr>
          <p:cNvPr id="51" name="Picture 50"/>
          <p:cNvPicPr>
            <a:picLocks noChangeAspect="1"/>
          </p:cNvPicPr>
          <p:nvPr/>
        </p:nvPicPr>
        <p:blipFill rotWithShape="1">
          <a:blip r:embed="rId32"/>
          <a:srcRect b="51276"/>
          <a:stretch/>
        </p:blipFill>
        <p:spPr>
          <a:xfrm>
            <a:off x="4949944" y="797361"/>
            <a:ext cx="2279411" cy="589457"/>
          </a:xfrm>
          <a:prstGeom prst="rect">
            <a:avLst/>
          </a:prstGeom>
        </p:spPr>
      </p:pic>
      <p:sp>
        <p:nvSpPr>
          <p:cNvPr id="52" name="Left Arrow 51">
            <a:hlinkClick r:id="" action="ppaction://hlinkshowjump?jump=nextslide"/>
          </p:cNvPr>
          <p:cNvSpPr/>
          <p:nvPr/>
        </p:nvSpPr>
        <p:spPr>
          <a:xfrm>
            <a:off x="4344122"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53" name="Left Arrow 52">
            <a:hlinkClick r:id="" action="ppaction://hlinkshowjump?jump=previousslide"/>
          </p:cNvPr>
          <p:cNvSpPr/>
          <p:nvPr/>
        </p:nvSpPr>
        <p:spPr>
          <a:xfrm flipH="1">
            <a:off x="7329185"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2871339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لي، وارحمني، واهدني، واجبرني، وعافني، وارزقني، وارفعني).</a:t>
            </a:r>
          </a:p>
          <a:p>
            <a:pPr algn="ctr">
              <a:spcAft>
                <a:spcPts val="1200"/>
              </a:spcAft>
            </a:pPr>
            <a:r>
              <a:rPr lang="ar-SA" sz="2400" dirty="0">
                <a:cs typeface="Traditional Arabic" panose="02020603050405020304" pitchFamily="18" charset="-78"/>
              </a:rPr>
              <a:t>أخرجه أصحاب السنن إلا النسائي</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1/90</a:t>
            </a:r>
            <a:r>
              <a:rPr lang="ar-JO" sz="2400" dirty="0">
                <a:cs typeface="Traditional Arabic" panose="02020603050405020304" pitchFamily="18" charset="-78"/>
              </a:rPr>
              <a:t>،</a:t>
            </a:r>
            <a:r>
              <a:rPr lang="ar-SA" sz="2400" dirty="0">
                <a:cs typeface="Traditional Arabic" panose="02020603050405020304" pitchFamily="18" charset="-78"/>
              </a:rPr>
              <a:t> وصحيح ابن ماجه 1/ 48.</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530803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(سجد وجهي للذي خلقه وشق سمعه وبصره بحوله وقوته فتبارك الله أحسن الخالقين).</a:t>
            </a:r>
          </a:p>
          <a:p>
            <a:pPr algn="ctr">
              <a:spcAft>
                <a:spcPts val="1200"/>
              </a:spcAft>
            </a:pPr>
            <a:r>
              <a:rPr lang="ar-SA" sz="2400" dirty="0">
                <a:cs typeface="Traditional Arabic" panose="02020603050405020304" pitchFamily="18" charset="-78"/>
              </a:rPr>
              <a:t>الترمذي 2/474</a:t>
            </a:r>
            <a:r>
              <a:rPr lang="ar-JO" sz="2400" dirty="0">
                <a:cs typeface="Traditional Arabic" panose="02020603050405020304" pitchFamily="18" charset="-78"/>
              </a:rPr>
              <a:t>،</a:t>
            </a:r>
            <a:r>
              <a:rPr lang="ar-SA" sz="2400" dirty="0">
                <a:cs typeface="Traditional Arabic" panose="02020603050405020304" pitchFamily="18" charset="-78"/>
              </a:rPr>
              <a:t> وأحمد 6/30 والحاكم وصححه</a:t>
            </a:r>
            <a:r>
              <a:rPr lang="ar-JO" sz="2400" dirty="0">
                <a:cs typeface="Traditional Arabic" panose="02020603050405020304" pitchFamily="18" charset="-78"/>
              </a:rPr>
              <a:t>،</a:t>
            </a:r>
            <a:r>
              <a:rPr lang="ar-SA" sz="2400" dirty="0">
                <a:cs typeface="Traditional Arabic" panose="02020603050405020304" pitchFamily="18" charset="-78"/>
              </a:rPr>
              <a:t> ووافقه الذهبي 1/ 220.</a:t>
            </a:r>
            <a:endParaRPr lang="ar-JO" sz="2400" dirty="0">
              <a:cs typeface="Traditional Arabic" panose="02020603050405020304" pitchFamily="18" charset="-78"/>
            </a:endParaRPr>
          </a:p>
        </p:txBody>
      </p:sp>
      <p:pic>
        <p:nvPicPr>
          <p:cNvPr id="5" name="Picture 4"/>
          <p:cNvPicPr>
            <a:picLocks noChangeAspect="1"/>
          </p:cNvPicPr>
          <p:nvPr/>
        </p:nvPicPr>
        <p:blipFill>
          <a:blip r:embed="rId2"/>
          <a:stretch>
            <a:fillRect/>
          </a:stretch>
        </p:blipFill>
        <p:spPr>
          <a:xfrm>
            <a:off x="3662656" y="872707"/>
            <a:ext cx="4871126" cy="646232"/>
          </a:xfrm>
          <a:prstGeom prst="rect">
            <a:avLst/>
          </a:prstGeom>
        </p:spPr>
      </p:pic>
    </p:spTree>
    <p:extLst>
      <p:ext uri="{BB962C8B-B14F-4D97-AF65-F5344CB8AC3E}">
        <p14:creationId xmlns:p14="http://schemas.microsoft.com/office/powerpoint/2010/main" val="2636864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اكتب لي بها عندك أجراً، وضع عني بها وزراً، واجعلها لي عندك ذخراً، وتقبلها مني كما تقبلتها من عبدك داود).</a:t>
            </a:r>
          </a:p>
          <a:p>
            <a:pPr algn="ctr">
              <a:spcAft>
                <a:spcPts val="1200"/>
              </a:spcAft>
            </a:pPr>
            <a:r>
              <a:rPr lang="ar-SA" sz="2400" dirty="0">
                <a:cs typeface="Traditional Arabic" panose="02020603050405020304" pitchFamily="18" charset="-78"/>
              </a:rPr>
              <a:t>الترمذي 2/473 والحاكم وصححه</a:t>
            </a:r>
            <a:r>
              <a:rPr lang="ar-JO" sz="2400" dirty="0">
                <a:cs typeface="Traditional Arabic" panose="02020603050405020304" pitchFamily="18" charset="-78"/>
              </a:rPr>
              <a:t>،</a:t>
            </a:r>
            <a:r>
              <a:rPr lang="ar-SA" sz="2400" dirty="0">
                <a:cs typeface="Traditional Arabic" panose="02020603050405020304" pitchFamily="18" charset="-78"/>
              </a:rPr>
              <a:t> ووافقه الذهبي 1/ 219</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2656" y="872707"/>
            <a:ext cx="4871126" cy="646232"/>
          </a:xfrm>
          <a:prstGeom prst="rect">
            <a:avLst/>
          </a:prstGeom>
        </p:spPr>
      </p:pic>
    </p:spTree>
    <p:extLst>
      <p:ext uri="{BB962C8B-B14F-4D97-AF65-F5344CB8AC3E}">
        <p14:creationId xmlns:p14="http://schemas.microsoft.com/office/powerpoint/2010/main" val="2532331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(التحيات لله، والصلوات، والطيبات، السلام عليك أيها النبي ورحمة الله وبركاته، السلام علينا وعلى عباد الله الصالحين، أشهد أن لا إله إلا الله، وأشهد أن محمداً عبده ورسوله).</a:t>
            </a:r>
          </a:p>
          <a:p>
            <a:pPr algn="ctr">
              <a:spcAft>
                <a:spcPts val="1200"/>
              </a:spcAft>
            </a:pPr>
            <a:r>
              <a:rPr lang="ar-SA" sz="2400" dirty="0">
                <a:cs typeface="Traditional Arabic" panose="02020603050405020304" pitchFamily="18" charset="-78"/>
              </a:rPr>
              <a:t>البخاري مع الفتح 1/13</a:t>
            </a:r>
            <a:r>
              <a:rPr lang="ar-JO" sz="2400" dirty="0">
                <a:cs typeface="Traditional Arabic" panose="02020603050405020304" pitchFamily="18" charset="-78"/>
              </a:rPr>
              <a:t>،</a:t>
            </a:r>
            <a:r>
              <a:rPr lang="ar-SA" sz="2400" dirty="0">
                <a:cs typeface="Traditional Arabic" panose="02020603050405020304" pitchFamily="18" charset="-78"/>
              </a:rPr>
              <a:t> ومسلم 1/ 301.</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719125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صل على محمد وعلى آل محمد، كما صليت على  إبراهيم، وعلى آل إبراهيم، إنك حميد مجيد، اللهم بارك على محمد وعلى آل محمد كما باركت على إبراهيم، وعلى آل إبراهيم إنك حميد مجيد).</a:t>
            </a:r>
          </a:p>
          <a:p>
            <a:pPr algn="ctr">
              <a:spcAft>
                <a:spcPts val="1200"/>
              </a:spcAft>
            </a:pPr>
            <a:r>
              <a:rPr lang="ar-SA" sz="2400" dirty="0">
                <a:cs typeface="Traditional Arabic" panose="02020603050405020304" pitchFamily="18" charset="-78"/>
              </a:rPr>
              <a:t>البخاري مع الفتح 6/ 408</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1901588" y="889332"/>
            <a:ext cx="8388823" cy="646232"/>
          </a:xfrm>
          <a:prstGeom prst="rect">
            <a:avLst/>
          </a:prstGeom>
        </p:spPr>
      </p:pic>
    </p:spTree>
    <p:extLst>
      <p:ext uri="{BB962C8B-B14F-4D97-AF65-F5344CB8AC3E}">
        <p14:creationId xmlns:p14="http://schemas.microsoft.com/office/powerpoint/2010/main" val="1226751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صل على محمد وعلى أزواجه وذريته، كما صليت على آل إبراهيم، وبارك على محمد وعلى أزواجه وذريته، كما باركت على آل إبراهيم إنك حميد مجيد).</a:t>
            </a:r>
          </a:p>
          <a:p>
            <a:pPr algn="ctr">
              <a:spcAft>
                <a:spcPts val="1200"/>
              </a:spcAft>
            </a:pPr>
            <a:r>
              <a:rPr lang="ar-SA" sz="2400" dirty="0">
                <a:cs typeface="Traditional Arabic" panose="02020603050405020304" pitchFamily="18" charset="-78"/>
              </a:rPr>
              <a:t>البخاري مع الفتح 6/  407</a:t>
            </a:r>
            <a:r>
              <a:rPr lang="ar-JO" sz="2400" dirty="0">
                <a:cs typeface="Traditional Arabic" panose="02020603050405020304" pitchFamily="18" charset="-78"/>
              </a:rPr>
              <a:t>، </a:t>
            </a:r>
            <a:r>
              <a:rPr lang="ar-SA" sz="2400" dirty="0">
                <a:cs typeface="Traditional Arabic" panose="02020603050405020304" pitchFamily="18" charset="-78"/>
              </a:rPr>
              <a:t>ومسلم 1/ 306 واللفظ له</a:t>
            </a:r>
            <a:r>
              <a:rPr lang="ar-JO" sz="2400" dirty="0">
                <a:cs typeface="Traditional Arabic" panose="02020603050405020304" pitchFamily="18" charset="-78"/>
              </a:rPr>
              <a:t>.</a:t>
            </a:r>
          </a:p>
        </p:txBody>
      </p:sp>
      <p:pic>
        <p:nvPicPr>
          <p:cNvPr id="6" name="Picture 5"/>
          <p:cNvPicPr>
            <a:picLocks noChangeAspect="1"/>
          </p:cNvPicPr>
          <p:nvPr/>
        </p:nvPicPr>
        <p:blipFill>
          <a:blip r:embed="rId2"/>
          <a:stretch>
            <a:fillRect/>
          </a:stretch>
        </p:blipFill>
        <p:spPr>
          <a:xfrm>
            <a:off x="1901588" y="889332"/>
            <a:ext cx="8388823" cy="646232"/>
          </a:xfrm>
          <a:prstGeom prst="rect">
            <a:avLst/>
          </a:prstGeom>
        </p:spPr>
      </p:pic>
    </p:spTree>
    <p:extLst>
      <p:ext uri="{BB962C8B-B14F-4D97-AF65-F5344CB8AC3E}">
        <p14:creationId xmlns:p14="http://schemas.microsoft.com/office/powerpoint/2010/main" val="2603461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من عذاب القبر، ومن عذاب جهنم، ومن فتنة المحيا والممات ومن شر فتنة المسيح الدجال).</a:t>
            </a:r>
          </a:p>
          <a:p>
            <a:pPr algn="ctr">
              <a:spcAft>
                <a:spcPts val="1200"/>
              </a:spcAft>
            </a:pPr>
            <a:r>
              <a:rPr lang="ar-SA" sz="2400" dirty="0">
                <a:cs typeface="Traditional Arabic" panose="02020603050405020304" pitchFamily="18" charset="-78"/>
              </a:rPr>
              <a:t>البخاري 2/ 102</a:t>
            </a:r>
            <a:r>
              <a:rPr lang="ar-JO" sz="2400" dirty="0">
                <a:cs typeface="Traditional Arabic" panose="02020603050405020304" pitchFamily="18" charset="-78"/>
              </a:rPr>
              <a:t>،</a:t>
            </a:r>
            <a:r>
              <a:rPr lang="ar-SA" sz="2400" dirty="0">
                <a:cs typeface="Traditional Arabic" panose="02020603050405020304" pitchFamily="18" charset="-78"/>
              </a:rPr>
              <a:t> ومسلم 1/ 412 واللفظ لمسلم</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3936245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من عذاب القبر، وأعوذ بك من فتنة المسيح الدجال، وأعوذ بك من فتنة المحيا والممات، اللهم إني أعوذ بك من المأثم والمغرم).</a:t>
            </a:r>
          </a:p>
          <a:p>
            <a:pPr algn="ctr">
              <a:spcAft>
                <a:spcPts val="1200"/>
              </a:spcAft>
            </a:pPr>
            <a:r>
              <a:rPr lang="ar-SA" sz="2400" dirty="0">
                <a:cs typeface="Traditional Arabic" panose="02020603050405020304" pitchFamily="18" charset="-78"/>
              </a:rPr>
              <a:t>البخاري 1/ 202</a:t>
            </a:r>
            <a:r>
              <a:rPr lang="ar-JO" sz="2400" dirty="0">
                <a:cs typeface="Traditional Arabic" panose="02020603050405020304" pitchFamily="18" charset="-78"/>
              </a:rPr>
              <a:t>،</a:t>
            </a:r>
            <a:r>
              <a:rPr lang="ar-SA" sz="2400" dirty="0">
                <a:cs typeface="Traditional Arabic" panose="02020603050405020304" pitchFamily="18" charset="-78"/>
              </a:rPr>
              <a:t> ومسلم 1/ 412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340394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ظلمت نفسي ظلماً كثيراً، ولا يغفر الذنوب إلا أنت، فاغفر لي مغفرة من عندك وارحمني إنك أنت الغفور الرحيم).</a:t>
            </a:r>
          </a:p>
          <a:p>
            <a:pPr algn="ctr">
              <a:spcAft>
                <a:spcPts val="1200"/>
              </a:spcAft>
            </a:pPr>
            <a:r>
              <a:rPr lang="ar-SA" sz="2400" dirty="0">
                <a:cs typeface="Traditional Arabic" panose="02020603050405020304" pitchFamily="18" charset="-78"/>
              </a:rPr>
              <a:t>البخاري 8/168</a:t>
            </a:r>
            <a:r>
              <a:rPr lang="ar-JO" sz="2400" dirty="0">
                <a:cs typeface="Traditional Arabic" panose="02020603050405020304" pitchFamily="18" charset="-78"/>
              </a:rPr>
              <a:t>،</a:t>
            </a:r>
            <a:r>
              <a:rPr lang="ar-SA" sz="2400" dirty="0">
                <a:cs typeface="Traditional Arabic" panose="02020603050405020304" pitchFamily="18" charset="-78"/>
              </a:rPr>
              <a:t> ومسلم 4/ 2078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3494109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اغفر لي ما قدمت وما أخرت، وما أسررت وما أعلنت، وما أسرفت وما أنت أعلم به مني، أنت المقدم وأنت المؤخر لا إله إلا أنت).</a:t>
            </a:r>
          </a:p>
          <a:p>
            <a:pPr algn="ctr">
              <a:spcAft>
                <a:spcPts val="1200"/>
              </a:spcAft>
            </a:pPr>
            <a:r>
              <a:rPr lang="ar-SA" sz="2400" dirty="0">
                <a:cs typeface="Traditional Arabic" panose="02020603050405020304" pitchFamily="18" charset="-78"/>
              </a:rPr>
              <a:t>مسلم 1/ 534</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2153042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6" name="Rounded Rectangle 5">
            <a:hlinkClick r:id="rId2" action="ppaction://hlinksldjump"/>
          </p:cNvPr>
          <p:cNvSpPr/>
          <p:nvPr/>
        </p:nvSpPr>
        <p:spPr>
          <a:xfrm>
            <a:off x="8511335" y="2525786"/>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التكبير عند رمي الجمار مع</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كل حصاة</a:t>
            </a:r>
          </a:p>
        </p:txBody>
      </p:sp>
      <p:sp>
        <p:nvSpPr>
          <p:cNvPr id="9" name="Rounded Rectangle 8">
            <a:hlinkClick r:id="rId3" action="ppaction://hlinksldjump"/>
          </p:cNvPr>
          <p:cNvSpPr/>
          <p:nvPr/>
        </p:nvSpPr>
        <p:spPr>
          <a:xfrm>
            <a:off x="8511335" y="3291325"/>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ما يقول عند التعجب والأمر السار</a:t>
            </a:r>
          </a:p>
        </p:txBody>
      </p:sp>
      <p:sp>
        <p:nvSpPr>
          <p:cNvPr id="12" name="Rounded Rectangle 11">
            <a:hlinkClick r:id="rId4" action="ppaction://hlinksldjump"/>
          </p:cNvPr>
          <p:cNvSpPr/>
          <p:nvPr/>
        </p:nvSpPr>
        <p:spPr>
          <a:xfrm>
            <a:off x="8511335" y="405686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يفعل من أتاه أمر يسره</a:t>
            </a:r>
          </a:p>
        </p:txBody>
      </p:sp>
      <p:sp>
        <p:nvSpPr>
          <p:cNvPr id="15" name="Rounded Rectangle 14">
            <a:hlinkClick r:id="rId5" action="ppaction://hlinksldjump"/>
          </p:cNvPr>
          <p:cNvSpPr/>
          <p:nvPr/>
        </p:nvSpPr>
        <p:spPr>
          <a:xfrm>
            <a:off x="6259455" y="2525786"/>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يقول من أحس وجعاً في جسده</a:t>
            </a:r>
          </a:p>
        </p:txBody>
      </p:sp>
      <p:sp>
        <p:nvSpPr>
          <p:cNvPr id="18" name="Rounded Rectangle 17">
            <a:hlinkClick r:id="rId6" action="ppaction://hlinksldjump"/>
          </p:cNvPr>
          <p:cNvSpPr/>
          <p:nvPr/>
        </p:nvSpPr>
        <p:spPr>
          <a:xfrm>
            <a:off x="6259455" y="3291325"/>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دعاء من خشي أن يصيب شيئاً بعينه</a:t>
            </a:r>
          </a:p>
        </p:txBody>
      </p:sp>
      <p:sp>
        <p:nvSpPr>
          <p:cNvPr id="21" name="Rounded Rectangle 20">
            <a:hlinkClick r:id="rId7" action="ppaction://hlinksldjump"/>
          </p:cNvPr>
          <p:cNvSpPr/>
          <p:nvPr/>
        </p:nvSpPr>
        <p:spPr>
          <a:xfrm>
            <a:off x="6259455" y="4056864"/>
            <a:ext cx="2016000"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يقال عند الفزع</a:t>
            </a:r>
          </a:p>
        </p:txBody>
      </p:sp>
      <p:sp>
        <p:nvSpPr>
          <p:cNvPr id="24" name="Rounded Rectangle 23">
            <a:hlinkClick r:id="rId8" action="ppaction://hlinksldjump"/>
          </p:cNvPr>
          <p:cNvSpPr/>
          <p:nvPr/>
        </p:nvSpPr>
        <p:spPr>
          <a:xfrm>
            <a:off x="4007497" y="2525786"/>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يقول عند الذبح أو النحر</a:t>
            </a:r>
          </a:p>
        </p:txBody>
      </p:sp>
      <p:sp>
        <p:nvSpPr>
          <p:cNvPr id="26" name="Rounded Rectangle 25">
            <a:hlinkClick r:id="rId9" action="ppaction://hlinksldjump"/>
          </p:cNvPr>
          <p:cNvSpPr/>
          <p:nvPr/>
        </p:nvSpPr>
        <p:spPr>
          <a:xfrm>
            <a:off x="4007497" y="3291325"/>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 ما يقول لرد كيد مردة الشياطين</a:t>
            </a:r>
          </a:p>
        </p:txBody>
      </p:sp>
      <p:sp>
        <p:nvSpPr>
          <p:cNvPr id="28" name="Rounded Rectangle 27">
            <a:hlinkClick r:id="rId10" action="ppaction://hlinksldjump"/>
          </p:cNvPr>
          <p:cNvSpPr/>
          <p:nvPr/>
        </p:nvSpPr>
        <p:spPr>
          <a:xfrm>
            <a:off x="4007497" y="405686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الاستغفار والتوبة</a:t>
            </a:r>
          </a:p>
        </p:txBody>
      </p:sp>
      <p:sp>
        <p:nvSpPr>
          <p:cNvPr id="30" name="Rounded Rectangle 29">
            <a:hlinkClick r:id="rId11" action="ppaction://hlinksldjump"/>
          </p:cNvPr>
          <p:cNvSpPr/>
          <p:nvPr/>
        </p:nvSpPr>
        <p:spPr>
          <a:xfrm>
            <a:off x="1755539" y="2525786"/>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فضل التسبيح والتحميد</a:t>
            </a:r>
            <a:endParaRPr lang="en-US"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والتهليل والتكبير</a:t>
            </a:r>
          </a:p>
        </p:txBody>
      </p:sp>
      <p:sp>
        <p:nvSpPr>
          <p:cNvPr id="32" name="Rounded Rectangle 31">
            <a:hlinkClick r:id="rId12" action="ppaction://hlinksldjump"/>
          </p:cNvPr>
          <p:cNvSpPr/>
          <p:nvPr/>
        </p:nvSpPr>
        <p:spPr>
          <a:xfrm>
            <a:off x="1755539" y="3291325"/>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كيف كان النبي صلى الله عليه وسلم يسبح؟</a:t>
            </a:r>
          </a:p>
        </p:txBody>
      </p:sp>
      <p:sp>
        <p:nvSpPr>
          <p:cNvPr id="34" name="Rounded Rectangle 33">
            <a:hlinkClick r:id="rId13" action="ppaction://hlinksldjump"/>
          </p:cNvPr>
          <p:cNvSpPr/>
          <p:nvPr/>
        </p:nvSpPr>
        <p:spPr>
          <a:xfrm>
            <a:off x="1755539" y="4056864"/>
            <a:ext cx="2016078" cy="540000"/>
          </a:xfrm>
          <a:prstGeom prst="roundRect">
            <a:avLst>
              <a:gd name="adj" fmla="val 19792"/>
            </a:avLst>
          </a:prstGeom>
          <a:solidFill>
            <a:srgbClr val="E7C58D"/>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rPr>
              <a:t>من أنواع الخير والآداب الجامعة</a:t>
            </a:r>
          </a:p>
        </p:txBody>
      </p:sp>
      <p:pic>
        <p:nvPicPr>
          <p:cNvPr id="16" name="Picture 15"/>
          <p:cNvPicPr>
            <a:picLocks noChangeAspect="1"/>
          </p:cNvPicPr>
          <p:nvPr/>
        </p:nvPicPr>
        <p:blipFill rotWithShape="1">
          <a:blip r:embed="rId14"/>
          <a:srcRect b="51276"/>
          <a:stretch/>
        </p:blipFill>
        <p:spPr>
          <a:xfrm>
            <a:off x="4949944" y="797361"/>
            <a:ext cx="2279411" cy="589457"/>
          </a:xfrm>
          <a:prstGeom prst="rect">
            <a:avLst/>
          </a:prstGeom>
        </p:spPr>
      </p:pic>
      <p:sp>
        <p:nvSpPr>
          <p:cNvPr id="19" name="Left Arrow 18"/>
          <p:cNvSpPr/>
          <p:nvPr/>
        </p:nvSpPr>
        <p:spPr>
          <a:xfrm>
            <a:off x="4344122"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
        <p:nvSpPr>
          <p:cNvPr id="20" name="Left Arrow 19">
            <a:hlinkClick r:id="" action="ppaction://hlinkshowjump?jump=previousslide"/>
          </p:cNvPr>
          <p:cNvSpPr/>
          <p:nvPr/>
        </p:nvSpPr>
        <p:spPr>
          <a:xfrm flipH="1">
            <a:off x="7329185" y="924118"/>
            <a:ext cx="518615" cy="462699"/>
          </a:xfrm>
          <a:prstGeom prst="leftArrow">
            <a:avLst>
              <a:gd name="adj1" fmla="val 50000"/>
              <a:gd name="adj2" fmla="val 102821"/>
            </a:avLst>
          </a:prstGeom>
          <a:solidFill>
            <a:srgbClr val="DAA54E"/>
          </a:solidFill>
          <a:ln>
            <a:solidFill>
              <a:srgbClr val="F7ECD9"/>
            </a:solidFill>
          </a:ln>
          <a:effectLst>
            <a:outerShdw blurRad="44450" dist="27940" dir="5400000" algn="ctr">
              <a:srgbClr val="000000">
                <a:alpha val="32000"/>
              </a:srgbClr>
            </a:outerShdw>
          </a:effectLst>
          <a:scene3d>
            <a:camera prst="orthographicFront">
              <a:rot lat="0" lon="0" rev="0"/>
            </a:camera>
            <a:lightRig rig="soft" dir="t"/>
          </a:scene3d>
          <a:sp3d prstMaterial="matte">
            <a:bevelT w="3175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sz="1500" b="1" dirty="0">
              <a:solidFill>
                <a:sysClr val="windowText" lastClr="000000"/>
              </a:solidFill>
              <a:effectLst>
                <a:outerShdw blurRad="38100" dist="38100" dir="2700000" algn="tl">
                  <a:srgbClr val="000000">
                    <a:alpha val="43137"/>
                  </a:srgbClr>
                </a:outerShdw>
              </a:effectLst>
              <a:cs typeface="Traditional Arabic" panose="02020603050405020304" pitchFamily="18" charset="-78"/>
            </a:endParaRPr>
          </a:p>
        </p:txBody>
      </p:sp>
    </p:spTree>
    <p:extLst>
      <p:ext uri="{BB962C8B-B14F-4D97-AF65-F5344CB8AC3E}">
        <p14:creationId xmlns:p14="http://schemas.microsoft.com/office/powerpoint/2010/main" val="3001994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أعني على ذكرك، وشكرك، وحسن عبادتك).</a:t>
            </a:r>
          </a:p>
          <a:p>
            <a:pPr algn="ctr">
              <a:spcAft>
                <a:spcPts val="1200"/>
              </a:spcAft>
            </a:pPr>
            <a:r>
              <a:rPr lang="ar-SA" sz="2400" dirty="0">
                <a:cs typeface="Traditional Arabic" panose="02020603050405020304" pitchFamily="18" charset="-78"/>
              </a:rPr>
              <a:t>أبو داود 2/ 86</a:t>
            </a:r>
            <a:r>
              <a:rPr lang="ar-JO" sz="2400" dirty="0">
                <a:cs typeface="Traditional Arabic" panose="02020603050405020304" pitchFamily="18" charset="-78"/>
              </a:rPr>
              <a:t>، </a:t>
            </a:r>
            <a:r>
              <a:rPr lang="ar-SA" sz="2400" dirty="0">
                <a:cs typeface="Traditional Arabic" panose="02020603050405020304" pitchFamily="18" charset="-78"/>
              </a:rPr>
              <a:t>والنسائي 3/ 53</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أبو داود 1/ 284</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2228982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أعوذ بك من البخل، وأعوذ بك من الجبن، وأعوذ بك من أن أرد إلى أرذل العمر، وأعوذ بك من فتنة الدنيا، وأعوذ بك من عذاب القبر).</a:t>
            </a:r>
          </a:p>
          <a:p>
            <a:pPr algn="ctr">
              <a:spcAft>
                <a:spcPts val="1200"/>
              </a:spcAft>
            </a:pPr>
            <a:r>
              <a:rPr lang="ar-SA" sz="2400" dirty="0">
                <a:cs typeface="Traditional Arabic" panose="02020603050405020304" pitchFamily="18" charset="-78"/>
              </a:rPr>
              <a:t>البخاري 6/35</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714302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أسألك الجنة، وأعوذ بك من النار).</a:t>
            </a:r>
          </a:p>
          <a:p>
            <a:pPr algn="ctr">
              <a:spcAft>
                <a:spcPts val="1200"/>
              </a:spcAft>
            </a:pPr>
            <a:r>
              <a:rPr lang="ar-SA" sz="2400" dirty="0">
                <a:cs typeface="Traditional Arabic" panose="02020603050405020304" pitchFamily="18" charset="-78"/>
              </a:rPr>
              <a:t>أبو داود</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2/ 328</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3858757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01536"/>
            <a:ext cx="10991461" cy="2923877"/>
          </a:xfrm>
          <a:prstGeom prst="rect">
            <a:avLst/>
          </a:prstGeom>
          <a:noFill/>
        </p:spPr>
        <p:txBody>
          <a:bodyPr wrap="square" rtlCol="1" anchor="ctr">
            <a:spAutoFit/>
          </a:bodyPr>
          <a:lstStyle/>
          <a:p>
            <a:pPr algn="justLow"/>
            <a:r>
              <a:rPr lang="ar-JO" sz="3200" dirty="0">
                <a:solidFill>
                  <a:srgbClr val="C00000"/>
                </a:solidFill>
                <a:cs typeface="Traditional Arabic" panose="02020603050405020304" pitchFamily="18" charset="-78"/>
              </a:rPr>
              <a:t>(اللهم بعلمك الغيب، وقدرتك على الخلق، أحيني ما علمت الحياة خيراً لي، وتوفني إذا علمت الوفاة خيراً لي، اللهم إني أسألك خشيتك في الغيب والشهادة، وأسألك كلمة الحق في الرضا والغضب، وأسألك القصد في الغنى والفقر، وأسألك نعيماً لا ينفد، وأسألك قرة عين لا تنقطع، وأسألك الرضا بعد القضاء، وأسألك برد العيش بعد الموت، وأسألك لذة النظر إلى وجهك، والشوق إلى لقائك، من غير ضرَّاء مضرة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ولافتنة مضلة، اللهم زينا بزينة الإيمان، واجعلنا هداة مهتدين).</a:t>
            </a:r>
          </a:p>
          <a:p>
            <a:pPr algn="ctr">
              <a:spcAft>
                <a:spcPts val="1200"/>
              </a:spcAft>
            </a:pPr>
            <a:r>
              <a:rPr lang="ar-SA" sz="2400" dirty="0">
                <a:cs typeface="Traditional Arabic" panose="02020603050405020304" pitchFamily="18" charset="-78"/>
              </a:rPr>
              <a:t>النسائي 4/54</a:t>
            </a:r>
            <a:r>
              <a:rPr lang="ar-JO" sz="2400" dirty="0">
                <a:cs typeface="Traditional Arabic" panose="02020603050405020304" pitchFamily="18" charset="-78"/>
              </a:rPr>
              <a:t>،</a:t>
            </a:r>
            <a:r>
              <a:rPr lang="ar-SA" sz="2400" dirty="0">
                <a:cs typeface="Traditional Arabic" panose="02020603050405020304" pitchFamily="18" charset="-78"/>
              </a:rPr>
              <a:t>55</a:t>
            </a:r>
            <a:r>
              <a:rPr lang="ar-JO" sz="2400" dirty="0">
                <a:cs typeface="Traditional Arabic" panose="02020603050405020304" pitchFamily="18" charset="-78"/>
              </a:rPr>
              <a:t> </a:t>
            </a:r>
            <a:r>
              <a:rPr lang="ar-SA" sz="2400" dirty="0">
                <a:cs typeface="Traditional Arabic" panose="02020603050405020304" pitchFamily="18" charset="-78"/>
              </a:rPr>
              <a:t>وأحمد 4/364</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النسائي 1/ 281</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1499016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أسألك يا الله بأنك الواحد الأحد الصمد، الذي لم يلد ولم يولد ولم يكن له كفواً أحد، أن تغفر لي ذنوبي إنك أنت الغفور الرحيم).</a:t>
            </a:r>
          </a:p>
          <a:p>
            <a:pPr algn="ctr">
              <a:spcAft>
                <a:spcPts val="1200"/>
              </a:spcAft>
            </a:pPr>
            <a:r>
              <a:rPr lang="ar-SA" sz="2400" dirty="0">
                <a:cs typeface="Traditional Arabic" panose="02020603050405020304" pitchFamily="18" charset="-78"/>
              </a:rPr>
              <a:t>أخرجه النسائي بلفظه 3/52</a:t>
            </a:r>
            <a:r>
              <a:rPr lang="ar-JO" sz="2400" dirty="0">
                <a:cs typeface="Traditional Arabic" panose="02020603050405020304" pitchFamily="18" charset="-78"/>
              </a:rPr>
              <a:t>، </a:t>
            </a:r>
            <a:r>
              <a:rPr lang="ar-SA" sz="2400" dirty="0">
                <a:cs typeface="Traditional Arabic" panose="02020603050405020304" pitchFamily="18" charset="-78"/>
              </a:rPr>
              <a:t>وأحمد 4/338</a:t>
            </a:r>
            <a:r>
              <a:rPr lang="ar-JO" sz="2400" dirty="0">
                <a:cs typeface="Traditional Arabic" panose="02020603050405020304" pitchFamily="18" charset="-78"/>
              </a:rPr>
              <a:t>،</a:t>
            </a:r>
            <a:r>
              <a:rPr lang="ar-SA" sz="2400" dirty="0">
                <a:cs typeface="Traditional Arabic" panose="02020603050405020304" pitchFamily="18" charset="-78"/>
              </a:rPr>
              <a:t> وصححه الألباني في صحيح النسائي 1/ 280</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2748652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أسألك بأن لك الحمد، لا إله إلا أنت وحدك لا شريك لك، المنان، يا بديع السموات والأرض، يا ذا الجلال والإكرام، يا حي يا قيوم، إني أسألك الجنة وأعوذ بك من النار).</a:t>
            </a:r>
          </a:p>
          <a:p>
            <a:pPr algn="ctr">
              <a:spcAft>
                <a:spcPts val="1200"/>
              </a:spcAft>
            </a:pPr>
            <a:r>
              <a:rPr lang="ar-SA" sz="2400" dirty="0">
                <a:cs typeface="Traditional Arabic" panose="02020603050405020304" pitchFamily="18" charset="-78"/>
              </a:rPr>
              <a:t>رواه أهل السنن</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2/ 329</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842635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20"/>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أسألك، بأني أشهد أنك أنت الله لا إله إلا أنت، الأحد الصمد الذي لم يلد ولم يولد ولم يكن له كفواً أحد).</a:t>
            </a:r>
          </a:p>
          <a:p>
            <a:pPr algn="ctr">
              <a:spcAft>
                <a:spcPts val="1200"/>
              </a:spcAft>
            </a:pPr>
            <a:r>
              <a:rPr lang="ar-SA" sz="2400" dirty="0">
                <a:cs typeface="Traditional Arabic" panose="02020603050405020304" pitchFamily="18" charset="-78"/>
              </a:rPr>
              <a:t>أبو داود2/62</a:t>
            </a:r>
            <a:r>
              <a:rPr lang="ar-JO" sz="2400" dirty="0">
                <a:cs typeface="Traditional Arabic" panose="02020603050405020304" pitchFamily="18" charset="-78"/>
              </a:rPr>
              <a:t>، </a:t>
            </a:r>
            <a:r>
              <a:rPr lang="ar-SA" sz="2400" dirty="0">
                <a:cs typeface="Traditional Arabic" panose="02020603050405020304" pitchFamily="18" charset="-78"/>
              </a:rPr>
              <a:t>والترمذي 5/ 515</a:t>
            </a:r>
            <a:r>
              <a:rPr lang="ar-JO" sz="2400" dirty="0">
                <a:cs typeface="Traditional Arabic" panose="02020603050405020304" pitchFamily="18" charset="-78"/>
              </a:rPr>
              <a:t>،</a:t>
            </a:r>
            <a:r>
              <a:rPr lang="ar-SA" sz="2400" dirty="0">
                <a:cs typeface="Traditional Arabic" panose="02020603050405020304" pitchFamily="18" charset="-78"/>
              </a:rPr>
              <a:t> وابن ماجه 2/ 1267</a:t>
            </a:r>
            <a:r>
              <a:rPr lang="ar-JO" sz="2400" dirty="0">
                <a:cs typeface="Traditional Arabic" panose="02020603050405020304" pitchFamily="18" charset="-78"/>
              </a:rPr>
              <a:t>،</a:t>
            </a:r>
            <a:r>
              <a:rPr lang="ar-SA" sz="2400" dirty="0">
                <a:cs typeface="Traditional Arabic" panose="02020603050405020304" pitchFamily="18" charset="-78"/>
              </a:rPr>
              <a:t> وأحمد 5/360</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ماجه 2/ 329 وصحيح الترمذي 3/ 163</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2980674" y="889233"/>
            <a:ext cx="6230652" cy="646232"/>
          </a:xfrm>
          <a:prstGeom prst="rect">
            <a:avLst/>
          </a:prstGeom>
        </p:spPr>
      </p:pic>
    </p:spTree>
    <p:extLst>
      <p:ext uri="{BB962C8B-B14F-4D97-AF65-F5344CB8AC3E}">
        <p14:creationId xmlns:p14="http://schemas.microsoft.com/office/powerpoint/2010/main" val="1145705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7"/>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(أستغفر الله).. ثلاثاً، (اللهم أنت السلام، ومنك السلام، تباركت يا ذا الجلال والإكرام).</a:t>
            </a:r>
          </a:p>
          <a:p>
            <a:pPr algn="ctr">
              <a:spcAft>
                <a:spcPts val="1200"/>
              </a:spcAft>
            </a:pPr>
            <a:r>
              <a:rPr lang="ar-SA" sz="2400" dirty="0">
                <a:cs typeface="Traditional Arabic" panose="02020603050405020304" pitchFamily="18" charset="-78"/>
              </a:rPr>
              <a:t>مسلم1/ 414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617859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6"/>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وَحْدَهُ لَا شَرِيكَ لَهُ، لَهُ الْمُلْكُ وَلَهُ الْحَمْدُ، وَهُوَ عَلَى كُلِّ شَيْءٍ قَدِيرٌ، اللَّهُمَّ لَا مَانِعَ لِمَا أَعْطَيْتَ، وَلَا مُعْطِيَ لِمَا مَنَعْتَ، وَلَا يَنْفَعُ ذَا الْجَدِّ مِنْكَ الْجَدُّ).</a:t>
            </a:r>
          </a:p>
          <a:p>
            <a:pPr algn="ctr">
              <a:spcAft>
                <a:spcPts val="1200"/>
              </a:spcAft>
            </a:pPr>
            <a:r>
              <a:rPr lang="ar-SA" sz="2400" dirty="0">
                <a:cs typeface="Traditional Arabic" panose="02020603050405020304" pitchFamily="18" charset="-78"/>
              </a:rPr>
              <a:t>البخاري 1 /255</a:t>
            </a:r>
            <a:r>
              <a:rPr lang="ar-JO" sz="2400" dirty="0">
                <a:cs typeface="Traditional Arabic" panose="02020603050405020304" pitchFamily="18" charset="-78"/>
              </a:rPr>
              <a:t>،</a:t>
            </a:r>
            <a:r>
              <a:rPr lang="ar-SA" sz="2400" dirty="0">
                <a:cs typeface="Traditional Arabic" panose="02020603050405020304" pitchFamily="18" charset="-78"/>
              </a:rPr>
              <a:t> ومسلم 1 / 414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576616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5"/>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وحده لا شريك له، له الملك وله الحمد، وهو على كل شئ قدير، لا حول ولا قوة إلا بالله، لا إله إلا الله، ولا نعبد إلا إياه، له النعمة، وله الفضل، وله الثناء الحسن، لا إله إلا الله مخلصين له الدين ولو كره الكافرون).</a:t>
            </a:r>
          </a:p>
          <a:p>
            <a:pPr algn="ctr">
              <a:spcAft>
                <a:spcPts val="1200"/>
              </a:spcAft>
            </a:pPr>
            <a:r>
              <a:rPr lang="ar-SA" sz="2400" dirty="0">
                <a:cs typeface="Traditional Arabic" panose="02020603050405020304" pitchFamily="18" charset="-78"/>
              </a:rPr>
              <a:t>مسلم 1/ 415</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864943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710533"/>
            <a:ext cx="10991461" cy="1846659"/>
          </a:xfrm>
          <a:prstGeom prst="rect">
            <a:avLst/>
          </a:prstGeom>
          <a:noFill/>
        </p:spPr>
        <p:txBody>
          <a:bodyPr wrap="square" rtlCol="1">
            <a:spAutoFit/>
          </a:bodyPr>
          <a:lstStyle/>
          <a:p>
            <a:pPr algn="ctr">
              <a:spcAft>
                <a:spcPts val="1200"/>
              </a:spcAft>
            </a:pPr>
            <a:r>
              <a:rPr lang="ar-JO" sz="3200" dirty="0">
                <a:solidFill>
                  <a:srgbClr val="C00000"/>
                </a:solidFill>
                <a:cs typeface="Traditional Arabic" panose="02020603050405020304" pitchFamily="18" charset="-78"/>
              </a:rPr>
              <a:t>(</a:t>
            </a:r>
            <a:r>
              <a:rPr lang="ar-SA" sz="3200" dirty="0">
                <a:solidFill>
                  <a:srgbClr val="C00000"/>
                </a:solidFill>
                <a:cs typeface="Traditional Arabic" panose="02020603050405020304" pitchFamily="18" charset="-78"/>
              </a:rPr>
              <a:t>الحَمْدُ لله الذِي أحْيَانا بَعْدَ مَا أمَاتَنَا</a:t>
            </a:r>
            <a:r>
              <a:rPr lang="ar-JO" sz="3200" dirty="0">
                <a:solidFill>
                  <a:srgbClr val="C00000"/>
                </a:solidFill>
                <a:cs typeface="Traditional Arabic" panose="02020603050405020304" pitchFamily="18" charset="-78"/>
              </a:rPr>
              <a:t> </a:t>
            </a:r>
            <a:r>
              <a:rPr lang="ar-SA" sz="3200" dirty="0">
                <a:solidFill>
                  <a:srgbClr val="C00000"/>
                </a:solidFill>
                <a:cs typeface="Traditional Arabic" panose="02020603050405020304" pitchFamily="18" charset="-78"/>
              </a:rPr>
              <a:t>وإلَيْهِ النَشُور</a:t>
            </a:r>
            <a:r>
              <a:rPr lang="ar-JO" sz="3200" dirty="0">
                <a:solidFill>
                  <a:srgbClr val="C00000"/>
                </a:solidFill>
                <a:cs typeface="Traditional Arabic" panose="02020603050405020304" pitchFamily="18" charset="-78"/>
              </a:rPr>
              <a:t>).</a:t>
            </a:r>
          </a:p>
          <a:p>
            <a:pPr algn="ctr"/>
            <a:r>
              <a:rPr lang="ar-SA" sz="2400" dirty="0">
                <a:cs typeface="Traditional Arabic" panose="02020603050405020304" pitchFamily="18" charset="-78"/>
              </a:rPr>
              <a:t>البخاري مع الفتح 11/ 113</a:t>
            </a:r>
            <a:r>
              <a:rPr lang="ar-JO" sz="2400" dirty="0">
                <a:cs typeface="Traditional Arabic" panose="02020603050405020304" pitchFamily="18" charset="-78"/>
              </a:rPr>
              <a:t>،</a:t>
            </a:r>
            <a:r>
              <a:rPr lang="ar-SA" sz="2400" dirty="0">
                <a:cs typeface="Traditional Arabic" panose="02020603050405020304" pitchFamily="18" charset="-78"/>
              </a:rPr>
              <a:t> ومسلم 4/ 2083.</a:t>
            </a:r>
            <a:endParaRPr lang="ar-JO" sz="2400" dirty="0">
              <a:cs typeface="Traditional Arabic" panose="02020603050405020304" pitchFamily="18" charset="-78"/>
            </a:endParaRPr>
          </a:p>
          <a:p>
            <a:pPr algn="ctr"/>
            <a:r>
              <a:rPr lang="ar-JO" sz="2400" dirty="0">
                <a:cs typeface="Traditional Arabic" panose="02020603050405020304" pitchFamily="18" charset="-78"/>
              </a:rPr>
              <a:t>أماتنا: </a:t>
            </a:r>
            <a:r>
              <a:rPr lang="ar-SA" sz="2400" dirty="0">
                <a:cs typeface="Traditional Arabic" panose="02020603050405020304" pitchFamily="18" charset="-78"/>
              </a:rPr>
              <a:t>الموت المجازي وهو النوم، يقال النوم الموت الخفيف.</a:t>
            </a:r>
            <a:endParaRPr lang="ar-JO" sz="2400" dirty="0">
              <a:cs typeface="Traditional Arabic" panose="02020603050405020304" pitchFamily="18" charset="-78"/>
            </a:endParaRPr>
          </a:p>
          <a:p>
            <a:pPr algn="ctr"/>
            <a:r>
              <a:rPr lang="ar-JO" sz="2400" dirty="0">
                <a:cs typeface="Traditional Arabic" panose="02020603050405020304" pitchFamily="18" charset="-78"/>
              </a:rPr>
              <a:t>النشور: </a:t>
            </a:r>
            <a:r>
              <a:rPr lang="ar-SA" sz="2400" dirty="0">
                <a:cs typeface="Traditional Arabic" panose="02020603050405020304" pitchFamily="18" charset="-78"/>
              </a:rPr>
              <a:t>الإحياء بعد الإماتة (البعثة).</a:t>
            </a:r>
            <a:endParaRPr lang="ar-JO" sz="2400" dirty="0">
              <a:cs typeface="Traditional Arabic" panose="02020603050405020304" pitchFamily="18" charset="-78"/>
            </a:endParaRPr>
          </a:p>
        </p:txBody>
      </p:sp>
      <p:pic>
        <p:nvPicPr>
          <p:cNvPr id="3" name="Picture 2"/>
          <p:cNvPicPr>
            <a:picLocks noChangeAspect="1"/>
          </p:cNvPicPr>
          <p:nvPr/>
        </p:nvPicPr>
        <p:blipFill>
          <a:blip r:embed="rId2"/>
          <a:stretch>
            <a:fillRect/>
          </a:stretch>
        </p:blipFill>
        <p:spPr>
          <a:xfrm>
            <a:off x="3870767" y="829215"/>
            <a:ext cx="4450466" cy="646232"/>
          </a:xfrm>
          <a:prstGeom prst="rect">
            <a:avLst/>
          </a:prstGeom>
        </p:spPr>
      </p:pic>
      <p:sp>
        <p:nvSpPr>
          <p:cNvPr id="6" name="Rectangle 5"/>
          <p:cNvSpPr/>
          <p:nvPr/>
        </p:nvSpPr>
        <p:spPr>
          <a:xfrm>
            <a:off x="1424781" y="5603081"/>
            <a:ext cx="571500" cy="52625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cs typeface="Traditional Arabic" panose="02020603050405020304" pitchFamily="18" charset="-78"/>
            </a:endParaRPr>
          </a:p>
        </p:txBody>
      </p:sp>
    </p:spTree>
    <p:extLst>
      <p:ext uri="{BB962C8B-B14F-4D97-AF65-F5344CB8AC3E}">
        <p14:creationId xmlns:p14="http://schemas.microsoft.com/office/powerpoint/2010/main" val="2104412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20"/>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(سبحان الله، والحمد لله، والله أكبر ( ثلاثاً وثلاثين ). لا إله إلا الله وحده لا شريك له، له الملك وله الحمد وهو على كل شيء قدير).</a:t>
            </a:r>
          </a:p>
          <a:p>
            <a:pPr algn="ctr"/>
            <a:r>
              <a:rPr lang="ar-SA" sz="2400" dirty="0">
                <a:cs typeface="Traditional Arabic" panose="02020603050405020304" pitchFamily="18" charset="-78"/>
              </a:rPr>
              <a:t>من قال ذلك دبر كل صلاة غفرت خطاياه وإن كانت مثل زبد البحر</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مسلم 1/ 418</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743595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222559"/>
            <a:ext cx="10991461" cy="2923877"/>
          </a:xfrm>
          <a:prstGeom prst="rect">
            <a:avLst/>
          </a:prstGeom>
          <a:noFill/>
        </p:spPr>
        <p:txBody>
          <a:bodyPr wrap="square" rtlCol="1" anchor="ctr">
            <a:spAutoFit/>
          </a:bodyPr>
          <a:lstStyle/>
          <a:p>
            <a:pPr algn="justLow"/>
            <a:r>
              <a:rPr lang="ar-JO" sz="3200" dirty="0">
                <a:solidFill>
                  <a:srgbClr val="C00000"/>
                </a:solidFill>
                <a:cs typeface="Traditional Arabic" panose="02020603050405020304" pitchFamily="18" charset="-78"/>
              </a:rPr>
              <a:t>بسم الله الرحمن الرحيم: (قُلْ هُوَ اللَّهُ أَحَدٌ * اللَّهُ الصَّمَدُ * لَمْ يَلِدْ وَلَمْ يُولَدْ * وَلَمْ يَكُن لَّهُ كُفُواً أَحَدٌ). بسم الله الرحمن الرحيم: (قُلْ أَعُوذُ بِرَبِّ الْفَلَقِ * مِن شَرِّ مَا خَلَقَ * وَمِن شَرِّ غَاسِقٍ إِذَا وَقَبَ * وَمِن شَرِّ النَّفَّاثَاتِ فِي الْعُقَدِ * وَمِن شَرِّ حَاسِدٍ إِذَا حَسَدَ). بسم الله الرحمن الرحيم: (قُلْ أَعُوذُ بِرَبِّ النَّاسِ * مَلِكِ النَّاسِ * إِلَهِ النَّاسِ *مِن شَرِّ الْوَسْوَاسِ الْخَنَّاسِ * الَّذِي يُوَسْوِسُ فِي صُدُورِ النَّاسِ * مِنَ الْجِنَّةِ وَالنَّاسِ). بعد كل صلاة مرة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واحدة, وبعد صلاة المغرب والفجر ثلاث مرات).</a:t>
            </a:r>
          </a:p>
          <a:p>
            <a:pPr algn="ctr">
              <a:spcAft>
                <a:spcPts val="1200"/>
              </a:spcAft>
            </a:pPr>
            <a:r>
              <a:rPr lang="ar-SA" sz="2400" dirty="0">
                <a:cs typeface="Traditional Arabic" panose="02020603050405020304" pitchFamily="18" charset="-78"/>
              </a:rPr>
              <a:t>أبو داود2 /86</a:t>
            </a:r>
            <a:r>
              <a:rPr lang="ar-JO" sz="2400" dirty="0">
                <a:cs typeface="Traditional Arabic" panose="02020603050405020304" pitchFamily="18" charset="-78"/>
              </a:rPr>
              <a:t>،</a:t>
            </a:r>
            <a:r>
              <a:rPr lang="ar-SA" sz="2400" dirty="0">
                <a:cs typeface="Traditional Arabic" panose="02020603050405020304" pitchFamily="18" charset="-78"/>
              </a:rPr>
              <a:t> والنسائي 3/ 68</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2/8</a:t>
            </a:r>
            <a:r>
              <a:rPr lang="ar-JO" sz="2400" dirty="0">
                <a:cs typeface="Traditional Arabic" panose="02020603050405020304" pitchFamily="18" charset="-78"/>
              </a:rPr>
              <a:t>،</a:t>
            </a:r>
            <a:r>
              <a:rPr lang="ar-SA" sz="2400" dirty="0">
                <a:cs typeface="Traditional Arabic" panose="02020603050405020304" pitchFamily="18" charset="-78"/>
              </a:rPr>
              <a:t> والسور الثلاث يقال لها المعوذات</a:t>
            </a:r>
            <a:r>
              <a:rPr lang="ar-JO" sz="2400" dirty="0">
                <a:cs typeface="Traditional Arabic" panose="02020603050405020304" pitchFamily="18" charset="-78"/>
              </a:rPr>
              <a:t>.</a:t>
            </a:r>
            <a:r>
              <a:rPr lang="ar-SA" sz="2400" dirty="0">
                <a:cs typeface="Traditional Arabic" panose="02020603050405020304" pitchFamily="18" charset="-78"/>
              </a:rPr>
              <a:t> وانظر فتح الباري 9 / 62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248882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147702"/>
            <a:ext cx="10991461" cy="2831544"/>
          </a:xfrm>
          <a:prstGeom prst="rect">
            <a:avLst/>
          </a:prstGeom>
          <a:noFill/>
        </p:spPr>
        <p:txBody>
          <a:bodyPr wrap="square" rtlCol="1" anchor="ctr">
            <a:spAutoFit/>
          </a:bodyPr>
          <a:lstStyle/>
          <a:p>
            <a:pPr algn="justLow">
              <a:spcAft>
                <a:spcPts val="1200"/>
              </a:spcAft>
            </a:pPr>
            <a:r>
              <a:rPr lang="ar-JO" sz="3200" dirty="0">
                <a:solidFill>
                  <a:srgbClr val="C00000"/>
                </a:solidFill>
                <a:cs typeface="Traditional Arabic" panose="02020603050405020304" pitchFamily="18" charset="-78"/>
              </a:rPr>
              <a:t>(اللّهُ لاَ إِلَـهَ إِلاَّ هُوَ الْحَيُّ الْقَيُّومُ لاَ تَأْخُذُهُ سِنَةٌ وَلاَ نَوْمٌ لَّهُ مَا فِي السَّمَاوَاتِ وَمَا فِي الأَرْضِ مَن ذَا الَّذِي يَشْفَعُ عِنْدَهُ إِلاَّ بِإِذْنِهِ يَعْلَمُ مَا بَيْنَ أَيْدِيهِمْ وَمَا خَلْفَهُمْ وَلاَ يُحِيطُونَ بِشَيْءٍ مِّنْ عِلْمِهِ إِلاَّ بِمَا شَاء وَسِعَ كُرْسِيُّهُ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السَّمَاوَاتِ وَالأَرْضَ وَلاَ يَؤُودُهُ حِفْظُهُمَا وَهُوَ الْعَلِيُّ الْعَظِيمُ).</a:t>
            </a:r>
          </a:p>
          <a:p>
            <a:pPr algn="ctr"/>
            <a:r>
              <a:rPr lang="ar-SA" sz="2400" dirty="0">
                <a:cs typeface="Traditional Arabic" panose="02020603050405020304" pitchFamily="18" charset="-78"/>
              </a:rPr>
              <a:t>من قرأها دبر كل صلاة لم يمنعه من دخول الجنة إلا أن يموت.</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والنسائي في عمل اليوم والليلة برقم 100، وابن السني برقم 121</a:t>
            </a:r>
            <a:r>
              <a:rPr lang="ar-JO" sz="2400" dirty="0">
                <a:cs typeface="Traditional Arabic" panose="02020603050405020304" pitchFamily="18" charset="-78"/>
              </a:rPr>
              <a:t>،</a:t>
            </a:r>
            <a:r>
              <a:rPr lang="ar-SA" sz="2400" dirty="0">
                <a:cs typeface="Traditional Arabic" panose="02020603050405020304" pitchFamily="18" charset="-78"/>
              </a:rPr>
              <a:t> وصححه الجامع 5/339</a:t>
            </a:r>
            <a:r>
              <a:rPr lang="ar-JO" sz="2400" dirty="0">
                <a:cs typeface="Traditional Arabic" panose="02020603050405020304" pitchFamily="18" charset="-78"/>
              </a:rPr>
              <a:t>،</a:t>
            </a:r>
            <a:r>
              <a:rPr lang="ar-SA" sz="2400" dirty="0">
                <a:cs typeface="Traditional Arabic" panose="02020603050405020304" pitchFamily="18" charset="-78"/>
              </a:rPr>
              <a:t> وسلسلة الأحاديث الصحيحة 2/697 برقم 972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374912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85"/>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(لا إله إلا الله وحده لا شريك له، له الملك وله الحمد، يحيي ويميت وهو على كل شئ قدير، عشر مرات بعد صلاة المغرب والصبح).</a:t>
            </a:r>
          </a:p>
          <a:p>
            <a:pPr algn="ctr">
              <a:spcAft>
                <a:spcPts val="1200"/>
              </a:spcAft>
            </a:pPr>
            <a:r>
              <a:rPr lang="ar-SA" sz="2400" dirty="0">
                <a:cs typeface="Traditional Arabic" panose="02020603050405020304" pitchFamily="18" charset="-78"/>
              </a:rPr>
              <a:t>رواه الترمذي 5/515</a:t>
            </a:r>
            <a:r>
              <a:rPr lang="ar-JO" sz="2400" dirty="0">
                <a:cs typeface="Traditional Arabic" panose="02020603050405020304" pitchFamily="18" charset="-78"/>
              </a:rPr>
              <a:t>،</a:t>
            </a:r>
            <a:r>
              <a:rPr lang="ar-SA" sz="2400" dirty="0">
                <a:cs typeface="Traditional Arabic" panose="02020603050405020304" pitchFamily="18" charset="-78"/>
              </a:rPr>
              <a:t> وأحمد 4/ 227</a:t>
            </a:r>
            <a:r>
              <a:rPr lang="ar-JO" sz="2400" dirty="0">
                <a:cs typeface="Traditional Arabic" panose="02020603050405020304" pitchFamily="18" charset="-78"/>
              </a:rPr>
              <a:t>،</a:t>
            </a:r>
            <a:r>
              <a:rPr lang="ar-SA" sz="2400" dirty="0">
                <a:cs typeface="Traditional Arabic" panose="02020603050405020304" pitchFamily="18" charset="-78"/>
              </a:rPr>
              <a:t> وانظر تخريجه في زاد المعاد 1/300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315907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06"/>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إني أسألك علماً نافعاً، ورزقاً طيباً، وعملاً متقبلاً، بعد السلام من صلاة الفجر).</a:t>
            </a:r>
          </a:p>
          <a:p>
            <a:pPr algn="ctr">
              <a:spcAft>
                <a:spcPts val="1200"/>
              </a:spcAft>
            </a:pPr>
            <a:r>
              <a:rPr lang="ar-SA" sz="2400" dirty="0">
                <a:cs typeface="Traditional Arabic" panose="02020603050405020304" pitchFamily="18" charset="-78"/>
              </a:rPr>
              <a:t>ابن ماجه وغيره</a:t>
            </a:r>
            <a:r>
              <a:rPr lang="ar-JO" sz="2400" dirty="0">
                <a:cs typeface="Traditional Arabic" panose="02020603050405020304" pitchFamily="18" charset="-78"/>
              </a:rPr>
              <a:t>،</a:t>
            </a:r>
            <a:r>
              <a:rPr lang="ar-SA" sz="2400" dirty="0">
                <a:cs typeface="Traditional Arabic" panose="02020603050405020304" pitchFamily="18" charset="-78"/>
              </a:rPr>
              <a:t> وانظر صحيح ابن ماجة1/ 152</a:t>
            </a:r>
            <a:r>
              <a:rPr lang="ar-JO" sz="2400" dirty="0">
                <a:cs typeface="Traditional Arabic" panose="02020603050405020304" pitchFamily="18" charset="-78"/>
              </a:rPr>
              <a:t>،</a:t>
            </a:r>
            <a:r>
              <a:rPr lang="ar-SA" sz="2400" dirty="0">
                <a:cs typeface="Traditional Arabic" panose="02020603050405020304" pitchFamily="18" charset="-78"/>
              </a:rPr>
              <a:t> ومجمع الزوائد 10/111</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1644782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693512"/>
            <a:ext cx="10991461" cy="4062651"/>
          </a:xfrm>
          <a:prstGeom prst="rect">
            <a:avLst/>
          </a:prstGeom>
          <a:noFill/>
        </p:spPr>
        <p:txBody>
          <a:bodyPr wrap="square" rtlCol="1" anchor="ctr">
            <a:spAutoFit/>
          </a:bodyPr>
          <a:lstStyle/>
          <a:p>
            <a:pPr algn="justLow">
              <a:spcAft>
                <a:spcPts val="1200"/>
              </a:spcAft>
            </a:pPr>
            <a:r>
              <a:rPr lang="ar-JO" sz="3200" dirty="0">
                <a:solidFill>
                  <a:srgbClr val="C00000"/>
                </a:solidFill>
                <a:cs typeface="Traditional Arabic" panose="02020603050405020304" pitchFamily="18" charset="-78"/>
              </a:rPr>
              <a:t>قال جابر بن عبد الله رضي الله عنهما: كان رسول الله صلى الله عليه وسلم، يُعلمنا الاستخارة في الأمور كلها كما يعلمُنا السورة من القرآن، يقول: إذا هم أحدكم بالأمر فليركع ركعتين من غير الفريضة، ثم ليقل: "اللهم إني أستخيرك بعلمك، وأستقدرك بقدرتك، وأسألك من فضلك العظيم فإنك تقدِرُ ولا أقدِرُ، وتعلم ولا أعلم، وأنت علام الغيوب، اللهم إن كنت تعلم أن هذا الأمر - يسمي حاجته - خير لي في ديني ومعاشي وعاقبة أمري - أو قال: عاجله وآجله - فاقدره لي ويسره لي، ثم بارك لي فيه، وإن كنت تعلم أن هذا الأمر شر لي في ديني ومعاشي وعاقبة أمري - أو قال: عاجله وآجله - فاصرفه عني واصرفني عنه،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واقدر لي الخير حيث كان، ثم ارضني به).</a:t>
            </a:r>
          </a:p>
          <a:p>
            <a:pPr algn="ctr">
              <a:spcAft>
                <a:spcPts val="1200"/>
              </a:spcAft>
            </a:pPr>
            <a:r>
              <a:rPr lang="ar-SA" sz="2400" dirty="0">
                <a:cs typeface="Traditional Arabic" panose="02020603050405020304" pitchFamily="18" charset="-78"/>
              </a:rPr>
              <a:t>البخاري7/ 162</a:t>
            </a:r>
            <a:r>
              <a:rPr lang="ar-JO" sz="2400" dirty="0">
                <a:cs typeface="Traditional Arabic" panose="02020603050405020304" pitchFamily="18" charset="-78"/>
              </a:rPr>
              <a:t>.</a:t>
            </a:r>
          </a:p>
        </p:txBody>
      </p:sp>
      <p:pic>
        <p:nvPicPr>
          <p:cNvPr id="3" name="Picture 2"/>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2354807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05675"/>
            <a:ext cx="10991461" cy="1846659"/>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(الحمد لله وحده ، والصلاة والسلام على من لا نبي بعده).</a:t>
            </a:r>
          </a:p>
          <a:p>
            <a:pPr algn="ctr">
              <a:spcAft>
                <a:spcPts val="1200"/>
              </a:spcAft>
            </a:pPr>
            <a:r>
              <a:rPr lang="ar-SA" sz="2400" dirty="0">
                <a:cs typeface="Traditional Arabic" panose="02020603050405020304" pitchFamily="18" charset="-78"/>
              </a:rPr>
              <a:t>عن أنس يرفعه</a:t>
            </a:r>
            <a:r>
              <a:rPr lang="ar-JO" sz="2400" dirty="0">
                <a:cs typeface="Traditional Arabic" panose="02020603050405020304" pitchFamily="18" charset="-78"/>
              </a:rPr>
              <a:t>:</a:t>
            </a:r>
            <a:r>
              <a:rPr lang="ar-SA" sz="2400" dirty="0">
                <a:cs typeface="Traditional Arabic" panose="02020603050405020304" pitchFamily="18" charset="-78"/>
              </a:rPr>
              <a:t> لأن أقعد مع قوم يذكرون الله تعالى من صلاة الغداة حتى تطلع الشمس</a:t>
            </a:r>
            <a:r>
              <a:rPr lang="ar-JO" sz="2400" dirty="0">
                <a:cs typeface="Traditional Arabic" panose="02020603050405020304" pitchFamily="18" charset="-78"/>
              </a:rPr>
              <a:t>،</a:t>
            </a:r>
            <a:r>
              <a:rPr lang="ar-SA" sz="2400" dirty="0">
                <a:cs typeface="Traditional Arabic" panose="02020603050405020304" pitchFamily="18" charset="-78"/>
              </a:rPr>
              <a:t> أحب إلي من أن أعتق أربعة من ولد إسماعيل، ولأن أقعد مع قوم يذكرون الله من صلاة العصر إلى أن تغرب الشمس</a:t>
            </a:r>
            <a:r>
              <a:rPr lang="ar-JO" sz="2400" dirty="0">
                <a:cs typeface="Traditional Arabic" panose="02020603050405020304" pitchFamily="18" charset="-78"/>
              </a:rPr>
              <a:t>،</a:t>
            </a:r>
            <a:r>
              <a:rPr lang="ar-SA" sz="2400" dirty="0">
                <a:cs typeface="Traditional Arabic" panose="02020603050405020304" pitchFamily="18" charset="-78"/>
              </a:rPr>
              <a:t> أحب إلي من أن أعتق أربعة</a:t>
            </a:r>
            <a:r>
              <a:rPr lang="ar-JO" sz="2400" dirty="0">
                <a:cs typeface="Traditional Arabic" panose="02020603050405020304" pitchFamily="18" charset="-78"/>
              </a:rPr>
              <a:t>.</a:t>
            </a:r>
            <a:r>
              <a:rPr lang="ar-SA" sz="2400" dirty="0">
                <a:cs typeface="Traditional Arabic" panose="02020603050405020304" pitchFamily="18" charset="-78"/>
              </a:rPr>
              <a:t> أبو داود برقم 3667، وحسنه الألباني، صحيح أبو داود 2/ 698</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142733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45815"/>
            <a:ext cx="10991461" cy="2462213"/>
          </a:xfrm>
          <a:prstGeom prst="rect">
            <a:avLst/>
          </a:prstGeom>
          <a:noFill/>
        </p:spPr>
        <p:txBody>
          <a:bodyPr wrap="square" rtlCol="1" anchor="ctr">
            <a:spAutoFit/>
          </a:bodyPr>
          <a:lstStyle/>
          <a:p>
            <a:pPr algn="justLow">
              <a:spcAft>
                <a:spcPts val="1200"/>
              </a:spcAft>
            </a:pPr>
            <a:r>
              <a:rPr lang="ar-JO" sz="3200" dirty="0">
                <a:solidFill>
                  <a:srgbClr val="C00000"/>
                </a:solidFill>
                <a:cs typeface="Traditional Arabic" panose="02020603050405020304" pitchFamily="18" charset="-78"/>
              </a:rPr>
              <a:t>(اللّهُ لاَ إِلَـهَ إِلاَّ هُوَ الْحَيُّ الْقَيُّومُ لاَ تَأْخُذُهُ سِنَةٌ وَلاَ نَوْمٌ لَّهُ مَا فِي السَّمَاوَاتِ وَمَا فِي الأَرْضِ مَن ذَا الَّذِي يَشْفَعُ عِنْدَهُ إِلاَّ بِإِذْنِهِ يَعْلَمُ مَا بَيْنَ أَيْدِيهِمْ وَمَا خَلْفَهُمْ وَلاَ يُحِيطُونَ بِشَيْءٍ مِّنْ عِلْمِهِ إِلاَّ بِمَا شَاء وَسِعَ كُرْسِيُّهُ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السَّمَاوَاتِ وَالأَرْضَ وَلاَ يَؤُودُهُ حِفْظُهُمَا وَهُوَ الْعَلِيُّ الْعَظِيمُ).</a:t>
            </a:r>
          </a:p>
          <a:p>
            <a:pPr algn="ctr"/>
            <a:r>
              <a:rPr lang="ar-SA" sz="2400" dirty="0">
                <a:cs typeface="Traditional Arabic" panose="02020603050405020304" pitchFamily="18" charset="-78"/>
              </a:rPr>
              <a:t>سورة البقرة ، آية 255</a:t>
            </a:r>
            <a:r>
              <a:rPr lang="ar-JO" sz="2400" dirty="0">
                <a:cs typeface="Traditional Arabic" panose="02020603050405020304" pitchFamily="18" charset="-78"/>
              </a:rPr>
              <a:t>.</a:t>
            </a:r>
            <a:r>
              <a:rPr lang="ar-SA" sz="2400" dirty="0">
                <a:cs typeface="Traditional Arabic" panose="02020603050405020304" pitchFamily="18" charset="-78"/>
              </a:rPr>
              <a:t> من قالها حين ي</a:t>
            </a:r>
            <a:r>
              <a:rPr lang="ar-JO" sz="2400" dirty="0">
                <a:cs typeface="Traditional Arabic" panose="02020603050405020304" pitchFamily="18" charset="-78"/>
              </a:rPr>
              <a:t>ُ</a:t>
            </a:r>
            <a:r>
              <a:rPr lang="ar-SA" sz="2400" dirty="0">
                <a:cs typeface="Traditional Arabic" panose="02020603050405020304" pitchFamily="18" charset="-78"/>
              </a:rPr>
              <a:t>مسي أجير منهم حتى يصبح</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أخرجه الحاكم 1/ 562</a:t>
            </a:r>
            <a:r>
              <a:rPr lang="ar-JO" sz="2400" dirty="0">
                <a:cs typeface="Traditional Arabic" panose="02020603050405020304" pitchFamily="18" charset="-78"/>
              </a:rPr>
              <a:t>، </a:t>
            </a:r>
            <a:r>
              <a:rPr lang="ar-SA" sz="2400" dirty="0">
                <a:cs typeface="Traditional Arabic" panose="02020603050405020304" pitchFamily="18" charset="-78"/>
              </a:rPr>
              <a:t>وصححه الألباني في صحيح الترغيب والترهيب 1/ 273</a:t>
            </a:r>
            <a:r>
              <a:rPr lang="ar-JO" sz="2400" dirty="0">
                <a:cs typeface="Traditional Arabic" panose="02020603050405020304" pitchFamily="18" charset="-78"/>
              </a:rPr>
              <a:t>،</a:t>
            </a:r>
            <a:r>
              <a:rPr lang="ar-SA" sz="2400" dirty="0">
                <a:cs typeface="Traditional Arabic" panose="02020603050405020304" pitchFamily="18" charset="-78"/>
              </a:rPr>
              <a:t> وعزاه إلى النسائي والطبراني وقال: وإسناد الطبراني جيد</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1437465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086147"/>
            <a:ext cx="10991461" cy="2954655"/>
          </a:xfrm>
          <a:prstGeom prst="rect">
            <a:avLst/>
          </a:prstGeom>
          <a:noFill/>
        </p:spPr>
        <p:txBody>
          <a:bodyPr wrap="square" rtlCol="1" anchor="ctr">
            <a:spAutoFit/>
          </a:bodyPr>
          <a:lstStyle/>
          <a:p>
            <a:pPr algn="dist">
              <a:spcAft>
                <a:spcPts val="1200"/>
              </a:spcAft>
            </a:pPr>
            <a:r>
              <a:rPr lang="ar-JO" sz="3200" dirty="0">
                <a:solidFill>
                  <a:srgbClr val="C00000"/>
                </a:solidFill>
                <a:cs typeface="Traditional Arabic" panose="02020603050405020304" pitchFamily="18" charset="-78"/>
              </a:rPr>
              <a:t>بسم الله الرحمن الرحيم: (قُلْ هُوَ اللَّهُ أَحَدٌ * اللَّهُ الصَّمَدُ * لَمْ يَلِدْ وَلَمْ يُولَدْ * وَلَمْ يَكُن لَّهُ كُفُواً أَحَدٌ). بسم الله الرحمن الرحيم: (قُلْ أَعُوذُ بِرَبِّ الْفَلَقِ * مِن شَرِّ مَا خَلَقَ * وَمِن شَرِّ غَاسِقٍ إِذَا وَقَبَ * وَمِن شَرِّ النَّفَّاثَاتِ فِي الْعُقَدِ * وَمِن شَرِّ حَاسِدٍ إِذَا حَسَدَ). بسم الله الرحمن الرحيم: (قُلْ أَعُوذُ بِرَبِّ النَّاسِ * مَلِكِ النَّاسِ * إِلَهِ النَّاسِ * مِن شَرِّ الْوَسْوَاسِ الْخَنَّاسِ * الَّذِي يُوَسْوِسُ فِي صُدُورِ النَّاسِ * مِنَ الْجِنَّةِ وَالنَّاسِ). ثلاث مرات.</a:t>
            </a:r>
          </a:p>
          <a:p>
            <a:pPr algn="ctr"/>
            <a:r>
              <a:rPr lang="ar-SA" sz="2400" dirty="0">
                <a:cs typeface="Traditional Arabic" panose="02020603050405020304" pitchFamily="18" charset="-78"/>
              </a:rPr>
              <a:t>من قالها ثلاث مرات حين يصبح وحين يمسي كفته من كل شيء.</a:t>
            </a:r>
            <a:endParaRPr lang="ar-JO" sz="2400" dirty="0">
              <a:cs typeface="Traditional Arabic" panose="02020603050405020304" pitchFamily="18" charset="-78"/>
            </a:endParaRPr>
          </a:p>
          <a:p>
            <a:pPr algn="ctr">
              <a:spcAft>
                <a:spcPts val="1200"/>
              </a:spcAft>
            </a:pPr>
            <a:r>
              <a:rPr lang="ar-SA" sz="2400" dirty="0">
                <a:cs typeface="Traditional Arabic" panose="02020603050405020304" pitchFamily="18" charset="-78"/>
              </a:rPr>
              <a:t>أبو داود 4/ 322</a:t>
            </a:r>
            <a:r>
              <a:rPr lang="ar-JO" sz="2400" dirty="0">
                <a:cs typeface="Traditional Arabic" panose="02020603050405020304" pitchFamily="18" charset="-78"/>
              </a:rPr>
              <a:t>،</a:t>
            </a:r>
            <a:r>
              <a:rPr lang="ar-SA" sz="2400" dirty="0">
                <a:cs typeface="Traditional Arabic" panose="02020603050405020304" pitchFamily="18" charset="-78"/>
              </a:rPr>
              <a:t> والترمذي 5/ 567</a:t>
            </a:r>
            <a:r>
              <a:rPr lang="ar-JO" sz="2400" dirty="0">
                <a:cs typeface="Traditional Arabic" panose="02020603050405020304" pitchFamily="18" charset="-78"/>
              </a:rPr>
              <a:t>، </a:t>
            </a:r>
            <a:r>
              <a:rPr lang="ar-SA" sz="2400" dirty="0">
                <a:cs typeface="Traditional Arabic" panose="02020603050405020304" pitchFamily="18" charset="-78"/>
              </a:rPr>
              <a:t>وانظر صحيح الترمذي 3/ 182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857324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3538"/>
            <a:ext cx="10991461" cy="2831544"/>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(أصبحنا وأصبح الملك لله، والحمد لله، لا إله إلا الله وحده لا شريك له، له الملك وله الحمد وهو على كل شيء قدير، ربِّ أسألك خير ما في هذا اليوم وخير ما بعده وأعوذ بك من شر ما في هذا اليوم وشر ما بعده، ربِّ أعوذ بك من الكسل وسوء الكبر، ربَّ أعوذ بك من عذابٍ في النار وعذاب في القبر).</a:t>
            </a:r>
          </a:p>
          <a:p>
            <a:pPr algn="ctr"/>
            <a:r>
              <a:rPr lang="ar-JO" sz="2400" dirty="0">
                <a:cs typeface="Traditional Arabic" panose="02020603050405020304" pitchFamily="18" charset="-78"/>
              </a:rPr>
              <a:t>وإذا أمسى قال ذلك أيضاً: أمسينا وأمسى الملك لله، وقال: ربِّ أسألك خير ما في هذه الليلة وخير ما بعدها وأعوذ بك من شر ما في هذه الليلة وشر ما بعدها.</a:t>
            </a:r>
          </a:p>
          <a:p>
            <a:pPr algn="ctr">
              <a:spcAft>
                <a:spcPts val="1200"/>
              </a:spcAft>
            </a:pPr>
            <a:r>
              <a:rPr lang="ar-SA" sz="2400" dirty="0">
                <a:cs typeface="Traditional Arabic" panose="02020603050405020304" pitchFamily="18" charset="-78"/>
              </a:rPr>
              <a:t>مسلم 4/ 2088</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406580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551837"/>
            <a:ext cx="10991461" cy="1754326"/>
          </a:xfrm>
          <a:prstGeom prst="rect">
            <a:avLst/>
          </a:prstGeom>
          <a:noFill/>
        </p:spPr>
        <p:txBody>
          <a:bodyPr wrap="square" rtlCol="1">
            <a:spAutoFit/>
          </a:bodyPr>
          <a:lstStyle/>
          <a:p>
            <a:pPr algn="ctr">
              <a:spcAft>
                <a:spcPts val="1200"/>
              </a:spcAft>
            </a:pPr>
            <a:endParaRPr lang="ar-JO" sz="3200" dirty="0">
              <a:solidFill>
                <a:srgbClr val="C00000"/>
              </a:solidFill>
              <a:cs typeface="Traditional Arabic" panose="02020603050405020304" pitchFamily="18" charset="-78"/>
            </a:endParaRPr>
          </a:p>
          <a:p>
            <a:pPr algn="ctr">
              <a:spcAft>
                <a:spcPts val="1200"/>
              </a:spcAft>
            </a:pPr>
            <a:r>
              <a:rPr lang="ar-JO" sz="3200" dirty="0">
                <a:solidFill>
                  <a:srgbClr val="C00000"/>
                </a:solidFill>
                <a:cs typeface="Traditional Arabic" panose="02020603050405020304" pitchFamily="18" charset="-78"/>
              </a:rPr>
              <a:t>(الحَمْدُ لله الذِي عَافَانِي في جَسَدِي، ورَدَّ عَلَيَّ رُوحِي، وأَذِنَ لي بِذِكْرهِ).</a:t>
            </a:r>
          </a:p>
          <a:p>
            <a:pPr algn="ctr">
              <a:spcAft>
                <a:spcPts val="1200"/>
              </a:spcAft>
            </a:pPr>
            <a:r>
              <a:rPr lang="ar-SA" sz="2400" dirty="0">
                <a:cs typeface="Traditional Arabic" panose="02020603050405020304" pitchFamily="18" charset="-78"/>
              </a:rPr>
              <a:t>الترمذي 5/ 473</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الترمذي3/144</a:t>
            </a:r>
            <a:r>
              <a:rPr lang="ar-JO" sz="2400" dirty="0">
                <a:cs typeface="Traditional Arabic" panose="02020603050405020304" pitchFamily="18" charset="-78"/>
              </a:rPr>
              <a:t>.</a:t>
            </a:r>
          </a:p>
        </p:txBody>
      </p:sp>
      <p:pic>
        <p:nvPicPr>
          <p:cNvPr id="18" name="Picture 17"/>
          <p:cNvPicPr>
            <a:picLocks noChangeAspect="1"/>
          </p:cNvPicPr>
          <p:nvPr/>
        </p:nvPicPr>
        <p:blipFill>
          <a:blip r:embed="rId2"/>
          <a:stretch>
            <a:fillRect/>
          </a:stretch>
        </p:blipFill>
        <p:spPr>
          <a:xfrm>
            <a:off x="3870767" y="829215"/>
            <a:ext cx="4450466" cy="646232"/>
          </a:xfrm>
          <a:prstGeom prst="rect">
            <a:avLst/>
          </a:prstGeom>
        </p:spPr>
      </p:pic>
    </p:spTree>
    <p:extLst>
      <p:ext uri="{BB962C8B-B14F-4D97-AF65-F5344CB8AC3E}">
        <p14:creationId xmlns:p14="http://schemas.microsoft.com/office/powerpoint/2010/main" val="433618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05621"/>
            <a:ext cx="10991461" cy="2246769"/>
          </a:xfrm>
          <a:prstGeom prst="rect">
            <a:avLst/>
          </a:prstGeom>
          <a:noFill/>
        </p:spPr>
        <p:txBody>
          <a:bodyPr wrap="square" rtlCol="1" anchor="ctr">
            <a:spAutoFit/>
          </a:bodyPr>
          <a:lstStyle/>
          <a:p>
            <a:pPr algn="ctr">
              <a:spcAft>
                <a:spcPts val="1200"/>
              </a:spcAft>
            </a:pPr>
            <a:endParaRPr lang="ar-JO" sz="3200" dirty="0">
              <a:solidFill>
                <a:srgbClr val="C00000"/>
              </a:solidFill>
              <a:cs typeface="Traditional Arabic" panose="02020603050405020304" pitchFamily="18" charset="-78"/>
            </a:endParaRPr>
          </a:p>
          <a:p>
            <a:pPr algn="ctr">
              <a:spcAft>
                <a:spcPts val="1200"/>
              </a:spcAft>
            </a:pPr>
            <a:r>
              <a:rPr lang="ar-JO" sz="3200" dirty="0">
                <a:solidFill>
                  <a:srgbClr val="C00000"/>
                </a:solidFill>
                <a:cs typeface="Traditional Arabic" panose="02020603050405020304" pitchFamily="18" charset="-78"/>
              </a:rPr>
              <a:t>(اللهم بك أصبحنا وبك أمسينا وبك نحيا وبك نموت وإليك النشور). وإذا أمسى فليقل: (اللهم بك أمسينا، وبك أصبحنا، وبك نحيا وبك نموت، وإليك المصير).</a:t>
            </a:r>
          </a:p>
          <a:p>
            <a:pPr algn="ctr">
              <a:spcAft>
                <a:spcPts val="1200"/>
              </a:spcAft>
            </a:pPr>
            <a:r>
              <a:rPr lang="ar-SA" sz="2400" dirty="0">
                <a:cs typeface="Traditional Arabic" panose="02020603050405020304" pitchFamily="18" charset="-78"/>
              </a:rPr>
              <a:t>الترمذي 5/ 466</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 3/ 142</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466755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05621"/>
            <a:ext cx="10991461" cy="2246769"/>
          </a:xfrm>
          <a:prstGeom prst="rect">
            <a:avLst/>
          </a:prstGeom>
          <a:noFill/>
        </p:spPr>
        <p:txBody>
          <a:bodyPr wrap="square" rtlCol="1" anchor="ctr">
            <a:spAutoFit/>
          </a:bodyPr>
          <a:lstStyle/>
          <a:p>
            <a:pPr algn="ctr">
              <a:spcAft>
                <a:spcPts val="1200"/>
              </a:spcAft>
            </a:pPr>
            <a:endParaRPr lang="ar-JO" sz="3200" dirty="0">
              <a:solidFill>
                <a:srgbClr val="C00000"/>
              </a:solidFill>
              <a:cs typeface="Traditional Arabic" panose="02020603050405020304" pitchFamily="18" charset="-78"/>
            </a:endParaRPr>
          </a:p>
          <a:p>
            <a:pPr algn="ctr">
              <a:spcAft>
                <a:spcPts val="1200"/>
              </a:spcAft>
            </a:pPr>
            <a:r>
              <a:rPr lang="ar-JO" sz="3200" dirty="0">
                <a:solidFill>
                  <a:srgbClr val="C00000"/>
                </a:solidFill>
                <a:cs typeface="Traditional Arabic" panose="02020603050405020304" pitchFamily="18" charset="-78"/>
              </a:rPr>
              <a:t>(اللهم أنت ربي، لا إله إلا أنت خَلَقتني وأنا عَبْدُك، وأنا على عهدك ووعدك ما استطعت، أعوذ بك من شر ما صنعت، أبوء لك بنعمتك علي، وأبوء بذنبي فاغفر لي فإنه لا يغفر الذنوب إلا أنت).</a:t>
            </a:r>
          </a:p>
          <a:p>
            <a:pPr algn="ctr">
              <a:spcAft>
                <a:spcPts val="1200"/>
              </a:spcAft>
            </a:pPr>
            <a:r>
              <a:rPr lang="ar-SA" sz="2400" dirty="0">
                <a:cs typeface="Traditional Arabic" panose="02020603050405020304" pitchFamily="18" charset="-78"/>
              </a:rPr>
              <a:t>من قالها موقناً بها حين يمسي فمات من ليلته دخل الجنة، وكذلك إذا أصبح أخرجه البخاري 7/150</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746129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278582"/>
            <a:ext cx="10991461" cy="2462213"/>
          </a:xfrm>
          <a:prstGeom prst="rect">
            <a:avLst/>
          </a:prstGeom>
          <a:noFill/>
        </p:spPr>
        <p:txBody>
          <a:bodyPr wrap="square" rtlCol="1" anchor="ctr">
            <a:spAutoFit/>
          </a:bodyPr>
          <a:lstStyle/>
          <a:p>
            <a:pPr algn="ctr"/>
            <a:r>
              <a:rPr lang="ar-JO" sz="3200" dirty="0">
                <a:solidFill>
                  <a:srgbClr val="C00000"/>
                </a:solidFill>
                <a:cs typeface="Traditional Arabic" panose="02020603050405020304" pitchFamily="18" charset="-78"/>
              </a:rPr>
              <a:t>(اللهم إني أصبحت أشهدك وأشهد حملة عرشك، وملائكتك وجميع خلقك، أنك أنت الله لا إله إلا أنت وحدك لا شريك لك، وأن محمداً عبدك ورسولك)، أربع مرات.</a:t>
            </a:r>
          </a:p>
          <a:p>
            <a:pPr algn="ctr">
              <a:spcAft>
                <a:spcPts val="1200"/>
              </a:spcAft>
            </a:pPr>
            <a:r>
              <a:rPr lang="ar-JO" sz="3200" dirty="0">
                <a:solidFill>
                  <a:srgbClr val="C00000"/>
                </a:solidFill>
                <a:cs typeface="Traditional Arabic" panose="02020603050405020304" pitchFamily="18" charset="-78"/>
              </a:rPr>
              <a:t> وإذا أمسى قال: اللهم إني أمسيت.</a:t>
            </a:r>
          </a:p>
          <a:p>
            <a:pPr algn="ctr">
              <a:spcAft>
                <a:spcPts val="1200"/>
              </a:spcAft>
            </a:pPr>
            <a:r>
              <a:rPr lang="ar-SA" sz="2400" dirty="0">
                <a:cs typeface="Traditional Arabic" panose="02020603050405020304" pitchFamily="18" charset="-78"/>
              </a:rPr>
              <a:t>من قالها حين يصبح وحين يمسي أربع مرات أعتقه الله من النار. أخرجه أبو داود 4/ 317</a:t>
            </a:r>
            <a:r>
              <a:rPr lang="ar-JO" sz="2400" dirty="0">
                <a:cs typeface="Traditional Arabic" panose="02020603050405020304" pitchFamily="18" charset="-78"/>
              </a:rPr>
              <a:t>،</a:t>
            </a:r>
            <a:r>
              <a:rPr lang="ar-SA" sz="2400" dirty="0">
                <a:cs typeface="Traditional Arabic" panose="02020603050405020304" pitchFamily="18" charset="-78"/>
              </a:rPr>
              <a:t> والبخاري في الأدب المفرد برقم 1201</a:t>
            </a:r>
            <a:r>
              <a:rPr lang="ar-JO" sz="2400" dirty="0">
                <a:cs typeface="Traditional Arabic" panose="02020603050405020304" pitchFamily="18" charset="-78"/>
              </a:rPr>
              <a:t>،</a:t>
            </a:r>
            <a:r>
              <a:rPr lang="ar-SA" sz="2400" dirty="0">
                <a:cs typeface="Traditional Arabic" panose="02020603050405020304" pitchFamily="18" charset="-78"/>
              </a:rPr>
              <a:t> والنسائي في عمل اليوم والليلة برقم 9، وابن السني برقم 70</a:t>
            </a:r>
            <a:r>
              <a:rPr lang="ar-JO" sz="2400" dirty="0">
                <a:cs typeface="Traditional Arabic" panose="02020603050405020304" pitchFamily="18" charset="-78"/>
              </a:rPr>
              <a:t>،</a:t>
            </a:r>
            <a:r>
              <a:rPr lang="ar-SA" sz="2400" dirty="0">
                <a:cs typeface="Traditional Arabic" panose="02020603050405020304" pitchFamily="18" charset="-78"/>
              </a:rPr>
              <a:t> وحسن سماحة الشيخ ابن باز إسناد النسائي وأبي داود في تحفة الأخيار ص 23</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707"/>
            <a:ext cx="4871126" cy="646232"/>
          </a:xfrm>
          <a:prstGeom prst="rect">
            <a:avLst/>
          </a:prstGeom>
        </p:spPr>
      </p:pic>
    </p:spTree>
    <p:extLst>
      <p:ext uri="{BB962C8B-B14F-4D97-AF65-F5344CB8AC3E}">
        <p14:creationId xmlns:p14="http://schemas.microsoft.com/office/powerpoint/2010/main" val="3365492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884006"/>
            <a:ext cx="10991461" cy="3600986"/>
          </a:xfrm>
          <a:prstGeom prst="rect">
            <a:avLst/>
          </a:prstGeom>
          <a:noFill/>
        </p:spPr>
        <p:txBody>
          <a:bodyPr wrap="square" rtlCol="1" anchor="ctr">
            <a:spAutoFit/>
          </a:bodyPr>
          <a:lstStyle/>
          <a:p>
            <a:pPr algn="just">
              <a:spcAft>
                <a:spcPts val="1200"/>
              </a:spcAft>
            </a:pPr>
            <a:r>
              <a:rPr lang="ar-JO" sz="3200" dirty="0">
                <a:solidFill>
                  <a:srgbClr val="C00000"/>
                </a:solidFill>
                <a:cs typeface="Traditional Arabic" panose="02020603050405020304" pitchFamily="18" charset="-78"/>
              </a:rPr>
              <a:t>يجمع كفيه ثم ينفث فيهما فيقرأ: بِسْمِ اللّهِ الرَّحْمَنِ الرَّحِيمِ: (قُلْ هُوَ اللَّـهُ أَحَدٌ (١) اللَّـهُ الصَّمَدُ (2) لَمْ يَلِدْ وَلَمْ يُولَدْ (٣) وَلَمْ يَكُن لَّهُ كُفُوًا أَحَدٌ (4)). بِسْمِ اللّهِ الرَّحْمَنِ الرَّحِيمِ: قُلْ أَعُوذُ بِرَبِّ الْفَلَقِ (١) مِن شَرِّ مَا خَلَقَ (٢) وَمِن شَرِّ غَاسِقٍ إِذَا وَقَبَ (٣) وَمِن شَرِّ النَّفَّاثَاتِ فِي الْعُقَدِ (٤) وَمِن شَرِّ حَاسِدٍ إِذَا حَسَدَ (٥)). بِسْمِ اللّهِ الرَّحْمَنِ الرَّحِيمِ: (قُلْ أَعُوذُ بِرَبِّ النَّاسِ (١) مَلِكِ النَّاسِ (٢) إِلَـهِ النَّاسِ (٣) مِن شَرِّ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الْوَسْوَاسِ الْخَنَّاسِ (٤) الَّذِي يُوَسْوِسُ فِي صُدُورِ النَّاسِ (٥) مِنَ الْجِنَّةِ وَالنَّاسِ (٦)).</a:t>
            </a:r>
          </a:p>
          <a:p>
            <a:pPr algn="ctr">
              <a:spcAft>
                <a:spcPts val="1200"/>
              </a:spcAft>
            </a:pPr>
            <a:r>
              <a:rPr lang="ar-JO" sz="2400" dirty="0">
                <a:cs typeface="Traditional Arabic" panose="02020603050405020304" pitchFamily="18" charset="-78"/>
              </a:rPr>
              <a:t>ثم يمسح بهما ما استطاع من جسده يبدأ بهما على رأسه ووجهه وما أقبل من جسده، </a:t>
            </a:r>
            <a:r>
              <a:rPr lang="ar-SA" sz="2400" dirty="0">
                <a:cs typeface="Traditional Arabic" panose="02020603050405020304" pitchFamily="18" charset="-78"/>
              </a:rPr>
              <a:t>(يفعل ذلك ثلاث مرات)</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9/62</a:t>
            </a:r>
            <a:r>
              <a:rPr lang="ar-JO" sz="2400" dirty="0">
                <a:cs typeface="Traditional Arabic" panose="02020603050405020304" pitchFamily="18" charset="-78"/>
              </a:rPr>
              <a:t>، </a:t>
            </a:r>
            <a:r>
              <a:rPr lang="ar-SA" sz="2400" dirty="0">
                <a:cs typeface="Traditional Arabic" panose="02020603050405020304" pitchFamily="18" charset="-78"/>
              </a:rPr>
              <a:t>ومسلم 4/1723</a:t>
            </a:r>
            <a:r>
              <a:rPr lang="ar-JO" sz="2400" dirty="0">
                <a:cs typeface="Traditional Arabic" panose="02020603050405020304" pitchFamily="18" charset="-78"/>
              </a:rPr>
              <a:t>.</a:t>
            </a:r>
          </a:p>
        </p:txBody>
      </p:sp>
      <p:pic>
        <p:nvPicPr>
          <p:cNvPr id="9" name="Picture 8"/>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29221970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859347"/>
            <a:ext cx="10991461" cy="313932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 لاَ إِلَـهَ إِلاَّ هُوَ الْحَيُّ الْقَيُّومُ لاَ تَأْخُذُهُ سِنَةٌ وَلاَ نَوْمٌ لَّهُ مَا فِي السَّمَاوَاتِ وَمَا فِي الأَرْضِ مَن ذَا الَّذِي يَشْفَعُ عِنْدَهُ إِلاَّ بِإِذْنِهِ يَعْلَمُ مَا بَيْنَ أَيْدِيهِمْ وَمَا خَلْفَهُمْ وَلاَ يُحِيطُونَ بِشَيْءٍ مِّنْ عِلْمِهِ إِلاَّ بِمَا شَاء وَسِعَ كُرْسِيُّهُ السَّمَاوَاتِ وَالأَرْضَ وَلاَ يَؤُودُهُ حِفْظُهُمَا وَهُوَ الْعَلِيُّ الْعَظِيمُ).</a:t>
            </a:r>
          </a:p>
          <a:p>
            <a:pPr algn="ctr">
              <a:spcAft>
                <a:spcPts val="1200"/>
              </a:spcAft>
            </a:pPr>
            <a:r>
              <a:rPr lang="ar-JO" sz="2400" dirty="0">
                <a:cs typeface="Traditional Arabic" panose="02020603050405020304" pitchFamily="18" charset="-78"/>
              </a:rPr>
              <a:t>آية الكرسي، البقرة، 255.</a:t>
            </a:r>
          </a:p>
          <a:p>
            <a:pPr algn="ctr">
              <a:spcAft>
                <a:spcPts val="1200"/>
              </a:spcAft>
            </a:pPr>
            <a:r>
              <a:rPr lang="ar-SA" sz="2400" dirty="0">
                <a:cs typeface="Traditional Arabic" panose="02020603050405020304" pitchFamily="18" charset="-78"/>
              </a:rPr>
              <a:t>من قرأها إذا أوى إلى فراشه</a:t>
            </a:r>
            <a:r>
              <a:rPr lang="ar-JO" sz="2400" dirty="0">
                <a:cs typeface="Traditional Arabic" panose="02020603050405020304" pitchFamily="18" charset="-78"/>
              </a:rPr>
              <a:t>،</a:t>
            </a:r>
            <a:r>
              <a:rPr lang="ar-SA" sz="2400" dirty="0">
                <a:cs typeface="Traditional Arabic" panose="02020603050405020304" pitchFamily="18" charset="-78"/>
              </a:rPr>
              <a:t> فإنه لن يزال عليه من الله حافظ ولا يقربه شيطان حتى يصبح</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4/487</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478015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1907165"/>
            <a:ext cx="10991461" cy="3447098"/>
          </a:xfrm>
          <a:prstGeom prst="rect">
            <a:avLst/>
          </a:prstGeom>
          <a:noFill/>
        </p:spPr>
        <p:txBody>
          <a:bodyPr wrap="square" rtlCol="1" anchor="ctr">
            <a:spAutoFit/>
          </a:bodyPr>
          <a:lstStyle/>
          <a:p>
            <a:pPr algn="just"/>
            <a:r>
              <a:rPr lang="ar-JO" sz="3200" dirty="0">
                <a:solidFill>
                  <a:srgbClr val="C00000"/>
                </a:solidFill>
                <a:cs typeface="Traditional Arabic" panose="02020603050405020304" pitchFamily="18" charset="-78"/>
              </a:rPr>
              <a:t>(آمَنَ الرَّسُولُ بِمَا أُنزِلَ إِلَيْهِ مِن رَّبِّهِ وَالْمُؤْمِنُونَ كُلٌّ آمَنَ بِاللّهِ وَمَلآئِكَتِهِ وَكُتُبِهِ وَرُسُلِهِ لاَ نُفَرِّقُ بَيْنَ أَحَدٍ مِّن رُّسُلِهِ وَقَالُواْ سَمِعْنَا وَأَطَعْنَا غُفْرَانَكَ رَبَّنَا وَإِلَيْكَ الْمَصِيرُ * لاَ يُكَلِّفُ اللّهُ نَفْساً إِلاَّ وُسْعَهَا لَهَا مَا كَسَبَتْ وَعَلَيْهَا مَا اكْتَسَبَتْ رَبَّنَا لاَ تُؤَاخِذْنَا إِن نَّسِينَا أَوْ أَخْطَأْنَا رَبَّنَا وَلاَ تَحْمِلْ عَلَيْنَا إِصْراً كَمَا حَمَلْتَهُ عَلَى الَّذِينَ مِـن قَـبْلِنَا رَبَّنَا وَلاَ تُحَمِّـلْنَا مَا لاَ طَاقَةَ لَنَا بِهِ وَاعْفُ عَنَّا وَاغْفِرْ لَنَا وَارْحَمْنَا أَنتَ مَوْلاَنَا فَانصُرْنَا عَلَى الْقَوْمِ </a:t>
            </a:r>
            <a:br>
              <a:rPr lang="ar-JO" sz="3200" dirty="0">
                <a:solidFill>
                  <a:srgbClr val="C00000"/>
                </a:solidFill>
                <a:cs typeface="Traditional Arabic" panose="02020603050405020304" pitchFamily="18" charset="-78"/>
              </a:rPr>
            </a:br>
            <a:r>
              <a:rPr lang="ar-JO" sz="3200" dirty="0">
                <a:solidFill>
                  <a:srgbClr val="C00000"/>
                </a:solidFill>
                <a:cs typeface="Traditional Arabic" panose="02020603050405020304" pitchFamily="18" charset="-78"/>
              </a:rPr>
              <a:t>                                                  الْكَافِرِينَ).</a:t>
            </a:r>
          </a:p>
          <a:p>
            <a:pPr algn="ctr">
              <a:spcAft>
                <a:spcPts val="1200"/>
              </a:spcAft>
            </a:pPr>
            <a:r>
              <a:rPr lang="ar-SA" sz="2400" dirty="0">
                <a:cs typeface="Traditional Arabic" panose="02020603050405020304" pitchFamily="18" charset="-78"/>
              </a:rPr>
              <a:t>من قرأها في ليلة كفتاه، والآيتان من سورة البقرة، 285 – 286</a:t>
            </a:r>
            <a:r>
              <a:rPr lang="ar-JO" sz="2400" dirty="0">
                <a:cs typeface="Traditional Arabic" panose="02020603050405020304" pitchFamily="18" charset="-78"/>
              </a:rPr>
              <a:t>.</a:t>
            </a:r>
          </a:p>
          <a:p>
            <a:pPr algn="ctr">
              <a:spcAft>
                <a:spcPts val="1200"/>
              </a:spcAft>
            </a:pPr>
            <a:r>
              <a:rPr lang="ar-SA" sz="2400" dirty="0">
                <a:cs typeface="Traditional Arabic" panose="02020603050405020304" pitchFamily="18" charset="-78"/>
              </a:rPr>
              <a:t>البخاري مع الفتح 9/ 94</a:t>
            </a:r>
            <a:r>
              <a:rPr lang="ar-JO" sz="2400" dirty="0">
                <a:cs typeface="Traditional Arabic" panose="02020603050405020304" pitchFamily="18" charset="-78"/>
              </a:rPr>
              <a:t>، </a:t>
            </a:r>
            <a:r>
              <a:rPr lang="ar-SA" sz="2400" dirty="0">
                <a:cs typeface="Traditional Arabic" panose="02020603050405020304" pitchFamily="18" charset="-78"/>
              </a:rPr>
              <a:t> ومسلم 1/ 554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243339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382569"/>
            <a:ext cx="10991461" cy="2092881"/>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(إذا قام أحدكم من فراشه ثم رجع إليه، فلينفض بصنفة  إزاره ثلاث مرات، وليُسَم الله  فإنه لا يدري ماذا خلفه عليه بعده. وإذا اضطجع فليقل: باسمك ربي وضعت جنبي وبك أرفعه، إن أمسكت نفسي فارحمها، وإن أرسلتها فاحفظها بما تحفظ به عبادك الصالحين).</a:t>
            </a:r>
          </a:p>
          <a:p>
            <a:pPr algn="ctr"/>
            <a:r>
              <a:rPr lang="ar-SA" sz="2400" dirty="0">
                <a:cs typeface="Traditional Arabic" panose="02020603050405020304" pitchFamily="18" charset="-78"/>
              </a:rPr>
              <a:t>البخاري 11/ 126</a:t>
            </a:r>
            <a:r>
              <a:rPr lang="ar-JO" sz="2400" dirty="0">
                <a:cs typeface="Traditional Arabic" panose="02020603050405020304" pitchFamily="18" charset="-78"/>
              </a:rPr>
              <a:t>، </a:t>
            </a:r>
            <a:r>
              <a:rPr lang="ar-SA" sz="2400" dirty="0">
                <a:cs typeface="Traditional Arabic" panose="02020603050405020304" pitchFamily="18" charset="-78"/>
              </a:rPr>
              <a:t>ومسلم 4/ 2084</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2831321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628790"/>
            <a:ext cx="10991461" cy="1600438"/>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(اللهم خَلَقْتَ نفسي وأنت، توفَّاها لك مماتها ومَحْياها، إن أحييتها فاحفظها، وإن أمَتَّها فاغفر لها، اللهم إني أسألك العافية).</a:t>
            </a:r>
          </a:p>
          <a:p>
            <a:pPr algn="ctr"/>
            <a:r>
              <a:rPr lang="ar-SA" sz="2400" dirty="0">
                <a:cs typeface="Traditional Arabic" panose="02020603050405020304" pitchFamily="18" charset="-78"/>
              </a:rPr>
              <a:t>رواه مسلم4/ 2083</a:t>
            </a:r>
            <a:r>
              <a:rPr lang="ar-JO" sz="2400" dirty="0">
                <a:cs typeface="Traditional Arabic" panose="02020603050405020304" pitchFamily="18" charset="-78"/>
              </a:rPr>
              <a:t>، </a:t>
            </a:r>
            <a:r>
              <a:rPr lang="ar-SA" sz="2400" dirty="0">
                <a:cs typeface="Traditional Arabic" panose="02020603050405020304" pitchFamily="18" charset="-78"/>
              </a:rPr>
              <a:t>وأحمد بلفظه 2/79</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583442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444124"/>
            <a:ext cx="10991461" cy="1969770"/>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(كان الله صلى الله عليه وسلم إذا أراد أن يرقد، وضع يده اليمنى تحت خده ثم يقول: اللهم قِني عذابك يوم تبعث عبادك).</a:t>
            </a:r>
          </a:p>
          <a:p>
            <a:pPr algn="ctr"/>
            <a:r>
              <a:rPr lang="ar-JO" sz="2400" dirty="0">
                <a:cs typeface="Traditional Arabic" panose="02020603050405020304" pitchFamily="18" charset="-78"/>
              </a:rPr>
              <a:t>(</a:t>
            </a:r>
            <a:r>
              <a:rPr lang="ar-SA" sz="2400" dirty="0">
                <a:cs typeface="Traditional Arabic" panose="02020603050405020304" pitchFamily="18" charset="-78"/>
              </a:rPr>
              <a:t>ثلاث مرات</a:t>
            </a:r>
            <a:r>
              <a:rPr lang="ar-JO" sz="2400" dirty="0">
                <a:cs typeface="Traditional Arabic" panose="02020603050405020304" pitchFamily="18" charset="-78"/>
              </a:rPr>
              <a:t>).</a:t>
            </a:r>
          </a:p>
          <a:p>
            <a:pPr algn="ctr"/>
            <a:r>
              <a:rPr lang="ar-SA" sz="2400" dirty="0">
                <a:cs typeface="Traditional Arabic" panose="02020603050405020304" pitchFamily="18" charset="-78"/>
              </a:rPr>
              <a:t>أبو داود بلفظه 4/311</a:t>
            </a:r>
            <a:r>
              <a:rPr lang="ar-JO" sz="2400" dirty="0">
                <a:cs typeface="Traditional Arabic" panose="02020603050405020304" pitchFamily="18" charset="-78"/>
              </a:rPr>
              <a:t>،</a:t>
            </a:r>
            <a:r>
              <a:rPr lang="ar-SA" sz="2400" dirty="0">
                <a:cs typeface="Traditional Arabic" panose="02020603050405020304" pitchFamily="18" charset="-78"/>
              </a:rPr>
              <a:t> وانظر صحيح الترمذي3/ 143</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1172809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7ECD9"/>
        </a:solidFill>
        <a:effectLst/>
      </p:bgPr>
    </p:bg>
    <p:spTree>
      <p:nvGrpSpPr>
        <p:cNvPr id="1" name=""/>
        <p:cNvGrpSpPr/>
        <p:nvPr/>
      </p:nvGrpSpPr>
      <p:grpSpPr>
        <a:xfrm>
          <a:off x="0" y="0"/>
          <a:ext cx="0" cy="0"/>
          <a:chOff x="0" y="0"/>
          <a:chExt cx="0" cy="0"/>
        </a:xfrm>
      </p:grpSpPr>
      <p:sp>
        <p:nvSpPr>
          <p:cNvPr id="2" name="TextBox 1"/>
          <p:cNvSpPr txBox="1"/>
          <p:nvPr/>
        </p:nvSpPr>
        <p:spPr>
          <a:xfrm>
            <a:off x="600270" y="2875011"/>
            <a:ext cx="10991461" cy="1107996"/>
          </a:xfrm>
          <a:prstGeom prst="rect">
            <a:avLst/>
          </a:prstGeom>
          <a:noFill/>
        </p:spPr>
        <p:txBody>
          <a:bodyPr wrap="square" rtlCol="1" anchor="ctr">
            <a:spAutoFit/>
          </a:bodyPr>
          <a:lstStyle/>
          <a:p>
            <a:pPr algn="ctr">
              <a:spcAft>
                <a:spcPts val="1200"/>
              </a:spcAft>
            </a:pPr>
            <a:r>
              <a:rPr lang="ar-JO" sz="3200" dirty="0">
                <a:solidFill>
                  <a:srgbClr val="C00000"/>
                </a:solidFill>
                <a:cs typeface="Traditional Arabic" panose="02020603050405020304" pitchFamily="18" charset="-78"/>
              </a:rPr>
              <a:t>(باسمِكَ اللهم أموت أحيا).</a:t>
            </a:r>
          </a:p>
          <a:p>
            <a:pPr algn="ctr"/>
            <a:r>
              <a:rPr lang="ar-SA" sz="2400" dirty="0">
                <a:cs typeface="Traditional Arabic" panose="02020603050405020304" pitchFamily="18" charset="-78"/>
              </a:rPr>
              <a:t>البخاري مع الفتح 11/113</a:t>
            </a:r>
            <a:r>
              <a:rPr lang="ar-JO" sz="2400" dirty="0">
                <a:cs typeface="Traditional Arabic" panose="02020603050405020304" pitchFamily="18" charset="-78"/>
              </a:rPr>
              <a:t>،</a:t>
            </a:r>
            <a:r>
              <a:rPr lang="ar-SA" sz="2400" dirty="0">
                <a:cs typeface="Traditional Arabic" panose="02020603050405020304" pitchFamily="18" charset="-78"/>
              </a:rPr>
              <a:t> ومسلم 4/ 2083</a:t>
            </a:r>
            <a:r>
              <a:rPr lang="ar-JO" sz="2400" dirty="0">
                <a:cs typeface="Traditional Arabic" panose="02020603050405020304" pitchFamily="18" charset="-78"/>
              </a:rPr>
              <a:t>.</a:t>
            </a:r>
          </a:p>
        </p:txBody>
      </p:sp>
      <p:pic>
        <p:nvPicPr>
          <p:cNvPr id="5" name="Picture 4"/>
          <p:cNvPicPr>
            <a:picLocks noChangeAspect="1"/>
          </p:cNvPicPr>
          <p:nvPr/>
        </p:nvPicPr>
        <p:blipFill>
          <a:blip r:embed="rId2"/>
          <a:stretch>
            <a:fillRect/>
          </a:stretch>
        </p:blipFill>
        <p:spPr>
          <a:xfrm>
            <a:off x="3660437" y="872608"/>
            <a:ext cx="4871126" cy="646232"/>
          </a:xfrm>
          <a:prstGeom prst="rect">
            <a:avLst/>
          </a:prstGeom>
        </p:spPr>
      </p:pic>
    </p:spTree>
    <p:extLst>
      <p:ext uri="{BB962C8B-B14F-4D97-AF65-F5344CB8AC3E}">
        <p14:creationId xmlns:p14="http://schemas.microsoft.com/office/powerpoint/2010/main" val="2413193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11864</Words>
  <Application>Microsoft Office PowerPoint</Application>
  <PresentationFormat>شاشة عريضة</PresentationFormat>
  <Paragraphs>709</Paragraphs>
  <Slides>256</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256</vt:i4>
      </vt:variant>
    </vt:vector>
  </HeadingPairs>
  <TitlesOfParts>
    <vt:vector size="263" baseType="lpstr">
      <vt:lpstr>Arial</vt:lpstr>
      <vt:lpstr>A Jannat LT</vt:lpstr>
      <vt:lpstr>Calibri</vt:lpstr>
      <vt:lpstr>Traditional Arabic</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حصن المسلم</dc:title>
  <dc:subject>أذكار</dc:subject>
  <dc:creator>قناة البوربوينت الإسلامي</dc:creator>
  <cp:lastModifiedBy>قناة البوربوينت الإسلامي</cp:lastModifiedBy>
  <cp:revision>186</cp:revision>
  <dcterms:created xsi:type="dcterms:W3CDTF">2016-06-02T14:09:15Z</dcterms:created>
  <dcterms:modified xsi:type="dcterms:W3CDTF">2025-04-13T17:48:42Z</dcterms:modified>
</cp:coreProperties>
</file>