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 id="2147483660" r:id="rId2"/>
  </p:sldMasterIdLst>
  <p:sldIdLst>
    <p:sldId id="272" r:id="rId3"/>
    <p:sldId id="271" r:id="rId4"/>
    <p:sldId id="256" r:id="rId5"/>
    <p:sldId id="257" r:id="rId6"/>
    <p:sldId id="258" r:id="rId7"/>
    <p:sldId id="259" r:id="rId8"/>
    <p:sldId id="260" r:id="rId9"/>
    <p:sldId id="261" r:id="rId10"/>
    <p:sldId id="262" r:id="rId11"/>
    <p:sldId id="264" r:id="rId12"/>
    <p:sldId id="265" r:id="rId13"/>
    <p:sldId id="266" r:id="rId14"/>
    <p:sldId id="267" r:id="rId15"/>
    <p:sldId id="268" r:id="rId16"/>
    <p:sldId id="269" r:id="rId17"/>
    <p:sldId id="270" r:id="rId18"/>
  </p:sldIdLst>
  <p:sldSz cx="12192000" cy="6858000"/>
  <p:notesSz cx="6858000" cy="9144000"/>
  <p:embeddedFontLst>
    <p:embeddedFont>
      <p:font typeface="A Jannat LT" panose="01000000000000000000" pitchFamily="2" charset="-78"/>
      <p:regular r:id="rId19"/>
      <p:bold r:id="rId20"/>
    </p:embeddedFont>
    <p:embeddedFont>
      <p:font typeface="Traditional Arabic" panose="02020603050405020304" pitchFamily="18" charset="-78"/>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دمة" id="{4F4346BB-5968-4298-B5A8-E0463434A25C}">
          <p14:sldIdLst>
            <p14:sldId id="272"/>
            <p14:sldId id="271"/>
          </p14:sldIdLst>
        </p14:section>
        <p14:section name="الأذكار" id="{2F802347-E3C4-4825-9453-87B40E2EDC35}">
          <p14:sldIdLst>
            <p14:sldId id="256"/>
            <p14:sldId id="257"/>
            <p14:sldId id="258"/>
            <p14:sldId id="259"/>
            <p14:sldId id="260"/>
            <p14:sldId id="261"/>
            <p14:sldId id="262"/>
            <p14:sldId id="264"/>
            <p14:sldId id="265"/>
            <p14:sldId id="266"/>
            <p14:sldId id="267"/>
            <p14:sldId id="268"/>
            <p14:sldId id="269"/>
            <p14:sldId id="27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C18243"/>
    <a:srgbClr val="663300"/>
    <a:srgbClr val="F1E2D3"/>
    <a:srgbClr val="DAB48E"/>
    <a:srgbClr val="A45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412" autoAdjust="0"/>
    <p:restoredTop sz="94434" autoAdjust="0"/>
  </p:normalViewPr>
  <p:slideViewPr>
    <p:cSldViewPr snapToGrid="0">
      <p:cViewPr varScale="1">
        <p:scale>
          <a:sx n="65" d="100"/>
          <a:sy n="65" d="100"/>
        </p:scale>
        <p:origin x="826" y="2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cs typeface="Traditional Arabic" panose="02020603050405020304" pitchFamily="18"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ar-JO" dirty="0"/>
          </a:p>
        </p:txBody>
      </p:sp>
      <p:sp>
        <p:nvSpPr>
          <p:cNvPr id="4" name="Date Placeholder 3"/>
          <p:cNvSpPr>
            <a:spLocks noGrp="1"/>
          </p:cNvSpPr>
          <p:nvPr>
            <p:ph type="dt" sz="half" idx="10"/>
          </p:nvPr>
        </p:nvSpPr>
        <p:spPr/>
        <p:txBody>
          <a:bodyPr/>
          <a:lstStyle/>
          <a:p>
            <a:fld id="{E01D5181-A4A3-456E-9C86-BF5E5254D46E}" type="datetimeFigureOut">
              <a:rPr lang="ar-JO" smtClean="0"/>
              <a:t>15/10/1446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CDA6B72-682E-4F20-848A-78B3E1DA71CF}" type="slidenum">
              <a:rPr lang="ar-JO" smtClean="0"/>
              <a:t>‹#›</a:t>
            </a:fld>
            <a:endParaRPr lang="ar-JO"/>
          </a:p>
        </p:txBody>
      </p:sp>
    </p:spTree>
    <p:extLst>
      <p:ext uri="{BB962C8B-B14F-4D97-AF65-F5344CB8AC3E}">
        <p14:creationId xmlns:p14="http://schemas.microsoft.com/office/powerpoint/2010/main" val="226554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E01D5181-A4A3-456E-9C86-BF5E5254D46E}" type="datetimeFigureOut">
              <a:rPr lang="ar-JO" smtClean="0"/>
              <a:t>15/10/1446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CDA6B72-682E-4F20-848A-78B3E1DA71CF}" type="slidenum">
              <a:rPr lang="ar-JO" smtClean="0"/>
              <a:t>‹#›</a:t>
            </a:fld>
            <a:endParaRPr lang="ar-JO"/>
          </a:p>
        </p:txBody>
      </p:sp>
    </p:spTree>
    <p:extLst>
      <p:ext uri="{BB962C8B-B14F-4D97-AF65-F5344CB8AC3E}">
        <p14:creationId xmlns:p14="http://schemas.microsoft.com/office/powerpoint/2010/main" val="298633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E01D5181-A4A3-456E-9C86-BF5E5254D46E}" type="datetimeFigureOut">
              <a:rPr lang="ar-JO" smtClean="0"/>
              <a:t>15/10/1446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CDA6B72-682E-4F20-848A-78B3E1DA71CF}" type="slidenum">
              <a:rPr lang="ar-JO" smtClean="0"/>
              <a:t>‹#›</a:t>
            </a:fld>
            <a:endParaRPr lang="ar-JO"/>
          </a:p>
        </p:txBody>
      </p:sp>
    </p:spTree>
    <p:extLst>
      <p:ext uri="{BB962C8B-B14F-4D97-AF65-F5344CB8AC3E}">
        <p14:creationId xmlns:p14="http://schemas.microsoft.com/office/powerpoint/2010/main" val="1900571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7FD8C8-1F4D-9B3A-1C92-5ABCF302A26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43755CAF-BDC1-0CE1-7C2F-DBC0C9B29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46AB6747-B8BF-62BB-BA60-F68A12C71826}"/>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97488D8-EB0E-423F-81C1-0F7BC0B04D81}" type="datetimeFigureOut">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15/10/1446</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عنصر نائب للتذييل 4">
            <a:extLst>
              <a:ext uri="{FF2B5EF4-FFF2-40B4-BE49-F238E27FC236}">
                <a16:creationId xmlns:a16="http://schemas.microsoft.com/office/drawing/2014/main" id="{6B43EF66-7BBC-2B6B-0A55-F50D9F2F1453}"/>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عنصر نائب لرقم الشريحة 5">
            <a:extLst>
              <a:ext uri="{FF2B5EF4-FFF2-40B4-BE49-F238E27FC236}">
                <a16:creationId xmlns:a16="http://schemas.microsoft.com/office/drawing/2014/main" id="{7FD614FB-4F9D-1FBD-BB89-C7B264C7D1D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C51D081-0B4F-410B-BD58-E9CBF16D179D}" type="slidenum">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1146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E01D5181-A4A3-456E-9C86-BF5E5254D46E}" type="datetimeFigureOut">
              <a:rPr lang="ar-JO" smtClean="0"/>
              <a:t>15/10/1446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CDA6B72-682E-4F20-848A-78B3E1DA71CF}" type="slidenum">
              <a:rPr lang="ar-JO" smtClean="0"/>
              <a:t>‹#›</a:t>
            </a:fld>
            <a:endParaRPr lang="ar-JO"/>
          </a:p>
        </p:txBody>
      </p:sp>
    </p:spTree>
    <p:extLst>
      <p:ext uri="{BB962C8B-B14F-4D97-AF65-F5344CB8AC3E}">
        <p14:creationId xmlns:p14="http://schemas.microsoft.com/office/powerpoint/2010/main" val="51848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1D5181-A4A3-456E-9C86-BF5E5254D46E}" type="datetimeFigureOut">
              <a:rPr lang="ar-JO" smtClean="0"/>
              <a:t>15/10/1446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CDA6B72-682E-4F20-848A-78B3E1DA71CF}" type="slidenum">
              <a:rPr lang="ar-JO" smtClean="0"/>
              <a:t>‹#›</a:t>
            </a:fld>
            <a:endParaRPr lang="ar-JO"/>
          </a:p>
        </p:txBody>
      </p:sp>
    </p:spTree>
    <p:extLst>
      <p:ext uri="{BB962C8B-B14F-4D97-AF65-F5344CB8AC3E}">
        <p14:creationId xmlns:p14="http://schemas.microsoft.com/office/powerpoint/2010/main" val="390941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p>
            <a:fld id="{E01D5181-A4A3-456E-9C86-BF5E5254D46E}" type="datetimeFigureOut">
              <a:rPr lang="ar-JO" smtClean="0"/>
              <a:t>15/10/1446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9CDA6B72-682E-4F20-848A-78B3E1DA71CF}" type="slidenum">
              <a:rPr lang="ar-JO" smtClean="0"/>
              <a:t>‹#›</a:t>
            </a:fld>
            <a:endParaRPr lang="ar-JO"/>
          </a:p>
        </p:txBody>
      </p:sp>
    </p:spTree>
    <p:extLst>
      <p:ext uri="{BB962C8B-B14F-4D97-AF65-F5344CB8AC3E}">
        <p14:creationId xmlns:p14="http://schemas.microsoft.com/office/powerpoint/2010/main" val="121462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p>
            <a:fld id="{E01D5181-A4A3-456E-9C86-BF5E5254D46E}" type="datetimeFigureOut">
              <a:rPr lang="ar-JO" smtClean="0"/>
              <a:t>15/10/1446</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9CDA6B72-682E-4F20-848A-78B3E1DA71CF}" type="slidenum">
              <a:rPr lang="ar-JO" smtClean="0"/>
              <a:t>‹#›</a:t>
            </a:fld>
            <a:endParaRPr lang="ar-JO"/>
          </a:p>
        </p:txBody>
      </p:sp>
    </p:spTree>
    <p:extLst>
      <p:ext uri="{BB962C8B-B14F-4D97-AF65-F5344CB8AC3E}">
        <p14:creationId xmlns:p14="http://schemas.microsoft.com/office/powerpoint/2010/main" val="386392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fld id="{E01D5181-A4A3-456E-9C86-BF5E5254D46E}" type="datetimeFigureOut">
              <a:rPr lang="ar-JO" smtClean="0"/>
              <a:t>15/10/1446</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9CDA6B72-682E-4F20-848A-78B3E1DA71CF}" type="slidenum">
              <a:rPr lang="ar-JO" smtClean="0"/>
              <a:t>‹#›</a:t>
            </a:fld>
            <a:endParaRPr lang="ar-JO"/>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57705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28798" t="25359" r="47550" b="28214"/>
          <a:stretch/>
        </p:blipFill>
        <p:spPr>
          <a:xfrm>
            <a:off x="11456194" y="5662612"/>
            <a:ext cx="459581" cy="1028701"/>
          </a:xfrm>
          <a:prstGeom prst="rect">
            <a:avLst/>
          </a:prstGeom>
        </p:spPr>
      </p:pic>
    </p:spTree>
    <p:extLst>
      <p:ext uri="{BB962C8B-B14F-4D97-AF65-F5344CB8AC3E}">
        <p14:creationId xmlns:p14="http://schemas.microsoft.com/office/powerpoint/2010/main" val="1127568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1D5181-A4A3-456E-9C86-BF5E5254D46E}" type="datetimeFigureOut">
              <a:rPr lang="ar-JO" smtClean="0"/>
              <a:t>15/10/1446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9CDA6B72-682E-4F20-848A-78B3E1DA71CF}" type="slidenum">
              <a:rPr lang="ar-JO" smtClean="0"/>
              <a:t>‹#›</a:t>
            </a:fld>
            <a:endParaRPr lang="ar-JO"/>
          </a:p>
        </p:txBody>
      </p:sp>
    </p:spTree>
    <p:extLst>
      <p:ext uri="{BB962C8B-B14F-4D97-AF65-F5344CB8AC3E}">
        <p14:creationId xmlns:p14="http://schemas.microsoft.com/office/powerpoint/2010/main" val="915987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cs typeface="Traditional Arabic" panose="02020603050405020304" pitchFamily="18" charset="-7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1D5181-A4A3-456E-9C86-BF5E5254D46E}" type="datetimeFigureOut">
              <a:rPr lang="ar-JO" smtClean="0"/>
              <a:t>15/10/1446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9CDA6B72-682E-4F20-848A-78B3E1DA71CF}" type="slidenum">
              <a:rPr lang="ar-JO" smtClean="0"/>
              <a:t>‹#›</a:t>
            </a:fld>
            <a:endParaRPr lang="ar-JO"/>
          </a:p>
        </p:txBody>
      </p:sp>
    </p:spTree>
    <p:extLst>
      <p:ext uri="{BB962C8B-B14F-4D97-AF65-F5344CB8AC3E}">
        <p14:creationId xmlns:p14="http://schemas.microsoft.com/office/powerpoint/2010/main" val="1874592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JO"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cs typeface="Traditional Arabic" panose="02020603050405020304" pitchFamily="18" charset="-78"/>
              </a:defRPr>
            </a:lvl1pPr>
          </a:lstStyle>
          <a:p>
            <a:fld id="{E01D5181-A4A3-456E-9C86-BF5E5254D46E}" type="datetimeFigureOut">
              <a:rPr lang="ar-JO" smtClean="0"/>
              <a:pPr/>
              <a:t>15/10/1446</a:t>
            </a:fld>
            <a:endParaRPr lang="ar-J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cs typeface="Traditional Arabic" panose="02020603050405020304" pitchFamily="18" charset="-78"/>
              </a:defRPr>
            </a:lvl1pPr>
          </a:lstStyle>
          <a:p>
            <a:endParaRPr lang="ar-J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cs typeface="Traditional Arabic" panose="02020603050405020304" pitchFamily="18" charset="-78"/>
              </a:defRPr>
            </a:lvl1pPr>
          </a:lstStyle>
          <a:p>
            <a:fld id="{9CDA6B72-682E-4F20-848A-78B3E1DA71CF}" type="slidenum">
              <a:rPr lang="ar-JO" smtClean="0"/>
              <a:pPr/>
              <a:t>‹#›</a:t>
            </a:fld>
            <a:endParaRPr lang="ar-JO" dirty="0"/>
          </a:p>
        </p:txBody>
      </p:sp>
    </p:spTree>
    <p:extLst>
      <p:ext uri="{BB962C8B-B14F-4D97-AF65-F5344CB8AC3E}">
        <p14:creationId xmlns:p14="http://schemas.microsoft.com/office/powerpoint/2010/main" val="2114242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raditional Arabic" panose="02020603050405020304" pitchFamily="18"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5EDBDDB1-16F1-3AB9-3C1F-18BCCE4218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98A169A7-ACD2-DD35-AC1D-259686DB570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F32C904A-7D77-FD64-253F-6DA0892ED1A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7488D8-EB0E-423F-81C1-0F7BC0B04D81}" type="datetimeFigureOut">
              <a:rPr lang="ar-JO" smtClean="0"/>
              <a:t>15/10/1446</a:t>
            </a:fld>
            <a:endParaRPr lang="ar-JO"/>
          </a:p>
        </p:txBody>
      </p:sp>
      <p:sp>
        <p:nvSpPr>
          <p:cNvPr id="5" name="عنصر نائب للتذييل 4">
            <a:extLst>
              <a:ext uri="{FF2B5EF4-FFF2-40B4-BE49-F238E27FC236}">
                <a16:creationId xmlns:a16="http://schemas.microsoft.com/office/drawing/2014/main" id="{02ED0721-47E3-D00E-EA35-13F772CDB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76F756B4-842E-0AE3-3F42-214812D5E3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51D081-0B4F-410B-BD58-E9CBF16D179D}" type="slidenum">
              <a:rPr lang="ar-JO" smtClean="0"/>
              <a:t>‹#›</a:t>
            </a:fld>
            <a:endParaRPr lang="ar-JO"/>
          </a:p>
        </p:txBody>
      </p:sp>
    </p:spTree>
    <p:extLst>
      <p:ext uri="{BB962C8B-B14F-4D97-AF65-F5344CB8AC3E}">
        <p14:creationId xmlns:p14="http://schemas.microsoft.com/office/powerpoint/2010/main" val="1202869657"/>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zone.net/" TargetMode="Externa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hyperlink" Target="https://www.buymeacoffee.com/islamicpowerpoint" TargetMode="External"/><Relationship Id="rId4" Type="http://schemas.openxmlformats.org/officeDocument/2006/relationships/hyperlink" Target="https://www.youtube.com/@IslamicPowerPoin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7231096-3489-F4AD-F18F-68663C9D5171}"/>
              </a:ext>
            </a:extLst>
          </p:cNvPr>
          <p:cNvSpPr txBox="1"/>
          <p:nvPr/>
        </p:nvSpPr>
        <p:spPr>
          <a:xfrm>
            <a:off x="1093076" y="2409183"/>
            <a:ext cx="10005848" cy="2769989"/>
          </a:xfrm>
          <a:prstGeom prst="rect">
            <a:avLst/>
          </a:prstGeom>
          <a:noFill/>
        </p:spPr>
        <p:txBody>
          <a:bodyPr wrap="square" anchor="ctr">
            <a:spAutoFit/>
          </a:bodyPr>
          <a:lstStyle/>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باشتراككم في قناة البوربوينت الإسلامي، سيشجعنا هذا على تقديم المزيد من عروض البوربوينت المجانية الهادفة والعالية الجودة، شكرً لكم.</a:t>
            </a:r>
          </a:p>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جميع الحقوق محفوظة.</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3">
                  <a:extLst>
                    <a:ext uri="{A12FA001-AC4F-418D-AE19-62706E023703}">
                      <ahyp:hlinkClr xmlns:ahyp="http://schemas.microsoft.com/office/drawing/2018/hyperlinkcolor" val="tx"/>
                    </a:ext>
                  </a:extLst>
                </a:hlinkClick>
              </a:rPr>
              <a:t>https://www.slideszone.net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rPr>
              <a:t>https://www.youtube.com/@IslamicPowerPoint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5">
                  <a:extLst>
                    <a:ext uri="{A12FA001-AC4F-418D-AE19-62706E023703}">
                      <ahyp:hlinkClr xmlns:ahyp="http://schemas.microsoft.com/office/drawing/2018/hyperlinkcolor" val="tx"/>
                    </a:ext>
                  </a:extLst>
                </a:hlinkClick>
              </a:rPr>
              <a:t>https://www.buymeacoffee.com/islamicpowerpoint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p:txBody>
      </p:sp>
      <p:pic>
        <p:nvPicPr>
          <p:cNvPr id="5" name="Picture 4" descr="الصورة الرمزية">
            <a:extLst>
              <a:ext uri="{FF2B5EF4-FFF2-40B4-BE49-F238E27FC236}">
                <a16:creationId xmlns:a16="http://schemas.microsoft.com/office/drawing/2014/main" id="{56E85222-AC2F-36ED-F022-2231350A7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900" y="1445400"/>
            <a:ext cx="838200" cy="838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43544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0200" y="2937698"/>
            <a:ext cx="9831600" cy="2062103"/>
          </a:xfrm>
          <a:prstGeom prst="rect">
            <a:avLst/>
          </a:prstGeom>
          <a:noFill/>
        </p:spPr>
        <p:txBody>
          <a:bodyPr wrap="square" rtlCol="0" anchor="ctr">
            <a:spAutoFit/>
          </a:bodyPr>
          <a:lstStyle/>
          <a:p>
            <a:pPr indent="360000" algn="just" rtl="1">
              <a:spcAft>
                <a:spcPts val="1200"/>
              </a:spcAft>
            </a:pPr>
            <a:r>
              <a:rPr lang="ar-JO" sz="3200" dirty="0">
                <a:cs typeface="Traditional Arabic" panose="02020603050405020304" pitchFamily="18" charset="-78"/>
              </a:rPr>
              <a:t>عن أَنَس بْن مَالِكٍ رَضِيَ اللَّهُ عَنْهُ، قال: قَالَ النَّبِيُّ صَلَّى اللهُ عَلَيْهِ وَسَلَّمَ لِفَاطِمَةَ: (مَا يَمْنَعُكِ أَنْ تَسْمَعِي مَا أُوصِيكِ بِهِ، أَنْ تَقُولِي إِذَا أَصْبَحْتِ وَإِذَا أَمْسَيْتِ: </a:t>
            </a:r>
            <a:r>
              <a:rPr lang="ar-JO" sz="3200" dirty="0">
                <a:solidFill>
                  <a:srgbClr val="C00000"/>
                </a:solidFill>
                <a:cs typeface="Traditional Arabic" panose="02020603050405020304" pitchFamily="18" charset="-78"/>
              </a:rPr>
              <a:t>يَا حَيُّ يَا قَيُّومُ بِرَحْمَتِكَ أَسْتَغِيثُ، أَصْلِحْ لِي شَأْنِي كُلَّهُ، وَلَا تَكِلْنِي إِلَى نَفْسِي طَرْفَةَ عَيْن</a:t>
            </a:r>
            <a:r>
              <a:rPr lang="ar-JO" sz="3200" dirty="0">
                <a:cs typeface="Traditional Arabic" panose="02020603050405020304" pitchFamily="18" charset="-78"/>
              </a:rPr>
              <a:t>ٍ). النسائي في "الكبرى" (227)، وحسنه الألباني في "الصحيحة" (227). </a:t>
            </a:r>
          </a:p>
        </p:txBody>
      </p:sp>
      <p:sp>
        <p:nvSpPr>
          <p:cNvPr id="3" name="Freeform 2">
            <a:hlinkClick r:id="" action="ppaction://hlinkshowjump?jump=nextslide"/>
          </p:cNvPr>
          <p:cNvSpPr/>
          <p:nvPr/>
        </p:nvSpPr>
        <p:spPr>
          <a:xfrm>
            <a:off x="162569"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التالي</a:t>
            </a:r>
          </a:p>
        </p:txBody>
      </p:sp>
      <p:sp>
        <p:nvSpPr>
          <p:cNvPr id="6" name="Freeform 5">
            <a:hlinkClick r:id="" action="ppaction://hlinkshowjump?jump=previousslide"/>
          </p:cNvPr>
          <p:cNvSpPr/>
          <p:nvPr/>
        </p:nvSpPr>
        <p:spPr>
          <a:xfrm>
            <a:off x="819150"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السابق</a:t>
            </a:r>
          </a:p>
        </p:txBody>
      </p:sp>
    </p:spTree>
    <p:extLst>
      <p:ext uri="{BB962C8B-B14F-4D97-AF65-F5344CB8AC3E}">
        <p14:creationId xmlns:p14="http://schemas.microsoft.com/office/powerpoint/2010/main" val="2152725647"/>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0200" y="2368312"/>
            <a:ext cx="9831600" cy="3200876"/>
          </a:xfrm>
          <a:prstGeom prst="rect">
            <a:avLst/>
          </a:prstGeom>
          <a:noFill/>
        </p:spPr>
        <p:txBody>
          <a:bodyPr wrap="square" rtlCol="0" anchor="ctr">
            <a:spAutoFit/>
          </a:bodyPr>
          <a:lstStyle/>
          <a:p>
            <a:pPr indent="360000" algn="just" rtl="1">
              <a:spcAft>
                <a:spcPts val="1200"/>
              </a:spcAft>
            </a:pPr>
            <a:r>
              <a:rPr lang="ar-JO" sz="3200" dirty="0">
                <a:cs typeface="Traditional Arabic" panose="02020603050405020304" pitchFamily="18" charset="-78"/>
              </a:rPr>
              <a:t>عن ابن مسعود رَضِيَ اللَّهُ عَنْهُ قَالَ: كَانَ نَبِيُّ اللهِ صَلَّى اللهُ عَلَيْهِ وَسَلَّمَ إِذَا أَمْسَى قَالَ: (</a:t>
            </a:r>
            <a:r>
              <a:rPr lang="ar-JO" sz="3200" dirty="0">
                <a:solidFill>
                  <a:srgbClr val="C00000"/>
                </a:solidFill>
                <a:cs typeface="Traditional Arabic" panose="02020603050405020304" pitchFamily="18" charset="-78"/>
              </a:rPr>
              <a:t>أَمْسَيْنَا وَأَمْسَى الْمُلْكُ لِلَّهِ، وَالْحَمْدُ لِلَّهِ، لَا إِلَهَ إِلَّا اللهُ وَحْدَهُ لَا شَرِيكَ لَهُ، لَهُ الْمُلْكُ وَلَهُ الْحَمْدُ وَهُوَ عَلَى كُلِّ شَيْءٍ قَدِيرٌ، رَبِّ أَسْأَلُكَ خَيْرَ مَا فِي هَذِهِ اللَّيْلَةِ وَخَيْرَ مَا بَعْدَهَا، وَأَعُوذُ بِكَ مِنْ شَرِّ مَا فِي هَذِهِ اللَّيْلَةِ وَشَرِّ مَا بَعْدَهَا، رَبِّ أَعُوذُ بِكَ مِنَ الْكَسَلِ وَسُوءِ الْكِبَرِ رَبِّ أَعُوذُ بِكَ مِنْ عَذَابٍ فِي النَّارِ وَعَذَابٍ فِي الْقَبْرِ </a:t>
            </a:r>
            <a:r>
              <a:rPr lang="ar-JO" sz="3200" dirty="0">
                <a:cs typeface="Traditional Arabic" panose="02020603050405020304" pitchFamily="18" charset="-78"/>
              </a:rPr>
              <a:t>).</a:t>
            </a:r>
          </a:p>
          <a:p>
            <a:pPr indent="360000" algn="just" rtl="1">
              <a:spcAft>
                <a:spcPts val="1200"/>
              </a:spcAft>
            </a:pPr>
            <a:r>
              <a:rPr lang="ar-JO" sz="3200" dirty="0">
                <a:cs typeface="Traditional Arabic" panose="02020603050405020304" pitchFamily="18" charset="-78"/>
              </a:rPr>
              <a:t>وَإِذَا أَصْبَحَ قَالَ ذَلِكَ أَيْضًا: (</a:t>
            </a:r>
            <a:r>
              <a:rPr lang="ar-JO" sz="3200" dirty="0">
                <a:solidFill>
                  <a:srgbClr val="C00000"/>
                </a:solidFill>
                <a:cs typeface="Traditional Arabic" panose="02020603050405020304" pitchFamily="18" charset="-78"/>
              </a:rPr>
              <a:t>أَصْبَحْنَا وَأَصْبَحَ الْمُلْكُ لِلَّهِ</a:t>
            </a:r>
            <a:r>
              <a:rPr lang="ar-JO" sz="3200" dirty="0">
                <a:cs typeface="Traditional Arabic" panose="02020603050405020304" pitchFamily="18" charset="-78"/>
              </a:rPr>
              <a:t>). مسلم (2723).</a:t>
            </a:r>
          </a:p>
        </p:txBody>
      </p:sp>
      <p:sp>
        <p:nvSpPr>
          <p:cNvPr id="3" name="Freeform 2">
            <a:hlinkClick r:id="" action="ppaction://hlinkshowjump?jump=nextslide"/>
          </p:cNvPr>
          <p:cNvSpPr/>
          <p:nvPr/>
        </p:nvSpPr>
        <p:spPr>
          <a:xfrm>
            <a:off x="162569"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التالي</a:t>
            </a:r>
          </a:p>
        </p:txBody>
      </p:sp>
      <p:sp>
        <p:nvSpPr>
          <p:cNvPr id="6" name="Freeform 5">
            <a:hlinkClick r:id="" action="ppaction://hlinkshowjump?jump=previousslide"/>
          </p:cNvPr>
          <p:cNvSpPr/>
          <p:nvPr/>
        </p:nvSpPr>
        <p:spPr>
          <a:xfrm>
            <a:off x="819150"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السابق</a:t>
            </a:r>
          </a:p>
        </p:txBody>
      </p:sp>
    </p:spTree>
    <p:extLst>
      <p:ext uri="{BB962C8B-B14F-4D97-AF65-F5344CB8AC3E}">
        <p14:creationId xmlns:p14="http://schemas.microsoft.com/office/powerpoint/2010/main" val="1412661982"/>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0200" y="2937698"/>
            <a:ext cx="9831600" cy="2062103"/>
          </a:xfrm>
          <a:prstGeom prst="rect">
            <a:avLst/>
          </a:prstGeom>
          <a:noFill/>
        </p:spPr>
        <p:txBody>
          <a:bodyPr wrap="square" rtlCol="0" anchor="ctr">
            <a:spAutoFit/>
          </a:bodyPr>
          <a:lstStyle/>
          <a:p>
            <a:pPr indent="360000" algn="just" rtl="1">
              <a:spcAft>
                <a:spcPts val="1200"/>
              </a:spcAft>
            </a:pPr>
            <a:r>
              <a:rPr lang="ar-JO" sz="3200" dirty="0">
                <a:cs typeface="Traditional Arabic" panose="02020603050405020304" pitchFamily="18" charset="-78"/>
              </a:rPr>
              <a:t>عن خَادِم النَّبِيِّ صَلَّى اللهُ عَلَيْهِ وَسَلَّمَ قَالَ: قَالَ رَسُولُ اللهِ صَلَّى اللهُ عَلَيْهِ وَسَلَّمَ: (مَا مِنْ عَبْدٍ مُسْلِمٍ يَقُولُ حِينَ يُصْبِحُ وَحِينَ يُمْسِي </a:t>
            </a:r>
            <a:r>
              <a:rPr lang="ar-JO" sz="3200" dirty="0">
                <a:solidFill>
                  <a:srgbClr val="C00000"/>
                </a:solidFill>
                <a:cs typeface="Traditional Arabic" panose="02020603050405020304" pitchFamily="18" charset="-78"/>
              </a:rPr>
              <a:t>ثَلَاثَ مَرَّاتٍ</a:t>
            </a:r>
            <a:r>
              <a:rPr lang="ar-JO" sz="3200" dirty="0">
                <a:cs typeface="Traditional Arabic" panose="02020603050405020304" pitchFamily="18" charset="-78"/>
              </a:rPr>
              <a:t>: </a:t>
            </a:r>
            <a:r>
              <a:rPr lang="ar-JO" sz="3200" dirty="0">
                <a:solidFill>
                  <a:srgbClr val="C00000"/>
                </a:solidFill>
                <a:cs typeface="Traditional Arabic" panose="02020603050405020304" pitchFamily="18" charset="-78"/>
              </a:rPr>
              <a:t>رَضِيتُ بِاللهِ رَبًّا، وَبِالْإِسْلَامِ دِينًا، وَبِمُحَمَّدٍ صَلَّى اللهُ عَلَيْهِ وَسَلَّمَ نَبِيًّا</a:t>
            </a:r>
            <a:r>
              <a:rPr lang="ar-JO" sz="3200" dirty="0">
                <a:cs typeface="Traditional Arabic" panose="02020603050405020304" pitchFamily="18" charset="-78"/>
              </a:rPr>
              <a:t>، إِلَّا كَانَ حَقًّا عَلَى اللهِ أَنْ يُرْضِيَهُ يَوْمَ الْقِيَامَةِ). أحمد (18967)، وصححه لغيره محققوا المسند.</a:t>
            </a:r>
          </a:p>
        </p:txBody>
      </p:sp>
      <p:sp>
        <p:nvSpPr>
          <p:cNvPr id="3" name="Freeform 2">
            <a:hlinkClick r:id="" action="ppaction://hlinkshowjump?jump=nextslide"/>
          </p:cNvPr>
          <p:cNvSpPr/>
          <p:nvPr/>
        </p:nvSpPr>
        <p:spPr>
          <a:xfrm>
            <a:off x="162569"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التالي</a:t>
            </a:r>
          </a:p>
        </p:txBody>
      </p:sp>
      <p:sp>
        <p:nvSpPr>
          <p:cNvPr id="6" name="Freeform 5">
            <a:hlinkClick r:id="" action="ppaction://hlinkshowjump?jump=previousslide"/>
          </p:cNvPr>
          <p:cNvSpPr/>
          <p:nvPr/>
        </p:nvSpPr>
        <p:spPr>
          <a:xfrm>
            <a:off x="819150"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السابق</a:t>
            </a:r>
          </a:p>
        </p:txBody>
      </p:sp>
    </p:spTree>
    <p:extLst>
      <p:ext uri="{BB962C8B-B14F-4D97-AF65-F5344CB8AC3E}">
        <p14:creationId xmlns:p14="http://schemas.microsoft.com/office/powerpoint/2010/main" val="1355965109"/>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0200" y="2937698"/>
            <a:ext cx="9831600" cy="2062103"/>
          </a:xfrm>
          <a:prstGeom prst="rect">
            <a:avLst/>
          </a:prstGeom>
          <a:noFill/>
        </p:spPr>
        <p:txBody>
          <a:bodyPr wrap="square" rtlCol="0" anchor="ctr">
            <a:spAutoFit/>
          </a:bodyPr>
          <a:lstStyle/>
          <a:p>
            <a:pPr indent="360000" algn="just" rtl="1">
              <a:spcAft>
                <a:spcPts val="1200"/>
              </a:spcAft>
            </a:pPr>
            <a:r>
              <a:rPr lang="ar-JO" sz="3200" dirty="0">
                <a:cs typeface="Traditional Arabic" panose="02020603050405020304" pitchFamily="18" charset="-78"/>
              </a:rPr>
              <a:t>عن عبد الله بن خبيب رَضِيَ اللَّهُ عَنْهُ، أن النبي صلى الله عليه وسلم قال له: (قُلْ: </a:t>
            </a:r>
            <a:r>
              <a:rPr lang="ar-JO" sz="3200" dirty="0">
                <a:solidFill>
                  <a:srgbClr val="C00000"/>
                </a:solidFill>
                <a:cs typeface="Traditional Arabic" panose="02020603050405020304" pitchFamily="18" charset="-78"/>
              </a:rPr>
              <a:t>قُلْ هُوَ اللَّهُ أَحَدٌ، وَالمعَوِّذَتَيْن</a:t>
            </a:r>
            <a:r>
              <a:rPr lang="ar-JO" sz="3200" dirty="0">
                <a:cs typeface="Traditional Arabic" panose="02020603050405020304" pitchFamily="18" charset="-78"/>
              </a:rPr>
              <a:t>ِ، حِينَ تُمْسِي وَتُصْبِحُ ثَلاَثَ مَرَّاتٍ، تَكْفِيكَ مِنْ كُلِّ شَيْءٍ). رواه الترمذي (3575) وصححه، وأبو داود (5082). وصححه النووي في "الأذكار" (ص107)، وحسنه ابن حجر في "نتائج الأفكار" (2/345)، والألباني في "صحيح الترمذي".</a:t>
            </a:r>
          </a:p>
        </p:txBody>
      </p:sp>
      <p:sp>
        <p:nvSpPr>
          <p:cNvPr id="3" name="Freeform 2">
            <a:hlinkClick r:id="" action="ppaction://hlinkshowjump?jump=nextslide"/>
          </p:cNvPr>
          <p:cNvSpPr/>
          <p:nvPr/>
        </p:nvSpPr>
        <p:spPr>
          <a:xfrm>
            <a:off x="162569"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التالي</a:t>
            </a:r>
          </a:p>
        </p:txBody>
      </p:sp>
      <p:sp>
        <p:nvSpPr>
          <p:cNvPr id="6" name="Freeform 5">
            <a:hlinkClick r:id="" action="ppaction://hlinkshowjump?jump=previousslide"/>
          </p:cNvPr>
          <p:cNvSpPr/>
          <p:nvPr/>
        </p:nvSpPr>
        <p:spPr>
          <a:xfrm>
            <a:off x="819150"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السابق</a:t>
            </a:r>
          </a:p>
        </p:txBody>
      </p:sp>
    </p:spTree>
    <p:extLst>
      <p:ext uri="{BB962C8B-B14F-4D97-AF65-F5344CB8AC3E}">
        <p14:creationId xmlns:p14="http://schemas.microsoft.com/office/powerpoint/2010/main" val="1579864474"/>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0200" y="1875869"/>
            <a:ext cx="9831600" cy="4185761"/>
          </a:xfrm>
          <a:prstGeom prst="rect">
            <a:avLst/>
          </a:prstGeom>
          <a:noFill/>
        </p:spPr>
        <p:txBody>
          <a:bodyPr wrap="square" rtlCol="0" anchor="ctr">
            <a:spAutoFit/>
          </a:bodyPr>
          <a:lstStyle/>
          <a:p>
            <a:pPr indent="360000" algn="just" rtl="1">
              <a:spcAft>
                <a:spcPts val="1200"/>
              </a:spcAft>
            </a:pPr>
            <a:r>
              <a:rPr lang="ar-JO" sz="3200" dirty="0">
                <a:cs typeface="Traditional Arabic" panose="02020603050405020304" pitchFamily="18" charset="-78"/>
              </a:rPr>
              <a:t>عن عثمان بن عفان رَضِيَ اللَّهُ عَنْهُ قال: سَمِعْتُ رَسُولَ اللَّهِ صَلَّى اللَّهُ عَلَيْهِ وَسَلَّمَ يَقُولُ: (مَنْ قَالَ: </a:t>
            </a:r>
            <a:r>
              <a:rPr lang="ar-JO" sz="3200" dirty="0">
                <a:solidFill>
                  <a:srgbClr val="C00000"/>
                </a:solidFill>
                <a:cs typeface="Traditional Arabic" panose="02020603050405020304" pitchFamily="18" charset="-78"/>
              </a:rPr>
              <a:t>بِسْمِ اللَّهِ الَّذِي لَا يَضُرُّ مَعَ اسْمِهِ شَيْءٌ فِي الْأَرْضِ وَلَا فِي السَّمَاءِ وَهُوَ السَّمِيعُ الْعَلِيمُ ثَلَاثَ مَرَّاتٍ</a:t>
            </a:r>
            <a:r>
              <a:rPr lang="ar-JO" sz="3200" dirty="0">
                <a:cs typeface="Traditional Arabic" panose="02020603050405020304" pitchFamily="18" charset="-78"/>
              </a:rPr>
              <a:t>، لَمْ تُصِبْهُ فَجْأَةُ بَلَاءٍ حَتَّى يُصْبِحَ، وَمَنْ قَالَهَا حِينَ يُصْبِحُ ثَلَاثُ مَرَّاتٍ، لَمْ تُصِبْهُ فَجْأَةُ بَلَاءٍ حَتَّى يُمْسِيَ). رواه أبو داود (5088).</a:t>
            </a:r>
          </a:p>
          <a:p>
            <a:pPr indent="360000" algn="just" rtl="1">
              <a:spcAft>
                <a:spcPts val="1200"/>
              </a:spcAft>
            </a:pPr>
            <a:r>
              <a:rPr lang="ar-JO" sz="3200" dirty="0">
                <a:cs typeface="Traditional Arabic" panose="02020603050405020304" pitchFamily="18" charset="-78"/>
              </a:rPr>
              <a:t>ورواه الترمذي بلفظ: (مَا مِنْ عَبْدٍ يَقُولُ فِي صَبَاحِ كُلِّ يَوْمٍ وَمَسَاءِ كُلِّ لَيْلَةٍ </a:t>
            </a:r>
            <a:r>
              <a:rPr lang="ar-JO" sz="3200" dirty="0">
                <a:solidFill>
                  <a:srgbClr val="C00000"/>
                </a:solidFill>
                <a:cs typeface="Traditional Arabic" panose="02020603050405020304" pitchFamily="18" charset="-78"/>
              </a:rPr>
              <a:t>بِسْمِ اللَّهِ الَّذِي لَا يَضُرُّ مَعَ اسْمِهِ شَيْءٌ فِي الْأَرْضِ وَلَا فِي السَّمَاءِ وَهُوَ السَّمِيعُ الْعَلِيمُ، ثَلَاثَ مَرَّاتٍ</a:t>
            </a:r>
            <a:r>
              <a:rPr lang="ar-JO" sz="3200" dirty="0">
                <a:cs typeface="Traditional Arabic" panose="02020603050405020304" pitchFamily="18" charset="-78"/>
              </a:rPr>
              <a:t>؛ لَمْ يَضُرَّهُ شَيْءٌ). الترمذي (3388) وقال: حسن صحيح غريب. وصححه ابن القيم في " زاد المعاد " (2/338)، وصححه الألباني في " صحيح أبي داود ".</a:t>
            </a:r>
          </a:p>
        </p:txBody>
      </p:sp>
      <p:sp>
        <p:nvSpPr>
          <p:cNvPr id="3" name="Freeform 2">
            <a:hlinkClick r:id="" action="ppaction://hlinkshowjump?jump=nextslide"/>
          </p:cNvPr>
          <p:cNvSpPr/>
          <p:nvPr/>
        </p:nvSpPr>
        <p:spPr>
          <a:xfrm>
            <a:off x="162569"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التالي</a:t>
            </a:r>
          </a:p>
        </p:txBody>
      </p:sp>
      <p:sp>
        <p:nvSpPr>
          <p:cNvPr id="6" name="Freeform 5">
            <a:hlinkClick r:id="" action="ppaction://hlinkshowjump?jump=previousslide"/>
          </p:cNvPr>
          <p:cNvSpPr/>
          <p:nvPr/>
        </p:nvSpPr>
        <p:spPr>
          <a:xfrm>
            <a:off x="819150"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السابق</a:t>
            </a:r>
          </a:p>
        </p:txBody>
      </p:sp>
    </p:spTree>
    <p:extLst>
      <p:ext uri="{BB962C8B-B14F-4D97-AF65-F5344CB8AC3E}">
        <p14:creationId xmlns:p14="http://schemas.microsoft.com/office/powerpoint/2010/main" val="3982742696"/>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0200" y="3183920"/>
            <a:ext cx="9831600" cy="1569660"/>
          </a:xfrm>
          <a:prstGeom prst="rect">
            <a:avLst/>
          </a:prstGeom>
          <a:noFill/>
        </p:spPr>
        <p:txBody>
          <a:bodyPr wrap="square" rtlCol="0" anchor="ctr">
            <a:spAutoFit/>
          </a:bodyPr>
          <a:lstStyle/>
          <a:p>
            <a:pPr indent="360000" algn="just" rtl="1">
              <a:spcAft>
                <a:spcPts val="1200"/>
              </a:spcAft>
            </a:pPr>
            <a:r>
              <a:rPr lang="ar-JO" sz="3200" dirty="0">
                <a:cs typeface="Traditional Arabic" panose="02020603050405020304" pitchFamily="18" charset="-78"/>
              </a:rPr>
              <a:t>عَنْ أَبِي الدَّرْدَاءِ رَضِيَ اللَّهُ عَنْهُ، قَالَ رسول الله صلى الله عليه وسلم: (مَنْ قَالَ إِذَا أَصْبَحَ وَإِذَا أَمْسَى، </a:t>
            </a:r>
            <a:r>
              <a:rPr lang="ar-JO" sz="3200" dirty="0">
                <a:solidFill>
                  <a:srgbClr val="C00000"/>
                </a:solidFill>
                <a:cs typeface="Traditional Arabic" panose="02020603050405020304" pitchFamily="18" charset="-78"/>
              </a:rPr>
              <a:t>حَسْبِيَ اللَّهُ لَا إِلَهَ إِلَّا هُوَ، عَلَيْهِ تَوَكَّلْتُ وَهُوَ رَبُّ الْعَرْشِ الْعَظِيمِ</a:t>
            </a:r>
            <a:r>
              <a:rPr lang="ar-JO" sz="3200" dirty="0">
                <a:cs typeface="Traditional Arabic" panose="02020603050405020304" pitchFamily="18" charset="-78"/>
              </a:rPr>
              <a:t>، </a:t>
            </a:r>
            <a:r>
              <a:rPr lang="ar-JO" sz="3200" dirty="0">
                <a:solidFill>
                  <a:srgbClr val="C00000"/>
                </a:solidFill>
                <a:cs typeface="Traditional Arabic" panose="02020603050405020304" pitchFamily="18" charset="-78"/>
              </a:rPr>
              <a:t>سَبْعَ مَرَّاتٍ</a:t>
            </a:r>
            <a:r>
              <a:rPr lang="ar-JO" sz="3200" dirty="0">
                <a:cs typeface="Traditional Arabic" panose="02020603050405020304" pitchFamily="18" charset="-78"/>
              </a:rPr>
              <a:t>، كَفَاهُ اللَّهُ مَا أَهَمَّهُ) . أبو داود (5081).</a:t>
            </a:r>
          </a:p>
        </p:txBody>
      </p:sp>
      <p:sp>
        <p:nvSpPr>
          <p:cNvPr id="3" name="Freeform 2">
            <a:hlinkClick r:id="" action="ppaction://hlinkshowjump?jump=nextslide"/>
          </p:cNvPr>
          <p:cNvSpPr/>
          <p:nvPr/>
        </p:nvSpPr>
        <p:spPr>
          <a:xfrm>
            <a:off x="162569"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التالي</a:t>
            </a:r>
          </a:p>
        </p:txBody>
      </p:sp>
      <p:sp>
        <p:nvSpPr>
          <p:cNvPr id="6" name="Freeform 5">
            <a:hlinkClick r:id="" action="ppaction://hlinkshowjump?jump=previousslide"/>
          </p:cNvPr>
          <p:cNvSpPr/>
          <p:nvPr/>
        </p:nvSpPr>
        <p:spPr>
          <a:xfrm>
            <a:off x="819150"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السابق</a:t>
            </a:r>
          </a:p>
        </p:txBody>
      </p:sp>
    </p:spTree>
    <p:extLst>
      <p:ext uri="{BB962C8B-B14F-4D97-AF65-F5344CB8AC3E}">
        <p14:creationId xmlns:p14="http://schemas.microsoft.com/office/powerpoint/2010/main" val="1029584331"/>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0200" y="2691477"/>
            <a:ext cx="9831600" cy="2554545"/>
          </a:xfrm>
          <a:prstGeom prst="rect">
            <a:avLst/>
          </a:prstGeom>
          <a:noFill/>
        </p:spPr>
        <p:txBody>
          <a:bodyPr wrap="square" rtlCol="0" anchor="ctr">
            <a:spAutoFit/>
          </a:bodyPr>
          <a:lstStyle/>
          <a:p>
            <a:pPr indent="360000" algn="just" rtl="1">
              <a:spcAft>
                <a:spcPts val="1200"/>
              </a:spcAft>
            </a:pPr>
            <a:r>
              <a:rPr lang="ar-JO" sz="3200" dirty="0">
                <a:cs typeface="Traditional Arabic" panose="02020603050405020304" pitchFamily="18" charset="-78"/>
              </a:rPr>
              <a:t>عَنْ جُوَيْرِيَةَ رَضِيَ اللَّهُ عَنْهَا، أَنَّ النَّبِيَّ صَلَّى اللهُ عَلَيْهِ وَسَلَّمَ خَرَجَ مِنْ عِنْدِهَا بُكْرَةً حِينَ صَلَّى الصُّبْحَ، وَهِيَ فِي مَسْجِدِهَا، ثُمَّ رَجَعَ بَعْدَ أَنْ أَضْحَى، وَهِيَ جَالِسَةٌ، فَقَالَ: مَا زِلْتِ عَلَى الْحَالِ الَّتِي فَارَقْتُكِ عَلَيْهَا؟ قَالَتْ: نَعَمْ، قَالَ النَّبِيُّ صَلَّى اللهُ عَلَيْهِ وَسَلَّمَ: (لَقَدْ قُلْتُ بَعْدَكِ أَرْبَعَ كَلِمَاتٍ، </a:t>
            </a:r>
            <a:r>
              <a:rPr lang="ar-JO" sz="3200" dirty="0">
                <a:solidFill>
                  <a:srgbClr val="C00000"/>
                </a:solidFill>
                <a:cs typeface="Traditional Arabic" panose="02020603050405020304" pitchFamily="18" charset="-78"/>
              </a:rPr>
              <a:t>ثَلَاثَ مَرَّاتٍ</a:t>
            </a:r>
            <a:r>
              <a:rPr lang="ar-JO" sz="3200" dirty="0">
                <a:cs typeface="Traditional Arabic" panose="02020603050405020304" pitchFamily="18" charset="-78"/>
              </a:rPr>
              <a:t>، لَوْ وُزِنَتْ بِمَا قُلْتِ مُنْذُ الْيَوْمِ لَوَزَنَتْهُنّ</a:t>
            </a:r>
            <a:r>
              <a:rPr lang="ar-JO" sz="3200" dirty="0">
                <a:solidFill>
                  <a:srgbClr val="C00000"/>
                </a:solidFill>
                <a:cs typeface="Traditional Arabic" panose="02020603050405020304" pitchFamily="18" charset="-78"/>
              </a:rPr>
              <a:t>َ</a:t>
            </a:r>
            <a:r>
              <a:rPr lang="ar-JO" sz="3200" dirty="0">
                <a:cs typeface="Traditional Arabic" panose="02020603050405020304" pitchFamily="18" charset="-78"/>
              </a:rPr>
              <a:t>:</a:t>
            </a:r>
            <a:r>
              <a:rPr lang="ar-JO" sz="3200" dirty="0">
                <a:solidFill>
                  <a:srgbClr val="C00000"/>
                </a:solidFill>
                <a:cs typeface="Traditional Arabic" panose="02020603050405020304" pitchFamily="18" charset="-78"/>
              </a:rPr>
              <a:t> سُبْحَانَ اللهِ وَبِحَمْدِهِ، عَدَدَ خَلْقِهِ، وَرِضَا نَفْسِهِ، وَزِنَةَ عَرْشِهِ، وَمِدَادَ كَلِمَاتِهِ</a:t>
            </a:r>
            <a:r>
              <a:rPr lang="ar-JO" sz="3200" dirty="0">
                <a:cs typeface="Traditional Arabic" panose="02020603050405020304" pitchFamily="18" charset="-78"/>
              </a:rPr>
              <a:t>). مسلم (2726).</a:t>
            </a:r>
          </a:p>
        </p:txBody>
      </p:sp>
      <p:sp>
        <p:nvSpPr>
          <p:cNvPr id="6" name="Freeform 5">
            <a:hlinkClick r:id="" action="ppaction://hlinkshowjump?jump=previousslide"/>
          </p:cNvPr>
          <p:cNvSpPr/>
          <p:nvPr/>
        </p:nvSpPr>
        <p:spPr>
          <a:xfrm>
            <a:off x="1223062"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السابق</a:t>
            </a:r>
          </a:p>
        </p:txBody>
      </p:sp>
      <p:sp>
        <p:nvSpPr>
          <p:cNvPr id="8" name="Freeform 7"/>
          <p:cNvSpPr/>
          <p:nvPr/>
        </p:nvSpPr>
        <p:spPr>
          <a:xfrm>
            <a:off x="308662" y="5949351"/>
            <a:ext cx="914400" cy="725702"/>
          </a:xfrm>
          <a:custGeom>
            <a:avLst/>
            <a:gdLst>
              <a:gd name="connsiteX0" fmla="*/ 457200 w 914400"/>
              <a:gd name="connsiteY0" fmla="*/ 0 h 725702"/>
              <a:gd name="connsiteX1" fmla="*/ 575550 w 914400"/>
              <a:gd name="connsiteY1" fmla="*/ 77127 h 725702"/>
              <a:gd name="connsiteX2" fmla="*/ 713774 w 914400"/>
              <a:gd name="connsiteY2" fmla="*/ 106277 h 725702"/>
              <a:gd name="connsiteX3" fmla="*/ 720072 w 914400"/>
              <a:gd name="connsiteY3" fmla="*/ 136140 h 725702"/>
              <a:gd name="connsiteX4" fmla="*/ 838830 w 914400"/>
              <a:gd name="connsiteY4" fmla="*/ 136140 h 725702"/>
              <a:gd name="connsiteX5" fmla="*/ 914400 w 914400"/>
              <a:gd name="connsiteY5" fmla="*/ 211710 h 725702"/>
              <a:gd name="connsiteX6" fmla="*/ 914400 w 914400"/>
              <a:gd name="connsiteY6" fmla="*/ 513992 h 725702"/>
              <a:gd name="connsiteX7" fmla="*/ 838830 w 914400"/>
              <a:gd name="connsiteY7" fmla="*/ 589562 h 725702"/>
              <a:gd name="connsiteX8" fmla="*/ 720072 w 914400"/>
              <a:gd name="connsiteY8" fmla="*/ 589562 h 725702"/>
              <a:gd name="connsiteX9" fmla="*/ 713774 w 914400"/>
              <a:gd name="connsiteY9" fmla="*/ 619425 h 725702"/>
              <a:gd name="connsiteX10" fmla="*/ 575550 w 914400"/>
              <a:gd name="connsiteY10" fmla="*/ 648575 h 725702"/>
              <a:gd name="connsiteX11" fmla="*/ 457200 w 914400"/>
              <a:gd name="connsiteY11" fmla="*/ 725702 h 725702"/>
              <a:gd name="connsiteX12" fmla="*/ 338850 w 914400"/>
              <a:gd name="connsiteY12" fmla="*/ 648575 h 725702"/>
              <a:gd name="connsiteX13" fmla="*/ 200626 w 914400"/>
              <a:gd name="connsiteY13" fmla="*/ 619425 h 725702"/>
              <a:gd name="connsiteX14" fmla="*/ 194328 w 914400"/>
              <a:gd name="connsiteY14" fmla="*/ 589562 h 725702"/>
              <a:gd name="connsiteX15" fmla="*/ 75570 w 914400"/>
              <a:gd name="connsiteY15" fmla="*/ 589562 h 725702"/>
              <a:gd name="connsiteX16" fmla="*/ 0 w 914400"/>
              <a:gd name="connsiteY16" fmla="*/ 513992 h 725702"/>
              <a:gd name="connsiteX17" fmla="*/ 0 w 914400"/>
              <a:gd name="connsiteY17" fmla="*/ 211710 h 725702"/>
              <a:gd name="connsiteX18" fmla="*/ 75570 w 914400"/>
              <a:gd name="connsiteY18" fmla="*/ 136140 h 725702"/>
              <a:gd name="connsiteX19" fmla="*/ 194328 w 914400"/>
              <a:gd name="connsiteY19" fmla="*/ 136140 h 725702"/>
              <a:gd name="connsiteX20" fmla="*/ 200626 w 914400"/>
              <a:gd name="connsiteY20" fmla="*/ 106277 h 725702"/>
              <a:gd name="connsiteX21" fmla="*/ 338850 w 914400"/>
              <a:gd name="connsiteY21" fmla="*/ 77127 h 72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4400" h="725702">
                <a:moveTo>
                  <a:pt x="457200" y="0"/>
                </a:moveTo>
                <a:lnTo>
                  <a:pt x="575550" y="77127"/>
                </a:lnTo>
                <a:lnTo>
                  <a:pt x="713774" y="106277"/>
                </a:lnTo>
                <a:lnTo>
                  <a:pt x="720072" y="136140"/>
                </a:lnTo>
                <a:lnTo>
                  <a:pt x="838830" y="136140"/>
                </a:lnTo>
                <a:cubicBezTo>
                  <a:pt x="880566" y="136140"/>
                  <a:pt x="914400" y="169974"/>
                  <a:pt x="914400" y="211710"/>
                </a:cubicBezTo>
                <a:lnTo>
                  <a:pt x="914400" y="513992"/>
                </a:lnTo>
                <a:cubicBezTo>
                  <a:pt x="914400" y="555728"/>
                  <a:pt x="880566" y="589562"/>
                  <a:pt x="838830" y="589562"/>
                </a:cubicBezTo>
                <a:lnTo>
                  <a:pt x="720072" y="589562"/>
                </a:lnTo>
                <a:lnTo>
                  <a:pt x="713774" y="619425"/>
                </a:lnTo>
                <a:lnTo>
                  <a:pt x="575550" y="648575"/>
                </a:lnTo>
                <a:lnTo>
                  <a:pt x="457200" y="725702"/>
                </a:lnTo>
                <a:lnTo>
                  <a:pt x="338850" y="648575"/>
                </a:lnTo>
                <a:lnTo>
                  <a:pt x="200626" y="619425"/>
                </a:lnTo>
                <a:lnTo>
                  <a:pt x="194328" y="589562"/>
                </a:lnTo>
                <a:lnTo>
                  <a:pt x="75570" y="589562"/>
                </a:lnTo>
                <a:cubicBezTo>
                  <a:pt x="33834" y="589562"/>
                  <a:pt x="0" y="555728"/>
                  <a:pt x="0" y="513992"/>
                </a:cubicBezTo>
                <a:lnTo>
                  <a:pt x="0" y="211710"/>
                </a:lnTo>
                <a:cubicBezTo>
                  <a:pt x="0" y="169974"/>
                  <a:pt x="33834" y="136140"/>
                  <a:pt x="75570" y="136140"/>
                </a:cubicBezTo>
                <a:lnTo>
                  <a:pt x="194328" y="136140"/>
                </a:lnTo>
                <a:lnTo>
                  <a:pt x="200626" y="106277"/>
                </a:lnTo>
                <a:lnTo>
                  <a:pt x="338850" y="77127"/>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1400" b="1" dirty="0">
                <a:solidFill>
                  <a:schemeClr val="tx1"/>
                </a:solidFill>
              </a:rPr>
              <a:t>خروج </a:t>
            </a:r>
            <a:r>
              <a:rPr lang="en-US" sz="1400" b="1" dirty="0">
                <a:solidFill>
                  <a:schemeClr val="tx1"/>
                </a:solidFill>
              </a:rPr>
              <a:t>Esc</a:t>
            </a:r>
            <a:endParaRPr lang="ar-JO" sz="1400" b="1" dirty="0">
              <a:solidFill>
                <a:schemeClr val="tx1"/>
              </a:solidFill>
            </a:endParaRPr>
          </a:p>
        </p:txBody>
      </p:sp>
    </p:spTree>
    <p:extLst>
      <p:ext uri="{BB962C8B-B14F-4D97-AF65-F5344CB8AC3E}">
        <p14:creationId xmlns:p14="http://schemas.microsoft.com/office/powerpoint/2010/main" val="2427291388"/>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2D3"/>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7610" y="2015537"/>
            <a:ext cx="7236780" cy="4399778"/>
          </a:xfrm>
          <a:prstGeom prst="rect">
            <a:avLst/>
          </a:prstGeom>
          <a:effectLst>
            <a:outerShdw blurRad="50800" dist="38100" dir="8100000" algn="tr" rotWithShape="0">
              <a:prstClr val="black">
                <a:alpha val="40000"/>
              </a:prstClr>
            </a:outerShdw>
          </a:effectLst>
        </p:spPr>
      </p:pic>
      <p:pic>
        <p:nvPicPr>
          <p:cNvPr id="9" name="Picture 8"/>
          <p:cNvPicPr>
            <a:picLocks noChangeAspect="1"/>
          </p:cNvPicPr>
          <p:nvPr/>
        </p:nvPicPr>
        <p:blipFill rotWithShape="1">
          <a:blip r:embed="rId3"/>
          <a:srcRect l="14180" t="16266" r="14180" b="24499"/>
          <a:stretch/>
        </p:blipFill>
        <p:spPr>
          <a:xfrm>
            <a:off x="4081973" y="3538639"/>
            <a:ext cx="4109934" cy="1050878"/>
          </a:xfrm>
          <a:prstGeom prst="rect">
            <a:avLst/>
          </a:prstGeom>
        </p:spPr>
      </p:pic>
      <p:sp>
        <p:nvSpPr>
          <p:cNvPr id="12" name="Freeform 11">
            <a:hlinkClick r:id="" action="ppaction://hlinkshowjump?jump=nextslide"/>
          </p:cNvPr>
          <p:cNvSpPr/>
          <p:nvPr/>
        </p:nvSpPr>
        <p:spPr>
          <a:xfrm>
            <a:off x="5677492" y="4856473"/>
            <a:ext cx="824637" cy="826194"/>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1" dirty="0">
                <a:solidFill>
                  <a:schemeClr val="tx1"/>
                </a:solidFill>
              </a:rPr>
              <a:t>ابدأ</a:t>
            </a:r>
          </a:p>
        </p:txBody>
      </p:sp>
      <p:sp>
        <p:nvSpPr>
          <p:cNvPr id="13" name="Rectangle 12" hidden="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Tree>
    <p:extLst>
      <p:ext uri="{BB962C8B-B14F-4D97-AF65-F5344CB8AC3E}">
        <p14:creationId xmlns:p14="http://schemas.microsoft.com/office/powerpoint/2010/main" val="18870892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13"/>
                                        </p:tgtEl>
                                      </p:cBhvr>
                                    </p:animEffect>
                                    <p:set>
                                      <p:cBhvr>
                                        <p:cTn id="7"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0563" y="2122090"/>
            <a:ext cx="9830874" cy="3693319"/>
          </a:xfrm>
          <a:prstGeom prst="rect">
            <a:avLst/>
          </a:prstGeom>
          <a:noFill/>
        </p:spPr>
        <p:txBody>
          <a:bodyPr wrap="square" rtlCol="0" anchor="ctr">
            <a:spAutoFit/>
          </a:bodyPr>
          <a:lstStyle/>
          <a:p>
            <a:pPr indent="360000" algn="just" rtl="1">
              <a:spcAft>
                <a:spcPts val="1200"/>
              </a:spcAft>
            </a:pPr>
            <a:r>
              <a:rPr lang="ar-JO" sz="3200" dirty="0">
                <a:cs typeface="Traditional Arabic" panose="02020603050405020304" pitchFamily="18" charset="-78"/>
              </a:rPr>
              <a:t>عن شَدَّاد بْن أَوْسٍ رَضِيَ اللَّهُ عَنْهُ: عَنِ النَّبِيِّ صَلَّى اللهُ عَلَيْهِ وَسَلَّمَ: (</a:t>
            </a:r>
            <a:r>
              <a:rPr lang="ar-JO" sz="3200" dirty="0">
                <a:solidFill>
                  <a:srgbClr val="C00000"/>
                </a:solidFill>
                <a:cs typeface="Traditional Arabic" panose="02020603050405020304" pitchFamily="18" charset="-78"/>
              </a:rPr>
              <a:t>سَيِّدُ الِاسْتِغْفَارِ أَنْ تَقُولَ: اللَّهُمَّ أَنْتَ رَبِّي لاَ إِلَهَ إِلَّا أَنْتَ، خَلَقْتَنِي وَأَنَا عَبْدُكَ، وَأَنَا عَلَى عَهْدِكَ وَوَعْدِكَ مَا اسْتَطَعْتُ، أَعُوذُ بِكَ مِنْ شَرِّ مَا صَنَعْتُ، أَبُوءُ لَكَ بِنِعْمَتِكَ عَلَيَّ، وَأَبُوءُ لَكَ بِذَنْبِي فَاغْفِرْ لِي، فَإِنَّهُ لاَ يَغْفِرُ الذُّنُوبَ إِلَّا أَنْتَ</a:t>
            </a:r>
            <a:r>
              <a:rPr lang="ar-JO" sz="3200" dirty="0">
                <a:cs typeface="Traditional Arabic" panose="02020603050405020304" pitchFamily="18" charset="-78"/>
              </a:rPr>
              <a:t>).</a:t>
            </a:r>
          </a:p>
          <a:p>
            <a:pPr indent="360000" algn="just" rtl="1"/>
            <a:r>
              <a:rPr lang="ar-JO" sz="3200" dirty="0">
                <a:cs typeface="Traditional Arabic" panose="02020603050405020304" pitchFamily="18" charset="-78"/>
              </a:rPr>
              <a:t>قَالَ: (</a:t>
            </a:r>
            <a:r>
              <a:rPr lang="ar-JO" sz="3200" dirty="0">
                <a:solidFill>
                  <a:srgbClr val="C00000"/>
                </a:solidFill>
                <a:cs typeface="Traditional Arabic" panose="02020603050405020304" pitchFamily="18" charset="-78"/>
              </a:rPr>
              <a:t>وَمَنْ قَالَهَا مِنَ النَّهَارِ مُوقِنًا بِهَا، فَمَاتَ مِنْ يَوْمِهِ قَبْلَ أَنْ يُمْسِيَ، فَهُوَ مِنْ أَهْلِ الجَنَّةِ، وَمَنْ قَالَهَا مِنَ اللَّيْلِ وَهُوَ مُوقِنٌ بِهَا، فَمَاتَ قَبْلَ أَنْ يُصْبِحَ، فَهُوَ مِنْ أَهْلِ الجَنَّةِ</a:t>
            </a:r>
            <a:r>
              <a:rPr lang="ar-JO" sz="3200" dirty="0">
                <a:cs typeface="Traditional Arabic" panose="02020603050405020304" pitchFamily="18" charset="-78"/>
              </a:rPr>
              <a:t>). البخاري (6306).</a:t>
            </a:r>
          </a:p>
        </p:txBody>
      </p:sp>
      <p:sp>
        <p:nvSpPr>
          <p:cNvPr id="8" name="Freeform 7">
            <a:hlinkClick r:id="" action="ppaction://hlinkshowjump?jump=nextslide"/>
          </p:cNvPr>
          <p:cNvSpPr/>
          <p:nvPr/>
        </p:nvSpPr>
        <p:spPr>
          <a:xfrm>
            <a:off x="162569"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التالي</a:t>
            </a:r>
          </a:p>
        </p:txBody>
      </p:sp>
    </p:spTree>
    <p:extLst>
      <p:ext uri="{BB962C8B-B14F-4D97-AF65-F5344CB8AC3E}">
        <p14:creationId xmlns:p14="http://schemas.microsoft.com/office/powerpoint/2010/main" val="1651343768"/>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0200" y="3183920"/>
            <a:ext cx="9831600" cy="1569660"/>
          </a:xfrm>
          <a:prstGeom prst="rect">
            <a:avLst/>
          </a:prstGeom>
          <a:noFill/>
        </p:spPr>
        <p:txBody>
          <a:bodyPr wrap="square" rtlCol="0" anchor="ctr">
            <a:spAutoFit/>
          </a:bodyPr>
          <a:lstStyle/>
          <a:p>
            <a:pPr indent="360000" algn="just" rtl="1">
              <a:spcAft>
                <a:spcPts val="1200"/>
              </a:spcAft>
            </a:pPr>
            <a:r>
              <a:rPr lang="ar-JO" sz="3200" dirty="0">
                <a:cs typeface="Traditional Arabic" panose="02020603050405020304" pitchFamily="18" charset="-78"/>
              </a:rPr>
              <a:t>عَنْ أَبِي هُرَيْرَةَ رَضِيَ اللَّهُ عَنْهُ، قَالَ: قَالَ رَسُولُ اللهِ صَلَّى اللهُ عَلَيْهِ وَسَلَّمَ: (مَنْ قَالَ حِينَ يُصْبِحُ وَحِينَ يُمْسِي: </a:t>
            </a:r>
            <a:r>
              <a:rPr lang="ar-JO" sz="3200" dirty="0">
                <a:solidFill>
                  <a:srgbClr val="C00000"/>
                </a:solidFill>
                <a:cs typeface="Traditional Arabic" panose="02020603050405020304" pitchFamily="18" charset="-78"/>
              </a:rPr>
              <a:t>سُبْحَانَ اللهِ وَبِحَمْدِهِ، مِائَةَ مَرَّةٍ</a:t>
            </a:r>
            <a:r>
              <a:rPr lang="ar-JO" sz="3200" dirty="0">
                <a:cs typeface="Traditional Arabic" panose="02020603050405020304" pitchFamily="18" charset="-78"/>
              </a:rPr>
              <a:t>، لَمْ يَأْتِ أَحَدٌ يَوْمَ الْقِيَامَةِ، بِأَفْضَلَ مِمَّا جَاءَ بِهِ، إِلَّا أَحَدٌ قَالَ مِثْلَ مَا قَالَ، أَوْ زَادَ عَلَيْهِ). مسلم (2692).</a:t>
            </a:r>
          </a:p>
        </p:txBody>
      </p:sp>
      <p:sp>
        <p:nvSpPr>
          <p:cNvPr id="5" name="Freeform 4">
            <a:hlinkClick r:id="" action="ppaction://hlinkshowjump?jump=nextslide"/>
          </p:cNvPr>
          <p:cNvSpPr/>
          <p:nvPr/>
        </p:nvSpPr>
        <p:spPr>
          <a:xfrm>
            <a:off x="162569"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التالي</a:t>
            </a:r>
          </a:p>
        </p:txBody>
      </p:sp>
      <p:sp>
        <p:nvSpPr>
          <p:cNvPr id="6" name="Freeform 5">
            <a:hlinkClick r:id="" action="ppaction://hlinkshowjump?jump=previousslide"/>
          </p:cNvPr>
          <p:cNvSpPr/>
          <p:nvPr/>
        </p:nvSpPr>
        <p:spPr>
          <a:xfrm>
            <a:off x="819150"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السابق</a:t>
            </a:r>
          </a:p>
        </p:txBody>
      </p:sp>
    </p:spTree>
    <p:extLst>
      <p:ext uri="{BB962C8B-B14F-4D97-AF65-F5344CB8AC3E}">
        <p14:creationId xmlns:p14="http://schemas.microsoft.com/office/powerpoint/2010/main" val="3133735788"/>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0200" y="3183920"/>
            <a:ext cx="9831600" cy="1569660"/>
          </a:xfrm>
          <a:prstGeom prst="rect">
            <a:avLst/>
          </a:prstGeom>
          <a:noFill/>
        </p:spPr>
        <p:txBody>
          <a:bodyPr wrap="square" rtlCol="0" anchor="ctr">
            <a:spAutoFit/>
          </a:bodyPr>
          <a:lstStyle/>
          <a:p>
            <a:pPr indent="360000" algn="just" rtl="1">
              <a:spcAft>
                <a:spcPts val="1200"/>
              </a:spcAft>
            </a:pPr>
            <a:r>
              <a:rPr lang="ar-JO" sz="3200" dirty="0">
                <a:cs typeface="Traditional Arabic" panose="02020603050405020304" pitchFamily="18" charset="-78"/>
              </a:rPr>
              <a:t>عَنْ أَبِي هُرَيْرَةَ رَضِيَ اللَّهُ عَنْهُ، أَنَّهُ قَالَ: جَاءَ رَجُلٌ إِلَى النَّبِيِّ صَلَّى اللهُ عَلَيْهِ وَسَلَّمَ فَقَالَ: يَا رَسُولَ اللهِ مَا لَقِيتُ مِنْ عَقْرَبٍ لَدَغَتْنِي الْبَارِحَةَ، قَالَ: (أَمَا لَوْ قُلْتَ، حِينَ أَمْسَيْتَ: </a:t>
            </a:r>
            <a:r>
              <a:rPr lang="ar-JO" sz="3200" dirty="0">
                <a:solidFill>
                  <a:srgbClr val="C00000"/>
                </a:solidFill>
                <a:cs typeface="Traditional Arabic" panose="02020603050405020304" pitchFamily="18" charset="-78"/>
              </a:rPr>
              <a:t>أَعُوذُ بِكَلِمَاتِ اللهِ التَّامَّاتِ مِنْ شَرِّ مَا خَلَقَ، لَمْ تَضُرَّكَ</a:t>
            </a:r>
            <a:r>
              <a:rPr lang="ar-JO" sz="3200" dirty="0">
                <a:cs typeface="Traditional Arabic" panose="02020603050405020304" pitchFamily="18" charset="-78"/>
              </a:rPr>
              <a:t>) . مسلم (2709).</a:t>
            </a:r>
          </a:p>
        </p:txBody>
      </p:sp>
      <p:sp>
        <p:nvSpPr>
          <p:cNvPr id="3" name="Freeform 2">
            <a:hlinkClick r:id="" action="ppaction://hlinkshowjump?jump=nextslide"/>
          </p:cNvPr>
          <p:cNvSpPr/>
          <p:nvPr/>
        </p:nvSpPr>
        <p:spPr>
          <a:xfrm>
            <a:off x="162569"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التالي</a:t>
            </a:r>
          </a:p>
        </p:txBody>
      </p:sp>
      <p:sp>
        <p:nvSpPr>
          <p:cNvPr id="6" name="Freeform 5">
            <a:hlinkClick r:id="" action="ppaction://hlinkshowjump?jump=previousslide"/>
          </p:cNvPr>
          <p:cNvSpPr/>
          <p:nvPr/>
        </p:nvSpPr>
        <p:spPr>
          <a:xfrm>
            <a:off x="819150"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السابق</a:t>
            </a:r>
          </a:p>
        </p:txBody>
      </p:sp>
    </p:spTree>
    <p:extLst>
      <p:ext uri="{BB962C8B-B14F-4D97-AF65-F5344CB8AC3E}">
        <p14:creationId xmlns:p14="http://schemas.microsoft.com/office/powerpoint/2010/main" val="2206858384"/>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0200" y="1952813"/>
            <a:ext cx="9831600" cy="4031873"/>
          </a:xfrm>
          <a:prstGeom prst="rect">
            <a:avLst/>
          </a:prstGeom>
          <a:noFill/>
        </p:spPr>
        <p:txBody>
          <a:bodyPr wrap="square" rtlCol="0" anchor="ctr">
            <a:spAutoFit/>
          </a:bodyPr>
          <a:lstStyle/>
          <a:p>
            <a:pPr indent="360000" algn="just" rtl="1">
              <a:spcAft>
                <a:spcPts val="1200"/>
              </a:spcAft>
            </a:pPr>
            <a:r>
              <a:rPr lang="ar-JO" sz="3200" dirty="0">
                <a:cs typeface="Traditional Arabic" panose="02020603050405020304" pitchFamily="18" charset="-78"/>
              </a:rPr>
              <a:t>عَنْ أَبِي رَاشِدٍ الْحُبْرَانِيِّ قَالَ: أَتَيْتُ عَبْدَ اللَّهِ بْنَ عَمْرِو بْنِ الْعَاصِ رَضِيَ اللَّهُ عَنْهُمَا، فَقُلْتُ لَهُ: حَدِّثْنَا مَا سَمِعْتَ مِنْ رَسُولِ اللَّهِ صَلَّى اللَّهُ عَلَيْهِ وَسَلَّمَ. فَأَلْقَى بَيْنَ يَدَيَّ صَحِيفَةً، فَقَالَ: هَذَا مَا كَتَبَ لِي رَسُولُ اللَّهِ صَلَّى اللَّهُ عَلَيْهِ وَسَلَّمَ. فَنَظَرْتُ فِيهَا فَإِذَا فِيهَا: أَنَّ أَبَا بَكْرٍ الصِّدِّيقَ رضي الله عنه قَالَ: يَا رَسُولَ اللَّهِ عَلِّمْنِي مَا أَقُولُ إِذَا أَصْبَحْتُ وَإِذَا أَمْسَيْتُ. فَقَالَ لَهُ رَسُولُ اللَّهِ صَلَّى اللَّهُ عَلَيْهِ وَسَلَّمَ: (يَا أَبَا بَكْرٍ، قُلْ </a:t>
            </a:r>
            <a:r>
              <a:rPr lang="ar-JO" sz="3200" dirty="0">
                <a:solidFill>
                  <a:srgbClr val="C00000"/>
                </a:solidFill>
                <a:cs typeface="Traditional Arabic" panose="02020603050405020304" pitchFamily="18" charset="-78"/>
              </a:rPr>
              <a:t>اللَّهُمَّ فَاطِرَ السَّمَوَاتِ وَالْأَرْضِ، عَالِمَ الْغَيْبِ وَالشَّهَادَةِ، لَا إِلَهَ إِلَّا أَنْتَ رَبَّ كُلِّ شَيْءٍ وَمَلِيكَهُ، أَعُوذُ بِكَ مِنْ شَرِّ نَفْسِي، وَمِنْ شَرِّ الشَّيْطَانِ وَشِرْكِهِ، وَأَنْ أَقْتَرِفَ عَلَى نَفْسِي سُوءًا أَوْ أَجُرَّهُ إِلَى مُسْلِمٍ</a:t>
            </a:r>
            <a:r>
              <a:rPr lang="ar-JO" sz="3200" dirty="0">
                <a:cs typeface="Traditional Arabic" panose="02020603050405020304" pitchFamily="18" charset="-78"/>
              </a:rPr>
              <a:t>). أحمد في مسنده (6812)، والترمذي في سننه (3529) وحسنه.</a:t>
            </a:r>
          </a:p>
        </p:txBody>
      </p:sp>
      <p:sp>
        <p:nvSpPr>
          <p:cNvPr id="3" name="Freeform 2">
            <a:hlinkClick r:id="" action="ppaction://hlinkshowjump?jump=nextslide"/>
          </p:cNvPr>
          <p:cNvSpPr/>
          <p:nvPr/>
        </p:nvSpPr>
        <p:spPr>
          <a:xfrm>
            <a:off x="162569"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التالي</a:t>
            </a:r>
          </a:p>
        </p:txBody>
      </p:sp>
      <p:sp>
        <p:nvSpPr>
          <p:cNvPr id="6" name="Freeform 5">
            <a:hlinkClick r:id="" action="ppaction://hlinkshowjump?jump=previousslide"/>
          </p:cNvPr>
          <p:cNvSpPr/>
          <p:nvPr/>
        </p:nvSpPr>
        <p:spPr>
          <a:xfrm>
            <a:off x="819150"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السابق</a:t>
            </a:r>
          </a:p>
        </p:txBody>
      </p:sp>
    </p:spTree>
    <p:extLst>
      <p:ext uri="{BB962C8B-B14F-4D97-AF65-F5344CB8AC3E}">
        <p14:creationId xmlns:p14="http://schemas.microsoft.com/office/powerpoint/2010/main" val="1373318095"/>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0200" y="2691477"/>
            <a:ext cx="9831600" cy="2554545"/>
          </a:xfrm>
          <a:prstGeom prst="rect">
            <a:avLst/>
          </a:prstGeom>
          <a:noFill/>
        </p:spPr>
        <p:txBody>
          <a:bodyPr wrap="square" rtlCol="0" anchor="ctr">
            <a:spAutoFit/>
          </a:bodyPr>
          <a:lstStyle/>
          <a:p>
            <a:pPr indent="360000" algn="just" rtl="1">
              <a:spcAft>
                <a:spcPts val="1200"/>
              </a:spcAft>
            </a:pPr>
            <a:r>
              <a:rPr lang="ar-JO" sz="3200" dirty="0">
                <a:cs typeface="Traditional Arabic" panose="02020603050405020304" pitchFamily="18" charset="-78"/>
              </a:rPr>
              <a:t>عن ابْن عُمَرَ رَضِيَ اللَّهُ عَنْهُمَا، قال: لَمْ يَكُنْ رَسُولُ اللَّهِ صَلَّى اللهُ عَلَيْهِ وَسَلَّمَ يَدَعُ هَؤُلَاءِ الدَّعَوَاتِ، حِينَ يُمْسِي، وَحِينَ يُصْبِحُ: (</a:t>
            </a:r>
            <a:r>
              <a:rPr lang="ar-JO" sz="3200" dirty="0">
                <a:solidFill>
                  <a:srgbClr val="C00000"/>
                </a:solidFill>
                <a:cs typeface="Traditional Arabic" panose="02020603050405020304" pitchFamily="18" charset="-78"/>
              </a:rPr>
              <a:t>اللَّهُمَّ إِنِّي أَسْأَلُكَ الْعَافِيَةَ فِي الدُّنْيَا وَالْآخِرَةِ، اللَّهُمَّ إِنِّي أَسْأَلُكَ الْعَفْوَ وَالْعَافِيَةَ فِي دِينِي وَدُنْيَايَ وَأَهْلِي وَمَالِي، اللَّهُمَّ اسْتُرْ عَوْرَاتِي وَآمِنْ رَوْعَاتِي، اللَّهُمَّ احْفَظْنِي مِنْ بَيْنِ يَدَيَّ، وَمِنْ خَلْفِي، وَعَنْ يَمِينِي، وَعَنْ شِمَالِي، وَمِنْ فَوْقِي ، وَأَعُوذُ بِعَظَمَتِكَ أَنْ أُغْتَالَ مِنْ تَحْتِي</a:t>
            </a:r>
            <a:r>
              <a:rPr lang="ar-JO" sz="3200" dirty="0">
                <a:cs typeface="Traditional Arabic" panose="02020603050405020304" pitchFamily="18" charset="-78"/>
              </a:rPr>
              <a:t>). أبو داود (5074), وصححه الألباني في "صحيح الأدب المفرد" وغيره.</a:t>
            </a:r>
          </a:p>
        </p:txBody>
      </p:sp>
      <p:sp>
        <p:nvSpPr>
          <p:cNvPr id="3" name="Freeform 2">
            <a:hlinkClick r:id="" action="ppaction://hlinkshowjump?jump=nextslide"/>
          </p:cNvPr>
          <p:cNvSpPr/>
          <p:nvPr/>
        </p:nvSpPr>
        <p:spPr>
          <a:xfrm>
            <a:off x="162569"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التالي</a:t>
            </a:r>
          </a:p>
        </p:txBody>
      </p:sp>
      <p:sp>
        <p:nvSpPr>
          <p:cNvPr id="6" name="Freeform 5">
            <a:hlinkClick r:id="" action="ppaction://hlinkshowjump?jump=previousslide"/>
          </p:cNvPr>
          <p:cNvSpPr/>
          <p:nvPr/>
        </p:nvSpPr>
        <p:spPr>
          <a:xfrm>
            <a:off x="819150"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السابق</a:t>
            </a:r>
          </a:p>
        </p:txBody>
      </p:sp>
    </p:spTree>
    <p:extLst>
      <p:ext uri="{BB962C8B-B14F-4D97-AF65-F5344CB8AC3E}">
        <p14:creationId xmlns:p14="http://schemas.microsoft.com/office/powerpoint/2010/main" val="3792171868"/>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0200" y="2691477"/>
            <a:ext cx="9831600" cy="2554545"/>
          </a:xfrm>
          <a:prstGeom prst="rect">
            <a:avLst/>
          </a:prstGeom>
          <a:noFill/>
        </p:spPr>
        <p:txBody>
          <a:bodyPr wrap="square" rtlCol="0" anchor="ctr">
            <a:spAutoFit/>
          </a:bodyPr>
          <a:lstStyle/>
          <a:p>
            <a:pPr indent="360000" algn="just" rtl="1">
              <a:spcAft>
                <a:spcPts val="1200"/>
              </a:spcAft>
            </a:pPr>
            <a:r>
              <a:rPr lang="ar-JO" sz="3200" dirty="0">
                <a:cs typeface="Traditional Arabic" panose="02020603050405020304" pitchFamily="18" charset="-78"/>
              </a:rPr>
              <a:t>عَنْ أَبِي هُرَيْرَةَ رَضِيَ اللَّهُ عَنْهُ، عَنِ النَّبِيِّ صَلَّى اللهُ عَلَيْهِ وَسَلَّمَ أَنَّهُ كَانَ يَقُولُ إِذَا أَصْبَحَ: (</a:t>
            </a:r>
            <a:r>
              <a:rPr lang="ar-JO" sz="3200" dirty="0">
                <a:solidFill>
                  <a:srgbClr val="C00000"/>
                </a:solidFill>
                <a:cs typeface="Traditional Arabic" panose="02020603050405020304" pitchFamily="18" charset="-78"/>
              </a:rPr>
              <a:t>اللهُمَّ بِكَ أَصْبَحْنَا، وَبِكَ أَمْسَيْنَا، وَبِكَ نَحْيَا، وَبِكَ نَمُوتُ، وَإِلَيْكَ النُّشُورُ</a:t>
            </a:r>
            <a:r>
              <a:rPr lang="ar-JO" sz="3200" dirty="0">
                <a:cs typeface="Traditional Arabic" panose="02020603050405020304" pitchFamily="18" charset="-78"/>
              </a:rPr>
              <a:t>)، وَإِذَا أَمْسَى قَالَ: (</a:t>
            </a:r>
            <a:r>
              <a:rPr lang="ar-JO" sz="3200" dirty="0">
                <a:solidFill>
                  <a:srgbClr val="C00000"/>
                </a:solidFill>
                <a:cs typeface="Traditional Arabic" panose="02020603050405020304" pitchFamily="18" charset="-78"/>
              </a:rPr>
              <a:t>اللَّهُمَّ بِكَ أَمْسَيْنَا، وَبِكَ أَصْبَحْنَا، وَبِكَ نَحْيَا، وَبِكَ نَمُوتُ، وَإِلَيْكَ الْمَصِيرُ</a:t>
            </a:r>
            <a:r>
              <a:rPr lang="ar-JO" sz="3200" dirty="0">
                <a:cs typeface="Traditional Arabic" panose="02020603050405020304" pitchFamily="18" charset="-78"/>
              </a:rPr>
              <a:t>). أبو داود (5068)، والترمذي (3391)، والنسائي في "الكبرى" (10323)، وصححه الألباني في "صحيح الترمذي". </a:t>
            </a:r>
          </a:p>
        </p:txBody>
      </p:sp>
      <p:sp>
        <p:nvSpPr>
          <p:cNvPr id="3" name="Freeform 2">
            <a:hlinkClick r:id="" action="ppaction://hlinkshowjump?jump=nextslide"/>
          </p:cNvPr>
          <p:cNvSpPr/>
          <p:nvPr/>
        </p:nvSpPr>
        <p:spPr>
          <a:xfrm>
            <a:off x="162569"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التالي</a:t>
            </a:r>
          </a:p>
        </p:txBody>
      </p:sp>
      <p:sp>
        <p:nvSpPr>
          <p:cNvPr id="6" name="Freeform 5">
            <a:hlinkClick r:id="" action="ppaction://hlinkshowjump?jump=previousslide"/>
          </p:cNvPr>
          <p:cNvSpPr/>
          <p:nvPr/>
        </p:nvSpPr>
        <p:spPr>
          <a:xfrm>
            <a:off x="819150"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السابق</a:t>
            </a:r>
          </a:p>
        </p:txBody>
      </p:sp>
    </p:spTree>
    <p:extLst>
      <p:ext uri="{BB962C8B-B14F-4D97-AF65-F5344CB8AC3E}">
        <p14:creationId xmlns:p14="http://schemas.microsoft.com/office/powerpoint/2010/main" val="2587060459"/>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0200" y="2691477"/>
            <a:ext cx="9831600" cy="2554545"/>
          </a:xfrm>
          <a:prstGeom prst="rect">
            <a:avLst/>
          </a:prstGeom>
          <a:noFill/>
        </p:spPr>
        <p:txBody>
          <a:bodyPr wrap="square" rtlCol="0" anchor="ctr">
            <a:spAutoFit/>
          </a:bodyPr>
          <a:lstStyle/>
          <a:p>
            <a:pPr indent="360000" algn="just" rtl="1">
              <a:spcAft>
                <a:spcPts val="1200"/>
              </a:spcAft>
            </a:pPr>
            <a:r>
              <a:rPr lang="ar-JO" sz="3200" dirty="0">
                <a:cs typeface="Traditional Arabic" panose="02020603050405020304" pitchFamily="18" charset="-78"/>
              </a:rPr>
              <a:t>عَنْ أَبِي هُرَيْرَةَ رَضِيَ اللَّهُ عَنْهُ، أَنَّ رَسُولَ اللَّهِ صَلَّى اللَّهُ عَلَيْهِ وَسَلَّمَ قَالَ: (</a:t>
            </a:r>
            <a:r>
              <a:rPr lang="ar-JO" sz="3200" dirty="0">
                <a:solidFill>
                  <a:srgbClr val="C00000"/>
                </a:solidFill>
                <a:cs typeface="Traditional Arabic" panose="02020603050405020304" pitchFamily="18" charset="-78"/>
              </a:rPr>
              <a:t>مَنْ قَالَ لَا إِلَهَ إِلَّا اللَّهُ وَحْدَهُ لَا شَرِيكَ لَهُ، لَهُ الْمُلْكُ وَلَهُ الْحَمْدُ وَهُوَ عَلَى كُلِّ شَيْءٍ قَدِيرٌ، فِي يَوْمٍ مِائَةَ مَرَّةٍ</a:t>
            </a:r>
            <a:r>
              <a:rPr lang="ar-JO" sz="3200" dirty="0">
                <a:cs typeface="Traditional Arabic" panose="02020603050405020304" pitchFamily="18" charset="-78"/>
              </a:rPr>
              <a:t>؛ كَانَتْ لَهُ عَدْلَ عَشْرِ رِقَابٍ، وَكُتِبَ لَهُ مِائَةُ حَسَنَةٍ، وَمُحِيَتْ عَنْهُ مِائَةُ سَيِّئَةٍ، وَكَانَتْ لَهُ حِرْزًا مِنْ الشَّيْطَانِ يَوْمَهُ ذَلِكَ حَتَّى يُمْسِيَ، وَلَمْ يَأْتِ أَحَدٌ بِأَفْضَلَ مِمَّا جَاءَ، إِلَّا رَجُلٌ عَمِلَ أَكْثَرَ مِنْهُ) . البخاري (6040).</a:t>
            </a:r>
          </a:p>
        </p:txBody>
      </p:sp>
      <p:sp>
        <p:nvSpPr>
          <p:cNvPr id="3" name="Freeform 2">
            <a:hlinkClick r:id="" action="ppaction://hlinkshowjump?jump=nextslide"/>
          </p:cNvPr>
          <p:cNvSpPr/>
          <p:nvPr/>
        </p:nvSpPr>
        <p:spPr>
          <a:xfrm>
            <a:off x="162569"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التالي</a:t>
            </a:r>
          </a:p>
        </p:txBody>
      </p:sp>
      <p:sp>
        <p:nvSpPr>
          <p:cNvPr id="6" name="Freeform 5">
            <a:hlinkClick r:id="" action="ppaction://hlinkshowjump?jump=previousslide"/>
          </p:cNvPr>
          <p:cNvSpPr/>
          <p:nvPr/>
        </p:nvSpPr>
        <p:spPr>
          <a:xfrm>
            <a:off x="819150" y="5983781"/>
            <a:ext cx="656581" cy="657821"/>
          </a:xfrm>
          <a:custGeom>
            <a:avLst/>
            <a:gdLst>
              <a:gd name="connsiteX0" fmla="*/ 481491 w 962982"/>
              <a:gd name="connsiteY0" fmla="*/ 0 h 964800"/>
              <a:gd name="connsiteX1" fmla="*/ 642727 w 962982"/>
              <a:gd name="connsiteY1" fmla="*/ 92404 h 964800"/>
              <a:gd name="connsiteX2" fmla="*/ 821957 w 962982"/>
              <a:gd name="connsiteY2" fmla="*/ 141292 h 964800"/>
              <a:gd name="connsiteX3" fmla="*/ 832552 w 962982"/>
              <a:gd name="connsiteY3" fmla="*/ 180280 h 964800"/>
              <a:gd name="connsiteX4" fmla="*/ 843114 w 962982"/>
              <a:gd name="connsiteY4" fmla="*/ 182412 h 964800"/>
              <a:gd name="connsiteX5" fmla="*/ 905831 w 962982"/>
              <a:gd name="connsiteY5" fmla="*/ 277030 h 964800"/>
              <a:gd name="connsiteX6" fmla="*/ 905831 w 962982"/>
              <a:gd name="connsiteY6" fmla="*/ 382300 h 964800"/>
              <a:gd name="connsiteX7" fmla="*/ 962982 w 962982"/>
              <a:gd name="connsiteY7" fmla="*/ 482400 h 964800"/>
              <a:gd name="connsiteX8" fmla="*/ 905831 w 962982"/>
              <a:gd name="connsiteY8" fmla="*/ 582501 h 964800"/>
              <a:gd name="connsiteX9" fmla="*/ 905831 w 962982"/>
              <a:gd name="connsiteY9" fmla="*/ 687771 h 964800"/>
              <a:gd name="connsiteX10" fmla="*/ 843114 w 962982"/>
              <a:gd name="connsiteY10" fmla="*/ 782390 h 964800"/>
              <a:gd name="connsiteX11" fmla="*/ 832551 w 962982"/>
              <a:gd name="connsiteY11" fmla="*/ 784522 h 964800"/>
              <a:gd name="connsiteX12" fmla="*/ 821957 w 962982"/>
              <a:gd name="connsiteY12" fmla="*/ 823508 h 964800"/>
              <a:gd name="connsiteX13" fmla="*/ 642727 w 962982"/>
              <a:gd name="connsiteY13" fmla="*/ 872396 h 964800"/>
              <a:gd name="connsiteX14" fmla="*/ 481491 w 962982"/>
              <a:gd name="connsiteY14" fmla="*/ 964800 h 964800"/>
              <a:gd name="connsiteX15" fmla="*/ 320255 w 962982"/>
              <a:gd name="connsiteY15" fmla="*/ 872396 h 964800"/>
              <a:gd name="connsiteX16" fmla="*/ 141025 w 962982"/>
              <a:gd name="connsiteY16" fmla="*/ 823508 h 964800"/>
              <a:gd name="connsiteX17" fmla="*/ 130431 w 962982"/>
              <a:gd name="connsiteY17" fmla="*/ 784522 h 964800"/>
              <a:gd name="connsiteX18" fmla="*/ 119868 w 962982"/>
              <a:gd name="connsiteY18" fmla="*/ 782390 h 964800"/>
              <a:gd name="connsiteX19" fmla="*/ 57151 w 962982"/>
              <a:gd name="connsiteY19" fmla="*/ 687771 h 964800"/>
              <a:gd name="connsiteX20" fmla="*/ 57151 w 962982"/>
              <a:gd name="connsiteY20" fmla="*/ 582501 h 964800"/>
              <a:gd name="connsiteX21" fmla="*/ 0 w 962982"/>
              <a:gd name="connsiteY21" fmla="*/ 482400 h 964800"/>
              <a:gd name="connsiteX22" fmla="*/ 57151 w 962982"/>
              <a:gd name="connsiteY22" fmla="*/ 382300 h 964800"/>
              <a:gd name="connsiteX23" fmla="*/ 57151 w 962982"/>
              <a:gd name="connsiteY23" fmla="*/ 277030 h 964800"/>
              <a:gd name="connsiteX24" fmla="*/ 119868 w 962982"/>
              <a:gd name="connsiteY24" fmla="*/ 182412 h 964800"/>
              <a:gd name="connsiteX25" fmla="*/ 130431 w 962982"/>
              <a:gd name="connsiteY25" fmla="*/ 180280 h 964800"/>
              <a:gd name="connsiteX26" fmla="*/ 141025 w 962982"/>
              <a:gd name="connsiteY26" fmla="*/ 141292 h 964800"/>
              <a:gd name="connsiteX27" fmla="*/ 320255 w 962982"/>
              <a:gd name="connsiteY27" fmla="*/ 92404 h 9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2982" h="964800">
                <a:moveTo>
                  <a:pt x="481491" y="0"/>
                </a:moveTo>
                <a:lnTo>
                  <a:pt x="642727" y="92404"/>
                </a:lnTo>
                <a:lnTo>
                  <a:pt x="821957" y="141292"/>
                </a:lnTo>
                <a:lnTo>
                  <a:pt x="832552" y="180280"/>
                </a:lnTo>
                <a:lnTo>
                  <a:pt x="843114" y="182412"/>
                </a:lnTo>
                <a:cubicBezTo>
                  <a:pt x="879970" y="198001"/>
                  <a:pt x="905831" y="234496"/>
                  <a:pt x="905831" y="277030"/>
                </a:cubicBezTo>
                <a:lnTo>
                  <a:pt x="905831" y="382300"/>
                </a:lnTo>
                <a:lnTo>
                  <a:pt x="962982" y="482400"/>
                </a:lnTo>
                <a:lnTo>
                  <a:pt x="905831" y="582501"/>
                </a:lnTo>
                <a:lnTo>
                  <a:pt x="905831" y="687771"/>
                </a:lnTo>
                <a:cubicBezTo>
                  <a:pt x="905831" y="730306"/>
                  <a:pt x="879970" y="766801"/>
                  <a:pt x="843114" y="782390"/>
                </a:cubicBezTo>
                <a:lnTo>
                  <a:pt x="832551" y="784522"/>
                </a:lnTo>
                <a:lnTo>
                  <a:pt x="821957" y="823508"/>
                </a:lnTo>
                <a:lnTo>
                  <a:pt x="642727" y="872396"/>
                </a:lnTo>
                <a:lnTo>
                  <a:pt x="481491" y="964800"/>
                </a:lnTo>
                <a:lnTo>
                  <a:pt x="320255" y="872396"/>
                </a:lnTo>
                <a:lnTo>
                  <a:pt x="141025" y="823508"/>
                </a:lnTo>
                <a:lnTo>
                  <a:pt x="130431" y="784522"/>
                </a:lnTo>
                <a:lnTo>
                  <a:pt x="119868" y="782390"/>
                </a:lnTo>
                <a:cubicBezTo>
                  <a:pt x="83012" y="766801"/>
                  <a:pt x="57151" y="730306"/>
                  <a:pt x="57151" y="687771"/>
                </a:cubicBezTo>
                <a:lnTo>
                  <a:pt x="57151" y="582501"/>
                </a:lnTo>
                <a:lnTo>
                  <a:pt x="0" y="482400"/>
                </a:lnTo>
                <a:lnTo>
                  <a:pt x="57151" y="382300"/>
                </a:lnTo>
                <a:lnTo>
                  <a:pt x="57151" y="277030"/>
                </a:lnTo>
                <a:cubicBezTo>
                  <a:pt x="57151" y="234496"/>
                  <a:pt x="83012" y="198001"/>
                  <a:pt x="119868" y="182412"/>
                </a:cubicBezTo>
                <a:lnTo>
                  <a:pt x="130431" y="180280"/>
                </a:lnTo>
                <a:lnTo>
                  <a:pt x="141025" y="141292"/>
                </a:lnTo>
                <a:lnTo>
                  <a:pt x="320255" y="92404"/>
                </a:lnTo>
                <a:close/>
              </a:path>
            </a:pathLst>
          </a:cu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scene3d>
          <a:sp3d prstMaterial="matte">
            <a:bevelT w="31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schemeClr val="tx1"/>
                </a:solidFill>
              </a:rPr>
              <a:t>السابق</a:t>
            </a:r>
          </a:p>
        </p:txBody>
      </p:sp>
    </p:spTree>
    <p:extLst>
      <p:ext uri="{BB962C8B-B14F-4D97-AF65-F5344CB8AC3E}">
        <p14:creationId xmlns:p14="http://schemas.microsoft.com/office/powerpoint/2010/main" val="3388038945"/>
      </p:ext>
    </p:extLst>
  </p:cSld>
  <p:clrMapOvr>
    <a:masterClrMapping/>
  </p:clrMapOvr>
  <p:transition spd="slow">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مخصص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1301</Words>
  <Application>Microsoft Office PowerPoint</Application>
  <PresentationFormat>شاشة عريضة</PresentationFormat>
  <Paragraphs>50</Paragraphs>
  <Slides>16</Slides>
  <Notes>0</Notes>
  <HiddenSlides>1</HiddenSlides>
  <MMClips>0</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16</vt:i4>
      </vt:variant>
    </vt:vector>
  </HeadingPairs>
  <TitlesOfParts>
    <vt:vector size="23" baseType="lpstr">
      <vt:lpstr>Arial</vt:lpstr>
      <vt:lpstr>A Jannat LT</vt:lpstr>
      <vt:lpstr>Calibri</vt:lpstr>
      <vt:lpstr>Traditional Arabic</vt:lpstr>
      <vt:lpstr>Calibri Light</vt:lpstr>
      <vt:lpstr>Office Theme</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أذكار الصباح والمساء</dc:title>
  <dc:creator>قناة  البوربوينت الإسلامي</dc:creator>
  <cp:lastModifiedBy>قناة البوربوينت الإسلامي</cp:lastModifiedBy>
  <cp:revision>41</cp:revision>
  <dcterms:created xsi:type="dcterms:W3CDTF">2016-11-24T16:11:12Z</dcterms:created>
  <dcterms:modified xsi:type="dcterms:W3CDTF">2025-04-13T17:50:59Z</dcterms:modified>
</cp:coreProperties>
</file>