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60" r:id="rId1"/>
    <p:sldMasterId id="2147483663" r:id="rId2"/>
  </p:sldMasterIdLst>
  <p:sldIdLst>
    <p:sldId id="260" r:id="rId3"/>
    <p:sldId id="303" r:id="rId4"/>
    <p:sldId id="304" r:id="rId5"/>
    <p:sldId id="315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</p:sldIdLst>
  <p:sldSz cx="12192000" cy="6858000"/>
  <p:notesSz cx="6858000" cy="9144000"/>
  <p:embeddedFontLst>
    <p:embeddedFont>
      <p:font typeface="A Jannat LT" panose="01000000000000000000" pitchFamily="2" charset="-78"/>
      <p:regular r:id="rId16"/>
      <p:bold r:id="rId17"/>
    </p:embeddedFont>
    <p:embeddedFont>
      <p:font typeface="KFGQPC Uthman Taha Naskh" panose="02000000000000000000" pitchFamily="2" charset="-78"/>
      <p:regular r:id="rId18"/>
      <p:bold r:id="rId19"/>
    </p:embeddedFont>
  </p:embeddedFontLst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7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14" autoAdjust="0"/>
    <p:restoredTop sz="94660"/>
  </p:normalViewPr>
  <p:slideViewPr>
    <p:cSldViewPr snapToGrid="0">
      <p:cViewPr>
        <p:scale>
          <a:sx n="66" d="100"/>
          <a:sy n="66" d="100"/>
        </p:scale>
        <p:origin x="1694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45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Rectangle 227" hidden="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07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17/07/1447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09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J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Traditional Arabic" panose="02020603050405020304" pitchFamily="18" charset="-78"/>
              </a:defRPr>
            </a:lvl1pPr>
          </a:lstStyle>
          <a:p>
            <a:fld id="{4B98C58D-0B8E-45F0-9422-D4EBCF9F361E}" type="datetimeFigureOut">
              <a:rPr lang="ar-JO" smtClean="0"/>
              <a:pPr/>
              <a:t>17/07/1447</a:t>
            </a:fld>
            <a:endParaRPr lang="ar-J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Traditional Arabic" panose="02020603050405020304" pitchFamily="18" charset="-78"/>
              </a:defRPr>
            </a:lvl1pPr>
          </a:lstStyle>
          <a:p>
            <a:endParaRPr lang="ar-J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Traditional Arabic" panose="02020603050405020304" pitchFamily="18" charset="-78"/>
              </a:defRPr>
            </a:lvl1pPr>
          </a:lstStyle>
          <a:p>
            <a:fld id="{476723C4-A048-4514-A424-89990C9BAD75}" type="slidenum">
              <a:rPr lang="ar-JO" smtClean="0"/>
              <a:pPr/>
              <a:t>‹#›</a:t>
            </a:fld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12492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Traditional Arabic" panose="02020603050405020304" pitchFamily="18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17/07/1447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8587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@IslamicPowerPoint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slide" Target="slide7.xml"/><Relationship Id="rId18" Type="http://schemas.openxmlformats.org/officeDocument/2006/relationships/image" Target="../media/image12.png"/><Relationship Id="rId26" Type="http://schemas.openxmlformats.org/officeDocument/2006/relationships/image" Target="../media/image14.png"/><Relationship Id="rId3" Type="http://schemas.openxmlformats.org/officeDocument/2006/relationships/image" Target="../media/image7.png"/><Relationship Id="rId21" Type="http://schemas.openxmlformats.org/officeDocument/2006/relationships/image" Target="../media/image13.png"/><Relationship Id="rId7" Type="http://schemas.openxmlformats.org/officeDocument/2006/relationships/slide" Target="slide5.xml"/><Relationship Id="rId12" Type="http://schemas.openxmlformats.org/officeDocument/2006/relationships/image" Target="../media/image10.png"/><Relationship Id="rId17" Type="http://schemas.openxmlformats.org/officeDocument/2006/relationships/image" Target="../media/image11.png"/><Relationship Id="rId25" Type="http://schemas.openxmlformats.org/officeDocument/2006/relationships/slide" Target="slide11.xml"/><Relationship Id="rId33" Type="http://schemas.openxmlformats.org/officeDocument/2006/relationships/image" Target="../media/image17.png"/><Relationship Id="rId2" Type="http://schemas.openxmlformats.org/officeDocument/2006/relationships/image" Target="../media/image6.png"/><Relationship Id="rId16" Type="http://schemas.openxmlformats.org/officeDocument/2006/relationships/slide" Target="slide8.xml"/><Relationship Id="rId20" Type="http://schemas.openxmlformats.org/officeDocument/2006/relationships/image" Target="../media/image12.png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9.png"/><Relationship Id="rId24" Type="http://schemas.openxmlformats.org/officeDocument/2006/relationships/image" Target="../media/image14.png"/><Relationship Id="rId32" Type="http://schemas.openxmlformats.org/officeDocument/2006/relationships/image" Target="../media/image16.png"/><Relationship Id="rId5" Type="http://schemas.openxmlformats.org/officeDocument/2006/relationships/image" Target="../media/image7.png"/><Relationship Id="rId15" Type="http://schemas.openxmlformats.org/officeDocument/2006/relationships/image" Target="../media/image11.png"/><Relationship Id="rId23" Type="http://schemas.openxmlformats.org/officeDocument/2006/relationships/image" Target="../media/image13.png"/><Relationship Id="rId28" Type="http://schemas.openxmlformats.org/officeDocument/2006/relationships/slide" Target="slide12.xml"/><Relationship Id="rId10" Type="http://schemas.openxmlformats.org/officeDocument/2006/relationships/slide" Target="slide6.xml"/><Relationship Id="rId19" Type="http://schemas.openxmlformats.org/officeDocument/2006/relationships/slide" Target="slide9.xml"/><Relationship Id="rId31" Type="http://schemas.openxmlformats.org/officeDocument/2006/relationships/slide" Target="slide13.xml"/><Relationship Id="rId4" Type="http://schemas.openxmlformats.org/officeDocument/2006/relationships/slide" Target="slide4.xml"/><Relationship Id="rId9" Type="http://schemas.openxmlformats.org/officeDocument/2006/relationships/image" Target="../media/image9.png"/><Relationship Id="rId14" Type="http://schemas.openxmlformats.org/officeDocument/2006/relationships/image" Target="../media/image10.png"/><Relationship Id="rId22" Type="http://schemas.openxmlformats.org/officeDocument/2006/relationships/slide" Target="slide10.xml"/><Relationship Id="rId27" Type="http://schemas.openxmlformats.org/officeDocument/2006/relationships/image" Target="../media/image15.png"/><Relationship Id="rId30" Type="http://schemas.openxmlformats.org/officeDocument/2006/relationships/image" Target="../media/image16.png"/><Relationship Id="rId8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08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22A49-791A-51FC-26F8-D5D607294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A972FB80-09E5-CAF8-55ED-D3055948887A}"/>
              </a:ext>
            </a:extLst>
          </p:cNvPr>
          <p:cNvSpPr txBox="1"/>
          <p:nvPr/>
        </p:nvSpPr>
        <p:spPr>
          <a:xfrm>
            <a:off x="4490977" y="1674674"/>
            <a:ext cx="7091423" cy="3508653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>
              <a:spcAft>
                <a:spcPts val="1200"/>
              </a:spcAft>
            </a:pPr>
            <a:r>
              <a:rPr lang="ar-JO" sz="3200" b="1" dirty="0">
                <a:solidFill>
                  <a:srgbClr val="C00000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اجتناب سوء الظن:</a:t>
            </a:r>
          </a:p>
          <a:p>
            <a:pPr>
              <a:spcAft>
                <a:spcPts val="1200"/>
              </a:spcAft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﴿اجْتَنِبُوا كَثِيرًا مِّنَ الظَّنِّ﴾، الآية 12.</a:t>
            </a:r>
            <a:endParaRPr lang="ar-JO" sz="3200" b="1" dirty="0">
              <a:solidFill>
                <a:srgbClr val="C00000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  <a:p>
            <a:r>
              <a:rPr lang="ar-JO" sz="3200" b="1" dirty="0">
                <a:solidFill>
                  <a:srgbClr val="C00000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الآداب المستنبطة: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إحسان الظن بالمسلمين.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عدم تتبع العورات.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تطهير القلب من الشكوك.</a:t>
            </a:r>
          </a:p>
        </p:txBody>
      </p:sp>
    </p:spTree>
    <p:extLst>
      <p:ext uri="{BB962C8B-B14F-4D97-AF65-F5344CB8AC3E}">
        <p14:creationId xmlns:p14="http://schemas.microsoft.com/office/powerpoint/2010/main" val="109162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98586-024C-AAE3-8C13-BBAF3BA1B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212ED8BA-C447-C54E-329A-EDDF7EC98F5B}"/>
              </a:ext>
            </a:extLst>
          </p:cNvPr>
          <p:cNvSpPr txBox="1"/>
          <p:nvPr/>
        </p:nvSpPr>
        <p:spPr>
          <a:xfrm>
            <a:off x="4490977" y="1674674"/>
            <a:ext cx="7091423" cy="3508653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>
              <a:spcAft>
                <a:spcPts val="1200"/>
              </a:spcAft>
            </a:pPr>
            <a:r>
              <a:rPr lang="ar-JO" sz="3200" b="1" dirty="0">
                <a:solidFill>
                  <a:srgbClr val="C00000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تحريم الغيبة:</a:t>
            </a:r>
          </a:p>
          <a:p>
            <a:pPr>
              <a:spcAft>
                <a:spcPts val="1200"/>
              </a:spcAft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﴿وَلَا يَغْتَب بَّعْضُكُم بَعْضًا﴾، الآية 12.</a:t>
            </a:r>
            <a:endParaRPr lang="ar-JO" sz="3200" b="1" dirty="0">
              <a:solidFill>
                <a:srgbClr val="C00000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  <a:p>
            <a:r>
              <a:rPr lang="ar-JO" sz="3200" b="1" dirty="0">
                <a:solidFill>
                  <a:srgbClr val="C00000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الآداب المستنبطة: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حفظ اللسان.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صيانة أعراض الناس.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استشعار قبح الغيبة وخطرها.</a:t>
            </a:r>
          </a:p>
        </p:txBody>
      </p:sp>
    </p:spTree>
    <p:extLst>
      <p:ext uri="{BB962C8B-B14F-4D97-AF65-F5344CB8AC3E}">
        <p14:creationId xmlns:p14="http://schemas.microsoft.com/office/powerpoint/2010/main" val="2931935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92FB3-BD7E-8D10-8B8E-A312A68CD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8D4DDBEA-8185-00AE-A795-06FE27EF11AA}"/>
              </a:ext>
            </a:extLst>
          </p:cNvPr>
          <p:cNvSpPr txBox="1"/>
          <p:nvPr/>
        </p:nvSpPr>
        <p:spPr>
          <a:xfrm>
            <a:off x="4490977" y="1674674"/>
            <a:ext cx="7091423" cy="3508653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>
              <a:spcAft>
                <a:spcPts val="1200"/>
              </a:spcAft>
            </a:pPr>
            <a:r>
              <a:rPr lang="ar-JO" sz="3200" b="1" dirty="0">
                <a:solidFill>
                  <a:srgbClr val="C00000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معيار التفاضل الحقيقي:</a:t>
            </a:r>
          </a:p>
          <a:p>
            <a:pPr>
              <a:spcAft>
                <a:spcPts val="1200"/>
              </a:spcAft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﴿إِنَّ أَكْرَمَكُمْ عِندَ اللَّهِ أَتْقَاكُمْ﴾، الآية 12.</a:t>
            </a:r>
            <a:endParaRPr lang="ar-JO" sz="3200" b="1" dirty="0">
              <a:solidFill>
                <a:srgbClr val="C00000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  <a:p>
            <a:r>
              <a:rPr lang="ar-JO" sz="3200" b="1" dirty="0">
                <a:solidFill>
                  <a:srgbClr val="C00000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الآداب المستنبطة: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نبذ العنصرية والتفاخر بالأنساب.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التقوى هي ميزان الكرامة.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المساواة بين البشر.</a:t>
            </a:r>
          </a:p>
        </p:txBody>
      </p:sp>
    </p:spTree>
    <p:extLst>
      <p:ext uri="{BB962C8B-B14F-4D97-AF65-F5344CB8AC3E}">
        <p14:creationId xmlns:p14="http://schemas.microsoft.com/office/powerpoint/2010/main" val="301601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15A3F-E700-3361-E9AD-ED6CA20CA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E78028D4-8A97-DDB5-5313-3F01621DDBD5}"/>
              </a:ext>
            </a:extLst>
          </p:cNvPr>
          <p:cNvSpPr txBox="1"/>
          <p:nvPr/>
        </p:nvSpPr>
        <p:spPr>
          <a:xfrm>
            <a:off x="4490977" y="1674674"/>
            <a:ext cx="7091423" cy="3508653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>
              <a:spcAft>
                <a:spcPts val="1200"/>
              </a:spcAft>
            </a:pPr>
            <a:r>
              <a:rPr lang="ar-JO" sz="3200" b="1" dirty="0">
                <a:solidFill>
                  <a:srgbClr val="C00000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الصدق في الإيمان:</a:t>
            </a:r>
          </a:p>
          <a:p>
            <a:pPr>
              <a:spcAft>
                <a:spcPts val="1200"/>
              </a:spcAft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﴿قَالَتِ الْأَعْرَابُ آمَنَّا﴾، الآية 14.</a:t>
            </a:r>
            <a:endParaRPr lang="ar-JO" sz="3200" b="1" dirty="0">
              <a:solidFill>
                <a:srgbClr val="C00000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  <a:p>
            <a:r>
              <a:rPr lang="ar-JO" sz="3200" b="1" dirty="0">
                <a:solidFill>
                  <a:srgbClr val="C00000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الآداب المستنبطة: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التفريق بين الإسلام الظاهري والإيمان الحقيقي.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الصدق مع الله تعالى.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العمل دليل الإيمان.</a:t>
            </a:r>
          </a:p>
        </p:txBody>
      </p:sp>
    </p:spTree>
    <p:extLst>
      <p:ext uri="{BB962C8B-B14F-4D97-AF65-F5344CB8AC3E}">
        <p14:creationId xmlns:p14="http://schemas.microsoft.com/office/powerpoint/2010/main" val="101706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 hidden="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73AD01D7-BA58-8AB3-CE59-7F4990D4D643}"/>
              </a:ext>
            </a:extLst>
          </p:cNvPr>
          <p:cNvSpPr txBox="1">
            <a:spLocks/>
          </p:cNvSpPr>
          <p:nvPr/>
        </p:nvSpPr>
        <p:spPr>
          <a:xfrm>
            <a:off x="2414954" y="2086145"/>
            <a:ext cx="7362092" cy="149313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JO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آداب سورة الحجرات</a:t>
            </a:r>
          </a:p>
          <a:p>
            <a:pPr algn="ctr" rtl="1"/>
            <a:r>
              <a:rPr lang="ar-J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الآداب التي يجب على المسلم تطبيقها في حياته</a:t>
            </a:r>
          </a:p>
        </p:txBody>
      </p:sp>
      <p:sp>
        <p:nvSpPr>
          <p:cNvPr id="3" name="عنوان فرعي 2">
            <a:hlinkClick r:id="rId2" tooltip="يسرنا زيارتكم للقناة"/>
            <a:extLst>
              <a:ext uri="{FF2B5EF4-FFF2-40B4-BE49-F238E27FC236}">
                <a16:creationId xmlns:a16="http://schemas.microsoft.com/office/drawing/2014/main" id="{B33384C7-D47C-73E5-6AF2-47F8A52880F1}"/>
              </a:ext>
            </a:extLst>
          </p:cNvPr>
          <p:cNvSpPr txBox="1">
            <a:spLocks/>
          </p:cNvSpPr>
          <p:nvPr/>
        </p:nvSpPr>
        <p:spPr>
          <a:xfrm>
            <a:off x="2989385" y="3764473"/>
            <a:ext cx="6213230" cy="11111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Traditional Arabic" panose="02020603050405020304" pitchFamily="18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قناة البوربوينت الإسلامي</a:t>
            </a:r>
          </a:p>
          <a:p>
            <a:pPr marL="0" indent="0" algn="ctr" rtl="1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  <a:cs typeface="KFGQPC Uthman Taha Naskh" panose="02000000000000000000" pitchFamily="2" charset="-78"/>
              </a:rPr>
              <a:t>youtube.com/@IslamicPowerPoint</a:t>
            </a:r>
            <a:endParaRPr lang="ar-J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  <a:cs typeface="KFGQPC Uthman Taha Naskh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16018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1">
                <a:extLst>
                  <a:ext uri="{FF2B5EF4-FFF2-40B4-BE49-F238E27FC236}">
                    <a16:creationId xmlns:a16="http://schemas.microsoft.com/office/drawing/2014/main" id="{E758334E-F5DB-367F-B281-0AE515BE1B6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58461036"/>
                  </p:ext>
                </p:extLst>
              </p:nvPr>
            </p:nvGraphicFramePr>
            <p:xfrm>
              <a:off x="9407784" y="881914"/>
              <a:ext cx="1726942" cy="1269430"/>
            </p:xfrm>
            <a:graphic>
              <a:graphicData uri="http://schemas.microsoft.com/office/powerpoint/2016/slidezoom">
                <pslz:sldZm>
                  <pslz:sldZmObj sldId="315" cId="2401640518">
                    <pslz:zmPr id="{358D6F8F-9726-4BF5-B884-5C6750C290D9}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26942" cy="126943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1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E758334E-F5DB-367F-B281-0AE515BE1B6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7784" y="881914"/>
                <a:ext cx="1726942" cy="1269430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2">
                <a:extLst>
                  <a:ext uri="{FF2B5EF4-FFF2-40B4-BE49-F238E27FC236}">
                    <a16:creationId xmlns:a16="http://schemas.microsoft.com/office/drawing/2014/main" id="{D06D50FB-F7BB-5A8C-E82F-41DEC05968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23559387"/>
                  </p:ext>
                </p:extLst>
              </p:nvPr>
            </p:nvGraphicFramePr>
            <p:xfrm>
              <a:off x="6623566" y="881914"/>
              <a:ext cx="1726942" cy="1269430"/>
            </p:xfrm>
            <a:graphic>
              <a:graphicData uri="http://schemas.microsoft.com/office/powerpoint/2016/slidezoom">
                <pslz:sldZm>
                  <pslz:sldZmObj sldId="305" cId="1880078641">
                    <pslz:zmPr id="{43988022-D9AE-418E-8727-7DE97C0A70C3}" imageType="cover" transitionDur="100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26942" cy="126943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2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D06D50FB-F7BB-5A8C-E82F-41DEC05968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3566" y="881914"/>
                <a:ext cx="1726942" cy="1269430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3">
                <a:extLst>
                  <a:ext uri="{FF2B5EF4-FFF2-40B4-BE49-F238E27FC236}">
                    <a16:creationId xmlns:a16="http://schemas.microsoft.com/office/drawing/2014/main" id="{91FAE6B9-1DD8-7CCB-1F2B-0FDC641BC6D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78495413"/>
                  </p:ext>
                </p:extLst>
              </p:nvPr>
            </p:nvGraphicFramePr>
            <p:xfrm>
              <a:off x="3841496" y="881911"/>
              <a:ext cx="1724794" cy="1269430"/>
            </p:xfrm>
            <a:graphic>
              <a:graphicData uri="http://schemas.microsoft.com/office/powerpoint/2016/slidezoom">
                <pslz:sldZm>
                  <pslz:sldZmObj sldId="306" cId="2750395704">
                    <pslz:zmPr id="{58F8C0E7-A14B-43E7-8A94-C60FACADC67F}" imageType="cover" transitionDur="1000">
                      <p166:blipFill xmlns:p166="http://schemas.microsoft.com/office/powerpoint/2016/6/main"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24794" cy="126943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3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91FAE6B9-1DD8-7CCB-1F2B-0FDC641BC6D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1496" y="881911"/>
                <a:ext cx="1724794" cy="1269430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4">
                <a:extLst>
                  <a:ext uri="{FF2B5EF4-FFF2-40B4-BE49-F238E27FC236}">
                    <a16:creationId xmlns:a16="http://schemas.microsoft.com/office/drawing/2014/main" id="{CA46869A-E1D5-09AA-A9F7-A7FFADA1D01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94584060"/>
                  </p:ext>
                </p:extLst>
              </p:nvPr>
            </p:nvGraphicFramePr>
            <p:xfrm>
              <a:off x="1057276" y="850026"/>
              <a:ext cx="1726944" cy="1269432"/>
            </p:xfrm>
            <a:graphic>
              <a:graphicData uri="http://schemas.microsoft.com/office/powerpoint/2016/slidezoom">
                <pslz:sldZm>
                  <pslz:sldZmObj sldId="307" cId="3932255215">
                    <pslz:zmPr id="{010A11DC-37EC-4A9D-B49F-1C38C6FC47AE}" imageType="cover" transitionDur="1000">
                      <p166:blipFill xmlns:p166="http://schemas.microsoft.com/office/powerpoint/2016/6/main"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26944" cy="1269432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4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CA46869A-E1D5-09AA-A9F7-A7FFADA1D01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7276" y="850026"/>
                <a:ext cx="1726944" cy="1269432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5">
                <a:extLst>
                  <a:ext uri="{FF2B5EF4-FFF2-40B4-BE49-F238E27FC236}">
                    <a16:creationId xmlns:a16="http://schemas.microsoft.com/office/drawing/2014/main" id="{560A5BD2-E6C7-7C74-F19B-250A51CC251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57392321"/>
                  </p:ext>
                </p:extLst>
              </p:nvPr>
            </p:nvGraphicFramePr>
            <p:xfrm>
              <a:off x="9412846" y="2794285"/>
              <a:ext cx="1721880" cy="1269430"/>
            </p:xfrm>
            <a:graphic>
              <a:graphicData uri="http://schemas.microsoft.com/office/powerpoint/2016/slidezoom">
                <pslz:sldZm>
                  <pslz:sldZmObj sldId="308" cId="3757428251">
                    <pslz:zmPr id="{DF0D645D-7DEA-402B-929B-DB63614A4254}" imageType="cover" transitionDur="1000">
                      <p166:blipFill xmlns:p166="http://schemas.microsoft.com/office/powerpoint/2016/6/main"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21880" cy="126943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5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560A5BD2-E6C7-7C74-F19B-250A51CC251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12846" y="2794285"/>
                <a:ext cx="1721880" cy="1269430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6">
                <a:extLst>
                  <a:ext uri="{FF2B5EF4-FFF2-40B4-BE49-F238E27FC236}">
                    <a16:creationId xmlns:a16="http://schemas.microsoft.com/office/drawing/2014/main" id="{941B03E0-8992-DA3A-E7C1-C2792D1F798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39912601"/>
                  </p:ext>
                </p:extLst>
              </p:nvPr>
            </p:nvGraphicFramePr>
            <p:xfrm>
              <a:off x="1057270" y="2794285"/>
              <a:ext cx="1721884" cy="1269434"/>
            </p:xfrm>
            <a:graphic>
              <a:graphicData uri="http://schemas.microsoft.com/office/powerpoint/2016/slidezoom">
                <pslz:sldZm>
                  <pslz:sldZmObj sldId="309" cId="2591389217">
                    <pslz:zmPr id="{231C87F0-42D0-4ADD-BFC8-791646BE671D}" imageType="cover" transitionDur="1000">
                      <p166:blipFill xmlns:p166="http://schemas.microsoft.com/office/powerpoint/2016/6/main"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21884" cy="1269434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6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941B03E0-8992-DA3A-E7C1-C2792D1F79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7270" y="2794285"/>
                <a:ext cx="1721884" cy="1269434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7">
                <a:extLst>
                  <a:ext uri="{FF2B5EF4-FFF2-40B4-BE49-F238E27FC236}">
                    <a16:creationId xmlns:a16="http://schemas.microsoft.com/office/drawing/2014/main" id="{A3C46DC4-0E21-DDFE-93C3-F4532FBC24D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82383671"/>
                  </p:ext>
                </p:extLst>
              </p:nvPr>
            </p:nvGraphicFramePr>
            <p:xfrm>
              <a:off x="9412846" y="4738540"/>
              <a:ext cx="1721882" cy="1269432"/>
            </p:xfrm>
            <a:graphic>
              <a:graphicData uri="http://schemas.microsoft.com/office/powerpoint/2016/slidezoom">
                <pslz:sldZm>
                  <pslz:sldZmObj sldId="310" cId="1091620801">
                    <pslz:zmPr id="{00093003-64E0-478E-B1A2-47CEF45843B4}" imageType="cover" transitionDur="1000">
                      <p166:blipFill xmlns:p166="http://schemas.microsoft.com/office/powerpoint/2016/6/main"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21882" cy="1269432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7">
                <a:hlinkClick r:id="rId22" action="ppaction://hlinksldjump"/>
                <a:extLst>
                  <a:ext uri="{FF2B5EF4-FFF2-40B4-BE49-F238E27FC236}">
                    <a16:creationId xmlns:a16="http://schemas.microsoft.com/office/drawing/2014/main" id="{A3C46DC4-0E21-DDFE-93C3-F4532FBC24D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12846" y="4738540"/>
                <a:ext cx="1721882" cy="1269432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1" name="8">
                <a:extLst>
                  <a:ext uri="{FF2B5EF4-FFF2-40B4-BE49-F238E27FC236}">
                    <a16:creationId xmlns:a16="http://schemas.microsoft.com/office/drawing/2014/main" id="{E23A1EB8-3D4A-5618-36C2-CBB2FC03381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80148749"/>
                  </p:ext>
                </p:extLst>
              </p:nvPr>
            </p:nvGraphicFramePr>
            <p:xfrm>
              <a:off x="6623566" y="4738540"/>
              <a:ext cx="1721884" cy="1269432"/>
            </p:xfrm>
            <a:graphic>
              <a:graphicData uri="http://schemas.microsoft.com/office/powerpoint/2016/slidezoom">
                <pslz:sldZm>
                  <pslz:sldZmObj sldId="311" cId="2931935306">
                    <pslz:zmPr id="{9286A586-35D4-43E9-838F-7868875FF4D4}" imageType="cover" transitionDur="1000">
                      <p166:blipFill xmlns:p166="http://schemas.microsoft.com/office/powerpoint/2016/6/main"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21884" cy="1269432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1" name="8">
                <a:hlinkClick r:id="rId25" action="ppaction://hlinksldjump"/>
                <a:extLst>
                  <a:ext uri="{FF2B5EF4-FFF2-40B4-BE49-F238E27FC236}">
                    <a16:creationId xmlns:a16="http://schemas.microsoft.com/office/drawing/2014/main" id="{E23A1EB8-3D4A-5618-36C2-CBB2FC03381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3566" y="4738540"/>
                <a:ext cx="1721884" cy="1269432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3" name="9">
                <a:extLst>
                  <a:ext uri="{FF2B5EF4-FFF2-40B4-BE49-F238E27FC236}">
                    <a16:creationId xmlns:a16="http://schemas.microsoft.com/office/drawing/2014/main" id="{EBEE30BD-BBC6-9BE7-0F4D-7AD73EC975E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83514624"/>
                  </p:ext>
                </p:extLst>
              </p:nvPr>
            </p:nvGraphicFramePr>
            <p:xfrm>
              <a:off x="3842260" y="4738538"/>
              <a:ext cx="1724030" cy="1269436"/>
            </p:xfrm>
            <a:graphic>
              <a:graphicData uri="http://schemas.microsoft.com/office/powerpoint/2016/slidezoom">
                <pslz:sldZm>
                  <pslz:sldZmObj sldId="312" cId="301601449">
                    <pslz:zmPr id="{7633FE6C-EC35-416E-B463-CBE64B263E5E}" imageType="cover" transitionDur="1000">
                      <p166:blipFill xmlns:p166="http://schemas.microsoft.com/office/powerpoint/2016/6/main"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24030" cy="126943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3" name="9">
                <a:hlinkClick r:id="rId28" action="ppaction://hlinksldjump"/>
                <a:extLst>
                  <a:ext uri="{FF2B5EF4-FFF2-40B4-BE49-F238E27FC236}">
                    <a16:creationId xmlns:a16="http://schemas.microsoft.com/office/drawing/2014/main" id="{EBEE30BD-BBC6-9BE7-0F4D-7AD73EC975E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2260" y="4738538"/>
                <a:ext cx="1724030" cy="1269436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5" name="10">
                <a:extLst>
                  <a:ext uri="{FF2B5EF4-FFF2-40B4-BE49-F238E27FC236}">
                    <a16:creationId xmlns:a16="http://schemas.microsoft.com/office/drawing/2014/main" id="{B140611D-B1BA-52C7-DA6E-0A9F41C9845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36043592"/>
                  </p:ext>
                </p:extLst>
              </p:nvPr>
            </p:nvGraphicFramePr>
            <p:xfrm>
              <a:off x="1057270" y="4738538"/>
              <a:ext cx="1721884" cy="1269434"/>
            </p:xfrm>
            <a:graphic>
              <a:graphicData uri="http://schemas.microsoft.com/office/powerpoint/2016/slidezoom">
                <pslz:sldZm>
                  <pslz:sldZmObj sldId="313" cId="1017069456">
                    <pslz:zmPr id="{1700ED03-2BF8-4E57-8B27-F0C7E3520AC4}" imageType="cover" transitionDur="1000">
                      <p166:blipFill xmlns:p166="http://schemas.microsoft.com/office/powerpoint/2016/6/main"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21884" cy="1269434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5" name="10">
                <a:hlinkClick r:id="rId31" action="ppaction://hlinksldjump"/>
                <a:extLst>
                  <a:ext uri="{FF2B5EF4-FFF2-40B4-BE49-F238E27FC236}">
                    <a16:creationId xmlns:a16="http://schemas.microsoft.com/office/drawing/2014/main" id="{B140611D-B1BA-52C7-DA6E-0A9F41C9845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7270" y="4738538"/>
                <a:ext cx="1721884" cy="1269434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p:sp>
        <p:nvSpPr>
          <p:cNvPr id="50" name="00">
            <a:extLst>
              <a:ext uri="{FF2B5EF4-FFF2-40B4-BE49-F238E27FC236}">
                <a16:creationId xmlns:a16="http://schemas.microsoft.com/office/drawing/2014/main" id="{BB5EB438-F8B6-0372-9207-5C60CC481CC3}"/>
              </a:ext>
            </a:extLst>
          </p:cNvPr>
          <p:cNvSpPr/>
          <p:nvPr/>
        </p:nvSpPr>
        <p:spPr>
          <a:xfrm>
            <a:off x="4998720" y="2620881"/>
            <a:ext cx="2194560" cy="1616238"/>
          </a:xfrm>
          <a:prstGeom prst="rect">
            <a:avLst/>
          </a:prstGeom>
          <a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600" dirty="0">
              <a:solidFill>
                <a:sysClr val="windowText" lastClr="000000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32862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2FF30-551A-5B18-16D7-E930C2394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5749047D-DB14-1647-F40C-6D4611D64C2B}"/>
              </a:ext>
            </a:extLst>
          </p:cNvPr>
          <p:cNvSpPr txBox="1"/>
          <p:nvPr/>
        </p:nvSpPr>
        <p:spPr>
          <a:xfrm>
            <a:off x="3903785" y="1674674"/>
            <a:ext cx="7678615" cy="3508653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>
              <a:spcAft>
                <a:spcPts val="1200"/>
              </a:spcAft>
            </a:pPr>
            <a:r>
              <a:rPr lang="ar-JO" sz="3200" b="1" dirty="0">
                <a:solidFill>
                  <a:srgbClr val="C00000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الأدب مع الله تعالى ورسوله ﷺ:</a:t>
            </a:r>
          </a:p>
          <a:p>
            <a:pPr>
              <a:spcAft>
                <a:spcPts val="1200"/>
              </a:spcAft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﴿يَا أَيُّهَا الَّذِينَ آمَنُوا لَا تُقَدِّمُوا بَيْنَ يَدَيِ اللَّهِ وَرَسُولِهِ﴾</a:t>
            </a:r>
            <a:r>
              <a:rPr lang="ar-JO" sz="3200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الآية 1.</a:t>
            </a:r>
            <a:endParaRPr lang="ar-JO" sz="3200" b="1" dirty="0">
              <a:solidFill>
                <a:srgbClr val="C00000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  <a:p>
            <a:r>
              <a:rPr lang="ar-JO" sz="3200" b="1" dirty="0">
                <a:solidFill>
                  <a:srgbClr val="C00000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الآداب المستنبطة: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تقديم أمر الله ورسوله على كل رأي أو هوى.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عدم التسرّع في إصدار الأحكام قبل الرجوع للشرع.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التسليم التام لأوامر الله تعالى ورسوله ﷺ.</a:t>
            </a:r>
          </a:p>
        </p:txBody>
      </p:sp>
    </p:spTree>
    <p:extLst>
      <p:ext uri="{BB962C8B-B14F-4D97-AF65-F5344CB8AC3E}">
        <p14:creationId xmlns:p14="http://schemas.microsoft.com/office/powerpoint/2010/main" val="240164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F0476-CBEA-B215-E9CD-930F9DF47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BA00C1CD-446F-7111-7A88-DD3A3545E0CB}"/>
              </a:ext>
            </a:extLst>
          </p:cNvPr>
          <p:cNvSpPr txBox="1"/>
          <p:nvPr/>
        </p:nvSpPr>
        <p:spPr>
          <a:xfrm>
            <a:off x="4490977" y="1674674"/>
            <a:ext cx="7091423" cy="3508653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>
              <a:spcAft>
                <a:spcPts val="1200"/>
              </a:spcAft>
            </a:pPr>
            <a:r>
              <a:rPr lang="ar-JO" sz="3200" b="1" dirty="0">
                <a:solidFill>
                  <a:srgbClr val="C00000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خفض الصوت واحترام النبي ﷺ:</a:t>
            </a:r>
          </a:p>
          <a:p>
            <a:pPr>
              <a:spcAft>
                <a:spcPts val="1200"/>
              </a:spcAft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﴿لَا تَرْفَعُوا أَصْوَاتَكُمْ فَوْقَ صَوْتِ النَّبِيِّ﴾، الآية 2.</a:t>
            </a:r>
            <a:endParaRPr lang="ar-JO" sz="3200" b="1" dirty="0">
              <a:solidFill>
                <a:srgbClr val="C00000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  <a:p>
            <a:r>
              <a:rPr lang="ar-JO" sz="3200" b="1" dirty="0">
                <a:solidFill>
                  <a:srgbClr val="C00000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الآداب المستنبطة: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توقير النبي ﷺ وتعظيمه حيًا وميتًا.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الأدب في الحديث عن النبي ﷺ وسنته.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خفض الصوت في مجالس العلم.</a:t>
            </a:r>
          </a:p>
        </p:txBody>
      </p:sp>
    </p:spTree>
    <p:extLst>
      <p:ext uri="{BB962C8B-B14F-4D97-AF65-F5344CB8AC3E}">
        <p14:creationId xmlns:p14="http://schemas.microsoft.com/office/powerpoint/2010/main" val="1880078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1FBDF-59F9-6FCA-5BF3-6265AF115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6BAF7B5B-B71B-BB0E-3093-830510CD5C8B}"/>
              </a:ext>
            </a:extLst>
          </p:cNvPr>
          <p:cNvSpPr txBox="1"/>
          <p:nvPr/>
        </p:nvSpPr>
        <p:spPr>
          <a:xfrm>
            <a:off x="3446585" y="1959367"/>
            <a:ext cx="8135815" cy="3508653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>
              <a:spcAft>
                <a:spcPts val="1200"/>
              </a:spcAft>
            </a:pPr>
            <a:r>
              <a:rPr lang="ar-JO" sz="3200" b="1" dirty="0">
                <a:solidFill>
                  <a:srgbClr val="C00000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حسن التخاطب مع أهل الفضل:</a:t>
            </a:r>
          </a:p>
          <a:p>
            <a:pPr>
              <a:spcAft>
                <a:spcPts val="1200"/>
              </a:spcAft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﴿إِنَّ الَّذِينَ يَغُضُّونَ أَصْوَاتَهُمْ عِندَ رَسُولِ اللَّهِ﴾، الآية 3.</a:t>
            </a:r>
            <a:endParaRPr lang="ar-JO" sz="3200" b="1" dirty="0">
              <a:solidFill>
                <a:srgbClr val="C00000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  <a:p>
            <a:r>
              <a:rPr lang="ar-JO" sz="3200" b="1" dirty="0">
                <a:solidFill>
                  <a:srgbClr val="C00000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الآداب المستنبطة: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توقير النبي ﷺ وتعظيمه.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الأدب في الخطاب مع أهل العلم وأصحاب الفضل.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التواضع وعدم رفع النفس عند مجالسة أهل الخير والعلم.</a:t>
            </a:r>
          </a:p>
        </p:txBody>
      </p:sp>
    </p:spTree>
    <p:extLst>
      <p:ext uri="{BB962C8B-B14F-4D97-AF65-F5344CB8AC3E}">
        <p14:creationId xmlns:p14="http://schemas.microsoft.com/office/powerpoint/2010/main" val="2750395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DA25E-F0CC-98AD-8F84-D2800BA79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D07C95A5-2025-6B5C-4918-8BEE605A51B0}"/>
              </a:ext>
            </a:extLst>
          </p:cNvPr>
          <p:cNvSpPr txBox="1"/>
          <p:nvPr/>
        </p:nvSpPr>
        <p:spPr>
          <a:xfrm>
            <a:off x="4490977" y="1674674"/>
            <a:ext cx="7091423" cy="3508653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>
              <a:spcAft>
                <a:spcPts val="1200"/>
              </a:spcAft>
            </a:pPr>
            <a:r>
              <a:rPr lang="ar-JO" sz="3200" b="1" dirty="0">
                <a:solidFill>
                  <a:srgbClr val="C00000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أدب النداء وعدم الإزعاج:</a:t>
            </a:r>
          </a:p>
          <a:p>
            <a:pPr>
              <a:spcAft>
                <a:spcPts val="1200"/>
              </a:spcAft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﴿إِنَّ الَّذِينَ يُنَادُونَكَ مِن وَرَاءِ الْحُجُرَاتِ﴾، الآية 4.</a:t>
            </a:r>
            <a:endParaRPr lang="ar-JO" sz="3200" b="1" dirty="0">
              <a:solidFill>
                <a:srgbClr val="C00000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  <a:p>
            <a:r>
              <a:rPr lang="ar-JO" sz="3200" b="1" dirty="0">
                <a:solidFill>
                  <a:srgbClr val="C00000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الآداب المستنبطة: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اختيار الوقت المناسب للطلب أو السؤال.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عدم الإلحاح أو الإزعاج.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الصبر وحسن الانتظار.</a:t>
            </a:r>
          </a:p>
        </p:txBody>
      </p:sp>
    </p:spTree>
    <p:extLst>
      <p:ext uri="{BB962C8B-B14F-4D97-AF65-F5344CB8AC3E}">
        <p14:creationId xmlns:p14="http://schemas.microsoft.com/office/powerpoint/2010/main" val="3932255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41891-9BF0-CFA9-E2C9-90BA33750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A4CAB48-3BAA-B067-E342-734B997AD521}"/>
              </a:ext>
            </a:extLst>
          </p:cNvPr>
          <p:cNvSpPr txBox="1"/>
          <p:nvPr/>
        </p:nvSpPr>
        <p:spPr>
          <a:xfrm>
            <a:off x="4490977" y="1674674"/>
            <a:ext cx="7091423" cy="3508653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>
              <a:spcAft>
                <a:spcPts val="1200"/>
              </a:spcAft>
            </a:pPr>
            <a:r>
              <a:rPr lang="ar-JO" sz="3200" b="1" dirty="0">
                <a:solidFill>
                  <a:srgbClr val="C00000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التثبت من الأخبار:</a:t>
            </a:r>
          </a:p>
          <a:p>
            <a:pPr>
              <a:spcAft>
                <a:spcPts val="1200"/>
              </a:spcAft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﴿إِن جَاءَكُمْ فَاسِقٌ بِنَبَإٍ فَتَبَيَّنُوا﴾، الآية 6.</a:t>
            </a:r>
            <a:endParaRPr lang="ar-JO" sz="3200" b="1" dirty="0">
              <a:solidFill>
                <a:srgbClr val="C00000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  <a:p>
            <a:r>
              <a:rPr lang="ar-JO" sz="3200" b="1" dirty="0">
                <a:solidFill>
                  <a:srgbClr val="C00000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الآداب المستنبطة: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التحقق من الأخبار قبل نشرها.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عدم التسرع في الحكم على الناس.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الحذر من الإشاعات.</a:t>
            </a:r>
          </a:p>
        </p:txBody>
      </p:sp>
    </p:spTree>
    <p:extLst>
      <p:ext uri="{BB962C8B-B14F-4D97-AF65-F5344CB8AC3E}">
        <p14:creationId xmlns:p14="http://schemas.microsoft.com/office/powerpoint/2010/main" val="3757428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8F6B2-C5F6-347B-69B1-355FC246E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BF06BD00-EA14-C807-5E3B-56ACA6436F0A}"/>
              </a:ext>
            </a:extLst>
          </p:cNvPr>
          <p:cNvSpPr txBox="1"/>
          <p:nvPr/>
        </p:nvSpPr>
        <p:spPr>
          <a:xfrm>
            <a:off x="1219201" y="1674674"/>
            <a:ext cx="10363200" cy="3508653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>
              <a:spcAft>
                <a:spcPts val="1200"/>
              </a:spcAft>
            </a:pPr>
            <a:r>
              <a:rPr lang="ar-JO" sz="3200" b="1" dirty="0">
                <a:solidFill>
                  <a:srgbClr val="C00000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عدم السخرية والاستهزاء:</a:t>
            </a:r>
          </a:p>
          <a:p>
            <a:pPr>
              <a:spcAft>
                <a:spcPts val="1200"/>
              </a:spcAft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﴿لَا يَسْخَرْ قَوْمٌ مِّن قَوْمٍ﴾، ﴿وَلَا تَلْمِزُوا أَنفُسَكُمْ وَلَا تَنَابَزُوا بِالْأَلْقَابِ ﴾، الآية 11.</a:t>
            </a:r>
            <a:endParaRPr lang="ar-JO" sz="3200" b="1" dirty="0">
              <a:solidFill>
                <a:srgbClr val="C00000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  <a:p>
            <a:r>
              <a:rPr lang="ar-JO" sz="3200" b="1" dirty="0">
                <a:solidFill>
                  <a:srgbClr val="C00000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الآداب المستنبطة: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احترام الآخرين وعدم احتقارهم.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تجنب السخرية والتنابز بالألقاب.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ar-JO" sz="3200" b="1" dirty="0"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حفظ كرامة المسلم.</a:t>
            </a:r>
          </a:p>
        </p:txBody>
      </p:sp>
    </p:spTree>
    <p:extLst>
      <p:ext uri="{BB962C8B-B14F-4D97-AF65-F5344CB8AC3E}">
        <p14:creationId xmlns:p14="http://schemas.microsoft.com/office/powerpoint/2010/main" val="2591389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434</Words>
  <Application>Microsoft Office PowerPoint</Application>
  <PresentationFormat>شاشة عريضة</PresentationFormat>
  <Paragraphs>69</Paragraphs>
  <Slides>13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13</vt:i4>
      </vt:variant>
    </vt:vector>
  </HeadingPairs>
  <TitlesOfParts>
    <vt:vector size="22" baseType="lpstr">
      <vt:lpstr>Wingdings</vt:lpstr>
      <vt:lpstr>Calibri Light</vt:lpstr>
      <vt:lpstr>A Jannat LT</vt:lpstr>
      <vt:lpstr>Aptos Display</vt:lpstr>
      <vt:lpstr>Calibri</vt:lpstr>
      <vt:lpstr>KFGQPC Uthman Taha Naskh</vt:lpstr>
      <vt:lpstr>Arial</vt:lpstr>
      <vt:lpstr>Office Theme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آداب سورة الحجرات</dc:title>
  <dc:creator>البوربوينت الإسلامي</dc:creator>
  <cp:lastModifiedBy>البوربوينت الإسلامي</cp:lastModifiedBy>
  <cp:revision>35</cp:revision>
  <dcterms:created xsi:type="dcterms:W3CDTF">2026-01-03T15:54:13Z</dcterms:created>
  <dcterms:modified xsi:type="dcterms:W3CDTF">2026-01-05T15:54:42Z</dcterms:modified>
</cp:coreProperties>
</file>