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6" r:id="rId9"/>
    <p:sldId id="319" r:id="rId10"/>
    <p:sldId id="318" r:id="rId11"/>
    <p:sldId id="326" r:id="rId12"/>
    <p:sldId id="320" r:id="rId13"/>
    <p:sldId id="315" r:id="rId14"/>
    <p:sldId id="322" r:id="rId15"/>
    <p:sldId id="327" r:id="rId16"/>
    <p:sldId id="331" r:id="rId17"/>
    <p:sldId id="328" r:id="rId18"/>
    <p:sldId id="329" r:id="rId19"/>
    <p:sldId id="330" r:id="rId20"/>
    <p:sldId id="323" r:id="rId21"/>
    <p:sldId id="32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B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66" d="100"/>
          <a:sy n="66" d="100"/>
        </p:scale>
        <p:origin x="1930" y="278"/>
      </p:cViewPr>
      <p:guideLst>
        <p:guide orient="horz" pos="33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26BA33EC-1F16-3C4F-90CC-EC8CEF45AB3F}" type="datetimeFigureOut">
              <a:rPr lang="en-US" altLang="en-US"/>
              <a:pPr>
                <a:defRPr/>
              </a:pPr>
              <a:t>3/26/2025</a:t>
            </a:fld>
            <a:endParaRPr lang="en-US" alt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6F7EFDFE-FB5A-C84F-B555-C0A78B782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74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F77F98E6-CDBA-2A43-9C18-2ED51E5A7BF3}" type="datetimeFigureOut">
              <a:rPr lang="en-US" altLang="en-US"/>
              <a:pPr>
                <a:defRPr/>
              </a:pPr>
              <a:t>3/26/2025</a:t>
            </a:fld>
            <a:endParaRPr lang="en-US" alt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E2B1DA6C-D435-A34D-9641-48EE0D450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03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live in a 24-hour news cycle, which means</a:t>
            </a:r>
            <a:r>
              <a:rPr lang="en-US" baseline="0" dirty="0"/>
              <a:t> messages get contorted and devalued.  What do we need?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1DA6C-D435-A34D-9641-48EE0D45051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31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2014-15, our mentions increased to 6,609 and our share of voice to 85%.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1DA6C-D435-A34D-9641-48EE0D45051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25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1DA6C-D435-A34D-9641-48EE0D45051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72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</a:t>
            </a:r>
            <a:r>
              <a:rPr lang="en-US" baseline="0" dirty="0"/>
              <a:t> out Twitter mentions grow, Facebook mentions exploded from 5,237 to 107,447.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1DA6C-D435-A34D-9641-48EE0D45051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44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Facebook has changed it’s analytics</a:t>
            </a:r>
            <a:r>
              <a:rPr lang="en-US" baseline="0" dirty="0"/>
              <a:t> several times, which means our search engine optimization numbers can change dramatically.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1DA6C-D435-A34D-9641-48EE0D45051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93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7213" y="6040438"/>
            <a:ext cx="1930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6288618"/>
            <a:ext cx="59436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23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pi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21631"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6040438"/>
            <a:ext cx="1930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6288618"/>
            <a:ext cx="59436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7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r="12991"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6040438"/>
            <a:ext cx="1930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6288618"/>
            <a:ext cx="59436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66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Insp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r="22253"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6040438"/>
            <a:ext cx="1930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6288618"/>
            <a:ext cx="59436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3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Comm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2"/>
          <a:stretch>
            <a:fillRect/>
          </a:stretch>
        </p:blipFill>
        <p:spPr bwMode="auto">
          <a:xfrm>
            <a:off x="0" y="0"/>
            <a:ext cx="91424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 rot="5400000">
            <a:off x="8454231" y="1066007"/>
            <a:ext cx="11382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>
                <a:solidFill>
                  <a:schemeClr val="bg1"/>
                </a:solidFill>
              </a:rPr>
              <a:t>Image © John Jernigan</a:t>
            </a: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6040438"/>
            <a:ext cx="1930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6288618"/>
            <a:ext cx="59436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03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GatorG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r="12962"/>
          <a:stretch>
            <a:fillRect/>
          </a:stretch>
        </p:blipFill>
        <p:spPr bwMode="auto">
          <a:xfrm>
            <a:off x="0" y="4763"/>
            <a:ext cx="9144000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6040438"/>
            <a:ext cx="1930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6288618"/>
            <a:ext cx="59436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98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3771900" y="-3246412"/>
            <a:ext cx="914400" cy="7848600"/>
          </a:xfrm>
          <a:prstGeom prst="rect">
            <a:avLst/>
          </a:prstGeom>
        </p:spPr>
        <p:txBody>
          <a:bodyPr vert="vert">
            <a:noAutofit/>
          </a:bodyPr>
          <a:lstStyle>
            <a:lvl1pPr>
              <a:defRPr sz="44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" y="1828800"/>
            <a:ext cx="78486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2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3771900" y="-3246412"/>
            <a:ext cx="914400" cy="7848600"/>
          </a:xfrm>
          <a:prstGeom prst="rect">
            <a:avLst/>
          </a:prstGeom>
        </p:spPr>
        <p:txBody>
          <a:bodyPr vert="vert">
            <a:noAutofit/>
          </a:bodyPr>
          <a:lstStyle>
            <a:lvl1pPr>
              <a:defRPr sz="44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" y="1828800"/>
            <a:ext cx="7848600" cy="4645152"/>
          </a:xfrm>
          <a:prstGeom prst="rect">
            <a:avLst/>
          </a:prstGeom>
        </p:spPr>
        <p:txBody>
          <a:bodyPr/>
          <a:lstStyle>
            <a:lvl1pPr marL="347472" indent="-347472">
              <a:buFont typeface="Arial" panose="020B0604020202020204" pitchFamily="34" charset="0"/>
              <a:buChar char="•"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77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6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893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00478B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81" r:id="rId7"/>
    <p:sldLayoutId id="2147483882" r:id="rId8"/>
    <p:sldLayoutId id="2147483883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cap="small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Geneva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Geneva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Geneva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Geneva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Geneva" charset="0"/>
          <a:cs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Geneva" charset="0"/>
          <a:cs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Geneva" charset="0"/>
          <a:cs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Geneva" charset="0"/>
          <a:cs typeface="Geneva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beverlymjames@ufl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pp.trendkite.com/report?id=57f1a533-aeb2-4301-9147-89f7dfa0bf21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Using </a:t>
            </a:r>
            <a:r>
              <a:rPr lang="en-US" dirty="0" err="1"/>
              <a:t>roi</a:t>
            </a:r>
            <a:r>
              <a:rPr lang="en-US" dirty="0"/>
              <a:t> tools to drive strategic planning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28600" y="6288088"/>
            <a:ext cx="59436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dirty="0"/>
              <a:t>By Beverly James, UF/IFAS Communications Director of Public Relations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of Voice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135089"/>
            <a:ext cx="7848600" cy="5341911"/>
          </a:xfrm>
        </p:spPr>
        <p:txBody>
          <a:bodyPr/>
          <a:lstStyle/>
          <a:p>
            <a:r>
              <a:rPr lang="en-US" dirty="0"/>
              <a:t>The Share of Voice Comparison compares our brand coverage against competitors’ coverage.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32" y="2338552"/>
            <a:ext cx="3158168" cy="45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0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Amplification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135089"/>
            <a:ext cx="7848600" cy="5341911"/>
          </a:xfrm>
        </p:spPr>
        <p:txBody>
          <a:bodyPr/>
          <a:lstStyle/>
          <a:p>
            <a:r>
              <a:rPr lang="en-US" dirty="0"/>
              <a:t>This chart shows how effective our social media efforts are, and which platform works best.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17" y="2051765"/>
            <a:ext cx="5586783" cy="47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5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990600"/>
            <a:ext cx="7848600" cy="5486400"/>
          </a:xfrm>
        </p:spPr>
        <p:txBody>
          <a:bodyPr/>
          <a:lstStyle/>
          <a:p>
            <a:r>
              <a:rPr lang="en-US" dirty="0"/>
              <a:t>Search Engine Optimization provides a score of how likely visitors are to see our webpage.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6" y="2038561"/>
            <a:ext cx="7052988" cy="44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32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Year-by-Year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676400"/>
            <a:ext cx="7848600" cy="5181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2013-14: 969 mentions; SOV 55%; SEO 64; SM 7,188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2014-15: 6,609 mentions; SOV 85%; SEO 65; SM 14,377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2015-16: 5,174 mentions; SOV 81%; SEO 60; SM 100,318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2016-17: 6,244 mentions; SOV 86%; SEO 57: SM 67,830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2017-18: 8,092 mentions; SOV 80%; SEO 55; SM 116,148</a:t>
            </a:r>
          </a:p>
        </p:txBody>
      </p:sp>
    </p:spTree>
    <p:extLst>
      <p:ext uri="{BB962C8B-B14F-4D97-AF65-F5344CB8AC3E}">
        <p14:creationId xmlns:p14="http://schemas.microsoft.com/office/powerpoint/2010/main" val="1993562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135089"/>
            <a:ext cx="7848600" cy="5341911"/>
          </a:xfrm>
        </p:spPr>
        <p:txBody>
          <a:bodyPr/>
          <a:lstStyle/>
          <a:p>
            <a:pPr marL="0" indent="0"/>
            <a:r>
              <a:rPr lang="en-US" dirty="0"/>
              <a:t>More mentions, more share of voice.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18" y="1905000"/>
            <a:ext cx="4305182" cy="4830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399"/>
            <a:ext cx="4354300" cy="34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3727645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09" y="609600"/>
            <a:ext cx="371518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5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Competitors at Our Heals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295400"/>
            <a:ext cx="7848600" cy="5181600"/>
          </a:xfrm>
        </p:spPr>
        <p:txBody>
          <a:bodyPr/>
          <a:lstStyle/>
          <a:p>
            <a:pPr marL="0" indent="0"/>
            <a:r>
              <a:rPr lang="en-US" dirty="0"/>
              <a:t>2013-14: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UC-Davis was our closest competitor, with a 37% share of voice.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Texas A&amp;M University had 6% share of voice.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UF/IFAS had a 55% share of voice.</a:t>
            </a:r>
          </a:p>
          <a:p>
            <a:pPr marL="0" indent="0"/>
            <a:r>
              <a:rPr lang="en-US" dirty="0"/>
              <a:t>2017-18: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UC-Davis 20% share of voice.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Texas A&amp;M 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UF/IFAS 77%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61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vs. Twitter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066800"/>
            <a:ext cx="7848600" cy="541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61255"/>
            <a:ext cx="5867400" cy="51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59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308632" cy="63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47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371600"/>
            <a:ext cx="7848600" cy="5105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6705600" cy="48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1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 with Tools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Define Needs for ROI</a:t>
            </a:r>
          </a:p>
          <a:p>
            <a:r>
              <a:rPr lang="en-US" dirty="0"/>
              <a:t>Choose Platform</a:t>
            </a:r>
          </a:p>
          <a:p>
            <a:r>
              <a:rPr lang="en-US" dirty="0"/>
              <a:t>Understand Metrics</a:t>
            </a:r>
          </a:p>
          <a:p>
            <a:r>
              <a:rPr lang="en-US" dirty="0"/>
              <a:t>Create Narratives</a:t>
            </a:r>
          </a:p>
          <a:p>
            <a:r>
              <a:rPr lang="en-US" dirty="0"/>
              <a:t>Lessons Learned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62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There is a lot of competition out there.</a:t>
            </a:r>
          </a:p>
          <a:p>
            <a:r>
              <a:rPr lang="en-US" dirty="0"/>
              <a:t>Emphasize what makes us special.</a:t>
            </a:r>
          </a:p>
          <a:p>
            <a:r>
              <a:rPr lang="en-US" dirty="0"/>
              <a:t>Know your audience and tailor communications efforts accordingly.</a:t>
            </a:r>
          </a:p>
          <a:p>
            <a:r>
              <a:rPr lang="en-US" dirty="0"/>
              <a:t>Use tools to find journalists and outlets that will best convey your message.</a:t>
            </a:r>
          </a:p>
          <a:p>
            <a:r>
              <a:rPr lang="en-US" dirty="0"/>
              <a:t>Digital/social media is key.</a:t>
            </a:r>
          </a:p>
          <a:p>
            <a:r>
              <a:rPr lang="en-US" dirty="0"/>
              <a:t>Pitch! Pitch! Pitch!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68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Beverly James</a:t>
            </a:r>
          </a:p>
          <a:p>
            <a:r>
              <a:rPr lang="en-US" dirty="0">
                <a:hlinkClick r:id="rId2"/>
              </a:rPr>
              <a:t>beverlymjames@ufl.edu</a:t>
            </a:r>
            <a:endParaRPr lang="en-US" dirty="0"/>
          </a:p>
          <a:p>
            <a:r>
              <a:rPr lang="en-US" dirty="0"/>
              <a:t>352-273-3566</a:t>
            </a:r>
          </a:p>
        </p:txBody>
      </p:sp>
    </p:spTree>
    <p:extLst>
      <p:ext uri="{BB962C8B-B14F-4D97-AF65-F5344CB8AC3E}">
        <p14:creationId xmlns:p14="http://schemas.microsoft.com/office/powerpoint/2010/main" val="18596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Mad, Mad, Mad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34387"/>
            <a:ext cx="7848600" cy="63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2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Your Needs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Analytics</a:t>
            </a:r>
          </a:p>
          <a:p>
            <a:r>
              <a:rPr lang="en-US" dirty="0"/>
              <a:t>Number of media hits</a:t>
            </a:r>
          </a:p>
          <a:p>
            <a:r>
              <a:rPr lang="en-US" dirty="0"/>
              <a:t>Share of voice</a:t>
            </a:r>
          </a:p>
          <a:p>
            <a:r>
              <a:rPr lang="en-US" dirty="0"/>
              <a:t>Trending key messages</a:t>
            </a:r>
          </a:p>
          <a:p>
            <a:r>
              <a:rPr lang="en-US" dirty="0"/>
              <a:t>Search Engine Optimization</a:t>
            </a:r>
          </a:p>
          <a:p>
            <a:r>
              <a:rPr lang="en-US" dirty="0"/>
              <a:t>Top publishers</a:t>
            </a:r>
          </a:p>
          <a:p>
            <a:r>
              <a:rPr lang="en-US" dirty="0"/>
              <a:t>Top content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0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Gets the Rose?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8261"/>
            <a:ext cx="1285875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14800"/>
            <a:ext cx="37338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780289"/>
            <a:ext cx="7848601" cy="1027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49186"/>
            <a:ext cx="2266950" cy="819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56649"/>
            <a:ext cx="19240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18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http://app.trendkite.com/report?id=57f1a533-aeb2-4301-9147-89f7dfa0bf21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538883"/>
            <a:ext cx="9144000" cy="30777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/>
              </a:rPr>
              <a:t>  </a:t>
            </a:r>
            <a:r>
              <a:rPr kumimoji="0" lang="en-US" altLang="en-US" sz="1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/>
              </a:rPr>
              <a:t>Citrus Greening Report: 2013-18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rce Sans Pro"/>
            </a:endParaRPr>
          </a:p>
        </p:txBody>
      </p:sp>
      <p:pic>
        <p:nvPicPr>
          <p:cNvPr id="1026" name="Picture 2" descr="http://report-covers.s3.amazonaws.com/f1cdcc98-815e-4770-ae7b-8cbcd0d67dcf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399"/>
            <a:ext cx="82867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2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Digging Deep for ROI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7848600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8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2013-2018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 5 Years:</a:t>
            </a:r>
          </a:p>
          <a:p>
            <a:r>
              <a:rPr lang="en-US" dirty="0"/>
              <a:t>Share of voice: 81%</a:t>
            </a:r>
          </a:p>
          <a:p>
            <a:r>
              <a:rPr lang="en-US" dirty="0"/>
              <a:t>Total mentions: 27,074</a:t>
            </a:r>
          </a:p>
          <a:p>
            <a:r>
              <a:rPr lang="en-US" dirty="0"/>
              <a:t>SEO: 58</a:t>
            </a:r>
          </a:p>
        </p:txBody>
      </p:sp>
    </p:spTree>
    <p:extLst>
      <p:ext uri="{BB962C8B-B14F-4D97-AF65-F5344CB8AC3E}">
        <p14:creationId xmlns:p14="http://schemas.microsoft.com/office/powerpoint/2010/main" val="327839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135089"/>
            <a:ext cx="7848600" cy="5341911"/>
          </a:xfrm>
        </p:spPr>
        <p:txBody>
          <a:bodyPr/>
          <a:lstStyle/>
          <a:p>
            <a:r>
              <a:rPr lang="en-US" dirty="0"/>
              <a:t>Summarizes the number of hits in media outlets.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62450"/>
            <a:ext cx="6557926" cy="47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3921"/>
      </p:ext>
    </p:extLst>
  </p:cSld>
  <p:clrMapOvr>
    <a:masterClrMapping/>
  </p:clrMapOvr>
</p:sld>
</file>

<file path=ppt/theme/theme1.xml><?xml version="1.0" encoding="utf-8"?>
<a:theme xmlns:a="http://schemas.openxmlformats.org/drawingml/2006/main" name="Pitch Book">
  <a:themeElements>
    <a:clrScheme name="Custo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S_brand_PPT_temp" id="{FCCC0BCC-ABF7-E24F-BF08-38CFAC3E7E42}" vid="{2F132463-CFA4-C646-BA15-7B3F38A435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IFAS_brand_PPT_temp-1 (1)</Template>
  <TotalTime>0</TotalTime>
  <Words>455</Words>
  <Application>Microsoft Office PowerPoint</Application>
  <PresentationFormat>On-screen Show (4:3)</PresentationFormat>
  <Paragraphs>73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Source Sans Pro</vt:lpstr>
      <vt:lpstr>Pitch Book</vt:lpstr>
      <vt:lpstr>Using roi tools to drive strategic planning</vt:lpstr>
      <vt:lpstr>Strategic Planning with Tools</vt:lpstr>
      <vt:lpstr>Mad, Mad, Mad World</vt:lpstr>
      <vt:lpstr>Define Your Needs</vt:lpstr>
      <vt:lpstr>Who Gets the Rose?</vt:lpstr>
      <vt:lpstr>PowerPoint Presentation</vt:lpstr>
      <vt:lpstr>Digging Deep for ROI</vt:lpstr>
      <vt:lpstr>2013-2018</vt:lpstr>
      <vt:lpstr>Mentions</vt:lpstr>
      <vt:lpstr>Share of Voice</vt:lpstr>
      <vt:lpstr>Social Amplification</vt:lpstr>
      <vt:lpstr>SEO</vt:lpstr>
      <vt:lpstr>Year-by-Year Comparison</vt:lpstr>
      <vt:lpstr>Analysis</vt:lpstr>
      <vt:lpstr>PowerPoint Presentation</vt:lpstr>
      <vt:lpstr>Competitors at Our Heals</vt:lpstr>
      <vt:lpstr>Facebook vs. Twitter</vt:lpstr>
      <vt:lpstr>PowerPoint Presentation</vt:lpstr>
      <vt:lpstr>SEO Impact</vt:lpstr>
      <vt:lpstr>Lessons Learned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2018-06-26T16:59:38Z</dcterms:created>
  <dcterms:modified xsi:type="dcterms:W3CDTF">2025-03-26T17:38:04Z</dcterms:modified>
</cp:coreProperties>
</file>