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56" r:id="rId2"/>
    <p:sldId id="258" r:id="rId3"/>
    <p:sldId id="259" r:id="rId4"/>
    <p:sldId id="260" r:id="rId5"/>
    <p:sldId id="263" r:id="rId6"/>
    <p:sldId id="264" r:id="rId7"/>
    <p:sldId id="271" r:id="rId8"/>
    <p:sldId id="261" r:id="rId9"/>
    <p:sldId id="265" r:id="rId10"/>
    <p:sldId id="266" r:id="rId11"/>
    <p:sldId id="272" r:id="rId12"/>
    <p:sldId id="273" r:id="rId13"/>
    <p:sldId id="262" r:id="rId14"/>
    <p:sldId id="267" r:id="rId15"/>
    <p:sldId id="268" r:id="rId16"/>
    <p:sldId id="274" r:id="rId17"/>
    <p:sldId id="270"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86709" autoAdjust="0"/>
  </p:normalViewPr>
  <p:slideViewPr>
    <p:cSldViewPr>
      <p:cViewPr varScale="1">
        <p:scale>
          <a:sx n="59" d="100"/>
          <a:sy n="59" d="100"/>
        </p:scale>
        <p:origin x="1500" y="44"/>
      </p:cViewPr>
      <p:guideLst>
        <p:guide orient="horz" pos="2160"/>
        <p:guide pos="2880"/>
      </p:guideLst>
    </p:cSldViewPr>
  </p:slideViewPr>
  <p:outlineViewPr>
    <p:cViewPr>
      <p:scale>
        <a:sx n="33" d="100"/>
        <a:sy n="33" d="100"/>
      </p:scale>
      <p:origin x="0" y="869"/>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0707D9-2495-4E44-806B-83CEC6569197}" type="datetimeFigureOut">
              <a:rPr lang="en-US" smtClean="0"/>
              <a:pPr/>
              <a:t>3/17/2021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0EA884-DF01-48D5-B32E-189F7DFBC31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What are digital badges? Great question,</a:t>
            </a:r>
            <a:r>
              <a:rPr lang="en-US" baseline="0" dirty="0"/>
              <a:t> well, according to </a:t>
            </a:r>
            <a:r>
              <a:rPr lang="en-US" baseline="0" dirty="0" err="1"/>
              <a:t>Gamrat</a:t>
            </a:r>
            <a:r>
              <a:rPr lang="en-US" baseline="0" dirty="0"/>
              <a:t> and </a:t>
            </a:r>
            <a:r>
              <a:rPr lang="en-US" baseline="0" dirty="0" err="1"/>
              <a:t>Bixler</a:t>
            </a:r>
            <a:r>
              <a:rPr lang="en-US" baseline="0" dirty="0"/>
              <a:t> (2019), you can showcase students’ success, mastery, abilities, experience, and authority on the discussion board.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This</a:t>
            </a:r>
            <a:r>
              <a:rPr lang="en-US" sz="1200" kern="1200" baseline="0" dirty="0">
                <a:solidFill>
                  <a:schemeClr val="tx1"/>
                </a:solidFill>
                <a:latin typeface="+mn-lt"/>
                <a:ea typeface="+mn-ea"/>
                <a:cs typeface="+mn-cs"/>
              </a:rPr>
              <a:t> is exactly what I post in a discussion board, I only leave a few options to pick from and support any students who develop their own. My post reads: </a:t>
            </a:r>
            <a:r>
              <a:rPr lang="en-US" sz="1200" kern="1200" dirty="0">
                <a:solidFill>
                  <a:schemeClr val="tx1"/>
                </a:solidFill>
                <a:latin typeface="+mn-lt"/>
                <a:ea typeface="+mn-ea"/>
                <a:cs typeface="+mn-cs"/>
              </a:rPr>
              <a:t>Take a moment and look at the badges below. This week, along with your response posts, please select a badge to give to another student to show your understanding of the material and/ or to compliment on the awesomeness of an element within their initial post. All you need to do is right click on the badge you want, select copy, and then right click, select paste it into your discussion response. Please be sure to explain why you selected the particular badge, see example below.</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you can see a response to a peer’s post. The student commented on the context</a:t>
            </a:r>
            <a:r>
              <a:rPr lang="en-US" baseline="0" dirty="0"/>
              <a:t> and then selected a badge and commented on it. The response reads:</a:t>
            </a:r>
          </a:p>
          <a:p>
            <a:r>
              <a:rPr lang="en-US" baseline="0"/>
              <a:t>Student name, </a:t>
            </a:r>
            <a:r>
              <a:rPr lang="en-US" baseline="0" dirty="0"/>
              <a:t>I award you with the great attitude badge. Your ideas are so positive and your example shows great attitude towards students and leaders in your example!</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Do digital badges work? The answer</a:t>
            </a:r>
            <a:r>
              <a:rPr lang="en-US" baseline="0" dirty="0"/>
              <a:t> is YES!! “33% of students share the badges that they earned” (p.8). I have seen an increase in participation immediately within discussion boards. Everyone loves to be recognized and earning a badge is a way to show that recognition.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Where can you find digital badges to use today? Many digital badges are ready and waiting to be used online,</a:t>
            </a:r>
            <a:r>
              <a:rPr lang="en-US" baseline="0" dirty="0"/>
              <a:t> just search digital badges. You can create your own. There’s a great site to help you with this or you can use paint tool on your computer and insert graphics. You can borrow mine!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What is the future</a:t>
            </a:r>
            <a:r>
              <a:rPr lang="en-US" baseline="0" dirty="0"/>
              <a:t> of digital badges? The hope is that digital badges can help implement designs, help with evaluation, students using badges on their own, create a drive to want to earn badges, and an application of badges in a professional context. </a:t>
            </a:r>
          </a:p>
          <a:p>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It’s time to be creative…Let’s take a minute to imagine or sketch out</a:t>
            </a:r>
            <a:r>
              <a:rPr lang="en-US" baseline="0" dirty="0"/>
              <a:t> one badge that you might create in your own educational environment. What type of badge would you create? Some things to keep in mind… who would use it? What would the badge represent or mean? What kind of image would you include?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a:t>
            </a:r>
            <a:r>
              <a:rPr lang="en-US" baseline="0" dirty="0"/>
              <a:t> more than ever, we need to provide a positive/ stress-less learning environment. Badges can provide a little moment of happiness and hope about student learning. </a:t>
            </a:r>
            <a:r>
              <a:rPr lang="en-US" dirty="0"/>
              <a:t>Can</a:t>
            </a:r>
            <a:r>
              <a:rPr lang="en-US" baseline="0" dirty="0"/>
              <a:t> you motivate momentum in your classroom with digital badges?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questions</a:t>
            </a:r>
          </a:p>
        </p:txBody>
      </p:sp>
      <p:sp>
        <p:nvSpPr>
          <p:cNvPr id="4" name="Slide Number Placeholder 3"/>
          <p:cNvSpPr>
            <a:spLocks noGrp="1"/>
          </p:cNvSpPr>
          <p:nvPr>
            <p:ph type="sldNum" sz="quarter" idx="10"/>
          </p:nvPr>
        </p:nvSpPr>
        <p:spPr/>
        <p:txBody>
          <a:bodyPr/>
          <a:lstStyle/>
          <a:p>
            <a:fld id="{EB0EA884-DF01-48D5-B32E-189F7DFBC31E}"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“Digital badges can improve student engagement and motivation” (p.1). Not only is commitment and enthusiasm improved, you can also document and drive progress too!</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Who can use digital badges?</a:t>
            </a:r>
            <a:r>
              <a:rPr lang="en-US" baseline="0" dirty="0"/>
              <a:t> Teachers and students! Teachers can use them in discussion boards, on assignment feedback, and on announcements.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Here’s an example that I use as a teacher  “out of this world thinker” badge. I post who earned the award, the name of the badge, and what it is for.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Some that I use on a regular basis. I started off only using circles but since have branched out to different shapes,</a:t>
            </a:r>
            <a:r>
              <a:rPr lang="en-US" baseline="0" dirty="0"/>
              <a:t> why only be circles when there are SO many different shapes to consider.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What does a teacher post look like? As an announcement, my title is normally something like “this week’s badge goes to” or the name of the badge… “This out of this world thinker badge goes to…” Students have to click on the announcement to find out who earned the badge and why.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You can provide a few badges that students can award to others within the discussion. This builds camaraderie among your students in a virtual environment. Students can focus in on </a:t>
            </a:r>
            <a:r>
              <a:rPr lang="en-US" dirty="0"/>
              <a:t>Skills recognition, </a:t>
            </a:r>
            <a:r>
              <a:rPr lang="en-US" dirty="0" err="1"/>
              <a:t>Transferabilitiy</a:t>
            </a:r>
            <a:r>
              <a:rPr lang="en-US" dirty="0"/>
              <a:t>, Personalized learning, Personal empowerment,</a:t>
            </a:r>
            <a:r>
              <a:rPr lang="en-US" baseline="0" dirty="0"/>
              <a:t> and </a:t>
            </a:r>
            <a:r>
              <a:rPr lang="en-US" dirty="0"/>
              <a:t>Work related.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Same idea goes</a:t>
            </a:r>
            <a:r>
              <a:rPr lang="en-US" baseline="0" dirty="0"/>
              <a:t> here on the student example. Students can list who they are recognizing, what badge, and why they felt their peer deserved it. This act of giving badges seems to be contagious, I have even had students develop their own badges.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Here are some badges that use. I provide an example and a few badges students can pick from in a post on the discussion board. </a:t>
            </a:r>
            <a:endParaRPr lang="en-US" dirty="0"/>
          </a:p>
        </p:txBody>
      </p:sp>
      <p:sp>
        <p:nvSpPr>
          <p:cNvPr id="4" name="Slide Number Placeholder 3"/>
          <p:cNvSpPr>
            <a:spLocks noGrp="1"/>
          </p:cNvSpPr>
          <p:nvPr>
            <p:ph type="sldNum" sz="quarter" idx="10"/>
          </p:nvPr>
        </p:nvSpPr>
        <p:spPr/>
        <p:txBody>
          <a:bodyPr/>
          <a:lstStyle/>
          <a:p>
            <a:fld id="{EB0EA884-DF01-48D5-B32E-189F7DFBC31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705600" y="4206240"/>
            <a:ext cx="960120" cy="457200"/>
          </a:xfrm>
        </p:spPr>
        <p:txBody>
          <a:bodyPr/>
          <a:lstStyle/>
          <a:p>
            <a:fld id="{EECC5417-0CA7-4709-B42A-6BAFC87B2B83}" type="datetimeFigureOut">
              <a:rPr lang="en-US" smtClean="0"/>
              <a:pPr/>
              <a:t>3/17/2021</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92024655-72B9-4B5F-94C9-20F4FD22C7E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CC5417-0CA7-4709-B42A-6BAFC87B2B83}" type="datetimeFigureOut">
              <a:rPr lang="en-US" smtClean="0"/>
              <a:pPr/>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CC5417-0CA7-4709-B42A-6BAFC87B2B83}" type="datetimeFigureOut">
              <a:rPr lang="en-US" smtClean="0"/>
              <a:pPr/>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CC5417-0CA7-4709-B42A-6BAFC87B2B83}" type="datetimeFigureOut">
              <a:rPr lang="en-US" smtClean="0"/>
              <a:pPr/>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ECC5417-0CA7-4709-B42A-6BAFC87B2B83}" type="datetimeFigureOut">
              <a:rPr lang="en-US" smtClean="0"/>
              <a:pPr/>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ECC5417-0CA7-4709-B42A-6BAFC87B2B83}" type="datetimeFigureOut">
              <a:rPr lang="en-US" smtClean="0"/>
              <a:pPr/>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EECC5417-0CA7-4709-B42A-6BAFC87B2B83}" type="datetimeFigureOut">
              <a:rPr lang="en-US" smtClean="0"/>
              <a:pPr/>
              <a:t>3/17/2021</a:t>
            </a:fld>
            <a:endParaRPr lang="en-US"/>
          </a:p>
        </p:txBody>
      </p:sp>
      <p:sp>
        <p:nvSpPr>
          <p:cNvPr id="27" name="Slide Number Placeholder 26"/>
          <p:cNvSpPr>
            <a:spLocks noGrp="1"/>
          </p:cNvSpPr>
          <p:nvPr>
            <p:ph type="sldNum" sz="quarter" idx="11"/>
          </p:nvPr>
        </p:nvSpPr>
        <p:spPr/>
        <p:txBody>
          <a:bodyPr rtlCol="0"/>
          <a:lstStyle/>
          <a:p>
            <a:fld id="{92024655-72B9-4B5F-94C9-20F4FD22C7E7}"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6583680" y="612648"/>
            <a:ext cx="957264" cy="457200"/>
          </a:xfrm>
        </p:spPr>
        <p:txBody>
          <a:bodyPr/>
          <a:lstStyle/>
          <a:p>
            <a:fld id="{EECC5417-0CA7-4709-B42A-6BAFC87B2B83}" type="datetimeFigureOut">
              <a:rPr lang="en-US" smtClean="0"/>
              <a:pPr/>
              <a:t>3/17/2021</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92024655-72B9-4B5F-94C9-20F4FD22C7E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CC5417-0CA7-4709-B42A-6BAFC87B2B83}" type="datetimeFigureOut">
              <a:rPr lang="en-US" smtClean="0"/>
              <a:pPr/>
              <a:t>3/17/2021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ECC5417-0CA7-4709-B42A-6BAFC87B2B83}" type="datetimeFigureOut">
              <a:rPr lang="en-US" smtClean="0"/>
              <a:pPr/>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ECC5417-0CA7-4709-B42A-6BAFC87B2B83}" type="datetimeFigureOut">
              <a:rPr lang="en-US" smtClean="0"/>
              <a:pPr/>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024655-72B9-4B5F-94C9-20F4FD22C7E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EECC5417-0CA7-4709-B42A-6BAFC87B2B83}" type="datetimeFigureOut">
              <a:rPr lang="en-US" smtClean="0"/>
              <a:pPr/>
              <a:t>3/17/2021</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92024655-72B9-4B5F-94C9-20F4FD22C7E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295400"/>
            <a:ext cx="8458200" cy="1470025"/>
          </a:xfrm>
        </p:spPr>
        <p:txBody>
          <a:bodyPr>
            <a:noAutofit/>
          </a:bodyPr>
          <a:lstStyle/>
          <a:p>
            <a:r>
              <a:rPr lang="en-US" sz="5400" dirty="0">
                <a:solidFill>
                  <a:schemeClr val="accent2">
                    <a:lumMod val="60000"/>
                    <a:lumOff val="40000"/>
                  </a:schemeClr>
                </a:solidFill>
                <a:latin typeface="Knockout 50 Welterweight" charset="0"/>
              </a:rPr>
              <a:t>Motivation </a:t>
            </a:r>
            <a:br>
              <a:rPr lang="en-US" sz="5400" dirty="0">
                <a:solidFill>
                  <a:schemeClr val="accent2">
                    <a:lumMod val="60000"/>
                    <a:lumOff val="40000"/>
                  </a:schemeClr>
                </a:solidFill>
                <a:latin typeface="Knockout 50 Welterweight" charset="0"/>
              </a:rPr>
            </a:br>
            <a:r>
              <a:rPr lang="en-US" sz="5400" dirty="0">
                <a:solidFill>
                  <a:schemeClr val="accent2">
                    <a:lumMod val="60000"/>
                    <a:lumOff val="40000"/>
                  </a:schemeClr>
                </a:solidFill>
                <a:latin typeface="Knockout 50 Welterweight" charset="0"/>
              </a:rPr>
              <a:t>Momentum </a:t>
            </a:r>
            <a:br>
              <a:rPr lang="en-US" sz="5400" dirty="0">
                <a:solidFill>
                  <a:schemeClr val="accent2">
                    <a:lumMod val="60000"/>
                    <a:lumOff val="40000"/>
                  </a:schemeClr>
                </a:solidFill>
                <a:latin typeface="Knockout 50 Welterweight" charset="0"/>
              </a:rPr>
            </a:br>
            <a:r>
              <a:rPr lang="en-US" sz="5400" dirty="0">
                <a:solidFill>
                  <a:schemeClr val="accent2">
                    <a:lumMod val="60000"/>
                    <a:lumOff val="40000"/>
                  </a:schemeClr>
                </a:solidFill>
                <a:latin typeface="Knockout 50 Welterweight" charset="0"/>
              </a:rPr>
              <a:t>with Digital Badges</a:t>
            </a:r>
            <a:endParaRPr lang="en-US" sz="5400" dirty="0">
              <a:solidFill>
                <a:schemeClr val="accent2">
                  <a:lumMod val="60000"/>
                  <a:lumOff val="40000"/>
                </a:schemeClr>
              </a:solidFill>
            </a:endParaRPr>
          </a:p>
        </p:txBody>
      </p:sp>
      <p:sp>
        <p:nvSpPr>
          <p:cNvPr id="3" name="Subtitle 2"/>
          <p:cNvSpPr>
            <a:spLocks noGrp="1"/>
          </p:cNvSpPr>
          <p:nvPr>
            <p:ph type="subTitle" idx="1"/>
          </p:nvPr>
        </p:nvSpPr>
        <p:spPr/>
        <p:txBody>
          <a:bodyPr/>
          <a:lstStyle/>
          <a:p>
            <a:r>
              <a:rPr lang="en-US" dirty="0"/>
              <a:t>By Dr. Juliet Krummick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229600" cy="1066800"/>
          </a:xfrm>
        </p:spPr>
        <p:txBody>
          <a:bodyPr>
            <a:normAutofit/>
          </a:bodyPr>
          <a:lstStyle/>
          <a:p>
            <a:r>
              <a:rPr lang="en-US" sz="3600" dirty="0"/>
              <a:t>Badges that students can use</a:t>
            </a:r>
          </a:p>
        </p:txBody>
      </p:sp>
      <p:pic>
        <p:nvPicPr>
          <p:cNvPr id="4" name="Content Placeholder 3" descr="radical_resource.PNG"/>
          <p:cNvPicPr>
            <a:picLocks noGrp="1" noChangeAspect="1"/>
          </p:cNvPicPr>
          <p:nvPr>
            <p:ph idx="1"/>
          </p:nvPr>
        </p:nvPicPr>
        <p:blipFill>
          <a:blip r:embed="rId3"/>
          <a:stretch>
            <a:fillRect/>
          </a:stretch>
        </p:blipFill>
        <p:spPr>
          <a:xfrm>
            <a:off x="0" y="2057400"/>
            <a:ext cx="2872989" cy="2370026"/>
          </a:xfrm>
          <a:prstGeom prst="rect">
            <a:avLst/>
          </a:prstGeom>
        </p:spPr>
      </p:pic>
      <p:pic>
        <p:nvPicPr>
          <p:cNvPr id="5" name="Picture 4" descr="sensational_summary.PNG"/>
          <p:cNvPicPr>
            <a:picLocks noChangeAspect="1"/>
          </p:cNvPicPr>
          <p:nvPr/>
        </p:nvPicPr>
        <p:blipFill>
          <a:blip r:embed="rId4"/>
          <a:stretch>
            <a:fillRect/>
          </a:stretch>
        </p:blipFill>
        <p:spPr>
          <a:xfrm>
            <a:off x="2895600" y="2057400"/>
            <a:ext cx="2871499" cy="2429299"/>
          </a:xfrm>
          <a:prstGeom prst="rect">
            <a:avLst/>
          </a:prstGeom>
        </p:spPr>
      </p:pic>
      <p:pic>
        <p:nvPicPr>
          <p:cNvPr id="6" name="Picture 5" descr="fresh_idea.PNG"/>
          <p:cNvPicPr>
            <a:picLocks noChangeAspect="1"/>
          </p:cNvPicPr>
          <p:nvPr/>
        </p:nvPicPr>
        <p:blipFill>
          <a:blip r:embed="rId5"/>
          <a:stretch>
            <a:fillRect/>
          </a:stretch>
        </p:blipFill>
        <p:spPr>
          <a:xfrm>
            <a:off x="6248149" y="685800"/>
            <a:ext cx="2895851" cy="2446232"/>
          </a:xfrm>
          <a:prstGeom prst="rect">
            <a:avLst/>
          </a:prstGeom>
        </p:spPr>
      </p:pic>
      <p:pic>
        <p:nvPicPr>
          <p:cNvPr id="7" name="Picture 6" descr="fantastic_find.PNG"/>
          <p:cNvPicPr>
            <a:picLocks noChangeAspect="1"/>
          </p:cNvPicPr>
          <p:nvPr/>
        </p:nvPicPr>
        <p:blipFill>
          <a:blip r:embed="rId6"/>
          <a:srcRect l="3538" t="7842" b="5891"/>
          <a:stretch>
            <a:fillRect/>
          </a:stretch>
        </p:blipFill>
        <p:spPr>
          <a:xfrm>
            <a:off x="6019800" y="3200400"/>
            <a:ext cx="3124200" cy="1676400"/>
          </a:xfrm>
          <a:prstGeom prst="rect">
            <a:avLst/>
          </a:prstGeom>
        </p:spPr>
      </p:pic>
      <p:pic>
        <p:nvPicPr>
          <p:cNvPr id="8" name="Picture 7" descr="awesome_approxiately.PNG"/>
          <p:cNvPicPr>
            <a:picLocks noChangeAspect="1"/>
          </p:cNvPicPr>
          <p:nvPr/>
        </p:nvPicPr>
        <p:blipFill>
          <a:blip r:embed="rId7"/>
          <a:stretch>
            <a:fillRect/>
          </a:stretch>
        </p:blipFill>
        <p:spPr>
          <a:xfrm>
            <a:off x="6400800" y="5029200"/>
            <a:ext cx="2331922" cy="1425064"/>
          </a:xfrm>
          <a:prstGeom prst="rect">
            <a:avLst/>
          </a:prstGeom>
        </p:spPr>
      </p:pic>
      <p:pic>
        <p:nvPicPr>
          <p:cNvPr id="9" name="Content Placeholder 3" descr="bright_idea.PNG"/>
          <p:cNvPicPr>
            <a:picLocks noChangeAspect="1"/>
          </p:cNvPicPr>
          <p:nvPr/>
        </p:nvPicPr>
        <p:blipFill>
          <a:blip r:embed="rId8"/>
          <a:stretch>
            <a:fillRect/>
          </a:stretch>
        </p:blipFill>
        <p:spPr>
          <a:xfrm>
            <a:off x="3352800" y="4297458"/>
            <a:ext cx="3086368" cy="2560542"/>
          </a:xfrm>
          <a:prstGeom prst="rect">
            <a:avLst/>
          </a:prstGeom>
        </p:spPr>
      </p:pic>
      <p:pic>
        <p:nvPicPr>
          <p:cNvPr id="10" name="Picture 9" descr="great_attitude.PNG"/>
          <p:cNvPicPr>
            <a:picLocks noChangeAspect="1"/>
          </p:cNvPicPr>
          <p:nvPr/>
        </p:nvPicPr>
        <p:blipFill>
          <a:blip r:embed="rId9"/>
          <a:stretch>
            <a:fillRect/>
          </a:stretch>
        </p:blipFill>
        <p:spPr>
          <a:xfrm>
            <a:off x="381000" y="4724400"/>
            <a:ext cx="2895851" cy="17527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normAutofit fontScale="90000"/>
          </a:bodyPr>
          <a:lstStyle/>
          <a:p>
            <a:r>
              <a:rPr lang="en-US" dirty="0"/>
              <a:t>What does the initial post look like? </a:t>
            </a:r>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3"/>
          <a:srcRect/>
          <a:stretch>
            <a:fillRect/>
          </a:stretch>
        </p:blipFill>
        <p:spPr bwMode="auto">
          <a:xfrm>
            <a:off x="152400" y="1371600"/>
            <a:ext cx="8856133" cy="49815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839200" cy="1066800"/>
          </a:xfrm>
        </p:spPr>
        <p:txBody>
          <a:bodyPr>
            <a:normAutofit/>
          </a:bodyPr>
          <a:lstStyle/>
          <a:p>
            <a:r>
              <a:rPr lang="en-US" sz="3200" dirty="0"/>
              <a:t>What do student discussion posts look like? </a:t>
            </a:r>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3"/>
          <a:srcRect/>
          <a:stretch>
            <a:fillRect/>
          </a:stretch>
        </p:blipFill>
        <p:spPr bwMode="auto">
          <a:xfrm>
            <a:off x="0" y="1828800"/>
            <a:ext cx="8940800" cy="5029200"/>
          </a:xfrm>
          <a:prstGeom prst="rect">
            <a:avLst/>
          </a:prstGeom>
          <a:noFill/>
          <a:ln w="9525">
            <a:noFill/>
            <a:miter lim="800000"/>
            <a:headEnd/>
            <a:tailEnd/>
          </a:ln>
          <a:effectLst/>
        </p:spPr>
      </p:pic>
      <p:sp>
        <p:nvSpPr>
          <p:cNvPr id="5" name="Oval 4"/>
          <p:cNvSpPr/>
          <p:nvPr/>
        </p:nvSpPr>
        <p:spPr>
          <a:xfrm>
            <a:off x="1981200" y="3962400"/>
            <a:ext cx="10668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133600" y="4267200"/>
            <a:ext cx="3048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981200" y="5029200"/>
            <a:ext cx="3810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 digital badges work?</a:t>
            </a:r>
          </a:p>
        </p:txBody>
      </p:sp>
      <p:sp>
        <p:nvSpPr>
          <p:cNvPr id="3" name="Content Placeholder 2"/>
          <p:cNvSpPr>
            <a:spLocks noGrp="1"/>
          </p:cNvSpPr>
          <p:nvPr>
            <p:ph idx="1"/>
          </p:nvPr>
        </p:nvSpPr>
        <p:spPr/>
        <p:txBody>
          <a:bodyPr>
            <a:normAutofit/>
          </a:bodyPr>
          <a:lstStyle/>
          <a:p>
            <a:pPr>
              <a:buNone/>
            </a:pPr>
            <a:r>
              <a:rPr lang="en-US" dirty="0">
                <a:latin typeface="+mj-lt"/>
              </a:rPr>
              <a:t>33% of students share badges earned</a:t>
            </a:r>
          </a:p>
          <a:p>
            <a:pPr>
              <a:buNone/>
            </a:pPr>
            <a:endParaRPr lang="en-US" dirty="0">
              <a:latin typeface="+mj-lt"/>
            </a:endParaRPr>
          </a:p>
          <a:p>
            <a:pPr>
              <a:buNone/>
            </a:pPr>
            <a:endParaRPr lang="en-US" dirty="0">
              <a:latin typeface="+mj-lt"/>
            </a:endParaRPr>
          </a:p>
          <a:p>
            <a:pPr>
              <a:buNone/>
            </a:pPr>
            <a:endParaRPr lang="en-US" dirty="0">
              <a:latin typeface="+mj-lt"/>
            </a:endParaRPr>
          </a:p>
          <a:p>
            <a:pPr>
              <a:buNone/>
            </a:pPr>
            <a:endParaRPr lang="en-US" dirty="0">
              <a:latin typeface="+mj-lt"/>
            </a:endParaRPr>
          </a:p>
          <a:p>
            <a:pPr>
              <a:buNone/>
            </a:pPr>
            <a:endParaRPr lang="en-US" dirty="0">
              <a:latin typeface="+mj-lt"/>
            </a:endParaRPr>
          </a:p>
          <a:p>
            <a:pPr>
              <a:buNone/>
            </a:pPr>
            <a:r>
              <a:rPr lang="en-US" sz="1500" dirty="0"/>
              <a:t>Jones, W.M, Hope, S. &amp; Adams, B. (2018). Teachers’ perceptions of digital badges as </a:t>
            </a:r>
            <a:r>
              <a:rPr lang="en-US" sz="1500" dirty="0" err="1"/>
              <a:t>recogntion</a:t>
            </a:r>
            <a:r>
              <a:rPr lang="en-US" sz="1500" dirty="0"/>
              <a:t> of professional development. British Journal of Educational Technology, vol. 49, no. 3.</a:t>
            </a:r>
          </a:p>
          <a:p>
            <a:pPr>
              <a:buNone/>
            </a:pPr>
            <a:endParaRPr lang="en-US" dirty="0">
              <a:latin typeface="+mj-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badges</a:t>
            </a:r>
          </a:p>
        </p:txBody>
      </p:sp>
      <p:sp>
        <p:nvSpPr>
          <p:cNvPr id="3" name="Content Placeholder 2"/>
          <p:cNvSpPr>
            <a:spLocks noGrp="1"/>
          </p:cNvSpPr>
          <p:nvPr>
            <p:ph idx="1"/>
          </p:nvPr>
        </p:nvSpPr>
        <p:spPr/>
        <p:txBody>
          <a:bodyPr>
            <a:normAutofit/>
          </a:bodyPr>
          <a:lstStyle/>
          <a:p>
            <a:r>
              <a:rPr lang="en-US" sz="3600" dirty="0">
                <a:latin typeface="+mj-lt"/>
              </a:rPr>
              <a:t>Online</a:t>
            </a:r>
          </a:p>
          <a:p>
            <a:r>
              <a:rPr lang="en-US" sz="3600" dirty="0">
                <a:latin typeface="+mj-lt"/>
              </a:rPr>
              <a:t>Create your own</a:t>
            </a:r>
          </a:p>
          <a:p>
            <a:r>
              <a:rPr lang="en-US" sz="3600" dirty="0">
                <a:latin typeface="+mj-lt"/>
              </a:rPr>
              <a:t>Borrow mine!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of Digital Badges</a:t>
            </a:r>
          </a:p>
        </p:txBody>
      </p:sp>
      <p:sp>
        <p:nvSpPr>
          <p:cNvPr id="3" name="Content Placeholder 2"/>
          <p:cNvSpPr>
            <a:spLocks noGrp="1"/>
          </p:cNvSpPr>
          <p:nvPr>
            <p:ph idx="1"/>
          </p:nvPr>
        </p:nvSpPr>
        <p:spPr/>
        <p:txBody>
          <a:bodyPr>
            <a:normAutofit/>
          </a:bodyPr>
          <a:lstStyle/>
          <a:p>
            <a:r>
              <a:rPr lang="en-US" dirty="0">
                <a:latin typeface="+mj-lt"/>
              </a:rPr>
              <a:t>Implementation design</a:t>
            </a:r>
          </a:p>
          <a:p>
            <a:r>
              <a:rPr lang="en-US" dirty="0">
                <a:latin typeface="+mj-lt"/>
              </a:rPr>
              <a:t>Evaluation</a:t>
            </a:r>
          </a:p>
          <a:p>
            <a:r>
              <a:rPr lang="en-US" dirty="0">
                <a:latin typeface="+mj-lt"/>
              </a:rPr>
              <a:t>Students using badges on their own</a:t>
            </a:r>
          </a:p>
          <a:p>
            <a:r>
              <a:rPr lang="en-US" dirty="0">
                <a:latin typeface="+mj-lt"/>
              </a:rPr>
              <a:t>Drive want to earn badges</a:t>
            </a:r>
          </a:p>
          <a:p>
            <a:r>
              <a:rPr lang="en-US" dirty="0">
                <a:latin typeface="+mj-lt"/>
              </a:rPr>
              <a:t>Application of badges in professional context</a:t>
            </a:r>
          </a:p>
          <a:p>
            <a:endParaRPr lang="en-US" dirty="0">
              <a:latin typeface="+mj-lt"/>
            </a:endParaRPr>
          </a:p>
          <a:p>
            <a:endParaRPr lang="en-US" dirty="0">
              <a:latin typeface="+mj-lt"/>
            </a:endParaRPr>
          </a:p>
          <a:p>
            <a:endParaRPr lang="en-US" sz="1400" dirty="0">
              <a:latin typeface="+mj-lt"/>
            </a:endParaRPr>
          </a:p>
          <a:p>
            <a:r>
              <a:rPr lang="en-US" sz="1400" dirty="0">
                <a:latin typeface="+mj-lt"/>
              </a:rPr>
              <a:t>Roy, S. &amp; Clark, D. (2019). Digital badges, do they live up to the hype? British Journal of Educational Technology, vol. 50, no.5</a:t>
            </a:r>
          </a:p>
          <a:p>
            <a:endParaRPr lang="en-US" dirty="0">
              <a:latin typeface="+mj-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Create a badge</a:t>
            </a:r>
          </a:p>
        </p:txBody>
      </p:sp>
      <p:sp>
        <p:nvSpPr>
          <p:cNvPr id="3" name="Content Placeholder 2"/>
          <p:cNvSpPr>
            <a:spLocks noGrp="1"/>
          </p:cNvSpPr>
          <p:nvPr>
            <p:ph idx="1"/>
          </p:nvPr>
        </p:nvSpPr>
        <p:spPr>
          <a:xfrm>
            <a:off x="457200" y="2249424"/>
            <a:ext cx="8686800" cy="4325112"/>
          </a:xfrm>
        </p:spPr>
        <p:txBody>
          <a:bodyPr>
            <a:normAutofit/>
          </a:bodyPr>
          <a:lstStyle/>
          <a:p>
            <a:pPr>
              <a:buNone/>
            </a:pPr>
            <a:r>
              <a:rPr lang="en-US" sz="3200" dirty="0">
                <a:latin typeface="+mj-lt"/>
              </a:rPr>
              <a:t>Things to consider…</a:t>
            </a:r>
          </a:p>
          <a:p>
            <a:r>
              <a:rPr lang="en-US" sz="3200" dirty="0">
                <a:latin typeface="+mj-lt"/>
              </a:rPr>
              <a:t>What type of badge would you create?</a:t>
            </a:r>
          </a:p>
          <a:p>
            <a:r>
              <a:rPr lang="en-US" sz="3200" dirty="0">
                <a:latin typeface="+mj-lt"/>
              </a:rPr>
              <a:t>Who would use it?</a:t>
            </a:r>
          </a:p>
          <a:p>
            <a:r>
              <a:rPr lang="en-US" sz="3200" dirty="0">
                <a:latin typeface="+mj-lt"/>
              </a:rPr>
              <a:t>What would the badge represent or mean?</a:t>
            </a:r>
          </a:p>
          <a:p>
            <a:r>
              <a:rPr lang="en-US" sz="3200" dirty="0">
                <a:latin typeface="+mj-lt"/>
              </a:rPr>
              <a:t>What kind of image would you include?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8600"/>
            <a:ext cx="8458200" cy="3338512"/>
          </a:xfrm>
        </p:spPr>
        <p:txBody>
          <a:bodyPr>
            <a:normAutofit/>
          </a:bodyPr>
          <a:lstStyle/>
          <a:p>
            <a:r>
              <a:rPr lang="en-US" sz="6000" dirty="0">
                <a:solidFill>
                  <a:schemeClr val="accent2">
                    <a:lumMod val="60000"/>
                    <a:lumOff val="40000"/>
                  </a:schemeClr>
                </a:solidFill>
                <a:latin typeface="Knockout 50 Welterweight" charset="0"/>
              </a:rPr>
              <a:t>Motivation </a:t>
            </a:r>
            <a:br>
              <a:rPr lang="en-US" sz="6000" dirty="0">
                <a:solidFill>
                  <a:schemeClr val="accent2">
                    <a:lumMod val="60000"/>
                    <a:lumOff val="40000"/>
                  </a:schemeClr>
                </a:solidFill>
                <a:latin typeface="Knockout 50 Welterweight" charset="0"/>
              </a:rPr>
            </a:br>
            <a:r>
              <a:rPr lang="en-US" sz="6000" dirty="0">
                <a:solidFill>
                  <a:schemeClr val="accent2">
                    <a:lumMod val="60000"/>
                    <a:lumOff val="40000"/>
                  </a:schemeClr>
                </a:solidFill>
                <a:latin typeface="Knockout 50 Welterweight" charset="0"/>
              </a:rPr>
              <a:t>Momentum </a:t>
            </a:r>
            <a:br>
              <a:rPr lang="en-US" sz="6000" dirty="0">
                <a:solidFill>
                  <a:schemeClr val="accent2">
                    <a:lumMod val="60000"/>
                    <a:lumOff val="40000"/>
                  </a:schemeClr>
                </a:solidFill>
                <a:latin typeface="Knockout 50 Welterweight" charset="0"/>
              </a:rPr>
            </a:br>
            <a:r>
              <a:rPr lang="en-US" sz="6000" dirty="0">
                <a:solidFill>
                  <a:schemeClr val="accent2">
                    <a:lumMod val="60000"/>
                    <a:lumOff val="40000"/>
                  </a:schemeClr>
                </a:solidFill>
                <a:latin typeface="Knockout 50 Welterweight" charset="0"/>
              </a:rPr>
              <a:t>with Digital Badges</a:t>
            </a:r>
            <a:endParaRPr lang="en-US" sz="6000"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p:txBody>
          <a:bodyPr>
            <a:normAutofit/>
          </a:bodyPr>
          <a:lstStyle/>
          <a:p>
            <a:r>
              <a:rPr lang="en-US" sz="2000" dirty="0" err="1"/>
              <a:t>Gamrat</a:t>
            </a:r>
            <a:r>
              <a:rPr lang="en-US" sz="2000" dirty="0"/>
              <a:t>, C. &amp; </a:t>
            </a:r>
            <a:r>
              <a:rPr lang="en-US" sz="2000" dirty="0" err="1"/>
              <a:t>Bixler</a:t>
            </a:r>
            <a:r>
              <a:rPr lang="en-US" sz="2000" dirty="0"/>
              <a:t>, B. (2019). Six Roadblocks to designing digital badges. Library Technology Reports, vol. 55, no. 3.</a:t>
            </a:r>
          </a:p>
          <a:p>
            <a:endParaRPr lang="en-US" sz="2000" dirty="0"/>
          </a:p>
          <a:p>
            <a:r>
              <a:rPr lang="en-US" sz="2000" dirty="0"/>
              <a:t>Jones, W.M, Hope, S. &amp; Adams, B. (2018). Teachers’ perceptions of digital badges as </a:t>
            </a:r>
            <a:r>
              <a:rPr lang="en-US" sz="2000" dirty="0" err="1"/>
              <a:t>recogntion</a:t>
            </a:r>
            <a:r>
              <a:rPr lang="en-US" sz="2000" dirty="0"/>
              <a:t> of professional development. British Journal of Educational Technology, vol. 49, no. 3.</a:t>
            </a:r>
          </a:p>
          <a:p>
            <a:endParaRPr lang="en-US" sz="2000" dirty="0"/>
          </a:p>
          <a:p>
            <a:r>
              <a:rPr lang="en-US" sz="2000" dirty="0"/>
              <a:t>Roy, S. &amp; Clark, D. (2019). Digital badges, do they live up to the hype? British Journal of Educational Technology, vol. 50, no.5</a:t>
            </a:r>
          </a:p>
          <a:p>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digital badges?</a:t>
            </a:r>
          </a:p>
        </p:txBody>
      </p:sp>
      <p:sp>
        <p:nvSpPr>
          <p:cNvPr id="3" name="Content Placeholder 2"/>
          <p:cNvSpPr>
            <a:spLocks noGrp="1"/>
          </p:cNvSpPr>
          <p:nvPr>
            <p:ph idx="1"/>
          </p:nvPr>
        </p:nvSpPr>
        <p:spPr/>
        <p:txBody>
          <a:bodyPr>
            <a:normAutofit/>
          </a:bodyPr>
          <a:lstStyle/>
          <a:p>
            <a:pPr>
              <a:buNone/>
            </a:pPr>
            <a:r>
              <a:rPr lang="en-US" dirty="0">
                <a:latin typeface="+mj-lt"/>
              </a:rPr>
              <a:t>Ways to showcase students’:</a:t>
            </a:r>
          </a:p>
          <a:p>
            <a:r>
              <a:rPr lang="en-US" dirty="0">
                <a:latin typeface="+mj-lt"/>
              </a:rPr>
              <a:t>Success</a:t>
            </a:r>
          </a:p>
          <a:p>
            <a:r>
              <a:rPr lang="en-US" dirty="0">
                <a:latin typeface="+mj-lt"/>
              </a:rPr>
              <a:t>Mastery</a:t>
            </a:r>
          </a:p>
          <a:p>
            <a:r>
              <a:rPr lang="en-US" dirty="0">
                <a:latin typeface="+mj-lt"/>
              </a:rPr>
              <a:t>Abilities</a:t>
            </a:r>
          </a:p>
          <a:p>
            <a:r>
              <a:rPr lang="en-US" dirty="0">
                <a:latin typeface="+mj-lt"/>
              </a:rPr>
              <a:t>Experience</a:t>
            </a:r>
          </a:p>
          <a:p>
            <a:r>
              <a:rPr lang="en-US" dirty="0">
                <a:latin typeface="+mj-lt"/>
              </a:rPr>
              <a:t>Authority on the discussion board</a:t>
            </a:r>
          </a:p>
          <a:p>
            <a:endParaRPr lang="en-US" dirty="0">
              <a:latin typeface="+mj-lt"/>
            </a:endParaRPr>
          </a:p>
          <a:p>
            <a:endParaRPr lang="en-US" dirty="0">
              <a:latin typeface="+mj-lt"/>
            </a:endParaRPr>
          </a:p>
          <a:p>
            <a:r>
              <a:rPr lang="en-US" sz="1500" dirty="0" err="1"/>
              <a:t>Gamrat</a:t>
            </a:r>
            <a:r>
              <a:rPr lang="en-US" sz="1500" dirty="0"/>
              <a:t>, C. &amp; </a:t>
            </a:r>
            <a:r>
              <a:rPr lang="en-US" sz="1500" dirty="0" err="1"/>
              <a:t>Bixler</a:t>
            </a:r>
            <a:r>
              <a:rPr lang="en-US" sz="1500" dirty="0"/>
              <a:t>, B. (2019). Six Roadblocks to designing digital badges. Library Technology Reports, vol. 55, no. 3.</a:t>
            </a:r>
          </a:p>
          <a:p>
            <a:endParaRPr lang="en-US"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they be used?</a:t>
            </a:r>
          </a:p>
        </p:txBody>
      </p:sp>
      <p:sp>
        <p:nvSpPr>
          <p:cNvPr id="3" name="Content Placeholder 2"/>
          <p:cNvSpPr>
            <a:spLocks noGrp="1"/>
          </p:cNvSpPr>
          <p:nvPr>
            <p:ph idx="1"/>
          </p:nvPr>
        </p:nvSpPr>
        <p:spPr/>
        <p:txBody>
          <a:bodyPr/>
          <a:lstStyle/>
          <a:p>
            <a:r>
              <a:rPr lang="en-US" dirty="0">
                <a:latin typeface="+mj-lt"/>
              </a:rPr>
              <a:t>Engagement</a:t>
            </a:r>
          </a:p>
          <a:p>
            <a:r>
              <a:rPr lang="en-US" dirty="0">
                <a:latin typeface="+mj-lt"/>
              </a:rPr>
              <a:t>Motivation</a:t>
            </a:r>
          </a:p>
          <a:p>
            <a:r>
              <a:rPr lang="en-US" dirty="0">
                <a:latin typeface="+mj-lt"/>
              </a:rPr>
              <a:t>Commitment</a:t>
            </a:r>
          </a:p>
          <a:p>
            <a:r>
              <a:rPr lang="en-US" dirty="0">
                <a:latin typeface="+mj-lt"/>
              </a:rPr>
              <a:t>Document and drive progress</a:t>
            </a:r>
          </a:p>
          <a:p>
            <a:endParaRPr lang="en-US" dirty="0">
              <a:latin typeface="+mj-lt"/>
            </a:endParaRPr>
          </a:p>
          <a:p>
            <a:endParaRPr lang="en-US" dirty="0">
              <a:latin typeface="+mj-lt"/>
            </a:endParaRPr>
          </a:p>
          <a:p>
            <a:endParaRPr lang="en-US" dirty="0">
              <a:latin typeface="+mj-lt"/>
            </a:endParaRPr>
          </a:p>
          <a:p>
            <a:endParaRPr lang="en-US" dirty="0">
              <a:latin typeface="+mj-lt"/>
            </a:endParaRPr>
          </a:p>
          <a:p>
            <a:r>
              <a:rPr lang="en-US" sz="1400" dirty="0"/>
              <a:t>Roy, S. &amp; Clark, D. (2019). Digital badges, do they live up to the hype? British Journal of Educational Technology, vol. 50, no.5</a:t>
            </a:r>
          </a:p>
          <a:p>
            <a:endParaRPr lang="en-US"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can use digital badges?</a:t>
            </a:r>
          </a:p>
        </p:txBody>
      </p:sp>
      <p:sp>
        <p:nvSpPr>
          <p:cNvPr id="3" name="Content Placeholder 2"/>
          <p:cNvSpPr>
            <a:spLocks noGrp="1"/>
          </p:cNvSpPr>
          <p:nvPr>
            <p:ph idx="1"/>
          </p:nvPr>
        </p:nvSpPr>
        <p:spPr/>
        <p:txBody>
          <a:bodyPr>
            <a:normAutofit/>
          </a:bodyPr>
          <a:lstStyle/>
          <a:p>
            <a:r>
              <a:rPr lang="en-US" sz="3600" dirty="0">
                <a:latin typeface="+mj-lt"/>
              </a:rPr>
              <a:t>Teachers</a:t>
            </a:r>
          </a:p>
          <a:p>
            <a:r>
              <a:rPr lang="en-US" sz="3600" dirty="0">
                <a:latin typeface="+mj-lt"/>
              </a:rPr>
              <a:t>Students </a:t>
            </a:r>
          </a:p>
        </p:txBody>
      </p:sp>
      <p:pic>
        <p:nvPicPr>
          <p:cNvPr id="1026" name="Picture 2"/>
          <p:cNvPicPr>
            <a:picLocks noChangeAspect="1" noChangeArrowheads="1"/>
          </p:cNvPicPr>
          <p:nvPr/>
        </p:nvPicPr>
        <p:blipFill>
          <a:blip r:embed="rId3"/>
          <a:srcRect/>
          <a:stretch>
            <a:fillRect/>
          </a:stretch>
        </p:blipFill>
        <p:spPr bwMode="auto">
          <a:xfrm>
            <a:off x="4114800" y="2819400"/>
            <a:ext cx="3762375" cy="348615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 example</a:t>
            </a:r>
          </a:p>
        </p:txBody>
      </p:sp>
      <p:pic>
        <p:nvPicPr>
          <p:cNvPr id="2050" name="Picture 2" descr="C:\Users\Juliet\Pictures\badges\out_of_this_world_thinker.PNG"/>
          <p:cNvPicPr>
            <a:picLocks noChangeAspect="1" noChangeArrowheads="1"/>
          </p:cNvPicPr>
          <p:nvPr/>
        </p:nvPicPr>
        <p:blipFill>
          <a:blip r:embed="rId3"/>
          <a:srcRect/>
          <a:stretch>
            <a:fillRect/>
          </a:stretch>
        </p:blipFill>
        <p:spPr bwMode="auto">
          <a:xfrm>
            <a:off x="381000" y="2438400"/>
            <a:ext cx="2278063" cy="2239963"/>
          </a:xfrm>
          <a:prstGeom prst="rect">
            <a:avLst/>
          </a:prstGeom>
          <a:noFill/>
        </p:spPr>
      </p:pic>
      <p:sp>
        <p:nvSpPr>
          <p:cNvPr id="5" name="TextBox 4"/>
          <p:cNvSpPr txBox="1"/>
          <p:nvPr/>
        </p:nvSpPr>
        <p:spPr>
          <a:xfrm>
            <a:off x="2895600" y="2667000"/>
            <a:ext cx="5105400" cy="1938992"/>
          </a:xfrm>
          <a:prstGeom prst="rect">
            <a:avLst/>
          </a:prstGeom>
          <a:noFill/>
          <a:ln>
            <a:solidFill>
              <a:schemeClr val="tx1"/>
            </a:solidFill>
          </a:ln>
        </p:spPr>
        <p:txBody>
          <a:bodyPr wrap="square" rtlCol="0">
            <a:spAutoFit/>
          </a:bodyPr>
          <a:lstStyle/>
          <a:p>
            <a:r>
              <a:rPr lang="en-US" sz="2400" dirty="0">
                <a:latin typeface="+mj-lt"/>
              </a:rPr>
              <a:t>This “Out of this world thinker” badge is awarded to Juliet!! Your ideas and explanation were beyond the everyday norm. You reached out and thought of something new!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that I use…</a:t>
            </a:r>
          </a:p>
        </p:txBody>
      </p:sp>
      <p:pic>
        <p:nvPicPr>
          <p:cNvPr id="4" name="Content Placeholder 3" descr="cosmic_creator.PNG"/>
          <p:cNvPicPr>
            <a:picLocks noGrp="1" noChangeAspect="1"/>
          </p:cNvPicPr>
          <p:nvPr>
            <p:ph idx="1"/>
          </p:nvPr>
        </p:nvPicPr>
        <p:blipFill>
          <a:blip r:embed="rId3"/>
          <a:stretch>
            <a:fillRect/>
          </a:stretch>
        </p:blipFill>
        <p:spPr>
          <a:xfrm>
            <a:off x="2514600" y="5257800"/>
            <a:ext cx="2209992" cy="1181202"/>
          </a:xfrm>
        </p:spPr>
      </p:pic>
      <p:pic>
        <p:nvPicPr>
          <p:cNvPr id="5" name="Picture 4" descr="diverse_perspective.PNG"/>
          <p:cNvPicPr>
            <a:picLocks noChangeAspect="1"/>
          </p:cNvPicPr>
          <p:nvPr/>
        </p:nvPicPr>
        <p:blipFill>
          <a:blip r:embed="rId4"/>
          <a:stretch>
            <a:fillRect/>
          </a:stretch>
        </p:blipFill>
        <p:spPr>
          <a:xfrm>
            <a:off x="381000" y="2057400"/>
            <a:ext cx="2293819" cy="2156647"/>
          </a:xfrm>
          <a:prstGeom prst="rect">
            <a:avLst/>
          </a:prstGeom>
        </p:spPr>
      </p:pic>
      <p:pic>
        <p:nvPicPr>
          <p:cNvPr id="6" name="Picture 5" descr="ingenious_innovator.PNG"/>
          <p:cNvPicPr>
            <a:picLocks noChangeAspect="1"/>
          </p:cNvPicPr>
          <p:nvPr/>
        </p:nvPicPr>
        <p:blipFill>
          <a:blip r:embed="rId5"/>
          <a:stretch>
            <a:fillRect/>
          </a:stretch>
        </p:blipFill>
        <p:spPr>
          <a:xfrm>
            <a:off x="3048000" y="1981200"/>
            <a:ext cx="2225233" cy="2956816"/>
          </a:xfrm>
          <a:prstGeom prst="rect">
            <a:avLst/>
          </a:prstGeom>
        </p:spPr>
      </p:pic>
      <p:pic>
        <p:nvPicPr>
          <p:cNvPr id="7" name="Picture 6" descr="resource_badge_1.PNG"/>
          <p:cNvPicPr>
            <a:picLocks noChangeAspect="1"/>
          </p:cNvPicPr>
          <p:nvPr/>
        </p:nvPicPr>
        <p:blipFill>
          <a:blip r:embed="rId6"/>
          <a:stretch>
            <a:fillRect/>
          </a:stretch>
        </p:blipFill>
        <p:spPr>
          <a:xfrm>
            <a:off x="6400800" y="4191000"/>
            <a:ext cx="2508951" cy="2310713"/>
          </a:xfrm>
          <a:prstGeom prst="rect">
            <a:avLst/>
          </a:prstGeom>
        </p:spPr>
      </p:pic>
      <p:pic>
        <p:nvPicPr>
          <p:cNvPr id="9" name="Picture 8" descr="riding_wave_of_knowledge_1.PNG"/>
          <p:cNvPicPr>
            <a:picLocks noChangeAspect="1"/>
          </p:cNvPicPr>
          <p:nvPr/>
        </p:nvPicPr>
        <p:blipFill>
          <a:blip r:embed="rId7"/>
          <a:stretch>
            <a:fillRect/>
          </a:stretch>
        </p:blipFill>
        <p:spPr>
          <a:xfrm>
            <a:off x="0" y="4495800"/>
            <a:ext cx="2430747" cy="2166976"/>
          </a:xfrm>
          <a:prstGeom prst="rect">
            <a:avLst/>
          </a:prstGeom>
        </p:spPr>
      </p:pic>
      <p:pic>
        <p:nvPicPr>
          <p:cNvPr id="10" name="Picture 9" descr="still_growing.PNG"/>
          <p:cNvPicPr>
            <a:picLocks noChangeAspect="1"/>
          </p:cNvPicPr>
          <p:nvPr/>
        </p:nvPicPr>
        <p:blipFill>
          <a:blip r:embed="rId8"/>
          <a:stretch>
            <a:fillRect/>
          </a:stretch>
        </p:blipFill>
        <p:spPr>
          <a:xfrm>
            <a:off x="5181600" y="3505200"/>
            <a:ext cx="1267604" cy="2787811"/>
          </a:xfrm>
          <a:prstGeom prst="rect">
            <a:avLst/>
          </a:prstGeom>
        </p:spPr>
      </p:pic>
      <p:pic>
        <p:nvPicPr>
          <p:cNvPr id="11" name="Picture 10" descr="you-have _power.PNG"/>
          <p:cNvPicPr>
            <a:picLocks noChangeAspect="1"/>
          </p:cNvPicPr>
          <p:nvPr/>
        </p:nvPicPr>
        <p:blipFill>
          <a:blip r:embed="rId9"/>
          <a:stretch>
            <a:fillRect/>
          </a:stretch>
        </p:blipFill>
        <p:spPr>
          <a:xfrm>
            <a:off x="6583458" y="2057400"/>
            <a:ext cx="2560542" cy="231668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066800"/>
          </a:xfrm>
        </p:spPr>
        <p:txBody>
          <a:bodyPr>
            <a:normAutofit fontScale="90000"/>
          </a:bodyPr>
          <a:lstStyle/>
          <a:p>
            <a:r>
              <a:rPr lang="en-US" dirty="0"/>
              <a:t>What does a teacher post look like?</a:t>
            </a:r>
          </a:p>
        </p:txBody>
      </p:sp>
      <p:pic>
        <p:nvPicPr>
          <p:cNvPr id="3074" name="Picture 2"/>
          <p:cNvPicPr>
            <a:picLocks noGrp="1" noChangeAspect="1" noChangeArrowheads="1"/>
          </p:cNvPicPr>
          <p:nvPr>
            <p:ph idx="1"/>
          </p:nvPr>
        </p:nvPicPr>
        <p:blipFill>
          <a:blip r:embed="rId3"/>
          <a:srcRect/>
          <a:stretch>
            <a:fillRect/>
          </a:stretch>
        </p:blipFill>
        <p:spPr bwMode="auto">
          <a:xfrm>
            <a:off x="152400" y="1447800"/>
            <a:ext cx="8706556" cy="4897438"/>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Students using badges</a:t>
            </a:r>
          </a:p>
        </p:txBody>
      </p:sp>
      <p:sp>
        <p:nvSpPr>
          <p:cNvPr id="3" name="Content Placeholder 2"/>
          <p:cNvSpPr>
            <a:spLocks noGrp="1"/>
          </p:cNvSpPr>
          <p:nvPr>
            <p:ph idx="1"/>
          </p:nvPr>
        </p:nvSpPr>
        <p:spPr/>
        <p:txBody>
          <a:bodyPr>
            <a:normAutofit/>
          </a:bodyPr>
          <a:lstStyle/>
          <a:p>
            <a:r>
              <a:rPr lang="en-US" dirty="0">
                <a:latin typeface="+mj-lt"/>
              </a:rPr>
              <a:t>Skills recognition</a:t>
            </a:r>
          </a:p>
          <a:p>
            <a:r>
              <a:rPr lang="en-US" dirty="0">
                <a:latin typeface="+mj-lt"/>
              </a:rPr>
              <a:t>Transferability</a:t>
            </a:r>
          </a:p>
          <a:p>
            <a:r>
              <a:rPr lang="en-US" dirty="0">
                <a:latin typeface="+mj-lt"/>
              </a:rPr>
              <a:t>Personalized learning</a:t>
            </a:r>
          </a:p>
          <a:p>
            <a:r>
              <a:rPr lang="en-US" dirty="0">
                <a:latin typeface="+mj-lt"/>
              </a:rPr>
              <a:t>Personal empowerment</a:t>
            </a:r>
          </a:p>
          <a:p>
            <a:r>
              <a:rPr lang="en-US" dirty="0">
                <a:latin typeface="+mj-lt"/>
              </a:rPr>
              <a:t>Work related</a:t>
            </a:r>
          </a:p>
          <a:p>
            <a:endParaRPr lang="en-US" dirty="0">
              <a:latin typeface="+mj-lt"/>
            </a:endParaRPr>
          </a:p>
          <a:p>
            <a:pPr>
              <a:buNone/>
            </a:pPr>
            <a:endParaRPr lang="en-US" dirty="0">
              <a:latin typeface="+mj-lt"/>
            </a:endParaRPr>
          </a:p>
          <a:p>
            <a:endParaRPr lang="en-US" dirty="0">
              <a:latin typeface="+mj-lt"/>
            </a:endParaRPr>
          </a:p>
          <a:p>
            <a:r>
              <a:rPr lang="en-US" sz="1400" dirty="0"/>
              <a:t>Roy, S. &amp; Clark, D. (2019). Digital badges, do they live up to the hype? British Journal of Educational Technology, vol. 50, no.5</a:t>
            </a:r>
          </a:p>
          <a:p>
            <a:endParaRPr lang="en-US" dirty="0">
              <a:latin typeface="+mj-lt"/>
            </a:endParaRPr>
          </a:p>
          <a:p>
            <a:endParaRPr lang="en-US" dirty="0">
              <a:latin typeface="+mj-lt"/>
            </a:endParaRPr>
          </a:p>
          <a:p>
            <a:endParaRPr lang="en-US" dirty="0">
              <a:latin typeface="+mj-lt"/>
            </a:endParaRPr>
          </a:p>
          <a:p>
            <a:endParaRPr lang="en-US" dirty="0">
              <a:latin typeface="+mj-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example</a:t>
            </a:r>
          </a:p>
        </p:txBody>
      </p:sp>
      <p:pic>
        <p:nvPicPr>
          <p:cNvPr id="7" name="Picture 6" descr="radical_resource.PNG"/>
          <p:cNvPicPr>
            <a:picLocks noChangeAspect="1"/>
          </p:cNvPicPr>
          <p:nvPr/>
        </p:nvPicPr>
        <p:blipFill>
          <a:blip r:embed="rId3"/>
          <a:stretch>
            <a:fillRect/>
          </a:stretch>
        </p:blipFill>
        <p:spPr>
          <a:xfrm>
            <a:off x="457200" y="3124200"/>
            <a:ext cx="2494018" cy="2057400"/>
          </a:xfrm>
          <a:prstGeom prst="rect">
            <a:avLst/>
          </a:prstGeom>
        </p:spPr>
      </p:pic>
      <p:sp>
        <p:nvSpPr>
          <p:cNvPr id="11" name="Content Placeholder 10"/>
          <p:cNvSpPr>
            <a:spLocks noGrp="1"/>
          </p:cNvSpPr>
          <p:nvPr>
            <p:ph idx="1"/>
          </p:nvPr>
        </p:nvSpPr>
        <p:spPr>
          <a:xfrm>
            <a:off x="3048000" y="3276600"/>
            <a:ext cx="5486400" cy="1941576"/>
          </a:xfrm>
          <a:ln>
            <a:solidFill>
              <a:schemeClr val="tx1"/>
            </a:solidFill>
          </a:ln>
        </p:spPr>
        <p:txBody>
          <a:bodyPr>
            <a:normAutofit fontScale="92500"/>
          </a:bodyPr>
          <a:lstStyle/>
          <a:p>
            <a:r>
              <a:rPr lang="en-US" dirty="0">
                <a:latin typeface="+mj-lt"/>
              </a:rPr>
              <a:t>Joe, that was a radical resource that you found. I will add it to my list of good resources. The authors are very reputable.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3345</TotalTime>
  <Words>1379</Words>
  <Application>Microsoft Office PowerPoint</Application>
  <PresentationFormat>On-screen Show (4:3)</PresentationFormat>
  <Paragraphs>116</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Calibri</vt:lpstr>
      <vt:lpstr>Georgia</vt:lpstr>
      <vt:lpstr>Knockout 50 Welterweight</vt:lpstr>
      <vt:lpstr>Trebuchet MS</vt:lpstr>
      <vt:lpstr>Wingdings 2</vt:lpstr>
      <vt:lpstr>Urban</vt:lpstr>
      <vt:lpstr>Motivation  Momentum  with Digital Badges</vt:lpstr>
      <vt:lpstr>What are digital badges?</vt:lpstr>
      <vt:lpstr>How can they be used?</vt:lpstr>
      <vt:lpstr>Who can use digital badges?</vt:lpstr>
      <vt:lpstr>Teacher example</vt:lpstr>
      <vt:lpstr>Some that I use…</vt:lpstr>
      <vt:lpstr>What does a teacher post look like?</vt:lpstr>
      <vt:lpstr>Students using badges</vt:lpstr>
      <vt:lpstr>Student example</vt:lpstr>
      <vt:lpstr>Badges that students can use</vt:lpstr>
      <vt:lpstr>What does the initial post look like? </vt:lpstr>
      <vt:lpstr>What do student discussion posts look like? </vt:lpstr>
      <vt:lpstr>Do digital badges work?</vt:lpstr>
      <vt:lpstr>Digital badges</vt:lpstr>
      <vt:lpstr>Future of Digital Badges</vt:lpstr>
      <vt:lpstr>Create a badge</vt:lpstr>
      <vt:lpstr>Motivation  Momentum  with Digital Badges</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Momentum  with Digital Badges</dc:title>
  <dc:creator>Juliet Krummick</dc:creator>
  <cp:lastModifiedBy>Els, Jamie</cp:lastModifiedBy>
  <cp:revision>15</cp:revision>
  <dcterms:created xsi:type="dcterms:W3CDTF">2021-02-19T20:11:40Z</dcterms:created>
  <dcterms:modified xsi:type="dcterms:W3CDTF">2021-03-17T18:56:42Z</dcterms:modified>
</cp:coreProperties>
</file>