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2" r:id="rId1"/>
  </p:sldMasterIdLst>
  <p:sldIdLst>
    <p:sldId id="256" r:id="rId2"/>
    <p:sldId id="258" r:id="rId3"/>
    <p:sldId id="262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2" r:id="rId12"/>
    <p:sldId id="27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7"/>
    <p:restoredTop sz="94620"/>
  </p:normalViewPr>
  <p:slideViewPr>
    <p:cSldViewPr snapToGrid="0" snapToObjects="1">
      <p:cViewPr varScale="1">
        <p:scale>
          <a:sx n="109" d="100"/>
          <a:sy n="109" d="100"/>
        </p:scale>
        <p:origin x="4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B8C1E2-45F4-4473-BF68-EC97F556203C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408DFB2-3A8C-4D06-8F29-C2ECDA641523}">
      <dgm:prSet/>
      <dgm:spPr/>
      <dgm:t>
        <a:bodyPr/>
        <a:lstStyle/>
        <a:p>
          <a:pPr>
            <a:defRPr cap="all"/>
          </a:pPr>
          <a:r>
            <a:rPr lang="en-US" b="1"/>
            <a:t>Perception</a:t>
          </a:r>
          <a:endParaRPr lang="en-US"/>
        </a:p>
      </dgm:t>
    </dgm:pt>
    <dgm:pt modelId="{85DCEE13-138B-43CF-BC7F-7BB1B521CEB4}" type="parTrans" cxnId="{E5F77087-FF2D-469C-BB9B-8C02BB52B5C0}">
      <dgm:prSet/>
      <dgm:spPr/>
      <dgm:t>
        <a:bodyPr/>
        <a:lstStyle/>
        <a:p>
          <a:endParaRPr lang="en-US"/>
        </a:p>
      </dgm:t>
    </dgm:pt>
    <dgm:pt modelId="{30F96075-BA1A-4BEB-A90D-BDD7A84B94A4}" type="sibTrans" cxnId="{E5F77087-FF2D-469C-BB9B-8C02BB52B5C0}">
      <dgm:prSet/>
      <dgm:spPr/>
      <dgm:t>
        <a:bodyPr/>
        <a:lstStyle/>
        <a:p>
          <a:endParaRPr lang="en-US"/>
        </a:p>
      </dgm:t>
    </dgm:pt>
    <dgm:pt modelId="{F95AADFF-05AC-4EDB-B92E-AB5EDEEA364C}">
      <dgm:prSet/>
      <dgm:spPr/>
      <dgm:t>
        <a:bodyPr/>
        <a:lstStyle/>
        <a:p>
          <a:pPr>
            <a:defRPr cap="all"/>
          </a:pPr>
          <a:r>
            <a:rPr lang="en-US" b="1"/>
            <a:t>Perspective </a:t>
          </a:r>
          <a:endParaRPr lang="en-US"/>
        </a:p>
      </dgm:t>
    </dgm:pt>
    <dgm:pt modelId="{432DB763-1506-4020-B262-633F7FC474ED}" type="parTrans" cxnId="{C019FAB1-6F20-4BB8-A648-F5ABA1AA70C6}">
      <dgm:prSet/>
      <dgm:spPr/>
      <dgm:t>
        <a:bodyPr/>
        <a:lstStyle/>
        <a:p>
          <a:endParaRPr lang="en-US"/>
        </a:p>
      </dgm:t>
    </dgm:pt>
    <dgm:pt modelId="{0AAA313B-DF62-4162-B00C-15A53AB311B5}" type="sibTrans" cxnId="{C019FAB1-6F20-4BB8-A648-F5ABA1AA70C6}">
      <dgm:prSet/>
      <dgm:spPr/>
      <dgm:t>
        <a:bodyPr/>
        <a:lstStyle/>
        <a:p>
          <a:endParaRPr lang="en-US"/>
        </a:p>
      </dgm:t>
    </dgm:pt>
    <dgm:pt modelId="{4F5F9113-CEC9-4CB2-BB04-88B5DA55E389}">
      <dgm:prSet/>
      <dgm:spPr/>
      <dgm:t>
        <a:bodyPr/>
        <a:lstStyle/>
        <a:p>
          <a:pPr>
            <a:defRPr cap="all"/>
          </a:pPr>
          <a:r>
            <a:rPr lang="en-US" b="1"/>
            <a:t>Position</a:t>
          </a:r>
          <a:endParaRPr lang="en-US"/>
        </a:p>
      </dgm:t>
    </dgm:pt>
    <dgm:pt modelId="{D9C78A1F-B7EB-4B86-8510-C24B4835AEDE}" type="parTrans" cxnId="{2082F321-5C5F-411D-9F13-139A5CB5A774}">
      <dgm:prSet/>
      <dgm:spPr/>
      <dgm:t>
        <a:bodyPr/>
        <a:lstStyle/>
        <a:p>
          <a:endParaRPr lang="en-US"/>
        </a:p>
      </dgm:t>
    </dgm:pt>
    <dgm:pt modelId="{CFA760C7-213F-433B-9EBE-4E6C434E3B62}" type="sibTrans" cxnId="{2082F321-5C5F-411D-9F13-139A5CB5A774}">
      <dgm:prSet/>
      <dgm:spPr/>
      <dgm:t>
        <a:bodyPr/>
        <a:lstStyle/>
        <a:p>
          <a:endParaRPr lang="en-US"/>
        </a:p>
      </dgm:t>
    </dgm:pt>
    <dgm:pt modelId="{A42AC38D-B784-4785-A07F-8B890D8F48B7}" type="pres">
      <dgm:prSet presAssocID="{52B8C1E2-45F4-4473-BF68-EC97F556203C}" presName="root" presStyleCnt="0">
        <dgm:presLayoutVars>
          <dgm:dir/>
          <dgm:resizeHandles val="exact"/>
        </dgm:presLayoutVars>
      </dgm:prSet>
      <dgm:spPr/>
    </dgm:pt>
    <dgm:pt modelId="{D3EE53D0-819E-4F25-91CB-1685E7162EC8}" type="pres">
      <dgm:prSet presAssocID="{8408DFB2-3A8C-4D06-8F29-C2ECDA641523}" presName="compNode" presStyleCnt="0"/>
      <dgm:spPr/>
    </dgm:pt>
    <dgm:pt modelId="{392A766E-2762-4EF4-B675-8A865062F1E8}" type="pres">
      <dgm:prSet presAssocID="{8408DFB2-3A8C-4D06-8F29-C2ECDA641523}" presName="iconBgRect" presStyleLbl="bgShp" presStyleIdx="0" presStyleCnt="3"/>
      <dgm:spPr/>
    </dgm:pt>
    <dgm:pt modelId="{45DE367F-C4BD-4CCA-8301-9F437457E3D4}" type="pres">
      <dgm:prSet presAssocID="{8408DFB2-3A8C-4D06-8F29-C2ECDA64152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ye"/>
        </a:ext>
      </dgm:extLst>
    </dgm:pt>
    <dgm:pt modelId="{3C2EDFF8-3AB5-4E54-9620-D907A8578C4D}" type="pres">
      <dgm:prSet presAssocID="{8408DFB2-3A8C-4D06-8F29-C2ECDA641523}" presName="spaceRect" presStyleCnt="0"/>
      <dgm:spPr/>
    </dgm:pt>
    <dgm:pt modelId="{DF9BABDD-E8FE-4599-AEB6-7447141A1FE4}" type="pres">
      <dgm:prSet presAssocID="{8408DFB2-3A8C-4D06-8F29-C2ECDA641523}" presName="textRect" presStyleLbl="revTx" presStyleIdx="0" presStyleCnt="3">
        <dgm:presLayoutVars>
          <dgm:chMax val="1"/>
          <dgm:chPref val="1"/>
        </dgm:presLayoutVars>
      </dgm:prSet>
      <dgm:spPr/>
    </dgm:pt>
    <dgm:pt modelId="{021B87F6-4803-4283-BBC4-C82B6120EFE3}" type="pres">
      <dgm:prSet presAssocID="{30F96075-BA1A-4BEB-A90D-BDD7A84B94A4}" presName="sibTrans" presStyleCnt="0"/>
      <dgm:spPr/>
    </dgm:pt>
    <dgm:pt modelId="{DEF76E02-3058-4074-ABD5-0D43E92902E3}" type="pres">
      <dgm:prSet presAssocID="{F95AADFF-05AC-4EDB-B92E-AB5EDEEA364C}" presName="compNode" presStyleCnt="0"/>
      <dgm:spPr/>
    </dgm:pt>
    <dgm:pt modelId="{7B0CF513-5AEE-4BE1-9A2E-B35ECF78211A}" type="pres">
      <dgm:prSet presAssocID="{F95AADFF-05AC-4EDB-B92E-AB5EDEEA364C}" presName="iconBgRect" presStyleLbl="bgShp" presStyleIdx="1" presStyleCnt="3"/>
      <dgm:spPr/>
    </dgm:pt>
    <dgm:pt modelId="{F5E4A1DF-FF23-48BF-A45F-94E0000FB0ED}" type="pres">
      <dgm:prSet presAssocID="{F95AADFF-05AC-4EDB-B92E-AB5EDEEA364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Brainstorm"/>
        </a:ext>
      </dgm:extLst>
    </dgm:pt>
    <dgm:pt modelId="{B4AA0D0F-FCAB-4DB0-A115-3D5B856DFAC3}" type="pres">
      <dgm:prSet presAssocID="{F95AADFF-05AC-4EDB-B92E-AB5EDEEA364C}" presName="spaceRect" presStyleCnt="0"/>
      <dgm:spPr/>
    </dgm:pt>
    <dgm:pt modelId="{D24435A6-26C0-4708-9102-2D7142630B5E}" type="pres">
      <dgm:prSet presAssocID="{F95AADFF-05AC-4EDB-B92E-AB5EDEEA364C}" presName="textRect" presStyleLbl="revTx" presStyleIdx="1" presStyleCnt="3">
        <dgm:presLayoutVars>
          <dgm:chMax val="1"/>
          <dgm:chPref val="1"/>
        </dgm:presLayoutVars>
      </dgm:prSet>
      <dgm:spPr/>
    </dgm:pt>
    <dgm:pt modelId="{C7371FEC-ED54-4299-8C4E-055558641C35}" type="pres">
      <dgm:prSet presAssocID="{0AAA313B-DF62-4162-B00C-15A53AB311B5}" presName="sibTrans" presStyleCnt="0"/>
      <dgm:spPr/>
    </dgm:pt>
    <dgm:pt modelId="{0AC1F3DC-CB80-49CC-BBBC-97D45AAC2906}" type="pres">
      <dgm:prSet presAssocID="{4F5F9113-CEC9-4CB2-BB04-88B5DA55E389}" presName="compNode" presStyleCnt="0"/>
      <dgm:spPr/>
    </dgm:pt>
    <dgm:pt modelId="{04E1FCE3-EEFC-47BB-B727-6A52CB699D85}" type="pres">
      <dgm:prSet presAssocID="{4F5F9113-CEC9-4CB2-BB04-88B5DA55E389}" presName="iconBgRect" presStyleLbl="bgShp" presStyleIdx="2" presStyleCnt="3"/>
      <dgm:spPr/>
    </dgm:pt>
    <dgm:pt modelId="{77A3957C-EBD9-4BFB-BA39-4776ABBBC3D4}" type="pres">
      <dgm:prSet presAssocID="{4F5F9113-CEC9-4CB2-BB04-88B5DA55E389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of people outline"/>
        </a:ext>
      </dgm:extLst>
    </dgm:pt>
    <dgm:pt modelId="{96CA62DD-3593-4036-A1FA-9736930521E0}" type="pres">
      <dgm:prSet presAssocID="{4F5F9113-CEC9-4CB2-BB04-88B5DA55E389}" presName="spaceRect" presStyleCnt="0"/>
      <dgm:spPr/>
    </dgm:pt>
    <dgm:pt modelId="{A8D72D86-22BC-4AB4-8E37-240764E48CA0}" type="pres">
      <dgm:prSet presAssocID="{4F5F9113-CEC9-4CB2-BB04-88B5DA55E389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082F321-5C5F-411D-9F13-139A5CB5A774}" srcId="{52B8C1E2-45F4-4473-BF68-EC97F556203C}" destId="{4F5F9113-CEC9-4CB2-BB04-88B5DA55E389}" srcOrd="2" destOrd="0" parTransId="{D9C78A1F-B7EB-4B86-8510-C24B4835AEDE}" sibTransId="{CFA760C7-213F-433B-9EBE-4E6C434E3B62}"/>
    <dgm:cxn modelId="{E7B76369-F85C-476A-A671-275BBA63DB55}" type="presOf" srcId="{8408DFB2-3A8C-4D06-8F29-C2ECDA641523}" destId="{DF9BABDD-E8FE-4599-AEB6-7447141A1FE4}" srcOrd="0" destOrd="0" presId="urn:microsoft.com/office/officeart/2018/5/layout/IconCircleLabelList"/>
    <dgm:cxn modelId="{E5F77087-FF2D-469C-BB9B-8C02BB52B5C0}" srcId="{52B8C1E2-45F4-4473-BF68-EC97F556203C}" destId="{8408DFB2-3A8C-4D06-8F29-C2ECDA641523}" srcOrd="0" destOrd="0" parTransId="{85DCEE13-138B-43CF-BC7F-7BB1B521CEB4}" sibTransId="{30F96075-BA1A-4BEB-A90D-BDD7A84B94A4}"/>
    <dgm:cxn modelId="{E09D379B-8E3B-4E97-A98C-9404B9BCD3DA}" type="presOf" srcId="{52B8C1E2-45F4-4473-BF68-EC97F556203C}" destId="{A42AC38D-B784-4785-A07F-8B890D8F48B7}" srcOrd="0" destOrd="0" presId="urn:microsoft.com/office/officeart/2018/5/layout/IconCircleLabelList"/>
    <dgm:cxn modelId="{C019FAB1-6F20-4BB8-A648-F5ABA1AA70C6}" srcId="{52B8C1E2-45F4-4473-BF68-EC97F556203C}" destId="{F95AADFF-05AC-4EDB-B92E-AB5EDEEA364C}" srcOrd="1" destOrd="0" parTransId="{432DB763-1506-4020-B262-633F7FC474ED}" sibTransId="{0AAA313B-DF62-4162-B00C-15A53AB311B5}"/>
    <dgm:cxn modelId="{69A812C5-9DA7-4832-91A1-4098F46549AC}" type="presOf" srcId="{4F5F9113-CEC9-4CB2-BB04-88B5DA55E389}" destId="{A8D72D86-22BC-4AB4-8E37-240764E48CA0}" srcOrd="0" destOrd="0" presId="urn:microsoft.com/office/officeart/2018/5/layout/IconCircleLabelList"/>
    <dgm:cxn modelId="{31CB92E5-0FB7-4023-AEA1-8C04F0CF288F}" type="presOf" srcId="{F95AADFF-05AC-4EDB-B92E-AB5EDEEA364C}" destId="{D24435A6-26C0-4708-9102-2D7142630B5E}" srcOrd="0" destOrd="0" presId="urn:microsoft.com/office/officeart/2018/5/layout/IconCircleLabelList"/>
    <dgm:cxn modelId="{161F7862-B4ED-4561-BFF4-A72E14609499}" type="presParOf" srcId="{A42AC38D-B784-4785-A07F-8B890D8F48B7}" destId="{D3EE53D0-819E-4F25-91CB-1685E7162EC8}" srcOrd="0" destOrd="0" presId="urn:microsoft.com/office/officeart/2018/5/layout/IconCircleLabelList"/>
    <dgm:cxn modelId="{AC044A4E-040B-4093-A0FD-402F4B6B6E04}" type="presParOf" srcId="{D3EE53D0-819E-4F25-91CB-1685E7162EC8}" destId="{392A766E-2762-4EF4-B675-8A865062F1E8}" srcOrd="0" destOrd="0" presId="urn:microsoft.com/office/officeart/2018/5/layout/IconCircleLabelList"/>
    <dgm:cxn modelId="{A184F4F3-5A48-4B10-9F10-E8F2E8C298E8}" type="presParOf" srcId="{D3EE53D0-819E-4F25-91CB-1685E7162EC8}" destId="{45DE367F-C4BD-4CCA-8301-9F437457E3D4}" srcOrd="1" destOrd="0" presId="urn:microsoft.com/office/officeart/2018/5/layout/IconCircleLabelList"/>
    <dgm:cxn modelId="{C7AD2B7A-9BF4-469B-9F39-7378DB7BE64C}" type="presParOf" srcId="{D3EE53D0-819E-4F25-91CB-1685E7162EC8}" destId="{3C2EDFF8-3AB5-4E54-9620-D907A8578C4D}" srcOrd="2" destOrd="0" presId="urn:microsoft.com/office/officeart/2018/5/layout/IconCircleLabelList"/>
    <dgm:cxn modelId="{BC238DAE-23FE-4BD4-A4B2-7B483087031C}" type="presParOf" srcId="{D3EE53D0-819E-4F25-91CB-1685E7162EC8}" destId="{DF9BABDD-E8FE-4599-AEB6-7447141A1FE4}" srcOrd="3" destOrd="0" presId="urn:microsoft.com/office/officeart/2018/5/layout/IconCircleLabelList"/>
    <dgm:cxn modelId="{8AF4A35D-AB39-4FBF-BB41-491AF296F369}" type="presParOf" srcId="{A42AC38D-B784-4785-A07F-8B890D8F48B7}" destId="{021B87F6-4803-4283-BBC4-C82B6120EFE3}" srcOrd="1" destOrd="0" presId="urn:microsoft.com/office/officeart/2018/5/layout/IconCircleLabelList"/>
    <dgm:cxn modelId="{25886133-AF50-4B0E-A2F4-EDADD181B041}" type="presParOf" srcId="{A42AC38D-B784-4785-A07F-8B890D8F48B7}" destId="{DEF76E02-3058-4074-ABD5-0D43E92902E3}" srcOrd="2" destOrd="0" presId="urn:microsoft.com/office/officeart/2018/5/layout/IconCircleLabelList"/>
    <dgm:cxn modelId="{6A3D9CF8-7A7C-49A0-8E06-863202DFA25C}" type="presParOf" srcId="{DEF76E02-3058-4074-ABD5-0D43E92902E3}" destId="{7B0CF513-5AEE-4BE1-9A2E-B35ECF78211A}" srcOrd="0" destOrd="0" presId="urn:microsoft.com/office/officeart/2018/5/layout/IconCircleLabelList"/>
    <dgm:cxn modelId="{997410C9-E963-4A1C-93BE-5647C83736AE}" type="presParOf" srcId="{DEF76E02-3058-4074-ABD5-0D43E92902E3}" destId="{F5E4A1DF-FF23-48BF-A45F-94E0000FB0ED}" srcOrd="1" destOrd="0" presId="urn:microsoft.com/office/officeart/2018/5/layout/IconCircleLabelList"/>
    <dgm:cxn modelId="{679981DB-F6F4-42B6-8A65-FC36DFD36898}" type="presParOf" srcId="{DEF76E02-3058-4074-ABD5-0D43E92902E3}" destId="{B4AA0D0F-FCAB-4DB0-A115-3D5B856DFAC3}" srcOrd="2" destOrd="0" presId="urn:microsoft.com/office/officeart/2018/5/layout/IconCircleLabelList"/>
    <dgm:cxn modelId="{3941DAFD-6C18-4251-A262-02A0C26450E9}" type="presParOf" srcId="{DEF76E02-3058-4074-ABD5-0D43E92902E3}" destId="{D24435A6-26C0-4708-9102-2D7142630B5E}" srcOrd="3" destOrd="0" presId="urn:microsoft.com/office/officeart/2018/5/layout/IconCircleLabelList"/>
    <dgm:cxn modelId="{8C3C3D7F-2374-4023-B222-30A243A7EAE8}" type="presParOf" srcId="{A42AC38D-B784-4785-A07F-8B890D8F48B7}" destId="{C7371FEC-ED54-4299-8C4E-055558641C35}" srcOrd="3" destOrd="0" presId="urn:microsoft.com/office/officeart/2018/5/layout/IconCircleLabelList"/>
    <dgm:cxn modelId="{E9763800-736C-4B71-ABF0-D9381C29CEC6}" type="presParOf" srcId="{A42AC38D-B784-4785-A07F-8B890D8F48B7}" destId="{0AC1F3DC-CB80-49CC-BBBC-97D45AAC2906}" srcOrd="4" destOrd="0" presId="urn:microsoft.com/office/officeart/2018/5/layout/IconCircleLabelList"/>
    <dgm:cxn modelId="{66B3E821-EF41-4318-B2B1-670A28027DD3}" type="presParOf" srcId="{0AC1F3DC-CB80-49CC-BBBC-97D45AAC2906}" destId="{04E1FCE3-EEFC-47BB-B727-6A52CB699D85}" srcOrd="0" destOrd="0" presId="urn:microsoft.com/office/officeart/2018/5/layout/IconCircleLabelList"/>
    <dgm:cxn modelId="{B168D27E-6D7D-4D60-9930-913119C04EED}" type="presParOf" srcId="{0AC1F3DC-CB80-49CC-BBBC-97D45AAC2906}" destId="{77A3957C-EBD9-4BFB-BA39-4776ABBBC3D4}" srcOrd="1" destOrd="0" presId="urn:microsoft.com/office/officeart/2018/5/layout/IconCircleLabelList"/>
    <dgm:cxn modelId="{EE07BCB8-AA4E-4EC5-BCAF-AF9ED105AFBC}" type="presParOf" srcId="{0AC1F3DC-CB80-49CC-BBBC-97D45AAC2906}" destId="{96CA62DD-3593-4036-A1FA-9736930521E0}" srcOrd="2" destOrd="0" presId="urn:microsoft.com/office/officeart/2018/5/layout/IconCircleLabelList"/>
    <dgm:cxn modelId="{1F3DF1C8-3B85-484F-BED2-65C57F99EFC2}" type="presParOf" srcId="{0AC1F3DC-CB80-49CC-BBBC-97D45AAC2906}" destId="{A8D72D86-22BC-4AB4-8E37-240764E48CA0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2A766E-2762-4EF4-B675-8A865062F1E8}">
      <dsp:nvSpPr>
        <dsp:cNvPr id="0" name=""/>
        <dsp:cNvSpPr/>
      </dsp:nvSpPr>
      <dsp:spPr>
        <a:xfrm>
          <a:off x="571880" y="62923"/>
          <a:ext cx="1681312" cy="16813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DE367F-C4BD-4CCA-8301-9F437457E3D4}">
      <dsp:nvSpPr>
        <dsp:cNvPr id="0" name=""/>
        <dsp:cNvSpPr/>
      </dsp:nvSpPr>
      <dsp:spPr>
        <a:xfrm>
          <a:off x="930193" y="421235"/>
          <a:ext cx="964687" cy="9646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9BABDD-E8FE-4599-AEB6-7447141A1FE4}">
      <dsp:nvSpPr>
        <dsp:cNvPr id="0" name=""/>
        <dsp:cNvSpPr/>
      </dsp:nvSpPr>
      <dsp:spPr>
        <a:xfrm>
          <a:off x="34412" y="2267923"/>
          <a:ext cx="275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000" b="1" kern="1200"/>
            <a:t>Perception</a:t>
          </a:r>
          <a:endParaRPr lang="en-US" sz="3000" kern="1200"/>
        </a:p>
      </dsp:txBody>
      <dsp:txXfrm>
        <a:off x="34412" y="2267923"/>
        <a:ext cx="2756250" cy="720000"/>
      </dsp:txXfrm>
    </dsp:sp>
    <dsp:sp modelId="{7B0CF513-5AEE-4BE1-9A2E-B35ECF78211A}">
      <dsp:nvSpPr>
        <dsp:cNvPr id="0" name=""/>
        <dsp:cNvSpPr/>
      </dsp:nvSpPr>
      <dsp:spPr>
        <a:xfrm>
          <a:off x="3810474" y="62923"/>
          <a:ext cx="1681312" cy="16813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E4A1DF-FF23-48BF-A45F-94E0000FB0ED}">
      <dsp:nvSpPr>
        <dsp:cNvPr id="0" name=""/>
        <dsp:cNvSpPr/>
      </dsp:nvSpPr>
      <dsp:spPr>
        <a:xfrm>
          <a:off x="4168787" y="421235"/>
          <a:ext cx="964687" cy="9646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435A6-26C0-4708-9102-2D7142630B5E}">
      <dsp:nvSpPr>
        <dsp:cNvPr id="0" name=""/>
        <dsp:cNvSpPr/>
      </dsp:nvSpPr>
      <dsp:spPr>
        <a:xfrm>
          <a:off x="3273006" y="2267923"/>
          <a:ext cx="275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000" b="1" kern="1200"/>
            <a:t>Perspective </a:t>
          </a:r>
          <a:endParaRPr lang="en-US" sz="3000" kern="1200"/>
        </a:p>
      </dsp:txBody>
      <dsp:txXfrm>
        <a:off x="3273006" y="2267923"/>
        <a:ext cx="2756250" cy="720000"/>
      </dsp:txXfrm>
    </dsp:sp>
    <dsp:sp modelId="{04E1FCE3-EEFC-47BB-B727-6A52CB699D85}">
      <dsp:nvSpPr>
        <dsp:cNvPr id="0" name=""/>
        <dsp:cNvSpPr/>
      </dsp:nvSpPr>
      <dsp:spPr>
        <a:xfrm>
          <a:off x="7049068" y="62923"/>
          <a:ext cx="1681312" cy="168131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A3957C-EBD9-4BFB-BA39-4776ABBBC3D4}">
      <dsp:nvSpPr>
        <dsp:cNvPr id="0" name=""/>
        <dsp:cNvSpPr/>
      </dsp:nvSpPr>
      <dsp:spPr>
        <a:xfrm>
          <a:off x="7407381" y="421235"/>
          <a:ext cx="964687" cy="9646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D72D86-22BC-4AB4-8E37-240764E48CA0}">
      <dsp:nvSpPr>
        <dsp:cNvPr id="0" name=""/>
        <dsp:cNvSpPr/>
      </dsp:nvSpPr>
      <dsp:spPr>
        <a:xfrm>
          <a:off x="6511599" y="2267923"/>
          <a:ext cx="275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000" b="1" kern="1200"/>
            <a:t>Position</a:t>
          </a:r>
          <a:endParaRPr lang="en-US" sz="3000" kern="1200"/>
        </a:p>
      </dsp:txBody>
      <dsp:txXfrm>
        <a:off x="6511599" y="2267923"/>
        <a:ext cx="2756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701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813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31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71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60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842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135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210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99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067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852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3/6/21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13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61" r:id="rId6"/>
    <p:sldLayoutId id="2147483756" r:id="rId7"/>
    <p:sldLayoutId id="2147483757" r:id="rId8"/>
    <p:sldLayoutId id="2147483758" r:id="rId9"/>
    <p:sldLayoutId id="2147483760" r:id="rId10"/>
    <p:sldLayoutId id="21474837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10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04BF3F32-90BA-45EF-A61B-7F35D7EB62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627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0" name="Rectangle 12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CA9184-47C8-BF49-A1BC-1E1D670EA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0" y="1122363"/>
            <a:ext cx="5770419" cy="3204134"/>
          </a:xfrm>
        </p:spPr>
        <p:txBody>
          <a:bodyPr anchor="b">
            <a:normAutofit/>
          </a:bodyPr>
          <a:lstStyle/>
          <a:p>
            <a:r>
              <a:rPr lang="en-US" sz="4000" dirty="0"/>
              <a:t>Cameras On, Microphones Off, and Find Your Breath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27155A-BDFC-744B-AC4E-FE1113466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676872"/>
            <a:ext cx="8525343" cy="2033886"/>
          </a:xfrm>
        </p:spPr>
        <p:txBody>
          <a:bodyPr>
            <a:normAutofit fontScale="92500" lnSpcReduction="20000"/>
          </a:bodyPr>
          <a:lstStyle/>
          <a:p>
            <a:r>
              <a:rPr lang="en-US" sz="3000" i="1" dirty="0"/>
              <a:t>Facilitating Remote Student Engagement</a:t>
            </a:r>
          </a:p>
          <a:p>
            <a:endParaRPr lang="en-US" sz="2100" i="1" dirty="0"/>
          </a:p>
          <a:p>
            <a:r>
              <a:rPr lang="en-US" sz="2100" i="1" dirty="0"/>
              <a:t>Presented by: Favor Campbell, MS</a:t>
            </a:r>
          </a:p>
          <a:p>
            <a:r>
              <a:rPr lang="en-US" sz="2100" i="1" dirty="0" err="1"/>
              <a:t>favor.campbell@park.edu</a:t>
            </a:r>
            <a:endParaRPr lang="en-US" sz="2100" i="1" dirty="0"/>
          </a:p>
          <a:p>
            <a:r>
              <a:rPr lang="en-US" sz="2100" i="1" dirty="0"/>
              <a:t>March 13, 2021</a:t>
            </a:r>
          </a:p>
        </p:txBody>
      </p:sp>
      <p:sp>
        <p:nvSpPr>
          <p:cNvPr id="12" name="Rectangle 1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839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an diving under a wave">
            <a:extLst>
              <a:ext uri="{FF2B5EF4-FFF2-40B4-BE49-F238E27FC236}">
                <a16:creationId xmlns:a16="http://schemas.microsoft.com/office/drawing/2014/main" id="{732A8BB4-300E-4B8F-B288-EA3AFFBAC9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3" r="10744" b="-1"/>
          <a:stretch/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F981527-1C7E-4847-B180-945BFB1A8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35399" y="0"/>
            <a:ext cx="975660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687333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3018" y="2443480"/>
            <a:ext cx="3218688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B3B04-455D-B542-8A29-0F7F1A558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4954" y="2718054"/>
            <a:ext cx="5584422" cy="3207258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3600" dirty="0">
                <a:latin typeface="Monotype Corsiva" panose="03010101010201010101" pitchFamily="66" charset="0"/>
                <a:cs typeface="Freestyle Script" panose="020F0502020204030204" pitchFamily="34" charset="0"/>
              </a:rPr>
              <a:t>“You can’t stop the waves, but you can learn how to surf.”</a:t>
            </a:r>
          </a:p>
          <a:p>
            <a:pPr marL="0" indent="0" algn="ctr">
              <a:buNone/>
            </a:pPr>
            <a:r>
              <a:rPr lang="en-US" sz="3000" dirty="0">
                <a:latin typeface="Monotype Corsiva" panose="03010101010201010101" pitchFamily="66" charset="0"/>
                <a:cs typeface="Freestyle Script" panose="020F0502020204030204" pitchFamily="34" charset="0"/>
              </a:rPr>
              <a:t>		-Jon Kabat-Zinn</a:t>
            </a:r>
          </a:p>
        </p:txBody>
      </p:sp>
    </p:spTree>
    <p:extLst>
      <p:ext uri="{BB962C8B-B14F-4D97-AF65-F5344CB8AC3E}">
        <p14:creationId xmlns:p14="http://schemas.microsoft.com/office/powerpoint/2010/main" val="1847411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D8BE5-68E7-FF49-8CED-CC41EBAB7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2114608"/>
            <a:ext cx="12145108" cy="45323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/>
              <a:t>Bailey, C. &amp; Card, K. (2009). Effective pedagogical practices for online teaching: Perception of experienced instructors. </a:t>
            </a:r>
            <a:r>
              <a:rPr lang="en-US" sz="1400" i="1" dirty="0"/>
              <a:t>Internet and Higher 	Education.</a:t>
            </a:r>
            <a:r>
              <a:rPr lang="en-US" sz="1400" dirty="0"/>
              <a:t> 12:152-55.</a:t>
            </a:r>
          </a:p>
          <a:p>
            <a:pPr marL="0" indent="0">
              <a:buNone/>
            </a:pPr>
            <a:r>
              <a:rPr lang="en-US" sz="1400" dirty="0"/>
              <a:t>Boling, E., Hough, M., </a:t>
            </a:r>
            <a:r>
              <a:rPr lang="en-US" sz="1400" dirty="0" err="1"/>
              <a:t>Krinsky</a:t>
            </a:r>
            <a:r>
              <a:rPr lang="en-US" sz="1400" dirty="0"/>
              <a:t>, H., Saleem, H., Stevens, M. (2012). Cutting the distance in distance education: Perspectives on what promotes 	positive, online learning experiences. </a:t>
            </a:r>
            <a:r>
              <a:rPr lang="en-US" sz="1400" i="1" dirty="0"/>
              <a:t>Internet and Higher Education. </a:t>
            </a:r>
            <a:r>
              <a:rPr lang="en-US" sz="1400" dirty="0"/>
              <a:t>15(2):118-26</a:t>
            </a:r>
          </a:p>
          <a:p>
            <a:pPr marL="0" indent="0">
              <a:buNone/>
            </a:pPr>
            <a:r>
              <a:rPr lang="en-US" sz="1400" dirty="0" err="1"/>
              <a:t>Bricknell</a:t>
            </a:r>
            <a:r>
              <a:rPr lang="en-US" sz="1400" dirty="0"/>
              <a:t>, L., &amp; Muldoon, N. (2012). Rethinking online teaching and learning: A case study of an approach to designing an online learning 	environment. </a:t>
            </a:r>
            <a:r>
              <a:rPr lang="en-US" sz="1400" i="1" dirty="0"/>
              <a:t>International Journal of Technology, Knowledge, and Society. </a:t>
            </a:r>
            <a:r>
              <a:rPr lang="en-US" sz="1400" dirty="0"/>
              <a:t>8(4):33-48.</a:t>
            </a:r>
          </a:p>
          <a:p>
            <a:pPr marL="0" indent="0">
              <a:buNone/>
            </a:pPr>
            <a:r>
              <a:rPr lang="en-US" sz="1400" dirty="0"/>
              <a:t>Driscoll, A., </a:t>
            </a:r>
            <a:r>
              <a:rPr lang="en-US" sz="1400" dirty="0" err="1"/>
              <a:t>Jicha</a:t>
            </a:r>
            <a:r>
              <a:rPr lang="en-US" sz="1400" dirty="0"/>
              <a:t> K., Hunt, A., </a:t>
            </a:r>
            <a:r>
              <a:rPr lang="en-US" sz="1400" dirty="0" err="1"/>
              <a:t>Tichavsky</a:t>
            </a:r>
            <a:r>
              <a:rPr lang="en-US" sz="1400" dirty="0"/>
              <a:t>, L., Thompson, G. (2012). Can online courses deliver in-class results? A comparison of student 	performance and satisfaction in an online versus a face-to-face introductory sociology course. </a:t>
            </a:r>
            <a:r>
              <a:rPr lang="en-US" sz="1400" i="1" dirty="0"/>
              <a:t>Teaching Sociology.</a:t>
            </a:r>
            <a:r>
              <a:rPr lang="en-US" sz="1400" dirty="0"/>
              <a:t> 40(4):312-31. </a:t>
            </a:r>
          </a:p>
          <a:p>
            <a:pPr marL="0" indent="0">
              <a:buNone/>
            </a:pPr>
            <a:r>
              <a:rPr lang="en-US" sz="1400" dirty="0"/>
              <a:t>Fish, W. &amp; Wickersham, L. (2009). Best practices for online instructors. </a:t>
            </a:r>
            <a:r>
              <a:rPr lang="en-US" sz="1400" i="1" dirty="0"/>
              <a:t>Quarterly Review of Distance Education. </a:t>
            </a:r>
            <a:r>
              <a:rPr lang="en-US" sz="1400" dirty="0"/>
              <a:t>10(3):279-284</a:t>
            </a:r>
          </a:p>
          <a:p>
            <a:pPr marL="0" indent="0">
              <a:buNone/>
            </a:pPr>
            <a:r>
              <a:rPr lang="en-US" sz="1400" dirty="0"/>
              <a:t>Gillis, A., &amp; Krull, L. (2020). COVID-19 remote learning transition in spring 2020: Class structures, student perceptions, and inequality in college 	courses. </a:t>
            </a:r>
            <a:r>
              <a:rPr lang="en-US" sz="1400" i="1" dirty="0"/>
              <a:t>Teaching Sociology.</a:t>
            </a:r>
            <a:r>
              <a:rPr lang="en-US" sz="1400" dirty="0"/>
              <a:t> 48(4), 283-299.</a:t>
            </a:r>
          </a:p>
          <a:p>
            <a:pPr marL="0" indent="0">
              <a:buNone/>
            </a:pPr>
            <a:r>
              <a:rPr lang="en-US" sz="1400" dirty="0"/>
              <a:t>Martin, F., </a:t>
            </a:r>
            <a:r>
              <a:rPr lang="en-US" sz="1400" dirty="0" err="1"/>
              <a:t>Ritzhaupt</a:t>
            </a:r>
            <a:r>
              <a:rPr lang="en-US" sz="1400" dirty="0"/>
              <a:t>, A., Kumar, S., </a:t>
            </a:r>
            <a:r>
              <a:rPr lang="en-US" sz="1400" dirty="0" err="1"/>
              <a:t>Budhrani</a:t>
            </a:r>
            <a:r>
              <a:rPr lang="en-US" sz="1400" dirty="0"/>
              <a:t>, K. (2019). Award-winning faculty online teaching practices: Course design, assessment and 	evaluation, and facilitation. </a:t>
            </a:r>
            <a:r>
              <a:rPr lang="en-US" sz="1400" i="1" dirty="0"/>
              <a:t>Internet and Higher Education</a:t>
            </a:r>
            <a:r>
              <a:rPr lang="en-US" sz="1400" dirty="0"/>
              <a:t>. 42:34-43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7DB95-DC2A-204D-8088-EB1115F93C9A}"/>
              </a:ext>
            </a:extLst>
          </p:cNvPr>
          <p:cNvSpPr txBox="1"/>
          <p:nvPr/>
        </p:nvSpPr>
        <p:spPr>
          <a:xfrm>
            <a:off x="5146036" y="1125415"/>
            <a:ext cx="16514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i="1" dirty="0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52021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B3B04-455D-B542-8A29-0F7F1A558D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5400" b="1" i="1" dirty="0"/>
              <a:t>THANK YOU!!!</a:t>
            </a:r>
          </a:p>
        </p:txBody>
      </p:sp>
    </p:spTree>
    <p:extLst>
      <p:ext uri="{BB962C8B-B14F-4D97-AF65-F5344CB8AC3E}">
        <p14:creationId xmlns:p14="http://schemas.microsoft.com/office/powerpoint/2010/main" val="4051449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C537D-E6A4-1A49-827D-5CFAC8E26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i="1" dirty="0"/>
              <a:t>Facilitating Remote Student Engagement</a:t>
            </a:r>
            <a:br>
              <a:rPr lang="en-US" sz="2400" i="1" dirty="0"/>
            </a:b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B3B04-455D-B542-8A29-0F7F1A558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044270"/>
            <a:ext cx="10168128" cy="4462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Self Reflection Questions…</a:t>
            </a:r>
          </a:p>
          <a:p>
            <a:pPr marL="0" indent="0">
              <a:buNone/>
            </a:pPr>
            <a:endParaRPr lang="en-US" sz="2000" dirty="0"/>
          </a:p>
          <a:p>
            <a:pPr>
              <a:buFont typeface="Wingdings" pitchFamily="2" charset="2"/>
              <a:buChar char="Ø"/>
            </a:pPr>
            <a:r>
              <a:rPr lang="en-US" sz="2000" i="1" dirty="0"/>
              <a:t>How many of us have had the thought that an online student was being irresponsible by missing an assignment, quiz, or exam?</a:t>
            </a:r>
          </a:p>
          <a:p>
            <a:pPr marL="0" indent="0">
              <a:buNone/>
            </a:pPr>
            <a:endParaRPr lang="en-US" sz="2000" i="1" dirty="0"/>
          </a:p>
          <a:p>
            <a:pPr>
              <a:buFont typeface="Wingdings" pitchFamily="2" charset="2"/>
              <a:buChar char="Ø"/>
            </a:pPr>
            <a:r>
              <a:rPr lang="en-US" sz="2000" i="1" dirty="0"/>
              <a:t>How often do you just assume that a student has reliable internet/wi-fi service?</a:t>
            </a:r>
          </a:p>
          <a:p>
            <a:pPr>
              <a:buFont typeface="Wingdings" pitchFamily="2" charset="2"/>
              <a:buChar char="Ø"/>
            </a:pPr>
            <a:endParaRPr lang="en-US" sz="2000" i="1" dirty="0"/>
          </a:p>
          <a:p>
            <a:pPr>
              <a:buFont typeface="Wingdings" pitchFamily="2" charset="2"/>
              <a:buChar char="Ø"/>
            </a:pPr>
            <a:r>
              <a:rPr lang="en-US" sz="2000" i="1" dirty="0"/>
              <a:t>How many of you are aware that students of color are more impacted by the digital divide?</a:t>
            </a:r>
          </a:p>
          <a:p>
            <a:pPr>
              <a:buFont typeface="Wingdings" pitchFamily="2" charset="2"/>
              <a:buChar char="Ø"/>
            </a:pPr>
            <a:endParaRPr lang="en-US" sz="1500" dirty="0"/>
          </a:p>
          <a:p>
            <a:pPr marL="0" indent="0">
              <a:buNone/>
            </a:pPr>
            <a:endParaRPr lang="en-US" sz="1500" dirty="0"/>
          </a:p>
          <a:p>
            <a:pPr marL="0" indent="0">
              <a:buNone/>
            </a:pPr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92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8C537D-E6A4-1A49-827D-5CFAC8E26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en-US" sz="2500" i="1" dirty="0"/>
              <a:t>Facilitating Remote Student Engagement</a:t>
            </a:r>
            <a:br>
              <a:rPr lang="en-US" sz="2500" i="1" dirty="0"/>
            </a:br>
            <a:endParaRPr lang="en-US" sz="2500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953" y="1634502"/>
            <a:ext cx="10451592" cy="9144"/>
          </a:xfrm>
          <a:prstGeom prst="rect">
            <a:avLst/>
          </a:prstGeom>
          <a:solidFill>
            <a:schemeClr val="tx1">
              <a:lumMod val="65000"/>
              <a:lumOff val="35000"/>
              <a:alpha val="30000"/>
            </a:schemeClr>
          </a:solidFill>
          <a:ln w="952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41248" y="1538176"/>
            <a:ext cx="1873457" cy="1098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1B64953-32D3-4EA7-8961-AB352F54CE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8461013"/>
              </p:ext>
            </p:extLst>
          </p:nvPr>
        </p:nvGraphicFramePr>
        <p:xfrm>
          <a:off x="1444869" y="3033652"/>
          <a:ext cx="9302262" cy="3050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C4446FC-6B3C-E544-91EF-1D646924F1D4}"/>
              </a:ext>
            </a:extLst>
          </p:cNvPr>
          <p:cNvSpPr txBox="1"/>
          <p:nvPr/>
        </p:nvSpPr>
        <p:spPr>
          <a:xfrm>
            <a:off x="2191643" y="2033064"/>
            <a:ext cx="780021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/>
              <a:t>3 P’s of Facilitating Remote Student Engagement</a:t>
            </a:r>
          </a:p>
        </p:txBody>
      </p:sp>
    </p:spTree>
    <p:extLst>
      <p:ext uri="{BB962C8B-B14F-4D97-AF65-F5344CB8AC3E}">
        <p14:creationId xmlns:p14="http://schemas.microsoft.com/office/powerpoint/2010/main" val="237101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C537D-E6A4-1A49-827D-5CFAC8E26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i="1" dirty="0"/>
              <a:t>Facilitating Remote Student Engagement</a:t>
            </a:r>
            <a:br>
              <a:rPr lang="en-US" sz="2400" i="1" dirty="0"/>
            </a:b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B3B04-455D-B542-8A29-0F7F1A558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4379976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Presentation supported by qualitative research conducted by Gillis and Krull in 2020. </a:t>
            </a:r>
          </a:p>
          <a:p>
            <a:pPr marL="0" indent="0">
              <a:buNone/>
            </a:pPr>
            <a:endParaRPr lang="en-US" sz="1800" i="1" dirty="0"/>
          </a:p>
          <a:p>
            <a:pPr marL="0" indent="0">
              <a:buNone/>
            </a:pPr>
            <a:r>
              <a:rPr lang="en-US" sz="1800" i="1" dirty="0"/>
              <a:t>“COVID-19 Remote Learning Transition in Spring 2020: Class Structures, Student Perceptions, and Inequality in College Courses.” </a:t>
            </a:r>
            <a:r>
              <a:rPr lang="en-US" sz="1800" dirty="0"/>
              <a:t>Teaching Sociology. 2020. Vol. 48(4)283-299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Best practices in online teaching</a:t>
            </a:r>
          </a:p>
          <a:p>
            <a:pPr lvl="1"/>
            <a:r>
              <a:rPr lang="en-US" sz="1600" dirty="0"/>
              <a:t>Know the students</a:t>
            </a:r>
          </a:p>
          <a:p>
            <a:pPr lvl="1"/>
            <a:r>
              <a:rPr lang="en-US" sz="1600" dirty="0"/>
              <a:t>Start with learning objectives</a:t>
            </a:r>
          </a:p>
          <a:p>
            <a:pPr lvl="1"/>
            <a:r>
              <a:rPr lang="en-US" sz="1600" dirty="0"/>
              <a:t>Select appropriate tools</a:t>
            </a:r>
          </a:p>
          <a:p>
            <a:pPr lvl="1"/>
            <a:r>
              <a:rPr lang="en-US" sz="1600" dirty="0"/>
              <a:t>Clear organization and expectations</a:t>
            </a:r>
          </a:p>
          <a:p>
            <a:pPr lvl="1"/>
            <a:r>
              <a:rPr lang="en-US" sz="1600" dirty="0"/>
              <a:t>Prompt and regular communication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608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80AD67-C5CA-4918-B4BB-C359BB03E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multi colored wooden stick figures">
            <a:extLst>
              <a:ext uri="{FF2B5EF4-FFF2-40B4-BE49-F238E27FC236}">
                <a16:creationId xmlns:a16="http://schemas.microsoft.com/office/drawing/2014/main" id="{5400B9CA-B420-48C7-9D83-0CA3590526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88" r="34319"/>
          <a:stretch/>
        </p:blipFill>
        <p:spPr>
          <a:xfrm>
            <a:off x="20" y="10"/>
            <a:ext cx="4505305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ABAD4DA-87BA-4F70-9EF0-45C6BCF17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17960" y="363389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5128D9-2797-47FA-B6FE-EC24E6B84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9266" y="2935541"/>
            <a:ext cx="621792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B3B04-455D-B542-8A29-0F7F1A558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215" y="3351276"/>
            <a:ext cx="6748370" cy="3153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i="1" dirty="0"/>
              <a:t>Best practices</a:t>
            </a:r>
            <a:endParaRPr lang="en-US" sz="1700" i="1" dirty="0"/>
          </a:p>
          <a:p>
            <a:pPr marL="0" indent="0">
              <a:buNone/>
            </a:pPr>
            <a:r>
              <a:rPr lang="en-US" b="1" dirty="0"/>
              <a:t>	Know the </a:t>
            </a:r>
            <a:r>
              <a:rPr lang="en-US" b="1" i="1" dirty="0"/>
              <a:t>(your) </a:t>
            </a:r>
            <a:r>
              <a:rPr lang="en-US" b="1" dirty="0"/>
              <a:t>students</a:t>
            </a:r>
          </a:p>
          <a:p>
            <a:pPr lvl="2"/>
            <a:r>
              <a:rPr lang="en-US" sz="2000" dirty="0"/>
              <a:t>Teaching in any context benefits from knowing the types of students enrolled</a:t>
            </a:r>
          </a:p>
          <a:p>
            <a:pPr marL="914400" lvl="2" indent="0">
              <a:buNone/>
            </a:pPr>
            <a:endParaRPr lang="en-US" sz="2000" dirty="0"/>
          </a:p>
          <a:p>
            <a:pPr lvl="2"/>
            <a:r>
              <a:rPr lang="en-US" sz="2000" dirty="0"/>
              <a:t>This includes their motivations and their demographics (</a:t>
            </a:r>
            <a:r>
              <a:rPr lang="en-US" sz="2000" dirty="0" err="1"/>
              <a:t>Bricknell</a:t>
            </a:r>
            <a:r>
              <a:rPr lang="en-US" sz="2000" dirty="0"/>
              <a:t> &amp; Muldoon, 2012)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16D03E-B8E1-F041-93CC-F465447D7ACE}"/>
              </a:ext>
            </a:extLst>
          </p:cNvPr>
          <p:cNvSpPr txBox="1"/>
          <p:nvPr/>
        </p:nvSpPr>
        <p:spPr>
          <a:xfrm>
            <a:off x="5080216" y="835416"/>
            <a:ext cx="61768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/>
              <a:t>Facilitating Remote Student Engagement</a:t>
            </a:r>
            <a:br>
              <a:rPr lang="en-US" sz="2400" b="1" i="1" dirty="0"/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9003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8380AD67-C5CA-4918-B4BB-C359BB03E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Working space background">
            <a:extLst>
              <a:ext uri="{FF2B5EF4-FFF2-40B4-BE49-F238E27FC236}">
                <a16:creationId xmlns:a16="http://schemas.microsoft.com/office/drawing/2014/main" id="{8C02610A-0B51-408B-B39B-870D4643A7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150" r="-1" b="-1"/>
          <a:stretch/>
        </p:blipFill>
        <p:spPr>
          <a:xfrm>
            <a:off x="20" y="10"/>
            <a:ext cx="4505305" cy="685799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EABAD4DA-87BA-4F70-9EF0-45C6BCF17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17960" y="363389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5128D9-2797-47FA-B6FE-EC24E6B84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9266" y="2935541"/>
            <a:ext cx="621792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B3B04-455D-B542-8A29-0F7F1A558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216" y="3351275"/>
            <a:ext cx="6373230" cy="33660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i="1" dirty="0"/>
              <a:t>Best practices</a:t>
            </a:r>
          </a:p>
          <a:p>
            <a:pPr marL="0" indent="0">
              <a:buNone/>
            </a:pPr>
            <a:r>
              <a:rPr lang="en-US" b="1" dirty="0"/>
              <a:t>	Start with learning objectives</a:t>
            </a:r>
          </a:p>
          <a:p>
            <a:pPr lvl="2"/>
            <a:r>
              <a:rPr lang="en-US" dirty="0"/>
              <a:t>LO’s should aid in developing specific activities that align with at least one of the objectives.</a:t>
            </a:r>
          </a:p>
          <a:p>
            <a:pPr marL="0" indent="0">
              <a:buNone/>
            </a:pPr>
            <a:endParaRPr lang="en-US" sz="1800" dirty="0"/>
          </a:p>
          <a:p>
            <a:pPr lvl="2"/>
            <a:r>
              <a:rPr lang="en-US" dirty="0"/>
              <a:t>Recognize that online teaching is not simply moving existing materials online.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6614E2-C2FB-4743-8A64-93247AB7FA1C}"/>
              </a:ext>
            </a:extLst>
          </p:cNvPr>
          <p:cNvSpPr txBox="1"/>
          <p:nvPr/>
        </p:nvSpPr>
        <p:spPr>
          <a:xfrm>
            <a:off x="5080216" y="1071732"/>
            <a:ext cx="61768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/>
              <a:t>Facilitating Remote Student Engagement</a:t>
            </a:r>
            <a:br>
              <a:rPr lang="en-US" sz="2400" b="1" i="1" dirty="0"/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36118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80AD67-C5CA-4918-B4BB-C359BB03E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alculator and math tools on a surface">
            <a:extLst>
              <a:ext uri="{FF2B5EF4-FFF2-40B4-BE49-F238E27FC236}">
                <a16:creationId xmlns:a16="http://schemas.microsoft.com/office/drawing/2014/main" id="{987D1B79-4D5F-4CC6-9ABB-0D2CE03730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36" r="35613" b="-1"/>
          <a:stretch/>
        </p:blipFill>
        <p:spPr>
          <a:xfrm>
            <a:off x="20" y="10"/>
            <a:ext cx="4505305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ABAD4DA-87BA-4F70-9EF0-45C6BCF17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17960" y="363389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5128D9-2797-47FA-B6FE-EC24E6B84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9266" y="2935541"/>
            <a:ext cx="621792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B3B04-455D-B542-8A29-0F7F1A558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216" y="3351276"/>
            <a:ext cx="6272784" cy="2825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i="1" dirty="0"/>
              <a:t>Best practices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z="2200" b="1" dirty="0"/>
              <a:t>Select appropriate instructional tools</a:t>
            </a:r>
          </a:p>
          <a:p>
            <a:pPr lvl="2"/>
            <a:r>
              <a:rPr lang="en-US" dirty="0"/>
              <a:t>Instructional tools can be developed from course objectives</a:t>
            </a:r>
          </a:p>
          <a:p>
            <a:pPr marL="914400" lvl="2" indent="0">
              <a:buNone/>
            </a:pPr>
            <a:endParaRPr lang="en-US" dirty="0"/>
          </a:p>
          <a:p>
            <a:pPr lvl="2"/>
            <a:r>
              <a:rPr lang="en-US" dirty="0"/>
              <a:t>Remember to keep in mind 3 P’s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8086CE-D356-2849-BAEF-9A0AE2A0A16B}"/>
              </a:ext>
            </a:extLst>
          </p:cNvPr>
          <p:cNvSpPr txBox="1"/>
          <p:nvPr/>
        </p:nvSpPr>
        <p:spPr>
          <a:xfrm>
            <a:off x="5080216" y="950714"/>
            <a:ext cx="61768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/>
              <a:t>Facilitating Remote Student Engagement</a:t>
            </a:r>
            <a:br>
              <a:rPr lang="en-US" sz="2400" b="1" i="1" dirty="0"/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78342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80AD67-C5CA-4918-B4BB-C359BB03E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4" descr="Red dot with arrows pointing to it">
            <a:extLst>
              <a:ext uri="{FF2B5EF4-FFF2-40B4-BE49-F238E27FC236}">
                <a16:creationId xmlns:a16="http://schemas.microsoft.com/office/drawing/2014/main" id="{4EA8BD75-C3DD-42B7-8275-1E61EFB948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111" r="21037" b="-1"/>
          <a:stretch/>
        </p:blipFill>
        <p:spPr>
          <a:xfrm>
            <a:off x="20" y="10"/>
            <a:ext cx="4505305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ABAD4DA-87BA-4F70-9EF0-45C6BCF17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17960" y="363389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5128D9-2797-47FA-B6FE-EC24E6B84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9266" y="2935541"/>
            <a:ext cx="621792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B3B04-455D-B542-8A29-0F7F1A558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216" y="3351276"/>
            <a:ext cx="6272784" cy="2825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i="1" dirty="0"/>
              <a:t>Best practices</a:t>
            </a:r>
          </a:p>
          <a:p>
            <a:pPr marL="0" indent="0">
              <a:buNone/>
            </a:pPr>
            <a:r>
              <a:rPr lang="en-US" sz="2200" b="1" dirty="0"/>
              <a:t>	Clear organization and expectations</a:t>
            </a:r>
          </a:p>
          <a:p>
            <a:pPr lvl="2"/>
            <a:r>
              <a:rPr lang="en-US" dirty="0"/>
              <a:t>One of the best ways to ensure student learning, engagement, and enjoyment in online courses is to have clear organization </a:t>
            </a:r>
            <a:r>
              <a:rPr lang="en-US" i="1" dirty="0"/>
              <a:t>(Bailey &amp; Card, 2009; Martin et al. 2019).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D744A7-9B86-DE41-9D38-927E0BA9E5BD}"/>
              </a:ext>
            </a:extLst>
          </p:cNvPr>
          <p:cNvSpPr txBox="1"/>
          <p:nvPr/>
        </p:nvSpPr>
        <p:spPr>
          <a:xfrm>
            <a:off x="5080216" y="835416"/>
            <a:ext cx="5666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i="1" dirty="0"/>
              <a:t>Facilitating Remote Student Engagement</a:t>
            </a:r>
            <a:br>
              <a:rPr lang="en-US" sz="2200" b="1" i="1" dirty="0"/>
            </a:b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661991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80AD67-C5CA-4918-B4BB-C359BB03E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4" descr="Empty speech bubbles">
            <a:extLst>
              <a:ext uri="{FF2B5EF4-FFF2-40B4-BE49-F238E27FC236}">
                <a16:creationId xmlns:a16="http://schemas.microsoft.com/office/drawing/2014/main" id="{76B0F5F3-3EFC-4058-B0B3-E5E374A2F6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322" r="23827" b="-1"/>
          <a:stretch/>
        </p:blipFill>
        <p:spPr>
          <a:xfrm>
            <a:off x="20" y="10"/>
            <a:ext cx="4505305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ABAD4DA-87BA-4F70-9EF0-45C6BCF17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17960" y="363389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5128D9-2797-47FA-B6FE-EC24E6B84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9266" y="2935541"/>
            <a:ext cx="621792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B3B04-455D-B542-8A29-0F7F1A558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2265" y="2990537"/>
            <a:ext cx="6972165" cy="36264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600" i="1" dirty="0"/>
              <a:t>Best practices</a:t>
            </a:r>
          </a:p>
          <a:p>
            <a:pPr marL="0" indent="0">
              <a:buNone/>
            </a:pPr>
            <a:r>
              <a:rPr lang="en-US" sz="2200" b="1" dirty="0"/>
              <a:t>	Prompt and regular communication</a:t>
            </a:r>
          </a:p>
          <a:p>
            <a:pPr lvl="2"/>
            <a:r>
              <a:rPr lang="en-US" sz="1700" dirty="0"/>
              <a:t>Timeliness matters to students!</a:t>
            </a:r>
          </a:p>
          <a:p>
            <a:pPr lvl="2"/>
            <a:endParaRPr lang="en-US" sz="1700" dirty="0"/>
          </a:p>
          <a:p>
            <a:pPr lvl="2"/>
            <a:r>
              <a:rPr lang="en-US" sz="1700" dirty="0"/>
              <a:t>In online learning, timeliness is more critical for student success than facilitating synchronous interactions </a:t>
            </a:r>
            <a:r>
              <a:rPr lang="en-US" sz="1700" i="1" dirty="0"/>
              <a:t>(Martin et al., 2019)</a:t>
            </a:r>
          </a:p>
          <a:p>
            <a:pPr lvl="2"/>
            <a:endParaRPr lang="en-US" sz="1700" i="1" dirty="0"/>
          </a:p>
          <a:p>
            <a:pPr lvl="2"/>
            <a:r>
              <a:rPr lang="en-US" sz="1700" dirty="0"/>
              <a:t>Higher levels of instructor interaction predict improved learning and higher course satisfaction </a:t>
            </a:r>
            <a:r>
              <a:rPr lang="en-US" sz="1700" i="1" dirty="0"/>
              <a:t>(Boling, 2012; Driscoll et al., 2012, Fish &amp; Wickersham, 2009)</a:t>
            </a:r>
          </a:p>
          <a:p>
            <a:pPr lvl="2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6AF09C-82D3-AF40-8BEF-67B494FDACB8}"/>
              </a:ext>
            </a:extLst>
          </p:cNvPr>
          <p:cNvSpPr txBox="1"/>
          <p:nvPr/>
        </p:nvSpPr>
        <p:spPr>
          <a:xfrm>
            <a:off x="5080216" y="1006106"/>
            <a:ext cx="617688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/>
              <a:t>Facilitating Remote Student Engagement</a:t>
            </a:r>
            <a:br>
              <a:rPr lang="en-US" sz="2400" b="1" i="1" dirty="0"/>
            </a:br>
            <a:endParaRPr lang="en-US" sz="2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629683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nalogousFromRegularSeedRightStep">
      <a:dk1>
        <a:srgbClr val="000000"/>
      </a:dk1>
      <a:lt1>
        <a:srgbClr val="FFFFFF"/>
      </a:lt1>
      <a:dk2>
        <a:srgbClr val="21331D"/>
      </a:dk2>
      <a:lt2>
        <a:srgbClr val="E2E5E8"/>
      </a:lt2>
      <a:accent1>
        <a:srgbClr val="E68D25"/>
      </a:accent1>
      <a:accent2>
        <a:srgbClr val="ABA413"/>
      </a:accent2>
      <a:accent3>
        <a:srgbClr val="7BB120"/>
      </a:accent3>
      <a:accent4>
        <a:srgbClr val="37B814"/>
      </a:accent4>
      <a:accent5>
        <a:srgbClr val="21BA41"/>
      </a:accent5>
      <a:accent6>
        <a:srgbClr val="14B87A"/>
      </a:accent6>
      <a:hlink>
        <a:srgbClr val="3F7ABF"/>
      </a:hlink>
      <a:folHlink>
        <a:srgbClr val="7F7F7F"/>
      </a:folHlink>
    </a:clrScheme>
    <a:fontScheme name="Avenir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722</Words>
  <Application>Microsoft Macintosh PowerPoint</Application>
  <PresentationFormat>Widescreen</PresentationFormat>
  <Paragraphs>76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Freestyle Script</vt:lpstr>
      <vt:lpstr>Monotype Corsiva</vt:lpstr>
      <vt:lpstr>Neue Haas Grotesk Text Pro</vt:lpstr>
      <vt:lpstr>Wingdings</vt:lpstr>
      <vt:lpstr>AccentBoxVTI</vt:lpstr>
      <vt:lpstr>Cameras On, Microphones Off, and Find Your Breath</vt:lpstr>
      <vt:lpstr>Facilitating Remote Student Engagement </vt:lpstr>
      <vt:lpstr>Facilitating Remote Student Engagement </vt:lpstr>
      <vt:lpstr>Facilitating Remote Student Engagement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Cameras On, Microphones Off, and Find Your Breath</dc:title>
  <dc:creator>favor7700@yahoo.com</dc:creator>
  <cp:lastModifiedBy>Jansen, Erica</cp:lastModifiedBy>
  <cp:revision>7</cp:revision>
  <cp:lastPrinted>2021-02-04T22:49:49Z</cp:lastPrinted>
  <dcterms:created xsi:type="dcterms:W3CDTF">2021-02-04T22:31:00Z</dcterms:created>
  <dcterms:modified xsi:type="dcterms:W3CDTF">2021-03-06T22:57:01Z</dcterms:modified>
</cp:coreProperties>
</file>