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7" r:id="rId2"/>
  </p:sldMasterIdLst>
  <p:notesMasterIdLst>
    <p:notesMasterId r:id="rId14"/>
  </p:notesMasterIdLst>
  <p:sldIdLst>
    <p:sldId id="256" r:id="rId3"/>
    <p:sldId id="274" r:id="rId4"/>
    <p:sldId id="283" r:id="rId5"/>
    <p:sldId id="276" r:id="rId6"/>
    <p:sldId id="257" r:id="rId7"/>
    <p:sldId id="263" r:id="rId8"/>
    <p:sldId id="266" r:id="rId9"/>
    <p:sldId id="267" r:id="rId10"/>
    <p:sldId id="277" r:id="rId11"/>
    <p:sldId id="281" r:id="rId12"/>
    <p:sldId id="269" r:id="rId13"/>
  </p:sldIdLst>
  <p:sldSz cx="9144000" cy="6858000" type="screen4x3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249" autoAdjust="0"/>
  </p:normalViewPr>
  <p:slideViewPr>
    <p:cSldViewPr snapToGrid="0" snapToObjects="1">
      <p:cViewPr varScale="1">
        <p:scale>
          <a:sx n="68" d="100"/>
          <a:sy n="68" d="100"/>
        </p:scale>
        <p:origin x="145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50"/>
    </p:cViewPr>
  </p:sorterViewPr>
  <p:notesViewPr>
    <p:cSldViewPr snapToGrid="0" snapToObjects="1">
      <p:cViewPr varScale="1">
        <p:scale>
          <a:sx n="53" d="100"/>
          <a:sy n="53" d="100"/>
        </p:scale>
        <p:origin x="2886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B9EE451F-888D-4782-BB10-4530F0A39108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8275" y="1173163"/>
            <a:ext cx="4225925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8CB21460-5A2E-47CF-ABFD-C45DCB2E8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23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21460-5A2E-47CF-ABFD-C45DCB2E81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355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spcFirstLastPara="1" wrap="square" lIns="94213" tIns="94213" rIns="94213" bIns="94213" anchor="t" anchorCtr="0">
            <a:noAutofit/>
          </a:bodyPr>
          <a:lstStyle/>
          <a:p>
            <a:endParaRPr/>
          </a:p>
        </p:txBody>
      </p:sp>
      <p:sp>
        <p:nvSpPr>
          <p:cNvPr id="105" name="Google Shape;10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152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21460-5A2E-47CF-ABFD-C45DCB2E81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4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08410" indent="-294465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21460-5A2E-47CF-ABFD-C45DCB2E81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069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spcFirstLastPara="1" wrap="square" lIns="94213" tIns="94213" rIns="94213" bIns="94213" anchor="t" anchorCtr="0">
            <a:noAutofit/>
          </a:bodyPr>
          <a:lstStyle/>
          <a:p>
            <a:endParaRPr/>
          </a:p>
        </p:txBody>
      </p:sp>
      <p:sp>
        <p:nvSpPr>
          <p:cNvPr id="105" name="Google Shape;10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7006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21460-5A2E-47CF-ABFD-C45DCB2E81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825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10248" y="4518203"/>
            <a:ext cx="5681980" cy="4039753"/>
          </a:xfrm>
        </p:spPr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21460-5A2E-47CF-ABFD-C45DCB2E81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56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10248" y="4518203"/>
            <a:ext cx="5681980" cy="4399218"/>
          </a:xfrm>
        </p:spPr>
        <p:txBody>
          <a:bodyPr/>
          <a:lstStyle/>
          <a:p>
            <a:pPr marL="294465" indent="-294465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21460-5A2E-47CF-ABFD-C45DCB2E81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345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21460-5A2E-47CF-ABFD-C45DCB2E81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48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21460-5A2E-47CF-ABFD-C45DCB2E81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877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21460-5A2E-47CF-ABFD-C45DCB2E81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137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864529"/>
            <a:ext cx="7772400" cy="1621330"/>
          </a:xfrm>
        </p:spPr>
        <p:txBody>
          <a:bodyPr/>
          <a:lstStyle>
            <a:lvl1pPr>
              <a:defRPr sz="3400" b="1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YOU CAN ADD IN THE TITLE OF THE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613473"/>
            <a:ext cx="7772400" cy="538933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And put a subhead for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908181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851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1800">
                <a:solidFill>
                  <a:srgbClr val="888888"/>
                </a:solidFill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500">
                <a:solidFill>
                  <a:srgbClr val="888888"/>
                </a:solidFill>
              </a:defRPr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350">
                <a:solidFill>
                  <a:srgbClr val="888888"/>
                </a:solidFill>
              </a:defRPr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49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12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85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80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3238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2400"/>
            </a:lvl1pPr>
            <a:lvl2pPr marL="685800" lvl="1" indent="-30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100"/>
            </a:lvl2pPr>
            <a:lvl3pPr marL="1028700" lvl="2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800"/>
            </a:lvl3pPr>
            <a:lvl4pPr marL="1371600" lvl="3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4pPr>
            <a:lvl5pPr marL="1714500" lvl="4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5pPr>
            <a:lvl6pPr marL="2057400" lvl="5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6pPr>
            <a:lvl7pPr marL="2400300" lvl="6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7pPr>
            <a:lvl8pPr marL="2743200" lvl="7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8pPr>
            <a:lvl9pPr marL="3086100" lvl="8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900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949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900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0409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9381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623094" y="370682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39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baseline="0"/>
            </a:lvl1pPr>
          </a:lstStyle>
          <a:p>
            <a:r>
              <a:rPr lang="en-US" dirty="0"/>
              <a:t>Don’t forget a title for this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01D1B-CD64-CC42-AEC3-65EF8535D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50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2668474"/>
            <a:ext cx="7772400" cy="1362075"/>
          </a:xfrm>
        </p:spPr>
        <p:txBody>
          <a:bodyPr anchor="t"/>
          <a:lstStyle>
            <a:lvl1pPr algn="ctr">
              <a:defRPr sz="3400" b="1" cap="all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ADD IN A TITLE FOR THE NEXT SECTION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01D1B-CD64-CC42-AEC3-65EF8535D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479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Don’t forget a title for this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19672"/>
            <a:ext cx="4038600" cy="5306491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19672"/>
            <a:ext cx="4038600" cy="5306491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01D1B-CD64-CC42-AEC3-65EF8535D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847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149"/>
            <a:ext cx="4040188" cy="846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026843"/>
            <a:ext cx="4040188" cy="509932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0149"/>
            <a:ext cx="4041775" cy="846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26843"/>
            <a:ext cx="4041775" cy="509932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01D1B-CD64-CC42-AEC3-65EF8535D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624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01D1B-CD64-CC42-AEC3-65EF8535D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985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01D1B-CD64-CC42-AEC3-65EF8535D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306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986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 b="1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 b="1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 b="1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 b="1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 b="1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 b="1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415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4173" y="180148"/>
            <a:ext cx="8655389" cy="4773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Don’t forget a title for this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173" y="837688"/>
            <a:ext cx="8655389" cy="5288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474" y="640752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16A01D1B-CD64-CC42-AEC3-65EF8535D25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468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6792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study-in-holland.com/583,1,problem-based_learning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angela.wright@park.edu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hyperlink" Target="https://www.innovatepark.org/instructor-workshop-serie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study-in-holland.com/583,1,problem-based_learning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59957"/>
            <a:ext cx="7772400" cy="1621330"/>
          </a:xfrm>
        </p:spPr>
        <p:txBody>
          <a:bodyPr/>
          <a:lstStyle/>
          <a:p>
            <a:pPr algn="ctr"/>
            <a:r>
              <a:rPr lang="en-US" sz="3200" dirty="0"/>
              <a:t>Creating Problem-Based Assignments that Put Concepts into Action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401BBD-92F8-46B4-8B59-76F910896CA0}"/>
              </a:ext>
            </a:extLst>
          </p:cNvPr>
          <p:cNvSpPr txBox="1"/>
          <p:nvPr/>
        </p:nvSpPr>
        <p:spPr>
          <a:xfrm>
            <a:off x="829994" y="4290640"/>
            <a:ext cx="73714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Angela D. Wright</a:t>
            </a:r>
          </a:p>
          <a:p>
            <a:r>
              <a:rPr lang="en-US" sz="2800" dirty="0">
                <a:solidFill>
                  <a:schemeClr val="bg1"/>
                </a:solidFill>
              </a:rPr>
              <a:t>angela.wright@park.edu</a:t>
            </a:r>
          </a:p>
          <a:p>
            <a:r>
              <a:rPr lang="en-US" sz="2800" dirty="0">
                <a:solidFill>
                  <a:schemeClr val="bg1"/>
                </a:solidFill>
              </a:rPr>
              <a:t>Academic Director; Lackland Campus, TX</a:t>
            </a:r>
          </a:p>
        </p:txBody>
      </p:sp>
    </p:spTree>
    <p:extLst>
      <p:ext uri="{BB962C8B-B14F-4D97-AF65-F5344CB8AC3E}">
        <p14:creationId xmlns:p14="http://schemas.microsoft.com/office/powerpoint/2010/main" val="4224686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 txBox="1">
            <a:spLocks noGrp="1"/>
          </p:cNvSpPr>
          <p:nvPr>
            <p:ph type="title"/>
          </p:nvPr>
        </p:nvSpPr>
        <p:spPr>
          <a:xfrm>
            <a:off x="629841" y="281355"/>
            <a:ext cx="7886700" cy="1013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>
              <a:buSzPts val="4400"/>
            </a:pPr>
            <a:r>
              <a:rPr lang="en-US" b="1" dirty="0"/>
              <a:t>Problem Based Learning</a:t>
            </a:r>
            <a:endParaRPr dirty="0"/>
          </a:p>
        </p:txBody>
      </p:sp>
      <p:pic>
        <p:nvPicPr>
          <p:cNvPr id="1026" name="Picture 2" descr="Difference between Traditional Learning and Problem Based Learning">
            <a:extLst>
              <a:ext uri="{FF2B5EF4-FFF2-40B4-BE49-F238E27FC236}">
                <a16:creationId xmlns:a16="http://schemas.microsoft.com/office/drawing/2014/main" id="{9E721115-1AA6-4667-A1A5-DADFCDA8E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302" y="1674055"/>
            <a:ext cx="6619723" cy="367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03CD19C-7944-4668-8FF5-5AB487D47799}"/>
              </a:ext>
            </a:extLst>
          </p:cNvPr>
          <p:cNvSpPr txBox="1"/>
          <p:nvPr/>
        </p:nvSpPr>
        <p:spPr>
          <a:xfrm>
            <a:off x="998806" y="6428935"/>
            <a:ext cx="7737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https://www.study-in-holland.com/583,1,problem-based_learning.html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592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73" y="180149"/>
            <a:ext cx="8655389" cy="551688"/>
          </a:xfrm>
        </p:spPr>
        <p:txBody>
          <a:bodyPr/>
          <a:lstStyle/>
          <a:p>
            <a:r>
              <a:rPr lang="en-US" sz="2800" dirty="0"/>
              <a:t>Presenter and Where to Go for More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Presenter:</a:t>
            </a:r>
          </a:p>
          <a:p>
            <a:pPr lvl="1"/>
            <a:r>
              <a:rPr lang="en-US" dirty="0"/>
              <a:t>Angela D. Wright</a:t>
            </a:r>
          </a:p>
          <a:p>
            <a:pPr lvl="1"/>
            <a:r>
              <a:rPr lang="en-US" dirty="0">
                <a:hlinkClick r:id="rId3"/>
              </a:rPr>
              <a:t>angela.wright@park.edu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Where to go for more information</a:t>
            </a:r>
          </a:p>
          <a:p>
            <a:pPr lvl="1"/>
            <a:r>
              <a:rPr lang="en-US" dirty="0">
                <a:hlinkClick r:id="rId4"/>
              </a:rPr>
              <a:t>https://www.innovatepark.org/instructor-workshop-series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AFCDAC-AFB1-46B5-B3A5-3CE43861A3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6999" y="4098611"/>
            <a:ext cx="3410243" cy="115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016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research have to say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173" y="964297"/>
            <a:ext cx="8655389" cy="52884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According to </a:t>
            </a:r>
            <a:r>
              <a:rPr lang="en-US" dirty="0" err="1"/>
              <a:t>Vandenhouten</a:t>
            </a:r>
            <a:r>
              <a:rPr lang="en-US" dirty="0"/>
              <a:t>, </a:t>
            </a:r>
            <a:r>
              <a:rPr lang="en-US" dirty="0" err="1"/>
              <a:t>Groessl</a:t>
            </a:r>
            <a:r>
              <a:rPr lang="en-US" dirty="0"/>
              <a:t>, and </a:t>
            </a:r>
            <a:r>
              <a:rPr lang="en-US" dirty="0" err="1"/>
              <a:t>Levintova</a:t>
            </a:r>
            <a:r>
              <a:rPr lang="en-US" dirty="0"/>
              <a:t>, (2017): “Problem-based learning (PBL) is a teaching and learning strategy designed to engage students in solving real-world problems.”</a:t>
            </a:r>
          </a:p>
          <a:p>
            <a:pPr lvl="1"/>
            <a:r>
              <a:rPr lang="en-US" dirty="0"/>
              <a:t>The heart of PBL is the problem itself</a:t>
            </a:r>
          </a:p>
          <a:p>
            <a:pPr lvl="2"/>
            <a:r>
              <a:rPr lang="en-US" dirty="0"/>
              <a:t>Highly complex and challenging</a:t>
            </a:r>
          </a:p>
          <a:p>
            <a:pPr lvl="2"/>
            <a:r>
              <a:rPr lang="en-US" dirty="0"/>
              <a:t>Simulates actual issues</a:t>
            </a:r>
          </a:p>
          <a:p>
            <a:pPr lvl="1"/>
            <a:r>
              <a:rPr lang="en-US" dirty="0"/>
              <a:t>PBL places emphasis on the process not the solution</a:t>
            </a:r>
          </a:p>
          <a:p>
            <a:pPr lvl="2"/>
            <a:r>
              <a:rPr lang="en-US" dirty="0"/>
              <a:t>Other learning strategies emphasize one right answer</a:t>
            </a:r>
          </a:p>
          <a:p>
            <a:pPr lvl="1"/>
            <a:r>
              <a:rPr lang="en-US" dirty="0"/>
              <a:t>Result</a:t>
            </a:r>
          </a:p>
          <a:p>
            <a:pPr marL="1371600" lvl="3" indent="0">
              <a:buNone/>
            </a:pPr>
            <a:r>
              <a:rPr lang="en-US" dirty="0"/>
              <a:t>Sustained learning as compared to traditional classroom learning</a:t>
            </a:r>
          </a:p>
          <a:p>
            <a:pPr marL="1371600" lvl="3" indent="0">
              <a:buNone/>
            </a:pPr>
            <a:endParaRPr lang="en-US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sz="900" dirty="0" err="1"/>
              <a:t>Vandenhouten</a:t>
            </a:r>
            <a:r>
              <a:rPr lang="en-US" sz="900" dirty="0"/>
              <a:t>, C., </a:t>
            </a:r>
            <a:r>
              <a:rPr lang="en-US" sz="900" dirty="0" err="1"/>
              <a:t>Groessl</a:t>
            </a:r>
            <a:r>
              <a:rPr lang="en-US" sz="900" dirty="0"/>
              <a:t>, J., </a:t>
            </a:r>
            <a:r>
              <a:rPr lang="en-US" sz="900" dirty="0" err="1"/>
              <a:t>Levintova</a:t>
            </a:r>
            <a:r>
              <a:rPr lang="en-US" sz="900" dirty="0"/>
              <a:t>, E., 2017. How do you use problem-based learning to improve interdisciplinary thinking?. New Development for Teaching and Learning, 151. 117-129. </a:t>
            </a:r>
            <a:r>
              <a:rPr lang="en-US" sz="900" dirty="0" err="1"/>
              <a:t>doi</a:t>
            </a:r>
            <a:r>
              <a:rPr lang="en-US" sz="900" dirty="0"/>
              <a:t>. 10:1002/tl.20252</a:t>
            </a:r>
          </a:p>
          <a:p>
            <a:pPr lvl="2"/>
            <a:endParaRPr lang="en-US" dirty="0"/>
          </a:p>
          <a:p>
            <a:pPr marL="914400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78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 txBox="1">
            <a:spLocks noGrp="1"/>
          </p:cNvSpPr>
          <p:nvPr>
            <p:ph type="title"/>
          </p:nvPr>
        </p:nvSpPr>
        <p:spPr>
          <a:xfrm>
            <a:off x="629841" y="281355"/>
            <a:ext cx="7886700" cy="1013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>
              <a:buSzPts val="4400"/>
            </a:pPr>
            <a:r>
              <a:rPr lang="en-US" b="1" dirty="0"/>
              <a:t>Problem Based Learning</a:t>
            </a:r>
            <a:endParaRPr dirty="0"/>
          </a:p>
        </p:txBody>
      </p:sp>
      <p:pic>
        <p:nvPicPr>
          <p:cNvPr id="1026" name="Picture 2" descr="Difference between Traditional Learning and Problem Based Learning">
            <a:extLst>
              <a:ext uri="{FF2B5EF4-FFF2-40B4-BE49-F238E27FC236}">
                <a16:creationId xmlns:a16="http://schemas.microsoft.com/office/drawing/2014/main" id="{9E721115-1AA6-4667-A1A5-DADFCDA8E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302" y="1674055"/>
            <a:ext cx="6619723" cy="367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03CD19C-7944-4668-8FF5-5AB487D47799}"/>
              </a:ext>
            </a:extLst>
          </p:cNvPr>
          <p:cNvSpPr txBox="1"/>
          <p:nvPr/>
        </p:nvSpPr>
        <p:spPr>
          <a:xfrm>
            <a:off x="998806" y="6428935"/>
            <a:ext cx="7737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hlinkClick r:id="rId4"/>
              </a:rPr>
              <a:t>https://www.study-in-holland.com/583,1,problem-based_learning.html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47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research have to say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173" y="964297"/>
            <a:ext cx="8655389" cy="5288476"/>
          </a:xfrm>
        </p:spPr>
        <p:txBody>
          <a:bodyPr>
            <a:normAutofit/>
          </a:bodyPr>
          <a:lstStyle/>
          <a:p>
            <a:r>
              <a:rPr lang="en-US" dirty="0"/>
              <a:t>Evidence of Effectiveness - Improved:</a:t>
            </a:r>
          </a:p>
          <a:p>
            <a:pPr lvl="1"/>
            <a:r>
              <a:rPr lang="en-US" dirty="0"/>
              <a:t>Critical thinking</a:t>
            </a:r>
          </a:p>
          <a:p>
            <a:pPr lvl="1"/>
            <a:r>
              <a:rPr lang="en-US" dirty="0"/>
              <a:t>Organizational skill</a:t>
            </a:r>
          </a:p>
          <a:p>
            <a:pPr lvl="1"/>
            <a:r>
              <a:rPr lang="en-US" dirty="0"/>
              <a:t>Higher order synthesis of information </a:t>
            </a:r>
          </a:p>
          <a:p>
            <a:pPr lvl="1"/>
            <a:r>
              <a:rPr lang="en-US" dirty="0"/>
              <a:t>Ideas essential for solving problems</a:t>
            </a:r>
          </a:p>
          <a:p>
            <a:r>
              <a:rPr lang="en-US" dirty="0"/>
              <a:t>What does this all mean</a:t>
            </a:r>
          </a:p>
          <a:p>
            <a:pPr lvl="1"/>
            <a:r>
              <a:rPr lang="en-US" dirty="0"/>
              <a:t>Making </a:t>
            </a:r>
            <a:r>
              <a:rPr lang="en-US" i="1" dirty="0"/>
              <a:t>ability</a:t>
            </a:r>
            <a:r>
              <a:rPr lang="en-US" dirty="0"/>
              <a:t> as compared to </a:t>
            </a:r>
            <a:r>
              <a:rPr lang="en-US" i="1" dirty="0"/>
              <a:t>fact-finding/memorizing</a:t>
            </a:r>
          </a:p>
          <a:p>
            <a:pPr lvl="2"/>
            <a:r>
              <a:rPr lang="en-US" dirty="0"/>
              <a:t>Information literacy</a:t>
            </a:r>
          </a:p>
          <a:p>
            <a:pPr lvl="2"/>
            <a:r>
              <a:rPr lang="en-US" dirty="0"/>
              <a:t>Organize it in a meaningful way</a:t>
            </a:r>
          </a:p>
          <a:p>
            <a:pPr lvl="2"/>
            <a:r>
              <a:rPr lang="en-US" dirty="0"/>
              <a:t>Making a conclusion</a:t>
            </a:r>
          </a:p>
          <a:p>
            <a:r>
              <a:rPr lang="en-US" dirty="0"/>
              <a:t>Improved long-term retention of knowledge and skills</a:t>
            </a:r>
          </a:p>
          <a:p>
            <a:pPr marL="11430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sz="900" dirty="0" err="1"/>
              <a:t>Vandenhouten</a:t>
            </a:r>
            <a:r>
              <a:rPr lang="en-US" sz="900" dirty="0"/>
              <a:t>, C., </a:t>
            </a:r>
            <a:r>
              <a:rPr lang="en-US" sz="900" dirty="0" err="1"/>
              <a:t>Groessl</a:t>
            </a:r>
            <a:r>
              <a:rPr lang="en-US" sz="900" dirty="0"/>
              <a:t>, J., </a:t>
            </a:r>
            <a:r>
              <a:rPr lang="en-US" sz="900" dirty="0" err="1"/>
              <a:t>Levintova</a:t>
            </a:r>
            <a:r>
              <a:rPr lang="en-US" sz="900" dirty="0"/>
              <a:t>, E., 2017. How do you use problem-based learning to improve interdisciplinary thinking?. New Development for Teaching and Learning, 151. 117-129. </a:t>
            </a:r>
            <a:r>
              <a:rPr lang="en-US" sz="900" dirty="0" err="1"/>
              <a:t>doi</a:t>
            </a:r>
            <a:r>
              <a:rPr lang="en-US" sz="900" dirty="0"/>
              <a:t>. 10:1002/tl.20252</a:t>
            </a:r>
          </a:p>
          <a:p>
            <a:pPr marL="0" indent="0">
              <a:buNone/>
            </a:pPr>
            <a:endParaRPr lang="en-US" sz="900" dirty="0"/>
          </a:p>
          <a:p>
            <a:pPr marL="914400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122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Papers Before and 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Before</a:t>
            </a:r>
          </a:p>
          <a:p>
            <a:r>
              <a:rPr lang="en-US" dirty="0"/>
              <a:t>We would give students guidelines</a:t>
            </a:r>
          </a:p>
          <a:p>
            <a:pPr lvl="1"/>
            <a:r>
              <a:rPr lang="en-US" dirty="0"/>
              <a:t>APA style</a:t>
            </a:r>
          </a:p>
          <a:p>
            <a:pPr lvl="1"/>
            <a:r>
              <a:rPr lang="en-US" dirty="0"/>
              <a:t>Number of pages, number of sources etc.</a:t>
            </a:r>
          </a:p>
          <a:p>
            <a:pPr lvl="1"/>
            <a:r>
              <a:rPr lang="en-US" dirty="0"/>
              <a:t>Concepts to consider researching</a:t>
            </a:r>
          </a:p>
          <a:p>
            <a:pPr lvl="1"/>
            <a:r>
              <a:rPr lang="en-US" dirty="0"/>
              <a:t>Scenario to be analyzed   </a:t>
            </a:r>
          </a:p>
          <a:p>
            <a:r>
              <a:rPr lang="en-US" dirty="0"/>
              <a:t>What were the results derived from this</a:t>
            </a:r>
          </a:p>
          <a:p>
            <a:pPr lvl="1"/>
            <a:r>
              <a:rPr lang="en-US" dirty="0"/>
              <a:t>Did the student learn something and be able to apply it?</a:t>
            </a:r>
          </a:p>
          <a:p>
            <a:pPr lvl="1"/>
            <a:r>
              <a:rPr lang="en-US" dirty="0"/>
              <a:t>Was it an exercise in searching the net and fulfilling the requirement only</a:t>
            </a:r>
          </a:p>
          <a:p>
            <a:pPr lvl="1"/>
            <a:r>
              <a:rPr lang="en-US" dirty="0"/>
              <a:t>At the end, “What is the student really getting out of this assignment?” 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806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- PBL Assignment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173" y="1111348"/>
            <a:ext cx="8655389" cy="5014816"/>
          </a:xfrm>
        </p:spPr>
        <p:txBody>
          <a:bodyPr>
            <a:normAutofit/>
          </a:bodyPr>
          <a:lstStyle/>
          <a:p>
            <a:r>
              <a:rPr lang="en-US" dirty="0"/>
              <a:t>Program Coordinator’s approval </a:t>
            </a:r>
          </a:p>
          <a:p>
            <a:endParaRPr lang="en-US" dirty="0"/>
          </a:p>
          <a:p>
            <a:pPr lvl="1"/>
            <a:r>
              <a:rPr lang="en-US" dirty="0"/>
              <a:t>HR Regional Training Manager</a:t>
            </a:r>
          </a:p>
          <a:p>
            <a:pPr lvl="2"/>
            <a:r>
              <a:rPr lang="en-US" dirty="0"/>
              <a:t>Budget</a:t>
            </a:r>
          </a:p>
          <a:p>
            <a:pPr lvl="2"/>
            <a:r>
              <a:rPr lang="en-US" dirty="0"/>
              <a:t>Develop a Needs Assessment</a:t>
            </a:r>
          </a:p>
          <a:p>
            <a:r>
              <a:rPr lang="en-US" dirty="0"/>
              <a:t>Now what do you do?</a:t>
            </a:r>
          </a:p>
          <a:p>
            <a:pPr lvl="2"/>
            <a:r>
              <a:rPr lang="en-US" dirty="0"/>
              <a:t>You decide how the money is spent</a:t>
            </a:r>
          </a:p>
          <a:p>
            <a:pPr lvl="2"/>
            <a:r>
              <a:rPr lang="en-US" dirty="0"/>
              <a:t>Who receives the training and why</a:t>
            </a:r>
          </a:p>
          <a:p>
            <a:pPr lvl="2"/>
            <a:r>
              <a:rPr lang="en-US" dirty="0"/>
              <a:t>You must present your decision to CFO and Director of HR</a:t>
            </a:r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1724E2-B899-4AB0-A687-1EB14F3E7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00" y="1153876"/>
            <a:ext cx="2133785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85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- PBL Assignment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would you do differently with next year’s budget</a:t>
            </a:r>
          </a:p>
          <a:p>
            <a:pPr lvl="1"/>
            <a:r>
              <a:rPr lang="en-US" dirty="0"/>
              <a:t>If it is an increase in budget, how much and why</a:t>
            </a:r>
          </a:p>
          <a:p>
            <a:pPr lvl="1"/>
            <a:r>
              <a:rPr lang="en-US" dirty="0"/>
              <a:t>Would you change how you decide who attends classes?</a:t>
            </a:r>
          </a:p>
          <a:p>
            <a:pPr lvl="1"/>
            <a:r>
              <a:rPr lang="en-US" dirty="0"/>
              <a:t>Would you have joint classes with other regions? Why or why not?</a:t>
            </a:r>
          </a:p>
          <a:p>
            <a:r>
              <a:rPr lang="en-US" dirty="0"/>
              <a:t>Presented in class for open discussion</a:t>
            </a:r>
          </a:p>
          <a:p>
            <a:r>
              <a:rPr lang="en-US" i="1" dirty="0"/>
              <a:t>Evidence of Effectiveness - Improved:</a:t>
            </a:r>
          </a:p>
          <a:p>
            <a:pPr lvl="1"/>
            <a:r>
              <a:rPr lang="en-US" i="1" dirty="0"/>
              <a:t>Critical thinking</a:t>
            </a:r>
          </a:p>
          <a:p>
            <a:pPr lvl="1"/>
            <a:r>
              <a:rPr lang="en-US" i="1" dirty="0"/>
              <a:t>Organizational skill</a:t>
            </a:r>
          </a:p>
          <a:p>
            <a:pPr lvl="1"/>
            <a:r>
              <a:rPr lang="en-US" i="1" dirty="0"/>
              <a:t>Higher order synthesis of information </a:t>
            </a:r>
          </a:p>
          <a:p>
            <a:pPr lvl="1"/>
            <a:r>
              <a:rPr lang="en-US" i="1" dirty="0"/>
              <a:t>Ideas essential for solving problems</a:t>
            </a:r>
          </a:p>
          <a:p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A903A5-5260-401F-89D7-8A56373C8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1289" y="2668947"/>
            <a:ext cx="2038273" cy="13565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AA8FCE-C2D8-4201-B989-71FE3B0BE3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920" y="4025453"/>
            <a:ext cx="1865606" cy="219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116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did the students have to say?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en-US"/>
          </a:p>
          <a:p>
            <a:pPr marL="914400" lvl="2" indent="0">
              <a:buNone/>
            </a:pPr>
            <a:r>
              <a:rPr lang="en-US"/>
              <a:t>“I enjoyed completing this project, because it </a:t>
            </a:r>
            <a:r>
              <a:rPr lang="en-US" i="1" u="sng"/>
              <a:t>reinforced our learning process.  </a:t>
            </a:r>
            <a:r>
              <a:rPr lang="en-US"/>
              <a:t>It made you think about </a:t>
            </a:r>
            <a:r>
              <a:rPr lang="en-US" i="1" u="sng"/>
              <a:t>how to present the information instead of researching </a:t>
            </a:r>
            <a:r>
              <a:rPr lang="en-US"/>
              <a:t>and just composing a term paper that would say the same information that was learned.  There are people that need to have the hands on experience and this is a wonderful way to establish that outcome.  This scenario provided a </a:t>
            </a:r>
            <a:r>
              <a:rPr lang="en-US" i="1" u="sng"/>
              <a:t>classroom example of a real world concern </a:t>
            </a:r>
            <a:r>
              <a:rPr lang="en-US"/>
              <a:t>that we may face in the future.  With that being said, it </a:t>
            </a:r>
            <a:r>
              <a:rPr lang="en-US" i="1" u="sng"/>
              <a:t>allowed us to take part and solve the Training Requirements</a:t>
            </a:r>
            <a:r>
              <a:rPr lang="en-US"/>
              <a:t> for Defense Commissary Agency, Midwest Region.  Some classmates had a difficult time in figuring out the requirements.  I believe that is because this concept is more conceptually driven and not a concrete outcome (one final project that is alike).”</a:t>
            </a:r>
          </a:p>
          <a:p>
            <a:pPr lvl="1"/>
            <a:endParaRPr lang="en-US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147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PBL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Coronavirus – Present the problem/situation let the students come to a solution/decision = Process</a:t>
            </a:r>
          </a:p>
          <a:p>
            <a:pPr lvl="2"/>
            <a:r>
              <a:rPr lang="en-US" dirty="0"/>
              <a:t>Health, Biology, Political, Philosophy, Sociology, Finance and Stats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Teacher Arrested During School Board Meeting - Jan 2018</a:t>
            </a:r>
          </a:p>
          <a:p>
            <a:pPr lvl="2"/>
            <a:r>
              <a:rPr lang="en-US" dirty="0"/>
              <a:t>Sociology, Public Administration, Education, Human Resources, Psychology, Finance, Human Rights and Criminology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5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DB2DE5-6BC8-43AA-9011-A35826355F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174" y="781416"/>
            <a:ext cx="1582648" cy="166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24342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4INFO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7AC143"/>
      </a:accent1>
      <a:accent2>
        <a:srgbClr val="0081C6"/>
      </a:accent2>
      <a:accent3>
        <a:srgbClr val="F47B20"/>
      </a:accent3>
      <a:accent4>
        <a:srgbClr val="C4C6C8"/>
      </a:accent4>
      <a:accent5>
        <a:srgbClr val="72CDF4"/>
      </a:accent5>
      <a:accent6>
        <a:srgbClr val="FFDD00"/>
      </a:accent6>
      <a:hlink>
        <a:srgbClr val="7AC143"/>
      </a:hlink>
      <a:folHlink>
        <a:srgbClr val="E7D8A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1392</TotalTime>
  <Words>741</Words>
  <Application>Microsoft Office PowerPoint</Application>
  <PresentationFormat>On-screen Show (4:3)</PresentationFormat>
  <Paragraphs>114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Default Theme</vt:lpstr>
      <vt:lpstr>Office Theme</vt:lpstr>
      <vt:lpstr>Creating Problem-Based Assignments that Put Concepts into Action</vt:lpstr>
      <vt:lpstr>What does research have to say</vt:lpstr>
      <vt:lpstr>Problem Based Learning</vt:lpstr>
      <vt:lpstr>What does research have to say</vt:lpstr>
      <vt:lpstr>Research Papers Before and Now</vt:lpstr>
      <vt:lpstr>Now - PBL Assignment</vt:lpstr>
      <vt:lpstr>Now - PBL Assignment</vt:lpstr>
      <vt:lpstr>What did the students have to say?</vt:lpstr>
      <vt:lpstr>Examples of PBL </vt:lpstr>
      <vt:lpstr>Problem Based Learning</vt:lpstr>
      <vt:lpstr>Presenter and Where to Go for More Information</vt:lpstr>
    </vt:vector>
  </TitlesOfParts>
  <Company>Walz Tetrick Advertising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Shannon Bassett</dc:creator>
  <cp:lastModifiedBy>Angela Wright</cp:lastModifiedBy>
  <cp:revision>112</cp:revision>
  <cp:lastPrinted>2020-02-14T18:44:21Z</cp:lastPrinted>
  <dcterms:created xsi:type="dcterms:W3CDTF">2016-04-11T15:55:51Z</dcterms:created>
  <dcterms:modified xsi:type="dcterms:W3CDTF">2021-03-17T13:39:15Z</dcterms:modified>
</cp:coreProperties>
</file>