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56" r:id="rId2"/>
    <p:sldId id="257" r:id="rId3"/>
    <p:sldId id="259" r:id="rId4"/>
    <p:sldId id="273" r:id="rId5"/>
    <p:sldId id="263" r:id="rId6"/>
    <p:sldId id="264" r:id="rId7"/>
    <p:sldId id="266" r:id="rId8"/>
    <p:sldId id="276" r:id="rId9"/>
    <p:sldId id="261" r:id="rId10"/>
    <p:sldId id="277" r:id="rId11"/>
    <p:sldId id="270" r:id="rId12"/>
    <p:sldId id="275" r:id="rId13"/>
    <p:sldId id="271" r:id="rId14"/>
    <p:sldId id="272" r:id="rId15"/>
    <p:sldId id="274" r:id="rId16"/>
  </p:sldIdLst>
  <p:sldSz cx="9144000" cy="6858000" type="screen4x3"/>
  <p:notesSz cx="68580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A000"/>
    <a:srgbClr val="EAB200"/>
    <a:srgbClr val="800000"/>
    <a:srgbClr val="F77509"/>
    <a:srgbClr val="BC8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5" autoAdjust="0"/>
    <p:restoredTop sz="94660"/>
  </p:normalViewPr>
  <p:slideViewPr>
    <p:cSldViewPr snapToGrid="0" snapToObjects="1">
      <p:cViewPr varScale="1">
        <p:scale>
          <a:sx n="73" d="100"/>
          <a:sy n="73" d="100"/>
        </p:scale>
        <p:origin x="111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6" d="100"/>
          <a:sy n="56" d="100"/>
        </p:scale>
        <p:origin x="285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BC224B-26EC-4AC9-9450-DD0B6C0F7A80}" type="doc">
      <dgm:prSet loTypeId="urn:microsoft.com/office/officeart/2005/8/layout/rings+Icon" loCatId="relationship" qsTypeId="urn:microsoft.com/office/officeart/2009/2/quickstyle/3d8" qsCatId="3D" csTypeId="urn:microsoft.com/office/officeart/2005/8/colors/accent6_5" csCatId="accent6" phldr="1"/>
      <dgm:spPr/>
    </dgm:pt>
    <dgm:pt modelId="{EBC059C7-3A6A-416A-8DF2-2FD288D933EC}">
      <dgm:prSet phldrT="[Text]" custT="1"/>
      <dgm:spPr>
        <a:solidFill>
          <a:srgbClr val="FFFF00">
            <a:alpha val="50000"/>
          </a:srgbClr>
        </a:solidFill>
      </dgm:spPr>
      <dgm:t>
        <a:bodyPr/>
        <a:lstStyle/>
        <a:p>
          <a:r>
            <a:rPr lang="en-US" sz="2000" dirty="0">
              <a:latin typeface="Times New Roman" panose="02020603050405020304" pitchFamily="18" charset="0"/>
              <a:cs typeface="Times New Roman" panose="02020603050405020304" pitchFamily="18" charset="0"/>
            </a:rPr>
            <a:t>Connections</a:t>
          </a:r>
        </a:p>
      </dgm:t>
    </dgm:pt>
    <dgm:pt modelId="{47E80496-308E-4B16-BD61-B4A2ACB79EF0}" type="parTrans" cxnId="{1BCA1EBA-1653-4F43-ABB5-F83FA0F25149}">
      <dgm:prSet/>
      <dgm:spPr/>
      <dgm:t>
        <a:bodyPr/>
        <a:lstStyle/>
        <a:p>
          <a:endParaRPr lang="en-US"/>
        </a:p>
      </dgm:t>
    </dgm:pt>
    <dgm:pt modelId="{15A893AF-109B-4BB6-9873-DE55BEA8D37D}" type="sibTrans" cxnId="{1BCA1EBA-1653-4F43-ABB5-F83FA0F25149}">
      <dgm:prSet/>
      <dgm:spPr/>
      <dgm:t>
        <a:bodyPr/>
        <a:lstStyle/>
        <a:p>
          <a:endParaRPr lang="en-US"/>
        </a:p>
      </dgm:t>
    </dgm:pt>
    <dgm:pt modelId="{7B0718E1-41B9-4D1D-8796-5453EF627337}">
      <dgm:prSet phldrT="[Text]" custT="1"/>
      <dgm:spPr>
        <a:solidFill>
          <a:srgbClr val="FFFF00">
            <a:alpha val="65000"/>
          </a:srgbClr>
        </a:solidFill>
      </dgm:spPr>
      <dgm:t>
        <a:bodyPr/>
        <a:lstStyle/>
        <a:p>
          <a:r>
            <a:rPr lang="en-US" sz="2000" dirty="0">
              <a:latin typeface="Times New Roman" panose="02020603050405020304" pitchFamily="18" charset="0"/>
              <a:cs typeface="Times New Roman" panose="02020603050405020304" pitchFamily="18" charset="0"/>
            </a:rPr>
            <a:t>Expectations /</a:t>
          </a:r>
        </a:p>
        <a:p>
          <a:r>
            <a:rPr lang="en-US" sz="2000" dirty="0">
              <a:latin typeface="Times New Roman" panose="02020603050405020304" pitchFamily="18" charset="0"/>
              <a:cs typeface="Times New Roman" panose="02020603050405020304" pitchFamily="18" charset="0"/>
            </a:rPr>
            <a:t>Performance</a:t>
          </a:r>
        </a:p>
      </dgm:t>
    </dgm:pt>
    <dgm:pt modelId="{245132D2-AE4E-40D7-A2CF-D1C920CEC18D}" type="parTrans" cxnId="{1D01D030-4997-4840-98C2-D4CADAEED3C9}">
      <dgm:prSet/>
      <dgm:spPr/>
      <dgm:t>
        <a:bodyPr/>
        <a:lstStyle/>
        <a:p>
          <a:endParaRPr lang="en-US"/>
        </a:p>
      </dgm:t>
    </dgm:pt>
    <dgm:pt modelId="{134E38B1-1416-4236-8C7B-CA3F7E74DDDC}" type="sibTrans" cxnId="{1D01D030-4997-4840-98C2-D4CADAEED3C9}">
      <dgm:prSet/>
      <dgm:spPr/>
      <dgm:t>
        <a:bodyPr/>
        <a:lstStyle/>
        <a:p>
          <a:endParaRPr lang="en-US"/>
        </a:p>
      </dgm:t>
    </dgm:pt>
    <dgm:pt modelId="{29114C6B-397C-4DD9-B65D-33ECF9EEA59F}">
      <dgm:prSet phldrT="[Text]" custT="1"/>
      <dgm:spPr>
        <a:solidFill>
          <a:srgbClr val="FFFF00">
            <a:alpha val="80000"/>
          </a:srgbClr>
        </a:solidFill>
      </dgm:spPr>
      <dgm:t>
        <a:bodyPr/>
        <a:lstStyle/>
        <a:p>
          <a:r>
            <a:rPr lang="en-US" sz="2000" dirty="0">
              <a:latin typeface="Times New Roman" panose="02020603050405020304" pitchFamily="18" charset="0"/>
              <a:cs typeface="Times New Roman" panose="02020603050405020304" pitchFamily="18" charset="0"/>
            </a:rPr>
            <a:t>Relationships</a:t>
          </a:r>
        </a:p>
      </dgm:t>
    </dgm:pt>
    <dgm:pt modelId="{FAF5AFB2-2FC1-45D0-B831-F5970D9732BA}" type="parTrans" cxnId="{112B55B3-A8C0-46CB-A1BB-EB6FA279D3A3}">
      <dgm:prSet/>
      <dgm:spPr/>
      <dgm:t>
        <a:bodyPr/>
        <a:lstStyle/>
        <a:p>
          <a:endParaRPr lang="en-US"/>
        </a:p>
      </dgm:t>
    </dgm:pt>
    <dgm:pt modelId="{FFEAFE24-56C3-4A34-8706-DF001B53E66D}" type="sibTrans" cxnId="{112B55B3-A8C0-46CB-A1BB-EB6FA279D3A3}">
      <dgm:prSet/>
      <dgm:spPr/>
      <dgm:t>
        <a:bodyPr/>
        <a:lstStyle/>
        <a:p>
          <a:endParaRPr lang="en-US"/>
        </a:p>
      </dgm:t>
    </dgm:pt>
    <dgm:pt modelId="{4E50B933-E851-45CA-88D6-AAA49D251292}" type="pres">
      <dgm:prSet presAssocID="{3EBC224B-26EC-4AC9-9450-DD0B6C0F7A80}" presName="Name0" presStyleCnt="0">
        <dgm:presLayoutVars>
          <dgm:chMax val="7"/>
          <dgm:dir/>
          <dgm:resizeHandles val="exact"/>
        </dgm:presLayoutVars>
      </dgm:prSet>
      <dgm:spPr/>
    </dgm:pt>
    <dgm:pt modelId="{8D386F85-23D9-47AC-A86A-C0A6011AB6BD}" type="pres">
      <dgm:prSet presAssocID="{3EBC224B-26EC-4AC9-9450-DD0B6C0F7A80}" presName="ellipse1" presStyleLbl="vennNode1" presStyleIdx="0" presStyleCnt="3" custLinFactNeighborX="24147" custLinFactNeighborY="3034">
        <dgm:presLayoutVars>
          <dgm:bulletEnabled val="1"/>
        </dgm:presLayoutVars>
      </dgm:prSet>
      <dgm:spPr/>
    </dgm:pt>
    <dgm:pt modelId="{BC5EFCC8-8A27-47FE-AB5B-55829E838A35}" type="pres">
      <dgm:prSet presAssocID="{3EBC224B-26EC-4AC9-9450-DD0B6C0F7A80}" presName="ellipse2" presStyleLbl="vennNode1" presStyleIdx="1" presStyleCnt="3">
        <dgm:presLayoutVars>
          <dgm:bulletEnabled val="1"/>
        </dgm:presLayoutVars>
      </dgm:prSet>
      <dgm:spPr/>
    </dgm:pt>
    <dgm:pt modelId="{19B2F068-09DB-464C-8172-4D4357ABC1B0}" type="pres">
      <dgm:prSet presAssocID="{3EBC224B-26EC-4AC9-9450-DD0B6C0F7A80}" presName="ellipse3" presStyleLbl="vennNode1" presStyleIdx="2" presStyleCnt="3" custLinFactNeighborX="-1440" custLinFactNeighborY="0">
        <dgm:presLayoutVars>
          <dgm:bulletEnabled val="1"/>
        </dgm:presLayoutVars>
      </dgm:prSet>
      <dgm:spPr/>
    </dgm:pt>
  </dgm:ptLst>
  <dgm:cxnLst>
    <dgm:cxn modelId="{AD3F3F08-64FD-4F35-9C9F-12833B59C703}" type="presOf" srcId="{3EBC224B-26EC-4AC9-9450-DD0B6C0F7A80}" destId="{4E50B933-E851-45CA-88D6-AAA49D251292}" srcOrd="0" destOrd="0" presId="urn:microsoft.com/office/officeart/2005/8/layout/rings+Icon"/>
    <dgm:cxn modelId="{158EDF12-9F62-4C23-96EA-6DCA1D8D8BE7}" type="presOf" srcId="{7B0718E1-41B9-4D1D-8796-5453EF627337}" destId="{BC5EFCC8-8A27-47FE-AB5B-55829E838A35}" srcOrd="0" destOrd="0" presId="urn:microsoft.com/office/officeart/2005/8/layout/rings+Icon"/>
    <dgm:cxn modelId="{B34CFE15-8EBB-4611-A040-F7B792A9DF9A}" type="presOf" srcId="{29114C6B-397C-4DD9-B65D-33ECF9EEA59F}" destId="{19B2F068-09DB-464C-8172-4D4357ABC1B0}" srcOrd="0" destOrd="0" presId="urn:microsoft.com/office/officeart/2005/8/layout/rings+Icon"/>
    <dgm:cxn modelId="{1D01D030-4997-4840-98C2-D4CADAEED3C9}" srcId="{3EBC224B-26EC-4AC9-9450-DD0B6C0F7A80}" destId="{7B0718E1-41B9-4D1D-8796-5453EF627337}" srcOrd="1" destOrd="0" parTransId="{245132D2-AE4E-40D7-A2CF-D1C920CEC18D}" sibTransId="{134E38B1-1416-4236-8C7B-CA3F7E74DDDC}"/>
    <dgm:cxn modelId="{55D9E235-7CF0-43E9-A407-37385FE26A1D}" type="presOf" srcId="{EBC059C7-3A6A-416A-8DF2-2FD288D933EC}" destId="{8D386F85-23D9-47AC-A86A-C0A6011AB6BD}" srcOrd="0" destOrd="0" presId="urn:microsoft.com/office/officeart/2005/8/layout/rings+Icon"/>
    <dgm:cxn modelId="{112B55B3-A8C0-46CB-A1BB-EB6FA279D3A3}" srcId="{3EBC224B-26EC-4AC9-9450-DD0B6C0F7A80}" destId="{29114C6B-397C-4DD9-B65D-33ECF9EEA59F}" srcOrd="2" destOrd="0" parTransId="{FAF5AFB2-2FC1-45D0-B831-F5970D9732BA}" sibTransId="{FFEAFE24-56C3-4A34-8706-DF001B53E66D}"/>
    <dgm:cxn modelId="{1BCA1EBA-1653-4F43-ABB5-F83FA0F25149}" srcId="{3EBC224B-26EC-4AC9-9450-DD0B6C0F7A80}" destId="{EBC059C7-3A6A-416A-8DF2-2FD288D933EC}" srcOrd="0" destOrd="0" parTransId="{47E80496-308E-4B16-BD61-B4A2ACB79EF0}" sibTransId="{15A893AF-109B-4BB6-9873-DE55BEA8D37D}"/>
    <dgm:cxn modelId="{F8CB042E-81AD-45AC-9FAF-9CFC5D9D07BB}" type="presParOf" srcId="{4E50B933-E851-45CA-88D6-AAA49D251292}" destId="{8D386F85-23D9-47AC-A86A-C0A6011AB6BD}" srcOrd="0" destOrd="0" presId="urn:microsoft.com/office/officeart/2005/8/layout/rings+Icon"/>
    <dgm:cxn modelId="{7A6E25A3-9337-46A3-9A64-A14B781402EA}" type="presParOf" srcId="{4E50B933-E851-45CA-88D6-AAA49D251292}" destId="{BC5EFCC8-8A27-47FE-AB5B-55829E838A35}" srcOrd="1" destOrd="0" presId="urn:microsoft.com/office/officeart/2005/8/layout/rings+Icon"/>
    <dgm:cxn modelId="{F3D37F9A-0073-44F7-A748-64C6BD65A84C}" type="presParOf" srcId="{4E50B933-E851-45CA-88D6-AAA49D251292}" destId="{19B2F068-09DB-464C-8172-4D4357ABC1B0}" srcOrd="2" destOrd="0" presId="urn:microsoft.com/office/officeart/2005/8/layout/rings+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D4B7CB-764B-4CDC-A0FA-1EAA28421CEF}" type="doc">
      <dgm:prSet loTypeId="urn:microsoft.com/office/officeart/2005/8/layout/venn1" loCatId="relationship" qsTypeId="urn:microsoft.com/office/officeart/2005/8/quickstyle/3d3" qsCatId="3D" csTypeId="urn:microsoft.com/office/officeart/2005/8/colors/accent3_5" csCatId="accent3" phldr="1"/>
      <dgm:spPr/>
    </dgm:pt>
    <dgm:pt modelId="{61C150F4-CE4C-4053-A386-7B6D8E70B2F5}">
      <dgm:prSet phldrT="[Text]"/>
      <dgm:spPr>
        <a:solidFill>
          <a:srgbClr val="FFFF00">
            <a:alpha val="50000"/>
          </a:srgbClr>
        </a:solidFill>
      </dgm:spPr>
      <dgm:t>
        <a:bodyPr/>
        <a:lstStyle/>
        <a:p>
          <a:r>
            <a:rPr lang="en-US" dirty="0">
              <a:latin typeface="Times New Roman" panose="02020603050405020304" pitchFamily="18" charset="0"/>
              <a:cs typeface="Times New Roman" panose="02020603050405020304" pitchFamily="18" charset="0"/>
            </a:rPr>
            <a:t>Online</a:t>
          </a:r>
        </a:p>
      </dgm:t>
    </dgm:pt>
    <dgm:pt modelId="{DFC96557-E598-425B-8596-878699B8B099}" type="parTrans" cxnId="{97417D86-C2FC-4195-A2E4-3FD6C195264A}">
      <dgm:prSet/>
      <dgm:spPr/>
      <dgm:t>
        <a:bodyPr/>
        <a:lstStyle/>
        <a:p>
          <a:endParaRPr lang="en-US"/>
        </a:p>
      </dgm:t>
    </dgm:pt>
    <dgm:pt modelId="{6A9BADDB-945C-43AC-A08D-162C86BCA94C}" type="sibTrans" cxnId="{97417D86-C2FC-4195-A2E4-3FD6C195264A}">
      <dgm:prSet/>
      <dgm:spPr/>
      <dgm:t>
        <a:bodyPr/>
        <a:lstStyle/>
        <a:p>
          <a:endParaRPr lang="en-US"/>
        </a:p>
      </dgm:t>
    </dgm:pt>
    <dgm:pt modelId="{FA448286-80C0-4E1C-8AFD-E472E6C9E97F}">
      <dgm:prSet phldrT="[Text]"/>
      <dgm:spPr>
        <a:solidFill>
          <a:srgbClr val="FFFF00"/>
        </a:solidFill>
        <a:ln>
          <a:solidFill>
            <a:srgbClr val="EAB200"/>
          </a:solidFill>
        </a:ln>
      </dgm:spPr>
      <dgm:t>
        <a:bodyPr/>
        <a:lstStyle/>
        <a:p>
          <a:r>
            <a:rPr lang="en-US" dirty="0">
              <a:latin typeface="Times New Roman" panose="02020603050405020304" pitchFamily="18" charset="0"/>
              <a:cs typeface="Times New Roman" panose="02020603050405020304" pitchFamily="18" charset="0"/>
            </a:rPr>
            <a:t>Blended</a:t>
          </a:r>
        </a:p>
      </dgm:t>
    </dgm:pt>
    <dgm:pt modelId="{53C9D825-0401-40EF-B6F1-91CA7CA43AE7}" type="parTrans" cxnId="{61005CEA-952D-42BB-BEF8-5ECED2130E0F}">
      <dgm:prSet/>
      <dgm:spPr/>
      <dgm:t>
        <a:bodyPr/>
        <a:lstStyle/>
        <a:p>
          <a:endParaRPr lang="en-US"/>
        </a:p>
      </dgm:t>
    </dgm:pt>
    <dgm:pt modelId="{051E22F3-862A-471D-BE0F-8E32767C0581}" type="sibTrans" cxnId="{61005CEA-952D-42BB-BEF8-5ECED2130E0F}">
      <dgm:prSet/>
      <dgm:spPr/>
      <dgm:t>
        <a:bodyPr/>
        <a:lstStyle/>
        <a:p>
          <a:endParaRPr lang="en-US"/>
        </a:p>
      </dgm:t>
    </dgm:pt>
    <dgm:pt modelId="{B38E51AF-8EA1-4CF5-9EC6-305F5AC5EA66}">
      <dgm:prSet phldrT="[Text]"/>
      <dgm:spPr>
        <a:solidFill>
          <a:srgbClr val="FFFF00"/>
        </a:solidFill>
      </dgm:spPr>
      <dgm:t>
        <a:bodyPr/>
        <a:lstStyle/>
        <a:p>
          <a:r>
            <a:rPr lang="en-US" dirty="0">
              <a:latin typeface="Times New Roman" panose="02020603050405020304" pitchFamily="18" charset="0"/>
              <a:cs typeface="Times New Roman" panose="02020603050405020304" pitchFamily="18" charset="0"/>
            </a:rPr>
            <a:t>Face-to-Face</a:t>
          </a:r>
        </a:p>
      </dgm:t>
    </dgm:pt>
    <dgm:pt modelId="{1C6A4DF9-C778-408E-BCF4-349D2CFF4DE7}" type="parTrans" cxnId="{F5E77820-30D0-4637-947E-7DB5C796D0FB}">
      <dgm:prSet/>
      <dgm:spPr/>
      <dgm:t>
        <a:bodyPr/>
        <a:lstStyle/>
        <a:p>
          <a:endParaRPr lang="en-US"/>
        </a:p>
      </dgm:t>
    </dgm:pt>
    <dgm:pt modelId="{9CF80925-6BA1-43E3-8FEA-2599236290E8}" type="sibTrans" cxnId="{F5E77820-30D0-4637-947E-7DB5C796D0FB}">
      <dgm:prSet/>
      <dgm:spPr/>
      <dgm:t>
        <a:bodyPr/>
        <a:lstStyle/>
        <a:p>
          <a:endParaRPr lang="en-US"/>
        </a:p>
      </dgm:t>
    </dgm:pt>
    <dgm:pt modelId="{D2B84C8A-9DE5-478F-B1D3-37CFF7182DC4}" type="pres">
      <dgm:prSet presAssocID="{C2D4B7CB-764B-4CDC-A0FA-1EAA28421CEF}" presName="compositeShape" presStyleCnt="0">
        <dgm:presLayoutVars>
          <dgm:chMax val="7"/>
          <dgm:dir/>
          <dgm:resizeHandles val="exact"/>
        </dgm:presLayoutVars>
      </dgm:prSet>
      <dgm:spPr/>
    </dgm:pt>
    <dgm:pt modelId="{7F171F79-2703-4511-98F5-1F22A435541A}" type="pres">
      <dgm:prSet presAssocID="{61C150F4-CE4C-4053-A386-7B6D8E70B2F5}" presName="circ1" presStyleLbl="vennNode1" presStyleIdx="0" presStyleCnt="3" custLinFactNeighborX="-545" custLinFactNeighborY="5999"/>
      <dgm:spPr/>
    </dgm:pt>
    <dgm:pt modelId="{7B78B425-5FCB-49DA-95A0-4BD28A1CE4F8}" type="pres">
      <dgm:prSet presAssocID="{61C150F4-CE4C-4053-A386-7B6D8E70B2F5}" presName="circ1Tx" presStyleLbl="revTx" presStyleIdx="0" presStyleCnt="0">
        <dgm:presLayoutVars>
          <dgm:chMax val="0"/>
          <dgm:chPref val="0"/>
          <dgm:bulletEnabled val="1"/>
        </dgm:presLayoutVars>
      </dgm:prSet>
      <dgm:spPr/>
    </dgm:pt>
    <dgm:pt modelId="{190D9EB1-68BE-4194-B1DC-41A9AE1FB50E}" type="pres">
      <dgm:prSet presAssocID="{FA448286-80C0-4E1C-8AFD-E472E6C9E97F}" presName="circ2" presStyleLbl="vennNode1" presStyleIdx="1" presStyleCnt="3"/>
      <dgm:spPr/>
    </dgm:pt>
    <dgm:pt modelId="{CA16662F-B82B-4156-83F5-0462B518F400}" type="pres">
      <dgm:prSet presAssocID="{FA448286-80C0-4E1C-8AFD-E472E6C9E97F}" presName="circ2Tx" presStyleLbl="revTx" presStyleIdx="0" presStyleCnt="0">
        <dgm:presLayoutVars>
          <dgm:chMax val="0"/>
          <dgm:chPref val="0"/>
          <dgm:bulletEnabled val="1"/>
        </dgm:presLayoutVars>
      </dgm:prSet>
      <dgm:spPr/>
    </dgm:pt>
    <dgm:pt modelId="{1896E48D-A574-4D8C-A1D3-FBEEA3D003DF}" type="pres">
      <dgm:prSet presAssocID="{B38E51AF-8EA1-4CF5-9EC6-305F5AC5EA66}" presName="circ3" presStyleLbl="vennNode1" presStyleIdx="2" presStyleCnt="3"/>
      <dgm:spPr/>
    </dgm:pt>
    <dgm:pt modelId="{BA0E9573-5AB0-4838-9C3E-8D443A2389AD}" type="pres">
      <dgm:prSet presAssocID="{B38E51AF-8EA1-4CF5-9EC6-305F5AC5EA66}" presName="circ3Tx" presStyleLbl="revTx" presStyleIdx="0" presStyleCnt="0">
        <dgm:presLayoutVars>
          <dgm:chMax val="0"/>
          <dgm:chPref val="0"/>
          <dgm:bulletEnabled val="1"/>
        </dgm:presLayoutVars>
      </dgm:prSet>
      <dgm:spPr/>
    </dgm:pt>
  </dgm:ptLst>
  <dgm:cxnLst>
    <dgm:cxn modelId="{6D38B014-9A54-456F-8565-D5633A41894B}" type="presOf" srcId="{FA448286-80C0-4E1C-8AFD-E472E6C9E97F}" destId="{190D9EB1-68BE-4194-B1DC-41A9AE1FB50E}" srcOrd="0" destOrd="0" presId="urn:microsoft.com/office/officeart/2005/8/layout/venn1"/>
    <dgm:cxn modelId="{F5E77820-30D0-4637-947E-7DB5C796D0FB}" srcId="{C2D4B7CB-764B-4CDC-A0FA-1EAA28421CEF}" destId="{B38E51AF-8EA1-4CF5-9EC6-305F5AC5EA66}" srcOrd="2" destOrd="0" parTransId="{1C6A4DF9-C778-408E-BCF4-349D2CFF4DE7}" sibTransId="{9CF80925-6BA1-43E3-8FEA-2599236290E8}"/>
    <dgm:cxn modelId="{C16B5567-85AA-4E39-AAF6-074000A5D696}" type="presOf" srcId="{C2D4B7CB-764B-4CDC-A0FA-1EAA28421CEF}" destId="{D2B84C8A-9DE5-478F-B1D3-37CFF7182DC4}" srcOrd="0" destOrd="0" presId="urn:microsoft.com/office/officeart/2005/8/layout/venn1"/>
    <dgm:cxn modelId="{31029C48-0F69-40F1-8255-452668C5E3E7}" type="presOf" srcId="{B38E51AF-8EA1-4CF5-9EC6-305F5AC5EA66}" destId="{BA0E9573-5AB0-4838-9C3E-8D443A2389AD}" srcOrd="1" destOrd="0" presId="urn:microsoft.com/office/officeart/2005/8/layout/venn1"/>
    <dgm:cxn modelId="{97417D86-C2FC-4195-A2E4-3FD6C195264A}" srcId="{C2D4B7CB-764B-4CDC-A0FA-1EAA28421CEF}" destId="{61C150F4-CE4C-4053-A386-7B6D8E70B2F5}" srcOrd="0" destOrd="0" parTransId="{DFC96557-E598-425B-8596-878699B8B099}" sibTransId="{6A9BADDB-945C-43AC-A08D-162C86BCA94C}"/>
    <dgm:cxn modelId="{2FA5BCA3-2925-40A6-AB2E-AF55AE19E5BE}" type="presOf" srcId="{61C150F4-CE4C-4053-A386-7B6D8E70B2F5}" destId="{7B78B425-5FCB-49DA-95A0-4BD28A1CE4F8}" srcOrd="1" destOrd="0" presId="urn:microsoft.com/office/officeart/2005/8/layout/venn1"/>
    <dgm:cxn modelId="{1630DDB6-9E08-4CDB-B6E3-7A2D1734E69E}" type="presOf" srcId="{B38E51AF-8EA1-4CF5-9EC6-305F5AC5EA66}" destId="{1896E48D-A574-4D8C-A1D3-FBEEA3D003DF}" srcOrd="0" destOrd="0" presId="urn:microsoft.com/office/officeart/2005/8/layout/venn1"/>
    <dgm:cxn modelId="{7E4DEAC9-1828-44AD-A17E-4C25B9DE7D9A}" type="presOf" srcId="{FA448286-80C0-4E1C-8AFD-E472E6C9E97F}" destId="{CA16662F-B82B-4156-83F5-0462B518F400}" srcOrd="1" destOrd="0" presId="urn:microsoft.com/office/officeart/2005/8/layout/venn1"/>
    <dgm:cxn modelId="{08CDDBDA-2E6B-47B8-BB64-AE520922C7B7}" type="presOf" srcId="{61C150F4-CE4C-4053-A386-7B6D8E70B2F5}" destId="{7F171F79-2703-4511-98F5-1F22A435541A}" srcOrd="0" destOrd="0" presId="urn:microsoft.com/office/officeart/2005/8/layout/venn1"/>
    <dgm:cxn modelId="{61005CEA-952D-42BB-BEF8-5ECED2130E0F}" srcId="{C2D4B7CB-764B-4CDC-A0FA-1EAA28421CEF}" destId="{FA448286-80C0-4E1C-8AFD-E472E6C9E97F}" srcOrd="1" destOrd="0" parTransId="{53C9D825-0401-40EF-B6F1-91CA7CA43AE7}" sibTransId="{051E22F3-862A-471D-BE0F-8E32767C0581}"/>
    <dgm:cxn modelId="{F3E695FE-0913-485C-B371-E26A6C03E209}" type="presParOf" srcId="{D2B84C8A-9DE5-478F-B1D3-37CFF7182DC4}" destId="{7F171F79-2703-4511-98F5-1F22A435541A}" srcOrd="0" destOrd="0" presId="urn:microsoft.com/office/officeart/2005/8/layout/venn1"/>
    <dgm:cxn modelId="{7D233AF2-B430-400E-B9B3-74EF755C552C}" type="presParOf" srcId="{D2B84C8A-9DE5-478F-B1D3-37CFF7182DC4}" destId="{7B78B425-5FCB-49DA-95A0-4BD28A1CE4F8}" srcOrd="1" destOrd="0" presId="urn:microsoft.com/office/officeart/2005/8/layout/venn1"/>
    <dgm:cxn modelId="{ADB40186-71D6-4969-B705-4B258D0C6FB2}" type="presParOf" srcId="{D2B84C8A-9DE5-478F-B1D3-37CFF7182DC4}" destId="{190D9EB1-68BE-4194-B1DC-41A9AE1FB50E}" srcOrd="2" destOrd="0" presId="urn:microsoft.com/office/officeart/2005/8/layout/venn1"/>
    <dgm:cxn modelId="{F5F5B34D-C242-499F-B0B8-43AD0D2FA414}" type="presParOf" srcId="{D2B84C8A-9DE5-478F-B1D3-37CFF7182DC4}" destId="{CA16662F-B82B-4156-83F5-0462B518F400}" srcOrd="3" destOrd="0" presId="urn:microsoft.com/office/officeart/2005/8/layout/venn1"/>
    <dgm:cxn modelId="{F094C65B-C8E4-4745-AA84-443752FAF465}" type="presParOf" srcId="{D2B84C8A-9DE5-478F-B1D3-37CFF7182DC4}" destId="{1896E48D-A574-4D8C-A1D3-FBEEA3D003DF}" srcOrd="4" destOrd="0" presId="urn:microsoft.com/office/officeart/2005/8/layout/venn1"/>
    <dgm:cxn modelId="{EDAC5BF0-4D0D-4347-AE6E-045AA79BBE8C}" type="presParOf" srcId="{D2B84C8A-9DE5-478F-B1D3-37CFF7182DC4}" destId="{BA0E9573-5AB0-4838-9C3E-8D443A2389AD}"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386F85-23D9-47AC-A86A-C0A6011AB6BD}">
      <dsp:nvSpPr>
        <dsp:cNvPr id="0" name=""/>
        <dsp:cNvSpPr/>
      </dsp:nvSpPr>
      <dsp:spPr>
        <a:xfrm>
          <a:off x="1163563" y="73968"/>
          <a:ext cx="2438028" cy="2437993"/>
        </a:xfrm>
        <a:prstGeom prst="ellipse">
          <a:avLst/>
        </a:prstGeom>
        <a:solidFill>
          <a:srgbClr val="FFFF00">
            <a:alpha val="50000"/>
          </a:srgb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tx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Connections</a:t>
          </a:r>
        </a:p>
      </dsp:txBody>
      <dsp:txXfrm>
        <a:off x="1520604" y="431004"/>
        <a:ext cx="1723946" cy="1723921"/>
      </dsp:txXfrm>
    </dsp:sp>
    <dsp:sp modelId="{BC5EFCC8-8A27-47FE-AB5B-55829E838A35}">
      <dsp:nvSpPr>
        <dsp:cNvPr id="0" name=""/>
        <dsp:cNvSpPr/>
      </dsp:nvSpPr>
      <dsp:spPr>
        <a:xfrm>
          <a:off x="1829727" y="1626006"/>
          <a:ext cx="2438028" cy="2437993"/>
        </a:xfrm>
        <a:prstGeom prst="ellipse">
          <a:avLst/>
        </a:prstGeom>
        <a:solidFill>
          <a:srgbClr val="FFFF00">
            <a:alpha val="65000"/>
          </a:srgb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tx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Expectations /</a:t>
          </a:r>
        </a:p>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Performance</a:t>
          </a:r>
        </a:p>
      </dsp:txBody>
      <dsp:txXfrm>
        <a:off x="2186768" y="1983042"/>
        <a:ext cx="1723946" cy="1723921"/>
      </dsp:txXfrm>
    </dsp:sp>
    <dsp:sp modelId="{19B2F068-09DB-464C-8172-4D4357ABC1B0}">
      <dsp:nvSpPr>
        <dsp:cNvPr id="0" name=""/>
        <dsp:cNvSpPr/>
      </dsp:nvSpPr>
      <dsp:spPr>
        <a:xfrm>
          <a:off x="3048011" y="0"/>
          <a:ext cx="2438028" cy="2437993"/>
        </a:xfrm>
        <a:prstGeom prst="ellipse">
          <a:avLst/>
        </a:prstGeom>
        <a:solidFill>
          <a:srgbClr val="FFFF00">
            <a:alpha val="80000"/>
          </a:srgb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tx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Relationships</a:t>
          </a:r>
        </a:p>
      </dsp:txBody>
      <dsp:txXfrm>
        <a:off x="3405052" y="357036"/>
        <a:ext cx="1723946" cy="17239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171F79-2703-4511-98F5-1F22A435541A}">
      <dsp:nvSpPr>
        <dsp:cNvPr id="0" name=""/>
        <dsp:cNvSpPr/>
      </dsp:nvSpPr>
      <dsp:spPr>
        <a:xfrm>
          <a:off x="1439855" y="150323"/>
          <a:ext cx="1859906" cy="1859906"/>
        </a:xfrm>
        <a:prstGeom prst="ellipse">
          <a:avLst/>
        </a:prstGeom>
        <a:solidFill>
          <a:srgbClr val="FFFF00">
            <a:alpha val="50000"/>
          </a:srgb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Times New Roman" panose="02020603050405020304" pitchFamily="18" charset="0"/>
              <a:cs typeface="Times New Roman" panose="02020603050405020304" pitchFamily="18" charset="0"/>
            </a:rPr>
            <a:t>Online</a:t>
          </a:r>
        </a:p>
      </dsp:txBody>
      <dsp:txXfrm>
        <a:off x="1687842" y="475807"/>
        <a:ext cx="1363931" cy="836957"/>
      </dsp:txXfrm>
    </dsp:sp>
    <dsp:sp modelId="{190D9EB1-68BE-4194-B1DC-41A9AE1FB50E}">
      <dsp:nvSpPr>
        <dsp:cNvPr id="0" name=""/>
        <dsp:cNvSpPr/>
      </dsp:nvSpPr>
      <dsp:spPr>
        <a:xfrm>
          <a:off x="2121108" y="1201189"/>
          <a:ext cx="1859906" cy="1859906"/>
        </a:xfrm>
        <a:prstGeom prst="ellipse">
          <a:avLst/>
        </a:prstGeom>
        <a:solidFill>
          <a:srgbClr val="FFFF00"/>
        </a:solidFill>
        <a:ln>
          <a:solidFill>
            <a:srgbClr val="EAB200"/>
          </a:solid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Times New Roman" panose="02020603050405020304" pitchFamily="18" charset="0"/>
              <a:cs typeface="Times New Roman" panose="02020603050405020304" pitchFamily="18" charset="0"/>
            </a:rPr>
            <a:t>Blended</a:t>
          </a:r>
        </a:p>
      </dsp:txBody>
      <dsp:txXfrm>
        <a:off x="2689929" y="1681665"/>
        <a:ext cx="1115943" cy="1022948"/>
      </dsp:txXfrm>
    </dsp:sp>
    <dsp:sp modelId="{1896E48D-A574-4D8C-A1D3-FBEEA3D003DF}">
      <dsp:nvSpPr>
        <dsp:cNvPr id="0" name=""/>
        <dsp:cNvSpPr/>
      </dsp:nvSpPr>
      <dsp:spPr>
        <a:xfrm>
          <a:off x="778875" y="1201189"/>
          <a:ext cx="1859906" cy="1859906"/>
        </a:xfrm>
        <a:prstGeom prst="ellipse">
          <a:avLst/>
        </a:prstGeom>
        <a:solidFill>
          <a:srgbClr val="FFFF00"/>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Times New Roman" panose="02020603050405020304" pitchFamily="18" charset="0"/>
              <a:cs typeface="Times New Roman" panose="02020603050405020304" pitchFamily="18" charset="0"/>
            </a:rPr>
            <a:t>Face-to-Face</a:t>
          </a:r>
        </a:p>
      </dsp:txBody>
      <dsp:txXfrm>
        <a:off x="954016" y="1681665"/>
        <a:ext cx="1115943" cy="1022948"/>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1800" cy="466435"/>
          </a:xfrm>
          <a:prstGeom prst="rect">
            <a:avLst/>
          </a:prstGeom>
        </p:spPr>
        <p:txBody>
          <a:bodyPr vert="horz" lIns="92302" tIns="46151" rIns="92302" bIns="46151" rtlCol="0"/>
          <a:lstStyle>
            <a:lvl1pPr algn="l">
              <a:defRPr sz="1200"/>
            </a:lvl1pPr>
          </a:lstStyle>
          <a:p>
            <a:endParaRPr lang="en-US"/>
          </a:p>
        </p:txBody>
      </p:sp>
      <p:sp>
        <p:nvSpPr>
          <p:cNvPr id="3" name="Date Placeholder 2"/>
          <p:cNvSpPr>
            <a:spLocks noGrp="1"/>
          </p:cNvSpPr>
          <p:nvPr>
            <p:ph type="dt" sz="quarter" idx="1"/>
          </p:nvPr>
        </p:nvSpPr>
        <p:spPr>
          <a:xfrm>
            <a:off x="3884614" y="0"/>
            <a:ext cx="2971800" cy="466435"/>
          </a:xfrm>
          <a:prstGeom prst="rect">
            <a:avLst/>
          </a:prstGeom>
        </p:spPr>
        <p:txBody>
          <a:bodyPr vert="horz" lIns="92302" tIns="46151" rIns="92302" bIns="46151" rtlCol="0"/>
          <a:lstStyle>
            <a:lvl1pPr algn="r">
              <a:defRPr sz="1200"/>
            </a:lvl1pPr>
          </a:lstStyle>
          <a:p>
            <a:fld id="{FAD3D131-5CE4-4400-89F3-40413AEEB15A}" type="datetimeFigureOut">
              <a:rPr lang="en-US" smtClean="0"/>
              <a:t>3/17/2021</a:t>
            </a:fld>
            <a:endParaRPr lang="en-US"/>
          </a:p>
        </p:txBody>
      </p:sp>
      <p:sp>
        <p:nvSpPr>
          <p:cNvPr id="4" name="Footer Placeholder 3"/>
          <p:cNvSpPr>
            <a:spLocks noGrp="1"/>
          </p:cNvSpPr>
          <p:nvPr>
            <p:ph type="ftr" sz="quarter" idx="2"/>
          </p:nvPr>
        </p:nvSpPr>
        <p:spPr>
          <a:xfrm>
            <a:off x="1" y="8829968"/>
            <a:ext cx="2971800" cy="466434"/>
          </a:xfrm>
          <a:prstGeom prst="rect">
            <a:avLst/>
          </a:prstGeom>
        </p:spPr>
        <p:txBody>
          <a:bodyPr vert="horz" lIns="92302" tIns="46151" rIns="92302" bIns="46151" rtlCol="0" anchor="b"/>
          <a:lstStyle>
            <a:lvl1pPr algn="l">
              <a:defRPr sz="1200"/>
            </a:lvl1pPr>
          </a:lstStyle>
          <a:p>
            <a:endParaRPr lang="en-US"/>
          </a:p>
        </p:txBody>
      </p:sp>
      <p:sp>
        <p:nvSpPr>
          <p:cNvPr id="5" name="Slide Number Placeholder 4"/>
          <p:cNvSpPr>
            <a:spLocks noGrp="1"/>
          </p:cNvSpPr>
          <p:nvPr>
            <p:ph type="sldNum" sz="quarter" idx="3"/>
          </p:nvPr>
        </p:nvSpPr>
        <p:spPr>
          <a:xfrm>
            <a:off x="3884614" y="8829968"/>
            <a:ext cx="2971800" cy="466434"/>
          </a:xfrm>
          <a:prstGeom prst="rect">
            <a:avLst/>
          </a:prstGeom>
        </p:spPr>
        <p:txBody>
          <a:bodyPr vert="horz" lIns="92302" tIns="46151" rIns="92302" bIns="46151" rtlCol="0" anchor="b"/>
          <a:lstStyle>
            <a:lvl1pPr algn="r">
              <a:defRPr sz="1200"/>
            </a:lvl1pPr>
          </a:lstStyle>
          <a:p>
            <a:fld id="{04C5F389-DCBC-422C-AEE8-5E5C8163B4BA}" type="slidenum">
              <a:rPr lang="en-US" smtClean="0"/>
              <a:t>‹#›</a:t>
            </a:fld>
            <a:endParaRPr lang="en-US"/>
          </a:p>
        </p:txBody>
      </p:sp>
    </p:spTree>
    <p:extLst>
      <p:ext uri="{BB962C8B-B14F-4D97-AF65-F5344CB8AC3E}">
        <p14:creationId xmlns:p14="http://schemas.microsoft.com/office/powerpoint/2010/main" val="11213790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1800" cy="466435"/>
          </a:xfrm>
          <a:prstGeom prst="rect">
            <a:avLst/>
          </a:prstGeom>
        </p:spPr>
        <p:txBody>
          <a:bodyPr vert="horz" lIns="92302" tIns="46151" rIns="92302" bIns="46151" rtlCol="0"/>
          <a:lstStyle>
            <a:lvl1pPr algn="l">
              <a:defRPr sz="1200"/>
            </a:lvl1pPr>
          </a:lstStyle>
          <a:p>
            <a:endParaRPr lang="en-US"/>
          </a:p>
        </p:txBody>
      </p:sp>
      <p:sp>
        <p:nvSpPr>
          <p:cNvPr id="3" name="Date Placeholder 2"/>
          <p:cNvSpPr>
            <a:spLocks noGrp="1"/>
          </p:cNvSpPr>
          <p:nvPr>
            <p:ph type="dt" idx="1"/>
          </p:nvPr>
        </p:nvSpPr>
        <p:spPr>
          <a:xfrm>
            <a:off x="3884614" y="0"/>
            <a:ext cx="2971800" cy="466435"/>
          </a:xfrm>
          <a:prstGeom prst="rect">
            <a:avLst/>
          </a:prstGeom>
        </p:spPr>
        <p:txBody>
          <a:bodyPr vert="horz" lIns="92302" tIns="46151" rIns="92302" bIns="46151" rtlCol="0"/>
          <a:lstStyle>
            <a:lvl1pPr algn="r">
              <a:defRPr sz="1200"/>
            </a:lvl1pPr>
          </a:lstStyle>
          <a:p>
            <a:fld id="{99CFF902-0471-43CF-BB46-28C02DF26526}" type="datetimeFigureOut">
              <a:rPr lang="en-US" smtClean="0"/>
              <a:t>3/17/2021</a:t>
            </a:fld>
            <a:endParaRPr lang="en-US"/>
          </a:p>
        </p:txBody>
      </p:sp>
      <p:sp>
        <p:nvSpPr>
          <p:cNvPr id="4" name="Slide Image Placeholder 3"/>
          <p:cNvSpPr>
            <a:spLocks noGrp="1" noRot="1" noChangeAspect="1"/>
          </p:cNvSpPr>
          <p:nvPr>
            <p:ph type="sldImg" idx="2"/>
          </p:nvPr>
        </p:nvSpPr>
        <p:spPr>
          <a:xfrm>
            <a:off x="1336675" y="1162050"/>
            <a:ext cx="4184650" cy="3138488"/>
          </a:xfrm>
          <a:prstGeom prst="rect">
            <a:avLst/>
          </a:prstGeom>
          <a:noFill/>
          <a:ln w="12700">
            <a:solidFill>
              <a:prstClr val="black"/>
            </a:solidFill>
          </a:ln>
        </p:spPr>
        <p:txBody>
          <a:bodyPr vert="horz" lIns="92302" tIns="46151" rIns="92302" bIns="46151" rtlCol="0" anchor="ctr"/>
          <a:lstStyle/>
          <a:p>
            <a:endParaRPr lang="en-US"/>
          </a:p>
        </p:txBody>
      </p:sp>
      <p:sp>
        <p:nvSpPr>
          <p:cNvPr id="5" name="Notes Placeholder 4"/>
          <p:cNvSpPr>
            <a:spLocks noGrp="1"/>
          </p:cNvSpPr>
          <p:nvPr>
            <p:ph type="body" sz="quarter" idx="3"/>
          </p:nvPr>
        </p:nvSpPr>
        <p:spPr>
          <a:xfrm>
            <a:off x="685800" y="4473893"/>
            <a:ext cx="5486400" cy="3660458"/>
          </a:xfrm>
          <a:prstGeom prst="rect">
            <a:avLst/>
          </a:prstGeom>
        </p:spPr>
        <p:txBody>
          <a:bodyPr vert="horz" lIns="92302" tIns="46151" rIns="92302" bIns="4615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8"/>
            <a:ext cx="2971800" cy="466434"/>
          </a:xfrm>
          <a:prstGeom prst="rect">
            <a:avLst/>
          </a:prstGeom>
        </p:spPr>
        <p:txBody>
          <a:bodyPr vert="horz" lIns="92302" tIns="46151" rIns="92302" bIns="46151" rtlCol="0" anchor="b"/>
          <a:lstStyle>
            <a:lvl1pPr algn="l">
              <a:defRPr sz="1200"/>
            </a:lvl1pPr>
          </a:lstStyle>
          <a:p>
            <a:endParaRPr lang="en-US"/>
          </a:p>
        </p:txBody>
      </p:sp>
      <p:sp>
        <p:nvSpPr>
          <p:cNvPr id="7" name="Slide Number Placeholder 6"/>
          <p:cNvSpPr>
            <a:spLocks noGrp="1"/>
          </p:cNvSpPr>
          <p:nvPr>
            <p:ph type="sldNum" sz="quarter" idx="5"/>
          </p:nvPr>
        </p:nvSpPr>
        <p:spPr>
          <a:xfrm>
            <a:off x="3884614" y="8829968"/>
            <a:ext cx="2971800" cy="466434"/>
          </a:xfrm>
          <a:prstGeom prst="rect">
            <a:avLst/>
          </a:prstGeom>
        </p:spPr>
        <p:txBody>
          <a:bodyPr vert="horz" lIns="92302" tIns="46151" rIns="92302" bIns="46151" rtlCol="0" anchor="b"/>
          <a:lstStyle>
            <a:lvl1pPr algn="r">
              <a:defRPr sz="1200"/>
            </a:lvl1pPr>
          </a:lstStyle>
          <a:p>
            <a:fld id="{FA7630DF-36FF-4717-B177-E8A0ED21C8A9}" type="slidenum">
              <a:rPr lang="en-US" smtClean="0"/>
              <a:t>‹#›</a:t>
            </a:fld>
            <a:endParaRPr lang="en-US"/>
          </a:p>
        </p:txBody>
      </p:sp>
    </p:spTree>
    <p:extLst>
      <p:ext uri="{BB962C8B-B14F-4D97-AF65-F5344CB8AC3E}">
        <p14:creationId xmlns:p14="http://schemas.microsoft.com/office/powerpoint/2010/main" val="36982381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8308" y="2743842"/>
            <a:ext cx="7772400" cy="1207745"/>
          </a:xfrm>
        </p:spPr>
        <p:txBody>
          <a:bodyPr/>
          <a:lstStyle>
            <a:lvl1pPr>
              <a:lnSpc>
                <a:spcPct val="70000"/>
              </a:lnSpc>
              <a:defRPr sz="5600" b="1" baseline="0">
                <a:solidFill>
                  <a:srgbClr val="FFFFFF"/>
                </a:solidFill>
              </a:defRPr>
            </a:lvl1pPr>
          </a:lstStyle>
          <a:p>
            <a:r>
              <a:rPr lang="en-US" dirty="0"/>
              <a:t>YOU CAN ADD IN THE TITLE</a:t>
            </a:r>
            <a:br>
              <a:rPr lang="en-US" dirty="0"/>
            </a:br>
            <a:r>
              <a:rPr lang="en-US" dirty="0"/>
              <a:t>OF THE PRESENTATION</a:t>
            </a:r>
          </a:p>
        </p:txBody>
      </p:sp>
      <p:sp>
        <p:nvSpPr>
          <p:cNvPr id="3" name="Subtitle 2"/>
          <p:cNvSpPr>
            <a:spLocks noGrp="1"/>
          </p:cNvSpPr>
          <p:nvPr>
            <p:ph type="subTitle" idx="1" hasCustomPrompt="1"/>
          </p:nvPr>
        </p:nvSpPr>
        <p:spPr>
          <a:xfrm>
            <a:off x="368308" y="3882939"/>
            <a:ext cx="7772400" cy="538933"/>
          </a:xfrm>
        </p:spPr>
        <p:txBody>
          <a:bodyPr>
            <a:normAutofit/>
          </a:bodyPr>
          <a:lstStyle>
            <a:lvl1pPr marL="0" indent="0" algn="l">
              <a:buNone/>
              <a:defRPr sz="2000" baseline="0">
                <a:solidFill>
                  <a:srgbClr val="FFFFFF"/>
                </a:solidFill>
                <a:latin typeface="Eames Century Modern Book"/>
                <a:cs typeface="Eames Century Modern Boo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And put a subhead for the presentation</a:t>
            </a:r>
          </a:p>
        </p:txBody>
      </p:sp>
    </p:spTree>
    <p:extLst>
      <p:ext uri="{BB962C8B-B14F-4D97-AF65-F5344CB8AC3E}">
        <p14:creationId xmlns:p14="http://schemas.microsoft.com/office/powerpoint/2010/main" val="908181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baseline="0"/>
            </a:lvl1pPr>
          </a:lstStyle>
          <a:p>
            <a:r>
              <a:rPr lang="en-US" dirty="0"/>
              <a:t>Put a title here for this slide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16A01D1B-CD64-CC42-AEC3-65EF8535D250}" type="slidenum">
              <a:rPr lang="en-US" smtClean="0"/>
              <a:t>‹#›</a:t>
            </a:fld>
            <a:endParaRPr lang="en-US"/>
          </a:p>
        </p:txBody>
      </p:sp>
    </p:spTree>
    <p:extLst>
      <p:ext uri="{BB962C8B-B14F-4D97-AF65-F5344CB8AC3E}">
        <p14:creationId xmlns:p14="http://schemas.microsoft.com/office/powerpoint/2010/main" val="816503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6A01D1B-CD64-CC42-AEC3-65EF8535D250}" type="slidenum">
              <a:rPr lang="en-US" smtClean="0"/>
              <a:t>‹#›</a:t>
            </a:fld>
            <a:endParaRPr lang="en-US"/>
          </a:p>
        </p:txBody>
      </p:sp>
      <p:sp>
        <p:nvSpPr>
          <p:cNvPr id="4" name="Title 1"/>
          <p:cNvSpPr>
            <a:spLocks noGrp="1"/>
          </p:cNvSpPr>
          <p:nvPr>
            <p:ph type="ctrTitle" hasCustomPrompt="1"/>
          </p:nvPr>
        </p:nvSpPr>
        <p:spPr>
          <a:xfrm>
            <a:off x="368308" y="2786747"/>
            <a:ext cx="8392770" cy="1426303"/>
          </a:xfrm>
        </p:spPr>
        <p:txBody>
          <a:bodyPr/>
          <a:lstStyle>
            <a:lvl1pPr algn="ctr">
              <a:lnSpc>
                <a:spcPct val="70000"/>
              </a:lnSpc>
              <a:defRPr sz="5600" b="1" baseline="0">
                <a:solidFill>
                  <a:srgbClr val="FFFFFF"/>
                </a:solidFill>
              </a:defRPr>
            </a:lvl1pPr>
          </a:lstStyle>
          <a:p>
            <a:r>
              <a:rPr lang="en-US" dirty="0"/>
              <a:t>YOU CAN ADD IN THE TITLE</a:t>
            </a:r>
            <a:br>
              <a:rPr lang="en-US" dirty="0"/>
            </a:br>
            <a:r>
              <a:rPr lang="en-US" dirty="0"/>
              <a:t>OF THE PRESENTATION</a:t>
            </a:r>
          </a:p>
        </p:txBody>
      </p:sp>
    </p:spTree>
    <p:extLst>
      <p:ext uri="{BB962C8B-B14F-4D97-AF65-F5344CB8AC3E}">
        <p14:creationId xmlns:p14="http://schemas.microsoft.com/office/powerpoint/2010/main" val="2806479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Put a title here for this slide</a:t>
            </a:r>
          </a:p>
        </p:txBody>
      </p:sp>
      <p:sp>
        <p:nvSpPr>
          <p:cNvPr id="3" name="Content Placeholder 2"/>
          <p:cNvSpPr>
            <a:spLocks noGrp="1"/>
          </p:cNvSpPr>
          <p:nvPr>
            <p:ph sz="half" idx="1"/>
          </p:nvPr>
        </p:nvSpPr>
        <p:spPr>
          <a:xfrm>
            <a:off x="457200" y="819672"/>
            <a:ext cx="4038600" cy="5306491"/>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819672"/>
            <a:ext cx="4038600" cy="5306491"/>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16A01D1B-CD64-CC42-AEC3-65EF8535D250}" type="slidenum">
              <a:rPr lang="en-US" smtClean="0"/>
              <a:t>‹#›</a:t>
            </a:fld>
            <a:endParaRPr lang="en-US"/>
          </a:p>
        </p:txBody>
      </p:sp>
    </p:spTree>
    <p:extLst>
      <p:ext uri="{BB962C8B-B14F-4D97-AF65-F5344CB8AC3E}">
        <p14:creationId xmlns:p14="http://schemas.microsoft.com/office/powerpoint/2010/main" val="3051847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80149"/>
            <a:ext cx="4040188" cy="84669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026843"/>
            <a:ext cx="4040188" cy="509932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80149"/>
            <a:ext cx="4041775" cy="84669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026843"/>
            <a:ext cx="4041775" cy="509932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16A01D1B-CD64-CC42-AEC3-65EF8535D250}" type="slidenum">
              <a:rPr lang="en-US" smtClean="0"/>
              <a:t>‹#›</a:t>
            </a:fld>
            <a:endParaRPr lang="en-US"/>
          </a:p>
        </p:txBody>
      </p:sp>
    </p:spTree>
    <p:extLst>
      <p:ext uri="{BB962C8B-B14F-4D97-AF65-F5344CB8AC3E}">
        <p14:creationId xmlns:p14="http://schemas.microsoft.com/office/powerpoint/2010/main" val="3766624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16A01D1B-CD64-CC42-AEC3-65EF8535D250}" type="slidenum">
              <a:rPr lang="en-US" smtClean="0"/>
              <a:t>‹#›</a:t>
            </a:fld>
            <a:endParaRPr lang="en-US"/>
          </a:p>
        </p:txBody>
      </p:sp>
    </p:spTree>
    <p:extLst>
      <p:ext uri="{BB962C8B-B14F-4D97-AF65-F5344CB8AC3E}">
        <p14:creationId xmlns:p14="http://schemas.microsoft.com/office/powerpoint/2010/main" val="3473985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6A01D1B-CD64-CC42-AEC3-65EF8535D250}" type="slidenum">
              <a:rPr lang="en-US" smtClean="0"/>
              <a:t>‹#›</a:t>
            </a:fld>
            <a:endParaRPr lang="en-US"/>
          </a:p>
        </p:txBody>
      </p:sp>
    </p:spTree>
    <p:extLst>
      <p:ext uri="{BB962C8B-B14F-4D97-AF65-F5344CB8AC3E}">
        <p14:creationId xmlns:p14="http://schemas.microsoft.com/office/powerpoint/2010/main" val="4273306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4173" y="48228"/>
            <a:ext cx="8655389" cy="477391"/>
          </a:xfrm>
          <a:prstGeom prst="rect">
            <a:avLst/>
          </a:prstGeom>
        </p:spPr>
        <p:txBody>
          <a:bodyPr vert="horz" lIns="91440" tIns="45720" rIns="91440" bIns="45720" rtlCol="0" anchor="ctr">
            <a:noAutofit/>
          </a:bodyPr>
          <a:lstStyle/>
          <a:p>
            <a:r>
              <a:rPr lang="en-US" dirty="0"/>
              <a:t>Put a title here for this slide</a:t>
            </a:r>
          </a:p>
        </p:txBody>
      </p:sp>
      <p:sp>
        <p:nvSpPr>
          <p:cNvPr id="3" name="Text Placeholder 2"/>
          <p:cNvSpPr>
            <a:spLocks noGrp="1"/>
          </p:cNvSpPr>
          <p:nvPr>
            <p:ph type="body" idx="1"/>
          </p:nvPr>
        </p:nvSpPr>
        <p:spPr>
          <a:xfrm>
            <a:off x="234173" y="705768"/>
            <a:ext cx="8655389" cy="52884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922474" y="6407527"/>
            <a:ext cx="2133600" cy="365125"/>
          </a:xfrm>
          <a:prstGeom prst="rect">
            <a:avLst/>
          </a:prstGeom>
        </p:spPr>
        <p:txBody>
          <a:bodyPr vert="horz" lIns="91440" tIns="45720" rIns="91440" bIns="45720" rtlCol="0" anchor="ctr"/>
          <a:lstStyle>
            <a:lvl1pPr algn="r">
              <a:defRPr sz="1000">
                <a:solidFill>
                  <a:schemeClr val="bg1"/>
                </a:solidFill>
                <a:latin typeface="Arial"/>
                <a:cs typeface="Arial"/>
              </a:defRPr>
            </a:lvl1pPr>
          </a:lstStyle>
          <a:p>
            <a:fld id="{16A01D1B-CD64-CC42-AEC3-65EF8535D250}" type="slidenum">
              <a:rPr lang="en-US" smtClean="0"/>
              <a:pPr/>
              <a:t>‹#›</a:t>
            </a:fld>
            <a:endParaRPr lang="en-US" dirty="0"/>
          </a:p>
        </p:txBody>
      </p:sp>
    </p:spTree>
    <p:extLst>
      <p:ext uri="{BB962C8B-B14F-4D97-AF65-F5344CB8AC3E}">
        <p14:creationId xmlns:p14="http://schemas.microsoft.com/office/powerpoint/2010/main" val="38354682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latinLnBrk="0" hangingPunct="1">
        <a:spcBef>
          <a:spcPct val="0"/>
        </a:spcBef>
        <a:buNone/>
        <a:defRPr sz="4000" b="0" i="0" kern="1200">
          <a:solidFill>
            <a:schemeClr val="tx1"/>
          </a:solidFill>
          <a:latin typeface="Knockout-HTF48-Featherweight"/>
          <a:ea typeface="+mj-ea"/>
          <a:cs typeface="Knockout-HTF48-Featherweight"/>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Eames Century Modern Book"/>
          <a:ea typeface="+mn-ea"/>
          <a:cs typeface="Eames Century Modern Book"/>
        </a:defRPr>
      </a:lvl1pPr>
      <a:lvl2pPr marL="742950" indent="-285750" algn="l" defTabSz="457200" rtl="0" eaLnBrk="1" latinLnBrk="0" hangingPunct="1">
        <a:spcBef>
          <a:spcPct val="20000"/>
        </a:spcBef>
        <a:buFont typeface="Arial"/>
        <a:buChar char="–"/>
        <a:defRPr sz="2200" kern="1200">
          <a:solidFill>
            <a:schemeClr val="tx1"/>
          </a:solidFill>
          <a:latin typeface="Eames Century Modern Book"/>
          <a:ea typeface="+mn-ea"/>
          <a:cs typeface="Eames Century Modern Book"/>
        </a:defRPr>
      </a:lvl2pPr>
      <a:lvl3pPr marL="1143000" indent="-228600" algn="l" defTabSz="457200" rtl="0" eaLnBrk="1" latinLnBrk="0" hangingPunct="1">
        <a:spcBef>
          <a:spcPct val="20000"/>
        </a:spcBef>
        <a:buFont typeface="Arial"/>
        <a:buChar char="•"/>
        <a:defRPr sz="2000" kern="1200">
          <a:solidFill>
            <a:schemeClr val="tx1"/>
          </a:solidFill>
          <a:latin typeface="Eames Century Modern Book"/>
          <a:ea typeface="+mn-ea"/>
          <a:cs typeface="Eames Century Modern Book"/>
        </a:defRPr>
      </a:lvl3pPr>
      <a:lvl4pPr marL="1600200" indent="-228600" algn="l" defTabSz="457200" rtl="0" eaLnBrk="1" latinLnBrk="0" hangingPunct="1">
        <a:spcBef>
          <a:spcPct val="20000"/>
        </a:spcBef>
        <a:buFont typeface="Arial"/>
        <a:buChar char="–"/>
        <a:defRPr sz="1800" kern="1200">
          <a:solidFill>
            <a:schemeClr val="tx1"/>
          </a:solidFill>
          <a:latin typeface="Eames Century Modern Book"/>
          <a:ea typeface="+mn-ea"/>
          <a:cs typeface="Eames Century Modern Book"/>
        </a:defRPr>
      </a:lvl4pPr>
      <a:lvl5pPr marL="2057400" indent="-228600" algn="l" defTabSz="457200" rtl="0" eaLnBrk="1" latinLnBrk="0" hangingPunct="1">
        <a:spcBef>
          <a:spcPct val="20000"/>
        </a:spcBef>
        <a:buFont typeface="Arial"/>
        <a:buChar char="»"/>
        <a:defRPr sz="1800" kern="1200">
          <a:solidFill>
            <a:schemeClr val="tx1"/>
          </a:solidFill>
          <a:latin typeface="Eames Century Modern Book"/>
          <a:ea typeface="+mn-ea"/>
          <a:cs typeface="Eames Century Modern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8308" y="116378"/>
            <a:ext cx="7772400" cy="2626821"/>
          </a:xfrm>
        </p:spPr>
        <p:txBody>
          <a:bodyPr/>
          <a:lstStyle/>
          <a:p>
            <a:pPr algn="ctr"/>
            <a:r>
              <a:rPr lang="en-US" sz="3600" dirty="0">
                <a:latin typeface="Times New Roman" panose="02020603050405020304" pitchFamily="18" charset="0"/>
                <a:cs typeface="Times New Roman" panose="02020603050405020304" pitchFamily="18" charset="0"/>
              </a:rPr>
              <a:t>MAKING COURSEWORK MEANINGFUL</a:t>
            </a:r>
          </a:p>
        </p:txBody>
      </p:sp>
      <p:sp>
        <p:nvSpPr>
          <p:cNvPr id="3" name="Subtitle 2"/>
          <p:cNvSpPr>
            <a:spLocks noGrp="1"/>
          </p:cNvSpPr>
          <p:nvPr>
            <p:ph type="subTitle" idx="1"/>
          </p:nvPr>
        </p:nvSpPr>
        <p:spPr>
          <a:xfrm>
            <a:off x="368308" y="2743199"/>
            <a:ext cx="7281743" cy="1678673"/>
          </a:xfrm>
        </p:spPr>
        <p:txBody>
          <a:bodyPr>
            <a:normAutofit fontScale="25000" lnSpcReduction="20000"/>
          </a:bodyPr>
          <a:lstStyle/>
          <a:p>
            <a:pPr lvl="0" algn="ctr">
              <a:spcBef>
                <a:spcPts val="1000"/>
              </a:spcBef>
              <a:buClr>
                <a:srgbClr val="1E5155">
                  <a:lumMod val="40000"/>
                  <a:lumOff val="60000"/>
                </a:srgbClr>
              </a:buClr>
              <a:buSzPct val="80000"/>
            </a:pPr>
            <a:r>
              <a:rPr lang="en-US" sz="3200" cap="all" dirty="0">
                <a:solidFill>
                  <a:srgbClr val="B01513">
                    <a:lumMod val="50000"/>
                  </a:srgbClr>
                </a:solidFill>
                <a:latin typeface="Times New Roman" panose="02020603050405020304" pitchFamily="18" charset="0"/>
                <a:ea typeface="+mj-ea"/>
                <a:cs typeface="Times New Roman" panose="02020603050405020304" pitchFamily="18" charset="0"/>
              </a:rPr>
              <a:t>managing generations</a:t>
            </a:r>
          </a:p>
          <a:p>
            <a:pPr algn="ctr"/>
            <a:r>
              <a:rPr lang="en-US" sz="12800" dirty="0">
                <a:latin typeface="Times New Roman" panose="02020603050405020304" pitchFamily="18" charset="0"/>
                <a:cs typeface="Times New Roman" panose="02020603050405020304" pitchFamily="18" charset="0"/>
              </a:rPr>
              <a:t>Student-Driven Civic Engagement and Real-World Application</a:t>
            </a:r>
            <a:endParaRPr lang="en-US" sz="12800" dirty="0">
              <a:solidFill>
                <a:schemeClr val="bg1"/>
              </a:solidFill>
              <a:latin typeface="Times New Roman" panose="02020603050405020304" pitchFamily="18" charset="0"/>
              <a:cs typeface="Times New Roman" panose="02020603050405020304" pitchFamily="18" charset="0"/>
            </a:endParaRPr>
          </a:p>
          <a:p>
            <a:pPr algn="ctr"/>
            <a:endParaRPr lang="en-US" sz="14400" dirty="0">
              <a:solidFill>
                <a:schemeClr val="bg1"/>
              </a:solidFill>
              <a:latin typeface="Times New Roman" panose="02020603050405020304" pitchFamily="18" charset="0"/>
              <a:cs typeface="Times New Roman" panose="02020603050405020304" pitchFamily="18" charset="0"/>
            </a:endParaRPr>
          </a:p>
          <a:p>
            <a:pPr algn="ctr"/>
            <a:endParaRPr lang="en-US" sz="8000" dirty="0">
              <a:solidFill>
                <a:schemeClr val="bg1"/>
              </a:solidFill>
              <a:latin typeface="Times New Roman" panose="02020603050405020304" pitchFamily="18" charset="0"/>
              <a:cs typeface="Times New Roman" panose="02020603050405020304" pitchFamily="18" charset="0"/>
            </a:endParaRPr>
          </a:p>
          <a:p>
            <a:pPr algn="ctr"/>
            <a:r>
              <a:rPr lang="en-US" sz="16000" dirty="0">
                <a:solidFill>
                  <a:schemeClr val="bg1"/>
                </a:solidFill>
                <a:latin typeface="Times New Roman" panose="02020603050405020304" pitchFamily="18" charset="0"/>
                <a:cs typeface="Times New Roman" panose="02020603050405020304" pitchFamily="18" charset="0"/>
              </a:rPr>
              <a:t>       </a:t>
            </a:r>
          </a:p>
          <a:p>
            <a:pPr algn="ctr"/>
            <a:r>
              <a:rPr lang="en-US" sz="16000" dirty="0">
                <a:solidFill>
                  <a:schemeClr val="bg1"/>
                </a:solidFill>
                <a:latin typeface="Times New Roman" panose="02020603050405020304" pitchFamily="18" charset="0"/>
                <a:cs typeface="Times New Roman" panose="02020603050405020304" pitchFamily="18" charset="0"/>
              </a:rPr>
              <a:t>        </a:t>
            </a:r>
            <a:r>
              <a:rPr lang="en-US" sz="14400" dirty="0">
                <a:solidFill>
                  <a:schemeClr val="bg1"/>
                </a:solidFill>
                <a:latin typeface="Times New Roman" panose="02020603050405020304" pitchFamily="18" charset="0"/>
                <a:cs typeface="Times New Roman" panose="02020603050405020304" pitchFamily="18" charset="0"/>
              </a:rPr>
              <a:t>Dr. Clarine Jacobs</a:t>
            </a:r>
          </a:p>
          <a:p>
            <a:pPr algn="ctr"/>
            <a:r>
              <a:rPr lang="en-US" sz="9600" dirty="0">
                <a:solidFill>
                  <a:schemeClr val="bg1"/>
                </a:solidFill>
                <a:latin typeface="Times New Roman" panose="02020603050405020304" pitchFamily="18" charset="0"/>
                <a:cs typeface="Times New Roman" panose="02020603050405020304" pitchFamily="18" charset="0"/>
              </a:rPr>
              <a:t>     College of Management/Quality Assurance ~ Parkville</a:t>
            </a:r>
          </a:p>
          <a:p>
            <a:pPr lvl="0" algn="ctr">
              <a:spcBef>
                <a:spcPts val="1000"/>
              </a:spcBef>
              <a:buClr>
                <a:srgbClr val="1E5155">
                  <a:lumMod val="40000"/>
                  <a:lumOff val="60000"/>
                </a:srgbClr>
              </a:buClr>
              <a:buSzPct val="80000"/>
            </a:pPr>
            <a:endParaRPr lang="en-US" sz="3200" cap="all" dirty="0">
              <a:solidFill>
                <a:srgbClr val="B01513">
                  <a:lumMod val="50000"/>
                </a:srgbClr>
              </a:solidFill>
              <a:latin typeface="Times New Roman" panose="02020603050405020304" pitchFamily="18" charset="0"/>
              <a:ea typeface="+mj-ea"/>
              <a:cs typeface="Times New Roman" panose="02020603050405020304" pitchFamily="18" charset="0"/>
            </a:endParaRPr>
          </a:p>
          <a:p>
            <a:pPr lvl="0" algn="ctr">
              <a:spcBef>
                <a:spcPts val="1000"/>
              </a:spcBef>
              <a:buClr>
                <a:srgbClr val="1E5155">
                  <a:lumMod val="40000"/>
                  <a:lumOff val="60000"/>
                </a:srgbClr>
              </a:buClr>
              <a:buSzPct val="80000"/>
            </a:pPr>
            <a:r>
              <a:rPr lang="en-US" sz="2100" cap="all" dirty="0">
                <a:solidFill>
                  <a:srgbClr val="B01513">
                    <a:lumMod val="50000"/>
                  </a:srgbClr>
                </a:solidFill>
                <a:latin typeface="Times New Roman" panose="02020603050405020304" pitchFamily="18" charset="0"/>
                <a:ea typeface="+mj-ea"/>
                <a:cs typeface="Times New Roman" panose="02020603050405020304" pitchFamily="18" charset="0"/>
              </a:rPr>
              <a:t>Dr. Clarine Jacobs</a:t>
            </a:r>
          </a:p>
          <a:p>
            <a:endParaRPr lang="en-US" dirty="0"/>
          </a:p>
        </p:txBody>
      </p:sp>
    </p:spTree>
    <p:extLst>
      <p:ext uri="{BB962C8B-B14F-4D97-AF65-F5344CB8AC3E}">
        <p14:creationId xmlns:p14="http://schemas.microsoft.com/office/powerpoint/2010/main" val="42246860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dirty="0">
                <a:solidFill>
                  <a:srgbClr val="800000"/>
                </a:solidFill>
                <a:latin typeface="Times New Roman" panose="02020603050405020304" pitchFamily="18" charset="0"/>
                <a:cs typeface="Times New Roman" panose="02020603050405020304" pitchFamily="18" charset="0"/>
              </a:rPr>
              <a:t>Civic Engagement – Examples</a:t>
            </a:r>
          </a:p>
        </p:txBody>
      </p:sp>
      <p:sp>
        <p:nvSpPr>
          <p:cNvPr id="3" name="Content Placeholder 2">
            <a:extLst>
              <a:ext uri="{FF2B5EF4-FFF2-40B4-BE49-F238E27FC236}">
                <a16:creationId xmlns:a16="http://schemas.microsoft.com/office/drawing/2014/main" id="{DADCBD30-D763-4567-BCD5-3B8824827516}"/>
              </a:ext>
            </a:extLst>
          </p:cNvPr>
          <p:cNvSpPr>
            <a:spLocks noGrp="1"/>
          </p:cNvSpPr>
          <p:nvPr>
            <p:ph sz="half" idx="1"/>
          </p:nvPr>
        </p:nvSpPr>
        <p:spPr>
          <a:xfrm>
            <a:off x="457199" y="979714"/>
            <a:ext cx="8059783" cy="4782259"/>
          </a:xfrm>
        </p:spPr>
        <p:txBody>
          <a:bodyPr>
            <a:normAutofit/>
          </a:bodyPr>
          <a:lstStyle/>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r>
              <a:rPr lang="en-US" sz="1600" dirty="0">
                <a:solidFill>
                  <a:srgbClr val="800000"/>
                </a:solidFill>
                <a:latin typeface="Times New Roman" panose="02020603050405020304" pitchFamily="18" charset="0"/>
                <a:cs typeface="Times New Roman" panose="02020603050405020304" pitchFamily="18" charset="0"/>
              </a:rPr>
              <a:t>Civic Dilemmas (identity and belonging)</a:t>
            </a:r>
          </a:p>
          <a:p>
            <a:r>
              <a:rPr lang="en-US" sz="1600" dirty="0">
                <a:solidFill>
                  <a:srgbClr val="800000"/>
                </a:solidFill>
                <a:latin typeface="Times New Roman" panose="02020603050405020304" pitchFamily="18" charset="0"/>
                <a:cs typeface="Times New Roman" panose="02020603050405020304" pitchFamily="18" charset="0"/>
              </a:rPr>
              <a:t>Civic Activities (volunteering)</a:t>
            </a:r>
          </a:p>
          <a:p>
            <a:r>
              <a:rPr lang="en-US" sz="1600" dirty="0">
                <a:solidFill>
                  <a:srgbClr val="800000"/>
                </a:solidFill>
                <a:latin typeface="Times New Roman" panose="02020603050405020304" pitchFamily="18" charset="0"/>
                <a:cs typeface="Times New Roman" panose="02020603050405020304" pitchFamily="18" charset="0"/>
              </a:rPr>
              <a:t>Valuing political involvement (current events and acting)</a:t>
            </a:r>
          </a:p>
          <a:p>
            <a:r>
              <a:rPr lang="en-US" sz="1600" dirty="0">
                <a:solidFill>
                  <a:srgbClr val="800000"/>
                </a:solidFill>
                <a:latin typeface="Times New Roman" panose="02020603050405020304" pitchFamily="18" charset="0"/>
                <a:cs typeface="Times New Roman" panose="02020603050405020304" pitchFamily="18" charset="0"/>
              </a:rPr>
              <a:t>Environmentally conscious behaviors (cleaning, recycling, conserving resources)</a:t>
            </a:r>
          </a:p>
          <a:p>
            <a:r>
              <a:rPr lang="en-US" sz="1600" dirty="0">
                <a:solidFill>
                  <a:srgbClr val="800000"/>
                </a:solidFill>
                <a:latin typeface="Times New Roman" panose="02020603050405020304" pitchFamily="18" charset="0"/>
                <a:cs typeface="Times New Roman" panose="02020603050405020304" pitchFamily="18" charset="0"/>
              </a:rPr>
              <a:t>Social responsibility values (community engagement, environmentally sound choices, carbon footprint, food waste, employee well-being, one-for-one campaign, wage disparities)</a:t>
            </a:r>
          </a:p>
          <a:p>
            <a:r>
              <a:rPr lang="en-US" sz="1600" dirty="0">
                <a:solidFill>
                  <a:srgbClr val="800000"/>
                </a:solidFill>
                <a:latin typeface="Times New Roman" panose="02020603050405020304" pitchFamily="18" charset="0"/>
                <a:cs typeface="Times New Roman" panose="02020603050405020304" pitchFamily="18" charset="0"/>
              </a:rPr>
              <a:t>Other civic skills - promoting the quality of life in a community, through both political and non-political processes (listening, summarizing conflicting views, personal communication skills, knowledge of political systems, and the ability to critically think about civic and political life)</a:t>
            </a:r>
          </a:p>
          <a:p>
            <a:r>
              <a:rPr lang="en-US" sz="1600" dirty="0">
                <a:solidFill>
                  <a:srgbClr val="800000"/>
                </a:solidFill>
                <a:latin typeface="Times New Roman" panose="02020603050405020304" pitchFamily="18" charset="0"/>
                <a:cs typeface="Times New Roman" panose="02020603050405020304" pitchFamily="18" charset="0"/>
              </a:rPr>
              <a:t>Mission work (help build or rebuild communities after natural disasters or in impoverished countries</a:t>
            </a:r>
          </a:p>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0" indent="0" algn="ctr">
              <a:buNone/>
            </a:pPr>
            <a:r>
              <a:rPr lang="en-US" sz="1600" dirty="0">
                <a:solidFill>
                  <a:srgbClr val="FFC000"/>
                </a:solidFill>
                <a:latin typeface="Times New Roman" panose="02020603050405020304" pitchFamily="18" charset="0"/>
                <a:cs typeface="Times New Roman" panose="02020603050405020304" pitchFamily="18" charset="0"/>
              </a:rPr>
              <a:t>“Knowledge is a consequence of experience” ~ Psychologist Jean Piaget</a:t>
            </a:r>
          </a:p>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40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0DCD6-1B1C-412F-839B-1CB8509B70B7}"/>
              </a:ext>
            </a:extLst>
          </p:cNvPr>
          <p:cNvSpPr>
            <a:spLocks noGrp="1"/>
          </p:cNvSpPr>
          <p:nvPr>
            <p:ph type="title"/>
          </p:nvPr>
        </p:nvSpPr>
        <p:spPr/>
        <p:txBody>
          <a:bodyPr/>
          <a:lstStyle/>
          <a:p>
            <a:pPr algn="ctr"/>
            <a:r>
              <a:rPr lang="en-US" sz="3600" dirty="0">
                <a:solidFill>
                  <a:srgbClr val="800000"/>
                </a:solidFill>
                <a:latin typeface="Times New Roman" panose="02020603050405020304" pitchFamily="18" charset="0"/>
                <a:cs typeface="Times New Roman" panose="02020603050405020304" pitchFamily="18" charset="0"/>
              </a:rPr>
              <a:t>Service Across Modalities</a:t>
            </a:r>
          </a:p>
        </p:txBody>
      </p:sp>
      <p:sp>
        <p:nvSpPr>
          <p:cNvPr id="3" name="Content Placeholder 2">
            <a:extLst>
              <a:ext uri="{FF2B5EF4-FFF2-40B4-BE49-F238E27FC236}">
                <a16:creationId xmlns:a16="http://schemas.microsoft.com/office/drawing/2014/main" id="{61DB6D90-010C-4189-8AC8-969496862C27}"/>
              </a:ext>
            </a:extLst>
          </p:cNvPr>
          <p:cNvSpPr>
            <a:spLocks noGrp="1"/>
          </p:cNvSpPr>
          <p:nvPr>
            <p:ph idx="1"/>
          </p:nvPr>
        </p:nvSpPr>
        <p:spPr>
          <a:xfrm>
            <a:off x="339634" y="3281818"/>
            <a:ext cx="8451669" cy="2712425"/>
          </a:xfrm>
        </p:spPr>
        <p:txBody>
          <a:bodyPr>
            <a:normAutofit/>
          </a:bodyPr>
          <a:lstStyle/>
          <a:p>
            <a:pPr marL="457200" lvl="1" indent="0">
              <a:buNone/>
            </a:pPr>
            <a:endParaRPr lang="en-US" sz="1800" dirty="0">
              <a:solidFill>
                <a:srgbClr val="800000"/>
              </a:solidFill>
              <a:latin typeface="Times New Roman" panose="02020603050405020304" pitchFamily="18" charset="0"/>
              <a:cs typeface="Times New Roman" panose="02020603050405020304" pitchFamily="18" charset="0"/>
            </a:endParaRPr>
          </a:p>
          <a:p>
            <a:pPr marL="457200" lvl="1" indent="0">
              <a:buNone/>
            </a:pPr>
            <a:r>
              <a:rPr lang="en-US" sz="1800" dirty="0">
                <a:solidFill>
                  <a:srgbClr val="800000"/>
                </a:solidFill>
                <a:latin typeface="Times New Roman" panose="02020603050405020304" pitchFamily="18" charset="0"/>
                <a:cs typeface="Times New Roman" panose="02020603050405020304" pitchFamily="18" charset="0"/>
              </a:rPr>
              <a:t>Examples could include:</a:t>
            </a:r>
          </a:p>
          <a:p>
            <a:pPr marL="457200" lvl="1" indent="0">
              <a:buNone/>
            </a:pPr>
            <a:r>
              <a:rPr lang="en-US" sz="1800" dirty="0">
                <a:solidFill>
                  <a:srgbClr val="800000"/>
                </a:solidFill>
                <a:latin typeface="Times New Roman" panose="02020603050405020304" pitchFamily="18" charset="0"/>
                <a:cs typeface="Times New Roman" panose="02020603050405020304" pitchFamily="18" charset="0"/>
              </a:rPr>
              <a:t>•	Connecting through student interests</a:t>
            </a:r>
          </a:p>
          <a:p>
            <a:pPr marL="457200" lvl="1" indent="0">
              <a:buNone/>
            </a:pPr>
            <a:r>
              <a:rPr lang="en-US" sz="1800" dirty="0">
                <a:solidFill>
                  <a:srgbClr val="800000"/>
                </a:solidFill>
                <a:latin typeface="Times New Roman" panose="02020603050405020304" pitchFamily="18" charset="0"/>
                <a:cs typeface="Times New Roman" panose="02020603050405020304" pitchFamily="18" charset="0"/>
              </a:rPr>
              <a:t>•	Connecting through student experiences</a:t>
            </a:r>
          </a:p>
          <a:p>
            <a:pPr marL="457200" lvl="1" indent="0">
              <a:buNone/>
            </a:pPr>
            <a:r>
              <a:rPr lang="en-US" sz="1800" dirty="0">
                <a:solidFill>
                  <a:srgbClr val="800000"/>
                </a:solidFill>
                <a:latin typeface="Times New Roman" panose="02020603050405020304" pitchFamily="18" charset="0"/>
                <a:cs typeface="Times New Roman" panose="02020603050405020304" pitchFamily="18" charset="0"/>
              </a:rPr>
              <a:t>•	Connecting through significant issues</a:t>
            </a:r>
          </a:p>
          <a:p>
            <a:pPr marL="457200" lvl="1" indent="0">
              <a:buNone/>
            </a:pPr>
            <a:r>
              <a:rPr lang="en-US" sz="1800" dirty="0">
                <a:solidFill>
                  <a:srgbClr val="800000"/>
                </a:solidFill>
                <a:latin typeface="Times New Roman" panose="02020603050405020304" pitchFamily="18" charset="0"/>
                <a:cs typeface="Times New Roman" panose="02020603050405020304" pitchFamily="18" charset="0"/>
              </a:rPr>
              <a:t>•	Connecting through interaction (community or beyond)</a:t>
            </a:r>
          </a:p>
          <a:p>
            <a:pPr marL="457200" lvl="1" indent="0">
              <a:buNone/>
            </a:pPr>
            <a:endParaRPr lang="en-US" sz="1800" dirty="0">
              <a:solidFill>
                <a:srgbClr val="800000"/>
              </a:solidFill>
              <a:latin typeface="Times New Roman" panose="02020603050405020304" pitchFamily="18" charset="0"/>
              <a:cs typeface="Times New Roman" panose="02020603050405020304" pitchFamily="18" charset="0"/>
            </a:endParaRPr>
          </a:p>
        </p:txBody>
      </p:sp>
      <p:graphicFrame>
        <p:nvGraphicFramePr>
          <p:cNvPr id="4" name="Diagram 3">
            <a:extLst>
              <a:ext uri="{FF2B5EF4-FFF2-40B4-BE49-F238E27FC236}">
                <a16:creationId xmlns:a16="http://schemas.microsoft.com/office/drawing/2014/main" id="{BC455505-CB3E-4053-92A8-CFE906DD29A8}"/>
              </a:ext>
            </a:extLst>
          </p:cNvPr>
          <p:cNvGraphicFramePr/>
          <p:nvPr>
            <p:extLst>
              <p:ext uri="{D42A27DB-BD31-4B8C-83A1-F6EECF244321}">
                <p14:modId xmlns:p14="http://schemas.microsoft.com/office/powerpoint/2010/main" val="934808584"/>
              </p:ext>
            </p:extLst>
          </p:nvPr>
        </p:nvGraphicFramePr>
        <p:xfrm>
          <a:off x="2192055" y="470074"/>
          <a:ext cx="4759890" cy="30998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702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0DCD6-1B1C-412F-839B-1CB8509B70B7}"/>
              </a:ext>
            </a:extLst>
          </p:cNvPr>
          <p:cNvSpPr>
            <a:spLocks noGrp="1"/>
          </p:cNvSpPr>
          <p:nvPr>
            <p:ph type="title"/>
          </p:nvPr>
        </p:nvSpPr>
        <p:spPr>
          <a:xfrm>
            <a:off x="234173" y="48228"/>
            <a:ext cx="8655389" cy="477391"/>
          </a:xfrm>
        </p:spPr>
        <p:txBody>
          <a:bodyPr/>
          <a:lstStyle/>
          <a:p>
            <a:pPr algn="ctr"/>
            <a:r>
              <a:rPr lang="en-US" sz="3600" dirty="0">
                <a:solidFill>
                  <a:srgbClr val="800000"/>
                </a:solidFill>
                <a:latin typeface="Times New Roman" panose="02020603050405020304" pitchFamily="18" charset="0"/>
                <a:cs typeface="Times New Roman" panose="02020603050405020304" pitchFamily="18" charset="0"/>
              </a:rPr>
              <a:t>Two Examples of Civic Engagement</a:t>
            </a:r>
          </a:p>
        </p:txBody>
      </p:sp>
      <p:sp>
        <p:nvSpPr>
          <p:cNvPr id="3" name="Content Placeholder 2">
            <a:extLst>
              <a:ext uri="{FF2B5EF4-FFF2-40B4-BE49-F238E27FC236}">
                <a16:creationId xmlns:a16="http://schemas.microsoft.com/office/drawing/2014/main" id="{61DB6D90-010C-4189-8AC8-969496862C27}"/>
              </a:ext>
            </a:extLst>
          </p:cNvPr>
          <p:cNvSpPr>
            <a:spLocks noGrp="1"/>
          </p:cNvSpPr>
          <p:nvPr>
            <p:ph idx="1"/>
          </p:nvPr>
        </p:nvSpPr>
        <p:spPr>
          <a:xfrm>
            <a:off x="234173" y="807722"/>
            <a:ext cx="8655389" cy="1021078"/>
          </a:xfrm>
        </p:spPr>
        <p:txBody>
          <a:bodyPr>
            <a:normAutofit fontScale="92500"/>
          </a:bodyPr>
          <a:lstStyle/>
          <a:p>
            <a:pPr marL="0" indent="0">
              <a:buNone/>
            </a:pPr>
            <a:r>
              <a:rPr lang="en-US" sz="1400" dirty="0">
                <a:solidFill>
                  <a:srgbClr val="800000"/>
                </a:solidFill>
                <a:latin typeface="Times New Roman" panose="02020603050405020304" pitchFamily="18" charset="0"/>
                <a:cs typeface="Times New Roman" panose="02020603050405020304" pitchFamily="18" charset="0"/>
              </a:rPr>
              <a:t>Platte County Community Center South 				</a:t>
            </a:r>
            <a:r>
              <a:rPr lang="en-US" sz="1400" b="1" dirty="0">
                <a:solidFill>
                  <a:srgbClr val="800000"/>
                </a:solidFill>
                <a:latin typeface="Times New Roman" panose="02020603050405020304" pitchFamily="18" charset="0"/>
                <a:cs typeface="Times New Roman" panose="02020603050405020304" pitchFamily="18" charset="0"/>
              </a:rPr>
              <a:t>Giving Tree</a:t>
            </a:r>
            <a:r>
              <a:rPr lang="en-US" sz="1400" dirty="0">
                <a:solidFill>
                  <a:srgbClr val="800000"/>
                </a:solidFill>
                <a:latin typeface="Times New Roman" panose="02020603050405020304" pitchFamily="18" charset="0"/>
                <a:cs typeface="Times New Roman" panose="02020603050405020304" pitchFamily="18" charset="0"/>
              </a:rPr>
              <a:t>					December 8, 2019 · </a:t>
            </a:r>
          </a:p>
          <a:p>
            <a:pPr marL="0" indent="0">
              <a:buNone/>
            </a:pPr>
            <a:r>
              <a:rPr lang="en-US" sz="1400" dirty="0">
                <a:solidFill>
                  <a:srgbClr val="800000"/>
                </a:solidFill>
                <a:latin typeface="Times New Roman" panose="02020603050405020304" pitchFamily="18" charset="0"/>
                <a:cs typeface="Times New Roman" panose="02020603050405020304" pitchFamily="18" charset="0"/>
              </a:rPr>
              <a:t>And our helpers behind our Christmas Tree decorating and Christmas cheer in the facility are… (drum roll please) Dr. Jacobs' wonderful classes from Park University! Huge thank you to Dr. Jacobs and her students for volunteering their time to decorate the Y for the holidays.</a:t>
            </a:r>
          </a:p>
          <a:p>
            <a:pPr marL="0" indent="0">
              <a:buNone/>
            </a:pPr>
            <a:endParaRPr lang="en-US" sz="1800" dirty="0">
              <a:solidFill>
                <a:srgbClr val="800000"/>
              </a:solidFill>
              <a:latin typeface="Times New Roman" panose="02020603050405020304" pitchFamily="18" charset="0"/>
              <a:cs typeface="Times New Roman" panose="02020603050405020304" pitchFamily="18" charset="0"/>
            </a:endParaRPr>
          </a:p>
          <a:p>
            <a:pPr marL="0" indent="0">
              <a:buNone/>
            </a:pPr>
            <a:endParaRPr lang="en-US" sz="1800" dirty="0">
              <a:solidFill>
                <a:srgbClr val="800000"/>
              </a:solidFill>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AF40D3D6-B5C8-400B-A4C4-A03212A42B40}"/>
              </a:ext>
            </a:extLst>
          </p:cNvPr>
          <p:cNvPicPr>
            <a:picLocks noChangeAspect="1"/>
          </p:cNvPicPr>
          <p:nvPr/>
        </p:nvPicPr>
        <p:blipFill>
          <a:blip r:embed="rId2"/>
          <a:stretch>
            <a:fillRect/>
          </a:stretch>
        </p:blipFill>
        <p:spPr>
          <a:xfrm>
            <a:off x="375781" y="1899836"/>
            <a:ext cx="4137694" cy="2422276"/>
          </a:xfrm>
          <a:prstGeom prst="rect">
            <a:avLst/>
          </a:prstGeom>
        </p:spPr>
      </p:pic>
      <p:pic>
        <p:nvPicPr>
          <p:cNvPr id="7" name="Picture 6">
            <a:extLst>
              <a:ext uri="{FF2B5EF4-FFF2-40B4-BE49-F238E27FC236}">
                <a16:creationId xmlns:a16="http://schemas.microsoft.com/office/drawing/2014/main" id="{02B9A0BA-5374-446B-9D92-2E6F9AAF5EE1}"/>
              </a:ext>
            </a:extLst>
          </p:cNvPr>
          <p:cNvPicPr>
            <a:picLocks noChangeAspect="1"/>
          </p:cNvPicPr>
          <p:nvPr/>
        </p:nvPicPr>
        <p:blipFill>
          <a:blip r:embed="rId3"/>
          <a:stretch>
            <a:fillRect/>
          </a:stretch>
        </p:blipFill>
        <p:spPr>
          <a:xfrm>
            <a:off x="4450629" y="2118380"/>
            <a:ext cx="3824300" cy="2621240"/>
          </a:xfrm>
          <a:prstGeom prst="rect">
            <a:avLst/>
          </a:prstGeom>
        </p:spPr>
      </p:pic>
      <p:sp>
        <p:nvSpPr>
          <p:cNvPr id="4" name="TextBox 3">
            <a:extLst>
              <a:ext uri="{FF2B5EF4-FFF2-40B4-BE49-F238E27FC236}">
                <a16:creationId xmlns:a16="http://schemas.microsoft.com/office/drawing/2014/main" id="{DC17EE7D-DE6C-472A-AC8E-4B4CAD898286}"/>
              </a:ext>
            </a:extLst>
          </p:cNvPr>
          <p:cNvSpPr txBox="1"/>
          <p:nvPr/>
        </p:nvSpPr>
        <p:spPr>
          <a:xfrm>
            <a:off x="254438" y="4800411"/>
            <a:ext cx="8392382" cy="1107996"/>
          </a:xfrm>
          <a:prstGeom prst="rect">
            <a:avLst/>
          </a:prstGeom>
          <a:noFill/>
        </p:spPr>
        <p:txBody>
          <a:bodyPr wrap="square" rtlCol="0">
            <a:spAutoFit/>
          </a:bodyPr>
          <a:lstStyle/>
          <a:p>
            <a:r>
              <a:rPr lang="en-US" sz="1400" b="1" dirty="0">
                <a:solidFill>
                  <a:srgbClr val="FFC000"/>
                </a:solidFill>
                <a:latin typeface="Times New Roman" panose="02020603050405020304" pitchFamily="18" charset="0"/>
                <a:cs typeface="Times New Roman" panose="02020603050405020304" pitchFamily="18" charset="0"/>
              </a:rPr>
              <a:t>What Motivates You?</a:t>
            </a:r>
          </a:p>
          <a:p>
            <a:r>
              <a:rPr lang="en-US" sz="1300" dirty="0">
                <a:solidFill>
                  <a:srgbClr val="FFC000"/>
                </a:solidFill>
                <a:latin typeface="Times New Roman" panose="02020603050405020304" pitchFamily="18" charset="0"/>
                <a:cs typeface="Times New Roman" panose="02020603050405020304" pitchFamily="18" charset="0"/>
              </a:rPr>
              <a:t>The students were tasked with conducting informal research about motivation through interviews. Rather than merely reviewing literature on the topic or lecturing about the topic, the opportunity to learn through a first-hand exploration and application was presented. The students conducted individual interviews with employees from all five current generations in the workplace. The findings were gathered, tallied, and shared. </a:t>
            </a:r>
          </a:p>
        </p:txBody>
      </p:sp>
    </p:spTree>
    <p:extLst>
      <p:ext uri="{BB962C8B-B14F-4D97-AF65-F5344CB8AC3E}">
        <p14:creationId xmlns:p14="http://schemas.microsoft.com/office/powerpoint/2010/main" val="234184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a:solidFill>
                  <a:srgbClr val="800000"/>
                </a:solidFill>
                <a:latin typeface="Times New Roman" panose="02020603050405020304" pitchFamily="18" charset="0"/>
                <a:cs typeface="Times New Roman" panose="02020603050405020304" pitchFamily="18" charset="0"/>
              </a:rPr>
              <a:t>Objectives</a:t>
            </a:r>
          </a:p>
        </p:txBody>
      </p:sp>
      <p:sp>
        <p:nvSpPr>
          <p:cNvPr id="3" name="Content Placeholder 2"/>
          <p:cNvSpPr>
            <a:spLocks noGrp="1"/>
          </p:cNvSpPr>
          <p:nvPr>
            <p:ph idx="1"/>
          </p:nvPr>
        </p:nvSpPr>
        <p:spPr>
          <a:xfrm>
            <a:off x="234173" y="1957589"/>
            <a:ext cx="8655389" cy="4036654"/>
          </a:xfrm>
        </p:spPr>
        <p:txBody>
          <a:bodyPr>
            <a:normAutofit/>
          </a:bodyPr>
          <a:lstStyle/>
          <a:p>
            <a:pPr lvl="0"/>
            <a:r>
              <a:rPr lang="en-US" sz="2000" dirty="0">
                <a:solidFill>
                  <a:srgbClr val="800000"/>
                </a:solidFill>
                <a:latin typeface="Times New Roman" panose="02020603050405020304" pitchFamily="18" charset="0"/>
                <a:cs typeface="Times New Roman" panose="02020603050405020304" pitchFamily="18" charset="0"/>
              </a:rPr>
              <a:t>Differentiate traditional teaching approaches</a:t>
            </a:r>
          </a:p>
          <a:p>
            <a:pPr lvl="0"/>
            <a:r>
              <a:rPr lang="en-US" sz="2000" dirty="0">
                <a:solidFill>
                  <a:srgbClr val="800000"/>
                </a:solidFill>
                <a:latin typeface="Times New Roman" panose="02020603050405020304" pitchFamily="18" charset="0"/>
                <a:cs typeface="Times New Roman" panose="02020603050405020304" pitchFamily="18" charset="0"/>
              </a:rPr>
              <a:t>Discuss student-driven civic engagement</a:t>
            </a:r>
          </a:p>
          <a:p>
            <a:pPr lvl="0"/>
            <a:r>
              <a:rPr lang="en-US" sz="2000" dirty="0">
                <a:solidFill>
                  <a:srgbClr val="800000"/>
                </a:solidFill>
                <a:latin typeface="Times New Roman" panose="02020603050405020304" pitchFamily="18" charset="0"/>
                <a:cs typeface="Times New Roman" panose="02020603050405020304" pitchFamily="18" charset="0"/>
              </a:rPr>
              <a:t>Identify how to use student-driven civic engagement</a:t>
            </a:r>
          </a:p>
          <a:p>
            <a:pPr lvl="0"/>
            <a:r>
              <a:rPr lang="en-US" sz="2000" dirty="0">
                <a:solidFill>
                  <a:srgbClr val="800000"/>
                </a:solidFill>
                <a:latin typeface="Times New Roman" panose="02020603050405020304" pitchFamily="18" charset="0"/>
                <a:cs typeface="Times New Roman" panose="02020603050405020304" pitchFamily="18" charset="0"/>
              </a:rPr>
              <a:t>Develop real world applications in different modalities of teaching</a:t>
            </a:r>
          </a:p>
          <a:p>
            <a:pPr marL="0" lvl="0" indent="0">
              <a:buNone/>
            </a:pPr>
            <a:endParaRPr lang="en-US" sz="2000" dirty="0">
              <a:solidFill>
                <a:srgbClr val="8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90575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9C5DB-04AD-4A37-9274-98B1378C6CEF}"/>
              </a:ext>
            </a:extLst>
          </p:cNvPr>
          <p:cNvSpPr>
            <a:spLocks noGrp="1"/>
          </p:cNvSpPr>
          <p:nvPr>
            <p:ph type="title"/>
          </p:nvPr>
        </p:nvSpPr>
        <p:spPr/>
        <p:txBody>
          <a:bodyPr/>
          <a:lstStyle/>
          <a:p>
            <a:pPr algn="ctr"/>
            <a:r>
              <a:rPr lang="en-US" sz="3600" dirty="0">
                <a:solidFill>
                  <a:srgbClr val="800000"/>
                </a:solidFill>
                <a:latin typeface="Times New Roman" panose="02020603050405020304" pitchFamily="18" charset="0"/>
                <a:cs typeface="Times New Roman" panose="02020603050405020304" pitchFamily="18" charset="0"/>
              </a:rPr>
              <a:t>References</a:t>
            </a:r>
          </a:p>
        </p:txBody>
      </p:sp>
      <p:sp>
        <p:nvSpPr>
          <p:cNvPr id="3" name="Content Placeholder 2">
            <a:extLst>
              <a:ext uri="{FF2B5EF4-FFF2-40B4-BE49-F238E27FC236}">
                <a16:creationId xmlns:a16="http://schemas.microsoft.com/office/drawing/2014/main" id="{63B133F2-D565-42EA-9FF6-09933A33872B}"/>
              </a:ext>
            </a:extLst>
          </p:cNvPr>
          <p:cNvSpPr>
            <a:spLocks noGrp="1"/>
          </p:cNvSpPr>
          <p:nvPr>
            <p:ph idx="1"/>
          </p:nvPr>
        </p:nvSpPr>
        <p:spPr>
          <a:xfrm>
            <a:off x="264572" y="1030359"/>
            <a:ext cx="8655389" cy="4938176"/>
          </a:xfrm>
        </p:spPr>
        <p:txBody>
          <a:bodyPr>
            <a:normAutofit fontScale="92500"/>
          </a:bodyPr>
          <a:lstStyle/>
          <a:p>
            <a:pPr marL="0" marR="0" indent="0">
              <a:lnSpc>
                <a:spcPct val="107000"/>
              </a:lnSpc>
              <a:spcBef>
                <a:spcPts val="0"/>
              </a:spcBef>
              <a:spcAft>
                <a:spcPts val="800"/>
              </a:spcAft>
              <a:buNone/>
            </a:pPr>
            <a:r>
              <a:rPr lang="en-US" sz="1200" dirty="0" err="1">
                <a:latin typeface="Times New Roman" panose="02020603050405020304" pitchFamily="18" charset="0"/>
                <a:ea typeface="Calibri" panose="020F0502020204030204" pitchFamily="34" charset="0"/>
                <a:cs typeface="Times New Roman" panose="02020603050405020304" pitchFamily="18" charset="0"/>
              </a:rPr>
              <a:t>Bernacki</a:t>
            </a:r>
            <a:r>
              <a:rPr lang="en-US" sz="1200" dirty="0">
                <a:latin typeface="Times New Roman" panose="02020603050405020304" pitchFamily="18" charset="0"/>
                <a:ea typeface="Calibri" panose="020F0502020204030204" pitchFamily="34" charset="0"/>
                <a:cs typeface="Times New Roman" panose="02020603050405020304" pitchFamily="18" charset="0"/>
              </a:rPr>
              <a:t>, M. L., &amp; Jaeger, E. (2008.) Exploring the impact of service learning on moral development and moral orientation. </a:t>
            </a:r>
            <a:r>
              <a:rPr lang="en-US" sz="1200" i="1" dirty="0">
                <a:latin typeface="Times New Roman" panose="02020603050405020304" pitchFamily="18" charset="0"/>
                <a:ea typeface="Calibri" panose="020F0502020204030204" pitchFamily="34" charset="0"/>
                <a:cs typeface="Times New Roman" panose="02020603050405020304" pitchFamily="18" charset="0"/>
              </a:rPr>
              <a:t>Michigan Journal of Community Service Learning 14 </a:t>
            </a:r>
            <a:r>
              <a:rPr lang="en-US" sz="1200" dirty="0">
                <a:latin typeface="Times New Roman" panose="02020603050405020304" pitchFamily="18" charset="0"/>
                <a:ea typeface="Calibri" panose="020F0502020204030204" pitchFamily="34" charset="0"/>
                <a:cs typeface="Times New Roman" panose="02020603050405020304" pitchFamily="18" charset="0"/>
              </a:rPr>
              <a:t>(2), 5–15.</a:t>
            </a:r>
          </a:p>
          <a:p>
            <a:pPr marL="0" marR="0" indent="0">
              <a:lnSpc>
                <a:spcPct val="107000"/>
              </a:lnSpc>
              <a:spcBef>
                <a:spcPts val="0"/>
              </a:spcBef>
              <a:spcAft>
                <a:spcPts val="800"/>
              </a:spcAft>
              <a:buNone/>
            </a:pPr>
            <a:r>
              <a:rPr lang="en-US" sz="1200" dirty="0">
                <a:latin typeface="Times New Roman" panose="02020603050405020304" pitchFamily="18" charset="0"/>
                <a:ea typeface="Calibri" panose="020F0502020204030204" pitchFamily="34" charset="0"/>
                <a:cs typeface="Times New Roman" panose="02020603050405020304" pitchFamily="18" charset="0"/>
              </a:rPr>
              <a:t>Bransford, J.D., Brown, A.L., and Cocking, (2000). [In R.R., eds.] </a:t>
            </a:r>
            <a:r>
              <a:rPr lang="en-US" sz="1200" i="1" dirty="0">
                <a:latin typeface="Times New Roman" panose="02020603050405020304" pitchFamily="18" charset="0"/>
                <a:ea typeface="Calibri" panose="020F0502020204030204" pitchFamily="34" charset="0"/>
                <a:cs typeface="Times New Roman" panose="02020603050405020304" pitchFamily="18" charset="0"/>
              </a:rPr>
              <a:t>How people learn: Brain, mind, experience, and school</a:t>
            </a:r>
            <a:r>
              <a:rPr lang="en-US" sz="1200" dirty="0">
                <a:latin typeface="Times New Roman" panose="02020603050405020304" pitchFamily="18" charset="0"/>
                <a:ea typeface="Calibri" panose="020F0502020204030204" pitchFamily="34" charset="0"/>
                <a:cs typeface="Times New Roman" panose="02020603050405020304" pitchFamily="18" charset="0"/>
              </a:rPr>
              <a:t>. Washington, D.C.: National Academy Press. Retrieved from http://www.nap.edu/books/0309070368/html/ </a:t>
            </a:r>
          </a:p>
          <a:p>
            <a:pPr marL="0" marR="0" indent="0">
              <a:lnSpc>
                <a:spcPct val="107000"/>
              </a:lnSpc>
              <a:spcBef>
                <a:spcPts val="0"/>
              </a:spcBef>
              <a:spcAft>
                <a:spcPts val="800"/>
              </a:spcAft>
              <a:buNone/>
            </a:pPr>
            <a:r>
              <a:rPr lang="en-US" sz="1200" dirty="0">
                <a:latin typeface="Times New Roman" panose="02020603050405020304" pitchFamily="18" charset="0"/>
                <a:ea typeface="Calibri" panose="020F0502020204030204" pitchFamily="34" charset="0"/>
                <a:cs typeface="Times New Roman" panose="02020603050405020304" pitchFamily="18" charset="0"/>
              </a:rPr>
              <a:t>Campbell, K. P. (2012, Fall). From the Editor: Civic engagement and student success: A resonant relationship. </a:t>
            </a:r>
            <a:r>
              <a:rPr lang="en-US" sz="1200" i="1" dirty="0">
                <a:latin typeface="Times New Roman" panose="02020603050405020304" pitchFamily="18" charset="0"/>
                <a:ea typeface="Calibri" panose="020F0502020204030204" pitchFamily="34" charset="0"/>
                <a:cs typeface="Times New Roman" panose="02020603050405020304" pitchFamily="18" charset="0"/>
              </a:rPr>
              <a:t>Diversity and Democracy, 15</a:t>
            </a:r>
            <a:r>
              <a:rPr lang="en-US" sz="1200" dirty="0">
                <a:latin typeface="Times New Roman" panose="02020603050405020304" pitchFamily="18" charset="0"/>
                <a:ea typeface="Calibri" panose="020F0502020204030204" pitchFamily="34" charset="0"/>
                <a:cs typeface="Times New Roman" panose="02020603050405020304" pitchFamily="18" charset="0"/>
              </a:rPr>
              <a:t>(3). Retrieved from https://www.aacu.org/publications-research/periodicals/editor-civic-engagement-and-student-success-resonant-relationship</a:t>
            </a:r>
          </a:p>
          <a:p>
            <a:pPr marL="0" marR="0" indent="0">
              <a:lnSpc>
                <a:spcPct val="107000"/>
              </a:lnSpc>
              <a:spcBef>
                <a:spcPts val="0"/>
              </a:spcBef>
              <a:spcAft>
                <a:spcPts val="800"/>
              </a:spcAft>
              <a:buNone/>
            </a:pPr>
            <a:r>
              <a:rPr lang="en-US" sz="1200" dirty="0">
                <a:latin typeface="Times New Roman" panose="02020603050405020304" pitchFamily="18" charset="0"/>
                <a:ea typeface="Calibri" panose="020F0502020204030204" pitchFamily="34" charset="0"/>
                <a:cs typeface="Times New Roman" panose="02020603050405020304" pitchFamily="18" charset="0"/>
              </a:rPr>
              <a:t>Cress, C. M. (2012, Fall). Civic engagement and student success: Leveraging multiple degree of achievement. </a:t>
            </a:r>
            <a:r>
              <a:rPr lang="en-US" sz="1200" i="1" dirty="0">
                <a:latin typeface="Times New Roman" panose="02020603050405020304" pitchFamily="18" charset="0"/>
                <a:ea typeface="Calibri" panose="020F0502020204030204" pitchFamily="34" charset="0"/>
                <a:cs typeface="Times New Roman" panose="02020603050405020304" pitchFamily="18" charset="0"/>
              </a:rPr>
              <a:t>Diversity and Democracy, 15</a:t>
            </a:r>
            <a:r>
              <a:rPr lang="en-US" sz="1200" dirty="0">
                <a:latin typeface="Times New Roman" panose="02020603050405020304" pitchFamily="18" charset="0"/>
                <a:ea typeface="Calibri" panose="020F0502020204030204" pitchFamily="34" charset="0"/>
                <a:cs typeface="Times New Roman" panose="02020603050405020304" pitchFamily="18" charset="0"/>
              </a:rPr>
              <a:t>(3). Retrieved from https://www.aacu.org/publications-research/periodicals/civic-engagement-and-student-success-leveraging-multiple-degrees</a:t>
            </a:r>
          </a:p>
          <a:p>
            <a:pPr marL="0" marR="0" indent="0">
              <a:lnSpc>
                <a:spcPct val="107000"/>
              </a:lnSpc>
              <a:spcBef>
                <a:spcPts val="0"/>
              </a:spcBef>
              <a:spcAft>
                <a:spcPts val="800"/>
              </a:spcAft>
              <a:buNone/>
            </a:pPr>
            <a:r>
              <a:rPr lang="en-US" sz="1200" dirty="0">
                <a:latin typeface="Times New Roman" panose="02020603050405020304" pitchFamily="18" charset="0"/>
                <a:ea typeface="Calibri" panose="020F0502020204030204" pitchFamily="34" charset="0"/>
                <a:cs typeface="Times New Roman" panose="02020603050405020304" pitchFamily="18" charset="0"/>
              </a:rPr>
              <a:t>Cress, C. M., &amp; Donahue, D. (2011). </a:t>
            </a:r>
            <a:r>
              <a:rPr lang="en-US" sz="1200" i="1" dirty="0">
                <a:latin typeface="Times New Roman" panose="02020603050405020304" pitchFamily="18" charset="0"/>
                <a:ea typeface="Calibri" panose="020F0502020204030204" pitchFamily="34" charset="0"/>
                <a:cs typeface="Times New Roman" panose="02020603050405020304" pitchFamily="18" charset="0"/>
              </a:rPr>
              <a:t>Democratic dilemmas of teaching service-learning</a:t>
            </a:r>
            <a:r>
              <a:rPr lang="en-US" sz="1200" dirty="0">
                <a:latin typeface="Times New Roman" panose="02020603050405020304" pitchFamily="18" charset="0"/>
                <a:ea typeface="Calibri" panose="020F0502020204030204" pitchFamily="34" charset="0"/>
                <a:cs typeface="Times New Roman" panose="02020603050405020304" pitchFamily="18" charset="0"/>
              </a:rPr>
              <a:t>: Curricular strategies for success. Sterling, VA: Stylus.</a:t>
            </a:r>
          </a:p>
          <a:p>
            <a:pPr marL="0" marR="0" indent="0">
              <a:lnSpc>
                <a:spcPct val="107000"/>
              </a:lnSpc>
              <a:spcBef>
                <a:spcPts val="0"/>
              </a:spcBef>
              <a:spcAft>
                <a:spcPts val="800"/>
              </a:spcAft>
              <a:buNone/>
            </a:pPr>
            <a:r>
              <a:rPr lang="en-US" sz="1200" dirty="0" err="1">
                <a:latin typeface="Times New Roman" panose="02020603050405020304" pitchFamily="18" charset="0"/>
                <a:ea typeface="Calibri" panose="020F0502020204030204" pitchFamily="34" charset="0"/>
                <a:cs typeface="Times New Roman" panose="02020603050405020304" pitchFamily="18" charset="0"/>
              </a:rPr>
              <a:t>Gallini</a:t>
            </a:r>
            <a:r>
              <a:rPr lang="en-US" sz="1200" dirty="0">
                <a:latin typeface="Times New Roman" panose="02020603050405020304" pitchFamily="18" charset="0"/>
                <a:ea typeface="Calibri" panose="020F0502020204030204" pitchFamily="34" charset="0"/>
                <a:cs typeface="Times New Roman" panose="02020603050405020304" pitchFamily="18" charset="0"/>
              </a:rPr>
              <a:t>, S., &amp; </a:t>
            </a:r>
            <a:r>
              <a:rPr lang="en-US" sz="1200" dirty="0" err="1">
                <a:latin typeface="Times New Roman" panose="02020603050405020304" pitchFamily="18" charset="0"/>
                <a:ea typeface="Calibri" panose="020F0502020204030204" pitchFamily="34" charset="0"/>
                <a:cs typeface="Times New Roman" panose="02020603050405020304" pitchFamily="18" charset="0"/>
              </a:rPr>
              <a:t>Moely</a:t>
            </a:r>
            <a:r>
              <a:rPr lang="en-US" sz="1200" dirty="0">
                <a:latin typeface="Times New Roman" panose="02020603050405020304" pitchFamily="18" charset="0"/>
                <a:ea typeface="Calibri" panose="020F0502020204030204" pitchFamily="34" charset="0"/>
                <a:cs typeface="Times New Roman" panose="02020603050405020304" pitchFamily="18" charset="0"/>
              </a:rPr>
              <a:t>, B. (2003). Service-learning and engagement, academic challenge, and retention. </a:t>
            </a:r>
            <a:r>
              <a:rPr lang="en-US" sz="1200" i="1" dirty="0">
                <a:latin typeface="Times New Roman" panose="02020603050405020304" pitchFamily="18" charset="0"/>
                <a:ea typeface="Calibri" panose="020F0502020204030204" pitchFamily="34" charset="0"/>
                <a:cs typeface="Times New Roman" panose="02020603050405020304" pitchFamily="18" charset="0"/>
              </a:rPr>
              <a:t>Michigan Journal of Community Service Learning 10</a:t>
            </a:r>
            <a:r>
              <a:rPr lang="en-US" sz="1200" dirty="0">
                <a:latin typeface="Times New Roman" panose="02020603050405020304" pitchFamily="18" charset="0"/>
                <a:ea typeface="Calibri" panose="020F0502020204030204" pitchFamily="34" charset="0"/>
                <a:cs typeface="Times New Roman" panose="02020603050405020304" pitchFamily="18" charset="0"/>
              </a:rPr>
              <a:t>, 5–14.</a:t>
            </a:r>
          </a:p>
          <a:p>
            <a:pPr marL="0" marR="0" indent="0">
              <a:lnSpc>
                <a:spcPct val="107000"/>
              </a:lnSpc>
              <a:spcBef>
                <a:spcPts val="0"/>
              </a:spcBef>
              <a:spcAft>
                <a:spcPts val="800"/>
              </a:spcAft>
              <a:buNone/>
            </a:pPr>
            <a:r>
              <a:rPr lang="en-US" sz="1200" dirty="0">
                <a:latin typeface="Times New Roman" panose="02020603050405020304" pitchFamily="18" charset="0"/>
                <a:ea typeface="Calibri" panose="020F0502020204030204" pitchFamily="34" charset="0"/>
                <a:cs typeface="Times New Roman" panose="02020603050405020304" pitchFamily="18" charset="0"/>
              </a:rPr>
              <a:t>Hoy, A. (2012, Fall). Linking high-impact learning with high-impact community engagement. </a:t>
            </a:r>
            <a:r>
              <a:rPr lang="en-US" sz="1200" i="1" dirty="0">
                <a:latin typeface="Times New Roman" panose="02020603050405020304" pitchFamily="18" charset="0"/>
                <a:ea typeface="Calibri" panose="020F0502020204030204" pitchFamily="34" charset="0"/>
                <a:cs typeface="Times New Roman" panose="02020603050405020304" pitchFamily="18" charset="0"/>
              </a:rPr>
              <a:t>Diversity and Democracy, 15</a:t>
            </a:r>
            <a:r>
              <a:rPr lang="en-US" sz="1200" dirty="0">
                <a:latin typeface="Times New Roman" panose="02020603050405020304" pitchFamily="18" charset="0"/>
                <a:ea typeface="Calibri" panose="020F0502020204030204" pitchFamily="34" charset="0"/>
                <a:cs typeface="Times New Roman" panose="02020603050405020304" pitchFamily="18" charset="0"/>
              </a:rPr>
              <a:t>(3). Retrieved from https://www.aacu.org/publications-research/periodicals/linking-high-impact-learning-high-impact-community-engagement</a:t>
            </a:r>
          </a:p>
          <a:p>
            <a:pPr marL="0" marR="0" indent="0">
              <a:lnSpc>
                <a:spcPct val="107000"/>
              </a:lnSpc>
              <a:spcBef>
                <a:spcPts val="0"/>
              </a:spcBef>
              <a:spcAft>
                <a:spcPts val="800"/>
              </a:spcAft>
              <a:buNone/>
            </a:pPr>
            <a:r>
              <a:rPr lang="en-US" sz="1200" dirty="0">
                <a:latin typeface="Times New Roman" panose="02020603050405020304" pitchFamily="18" charset="0"/>
                <a:ea typeface="Calibri" panose="020F0502020204030204" pitchFamily="34" charset="0"/>
                <a:cs typeface="Times New Roman" panose="02020603050405020304" pitchFamily="18" charset="0"/>
              </a:rPr>
              <a:t>Hurtado, S., &amp; DeAngelo, L. (2012). Linking diversity and civic-minded practices with student outcomes: New evidence from national surveys. </a:t>
            </a:r>
            <a:r>
              <a:rPr lang="en-US" sz="1200" i="1" dirty="0">
                <a:latin typeface="Times New Roman" panose="02020603050405020304" pitchFamily="18" charset="0"/>
                <a:ea typeface="Calibri" panose="020F0502020204030204" pitchFamily="34" charset="0"/>
                <a:cs typeface="Times New Roman" panose="02020603050405020304" pitchFamily="18" charset="0"/>
              </a:rPr>
              <a:t>Liberal Education 98</a:t>
            </a:r>
            <a:r>
              <a:rPr lang="en-US" sz="1200" dirty="0">
                <a:latin typeface="Times New Roman" panose="02020603050405020304" pitchFamily="18" charset="0"/>
                <a:ea typeface="Calibri" panose="020F0502020204030204" pitchFamily="34" charset="0"/>
                <a:cs typeface="Times New Roman" panose="02020603050405020304" pitchFamily="18" charset="0"/>
              </a:rPr>
              <a:t>(2), 14–23.</a:t>
            </a:r>
          </a:p>
          <a:p>
            <a:pPr marL="0" marR="0" indent="0">
              <a:lnSpc>
                <a:spcPct val="107000"/>
              </a:lnSpc>
              <a:spcBef>
                <a:spcPts val="0"/>
              </a:spcBef>
              <a:spcAft>
                <a:spcPts val="800"/>
              </a:spcAft>
              <a:buNone/>
            </a:pPr>
            <a:r>
              <a:rPr lang="en-US" sz="1200" dirty="0">
                <a:latin typeface="Times New Roman" panose="02020603050405020304" pitchFamily="18" charset="0"/>
                <a:ea typeface="Calibri" panose="020F0502020204030204" pitchFamily="34" charset="0"/>
                <a:cs typeface="Times New Roman" panose="02020603050405020304" pitchFamily="18" charset="0"/>
              </a:rPr>
              <a:t>Marx, J. (2019, May 15). </a:t>
            </a:r>
            <a:r>
              <a:rPr lang="en-US" sz="1200" i="1" dirty="0">
                <a:latin typeface="Times New Roman" panose="02020603050405020304" pitchFamily="18" charset="0"/>
                <a:ea typeface="Calibri" panose="020F0502020204030204" pitchFamily="34" charset="0"/>
                <a:cs typeface="Times New Roman" panose="02020603050405020304" pitchFamily="18" charset="0"/>
              </a:rPr>
              <a:t>Urban higher education and civic engagement</a:t>
            </a:r>
            <a:r>
              <a:rPr lang="en-US" sz="1200" dirty="0">
                <a:latin typeface="Times New Roman" panose="02020603050405020304" pitchFamily="18" charset="0"/>
                <a:ea typeface="Calibri" panose="020F0502020204030204" pitchFamily="34" charset="0"/>
                <a:cs typeface="Times New Roman" panose="02020603050405020304" pitchFamily="18" charset="0"/>
              </a:rPr>
              <a:t>. [Blog post]. Higher Education Today: A blog by American Council on Education (ACE).</a:t>
            </a:r>
          </a:p>
          <a:p>
            <a:pPr marL="0" marR="0" indent="0">
              <a:lnSpc>
                <a:spcPct val="107000"/>
              </a:lnSpc>
              <a:spcBef>
                <a:spcPts val="0"/>
              </a:spcBef>
              <a:spcAft>
                <a:spcPts val="800"/>
              </a:spcAft>
              <a:buNone/>
            </a:pPr>
            <a:r>
              <a:rPr lang="en-US" sz="1200" dirty="0">
                <a:latin typeface="Times New Roman" panose="02020603050405020304" pitchFamily="18" charset="0"/>
                <a:ea typeface="Calibri" panose="020F0502020204030204" pitchFamily="34" charset="0"/>
                <a:cs typeface="Times New Roman" panose="02020603050405020304" pitchFamily="18" charset="0"/>
              </a:rPr>
              <a:t>Murdock, L. (2017, October 5). </a:t>
            </a:r>
            <a:r>
              <a:rPr lang="en-US" sz="1200" i="1" dirty="0">
                <a:latin typeface="Times New Roman" panose="02020603050405020304" pitchFamily="18" charset="0"/>
                <a:ea typeface="Calibri" panose="020F0502020204030204" pitchFamily="34" charset="0"/>
                <a:cs typeface="Times New Roman" panose="02020603050405020304" pitchFamily="18" charset="0"/>
              </a:rPr>
              <a:t>The ultimate guide to civic engagement on campus</a:t>
            </a:r>
            <a:r>
              <a:rPr lang="en-US" sz="1200" dirty="0">
                <a:latin typeface="Times New Roman" panose="02020603050405020304" pitchFamily="18" charset="0"/>
                <a:ea typeface="Calibri" panose="020F0502020204030204" pitchFamily="34" charset="0"/>
                <a:cs typeface="Times New Roman" panose="02020603050405020304" pitchFamily="18" charset="0"/>
              </a:rPr>
              <a:t>. [Blog post]. Presence. Retrieved from https://www.presence.io/blog/the-ultimate-guide-to-civic-engagement-on-campus/</a:t>
            </a:r>
          </a:p>
          <a:p>
            <a:pPr marL="0" marR="0" indent="0">
              <a:lnSpc>
                <a:spcPct val="107000"/>
              </a:lnSpc>
              <a:spcBef>
                <a:spcPts val="0"/>
              </a:spcBef>
              <a:spcAft>
                <a:spcPts val="800"/>
              </a:spcAft>
              <a:buNone/>
            </a:pPr>
            <a:r>
              <a:rPr lang="en-US" sz="1200" dirty="0">
                <a:latin typeface="Times New Roman" panose="02020603050405020304" pitchFamily="18" charset="0"/>
                <a:ea typeface="Calibri" panose="020F0502020204030204" pitchFamily="34" charset="0"/>
                <a:cs typeface="Times New Roman" panose="02020603050405020304" pitchFamily="18" charset="0"/>
              </a:rPr>
              <a:t>New, J. (2016, May 10). Civic learning. </a:t>
            </a:r>
            <a:r>
              <a:rPr lang="en-US" sz="1200" i="1" dirty="0">
                <a:latin typeface="Times New Roman" panose="02020603050405020304" pitchFamily="18" charset="0"/>
                <a:ea typeface="Calibri" panose="020F0502020204030204" pitchFamily="34" charset="0"/>
                <a:cs typeface="Times New Roman" panose="02020603050405020304" pitchFamily="18" charset="0"/>
              </a:rPr>
              <a:t>Inside Higher Ed</a:t>
            </a:r>
            <a:r>
              <a:rPr lang="en-US" sz="1200" dirty="0">
                <a:latin typeface="Times New Roman" panose="02020603050405020304" pitchFamily="18" charset="0"/>
                <a:ea typeface="Calibri" panose="020F0502020204030204" pitchFamily="34" charset="0"/>
                <a:cs typeface="Times New Roman" panose="02020603050405020304" pitchFamily="18" charset="0"/>
              </a:rPr>
              <a:t>. Retrieved from https://www.insidehighered.com/news/2016/05/10/colleges-placing-increasing-importance-programs-promoting-civic-engagement</a:t>
            </a:r>
          </a:p>
        </p:txBody>
      </p:sp>
      <p:sp>
        <p:nvSpPr>
          <p:cNvPr id="4" name="Rectangle 3">
            <a:extLst>
              <a:ext uri="{FF2B5EF4-FFF2-40B4-BE49-F238E27FC236}">
                <a16:creationId xmlns:a16="http://schemas.microsoft.com/office/drawing/2014/main" id="{0B96339A-82C4-4DE6-8EA5-ECAE555ECCD5}"/>
              </a:ext>
            </a:extLst>
          </p:cNvPr>
          <p:cNvSpPr/>
          <p:nvPr/>
        </p:nvSpPr>
        <p:spPr>
          <a:xfrm>
            <a:off x="224039" y="753360"/>
            <a:ext cx="8675653" cy="276999"/>
          </a:xfrm>
          <a:prstGeom prst="rect">
            <a:avLst/>
          </a:prstGeom>
        </p:spPr>
        <p:txBody>
          <a:bodyPr wrap="square">
            <a:spAutoFit/>
          </a:bodyPr>
          <a:lstStyle/>
          <a:p>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35109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D7990-F047-4A8C-A242-6CE63C1B4DE2}"/>
              </a:ext>
            </a:extLst>
          </p:cNvPr>
          <p:cNvSpPr>
            <a:spLocks noGrp="1"/>
          </p:cNvSpPr>
          <p:nvPr>
            <p:ph type="ctrTitle"/>
          </p:nvPr>
        </p:nvSpPr>
        <p:spPr>
          <a:xfrm>
            <a:off x="368308" y="1609859"/>
            <a:ext cx="8392770" cy="2603191"/>
          </a:xfrm>
        </p:spPr>
        <p:txBody>
          <a:bodyPr/>
          <a:lstStyle/>
          <a:p>
            <a:r>
              <a:rPr lang="en-US" sz="3600" dirty="0">
                <a:latin typeface="Times New Roman" panose="02020603050405020304" pitchFamily="18" charset="0"/>
                <a:cs typeface="Times New Roman" panose="02020603050405020304" pitchFamily="18" charset="0"/>
              </a:rPr>
              <a:t>Questions?</a:t>
            </a:r>
            <a:br>
              <a:rPr lang="en-US" sz="4400" dirty="0">
                <a:latin typeface="Times New Roman" panose="02020603050405020304" pitchFamily="18" charset="0"/>
                <a:cs typeface="Times New Roman" panose="02020603050405020304" pitchFamily="18" charset="0"/>
              </a:rPr>
            </a:br>
            <a:br>
              <a:rPr lang="en-US" sz="4400" dirty="0">
                <a:latin typeface="Times New Roman" panose="02020603050405020304" pitchFamily="18" charset="0"/>
                <a:cs typeface="Times New Roman" panose="02020603050405020304" pitchFamily="18" charset="0"/>
              </a:rPr>
            </a:br>
            <a:br>
              <a:rPr lang="en-US" sz="44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Thank You!</a:t>
            </a:r>
            <a:br>
              <a:rPr lang="en-US" sz="3600" dirty="0">
                <a:latin typeface="Times New Roman" panose="02020603050405020304" pitchFamily="18" charset="0"/>
                <a:cs typeface="Times New Roman" panose="02020603050405020304" pitchFamily="18" charset="0"/>
              </a:rPr>
            </a:b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5521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a:solidFill>
                  <a:srgbClr val="800000"/>
                </a:solidFill>
                <a:latin typeface="Times New Roman" panose="02020603050405020304" pitchFamily="18" charset="0"/>
                <a:cs typeface="Times New Roman" panose="02020603050405020304" pitchFamily="18" charset="0"/>
              </a:rPr>
              <a:t>Objectives</a:t>
            </a:r>
          </a:p>
        </p:txBody>
      </p:sp>
      <p:sp>
        <p:nvSpPr>
          <p:cNvPr id="3" name="Content Placeholder 2"/>
          <p:cNvSpPr>
            <a:spLocks noGrp="1"/>
          </p:cNvSpPr>
          <p:nvPr>
            <p:ph idx="1"/>
          </p:nvPr>
        </p:nvSpPr>
        <p:spPr>
          <a:xfrm>
            <a:off x="234173" y="1918952"/>
            <a:ext cx="8655389" cy="4075291"/>
          </a:xfrm>
        </p:spPr>
        <p:txBody>
          <a:bodyPr/>
          <a:lstStyle/>
          <a:p>
            <a:pPr lvl="0"/>
            <a:r>
              <a:rPr lang="en-US" dirty="0">
                <a:solidFill>
                  <a:srgbClr val="800000"/>
                </a:solidFill>
                <a:latin typeface="Times New Roman" panose="02020603050405020304" pitchFamily="18" charset="0"/>
                <a:cs typeface="Times New Roman" panose="02020603050405020304" pitchFamily="18" charset="0"/>
              </a:rPr>
              <a:t>Differentiate traditional teaching approaches</a:t>
            </a:r>
          </a:p>
          <a:p>
            <a:pPr lvl="0"/>
            <a:r>
              <a:rPr lang="en-US" dirty="0">
                <a:solidFill>
                  <a:srgbClr val="800000"/>
                </a:solidFill>
                <a:latin typeface="Times New Roman" panose="02020603050405020304" pitchFamily="18" charset="0"/>
                <a:cs typeface="Times New Roman" panose="02020603050405020304" pitchFamily="18" charset="0"/>
              </a:rPr>
              <a:t>Discuss student-driven civic engagement</a:t>
            </a:r>
          </a:p>
          <a:p>
            <a:pPr lvl="0"/>
            <a:r>
              <a:rPr lang="en-US" dirty="0">
                <a:solidFill>
                  <a:srgbClr val="800000"/>
                </a:solidFill>
                <a:latin typeface="Times New Roman" panose="02020603050405020304" pitchFamily="18" charset="0"/>
                <a:cs typeface="Times New Roman" panose="02020603050405020304" pitchFamily="18" charset="0"/>
              </a:rPr>
              <a:t>Identify how to use student-driven civic engagement</a:t>
            </a:r>
          </a:p>
          <a:p>
            <a:pPr lvl="0"/>
            <a:r>
              <a:rPr lang="en-US" dirty="0">
                <a:solidFill>
                  <a:srgbClr val="800000"/>
                </a:solidFill>
                <a:latin typeface="Times New Roman" panose="02020603050405020304" pitchFamily="18" charset="0"/>
                <a:cs typeface="Times New Roman" panose="02020603050405020304" pitchFamily="18" charset="0"/>
              </a:rPr>
              <a:t>Develop real world applications in different modalities of teaching</a:t>
            </a:r>
          </a:p>
          <a:p>
            <a:pPr marL="0" indent="0">
              <a:buNone/>
            </a:pPr>
            <a:endParaRPr lang="en-US" dirty="0"/>
          </a:p>
        </p:txBody>
      </p:sp>
    </p:spTree>
    <p:extLst>
      <p:ext uri="{BB962C8B-B14F-4D97-AF65-F5344CB8AC3E}">
        <p14:creationId xmlns:p14="http://schemas.microsoft.com/office/powerpoint/2010/main" val="1982806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AB779E5-05DD-453F-9AF6-FEA704C0A9C2}"/>
              </a:ext>
            </a:extLst>
          </p:cNvPr>
          <p:cNvSpPr>
            <a:spLocks noGrp="1"/>
          </p:cNvSpPr>
          <p:nvPr>
            <p:ph type="body" idx="1"/>
          </p:nvPr>
        </p:nvSpPr>
        <p:spPr/>
        <p:txBody>
          <a:bodyPr/>
          <a:lstStyle/>
          <a:p>
            <a:pPr algn="ctr"/>
            <a:r>
              <a:rPr lang="en-US" dirty="0">
                <a:solidFill>
                  <a:srgbClr val="800000"/>
                </a:solidFill>
                <a:latin typeface="Times New Roman" panose="02020603050405020304" pitchFamily="18" charset="0"/>
                <a:cs typeface="Times New Roman" panose="02020603050405020304" pitchFamily="18" charset="0"/>
              </a:rPr>
              <a:t>Deductive</a:t>
            </a:r>
          </a:p>
        </p:txBody>
      </p:sp>
      <p:sp>
        <p:nvSpPr>
          <p:cNvPr id="6" name="Content Placeholder 5">
            <a:extLst>
              <a:ext uri="{FF2B5EF4-FFF2-40B4-BE49-F238E27FC236}">
                <a16:creationId xmlns:a16="http://schemas.microsoft.com/office/drawing/2014/main" id="{23EB7E0E-63B9-4114-8BE4-24ADE8A0C3CC}"/>
              </a:ext>
            </a:extLst>
          </p:cNvPr>
          <p:cNvSpPr>
            <a:spLocks noGrp="1"/>
          </p:cNvSpPr>
          <p:nvPr>
            <p:ph sz="half" idx="2"/>
          </p:nvPr>
        </p:nvSpPr>
        <p:spPr>
          <a:xfrm>
            <a:off x="435928" y="1026843"/>
            <a:ext cx="4040188" cy="1320341"/>
          </a:xfrm>
        </p:spPr>
        <p:txBody>
          <a:bodyPr>
            <a:normAutofit/>
          </a:bodyPr>
          <a:lstStyle/>
          <a:p>
            <a:r>
              <a:rPr lang="en-US" sz="2000" dirty="0">
                <a:solidFill>
                  <a:srgbClr val="800000"/>
                </a:solidFill>
                <a:latin typeface="Times New Roman" panose="02020603050405020304" pitchFamily="18" charset="0"/>
                <a:cs typeface="Times New Roman" panose="02020603050405020304" pitchFamily="18" charset="0"/>
              </a:rPr>
              <a:t>Explicit</a:t>
            </a:r>
          </a:p>
          <a:p>
            <a:pPr marL="0" indent="0">
              <a:buNone/>
            </a:pPr>
            <a:endParaRPr lang="en-US" sz="2000" dirty="0">
              <a:solidFill>
                <a:srgbClr val="800000"/>
              </a:solidFill>
            </a:endParaRPr>
          </a:p>
          <a:p>
            <a:pPr marL="0" indent="0">
              <a:buNone/>
            </a:pPr>
            <a:r>
              <a:rPr lang="en-US" sz="1600" dirty="0">
                <a:solidFill>
                  <a:srgbClr val="800000"/>
                </a:solidFill>
                <a:latin typeface="Times New Roman" panose="02020603050405020304" pitchFamily="18" charset="0"/>
                <a:cs typeface="Times New Roman" panose="02020603050405020304" pitchFamily="18" charset="0"/>
              </a:rPr>
              <a:t>Positivism – Absolute knowledge exists independently of human perception.</a:t>
            </a:r>
          </a:p>
          <a:p>
            <a:endParaRPr lang="en-US" dirty="0">
              <a:solidFill>
                <a:srgbClr val="800000"/>
              </a:solidFill>
            </a:endParaRPr>
          </a:p>
        </p:txBody>
      </p:sp>
      <p:sp>
        <p:nvSpPr>
          <p:cNvPr id="7" name="Text Placeholder 6">
            <a:extLst>
              <a:ext uri="{FF2B5EF4-FFF2-40B4-BE49-F238E27FC236}">
                <a16:creationId xmlns:a16="http://schemas.microsoft.com/office/drawing/2014/main" id="{2E3B481F-AAB2-4DEB-8433-F2FE2A1CDCF6}"/>
              </a:ext>
            </a:extLst>
          </p:cNvPr>
          <p:cNvSpPr>
            <a:spLocks noGrp="1"/>
          </p:cNvSpPr>
          <p:nvPr>
            <p:ph type="body" sz="quarter" idx="3"/>
          </p:nvPr>
        </p:nvSpPr>
        <p:spPr/>
        <p:txBody>
          <a:bodyPr/>
          <a:lstStyle/>
          <a:p>
            <a:pPr algn="ctr"/>
            <a:r>
              <a:rPr lang="en-US" dirty="0">
                <a:solidFill>
                  <a:srgbClr val="800000"/>
                </a:solidFill>
                <a:latin typeface="Times New Roman" panose="02020603050405020304" pitchFamily="18" charset="0"/>
                <a:cs typeface="Times New Roman" panose="02020603050405020304" pitchFamily="18" charset="0"/>
              </a:rPr>
              <a:t>Inductive</a:t>
            </a:r>
          </a:p>
        </p:txBody>
      </p:sp>
      <p:sp>
        <p:nvSpPr>
          <p:cNvPr id="8" name="Content Placeholder 7">
            <a:extLst>
              <a:ext uri="{FF2B5EF4-FFF2-40B4-BE49-F238E27FC236}">
                <a16:creationId xmlns:a16="http://schemas.microsoft.com/office/drawing/2014/main" id="{9BDFE470-6A49-4B54-A865-143DDC2E3975}"/>
              </a:ext>
            </a:extLst>
          </p:cNvPr>
          <p:cNvSpPr>
            <a:spLocks noGrp="1"/>
          </p:cNvSpPr>
          <p:nvPr>
            <p:ph sz="quarter" idx="4"/>
          </p:nvPr>
        </p:nvSpPr>
        <p:spPr>
          <a:xfrm>
            <a:off x="4518660" y="1026843"/>
            <a:ext cx="4041775" cy="1320341"/>
          </a:xfrm>
        </p:spPr>
        <p:txBody>
          <a:bodyPr>
            <a:normAutofit fontScale="92500" lnSpcReduction="20000"/>
          </a:bodyPr>
          <a:lstStyle/>
          <a:p>
            <a:r>
              <a:rPr lang="en-US" sz="2000" dirty="0">
                <a:solidFill>
                  <a:srgbClr val="800000"/>
                </a:solidFill>
                <a:latin typeface="Times New Roman" panose="02020603050405020304" pitchFamily="18" charset="0"/>
                <a:cs typeface="Times New Roman" panose="02020603050405020304" pitchFamily="18" charset="0"/>
              </a:rPr>
              <a:t>Implicit</a:t>
            </a:r>
          </a:p>
          <a:p>
            <a:pPr marL="0" indent="0">
              <a:buNone/>
            </a:pPr>
            <a:endParaRPr lang="en-US" sz="2000" dirty="0">
              <a:solidFill>
                <a:srgbClr val="800000"/>
              </a:solidFill>
            </a:endParaRPr>
          </a:p>
          <a:p>
            <a:pPr marL="0" indent="0">
              <a:buNone/>
            </a:pPr>
            <a:r>
              <a:rPr lang="en-US" sz="1600" dirty="0">
                <a:solidFill>
                  <a:srgbClr val="800000"/>
                </a:solidFill>
                <a:latin typeface="Times New Roman" panose="02020603050405020304" pitchFamily="18" charset="0"/>
                <a:cs typeface="Times New Roman" panose="02020603050405020304" pitchFamily="18" charset="0"/>
              </a:rPr>
              <a:t>Constructivism – Actively construct and reconstruct reality to make sense of experience through schemata.</a:t>
            </a:r>
          </a:p>
        </p:txBody>
      </p:sp>
      <p:sp>
        <p:nvSpPr>
          <p:cNvPr id="9" name="TextBox 8">
            <a:extLst>
              <a:ext uri="{FF2B5EF4-FFF2-40B4-BE49-F238E27FC236}">
                <a16:creationId xmlns:a16="http://schemas.microsoft.com/office/drawing/2014/main" id="{E64EF5B1-9C2A-4528-835B-7A03D557D697}"/>
              </a:ext>
            </a:extLst>
          </p:cNvPr>
          <p:cNvSpPr txBox="1"/>
          <p:nvPr/>
        </p:nvSpPr>
        <p:spPr>
          <a:xfrm>
            <a:off x="375781" y="5428177"/>
            <a:ext cx="8642959" cy="830997"/>
          </a:xfrm>
          <a:prstGeom prst="rect">
            <a:avLst/>
          </a:prstGeom>
          <a:noFill/>
        </p:spPr>
        <p:txBody>
          <a:bodyPr wrap="square" rtlCol="0">
            <a:spAutoFit/>
          </a:bodyPr>
          <a:lstStyle/>
          <a:p>
            <a:pPr algn="ctr"/>
            <a:endParaRPr lang="en-US" sz="1600" i="1" dirty="0">
              <a:solidFill>
                <a:srgbClr val="FFC000"/>
              </a:solidFill>
              <a:latin typeface="Times New Roman" panose="02020603050405020304" pitchFamily="18" charset="0"/>
              <a:cs typeface="Times New Roman" panose="02020603050405020304" pitchFamily="18" charset="0"/>
            </a:endParaRPr>
          </a:p>
          <a:p>
            <a:pPr algn="ctr"/>
            <a:r>
              <a:rPr lang="en-US" sz="1600" i="1" dirty="0">
                <a:solidFill>
                  <a:srgbClr val="F77509"/>
                </a:solidFill>
                <a:latin typeface="Times New Roman" panose="02020603050405020304" pitchFamily="18" charset="0"/>
                <a:cs typeface="Times New Roman" panose="02020603050405020304" pitchFamily="18" charset="0"/>
              </a:rPr>
              <a:t>In practice, neither teaching nor learning is ever purely inductive or deductive.</a:t>
            </a:r>
          </a:p>
          <a:p>
            <a:pPr algn="ctr"/>
            <a:endParaRPr lang="en-US" sz="1600" i="1" dirty="0">
              <a:solidFill>
                <a:srgbClr val="BC8F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640080" y="2963204"/>
            <a:ext cx="7920355" cy="2308324"/>
          </a:xfrm>
          <a:prstGeom prst="rect">
            <a:avLst/>
          </a:prstGeom>
          <a:noFill/>
        </p:spPr>
        <p:txBody>
          <a:bodyPr wrap="square" rtlCol="0">
            <a:spAutoFit/>
          </a:bodyPr>
          <a:lstStyle/>
          <a:p>
            <a:r>
              <a:rPr lang="en-US" dirty="0"/>
              <a:t>Generalization (Rule)						Specific Examples/Activities</a:t>
            </a:r>
          </a:p>
          <a:p>
            <a:endParaRPr lang="en-US" dirty="0"/>
          </a:p>
          <a:p>
            <a:endParaRPr lang="en-US" dirty="0"/>
          </a:p>
          <a:p>
            <a:endParaRPr lang="en-US" dirty="0"/>
          </a:p>
          <a:p>
            <a:endParaRPr lang="en-US" dirty="0"/>
          </a:p>
          <a:p>
            <a:endParaRPr lang="en-US" dirty="0"/>
          </a:p>
          <a:p>
            <a:endParaRPr lang="en-US" dirty="0"/>
          </a:p>
          <a:p>
            <a:r>
              <a:rPr lang="en-US" dirty="0"/>
              <a:t>Specific Examples/Activities						Generalization (Rule)</a:t>
            </a:r>
          </a:p>
        </p:txBody>
      </p:sp>
      <p:sp>
        <p:nvSpPr>
          <p:cNvPr id="4" name="Down Arrow 3"/>
          <p:cNvSpPr/>
          <p:nvPr/>
        </p:nvSpPr>
        <p:spPr>
          <a:xfrm>
            <a:off x="1314700" y="3447497"/>
            <a:ext cx="1162594" cy="1320678"/>
          </a:xfrm>
          <a:prstGeom prst="downArrow">
            <a:avLst/>
          </a:prstGeom>
          <a:solidFill>
            <a:srgbClr val="800000"/>
          </a:solidFill>
          <a:effectLst>
            <a:glow rad="101600">
              <a:srgbClr val="C00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2"/>
          <a:stretch>
            <a:fillRect/>
          </a:stretch>
        </p:blipFill>
        <p:spPr>
          <a:xfrm>
            <a:off x="5798819" y="3303479"/>
            <a:ext cx="1481456" cy="1627773"/>
          </a:xfrm>
          <a:prstGeom prst="rect">
            <a:avLst/>
          </a:prstGeom>
        </p:spPr>
      </p:pic>
    </p:spTree>
    <p:extLst>
      <p:ext uri="{BB962C8B-B14F-4D97-AF65-F5344CB8AC3E}">
        <p14:creationId xmlns:p14="http://schemas.microsoft.com/office/powerpoint/2010/main" val="2214384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E33E5-E602-4D46-BB9B-39DE4D1EE152}"/>
              </a:ext>
            </a:extLst>
          </p:cNvPr>
          <p:cNvSpPr>
            <a:spLocks noGrp="1"/>
          </p:cNvSpPr>
          <p:nvPr>
            <p:ph type="title"/>
          </p:nvPr>
        </p:nvSpPr>
        <p:spPr/>
        <p:txBody>
          <a:bodyPr/>
          <a:lstStyle/>
          <a:p>
            <a:pPr algn="ctr"/>
            <a:r>
              <a:rPr lang="en-US" sz="3600" b="1" dirty="0">
                <a:solidFill>
                  <a:srgbClr val="800000"/>
                </a:solidFill>
                <a:latin typeface="Times New Roman" panose="02020603050405020304" pitchFamily="18" charset="0"/>
                <a:cs typeface="Times New Roman" panose="02020603050405020304" pitchFamily="18" charset="0"/>
              </a:rPr>
              <a:t>Motivation to Learn</a:t>
            </a:r>
          </a:p>
        </p:txBody>
      </p:sp>
      <p:sp>
        <p:nvSpPr>
          <p:cNvPr id="3" name="Content Placeholder 2">
            <a:extLst>
              <a:ext uri="{FF2B5EF4-FFF2-40B4-BE49-F238E27FC236}">
                <a16:creationId xmlns:a16="http://schemas.microsoft.com/office/drawing/2014/main" id="{7733BC2B-4DE5-47E4-863C-3ABE0CC19061}"/>
              </a:ext>
            </a:extLst>
          </p:cNvPr>
          <p:cNvSpPr>
            <a:spLocks noGrp="1"/>
          </p:cNvSpPr>
          <p:nvPr>
            <p:ph sz="half" idx="1"/>
          </p:nvPr>
        </p:nvSpPr>
        <p:spPr>
          <a:xfrm>
            <a:off x="457200" y="2253803"/>
            <a:ext cx="7604760" cy="1015663"/>
          </a:xfrm>
        </p:spPr>
        <p:txBody>
          <a:bodyPr>
            <a:normAutofit fontScale="70000" lnSpcReduction="20000"/>
          </a:bodyPr>
          <a:lstStyle/>
          <a:p>
            <a:pPr marL="0" indent="0">
              <a:buNone/>
            </a:pPr>
            <a:br>
              <a:rPr lang="en-US" dirty="0">
                <a:solidFill>
                  <a:srgbClr val="800000"/>
                </a:solidFill>
                <a:latin typeface="Times New Roman" panose="02020603050405020304" pitchFamily="18" charset="0"/>
                <a:cs typeface="Times New Roman" panose="02020603050405020304" pitchFamily="18" charset="0"/>
              </a:rPr>
            </a:br>
            <a:br>
              <a:rPr lang="en-US" dirty="0">
                <a:solidFill>
                  <a:srgbClr val="800000"/>
                </a:solidFill>
                <a:latin typeface="Times New Roman" panose="02020603050405020304" pitchFamily="18" charset="0"/>
                <a:cs typeface="Times New Roman" panose="02020603050405020304" pitchFamily="18" charset="0"/>
              </a:rPr>
            </a:br>
            <a:endParaRPr lang="en-US" dirty="0"/>
          </a:p>
        </p:txBody>
      </p:sp>
      <p:sp>
        <p:nvSpPr>
          <p:cNvPr id="4" name="Content Placeholder 3">
            <a:extLst>
              <a:ext uri="{FF2B5EF4-FFF2-40B4-BE49-F238E27FC236}">
                <a16:creationId xmlns:a16="http://schemas.microsoft.com/office/drawing/2014/main" id="{7C18BE1E-22DD-4433-9222-0C502287A6D3}"/>
              </a:ext>
            </a:extLst>
          </p:cNvPr>
          <p:cNvSpPr>
            <a:spLocks noGrp="1"/>
          </p:cNvSpPr>
          <p:nvPr>
            <p:ph sz="half" idx="2"/>
          </p:nvPr>
        </p:nvSpPr>
        <p:spPr>
          <a:xfrm>
            <a:off x="457200" y="1972491"/>
            <a:ext cx="8229600" cy="4153672"/>
          </a:xfrm>
        </p:spPr>
        <p:txBody>
          <a:bodyPr>
            <a:normAutofit fontScale="70000" lnSpcReduction="20000"/>
          </a:bodyPr>
          <a:lstStyle/>
          <a:p>
            <a:pPr marL="0" indent="0">
              <a:buNone/>
            </a:pPr>
            <a:endParaRPr lang="en-US" sz="2900" dirty="0">
              <a:solidFill>
                <a:srgbClr val="800000"/>
              </a:solidFill>
              <a:latin typeface="Times New Roman" panose="02020603050405020304" pitchFamily="18" charset="0"/>
              <a:cs typeface="Times New Roman" panose="02020603050405020304" pitchFamily="18" charset="0"/>
            </a:endParaRPr>
          </a:p>
          <a:p>
            <a:pPr marL="0" indent="0">
              <a:buNone/>
            </a:pPr>
            <a:r>
              <a:rPr lang="en-US" sz="2600" dirty="0">
                <a:solidFill>
                  <a:srgbClr val="800000"/>
                </a:solidFill>
                <a:latin typeface="Times New Roman" panose="02020603050405020304" pitchFamily="18" charset="0"/>
                <a:cs typeface="Times New Roman" panose="02020603050405020304" pitchFamily="18" charset="0"/>
              </a:rPr>
              <a:t>“All </a:t>
            </a:r>
            <a:r>
              <a:rPr lang="en-US" sz="2600" b="1" dirty="0">
                <a:solidFill>
                  <a:srgbClr val="800000"/>
                </a:solidFill>
                <a:latin typeface="Times New Roman" panose="02020603050405020304" pitchFamily="18" charset="0"/>
                <a:cs typeface="Times New Roman" panose="02020603050405020304" pitchFamily="18" charset="0"/>
              </a:rPr>
              <a:t>new learning involves</a:t>
            </a:r>
            <a:r>
              <a:rPr lang="en-US" sz="2600" dirty="0">
                <a:solidFill>
                  <a:srgbClr val="800000"/>
                </a:solidFill>
                <a:latin typeface="Times New Roman" panose="02020603050405020304" pitchFamily="18" charset="0"/>
                <a:cs typeface="Times New Roman" panose="02020603050405020304" pitchFamily="18" charset="0"/>
              </a:rPr>
              <a:t> transfer of information based on </a:t>
            </a:r>
            <a:r>
              <a:rPr lang="en-US" sz="2600" b="1" dirty="0">
                <a:solidFill>
                  <a:srgbClr val="800000"/>
                </a:solidFill>
                <a:latin typeface="Times New Roman" panose="02020603050405020304" pitchFamily="18" charset="0"/>
                <a:cs typeface="Times New Roman" panose="02020603050405020304" pitchFamily="18" charset="0"/>
              </a:rPr>
              <a:t>previous learning</a:t>
            </a:r>
            <a:r>
              <a:rPr lang="en-US" sz="2600" dirty="0">
                <a:solidFill>
                  <a:srgbClr val="800000"/>
                </a:solidFill>
                <a:latin typeface="Times New Roman" panose="02020603050405020304" pitchFamily="18" charset="0"/>
                <a:cs typeface="Times New Roman" panose="02020603050405020304" pitchFamily="18" charset="0"/>
              </a:rPr>
              <a:t>” (Bransford, Brown, &amp; Cocking, 2000, p. 53).</a:t>
            </a:r>
          </a:p>
          <a:p>
            <a:pPr marL="0" indent="0">
              <a:buNone/>
            </a:pPr>
            <a:endParaRPr lang="en-US" sz="2600" dirty="0">
              <a:solidFill>
                <a:srgbClr val="800000"/>
              </a:solidFill>
              <a:latin typeface="Times New Roman" panose="02020603050405020304" pitchFamily="18" charset="0"/>
              <a:cs typeface="Times New Roman" panose="02020603050405020304" pitchFamily="18" charset="0"/>
            </a:endParaRPr>
          </a:p>
          <a:p>
            <a:pPr marL="0" indent="0">
              <a:buNone/>
            </a:pPr>
            <a:endParaRPr lang="en-US" sz="2600" dirty="0">
              <a:solidFill>
                <a:srgbClr val="800000"/>
              </a:solidFill>
              <a:latin typeface="Times New Roman" panose="02020603050405020304" pitchFamily="18" charset="0"/>
              <a:cs typeface="Times New Roman" panose="02020603050405020304" pitchFamily="18" charset="0"/>
            </a:endParaRPr>
          </a:p>
          <a:p>
            <a:pPr marL="0" indent="0">
              <a:buNone/>
            </a:pPr>
            <a:r>
              <a:rPr lang="en-US" sz="2600" dirty="0">
                <a:solidFill>
                  <a:srgbClr val="800000"/>
                </a:solidFill>
                <a:latin typeface="Times New Roman" panose="02020603050405020304" pitchFamily="18" charset="0"/>
                <a:cs typeface="Times New Roman" panose="02020603050405020304" pitchFamily="18" charset="0"/>
              </a:rPr>
              <a:t>The </a:t>
            </a:r>
            <a:r>
              <a:rPr lang="en-US" sz="2600" b="1" dirty="0">
                <a:solidFill>
                  <a:srgbClr val="800000"/>
                </a:solidFill>
                <a:latin typeface="Times New Roman" panose="02020603050405020304" pitchFamily="18" charset="0"/>
                <a:cs typeface="Times New Roman" panose="02020603050405020304" pitchFamily="18" charset="0"/>
              </a:rPr>
              <a:t>likelihood that knowledge and skills</a:t>
            </a:r>
            <a:r>
              <a:rPr lang="en-US" sz="2600" dirty="0">
                <a:solidFill>
                  <a:srgbClr val="800000"/>
                </a:solidFill>
                <a:latin typeface="Times New Roman" panose="02020603050405020304" pitchFamily="18" charset="0"/>
                <a:cs typeface="Times New Roman" panose="02020603050405020304" pitchFamily="18" charset="0"/>
              </a:rPr>
              <a:t> acquired in one course </a:t>
            </a:r>
            <a:r>
              <a:rPr lang="en-US" sz="2600" b="1" dirty="0">
                <a:solidFill>
                  <a:srgbClr val="800000"/>
                </a:solidFill>
                <a:latin typeface="Times New Roman" panose="02020603050405020304" pitchFamily="18" charset="0"/>
                <a:cs typeface="Times New Roman" panose="02020603050405020304" pitchFamily="18" charset="0"/>
              </a:rPr>
              <a:t>will transfer </a:t>
            </a:r>
            <a:r>
              <a:rPr lang="en-US" sz="2600" dirty="0">
                <a:solidFill>
                  <a:srgbClr val="800000"/>
                </a:solidFill>
                <a:latin typeface="Times New Roman" panose="02020603050405020304" pitchFamily="18" charset="0"/>
                <a:cs typeface="Times New Roman" panose="02020603050405020304" pitchFamily="18" charset="0"/>
              </a:rPr>
              <a:t>to real work settings is a function of the </a:t>
            </a:r>
            <a:r>
              <a:rPr lang="en-US" sz="2600" b="1" dirty="0">
                <a:solidFill>
                  <a:srgbClr val="800000"/>
                </a:solidFill>
                <a:latin typeface="Times New Roman" panose="02020603050405020304" pitchFamily="18" charset="0"/>
                <a:cs typeface="Times New Roman" panose="02020603050405020304" pitchFamily="18" charset="0"/>
              </a:rPr>
              <a:t>similarity of the two environments </a:t>
            </a:r>
            <a:r>
              <a:rPr lang="en-US" sz="2600" dirty="0">
                <a:solidFill>
                  <a:srgbClr val="800000"/>
                </a:solidFill>
                <a:latin typeface="Times New Roman" panose="02020603050405020304" pitchFamily="18" charset="0"/>
                <a:cs typeface="Times New Roman" panose="02020603050405020304" pitchFamily="18" charset="0"/>
              </a:rPr>
              <a:t>(Bransford, Brown, &amp; Cocking, 2000).</a:t>
            </a:r>
          </a:p>
          <a:p>
            <a:pPr marL="0" indent="0">
              <a:buNone/>
            </a:pPr>
            <a:endParaRPr lang="en-US" sz="2600" dirty="0">
              <a:solidFill>
                <a:srgbClr val="800000"/>
              </a:solidFill>
              <a:latin typeface="Times New Roman" panose="02020603050405020304" pitchFamily="18" charset="0"/>
              <a:cs typeface="Times New Roman" panose="02020603050405020304" pitchFamily="18" charset="0"/>
            </a:endParaRPr>
          </a:p>
          <a:p>
            <a:pPr marL="0" indent="0">
              <a:buNone/>
            </a:pPr>
            <a:endParaRPr lang="en-US" sz="2600" dirty="0">
              <a:solidFill>
                <a:srgbClr val="800000"/>
              </a:solidFill>
              <a:latin typeface="Times New Roman" panose="02020603050405020304" pitchFamily="18" charset="0"/>
              <a:cs typeface="Times New Roman" panose="02020603050405020304" pitchFamily="18" charset="0"/>
            </a:endParaRPr>
          </a:p>
          <a:p>
            <a:pPr marL="0" indent="0">
              <a:buNone/>
            </a:pPr>
            <a:r>
              <a:rPr lang="en-US" sz="2600" dirty="0">
                <a:solidFill>
                  <a:srgbClr val="800000"/>
                </a:solidFill>
                <a:latin typeface="Times New Roman" panose="02020603050405020304" pitchFamily="18" charset="0"/>
                <a:cs typeface="Times New Roman" panose="02020603050405020304" pitchFamily="18" charset="0"/>
              </a:rPr>
              <a:t>Helping students </a:t>
            </a:r>
            <a:r>
              <a:rPr lang="en-US" sz="2600" b="1" dirty="0">
                <a:solidFill>
                  <a:srgbClr val="800000"/>
                </a:solidFill>
                <a:latin typeface="Times New Roman" panose="02020603050405020304" pitchFamily="18" charset="0"/>
                <a:cs typeface="Times New Roman" panose="02020603050405020304" pitchFamily="18" charset="0"/>
              </a:rPr>
              <a:t>develop metacognition</a:t>
            </a:r>
            <a:r>
              <a:rPr lang="en-US" sz="2600" dirty="0">
                <a:solidFill>
                  <a:srgbClr val="800000"/>
                </a:solidFill>
                <a:latin typeface="Times New Roman" panose="02020603050405020304" pitchFamily="18" charset="0"/>
                <a:cs typeface="Times New Roman" panose="02020603050405020304" pitchFamily="18" charset="0"/>
              </a:rPr>
              <a:t>—knowledge of how they learn—</a:t>
            </a:r>
            <a:r>
              <a:rPr lang="en-US" sz="2600" b="1" dirty="0">
                <a:solidFill>
                  <a:srgbClr val="800000"/>
                </a:solidFill>
                <a:latin typeface="Times New Roman" panose="02020603050405020304" pitchFamily="18" charset="0"/>
                <a:cs typeface="Times New Roman" panose="02020603050405020304" pitchFamily="18" charset="0"/>
              </a:rPr>
              <a:t>improves the likelihood of their transferring information </a:t>
            </a:r>
            <a:r>
              <a:rPr lang="en-US" sz="2600" dirty="0">
                <a:solidFill>
                  <a:srgbClr val="800000"/>
                </a:solidFill>
                <a:latin typeface="Times New Roman" panose="02020603050405020304" pitchFamily="18" charset="0"/>
                <a:cs typeface="Times New Roman" panose="02020603050405020304" pitchFamily="18" charset="0"/>
              </a:rPr>
              <a:t>learned in </a:t>
            </a:r>
            <a:r>
              <a:rPr lang="en-US" sz="2600" i="1" dirty="0">
                <a:solidFill>
                  <a:srgbClr val="800000"/>
                </a:solidFill>
                <a:latin typeface="Times New Roman" panose="02020603050405020304" pitchFamily="18" charset="0"/>
                <a:cs typeface="Times New Roman" panose="02020603050405020304" pitchFamily="18" charset="0"/>
              </a:rPr>
              <a:t>one context to another one </a:t>
            </a:r>
            <a:r>
              <a:rPr lang="en-US" sz="2600" dirty="0">
                <a:solidFill>
                  <a:srgbClr val="800000"/>
                </a:solidFill>
                <a:latin typeface="Times New Roman" panose="02020603050405020304" pitchFamily="18" charset="0"/>
                <a:cs typeface="Times New Roman" panose="02020603050405020304" pitchFamily="18" charset="0"/>
              </a:rPr>
              <a:t>(Bransford, Brown, &amp; Cocking, 2000, p. 67).</a:t>
            </a:r>
          </a:p>
          <a:p>
            <a:pPr marL="0" indent="0">
              <a:buNone/>
            </a:pPr>
            <a:br>
              <a:rPr lang="en-US" dirty="0">
                <a:solidFill>
                  <a:srgbClr val="800000"/>
                </a:solidFill>
                <a:latin typeface="Times New Roman" panose="02020603050405020304" pitchFamily="18" charset="0"/>
                <a:cs typeface="Times New Roman" panose="02020603050405020304" pitchFamily="18" charset="0"/>
              </a:rPr>
            </a:br>
            <a:endParaRPr lang="en-US" dirty="0"/>
          </a:p>
        </p:txBody>
      </p:sp>
      <p:sp>
        <p:nvSpPr>
          <p:cNvPr id="5" name="TextBox 4">
            <a:extLst>
              <a:ext uri="{FF2B5EF4-FFF2-40B4-BE49-F238E27FC236}">
                <a16:creationId xmlns:a16="http://schemas.microsoft.com/office/drawing/2014/main" id="{8EB20A75-CDED-40DA-B325-DFC3AE5324CC}"/>
              </a:ext>
            </a:extLst>
          </p:cNvPr>
          <p:cNvSpPr txBox="1"/>
          <p:nvPr/>
        </p:nvSpPr>
        <p:spPr>
          <a:xfrm>
            <a:off x="234173" y="901521"/>
            <a:ext cx="8655389" cy="584775"/>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A well-established precept of educational psychology is that people are most strongly motivated to learn things they clearly perceive a need to know (Prince &amp; Felder, 2006).</a:t>
            </a:r>
          </a:p>
        </p:txBody>
      </p:sp>
    </p:spTree>
    <p:extLst>
      <p:ext uri="{BB962C8B-B14F-4D97-AF65-F5344CB8AC3E}">
        <p14:creationId xmlns:p14="http://schemas.microsoft.com/office/powerpoint/2010/main" val="1747979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5B23B9-ACC5-4460-BB8B-DF940066D889}"/>
              </a:ext>
            </a:extLst>
          </p:cNvPr>
          <p:cNvSpPr>
            <a:spLocks noGrp="1"/>
          </p:cNvSpPr>
          <p:nvPr>
            <p:ph type="title"/>
          </p:nvPr>
        </p:nvSpPr>
        <p:spPr/>
        <p:txBody>
          <a:bodyPr/>
          <a:lstStyle/>
          <a:p>
            <a:pPr algn="ctr"/>
            <a:r>
              <a:rPr lang="en-US" sz="3600" dirty="0">
                <a:solidFill>
                  <a:srgbClr val="800000"/>
                </a:solidFill>
                <a:latin typeface="Times New Roman" panose="02020603050405020304" pitchFamily="18" charset="0"/>
                <a:cs typeface="Times New Roman" panose="02020603050405020304" pitchFamily="18" charset="0"/>
              </a:rPr>
              <a:t>Civic Engagement</a:t>
            </a:r>
          </a:p>
        </p:txBody>
      </p:sp>
      <p:sp>
        <p:nvSpPr>
          <p:cNvPr id="4" name="Content Placeholder 3">
            <a:extLst>
              <a:ext uri="{FF2B5EF4-FFF2-40B4-BE49-F238E27FC236}">
                <a16:creationId xmlns:a16="http://schemas.microsoft.com/office/drawing/2014/main" id="{B05ADFCA-8969-4D0B-A770-C90B05DDB515}"/>
              </a:ext>
            </a:extLst>
          </p:cNvPr>
          <p:cNvSpPr>
            <a:spLocks noGrp="1"/>
          </p:cNvSpPr>
          <p:nvPr>
            <p:ph idx="1"/>
          </p:nvPr>
        </p:nvSpPr>
        <p:spPr>
          <a:xfrm>
            <a:off x="1" y="713984"/>
            <a:ext cx="9006840" cy="4496843"/>
          </a:xfrm>
        </p:spPr>
        <p:txBody>
          <a:bodyPr>
            <a:normAutofit/>
          </a:bodyPr>
          <a:lstStyle/>
          <a:p>
            <a:pPr marL="457200" lvl="1" indent="0">
              <a:buNone/>
            </a:pPr>
            <a:r>
              <a:rPr lang="en-US" sz="1800" dirty="0">
                <a:solidFill>
                  <a:srgbClr val="800000"/>
                </a:solidFill>
                <a:latin typeface="Times New Roman" panose="02020603050405020304" pitchFamily="18" charset="0"/>
                <a:cs typeface="Times New Roman" panose="02020603050405020304" pitchFamily="18" charset="0"/>
              </a:rPr>
              <a:t>Community engagement describes the collaboration between institutions of higher education and their larger communities (local, regional/state, national, global) for the mutually beneficial exchange of knowledge and resources in a context of partnership and reciprocity. – Carnegie Foundation for the Advancement of Teaching </a:t>
            </a:r>
          </a:p>
          <a:p>
            <a:pPr marL="457200" lvl="1"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457200" lvl="1" indent="0">
              <a:buNone/>
            </a:pPr>
            <a:r>
              <a:rPr lang="en-US" sz="1600" dirty="0">
                <a:solidFill>
                  <a:srgbClr val="800000"/>
                </a:solidFill>
                <a:latin typeface="Times New Roman" panose="02020603050405020304" pitchFamily="18" charset="0"/>
                <a:cs typeface="Times New Roman" panose="02020603050405020304" pitchFamily="18" charset="0"/>
              </a:rPr>
              <a:t>In 2012 - U.S. Department of Education urged colleges to make civic learning and engagement “an animating national priority” to help the country emerge from a “civic recession.”</a:t>
            </a:r>
          </a:p>
          <a:p>
            <a:pPr marL="457200" lvl="1"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457200" lvl="1" indent="0">
              <a:buNone/>
            </a:pPr>
            <a:r>
              <a:rPr lang="en-US" sz="1600" dirty="0">
                <a:solidFill>
                  <a:srgbClr val="800000"/>
                </a:solidFill>
                <a:latin typeface="Times New Roman" panose="02020603050405020304" pitchFamily="18" charset="0"/>
                <a:cs typeface="Times New Roman" panose="02020603050405020304" pitchFamily="18" charset="0"/>
              </a:rPr>
              <a:t>Colleges and organizations have created new initiatives related to civic engagement (demonstrating a renewed interest in activism and political engagement) (New, 2016).</a:t>
            </a:r>
          </a:p>
          <a:p>
            <a:pPr marL="457200" lvl="1" indent="0">
              <a:buNone/>
            </a:pPr>
            <a:r>
              <a:rPr lang="en-US" sz="1600" dirty="0">
                <a:solidFill>
                  <a:srgbClr val="800000"/>
                </a:solidFill>
                <a:latin typeface="Times New Roman" panose="02020603050405020304" pitchFamily="18" charset="0"/>
                <a:cs typeface="Times New Roman" panose="02020603050405020304" pitchFamily="18" charset="0"/>
              </a:rPr>
              <a:t>	Civic engagement initiatives “blur the boundary between campus activity and neighborhood 	outreach” (Marx, 2019, para. 7). </a:t>
            </a:r>
          </a:p>
          <a:p>
            <a:pPr marL="457200" lvl="1"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457200" lvl="1" indent="0">
              <a:buNone/>
            </a:pPr>
            <a:endParaRPr lang="en-US" dirty="0">
              <a:solidFill>
                <a:srgbClr val="800000"/>
              </a:solidFill>
              <a:latin typeface="Times New Roman" panose="02020603050405020304" pitchFamily="18" charset="0"/>
              <a:cs typeface="Times New Roman" panose="02020603050405020304" pitchFamily="18" charset="0"/>
            </a:endParaRPr>
          </a:p>
          <a:p>
            <a:pPr marL="457200" lvl="1" indent="0">
              <a:buNone/>
            </a:pPr>
            <a:endParaRPr lang="en-US" dirty="0">
              <a:solidFill>
                <a:srgbClr val="800000"/>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7AAED60C-7E98-4BD9-BECE-3B95DB19EFA5}"/>
              </a:ext>
            </a:extLst>
          </p:cNvPr>
          <p:cNvPicPr>
            <a:picLocks noChangeAspect="1"/>
          </p:cNvPicPr>
          <p:nvPr/>
        </p:nvPicPr>
        <p:blipFill>
          <a:blip r:embed="rId2"/>
          <a:stretch>
            <a:fillRect/>
          </a:stretch>
        </p:blipFill>
        <p:spPr>
          <a:xfrm>
            <a:off x="131743" y="4169072"/>
            <a:ext cx="1809197" cy="1018751"/>
          </a:xfrm>
          <a:prstGeom prst="rect">
            <a:avLst/>
          </a:prstGeom>
        </p:spPr>
      </p:pic>
      <p:pic>
        <p:nvPicPr>
          <p:cNvPr id="5" name="Picture 4">
            <a:extLst>
              <a:ext uri="{FF2B5EF4-FFF2-40B4-BE49-F238E27FC236}">
                <a16:creationId xmlns:a16="http://schemas.microsoft.com/office/drawing/2014/main" id="{E927EF4F-D732-4955-832C-F5C463973B30}"/>
              </a:ext>
            </a:extLst>
          </p:cNvPr>
          <p:cNvPicPr>
            <a:picLocks noChangeAspect="1"/>
          </p:cNvPicPr>
          <p:nvPr/>
        </p:nvPicPr>
        <p:blipFill>
          <a:blip r:embed="rId3"/>
          <a:stretch>
            <a:fillRect/>
          </a:stretch>
        </p:blipFill>
        <p:spPr>
          <a:xfrm>
            <a:off x="1560526" y="5025101"/>
            <a:ext cx="1641330" cy="1094220"/>
          </a:xfrm>
          <a:prstGeom prst="rect">
            <a:avLst/>
          </a:prstGeom>
        </p:spPr>
      </p:pic>
      <p:pic>
        <p:nvPicPr>
          <p:cNvPr id="6" name="Picture 5">
            <a:extLst>
              <a:ext uri="{FF2B5EF4-FFF2-40B4-BE49-F238E27FC236}">
                <a16:creationId xmlns:a16="http://schemas.microsoft.com/office/drawing/2014/main" id="{19CFBF56-C3AC-4DC3-9201-871971FA3B32}"/>
              </a:ext>
            </a:extLst>
          </p:cNvPr>
          <p:cNvPicPr>
            <a:picLocks noChangeAspect="1"/>
          </p:cNvPicPr>
          <p:nvPr/>
        </p:nvPicPr>
        <p:blipFill>
          <a:blip r:embed="rId4"/>
          <a:stretch>
            <a:fillRect/>
          </a:stretch>
        </p:blipFill>
        <p:spPr>
          <a:xfrm>
            <a:off x="2733843" y="4319557"/>
            <a:ext cx="1790510" cy="971991"/>
          </a:xfrm>
          <a:prstGeom prst="rect">
            <a:avLst/>
          </a:prstGeom>
        </p:spPr>
      </p:pic>
      <p:pic>
        <p:nvPicPr>
          <p:cNvPr id="7" name="Picture 6">
            <a:extLst>
              <a:ext uri="{FF2B5EF4-FFF2-40B4-BE49-F238E27FC236}">
                <a16:creationId xmlns:a16="http://schemas.microsoft.com/office/drawing/2014/main" id="{FD50F555-BD52-4D6A-A417-221C8B43ECDC}"/>
              </a:ext>
            </a:extLst>
          </p:cNvPr>
          <p:cNvPicPr>
            <a:picLocks noChangeAspect="1"/>
          </p:cNvPicPr>
          <p:nvPr/>
        </p:nvPicPr>
        <p:blipFill>
          <a:blip r:embed="rId5"/>
          <a:stretch>
            <a:fillRect/>
          </a:stretch>
        </p:blipFill>
        <p:spPr>
          <a:xfrm>
            <a:off x="4524353" y="4993627"/>
            <a:ext cx="2004164" cy="1128536"/>
          </a:xfrm>
          <a:prstGeom prst="rect">
            <a:avLst/>
          </a:prstGeom>
        </p:spPr>
      </p:pic>
      <p:pic>
        <p:nvPicPr>
          <p:cNvPr id="8" name="Picture 7">
            <a:extLst>
              <a:ext uri="{FF2B5EF4-FFF2-40B4-BE49-F238E27FC236}">
                <a16:creationId xmlns:a16="http://schemas.microsoft.com/office/drawing/2014/main" id="{59E39D93-FF95-41A7-B078-56C69FDCDB67}"/>
              </a:ext>
            </a:extLst>
          </p:cNvPr>
          <p:cNvPicPr>
            <a:picLocks noChangeAspect="1"/>
          </p:cNvPicPr>
          <p:nvPr/>
        </p:nvPicPr>
        <p:blipFill>
          <a:blip r:embed="rId6"/>
          <a:stretch>
            <a:fillRect/>
          </a:stretch>
        </p:blipFill>
        <p:spPr>
          <a:xfrm>
            <a:off x="4880724" y="4082291"/>
            <a:ext cx="1186332" cy="474532"/>
          </a:xfrm>
          <a:prstGeom prst="rect">
            <a:avLst/>
          </a:prstGeom>
        </p:spPr>
      </p:pic>
      <p:pic>
        <p:nvPicPr>
          <p:cNvPr id="9" name="Picture 8">
            <a:extLst>
              <a:ext uri="{FF2B5EF4-FFF2-40B4-BE49-F238E27FC236}">
                <a16:creationId xmlns:a16="http://schemas.microsoft.com/office/drawing/2014/main" id="{D5F74BC6-E599-4962-A0FD-D391C5B6F5C5}"/>
              </a:ext>
            </a:extLst>
          </p:cNvPr>
          <p:cNvPicPr>
            <a:picLocks noChangeAspect="1"/>
          </p:cNvPicPr>
          <p:nvPr/>
        </p:nvPicPr>
        <p:blipFill>
          <a:blip r:embed="rId7"/>
          <a:stretch>
            <a:fillRect/>
          </a:stretch>
        </p:blipFill>
        <p:spPr>
          <a:xfrm>
            <a:off x="6536522" y="4219725"/>
            <a:ext cx="2404704" cy="1352486"/>
          </a:xfrm>
          <a:prstGeom prst="rect">
            <a:avLst/>
          </a:prstGeom>
        </p:spPr>
      </p:pic>
    </p:spTree>
    <p:extLst>
      <p:ext uri="{BB962C8B-B14F-4D97-AF65-F5344CB8AC3E}">
        <p14:creationId xmlns:p14="http://schemas.microsoft.com/office/powerpoint/2010/main" val="517670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67FFA-250D-4AB0-9F80-C85AA3BB2C65}"/>
              </a:ext>
            </a:extLst>
          </p:cNvPr>
          <p:cNvSpPr>
            <a:spLocks noGrp="1"/>
          </p:cNvSpPr>
          <p:nvPr>
            <p:ph type="title"/>
          </p:nvPr>
        </p:nvSpPr>
        <p:spPr>
          <a:xfrm>
            <a:off x="234173" y="48228"/>
            <a:ext cx="8793917" cy="477391"/>
          </a:xfrm>
        </p:spPr>
        <p:txBody>
          <a:bodyPr/>
          <a:lstStyle/>
          <a:p>
            <a:pPr algn="ctr"/>
            <a:r>
              <a:rPr lang="en-US" sz="3600" dirty="0">
                <a:solidFill>
                  <a:srgbClr val="800000"/>
                </a:solidFill>
                <a:latin typeface="Times New Roman" panose="02020603050405020304" pitchFamily="18" charset="0"/>
                <a:cs typeface="Times New Roman" panose="02020603050405020304" pitchFamily="18" charset="0"/>
              </a:rPr>
              <a:t>Student Success – Civic Engagement</a:t>
            </a:r>
          </a:p>
        </p:txBody>
      </p:sp>
      <p:sp>
        <p:nvSpPr>
          <p:cNvPr id="3" name="Content Placeholder 2">
            <a:extLst>
              <a:ext uri="{FF2B5EF4-FFF2-40B4-BE49-F238E27FC236}">
                <a16:creationId xmlns:a16="http://schemas.microsoft.com/office/drawing/2014/main" id="{D0C7AF66-74E1-417C-BCE8-3A65E4153748}"/>
              </a:ext>
            </a:extLst>
          </p:cNvPr>
          <p:cNvSpPr>
            <a:spLocks noGrp="1"/>
          </p:cNvSpPr>
          <p:nvPr>
            <p:ph idx="1"/>
          </p:nvPr>
        </p:nvSpPr>
        <p:spPr>
          <a:xfrm>
            <a:off x="375781" y="1432560"/>
            <a:ext cx="8513781" cy="4561683"/>
          </a:xfrm>
        </p:spPr>
        <p:txBody>
          <a:bodyPr>
            <a:normAutofit/>
          </a:bodyPr>
          <a:lstStyle/>
          <a:p>
            <a:pPr marL="0" indent="0">
              <a:buNone/>
            </a:pPr>
            <a:endParaRPr lang="en-US" sz="2000" dirty="0">
              <a:solidFill>
                <a:srgbClr val="800000"/>
              </a:solidFill>
              <a:latin typeface="Times New Roman" panose="02020603050405020304" pitchFamily="18" charset="0"/>
              <a:cs typeface="Times New Roman" panose="02020603050405020304" pitchFamily="18" charset="0"/>
            </a:endParaRPr>
          </a:p>
          <a:p>
            <a:pPr marL="0" indent="0">
              <a:buNone/>
            </a:pPr>
            <a:r>
              <a:rPr lang="en-US" sz="1600" dirty="0">
                <a:solidFill>
                  <a:srgbClr val="FFC000"/>
                </a:solidFill>
                <a:latin typeface="Times New Roman" panose="02020603050405020304" pitchFamily="18" charset="0"/>
                <a:cs typeface="Times New Roman" panose="02020603050405020304" pitchFamily="18" charset="0"/>
              </a:rPr>
              <a:t>There’s a positive correlation (consistent and statistically significant relationship) between civic engagement and academic engagement (Hurtado and DeAngelo 2012) as well as between civic engagement and several success indicators, including retention” (Murdock, 2017, para. 1). </a:t>
            </a:r>
          </a:p>
          <a:p>
            <a:endParaRPr lang="en-US" sz="1600" dirty="0">
              <a:solidFill>
                <a:srgbClr val="FFC000"/>
              </a:solidFill>
              <a:latin typeface="Times New Roman" panose="02020603050405020304" pitchFamily="18" charset="0"/>
              <a:cs typeface="Times New Roman" panose="02020603050405020304" pitchFamily="18" charset="0"/>
            </a:endParaRPr>
          </a:p>
          <a:p>
            <a:endParaRPr lang="en-US" sz="1600" dirty="0">
              <a:solidFill>
                <a:schemeClr val="accent6"/>
              </a:solidFill>
              <a:latin typeface="Times New Roman" panose="02020603050405020304" pitchFamily="18" charset="0"/>
              <a:cs typeface="Times New Roman" panose="02020603050405020304" pitchFamily="18" charset="0"/>
            </a:endParaRPr>
          </a:p>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0" indent="0">
              <a:buNone/>
            </a:pPr>
            <a:r>
              <a:rPr lang="en-US" sz="1600" dirty="0">
                <a:solidFill>
                  <a:srgbClr val="800000"/>
                </a:solidFill>
                <a:latin typeface="Times New Roman" panose="02020603050405020304" pitchFamily="18" charset="0"/>
                <a:cs typeface="Times New Roman" panose="02020603050405020304" pitchFamily="18" charset="0"/>
              </a:rPr>
              <a:t>“What’s happening across higher education is a recognition that we need to fulfill our historic mission of preparing students to be citizens through new forms of engagement in civil society. That returns to the foundational purpose of higher education…</a:t>
            </a:r>
            <a:r>
              <a:rPr lang="en-US" sz="1600" b="1" dirty="0">
                <a:solidFill>
                  <a:srgbClr val="800000"/>
                </a:solidFill>
                <a:latin typeface="Times New Roman" panose="02020603050405020304" pitchFamily="18" charset="0"/>
                <a:cs typeface="Times New Roman" panose="02020603050405020304" pitchFamily="18" charset="0"/>
              </a:rPr>
              <a:t>A student should leave the university with the understanding that they can use the knowledge and skills of their degree for a career and for the public good</a:t>
            </a:r>
            <a:r>
              <a:rPr lang="en-US" sz="1600" dirty="0">
                <a:solidFill>
                  <a:srgbClr val="800000"/>
                </a:solidFill>
                <a:latin typeface="Times New Roman" panose="02020603050405020304" pitchFamily="18" charset="0"/>
                <a:cs typeface="Times New Roman" panose="02020603050405020304" pitchFamily="18" charset="0"/>
              </a:rPr>
              <a:t>. Those things are not mutually exclusive.” (Willard as cited in New, 2016).</a:t>
            </a:r>
          </a:p>
          <a:p>
            <a:pPr marL="0" indent="0">
              <a:buNone/>
            </a:pPr>
            <a:endParaRPr lang="en-US" dirty="0"/>
          </a:p>
        </p:txBody>
      </p:sp>
    </p:spTree>
    <p:extLst>
      <p:ext uri="{BB962C8B-B14F-4D97-AF65-F5344CB8AC3E}">
        <p14:creationId xmlns:p14="http://schemas.microsoft.com/office/powerpoint/2010/main" val="9483023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E89416C-A527-4334-B4FA-7A53645BAC8F}"/>
              </a:ext>
            </a:extLst>
          </p:cNvPr>
          <p:cNvSpPr>
            <a:spLocks noGrp="1"/>
          </p:cNvSpPr>
          <p:nvPr>
            <p:ph type="title"/>
          </p:nvPr>
        </p:nvSpPr>
        <p:spPr/>
        <p:txBody>
          <a:bodyPr/>
          <a:lstStyle/>
          <a:p>
            <a:pPr algn="ctr"/>
            <a:r>
              <a:rPr lang="en-US" sz="3600" dirty="0">
                <a:solidFill>
                  <a:srgbClr val="800000"/>
                </a:solidFill>
                <a:latin typeface="Times New Roman" panose="02020603050405020304" pitchFamily="18" charset="0"/>
                <a:cs typeface="Times New Roman" panose="02020603050405020304" pitchFamily="18" charset="0"/>
              </a:rPr>
              <a:t>Why Use Civic Engagement?</a:t>
            </a:r>
          </a:p>
        </p:txBody>
      </p:sp>
      <p:sp>
        <p:nvSpPr>
          <p:cNvPr id="3" name="Content Placeholder 2">
            <a:extLst>
              <a:ext uri="{FF2B5EF4-FFF2-40B4-BE49-F238E27FC236}">
                <a16:creationId xmlns:a16="http://schemas.microsoft.com/office/drawing/2014/main" id="{425B01B9-430E-4DDF-BD3D-CAF2E4D39A17}"/>
              </a:ext>
            </a:extLst>
          </p:cNvPr>
          <p:cNvSpPr>
            <a:spLocks noGrp="1"/>
          </p:cNvSpPr>
          <p:nvPr>
            <p:ph idx="1"/>
          </p:nvPr>
        </p:nvSpPr>
        <p:spPr>
          <a:xfrm>
            <a:off x="350729" y="1114816"/>
            <a:ext cx="8538833" cy="4879427"/>
          </a:xfrm>
        </p:spPr>
        <p:txBody>
          <a:bodyPr>
            <a:normAutofit/>
          </a:bodyPr>
          <a:lstStyle/>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0" indent="0">
              <a:buNone/>
            </a:pPr>
            <a:r>
              <a:rPr lang="en-US" sz="1600" dirty="0">
                <a:solidFill>
                  <a:srgbClr val="800000"/>
                </a:solidFill>
                <a:latin typeface="Times New Roman" panose="02020603050405020304" pitchFamily="18" charset="0"/>
                <a:cs typeface="Times New Roman" panose="02020603050405020304" pitchFamily="18" charset="0"/>
              </a:rPr>
              <a:t>“Through well-crafted curricular and cocurricular opportunities, students are often able to establish a resonant rhythm for success by engaging with the world around them” (Campbell, 2012, para. 2).</a:t>
            </a:r>
          </a:p>
          <a:p>
            <a:endParaRPr lang="en-US" sz="1600" dirty="0">
              <a:solidFill>
                <a:srgbClr val="800000"/>
              </a:solidFill>
              <a:latin typeface="Times New Roman" panose="02020603050405020304" pitchFamily="18" charset="0"/>
              <a:cs typeface="Times New Roman" panose="02020603050405020304" pitchFamily="18" charset="0"/>
            </a:endParaRPr>
          </a:p>
          <a:p>
            <a:endParaRPr lang="en-US" sz="1600" dirty="0">
              <a:solidFill>
                <a:srgbClr val="800000"/>
              </a:solidFill>
              <a:latin typeface="Times New Roman" panose="02020603050405020304" pitchFamily="18" charset="0"/>
              <a:cs typeface="Times New Roman" panose="02020603050405020304" pitchFamily="18" charset="0"/>
            </a:endParaRPr>
          </a:p>
          <a:p>
            <a:pPr marL="0" indent="0">
              <a:buNone/>
            </a:pPr>
            <a:r>
              <a:rPr lang="en-US" sz="1600" dirty="0">
                <a:solidFill>
                  <a:srgbClr val="800000"/>
                </a:solidFill>
                <a:latin typeface="Times New Roman" panose="02020603050405020304" pitchFamily="18" charset="0"/>
                <a:cs typeface="Times New Roman" panose="02020603050405020304" pitchFamily="18" charset="0"/>
              </a:rPr>
              <a:t>“Connecting academic inquiry with community service activities, civic engagement is a reliable pedagogical and epistemological strategy for developing student knowledge and skills while fostering individual and organizational collaborations to address pressing social, environmental, educational, and economic issues” (Cress, 2012, para. 1).</a:t>
            </a:r>
          </a:p>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0" indent="0">
              <a:buNone/>
            </a:pPr>
            <a:r>
              <a:rPr lang="en-US" sz="1600" dirty="0">
                <a:solidFill>
                  <a:srgbClr val="FFC000"/>
                </a:solidFill>
                <a:latin typeface="Times New Roman" panose="02020603050405020304" pitchFamily="18" charset="0"/>
                <a:cs typeface="Times New Roman" panose="02020603050405020304" pitchFamily="18" charset="0"/>
              </a:rPr>
              <a:t>Service-learning instructors should be academically agile/adaptable to take advantage of unexpected “teachable moments” to enhance critical thinking, empathy, and civil discourse. </a:t>
            </a:r>
          </a:p>
          <a:p>
            <a:pPr lvl="1"/>
            <a:r>
              <a:rPr lang="en-US" sz="1400" dirty="0">
                <a:solidFill>
                  <a:srgbClr val="FFC000"/>
                </a:solidFill>
                <a:latin typeface="Times New Roman" panose="02020603050405020304" pitchFamily="18" charset="0"/>
                <a:cs typeface="Times New Roman" panose="02020603050405020304" pitchFamily="18" charset="0"/>
              </a:rPr>
              <a:t>Opportunity to personalize students’ learning. </a:t>
            </a:r>
          </a:p>
          <a:p>
            <a:pPr lvl="1"/>
            <a:r>
              <a:rPr lang="en-US" sz="1400" dirty="0">
                <a:solidFill>
                  <a:srgbClr val="FFC000"/>
                </a:solidFill>
                <a:latin typeface="Times New Roman" panose="02020603050405020304" pitchFamily="18" charset="0"/>
                <a:cs typeface="Times New Roman" panose="02020603050405020304" pitchFamily="18" charset="0"/>
              </a:rPr>
              <a:t>Opportunity to lead by example.</a:t>
            </a:r>
          </a:p>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0" indent="0">
              <a:buNone/>
            </a:pPr>
            <a:endParaRPr lang="en-US" dirty="0">
              <a:solidFill>
                <a:srgbClr val="8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9431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E89416C-A527-4334-B4FA-7A53645BAC8F}"/>
              </a:ext>
            </a:extLst>
          </p:cNvPr>
          <p:cNvSpPr>
            <a:spLocks noGrp="1"/>
          </p:cNvSpPr>
          <p:nvPr>
            <p:ph type="title"/>
          </p:nvPr>
        </p:nvSpPr>
        <p:spPr/>
        <p:txBody>
          <a:bodyPr/>
          <a:lstStyle/>
          <a:p>
            <a:pPr algn="ctr"/>
            <a:r>
              <a:rPr lang="en-US" sz="3600" dirty="0">
                <a:solidFill>
                  <a:srgbClr val="800000"/>
                </a:solidFill>
                <a:latin typeface="Times New Roman" panose="02020603050405020304" pitchFamily="18" charset="0"/>
                <a:cs typeface="Times New Roman" panose="02020603050405020304" pitchFamily="18" charset="0"/>
              </a:rPr>
              <a:t>Why Use Civic Engagement?</a:t>
            </a:r>
          </a:p>
        </p:txBody>
      </p:sp>
      <p:sp>
        <p:nvSpPr>
          <p:cNvPr id="3" name="Content Placeholder 2">
            <a:extLst>
              <a:ext uri="{FF2B5EF4-FFF2-40B4-BE49-F238E27FC236}">
                <a16:creationId xmlns:a16="http://schemas.microsoft.com/office/drawing/2014/main" id="{425B01B9-430E-4DDF-BD3D-CAF2E4D39A17}"/>
              </a:ext>
            </a:extLst>
          </p:cNvPr>
          <p:cNvSpPr>
            <a:spLocks noGrp="1"/>
          </p:cNvSpPr>
          <p:nvPr>
            <p:ph idx="1"/>
          </p:nvPr>
        </p:nvSpPr>
        <p:spPr>
          <a:xfrm>
            <a:off x="350729" y="688933"/>
            <a:ext cx="8538833" cy="3144032"/>
          </a:xfrm>
        </p:spPr>
        <p:txBody>
          <a:bodyPr>
            <a:normAutofit fontScale="92500" lnSpcReduction="10000"/>
          </a:bodyPr>
          <a:lstStyle/>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pPr marL="0" indent="0">
              <a:buNone/>
            </a:pPr>
            <a:r>
              <a:rPr lang="en-US" sz="1600" dirty="0">
                <a:solidFill>
                  <a:srgbClr val="800000"/>
                </a:solidFill>
                <a:latin typeface="Times New Roman" panose="02020603050405020304" pitchFamily="18" charset="0"/>
                <a:cs typeface="Times New Roman" panose="02020603050405020304" pitchFamily="18" charset="0"/>
              </a:rPr>
              <a:t>As a strategic educational approach, civic engagement works.</a:t>
            </a:r>
          </a:p>
          <a:p>
            <a:pPr marL="0" indent="0">
              <a:buNone/>
            </a:pPr>
            <a:endParaRPr lang="en-US" sz="1600" dirty="0">
              <a:solidFill>
                <a:srgbClr val="800000"/>
              </a:solidFill>
              <a:latin typeface="Times New Roman" panose="02020603050405020304" pitchFamily="18" charset="0"/>
              <a:cs typeface="Times New Roman" panose="02020603050405020304" pitchFamily="18" charset="0"/>
            </a:endParaRPr>
          </a:p>
          <a:p>
            <a:r>
              <a:rPr lang="en-US" sz="1600" dirty="0">
                <a:solidFill>
                  <a:srgbClr val="800000"/>
                </a:solidFill>
                <a:latin typeface="Times New Roman" panose="02020603050405020304" pitchFamily="18" charset="0"/>
                <a:cs typeface="Times New Roman" panose="02020603050405020304" pitchFamily="18" charset="0"/>
              </a:rPr>
              <a:t>Students learn more academic content – students shift from being knowledge receivers to idea creators. </a:t>
            </a:r>
          </a:p>
          <a:p>
            <a:endParaRPr lang="en-US" sz="1600" dirty="0">
              <a:solidFill>
                <a:srgbClr val="800000"/>
              </a:solidFill>
              <a:latin typeface="Times New Roman" panose="02020603050405020304" pitchFamily="18" charset="0"/>
              <a:cs typeface="Times New Roman" panose="02020603050405020304" pitchFamily="18" charset="0"/>
            </a:endParaRPr>
          </a:p>
          <a:p>
            <a:r>
              <a:rPr lang="en-US" sz="1600" b="1" i="1" dirty="0">
                <a:solidFill>
                  <a:srgbClr val="800000"/>
                </a:solidFill>
                <a:latin typeface="Times New Roman" panose="02020603050405020304" pitchFamily="18" charset="0"/>
                <a:cs typeface="Times New Roman" panose="02020603050405020304" pitchFamily="18" charset="0"/>
              </a:rPr>
              <a:t>Civically engaged students learn higher-order skills</a:t>
            </a:r>
            <a:r>
              <a:rPr lang="en-US" sz="1600" dirty="0">
                <a:solidFill>
                  <a:srgbClr val="800000"/>
                </a:solidFill>
                <a:latin typeface="Times New Roman" panose="02020603050405020304" pitchFamily="18" charset="0"/>
                <a:cs typeface="Times New Roman" panose="02020603050405020304" pitchFamily="18" charset="0"/>
              </a:rPr>
              <a:t>—including critical thinking, writing, communication, mathematics, and technology—at more advanced levels of aptitude.</a:t>
            </a:r>
          </a:p>
          <a:p>
            <a:endParaRPr lang="en-US" sz="1600" dirty="0">
              <a:solidFill>
                <a:srgbClr val="800000"/>
              </a:solidFill>
              <a:latin typeface="Times New Roman" panose="02020603050405020304" pitchFamily="18" charset="0"/>
              <a:cs typeface="Times New Roman" panose="02020603050405020304" pitchFamily="18" charset="0"/>
            </a:endParaRPr>
          </a:p>
          <a:p>
            <a:r>
              <a:rPr lang="en-US" sz="1600" dirty="0">
                <a:solidFill>
                  <a:srgbClr val="800000"/>
                </a:solidFill>
                <a:latin typeface="Times New Roman" panose="02020603050405020304" pitchFamily="18" charset="0"/>
                <a:cs typeface="Times New Roman" panose="02020603050405020304" pitchFamily="18" charset="0"/>
              </a:rPr>
              <a:t>Increases students’ emotional intelligence and motivates them toward conscientious community action. Students gain interpersonal effectiveness, the ability to collaborate across diverse perspectives, and a sense of self-efficacy for positively impacting individuals, organizations, and communities (</a:t>
            </a:r>
            <a:r>
              <a:rPr lang="en-US" sz="1600" dirty="0" err="1">
                <a:solidFill>
                  <a:srgbClr val="800000"/>
                </a:solidFill>
                <a:latin typeface="Times New Roman" panose="02020603050405020304" pitchFamily="18" charset="0"/>
                <a:cs typeface="Times New Roman" panose="02020603050405020304" pitchFamily="18" charset="0"/>
              </a:rPr>
              <a:t>Gallini</a:t>
            </a:r>
            <a:r>
              <a:rPr lang="en-US" sz="1600" dirty="0">
                <a:solidFill>
                  <a:srgbClr val="800000"/>
                </a:solidFill>
                <a:latin typeface="Times New Roman" panose="02020603050405020304" pitchFamily="18" charset="0"/>
                <a:cs typeface="Times New Roman" panose="02020603050405020304" pitchFamily="18" charset="0"/>
              </a:rPr>
              <a:t> and </a:t>
            </a:r>
            <a:r>
              <a:rPr lang="en-US" sz="1600" dirty="0" err="1">
                <a:solidFill>
                  <a:srgbClr val="800000"/>
                </a:solidFill>
                <a:latin typeface="Times New Roman" panose="02020603050405020304" pitchFamily="18" charset="0"/>
                <a:cs typeface="Times New Roman" panose="02020603050405020304" pitchFamily="18" charset="0"/>
              </a:rPr>
              <a:t>Moely</a:t>
            </a:r>
            <a:r>
              <a:rPr lang="en-US" sz="1600" dirty="0">
                <a:solidFill>
                  <a:srgbClr val="800000"/>
                </a:solidFill>
                <a:latin typeface="Times New Roman" panose="02020603050405020304" pitchFamily="18" charset="0"/>
                <a:cs typeface="Times New Roman" panose="02020603050405020304" pitchFamily="18" charset="0"/>
              </a:rPr>
              <a:t> 2003; Cress 2004; </a:t>
            </a:r>
            <a:r>
              <a:rPr lang="en-US" sz="1600" dirty="0" err="1">
                <a:solidFill>
                  <a:srgbClr val="800000"/>
                </a:solidFill>
                <a:latin typeface="Times New Roman" panose="02020603050405020304" pitchFamily="18" charset="0"/>
                <a:cs typeface="Times New Roman" panose="02020603050405020304" pitchFamily="18" charset="0"/>
              </a:rPr>
              <a:t>Bernacki</a:t>
            </a:r>
            <a:r>
              <a:rPr lang="en-US" sz="1600" dirty="0">
                <a:solidFill>
                  <a:srgbClr val="800000"/>
                </a:solidFill>
                <a:latin typeface="Times New Roman" panose="02020603050405020304" pitchFamily="18" charset="0"/>
                <a:cs typeface="Times New Roman" panose="02020603050405020304" pitchFamily="18" charset="0"/>
              </a:rPr>
              <a:t> and Jaeger 2008).</a:t>
            </a:r>
          </a:p>
          <a:p>
            <a:pPr marL="0" indent="0">
              <a:buNone/>
            </a:pPr>
            <a:endParaRPr lang="en-US" dirty="0">
              <a:solidFill>
                <a:srgbClr val="8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AD2CB7F5-CFF7-41C2-9BE5-87F6EFA2391A}"/>
              </a:ext>
            </a:extLst>
          </p:cNvPr>
          <p:cNvSpPr txBox="1"/>
          <p:nvPr/>
        </p:nvSpPr>
        <p:spPr>
          <a:xfrm rot="20751760">
            <a:off x="4807589" y="4116945"/>
            <a:ext cx="3545759" cy="92333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n-US" dirty="0">
                <a:effectLst>
                  <a:outerShdw blurRad="38100" dist="38100" dir="2700000" algn="tl">
                    <a:srgbClr val="000000">
                      <a:alpha val="43137"/>
                    </a:srgbClr>
                  </a:outerShdw>
                </a:effectLst>
              </a:rPr>
              <a:t>Harvard Business Review ~ 2019</a:t>
            </a:r>
          </a:p>
          <a:p>
            <a:pPr algn="ctr"/>
            <a:r>
              <a:rPr lang="en-US" dirty="0">
                <a:effectLst>
                  <a:outerShdw blurRad="38100" dist="38100" dir="2700000" algn="tl">
                    <a:srgbClr val="000000">
                      <a:alpha val="43137"/>
                    </a:srgbClr>
                  </a:outerShdw>
                </a:effectLst>
              </a:rPr>
              <a:t>“New Grads Need to</a:t>
            </a:r>
          </a:p>
          <a:p>
            <a:pPr algn="ctr"/>
            <a:r>
              <a:rPr lang="en-US" dirty="0">
                <a:effectLst>
                  <a:outerShdw blurRad="38100" dist="38100" dir="2700000" algn="tl">
                    <a:srgbClr val="000000">
                      <a:alpha val="43137"/>
                    </a:srgbClr>
                  </a:outerShdw>
                </a:effectLst>
              </a:rPr>
              <a:t>Reskill for the Future”</a:t>
            </a:r>
          </a:p>
        </p:txBody>
      </p:sp>
      <p:pic>
        <p:nvPicPr>
          <p:cNvPr id="8" name="Picture 7">
            <a:extLst>
              <a:ext uri="{FF2B5EF4-FFF2-40B4-BE49-F238E27FC236}">
                <a16:creationId xmlns:a16="http://schemas.microsoft.com/office/drawing/2014/main" id="{E416D8CA-98F3-4D81-9548-A4BB7D3DEA75}"/>
              </a:ext>
            </a:extLst>
          </p:cNvPr>
          <p:cNvPicPr>
            <a:picLocks noChangeAspect="1"/>
          </p:cNvPicPr>
          <p:nvPr/>
        </p:nvPicPr>
        <p:blipFill>
          <a:blip r:embed="rId2"/>
          <a:stretch>
            <a:fillRect/>
          </a:stretch>
        </p:blipFill>
        <p:spPr>
          <a:xfrm>
            <a:off x="1498727" y="3922382"/>
            <a:ext cx="3121418" cy="1747994"/>
          </a:xfrm>
          <a:prstGeom prst="rect">
            <a:avLst/>
          </a:prstGeom>
        </p:spPr>
      </p:pic>
    </p:spTree>
    <p:extLst>
      <p:ext uri="{BB962C8B-B14F-4D97-AF65-F5344CB8AC3E}">
        <p14:creationId xmlns:p14="http://schemas.microsoft.com/office/powerpoint/2010/main" val="966146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dirty="0">
                <a:solidFill>
                  <a:srgbClr val="800000"/>
                </a:solidFill>
                <a:latin typeface="Times New Roman" panose="02020603050405020304" pitchFamily="18" charset="0"/>
                <a:cs typeface="Times New Roman" panose="02020603050405020304" pitchFamily="18" charset="0"/>
              </a:rPr>
              <a:t>Civic Engagement – 3 Elements</a:t>
            </a:r>
          </a:p>
        </p:txBody>
      </p:sp>
      <p:sp>
        <p:nvSpPr>
          <p:cNvPr id="3" name="Content Placeholder 2">
            <a:extLst>
              <a:ext uri="{FF2B5EF4-FFF2-40B4-BE49-F238E27FC236}">
                <a16:creationId xmlns:a16="http://schemas.microsoft.com/office/drawing/2014/main" id="{DADCBD30-D763-4567-BCD5-3B8824827516}"/>
              </a:ext>
            </a:extLst>
          </p:cNvPr>
          <p:cNvSpPr>
            <a:spLocks noGrp="1"/>
          </p:cNvSpPr>
          <p:nvPr>
            <p:ph sz="half" idx="1"/>
          </p:nvPr>
        </p:nvSpPr>
        <p:spPr>
          <a:xfrm>
            <a:off x="457199" y="789140"/>
            <a:ext cx="8059783" cy="1678487"/>
          </a:xfrm>
        </p:spPr>
        <p:txBody>
          <a:bodyPr>
            <a:normAutofit/>
          </a:bodyPr>
          <a:lstStyle/>
          <a:p>
            <a:pPr>
              <a:buFont typeface="+mj-lt"/>
              <a:buAutoNum type="arabicPeriod"/>
            </a:pPr>
            <a:r>
              <a:rPr lang="en-US" sz="1600" dirty="0">
                <a:solidFill>
                  <a:srgbClr val="800000"/>
                </a:solidFill>
                <a:latin typeface="Times New Roman" panose="02020603050405020304" pitchFamily="18" charset="0"/>
                <a:cs typeface="Times New Roman" panose="02020603050405020304" pitchFamily="18" charset="0"/>
              </a:rPr>
              <a:t>Intentional campus, community, and conceptual connections. </a:t>
            </a:r>
          </a:p>
          <a:p>
            <a:pPr>
              <a:buFont typeface="+mj-lt"/>
              <a:buAutoNum type="arabicPeriod"/>
            </a:pPr>
            <a:r>
              <a:rPr lang="en-US" sz="1600" dirty="0">
                <a:solidFill>
                  <a:srgbClr val="800000"/>
                </a:solidFill>
                <a:latin typeface="Times New Roman" panose="02020603050405020304" pitchFamily="18" charset="0"/>
                <a:cs typeface="Times New Roman" panose="02020603050405020304" pitchFamily="18" charset="0"/>
              </a:rPr>
              <a:t>Collaborative learning relationships between instructors, students, and community participants. </a:t>
            </a:r>
          </a:p>
          <a:p>
            <a:pPr>
              <a:buFont typeface="+mj-lt"/>
              <a:buAutoNum type="arabicPeriod"/>
            </a:pPr>
            <a:r>
              <a:rPr lang="en-US" sz="1600" dirty="0">
                <a:solidFill>
                  <a:srgbClr val="800000"/>
                </a:solidFill>
                <a:latin typeface="Times New Roman" panose="02020603050405020304" pitchFamily="18" charset="0"/>
                <a:cs typeface="Times New Roman" panose="02020603050405020304" pitchFamily="18" charset="0"/>
              </a:rPr>
              <a:t>Integration into educational expectations (across disciplines) and organizational performance (Cress, 2012).</a:t>
            </a:r>
          </a:p>
        </p:txBody>
      </p:sp>
      <p:graphicFrame>
        <p:nvGraphicFramePr>
          <p:cNvPr id="7" name="Diagram 6">
            <a:extLst>
              <a:ext uri="{FF2B5EF4-FFF2-40B4-BE49-F238E27FC236}">
                <a16:creationId xmlns:a16="http://schemas.microsoft.com/office/drawing/2014/main" id="{04C6892A-E93A-4CA4-90EF-377043DD8945}"/>
              </a:ext>
            </a:extLst>
          </p:cNvPr>
          <p:cNvGraphicFramePr/>
          <p:nvPr>
            <p:extLst>
              <p:ext uri="{D42A27DB-BD31-4B8C-83A1-F6EECF244321}">
                <p14:modId xmlns:p14="http://schemas.microsoft.com/office/powerpoint/2010/main" val="1205946288"/>
              </p:ext>
            </p:extLst>
          </p:nvPr>
        </p:nvGraphicFramePr>
        <p:xfrm>
          <a:off x="1524000" y="213603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51759716"/>
      </p:ext>
    </p:extLst>
  </p:cSld>
  <p:clrMapOvr>
    <a:masterClrMapping/>
  </p:clrMapOvr>
</p:sld>
</file>

<file path=ppt/theme/theme1.xml><?xml version="1.0" encoding="utf-8"?>
<a:theme xmlns:a="http://schemas.openxmlformats.org/drawingml/2006/main" name="Default Theme">
  <a:themeElements>
    <a:clrScheme name="4INFO 1">
      <a:dk1>
        <a:sysClr val="windowText" lastClr="000000"/>
      </a:dk1>
      <a:lt1>
        <a:sysClr val="window" lastClr="FFFFFF"/>
      </a:lt1>
      <a:dk2>
        <a:srgbClr val="000000"/>
      </a:dk2>
      <a:lt2>
        <a:srgbClr val="FFFFFF"/>
      </a:lt2>
      <a:accent1>
        <a:srgbClr val="7AC143"/>
      </a:accent1>
      <a:accent2>
        <a:srgbClr val="0081C6"/>
      </a:accent2>
      <a:accent3>
        <a:srgbClr val="F47B20"/>
      </a:accent3>
      <a:accent4>
        <a:srgbClr val="C4C6C8"/>
      </a:accent4>
      <a:accent5>
        <a:srgbClr val="72CDF4"/>
      </a:accent5>
      <a:accent6>
        <a:srgbClr val="FFDD00"/>
      </a:accent6>
      <a:hlink>
        <a:srgbClr val="7AC143"/>
      </a:hlink>
      <a:folHlink>
        <a:srgbClr val="E7D8A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Theme.thmx</Template>
  <TotalTime>40230</TotalTime>
  <Words>1402</Words>
  <Application>Microsoft Office PowerPoint</Application>
  <PresentationFormat>On-screen Show (4:3)</PresentationFormat>
  <Paragraphs>137</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Default Theme</vt:lpstr>
      <vt:lpstr>MAKING COURSEWORK MEANINGFUL</vt:lpstr>
      <vt:lpstr>Objectives</vt:lpstr>
      <vt:lpstr>PowerPoint Presentation</vt:lpstr>
      <vt:lpstr>Motivation to Learn</vt:lpstr>
      <vt:lpstr>Civic Engagement</vt:lpstr>
      <vt:lpstr>Student Success – Civic Engagement</vt:lpstr>
      <vt:lpstr>Why Use Civic Engagement?</vt:lpstr>
      <vt:lpstr>Why Use Civic Engagement?</vt:lpstr>
      <vt:lpstr>Civic Engagement – 3 Elements</vt:lpstr>
      <vt:lpstr>Civic Engagement – Examples</vt:lpstr>
      <vt:lpstr>Service Across Modalities</vt:lpstr>
      <vt:lpstr>Two Examples of Civic Engagement</vt:lpstr>
      <vt:lpstr>Objectives</vt:lpstr>
      <vt:lpstr>References</vt:lpstr>
      <vt:lpstr>Questions?   Thank You! </vt:lpstr>
    </vt:vector>
  </TitlesOfParts>
  <Company>Walz Tetrick Advertising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Shannon Bassett</dc:creator>
  <cp:lastModifiedBy>Jacobs, Clarine</cp:lastModifiedBy>
  <cp:revision>84</cp:revision>
  <cp:lastPrinted>2020-02-27T20:06:20Z</cp:lastPrinted>
  <dcterms:created xsi:type="dcterms:W3CDTF">2016-04-11T15:55:51Z</dcterms:created>
  <dcterms:modified xsi:type="dcterms:W3CDTF">2021-03-17T13:44:55Z</dcterms:modified>
</cp:coreProperties>
</file>