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4"/>
  </p:notesMasterIdLst>
  <p:sldIdLst>
    <p:sldId id="259" r:id="rId5"/>
    <p:sldId id="261" r:id="rId6"/>
    <p:sldId id="262" r:id="rId7"/>
    <p:sldId id="263" r:id="rId8"/>
    <p:sldId id="266" r:id="rId9"/>
    <p:sldId id="267" r:id="rId10"/>
    <p:sldId id="268" r:id="rId11"/>
    <p:sldId id="269" r:id="rId12"/>
    <p:sldId id="270" r:id="rId13"/>
  </p:sldIdLst>
  <p:sldSz cx="10058400" cy="7772400"/>
  <p:notesSz cx="6858000" cy="9144000"/>
  <p:defaultTextStyle>
    <a:defPPr>
      <a:defRPr lang="en-US"/>
    </a:defPPr>
    <a:lvl1pPr marL="0" algn="l" defTabSz="1018705" rtl="0" eaLnBrk="1" latinLnBrk="0" hangingPunct="1">
      <a:defRPr sz="2006" kern="1200">
        <a:solidFill>
          <a:schemeClr val="tx1"/>
        </a:solidFill>
        <a:latin typeface="+mn-lt"/>
        <a:ea typeface="+mn-ea"/>
        <a:cs typeface="+mn-cs"/>
      </a:defRPr>
    </a:lvl1pPr>
    <a:lvl2pPr marL="509352" algn="l" defTabSz="1018705" rtl="0" eaLnBrk="1" latinLnBrk="0" hangingPunct="1">
      <a:defRPr sz="2006" kern="1200">
        <a:solidFill>
          <a:schemeClr val="tx1"/>
        </a:solidFill>
        <a:latin typeface="+mn-lt"/>
        <a:ea typeface="+mn-ea"/>
        <a:cs typeface="+mn-cs"/>
      </a:defRPr>
    </a:lvl2pPr>
    <a:lvl3pPr marL="1018705" algn="l" defTabSz="1018705" rtl="0" eaLnBrk="1" latinLnBrk="0" hangingPunct="1">
      <a:defRPr sz="2006" kern="1200">
        <a:solidFill>
          <a:schemeClr val="tx1"/>
        </a:solidFill>
        <a:latin typeface="+mn-lt"/>
        <a:ea typeface="+mn-ea"/>
        <a:cs typeface="+mn-cs"/>
      </a:defRPr>
    </a:lvl3pPr>
    <a:lvl4pPr marL="1528058" algn="l" defTabSz="1018705" rtl="0" eaLnBrk="1" latinLnBrk="0" hangingPunct="1">
      <a:defRPr sz="2006" kern="1200">
        <a:solidFill>
          <a:schemeClr val="tx1"/>
        </a:solidFill>
        <a:latin typeface="+mn-lt"/>
        <a:ea typeface="+mn-ea"/>
        <a:cs typeface="+mn-cs"/>
      </a:defRPr>
    </a:lvl4pPr>
    <a:lvl5pPr marL="2037411" algn="l" defTabSz="1018705" rtl="0" eaLnBrk="1" latinLnBrk="0" hangingPunct="1">
      <a:defRPr sz="2006" kern="1200">
        <a:solidFill>
          <a:schemeClr val="tx1"/>
        </a:solidFill>
        <a:latin typeface="+mn-lt"/>
        <a:ea typeface="+mn-ea"/>
        <a:cs typeface="+mn-cs"/>
      </a:defRPr>
    </a:lvl5pPr>
    <a:lvl6pPr marL="2546764" algn="l" defTabSz="1018705" rtl="0" eaLnBrk="1" latinLnBrk="0" hangingPunct="1">
      <a:defRPr sz="2006" kern="1200">
        <a:solidFill>
          <a:schemeClr val="tx1"/>
        </a:solidFill>
        <a:latin typeface="+mn-lt"/>
        <a:ea typeface="+mn-ea"/>
        <a:cs typeface="+mn-cs"/>
      </a:defRPr>
    </a:lvl6pPr>
    <a:lvl7pPr marL="3056116" algn="l" defTabSz="1018705" rtl="0" eaLnBrk="1" latinLnBrk="0" hangingPunct="1">
      <a:defRPr sz="2006" kern="1200">
        <a:solidFill>
          <a:schemeClr val="tx1"/>
        </a:solidFill>
        <a:latin typeface="+mn-lt"/>
        <a:ea typeface="+mn-ea"/>
        <a:cs typeface="+mn-cs"/>
      </a:defRPr>
    </a:lvl7pPr>
    <a:lvl8pPr marL="3565469" algn="l" defTabSz="1018705" rtl="0" eaLnBrk="1" latinLnBrk="0" hangingPunct="1">
      <a:defRPr sz="2006" kern="1200">
        <a:solidFill>
          <a:schemeClr val="tx1"/>
        </a:solidFill>
        <a:latin typeface="+mn-lt"/>
        <a:ea typeface="+mn-ea"/>
        <a:cs typeface="+mn-cs"/>
      </a:defRPr>
    </a:lvl8pPr>
    <a:lvl9pPr marL="4074821" algn="l" defTabSz="1018705" rtl="0" eaLnBrk="1" latinLnBrk="0" hangingPunct="1">
      <a:defRPr sz="2006"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p15:clr>
            <a:srgbClr val="A4A3A4"/>
          </p15:clr>
        </p15:guide>
        <p15:guide id="2" pos="316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4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9" autoAdjust="0"/>
    <p:restoredTop sz="95455" autoAdjust="0"/>
  </p:normalViewPr>
  <p:slideViewPr>
    <p:cSldViewPr snapToGrid="0" snapToObjects="1">
      <p:cViewPr varScale="1">
        <p:scale>
          <a:sx n="56" d="100"/>
          <a:sy n="56" d="100"/>
        </p:scale>
        <p:origin x="1444" y="52"/>
      </p:cViewPr>
      <p:guideLst>
        <p:guide orient="horz" pos="2448"/>
        <p:guide pos="3168"/>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127DA7-E14F-9340-8773-80A111F0DF8A}" type="datetimeFigureOut">
              <a:rPr lang="en-US" smtClean="0"/>
              <a:t>3/17/2021</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8BCA0D-5106-F14E-A446-37FDAD0FA7B9}" type="slidenum">
              <a:rPr lang="en-US" smtClean="0"/>
              <a:t>‹#›</a:t>
            </a:fld>
            <a:endParaRPr lang="en-US"/>
          </a:p>
        </p:txBody>
      </p:sp>
    </p:spTree>
    <p:extLst>
      <p:ext uri="{BB962C8B-B14F-4D97-AF65-F5344CB8AC3E}">
        <p14:creationId xmlns:p14="http://schemas.microsoft.com/office/powerpoint/2010/main" val="878343300"/>
      </p:ext>
    </p:extLst>
  </p:cSld>
  <p:clrMap bg1="lt1" tx1="dk1" bg2="lt2" tx2="dk2" accent1="accent1" accent2="accent2" accent3="accent3" accent4="accent4" accent5="accent5" accent6="accent6" hlink="hlink" folHlink="folHlink"/>
  <p:notesStyle>
    <a:lvl1pPr marL="0" algn="l" defTabSz="1018705" rtl="0" eaLnBrk="1" latinLnBrk="0" hangingPunct="1">
      <a:defRPr sz="1337" kern="1200">
        <a:solidFill>
          <a:schemeClr val="tx1"/>
        </a:solidFill>
        <a:latin typeface="+mn-lt"/>
        <a:ea typeface="+mn-ea"/>
        <a:cs typeface="+mn-cs"/>
      </a:defRPr>
    </a:lvl1pPr>
    <a:lvl2pPr marL="509352" algn="l" defTabSz="1018705" rtl="0" eaLnBrk="1" latinLnBrk="0" hangingPunct="1">
      <a:defRPr sz="1337" kern="1200">
        <a:solidFill>
          <a:schemeClr val="tx1"/>
        </a:solidFill>
        <a:latin typeface="+mn-lt"/>
        <a:ea typeface="+mn-ea"/>
        <a:cs typeface="+mn-cs"/>
      </a:defRPr>
    </a:lvl2pPr>
    <a:lvl3pPr marL="1018705" algn="l" defTabSz="1018705" rtl="0" eaLnBrk="1" latinLnBrk="0" hangingPunct="1">
      <a:defRPr sz="1337" kern="1200">
        <a:solidFill>
          <a:schemeClr val="tx1"/>
        </a:solidFill>
        <a:latin typeface="+mn-lt"/>
        <a:ea typeface="+mn-ea"/>
        <a:cs typeface="+mn-cs"/>
      </a:defRPr>
    </a:lvl3pPr>
    <a:lvl4pPr marL="1528058" algn="l" defTabSz="1018705" rtl="0" eaLnBrk="1" latinLnBrk="0" hangingPunct="1">
      <a:defRPr sz="1337" kern="1200">
        <a:solidFill>
          <a:schemeClr val="tx1"/>
        </a:solidFill>
        <a:latin typeface="+mn-lt"/>
        <a:ea typeface="+mn-ea"/>
        <a:cs typeface="+mn-cs"/>
      </a:defRPr>
    </a:lvl4pPr>
    <a:lvl5pPr marL="2037411" algn="l" defTabSz="1018705" rtl="0" eaLnBrk="1" latinLnBrk="0" hangingPunct="1">
      <a:defRPr sz="1337" kern="1200">
        <a:solidFill>
          <a:schemeClr val="tx1"/>
        </a:solidFill>
        <a:latin typeface="+mn-lt"/>
        <a:ea typeface="+mn-ea"/>
        <a:cs typeface="+mn-cs"/>
      </a:defRPr>
    </a:lvl5pPr>
    <a:lvl6pPr marL="2546764" algn="l" defTabSz="1018705" rtl="0" eaLnBrk="1" latinLnBrk="0" hangingPunct="1">
      <a:defRPr sz="1337" kern="1200">
        <a:solidFill>
          <a:schemeClr val="tx1"/>
        </a:solidFill>
        <a:latin typeface="+mn-lt"/>
        <a:ea typeface="+mn-ea"/>
        <a:cs typeface="+mn-cs"/>
      </a:defRPr>
    </a:lvl6pPr>
    <a:lvl7pPr marL="3056116" algn="l" defTabSz="1018705" rtl="0" eaLnBrk="1" latinLnBrk="0" hangingPunct="1">
      <a:defRPr sz="1337" kern="1200">
        <a:solidFill>
          <a:schemeClr val="tx1"/>
        </a:solidFill>
        <a:latin typeface="+mn-lt"/>
        <a:ea typeface="+mn-ea"/>
        <a:cs typeface="+mn-cs"/>
      </a:defRPr>
    </a:lvl7pPr>
    <a:lvl8pPr marL="3565469" algn="l" defTabSz="1018705" rtl="0" eaLnBrk="1" latinLnBrk="0" hangingPunct="1">
      <a:defRPr sz="1337" kern="1200">
        <a:solidFill>
          <a:schemeClr val="tx1"/>
        </a:solidFill>
        <a:latin typeface="+mn-lt"/>
        <a:ea typeface="+mn-ea"/>
        <a:cs typeface="+mn-cs"/>
      </a:defRPr>
    </a:lvl8pPr>
    <a:lvl9pPr marL="4074821" algn="l" defTabSz="1018705" rtl="0" eaLnBrk="1" latinLnBrk="0" hangingPunct="1">
      <a:defRPr sz="13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8BCA0D-5106-F14E-A446-37FDAD0FA7B9}" type="slidenum">
              <a:rPr lang="en-US" smtClean="0"/>
              <a:t>3</a:t>
            </a:fld>
            <a:endParaRPr lang="en-US"/>
          </a:p>
        </p:txBody>
      </p:sp>
    </p:spTree>
    <p:extLst>
      <p:ext uri="{BB962C8B-B14F-4D97-AF65-F5344CB8AC3E}">
        <p14:creationId xmlns:p14="http://schemas.microsoft.com/office/powerpoint/2010/main" val="2819353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8BCA0D-5106-F14E-A446-37FDAD0FA7B9}" type="slidenum">
              <a:rPr lang="en-US" smtClean="0"/>
              <a:t>4</a:t>
            </a:fld>
            <a:endParaRPr lang="en-US"/>
          </a:p>
        </p:txBody>
      </p:sp>
    </p:spTree>
    <p:extLst>
      <p:ext uri="{BB962C8B-B14F-4D97-AF65-F5344CB8AC3E}">
        <p14:creationId xmlns:p14="http://schemas.microsoft.com/office/powerpoint/2010/main" val="1003481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8BCA0D-5106-F14E-A446-37FDAD0FA7B9}" type="slidenum">
              <a:rPr lang="en-US" smtClean="0"/>
              <a:t>5</a:t>
            </a:fld>
            <a:endParaRPr lang="en-US"/>
          </a:p>
        </p:txBody>
      </p:sp>
    </p:spTree>
    <p:extLst>
      <p:ext uri="{BB962C8B-B14F-4D97-AF65-F5344CB8AC3E}">
        <p14:creationId xmlns:p14="http://schemas.microsoft.com/office/powerpoint/2010/main" val="2932602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15234" y="2425148"/>
            <a:ext cx="8046720" cy="1950376"/>
          </a:xfrm>
        </p:spPr>
        <p:txBody>
          <a:bodyPr anchor="b"/>
          <a:lstStyle>
            <a:lvl1pPr algn="ctr">
              <a:defRPr sz="6600" b="0" i="0" baseline="0">
                <a:solidFill>
                  <a:schemeClr val="bg1"/>
                </a:solidFill>
                <a:latin typeface="Knockout 50 Welterweight" charset="0"/>
                <a:ea typeface="Knockout 50 Welterweight" charset="0"/>
                <a:cs typeface="Knockout 50 Welterweight" charset="0"/>
              </a:defRPr>
            </a:lvl1pPr>
          </a:lstStyle>
          <a:p>
            <a:r>
              <a:rPr lang="en-US" dirty="0"/>
              <a:t>Click to insert</a:t>
            </a:r>
            <a:br>
              <a:rPr lang="en-US" dirty="0"/>
            </a:br>
            <a:r>
              <a:rPr lang="en-US" dirty="0"/>
              <a:t>presentation title</a:t>
            </a:r>
          </a:p>
        </p:txBody>
      </p:sp>
      <p:sp>
        <p:nvSpPr>
          <p:cNvPr id="3" name="Subtitle 2"/>
          <p:cNvSpPr>
            <a:spLocks noGrp="1"/>
          </p:cNvSpPr>
          <p:nvPr>
            <p:ph type="subTitle" idx="1" hasCustomPrompt="1"/>
          </p:nvPr>
        </p:nvSpPr>
        <p:spPr>
          <a:xfrm>
            <a:off x="615234" y="4479876"/>
            <a:ext cx="8046720" cy="1876530"/>
          </a:xfrm>
        </p:spPr>
        <p:txBody>
          <a:bodyPr>
            <a:normAutofit/>
          </a:bodyPr>
          <a:lstStyle>
            <a:lvl1pPr marL="0" indent="0" algn="ctr">
              <a:buNone/>
              <a:defRPr sz="3500" b="0" i="0" baseline="0">
                <a:solidFill>
                  <a:srgbClr val="FFC000"/>
                </a:solidFill>
                <a:latin typeface="Knockout 50 Welterweight" charset="0"/>
                <a:ea typeface="Knockout 50 Welterweight" charset="0"/>
                <a:cs typeface="Knockout 50 Welterweight" charset="0"/>
              </a:defRPr>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dirty="0"/>
              <a:t>Click to insert presentation subtitle</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045700" cy="77597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F24116-5A0D-FE4F-91BB-0CD241F0B700}"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F2733D-0139-E94E-87CC-9AB3E29D0E6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413808"/>
            <a:ext cx="2168843" cy="65867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413808"/>
            <a:ext cx="6380798" cy="658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F24116-5A0D-FE4F-91BB-0CD241F0B700}"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F2733D-0139-E94E-87CC-9AB3E29D0E6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64467" y="645305"/>
            <a:ext cx="7202418" cy="1502305"/>
          </a:xfrm>
        </p:spPr>
        <p:txBody>
          <a:bodyPr/>
          <a:lstStyle>
            <a:lvl1pPr>
              <a:defRPr b="0" i="0">
                <a:latin typeface="Knockout 50 Welterweight" charset="0"/>
                <a:ea typeface="Knockout 50 Welterweight" charset="0"/>
                <a:cs typeface="Knockout 50 Welterweight" charset="0"/>
              </a:defRPr>
            </a:lvl1pPr>
          </a:lstStyle>
          <a:p>
            <a:r>
              <a:rPr lang="en-US"/>
              <a:t>Insert slide title here</a:t>
            </a:r>
            <a:endParaRPr lang="en-US" dirty="0"/>
          </a:p>
        </p:txBody>
      </p:sp>
      <p:sp>
        <p:nvSpPr>
          <p:cNvPr id="4" name="Content Placeholder 3"/>
          <p:cNvSpPr>
            <a:spLocks noGrp="1"/>
          </p:cNvSpPr>
          <p:nvPr>
            <p:ph sz="half" idx="2"/>
          </p:nvPr>
        </p:nvSpPr>
        <p:spPr>
          <a:xfrm>
            <a:off x="2164467" y="2902226"/>
            <a:ext cx="7202418" cy="3180522"/>
          </a:xfrm>
        </p:spPr>
        <p:txBody>
          <a:bodyPr/>
          <a:lstStyle>
            <a:lvl1pPr>
              <a:defRPr b="0" i="0">
                <a:latin typeface="Eames Century Modern" charset="0"/>
                <a:ea typeface="Eames Century Modern" charset="0"/>
                <a:cs typeface="Eames Century Modern" charset="0"/>
              </a:defRPr>
            </a:lvl1pPr>
            <a:lvl2pPr>
              <a:defRPr b="0" i="0">
                <a:latin typeface="Eames Century Modern" charset="0"/>
                <a:ea typeface="Eames Century Modern" charset="0"/>
                <a:cs typeface="Eames Century Modern" charset="0"/>
              </a:defRPr>
            </a:lvl2pPr>
            <a:lvl3pPr>
              <a:defRPr b="0" i="0">
                <a:latin typeface="Eames Century Modern" charset="0"/>
                <a:ea typeface="Eames Century Modern" charset="0"/>
                <a:cs typeface="Eames Century Modern" charset="0"/>
              </a:defRPr>
            </a:lvl3pPr>
            <a:lvl4pPr>
              <a:defRPr b="0" i="0">
                <a:latin typeface="Eames Century Modern" charset="0"/>
                <a:ea typeface="Eames Century Modern" charset="0"/>
                <a:cs typeface="Eames Century Modern" charset="0"/>
              </a:defRPr>
            </a:lvl4pPr>
            <a:lvl5pPr>
              <a:defRPr b="0" i="0">
                <a:latin typeface="Eames Century Modern" charset="0"/>
                <a:ea typeface="Eames Century Modern" charset="0"/>
                <a:cs typeface="Eames Century Modern"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a:off x="707817" y="1"/>
            <a:ext cx="633303" cy="1053296"/>
          </a:xfrm>
          <a:prstGeom prst="rect">
            <a:avLst/>
          </a:prstGeom>
          <a:solidFill>
            <a:srgbClr val="99040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702" y="137686"/>
            <a:ext cx="447871" cy="800082"/>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21092" y="6959600"/>
            <a:ext cx="2337308" cy="436880"/>
          </a:xfrm>
          <a:prstGeom prst="rect">
            <a:avLst/>
          </a:prstGeom>
        </p:spPr>
      </p:pic>
      <p:cxnSp>
        <p:nvCxnSpPr>
          <p:cNvPr id="13" name="Straight Connector 12"/>
          <p:cNvCxnSpPr/>
          <p:nvPr userDrawn="1"/>
        </p:nvCxnSpPr>
        <p:spPr>
          <a:xfrm>
            <a:off x="1728216" y="645305"/>
            <a:ext cx="0" cy="6751175"/>
          </a:xfrm>
          <a:prstGeom prst="line">
            <a:avLst/>
          </a:prstGeom>
          <a:ln>
            <a:solidFill>
              <a:srgbClr val="990405"/>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045700" cy="7759700"/>
          </a:xfrm>
          <a:prstGeom prst="rect">
            <a:avLst/>
          </a:prstGeom>
        </p:spPr>
      </p:pic>
      <p:sp>
        <p:nvSpPr>
          <p:cNvPr id="2" name="Title 1"/>
          <p:cNvSpPr>
            <a:spLocks noGrp="1"/>
          </p:cNvSpPr>
          <p:nvPr>
            <p:ph type="title" hasCustomPrompt="1"/>
          </p:nvPr>
        </p:nvSpPr>
        <p:spPr>
          <a:xfrm>
            <a:off x="686277" y="2615873"/>
            <a:ext cx="7358128" cy="1794076"/>
          </a:xfrm>
        </p:spPr>
        <p:txBody>
          <a:bodyPr anchor="b">
            <a:normAutofit/>
          </a:bodyPr>
          <a:lstStyle>
            <a:lvl1pPr>
              <a:defRPr sz="6000" b="0" i="0">
                <a:solidFill>
                  <a:schemeClr val="bg1"/>
                </a:solidFill>
                <a:latin typeface="Knockout 50 Welterweight" charset="0"/>
                <a:ea typeface="Knockout 50 Welterweight" charset="0"/>
                <a:cs typeface="Knockout 50 Welterweight" charset="0"/>
              </a:defRPr>
            </a:lvl1pPr>
          </a:lstStyle>
          <a:p>
            <a:r>
              <a:rPr lang="en-US" dirty="0"/>
              <a:t>Click to add Section Title</a:t>
            </a:r>
          </a:p>
        </p:txBody>
      </p:sp>
      <p:sp>
        <p:nvSpPr>
          <p:cNvPr id="3" name="Text Placeholder 2"/>
          <p:cNvSpPr>
            <a:spLocks noGrp="1"/>
          </p:cNvSpPr>
          <p:nvPr>
            <p:ph type="body" idx="1" hasCustomPrompt="1"/>
          </p:nvPr>
        </p:nvSpPr>
        <p:spPr>
          <a:xfrm>
            <a:off x="686277" y="4495331"/>
            <a:ext cx="7358128" cy="771143"/>
          </a:xfrm>
        </p:spPr>
        <p:txBody>
          <a:bodyPr/>
          <a:lstStyle>
            <a:lvl1pPr marL="0" indent="0">
              <a:buNone/>
              <a:defRPr sz="2640" b="0" i="0">
                <a:solidFill>
                  <a:srgbClr val="FFC000"/>
                </a:solidFill>
                <a:latin typeface="Knockout 50 Welterweight" charset="0"/>
                <a:ea typeface="Knockout 50 Welterweight" charset="0"/>
                <a:cs typeface="Knockout 50 Welterweight" charset="0"/>
              </a:defRPr>
            </a:lvl1pPr>
            <a:lvl2pPr marL="502920" indent="0">
              <a:buNone/>
              <a:defRPr sz="2200">
                <a:solidFill>
                  <a:schemeClr val="tx1">
                    <a:tint val="75000"/>
                  </a:schemeClr>
                </a:solidFill>
              </a:defRPr>
            </a:lvl2pPr>
            <a:lvl3pPr marL="1005840" indent="0">
              <a:buNone/>
              <a:defRPr sz="1980">
                <a:solidFill>
                  <a:schemeClr val="tx1">
                    <a:tint val="75000"/>
                  </a:schemeClr>
                </a:solidFill>
              </a:defRPr>
            </a:lvl3pPr>
            <a:lvl4pPr marL="1508760" indent="0">
              <a:buNone/>
              <a:defRPr sz="1760">
                <a:solidFill>
                  <a:schemeClr val="tx1">
                    <a:tint val="75000"/>
                  </a:schemeClr>
                </a:solidFill>
              </a:defRPr>
            </a:lvl4pPr>
            <a:lvl5pPr marL="2011680" indent="0">
              <a:buNone/>
              <a:defRPr sz="1760">
                <a:solidFill>
                  <a:schemeClr val="tx1">
                    <a:tint val="75000"/>
                  </a:schemeClr>
                </a:solidFill>
              </a:defRPr>
            </a:lvl5pPr>
            <a:lvl6pPr marL="2514600" indent="0">
              <a:buNone/>
              <a:defRPr sz="1760">
                <a:solidFill>
                  <a:schemeClr val="tx1">
                    <a:tint val="75000"/>
                  </a:schemeClr>
                </a:solidFill>
              </a:defRPr>
            </a:lvl6pPr>
            <a:lvl7pPr marL="3017520" indent="0">
              <a:buNone/>
              <a:defRPr sz="1760">
                <a:solidFill>
                  <a:schemeClr val="tx1">
                    <a:tint val="75000"/>
                  </a:schemeClr>
                </a:solidFill>
              </a:defRPr>
            </a:lvl7pPr>
            <a:lvl8pPr marL="3520440" indent="0">
              <a:buNone/>
              <a:defRPr sz="1760">
                <a:solidFill>
                  <a:schemeClr val="tx1">
                    <a:tint val="75000"/>
                  </a:schemeClr>
                </a:solidFill>
              </a:defRPr>
            </a:lvl8pPr>
            <a:lvl9pPr marL="4023360" indent="0">
              <a:buNone/>
              <a:defRPr sz="1760">
                <a:solidFill>
                  <a:schemeClr val="tx1">
                    <a:tint val="75000"/>
                  </a:schemeClr>
                </a:solidFill>
              </a:defRPr>
            </a:lvl9pPr>
          </a:lstStyle>
          <a:p>
            <a:pPr lvl="0"/>
            <a:r>
              <a:rPr lang="en-US" dirty="0"/>
              <a:t>Click to add Section Subtitle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002420" y="2192699"/>
            <a:ext cx="3321934" cy="646386"/>
          </a:xfrm>
        </p:spPr>
        <p:txBody>
          <a:bodyPr anchor="b"/>
          <a:lstStyle>
            <a:lvl1pPr marL="0" indent="0">
              <a:buNone/>
              <a:defRPr sz="2640" b="0" i="0">
                <a:latin typeface="Knockout 50 Welterweight" charset="0"/>
                <a:ea typeface="Knockout 50 Welterweight" charset="0"/>
                <a:cs typeface="Knockout 50 Welterweight" charset="0"/>
              </a:defRPr>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2002420" y="3009419"/>
            <a:ext cx="3321934" cy="3761772"/>
          </a:xfrm>
        </p:spPr>
        <p:txBody>
          <a:bodyPr/>
          <a:lstStyle>
            <a:lvl1pPr>
              <a:defRPr>
                <a:latin typeface="Eames Century Modern" charset="0"/>
                <a:ea typeface="Eames Century Modern" charset="0"/>
                <a:cs typeface="Eames Century Modern" charset="0"/>
              </a:defRPr>
            </a:lvl1pPr>
            <a:lvl2pPr>
              <a:defRPr>
                <a:latin typeface="Eames Century Modern" charset="0"/>
                <a:ea typeface="Eames Century Modern" charset="0"/>
                <a:cs typeface="Eames Century Modern" charset="0"/>
              </a:defRPr>
            </a:lvl2pPr>
            <a:lvl3pPr>
              <a:defRPr>
                <a:latin typeface="Eames Century Modern" charset="0"/>
                <a:ea typeface="Eames Century Modern" charset="0"/>
                <a:cs typeface="Eames Century Modern" charset="0"/>
              </a:defRPr>
            </a:lvl3pPr>
            <a:lvl4pPr>
              <a:defRPr>
                <a:latin typeface="Eames Century Modern" charset="0"/>
                <a:ea typeface="Eames Century Modern" charset="0"/>
                <a:cs typeface="Eames Century Modern" charset="0"/>
              </a:defRPr>
            </a:lvl4pPr>
            <a:lvl5pPr>
              <a:defRPr>
                <a:latin typeface="Eames Century Modern" charset="0"/>
                <a:ea typeface="Eames Century Modern" charset="0"/>
                <a:cs typeface="Eames Century Modern"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5891514" y="2192699"/>
            <a:ext cx="3692324" cy="646386"/>
          </a:xfrm>
        </p:spPr>
        <p:txBody>
          <a:bodyPr anchor="b"/>
          <a:lstStyle>
            <a:lvl1pPr marL="0" indent="0">
              <a:buNone/>
              <a:defRPr sz="2640" b="0" i="0">
                <a:latin typeface="Knockout 50 Welterweight" charset="0"/>
                <a:ea typeface="Knockout 50 Welterweight" charset="0"/>
                <a:cs typeface="Knockout 50 Welterweight" charset="0"/>
              </a:defRPr>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891514" y="3009419"/>
            <a:ext cx="3692324" cy="3761772"/>
          </a:xfrm>
        </p:spPr>
        <p:txBody>
          <a:bodyPr/>
          <a:lstStyle>
            <a:lvl1pPr>
              <a:defRPr>
                <a:latin typeface="Eames Century Modern" charset="0"/>
                <a:ea typeface="Eames Century Modern" charset="0"/>
                <a:cs typeface="Eames Century Modern" charset="0"/>
              </a:defRPr>
            </a:lvl1pPr>
            <a:lvl2pPr>
              <a:defRPr>
                <a:latin typeface="Eames Century Modern" charset="0"/>
                <a:ea typeface="Eames Century Modern" charset="0"/>
                <a:cs typeface="Eames Century Modern" charset="0"/>
              </a:defRPr>
            </a:lvl2pPr>
            <a:lvl3pPr>
              <a:defRPr>
                <a:latin typeface="Eames Century Modern" charset="0"/>
                <a:ea typeface="Eames Century Modern" charset="0"/>
                <a:cs typeface="Eames Century Modern" charset="0"/>
              </a:defRPr>
            </a:lvl3pPr>
            <a:lvl4pPr>
              <a:defRPr>
                <a:latin typeface="Eames Century Modern" charset="0"/>
                <a:ea typeface="Eames Century Modern" charset="0"/>
                <a:cs typeface="Eames Century Modern" charset="0"/>
              </a:defRPr>
            </a:lvl4pPr>
            <a:lvl5pPr>
              <a:defRPr>
                <a:latin typeface="Eames Century Modern" charset="0"/>
                <a:ea typeface="Eames Century Modern" charset="0"/>
                <a:cs typeface="Eames Century Modern"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Rectangle 9"/>
          <p:cNvSpPr/>
          <p:nvPr userDrawn="1"/>
        </p:nvSpPr>
        <p:spPr>
          <a:xfrm>
            <a:off x="707817" y="1"/>
            <a:ext cx="633303" cy="1053296"/>
          </a:xfrm>
          <a:prstGeom prst="rect">
            <a:avLst/>
          </a:prstGeom>
          <a:solidFill>
            <a:srgbClr val="99040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702" y="137686"/>
            <a:ext cx="447871" cy="800082"/>
          </a:xfrm>
          <a:prstGeom prst="rect">
            <a:avLst/>
          </a:prstGeom>
        </p:spPr>
      </p:pic>
      <p:cxnSp>
        <p:nvCxnSpPr>
          <p:cNvPr id="12" name="Straight Connector 11"/>
          <p:cNvCxnSpPr/>
          <p:nvPr userDrawn="1"/>
        </p:nvCxnSpPr>
        <p:spPr>
          <a:xfrm>
            <a:off x="1728216" y="645305"/>
            <a:ext cx="0" cy="6751175"/>
          </a:xfrm>
          <a:prstGeom prst="line">
            <a:avLst/>
          </a:prstGeom>
          <a:ln>
            <a:solidFill>
              <a:srgbClr val="990405"/>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21092" y="6959600"/>
            <a:ext cx="2337308" cy="436880"/>
          </a:xfrm>
          <a:prstGeom prst="rect">
            <a:avLst/>
          </a:prstGeom>
        </p:spPr>
      </p:pic>
      <p:sp>
        <p:nvSpPr>
          <p:cNvPr id="14" name="Title 1"/>
          <p:cNvSpPr txBox="1">
            <a:spLocks/>
          </p:cNvSpPr>
          <p:nvPr userDrawn="1"/>
        </p:nvSpPr>
        <p:spPr>
          <a:xfrm>
            <a:off x="2164467" y="645305"/>
            <a:ext cx="7202418" cy="1502305"/>
          </a:xfrm>
          <a:prstGeom prst="rect">
            <a:avLst/>
          </a:prstGeom>
        </p:spPr>
        <p:txBody>
          <a:bodyPr vert="horz" lIns="91440" tIns="45720" rIns="91440" bIns="45720" rtlCol="0" anchor="ctr">
            <a:normAutofit/>
          </a:bodyPr>
          <a:lstStyle>
            <a:lvl1pPr algn="l" defTabSz="1005840" rtl="0" eaLnBrk="1" latinLnBrk="0" hangingPunct="1">
              <a:lnSpc>
                <a:spcPct val="90000"/>
              </a:lnSpc>
              <a:spcBef>
                <a:spcPct val="0"/>
              </a:spcBef>
              <a:buNone/>
              <a:defRPr sz="4840" b="0" i="0" kern="1200">
                <a:solidFill>
                  <a:schemeClr val="tx1"/>
                </a:solidFill>
                <a:latin typeface="Knockout 50 Welterweight" charset="0"/>
                <a:ea typeface="Knockout 50 Welterweight" charset="0"/>
                <a:cs typeface="Knockout 50 Welterweight" charset="0"/>
              </a:defRPr>
            </a:lvl1pPr>
          </a:lstStyle>
          <a:p>
            <a:r>
              <a:rPr lang="en-US"/>
              <a:t>Insert slide title here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707817" y="1"/>
            <a:ext cx="633303" cy="1053296"/>
          </a:xfrm>
          <a:prstGeom prst="rect">
            <a:avLst/>
          </a:prstGeom>
          <a:solidFill>
            <a:srgbClr val="99040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1"/>
            <a:ext cx="10058400" cy="567159"/>
          </a:xfrm>
          <a:prstGeom prst="rect">
            <a:avLst/>
          </a:prstGeom>
          <a:solidFill>
            <a:srgbClr val="99040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702" y="137686"/>
            <a:ext cx="447871" cy="800082"/>
          </a:xfrm>
          <a:prstGeom prst="rect">
            <a:avLst/>
          </a:prstGeom>
        </p:spPr>
      </p:pic>
      <p:sp>
        <p:nvSpPr>
          <p:cNvPr id="9" name="Title 1"/>
          <p:cNvSpPr>
            <a:spLocks noGrp="1"/>
          </p:cNvSpPr>
          <p:nvPr>
            <p:ph type="title" hasCustomPrompt="1"/>
          </p:nvPr>
        </p:nvSpPr>
        <p:spPr>
          <a:xfrm>
            <a:off x="1585733" y="1434794"/>
            <a:ext cx="7202418" cy="1502305"/>
          </a:xfrm>
        </p:spPr>
        <p:txBody>
          <a:bodyPr/>
          <a:lstStyle>
            <a:lvl1pPr>
              <a:defRPr b="0" i="0">
                <a:latin typeface="Knockout 50 Welterweight" charset="0"/>
                <a:ea typeface="Knockout 50 Welterweight" charset="0"/>
                <a:cs typeface="Knockout 50 Welterweight" charset="0"/>
              </a:defRPr>
            </a:lvl1pPr>
          </a:lstStyle>
          <a:p>
            <a:r>
              <a:rPr lang="en-US"/>
              <a:t>Insert slide title here</a:t>
            </a:r>
            <a:endParaRPr lang="en-US" dirty="0"/>
          </a:p>
        </p:txBody>
      </p:sp>
      <p:sp>
        <p:nvSpPr>
          <p:cNvPr id="10" name="Content Placeholder 3"/>
          <p:cNvSpPr>
            <a:spLocks noGrp="1"/>
          </p:cNvSpPr>
          <p:nvPr>
            <p:ph sz="half" idx="2"/>
          </p:nvPr>
        </p:nvSpPr>
        <p:spPr>
          <a:xfrm>
            <a:off x="1585733" y="3212061"/>
            <a:ext cx="7202418" cy="3709599"/>
          </a:xfrm>
        </p:spPr>
        <p:txBody>
          <a:bodyPr/>
          <a:lstStyle>
            <a:lvl1pPr>
              <a:defRPr b="0" i="0">
                <a:latin typeface="Eames Century Modern" charset="0"/>
                <a:ea typeface="Eames Century Modern" charset="0"/>
                <a:cs typeface="Eames Century Modern" charset="0"/>
              </a:defRPr>
            </a:lvl1pPr>
            <a:lvl2pPr>
              <a:defRPr b="0" i="0">
                <a:latin typeface="Eames Century Modern" charset="0"/>
                <a:ea typeface="Eames Century Modern" charset="0"/>
                <a:cs typeface="Eames Century Modern" charset="0"/>
              </a:defRPr>
            </a:lvl2pPr>
            <a:lvl3pPr>
              <a:defRPr b="0" i="0">
                <a:latin typeface="Eames Century Modern" charset="0"/>
                <a:ea typeface="Eames Century Modern" charset="0"/>
                <a:cs typeface="Eames Century Modern" charset="0"/>
              </a:defRPr>
            </a:lvl3pPr>
            <a:lvl4pPr>
              <a:defRPr b="0" i="0">
                <a:latin typeface="Eames Century Modern" charset="0"/>
                <a:ea typeface="Eames Century Modern" charset="0"/>
                <a:cs typeface="Eames Century Modern" charset="0"/>
              </a:defRPr>
            </a:lvl4pPr>
            <a:lvl5pPr>
              <a:defRPr b="0" i="0">
                <a:latin typeface="Eames Century Modern" charset="0"/>
                <a:ea typeface="Eames Century Modern" charset="0"/>
                <a:cs typeface="Eames Century Modern"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9785" y="429644"/>
            <a:ext cx="5335017" cy="64563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EF24116-5A0D-FE4F-91BB-0CD241F0B700}" type="datetimeFigureOut">
              <a:rPr lang="en-US" smtClean="0"/>
              <a:t>3/17/2021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F2733D-0139-E94E-87CC-9AB3E29D0E6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F24116-5A0D-FE4F-91BB-0CD241F0B700}" type="datetimeFigureOut">
              <a:rPr lang="en-US" smtClean="0"/>
              <a:t>3/17/2021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F2733D-0139-E94E-87CC-9AB3E29D0E6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119083"/>
            <a:ext cx="5092065" cy="552344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7EF24116-5A0D-FE4F-91BB-0CD241F0B700}" type="datetimeFigureOut">
              <a:rPr lang="en-US" smtClean="0"/>
              <a:t>3/17/2021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F2733D-0139-E94E-87CC-9AB3E29D0E6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119083"/>
            <a:ext cx="5092065" cy="5523442"/>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7EF24116-5A0D-FE4F-91BB-0CD241F0B700}" type="datetimeFigureOut">
              <a:rPr lang="en-US" smtClean="0"/>
              <a:t>3/17/2021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F2733D-0139-E94E-87CC-9AB3E29D0E6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75000"/>
                  </a:schemeClr>
                </a:solidFill>
              </a:defRPr>
            </a:lvl1pPr>
          </a:lstStyle>
          <a:p>
            <a:fld id="{7EF24116-5A0D-FE4F-91BB-0CD241F0B700}" type="datetimeFigureOut">
              <a:rPr lang="en-US" smtClean="0"/>
              <a:t>3/17/2021</a:t>
            </a:fld>
            <a:endParaRPr lang="en-US"/>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75000"/>
                  </a:schemeClr>
                </a:solidFill>
              </a:defRPr>
            </a:lvl1pPr>
          </a:lstStyle>
          <a:p>
            <a:fld id="{14F2733D-0139-E94E-87CC-9AB3E29D0E6F}" type="slidenum">
              <a:rPr lang="en-US" smtClean="0"/>
              <a:t>‹#›</a:t>
            </a:fld>
            <a:endParaRPr lang="en-US"/>
          </a:p>
        </p:txBody>
      </p:sp>
    </p:spTree>
    <p:extLst>
      <p:ext uri="{BB962C8B-B14F-4D97-AF65-F5344CB8AC3E}">
        <p14:creationId xmlns:p14="http://schemas.microsoft.com/office/powerpoint/2010/main" val="2121329531"/>
      </p:ext>
    </p:extLst>
  </p:cSld>
  <p:clrMap bg1="lt1" tx1="dk1" bg2="lt2" tx2="dk2" accent1="accent1" accent2="accent2" accent3="accent3" accent4="accent4" accent5="accent5" accent6="accent6" hlink="hlink" folHlink="folHlink"/>
  <p:sldLayoutIdLst>
    <p:sldLayoutId id="2147483673" r:id="rId1"/>
    <p:sldLayoutId id="2147483676" r:id="rId2"/>
    <p:sldLayoutId id="2147483675" r:id="rId3"/>
    <p:sldLayoutId id="2147483677" r:id="rId4"/>
    <p:sldLayoutId id="2147483674" r:id="rId5"/>
    <p:sldLayoutId id="2147483678" r:id="rId6"/>
    <p:sldLayoutId id="2147483679" r:id="rId7"/>
    <p:sldLayoutId id="2147483680" r:id="rId8"/>
    <p:sldLayoutId id="2147483681" r:id="rId9"/>
    <p:sldLayoutId id="2147483682" r:id="rId10"/>
    <p:sldLayoutId id="2147483683" r:id="rId11"/>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40504"/>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828167" y="2501900"/>
            <a:ext cx="7358128" cy="2764574"/>
          </a:xfrm>
        </p:spPr>
        <p:txBody>
          <a:bodyPr>
            <a:normAutofit/>
          </a:bodyPr>
          <a:lstStyle/>
          <a:p>
            <a:pPr algn="ctr"/>
            <a:r>
              <a:rPr lang="en-US" sz="4800" dirty="0">
                <a:solidFill>
                  <a:schemeClr val="tx1"/>
                </a:solidFill>
              </a:rPr>
              <a:t>Aligning Learning Outcomes with What Really Matters to Students</a:t>
            </a:r>
          </a:p>
        </p:txBody>
      </p:sp>
      <p:sp>
        <p:nvSpPr>
          <p:cNvPr id="3" name="Rectangle 2"/>
          <p:cNvSpPr/>
          <p:nvPr/>
        </p:nvSpPr>
        <p:spPr>
          <a:xfrm>
            <a:off x="828167" y="6361770"/>
            <a:ext cx="4723665" cy="523220"/>
          </a:xfrm>
          <a:prstGeom prst="rect">
            <a:avLst/>
          </a:prstGeom>
        </p:spPr>
        <p:txBody>
          <a:bodyPr wrap="none">
            <a:spAutoFit/>
          </a:bodyPr>
          <a:lstStyle/>
          <a:p>
            <a:r>
              <a:rPr lang="en-US" sz="2800" dirty="0"/>
              <a:t>Presenter: Sandra L. Abbey, MS</a:t>
            </a:r>
          </a:p>
        </p:txBody>
      </p:sp>
    </p:spTree>
    <p:extLst>
      <p:ext uri="{BB962C8B-B14F-4D97-AF65-F5344CB8AC3E}">
        <p14:creationId xmlns:p14="http://schemas.microsoft.com/office/powerpoint/2010/main" val="779468777"/>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6741" y="992556"/>
            <a:ext cx="7202418" cy="1502305"/>
          </a:xfrm>
        </p:spPr>
        <p:txBody>
          <a:bodyPr>
            <a:normAutofit/>
          </a:bodyPr>
          <a:lstStyle/>
          <a:p>
            <a:pPr algn="ctr"/>
            <a:r>
              <a:rPr lang="en-US" sz="3200" dirty="0"/>
              <a:t>Pragmatic Adaptation to Make Any Learning Objective More Meaningful</a:t>
            </a:r>
          </a:p>
        </p:txBody>
      </p:sp>
      <p:sp>
        <p:nvSpPr>
          <p:cNvPr id="3" name="Content Placeholder 2"/>
          <p:cNvSpPr>
            <a:spLocks noGrp="1"/>
          </p:cNvSpPr>
          <p:nvPr>
            <p:ph sz="half" idx="2"/>
          </p:nvPr>
        </p:nvSpPr>
        <p:spPr>
          <a:xfrm>
            <a:off x="863600" y="2657698"/>
            <a:ext cx="8648700" cy="4682553"/>
          </a:xfrm>
        </p:spPr>
        <p:txBody>
          <a:bodyPr>
            <a:normAutofit fontScale="70000" lnSpcReduction="20000"/>
          </a:bodyPr>
          <a:lstStyle/>
          <a:p>
            <a:r>
              <a:rPr lang="en-US" sz="3400" dirty="0"/>
              <a:t>Week One Discovering What Really Matters.  </a:t>
            </a:r>
          </a:p>
          <a:p>
            <a:r>
              <a:rPr lang="en-US" sz="3400" dirty="0"/>
              <a:t>Reflective Journaling</a:t>
            </a:r>
          </a:p>
          <a:p>
            <a:r>
              <a:rPr lang="en-US" sz="3400" dirty="0"/>
              <a:t>Turn an Assignment into a Meaningful Project</a:t>
            </a:r>
          </a:p>
          <a:p>
            <a:r>
              <a:rPr lang="en-US" sz="3400" dirty="0"/>
              <a:t>Turn a Discussion into a Meaningful Activity</a:t>
            </a:r>
          </a:p>
          <a:p>
            <a:pPr marL="0" indent="0">
              <a:buNone/>
            </a:pPr>
            <a:endParaRPr lang="en-US" sz="3400" dirty="0"/>
          </a:p>
          <a:p>
            <a:pPr marL="0" indent="0">
              <a:buNone/>
            </a:pPr>
            <a:r>
              <a:rPr lang="en-US" sz="3400" dirty="0"/>
              <a:t>College Faculty who used interactive, engaging teaching and mentoring practices had a significant positive effect on student success (GPA and student experience) (</a:t>
            </a:r>
            <a:r>
              <a:rPr lang="en-US" sz="3400" dirty="0" err="1"/>
              <a:t>Macallen</a:t>
            </a:r>
            <a:r>
              <a:rPr lang="en-US" sz="3400" dirty="0"/>
              <a:t> &amp; Johnson, 2019).</a:t>
            </a:r>
          </a:p>
          <a:p>
            <a:pPr marL="0" indent="0">
              <a:buNone/>
            </a:pPr>
            <a:endParaRPr lang="en-US" sz="3400" dirty="0"/>
          </a:p>
          <a:p>
            <a:pPr marL="0" indent="0">
              <a:buNone/>
            </a:pPr>
            <a:endParaRPr lang="en-US" sz="3400" dirty="0"/>
          </a:p>
          <a:p>
            <a:endParaRPr lang="en-US" sz="2400" dirty="0"/>
          </a:p>
          <a:p>
            <a:pPr marL="0" indent="0">
              <a:buNone/>
            </a:pPr>
            <a:r>
              <a:rPr lang="en-US" sz="2400" dirty="0"/>
              <a:t> </a:t>
            </a:r>
          </a:p>
        </p:txBody>
      </p:sp>
      <p:sp>
        <p:nvSpPr>
          <p:cNvPr id="4" name="TextBox 3"/>
          <p:cNvSpPr txBox="1"/>
          <p:nvPr/>
        </p:nvSpPr>
        <p:spPr>
          <a:xfrm>
            <a:off x="863600" y="6816582"/>
            <a:ext cx="8981858" cy="1047338"/>
          </a:xfrm>
          <a:prstGeom prst="rect">
            <a:avLst/>
          </a:prstGeom>
          <a:noFill/>
        </p:spPr>
        <p:txBody>
          <a:bodyPr wrap="square" rtlCol="0">
            <a:spAutoFit/>
          </a:bodyPr>
          <a:lstStyle/>
          <a:p>
            <a:r>
              <a:rPr lang="en-US" sz="1400" dirty="0" err="1"/>
              <a:t>McCallen</a:t>
            </a:r>
            <a:r>
              <a:rPr lang="en-US" sz="1400" dirty="0"/>
              <a:t>, L. S., &amp; Johnson, H. L. (2019). The role of institutional agents in promoting higher education success among first-generation college students at a public urban university. </a:t>
            </a:r>
            <a:r>
              <a:rPr lang="en-US" sz="1400" i="1" dirty="0"/>
              <a:t>Journal of Diversity in Higher Education</a:t>
            </a:r>
            <a:r>
              <a:rPr lang="en-US" sz="1400" dirty="0"/>
              <a:t>. https://doi.org/10.1037/dhe0000143</a:t>
            </a:r>
          </a:p>
          <a:p>
            <a:endParaRPr lang="en-US" dirty="0"/>
          </a:p>
        </p:txBody>
      </p:sp>
    </p:spTree>
    <p:extLst>
      <p:ext uri="{BB962C8B-B14F-4D97-AF65-F5344CB8AC3E}">
        <p14:creationId xmlns:p14="http://schemas.microsoft.com/office/powerpoint/2010/main" val="2654536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5942" y="683641"/>
            <a:ext cx="7202418" cy="1502305"/>
          </a:xfrm>
        </p:spPr>
        <p:txBody>
          <a:bodyPr>
            <a:normAutofit/>
          </a:bodyPr>
          <a:lstStyle/>
          <a:p>
            <a:pPr algn="ctr"/>
            <a:r>
              <a:rPr lang="en-US" sz="3200" dirty="0"/>
              <a:t>Week One Discovery</a:t>
            </a:r>
          </a:p>
        </p:txBody>
      </p:sp>
      <p:sp>
        <p:nvSpPr>
          <p:cNvPr id="3" name="Content Placeholder 2"/>
          <p:cNvSpPr>
            <a:spLocks noGrp="1"/>
          </p:cNvSpPr>
          <p:nvPr>
            <p:ph sz="half" idx="2"/>
          </p:nvPr>
        </p:nvSpPr>
        <p:spPr>
          <a:xfrm>
            <a:off x="393700" y="2627861"/>
            <a:ext cx="9169400" cy="4560339"/>
          </a:xfrm>
        </p:spPr>
        <p:txBody>
          <a:bodyPr>
            <a:noAutofit/>
          </a:bodyPr>
          <a:lstStyle/>
          <a:p>
            <a:pPr marL="0" indent="0">
              <a:buNone/>
            </a:pPr>
            <a:r>
              <a:rPr lang="en-US" sz="2400" dirty="0"/>
              <a:t>Start Your Class (whether face-to-face or online) with a discovery activity.</a:t>
            </a:r>
          </a:p>
          <a:p>
            <a:pPr marL="0" indent="0">
              <a:buNone/>
            </a:pPr>
            <a:r>
              <a:rPr lang="en-US" sz="2400" dirty="0"/>
              <a:t>Curtis and Moore (2018) found students were more engaged and positive about the entire course when instructors started with a meaningful activity on the first day.</a:t>
            </a:r>
          </a:p>
        </p:txBody>
      </p:sp>
      <p:pic>
        <p:nvPicPr>
          <p:cNvPr id="1026" name="Picture 2" descr="Image result for discussion circ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5477" y="4395529"/>
            <a:ext cx="4102883" cy="305254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8621" y="6400736"/>
            <a:ext cx="3920646" cy="1047338"/>
          </a:xfrm>
          <a:prstGeom prst="rect">
            <a:avLst/>
          </a:prstGeom>
          <a:noFill/>
        </p:spPr>
        <p:txBody>
          <a:bodyPr wrap="square" rtlCol="0">
            <a:spAutoFit/>
          </a:bodyPr>
          <a:lstStyle/>
          <a:p>
            <a:r>
              <a:rPr lang="en-US" sz="1400" dirty="0"/>
              <a:t>Curtis, D. A. &amp; Moore, K. (2018). The first day of class: Starting with an activity or syllabus? </a:t>
            </a:r>
            <a:r>
              <a:rPr lang="en-US" sz="1400" i="1" dirty="0"/>
              <a:t>North American Journal of Psychology</a:t>
            </a:r>
            <a:r>
              <a:rPr lang="en-US" sz="1400" dirty="0"/>
              <a:t>, </a:t>
            </a:r>
            <a:r>
              <a:rPr lang="en-US" sz="1400" i="1" dirty="0"/>
              <a:t>3</a:t>
            </a:r>
            <a:r>
              <a:rPr lang="en-US" sz="1400" dirty="0"/>
              <a:t>.</a:t>
            </a:r>
          </a:p>
          <a:p>
            <a:endParaRPr lang="en-US" dirty="0"/>
          </a:p>
        </p:txBody>
      </p:sp>
    </p:spTree>
    <p:extLst>
      <p:ext uri="{BB962C8B-B14F-4D97-AF65-F5344CB8AC3E}">
        <p14:creationId xmlns:p14="http://schemas.microsoft.com/office/powerpoint/2010/main" val="1922456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5733" y="780270"/>
            <a:ext cx="7202418" cy="1502305"/>
          </a:xfrm>
        </p:spPr>
        <p:txBody>
          <a:bodyPr>
            <a:normAutofit/>
          </a:bodyPr>
          <a:lstStyle/>
          <a:p>
            <a:pPr algn="ctr"/>
            <a:r>
              <a:rPr lang="en-US" sz="3200" dirty="0"/>
              <a:t>Weekly Reflective Journal</a:t>
            </a:r>
          </a:p>
        </p:txBody>
      </p:sp>
      <p:sp>
        <p:nvSpPr>
          <p:cNvPr id="3" name="Content Placeholder 2"/>
          <p:cNvSpPr>
            <a:spLocks noGrp="1"/>
          </p:cNvSpPr>
          <p:nvPr>
            <p:ph sz="half" idx="2"/>
          </p:nvPr>
        </p:nvSpPr>
        <p:spPr>
          <a:xfrm>
            <a:off x="614942" y="1959429"/>
            <a:ext cx="9144000" cy="4643252"/>
          </a:xfrm>
        </p:spPr>
        <p:txBody>
          <a:bodyPr>
            <a:normAutofit/>
          </a:bodyPr>
          <a:lstStyle/>
          <a:p>
            <a:pPr marL="0" indent="0">
              <a:buNone/>
            </a:pPr>
            <a:r>
              <a:rPr lang="en-US" sz="2400" dirty="0"/>
              <a:t>Dobbins (2019) found that writing in a weekly reflective journal, was beneficial to students to anchor new ideas and concepts they had learned in class that week. </a:t>
            </a:r>
          </a:p>
          <a:p>
            <a:pPr marL="0" indent="0">
              <a:buNone/>
            </a:pPr>
            <a:endParaRPr lang="en-US" sz="2400" dirty="0"/>
          </a:p>
          <a:p>
            <a:pPr lvl="4"/>
            <a:r>
              <a:rPr lang="en-US" sz="2400" dirty="0"/>
              <a:t>Hand-written</a:t>
            </a:r>
          </a:p>
          <a:p>
            <a:pPr lvl="4"/>
            <a:r>
              <a:rPr lang="en-US" sz="2400" dirty="0"/>
              <a:t>Online post</a:t>
            </a:r>
          </a:p>
          <a:p>
            <a:pPr lvl="4"/>
            <a:r>
              <a:rPr lang="en-US" sz="2400" dirty="0"/>
              <a:t>Face-to-face reflective discussion</a:t>
            </a:r>
          </a:p>
          <a:p>
            <a:pPr lvl="4"/>
            <a:endParaRPr lang="en-US" sz="2400" dirty="0"/>
          </a:p>
        </p:txBody>
      </p:sp>
      <p:sp>
        <p:nvSpPr>
          <p:cNvPr id="4" name="TextBox 3"/>
          <p:cNvSpPr txBox="1"/>
          <p:nvPr/>
        </p:nvSpPr>
        <p:spPr>
          <a:xfrm>
            <a:off x="789140" y="6713951"/>
            <a:ext cx="8494560" cy="738664"/>
          </a:xfrm>
          <a:prstGeom prst="rect">
            <a:avLst/>
          </a:prstGeom>
          <a:noFill/>
        </p:spPr>
        <p:txBody>
          <a:bodyPr wrap="square" rtlCol="0">
            <a:spAutoFit/>
          </a:bodyPr>
          <a:lstStyle/>
          <a:p>
            <a:r>
              <a:rPr lang="en-US" sz="1400" dirty="0"/>
              <a:t>Dobbins, C., Edgar, L. D. &amp; Dooley, K. K. D. (2019). Mixed-method approach for assessing student engagement and learning for an interdisciplinary, multi-institutional course. </a:t>
            </a:r>
            <a:r>
              <a:rPr lang="en-US" sz="1400" i="1" dirty="0"/>
              <a:t>NACTA Journal</a:t>
            </a:r>
            <a:r>
              <a:rPr lang="en-US" sz="1400" dirty="0"/>
              <a:t>, </a:t>
            </a:r>
            <a:r>
              <a:rPr lang="en-US" sz="1400" i="1" dirty="0"/>
              <a:t>63.</a:t>
            </a:r>
            <a:r>
              <a:rPr lang="en-US" sz="1400" dirty="0"/>
              <a:t> 7–14.</a:t>
            </a:r>
          </a:p>
          <a:p>
            <a:endParaRPr lang="en-US" sz="1400" dirty="0"/>
          </a:p>
        </p:txBody>
      </p:sp>
      <p:pic>
        <p:nvPicPr>
          <p:cNvPr id="1026" name="Picture 2" descr="Image result for jour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140" y="4889852"/>
            <a:ext cx="2569243" cy="171282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woman, work, author, create, creative, design, explore, journ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V="1">
            <a:off x="3892326" y="4876527"/>
            <a:ext cx="2589231" cy="172615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hoto Of People Having Discuss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3834" y="4847461"/>
            <a:ext cx="2632830" cy="1755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2828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200" y="915218"/>
            <a:ext cx="8507956" cy="1502305"/>
          </a:xfrm>
        </p:spPr>
        <p:txBody>
          <a:bodyPr>
            <a:normAutofit/>
          </a:bodyPr>
          <a:lstStyle/>
          <a:p>
            <a:pPr algn="ctr"/>
            <a:r>
              <a:rPr lang="en-US" sz="3200" dirty="0"/>
              <a:t>Adjust Assignments or Discussions</a:t>
            </a:r>
          </a:p>
        </p:txBody>
      </p:sp>
      <p:sp>
        <p:nvSpPr>
          <p:cNvPr id="3" name="Content Placeholder 2"/>
          <p:cNvSpPr>
            <a:spLocks noGrp="1"/>
          </p:cNvSpPr>
          <p:nvPr>
            <p:ph sz="half" idx="2"/>
          </p:nvPr>
        </p:nvSpPr>
        <p:spPr>
          <a:xfrm>
            <a:off x="711200" y="2417523"/>
            <a:ext cx="8507956" cy="4709787"/>
          </a:xfrm>
        </p:spPr>
        <p:txBody>
          <a:bodyPr>
            <a:normAutofit/>
          </a:bodyPr>
          <a:lstStyle/>
          <a:p>
            <a:r>
              <a:rPr lang="en-US" sz="2400" dirty="0"/>
              <a:t>Based on the topics that are most meaningful, adjust at least 1 assignment per unit by continuing to use the course or unit learning outcomes.</a:t>
            </a:r>
          </a:p>
          <a:p>
            <a:r>
              <a:rPr lang="en-US" sz="2400" dirty="0"/>
              <a:t>Adjust final project and allow students to gather research that applies course content to one of the meaningful topics.  Then have students present their research in class.</a:t>
            </a:r>
          </a:p>
          <a:p>
            <a:r>
              <a:rPr lang="en-US" sz="2400" dirty="0"/>
              <a:t>Adjust online discussion question so students apply course concepts to meaningful topics from the discovery exercise.</a:t>
            </a:r>
          </a:p>
          <a:p>
            <a:r>
              <a:rPr lang="en-US" sz="2400" dirty="0"/>
              <a:t>Turn a discussion into an activity in which students apply course learning outcomes/objectives to a meaningful topic.</a:t>
            </a:r>
          </a:p>
          <a:p>
            <a:r>
              <a:rPr lang="en-US" sz="2400" dirty="0"/>
              <a:t>Let students know you made the adjustments based on their week 1 discovery exercise.</a:t>
            </a:r>
          </a:p>
          <a:p>
            <a:pPr marL="0" indent="0">
              <a:buNone/>
            </a:pPr>
            <a:endParaRPr lang="en-US" sz="2000" dirty="0"/>
          </a:p>
        </p:txBody>
      </p:sp>
      <p:pic>
        <p:nvPicPr>
          <p:cNvPr id="1026" name="Picture 2" descr="Image result for discuss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1292" y="6653408"/>
            <a:ext cx="2004165" cy="1068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39952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5733" y="683641"/>
            <a:ext cx="7202418" cy="1502305"/>
          </a:xfrm>
        </p:spPr>
        <p:txBody>
          <a:bodyPr>
            <a:normAutofit/>
          </a:bodyPr>
          <a:lstStyle/>
          <a:p>
            <a:pPr algn="ctr"/>
            <a:r>
              <a:rPr lang="en-US" sz="3200" dirty="0"/>
              <a:t>Sample Assignment</a:t>
            </a:r>
          </a:p>
        </p:txBody>
      </p:sp>
      <p:sp>
        <p:nvSpPr>
          <p:cNvPr id="3" name="Content Placeholder 2"/>
          <p:cNvSpPr>
            <a:spLocks noGrp="1"/>
          </p:cNvSpPr>
          <p:nvPr>
            <p:ph sz="half" idx="2"/>
          </p:nvPr>
        </p:nvSpPr>
        <p:spPr>
          <a:xfrm>
            <a:off x="502208" y="1974372"/>
            <a:ext cx="9369468" cy="5461348"/>
          </a:xfrm>
        </p:spPr>
        <p:txBody>
          <a:bodyPr>
            <a:normAutofit fontScale="32500" lnSpcReduction="20000"/>
          </a:bodyPr>
          <a:lstStyle/>
          <a:p>
            <a:pPr marL="0" indent="0">
              <a:lnSpc>
                <a:spcPct val="107000"/>
              </a:lnSpc>
              <a:spcAft>
                <a:spcPts val="800"/>
              </a:spcAft>
              <a:buNone/>
            </a:pPr>
            <a:r>
              <a:rPr lang="en-US" sz="3200" i="1" dirty="0">
                <a:latin typeface="Verdana" panose="020B0604030504040204" pitchFamily="34" charset="0"/>
                <a:ea typeface="Verdana" panose="020B0604030504040204" pitchFamily="34" charset="0"/>
                <a:cs typeface="Times New Roman" panose="02020603050405020304" pitchFamily="18" charset="0"/>
              </a:rPr>
              <a:t>Course Learning Objective/Outcome (CLO-1): </a:t>
            </a:r>
            <a:r>
              <a:rPr lang="en-US" sz="3200" i="1" dirty="0">
                <a:latin typeface="Verdana" panose="020B0604030504040204" pitchFamily="34" charset="0"/>
                <a:ea typeface="Verdana" panose="020B0604030504040204" pitchFamily="34" charset="0"/>
                <a:cs typeface="Arial" panose="020B0604020202020204" pitchFamily="34" charset="0"/>
              </a:rPr>
              <a:t>Examine the essential tenets of effective communication in the workplace.</a:t>
            </a:r>
            <a:endParaRPr lang="en-US" sz="3200" i="1" dirty="0">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r>
              <a:rPr lang="en-US" sz="3200" b="1" dirty="0">
                <a:latin typeface="Verdana" panose="020B0604030504040204" pitchFamily="34" charset="0"/>
                <a:ea typeface="Verdana" panose="020B0604030504040204" pitchFamily="34" charset="0"/>
                <a:cs typeface="Times New Roman" panose="02020603050405020304" pitchFamily="18" charset="0"/>
              </a:rPr>
              <a:t>Example Meaningful Assignment:</a:t>
            </a:r>
            <a:endParaRPr lang="en-US" sz="3200" dirty="0">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r>
              <a:rPr lang="en-US" sz="3200" dirty="0">
                <a:latin typeface="Verdana" panose="020B0604030504040204" pitchFamily="34" charset="0"/>
                <a:ea typeface="Verdana" panose="020B0604030504040204" pitchFamily="34" charset="0"/>
                <a:cs typeface="Times New Roman" panose="02020603050405020304" pitchFamily="18" charset="0"/>
              </a:rPr>
              <a:t>Select from one of the following </a:t>
            </a:r>
            <a:r>
              <a:rPr lang="en-US" sz="3200" b="1" dirty="0">
                <a:latin typeface="Verdana" panose="020B0604030504040204" pitchFamily="34" charset="0"/>
                <a:ea typeface="Verdana" panose="020B0604030504040204" pitchFamily="34" charset="0"/>
                <a:cs typeface="Times New Roman" panose="02020603050405020304" pitchFamily="18" charset="0"/>
              </a:rPr>
              <a:t>meaningful topics</a:t>
            </a:r>
            <a:r>
              <a:rPr lang="en-US" sz="3200" dirty="0">
                <a:latin typeface="Verdana" panose="020B0604030504040204" pitchFamily="34" charset="0"/>
                <a:ea typeface="Verdana" panose="020B0604030504040204" pitchFamily="34" charset="0"/>
                <a:cs typeface="Times New Roman" panose="02020603050405020304" pitchFamily="18" charset="0"/>
              </a:rPr>
              <a:t>/concerns that were identified by the class in our week one brainstorming session:</a:t>
            </a:r>
          </a:p>
          <a:p>
            <a:pPr marL="342900" marR="0" lvl="0" indent="-342900">
              <a:lnSpc>
                <a:spcPct val="107000"/>
              </a:lnSpc>
              <a:spcBef>
                <a:spcPts val="0"/>
              </a:spcBef>
              <a:spcAft>
                <a:spcPts val="0"/>
              </a:spcAft>
              <a:buFont typeface="Symbol" panose="05050102010706020507" pitchFamily="18" charset="2"/>
              <a:buChar char=""/>
            </a:pPr>
            <a:r>
              <a:rPr lang="en-US" sz="3200" dirty="0">
                <a:latin typeface="Verdana" panose="020B0604030504040204" pitchFamily="34" charset="0"/>
                <a:ea typeface="Verdana" panose="020B0604030504040204" pitchFamily="34" charset="0"/>
                <a:cs typeface="Times New Roman" panose="02020603050405020304" pitchFamily="18" charset="0"/>
              </a:rPr>
              <a:t>Cleaning up our community’s downtown area</a:t>
            </a:r>
          </a:p>
          <a:p>
            <a:pPr marL="342900" marR="0" lvl="0" indent="-342900">
              <a:lnSpc>
                <a:spcPct val="107000"/>
              </a:lnSpc>
              <a:spcBef>
                <a:spcPts val="0"/>
              </a:spcBef>
              <a:spcAft>
                <a:spcPts val="0"/>
              </a:spcAft>
              <a:buFont typeface="Symbol" panose="05050102010706020507" pitchFamily="18" charset="2"/>
              <a:buChar char=""/>
            </a:pPr>
            <a:r>
              <a:rPr lang="en-US" sz="3200" dirty="0">
                <a:latin typeface="Verdana" panose="020B0604030504040204" pitchFamily="34" charset="0"/>
                <a:ea typeface="Verdana" panose="020B0604030504040204" pitchFamily="34" charset="0"/>
                <a:cs typeface="Times New Roman" panose="02020603050405020304" pitchFamily="18" charset="0"/>
              </a:rPr>
              <a:t>Keeping the city park’s jogging trails safe any time of day</a:t>
            </a:r>
          </a:p>
          <a:p>
            <a:pPr marL="342900" marR="0" lvl="0" indent="-342900">
              <a:lnSpc>
                <a:spcPct val="107000"/>
              </a:lnSpc>
              <a:spcBef>
                <a:spcPts val="0"/>
              </a:spcBef>
              <a:spcAft>
                <a:spcPts val="0"/>
              </a:spcAft>
              <a:buFont typeface="Symbol" panose="05050102010706020507" pitchFamily="18" charset="2"/>
              <a:buChar char=""/>
            </a:pPr>
            <a:r>
              <a:rPr lang="en-US" sz="3200" dirty="0">
                <a:latin typeface="Verdana" panose="020B0604030504040204" pitchFamily="34" charset="0"/>
                <a:ea typeface="Verdana" panose="020B0604030504040204" pitchFamily="34" charset="0"/>
                <a:cs typeface="Times New Roman" panose="02020603050405020304" pitchFamily="18" charset="0"/>
              </a:rPr>
              <a:t>Fighting poverty around the world</a:t>
            </a:r>
          </a:p>
          <a:p>
            <a:pPr marL="342900" marR="0" lvl="0" indent="-342900">
              <a:lnSpc>
                <a:spcPct val="107000"/>
              </a:lnSpc>
              <a:spcBef>
                <a:spcPts val="0"/>
              </a:spcBef>
              <a:spcAft>
                <a:spcPts val="0"/>
              </a:spcAft>
              <a:buFont typeface="Symbol" panose="05050102010706020507" pitchFamily="18" charset="2"/>
              <a:buChar char=""/>
            </a:pPr>
            <a:r>
              <a:rPr lang="en-US" sz="3200" dirty="0">
                <a:latin typeface="Verdana" panose="020B0604030504040204" pitchFamily="34" charset="0"/>
                <a:ea typeface="Verdana" panose="020B0604030504040204" pitchFamily="34" charset="0"/>
                <a:cs typeface="Times New Roman" panose="02020603050405020304" pitchFamily="18" charset="0"/>
              </a:rPr>
              <a:t>Getting more students to support our home athletic events</a:t>
            </a:r>
          </a:p>
          <a:p>
            <a:pPr marL="342900" marR="0" lvl="0" indent="-342900">
              <a:lnSpc>
                <a:spcPct val="107000"/>
              </a:lnSpc>
              <a:spcBef>
                <a:spcPts val="0"/>
              </a:spcBef>
              <a:spcAft>
                <a:spcPts val="800"/>
              </a:spcAft>
              <a:buFont typeface="Symbol" panose="05050102010706020507" pitchFamily="18" charset="2"/>
              <a:buChar char=""/>
            </a:pPr>
            <a:r>
              <a:rPr lang="en-US" sz="3200" dirty="0">
                <a:latin typeface="Verdana" panose="020B0604030504040204" pitchFamily="34" charset="0"/>
                <a:ea typeface="Verdana" panose="020B0604030504040204" pitchFamily="34" charset="0"/>
                <a:cs typeface="Times New Roman" panose="02020603050405020304" pitchFamily="18" charset="0"/>
              </a:rPr>
              <a:t>Learning to cook healthy, nutritious and inexpensive meals at home or in student housing</a:t>
            </a:r>
          </a:p>
          <a:p>
            <a:pPr marL="0" indent="0">
              <a:lnSpc>
                <a:spcPct val="107000"/>
              </a:lnSpc>
              <a:spcAft>
                <a:spcPts val="800"/>
              </a:spcAft>
              <a:buNone/>
            </a:pPr>
            <a:r>
              <a:rPr lang="en-US" sz="3200" dirty="0">
                <a:latin typeface="Verdana" panose="020B0604030504040204" pitchFamily="34" charset="0"/>
                <a:ea typeface="Verdana" panose="020B0604030504040204" pitchFamily="34" charset="0"/>
                <a:cs typeface="Times New Roman" panose="02020603050405020304" pitchFamily="18" charset="0"/>
              </a:rPr>
              <a:t>For your selected meaningful topic, consider the tenets of effective communication in the workplace we’ve learned about in the last two weeks.  Use good business writing skills following APA guidelines. </a:t>
            </a:r>
          </a:p>
          <a:p>
            <a:pPr marL="0" indent="0">
              <a:lnSpc>
                <a:spcPct val="107000"/>
              </a:lnSpc>
              <a:spcAft>
                <a:spcPts val="800"/>
              </a:spcAft>
              <a:buNone/>
            </a:pPr>
            <a:r>
              <a:rPr lang="en-US" sz="3200" dirty="0">
                <a:latin typeface="Verdana" panose="020B0604030504040204" pitchFamily="34" charset="0"/>
                <a:ea typeface="Verdana" panose="020B0604030504040204" pitchFamily="34" charset="0"/>
                <a:cs typeface="Times New Roman" panose="02020603050405020304" pitchFamily="18" charset="0"/>
              </a:rPr>
              <a:t>Write a paper, create a PPT poster or infographic, or create a slide presentation that does the following:</a:t>
            </a:r>
          </a:p>
          <a:p>
            <a:pPr marL="342900" marR="0" lvl="0" indent="-342900">
              <a:lnSpc>
                <a:spcPct val="107000"/>
              </a:lnSpc>
              <a:spcBef>
                <a:spcPts val="0"/>
              </a:spcBef>
              <a:spcAft>
                <a:spcPts val="0"/>
              </a:spcAft>
              <a:buFont typeface="+mj-lt"/>
              <a:buAutoNum type="arabicParenR"/>
            </a:pPr>
            <a:r>
              <a:rPr lang="en-US" sz="3200" dirty="0">
                <a:latin typeface="Verdana" panose="020B0604030504040204" pitchFamily="34" charset="0"/>
                <a:ea typeface="Verdana" panose="020B0604030504040204" pitchFamily="34" charset="0"/>
                <a:cs typeface="Times New Roman" panose="02020603050405020304" pitchFamily="18" charset="0"/>
              </a:rPr>
              <a:t>Summarize the tenets of effective communication that would enable you to engage people around the solution to your selected </a:t>
            </a:r>
            <a:r>
              <a:rPr lang="en-US" sz="3200" b="1" dirty="0">
                <a:latin typeface="Verdana" panose="020B0604030504040204" pitchFamily="34" charset="0"/>
                <a:ea typeface="Verdana" panose="020B0604030504040204" pitchFamily="34" charset="0"/>
                <a:cs typeface="Times New Roman" panose="02020603050405020304" pitchFamily="18" charset="0"/>
              </a:rPr>
              <a:t>meaningful topic</a:t>
            </a:r>
            <a:r>
              <a:rPr lang="en-US" sz="3200" dirty="0">
                <a:latin typeface="Verdana" panose="020B0604030504040204" pitchFamily="34" charset="0"/>
                <a:ea typeface="Verdana" panose="020B0604030504040204" pitchFamily="34" charset="0"/>
                <a:cs typeface="Times New Roman" panose="02020603050405020304" pitchFamily="18" charset="0"/>
              </a:rPr>
              <a:t>.</a:t>
            </a:r>
          </a:p>
          <a:p>
            <a:pPr marL="342900" marR="0" lvl="0" indent="-342900">
              <a:lnSpc>
                <a:spcPct val="107000"/>
              </a:lnSpc>
              <a:spcBef>
                <a:spcPts val="0"/>
              </a:spcBef>
              <a:spcAft>
                <a:spcPts val="0"/>
              </a:spcAft>
              <a:buFont typeface="+mj-lt"/>
              <a:buAutoNum type="arabicParenR"/>
            </a:pPr>
            <a:r>
              <a:rPr lang="en-US" sz="3200" dirty="0">
                <a:latin typeface="Verdana" panose="020B0604030504040204" pitchFamily="34" charset="0"/>
                <a:ea typeface="Verdana" panose="020B0604030504040204" pitchFamily="34" charset="0"/>
                <a:cs typeface="Times New Roman" panose="02020603050405020304" pitchFamily="18" charset="0"/>
              </a:rPr>
              <a:t>Describe how you would approach this audience (the people who could help develop the solution to the selected </a:t>
            </a:r>
            <a:r>
              <a:rPr lang="en-US" sz="3200" b="1" dirty="0">
                <a:latin typeface="Verdana" panose="020B0604030504040204" pitchFamily="34" charset="0"/>
                <a:ea typeface="Verdana" panose="020B0604030504040204" pitchFamily="34" charset="0"/>
                <a:cs typeface="Times New Roman" panose="02020603050405020304" pitchFamily="18" charset="0"/>
              </a:rPr>
              <a:t>meaningful topic</a:t>
            </a:r>
            <a:r>
              <a:rPr lang="en-US" sz="3200" dirty="0">
                <a:latin typeface="Verdana" panose="020B0604030504040204" pitchFamily="34" charset="0"/>
                <a:ea typeface="Verdana" panose="020B0604030504040204" pitchFamily="34" charset="0"/>
                <a:cs typeface="Times New Roman" panose="02020603050405020304" pitchFamily="18" charset="0"/>
              </a:rPr>
              <a:t>).</a:t>
            </a:r>
          </a:p>
          <a:p>
            <a:pPr marL="342900" marR="0" lvl="0" indent="-342900">
              <a:lnSpc>
                <a:spcPct val="107000"/>
              </a:lnSpc>
              <a:spcBef>
                <a:spcPts val="0"/>
              </a:spcBef>
              <a:spcAft>
                <a:spcPts val="0"/>
              </a:spcAft>
              <a:buFont typeface="+mj-lt"/>
              <a:buAutoNum type="arabicParenR"/>
            </a:pPr>
            <a:r>
              <a:rPr lang="en-US" sz="3200" dirty="0">
                <a:latin typeface="Verdana" panose="020B0604030504040204" pitchFamily="34" charset="0"/>
                <a:ea typeface="Verdana" panose="020B0604030504040204" pitchFamily="34" charset="0"/>
                <a:cs typeface="Times New Roman" panose="02020603050405020304" pitchFamily="18" charset="0"/>
              </a:rPr>
              <a:t>Explore the key messages you would convey to the audience described.  Analyze why each of these messages is appropriate and would be persuasive in motivating this audience.</a:t>
            </a:r>
          </a:p>
          <a:p>
            <a:pPr marL="342900" marR="0" lvl="0" indent="-342900">
              <a:lnSpc>
                <a:spcPct val="107000"/>
              </a:lnSpc>
              <a:spcBef>
                <a:spcPts val="0"/>
              </a:spcBef>
              <a:spcAft>
                <a:spcPts val="800"/>
              </a:spcAft>
              <a:buFont typeface="+mj-lt"/>
              <a:buAutoNum type="arabicParenR"/>
            </a:pPr>
            <a:r>
              <a:rPr lang="en-US" sz="3200" dirty="0">
                <a:latin typeface="Verdana" panose="020B0604030504040204" pitchFamily="34" charset="0"/>
                <a:ea typeface="Verdana" panose="020B0604030504040204" pitchFamily="34" charset="0"/>
                <a:cs typeface="Times New Roman" panose="02020603050405020304" pitchFamily="18" charset="0"/>
              </a:rPr>
              <a:t>Create an action plan outline, that you could apply to identifying your audience, determining your messaging, selecting your communication methods, drafting your content, and delivering your persuasive and motivating message to help solve your selected </a:t>
            </a:r>
            <a:r>
              <a:rPr lang="en-US" sz="3200" b="1" dirty="0">
                <a:latin typeface="Verdana" panose="020B0604030504040204" pitchFamily="34" charset="0"/>
                <a:ea typeface="Verdana" panose="020B0604030504040204" pitchFamily="34" charset="0"/>
                <a:cs typeface="Times New Roman" panose="02020603050405020304" pitchFamily="18" charset="0"/>
              </a:rPr>
              <a:t>meaningful topic</a:t>
            </a:r>
            <a:r>
              <a:rPr lang="en-US" sz="3200" dirty="0">
                <a:latin typeface="Verdana" panose="020B0604030504040204" pitchFamily="34" charset="0"/>
                <a:ea typeface="Verdana" panose="020B0604030504040204" pitchFamily="34" charset="0"/>
                <a:cs typeface="Times New Roman" panose="02020603050405020304" pitchFamily="18" charset="0"/>
              </a:rPr>
              <a:t>.</a:t>
            </a:r>
          </a:p>
          <a:p>
            <a:pPr marL="0" indent="0">
              <a:lnSpc>
                <a:spcPct val="107000"/>
              </a:lnSpc>
              <a:spcAft>
                <a:spcPts val="800"/>
              </a:spcAft>
              <a:buNone/>
            </a:pPr>
            <a:r>
              <a:rPr lang="en-US" sz="3200" dirty="0">
                <a:latin typeface="Verdana" panose="020B0604030504040204" pitchFamily="34" charset="0"/>
                <a:ea typeface="Verdana" panose="020B0604030504040204" pitchFamily="34" charset="0"/>
                <a:cs typeface="Times New Roman" panose="02020603050405020304" pitchFamily="18" charset="0"/>
              </a:rPr>
              <a:t>Remember, at this point you are only expected to create an action plan. Your final project will flow from this action plan.</a:t>
            </a:r>
          </a:p>
          <a:p>
            <a:pPr marL="0" indent="0">
              <a:buNone/>
            </a:pPr>
            <a:endParaRPr lang="en-US" dirty="0"/>
          </a:p>
        </p:txBody>
      </p:sp>
      <p:pic>
        <p:nvPicPr>
          <p:cNvPr id="2052" name="Picture 4" descr="File:Magnifying glass 01.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5047" y="3046878"/>
            <a:ext cx="4145508" cy="41180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117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5733" y="821019"/>
            <a:ext cx="7202418" cy="1502305"/>
          </a:xfrm>
        </p:spPr>
        <p:txBody>
          <a:bodyPr>
            <a:normAutofit/>
          </a:bodyPr>
          <a:lstStyle/>
          <a:p>
            <a:pPr algn="ctr"/>
            <a:r>
              <a:rPr lang="en-US" sz="3200" dirty="0"/>
              <a:t>Sample Assignment</a:t>
            </a:r>
          </a:p>
        </p:txBody>
      </p:sp>
      <p:sp>
        <p:nvSpPr>
          <p:cNvPr id="3" name="Content Placeholder 2"/>
          <p:cNvSpPr>
            <a:spLocks noGrp="1"/>
          </p:cNvSpPr>
          <p:nvPr>
            <p:ph sz="half" idx="2"/>
          </p:nvPr>
        </p:nvSpPr>
        <p:spPr>
          <a:xfrm>
            <a:off x="676405" y="1841327"/>
            <a:ext cx="8956110" cy="5586608"/>
          </a:xfrm>
        </p:spPr>
        <p:txBody>
          <a:bodyPr>
            <a:normAutofit fontScale="85000" lnSpcReduction="10000"/>
          </a:bodyPr>
          <a:lstStyle/>
          <a:p>
            <a:pPr marL="0" indent="0">
              <a:lnSpc>
                <a:spcPct val="107000"/>
              </a:lnSpc>
              <a:spcAft>
                <a:spcPts val="800"/>
              </a:spcAft>
              <a:buNone/>
            </a:pPr>
            <a:r>
              <a:rPr lang="en-US" sz="2800" i="1" dirty="0">
                <a:latin typeface="Verdana" panose="020B0604030504040204" pitchFamily="34" charset="0"/>
                <a:ea typeface="Verdana" panose="020B0604030504040204" pitchFamily="34" charset="0"/>
                <a:cs typeface="Times New Roman" panose="02020603050405020304" pitchFamily="18" charset="0"/>
              </a:rPr>
              <a:t>Course Learning Objective/Outcome (CLO-1): </a:t>
            </a:r>
            <a:r>
              <a:rPr lang="en-US" sz="2800" i="1" dirty="0">
                <a:latin typeface="Verdana" panose="020B0604030504040204" pitchFamily="34" charset="0"/>
                <a:ea typeface="Verdana" panose="020B0604030504040204" pitchFamily="34" charset="0"/>
                <a:cs typeface="Arial" panose="020B0604020202020204" pitchFamily="34" charset="0"/>
              </a:rPr>
              <a:t>Examine the essential tenets of effective communication in the workplace.</a:t>
            </a:r>
            <a:endParaRPr lang="en-US" sz="2800" i="1" dirty="0">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r>
              <a:rPr lang="en-US" sz="2800" b="1" dirty="0">
                <a:latin typeface="Verdana" panose="020B0604030504040204" pitchFamily="34" charset="0"/>
                <a:ea typeface="Verdana" panose="020B0604030504040204" pitchFamily="34" charset="0"/>
                <a:cs typeface="Times New Roman" panose="02020603050405020304" pitchFamily="18" charset="0"/>
              </a:rPr>
              <a:t>Example Meaningful Assignment:</a:t>
            </a:r>
            <a:endParaRPr lang="en-US" sz="2800" dirty="0">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r>
              <a:rPr lang="en-US" sz="2800" dirty="0">
                <a:latin typeface="Verdana" panose="020B0604030504040204" pitchFamily="34" charset="0"/>
                <a:ea typeface="Verdana" panose="020B0604030504040204" pitchFamily="34" charset="0"/>
                <a:cs typeface="Times New Roman" panose="02020603050405020304" pitchFamily="18" charset="0"/>
              </a:rPr>
              <a:t>Select from one of the following </a:t>
            </a:r>
            <a:r>
              <a:rPr lang="en-US" sz="2800" b="1" dirty="0">
                <a:latin typeface="Verdana" panose="020B0604030504040204" pitchFamily="34" charset="0"/>
                <a:ea typeface="Verdana" panose="020B0604030504040204" pitchFamily="34" charset="0"/>
                <a:cs typeface="Times New Roman" panose="02020603050405020304" pitchFamily="18" charset="0"/>
              </a:rPr>
              <a:t>meaningful topics</a:t>
            </a:r>
            <a:r>
              <a:rPr lang="en-US" sz="2800" dirty="0">
                <a:latin typeface="Verdana" panose="020B0604030504040204" pitchFamily="34" charset="0"/>
                <a:ea typeface="Verdana" panose="020B0604030504040204" pitchFamily="34" charset="0"/>
                <a:cs typeface="Times New Roman" panose="02020603050405020304" pitchFamily="18" charset="0"/>
              </a:rPr>
              <a:t>/concerns that were identified by the class in our week one brainstorming session:</a:t>
            </a:r>
          </a:p>
          <a:p>
            <a:pPr marL="342900" marR="0" lvl="0" indent="-342900">
              <a:lnSpc>
                <a:spcPct val="107000"/>
              </a:lnSpc>
              <a:spcBef>
                <a:spcPts val="0"/>
              </a:spcBef>
              <a:spcAft>
                <a:spcPts val="0"/>
              </a:spcAft>
              <a:buFont typeface="Symbol" panose="05050102010706020507" pitchFamily="18" charset="2"/>
              <a:buChar char=""/>
            </a:pPr>
            <a:r>
              <a:rPr lang="en-US" sz="2600" dirty="0">
                <a:latin typeface="Verdana" panose="020B0604030504040204" pitchFamily="34" charset="0"/>
                <a:ea typeface="Verdana" panose="020B0604030504040204" pitchFamily="34" charset="0"/>
                <a:cs typeface="Times New Roman" panose="02020603050405020304" pitchFamily="18" charset="0"/>
              </a:rPr>
              <a:t>Cleaning up our community’s downtown area</a:t>
            </a:r>
          </a:p>
          <a:p>
            <a:pPr marL="342900" marR="0" lvl="0" indent="-342900">
              <a:lnSpc>
                <a:spcPct val="107000"/>
              </a:lnSpc>
              <a:spcBef>
                <a:spcPts val="0"/>
              </a:spcBef>
              <a:spcAft>
                <a:spcPts val="0"/>
              </a:spcAft>
              <a:buFont typeface="Symbol" panose="05050102010706020507" pitchFamily="18" charset="2"/>
              <a:buChar char=""/>
            </a:pPr>
            <a:r>
              <a:rPr lang="en-US" sz="2600" dirty="0">
                <a:latin typeface="Verdana" panose="020B0604030504040204" pitchFamily="34" charset="0"/>
                <a:ea typeface="Verdana" panose="020B0604030504040204" pitchFamily="34" charset="0"/>
                <a:cs typeface="Times New Roman" panose="02020603050405020304" pitchFamily="18" charset="0"/>
              </a:rPr>
              <a:t>Keeping the city park’s jogging trails safe any time of day</a:t>
            </a:r>
          </a:p>
          <a:p>
            <a:pPr marL="342900" marR="0" lvl="0" indent="-342900">
              <a:lnSpc>
                <a:spcPct val="107000"/>
              </a:lnSpc>
              <a:spcBef>
                <a:spcPts val="0"/>
              </a:spcBef>
              <a:spcAft>
                <a:spcPts val="0"/>
              </a:spcAft>
              <a:buFont typeface="Symbol" panose="05050102010706020507" pitchFamily="18" charset="2"/>
              <a:buChar char=""/>
            </a:pPr>
            <a:r>
              <a:rPr lang="en-US" sz="2600" dirty="0">
                <a:latin typeface="Verdana" panose="020B0604030504040204" pitchFamily="34" charset="0"/>
                <a:ea typeface="Verdana" panose="020B0604030504040204" pitchFamily="34" charset="0"/>
                <a:cs typeface="Times New Roman" panose="02020603050405020304" pitchFamily="18" charset="0"/>
              </a:rPr>
              <a:t>Fighting poverty around the world</a:t>
            </a:r>
          </a:p>
          <a:p>
            <a:pPr marL="342900" marR="0" lvl="0" indent="-342900">
              <a:lnSpc>
                <a:spcPct val="107000"/>
              </a:lnSpc>
              <a:spcBef>
                <a:spcPts val="0"/>
              </a:spcBef>
              <a:spcAft>
                <a:spcPts val="0"/>
              </a:spcAft>
              <a:buFont typeface="Symbol" panose="05050102010706020507" pitchFamily="18" charset="2"/>
              <a:buChar char=""/>
            </a:pPr>
            <a:r>
              <a:rPr lang="en-US" sz="2600" dirty="0">
                <a:latin typeface="Verdana" panose="020B0604030504040204" pitchFamily="34" charset="0"/>
                <a:ea typeface="Verdana" panose="020B0604030504040204" pitchFamily="34" charset="0"/>
                <a:cs typeface="Times New Roman" panose="02020603050405020304" pitchFamily="18" charset="0"/>
              </a:rPr>
              <a:t>Getting more students to support our home athletic events</a:t>
            </a:r>
          </a:p>
          <a:p>
            <a:pPr marL="342900" marR="0" lvl="0" indent="-342900">
              <a:lnSpc>
                <a:spcPct val="107000"/>
              </a:lnSpc>
              <a:spcBef>
                <a:spcPts val="0"/>
              </a:spcBef>
              <a:spcAft>
                <a:spcPts val="800"/>
              </a:spcAft>
              <a:buFont typeface="Symbol" panose="05050102010706020507" pitchFamily="18" charset="2"/>
              <a:buChar char=""/>
            </a:pPr>
            <a:r>
              <a:rPr lang="en-US" sz="2600" dirty="0">
                <a:latin typeface="Verdana" panose="020B0604030504040204" pitchFamily="34" charset="0"/>
                <a:ea typeface="Verdana" panose="020B0604030504040204" pitchFamily="34" charset="0"/>
                <a:cs typeface="Times New Roman" panose="02020603050405020304" pitchFamily="18" charset="0"/>
              </a:rPr>
              <a:t>Learning to cook healthy, nutritious and inexpensive meals at home or in student housing</a:t>
            </a:r>
          </a:p>
          <a:p>
            <a:pPr marL="0" indent="0">
              <a:buNone/>
            </a:pPr>
            <a:endParaRPr lang="en-US" dirty="0"/>
          </a:p>
        </p:txBody>
      </p:sp>
    </p:spTree>
    <p:extLst>
      <p:ext uri="{BB962C8B-B14F-4D97-AF65-F5344CB8AC3E}">
        <p14:creationId xmlns:p14="http://schemas.microsoft.com/office/powerpoint/2010/main" val="395428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5733" y="532920"/>
            <a:ext cx="7202418" cy="1502305"/>
          </a:xfrm>
        </p:spPr>
        <p:txBody>
          <a:bodyPr>
            <a:normAutofit/>
          </a:bodyPr>
          <a:lstStyle/>
          <a:p>
            <a:pPr algn="ctr"/>
            <a:r>
              <a:rPr lang="en-US" sz="3200" dirty="0"/>
              <a:t>Sample Assignment (cont.)</a:t>
            </a:r>
          </a:p>
        </p:txBody>
      </p:sp>
      <p:sp>
        <p:nvSpPr>
          <p:cNvPr id="3" name="Content Placeholder 2"/>
          <p:cNvSpPr>
            <a:spLocks noGrp="1"/>
          </p:cNvSpPr>
          <p:nvPr>
            <p:ph sz="half" idx="2"/>
          </p:nvPr>
        </p:nvSpPr>
        <p:spPr>
          <a:xfrm>
            <a:off x="701458" y="1741119"/>
            <a:ext cx="8755693" cy="5661763"/>
          </a:xfrm>
        </p:spPr>
        <p:txBody>
          <a:bodyPr>
            <a:normAutofit fontScale="25000" lnSpcReduction="20000"/>
          </a:bodyPr>
          <a:lstStyle/>
          <a:p>
            <a:pPr marL="0" indent="0">
              <a:lnSpc>
                <a:spcPct val="107000"/>
              </a:lnSpc>
              <a:spcAft>
                <a:spcPts val="800"/>
              </a:spcAft>
              <a:buNone/>
            </a:pPr>
            <a:r>
              <a:rPr lang="en-US" sz="8800" dirty="0">
                <a:latin typeface="Verdana" panose="020B0604030504040204" pitchFamily="34" charset="0"/>
                <a:ea typeface="Verdana" panose="020B0604030504040204" pitchFamily="34" charset="0"/>
                <a:cs typeface="Times New Roman" panose="02020603050405020304" pitchFamily="18" charset="0"/>
              </a:rPr>
              <a:t>For your selected meaningful topic, consider the tenets of effective communication in the workplace we’ve learned about in the last two weeks.  Use good business writing skills following APA guidelines. Write a paper, create a PPT poster or infographic, or create a slide presentation that does the following:</a:t>
            </a:r>
          </a:p>
          <a:p>
            <a:pPr marL="342900" marR="0" lvl="0" indent="-342900">
              <a:lnSpc>
                <a:spcPct val="107000"/>
              </a:lnSpc>
              <a:spcBef>
                <a:spcPts val="0"/>
              </a:spcBef>
              <a:spcAft>
                <a:spcPts val="0"/>
              </a:spcAft>
              <a:buFont typeface="+mj-lt"/>
              <a:buAutoNum type="arabicParenR"/>
            </a:pPr>
            <a:r>
              <a:rPr lang="en-US" sz="8000" dirty="0">
                <a:latin typeface="Verdana" panose="020B0604030504040204" pitchFamily="34" charset="0"/>
                <a:ea typeface="Verdana" panose="020B0604030504040204" pitchFamily="34" charset="0"/>
                <a:cs typeface="Times New Roman" panose="02020603050405020304" pitchFamily="18" charset="0"/>
              </a:rPr>
              <a:t>Summarize the tenets of effective communication that would enable you to engage people around the solution to your selected </a:t>
            </a:r>
            <a:r>
              <a:rPr lang="en-US" sz="8000" b="1" dirty="0">
                <a:latin typeface="Verdana" panose="020B0604030504040204" pitchFamily="34" charset="0"/>
                <a:ea typeface="Verdana" panose="020B0604030504040204" pitchFamily="34" charset="0"/>
                <a:cs typeface="Times New Roman" panose="02020603050405020304" pitchFamily="18" charset="0"/>
              </a:rPr>
              <a:t>meaningful topic</a:t>
            </a:r>
            <a:r>
              <a:rPr lang="en-US" sz="8000" dirty="0">
                <a:latin typeface="Verdana" panose="020B0604030504040204" pitchFamily="34" charset="0"/>
                <a:ea typeface="Verdana" panose="020B0604030504040204" pitchFamily="34" charset="0"/>
                <a:cs typeface="Times New Roman" panose="02020603050405020304" pitchFamily="18" charset="0"/>
              </a:rPr>
              <a:t>.</a:t>
            </a:r>
          </a:p>
          <a:p>
            <a:pPr marL="342900" marR="0" lvl="0" indent="-342900">
              <a:lnSpc>
                <a:spcPct val="107000"/>
              </a:lnSpc>
              <a:spcBef>
                <a:spcPts val="0"/>
              </a:spcBef>
              <a:spcAft>
                <a:spcPts val="0"/>
              </a:spcAft>
              <a:buFont typeface="+mj-lt"/>
              <a:buAutoNum type="arabicParenR"/>
            </a:pPr>
            <a:r>
              <a:rPr lang="en-US" sz="8000" dirty="0">
                <a:latin typeface="Verdana" panose="020B0604030504040204" pitchFamily="34" charset="0"/>
                <a:ea typeface="Verdana" panose="020B0604030504040204" pitchFamily="34" charset="0"/>
                <a:cs typeface="Times New Roman" panose="02020603050405020304" pitchFamily="18" charset="0"/>
              </a:rPr>
              <a:t>Describe how you would approach this audience.</a:t>
            </a:r>
          </a:p>
          <a:p>
            <a:pPr marL="342900" marR="0" lvl="0" indent="-342900">
              <a:lnSpc>
                <a:spcPct val="107000"/>
              </a:lnSpc>
              <a:spcBef>
                <a:spcPts val="0"/>
              </a:spcBef>
              <a:spcAft>
                <a:spcPts val="0"/>
              </a:spcAft>
              <a:buFont typeface="+mj-lt"/>
              <a:buAutoNum type="arabicParenR"/>
            </a:pPr>
            <a:r>
              <a:rPr lang="en-US" sz="8000" dirty="0">
                <a:latin typeface="Verdana" panose="020B0604030504040204" pitchFamily="34" charset="0"/>
                <a:ea typeface="Verdana" panose="020B0604030504040204" pitchFamily="34" charset="0"/>
                <a:cs typeface="Times New Roman" panose="02020603050405020304" pitchFamily="18" charset="0"/>
              </a:rPr>
              <a:t>Explore the key messages you would convey to the audience described.  </a:t>
            </a:r>
          </a:p>
          <a:p>
            <a:pPr marL="342900" marR="0" lvl="0" indent="-342900">
              <a:lnSpc>
                <a:spcPct val="107000"/>
              </a:lnSpc>
              <a:spcBef>
                <a:spcPts val="0"/>
              </a:spcBef>
              <a:spcAft>
                <a:spcPts val="0"/>
              </a:spcAft>
              <a:buFont typeface="+mj-lt"/>
              <a:buAutoNum type="arabicParenR"/>
            </a:pPr>
            <a:r>
              <a:rPr lang="en-US" sz="8000" dirty="0">
                <a:latin typeface="Verdana" panose="020B0604030504040204" pitchFamily="34" charset="0"/>
                <a:ea typeface="Verdana" panose="020B0604030504040204" pitchFamily="34" charset="0"/>
                <a:cs typeface="Times New Roman" panose="02020603050405020304" pitchFamily="18" charset="0"/>
              </a:rPr>
              <a:t>Analyze why each message is appropriate and would be persuasive in motivating your audience.</a:t>
            </a:r>
          </a:p>
          <a:p>
            <a:pPr marL="342900" marR="0" lvl="0" indent="-342900">
              <a:lnSpc>
                <a:spcPct val="107000"/>
              </a:lnSpc>
              <a:spcBef>
                <a:spcPts val="0"/>
              </a:spcBef>
              <a:spcAft>
                <a:spcPts val="800"/>
              </a:spcAft>
              <a:buFont typeface="+mj-lt"/>
              <a:buAutoNum type="arabicParenR"/>
            </a:pPr>
            <a:r>
              <a:rPr lang="en-US" sz="8000" dirty="0">
                <a:latin typeface="Verdana" panose="020B0604030504040204" pitchFamily="34" charset="0"/>
                <a:ea typeface="Verdana" panose="020B0604030504040204" pitchFamily="34" charset="0"/>
                <a:cs typeface="Times New Roman" panose="02020603050405020304" pitchFamily="18" charset="0"/>
              </a:rPr>
              <a:t>Create an action plan outline, that you could apply to identifying your audience, determining your messaging, selecting your communication methods, drafting your content, and delivering your persuasive and motivating message to help solve your selected </a:t>
            </a:r>
            <a:r>
              <a:rPr lang="en-US" sz="8000" b="1" dirty="0">
                <a:latin typeface="Verdana" panose="020B0604030504040204" pitchFamily="34" charset="0"/>
                <a:ea typeface="Verdana" panose="020B0604030504040204" pitchFamily="34" charset="0"/>
                <a:cs typeface="Times New Roman" panose="02020603050405020304" pitchFamily="18" charset="0"/>
              </a:rPr>
              <a:t>meaningful topic</a:t>
            </a:r>
            <a:r>
              <a:rPr lang="en-US" sz="8000" dirty="0">
                <a:latin typeface="Verdana" panose="020B0604030504040204" pitchFamily="34" charset="0"/>
                <a:ea typeface="Verdana" panose="020B0604030504040204" pitchFamily="34" charset="0"/>
                <a:cs typeface="Times New Roman" panose="02020603050405020304" pitchFamily="18" charset="0"/>
              </a:rPr>
              <a:t>.</a:t>
            </a:r>
          </a:p>
          <a:p>
            <a:endParaRPr lang="en-US" dirty="0"/>
          </a:p>
        </p:txBody>
      </p:sp>
    </p:spTree>
    <p:extLst>
      <p:ext uri="{BB962C8B-B14F-4D97-AF65-F5344CB8AC3E}">
        <p14:creationId xmlns:p14="http://schemas.microsoft.com/office/powerpoint/2010/main" val="8354941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5733" y="1409743"/>
            <a:ext cx="7202418" cy="1502305"/>
          </a:xfrm>
        </p:spPr>
        <p:txBody>
          <a:bodyPr>
            <a:normAutofit/>
          </a:bodyPr>
          <a:lstStyle/>
          <a:p>
            <a:pPr algn="ctr"/>
            <a:r>
              <a:rPr lang="en-US" sz="3200" dirty="0"/>
              <a:t>Sandra L. Abbey, MS</a:t>
            </a:r>
            <a:br>
              <a:rPr lang="en-US" sz="3200" dirty="0"/>
            </a:br>
            <a:r>
              <a:rPr lang="en-US" sz="3200" dirty="0"/>
              <a:t>Academic Director</a:t>
            </a:r>
            <a:br>
              <a:rPr lang="en-US" sz="3200" dirty="0"/>
            </a:br>
            <a:r>
              <a:rPr lang="en-US" sz="3200" dirty="0"/>
              <a:t>Gilbert AZ Campus</a:t>
            </a:r>
          </a:p>
        </p:txBody>
      </p:sp>
      <p:sp>
        <p:nvSpPr>
          <p:cNvPr id="4" name="Rectangle 3"/>
          <p:cNvSpPr/>
          <p:nvPr/>
        </p:nvSpPr>
        <p:spPr>
          <a:xfrm>
            <a:off x="751562" y="2894955"/>
            <a:ext cx="8555277" cy="1754326"/>
          </a:xfrm>
          <a:prstGeom prst="rect">
            <a:avLst/>
          </a:prstGeom>
          <a:noFill/>
        </p:spPr>
        <p:txBody>
          <a:bodyPr wrap="squar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Discover What’s Important</a:t>
            </a:r>
          </a:p>
          <a:p>
            <a:pPr algn="ct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Rectangle 4"/>
          <p:cNvSpPr/>
          <p:nvPr/>
        </p:nvSpPr>
        <p:spPr>
          <a:xfrm>
            <a:off x="2769131" y="3710363"/>
            <a:ext cx="4835619"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Engage Students</a:t>
            </a:r>
          </a:p>
        </p:txBody>
      </p:sp>
      <p:sp>
        <p:nvSpPr>
          <p:cNvPr id="6" name="Rectangle 5"/>
          <p:cNvSpPr/>
          <p:nvPr/>
        </p:nvSpPr>
        <p:spPr>
          <a:xfrm>
            <a:off x="2697730" y="5541434"/>
            <a:ext cx="4662943"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Create Meaning</a:t>
            </a:r>
          </a:p>
        </p:txBody>
      </p:sp>
      <p:sp>
        <p:nvSpPr>
          <p:cNvPr id="7" name="Rectangle 6"/>
          <p:cNvSpPr/>
          <p:nvPr/>
        </p:nvSpPr>
        <p:spPr>
          <a:xfrm>
            <a:off x="3612472" y="6494744"/>
            <a:ext cx="3148939" cy="923330"/>
          </a:xfrm>
          <a:prstGeom prst="rect">
            <a:avLst/>
          </a:prstGeom>
          <a:noFill/>
        </p:spPr>
        <p:txBody>
          <a:bodyPr wrap="none" lIns="91440" tIns="45720" rIns="91440" bIns="45720">
            <a:spAutoFit/>
          </a:bodyPr>
          <a:lstStyle/>
          <a:p>
            <a:pPr algn="ctr"/>
            <a:r>
              <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Thank You</a:t>
            </a:r>
          </a:p>
        </p:txBody>
      </p:sp>
      <p:sp>
        <p:nvSpPr>
          <p:cNvPr id="8" name="Rectangle 7"/>
          <p:cNvSpPr/>
          <p:nvPr/>
        </p:nvSpPr>
        <p:spPr>
          <a:xfrm>
            <a:off x="1030514" y="4580527"/>
            <a:ext cx="7997382"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Achieve Learnin</a:t>
            </a:r>
            <a:r>
              <a:rPr lang="en-US"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g Outcomes</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386768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1000"/>
                                        <p:tgtEl>
                                          <p:spTgt spid="7">
                                            <p:txEl>
                                              <p:pRg st="0" end="0"/>
                                            </p:txEl>
                                          </p:spTgt>
                                        </p:tgtEl>
                                      </p:cBhvr>
                                    </p:animEffect>
                                    <p:anim calcmode="lin" valueType="num">
                                      <p:cBhvr>
                                        <p:cTn id="2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ark Shapes 8.5 x 11 templat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ark Shapes background template" id="{2BE99674-87CA-4548-86A3-F3CAA1379FD3}" vid="{4F3C1D78-E3D0-624B-9052-BE31683919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B07AD2BB649E9408BA36E504DA130AF" ma:contentTypeVersion="12" ma:contentTypeDescription="Create a new document." ma:contentTypeScope="" ma:versionID="6b47ab38ca4c1fedb2a4975547ab9c66">
  <xsd:schema xmlns:xsd="http://www.w3.org/2001/XMLSchema" xmlns:xs="http://www.w3.org/2001/XMLSchema" xmlns:p="http://schemas.microsoft.com/office/2006/metadata/properties" xmlns:ns3="9da05423-5020-4056-befd-c6884b46014c" xmlns:ns4="b78e9618-24de-47c8-bd15-6b9fd13eb5a8" targetNamespace="http://schemas.microsoft.com/office/2006/metadata/properties" ma:root="true" ma:fieldsID="86a537143ff99c4d647341e1f411c978" ns3:_="" ns4:_="">
    <xsd:import namespace="9da05423-5020-4056-befd-c6884b46014c"/>
    <xsd:import namespace="b78e9618-24de-47c8-bd15-6b9fd13eb5a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a05423-5020-4056-befd-c6884b4601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78e9618-24de-47c8-bd15-6b9fd13eb5a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04B2D4A-CBBB-4DEC-AC6F-549E50FB8CE2}">
  <ds:schemaRefs>
    <ds:schemaRef ds:uri="http://schemas.microsoft.com/sharepoint/v3/contenttype/forms"/>
  </ds:schemaRefs>
</ds:datastoreItem>
</file>

<file path=customXml/itemProps2.xml><?xml version="1.0" encoding="utf-8"?>
<ds:datastoreItem xmlns:ds="http://schemas.openxmlformats.org/officeDocument/2006/customXml" ds:itemID="{D6D46548-47A6-4D82-843D-C277DD1398EF}">
  <ds:schemaRefs>
    <ds:schemaRef ds:uri="b78e9618-24de-47c8-bd15-6b9fd13eb5a8"/>
    <ds:schemaRef ds:uri="http://schemas.microsoft.com/office/infopath/2007/PartnerControls"/>
    <ds:schemaRef ds:uri="http://schemas.openxmlformats.org/package/2006/metadata/core-properties"/>
    <ds:schemaRef ds:uri="http://schemas.microsoft.com/office/2006/documentManagement/types"/>
    <ds:schemaRef ds:uri="http://schemas.microsoft.com/office/2006/metadata/properties"/>
    <ds:schemaRef ds:uri="http://purl.org/dc/elements/1.1/"/>
    <ds:schemaRef ds:uri="http://purl.org/dc/dcmitype/"/>
    <ds:schemaRef ds:uri="9da05423-5020-4056-befd-c6884b46014c"/>
    <ds:schemaRef ds:uri="http://www.w3.org/XML/1998/namespace"/>
    <ds:schemaRef ds:uri="http://purl.org/dc/terms/"/>
  </ds:schemaRefs>
</ds:datastoreItem>
</file>

<file path=customXml/itemProps3.xml><?xml version="1.0" encoding="utf-8"?>
<ds:datastoreItem xmlns:ds="http://schemas.openxmlformats.org/officeDocument/2006/customXml" ds:itemID="{BD1B5AFF-223C-4B85-8391-78D6DDCB58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a05423-5020-4056-befd-c6884b46014c"/>
    <ds:schemaRef ds:uri="b78e9618-24de-47c8-bd15-6b9fd13eb5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Park Shapes 8.5 x 11 template</Template>
  <TotalTime>2748</TotalTime>
  <Words>986</Words>
  <Application>Microsoft Office PowerPoint</Application>
  <PresentationFormat>Custom</PresentationFormat>
  <Paragraphs>72</Paragraphs>
  <Slides>9</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Arial</vt:lpstr>
      <vt:lpstr>Calibri</vt:lpstr>
      <vt:lpstr>Calibri Light</vt:lpstr>
      <vt:lpstr>Eames Century Modern</vt:lpstr>
      <vt:lpstr>Knockout 50 Welterweight</vt:lpstr>
      <vt:lpstr>Symbol</vt:lpstr>
      <vt:lpstr>Times New Roman</vt:lpstr>
      <vt:lpstr>Verdana</vt:lpstr>
      <vt:lpstr>Park Shapes 8.5 x 11 template</vt:lpstr>
      <vt:lpstr>Aligning Learning Outcomes with What Really Matters to Students</vt:lpstr>
      <vt:lpstr>Pragmatic Adaptation to Make Any Learning Objective More Meaningful</vt:lpstr>
      <vt:lpstr>Week One Discovery</vt:lpstr>
      <vt:lpstr>Weekly Reflective Journal</vt:lpstr>
      <vt:lpstr>Adjust Assignments or Discussions</vt:lpstr>
      <vt:lpstr>Sample Assignment</vt:lpstr>
      <vt:lpstr>Sample Assignment</vt:lpstr>
      <vt:lpstr>Sample Assignment (cont.)</vt:lpstr>
      <vt:lpstr>Sandra L. Abbey, MS Academic Director Gilbert AZ Campus</vt:lpstr>
    </vt:vector>
  </TitlesOfParts>
  <Company>Park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Jamie Els</cp:lastModifiedBy>
  <cp:revision>29</cp:revision>
  <dcterms:created xsi:type="dcterms:W3CDTF">2019-09-24T19:00:13Z</dcterms:created>
  <dcterms:modified xsi:type="dcterms:W3CDTF">2021-03-17T13:21:46Z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0x0101009B07AD2BB649E9408BA36E504DA130AF</vt:lpwstr>
  </property>
</Properties>
</file>