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tags/tag4.xml" ContentType="application/vnd.openxmlformats-officedocument.presentationml.tags+xml"/>
  <Override PartName="/ppt/notesSlides/notesSlide3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6.xml" ContentType="application/vnd.openxmlformats-officedocument.presentationml.tags+xml"/>
  <Override PartName="/ppt/notesSlides/notesSlide3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291" r:id="rId2"/>
    <p:sldId id="308" r:id="rId3"/>
    <p:sldId id="310" r:id="rId4"/>
    <p:sldId id="453" r:id="rId5"/>
    <p:sldId id="454" r:id="rId6"/>
    <p:sldId id="279" r:id="rId7"/>
    <p:sldId id="306" r:id="rId8"/>
    <p:sldId id="305" r:id="rId9"/>
    <p:sldId id="278" r:id="rId10"/>
    <p:sldId id="489" r:id="rId11"/>
    <p:sldId id="299" r:id="rId12"/>
    <p:sldId id="294" r:id="rId13"/>
    <p:sldId id="281" r:id="rId14"/>
    <p:sldId id="456" r:id="rId15"/>
    <p:sldId id="457" r:id="rId16"/>
    <p:sldId id="455" r:id="rId17"/>
    <p:sldId id="470" r:id="rId18"/>
    <p:sldId id="298" r:id="rId19"/>
    <p:sldId id="300" r:id="rId20"/>
    <p:sldId id="471" r:id="rId21"/>
    <p:sldId id="301" r:id="rId22"/>
    <p:sldId id="262" r:id="rId23"/>
    <p:sldId id="459" r:id="rId24"/>
    <p:sldId id="312" r:id="rId25"/>
    <p:sldId id="258" r:id="rId26"/>
    <p:sldId id="451" r:id="rId27"/>
    <p:sldId id="491" r:id="rId28"/>
    <p:sldId id="492" r:id="rId29"/>
    <p:sldId id="493" r:id="rId30"/>
    <p:sldId id="464" r:id="rId31"/>
    <p:sldId id="467" r:id="rId32"/>
    <p:sldId id="472" r:id="rId33"/>
    <p:sldId id="474" r:id="rId34"/>
    <p:sldId id="475" r:id="rId35"/>
    <p:sldId id="478" r:id="rId36"/>
    <p:sldId id="476" r:id="rId37"/>
    <p:sldId id="490" r:id="rId38"/>
    <p:sldId id="477" r:id="rId39"/>
    <p:sldId id="468" r:id="rId40"/>
    <p:sldId id="469" r:id="rId41"/>
    <p:sldId id="479" r:id="rId42"/>
    <p:sldId id="486" r:id="rId43"/>
    <p:sldId id="480" r:id="rId44"/>
    <p:sldId id="487" r:id="rId45"/>
    <p:sldId id="482" r:id="rId46"/>
    <p:sldId id="485" r:id="rId47"/>
    <p:sldId id="483" r:id="rId48"/>
    <p:sldId id="484" r:id="rId49"/>
    <p:sldId id="481" r:id="rId50"/>
    <p:sldId id="488" r:id="rId51"/>
    <p:sldId id="465" r:id="rId52"/>
    <p:sldId id="466" r:id="rId53"/>
    <p:sldId id="257" r:id="rId54"/>
    <p:sldId id="461" r:id="rId55"/>
    <p:sldId id="460" r:id="rId56"/>
    <p:sldId id="452" r:id="rId57"/>
    <p:sldId id="292" r:id="rId58"/>
    <p:sldId id="302" r:id="rId59"/>
    <p:sldId id="462" r:id="rId60"/>
    <p:sldId id="450" r:id="rId61"/>
    <p:sldId id="463" r:id="rId62"/>
    <p:sldId id="256" r:id="rId63"/>
    <p:sldId id="273" r:id="rId64"/>
    <p:sldId id="296" r:id="rId65"/>
    <p:sldId id="260"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B43"/>
    <a:srgbClr val="7DCB75"/>
    <a:srgbClr val="D05561"/>
    <a:srgbClr val="CB4557"/>
    <a:srgbClr val="F2BB43"/>
    <a:srgbClr val="85D1B8"/>
    <a:srgbClr val="FFFF7F"/>
    <a:srgbClr val="957DB8"/>
    <a:srgbClr val="F4F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AB8A9-4094-F247-B617-3F1DFD363505}" v="1" dt="2024-03-25T16:54:49.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7"/>
    <p:restoredTop sz="93441"/>
  </p:normalViewPr>
  <p:slideViewPr>
    <p:cSldViewPr snapToGrid="0">
      <p:cViewPr>
        <p:scale>
          <a:sx n="131" d="100"/>
          <a:sy n="131" d="100"/>
        </p:scale>
        <p:origin x="1000" y="-880"/>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30049443156"/>
          <c:y val="0.22424543681559475"/>
          <c:w val="0.5966658983574179"/>
          <c:h val="0.71886519194912102"/>
        </c:manualLayout>
      </c:layout>
      <c:pieChart>
        <c:varyColors val="1"/>
        <c:ser>
          <c:idx val="0"/>
          <c:order val="0"/>
          <c:tx>
            <c:strRef>
              <c:f>Sheet1!$B$1</c:f>
              <c:strCache>
                <c:ptCount val="1"/>
                <c:pt idx="0">
                  <c:v>NO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8-AF4F-969F-154C44062022}"/>
              </c:ext>
            </c:extLst>
          </c:dPt>
          <c:dLbls>
            <c:dLbl>
              <c:idx val="0"/>
              <c:layout>
                <c:manualLayout>
                  <c:x val="-4.5844404534421497E-3"/>
                  <c:y val="-0.30935418889883498"/>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fld id="{6D76B7F9-6975-48AA-BBF8-A35625819BD6}" type="CATEGORYNAME">
                      <a:rPr lang="en-US" sz="4000"/>
                      <a:pPr>
                        <a:defRPr sz="2000">
                          <a:solidFill>
                            <a:schemeClr val="bg1"/>
                          </a:solidFill>
                        </a:defRPr>
                      </a:pPr>
                      <a:t>[CATEGORY NAME]</a:t>
                    </a:fld>
                    <a:r>
                      <a:rPr lang="en-US" sz="4000" baseline="0" dirty="0"/>
                      <a:t>
</a:t>
                    </a:r>
                    <a:fld id="{40F0197C-9640-4AD4-B9F4-AC6E2BCB4C0B}" type="PERCENTAGE">
                      <a:rPr lang="en-US" sz="4000" baseline="0"/>
                      <a:pPr>
                        <a:defRPr sz="2000">
                          <a:solidFill>
                            <a:schemeClr val="bg1"/>
                          </a:solidFill>
                        </a:defRPr>
                      </a:pPr>
                      <a:t>[PERCENTAGE]</a:t>
                    </a:fld>
                    <a:endParaRPr lang="en-US" sz="4000" baseline="0" dirty="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608823344524511"/>
                      <c:h val="0.36710489283606246"/>
                    </c:manualLayout>
                  </c15:layout>
                  <c15:dlblFieldTable/>
                  <c15:showDataLabelsRange val="0"/>
                </c:ext>
                <c:ext xmlns:c16="http://schemas.microsoft.com/office/drawing/2014/chart" uri="{C3380CC4-5D6E-409C-BE32-E72D297353CC}">
                  <c16:uniqueId val="{00000001-6278-AF4F-969F-154C44062022}"/>
                </c:ext>
              </c:extLst>
            </c:dLbl>
            <c:dLbl>
              <c:idx val="1"/>
              <c:layout>
                <c:manualLayout>
                  <c:x val="0.21233790722835699"/>
                  <c:y val="-5.585700709562264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278-AF4F-969F-154C44062022}"/>
                </c:ext>
              </c:extLst>
            </c:dLbl>
            <c:dLbl>
              <c:idx val="2"/>
              <c:layout>
                <c:manualLayout>
                  <c:x val="9.0361160246612518E-2"/>
                  <c:y val="0.160680540835949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278-AF4F-969F-154C4406202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c:f>
              <c:strCache>
                <c:ptCount val="1"/>
                <c:pt idx="0">
                  <c:v>US STOCKS</c:v>
                </c:pt>
              </c:strCache>
            </c:strRef>
          </c:cat>
          <c:val>
            <c:numRef>
              <c:f>Sheet1!$B$2</c:f>
              <c:numCache>
                <c:formatCode>General</c:formatCode>
                <c:ptCount val="1"/>
                <c:pt idx="0">
                  <c:v>100</c:v>
                </c:pt>
              </c:numCache>
            </c:numRef>
          </c:val>
          <c:extLst>
            <c:ext xmlns:c16="http://schemas.microsoft.com/office/drawing/2014/chart" uri="{C3380CC4-5D6E-409C-BE32-E72D297353CC}">
              <c16:uniqueId val="{00000004-6278-AF4F-969F-154C4406202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78584708666369"/>
          <c:y val="0.11938411586496056"/>
          <c:w val="0.61357508513915104"/>
          <c:h val="0.74690729679916767"/>
        </c:manualLayout>
      </c:layout>
      <c:pieChart>
        <c:varyColors val="1"/>
        <c:ser>
          <c:idx val="0"/>
          <c:order val="0"/>
          <c:tx>
            <c:strRef>
              <c:f>Sheet1!$B$1</c:f>
              <c:strCache>
                <c:ptCount val="1"/>
                <c:pt idx="0">
                  <c:v>VFORX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D1-F04A-B491-A161CA1923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D1-F04A-B491-A161CA1923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D1-F04A-B491-A161CA1923AD}"/>
              </c:ext>
            </c:extLst>
          </c:dPt>
          <c:dLbls>
            <c:dLbl>
              <c:idx val="0"/>
              <c:layout>
                <c:manualLayout>
                  <c:x val="-0.23469840675907247"/>
                  <c:y val="-0.1095884691350201"/>
                </c:manualLayout>
              </c:layout>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Gill Sans" panose="020B0502020104020203" pitchFamily="34" charset="-79"/>
                      <a:ea typeface="+mn-ea"/>
                      <a:cs typeface="Gill Sans" panose="020B0502020104020203" pitchFamily="34" charset="-79"/>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D1-F04A-B491-A161CA1923AD}"/>
                </c:ext>
              </c:extLst>
            </c:dLbl>
            <c:dLbl>
              <c:idx val="1"/>
              <c:layout>
                <c:manualLayout>
                  <c:x val="0.22808237609340781"/>
                  <c:y val="-7.74452805212821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D1-F04A-B491-A161CA1923AD}"/>
                </c:ext>
              </c:extLst>
            </c:dLbl>
            <c:dLbl>
              <c:idx val="2"/>
              <c:layout>
                <c:manualLayout>
                  <c:x val="0.10150872211558089"/>
                  <c:y val="0.1781276408623266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039844571137369"/>
                      <c:h val="0.15337939489854732"/>
                    </c:manualLayout>
                  </c15:layout>
                </c:ext>
                <c:ext xmlns:c16="http://schemas.microsoft.com/office/drawing/2014/chart" uri="{C3380CC4-5D6E-409C-BE32-E72D297353CC}">
                  <c16:uniqueId val="{00000005-B3D1-F04A-B491-A161CA1923A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ill Sans" panose="020B0502020104020203" pitchFamily="34" charset="-79"/>
                    <a:ea typeface="+mn-ea"/>
                    <a:cs typeface="Gill Sans" panose="020B0502020104020203" pitchFamily="34" charset="-79"/>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 STOCKS</c:v>
                </c:pt>
                <c:pt idx="1">
                  <c:v>FOREIGN STOCKS</c:v>
                </c:pt>
                <c:pt idx="2">
                  <c:v>BONDS</c:v>
                </c:pt>
              </c:strCache>
            </c:strRef>
          </c:cat>
          <c:val>
            <c:numRef>
              <c:f>Sheet1!$B$2:$B$4</c:f>
              <c:numCache>
                <c:formatCode>General</c:formatCode>
                <c:ptCount val="3"/>
                <c:pt idx="0">
                  <c:v>55</c:v>
                </c:pt>
                <c:pt idx="1">
                  <c:v>33</c:v>
                </c:pt>
                <c:pt idx="2">
                  <c:v>12</c:v>
                </c:pt>
              </c:numCache>
            </c:numRef>
          </c:val>
          <c:extLst>
            <c:ext xmlns:c16="http://schemas.microsoft.com/office/drawing/2014/chart" uri="{C3380CC4-5D6E-409C-BE32-E72D297353CC}">
              <c16:uniqueId val="{00000006-B3D1-F04A-B491-A161CA1923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Gill Sans" panose="020B0502020104020203" pitchFamily="34" charset="-79"/>
          <a:cs typeface="Gill Sans" panose="020B0502020104020203" pitchFamily="34" charset="-79"/>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92888920755069"/>
          <c:y val="0.13185774060746841"/>
          <c:w val="0.61387300145231982"/>
          <c:h val="0.8351352104570012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6C-3847-A25B-9E90038E93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6C-3847-A25B-9E90038E93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6C-3847-A25B-9E90038E93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6C-3847-A25B-9E90038E934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6C-3847-A25B-9E90038E934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66C-3847-A25B-9E90038E934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66C-3847-A25B-9E90038E934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66C-3847-A25B-9E90038E934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66C-3847-A25B-9E90038E934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66C-3847-A25B-9E90038E934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66C-3847-A25B-9E90038E934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66C-3847-A25B-9E90038E9348}"/>
              </c:ext>
            </c:extLst>
          </c:dPt>
          <c:dLbls>
            <c:dLbl>
              <c:idx val="0"/>
              <c:layout>
                <c:manualLayout>
                  <c:x val="-0.12332253139565458"/>
                  <c:y val="0.128000226570237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66C-3847-A25B-9E90038E9348}"/>
                </c:ext>
              </c:extLst>
            </c:dLbl>
            <c:dLbl>
              <c:idx val="2"/>
              <c:layout>
                <c:manualLayout>
                  <c:x val="-0.11505274764855132"/>
                  <c:y val="-0.143130398252262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66C-3847-A25B-9E90038E9348}"/>
                </c:ext>
              </c:extLst>
            </c:dLbl>
            <c:dLbl>
              <c:idx val="3"/>
              <c:layout>
                <c:manualLayout>
                  <c:x val="-7.0908384332731972E-2"/>
                  <c:y val="-7.48940508791792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66C-3847-A25B-9E90038E9348}"/>
                </c:ext>
              </c:extLst>
            </c:dLbl>
            <c:dLbl>
              <c:idx val="4"/>
              <c:layout>
                <c:manualLayout>
                  <c:x val="6.0137456441487575E-2"/>
                  <c:y val="-0.152906746679526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66C-3847-A25B-9E90038E9348}"/>
                </c:ext>
              </c:extLst>
            </c:dLbl>
            <c:dLbl>
              <c:idx val="5"/>
              <c:layout>
                <c:manualLayout>
                  <c:x val="0.14851406364074324"/>
                  <c:y val="-0.200875127544096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66C-3847-A25B-9E90038E9348}"/>
                </c:ext>
              </c:extLst>
            </c:dLbl>
            <c:dLbl>
              <c:idx val="6"/>
              <c:layout>
                <c:manualLayout>
                  <c:x val="0.23119750788965057"/>
                  <c:y val="-0.1407633686274170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66C-3847-A25B-9E90038E9348}"/>
                </c:ext>
              </c:extLst>
            </c:dLbl>
            <c:dLbl>
              <c:idx val="8"/>
              <c:layout>
                <c:manualLayout>
                  <c:x val="3.6613816655991373E-2"/>
                  <c:y val="-9.3110036360694367E-3"/>
                </c:manualLayout>
              </c:layout>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Gill Sans" panose="020B0502020104020203" pitchFamily="34" charset="-79"/>
                      <a:ea typeface="+mn-ea"/>
                      <a:cs typeface="Gill Sans" panose="020B0502020104020203" pitchFamily="34" charset="-79"/>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1-F66C-3847-A25B-9E90038E9348}"/>
                </c:ext>
              </c:extLst>
            </c:dLbl>
            <c:dLbl>
              <c:idx val="9"/>
              <c:layout>
                <c:manualLayout>
                  <c:x val="-1.8915010046474067E-2"/>
                  <c:y val="-7.3900143705315918E-2"/>
                </c:manualLayout>
              </c:layout>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Gill Sans" panose="020B0502020104020203" pitchFamily="34" charset="-79"/>
                      <a:ea typeface="+mn-ea"/>
                      <a:cs typeface="Gill Sans" panose="020B0502020104020203" pitchFamily="34" charset="-79"/>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3-F66C-3847-A25B-9E90038E9348}"/>
                </c:ext>
              </c:extLst>
            </c:dLbl>
            <c:dLbl>
              <c:idx val="10"/>
              <c:layout>
                <c:manualLayout>
                  <c:x val="6.1498703853731913E-2"/>
                  <c:y val="-9.4741393430936433E-3"/>
                </c:manualLayout>
              </c:layout>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tx1"/>
                      </a:solidFill>
                      <a:latin typeface="Gill Sans" panose="020B0502020104020203" pitchFamily="34" charset="-79"/>
                      <a:ea typeface="+mn-ea"/>
                      <a:cs typeface="Gill Sans" panose="020B0502020104020203" pitchFamily="34" charset="-79"/>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5-F66C-3847-A25B-9E90038E9348}"/>
                </c:ext>
              </c:extLst>
            </c:dLbl>
            <c:dLbl>
              <c:idx val="11"/>
              <c:layout>
                <c:manualLayout>
                  <c:x val="0.10368950789337966"/>
                  <c:y val="3.1453360098199642E-3"/>
                </c:manualLayout>
              </c:layout>
              <c:spPr>
                <a:noFill/>
                <a:ln>
                  <a:noFill/>
                </a:ln>
                <a:effectLst/>
              </c:spPr>
              <c:txPr>
                <a:bodyPr rot="0" spcFirstLastPara="1" vertOverflow="clip" horzOverflow="clip" vert="horz" wrap="square" lIns="36576" tIns="18288" rIns="36576" bIns="18288" anchor="ctr" anchorCtr="1">
                  <a:spAutoFit/>
                </a:bodyPr>
                <a:lstStyle/>
                <a:p>
                  <a:pPr>
                    <a:defRPr sz="600" b="0" i="0" u="none" strike="noStrike" kern="1200" baseline="0">
                      <a:solidFill>
                        <a:schemeClr val="tx1"/>
                      </a:solidFill>
                      <a:latin typeface="Gill Sans" panose="020B0502020104020203" pitchFamily="34" charset="-79"/>
                      <a:ea typeface="+mn-ea"/>
                      <a:cs typeface="Gill Sans" panose="020B0502020104020203" pitchFamily="34" charset="-79"/>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7-F66C-3847-A25B-9E90038E9348}"/>
                </c:ext>
              </c:extLst>
            </c:dLbl>
            <c:spPr>
              <a:noFill/>
              <a:ln>
                <a:no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bg1"/>
                    </a:solidFill>
                    <a:latin typeface="Gill Sans" panose="020B0502020104020203" pitchFamily="34" charset="-79"/>
                    <a:ea typeface="+mn-ea"/>
                    <a:cs typeface="Gill Sans" panose="020B0502020104020203" pitchFamily="34" charset="-79"/>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Sheet1!$A$2:$A$13</c:f>
              <c:strCache>
                <c:ptCount val="12"/>
                <c:pt idx="0">
                  <c:v>LARGE GROWTH</c:v>
                </c:pt>
                <c:pt idx="1">
                  <c:v>LARGE VALUE</c:v>
                </c:pt>
                <c:pt idx="2">
                  <c:v>MID GROWTH</c:v>
                </c:pt>
                <c:pt idx="3">
                  <c:v>MID VALUE</c:v>
                </c:pt>
                <c:pt idx="4">
                  <c:v>SMALL GROWTH</c:v>
                </c:pt>
                <c:pt idx="5">
                  <c:v>SMALL VALUE</c:v>
                </c:pt>
                <c:pt idx="6">
                  <c:v>LARGE FOREIGN</c:v>
                </c:pt>
                <c:pt idx="7">
                  <c:v>SMALL FOREIGN</c:v>
                </c:pt>
                <c:pt idx="8">
                  <c:v>INTERMED BONDS</c:v>
                </c:pt>
                <c:pt idx="9">
                  <c:v>REAL ESTATE</c:v>
                </c:pt>
                <c:pt idx="10">
                  <c:v>FOREIGN BONDS</c:v>
                </c:pt>
                <c:pt idx="11">
                  <c:v>EMERGING MARKETS</c:v>
                </c:pt>
              </c:strCache>
            </c:strRef>
          </c:cat>
          <c:val>
            <c:numRef>
              <c:f>Sheet1!$B$2:$B$13</c:f>
              <c:numCache>
                <c:formatCode>General</c:formatCode>
                <c:ptCount val="12"/>
                <c:pt idx="0">
                  <c:v>16</c:v>
                </c:pt>
                <c:pt idx="1">
                  <c:v>20</c:v>
                </c:pt>
                <c:pt idx="2">
                  <c:v>7</c:v>
                </c:pt>
                <c:pt idx="3">
                  <c:v>6</c:v>
                </c:pt>
                <c:pt idx="4">
                  <c:v>7</c:v>
                </c:pt>
                <c:pt idx="5">
                  <c:v>6</c:v>
                </c:pt>
                <c:pt idx="6">
                  <c:v>10</c:v>
                </c:pt>
                <c:pt idx="7">
                  <c:v>8</c:v>
                </c:pt>
                <c:pt idx="8">
                  <c:v>3</c:v>
                </c:pt>
                <c:pt idx="9">
                  <c:v>3</c:v>
                </c:pt>
                <c:pt idx="10">
                  <c:v>2</c:v>
                </c:pt>
                <c:pt idx="11">
                  <c:v>12</c:v>
                </c:pt>
              </c:numCache>
            </c:numRef>
          </c:val>
          <c:extLst>
            <c:ext xmlns:c16="http://schemas.microsoft.com/office/drawing/2014/chart" uri="{C3380CC4-5D6E-409C-BE32-E72D297353CC}">
              <c16:uniqueId val="{00000018-F66C-3847-A25B-9E90038E93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bg1"/>
          </a:solidFill>
          <a:latin typeface="Gill Sans" panose="020B0502020104020203" pitchFamily="34" charset="-79"/>
          <a:cs typeface="Gill Sans" panose="020B0502020104020203" pitchFamily="34" charset="-79"/>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20432880301252"/>
          <c:y val="0.12513502174029179"/>
          <c:w val="0.5966658983574179"/>
          <c:h val="0.71886519194912102"/>
        </c:manualLayout>
      </c:layout>
      <c:pieChart>
        <c:varyColors val="1"/>
        <c:ser>
          <c:idx val="0"/>
          <c:order val="0"/>
          <c:tx>
            <c:strRef>
              <c:f>Sheet1!$B$1</c:f>
              <c:strCache>
                <c:ptCount val="1"/>
                <c:pt idx="0">
                  <c:v>NO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E7-41EB-9BC4-1581171B967A}"/>
              </c:ext>
            </c:extLst>
          </c:dPt>
          <c:dLbls>
            <c:dLbl>
              <c:idx val="0"/>
              <c:layout>
                <c:manualLayout>
                  <c:x val="-4.5844404534421497E-3"/>
                  <c:y val="-0.30935418889883498"/>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fld id="{6D76B7F9-6975-48AA-BBF8-A35625819BD6}" type="CATEGORYNAME">
                      <a:rPr lang="en-US" sz="4000"/>
                      <a:pPr>
                        <a:defRPr sz="2000">
                          <a:solidFill>
                            <a:schemeClr val="bg1"/>
                          </a:solidFill>
                        </a:defRPr>
                      </a:pPr>
                      <a:t>[CATEGORY NAME]</a:t>
                    </a:fld>
                    <a:r>
                      <a:rPr lang="en-US" sz="4000" baseline="0" dirty="0"/>
                      <a:t>
</a:t>
                    </a:r>
                    <a:fld id="{40F0197C-9640-4AD4-B9F4-AC6E2BCB4C0B}" type="PERCENTAGE">
                      <a:rPr lang="en-US" sz="4000" baseline="0"/>
                      <a:pPr>
                        <a:defRPr sz="2000">
                          <a:solidFill>
                            <a:schemeClr val="bg1"/>
                          </a:solidFill>
                        </a:defRPr>
                      </a:pPr>
                      <a:t>[PERCENTAGE]</a:t>
                    </a:fld>
                    <a:endParaRPr lang="en-US" sz="4000" baseline="0" dirty="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608823344524511"/>
                      <c:h val="0.36710489283606246"/>
                    </c:manualLayout>
                  </c15:layout>
                  <c15:dlblFieldTable/>
                  <c15:showDataLabelsRange val="0"/>
                </c:ext>
                <c:ext xmlns:c16="http://schemas.microsoft.com/office/drawing/2014/chart" uri="{C3380CC4-5D6E-409C-BE32-E72D297353CC}">
                  <c16:uniqueId val="{00000001-D2E7-41EB-9BC4-1581171B967A}"/>
                </c:ext>
              </c:extLst>
            </c:dLbl>
            <c:dLbl>
              <c:idx val="1"/>
              <c:layout>
                <c:manualLayout>
                  <c:x val="0.21233790722835699"/>
                  <c:y val="-5.585700709562264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2E7-41EB-9BC4-1581171B967A}"/>
                </c:ext>
              </c:extLst>
            </c:dLbl>
            <c:dLbl>
              <c:idx val="2"/>
              <c:layout>
                <c:manualLayout>
                  <c:x val="9.0361160246612518E-2"/>
                  <c:y val="0.160680540835949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2E7-41EB-9BC4-1581171B967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c:f>
              <c:strCache>
                <c:ptCount val="1"/>
                <c:pt idx="0">
                  <c:v>US STOCKS</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AB02-4221-9924-39CEC0361C1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17762087590291E-2"/>
          <c:y val="0.1315598644359596"/>
          <c:w val="0.61357508513915104"/>
          <c:h val="0.74690729679916767"/>
        </c:manualLayout>
      </c:layout>
      <c:pieChart>
        <c:varyColors val="1"/>
        <c:ser>
          <c:idx val="0"/>
          <c:order val="0"/>
          <c:tx>
            <c:strRef>
              <c:f>Sheet1!$B$1</c:f>
              <c:strCache>
                <c:ptCount val="1"/>
                <c:pt idx="0">
                  <c:v>VFORX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E7-41EB-9BC4-1581171B96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D2E7-41EB-9BC4-1581171B96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0-D2E7-41EB-9BC4-1581171B967A}"/>
              </c:ext>
            </c:extLst>
          </c:dPt>
          <c:dLbls>
            <c:dLbl>
              <c:idx val="0"/>
              <c:layout>
                <c:manualLayout>
                  <c:x val="-0.23469840675907247"/>
                  <c:y val="-0.10958846913502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E7-41EB-9BC4-1581171B967A}"/>
                </c:ext>
              </c:extLst>
            </c:dLbl>
            <c:dLbl>
              <c:idx val="1"/>
              <c:layout>
                <c:manualLayout>
                  <c:x val="0.10386678163163487"/>
                  <c:y val="-8.519968234604484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2E7-41EB-9BC4-1581171B967A}"/>
                </c:ext>
              </c:extLst>
            </c:dLbl>
            <c:dLbl>
              <c:idx val="2"/>
              <c:layout>
                <c:manualLayout>
                  <c:x val="9.0361160246612518E-2"/>
                  <c:y val="0.160680540835949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2E7-41EB-9BC4-1581171B967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Gill Sans" panose="020B0502020104020203" pitchFamily="34" charset="-79"/>
                    <a:ea typeface="+mn-ea"/>
                    <a:cs typeface="Gill Sans" panose="020B0502020104020203" pitchFamily="34" charset="-79"/>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 STOCKS</c:v>
                </c:pt>
                <c:pt idx="1">
                  <c:v>FOREIGN STOCKS</c:v>
                </c:pt>
                <c:pt idx="2">
                  <c:v>BONDS</c:v>
                </c:pt>
              </c:strCache>
            </c:strRef>
          </c:cat>
          <c:val>
            <c:numRef>
              <c:f>Sheet1!$B$2:$B$4</c:f>
              <c:numCache>
                <c:formatCode>General</c:formatCode>
                <c:ptCount val="3"/>
                <c:pt idx="0">
                  <c:v>55</c:v>
                </c:pt>
                <c:pt idx="1">
                  <c:v>33</c:v>
                </c:pt>
                <c:pt idx="2">
                  <c:v>12</c:v>
                </c:pt>
              </c:numCache>
            </c:numRef>
          </c:val>
          <c:extLst>
            <c:ext xmlns:c16="http://schemas.microsoft.com/office/drawing/2014/chart" uri="{C3380CC4-5D6E-409C-BE32-E72D297353CC}">
              <c16:uniqueId val="{00000000-AB02-4221-9924-39CEC0361C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latin typeface="Gill Sans" panose="020B0502020104020203" pitchFamily="34" charset="-79"/>
          <a:cs typeface="Gill Sans" panose="020B0502020104020203" pitchFamily="34" charset="-79"/>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17762087590291E-2"/>
          <c:y val="0.1315598644359596"/>
          <c:w val="0.61357508513915104"/>
          <c:h val="0.74690729679916767"/>
        </c:manualLayout>
      </c:layout>
      <c:pieChart>
        <c:varyColors val="1"/>
        <c:ser>
          <c:idx val="0"/>
          <c:order val="0"/>
          <c:tx>
            <c:strRef>
              <c:f>Sheet1!$B$1</c:f>
              <c:strCache>
                <c:ptCount val="1"/>
                <c:pt idx="0">
                  <c:v>VFORX</c:v>
                </c:pt>
              </c:strCache>
            </c:strRef>
          </c:tx>
          <c:spPr>
            <a:solidFill>
              <a:schemeClr val="bg1"/>
            </a:solidFill>
            <a:ln>
              <a:noFill/>
            </a:ln>
          </c:spPr>
          <c:dPt>
            <c:idx val="0"/>
            <c:bubble3D val="0"/>
            <c:spPr>
              <a:solidFill>
                <a:srgbClr val="C00000">
                  <a:alpha val="78563"/>
                </a:srgbClr>
              </a:solidFill>
              <a:ln w="19050">
                <a:noFill/>
              </a:ln>
              <a:effectLst/>
            </c:spPr>
            <c:extLst>
              <c:ext xmlns:c16="http://schemas.microsoft.com/office/drawing/2014/chart" uri="{C3380CC4-5D6E-409C-BE32-E72D297353CC}">
                <c16:uniqueId val="{00000001-B893-E44D-99F9-5F5B60826553}"/>
              </c:ext>
            </c:extLst>
          </c:dPt>
          <c:dPt>
            <c:idx val="1"/>
            <c:bubble3D val="0"/>
            <c:spPr>
              <a:solidFill>
                <a:srgbClr val="FFC000"/>
              </a:solidFill>
              <a:ln w="19050">
                <a:noFill/>
              </a:ln>
              <a:effectLst/>
            </c:spPr>
            <c:extLst>
              <c:ext xmlns:c16="http://schemas.microsoft.com/office/drawing/2014/chart" uri="{C3380CC4-5D6E-409C-BE32-E72D297353CC}">
                <c16:uniqueId val="{00000003-B893-E44D-99F9-5F5B60826553}"/>
              </c:ext>
            </c:extLst>
          </c:dPt>
          <c:dPt>
            <c:idx val="2"/>
            <c:bubble3D val="0"/>
            <c:spPr>
              <a:solidFill>
                <a:srgbClr val="FFC000"/>
              </a:solidFill>
              <a:ln w="19050">
                <a:noFill/>
              </a:ln>
              <a:effectLst/>
            </c:spPr>
            <c:extLst>
              <c:ext xmlns:c16="http://schemas.microsoft.com/office/drawing/2014/chart" uri="{C3380CC4-5D6E-409C-BE32-E72D297353CC}">
                <c16:uniqueId val="{00000005-B893-E44D-99F9-5F5B60826553}"/>
              </c:ext>
            </c:extLst>
          </c:dPt>
          <c:dLbls>
            <c:dLbl>
              <c:idx val="0"/>
              <c:layout>
                <c:manualLayout>
                  <c:x val="-0.23636073773103186"/>
                  <c:y val="-5.928665826982895E-2"/>
                </c:manualLayout>
              </c:layout>
              <c:tx>
                <c:rich>
                  <a:bodyPr/>
                  <a:lstStyle/>
                  <a:p>
                    <a:fld id="{E88EEA9A-ADE2-824F-94F2-BE3C5B5C12A7}" type="CATEGORYNAME">
                      <a:rPr lang="en-US"/>
                      <a:pPr/>
                      <a:t>[CATEGORY NAME]</a:t>
                    </a:fld>
                    <a:r>
                      <a:rPr lang="en-US" baseline="0" dirty="0"/>
                      <a:t>
60%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93-E44D-99F9-5F5B60826553}"/>
                </c:ext>
              </c:extLst>
            </c:dLbl>
            <c:dLbl>
              <c:idx val="1"/>
              <c:delete val="1"/>
              <c:extLst>
                <c:ext xmlns:c15="http://schemas.microsoft.com/office/drawing/2012/chart" uri="{CE6537A1-D6FC-4f65-9D91-7224C49458BB}"/>
                <c:ext xmlns:c16="http://schemas.microsoft.com/office/drawing/2014/chart" uri="{C3380CC4-5D6E-409C-BE32-E72D297353CC}">
                  <c16:uniqueId val="{00000003-B893-E44D-99F9-5F5B60826553}"/>
                </c:ext>
              </c:extLst>
            </c:dLbl>
            <c:dLbl>
              <c:idx val="2"/>
              <c:layout>
                <c:manualLayout>
                  <c:x val="2.3868692609364986E-2"/>
                  <c:y val="0.33254513960402837"/>
                </c:manualLayout>
              </c:layout>
              <c:tx>
                <c:rich>
                  <a:bodyPr/>
                  <a:lstStyle/>
                  <a:p>
                    <a:fld id="{EEB73E52-7656-5145-B6DB-730490D0ACA3}" type="CATEGORYNAME">
                      <a:rPr lang="en-US"/>
                      <a:pPr/>
                      <a:t>[CATEGORY NAME]</a:t>
                    </a:fld>
                    <a:r>
                      <a:rPr lang="en-US" baseline="0" dirty="0"/>
                      <a:t>
40%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893-E44D-99F9-5F5B6082655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Gill Sans" panose="020B0502020104020203" pitchFamily="34" charset="-79"/>
                    <a:ea typeface="+mn-ea"/>
                    <a:cs typeface="Gill Sans" panose="020B0502020104020203" pitchFamily="34" charset="-79"/>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 STOCKS</c:v>
                </c:pt>
                <c:pt idx="1">
                  <c:v>FOREIGN STOCKS</c:v>
                </c:pt>
                <c:pt idx="2">
                  <c:v>BONDS</c:v>
                </c:pt>
              </c:strCache>
            </c:strRef>
          </c:cat>
          <c:val>
            <c:numRef>
              <c:f>Sheet1!$B$2:$B$4</c:f>
              <c:numCache>
                <c:formatCode>General</c:formatCode>
                <c:ptCount val="3"/>
                <c:pt idx="0">
                  <c:v>55</c:v>
                </c:pt>
                <c:pt idx="1">
                  <c:v>33</c:v>
                </c:pt>
                <c:pt idx="2">
                  <c:v>12</c:v>
                </c:pt>
              </c:numCache>
            </c:numRef>
          </c:val>
          <c:extLst>
            <c:ext xmlns:c16="http://schemas.microsoft.com/office/drawing/2014/chart" uri="{C3380CC4-5D6E-409C-BE32-E72D297353CC}">
              <c16:uniqueId val="{00000006-B893-E44D-99F9-5F5B608265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latin typeface="Gill Sans" panose="020B0502020104020203" pitchFamily="34" charset="-79"/>
          <a:cs typeface="Gill Sans" panose="020B0502020104020203" pitchFamily="34" charset="-79"/>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61345337874342E-2"/>
          <c:y val="0.2198274749914208"/>
          <c:w val="0.42068356691943171"/>
          <c:h val="0.49650979701574177"/>
        </c:manualLayout>
      </c:layout>
      <c:pieChart>
        <c:varyColors val="1"/>
        <c:ser>
          <c:idx val="0"/>
          <c:order val="0"/>
          <c:tx>
            <c:strRef>
              <c:f>Sheet1!$B$1</c:f>
              <c:strCache>
                <c:ptCount val="1"/>
                <c:pt idx="0">
                  <c:v>VFORX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E7-41EB-9BC4-1581171B96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D2E7-41EB-9BC4-1581171B96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0-D2E7-41EB-9BC4-1581171B967A}"/>
              </c:ext>
            </c:extLst>
          </c:dPt>
          <c:dLbls>
            <c:dLbl>
              <c:idx val="0"/>
              <c:layout>
                <c:manualLayout>
                  <c:x val="-0.183045514197089"/>
                  <c:y val="-4.88071143395807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E7-41EB-9BC4-1581171B967A}"/>
                </c:ext>
              </c:extLst>
            </c:dLbl>
            <c:dLbl>
              <c:idx val="1"/>
              <c:layout>
                <c:manualLayout>
                  <c:x val="6.0822704496648658E-2"/>
                  <c:y val="-5.3761050555300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2E7-41EB-9BC4-1581171B967A}"/>
                </c:ext>
              </c:extLst>
            </c:dLbl>
            <c:dLbl>
              <c:idx val="2"/>
              <c:layout>
                <c:manualLayout>
                  <c:x val="9.0361160246612518E-2"/>
                  <c:y val="0.160680540835949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2E7-41EB-9BC4-1581171B967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panose="020B0502020104020203" pitchFamily="34" charset="-79"/>
                    <a:ea typeface="+mn-ea"/>
                    <a:cs typeface="Gill Sans" panose="020B0502020104020203" pitchFamily="34" charset="-79"/>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 STOCKS</c:v>
                </c:pt>
                <c:pt idx="1">
                  <c:v>FOREIGN STOCKS</c:v>
                </c:pt>
                <c:pt idx="2">
                  <c:v>BONDS</c:v>
                </c:pt>
              </c:strCache>
            </c:strRef>
          </c:cat>
          <c:val>
            <c:numRef>
              <c:f>Sheet1!$B$2:$B$4</c:f>
              <c:numCache>
                <c:formatCode>General</c:formatCode>
                <c:ptCount val="3"/>
                <c:pt idx="0">
                  <c:v>55</c:v>
                </c:pt>
                <c:pt idx="1">
                  <c:v>33</c:v>
                </c:pt>
                <c:pt idx="2">
                  <c:v>12</c:v>
                </c:pt>
              </c:numCache>
            </c:numRef>
          </c:val>
          <c:extLst>
            <c:ext xmlns:c16="http://schemas.microsoft.com/office/drawing/2014/chart" uri="{C3380CC4-5D6E-409C-BE32-E72D297353CC}">
              <c16:uniqueId val="{00000000-AB02-4221-9924-39CEC0361C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latin typeface="Gill Sans" panose="020B0502020104020203" pitchFamily="34" charset="-79"/>
          <a:cs typeface="Gill Sans" panose="020B0502020104020203" pitchFamily="34" charset="-79"/>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613728552526E-2"/>
          <c:y val="0.11471536775671728"/>
          <c:w val="0.84233069873475508"/>
          <c:h val="0.77613647235019811"/>
        </c:manualLayout>
      </c:layout>
      <c:pieChart>
        <c:varyColors val="1"/>
        <c:ser>
          <c:idx val="0"/>
          <c:order val="0"/>
          <c:tx>
            <c:strRef>
              <c:f>Sheet1!$B$1</c:f>
              <c:strCache>
                <c:ptCount val="1"/>
                <c:pt idx="0">
                  <c:v>VFORX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49-F94D-AE9E-19C43E7875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949-F94D-AE9E-19C43E7875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949-F94D-AE9E-19C43E7875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2949-F94D-AE9E-19C43E78756C}"/>
              </c:ext>
            </c:extLst>
          </c:dPt>
          <c:dLbls>
            <c:dLbl>
              <c:idx val="0"/>
              <c:layout>
                <c:manualLayout>
                  <c:x val="-0.206472664008439"/>
                  <c:y val="0.1146301405253785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49-F94D-AE9E-19C43E78756C}"/>
                </c:ext>
              </c:extLst>
            </c:dLbl>
            <c:dLbl>
              <c:idx val="1"/>
              <c:layout>
                <c:manualLayout>
                  <c:x val="-8.7014748499180047E-2"/>
                  <c:y val="-0.143189033027858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49-F94D-AE9E-19C43E78756C}"/>
                </c:ext>
              </c:extLst>
            </c:dLbl>
            <c:dLbl>
              <c:idx val="2"/>
              <c:layout>
                <c:manualLayout>
                  <c:x val="-2.6352134615136297E-7"/>
                  <c:y val="-8.63441694132821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949-F94D-AE9E-19C43E78756C}"/>
                </c:ext>
              </c:extLst>
            </c:dLbl>
            <c:dLbl>
              <c:idx val="3"/>
              <c:layout>
                <c:manualLayout>
                  <c:x val="0.20630954429517129"/>
                  <c:y val="-4.0088364370452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2949-F94D-AE9E-19C43E78756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panose="020B0502020104020203" pitchFamily="34" charset="-79"/>
                    <a:ea typeface="+mn-ea"/>
                    <a:cs typeface="Gill Sans" panose="020B0502020104020203" pitchFamily="34" charset="-79"/>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US STOCKS</c:v>
                </c:pt>
                <c:pt idx="1">
                  <c:v>FOREIGN STOCKS</c:v>
                </c:pt>
                <c:pt idx="2">
                  <c:v>BONDS</c:v>
                </c:pt>
                <c:pt idx="3">
                  <c:v>US GROWTH STOCKS</c:v>
                </c:pt>
              </c:strCache>
            </c:strRef>
          </c:cat>
          <c:val>
            <c:numRef>
              <c:f>Sheet1!$B$2:$B$5</c:f>
              <c:numCache>
                <c:formatCode>General</c:formatCode>
                <c:ptCount val="4"/>
                <c:pt idx="0">
                  <c:v>27.5</c:v>
                </c:pt>
                <c:pt idx="1">
                  <c:v>16.5</c:v>
                </c:pt>
                <c:pt idx="2">
                  <c:v>6</c:v>
                </c:pt>
                <c:pt idx="3">
                  <c:v>50</c:v>
                </c:pt>
              </c:numCache>
            </c:numRef>
          </c:val>
          <c:extLst>
            <c:ext xmlns:c16="http://schemas.microsoft.com/office/drawing/2014/chart" uri="{C3380CC4-5D6E-409C-BE32-E72D297353CC}">
              <c16:uniqueId val="{00000006-2949-F94D-AE9E-19C43E7875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latin typeface="Gill Sans" panose="020B0502020104020203" pitchFamily="34" charset="-79"/>
          <a:cs typeface="Gill Sans" panose="020B0502020104020203" pitchFamily="34" charset="-79"/>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Gill Sans" panose="020B0502020104020203" pitchFamily="34" charset="-79"/>
                <a:ea typeface="+mn-ea"/>
                <a:cs typeface="Gill Sans" panose="020B0502020104020203" pitchFamily="34" charset="-79"/>
              </a:defRPr>
            </a:pPr>
            <a:r>
              <a:rPr lang="en-US" dirty="0"/>
              <a:t>FULLY DIVERSIFIED EXAMPLE</a:t>
            </a:r>
          </a:p>
        </c:rich>
      </c:tx>
      <c:layout>
        <c:manualLayout>
          <c:xMode val="edge"/>
          <c:yMode val="edge"/>
          <c:x val="0.22825380141963977"/>
          <c:y val="2.198045989038091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Gill Sans" panose="020B0502020104020203" pitchFamily="34" charset="-79"/>
              <a:ea typeface="+mn-ea"/>
              <a:cs typeface="Gill Sans" panose="020B0502020104020203" pitchFamily="34" charset="-79"/>
            </a:defRPr>
          </a:pPr>
          <a:endParaRPr lang="en-US"/>
        </a:p>
      </c:txPr>
    </c:title>
    <c:autoTitleDeleted val="0"/>
    <c:plotArea>
      <c:layout>
        <c:manualLayout>
          <c:layoutTarget val="inner"/>
          <c:xMode val="edge"/>
          <c:yMode val="edge"/>
          <c:x val="0.39387814216659744"/>
          <c:y val="0.16478203005810366"/>
          <c:w val="0.58864235430095235"/>
          <c:h val="0.78574869347875487"/>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1-AB02-4221-9924-39CEC0361C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67-4996-9441-4667463BB6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AB02-4221-9924-39CEC0361C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AB02-4221-9924-39CEC0361C1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E-AB02-4221-9924-39CEC0361C1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D-AB02-4221-9924-39CEC0361C1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C-AB02-4221-9924-39CEC0361C1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3-AB02-4221-9924-39CEC0361C1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AB02-4221-9924-39CEC0361C1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AB02-4221-9924-39CEC0361C1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A-AB02-4221-9924-39CEC0361C1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2-AB02-4221-9924-39CEC0361C13}"/>
              </c:ext>
            </c:extLst>
          </c:dPt>
          <c:dLbls>
            <c:dLbl>
              <c:idx val="0"/>
              <c:layout>
                <c:manualLayout>
                  <c:x val="-0.12332253139565458"/>
                  <c:y val="0.128000226570237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02-4221-9924-39CEC0361C13}"/>
                </c:ext>
              </c:extLst>
            </c:dLbl>
            <c:dLbl>
              <c:idx val="2"/>
              <c:layout>
                <c:manualLayout>
                  <c:x val="-0.11505274764855132"/>
                  <c:y val="-0.143130398252262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AB02-4221-9924-39CEC0361C13}"/>
                </c:ext>
              </c:extLst>
            </c:dLbl>
            <c:dLbl>
              <c:idx val="3"/>
              <c:layout>
                <c:manualLayout>
                  <c:x val="-7.0908384332731972E-2"/>
                  <c:y val="-7.48940508791792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B02-4221-9924-39CEC0361C13}"/>
                </c:ext>
              </c:extLst>
            </c:dLbl>
            <c:dLbl>
              <c:idx val="4"/>
              <c:layout>
                <c:manualLayout>
                  <c:x val="6.0137456441487575E-2"/>
                  <c:y val="-0.152906746679526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AB02-4221-9924-39CEC0361C13}"/>
                </c:ext>
              </c:extLst>
            </c:dLbl>
            <c:dLbl>
              <c:idx val="5"/>
              <c:layout>
                <c:manualLayout>
                  <c:x val="0.14851406364074324"/>
                  <c:y val="-0.200875127544096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B02-4221-9924-39CEC0361C13}"/>
                </c:ext>
              </c:extLst>
            </c:dLbl>
            <c:dLbl>
              <c:idx val="6"/>
              <c:layout>
                <c:manualLayout>
                  <c:x val="0.23119750788965057"/>
                  <c:y val="-0.1407633686274170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AB02-4221-9924-39CEC0361C13}"/>
                </c:ext>
              </c:extLst>
            </c:dLbl>
            <c:dLbl>
              <c:idx val="8"/>
              <c:layout>
                <c:manualLayout>
                  <c:x val="0.11709285182375874"/>
                  <c:y val="4.12213133378777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02-4221-9924-39CEC0361C13}"/>
                </c:ext>
              </c:extLst>
            </c:dLbl>
            <c:dLbl>
              <c:idx val="9"/>
              <c:layout>
                <c:manualLayout>
                  <c:x val="0.14204296458717369"/>
                  <c:y val="5.24307131691590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02-4221-9924-39CEC0361C13}"/>
                </c:ext>
              </c:extLst>
            </c:dLbl>
            <c:dLbl>
              <c:idx val="10"/>
              <c:layout>
                <c:manualLayout>
                  <c:x val="0.17912201110992917"/>
                  <c:y val="6.63243463094618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AB02-4221-9924-39CEC0361C13}"/>
                </c:ext>
              </c:extLst>
            </c:dLbl>
            <c:dLbl>
              <c:idx val="11"/>
              <c:layout>
                <c:manualLayout>
                  <c:x val="0.12226152859061452"/>
                  <c:y val="0.1168430584149995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AB02-4221-9924-39CEC0361C13}"/>
                </c:ext>
              </c:extLst>
            </c:dLbl>
            <c:spPr>
              <a:no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bg1"/>
                    </a:solidFill>
                    <a:latin typeface="Gill Sans" panose="020B0502020104020203" pitchFamily="34" charset="-79"/>
                    <a:ea typeface="+mn-ea"/>
                    <a:cs typeface="Gill Sans" panose="020B0502020104020203" pitchFamily="34" charset="-79"/>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Sheet1!$A$2:$A$13</c:f>
              <c:strCache>
                <c:ptCount val="12"/>
                <c:pt idx="0">
                  <c:v>LARGE GROWTH</c:v>
                </c:pt>
                <c:pt idx="1">
                  <c:v>LARGE VALUE</c:v>
                </c:pt>
                <c:pt idx="2">
                  <c:v>MID GROWTH</c:v>
                </c:pt>
                <c:pt idx="3">
                  <c:v>MID VALUE</c:v>
                </c:pt>
                <c:pt idx="4">
                  <c:v>SMALL GROWTH</c:v>
                </c:pt>
                <c:pt idx="5">
                  <c:v>SMALL VALUE</c:v>
                </c:pt>
                <c:pt idx="6">
                  <c:v>LARGE FOREIGN</c:v>
                </c:pt>
                <c:pt idx="7">
                  <c:v>SMALL FOREIGN</c:v>
                </c:pt>
                <c:pt idx="8">
                  <c:v>INTERMED BONDS</c:v>
                </c:pt>
                <c:pt idx="9">
                  <c:v>REAL ESTATE</c:v>
                </c:pt>
                <c:pt idx="10">
                  <c:v>FOREIGN BONDS</c:v>
                </c:pt>
                <c:pt idx="11">
                  <c:v>EMERGING MARKETS</c:v>
                </c:pt>
              </c:strCache>
            </c:strRef>
          </c:cat>
          <c:val>
            <c:numRef>
              <c:f>Sheet1!$B$2:$B$13</c:f>
              <c:numCache>
                <c:formatCode>General</c:formatCode>
                <c:ptCount val="12"/>
                <c:pt idx="0">
                  <c:v>16</c:v>
                </c:pt>
                <c:pt idx="1">
                  <c:v>20</c:v>
                </c:pt>
                <c:pt idx="2">
                  <c:v>7</c:v>
                </c:pt>
                <c:pt idx="3">
                  <c:v>6</c:v>
                </c:pt>
                <c:pt idx="4">
                  <c:v>7</c:v>
                </c:pt>
                <c:pt idx="5">
                  <c:v>6</c:v>
                </c:pt>
                <c:pt idx="6">
                  <c:v>10</c:v>
                </c:pt>
                <c:pt idx="7">
                  <c:v>8</c:v>
                </c:pt>
                <c:pt idx="8">
                  <c:v>3</c:v>
                </c:pt>
                <c:pt idx="9">
                  <c:v>3</c:v>
                </c:pt>
                <c:pt idx="10">
                  <c:v>2</c:v>
                </c:pt>
                <c:pt idx="11">
                  <c:v>12</c:v>
                </c:pt>
              </c:numCache>
            </c:numRef>
          </c:val>
          <c:extLst>
            <c:ext xmlns:c16="http://schemas.microsoft.com/office/drawing/2014/chart" uri="{C3380CC4-5D6E-409C-BE32-E72D297353CC}">
              <c16:uniqueId val="{00000000-AB02-4221-9924-39CEC0361C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bg1"/>
          </a:solidFill>
          <a:latin typeface="Gill Sans" panose="020B0502020104020203" pitchFamily="34" charset="-79"/>
          <a:cs typeface="Gill Sans" panose="020B0502020104020203" pitchFamily="34" charset="-79"/>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9E7D8-42AA-46CF-8B5B-320672EB8295}" type="doc">
      <dgm:prSet loTypeId="urn:microsoft.com/office/officeart/2011/layout/HexagonRadial" loCatId="cycle" qsTypeId="urn:microsoft.com/office/officeart/2005/8/quickstyle/simple1" qsCatId="simple" csTypeId="urn:microsoft.com/office/officeart/2005/8/colors/accent0_1" csCatId="mainScheme" phldr="1"/>
      <dgm:spPr/>
      <dgm:t>
        <a:bodyPr/>
        <a:lstStyle/>
        <a:p>
          <a:endParaRPr lang="en-US"/>
        </a:p>
      </dgm:t>
    </dgm:pt>
    <dgm:pt modelId="{0435B140-2183-4F19-8E09-63B12750D3F5}">
      <dgm:prSet phldrT="[Text]" custT="1"/>
      <dgm:spPr>
        <a:solidFill>
          <a:srgbClr val="F1BB43"/>
        </a:solidFill>
        <a:ln>
          <a:noFill/>
        </a:ln>
      </dgm:spPr>
      <dgm:t>
        <a:bodyPr/>
        <a:lstStyle/>
        <a:p>
          <a:r>
            <a:rPr lang="en-US" sz="2400" b="0" i="0" dirty="0">
              <a:latin typeface="Gill Sans" panose="020B0502020104020203" pitchFamily="34" charset="-79"/>
              <a:cs typeface="Gill Sans" panose="020B0502020104020203" pitchFamily="34" charset="-79"/>
            </a:rPr>
            <a:t>Earnings</a:t>
          </a:r>
        </a:p>
      </dgm:t>
    </dgm:pt>
    <dgm:pt modelId="{889A169C-01F1-4A15-AF9A-63A0EAE2B518}" type="parTrans" cxnId="{4066B11C-CC6C-4236-A55C-75C4D633D625}">
      <dgm:prSet/>
      <dgm:spPr/>
      <dgm:t>
        <a:bodyPr/>
        <a:lstStyle/>
        <a:p>
          <a:endParaRPr lang="en-US"/>
        </a:p>
      </dgm:t>
    </dgm:pt>
    <dgm:pt modelId="{A1D0748B-3E12-47C5-A4E9-B7319C4000AB}" type="sibTrans" cxnId="{4066B11C-CC6C-4236-A55C-75C4D633D625}">
      <dgm:prSet/>
      <dgm:spPr/>
      <dgm:t>
        <a:bodyPr/>
        <a:lstStyle/>
        <a:p>
          <a:endParaRPr lang="en-US"/>
        </a:p>
      </dgm:t>
    </dgm:pt>
    <dgm:pt modelId="{269893D8-4AE5-4024-862D-3C912073D09F}">
      <dgm:prSet phldrT="[Text]"/>
      <dgm:spPr/>
      <dgm:t>
        <a:bodyPr/>
        <a:lstStyle/>
        <a:p>
          <a:r>
            <a:rPr lang="en-US" dirty="0"/>
            <a:t>Revenue Growth</a:t>
          </a:r>
        </a:p>
      </dgm:t>
    </dgm:pt>
    <dgm:pt modelId="{0EBC7DC0-4513-46C5-80FB-84B81836A19A}" type="parTrans" cxnId="{8BD868F6-EFBC-4769-98CB-DC9614537825}">
      <dgm:prSet/>
      <dgm:spPr/>
      <dgm:t>
        <a:bodyPr/>
        <a:lstStyle/>
        <a:p>
          <a:endParaRPr lang="en-US"/>
        </a:p>
      </dgm:t>
    </dgm:pt>
    <dgm:pt modelId="{AF76EC36-EBDD-4558-A518-F4B9C062325D}" type="sibTrans" cxnId="{8BD868F6-EFBC-4769-98CB-DC9614537825}">
      <dgm:prSet/>
      <dgm:spPr/>
      <dgm:t>
        <a:bodyPr/>
        <a:lstStyle/>
        <a:p>
          <a:endParaRPr lang="en-US"/>
        </a:p>
      </dgm:t>
    </dgm:pt>
    <dgm:pt modelId="{BE2514B5-15B1-4668-AF79-7C6081E8B81A}">
      <dgm:prSet phldrT="[Text]"/>
      <dgm:spPr/>
      <dgm:t>
        <a:bodyPr/>
        <a:lstStyle/>
        <a:p>
          <a:r>
            <a:rPr lang="en-US" dirty="0"/>
            <a:t>Product Cycle</a:t>
          </a:r>
        </a:p>
      </dgm:t>
    </dgm:pt>
    <dgm:pt modelId="{777188BC-7036-4BEE-BF12-8295D435DDB6}" type="parTrans" cxnId="{BF27D46A-442B-4D3F-A11B-DB25C365D1A9}">
      <dgm:prSet/>
      <dgm:spPr/>
      <dgm:t>
        <a:bodyPr/>
        <a:lstStyle/>
        <a:p>
          <a:endParaRPr lang="en-US"/>
        </a:p>
      </dgm:t>
    </dgm:pt>
    <dgm:pt modelId="{12CD1238-2B92-4C00-98E3-422C2DAA9BF3}" type="sibTrans" cxnId="{BF27D46A-442B-4D3F-A11B-DB25C365D1A9}">
      <dgm:prSet/>
      <dgm:spPr/>
      <dgm:t>
        <a:bodyPr/>
        <a:lstStyle/>
        <a:p>
          <a:endParaRPr lang="en-US"/>
        </a:p>
      </dgm:t>
    </dgm:pt>
    <dgm:pt modelId="{31D4832A-84DB-4C2E-9ADE-274EE4F1B9A1}">
      <dgm:prSet phldrT="[Text]"/>
      <dgm:spPr>
        <a:noFill/>
      </dgm:spPr>
      <dgm:t>
        <a:bodyPr/>
        <a:lstStyle/>
        <a:p>
          <a:r>
            <a:rPr lang="en-US" dirty="0"/>
            <a:t>Sector Outlook</a:t>
          </a:r>
        </a:p>
      </dgm:t>
    </dgm:pt>
    <dgm:pt modelId="{8B390C9A-6ECE-494D-AD9B-BF8818B08BFF}" type="parTrans" cxnId="{A899611D-0E1C-4B24-AA1C-7618AE12EB19}">
      <dgm:prSet/>
      <dgm:spPr/>
      <dgm:t>
        <a:bodyPr/>
        <a:lstStyle/>
        <a:p>
          <a:endParaRPr lang="en-US"/>
        </a:p>
      </dgm:t>
    </dgm:pt>
    <dgm:pt modelId="{7E272102-5344-466A-A7BE-81106FB31555}" type="sibTrans" cxnId="{A899611D-0E1C-4B24-AA1C-7618AE12EB19}">
      <dgm:prSet/>
      <dgm:spPr/>
      <dgm:t>
        <a:bodyPr/>
        <a:lstStyle/>
        <a:p>
          <a:endParaRPr lang="en-US"/>
        </a:p>
      </dgm:t>
    </dgm:pt>
    <dgm:pt modelId="{A9206C8A-015A-440F-9745-055B66FF00F1}">
      <dgm:prSet phldrT="[Text]"/>
      <dgm:spPr/>
      <dgm:t>
        <a:bodyPr/>
        <a:lstStyle/>
        <a:p>
          <a:r>
            <a:rPr lang="en-US" dirty="0"/>
            <a:t>Strength of Competitors</a:t>
          </a:r>
        </a:p>
      </dgm:t>
    </dgm:pt>
    <dgm:pt modelId="{0FC0A6C8-06D6-41B7-AB9D-D254D3A53235}" type="parTrans" cxnId="{735B49F6-2B23-4F40-A872-E3827294BC10}">
      <dgm:prSet/>
      <dgm:spPr/>
      <dgm:t>
        <a:bodyPr/>
        <a:lstStyle/>
        <a:p>
          <a:endParaRPr lang="en-US"/>
        </a:p>
      </dgm:t>
    </dgm:pt>
    <dgm:pt modelId="{A789F652-D4DC-4EB4-86E1-74142A5E76B0}" type="sibTrans" cxnId="{735B49F6-2B23-4F40-A872-E3827294BC10}">
      <dgm:prSet/>
      <dgm:spPr/>
      <dgm:t>
        <a:bodyPr/>
        <a:lstStyle/>
        <a:p>
          <a:endParaRPr lang="en-US"/>
        </a:p>
      </dgm:t>
    </dgm:pt>
    <dgm:pt modelId="{8AFF7370-8DF0-470E-A7AF-6CA2FFFD61D5}">
      <dgm:prSet phldrT="[Text]"/>
      <dgm:spPr/>
      <dgm:t>
        <a:bodyPr/>
        <a:lstStyle/>
        <a:p>
          <a:r>
            <a:rPr lang="en-US" dirty="0"/>
            <a:t>Supply and Demand</a:t>
          </a:r>
        </a:p>
      </dgm:t>
    </dgm:pt>
    <dgm:pt modelId="{054534FC-A30D-4052-B0F3-420B9BDBED01}" type="parTrans" cxnId="{3F17E7D8-C246-4CFB-8C3C-C62FED161364}">
      <dgm:prSet/>
      <dgm:spPr/>
      <dgm:t>
        <a:bodyPr/>
        <a:lstStyle/>
        <a:p>
          <a:endParaRPr lang="en-US"/>
        </a:p>
      </dgm:t>
    </dgm:pt>
    <dgm:pt modelId="{D9684510-D68D-4E9E-8025-84FD6BA33E8A}" type="sibTrans" cxnId="{3F17E7D8-C246-4CFB-8C3C-C62FED161364}">
      <dgm:prSet/>
      <dgm:spPr/>
      <dgm:t>
        <a:bodyPr/>
        <a:lstStyle/>
        <a:p>
          <a:endParaRPr lang="en-US"/>
        </a:p>
      </dgm:t>
    </dgm:pt>
    <dgm:pt modelId="{9B3AA396-00D0-4693-954D-AC7D5C3F1333}">
      <dgm:prSet phldrT="[Text]"/>
      <dgm:spPr>
        <a:noFill/>
      </dgm:spPr>
      <dgm:t>
        <a:bodyPr/>
        <a:lstStyle/>
        <a:p>
          <a:r>
            <a:rPr lang="en-US" dirty="0">
              <a:solidFill>
                <a:schemeClr val="tx1"/>
              </a:solidFill>
            </a:rPr>
            <a:t>Management Quality</a:t>
          </a:r>
        </a:p>
      </dgm:t>
    </dgm:pt>
    <dgm:pt modelId="{E88396B6-A49C-4BB4-9BB8-C67D9A9C027A}" type="parTrans" cxnId="{027C6F5D-BE53-461F-B3CA-6019C98117FE}">
      <dgm:prSet/>
      <dgm:spPr/>
      <dgm:t>
        <a:bodyPr/>
        <a:lstStyle/>
        <a:p>
          <a:endParaRPr lang="en-US"/>
        </a:p>
      </dgm:t>
    </dgm:pt>
    <dgm:pt modelId="{0E334405-82EB-45FF-A5C8-2CD890797A00}" type="sibTrans" cxnId="{027C6F5D-BE53-461F-B3CA-6019C98117FE}">
      <dgm:prSet/>
      <dgm:spPr/>
      <dgm:t>
        <a:bodyPr/>
        <a:lstStyle/>
        <a:p>
          <a:endParaRPr lang="en-US"/>
        </a:p>
      </dgm:t>
    </dgm:pt>
    <dgm:pt modelId="{DFA542E4-5787-4551-8FE5-8D409FE311BB}" type="pres">
      <dgm:prSet presAssocID="{EF19E7D8-42AA-46CF-8B5B-320672EB8295}" presName="Name0" presStyleCnt="0">
        <dgm:presLayoutVars>
          <dgm:chMax val="1"/>
          <dgm:chPref val="1"/>
          <dgm:dir/>
          <dgm:animOne val="branch"/>
          <dgm:animLvl val="lvl"/>
        </dgm:presLayoutVars>
      </dgm:prSet>
      <dgm:spPr/>
    </dgm:pt>
    <dgm:pt modelId="{EFA479A8-70C7-4FCD-9C28-2DA1CC4CFAE3}" type="pres">
      <dgm:prSet presAssocID="{0435B140-2183-4F19-8E09-63B12750D3F5}" presName="Parent" presStyleLbl="node0" presStyleIdx="0" presStyleCnt="1">
        <dgm:presLayoutVars>
          <dgm:chMax val="6"/>
          <dgm:chPref val="6"/>
        </dgm:presLayoutVars>
      </dgm:prSet>
      <dgm:spPr/>
    </dgm:pt>
    <dgm:pt modelId="{2E5F8A3B-2554-46E3-839A-E7AA30CED35E}" type="pres">
      <dgm:prSet presAssocID="{269893D8-4AE5-4024-862D-3C912073D09F}" presName="Accent1" presStyleCnt="0"/>
      <dgm:spPr/>
    </dgm:pt>
    <dgm:pt modelId="{D5FC5516-7225-4191-9B1B-87EE7543B239}" type="pres">
      <dgm:prSet presAssocID="{269893D8-4AE5-4024-862D-3C912073D09F}" presName="Accent" presStyleLbl="bgShp" presStyleIdx="0" presStyleCnt="6"/>
      <dgm:spPr/>
    </dgm:pt>
    <dgm:pt modelId="{2A8D0DF6-AB41-48C7-9773-7377A43A846B}" type="pres">
      <dgm:prSet presAssocID="{269893D8-4AE5-4024-862D-3C912073D09F}" presName="Child1" presStyleLbl="node1" presStyleIdx="0" presStyleCnt="6">
        <dgm:presLayoutVars>
          <dgm:chMax val="0"/>
          <dgm:chPref val="0"/>
          <dgm:bulletEnabled val="1"/>
        </dgm:presLayoutVars>
      </dgm:prSet>
      <dgm:spPr/>
    </dgm:pt>
    <dgm:pt modelId="{1D92A334-3BDB-49C5-A96C-3D2D146396BF}" type="pres">
      <dgm:prSet presAssocID="{BE2514B5-15B1-4668-AF79-7C6081E8B81A}" presName="Accent2" presStyleCnt="0"/>
      <dgm:spPr/>
    </dgm:pt>
    <dgm:pt modelId="{B19AD839-743D-47FB-AF0A-E2E6F195EBD9}" type="pres">
      <dgm:prSet presAssocID="{BE2514B5-15B1-4668-AF79-7C6081E8B81A}" presName="Accent" presStyleLbl="bgShp" presStyleIdx="1" presStyleCnt="6"/>
      <dgm:spPr/>
    </dgm:pt>
    <dgm:pt modelId="{1428CBED-18D7-4CC1-9027-6FEEFF898B46}" type="pres">
      <dgm:prSet presAssocID="{BE2514B5-15B1-4668-AF79-7C6081E8B81A}" presName="Child2" presStyleLbl="node1" presStyleIdx="1" presStyleCnt="6">
        <dgm:presLayoutVars>
          <dgm:chMax val="0"/>
          <dgm:chPref val="0"/>
          <dgm:bulletEnabled val="1"/>
        </dgm:presLayoutVars>
      </dgm:prSet>
      <dgm:spPr/>
    </dgm:pt>
    <dgm:pt modelId="{8ADEAF81-0B16-4540-AB15-9E4D806D4C79}" type="pres">
      <dgm:prSet presAssocID="{31D4832A-84DB-4C2E-9ADE-274EE4F1B9A1}" presName="Accent3" presStyleCnt="0"/>
      <dgm:spPr/>
    </dgm:pt>
    <dgm:pt modelId="{F351E5BF-854E-4FD4-B7BD-1DD9A94733E1}" type="pres">
      <dgm:prSet presAssocID="{31D4832A-84DB-4C2E-9ADE-274EE4F1B9A1}" presName="Accent" presStyleLbl="bgShp" presStyleIdx="2" presStyleCnt="6"/>
      <dgm:spPr/>
    </dgm:pt>
    <dgm:pt modelId="{AF10A917-47D3-4145-9D59-46AE4EC2664B}" type="pres">
      <dgm:prSet presAssocID="{31D4832A-84DB-4C2E-9ADE-274EE4F1B9A1}" presName="Child3" presStyleLbl="node1" presStyleIdx="2" presStyleCnt="6">
        <dgm:presLayoutVars>
          <dgm:chMax val="0"/>
          <dgm:chPref val="0"/>
          <dgm:bulletEnabled val="1"/>
        </dgm:presLayoutVars>
      </dgm:prSet>
      <dgm:spPr/>
    </dgm:pt>
    <dgm:pt modelId="{A68303EB-5C94-41EE-822D-37D5FD3F749B}" type="pres">
      <dgm:prSet presAssocID="{A9206C8A-015A-440F-9745-055B66FF00F1}" presName="Accent4" presStyleCnt="0"/>
      <dgm:spPr/>
    </dgm:pt>
    <dgm:pt modelId="{CB07441D-C6FC-4764-A244-99135837F7D7}" type="pres">
      <dgm:prSet presAssocID="{A9206C8A-015A-440F-9745-055B66FF00F1}" presName="Accent" presStyleLbl="bgShp" presStyleIdx="3" presStyleCnt="6"/>
      <dgm:spPr/>
    </dgm:pt>
    <dgm:pt modelId="{CEB6458F-34BE-4FDF-9DB7-01480B684A62}" type="pres">
      <dgm:prSet presAssocID="{A9206C8A-015A-440F-9745-055B66FF00F1}" presName="Child4" presStyleLbl="node1" presStyleIdx="3" presStyleCnt="6">
        <dgm:presLayoutVars>
          <dgm:chMax val="0"/>
          <dgm:chPref val="0"/>
          <dgm:bulletEnabled val="1"/>
        </dgm:presLayoutVars>
      </dgm:prSet>
      <dgm:spPr/>
    </dgm:pt>
    <dgm:pt modelId="{CE7DE8F1-8B77-4E76-A840-2C342A4D9105}" type="pres">
      <dgm:prSet presAssocID="{8AFF7370-8DF0-470E-A7AF-6CA2FFFD61D5}" presName="Accent5" presStyleCnt="0"/>
      <dgm:spPr/>
    </dgm:pt>
    <dgm:pt modelId="{DB2B96FE-49FF-40B3-97CC-38FE9A58EC68}" type="pres">
      <dgm:prSet presAssocID="{8AFF7370-8DF0-470E-A7AF-6CA2FFFD61D5}" presName="Accent" presStyleLbl="bgShp" presStyleIdx="4" presStyleCnt="6"/>
      <dgm:spPr/>
    </dgm:pt>
    <dgm:pt modelId="{FB2CE49A-2E78-4159-B0E4-00C0E923A859}" type="pres">
      <dgm:prSet presAssocID="{8AFF7370-8DF0-470E-A7AF-6CA2FFFD61D5}" presName="Child5" presStyleLbl="node1" presStyleIdx="4" presStyleCnt="6">
        <dgm:presLayoutVars>
          <dgm:chMax val="0"/>
          <dgm:chPref val="0"/>
          <dgm:bulletEnabled val="1"/>
        </dgm:presLayoutVars>
      </dgm:prSet>
      <dgm:spPr/>
    </dgm:pt>
    <dgm:pt modelId="{1BCEFD60-04C3-4A0E-A467-457EAF0063B9}" type="pres">
      <dgm:prSet presAssocID="{9B3AA396-00D0-4693-954D-AC7D5C3F1333}" presName="Accent6" presStyleCnt="0"/>
      <dgm:spPr/>
    </dgm:pt>
    <dgm:pt modelId="{6DCD6844-73D5-4F9A-84B0-2F4162BEB78A}" type="pres">
      <dgm:prSet presAssocID="{9B3AA396-00D0-4693-954D-AC7D5C3F1333}" presName="Accent" presStyleLbl="bgShp" presStyleIdx="5" presStyleCnt="6"/>
      <dgm:spPr/>
    </dgm:pt>
    <dgm:pt modelId="{09B8DD7A-8DF9-430D-9E3C-11471C6131B8}" type="pres">
      <dgm:prSet presAssocID="{9B3AA396-00D0-4693-954D-AC7D5C3F1333}" presName="Child6" presStyleLbl="node1" presStyleIdx="5" presStyleCnt="6">
        <dgm:presLayoutVars>
          <dgm:chMax val="0"/>
          <dgm:chPref val="0"/>
          <dgm:bulletEnabled val="1"/>
        </dgm:presLayoutVars>
      </dgm:prSet>
      <dgm:spPr/>
    </dgm:pt>
  </dgm:ptLst>
  <dgm:cxnLst>
    <dgm:cxn modelId="{5E910000-7147-453E-B6BB-4984EDF0F4DB}" type="presOf" srcId="{269893D8-4AE5-4024-862D-3C912073D09F}" destId="{2A8D0DF6-AB41-48C7-9773-7377A43A846B}" srcOrd="0" destOrd="0" presId="urn:microsoft.com/office/officeart/2011/layout/HexagonRadial"/>
    <dgm:cxn modelId="{F0E4C917-F3EE-47B6-85C1-72B5CD6B9A74}" type="presOf" srcId="{9B3AA396-00D0-4693-954D-AC7D5C3F1333}" destId="{09B8DD7A-8DF9-430D-9E3C-11471C6131B8}" srcOrd="0" destOrd="0" presId="urn:microsoft.com/office/officeart/2011/layout/HexagonRadial"/>
    <dgm:cxn modelId="{4066B11C-CC6C-4236-A55C-75C4D633D625}" srcId="{EF19E7D8-42AA-46CF-8B5B-320672EB8295}" destId="{0435B140-2183-4F19-8E09-63B12750D3F5}" srcOrd="0" destOrd="0" parTransId="{889A169C-01F1-4A15-AF9A-63A0EAE2B518}" sibTransId="{A1D0748B-3E12-47C5-A4E9-B7319C4000AB}"/>
    <dgm:cxn modelId="{A899611D-0E1C-4B24-AA1C-7618AE12EB19}" srcId="{0435B140-2183-4F19-8E09-63B12750D3F5}" destId="{31D4832A-84DB-4C2E-9ADE-274EE4F1B9A1}" srcOrd="2" destOrd="0" parTransId="{8B390C9A-6ECE-494D-AD9B-BF8818B08BFF}" sibTransId="{7E272102-5344-466A-A7BE-81106FB31555}"/>
    <dgm:cxn modelId="{027C6F5D-BE53-461F-B3CA-6019C98117FE}" srcId="{0435B140-2183-4F19-8E09-63B12750D3F5}" destId="{9B3AA396-00D0-4693-954D-AC7D5C3F1333}" srcOrd="5" destOrd="0" parTransId="{E88396B6-A49C-4BB4-9BB8-C67D9A9C027A}" sibTransId="{0E334405-82EB-45FF-A5C8-2CD890797A00}"/>
    <dgm:cxn modelId="{BF27D46A-442B-4D3F-A11B-DB25C365D1A9}" srcId="{0435B140-2183-4F19-8E09-63B12750D3F5}" destId="{BE2514B5-15B1-4668-AF79-7C6081E8B81A}" srcOrd="1" destOrd="0" parTransId="{777188BC-7036-4BEE-BF12-8295D435DDB6}" sibTransId="{12CD1238-2B92-4C00-98E3-422C2DAA9BF3}"/>
    <dgm:cxn modelId="{443F8C6C-8B18-4786-97A3-29310D18BADF}" type="presOf" srcId="{0435B140-2183-4F19-8E09-63B12750D3F5}" destId="{EFA479A8-70C7-4FCD-9C28-2DA1CC4CFAE3}" srcOrd="0" destOrd="0" presId="urn:microsoft.com/office/officeart/2011/layout/HexagonRadial"/>
    <dgm:cxn modelId="{F86C8779-412C-46CC-B680-0F50C2F72F9E}" type="presOf" srcId="{8AFF7370-8DF0-470E-A7AF-6CA2FFFD61D5}" destId="{FB2CE49A-2E78-4159-B0E4-00C0E923A859}" srcOrd="0" destOrd="0" presId="urn:microsoft.com/office/officeart/2011/layout/HexagonRadial"/>
    <dgm:cxn modelId="{D367B0AD-C63A-4005-8011-1029EBFF4594}" type="presOf" srcId="{BE2514B5-15B1-4668-AF79-7C6081E8B81A}" destId="{1428CBED-18D7-4CC1-9027-6FEEFF898B46}" srcOrd="0" destOrd="0" presId="urn:microsoft.com/office/officeart/2011/layout/HexagonRadial"/>
    <dgm:cxn modelId="{74748CB1-A49F-45F7-9541-0DACB10BD1CB}" type="presOf" srcId="{A9206C8A-015A-440F-9745-055B66FF00F1}" destId="{CEB6458F-34BE-4FDF-9DB7-01480B684A62}" srcOrd="0" destOrd="0" presId="urn:microsoft.com/office/officeart/2011/layout/HexagonRadial"/>
    <dgm:cxn modelId="{83DDC3D2-5707-4A7A-AE60-36B8468A7CA0}" type="presOf" srcId="{EF19E7D8-42AA-46CF-8B5B-320672EB8295}" destId="{DFA542E4-5787-4551-8FE5-8D409FE311BB}" srcOrd="0" destOrd="0" presId="urn:microsoft.com/office/officeart/2011/layout/HexagonRadial"/>
    <dgm:cxn modelId="{3F17E7D8-C246-4CFB-8C3C-C62FED161364}" srcId="{0435B140-2183-4F19-8E09-63B12750D3F5}" destId="{8AFF7370-8DF0-470E-A7AF-6CA2FFFD61D5}" srcOrd="4" destOrd="0" parTransId="{054534FC-A30D-4052-B0F3-420B9BDBED01}" sibTransId="{D9684510-D68D-4E9E-8025-84FD6BA33E8A}"/>
    <dgm:cxn modelId="{B9B009E5-192C-435B-9B44-3E9054023E2A}" type="presOf" srcId="{31D4832A-84DB-4C2E-9ADE-274EE4F1B9A1}" destId="{AF10A917-47D3-4145-9D59-46AE4EC2664B}" srcOrd="0" destOrd="0" presId="urn:microsoft.com/office/officeart/2011/layout/HexagonRadial"/>
    <dgm:cxn modelId="{735B49F6-2B23-4F40-A872-E3827294BC10}" srcId="{0435B140-2183-4F19-8E09-63B12750D3F5}" destId="{A9206C8A-015A-440F-9745-055B66FF00F1}" srcOrd="3" destOrd="0" parTransId="{0FC0A6C8-06D6-41B7-AB9D-D254D3A53235}" sibTransId="{A789F652-D4DC-4EB4-86E1-74142A5E76B0}"/>
    <dgm:cxn modelId="{8BD868F6-EFBC-4769-98CB-DC9614537825}" srcId="{0435B140-2183-4F19-8E09-63B12750D3F5}" destId="{269893D8-4AE5-4024-862D-3C912073D09F}" srcOrd="0" destOrd="0" parTransId="{0EBC7DC0-4513-46C5-80FB-84B81836A19A}" sibTransId="{AF76EC36-EBDD-4558-A518-F4B9C062325D}"/>
    <dgm:cxn modelId="{E9152DC9-F533-491A-92BD-AE3F84DF1F3B}" type="presParOf" srcId="{DFA542E4-5787-4551-8FE5-8D409FE311BB}" destId="{EFA479A8-70C7-4FCD-9C28-2DA1CC4CFAE3}" srcOrd="0" destOrd="0" presId="urn:microsoft.com/office/officeart/2011/layout/HexagonRadial"/>
    <dgm:cxn modelId="{FF465FF8-F5E2-4970-B58E-031B65CCD8F7}" type="presParOf" srcId="{DFA542E4-5787-4551-8FE5-8D409FE311BB}" destId="{2E5F8A3B-2554-46E3-839A-E7AA30CED35E}" srcOrd="1" destOrd="0" presId="urn:microsoft.com/office/officeart/2011/layout/HexagonRadial"/>
    <dgm:cxn modelId="{A24D2D3C-68DD-4B1F-A8F0-E38AEF1D2064}" type="presParOf" srcId="{2E5F8A3B-2554-46E3-839A-E7AA30CED35E}" destId="{D5FC5516-7225-4191-9B1B-87EE7543B239}" srcOrd="0" destOrd="0" presId="urn:microsoft.com/office/officeart/2011/layout/HexagonRadial"/>
    <dgm:cxn modelId="{609C982A-F029-48A3-9B2E-F3614882F7FA}" type="presParOf" srcId="{DFA542E4-5787-4551-8FE5-8D409FE311BB}" destId="{2A8D0DF6-AB41-48C7-9773-7377A43A846B}" srcOrd="2" destOrd="0" presId="urn:microsoft.com/office/officeart/2011/layout/HexagonRadial"/>
    <dgm:cxn modelId="{8DC3A72E-8692-43D9-87A1-A7E3C6EDCFDF}" type="presParOf" srcId="{DFA542E4-5787-4551-8FE5-8D409FE311BB}" destId="{1D92A334-3BDB-49C5-A96C-3D2D146396BF}" srcOrd="3" destOrd="0" presId="urn:microsoft.com/office/officeart/2011/layout/HexagonRadial"/>
    <dgm:cxn modelId="{ABE923F5-3F96-4798-8B47-5587BE41355F}" type="presParOf" srcId="{1D92A334-3BDB-49C5-A96C-3D2D146396BF}" destId="{B19AD839-743D-47FB-AF0A-E2E6F195EBD9}" srcOrd="0" destOrd="0" presId="urn:microsoft.com/office/officeart/2011/layout/HexagonRadial"/>
    <dgm:cxn modelId="{A84DA85B-1AFE-4048-B5ED-336A3275BEA3}" type="presParOf" srcId="{DFA542E4-5787-4551-8FE5-8D409FE311BB}" destId="{1428CBED-18D7-4CC1-9027-6FEEFF898B46}" srcOrd="4" destOrd="0" presId="urn:microsoft.com/office/officeart/2011/layout/HexagonRadial"/>
    <dgm:cxn modelId="{722D434E-AAEE-4EE7-A815-1B359BE42569}" type="presParOf" srcId="{DFA542E4-5787-4551-8FE5-8D409FE311BB}" destId="{8ADEAF81-0B16-4540-AB15-9E4D806D4C79}" srcOrd="5" destOrd="0" presId="urn:microsoft.com/office/officeart/2011/layout/HexagonRadial"/>
    <dgm:cxn modelId="{10F5A2E1-0C3C-40C2-8FFF-87AC17ED8083}" type="presParOf" srcId="{8ADEAF81-0B16-4540-AB15-9E4D806D4C79}" destId="{F351E5BF-854E-4FD4-B7BD-1DD9A94733E1}" srcOrd="0" destOrd="0" presId="urn:microsoft.com/office/officeart/2011/layout/HexagonRadial"/>
    <dgm:cxn modelId="{1B62C066-F33C-48EC-9155-202C57DA55F1}" type="presParOf" srcId="{DFA542E4-5787-4551-8FE5-8D409FE311BB}" destId="{AF10A917-47D3-4145-9D59-46AE4EC2664B}" srcOrd="6" destOrd="0" presId="urn:microsoft.com/office/officeart/2011/layout/HexagonRadial"/>
    <dgm:cxn modelId="{AD4BE018-1FA8-4804-8565-E081B71049E8}" type="presParOf" srcId="{DFA542E4-5787-4551-8FE5-8D409FE311BB}" destId="{A68303EB-5C94-41EE-822D-37D5FD3F749B}" srcOrd="7" destOrd="0" presId="urn:microsoft.com/office/officeart/2011/layout/HexagonRadial"/>
    <dgm:cxn modelId="{8FFE4835-777C-4685-8E55-FFB0277C4352}" type="presParOf" srcId="{A68303EB-5C94-41EE-822D-37D5FD3F749B}" destId="{CB07441D-C6FC-4764-A244-99135837F7D7}" srcOrd="0" destOrd="0" presId="urn:microsoft.com/office/officeart/2011/layout/HexagonRadial"/>
    <dgm:cxn modelId="{102D0F5C-0132-4956-97C7-E9A35371F214}" type="presParOf" srcId="{DFA542E4-5787-4551-8FE5-8D409FE311BB}" destId="{CEB6458F-34BE-4FDF-9DB7-01480B684A62}" srcOrd="8" destOrd="0" presId="urn:microsoft.com/office/officeart/2011/layout/HexagonRadial"/>
    <dgm:cxn modelId="{06E1BC08-488F-4F55-A53B-DC2AD49EE6E7}" type="presParOf" srcId="{DFA542E4-5787-4551-8FE5-8D409FE311BB}" destId="{CE7DE8F1-8B77-4E76-A840-2C342A4D9105}" srcOrd="9" destOrd="0" presId="urn:microsoft.com/office/officeart/2011/layout/HexagonRadial"/>
    <dgm:cxn modelId="{08127BF1-92A0-4C92-8FD1-199752B5DCA8}" type="presParOf" srcId="{CE7DE8F1-8B77-4E76-A840-2C342A4D9105}" destId="{DB2B96FE-49FF-40B3-97CC-38FE9A58EC68}" srcOrd="0" destOrd="0" presId="urn:microsoft.com/office/officeart/2011/layout/HexagonRadial"/>
    <dgm:cxn modelId="{3C8B1F37-3128-4F28-A32F-591895B12041}" type="presParOf" srcId="{DFA542E4-5787-4551-8FE5-8D409FE311BB}" destId="{FB2CE49A-2E78-4159-B0E4-00C0E923A859}" srcOrd="10" destOrd="0" presId="urn:microsoft.com/office/officeart/2011/layout/HexagonRadial"/>
    <dgm:cxn modelId="{93EB472A-4402-4F66-A3A5-7FB81D2D3858}" type="presParOf" srcId="{DFA542E4-5787-4551-8FE5-8D409FE311BB}" destId="{1BCEFD60-04C3-4A0E-A467-457EAF0063B9}" srcOrd="11" destOrd="0" presId="urn:microsoft.com/office/officeart/2011/layout/HexagonRadial"/>
    <dgm:cxn modelId="{0B3004D9-1E9D-4438-B346-CBF9BAC309B2}" type="presParOf" srcId="{1BCEFD60-04C3-4A0E-A467-457EAF0063B9}" destId="{6DCD6844-73D5-4F9A-84B0-2F4162BEB78A}" srcOrd="0" destOrd="0" presId="urn:microsoft.com/office/officeart/2011/layout/HexagonRadial"/>
    <dgm:cxn modelId="{C3E56B44-3EF4-4208-9A58-EE3FA6A28CD2}" type="presParOf" srcId="{DFA542E4-5787-4551-8FE5-8D409FE311BB}" destId="{09B8DD7A-8DF9-430D-9E3C-11471C6131B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479A8-70C7-4FCD-9C28-2DA1CC4CFAE3}">
      <dsp:nvSpPr>
        <dsp:cNvPr id="0" name=""/>
        <dsp:cNvSpPr/>
      </dsp:nvSpPr>
      <dsp:spPr>
        <a:xfrm>
          <a:off x="2674008" y="1427457"/>
          <a:ext cx="1814360" cy="1569495"/>
        </a:xfrm>
        <a:prstGeom prst="hexagon">
          <a:avLst>
            <a:gd name="adj" fmla="val 28570"/>
            <a:gd name="vf" fmla="val 115470"/>
          </a:avLst>
        </a:prstGeom>
        <a:solidFill>
          <a:srgbClr val="F1BB4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Gill Sans" panose="020B0502020104020203" pitchFamily="34" charset="-79"/>
              <a:cs typeface="Gill Sans" panose="020B0502020104020203" pitchFamily="34" charset="-79"/>
            </a:rPr>
            <a:t>Earnings</a:t>
          </a:r>
        </a:p>
      </dsp:txBody>
      <dsp:txXfrm>
        <a:off x="2974673" y="1687544"/>
        <a:ext cx="1213030" cy="1049321"/>
      </dsp:txXfrm>
    </dsp:sp>
    <dsp:sp modelId="{B19AD839-743D-47FB-AF0A-E2E6F195EBD9}">
      <dsp:nvSpPr>
        <dsp:cNvPr id="0" name=""/>
        <dsp:cNvSpPr/>
      </dsp:nvSpPr>
      <dsp:spPr>
        <a:xfrm>
          <a:off x="3810147" y="676560"/>
          <a:ext cx="684552" cy="5898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D0DF6-AB41-48C7-9773-7377A43A846B}">
      <dsp:nvSpPr>
        <dsp:cNvPr id="0" name=""/>
        <dsp:cNvSpPr/>
      </dsp:nvSpPr>
      <dsp:spPr>
        <a:xfrm>
          <a:off x="2841137" y="0"/>
          <a:ext cx="1486855" cy="1286304"/>
        </a:xfrm>
        <a:prstGeom prst="hexagon">
          <a:avLst>
            <a:gd name="adj" fmla="val 2857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Revenue Growth</a:t>
          </a:r>
        </a:p>
      </dsp:txBody>
      <dsp:txXfrm>
        <a:off x="3087541" y="213168"/>
        <a:ext cx="994047" cy="859968"/>
      </dsp:txXfrm>
    </dsp:sp>
    <dsp:sp modelId="{F351E5BF-854E-4FD4-B7BD-1DD9A94733E1}">
      <dsp:nvSpPr>
        <dsp:cNvPr id="0" name=""/>
        <dsp:cNvSpPr/>
      </dsp:nvSpPr>
      <dsp:spPr>
        <a:xfrm>
          <a:off x="4609073" y="1779233"/>
          <a:ext cx="684552" cy="5898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8CBED-18D7-4CC1-9027-6FEEFF898B46}">
      <dsp:nvSpPr>
        <dsp:cNvPr id="0" name=""/>
        <dsp:cNvSpPr/>
      </dsp:nvSpPr>
      <dsp:spPr>
        <a:xfrm>
          <a:off x="4204756" y="791163"/>
          <a:ext cx="1486855" cy="1286304"/>
        </a:xfrm>
        <a:prstGeom prst="hexagon">
          <a:avLst>
            <a:gd name="adj" fmla="val 2857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Product Cycle</a:t>
          </a:r>
        </a:p>
      </dsp:txBody>
      <dsp:txXfrm>
        <a:off x="4451160" y="1004331"/>
        <a:ext cx="994047" cy="859968"/>
      </dsp:txXfrm>
    </dsp:sp>
    <dsp:sp modelId="{CB07441D-C6FC-4764-A244-99135837F7D7}">
      <dsp:nvSpPr>
        <dsp:cNvPr id="0" name=""/>
        <dsp:cNvSpPr/>
      </dsp:nvSpPr>
      <dsp:spPr>
        <a:xfrm>
          <a:off x="4054087" y="3023944"/>
          <a:ext cx="684552" cy="5898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0A917-47D3-4145-9D59-46AE4EC2664B}">
      <dsp:nvSpPr>
        <dsp:cNvPr id="0" name=""/>
        <dsp:cNvSpPr/>
      </dsp:nvSpPr>
      <dsp:spPr>
        <a:xfrm>
          <a:off x="4204756" y="2346499"/>
          <a:ext cx="1486855" cy="1286304"/>
        </a:xfrm>
        <a:prstGeom prst="hexagon">
          <a:avLst>
            <a:gd name="adj" fmla="val 28570"/>
            <a:gd name="vf" fmla="val 11547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Sector Outlook</a:t>
          </a:r>
        </a:p>
      </dsp:txBody>
      <dsp:txXfrm>
        <a:off x="4451160" y="2559667"/>
        <a:ext cx="994047" cy="859968"/>
      </dsp:txXfrm>
    </dsp:sp>
    <dsp:sp modelId="{DB2B96FE-49FF-40B3-97CC-38FE9A58EC68}">
      <dsp:nvSpPr>
        <dsp:cNvPr id="0" name=""/>
        <dsp:cNvSpPr/>
      </dsp:nvSpPr>
      <dsp:spPr>
        <a:xfrm>
          <a:off x="2677385" y="3153150"/>
          <a:ext cx="684552" cy="5898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6458F-34BE-4FDF-9DB7-01480B684A62}">
      <dsp:nvSpPr>
        <dsp:cNvPr id="0" name=""/>
        <dsp:cNvSpPr/>
      </dsp:nvSpPr>
      <dsp:spPr>
        <a:xfrm>
          <a:off x="2841137" y="3138548"/>
          <a:ext cx="1486855" cy="1286304"/>
        </a:xfrm>
        <a:prstGeom prst="hexagon">
          <a:avLst>
            <a:gd name="adj" fmla="val 2857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Strength of Competitors</a:t>
          </a:r>
        </a:p>
      </dsp:txBody>
      <dsp:txXfrm>
        <a:off x="3087541" y="3351716"/>
        <a:ext cx="994047" cy="859968"/>
      </dsp:txXfrm>
    </dsp:sp>
    <dsp:sp modelId="{6DCD6844-73D5-4F9A-84B0-2F4162BEB78A}">
      <dsp:nvSpPr>
        <dsp:cNvPr id="0" name=""/>
        <dsp:cNvSpPr/>
      </dsp:nvSpPr>
      <dsp:spPr>
        <a:xfrm>
          <a:off x="1865375" y="2050919"/>
          <a:ext cx="684552" cy="589832"/>
        </a:xfrm>
        <a:prstGeom prst="hexagon">
          <a:avLst>
            <a:gd name="adj" fmla="val 28900"/>
            <a:gd name="vf" fmla="val 11547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CE49A-2E78-4159-B0E4-00C0E923A859}">
      <dsp:nvSpPr>
        <dsp:cNvPr id="0" name=""/>
        <dsp:cNvSpPr/>
      </dsp:nvSpPr>
      <dsp:spPr>
        <a:xfrm>
          <a:off x="1471187" y="2347384"/>
          <a:ext cx="1486855" cy="1286304"/>
        </a:xfrm>
        <a:prstGeom prst="hexagon">
          <a:avLst>
            <a:gd name="adj" fmla="val 2857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Supply and Demand</a:t>
          </a:r>
        </a:p>
      </dsp:txBody>
      <dsp:txXfrm>
        <a:off x="1717591" y="2560552"/>
        <a:ext cx="994047" cy="859968"/>
      </dsp:txXfrm>
    </dsp:sp>
    <dsp:sp modelId="{09B8DD7A-8DF9-430D-9E3C-11471C6131B8}">
      <dsp:nvSpPr>
        <dsp:cNvPr id="0" name=""/>
        <dsp:cNvSpPr/>
      </dsp:nvSpPr>
      <dsp:spPr>
        <a:xfrm>
          <a:off x="1471187" y="789393"/>
          <a:ext cx="1486855" cy="1286304"/>
        </a:xfrm>
        <a:prstGeom prst="hexagon">
          <a:avLst>
            <a:gd name="adj" fmla="val 28570"/>
            <a:gd name="vf" fmla="val 11547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Management Quality</a:t>
          </a:r>
        </a:p>
      </dsp:txBody>
      <dsp:txXfrm>
        <a:off x="1717591" y="1002561"/>
        <a:ext cx="994047" cy="85996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0.29197</cdr:x>
      <cdr:y>0.22824</cdr:y>
    </cdr:from>
    <cdr:to>
      <cdr:x>0.72629</cdr:x>
      <cdr:y>0.78749</cdr:y>
    </cdr:to>
    <cdr:sp macro="" textlink="">
      <cdr:nvSpPr>
        <cdr:cNvPr id="3" name="Oval 2">
          <a:extLst xmlns:a="http://schemas.openxmlformats.org/drawingml/2006/main">
            <a:ext uri="{FF2B5EF4-FFF2-40B4-BE49-F238E27FC236}">
              <a16:creationId xmlns:a16="http://schemas.microsoft.com/office/drawing/2014/main" id="{AFE7E62D-E9BF-4C4B-8456-369033C7A897}"/>
            </a:ext>
          </a:extLst>
        </cdr:cNvPr>
        <cdr:cNvSpPr/>
      </cdr:nvSpPr>
      <cdr:spPr>
        <a:xfrm xmlns:a="http://schemas.openxmlformats.org/drawingml/2006/main">
          <a:off x="1164208" y="755371"/>
          <a:ext cx="1731818" cy="1850919"/>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b="0" i="0" dirty="0">
            <a:latin typeface="Gill Sans" panose="020B0502020104020203" pitchFamily="34" charset="-79"/>
            <a:ea typeface="Lato" panose="020F0502020204030203" pitchFamily="34" charset="0"/>
            <a:cs typeface="Gill Sans" panose="020B0502020104020203" pitchFamily="34" charset="-79"/>
          </a:endParaRPr>
        </a:p>
        <a:p xmlns:a="http://schemas.openxmlformats.org/drawingml/2006/main">
          <a:pPr algn="ctr">
            <a:spcBef>
              <a:spcPts val="1800"/>
            </a:spcBef>
          </a:pPr>
          <a:r>
            <a:rPr lang="en-US" sz="2000" b="0" i="0" dirty="0">
              <a:latin typeface="Gill Sans" panose="020B0502020104020203" pitchFamily="34" charset="-79"/>
              <a:ea typeface="Lato" panose="020F0502020204030203" pitchFamily="34" charset="0"/>
              <a:cs typeface="Gill Sans" panose="020B0502020104020203" pitchFamily="34" charset="-79"/>
            </a:rPr>
            <a:t>100% STOCKS</a:t>
          </a:r>
        </a:p>
      </cdr:txBody>
    </cdr:sp>
  </cdr:relSizeAnchor>
  <cdr:relSizeAnchor xmlns:cdr="http://schemas.openxmlformats.org/drawingml/2006/chartDrawing">
    <cdr:from>
      <cdr:x>0.1034</cdr:x>
      <cdr:y>0.0301</cdr:y>
    </cdr:from>
    <cdr:to>
      <cdr:x>0.89659</cdr:x>
      <cdr:y>0.14206</cdr:y>
    </cdr:to>
    <cdr:sp macro="" textlink="">
      <cdr:nvSpPr>
        <cdr:cNvPr id="2" name="TextBox 1">
          <a:extLst xmlns:a="http://schemas.openxmlformats.org/drawingml/2006/main">
            <a:ext uri="{FF2B5EF4-FFF2-40B4-BE49-F238E27FC236}">
              <a16:creationId xmlns:a16="http://schemas.microsoft.com/office/drawing/2014/main" id="{94CCA9A5-70FD-4BA2-99DA-4178BC91347D}"/>
            </a:ext>
          </a:extLst>
        </cdr:cNvPr>
        <cdr:cNvSpPr txBox="1"/>
      </cdr:nvSpPr>
      <cdr:spPr>
        <a:xfrm xmlns:a="http://schemas.openxmlformats.org/drawingml/2006/main">
          <a:off x="344101" y="83130"/>
          <a:ext cx="2639627" cy="309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800" dirty="0">
            <a:solidFill>
              <a:schemeClr val="tx1"/>
            </a:solidFill>
            <a:latin typeface="Gill Sans" panose="020B0502020104020203" pitchFamily="34" charset="-79"/>
            <a:ea typeface="Lato" panose="020F0502020204030203" pitchFamily="34" charset="0"/>
            <a:cs typeface="Gill Sans" panose="020B0502020104020203" pitchFamily="34" charset="-79"/>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0.14829</cdr:x>
      <cdr:y>0.00252</cdr:y>
    </cdr:from>
    <cdr:to>
      <cdr:x>0.85171</cdr:x>
      <cdr:y>0.11448</cdr:y>
    </cdr:to>
    <cdr:sp macro="" textlink="">
      <cdr:nvSpPr>
        <cdr:cNvPr id="2" name="TextBox 1">
          <a:extLst xmlns:a="http://schemas.openxmlformats.org/drawingml/2006/main">
            <a:ext uri="{FF2B5EF4-FFF2-40B4-BE49-F238E27FC236}">
              <a16:creationId xmlns:a16="http://schemas.microsoft.com/office/drawing/2014/main" id="{94CCA9A5-70FD-4BA2-99DA-4178BC91347D}"/>
            </a:ext>
          </a:extLst>
        </cdr:cNvPr>
        <cdr:cNvSpPr txBox="1"/>
      </cdr:nvSpPr>
      <cdr:spPr>
        <a:xfrm xmlns:a="http://schemas.openxmlformats.org/drawingml/2006/main">
          <a:off x="1093811" y="15240"/>
          <a:ext cx="5188538" cy="6784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dirty="0">
            <a:solidFill>
              <a:schemeClr val="tx1"/>
            </a:solidFill>
            <a:latin typeface="Gill Sans" panose="020B0502020104020203" pitchFamily="34" charset="-79"/>
            <a:ea typeface="Lato" panose="020F0502020204030203" pitchFamily="34" charset="0"/>
            <a:cs typeface="Gill Sans" panose="020B0502020104020203" pitchFamily="34" charset="-79"/>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0.39495</cdr:x>
      <cdr:y>0.12646</cdr:y>
    </cdr:from>
    <cdr:to>
      <cdr:x>0.94771</cdr:x>
      <cdr:y>0.76126</cdr:y>
    </cdr:to>
    <cdr:sp macro="" textlink="">
      <cdr:nvSpPr>
        <cdr:cNvPr id="3" name="Oval 2">
          <a:extLst xmlns:a="http://schemas.openxmlformats.org/drawingml/2006/main">
            <a:ext uri="{FF2B5EF4-FFF2-40B4-BE49-F238E27FC236}">
              <a16:creationId xmlns:a16="http://schemas.microsoft.com/office/drawing/2014/main" id="{AFE7E62D-E9BF-4C4B-8456-369033C7A897}"/>
            </a:ext>
          </a:extLst>
        </cdr:cNvPr>
        <cdr:cNvSpPr/>
      </cdr:nvSpPr>
      <cdr:spPr>
        <a:xfrm xmlns:a="http://schemas.openxmlformats.org/drawingml/2006/main">
          <a:off x="2921530" y="776421"/>
          <a:ext cx="4088874" cy="3897498"/>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3200" b="0" i="0" dirty="0">
            <a:latin typeface="Gill Sans" panose="020B0502020104020203" pitchFamily="34" charset="-79"/>
            <a:ea typeface="Lato" panose="020F0502020204030203" pitchFamily="34" charset="0"/>
            <a:cs typeface="Gill Sans" panose="020B0502020104020203" pitchFamily="34" charset="-79"/>
          </a:endParaRPr>
        </a:p>
        <a:p xmlns:a="http://schemas.openxmlformats.org/drawingml/2006/main">
          <a:pPr algn="ctr">
            <a:spcBef>
              <a:spcPts val="1800"/>
            </a:spcBef>
          </a:pPr>
          <a:r>
            <a:rPr lang="en-US" sz="5400" b="0" i="0" dirty="0">
              <a:latin typeface="Gill Sans" panose="020B0502020104020203" pitchFamily="34" charset="-79"/>
              <a:ea typeface="Lato" panose="020F0502020204030203" pitchFamily="34" charset="0"/>
              <a:cs typeface="Gill Sans" panose="020B0502020104020203" pitchFamily="34" charset="-79"/>
            </a:rPr>
            <a:t>100% STOCKS</a:t>
          </a:r>
        </a:p>
      </cdr:txBody>
    </cdr:sp>
  </cdr:relSizeAnchor>
  <cdr:relSizeAnchor xmlns:cdr="http://schemas.openxmlformats.org/drawingml/2006/chartDrawing">
    <cdr:from>
      <cdr:x>0.1034</cdr:x>
      <cdr:y>0</cdr:y>
    </cdr:from>
    <cdr:to>
      <cdr:x>0.89659</cdr:x>
      <cdr:y>0.11196</cdr:y>
    </cdr:to>
    <cdr:sp macro="" textlink="">
      <cdr:nvSpPr>
        <cdr:cNvPr id="2" name="TextBox 1">
          <a:extLst xmlns:a="http://schemas.openxmlformats.org/drawingml/2006/main">
            <a:ext uri="{FF2B5EF4-FFF2-40B4-BE49-F238E27FC236}">
              <a16:creationId xmlns:a16="http://schemas.microsoft.com/office/drawing/2014/main" id="{94CCA9A5-70FD-4BA2-99DA-4178BC91347D}"/>
            </a:ext>
          </a:extLst>
        </cdr:cNvPr>
        <cdr:cNvSpPr txBox="1"/>
      </cdr:nvSpPr>
      <cdr:spPr>
        <a:xfrm xmlns:a="http://schemas.openxmlformats.org/drawingml/2006/main">
          <a:off x="764906" y="-531504"/>
          <a:ext cx="5867382" cy="6874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rgbClr val="C00000"/>
              </a:solidFill>
              <a:latin typeface="Gill Sans" panose="020B0502020104020203" pitchFamily="34" charset="-79"/>
              <a:ea typeface="Lato" panose="020F0502020204030203" pitchFamily="34" charset="0"/>
              <a:cs typeface="Gill Sans" panose="020B0502020104020203" pitchFamily="34" charset="-79"/>
            </a:rPr>
            <a:t>NO DIVERSIFICATION </a:t>
          </a:r>
          <a:r>
            <a:rPr lang="en-US" sz="2800" dirty="0">
              <a:solidFill>
                <a:schemeClr val="tx1"/>
              </a:solidFill>
              <a:latin typeface="Gill Sans" panose="020B0502020104020203" pitchFamily="34" charset="-79"/>
              <a:ea typeface="Lato" panose="020F0502020204030203" pitchFamily="34" charset="0"/>
              <a:cs typeface="Gill Sans" panose="020B0502020104020203" pitchFamily="34" charset="-79"/>
            </a:rPr>
            <a:t>EXAMPLE</a:t>
          </a:r>
        </a:p>
      </cdr:txBody>
    </cdr:sp>
  </cdr:relSizeAnchor>
</c:userShapes>
</file>

<file path=ppt/drawings/drawing4.xml><?xml version="1.0" encoding="utf-8"?>
<c:userShapes xmlns:c="http://schemas.openxmlformats.org/drawingml/2006/chart">
  <cdr:relSizeAnchor xmlns:cdr="http://schemas.openxmlformats.org/drawingml/2006/chartDrawing">
    <cdr:from>
      <cdr:x>0.04673</cdr:x>
      <cdr:y>0.00904</cdr:y>
    </cdr:from>
    <cdr:to>
      <cdr:x>0.91874</cdr:x>
      <cdr:y>0.121</cdr:y>
    </cdr:to>
    <cdr:sp macro="" textlink="">
      <cdr:nvSpPr>
        <cdr:cNvPr id="2" name="TextBox 1">
          <a:extLst xmlns:a="http://schemas.openxmlformats.org/drawingml/2006/main">
            <a:ext uri="{FF2B5EF4-FFF2-40B4-BE49-F238E27FC236}">
              <a16:creationId xmlns:a16="http://schemas.microsoft.com/office/drawing/2014/main" id="{94CCA9A5-70FD-4BA2-99DA-4178BC91347D}"/>
            </a:ext>
          </a:extLst>
        </cdr:cNvPr>
        <cdr:cNvSpPr txBox="1"/>
      </cdr:nvSpPr>
      <cdr:spPr>
        <a:xfrm xmlns:a="http://schemas.openxmlformats.org/drawingml/2006/main">
          <a:off x="357052" y="54789"/>
          <a:ext cx="6662056" cy="6784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rgbClr val="C00000"/>
              </a:solidFill>
              <a:latin typeface="Gill Sans" panose="020B0502020104020203" pitchFamily="34" charset="-79"/>
              <a:ea typeface="Lato" panose="020F0502020204030203" pitchFamily="34" charset="0"/>
              <a:cs typeface="Gill Sans" panose="020B0502020104020203" pitchFamily="34" charset="-79"/>
            </a:rPr>
            <a:t>BASIC DIVERSIFICATION </a:t>
          </a:r>
          <a:r>
            <a:rPr lang="en-US" sz="2800" dirty="0">
              <a:solidFill>
                <a:schemeClr val="tx1"/>
              </a:solidFill>
              <a:latin typeface="Gill Sans" panose="020B0502020104020203" pitchFamily="34" charset="-79"/>
              <a:ea typeface="Lato" panose="020F0502020204030203" pitchFamily="34" charset="0"/>
              <a:cs typeface="Gill Sans" panose="020B0502020104020203" pitchFamily="34" charset="-79"/>
            </a:rPr>
            <a:t>EXAMPLE</a:t>
          </a:r>
        </a:p>
      </cdr:txBody>
    </cdr:sp>
  </cdr:relSizeAnchor>
</c:userShapes>
</file>

<file path=ppt/drawings/drawing5.xml><?xml version="1.0" encoding="utf-8"?>
<c:userShapes xmlns:c="http://schemas.openxmlformats.org/drawingml/2006/chart">
  <cdr:relSizeAnchor xmlns:cdr="http://schemas.openxmlformats.org/drawingml/2006/chartDrawing">
    <cdr:from>
      <cdr:x>0.17855</cdr:x>
      <cdr:y>0</cdr:y>
    </cdr:from>
    <cdr:to>
      <cdr:x>0.88197</cdr:x>
      <cdr:y>0.11196</cdr:y>
    </cdr:to>
    <cdr:sp macro="" textlink="">
      <cdr:nvSpPr>
        <cdr:cNvPr id="2" name="TextBox 1">
          <a:extLst xmlns:a="http://schemas.openxmlformats.org/drawingml/2006/main">
            <a:ext uri="{FF2B5EF4-FFF2-40B4-BE49-F238E27FC236}">
              <a16:creationId xmlns:a16="http://schemas.microsoft.com/office/drawing/2014/main" id="{94CCA9A5-70FD-4BA2-99DA-4178BC91347D}"/>
            </a:ext>
          </a:extLst>
        </cdr:cNvPr>
        <cdr:cNvSpPr txBox="1"/>
      </cdr:nvSpPr>
      <cdr:spPr>
        <a:xfrm xmlns:a="http://schemas.openxmlformats.org/drawingml/2006/main">
          <a:off x="1364154" y="-399288"/>
          <a:ext cx="5374104" cy="6784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rgbClr val="C00000"/>
              </a:solidFill>
              <a:latin typeface="Gill Sans" panose="020B0502020104020203" pitchFamily="34" charset="-79"/>
              <a:ea typeface="Lato" panose="020F0502020204030203" pitchFamily="34" charset="0"/>
              <a:cs typeface="Gill Sans" panose="020B0502020104020203" pitchFamily="34" charset="-79"/>
            </a:rPr>
            <a:t>60/40 PORTFOLIO</a:t>
          </a:r>
          <a:endParaRPr lang="en-US" sz="2800" dirty="0">
            <a:solidFill>
              <a:schemeClr val="tx1"/>
            </a:solidFill>
            <a:latin typeface="Gill Sans" panose="020B0502020104020203" pitchFamily="34" charset="-79"/>
            <a:ea typeface="Lato" panose="020F0502020204030203" pitchFamily="34" charset="0"/>
            <a:cs typeface="Gill Sans" panose="020B0502020104020203" pitchFamily="34" charset="-79"/>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0.14829</cdr:x>
      <cdr:y>0.00252</cdr:y>
    </cdr:from>
    <cdr:to>
      <cdr:x>0.85171</cdr:x>
      <cdr:y>0.15846</cdr:y>
    </cdr:to>
    <cdr:sp macro="" textlink="">
      <cdr:nvSpPr>
        <cdr:cNvPr id="2" name="TextBox 1">
          <a:extLst xmlns:a="http://schemas.openxmlformats.org/drawingml/2006/main">
            <a:ext uri="{FF2B5EF4-FFF2-40B4-BE49-F238E27FC236}">
              <a16:creationId xmlns:a16="http://schemas.microsoft.com/office/drawing/2014/main" id="{94CCA9A5-70FD-4BA2-99DA-4178BC91347D}"/>
            </a:ext>
          </a:extLst>
        </cdr:cNvPr>
        <cdr:cNvSpPr txBox="1"/>
      </cdr:nvSpPr>
      <cdr:spPr>
        <a:xfrm xmlns:a="http://schemas.openxmlformats.org/drawingml/2006/main">
          <a:off x="1093811" y="15270"/>
          <a:ext cx="5188538" cy="944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a:solidFill>
                <a:srgbClr val="C00000"/>
              </a:solidFill>
              <a:latin typeface="Gill Sans" panose="020B0502020104020203" pitchFamily="34" charset="-79"/>
              <a:ea typeface="Lato" panose="020F0502020204030203" pitchFamily="34" charset="0"/>
              <a:cs typeface="Gill Sans" panose="020B0502020104020203" pitchFamily="34" charset="-79"/>
            </a:rPr>
            <a:t>BASIC DIVERSIFICATION </a:t>
          </a:r>
          <a:r>
            <a:rPr lang="en-US" sz="2800" dirty="0">
              <a:solidFill>
                <a:schemeClr val="tx1">
                  <a:lumMod val="50000"/>
                  <a:lumOff val="50000"/>
                </a:schemeClr>
              </a:solidFill>
              <a:latin typeface="Gill Sans" panose="020B0502020104020203" pitchFamily="34" charset="-79"/>
              <a:ea typeface="Lato" panose="020F0502020204030203" pitchFamily="34" charset="0"/>
              <a:cs typeface="Gill Sans" panose="020B0502020104020203" pitchFamily="34" charset="-79"/>
            </a:rPr>
            <a:t>WITH</a:t>
          </a:r>
          <a:r>
            <a:rPr lang="en-US" sz="2800" dirty="0">
              <a:solidFill>
                <a:srgbClr val="C00000"/>
              </a:solidFill>
              <a:latin typeface="Gill Sans" panose="020B0502020104020203" pitchFamily="34" charset="-79"/>
              <a:ea typeface="Lato" panose="020F0502020204030203" pitchFamily="34" charset="0"/>
              <a:cs typeface="Gill Sans" panose="020B0502020104020203" pitchFamily="34" charset="-79"/>
            </a:rPr>
            <a:t> </a:t>
          </a:r>
          <a:r>
            <a:rPr lang="en-US" sz="2800" dirty="0">
              <a:solidFill>
                <a:schemeClr val="tx1">
                  <a:lumMod val="50000"/>
                  <a:lumOff val="50000"/>
                </a:schemeClr>
              </a:solidFill>
              <a:latin typeface="Gill Sans" panose="020B0502020104020203" pitchFamily="34" charset="-79"/>
              <a:ea typeface="Lato" panose="020F0502020204030203" pitchFamily="34" charset="0"/>
              <a:cs typeface="Gill Sans" panose="020B0502020104020203" pitchFamily="34" charset="-79"/>
            </a:rPr>
            <a:t>MORE GROWTH</a:t>
          </a:r>
          <a:r>
            <a:rPr lang="en-US" sz="2800" dirty="0">
              <a:solidFill>
                <a:srgbClr val="C00000"/>
              </a:solidFill>
              <a:latin typeface="Gill Sans" panose="020B0502020104020203" pitchFamily="34" charset="-79"/>
              <a:ea typeface="Lato" panose="020F0502020204030203" pitchFamily="34" charset="0"/>
              <a:cs typeface="Gill Sans" panose="020B0502020104020203" pitchFamily="34" charset="-79"/>
            </a:rPr>
            <a:t> </a:t>
          </a:r>
          <a:r>
            <a:rPr lang="en-US" sz="2800" dirty="0">
              <a:solidFill>
                <a:schemeClr val="tx1"/>
              </a:solidFill>
              <a:latin typeface="Gill Sans" panose="020B0502020104020203" pitchFamily="34" charset="-79"/>
              <a:ea typeface="Lato" panose="020F0502020204030203" pitchFamily="34" charset="0"/>
              <a:cs typeface="Gill Sans" panose="020B0502020104020203" pitchFamily="34" charset="-79"/>
            </a:rPr>
            <a:t>EXAMPLE</a:t>
          </a:r>
        </a:p>
      </cdr:txBody>
    </cdr:sp>
  </cdr:relSizeAnchor>
  <cdr:relSizeAnchor xmlns:cdr="http://schemas.openxmlformats.org/drawingml/2006/chartDrawing">
    <cdr:from>
      <cdr:x>0.03001</cdr:x>
      <cdr:y>0.78658</cdr:y>
    </cdr:from>
    <cdr:to>
      <cdr:x>1</cdr:x>
      <cdr:y>1</cdr:y>
    </cdr:to>
    <cdr:sp macro="" textlink="">
      <cdr:nvSpPr>
        <cdr:cNvPr id="3" name="TextBox 2">
          <a:extLst xmlns:a="http://schemas.openxmlformats.org/drawingml/2006/main">
            <a:ext uri="{FF2B5EF4-FFF2-40B4-BE49-F238E27FC236}">
              <a16:creationId xmlns:a16="http://schemas.microsoft.com/office/drawing/2014/main" id="{36A58291-B216-9648-A7B3-71E61BD0A61A}"/>
            </a:ext>
          </a:extLst>
        </cdr:cNvPr>
        <cdr:cNvSpPr txBox="1"/>
      </cdr:nvSpPr>
      <cdr:spPr>
        <a:xfrm xmlns:a="http://schemas.openxmlformats.org/drawingml/2006/main">
          <a:off x="219666" y="4877633"/>
          <a:ext cx="7099120" cy="13234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ts val="600"/>
            </a:spcBef>
          </a:pPr>
          <a:r>
            <a:rPr lang="en-US" sz="1600" dirty="0">
              <a:latin typeface="Gill Sans" panose="020B0502020104020203" pitchFamily="34" charset="-79"/>
              <a:cs typeface="Gill Sans" panose="020B0502020104020203" pitchFamily="34" charset="-79"/>
            </a:rPr>
            <a:t>To potentially get more growth in the 401(k), reduce foreign stocks which is typically European companies in target date strategies. This example shows a 50% allocation to a US growth stock fund and 50% target date 2040. Growth funds typically have technology, health care and other large fast growing companies like Amazon, Microsoft and Salesforce.</a:t>
          </a:r>
        </a:p>
      </cdr:txBody>
    </cdr:sp>
  </cdr:relSizeAnchor>
</c:userShapes>
</file>

<file path=ppt/drawings/drawing7.xml><?xml version="1.0" encoding="utf-8"?>
<c:userShapes xmlns:c="http://schemas.openxmlformats.org/drawingml/2006/chart">
  <cdr:relSizeAnchor xmlns:cdr="http://schemas.openxmlformats.org/drawingml/2006/chartDrawing">
    <cdr:from>
      <cdr:x>0.19496</cdr:x>
      <cdr:y>0.04518</cdr:y>
    </cdr:from>
    <cdr:to>
      <cdr:x>0.94546</cdr:x>
      <cdr:y>0.1344</cdr:y>
    </cdr:to>
    <cdr:sp macro="" textlink="">
      <cdr:nvSpPr>
        <cdr:cNvPr id="2" name="TextBox 1">
          <a:extLst xmlns:a="http://schemas.openxmlformats.org/drawingml/2006/main">
            <a:ext uri="{FF2B5EF4-FFF2-40B4-BE49-F238E27FC236}">
              <a16:creationId xmlns:a16="http://schemas.microsoft.com/office/drawing/2014/main" id="{AAA78DC2-DE26-AE4A-8354-D46DBCACAC2B}"/>
            </a:ext>
          </a:extLst>
        </cdr:cNvPr>
        <cdr:cNvSpPr txBox="1"/>
      </cdr:nvSpPr>
      <cdr:spPr>
        <a:xfrm xmlns:a="http://schemas.openxmlformats.org/drawingml/2006/main">
          <a:off x="1634208" y="278345"/>
          <a:ext cx="6290785" cy="5497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dirty="0">
              <a:solidFill>
                <a:srgbClr val="C00000"/>
              </a:solidFill>
              <a:latin typeface="Gill Sans" panose="020B0502020104020203" pitchFamily="34" charset="-79"/>
              <a:cs typeface="Gill Sans" panose="020B0502020104020203" pitchFamily="34" charset="-79"/>
            </a:rPr>
            <a:t>FULL DIVERSIFICATION </a:t>
          </a:r>
          <a:r>
            <a:rPr lang="en-US" sz="3200" dirty="0">
              <a:solidFill>
                <a:schemeClr val="tx1">
                  <a:lumMod val="50000"/>
                  <a:lumOff val="50000"/>
                </a:schemeClr>
              </a:solidFill>
              <a:latin typeface="Gill Sans" panose="020B0502020104020203" pitchFamily="34" charset="-79"/>
              <a:cs typeface="Gill Sans" panose="020B0502020104020203" pitchFamily="34" charset="-79"/>
            </a:rPr>
            <a:t>EXAMPLE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72F784-849D-47AA-A490-9828A42E5F5C}" type="datetimeFigureOut">
              <a:rPr lang="en-US" smtClean="0"/>
              <a:t>3/25/24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788E1A-7921-483E-B43E-7016DEBE9098}" type="slidenum">
              <a:rPr lang="en-US" smtClean="0"/>
              <a:t>‹#›</a:t>
            </a:fld>
            <a:endParaRPr lang="en-US" dirty="0"/>
          </a:p>
        </p:txBody>
      </p:sp>
    </p:spTree>
    <p:extLst>
      <p:ext uri="{BB962C8B-B14F-4D97-AF65-F5344CB8AC3E}">
        <p14:creationId xmlns:p14="http://schemas.microsoft.com/office/powerpoint/2010/main" val="43827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vestopedia.com/terms/a/asset.asp" TargetMode="External"/><Relationship Id="rId7" Type="http://schemas.openxmlformats.org/officeDocument/2006/relationships/hyperlink" Target="https://www.investopedia.com/terms/c/commodity.asp"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investopedia.com/video/play/intro-to-investment-real-estate/" TargetMode="External"/><Relationship Id="rId5" Type="http://schemas.openxmlformats.org/officeDocument/2006/relationships/hyperlink" Target="https://www.investopedia.com/terms/c/cashequivalents.asp" TargetMode="External"/><Relationship Id="rId4" Type="http://schemas.openxmlformats.org/officeDocument/2006/relationships/hyperlink" Target="https://www.investopedia.com/terms/e/equity.as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moderncapitalconcepts.com/"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8E1A-7921-483E-B43E-7016DEBE9098}" type="slidenum">
              <a:rPr lang="en-US" smtClean="0"/>
              <a:t>1</a:t>
            </a:fld>
            <a:endParaRPr lang="en-US" dirty="0"/>
          </a:p>
        </p:txBody>
      </p:sp>
    </p:spTree>
    <p:extLst>
      <p:ext uri="{BB962C8B-B14F-4D97-AF65-F5344CB8AC3E}">
        <p14:creationId xmlns:p14="http://schemas.microsoft.com/office/powerpoint/2010/main" val="93671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can be fun watching the stock market and stock prices for your favorite companies everyday, but keep in mind short-term trends say nothing about longer-term potential of a company or industry. Day to day price movements could be driven by tax changes, news, or investor preferences for risk-taking. The charts on the right show there is no relationship between the best performing sectors of the week and those over a longer-time frame.</a:t>
            </a:r>
          </a:p>
          <a:p>
            <a:endParaRPr lang="en-US" dirty="0"/>
          </a:p>
        </p:txBody>
      </p:sp>
      <p:sp>
        <p:nvSpPr>
          <p:cNvPr id="4" name="Date Placeholder 3"/>
          <p:cNvSpPr>
            <a:spLocks noGrp="1"/>
          </p:cNvSpPr>
          <p:nvPr>
            <p:ph type="dt" idx="1"/>
          </p:nvPr>
        </p:nvSpPr>
        <p:spPr/>
        <p:txBody>
          <a:bodyPr/>
          <a:lstStyle/>
          <a:p>
            <a:fld id="{BFAE8E3B-BC99-6C4E-BD70-14F2C5D87960}" type="datetime1">
              <a:rPr lang="en-US" smtClean="0"/>
              <a:t>3/25/24</a:t>
            </a:fld>
            <a:endParaRPr lang="en-US" dirty="0"/>
          </a:p>
        </p:txBody>
      </p:sp>
    </p:spTree>
    <p:extLst>
      <p:ext uri="{BB962C8B-B14F-4D97-AF65-F5344CB8AC3E}">
        <p14:creationId xmlns:p14="http://schemas.microsoft.com/office/powerpoint/2010/main" val="117044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Protracted periods of low volatility coupled with an extended stock rally may increase the attractiveness of stocks to small investors because there is lower risk of ownership. Protracted low volatility with a flat stock market increases the likelihood investors will search for alternatives such as real estate for returns. This is what we saw last decade.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benefit for long-term investors is that if you are making monthly contributions to your 401(k) or IRA, you are able to participate in dollar cost averaging. Dollar cost averaging involves continuous investment in securities regardless of fluctuation in price levels of such securities. Therefore, you have the potential to buy shares cheaper when the stock market dips. An investor should consider their ability to continue purchasing through fluctuating price level. Such a plan does not assure a profit and does not protect against loss in declining markets. Asset allocation still matters. Volatility could and has recently resulted in decoupling of asset classes and markets. I have no idea which strategy is going to generate the highest return over the course of the next year, so consider diversifying to help less overall risk. There is no guarantee that a diversified portfolio will enhance overall returns or outperform a non-diversified portfolio. Diversification does not protect against market risk,</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Recent levels of high volatility can be disturbing because the market is reflecting investor anxiety over deeper structural problems, such as lack of confidence in Congress, geopolitical conflicts, or mistrust of the market itself. Investors need to make sure they have the downside risk management in their portfolio. Downside risk management could be in the form of cash, bonds, defensive stocks, or sectors less immune to the anticipated market shock. The extended bull market has made some forget about asset allocation. But keep in mind, asset allocation does not guarantee against losses.</a:t>
            </a:r>
          </a:p>
          <a:p>
            <a:endParaRPr lang="en-US" dirty="0"/>
          </a:p>
        </p:txBody>
      </p:sp>
      <p:sp>
        <p:nvSpPr>
          <p:cNvPr id="7" name="Date Placeholder 6">
            <a:extLst>
              <a:ext uri="{FF2B5EF4-FFF2-40B4-BE49-F238E27FC236}">
                <a16:creationId xmlns:a16="http://schemas.microsoft.com/office/drawing/2014/main" id="{7D4AA549-A1E2-46FA-A91C-F0622AEB6627}"/>
              </a:ext>
            </a:extLst>
          </p:cNvPr>
          <p:cNvSpPr>
            <a:spLocks noGrp="1"/>
          </p:cNvSpPr>
          <p:nvPr>
            <p:ph type="dt" idx="1"/>
          </p:nvPr>
        </p:nvSpPr>
        <p:spPr/>
        <p:txBody>
          <a:bodyPr/>
          <a:lstStyle/>
          <a:p>
            <a:fld id="{7D29BF41-62DB-DC43-896E-1AAFA9EF073D}" type="datetime1">
              <a:rPr lang="en-US" smtClean="0"/>
              <a:t>3/25/24</a:t>
            </a:fld>
            <a:endParaRPr lang="en-US" dirty="0"/>
          </a:p>
        </p:txBody>
      </p:sp>
    </p:spTree>
    <p:extLst>
      <p:ext uri="{BB962C8B-B14F-4D97-AF65-F5344CB8AC3E}">
        <p14:creationId xmlns:p14="http://schemas.microsoft.com/office/powerpoint/2010/main" val="282934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a long-term investor respond to global market meltdowns?</a:t>
            </a:r>
          </a:p>
          <a:p>
            <a:pPr marL="171450" indent="-171450">
              <a:buFont typeface="Arial" panose="020B0604020202020204" pitchFamily="34" charset="0"/>
              <a:buChar char="•"/>
            </a:pPr>
            <a:r>
              <a:rPr lang="en-US" dirty="0"/>
              <a:t>Stock markets have recovered from every drop. History tells us that selling during a market correction (drop of 10% from prior highs) is the worse than doing nothing.</a:t>
            </a:r>
          </a:p>
          <a:p>
            <a:pPr marL="171450" indent="-171450">
              <a:buFont typeface="Arial" panose="020B0604020202020204" pitchFamily="34" charset="0"/>
              <a:buChar char="•"/>
            </a:pPr>
            <a:r>
              <a:rPr lang="en-US" dirty="0"/>
              <a:t>When all asset classes (stocks, bonds, and real estate) fall sharply, it is most likely an over-reaction.</a:t>
            </a:r>
          </a:p>
          <a:p>
            <a:pPr marL="171450" indent="-171450">
              <a:buFont typeface="Arial" panose="020B0604020202020204" pitchFamily="34" charset="0"/>
              <a:buChar char="•"/>
            </a:pPr>
            <a:r>
              <a:rPr lang="en-US" dirty="0"/>
              <a:t>Focus on what you can control. Beef up your emergency fund and review your budget.</a:t>
            </a:r>
          </a:p>
          <a:p>
            <a:pPr marL="171450" indent="-171450">
              <a:buFont typeface="Arial" panose="020B0604020202020204" pitchFamily="34" charset="0"/>
              <a:buChar char="•"/>
            </a:pPr>
            <a:r>
              <a:rPr lang="en-US" dirty="0"/>
              <a:t>Stick to your long-term plan. It’s better to do nothing than selling irrationally.</a:t>
            </a:r>
          </a:p>
          <a:p>
            <a:endParaRPr lang="en-US" dirty="0"/>
          </a:p>
        </p:txBody>
      </p:sp>
      <p:sp>
        <p:nvSpPr>
          <p:cNvPr id="4" name="Date Placeholder 3"/>
          <p:cNvSpPr>
            <a:spLocks noGrp="1"/>
          </p:cNvSpPr>
          <p:nvPr>
            <p:ph type="dt" idx="1"/>
          </p:nvPr>
        </p:nvSpPr>
        <p:spPr/>
        <p:txBody>
          <a:bodyPr/>
          <a:lstStyle/>
          <a:p>
            <a:fld id="{7308DBCF-F064-6F40-8399-07F16D5F783D}" type="datetime1">
              <a:rPr lang="en-US" smtClean="0"/>
              <a:t>3/25/24</a:t>
            </a:fld>
            <a:endParaRPr lang="en-US" dirty="0"/>
          </a:p>
        </p:txBody>
      </p:sp>
    </p:spTree>
    <p:extLst>
      <p:ext uri="{BB962C8B-B14F-4D97-AF65-F5344CB8AC3E}">
        <p14:creationId xmlns:p14="http://schemas.microsoft.com/office/powerpoint/2010/main" val="422372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asset class is a group of securities that exhibits similar characteristics, behaves similarly in the marketplace and is subject to the same laws and regulations. The three main </a:t>
            </a:r>
            <a:r>
              <a:rPr lang="en-US" dirty="0">
                <a:hlinkClick r:id="rId3"/>
              </a:rPr>
              <a:t>asset</a:t>
            </a:r>
            <a:r>
              <a:rPr lang="en-US" dirty="0"/>
              <a:t> classes are </a:t>
            </a:r>
            <a:r>
              <a:rPr lang="en-US" dirty="0">
                <a:hlinkClick r:id="rId4"/>
              </a:rPr>
              <a:t>equities</a:t>
            </a:r>
            <a:r>
              <a:rPr lang="en-US" dirty="0"/>
              <a:t>, or stocks; fixed income, or bonds; and </a:t>
            </a:r>
            <a:r>
              <a:rPr lang="en-US" dirty="0">
                <a:hlinkClick r:id="rId5"/>
              </a:rPr>
              <a:t>cash equivalents</a:t>
            </a:r>
            <a:r>
              <a:rPr lang="en-US" dirty="0"/>
              <a:t>, or money market instruments. Some investment professionals add </a:t>
            </a:r>
            <a:r>
              <a:rPr lang="en-US" dirty="0">
                <a:hlinkClick r:id="rId6"/>
              </a:rPr>
              <a:t>real estate</a:t>
            </a:r>
            <a:r>
              <a:rPr lang="en-US" dirty="0"/>
              <a:t> and </a:t>
            </a:r>
            <a:r>
              <a:rPr lang="en-US" dirty="0">
                <a:hlinkClick r:id="rId7"/>
              </a:rPr>
              <a:t>commodities</a:t>
            </a:r>
            <a:r>
              <a:rPr lang="en-US" dirty="0"/>
              <a:t>, and possibly other types of investments, to the asset class mix.</a:t>
            </a:r>
          </a:p>
          <a:p>
            <a:r>
              <a:rPr lang="en-US" dirty="0"/>
              <a:t>Asset classes are often combined together. Each asset class is expected to reflect different risk and return investment characteristics and perform differently in any given market environment. Investors interested in maximizing return often do so by reducing portfolio risk through asset class diversification.</a:t>
            </a:r>
          </a:p>
          <a:p>
            <a:endParaRPr lang="en-US" dirty="0"/>
          </a:p>
        </p:txBody>
      </p:sp>
      <p:sp>
        <p:nvSpPr>
          <p:cNvPr id="7" name="Date Placeholder 6">
            <a:extLst>
              <a:ext uri="{FF2B5EF4-FFF2-40B4-BE49-F238E27FC236}">
                <a16:creationId xmlns:a16="http://schemas.microsoft.com/office/drawing/2014/main" id="{48E70D3E-2B68-483D-9C82-C9C944703A41}"/>
              </a:ext>
            </a:extLst>
          </p:cNvPr>
          <p:cNvSpPr>
            <a:spLocks noGrp="1"/>
          </p:cNvSpPr>
          <p:nvPr>
            <p:ph type="dt" idx="1"/>
          </p:nvPr>
        </p:nvSpPr>
        <p:spPr/>
        <p:txBody>
          <a:bodyPr/>
          <a:lstStyle/>
          <a:p>
            <a:fld id="{8365340C-26D8-ED4D-82A2-07AC1AF12CDA}" type="datetime1">
              <a:rPr lang="en-US" smtClean="0"/>
              <a:t>3/25/24</a:t>
            </a:fld>
            <a:endParaRPr lang="en-US" dirty="0"/>
          </a:p>
        </p:txBody>
      </p:sp>
    </p:spTree>
    <p:extLst>
      <p:ext uri="{BB962C8B-B14F-4D97-AF65-F5344CB8AC3E}">
        <p14:creationId xmlns:p14="http://schemas.microsoft.com/office/powerpoint/2010/main" val="122052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tell people I am a financial advisor, the response I get goes something like this: “So you’re a financial advisor. What’s a good stock to buy?” When most people think of investing, they think of stocks. You could become wealthy just with stocks, but investing 100% in stocks comes with risks. You’re probably familiar with the saying, “Don’t put all your eggs in one basket.” Investing over the long term is more about managing risk and one of the best ways to do this is through asset-allocation.</a:t>
            </a:r>
          </a:p>
          <a:p>
            <a:endParaRPr lang="en-US" dirty="0"/>
          </a:p>
        </p:txBody>
      </p:sp>
      <p:sp>
        <p:nvSpPr>
          <p:cNvPr id="7" name="Date Placeholder 6">
            <a:extLst>
              <a:ext uri="{FF2B5EF4-FFF2-40B4-BE49-F238E27FC236}">
                <a16:creationId xmlns:a16="http://schemas.microsoft.com/office/drawing/2014/main" id="{AA60CE8A-0737-4B47-8982-229A0F311F17}"/>
              </a:ext>
            </a:extLst>
          </p:cNvPr>
          <p:cNvSpPr>
            <a:spLocks noGrp="1"/>
          </p:cNvSpPr>
          <p:nvPr>
            <p:ph type="dt" idx="1"/>
          </p:nvPr>
        </p:nvSpPr>
        <p:spPr/>
        <p:txBody>
          <a:bodyPr/>
          <a:lstStyle/>
          <a:p>
            <a:fld id="{F2239C64-037E-7747-BEFA-0B6814FF1670}" type="datetime1">
              <a:rPr lang="en-US" smtClean="0"/>
              <a:t>3/25/24</a:t>
            </a:fld>
            <a:endParaRPr lang="en-US" dirty="0"/>
          </a:p>
        </p:txBody>
      </p:sp>
    </p:spTree>
    <p:extLst>
      <p:ext uri="{BB962C8B-B14F-4D97-AF65-F5344CB8AC3E}">
        <p14:creationId xmlns:p14="http://schemas.microsoft.com/office/powerpoint/2010/main" val="115789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8E1A-7921-483E-B43E-7016DEBE9098}" type="slidenum">
              <a:rPr lang="en-US" smtClean="0"/>
              <a:t>26</a:t>
            </a:fld>
            <a:endParaRPr lang="en-US" dirty="0"/>
          </a:p>
        </p:txBody>
      </p:sp>
    </p:spTree>
    <p:extLst>
      <p:ext uri="{BB962C8B-B14F-4D97-AF65-F5344CB8AC3E}">
        <p14:creationId xmlns:p14="http://schemas.microsoft.com/office/powerpoint/2010/main" val="161904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8E1A-7921-483E-B43E-7016DEBE9098}" type="slidenum">
              <a:rPr lang="en-US" smtClean="0"/>
              <a:t>27</a:t>
            </a:fld>
            <a:endParaRPr lang="en-US" dirty="0"/>
          </a:p>
        </p:txBody>
      </p:sp>
    </p:spTree>
    <p:extLst>
      <p:ext uri="{BB962C8B-B14F-4D97-AF65-F5344CB8AC3E}">
        <p14:creationId xmlns:p14="http://schemas.microsoft.com/office/powerpoint/2010/main" val="89108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pPr marL="228600" indent="-228600">
              <a:buAutoNum type="arabicPeriod"/>
            </a:pPr>
            <a:r>
              <a:rPr lang="en-US" dirty="0"/>
              <a:t>https://</a:t>
            </a:r>
            <a:r>
              <a:rPr lang="en-US" dirty="0" err="1"/>
              <a:t>impaxam.com</a:t>
            </a:r>
            <a:r>
              <a:rPr lang="en-US" dirty="0"/>
              <a:t>/assets/pdfs/sustainability/impax-impact-report-2022-usa.pdf?pwm=107</a:t>
            </a:r>
          </a:p>
          <a:p>
            <a:pPr marL="228600" indent="-228600">
              <a:buAutoNum type="arabicPeriod"/>
            </a:pPr>
            <a:r>
              <a:rPr lang="en-US" dirty="0"/>
              <a:t>https://</a:t>
            </a:r>
            <a:r>
              <a:rPr lang="en-US" dirty="0" err="1"/>
              <a:t>cdnmedia.eurofins.com</a:t>
            </a:r>
            <a:r>
              <a:rPr lang="en-US" dirty="0"/>
              <a:t>/corporate-</a:t>
            </a:r>
            <a:r>
              <a:rPr lang="en-US" dirty="0" err="1"/>
              <a:t>eurofins</a:t>
            </a:r>
            <a:r>
              <a:rPr lang="en-US" dirty="0"/>
              <a:t>/media/12158026/eurofins_esg_report_2021_final.pdf</a:t>
            </a:r>
          </a:p>
        </p:txBody>
      </p:sp>
      <p:sp>
        <p:nvSpPr>
          <p:cNvPr id="4" name="Slide Number Placeholder 3"/>
          <p:cNvSpPr>
            <a:spLocks noGrp="1"/>
          </p:cNvSpPr>
          <p:nvPr>
            <p:ph type="sldNum" sz="quarter" idx="5"/>
          </p:nvPr>
        </p:nvSpPr>
        <p:spPr/>
        <p:txBody>
          <a:bodyPr/>
          <a:lstStyle/>
          <a:p>
            <a:fld id="{13788E1A-7921-483E-B43E-7016DEBE9098}" type="slidenum">
              <a:rPr lang="en-US" smtClean="0"/>
              <a:t>31</a:t>
            </a:fld>
            <a:endParaRPr lang="en-US" dirty="0"/>
          </a:p>
        </p:txBody>
      </p:sp>
    </p:spTree>
    <p:extLst>
      <p:ext uri="{BB962C8B-B14F-4D97-AF65-F5344CB8AC3E}">
        <p14:creationId xmlns:p14="http://schemas.microsoft.com/office/powerpoint/2010/main" val="296589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 </a:t>
            </a:r>
          </a:p>
          <a:p>
            <a:pPr marL="342900" indent="-342900">
              <a:buAutoNum type="arabicPeriod"/>
            </a:pPr>
            <a:r>
              <a:rPr lang="en-US" sz="1800" b="0" dirty="0">
                <a:effectLst/>
                <a:latin typeface="Roboto" panose="02000000000000000000" pitchFamily="2" charset="0"/>
              </a:rPr>
              <a:t>ESG Is Key to Attracting Gen Z for Beauty, Home-Care Companies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www.pginvestor.com</a:t>
            </a:r>
            <a:r>
              <a:rPr lang="en-US" sz="1800" b="0" dirty="0">
                <a:effectLst/>
                <a:latin typeface="Roboto" panose="02000000000000000000" pitchFamily="2" charset="0"/>
              </a:rPr>
              <a:t>/</a:t>
            </a:r>
            <a:r>
              <a:rPr lang="en-US" sz="1800" b="0" dirty="0" err="1">
                <a:effectLst/>
                <a:latin typeface="Roboto" panose="02000000000000000000" pitchFamily="2" charset="0"/>
              </a:rPr>
              <a:t>esg</a:t>
            </a:r>
            <a:r>
              <a:rPr lang="en-US" sz="1800" b="0" dirty="0">
                <a:effectLst/>
                <a:latin typeface="Roboto" panose="02000000000000000000" pitchFamily="2" charset="0"/>
              </a:rPr>
              <a:t>/environmental/plastic-packaging/</a:t>
            </a:r>
            <a:r>
              <a:rPr lang="en-US" sz="1800" b="0" dirty="0" err="1">
                <a:effectLst/>
                <a:latin typeface="Roboto" panose="02000000000000000000" pitchFamily="2" charset="0"/>
              </a:rPr>
              <a:t>default.aspx#plastic_packaging_goals</a:t>
            </a:r>
            <a:endParaRPr lang="en-US" sz="1800" b="0" dirty="0">
              <a:effectLst/>
              <a:latin typeface="Roboto" panose="02000000000000000000" pitchFamily="2" charset="0"/>
            </a:endParaRP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exploreloop.com</a:t>
            </a:r>
            <a:endParaRPr lang="en-US" sz="1800" b="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3788E1A-7921-483E-B43E-7016DEBE9098}" type="slidenum">
              <a:rPr lang="en-US" smtClean="0"/>
              <a:t>36</a:t>
            </a:fld>
            <a:endParaRPr lang="en-US" dirty="0"/>
          </a:p>
        </p:txBody>
      </p:sp>
    </p:spTree>
    <p:extLst>
      <p:ext uri="{BB962C8B-B14F-4D97-AF65-F5344CB8AC3E}">
        <p14:creationId xmlns:p14="http://schemas.microsoft.com/office/powerpoint/2010/main" val="219846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 </a:t>
            </a:r>
          </a:p>
          <a:p>
            <a:pPr marL="342900" indent="-342900">
              <a:buAutoNum type="arabicPeriod"/>
            </a:pPr>
            <a:r>
              <a:rPr lang="en-US" sz="1800" b="0" dirty="0">
                <a:effectLst/>
                <a:latin typeface="Roboto" panose="02000000000000000000" pitchFamily="2" charset="0"/>
              </a:rPr>
              <a:t>ESG Is Key to Attracting Gen Z for Beauty, Home-Care Companies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www.pginvestor.com</a:t>
            </a:r>
            <a:r>
              <a:rPr lang="en-US" sz="1800" b="0" dirty="0">
                <a:effectLst/>
                <a:latin typeface="Roboto" panose="02000000000000000000" pitchFamily="2" charset="0"/>
              </a:rPr>
              <a:t>/</a:t>
            </a:r>
            <a:r>
              <a:rPr lang="en-US" sz="1800" b="0" dirty="0" err="1">
                <a:effectLst/>
                <a:latin typeface="Roboto" panose="02000000000000000000" pitchFamily="2" charset="0"/>
              </a:rPr>
              <a:t>esg</a:t>
            </a:r>
            <a:r>
              <a:rPr lang="en-US" sz="1800" b="0" dirty="0">
                <a:effectLst/>
                <a:latin typeface="Roboto" panose="02000000000000000000" pitchFamily="2" charset="0"/>
              </a:rPr>
              <a:t>/environmental/plastic-packaging/</a:t>
            </a:r>
            <a:r>
              <a:rPr lang="en-US" sz="1800" b="0" dirty="0" err="1">
                <a:effectLst/>
                <a:latin typeface="Roboto" panose="02000000000000000000" pitchFamily="2" charset="0"/>
              </a:rPr>
              <a:t>default.aspx#plastic_packaging_goals</a:t>
            </a:r>
            <a:endParaRPr lang="en-US" sz="1800" b="0" dirty="0">
              <a:effectLst/>
              <a:latin typeface="Roboto" panose="02000000000000000000" pitchFamily="2" charset="0"/>
            </a:endParaRP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exploreloop.com</a:t>
            </a:r>
            <a:endParaRPr lang="en-US" sz="1800" b="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3788E1A-7921-483E-B43E-7016DEBE9098}" type="slidenum">
              <a:rPr lang="en-US" smtClean="0"/>
              <a:t>37</a:t>
            </a:fld>
            <a:endParaRPr lang="en-US" dirty="0"/>
          </a:p>
        </p:txBody>
      </p:sp>
    </p:spTree>
    <p:extLst>
      <p:ext uri="{BB962C8B-B14F-4D97-AF65-F5344CB8AC3E}">
        <p14:creationId xmlns:p14="http://schemas.microsoft.com/office/powerpoint/2010/main" val="400883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latin typeface="Lato" panose="020F0502020204030203" pitchFamily="34" charset="0"/>
                <a:ea typeface="Lato" panose="020F0502020204030203" pitchFamily="34" charset="0"/>
                <a:cs typeface="Lato" panose="020F0502020204030203" pitchFamily="34" charset="0"/>
              </a:rPr>
              <a:t>Financial wisdom is a cumulative process. Build financial literacy throughout your life. Women who defer decisions to their partners throughout their lives are more likely to struggle if they become divorced or widowed.</a:t>
            </a:r>
          </a:p>
        </p:txBody>
      </p:sp>
      <p:sp>
        <p:nvSpPr>
          <p:cNvPr id="4" name="Slide Number Placeholder 3"/>
          <p:cNvSpPr>
            <a:spLocks noGrp="1"/>
          </p:cNvSpPr>
          <p:nvPr>
            <p:ph type="sldNum" sz="quarter" idx="5"/>
          </p:nvPr>
        </p:nvSpPr>
        <p:spPr/>
        <p:txBody>
          <a:bodyPr/>
          <a:lstStyle/>
          <a:p>
            <a:fld id="{13788E1A-7921-483E-B43E-7016DEBE9098}" type="slidenum">
              <a:rPr lang="en-US" smtClean="0"/>
              <a:t>4</a:t>
            </a:fld>
            <a:endParaRPr lang="en-US" dirty="0"/>
          </a:p>
        </p:txBody>
      </p:sp>
    </p:spTree>
    <p:extLst>
      <p:ext uri="{BB962C8B-B14F-4D97-AF65-F5344CB8AC3E}">
        <p14:creationId xmlns:p14="http://schemas.microsoft.com/office/powerpoint/2010/main" val="2698167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 </a:t>
            </a:r>
          </a:p>
          <a:p>
            <a:pPr marL="342900" indent="-342900">
              <a:buAutoNum type="arabicPeriod"/>
            </a:pPr>
            <a:r>
              <a:rPr lang="en-US" sz="1800" b="0" dirty="0">
                <a:effectLst/>
                <a:latin typeface="Roboto" panose="02000000000000000000" pitchFamily="2" charset="0"/>
              </a:rPr>
              <a:t>ESG Is Key to Attracting Gen Z for Beauty, Home-Care Companies</a:t>
            </a:r>
          </a:p>
          <a:p>
            <a:pPr marL="342900" indent="-342900">
              <a:buAutoNum type="arabicPeriod"/>
            </a:pPr>
            <a:r>
              <a:rPr lang="en-US" sz="1800" b="0" dirty="0">
                <a:effectLst/>
                <a:latin typeface="Roboto" panose="02000000000000000000" pitchFamily="2" charset="0"/>
              </a:rPr>
              <a:t>https://inside-our-</a:t>
            </a:r>
            <a:r>
              <a:rPr lang="en-US" sz="1800" b="0" dirty="0" err="1">
                <a:effectLst/>
                <a:latin typeface="Roboto" panose="02000000000000000000" pitchFamily="2" charset="0"/>
              </a:rPr>
              <a:t>products.loreal.com</a:t>
            </a:r>
            <a:r>
              <a:rPr lang="en-US" sz="1800" b="0" dirty="0">
                <a:effectLst/>
                <a:latin typeface="Roboto" panose="02000000000000000000" pitchFamily="2" charset="0"/>
              </a:rPr>
              <a:t>/our-approach/our-alternative-methods-animal-testing</a:t>
            </a:r>
          </a:p>
        </p:txBody>
      </p:sp>
      <p:sp>
        <p:nvSpPr>
          <p:cNvPr id="4" name="Slide Number Placeholder 3"/>
          <p:cNvSpPr>
            <a:spLocks noGrp="1"/>
          </p:cNvSpPr>
          <p:nvPr>
            <p:ph type="sldNum" sz="quarter" idx="5"/>
          </p:nvPr>
        </p:nvSpPr>
        <p:spPr/>
        <p:txBody>
          <a:bodyPr/>
          <a:lstStyle/>
          <a:p>
            <a:fld id="{13788E1A-7921-483E-B43E-7016DEBE9098}" type="slidenum">
              <a:rPr lang="en-US" smtClean="0"/>
              <a:t>38</a:t>
            </a:fld>
            <a:endParaRPr lang="en-US" dirty="0"/>
          </a:p>
        </p:txBody>
      </p:sp>
    </p:spTree>
    <p:extLst>
      <p:ext uri="{BB962C8B-B14F-4D97-AF65-F5344CB8AC3E}">
        <p14:creationId xmlns:p14="http://schemas.microsoft.com/office/powerpoint/2010/main" val="2366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The events of 9/11 revealed flaws in our country’s communication system especially in the systems used by first responders. To prevent these issues from happening</a:t>
            </a:r>
            <a:br>
              <a:rPr lang="en-US" sz="1800" b="0" dirty="0">
                <a:effectLst/>
                <a:latin typeface="Roboto" panose="02000000000000000000" pitchFamily="2" charset="0"/>
              </a:rPr>
            </a:br>
            <a:r>
              <a:rPr lang="en-US" sz="1800" b="0" dirty="0">
                <a:effectLst/>
                <a:latin typeface="Roboto" panose="02000000000000000000" pitchFamily="2" charset="0"/>
              </a:rPr>
              <a:t>again, Congress established the First Responder Network Authority, or FirstNet. The idea was to give lifesaving 21st century communication tools to the public safety sector and it awarded the contract to AT&amp;T.</a:t>
            </a:r>
          </a:p>
          <a:p>
            <a:r>
              <a:rPr lang="en-US" sz="1800" b="0" dirty="0">
                <a:effectLst/>
                <a:latin typeface="Roboto" panose="02000000000000000000" pitchFamily="2" charset="0"/>
              </a:rPr>
              <a:t>AT&amp;T turned to Valmont.</a:t>
            </a:r>
          </a:p>
          <a:p>
            <a:endParaRPr lang="en-US" sz="1800" b="0" dirty="0">
              <a:effectLst/>
              <a:latin typeface="Roboto" panose="02000000000000000000" pitchFamily="2" charset="0"/>
            </a:endParaRPr>
          </a:p>
          <a:p>
            <a:r>
              <a:rPr lang="en-US" sz="1800" b="0" dirty="0">
                <a:effectLst/>
                <a:latin typeface="Roboto" panose="02000000000000000000" pitchFamily="2" charset="0"/>
              </a:rPr>
              <a:t>Sources: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impaxam.com</a:t>
            </a:r>
            <a:r>
              <a:rPr lang="en-US" sz="1800" b="0" dirty="0">
                <a:effectLst/>
                <a:latin typeface="Roboto" panose="02000000000000000000" pitchFamily="2" charset="0"/>
              </a:rPr>
              <a:t>/assets/pdfs/sustainability/impax-impact-report-2022-usa.pdf?pwm=107</a:t>
            </a:r>
          </a:p>
          <a:p>
            <a:pPr marL="342900" indent="-342900">
              <a:buAutoNum type="arabicPeriod"/>
            </a:pPr>
            <a:r>
              <a:rPr lang="en-US" sz="2800" dirty="0"/>
              <a:t>https://</a:t>
            </a:r>
            <a:r>
              <a:rPr lang="en-US" sz="2800" dirty="0" err="1"/>
              <a:t>webassets.valmont.com</a:t>
            </a:r>
            <a:r>
              <a:rPr lang="en-US" sz="2800" dirty="0"/>
              <a:t>/</a:t>
            </a:r>
            <a:r>
              <a:rPr lang="en-US" sz="2800" dirty="0" err="1"/>
              <a:t>valmontstaging</a:t>
            </a:r>
            <a:r>
              <a:rPr lang="en-US" sz="2800" dirty="0"/>
              <a:t>/docs/librariesprovider80/sustainability-2022/vo22_corp_sustainabilityreport_final_060222.pdf</a:t>
            </a:r>
          </a:p>
          <a:p>
            <a:endParaRPr lang="en-US" dirty="0"/>
          </a:p>
        </p:txBody>
      </p:sp>
      <p:sp>
        <p:nvSpPr>
          <p:cNvPr id="4" name="Slide Number Placeholder 3"/>
          <p:cNvSpPr>
            <a:spLocks noGrp="1"/>
          </p:cNvSpPr>
          <p:nvPr>
            <p:ph type="sldNum" sz="quarter" idx="5"/>
          </p:nvPr>
        </p:nvSpPr>
        <p:spPr/>
        <p:txBody>
          <a:bodyPr/>
          <a:lstStyle/>
          <a:p>
            <a:fld id="{13788E1A-7921-483E-B43E-7016DEBE9098}" type="slidenum">
              <a:rPr lang="en-US" smtClean="0"/>
              <a:t>39</a:t>
            </a:fld>
            <a:endParaRPr lang="en-US" dirty="0"/>
          </a:p>
        </p:txBody>
      </p:sp>
    </p:spTree>
    <p:extLst>
      <p:ext uri="{BB962C8B-B14F-4D97-AF65-F5344CB8AC3E}">
        <p14:creationId xmlns:p14="http://schemas.microsoft.com/office/powerpoint/2010/main" val="2986482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 https://</a:t>
            </a:r>
            <a:r>
              <a:rPr lang="en-US" sz="1800" b="0" dirty="0" err="1">
                <a:effectLst/>
                <a:latin typeface="Roboto" panose="02000000000000000000" pitchFamily="2" charset="0"/>
              </a:rPr>
              <a:t>impaxam.com</a:t>
            </a:r>
            <a:r>
              <a:rPr lang="en-US" sz="1800" b="0" dirty="0">
                <a:effectLst/>
                <a:latin typeface="Roboto" panose="02000000000000000000" pitchFamily="2" charset="0"/>
              </a:rPr>
              <a:t>/assets/pdfs/sustainability/impax-impact-report-2022-usa.pdf?pwm=107</a:t>
            </a:r>
          </a:p>
        </p:txBody>
      </p:sp>
      <p:sp>
        <p:nvSpPr>
          <p:cNvPr id="4" name="Slide Number Placeholder 3"/>
          <p:cNvSpPr>
            <a:spLocks noGrp="1"/>
          </p:cNvSpPr>
          <p:nvPr>
            <p:ph type="sldNum" sz="quarter" idx="5"/>
          </p:nvPr>
        </p:nvSpPr>
        <p:spPr/>
        <p:txBody>
          <a:bodyPr/>
          <a:lstStyle/>
          <a:p>
            <a:fld id="{13788E1A-7921-483E-B43E-7016DEBE9098}" type="slidenum">
              <a:rPr lang="en-US" smtClean="0"/>
              <a:t>40</a:t>
            </a:fld>
            <a:endParaRPr lang="en-US" dirty="0"/>
          </a:p>
        </p:txBody>
      </p:sp>
    </p:spTree>
    <p:extLst>
      <p:ext uri="{BB962C8B-B14F-4D97-AF65-F5344CB8AC3E}">
        <p14:creationId xmlns:p14="http://schemas.microsoft.com/office/powerpoint/2010/main" val="1265711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r>
              <a:rPr lang="en-US" sz="1800" b="0" dirty="0">
                <a:effectLst/>
                <a:latin typeface="Roboto" panose="02000000000000000000" pitchFamily="2" charset="0"/>
              </a:rPr>
              <a:t>1. https://</a:t>
            </a:r>
            <a:r>
              <a:rPr lang="en-US" sz="1800" b="0" dirty="0" err="1">
                <a:effectLst/>
                <a:latin typeface="Roboto" panose="02000000000000000000" pitchFamily="2" charset="0"/>
              </a:rPr>
              <a:t>www.se.com</a:t>
            </a:r>
            <a:r>
              <a:rPr lang="en-US" sz="1800" b="0" dirty="0">
                <a:effectLst/>
                <a:latin typeface="Roboto" panose="02000000000000000000" pitchFamily="2" charset="0"/>
              </a:rPr>
              <a:t>/us/</a:t>
            </a:r>
            <a:r>
              <a:rPr lang="en-US" sz="1800" b="0" dirty="0" err="1">
                <a:effectLst/>
                <a:latin typeface="Roboto" panose="02000000000000000000" pitchFamily="2" charset="0"/>
              </a:rPr>
              <a:t>en</a:t>
            </a:r>
            <a:r>
              <a:rPr lang="en-US" sz="1800" b="0" dirty="0">
                <a:effectLst/>
                <a:latin typeface="Roboto" panose="02000000000000000000" pitchFamily="2" charset="0"/>
              </a:rPr>
              <a:t>/about-us/newsroom/news/press-releases/schneider-electric-north-america-ceo-attends-white-house-inflation-reduction-act-celebration-63207e9b93b68b362004223f</a:t>
            </a:r>
          </a:p>
        </p:txBody>
      </p:sp>
      <p:sp>
        <p:nvSpPr>
          <p:cNvPr id="4" name="Slide Number Placeholder 3"/>
          <p:cNvSpPr>
            <a:spLocks noGrp="1"/>
          </p:cNvSpPr>
          <p:nvPr>
            <p:ph type="sldNum" sz="quarter" idx="5"/>
          </p:nvPr>
        </p:nvSpPr>
        <p:spPr/>
        <p:txBody>
          <a:bodyPr/>
          <a:lstStyle/>
          <a:p>
            <a:fld id="{13788E1A-7921-483E-B43E-7016DEBE9098}" type="slidenum">
              <a:rPr lang="en-US" smtClean="0"/>
              <a:t>41</a:t>
            </a:fld>
            <a:endParaRPr lang="en-US" dirty="0"/>
          </a:p>
        </p:txBody>
      </p:sp>
    </p:spTree>
    <p:extLst>
      <p:ext uri="{BB962C8B-B14F-4D97-AF65-F5344CB8AC3E}">
        <p14:creationId xmlns:p14="http://schemas.microsoft.com/office/powerpoint/2010/main" val="1563107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www.se.com</a:t>
            </a:r>
            <a:r>
              <a:rPr lang="en-US" sz="1800" b="0" dirty="0">
                <a:effectLst/>
                <a:latin typeface="Roboto" panose="02000000000000000000" pitchFamily="2" charset="0"/>
              </a:rPr>
              <a:t>/</a:t>
            </a:r>
            <a:r>
              <a:rPr lang="en-US" sz="1800" b="0" dirty="0" err="1">
                <a:effectLst/>
                <a:latin typeface="Roboto" panose="02000000000000000000" pitchFamily="2" charset="0"/>
              </a:rPr>
              <a:t>ww</a:t>
            </a:r>
            <a:r>
              <a:rPr lang="en-US" sz="1800" b="0" dirty="0">
                <a:effectLst/>
                <a:latin typeface="Roboto" panose="02000000000000000000" pitchFamily="2" charset="0"/>
              </a:rPr>
              <a:t>/</a:t>
            </a:r>
            <a:r>
              <a:rPr lang="en-US" sz="1800" b="0" dirty="0" err="1">
                <a:effectLst/>
                <a:latin typeface="Roboto" panose="02000000000000000000" pitchFamily="2" charset="0"/>
              </a:rPr>
              <a:t>en</a:t>
            </a:r>
            <a:r>
              <a:rPr lang="en-US" sz="1800" b="0" dirty="0">
                <a:effectLst/>
                <a:latin typeface="Roboto" panose="02000000000000000000" pitchFamily="2" charset="0"/>
              </a:rPr>
              <a:t>/assets/564/document/322964/sustainability-report-2021.pdf</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www.statista.com</a:t>
            </a:r>
            <a:r>
              <a:rPr lang="en-US" sz="1800" b="0" dirty="0">
                <a:effectLst/>
                <a:latin typeface="Roboto" panose="02000000000000000000" pitchFamily="2" charset="0"/>
              </a:rPr>
              <a:t>/statistics/596171/revenue-of-schneider-electric/</a:t>
            </a:r>
          </a:p>
        </p:txBody>
      </p:sp>
      <p:sp>
        <p:nvSpPr>
          <p:cNvPr id="4" name="Slide Number Placeholder 3"/>
          <p:cNvSpPr>
            <a:spLocks noGrp="1"/>
          </p:cNvSpPr>
          <p:nvPr>
            <p:ph type="sldNum" sz="quarter" idx="5"/>
          </p:nvPr>
        </p:nvSpPr>
        <p:spPr/>
        <p:txBody>
          <a:bodyPr/>
          <a:lstStyle/>
          <a:p>
            <a:fld id="{13788E1A-7921-483E-B43E-7016DEBE9098}" type="slidenum">
              <a:rPr lang="en-US" smtClean="0"/>
              <a:t>42</a:t>
            </a:fld>
            <a:endParaRPr lang="en-US" dirty="0"/>
          </a:p>
        </p:txBody>
      </p:sp>
    </p:spTree>
    <p:extLst>
      <p:ext uri="{BB962C8B-B14F-4D97-AF65-F5344CB8AC3E}">
        <p14:creationId xmlns:p14="http://schemas.microsoft.com/office/powerpoint/2010/main" val="2994316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r>
              <a:rPr lang="en-US" sz="1800" b="0" dirty="0">
                <a:effectLst/>
                <a:latin typeface="Roboto" panose="02000000000000000000" pitchFamily="2" charset="0"/>
              </a:rPr>
              <a:t>1. https://</a:t>
            </a:r>
            <a:r>
              <a:rPr lang="en-US" sz="1800" b="0" dirty="0" err="1">
                <a:effectLst/>
                <a:latin typeface="Roboto" panose="02000000000000000000" pitchFamily="2" charset="0"/>
              </a:rPr>
              <a:t>assets.siemens-energy.com</a:t>
            </a:r>
            <a:r>
              <a:rPr lang="en-US" sz="1800" b="0" dirty="0">
                <a:effectLst/>
                <a:latin typeface="Roboto" panose="02000000000000000000" pitchFamily="2" charset="0"/>
              </a:rPr>
              <a:t>/siemens/assets/</a:t>
            </a:r>
            <a:r>
              <a:rPr lang="en-US" sz="1800" b="0" dirty="0" err="1">
                <a:effectLst/>
                <a:latin typeface="Roboto" panose="02000000000000000000" pitchFamily="2" charset="0"/>
              </a:rPr>
              <a:t>api</a:t>
            </a:r>
            <a:r>
              <a:rPr lang="en-US" sz="1800" b="0" dirty="0">
                <a:effectLst/>
                <a:latin typeface="Roboto" panose="02000000000000000000" pitchFamily="2" charset="0"/>
              </a:rPr>
              <a:t>/uuid:aa057b32-4046-418f-a429-84ba3664dbc5/global-energy-transition-readiness-index-2023.pdf?ste_sid=3dcd11fa2bff409dca7daea535cdd4f5</a:t>
            </a:r>
          </a:p>
        </p:txBody>
      </p:sp>
      <p:sp>
        <p:nvSpPr>
          <p:cNvPr id="4" name="Slide Number Placeholder 3"/>
          <p:cNvSpPr>
            <a:spLocks noGrp="1"/>
          </p:cNvSpPr>
          <p:nvPr>
            <p:ph type="sldNum" sz="quarter" idx="5"/>
          </p:nvPr>
        </p:nvSpPr>
        <p:spPr/>
        <p:txBody>
          <a:bodyPr/>
          <a:lstStyle/>
          <a:p>
            <a:fld id="{13788E1A-7921-483E-B43E-7016DEBE9098}" type="slidenum">
              <a:rPr lang="en-US" smtClean="0"/>
              <a:t>43</a:t>
            </a:fld>
            <a:endParaRPr lang="en-US" dirty="0"/>
          </a:p>
        </p:txBody>
      </p:sp>
    </p:spTree>
    <p:extLst>
      <p:ext uri="{BB962C8B-B14F-4D97-AF65-F5344CB8AC3E}">
        <p14:creationId xmlns:p14="http://schemas.microsoft.com/office/powerpoint/2010/main" val="3833416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assets.siemens-energy.com</a:t>
            </a:r>
            <a:r>
              <a:rPr lang="en-US" sz="1800" b="0" dirty="0">
                <a:effectLst/>
                <a:latin typeface="Roboto" panose="02000000000000000000" pitchFamily="2" charset="0"/>
              </a:rPr>
              <a:t>/siemens/assets/</a:t>
            </a:r>
            <a:r>
              <a:rPr lang="en-US" sz="1800" b="0" dirty="0" err="1">
                <a:effectLst/>
                <a:latin typeface="Roboto" panose="02000000000000000000" pitchFamily="2" charset="0"/>
              </a:rPr>
              <a:t>api</a:t>
            </a:r>
            <a:r>
              <a:rPr lang="en-US" sz="1800" b="0" dirty="0">
                <a:effectLst/>
                <a:latin typeface="Roboto" panose="02000000000000000000" pitchFamily="2" charset="0"/>
              </a:rPr>
              <a:t>/uuid:49bc59fb-7af0-47fc-a764-a3550d4153dc/siemens-energy-sustainability-report-2022.pdf</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new.siemens.com</a:t>
            </a:r>
            <a:r>
              <a:rPr lang="en-US" sz="1800" b="0" dirty="0">
                <a:effectLst/>
                <a:latin typeface="Roboto" panose="02000000000000000000" pitchFamily="2" charset="0"/>
              </a:rPr>
              <a:t>/global/</a:t>
            </a:r>
            <a:r>
              <a:rPr lang="en-US" sz="1800" b="0" dirty="0" err="1">
                <a:effectLst/>
                <a:latin typeface="Roboto" panose="02000000000000000000" pitchFamily="2" charset="0"/>
              </a:rPr>
              <a:t>en</a:t>
            </a:r>
            <a:r>
              <a:rPr lang="en-US" sz="1800" b="0" dirty="0">
                <a:effectLst/>
                <a:latin typeface="Roboto" panose="02000000000000000000" pitchFamily="2" charset="0"/>
              </a:rPr>
              <a:t>/company/sustainability/</a:t>
            </a:r>
            <a:r>
              <a:rPr lang="en-US" sz="1800" b="0" dirty="0" err="1">
                <a:effectLst/>
                <a:latin typeface="Roboto" panose="02000000000000000000" pitchFamily="2" charset="0"/>
              </a:rPr>
              <a:t>carbonneutral.html</a:t>
            </a:r>
            <a:endParaRPr lang="en-US" sz="1800" b="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3788E1A-7921-483E-B43E-7016DEBE9098}" type="slidenum">
              <a:rPr lang="en-US" smtClean="0"/>
              <a:t>44</a:t>
            </a:fld>
            <a:endParaRPr lang="en-US" dirty="0"/>
          </a:p>
        </p:txBody>
      </p:sp>
    </p:spTree>
    <p:extLst>
      <p:ext uri="{BB962C8B-B14F-4D97-AF65-F5344CB8AC3E}">
        <p14:creationId xmlns:p14="http://schemas.microsoft.com/office/powerpoint/2010/main" val="2697212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www.pv-tech.org</a:t>
            </a:r>
            <a:r>
              <a:rPr lang="en-US" sz="1800" b="0" dirty="0">
                <a:effectLst/>
                <a:latin typeface="Roboto" panose="02000000000000000000" pitchFamily="2" charset="0"/>
              </a:rPr>
              <a:t>/accelerating-solar-deployment-through-robotics/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www.wsj.com</a:t>
            </a:r>
            <a:r>
              <a:rPr lang="en-US" sz="1800" b="0" dirty="0">
                <a:effectLst/>
                <a:latin typeface="Roboto" panose="02000000000000000000" pitchFamily="2" charset="0"/>
              </a:rPr>
              <a:t>/articles/solar-power-developers-pledge-to-buy-u-s-panelsif-someone-makes-them-11655805600</a:t>
            </a:r>
          </a:p>
        </p:txBody>
      </p:sp>
      <p:sp>
        <p:nvSpPr>
          <p:cNvPr id="4" name="Slide Number Placeholder 3"/>
          <p:cNvSpPr>
            <a:spLocks noGrp="1"/>
          </p:cNvSpPr>
          <p:nvPr>
            <p:ph type="sldNum" sz="quarter" idx="5"/>
          </p:nvPr>
        </p:nvSpPr>
        <p:spPr/>
        <p:txBody>
          <a:bodyPr/>
          <a:lstStyle/>
          <a:p>
            <a:fld id="{13788E1A-7921-483E-B43E-7016DEBE9098}" type="slidenum">
              <a:rPr lang="en-US" smtClean="0"/>
              <a:t>45</a:t>
            </a:fld>
            <a:endParaRPr lang="en-US" dirty="0"/>
          </a:p>
        </p:txBody>
      </p:sp>
    </p:spTree>
    <p:extLst>
      <p:ext uri="{BB962C8B-B14F-4D97-AF65-F5344CB8AC3E}">
        <p14:creationId xmlns:p14="http://schemas.microsoft.com/office/powerpoint/2010/main" val="2288058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www.aes.com</a:t>
            </a:r>
            <a:r>
              <a:rPr lang="en-US" sz="1800" b="0" dirty="0">
                <a:effectLst/>
                <a:latin typeface="Roboto" panose="02000000000000000000" pitchFamily="2" charset="0"/>
              </a:rPr>
              <a:t>/sites/default/files/2021-03/2021_AES_Climate_Scenario_vFinal_web_2.pdf</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www.reuters.com</a:t>
            </a:r>
            <a:r>
              <a:rPr lang="en-US" sz="1800" b="0" dirty="0">
                <a:effectLst/>
                <a:latin typeface="Roboto" panose="02000000000000000000" pitchFamily="2" charset="0"/>
              </a:rPr>
              <a:t>/business/sustainable-business/air-products-aes-invest-4-bln-building-largest-us-green-hydrogen-plant-2022-12-08/</a:t>
            </a:r>
          </a:p>
        </p:txBody>
      </p:sp>
      <p:sp>
        <p:nvSpPr>
          <p:cNvPr id="4" name="Slide Number Placeholder 3"/>
          <p:cNvSpPr>
            <a:spLocks noGrp="1"/>
          </p:cNvSpPr>
          <p:nvPr>
            <p:ph type="sldNum" sz="quarter" idx="5"/>
          </p:nvPr>
        </p:nvSpPr>
        <p:spPr/>
        <p:txBody>
          <a:bodyPr/>
          <a:lstStyle/>
          <a:p>
            <a:fld id="{13788E1A-7921-483E-B43E-7016DEBE9098}" type="slidenum">
              <a:rPr lang="en-US" smtClean="0"/>
              <a:t>46</a:t>
            </a:fld>
            <a:endParaRPr lang="en-US" dirty="0"/>
          </a:p>
        </p:txBody>
      </p:sp>
    </p:spTree>
    <p:extLst>
      <p:ext uri="{BB962C8B-B14F-4D97-AF65-F5344CB8AC3E}">
        <p14:creationId xmlns:p14="http://schemas.microsoft.com/office/powerpoint/2010/main" val="4156650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www.wsj.com</a:t>
            </a:r>
            <a:r>
              <a:rPr lang="en-US" sz="1800" b="0" dirty="0">
                <a:effectLst/>
                <a:latin typeface="Roboto" panose="02000000000000000000" pitchFamily="2" charset="0"/>
              </a:rPr>
              <a:t>/articles/power-company-nextera-plans-to-cut-carbon-emissions-to-close-to-nothing-by-2045-11655207881?page=1</a:t>
            </a:r>
          </a:p>
        </p:txBody>
      </p:sp>
      <p:sp>
        <p:nvSpPr>
          <p:cNvPr id="4" name="Slide Number Placeholder 3"/>
          <p:cNvSpPr>
            <a:spLocks noGrp="1"/>
          </p:cNvSpPr>
          <p:nvPr>
            <p:ph type="sldNum" sz="quarter" idx="5"/>
          </p:nvPr>
        </p:nvSpPr>
        <p:spPr/>
        <p:txBody>
          <a:bodyPr/>
          <a:lstStyle/>
          <a:p>
            <a:fld id="{13788E1A-7921-483E-B43E-7016DEBE9098}" type="slidenum">
              <a:rPr lang="en-US" smtClean="0"/>
              <a:t>47</a:t>
            </a:fld>
            <a:endParaRPr lang="en-US" dirty="0"/>
          </a:p>
        </p:txBody>
      </p:sp>
    </p:spTree>
    <p:extLst>
      <p:ext uri="{BB962C8B-B14F-4D97-AF65-F5344CB8AC3E}">
        <p14:creationId xmlns:p14="http://schemas.microsoft.com/office/powerpoint/2010/main" val="367626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seminar is designed to enable participants to become smarter investors and more discriminating consumers of financial information.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cover the importance of setting financial goals, risk and asset allocation and types of investments, specifically, stocks and bonds. There will also be plenty of time for Q&amp;A.</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let’s talk about financial goals. Why do we invest?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College</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Buying a house</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Saving for retirement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Generate income in retirement</a:t>
            </a:r>
            <a:endParaRPr lang="en-US" sz="14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people invest to pursue specific financial goals. Some of these goals are widely shared. For example, many people want to own their own home and send their children or grandchildren to college. And there's an almost universal desire to retire someday and be financially independent.</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788E1A-7921-483E-B43E-7016DEBE9098}" type="slidenum">
              <a:rPr lang="en-US" smtClean="0"/>
              <a:t>6</a:t>
            </a:fld>
            <a:endParaRPr lang="en-US" dirty="0"/>
          </a:p>
        </p:txBody>
      </p:sp>
    </p:spTree>
    <p:extLst>
      <p:ext uri="{BB962C8B-B14F-4D97-AF65-F5344CB8AC3E}">
        <p14:creationId xmlns:p14="http://schemas.microsoft.com/office/powerpoint/2010/main" val="738268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www.nexteraenergy.com</a:t>
            </a:r>
            <a:r>
              <a:rPr lang="en-US" sz="1800" b="0" dirty="0">
                <a:effectLst/>
                <a:latin typeface="Roboto" panose="02000000000000000000" pitchFamily="2" charset="0"/>
              </a:rPr>
              <a:t>/content/dam/nee/us/</a:t>
            </a:r>
            <a:r>
              <a:rPr lang="en-US" sz="1800" b="0" dirty="0" err="1">
                <a:effectLst/>
                <a:latin typeface="Roboto" panose="02000000000000000000" pitchFamily="2" charset="0"/>
              </a:rPr>
              <a:t>en</a:t>
            </a:r>
            <a:r>
              <a:rPr lang="en-US" sz="1800" b="0" dirty="0">
                <a:effectLst/>
                <a:latin typeface="Roboto" panose="02000000000000000000" pitchFamily="2" charset="0"/>
              </a:rPr>
              <a:t>/pdf/2022_NEE_ESG_Report_Final.pdf</a:t>
            </a:r>
          </a:p>
          <a:p>
            <a:pPr marL="342900" indent="-342900">
              <a:buAutoNum type="arabicPeriod"/>
            </a:pPr>
            <a:r>
              <a:rPr lang="en-US" sz="1800" b="0" dirty="0">
                <a:effectLst/>
                <a:latin typeface="Roboto" panose="02000000000000000000" pitchFamily="2" charset="0"/>
              </a:rPr>
              <a:t>https://</a:t>
            </a:r>
            <a:r>
              <a:rPr lang="en-US" sz="1800" b="0" dirty="0" err="1">
                <a:effectLst/>
                <a:latin typeface="Roboto" panose="02000000000000000000" pitchFamily="2" charset="0"/>
              </a:rPr>
              <a:t>www.nexteraenergy.com</a:t>
            </a:r>
            <a:r>
              <a:rPr lang="en-US" sz="1800" b="0" dirty="0">
                <a:effectLst/>
                <a:latin typeface="Roboto" panose="02000000000000000000" pitchFamily="2" charset="0"/>
              </a:rPr>
              <a:t>/company/</a:t>
            </a:r>
            <a:r>
              <a:rPr lang="en-US" sz="1800" b="0" dirty="0" err="1">
                <a:effectLst/>
                <a:latin typeface="Roboto" panose="02000000000000000000" pitchFamily="2" charset="0"/>
              </a:rPr>
              <a:t>work.html</a:t>
            </a:r>
            <a:endParaRPr lang="en-US" sz="1800" b="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3788E1A-7921-483E-B43E-7016DEBE9098}" type="slidenum">
              <a:rPr lang="en-US" smtClean="0"/>
              <a:t>48</a:t>
            </a:fld>
            <a:endParaRPr lang="en-US" dirty="0"/>
          </a:p>
        </p:txBody>
      </p:sp>
    </p:spTree>
    <p:extLst>
      <p:ext uri="{BB962C8B-B14F-4D97-AF65-F5344CB8AC3E}">
        <p14:creationId xmlns:p14="http://schemas.microsoft.com/office/powerpoint/2010/main" val="135267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r>
              <a:rPr lang="en-US" sz="1800" b="0" dirty="0">
                <a:effectLst/>
                <a:latin typeface="Roboto" panose="02000000000000000000" pitchFamily="2" charset="0"/>
              </a:rPr>
              <a:t>1. https://s7d2.scene7.com/is/content/Caterpillar/CM20220511-3628c-87ee2</a:t>
            </a:r>
          </a:p>
        </p:txBody>
      </p:sp>
      <p:sp>
        <p:nvSpPr>
          <p:cNvPr id="4" name="Slide Number Placeholder 3"/>
          <p:cNvSpPr>
            <a:spLocks noGrp="1"/>
          </p:cNvSpPr>
          <p:nvPr>
            <p:ph type="sldNum" sz="quarter" idx="5"/>
          </p:nvPr>
        </p:nvSpPr>
        <p:spPr/>
        <p:txBody>
          <a:bodyPr/>
          <a:lstStyle/>
          <a:p>
            <a:fld id="{13788E1A-7921-483E-B43E-7016DEBE9098}" type="slidenum">
              <a:rPr lang="en-US" smtClean="0"/>
              <a:t>49</a:t>
            </a:fld>
            <a:endParaRPr lang="en-US" dirty="0"/>
          </a:p>
        </p:txBody>
      </p:sp>
    </p:spTree>
    <p:extLst>
      <p:ext uri="{BB962C8B-B14F-4D97-AF65-F5344CB8AC3E}">
        <p14:creationId xmlns:p14="http://schemas.microsoft.com/office/powerpoint/2010/main" val="3564218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Roboto" panose="02000000000000000000" pitchFamily="2" charset="0"/>
              </a:rPr>
              <a:t>Sources:</a:t>
            </a:r>
          </a:p>
          <a:p>
            <a:r>
              <a:rPr lang="en-US" sz="1800" b="0" dirty="0">
                <a:effectLst/>
                <a:latin typeface="Roboto" panose="02000000000000000000" pitchFamily="2" charset="0"/>
              </a:rPr>
              <a:t>1. https://</a:t>
            </a:r>
            <a:r>
              <a:rPr lang="en-US" sz="1800" b="0" dirty="0" err="1">
                <a:effectLst/>
                <a:latin typeface="Roboto" panose="02000000000000000000" pitchFamily="2" charset="0"/>
              </a:rPr>
              <a:t>www.caterpillar.com</a:t>
            </a:r>
            <a:r>
              <a:rPr lang="en-US" sz="1800" b="0" dirty="0">
                <a:effectLst/>
                <a:latin typeface="Roboto" panose="02000000000000000000" pitchFamily="2" charset="0"/>
              </a:rPr>
              <a:t>/</a:t>
            </a:r>
            <a:r>
              <a:rPr lang="en-US" sz="1800" b="0" dirty="0" err="1">
                <a:effectLst/>
                <a:latin typeface="Roboto" panose="02000000000000000000" pitchFamily="2" charset="0"/>
              </a:rPr>
              <a:t>en</a:t>
            </a:r>
            <a:r>
              <a:rPr lang="en-US" sz="1800" b="0" dirty="0">
                <a:effectLst/>
                <a:latin typeface="Roboto" panose="02000000000000000000" pitchFamily="2" charset="0"/>
              </a:rPr>
              <a:t>/company/sustainability/2030-sustainability-goals.html</a:t>
            </a:r>
          </a:p>
        </p:txBody>
      </p:sp>
      <p:sp>
        <p:nvSpPr>
          <p:cNvPr id="4" name="Slide Number Placeholder 3"/>
          <p:cNvSpPr>
            <a:spLocks noGrp="1"/>
          </p:cNvSpPr>
          <p:nvPr>
            <p:ph type="sldNum" sz="quarter" idx="5"/>
          </p:nvPr>
        </p:nvSpPr>
        <p:spPr/>
        <p:txBody>
          <a:bodyPr/>
          <a:lstStyle/>
          <a:p>
            <a:fld id="{13788E1A-7921-483E-B43E-7016DEBE9098}" type="slidenum">
              <a:rPr lang="en-US" smtClean="0"/>
              <a:t>50</a:t>
            </a:fld>
            <a:endParaRPr lang="en-US" dirty="0"/>
          </a:p>
        </p:txBody>
      </p:sp>
    </p:spTree>
    <p:extLst>
      <p:ext uri="{BB962C8B-B14F-4D97-AF65-F5344CB8AC3E}">
        <p14:creationId xmlns:p14="http://schemas.microsoft.com/office/powerpoint/2010/main" val="3997255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88E1A-7921-483E-B43E-7016DEBE9098}" type="slidenum">
              <a:rPr lang="en-US" smtClean="0"/>
              <a:t>52</a:t>
            </a:fld>
            <a:endParaRPr lang="en-US" dirty="0"/>
          </a:p>
        </p:txBody>
      </p:sp>
    </p:spTree>
    <p:extLst>
      <p:ext uri="{BB962C8B-B14F-4D97-AF65-F5344CB8AC3E}">
        <p14:creationId xmlns:p14="http://schemas.microsoft.com/office/powerpoint/2010/main" val="410602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basic diversification. If US stocks fall 10% in one year and foreign companies rose in value and bonds were flat, your portfolio would not have suffered as much as if it were only invested in US companies.  </a:t>
            </a:r>
          </a:p>
        </p:txBody>
      </p:sp>
      <p:sp>
        <p:nvSpPr>
          <p:cNvPr id="7" name="Date Placeholder 6">
            <a:extLst>
              <a:ext uri="{FF2B5EF4-FFF2-40B4-BE49-F238E27FC236}">
                <a16:creationId xmlns:a16="http://schemas.microsoft.com/office/drawing/2014/main" id="{D7E14682-30B2-40C4-A898-01227D61EB29}"/>
              </a:ext>
            </a:extLst>
          </p:cNvPr>
          <p:cNvSpPr>
            <a:spLocks noGrp="1"/>
          </p:cNvSpPr>
          <p:nvPr>
            <p:ph type="dt" idx="1"/>
          </p:nvPr>
        </p:nvSpPr>
        <p:spPr/>
        <p:txBody>
          <a:bodyPr/>
          <a:lstStyle/>
          <a:p>
            <a:fld id="{977DEC55-7437-4D44-89AF-B984072E3128}" type="datetime1">
              <a:rPr lang="en-US" smtClean="0"/>
              <a:t>3/25/24</a:t>
            </a:fld>
            <a:endParaRPr lang="en-US" dirty="0"/>
          </a:p>
        </p:txBody>
      </p:sp>
    </p:spTree>
    <p:extLst>
      <p:ext uri="{BB962C8B-B14F-4D97-AF65-F5344CB8AC3E}">
        <p14:creationId xmlns:p14="http://schemas.microsoft.com/office/powerpoint/2010/main" val="2237755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Should investors in a 60% stocks/40% bonds portfolio change their allocation? It depends on their goals and need for income. Some point to consider:</a:t>
            </a:r>
          </a:p>
          <a:p>
            <a:r>
              <a:rPr lang="en-US" sz="1200" b="0" i="0" kern="1200" dirty="0">
                <a:solidFill>
                  <a:schemeClr val="tx1"/>
                </a:solidFill>
                <a:effectLst/>
                <a:latin typeface="+mn-lt"/>
                <a:ea typeface="+mn-ea"/>
                <a:cs typeface="+mn-cs"/>
              </a:rPr>
              <a:t>The 60/40 portfolio allocation has been promoted as a strategy that could weather all storms for everyday investors, but against today’s high inflation backdrop, that may no longer be the case. The Federal Reserve Bank's response to soaring inflation has impacted all asset classes including stocks and bonds.</a:t>
            </a:r>
          </a:p>
          <a:p>
            <a:r>
              <a:rPr lang="en-US" sz="1200" b="0" i="0" kern="1200" dirty="0">
                <a:solidFill>
                  <a:schemeClr val="tx1"/>
                </a:solidFill>
                <a:effectLst/>
                <a:latin typeface="+mn-lt"/>
                <a:ea typeface="+mn-ea"/>
                <a:cs typeface="+mn-cs"/>
              </a:rPr>
              <a:t>The 60/40 strategy is based on the premise that when stocks go down bonds retain value. However, year-to-date bondholders in general have suffered losses.</a:t>
            </a:r>
          </a:p>
          <a:p>
            <a:r>
              <a:rPr lang="en-US" sz="1200" b="0" i="0" kern="1200" dirty="0">
                <a:solidFill>
                  <a:schemeClr val="tx1"/>
                </a:solidFill>
                <a:effectLst/>
                <a:latin typeface="+mn-lt"/>
                <a:ea typeface="+mn-ea"/>
                <a:cs typeface="+mn-cs"/>
              </a:rPr>
              <a:t>In recent months bonds have showed signs of resuming a defensive role, but only two asset classes have consistently beaten inflation historically: stocks and real estate. US stocks have recovered from every market drop and rental real estate could be an inflation hedge depending on a number of factors. Other options include cash, laddered CDs, I-Bonds, and dividend paying stocks depending on the time horizon and account size.</a:t>
            </a:r>
          </a:p>
        </p:txBody>
      </p:sp>
      <p:sp>
        <p:nvSpPr>
          <p:cNvPr id="7" name="Date Placeholder 6">
            <a:extLst>
              <a:ext uri="{FF2B5EF4-FFF2-40B4-BE49-F238E27FC236}">
                <a16:creationId xmlns:a16="http://schemas.microsoft.com/office/drawing/2014/main" id="{D7E14682-30B2-40C4-A898-01227D61EB29}"/>
              </a:ext>
            </a:extLst>
          </p:cNvPr>
          <p:cNvSpPr>
            <a:spLocks noGrp="1"/>
          </p:cNvSpPr>
          <p:nvPr>
            <p:ph type="dt" idx="1"/>
          </p:nvPr>
        </p:nvSpPr>
        <p:spPr/>
        <p:txBody>
          <a:bodyPr/>
          <a:lstStyle/>
          <a:p>
            <a:fld id="{977DEC55-7437-4D44-89AF-B984072E3128}" type="datetime1">
              <a:rPr lang="en-US" smtClean="0"/>
              <a:t>3/25/24</a:t>
            </a:fld>
            <a:endParaRPr lang="en-US" dirty="0"/>
          </a:p>
        </p:txBody>
      </p:sp>
    </p:spTree>
    <p:extLst>
      <p:ext uri="{BB962C8B-B14F-4D97-AF65-F5344CB8AC3E}">
        <p14:creationId xmlns:p14="http://schemas.microsoft.com/office/powerpoint/2010/main" val="19036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Date Funds provide basic asset allocation and designed to be the only holding in your account. They rebalance over time to reduce risk. The assumption is that the closer the investor is to retirement, the lower the amount of stocks in the portfolio. This chart shows the glidepath which shows allocation changes based on investment timeframe. You will notice in this example it is not until 20 years to retirement that a meaningful reduction in stocks occurs.</a:t>
            </a:r>
          </a:p>
        </p:txBody>
      </p:sp>
      <p:sp>
        <p:nvSpPr>
          <p:cNvPr id="4" name="Date Placeholder 3"/>
          <p:cNvSpPr>
            <a:spLocks noGrp="1"/>
          </p:cNvSpPr>
          <p:nvPr>
            <p:ph type="dt" idx="1"/>
          </p:nvPr>
        </p:nvSpPr>
        <p:spPr/>
        <p:txBody>
          <a:bodyPr/>
          <a:lstStyle/>
          <a:p>
            <a:fld id="{0363B46B-9508-174A-A73E-8F22976F1383}" type="datetime1">
              <a:rPr lang="en-US" smtClean="0"/>
              <a:t>3/25/24</a:t>
            </a:fld>
            <a:endParaRPr lang="en-US" dirty="0"/>
          </a:p>
        </p:txBody>
      </p:sp>
    </p:spTree>
    <p:extLst>
      <p:ext uri="{BB962C8B-B14F-4D97-AF65-F5344CB8AC3E}">
        <p14:creationId xmlns:p14="http://schemas.microsoft.com/office/powerpoint/2010/main" val="3391846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key points for target date funds</a:t>
            </a:r>
          </a:p>
          <a:p>
            <a:endParaRPr lang="en-US" dirty="0"/>
          </a:p>
          <a:p>
            <a:pPr marL="171450" indent="-171450">
              <a:buFont typeface="Arial" panose="020B0604020202020204" pitchFamily="34" charset="0"/>
              <a:buChar char="•"/>
            </a:pPr>
            <a:r>
              <a:rPr lang="en-US" dirty="0"/>
              <a:t>When an investor is 20+ years from retirement, target date funds have more stocks and less bonds.</a:t>
            </a:r>
          </a:p>
          <a:p>
            <a:pPr marL="171450" indent="-171450">
              <a:buFont typeface="Arial" panose="020B0604020202020204" pitchFamily="34" charset="0"/>
              <a:buChar char="•"/>
            </a:pPr>
            <a:r>
              <a:rPr lang="en-US" dirty="0"/>
              <a:t>However, funds could have higher weight to foreign and emerging markets than suitable for one’s risk tolerance.</a:t>
            </a:r>
          </a:p>
          <a:p>
            <a:pPr marL="171450" indent="-171450">
              <a:buFont typeface="Arial" panose="020B0604020202020204" pitchFamily="34" charset="0"/>
              <a:buChar char="•"/>
            </a:pPr>
            <a:r>
              <a:rPr lang="en-US" dirty="0"/>
              <a:t>Target Date funds are designed to be the </a:t>
            </a:r>
            <a:r>
              <a:rPr lang="en-US" u="sng" dirty="0"/>
              <a:t>only</a:t>
            </a:r>
            <a:r>
              <a:rPr lang="en-US" dirty="0"/>
              <a:t> holding in an account.</a:t>
            </a:r>
          </a:p>
          <a:p>
            <a:pPr marL="171450" indent="-171450">
              <a:buFont typeface="Arial" panose="020B0604020202020204" pitchFamily="34" charset="0"/>
              <a:buChar char="•"/>
            </a:pPr>
            <a:r>
              <a:rPr lang="en-US" sz="1200" dirty="0"/>
              <a:t>Passive (index-based) funds may have lower costs. Active management assumes human beings are screening companies for management quality. Many indices rebalance (change composition) quarterly or annually.</a:t>
            </a:r>
          </a:p>
        </p:txBody>
      </p:sp>
      <p:sp>
        <p:nvSpPr>
          <p:cNvPr id="4" name="Date Placeholder 3"/>
          <p:cNvSpPr>
            <a:spLocks noGrp="1"/>
          </p:cNvSpPr>
          <p:nvPr>
            <p:ph type="dt" idx="1"/>
          </p:nvPr>
        </p:nvSpPr>
        <p:spPr/>
        <p:txBody>
          <a:bodyPr/>
          <a:lstStyle/>
          <a:p>
            <a:fld id="{0363B46B-9508-174A-A73E-8F22976F1383}" type="datetime1">
              <a:rPr lang="en-US" smtClean="0"/>
              <a:t>3/25/24</a:t>
            </a:fld>
            <a:endParaRPr lang="en-US" dirty="0"/>
          </a:p>
        </p:txBody>
      </p:sp>
    </p:spTree>
    <p:extLst>
      <p:ext uri="{BB962C8B-B14F-4D97-AF65-F5344CB8AC3E}">
        <p14:creationId xmlns:p14="http://schemas.microsoft.com/office/powerpoint/2010/main" val="1035766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basic diversification. If US stocks fall 10% in one year and foreign companies rose in value and bonds were flat, your portfolio would not have suffered as much as if it were only invested in US companies.  </a:t>
            </a:r>
          </a:p>
        </p:txBody>
      </p:sp>
      <p:sp>
        <p:nvSpPr>
          <p:cNvPr id="7" name="Date Placeholder 6">
            <a:extLst>
              <a:ext uri="{FF2B5EF4-FFF2-40B4-BE49-F238E27FC236}">
                <a16:creationId xmlns:a16="http://schemas.microsoft.com/office/drawing/2014/main" id="{D7E14682-30B2-40C4-A898-01227D61EB29}"/>
              </a:ext>
            </a:extLst>
          </p:cNvPr>
          <p:cNvSpPr>
            <a:spLocks noGrp="1"/>
          </p:cNvSpPr>
          <p:nvPr>
            <p:ph type="dt" idx="1"/>
          </p:nvPr>
        </p:nvSpPr>
        <p:spPr/>
        <p:txBody>
          <a:bodyPr/>
          <a:lstStyle/>
          <a:p>
            <a:fld id="{977DEC55-7437-4D44-89AF-B984072E3128}" type="datetime1">
              <a:rPr lang="en-US" smtClean="0"/>
              <a:t>3/25/24</a:t>
            </a:fld>
            <a:endParaRPr lang="en-US" dirty="0"/>
          </a:p>
        </p:txBody>
      </p:sp>
    </p:spTree>
    <p:extLst>
      <p:ext uri="{BB962C8B-B14F-4D97-AF65-F5344CB8AC3E}">
        <p14:creationId xmlns:p14="http://schemas.microsoft.com/office/powerpoint/2010/main" val="394152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 fully diversified portfolio. Asset allocation is not designed to give the highest return. The intention is to produce the most stable return given an investor’s risk tolerance and investment time horizon. Talk to your financial advisor on how your investments are diversified. To set up an appointment with me, go to </a:t>
            </a:r>
            <a:r>
              <a:rPr lang="en-US" sz="1200" dirty="0">
                <a:solidFill>
                  <a:schemeClr val="accent1"/>
                </a:solidFill>
                <a:latin typeface="Lato" panose="020F0502020204030203" pitchFamily="34" charset="0"/>
                <a:ea typeface="Lato" panose="020F0502020204030203" pitchFamily="34" charset="0"/>
                <a:cs typeface="Lato" panose="020F0502020204030203" pitchFamily="34" charset="0"/>
                <a:hlinkClick r:id="rId3"/>
              </a:rPr>
              <a:t>www.moderncapitalconcepts.com</a:t>
            </a:r>
            <a:endParaRPr lang="en-US" sz="1200" dirty="0">
              <a:solidFill>
                <a:schemeClr val="accent1"/>
              </a:solidFill>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7" name="Date Placeholder 6">
            <a:extLst>
              <a:ext uri="{FF2B5EF4-FFF2-40B4-BE49-F238E27FC236}">
                <a16:creationId xmlns:a16="http://schemas.microsoft.com/office/drawing/2014/main" id="{83A861FB-2848-4CFA-A8C7-36D6FAC3EAFF}"/>
              </a:ext>
            </a:extLst>
          </p:cNvPr>
          <p:cNvSpPr>
            <a:spLocks noGrp="1"/>
          </p:cNvSpPr>
          <p:nvPr>
            <p:ph type="dt" idx="1"/>
          </p:nvPr>
        </p:nvSpPr>
        <p:spPr/>
        <p:txBody>
          <a:bodyPr/>
          <a:lstStyle/>
          <a:p>
            <a:fld id="{DDAAB97F-71F4-344A-BDC9-23869CBBE8B8}" type="datetime1">
              <a:rPr lang="en-US" smtClean="0"/>
              <a:t>3/25/24</a:t>
            </a:fld>
            <a:endParaRPr lang="en-US" dirty="0"/>
          </a:p>
        </p:txBody>
      </p:sp>
    </p:spTree>
    <p:extLst>
      <p:ext uri="{BB962C8B-B14F-4D97-AF65-F5344CB8AC3E}">
        <p14:creationId xmlns:p14="http://schemas.microsoft.com/office/powerpoint/2010/main" val="361713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Investing in human capital is the best long-term investment – Jerome Powell, Federal Reserve Chairman</a:t>
            </a:r>
          </a:p>
        </p:txBody>
      </p:sp>
      <p:sp>
        <p:nvSpPr>
          <p:cNvPr id="4" name="Slide Number Placeholder 3"/>
          <p:cNvSpPr>
            <a:spLocks noGrp="1"/>
          </p:cNvSpPr>
          <p:nvPr>
            <p:ph type="sldNum" sz="quarter" idx="5"/>
          </p:nvPr>
        </p:nvSpPr>
        <p:spPr/>
        <p:txBody>
          <a:bodyPr/>
          <a:lstStyle/>
          <a:p>
            <a:fld id="{13788E1A-7921-483E-B43E-7016DEBE9098}" type="slidenum">
              <a:rPr lang="en-US" smtClean="0"/>
              <a:t>8</a:t>
            </a:fld>
            <a:endParaRPr lang="en-US" dirty="0"/>
          </a:p>
        </p:txBody>
      </p:sp>
    </p:spTree>
    <p:extLst>
      <p:ext uri="{BB962C8B-B14F-4D97-AF65-F5344CB8AC3E}">
        <p14:creationId xmlns:p14="http://schemas.microsoft.com/office/powerpoint/2010/main" val="1876018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14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1763E-0CB0-4CE8-88E9-730EC51354F6}" type="slidenum">
              <a:rPr lang="en-US" smtClean="0"/>
              <a:t>65</a:t>
            </a:fld>
            <a:endParaRPr lang="en-US" dirty="0"/>
          </a:p>
        </p:txBody>
      </p:sp>
    </p:spTree>
    <p:extLst>
      <p:ext uri="{BB962C8B-B14F-4D97-AF65-F5344CB8AC3E}">
        <p14:creationId xmlns:p14="http://schemas.microsoft.com/office/powerpoint/2010/main" val="256182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undertaking any investment, it is critical that you assess your current situation and goals. You need to take an accurate measurement of your finances to determine how much you can invest reasonably. You should build up an emergency fund of at least 3 to 6 months expenses. Then you'll need to ask yourself a few key questions: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are your goals? In order words, what is your vision for the future?</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will they cost? When do you want to pursue each goal?</a:t>
            </a:r>
            <a:endParaRPr lang="en-US" sz="14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A2710FA6-3C1E-4D3A-9FD8-377B13E60899}" type="slidenum">
              <a:rPr lang="en-US" smtClean="0"/>
              <a:t>9</a:t>
            </a:fld>
            <a:endParaRPr lang="en-US" dirty="0"/>
          </a:p>
        </p:txBody>
      </p:sp>
    </p:spTree>
    <p:extLst>
      <p:ext uri="{BB962C8B-B14F-4D97-AF65-F5344CB8AC3E}">
        <p14:creationId xmlns:p14="http://schemas.microsoft.com/office/powerpoint/2010/main" val="201018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Stock Basics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does a stock price represent?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Fundamental analysis: price/earnings ratio</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Defensive versus cyclical companies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Growth versus value</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Sector analysis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Technical analysis: short-term strategy, moving averages.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invest in stock, you buy ownership shares in a company—also known as equity shares. Your return on investment, or what you get back in relation to what you put in, depends on the success or failure of that company. If the company does well and makes money from the products or services it sells, you expect to benefit from that success. Investing in stocks involves risks, including the risk you might lose all your principal.</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main ways to make money with stocks: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Dividends. When publicly owned companies are profitable, they can choose to distribute some of those earnings to shareholders by paying a dividend. You can either take the dividends in cash or reinvest them to purchase more shares in the company. Many retired investors focus on stocks that generate regular dividend income to replace income they no longer receive from their jobs. Stocks that pay a higher than average dividend are sometimes referred to as "income stocks." Dividends are not guaranteed and the dividend yield may fluctuate. Companies may reduce or eliminate the payment of dividends at any given time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Capital gains. Stocks are bought and sold constantly throughout each trading day, and their prices change all the time. When a stock price goes higher than what you paid to buy it, you can sell your shares at a profit. These profits are known as capital gains. In contrast, if you sell your stock for a lower price than you paid to buy it, you've incurred a capital loss.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dividends and capital gains depend on the fortunes of the company—dividends as a result of the company's earnings and capital gains based on investor demand for the stock. Demand normally reflects the prospects for the company's future performance. Strong demand—the result of many investors wanting to buy a particular stock—tends to result in an increase in the stock's share price. On the other hand, if the company isn't profitable or if investors are selling rather than buying its stock, your shares may be worth less than you paid for them.</a:t>
            </a:r>
            <a:endParaRPr lang="en-US" sz="14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Evaluating a Stock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buy a stock, you're buying part ownership of a company, so the questions to ask as you select among the stocks you're considering are the same questions you'd ask if you were buying the whole company: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company's products?</a:t>
            </a:r>
          </a:p>
          <a:p>
            <a:r>
              <a:rPr lang="en-US" sz="1200" kern="1200" dirty="0">
                <a:solidFill>
                  <a:schemeClr val="tx1"/>
                </a:solidFill>
                <a:effectLst/>
                <a:latin typeface="+mn-lt"/>
                <a:ea typeface="+mn-ea"/>
                <a:cs typeface="+mn-cs"/>
              </a:rPr>
              <a:t>Are they in demand and of high quality?</a:t>
            </a:r>
          </a:p>
          <a:p>
            <a:r>
              <a:rPr lang="en-US" sz="1200" kern="1200" dirty="0">
                <a:solidFill>
                  <a:schemeClr val="tx1"/>
                </a:solidFill>
                <a:effectLst/>
                <a:latin typeface="+mn-lt"/>
                <a:ea typeface="+mn-ea"/>
                <a:cs typeface="+mn-cs"/>
              </a:rPr>
              <a:t>Is the industry as a whole doing well?</a:t>
            </a:r>
          </a:p>
          <a:p>
            <a:r>
              <a:rPr lang="en-US" sz="1200" kern="1200" dirty="0">
                <a:solidFill>
                  <a:schemeClr val="tx1"/>
                </a:solidFill>
                <a:effectLst/>
                <a:latin typeface="+mn-lt"/>
                <a:ea typeface="+mn-ea"/>
                <a:cs typeface="+mn-cs"/>
              </a:rPr>
              <a:t>How has the company performed in the past?</a:t>
            </a:r>
          </a:p>
          <a:p>
            <a:r>
              <a:rPr lang="en-US" sz="1200" kern="1200" dirty="0">
                <a:solidFill>
                  <a:schemeClr val="tx1"/>
                </a:solidFill>
                <a:effectLst/>
                <a:latin typeface="+mn-lt"/>
                <a:ea typeface="+mn-ea"/>
                <a:cs typeface="+mn-cs"/>
              </a:rPr>
              <a:t>Are talented, experienced managers in charge?</a:t>
            </a:r>
          </a:p>
          <a:p>
            <a:r>
              <a:rPr lang="en-US" sz="1200" kern="1200" dirty="0">
                <a:solidFill>
                  <a:schemeClr val="tx1"/>
                </a:solidFill>
                <a:effectLst/>
                <a:latin typeface="+mn-lt"/>
                <a:ea typeface="+mn-ea"/>
                <a:cs typeface="+mn-cs"/>
              </a:rPr>
              <a:t>Are operating costs low or too high?</a:t>
            </a:r>
          </a:p>
          <a:p>
            <a:r>
              <a:rPr lang="en-US" sz="1200" kern="1200" dirty="0">
                <a:solidFill>
                  <a:schemeClr val="tx1"/>
                </a:solidFill>
                <a:effectLst/>
                <a:latin typeface="+mn-lt"/>
                <a:ea typeface="+mn-ea"/>
                <a:cs typeface="+mn-cs"/>
              </a:rPr>
              <a:t>Is the company in heavy debt?</a:t>
            </a:r>
          </a:p>
          <a:p>
            <a:r>
              <a:rPr lang="en-US" sz="1200" kern="1200" dirty="0">
                <a:solidFill>
                  <a:schemeClr val="tx1"/>
                </a:solidFill>
                <a:effectLst/>
                <a:latin typeface="+mn-lt"/>
                <a:ea typeface="+mn-ea"/>
                <a:cs typeface="+mn-cs"/>
              </a:rPr>
              <a:t>What are the obstacles and challenges the company faces?</a:t>
            </a:r>
          </a:p>
          <a:p>
            <a:r>
              <a:rPr lang="en-US" sz="1200" kern="1200" dirty="0">
                <a:solidFill>
                  <a:schemeClr val="tx1"/>
                </a:solidFill>
                <a:effectLst/>
                <a:latin typeface="+mn-lt"/>
                <a:ea typeface="+mn-ea"/>
                <a:cs typeface="+mn-cs"/>
              </a:rPr>
              <a:t>Is the stock worth the current price?</a:t>
            </a:r>
          </a:p>
          <a:p>
            <a:endParaRPr lang="en-US" dirty="0"/>
          </a:p>
          <a:p>
            <a:endParaRPr lang="en-US" dirty="0"/>
          </a:p>
        </p:txBody>
      </p:sp>
      <p:sp>
        <p:nvSpPr>
          <p:cNvPr id="7" name="Date Placeholder 6">
            <a:extLst>
              <a:ext uri="{FF2B5EF4-FFF2-40B4-BE49-F238E27FC236}">
                <a16:creationId xmlns:a16="http://schemas.microsoft.com/office/drawing/2014/main" id="{FDC6CE99-B3D8-4C03-A6DF-5042EB5DC896}"/>
              </a:ext>
            </a:extLst>
          </p:cNvPr>
          <p:cNvSpPr>
            <a:spLocks noGrp="1"/>
          </p:cNvSpPr>
          <p:nvPr>
            <p:ph type="dt" idx="1"/>
          </p:nvPr>
        </p:nvSpPr>
        <p:spPr/>
        <p:txBody>
          <a:bodyPr/>
          <a:lstStyle/>
          <a:p>
            <a:fld id="{82389074-A02B-044E-81D2-908A2572BC0F}" type="datetime1">
              <a:rPr lang="en-US" smtClean="0"/>
              <a:t>3/25/24</a:t>
            </a:fld>
            <a:endParaRPr lang="en-US" dirty="0"/>
          </a:p>
        </p:txBody>
      </p:sp>
    </p:spTree>
    <p:extLst>
      <p:ext uri="{BB962C8B-B14F-4D97-AF65-F5344CB8AC3E}">
        <p14:creationId xmlns:p14="http://schemas.microsoft.com/office/powerpoint/2010/main" val="399645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in your twenties, you might not have achieved your full earning potential, but time is on your side. Time is as asset. Through compound returns, consistent small investments could grow to large sums later in life if invested prudently.</a:t>
            </a:r>
          </a:p>
        </p:txBody>
      </p:sp>
      <p:sp>
        <p:nvSpPr>
          <p:cNvPr id="4" name="Slide Number Placeholder 3"/>
          <p:cNvSpPr>
            <a:spLocks noGrp="1"/>
          </p:cNvSpPr>
          <p:nvPr>
            <p:ph type="sldNum" sz="quarter" idx="5"/>
          </p:nvPr>
        </p:nvSpPr>
        <p:spPr/>
        <p:txBody>
          <a:bodyPr/>
          <a:lstStyle/>
          <a:p>
            <a:fld id="{13788E1A-7921-483E-B43E-7016DEBE9098}" type="slidenum">
              <a:rPr lang="en-US" smtClean="0"/>
              <a:t>12</a:t>
            </a:fld>
            <a:endParaRPr lang="en-US" dirty="0"/>
          </a:p>
        </p:txBody>
      </p:sp>
    </p:spTree>
    <p:extLst>
      <p:ext uri="{BB962C8B-B14F-4D97-AF65-F5344CB8AC3E}">
        <p14:creationId xmlns:p14="http://schemas.microsoft.com/office/powerpoint/2010/main" val="84955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Risk Tolerance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words come to mind when you hear the word “risk”? How many of you associate risk with taking chances or with things that are beyond our control? Let’s take a few minutes to go through the risk tolerance questionnaire to determine your level of risk taking.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Both your age and your time frame for pursuing specific financial goals play a role in determining your risk tolerance. If you're young and have a long time to work towards your goals, you may have a higher risk tolerance than someone who is nearing retirement and is counting on investment income to live on for two or three decades.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other factors may also affect your tolerance for investment risk. Your personality, personal experiences, and current financial circumstances also come into play. For instance, if you're a single parent, are responsible for the care of a sick or elderly relative or have lived through a period of economic upheaval such as a major recession, you may be a more risk-averse, or conservative, investor. On the other hand, if you have a promising career, a generous salary, and little in the way of financial responsibilities, then you may be more comfortable in assuming greater investment risk.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Above all, you need to feel comfortable with the risk you're taking. If changes in the value of your portfolio keep you tossing and turning at night, or your instinct is to sell your investments every time the market drops, then you may want to consider shifting to a more moderate investment mix, with a greater emphasis on income-producing investments such as bonds.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if you're a risk taker by nature and have at least 15 years to pursue your goals, then you may be comfortable allocating most of your assets to a diversified portfolio of stocks and certain fixed-income investments that have the potential to provide the highest returns over the long run.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 that investment risk doesn't mean staking your life savings on highly speculative investments like a new company that a friend is starting. (The only money you'd want to put in investments like that is money you can afford to lose.) But it does mean getting used to the fact that virtually all investments that have the potential to provide substantial returns may drop in value at one time or another—sometimes significantly.</a:t>
            </a:r>
          </a:p>
        </p:txBody>
      </p:sp>
      <p:sp>
        <p:nvSpPr>
          <p:cNvPr id="4" name="Slide Number Placeholder 3"/>
          <p:cNvSpPr>
            <a:spLocks noGrp="1"/>
          </p:cNvSpPr>
          <p:nvPr>
            <p:ph type="sldNum" sz="quarter" idx="5"/>
          </p:nvPr>
        </p:nvSpPr>
        <p:spPr/>
        <p:txBody>
          <a:bodyPr/>
          <a:lstStyle/>
          <a:p>
            <a:fld id="{13788E1A-7921-483E-B43E-7016DEBE9098}" type="slidenum">
              <a:rPr lang="en-US" smtClean="0"/>
              <a:t>13</a:t>
            </a:fld>
            <a:endParaRPr lang="en-US" dirty="0"/>
          </a:p>
        </p:txBody>
      </p:sp>
    </p:spTree>
    <p:extLst>
      <p:ext uri="{BB962C8B-B14F-4D97-AF65-F5344CB8AC3E}">
        <p14:creationId xmlns:p14="http://schemas.microsoft.com/office/powerpoint/2010/main" val="208324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is an outcome of a healthy economy. Rising prices is a sign a growth. However, when the cost of living rises too quickly for consumers to adjust their lifestyle, this can cause severe financial stress among working households. High inflation or hyperinflation can be caused by too much demand chasing too few goods and services, a shortage of available workers leading companies to have to raise wages, or a sudden drop in supply making goods more scarce and expensive.  Inflation can be general, that is, affecting a wide range of goods and services or specific to a sector like housing. Housing costs are the main component of the Consumer Price Index (CPI). Since many entitlement programs such as Social Security are pegged to the CPI, a rise in inflation is not necessarily a bad thing.</a:t>
            </a:r>
          </a:p>
        </p:txBody>
      </p:sp>
      <p:sp>
        <p:nvSpPr>
          <p:cNvPr id="4" name="Slide Number Placeholder 3"/>
          <p:cNvSpPr>
            <a:spLocks noGrp="1"/>
          </p:cNvSpPr>
          <p:nvPr>
            <p:ph type="sldNum" sz="quarter" idx="5"/>
          </p:nvPr>
        </p:nvSpPr>
        <p:spPr/>
        <p:txBody>
          <a:bodyPr/>
          <a:lstStyle/>
          <a:p>
            <a:fld id="{13788E1A-7921-483E-B43E-7016DEBE9098}" type="slidenum">
              <a:rPr lang="en-US" smtClean="0"/>
              <a:t>17</a:t>
            </a:fld>
            <a:endParaRPr lang="en-US" dirty="0"/>
          </a:p>
        </p:txBody>
      </p:sp>
    </p:spTree>
    <p:extLst>
      <p:ext uri="{BB962C8B-B14F-4D97-AF65-F5344CB8AC3E}">
        <p14:creationId xmlns:p14="http://schemas.microsoft.com/office/powerpoint/2010/main" val="58868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0" i="0">
                <a:solidFill>
                  <a:srgbClr val="C00000"/>
                </a:solidFill>
                <a:latin typeface="Gill Sans" panose="020B0502020104020203" pitchFamily="34" charset="-79"/>
                <a:cs typeface="Gill Sans" panose="020B0502020104020203" pitchFamily="34" charset="-79"/>
              </a:defRPr>
            </a:lvl1pPr>
          </a:lstStyle>
          <a:p>
            <a:r>
              <a:rPr lang="en-US"/>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0" i="0">
                <a:solidFill>
                  <a:schemeClr val="tx1">
                    <a:tint val="75000"/>
                  </a:schemeClr>
                </a:solidFill>
                <a:latin typeface="Gill Sans" panose="020B0502020104020203" pitchFamily="34" charset="-79"/>
                <a:cs typeface="Gill Sans" panose="020B05020201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5CEA71D1-CA6D-C842-B92B-3C99B866388F}"/>
              </a:ext>
            </a:extLst>
          </p:cNvPr>
          <p:cNvSpPr>
            <a:spLocks noGrp="1"/>
          </p:cNvSpPr>
          <p:nvPr>
            <p:ph type="sldNum" sz="quarter" idx="12"/>
          </p:nvPr>
        </p:nvSpPr>
        <p:spPr>
          <a:xfrm>
            <a:off x="8229600" y="6306205"/>
            <a:ext cx="457200" cy="246995"/>
          </a:xfrm>
          <a:prstGeom prst="rect">
            <a:avLst/>
          </a:prstGeom>
        </p:spPr>
        <p:txBody>
          <a:bodyPr/>
          <a:lstStyle>
            <a:lvl1pPr>
              <a:defRPr sz="800" b="0" i="0">
                <a:solidFill>
                  <a:schemeClr val="tx1">
                    <a:lumMod val="50000"/>
                    <a:lumOff val="50000"/>
                  </a:schemeClr>
                </a:solidFill>
                <a:latin typeface="Gill Sans" panose="020B0502020104020203" pitchFamily="34" charset="-79"/>
                <a:cs typeface="Gill Sans" panose="020B0502020104020203" pitchFamily="34" charset="-79"/>
              </a:defRPr>
            </a:lvl1pPr>
          </a:lstStyle>
          <a:p>
            <a:fld id="{32AF03D0-5AC1-44A9-A8E1-5CF33F8C40D2}" type="slidenum">
              <a:rPr lang="en-US" smtClean="0"/>
              <a:pPr/>
              <a:t>‹#›</a:t>
            </a:fld>
            <a:endParaRPr lang="en-US" dirty="0"/>
          </a:p>
        </p:txBody>
      </p:sp>
    </p:spTree>
    <p:extLst>
      <p:ext uri="{BB962C8B-B14F-4D97-AF65-F5344CB8AC3E}">
        <p14:creationId xmlns:p14="http://schemas.microsoft.com/office/powerpoint/2010/main" val="195945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238"/>
            <a:ext cx="8229600" cy="715962"/>
          </a:xfrm>
        </p:spPr>
        <p:txBody>
          <a:bodyPr>
            <a:normAutofit/>
          </a:bodyPr>
          <a:lstStyle>
            <a:lvl1pPr>
              <a:defRPr sz="3200" b="0" i="0">
                <a:latin typeface="Gill Sans" panose="020B0502020104020203" pitchFamily="34" charset="-79"/>
                <a:cs typeface="Gill Sans" panose="020B0502020104020203" pitchFamily="34" charset="-79"/>
              </a:defRPr>
            </a:lvl1pPr>
          </a:lstStyle>
          <a:p>
            <a:r>
              <a:rPr lang="en-US"/>
              <a:t>CLICK TO EDIT MASTER TITLE STYLE</a:t>
            </a:r>
          </a:p>
        </p:txBody>
      </p:sp>
      <p:sp>
        <p:nvSpPr>
          <p:cNvPr id="3" name="Content Placeholder 2"/>
          <p:cNvSpPr>
            <a:spLocks noGrp="1"/>
          </p:cNvSpPr>
          <p:nvPr>
            <p:ph idx="1"/>
          </p:nvPr>
        </p:nvSpPr>
        <p:spPr>
          <a:xfrm>
            <a:off x="457200" y="1219200"/>
            <a:ext cx="8229600" cy="4906963"/>
          </a:xfrm>
        </p:spPr>
        <p:txBody>
          <a:bodyPr/>
          <a:lstStyle>
            <a:lvl1pPr>
              <a:defRPr sz="2400" b="0" i="0">
                <a:latin typeface="Gill Sans" panose="020B0502020104020203" pitchFamily="34" charset="-79"/>
                <a:cs typeface="Gill Sans" panose="020B0502020104020203" pitchFamily="34" charset="-79"/>
              </a:defRPr>
            </a:lvl1pPr>
            <a:lvl2pPr>
              <a:defRPr sz="2000" b="0" i="0">
                <a:latin typeface="Gill Sans" panose="020B0502020104020203" pitchFamily="34" charset="-79"/>
                <a:cs typeface="Gill Sans" panose="020B0502020104020203" pitchFamily="34" charset="-79"/>
              </a:defRPr>
            </a:lvl2pPr>
            <a:lvl3pPr>
              <a:defRPr sz="1800" b="0" i="0">
                <a:latin typeface="Gill Sans" panose="020B0502020104020203" pitchFamily="34" charset="-79"/>
                <a:cs typeface="Gill Sans" panose="020B0502020104020203" pitchFamily="34" charset="-79"/>
              </a:defRPr>
            </a:lvl3pPr>
            <a:lvl4pPr>
              <a:defRPr sz="1600" b="0" i="0">
                <a:latin typeface="Gill Sans" panose="020B0502020104020203" pitchFamily="34" charset="-79"/>
                <a:cs typeface="Gill Sans" panose="020B0502020104020203" pitchFamily="34" charset="-79"/>
              </a:defRPr>
            </a:lvl4pPr>
            <a:lvl5pPr>
              <a:defRPr sz="1600" b="0" i="0">
                <a:latin typeface="Gill Sans" panose="020B0502020104020203" pitchFamily="34" charset="-79"/>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229600" y="6306205"/>
            <a:ext cx="457200" cy="246995"/>
          </a:xfrm>
          <a:prstGeom prst="rect">
            <a:avLst/>
          </a:prstGeom>
        </p:spPr>
        <p:txBody>
          <a:bodyPr/>
          <a:lstStyle>
            <a:lvl1pPr>
              <a:defRPr sz="800" b="0" i="0">
                <a:solidFill>
                  <a:schemeClr val="tx1">
                    <a:lumMod val="50000"/>
                    <a:lumOff val="50000"/>
                  </a:schemeClr>
                </a:solidFill>
                <a:latin typeface="Gill Sans" panose="020B0502020104020203" pitchFamily="34" charset="-79"/>
                <a:cs typeface="Gill Sans" panose="020B0502020104020203" pitchFamily="34" charset="-79"/>
              </a:defRPr>
            </a:lvl1pPr>
          </a:lstStyle>
          <a:p>
            <a:fld id="{32AF03D0-5AC1-44A9-A8E1-5CF33F8C40D2}" type="slidenum">
              <a:rPr lang="en-US" smtClean="0"/>
              <a:pPr/>
              <a:t>‹#›</a:t>
            </a:fld>
            <a:endParaRPr lang="en-US" dirty="0"/>
          </a:p>
        </p:txBody>
      </p:sp>
    </p:spTree>
    <p:extLst>
      <p:ext uri="{BB962C8B-B14F-4D97-AF65-F5344CB8AC3E}">
        <p14:creationId xmlns:p14="http://schemas.microsoft.com/office/powerpoint/2010/main" val="146589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238"/>
            <a:ext cx="8229600" cy="639762"/>
          </a:xfrm>
        </p:spPr>
        <p:txBody>
          <a:bodyPr/>
          <a:lstStyle>
            <a:lvl1pPr>
              <a:defRPr b="0" i="0">
                <a:latin typeface="Gill Sans" panose="020B0502020104020203" pitchFamily="34" charset="-79"/>
                <a:cs typeface="Gill Sans" panose="020B0502020104020203" pitchFamily="34" charset="-79"/>
              </a:defRPr>
            </a:lvl1pPr>
          </a:lstStyle>
          <a:p>
            <a:r>
              <a:rPr lang="en-US" dirty="0"/>
              <a:t>CLICK TO EDIT MASTER TITLE STYLE</a:t>
            </a:r>
          </a:p>
        </p:txBody>
      </p:sp>
      <p:sp>
        <p:nvSpPr>
          <p:cNvPr id="3" name="Content Placeholder 2"/>
          <p:cNvSpPr>
            <a:spLocks noGrp="1"/>
          </p:cNvSpPr>
          <p:nvPr>
            <p:ph sz="half" idx="1"/>
          </p:nvPr>
        </p:nvSpPr>
        <p:spPr>
          <a:xfrm>
            <a:off x="457200" y="1314450"/>
            <a:ext cx="4038600" cy="4811713"/>
          </a:xfrm>
        </p:spPr>
        <p:txBody>
          <a:bodyPr/>
          <a:lstStyle>
            <a:lvl1pPr>
              <a:defRPr sz="2800" b="0" i="0">
                <a:latin typeface="Gill Sans" panose="020B0502020104020203" pitchFamily="34" charset="-79"/>
                <a:cs typeface="Gill Sans" panose="020B0502020104020203" pitchFamily="34" charset="-79"/>
              </a:defRPr>
            </a:lvl1pPr>
            <a:lvl2pPr>
              <a:defRPr sz="2400" b="0" i="0">
                <a:latin typeface="Gill Sans" panose="020B0502020104020203" pitchFamily="34" charset="-79"/>
                <a:cs typeface="Gill Sans" panose="020B0502020104020203" pitchFamily="34" charset="-79"/>
              </a:defRPr>
            </a:lvl2pPr>
            <a:lvl3pPr>
              <a:defRPr sz="2000" b="0" i="0">
                <a:latin typeface="Gill Sans" panose="020B0502020104020203" pitchFamily="34" charset="-79"/>
                <a:cs typeface="Gill Sans" panose="020B0502020104020203" pitchFamily="34" charset="-79"/>
              </a:defRPr>
            </a:lvl3pPr>
            <a:lvl4pPr>
              <a:defRPr sz="1800" b="0" i="0">
                <a:latin typeface="Gill Sans" panose="020B0502020104020203" pitchFamily="34" charset="-79"/>
                <a:cs typeface="Gill Sans" panose="020B0502020104020203" pitchFamily="34" charset="-79"/>
              </a:defRPr>
            </a:lvl4pPr>
            <a:lvl5pPr>
              <a:defRPr sz="1800" b="0" i="0">
                <a:latin typeface="Gill Sans" panose="020B0502020104020203" pitchFamily="34" charset="-79"/>
                <a:cs typeface="Gill Sans" panose="020B0502020104020203" pitchFamily="34" charset="-79"/>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14450"/>
            <a:ext cx="4038600" cy="4811713"/>
          </a:xfrm>
        </p:spPr>
        <p:txBody>
          <a:bodyPr/>
          <a:lstStyle>
            <a:lvl1pPr>
              <a:defRPr sz="2800" b="0" i="0">
                <a:latin typeface="Gill Sans" panose="020B0502020104020203" pitchFamily="34" charset="-79"/>
                <a:cs typeface="Gill Sans" panose="020B0502020104020203" pitchFamily="34" charset="-79"/>
              </a:defRPr>
            </a:lvl1pPr>
            <a:lvl2pPr>
              <a:defRPr sz="2400" b="0" i="0">
                <a:latin typeface="Gill Sans" panose="020B0502020104020203" pitchFamily="34" charset="-79"/>
                <a:cs typeface="Gill Sans" panose="020B0502020104020203" pitchFamily="34" charset="-79"/>
              </a:defRPr>
            </a:lvl2pPr>
            <a:lvl3pPr>
              <a:defRPr sz="2000" b="0" i="0">
                <a:latin typeface="Gill Sans" panose="020B0502020104020203" pitchFamily="34" charset="-79"/>
                <a:cs typeface="Gill Sans" panose="020B0502020104020203" pitchFamily="34" charset="-79"/>
              </a:defRPr>
            </a:lvl3pPr>
            <a:lvl4pPr>
              <a:defRPr sz="1800" b="0" i="0">
                <a:latin typeface="Gill Sans" panose="020B0502020104020203" pitchFamily="34" charset="-79"/>
                <a:cs typeface="Gill Sans" panose="020B0502020104020203" pitchFamily="34" charset="-79"/>
              </a:defRPr>
            </a:lvl4pPr>
            <a:lvl5pPr>
              <a:defRPr sz="1800" b="0" i="0">
                <a:latin typeface="Gill Sans" panose="020B0502020104020203" pitchFamily="34" charset="-79"/>
                <a:cs typeface="Gill Sans" panose="020B0502020104020203" pitchFamily="34" charset="-79"/>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F518676-5EFD-524D-8818-E54BC1E45542}"/>
              </a:ext>
            </a:extLst>
          </p:cNvPr>
          <p:cNvSpPr>
            <a:spLocks noGrp="1"/>
          </p:cNvSpPr>
          <p:nvPr>
            <p:ph type="sldNum" sz="quarter" idx="12"/>
          </p:nvPr>
        </p:nvSpPr>
        <p:spPr>
          <a:xfrm>
            <a:off x="8229600" y="6306205"/>
            <a:ext cx="457200" cy="246995"/>
          </a:xfrm>
          <a:prstGeom prst="rect">
            <a:avLst/>
          </a:prstGeom>
        </p:spPr>
        <p:txBody>
          <a:bodyPr/>
          <a:lstStyle>
            <a:lvl1pPr>
              <a:defRPr sz="800" b="0" i="0">
                <a:solidFill>
                  <a:schemeClr val="tx1">
                    <a:lumMod val="50000"/>
                    <a:lumOff val="50000"/>
                  </a:schemeClr>
                </a:solidFill>
                <a:latin typeface="Gill Sans" panose="020B0502020104020203" pitchFamily="34" charset="-79"/>
                <a:cs typeface="Gill Sans" panose="020B0502020104020203" pitchFamily="34" charset="-79"/>
              </a:defRPr>
            </a:lvl1pPr>
          </a:lstStyle>
          <a:p>
            <a:fld id="{32AF03D0-5AC1-44A9-A8E1-5CF33F8C40D2}" type="slidenum">
              <a:rPr lang="en-US" smtClean="0"/>
              <a:pPr/>
              <a:t>‹#›</a:t>
            </a:fld>
            <a:endParaRPr lang="en-US" dirty="0"/>
          </a:p>
        </p:txBody>
      </p:sp>
      <p:sp>
        <p:nvSpPr>
          <p:cNvPr id="9" name="TextBox 8">
            <a:extLst>
              <a:ext uri="{FF2B5EF4-FFF2-40B4-BE49-F238E27FC236}">
                <a16:creationId xmlns:a16="http://schemas.microsoft.com/office/drawing/2014/main" id="{8FE1B6A5-C16D-634A-B869-32FB41226C2A}"/>
              </a:ext>
            </a:extLst>
          </p:cNvPr>
          <p:cNvSpPr txBox="1"/>
          <p:nvPr userDrawn="1"/>
        </p:nvSpPr>
        <p:spPr>
          <a:xfrm rot="16200000">
            <a:off x="-1060222" y="3321278"/>
            <a:ext cx="2667000" cy="215444"/>
          </a:xfrm>
          <a:prstGeom prst="rect">
            <a:avLst/>
          </a:prstGeom>
          <a:noFill/>
        </p:spPr>
        <p:txBody>
          <a:bodyPr wrap="square" rtlCol="0">
            <a:spAutoFit/>
          </a:bodyPr>
          <a:lstStyle/>
          <a:p>
            <a:pPr algn="ctr"/>
            <a:r>
              <a:rPr lang="en-US" sz="800" b="0" i="0" dirty="0">
                <a:solidFill>
                  <a:schemeClr val="tx1">
                    <a:lumMod val="50000"/>
                    <a:lumOff val="50000"/>
                  </a:schemeClr>
                </a:solidFill>
                <a:latin typeface="Gill Sans" panose="020B0502020104020203" pitchFamily="34" charset="-79"/>
                <a:ea typeface="Lato" panose="020F0502020204030203" pitchFamily="34" charset="0"/>
                <a:cs typeface="Gill Sans" panose="020B0502020104020203" pitchFamily="34" charset="-79"/>
              </a:rPr>
              <a:t>MODERNCAPITALCONCEPTS.COM</a:t>
            </a:r>
          </a:p>
        </p:txBody>
      </p:sp>
    </p:spTree>
    <p:extLst>
      <p:ext uri="{BB962C8B-B14F-4D97-AF65-F5344CB8AC3E}">
        <p14:creationId xmlns:p14="http://schemas.microsoft.com/office/powerpoint/2010/main" val="45039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3C1D4328-23AE-5F4A-8F9A-916E3EA2AF50}"/>
              </a:ext>
            </a:extLst>
          </p:cNvPr>
          <p:cNvSpPr>
            <a:spLocks noGrp="1"/>
          </p:cNvSpPr>
          <p:nvPr>
            <p:ph type="sldNum" sz="quarter" idx="12"/>
          </p:nvPr>
        </p:nvSpPr>
        <p:spPr>
          <a:xfrm>
            <a:off x="8229600" y="6306205"/>
            <a:ext cx="457200" cy="246995"/>
          </a:xfrm>
          <a:prstGeom prst="rect">
            <a:avLst/>
          </a:prstGeom>
        </p:spPr>
        <p:txBody>
          <a:bodyPr/>
          <a:lstStyle>
            <a:lvl1pPr>
              <a:defRPr sz="800">
                <a:solidFill>
                  <a:schemeClr val="tx1">
                    <a:lumMod val="50000"/>
                    <a:lumOff val="50000"/>
                  </a:schemeClr>
                </a:solidFill>
              </a:defRPr>
            </a:lvl1pPr>
          </a:lstStyle>
          <a:p>
            <a:fld id="{32AF03D0-5AC1-44A9-A8E1-5CF33F8C40D2}" type="slidenum">
              <a:rPr lang="en-US" smtClean="0"/>
              <a:pPr/>
              <a:t>‹#›</a:t>
            </a:fld>
            <a:endParaRPr lang="en-US" dirty="0"/>
          </a:p>
        </p:txBody>
      </p:sp>
    </p:spTree>
    <p:extLst>
      <p:ext uri="{BB962C8B-B14F-4D97-AF65-F5344CB8AC3E}">
        <p14:creationId xmlns:p14="http://schemas.microsoft.com/office/powerpoint/2010/main" val="40327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7646C32-EBAE-4445-A515-B40AD94DEA47}"/>
              </a:ext>
            </a:extLst>
          </p:cNvPr>
          <p:cNvSpPr>
            <a:spLocks noGrp="1"/>
          </p:cNvSpPr>
          <p:nvPr>
            <p:ph type="sldNum" sz="quarter" idx="12"/>
          </p:nvPr>
        </p:nvSpPr>
        <p:spPr>
          <a:xfrm>
            <a:off x="8229600" y="6306205"/>
            <a:ext cx="457200" cy="246995"/>
          </a:xfrm>
          <a:prstGeom prst="rect">
            <a:avLst/>
          </a:prstGeom>
        </p:spPr>
        <p:txBody>
          <a:bodyPr/>
          <a:lstStyle>
            <a:lvl1pPr>
              <a:defRPr sz="800" b="0" i="0">
                <a:solidFill>
                  <a:schemeClr val="tx1">
                    <a:lumMod val="50000"/>
                    <a:lumOff val="50000"/>
                  </a:schemeClr>
                </a:solidFill>
                <a:latin typeface="Gill Sans" panose="020B0502020104020203" pitchFamily="34" charset="-79"/>
                <a:cs typeface="Gill Sans" panose="020B0502020104020203" pitchFamily="34" charset="-79"/>
              </a:defRPr>
            </a:lvl1pPr>
          </a:lstStyle>
          <a:p>
            <a:fld id="{32AF03D0-5AC1-44A9-A8E1-5CF33F8C40D2}" type="slidenum">
              <a:rPr lang="en-US" smtClean="0"/>
              <a:pPr/>
              <a:t>‹#›</a:t>
            </a:fld>
            <a:endParaRPr lang="en-US" dirty="0"/>
          </a:p>
        </p:txBody>
      </p:sp>
    </p:spTree>
    <p:extLst>
      <p:ext uri="{BB962C8B-B14F-4D97-AF65-F5344CB8AC3E}">
        <p14:creationId xmlns:p14="http://schemas.microsoft.com/office/powerpoint/2010/main" val="4204877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397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F8BBAF9-E2EB-6E4D-BC09-27A85714C18F}"/>
              </a:ext>
            </a:extLst>
          </p:cNvPr>
          <p:cNvSpPr>
            <a:spLocks noGrp="1"/>
          </p:cNvSpPr>
          <p:nvPr>
            <p:ph type="sldNum" sz="quarter" idx="4"/>
          </p:nvPr>
        </p:nvSpPr>
        <p:spPr>
          <a:xfrm>
            <a:off x="8229600" y="6306205"/>
            <a:ext cx="457200" cy="246995"/>
          </a:xfrm>
          <a:prstGeom prst="rect">
            <a:avLst/>
          </a:prstGeom>
        </p:spPr>
        <p:txBody>
          <a:bodyPr/>
          <a:lstStyle>
            <a:lvl1pPr>
              <a:defRPr sz="800">
                <a:solidFill>
                  <a:schemeClr val="tx1">
                    <a:lumMod val="50000"/>
                    <a:lumOff val="50000"/>
                  </a:schemeClr>
                </a:solidFill>
              </a:defRPr>
            </a:lvl1pPr>
          </a:lstStyle>
          <a:p>
            <a:fld id="{32AF03D0-5AC1-44A9-A8E1-5CF33F8C40D2}" type="slidenum">
              <a:rPr lang="en-US" smtClean="0"/>
              <a:pPr/>
              <a:t>‹#›</a:t>
            </a:fld>
            <a:endParaRPr lang="en-US" dirty="0"/>
          </a:p>
        </p:txBody>
      </p:sp>
    </p:spTree>
    <p:extLst>
      <p:ext uri="{BB962C8B-B14F-4D97-AF65-F5344CB8AC3E}">
        <p14:creationId xmlns:p14="http://schemas.microsoft.com/office/powerpoint/2010/main" val="158188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spcBef>
          <a:spcPct val="0"/>
        </a:spcBef>
        <a:buNone/>
        <a:defRPr sz="32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1pPr>
    </p:titleStyle>
    <p:bodyStyle>
      <a:lvl1pPr marL="342900" indent="-342900" algn="l" defTabSz="914400" rtl="0" eaLnBrk="1" latinLnBrk="0" hangingPunct="1">
        <a:spcBef>
          <a:spcPct val="20000"/>
        </a:spcBef>
        <a:buFont typeface="Arial" pitchFamily="34" charset="0"/>
        <a:buChar char="•"/>
        <a:defRPr sz="28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khloe@moderncapitalconcept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investopedia.com/terms/c/cashequivalents.asp" TargetMode="External"/><Relationship Id="rId3" Type="http://schemas.openxmlformats.org/officeDocument/2006/relationships/audio" Target="../media/media1.m4a"/><Relationship Id="rId7" Type="http://schemas.openxmlformats.org/officeDocument/2006/relationships/hyperlink" Target="https://www.investopedia.com/terms/e/equity.asp" TargetMode="External"/><Relationship Id="rId12" Type="http://schemas.openxmlformats.org/officeDocument/2006/relationships/hyperlink" Target="https://www.investopedia.com/terms/a/assetclasses.asp#ixzz56x2zgXZF" TargetMode="External"/><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hyperlink" Target="https://www.investopedia.com/terms/a/asset.asp" TargetMode="External"/><Relationship Id="rId11" Type="http://schemas.openxmlformats.org/officeDocument/2006/relationships/image" Target="../media/image10.png"/><Relationship Id="rId5" Type="http://schemas.openxmlformats.org/officeDocument/2006/relationships/notesSlide" Target="../notesSlides/notesSlide13.xml"/><Relationship Id="rId10" Type="http://schemas.openxmlformats.org/officeDocument/2006/relationships/hyperlink" Target="https://www.investopedia.com/terms/c/commodity.asp" TargetMode="External"/><Relationship Id="rId4" Type="http://schemas.openxmlformats.org/officeDocument/2006/relationships/slideLayout" Target="../slideLayouts/slideLayout2.xml"/><Relationship Id="rId9" Type="http://schemas.openxmlformats.org/officeDocument/2006/relationships/hyperlink" Target="https://www.investopedia.com/video/play/intro-to-investment-real-estat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0.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chart" Target="../charts/chart4.xml"/><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vestopedia.com/articles/active-trading/091813/which-order-use-stoploss-or-stoplimit-orders.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0.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chart" Target="../charts/chart5.xml"/><Relationship Id="rId5" Type="http://schemas.openxmlformats.org/officeDocument/2006/relationships/notesSlide" Target="../notesSlides/notesSlide34.xml"/><Relationship Id="rId4"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chart" Target="../charts/chart6.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audio" Target="../media/media3.m4a"/><Relationship Id="rId7" Type="http://schemas.openxmlformats.org/officeDocument/2006/relationships/image" Target="../media/image10.png"/><Relationship Id="rId2" Type="http://schemas.microsoft.com/office/2007/relationships/media" Target="../media/media3.m4a"/><Relationship Id="rId1" Type="http://schemas.openxmlformats.org/officeDocument/2006/relationships/tags" Target="../tags/tag5.xml"/><Relationship Id="rId6" Type="http://schemas.openxmlformats.org/officeDocument/2006/relationships/chart" Target="../charts/chart7.xml"/><Relationship Id="rId5" Type="http://schemas.openxmlformats.org/officeDocument/2006/relationships/notesSlide" Target="../notesSlides/notesSlide38.xml"/><Relationship Id="rId4"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10.png"/><Relationship Id="rId2" Type="http://schemas.microsoft.com/office/2007/relationships/media" Target="../media/media4.m4a"/><Relationship Id="rId1" Type="http://schemas.openxmlformats.org/officeDocument/2006/relationships/tags" Target="../tags/tag6.xml"/><Relationship Id="rId6" Type="http://schemas.openxmlformats.org/officeDocument/2006/relationships/chart" Target="../charts/chart9.xml"/><Relationship Id="rId5" Type="http://schemas.openxmlformats.org/officeDocument/2006/relationships/notesSlide" Target="../notesSlides/notesSlide39.xml"/><Relationship Id="rId4"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hyperlink" Target="mailto:khloe@moderncapitalconcepts.com" TargetMode="External"/><Relationship Id="rId4" Type="http://schemas.openxmlformats.org/officeDocument/2006/relationships/hyperlink" Target="http://www.moderncapitalconcepts.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1">
            <a:extLst>
              <a:ext uri="{FF2B5EF4-FFF2-40B4-BE49-F238E27FC236}">
                <a16:creationId xmlns:a16="http://schemas.microsoft.com/office/drawing/2014/main" id="{90A70FF0-DE91-EF49-B32F-BBD15D31F60D}"/>
              </a:ext>
            </a:extLst>
          </p:cNvPr>
          <p:cNvSpPr txBox="1"/>
          <p:nvPr/>
        </p:nvSpPr>
        <p:spPr>
          <a:xfrm>
            <a:off x="1143000" y="4422386"/>
            <a:ext cx="3429000" cy="1077218"/>
          </a:xfrm>
          <a:prstGeom prst="rect">
            <a:avLst/>
          </a:prstGeom>
          <a:noFill/>
        </p:spPr>
        <p:txBody>
          <a:bodyPr wrap="square" lIns="45720" tIns="45720" rIns="4572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Gill Sans" panose="020B0502020104020203" pitchFamily="34" charset="-79"/>
                <a:ea typeface="Lato" panose="020F0502020204030203" pitchFamily="34" charset="0"/>
                <a:cs typeface="Gill Sans" panose="020B0502020104020203" pitchFamily="34" charset="-79"/>
              </a:rPr>
              <a:t>Securities offered through LPL Financial, member FINRA/SIPC. Financial planning offered through Modern Capital Concepts, a Registered Investment Advisor and separate entity. </a:t>
            </a:r>
          </a:p>
          <a:p>
            <a:endParaRPr lang="en-US" sz="1000" dirty="0">
              <a:latin typeface="Gill Sans" panose="020B0502020104020203" pitchFamily="34" charset="-79"/>
              <a:ea typeface="Lato" panose="020F0502020204030203" pitchFamily="34" charset="0"/>
              <a:cs typeface="Gill Sans" panose="020B0502020104020203" pitchFamily="34" charset="-79"/>
            </a:endParaRPr>
          </a:p>
          <a:p>
            <a:r>
              <a:rPr lang="en-US" sz="1000" dirty="0">
                <a:latin typeface="Gill Sans" panose="020B0502020104020203" pitchFamily="34" charset="-79"/>
                <a:ea typeface="Lato" panose="020F0502020204030203" pitchFamily="34" charset="0"/>
                <a:cs typeface="Gill Sans" panose="020B0502020104020203" pitchFamily="34" charset="-79"/>
              </a:rPr>
              <a:t>Tracking 1-582968 </a:t>
            </a:r>
          </a:p>
        </p:txBody>
      </p:sp>
      <p:sp>
        <p:nvSpPr>
          <p:cNvPr id="2" name="Title 1"/>
          <p:cNvSpPr>
            <a:spLocks noGrp="1"/>
          </p:cNvSpPr>
          <p:nvPr>
            <p:ph type="ctrTitle"/>
          </p:nvPr>
        </p:nvSpPr>
        <p:spPr>
          <a:xfrm>
            <a:off x="685800" y="1219200"/>
            <a:ext cx="7772400" cy="1676400"/>
          </a:xfrm>
        </p:spPr>
        <p:txBody>
          <a:bodyPr>
            <a:noAutofit/>
          </a:bodyPr>
          <a:lstStyle/>
          <a:p>
            <a:r>
              <a:rPr lang="en-US" sz="6600" b="1" cap="all" spc="170" dirty="0">
                <a:solidFill>
                  <a:srgbClr val="C00000"/>
                </a:solidFill>
                <a:latin typeface="Gill Sans SemiBold" panose="020B0502020104020203" pitchFamily="34" charset="-79"/>
                <a:ea typeface="Lato Black" panose="020F0502020204030203" pitchFamily="34" charset="0"/>
                <a:cs typeface="Gill Sans SemiBold" panose="020B0502020104020203" pitchFamily="34" charset="-79"/>
              </a:rPr>
              <a:t>Investing </a:t>
            </a:r>
            <a:r>
              <a:rPr lang="en-US" sz="6600" b="1" cap="all" spc="170" dirty="0">
                <a:latin typeface="Gill Sans SemiBold" panose="020B0502020104020203" pitchFamily="34" charset="-79"/>
                <a:ea typeface="Lato Black" panose="020F0502020204030203" pitchFamily="34" charset="0"/>
                <a:cs typeface="Gill Sans SemiBold" panose="020B0502020104020203" pitchFamily="34" charset="-79"/>
              </a:rPr>
              <a:t>in THE KEY OF ESG</a:t>
            </a:r>
            <a:endParaRPr lang="en-US" sz="6000" b="1" cap="all" spc="170" dirty="0">
              <a:solidFill>
                <a:srgbClr val="C00000"/>
              </a:solidFill>
              <a:latin typeface="Gill Sans SemiBold" panose="020B0502020104020203" pitchFamily="34" charset="-79"/>
              <a:ea typeface="Lato Black" panose="020F0502020204030203" pitchFamily="34" charset="0"/>
              <a:cs typeface="Gill Sans SemiBold" panose="020B0502020104020203" pitchFamily="34" charset="-79"/>
            </a:endParaRPr>
          </a:p>
        </p:txBody>
      </p:sp>
      <p:sp>
        <p:nvSpPr>
          <p:cNvPr id="8" name="Subtitle 2">
            <a:extLst>
              <a:ext uri="{FF2B5EF4-FFF2-40B4-BE49-F238E27FC236}">
                <a16:creationId xmlns:a16="http://schemas.microsoft.com/office/drawing/2014/main" id="{D9B9B643-2E50-9D47-88E0-77C15CFEBDD1}"/>
              </a:ext>
            </a:extLst>
          </p:cNvPr>
          <p:cNvSpPr>
            <a:spLocks noGrp="1"/>
          </p:cNvSpPr>
          <p:nvPr>
            <p:ph type="subTitle" idx="1"/>
          </p:nvPr>
        </p:nvSpPr>
        <p:spPr>
          <a:xfrm>
            <a:off x="1143000" y="3382342"/>
            <a:ext cx="3429000" cy="861774"/>
          </a:xfrm>
        </p:spPr>
        <p:txBody>
          <a:bodyPr lIns="45720" tIns="45720" rIns="45720" bIns="45720">
            <a:normAutofit lnSpcReduction="10000"/>
          </a:bodyPr>
          <a:lstStyle/>
          <a:p>
            <a:pPr algn="l"/>
            <a:r>
              <a:rPr lang="en-US" sz="1800" dirty="0">
                <a:solidFill>
                  <a:schemeClr val="tx1"/>
                </a:solidFill>
              </a:rPr>
              <a:t>KHLOÉ U. KAROVA</a:t>
            </a:r>
          </a:p>
          <a:p>
            <a:pPr algn="l"/>
            <a:r>
              <a:rPr lang="en-US" sz="1400" dirty="0">
                <a:solidFill>
                  <a:schemeClr val="tx1"/>
                </a:solidFill>
              </a:rPr>
              <a:t>CERTIFIED FINANCIAL PLANNER™</a:t>
            </a:r>
          </a:p>
          <a:p>
            <a:pPr algn="l"/>
            <a:r>
              <a:rPr lang="en-US" sz="1400" dirty="0">
                <a:solidFill>
                  <a:schemeClr val="tx1"/>
                </a:solidFill>
              </a:rPr>
              <a:t>khloe@moderncapitalconcepts.com</a:t>
            </a:r>
          </a:p>
        </p:txBody>
      </p:sp>
      <p:pic>
        <p:nvPicPr>
          <p:cNvPr id="10" name="Picture 9" descr="A close up of a logo&#10;&#10;Description automatically generated">
            <a:extLst>
              <a:ext uri="{FF2B5EF4-FFF2-40B4-BE49-F238E27FC236}">
                <a16:creationId xmlns:a16="http://schemas.microsoft.com/office/drawing/2014/main" id="{17EE2E89-D65C-1944-87C7-539B69777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4125659"/>
            <a:ext cx="2286000" cy="2118339"/>
          </a:xfrm>
          <a:prstGeom prst="rect">
            <a:avLst/>
          </a:prstGeom>
        </p:spPr>
      </p:pic>
      <p:pic>
        <p:nvPicPr>
          <p:cNvPr id="4" name="Picture 3" descr="Logo, company name&#10;&#10;Description automatically generated">
            <a:extLst>
              <a:ext uri="{FF2B5EF4-FFF2-40B4-BE49-F238E27FC236}">
                <a16:creationId xmlns:a16="http://schemas.microsoft.com/office/drawing/2014/main" id="{4C0EB714-F8B3-E042-8183-A28A2970AD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5898569"/>
            <a:ext cx="2358483" cy="511005"/>
          </a:xfrm>
          <a:prstGeom prst="rect">
            <a:avLst/>
          </a:prstGeom>
        </p:spPr>
      </p:pic>
    </p:spTree>
    <p:extLst>
      <p:ext uri="{BB962C8B-B14F-4D97-AF65-F5344CB8AC3E}">
        <p14:creationId xmlns:p14="http://schemas.microsoft.com/office/powerpoint/2010/main" val="153491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5494-1621-0AA0-E465-132E46DB7C55}"/>
              </a:ext>
            </a:extLst>
          </p:cNvPr>
          <p:cNvSpPr>
            <a:spLocks noGrp="1"/>
          </p:cNvSpPr>
          <p:nvPr>
            <p:ph type="title"/>
          </p:nvPr>
        </p:nvSpPr>
        <p:spPr/>
        <p:txBody>
          <a:bodyPr/>
          <a:lstStyle/>
          <a:p>
            <a:r>
              <a:rPr lang="en-US" dirty="0"/>
              <a:t>WHAT IS SOMETHING WORTH?</a:t>
            </a:r>
          </a:p>
        </p:txBody>
      </p:sp>
      <p:sp>
        <p:nvSpPr>
          <p:cNvPr id="3" name="Content Placeholder 2">
            <a:extLst>
              <a:ext uri="{FF2B5EF4-FFF2-40B4-BE49-F238E27FC236}">
                <a16:creationId xmlns:a16="http://schemas.microsoft.com/office/drawing/2014/main" id="{C2D0977E-4490-B4CB-B0A3-8D41A5A0EB2F}"/>
              </a:ext>
            </a:extLst>
          </p:cNvPr>
          <p:cNvSpPr>
            <a:spLocks noGrp="1"/>
          </p:cNvSpPr>
          <p:nvPr>
            <p:ph idx="1"/>
          </p:nvPr>
        </p:nvSpPr>
        <p:spPr/>
        <p:txBody>
          <a:bodyPr/>
          <a:lstStyle/>
          <a:p>
            <a:r>
              <a:rPr lang="en-US" dirty="0"/>
              <a:t>How would you determine how much a car is worth?</a:t>
            </a:r>
          </a:p>
          <a:p>
            <a:pPr lvl="1"/>
            <a:r>
              <a:rPr lang="en-US" dirty="0"/>
              <a:t>Compare features and price to other vehicles</a:t>
            </a:r>
          </a:p>
          <a:p>
            <a:pPr lvl="1"/>
            <a:r>
              <a:rPr lang="en-US" dirty="0"/>
              <a:t>Cost of alternatives: public transit</a:t>
            </a:r>
          </a:p>
          <a:p>
            <a:pPr lvl="1"/>
            <a:r>
              <a:rPr lang="en-US" dirty="0"/>
              <a:t>Value of costs avoided: time saved</a:t>
            </a:r>
          </a:p>
          <a:p>
            <a:r>
              <a:rPr lang="en-US" dirty="0"/>
              <a:t>How would you determine how much a house is worth?</a:t>
            </a:r>
          </a:p>
          <a:p>
            <a:pPr lvl="1"/>
            <a:r>
              <a:rPr lang="en-US" dirty="0"/>
              <a:t>Location: factors driving desirability of location (schools, amenities, safety)</a:t>
            </a:r>
          </a:p>
          <a:p>
            <a:pPr lvl="1"/>
            <a:r>
              <a:rPr lang="en-US" dirty="0"/>
              <a:t>Compare price to other similar homes for sale</a:t>
            </a:r>
          </a:p>
          <a:p>
            <a:r>
              <a:rPr lang="en-US" dirty="0"/>
              <a:t>How would you determine how much a degree is worth?</a:t>
            </a:r>
          </a:p>
          <a:p>
            <a:pPr lvl="1"/>
            <a:r>
              <a:rPr lang="en-US"/>
              <a:t>Increase </a:t>
            </a:r>
            <a:r>
              <a:rPr lang="en-US" dirty="0"/>
              <a:t>in lifetime earnings</a:t>
            </a:r>
          </a:p>
        </p:txBody>
      </p:sp>
      <p:sp>
        <p:nvSpPr>
          <p:cNvPr id="4" name="Slide Number Placeholder 3">
            <a:extLst>
              <a:ext uri="{FF2B5EF4-FFF2-40B4-BE49-F238E27FC236}">
                <a16:creationId xmlns:a16="http://schemas.microsoft.com/office/drawing/2014/main" id="{60BA0339-92C9-8F6C-4DE6-EEB174F176C8}"/>
              </a:ext>
            </a:extLst>
          </p:cNvPr>
          <p:cNvSpPr>
            <a:spLocks noGrp="1"/>
          </p:cNvSpPr>
          <p:nvPr>
            <p:ph type="sldNum" sz="quarter" idx="12"/>
          </p:nvPr>
        </p:nvSpPr>
        <p:spPr/>
        <p:txBody>
          <a:bodyPr/>
          <a:lstStyle/>
          <a:p>
            <a:fld id="{32AF03D0-5AC1-44A9-A8E1-5CF33F8C40D2}" type="slidenum">
              <a:rPr lang="en-US" smtClean="0"/>
              <a:pPr/>
              <a:t>10</a:t>
            </a:fld>
            <a:endParaRPr lang="en-US" dirty="0"/>
          </a:p>
        </p:txBody>
      </p:sp>
    </p:spTree>
    <p:extLst>
      <p:ext uri="{BB962C8B-B14F-4D97-AF65-F5344CB8AC3E}">
        <p14:creationId xmlns:p14="http://schemas.microsoft.com/office/powerpoint/2010/main" val="313917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WHAT DETERMINES A STOCK’S PRICE?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3597006"/>
              </p:ext>
            </p:extLst>
          </p:nvPr>
        </p:nvGraphicFramePr>
        <p:xfrm>
          <a:off x="2324971" y="1510692"/>
          <a:ext cx="7162800" cy="4424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9B34410-C674-0A48-9FA2-9FEAF9AAAB05}"/>
              </a:ext>
            </a:extLst>
          </p:cNvPr>
          <p:cNvSpPr>
            <a:spLocks noGrp="1"/>
          </p:cNvSpPr>
          <p:nvPr>
            <p:ph type="sldNum" sz="quarter" idx="12"/>
          </p:nvPr>
        </p:nvSpPr>
        <p:spPr/>
        <p:txBody>
          <a:bodyPr/>
          <a:lstStyle/>
          <a:p>
            <a:fld id="{32AF03D0-5AC1-44A9-A8E1-5CF33F8C40D2}" type="slidenum">
              <a:rPr lang="en-US" smtClean="0"/>
              <a:pPr/>
              <a:t>11</a:t>
            </a:fld>
            <a:endParaRPr lang="en-US" dirty="0"/>
          </a:p>
        </p:txBody>
      </p:sp>
      <p:sp>
        <p:nvSpPr>
          <p:cNvPr id="4" name="TextBox 3">
            <a:extLst>
              <a:ext uri="{FF2B5EF4-FFF2-40B4-BE49-F238E27FC236}">
                <a16:creationId xmlns:a16="http://schemas.microsoft.com/office/drawing/2014/main" id="{002EF27E-E1C3-5A95-DCD5-5C51074292FD}"/>
              </a:ext>
            </a:extLst>
          </p:cNvPr>
          <p:cNvSpPr txBox="1"/>
          <p:nvPr/>
        </p:nvSpPr>
        <p:spPr>
          <a:xfrm>
            <a:off x="457200" y="2987169"/>
            <a:ext cx="2576945" cy="1477328"/>
          </a:xfrm>
          <a:prstGeom prst="rect">
            <a:avLst/>
          </a:prstGeom>
          <a:noFill/>
        </p:spPr>
        <p:txBody>
          <a:bodyPr wrap="square" rtlCol="0">
            <a:spAutoFit/>
          </a:bodyPr>
          <a:lstStyle/>
          <a:p>
            <a:r>
              <a:rPr lang="en-US" dirty="0">
                <a:solidFill>
                  <a:srgbClr val="C00000"/>
                </a:solidFill>
              </a:rPr>
              <a:t>High inflation </a:t>
            </a:r>
            <a:r>
              <a:rPr lang="en-US" dirty="0"/>
              <a:t>could temporarily lower stock prices if future </a:t>
            </a:r>
            <a:r>
              <a:rPr lang="en-US" b="1" dirty="0"/>
              <a:t>earnings</a:t>
            </a:r>
            <a:r>
              <a:rPr lang="en-US" dirty="0"/>
              <a:t> are expected to be worth less in real terms.</a:t>
            </a:r>
          </a:p>
        </p:txBody>
      </p:sp>
      <p:sp>
        <p:nvSpPr>
          <p:cNvPr id="5" name="TextBox 4">
            <a:extLst>
              <a:ext uri="{FF2B5EF4-FFF2-40B4-BE49-F238E27FC236}">
                <a16:creationId xmlns:a16="http://schemas.microsoft.com/office/drawing/2014/main" id="{30407206-BCE9-C528-9BE2-4EA205CF5CAD}"/>
              </a:ext>
            </a:extLst>
          </p:cNvPr>
          <p:cNvSpPr txBox="1"/>
          <p:nvPr/>
        </p:nvSpPr>
        <p:spPr>
          <a:xfrm>
            <a:off x="457200" y="4579597"/>
            <a:ext cx="2538186" cy="1477328"/>
          </a:xfrm>
          <a:prstGeom prst="rect">
            <a:avLst/>
          </a:prstGeom>
          <a:noFill/>
        </p:spPr>
        <p:txBody>
          <a:bodyPr wrap="square" rtlCol="0">
            <a:spAutoFit/>
          </a:bodyPr>
          <a:lstStyle/>
          <a:p>
            <a:r>
              <a:rPr lang="en-US" dirty="0">
                <a:solidFill>
                  <a:srgbClr val="C00000"/>
                </a:solidFill>
              </a:rPr>
              <a:t>High energy costs </a:t>
            </a:r>
            <a:r>
              <a:rPr lang="en-US" dirty="0"/>
              <a:t>could shut down factories and lower </a:t>
            </a:r>
            <a:r>
              <a:rPr lang="en-US" b="1" dirty="0"/>
              <a:t>supply</a:t>
            </a:r>
            <a:r>
              <a:rPr lang="en-US" dirty="0"/>
              <a:t> of goods that could lead to a recession.</a:t>
            </a:r>
          </a:p>
        </p:txBody>
      </p:sp>
      <p:sp>
        <p:nvSpPr>
          <p:cNvPr id="6" name="TextBox 5">
            <a:extLst>
              <a:ext uri="{FF2B5EF4-FFF2-40B4-BE49-F238E27FC236}">
                <a16:creationId xmlns:a16="http://schemas.microsoft.com/office/drawing/2014/main" id="{FB0ACE90-F6FA-6DC4-9979-2999AA8072EA}"/>
              </a:ext>
            </a:extLst>
          </p:cNvPr>
          <p:cNvSpPr txBox="1"/>
          <p:nvPr/>
        </p:nvSpPr>
        <p:spPr>
          <a:xfrm>
            <a:off x="5543360" y="5641583"/>
            <a:ext cx="3166688" cy="738664"/>
          </a:xfrm>
          <a:prstGeom prst="rect">
            <a:avLst/>
          </a:prstGeom>
          <a:solidFill>
            <a:schemeClr val="bg1">
              <a:alpha val="50231"/>
            </a:schemeClr>
          </a:solidFill>
        </p:spPr>
        <p:txBody>
          <a:bodyPr wrap="square" rtlCol="0">
            <a:spAutoFit/>
          </a:bodyPr>
          <a:lstStyle/>
          <a:p>
            <a:r>
              <a:rPr lang="en-US" sz="1400" i="1" dirty="0">
                <a:latin typeface="Gill Sans Light" panose="020B0302020104020203" pitchFamily="34" charset="-79"/>
                <a:cs typeface="Gill Sans Light" panose="020B0302020104020203" pitchFamily="34" charset="-79"/>
              </a:rPr>
              <a:t>First-movers may </a:t>
            </a:r>
            <a:r>
              <a:rPr lang="en-US" sz="1400" i="1" u="sng" dirty="0">
                <a:latin typeface="Gill Sans Light" panose="020B0302020104020203" pitchFamily="34" charset="-79"/>
                <a:cs typeface="Gill Sans Light" panose="020B0302020104020203" pitchFamily="34" charset="-79"/>
              </a:rPr>
              <a:t>not</a:t>
            </a:r>
            <a:r>
              <a:rPr lang="en-US" sz="1400" i="1" dirty="0">
                <a:latin typeface="Gill Sans Light" panose="020B0302020104020203" pitchFamily="34" charset="-79"/>
                <a:cs typeface="Gill Sans Light" panose="020B0302020104020203" pitchFamily="34" charset="-79"/>
              </a:rPr>
              <a:t> have an advantage in some sectors such as renewable energy with high cost of capital.</a:t>
            </a:r>
          </a:p>
        </p:txBody>
      </p:sp>
      <p:sp>
        <p:nvSpPr>
          <p:cNvPr id="8" name="TextBox 7">
            <a:extLst>
              <a:ext uri="{FF2B5EF4-FFF2-40B4-BE49-F238E27FC236}">
                <a16:creationId xmlns:a16="http://schemas.microsoft.com/office/drawing/2014/main" id="{FDFD8289-E52D-66BF-8EDB-3089B4B08A69}"/>
              </a:ext>
            </a:extLst>
          </p:cNvPr>
          <p:cNvSpPr txBox="1"/>
          <p:nvPr/>
        </p:nvSpPr>
        <p:spPr>
          <a:xfrm>
            <a:off x="3343461" y="1205914"/>
            <a:ext cx="2133598" cy="1169551"/>
          </a:xfrm>
          <a:prstGeom prst="rect">
            <a:avLst/>
          </a:prstGeom>
          <a:noFill/>
        </p:spPr>
        <p:txBody>
          <a:bodyPr wrap="square" rtlCol="0">
            <a:spAutoFit/>
          </a:bodyPr>
          <a:lstStyle/>
          <a:p>
            <a:r>
              <a:rPr lang="en-US" sz="1400" i="1" dirty="0">
                <a:latin typeface="Gill Sans Light" panose="020B0302020104020203" pitchFamily="34" charset="-79"/>
                <a:cs typeface="Gill Sans Light" panose="020B0302020104020203" pitchFamily="34" charset="-79"/>
              </a:rPr>
              <a:t>Brand prestige might deteriorate if leadership suspected of sexism, racism or other discriminatory practices.</a:t>
            </a:r>
          </a:p>
        </p:txBody>
      </p:sp>
      <p:sp>
        <p:nvSpPr>
          <p:cNvPr id="9" name="TextBox 8">
            <a:extLst>
              <a:ext uri="{FF2B5EF4-FFF2-40B4-BE49-F238E27FC236}">
                <a16:creationId xmlns:a16="http://schemas.microsoft.com/office/drawing/2014/main" id="{6526B836-A0E9-0EF3-2232-ACD9D4FEED71}"/>
              </a:ext>
            </a:extLst>
          </p:cNvPr>
          <p:cNvSpPr txBox="1"/>
          <p:nvPr/>
        </p:nvSpPr>
        <p:spPr>
          <a:xfrm>
            <a:off x="7544805" y="3811886"/>
            <a:ext cx="1583697" cy="1384995"/>
          </a:xfrm>
          <a:prstGeom prst="rect">
            <a:avLst/>
          </a:prstGeom>
          <a:solidFill>
            <a:schemeClr val="bg1">
              <a:alpha val="69691"/>
            </a:schemeClr>
          </a:solidFill>
        </p:spPr>
        <p:txBody>
          <a:bodyPr wrap="square" rtlCol="0">
            <a:spAutoFit/>
          </a:bodyPr>
          <a:lstStyle/>
          <a:p>
            <a:r>
              <a:rPr lang="en-US" sz="1400" i="1" dirty="0">
                <a:latin typeface="Gill Sans Light" panose="020B0302020104020203" pitchFamily="34" charset="-79"/>
                <a:cs typeface="Gill Sans Light" panose="020B0302020104020203" pitchFamily="34" charset="-79"/>
              </a:rPr>
              <a:t>Climate change might increase public pressure on governments to pass regulations limiting emissions. </a:t>
            </a:r>
          </a:p>
        </p:txBody>
      </p:sp>
      <p:sp>
        <p:nvSpPr>
          <p:cNvPr id="10" name="TextBox 9">
            <a:extLst>
              <a:ext uri="{FF2B5EF4-FFF2-40B4-BE49-F238E27FC236}">
                <a16:creationId xmlns:a16="http://schemas.microsoft.com/office/drawing/2014/main" id="{B06E16CD-E63C-C285-415D-C676D37F4068}"/>
              </a:ext>
            </a:extLst>
          </p:cNvPr>
          <p:cNvSpPr txBox="1"/>
          <p:nvPr/>
        </p:nvSpPr>
        <p:spPr>
          <a:xfrm>
            <a:off x="457200" y="1394740"/>
            <a:ext cx="2576945" cy="1477328"/>
          </a:xfrm>
          <a:prstGeom prst="rect">
            <a:avLst/>
          </a:prstGeom>
          <a:noFill/>
        </p:spPr>
        <p:txBody>
          <a:bodyPr wrap="square" rtlCol="0">
            <a:spAutoFit/>
          </a:bodyPr>
          <a:lstStyle/>
          <a:p>
            <a:r>
              <a:rPr lang="en-US" dirty="0">
                <a:solidFill>
                  <a:srgbClr val="C00000"/>
                </a:solidFill>
              </a:rPr>
              <a:t>ESG</a:t>
            </a:r>
            <a:r>
              <a:rPr lang="en-US" dirty="0"/>
              <a:t> plays a role in the background in which business operates mainly because climate change is real.</a:t>
            </a:r>
          </a:p>
        </p:txBody>
      </p:sp>
      <p:sp>
        <p:nvSpPr>
          <p:cNvPr id="11" name="TextBox 10">
            <a:extLst>
              <a:ext uri="{FF2B5EF4-FFF2-40B4-BE49-F238E27FC236}">
                <a16:creationId xmlns:a16="http://schemas.microsoft.com/office/drawing/2014/main" id="{E47F3D0A-AD29-E0A1-4BCE-D1E098497445}"/>
              </a:ext>
            </a:extLst>
          </p:cNvPr>
          <p:cNvSpPr txBox="1"/>
          <p:nvPr/>
        </p:nvSpPr>
        <p:spPr>
          <a:xfrm>
            <a:off x="3034145" y="5563073"/>
            <a:ext cx="2222351" cy="738664"/>
          </a:xfrm>
          <a:prstGeom prst="rect">
            <a:avLst/>
          </a:prstGeom>
          <a:noFill/>
        </p:spPr>
        <p:txBody>
          <a:bodyPr wrap="square" rtlCol="0">
            <a:spAutoFit/>
          </a:bodyPr>
          <a:lstStyle/>
          <a:p>
            <a:r>
              <a:rPr lang="en-US" sz="1400" i="1" dirty="0">
                <a:latin typeface="Gill Sans Light" panose="020B0302020104020203" pitchFamily="34" charset="-79"/>
                <a:cs typeface="Gill Sans Light" panose="020B0302020104020203" pitchFamily="34" charset="-79"/>
              </a:rPr>
              <a:t>Brand loyalty may not matter in new categories like electric vehicles.</a:t>
            </a:r>
          </a:p>
        </p:txBody>
      </p:sp>
      <p:sp>
        <p:nvSpPr>
          <p:cNvPr id="12" name="TextBox 11">
            <a:extLst>
              <a:ext uri="{FF2B5EF4-FFF2-40B4-BE49-F238E27FC236}">
                <a16:creationId xmlns:a16="http://schemas.microsoft.com/office/drawing/2014/main" id="{0636E9AF-669E-611C-D4D8-CBD46C09F009}"/>
              </a:ext>
            </a:extLst>
          </p:cNvPr>
          <p:cNvSpPr txBox="1"/>
          <p:nvPr/>
        </p:nvSpPr>
        <p:spPr>
          <a:xfrm>
            <a:off x="6619107" y="1205914"/>
            <a:ext cx="2222351" cy="738664"/>
          </a:xfrm>
          <a:prstGeom prst="rect">
            <a:avLst/>
          </a:prstGeom>
          <a:noFill/>
        </p:spPr>
        <p:txBody>
          <a:bodyPr wrap="square" rtlCol="0">
            <a:spAutoFit/>
          </a:bodyPr>
          <a:lstStyle/>
          <a:p>
            <a:r>
              <a:rPr lang="en-US" sz="1400" i="1" dirty="0">
                <a:latin typeface="Gill Sans Light" panose="020B0302020104020203" pitchFamily="34" charset="-79"/>
                <a:cs typeface="Gill Sans Light" panose="020B0302020104020203" pitchFamily="34" charset="-79"/>
              </a:rPr>
              <a:t>High labor costs may reduce profit margins if cannot pass costs to customers.</a:t>
            </a:r>
          </a:p>
        </p:txBody>
      </p:sp>
    </p:spTree>
    <p:extLst>
      <p:ext uri="{BB962C8B-B14F-4D97-AF65-F5344CB8AC3E}">
        <p14:creationId xmlns:p14="http://schemas.microsoft.com/office/powerpoint/2010/main" val="258254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EADC0-C582-AB4D-9690-7ED6C48FA69C}"/>
              </a:ext>
            </a:extLst>
          </p:cNvPr>
          <p:cNvSpPr>
            <a:spLocks noGrp="1"/>
          </p:cNvSpPr>
          <p:nvPr>
            <p:ph type="sldNum" sz="quarter" idx="12"/>
          </p:nvPr>
        </p:nvSpPr>
        <p:spPr/>
        <p:txBody>
          <a:bodyPr/>
          <a:lstStyle/>
          <a:p>
            <a:fld id="{32AF03D0-5AC1-44A9-A8E1-5CF33F8C40D2}" type="slidenum">
              <a:rPr lang="en-US" smtClean="0"/>
              <a:pPr/>
              <a:t>12</a:t>
            </a:fld>
            <a:endParaRPr lang="en-US" dirty="0"/>
          </a:p>
        </p:txBody>
      </p:sp>
      <p:sp>
        <p:nvSpPr>
          <p:cNvPr id="5" name="Rectangle 4">
            <a:extLst>
              <a:ext uri="{FF2B5EF4-FFF2-40B4-BE49-F238E27FC236}">
                <a16:creationId xmlns:a16="http://schemas.microsoft.com/office/drawing/2014/main" id="{0969B78D-5889-0A44-8DA1-7B8E5A3DFC51}"/>
              </a:ext>
            </a:extLst>
          </p:cNvPr>
          <p:cNvSpPr/>
          <p:nvPr/>
        </p:nvSpPr>
        <p:spPr>
          <a:xfrm>
            <a:off x="304451" y="6291590"/>
            <a:ext cx="7260934" cy="261610"/>
          </a:xfrm>
          <a:prstGeom prst="rect">
            <a:avLst/>
          </a:prstGeom>
        </p:spPr>
        <p:txBody>
          <a:bodyPr wrap="square">
            <a:spAutoFit/>
          </a:bodyPr>
          <a:lstStyle/>
          <a:p>
            <a:r>
              <a:rPr lang="en-US" sz="1100" dirty="0">
                <a:latin typeface="Gill Sans" panose="020B0502020104020203" pitchFamily="34" charset="-79"/>
                <a:cs typeface="Gill Sans" panose="020B0502020104020203" pitchFamily="34" charset="-79"/>
              </a:rPr>
              <a:t>https://am.jpmorgan.com/us/en/asset-management/adv/insights/retirement-insights/guide-to-retirement/</a:t>
            </a:r>
          </a:p>
        </p:txBody>
      </p:sp>
      <p:pic>
        <p:nvPicPr>
          <p:cNvPr id="6" name="Picture 5" descr="Graphical user interface, diagram&#10;&#10;Description automatically generated">
            <a:extLst>
              <a:ext uri="{FF2B5EF4-FFF2-40B4-BE49-F238E27FC236}">
                <a16:creationId xmlns:a16="http://schemas.microsoft.com/office/drawing/2014/main" id="{93A0759A-0751-E542-A12F-4B5892CBAD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904"/>
          <a:stretch/>
        </p:blipFill>
        <p:spPr>
          <a:xfrm>
            <a:off x="304451" y="290945"/>
            <a:ext cx="7755100" cy="6015260"/>
          </a:xfrm>
          <a:prstGeom prst="rect">
            <a:avLst/>
          </a:prstGeom>
        </p:spPr>
      </p:pic>
      <p:sp>
        <p:nvSpPr>
          <p:cNvPr id="3" name="TextBox 2">
            <a:extLst>
              <a:ext uri="{FF2B5EF4-FFF2-40B4-BE49-F238E27FC236}">
                <a16:creationId xmlns:a16="http://schemas.microsoft.com/office/drawing/2014/main" id="{D85E7C49-F6DB-451A-EB4E-35EE84408140}"/>
              </a:ext>
            </a:extLst>
          </p:cNvPr>
          <p:cNvSpPr txBox="1"/>
          <p:nvPr/>
        </p:nvSpPr>
        <p:spPr>
          <a:xfrm>
            <a:off x="5980149" y="2942675"/>
            <a:ext cx="2478051" cy="2071786"/>
          </a:xfrm>
          <a:prstGeom prst="rect">
            <a:avLst/>
          </a:prstGeom>
          <a:solidFill>
            <a:schemeClr val="bg1">
              <a:lumMod val="95000"/>
            </a:schemeClr>
          </a:solidFill>
        </p:spPr>
        <p:txBody>
          <a:bodyPr wrap="square" rtlCol="0">
            <a:spAutoFit/>
          </a:bodyPr>
          <a:lstStyle/>
          <a:p>
            <a:pPr>
              <a:lnSpc>
                <a:spcPts val="2360"/>
              </a:lnSpc>
              <a:spcBef>
                <a:spcPts val="600"/>
              </a:spcBef>
            </a:pPr>
            <a:r>
              <a:rPr lang="en-US" i="1" dirty="0">
                <a:solidFill>
                  <a:srgbClr val="C00000"/>
                </a:solidFill>
                <a:latin typeface="Gill Sans" panose="020B0502020104020203" pitchFamily="34" charset="-79"/>
                <a:cs typeface="Gill Sans" panose="020B0502020104020203" pitchFamily="34" charset="-79"/>
              </a:rPr>
              <a:t>Time</a:t>
            </a:r>
            <a:r>
              <a:rPr lang="en-US" i="1" dirty="0">
                <a:latin typeface="Gill Sans" panose="020B0502020104020203" pitchFamily="34" charset="-79"/>
                <a:cs typeface="Gill Sans" panose="020B0502020104020203" pitchFamily="34" charset="-79"/>
              </a:rPr>
              <a:t> is an important component of investing.</a:t>
            </a:r>
          </a:p>
          <a:p>
            <a:pPr>
              <a:lnSpc>
                <a:spcPts val="2360"/>
              </a:lnSpc>
              <a:spcBef>
                <a:spcPts val="600"/>
              </a:spcBef>
            </a:pPr>
            <a:r>
              <a:rPr lang="en-US" i="1" dirty="0">
                <a:latin typeface="Gill Sans" panose="020B0502020104020203" pitchFamily="34" charset="-79"/>
                <a:cs typeface="Gill Sans" panose="020B0502020104020203" pitchFamily="34" charset="-79"/>
              </a:rPr>
              <a:t>When you are young you might have more time than money. </a:t>
            </a:r>
          </a:p>
          <a:p>
            <a:pPr>
              <a:lnSpc>
                <a:spcPts val="2360"/>
              </a:lnSpc>
              <a:spcBef>
                <a:spcPts val="600"/>
              </a:spcBef>
            </a:pPr>
            <a:r>
              <a:rPr lang="en-US" i="1" dirty="0">
                <a:latin typeface="Gill Sans" panose="020B0502020104020203" pitchFamily="34" charset="-79"/>
                <a:cs typeface="Gill Sans" panose="020B0502020104020203" pitchFamily="34" charset="-79"/>
              </a:rPr>
              <a:t>Time is on your side.</a:t>
            </a:r>
          </a:p>
        </p:txBody>
      </p:sp>
    </p:spTree>
    <p:extLst>
      <p:ext uri="{BB962C8B-B14F-4D97-AF65-F5344CB8AC3E}">
        <p14:creationId xmlns:p14="http://schemas.microsoft.com/office/powerpoint/2010/main" val="165783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RISK?</a:t>
            </a:r>
          </a:p>
        </p:txBody>
      </p:sp>
      <p:sp>
        <p:nvSpPr>
          <p:cNvPr id="7" name="Content Placeholder 6"/>
          <p:cNvSpPr>
            <a:spLocks noGrp="1"/>
          </p:cNvSpPr>
          <p:nvPr>
            <p:ph idx="1"/>
          </p:nvPr>
        </p:nvSpPr>
        <p:spPr>
          <a:xfrm>
            <a:off x="496164" y="1282662"/>
            <a:ext cx="2695769" cy="4509997"/>
          </a:xfrm>
          <a:solidFill>
            <a:schemeClr val="bg1">
              <a:lumMod val="95000"/>
            </a:schemeClr>
          </a:solidFill>
          <a:ln>
            <a:noFill/>
          </a:ln>
        </p:spPr>
        <p:txBody>
          <a:bodyPr>
            <a:normAutofit/>
          </a:bodyPr>
          <a:lstStyle/>
          <a:p>
            <a:pPr marL="0" indent="0">
              <a:buNone/>
            </a:pPr>
            <a:r>
              <a:rPr lang="en-US" dirty="0">
                <a:solidFill>
                  <a:srgbClr val="C00000"/>
                </a:solidFill>
              </a:rPr>
              <a:t>Risk preferences are influenced by</a:t>
            </a:r>
          </a:p>
          <a:p>
            <a:pPr marL="179388" indent="-179388">
              <a:spcBef>
                <a:spcPts val="1056"/>
              </a:spcBef>
            </a:pPr>
            <a:r>
              <a:rPr lang="en-US" sz="2000" dirty="0"/>
              <a:t>Age and time-frame</a:t>
            </a:r>
          </a:p>
          <a:p>
            <a:pPr marL="179388" indent="-179388">
              <a:spcBef>
                <a:spcPts val="1056"/>
              </a:spcBef>
            </a:pPr>
            <a:r>
              <a:rPr lang="en-US" sz="2000" dirty="0"/>
              <a:t>Experience with investing</a:t>
            </a:r>
          </a:p>
          <a:p>
            <a:pPr marL="179388" indent="-179388">
              <a:spcBef>
                <a:spcPts val="1056"/>
              </a:spcBef>
            </a:pPr>
            <a:r>
              <a:rPr lang="en-US" sz="2000" dirty="0"/>
              <a:t>Personal experiences: job loss or inheritance</a:t>
            </a:r>
          </a:p>
          <a:p>
            <a:pPr marL="179388" indent="-179388">
              <a:spcBef>
                <a:spcPts val="1056"/>
              </a:spcBef>
            </a:pPr>
            <a:r>
              <a:rPr lang="en-US" sz="2000" dirty="0"/>
              <a:t>Sensitivity to loss</a:t>
            </a:r>
          </a:p>
          <a:p>
            <a:pPr marL="179388" indent="-179388">
              <a:spcBef>
                <a:spcPts val="1056"/>
              </a:spcBef>
            </a:pPr>
            <a:r>
              <a:rPr lang="en-US" sz="2000" dirty="0"/>
              <a:t>Gender may be a factor</a:t>
            </a:r>
          </a:p>
        </p:txBody>
      </p:sp>
      <p:sp>
        <p:nvSpPr>
          <p:cNvPr id="3" name="TextBox 2"/>
          <p:cNvSpPr txBox="1"/>
          <p:nvPr/>
        </p:nvSpPr>
        <p:spPr>
          <a:xfrm>
            <a:off x="3395771" y="1244196"/>
            <a:ext cx="5252065" cy="1015663"/>
          </a:xfrm>
          <a:prstGeom prst="rect">
            <a:avLst/>
          </a:prstGeom>
          <a:noFill/>
          <a:ln>
            <a:noFill/>
          </a:ln>
        </p:spPr>
        <p:txBody>
          <a:bodyPr wrap="square" rtlCol="0">
            <a:spAutoFit/>
          </a:bodyPr>
          <a:lstStyle/>
          <a:p>
            <a:r>
              <a:rPr lang="en-US" sz="2000" i="1" dirty="0">
                <a:latin typeface="Gill Sans" panose="020B0502020104020203" pitchFamily="34" charset="-79"/>
                <a:cs typeface="Gill Sans" panose="020B0502020104020203" pitchFamily="34" charset="-79"/>
              </a:rPr>
              <a:t>There is no return without risk.</a:t>
            </a:r>
          </a:p>
          <a:p>
            <a:r>
              <a:rPr lang="en-US" sz="2000" i="1" dirty="0">
                <a:solidFill>
                  <a:srgbClr val="C00000"/>
                </a:solidFill>
                <a:latin typeface="Gill Sans" panose="020B0502020104020203" pitchFamily="34" charset="-79"/>
                <a:cs typeface="Gill Sans" panose="020B0502020104020203" pitchFamily="34" charset="-79"/>
              </a:rPr>
              <a:t>Investing in stocks involves risks, including the risk you might lose all your principal.</a:t>
            </a:r>
          </a:p>
        </p:txBody>
      </p:sp>
      <p:sp>
        <p:nvSpPr>
          <p:cNvPr id="6" name="Slide Number Placeholder 5">
            <a:extLst>
              <a:ext uri="{FF2B5EF4-FFF2-40B4-BE49-F238E27FC236}">
                <a16:creationId xmlns:a16="http://schemas.microsoft.com/office/drawing/2014/main" id="{D83E1918-A5CE-2A4A-8265-3A564A6F91A4}"/>
              </a:ext>
            </a:extLst>
          </p:cNvPr>
          <p:cNvSpPr>
            <a:spLocks noGrp="1"/>
          </p:cNvSpPr>
          <p:nvPr>
            <p:ph type="sldNum" sz="quarter" idx="12"/>
          </p:nvPr>
        </p:nvSpPr>
        <p:spPr/>
        <p:txBody>
          <a:bodyPr/>
          <a:lstStyle/>
          <a:p>
            <a:fld id="{32AF03D0-5AC1-44A9-A8E1-5CF33F8C40D2}" type="slidenum">
              <a:rPr lang="en-US" smtClean="0"/>
              <a:pPr/>
              <a:t>13</a:t>
            </a:fld>
            <a:endParaRPr lang="en-US" dirty="0"/>
          </a:p>
        </p:txBody>
      </p:sp>
      <p:sp>
        <p:nvSpPr>
          <p:cNvPr id="8" name="TextBox 7">
            <a:extLst>
              <a:ext uri="{FF2B5EF4-FFF2-40B4-BE49-F238E27FC236}">
                <a16:creationId xmlns:a16="http://schemas.microsoft.com/office/drawing/2014/main" id="{EAA9435D-BC8E-B8E7-48DB-A5117732D2B9}"/>
              </a:ext>
            </a:extLst>
          </p:cNvPr>
          <p:cNvSpPr txBox="1"/>
          <p:nvPr/>
        </p:nvSpPr>
        <p:spPr>
          <a:xfrm>
            <a:off x="3395770" y="2450562"/>
            <a:ext cx="5252065" cy="707886"/>
          </a:xfrm>
          <a:prstGeom prst="rect">
            <a:avLst/>
          </a:prstGeom>
          <a:noFill/>
          <a:ln>
            <a:noFill/>
          </a:ln>
        </p:spPr>
        <p:txBody>
          <a:bodyPr wrap="square" rtlCol="0">
            <a:spAutoFit/>
          </a:bodyPr>
          <a:lstStyle/>
          <a:p>
            <a:r>
              <a:rPr lang="en-US" sz="2000" i="1" dirty="0">
                <a:latin typeface="Gill Sans" panose="020B0502020104020203" pitchFamily="34" charset="-79"/>
                <a:cs typeface="Gill Sans" panose="020B0502020104020203" pitchFamily="34" charset="-79"/>
              </a:rPr>
              <a:t>Savvy investors make decisions after weighing all the known risks that could impact future cash flows.</a:t>
            </a:r>
          </a:p>
        </p:txBody>
      </p:sp>
      <p:sp>
        <p:nvSpPr>
          <p:cNvPr id="9" name="TextBox 8">
            <a:extLst>
              <a:ext uri="{FF2B5EF4-FFF2-40B4-BE49-F238E27FC236}">
                <a16:creationId xmlns:a16="http://schemas.microsoft.com/office/drawing/2014/main" id="{99077F8B-15C6-579F-4541-9E22571F3E3B}"/>
              </a:ext>
            </a:extLst>
          </p:cNvPr>
          <p:cNvSpPr txBox="1"/>
          <p:nvPr/>
        </p:nvSpPr>
        <p:spPr>
          <a:xfrm>
            <a:off x="3395769" y="3349151"/>
            <a:ext cx="5252065" cy="707886"/>
          </a:xfrm>
          <a:prstGeom prst="rect">
            <a:avLst/>
          </a:prstGeom>
          <a:noFill/>
          <a:ln>
            <a:noFill/>
          </a:ln>
        </p:spPr>
        <p:txBody>
          <a:bodyPr wrap="square" rtlCol="0">
            <a:spAutoFit/>
          </a:bodyPr>
          <a:lstStyle/>
          <a:p>
            <a:r>
              <a:rPr lang="en-US" sz="2000" i="1" dirty="0">
                <a:latin typeface="Gill Sans" panose="020B0502020104020203" pitchFamily="34" charset="-79"/>
                <a:cs typeface="Gill Sans" panose="020B0502020104020203" pitchFamily="34" charset="-79"/>
              </a:rPr>
              <a:t>Young investors copying their parents or older coworkers might </a:t>
            </a:r>
            <a:r>
              <a:rPr lang="en-US" sz="2000" i="1" dirty="0">
                <a:solidFill>
                  <a:srgbClr val="C00000"/>
                </a:solidFill>
                <a:latin typeface="Gill Sans" panose="020B0502020104020203" pitchFamily="34" charset="-79"/>
                <a:cs typeface="Gill Sans" panose="020B0502020104020203" pitchFamily="34" charset="-79"/>
              </a:rPr>
              <a:t>not</a:t>
            </a:r>
            <a:r>
              <a:rPr lang="en-US" sz="2000" i="1" dirty="0">
                <a:latin typeface="Gill Sans" panose="020B0502020104020203" pitchFamily="34" charset="-79"/>
                <a:cs typeface="Gill Sans" panose="020B0502020104020203" pitchFamily="34" charset="-79"/>
              </a:rPr>
              <a:t> be taking on enough risk.</a:t>
            </a:r>
          </a:p>
        </p:txBody>
      </p:sp>
      <p:sp>
        <p:nvSpPr>
          <p:cNvPr id="10" name="TextBox 9">
            <a:extLst>
              <a:ext uri="{FF2B5EF4-FFF2-40B4-BE49-F238E27FC236}">
                <a16:creationId xmlns:a16="http://schemas.microsoft.com/office/drawing/2014/main" id="{F5AE02FB-A14E-5396-8305-4A70B2ECD0A3}"/>
              </a:ext>
            </a:extLst>
          </p:cNvPr>
          <p:cNvSpPr txBox="1"/>
          <p:nvPr/>
        </p:nvSpPr>
        <p:spPr>
          <a:xfrm>
            <a:off x="3395769" y="4247740"/>
            <a:ext cx="5252065" cy="707886"/>
          </a:xfrm>
          <a:prstGeom prst="rect">
            <a:avLst/>
          </a:prstGeom>
          <a:noFill/>
          <a:ln>
            <a:noFill/>
          </a:ln>
        </p:spPr>
        <p:txBody>
          <a:bodyPr wrap="square" rtlCol="0">
            <a:spAutoFit/>
          </a:bodyPr>
          <a:lstStyle/>
          <a:p>
            <a:r>
              <a:rPr lang="en-US" sz="2000" i="1" dirty="0">
                <a:latin typeface="Gill Sans" panose="020B0502020104020203" pitchFamily="34" charset="-79"/>
                <a:cs typeface="Gill Sans" panose="020B0502020104020203" pitchFamily="34" charset="-79"/>
              </a:rPr>
              <a:t>Investing for the long-term has more to do with managing risk than picking a “hot” stock.</a:t>
            </a:r>
          </a:p>
        </p:txBody>
      </p:sp>
      <p:sp>
        <p:nvSpPr>
          <p:cNvPr id="11" name="TextBox 10">
            <a:extLst>
              <a:ext uri="{FF2B5EF4-FFF2-40B4-BE49-F238E27FC236}">
                <a16:creationId xmlns:a16="http://schemas.microsoft.com/office/drawing/2014/main" id="{E190D0CA-DAFC-35DA-5E35-D5294578A326}"/>
              </a:ext>
            </a:extLst>
          </p:cNvPr>
          <p:cNvSpPr txBox="1"/>
          <p:nvPr/>
        </p:nvSpPr>
        <p:spPr>
          <a:xfrm>
            <a:off x="3395769" y="5146329"/>
            <a:ext cx="5252065" cy="707886"/>
          </a:xfrm>
          <a:prstGeom prst="rect">
            <a:avLst/>
          </a:prstGeom>
          <a:noFill/>
          <a:ln>
            <a:noFill/>
          </a:ln>
        </p:spPr>
        <p:txBody>
          <a:bodyPr wrap="square" rtlCol="0">
            <a:spAutoFit/>
          </a:bodyPr>
          <a:lstStyle/>
          <a:p>
            <a:r>
              <a:rPr lang="en-US" sz="2000" i="1" dirty="0">
                <a:latin typeface="Gill Sans" panose="020B0502020104020203" pitchFamily="34" charset="-79"/>
                <a:cs typeface="Gill Sans" panose="020B0502020104020203" pitchFamily="34" charset="-79"/>
              </a:rPr>
              <a:t>There is no “get rich quick” investment that does not involve risk. Bitcoin investors will not get a bail-out.</a:t>
            </a:r>
          </a:p>
        </p:txBody>
      </p:sp>
    </p:spTree>
    <p:extLst>
      <p:ext uri="{BB962C8B-B14F-4D97-AF65-F5344CB8AC3E}">
        <p14:creationId xmlns:p14="http://schemas.microsoft.com/office/powerpoint/2010/main" val="20190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975AFE-9355-9209-8FE3-D3C172817617}"/>
              </a:ext>
            </a:extLst>
          </p:cNvPr>
          <p:cNvSpPr>
            <a:spLocks noGrp="1"/>
          </p:cNvSpPr>
          <p:nvPr>
            <p:ph type="sldNum" sz="quarter" idx="12"/>
          </p:nvPr>
        </p:nvSpPr>
        <p:spPr/>
        <p:txBody>
          <a:bodyPr/>
          <a:lstStyle/>
          <a:p>
            <a:fld id="{32AF03D0-5AC1-44A9-A8E1-5CF33F8C40D2}" type="slidenum">
              <a:rPr lang="en-US" smtClean="0"/>
              <a:pPr/>
              <a:t>14</a:t>
            </a:fld>
            <a:endParaRPr lang="en-US" dirty="0"/>
          </a:p>
        </p:txBody>
      </p:sp>
      <p:graphicFrame>
        <p:nvGraphicFramePr>
          <p:cNvPr id="5" name="Table 4">
            <a:extLst>
              <a:ext uri="{FF2B5EF4-FFF2-40B4-BE49-F238E27FC236}">
                <a16:creationId xmlns:a16="http://schemas.microsoft.com/office/drawing/2014/main" id="{0F6CCFDD-A4F6-0D85-1B50-B682AA0859A2}"/>
              </a:ext>
            </a:extLst>
          </p:cNvPr>
          <p:cNvGraphicFramePr>
            <a:graphicFrameLocks noGrp="1"/>
          </p:cNvGraphicFramePr>
          <p:nvPr>
            <p:extLst>
              <p:ext uri="{D42A27DB-BD31-4B8C-83A1-F6EECF244321}">
                <p14:modId xmlns:p14="http://schemas.microsoft.com/office/powerpoint/2010/main" val="1048819113"/>
              </p:ext>
            </p:extLst>
          </p:nvPr>
        </p:nvGraphicFramePr>
        <p:xfrm>
          <a:off x="611085" y="1262743"/>
          <a:ext cx="7921830" cy="4852584"/>
        </p:xfrm>
        <a:graphic>
          <a:graphicData uri="http://schemas.openxmlformats.org/drawingml/2006/table">
            <a:tbl>
              <a:tblPr>
                <a:tableStyleId>{5C22544A-7EE6-4342-B048-85BDC9FD1C3A}</a:tableStyleId>
              </a:tblPr>
              <a:tblGrid>
                <a:gridCol w="367636">
                  <a:extLst>
                    <a:ext uri="{9D8B030D-6E8A-4147-A177-3AD203B41FA5}">
                      <a16:colId xmlns:a16="http://schemas.microsoft.com/office/drawing/2014/main" val="12018814"/>
                    </a:ext>
                  </a:extLst>
                </a:gridCol>
                <a:gridCol w="379125">
                  <a:extLst>
                    <a:ext uri="{9D8B030D-6E8A-4147-A177-3AD203B41FA5}">
                      <a16:colId xmlns:a16="http://schemas.microsoft.com/office/drawing/2014/main" val="4207659073"/>
                    </a:ext>
                  </a:extLst>
                </a:gridCol>
                <a:gridCol w="838673">
                  <a:extLst>
                    <a:ext uri="{9D8B030D-6E8A-4147-A177-3AD203B41FA5}">
                      <a16:colId xmlns:a16="http://schemas.microsoft.com/office/drawing/2014/main" val="2480485258"/>
                    </a:ext>
                  </a:extLst>
                </a:gridCol>
                <a:gridCol w="838673">
                  <a:extLst>
                    <a:ext uri="{9D8B030D-6E8A-4147-A177-3AD203B41FA5}">
                      <a16:colId xmlns:a16="http://schemas.microsoft.com/office/drawing/2014/main" val="2561352390"/>
                    </a:ext>
                  </a:extLst>
                </a:gridCol>
                <a:gridCol w="838673">
                  <a:extLst>
                    <a:ext uri="{9D8B030D-6E8A-4147-A177-3AD203B41FA5}">
                      <a16:colId xmlns:a16="http://schemas.microsoft.com/office/drawing/2014/main" val="403466977"/>
                    </a:ext>
                  </a:extLst>
                </a:gridCol>
                <a:gridCol w="842503">
                  <a:extLst>
                    <a:ext uri="{9D8B030D-6E8A-4147-A177-3AD203B41FA5}">
                      <a16:colId xmlns:a16="http://schemas.microsoft.com/office/drawing/2014/main" val="3046000280"/>
                    </a:ext>
                  </a:extLst>
                </a:gridCol>
                <a:gridCol w="847735">
                  <a:extLst>
                    <a:ext uri="{9D8B030D-6E8A-4147-A177-3AD203B41FA5}">
                      <a16:colId xmlns:a16="http://schemas.microsoft.com/office/drawing/2014/main" val="1533522322"/>
                    </a:ext>
                  </a:extLst>
                </a:gridCol>
                <a:gridCol w="842503">
                  <a:extLst>
                    <a:ext uri="{9D8B030D-6E8A-4147-A177-3AD203B41FA5}">
                      <a16:colId xmlns:a16="http://schemas.microsoft.com/office/drawing/2014/main" val="2449317592"/>
                    </a:ext>
                  </a:extLst>
                </a:gridCol>
                <a:gridCol w="842503">
                  <a:extLst>
                    <a:ext uri="{9D8B030D-6E8A-4147-A177-3AD203B41FA5}">
                      <a16:colId xmlns:a16="http://schemas.microsoft.com/office/drawing/2014/main" val="1148101692"/>
                    </a:ext>
                  </a:extLst>
                </a:gridCol>
                <a:gridCol w="842503">
                  <a:extLst>
                    <a:ext uri="{9D8B030D-6E8A-4147-A177-3AD203B41FA5}">
                      <a16:colId xmlns:a16="http://schemas.microsoft.com/office/drawing/2014/main" val="2852463976"/>
                    </a:ext>
                  </a:extLst>
                </a:gridCol>
                <a:gridCol w="441303">
                  <a:extLst>
                    <a:ext uri="{9D8B030D-6E8A-4147-A177-3AD203B41FA5}">
                      <a16:colId xmlns:a16="http://schemas.microsoft.com/office/drawing/2014/main" val="1272359876"/>
                    </a:ext>
                  </a:extLst>
                </a:gridCol>
              </a:tblGrid>
              <a:tr h="150672">
                <a:tc gridSpan="11">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1. When you think of the word "risk" which of the following comes to mind?</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577831"/>
                  </a:ext>
                </a:extLst>
              </a:tr>
              <a:tr h="250542">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a.</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Loss</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056678"/>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b.</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Uncertainty</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455989"/>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c.</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Opportunity</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186091"/>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d.</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Thrill</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081068"/>
                  </a:ext>
                </a:extLst>
              </a:tr>
              <a:tr h="182880">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48007"/>
                  </a:ext>
                </a:extLst>
              </a:tr>
              <a:tr h="344381">
                <a:tc gridSpan="11">
                  <a:txBody>
                    <a:bodyPr/>
                    <a:lstStyle/>
                    <a:p>
                      <a:pPr algn="l" fontAlgn="t">
                        <a:lnSpc>
                          <a:spcPts val="1880"/>
                        </a:lnSpc>
                      </a:pPr>
                      <a:r>
                        <a:rPr lang="en-US" sz="1400" b="0" i="0" u="none" strike="noStrike" dirty="0">
                          <a:effectLst/>
                          <a:latin typeface="Gill Sans" panose="020B0502020104020203" pitchFamily="34" charset="-79"/>
                          <a:cs typeface="Gill Sans" panose="020B0502020104020203" pitchFamily="34" charset="-79"/>
                        </a:rPr>
                        <a:t>2. You are ten years away from retirement. Suppose you have saved $500,000 for retirement in a diversified stock portfolio. By what percentage could the total value of your retirement assets drop in one year before you would begin to think about selling you investments and going to cash?</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8461688"/>
                  </a:ext>
                </a:extLst>
              </a:tr>
              <a:tr h="325519">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a.</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10% drop</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Drop of $50,000</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696791"/>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b.</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20% drop</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Drop of $100,000</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38124"/>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c.</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30% drop</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Drop of $150,000</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628496"/>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d.</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40% drop</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Drop of $200,000</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981089"/>
                  </a:ext>
                </a:extLst>
              </a:tr>
              <a:tr h="150672">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317105"/>
                  </a:ext>
                </a:extLst>
              </a:tr>
              <a:tr h="120968">
                <a:tc gridSpan="11">
                  <a:txBody>
                    <a:bodyPr/>
                    <a:lstStyle/>
                    <a:p>
                      <a:pPr algn="l" fontAlgn="t">
                        <a:lnSpc>
                          <a:spcPts val="1880"/>
                        </a:lnSpc>
                      </a:pPr>
                      <a:r>
                        <a:rPr lang="en-US" sz="1400" b="0" i="0" u="none" strike="noStrike" dirty="0">
                          <a:effectLst/>
                          <a:latin typeface="Gill Sans" panose="020B0502020104020203" pitchFamily="34" charset="-79"/>
                          <a:cs typeface="Gill Sans" panose="020B0502020104020203" pitchFamily="34" charset="-79"/>
                        </a:rPr>
                        <a:t>3. If you had to invest $500,000 for retirement, which of the following investment choices would you find most appealing?</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800275"/>
                  </a:ext>
                </a:extLst>
              </a:tr>
              <a:tr h="367687">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a.</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70% in low-risk investments, 30% in medium-risk investments, 0% in high-risk investments.</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5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34924990"/>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b.</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50% in low-risk investments, 20% in medium-risk investments, 30% in high-risk investments.</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50" b="0" i="0" u="none" strike="noStrike">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07876076"/>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c.</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30% in low-risk investments, 20% in medium-risk investments, 50% in high-risk investments.</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50" b="0" i="0" u="none" strike="noStrike">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44947905"/>
                  </a:ext>
                </a:extLst>
              </a:tr>
              <a:tr h="182880">
                <a:tc>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 </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880"/>
                        </a:lnSpc>
                      </a:pPr>
                      <a:r>
                        <a:rPr lang="en-US" sz="1400" b="0" i="0" u="none" strike="noStrike" dirty="0">
                          <a:effectLst/>
                          <a:latin typeface="Gill Sans" panose="020B0502020104020203" pitchFamily="34" charset="-79"/>
                          <a:cs typeface="Gill Sans" panose="020B0502020104020203" pitchFamily="34" charset="-79"/>
                        </a:rPr>
                        <a:t>d.</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algn="l" fontAlgn="b">
                        <a:lnSpc>
                          <a:spcPts val="1880"/>
                        </a:lnSpc>
                      </a:pPr>
                      <a:r>
                        <a:rPr lang="en-US" sz="1400" b="0" i="0" u="none" strike="noStrike" dirty="0">
                          <a:effectLst/>
                          <a:latin typeface="Gill Sans" panose="020B0502020104020203" pitchFamily="34" charset="-79"/>
                          <a:cs typeface="Gill Sans" panose="020B0502020104020203" pitchFamily="34" charset="-79"/>
                        </a:rPr>
                        <a:t>0% in low-risk investments, 30% in medium-risk investments, 70% in high-risk investments.</a:t>
                      </a: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50" b="0" i="0" u="none" strike="noStrike">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40513594"/>
                  </a:ext>
                </a:extLst>
              </a:tr>
              <a:tr h="182880">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lnSpc>
                          <a:spcPts val="1880"/>
                        </a:lnSpc>
                      </a:pPr>
                      <a:endParaRPr lang="en-US" sz="140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50" b="0" i="0" u="none" strike="noStrike" dirty="0">
                        <a:solidFill>
                          <a:srgbClr val="000000"/>
                        </a:solidFill>
                        <a:effectLst/>
                        <a:latin typeface="Gill Sans" panose="020B0502020104020203" pitchFamily="34" charset="-79"/>
                        <a:cs typeface="Gill Sans" panose="020B0502020104020203" pitchFamily="34" charset="-79"/>
                      </a:endParaRPr>
                    </a:p>
                  </a:txBody>
                  <a:tcPr marL="4654" marR="4654" marT="4654" marB="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18888001"/>
                  </a:ext>
                </a:extLst>
              </a:tr>
            </a:tbl>
          </a:graphicData>
        </a:graphic>
      </p:graphicFrame>
      <p:sp>
        <p:nvSpPr>
          <p:cNvPr id="6" name="Title 1">
            <a:extLst>
              <a:ext uri="{FF2B5EF4-FFF2-40B4-BE49-F238E27FC236}">
                <a16:creationId xmlns:a16="http://schemas.microsoft.com/office/drawing/2014/main" id="{1813868D-3A6F-D68B-E18C-762C96366567}"/>
              </a:ext>
            </a:extLst>
          </p:cNvPr>
          <p:cNvSpPr>
            <a:spLocks noGrp="1"/>
          </p:cNvSpPr>
          <p:nvPr>
            <p:ph type="title"/>
          </p:nvPr>
        </p:nvSpPr>
        <p:spPr>
          <a:xfrm>
            <a:off x="457200" y="503238"/>
            <a:ext cx="8229600" cy="715962"/>
          </a:xfrm>
        </p:spPr>
        <p:txBody>
          <a:bodyPr/>
          <a:lstStyle/>
          <a:p>
            <a:pPr algn="l"/>
            <a:r>
              <a:rPr lang="en-US" dirty="0">
                <a:solidFill>
                  <a:srgbClr val="C00000"/>
                </a:solidFill>
              </a:rPr>
              <a:t>EXERCISE</a:t>
            </a:r>
            <a:r>
              <a:rPr lang="en-US" dirty="0">
                <a:solidFill>
                  <a:schemeClr val="tx1">
                    <a:lumMod val="50000"/>
                    <a:lumOff val="50000"/>
                  </a:schemeClr>
                </a:solidFill>
              </a:rPr>
              <a:t>: </a:t>
            </a:r>
            <a:r>
              <a:rPr lang="en-US" dirty="0"/>
              <a:t>RISK TOLERANCE</a:t>
            </a:r>
          </a:p>
        </p:txBody>
      </p:sp>
    </p:spTree>
    <p:extLst>
      <p:ext uri="{BB962C8B-B14F-4D97-AF65-F5344CB8AC3E}">
        <p14:creationId xmlns:p14="http://schemas.microsoft.com/office/powerpoint/2010/main" val="357478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83D6-E9AC-D5B7-5CC4-7575A461148B}"/>
              </a:ext>
            </a:extLst>
          </p:cNvPr>
          <p:cNvSpPr>
            <a:spLocks noGrp="1"/>
          </p:cNvSpPr>
          <p:nvPr>
            <p:ph type="title"/>
          </p:nvPr>
        </p:nvSpPr>
        <p:spPr/>
        <p:txBody>
          <a:bodyPr/>
          <a:lstStyle/>
          <a:p>
            <a:pPr algn="l"/>
            <a:r>
              <a:rPr lang="en-US" dirty="0"/>
              <a:t>RISK AND ASSET PRICES</a:t>
            </a:r>
          </a:p>
        </p:txBody>
      </p:sp>
      <p:sp>
        <p:nvSpPr>
          <p:cNvPr id="3" name="Content Placeholder 2">
            <a:extLst>
              <a:ext uri="{FF2B5EF4-FFF2-40B4-BE49-F238E27FC236}">
                <a16:creationId xmlns:a16="http://schemas.microsoft.com/office/drawing/2014/main" id="{47B034CF-A31C-11BB-E149-EDC1042A1159}"/>
              </a:ext>
            </a:extLst>
          </p:cNvPr>
          <p:cNvSpPr>
            <a:spLocks noGrp="1"/>
          </p:cNvSpPr>
          <p:nvPr>
            <p:ph idx="1"/>
          </p:nvPr>
        </p:nvSpPr>
        <p:spPr/>
        <p:txBody>
          <a:bodyPr/>
          <a:lstStyle/>
          <a:p>
            <a:pPr marL="0" indent="0">
              <a:buNone/>
            </a:pPr>
            <a:r>
              <a:rPr lang="en-US" dirty="0">
                <a:solidFill>
                  <a:srgbClr val="C00000"/>
                </a:solidFill>
              </a:rPr>
              <a:t>Risk can be defined as variance in future outcomes.</a:t>
            </a:r>
          </a:p>
        </p:txBody>
      </p:sp>
      <p:sp>
        <p:nvSpPr>
          <p:cNvPr id="4" name="Slide Number Placeholder 3">
            <a:extLst>
              <a:ext uri="{FF2B5EF4-FFF2-40B4-BE49-F238E27FC236}">
                <a16:creationId xmlns:a16="http://schemas.microsoft.com/office/drawing/2014/main" id="{0CDCAD84-D5C6-E08A-DA80-C7812E06B2AF}"/>
              </a:ext>
            </a:extLst>
          </p:cNvPr>
          <p:cNvSpPr>
            <a:spLocks noGrp="1"/>
          </p:cNvSpPr>
          <p:nvPr>
            <p:ph type="sldNum" sz="quarter" idx="12"/>
          </p:nvPr>
        </p:nvSpPr>
        <p:spPr/>
        <p:txBody>
          <a:bodyPr/>
          <a:lstStyle/>
          <a:p>
            <a:fld id="{32AF03D0-5AC1-44A9-A8E1-5CF33F8C40D2}" type="slidenum">
              <a:rPr lang="en-US" smtClean="0"/>
              <a:pPr/>
              <a:t>15</a:t>
            </a:fld>
            <a:endParaRPr lang="en-US" dirty="0"/>
          </a:p>
        </p:txBody>
      </p:sp>
      <p:sp>
        <p:nvSpPr>
          <p:cNvPr id="7" name="Right Triangle 6">
            <a:extLst>
              <a:ext uri="{FF2B5EF4-FFF2-40B4-BE49-F238E27FC236}">
                <a16:creationId xmlns:a16="http://schemas.microsoft.com/office/drawing/2014/main" id="{845D0C52-DF7C-56AE-4A6E-AC7C1BD74B20}"/>
              </a:ext>
            </a:extLst>
          </p:cNvPr>
          <p:cNvSpPr/>
          <p:nvPr/>
        </p:nvSpPr>
        <p:spPr>
          <a:xfrm rot="10800000">
            <a:off x="1569027" y="3859480"/>
            <a:ext cx="5177641" cy="1947549"/>
          </a:xfrm>
          <a:prstGeom prst="rtTriangle">
            <a:avLst/>
          </a:prstGeom>
          <a:solidFill>
            <a:srgbClr val="D05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1B0C5AF-063E-842E-E8D1-C70FD8835C59}"/>
              </a:ext>
            </a:extLst>
          </p:cNvPr>
          <p:cNvSpPr/>
          <p:nvPr/>
        </p:nvSpPr>
        <p:spPr>
          <a:xfrm rot="10800000" flipV="1">
            <a:off x="1555668" y="1935162"/>
            <a:ext cx="5177641" cy="1947549"/>
          </a:xfrm>
          <a:prstGeom prst="rtTriangle">
            <a:avLst/>
          </a:prstGeom>
          <a:solidFill>
            <a:srgbClr val="7DC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0C1104B5-772F-2FC7-5EA4-E09608374670}"/>
              </a:ext>
            </a:extLst>
          </p:cNvPr>
          <p:cNvCxnSpPr>
            <a:cxnSpLocks/>
          </p:cNvCxnSpPr>
          <p:nvPr/>
        </p:nvCxnSpPr>
        <p:spPr>
          <a:xfrm>
            <a:off x="1092527" y="3859480"/>
            <a:ext cx="5783283" cy="0"/>
          </a:xfrm>
          <a:prstGeom prst="straightConnector1">
            <a:avLst/>
          </a:prstGeom>
          <a:ln w="41275">
            <a:headEnd w="lg" len="lg"/>
            <a:tailEnd type="triangle" w="lg" len="lg"/>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FAD68A3-6504-BABE-F67B-2908599529E9}"/>
              </a:ext>
            </a:extLst>
          </p:cNvPr>
          <p:cNvSpPr txBox="1"/>
          <p:nvPr/>
        </p:nvSpPr>
        <p:spPr>
          <a:xfrm>
            <a:off x="402691" y="3674814"/>
            <a:ext cx="663964"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Time</a:t>
            </a:r>
          </a:p>
        </p:txBody>
      </p:sp>
      <p:sp>
        <p:nvSpPr>
          <p:cNvPr id="13" name="TextBox 12">
            <a:extLst>
              <a:ext uri="{FF2B5EF4-FFF2-40B4-BE49-F238E27FC236}">
                <a16:creationId xmlns:a16="http://schemas.microsoft.com/office/drawing/2014/main" id="{676C04A0-A838-F273-C4BD-1DF70BDE7378}"/>
              </a:ext>
            </a:extLst>
          </p:cNvPr>
          <p:cNvSpPr txBox="1"/>
          <p:nvPr/>
        </p:nvSpPr>
        <p:spPr>
          <a:xfrm>
            <a:off x="2379261" y="2394279"/>
            <a:ext cx="2062424"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Profitable outcomes</a:t>
            </a:r>
          </a:p>
        </p:txBody>
      </p:sp>
      <p:sp>
        <p:nvSpPr>
          <p:cNvPr id="14" name="TextBox 13">
            <a:extLst>
              <a:ext uri="{FF2B5EF4-FFF2-40B4-BE49-F238E27FC236}">
                <a16:creationId xmlns:a16="http://schemas.microsoft.com/office/drawing/2014/main" id="{B57591F3-4F7D-B2FA-D682-8FE8C964CBC5}"/>
              </a:ext>
            </a:extLst>
          </p:cNvPr>
          <p:cNvSpPr txBox="1"/>
          <p:nvPr/>
        </p:nvSpPr>
        <p:spPr>
          <a:xfrm>
            <a:off x="2379261" y="4788745"/>
            <a:ext cx="1765227"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Losing outcomes</a:t>
            </a:r>
          </a:p>
        </p:txBody>
      </p:sp>
      <p:sp>
        <p:nvSpPr>
          <p:cNvPr id="15" name="Right Brace 14">
            <a:extLst>
              <a:ext uri="{FF2B5EF4-FFF2-40B4-BE49-F238E27FC236}">
                <a16:creationId xmlns:a16="http://schemas.microsoft.com/office/drawing/2014/main" id="{70C71D62-69CA-F772-AC28-FFDF928A44A1}"/>
              </a:ext>
            </a:extLst>
          </p:cNvPr>
          <p:cNvSpPr/>
          <p:nvPr/>
        </p:nvSpPr>
        <p:spPr>
          <a:xfrm>
            <a:off x="6832628" y="1991908"/>
            <a:ext cx="635326" cy="3838354"/>
          </a:xfrm>
          <a:prstGeom prst="rightBrace">
            <a:avLst>
              <a:gd name="adj1" fmla="val 37424"/>
              <a:gd name="adj2" fmla="val 1380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4B3131D9-0DB7-4A46-100D-F838F8BE3409}"/>
              </a:ext>
            </a:extLst>
          </p:cNvPr>
          <p:cNvSpPr txBox="1"/>
          <p:nvPr/>
        </p:nvSpPr>
        <p:spPr>
          <a:xfrm>
            <a:off x="7414515" y="1931900"/>
            <a:ext cx="1117904" cy="1323439"/>
          </a:xfrm>
          <a:prstGeom prst="rect">
            <a:avLst/>
          </a:prstGeom>
          <a:noFill/>
        </p:spPr>
        <p:txBody>
          <a:bodyPr wrap="square" rtlCol="0">
            <a:spAutoFit/>
          </a:bodyPr>
          <a:lstStyle/>
          <a:p>
            <a:r>
              <a:rPr lang="en-US" sz="1600" dirty="0">
                <a:latin typeface="Gill Sans" panose="020B0502020104020203" pitchFamily="34" charset="-79"/>
                <a:cs typeface="Gill Sans" panose="020B0502020104020203" pitchFamily="34" charset="-79"/>
              </a:rPr>
              <a:t>Wide range of outcomes = higher risk</a:t>
            </a:r>
          </a:p>
        </p:txBody>
      </p:sp>
      <p:sp>
        <p:nvSpPr>
          <p:cNvPr id="17" name="TextBox 16">
            <a:extLst>
              <a:ext uri="{FF2B5EF4-FFF2-40B4-BE49-F238E27FC236}">
                <a16:creationId xmlns:a16="http://schemas.microsoft.com/office/drawing/2014/main" id="{728863BD-92AD-3881-AEA0-AFDB0C694A54}"/>
              </a:ext>
            </a:extLst>
          </p:cNvPr>
          <p:cNvSpPr txBox="1"/>
          <p:nvPr/>
        </p:nvSpPr>
        <p:spPr>
          <a:xfrm>
            <a:off x="7362700" y="3429000"/>
            <a:ext cx="1306839" cy="830997"/>
          </a:xfrm>
          <a:prstGeom prst="rect">
            <a:avLst/>
          </a:prstGeom>
          <a:noFill/>
        </p:spPr>
        <p:txBody>
          <a:bodyPr wrap="square" rtlCol="0">
            <a:spAutoFit/>
          </a:bodyPr>
          <a:lstStyle/>
          <a:p>
            <a:r>
              <a:rPr lang="en-US" sz="1600" dirty="0">
                <a:latin typeface="Gill Sans" panose="020B0502020104020203" pitchFamily="34" charset="-79"/>
                <a:cs typeface="Gill Sans" panose="020B0502020104020203" pitchFamily="34" charset="-79"/>
              </a:rPr>
              <a:t>Low range of outcomes = lower risk</a:t>
            </a:r>
          </a:p>
        </p:txBody>
      </p:sp>
      <p:sp>
        <p:nvSpPr>
          <p:cNvPr id="19" name="Right Brace 18">
            <a:extLst>
              <a:ext uri="{FF2B5EF4-FFF2-40B4-BE49-F238E27FC236}">
                <a16:creationId xmlns:a16="http://schemas.microsoft.com/office/drawing/2014/main" id="{41E0B4A4-D269-F251-78E2-351452AA7679}"/>
              </a:ext>
            </a:extLst>
          </p:cNvPr>
          <p:cNvSpPr/>
          <p:nvPr/>
        </p:nvSpPr>
        <p:spPr>
          <a:xfrm>
            <a:off x="6760027" y="3429000"/>
            <a:ext cx="578923" cy="939801"/>
          </a:xfrm>
          <a:prstGeom prst="rightBrace">
            <a:avLst>
              <a:gd name="adj1" fmla="val 37424"/>
              <a:gd name="adj2" fmla="val 4964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D3FBA7FC-6366-A235-D31D-3EEA4C7EA22A}"/>
              </a:ext>
            </a:extLst>
          </p:cNvPr>
          <p:cNvSpPr/>
          <p:nvPr/>
        </p:nvSpPr>
        <p:spPr>
          <a:xfrm rot="10800000" flipV="1">
            <a:off x="1645545" y="3429000"/>
            <a:ext cx="5090732" cy="416364"/>
          </a:xfrm>
          <a:prstGeom prst="rtTriangle">
            <a:avLst/>
          </a:prstGeom>
          <a:solidFill>
            <a:srgbClr val="F1B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BF609F7F-72C9-9B22-3EE3-F7ADD074093D}"/>
              </a:ext>
            </a:extLst>
          </p:cNvPr>
          <p:cNvSpPr/>
          <p:nvPr/>
        </p:nvSpPr>
        <p:spPr>
          <a:xfrm rot="10800000">
            <a:off x="1649257" y="3883231"/>
            <a:ext cx="5090732" cy="485569"/>
          </a:xfrm>
          <a:prstGeom prst="rtTriangle">
            <a:avLst/>
          </a:prstGeom>
          <a:solidFill>
            <a:srgbClr val="F1B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68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DCCD-A435-1F74-7CF9-E5F6A02070D0}"/>
              </a:ext>
            </a:extLst>
          </p:cNvPr>
          <p:cNvSpPr>
            <a:spLocks noGrp="1"/>
          </p:cNvSpPr>
          <p:nvPr>
            <p:ph type="title"/>
          </p:nvPr>
        </p:nvSpPr>
        <p:spPr/>
        <p:txBody>
          <a:bodyPr/>
          <a:lstStyle/>
          <a:p>
            <a:pPr algn="l"/>
            <a:r>
              <a:rPr lang="en-US" dirty="0">
                <a:solidFill>
                  <a:srgbClr val="C00000"/>
                </a:solidFill>
              </a:rPr>
              <a:t>EXERCISE</a:t>
            </a:r>
            <a:r>
              <a:rPr lang="en-US" dirty="0">
                <a:solidFill>
                  <a:schemeClr val="tx1">
                    <a:lumMod val="50000"/>
                    <a:lumOff val="50000"/>
                  </a:schemeClr>
                </a:solidFill>
              </a:rPr>
              <a:t>: </a:t>
            </a:r>
            <a:r>
              <a:rPr lang="en-US" dirty="0"/>
              <a:t>RISKS FROM AN ESG PERSPECTIVE</a:t>
            </a:r>
          </a:p>
        </p:txBody>
      </p:sp>
      <p:grpSp>
        <p:nvGrpSpPr>
          <p:cNvPr id="6" name="Group 5">
            <a:extLst>
              <a:ext uri="{FF2B5EF4-FFF2-40B4-BE49-F238E27FC236}">
                <a16:creationId xmlns:a16="http://schemas.microsoft.com/office/drawing/2014/main" id="{9C302043-51ED-1F50-75C0-6EBC31E664EC}"/>
              </a:ext>
            </a:extLst>
          </p:cNvPr>
          <p:cNvGrpSpPr/>
          <p:nvPr/>
        </p:nvGrpSpPr>
        <p:grpSpPr>
          <a:xfrm>
            <a:off x="457200" y="1219200"/>
            <a:ext cx="8229600" cy="4906962"/>
            <a:chOff x="457200" y="1219200"/>
            <a:chExt cx="8229600" cy="4906962"/>
          </a:xfrm>
        </p:grpSpPr>
        <p:sp>
          <p:nvSpPr>
            <p:cNvPr id="7" name="Freeform 6">
              <a:extLst>
                <a:ext uri="{FF2B5EF4-FFF2-40B4-BE49-F238E27FC236}">
                  <a16:creationId xmlns:a16="http://schemas.microsoft.com/office/drawing/2014/main" id="{B96FDA5B-1C58-0542-255B-C3F65CD7E6D1}"/>
                </a:ext>
              </a:extLst>
            </p:cNvPr>
            <p:cNvSpPr/>
            <p:nvPr/>
          </p:nvSpPr>
          <p:spPr>
            <a:xfrm>
              <a:off x="457200" y="1219200"/>
              <a:ext cx="8229600" cy="1533425"/>
            </a:xfrm>
            <a:custGeom>
              <a:avLst/>
              <a:gdLst>
                <a:gd name="connsiteX0" fmla="*/ 0 w 8229600"/>
                <a:gd name="connsiteY0" fmla="*/ 153343 h 1533425"/>
                <a:gd name="connsiteX1" fmla="*/ 153343 w 8229600"/>
                <a:gd name="connsiteY1" fmla="*/ 0 h 1533425"/>
                <a:gd name="connsiteX2" fmla="*/ 8076258 w 8229600"/>
                <a:gd name="connsiteY2" fmla="*/ 0 h 1533425"/>
                <a:gd name="connsiteX3" fmla="*/ 8229601 w 8229600"/>
                <a:gd name="connsiteY3" fmla="*/ 153343 h 1533425"/>
                <a:gd name="connsiteX4" fmla="*/ 8229600 w 8229600"/>
                <a:gd name="connsiteY4" fmla="*/ 1380083 h 1533425"/>
                <a:gd name="connsiteX5" fmla="*/ 8076257 w 8229600"/>
                <a:gd name="connsiteY5" fmla="*/ 1533426 h 1533425"/>
                <a:gd name="connsiteX6" fmla="*/ 153343 w 8229600"/>
                <a:gd name="connsiteY6" fmla="*/ 1533425 h 1533425"/>
                <a:gd name="connsiteX7" fmla="*/ 0 w 8229600"/>
                <a:gd name="connsiteY7" fmla="*/ 1380082 h 1533425"/>
                <a:gd name="connsiteX8" fmla="*/ 0 w 8229600"/>
                <a:gd name="connsiteY8" fmla="*/ 153343 h 15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533425">
                  <a:moveTo>
                    <a:pt x="0" y="153343"/>
                  </a:moveTo>
                  <a:cubicBezTo>
                    <a:pt x="0" y="68654"/>
                    <a:pt x="68654" y="0"/>
                    <a:pt x="153343" y="0"/>
                  </a:cubicBezTo>
                  <a:lnTo>
                    <a:pt x="8076258" y="0"/>
                  </a:lnTo>
                  <a:cubicBezTo>
                    <a:pt x="8160947" y="0"/>
                    <a:pt x="8229601" y="68654"/>
                    <a:pt x="8229601" y="153343"/>
                  </a:cubicBezTo>
                  <a:cubicBezTo>
                    <a:pt x="8229601" y="562256"/>
                    <a:pt x="8229600" y="971170"/>
                    <a:pt x="8229600" y="1380083"/>
                  </a:cubicBezTo>
                  <a:cubicBezTo>
                    <a:pt x="8229600" y="1464772"/>
                    <a:pt x="8160946" y="1533426"/>
                    <a:pt x="8076257" y="1533426"/>
                  </a:cubicBezTo>
                  <a:lnTo>
                    <a:pt x="153343" y="1533425"/>
                  </a:lnTo>
                  <a:cubicBezTo>
                    <a:pt x="68654" y="1533425"/>
                    <a:pt x="0" y="1464771"/>
                    <a:pt x="0" y="1380082"/>
                  </a:cubicBezTo>
                  <a:lnTo>
                    <a:pt x="0" y="153343"/>
                  </a:lnTo>
                  <a:close/>
                </a:path>
              </a:pathLst>
            </a:custGeom>
            <a:solidFill>
              <a:srgbClr val="7DCB7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3562" tIns="114300" rIns="114301" bIns="114300" numCol="1" spcCol="1270" anchor="t" anchorCtr="0">
              <a:noAutofit/>
            </a:bodyPr>
            <a:lstStyle/>
            <a:p>
              <a:pPr marL="0" lvl="0" indent="0" algn="l" defTabSz="1333500">
                <a:lnSpc>
                  <a:spcPct val="90000"/>
                </a:lnSpc>
                <a:spcBef>
                  <a:spcPct val="0"/>
                </a:spcBef>
                <a:spcAft>
                  <a:spcPts val="60"/>
                </a:spcAft>
                <a:buNone/>
              </a:pPr>
              <a:r>
                <a:rPr lang="en-US" sz="3000" kern="1200" dirty="0">
                  <a:latin typeface="Gill Sans" panose="020B0502020104020203" pitchFamily="34" charset="-79"/>
                  <a:cs typeface="Gill Sans" panose="020B0502020104020203" pitchFamily="34" charset="-79"/>
                </a:rPr>
                <a:t>Environmental</a:t>
              </a:r>
            </a:p>
            <a:p>
              <a:pPr marL="0" lvl="0" indent="0" algn="l" defTabSz="1333500">
                <a:lnSpc>
                  <a:spcPct val="90000"/>
                </a:lnSpc>
                <a:spcBef>
                  <a:spcPct val="0"/>
                </a:spcBef>
                <a:spcAft>
                  <a:spcPct val="35000"/>
                </a:spcAft>
                <a:buNone/>
              </a:pPr>
              <a:r>
                <a:rPr lang="en-US" dirty="0">
                  <a:latin typeface="Gill Sans" panose="020B0502020104020203" pitchFamily="34" charset="-79"/>
                  <a:cs typeface="Gill Sans" panose="020B0502020104020203" pitchFamily="34" charset="-79"/>
                </a:rPr>
                <a:t>Climate change may raise the cost of insurance to companies with factories and real estate in areas with rising sea levels or prone to wildfires. </a:t>
              </a:r>
              <a:r>
                <a:rPr lang="en-US" b="1" dirty="0">
                  <a:latin typeface="Gill Sans" panose="020B0502020104020203" pitchFamily="34" charset="-79"/>
                  <a:cs typeface="Gill Sans" panose="020B0502020104020203" pitchFamily="34" charset="-79"/>
                </a:rPr>
                <a:t>Can you think of examples?</a:t>
              </a:r>
              <a:endParaRPr lang="en-US" sz="1600" b="1" kern="1200" dirty="0">
                <a:latin typeface="Gill Sans" panose="020B0502020104020203" pitchFamily="34" charset="-79"/>
                <a:cs typeface="Gill Sans" panose="020B0502020104020203" pitchFamily="34" charset="-79"/>
              </a:endParaRPr>
            </a:p>
            <a:p>
              <a:pPr marL="228600" lvl="1" indent="-228600" algn="l" defTabSz="1022350">
                <a:lnSpc>
                  <a:spcPct val="90000"/>
                </a:lnSpc>
                <a:spcBef>
                  <a:spcPct val="0"/>
                </a:spcBef>
                <a:spcAft>
                  <a:spcPct val="15000"/>
                </a:spcAft>
                <a:buChar char="•"/>
              </a:pPr>
              <a:endParaRPr lang="en-US" sz="2300" kern="1200" dirty="0">
                <a:latin typeface="Gill Sans" panose="020B0502020104020203" pitchFamily="34" charset="-79"/>
                <a:cs typeface="Gill Sans" panose="020B0502020104020203" pitchFamily="34" charset="-79"/>
              </a:endParaRPr>
            </a:p>
            <a:p>
              <a:pPr marL="228600" lvl="1" indent="-228600" algn="l" defTabSz="1022350">
                <a:lnSpc>
                  <a:spcPct val="90000"/>
                </a:lnSpc>
                <a:spcBef>
                  <a:spcPct val="0"/>
                </a:spcBef>
                <a:spcAft>
                  <a:spcPct val="15000"/>
                </a:spcAft>
                <a:buChar char="•"/>
              </a:pPr>
              <a:endParaRPr lang="en-US" sz="2300" kern="1200" dirty="0">
                <a:latin typeface="Gill Sans" panose="020B0502020104020203" pitchFamily="34" charset="-79"/>
                <a:cs typeface="Gill Sans" panose="020B0502020104020203" pitchFamily="34" charset="-79"/>
              </a:endParaRPr>
            </a:p>
          </p:txBody>
        </p:sp>
        <p:sp>
          <p:nvSpPr>
            <p:cNvPr id="8" name="Rounded Rectangle 7">
              <a:extLst>
                <a:ext uri="{FF2B5EF4-FFF2-40B4-BE49-F238E27FC236}">
                  <a16:creationId xmlns:a16="http://schemas.microsoft.com/office/drawing/2014/main" id="{08C2E3EE-C9F5-EEBD-260F-612C9E41D6E4}"/>
                </a:ext>
              </a:extLst>
            </p:cNvPr>
            <p:cNvSpPr/>
            <p:nvPr/>
          </p:nvSpPr>
          <p:spPr>
            <a:xfrm>
              <a:off x="610542" y="1372542"/>
              <a:ext cx="1645920" cy="1226740"/>
            </a:xfrm>
            <a:prstGeom prst="roundRect">
              <a:avLst>
                <a:gd name="adj" fmla="val 10000"/>
              </a:avLst>
            </a:prstGeom>
            <a:noFill/>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ADE9AC23-FE31-BA62-301D-BE55EC0900B5}"/>
                </a:ext>
              </a:extLst>
            </p:cNvPr>
            <p:cNvSpPr/>
            <p:nvPr/>
          </p:nvSpPr>
          <p:spPr>
            <a:xfrm>
              <a:off x="457200" y="2905968"/>
              <a:ext cx="8229600" cy="1533425"/>
            </a:xfrm>
            <a:custGeom>
              <a:avLst/>
              <a:gdLst>
                <a:gd name="connsiteX0" fmla="*/ 0 w 8229600"/>
                <a:gd name="connsiteY0" fmla="*/ 153343 h 1533425"/>
                <a:gd name="connsiteX1" fmla="*/ 153343 w 8229600"/>
                <a:gd name="connsiteY1" fmla="*/ 0 h 1533425"/>
                <a:gd name="connsiteX2" fmla="*/ 8076258 w 8229600"/>
                <a:gd name="connsiteY2" fmla="*/ 0 h 1533425"/>
                <a:gd name="connsiteX3" fmla="*/ 8229601 w 8229600"/>
                <a:gd name="connsiteY3" fmla="*/ 153343 h 1533425"/>
                <a:gd name="connsiteX4" fmla="*/ 8229600 w 8229600"/>
                <a:gd name="connsiteY4" fmla="*/ 1380083 h 1533425"/>
                <a:gd name="connsiteX5" fmla="*/ 8076257 w 8229600"/>
                <a:gd name="connsiteY5" fmla="*/ 1533426 h 1533425"/>
                <a:gd name="connsiteX6" fmla="*/ 153343 w 8229600"/>
                <a:gd name="connsiteY6" fmla="*/ 1533425 h 1533425"/>
                <a:gd name="connsiteX7" fmla="*/ 0 w 8229600"/>
                <a:gd name="connsiteY7" fmla="*/ 1380082 h 1533425"/>
                <a:gd name="connsiteX8" fmla="*/ 0 w 8229600"/>
                <a:gd name="connsiteY8" fmla="*/ 153343 h 15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533425">
                  <a:moveTo>
                    <a:pt x="0" y="153343"/>
                  </a:moveTo>
                  <a:cubicBezTo>
                    <a:pt x="0" y="68654"/>
                    <a:pt x="68654" y="0"/>
                    <a:pt x="153343" y="0"/>
                  </a:cubicBezTo>
                  <a:lnTo>
                    <a:pt x="8076258" y="0"/>
                  </a:lnTo>
                  <a:cubicBezTo>
                    <a:pt x="8160947" y="0"/>
                    <a:pt x="8229601" y="68654"/>
                    <a:pt x="8229601" y="153343"/>
                  </a:cubicBezTo>
                  <a:cubicBezTo>
                    <a:pt x="8229601" y="562256"/>
                    <a:pt x="8229600" y="971170"/>
                    <a:pt x="8229600" y="1380083"/>
                  </a:cubicBezTo>
                  <a:cubicBezTo>
                    <a:pt x="8229600" y="1464772"/>
                    <a:pt x="8160946" y="1533426"/>
                    <a:pt x="8076257" y="1533426"/>
                  </a:cubicBezTo>
                  <a:lnTo>
                    <a:pt x="153343" y="1533425"/>
                  </a:lnTo>
                  <a:cubicBezTo>
                    <a:pt x="68654" y="1533425"/>
                    <a:pt x="0" y="1464771"/>
                    <a:pt x="0" y="1380082"/>
                  </a:cubicBezTo>
                  <a:lnTo>
                    <a:pt x="0" y="153343"/>
                  </a:lnTo>
                  <a:close/>
                </a:path>
              </a:pathLst>
            </a:custGeom>
            <a:solidFill>
              <a:srgbClr val="F1BB4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13562" tIns="114300" rIns="114301" bIns="114300" numCol="1" spcCol="1270" anchor="t" anchorCtr="0">
              <a:noAutofit/>
            </a:bodyPr>
            <a:lstStyle/>
            <a:p>
              <a:pPr marL="0" lvl="0" indent="0" algn="l" defTabSz="1333500">
                <a:lnSpc>
                  <a:spcPct val="90000"/>
                </a:lnSpc>
                <a:spcBef>
                  <a:spcPct val="0"/>
                </a:spcBef>
                <a:spcAft>
                  <a:spcPts val="60"/>
                </a:spcAft>
                <a:buNone/>
              </a:pPr>
              <a:r>
                <a:rPr lang="en-US" sz="3000" kern="1200" dirty="0">
                  <a:latin typeface="Gill Sans" panose="020B0502020104020203" pitchFamily="34" charset="-79"/>
                  <a:cs typeface="Gill Sans" panose="020B0502020104020203" pitchFamily="34" charset="-79"/>
                </a:rPr>
                <a:t>Social</a:t>
              </a:r>
            </a:p>
            <a:p>
              <a:pPr marL="0" lvl="0" indent="0" algn="l" defTabSz="1333500">
                <a:lnSpc>
                  <a:spcPct val="90000"/>
                </a:lnSpc>
                <a:spcBef>
                  <a:spcPct val="0"/>
                </a:spcBef>
                <a:spcAft>
                  <a:spcPct val="35000"/>
                </a:spcAft>
                <a:buNone/>
              </a:pPr>
              <a:r>
                <a:rPr lang="en-US" sz="1600" dirty="0">
                  <a:latin typeface="Gill Sans" panose="020B0502020104020203" pitchFamily="34" charset="-79"/>
                  <a:cs typeface="Gill Sans" panose="020B0502020104020203" pitchFamily="34" charset="-79"/>
                </a:rPr>
                <a:t>Executives who allow discrimination against women and minorities become a potential human resource liability. </a:t>
              </a:r>
              <a:r>
                <a:rPr lang="en-US" sz="1600" b="1" dirty="0">
                  <a:latin typeface="Gill Sans" panose="020B0502020104020203" pitchFamily="34" charset="-79"/>
                  <a:cs typeface="Gill Sans" panose="020B0502020104020203" pitchFamily="34" charset="-79"/>
                </a:rPr>
                <a:t>Do you think allowing a sexist culture has any impact on a company’s performance? </a:t>
              </a:r>
              <a:endParaRPr lang="en-US" sz="1400" b="1" kern="1200" dirty="0">
                <a:latin typeface="Gill Sans" panose="020B0502020104020203" pitchFamily="34" charset="-79"/>
                <a:cs typeface="Gill Sans" panose="020B0502020104020203" pitchFamily="34" charset="-79"/>
              </a:endParaRPr>
            </a:p>
            <a:p>
              <a:pPr marL="228600" lvl="1" indent="-228600" algn="l" defTabSz="1022350">
                <a:lnSpc>
                  <a:spcPct val="90000"/>
                </a:lnSpc>
                <a:spcBef>
                  <a:spcPct val="0"/>
                </a:spcBef>
                <a:spcAft>
                  <a:spcPct val="15000"/>
                </a:spcAft>
                <a:buChar char="•"/>
              </a:pPr>
              <a:endParaRPr lang="en-US" sz="2300" kern="1200" dirty="0">
                <a:latin typeface="Gill Sans" panose="020B0502020104020203" pitchFamily="34" charset="-79"/>
                <a:cs typeface="Gill Sans" panose="020B0502020104020203" pitchFamily="34" charset="-79"/>
              </a:endParaRPr>
            </a:p>
            <a:p>
              <a:pPr marL="228600" lvl="1" indent="-228600" algn="l" defTabSz="1022350">
                <a:lnSpc>
                  <a:spcPct val="90000"/>
                </a:lnSpc>
                <a:spcBef>
                  <a:spcPct val="0"/>
                </a:spcBef>
                <a:spcAft>
                  <a:spcPct val="15000"/>
                </a:spcAft>
                <a:buChar char="•"/>
              </a:pPr>
              <a:endParaRPr lang="en-US" sz="2300" kern="1200" dirty="0">
                <a:latin typeface="Gill Sans" panose="020B0502020104020203" pitchFamily="34" charset="-79"/>
                <a:cs typeface="Gill Sans" panose="020B0502020104020203" pitchFamily="34" charset="-79"/>
              </a:endParaRPr>
            </a:p>
          </p:txBody>
        </p:sp>
        <p:sp>
          <p:nvSpPr>
            <p:cNvPr id="10" name="Rounded Rectangle 9">
              <a:extLst>
                <a:ext uri="{FF2B5EF4-FFF2-40B4-BE49-F238E27FC236}">
                  <a16:creationId xmlns:a16="http://schemas.microsoft.com/office/drawing/2014/main" id="{48822BF7-70B0-7DFF-A425-4AB0E2A0231F}"/>
                </a:ext>
              </a:extLst>
            </p:cNvPr>
            <p:cNvSpPr/>
            <p:nvPr/>
          </p:nvSpPr>
          <p:spPr>
            <a:xfrm>
              <a:off x="610542" y="3059311"/>
              <a:ext cx="1645920" cy="1226740"/>
            </a:xfrm>
            <a:prstGeom prst="roundRect">
              <a:avLst>
                <a:gd name="adj" fmla="val 10000"/>
              </a:avLst>
            </a:prstGeom>
            <a:noFill/>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8E2167E6-B86E-8738-C02E-370B033DF66E}"/>
                </a:ext>
              </a:extLst>
            </p:cNvPr>
            <p:cNvSpPr/>
            <p:nvPr/>
          </p:nvSpPr>
          <p:spPr>
            <a:xfrm>
              <a:off x="457200" y="4592737"/>
              <a:ext cx="8229600" cy="1533425"/>
            </a:xfrm>
            <a:custGeom>
              <a:avLst/>
              <a:gdLst>
                <a:gd name="connsiteX0" fmla="*/ 0 w 8229600"/>
                <a:gd name="connsiteY0" fmla="*/ 153343 h 1533425"/>
                <a:gd name="connsiteX1" fmla="*/ 153343 w 8229600"/>
                <a:gd name="connsiteY1" fmla="*/ 0 h 1533425"/>
                <a:gd name="connsiteX2" fmla="*/ 8076258 w 8229600"/>
                <a:gd name="connsiteY2" fmla="*/ 0 h 1533425"/>
                <a:gd name="connsiteX3" fmla="*/ 8229601 w 8229600"/>
                <a:gd name="connsiteY3" fmla="*/ 153343 h 1533425"/>
                <a:gd name="connsiteX4" fmla="*/ 8229600 w 8229600"/>
                <a:gd name="connsiteY4" fmla="*/ 1380083 h 1533425"/>
                <a:gd name="connsiteX5" fmla="*/ 8076257 w 8229600"/>
                <a:gd name="connsiteY5" fmla="*/ 1533426 h 1533425"/>
                <a:gd name="connsiteX6" fmla="*/ 153343 w 8229600"/>
                <a:gd name="connsiteY6" fmla="*/ 1533425 h 1533425"/>
                <a:gd name="connsiteX7" fmla="*/ 0 w 8229600"/>
                <a:gd name="connsiteY7" fmla="*/ 1380082 h 1533425"/>
                <a:gd name="connsiteX8" fmla="*/ 0 w 8229600"/>
                <a:gd name="connsiteY8" fmla="*/ 153343 h 15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533425">
                  <a:moveTo>
                    <a:pt x="0" y="153343"/>
                  </a:moveTo>
                  <a:cubicBezTo>
                    <a:pt x="0" y="68654"/>
                    <a:pt x="68654" y="0"/>
                    <a:pt x="153343" y="0"/>
                  </a:cubicBezTo>
                  <a:lnTo>
                    <a:pt x="8076258" y="0"/>
                  </a:lnTo>
                  <a:cubicBezTo>
                    <a:pt x="8160947" y="0"/>
                    <a:pt x="8229601" y="68654"/>
                    <a:pt x="8229601" y="153343"/>
                  </a:cubicBezTo>
                  <a:cubicBezTo>
                    <a:pt x="8229601" y="562256"/>
                    <a:pt x="8229600" y="971170"/>
                    <a:pt x="8229600" y="1380083"/>
                  </a:cubicBezTo>
                  <a:cubicBezTo>
                    <a:pt x="8229600" y="1464772"/>
                    <a:pt x="8160946" y="1533426"/>
                    <a:pt x="8076257" y="1533426"/>
                  </a:cubicBezTo>
                  <a:lnTo>
                    <a:pt x="153343" y="1533425"/>
                  </a:lnTo>
                  <a:cubicBezTo>
                    <a:pt x="68654" y="1533425"/>
                    <a:pt x="0" y="1464771"/>
                    <a:pt x="0" y="1380082"/>
                  </a:cubicBezTo>
                  <a:lnTo>
                    <a:pt x="0" y="153343"/>
                  </a:lnTo>
                  <a:close/>
                </a:path>
              </a:pathLst>
            </a:custGeom>
            <a:solidFill>
              <a:srgbClr val="D0556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13562" tIns="114300" rIns="114301" bIns="114300" numCol="1" spcCol="1270" anchor="t" anchorCtr="0">
              <a:noAutofit/>
            </a:bodyPr>
            <a:lstStyle/>
            <a:p>
              <a:pPr marL="0" lvl="0" indent="0" algn="l" defTabSz="1333500">
                <a:lnSpc>
                  <a:spcPct val="90000"/>
                </a:lnSpc>
                <a:spcBef>
                  <a:spcPct val="0"/>
                </a:spcBef>
                <a:spcAft>
                  <a:spcPts val="60"/>
                </a:spcAft>
                <a:buNone/>
              </a:pPr>
              <a:r>
                <a:rPr lang="en-US" sz="3000" kern="1200" dirty="0">
                  <a:latin typeface="Gill Sans" panose="020B0502020104020203" pitchFamily="34" charset="-79"/>
                  <a:cs typeface="Gill Sans" panose="020B0502020104020203" pitchFamily="34" charset="-79"/>
                </a:rPr>
                <a:t>Governance</a:t>
              </a:r>
            </a:p>
            <a:p>
              <a:pPr marL="0" lvl="1" algn="l" defTabSz="1022350">
                <a:lnSpc>
                  <a:spcPct val="90000"/>
                </a:lnSpc>
                <a:spcBef>
                  <a:spcPct val="0"/>
                </a:spcBef>
                <a:spcAft>
                  <a:spcPct val="15000"/>
                </a:spcAft>
              </a:pPr>
              <a:r>
                <a:rPr lang="en-US" sz="1600" kern="1200" dirty="0">
                  <a:latin typeface="Gill Sans" panose="020B0502020104020203" pitchFamily="34" charset="-79"/>
                  <a:cs typeface="Gill Sans" panose="020B0502020104020203" pitchFamily="34" charset="-79"/>
                </a:rPr>
                <a:t>Without competent board oversight a company might be sold to an owner who does not know how to </a:t>
              </a:r>
              <a:r>
                <a:rPr lang="en-US" sz="1600" dirty="0">
                  <a:latin typeface="Gill Sans" panose="020B0502020104020203" pitchFamily="34" charset="-79"/>
                  <a:cs typeface="Gill Sans" panose="020B0502020104020203" pitchFamily="34" charset="-79"/>
                </a:rPr>
                <a:t>lead a company to profitability. </a:t>
              </a:r>
              <a:r>
                <a:rPr lang="en-US" sz="1600" b="1" dirty="0">
                  <a:latin typeface="Gill Sans" panose="020B0502020104020203" pitchFamily="34" charset="-79"/>
                  <a:cs typeface="Gill Sans" panose="020B0502020104020203" pitchFamily="34" charset="-79"/>
                </a:rPr>
                <a:t>What company is an example of a CEO who did not know how to lead a company acquired?</a:t>
              </a:r>
              <a:endParaRPr lang="en-US" sz="1600" b="1" kern="1200" dirty="0">
                <a:latin typeface="Gill Sans" panose="020B0502020104020203" pitchFamily="34" charset="-79"/>
                <a:cs typeface="Gill Sans" panose="020B0502020104020203" pitchFamily="34" charset="-79"/>
              </a:endParaRPr>
            </a:p>
            <a:p>
              <a:pPr marL="228600" lvl="1" indent="-228600" algn="l" defTabSz="1022350">
                <a:lnSpc>
                  <a:spcPct val="90000"/>
                </a:lnSpc>
                <a:spcBef>
                  <a:spcPct val="0"/>
                </a:spcBef>
                <a:spcAft>
                  <a:spcPct val="15000"/>
                </a:spcAft>
                <a:buChar char="•"/>
              </a:pPr>
              <a:endParaRPr lang="en-US" sz="2300" kern="1200" dirty="0">
                <a:latin typeface="Gill Sans" panose="020B0502020104020203" pitchFamily="34" charset="-79"/>
                <a:cs typeface="Gill Sans" panose="020B0502020104020203" pitchFamily="34" charset="-79"/>
              </a:endParaRPr>
            </a:p>
          </p:txBody>
        </p:sp>
        <p:sp>
          <p:nvSpPr>
            <p:cNvPr id="12" name="Rounded Rectangle 11">
              <a:extLst>
                <a:ext uri="{FF2B5EF4-FFF2-40B4-BE49-F238E27FC236}">
                  <a16:creationId xmlns:a16="http://schemas.microsoft.com/office/drawing/2014/main" id="{1696F300-8E61-E6E8-8887-6072F6137DD3}"/>
                </a:ext>
              </a:extLst>
            </p:cNvPr>
            <p:cNvSpPr/>
            <p:nvPr/>
          </p:nvSpPr>
          <p:spPr>
            <a:xfrm>
              <a:off x="610542" y="4746079"/>
              <a:ext cx="1645920" cy="1226740"/>
            </a:xfrm>
            <a:prstGeom prst="roundRect">
              <a:avLst>
                <a:gd name="adj" fmla="val 10000"/>
              </a:avLst>
            </a:prstGeom>
            <a:no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4" name="Slide Number Placeholder 3">
            <a:extLst>
              <a:ext uri="{FF2B5EF4-FFF2-40B4-BE49-F238E27FC236}">
                <a16:creationId xmlns:a16="http://schemas.microsoft.com/office/drawing/2014/main" id="{6D561AA2-ED11-8D8F-DD66-A8ECC7C7415F}"/>
              </a:ext>
            </a:extLst>
          </p:cNvPr>
          <p:cNvSpPr>
            <a:spLocks noGrp="1"/>
          </p:cNvSpPr>
          <p:nvPr>
            <p:ph type="sldNum" sz="quarter" idx="12"/>
          </p:nvPr>
        </p:nvSpPr>
        <p:spPr/>
        <p:txBody>
          <a:bodyPr/>
          <a:lstStyle/>
          <a:p>
            <a:fld id="{32AF03D0-5AC1-44A9-A8E1-5CF33F8C40D2}" type="slidenum">
              <a:rPr lang="en-US" smtClean="0"/>
              <a:pPr/>
              <a:t>16</a:t>
            </a:fld>
            <a:endParaRPr lang="en-US" dirty="0"/>
          </a:p>
        </p:txBody>
      </p:sp>
    </p:spTree>
    <p:extLst>
      <p:ext uri="{BB962C8B-B14F-4D97-AF65-F5344CB8AC3E}">
        <p14:creationId xmlns:p14="http://schemas.microsoft.com/office/powerpoint/2010/main" val="263084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FC28-4D09-60F5-0CD5-7A633969E78F}"/>
              </a:ext>
            </a:extLst>
          </p:cNvPr>
          <p:cNvSpPr>
            <a:spLocks noGrp="1"/>
          </p:cNvSpPr>
          <p:nvPr>
            <p:ph type="title"/>
          </p:nvPr>
        </p:nvSpPr>
        <p:spPr/>
        <p:txBody>
          <a:bodyPr/>
          <a:lstStyle/>
          <a:p>
            <a:r>
              <a:rPr lang="en-US" dirty="0"/>
              <a:t>INFLATION AND ASSET PRICES</a:t>
            </a:r>
          </a:p>
        </p:txBody>
      </p:sp>
      <p:pic>
        <p:nvPicPr>
          <p:cNvPr id="6" name="Content Placeholder 5" descr="A picture containing diagram&#10;&#10;Description automatically generated">
            <a:extLst>
              <a:ext uri="{FF2B5EF4-FFF2-40B4-BE49-F238E27FC236}">
                <a16:creationId xmlns:a16="http://schemas.microsoft.com/office/drawing/2014/main" id="{70F09E7C-3F98-2C9E-09EC-7BA418FF9B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0314" y="2688047"/>
            <a:ext cx="7603370" cy="1709928"/>
          </a:xfrm>
        </p:spPr>
      </p:pic>
      <p:sp>
        <p:nvSpPr>
          <p:cNvPr id="4" name="Slide Number Placeholder 3">
            <a:extLst>
              <a:ext uri="{FF2B5EF4-FFF2-40B4-BE49-F238E27FC236}">
                <a16:creationId xmlns:a16="http://schemas.microsoft.com/office/drawing/2014/main" id="{CEAACE6C-B055-9A9A-0490-1BFF834821C3}"/>
              </a:ext>
            </a:extLst>
          </p:cNvPr>
          <p:cNvSpPr>
            <a:spLocks noGrp="1"/>
          </p:cNvSpPr>
          <p:nvPr>
            <p:ph type="sldNum" sz="quarter" idx="12"/>
          </p:nvPr>
        </p:nvSpPr>
        <p:spPr/>
        <p:txBody>
          <a:bodyPr/>
          <a:lstStyle/>
          <a:p>
            <a:fld id="{32AF03D0-5AC1-44A9-A8E1-5CF33F8C40D2}" type="slidenum">
              <a:rPr lang="en-US" smtClean="0"/>
              <a:pPr/>
              <a:t>17</a:t>
            </a:fld>
            <a:endParaRPr lang="en-US" dirty="0"/>
          </a:p>
        </p:txBody>
      </p:sp>
      <p:sp>
        <p:nvSpPr>
          <p:cNvPr id="7" name="TextBox 6">
            <a:extLst>
              <a:ext uri="{FF2B5EF4-FFF2-40B4-BE49-F238E27FC236}">
                <a16:creationId xmlns:a16="http://schemas.microsoft.com/office/drawing/2014/main" id="{CE86ACDB-C5AA-2440-63F2-9F9C495FB1C9}"/>
              </a:ext>
            </a:extLst>
          </p:cNvPr>
          <p:cNvSpPr txBox="1"/>
          <p:nvPr/>
        </p:nvSpPr>
        <p:spPr>
          <a:xfrm>
            <a:off x="889223" y="1482478"/>
            <a:ext cx="7365553" cy="830997"/>
          </a:xfrm>
          <a:prstGeom prst="rect">
            <a:avLst/>
          </a:prstGeom>
          <a:noFill/>
        </p:spPr>
        <p:txBody>
          <a:bodyPr wrap="square" rtlCol="0">
            <a:spAutoFit/>
          </a:bodyPr>
          <a:lstStyle/>
          <a:p>
            <a:r>
              <a:rPr lang="en-US" sz="2400" dirty="0">
                <a:latin typeface="Gill Sans" panose="020B0502020104020203" pitchFamily="34" charset="-79"/>
                <a:cs typeface="Gill Sans" panose="020B0502020104020203" pitchFamily="34" charset="-79"/>
              </a:rPr>
              <a:t>When inflation goes up, revenues that will be earned in the future are worth less today.</a:t>
            </a:r>
          </a:p>
        </p:txBody>
      </p:sp>
    </p:spTree>
    <p:extLst>
      <p:ext uri="{BB962C8B-B14F-4D97-AF65-F5344CB8AC3E}">
        <p14:creationId xmlns:p14="http://schemas.microsoft.com/office/powerpoint/2010/main" val="128745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589838"/>
          </a:xfrm>
        </p:spPr>
        <p:txBody>
          <a:bodyPr>
            <a:normAutofit/>
          </a:bodyPr>
          <a:lstStyle/>
          <a:p>
            <a:pPr algn="l"/>
            <a:r>
              <a:rPr lang="en-US" dirty="0"/>
              <a:t>RESIST SHORT-TERM THINKING</a:t>
            </a:r>
          </a:p>
        </p:txBody>
      </p:sp>
      <p:sp>
        <p:nvSpPr>
          <p:cNvPr id="3" name="Content Placeholder 2"/>
          <p:cNvSpPr>
            <a:spLocks noGrp="1"/>
          </p:cNvSpPr>
          <p:nvPr>
            <p:ph idx="1"/>
          </p:nvPr>
        </p:nvSpPr>
        <p:spPr>
          <a:xfrm>
            <a:off x="5610815" y="1942849"/>
            <a:ext cx="3412000" cy="1875950"/>
          </a:xfrm>
        </p:spPr>
        <p:txBody>
          <a:bodyPr>
            <a:normAutofit lnSpcReduction="10000"/>
          </a:bodyPr>
          <a:lstStyle/>
          <a:p>
            <a:pPr marL="176213" indent="-176213"/>
            <a:r>
              <a:rPr lang="en-US" sz="1800" dirty="0"/>
              <a:t>Short-term trends say nothing about longer-term potential of a company or industry.</a:t>
            </a:r>
          </a:p>
          <a:p>
            <a:pPr marL="176213" indent="-176213"/>
            <a:r>
              <a:rPr lang="en-US" sz="1800" dirty="0"/>
              <a:t>Day to day price movements could be driven by tax changes, news, or investor preferences for risk-taking.</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729" t="-358" r="-729" b="15374"/>
          <a:stretch/>
        </p:blipFill>
        <p:spPr>
          <a:xfrm>
            <a:off x="457200" y="1559008"/>
            <a:ext cx="4983740" cy="4305967"/>
          </a:xfrm>
          <a:prstGeom prst="rect">
            <a:avLst/>
          </a:prstGeom>
        </p:spPr>
      </p:pic>
      <p:sp>
        <p:nvSpPr>
          <p:cNvPr id="4" name="Slide Number Placeholder 3">
            <a:extLst>
              <a:ext uri="{FF2B5EF4-FFF2-40B4-BE49-F238E27FC236}">
                <a16:creationId xmlns:a16="http://schemas.microsoft.com/office/drawing/2014/main" id="{CE4F682F-E861-FE46-BD6F-DC3B8F08CDD9}"/>
              </a:ext>
            </a:extLst>
          </p:cNvPr>
          <p:cNvSpPr>
            <a:spLocks noGrp="1"/>
          </p:cNvSpPr>
          <p:nvPr>
            <p:ph type="sldNum" sz="quarter" idx="12"/>
          </p:nvPr>
        </p:nvSpPr>
        <p:spPr/>
        <p:txBody>
          <a:bodyPr/>
          <a:lstStyle/>
          <a:p>
            <a:fld id="{32AF03D0-5AC1-44A9-A8E1-5CF33F8C40D2}" type="slidenum">
              <a:rPr lang="en-US" smtClean="0"/>
              <a:pPr/>
              <a:t>18</a:t>
            </a:fld>
            <a:endParaRPr lang="en-US" dirty="0"/>
          </a:p>
        </p:txBody>
      </p:sp>
      <p:sp>
        <p:nvSpPr>
          <p:cNvPr id="7" name="TextBox 6">
            <a:extLst>
              <a:ext uri="{FF2B5EF4-FFF2-40B4-BE49-F238E27FC236}">
                <a16:creationId xmlns:a16="http://schemas.microsoft.com/office/drawing/2014/main" id="{25F3BA11-E22E-C9E3-B57F-7D2381278362}"/>
              </a:ext>
            </a:extLst>
          </p:cNvPr>
          <p:cNvSpPr txBox="1"/>
          <p:nvPr/>
        </p:nvSpPr>
        <p:spPr>
          <a:xfrm>
            <a:off x="457200" y="1125987"/>
            <a:ext cx="8066690" cy="400110"/>
          </a:xfrm>
          <a:prstGeom prst="rect">
            <a:avLst/>
          </a:prstGeom>
          <a:noFill/>
        </p:spPr>
        <p:txBody>
          <a:bodyPr wrap="square">
            <a:spAutoFit/>
          </a:bodyPr>
          <a:lstStyle/>
          <a:p>
            <a:r>
              <a:rPr lang="en-US" sz="2000" dirty="0">
                <a:solidFill>
                  <a:srgbClr val="C00000"/>
                </a:solidFill>
              </a:rPr>
              <a:t>SOCIAL MEDIA OVEREMPHASIZES THE SHORT-TERM OVER LONG-TERM. </a:t>
            </a:r>
          </a:p>
        </p:txBody>
      </p:sp>
    </p:spTree>
    <p:extLst>
      <p:ext uri="{BB962C8B-B14F-4D97-AF65-F5344CB8AC3E}">
        <p14:creationId xmlns:p14="http://schemas.microsoft.com/office/powerpoint/2010/main" val="413135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lstStyle/>
          <a:p>
            <a:r>
              <a:rPr lang="en-US" dirty="0"/>
              <a:t>STOCK MARKETS </a:t>
            </a:r>
            <a:r>
              <a:rPr lang="en-US" dirty="0">
                <a:solidFill>
                  <a:srgbClr val="C00000"/>
                </a:solidFill>
              </a:rPr>
              <a:t>ALWAYS</a:t>
            </a:r>
            <a:r>
              <a:rPr lang="en-US" dirty="0"/>
              <a:t> RECOVER</a:t>
            </a:r>
          </a:p>
        </p:txBody>
      </p:sp>
      <p:sp>
        <p:nvSpPr>
          <p:cNvPr id="3" name="Slide Number Placeholder 2">
            <a:extLst>
              <a:ext uri="{FF2B5EF4-FFF2-40B4-BE49-F238E27FC236}">
                <a16:creationId xmlns:a16="http://schemas.microsoft.com/office/drawing/2014/main" id="{B85D05C4-B8BD-3745-AA45-E605C491DA8B}"/>
              </a:ext>
            </a:extLst>
          </p:cNvPr>
          <p:cNvSpPr>
            <a:spLocks noGrp="1"/>
          </p:cNvSpPr>
          <p:nvPr>
            <p:ph type="sldNum" sz="quarter" idx="12"/>
          </p:nvPr>
        </p:nvSpPr>
        <p:spPr/>
        <p:txBody>
          <a:bodyPr/>
          <a:lstStyle/>
          <a:p>
            <a:fld id="{32AF03D0-5AC1-44A9-A8E1-5CF33F8C40D2}" type="slidenum">
              <a:rPr lang="en-US" smtClean="0"/>
              <a:pPr/>
              <a:t>19</a:t>
            </a:fld>
            <a:endParaRPr lang="en-US" dirty="0"/>
          </a:p>
        </p:txBody>
      </p:sp>
      <p:sp>
        <p:nvSpPr>
          <p:cNvPr id="7" name="Rectangle 6">
            <a:extLst>
              <a:ext uri="{FF2B5EF4-FFF2-40B4-BE49-F238E27FC236}">
                <a16:creationId xmlns:a16="http://schemas.microsoft.com/office/drawing/2014/main" id="{8A158DC1-E564-2249-955D-26D3B6ABA21E}"/>
              </a:ext>
            </a:extLst>
          </p:cNvPr>
          <p:cNvSpPr/>
          <p:nvPr/>
        </p:nvSpPr>
        <p:spPr>
          <a:xfrm>
            <a:off x="858416" y="6464098"/>
            <a:ext cx="7891669" cy="230832"/>
          </a:xfrm>
          <a:prstGeom prst="rect">
            <a:avLst/>
          </a:prstGeom>
        </p:spPr>
        <p:txBody>
          <a:bodyPr wrap="square">
            <a:spAutoFit/>
          </a:bodyPr>
          <a:lstStyle/>
          <a:p>
            <a:r>
              <a:rPr lang="en-US" sz="900" dirty="0">
                <a:latin typeface="Gill Sans" panose="020B0502020104020203" pitchFamily="34" charset="-79"/>
                <a:cs typeface="Gill Sans" panose="020B0502020104020203" pitchFamily="34" charset="-79"/>
              </a:rPr>
              <a:t>https://am.jpmorgan.com/us/en/asset-management/adv/insights/market-insights/guide-to-the-markets/</a:t>
            </a:r>
          </a:p>
        </p:txBody>
      </p:sp>
      <p:pic>
        <p:nvPicPr>
          <p:cNvPr id="4" name="Picture 3">
            <a:extLst>
              <a:ext uri="{FF2B5EF4-FFF2-40B4-BE49-F238E27FC236}">
                <a16:creationId xmlns:a16="http://schemas.microsoft.com/office/drawing/2014/main" id="{705A0ADB-69B7-C07F-3DDD-3B2F317A0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77" y="807192"/>
            <a:ext cx="7596823" cy="5859602"/>
          </a:xfrm>
          <a:prstGeom prst="rect">
            <a:avLst/>
          </a:prstGeom>
        </p:spPr>
      </p:pic>
      <p:sp>
        <p:nvSpPr>
          <p:cNvPr id="6" name="TextBox 5">
            <a:extLst>
              <a:ext uri="{FF2B5EF4-FFF2-40B4-BE49-F238E27FC236}">
                <a16:creationId xmlns:a16="http://schemas.microsoft.com/office/drawing/2014/main" id="{76234400-8771-3582-14AB-759603AD314C}"/>
              </a:ext>
            </a:extLst>
          </p:cNvPr>
          <p:cNvSpPr txBox="1"/>
          <p:nvPr/>
        </p:nvSpPr>
        <p:spPr>
          <a:xfrm>
            <a:off x="858416" y="6606602"/>
            <a:ext cx="5683061" cy="246221"/>
          </a:xfrm>
          <a:prstGeom prst="rect">
            <a:avLst/>
          </a:prstGeom>
          <a:noFill/>
        </p:spPr>
        <p:txBody>
          <a:bodyPr wrap="square" rtlCol="0">
            <a:spAutoFit/>
          </a:bodyPr>
          <a:lstStyle/>
          <a:p>
            <a:r>
              <a:rPr lang="en-US" sz="1000" dirty="0"/>
              <a:t>https://</a:t>
            </a:r>
            <a:r>
              <a:rPr lang="en-US" sz="1000" dirty="0" err="1"/>
              <a:t>am.jpmorgan.com</a:t>
            </a:r>
            <a:r>
              <a:rPr lang="en-US" sz="1000" dirty="0"/>
              <a:t>/us/</a:t>
            </a:r>
            <a:r>
              <a:rPr lang="en-US" sz="1000" dirty="0" err="1"/>
              <a:t>en</a:t>
            </a:r>
            <a:r>
              <a:rPr lang="en-US" sz="1000" dirty="0"/>
              <a:t>/asset-management/adv/insights/market-insights/guide-to-the-markets/</a:t>
            </a:r>
          </a:p>
        </p:txBody>
      </p:sp>
    </p:spTree>
    <p:extLst>
      <p:ext uri="{BB962C8B-B14F-4D97-AF65-F5344CB8AC3E}">
        <p14:creationId xmlns:p14="http://schemas.microsoft.com/office/powerpoint/2010/main" val="13486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29902-508F-2744-B88C-101AEE39F00C}"/>
              </a:ext>
            </a:extLst>
          </p:cNvPr>
          <p:cNvSpPr>
            <a:spLocks noGrp="1"/>
          </p:cNvSpPr>
          <p:nvPr>
            <p:ph idx="1"/>
          </p:nvPr>
        </p:nvSpPr>
        <p:spPr>
          <a:xfrm>
            <a:off x="457200" y="975518"/>
            <a:ext cx="8229600" cy="4906963"/>
          </a:xfrm>
        </p:spPr>
        <p:txBody>
          <a:bodyPr anchor="ctr"/>
          <a:lstStyle/>
          <a:p>
            <a:pPr marL="0" indent="0" algn="ctr">
              <a:buNone/>
            </a:pPr>
            <a:r>
              <a:rPr lang="en-US" dirty="0"/>
              <a:t>Email questions and schedule a time: </a:t>
            </a:r>
          </a:p>
          <a:p>
            <a:pPr marL="0" indent="0" algn="ctr">
              <a:spcBef>
                <a:spcPts val="1776"/>
              </a:spcBef>
              <a:buNone/>
            </a:pPr>
            <a:r>
              <a:rPr lang="en-US" u="sng" dirty="0">
                <a:latin typeface="Lato" panose="020F0502020204030203" pitchFamily="34" charset="0"/>
                <a:ea typeface="Lato" panose="020F0502020204030203" pitchFamily="34" charset="0"/>
                <a:cs typeface="Lato" panose="020F0502020204030203" pitchFamily="34" charset="0"/>
                <a:hlinkClick r:id="rId2"/>
              </a:rPr>
              <a:t>khloe@moderncapitalconcepts.com</a:t>
            </a:r>
            <a:r>
              <a:rPr lang="en-US" dirty="0">
                <a:latin typeface="Lato" panose="020F0502020204030203" pitchFamily="34" charset="0"/>
                <a:ea typeface="Lato" panose="020F0502020204030203" pitchFamily="34" charset="0"/>
                <a:cs typeface="Lato" panose="020F0502020204030203" pitchFamily="34" charset="0"/>
              </a:rPr>
              <a:t> </a:t>
            </a:r>
            <a:endParaRPr lang="en-US" dirty="0">
              <a:solidFill>
                <a:schemeClr val="accent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1F3E3F6F-F357-5843-9C0E-3A1C2A377E19}"/>
              </a:ext>
            </a:extLst>
          </p:cNvPr>
          <p:cNvSpPr>
            <a:spLocks noGrp="1"/>
          </p:cNvSpPr>
          <p:nvPr>
            <p:ph type="sldNum" sz="quarter" idx="12"/>
          </p:nvPr>
        </p:nvSpPr>
        <p:spPr/>
        <p:txBody>
          <a:bodyPr/>
          <a:lstStyle/>
          <a:p>
            <a:fld id="{32AF03D0-5AC1-44A9-A8E1-5CF33F8C40D2}" type="slidenum">
              <a:rPr lang="en-US" smtClean="0"/>
              <a:pPr/>
              <a:t>2</a:t>
            </a:fld>
            <a:endParaRPr lang="en-US" dirty="0"/>
          </a:p>
        </p:txBody>
      </p:sp>
    </p:spTree>
    <p:extLst>
      <p:ext uri="{BB962C8B-B14F-4D97-AF65-F5344CB8AC3E}">
        <p14:creationId xmlns:p14="http://schemas.microsoft.com/office/powerpoint/2010/main" val="2138877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33A3-AFCC-8A4A-2C90-A6921AC39A97}"/>
              </a:ext>
            </a:extLst>
          </p:cNvPr>
          <p:cNvSpPr>
            <a:spLocks noGrp="1"/>
          </p:cNvSpPr>
          <p:nvPr>
            <p:ph type="title"/>
          </p:nvPr>
        </p:nvSpPr>
        <p:spPr/>
        <p:txBody>
          <a:bodyPr/>
          <a:lstStyle/>
          <a:p>
            <a:pPr algn="l"/>
            <a:r>
              <a:rPr lang="en-US"/>
              <a:t>HOW TO READ A STATEMENT</a:t>
            </a:r>
            <a:endParaRPr lang="en-US" dirty="0"/>
          </a:p>
        </p:txBody>
      </p:sp>
      <p:sp>
        <p:nvSpPr>
          <p:cNvPr id="4" name="Slide Number Placeholder 3">
            <a:extLst>
              <a:ext uri="{FF2B5EF4-FFF2-40B4-BE49-F238E27FC236}">
                <a16:creationId xmlns:a16="http://schemas.microsoft.com/office/drawing/2014/main" id="{0B4B8244-3727-7612-3CD4-A7A400C0F055}"/>
              </a:ext>
            </a:extLst>
          </p:cNvPr>
          <p:cNvSpPr>
            <a:spLocks noGrp="1"/>
          </p:cNvSpPr>
          <p:nvPr>
            <p:ph type="sldNum" sz="quarter" idx="12"/>
          </p:nvPr>
        </p:nvSpPr>
        <p:spPr/>
        <p:txBody>
          <a:bodyPr/>
          <a:lstStyle/>
          <a:p>
            <a:fld id="{32AF03D0-5AC1-44A9-A8E1-5CF33F8C40D2}" type="slidenum">
              <a:rPr lang="en-US" smtClean="0"/>
              <a:pPr/>
              <a:t>20</a:t>
            </a:fld>
            <a:endParaRPr lang="en-US" dirty="0"/>
          </a:p>
        </p:txBody>
      </p:sp>
      <p:sp>
        <p:nvSpPr>
          <p:cNvPr id="5" name="Content Placeholder 2">
            <a:extLst>
              <a:ext uri="{FF2B5EF4-FFF2-40B4-BE49-F238E27FC236}">
                <a16:creationId xmlns:a16="http://schemas.microsoft.com/office/drawing/2014/main" id="{B325B97B-1F96-7D33-0B10-AB38E969E2F2}"/>
              </a:ext>
            </a:extLst>
          </p:cNvPr>
          <p:cNvSpPr txBox="1">
            <a:spLocks/>
          </p:cNvSpPr>
          <p:nvPr/>
        </p:nvSpPr>
        <p:spPr>
          <a:xfrm>
            <a:off x="5344225" y="1655386"/>
            <a:ext cx="3635567" cy="39834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sz="1800" dirty="0"/>
              <a:t>Instead of focusing on the year-to-date or past three months of performance, </a:t>
            </a:r>
            <a:r>
              <a:rPr lang="en-US" sz="1800" dirty="0">
                <a:solidFill>
                  <a:srgbClr val="FF0000"/>
                </a:solidFill>
              </a:rPr>
              <a:t>look at the five-year or ten-year average</a:t>
            </a:r>
            <a:r>
              <a:rPr lang="en-US" sz="1800" dirty="0"/>
              <a:t>.</a:t>
            </a:r>
          </a:p>
          <a:p>
            <a:pPr marL="176213" indent="-176213"/>
            <a:r>
              <a:rPr lang="en-US" sz="1800" dirty="0"/>
              <a:t>It is not unusual for a year with high returns to be followed by a year with low returns.</a:t>
            </a:r>
          </a:p>
          <a:p>
            <a:pPr marL="176213" indent="-176213"/>
            <a:r>
              <a:rPr lang="en-US" sz="1800" dirty="0"/>
              <a:t>If a high-quality asset is trading at a discount, a long-term investor should like it more.</a:t>
            </a:r>
          </a:p>
        </p:txBody>
      </p:sp>
      <p:pic>
        <p:nvPicPr>
          <p:cNvPr id="7" name="Picture 6" descr="A screenshot of a computer screen&#10;&#10;Description automatically generated">
            <a:extLst>
              <a:ext uri="{FF2B5EF4-FFF2-40B4-BE49-F238E27FC236}">
                <a16:creationId xmlns:a16="http://schemas.microsoft.com/office/drawing/2014/main" id="{19D8A008-2E21-1E58-DA00-AAA7D4D0F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19200"/>
            <a:ext cx="4887025" cy="3771090"/>
          </a:xfrm>
          <a:prstGeom prst="rect">
            <a:avLst/>
          </a:prstGeom>
        </p:spPr>
      </p:pic>
    </p:spTree>
    <p:extLst>
      <p:ext uri="{BB962C8B-B14F-4D97-AF65-F5344CB8AC3E}">
        <p14:creationId xmlns:p14="http://schemas.microsoft.com/office/powerpoint/2010/main" val="427162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EFDB-64D1-5648-A2FC-0718142C5F51}"/>
              </a:ext>
            </a:extLst>
          </p:cNvPr>
          <p:cNvSpPr>
            <a:spLocks noGrp="1"/>
          </p:cNvSpPr>
          <p:nvPr>
            <p:ph type="title"/>
          </p:nvPr>
        </p:nvSpPr>
        <p:spPr/>
        <p:txBody>
          <a:bodyPr>
            <a:normAutofit fontScale="90000"/>
          </a:bodyPr>
          <a:lstStyle/>
          <a:p>
            <a:r>
              <a:rPr lang="en-US" dirty="0"/>
              <a:t>RESPONDING TO GLOBAL MARKET MELTDOWNS</a:t>
            </a:r>
          </a:p>
        </p:txBody>
      </p:sp>
      <p:sp>
        <p:nvSpPr>
          <p:cNvPr id="3" name="Content Placeholder 2">
            <a:extLst>
              <a:ext uri="{FF2B5EF4-FFF2-40B4-BE49-F238E27FC236}">
                <a16:creationId xmlns:a16="http://schemas.microsoft.com/office/drawing/2014/main" id="{0B846FA3-A606-584F-85AD-C62C0892F5C4}"/>
              </a:ext>
            </a:extLst>
          </p:cNvPr>
          <p:cNvSpPr>
            <a:spLocks noGrp="1"/>
          </p:cNvSpPr>
          <p:nvPr>
            <p:ph idx="1"/>
          </p:nvPr>
        </p:nvSpPr>
        <p:spPr>
          <a:xfrm>
            <a:off x="457200" y="1497496"/>
            <a:ext cx="7441096" cy="4628667"/>
          </a:xfrm>
        </p:spPr>
        <p:txBody>
          <a:bodyPr/>
          <a:lstStyle/>
          <a:p>
            <a:pPr>
              <a:spcBef>
                <a:spcPts val="1176"/>
              </a:spcBef>
            </a:pPr>
            <a:r>
              <a:rPr lang="en-US" dirty="0">
                <a:solidFill>
                  <a:srgbClr val="C00000"/>
                </a:solidFill>
              </a:rPr>
              <a:t>Stock markets have recovered from every drop.</a:t>
            </a:r>
          </a:p>
          <a:p>
            <a:pPr>
              <a:spcBef>
                <a:spcPts val="1176"/>
              </a:spcBef>
            </a:pPr>
            <a:r>
              <a:rPr lang="en-US" dirty="0"/>
              <a:t>When all asset classes (stocks, bonds, and real estate) fall sharply, it is most likely an over-reaction.</a:t>
            </a:r>
          </a:p>
          <a:p>
            <a:pPr>
              <a:spcBef>
                <a:spcPts val="1176"/>
              </a:spcBef>
            </a:pPr>
            <a:r>
              <a:rPr lang="en-US" dirty="0"/>
              <a:t>Focus on what you can control.</a:t>
            </a:r>
          </a:p>
          <a:p>
            <a:pPr>
              <a:spcBef>
                <a:spcPts val="1176"/>
              </a:spcBef>
            </a:pPr>
            <a:r>
              <a:rPr lang="en-US" dirty="0"/>
              <a:t>Stick to your long-term plan. It’s better to do nothing than selling irrationally.</a:t>
            </a:r>
          </a:p>
          <a:p>
            <a:pPr>
              <a:spcBef>
                <a:spcPts val="1176"/>
              </a:spcBef>
            </a:pPr>
            <a:r>
              <a:rPr lang="en-US" dirty="0"/>
              <a:t>In the long-run, inflation may pose a greater risk to financial independence in retirement that stock market volatility. Learn the long-run average return required to get to your goals.</a:t>
            </a:r>
          </a:p>
          <a:p>
            <a:pPr>
              <a:spcBef>
                <a:spcPts val="1176"/>
              </a:spcBef>
            </a:pPr>
            <a:endParaRPr lang="en-US" dirty="0"/>
          </a:p>
        </p:txBody>
      </p:sp>
      <p:sp>
        <p:nvSpPr>
          <p:cNvPr id="4" name="Slide Number Placeholder 3">
            <a:extLst>
              <a:ext uri="{FF2B5EF4-FFF2-40B4-BE49-F238E27FC236}">
                <a16:creationId xmlns:a16="http://schemas.microsoft.com/office/drawing/2014/main" id="{21B0242C-D6A9-B74C-9924-A7EAD2E070D6}"/>
              </a:ext>
            </a:extLst>
          </p:cNvPr>
          <p:cNvSpPr>
            <a:spLocks noGrp="1"/>
          </p:cNvSpPr>
          <p:nvPr>
            <p:ph type="sldNum" sz="quarter" idx="12"/>
          </p:nvPr>
        </p:nvSpPr>
        <p:spPr/>
        <p:txBody>
          <a:bodyPr/>
          <a:lstStyle/>
          <a:p>
            <a:fld id="{32AF03D0-5AC1-44A9-A8E1-5CF33F8C40D2}" type="slidenum">
              <a:rPr lang="en-US" smtClean="0"/>
              <a:pPr/>
              <a:t>21</a:t>
            </a:fld>
            <a:endParaRPr lang="en-US" dirty="0"/>
          </a:p>
        </p:txBody>
      </p:sp>
    </p:spTree>
    <p:extLst>
      <p:ext uri="{BB962C8B-B14F-4D97-AF65-F5344CB8AC3E}">
        <p14:creationId xmlns:p14="http://schemas.microsoft.com/office/powerpoint/2010/main" val="163487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7CFDB-02F0-4C10-A79F-977639CBE220}"/>
              </a:ext>
            </a:extLst>
          </p:cNvPr>
          <p:cNvSpPr>
            <a:spLocks noGrp="1"/>
          </p:cNvSpPr>
          <p:nvPr>
            <p:ph idx="1"/>
          </p:nvPr>
        </p:nvSpPr>
        <p:spPr>
          <a:xfrm>
            <a:off x="628650" y="1284354"/>
            <a:ext cx="3651802" cy="5021023"/>
          </a:xfrm>
          <a:solidFill>
            <a:schemeClr val="bg1"/>
          </a:solidFill>
        </p:spPr>
        <p:txBody>
          <a:bodyPr>
            <a:noAutofit/>
          </a:bodyPr>
          <a:lstStyle/>
          <a:p>
            <a:pPr marL="0" indent="0">
              <a:spcAft>
                <a:spcPts val="1200"/>
              </a:spcAft>
              <a:buNone/>
            </a:pPr>
            <a:r>
              <a:rPr lang="en-US" sz="1800" dirty="0">
                <a:solidFill>
                  <a:srgbClr val="C00000"/>
                </a:solidFill>
              </a:rPr>
              <a:t>FROM INVESTOPEDIA:</a:t>
            </a:r>
          </a:p>
          <a:p>
            <a:pPr marL="0" indent="0">
              <a:spcBef>
                <a:spcPts val="600"/>
              </a:spcBef>
              <a:buNone/>
            </a:pPr>
            <a:r>
              <a:rPr lang="en-US" sz="1800" dirty="0"/>
              <a:t>An asset class is a group of securities that exhibits similar characteristics, behaves similarly in the marketplace and is subject to the same laws and regulations.</a:t>
            </a:r>
          </a:p>
          <a:p>
            <a:pPr marL="0" indent="0">
              <a:spcBef>
                <a:spcPts val="600"/>
              </a:spcBef>
              <a:buNone/>
            </a:pPr>
            <a:r>
              <a:rPr lang="en-US" sz="1800" dirty="0"/>
              <a:t>The three main </a:t>
            </a:r>
            <a:r>
              <a:rPr lang="en-US" sz="1800" dirty="0">
                <a:hlinkClick r:id="rId6"/>
              </a:rPr>
              <a:t>asset</a:t>
            </a:r>
            <a:r>
              <a:rPr lang="en-US" sz="1800" dirty="0"/>
              <a:t> classes are</a:t>
            </a:r>
          </a:p>
          <a:p>
            <a:pPr marL="465138" indent="-465138">
              <a:spcBef>
                <a:spcPts val="600"/>
              </a:spcBef>
              <a:buFont typeface="Wingdings" panose="05000000000000000000" pitchFamily="2" charset="2"/>
              <a:buChar char="§"/>
            </a:pPr>
            <a:r>
              <a:rPr lang="en-US" sz="1800" dirty="0">
                <a:hlinkClick r:id="rId7"/>
              </a:rPr>
              <a:t>equities</a:t>
            </a:r>
            <a:r>
              <a:rPr lang="en-US" sz="1800" dirty="0"/>
              <a:t> (stocks)</a:t>
            </a:r>
          </a:p>
          <a:p>
            <a:pPr marL="465138" indent="-465138">
              <a:spcBef>
                <a:spcPts val="600"/>
              </a:spcBef>
              <a:buFont typeface="Wingdings" panose="05000000000000000000" pitchFamily="2" charset="2"/>
              <a:buChar char="§"/>
            </a:pPr>
            <a:r>
              <a:rPr lang="en-US" sz="1800" dirty="0"/>
              <a:t>fixed income (bonds)</a:t>
            </a:r>
          </a:p>
          <a:p>
            <a:pPr marL="465138" indent="-465138">
              <a:spcBef>
                <a:spcPts val="600"/>
              </a:spcBef>
              <a:buFont typeface="Wingdings" panose="05000000000000000000" pitchFamily="2" charset="2"/>
              <a:buChar char="§"/>
            </a:pPr>
            <a:r>
              <a:rPr lang="en-US" sz="1800" dirty="0">
                <a:hlinkClick r:id="rId8"/>
              </a:rPr>
              <a:t>cash equivalents</a:t>
            </a:r>
            <a:r>
              <a:rPr lang="en-US" sz="1800" dirty="0"/>
              <a:t> (money market instruments)</a:t>
            </a:r>
          </a:p>
          <a:p>
            <a:pPr marL="0" indent="0">
              <a:spcBef>
                <a:spcPts val="600"/>
              </a:spcBef>
              <a:buNone/>
            </a:pPr>
            <a:r>
              <a:rPr lang="en-US" sz="1800" dirty="0"/>
              <a:t>Some investment professionals add </a:t>
            </a:r>
            <a:r>
              <a:rPr lang="en-US" sz="1800" dirty="0">
                <a:hlinkClick r:id="rId9"/>
              </a:rPr>
              <a:t>real estate</a:t>
            </a:r>
            <a:r>
              <a:rPr lang="en-US" sz="1800" dirty="0"/>
              <a:t> and </a:t>
            </a:r>
            <a:r>
              <a:rPr lang="en-US" sz="1800" dirty="0">
                <a:hlinkClick r:id="rId10"/>
              </a:rPr>
              <a:t>commodities</a:t>
            </a:r>
            <a:r>
              <a:rPr lang="en-US" sz="1800" dirty="0"/>
              <a:t>, and possibly other types of investments, to the asset class mix.</a:t>
            </a:r>
          </a:p>
        </p:txBody>
      </p:sp>
      <p:sp>
        <p:nvSpPr>
          <p:cNvPr id="2" name="Title 1">
            <a:extLst>
              <a:ext uri="{FF2B5EF4-FFF2-40B4-BE49-F238E27FC236}">
                <a16:creationId xmlns:a16="http://schemas.microsoft.com/office/drawing/2014/main" id="{472F3605-CCA3-4901-9182-4F11BC6B2EB5}"/>
              </a:ext>
            </a:extLst>
          </p:cNvPr>
          <p:cNvSpPr>
            <a:spLocks noGrp="1"/>
          </p:cNvSpPr>
          <p:nvPr>
            <p:ph type="title"/>
          </p:nvPr>
        </p:nvSpPr>
        <p:spPr>
          <a:xfrm>
            <a:off x="628650" y="365127"/>
            <a:ext cx="7886700" cy="928836"/>
          </a:xfrm>
        </p:spPr>
        <p:txBody>
          <a:bodyPr>
            <a:normAutofit/>
          </a:bodyPr>
          <a:lstStyle/>
          <a:p>
            <a:r>
              <a:rPr lang="en-US" sz="3600" dirty="0"/>
              <a:t>WHAT IS AN ASSET CLASS?</a:t>
            </a:r>
          </a:p>
        </p:txBody>
      </p:sp>
      <p:pic>
        <p:nvPicPr>
          <p:cNvPr id="4" name="Slide 4">
            <a:hlinkClick r:id="" action="ppaction://media"/>
            <a:extLst>
              <a:ext uri="{FF2B5EF4-FFF2-40B4-BE49-F238E27FC236}">
                <a16:creationId xmlns:a16="http://schemas.microsoft.com/office/drawing/2014/main" id="{8D3F67DD-3290-473C-B4BB-5CF0EC8F96AA}"/>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7543800" y="632649"/>
            <a:ext cx="517071" cy="517071"/>
          </a:xfrm>
          <a:prstGeom prst="rect">
            <a:avLst/>
          </a:prstGeom>
        </p:spPr>
      </p:pic>
      <p:sp>
        <p:nvSpPr>
          <p:cNvPr id="5" name="Slide Number Placeholder 4">
            <a:extLst>
              <a:ext uri="{FF2B5EF4-FFF2-40B4-BE49-F238E27FC236}">
                <a16:creationId xmlns:a16="http://schemas.microsoft.com/office/drawing/2014/main" id="{8545705C-BA26-F74B-9483-031687706529}"/>
              </a:ext>
            </a:extLst>
          </p:cNvPr>
          <p:cNvSpPr>
            <a:spLocks noGrp="1"/>
          </p:cNvSpPr>
          <p:nvPr>
            <p:ph type="sldNum" sz="quarter" idx="12"/>
          </p:nvPr>
        </p:nvSpPr>
        <p:spPr/>
        <p:txBody>
          <a:bodyPr/>
          <a:lstStyle/>
          <a:p>
            <a:fld id="{32AF03D0-5AC1-44A9-A8E1-5CF33F8C40D2}" type="slidenum">
              <a:rPr lang="en-US" smtClean="0"/>
              <a:pPr/>
              <a:t>22</a:t>
            </a:fld>
            <a:endParaRPr lang="en-US" dirty="0"/>
          </a:p>
        </p:txBody>
      </p:sp>
      <p:sp>
        <p:nvSpPr>
          <p:cNvPr id="6" name="Content Placeholder 2">
            <a:extLst>
              <a:ext uri="{FF2B5EF4-FFF2-40B4-BE49-F238E27FC236}">
                <a16:creationId xmlns:a16="http://schemas.microsoft.com/office/drawing/2014/main" id="{73B4C9BC-E01F-CB4A-BC3B-600C0066A2E8}"/>
              </a:ext>
            </a:extLst>
          </p:cNvPr>
          <p:cNvSpPr txBox="1">
            <a:spLocks/>
          </p:cNvSpPr>
          <p:nvPr/>
        </p:nvSpPr>
        <p:spPr>
          <a:xfrm>
            <a:off x="4577798" y="1749287"/>
            <a:ext cx="3651802" cy="457121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1800" dirty="0"/>
              <a:t>Asset classes are often combined together.</a:t>
            </a:r>
          </a:p>
          <a:p>
            <a:pPr marL="0" indent="0">
              <a:spcBef>
                <a:spcPts val="600"/>
              </a:spcBef>
              <a:buFont typeface="Arial" pitchFamily="34" charset="0"/>
              <a:buNone/>
            </a:pPr>
            <a:r>
              <a:rPr lang="en-US" sz="1800" dirty="0"/>
              <a:t>Each asset class is expected to reflect different risk and return investment characteristics and perform differently in any given market condition.</a:t>
            </a:r>
          </a:p>
          <a:p>
            <a:pPr marL="0" indent="0">
              <a:spcBef>
                <a:spcPts val="600"/>
              </a:spcBef>
              <a:buFont typeface="Arial" pitchFamily="34" charset="0"/>
              <a:buNone/>
            </a:pPr>
            <a:r>
              <a:rPr lang="en-US" sz="1800" dirty="0"/>
              <a:t>Investors interested in maximizing return often do so by reducing portfolio risk through asset class diversification.</a:t>
            </a:r>
            <a:br>
              <a:rPr lang="en-US" sz="1800" dirty="0"/>
            </a:br>
            <a:br>
              <a:rPr lang="en-US" sz="1800" dirty="0"/>
            </a:br>
            <a:r>
              <a:rPr lang="en-US" sz="1800" i="1" dirty="0"/>
              <a:t>Read more: </a:t>
            </a:r>
            <a:r>
              <a:rPr lang="en-US" sz="1800" i="1" dirty="0">
                <a:hlinkClick r:id="rId12"/>
              </a:rPr>
              <a:t>Asset Class</a:t>
            </a:r>
            <a:r>
              <a:rPr lang="en-US" sz="1800" i="1" dirty="0"/>
              <a:t> </a:t>
            </a:r>
            <a:r>
              <a:rPr lang="en-US" sz="1800" i="1" dirty="0">
                <a:hlinkClick r:id="rId12"/>
              </a:rPr>
              <a:t>https://www.investopedia.com/terms/a/assetclasses.asp#ixzz56x2zgXZF</a:t>
            </a:r>
            <a:r>
              <a:rPr lang="en-US" sz="1800" i="1" dirty="0"/>
              <a:t> </a:t>
            </a:r>
          </a:p>
        </p:txBody>
      </p:sp>
    </p:spTree>
    <p:custDataLst>
      <p:tags r:id="rId1"/>
    </p:custDataLst>
    <p:extLst>
      <p:ext uri="{BB962C8B-B14F-4D97-AF65-F5344CB8AC3E}">
        <p14:creationId xmlns:p14="http://schemas.microsoft.com/office/powerpoint/2010/main" val="2553134843"/>
      </p:ext>
    </p:extLst>
  </p:cSld>
  <p:clrMapOvr>
    <a:masterClrMapping/>
  </p:clrMapOvr>
  <mc:AlternateContent xmlns:mc="http://schemas.openxmlformats.org/markup-compatibility/2006" xmlns:p14="http://schemas.microsoft.com/office/powerpoint/2010/main">
    <mc:Choice Requires="p14">
      <p:transition spd="slow" p14:dur="2000" advTm="61248"/>
    </mc:Choice>
    <mc:Fallback xmlns="">
      <p:transition spd="slow" advTm="612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3245" objId="4"/>
        <p14:stopEvt time="57007" objId="4"/>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D32368-76A3-874F-451C-B211E529295A}"/>
              </a:ext>
            </a:extLst>
          </p:cNvPr>
          <p:cNvSpPr>
            <a:spLocks noGrp="1"/>
          </p:cNvSpPr>
          <p:nvPr>
            <p:ph type="ctrTitle"/>
          </p:nvPr>
        </p:nvSpPr>
        <p:spPr/>
        <p:txBody>
          <a:bodyPr/>
          <a:lstStyle/>
          <a:p>
            <a:r>
              <a:rPr lang="en-US" dirty="0"/>
              <a:t>DO YOU WANT TO SETTLE FOR AVERAGE?</a:t>
            </a:r>
          </a:p>
        </p:txBody>
      </p:sp>
      <p:sp>
        <p:nvSpPr>
          <p:cNvPr id="4" name="Slide Number Placeholder 3">
            <a:extLst>
              <a:ext uri="{FF2B5EF4-FFF2-40B4-BE49-F238E27FC236}">
                <a16:creationId xmlns:a16="http://schemas.microsoft.com/office/drawing/2014/main" id="{C84F7F36-8F37-5D8E-C405-CB9676350C8F}"/>
              </a:ext>
            </a:extLst>
          </p:cNvPr>
          <p:cNvSpPr>
            <a:spLocks noGrp="1"/>
          </p:cNvSpPr>
          <p:nvPr>
            <p:ph type="sldNum" sz="quarter" idx="12"/>
          </p:nvPr>
        </p:nvSpPr>
        <p:spPr/>
        <p:txBody>
          <a:bodyPr/>
          <a:lstStyle/>
          <a:p>
            <a:fld id="{32AF03D0-5AC1-44A9-A8E1-5CF33F8C40D2}" type="slidenum">
              <a:rPr lang="en-US" smtClean="0"/>
              <a:pPr/>
              <a:t>23</a:t>
            </a:fld>
            <a:endParaRPr lang="en-US" dirty="0"/>
          </a:p>
        </p:txBody>
      </p:sp>
    </p:spTree>
    <p:extLst>
      <p:ext uri="{BB962C8B-B14F-4D97-AF65-F5344CB8AC3E}">
        <p14:creationId xmlns:p14="http://schemas.microsoft.com/office/powerpoint/2010/main" val="229034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3DC4-E5B6-3E47-B9A4-33D11D58C8B1}"/>
              </a:ext>
            </a:extLst>
          </p:cNvPr>
          <p:cNvSpPr>
            <a:spLocks noGrp="1"/>
          </p:cNvSpPr>
          <p:nvPr>
            <p:ph type="title"/>
          </p:nvPr>
        </p:nvSpPr>
        <p:spPr/>
        <p:txBody>
          <a:bodyPr/>
          <a:lstStyle/>
          <a:p>
            <a:r>
              <a:rPr lang="en-US" dirty="0">
                <a:solidFill>
                  <a:srgbClr val="C00000"/>
                </a:solidFill>
              </a:rPr>
              <a:t>DIVERSIFICATION </a:t>
            </a:r>
            <a:r>
              <a:rPr lang="en-US" dirty="0"/>
              <a:t>ACROSS </a:t>
            </a:r>
            <a:r>
              <a:rPr lang="en-US" dirty="0">
                <a:solidFill>
                  <a:schemeClr val="tx1">
                    <a:lumMod val="50000"/>
                    <a:lumOff val="50000"/>
                  </a:schemeClr>
                </a:solidFill>
              </a:rPr>
              <a:t>ACCOUNT TYPES</a:t>
            </a:r>
          </a:p>
        </p:txBody>
      </p:sp>
      <p:sp>
        <p:nvSpPr>
          <p:cNvPr id="4" name="Slide Number Placeholder 3">
            <a:extLst>
              <a:ext uri="{FF2B5EF4-FFF2-40B4-BE49-F238E27FC236}">
                <a16:creationId xmlns:a16="http://schemas.microsoft.com/office/drawing/2014/main" id="{9A927832-8401-D64C-9CD3-3DFACBE0B33F}"/>
              </a:ext>
            </a:extLst>
          </p:cNvPr>
          <p:cNvSpPr>
            <a:spLocks noGrp="1"/>
          </p:cNvSpPr>
          <p:nvPr>
            <p:ph type="sldNum" sz="quarter" idx="12"/>
          </p:nvPr>
        </p:nvSpPr>
        <p:spPr>
          <a:xfrm>
            <a:off x="8132615" y="6306205"/>
            <a:ext cx="457200" cy="246995"/>
          </a:xfrm>
        </p:spPr>
        <p:txBody>
          <a:bodyPr/>
          <a:lstStyle/>
          <a:p>
            <a:fld id="{32AF03D0-5AC1-44A9-A8E1-5CF33F8C40D2}" type="slidenum">
              <a:rPr lang="en-US" smtClean="0"/>
              <a:pPr/>
              <a:t>24</a:t>
            </a:fld>
            <a:endParaRPr lang="en-US" dirty="0"/>
          </a:p>
        </p:txBody>
      </p:sp>
      <p:graphicFrame>
        <p:nvGraphicFramePr>
          <p:cNvPr id="5" name="Chart 4">
            <a:extLst>
              <a:ext uri="{FF2B5EF4-FFF2-40B4-BE49-F238E27FC236}">
                <a16:creationId xmlns:a16="http://schemas.microsoft.com/office/drawing/2014/main" id="{9992AEE0-DF89-7A42-87BF-61DAF2711E64}"/>
              </a:ext>
            </a:extLst>
          </p:cNvPr>
          <p:cNvGraphicFramePr/>
          <p:nvPr>
            <p:extLst>
              <p:ext uri="{D42A27DB-BD31-4B8C-83A1-F6EECF244321}">
                <p14:modId xmlns:p14="http://schemas.microsoft.com/office/powerpoint/2010/main" val="807010454"/>
              </p:ext>
            </p:extLst>
          </p:nvPr>
        </p:nvGraphicFramePr>
        <p:xfrm>
          <a:off x="-102916" y="1119214"/>
          <a:ext cx="3987419" cy="330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73A69F5-B228-E540-AADD-17B55C75BD37}"/>
              </a:ext>
            </a:extLst>
          </p:cNvPr>
          <p:cNvGraphicFramePr/>
          <p:nvPr>
            <p:extLst>
              <p:ext uri="{D42A27DB-BD31-4B8C-83A1-F6EECF244321}">
                <p14:modId xmlns:p14="http://schemas.microsoft.com/office/powerpoint/2010/main" val="250990266"/>
              </p:ext>
            </p:extLst>
          </p:nvPr>
        </p:nvGraphicFramePr>
        <p:xfrm>
          <a:off x="2481305" y="1412920"/>
          <a:ext cx="3987419" cy="3275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B9F5B48-4E75-EC42-A0B1-414C7CDB87B4}"/>
              </a:ext>
            </a:extLst>
          </p:cNvPr>
          <p:cNvGraphicFramePr/>
          <p:nvPr>
            <p:extLst>
              <p:ext uri="{D42A27DB-BD31-4B8C-83A1-F6EECF244321}">
                <p14:modId xmlns:p14="http://schemas.microsoft.com/office/powerpoint/2010/main" val="2653681292"/>
              </p:ext>
            </p:extLst>
          </p:nvPr>
        </p:nvGraphicFramePr>
        <p:xfrm>
          <a:off x="5173326" y="1434348"/>
          <a:ext cx="3998384" cy="29390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AFB22C8-A766-674F-A88A-55A939437883}"/>
              </a:ext>
            </a:extLst>
          </p:cNvPr>
          <p:cNvSpPr txBox="1"/>
          <p:nvPr/>
        </p:nvSpPr>
        <p:spPr>
          <a:xfrm>
            <a:off x="4021108" y="1328403"/>
            <a:ext cx="907813" cy="461665"/>
          </a:xfrm>
          <a:prstGeom prst="rect">
            <a:avLst/>
          </a:prstGeom>
          <a:noFill/>
        </p:spPr>
        <p:txBody>
          <a:bodyPr wrap="none" rtlCol="0">
            <a:spAutoFit/>
          </a:bodyPr>
          <a:lstStyle/>
          <a:p>
            <a:r>
              <a:rPr lang="en-US" sz="2400" dirty="0">
                <a:solidFill>
                  <a:schemeClr val="tx1">
                    <a:lumMod val="65000"/>
                    <a:lumOff val="35000"/>
                  </a:schemeClr>
                </a:solidFill>
              </a:rPr>
              <a:t>BASIC</a:t>
            </a:r>
          </a:p>
        </p:txBody>
      </p:sp>
      <p:sp>
        <p:nvSpPr>
          <p:cNvPr id="9" name="TextBox 8">
            <a:extLst>
              <a:ext uri="{FF2B5EF4-FFF2-40B4-BE49-F238E27FC236}">
                <a16:creationId xmlns:a16="http://schemas.microsoft.com/office/drawing/2014/main" id="{0803A31F-BAE6-824E-8BD6-A0BE3298BEA2}"/>
              </a:ext>
            </a:extLst>
          </p:cNvPr>
          <p:cNvSpPr txBox="1"/>
          <p:nvPr/>
        </p:nvSpPr>
        <p:spPr>
          <a:xfrm>
            <a:off x="1458964" y="1328403"/>
            <a:ext cx="936475" cy="461665"/>
          </a:xfrm>
          <a:prstGeom prst="rect">
            <a:avLst/>
          </a:prstGeom>
          <a:noFill/>
        </p:spPr>
        <p:txBody>
          <a:bodyPr wrap="none" rtlCol="0">
            <a:spAutoFit/>
          </a:bodyPr>
          <a:lstStyle/>
          <a:p>
            <a:r>
              <a:rPr lang="en-US" sz="2400" dirty="0">
                <a:solidFill>
                  <a:schemeClr val="tx1">
                    <a:lumMod val="65000"/>
                    <a:lumOff val="35000"/>
                  </a:schemeClr>
                </a:solidFill>
              </a:rPr>
              <a:t>NONE</a:t>
            </a:r>
          </a:p>
        </p:txBody>
      </p:sp>
      <p:sp>
        <p:nvSpPr>
          <p:cNvPr id="10" name="TextBox 9">
            <a:extLst>
              <a:ext uri="{FF2B5EF4-FFF2-40B4-BE49-F238E27FC236}">
                <a16:creationId xmlns:a16="http://schemas.microsoft.com/office/drawing/2014/main" id="{F3BA2B6F-C3DC-A948-9EAE-F438A864144B}"/>
              </a:ext>
            </a:extLst>
          </p:cNvPr>
          <p:cNvSpPr txBox="1"/>
          <p:nvPr/>
        </p:nvSpPr>
        <p:spPr>
          <a:xfrm>
            <a:off x="6983291" y="1328403"/>
            <a:ext cx="782587" cy="461665"/>
          </a:xfrm>
          <a:prstGeom prst="rect">
            <a:avLst/>
          </a:prstGeom>
          <a:noFill/>
        </p:spPr>
        <p:txBody>
          <a:bodyPr wrap="none" rtlCol="0">
            <a:spAutoFit/>
          </a:bodyPr>
          <a:lstStyle/>
          <a:p>
            <a:r>
              <a:rPr lang="en-US" sz="2400" dirty="0">
                <a:solidFill>
                  <a:schemeClr val="tx1">
                    <a:lumMod val="65000"/>
                    <a:lumOff val="35000"/>
                  </a:schemeClr>
                </a:solidFill>
              </a:rPr>
              <a:t>FULL</a:t>
            </a:r>
          </a:p>
        </p:txBody>
      </p:sp>
      <p:sp>
        <p:nvSpPr>
          <p:cNvPr id="11" name="TextBox 10">
            <a:extLst>
              <a:ext uri="{FF2B5EF4-FFF2-40B4-BE49-F238E27FC236}">
                <a16:creationId xmlns:a16="http://schemas.microsoft.com/office/drawing/2014/main" id="{FEF157F6-1169-A14C-8093-7DA79BC0D666}"/>
              </a:ext>
            </a:extLst>
          </p:cNvPr>
          <p:cNvSpPr txBox="1"/>
          <p:nvPr/>
        </p:nvSpPr>
        <p:spPr>
          <a:xfrm>
            <a:off x="699302" y="4421332"/>
            <a:ext cx="2605290" cy="2031325"/>
          </a:xfrm>
          <a:prstGeom prst="rect">
            <a:avLst/>
          </a:prstGeom>
          <a:noFill/>
        </p:spPr>
        <p:txBody>
          <a:bodyPr wrap="square" rtlCol="0">
            <a:spAutoFit/>
          </a:bodyPr>
          <a:lstStyle/>
          <a:p>
            <a:r>
              <a:rPr lang="en-US" sz="1400" dirty="0">
                <a:latin typeface="Gill Sans" panose="020B0502020104020203" pitchFamily="34" charset="-79"/>
                <a:cs typeface="Gill Sans" panose="020B0502020104020203" pitchFamily="34" charset="-79"/>
              </a:rPr>
              <a:t>Account types: Could be any – </a:t>
            </a:r>
            <a:r>
              <a:rPr lang="en-US" sz="1400" dirty="0">
                <a:solidFill>
                  <a:schemeClr val="tx1">
                    <a:lumMod val="65000"/>
                    <a:lumOff val="35000"/>
                  </a:schemeClr>
                </a:solidFill>
                <a:latin typeface="Gill Sans" panose="020B0502020104020203" pitchFamily="34" charset="-79"/>
                <a:cs typeface="Gill Sans" panose="020B0502020104020203" pitchFamily="34" charset="-79"/>
              </a:rPr>
              <a:t>taxable brokerage, trusts, 529 college savings. Can be managed or unmanaged. Index funds may not offer broad diversification. 100% stock portfolios tend to be for experienced investors and those with an aggressive growth profile.</a:t>
            </a:r>
          </a:p>
        </p:txBody>
      </p:sp>
      <p:sp>
        <p:nvSpPr>
          <p:cNvPr id="12" name="TextBox 11">
            <a:extLst>
              <a:ext uri="{FF2B5EF4-FFF2-40B4-BE49-F238E27FC236}">
                <a16:creationId xmlns:a16="http://schemas.microsoft.com/office/drawing/2014/main" id="{D7BBABF7-0150-0A41-B86B-18702AEF6837}"/>
              </a:ext>
            </a:extLst>
          </p:cNvPr>
          <p:cNvSpPr txBox="1"/>
          <p:nvPr/>
        </p:nvSpPr>
        <p:spPr>
          <a:xfrm>
            <a:off x="3441197" y="4421332"/>
            <a:ext cx="2382982" cy="1815882"/>
          </a:xfrm>
          <a:prstGeom prst="rect">
            <a:avLst/>
          </a:prstGeom>
          <a:noFill/>
        </p:spPr>
        <p:txBody>
          <a:bodyPr wrap="square" rtlCol="0">
            <a:spAutoFit/>
          </a:bodyPr>
          <a:lstStyle/>
          <a:p>
            <a:r>
              <a:rPr lang="en-US" sz="1400" dirty="0">
                <a:latin typeface="Gill Sans" panose="020B0502020104020203" pitchFamily="34" charset="-79"/>
                <a:cs typeface="Gill Sans" panose="020B0502020104020203" pitchFamily="34" charset="-79"/>
              </a:rPr>
              <a:t>Account types: Could be any – </a:t>
            </a:r>
            <a:r>
              <a:rPr lang="en-US" sz="1400" dirty="0">
                <a:solidFill>
                  <a:schemeClr val="tx1">
                    <a:lumMod val="65000"/>
                    <a:lumOff val="35000"/>
                  </a:schemeClr>
                </a:solidFill>
                <a:latin typeface="Gill Sans" panose="020B0502020104020203" pitchFamily="34" charset="-79"/>
                <a:cs typeface="Gill Sans" panose="020B0502020104020203" pitchFamily="34" charset="-79"/>
              </a:rPr>
              <a:t>Usually found in 401(k) plans in mutual fund products under the names “Target Date” or “Allocation.” Might be suitable for small accounts (under $50,000) with a low to moderate risk objective. </a:t>
            </a:r>
          </a:p>
        </p:txBody>
      </p:sp>
      <p:sp>
        <p:nvSpPr>
          <p:cNvPr id="13" name="TextBox 12">
            <a:extLst>
              <a:ext uri="{FF2B5EF4-FFF2-40B4-BE49-F238E27FC236}">
                <a16:creationId xmlns:a16="http://schemas.microsoft.com/office/drawing/2014/main" id="{D51E8794-D000-2047-9780-58557BEF0B2B}"/>
              </a:ext>
            </a:extLst>
          </p:cNvPr>
          <p:cNvSpPr txBox="1"/>
          <p:nvPr/>
        </p:nvSpPr>
        <p:spPr>
          <a:xfrm>
            <a:off x="6119575" y="4421332"/>
            <a:ext cx="2382982" cy="1384995"/>
          </a:xfrm>
          <a:prstGeom prst="rect">
            <a:avLst/>
          </a:prstGeom>
          <a:noFill/>
        </p:spPr>
        <p:txBody>
          <a:bodyPr wrap="square" rtlCol="0">
            <a:spAutoFit/>
          </a:bodyPr>
          <a:lstStyle/>
          <a:p>
            <a:r>
              <a:rPr lang="en-US" sz="1400" dirty="0">
                <a:latin typeface="Gill Sans" panose="020B0502020104020203" pitchFamily="34" charset="-79"/>
                <a:cs typeface="Gill Sans" panose="020B0502020104020203" pitchFamily="34" charset="-79"/>
              </a:rPr>
              <a:t>Account types</a:t>
            </a:r>
            <a:r>
              <a:rPr lang="en-US" sz="1400" dirty="0">
                <a:solidFill>
                  <a:schemeClr val="tx1">
                    <a:lumMod val="65000"/>
                    <a:lumOff val="35000"/>
                  </a:schemeClr>
                </a:solidFill>
                <a:latin typeface="Gill Sans" panose="020B0502020104020203" pitchFamily="34" charset="-79"/>
                <a:cs typeface="Gill Sans" panose="020B0502020104020203" pitchFamily="34" charset="-79"/>
              </a:rPr>
              <a:t>: Retail investors not likely to be able to execute without a professional due to research costs (this is why you would pay an asset management fee).</a:t>
            </a:r>
          </a:p>
        </p:txBody>
      </p:sp>
    </p:spTree>
    <p:extLst>
      <p:ext uri="{BB962C8B-B14F-4D97-AF65-F5344CB8AC3E}">
        <p14:creationId xmlns:p14="http://schemas.microsoft.com/office/powerpoint/2010/main" val="170390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ACBC8D7-9100-4ABF-9B37-6BC107C67E2C}"/>
              </a:ext>
            </a:extLst>
          </p:cNvPr>
          <p:cNvGraphicFramePr/>
          <p:nvPr/>
        </p:nvGraphicFramePr>
        <p:xfrm>
          <a:off x="883919" y="531504"/>
          <a:ext cx="7397195" cy="6139752"/>
        </p:xfrm>
        <a:graphic>
          <a:graphicData uri="http://schemas.openxmlformats.org/drawingml/2006/chart">
            <c:chart xmlns:c="http://schemas.openxmlformats.org/drawingml/2006/chart" xmlns:r="http://schemas.openxmlformats.org/officeDocument/2006/relationships" r:id="rId6"/>
          </a:graphicData>
        </a:graphic>
      </p:graphicFrame>
      <p:pic>
        <p:nvPicPr>
          <p:cNvPr id="8" name="Slide 2">
            <a:hlinkClick r:id="" action="ppaction://media"/>
            <a:extLst>
              <a:ext uri="{FF2B5EF4-FFF2-40B4-BE49-F238E27FC236}">
                <a16:creationId xmlns:a16="http://schemas.microsoft.com/office/drawing/2014/main" id="{DAAE83D9-A85B-4E07-A748-F088ED2111F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flipV="1">
            <a:off x="7620000" y="481285"/>
            <a:ext cx="863957" cy="863957"/>
          </a:xfrm>
          <a:prstGeom prst="rect">
            <a:avLst/>
          </a:prstGeom>
        </p:spPr>
      </p:pic>
      <p:sp>
        <p:nvSpPr>
          <p:cNvPr id="4" name="TextBox 3">
            <a:extLst>
              <a:ext uri="{FF2B5EF4-FFF2-40B4-BE49-F238E27FC236}">
                <a16:creationId xmlns:a16="http://schemas.microsoft.com/office/drawing/2014/main" id="{C8940CBF-4F39-344B-B038-26F0566D70E1}"/>
              </a:ext>
            </a:extLst>
          </p:cNvPr>
          <p:cNvSpPr txBox="1"/>
          <p:nvPr/>
        </p:nvSpPr>
        <p:spPr>
          <a:xfrm>
            <a:off x="660043" y="1345242"/>
            <a:ext cx="2869324" cy="3565720"/>
          </a:xfrm>
          <a:prstGeom prst="rect">
            <a:avLst/>
          </a:prstGeom>
          <a:noFill/>
        </p:spPr>
        <p:txBody>
          <a:bodyPr wrap="square" rtlCol="0">
            <a:spAutoFit/>
          </a:bodyPr>
          <a:lstStyle/>
          <a:p>
            <a:pPr>
              <a:lnSpc>
                <a:spcPts val="2020"/>
              </a:lnSpc>
              <a:spcBef>
                <a:spcPts val="600"/>
              </a:spcBef>
              <a:spcAft>
                <a:spcPts val="600"/>
              </a:spcAft>
            </a:pPr>
            <a:r>
              <a:rPr lang="en-US" sz="1600" dirty="0">
                <a:latin typeface="Gill Sans" panose="020B0502020104020203" pitchFamily="34" charset="-79"/>
                <a:cs typeface="Gill Sans" panose="020B0502020104020203" pitchFamily="34" charset="-79"/>
              </a:rPr>
              <a:t>If you have a taxable investment account that has a </a:t>
            </a:r>
            <a:r>
              <a:rPr lang="en-US" sz="1600" dirty="0">
                <a:solidFill>
                  <a:srgbClr val="C00000"/>
                </a:solidFill>
                <a:latin typeface="Gill Sans" panose="020B0502020104020203" pitchFamily="34" charset="-79"/>
                <a:cs typeface="Gill Sans" panose="020B0502020104020203" pitchFamily="34" charset="-79"/>
              </a:rPr>
              <a:t>retirement goa</a:t>
            </a:r>
            <a:r>
              <a:rPr lang="en-US" sz="1600" dirty="0">
                <a:latin typeface="Gill Sans" panose="020B0502020104020203" pitchFamily="34" charset="-79"/>
                <a:cs typeface="Gill Sans" panose="020B0502020104020203" pitchFamily="34" charset="-79"/>
              </a:rPr>
              <a:t>l, strive for an after-tax rate of return similar to that of your 401(k) or IRA. This means you would have to get more growth (by having a different asset allocation with more stocks).</a:t>
            </a:r>
          </a:p>
          <a:p>
            <a:pPr>
              <a:lnSpc>
                <a:spcPts val="2020"/>
              </a:lnSpc>
              <a:spcBef>
                <a:spcPts val="600"/>
              </a:spcBef>
              <a:spcAft>
                <a:spcPts val="600"/>
              </a:spcAft>
            </a:pPr>
            <a:r>
              <a:rPr lang="en-US" sz="1600" dirty="0">
                <a:latin typeface="Gill Sans" panose="020B0502020104020203" pitchFamily="34" charset="-79"/>
                <a:cs typeface="Gill Sans" panose="020B0502020104020203" pitchFamily="34" charset="-79"/>
              </a:rPr>
              <a:t>Offset capital gains with capital losses when possible. Do not wait until retirement to sell shares. Sell some shares each year to manage gains.</a:t>
            </a:r>
          </a:p>
        </p:txBody>
      </p:sp>
    </p:spTree>
    <p:custDataLst>
      <p:tags r:id="rId1"/>
    </p:custDataLst>
    <p:extLst>
      <p:ext uri="{BB962C8B-B14F-4D97-AF65-F5344CB8AC3E}">
        <p14:creationId xmlns:p14="http://schemas.microsoft.com/office/powerpoint/2010/main" val="3931170612"/>
      </p:ext>
    </p:extLst>
  </p:cSld>
  <p:clrMapOvr>
    <a:masterClrMapping/>
  </p:clrMapOvr>
  <mc:AlternateContent xmlns:mc="http://schemas.openxmlformats.org/markup-compatibility/2006" xmlns:p14="http://schemas.microsoft.com/office/powerpoint/2010/main">
    <mc:Choice Requires="p14">
      <p:transition spd="slow" p14:dur="2000" advTm="38604"/>
    </mc:Choice>
    <mc:Fallback xmlns="">
      <p:transition spd="slow" advTm="38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2130" objId="8"/>
        <p14:stopEvt time="37081" objId="8"/>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E69DFE60-0724-7345-992F-A758ADB53247}"/>
              </a:ext>
            </a:extLst>
          </p:cNvPr>
          <p:cNvSpPr/>
          <p:nvPr/>
        </p:nvSpPr>
        <p:spPr>
          <a:xfrm>
            <a:off x="2395230" y="5762849"/>
            <a:ext cx="6400800" cy="876079"/>
          </a:xfrm>
          <a:custGeom>
            <a:avLst/>
            <a:gdLst>
              <a:gd name="connsiteX0" fmla="*/ 92899 w 557384"/>
              <a:gd name="connsiteY0" fmla="*/ 0 h 6251704"/>
              <a:gd name="connsiteX1" fmla="*/ 464485 w 557384"/>
              <a:gd name="connsiteY1" fmla="*/ 0 h 6251704"/>
              <a:gd name="connsiteX2" fmla="*/ 557384 w 557384"/>
              <a:gd name="connsiteY2" fmla="*/ 92899 h 6251704"/>
              <a:gd name="connsiteX3" fmla="*/ 557384 w 557384"/>
              <a:gd name="connsiteY3" fmla="*/ 6251704 h 6251704"/>
              <a:gd name="connsiteX4" fmla="*/ 557384 w 557384"/>
              <a:gd name="connsiteY4" fmla="*/ 6251704 h 6251704"/>
              <a:gd name="connsiteX5" fmla="*/ 0 w 557384"/>
              <a:gd name="connsiteY5" fmla="*/ 6251704 h 6251704"/>
              <a:gd name="connsiteX6" fmla="*/ 0 w 557384"/>
              <a:gd name="connsiteY6" fmla="*/ 6251704 h 6251704"/>
              <a:gd name="connsiteX7" fmla="*/ 0 w 557384"/>
              <a:gd name="connsiteY7" fmla="*/ 92899 h 6251704"/>
              <a:gd name="connsiteX8" fmla="*/ 92899 w 557384"/>
              <a:gd name="connsiteY8" fmla="*/ 0 h 62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84" h="6251704">
                <a:moveTo>
                  <a:pt x="557384" y="1041973"/>
                </a:moveTo>
                <a:lnTo>
                  <a:pt x="557384" y="5209731"/>
                </a:lnTo>
                <a:cubicBezTo>
                  <a:pt x="557384" y="5785197"/>
                  <a:pt x="553676" y="6251698"/>
                  <a:pt x="549101" y="6251698"/>
                </a:cubicBezTo>
                <a:lnTo>
                  <a:pt x="0" y="6251698"/>
                </a:lnTo>
                <a:lnTo>
                  <a:pt x="0" y="6251698"/>
                </a:lnTo>
                <a:lnTo>
                  <a:pt x="0" y="6"/>
                </a:lnTo>
                <a:lnTo>
                  <a:pt x="0" y="6"/>
                </a:lnTo>
                <a:lnTo>
                  <a:pt x="549101" y="6"/>
                </a:lnTo>
                <a:cubicBezTo>
                  <a:pt x="553676" y="6"/>
                  <a:pt x="557384" y="466507"/>
                  <a:pt x="557384" y="1041973"/>
                </a:cubicBezTo>
                <a:close/>
              </a:path>
            </a:pathLst>
          </a:custGeom>
        </p:spPr>
        <p:style>
          <a:lnRef idx="2">
            <a:schemeClr val="accent3">
              <a:tint val="40000"/>
              <a:alpha val="90000"/>
              <a:hueOff val="4188880"/>
              <a:satOff val="-62113"/>
              <a:lumOff val="-4002"/>
              <a:alphaOff val="0"/>
            </a:schemeClr>
          </a:lnRef>
          <a:fillRef idx="1">
            <a:schemeClr val="accent3">
              <a:tint val="40000"/>
              <a:alpha val="90000"/>
              <a:hueOff val="4188880"/>
              <a:satOff val="-62113"/>
              <a:lumOff val="-4002"/>
              <a:alphaOff val="0"/>
            </a:schemeClr>
          </a:fillRef>
          <a:effectRef idx="0">
            <a:schemeClr val="accent3">
              <a:tint val="40000"/>
              <a:alpha val="90000"/>
              <a:hueOff val="4188880"/>
              <a:satOff val="-62113"/>
              <a:lumOff val="-4002"/>
              <a:alphaOff val="0"/>
            </a:schemeClr>
          </a:effectRef>
          <a:fontRef idx="minor">
            <a:schemeClr val="dk1">
              <a:hueOff val="0"/>
              <a:satOff val="0"/>
              <a:lumOff val="0"/>
              <a:alphaOff val="0"/>
            </a:schemeClr>
          </a:fontRef>
        </p:style>
        <p:txBody>
          <a:bodyPr spcFirstLastPara="0" vert="horz" wrap="square" lIns="91441" tIns="151034" rIns="118648" bIns="151035" numCol="1" spcCol="1270" anchor="ctr" anchorCtr="0">
            <a:noAutofit/>
          </a:bodyPr>
          <a:lstStyle/>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rPr>
              <a:t>Technical analysis: buy when price falls below 200-day low. Sell when price above 200-day high.</a:t>
            </a:r>
          </a:p>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rPr>
              <a:t>Fundamental analysis: corporate actions: change in dividend policy, change in credit rating, change in strategy, regulatory environment, etc.</a:t>
            </a:r>
          </a:p>
        </p:txBody>
      </p:sp>
      <p:sp>
        <p:nvSpPr>
          <p:cNvPr id="2" name="Title 1">
            <a:extLst>
              <a:ext uri="{FF2B5EF4-FFF2-40B4-BE49-F238E27FC236}">
                <a16:creationId xmlns:a16="http://schemas.microsoft.com/office/drawing/2014/main" id="{7003C42A-F344-F546-BD5B-5D732291D2F3}"/>
              </a:ext>
            </a:extLst>
          </p:cNvPr>
          <p:cNvSpPr>
            <a:spLocks noGrp="1"/>
          </p:cNvSpPr>
          <p:nvPr>
            <p:ph type="title"/>
          </p:nvPr>
        </p:nvSpPr>
        <p:spPr>
          <a:xfrm>
            <a:off x="457200" y="422556"/>
            <a:ext cx="8229600" cy="715962"/>
          </a:xfrm>
        </p:spPr>
        <p:txBody>
          <a:bodyPr/>
          <a:lstStyle/>
          <a:p>
            <a:r>
              <a:rPr lang="en-US" dirty="0">
                <a:solidFill>
                  <a:srgbClr val="C00000"/>
                </a:solidFill>
              </a:rPr>
              <a:t>STOCK PORTFOLIO STRATEGY </a:t>
            </a:r>
            <a:r>
              <a:rPr lang="en-US" dirty="0"/>
              <a:t>(EXAMPLE)</a:t>
            </a:r>
          </a:p>
        </p:txBody>
      </p:sp>
      <p:sp>
        <p:nvSpPr>
          <p:cNvPr id="7" name="Freeform 6">
            <a:extLst>
              <a:ext uri="{FF2B5EF4-FFF2-40B4-BE49-F238E27FC236}">
                <a16:creationId xmlns:a16="http://schemas.microsoft.com/office/drawing/2014/main" id="{DA08D533-D320-7744-AF3E-06F2119995F5}"/>
              </a:ext>
            </a:extLst>
          </p:cNvPr>
          <p:cNvSpPr/>
          <p:nvPr/>
        </p:nvSpPr>
        <p:spPr>
          <a:xfrm>
            <a:off x="2395230" y="1198272"/>
            <a:ext cx="6400800" cy="557184"/>
          </a:xfrm>
          <a:custGeom>
            <a:avLst/>
            <a:gdLst>
              <a:gd name="connsiteX0" fmla="*/ 92899 w 557384"/>
              <a:gd name="connsiteY0" fmla="*/ 0 h 6257024"/>
              <a:gd name="connsiteX1" fmla="*/ 464485 w 557384"/>
              <a:gd name="connsiteY1" fmla="*/ 0 h 6257024"/>
              <a:gd name="connsiteX2" fmla="*/ 557384 w 557384"/>
              <a:gd name="connsiteY2" fmla="*/ 92899 h 6257024"/>
              <a:gd name="connsiteX3" fmla="*/ 557384 w 557384"/>
              <a:gd name="connsiteY3" fmla="*/ 6257024 h 6257024"/>
              <a:gd name="connsiteX4" fmla="*/ 557384 w 557384"/>
              <a:gd name="connsiteY4" fmla="*/ 6257024 h 6257024"/>
              <a:gd name="connsiteX5" fmla="*/ 0 w 557384"/>
              <a:gd name="connsiteY5" fmla="*/ 6257024 h 6257024"/>
              <a:gd name="connsiteX6" fmla="*/ 0 w 557384"/>
              <a:gd name="connsiteY6" fmla="*/ 6257024 h 6257024"/>
              <a:gd name="connsiteX7" fmla="*/ 0 w 557384"/>
              <a:gd name="connsiteY7" fmla="*/ 92899 h 6257024"/>
              <a:gd name="connsiteX8" fmla="*/ 92899 w 557384"/>
              <a:gd name="connsiteY8" fmla="*/ 0 h 6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84" h="6257024">
                <a:moveTo>
                  <a:pt x="557384" y="1042860"/>
                </a:moveTo>
                <a:lnTo>
                  <a:pt x="557384" y="5214164"/>
                </a:lnTo>
                <a:cubicBezTo>
                  <a:pt x="557384" y="5790120"/>
                  <a:pt x="553679" y="6257018"/>
                  <a:pt x="549108" y="6257018"/>
                </a:cubicBezTo>
                <a:lnTo>
                  <a:pt x="0" y="6257018"/>
                </a:lnTo>
                <a:lnTo>
                  <a:pt x="0" y="6257018"/>
                </a:lnTo>
                <a:lnTo>
                  <a:pt x="0" y="6"/>
                </a:lnTo>
                <a:lnTo>
                  <a:pt x="0" y="6"/>
                </a:lnTo>
                <a:lnTo>
                  <a:pt x="549108" y="6"/>
                </a:lnTo>
                <a:cubicBezTo>
                  <a:pt x="553679" y="6"/>
                  <a:pt x="557384" y="466904"/>
                  <a:pt x="557384" y="1042860"/>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1" tIns="151033" rIns="118648" bIns="151035" numCol="1" spcCol="1270" anchor="ctr" anchorCtr="0">
            <a:noAutofit/>
          </a:bodyPr>
          <a:lstStyle/>
          <a:p>
            <a:pPr marL="0" lvl="1" indent="12700" algn="l" defTabSz="488950">
              <a:lnSpc>
                <a:spcPct val="90000"/>
              </a:lnSpc>
              <a:spcBef>
                <a:spcPct val="0"/>
              </a:spcBef>
              <a:buChar char="•"/>
              <a:tabLst/>
            </a:pPr>
            <a:r>
              <a:rPr lang="en-US" sz="1400" kern="1200" dirty="0">
                <a:latin typeface="Gill Sans" panose="020B0502020104020203" pitchFamily="34" charset="-79"/>
                <a:cs typeface="Gill Sans" panose="020B0502020104020203" pitchFamily="34" charset="-79"/>
              </a:rPr>
              <a:t>Goal is retirement before age 50 1/2 and tax diversification on distributions.</a:t>
            </a:r>
          </a:p>
          <a:p>
            <a:pPr marL="0" lvl="1" indent="12700" algn="l" defTabSz="488950">
              <a:lnSpc>
                <a:spcPct val="90000"/>
              </a:lnSpc>
              <a:spcBef>
                <a:spcPct val="0"/>
              </a:spcBef>
              <a:buChar char="•"/>
              <a:tabLst/>
            </a:pPr>
            <a:r>
              <a:rPr lang="en-US" sz="1400" kern="1200" dirty="0">
                <a:latin typeface="Gill Sans" panose="020B0502020104020203" pitchFamily="34" charset="-79"/>
                <a:cs typeface="Gill Sans" panose="020B0502020104020203" pitchFamily="34" charset="-79"/>
              </a:rPr>
              <a:t>Timeframe is 20 years. </a:t>
            </a:r>
          </a:p>
        </p:txBody>
      </p:sp>
      <p:sp>
        <p:nvSpPr>
          <p:cNvPr id="8" name="Freeform 7">
            <a:extLst>
              <a:ext uri="{FF2B5EF4-FFF2-40B4-BE49-F238E27FC236}">
                <a16:creationId xmlns:a16="http://schemas.microsoft.com/office/drawing/2014/main" id="{205BAEDD-35A5-4948-BB3F-B1F333B73517}"/>
              </a:ext>
            </a:extLst>
          </p:cNvPr>
          <p:cNvSpPr/>
          <p:nvPr/>
        </p:nvSpPr>
        <p:spPr>
          <a:xfrm>
            <a:off x="457200" y="1198272"/>
            <a:ext cx="1882560" cy="607862"/>
          </a:xfrm>
          <a:custGeom>
            <a:avLst/>
            <a:gdLst>
              <a:gd name="connsiteX0" fmla="*/ 0 w 1824492"/>
              <a:gd name="connsiteY0" fmla="*/ 116124 h 696730"/>
              <a:gd name="connsiteX1" fmla="*/ 116124 w 1824492"/>
              <a:gd name="connsiteY1" fmla="*/ 0 h 696730"/>
              <a:gd name="connsiteX2" fmla="*/ 1708368 w 1824492"/>
              <a:gd name="connsiteY2" fmla="*/ 0 h 696730"/>
              <a:gd name="connsiteX3" fmla="*/ 1824492 w 1824492"/>
              <a:gd name="connsiteY3" fmla="*/ 116124 h 696730"/>
              <a:gd name="connsiteX4" fmla="*/ 1824492 w 1824492"/>
              <a:gd name="connsiteY4" fmla="*/ 580606 h 696730"/>
              <a:gd name="connsiteX5" fmla="*/ 1708368 w 1824492"/>
              <a:gd name="connsiteY5" fmla="*/ 696730 h 696730"/>
              <a:gd name="connsiteX6" fmla="*/ 116124 w 1824492"/>
              <a:gd name="connsiteY6" fmla="*/ 696730 h 696730"/>
              <a:gd name="connsiteX7" fmla="*/ 0 w 1824492"/>
              <a:gd name="connsiteY7" fmla="*/ 580606 h 696730"/>
              <a:gd name="connsiteX8" fmla="*/ 0 w 1824492"/>
              <a:gd name="connsiteY8" fmla="*/ 116124 h 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92" h="696730">
                <a:moveTo>
                  <a:pt x="0" y="116124"/>
                </a:moveTo>
                <a:cubicBezTo>
                  <a:pt x="0" y="51990"/>
                  <a:pt x="51990" y="0"/>
                  <a:pt x="116124" y="0"/>
                </a:cubicBezTo>
                <a:lnTo>
                  <a:pt x="1708368" y="0"/>
                </a:lnTo>
                <a:cubicBezTo>
                  <a:pt x="1772502" y="0"/>
                  <a:pt x="1824492" y="51990"/>
                  <a:pt x="1824492" y="116124"/>
                </a:cubicBezTo>
                <a:lnTo>
                  <a:pt x="1824492" y="580606"/>
                </a:lnTo>
                <a:cubicBezTo>
                  <a:pt x="1824492" y="644740"/>
                  <a:pt x="1772502" y="696730"/>
                  <a:pt x="1708368" y="696730"/>
                </a:cubicBezTo>
                <a:lnTo>
                  <a:pt x="116124" y="696730"/>
                </a:lnTo>
                <a:cubicBezTo>
                  <a:pt x="51990" y="696730"/>
                  <a:pt x="0" y="644740"/>
                  <a:pt x="0" y="580606"/>
                </a:cubicBezTo>
                <a:lnTo>
                  <a:pt x="0" y="11612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352" tIns="60682" rIns="87352" bIns="60682"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Gill Sans" panose="020B0502020104020203" pitchFamily="34" charset="-79"/>
                <a:cs typeface="Gill Sans" panose="020B0502020104020203" pitchFamily="34" charset="-79"/>
              </a:rPr>
              <a:t>What is your goal and time-frame?</a:t>
            </a:r>
          </a:p>
        </p:txBody>
      </p:sp>
      <p:sp>
        <p:nvSpPr>
          <p:cNvPr id="9" name="Freeform 8">
            <a:extLst>
              <a:ext uri="{FF2B5EF4-FFF2-40B4-BE49-F238E27FC236}">
                <a16:creationId xmlns:a16="http://schemas.microsoft.com/office/drawing/2014/main" id="{1F0DAA8C-78D9-354A-9C49-703009A651D4}"/>
              </a:ext>
            </a:extLst>
          </p:cNvPr>
          <p:cNvSpPr/>
          <p:nvPr/>
        </p:nvSpPr>
        <p:spPr>
          <a:xfrm>
            <a:off x="2395230" y="1858138"/>
            <a:ext cx="6400800" cy="557184"/>
          </a:xfrm>
          <a:custGeom>
            <a:avLst/>
            <a:gdLst>
              <a:gd name="connsiteX0" fmla="*/ 92899 w 557384"/>
              <a:gd name="connsiteY0" fmla="*/ 0 h 6257024"/>
              <a:gd name="connsiteX1" fmla="*/ 464485 w 557384"/>
              <a:gd name="connsiteY1" fmla="*/ 0 h 6257024"/>
              <a:gd name="connsiteX2" fmla="*/ 557384 w 557384"/>
              <a:gd name="connsiteY2" fmla="*/ 92899 h 6257024"/>
              <a:gd name="connsiteX3" fmla="*/ 557384 w 557384"/>
              <a:gd name="connsiteY3" fmla="*/ 6257024 h 6257024"/>
              <a:gd name="connsiteX4" fmla="*/ 557384 w 557384"/>
              <a:gd name="connsiteY4" fmla="*/ 6257024 h 6257024"/>
              <a:gd name="connsiteX5" fmla="*/ 0 w 557384"/>
              <a:gd name="connsiteY5" fmla="*/ 6257024 h 6257024"/>
              <a:gd name="connsiteX6" fmla="*/ 0 w 557384"/>
              <a:gd name="connsiteY6" fmla="*/ 6257024 h 6257024"/>
              <a:gd name="connsiteX7" fmla="*/ 0 w 557384"/>
              <a:gd name="connsiteY7" fmla="*/ 92899 h 6257024"/>
              <a:gd name="connsiteX8" fmla="*/ 92899 w 557384"/>
              <a:gd name="connsiteY8" fmla="*/ 0 h 6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84" h="6257024">
                <a:moveTo>
                  <a:pt x="557384" y="1042860"/>
                </a:moveTo>
                <a:lnTo>
                  <a:pt x="557384" y="5214164"/>
                </a:lnTo>
                <a:cubicBezTo>
                  <a:pt x="557384" y="5790120"/>
                  <a:pt x="553679" y="6257018"/>
                  <a:pt x="549108" y="6257018"/>
                </a:cubicBezTo>
                <a:lnTo>
                  <a:pt x="0" y="6257018"/>
                </a:lnTo>
                <a:lnTo>
                  <a:pt x="0" y="6257018"/>
                </a:lnTo>
                <a:lnTo>
                  <a:pt x="0" y="6"/>
                </a:lnTo>
                <a:lnTo>
                  <a:pt x="0" y="6"/>
                </a:lnTo>
                <a:lnTo>
                  <a:pt x="549108" y="6"/>
                </a:lnTo>
                <a:cubicBezTo>
                  <a:pt x="553679" y="6"/>
                  <a:pt x="557384" y="466904"/>
                  <a:pt x="557384" y="1042860"/>
                </a:cubicBezTo>
                <a:close/>
              </a:path>
            </a:pathLst>
          </a:custGeom>
        </p:spPr>
        <p:style>
          <a:lnRef idx="2">
            <a:schemeClr val="accent3">
              <a:tint val="40000"/>
              <a:alpha val="90000"/>
              <a:hueOff val="698147"/>
              <a:satOff val="-10352"/>
              <a:lumOff val="-667"/>
              <a:alphaOff val="0"/>
            </a:schemeClr>
          </a:lnRef>
          <a:fillRef idx="1">
            <a:schemeClr val="accent3">
              <a:tint val="40000"/>
              <a:alpha val="90000"/>
              <a:hueOff val="698147"/>
              <a:satOff val="-10352"/>
              <a:lumOff val="-667"/>
              <a:alphaOff val="0"/>
            </a:schemeClr>
          </a:fillRef>
          <a:effectRef idx="0">
            <a:schemeClr val="accent3">
              <a:tint val="40000"/>
              <a:alpha val="90000"/>
              <a:hueOff val="698147"/>
              <a:satOff val="-10352"/>
              <a:lumOff val="-667"/>
              <a:alphaOff val="0"/>
            </a:schemeClr>
          </a:effectRef>
          <a:fontRef idx="minor">
            <a:schemeClr val="dk1">
              <a:hueOff val="0"/>
              <a:satOff val="0"/>
              <a:lumOff val="0"/>
              <a:alphaOff val="0"/>
            </a:schemeClr>
          </a:fontRef>
        </p:style>
        <p:txBody>
          <a:bodyPr spcFirstLastPara="0" vert="horz" wrap="square" lIns="91441" tIns="151033" rIns="118648" bIns="151035" numCol="1" spcCol="1270" anchor="ctr" anchorCtr="0">
            <a:noAutofit/>
          </a:bodyPr>
          <a:lstStyle/>
          <a:p>
            <a:pPr marL="57150" lvl="1" indent="-57150" algn="l" defTabSz="488950">
              <a:lnSpc>
                <a:spcPct val="90000"/>
              </a:lnSpc>
              <a:spcBef>
                <a:spcPct val="0"/>
              </a:spcBef>
              <a:buChar char="•"/>
            </a:pPr>
            <a:r>
              <a:rPr lang="en-US" sz="1400" kern="1200" dirty="0">
                <a:latin typeface="Gill Sans" panose="020B0502020104020203" pitchFamily="34" charset="-79"/>
                <a:cs typeface="Gill Sans" panose="020B0502020104020203" pitchFamily="34" charset="-79"/>
              </a:rPr>
              <a:t>High risk tolerance: willing to tolerate 30% market fluctuation before going to cash.</a:t>
            </a:r>
          </a:p>
          <a:p>
            <a:pPr marL="57150" lvl="1" indent="-57150" algn="l" defTabSz="488950">
              <a:lnSpc>
                <a:spcPct val="90000"/>
              </a:lnSpc>
              <a:spcBef>
                <a:spcPct val="0"/>
              </a:spcBef>
              <a:buChar char="•"/>
            </a:pPr>
            <a:r>
              <a:rPr lang="en-US" sz="1400" kern="1200" dirty="0">
                <a:latin typeface="Gill Sans" panose="020B0502020104020203" pitchFamily="34" charset="-79"/>
                <a:cs typeface="Gill Sans" panose="020B0502020104020203" pitchFamily="34" charset="-79"/>
              </a:rPr>
              <a:t>Diversifying risk across accounts: 401(k) and 529 college savings moderate risk.</a:t>
            </a:r>
          </a:p>
        </p:txBody>
      </p:sp>
      <p:sp>
        <p:nvSpPr>
          <p:cNvPr id="10" name="Freeform 9">
            <a:extLst>
              <a:ext uri="{FF2B5EF4-FFF2-40B4-BE49-F238E27FC236}">
                <a16:creationId xmlns:a16="http://schemas.microsoft.com/office/drawing/2014/main" id="{2C059DAB-AC91-EF4C-97A9-BA733A65537C}"/>
              </a:ext>
            </a:extLst>
          </p:cNvPr>
          <p:cNvSpPr/>
          <p:nvPr/>
        </p:nvSpPr>
        <p:spPr>
          <a:xfrm>
            <a:off x="457200" y="1858138"/>
            <a:ext cx="1882560" cy="607861"/>
          </a:xfrm>
          <a:custGeom>
            <a:avLst/>
            <a:gdLst>
              <a:gd name="connsiteX0" fmla="*/ 0 w 1824492"/>
              <a:gd name="connsiteY0" fmla="*/ 116124 h 696730"/>
              <a:gd name="connsiteX1" fmla="*/ 116124 w 1824492"/>
              <a:gd name="connsiteY1" fmla="*/ 0 h 696730"/>
              <a:gd name="connsiteX2" fmla="*/ 1708368 w 1824492"/>
              <a:gd name="connsiteY2" fmla="*/ 0 h 696730"/>
              <a:gd name="connsiteX3" fmla="*/ 1824492 w 1824492"/>
              <a:gd name="connsiteY3" fmla="*/ 116124 h 696730"/>
              <a:gd name="connsiteX4" fmla="*/ 1824492 w 1824492"/>
              <a:gd name="connsiteY4" fmla="*/ 580606 h 696730"/>
              <a:gd name="connsiteX5" fmla="*/ 1708368 w 1824492"/>
              <a:gd name="connsiteY5" fmla="*/ 696730 h 696730"/>
              <a:gd name="connsiteX6" fmla="*/ 116124 w 1824492"/>
              <a:gd name="connsiteY6" fmla="*/ 696730 h 696730"/>
              <a:gd name="connsiteX7" fmla="*/ 0 w 1824492"/>
              <a:gd name="connsiteY7" fmla="*/ 580606 h 696730"/>
              <a:gd name="connsiteX8" fmla="*/ 0 w 1824492"/>
              <a:gd name="connsiteY8" fmla="*/ 116124 h 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92" h="696730">
                <a:moveTo>
                  <a:pt x="0" y="116124"/>
                </a:moveTo>
                <a:cubicBezTo>
                  <a:pt x="0" y="51990"/>
                  <a:pt x="51990" y="0"/>
                  <a:pt x="116124" y="0"/>
                </a:cubicBezTo>
                <a:lnTo>
                  <a:pt x="1708368" y="0"/>
                </a:lnTo>
                <a:cubicBezTo>
                  <a:pt x="1772502" y="0"/>
                  <a:pt x="1824492" y="51990"/>
                  <a:pt x="1824492" y="116124"/>
                </a:cubicBezTo>
                <a:lnTo>
                  <a:pt x="1824492" y="580606"/>
                </a:lnTo>
                <a:cubicBezTo>
                  <a:pt x="1824492" y="644740"/>
                  <a:pt x="1772502" y="696730"/>
                  <a:pt x="1708368" y="696730"/>
                </a:cubicBezTo>
                <a:lnTo>
                  <a:pt x="116124" y="696730"/>
                </a:lnTo>
                <a:cubicBezTo>
                  <a:pt x="51990" y="696730"/>
                  <a:pt x="0" y="644740"/>
                  <a:pt x="0" y="580606"/>
                </a:cubicBezTo>
                <a:lnTo>
                  <a:pt x="0" y="116124"/>
                </a:lnTo>
                <a:close/>
              </a:path>
            </a:pathLst>
          </a:custGeom>
        </p:spPr>
        <p:style>
          <a:lnRef idx="2">
            <a:schemeClr val="lt1">
              <a:hueOff val="0"/>
              <a:satOff val="0"/>
              <a:lumOff val="0"/>
              <a:alphaOff val="0"/>
            </a:schemeClr>
          </a:lnRef>
          <a:fillRef idx="1">
            <a:schemeClr val="accent3">
              <a:hueOff val="620001"/>
              <a:satOff val="-9484"/>
              <a:lumOff val="-1732"/>
              <a:alphaOff val="0"/>
            </a:schemeClr>
          </a:fillRef>
          <a:effectRef idx="0">
            <a:schemeClr val="accent3">
              <a:hueOff val="620001"/>
              <a:satOff val="-9484"/>
              <a:lumOff val="-1732"/>
              <a:alphaOff val="0"/>
            </a:schemeClr>
          </a:effectRef>
          <a:fontRef idx="minor">
            <a:schemeClr val="lt1"/>
          </a:fontRef>
        </p:style>
        <p:txBody>
          <a:bodyPr spcFirstLastPara="0" vert="horz" wrap="square" lIns="87352" tIns="60682" rIns="87352" bIns="60682"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Gill Sans" panose="020B0502020104020203" pitchFamily="34" charset="-79"/>
                <a:cs typeface="Gill Sans" panose="020B0502020104020203" pitchFamily="34" charset="-79"/>
              </a:rPr>
              <a:t>What is your risk tolerance?</a:t>
            </a:r>
          </a:p>
        </p:txBody>
      </p:sp>
      <p:sp>
        <p:nvSpPr>
          <p:cNvPr id="11" name="Freeform 10">
            <a:extLst>
              <a:ext uri="{FF2B5EF4-FFF2-40B4-BE49-F238E27FC236}">
                <a16:creationId xmlns:a16="http://schemas.microsoft.com/office/drawing/2014/main" id="{386FB190-C9C0-C641-90A2-B6D3CAB6E3DA}"/>
              </a:ext>
            </a:extLst>
          </p:cNvPr>
          <p:cNvSpPr/>
          <p:nvPr/>
        </p:nvSpPr>
        <p:spPr>
          <a:xfrm>
            <a:off x="2395230" y="2546681"/>
            <a:ext cx="6400800" cy="868453"/>
          </a:xfrm>
          <a:custGeom>
            <a:avLst/>
            <a:gdLst>
              <a:gd name="connsiteX0" fmla="*/ 92899 w 557384"/>
              <a:gd name="connsiteY0" fmla="*/ 0 h 6257024"/>
              <a:gd name="connsiteX1" fmla="*/ 464485 w 557384"/>
              <a:gd name="connsiteY1" fmla="*/ 0 h 6257024"/>
              <a:gd name="connsiteX2" fmla="*/ 557384 w 557384"/>
              <a:gd name="connsiteY2" fmla="*/ 92899 h 6257024"/>
              <a:gd name="connsiteX3" fmla="*/ 557384 w 557384"/>
              <a:gd name="connsiteY3" fmla="*/ 6257024 h 6257024"/>
              <a:gd name="connsiteX4" fmla="*/ 557384 w 557384"/>
              <a:gd name="connsiteY4" fmla="*/ 6257024 h 6257024"/>
              <a:gd name="connsiteX5" fmla="*/ 0 w 557384"/>
              <a:gd name="connsiteY5" fmla="*/ 6257024 h 6257024"/>
              <a:gd name="connsiteX6" fmla="*/ 0 w 557384"/>
              <a:gd name="connsiteY6" fmla="*/ 6257024 h 6257024"/>
              <a:gd name="connsiteX7" fmla="*/ 0 w 557384"/>
              <a:gd name="connsiteY7" fmla="*/ 92899 h 6257024"/>
              <a:gd name="connsiteX8" fmla="*/ 92899 w 557384"/>
              <a:gd name="connsiteY8" fmla="*/ 0 h 62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84" h="6257024">
                <a:moveTo>
                  <a:pt x="557384" y="1042860"/>
                </a:moveTo>
                <a:lnTo>
                  <a:pt x="557384" y="5214164"/>
                </a:lnTo>
                <a:cubicBezTo>
                  <a:pt x="557384" y="5790120"/>
                  <a:pt x="553679" y="6257018"/>
                  <a:pt x="549108" y="6257018"/>
                </a:cubicBezTo>
                <a:lnTo>
                  <a:pt x="0" y="6257018"/>
                </a:lnTo>
                <a:lnTo>
                  <a:pt x="0" y="6257018"/>
                </a:lnTo>
                <a:lnTo>
                  <a:pt x="0" y="6"/>
                </a:lnTo>
                <a:lnTo>
                  <a:pt x="0" y="6"/>
                </a:lnTo>
                <a:lnTo>
                  <a:pt x="549108" y="6"/>
                </a:lnTo>
                <a:cubicBezTo>
                  <a:pt x="553679" y="6"/>
                  <a:pt x="557384" y="466904"/>
                  <a:pt x="557384" y="1042860"/>
                </a:cubicBezTo>
                <a:close/>
              </a:path>
            </a:pathLst>
          </a:custGeom>
        </p:spPr>
        <p:style>
          <a:lnRef idx="2">
            <a:schemeClr val="accent3">
              <a:tint val="40000"/>
              <a:alpha val="90000"/>
              <a:hueOff val="1396293"/>
              <a:satOff val="-20704"/>
              <a:lumOff val="-1334"/>
              <a:alphaOff val="0"/>
            </a:schemeClr>
          </a:lnRef>
          <a:fillRef idx="1">
            <a:schemeClr val="accent3">
              <a:tint val="40000"/>
              <a:alpha val="90000"/>
              <a:hueOff val="1396293"/>
              <a:satOff val="-20704"/>
              <a:lumOff val="-1334"/>
              <a:alphaOff val="0"/>
            </a:schemeClr>
          </a:fillRef>
          <a:effectRef idx="0">
            <a:schemeClr val="accent3">
              <a:tint val="40000"/>
              <a:alpha val="90000"/>
              <a:hueOff val="1396293"/>
              <a:satOff val="-20704"/>
              <a:lumOff val="-1334"/>
              <a:alphaOff val="0"/>
            </a:schemeClr>
          </a:effectRef>
          <a:fontRef idx="minor">
            <a:schemeClr val="dk1">
              <a:hueOff val="0"/>
              <a:satOff val="0"/>
              <a:lumOff val="0"/>
              <a:alphaOff val="0"/>
            </a:schemeClr>
          </a:fontRef>
        </p:style>
        <p:txBody>
          <a:bodyPr spcFirstLastPara="0" vert="horz" wrap="square" lIns="91441" tIns="151033" rIns="118648" bIns="151035" numCol="1" spcCol="1270" anchor="ctr" anchorCtr="0">
            <a:noAutofit/>
          </a:bodyPr>
          <a:lstStyle/>
          <a:p>
            <a:pPr marL="57150" lvl="1" indent="-57150" algn="l" defTabSz="488950">
              <a:lnSpc>
                <a:spcPct val="90000"/>
              </a:lnSpc>
              <a:spcBef>
                <a:spcPct val="0"/>
              </a:spcBef>
              <a:buChar char="•"/>
            </a:pPr>
            <a:r>
              <a:rPr lang="en-US" sz="1400" kern="1200" dirty="0">
                <a:latin typeface="Gill Sans" panose="020B0502020104020203" pitchFamily="34" charset="-79"/>
                <a:cs typeface="Gill Sans" panose="020B0502020104020203" pitchFamily="34" charset="-79"/>
              </a:rPr>
              <a:t>US stocks will outperform bonds over the next 20 years.</a:t>
            </a:r>
          </a:p>
          <a:p>
            <a:pPr marL="57150" lvl="1" indent="-57150" algn="l" defTabSz="488950">
              <a:lnSpc>
                <a:spcPct val="90000"/>
              </a:lnSpc>
              <a:spcBef>
                <a:spcPct val="0"/>
              </a:spcBef>
              <a:buChar char="•"/>
            </a:pPr>
            <a:r>
              <a:rPr lang="en-US" sz="1400" kern="1200" dirty="0">
                <a:latin typeface="Gill Sans" panose="020B0502020104020203" pitchFamily="34" charset="-79"/>
                <a:cs typeface="Gill Sans" panose="020B0502020104020203" pitchFamily="34" charset="-79"/>
              </a:rPr>
              <a:t>US stock market will outperform European markets due to lower prevalence of tech in Europe.</a:t>
            </a:r>
          </a:p>
          <a:p>
            <a:pPr marL="57150" lvl="1" indent="-57150" algn="l" defTabSz="488950">
              <a:lnSpc>
                <a:spcPct val="90000"/>
              </a:lnSpc>
              <a:spcBef>
                <a:spcPct val="0"/>
              </a:spcBef>
              <a:buChar char="•"/>
            </a:pPr>
            <a:r>
              <a:rPr lang="en-US" sz="1400" kern="1200" dirty="0">
                <a:latin typeface="Gill Sans" panose="020B0502020104020203" pitchFamily="34" charset="-79"/>
                <a:cs typeface="Gill Sans" panose="020B0502020104020203" pitchFamily="34" charset="-79"/>
              </a:rPr>
              <a:t>Factors: Small companies will outperform large companies, ESG</a:t>
            </a:r>
          </a:p>
        </p:txBody>
      </p:sp>
      <p:sp>
        <p:nvSpPr>
          <p:cNvPr id="12" name="Freeform 11">
            <a:extLst>
              <a:ext uri="{FF2B5EF4-FFF2-40B4-BE49-F238E27FC236}">
                <a16:creationId xmlns:a16="http://schemas.microsoft.com/office/drawing/2014/main" id="{5B4456A2-58F9-AA46-B528-34E5476B713F}"/>
              </a:ext>
            </a:extLst>
          </p:cNvPr>
          <p:cNvSpPr/>
          <p:nvPr/>
        </p:nvSpPr>
        <p:spPr>
          <a:xfrm>
            <a:off x="457200" y="2546681"/>
            <a:ext cx="1882560" cy="822448"/>
          </a:xfrm>
          <a:custGeom>
            <a:avLst/>
            <a:gdLst>
              <a:gd name="connsiteX0" fmla="*/ 0 w 1824492"/>
              <a:gd name="connsiteY0" fmla="*/ 116124 h 696730"/>
              <a:gd name="connsiteX1" fmla="*/ 116124 w 1824492"/>
              <a:gd name="connsiteY1" fmla="*/ 0 h 696730"/>
              <a:gd name="connsiteX2" fmla="*/ 1708368 w 1824492"/>
              <a:gd name="connsiteY2" fmla="*/ 0 h 696730"/>
              <a:gd name="connsiteX3" fmla="*/ 1824492 w 1824492"/>
              <a:gd name="connsiteY3" fmla="*/ 116124 h 696730"/>
              <a:gd name="connsiteX4" fmla="*/ 1824492 w 1824492"/>
              <a:gd name="connsiteY4" fmla="*/ 580606 h 696730"/>
              <a:gd name="connsiteX5" fmla="*/ 1708368 w 1824492"/>
              <a:gd name="connsiteY5" fmla="*/ 696730 h 696730"/>
              <a:gd name="connsiteX6" fmla="*/ 116124 w 1824492"/>
              <a:gd name="connsiteY6" fmla="*/ 696730 h 696730"/>
              <a:gd name="connsiteX7" fmla="*/ 0 w 1824492"/>
              <a:gd name="connsiteY7" fmla="*/ 580606 h 696730"/>
              <a:gd name="connsiteX8" fmla="*/ 0 w 1824492"/>
              <a:gd name="connsiteY8" fmla="*/ 116124 h 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92" h="696730">
                <a:moveTo>
                  <a:pt x="0" y="116124"/>
                </a:moveTo>
                <a:cubicBezTo>
                  <a:pt x="0" y="51990"/>
                  <a:pt x="51990" y="0"/>
                  <a:pt x="116124" y="0"/>
                </a:cubicBezTo>
                <a:lnTo>
                  <a:pt x="1708368" y="0"/>
                </a:lnTo>
                <a:cubicBezTo>
                  <a:pt x="1772502" y="0"/>
                  <a:pt x="1824492" y="51990"/>
                  <a:pt x="1824492" y="116124"/>
                </a:cubicBezTo>
                <a:lnTo>
                  <a:pt x="1824492" y="580606"/>
                </a:lnTo>
                <a:cubicBezTo>
                  <a:pt x="1824492" y="644740"/>
                  <a:pt x="1772502" y="696730"/>
                  <a:pt x="1708368" y="696730"/>
                </a:cubicBezTo>
                <a:lnTo>
                  <a:pt x="116124" y="696730"/>
                </a:lnTo>
                <a:cubicBezTo>
                  <a:pt x="51990" y="696730"/>
                  <a:pt x="0" y="644740"/>
                  <a:pt x="0" y="580606"/>
                </a:cubicBezTo>
                <a:lnTo>
                  <a:pt x="0" y="116124"/>
                </a:lnTo>
                <a:close/>
              </a:path>
            </a:pathLst>
          </a:custGeom>
        </p:spPr>
        <p:style>
          <a:lnRef idx="2">
            <a:schemeClr val="lt1">
              <a:hueOff val="0"/>
              <a:satOff val="0"/>
              <a:lumOff val="0"/>
              <a:alphaOff val="0"/>
            </a:schemeClr>
          </a:lnRef>
          <a:fillRef idx="1">
            <a:schemeClr val="accent3">
              <a:hueOff val="1240002"/>
              <a:satOff val="-18967"/>
              <a:lumOff val="-3464"/>
              <a:alphaOff val="0"/>
            </a:schemeClr>
          </a:fillRef>
          <a:effectRef idx="0">
            <a:schemeClr val="accent3">
              <a:hueOff val="1240002"/>
              <a:satOff val="-18967"/>
              <a:lumOff val="-3464"/>
              <a:alphaOff val="0"/>
            </a:schemeClr>
          </a:effectRef>
          <a:fontRef idx="minor">
            <a:schemeClr val="lt1"/>
          </a:fontRef>
        </p:style>
        <p:txBody>
          <a:bodyPr spcFirstLastPara="0" vert="horz" wrap="square" lIns="87352" tIns="60682" rIns="87352" bIns="60682"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Gill Sans" panose="020B0502020104020203" pitchFamily="34" charset="-79"/>
                <a:cs typeface="Gill Sans" panose="020B0502020104020203" pitchFamily="34" charset="-79"/>
              </a:rPr>
              <a:t>What is your investment thesis?</a:t>
            </a:r>
          </a:p>
        </p:txBody>
      </p:sp>
      <p:sp>
        <p:nvSpPr>
          <p:cNvPr id="13" name="Freeform 12">
            <a:extLst>
              <a:ext uri="{FF2B5EF4-FFF2-40B4-BE49-F238E27FC236}">
                <a16:creationId xmlns:a16="http://schemas.microsoft.com/office/drawing/2014/main" id="{D1DA8182-1C81-8246-B47F-E3CE4826775E}"/>
              </a:ext>
            </a:extLst>
          </p:cNvPr>
          <p:cNvSpPr/>
          <p:nvPr/>
        </p:nvSpPr>
        <p:spPr>
          <a:xfrm>
            <a:off x="2395230" y="3513211"/>
            <a:ext cx="6400800" cy="557184"/>
          </a:xfrm>
          <a:custGeom>
            <a:avLst/>
            <a:gdLst>
              <a:gd name="connsiteX0" fmla="*/ 92899 w 557384"/>
              <a:gd name="connsiteY0" fmla="*/ 0 h 6310588"/>
              <a:gd name="connsiteX1" fmla="*/ 464485 w 557384"/>
              <a:gd name="connsiteY1" fmla="*/ 0 h 6310588"/>
              <a:gd name="connsiteX2" fmla="*/ 557384 w 557384"/>
              <a:gd name="connsiteY2" fmla="*/ 92899 h 6310588"/>
              <a:gd name="connsiteX3" fmla="*/ 557384 w 557384"/>
              <a:gd name="connsiteY3" fmla="*/ 6310588 h 6310588"/>
              <a:gd name="connsiteX4" fmla="*/ 557384 w 557384"/>
              <a:gd name="connsiteY4" fmla="*/ 6310588 h 6310588"/>
              <a:gd name="connsiteX5" fmla="*/ 0 w 557384"/>
              <a:gd name="connsiteY5" fmla="*/ 6310588 h 6310588"/>
              <a:gd name="connsiteX6" fmla="*/ 0 w 557384"/>
              <a:gd name="connsiteY6" fmla="*/ 6310588 h 6310588"/>
              <a:gd name="connsiteX7" fmla="*/ 0 w 557384"/>
              <a:gd name="connsiteY7" fmla="*/ 92899 h 6310588"/>
              <a:gd name="connsiteX8" fmla="*/ 92899 w 557384"/>
              <a:gd name="connsiteY8" fmla="*/ 0 h 631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84" h="6310588">
                <a:moveTo>
                  <a:pt x="557384" y="1051787"/>
                </a:moveTo>
                <a:lnTo>
                  <a:pt x="557384" y="5258801"/>
                </a:lnTo>
                <a:cubicBezTo>
                  <a:pt x="557384" y="5839687"/>
                  <a:pt x="553710" y="6310582"/>
                  <a:pt x="549179" y="6310582"/>
                </a:cubicBezTo>
                <a:lnTo>
                  <a:pt x="0" y="6310582"/>
                </a:lnTo>
                <a:lnTo>
                  <a:pt x="0" y="6310582"/>
                </a:lnTo>
                <a:lnTo>
                  <a:pt x="0" y="6"/>
                </a:lnTo>
                <a:lnTo>
                  <a:pt x="0" y="6"/>
                </a:lnTo>
                <a:lnTo>
                  <a:pt x="549179" y="6"/>
                </a:lnTo>
                <a:cubicBezTo>
                  <a:pt x="553710" y="6"/>
                  <a:pt x="557384" y="470901"/>
                  <a:pt x="557384" y="1051787"/>
                </a:cubicBezTo>
                <a:close/>
              </a:path>
            </a:pathLst>
          </a:custGeom>
        </p:spPr>
        <p:style>
          <a:lnRef idx="2">
            <a:schemeClr val="accent3">
              <a:tint val="40000"/>
              <a:alpha val="90000"/>
              <a:hueOff val="2094440"/>
              <a:satOff val="-31056"/>
              <a:lumOff val="-2001"/>
              <a:alphaOff val="0"/>
            </a:schemeClr>
          </a:lnRef>
          <a:fillRef idx="1">
            <a:schemeClr val="accent3">
              <a:tint val="40000"/>
              <a:alpha val="90000"/>
              <a:hueOff val="2094440"/>
              <a:satOff val="-31056"/>
              <a:lumOff val="-2001"/>
              <a:alphaOff val="0"/>
            </a:schemeClr>
          </a:fillRef>
          <a:effectRef idx="0">
            <a:schemeClr val="accent3">
              <a:tint val="40000"/>
              <a:alpha val="90000"/>
              <a:hueOff val="2094440"/>
              <a:satOff val="-31056"/>
              <a:lumOff val="-2001"/>
              <a:alphaOff val="0"/>
            </a:schemeClr>
          </a:effectRef>
          <a:fontRef idx="minor">
            <a:schemeClr val="dk1">
              <a:hueOff val="0"/>
              <a:satOff val="0"/>
              <a:lumOff val="0"/>
              <a:alphaOff val="0"/>
            </a:schemeClr>
          </a:fontRef>
        </p:style>
        <p:txBody>
          <a:bodyPr spcFirstLastPara="0" vert="horz" wrap="square" lIns="91441" tIns="151033" rIns="118648" bIns="151035" numCol="1" spcCol="1270" anchor="ctr" anchorCtr="0">
            <a:noAutofit/>
          </a:bodyPr>
          <a:lstStyle/>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rPr>
              <a:t>No more than 3% of account in pure risk positions.</a:t>
            </a:r>
          </a:p>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hlinkClick r:id="rId3"/>
              </a:rPr>
              <a:t>Stop-loss orders</a:t>
            </a:r>
            <a:r>
              <a:rPr lang="en-US" sz="1400" kern="1200" dirty="0">
                <a:latin typeface="Gill Sans" panose="020B0502020104020203" pitchFamily="34" charset="-79"/>
                <a:cs typeface="Gill Sans" panose="020B0502020104020203" pitchFamily="34" charset="-79"/>
              </a:rPr>
              <a:t>.</a:t>
            </a:r>
          </a:p>
        </p:txBody>
      </p:sp>
      <p:sp>
        <p:nvSpPr>
          <p:cNvPr id="14" name="Freeform 13">
            <a:extLst>
              <a:ext uri="{FF2B5EF4-FFF2-40B4-BE49-F238E27FC236}">
                <a16:creationId xmlns:a16="http://schemas.microsoft.com/office/drawing/2014/main" id="{6C7F3124-4E4D-8641-B7C1-7C9D7A44E5C6}"/>
              </a:ext>
            </a:extLst>
          </p:cNvPr>
          <p:cNvSpPr/>
          <p:nvPr/>
        </p:nvSpPr>
        <p:spPr>
          <a:xfrm>
            <a:off x="457200" y="3449811"/>
            <a:ext cx="1882560" cy="620584"/>
          </a:xfrm>
          <a:custGeom>
            <a:avLst/>
            <a:gdLst>
              <a:gd name="connsiteX0" fmla="*/ 0 w 1824492"/>
              <a:gd name="connsiteY0" fmla="*/ 116124 h 696730"/>
              <a:gd name="connsiteX1" fmla="*/ 116124 w 1824492"/>
              <a:gd name="connsiteY1" fmla="*/ 0 h 696730"/>
              <a:gd name="connsiteX2" fmla="*/ 1708368 w 1824492"/>
              <a:gd name="connsiteY2" fmla="*/ 0 h 696730"/>
              <a:gd name="connsiteX3" fmla="*/ 1824492 w 1824492"/>
              <a:gd name="connsiteY3" fmla="*/ 116124 h 696730"/>
              <a:gd name="connsiteX4" fmla="*/ 1824492 w 1824492"/>
              <a:gd name="connsiteY4" fmla="*/ 580606 h 696730"/>
              <a:gd name="connsiteX5" fmla="*/ 1708368 w 1824492"/>
              <a:gd name="connsiteY5" fmla="*/ 696730 h 696730"/>
              <a:gd name="connsiteX6" fmla="*/ 116124 w 1824492"/>
              <a:gd name="connsiteY6" fmla="*/ 696730 h 696730"/>
              <a:gd name="connsiteX7" fmla="*/ 0 w 1824492"/>
              <a:gd name="connsiteY7" fmla="*/ 580606 h 696730"/>
              <a:gd name="connsiteX8" fmla="*/ 0 w 1824492"/>
              <a:gd name="connsiteY8" fmla="*/ 116124 h 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92" h="696730">
                <a:moveTo>
                  <a:pt x="0" y="116124"/>
                </a:moveTo>
                <a:cubicBezTo>
                  <a:pt x="0" y="51990"/>
                  <a:pt x="51990" y="0"/>
                  <a:pt x="116124" y="0"/>
                </a:cubicBezTo>
                <a:lnTo>
                  <a:pt x="1708368" y="0"/>
                </a:lnTo>
                <a:cubicBezTo>
                  <a:pt x="1772502" y="0"/>
                  <a:pt x="1824492" y="51990"/>
                  <a:pt x="1824492" y="116124"/>
                </a:cubicBezTo>
                <a:lnTo>
                  <a:pt x="1824492" y="580606"/>
                </a:lnTo>
                <a:cubicBezTo>
                  <a:pt x="1824492" y="644740"/>
                  <a:pt x="1772502" y="696730"/>
                  <a:pt x="1708368" y="696730"/>
                </a:cubicBezTo>
                <a:lnTo>
                  <a:pt x="116124" y="696730"/>
                </a:lnTo>
                <a:cubicBezTo>
                  <a:pt x="51990" y="696730"/>
                  <a:pt x="0" y="644740"/>
                  <a:pt x="0" y="580606"/>
                </a:cubicBezTo>
                <a:lnTo>
                  <a:pt x="0" y="116124"/>
                </a:lnTo>
                <a:close/>
              </a:path>
            </a:pathLst>
          </a:custGeom>
        </p:spPr>
        <p:style>
          <a:lnRef idx="2">
            <a:schemeClr val="lt1">
              <a:hueOff val="0"/>
              <a:satOff val="0"/>
              <a:lumOff val="0"/>
              <a:alphaOff val="0"/>
            </a:schemeClr>
          </a:lnRef>
          <a:fillRef idx="1">
            <a:schemeClr val="accent3">
              <a:hueOff val="1860003"/>
              <a:satOff val="-28451"/>
              <a:lumOff val="-5196"/>
              <a:alphaOff val="0"/>
            </a:schemeClr>
          </a:fillRef>
          <a:effectRef idx="0">
            <a:schemeClr val="accent3">
              <a:hueOff val="1860003"/>
              <a:satOff val="-28451"/>
              <a:lumOff val="-5196"/>
              <a:alphaOff val="0"/>
            </a:schemeClr>
          </a:effectRef>
          <a:fontRef idx="minor">
            <a:schemeClr val="lt1"/>
          </a:fontRef>
        </p:style>
        <p:txBody>
          <a:bodyPr spcFirstLastPara="0" vert="horz" wrap="square" lIns="87352" tIns="60682" rIns="87352" bIns="60682"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Gill Sans" panose="020B0502020104020203" pitchFamily="34" charset="-79"/>
                <a:cs typeface="Gill Sans" panose="020B0502020104020203" pitchFamily="34" charset="-79"/>
              </a:rPr>
              <a:t>How will you manage your downside?</a:t>
            </a:r>
          </a:p>
        </p:txBody>
      </p:sp>
      <p:sp>
        <p:nvSpPr>
          <p:cNvPr id="15" name="Freeform 14">
            <a:extLst>
              <a:ext uri="{FF2B5EF4-FFF2-40B4-BE49-F238E27FC236}">
                <a16:creationId xmlns:a16="http://schemas.microsoft.com/office/drawing/2014/main" id="{3426366D-7C01-CB4E-AF9F-63404A723813}"/>
              </a:ext>
            </a:extLst>
          </p:cNvPr>
          <p:cNvSpPr/>
          <p:nvPr/>
        </p:nvSpPr>
        <p:spPr>
          <a:xfrm>
            <a:off x="2395230" y="4150388"/>
            <a:ext cx="6400800" cy="557184"/>
          </a:xfrm>
          <a:custGeom>
            <a:avLst/>
            <a:gdLst>
              <a:gd name="connsiteX0" fmla="*/ 92899 w 557384"/>
              <a:gd name="connsiteY0" fmla="*/ 0 h 6183918"/>
              <a:gd name="connsiteX1" fmla="*/ 464485 w 557384"/>
              <a:gd name="connsiteY1" fmla="*/ 0 h 6183918"/>
              <a:gd name="connsiteX2" fmla="*/ 557384 w 557384"/>
              <a:gd name="connsiteY2" fmla="*/ 92899 h 6183918"/>
              <a:gd name="connsiteX3" fmla="*/ 557384 w 557384"/>
              <a:gd name="connsiteY3" fmla="*/ 6183918 h 6183918"/>
              <a:gd name="connsiteX4" fmla="*/ 557384 w 557384"/>
              <a:gd name="connsiteY4" fmla="*/ 6183918 h 6183918"/>
              <a:gd name="connsiteX5" fmla="*/ 0 w 557384"/>
              <a:gd name="connsiteY5" fmla="*/ 6183918 h 6183918"/>
              <a:gd name="connsiteX6" fmla="*/ 0 w 557384"/>
              <a:gd name="connsiteY6" fmla="*/ 6183918 h 6183918"/>
              <a:gd name="connsiteX7" fmla="*/ 0 w 557384"/>
              <a:gd name="connsiteY7" fmla="*/ 92899 h 6183918"/>
              <a:gd name="connsiteX8" fmla="*/ 92899 w 557384"/>
              <a:gd name="connsiteY8" fmla="*/ 0 h 618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84" h="6183918">
                <a:moveTo>
                  <a:pt x="557384" y="1030675"/>
                </a:moveTo>
                <a:lnTo>
                  <a:pt x="557384" y="5153243"/>
                </a:lnTo>
                <a:cubicBezTo>
                  <a:pt x="557384" y="5722469"/>
                  <a:pt x="553635" y="6183912"/>
                  <a:pt x="549011" y="6183912"/>
                </a:cubicBezTo>
                <a:lnTo>
                  <a:pt x="0" y="6183912"/>
                </a:lnTo>
                <a:lnTo>
                  <a:pt x="0" y="6183912"/>
                </a:lnTo>
                <a:lnTo>
                  <a:pt x="0" y="6"/>
                </a:lnTo>
                <a:lnTo>
                  <a:pt x="0" y="6"/>
                </a:lnTo>
                <a:lnTo>
                  <a:pt x="549011" y="6"/>
                </a:lnTo>
                <a:cubicBezTo>
                  <a:pt x="553635" y="6"/>
                  <a:pt x="557384" y="461449"/>
                  <a:pt x="557384" y="1030675"/>
                </a:cubicBezTo>
                <a:close/>
              </a:path>
            </a:pathLst>
          </a:custGeom>
        </p:spPr>
        <p:style>
          <a:lnRef idx="2">
            <a:schemeClr val="accent3">
              <a:tint val="40000"/>
              <a:alpha val="90000"/>
              <a:hueOff val="2792587"/>
              <a:satOff val="-41409"/>
              <a:lumOff val="-2668"/>
              <a:alphaOff val="0"/>
            </a:schemeClr>
          </a:lnRef>
          <a:fillRef idx="1">
            <a:schemeClr val="accent3">
              <a:tint val="40000"/>
              <a:alpha val="90000"/>
              <a:hueOff val="2792587"/>
              <a:satOff val="-41409"/>
              <a:lumOff val="-2668"/>
              <a:alphaOff val="0"/>
            </a:schemeClr>
          </a:fillRef>
          <a:effectRef idx="0">
            <a:schemeClr val="accent3">
              <a:tint val="40000"/>
              <a:alpha val="90000"/>
              <a:hueOff val="2792587"/>
              <a:satOff val="-41409"/>
              <a:lumOff val="-2668"/>
              <a:alphaOff val="0"/>
            </a:schemeClr>
          </a:effectRef>
          <a:fontRef idx="minor">
            <a:schemeClr val="dk1">
              <a:hueOff val="0"/>
              <a:satOff val="0"/>
              <a:lumOff val="0"/>
              <a:alphaOff val="0"/>
            </a:schemeClr>
          </a:fontRef>
        </p:style>
        <p:txBody>
          <a:bodyPr spcFirstLastPara="0" vert="horz" wrap="square" lIns="91441" tIns="151034" rIns="118648" bIns="151034" numCol="1" spcCol="1270" anchor="ctr" anchorCtr="0">
            <a:noAutofit/>
          </a:bodyPr>
          <a:lstStyle/>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rPr>
              <a:t>No leverage to be used.</a:t>
            </a:r>
          </a:p>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rPr>
              <a:t>Use leverage if margin loan less than 6%</a:t>
            </a:r>
          </a:p>
        </p:txBody>
      </p:sp>
      <p:sp>
        <p:nvSpPr>
          <p:cNvPr id="16" name="Freeform 15">
            <a:extLst>
              <a:ext uri="{FF2B5EF4-FFF2-40B4-BE49-F238E27FC236}">
                <a16:creationId xmlns:a16="http://schemas.microsoft.com/office/drawing/2014/main" id="{984F737A-EE9E-4A4E-9469-F3C354C08F2F}"/>
              </a:ext>
            </a:extLst>
          </p:cNvPr>
          <p:cNvSpPr/>
          <p:nvPr/>
        </p:nvSpPr>
        <p:spPr>
          <a:xfrm>
            <a:off x="457200" y="4150388"/>
            <a:ext cx="1882560" cy="607860"/>
          </a:xfrm>
          <a:custGeom>
            <a:avLst/>
            <a:gdLst>
              <a:gd name="connsiteX0" fmla="*/ 0 w 1824492"/>
              <a:gd name="connsiteY0" fmla="*/ 116124 h 696730"/>
              <a:gd name="connsiteX1" fmla="*/ 116124 w 1824492"/>
              <a:gd name="connsiteY1" fmla="*/ 0 h 696730"/>
              <a:gd name="connsiteX2" fmla="*/ 1708368 w 1824492"/>
              <a:gd name="connsiteY2" fmla="*/ 0 h 696730"/>
              <a:gd name="connsiteX3" fmla="*/ 1824492 w 1824492"/>
              <a:gd name="connsiteY3" fmla="*/ 116124 h 696730"/>
              <a:gd name="connsiteX4" fmla="*/ 1824492 w 1824492"/>
              <a:gd name="connsiteY4" fmla="*/ 580606 h 696730"/>
              <a:gd name="connsiteX5" fmla="*/ 1708368 w 1824492"/>
              <a:gd name="connsiteY5" fmla="*/ 696730 h 696730"/>
              <a:gd name="connsiteX6" fmla="*/ 116124 w 1824492"/>
              <a:gd name="connsiteY6" fmla="*/ 696730 h 696730"/>
              <a:gd name="connsiteX7" fmla="*/ 0 w 1824492"/>
              <a:gd name="connsiteY7" fmla="*/ 580606 h 696730"/>
              <a:gd name="connsiteX8" fmla="*/ 0 w 1824492"/>
              <a:gd name="connsiteY8" fmla="*/ 116124 h 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92" h="696730">
                <a:moveTo>
                  <a:pt x="0" y="116124"/>
                </a:moveTo>
                <a:cubicBezTo>
                  <a:pt x="0" y="51990"/>
                  <a:pt x="51990" y="0"/>
                  <a:pt x="116124" y="0"/>
                </a:cubicBezTo>
                <a:lnTo>
                  <a:pt x="1708368" y="0"/>
                </a:lnTo>
                <a:cubicBezTo>
                  <a:pt x="1772502" y="0"/>
                  <a:pt x="1824492" y="51990"/>
                  <a:pt x="1824492" y="116124"/>
                </a:cubicBezTo>
                <a:lnTo>
                  <a:pt x="1824492" y="580606"/>
                </a:lnTo>
                <a:cubicBezTo>
                  <a:pt x="1824492" y="644740"/>
                  <a:pt x="1772502" y="696730"/>
                  <a:pt x="1708368" y="696730"/>
                </a:cubicBezTo>
                <a:lnTo>
                  <a:pt x="116124" y="696730"/>
                </a:lnTo>
                <a:cubicBezTo>
                  <a:pt x="51990" y="696730"/>
                  <a:pt x="0" y="644740"/>
                  <a:pt x="0" y="580606"/>
                </a:cubicBezTo>
                <a:lnTo>
                  <a:pt x="0" y="116124"/>
                </a:lnTo>
                <a:close/>
              </a:path>
            </a:pathLst>
          </a:custGeom>
        </p:spPr>
        <p:style>
          <a:lnRef idx="2">
            <a:schemeClr val="lt1">
              <a:hueOff val="0"/>
              <a:satOff val="0"/>
              <a:lumOff val="0"/>
              <a:alphaOff val="0"/>
            </a:schemeClr>
          </a:lnRef>
          <a:fillRef idx="1">
            <a:schemeClr val="accent3">
              <a:hueOff val="2480004"/>
              <a:satOff val="-37935"/>
              <a:lumOff val="-6928"/>
              <a:alphaOff val="0"/>
            </a:schemeClr>
          </a:fillRef>
          <a:effectRef idx="0">
            <a:schemeClr val="accent3">
              <a:hueOff val="2480004"/>
              <a:satOff val="-37935"/>
              <a:lumOff val="-6928"/>
              <a:alphaOff val="0"/>
            </a:schemeClr>
          </a:effectRef>
          <a:fontRef idx="minor">
            <a:schemeClr val="lt1"/>
          </a:fontRef>
        </p:style>
        <p:txBody>
          <a:bodyPr spcFirstLastPara="0" vert="horz" wrap="square" lIns="87352" tIns="60682" rIns="87352" bIns="60682"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Gill Sans" panose="020B0502020104020203" pitchFamily="34" charset="-79"/>
                <a:cs typeface="Gill Sans" panose="020B0502020104020203" pitchFamily="34" charset="-79"/>
              </a:rPr>
              <a:t>Will you use leverage?</a:t>
            </a:r>
          </a:p>
        </p:txBody>
      </p:sp>
      <p:sp>
        <p:nvSpPr>
          <p:cNvPr id="17" name="Freeform 16">
            <a:extLst>
              <a:ext uri="{FF2B5EF4-FFF2-40B4-BE49-F238E27FC236}">
                <a16:creationId xmlns:a16="http://schemas.microsoft.com/office/drawing/2014/main" id="{93634228-9E20-CB42-AB59-FFD9A8FB41AA}"/>
              </a:ext>
            </a:extLst>
          </p:cNvPr>
          <p:cNvSpPr/>
          <p:nvPr/>
        </p:nvSpPr>
        <p:spPr>
          <a:xfrm>
            <a:off x="2395230" y="4816139"/>
            <a:ext cx="6400800" cy="839133"/>
          </a:xfrm>
          <a:custGeom>
            <a:avLst/>
            <a:gdLst>
              <a:gd name="connsiteX0" fmla="*/ 92899 w 557384"/>
              <a:gd name="connsiteY0" fmla="*/ 0 h 5435275"/>
              <a:gd name="connsiteX1" fmla="*/ 464485 w 557384"/>
              <a:gd name="connsiteY1" fmla="*/ 0 h 5435275"/>
              <a:gd name="connsiteX2" fmla="*/ 557384 w 557384"/>
              <a:gd name="connsiteY2" fmla="*/ 92899 h 5435275"/>
              <a:gd name="connsiteX3" fmla="*/ 557384 w 557384"/>
              <a:gd name="connsiteY3" fmla="*/ 5435275 h 5435275"/>
              <a:gd name="connsiteX4" fmla="*/ 557384 w 557384"/>
              <a:gd name="connsiteY4" fmla="*/ 5435275 h 5435275"/>
              <a:gd name="connsiteX5" fmla="*/ 0 w 557384"/>
              <a:gd name="connsiteY5" fmla="*/ 5435275 h 5435275"/>
              <a:gd name="connsiteX6" fmla="*/ 0 w 557384"/>
              <a:gd name="connsiteY6" fmla="*/ 5435275 h 5435275"/>
              <a:gd name="connsiteX7" fmla="*/ 0 w 557384"/>
              <a:gd name="connsiteY7" fmla="*/ 92899 h 5435275"/>
              <a:gd name="connsiteX8" fmla="*/ 92899 w 557384"/>
              <a:gd name="connsiteY8" fmla="*/ 0 h 543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384" h="5435275">
                <a:moveTo>
                  <a:pt x="557384" y="905899"/>
                </a:moveTo>
                <a:lnTo>
                  <a:pt x="557384" y="4529376"/>
                </a:lnTo>
                <a:cubicBezTo>
                  <a:pt x="557384" y="5029691"/>
                  <a:pt x="553119" y="5435270"/>
                  <a:pt x="547857" y="5435270"/>
                </a:cubicBezTo>
                <a:lnTo>
                  <a:pt x="0" y="5435270"/>
                </a:lnTo>
                <a:lnTo>
                  <a:pt x="0" y="5435270"/>
                </a:lnTo>
                <a:lnTo>
                  <a:pt x="0" y="5"/>
                </a:lnTo>
                <a:lnTo>
                  <a:pt x="0" y="5"/>
                </a:lnTo>
                <a:lnTo>
                  <a:pt x="547857" y="5"/>
                </a:lnTo>
                <a:cubicBezTo>
                  <a:pt x="553119" y="5"/>
                  <a:pt x="557384" y="405584"/>
                  <a:pt x="557384" y="905899"/>
                </a:cubicBezTo>
                <a:close/>
              </a:path>
            </a:pathLst>
          </a:custGeom>
        </p:spPr>
        <p:style>
          <a:lnRef idx="2">
            <a:schemeClr val="accent3">
              <a:tint val="40000"/>
              <a:alpha val="90000"/>
              <a:hueOff val="3490733"/>
              <a:satOff val="-51761"/>
              <a:lumOff val="-3335"/>
              <a:alphaOff val="0"/>
            </a:schemeClr>
          </a:lnRef>
          <a:fillRef idx="1">
            <a:schemeClr val="accent3">
              <a:tint val="40000"/>
              <a:alpha val="90000"/>
              <a:hueOff val="3490733"/>
              <a:satOff val="-51761"/>
              <a:lumOff val="-3335"/>
              <a:alphaOff val="0"/>
            </a:schemeClr>
          </a:fillRef>
          <a:effectRef idx="0">
            <a:schemeClr val="accent3">
              <a:tint val="40000"/>
              <a:alpha val="90000"/>
              <a:hueOff val="3490733"/>
              <a:satOff val="-51761"/>
              <a:lumOff val="-3335"/>
              <a:alphaOff val="0"/>
            </a:schemeClr>
          </a:effectRef>
          <a:fontRef idx="minor">
            <a:schemeClr val="dk1">
              <a:hueOff val="0"/>
              <a:satOff val="0"/>
              <a:lumOff val="0"/>
              <a:alphaOff val="0"/>
            </a:schemeClr>
          </a:fontRef>
        </p:style>
        <p:txBody>
          <a:bodyPr spcFirstLastPara="0" vert="horz" wrap="square" lIns="91441" tIns="151035" rIns="118649" bIns="151034" numCol="1" spcCol="1270" anchor="ctr" anchorCtr="0">
            <a:noAutofit/>
          </a:bodyPr>
          <a:lstStyle/>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rPr>
              <a:t>Top-down: defensive companies when economy slows down. Otherwise, growth companies.</a:t>
            </a:r>
          </a:p>
          <a:p>
            <a:pPr marL="114300" lvl="1" indent="-114300" algn="l" defTabSz="622300">
              <a:lnSpc>
                <a:spcPct val="90000"/>
              </a:lnSpc>
              <a:spcBef>
                <a:spcPct val="0"/>
              </a:spcBef>
              <a:buChar char="•"/>
            </a:pPr>
            <a:r>
              <a:rPr lang="en-US" sz="1400" kern="1200" dirty="0">
                <a:latin typeface="Gill Sans" panose="020B0502020104020203" pitchFamily="34" charset="-79"/>
                <a:cs typeface="Gill Sans" panose="020B0502020104020203" pitchFamily="34" charset="-79"/>
              </a:rPr>
              <a:t>Bottom-up: Based on ESG criteria - no oil and gas, Gross margins more than 40%, growing dividends, credit rating</a:t>
            </a:r>
          </a:p>
        </p:txBody>
      </p:sp>
      <p:sp>
        <p:nvSpPr>
          <p:cNvPr id="18" name="Freeform 17">
            <a:extLst>
              <a:ext uri="{FF2B5EF4-FFF2-40B4-BE49-F238E27FC236}">
                <a16:creationId xmlns:a16="http://schemas.microsoft.com/office/drawing/2014/main" id="{905F5F59-3F6E-2B42-B5D7-E6A7774ABF8E}"/>
              </a:ext>
            </a:extLst>
          </p:cNvPr>
          <p:cNvSpPr/>
          <p:nvPr/>
        </p:nvSpPr>
        <p:spPr>
          <a:xfrm>
            <a:off x="457200" y="4816139"/>
            <a:ext cx="1882560" cy="839133"/>
          </a:xfrm>
          <a:custGeom>
            <a:avLst/>
            <a:gdLst>
              <a:gd name="connsiteX0" fmla="*/ 0 w 1824492"/>
              <a:gd name="connsiteY0" fmla="*/ 116124 h 696730"/>
              <a:gd name="connsiteX1" fmla="*/ 116124 w 1824492"/>
              <a:gd name="connsiteY1" fmla="*/ 0 h 696730"/>
              <a:gd name="connsiteX2" fmla="*/ 1708368 w 1824492"/>
              <a:gd name="connsiteY2" fmla="*/ 0 h 696730"/>
              <a:gd name="connsiteX3" fmla="*/ 1824492 w 1824492"/>
              <a:gd name="connsiteY3" fmla="*/ 116124 h 696730"/>
              <a:gd name="connsiteX4" fmla="*/ 1824492 w 1824492"/>
              <a:gd name="connsiteY4" fmla="*/ 580606 h 696730"/>
              <a:gd name="connsiteX5" fmla="*/ 1708368 w 1824492"/>
              <a:gd name="connsiteY5" fmla="*/ 696730 h 696730"/>
              <a:gd name="connsiteX6" fmla="*/ 116124 w 1824492"/>
              <a:gd name="connsiteY6" fmla="*/ 696730 h 696730"/>
              <a:gd name="connsiteX7" fmla="*/ 0 w 1824492"/>
              <a:gd name="connsiteY7" fmla="*/ 580606 h 696730"/>
              <a:gd name="connsiteX8" fmla="*/ 0 w 1824492"/>
              <a:gd name="connsiteY8" fmla="*/ 116124 h 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92" h="696730">
                <a:moveTo>
                  <a:pt x="0" y="116124"/>
                </a:moveTo>
                <a:cubicBezTo>
                  <a:pt x="0" y="51990"/>
                  <a:pt x="51990" y="0"/>
                  <a:pt x="116124" y="0"/>
                </a:cubicBezTo>
                <a:lnTo>
                  <a:pt x="1708368" y="0"/>
                </a:lnTo>
                <a:cubicBezTo>
                  <a:pt x="1772502" y="0"/>
                  <a:pt x="1824492" y="51990"/>
                  <a:pt x="1824492" y="116124"/>
                </a:cubicBezTo>
                <a:lnTo>
                  <a:pt x="1824492" y="580606"/>
                </a:lnTo>
                <a:cubicBezTo>
                  <a:pt x="1824492" y="644740"/>
                  <a:pt x="1772502" y="696730"/>
                  <a:pt x="1708368" y="696730"/>
                </a:cubicBezTo>
                <a:lnTo>
                  <a:pt x="116124" y="696730"/>
                </a:lnTo>
                <a:cubicBezTo>
                  <a:pt x="51990" y="696730"/>
                  <a:pt x="0" y="644740"/>
                  <a:pt x="0" y="580606"/>
                </a:cubicBezTo>
                <a:lnTo>
                  <a:pt x="0" y="116124"/>
                </a:lnTo>
                <a:close/>
              </a:path>
            </a:pathLst>
          </a:custGeom>
        </p:spPr>
        <p:style>
          <a:lnRef idx="2">
            <a:schemeClr val="lt1">
              <a:hueOff val="0"/>
              <a:satOff val="0"/>
              <a:lumOff val="0"/>
              <a:alphaOff val="0"/>
            </a:schemeClr>
          </a:lnRef>
          <a:fillRef idx="1">
            <a:schemeClr val="accent3">
              <a:hueOff val="3100005"/>
              <a:satOff val="-47418"/>
              <a:lumOff val="-8660"/>
              <a:alphaOff val="0"/>
            </a:schemeClr>
          </a:fillRef>
          <a:effectRef idx="0">
            <a:schemeClr val="accent3">
              <a:hueOff val="3100005"/>
              <a:satOff val="-47418"/>
              <a:lumOff val="-8660"/>
              <a:alphaOff val="0"/>
            </a:schemeClr>
          </a:effectRef>
          <a:fontRef idx="minor">
            <a:schemeClr val="lt1"/>
          </a:fontRef>
        </p:style>
        <p:txBody>
          <a:bodyPr spcFirstLastPara="0" vert="horz" wrap="square" lIns="87352" tIns="60682" rIns="87352" bIns="60682"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Gill Sans" panose="020B0502020104020203" pitchFamily="34" charset="-79"/>
                <a:cs typeface="Gill Sans" panose="020B0502020104020203" pitchFamily="34" charset="-79"/>
              </a:rPr>
              <a:t>What is your analysis process? Top-down or bottom-up?</a:t>
            </a:r>
          </a:p>
        </p:txBody>
      </p:sp>
      <p:sp>
        <p:nvSpPr>
          <p:cNvPr id="20" name="Freeform 19">
            <a:extLst>
              <a:ext uri="{FF2B5EF4-FFF2-40B4-BE49-F238E27FC236}">
                <a16:creationId xmlns:a16="http://schemas.microsoft.com/office/drawing/2014/main" id="{D34FB0A1-659D-8D46-A503-E9B0C1BD939D}"/>
              </a:ext>
            </a:extLst>
          </p:cNvPr>
          <p:cNvSpPr/>
          <p:nvPr/>
        </p:nvSpPr>
        <p:spPr>
          <a:xfrm>
            <a:off x="457200" y="5762849"/>
            <a:ext cx="1882560" cy="876079"/>
          </a:xfrm>
          <a:custGeom>
            <a:avLst/>
            <a:gdLst>
              <a:gd name="connsiteX0" fmla="*/ 0 w 1824492"/>
              <a:gd name="connsiteY0" fmla="*/ 116124 h 696730"/>
              <a:gd name="connsiteX1" fmla="*/ 116124 w 1824492"/>
              <a:gd name="connsiteY1" fmla="*/ 0 h 696730"/>
              <a:gd name="connsiteX2" fmla="*/ 1708368 w 1824492"/>
              <a:gd name="connsiteY2" fmla="*/ 0 h 696730"/>
              <a:gd name="connsiteX3" fmla="*/ 1824492 w 1824492"/>
              <a:gd name="connsiteY3" fmla="*/ 116124 h 696730"/>
              <a:gd name="connsiteX4" fmla="*/ 1824492 w 1824492"/>
              <a:gd name="connsiteY4" fmla="*/ 580606 h 696730"/>
              <a:gd name="connsiteX5" fmla="*/ 1708368 w 1824492"/>
              <a:gd name="connsiteY5" fmla="*/ 696730 h 696730"/>
              <a:gd name="connsiteX6" fmla="*/ 116124 w 1824492"/>
              <a:gd name="connsiteY6" fmla="*/ 696730 h 696730"/>
              <a:gd name="connsiteX7" fmla="*/ 0 w 1824492"/>
              <a:gd name="connsiteY7" fmla="*/ 580606 h 696730"/>
              <a:gd name="connsiteX8" fmla="*/ 0 w 1824492"/>
              <a:gd name="connsiteY8" fmla="*/ 116124 h 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92" h="696730">
                <a:moveTo>
                  <a:pt x="0" y="116124"/>
                </a:moveTo>
                <a:cubicBezTo>
                  <a:pt x="0" y="51990"/>
                  <a:pt x="51990" y="0"/>
                  <a:pt x="116124" y="0"/>
                </a:cubicBezTo>
                <a:lnTo>
                  <a:pt x="1708368" y="0"/>
                </a:lnTo>
                <a:cubicBezTo>
                  <a:pt x="1772502" y="0"/>
                  <a:pt x="1824492" y="51990"/>
                  <a:pt x="1824492" y="116124"/>
                </a:cubicBezTo>
                <a:lnTo>
                  <a:pt x="1824492" y="580606"/>
                </a:lnTo>
                <a:cubicBezTo>
                  <a:pt x="1824492" y="644740"/>
                  <a:pt x="1772502" y="696730"/>
                  <a:pt x="1708368" y="696730"/>
                </a:cubicBezTo>
                <a:lnTo>
                  <a:pt x="116124" y="696730"/>
                </a:lnTo>
                <a:cubicBezTo>
                  <a:pt x="51990" y="696730"/>
                  <a:pt x="0" y="644740"/>
                  <a:pt x="0" y="580606"/>
                </a:cubicBezTo>
                <a:lnTo>
                  <a:pt x="0" y="116124"/>
                </a:lnTo>
                <a:close/>
              </a:path>
            </a:pathLst>
          </a:custGeom>
        </p:spPr>
        <p:style>
          <a:lnRef idx="2">
            <a:schemeClr val="lt1">
              <a:hueOff val="0"/>
              <a:satOff val="0"/>
              <a:lumOff val="0"/>
              <a:alphaOff val="0"/>
            </a:schemeClr>
          </a:lnRef>
          <a:fillRef idx="1">
            <a:schemeClr val="accent3">
              <a:hueOff val="3720006"/>
              <a:satOff val="-56902"/>
              <a:lumOff val="-10392"/>
              <a:alphaOff val="0"/>
            </a:schemeClr>
          </a:fillRef>
          <a:effectRef idx="0">
            <a:schemeClr val="accent3">
              <a:hueOff val="3720006"/>
              <a:satOff val="-56902"/>
              <a:lumOff val="-10392"/>
              <a:alphaOff val="0"/>
            </a:schemeClr>
          </a:effectRef>
          <a:fontRef idx="minor">
            <a:schemeClr val="lt1"/>
          </a:fontRef>
        </p:style>
        <p:txBody>
          <a:bodyPr spcFirstLastPara="0" vert="horz" wrap="square" lIns="87352" tIns="60682" rIns="87352" bIns="60682"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Gill Sans" panose="020B0502020104020203" pitchFamily="34" charset="-79"/>
                <a:cs typeface="Gill Sans" panose="020B0502020104020203" pitchFamily="34" charset="-79"/>
              </a:rPr>
              <a:t>How will you determine entry and exit points?</a:t>
            </a:r>
          </a:p>
        </p:txBody>
      </p:sp>
      <p:sp>
        <p:nvSpPr>
          <p:cNvPr id="4" name="Slide Number Placeholder 3">
            <a:extLst>
              <a:ext uri="{FF2B5EF4-FFF2-40B4-BE49-F238E27FC236}">
                <a16:creationId xmlns:a16="http://schemas.microsoft.com/office/drawing/2014/main" id="{006A9B94-E3E3-704A-A1FB-3F57648D21E3}"/>
              </a:ext>
            </a:extLst>
          </p:cNvPr>
          <p:cNvSpPr>
            <a:spLocks noGrp="1"/>
          </p:cNvSpPr>
          <p:nvPr>
            <p:ph type="sldNum" sz="quarter" idx="12"/>
          </p:nvPr>
        </p:nvSpPr>
        <p:spPr>
          <a:xfrm>
            <a:off x="8567430" y="6499510"/>
            <a:ext cx="457200" cy="246995"/>
          </a:xfrm>
        </p:spPr>
        <p:txBody>
          <a:bodyPr/>
          <a:lstStyle/>
          <a:p>
            <a:fld id="{32AF03D0-5AC1-44A9-A8E1-5CF33F8C40D2}" type="slidenum">
              <a:rPr lang="en-US" smtClean="0"/>
              <a:pPr/>
              <a:t>26</a:t>
            </a:fld>
            <a:endParaRPr lang="en-US" dirty="0"/>
          </a:p>
        </p:txBody>
      </p:sp>
    </p:spTree>
    <p:extLst>
      <p:ext uri="{BB962C8B-B14F-4D97-AF65-F5344CB8AC3E}">
        <p14:creationId xmlns:p14="http://schemas.microsoft.com/office/powerpoint/2010/main" val="113409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961193D-180C-0A3B-EF26-E5D1277F9FD8}"/>
              </a:ext>
            </a:extLst>
          </p:cNvPr>
          <p:cNvGraphicFramePr>
            <a:graphicFrameLocks noGrp="1"/>
          </p:cNvGraphicFramePr>
          <p:nvPr>
            <p:extLst>
              <p:ext uri="{D42A27DB-BD31-4B8C-83A1-F6EECF244321}">
                <p14:modId xmlns:p14="http://schemas.microsoft.com/office/powerpoint/2010/main" val="1170933084"/>
              </p:ext>
            </p:extLst>
          </p:nvPr>
        </p:nvGraphicFramePr>
        <p:xfrm>
          <a:off x="4570857" y="705889"/>
          <a:ext cx="4366468" cy="5787406"/>
        </p:xfrm>
        <a:graphic>
          <a:graphicData uri="http://schemas.openxmlformats.org/drawingml/2006/table">
            <a:tbl>
              <a:tblPr firstRow="1">
                <a:tableStyleId>{00A15C55-8517-42AA-B614-E9B94910E393}</a:tableStyleId>
              </a:tblPr>
              <a:tblGrid>
                <a:gridCol w="856420">
                  <a:extLst>
                    <a:ext uri="{9D8B030D-6E8A-4147-A177-3AD203B41FA5}">
                      <a16:colId xmlns:a16="http://schemas.microsoft.com/office/drawing/2014/main" val="490518349"/>
                    </a:ext>
                  </a:extLst>
                </a:gridCol>
                <a:gridCol w="1833446">
                  <a:extLst>
                    <a:ext uri="{9D8B030D-6E8A-4147-A177-3AD203B41FA5}">
                      <a16:colId xmlns:a16="http://schemas.microsoft.com/office/drawing/2014/main" val="3669769161"/>
                    </a:ext>
                  </a:extLst>
                </a:gridCol>
                <a:gridCol w="823953">
                  <a:extLst>
                    <a:ext uri="{9D8B030D-6E8A-4147-A177-3AD203B41FA5}">
                      <a16:colId xmlns:a16="http://schemas.microsoft.com/office/drawing/2014/main" val="1982136819"/>
                    </a:ext>
                  </a:extLst>
                </a:gridCol>
                <a:gridCol w="852649">
                  <a:extLst>
                    <a:ext uri="{9D8B030D-6E8A-4147-A177-3AD203B41FA5}">
                      <a16:colId xmlns:a16="http://schemas.microsoft.com/office/drawing/2014/main" val="499078889"/>
                    </a:ext>
                  </a:extLst>
                </a:gridCol>
              </a:tblGrid>
              <a:tr h="517076">
                <a:tc>
                  <a:txBody>
                    <a:bodyPr/>
                    <a:lstStyle/>
                    <a:p>
                      <a:r>
                        <a:rPr lang="en-US" sz="900" b="0" i="0" dirty="0">
                          <a:latin typeface="Gill Sans" panose="020B0502020104020203" pitchFamily="34" charset="-79"/>
                          <a:cs typeface="Gill Sans" panose="020B0502020104020203" pitchFamily="34" charset="-79"/>
                        </a:rPr>
                        <a:t>Ticker</a:t>
                      </a:r>
                    </a:p>
                  </a:txBody>
                  <a:tcPr marL="69951" marR="69951" marT="34975" marB="34975"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en-US" sz="900" b="0" i="0" dirty="0">
                          <a:latin typeface="Gill Sans" panose="020B0502020104020203" pitchFamily="34" charset="-79"/>
                          <a:cs typeface="Gill Sans" panose="020B0502020104020203" pitchFamily="34" charset="-79"/>
                        </a:rPr>
                        <a:t>Company Name</a:t>
                      </a:r>
                    </a:p>
                  </a:txBody>
                  <a:tcPr marL="69951" marR="69951" marT="34975" marB="34975"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en-US" sz="900" b="0" i="0" dirty="0">
                          <a:latin typeface="Gill Sans" panose="020B0502020104020203" pitchFamily="34" charset="-79"/>
                          <a:cs typeface="Gill Sans" panose="020B0502020104020203" pitchFamily="34" charset="-79"/>
                        </a:rPr>
                        <a:t>Sell Side Analyst Rating</a:t>
                      </a:r>
                    </a:p>
                  </a:txBody>
                  <a:tcPr marL="54858" marR="54858" marT="27428" marB="27428"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n-US" sz="900" b="0" i="0">
                          <a:latin typeface="Gill Sans" panose="020B0502020104020203" pitchFamily="34" charset="-79"/>
                          <a:cs typeface="Gill Sans" panose="020B0502020104020203" pitchFamily="34" charset="-79"/>
                        </a:rPr>
                        <a:t>Bloomberg ESG Rating</a:t>
                      </a:r>
                    </a:p>
                  </a:txBody>
                  <a:tcPr marL="54858" marR="54858" marT="27428" marB="27428"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40770420"/>
                  </a:ext>
                </a:extLst>
              </a:tr>
              <a:tr h="436385">
                <a:tc>
                  <a:txBody>
                    <a:bodyPr/>
                    <a:lstStyle/>
                    <a:p>
                      <a:r>
                        <a:rPr lang="en-US" sz="1200" b="0" i="0" dirty="0">
                          <a:latin typeface="Gill Sans" panose="020B0502020104020203" pitchFamily="34" charset="-79"/>
                          <a:cs typeface="Gill Sans" panose="020B0502020104020203" pitchFamily="34" charset="-79"/>
                        </a:rPr>
                        <a:t>LVMUY</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LVMH</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29 Buy</a:t>
                      </a:r>
                    </a:p>
                    <a:p>
                      <a:r>
                        <a:rPr lang="en-US" sz="900" b="0" i="0" dirty="0">
                          <a:solidFill>
                            <a:srgbClr val="FFC000"/>
                          </a:solidFill>
                          <a:latin typeface="Gill Sans" panose="020B0502020104020203" pitchFamily="34" charset="-79"/>
                          <a:cs typeface="Gill Sans" panose="020B0502020104020203" pitchFamily="34" charset="-79"/>
                        </a:rPr>
                        <a:t>7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4.12</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91579967"/>
                  </a:ext>
                </a:extLst>
              </a:tr>
              <a:tr h="436385">
                <a:tc>
                  <a:txBody>
                    <a:bodyPr/>
                    <a:lstStyle/>
                    <a:p>
                      <a:r>
                        <a:rPr lang="en-US" sz="1200" b="0" i="0" dirty="0">
                          <a:latin typeface="Gill Sans" panose="020B0502020104020203" pitchFamily="34" charset="-79"/>
                          <a:cs typeface="Gill Sans" panose="020B0502020104020203" pitchFamily="34" charset="-79"/>
                        </a:rPr>
                        <a:t>MA</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Mastercard</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40 Buy</a:t>
                      </a:r>
                    </a:p>
                    <a:p>
                      <a:r>
                        <a:rPr lang="en-US" sz="900" b="0" i="0" dirty="0">
                          <a:solidFill>
                            <a:srgbClr val="FFC000"/>
                          </a:solidFill>
                          <a:latin typeface="Gill Sans" panose="020B0502020104020203" pitchFamily="34" charset="-79"/>
                          <a:cs typeface="Gill Sans" panose="020B0502020104020203" pitchFamily="34" charset="-79"/>
                        </a:rPr>
                        <a:t>5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4.83</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90329530"/>
                  </a:ext>
                </a:extLst>
              </a:tr>
              <a:tr h="446279">
                <a:tc>
                  <a:txBody>
                    <a:bodyPr/>
                    <a:lstStyle/>
                    <a:p>
                      <a:r>
                        <a:rPr lang="en-US" sz="1200" b="0" i="0" dirty="0">
                          <a:latin typeface="Gill Sans" panose="020B0502020104020203" pitchFamily="34" charset="-79"/>
                          <a:cs typeface="Gill Sans" panose="020B0502020104020203" pitchFamily="34" charset="-79"/>
                        </a:rPr>
                        <a:t>MSFT</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Microsoft</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59 Buy</a:t>
                      </a:r>
                    </a:p>
                    <a:p>
                      <a:r>
                        <a:rPr lang="en-US" sz="900" b="0" i="0" dirty="0">
                          <a:solidFill>
                            <a:srgbClr val="FFC000"/>
                          </a:solidFill>
                          <a:latin typeface="Gill Sans" panose="020B0502020104020203" pitchFamily="34" charset="-79"/>
                          <a:cs typeface="Gill Sans" panose="020B0502020104020203" pitchFamily="34" charset="-79"/>
                        </a:rPr>
                        <a:t>6 Hold</a:t>
                      </a:r>
                    </a:p>
                    <a:p>
                      <a:r>
                        <a:rPr lang="en-US" sz="900" b="0" i="0" dirty="0">
                          <a:solidFill>
                            <a:srgbClr val="C00000"/>
                          </a:solidFill>
                          <a:latin typeface="Gill Sans" panose="020B0502020104020203" pitchFamily="34" charset="-79"/>
                          <a:cs typeface="Gill Sans" panose="020B0502020104020203" pitchFamily="34" charset="-79"/>
                        </a:rPr>
                        <a:t>6 Sell</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5.67</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98247807"/>
                  </a:ext>
                </a:extLst>
              </a:tr>
              <a:tr h="446279">
                <a:tc>
                  <a:txBody>
                    <a:bodyPr/>
                    <a:lstStyle/>
                    <a:p>
                      <a:r>
                        <a:rPr lang="en-US" sz="1200" b="0" i="0" dirty="0">
                          <a:latin typeface="Gill Sans" panose="020B0502020104020203" pitchFamily="34" charset="-79"/>
                          <a:cs typeface="Gill Sans" panose="020B0502020104020203" pitchFamily="34" charset="-79"/>
                        </a:rPr>
                        <a:t>NVDA</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Nvidia</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60 Buy</a:t>
                      </a:r>
                    </a:p>
                    <a:p>
                      <a:r>
                        <a:rPr lang="en-US" sz="900" b="0" i="0" dirty="0">
                          <a:solidFill>
                            <a:schemeClr val="accent3"/>
                          </a:solidFill>
                          <a:latin typeface="Gill Sans" panose="020B0502020104020203" pitchFamily="34" charset="-79"/>
                          <a:cs typeface="Gill Sans" panose="020B0502020104020203" pitchFamily="34" charset="-79"/>
                        </a:rPr>
                        <a:t>3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6.59</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48362969"/>
                  </a:ext>
                </a:extLst>
              </a:tr>
              <a:tr h="446279">
                <a:tc>
                  <a:txBody>
                    <a:bodyPr/>
                    <a:lstStyle/>
                    <a:p>
                      <a:r>
                        <a:rPr lang="en-US" sz="1200" b="0" i="0">
                          <a:latin typeface="Gill Sans" panose="020B0502020104020203" pitchFamily="34" charset="-79"/>
                          <a:cs typeface="Gill Sans" panose="020B0502020104020203" pitchFamily="34" charset="-79"/>
                        </a:rPr>
                        <a:t>PDD</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err="1">
                          <a:latin typeface="Gill Sans" panose="020B0502020104020203" pitchFamily="34" charset="-79"/>
                          <a:cs typeface="Gill Sans" panose="020B0502020104020203" pitchFamily="34" charset="-79"/>
                        </a:rPr>
                        <a:t>Pinduoduo</a:t>
                      </a:r>
                      <a:r>
                        <a:rPr lang="en-US" sz="1200" b="0" i="0" dirty="0">
                          <a:latin typeface="Gill Sans" panose="020B0502020104020203" pitchFamily="34" charset="-79"/>
                          <a:cs typeface="Gill Sans" panose="020B0502020104020203" pitchFamily="34" charset="-79"/>
                        </a:rPr>
                        <a:t> Holdings</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50 Buy</a:t>
                      </a:r>
                    </a:p>
                    <a:p>
                      <a:r>
                        <a:rPr lang="en-US" sz="900" b="0" i="0" dirty="0">
                          <a:solidFill>
                            <a:schemeClr val="accent3"/>
                          </a:solidFill>
                          <a:latin typeface="Gill Sans" panose="020B0502020104020203" pitchFamily="34" charset="-79"/>
                          <a:cs typeface="Gill Sans" panose="020B0502020104020203" pitchFamily="34" charset="-79"/>
                        </a:rPr>
                        <a:t>4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1.96</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03297985"/>
                  </a:ext>
                </a:extLst>
              </a:tr>
              <a:tr h="446279">
                <a:tc>
                  <a:txBody>
                    <a:bodyPr/>
                    <a:lstStyle/>
                    <a:p>
                      <a:r>
                        <a:rPr lang="en-US" sz="1200" b="0" i="0">
                          <a:latin typeface="Gill Sans" panose="020B0502020104020203" pitchFamily="34" charset="-79"/>
                          <a:cs typeface="Gill Sans" panose="020B0502020104020203" pitchFamily="34" charset="-79"/>
                        </a:rPr>
                        <a:t>PG</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Proctor &amp; Gamble</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17 Buy</a:t>
                      </a:r>
                    </a:p>
                    <a:p>
                      <a:r>
                        <a:rPr lang="en-US" sz="900" b="0" i="0" dirty="0">
                          <a:solidFill>
                            <a:schemeClr val="accent3"/>
                          </a:solidFill>
                          <a:latin typeface="Gill Sans" panose="020B0502020104020203" pitchFamily="34" charset="-79"/>
                          <a:cs typeface="Gill Sans" panose="020B0502020104020203" pitchFamily="34" charset="-79"/>
                        </a:rPr>
                        <a:t>11 Hold</a:t>
                      </a:r>
                    </a:p>
                    <a:p>
                      <a:r>
                        <a:rPr lang="en-US" sz="900" b="0" i="0" dirty="0">
                          <a:solidFill>
                            <a:srgbClr val="C00000"/>
                          </a:solidFill>
                          <a:latin typeface="Gill Sans" panose="020B0502020104020203" pitchFamily="34" charset="-79"/>
                          <a:cs typeface="Gill Sans" panose="020B0502020104020203" pitchFamily="34" charset="-79"/>
                        </a:rPr>
                        <a:t>2 Sell</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5.29</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25003488"/>
                  </a:ext>
                </a:extLst>
              </a:tr>
              <a:tr h="416782">
                <a:tc>
                  <a:txBody>
                    <a:bodyPr/>
                    <a:lstStyle/>
                    <a:p>
                      <a:r>
                        <a:rPr lang="en-US" sz="1200" b="0" i="0">
                          <a:latin typeface="Gill Sans" panose="020B0502020104020203" pitchFamily="34" charset="-79"/>
                          <a:cs typeface="Gill Sans" panose="020B0502020104020203" pitchFamily="34" charset="-79"/>
                        </a:rPr>
                        <a:t>SBGSY</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Schneider Electric</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16 Buys</a:t>
                      </a:r>
                    </a:p>
                    <a:p>
                      <a:r>
                        <a:rPr lang="en-US" sz="900" b="0" i="0" dirty="0">
                          <a:solidFill>
                            <a:srgbClr val="F1BB43"/>
                          </a:solidFill>
                          <a:latin typeface="Gill Sans" panose="020B0502020104020203" pitchFamily="34" charset="-79"/>
                          <a:cs typeface="Gill Sans" panose="020B0502020104020203" pitchFamily="34" charset="-79"/>
                        </a:rPr>
                        <a:t>7 Holds</a:t>
                      </a:r>
                    </a:p>
                    <a:p>
                      <a:r>
                        <a:rPr lang="en-US" sz="900" b="0" i="0" dirty="0">
                          <a:solidFill>
                            <a:srgbClr val="C00000"/>
                          </a:solidFill>
                          <a:latin typeface="Gill Sans" panose="020B0502020104020203" pitchFamily="34" charset="-79"/>
                          <a:cs typeface="Gill Sans" panose="020B0502020104020203" pitchFamily="34" charset="-79"/>
                        </a:rPr>
                        <a:t>3 Sells</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8.11</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77025357"/>
                  </a:ext>
                </a:extLst>
              </a:tr>
              <a:tr h="446279">
                <a:tc>
                  <a:txBody>
                    <a:bodyPr/>
                    <a:lstStyle/>
                    <a:p>
                      <a:r>
                        <a:rPr lang="en-US" sz="1200" b="0" i="0">
                          <a:latin typeface="Gill Sans" panose="020B0502020104020203" pitchFamily="34" charset="-79"/>
                          <a:cs typeface="Gill Sans" panose="020B0502020104020203" pitchFamily="34" charset="-79"/>
                        </a:rPr>
                        <a:t>NOW</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ServiceNow</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38 Buys</a:t>
                      </a:r>
                    </a:p>
                    <a:p>
                      <a:r>
                        <a:rPr lang="en-US" sz="900" b="0" i="0" dirty="0">
                          <a:solidFill>
                            <a:schemeClr val="accent3"/>
                          </a:solidFill>
                          <a:latin typeface="Gill Sans" panose="020B0502020104020203" pitchFamily="34" charset="-79"/>
                          <a:cs typeface="Gill Sans" panose="020B0502020104020203" pitchFamily="34" charset="-79"/>
                        </a:rPr>
                        <a:t>4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4.42</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90262018"/>
                  </a:ext>
                </a:extLst>
              </a:tr>
              <a:tr h="446279">
                <a:tc>
                  <a:txBody>
                    <a:bodyPr/>
                    <a:lstStyle/>
                    <a:p>
                      <a:r>
                        <a:rPr lang="en-US" sz="1200" b="0" i="0">
                          <a:latin typeface="Gill Sans" panose="020B0502020104020203" pitchFamily="34" charset="-79"/>
                          <a:cs typeface="Gill Sans" panose="020B0502020104020203" pitchFamily="34" charset="-79"/>
                        </a:rPr>
                        <a:t>SHOP</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Shopify</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25 Buy</a:t>
                      </a:r>
                    </a:p>
                    <a:p>
                      <a:r>
                        <a:rPr lang="en-US" sz="900" b="0" i="0" dirty="0">
                          <a:solidFill>
                            <a:schemeClr val="accent3"/>
                          </a:solidFill>
                          <a:latin typeface="Gill Sans" panose="020B0502020104020203" pitchFamily="34" charset="-79"/>
                          <a:cs typeface="Gill Sans" panose="020B0502020104020203" pitchFamily="34" charset="-79"/>
                        </a:rPr>
                        <a:t>27 Hold</a:t>
                      </a:r>
                    </a:p>
                    <a:p>
                      <a:r>
                        <a:rPr lang="en-US" sz="900" b="0" i="0" dirty="0">
                          <a:solidFill>
                            <a:srgbClr val="C00000"/>
                          </a:solidFill>
                          <a:latin typeface="Gill Sans" panose="020B0502020104020203" pitchFamily="34" charset="-79"/>
                          <a:cs typeface="Gill Sans" panose="020B0502020104020203" pitchFamily="34" charset="-79"/>
                        </a:rPr>
                        <a:t>1 Sell </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3.59</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4332880"/>
                  </a:ext>
                </a:extLst>
              </a:tr>
              <a:tr h="446279">
                <a:tc>
                  <a:txBody>
                    <a:bodyPr/>
                    <a:lstStyle/>
                    <a:p>
                      <a:r>
                        <a:rPr lang="en-US" sz="1200" b="0" i="0">
                          <a:latin typeface="Gill Sans" panose="020B0502020104020203" pitchFamily="34" charset="-79"/>
                          <a:cs typeface="Gill Sans" panose="020B0502020104020203" pitchFamily="34" charset="-79"/>
                        </a:rPr>
                        <a:t>UNH</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United Healthcare</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23 Buy</a:t>
                      </a:r>
                    </a:p>
                    <a:p>
                      <a:r>
                        <a:rPr lang="en-US" sz="900" b="0" i="0" dirty="0">
                          <a:solidFill>
                            <a:schemeClr val="accent3"/>
                          </a:solidFill>
                          <a:latin typeface="Gill Sans" panose="020B0502020104020203" pitchFamily="34" charset="-79"/>
                          <a:cs typeface="Gill Sans" panose="020B0502020104020203" pitchFamily="34" charset="-79"/>
                        </a:rPr>
                        <a:t>3 Hold</a:t>
                      </a:r>
                    </a:p>
                    <a:p>
                      <a:r>
                        <a:rPr lang="en-US" sz="900" b="0" i="0" dirty="0">
                          <a:solidFill>
                            <a:srgbClr val="C00000"/>
                          </a:solidFill>
                          <a:latin typeface="Gill Sans" panose="020B0502020104020203" pitchFamily="34" charset="-79"/>
                          <a:cs typeface="Gill Sans" panose="020B0502020104020203" pitchFamily="34" charset="-79"/>
                        </a:rPr>
                        <a:t>1 Sell</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6.26</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03002739"/>
                  </a:ext>
                </a:extLst>
              </a:tr>
              <a:tr h="446279">
                <a:tc>
                  <a:txBody>
                    <a:bodyPr/>
                    <a:lstStyle/>
                    <a:p>
                      <a:r>
                        <a:rPr lang="en-US" sz="1200" b="0" i="0">
                          <a:latin typeface="Gill Sans" panose="020B0502020104020203" pitchFamily="34" charset="-79"/>
                          <a:cs typeface="Gill Sans" panose="020B0502020104020203" pitchFamily="34" charset="-79"/>
                        </a:rPr>
                        <a:t>WM</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Waste Management</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12 Buy</a:t>
                      </a:r>
                    </a:p>
                    <a:p>
                      <a:r>
                        <a:rPr lang="en-US" sz="900" b="0" i="0" dirty="0">
                          <a:solidFill>
                            <a:schemeClr val="accent3"/>
                          </a:solidFill>
                          <a:latin typeface="Gill Sans" panose="020B0502020104020203" pitchFamily="34" charset="-79"/>
                          <a:cs typeface="Gill Sans" panose="020B0502020104020203" pitchFamily="34" charset="-79"/>
                        </a:rPr>
                        <a:t>11 Hold</a:t>
                      </a:r>
                    </a:p>
                    <a:p>
                      <a:r>
                        <a:rPr lang="en-US" sz="900" b="0" i="0" dirty="0">
                          <a:solidFill>
                            <a:srgbClr val="C00000"/>
                          </a:solidFill>
                          <a:latin typeface="Gill Sans" panose="020B0502020104020203" pitchFamily="34" charset="-79"/>
                          <a:cs typeface="Gill Sans" panose="020B0502020104020203" pitchFamily="34" charset="-79"/>
                        </a:rPr>
                        <a:t>1 Sell</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5.68</a:t>
                      </a:r>
                    </a:p>
                  </a:txBody>
                  <a:tcPr marL="69951" marR="69951" marT="34975" marB="3497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01842980"/>
                  </a:ext>
                </a:extLst>
              </a:tr>
            </a:tbl>
          </a:graphicData>
        </a:graphic>
      </p:graphicFrame>
      <p:sp>
        <p:nvSpPr>
          <p:cNvPr id="19" name="Title 1">
            <a:extLst>
              <a:ext uri="{FF2B5EF4-FFF2-40B4-BE49-F238E27FC236}">
                <a16:creationId xmlns:a16="http://schemas.microsoft.com/office/drawing/2014/main" id="{CFD24BBA-DF41-1F77-6383-78EBAE43B6E6}"/>
              </a:ext>
            </a:extLst>
          </p:cNvPr>
          <p:cNvSpPr>
            <a:spLocks noGrp="1"/>
          </p:cNvSpPr>
          <p:nvPr>
            <p:ph type="title"/>
          </p:nvPr>
        </p:nvSpPr>
        <p:spPr>
          <a:xfrm>
            <a:off x="206674" y="184806"/>
            <a:ext cx="8935039" cy="629582"/>
          </a:xfrm>
        </p:spPr>
        <p:txBody>
          <a:bodyPr vert="horz" lIns="91440" tIns="45720" rIns="91440" bIns="45720" rtlCol="0" anchor="ctr">
            <a:noAutofit/>
          </a:bodyPr>
          <a:lstStyle/>
          <a:p>
            <a:pPr>
              <a:lnSpc>
                <a:spcPct val="90000"/>
              </a:lnSpc>
            </a:pPr>
            <a:r>
              <a:rPr lang="en-US" sz="2800" kern="1200" dirty="0">
                <a:solidFill>
                  <a:srgbClr val="C00000"/>
                </a:solidFill>
                <a:ea typeface="+mj-ea"/>
              </a:rPr>
              <a:t>ALTERNATI</a:t>
            </a:r>
            <a:r>
              <a:rPr lang="en-US" sz="2800" dirty="0">
                <a:solidFill>
                  <a:srgbClr val="C00000"/>
                </a:solidFill>
                <a:ea typeface="+mj-ea"/>
              </a:rPr>
              <a:t>VE</a:t>
            </a:r>
            <a:r>
              <a:rPr lang="en-US" sz="2800" dirty="0">
                <a:ea typeface="+mj-ea"/>
              </a:rPr>
              <a:t> TO INDEX INVESTING</a:t>
            </a:r>
            <a:r>
              <a:rPr lang="en-US" sz="2800" dirty="0">
                <a:solidFill>
                  <a:srgbClr val="C00000"/>
                </a:solidFill>
                <a:ea typeface="+mj-ea"/>
              </a:rPr>
              <a:t>: </a:t>
            </a:r>
            <a:r>
              <a:rPr lang="en-US" sz="2800" dirty="0">
                <a:solidFill>
                  <a:schemeClr val="tx1">
                    <a:lumMod val="50000"/>
                    <a:lumOff val="50000"/>
                  </a:schemeClr>
                </a:solidFill>
                <a:ea typeface="+mj-ea"/>
              </a:rPr>
              <a:t>STOCK PICKING</a:t>
            </a:r>
            <a:endParaRPr lang="en-US" sz="2800" kern="1200" dirty="0">
              <a:solidFill>
                <a:schemeClr val="tx1">
                  <a:lumMod val="50000"/>
                  <a:lumOff val="50000"/>
                </a:schemeClr>
              </a:solidFill>
              <a:ea typeface="+mj-ea"/>
            </a:endParaRPr>
          </a:p>
        </p:txBody>
      </p:sp>
      <p:graphicFrame>
        <p:nvGraphicFramePr>
          <p:cNvPr id="5" name="Content Placeholder 4">
            <a:extLst>
              <a:ext uri="{FF2B5EF4-FFF2-40B4-BE49-F238E27FC236}">
                <a16:creationId xmlns:a16="http://schemas.microsoft.com/office/drawing/2014/main" id="{A06FABFC-6079-8F66-0FE6-538922C6A87F}"/>
              </a:ext>
            </a:extLst>
          </p:cNvPr>
          <p:cNvGraphicFramePr>
            <a:graphicFrameLocks noGrp="1"/>
          </p:cNvGraphicFramePr>
          <p:nvPr>
            <p:ph idx="1"/>
            <p:extLst>
              <p:ext uri="{D42A27DB-BD31-4B8C-83A1-F6EECF244321}">
                <p14:modId xmlns:p14="http://schemas.microsoft.com/office/powerpoint/2010/main" val="2299533525"/>
              </p:ext>
            </p:extLst>
          </p:nvPr>
        </p:nvGraphicFramePr>
        <p:xfrm>
          <a:off x="611194" y="705890"/>
          <a:ext cx="3905248" cy="5787404"/>
        </p:xfrm>
        <a:graphic>
          <a:graphicData uri="http://schemas.openxmlformats.org/drawingml/2006/table">
            <a:tbl>
              <a:tblPr firstRow="1">
                <a:tableStyleId>{00A15C55-8517-42AA-B614-E9B94910E393}</a:tableStyleId>
              </a:tblPr>
              <a:tblGrid>
                <a:gridCol w="791027">
                  <a:extLst>
                    <a:ext uri="{9D8B030D-6E8A-4147-A177-3AD203B41FA5}">
                      <a16:colId xmlns:a16="http://schemas.microsoft.com/office/drawing/2014/main" val="487012544"/>
                    </a:ext>
                  </a:extLst>
                </a:gridCol>
                <a:gridCol w="1460249">
                  <a:extLst>
                    <a:ext uri="{9D8B030D-6E8A-4147-A177-3AD203B41FA5}">
                      <a16:colId xmlns:a16="http://schemas.microsoft.com/office/drawing/2014/main" val="188218300"/>
                    </a:ext>
                  </a:extLst>
                </a:gridCol>
                <a:gridCol w="815842">
                  <a:extLst>
                    <a:ext uri="{9D8B030D-6E8A-4147-A177-3AD203B41FA5}">
                      <a16:colId xmlns:a16="http://schemas.microsoft.com/office/drawing/2014/main" val="1670244072"/>
                    </a:ext>
                  </a:extLst>
                </a:gridCol>
                <a:gridCol w="838130">
                  <a:extLst>
                    <a:ext uri="{9D8B030D-6E8A-4147-A177-3AD203B41FA5}">
                      <a16:colId xmlns:a16="http://schemas.microsoft.com/office/drawing/2014/main" val="2967827043"/>
                    </a:ext>
                  </a:extLst>
                </a:gridCol>
              </a:tblGrid>
              <a:tr h="559570">
                <a:tc>
                  <a:txBody>
                    <a:bodyPr/>
                    <a:lstStyle/>
                    <a:p>
                      <a:r>
                        <a:rPr lang="en-US" sz="900" b="0" i="0" dirty="0">
                          <a:latin typeface="Gill Sans" panose="020B0502020104020203" pitchFamily="34" charset="-79"/>
                          <a:cs typeface="Gill Sans" panose="020B0502020104020203" pitchFamily="34" charset="-79"/>
                        </a:rPr>
                        <a:t>Ticker</a:t>
                      </a:r>
                    </a:p>
                  </a:txBody>
                  <a:tcPr marL="73002" marR="73002" marT="36500" marB="3650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en-US" sz="900" b="0" i="0" dirty="0">
                          <a:latin typeface="Gill Sans" panose="020B0502020104020203" pitchFamily="34" charset="-79"/>
                          <a:cs typeface="Gill Sans" panose="020B0502020104020203" pitchFamily="34" charset="-79"/>
                        </a:rPr>
                        <a:t>Company Name</a:t>
                      </a:r>
                    </a:p>
                  </a:txBody>
                  <a:tcPr marL="73002" marR="73002" marT="36500" marB="3650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en-US" sz="900" b="0" i="0" dirty="0">
                          <a:latin typeface="Gill Sans" panose="020B0502020104020203" pitchFamily="34" charset="-79"/>
                          <a:cs typeface="Gill Sans" panose="020B0502020104020203" pitchFamily="34" charset="-79"/>
                        </a:rPr>
                        <a:t>Sell Side Analyst Rating</a:t>
                      </a:r>
                    </a:p>
                  </a:txBody>
                  <a:tcPr marL="57251" marR="57251" marT="28625" marB="28625"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n-US" sz="900" b="0" i="0" dirty="0">
                          <a:latin typeface="Gill Sans" panose="020B0502020104020203" pitchFamily="34" charset="-79"/>
                          <a:cs typeface="Gill Sans" panose="020B0502020104020203" pitchFamily="34" charset="-79"/>
                        </a:rPr>
                        <a:t>Bloomberg ESG Rating</a:t>
                      </a:r>
                    </a:p>
                  </a:txBody>
                  <a:tcPr marL="57251" marR="57251" marT="28625" marB="28625"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91054910"/>
                  </a:ext>
                </a:extLst>
              </a:tr>
              <a:tr h="571729">
                <a:tc>
                  <a:txBody>
                    <a:bodyPr/>
                    <a:lstStyle/>
                    <a:p>
                      <a:r>
                        <a:rPr lang="en-US" sz="1200" b="0" i="0" dirty="0">
                          <a:latin typeface="Gill Sans" panose="020B0502020104020203" pitchFamily="34" charset="-79"/>
                          <a:cs typeface="Gill Sans" panose="020B0502020104020203" pitchFamily="34" charset="-79"/>
                        </a:rPr>
                        <a:t>ADBE</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Adobe</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27 Buy</a:t>
                      </a:r>
                    </a:p>
                    <a:p>
                      <a:r>
                        <a:rPr lang="en-US" sz="900" b="0" i="0" dirty="0">
                          <a:solidFill>
                            <a:srgbClr val="FFC000"/>
                          </a:solidFill>
                          <a:latin typeface="Gill Sans" panose="020B0502020104020203" pitchFamily="34" charset="-79"/>
                          <a:cs typeface="Gill Sans" panose="020B0502020104020203" pitchFamily="34" charset="-79"/>
                        </a:rPr>
                        <a:t>12 Hold</a:t>
                      </a:r>
                    </a:p>
                    <a:p>
                      <a:r>
                        <a:rPr lang="en-US" sz="900" b="0" i="0" dirty="0">
                          <a:solidFill>
                            <a:srgbClr val="C00000"/>
                          </a:solidFill>
                          <a:latin typeface="Gill Sans" panose="020B0502020104020203" pitchFamily="34" charset="-79"/>
                          <a:cs typeface="Gill Sans" panose="020B0502020104020203" pitchFamily="34" charset="-79"/>
                        </a:rPr>
                        <a:t>2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6.04</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619792"/>
                  </a:ext>
                </a:extLst>
              </a:tr>
              <a:tr h="517345">
                <a:tc>
                  <a:txBody>
                    <a:bodyPr/>
                    <a:lstStyle/>
                    <a:p>
                      <a:r>
                        <a:rPr lang="en-US" sz="1200" b="0" i="0" dirty="0">
                          <a:latin typeface="Gill Sans" panose="020B0502020104020203" pitchFamily="34" charset="-79"/>
                          <a:cs typeface="Gill Sans" panose="020B0502020104020203" pitchFamily="34" charset="-79"/>
                        </a:rPr>
                        <a:t>GOOGL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Alphabet</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53 Buy</a:t>
                      </a:r>
                    </a:p>
                    <a:p>
                      <a:r>
                        <a:rPr lang="en-US" sz="900" b="0" i="0" dirty="0">
                          <a:solidFill>
                            <a:schemeClr val="accent3"/>
                          </a:solidFill>
                          <a:latin typeface="Gill Sans" panose="020B0502020104020203" pitchFamily="34" charset="-79"/>
                          <a:cs typeface="Gill Sans" panose="020B0502020104020203" pitchFamily="34" charset="-79"/>
                        </a:rPr>
                        <a:t>9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4.30</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80644972"/>
                  </a:ext>
                </a:extLst>
              </a:tr>
              <a:tr h="517345">
                <a:tc>
                  <a:txBody>
                    <a:bodyPr/>
                    <a:lstStyle/>
                    <a:p>
                      <a:r>
                        <a:rPr lang="en-US" sz="1200" b="0" i="0" dirty="0">
                          <a:latin typeface="Gill Sans" panose="020B0502020104020203" pitchFamily="34" charset="-79"/>
                          <a:cs typeface="Gill Sans" panose="020B0502020104020203" pitchFamily="34" charset="-79"/>
                        </a:rPr>
                        <a:t>AMT</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American Tower</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20 Buy</a:t>
                      </a:r>
                    </a:p>
                    <a:p>
                      <a:r>
                        <a:rPr lang="en-US" sz="900" b="0" i="0" dirty="0">
                          <a:solidFill>
                            <a:schemeClr val="accent3"/>
                          </a:solidFill>
                          <a:latin typeface="Gill Sans" panose="020B0502020104020203" pitchFamily="34" charset="-79"/>
                          <a:cs typeface="Gill Sans" panose="020B0502020104020203" pitchFamily="34" charset="-79"/>
                        </a:rPr>
                        <a:t>4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4.34</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75778852"/>
                  </a:ext>
                </a:extLst>
              </a:tr>
              <a:tr h="517345">
                <a:tc>
                  <a:txBody>
                    <a:bodyPr/>
                    <a:lstStyle/>
                    <a:p>
                      <a:r>
                        <a:rPr lang="en-US" sz="1200" b="0" i="0" dirty="0">
                          <a:latin typeface="Gill Sans" panose="020B0502020104020203" pitchFamily="34" charset="-79"/>
                          <a:cs typeface="Gill Sans" panose="020B0502020104020203" pitchFamily="34" charset="-79"/>
                        </a:rPr>
                        <a:t>AAPL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a:latin typeface="Gill Sans" panose="020B0502020104020203" pitchFamily="34" charset="-79"/>
                          <a:cs typeface="Gill Sans" panose="020B0502020104020203" pitchFamily="34" charset="-79"/>
                        </a:rPr>
                        <a:t>Apple</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35 Buy</a:t>
                      </a:r>
                    </a:p>
                    <a:p>
                      <a:r>
                        <a:rPr lang="en-US" sz="900" b="0" i="0" dirty="0">
                          <a:solidFill>
                            <a:schemeClr val="accent3"/>
                          </a:solidFill>
                          <a:latin typeface="Gill Sans" panose="020B0502020104020203" pitchFamily="34" charset="-79"/>
                          <a:cs typeface="Gill Sans" panose="020B0502020104020203" pitchFamily="34" charset="-79"/>
                        </a:rPr>
                        <a:t>14 Hold</a:t>
                      </a:r>
                    </a:p>
                    <a:p>
                      <a:r>
                        <a:rPr lang="en-US" sz="900" b="0" i="0" dirty="0">
                          <a:solidFill>
                            <a:srgbClr val="C00000"/>
                          </a:solidFill>
                          <a:latin typeface="Gill Sans" panose="020B0502020104020203" pitchFamily="34" charset="-79"/>
                          <a:cs typeface="Gill Sans" panose="020B0502020104020203" pitchFamily="34" charset="-79"/>
                        </a:rPr>
                        <a:t>4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5.75</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35986902"/>
                  </a:ext>
                </a:extLst>
              </a:tr>
              <a:tr h="517345">
                <a:tc>
                  <a:txBody>
                    <a:bodyPr/>
                    <a:lstStyle/>
                    <a:p>
                      <a:r>
                        <a:rPr lang="en-US" sz="1200" b="0" i="0" dirty="0">
                          <a:latin typeface="Gill Sans" panose="020B0502020104020203" pitchFamily="34" charset="-79"/>
                          <a:cs typeface="Gill Sans" panose="020B0502020104020203" pitchFamily="34" charset="-79"/>
                        </a:rPr>
                        <a:t>CARR</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Carrier</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10 Buy</a:t>
                      </a:r>
                    </a:p>
                    <a:p>
                      <a:r>
                        <a:rPr lang="en-US" sz="900" b="0" i="0" dirty="0">
                          <a:solidFill>
                            <a:schemeClr val="accent3"/>
                          </a:solidFill>
                          <a:latin typeface="Gill Sans" panose="020B0502020104020203" pitchFamily="34" charset="-79"/>
                          <a:cs typeface="Gill Sans" panose="020B0502020104020203" pitchFamily="34" charset="-79"/>
                        </a:rPr>
                        <a:t>11 Hold</a:t>
                      </a:r>
                    </a:p>
                    <a:p>
                      <a:r>
                        <a:rPr lang="en-US" sz="900" b="0" i="0" dirty="0">
                          <a:solidFill>
                            <a:srgbClr val="C00000"/>
                          </a:solidFill>
                          <a:latin typeface="Gill Sans" panose="020B0502020104020203" pitchFamily="34" charset="-79"/>
                          <a:cs typeface="Gill Sans" panose="020B0502020104020203" pitchFamily="34" charset="-79"/>
                        </a:rPr>
                        <a:t>3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5.49</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30973763"/>
                  </a:ext>
                </a:extLst>
              </a:tr>
              <a:tr h="517345">
                <a:tc>
                  <a:txBody>
                    <a:bodyPr/>
                    <a:lstStyle/>
                    <a:p>
                      <a:r>
                        <a:rPr lang="en-US" sz="1200" b="0" i="0" dirty="0">
                          <a:latin typeface="Gill Sans" panose="020B0502020104020203" pitchFamily="34" charset="-79"/>
                          <a:cs typeface="Gill Sans" panose="020B0502020104020203" pitchFamily="34" charset="-79"/>
                        </a:rPr>
                        <a:t>CEG</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Constellation Energy</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8 Buy</a:t>
                      </a:r>
                    </a:p>
                    <a:p>
                      <a:r>
                        <a:rPr lang="en-US" sz="900" b="0" i="0" dirty="0">
                          <a:solidFill>
                            <a:srgbClr val="FFC000"/>
                          </a:solidFill>
                          <a:latin typeface="Gill Sans" panose="020B0502020104020203" pitchFamily="34" charset="-79"/>
                          <a:cs typeface="Gill Sans" panose="020B0502020104020203" pitchFamily="34" charset="-79"/>
                        </a:rPr>
                        <a:t>5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2.50</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54818236"/>
                  </a:ext>
                </a:extLst>
              </a:tr>
              <a:tr h="517345">
                <a:tc>
                  <a:txBody>
                    <a:bodyPr/>
                    <a:lstStyle/>
                    <a:p>
                      <a:r>
                        <a:rPr lang="en-US" sz="1200" b="0" i="0" dirty="0">
                          <a:latin typeface="Gill Sans" panose="020B0502020104020203" pitchFamily="34" charset="-79"/>
                          <a:cs typeface="Gill Sans" panose="020B0502020104020203" pitchFamily="34" charset="-79"/>
                        </a:rPr>
                        <a:t>CSX</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CSX Corp</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21 Buy</a:t>
                      </a:r>
                    </a:p>
                    <a:p>
                      <a:r>
                        <a:rPr lang="en-US" sz="900" b="0" i="0" dirty="0">
                          <a:solidFill>
                            <a:schemeClr val="accent3"/>
                          </a:solidFill>
                          <a:latin typeface="Gill Sans" panose="020B0502020104020203" pitchFamily="34" charset="-79"/>
                          <a:cs typeface="Gill Sans" panose="020B0502020104020203" pitchFamily="34" charset="-79"/>
                        </a:rPr>
                        <a:t>9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6.30</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0399271"/>
                  </a:ext>
                </a:extLst>
              </a:tr>
              <a:tr h="517345">
                <a:tc>
                  <a:txBody>
                    <a:bodyPr/>
                    <a:lstStyle/>
                    <a:p>
                      <a:r>
                        <a:rPr lang="en-US" sz="1200" b="0" i="0" dirty="0">
                          <a:latin typeface="Gill Sans" panose="020B0502020104020203" pitchFamily="34" charset="-79"/>
                          <a:cs typeface="Gill Sans" panose="020B0502020104020203" pitchFamily="34" charset="-79"/>
                        </a:rPr>
                        <a:t>DHR</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a:latin typeface="Gill Sans" panose="020B0502020104020203" pitchFamily="34" charset="-79"/>
                          <a:cs typeface="Gill Sans" panose="020B0502020104020203" pitchFamily="34" charset="-79"/>
                        </a:rPr>
                        <a:t>Danaher</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20 Buy</a:t>
                      </a:r>
                    </a:p>
                    <a:p>
                      <a:r>
                        <a:rPr lang="en-US" sz="900" b="0" i="0" dirty="0">
                          <a:solidFill>
                            <a:schemeClr val="accent3"/>
                          </a:solidFill>
                          <a:latin typeface="Gill Sans" panose="020B0502020104020203" pitchFamily="34" charset="-79"/>
                          <a:cs typeface="Gill Sans" panose="020B0502020104020203" pitchFamily="34" charset="-79"/>
                        </a:rPr>
                        <a:t>7 Hold</a:t>
                      </a:r>
                    </a:p>
                    <a:p>
                      <a:r>
                        <a:rPr lang="en-US" sz="900" b="0" i="0" dirty="0">
                          <a:solidFill>
                            <a:srgbClr val="C00000"/>
                          </a:solidFill>
                          <a:latin typeface="Gill Sans" panose="020B0502020104020203" pitchFamily="34" charset="-79"/>
                          <a:cs typeface="Gill Sans" panose="020B0502020104020203" pitchFamily="34" charset="-79"/>
                        </a:rPr>
                        <a:t>0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4.52</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17349015"/>
                  </a:ext>
                </a:extLst>
              </a:tr>
              <a:tr h="517345">
                <a:tc>
                  <a:txBody>
                    <a:bodyPr/>
                    <a:lstStyle/>
                    <a:p>
                      <a:r>
                        <a:rPr lang="en-US" sz="1200" b="0" i="0" dirty="0">
                          <a:latin typeface="Gill Sans" panose="020B0502020104020203" pitchFamily="34" charset="-79"/>
                          <a:cs typeface="Gill Sans" panose="020B0502020104020203" pitchFamily="34" charset="-79"/>
                        </a:rPr>
                        <a:t>EQIX</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Equinix</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20 Buy</a:t>
                      </a:r>
                    </a:p>
                    <a:p>
                      <a:r>
                        <a:rPr lang="en-US" sz="900" b="0" i="0" dirty="0">
                          <a:solidFill>
                            <a:srgbClr val="FFC000"/>
                          </a:solidFill>
                          <a:latin typeface="Gill Sans" panose="020B0502020104020203" pitchFamily="34" charset="-79"/>
                          <a:cs typeface="Gill Sans" panose="020B0502020104020203" pitchFamily="34" charset="-79"/>
                        </a:rPr>
                        <a:t>7 Hold</a:t>
                      </a:r>
                    </a:p>
                    <a:p>
                      <a:r>
                        <a:rPr lang="en-US" sz="900" b="0" i="0" dirty="0">
                          <a:solidFill>
                            <a:srgbClr val="C00000"/>
                          </a:solidFill>
                          <a:latin typeface="Gill Sans" panose="020B0502020104020203" pitchFamily="34" charset="-79"/>
                          <a:cs typeface="Gill Sans" panose="020B0502020104020203" pitchFamily="34" charset="-79"/>
                        </a:rPr>
                        <a:t>2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4.85</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14815993"/>
                  </a:ext>
                </a:extLst>
              </a:tr>
              <a:tr h="517345">
                <a:tc>
                  <a:txBody>
                    <a:bodyPr/>
                    <a:lstStyle/>
                    <a:p>
                      <a:r>
                        <a:rPr lang="en-US" sz="1200" b="0" i="0">
                          <a:latin typeface="Gill Sans" panose="020B0502020104020203" pitchFamily="34" charset="-79"/>
                          <a:cs typeface="Gill Sans" panose="020B0502020104020203" pitchFamily="34" charset="-79"/>
                        </a:rPr>
                        <a:t>ETSY</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1200" b="0" i="0" dirty="0">
                          <a:latin typeface="Gill Sans" panose="020B0502020104020203" pitchFamily="34" charset="-79"/>
                          <a:cs typeface="Gill Sans" panose="020B0502020104020203" pitchFamily="34" charset="-79"/>
                        </a:rPr>
                        <a:t>Etsy</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lang="en-US" sz="900" b="0" i="0" dirty="0">
                          <a:solidFill>
                            <a:schemeClr val="accent4">
                              <a:lumMod val="75000"/>
                            </a:schemeClr>
                          </a:solidFill>
                          <a:latin typeface="Gill Sans" panose="020B0502020104020203" pitchFamily="34" charset="-79"/>
                          <a:cs typeface="Gill Sans" panose="020B0502020104020203" pitchFamily="34" charset="-79"/>
                        </a:rPr>
                        <a:t>16 Buy</a:t>
                      </a:r>
                    </a:p>
                    <a:p>
                      <a:r>
                        <a:rPr lang="en-US" sz="900" b="0" i="0" dirty="0">
                          <a:solidFill>
                            <a:schemeClr val="accent3"/>
                          </a:solidFill>
                          <a:latin typeface="Gill Sans" panose="020B0502020104020203" pitchFamily="34" charset="-79"/>
                          <a:cs typeface="Gill Sans" panose="020B0502020104020203" pitchFamily="34" charset="-79"/>
                        </a:rPr>
                        <a:t>14 Hold</a:t>
                      </a:r>
                    </a:p>
                    <a:p>
                      <a:r>
                        <a:rPr lang="en-US" sz="900" b="0" i="0" dirty="0">
                          <a:solidFill>
                            <a:srgbClr val="C00000"/>
                          </a:solidFill>
                          <a:latin typeface="Gill Sans" panose="020B0502020104020203" pitchFamily="34" charset="-79"/>
                          <a:cs typeface="Gill Sans" panose="020B0502020104020203" pitchFamily="34" charset="-79"/>
                        </a:rPr>
                        <a:t>3 Sell</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900" b="0" i="0" dirty="0">
                          <a:latin typeface="Gill Sans" panose="020B0502020104020203" pitchFamily="34" charset="-79"/>
                          <a:cs typeface="Gill Sans" panose="020B0502020104020203" pitchFamily="34" charset="-79"/>
                        </a:rPr>
                        <a:t>4.24</a:t>
                      </a:r>
                    </a:p>
                  </a:txBody>
                  <a:tcPr marL="57251" marR="57251" marT="28625" marB="286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70714874"/>
                  </a:ext>
                </a:extLst>
              </a:tr>
            </a:tbl>
          </a:graphicData>
        </a:graphic>
      </p:graphicFrame>
    </p:spTree>
    <p:extLst>
      <p:ext uri="{BB962C8B-B14F-4D97-AF65-F5344CB8AC3E}">
        <p14:creationId xmlns:p14="http://schemas.microsoft.com/office/powerpoint/2010/main" val="476712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3892-3953-1C1B-5BAF-551398AF06EB}"/>
              </a:ext>
            </a:extLst>
          </p:cNvPr>
          <p:cNvSpPr>
            <a:spLocks noGrp="1"/>
          </p:cNvSpPr>
          <p:nvPr>
            <p:ph type="title"/>
          </p:nvPr>
        </p:nvSpPr>
        <p:spPr>
          <a:xfrm>
            <a:off x="457200" y="415300"/>
            <a:ext cx="8229600" cy="715962"/>
          </a:xfrm>
        </p:spPr>
        <p:txBody>
          <a:bodyPr/>
          <a:lstStyle/>
          <a:p>
            <a:r>
              <a:rPr lang="en-US" dirty="0"/>
              <a:t>RSUs STRATEGIES</a:t>
            </a:r>
          </a:p>
        </p:txBody>
      </p:sp>
      <p:sp>
        <p:nvSpPr>
          <p:cNvPr id="4" name="Slide Number Placeholder 3">
            <a:extLst>
              <a:ext uri="{FF2B5EF4-FFF2-40B4-BE49-F238E27FC236}">
                <a16:creationId xmlns:a16="http://schemas.microsoft.com/office/drawing/2014/main" id="{53F677C1-0A23-18B9-A7DF-D88CE6F29A84}"/>
              </a:ext>
            </a:extLst>
          </p:cNvPr>
          <p:cNvSpPr>
            <a:spLocks noGrp="1"/>
          </p:cNvSpPr>
          <p:nvPr>
            <p:ph type="sldNum" sz="quarter" idx="12"/>
          </p:nvPr>
        </p:nvSpPr>
        <p:spPr/>
        <p:txBody>
          <a:bodyPr/>
          <a:lstStyle/>
          <a:p>
            <a:fld id="{32AF03D0-5AC1-44A9-A8E1-5CF33F8C40D2}" type="slidenum">
              <a:rPr lang="en-US" smtClean="0"/>
              <a:pPr/>
              <a:t>28</a:t>
            </a:fld>
            <a:endParaRPr lang="en-US" dirty="0"/>
          </a:p>
        </p:txBody>
      </p:sp>
      <p:sp>
        <p:nvSpPr>
          <p:cNvPr id="7" name="Content Placeholder 6">
            <a:extLst>
              <a:ext uri="{FF2B5EF4-FFF2-40B4-BE49-F238E27FC236}">
                <a16:creationId xmlns:a16="http://schemas.microsoft.com/office/drawing/2014/main" id="{0DA79465-2712-AD9D-3EB6-0118E2123C82}"/>
              </a:ext>
            </a:extLst>
          </p:cNvPr>
          <p:cNvSpPr>
            <a:spLocks noGrp="1"/>
          </p:cNvSpPr>
          <p:nvPr>
            <p:ph idx="1"/>
          </p:nvPr>
        </p:nvSpPr>
        <p:spPr>
          <a:xfrm>
            <a:off x="4832889" y="4747459"/>
            <a:ext cx="4147093" cy="1778500"/>
          </a:xfrm>
        </p:spPr>
        <p:txBody>
          <a:bodyPr>
            <a:normAutofit/>
          </a:bodyPr>
          <a:lstStyle/>
          <a:p>
            <a:pPr marL="0" indent="0">
              <a:buNone/>
            </a:pPr>
            <a:r>
              <a:rPr lang="en-US" sz="1400" dirty="0"/>
              <a:t>The conditions to sell to profit-maximize </a:t>
            </a:r>
          </a:p>
          <a:p>
            <a:pPr marL="400050">
              <a:buFont typeface="+mj-lt"/>
              <a:buAutoNum type="arabicPeriod"/>
            </a:pPr>
            <a:r>
              <a:rPr lang="en-US" sz="1400" dirty="0"/>
              <a:t>Select shares that are vested to qualify for long-term capital gain treatment </a:t>
            </a:r>
          </a:p>
          <a:p>
            <a:pPr marL="400050">
              <a:buFont typeface="+mj-lt"/>
              <a:buAutoNum type="arabicPeriod"/>
            </a:pPr>
            <a:r>
              <a:rPr lang="en-US" sz="1400" dirty="0"/>
              <a:t>Sell lowest cost basis shares </a:t>
            </a:r>
          </a:p>
          <a:p>
            <a:pPr marL="400050">
              <a:buFont typeface="+mj-lt"/>
              <a:buAutoNum type="arabicPeriod"/>
            </a:pPr>
            <a:r>
              <a:rPr lang="en-US" sz="1400" dirty="0"/>
              <a:t>Stock must be near 52-Week high</a:t>
            </a:r>
          </a:p>
        </p:txBody>
      </p:sp>
      <p:sp>
        <p:nvSpPr>
          <p:cNvPr id="8" name="Content Placeholder 6">
            <a:extLst>
              <a:ext uri="{FF2B5EF4-FFF2-40B4-BE49-F238E27FC236}">
                <a16:creationId xmlns:a16="http://schemas.microsoft.com/office/drawing/2014/main" id="{61A15185-1ED4-1C00-AEB5-DF7F2A7B690C}"/>
              </a:ext>
            </a:extLst>
          </p:cNvPr>
          <p:cNvSpPr txBox="1">
            <a:spLocks/>
          </p:cNvSpPr>
          <p:nvPr/>
        </p:nvSpPr>
        <p:spPr>
          <a:xfrm>
            <a:off x="164018" y="4572754"/>
            <a:ext cx="4806188" cy="21279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Gill Sans" panose="020B0502020104020203" pitchFamily="34" charset="-79"/>
                <a:ea typeface="Gill Sans" panose="020B0502020104020203" pitchFamily="34" charset="-79"/>
                <a:cs typeface="Gill Sans" panose="020B0502020104020203"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To reduce risk – tax neutral </a:t>
            </a:r>
          </a:p>
          <a:p>
            <a:pPr marL="0" indent="0">
              <a:spcBef>
                <a:spcPts val="1200"/>
              </a:spcBef>
              <a:buNone/>
            </a:pPr>
            <a:r>
              <a:rPr lang="en-US" sz="1400" dirty="0"/>
              <a:t>When stock is near 52-Week high, sell short-term capital gains shares that are at the money (cost basis within 5% of current share price) so there is a small taxable profit or loss. Example: sell 25 of 2/26/2024 $98 costs basis shares at $100. </a:t>
            </a:r>
          </a:p>
          <a:p>
            <a:pPr marL="0" indent="0">
              <a:spcBef>
                <a:spcPts val="1200"/>
              </a:spcBef>
              <a:buNone/>
            </a:pPr>
            <a:r>
              <a:rPr lang="en-US" sz="1400" dirty="0"/>
              <a:t>Or, sell _25___ of short-term cost basis shares at $75 (gain of $625) AND sell _13_ of 5/1/2022 $150 cost basis shares (loss of $650). Short-term gains offset by losses.</a:t>
            </a:r>
          </a:p>
          <a:p>
            <a:pPr marL="0" indent="0">
              <a:buNone/>
            </a:pPr>
            <a:endParaRPr lang="en-US" sz="1200" dirty="0"/>
          </a:p>
        </p:txBody>
      </p:sp>
      <p:graphicFrame>
        <p:nvGraphicFramePr>
          <p:cNvPr id="9" name="Table 8">
            <a:extLst>
              <a:ext uri="{FF2B5EF4-FFF2-40B4-BE49-F238E27FC236}">
                <a16:creationId xmlns:a16="http://schemas.microsoft.com/office/drawing/2014/main" id="{60661CEE-A838-5112-C39A-4C4E7B220DA4}"/>
              </a:ext>
            </a:extLst>
          </p:cNvPr>
          <p:cNvGraphicFramePr>
            <a:graphicFrameLocks noGrp="1"/>
          </p:cNvGraphicFramePr>
          <p:nvPr>
            <p:extLst>
              <p:ext uri="{D42A27DB-BD31-4B8C-83A1-F6EECF244321}">
                <p14:modId xmlns:p14="http://schemas.microsoft.com/office/powerpoint/2010/main" val="3480742748"/>
              </p:ext>
            </p:extLst>
          </p:nvPr>
        </p:nvGraphicFramePr>
        <p:xfrm>
          <a:off x="457199" y="1597477"/>
          <a:ext cx="8092807" cy="3017520"/>
        </p:xfrm>
        <a:graphic>
          <a:graphicData uri="http://schemas.openxmlformats.org/drawingml/2006/table">
            <a:tbl>
              <a:tblPr firstRow="1" bandRow="1">
                <a:tableStyleId>{F5AB1C69-6EDB-4FF4-983F-18BD219EF322}</a:tableStyleId>
              </a:tblPr>
              <a:tblGrid>
                <a:gridCol w="1173661">
                  <a:extLst>
                    <a:ext uri="{9D8B030D-6E8A-4147-A177-3AD203B41FA5}">
                      <a16:colId xmlns:a16="http://schemas.microsoft.com/office/drawing/2014/main" val="1166154932"/>
                    </a:ext>
                  </a:extLst>
                </a:gridCol>
                <a:gridCol w="1105426">
                  <a:extLst>
                    <a:ext uri="{9D8B030D-6E8A-4147-A177-3AD203B41FA5}">
                      <a16:colId xmlns:a16="http://schemas.microsoft.com/office/drawing/2014/main" val="3097627478"/>
                    </a:ext>
                  </a:extLst>
                </a:gridCol>
                <a:gridCol w="1115101">
                  <a:extLst>
                    <a:ext uri="{9D8B030D-6E8A-4147-A177-3AD203B41FA5}">
                      <a16:colId xmlns:a16="http://schemas.microsoft.com/office/drawing/2014/main" val="2014481802"/>
                    </a:ext>
                  </a:extLst>
                </a:gridCol>
                <a:gridCol w="1327516">
                  <a:extLst>
                    <a:ext uri="{9D8B030D-6E8A-4147-A177-3AD203B41FA5}">
                      <a16:colId xmlns:a16="http://schemas.microsoft.com/office/drawing/2014/main" val="3505675392"/>
                    </a:ext>
                  </a:extLst>
                </a:gridCol>
                <a:gridCol w="1610609">
                  <a:extLst>
                    <a:ext uri="{9D8B030D-6E8A-4147-A177-3AD203B41FA5}">
                      <a16:colId xmlns:a16="http://schemas.microsoft.com/office/drawing/2014/main" val="1600911215"/>
                    </a:ext>
                  </a:extLst>
                </a:gridCol>
                <a:gridCol w="1760494">
                  <a:extLst>
                    <a:ext uri="{9D8B030D-6E8A-4147-A177-3AD203B41FA5}">
                      <a16:colId xmlns:a16="http://schemas.microsoft.com/office/drawing/2014/main" val="3772738362"/>
                    </a:ext>
                  </a:extLst>
                </a:gridCol>
              </a:tblGrid>
              <a:tr h="419378">
                <a:tc>
                  <a:txBody>
                    <a:bodyPr/>
                    <a:lstStyle/>
                    <a:p>
                      <a:pPr algn="ctr"/>
                      <a:r>
                        <a:rPr lang="en-US" sz="1200" b="0" i="0" dirty="0">
                          <a:solidFill>
                            <a:schemeClr val="tx1"/>
                          </a:solidFill>
                          <a:latin typeface="Gill Sans" panose="020B0502020104020203" pitchFamily="34" charset="-79"/>
                          <a:cs typeface="Gill Sans" panose="020B0502020104020203" pitchFamily="34" charset="-79"/>
                        </a:rPr>
                        <a:t>GRANT DATE</a:t>
                      </a:r>
                    </a:p>
                  </a:txBody>
                  <a:tcPr anchor="b"/>
                </a:tc>
                <a:tc>
                  <a:txBody>
                    <a:bodyPr/>
                    <a:lstStyle/>
                    <a:p>
                      <a:pPr algn="ctr"/>
                      <a:r>
                        <a:rPr lang="en-US" sz="1200" b="0" i="0" dirty="0">
                          <a:solidFill>
                            <a:schemeClr val="tx1"/>
                          </a:solidFill>
                          <a:latin typeface="Gill Sans" panose="020B0502020104020203" pitchFamily="34" charset="-79"/>
                          <a:cs typeface="Gill Sans" panose="020B0502020104020203" pitchFamily="34" charset="-79"/>
                        </a:rPr>
                        <a:t>VEST DATE</a:t>
                      </a:r>
                    </a:p>
                  </a:txBody>
                  <a:tcPr anchor="b"/>
                </a:tc>
                <a:tc>
                  <a:txBody>
                    <a:bodyPr/>
                    <a:lstStyle/>
                    <a:p>
                      <a:pPr algn="ctr"/>
                      <a:r>
                        <a:rPr lang="en-US" sz="1200" b="0" i="0" dirty="0">
                          <a:solidFill>
                            <a:schemeClr val="tx1"/>
                          </a:solidFill>
                          <a:latin typeface="Gill Sans" panose="020B0502020104020203" pitchFamily="34" charset="-79"/>
                          <a:cs typeface="Gill Sans" panose="020B0502020104020203" pitchFamily="34" charset="-79"/>
                        </a:rPr>
                        <a:t>QUANTITY</a:t>
                      </a:r>
                    </a:p>
                  </a:txBody>
                  <a:tcPr anchor="b"/>
                </a:tc>
                <a:tc>
                  <a:txBody>
                    <a:bodyPr/>
                    <a:lstStyle/>
                    <a:p>
                      <a:pPr algn="ctr"/>
                      <a:r>
                        <a:rPr lang="en-US" sz="1200" b="0" i="0" dirty="0">
                          <a:solidFill>
                            <a:schemeClr val="tx1"/>
                          </a:solidFill>
                          <a:latin typeface="Gill Sans" panose="020B0502020104020203" pitchFamily="34" charset="-79"/>
                          <a:cs typeface="Gill Sans" panose="020B0502020104020203" pitchFamily="34" charset="-79"/>
                        </a:rPr>
                        <a:t>TAX-TREATMENT</a:t>
                      </a:r>
                    </a:p>
                  </a:txBody>
                  <a:tcPr anchor="b"/>
                </a:tc>
                <a:tc>
                  <a:txBody>
                    <a:bodyPr/>
                    <a:lstStyle/>
                    <a:p>
                      <a:pPr algn="ctr"/>
                      <a:r>
                        <a:rPr lang="en-US" sz="1200" b="0" i="0" dirty="0">
                          <a:solidFill>
                            <a:schemeClr val="tx1"/>
                          </a:solidFill>
                          <a:latin typeface="Gill Sans" panose="020B0502020104020203" pitchFamily="34" charset="-79"/>
                          <a:cs typeface="Gill Sans" panose="020B0502020104020203" pitchFamily="34" charset="-79"/>
                        </a:rPr>
                        <a:t>COST-BASIS</a:t>
                      </a:r>
                    </a:p>
                    <a:p>
                      <a:pPr algn="ctr"/>
                      <a:r>
                        <a:rPr lang="en-US" sz="1200" b="0" i="0" dirty="0">
                          <a:solidFill>
                            <a:schemeClr val="tx1"/>
                          </a:solidFill>
                          <a:latin typeface="Gill Sans" panose="020B0502020104020203" pitchFamily="34" charset="-79"/>
                          <a:cs typeface="Gill Sans" panose="020B0502020104020203" pitchFamily="34" charset="-79"/>
                        </a:rPr>
                        <a:t>(price at grant)</a:t>
                      </a:r>
                    </a:p>
                  </a:txBody>
                  <a:tcPr anchor="b"/>
                </a:tc>
                <a:tc>
                  <a:txBody>
                    <a:bodyPr/>
                    <a:lstStyle/>
                    <a:p>
                      <a:pPr algn="ctr"/>
                      <a:r>
                        <a:rPr lang="en-US" sz="1200" b="0" i="0" dirty="0">
                          <a:solidFill>
                            <a:schemeClr val="tx1"/>
                          </a:solidFill>
                          <a:latin typeface="Gill Sans" panose="020B0502020104020203" pitchFamily="34" charset="-79"/>
                          <a:cs typeface="Gill Sans" panose="020B0502020104020203" pitchFamily="34" charset="-79"/>
                        </a:rPr>
                        <a:t>GAIN/LOSS if sell today</a:t>
                      </a:r>
                    </a:p>
                  </a:txBody>
                  <a:tcPr anchor="b"/>
                </a:tc>
                <a:extLst>
                  <a:ext uri="{0D108BD9-81ED-4DB2-BD59-A6C34878D82A}">
                    <a16:rowId xmlns:a16="http://schemas.microsoft.com/office/drawing/2014/main" val="2978861772"/>
                  </a:ext>
                </a:extLst>
              </a:tr>
              <a:tr h="587129">
                <a:tc>
                  <a:txBody>
                    <a:bodyPr/>
                    <a:lstStyle/>
                    <a:p>
                      <a:pPr algn="ctr"/>
                      <a:r>
                        <a:rPr lang="en-US" sz="1200" b="0" i="0" dirty="0">
                          <a:latin typeface="Gill Sans" panose="020B0502020104020203" pitchFamily="34" charset="-79"/>
                          <a:cs typeface="Gill Sans" panose="020B0502020104020203" pitchFamily="34" charset="-79"/>
                        </a:rPr>
                        <a:t>5/1/2022</a:t>
                      </a:r>
                    </a:p>
                  </a:txBody>
                  <a:tcPr/>
                </a:tc>
                <a:tc>
                  <a:txBody>
                    <a:bodyPr/>
                    <a:lstStyle/>
                    <a:p>
                      <a:pPr algn="ctr"/>
                      <a:r>
                        <a:rPr lang="en-US" sz="1200" b="0" i="0" dirty="0">
                          <a:latin typeface="Gill Sans" panose="020B0502020104020203" pitchFamily="34" charset="-79"/>
                          <a:cs typeface="Gill Sans" panose="020B0502020104020203" pitchFamily="34" charset="-79"/>
                        </a:rPr>
                        <a:t>5/1/2022</a:t>
                      </a:r>
                    </a:p>
                  </a:txBody>
                  <a:tcPr/>
                </a:tc>
                <a:tc>
                  <a:txBody>
                    <a:bodyPr/>
                    <a:lstStyle/>
                    <a:p>
                      <a:pPr algn="ctr"/>
                      <a:r>
                        <a:rPr lang="en-US" sz="1200" b="0" i="0" dirty="0">
                          <a:latin typeface="Gill Sans" panose="020B0502020104020203" pitchFamily="34" charset="-79"/>
                          <a:cs typeface="Gill Sans" panose="020B0502020104020203" pitchFamily="34" charset="-79"/>
                        </a:rPr>
                        <a:t>100</a:t>
                      </a:r>
                    </a:p>
                  </a:txBody>
                  <a:tcPr/>
                </a:tc>
                <a:tc>
                  <a:txBody>
                    <a:bodyPr/>
                    <a:lstStyle/>
                    <a:p>
                      <a:pPr algn="ctr"/>
                      <a:r>
                        <a:rPr lang="en-US" sz="1200" b="0" i="0" dirty="0">
                          <a:latin typeface="Gill Sans" panose="020B0502020104020203" pitchFamily="34" charset="-79"/>
                          <a:cs typeface="Gill Sans" panose="020B0502020104020203" pitchFamily="34" charset="-79"/>
                        </a:rPr>
                        <a:t>Long-term</a:t>
                      </a:r>
                    </a:p>
                  </a:txBody>
                  <a:tcPr/>
                </a:tc>
                <a:tc>
                  <a:txBody>
                    <a:bodyPr/>
                    <a:lstStyle/>
                    <a:p>
                      <a:pPr algn="ctr"/>
                      <a:r>
                        <a:rPr lang="en-US" sz="1200" b="0" i="0" dirty="0">
                          <a:latin typeface="Gill Sans" panose="020B0502020104020203" pitchFamily="34" charset="-79"/>
                          <a:cs typeface="Gill Sans" panose="020B0502020104020203" pitchFamily="34" charset="-79"/>
                        </a:rPr>
                        <a:t>$150.00</a:t>
                      </a:r>
                    </a:p>
                  </a:txBody>
                  <a:tcPr/>
                </a:tc>
                <a:tc>
                  <a:txBody>
                    <a:bodyPr/>
                    <a:lstStyle/>
                    <a:p>
                      <a:pPr algn="ctr"/>
                      <a:r>
                        <a:rPr lang="en-US" sz="1200" b="0" i="0" dirty="0">
                          <a:latin typeface="Gill Sans" panose="020B0502020104020203" pitchFamily="34" charset="-79"/>
                          <a:cs typeface="Gill Sans" panose="020B0502020104020203" pitchFamily="34" charset="-79"/>
                        </a:rPr>
                        <a:t>$100 x 100 = $10,000</a:t>
                      </a:r>
                    </a:p>
                    <a:p>
                      <a:pPr algn="ctr"/>
                      <a:r>
                        <a:rPr lang="en-US" sz="1200" b="0" i="0" u="sng" dirty="0">
                          <a:latin typeface="Gill Sans" panose="020B0502020104020203" pitchFamily="34" charset="-79"/>
                          <a:cs typeface="Gill Sans" panose="020B0502020104020203" pitchFamily="34" charset="-79"/>
                        </a:rPr>
                        <a:t>- $150 x 100 = $15,000</a:t>
                      </a:r>
                    </a:p>
                    <a:p>
                      <a:pPr algn="ctr"/>
                      <a:r>
                        <a:rPr lang="en-US" sz="1200" b="0" i="0" dirty="0">
                          <a:latin typeface="Gill Sans" panose="020B0502020104020203" pitchFamily="34" charset="-79"/>
                          <a:cs typeface="Gill Sans" panose="020B0502020104020203" pitchFamily="34" charset="-79"/>
                        </a:rPr>
                        <a:t>-$5,000 loss</a:t>
                      </a:r>
                    </a:p>
                  </a:txBody>
                  <a:tcPr/>
                </a:tc>
                <a:extLst>
                  <a:ext uri="{0D108BD9-81ED-4DB2-BD59-A6C34878D82A}">
                    <a16:rowId xmlns:a16="http://schemas.microsoft.com/office/drawing/2014/main" val="498424994"/>
                  </a:ext>
                </a:extLst>
              </a:tr>
              <a:tr h="587129">
                <a:tc>
                  <a:txBody>
                    <a:bodyPr/>
                    <a:lstStyle/>
                    <a:p>
                      <a:pPr algn="ctr"/>
                      <a:r>
                        <a:rPr lang="en-US" sz="1200" b="0" i="0" dirty="0">
                          <a:latin typeface="Gill Sans" panose="020B0502020104020203" pitchFamily="34" charset="-79"/>
                          <a:cs typeface="Gill Sans" panose="020B0502020104020203" pitchFamily="34" charset="-79"/>
                        </a:rPr>
                        <a:t>1/1/2023</a:t>
                      </a:r>
                    </a:p>
                  </a:txBody>
                  <a:tcPr/>
                </a:tc>
                <a:tc>
                  <a:txBody>
                    <a:bodyPr/>
                    <a:lstStyle/>
                    <a:p>
                      <a:pPr algn="ctr"/>
                      <a:r>
                        <a:rPr lang="en-US" sz="1200" b="0" i="0" dirty="0">
                          <a:latin typeface="Gill Sans" panose="020B0502020104020203" pitchFamily="34" charset="-79"/>
                          <a:cs typeface="Gill Sans" panose="020B0502020104020203" pitchFamily="34" charset="-79"/>
                        </a:rPr>
                        <a:t>1/1/2023</a:t>
                      </a:r>
                    </a:p>
                  </a:txBody>
                  <a:tcPr/>
                </a:tc>
                <a:tc>
                  <a:txBody>
                    <a:bodyPr/>
                    <a:lstStyle/>
                    <a:p>
                      <a:pPr algn="ctr"/>
                      <a:r>
                        <a:rPr lang="en-US" sz="1200" b="0" i="0" dirty="0">
                          <a:latin typeface="Gill Sans" panose="020B0502020104020203" pitchFamily="34" charset="-79"/>
                          <a:cs typeface="Gill Sans" panose="020B0502020104020203" pitchFamily="34" charset="-79"/>
                        </a:rPr>
                        <a:t>50</a:t>
                      </a:r>
                    </a:p>
                  </a:txBody>
                  <a:tcPr/>
                </a:tc>
                <a:tc>
                  <a:txBody>
                    <a:bodyPr/>
                    <a:lstStyle/>
                    <a:p>
                      <a:pPr algn="ctr"/>
                      <a:r>
                        <a:rPr lang="en-US" sz="1200" b="0" i="0" dirty="0">
                          <a:latin typeface="Gill Sans" panose="020B0502020104020203" pitchFamily="34" charset="-79"/>
                          <a:cs typeface="Gill Sans" panose="020B0502020104020203" pitchFamily="34" charset="-79"/>
                        </a:rPr>
                        <a:t>Long-term</a:t>
                      </a:r>
                    </a:p>
                  </a:txBody>
                  <a:tcPr/>
                </a:tc>
                <a:tc>
                  <a:txBody>
                    <a:bodyPr/>
                    <a:lstStyle/>
                    <a:p>
                      <a:pPr algn="ctr"/>
                      <a:r>
                        <a:rPr lang="en-US" sz="1200" b="0" i="0" dirty="0">
                          <a:latin typeface="Gill Sans" panose="020B0502020104020203" pitchFamily="34" charset="-79"/>
                          <a:cs typeface="Gill Sans" panose="020B0502020104020203" pitchFamily="34" charset="-79"/>
                        </a:rPr>
                        <a:t>$20.00</a:t>
                      </a:r>
                    </a:p>
                  </a:txBody>
                  <a:tcPr/>
                </a:tc>
                <a:tc>
                  <a:txBody>
                    <a:bodyPr/>
                    <a:lstStyle/>
                    <a:p>
                      <a:pPr algn="ctr"/>
                      <a:r>
                        <a:rPr lang="en-US" sz="1200" b="0" i="0" dirty="0">
                          <a:latin typeface="Gill Sans" panose="020B0502020104020203" pitchFamily="34" charset="-79"/>
                          <a:cs typeface="Gill Sans" panose="020B0502020104020203" pitchFamily="34" charset="-79"/>
                        </a:rPr>
                        <a:t>$100 x 50 = $5,000</a:t>
                      </a:r>
                    </a:p>
                    <a:p>
                      <a:pPr algn="ctr"/>
                      <a:r>
                        <a:rPr lang="en-US" sz="1200" b="0" i="0" u="sng" dirty="0">
                          <a:latin typeface="Gill Sans" panose="020B0502020104020203" pitchFamily="34" charset="-79"/>
                          <a:cs typeface="Gill Sans" panose="020B0502020104020203" pitchFamily="34" charset="-79"/>
                        </a:rPr>
                        <a:t>- $20 x 50 = $1,000</a:t>
                      </a:r>
                    </a:p>
                    <a:p>
                      <a:pPr algn="ctr"/>
                      <a:r>
                        <a:rPr lang="en-US" sz="1200" b="0" i="0" dirty="0">
                          <a:latin typeface="Gill Sans" panose="020B0502020104020203" pitchFamily="34" charset="-79"/>
                          <a:cs typeface="Gill Sans" panose="020B0502020104020203" pitchFamily="34" charset="-79"/>
                        </a:rPr>
                        <a:t>$4,000 gain</a:t>
                      </a:r>
                    </a:p>
                  </a:txBody>
                  <a:tcPr/>
                </a:tc>
                <a:extLst>
                  <a:ext uri="{0D108BD9-81ED-4DB2-BD59-A6C34878D82A}">
                    <a16:rowId xmlns:a16="http://schemas.microsoft.com/office/drawing/2014/main" val="4078012068"/>
                  </a:ext>
                </a:extLst>
              </a:tr>
              <a:tr h="587129">
                <a:tc>
                  <a:txBody>
                    <a:bodyPr/>
                    <a:lstStyle/>
                    <a:p>
                      <a:pPr algn="ctr"/>
                      <a:r>
                        <a:rPr lang="en-US" sz="1200" b="0" i="0" dirty="0">
                          <a:latin typeface="Gill Sans" panose="020B0502020104020203" pitchFamily="34" charset="-79"/>
                          <a:cs typeface="Gill Sans" panose="020B0502020104020203" pitchFamily="34" charset="-79"/>
                        </a:rPr>
                        <a:t>2/1/24</a:t>
                      </a:r>
                    </a:p>
                  </a:txBody>
                  <a:tcPr/>
                </a:tc>
                <a:tc>
                  <a:txBody>
                    <a:bodyPr/>
                    <a:lstStyle/>
                    <a:p>
                      <a:pPr algn="ctr"/>
                      <a:r>
                        <a:rPr lang="en-US" sz="1200" b="0" i="0" dirty="0">
                          <a:latin typeface="Gill Sans" panose="020B0502020104020203" pitchFamily="34" charset="-79"/>
                          <a:cs typeface="Gill Sans" panose="020B0502020104020203" pitchFamily="34" charset="-79"/>
                        </a:rPr>
                        <a:t>2/1/2024</a:t>
                      </a:r>
                    </a:p>
                  </a:txBody>
                  <a:tcPr/>
                </a:tc>
                <a:tc>
                  <a:txBody>
                    <a:bodyPr/>
                    <a:lstStyle/>
                    <a:p>
                      <a:pPr algn="ctr"/>
                      <a:r>
                        <a:rPr lang="en-US" sz="1200" b="0" i="0" dirty="0">
                          <a:latin typeface="Gill Sans" panose="020B0502020104020203" pitchFamily="34" charset="-79"/>
                          <a:cs typeface="Gill Sans" panose="020B0502020104020203" pitchFamily="34" charset="-79"/>
                        </a:rPr>
                        <a:t>25</a:t>
                      </a:r>
                    </a:p>
                  </a:txBody>
                  <a:tcPr/>
                </a:tc>
                <a:tc>
                  <a:txBody>
                    <a:bodyPr/>
                    <a:lstStyle/>
                    <a:p>
                      <a:pPr algn="ctr"/>
                      <a:r>
                        <a:rPr lang="en-US" sz="1200" b="0" i="0" dirty="0">
                          <a:latin typeface="Gill Sans" panose="020B0502020104020203" pitchFamily="34" charset="-79"/>
                          <a:cs typeface="Gill Sans" panose="020B0502020104020203" pitchFamily="34" charset="-79"/>
                        </a:rPr>
                        <a:t>Short-term</a:t>
                      </a:r>
                    </a:p>
                  </a:txBody>
                  <a:tcPr/>
                </a:tc>
                <a:tc>
                  <a:txBody>
                    <a:bodyPr/>
                    <a:lstStyle/>
                    <a:p>
                      <a:pPr algn="ctr"/>
                      <a:r>
                        <a:rPr lang="en-US" sz="1200" b="0" i="0" dirty="0">
                          <a:latin typeface="Gill Sans" panose="020B0502020104020203" pitchFamily="34" charset="-79"/>
                          <a:cs typeface="Gill Sans" panose="020B0502020104020203" pitchFamily="34" charset="-79"/>
                        </a:rPr>
                        <a:t>$75.00</a:t>
                      </a:r>
                    </a:p>
                  </a:txBody>
                  <a:tcPr/>
                </a:tc>
                <a:tc>
                  <a:txBody>
                    <a:bodyPr/>
                    <a:lstStyle/>
                    <a:p>
                      <a:pPr algn="ctr"/>
                      <a:r>
                        <a:rPr lang="en-US" sz="1200" b="0" i="0" dirty="0">
                          <a:latin typeface="Gill Sans" panose="020B0502020104020203" pitchFamily="34" charset="-79"/>
                          <a:cs typeface="Gill Sans" panose="020B0502020104020203" pitchFamily="34" charset="-79"/>
                        </a:rPr>
                        <a:t>$100 x 25 = $2,500</a:t>
                      </a:r>
                    </a:p>
                    <a:p>
                      <a:pPr algn="ctr"/>
                      <a:r>
                        <a:rPr lang="en-US" sz="1200" b="0" i="0" u="sng" dirty="0">
                          <a:latin typeface="Gill Sans" panose="020B0502020104020203" pitchFamily="34" charset="-79"/>
                          <a:cs typeface="Gill Sans" panose="020B0502020104020203" pitchFamily="34" charset="-79"/>
                        </a:rPr>
                        <a:t>- $75 x 25 = $1,875</a:t>
                      </a:r>
                    </a:p>
                    <a:p>
                      <a:pPr algn="ctr"/>
                      <a:r>
                        <a:rPr lang="en-US" sz="1200" b="0" i="0" dirty="0">
                          <a:latin typeface="Gill Sans" panose="020B0502020104020203" pitchFamily="34" charset="-79"/>
                          <a:cs typeface="Gill Sans" panose="020B0502020104020203" pitchFamily="34" charset="-79"/>
                        </a:rPr>
                        <a:t>$625 gain</a:t>
                      </a:r>
                    </a:p>
                  </a:txBody>
                  <a:tcPr/>
                </a:tc>
                <a:extLst>
                  <a:ext uri="{0D108BD9-81ED-4DB2-BD59-A6C34878D82A}">
                    <a16:rowId xmlns:a16="http://schemas.microsoft.com/office/drawing/2014/main" val="2523963623"/>
                  </a:ext>
                </a:extLst>
              </a:tr>
              <a:tr h="587129">
                <a:tc>
                  <a:txBody>
                    <a:bodyPr/>
                    <a:lstStyle/>
                    <a:p>
                      <a:pPr algn="ctr"/>
                      <a:r>
                        <a:rPr lang="en-US" sz="1200" b="0" i="0" dirty="0">
                          <a:latin typeface="Gill Sans" panose="020B0502020104020203" pitchFamily="34" charset="-79"/>
                          <a:cs typeface="Gill Sans" panose="020B0502020104020203" pitchFamily="34" charset="-79"/>
                        </a:rPr>
                        <a:t>2/26/24</a:t>
                      </a:r>
                    </a:p>
                  </a:txBody>
                  <a:tcPr/>
                </a:tc>
                <a:tc>
                  <a:txBody>
                    <a:bodyPr/>
                    <a:lstStyle/>
                    <a:p>
                      <a:pPr algn="ctr"/>
                      <a:r>
                        <a:rPr lang="en-US" sz="1200" b="0" i="0" dirty="0">
                          <a:latin typeface="Gill Sans" panose="020B0502020104020203" pitchFamily="34" charset="-79"/>
                          <a:cs typeface="Gill Sans" panose="020B0502020104020203" pitchFamily="34" charset="-79"/>
                        </a:rPr>
                        <a:t>2/26/2024</a:t>
                      </a:r>
                    </a:p>
                  </a:txBody>
                  <a:tcPr/>
                </a:tc>
                <a:tc>
                  <a:txBody>
                    <a:bodyPr/>
                    <a:lstStyle/>
                    <a:p>
                      <a:pPr algn="ctr"/>
                      <a:r>
                        <a:rPr lang="en-US" sz="1200" b="0" i="0" dirty="0">
                          <a:latin typeface="Gill Sans" panose="020B0502020104020203" pitchFamily="34" charset="-79"/>
                          <a:cs typeface="Gill Sans" panose="020B0502020104020203" pitchFamily="34" charset="-79"/>
                        </a:rPr>
                        <a:t>25</a:t>
                      </a:r>
                    </a:p>
                  </a:txBody>
                  <a:tcPr/>
                </a:tc>
                <a:tc>
                  <a:txBody>
                    <a:bodyPr/>
                    <a:lstStyle/>
                    <a:p>
                      <a:pPr algn="ctr"/>
                      <a:r>
                        <a:rPr lang="en-US" sz="1200" b="0" i="0" dirty="0">
                          <a:latin typeface="Gill Sans" panose="020B0502020104020203" pitchFamily="34" charset="-79"/>
                          <a:cs typeface="Gill Sans" panose="020B0502020104020203" pitchFamily="34" charset="-79"/>
                        </a:rPr>
                        <a:t>Short-term</a:t>
                      </a:r>
                    </a:p>
                  </a:txBody>
                  <a:tcPr/>
                </a:tc>
                <a:tc>
                  <a:txBody>
                    <a:bodyPr/>
                    <a:lstStyle/>
                    <a:p>
                      <a:pPr algn="ctr"/>
                      <a:r>
                        <a:rPr lang="en-US" sz="1200" b="0" i="0" dirty="0">
                          <a:latin typeface="Gill Sans" panose="020B0502020104020203" pitchFamily="34" charset="-79"/>
                          <a:cs typeface="Gill Sans" panose="020B0502020104020203" pitchFamily="34" charset="-79"/>
                        </a:rPr>
                        <a:t>$98.00</a:t>
                      </a:r>
                    </a:p>
                  </a:txBody>
                  <a:tcPr/>
                </a:tc>
                <a:tc>
                  <a:txBody>
                    <a:bodyPr/>
                    <a:lstStyle/>
                    <a:p>
                      <a:pPr algn="ctr"/>
                      <a:r>
                        <a:rPr lang="en-US" sz="1200" b="0" i="0" dirty="0">
                          <a:latin typeface="Gill Sans" panose="020B0502020104020203" pitchFamily="34" charset="-79"/>
                          <a:cs typeface="Gill Sans" panose="020B0502020104020203" pitchFamily="34" charset="-79"/>
                        </a:rPr>
                        <a:t>$100 x 25 = $2,500</a:t>
                      </a:r>
                    </a:p>
                    <a:p>
                      <a:pPr algn="ctr"/>
                      <a:r>
                        <a:rPr lang="en-US" sz="1200" b="0" i="0" u="sng" dirty="0">
                          <a:latin typeface="Gill Sans" panose="020B0502020104020203" pitchFamily="34" charset="-79"/>
                          <a:cs typeface="Gill Sans" panose="020B0502020104020203" pitchFamily="34" charset="-79"/>
                        </a:rPr>
                        <a:t>- $98 x 25 = $2,450</a:t>
                      </a:r>
                    </a:p>
                    <a:p>
                      <a:pPr algn="ctr"/>
                      <a:r>
                        <a:rPr lang="en-US" sz="1200" b="0" i="0" dirty="0">
                          <a:latin typeface="Gill Sans" panose="020B0502020104020203" pitchFamily="34" charset="-79"/>
                          <a:cs typeface="Gill Sans" panose="020B0502020104020203" pitchFamily="34" charset="-79"/>
                        </a:rPr>
                        <a:t>$50 gain</a:t>
                      </a:r>
                    </a:p>
                  </a:txBody>
                  <a:tcPr/>
                </a:tc>
                <a:extLst>
                  <a:ext uri="{0D108BD9-81ED-4DB2-BD59-A6C34878D82A}">
                    <a16:rowId xmlns:a16="http://schemas.microsoft.com/office/drawing/2014/main" val="2837094978"/>
                  </a:ext>
                </a:extLst>
              </a:tr>
            </a:tbl>
          </a:graphicData>
        </a:graphic>
      </p:graphicFrame>
      <p:sp>
        <p:nvSpPr>
          <p:cNvPr id="10" name="TextBox 9">
            <a:extLst>
              <a:ext uri="{FF2B5EF4-FFF2-40B4-BE49-F238E27FC236}">
                <a16:creationId xmlns:a16="http://schemas.microsoft.com/office/drawing/2014/main" id="{F696D63C-64C7-155F-D9A7-6943344C026E}"/>
              </a:ext>
            </a:extLst>
          </p:cNvPr>
          <p:cNvSpPr txBox="1"/>
          <p:nvPr/>
        </p:nvSpPr>
        <p:spPr>
          <a:xfrm>
            <a:off x="698500" y="1025899"/>
            <a:ext cx="7531100" cy="584775"/>
          </a:xfrm>
          <a:prstGeom prst="rect">
            <a:avLst/>
          </a:prstGeom>
          <a:noFill/>
        </p:spPr>
        <p:txBody>
          <a:bodyPr wrap="square" rtlCol="0">
            <a:spAutoFit/>
          </a:bodyPr>
          <a:lstStyle/>
          <a:p>
            <a:r>
              <a:rPr lang="en-US" sz="1600" dirty="0"/>
              <a:t>EXAMPLE: Employee is granted Restricted Stock Units (RSUs) every year. Immediate vesting. Today is 2/28/2024. Current price is $100 per share. 52-week high is $102.</a:t>
            </a:r>
          </a:p>
        </p:txBody>
      </p:sp>
    </p:spTree>
    <p:extLst>
      <p:ext uri="{BB962C8B-B14F-4D97-AF65-F5344CB8AC3E}">
        <p14:creationId xmlns:p14="http://schemas.microsoft.com/office/powerpoint/2010/main" val="1005440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1A0A-907A-14A8-8E34-A6C057D221AE}"/>
              </a:ext>
            </a:extLst>
          </p:cNvPr>
          <p:cNvSpPr>
            <a:spLocks noGrp="1"/>
          </p:cNvSpPr>
          <p:nvPr>
            <p:ph type="title"/>
          </p:nvPr>
        </p:nvSpPr>
        <p:spPr/>
        <p:txBody>
          <a:bodyPr/>
          <a:lstStyle/>
          <a:p>
            <a:r>
              <a:rPr lang="en-US" dirty="0"/>
              <a:t>Stock Options</a:t>
            </a:r>
          </a:p>
        </p:txBody>
      </p:sp>
      <p:sp>
        <p:nvSpPr>
          <p:cNvPr id="3" name="Content Placeholder 2">
            <a:extLst>
              <a:ext uri="{FF2B5EF4-FFF2-40B4-BE49-F238E27FC236}">
                <a16:creationId xmlns:a16="http://schemas.microsoft.com/office/drawing/2014/main" id="{1DCC4960-21E4-F9C5-5550-98247BB7D4C2}"/>
              </a:ext>
            </a:extLst>
          </p:cNvPr>
          <p:cNvSpPr>
            <a:spLocks noGrp="1"/>
          </p:cNvSpPr>
          <p:nvPr>
            <p:ph idx="1"/>
          </p:nvPr>
        </p:nvSpPr>
        <p:spPr/>
        <p:txBody>
          <a:bodyPr>
            <a:normAutofit/>
          </a:bodyPr>
          <a:lstStyle/>
          <a:p>
            <a:r>
              <a:rPr lang="en-US" sz="2000" dirty="0"/>
              <a:t>If a company is not publicly traded, only fundamental analysis can be done. Put emphasis on growth, as profitability may not actually be the focus of management. Look for indications of interest from buyers, such as private equity firms.  </a:t>
            </a:r>
          </a:p>
          <a:p>
            <a:r>
              <a:rPr lang="en-US" sz="2000" dirty="0"/>
              <a:t>Each startup is going to have milestones or key performance indicators (KPIs), including metrics like number of new contracts and platform users.  If </a:t>
            </a:r>
            <a:r>
              <a:rPr lang="en-US" sz="2000" dirty="0">
                <a:latin typeface="Gill Sans MT" panose="020B0502020104020203" pitchFamily="34" charset="77"/>
              </a:rPr>
              <a:t>granted stock options, evaluate your commitment to the company and if it’s creating something you believe in long term. If you think you might leave in one year, why would you hold the stock for 5 to 7 years which is how long it might take for the company to become profitable.</a:t>
            </a:r>
          </a:p>
          <a:p>
            <a:r>
              <a:rPr lang="en-US" sz="2000" dirty="0">
                <a:latin typeface="Gill Sans MT" panose="020B0502020104020203" pitchFamily="34" charset="77"/>
              </a:rPr>
              <a:t>Exercising these options can be risky.  N</a:t>
            </a:r>
            <a:r>
              <a:rPr lang="en-US" sz="2000" b="0" i="0" dirty="0">
                <a:effectLst/>
                <a:latin typeface="Gill Sans MT" panose="020B0502020104020203" pitchFamily="34" charset="77"/>
              </a:rPr>
              <a:t>o more than 3% of one's net worth should be allocated towards a risky investment, and individual risk tolerance must be considered. </a:t>
            </a:r>
          </a:p>
          <a:p>
            <a:r>
              <a:rPr lang="en-US" sz="2000" dirty="0">
                <a:latin typeface="Gill Sans MT" panose="020B0502020104020203" pitchFamily="34" charset="77"/>
              </a:rPr>
              <a:t>Discipline, careful evaluation, and tax implications should be thoroughly assessed when making decisions regarding stock options. </a:t>
            </a:r>
            <a:endParaRPr lang="en-US" sz="2000" b="0" i="0" dirty="0">
              <a:effectLst/>
              <a:latin typeface="Gill Sans MT" panose="020B0502020104020203" pitchFamily="34" charset="77"/>
            </a:endParaRPr>
          </a:p>
        </p:txBody>
      </p:sp>
      <p:sp>
        <p:nvSpPr>
          <p:cNvPr id="4" name="Slide Number Placeholder 3">
            <a:extLst>
              <a:ext uri="{FF2B5EF4-FFF2-40B4-BE49-F238E27FC236}">
                <a16:creationId xmlns:a16="http://schemas.microsoft.com/office/drawing/2014/main" id="{288D8DA9-C0D6-8714-DD89-547310A4819E}"/>
              </a:ext>
            </a:extLst>
          </p:cNvPr>
          <p:cNvSpPr>
            <a:spLocks noGrp="1"/>
          </p:cNvSpPr>
          <p:nvPr>
            <p:ph type="sldNum" sz="quarter" idx="12"/>
          </p:nvPr>
        </p:nvSpPr>
        <p:spPr/>
        <p:txBody>
          <a:bodyPr/>
          <a:lstStyle/>
          <a:p>
            <a:fld id="{32AF03D0-5AC1-44A9-A8E1-5CF33F8C40D2}" type="slidenum">
              <a:rPr lang="en-US" smtClean="0"/>
              <a:pPr/>
              <a:t>29</a:t>
            </a:fld>
            <a:endParaRPr lang="en-US" dirty="0"/>
          </a:p>
        </p:txBody>
      </p:sp>
    </p:spTree>
    <p:extLst>
      <p:ext uri="{BB962C8B-B14F-4D97-AF65-F5344CB8AC3E}">
        <p14:creationId xmlns:p14="http://schemas.microsoft.com/office/powerpoint/2010/main" val="262650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2BB8A6-6E21-4842-9515-615E08F681C1}"/>
              </a:ext>
            </a:extLst>
          </p:cNvPr>
          <p:cNvSpPr>
            <a:spLocks noGrp="1"/>
          </p:cNvSpPr>
          <p:nvPr>
            <p:ph type="sldNum" sz="quarter" idx="12"/>
          </p:nvPr>
        </p:nvSpPr>
        <p:spPr/>
        <p:txBody>
          <a:bodyPr/>
          <a:lstStyle/>
          <a:p>
            <a:fld id="{32AF03D0-5AC1-44A9-A8E1-5CF33F8C40D2}" type="slidenum">
              <a:rPr lang="en-US" smtClean="0"/>
              <a:pPr/>
              <a:t>3</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CC805C83-0049-1943-9D9C-300819A31B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156037"/>
            <a:ext cx="4607753" cy="5397163"/>
          </a:xfrm>
          <a:prstGeom prst="rect">
            <a:avLst/>
          </a:prstGeom>
        </p:spPr>
      </p:pic>
      <p:sp>
        <p:nvSpPr>
          <p:cNvPr id="6" name="Rectangle 5">
            <a:extLst>
              <a:ext uri="{FF2B5EF4-FFF2-40B4-BE49-F238E27FC236}">
                <a16:creationId xmlns:a16="http://schemas.microsoft.com/office/drawing/2014/main" id="{384799F4-3591-3145-8632-41A3AC10987E}"/>
              </a:ext>
            </a:extLst>
          </p:cNvPr>
          <p:cNvSpPr/>
          <p:nvPr/>
        </p:nvSpPr>
        <p:spPr>
          <a:xfrm>
            <a:off x="1066800" y="773883"/>
            <a:ext cx="5917095" cy="369332"/>
          </a:xfrm>
          <a:prstGeom prst="rect">
            <a:avLst/>
          </a:prstGeom>
          <a:solidFill>
            <a:srgbClr val="F4F7D9"/>
          </a:solidFill>
        </p:spPr>
        <p:txBody>
          <a:bodyPr wrap="square">
            <a:spAutoFit/>
          </a:bodyPr>
          <a:lstStyle/>
          <a:p>
            <a:pPr algn="ctr"/>
            <a:r>
              <a:rPr lang="en-US" dirty="0"/>
              <a:t>https://lp.constantcontactpages.com/su/Ozod1zm/seminars</a:t>
            </a:r>
          </a:p>
        </p:txBody>
      </p:sp>
      <p:sp>
        <p:nvSpPr>
          <p:cNvPr id="7" name="TextBox 6">
            <a:extLst>
              <a:ext uri="{FF2B5EF4-FFF2-40B4-BE49-F238E27FC236}">
                <a16:creationId xmlns:a16="http://schemas.microsoft.com/office/drawing/2014/main" id="{24493FDD-C73E-704E-A1B3-CE7A408BE96E}"/>
              </a:ext>
            </a:extLst>
          </p:cNvPr>
          <p:cNvSpPr txBox="1"/>
          <p:nvPr/>
        </p:nvSpPr>
        <p:spPr>
          <a:xfrm>
            <a:off x="5874026" y="1590261"/>
            <a:ext cx="2584174" cy="1323439"/>
          </a:xfrm>
          <a:prstGeom prst="rect">
            <a:avLst/>
          </a:prstGeom>
          <a:noFill/>
        </p:spPr>
        <p:txBody>
          <a:bodyPr wrap="square" rtlCol="0">
            <a:spAutoFit/>
          </a:bodyPr>
          <a:lstStyle/>
          <a:p>
            <a:r>
              <a:rPr lang="en-US" sz="2000" i="1" dirty="0">
                <a:latin typeface="Gill Sans" panose="020B0502020104020203" pitchFamily="34" charset="-79"/>
                <a:cs typeface="Gill Sans" panose="020B0502020104020203" pitchFamily="34" charset="-79"/>
              </a:rPr>
              <a:t>Sign up for the seminars email list to receive a pdf or recording of this presentation.</a:t>
            </a:r>
          </a:p>
        </p:txBody>
      </p:sp>
    </p:spTree>
    <p:extLst>
      <p:ext uri="{BB962C8B-B14F-4D97-AF65-F5344CB8AC3E}">
        <p14:creationId xmlns:p14="http://schemas.microsoft.com/office/powerpoint/2010/main" val="906193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STORIES: ESG COMPANIES</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lstStyle/>
          <a:p>
            <a:r>
              <a:rPr lang="en-US" dirty="0"/>
              <a:t>[pull from Facebook] Response in times of crisis</a:t>
            </a:r>
          </a:p>
          <a:p>
            <a:pPr lvl="1"/>
            <a:r>
              <a:rPr lang="en-US" dirty="0"/>
              <a:t>Etsy during start of COVID, mask algorithm</a:t>
            </a:r>
          </a:p>
          <a:p>
            <a:pPr lvl="1"/>
            <a:r>
              <a:rPr lang="en-US" dirty="0"/>
              <a:t>WM reduced garbage collection for restaurants to lower their bills.</a:t>
            </a:r>
          </a:p>
          <a:p>
            <a:r>
              <a:rPr lang="en-US" dirty="0"/>
              <a:t>Response to climate change</a:t>
            </a:r>
          </a:p>
          <a:p>
            <a:pPr lvl="1"/>
            <a:r>
              <a:rPr lang="en-US" dirty="0"/>
              <a:t>Boeing and sustainable jet fuel</a:t>
            </a:r>
          </a:p>
          <a:p>
            <a:pPr lvl="1"/>
            <a:r>
              <a:rPr lang="en-US" dirty="0"/>
              <a:t>Microsoft reversing carbon emissions</a:t>
            </a:r>
          </a:p>
          <a:p>
            <a:r>
              <a:rPr lang="en-US" dirty="0"/>
              <a:t>Response to social issues</a:t>
            </a:r>
          </a:p>
          <a:p>
            <a:pPr lvl="1"/>
            <a:r>
              <a:rPr lang="en-US" dirty="0"/>
              <a:t>Target and BLM?</a:t>
            </a:r>
          </a:p>
          <a:p>
            <a:pPr lvl="1"/>
            <a:r>
              <a:rPr lang="en-US" dirty="0"/>
              <a:t>Starbucks and unionization</a:t>
            </a:r>
          </a:p>
          <a:p>
            <a:pPr lvl="1"/>
            <a:r>
              <a:rPr lang="en-US" dirty="0"/>
              <a:t>Automakers and labor unions</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30</a:t>
            </a:fld>
            <a:endParaRPr lang="en-US" dirty="0"/>
          </a:p>
        </p:txBody>
      </p:sp>
    </p:spTree>
    <p:extLst>
      <p:ext uri="{BB962C8B-B14F-4D97-AF65-F5344CB8AC3E}">
        <p14:creationId xmlns:p14="http://schemas.microsoft.com/office/powerpoint/2010/main" val="373526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EUROFINS SCIENTIFIC</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A French-listed company that offers analytical testing services. It looks at soil and waste, monitors dioxin levels in the air, and detects “forever chemicals” in water. The company’s impact has been on the following:</a:t>
            </a:r>
          </a:p>
          <a:p>
            <a:r>
              <a:rPr lang="en-US" dirty="0"/>
              <a:t>Detecting microplastics in the marine ecosystem by using microfiltration and microscopy photography techniques</a:t>
            </a:r>
          </a:p>
          <a:p>
            <a:r>
              <a:rPr lang="en-US" dirty="0"/>
              <a:t>Developing wastewater testing solutions to detect infections like COVID-19 in long-term care facilities, hospitals and prisons</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31</a:t>
            </a:fld>
            <a:endParaRPr lang="en-US" dirty="0"/>
          </a:p>
        </p:txBody>
      </p:sp>
    </p:spTree>
    <p:extLst>
      <p:ext uri="{BB962C8B-B14F-4D97-AF65-F5344CB8AC3E}">
        <p14:creationId xmlns:p14="http://schemas.microsoft.com/office/powerpoint/2010/main" val="3414090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EA332-2A9B-8744-64F9-5E5C4C81FAC2}"/>
              </a:ext>
            </a:extLst>
          </p:cNvPr>
          <p:cNvSpPr>
            <a:spLocks noGrp="1"/>
          </p:cNvSpPr>
          <p:nvPr>
            <p:ph idx="1"/>
          </p:nvPr>
        </p:nvSpPr>
        <p:spPr>
          <a:xfrm>
            <a:off x="6158753" y="1447918"/>
            <a:ext cx="2653554" cy="1981082"/>
          </a:xfrm>
        </p:spPr>
        <p:txBody>
          <a:bodyPr>
            <a:normAutofit fontScale="92500"/>
          </a:bodyPr>
          <a:lstStyle/>
          <a:p>
            <a:pPr marL="173038" indent="-173038"/>
            <a:r>
              <a:rPr lang="en-US" sz="1600" dirty="0"/>
              <a:t>Nike does not drop athlete BLM: Stood behind Colin Kaepernick. es when they take a stand against injustices.</a:t>
            </a:r>
          </a:p>
          <a:p>
            <a:pPr marL="173038" indent="-173038"/>
            <a:r>
              <a:rPr lang="en-US" sz="1600" dirty="0"/>
              <a:t>Women: Ends sponsorship with athlete not cooperating with sexual assault investigation. *</a:t>
            </a:r>
          </a:p>
        </p:txBody>
      </p:sp>
      <p:sp>
        <p:nvSpPr>
          <p:cNvPr id="4" name="Slide Number Placeholder 3">
            <a:extLst>
              <a:ext uri="{FF2B5EF4-FFF2-40B4-BE49-F238E27FC236}">
                <a16:creationId xmlns:a16="http://schemas.microsoft.com/office/drawing/2014/main" id="{01FB9D3C-D186-450D-4050-D967D91A9D5D}"/>
              </a:ext>
            </a:extLst>
          </p:cNvPr>
          <p:cNvSpPr>
            <a:spLocks noGrp="1"/>
          </p:cNvSpPr>
          <p:nvPr>
            <p:ph type="sldNum" sz="quarter" idx="12"/>
          </p:nvPr>
        </p:nvSpPr>
        <p:spPr/>
        <p:txBody>
          <a:bodyPr/>
          <a:lstStyle/>
          <a:p>
            <a:fld id="{32AF03D0-5AC1-44A9-A8E1-5CF33F8C40D2}" type="slidenum">
              <a:rPr lang="en-US" smtClean="0"/>
              <a:pPr/>
              <a:t>32</a:t>
            </a:fld>
            <a:endParaRPr lang="en-US" dirty="0"/>
          </a:p>
        </p:txBody>
      </p:sp>
      <p:sp>
        <p:nvSpPr>
          <p:cNvPr id="5" name="TextBox 4">
            <a:extLst>
              <a:ext uri="{FF2B5EF4-FFF2-40B4-BE49-F238E27FC236}">
                <a16:creationId xmlns:a16="http://schemas.microsoft.com/office/drawing/2014/main" id="{C5F9597B-B4F7-693A-927B-7EFACFECEE2C}"/>
              </a:ext>
            </a:extLst>
          </p:cNvPr>
          <p:cNvSpPr txBox="1"/>
          <p:nvPr/>
        </p:nvSpPr>
        <p:spPr>
          <a:xfrm>
            <a:off x="660400" y="6016208"/>
            <a:ext cx="7823200" cy="338554"/>
          </a:xfrm>
          <a:prstGeom prst="rect">
            <a:avLst/>
          </a:prstGeom>
          <a:noFill/>
        </p:spPr>
        <p:txBody>
          <a:bodyPr wrap="square" rtlCol="0">
            <a:spAutoFit/>
          </a:bodyPr>
          <a:lstStyle/>
          <a:p>
            <a:r>
              <a:rPr lang="en-US" sz="800" dirty="0">
                <a:latin typeface="Gill Sans" panose="020B0502020104020203" pitchFamily="34" charset="-79"/>
                <a:cs typeface="Gill Sans" panose="020B0502020104020203" pitchFamily="34" charset="-79"/>
              </a:rPr>
              <a:t>* “Nike says it cut ties with Neymar over his refusal to cooperate in sexual assault investigation.” By Rob McLean, Jill </a:t>
            </a:r>
            <a:r>
              <a:rPr lang="en-US" sz="800" dirty="0" err="1">
                <a:latin typeface="Gill Sans" panose="020B0502020104020203" pitchFamily="34" charset="-79"/>
                <a:cs typeface="Gill Sans" panose="020B0502020104020203" pitchFamily="34" charset="-79"/>
              </a:rPr>
              <a:t>Disis</a:t>
            </a:r>
            <a:r>
              <a:rPr lang="en-US" sz="800" dirty="0">
                <a:latin typeface="Gill Sans" panose="020B0502020104020203" pitchFamily="34" charset="-79"/>
                <a:cs typeface="Gill Sans" panose="020B0502020104020203" pitchFamily="34" charset="-79"/>
              </a:rPr>
              <a:t>, Marcia </a:t>
            </a:r>
            <a:r>
              <a:rPr lang="en-US" sz="800" dirty="0" err="1">
                <a:latin typeface="Gill Sans" panose="020B0502020104020203" pitchFamily="34" charset="-79"/>
                <a:cs typeface="Gill Sans" panose="020B0502020104020203" pitchFamily="34" charset="-79"/>
              </a:rPr>
              <a:t>Reverdosa</a:t>
            </a:r>
            <a:r>
              <a:rPr lang="en-US" sz="800" dirty="0">
                <a:latin typeface="Gill Sans" panose="020B0502020104020203" pitchFamily="34" charset="-79"/>
                <a:cs typeface="Gill Sans" panose="020B0502020104020203" pitchFamily="34" charset="-79"/>
              </a:rPr>
              <a:t> and Rodrigo Pedroso, CNN Business, May 28, 2021. https://</a:t>
            </a:r>
            <a:r>
              <a:rPr lang="en-US" sz="800" dirty="0" err="1">
                <a:latin typeface="Gill Sans" panose="020B0502020104020203" pitchFamily="34" charset="-79"/>
                <a:cs typeface="Gill Sans" panose="020B0502020104020203" pitchFamily="34" charset="-79"/>
              </a:rPr>
              <a:t>www.cnn.com</a:t>
            </a:r>
            <a:r>
              <a:rPr lang="en-US" sz="800" dirty="0">
                <a:latin typeface="Gill Sans" panose="020B0502020104020203" pitchFamily="34" charset="-79"/>
                <a:cs typeface="Gill Sans" panose="020B0502020104020203" pitchFamily="34" charset="-79"/>
              </a:rPr>
              <a:t>/2021/05/28/business/</a:t>
            </a:r>
            <a:r>
              <a:rPr lang="en-US" sz="800" dirty="0" err="1">
                <a:latin typeface="Gill Sans" panose="020B0502020104020203" pitchFamily="34" charset="-79"/>
                <a:cs typeface="Gill Sans" panose="020B0502020104020203" pitchFamily="34" charset="-79"/>
              </a:rPr>
              <a:t>nike</a:t>
            </a:r>
            <a:r>
              <a:rPr lang="en-US" sz="800" dirty="0">
                <a:latin typeface="Gill Sans" panose="020B0502020104020203" pitchFamily="34" charset="-79"/>
                <a:cs typeface="Gill Sans" panose="020B0502020104020203" pitchFamily="34" charset="-79"/>
              </a:rPr>
              <a:t>-</a:t>
            </a:r>
            <a:r>
              <a:rPr lang="en-US" sz="800" dirty="0" err="1">
                <a:latin typeface="Gill Sans" panose="020B0502020104020203" pitchFamily="34" charset="-79"/>
                <a:cs typeface="Gill Sans" panose="020B0502020104020203" pitchFamily="34" charset="-79"/>
              </a:rPr>
              <a:t>neymar</a:t>
            </a:r>
            <a:r>
              <a:rPr lang="en-US" sz="800" dirty="0">
                <a:latin typeface="Gill Sans" panose="020B0502020104020203" pitchFamily="34" charset="-79"/>
                <a:cs typeface="Gill Sans" panose="020B0502020104020203" pitchFamily="34" charset="-79"/>
              </a:rPr>
              <a:t>-sexual-assault-investigation-</a:t>
            </a:r>
            <a:r>
              <a:rPr lang="en-US" sz="800" dirty="0" err="1">
                <a:latin typeface="Gill Sans" panose="020B0502020104020203" pitchFamily="34" charset="-79"/>
                <a:cs typeface="Gill Sans" panose="020B0502020104020203" pitchFamily="34" charset="-79"/>
              </a:rPr>
              <a:t>spt</a:t>
            </a:r>
            <a:r>
              <a:rPr lang="en-US" sz="800" dirty="0">
                <a:latin typeface="Gill Sans" panose="020B0502020104020203" pitchFamily="34" charset="-79"/>
                <a:cs typeface="Gill Sans" panose="020B0502020104020203" pitchFamily="34" charset="-79"/>
              </a:rPr>
              <a:t>/</a:t>
            </a:r>
            <a:r>
              <a:rPr lang="en-US" sz="800" dirty="0" err="1">
                <a:latin typeface="Gill Sans" panose="020B0502020104020203" pitchFamily="34" charset="-79"/>
                <a:cs typeface="Gill Sans" panose="020B0502020104020203" pitchFamily="34" charset="-79"/>
              </a:rPr>
              <a:t>index.html</a:t>
            </a:r>
            <a:endParaRPr lang="en-US" sz="800" dirty="0">
              <a:latin typeface="Gill Sans" panose="020B0502020104020203" pitchFamily="34" charset="-79"/>
              <a:cs typeface="Gill Sans" panose="020B0502020104020203" pitchFamily="34" charset="-79"/>
            </a:endParaRPr>
          </a:p>
        </p:txBody>
      </p:sp>
      <p:pic>
        <p:nvPicPr>
          <p:cNvPr id="7" name="Picture 6" descr="Graphical user interface, text, application, email&#10;&#10;Description automatically generated">
            <a:extLst>
              <a:ext uri="{FF2B5EF4-FFF2-40B4-BE49-F238E27FC236}">
                <a16:creationId xmlns:a16="http://schemas.microsoft.com/office/drawing/2014/main" id="{EFF6921A-F71F-2677-4010-CC0AA1652E76}"/>
              </a:ext>
            </a:extLst>
          </p:cNvPr>
          <p:cNvPicPr>
            <a:picLocks noChangeAspect="1"/>
          </p:cNvPicPr>
          <p:nvPr/>
        </p:nvPicPr>
        <p:blipFill rotWithShape="1">
          <a:blip r:embed="rId2">
            <a:extLst>
              <a:ext uri="{28A0092B-C50C-407E-A947-70E740481C1C}">
                <a14:useLocalDpi xmlns:a14="http://schemas.microsoft.com/office/drawing/2010/main" val="0"/>
              </a:ext>
            </a:extLst>
          </a:blip>
          <a:srcRect t="11822"/>
          <a:stretch/>
        </p:blipFill>
        <p:spPr>
          <a:xfrm>
            <a:off x="468860" y="1442706"/>
            <a:ext cx="5474739" cy="3701924"/>
          </a:xfrm>
          <a:prstGeom prst="rect">
            <a:avLst/>
          </a:prstGeom>
        </p:spPr>
      </p:pic>
      <p:sp>
        <p:nvSpPr>
          <p:cNvPr id="9" name="TextBox 8">
            <a:extLst>
              <a:ext uri="{FF2B5EF4-FFF2-40B4-BE49-F238E27FC236}">
                <a16:creationId xmlns:a16="http://schemas.microsoft.com/office/drawing/2014/main" id="{F13343CD-867E-9241-A6BF-5C9533991BA5}"/>
              </a:ext>
            </a:extLst>
          </p:cNvPr>
          <p:cNvSpPr txBox="1"/>
          <p:nvPr/>
        </p:nvSpPr>
        <p:spPr>
          <a:xfrm>
            <a:off x="468860" y="5144630"/>
            <a:ext cx="4824798" cy="246221"/>
          </a:xfrm>
          <a:prstGeom prst="rect">
            <a:avLst/>
          </a:prstGeom>
          <a:noFill/>
        </p:spPr>
        <p:txBody>
          <a:bodyPr wrap="square">
            <a:spAutoFit/>
          </a:bodyPr>
          <a:lstStyle/>
          <a:p>
            <a:r>
              <a:rPr lang="en-US" sz="1000" dirty="0">
                <a:latin typeface="Gill Sans" panose="020B0502020104020203" pitchFamily="34" charset="-79"/>
                <a:cs typeface="Gill Sans" panose="020B0502020104020203" pitchFamily="34" charset="-79"/>
              </a:rPr>
              <a:t>https://</a:t>
            </a:r>
            <a:r>
              <a:rPr lang="en-US" sz="1000" dirty="0" err="1">
                <a:latin typeface="Gill Sans" panose="020B0502020104020203" pitchFamily="34" charset="-79"/>
                <a:cs typeface="Gill Sans" panose="020B0502020104020203" pitchFamily="34" charset="-79"/>
              </a:rPr>
              <a:t>www.sustainalytics.com</a:t>
            </a:r>
            <a:r>
              <a:rPr lang="en-US" sz="1000" dirty="0">
                <a:latin typeface="Gill Sans" panose="020B0502020104020203" pitchFamily="34" charset="-79"/>
                <a:cs typeface="Gill Sans" panose="020B0502020104020203" pitchFamily="34" charset="-79"/>
              </a:rPr>
              <a:t>/</a:t>
            </a:r>
            <a:r>
              <a:rPr lang="en-US" sz="1000" dirty="0" err="1">
                <a:latin typeface="Gill Sans" panose="020B0502020104020203" pitchFamily="34" charset="-79"/>
                <a:cs typeface="Gill Sans" panose="020B0502020104020203" pitchFamily="34" charset="-79"/>
              </a:rPr>
              <a:t>esg</a:t>
            </a:r>
            <a:r>
              <a:rPr lang="en-US" sz="1000" dirty="0">
                <a:latin typeface="Gill Sans" panose="020B0502020104020203" pitchFamily="34" charset="-79"/>
                <a:cs typeface="Gill Sans" panose="020B0502020104020203" pitchFamily="34" charset="-79"/>
              </a:rPr>
              <a:t>-rating/</a:t>
            </a:r>
            <a:r>
              <a:rPr lang="en-US" sz="1000" dirty="0" err="1">
                <a:latin typeface="Gill Sans" panose="020B0502020104020203" pitchFamily="34" charset="-79"/>
                <a:cs typeface="Gill Sans" panose="020B0502020104020203" pitchFamily="34" charset="-79"/>
              </a:rPr>
              <a:t>nike-inc</a:t>
            </a:r>
            <a:r>
              <a:rPr lang="en-US" sz="1000" dirty="0">
                <a:latin typeface="Gill Sans" panose="020B0502020104020203" pitchFamily="34" charset="-79"/>
                <a:cs typeface="Gill Sans" panose="020B0502020104020203" pitchFamily="34" charset="-79"/>
              </a:rPr>
              <a:t>/1008170227</a:t>
            </a:r>
          </a:p>
        </p:txBody>
      </p:sp>
      <p:sp>
        <p:nvSpPr>
          <p:cNvPr id="11" name="Title 10">
            <a:extLst>
              <a:ext uri="{FF2B5EF4-FFF2-40B4-BE49-F238E27FC236}">
                <a16:creationId xmlns:a16="http://schemas.microsoft.com/office/drawing/2014/main" id="{0B67D702-BF79-7FE1-2148-DC6E7512A47C}"/>
              </a:ext>
            </a:extLst>
          </p:cNvPr>
          <p:cNvSpPr>
            <a:spLocks noGrp="1"/>
          </p:cNvSpPr>
          <p:nvPr>
            <p:ph type="title"/>
          </p:nvPr>
        </p:nvSpPr>
        <p:spPr/>
        <p:txBody>
          <a:bodyPr>
            <a:normAutofit fontScale="90000"/>
          </a:bodyPr>
          <a:lstStyle/>
          <a:p>
            <a:pPr algn="l"/>
            <a:r>
              <a:rPr lang="en-US" dirty="0">
                <a:solidFill>
                  <a:srgbClr val="C00000"/>
                </a:solidFill>
              </a:rPr>
              <a:t>NIKE</a:t>
            </a:r>
            <a:r>
              <a:rPr lang="en-US" dirty="0">
                <a:solidFill>
                  <a:schemeClr val="tx1">
                    <a:lumMod val="50000"/>
                    <a:lumOff val="50000"/>
                  </a:schemeClr>
                </a:solidFill>
              </a:rPr>
              <a:t>:</a:t>
            </a:r>
            <a:r>
              <a:rPr lang="en-US" dirty="0">
                <a:solidFill>
                  <a:srgbClr val="C00000"/>
                </a:solidFill>
              </a:rPr>
              <a:t> </a:t>
            </a:r>
            <a:r>
              <a:rPr lang="en-US" dirty="0"/>
              <a:t>LEADER IN BLM AND GENDER EQUALITY</a:t>
            </a:r>
          </a:p>
        </p:txBody>
      </p:sp>
    </p:spTree>
    <p:extLst>
      <p:ext uri="{BB962C8B-B14F-4D97-AF65-F5344CB8AC3E}">
        <p14:creationId xmlns:p14="http://schemas.microsoft.com/office/powerpoint/2010/main" val="1871303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EA332-2A9B-8744-64F9-5E5C4C81FAC2}"/>
              </a:ext>
            </a:extLst>
          </p:cNvPr>
          <p:cNvSpPr>
            <a:spLocks noGrp="1"/>
          </p:cNvSpPr>
          <p:nvPr>
            <p:ph idx="1"/>
          </p:nvPr>
        </p:nvSpPr>
        <p:spPr>
          <a:xfrm>
            <a:off x="6158753" y="1447918"/>
            <a:ext cx="2653554" cy="1981082"/>
          </a:xfrm>
        </p:spPr>
        <p:txBody>
          <a:bodyPr>
            <a:normAutofit/>
          </a:bodyPr>
          <a:lstStyle/>
          <a:p>
            <a:pPr marL="173038" indent="-173038"/>
            <a:r>
              <a:rPr lang="en-US" sz="1600" dirty="0"/>
              <a:t>Product safety (ESG) is key to maintain trust </a:t>
            </a:r>
            <a:r>
              <a:rPr lang="en-US" sz="1600"/>
              <a:t>of consumers.</a:t>
            </a:r>
          </a:p>
          <a:p>
            <a:pPr marL="173038" indent="-173038"/>
            <a:r>
              <a:rPr lang="en-US" sz="1600" dirty="0"/>
              <a:t>50-70% of Clorox’s legal team does pro bono work.*</a:t>
            </a:r>
          </a:p>
        </p:txBody>
      </p:sp>
      <p:sp>
        <p:nvSpPr>
          <p:cNvPr id="4" name="Slide Number Placeholder 3">
            <a:extLst>
              <a:ext uri="{FF2B5EF4-FFF2-40B4-BE49-F238E27FC236}">
                <a16:creationId xmlns:a16="http://schemas.microsoft.com/office/drawing/2014/main" id="{01FB9D3C-D186-450D-4050-D967D91A9D5D}"/>
              </a:ext>
            </a:extLst>
          </p:cNvPr>
          <p:cNvSpPr>
            <a:spLocks noGrp="1"/>
          </p:cNvSpPr>
          <p:nvPr>
            <p:ph type="sldNum" sz="quarter" idx="12"/>
          </p:nvPr>
        </p:nvSpPr>
        <p:spPr/>
        <p:txBody>
          <a:bodyPr/>
          <a:lstStyle/>
          <a:p>
            <a:fld id="{32AF03D0-5AC1-44A9-A8E1-5CF33F8C40D2}" type="slidenum">
              <a:rPr lang="en-US" smtClean="0"/>
              <a:pPr/>
              <a:t>33</a:t>
            </a:fld>
            <a:endParaRPr lang="en-US" dirty="0"/>
          </a:p>
        </p:txBody>
      </p:sp>
      <p:sp>
        <p:nvSpPr>
          <p:cNvPr id="5" name="TextBox 4">
            <a:extLst>
              <a:ext uri="{FF2B5EF4-FFF2-40B4-BE49-F238E27FC236}">
                <a16:creationId xmlns:a16="http://schemas.microsoft.com/office/drawing/2014/main" id="{C5F9597B-B4F7-693A-927B-7EFACFECEE2C}"/>
              </a:ext>
            </a:extLst>
          </p:cNvPr>
          <p:cNvSpPr txBox="1"/>
          <p:nvPr/>
        </p:nvSpPr>
        <p:spPr>
          <a:xfrm>
            <a:off x="660400" y="6016208"/>
            <a:ext cx="7823200" cy="215444"/>
          </a:xfrm>
          <a:prstGeom prst="rect">
            <a:avLst/>
          </a:prstGeom>
          <a:noFill/>
        </p:spPr>
        <p:txBody>
          <a:bodyPr wrap="square" rtlCol="0">
            <a:spAutoFit/>
          </a:bodyPr>
          <a:lstStyle/>
          <a:p>
            <a:r>
              <a:rPr lang="en-US" sz="800" dirty="0">
                <a:latin typeface="Gill Sans" panose="020B0502020104020203" pitchFamily="34" charset="-79"/>
                <a:cs typeface="Gill Sans" panose="020B0502020104020203" pitchFamily="34" charset="-79"/>
              </a:rPr>
              <a:t>*https://</a:t>
            </a:r>
            <a:r>
              <a:rPr lang="en-US" sz="800" dirty="0" err="1">
                <a:latin typeface="Gill Sans" panose="020B0502020104020203" pitchFamily="34" charset="-79"/>
                <a:cs typeface="Gill Sans" panose="020B0502020104020203" pitchFamily="34" charset="-79"/>
              </a:rPr>
              <a:t>www.thecloroxcompany.com</a:t>
            </a:r>
            <a:r>
              <a:rPr lang="en-US" sz="800" dirty="0">
                <a:latin typeface="Gill Sans" panose="020B0502020104020203" pitchFamily="34" charset="-79"/>
                <a:cs typeface="Gill Sans" panose="020B0502020104020203" pitchFamily="34" charset="-79"/>
              </a:rPr>
              <a:t>/blog/why-</a:t>
            </a:r>
            <a:r>
              <a:rPr lang="en-US" sz="800" dirty="0" err="1">
                <a:latin typeface="Gill Sans" panose="020B0502020104020203" pitchFamily="34" charset="-79"/>
                <a:cs typeface="Gill Sans" panose="020B0502020104020203" pitchFamily="34" charset="-79"/>
              </a:rPr>
              <a:t>clorox</a:t>
            </a:r>
            <a:r>
              <a:rPr lang="en-US" sz="800" dirty="0">
                <a:latin typeface="Gill Sans" panose="020B0502020104020203" pitchFamily="34" charset="-79"/>
                <a:cs typeface="Gill Sans" panose="020B0502020104020203" pitchFamily="34" charset="-79"/>
              </a:rPr>
              <a:t>-lawyers-harness-the-power-of-pro-bono/</a:t>
            </a:r>
          </a:p>
        </p:txBody>
      </p:sp>
      <p:sp>
        <p:nvSpPr>
          <p:cNvPr id="9" name="TextBox 8">
            <a:extLst>
              <a:ext uri="{FF2B5EF4-FFF2-40B4-BE49-F238E27FC236}">
                <a16:creationId xmlns:a16="http://schemas.microsoft.com/office/drawing/2014/main" id="{F13343CD-867E-9241-A6BF-5C9533991BA5}"/>
              </a:ext>
            </a:extLst>
          </p:cNvPr>
          <p:cNvSpPr txBox="1"/>
          <p:nvPr/>
        </p:nvSpPr>
        <p:spPr>
          <a:xfrm>
            <a:off x="468860" y="5144630"/>
            <a:ext cx="4824798" cy="246221"/>
          </a:xfrm>
          <a:prstGeom prst="rect">
            <a:avLst/>
          </a:prstGeom>
          <a:noFill/>
        </p:spPr>
        <p:txBody>
          <a:bodyPr wrap="square">
            <a:spAutoFit/>
          </a:bodyPr>
          <a:lstStyle/>
          <a:p>
            <a:r>
              <a:rPr lang="en-US" sz="1000" dirty="0">
                <a:latin typeface="Gill Sans" panose="020B0502020104020203" pitchFamily="34" charset="-79"/>
                <a:cs typeface="Gill Sans" panose="020B0502020104020203" pitchFamily="34" charset="-79"/>
              </a:rPr>
              <a:t>https://</a:t>
            </a:r>
            <a:r>
              <a:rPr lang="en-US" sz="1000" dirty="0" err="1">
                <a:latin typeface="Gill Sans" panose="020B0502020104020203" pitchFamily="34" charset="-79"/>
                <a:cs typeface="Gill Sans" panose="020B0502020104020203" pitchFamily="34" charset="-79"/>
              </a:rPr>
              <a:t>www.sustainalytics.com</a:t>
            </a:r>
            <a:r>
              <a:rPr lang="en-US" sz="1000" dirty="0">
                <a:latin typeface="Gill Sans" panose="020B0502020104020203" pitchFamily="34" charset="-79"/>
                <a:cs typeface="Gill Sans" panose="020B0502020104020203" pitchFamily="34" charset="-79"/>
              </a:rPr>
              <a:t>/</a:t>
            </a:r>
            <a:r>
              <a:rPr lang="en-US" sz="1000" dirty="0" err="1">
                <a:latin typeface="Gill Sans" panose="020B0502020104020203" pitchFamily="34" charset="-79"/>
                <a:cs typeface="Gill Sans" panose="020B0502020104020203" pitchFamily="34" charset="-79"/>
              </a:rPr>
              <a:t>esg</a:t>
            </a:r>
            <a:r>
              <a:rPr lang="en-US" sz="1000" dirty="0">
                <a:latin typeface="Gill Sans" panose="020B0502020104020203" pitchFamily="34" charset="-79"/>
                <a:cs typeface="Gill Sans" panose="020B0502020104020203" pitchFamily="34" charset="-79"/>
              </a:rPr>
              <a:t>-rating/</a:t>
            </a:r>
            <a:r>
              <a:rPr lang="en-US" sz="1000" dirty="0" err="1">
                <a:latin typeface="Gill Sans" panose="020B0502020104020203" pitchFamily="34" charset="-79"/>
                <a:cs typeface="Gill Sans" panose="020B0502020104020203" pitchFamily="34" charset="-79"/>
              </a:rPr>
              <a:t>nike-inc</a:t>
            </a:r>
            <a:r>
              <a:rPr lang="en-US" sz="1000" dirty="0">
                <a:latin typeface="Gill Sans" panose="020B0502020104020203" pitchFamily="34" charset="-79"/>
                <a:cs typeface="Gill Sans" panose="020B0502020104020203" pitchFamily="34" charset="-79"/>
              </a:rPr>
              <a:t>/1008170227</a:t>
            </a:r>
          </a:p>
        </p:txBody>
      </p:sp>
      <p:sp>
        <p:nvSpPr>
          <p:cNvPr id="11" name="Title 10">
            <a:extLst>
              <a:ext uri="{FF2B5EF4-FFF2-40B4-BE49-F238E27FC236}">
                <a16:creationId xmlns:a16="http://schemas.microsoft.com/office/drawing/2014/main" id="{0B67D702-BF79-7FE1-2148-DC6E7512A47C}"/>
              </a:ext>
            </a:extLst>
          </p:cNvPr>
          <p:cNvSpPr>
            <a:spLocks noGrp="1"/>
          </p:cNvSpPr>
          <p:nvPr>
            <p:ph type="title"/>
          </p:nvPr>
        </p:nvSpPr>
        <p:spPr/>
        <p:txBody>
          <a:bodyPr>
            <a:normAutofit/>
          </a:bodyPr>
          <a:lstStyle/>
          <a:p>
            <a:pPr algn="l"/>
            <a:r>
              <a:rPr lang="en-US" dirty="0">
                <a:solidFill>
                  <a:srgbClr val="C00000"/>
                </a:solidFill>
              </a:rPr>
              <a:t>CLOROX</a:t>
            </a:r>
            <a:r>
              <a:rPr lang="en-US" dirty="0">
                <a:solidFill>
                  <a:schemeClr val="tx1">
                    <a:lumMod val="50000"/>
                    <a:lumOff val="50000"/>
                  </a:schemeClr>
                </a:solidFill>
              </a:rPr>
              <a:t>:</a:t>
            </a:r>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65BA0853-2914-C0F3-12F8-C4ED3A0EED58}"/>
              </a:ext>
            </a:extLst>
          </p:cNvPr>
          <p:cNvPicPr>
            <a:picLocks noChangeAspect="1"/>
          </p:cNvPicPr>
          <p:nvPr/>
        </p:nvPicPr>
        <p:blipFill rotWithShape="1">
          <a:blip r:embed="rId2">
            <a:extLst>
              <a:ext uri="{28A0092B-C50C-407E-A947-70E740481C1C}">
                <a14:useLocalDpi xmlns:a14="http://schemas.microsoft.com/office/drawing/2010/main" val="0"/>
              </a:ext>
            </a:extLst>
          </a:blip>
          <a:srcRect t="10158"/>
          <a:stretch/>
        </p:blipFill>
        <p:spPr>
          <a:xfrm>
            <a:off x="457200" y="1183701"/>
            <a:ext cx="5789839" cy="3960930"/>
          </a:xfrm>
          <a:prstGeom prst="rect">
            <a:avLst/>
          </a:prstGeom>
        </p:spPr>
      </p:pic>
    </p:spTree>
    <p:extLst>
      <p:ext uri="{BB962C8B-B14F-4D97-AF65-F5344CB8AC3E}">
        <p14:creationId xmlns:p14="http://schemas.microsoft.com/office/powerpoint/2010/main" val="314274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EA332-2A9B-8744-64F9-5E5C4C81FAC2}"/>
              </a:ext>
            </a:extLst>
          </p:cNvPr>
          <p:cNvSpPr>
            <a:spLocks noGrp="1"/>
          </p:cNvSpPr>
          <p:nvPr>
            <p:ph idx="1"/>
          </p:nvPr>
        </p:nvSpPr>
        <p:spPr>
          <a:xfrm>
            <a:off x="6158753" y="1447918"/>
            <a:ext cx="2653554" cy="1981082"/>
          </a:xfrm>
        </p:spPr>
        <p:txBody>
          <a:bodyPr>
            <a:normAutofit/>
          </a:bodyPr>
          <a:lstStyle/>
          <a:p>
            <a:pPr marL="173038" indent="-173038"/>
            <a:r>
              <a:rPr lang="en-US" sz="1600" dirty="0"/>
              <a:t>Investing $100 million through 2025 to help Black communities.</a:t>
            </a:r>
          </a:p>
          <a:p>
            <a:pPr marL="173038" indent="-173038"/>
            <a:r>
              <a:rPr lang="en-US" sz="1600" dirty="0"/>
              <a:t>Committing to spend $2 billion with Black-owned businesses by 2025*.</a:t>
            </a:r>
          </a:p>
        </p:txBody>
      </p:sp>
      <p:sp>
        <p:nvSpPr>
          <p:cNvPr id="4" name="Slide Number Placeholder 3">
            <a:extLst>
              <a:ext uri="{FF2B5EF4-FFF2-40B4-BE49-F238E27FC236}">
                <a16:creationId xmlns:a16="http://schemas.microsoft.com/office/drawing/2014/main" id="{01FB9D3C-D186-450D-4050-D967D91A9D5D}"/>
              </a:ext>
            </a:extLst>
          </p:cNvPr>
          <p:cNvSpPr>
            <a:spLocks noGrp="1"/>
          </p:cNvSpPr>
          <p:nvPr>
            <p:ph type="sldNum" sz="quarter" idx="12"/>
          </p:nvPr>
        </p:nvSpPr>
        <p:spPr/>
        <p:txBody>
          <a:bodyPr/>
          <a:lstStyle/>
          <a:p>
            <a:fld id="{32AF03D0-5AC1-44A9-A8E1-5CF33F8C40D2}" type="slidenum">
              <a:rPr lang="en-US" smtClean="0"/>
              <a:pPr/>
              <a:t>34</a:t>
            </a:fld>
            <a:endParaRPr lang="en-US" dirty="0"/>
          </a:p>
        </p:txBody>
      </p:sp>
      <p:sp>
        <p:nvSpPr>
          <p:cNvPr id="5" name="TextBox 4">
            <a:extLst>
              <a:ext uri="{FF2B5EF4-FFF2-40B4-BE49-F238E27FC236}">
                <a16:creationId xmlns:a16="http://schemas.microsoft.com/office/drawing/2014/main" id="{C5F9597B-B4F7-693A-927B-7EFACFECEE2C}"/>
              </a:ext>
            </a:extLst>
          </p:cNvPr>
          <p:cNvSpPr txBox="1"/>
          <p:nvPr/>
        </p:nvSpPr>
        <p:spPr>
          <a:xfrm>
            <a:off x="660400" y="6016208"/>
            <a:ext cx="7823200" cy="215444"/>
          </a:xfrm>
          <a:prstGeom prst="rect">
            <a:avLst/>
          </a:prstGeom>
          <a:noFill/>
        </p:spPr>
        <p:txBody>
          <a:bodyPr wrap="square" rtlCol="0">
            <a:spAutoFit/>
          </a:bodyPr>
          <a:lstStyle/>
          <a:p>
            <a:r>
              <a:rPr lang="en-US" sz="800" dirty="0">
                <a:latin typeface="Gill Sans" panose="020B0502020104020203" pitchFamily="34" charset="-79"/>
                <a:cs typeface="Gill Sans" panose="020B0502020104020203" pitchFamily="34" charset="-79"/>
              </a:rPr>
              <a:t>*https://</a:t>
            </a:r>
            <a:r>
              <a:rPr lang="en-US" sz="800" dirty="0" err="1">
                <a:latin typeface="Gill Sans" panose="020B0502020104020203" pitchFamily="34" charset="-79"/>
                <a:cs typeface="Gill Sans" panose="020B0502020104020203" pitchFamily="34" charset="-79"/>
              </a:rPr>
              <a:t>corporate.target.com</a:t>
            </a:r>
            <a:r>
              <a:rPr lang="en-US" sz="800" dirty="0">
                <a:latin typeface="Gill Sans" panose="020B0502020104020203" pitchFamily="34" charset="-79"/>
                <a:cs typeface="Gill Sans" panose="020B0502020104020203" pitchFamily="34" charset="-79"/>
              </a:rPr>
              <a:t>/article/2021/10/reach-</a:t>
            </a:r>
            <a:r>
              <a:rPr lang="en-US" sz="800" dirty="0" err="1">
                <a:latin typeface="Gill Sans" panose="020B0502020104020203" pitchFamily="34" charset="-79"/>
                <a:cs typeface="Gill Sans" panose="020B0502020104020203" pitchFamily="34" charset="-79"/>
              </a:rPr>
              <a:t>pensole</a:t>
            </a:r>
            <a:endParaRPr lang="en-US" sz="800" dirty="0">
              <a:latin typeface="Gill Sans" panose="020B0502020104020203" pitchFamily="34" charset="-79"/>
              <a:cs typeface="Gill Sans" panose="020B0502020104020203" pitchFamily="34" charset="-79"/>
            </a:endParaRPr>
          </a:p>
        </p:txBody>
      </p:sp>
      <p:sp>
        <p:nvSpPr>
          <p:cNvPr id="9" name="TextBox 8">
            <a:extLst>
              <a:ext uri="{FF2B5EF4-FFF2-40B4-BE49-F238E27FC236}">
                <a16:creationId xmlns:a16="http://schemas.microsoft.com/office/drawing/2014/main" id="{F13343CD-867E-9241-A6BF-5C9533991BA5}"/>
              </a:ext>
            </a:extLst>
          </p:cNvPr>
          <p:cNvSpPr txBox="1"/>
          <p:nvPr/>
        </p:nvSpPr>
        <p:spPr>
          <a:xfrm>
            <a:off x="457200" y="5299255"/>
            <a:ext cx="4824798" cy="246221"/>
          </a:xfrm>
          <a:prstGeom prst="rect">
            <a:avLst/>
          </a:prstGeom>
          <a:noFill/>
        </p:spPr>
        <p:txBody>
          <a:bodyPr wrap="square">
            <a:spAutoFit/>
          </a:bodyPr>
          <a:lstStyle/>
          <a:p>
            <a:r>
              <a:rPr lang="en-US" sz="1000" dirty="0">
                <a:latin typeface="Gill Sans" panose="020B0502020104020203" pitchFamily="34" charset="-79"/>
                <a:cs typeface="Gill Sans" panose="020B0502020104020203" pitchFamily="34" charset="-79"/>
              </a:rPr>
              <a:t>https://</a:t>
            </a:r>
            <a:r>
              <a:rPr lang="en-US" sz="1000" dirty="0" err="1">
                <a:latin typeface="Gill Sans" panose="020B0502020104020203" pitchFamily="34" charset="-79"/>
                <a:cs typeface="Gill Sans" panose="020B0502020104020203" pitchFamily="34" charset="-79"/>
              </a:rPr>
              <a:t>www.sustainalytics.com</a:t>
            </a:r>
            <a:r>
              <a:rPr lang="en-US" sz="1000" dirty="0">
                <a:latin typeface="Gill Sans" panose="020B0502020104020203" pitchFamily="34" charset="-79"/>
                <a:cs typeface="Gill Sans" panose="020B0502020104020203" pitchFamily="34" charset="-79"/>
              </a:rPr>
              <a:t>/</a:t>
            </a:r>
            <a:r>
              <a:rPr lang="en-US" sz="1000" dirty="0" err="1">
                <a:latin typeface="Gill Sans" panose="020B0502020104020203" pitchFamily="34" charset="-79"/>
                <a:cs typeface="Gill Sans" panose="020B0502020104020203" pitchFamily="34" charset="-79"/>
              </a:rPr>
              <a:t>esg</a:t>
            </a:r>
            <a:r>
              <a:rPr lang="en-US" sz="1000" dirty="0">
                <a:latin typeface="Gill Sans" panose="020B0502020104020203" pitchFamily="34" charset="-79"/>
                <a:cs typeface="Gill Sans" panose="020B0502020104020203" pitchFamily="34" charset="-79"/>
              </a:rPr>
              <a:t>-rating/target-</a:t>
            </a:r>
            <a:r>
              <a:rPr lang="en-US" sz="1000" dirty="0" err="1">
                <a:latin typeface="Gill Sans" panose="020B0502020104020203" pitchFamily="34" charset="-79"/>
                <a:cs typeface="Gill Sans" panose="020B0502020104020203" pitchFamily="34" charset="-79"/>
              </a:rPr>
              <a:t>corp</a:t>
            </a:r>
            <a:r>
              <a:rPr lang="en-US" sz="1000" dirty="0">
                <a:latin typeface="Gill Sans" panose="020B0502020104020203" pitchFamily="34" charset="-79"/>
                <a:cs typeface="Gill Sans" panose="020B0502020104020203" pitchFamily="34" charset="-79"/>
              </a:rPr>
              <a:t>/1008052684</a:t>
            </a:r>
          </a:p>
        </p:txBody>
      </p:sp>
      <p:sp>
        <p:nvSpPr>
          <p:cNvPr id="11" name="Title 10">
            <a:extLst>
              <a:ext uri="{FF2B5EF4-FFF2-40B4-BE49-F238E27FC236}">
                <a16:creationId xmlns:a16="http://schemas.microsoft.com/office/drawing/2014/main" id="{0B67D702-BF79-7FE1-2148-DC6E7512A47C}"/>
              </a:ext>
            </a:extLst>
          </p:cNvPr>
          <p:cNvSpPr>
            <a:spLocks noGrp="1"/>
          </p:cNvSpPr>
          <p:nvPr>
            <p:ph type="title"/>
          </p:nvPr>
        </p:nvSpPr>
        <p:spPr/>
        <p:txBody>
          <a:bodyPr>
            <a:normAutofit/>
          </a:bodyPr>
          <a:lstStyle/>
          <a:p>
            <a:pPr algn="l"/>
            <a:r>
              <a:rPr lang="en-US" dirty="0">
                <a:solidFill>
                  <a:srgbClr val="C00000"/>
                </a:solidFill>
              </a:rPr>
              <a:t>TARGET</a:t>
            </a:r>
            <a:r>
              <a:rPr lang="en-US" dirty="0">
                <a:solidFill>
                  <a:schemeClr val="tx1">
                    <a:lumMod val="50000"/>
                    <a:lumOff val="50000"/>
                  </a:schemeClr>
                </a:solidFill>
              </a:rPr>
              <a:t>:</a:t>
            </a:r>
            <a:endParaRPr lang="en-US" dirty="0"/>
          </a:p>
        </p:txBody>
      </p:sp>
      <p:pic>
        <p:nvPicPr>
          <p:cNvPr id="13" name="Picture 12" descr="Graphical user interface, text, application&#10;&#10;Description automatically generated">
            <a:extLst>
              <a:ext uri="{FF2B5EF4-FFF2-40B4-BE49-F238E27FC236}">
                <a16:creationId xmlns:a16="http://schemas.microsoft.com/office/drawing/2014/main" id="{71B37DA0-B7CA-4B49-63D6-AAB62F743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3" y="1118825"/>
            <a:ext cx="5880623" cy="3996871"/>
          </a:xfrm>
          <a:prstGeom prst="rect">
            <a:avLst/>
          </a:prstGeom>
        </p:spPr>
      </p:pic>
    </p:spTree>
    <p:extLst>
      <p:ext uri="{BB962C8B-B14F-4D97-AF65-F5344CB8AC3E}">
        <p14:creationId xmlns:p14="http://schemas.microsoft.com/office/powerpoint/2010/main" val="26636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EA332-2A9B-8744-64F9-5E5C4C81FAC2}"/>
              </a:ext>
            </a:extLst>
          </p:cNvPr>
          <p:cNvSpPr>
            <a:spLocks noGrp="1"/>
          </p:cNvSpPr>
          <p:nvPr>
            <p:ph idx="1"/>
          </p:nvPr>
        </p:nvSpPr>
        <p:spPr>
          <a:xfrm>
            <a:off x="6158753" y="1447918"/>
            <a:ext cx="2653554" cy="1981082"/>
          </a:xfrm>
        </p:spPr>
        <p:txBody>
          <a:bodyPr>
            <a:noAutofit/>
          </a:bodyPr>
          <a:lstStyle/>
          <a:p>
            <a:pPr marL="173038" indent="-173038"/>
            <a:r>
              <a:rPr lang="en-US" sz="1600" dirty="0"/>
              <a:t>Investing nearly $800 million in affordable housing resulting in the creation of nearly19,000 homes*.</a:t>
            </a:r>
          </a:p>
          <a:p>
            <a:pPr marL="173038" indent="-173038"/>
            <a:r>
              <a:rPr lang="en-US" sz="1600" dirty="0"/>
              <a:t>Provided more than $1 million to support on-site health-related services for resident in affordable housing communities.</a:t>
            </a:r>
          </a:p>
        </p:txBody>
      </p:sp>
      <p:sp>
        <p:nvSpPr>
          <p:cNvPr id="4" name="Slide Number Placeholder 3">
            <a:extLst>
              <a:ext uri="{FF2B5EF4-FFF2-40B4-BE49-F238E27FC236}">
                <a16:creationId xmlns:a16="http://schemas.microsoft.com/office/drawing/2014/main" id="{01FB9D3C-D186-450D-4050-D967D91A9D5D}"/>
              </a:ext>
            </a:extLst>
          </p:cNvPr>
          <p:cNvSpPr>
            <a:spLocks noGrp="1"/>
          </p:cNvSpPr>
          <p:nvPr>
            <p:ph type="sldNum" sz="quarter" idx="12"/>
          </p:nvPr>
        </p:nvSpPr>
        <p:spPr/>
        <p:txBody>
          <a:bodyPr/>
          <a:lstStyle/>
          <a:p>
            <a:fld id="{32AF03D0-5AC1-44A9-A8E1-5CF33F8C40D2}" type="slidenum">
              <a:rPr lang="en-US" smtClean="0"/>
              <a:pPr/>
              <a:t>35</a:t>
            </a:fld>
            <a:endParaRPr lang="en-US" dirty="0"/>
          </a:p>
        </p:txBody>
      </p:sp>
      <p:sp>
        <p:nvSpPr>
          <p:cNvPr id="5" name="TextBox 4">
            <a:extLst>
              <a:ext uri="{FF2B5EF4-FFF2-40B4-BE49-F238E27FC236}">
                <a16:creationId xmlns:a16="http://schemas.microsoft.com/office/drawing/2014/main" id="{C5F9597B-B4F7-693A-927B-7EFACFECEE2C}"/>
              </a:ext>
            </a:extLst>
          </p:cNvPr>
          <p:cNvSpPr txBox="1"/>
          <p:nvPr/>
        </p:nvSpPr>
        <p:spPr>
          <a:xfrm>
            <a:off x="549187" y="6016208"/>
            <a:ext cx="7823200" cy="215444"/>
          </a:xfrm>
          <a:prstGeom prst="rect">
            <a:avLst/>
          </a:prstGeom>
          <a:noFill/>
        </p:spPr>
        <p:txBody>
          <a:bodyPr wrap="square" rtlCol="0">
            <a:spAutoFit/>
          </a:bodyPr>
          <a:lstStyle/>
          <a:p>
            <a:r>
              <a:rPr lang="en-US" sz="800" dirty="0">
                <a:latin typeface="Gill Sans" panose="020B0502020104020203" pitchFamily="34" charset="-79"/>
                <a:cs typeface="Gill Sans" panose="020B0502020104020203" pitchFamily="34" charset="-79"/>
              </a:rPr>
              <a:t>*https://</a:t>
            </a:r>
            <a:r>
              <a:rPr lang="en-US" sz="800" dirty="0" err="1">
                <a:latin typeface="Gill Sans" panose="020B0502020104020203" pitchFamily="34" charset="-79"/>
                <a:cs typeface="Gill Sans" panose="020B0502020104020203" pitchFamily="34" charset="-79"/>
              </a:rPr>
              <a:t>www.unitedhealthgroup.com</a:t>
            </a:r>
            <a:r>
              <a:rPr lang="en-US" sz="800" dirty="0">
                <a:latin typeface="Gill Sans" panose="020B0502020104020203" pitchFamily="34" charset="-79"/>
                <a:cs typeface="Gill Sans" panose="020B0502020104020203" pitchFamily="34" charset="-79"/>
              </a:rPr>
              <a:t>/newsroom/2022/additional-housing-investment-bolsters-</a:t>
            </a:r>
            <a:r>
              <a:rPr lang="en-US" sz="800" dirty="0" err="1">
                <a:latin typeface="Gill Sans" panose="020B0502020104020203" pitchFamily="34" charset="-79"/>
                <a:cs typeface="Gill Sans" panose="020B0502020104020203" pitchFamily="34" charset="-79"/>
              </a:rPr>
              <a:t>uhg</a:t>
            </a:r>
            <a:r>
              <a:rPr lang="en-US" sz="800" dirty="0">
                <a:latin typeface="Gill Sans" panose="020B0502020104020203" pitchFamily="34" charset="-79"/>
                <a:cs typeface="Gill Sans" panose="020B0502020104020203" pitchFamily="34" charset="-79"/>
              </a:rPr>
              <a:t>-</a:t>
            </a:r>
            <a:r>
              <a:rPr lang="en-US" sz="800" dirty="0" err="1">
                <a:latin typeface="Gill Sans" panose="020B0502020104020203" pitchFamily="34" charset="-79"/>
                <a:cs typeface="Gill Sans" panose="020B0502020104020203" pitchFamily="34" charset="-79"/>
              </a:rPr>
              <a:t>efforts.html</a:t>
            </a:r>
            <a:endParaRPr lang="en-US" sz="800" dirty="0">
              <a:latin typeface="Gill Sans" panose="020B0502020104020203" pitchFamily="34" charset="-79"/>
              <a:cs typeface="Gill Sans" panose="020B0502020104020203" pitchFamily="34" charset="-79"/>
            </a:endParaRPr>
          </a:p>
        </p:txBody>
      </p:sp>
      <p:sp>
        <p:nvSpPr>
          <p:cNvPr id="9" name="TextBox 8">
            <a:extLst>
              <a:ext uri="{FF2B5EF4-FFF2-40B4-BE49-F238E27FC236}">
                <a16:creationId xmlns:a16="http://schemas.microsoft.com/office/drawing/2014/main" id="{F13343CD-867E-9241-A6BF-5C9533991BA5}"/>
              </a:ext>
            </a:extLst>
          </p:cNvPr>
          <p:cNvSpPr txBox="1"/>
          <p:nvPr/>
        </p:nvSpPr>
        <p:spPr>
          <a:xfrm>
            <a:off x="457200" y="5459896"/>
            <a:ext cx="4824798" cy="246221"/>
          </a:xfrm>
          <a:prstGeom prst="rect">
            <a:avLst/>
          </a:prstGeom>
          <a:noFill/>
        </p:spPr>
        <p:txBody>
          <a:bodyPr wrap="square">
            <a:spAutoFit/>
          </a:bodyPr>
          <a:lstStyle/>
          <a:p>
            <a:r>
              <a:rPr lang="en-US" sz="1000" dirty="0">
                <a:latin typeface="Gill Sans" panose="020B0502020104020203" pitchFamily="34" charset="-79"/>
                <a:cs typeface="Gill Sans" panose="020B0502020104020203" pitchFamily="34" charset="-79"/>
              </a:rPr>
              <a:t>https://</a:t>
            </a:r>
            <a:r>
              <a:rPr lang="en-US" sz="1000" dirty="0" err="1">
                <a:latin typeface="Gill Sans" panose="020B0502020104020203" pitchFamily="34" charset="-79"/>
                <a:cs typeface="Gill Sans" panose="020B0502020104020203" pitchFamily="34" charset="-79"/>
              </a:rPr>
              <a:t>www.sustainalytics.com</a:t>
            </a:r>
            <a:r>
              <a:rPr lang="en-US" sz="1000" dirty="0">
                <a:latin typeface="Gill Sans" panose="020B0502020104020203" pitchFamily="34" charset="-79"/>
                <a:cs typeface="Gill Sans" panose="020B0502020104020203" pitchFamily="34" charset="-79"/>
              </a:rPr>
              <a:t>/</a:t>
            </a:r>
            <a:r>
              <a:rPr lang="en-US" sz="1000" dirty="0" err="1">
                <a:latin typeface="Gill Sans" panose="020B0502020104020203" pitchFamily="34" charset="-79"/>
                <a:cs typeface="Gill Sans" panose="020B0502020104020203" pitchFamily="34" charset="-79"/>
              </a:rPr>
              <a:t>esg</a:t>
            </a:r>
            <a:r>
              <a:rPr lang="en-US" sz="1000" dirty="0">
                <a:latin typeface="Gill Sans" panose="020B0502020104020203" pitchFamily="34" charset="-79"/>
                <a:cs typeface="Gill Sans" panose="020B0502020104020203" pitchFamily="34" charset="-79"/>
              </a:rPr>
              <a:t>-rating/</a:t>
            </a:r>
            <a:r>
              <a:rPr lang="en-US" sz="1000" dirty="0" err="1">
                <a:latin typeface="Gill Sans" panose="020B0502020104020203" pitchFamily="34" charset="-79"/>
                <a:cs typeface="Gill Sans" panose="020B0502020104020203" pitchFamily="34" charset="-79"/>
              </a:rPr>
              <a:t>unitedhealth</a:t>
            </a:r>
            <a:r>
              <a:rPr lang="en-US" sz="1000" dirty="0">
                <a:latin typeface="Gill Sans" panose="020B0502020104020203" pitchFamily="34" charset="-79"/>
                <a:cs typeface="Gill Sans" panose="020B0502020104020203" pitchFamily="34" charset="-79"/>
              </a:rPr>
              <a:t>-group-</a:t>
            </a:r>
            <a:r>
              <a:rPr lang="en-US" sz="1000" dirty="0" err="1">
                <a:latin typeface="Gill Sans" panose="020B0502020104020203" pitchFamily="34" charset="-79"/>
                <a:cs typeface="Gill Sans" panose="020B0502020104020203" pitchFamily="34" charset="-79"/>
              </a:rPr>
              <a:t>inc</a:t>
            </a:r>
            <a:r>
              <a:rPr lang="en-US" sz="1000" dirty="0">
                <a:latin typeface="Gill Sans" panose="020B0502020104020203" pitchFamily="34" charset="-79"/>
                <a:cs typeface="Gill Sans" panose="020B0502020104020203" pitchFamily="34" charset="-79"/>
              </a:rPr>
              <a:t>/1007982919</a:t>
            </a:r>
          </a:p>
        </p:txBody>
      </p:sp>
      <p:sp>
        <p:nvSpPr>
          <p:cNvPr id="11" name="Title 10">
            <a:extLst>
              <a:ext uri="{FF2B5EF4-FFF2-40B4-BE49-F238E27FC236}">
                <a16:creationId xmlns:a16="http://schemas.microsoft.com/office/drawing/2014/main" id="{0B67D702-BF79-7FE1-2148-DC6E7512A47C}"/>
              </a:ext>
            </a:extLst>
          </p:cNvPr>
          <p:cNvSpPr>
            <a:spLocks noGrp="1"/>
          </p:cNvSpPr>
          <p:nvPr>
            <p:ph type="title"/>
          </p:nvPr>
        </p:nvSpPr>
        <p:spPr/>
        <p:txBody>
          <a:bodyPr>
            <a:normAutofit/>
          </a:bodyPr>
          <a:lstStyle/>
          <a:p>
            <a:pPr algn="l"/>
            <a:r>
              <a:rPr lang="en-US" dirty="0">
                <a:solidFill>
                  <a:srgbClr val="C00000"/>
                </a:solidFill>
              </a:rPr>
              <a:t>UNITEDHEALTH</a:t>
            </a:r>
            <a:r>
              <a:rPr lang="en-US" dirty="0">
                <a:solidFill>
                  <a:schemeClr val="tx1">
                    <a:lumMod val="50000"/>
                    <a:lumOff val="50000"/>
                  </a:schemeClr>
                </a:solidFill>
              </a:rPr>
              <a:t>:</a:t>
            </a: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E3CD4AAD-07E3-9301-2B54-25BFA231B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77" y="1219200"/>
            <a:ext cx="5807676" cy="4182421"/>
          </a:xfrm>
          <a:prstGeom prst="rect">
            <a:avLst/>
          </a:prstGeom>
        </p:spPr>
      </p:pic>
    </p:spTree>
    <p:extLst>
      <p:ext uri="{BB962C8B-B14F-4D97-AF65-F5344CB8AC3E}">
        <p14:creationId xmlns:p14="http://schemas.microsoft.com/office/powerpoint/2010/main" val="2048514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PROCTER &amp; GAMBLE (P&amp;G)</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P&amp;G has set a target to have 100% of consumer packaging designed to be recyclable or reusable by 2030. </a:t>
            </a:r>
          </a:p>
          <a:p>
            <a:r>
              <a:rPr lang="en-US" dirty="0"/>
              <a:t>P&amp;G reusable packaging initiative includes partnering with Loop, a global reuse platform that collaborates with brands and manufacturers to allow refillable versions of their single-use products.</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36</a:t>
            </a:fld>
            <a:endParaRPr lang="en-US" dirty="0"/>
          </a:p>
        </p:txBody>
      </p:sp>
    </p:spTree>
    <p:extLst>
      <p:ext uri="{BB962C8B-B14F-4D97-AF65-F5344CB8AC3E}">
        <p14:creationId xmlns:p14="http://schemas.microsoft.com/office/powerpoint/2010/main" val="1551053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a:t>
            </a:r>
            <a:r>
              <a:rPr lang="en-US" dirty="0">
                <a:solidFill>
                  <a:srgbClr val="C00000"/>
                </a:solidFill>
              </a:rPr>
              <a:t> ETSY</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Many Etsy sellers offer made to order items that reduce product waste and overconsumption. Many also have an eco-conscious approach in their product lines and packaging. </a:t>
            </a:r>
          </a:p>
          <a:p>
            <a:r>
              <a:rPr lang="en-US" dirty="0"/>
              <a:t>Illustrator Julienne Reyes sells stickers and accessories on her Etsy shop, </a:t>
            </a:r>
            <a:r>
              <a:rPr lang="en-US" dirty="0" err="1"/>
              <a:t>Belugabee</a:t>
            </a:r>
            <a:r>
              <a:rPr lang="en-US" dirty="0"/>
              <a:t>. She uses sustainable packaging called </a:t>
            </a:r>
            <a:r>
              <a:rPr lang="en-US" dirty="0" err="1"/>
              <a:t>EcoEnclose</a:t>
            </a:r>
            <a:r>
              <a:rPr lang="en-US" dirty="0"/>
              <a:t> and donates a portion of her proceeds to charities that help the environment and children in need. </a:t>
            </a:r>
          </a:p>
          <a:p>
            <a:r>
              <a:rPr lang="en-US" dirty="0"/>
              <a:t>Etsy has a planet-friendly packaging partnership with </a:t>
            </a:r>
            <a:r>
              <a:rPr lang="en-US" dirty="0" err="1"/>
              <a:t>EcoEnclose</a:t>
            </a:r>
            <a:r>
              <a:rPr lang="en-US" dirty="0"/>
              <a:t> to bring sellers made from 100% recycled materials or certified responsibly sourced paper. </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37</a:t>
            </a:fld>
            <a:endParaRPr lang="en-US" dirty="0"/>
          </a:p>
        </p:txBody>
      </p:sp>
    </p:spTree>
    <p:extLst>
      <p:ext uri="{BB962C8B-B14F-4D97-AF65-F5344CB8AC3E}">
        <p14:creationId xmlns:p14="http://schemas.microsoft.com/office/powerpoint/2010/main" val="1896189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L'ORÉAL</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A leader in reconstructing human skin models in laboratories to replace traditional animal testing.</a:t>
            </a:r>
          </a:p>
          <a:p>
            <a:r>
              <a:rPr lang="en-US" dirty="0"/>
              <a:t>L'Oréal is the most active company working alongside the Chinese government and scientists to have alternative testing methods recognized. Since 2014, products manufactured and sold in China like shampoo, body wash, and certain make-up products are no longer tested on animals.</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38</a:t>
            </a:fld>
            <a:endParaRPr lang="en-US" dirty="0"/>
          </a:p>
        </p:txBody>
      </p:sp>
    </p:spTree>
    <p:extLst>
      <p:ext uri="{BB962C8B-B14F-4D97-AF65-F5344CB8AC3E}">
        <p14:creationId xmlns:p14="http://schemas.microsoft.com/office/powerpoint/2010/main" val="260152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VALMONT</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A US engineering company that supports agriculture productivity and infrastructure development. The company’s impact has been on the following:</a:t>
            </a:r>
          </a:p>
          <a:p>
            <a:r>
              <a:rPr lang="en-US" dirty="0"/>
              <a:t>Saving 3.9 trillion gallons of water each year, compared to traditional irrigation methods, by using its agricultural sprinkler systems to irrigate approximately 30 million acres of farmland worldwide </a:t>
            </a:r>
          </a:p>
          <a:p>
            <a:r>
              <a:rPr lang="en-US" dirty="0"/>
              <a:t>Optimizing AT&amp;T’s telecommunication structures to provide a reliable nationwide communication network to the public safety sector</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39</a:t>
            </a:fld>
            <a:endParaRPr lang="en-US" dirty="0"/>
          </a:p>
        </p:txBody>
      </p:sp>
    </p:spTree>
    <p:extLst>
      <p:ext uri="{BB962C8B-B14F-4D97-AF65-F5344CB8AC3E}">
        <p14:creationId xmlns:p14="http://schemas.microsoft.com/office/powerpoint/2010/main" val="262478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26C6-ED59-4C15-B92C-E0B7FF0FDA2A}"/>
              </a:ext>
            </a:extLst>
          </p:cNvPr>
          <p:cNvSpPr>
            <a:spLocks noGrp="1"/>
          </p:cNvSpPr>
          <p:nvPr>
            <p:ph type="title"/>
          </p:nvPr>
        </p:nvSpPr>
        <p:spPr>
          <a:xfrm>
            <a:off x="813921" y="421695"/>
            <a:ext cx="7342911" cy="691912"/>
          </a:xfrm>
          <a:noFill/>
        </p:spPr>
        <p:txBody>
          <a:bodyPr>
            <a:normAutofit/>
          </a:bodyPr>
          <a:lstStyle/>
          <a:p>
            <a:pPr algn="l"/>
            <a:r>
              <a:rPr lang="en-US" sz="2800" spc="0" dirty="0">
                <a:latin typeface="Gill Sans" panose="020B0502020104020203" pitchFamily="34" charset="-79"/>
                <a:cs typeface="Gill Sans" panose="020B0502020104020203" pitchFamily="34" charset="-79"/>
              </a:rPr>
              <a:t>MONEY SKILLS AT EACH STAGE</a:t>
            </a:r>
          </a:p>
        </p:txBody>
      </p:sp>
      <p:sp>
        <p:nvSpPr>
          <p:cNvPr id="4" name="L-Shape 3">
            <a:extLst>
              <a:ext uri="{FF2B5EF4-FFF2-40B4-BE49-F238E27FC236}">
                <a16:creationId xmlns:a16="http://schemas.microsoft.com/office/drawing/2014/main" id="{6058F7CC-05D5-7445-9109-3711ACDB6424}"/>
              </a:ext>
            </a:extLst>
          </p:cNvPr>
          <p:cNvSpPr/>
          <p:nvPr/>
        </p:nvSpPr>
        <p:spPr>
          <a:xfrm rot="5400000">
            <a:off x="761354" y="2594497"/>
            <a:ext cx="911690" cy="1517032"/>
          </a:xfrm>
          <a:prstGeom prst="corner">
            <a:avLst>
              <a:gd name="adj1" fmla="val 16120"/>
              <a:gd name="adj2" fmla="val 16110"/>
            </a:avLst>
          </a:prstGeom>
          <a:solidFill>
            <a:srgbClr val="D0556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Freeform 5">
            <a:extLst>
              <a:ext uri="{FF2B5EF4-FFF2-40B4-BE49-F238E27FC236}">
                <a16:creationId xmlns:a16="http://schemas.microsoft.com/office/drawing/2014/main" id="{18BC130D-ED28-894C-A311-D0C50F83D861}"/>
              </a:ext>
            </a:extLst>
          </p:cNvPr>
          <p:cNvSpPr/>
          <p:nvPr/>
        </p:nvSpPr>
        <p:spPr>
          <a:xfrm>
            <a:off x="618579" y="3077570"/>
            <a:ext cx="1663952" cy="3653736"/>
          </a:xfrm>
          <a:custGeom>
            <a:avLst/>
            <a:gdLst>
              <a:gd name="connsiteX0" fmla="*/ 0 w 1369585"/>
              <a:gd name="connsiteY0" fmla="*/ 0 h 2608866"/>
              <a:gd name="connsiteX1" fmla="*/ 1369585 w 1369585"/>
              <a:gd name="connsiteY1" fmla="*/ 0 h 2608866"/>
              <a:gd name="connsiteX2" fmla="*/ 1369585 w 1369585"/>
              <a:gd name="connsiteY2" fmla="*/ 2608866 h 2608866"/>
              <a:gd name="connsiteX3" fmla="*/ 0 w 1369585"/>
              <a:gd name="connsiteY3" fmla="*/ 2608866 h 2608866"/>
              <a:gd name="connsiteX4" fmla="*/ 0 w 1369585"/>
              <a:gd name="connsiteY4" fmla="*/ 0 h 2608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85" h="2608866">
                <a:moveTo>
                  <a:pt x="0" y="0"/>
                </a:moveTo>
                <a:lnTo>
                  <a:pt x="1369585" y="0"/>
                </a:lnTo>
                <a:lnTo>
                  <a:pt x="1369585" y="2608866"/>
                </a:lnTo>
                <a:lnTo>
                  <a:pt x="0" y="26088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1. </a:t>
            </a:r>
            <a:r>
              <a:rPr lang="en-US" sz="1000" dirty="0">
                <a:latin typeface="Gill Sans" panose="020B0502020104020203" pitchFamily="34" charset="-79"/>
                <a:ea typeface="Lato" panose="020F0502020204030203" pitchFamily="34" charset="0"/>
                <a:cs typeface="Gill Sans" panose="020B0502020104020203" pitchFamily="34" charset="-79"/>
              </a:rPr>
              <a:t>F</a:t>
            </a:r>
            <a:r>
              <a:rPr lang="en-US" sz="1000" kern="1200" dirty="0">
                <a:latin typeface="Gill Sans" panose="020B0502020104020203" pitchFamily="34" charset="-79"/>
                <a:ea typeface="Lato" panose="020F0502020204030203" pitchFamily="34" charset="0"/>
                <a:cs typeface="Gill Sans" panose="020B0502020104020203" pitchFamily="34" charset="-79"/>
              </a:rPr>
              <a:t>ocus on growing your income and make saving a habit.</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2. Invest in your human capital. Don’t delay plans for grad school. </a:t>
            </a:r>
            <a:r>
              <a:rPr lang="en-US" sz="1000" dirty="0">
                <a:latin typeface="Gill Sans" panose="020B0502020104020203" pitchFamily="34" charset="-79"/>
                <a:ea typeface="Lato" panose="020F0502020204030203" pitchFamily="34" charset="0"/>
                <a:cs typeface="Gill Sans" panose="020B0502020104020203" pitchFamily="34" charset="-79"/>
              </a:rPr>
              <a:t>Control your personal brand and social media image.</a:t>
            </a:r>
            <a:endParaRPr lang="en-US" sz="1000" kern="1200" dirty="0">
              <a:latin typeface="Gill Sans" panose="020B0502020104020203" pitchFamily="34" charset="-79"/>
              <a:ea typeface="Lato" panose="020F0502020204030203" pitchFamily="34" charset="0"/>
              <a:cs typeface="Gill Sans" panose="020B0502020104020203" pitchFamily="34" charset="-79"/>
            </a:endParaRP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3. Save </a:t>
            </a:r>
            <a:r>
              <a:rPr lang="en-US" sz="1000" dirty="0">
                <a:latin typeface="Gill Sans" panose="020B0502020104020203" pitchFamily="34" charset="-79"/>
                <a:ea typeface="Lato" panose="020F0502020204030203" pitchFamily="34" charset="0"/>
                <a:cs typeface="Gill Sans" panose="020B0502020104020203" pitchFamily="34" charset="-79"/>
              </a:rPr>
              <a:t>for retirement – any amount. Time is an asset.</a:t>
            </a:r>
            <a:endParaRPr lang="en-US" sz="1000" kern="1200" dirty="0">
              <a:latin typeface="Gill Sans" panose="020B0502020104020203" pitchFamily="34" charset="-79"/>
              <a:ea typeface="Lato" panose="020F0502020204030203" pitchFamily="34" charset="0"/>
              <a:cs typeface="Gill Sans" panose="020B0502020104020203" pitchFamily="34" charset="-79"/>
            </a:endParaRP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4. Build an emergency fund.</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5. Monitor and increase your credit score. </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6. Have a realistic plan for paying off student loans (no more than 10 years).</a:t>
            </a:r>
          </a:p>
          <a:p>
            <a:pPr marL="0" lvl="0" indent="0" algn="l" defTabSz="444500">
              <a:lnSpc>
                <a:spcPct val="90000"/>
              </a:lnSpc>
              <a:spcBef>
                <a:spcPct val="0"/>
              </a:spcBef>
              <a:spcAft>
                <a:spcPts val="1020"/>
              </a:spcAft>
              <a:buFont typeface="+mj-lt"/>
              <a:buNone/>
            </a:pPr>
            <a:r>
              <a:rPr lang="en-US" sz="1000" dirty="0">
                <a:latin typeface="Gill Sans" panose="020B0502020104020203" pitchFamily="34" charset="-79"/>
                <a:ea typeface="Lato" panose="020F0502020204030203" pitchFamily="34" charset="0"/>
                <a:cs typeface="Gill Sans" panose="020B0502020104020203" pitchFamily="34" charset="-79"/>
              </a:rPr>
              <a:t>7. Get investment information from high quality sources: Wall Street Journal, Financial Times.</a:t>
            </a:r>
            <a:endParaRPr lang="en-US" sz="1000" kern="1200" dirty="0">
              <a:latin typeface="Gill Sans" panose="020B0502020104020203" pitchFamily="34" charset="-79"/>
              <a:ea typeface="Lato" panose="020F0502020204030203" pitchFamily="34" charset="0"/>
              <a:cs typeface="Gill Sans" panose="020B0502020104020203" pitchFamily="34" charset="-79"/>
            </a:endParaRPr>
          </a:p>
        </p:txBody>
      </p:sp>
      <p:sp>
        <p:nvSpPr>
          <p:cNvPr id="11" name="L-Shape 10">
            <a:extLst>
              <a:ext uri="{FF2B5EF4-FFF2-40B4-BE49-F238E27FC236}">
                <a16:creationId xmlns:a16="http://schemas.microsoft.com/office/drawing/2014/main" id="{57E6446B-A0E7-E24E-8FA8-53A13F1692B3}"/>
              </a:ext>
            </a:extLst>
          </p:cNvPr>
          <p:cNvSpPr/>
          <p:nvPr/>
        </p:nvSpPr>
        <p:spPr>
          <a:xfrm rot="5400000">
            <a:off x="2437994" y="2269485"/>
            <a:ext cx="911690" cy="1517032"/>
          </a:xfrm>
          <a:prstGeom prst="corner">
            <a:avLst>
              <a:gd name="adj1" fmla="val 16120"/>
              <a:gd name="adj2" fmla="val 16110"/>
            </a:avLst>
          </a:prstGeom>
          <a:solidFill>
            <a:srgbClr val="F1BB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11">
            <a:extLst>
              <a:ext uri="{FF2B5EF4-FFF2-40B4-BE49-F238E27FC236}">
                <a16:creationId xmlns:a16="http://schemas.microsoft.com/office/drawing/2014/main" id="{1819353E-F4FF-B348-8F27-A4B1C123C787}"/>
              </a:ext>
            </a:extLst>
          </p:cNvPr>
          <p:cNvSpPr/>
          <p:nvPr/>
        </p:nvSpPr>
        <p:spPr>
          <a:xfrm>
            <a:off x="2313804" y="2761025"/>
            <a:ext cx="1369585" cy="3031642"/>
          </a:xfrm>
          <a:custGeom>
            <a:avLst/>
            <a:gdLst>
              <a:gd name="connsiteX0" fmla="*/ 0 w 1369585"/>
              <a:gd name="connsiteY0" fmla="*/ 0 h 1828539"/>
              <a:gd name="connsiteX1" fmla="*/ 1369585 w 1369585"/>
              <a:gd name="connsiteY1" fmla="*/ 0 h 1828539"/>
              <a:gd name="connsiteX2" fmla="*/ 1369585 w 1369585"/>
              <a:gd name="connsiteY2" fmla="*/ 1828539 h 1828539"/>
              <a:gd name="connsiteX3" fmla="*/ 0 w 1369585"/>
              <a:gd name="connsiteY3" fmla="*/ 1828539 h 1828539"/>
              <a:gd name="connsiteX4" fmla="*/ 0 w 1369585"/>
              <a:gd name="connsiteY4" fmla="*/ 0 h 18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85" h="1828539">
                <a:moveTo>
                  <a:pt x="0" y="0"/>
                </a:moveTo>
                <a:lnTo>
                  <a:pt x="1369585" y="0"/>
                </a:lnTo>
                <a:lnTo>
                  <a:pt x="1369585" y="1828539"/>
                </a:lnTo>
                <a:lnTo>
                  <a:pt x="0" y="18285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ts val="1020"/>
              </a:spcAft>
              <a:buFont typeface="+mj-lt"/>
              <a:buNone/>
            </a:pPr>
            <a:r>
              <a:rPr lang="en-US" sz="1000" dirty="0">
                <a:latin typeface="Gill Sans" panose="020B0502020104020203" pitchFamily="34" charset="-79"/>
                <a:ea typeface="Lato" panose="020F0502020204030203" pitchFamily="34" charset="0"/>
                <a:cs typeface="Gill Sans" panose="020B0502020104020203" pitchFamily="34" charset="-79"/>
              </a:rPr>
              <a:t>8. </a:t>
            </a:r>
            <a:r>
              <a:rPr lang="en-US" sz="1000" kern="1200" dirty="0">
                <a:latin typeface="Gill Sans" panose="020B0502020104020203" pitchFamily="34" charset="-79"/>
                <a:ea typeface="Lato" panose="020F0502020204030203" pitchFamily="34" charset="0"/>
                <a:cs typeface="Gill Sans" panose="020B0502020104020203" pitchFamily="34" charset="-79"/>
              </a:rPr>
              <a:t>Always be negotiating your salary.</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9. Do not overinvest in housing. Know how much house you can afford.  </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10. Save in a 529 or taxable account if you are saving for college for children.</a:t>
            </a:r>
          </a:p>
          <a:p>
            <a:pPr marL="0" lvl="0" indent="0" algn="l" defTabSz="444500">
              <a:lnSpc>
                <a:spcPct val="90000"/>
              </a:lnSpc>
              <a:spcBef>
                <a:spcPct val="0"/>
              </a:spcBef>
              <a:spcAft>
                <a:spcPts val="1020"/>
              </a:spcAft>
              <a:buFont typeface="+mj-lt"/>
              <a:buNone/>
            </a:pPr>
            <a:r>
              <a:rPr lang="en-US" sz="1000" dirty="0">
                <a:latin typeface="Gill Sans" panose="020B0502020104020203" pitchFamily="34" charset="-79"/>
                <a:ea typeface="Lato" panose="020F0502020204030203" pitchFamily="34" charset="0"/>
                <a:cs typeface="Gill Sans" panose="020B0502020104020203" pitchFamily="34" charset="-79"/>
              </a:rPr>
              <a:t>11. Nudge up your retirement savings.</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12. Rebalance your portfolio at least once a year. Do not time the market.</a:t>
            </a:r>
          </a:p>
          <a:p>
            <a:pPr marL="0" lvl="0" indent="0" algn="l" defTabSz="444500">
              <a:lnSpc>
                <a:spcPct val="90000"/>
              </a:lnSpc>
              <a:spcBef>
                <a:spcPct val="0"/>
              </a:spcBef>
              <a:spcAft>
                <a:spcPts val="1020"/>
              </a:spcAft>
              <a:buFont typeface="+mj-lt"/>
              <a:buNone/>
            </a:pPr>
            <a:r>
              <a:rPr lang="en-US" sz="1000" dirty="0">
                <a:latin typeface="Gill Sans" panose="020B0502020104020203" pitchFamily="34" charset="-79"/>
                <a:ea typeface="Lato" panose="020F0502020204030203" pitchFamily="34" charset="0"/>
                <a:cs typeface="Gill Sans" panose="020B0502020104020203" pitchFamily="34" charset="-79"/>
              </a:rPr>
              <a:t>13. Develop a basic understanding of micro and macroeconomics, fiscal and monetary policy.</a:t>
            </a:r>
            <a:endParaRPr lang="en-US" sz="1000" kern="1200" dirty="0">
              <a:latin typeface="Gill Sans" panose="020B0502020104020203" pitchFamily="34" charset="-79"/>
              <a:ea typeface="Lato" panose="020F0502020204030203" pitchFamily="34" charset="0"/>
              <a:cs typeface="Gill Sans" panose="020B0502020104020203" pitchFamily="34" charset="-79"/>
            </a:endParaRPr>
          </a:p>
        </p:txBody>
      </p:sp>
      <p:sp>
        <p:nvSpPr>
          <p:cNvPr id="14" name="L-Shape 13">
            <a:extLst>
              <a:ext uri="{FF2B5EF4-FFF2-40B4-BE49-F238E27FC236}">
                <a16:creationId xmlns:a16="http://schemas.microsoft.com/office/drawing/2014/main" id="{6C80315F-36D4-BE49-98CB-4E95196BFE41}"/>
              </a:ext>
            </a:extLst>
          </p:cNvPr>
          <p:cNvSpPr/>
          <p:nvPr/>
        </p:nvSpPr>
        <p:spPr>
          <a:xfrm rot="5400000">
            <a:off x="4114634" y="2061259"/>
            <a:ext cx="911690" cy="1517032"/>
          </a:xfrm>
          <a:prstGeom prst="corner">
            <a:avLst>
              <a:gd name="adj1" fmla="val 16120"/>
              <a:gd name="adj2" fmla="val 16110"/>
            </a:avLst>
          </a:prstGeom>
          <a:solidFill>
            <a:srgbClr val="7DCB7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196BCA53-AB04-5C4C-8907-97889DDE7230}"/>
              </a:ext>
            </a:extLst>
          </p:cNvPr>
          <p:cNvSpPr/>
          <p:nvPr/>
        </p:nvSpPr>
        <p:spPr>
          <a:xfrm>
            <a:off x="3990205" y="2586834"/>
            <a:ext cx="1397821" cy="3935151"/>
          </a:xfrm>
          <a:custGeom>
            <a:avLst/>
            <a:gdLst>
              <a:gd name="connsiteX0" fmla="*/ 0 w 1369585"/>
              <a:gd name="connsiteY0" fmla="*/ 0 h 1828539"/>
              <a:gd name="connsiteX1" fmla="*/ 1369585 w 1369585"/>
              <a:gd name="connsiteY1" fmla="*/ 0 h 1828539"/>
              <a:gd name="connsiteX2" fmla="*/ 1369585 w 1369585"/>
              <a:gd name="connsiteY2" fmla="*/ 1828539 h 1828539"/>
              <a:gd name="connsiteX3" fmla="*/ 0 w 1369585"/>
              <a:gd name="connsiteY3" fmla="*/ 1828539 h 1828539"/>
              <a:gd name="connsiteX4" fmla="*/ 0 w 1369585"/>
              <a:gd name="connsiteY4" fmla="*/ 0 h 18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85" h="1828539">
                <a:moveTo>
                  <a:pt x="0" y="0"/>
                </a:moveTo>
                <a:lnTo>
                  <a:pt x="1369585" y="0"/>
                </a:lnTo>
                <a:lnTo>
                  <a:pt x="1369585" y="1828539"/>
                </a:lnTo>
                <a:lnTo>
                  <a:pt x="0" y="18285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14. Re-evaluate how much you need to save for retirement and healthcare expenses. The US average annual expense in retirement is $60,000.</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15. Max out your 401(k) and IRAs. The most you can save in a 401(k) is $</a:t>
            </a:r>
            <a:r>
              <a:rPr lang="en-US" sz="1000" dirty="0">
                <a:latin typeface="Gill Sans" panose="020B0502020104020203" pitchFamily="34" charset="-79"/>
                <a:ea typeface="Lato" panose="020F0502020204030203" pitchFamily="34" charset="0"/>
                <a:cs typeface="Gill Sans" panose="020B0502020104020203" pitchFamily="34" charset="-79"/>
              </a:rPr>
              <a:t>23</a:t>
            </a:r>
            <a:r>
              <a:rPr lang="en-US" sz="1000" kern="1200" dirty="0">
                <a:latin typeface="Gill Sans" panose="020B0502020104020203" pitchFamily="34" charset="-79"/>
                <a:ea typeface="Lato" panose="020F0502020204030203" pitchFamily="34" charset="0"/>
                <a:cs typeface="Gill Sans" panose="020B0502020104020203" pitchFamily="34" charset="-79"/>
              </a:rPr>
              <a:t>,000 for 2023 and $7,000 for an IRA annually before catch-up. You may need to save more in a taxable account depending on lifestyle choices.</a:t>
            </a:r>
          </a:p>
          <a:p>
            <a:pPr marL="0" lvl="0" indent="0" algn="l" defTabSz="444500">
              <a:lnSpc>
                <a:spcPct val="90000"/>
              </a:lnSpc>
              <a:spcBef>
                <a:spcPct val="0"/>
              </a:spcBef>
              <a:spcAft>
                <a:spcPts val="1020"/>
              </a:spcAft>
              <a:buFont typeface="+mj-lt"/>
              <a:buNone/>
            </a:pPr>
            <a:r>
              <a:rPr lang="en-US" sz="1000" kern="1200" dirty="0">
                <a:latin typeface="Gill Sans" panose="020B0502020104020203" pitchFamily="34" charset="-79"/>
                <a:ea typeface="Lato" panose="020F0502020204030203" pitchFamily="34" charset="0"/>
                <a:cs typeface="Gill Sans" panose="020B0502020104020203" pitchFamily="34" charset="-79"/>
              </a:rPr>
              <a:t>16. Step up college savings for children and pay off student loan debt.</a:t>
            </a:r>
          </a:p>
          <a:p>
            <a:pPr marL="0" lvl="0" indent="0" algn="l" defTabSz="444500">
              <a:lnSpc>
                <a:spcPct val="90000"/>
              </a:lnSpc>
              <a:spcBef>
                <a:spcPct val="0"/>
              </a:spcBef>
              <a:spcAft>
                <a:spcPts val="1020"/>
              </a:spcAft>
              <a:buFont typeface="+mj-lt"/>
              <a:buNone/>
            </a:pPr>
            <a:r>
              <a:rPr lang="en-US" sz="1000" dirty="0">
                <a:latin typeface="Gill Sans" panose="020B0502020104020203" pitchFamily="34" charset="-79"/>
                <a:ea typeface="Lato" panose="020F0502020204030203" pitchFamily="34" charset="0"/>
                <a:cs typeface="Gill Sans" panose="020B0502020104020203" pitchFamily="34" charset="-79"/>
              </a:rPr>
              <a:t>17. Consider saving in a Roth 401(k) and/or converting part of IRA to a Roth IRA to diversify taxes in retirement.</a:t>
            </a:r>
            <a:endParaRPr lang="en-US" sz="1000" kern="1200" dirty="0">
              <a:latin typeface="Gill Sans" panose="020B0502020104020203" pitchFamily="34" charset="-79"/>
              <a:ea typeface="Lato" panose="020F0502020204030203" pitchFamily="34" charset="0"/>
              <a:cs typeface="Gill Sans" panose="020B0502020104020203" pitchFamily="34" charset="-79"/>
            </a:endParaRPr>
          </a:p>
        </p:txBody>
      </p:sp>
      <p:sp>
        <p:nvSpPr>
          <p:cNvPr id="17" name="L-Shape 16">
            <a:extLst>
              <a:ext uri="{FF2B5EF4-FFF2-40B4-BE49-F238E27FC236}">
                <a16:creationId xmlns:a16="http://schemas.microsoft.com/office/drawing/2014/main" id="{99B7BEF9-FE2E-934E-8387-ABF6A7B0505C}"/>
              </a:ext>
            </a:extLst>
          </p:cNvPr>
          <p:cNvSpPr/>
          <p:nvPr/>
        </p:nvSpPr>
        <p:spPr>
          <a:xfrm rot="5400000">
            <a:off x="5791274" y="1584155"/>
            <a:ext cx="911690" cy="1517032"/>
          </a:xfrm>
          <a:prstGeom prst="corner">
            <a:avLst>
              <a:gd name="adj1" fmla="val 16120"/>
              <a:gd name="adj2" fmla="val 16110"/>
            </a:avLst>
          </a:prstGeom>
          <a:solidFill>
            <a:srgbClr val="6165A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Freeform 17">
            <a:extLst>
              <a:ext uri="{FF2B5EF4-FFF2-40B4-BE49-F238E27FC236}">
                <a16:creationId xmlns:a16="http://schemas.microsoft.com/office/drawing/2014/main" id="{3ADF193E-9569-9842-B329-2B1B169CF75B}"/>
              </a:ext>
            </a:extLst>
          </p:cNvPr>
          <p:cNvSpPr/>
          <p:nvPr/>
        </p:nvSpPr>
        <p:spPr>
          <a:xfrm>
            <a:off x="5667086" y="2094951"/>
            <a:ext cx="1369585" cy="3174633"/>
          </a:xfrm>
          <a:custGeom>
            <a:avLst/>
            <a:gdLst>
              <a:gd name="connsiteX0" fmla="*/ 0 w 1369585"/>
              <a:gd name="connsiteY0" fmla="*/ 0 h 1828539"/>
              <a:gd name="connsiteX1" fmla="*/ 1369585 w 1369585"/>
              <a:gd name="connsiteY1" fmla="*/ 0 h 1828539"/>
              <a:gd name="connsiteX2" fmla="*/ 1369585 w 1369585"/>
              <a:gd name="connsiteY2" fmla="*/ 1828539 h 1828539"/>
              <a:gd name="connsiteX3" fmla="*/ 0 w 1369585"/>
              <a:gd name="connsiteY3" fmla="*/ 1828539 h 1828539"/>
              <a:gd name="connsiteX4" fmla="*/ 0 w 1369585"/>
              <a:gd name="connsiteY4" fmla="*/ 0 h 18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85" h="1828539">
                <a:moveTo>
                  <a:pt x="0" y="0"/>
                </a:moveTo>
                <a:lnTo>
                  <a:pt x="1369585" y="0"/>
                </a:lnTo>
                <a:lnTo>
                  <a:pt x="1369585" y="1828539"/>
                </a:lnTo>
                <a:lnTo>
                  <a:pt x="0" y="18285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ts val="1020"/>
              </a:spcAft>
              <a:buNone/>
            </a:pPr>
            <a:r>
              <a:rPr lang="en-US" sz="1000" kern="1200" dirty="0">
                <a:latin typeface="Gill Sans" panose="020B0502020104020203" pitchFamily="34" charset="-79"/>
                <a:ea typeface="Lato" panose="020F0502020204030203" pitchFamily="34" charset="0"/>
                <a:cs typeface="Gill Sans" panose="020B0502020104020203" pitchFamily="34" charset="-79"/>
              </a:rPr>
              <a:t>18. Take advantage of retirement account catch-up contributions: $7,500 in 401(k)s, $1,000 in IRAs. And executive compensation plans at work.</a:t>
            </a:r>
          </a:p>
          <a:p>
            <a:pPr marL="0" lvl="0" indent="0" algn="l" defTabSz="444500">
              <a:lnSpc>
                <a:spcPct val="90000"/>
              </a:lnSpc>
              <a:spcBef>
                <a:spcPct val="0"/>
              </a:spcBef>
              <a:spcAft>
                <a:spcPts val="1020"/>
              </a:spcAft>
              <a:buNone/>
            </a:pPr>
            <a:r>
              <a:rPr lang="en-US" sz="1000" kern="1200" dirty="0">
                <a:latin typeface="Gill Sans" panose="020B0502020104020203" pitchFamily="34" charset="-79"/>
                <a:ea typeface="Lato" panose="020F0502020204030203" pitchFamily="34" charset="0"/>
                <a:cs typeface="Gill Sans" panose="020B0502020104020203" pitchFamily="34" charset="-79"/>
              </a:rPr>
              <a:t>19. Start downsizing to prepare for retirement or paying for college.</a:t>
            </a:r>
          </a:p>
          <a:p>
            <a:pPr marL="0" lvl="0" indent="0" algn="l" defTabSz="444500">
              <a:lnSpc>
                <a:spcPct val="90000"/>
              </a:lnSpc>
              <a:spcBef>
                <a:spcPct val="0"/>
              </a:spcBef>
              <a:spcAft>
                <a:spcPts val="1020"/>
              </a:spcAft>
              <a:buNone/>
            </a:pPr>
            <a:r>
              <a:rPr lang="en-US" sz="1000" dirty="0">
                <a:latin typeface="Gill Sans" panose="020B0502020104020203" pitchFamily="34" charset="-79"/>
                <a:ea typeface="Lato" panose="020F0502020204030203" pitchFamily="34" charset="0"/>
                <a:cs typeface="Gill Sans" panose="020B0502020104020203" pitchFamily="34" charset="-79"/>
              </a:rPr>
              <a:t>20</a:t>
            </a:r>
            <a:r>
              <a:rPr lang="en-US" sz="1000" kern="1200" dirty="0">
                <a:latin typeface="Gill Sans" panose="020B0502020104020203" pitchFamily="34" charset="-79"/>
                <a:ea typeface="Lato" panose="020F0502020204030203" pitchFamily="34" charset="0"/>
                <a:cs typeface="Gill Sans" panose="020B0502020104020203" pitchFamily="34" charset="-79"/>
              </a:rPr>
              <a:t>. Plan to reinvent or refresh your skills.</a:t>
            </a:r>
          </a:p>
          <a:p>
            <a:pPr marL="0" lvl="0" indent="0" algn="l" defTabSz="444500">
              <a:lnSpc>
                <a:spcPct val="90000"/>
              </a:lnSpc>
              <a:spcBef>
                <a:spcPct val="0"/>
              </a:spcBef>
              <a:spcAft>
                <a:spcPts val="1020"/>
              </a:spcAft>
              <a:buNone/>
            </a:pPr>
            <a:r>
              <a:rPr lang="en-US" sz="1000" dirty="0">
                <a:latin typeface="Gill Sans" panose="020B0502020104020203" pitchFamily="34" charset="-79"/>
                <a:ea typeface="Lato" panose="020F0502020204030203" pitchFamily="34" charset="0"/>
                <a:cs typeface="Gill Sans" panose="020B0502020104020203" pitchFamily="34" charset="-79"/>
              </a:rPr>
              <a:t>21</a:t>
            </a:r>
            <a:r>
              <a:rPr lang="en-US" sz="1000" kern="1200" dirty="0">
                <a:latin typeface="Gill Sans" panose="020B0502020104020203" pitchFamily="34" charset="-79"/>
                <a:ea typeface="Lato" panose="020F0502020204030203" pitchFamily="34" charset="0"/>
                <a:cs typeface="Gill Sans" panose="020B0502020104020203" pitchFamily="34" charset="-79"/>
              </a:rPr>
              <a:t>. Teach your teenage kids how to be financially independent.</a:t>
            </a:r>
          </a:p>
          <a:p>
            <a:pPr marL="0" lvl="0" indent="0" algn="l" defTabSz="444500">
              <a:lnSpc>
                <a:spcPct val="90000"/>
              </a:lnSpc>
              <a:spcBef>
                <a:spcPct val="0"/>
              </a:spcBef>
              <a:spcAft>
                <a:spcPts val="1020"/>
              </a:spcAft>
              <a:buNone/>
            </a:pPr>
            <a:r>
              <a:rPr lang="en-US" sz="1000" dirty="0">
                <a:latin typeface="Gill Sans" panose="020B0502020104020203" pitchFamily="34" charset="-79"/>
                <a:ea typeface="Lato" panose="020F0502020204030203" pitchFamily="34" charset="0"/>
                <a:cs typeface="Gill Sans" panose="020B0502020104020203" pitchFamily="34" charset="-79"/>
              </a:rPr>
              <a:t>22. Business owners: know the value of your business and factors that increase business value.</a:t>
            </a:r>
            <a:endParaRPr lang="en-US" sz="1000" kern="1200" dirty="0">
              <a:latin typeface="Gill Sans" panose="020B0502020104020203" pitchFamily="34" charset="-79"/>
              <a:ea typeface="Lato" panose="020F0502020204030203" pitchFamily="34" charset="0"/>
              <a:cs typeface="Gill Sans" panose="020B0502020104020203" pitchFamily="34" charset="-79"/>
            </a:endParaRPr>
          </a:p>
        </p:txBody>
      </p:sp>
      <p:sp>
        <p:nvSpPr>
          <p:cNvPr id="20" name="L-Shape 19">
            <a:extLst>
              <a:ext uri="{FF2B5EF4-FFF2-40B4-BE49-F238E27FC236}">
                <a16:creationId xmlns:a16="http://schemas.microsoft.com/office/drawing/2014/main" id="{BCE34A5F-9AD0-E845-8CB0-C8772EC7F312}"/>
              </a:ext>
            </a:extLst>
          </p:cNvPr>
          <p:cNvSpPr/>
          <p:nvPr/>
        </p:nvSpPr>
        <p:spPr>
          <a:xfrm rot="5400000">
            <a:off x="7467915" y="1103007"/>
            <a:ext cx="911690" cy="1517032"/>
          </a:xfrm>
          <a:prstGeom prst="corner">
            <a:avLst>
              <a:gd name="adj1" fmla="val 16120"/>
              <a:gd name="adj2" fmla="val 16110"/>
            </a:avLst>
          </a:prstGeom>
          <a:solidFill>
            <a:srgbClr val="957DB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Freeform 20">
            <a:extLst>
              <a:ext uri="{FF2B5EF4-FFF2-40B4-BE49-F238E27FC236}">
                <a16:creationId xmlns:a16="http://schemas.microsoft.com/office/drawing/2014/main" id="{AD067131-0280-7741-815C-DF89BEF58CDF}"/>
              </a:ext>
            </a:extLst>
          </p:cNvPr>
          <p:cNvSpPr/>
          <p:nvPr/>
        </p:nvSpPr>
        <p:spPr>
          <a:xfrm>
            <a:off x="7315731" y="1556273"/>
            <a:ext cx="1369585" cy="2799838"/>
          </a:xfrm>
          <a:custGeom>
            <a:avLst/>
            <a:gdLst>
              <a:gd name="connsiteX0" fmla="*/ 0 w 1369585"/>
              <a:gd name="connsiteY0" fmla="*/ 0 h 1200522"/>
              <a:gd name="connsiteX1" fmla="*/ 1369585 w 1369585"/>
              <a:gd name="connsiteY1" fmla="*/ 0 h 1200522"/>
              <a:gd name="connsiteX2" fmla="*/ 1369585 w 1369585"/>
              <a:gd name="connsiteY2" fmla="*/ 1200522 h 1200522"/>
              <a:gd name="connsiteX3" fmla="*/ 0 w 1369585"/>
              <a:gd name="connsiteY3" fmla="*/ 1200522 h 1200522"/>
              <a:gd name="connsiteX4" fmla="*/ 0 w 1369585"/>
              <a:gd name="connsiteY4" fmla="*/ 0 h 120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585" h="1200522">
                <a:moveTo>
                  <a:pt x="0" y="0"/>
                </a:moveTo>
                <a:lnTo>
                  <a:pt x="1369585" y="0"/>
                </a:lnTo>
                <a:lnTo>
                  <a:pt x="1369585" y="1200522"/>
                </a:lnTo>
                <a:lnTo>
                  <a:pt x="0" y="12005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ts val="1020"/>
              </a:spcAft>
              <a:buNone/>
            </a:pPr>
            <a:r>
              <a:rPr lang="en-US" sz="1000" dirty="0">
                <a:latin typeface="Gill Sans" panose="020B0502020104020203" pitchFamily="34" charset="-79"/>
                <a:ea typeface="Lato" panose="020F0502020204030203" pitchFamily="34" charset="0"/>
                <a:cs typeface="Gill Sans" panose="020B0502020104020203" pitchFamily="34" charset="-79"/>
              </a:rPr>
              <a:t>23</a:t>
            </a:r>
            <a:r>
              <a:rPr lang="en-US" sz="1000" kern="1200" dirty="0">
                <a:latin typeface="Gill Sans" panose="020B0502020104020203" pitchFamily="34" charset="-79"/>
                <a:ea typeface="Lato" panose="020F0502020204030203" pitchFamily="34" charset="0"/>
                <a:cs typeface="Gill Sans" panose="020B0502020104020203" pitchFamily="34" charset="-79"/>
              </a:rPr>
              <a:t>. Plan for financial independence: re-evaluate spending, gifting and travel goals.</a:t>
            </a:r>
          </a:p>
          <a:p>
            <a:pPr marL="0" lvl="0" indent="0" algn="l" defTabSz="444500">
              <a:lnSpc>
                <a:spcPct val="90000"/>
              </a:lnSpc>
              <a:spcBef>
                <a:spcPct val="0"/>
              </a:spcBef>
              <a:spcAft>
                <a:spcPts val="1020"/>
              </a:spcAft>
              <a:buNone/>
            </a:pPr>
            <a:r>
              <a:rPr lang="en-US" sz="1000" dirty="0">
                <a:latin typeface="Gill Sans" panose="020B0502020104020203" pitchFamily="34" charset="-79"/>
                <a:ea typeface="Lato" panose="020F0502020204030203" pitchFamily="34" charset="0"/>
                <a:cs typeface="Gill Sans" panose="020B0502020104020203" pitchFamily="34" charset="-79"/>
              </a:rPr>
              <a:t>24</a:t>
            </a:r>
            <a:r>
              <a:rPr lang="en-US" sz="1000" kern="1200" dirty="0">
                <a:latin typeface="Gill Sans" panose="020B0502020104020203" pitchFamily="34" charset="-79"/>
                <a:ea typeface="Lato" panose="020F0502020204030203" pitchFamily="34" charset="0"/>
                <a:cs typeface="Gill Sans" panose="020B0502020104020203" pitchFamily="34" charset="-79"/>
              </a:rPr>
              <a:t>. Build connections across generations: part-time work, volunteering, mentoring.</a:t>
            </a:r>
          </a:p>
          <a:p>
            <a:pPr marL="0" lvl="0" indent="0" algn="l" defTabSz="444500">
              <a:lnSpc>
                <a:spcPct val="90000"/>
              </a:lnSpc>
              <a:spcBef>
                <a:spcPct val="0"/>
              </a:spcBef>
              <a:spcAft>
                <a:spcPts val="1020"/>
              </a:spcAft>
              <a:buNone/>
            </a:pPr>
            <a:r>
              <a:rPr lang="en-US" sz="1000" dirty="0">
                <a:latin typeface="Gill Sans" panose="020B0502020104020203" pitchFamily="34" charset="-79"/>
                <a:ea typeface="Lato" panose="020F0502020204030203" pitchFamily="34" charset="0"/>
                <a:cs typeface="Gill Sans" panose="020B0502020104020203" pitchFamily="34" charset="-79"/>
              </a:rPr>
              <a:t>25</a:t>
            </a:r>
            <a:r>
              <a:rPr lang="en-US" sz="1000" kern="1200" dirty="0">
                <a:latin typeface="Gill Sans" panose="020B0502020104020203" pitchFamily="34" charset="-79"/>
                <a:ea typeface="Lato" panose="020F0502020204030203" pitchFamily="34" charset="0"/>
                <a:cs typeface="Gill Sans" panose="020B0502020104020203" pitchFamily="34" charset="-79"/>
              </a:rPr>
              <a:t>. Consider moving to a low-tax state or low-cost country.</a:t>
            </a:r>
          </a:p>
          <a:p>
            <a:pPr marL="0" lvl="0" indent="0" algn="l" defTabSz="444500">
              <a:lnSpc>
                <a:spcPct val="90000"/>
              </a:lnSpc>
              <a:spcBef>
                <a:spcPct val="0"/>
              </a:spcBef>
              <a:spcAft>
                <a:spcPts val="1020"/>
              </a:spcAft>
              <a:buNone/>
            </a:pPr>
            <a:r>
              <a:rPr lang="en-US" sz="1000" dirty="0">
                <a:latin typeface="Gill Sans" panose="020B0502020104020203" pitchFamily="34" charset="-79"/>
                <a:ea typeface="Lato" panose="020F0502020204030203" pitchFamily="34" charset="0"/>
                <a:cs typeface="Gill Sans" panose="020B0502020104020203" pitchFamily="34" charset="-79"/>
              </a:rPr>
              <a:t>26</a:t>
            </a:r>
            <a:r>
              <a:rPr lang="en-US" sz="1000" kern="1200" dirty="0">
                <a:latin typeface="Gill Sans" panose="020B0502020104020203" pitchFamily="34" charset="-79"/>
                <a:ea typeface="Lato" panose="020F0502020204030203" pitchFamily="34" charset="0"/>
                <a:cs typeface="Gill Sans" panose="020B0502020104020203" pitchFamily="34" charset="-79"/>
              </a:rPr>
              <a:t>. Plan for long-term care and talk to parents about their plan.</a:t>
            </a:r>
          </a:p>
          <a:p>
            <a:pPr marL="0" lvl="0" indent="0" algn="l" defTabSz="444500">
              <a:lnSpc>
                <a:spcPct val="90000"/>
              </a:lnSpc>
              <a:spcBef>
                <a:spcPct val="0"/>
              </a:spcBef>
              <a:spcAft>
                <a:spcPts val="1020"/>
              </a:spcAft>
              <a:buNone/>
            </a:pPr>
            <a:r>
              <a:rPr lang="en-US" sz="1000" kern="1200" dirty="0">
                <a:latin typeface="Gill Sans" panose="020B0502020104020203" pitchFamily="34" charset="-79"/>
                <a:ea typeface="Lato" panose="020F0502020204030203" pitchFamily="34" charset="0"/>
                <a:cs typeface="Gill Sans" panose="020B0502020104020203" pitchFamily="34" charset="-79"/>
              </a:rPr>
              <a:t>27. Delay taking Social Security until age 75.</a:t>
            </a:r>
          </a:p>
        </p:txBody>
      </p:sp>
      <p:sp>
        <p:nvSpPr>
          <p:cNvPr id="8" name="TextBox 7">
            <a:extLst>
              <a:ext uri="{FF2B5EF4-FFF2-40B4-BE49-F238E27FC236}">
                <a16:creationId xmlns:a16="http://schemas.microsoft.com/office/drawing/2014/main" id="{70E7D32B-8360-4089-A001-CA09E5D92FD6}"/>
              </a:ext>
            </a:extLst>
          </p:cNvPr>
          <p:cNvSpPr txBox="1"/>
          <p:nvPr/>
        </p:nvSpPr>
        <p:spPr>
          <a:xfrm>
            <a:off x="455400" y="2474900"/>
            <a:ext cx="1517032" cy="400110"/>
          </a:xfrm>
          <a:prstGeom prst="rect">
            <a:avLst/>
          </a:prstGeom>
          <a:noFill/>
        </p:spPr>
        <p:txBody>
          <a:bodyPr wrap="square" rtlCol="0">
            <a:spAutoFit/>
          </a:bodyPr>
          <a:lstStyle/>
          <a:p>
            <a:pPr algn="ctr"/>
            <a:r>
              <a:rPr lang="en-US" sz="2000" dirty="0">
                <a:solidFill>
                  <a:schemeClr val="bg1">
                    <a:lumMod val="50000"/>
                  </a:schemeClr>
                </a:solidFill>
                <a:latin typeface="Gill Sans" panose="020B0502020104020203" pitchFamily="34" charset="-79"/>
                <a:ea typeface="Lato" panose="020F0502020204030203" pitchFamily="34" charset="0"/>
                <a:cs typeface="Gill Sans" panose="020B0502020104020203" pitchFamily="34" charset="-79"/>
              </a:rPr>
              <a:t>20s</a:t>
            </a:r>
          </a:p>
        </p:txBody>
      </p:sp>
      <p:sp>
        <p:nvSpPr>
          <p:cNvPr id="9" name="TextBox 8">
            <a:extLst>
              <a:ext uri="{FF2B5EF4-FFF2-40B4-BE49-F238E27FC236}">
                <a16:creationId xmlns:a16="http://schemas.microsoft.com/office/drawing/2014/main" id="{7DC5D2F2-ECB0-42AA-923E-7AA68F12729E}"/>
              </a:ext>
            </a:extLst>
          </p:cNvPr>
          <p:cNvSpPr txBox="1"/>
          <p:nvPr/>
        </p:nvSpPr>
        <p:spPr>
          <a:xfrm>
            <a:off x="2187368" y="2165790"/>
            <a:ext cx="1455623" cy="400110"/>
          </a:xfrm>
          <a:prstGeom prst="rect">
            <a:avLst/>
          </a:prstGeom>
          <a:noFill/>
        </p:spPr>
        <p:txBody>
          <a:bodyPr wrap="square" rtlCol="0">
            <a:spAutoFit/>
          </a:bodyPr>
          <a:lstStyle/>
          <a:p>
            <a:pPr algn="ctr"/>
            <a:r>
              <a:rPr lang="en-US" sz="2000" dirty="0">
                <a:solidFill>
                  <a:schemeClr val="bg1">
                    <a:lumMod val="50000"/>
                  </a:schemeClr>
                </a:solidFill>
                <a:latin typeface="Gill Sans" panose="020B0502020104020203" pitchFamily="34" charset="-79"/>
                <a:ea typeface="Lato" panose="020F0502020204030203" pitchFamily="34" charset="0"/>
                <a:cs typeface="Gill Sans" panose="020B0502020104020203" pitchFamily="34" charset="-79"/>
              </a:rPr>
              <a:t>30s</a:t>
            </a:r>
          </a:p>
        </p:txBody>
      </p:sp>
      <p:sp>
        <p:nvSpPr>
          <p:cNvPr id="10" name="TextBox 9">
            <a:extLst>
              <a:ext uri="{FF2B5EF4-FFF2-40B4-BE49-F238E27FC236}">
                <a16:creationId xmlns:a16="http://schemas.microsoft.com/office/drawing/2014/main" id="{0D2545D1-57F1-4D42-84E8-0D1151BA1BB0}"/>
              </a:ext>
            </a:extLst>
          </p:cNvPr>
          <p:cNvSpPr txBox="1"/>
          <p:nvPr/>
        </p:nvSpPr>
        <p:spPr>
          <a:xfrm>
            <a:off x="3857685" y="1912448"/>
            <a:ext cx="1471309" cy="400110"/>
          </a:xfrm>
          <a:prstGeom prst="rect">
            <a:avLst/>
          </a:prstGeom>
          <a:noFill/>
        </p:spPr>
        <p:txBody>
          <a:bodyPr wrap="square" rtlCol="0">
            <a:spAutoFit/>
          </a:bodyPr>
          <a:lstStyle/>
          <a:p>
            <a:pPr algn="ctr"/>
            <a:r>
              <a:rPr lang="en-US" sz="2000" dirty="0">
                <a:solidFill>
                  <a:schemeClr val="bg1">
                    <a:lumMod val="50000"/>
                  </a:schemeClr>
                </a:solidFill>
                <a:latin typeface="Gill Sans" panose="020B0502020104020203" pitchFamily="34" charset="-79"/>
                <a:ea typeface="Lato" panose="020F0502020204030203" pitchFamily="34" charset="0"/>
                <a:cs typeface="Gill Sans" panose="020B0502020104020203" pitchFamily="34" charset="-79"/>
              </a:rPr>
              <a:t>40s</a:t>
            </a:r>
          </a:p>
        </p:txBody>
      </p:sp>
      <p:sp>
        <p:nvSpPr>
          <p:cNvPr id="22" name="TextBox 21">
            <a:extLst>
              <a:ext uri="{FF2B5EF4-FFF2-40B4-BE49-F238E27FC236}">
                <a16:creationId xmlns:a16="http://schemas.microsoft.com/office/drawing/2014/main" id="{DC8D0FA6-FF99-C843-829C-413404C4898E}"/>
              </a:ext>
            </a:extLst>
          </p:cNvPr>
          <p:cNvSpPr txBox="1"/>
          <p:nvPr/>
        </p:nvSpPr>
        <p:spPr>
          <a:xfrm>
            <a:off x="5510277" y="1455822"/>
            <a:ext cx="1526394" cy="400110"/>
          </a:xfrm>
          <a:prstGeom prst="rect">
            <a:avLst/>
          </a:prstGeom>
          <a:noFill/>
        </p:spPr>
        <p:txBody>
          <a:bodyPr wrap="square" rtlCol="0">
            <a:spAutoFit/>
          </a:bodyPr>
          <a:lstStyle/>
          <a:p>
            <a:pPr algn="ctr"/>
            <a:r>
              <a:rPr lang="en-US" sz="2000" dirty="0">
                <a:solidFill>
                  <a:schemeClr val="bg1">
                    <a:lumMod val="50000"/>
                  </a:schemeClr>
                </a:solidFill>
                <a:latin typeface="Gill Sans" panose="020B0502020104020203" pitchFamily="34" charset="-79"/>
                <a:ea typeface="Lato" panose="020F0502020204030203" pitchFamily="34" charset="0"/>
                <a:cs typeface="Gill Sans" panose="020B0502020104020203" pitchFamily="34" charset="-79"/>
              </a:rPr>
              <a:t>50s</a:t>
            </a:r>
          </a:p>
        </p:txBody>
      </p:sp>
      <p:sp>
        <p:nvSpPr>
          <p:cNvPr id="23" name="TextBox 22">
            <a:extLst>
              <a:ext uri="{FF2B5EF4-FFF2-40B4-BE49-F238E27FC236}">
                <a16:creationId xmlns:a16="http://schemas.microsoft.com/office/drawing/2014/main" id="{DCA08562-18AE-F64F-ACB6-9B01A8ED1383}"/>
              </a:ext>
            </a:extLst>
          </p:cNvPr>
          <p:cNvSpPr txBox="1"/>
          <p:nvPr/>
        </p:nvSpPr>
        <p:spPr>
          <a:xfrm>
            <a:off x="7237326" y="979039"/>
            <a:ext cx="1526394" cy="400110"/>
          </a:xfrm>
          <a:prstGeom prst="rect">
            <a:avLst/>
          </a:prstGeom>
          <a:noFill/>
          <a:ln>
            <a:noFill/>
          </a:ln>
        </p:spPr>
        <p:txBody>
          <a:bodyPr wrap="square" rtlCol="0">
            <a:spAutoFit/>
          </a:bodyPr>
          <a:lstStyle/>
          <a:p>
            <a:pPr algn="ctr"/>
            <a:r>
              <a:rPr lang="en-US" sz="2000" spc="-150" dirty="0">
                <a:solidFill>
                  <a:schemeClr val="bg1">
                    <a:lumMod val="50000"/>
                  </a:schemeClr>
                </a:solidFill>
                <a:latin typeface="Gill Sans" panose="020B0502020104020203" pitchFamily="34" charset="-79"/>
                <a:ea typeface="Lato" panose="020F0502020204030203" pitchFamily="34" charset="0"/>
                <a:cs typeface="Gill Sans" panose="020B0502020104020203" pitchFamily="34" charset="-79"/>
              </a:rPr>
              <a:t>60s, 70s, 80s</a:t>
            </a:r>
          </a:p>
        </p:txBody>
      </p:sp>
      <p:sp>
        <p:nvSpPr>
          <p:cNvPr id="24" name="TextBox 23">
            <a:extLst>
              <a:ext uri="{FF2B5EF4-FFF2-40B4-BE49-F238E27FC236}">
                <a16:creationId xmlns:a16="http://schemas.microsoft.com/office/drawing/2014/main" id="{9680AF1E-D105-584B-8DCC-37A521E6CA4E}"/>
              </a:ext>
            </a:extLst>
          </p:cNvPr>
          <p:cNvSpPr txBox="1"/>
          <p:nvPr/>
        </p:nvSpPr>
        <p:spPr>
          <a:xfrm>
            <a:off x="818617" y="902366"/>
            <a:ext cx="6497114" cy="400110"/>
          </a:xfrm>
          <a:prstGeom prst="rect">
            <a:avLst/>
          </a:prstGeom>
          <a:noFill/>
        </p:spPr>
        <p:txBody>
          <a:bodyPr wrap="square" tIns="91440" bIns="91440" rtlCol="0" anchor="ctr">
            <a:spAutoFit/>
          </a:bodyPr>
          <a:lstStyle/>
          <a:p>
            <a:r>
              <a:rPr lang="en-US" sz="1400" dirty="0">
                <a:latin typeface="Gill Sans" panose="020B0502020104020203" pitchFamily="34" charset="-79"/>
                <a:ea typeface="Lato" panose="020F0502020204030203" pitchFamily="34" charset="0"/>
                <a:cs typeface="Gill Sans" panose="020B0502020104020203" pitchFamily="34" charset="-79"/>
              </a:rPr>
              <a:t>Financial wisdom is a cumulative process. Build financial literacy throughout your life.</a:t>
            </a:r>
          </a:p>
        </p:txBody>
      </p:sp>
    </p:spTree>
    <p:extLst>
      <p:ext uri="{BB962C8B-B14F-4D97-AF65-F5344CB8AC3E}">
        <p14:creationId xmlns:p14="http://schemas.microsoft.com/office/powerpoint/2010/main" val="3369642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IMPAX</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Invested in the first social mortgage-backed securities (MBS) issued by Fannie Mae. The social MBS is collateralized by loans that support multi-family properties qualifying as either restricted affordable housing or manufactured housing communities.</a:t>
            </a:r>
          </a:p>
          <a:p>
            <a:r>
              <a:rPr lang="en-US" dirty="0"/>
              <a:t>In 2021the social bond has financed 85,300 mortgages for multi-family affordable housing and 48,200 manufactured housing communities</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40</a:t>
            </a:fld>
            <a:endParaRPr lang="en-US" dirty="0"/>
          </a:p>
        </p:txBody>
      </p:sp>
    </p:spTree>
    <p:extLst>
      <p:ext uri="{BB962C8B-B14F-4D97-AF65-F5344CB8AC3E}">
        <p14:creationId xmlns:p14="http://schemas.microsoft.com/office/powerpoint/2010/main" val="4258730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SCHNEIDER ELECTRIC</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It has a long history of partnering with the US government to advance the clean energy transition. The company’s impact has been on the following:</a:t>
            </a:r>
          </a:p>
          <a:p>
            <a:r>
              <a:rPr lang="en-US" dirty="0"/>
              <a:t>Building a microgrid to allow operations at the Port of Long Beach, the second busiest seaport in the nation, to be more resilient and cleaner</a:t>
            </a:r>
          </a:p>
          <a:p>
            <a:r>
              <a:rPr lang="en-US" dirty="0"/>
              <a:t>Modernizing 90 buildings of the US Navy and optimizing its data center operations at two bases </a:t>
            </a:r>
          </a:p>
          <a:p>
            <a:r>
              <a:rPr lang="en-US" dirty="0"/>
              <a:t>Providing infrastructure upgrades to the US Department of Veterans Affairs Medical Center in Puerto Rico to enhance patient care</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41</a:t>
            </a:fld>
            <a:endParaRPr lang="en-US" dirty="0"/>
          </a:p>
        </p:txBody>
      </p:sp>
    </p:spTree>
    <p:extLst>
      <p:ext uri="{BB962C8B-B14F-4D97-AF65-F5344CB8AC3E}">
        <p14:creationId xmlns:p14="http://schemas.microsoft.com/office/powerpoint/2010/main" val="2686005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NET-ZERO PLAN: </a:t>
            </a:r>
            <a:r>
              <a:rPr lang="en-US" dirty="0">
                <a:solidFill>
                  <a:srgbClr val="C00000"/>
                </a:solidFill>
              </a:rPr>
              <a:t>SCHNEIDER ELECTRIC</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a:xfrm>
            <a:off x="457200" y="1219200"/>
            <a:ext cx="8229600" cy="5334000"/>
          </a:xfrm>
        </p:spPr>
        <p:txBody>
          <a:bodyPr>
            <a:normAutofit lnSpcReduction="10000"/>
          </a:bodyPr>
          <a:lstStyle/>
          <a:p>
            <a:pPr marL="0" indent="0">
              <a:buNone/>
            </a:pPr>
            <a:r>
              <a:rPr lang="en-US" dirty="0"/>
              <a:t>Goal is to have carbon neutral operations in 2025, be carbon neutral across the company’s value chain by 2040 and reach net-zero by 2050.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Market Size</a:t>
            </a:r>
          </a:p>
          <a:p>
            <a:pPr marL="0" indent="0">
              <a:buNone/>
            </a:pPr>
            <a:r>
              <a:rPr lang="en-US" dirty="0"/>
              <a:t>In 2021, 71% of the company’s €28.9 billion revenue came from offers that bring energy, climate, or resources efficiency to its customers while not having a harmful impact on the environment. </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42</a:t>
            </a:fld>
            <a:endParaRPr lang="en-US" dirty="0"/>
          </a:p>
        </p:txBody>
      </p:sp>
      <p:pic>
        <p:nvPicPr>
          <p:cNvPr id="8" name="Picture 7" descr="Graphical user interface&#10;&#10;Description automatically generated with medium confidence">
            <a:extLst>
              <a:ext uri="{FF2B5EF4-FFF2-40B4-BE49-F238E27FC236}">
                <a16:creationId xmlns:a16="http://schemas.microsoft.com/office/drawing/2014/main" id="{618F9C1D-4136-7A55-3D44-0736B0CF0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28240"/>
            <a:ext cx="7772400" cy="1604344"/>
          </a:xfrm>
          <a:prstGeom prst="rect">
            <a:avLst/>
          </a:prstGeom>
        </p:spPr>
      </p:pic>
      <p:sp>
        <p:nvSpPr>
          <p:cNvPr id="9" name="TextBox 8">
            <a:extLst>
              <a:ext uri="{FF2B5EF4-FFF2-40B4-BE49-F238E27FC236}">
                <a16:creationId xmlns:a16="http://schemas.microsoft.com/office/drawing/2014/main" id="{C67CC385-50D5-0F46-0A38-37539C359D6F}"/>
              </a:ext>
            </a:extLst>
          </p:cNvPr>
          <p:cNvSpPr txBox="1"/>
          <p:nvPr/>
        </p:nvSpPr>
        <p:spPr>
          <a:xfrm>
            <a:off x="1051560" y="4032584"/>
            <a:ext cx="6461760" cy="292388"/>
          </a:xfrm>
          <a:prstGeom prst="rect">
            <a:avLst/>
          </a:prstGeom>
          <a:noFill/>
        </p:spPr>
        <p:txBody>
          <a:bodyPr wrap="square" rtlCol="0">
            <a:spAutoFit/>
          </a:bodyPr>
          <a:lstStyle/>
          <a:p>
            <a:r>
              <a:rPr lang="en-US" sz="1300" dirty="0">
                <a:latin typeface="Gill Sans" panose="020B0502020104020203" pitchFamily="34" charset="-79"/>
                <a:cs typeface="Gill Sans" panose="020B0502020104020203" pitchFamily="34" charset="-79"/>
              </a:rPr>
              <a:t>https://</a:t>
            </a:r>
            <a:r>
              <a:rPr lang="en-US" sz="1300" dirty="0" err="1">
                <a:latin typeface="Gill Sans" panose="020B0502020104020203" pitchFamily="34" charset="-79"/>
                <a:cs typeface="Gill Sans" panose="020B0502020104020203" pitchFamily="34" charset="-79"/>
              </a:rPr>
              <a:t>www.se.com</a:t>
            </a:r>
            <a:r>
              <a:rPr lang="en-US" sz="1300" dirty="0">
                <a:latin typeface="Gill Sans" panose="020B0502020104020203" pitchFamily="34" charset="-79"/>
                <a:cs typeface="Gill Sans" panose="020B0502020104020203" pitchFamily="34" charset="-79"/>
              </a:rPr>
              <a:t>/</a:t>
            </a:r>
            <a:r>
              <a:rPr lang="en-US" sz="1300" dirty="0" err="1">
                <a:latin typeface="Gill Sans" panose="020B0502020104020203" pitchFamily="34" charset="-79"/>
                <a:cs typeface="Gill Sans" panose="020B0502020104020203" pitchFamily="34" charset="-79"/>
              </a:rPr>
              <a:t>ww</a:t>
            </a:r>
            <a:r>
              <a:rPr lang="en-US" sz="1300" dirty="0">
                <a:latin typeface="Gill Sans" panose="020B0502020104020203" pitchFamily="34" charset="-79"/>
                <a:cs typeface="Gill Sans" panose="020B0502020104020203" pitchFamily="34" charset="-79"/>
              </a:rPr>
              <a:t>/</a:t>
            </a:r>
            <a:r>
              <a:rPr lang="en-US" sz="1300" dirty="0" err="1">
                <a:latin typeface="Gill Sans" panose="020B0502020104020203" pitchFamily="34" charset="-79"/>
                <a:cs typeface="Gill Sans" panose="020B0502020104020203" pitchFamily="34" charset="-79"/>
              </a:rPr>
              <a:t>en</a:t>
            </a:r>
            <a:r>
              <a:rPr lang="en-US" sz="1300" dirty="0">
                <a:latin typeface="Gill Sans" panose="020B0502020104020203" pitchFamily="34" charset="-79"/>
                <a:cs typeface="Gill Sans" panose="020B0502020104020203" pitchFamily="34" charset="-79"/>
              </a:rPr>
              <a:t>/assets/564/document/322964/sustainability-report-2021.pdf</a:t>
            </a:r>
          </a:p>
        </p:txBody>
      </p:sp>
    </p:spTree>
    <p:extLst>
      <p:ext uri="{BB962C8B-B14F-4D97-AF65-F5344CB8AC3E}">
        <p14:creationId xmlns:p14="http://schemas.microsoft.com/office/powerpoint/2010/main" val="3656577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SIEMENS ENERGY</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It is a global market leader in renewable energies. The company’s impact has been on the following:</a:t>
            </a:r>
          </a:p>
          <a:p>
            <a:r>
              <a:rPr lang="en-US" dirty="0"/>
              <a:t>Partnering with other energy companies to provide gas turbine to stabilize the power supply when renewables such as solar or wind fluctuate. Burning natural gas produces 42% fewer CO</a:t>
            </a:r>
            <a:r>
              <a:rPr lang="en-US" sz="1800" dirty="0"/>
              <a:t>2</a:t>
            </a:r>
            <a:r>
              <a:rPr lang="en-US" dirty="0"/>
              <a:t> emissions than burning coal. </a:t>
            </a:r>
          </a:p>
          <a:p>
            <a:r>
              <a:rPr lang="en-US" dirty="0"/>
              <a:t>Designing renewable energy project that combines wind power, water and CO</a:t>
            </a:r>
            <a:r>
              <a:rPr lang="en-US" sz="1800" dirty="0"/>
              <a:t>2</a:t>
            </a:r>
            <a:r>
              <a:rPr lang="en-US" sz="2000" dirty="0"/>
              <a:t> </a:t>
            </a:r>
            <a:r>
              <a:rPr lang="en-US" dirty="0"/>
              <a:t>to produce carbon-neutral fuel at an industrial scale</a:t>
            </a:r>
            <a:r>
              <a:rPr lang="en-US" sz="2000" dirty="0"/>
              <a:t>.</a:t>
            </a:r>
            <a:endParaRPr lang="en-US" dirty="0"/>
          </a:p>
          <a:p>
            <a:endParaRPr lang="en-US" dirty="0"/>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43</a:t>
            </a:fld>
            <a:endParaRPr lang="en-US" dirty="0"/>
          </a:p>
        </p:txBody>
      </p:sp>
    </p:spTree>
    <p:extLst>
      <p:ext uri="{BB962C8B-B14F-4D97-AF65-F5344CB8AC3E}">
        <p14:creationId xmlns:p14="http://schemas.microsoft.com/office/powerpoint/2010/main" val="2584182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NET-ZERO PLAN: </a:t>
            </a:r>
            <a:r>
              <a:rPr lang="en-US" dirty="0">
                <a:solidFill>
                  <a:srgbClr val="C00000"/>
                </a:solidFill>
              </a:rPr>
              <a:t>SIEMENS ENERGY</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All company production facilities and buildings will be carbon neutral by 2030. The company’s strategy includes:</a:t>
            </a:r>
          </a:p>
          <a:p>
            <a:r>
              <a:rPr lang="en-US" dirty="0"/>
              <a:t>Developing new products and technologies that have zero emissions or significantly lower emissions</a:t>
            </a:r>
          </a:p>
          <a:p>
            <a:r>
              <a:rPr lang="en-US" dirty="0"/>
              <a:t>Developing products and services to transport for the transportation and storage of electricity</a:t>
            </a:r>
          </a:p>
          <a:p>
            <a:endParaRPr lang="en-US" dirty="0"/>
          </a:p>
          <a:p>
            <a:pPr marL="0" indent="0">
              <a:buNone/>
            </a:pPr>
            <a:r>
              <a:rPr lang="en-US" dirty="0"/>
              <a:t>Market Size</a:t>
            </a:r>
          </a:p>
          <a:p>
            <a:pPr marL="0" indent="0">
              <a:buNone/>
            </a:pPr>
            <a:r>
              <a:rPr lang="en-US" dirty="0"/>
              <a:t>As of 2022, the company has invested €65 million in energy efficiency projects. Over the past three years, the company has spent €1 billion on R&amp;D.</a:t>
            </a:r>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44</a:t>
            </a:fld>
            <a:endParaRPr lang="en-US" dirty="0"/>
          </a:p>
        </p:txBody>
      </p:sp>
    </p:spTree>
    <p:extLst>
      <p:ext uri="{BB962C8B-B14F-4D97-AF65-F5344CB8AC3E}">
        <p14:creationId xmlns:p14="http://schemas.microsoft.com/office/powerpoint/2010/main" val="3276086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AES</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A global energy company that creates greener and innovative energy solutions. The company is making progress on the following:</a:t>
            </a:r>
          </a:p>
          <a:p>
            <a:r>
              <a:rPr lang="en-US" dirty="0"/>
              <a:t>Utilizing an automated solar deployment robot, Atlas, to increase the speed at which solar panels are installed and to scale the deployment of renewable energy among challenges like labor shortages.</a:t>
            </a:r>
          </a:p>
          <a:p>
            <a:r>
              <a:rPr lang="en-US" dirty="0"/>
              <a:t>Enticing US solar panel manufacturers to increase production of domestic solar panels by pledging to buy as much as 7 gigawatts worth of of US-made solar panels per year.</a:t>
            </a:r>
          </a:p>
          <a:p>
            <a:endParaRPr lang="en-US" dirty="0"/>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45</a:t>
            </a:fld>
            <a:endParaRPr lang="en-US" dirty="0"/>
          </a:p>
        </p:txBody>
      </p:sp>
    </p:spTree>
    <p:extLst>
      <p:ext uri="{BB962C8B-B14F-4D97-AF65-F5344CB8AC3E}">
        <p14:creationId xmlns:p14="http://schemas.microsoft.com/office/powerpoint/2010/main" val="790016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NET-ZERO PLAN: </a:t>
            </a:r>
            <a:r>
              <a:rPr lang="en-US" dirty="0">
                <a:solidFill>
                  <a:srgbClr val="C00000"/>
                </a:solidFill>
              </a:rPr>
              <a:t>AES</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fontScale="92500" lnSpcReduction="20000"/>
          </a:bodyPr>
          <a:lstStyle/>
          <a:p>
            <a:pPr marL="0" indent="0">
              <a:buNone/>
            </a:pPr>
            <a:r>
              <a:rPr lang="en-US" dirty="0"/>
              <a:t>Goal is to achieve net zero carbon emissions associated with electricity sales by 2040, reduce coal-fired generation to less than 10% by 2025, and be net zero by 2050 for all business scopes. Key components include:</a:t>
            </a:r>
          </a:p>
          <a:p>
            <a:r>
              <a:rPr lang="en-US" dirty="0"/>
              <a:t>Scaling synthetic fuels with green inputs such as captured carbon or nitrogen to power long-haul transit and industrial processes</a:t>
            </a:r>
          </a:p>
          <a:p>
            <a:r>
              <a:rPr lang="en-US" dirty="0"/>
              <a:t>Investing in battery storage and power generation infrastructure using carbon neutral fuels</a:t>
            </a:r>
          </a:p>
          <a:p>
            <a:r>
              <a:rPr lang="en-US" dirty="0"/>
              <a:t>Conducting a feasibility study in Chile with collaboration of an international hydrogen producer for the first green hydrogen-based ammonia project</a:t>
            </a:r>
          </a:p>
          <a:p>
            <a:endParaRPr lang="en-US" dirty="0"/>
          </a:p>
          <a:p>
            <a:pPr marL="0" indent="0">
              <a:buNone/>
            </a:pPr>
            <a:r>
              <a:rPr lang="en-US" dirty="0">
                <a:highlight>
                  <a:srgbClr val="FFFF00"/>
                </a:highlight>
              </a:rPr>
              <a:t>Market Size</a:t>
            </a:r>
          </a:p>
          <a:p>
            <a:pPr marL="0" indent="0">
              <a:buNone/>
            </a:pPr>
            <a:r>
              <a:rPr lang="en-US" dirty="0"/>
              <a:t>In 2022, AES committed to invest $2 billion to build the largest US green hydrogen facility.</a:t>
            </a:r>
          </a:p>
          <a:p>
            <a:pPr marL="0" indent="0">
              <a:buNone/>
            </a:pPr>
            <a:endParaRPr lang="en-US" dirty="0"/>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46</a:t>
            </a:fld>
            <a:endParaRPr lang="en-US" dirty="0"/>
          </a:p>
        </p:txBody>
      </p:sp>
    </p:spTree>
    <p:extLst>
      <p:ext uri="{BB962C8B-B14F-4D97-AF65-F5344CB8AC3E}">
        <p14:creationId xmlns:p14="http://schemas.microsoft.com/office/powerpoint/2010/main" val="2232982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NEXTERA ENERGY</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The biggest US generator of renewable energy. The company is making progress on the following:</a:t>
            </a:r>
          </a:p>
          <a:p>
            <a:r>
              <a:rPr lang="en-US" dirty="0"/>
              <a:t>Planning to convert more than two-thirds of its natural gas power plants to run on hydrogen fuel.</a:t>
            </a:r>
          </a:p>
          <a:p>
            <a:r>
              <a:rPr lang="en-US" dirty="0"/>
              <a:t>Building more than 86,000 megawatts of solar-generating capacity to serve its Florida utility customers.</a:t>
            </a:r>
          </a:p>
          <a:p>
            <a:r>
              <a:rPr lang="en-US" dirty="0"/>
              <a:t>Increasing the utility’s power storage capacity to discharge power at times when solar production declines.</a:t>
            </a:r>
          </a:p>
          <a:p>
            <a:r>
              <a:rPr lang="en-US" dirty="0"/>
              <a:t>Installing 50% of 30 million solar panels ahead of schedule. Completion is now expected by 2025. </a:t>
            </a:r>
          </a:p>
          <a:p>
            <a:endParaRPr lang="en-US" dirty="0"/>
          </a:p>
          <a:p>
            <a:endParaRPr lang="en-US" dirty="0"/>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47</a:t>
            </a:fld>
            <a:endParaRPr lang="en-US" dirty="0"/>
          </a:p>
        </p:txBody>
      </p:sp>
    </p:spTree>
    <p:extLst>
      <p:ext uri="{BB962C8B-B14F-4D97-AF65-F5344CB8AC3E}">
        <p14:creationId xmlns:p14="http://schemas.microsoft.com/office/powerpoint/2010/main" val="430812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NET-ZERO PLAN: </a:t>
            </a:r>
            <a:r>
              <a:rPr lang="en-US" dirty="0">
                <a:solidFill>
                  <a:srgbClr val="C00000"/>
                </a:solidFill>
              </a:rPr>
              <a:t>NEXTERA ENERGY </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sz="1800" dirty="0">
                <a:effectLst/>
              </a:rPr>
              <a:t>Goal is to reach </a:t>
            </a:r>
            <a:r>
              <a:rPr lang="en-US" sz="1800" dirty="0"/>
              <a:t>Net-Zero by no later than 2045 without using carbon offsets at no incremental cost to their customers.  The company plans include:</a:t>
            </a:r>
          </a:p>
          <a:p>
            <a:r>
              <a:rPr lang="en-US" sz="1800" dirty="0"/>
              <a:t>Partnering with peer companies to decarbonize the US power sector and continue working with investor-owned utilities, municipalities and cooperatives.</a:t>
            </a:r>
          </a:p>
          <a:p>
            <a:r>
              <a:rPr lang="en-US" sz="1800" dirty="0"/>
              <a:t>Leading the decarbonization of the US economy by partnering with Fortune 1000 customers to provide renewable energy infrastructure solutions.</a:t>
            </a:r>
          </a:p>
          <a:p>
            <a:pPr marL="0" indent="0">
              <a:buNone/>
            </a:pPr>
            <a:endParaRPr lang="en-US" sz="1800" dirty="0"/>
          </a:p>
          <a:p>
            <a:pPr marL="0" indent="0">
              <a:buNone/>
            </a:pPr>
            <a:r>
              <a:rPr lang="en-US" sz="1800" dirty="0"/>
              <a:t>Market Size</a:t>
            </a:r>
          </a:p>
          <a:p>
            <a:r>
              <a:rPr lang="en-US" sz="1800" dirty="0"/>
              <a:t>From 2012 – 2021, Florida Power &amp; Light Company (FPL) has deployed approximately $51 billion in smart capital investments in Florida. In doing so, FPL saves its customers nearly $2.6 billion a year.  As of year-end 2021, FPL residential customer bill was about 28% lower than the national average.</a:t>
            </a:r>
          </a:p>
          <a:p>
            <a:r>
              <a:rPr lang="en-US" sz="1800" dirty="0"/>
              <a:t>NextEra Energy plans to invest between $50 and $55 billion through 2022.</a:t>
            </a:r>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48</a:t>
            </a:fld>
            <a:endParaRPr lang="en-US" dirty="0"/>
          </a:p>
        </p:txBody>
      </p:sp>
    </p:spTree>
    <p:extLst>
      <p:ext uri="{BB962C8B-B14F-4D97-AF65-F5344CB8AC3E}">
        <p14:creationId xmlns:p14="http://schemas.microsoft.com/office/powerpoint/2010/main" val="4049145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ESG STORIES: </a:t>
            </a:r>
            <a:r>
              <a:rPr lang="en-US" dirty="0">
                <a:solidFill>
                  <a:srgbClr val="C00000"/>
                </a:solidFill>
              </a:rPr>
              <a:t>CATERPILLAR</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A leading manufacturer of construction and mining equipment, natural gas engines, and industrial gas turbines. The company has made progress in the following:</a:t>
            </a:r>
          </a:p>
          <a:p>
            <a:r>
              <a:rPr lang="en-US" dirty="0"/>
              <a:t>Providing reliable and sustainable backup power to Microsoft data centers using renewable hydrogen fuel.</a:t>
            </a:r>
          </a:p>
          <a:p>
            <a:r>
              <a:rPr lang="en-US" dirty="0"/>
              <a:t>Using its methane Cat</a:t>
            </a:r>
            <a:r>
              <a:rPr lang="en-US" sz="1800" dirty="0">
                <a:effectLst/>
                <a:latin typeface="Calibri" panose="020F0502020204030204" pitchFamily="34" charset="0"/>
                <a:ea typeface="Calibri" panose="020F0502020204030204" pitchFamily="34" charset="0"/>
              </a:rPr>
              <a:t>® </a:t>
            </a:r>
            <a:r>
              <a:rPr lang="en-US" dirty="0"/>
              <a:t>generators to collect, clean and run on harmful gases produced by landfills. </a:t>
            </a:r>
          </a:p>
          <a:p>
            <a:endParaRPr lang="en-US" dirty="0"/>
          </a:p>
          <a:p>
            <a:endParaRPr lang="en-US" dirty="0"/>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49</a:t>
            </a:fld>
            <a:endParaRPr lang="en-US" dirty="0"/>
          </a:p>
        </p:txBody>
      </p:sp>
    </p:spTree>
    <p:extLst>
      <p:ext uri="{BB962C8B-B14F-4D97-AF65-F5344CB8AC3E}">
        <p14:creationId xmlns:p14="http://schemas.microsoft.com/office/powerpoint/2010/main" val="207261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8B92-FBCC-9C0C-1E9A-AA68A534A112}"/>
              </a:ext>
            </a:extLst>
          </p:cNvPr>
          <p:cNvSpPr>
            <a:spLocks noGrp="1"/>
          </p:cNvSpPr>
          <p:nvPr>
            <p:ph type="ctrTitle"/>
          </p:nvPr>
        </p:nvSpPr>
        <p:spPr>
          <a:xfrm>
            <a:off x="1527213" y="2693987"/>
            <a:ext cx="6089573" cy="1470025"/>
          </a:xfrm>
        </p:spPr>
        <p:txBody>
          <a:bodyPr>
            <a:normAutofit fontScale="90000"/>
          </a:bodyPr>
          <a:lstStyle/>
          <a:p>
            <a:r>
              <a:rPr lang="en-US" dirty="0"/>
              <a:t>HAVING A GOAL IS THE MOST POWERFUL MOTIVATOR IN FINANCIAL PLANNING</a:t>
            </a:r>
          </a:p>
        </p:txBody>
      </p:sp>
      <p:sp>
        <p:nvSpPr>
          <p:cNvPr id="3" name="Slide Number Placeholder 2">
            <a:extLst>
              <a:ext uri="{FF2B5EF4-FFF2-40B4-BE49-F238E27FC236}">
                <a16:creationId xmlns:a16="http://schemas.microsoft.com/office/drawing/2014/main" id="{1016FC60-FFB6-4301-4165-4D5CCC5F6663}"/>
              </a:ext>
            </a:extLst>
          </p:cNvPr>
          <p:cNvSpPr>
            <a:spLocks noGrp="1"/>
          </p:cNvSpPr>
          <p:nvPr>
            <p:ph type="sldNum" sz="quarter" idx="12"/>
          </p:nvPr>
        </p:nvSpPr>
        <p:spPr/>
        <p:txBody>
          <a:bodyPr/>
          <a:lstStyle/>
          <a:p>
            <a:fld id="{32AF03D0-5AC1-44A9-A8E1-5CF33F8C40D2}" type="slidenum">
              <a:rPr lang="en-US" smtClean="0"/>
              <a:pPr/>
              <a:t>5</a:t>
            </a:fld>
            <a:endParaRPr lang="en-US" dirty="0"/>
          </a:p>
        </p:txBody>
      </p:sp>
    </p:spTree>
    <p:extLst>
      <p:ext uri="{BB962C8B-B14F-4D97-AF65-F5344CB8AC3E}">
        <p14:creationId xmlns:p14="http://schemas.microsoft.com/office/powerpoint/2010/main" val="2353273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996E-13A6-C651-764B-7391F6CBC5CA}"/>
              </a:ext>
            </a:extLst>
          </p:cNvPr>
          <p:cNvSpPr>
            <a:spLocks noGrp="1"/>
          </p:cNvSpPr>
          <p:nvPr>
            <p:ph type="title"/>
          </p:nvPr>
        </p:nvSpPr>
        <p:spPr/>
        <p:txBody>
          <a:bodyPr/>
          <a:lstStyle/>
          <a:p>
            <a:pPr algn="l"/>
            <a:r>
              <a:rPr lang="en-US" dirty="0"/>
              <a:t>NET-ZERO PLAN: </a:t>
            </a:r>
            <a:r>
              <a:rPr lang="en-US" dirty="0">
                <a:solidFill>
                  <a:srgbClr val="C00000"/>
                </a:solidFill>
              </a:rPr>
              <a:t>CATERPILLAR</a:t>
            </a:r>
          </a:p>
        </p:txBody>
      </p:sp>
      <p:sp>
        <p:nvSpPr>
          <p:cNvPr id="3" name="Content Placeholder 2">
            <a:extLst>
              <a:ext uri="{FF2B5EF4-FFF2-40B4-BE49-F238E27FC236}">
                <a16:creationId xmlns:a16="http://schemas.microsoft.com/office/drawing/2014/main" id="{398319FD-D41F-F127-B958-F72000E4FBE0}"/>
              </a:ext>
            </a:extLst>
          </p:cNvPr>
          <p:cNvSpPr>
            <a:spLocks noGrp="1"/>
          </p:cNvSpPr>
          <p:nvPr>
            <p:ph idx="1"/>
          </p:nvPr>
        </p:nvSpPr>
        <p:spPr/>
        <p:txBody>
          <a:bodyPr>
            <a:normAutofit/>
          </a:bodyPr>
          <a:lstStyle/>
          <a:p>
            <a:pPr marL="0" indent="0">
              <a:buNone/>
            </a:pPr>
            <a:r>
              <a:rPr lang="en-US" dirty="0"/>
              <a:t>The company has established seven sustainability goals to achieve by 2030, five of which are climate and environmental goals. The goals include:</a:t>
            </a:r>
          </a:p>
          <a:p>
            <a:r>
              <a:rPr lang="en-US" dirty="0"/>
              <a:t>Designing all its new products through 2030 to be more sustainable than the previous generation</a:t>
            </a:r>
          </a:p>
          <a:p>
            <a:r>
              <a:rPr lang="en-US" dirty="0"/>
              <a:t>Reducing landfill intensity by 50% from 2018 to 2030</a:t>
            </a:r>
          </a:p>
          <a:p>
            <a:r>
              <a:rPr lang="en-US" dirty="0"/>
              <a:t>Implementing water management strategies at all facilities located in water high-risk areas </a:t>
            </a:r>
          </a:p>
          <a:p>
            <a:endParaRPr lang="en-US" dirty="0"/>
          </a:p>
          <a:p>
            <a:pPr marL="0" indent="0">
              <a:buNone/>
            </a:pPr>
            <a:r>
              <a:rPr lang="en-US" dirty="0">
                <a:highlight>
                  <a:srgbClr val="FFFF00"/>
                </a:highlight>
              </a:rPr>
              <a:t>Market Size</a:t>
            </a:r>
          </a:p>
          <a:p>
            <a:endParaRPr lang="en-US" dirty="0"/>
          </a:p>
        </p:txBody>
      </p:sp>
      <p:sp>
        <p:nvSpPr>
          <p:cNvPr id="4" name="Slide Number Placeholder 3">
            <a:extLst>
              <a:ext uri="{FF2B5EF4-FFF2-40B4-BE49-F238E27FC236}">
                <a16:creationId xmlns:a16="http://schemas.microsoft.com/office/drawing/2014/main" id="{0576F436-CE44-ABCD-311B-B096E4BF3B09}"/>
              </a:ext>
            </a:extLst>
          </p:cNvPr>
          <p:cNvSpPr>
            <a:spLocks noGrp="1"/>
          </p:cNvSpPr>
          <p:nvPr>
            <p:ph type="sldNum" sz="quarter" idx="12"/>
          </p:nvPr>
        </p:nvSpPr>
        <p:spPr/>
        <p:txBody>
          <a:bodyPr/>
          <a:lstStyle/>
          <a:p>
            <a:fld id="{32AF03D0-5AC1-44A9-A8E1-5CF33F8C40D2}" type="slidenum">
              <a:rPr lang="en-US" smtClean="0"/>
              <a:pPr/>
              <a:t>50</a:t>
            </a:fld>
            <a:endParaRPr lang="en-US" dirty="0"/>
          </a:p>
        </p:txBody>
      </p:sp>
    </p:spTree>
    <p:extLst>
      <p:ext uri="{BB962C8B-B14F-4D97-AF65-F5344CB8AC3E}">
        <p14:creationId xmlns:p14="http://schemas.microsoft.com/office/powerpoint/2010/main" val="3889440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1FC4-1ED7-1E3D-9AF3-68058BAD8107}"/>
              </a:ext>
            </a:extLst>
          </p:cNvPr>
          <p:cNvSpPr>
            <a:spLocks noGrp="1"/>
          </p:cNvSpPr>
          <p:nvPr>
            <p:ph type="title"/>
          </p:nvPr>
        </p:nvSpPr>
        <p:spPr/>
        <p:txBody>
          <a:bodyPr/>
          <a:lstStyle/>
          <a:p>
            <a:pPr algn="l"/>
            <a:r>
              <a:rPr lang="en-US" dirty="0"/>
              <a:t>WHAT COULD AN ESG DOW LOOK LIKE?</a:t>
            </a:r>
          </a:p>
        </p:txBody>
      </p:sp>
      <p:sp>
        <p:nvSpPr>
          <p:cNvPr id="3" name="Content Placeholder 2">
            <a:extLst>
              <a:ext uri="{FF2B5EF4-FFF2-40B4-BE49-F238E27FC236}">
                <a16:creationId xmlns:a16="http://schemas.microsoft.com/office/drawing/2014/main" id="{23156D85-19B6-3EBC-D675-BF31ACAF0767}"/>
              </a:ext>
            </a:extLst>
          </p:cNvPr>
          <p:cNvSpPr>
            <a:spLocks noGrp="1"/>
          </p:cNvSpPr>
          <p:nvPr>
            <p:ph idx="1"/>
          </p:nvPr>
        </p:nvSpPr>
        <p:spPr>
          <a:xfrm>
            <a:off x="457200" y="1219200"/>
            <a:ext cx="2624667" cy="4906963"/>
          </a:xfrm>
        </p:spPr>
        <p:txBody>
          <a:bodyPr>
            <a:normAutofit/>
          </a:bodyPr>
          <a:lstStyle/>
          <a:p>
            <a:r>
              <a:rPr lang="en-US" sz="1400" dirty="0"/>
              <a:t>Future is likely: e-commerce, acceleration of global travel, remote work, US renewable energy</a:t>
            </a:r>
          </a:p>
          <a:p>
            <a:r>
              <a:rPr lang="en-US" sz="1400" dirty="0"/>
              <a:t>Investment ideas: Shopify, CSX, Boeing, Equinix, American Tower, Siemens/First Solar???  </a:t>
            </a:r>
          </a:p>
        </p:txBody>
      </p:sp>
      <p:sp>
        <p:nvSpPr>
          <p:cNvPr id="4" name="Slide Number Placeholder 3">
            <a:extLst>
              <a:ext uri="{FF2B5EF4-FFF2-40B4-BE49-F238E27FC236}">
                <a16:creationId xmlns:a16="http://schemas.microsoft.com/office/drawing/2014/main" id="{621A4F92-768E-D398-EA5A-2399B319FC86}"/>
              </a:ext>
            </a:extLst>
          </p:cNvPr>
          <p:cNvSpPr>
            <a:spLocks noGrp="1"/>
          </p:cNvSpPr>
          <p:nvPr>
            <p:ph type="sldNum" sz="quarter" idx="12"/>
          </p:nvPr>
        </p:nvSpPr>
        <p:spPr/>
        <p:txBody>
          <a:bodyPr/>
          <a:lstStyle/>
          <a:p>
            <a:fld id="{32AF03D0-5AC1-44A9-A8E1-5CF33F8C40D2}" type="slidenum">
              <a:rPr lang="en-US" smtClean="0"/>
              <a:pPr/>
              <a:t>51</a:t>
            </a:fld>
            <a:endParaRPr lang="en-US" dirty="0"/>
          </a:p>
        </p:txBody>
      </p:sp>
      <p:sp>
        <p:nvSpPr>
          <p:cNvPr id="5" name="Rectangle 4">
            <a:extLst>
              <a:ext uri="{FF2B5EF4-FFF2-40B4-BE49-F238E27FC236}">
                <a16:creationId xmlns:a16="http://schemas.microsoft.com/office/drawing/2014/main" id="{BA4791D5-0A16-3C80-8D9E-8DA111BDB252}"/>
              </a:ext>
            </a:extLst>
          </p:cNvPr>
          <p:cNvSpPr/>
          <p:nvPr/>
        </p:nvSpPr>
        <p:spPr>
          <a:xfrm>
            <a:off x="3818467" y="1608667"/>
            <a:ext cx="4690533" cy="42164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627F7A-D1E2-48C3-2776-43DE7EB45ED9}"/>
              </a:ext>
            </a:extLst>
          </p:cNvPr>
          <p:cNvSpPr txBox="1"/>
          <p:nvPr/>
        </p:nvSpPr>
        <p:spPr>
          <a:xfrm>
            <a:off x="5376113" y="5845202"/>
            <a:ext cx="1292854" cy="307777"/>
          </a:xfrm>
          <a:prstGeom prst="rect">
            <a:avLst/>
          </a:prstGeom>
          <a:noFill/>
        </p:spPr>
        <p:txBody>
          <a:bodyPr wrap="none" rtlCol="0">
            <a:spAutoFit/>
          </a:bodyPr>
          <a:lstStyle/>
          <a:p>
            <a:r>
              <a:rPr lang="en-US" sz="1400" dirty="0">
                <a:latin typeface="Gill Sans" panose="020B0502020104020203" pitchFamily="34" charset="-79"/>
                <a:cs typeface="Gill Sans" panose="020B0502020104020203" pitchFamily="34" charset="-79"/>
              </a:rPr>
              <a:t>Regulatory risk</a:t>
            </a:r>
          </a:p>
        </p:txBody>
      </p:sp>
      <p:sp>
        <p:nvSpPr>
          <p:cNvPr id="7" name="TextBox 6">
            <a:extLst>
              <a:ext uri="{FF2B5EF4-FFF2-40B4-BE49-F238E27FC236}">
                <a16:creationId xmlns:a16="http://schemas.microsoft.com/office/drawing/2014/main" id="{F7F2288D-99B0-D53B-5C83-BEDE910C89CA}"/>
              </a:ext>
            </a:extLst>
          </p:cNvPr>
          <p:cNvSpPr txBox="1"/>
          <p:nvPr/>
        </p:nvSpPr>
        <p:spPr>
          <a:xfrm>
            <a:off x="7986100" y="5825067"/>
            <a:ext cx="522900" cy="307777"/>
          </a:xfrm>
          <a:prstGeom prst="rect">
            <a:avLst/>
          </a:prstGeom>
          <a:noFill/>
        </p:spPr>
        <p:txBody>
          <a:bodyPr wrap="none" rtlCol="0">
            <a:spAutoFit/>
          </a:bodyPr>
          <a:lstStyle/>
          <a:p>
            <a:r>
              <a:rPr lang="en-US" sz="1400" dirty="0">
                <a:latin typeface="Gill Sans" panose="020B0502020104020203" pitchFamily="34" charset="-79"/>
                <a:cs typeface="Gill Sans" panose="020B0502020104020203" pitchFamily="34" charset="-79"/>
              </a:rPr>
              <a:t>High</a:t>
            </a:r>
          </a:p>
        </p:txBody>
      </p:sp>
      <p:sp>
        <p:nvSpPr>
          <p:cNvPr id="8" name="TextBox 7">
            <a:extLst>
              <a:ext uri="{FF2B5EF4-FFF2-40B4-BE49-F238E27FC236}">
                <a16:creationId xmlns:a16="http://schemas.microsoft.com/office/drawing/2014/main" id="{A3D89185-9DFE-8AF7-0DA2-E8D2267C0B14}"/>
              </a:ext>
            </a:extLst>
          </p:cNvPr>
          <p:cNvSpPr txBox="1"/>
          <p:nvPr/>
        </p:nvSpPr>
        <p:spPr>
          <a:xfrm>
            <a:off x="3202602" y="1674183"/>
            <a:ext cx="1126067" cy="738664"/>
          </a:xfrm>
          <a:prstGeom prst="rect">
            <a:avLst/>
          </a:prstGeom>
          <a:noFill/>
        </p:spPr>
        <p:txBody>
          <a:bodyPr wrap="square" rtlCol="0">
            <a:spAutoFit/>
          </a:bodyPr>
          <a:lstStyle/>
          <a:p>
            <a:r>
              <a:rPr lang="en-US" sz="1400" dirty="0">
                <a:latin typeface="Gill Sans" panose="020B0502020104020203" pitchFamily="34" charset="-79"/>
                <a:cs typeface="Gill Sans" panose="020B0502020104020203" pitchFamily="34" charset="-79"/>
              </a:rPr>
              <a:t>High = monopoly power</a:t>
            </a:r>
          </a:p>
        </p:txBody>
      </p:sp>
      <p:sp>
        <p:nvSpPr>
          <p:cNvPr id="9" name="TextBox 8">
            <a:extLst>
              <a:ext uri="{FF2B5EF4-FFF2-40B4-BE49-F238E27FC236}">
                <a16:creationId xmlns:a16="http://schemas.microsoft.com/office/drawing/2014/main" id="{A84C4849-AD62-0D83-B95A-23DCBB9D4BE1}"/>
              </a:ext>
            </a:extLst>
          </p:cNvPr>
          <p:cNvSpPr txBox="1"/>
          <p:nvPr/>
        </p:nvSpPr>
        <p:spPr>
          <a:xfrm rot="16200000">
            <a:off x="2583517" y="3518792"/>
            <a:ext cx="2056460" cy="307777"/>
          </a:xfrm>
          <a:prstGeom prst="rect">
            <a:avLst/>
          </a:prstGeom>
          <a:noFill/>
        </p:spPr>
        <p:txBody>
          <a:bodyPr wrap="none" rtlCol="0">
            <a:spAutoFit/>
          </a:bodyPr>
          <a:lstStyle/>
          <a:p>
            <a:r>
              <a:rPr lang="en-US" sz="1400" dirty="0">
                <a:latin typeface="Gill Sans" panose="020B0502020104020203" pitchFamily="34" charset="-79"/>
                <a:cs typeface="Gill Sans" panose="020B0502020104020203" pitchFamily="34" charset="-79"/>
              </a:rPr>
              <a:t>Market share opportunity</a:t>
            </a:r>
          </a:p>
        </p:txBody>
      </p:sp>
      <p:sp>
        <p:nvSpPr>
          <p:cNvPr id="10" name="TextBox 9">
            <a:extLst>
              <a:ext uri="{FF2B5EF4-FFF2-40B4-BE49-F238E27FC236}">
                <a16:creationId xmlns:a16="http://schemas.microsoft.com/office/drawing/2014/main" id="{17B9DD57-268F-4469-EB2F-D084934BE2F4}"/>
              </a:ext>
            </a:extLst>
          </p:cNvPr>
          <p:cNvSpPr txBox="1"/>
          <p:nvPr/>
        </p:nvSpPr>
        <p:spPr>
          <a:xfrm>
            <a:off x="3242733" y="5671178"/>
            <a:ext cx="500330" cy="307777"/>
          </a:xfrm>
          <a:prstGeom prst="rect">
            <a:avLst/>
          </a:prstGeom>
          <a:noFill/>
        </p:spPr>
        <p:txBody>
          <a:bodyPr wrap="none" rtlCol="0">
            <a:spAutoFit/>
          </a:bodyPr>
          <a:lstStyle/>
          <a:p>
            <a:r>
              <a:rPr lang="en-US" sz="1400" dirty="0">
                <a:latin typeface="Gill Sans" panose="020B0502020104020203" pitchFamily="34" charset="-79"/>
                <a:cs typeface="Gill Sans" panose="020B0502020104020203" pitchFamily="34" charset="-79"/>
              </a:rPr>
              <a:t>Low</a:t>
            </a:r>
          </a:p>
        </p:txBody>
      </p:sp>
      <p:sp>
        <p:nvSpPr>
          <p:cNvPr id="11" name="TextBox 10">
            <a:extLst>
              <a:ext uri="{FF2B5EF4-FFF2-40B4-BE49-F238E27FC236}">
                <a16:creationId xmlns:a16="http://schemas.microsoft.com/office/drawing/2014/main" id="{9CAD05B0-D8D3-9ED6-C035-B44F5585DDB4}"/>
              </a:ext>
            </a:extLst>
          </p:cNvPr>
          <p:cNvSpPr txBox="1"/>
          <p:nvPr/>
        </p:nvSpPr>
        <p:spPr>
          <a:xfrm>
            <a:off x="6668967" y="1761066"/>
            <a:ext cx="1789233" cy="769441"/>
          </a:xfrm>
          <a:prstGeom prst="rect">
            <a:avLst/>
          </a:prstGeom>
          <a:noFill/>
        </p:spPr>
        <p:txBody>
          <a:bodyPr wrap="square" rtlCol="0">
            <a:spAutoFit/>
          </a:bodyPr>
          <a:lstStyle/>
          <a:p>
            <a:r>
              <a:rPr lang="en-US" sz="1100" dirty="0">
                <a:latin typeface="Gill Sans" panose="020B0502020104020203" pitchFamily="34" charset="-79"/>
                <a:cs typeface="Gill Sans" panose="020B0502020104020203" pitchFamily="34" charset="-79"/>
              </a:rPr>
              <a:t>Global travel: Boeing. Need regulations requiring sustainable jet fuel before carriers buy new planes.</a:t>
            </a:r>
          </a:p>
        </p:txBody>
      </p:sp>
      <p:sp>
        <p:nvSpPr>
          <p:cNvPr id="12" name="TextBox 11">
            <a:extLst>
              <a:ext uri="{FF2B5EF4-FFF2-40B4-BE49-F238E27FC236}">
                <a16:creationId xmlns:a16="http://schemas.microsoft.com/office/drawing/2014/main" id="{7251FF51-0BD0-1F0E-5492-C003BB6A738C}"/>
              </a:ext>
            </a:extLst>
          </p:cNvPr>
          <p:cNvSpPr txBox="1"/>
          <p:nvPr/>
        </p:nvSpPr>
        <p:spPr>
          <a:xfrm>
            <a:off x="3841040" y="3429000"/>
            <a:ext cx="1789233" cy="2462213"/>
          </a:xfrm>
          <a:prstGeom prst="rect">
            <a:avLst/>
          </a:prstGeom>
          <a:noFill/>
        </p:spPr>
        <p:txBody>
          <a:bodyPr wrap="square" rtlCol="0">
            <a:spAutoFit/>
          </a:bodyPr>
          <a:lstStyle/>
          <a:p>
            <a:r>
              <a:rPr lang="en-US" sz="1100" dirty="0">
                <a:latin typeface="Gill Sans" panose="020B0502020104020203" pitchFamily="34" charset="-79"/>
                <a:cs typeface="Gill Sans" panose="020B0502020104020203" pitchFamily="34" charset="-79"/>
              </a:rPr>
              <a:t>E-Commerce: Shopify. Regulatory risk low due to inability of Congress to comprehend internet technologies. Congress attacks on incumbent monopolies might create opportunities for 2</a:t>
            </a:r>
            <a:r>
              <a:rPr lang="en-US" sz="1100" baseline="30000" dirty="0">
                <a:latin typeface="Gill Sans" panose="020B0502020104020203" pitchFamily="34" charset="-79"/>
                <a:cs typeface="Gill Sans" panose="020B0502020104020203" pitchFamily="34" charset="-79"/>
              </a:rPr>
              <a:t>nd</a:t>
            </a:r>
            <a:r>
              <a:rPr lang="en-US" sz="1100" dirty="0">
                <a:latin typeface="Gill Sans" panose="020B0502020104020203" pitchFamily="34" charset="-79"/>
                <a:cs typeface="Gill Sans" panose="020B0502020104020203" pitchFamily="34" charset="-79"/>
              </a:rPr>
              <a:t> and 3</a:t>
            </a:r>
            <a:r>
              <a:rPr lang="en-US" sz="1100" baseline="30000" dirty="0">
                <a:latin typeface="Gill Sans" panose="020B0502020104020203" pitchFamily="34" charset="-79"/>
                <a:cs typeface="Gill Sans" panose="020B0502020104020203" pitchFamily="34" charset="-79"/>
              </a:rPr>
              <a:t>rd</a:t>
            </a:r>
            <a:r>
              <a:rPr lang="en-US" sz="1100" dirty="0">
                <a:latin typeface="Gill Sans" panose="020B0502020104020203" pitchFamily="34" charset="-79"/>
                <a:cs typeface="Gill Sans" panose="020B0502020104020203" pitchFamily="34" charset="-79"/>
              </a:rPr>
              <a:t> place companies in terms of market share. Demand for services driven by consumer trends (higher cyclical risks = where we are at in the business cycle).</a:t>
            </a:r>
          </a:p>
        </p:txBody>
      </p:sp>
      <p:sp>
        <p:nvSpPr>
          <p:cNvPr id="13" name="TextBox 12">
            <a:extLst>
              <a:ext uri="{FF2B5EF4-FFF2-40B4-BE49-F238E27FC236}">
                <a16:creationId xmlns:a16="http://schemas.microsoft.com/office/drawing/2014/main" id="{52B5A63F-96A6-1CF7-93D9-169F5FC19CD5}"/>
              </a:ext>
            </a:extLst>
          </p:cNvPr>
          <p:cNvSpPr txBox="1"/>
          <p:nvPr/>
        </p:nvSpPr>
        <p:spPr>
          <a:xfrm>
            <a:off x="4704660" y="2007962"/>
            <a:ext cx="2221651" cy="1446550"/>
          </a:xfrm>
          <a:prstGeom prst="rect">
            <a:avLst/>
          </a:prstGeom>
          <a:noFill/>
        </p:spPr>
        <p:txBody>
          <a:bodyPr wrap="square" rtlCol="0">
            <a:spAutoFit/>
          </a:bodyPr>
          <a:lstStyle/>
          <a:p>
            <a:r>
              <a:rPr lang="en-US" sz="1100" dirty="0">
                <a:latin typeface="Gill Sans" panose="020B0502020104020203" pitchFamily="34" charset="-79"/>
                <a:cs typeface="Gill Sans" panose="020B0502020104020203" pitchFamily="34" charset="-79"/>
              </a:rPr>
              <a:t>Remote work: American Tower. 5G penetration may be limited by local laws (NIMBY). People not wanting cell phone towers on buildings. </a:t>
            </a:r>
            <a:r>
              <a:rPr lang="en-US" sz="1100" dirty="0">
                <a:highlight>
                  <a:srgbClr val="FFFF00"/>
                </a:highlight>
                <a:latin typeface="Gill Sans" panose="020B0502020104020203" pitchFamily="34" charset="-79"/>
                <a:cs typeface="Gill Sans" panose="020B0502020104020203" pitchFamily="34" charset="-79"/>
              </a:rPr>
              <a:t>On the other hand, governments looking to attract new residents might want to invest in 5G infrastructure.</a:t>
            </a:r>
          </a:p>
        </p:txBody>
      </p:sp>
    </p:spTree>
    <p:extLst>
      <p:ext uri="{BB962C8B-B14F-4D97-AF65-F5344CB8AC3E}">
        <p14:creationId xmlns:p14="http://schemas.microsoft.com/office/powerpoint/2010/main" val="3015415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258A-51CE-FFA1-D009-6D8BD2C6C6D5}"/>
              </a:ext>
            </a:extLst>
          </p:cNvPr>
          <p:cNvSpPr>
            <a:spLocks noGrp="1"/>
          </p:cNvSpPr>
          <p:nvPr>
            <p:ph type="title"/>
          </p:nvPr>
        </p:nvSpPr>
        <p:spPr/>
        <p:txBody>
          <a:bodyPr/>
          <a:lstStyle/>
          <a:p>
            <a:r>
              <a:rPr lang="en-US" dirty="0"/>
              <a:t>CSX</a:t>
            </a:r>
          </a:p>
        </p:txBody>
      </p:sp>
      <p:sp>
        <p:nvSpPr>
          <p:cNvPr id="3" name="Content Placeholder 2">
            <a:extLst>
              <a:ext uri="{FF2B5EF4-FFF2-40B4-BE49-F238E27FC236}">
                <a16:creationId xmlns:a16="http://schemas.microsoft.com/office/drawing/2014/main" id="{7DE4482E-D0C0-E065-0C7B-09330FDA369D}"/>
              </a:ext>
            </a:extLst>
          </p:cNvPr>
          <p:cNvSpPr>
            <a:spLocks noGrp="1"/>
          </p:cNvSpPr>
          <p:nvPr>
            <p:ph idx="1"/>
          </p:nvPr>
        </p:nvSpPr>
        <p:spPr/>
        <p:txBody>
          <a:bodyPr/>
          <a:lstStyle/>
          <a:p>
            <a:r>
              <a:rPr lang="en-US" dirty="0"/>
              <a:t>The need for moving goods from point A to point B is constant in good times and bad. Reducing carbon emissions is crucial to move towards a sustainable economy.</a:t>
            </a:r>
          </a:p>
          <a:p>
            <a:r>
              <a:rPr lang="en-US" dirty="0"/>
              <a:t>What CSX is doing:  In 2021, compared to shipping by truck, CSX rail “avoided 11 million metric tons of carbon dioxide emissions, the equivalent of taking 2.3 million cars off the road.”</a:t>
            </a:r>
          </a:p>
        </p:txBody>
      </p:sp>
      <p:sp>
        <p:nvSpPr>
          <p:cNvPr id="4" name="Slide Number Placeholder 3">
            <a:extLst>
              <a:ext uri="{FF2B5EF4-FFF2-40B4-BE49-F238E27FC236}">
                <a16:creationId xmlns:a16="http://schemas.microsoft.com/office/drawing/2014/main" id="{AE7E78F3-583A-CE01-B20C-3FE1038428EF}"/>
              </a:ext>
            </a:extLst>
          </p:cNvPr>
          <p:cNvSpPr>
            <a:spLocks noGrp="1"/>
          </p:cNvSpPr>
          <p:nvPr>
            <p:ph type="sldNum" sz="quarter" idx="12"/>
          </p:nvPr>
        </p:nvSpPr>
        <p:spPr/>
        <p:txBody>
          <a:bodyPr/>
          <a:lstStyle/>
          <a:p>
            <a:fld id="{32AF03D0-5AC1-44A9-A8E1-5CF33F8C40D2}" type="slidenum">
              <a:rPr lang="en-US" smtClean="0"/>
              <a:pPr/>
              <a:t>52</a:t>
            </a:fld>
            <a:endParaRPr lang="en-US" dirty="0"/>
          </a:p>
        </p:txBody>
      </p:sp>
      <p:sp>
        <p:nvSpPr>
          <p:cNvPr id="6" name="TextBox 5">
            <a:extLst>
              <a:ext uri="{FF2B5EF4-FFF2-40B4-BE49-F238E27FC236}">
                <a16:creationId xmlns:a16="http://schemas.microsoft.com/office/drawing/2014/main" id="{99FC7B12-42FA-E024-B63B-1252D22348E1}"/>
              </a:ext>
            </a:extLst>
          </p:cNvPr>
          <p:cNvSpPr txBox="1"/>
          <p:nvPr/>
        </p:nvSpPr>
        <p:spPr>
          <a:xfrm>
            <a:off x="575732" y="6175400"/>
            <a:ext cx="7069667" cy="261610"/>
          </a:xfrm>
          <a:prstGeom prst="rect">
            <a:avLst/>
          </a:prstGeom>
          <a:noFill/>
        </p:spPr>
        <p:txBody>
          <a:bodyPr wrap="square">
            <a:spAutoFit/>
          </a:bodyPr>
          <a:lstStyle/>
          <a:p>
            <a:r>
              <a:rPr lang="en-US" sz="1100" dirty="0"/>
              <a:t>https://</a:t>
            </a:r>
            <a:r>
              <a:rPr lang="en-US" sz="1100" dirty="0" err="1"/>
              <a:t>www.csx.com</a:t>
            </a:r>
            <a:r>
              <a:rPr lang="en-US" sz="1100" dirty="0"/>
              <a:t>/share/wwwcsx15/assets/File/</a:t>
            </a:r>
            <a:r>
              <a:rPr lang="en-US" sz="1100" dirty="0" err="1"/>
              <a:t>About_Us</a:t>
            </a:r>
            <a:r>
              <a:rPr lang="en-US" sz="1100" dirty="0"/>
              <a:t>/Responsibility/2021-CSX-ESG-Report-final.pdf</a:t>
            </a:r>
          </a:p>
        </p:txBody>
      </p:sp>
    </p:spTree>
    <p:extLst>
      <p:ext uri="{BB962C8B-B14F-4D97-AF65-F5344CB8AC3E}">
        <p14:creationId xmlns:p14="http://schemas.microsoft.com/office/powerpoint/2010/main" val="3078842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ACBC8D7-9100-4ABF-9B37-6BC107C67E2C}"/>
              </a:ext>
            </a:extLst>
          </p:cNvPr>
          <p:cNvGraphicFramePr/>
          <p:nvPr>
            <p:extLst>
              <p:ext uri="{D42A27DB-BD31-4B8C-83A1-F6EECF244321}">
                <p14:modId xmlns:p14="http://schemas.microsoft.com/office/powerpoint/2010/main" val="2790242246"/>
              </p:ext>
            </p:extLst>
          </p:nvPr>
        </p:nvGraphicFramePr>
        <p:xfrm>
          <a:off x="883920" y="399288"/>
          <a:ext cx="7639966" cy="6059424"/>
        </p:xfrm>
        <a:graphic>
          <a:graphicData uri="http://schemas.openxmlformats.org/drawingml/2006/chart">
            <c:chart xmlns:c="http://schemas.openxmlformats.org/drawingml/2006/chart" xmlns:r="http://schemas.openxmlformats.org/officeDocument/2006/relationships" r:id="rId6"/>
          </a:graphicData>
        </a:graphic>
      </p:graphicFrame>
      <p:pic>
        <p:nvPicPr>
          <p:cNvPr id="2" name="Slide 5">
            <a:hlinkClick r:id="" action="ppaction://media"/>
            <a:extLst>
              <a:ext uri="{FF2B5EF4-FFF2-40B4-BE49-F238E27FC236}">
                <a16:creationId xmlns:a16="http://schemas.microsoft.com/office/drawing/2014/main" id="{8DAD0FF5-0EAE-446F-88A5-AD66BE8ECD4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528559" y="320844"/>
            <a:ext cx="978673" cy="944880"/>
          </a:xfrm>
          <a:prstGeom prst="rect">
            <a:avLst/>
          </a:prstGeom>
        </p:spPr>
      </p:pic>
      <p:sp>
        <p:nvSpPr>
          <p:cNvPr id="3" name="TextBox 2">
            <a:extLst>
              <a:ext uri="{FF2B5EF4-FFF2-40B4-BE49-F238E27FC236}">
                <a16:creationId xmlns:a16="http://schemas.microsoft.com/office/drawing/2014/main" id="{36A58291-B216-9648-A7B3-71E61BD0A61A}"/>
              </a:ext>
            </a:extLst>
          </p:cNvPr>
          <p:cNvSpPr txBox="1"/>
          <p:nvPr/>
        </p:nvSpPr>
        <p:spPr>
          <a:xfrm>
            <a:off x="5975131" y="1728421"/>
            <a:ext cx="2808651" cy="3580467"/>
          </a:xfrm>
          <a:prstGeom prst="rect">
            <a:avLst/>
          </a:prstGeom>
          <a:noFill/>
        </p:spPr>
        <p:txBody>
          <a:bodyPr wrap="square" rtlCol="0">
            <a:spAutoFit/>
          </a:bodyPr>
          <a:lstStyle/>
          <a:p>
            <a:pPr>
              <a:lnSpc>
                <a:spcPts val="2020"/>
              </a:lnSpc>
              <a:spcBef>
                <a:spcPts val="600"/>
              </a:spcBef>
              <a:spcAft>
                <a:spcPts val="600"/>
              </a:spcAft>
            </a:pPr>
            <a:r>
              <a:rPr lang="en-US" dirty="0">
                <a:latin typeface="Gill Sans" panose="020B0502020104020203" pitchFamily="34" charset="-79"/>
                <a:cs typeface="Gill Sans" panose="020B0502020104020203" pitchFamily="34" charset="-79"/>
              </a:rPr>
              <a:t>An example is a 2040 Target Date strategy which is found in many 401(k) plans. It is designed to provide basic diversification.</a:t>
            </a:r>
          </a:p>
          <a:p>
            <a:pPr>
              <a:lnSpc>
                <a:spcPts val="2020"/>
              </a:lnSpc>
              <a:spcBef>
                <a:spcPts val="600"/>
              </a:spcBef>
              <a:spcAft>
                <a:spcPts val="600"/>
              </a:spcAft>
            </a:pPr>
            <a:r>
              <a:rPr lang="en-US" dirty="0">
                <a:latin typeface="Gill Sans" panose="020B0502020104020203" pitchFamily="34" charset="-79"/>
                <a:cs typeface="Gill Sans" panose="020B0502020104020203" pitchFamily="34" charset="-79"/>
              </a:rPr>
              <a:t>For example, if US stocks fall 10% in one year and foreign companies rose in value and bonds were flat, your portfolio would not have suffered as much as if it were only invested in US companies. </a:t>
            </a:r>
          </a:p>
        </p:txBody>
      </p:sp>
    </p:spTree>
    <p:custDataLst>
      <p:tags r:id="rId1"/>
    </p:custDataLst>
    <p:extLst>
      <p:ext uri="{BB962C8B-B14F-4D97-AF65-F5344CB8AC3E}">
        <p14:creationId xmlns:p14="http://schemas.microsoft.com/office/powerpoint/2010/main" val="2744847315"/>
      </p:ext>
    </p:extLst>
  </p:cSld>
  <p:clrMapOvr>
    <a:masterClrMapping/>
  </p:clrMapOvr>
  <mc:AlternateContent xmlns:mc="http://schemas.openxmlformats.org/markup-compatibility/2006" xmlns:p14="http://schemas.microsoft.com/office/powerpoint/2010/main">
    <mc:Choice Requires="p14">
      <p:transition spd="slow" p14:dur="2000" advTm="23462"/>
    </mc:Choice>
    <mc:Fallback xmlns="">
      <p:transition spd="slow" advTm="23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068" objId="2"/>
        <p14:stopEvt time="20767" objId="2"/>
      </p14:showEvtLst>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55271B-200A-C68A-7F21-CD556081B89E}"/>
              </a:ext>
            </a:extLst>
          </p:cNvPr>
          <p:cNvSpPr>
            <a:spLocks noGrp="1"/>
          </p:cNvSpPr>
          <p:nvPr>
            <p:ph type="ctrTitle"/>
          </p:nvPr>
        </p:nvSpPr>
        <p:spPr/>
        <p:txBody>
          <a:bodyPr>
            <a:normAutofit fontScale="90000"/>
          </a:bodyPr>
          <a:lstStyle/>
          <a:p>
            <a:r>
              <a:rPr lang="en-US" dirty="0">
                <a:solidFill>
                  <a:schemeClr val="tx1"/>
                </a:solidFill>
              </a:rPr>
              <a:t>FOR SOME PEOPLE, </a:t>
            </a:r>
            <a:r>
              <a:rPr lang="en-US" dirty="0">
                <a:solidFill>
                  <a:schemeClr val="tx1">
                    <a:lumMod val="50000"/>
                    <a:lumOff val="50000"/>
                  </a:schemeClr>
                </a:solidFill>
              </a:rPr>
              <a:t>GOOD ENOUGH </a:t>
            </a:r>
            <a:r>
              <a:rPr lang="en-US" dirty="0">
                <a:solidFill>
                  <a:schemeClr val="tx1"/>
                </a:solidFill>
              </a:rPr>
              <a:t>IS ACCEPTABLE. </a:t>
            </a:r>
            <a:r>
              <a:rPr lang="en-US" dirty="0"/>
              <a:t>IF YOU WANT TO DO BETTER, YOU NEED TO EDUCATE YOURSELF.</a:t>
            </a:r>
          </a:p>
        </p:txBody>
      </p:sp>
      <p:sp>
        <p:nvSpPr>
          <p:cNvPr id="6" name="Subtitle 5">
            <a:extLst>
              <a:ext uri="{FF2B5EF4-FFF2-40B4-BE49-F238E27FC236}">
                <a16:creationId xmlns:a16="http://schemas.microsoft.com/office/drawing/2014/main" id="{44FF4F26-DB83-4BAB-BD37-F5D8FAC9D62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271D8DA-94A7-2565-A260-9EA34FE7F110}"/>
              </a:ext>
            </a:extLst>
          </p:cNvPr>
          <p:cNvSpPr>
            <a:spLocks noGrp="1"/>
          </p:cNvSpPr>
          <p:nvPr>
            <p:ph type="sldNum" sz="quarter" idx="12"/>
          </p:nvPr>
        </p:nvSpPr>
        <p:spPr/>
        <p:txBody>
          <a:bodyPr/>
          <a:lstStyle/>
          <a:p>
            <a:fld id="{32AF03D0-5AC1-44A9-A8E1-5CF33F8C40D2}" type="slidenum">
              <a:rPr lang="en-US" smtClean="0"/>
              <a:pPr/>
              <a:t>54</a:t>
            </a:fld>
            <a:endParaRPr lang="en-US" dirty="0"/>
          </a:p>
        </p:txBody>
      </p:sp>
    </p:spTree>
    <p:extLst>
      <p:ext uri="{BB962C8B-B14F-4D97-AF65-F5344CB8AC3E}">
        <p14:creationId xmlns:p14="http://schemas.microsoft.com/office/powerpoint/2010/main" val="2850377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2CAA3E-1D50-8209-FEFC-66E51DAA0064}"/>
              </a:ext>
            </a:extLst>
          </p:cNvPr>
          <p:cNvSpPr>
            <a:spLocks noGrp="1"/>
          </p:cNvSpPr>
          <p:nvPr>
            <p:ph type="ctrTitle"/>
          </p:nvPr>
        </p:nvSpPr>
        <p:spPr/>
        <p:txBody>
          <a:bodyPr>
            <a:normAutofit fontScale="90000"/>
          </a:bodyPr>
          <a:lstStyle/>
          <a:p>
            <a:r>
              <a:rPr lang="en-US" dirty="0"/>
              <a:t>WHAT ARE NARRATIVES THAT COULD PREVENT YOU FROM DOING BETTER THAN AVERAGE?</a:t>
            </a:r>
          </a:p>
        </p:txBody>
      </p:sp>
      <p:sp>
        <p:nvSpPr>
          <p:cNvPr id="6" name="Subtitle 5">
            <a:extLst>
              <a:ext uri="{FF2B5EF4-FFF2-40B4-BE49-F238E27FC236}">
                <a16:creationId xmlns:a16="http://schemas.microsoft.com/office/drawing/2014/main" id="{318B43C3-74F0-5DF6-14FE-0FB038FB5F4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749FAE0-0983-099A-72A0-50C76CACB030}"/>
              </a:ext>
            </a:extLst>
          </p:cNvPr>
          <p:cNvSpPr>
            <a:spLocks noGrp="1"/>
          </p:cNvSpPr>
          <p:nvPr>
            <p:ph type="sldNum" sz="quarter" idx="12"/>
          </p:nvPr>
        </p:nvSpPr>
        <p:spPr/>
        <p:txBody>
          <a:bodyPr/>
          <a:lstStyle/>
          <a:p>
            <a:fld id="{32AF03D0-5AC1-44A9-A8E1-5CF33F8C40D2}" type="slidenum">
              <a:rPr lang="en-US" smtClean="0"/>
              <a:pPr/>
              <a:t>55</a:t>
            </a:fld>
            <a:endParaRPr lang="en-US" dirty="0"/>
          </a:p>
        </p:txBody>
      </p:sp>
    </p:spTree>
    <p:extLst>
      <p:ext uri="{BB962C8B-B14F-4D97-AF65-F5344CB8AC3E}">
        <p14:creationId xmlns:p14="http://schemas.microsoft.com/office/powerpoint/2010/main" val="918605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A58291-B216-9648-A7B3-71E61BD0A61A}"/>
              </a:ext>
            </a:extLst>
          </p:cNvPr>
          <p:cNvSpPr txBox="1"/>
          <p:nvPr/>
        </p:nvSpPr>
        <p:spPr>
          <a:xfrm>
            <a:off x="5773784" y="1792109"/>
            <a:ext cx="2965268" cy="3273781"/>
          </a:xfrm>
          <a:prstGeom prst="rect">
            <a:avLst/>
          </a:prstGeom>
          <a:noFill/>
        </p:spPr>
        <p:txBody>
          <a:bodyPr wrap="square" rtlCol="0">
            <a:spAutoFit/>
          </a:bodyPr>
          <a:lstStyle/>
          <a:p>
            <a:pPr>
              <a:lnSpc>
                <a:spcPts val="2520"/>
              </a:lnSpc>
              <a:spcBef>
                <a:spcPts val="600"/>
              </a:spcBef>
              <a:spcAft>
                <a:spcPts val="1200"/>
              </a:spcAft>
            </a:pPr>
            <a:r>
              <a:rPr lang="en-US" dirty="0">
                <a:latin typeface="Gill Sans" panose="020B0502020104020203" pitchFamily="34" charset="-79"/>
                <a:cs typeface="Gill Sans" panose="020B0502020104020203" pitchFamily="34" charset="-79"/>
              </a:rPr>
              <a:t>The 60/40 strategy is based on the premise that when stocks go down bonds retain value and has been promoted as a strategy that could weather all storms for everyday investors, but it may not provide stable returns in extreme economic conditions.</a:t>
            </a:r>
          </a:p>
        </p:txBody>
      </p:sp>
      <p:graphicFrame>
        <p:nvGraphicFramePr>
          <p:cNvPr id="4" name="Chart 3">
            <a:extLst>
              <a:ext uri="{FF2B5EF4-FFF2-40B4-BE49-F238E27FC236}">
                <a16:creationId xmlns:a16="http://schemas.microsoft.com/office/drawing/2014/main" id="{C4715352-EEFE-50DB-8124-59B0134A00E9}"/>
              </a:ext>
            </a:extLst>
          </p:cNvPr>
          <p:cNvGraphicFramePr/>
          <p:nvPr>
            <p:extLst>
              <p:ext uri="{D42A27DB-BD31-4B8C-83A1-F6EECF244321}">
                <p14:modId xmlns:p14="http://schemas.microsoft.com/office/powerpoint/2010/main" val="692109119"/>
              </p:ext>
            </p:extLst>
          </p:nvPr>
        </p:nvGraphicFramePr>
        <p:xfrm>
          <a:off x="518160" y="399288"/>
          <a:ext cx="7639966" cy="605942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547807003"/>
      </p:ext>
    </p:extLst>
  </p:cSld>
  <p:clrMapOvr>
    <a:masterClrMapping/>
  </p:clrMapOvr>
  <mc:AlternateContent xmlns:mc="http://schemas.openxmlformats.org/markup-compatibility/2006" xmlns:p14="http://schemas.microsoft.com/office/powerpoint/2010/main">
    <mc:Choice Requires="p14">
      <p:transition spd="slow" p14:dur="2000" advTm="23462"/>
    </mc:Choice>
    <mc:Fallback xmlns="">
      <p:transition spd="slow" advTm="23462"/>
    </mc:Fallback>
  </mc:AlternateContent>
  <p:extLst>
    <p:ext uri="{E180D4A7-C9FB-4DFB-919C-405C955672EB}">
      <p14:showEvtLst xmlns:p14="http://schemas.microsoft.com/office/powerpoint/2010/main">
        <p14:playEvt time="2068" objId="2"/>
        <p14:stopEvt time="20767" objId="2"/>
      </p14:showEvtLst>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CB7D-0491-8245-875E-09D9ED58C814}"/>
              </a:ext>
            </a:extLst>
          </p:cNvPr>
          <p:cNvSpPr>
            <a:spLocks noGrp="1"/>
          </p:cNvSpPr>
          <p:nvPr>
            <p:ph type="title"/>
          </p:nvPr>
        </p:nvSpPr>
        <p:spPr/>
        <p:txBody>
          <a:bodyPr>
            <a:normAutofit fontScale="90000"/>
          </a:bodyPr>
          <a:lstStyle/>
          <a:p>
            <a:pPr algn="l"/>
            <a:r>
              <a:rPr lang="en-US" dirty="0">
                <a:solidFill>
                  <a:srgbClr val="C00000"/>
                </a:solidFill>
              </a:rPr>
              <a:t>EXAMPLE: </a:t>
            </a:r>
            <a:r>
              <a:rPr lang="en-US" dirty="0"/>
              <a:t>TARGET DATE </a:t>
            </a:r>
            <a:r>
              <a:rPr lang="en-US" dirty="0">
                <a:solidFill>
                  <a:schemeClr val="tx1">
                    <a:lumMod val="50000"/>
                    <a:lumOff val="50000"/>
                  </a:schemeClr>
                </a:solidFill>
              </a:rPr>
              <a:t>|</a:t>
            </a:r>
            <a:r>
              <a:rPr lang="en-US" dirty="0"/>
              <a:t> ALLOCATION STRATEGIES</a:t>
            </a:r>
          </a:p>
        </p:txBody>
      </p:sp>
      <p:sp>
        <p:nvSpPr>
          <p:cNvPr id="3" name="Content Placeholder 2">
            <a:extLst>
              <a:ext uri="{FF2B5EF4-FFF2-40B4-BE49-F238E27FC236}">
                <a16:creationId xmlns:a16="http://schemas.microsoft.com/office/drawing/2014/main" id="{ADA51FA8-55D1-CE42-9C84-29E1BDBD99BF}"/>
              </a:ext>
            </a:extLst>
          </p:cNvPr>
          <p:cNvSpPr>
            <a:spLocks noGrp="1"/>
          </p:cNvSpPr>
          <p:nvPr>
            <p:ph idx="1"/>
          </p:nvPr>
        </p:nvSpPr>
        <p:spPr>
          <a:xfrm>
            <a:off x="457200" y="1271790"/>
            <a:ext cx="8229600" cy="1723658"/>
          </a:xfrm>
        </p:spPr>
        <p:txBody>
          <a:bodyPr>
            <a:normAutofit lnSpcReduction="10000"/>
          </a:bodyPr>
          <a:lstStyle/>
          <a:p>
            <a:pPr marL="0" indent="0">
              <a:buNone/>
            </a:pPr>
            <a:r>
              <a:rPr lang="en-US" sz="2000" dirty="0"/>
              <a:t>Asset allocation determined by years to retirement.</a:t>
            </a:r>
          </a:p>
          <a:p>
            <a:pPr marL="0" indent="0">
              <a:buNone/>
            </a:pPr>
            <a:r>
              <a:rPr lang="en-US" sz="2000" dirty="0">
                <a:solidFill>
                  <a:srgbClr val="C00000"/>
                </a:solidFill>
              </a:rPr>
              <a:t>Example: Target Date 2050 strategy</a:t>
            </a:r>
          </a:p>
          <a:p>
            <a:pPr marL="0" indent="0">
              <a:buNone/>
            </a:pPr>
            <a:r>
              <a:rPr lang="en-US" sz="2000" dirty="0"/>
              <a:t>~30 years to retirement: Bond allocation about 10% and increases closer to target retirement year.  Assumes bonds less volatile than stocks, but this might not always be the case.</a:t>
            </a:r>
          </a:p>
        </p:txBody>
      </p:sp>
      <p:sp>
        <p:nvSpPr>
          <p:cNvPr id="4" name="Slide Number Placeholder 3">
            <a:extLst>
              <a:ext uri="{FF2B5EF4-FFF2-40B4-BE49-F238E27FC236}">
                <a16:creationId xmlns:a16="http://schemas.microsoft.com/office/drawing/2014/main" id="{7EC68504-5688-5B4D-8162-CCD584E0DAE8}"/>
              </a:ext>
            </a:extLst>
          </p:cNvPr>
          <p:cNvSpPr>
            <a:spLocks noGrp="1"/>
          </p:cNvSpPr>
          <p:nvPr>
            <p:ph type="sldNum" sz="quarter" idx="12"/>
          </p:nvPr>
        </p:nvSpPr>
        <p:spPr/>
        <p:txBody>
          <a:bodyPr/>
          <a:lstStyle/>
          <a:p>
            <a:fld id="{32AF03D0-5AC1-44A9-A8E1-5CF33F8C40D2}" type="slidenum">
              <a:rPr lang="en-US" smtClean="0"/>
              <a:pPr/>
              <a:t>57</a:t>
            </a:fld>
            <a:endParaRPr lang="en-US" dirty="0"/>
          </a:p>
        </p:txBody>
      </p:sp>
      <p:grpSp>
        <p:nvGrpSpPr>
          <p:cNvPr id="7" name="Group 6">
            <a:extLst>
              <a:ext uri="{FF2B5EF4-FFF2-40B4-BE49-F238E27FC236}">
                <a16:creationId xmlns:a16="http://schemas.microsoft.com/office/drawing/2014/main" id="{02BFD3F7-0377-1D4F-8861-8130F59D5440}"/>
              </a:ext>
            </a:extLst>
          </p:cNvPr>
          <p:cNvGrpSpPr/>
          <p:nvPr/>
        </p:nvGrpSpPr>
        <p:grpSpPr>
          <a:xfrm>
            <a:off x="457200" y="3048038"/>
            <a:ext cx="7780986" cy="2852574"/>
            <a:chOff x="76200" y="3017519"/>
            <a:chExt cx="8915400" cy="2874469"/>
          </a:xfrm>
        </p:grpSpPr>
        <p:pic>
          <p:nvPicPr>
            <p:cNvPr id="5" name="Picture 4">
              <a:extLst>
                <a:ext uri="{FF2B5EF4-FFF2-40B4-BE49-F238E27FC236}">
                  <a16:creationId xmlns:a16="http://schemas.microsoft.com/office/drawing/2014/main" id="{BF1E5E7C-F5E5-A345-AA31-34B6C1A72E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3017519"/>
              <a:ext cx="8915400" cy="2874469"/>
            </a:xfrm>
            <a:prstGeom prst="rect">
              <a:avLst/>
            </a:prstGeom>
          </p:spPr>
        </p:pic>
        <p:sp>
          <p:nvSpPr>
            <p:cNvPr id="6" name="Rectangle 5">
              <a:extLst>
                <a:ext uri="{FF2B5EF4-FFF2-40B4-BE49-F238E27FC236}">
                  <a16:creationId xmlns:a16="http://schemas.microsoft.com/office/drawing/2014/main" id="{143FFF7E-B90A-CA46-9BBF-F207BE17EC65}"/>
                </a:ext>
              </a:extLst>
            </p:cNvPr>
            <p:cNvSpPr/>
            <p:nvPr/>
          </p:nvSpPr>
          <p:spPr>
            <a:xfrm>
              <a:off x="960120" y="3017520"/>
              <a:ext cx="5334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83662198-73F7-F543-8D97-3952208CACDE}"/>
              </a:ext>
            </a:extLst>
          </p:cNvPr>
          <p:cNvSpPr/>
          <p:nvPr/>
        </p:nvSpPr>
        <p:spPr>
          <a:xfrm>
            <a:off x="3680652" y="3429000"/>
            <a:ext cx="338098" cy="1949824"/>
          </a:xfrm>
          <a:prstGeom prst="rect">
            <a:avLst/>
          </a:prstGeom>
          <a:noFill/>
          <a:ln w="41275" cmpd="dbl">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43508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52A2-F1D6-6841-811C-98B9B27223C7}"/>
              </a:ext>
            </a:extLst>
          </p:cNvPr>
          <p:cNvSpPr>
            <a:spLocks noGrp="1"/>
          </p:cNvSpPr>
          <p:nvPr>
            <p:ph type="title"/>
          </p:nvPr>
        </p:nvSpPr>
        <p:spPr/>
        <p:txBody>
          <a:bodyPr>
            <a:normAutofit/>
          </a:bodyPr>
          <a:lstStyle/>
          <a:p>
            <a:r>
              <a:rPr lang="en-US" dirty="0"/>
              <a:t>TARGET DATE | ALLOCATION STRATEGIES</a:t>
            </a:r>
          </a:p>
        </p:txBody>
      </p:sp>
      <p:sp>
        <p:nvSpPr>
          <p:cNvPr id="3" name="Content Placeholder 2">
            <a:extLst>
              <a:ext uri="{FF2B5EF4-FFF2-40B4-BE49-F238E27FC236}">
                <a16:creationId xmlns:a16="http://schemas.microsoft.com/office/drawing/2014/main" id="{8D11565F-3578-744E-A40C-8057BAB0A6C3}"/>
              </a:ext>
            </a:extLst>
          </p:cNvPr>
          <p:cNvSpPr>
            <a:spLocks noGrp="1"/>
          </p:cNvSpPr>
          <p:nvPr>
            <p:ph idx="1"/>
          </p:nvPr>
        </p:nvSpPr>
        <p:spPr>
          <a:xfrm>
            <a:off x="685800" y="1207395"/>
            <a:ext cx="4935071" cy="4983163"/>
          </a:xfrm>
        </p:spPr>
        <p:txBody>
          <a:bodyPr>
            <a:normAutofit/>
          </a:bodyPr>
          <a:lstStyle/>
          <a:p>
            <a:pPr>
              <a:spcBef>
                <a:spcPts val="600"/>
              </a:spcBef>
            </a:pPr>
            <a:r>
              <a:rPr lang="en-US" sz="1800" dirty="0"/>
              <a:t>For investors 20+ years from retirement, target date strategies have more stocks and less bonds.</a:t>
            </a:r>
          </a:p>
          <a:p>
            <a:pPr>
              <a:spcBef>
                <a:spcPts val="600"/>
              </a:spcBef>
            </a:pPr>
            <a:r>
              <a:rPr lang="en-US" sz="1800" dirty="0"/>
              <a:t>However, strategies could have higher weight to foreign and emerging markets than suitable for one’s risk tolerance.</a:t>
            </a:r>
          </a:p>
          <a:p>
            <a:pPr>
              <a:spcBef>
                <a:spcPts val="600"/>
              </a:spcBef>
            </a:pPr>
            <a:r>
              <a:rPr lang="en-US" sz="1800" dirty="0"/>
              <a:t>Target Date and Allocation strategies are designed to be the </a:t>
            </a:r>
            <a:r>
              <a:rPr lang="en-US" sz="1800" u="sng" dirty="0"/>
              <a:t>only</a:t>
            </a:r>
            <a:r>
              <a:rPr lang="en-US" sz="1800" dirty="0"/>
              <a:t> holding in an account, but they are composed of several different funds.</a:t>
            </a:r>
          </a:p>
          <a:p>
            <a:pPr>
              <a:spcBef>
                <a:spcPts val="600"/>
              </a:spcBef>
            </a:pPr>
            <a:r>
              <a:rPr lang="en-US" sz="1800" dirty="0"/>
              <a:t>Passive (index-based) strategies may have lower costs. Active management assumes human beings are screening companies for management quality. Many indices rebalance (change composition) quarterly or annually.</a:t>
            </a:r>
          </a:p>
        </p:txBody>
      </p:sp>
      <p:sp>
        <p:nvSpPr>
          <p:cNvPr id="4" name="Slide Number Placeholder 3">
            <a:extLst>
              <a:ext uri="{FF2B5EF4-FFF2-40B4-BE49-F238E27FC236}">
                <a16:creationId xmlns:a16="http://schemas.microsoft.com/office/drawing/2014/main" id="{D8BBABB0-8820-4D4B-BEDA-48A6982689C0}"/>
              </a:ext>
            </a:extLst>
          </p:cNvPr>
          <p:cNvSpPr>
            <a:spLocks noGrp="1"/>
          </p:cNvSpPr>
          <p:nvPr>
            <p:ph type="sldNum" sz="quarter" idx="12"/>
          </p:nvPr>
        </p:nvSpPr>
        <p:spPr/>
        <p:txBody>
          <a:bodyPr/>
          <a:lstStyle/>
          <a:p>
            <a:fld id="{32AF03D0-5AC1-44A9-A8E1-5CF33F8C40D2}" type="slidenum">
              <a:rPr lang="en-US" smtClean="0"/>
              <a:pPr/>
              <a:t>58</a:t>
            </a:fld>
            <a:endParaRPr lang="en-US" dirty="0"/>
          </a:p>
        </p:txBody>
      </p:sp>
      <p:sp>
        <p:nvSpPr>
          <p:cNvPr id="8" name="TextBox 7">
            <a:extLst>
              <a:ext uri="{FF2B5EF4-FFF2-40B4-BE49-F238E27FC236}">
                <a16:creationId xmlns:a16="http://schemas.microsoft.com/office/drawing/2014/main" id="{E0A36962-3A35-924F-9718-A54AD27FACD6}"/>
              </a:ext>
            </a:extLst>
          </p:cNvPr>
          <p:cNvSpPr txBox="1"/>
          <p:nvPr/>
        </p:nvSpPr>
        <p:spPr>
          <a:xfrm>
            <a:off x="5849471" y="1220842"/>
            <a:ext cx="2608729" cy="2139047"/>
          </a:xfrm>
          <a:prstGeom prst="rect">
            <a:avLst/>
          </a:prstGeom>
          <a:solidFill>
            <a:schemeClr val="bg1">
              <a:lumMod val="95000"/>
            </a:schemeClr>
          </a:solidFill>
        </p:spPr>
        <p:txBody>
          <a:bodyPr wrap="square" rtlCol="0">
            <a:spAutoFit/>
          </a:bodyPr>
          <a:lstStyle/>
          <a:p>
            <a:pPr>
              <a:spcBef>
                <a:spcPts val="600"/>
              </a:spcBef>
            </a:pPr>
            <a:r>
              <a:rPr lang="en-US" sz="1600" i="1" dirty="0">
                <a:latin typeface="Lato" panose="020F0502020204030203" pitchFamily="34" charset="0"/>
                <a:ea typeface="Lato" panose="020F0502020204030203" pitchFamily="34" charset="0"/>
                <a:cs typeface="Lato" panose="020F0502020204030203" pitchFamily="34" charset="0"/>
              </a:rPr>
              <a:t>The “target date” is the approximate date when investors plan to start withdrawing their money.</a:t>
            </a:r>
          </a:p>
          <a:p>
            <a:pPr>
              <a:spcBef>
                <a:spcPts val="600"/>
              </a:spcBef>
            </a:pPr>
            <a:r>
              <a:rPr lang="en-US" sz="1600" i="1" dirty="0">
                <a:latin typeface="Lato" panose="020F0502020204030203" pitchFamily="34" charset="0"/>
                <a:ea typeface="Lato" panose="020F0502020204030203" pitchFamily="34" charset="0"/>
                <a:cs typeface="Lato" panose="020F0502020204030203" pitchFamily="34" charset="0"/>
              </a:rPr>
              <a:t>The principal value of a target fund is not guaranteed at any time, including at the target date.</a:t>
            </a:r>
          </a:p>
        </p:txBody>
      </p:sp>
    </p:spTree>
    <p:extLst>
      <p:ext uri="{BB962C8B-B14F-4D97-AF65-F5344CB8AC3E}">
        <p14:creationId xmlns:p14="http://schemas.microsoft.com/office/powerpoint/2010/main" val="4103570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70A622-B720-AF9D-CD46-1E1367A80B39}"/>
              </a:ext>
            </a:extLst>
          </p:cNvPr>
          <p:cNvSpPr>
            <a:spLocks noGrp="1"/>
          </p:cNvSpPr>
          <p:nvPr>
            <p:ph type="ctrTitle"/>
          </p:nvPr>
        </p:nvSpPr>
        <p:spPr/>
        <p:txBody>
          <a:bodyPr/>
          <a:lstStyle/>
          <a:p>
            <a:r>
              <a:rPr lang="en-US" dirty="0"/>
              <a:t>BASIC INVESTING ON YOUR OWN, BUT BETTER</a:t>
            </a:r>
          </a:p>
        </p:txBody>
      </p:sp>
      <p:sp>
        <p:nvSpPr>
          <p:cNvPr id="6" name="Subtitle 5">
            <a:extLst>
              <a:ext uri="{FF2B5EF4-FFF2-40B4-BE49-F238E27FC236}">
                <a16:creationId xmlns:a16="http://schemas.microsoft.com/office/drawing/2014/main" id="{B5810758-974A-A36F-4824-49723C42C98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9E0BDAD-D62A-C8D6-1078-6869CD59E01F}"/>
              </a:ext>
            </a:extLst>
          </p:cNvPr>
          <p:cNvSpPr>
            <a:spLocks noGrp="1"/>
          </p:cNvSpPr>
          <p:nvPr>
            <p:ph type="sldNum" sz="quarter" idx="12"/>
          </p:nvPr>
        </p:nvSpPr>
        <p:spPr/>
        <p:txBody>
          <a:bodyPr/>
          <a:lstStyle/>
          <a:p>
            <a:fld id="{32AF03D0-5AC1-44A9-A8E1-5CF33F8C40D2}" type="slidenum">
              <a:rPr lang="en-US" smtClean="0"/>
              <a:pPr/>
              <a:t>59</a:t>
            </a:fld>
            <a:endParaRPr lang="en-US" dirty="0"/>
          </a:p>
        </p:txBody>
      </p:sp>
    </p:spTree>
    <p:extLst>
      <p:ext uri="{BB962C8B-B14F-4D97-AF65-F5344CB8AC3E}">
        <p14:creationId xmlns:p14="http://schemas.microsoft.com/office/powerpoint/2010/main" val="382377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52" y="274638"/>
            <a:ext cx="7928548" cy="1401762"/>
          </a:xfrm>
        </p:spPr>
        <p:txBody>
          <a:bodyPr>
            <a:noAutofit/>
          </a:bodyPr>
          <a:lstStyle/>
          <a:p>
            <a:pPr algn="l"/>
            <a:r>
              <a:rPr lang="en-US" sz="3600" dirty="0">
                <a:solidFill>
                  <a:srgbClr val="C00000"/>
                </a:solidFill>
              </a:rPr>
              <a:t>EXERCISE</a:t>
            </a:r>
            <a:r>
              <a:rPr lang="en-US" sz="3600" dirty="0">
                <a:solidFill>
                  <a:schemeClr val="tx1">
                    <a:lumMod val="50000"/>
                    <a:lumOff val="50000"/>
                  </a:schemeClr>
                </a:solidFill>
              </a:rPr>
              <a:t>: </a:t>
            </a:r>
            <a:r>
              <a:rPr lang="en-US" sz="3600" dirty="0"/>
              <a:t>WHAT ARE YOUR GOALS?</a:t>
            </a:r>
            <a:br>
              <a:rPr lang="en-US" sz="3600" dirty="0"/>
            </a:br>
            <a:r>
              <a:rPr lang="en-US" sz="2400" dirty="0">
                <a:solidFill>
                  <a:schemeClr val="tx1">
                    <a:lumMod val="50000"/>
                    <a:lumOff val="50000"/>
                  </a:schemeClr>
                </a:solidFill>
              </a:rPr>
              <a:t>WHY ARE YOU INVESTING?</a:t>
            </a:r>
            <a:endParaRPr lang="en-US" sz="3600"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0B14E8DD-F737-F345-A06C-B2628005CB1F}"/>
              </a:ext>
            </a:extLst>
          </p:cNvPr>
          <p:cNvSpPr>
            <a:spLocks noGrp="1"/>
          </p:cNvSpPr>
          <p:nvPr>
            <p:ph type="sldNum" sz="quarter" idx="12"/>
          </p:nvPr>
        </p:nvSpPr>
        <p:spPr/>
        <p:txBody>
          <a:bodyPr/>
          <a:lstStyle/>
          <a:p>
            <a:fld id="{32AF03D0-5AC1-44A9-A8E1-5CF33F8C40D2}" type="slidenum">
              <a:rPr lang="en-US" smtClean="0"/>
              <a:pPr/>
              <a:t>6</a:t>
            </a:fld>
            <a:endParaRPr lang="en-US" dirty="0"/>
          </a:p>
        </p:txBody>
      </p:sp>
      <p:sp>
        <p:nvSpPr>
          <p:cNvPr id="5" name="TextBox 4">
            <a:extLst>
              <a:ext uri="{FF2B5EF4-FFF2-40B4-BE49-F238E27FC236}">
                <a16:creationId xmlns:a16="http://schemas.microsoft.com/office/drawing/2014/main" id="{3A299EDF-0617-720A-B484-D7C1A9B161DA}"/>
              </a:ext>
            </a:extLst>
          </p:cNvPr>
          <p:cNvSpPr txBox="1"/>
          <p:nvPr/>
        </p:nvSpPr>
        <p:spPr>
          <a:xfrm>
            <a:off x="758251" y="1740774"/>
            <a:ext cx="4845167" cy="707886"/>
          </a:xfrm>
          <a:prstGeom prst="rect">
            <a:avLst/>
          </a:prstGeom>
          <a:noFill/>
        </p:spPr>
        <p:txBody>
          <a:bodyPr wrap="square" rtlCol="0">
            <a:spAutoFit/>
          </a:bodyPr>
          <a:lstStyle/>
          <a:p>
            <a:r>
              <a:rPr lang="en-US" sz="2000" i="1" dirty="0">
                <a:latin typeface="Gill Sans" panose="020B0502020104020203" pitchFamily="34" charset="-79"/>
                <a:cs typeface="Gill Sans" panose="020B0502020104020203" pitchFamily="34" charset="-79"/>
              </a:rPr>
              <a:t>Expect goals involving six figure sums to require many years of saving.</a:t>
            </a:r>
          </a:p>
        </p:txBody>
      </p:sp>
      <p:sp>
        <p:nvSpPr>
          <p:cNvPr id="13" name="L-Shape 12">
            <a:extLst>
              <a:ext uri="{FF2B5EF4-FFF2-40B4-BE49-F238E27FC236}">
                <a16:creationId xmlns:a16="http://schemas.microsoft.com/office/drawing/2014/main" id="{5AD8DFE7-DB83-B332-F98D-B065176A337E}"/>
              </a:ext>
            </a:extLst>
          </p:cNvPr>
          <p:cNvSpPr/>
          <p:nvPr/>
        </p:nvSpPr>
        <p:spPr>
          <a:xfrm rot="5400000">
            <a:off x="1225924" y="3108917"/>
            <a:ext cx="1403010" cy="2334577"/>
          </a:xfrm>
          <a:prstGeom prst="corner">
            <a:avLst>
              <a:gd name="adj1" fmla="val 16120"/>
              <a:gd name="adj2" fmla="val 16110"/>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654174DC-8031-52EA-1FEA-86A745C6790D}"/>
              </a:ext>
            </a:extLst>
          </p:cNvPr>
          <p:cNvSpPr/>
          <p:nvPr/>
        </p:nvSpPr>
        <p:spPr>
          <a:xfrm>
            <a:off x="1035795" y="3806453"/>
            <a:ext cx="2107669" cy="2824058"/>
          </a:xfrm>
          <a:custGeom>
            <a:avLst/>
            <a:gdLst>
              <a:gd name="connsiteX0" fmla="*/ 0 w 2107669"/>
              <a:gd name="connsiteY0" fmla="*/ 0 h 1847495"/>
              <a:gd name="connsiteX1" fmla="*/ 2107669 w 2107669"/>
              <a:gd name="connsiteY1" fmla="*/ 0 h 1847495"/>
              <a:gd name="connsiteX2" fmla="*/ 2107669 w 2107669"/>
              <a:gd name="connsiteY2" fmla="*/ 1847495 h 1847495"/>
              <a:gd name="connsiteX3" fmla="*/ 0 w 2107669"/>
              <a:gd name="connsiteY3" fmla="*/ 1847495 h 1847495"/>
              <a:gd name="connsiteX4" fmla="*/ 0 w 2107669"/>
              <a:gd name="connsiteY4" fmla="*/ 0 h 184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669" h="1847495">
                <a:moveTo>
                  <a:pt x="0" y="0"/>
                </a:moveTo>
                <a:lnTo>
                  <a:pt x="2107669" y="0"/>
                </a:lnTo>
                <a:lnTo>
                  <a:pt x="2107669" y="1847495"/>
                </a:lnTo>
                <a:lnTo>
                  <a:pt x="0" y="184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Emergencies</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Vacation</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Relocation</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New car</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House down payment</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Medical expense</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Start your own business</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________________</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________________</a:t>
            </a:r>
            <a:endParaRPr lang="en-US" sz="1600" kern="1200" dirty="0"/>
          </a:p>
        </p:txBody>
      </p:sp>
      <p:sp>
        <p:nvSpPr>
          <p:cNvPr id="16" name="L-Shape 15">
            <a:extLst>
              <a:ext uri="{FF2B5EF4-FFF2-40B4-BE49-F238E27FC236}">
                <a16:creationId xmlns:a16="http://schemas.microsoft.com/office/drawing/2014/main" id="{40D84166-EA81-52F7-FFBE-6CD073A7D523}"/>
              </a:ext>
            </a:extLst>
          </p:cNvPr>
          <p:cNvSpPr/>
          <p:nvPr/>
        </p:nvSpPr>
        <p:spPr>
          <a:xfrm rot="5400000">
            <a:off x="3806123" y="2503495"/>
            <a:ext cx="1403010" cy="2334577"/>
          </a:xfrm>
          <a:prstGeom prst="corner">
            <a:avLst>
              <a:gd name="adj1" fmla="val 16120"/>
              <a:gd name="adj2" fmla="val 16110"/>
            </a:avLst>
          </a:prstGeom>
          <a:solidFill>
            <a:srgbClr val="F1BB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7" name="Freeform 16">
            <a:extLst>
              <a:ext uri="{FF2B5EF4-FFF2-40B4-BE49-F238E27FC236}">
                <a16:creationId xmlns:a16="http://schemas.microsoft.com/office/drawing/2014/main" id="{63A4D8B4-E233-6242-774B-D63401559E08}"/>
              </a:ext>
            </a:extLst>
          </p:cNvPr>
          <p:cNvSpPr/>
          <p:nvPr/>
        </p:nvSpPr>
        <p:spPr>
          <a:xfrm>
            <a:off x="3615994" y="3201031"/>
            <a:ext cx="2434127" cy="2313568"/>
          </a:xfrm>
          <a:custGeom>
            <a:avLst/>
            <a:gdLst>
              <a:gd name="connsiteX0" fmla="*/ 0 w 2107669"/>
              <a:gd name="connsiteY0" fmla="*/ 0 h 1847495"/>
              <a:gd name="connsiteX1" fmla="*/ 2107669 w 2107669"/>
              <a:gd name="connsiteY1" fmla="*/ 0 h 1847495"/>
              <a:gd name="connsiteX2" fmla="*/ 2107669 w 2107669"/>
              <a:gd name="connsiteY2" fmla="*/ 1847495 h 1847495"/>
              <a:gd name="connsiteX3" fmla="*/ 0 w 2107669"/>
              <a:gd name="connsiteY3" fmla="*/ 1847495 h 1847495"/>
              <a:gd name="connsiteX4" fmla="*/ 0 w 2107669"/>
              <a:gd name="connsiteY4" fmla="*/ 0 h 184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669" h="1847495">
                <a:moveTo>
                  <a:pt x="0" y="0"/>
                </a:moveTo>
                <a:lnTo>
                  <a:pt x="2107669" y="0"/>
                </a:lnTo>
                <a:lnTo>
                  <a:pt x="2107669" y="1847495"/>
                </a:lnTo>
                <a:lnTo>
                  <a:pt x="0" y="184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Wedding</a:t>
            </a:r>
          </a:p>
          <a:p>
            <a:pPr defTabSz="400050">
              <a:spcBef>
                <a:spcPct val="0"/>
              </a:spcBef>
              <a:spcAft>
                <a:spcPts val="600"/>
              </a:spcAft>
            </a:pPr>
            <a:r>
              <a:rPr lang="en-US" sz="1600" b="0" i="0" kern="1200" dirty="0">
                <a:latin typeface="Gill Sans" panose="020B0502020104020203" pitchFamily="34" charset="-79"/>
                <a:cs typeface="Gill Sans" panose="020B0502020104020203" pitchFamily="34" charset="-79"/>
              </a:rPr>
              <a:t>New baby/s</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College</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Buy investment property</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Home addition</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Sabbatical</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________________</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________________</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________________</a:t>
            </a:r>
            <a:endParaRPr lang="en-US" sz="1600" kern="1200" dirty="0"/>
          </a:p>
        </p:txBody>
      </p:sp>
      <p:sp>
        <p:nvSpPr>
          <p:cNvPr id="19" name="L-Shape 18">
            <a:extLst>
              <a:ext uri="{FF2B5EF4-FFF2-40B4-BE49-F238E27FC236}">
                <a16:creationId xmlns:a16="http://schemas.microsoft.com/office/drawing/2014/main" id="{F6F3E6C2-8623-2181-7019-3EEF817FAA75}"/>
              </a:ext>
            </a:extLst>
          </p:cNvPr>
          <p:cNvSpPr/>
          <p:nvPr/>
        </p:nvSpPr>
        <p:spPr>
          <a:xfrm rot="5400000">
            <a:off x="6386322" y="2063328"/>
            <a:ext cx="1403010" cy="2334577"/>
          </a:xfrm>
          <a:prstGeom prst="corner">
            <a:avLst>
              <a:gd name="adj1" fmla="val 16120"/>
              <a:gd name="adj2" fmla="val 16110"/>
            </a:avLst>
          </a:prstGeom>
          <a:solidFill>
            <a:srgbClr val="7DCB7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0" name="Freeform 19">
            <a:extLst>
              <a:ext uri="{FF2B5EF4-FFF2-40B4-BE49-F238E27FC236}">
                <a16:creationId xmlns:a16="http://schemas.microsoft.com/office/drawing/2014/main" id="{EDFA8803-3E67-CE43-6020-E3435E7D22D1}"/>
              </a:ext>
            </a:extLst>
          </p:cNvPr>
          <p:cNvSpPr/>
          <p:nvPr/>
        </p:nvSpPr>
        <p:spPr>
          <a:xfrm>
            <a:off x="6196193" y="2760864"/>
            <a:ext cx="2107669" cy="2448204"/>
          </a:xfrm>
          <a:custGeom>
            <a:avLst/>
            <a:gdLst>
              <a:gd name="connsiteX0" fmla="*/ 0 w 2107669"/>
              <a:gd name="connsiteY0" fmla="*/ 0 h 1847495"/>
              <a:gd name="connsiteX1" fmla="*/ 2107669 w 2107669"/>
              <a:gd name="connsiteY1" fmla="*/ 0 h 1847495"/>
              <a:gd name="connsiteX2" fmla="*/ 2107669 w 2107669"/>
              <a:gd name="connsiteY2" fmla="*/ 1847495 h 1847495"/>
              <a:gd name="connsiteX3" fmla="*/ 0 w 2107669"/>
              <a:gd name="connsiteY3" fmla="*/ 1847495 h 1847495"/>
              <a:gd name="connsiteX4" fmla="*/ 0 w 2107669"/>
              <a:gd name="connsiteY4" fmla="*/ 0 h 184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669" h="1847495">
                <a:moveTo>
                  <a:pt x="0" y="0"/>
                </a:moveTo>
                <a:lnTo>
                  <a:pt x="2107669" y="0"/>
                </a:lnTo>
                <a:lnTo>
                  <a:pt x="2107669" y="1847495"/>
                </a:lnTo>
                <a:lnTo>
                  <a:pt x="0" y="184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College</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Retirement</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Second home</a:t>
            </a:r>
          </a:p>
          <a:p>
            <a:pPr marL="0" lvl="0" indent="0" algn="l" defTabSz="400050">
              <a:spcBef>
                <a:spcPct val="0"/>
              </a:spcBef>
              <a:spcAft>
                <a:spcPts val="600"/>
              </a:spcAft>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Long-term</a:t>
            </a:r>
            <a:r>
              <a:rPr lang="en-US" sz="1600" b="0" i="0" kern="1200" baseline="0" dirty="0">
                <a:latin typeface="Gill Sans" panose="020B0502020104020203" pitchFamily="34" charset="-79"/>
                <a:cs typeface="Gill Sans" panose="020B0502020104020203" pitchFamily="34" charset="-79"/>
              </a:rPr>
              <a:t> care</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Family support</a:t>
            </a:r>
          </a:p>
          <a:p>
            <a:pPr defTabSz="400050">
              <a:spcBef>
                <a:spcPct val="0"/>
              </a:spcBef>
              <a:spcAft>
                <a:spcPts val="600"/>
              </a:spcAft>
            </a:pPr>
            <a:r>
              <a:rPr lang="en-US" sz="1600" b="0" i="0" kern="1200" baseline="0" dirty="0">
                <a:latin typeface="Gill Sans" panose="020B0502020104020203" pitchFamily="34" charset="-79"/>
                <a:cs typeface="Gill Sans" panose="020B0502020104020203" pitchFamily="34" charset="-79"/>
              </a:rPr>
              <a:t>Buy a business</a:t>
            </a:r>
          </a:p>
          <a:p>
            <a:pPr defTabSz="400050">
              <a:spcBef>
                <a:spcPct val="0"/>
              </a:spcBef>
              <a:spcAft>
                <a:spcPts val="600"/>
              </a:spcAft>
            </a:pPr>
            <a:r>
              <a:rPr lang="en-US" sz="1600" b="0" i="0" kern="1200" baseline="0" dirty="0">
                <a:latin typeface="Gill Sans" panose="020B0502020104020203" pitchFamily="34" charset="-79"/>
                <a:cs typeface="Gill Sans" panose="020B0502020104020203" pitchFamily="34" charset="-79"/>
              </a:rPr>
              <a:t>Angel investing</a:t>
            </a:r>
          </a:p>
          <a:p>
            <a:pPr defTabSz="400050">
              <a:spcBef>
                <a:spcPct val="0"/>
              </a:spcBef>
              <a:spcAft>
                <a:spcPts val="600"/>
              </a:spcAft>
            </a:pPr>
            <a:r>
              <a:rPr lang="en-US" sz="1600" b="0" i="0" kern="1200" baseline="0" dirty="0">
                <a:latin typeface="Gill Sans" panose="020B0502020104020203" pitchFamily="34" charset="-79"/>
                <a:cs typeface="Gill Sans" panose="020B0502020104020203" pitchFamily="34" charset="-79"/>
              </a:rPr>
              <a:t>Charity</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p>
          <a:p>
            <a:pPr marL="0" lvl="0" indent="0" algn="l" defTabSz="400050">
              <a:spcBef>
                <a:spcPct val="0"/>
              </a:spcBef>
              <a:spcAft>
                <a:spcPts val="600"/>
              </a:spcAft>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endParaRPr lang="en-US" sz="1600" kern="1200" dirty="0"/>
          </a:p>
        </p:txBody>
      </p:sp>
      <p:sp>
        <p:nvSpPr>
          <p:cNvPr id="9" name="TextBox 8">
            <a:extLst>
              <a:ext uri="{FF2B5EF4-FFF2-40B4-BE49-F238E27FC236}">
                <a16:creationId xmlns:a16="http://schemas.microsoft.com/office/drawing/2014/main" id="{A4D7007F-3968-EBEF-16F1-5A0EE421C6C0}"/>
              </a:ext>
            </a:extLst>
          </p:cNvPr>
          <p:cNvSpPr txBox="1"/>
          <p:nvPr/>
        </p:nvSpPr>
        <p:spPr>
          <a:xfrm>
            <a:off x="758252" y="3154369"/>
            <a:ext cx="2334578" cy="369332"/>
          </a:xfrm>
          <a:prstGeom prst="rect">
            <a:avLst/>
          </a:prstGeom>
          <a:noFill/>
        </p:spPr>
        <p:txBody>
          <a:bodyPr wrap="square" rtlCol="0">
            <a:spAutoFit/>
          </a:bodyPr>
          <a:lstStyle/>
          <a:p>
            <a:pPr algn="ctr"/>
            <a:r>
              <a:rPr lang="en-US" dirty="0">
                <a:latin typeface="Gill Sans" panose="020B0502020104020203" pitchFamily="34" charset="-79"/>
                <a:ea typeface="Lato" panose="020F0502020204030203" pitchFamily="34" charset="0"/>
                <a:cs typeface="Gill Sans" panose="020B0502020104020203" pitchFamily="34" charset="-79"/>
              </a:rPr>
              <a:t>Within Three Years</a:t>
            </a:r>
          </a:p>
        </p:txBody>
      </p:sp>
      <p:sp>
        <p:nvSpPr>
          <p:cNvPr id="10" name="TextBox 9">
            <a:extLst>
              <a:ext uri="{FF2B5EF4-FFF2-40B4-BE49-F238E27FC236}">
                <a16:creationId xmlns:a16="http://schemas.microsoft.com/office/drawing/2014/main" id="{ACB23DDD-95F2-7B8F-FD35-87554E3A9285}"/>
              </a:ext>
            </a:extLst>
          </p:cNvPr>
          <p:cNvSpPr txBox="1"/>
          <p:nvPr/>
        </p:nvSpPr>
        <p:spPr>
          <a:xfrm>
            <a:off x="3268841" y="2580806"/>
            <a:ext cx="2334578" cy="369332"/>
          </a:xfrm>
          <a:prstGeom prst="rect">
            <a:avLst/>
          </a:prstGeom>
          <a:noFill/>
        </p:spPr>
        <p:txBody>
          <a:bodyPr wrap="square" rtlCol="0">
            <a:spAutoFit/>
          </a:bodyPr>
          <a:lstStyle/>
          <a:p>
            <a:pPr algn="ctr"/>
            <a:r>
              <a:rPr lang="en-US" dirty="0">
                <a:latin typeface="Gill Sans" panose="020B0502020104020203" pitchFamily="34" charset="-79"/>
                <a:ea typeface="Lato" panose="020F0502020204030203" pitchFamily="34" charset="0"/>
                <a:cs typeface="Gill Sans" panose="020B0502020104020203" pitchFamily="34" charset="-79"/>
              </a:rPr>
              <a:t>Three to Seven Years</a:t>
            </a:r>
          </a:p>
        </p:txBody>
      </p:sp>
      <p:sp>
        <p:nvSpPr>
          <p:cNvPr id="11" name="TextBox 10">
            <a:extLst>
              <a:ext uri="{FF2B5EF4-FFF2-40B4-BE49-F238E27FC236}">
                <a16:creationId xmlns:a16="http://schemas.microsoft.com/office/drawing/2014/main" id="{8898929D-3A11-1841-94C1-6047A72E85E9}"/>
              </a:ext>
            </a:extLst>
          </p:cNvPr>
          <p:cNvSpPr txBox="1"/>
          <p:nvPr/>
        </p:nvSpPr>
        <p:spPr>
          <a:xfrm>
            <a:off x="5827556" y="2059439"/>
            <a:ext cx="2833874" cy="369332"/>
          </a:xfrm>
          <a:prstGeom prst="rect">
            <a:avLst/>
          </a:prstGeom>
          <a:noFill/>
        </p:spPr>
        <p:txBody>
          <a:bodyPr wrap="square" rtlCol="0">
            <a:spAutoFit/>
          </a:bodyPr>
          <a:lstStyle/>
          <a:p>
            <a:pPr algn="ctr"/>
            <a:r>
              <a:rPr lang="en-US" dirty="0">
                <a:latin typeface="Gill Sans" panose="020B0502020104020203" pitchFamily="34" charset="-79"/>
                <a:ea typeface="Lato" panose="020F0502020204030203" pitchFamily="34" charset="0"/>
                <a:cs typeface="Gill Sans" panose="020B0502020104020203" pitchFamily="34" charset="-79"/>
              </a:rPr>
              <a:t>More than 7 Years</a:t>
            </a:r>
          </a:p>
        </p:txBody>
      </p:sp>
    </p:spTree>
    <p:extLst>
      <p:ext uri="{BB962C8B-B14F-4D97-AF65-F5344CB8AC3E}">
        <p14:creationId xmlns:p14="http://schemas.microsoft.com/office/powerpoint/2010/main" val="656771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ACBC8D7-9100-4ABF-9B37-6BC107C67E2C}"/>
              </a:ext>
            </a:extLst>
          </p:cNvPr>
          <p:cNvGraphicFramePr/>
          <p:nvPr/>
        </p:nvGraphicFramePr>
        <p:xfrm>
          <a:off x="883920" y="320844"/>
          <a:ext cx="7318786" cy="6201072"/>
        </p:xfrm>
        <a:graphic>
          <a:graphicData uri="http://schemas.openxmlformats.org/drawingml/2006/chart">
            <c:chart xmlns:c="http://schemas.openxmlformats.org/drawingml/2006/chart" xmlns:r="http://schemas.openxmlformats.org/officeDocument/2006/relationships" r:id="rId6"/>
          </a:graphicData>
        </a:graphic>
      </p:graphicFrame>
      <p:pic>
        <p:nvPicPr>
          <p:cNvPr id="2" name="Slide 5">
            <a:hlinkClick r:id="" action="ppaction://media"/>
            <a:extLst>
              <a:ext uri="{FF2B5EF4-FFF2-40B4-BE49-F238E27FC236}">
                <a16:creationId xmlns:a16="http://schemas.microsoft.com/office/drawing/2014/main" id="{8DAD0FF5-0EAE-446F-88A5-AD66BE8ECD4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528560" y="320844"/>
            <a:ext cx="944880" cy="944880"/>
          </a:xfrm>
          <a:prstGeom prst="rect">
            <a:avLst/>
          </a:prstGeom>
        </p:spPr>
      </p:pic>
      <p:graphicFrame>
        <p:nvGraphicFramePr>
          <p:cNvPr id="4" name="Chart 3">
            <a:extLst>
              <a:ext uri="{FF2B5EF4-FFF2-40B4-BE49-F238E27FC236}">
                <a16:creationId xmlns:a16="http://schemas.microsoft.com/office/drawing/2014/main" id="{011617CF-7715-3E46-B6C9-071E1D86FB92}"/>
              </a:ext>
            </a:extLst>
          </p:cNvPr>
          <p:cNvGraphicFramePr/>
          <p:nvPr/>
        </p:nvGraphicFramePr>
        <p:xfrm>
          <a:off x="4543313" y="1175614"/>
          <a:ext cx="3794759" cy="4118402"/>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1"/>
    </p:custDataLst>
    <p:extLst>
      <p:ext uri="{BB962C8B-B14F-4D97-AF65-F5344CB8AC3E}">
        <p14:creationId xmlns:p14="http://schemas.microsoft.com/office/powerpoint/2010/main" val="3695971091"/>
      </p:ext>
    </p:extLst>
  </p:cSld>
  <p:clrMapOvr>
    <a:masterClrMapping/>
  </p:clrMapOvr>
  <mc:AlternateContent xmlns:mc="http://schemas.openxmlformats.org/markup-compatibility/2006" xmlns:p14="http://schemas.microsoft.com/office/powerpoint/2010/main">
    <mc:Choice Requires="p14">
      <p:transition spd="slow" p14:dur="2000" advTm="23462"/>
    </mc:Choice>
    <mc:Fallback xmlns="">
      <p:transition spd="slow" advTm="23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068" objId="2"/>
        <p14:stopEvt time="20767" objId="2"/>
      </p14:showEvtLst>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70A622-B720-AF9D-CD46-1E1367A80B39}"/>
              </a:ext>
            </a:extLst>
          </p:cNvPr>
          <p:cNvSpPr>
            <a:spLocks noGrp="1"/>
          </p:cNvSpPr>
          <p:nvPr>
            <p:ph type="ctrTitle"/>
          </p:nvPr>
        </p:nvSpPr>
        <p:spPr/>
        <p:txBody>
          <a:bodyPr/>
          <a:lstStyle/>
          <a:p>
            <a:r>
              <a:rPr lang="en-US" dirty="0"/>
              <a:t>WORKING WITH A PROFESSIONAL INVESTOR</a:t>
            </a:r>
          </a:p>
        </p:txBody>
      </p:sp>
      <p:sp>
        <p:nvSpPr>
          <p:cNvPr id="6" name="Subtitle 5">
            <a:extLst>
              <a:ext uri="{FF2B5EF4-FFF2-40B4-BE49-F238E27FC236}">
                <a16:creationId xmlns:a16="http://schemas.microsoft.com/office/drawing/2014/main" id="{B5810758-974A-A36F-4824-49723C42C98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9E0BDAD-D62A-C8D6-1078-6869CD59E01F}"/>
              </a:ext>
            </a:extLst>
          </p:cNvPr>
          <p:cNvSpPr>
            <a:spLocks noGrp="1"/>
          </p:cNvSpPr>
          <p:nvPr>
            <p:ph type="sldNum" sz="quarter" idx="12"/>
          </p:nvPr>
        </p:nvSpPr>
        <p:spPr/>
        <p:txBody>
          <a:bodyPr/>
          <a:lstStyle/>
          <a:p>
            <a:fld id="{32AF03D0-5AC1-44A9-A8E1-5CF33F8C40D2}" type="slidenum">
              <a:rPr lang="en-US" smtClean="0"/>
              <a:pPr/>
              <a:t>61</a:t>
            </a:fld>
            <a:endParaRPr lang="en-US" dirty="0"/>
          </a:p>
        </p:txBody>
      </p:sp>
    </p:spTree>
    <p:extLst>
      <p:ext uri="{BB962C8B-B14F-4D97-AF65-F5344CB8AC3E}">
        <p14:creationId xmlns:p14="http://schemas.microsoft.com/office/powerpoint/2010/main" val="3189474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ACBC8D7-9100-4ABF-9B37-6BC107C67E2C}"/>
              </a:ext>
            </a:extLst>
          </p:cNvPr>
          <p:cNvGraphicFramePr/>
          <p:nvPr/>
        </p:nvGraphicFramePr>
        <p:xfrm>
          <a:off x="-199891" y="348300"/>
          <a:ext cx="8382194" cy="6161400"/>
        </p:xfrm>
        <a:graphic>
          <a:graphicData uri="http://schemas.openxmlformats.org/drawingml/2006/chart">
            <c:chart xmlns:c="http://schemas.openxmlformats.org/drawingml/2006/chart" xmlns:r="http://schemas.openxmlformats.org/officeDocument/2006/relationships" r:id="rId6"/>
          </a:graphicData>
        </a:graphic>
      </p:graphicFrame>
      <p:pic>
        <p:nvPicPr>
          <p:cNvPr id="2" name="Slide 6">
            <a:hlinkClick r:id="" action="ppaction://media"/>
            <a:extLst>
              <a:ext uri="{FF2B5EF4-FFF2-40B4-BE49-F238E27FC236}">
                <a16:creationId xmlns:a16="http://schemas.microsoft.com/office/drawing/2014/main" id="{D7A3F9CC-5288-4DC3-930C-8AC603760E5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82303" y="612037"/>
            <a:ext cx="549727" cy="549727"/>
          </a:xfrm>
          <a:prstGeom prst="rect">
            <a:avLst/>
          </a:prstGeom>
        </p:spPr>
      </p:pic>
      <p:sp>
        <p:nvSpPr>
          <p:cNvPr id="4" name="TextBox 3">
            <a:extLst>
              <a:ext uri="{FF2B5EF4-FFF2-40B4-BE49-F238E27FC236}">
                <a16:creationId xmlns:a16="http://schemas.microsoft.com/office/drawing/2014/main" id="{94A7DBA4-1C7B-FC42-ACE1-FDEDAF726957}"/>
              </a:ext>
            </a:extLst>
          </p:cNvPr>
          <p:cNvSpPr txBox="1"/>
          <p:nvPr/>
        </p:nvSpPr>
        <p:spPr>
          <a:xfrm>
            <a:off x="560261" y="1613118"/>
            <a:ext cx="2526898" cy="1815882"/>
          </a:xfrm>
          <a:prstGeom prst="rect">
            <a:avLst/>
          </a:prstGeom>
          <a:noFill/>
        </p:spPr>
        <p:txBody>
          <a:bodyPr wrap="square" rtlCol="0">
            <a:spAutoFit/>
          </a:bodyPr>
          <a:lstStyle/>
          <a:p>
            <a:r>
              <a:rPr lang="en-US" sz="1600" dirty="0">
                <a:latin typeface="Gill Sans" panose="020B0502020104020203" pitchFamily="34" charset="-79"/>
                <a:ea typeface="Lato" panose="020F0502020204030203" pitchFamily="34" charset="0"/>
                <a:cs typeface="Gill Sans" panose="020B0502020104020203" pitchFamily="34" charset="-79"/>
              </a:rPr>
              <a:t>There is no guarantee that a diversified portfolio will enhance overall returns or outperform a non-diversified portfolio. Diversification does not protect against market risk.</a:t>
            </a:r>
          </a:p>
        </p:txBody>
      </p:sp>
    </p:spTree>
    <p:custDataLst>
      <p:tags r:id="rId1"/>
    </p:custDataLst>
    <p:extLst>
      <p:ext uri="{BB962C8B-B14F-4D97-AF65-F5344CB8AC3E}">
        <p14:creationId xmlns:p14="http://schemas.microsoft.com/office/powerpoint/2010/main" val="477044715"/>
      </p:ext>
    </p:extLst>
  </p:cSld>
  <p:clrMapOvr>
    <a:masterClrMapping/>
  </p:clrMapOvr>
  <mc:AlternateContent xmlns:mc="http://schemas.openxmlformats.org/markup-compatibility/2006" xmlns:p14="http://schemas.microsoft.com/office/powerpoint/2010/main">
    <mc:Choice Requires="p14">
      <p:transition spd="slow" p14:dur="2000" advTm="30267"/>
    </mc:Choice>
    <mc:Fallback xmlns="">
      <p:transition spd="slow" advTm="302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256" objId="2"/>
        <p14:stopEvt time="30267" objId="2"/>
      </p14:showEvtLst>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B2F46-E6D6-0E44-9E4B-992C98B482F8}"/>
              </a:ext>
            </a:extLst>
          </p:cNvPr>
          <p:cNvSpPr>
            <a:spLocks noGrp="1"/>
          </p:cNvSpPr>
          <p:nvPr>
            <p:ph type="title"/>
          </p:nvPr>
        </p:nvSpPr>
        <p:spPr>
          <a:xfrm>
            <a:off x="994834" y="503238"/>
            <a:ext cx="7691966" cy="715962"/>
          </a:xfrm>
        </p:spPr>
        <p:txBody>
          <a:bodyPr/>
          <a:lstStyle/>
          <a:p>
            <a:pPr algn="l"/>
            <a:r>
              <a:rPr lang="en-US" sz="3200" dirty="0">
                <a:solidFill>
                  <a:srgbClr val="C00000"/>
                </a:solidFill>
              </a:rPr>
              <a:t>HOMEWORK: </a:t>
            </a:r>
            <a:r>
              <a:rPr lang="en-US" sz="3200" dirty="0"/>
              <a:t>ACTION PLAN</a:t>
            </a:r>
          </a:p>
        </p:txBody>
      </p:sp>
      <p:graphicFrame>
        <p:nvGraphicFramePr>
          <p:cNvPr id="5" name="Content Placeholder 4">
            <a:extLst>
              <a:ext uri="{FF2B5EF4-FFF2-40B4-BE49-F238E27FC236}">
                <a16:creationId xmlns:a16="http://schemas.microsoft.com/office/drawing/2014/main" id="{602B0DE2-4BFF-7245-8590-DE836CA8D7E3}"/>
              </a:ext>
            </a:extLst>
          </p:cNvPr>
          <p:cNvGraphicFramePr>
            <a:graphicFrameLocks noGrp="1"/>
          </p:cNvGraphicFramePr>
          <p:nvPr>
            <p:ph idx="1"/>
          </p:nvPr>
        </p:nvGraphicFramePr>
        <p:xfrm>
          <a:off x="1069446" y="1712913"/>
          <a:ext cx="7343775" cy="4149435"/>
        </p:xfrm>
        <a:graphic>
          <a:graphicData uri="http://schemas.openxmlformats.org/drawingml/2006/table">
            <a:tbl>
              <a:tblPr firstRow="1" bandRow="1">
                <a:tableStyleId>{BC89EF96-8CEA-46FF-86C4-4CE0E7609802}</a:tableStyleId>
              </a:tblPr>
              <a:tblGrid>
                <a:gridCol w="7343775">
                  <a:extLst>
                    <a:ext uri="{9D8B030D-6E8A-4147-A177-3AD203B41FA5}">
                      <a16:colId xmlns:a16="http://schemas.microsoft.com/office/drawing/2014/main" val="2829152067"/>
                    </a:ext>
                  </a:extLst>
                </a:gridCol>
              </a:tblGrid>
              <a:tr h="829887">
                <a:tc>
                  <a:txBody>
                    <a:bodyPr/>
                    <a:lstStyle/>
                    <a:p>
                      <a:r>
                        <a:rPr lang="en-US" sz="2200" b="1" dirty="0"/>
                        <a:t>1. </a:t>
                      </a:r>
                    </a:p>
                  </a:txBody>
                  <a:tcPr/>
                </a:tc>
                <a:extLst>
                  <a:ext uri="{0D108BD9-81ED-4DB2-BD59-A6C34878D82A}">
                    <a16:rowId xmlns:a16="http://schemas.microsoft.com/office/drawing/2014/main" val="1790550019"/>
                  </a:ext>
                </a:extLst>
              </a:tr>
              <a:tr h="829887">
                <a:tc>
                  <a:txBody>
                    <a:bodyPr/>
                    <a:lstStyle/>
                    <a:p>
                      <a:r>
                        <a:rPr lang="en-US" sz="2200" b="1" dirty="0"/>
                        <a:t>2.</a:t>
                      </a:r>
                    </a:p>
                  </a:txBody>
                  <a:tcPr/>
                </a:tc>
                <a:extLst>
                  <a:ext uri="{0D108BD9-81ED-4DB2-BD59-A6C34878D82A}">
                    <a16:rowId xmlns:a16="http://schemas.microsoft.com/office/drawing/2014/main" val="3990491891"/>
                  </a:ext>
                </a:extLst>
              </a:tr>
              <a:tr h="829887">
                <a:tc>
                  <a:txBody>
                    <a:bodyPr/>
                    <a:lstStyle/>
                    <a:p>
                      <a:r>
                        <a:rPr lang="en-US" sz="2200" b="1" dirty="0"/>
                        <a:t>3.</a:t>
                      </a:r>
                    </a:p>
                  </a:txBody>
                  <a:tcPr/>
                </a:tc>
                <a:extLst>
                  <a:ext uri="{0D108BD9-81ED-4DB2-BD59-A6C34878D82A}">
                    <a16:rowId xmlns:a16="http://schemas.microsoft.com/office/drawing/2014/main" val="1331630869"/>
                  </a:ext>
                </a:extLst>
              </a:tr>
              <a:tr h="829887">
                <a:tc>
                  <a:txBody>
                    <a:bodyPr/>
                    <a:lstStyle/>
                    <a:p>
                      <a:r>
                        <a:rPr lang="en-US" sz="2200" b="1" dirty="0"/>
                        <a:t>4.</a:t>
                      </a:r>
                    </a:p>
                  </a:txBody>
                  <a:tcPr/>
                </a:tc>
                <a:extLst>
                  <a:ext uri="{0D108BD9-81ED-4DB2-BD59-A6C34878D82A}">
                    <a16:rowId xmlns:a16="http://schemas.microsoft.com/office/drawing/2014/main" val="767123091"/>
                  </a:ext>
                </a:extLst>
              </a:tr>
              <a:tr h="829887">
                <a:tc>
                  <a:txBody>
                    <a:bodyPr/>
                    <a:lstStyle/>
                    <a:p>
                      <a:r>
                        <a:rPr lang="en-US" sz="2200" b="1" dirty="0"/>
                        <a:t>5.</a:t>
                      </a:r>
                    </a:p>
                  </a:txBody>
                  <a:tcPr/>
                </a:tc>
                <a:extLst>
                  <a:ext uri="{0D108BD9-81ED-4DB2-BD59-A6C34878D82A}">
                    <a16:rowId xmlns:a16="http://schemas.microsoft.com/office/drawing/2014/main" val="2152940765"/>
                  </a:ext>
                </a:extLst>
              </a:tr>
            </a:tbl>
          </a:graphicData>
        </a:graphic>
      </p:graphicFrame>
      <p:sp>
        <p:nvSpPr>
          <p:cNvPr id="2" name="Slide Number Placeholder 1">
            <a:extLst>
              <a:ext uri="{FF2B5EF4-FFF2-40B4-BE49-F238E27FC236}">
                <a16:creationId xmlns:a16="http://schemas.microsoft.com/office/drawing/2014/main" id="{981EB419-679F-4B45-A15F-04AA7940C896}"/>
              </a:ext>
            </a:extLst>
          </p:cNvPr>
          <p:cNvSpPr>
            <a:spLocks noGrp="1"/>
          </p:cNvSpPr>
          <p:nvPr>
            <p:ph type="sldNum" sz="quarter" idx="4294967295"/>
          </p:nvPr>
        </p:nvSpPr>
        <p:spPr bwMode="auto">
          <a:xfrm>
            <a:off x="8869363" y="6432550"/>
            <a:ext cx="274637"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defPPr>
              <a:defRPr lang="en-US"/>
            </a:defPPr>
            <a:lvl1pPr marL="0" algn="ctr" defTabSz="457200" rtl="0" eaLnBrk="1" latinLnBrk="0" hangingPunct="1">
              <a:defRPr sz="1000" kern="1200">
                <a:solidFill>
                  <a:schemeClr val="tx1"/>
                </a:solidFill>
                <a:latin typeface="+mn-lt"/>
                <a:ea typeface="+mn-ea"/>
                <a:cs typeface="+mn-cs"/>
                <a:sym typeface="Lucida Grande"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60AC680-C03A-4328-89FA-A8897051D542}" type="slidenum">
              <a:rPr lang="en-US" smtClean="0"/>
              <a:pPr>
                <a:defRPr/>
              </a:pPr>
              <a:t>63</a:t>
            </a:fld>
            <a:endParaRPr lang="en-US" dirty="0"/>
          </a:p>
        </p:txBody>
      </p:sp>
      <p:sp>
        <p:nvSpPr>
          <p:cNvPr id="6" name="TextBox 5">
            <a:extLst>
              <a:ext uri="{FF2B5EF4-FFF2-40B4-BE49-F238E27FC236}">
                <a16:creationId xmlns:a16="http://schemas.microsoft.com/office/drawing/2014/main" id="{4FE012C2-CBF6-114F-98B7-8DBB733B8EAF}"/>
              </a:ext>
            </a:extLst>
          </p:cNvPr>
          <p:cNvSpPr txBox="1"/>
          <p:nvPr/>
        </p:nvSpPr>
        <p:spPr>
          <a:xfrm>
            <a:off x="994834" y="1117600"/>
            <a:ext cx="7490618" cy="400110"/>
          </a:xfrm>
          <a:prstGeom prst="rect">
            <a:avLst/>
          </a:prstGeom>
          <a:noFill/>
        </p:spPr>
        <p:txBody>
          <a:bodyPr wrap="square" rtlCol="0">
            <a:spAutoFit/>
          </a:bodyPr>
          <a:lstStyle/>
          <a:p>
            <a:r>
              <a:rPr lang="en-US" sz="2000" dirty="0"/>
              <a:t>Write down at least three things you can do right now. </a:t>
            </a:r>
          </a:p>
        </p:txBody>
      </p:sp>
    </p:spTree>
    <p:extLst>
      <p:ext uri="{BB962C8B-B14F-4D97-AF65-F5344CB8AC3E}">
        <p14:creationId xmlns:p14="http://schemas.microsoft.com/office/powerpoint/2010/main" val="17256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A9EB1D-6592-4179-8895-FF3BF253EB8C}"/>
              </a:ext>
            </a:extLst>
          </p:cNvPr>
          <p:cNvSpPr/>
          <p:nvPr/>
        </p:nvSpPr>
        <p:spPr>
          <a:xfrm>
            <a:off x="914400" y="1689004"/>
            <a:ext cx="7315200" cy="3479992"/>
          </a:xfrm>
          <a:prstGeom prst="rect">
            <a:avLst/>
          </a:prstGeom>
        </p:spPr>
        <p:txBody>
          <a:bodyPr wrap="square">
            <a:spAutoFit/>
          </a:bodyPr>
          <a:lstStyle/>
          <a:p>
            <a:pPr algn="just">
              <a:lnSpc>
                <a:spcPct val="107000"/>
              </a:lnSpc>
              <a:spcAft>
                <a:spcPts val="800"/>
              </a:spcAft>
            </a:pPr>
            <a:r>
              <a:rPr lang="en-US" sz="1400" dirty="0">
                <a:latin typeface="Lato" panose="020F0502020204030203" pitchFamily="34" charset="0"/>
                <a:ea typeface="Lato" panose="020F0502020204030203" pitchFamily="34" charset="0"/>
                <a:cs typeface="Lato" panose="020F0502020204030203" pitchFamily="34" charset="0"/>
              </a:rPr>
              <a:t>The opinions voiced in this material are for general information only and are not intended to provide specific advice or recommendations for any individual. The economic forecasts may not develop as predicted. All performance referenced is historical and is no guarantee of future results. Stock investing involves risk including loss of principal.</a:t>
            </a:r>
          </a:p>
          <a:p>
            <a:pPr algn="just">
              <a:lnSpc>
                <a:spcPct val="107000"/>
              </a:lnSpc>
              <a:spcAft>
                <a:spcPts val="800"/>
              </a:spcAft>
            </a:pPr>
            <a:r>
              <a:rPr lang="en-US" sz="1400" dirty="0">
                <a:latin typeface="Lato" panose="020F0502020204030203" pitchFamily="34" charset="0"/>
                <a:ea typeface="Lato" panose="020F0502020204030203" pitchFamily="34" charset="0"/>
                <a:cs typeface="Lato" panose="020F0502020204030203" pitchFamily="34" charset="0"/>
              </a:rPr>
              <a:t>The prices of small and mid-cap stocks are generally more volatile than large cap stocks.</a:t>
            </a:r>
          </a:p>
          <a:p>
            <a:pPr algn="just">
              <a:lnSpc>
                <a:spcPct val="107000"/>
              </a:lnSpc>
              <a:spcAft>
                <a:spcPts val="800"/>
              </a:spcAft>
            </a:pPr>
            <a:r>
              <a:rPr lang="en-US" sz="1400" dirty="0">
                <a:latin typeface="Lato" panose="020F0502020204030203" pitchFamily="34" charset="0"/>
                <a:ea typeface="Lato" panose="020F0502020204030203" pitchFamily="34" charset="0"/>
                <a:cs typeface="Lato" panose="020F0502020204030203" pitchFamily="34" charset="0"/>
              </a:rPr>
              <a:t>International investing involves special risks such as currency fluctuation and political instability and may not be suitable for all investors. These risks are often heightened for investments in emerging markets.</a:t>
            </a:r>
          </a:p>
          <a:p>
            <a:pPr algn="just">
              <a:lnSpc>
                <a:spcPct val="107000"/>
              </a:lnSpc>
              <a:spcAft>
                <a:spcPts val="800"/>
              </a:spcAft>
            </a:pPr>
            <a:r>
              <a:rPr lang="en-US" sz="1400" dirty="0">
                <a:latin typeface="Lato" panose="020F0502020204030203" pitchFamily="34" charset="0"/>
                <a:ea typeface="Lato" panose="020F0502020204030203" pitchFamily="34" charset="0"/>
                <a:cs typeface="Lato" panose="020F0502020204030203" pitchFamily="34" charset="0"/>
              </a:rPr>
              <a:t>Bonds are subject to market and interest rate risk if sold prior to maturity. Bond values will decline as interest rates rise and bonds are subject to availability and change in price.</a:t>
            </a:r>
          </a:p>
          <a:p>
            <a:pPr algn="just">
              <a:lnSpc>
                <a:spcPct val="107000"/>
              </a:lnSpc>
              <a:spcAft>
                <a:spcPts val="800"/>
              </a:spcAft>
            </a:pPr>
            <a:r>
              <a:rPr lang="en-US" sz="1400" dirty="0">
                <a:latin typeface="Lato" panose="020F0502020204030203" pitchFamily="34" charset="0"/>
                <a:ea typeface="Lato" panose="020F0502020204030203" pitchFamily="34" charset="0"/>
                <a:cs typeface="Lato" panose="020F0502020204030203" pitchFamily="34" charset="0"/>
              </a:rPr>
              <a:t>High yield/junk bonds (grade BB or below) are not investment grade securities, and are subject to higher interest rate, credit, and liquidity risks than those graded BBB and above. They generally should be part of a diversified portfolio for sophisticated investors.</a:t>
            </a:r>
          </a:p>
        </p:txBody>
      </p:sp>
      <p:sp>
        <p:nvSpPr>
          <p:cNvPr id="3" name="Slide Number Placeholder 2">
            <a:extLst>
              <a:ext uri="{FF2B5EF4-FFF2-40B4-BE49-F238E27FC236}">
                <a16:creationId xmlns:a16="http://schemas.microsoft.com/office/drawing/2014/main" id="{6EA73115-B321-A940-A127-15EFDDBA8A93}"/>
              </a:ext>
            </a:extLst>
          </p:cNvPr>
          <p:cNvSpPr>
            <a:spLocks noGrp="1"/>
          </p:cNvSpPr>
          <p:nvPr>
            <p:ph type="sldNum" sz="quarter" idx="12"/>
          </p:nvPr>
        </p:nvSpPr>
        <p:spPr/>
        <p:txBody>
          <a:bodyPr/>
          <a:lstStyle/>
          <a:p>
            <a:fld id="{32AF03D0-5AC1-44A9-A8E1-5CF33F8C40D2}" type="slidenum">
              <a:rPr lang="en-US" smtClean="0"/>
              <a:t>64</a:t>
            </a:fld>
            <a:endParaRPr lang="en-US" dirty="0"/>
          </a:p>
        </p:txBody>
      </p:sp>
    </p:spTree>
    <p:extLst>
      <p:ext uri="{BB962C8B-B14F-4D97-AF65-F5344CB8AC3E}">
        <p14:creationId xmlns:p14="http://schemas.microsoft.com/office/powerpoint/2010/main" val="2439964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generated with very high confidence">
            <a:extLst>
              <a:ext uri="{FF2B5EF4-FFF2-40B4-BE49-F238E27FC236}">
                <a16:creationId xmlns:a16="http://schemas.microsoft.com/office/drawing/2014/main" id="{8D30C0BA-C993-4C0D-9DD8-615EFE0CC6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371" y="1321059"/>
            <a:ext cx="4803289" cy="3145196"/>
          </a:xfrm>
          <a:prstGeom prst="rect">
            <a:avLst/>
          </a:prstGeom>
        </p:spPr>
      </p:pic>
      <p:sp>
        <p:nvSpPr>
          <p:cNvPr id="5" name="TextBox 4">
            <a:extLst>
              <a:ext uri="{FF2B5EF4-FFF2-40B4-BE49-F238E27FC236}">
                <a16:creationId xmlns:a16="http://schemas.microsoft.com/office/drawing/2014/main" id="{6EBF72EC-A4A0-42D4-AB35-936568CB21FF}"/>
              </a:ext>
            </a:extLst>
          </p:cNvPr>
          <p:cNvSpPr txBox="1"/>
          <p:nvPr/>
        </p:nvSpPr>
        <p:spPr>
          <a:xfrm>
            <a:off x="2381371" y="4530132"/>
            <a:ext cx="3893127" cy="584775"/>
          </a:xfrm>
          <a:prstGeom prst="rect">
            <a:avLst/>
          </a:prstGeom>
          <a:noFill/>
        </p:spPr>
        <p:txBody>
          <a:bodyPr wrap="square" rtlCol="0">
            <a:spAutoFit/>
          </a:bodyPr>
          <a:lstStyle/>
          <a:p>
            <a:r>
              <a:rPr lang="en-US" sz="1600" dirty="0">
                <a:solidFill>
                  <a:schemeClr val="accent1"/>
                </a:solidFill>
                <a:latin typeface="Lato" panose="020F0502020204030203" pitchFamily="34" charset="0"/>
                <a:ea typeface="Lato" panose="020F0502020204030203" pitchFamily="34" charset="0"/>
                <a:cs typeface="Lato" panose="020F0502020204030203" pitchFamily="34" charset="0"/>
                <a:hlinkClick r:id="rId4"/>
              </a:rPr>
              <a:t>www.moderncapitalconcepts.com</a:t>
            </a:r>
            <a:endParaRPr lang="en-US" sz="1600" dirty="0">
              <a:solidFill>
                <a:schemeClr val="accent1"/>
              </a:solidFill>
              <a:latin typeface="Lato" panose="020F0502020204030203" pitchFamily="34" charset="0"/>
              <a:ea typeface="Lato" panose="020F0502020204030203" pitchFamily="34" charset="0"/>
              <a:cs typeface="Lato" panose="020F0502020204030203" pitchFamily="34" charset="0"/>
            </a:endParaRPr>
          </a:p>
          <a:p>
            <a:r>
              <a:rPr lang="en-US" sz="1600" u="sng" dirty="0">
                <a:latin typeface="Lato" panose="020F0502020204030203" pitchFamily="34" charset="0"/>
                <a:ea typeface="Lato" panose="020F0502020204030203" pitchFamily="34" charset="0"/>
                <a:cs typeface="Lato" panose="020F0502020204030203" pitchFamily="34" charset="0"/>
                <a:hlinkClick r:id="rId5"/>
              </a:rPr>
              <a:t>khloe@moderncapitalconcepts.com</a:t>
            </a:r>
            <a:r>
              <a:rPr lang="en-US" sz="1600" dirty="0">
                <a:latin typeface="Lato" panose="020F0502020204030203" pitchFamily="34" charset="0"/>
                <a:ea typeface="Lato" panose="020F0502020204030203" pitchFamily="34" charset="0"/>
                <a:cs typeface="Lato" panose="020F0502020204030203" pitchFamily="34" charset="0"/>
              </a:rPr>
              <a:t> </a:t>
            </a:r>
            <a:endParaRPr lang="en-US" sz="1600"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
        <p:nvSpPr>
          <p:cNvPr id="6" name="Slide Number Placeholder 5">
            <a:extLst>
              <a:ext uri="{FF2B5EF4-FFF2-40B4-BE49-F238E27FC236}">
                <a16:creationId xmlns:a16="http://schemas.microsoft.com/office/drawing/2014/main" id="{8C7B56A2-53B1-2B44-800F-4EBE32DBB3DC}"/>
              </a:ext>
            </a:extLst>
          </p:cNvPr>
          <p:cNvSpPr>
            <a:spLocks noGrp="1"/>
          </p:cNvSpPr>
          <p:nvPr>
            <p:ph type="sldNum" sz="quarter" idx="12"/>
          </p:nvPr>
        </p:nvSpPr>
        <p:spPr/>
        <p:txBody>
          <a:bodyPr/>
          <a:lstStyle/>
          <a:p>
            <a:fld id="{32AF03D0-5AC1-44A9-A8E1-5CF33F8C40D2}" type="slidenum">
              <a:rPr lang="en-US" smtClean="0"/>
              <a:pPr/>
              <a:t>65</a:t>
            </a:fld>
            <a:endParaRPr lang="en-US" dirty="0"/>
          </a:p>
        </p:txBody>
      </p:sp>
      <p:pic>
        <p:nvPicPr>
          <p:cNvPr id="3" name="Picture 2" descr="Logo, company name&#10;&#10;Description automatically generated">
            <a:extLst>
              <a:ext uri="{FF2B5EF4-FFF2-40B4-BE49-F238E27FC236}">
                <a16:creationId xmlns:a16="http://schemas.microsoft.com/office/drawing/2014/main" id="{4F72F91B-AE76-0120-9430-BE12D6D73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7588" y="5294539"/>
            <a:ext cx="3624014" cy="792753"/>
          </a:xfrm>
          <a:prstGeom prst="rect">
            <a:avLst/>
          </a:prstGeom>
        </p:spPr>
      </p:pic>
    </p:spTree>
    <p:extLst>
      <p:ext uri="{BB962C8B-B14F-4D97-AF65-F5344CB8AC3E}">
        <p14:creationId xmlns:p14="http://schemas.microsoft.com/office/powerpoint/2010/main" val="151964349"/>
      </p:ext>
    </p:extLst>
  </p:cSld>
  <p:clrMapOvr>
    <a:masterClrMapping/>
  </p:clrMapOvr>
  <mc:AlternateContent xmlns:mc="http://schemas.openxmlformats.org/markup-compatibility/2006" xmlns:p14="http://schemas.microsoft.com/office/powerpoint/2010/main">
    <mc:Choice Requires="p14">
      <p:transition spd="slow" p14:dur="2000" advTm="3017"/>
    </mc:Choice>
    <mc:Fallback xmlns="">
      <p:transition spd="slow" advTm="30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5419BF75-6289-4C46-8F18-2EACA7E4AB2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9032" y="753700"/>
            <a:ext cx="8009163" cy="4983480"/>
          </a:xfrm>
        </p:spPr>
      </p:pic>
      <p:sp>
        <p:nvSpPr>
          <p:cNvPr id="4" name="Slide Number Placeholder 3">
            <a:extLst>
              <a:ext uri="{FF2B5EF4-FFF2-40B4-BE49-F238E27FC236}">
                <a16:creationId xmlns:a16="http://schemas.microsoft.com/office/drawing/2014/main" id="{4AC393D6-54F5-0E4E-B74E-438A85E869D2}"/>
              </a:ext>
            </a:extLst>
          </p:cNvPr>
          <p:cNvSpPr>
            <a:spLocks noGrp="1"/>
          </p:cNvSpPr>
          <p:nvPr>
            <p:ph type="sldNum" sz="quarter" idx="12"/>
          </p:nvPr>
        </p:nvSpPr>
        <p:spPr/>
        <p:txBody>
          <a:bodyPr/>
          <a:lstStyle/>
          <a:p>
            <a:fld id="{32AF03D0-5AC1-44A9-A8E1-5CF33F8C40D2}" type="slidenum">
              <a:rPr lang="en-US" smtClean="0"/>
              <a:pPr/>
              <a:t>7</a:t>
            </a:fld>
            <a:endParaRPr lang="en-US" dirty="0"/>
          </a:p>
        </p:txBody>
      </p:sp>
    </p:spTree>
    <p:extLst>
      <p:ext uri="{BB962C8B-B14F-4D97-AF65-F5344CB8AC3E}">
        <p14:creationId xmlns:p14="http://schemas.microsoft.com/office/powerpoint/2010/main" val="64220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436C-7D52-324D-8912-C92C4AA765F6}"/>
              </a:ext>
            </a:extLst>
          </p:cNvPr>
          <p:cNvSpPr>
            <a:spLocks noGrp="1"/>
          </p:cNvSpPr>
          <p:nvPr>
            <p:ph type="title"/>
          </p:nvPr>
        </p:nvSpPr>
        <p:spPr/>
        <p:txBody>
          <a:bodyPr/>
          <a:lstStyle/>
          <a:p>
            <a:pPr algn="l"/>
            <a:r>
              <a:rPr lang="en-US" dirty="0">
                <a:solidFill>
                  <a:srgbClr val="C00000"/>
                </a:solidFill>
              </a:rPr>
              <a:t>EXERCISE</a:t>
            </a:r>
            <a:r>
              <a:rPr lang="en-US" dirty="0">
                <a:solidFill>
                  <a:schemeClr val="tx1">
                    <a:lumMod val="50000"/>
                    <a:lumOff val="50000"/>
                  </a:schemeClr>
                </a:solidFill>
              </a:rPr>
              <a:t>: </a:t>
            </a:r>
            <a:r>
              <a:rPr lang="en-US" dirty="0"/>
              <a:t>SHORT-TERM GOALS</a:t>
            </a:r>
          </a:p>
        </p:txBody>
      </p:sp>
      <p:sp>
        <p:nvSpPr>
          <p:cNvPr id="4" name="Slide Number Placeholder 3">
            <a:extLst>
              <a:ext uri="{FF2B5EF4-FFF2-40B4-BE49-F238E27FC236}">
                <a16:creationId xmlns:a16="http://schemas.microsoft.com/office/drawing/2014/main" id="{C8555360-D6D1-2C40-B2ED-AEF948288B31}"/>
              </a:ext>
            </a:extLst>
          </p:cNvPr>
          <p:cNvSpPr>
            <a:spLocks noGrp="1"/>
          </p:cNvSpPr>
          <p:nvPr>
            <p:ph type="sldNum" sz="quarter" idx="12"/>
          </p:nvPr>
        </p:nvSpPr>
        <p:spPr/>
        <p:txBody>
          <a:bodyPr/>
          <a:lstStyle/>
          <a:p>
            <a:fld id="{32AF03D0-5AC1-44A9-A8E1-5CF33F8C40D2}" type="slidenum">
              <a:rPr lang="en-US" smtClean="0"/>
              <a:pPr/>
              <a:t>8</a:t>
            </a:fld>
            <a:endParaRPr lang="en-US" dirty="0"/>
          </a:p>
        </p:txBody>
      </p:sp>
      <p:sp>
        <p:nvSpPr>
          <p:cNvPr id="6" name="TextBox 5">
            <a:extLst>
              <a:ext uri="{FF2B5EF4-FFF2-40B4-BE49-F238E27FC236}">
                <a16:creationId xmlns:a16="http://schemas.microsoft.com/office/drawing/2014/main" id="{E156DBC3-6C85-2248-8CCA-05CE4C1DAEDD}"/>
              </a:ext>
            </a:extLst>
          </p:cNvPr>
          <p:cNvSpPr txBox="1"/>
          <p:nvPr/>
        </p:nvSpPr>
        <p:spPr>
          <a:xfrm>
            <a:off x="507538" y="1141992"/>
            <a:ext cx="7950662" cy="1200329"/>
          </a:xfrm>
          <a:prstGeom prst="rect">
            <a:avLst/>
          </a:prstGeom>
          <a:noFill/>
        </p:spPr>
        <p:txBody>
          <a:bodyPr wrap="square" rtlCol="0">
            <a:spAutoFit/>
          </a:bodyPr>
          <a:lstStyle/>
          <a:p>
            <a:r>
              <a:rPr lang="en-US" dirty="0"/>
              <a:t>What makes you happy? What do you want to experience? What investment do you need to make in your </a:t>
            </a:r>
            <a:r>
              <a:rPr lang="en-US" dirty="0">
                <a:solidFill>
                  <a:srgbClr val="C00000"/>
                </a:solidFill>
              </a:rPr>
              <a:t>human capital</a:t>
            </a:r>
            <a:r>
              <a:rPr lang="en-US" dirty="0"/>
              <a:t>? Determining the order of goals can be daunting for some. A CERTIFIED FINANCIAL PLANNER™ can help you weigh the </a:t>
            </a:r>
            <a:r>
              <a:rPr lang="en-US" dirty="0">
                <a:highlight>
                  <a:srgbClr val="FFFF00"/>
                </a:highlight>
              </a:rPr>
              <a:t>OPPORTUNITY COSTS.</a:t>
            </a:r>
          </a:p>
        </p:txBody>
      </p:sp>
      <p:sp>
        <p:nvSpPr>
          <p:cNvPr id="7" name="Rectangle 6">
            <a:extLst>
              <a:ext uri="{FF2B5EF4-FFF2-40B4-BE49-F238E27FC236}">
                <a16:creationId xmlns:a16="http://schemas.microsoft.com/office/drawing/2014/main" id="{9270FE3E-4C28-0E41-91E6-A94B0CB9CEE7}"/>
              </a:ext>
            </a:extLst>
          </p:cNvPr>
          <p:cNvSpPr/>
          <p:nvPr/>
        </p:nvSpPr>
        <p:spPr>
          <a:xfrm>
            <a:off x="3475734" y="5534797"/>
            <a:ext cx="5144947" cy="584775"/>
          </a:xfrm>
          <a:prstGeom prst="rect">
            <a:avLst/>
          </a:prstGeom>
        </p:spPr>
        <p:txBody>
          <a:bodyPr wrap="square">
            <a:spAutoFit/>
          </a:bodyPr>
          <a:lstStyle/>
          <a:p>
            <a:r>
              <a:rPr lang="en-US" sz="1600" i="1" dirty="0"/>
              <a:t>Investing in human capital is the best long-term investment – Jerome Powell, Federal Reserve Chairman</a:t>
            </a:r>
          </a:p>
        </p:txBody>
      </p:sp>
      <p:sp>
        <p:nvSpPr>
          <p:cNvPr id="8" name="Rectangle 7">
            <a:extLst>
              <a:ext uri="{FF2B5EF4-FFF2-40B4-BE49-F238E27FC236}">
                <a16:creationId xmlns:a16="http://schemas.microsoft.com/office/drawing/2014/main" id="{5C8660BE-E1A9-8842-9466-265177F87645}"/>
              </a:ext>
            </a:extLst>
          </p:cNvPr>
          <p:cNvSpPr/>
          <p:nvPr/>
        </p:nvSpPr>
        <p:spPr>
          <a:xfrm flipH="1">
            <a:off x="3284752" y="5576880"/>
            <a:ext cx="104172" cy="567159"/>
          </a:xfrm>
          <a:prstGeom prst="rect">
            <a:avLst/>
          </a:prstGeom>
          <a:solidFill>
            <a:srgbClr val="957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Shape 9">
            <a:extLst>
              <a:ext uri="{FF2B5EF4-FFF2-40B4-BE49-F238E27FC236}">
                <a16:creationId xmlns:a16="http://schemas.microsoft.com/office/drawing/2014/main" id="{FE22BB53-E255-AC97-DC6A-553A389AAC06}"/>
              </a:ext>
            </a:extLst>
          </p:cNvPr>
          <p:cNvSpPr/>
          <p:nvPr/>
        </p:nvSpPr>
        <p:spPr>
          <a:xfrm rot="5400000">
            <a:off x="1150988" y="3630228"/>
            <a:ext cx="1403010" cy="2334577"/>
          </a:xfrm>
          <a:prstGeom prst="corner">
            <a:avLst>
              <a:gd name="adj1" fmla="val 16120"/>
              <a:gd name="adj2" fmla="val 16110"/>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L-Shape 10">
            <a:extLst>
              <a:ext uri="{FF2B5EF4-FFF2-40B4-BE49-F238E27FC236}">
                <a16:creationId xmlns:a16="http://schemas.microsoft.com/office/drawing/2014/main" id="{E4AFED11-5C46-4C37-2FA1-67EF0135987A}"/>
              </a:ext>
            </a:extLst>
          </p:cNvPr>
          <p:cNvSpPr/>
          <p:nvPr/>
        </p:nvSpPr>
        <p:spPr>
          <a:xfrm rot="5400000">
            <a:off x="3731187" y="2991755"/>
            <a:ext cx="1403010" cy="2334577"/>
          </a:xfrm>
          <a:prstGeom prst="corner">
            <a:avLst>
              <a:gd name="adj1" fmla="val 16120"/>
              <a:gd name="adj2" fmla="val 16110"/>
            </a:avLst>
          </a:prstGeom>
          <a:solidFill>
            <a:srgbClr val="F1BB4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Freeform 11">
            <a:extLst>
              <a:ext uri="{FF2B5EF4-FFF2-40B4-BE49-F238E27FC236}">
                <a16:creationId xmlns:a16="http://schemas.microsoft.com/office/drawing/2014/main" id="{45A478F6-87D8-539D-4D7B-A61F2A67CABA}"/>
              </a:ext>
            </a:extLst>
          </p:cNvPr>
          <p:cNvSpPr/>
          <p:nvPr/>
        </p:nvSpPr>
        <p:spPr>
          <a:xfrm>
            <a:off x="3573170" y="3733032"/>
            <a:ext cx="2434127" cy="1403011"/>
          </a:xfrm>
          <a:custGeom>
            <a:avLst/>
            <a:gdLst>
              <a:gd name="connsiteX0" fmla="*/ 0 w 2107669"/>
              <a:gd name="connsiteY0" fmla="*/ 0 h 1847495"/>
              <a:gd name="connsiteX1" fmla="*/ 2107669 w 2107669"/>
              <a:gd name="connsiteY1" fmla="*/ 0 h 1847495"/>
              <a:gd name="connsiteX2" fmla="*/ 2107669 w 2107669"/>
              <a:gd name="connsiteY2" fmla="*/ 1847495 h 1847495"/>
              <a:gd name="connsiteX3" fmla="*/ 0 w 2107669"/>
              <a:gd name="connsiteY3" fmla="*/ 1847495 h 1847495"/>
              <a:gd name="connsiteX4" fmla="*/ 0 w 2107669"/>
              <a:gd name="connsiteY4" fmla="*/ 0 h 184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669" h="1847495">
                <a:moveTo>
                  <a:pt x="0" y="0"/>
                </a:moveTo>
                <a:lnTo>
                  <a:pt x="2107669" y="0"/>
                </a:lnTo>
                <a:lnTo>
                  <a:pt x="2107669" y="1847495"/>
                </a:lnTo>
                <a:lnTo>
                  <a:pt x="0" y="184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l" defTabSz="400050">
              <a:lnSpc>
                <a:spcPct val="200000"/>
              </a:lnSpc>
              <a:spcBef>
                <a:spcPct val="0"/>
              </a:spcBef>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______________</a:t>
            </a:r>
          </a:p>
          <a:p>
            <a:pPr marL="0" lvl="0" indent="0" algn="l" defTabSz="400050">
              <a:lnSpc>
                <a:spcPct val="200000"/>
              </a:lnSpc>
              <a:spcBef>
                <a:spcPct val="0"/>
              </a:spcBef>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______________</a:t>
            </a:r>
          </a:p>
          <a:p>
            <a:pPr marL="0" lvl="0" indent="0" algn="l" defTabSz="400050">
              <a:lnSpc>
                <a:spcPct val="200000"/>
              </a:lnSpc>
              <a:spcBef>
                <a:spcPct val="0"/>
              </a:spcBef>
              <a:buFont typeface="Arial" panose="020B0604020202020204" pitchFamily="34" charset="0"/>
              <a:buNone/>
            </a:pPr>
            <a:r>
              <a:rPr lang="en-US" sz="1600" b="0" i="0" kern="1200" dirty="0">
                <a:latin typeface="Gill Sans" panose="020B0502020104020203" pitchFamily="34" charset="-79"/>
                <a:cs typeface="Gill Sans" panose="020B0502020104020203" pitchFamily="34" charset="-79"/>
              </a:rPr>
              <a:t>______________</a:t>
            </a:r>
            <a:endParaRPr lang="en-US" sz="1600" kern="1200" dirty="0"/>
          </a:p>
        </p:txBody>
      </p:sp>
      <p:sp>
        <p:nvSpPr>
          <p:cNvPr id="13" name="L-Shape 12">
            <a:extLst>
              <a:ext uri="{FF2B5EF4-FFF2-40B4-BE49-F238E27FC236}">
                <a16:creationId xmlns:a16="http://schemas.microsoft.com/office/drawing/2014/main" id="{1299E854-4D27-5A97-6BAC-61E6AF784F2D}"/>
              </a:ext>
            </a:extLst>
          </p:cNvPr>
          <p:cNvSpPr/>
          <p:nvPr/>
        </p:nvSpPr>
        <p:spPr>
          <a:xfrm rot="5400000">
            <a:off x="6311386" y="2353282"/>
            <a:ext cx="1403010" cy="2334577"/>
          </a:xfrm>
          <a:prstGeom prst="corner">
            <a:avLst>
              <a:gd name="adj1" fmla="val 16120"/>
              <a:gd name="adj2" fmla="val 16110"/>
            </a:avLst>
          </a:prstGeom>
          <a:solidFill>
            <a:srgbClr val="7DCB7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4" name="Freeform 13">
            <a:extLst>
              <a:ext uri="{FF2B5EF4-FFF2-40B4-BE49-F238E27FC236}">
                <a16:creationId xmlns:a16="http://schemas.microsoft.com/office/drawing/2014/main" id="{D5ED956C-1F6B-9FAB-8CE5-C334FA3EC3D4}"/>
              </a:ext>
            </a:extLst>
          </p:cNvPr>
          <p:cNvSpPr/>
          <p:nvPr/>
        </p:nvSpPr>
        <p:spPr>
          <a:xfrm>
            <a:off x="6159321" y="3050818"/>
            <a:ext cx="2107669" cy="2448204"/>
          </a:xfrm>
          <a:custGeom>
            <a:avLst/>
            <a:gdLst>
              <a:gd name="connsiteX0" fmla="*/ 0 w 2107669"/>
              <a:gd name="connsiteY0" fmla="*/ 0 h 1847495"/>
              <a:gd name="connsiteX1" fmla="*/ 2107669 w 2107669"/>
              <a:gd name="connsiteY1" fmla="*/ 0 h 1847495"/>
              <a:gd name="connsiteX2" fmla="*/ 2107669 w 2107669"/>
              <a:gd name="connsiteY2" fmla="*/ 1847495 h 1847495"/>
              <a:gd name="connsiteX3" fmla="*/ 0 w 2107669"/>
              <a:gd name="connsiteY3" fmla="*/ 1847495 h 1847495"/>
              <a:gd name="connsiteX4" fmla="*/ 0 w 2107669"/>
              <a:gd name="connsiteY4" fmla="*/ 0 h 184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669" h="1847495">
                <a:moveTo>
                  <a:pt x="0" y="0"/>
                </a:moveTo>
                <a:lnTo>
                  <a:pt x="2107669" y="0"/>
                </a:lnTo>
                <a:lnTo>
                  <a:pt x="2107669" y="1847495"/>
                </a:lnTo>
                <a:lnTo>
                  <a:pt x="0" y="184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l" defTabSz="400050">
              <a:lnSpc>
                <a:spcPct val="200000"/>
              </a:lnSpc>
              <a:spcBef>
                <a:spcPct val="0"/>
              </a:spcBef>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p>
          <a:p>
            <a:pPr marL="0" lvl="0" indent="0" algn="l" defTabSz="400050">
              <a:lnSpc>
                <a:spcPct val="200000"/>
              </a:lnSpc>
              <a:spcBef>
                <a:spcPct val="0"/>
              </a:spcBef>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p>
          <a:p>
            <a:pPr marL="0" lvl="0" indent="0" algn="l" defTabSz="400050">
              <a:lnSpc>
                <a:spcPct val="200000"/>
              </a:lnSpc>
              <a:spcBef>
                <a:spcPct val="0"/>
              </a:spcBef>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endParaRPr lang="en-US" sz="1600" kern="1200" dirty="0"/>
          </a:p>
        </p:txBody>
      </p:sp>
      <p:sp>
        <p:nvSpPr>
          <p:cNvPr id="15" name="TextBox 14">
            <a:extLst>
              <a:ext uri="{FF2B5EF4-FFF2-40B4-BE49-F238E27FC236}">
                <a16:creationId xmlns:a16="http://schemas.microsoft.com/office/drawing/2014/main" id="{B70019C9-8E21-4ED9-757B-47D6EC2E2022}"/>
              </a:ext>
            </a:extLst>
          </p:cNvPr>
          <p:cNvSpPr txBox="1"/>
          <p:nvPr/>
        </p:nvSpPr>
        <p:spPr>
          <a:xfrm>
            <a:off x="683316" y="3444323"/>
            <a:ext cx="2005262" cy="400110"/>
          </a:xfrm>
          <a:prstGeom prst="rect">
            <a:avLst/>
          </a:prstGeom>
          <a:noFill/>
        </p:spPr>
        <p:txBody>
          <a:bodyPr wrap="square" rtlCol="0">
            <a:spAutoFit/>
          </a:bodyPr>
          <a:lstStyle/>
          <a:p>
            <a:pPr algn="ctr"/>
            <a:r>
              <a:rPr lang="en-US" sz="2000" dirty="0">
                <a:latin typeface="Gill Sans" panose="020B0502020104020203" pitchFamily="34" charset="-79"/>
                <a:ea typeface="Lato" panose="020F0502020204030203" pitchFamily="34" charset="0"/>
                <a:cs typeface="Gill Sans" panose="020B0502020104020203" pitchFamily="34" charset="-79"/>
              </a:rPr>
              <a:t>Within 3 Years</a:t>
            </a:r>
          </a:p>
        </p:txBody>
      </p:sp>
      <p:sp>
        <p:nvSpPr>
          <p:cNvPr id="16" name="TextBox 15">
            <a:extLst>
              <a:ext uri="{FF2B5EF4-FFF2-40B4-BE49-F238E27FC236}">
                <a16:creationId xmlns:a16="http://schemas.microsoft.com/office/drawing/2014/main" id="{C94CE1DA-9469-2C87-8673-B3BF0F4C5476}"/>
              </a:ext>
            </a:extLst>
          </p:cNvPr>
          <p:cNvSpPr txBox="1"/>
          <p:nvPr/>
        </p:nvSpPr>
        <p:spPr>
          <a:xfrm>
            <a:off x="3193905" y="2870760"/>
            <a:ext cx="2005262" cy="400110"/>
          </a:xfrm>
          <a:prstGeom prst="rect">
            <a:avLst/>
          </a:prstGeom>
          <a:noFill/>
        </p:spPr>
        <p:txBody>
          <a:bodyPr wrap="square" rtlCol="0">
            <a:spAutoFit/>
          </a:bodyPr>
          <a:lstStyle/>
          <a:p>
            <a:pPr algn="ctr"/>
            <a:r>
              <a:rPr lang="en-US" sz="2000" dirty="0">
                <a:latin typeface="Gill Sans" panose="020B0502020104020203" pitchFamily="34" charset="-79"/>
                <a:ea typeface="Lato" panose="020F0502020204030203" pitchFamily="34" charset="0"/>
                <a:cs typeface="Gill Sans" panose="020B0502020104020203" pitchFamily="34" charset="-79"/>
              </a:rPr>
              <a:t>3 to 7 Years</a:t>
            </a:r>
          </a:p>
        </p:txBody>
      </p:sp>
      <p:sp>
        <p:nvSpPr>
          <p:cNvPr id="17" name="TextBox 16">
            <a:extLst>
              <a:ext uri="{FF2B5EF4-FFF2-40B4-BE49-F238E27FC236}">
                <a16:creationId xmlns:a16="http://schemas.microsoft.com/office/drawing/2014/main" id="{10DE5E29-A482-AF29-3A25-6D1202D12356}"/>
              </a:ext>
            </a:extLst>
          </p:cNvPr>
          <p:cNvSpPr txBox="1"/>
          <p:nvPr/>
        </p:nvSpPr>
        <p:spPr>
          <a:xfrm>
            <a:off x="5752620" y="2349393"/>
            <a:ext cx="2434127" cy="400110"/>
          </a:xfrm>
          <a:prstGeom prst="rect">
            <a:avLst/>
          </a:prstGeom>
          <a:noFill/>
        </p:spPr>
        <p:txBody>
          <a:bodyPr wrap="square" rtlCol="0">
            <a:spAutoFit/>
          </a:bodyPr>
          <a:lstStyle/>
          <a:p>
            <a:pPr algn="ctr"/>
            <a:r>
              <a:rPr lang="en-US" sz="2000" dirty="0">
                <a:latin typeface="Gill Sans" panose="020B0502020104020203" pitchFamily="34" charset="-79"/>
                <a:ea typeface="Lato" panose="020F0502020204030203" pitchFamily="34" charset="0"/>
                <a:cs typeface="Gill Sans" panose="020B0502020104020203" pitchFamily="34" charset="-79"/>
              </a:rPr>
              <a:t>More than 7 Years</a:t>
            </a:r>
          </a:p>
        </p:txBody>
      </p:sp>
      <p:sp>
        <p:nvSpPr>
          <p:cNvPr id="18" name="Freeform 17">
            <a:extLst>
              <a:ext uri="{FF2B5EF4-FFF2-40B4-BE49-F238E27FC236}">
                <a16:creationId xmlns:a16="http://schemas.microsoft.com/office/drawing/2014/main" id="{224E8230-E639-9689-4DE6-3439A1461D30}"/>
              </a:ext>
            </a:extLst>
          </p:cNvPr>
          <p:cNvSpPr/>
          <p:nvPr/>
        </p:nvSpPr>
        <p:spPr>
          <a:xfrm>
            <a:off x="988125" y="4338571"/>
            <a:ext cx="2107669" cy="1246213"/>
          </a:xfrm>
          <a:custGeom>
            <a:avLst/>
            <a:gdLst>
              <a:gd name="connsiteX0" fmla="*/ 0 w 2107669"/>
              <a:gd name="connsiteY0" fmla="*/ 0 h 1847495"/>
              <a:gd name="connsiteX1" fmla="*/ 2107669 w 2107669"/>
              <a:gd name="connsiteY1" fmla="*/ 0 h 1847495"/>
              <a:gd name="connsiteX2" fmla="*/ 2107669 w 2107669"/>
              <a:gd name="connsiteY2" fmla="*/ 1847495 h 1847495"/>
              <a:gd name="connsiteX3" fmla="*/ 0 w 2107669"/>
              <a:gd name="connsiteY3" fmla="*/ 1847495 h 1847495"/>
              <a:gd name="connsiteX4" fmla="*/ 0 w 2107669"/>
              <a:gd name="connsiteY4" fmla="*/ 0 h 184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669" h="1847495">
                <a:moveTo>
                  <a:pt x="0" y="0"/>
                </a:moveTo>
                <a:lnTo>
                  <a:pt x="2107669" y="0"/>
                </a:lnTo>
                <a:lnTo>
                  <a:pt x="2107669" y="1847495"/>
                </a:lnTo>
                <a:lnTo>
                  <a:pt x="0" y="184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l" defTabSz="400050">
              <a:lnSpc>
                <a:spcPct val="200000"/>
              </a:lnSpc>
              <a:spcBef>
                <a:spcPct val="0"/>
              </a:spcBef>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p>
          <a:p>
            <a:pPr marL="0" lvl="0" indent="0" algn="l" defTabSz="400050">
              <a:lnSpc>
                <a:spcPct val="200000"/>
              </a:lnSpc>
              <a:spcBef>
                <a:spcPct val="0"/>
              </a:spcBef>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p>
          <a:p>
            <a:pPr marL="0" lvl="0" indent="0" algn="l" defTabSz="400050">
              <a:lnSpc>
                <a:spcPct val="200000"/>
              </a:lnSpc>
              <a:spcBef>
                <a:spcPct val="0"/>
              </a:spcBef>
              <a:buFont typeface="Arial" panose="020B0604020202020204" pitchFamily="34" charset="0"/>
              <a:buNone/>
            </a:pPr>
            <a:r>
              <a:rPr lang="en-US" sz="1600" b="0" i="0" kern="1200" baseline="0" dirty="0">
                <a:latin typeface="Gill Sans" panose="020B0502020104020203" pitchFamily="34" charset="-79"/>
                <a:cs typeface="Gill Sans" panose="020B0502020104020203" pitchFamily="34" charset="-79"/>
              </a:rPr>
              <a:t>______________</a:t>
            </a:r>
            <a:endParaRPr lang="en-US" sz="1600" kern="1200" dirty="0"/>
          </a:p>
        </p:txBody>
      </p:sp>
    </p:spTree>
    <p:extLst>
      <p:ext uri="{BB962C8B-B14F-4D97-AF65-F5344CB8AC3E}">
        <p14:creationId xmlns:p14="http://schemas.microsoft.com/office/powerpoint/2010/main" val="45995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bwMode="auto">
          <a:xfrm>
            <a:off x="3337564" y="3779836"/>
            <a:ext cx="2468877" cy="1194688"/>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Roth IRA</a:t>
            </a:r>
          </a:p>
        </p:txBody>
      </p:sp>
      <p:sp>
        <p:nvSpPr>
          <p:cNvPr id="58" name="Rounded Rectangle 57"/>
          <p:cNvSpPr/>
          <p:nvPr/>
        </p:nvSpPr>
        <p:spPr bwMode="auto">
          <a:xfrm>
            <a:off x="3337564" y="2989323"/>
            <a:ext cx="2468877" cy="739178"/>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rgbClr val="000000"/>
                </a:solidFill>
                <a:latin typeface="Gill Sans" panose="020B0502020104020203" pitchFamily="34" charset="-79"/>
                <a:ea typeface="Roboto" panose="02000000000000000000" pitchFamily="2" charset="0"/>
                <a:cs typeface="Gill Sans" panose="020B0502020104020203" pitchFamily="34" charset="-79"/>
                <a:sym typeface="Arial" charset="0"/>
              </a:rPr>
              <a:t>SEP IRA</a:t>
            </a:r>
            <a:endParaRPr kumimoji="0" lang="en-US" sz="14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endParaRPr>
          </a:p>
        </p:txBody>
      </p:sp>
      <p:sp>
        <p:nvSpPr>
          <p:cNvPr id="6" name="Title 1"/>
          <p:cNvSpPr>
            <a:spLocks noGrp="1"/>
          </p:cNvSpPr>
          <p:nvPr>
            <p:ph type="title"/>
          </p:nvPr>
        </p:nvSpPr>
        <p:spPr>
          <a:xfrm>
            <a:off x="772347" y="319531"/>
            <a:ext cx="7315200" cy="411162"/>
          </a:xfrm>
        </p:spPr>
        <p:txBody>
          <a:bodyPr>
            <a:noAutofit/>
          </a:bodyPr>
          <a:lstStyle/>
          <a:p>
            <a:pPr algn="l"/>
            <a:r>
              <a:rPr lang="en-US" sz="2400" cap="all" dirty="0">
                <a:solidFill>
                  <a:srgbClr val="C00000"/>
                </a:solidFill>
                <a:ea typeface="Lato" panose="020F0502020204030203" pitchFamily="34" charset="0"/>
              </a:rPr>
              <a:t>Goal + Account Organization </a:t>
            </a:r>
            <a:r>
              <a:rPr lang="en-US" sz="2400" cap="all" dirty="0">
                <a:solidFill>
                  <a:schemeClr val="bg1">
                    <a:lumMod val="50000"/>
                  </a:schemeClr>
                </a:solidFill>
                <a:ea typeface="Lato" panose="020F0502020204030203" pitchFamily="34" charset="0"/>
              </a:rPr>
              <a:t>-</a:t>
            </a:r>
            <a:r>
              <a:rPr lang="en-US" sz="2400" cap="all" dirty="0">
                <a:ea typeface="Lato" panose="020F0502020204030203" pitchFamily="34" charset="0"/>
              </a:rPr>
              <a:t> Example</a:t>
            </a:r>
          </a:p>
        </p:txBody>
      </p:sp>
      <p:sp>
        <p:nvSpPr>
          <p:cNvPr id="24" name="Freeform 23"/>
          <p:cNvSpPr/>
          <p:nvPr/>
        </p:nvSpPr>
        <p:spPr>
          <a:xfrm>
            <a:off x="762000" y="847701"/>
            <a:ext cx="2442663" cy="572315"/>
          </a:xfrm>
          <a:prstGeom prst="rect">
            <a:avLst/>
          </a:prstGeom>
          <a:solidFill>
            <a:srgbClr val="CB4557"/>
          </a:solidFill>
          <a:effectLst/>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52409" tIns="43519" rIns="52409" bIns="43519" numCol="1" spcCol="1270" anchor="ctr" anchorCtr="0">
            <a:noAutofit/>
          </a:bodyPr>
          <a:lstStyle/>
          <a:p>
            <a:pPr lvl="0" algn="ctr" defTabSz="622300">
              <a:lnSpc>
                <a:spcPct val="90000"/>
              </a:lnSpc>
              <a:spcBef>
                <a:spcPct val="0"/>
              </a:spcBef>
            </a:pPr>
            <a:r>
              <a:rPr lang="en-US" sz="1600" kern="1200" cap="all" dirty="0">
                <a:solidFill>
                  <a:schemeClr val="bg1"/>
                </a:solidFill>
                <a:latin typeface="Gill Sans" panose="020B0502020104020203" pitchFamily="34" charset="-79"/>
                <a:ea typeface="Roboto" panose="02000000000000000000" pitchFamily="2" charset="0"/>
                <a:cs typeface="Gill Sans" panose="020B0502020104020203" pitchFamily="34" charset="-79"/>
              </a:rPr>
              <a:t>Emergencies</a:t>
            </a:r>
          </a:p>
          <a:p>
            <a:pPr lvl="0" algn="ctr" defTabSz="622300">
              <a:lnSpc>
                <a:spcPts val="1500"/>
              </a:lnSpc>
              <a:spcBef>
                <a:spcPct val="0"/>
              </a:spcBef>
              <a:spcAft>
                <a:spcPct val="35000"/>
              </a:spcAft>
            </a:pPr>
            <a:r>
              <a:rPr lang="en-US" sz="1600" kern="1200" cap="all" dirty="0">
                <a:solidFill>
                  <a:schemeClr val="bg1"/>
                </a:solidFill>
                <a:latin typeface="Gill Sans" panose="020B0502020104020203" pitchFamily="34" charset="-79"/>
                <a:ea typeface="Roboto" panose="02000000000000000000" pitchFamily="2" charset="0"/>
                <a:cs typeface="Gill Sans" panose="020B0502020104020203" pitchFamily="34" charset="-79"/>
              </a:rPr>
              <a:t>&amp; Short-Term</a:t>
            </a:r>
          </a:p>
        </p:txBody>
      </p:sp>
      <p:sp>
        <p:nvSpPr>
          <p:cNvPr id="26" name="Freeform 25"/>
          <p:cNvSpPr/>
          <p:nvPr/>
        </p:nvSpPr>
        <p:spPr>
          <a:xfrm>
            <a:off x="1264531" y="3950181"/>
            <a:ext cx="1901801" cy="459337"/>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000" kern="1200" dirty="0">
                <a:latin typeface="Gill Sans" panose="020B0502020104020203" pitchFamily="34" charset="-79"/>
                <a:ea typeface="Roboto" panose="02000000000000000000" pitchFamily="2" charset="0"/>
                <a:cs typeface="Gill Sans" panose="020B0502020104020203" pitchFamily="34" charset="-79"/>
              </a:rPr>
              <a:t>$</a:t>
            </a:r>
            <a:r>
              <a:rPr lang="en-US" sz="1000" dirty="0">
                <a:latin typeface="Gill Sans" panose="020B0502020104020203" pitchFamily="34" charset="-79"/>
                <a:ea typeface="Roboto" panose="02000000000000000000" pitchFamily="2" charset="0"/>
                <a:cs typeface="Gill Sans" panose="020B0502020104020203" pitchFamily="34" charset="-79"/>
              </a:rPr>
              <a:t>7</a:t>
            </a:r>
            <a:r>
              <a:rPr lang="en-US" sz="1000" kern="1200" dirty="0">
                <a:latin typeface="Gill Sans" panose="020B0502020104020203" pitchFamily="34" charset="-79"/>
                <a:ea typeface="Roboto" panose="02000000000000000000" pitchFamily="2" charset="0"/>
                <a:cs typeface="Gill Sans" panose="020B0502020104020203" pitchFamily="34" charset="-79"/>
              </a:rPr>
              <a:t>,000 </a:t>
            </a:r>
            <a:r>
              <a:rPr lang="en-US" sz="1000" dirty="0">
                <a:latin typeface="Gill Sans" panose="020B0502020104020203" pitchFamily="34" charset="-79"/>
                <a:ea typeface="Roboto" panose="02000000000000000000" pitchFamily="2" charset="0"/>
                <a:cs typeface="Gill Sans" panose="020B0502020104020203" pitchFamily="34" charset="-79"/>
              </a:rPr>
              <a:t>CDs</a:t>
            </a:r>
            <a:endParaRPr lang="en-US" sz="100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28" name="Freeform 27"/>
          <p:cNvSpPr/>
          <p:nvPr/>
        </p:nvSpPr>
        <p:spPr>
          <a:xfrm>
            <a:off x="1264531" y="4352104"/>
            <a:ext cx="1901801" cy="325570"/>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000" kern="1200" dirty="0">
                <a:latin typeface="Gill Sans" panose="020B0502020104020203" pitchFamily="34" charset="-79"/>
                <a:ea typeface="Roboto" panose="02000000000000000000" pitchFamily="2" charset="0"/>
                <a:cs typeface="Gill Sans" panose="020B0502020104020203" pitchFamily="34" charset="-79"/>
              </a:rPr>
              <a:t>$3,000 </a:t>
            </a:r>
            <a:r>
              <a:rPr lang="en-US" sz="1000" dirty="0">
                <a:latin typeface="Gill Sans" panose="020B0502020104020203" pitchFamily="34" charset="-79"/>
                <a:ea typeface="Roboto" panose="02000000000000000000" pitchFamily="2" charset="0"/>
                <a:cs typeface="Gill Sans" panose="020B0502020104020203" pitchFamily="34" charset="-79"/>
              </a:rPr>
              <a:t>Corporate bond funds, high yield (junk) bonds</a:t>
            </a:r>
            <a:endParaRPr lang="en-US" sz="100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3" name="TextBox 2"/>
          <p:cNvSpPr txBox="1"/>
          <p:nvPr/>
        </p:nvSpPr>
        <p:spPr>
          <a:xfrm>
            <a:off x="1171074" y="1531083"/>
            <a:ext cx="1995645" cy="1954381"/>
          </a:xfrm>
          <a:prstGeom prst="rect">
            <a:avLst/>
          </a:prstGeom>
          <a:noFill/>
          <a:effectLst/>
        </p:spPr>
        <p:txBody>
          <a:bodyPr wrap="square" rtlCol="0">
            <a:spAutoFit/>
          </a:bodyPr>
          <a:lstStyle/>
          <a:p>
            <a:r>
              <a:rPr lang="en-US" sz="1100" dirty="0">
                <a:solidFill>
                  <a:srgbClr val="C00000"/>
                </a:solidFill>
                <a:latin typeface="Gill Sans" panose="020B0502020104020203" pitchFamily="34" charset="-79"/>
                <a:ea typeface="Roboto" panose="02000000000000000000" pitchFamily="2" charset="0"/>
                <a:cs typeface="Gill Sans" panose="020B0502020104020203" pitchFamily="34" charset="-79"/>
              </a:rPr>
              <a:t>At least 3 months of essential expenses. 12 months if close or at retirement</a:t>
            </a:r>
          </a:p>
          <a:p>
            <a:r>
              <a:rPr lang="en-US" sz="1100" u="sng" dirty="0">
                <a:latin typeface="Gill Sans" panose="020B0502020104020203" pitchFamily="34" charset="-79"/>
                <a:ea typeface="Roboto" panose="02000000000000000000" pitchFamily="2" charset="0"/>
                <a:cs typeface="Gill Sans" panose="020B0502020104020203" pitchFamily="34" charset="-79"/>
              </a:rPr>
              <a:t>Example</a:t>
            </a:r>
            <a:r>
              <a:rPr lang="en-US" sz="1100" dirty="0">
                <a:latin typeface="Gill Sans" panose="020B0502020104020203" pitchFamily="34" charset="-79"/>
                <a:ea typeface="Roboto" panose="02000000000000000000" pitchFamily="2" charset="0"/>
                <a:cs typeface="Gill Sans" panose="020B0502020104020203" pitchFamily="34" charset="-79"/>
              </a:rPr>
              <a:t>: $5,000 monthly expenses x 3 = $15,000</a:t>
            </a:r>
          </a:p>
          <a:p>
            <a:r>
              <a:rPr lang="en-US" sz="1100" dirty="0">
                <a:latin typeface="Gill Sans" panose="020B0502020104020203" pitchFamily="34" charset="-79"/>
                <a:ea typeface="Roboto" panose="02000000000000000000" pitchFamily="2" charset="0"/>
                <a:cs typeface="Gill Sans" panose="020B0502020104020203" pitchFamily="34" charset="-79"/>
              </a:rPr>
              <a:t>Increase cash to &gt;22% of down payment if buying a house.</a:t>
            </a:r>
          </a:p>
          <a:p>
            <a:endParaRPr lang="en-US" sz="1100" dirty="0">
              <a:latin typeface="Gill Sans" panose="020B0502020104020203" pitchFamily="34" charset="-79"/>
              <a:ea typeface="Roboto" panose="02000000000000000000" pitchFamily="2" charset="0"/>
              <a:cs typeface="Gill Sans" panose="020B0502020104020203" pitchFamily="34" charset="-79"/>
            </a:endParaRPr>
          </a:p>
          <a:p>
            <a:r>
              <a:rPr lang="en-US" sz="1100" dirty="0">
                <a:latin typeface="Gill Sans" panose="020B0502020104020203" pitchFamily="34" charset="-79"/>
                <a:ea typeface="Roboto" panose="02000000000000000000" pitchFamily="2" charset="0"/>
                <a:cs typeface="Gill Sans" panose="020B0502020104020203" pitchFamily="34" charset="-79"/>
              </a:rPr>
              <a:t>Compare rates at </a:t>
            </a:r>
            <a:r>
              <a:rPr lang="en-US" sz="1100" dirty="0" err="1">
                <a:latin typeface="Gill Sans" panose="020B0502020104020203" pitchFamily="34" charset="-79"/>
                <a:ea typeface="Roboto" panose="02000000000000000000" pitchFamily="2" charset="0"/>
                <a:cs typeface="Gill Sans" panose="020B0502020104020203" pitchFamily="34" charset="-79"/>
              </a:rPr>
              <a:t>Bankrate.com</a:t>
            </a:r>
            <a:r>
              <a:rPr lang="en-US" sz="1100" dirty="0">
                <a:latin typeface="Gill Sans" panose="020B0502020104020203" pitchFamily="34" charset="-79"/>
                <a:ea typeface="Roboto" panose="02000000000000000000" pitchFamily="2" charset="0"/>
                <a:cs typeface="Gill Sans" panose="020B0502020104020203" pitchFamily="34" charset="-79"/>
              </a:rPr>
              <a:t> for savings accounts and CDs</a:t>
            </a:r>
          </a:p>
        </p:txBody>
      </p:sp>
      <p:sp>
        <p:nvSpPr>
          <p:cNvPr id="46" name="Freeform 45"/>
          <p:cNvSpPr/>
          <p:nvPr/>
        </p:nvSpPr>
        <p:spPr>
          <a:xfrm>
            <a:off x="3358416" y="847699"/>
            <a:ext cx="2448021" cy="572315"/>
          </a:xfrm>
          <a:prstGeom prst="rect">
            <a:avLst/>
          </a:prstGeom>
          <a:solidFill>
            <a:srgbClr val="F2BB43"/>
          </a:solidFill>
          <a:effectLst/>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52409" tIns="43519" rIns="52409" bIns="43519" numCol="1" spcCol="1270" anchor="ctr" anchorCtr="0">
            <a:noAutofit/>
          </a:bodyPr>
          <a:lstStyle/>
          <a:p>
            <a:pPr lvl="0" algn="ctr" defTabSz="622300">
              <a:lnSpc>
                <a:spcPct val="90000"/>
              </a:lnSpc>
              <a:spcAft>
                <a:spcPct val="35000"/>
              </a:spcAft>
            </a:pPr>
            <a:r>
              <a:rPr lang="en-US" sz="1600" cap="all" dirty="0">
                <a:solidFill>
                  <a:schemeClr val="tx1"/>
                </a:solidFill>
                <a:latin typeface="Gill Sans" panose="020B0502020104020203" pitchFamily="34" charset="-79"/>
                <a:ea typeface="Roboto" panose="02000000000000000000" pitchFamily="2" charset="0"/>
                <a:cs typeface="Gill Sans" panose="020B0502020104020203" pitchFamily="34" charset="-79"/>
              </a:rPr>
              <a:t>Retirement</a:t>
            </a:r>
            <a:endParaRPr lang="en-US" sz="1600" kern="1200" cap="all" dirty="0">
              <a:solidFill>
                <a:schemeClr val="tx1"/>
              </a:solidFill>
              <a:latin typeface="Gill Sans" panose="020B0502020104020203" pitchFamily="34" charset="-79"/>
              <a:ea typeface="Roboto" panose="02000000000000000000" pitchFamily="2" charset="0"/>
              <a:cs typeface="Gill Sans" panose="020B0502020104020203" pitchFamily="34" charset="-79"/>
            </a:endParaRPr>
          </a:p>
        </p:txBody>
      </p:sp>
      <p:sp>
        <p:nvSpPr>
          <p:cNvPr id="47" name="Freeform 46"/>
          <p:cNvSpPr/>
          <p:nvPr/>
        </p:nvSpPr>
        <p:spPr>
          <a:xfrm>
            <a:off x="3855721" y="1607285"/>
            <a:ext cx="1883119" cy="1330703"/>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100" kern="1200" dirty="0">
                <a:solidFill>
                  <a:srgbClr val="C00000"/>
                </a:solidFill>
                <a:latin typeface="Gill Sans" panose="020B0502020104020203" pitchFamily="34" charset="-79"/>
                <a:ea typeface="Roboto" panose="02000000000000000000" pitchFamily="2" charset="0"/>
                <a:cs typeface="Gill Sans" panose="020B0502020104020203" pitchFamily="34" charset="-79"/>
              </a:rPr>
              <a:t>$</a:t>
            </a:r>
            <a:r>
              <a:rPr lang="en-US" sz="1100" dirty="0">
                <a:solidFill>
                  <a:srgbClr val="C00000"/>
                </a:solidFill>
                <a:latin typeface="Gill Sans" panose="020B0502020104020203" pitchFamily="34" charset="-79"/>
                <a:ea typeface="Roboto" panose="02000000000000000000" pitchFamily="2" charset="0"/>
                <a:cs typeface="Gill Sans" panose="020B0502020104020203" pitchFamily="34" charset="-79"/>
              </a:rPr>
              <a:t>23</a:t>
            </a:r>
            <a:r>
              <a:rPr lang="en-US" sz="1100" kern="1200" dirty="0">
                <a:solidFill>
                  <a:srgbClr val="C00000"/>
                </a:solidFill>
                <a:latin typeface="Gill Sans" panose="020B0502020104020203" pitchFamily="34" charset="-79"/>
                <a:ea typeface="Roboto" panose="02000000000000000000" pitchFamily="2" charset="0"/>
                <a:cs typeface="Gill Sans" panose="020B0502020104020203" pitchFamily="34" charset="-79"/>
              </a:rPr>
              <a:t>,000 annual contribution + $7,500 if &gt; age 50 </a:t>
            </a:r>
          </a:p>
          <a:p>
            <a:pPr lvl="0" algn="l" defTabSz="466725">
              <a:lnSpc>
                <a:spcPct val="90000"/>
              </a:lnSpc>
              <a:spcBef>
                <a:spcPct val="0"/>
              </a:spcBef>
              <a:spcAft>
                <a:spcPct val="35000"/>
              </a:spcAft>
            </a:pPr>
            <a:r>
              <a:rPr lang="en-US" sz="1100" dirty="0">
                <a:latin typeface="Gill Sans" panose="020B0502020104020203" pitchFamily="34" charset="-79"/>
                <a:ea typeface="Roboto" panose="02000000000000000000" pitchFamily="2" charset="0"/>
                <a:cs typeface="Gill Sans" panose="020B0502020104020203" pitchFamily="34" charset="-79"/>
              </a:rPr>
              <a:t>Employer match: </a:t>
            </a:r>
            <a:r>
              <a:rPr lang="en-US" sz="1100" dirty="0">
                <a:solidFill>
                  <a:srgbClr val="C00000"/>
                </a:solidFill>
                <a:latin typeface="Gill Sans" panose="020B0502020104020203" pitchFamily="34" charset="-79"/>
                <a:ea typeface="Roboto" panose="02000000000000000000" pitchFamily="2" charset="0"/>
                <a:cs typeface="Gill Sans" panose="020B0502020104020203" pitchFamily="34" charset="-79"/>
              </a:rPr>
              <a:t>_____%</a:t>
            </a:r>
          </a:p>
          <a:p>
            <a:pPr lvl="0" algn="l" defTabSz="466725">
              <a:lnSpc>
                <a:spcPct val="90000"/>
              </a:lnSpc>
              <a:spcBef>
                <a:spcPct val="0"/>
              </a:spcBef>
              <a:spcAft>
                <a:spcPct val="35000"/>
              </a:spcAft>
            </a:pPr>
            <a:r>
              <a:rPr lang="en-US" sz="1100" kern="1200" dirty="0">
                <a:latin typeface="Gill Sans" panose="020B0502020104020203" pitchFamily="34" charset="-79"/>
                <a:ea typeface="Roboto" panose="02000000000000000000" pitchFamily="2" charset="0"/>
                <a:cs typeface="Gill Sans" panose="020B0502020104020203" pitchFamily="34" charset="-79"/>
              </a:rPr>
              <a:t>Invest for growth, reduce risk (% stocks) closer to retirement</a:t>
            </a:r>
          </a:p>
          <a:p>
            <a:pPr lvl="0" algn="l" defTabSz="466725">
              <a:lnSpc>
                <a:spcPct val="90000"/>
              </a:lnSpc>
              <a:spcBef>
                <a:spcPct val="0"/>
              </a:spcBef>
              <a:spcAft>
                <a:spcPct val="35000"/>
              </a:spcAft>
            </a:pPr>
            <a:r>
              <a:rPr lang="en-US" sz="1100" dirty="0">
                <a:solidFill>
                  <a:srgbClr val="C00000"/>
                </a:solidFill>
                <a:latin typeface="Gill Sans" panose="020B0502020104020203" pitchFamily="34" charset="-79"/>
                <a:ea typeface="Roboto" panose="02000000000000000000" pitchFamily="2" charset="0"/>
                <a:cs typeface="Gill Sans" panose="020B0502020104020203" pitchFamily="34" charset="-79"/>
              </a:rPr>
              <a:t>Save at least 16% of gross income</a:t>
            </a:r>
            <a:endParaRPr lang="en-US" sz="1100" kern="1200" dirty="0">
              <a:solidFill>
                <a:srgbClr val="C00000"/>
              </a:solidFill>
              <a:latin typeface="Gill Sans" panose="020B0502020104020203" pitchFamily="34" charset="-79"/>
              <a:ea typeface="Roboto" panose="02000000000000000000" pitchFamily="2" charset="0"/>
              <a:cs typeface="Gill Sans" panose="020B0502020104020203" pitchFamily="34" charset="-79"/>
            </a:endParaRPr>
          </a:p>
        </p:txBody>
      </p:sp>
      <p:sp>
        <p:nvSpPr>
          <p:cNvPr id="51" name="Rounded Rectangle 50"/>
          <p:cNvSpPr/>
          <p:nvPr/>
        </p:nvSpPr>
        <p:spPr bwMode="auto">
          <a:xfrm>
            <a:off x="772347" y="3502570"/>
            <a:ext cx="2442663" cy="1680716"/>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 Taxable Account</a:t>
            </a:r>
          </a:p>
        </p:txBody>
      </p:sp>
      <p:sp>
        <p:nvSpPr>
          <p:cNvPr id="52" name="Rounded Rectangle 51"/>
          <p:cNvSpPr/>
          <p:nvPr/>
        </p:nvSpPr>
        <p:spPr bwMode="auto">
          <a:xfrm>
            <a:off x="3337561" y="1531086"/>
            <a:ext cx="2468877" cy="1398168"/>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401(k)</a:t>
            </a:r>
          </a:p>
        </p:txBody>
      </p:sp>
      <p:sp>
        <p:nvSpPr>
          <p:cNvPr id="55" name="Freeform 54"/>
          <p:cNvSpPr/>
          <p:nvPr/>
        </p:nvSpPr>
        <p:spPr>
          <a:xfrm>
            <a:off x="3859981" y="3856035"/>
            <a:ext cx="1823909" cy="1035185"/>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100" kern="1200" dirty="0">
                <a:latin typeface="Gill Sans" panose="020B0502020104020203" pitchFamily="34" charset="-79"/>
                <a:ea typeface="Roboto" panose="02000000000000000000" pitchFamily="2" charset="0"/>
                <a:cs typeface="Gill Sans" panose="020B0502020104020203" pitchFamily="34" charset="-79"/>
              </a:rPr>
              <a:t>$7,000 annual contribution + $1,000 if &gt;50</a:t>
            </a:r>
          </a:p>
          <a:p>
            <a:pPr lvl="0" algn="l" defTabSz="466725">
              <a:lnSpc>
                <a:spcPct val="90000"/>
              </a:lnSpc>
              <a:spcBef>
                <a:spcPct val="0"/>
              </a:spcBef>
              <a:spcAft>
                <a:spcPct val="35000"/>
              </a:spcAft>
            </a:pPr>
            <a:r>
              <a:rPr lang="en-US" sz="1100" kern="1200" dirty="0">
                <a:latin typeface="Gill Sans" panose="020B0502020104020203" pitchFamily="34" charset="-79"/>
                <a:ea typeface="Roboto" panose="02000000000000000000" pitchFamily="2" charset="0"/>
                <a:cs typeface="Gill Sans" panose="020B0502020104020203" pitchFamily="34" charset="-79"/>
              </a:rPr>
              <a:t>Tax-free distributions: invest more aggressively</a:t>
            </a:r>
          </a:p>
          <a:p>
            <a:pPr lvl="0" algn="l" defTabSz="466725">
              <a:lnSpc>
                <a:spcPct val="90000"/>
              </a:lnSpc>
              <a:spcBef>
                <a:spcPct val="0"/>
              </a:spcBef>
              <a:spcAft>
                <a:spcPct val="35000"/>
              </a:spcAft>
            </a:pPr>
            <a:r>
              <a:rPr lang="en-US" sz="1100" dirty="0">
                <a:latin typeface="Gill Sans" panose="020B0502020104020203" pitchFamily="34" charset="-79"/>
                <a:ea typeface="Roboto" panose="02000000000000000000" pitchFamily="2" charset="0"/>
                <a:cs typeface="Gill Sans" panose="020B0502020104020203" pitchFamily="34" charset="-79"/>
              </a:rPr>
              <a:t>Consider Roth Conversions when stocks are down.</a:t>
            </a:r>
            <a:endParaRPr lang="en-US" sz="110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57" name="Freeform 56"/>
          <p:cNvSpPr/>
          <p:nvPr/>
        </p:nvSpPr>
        <p:spPr>
          <a:xfrm>
            <a:off x="3859984" y="2989323"/>
            <a:ext cx="1878856" cy="739177"/>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defTabSz="466725">
              <a:lnSpc>
                <a:spcPct val="90000"/>
              </a:lnSpc>
              <a:spcBef>
                <a:spcPct val="0"/>
              </a:spcBef>
              <a:spcAft>
                <a:spcPct val="35000"/>
              </a:spcAft>
            </a:pPr>
            <a:r>
              <a:rPr lang="en-US" sz="1100" dirty="0">
                <a:latin typeface="Gill Sans" panose="020B0502020104020203" pitchFamily="34" charset="-79"/>
                <a:ea typeface="Roboto" panose="02000000000000000000" pitchFamily="2" charset="0"/>
                <a:cs typeface="Gill Sans" panose="020B0502020104020203" pitchFamily="34" charset="-79"/>
              </a:rPr>
              <a:t>25% of Self-employed net income</a:t>
            </a:r>
          </a:p>
          <a:p>
            <a:pPr lvl="0" algn="l" defTabSz="466725">
              <a:lnSpc>
                <a:spcPct val="90000"/>
              </a:lnSpc>
              <a:spcBef>
                <a:spcPct val="0"/>
              </a:spcBef>
              <a:spcAft>
                <a:spcPct val="35000"/>
              </a:spcAft>
            </a:pPr>
            <a:r>
              <a:rPr lang="en-US" sz="1100" dirty="0">
                <a:latin typeface="Gill Sans" panose="020B0502020104020203" pitchFamily="34" charset="-79"/>
                <a:ea typeface="Roboto" panose="02000000000000000000" pitchFamily="2" charset="0"/>
                <a:cs typeface="Gill Sans" panose="020B0502020104020203" pitchFamily="34" charset="-79"/>
              </a:rPr>
              <a:t>Can convert traditional to SEP and vice versa</a:t>
            </a:r>
          </a:p>
        </p:txBody>
      </p:sp>
      <p:sp>
        <p:nvSpPr>
          <p:cNvPr id="59" name="Freeform 58"/>
          <p:cNvSpPr/>
          <p:nvPr/>
        </p:nvSpPr>
        <p:spPr>
          <a:xfrm>
            <a:off x="5957238" y="847699"/>
            <a:ext cx="2478504" cy="572315"/>
          </a:xfrm>
          <a:prstGeom prst="rect">
            <a:avLst/>
          </a:prstGeom>
          <a:solidFill>
            <a:srgbClr val="7DCB75"/>
          </a:solidFill>
          <a:effectLst/>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52409" tIns="43519" rIns="52409" bIns="43519" numCol="1" spcCol="1270" anchor="ctr" anchorCtr="0">
            <a:noAutofit/>
          </a:bodyPr>
          <a:lstStyle/>
          <a:p>
            <a:pPr lvl="0" algn="ctr" defTabSz="622300">
              <a:lnSpc>
                <a:spcPct val="90000"/>
              </a:lnSpc>
              <a:spcAft>
                <a:spcPct val="35000"/>
              </a:spcAft>
            </a:pPr>
            <a:r>
              <a:rPr lang="en-US" sz="1600" cap="all" dirty="0">
                <a:solidFill>
                  <a:schemeClr val="tx1"/>
                </a:solidFill>
                <a:latin typeface="Gill Sans" panose="020B0502020104020203" pitchFamily="34" charset="-79"/>
                <a:ea typeface="Roboto" panose="02000000000000000000" pitchFamily="2" charset="0"/>
                <a:cs typeface="Gill Sans" panose="020B0502020104020203" pitchFamily="34" charset="-79"/>
              </a:rPr>
              <a:t>College</a:t>
            </a:r>
            <a:endParaRPr lang="en-US" sz="1600" kern="1200" cap="all" dirty="0">
              <a:solidFill>
                <a:schemeClr val="tx1"/>
              </a:solidFill>
              <a:latin typeface="Gill Sans" panose="020B0502020104020203" pitchFamily="34" charset="-79"/>
              <a:ea typeface="Roboto" panose="02000000000000000000" pitchFamily="2" charset="0"/>
              <a:cs typeface="Gill Sans" panose="020B0502020104020203" pitchFamily="34" charset="-79"/>
            </a:endParaRPr>
          </a:p>
        </p:txBody>
      </p:sp>
      <p:sp>
        <p:nvSpPr>
          <p:cNvPr id="60" name="Freeform 59"/>
          <p:cNvSpPr/>
          <p:nvPr/>
        </p:nvSpPr>
        <p:spPr>
          <a:xfrm>
            <a:off x="6487861" y="1609035"/>
            <a:ext cx="1869225" cy="1587815"/>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050" kern="1200" dirty="0">
                <a:latin typeface="Gill Sans" panose="020B0502020104020203" pitchFamily="34" charset="-79"/>
                <a:ea typeface="Roboto" panose="02000000000000000000" pitchFamily="2" charset="0"/>
                <a:cs typeface="Gill Sans" panose="020B0502020104020203" pitchFamily="34" charset="-79"/>
              </a:rPr>
              <a:t>$18,000 per child/beneficiary to avoid gift tax. IRS permits “front-loading” 5-years. $18,000 x 5 = $90,000 upfront. Assumes no other gifts.</a:t>
            </a:r>
            <a:endParaRPr lang="en-US" sz="1050" dirty="0">
              <a:latin typeface="Gill Sans" panose="020B0502020104020203" pitchFamily="34" charset="-79"/>
              <a:ea typeface="Roboto" panose="02000000000000000000" pitchFamily="2" charset="0"/>
              <a:cs typeface="Gill Sans" panose="020B0502020104020203" pitchFamily="34" charset="-79"/>
            </a:endParaRPr>
          </a:p>
          <a:p>
            <a:pPr lvl="0" algn="l" defTabSz="466725">
              <a:lnSpc>
                <a:spcPct val="90000"/>
              </a:lnSpc>
              <a:spcBef>
                <a:spcPct val="0"/>
              </a:spcBef>
              <a:spcAft>
                <a:spcPct val="35000"/>
              </a:spcAft>
            </a:pPr>
            <a:r>
              <a:rPr lang="en-US" sz="1050" kern="1200" dirty="0">
                <a:latin typeface="Gill Sans" panose="020B0502020104020203" pitchFamily="34" charset="-79"/>
                <a:ea typeface="Roboto" panose="02000000000000000000" pitchFamily="2" charset="0"/>
                <a:cs typeface="Gill Sans" panose="020B0502020104020203" pitchFamily="34" charset="-79"/>
              </a:rPr>
              <a:t>Invest for growth, reduce risk (% stocks) closer to enrollment</a:t>
            </a:r>
          </a:p>
          <a:p>
            <a:pPr lvl="0" algn="l" defTabSz="466725">
              <a:lnSpc>
                <a:spcPct val="90000"/>
              </a:lnSpc>
              <a:spcBef>
                <a:spcPct val="0"/>
              </a:spcBef>
              <a:spcAft>
                <a:spcPct val="35000"/>
              </a:spcAft>
            </a:pPr>
            <a:r>
              <a:rPr lang="en-US" sz="1050" dirty="0">
                <a:latin typeface="Gill Sans" panose="020B0502020104020203" pitchFamily="34" charset="-79"/>
                <a:ea typeface="Roboto" panose="02000000000000000000" pitchFamily="2" charset="0"/>
                <a:cs typeface="Gill Sans" panose="020B0502020104020203" pitchFamily="34" charset="-79"/>
              </a:rPr>
              <a:t>One account per child or change beneficiaries</a:t>
            </a:r>
            <a:endParaRPr lang="en-US" sz="105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61" name="Rounded Rectangle 60"/>
          <p:cNvSpPr/>
          <p:nvPr/>
        </p:nvSpPr>
        <p:spPr bwMode="auto">
          <a:xfrm>
            <a:off x="5954458" y="1532833"/>
            <a:ext cx="2468879" cy="1664017"/>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529</a:t>
            </a:r>
          </a:p>
        </p:txBody>
      </p:sp>
      <p:sp>
        <p:nvSpPr>
          <p:cNvPr id="62" name="Rounded Rectangle 61"/>
          <p:cNvSpPr/>
          <p:nvPr/>
        </p:nvSpPr>
        <p:spPr bwMode="auto">
          <a:xfrm>
            <a:off x="5954458" y="3263333"/>
            <a:ext cx="2468879" cy="1040781"/>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Roth or Traditional IRAs</a:t>
            </a:r>
          </a:p>
        </p:txBody>
      </p:sp>
      <p:sp>
        <p:nvSpPr>
          <p:cNvPr id="63" name="Freeform 62"/>
          <p:cNvSpPr/>
          <p:nvPr/>
        </p:nvSpPr>
        <p:spPr>
          <a:xfrm>
            <a:off x="6726621" y="3254204"/>
            <a:ext cx="1630465" cy="1160972"/>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050" kern="1200" dirty="0">
                <a:latin typeface="Gill Sans" panose="020B0502020104020203" pitchFamily="34" charset="-79"/>
                <a:ea typeface="Roboto" panose="02000000000000000000" pitchFamily="2" charset="0"/>
                <a:cs typeface="Gill Sans" panose="020B0502020104020203" pitchFamily="34" charset="-79"/>
              </a:rPr>
              <a:t>Assets not counted in </a:t>
            </a:r>
            <a:r>
              <a:rPr lang="en-US" sz="1050" dirty="0">
                <a:latin typeface="Gill Sans" panose="020B0502020104020203" pitchFamily="34" charset="-79"/>
                <a:ea typeface="Roboto" panose="02000000000000000000" pitchFamily="2" charset="0"/>
                <a:cs typeface="Gill Sans" panose="020B0502020104020203" pitchFamily="34" charset="-79"/>
              </a:rPr>
              <a:t>financial aid FAFSA. Might be counted on CSS form. Income counted when distribute. Use last year of college.</a:t>
            </a:r>
            <a:endParaRPr lang="en-US" sz="105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64" name="Freeform 63"/>
          <p:cNvSpPr/>
          <p:nvPr/>
        </p:nvSpPr>
        <p:spPr>
          <a:xfrm>
            <a:off x="6500266" y="5193165"/>
            <a:ext cx="1789370" cy="1103043"/>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050" dirty="0">
                <a:latin typeface="Gill Sans" panose="020B0502020104020203" pitchFamily="34" charset="-79"/>
                <a:ea typeface="Roboto" panose="02000000000000000000" pitchFamily="2" charset="0"/>
                <a:cs typeface="Gill Sans" panose="020B0502020104020203" pitchFamily="34" charset="-79"/>
              </a:rPr>
              <a:t>Borrow from cash value. Use after saved max in 529 and IRAs. More suitable for families with very high level of assets due to liquidity risk.</a:t>
            </a:r>
            <a:endParaRPr lang="en-US" sz="105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65" name="Rounded Rectangle 64"/>
          <p:cNvSpPr/>
          <p:nvPr/>
        </p:nvSpPr>
        <p:spPr bwMode="auto">
          <a:xfrm>
            <a:off x="5954458" y="5206417"/>
            <a:ext cx="2468879" cy="1157887"/>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 Whole  Life Insurance</a:t>
            </a:r>
          </a:p>
        </p:txBody>
      </p:sp>
      <p:sp>
        <p:nvSpPr>
          <p:cNvPr id="70" name="Rounded Rectangle 69"/>
          <p:cNvSpPr/>
          <p:nvPr/>
        </p:nvSpPr>
        <p:spPr bwMode="auto">
          <a:xfrm>
            <a:off x="3337561" y="5889794"/>
            <a:ext cx="2468877" cy="621281"/>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Annuities</a:t>
            </a:r>
          </a:p>
        </p:txBody>
      </p:sp>
      <p:sp>
        <p:nvSpPr>
          <p:cNvPr id="71" name="Freeform 70"/>
          <p:cNvSpPr/>
          <p:nvPr/>
        </p:nvSpPr>
        <p:spPr>
          <a:xfrm>
            <a:off x="3842364" y="5860122"/>
            <a:ext cx="1886050" cy="598748"/>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100" kern="1200" dirty="0">
                <a:latin typeface="Gill Sans" panose="020B0502020104020203" pitchFamily="34" charset="-79"/>
                <a:ea typeface="Roboto" panose="02000000000000000000" pitchFamily="2" charset="0"/>
                <a:cs typeface="Gill Sans" panose="020B0502020104020203" pitchFamily="34" charset="-79"/>
              </a:rPr>
              <a:t>Better for age 50+</a:t>
            </a:r>
          </a:p>
          <a:p>
            <a:pPr lvl="0" algn="l" defTabSz="466725">
              <a:lnSpc>
                <a:spcPct val="90000"/>
              </a:lnSpc>
              <a:spcBef>
                <a:spcPct val="0"/>
              </a:spcBef>
              <a:spcAft>
                <a:spcPct val="35000"/>
              </a:spcAft>
            </a:pPr>
            <a:r>
              <a:rPr lang="en-US" sz="1100" dirty="0">
                <a:latin typeface="Gill Sans" panose="020B0502020104020203" pitchFamily="34" charset="-79"/>
                <a:ea typeface="Roboto" panose="02000000000000000000" pitchFamily="2" charset="0"/>
                <a:cs typeface="Gill Sans" panose="020B0502020104020203" pitchFamily="34" charset="-79"/>
              </a:rPr>
              <a:t>Use for risk management</a:t>
            </a:r>
          </a:p>
          <a:p>
            <a:pPr lvl="0" algn="l" defTabSz="466725">
              <a:lnSpc>
                <a:spcPct val="90000"/>
              </a:lnSpc>
              <a:spcBef>
                <a:spcPct val="0"/>
              </a:spcBef>
              <a:spcAft>
                <a:spcPct val="35000"/>
              </a:spcAft>
            </a:pPr>
            <a:r>
              <a:rPr lang="en-US" sz="1100" kern="1200" dirty="0">
                <a:latin typeface="Gill Sans" panose="020B0502020104020203" pitchFamily="34" charset="-79"/>
                <a:ea typeface="Roboto" panose="02000000000000000000" pitchFamily="2" charset="0"/>
                <a:cs typeface="Gill Sans" panose="020B0502020104020203" pitchFamily="34" charset="-79"/>
              </a:rPr>
              <a:t>Beware of fees</a:t>
            </a:r>
          </a:p>
        </p:txBody>
      </p:sp>
      <p:sp>
        <p:nvSpPr>
          <p:cNvPr id="29" name="Freeform 28"/>
          <p:cNvSpPr/>
          <p:nvPr/>
        </p:nvSpPr>
        <p:spPr>
          <a:xfrm>
            <a:off x="1264531" y="3539336"/>
            <a:ext cx="1901800" cy="358296"/>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spcBef>
                <a:spcPct val="0"/>
              </a:spcBef>
            </a:pPr>
            <a:r>
              <a:rPr lang="en-US" sz="1000" u="sng" kern="1200" dirty="0">
                <a:latin typeface="Gill Sans" panose="020B0502020104020203" pitchFamily="34" charset="-79"/>
                <a:ea typeface="Roboto" panose="02000000000000000000" pitchFamily="2" charset="0"/>
                <a:cs typeface="Gill Sans" panose="020B0502020104020203" pitchFamily="34" charset="-79"/>
              </a:rPr>
              <a:t>Example</a:t>
            </a:r>
            <a:r>
              <a:rPr lang="en-US" sz="1000" kern="1200" dirty="0">
                <a:latin typeface="Gill Sans" panose="020B0502020104020203" pitchFamily="34" charset="-79"/>
                <a:ea typeface="Roboto" panose="02000000000000000000" pitchFamily="2" charset="0"/>
                <a:cs typeface="Gill Sans" panose="020B0502020104020203" pitchFamily="34" charset="-79"/>
              </a:rPr>
              <a:t>: $</a:t>
            </a:r>
            <a:r>
              <a:rPr lang="en-US" sz="1000" dirty="0">
                <a:latin typeface="Gill Sans" panose="020B0502020104020203" pitchFamily="34" charset="-79"/>
                <a:ea typeface="Roboto" panose="02000000000000000000" pitchFamily="2" charset="0"/>
                <a:cs typeface="Gill Sans" panose="020B0502020104020203" pitchFamily="34" charset="-79"/>
              </a:rPr>
              <a:t>15</a:t>
            </a:r>
            <a:r>
              <a:rPr lang="en-US" sz="1000" kern="1200" dirty="0">
                <a:latin typeface="Gill Sans" panose="020B0502020104020203" pitchFamily="34" charset="-79"/>
                <a:ea typeface="Roboto" panose="02000000000000000000" pitchFamily="2" charset="0"/>
                <a:cs typeface="Gill Sans" panose="020B0502020104020203" pitchFamily="34" charset="-79"/>
              </a:rPr>
              <a:t>,000</a:t>
            </a:r>
          </a:p>
          <a:p>
            <a:pPr lvl="0" algn="l" defTabSz="466725">
              <a:spcBef>
                <a:spcPct val="0"/>
              </a:spcBef>
            </a:pPr>
            <a:r>
              <a:rPr lang="en-US" sz="1000" dirty="0">
                <a:latin typeface="Gill Sans" panose="020B0502020104020203" pitchFamily="34" charset="-79"/>
                <a:ea typeface="Roboto" panose="02000000000000000000" pitchFamily="2" charset="0"/>
                <a:cs typeface="Gill Sans" panose="020B0502020104020203" pitchFamily="34" charset="-79"/>
              </a:rPr>
              <a:t>5 year time frame, </a:t>
            </a:r>
            <a:r>
              <a:rPr lang="en-US" sz="1000" kern="1200" dirty="0">
                <a:latin typeface="Gill Sans" panose="020B0502020104020203" pitchFamily="34" charset="-79"/>
                <a:ea typeface="Roboto" panose="02000000000000000000" pitchFamily="2" charset="0"/>
                <a:cs typeface="Gill Sans" panose="020B0502020104020203" pitchFamily="34" charset="-79"/>
              </a:rPr>
              <a:t>Low risk</a:t>
            </a:r>
          </a:p>
        </p:txBody>
      </p:sp>
      <p:sp>
        <p:nvSpPr>
          <p:cNvPr id="33" name="Rounded Rectangle 32"/>
          <p:cNvSpPr/>
          <p:nvPr/>
        </p:nvSpPr>
        <p:spPr bwMode="auto">
          <a:xfrm>
            <a:off x="772347" y="5242930"/>
            <a:ext cx="2442663" cy="127496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050" dirty="0">
                <a:solidFill>
                  <a:srgbClr val="000000"/>
                </a:solidFill>
                <a:latin typeface="Gill Sans" panose="020B0502020104020203" pitchFamily="34" charset="-79"/>
                <a:ea typeface="Roboto" panose="02000000000000000000" pitchFamily="2" charset="0"/>
                <a:cs typeface="Gill Sans" panose="020B0502020104020203" pitchFamily="34" charset="-79"/>
                <a:sym typeface="Arial" charset="0"/>
              </a:rPr>
              <a:t>Health Savings Account</a:t>
            </a:r>
            <a:endParaRPr kumimoji="0" lang="en-US" sz="105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endParaRPr>
          </a:p>
        </p:txBody>
      </p:sp>
      <p:sp>
        <p:nvSpPr>
          <p:cNvPr id="34" name="Freeform 33"/>
          <p:cNvSpPr/>
          <p:nvPr/>
        </p:nvSpPr>
        <p:spPr>
          <a:xfrm>
            <a:off x="1288482" y="5242930"/>
            <a:ext cx="1804756" cy="1203317"/>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defTabSz="466725">
              <a:lnSpc>
                <a:spcPct val="90000"/>
              </a:lnSpc>
              <a:spcBef>
                <a:spcPct val="0"/>
              </a:spcBef>
              <a:spcAft>
                <a:spcPct val="35000"/>
              </a:spcAft>
            </a:pPr>
            <a:r>
              <a:rPr lang="en-US" sz="1000" dirty="0">
                <a:latin typeface="Gill Sans" panose="020B0502020104020203" pitchFamily="34" charset="-79"/>
                <a:ea typeface="Roboto" panose="02000000000000000000" pitchFamily="2" charset="0"/>
                <a:cs typeface="Gill Sans" panose="020B0502020104020203" pitchFamily="34" charset="-79"/>
              </a:rPr>
              <a:t>Available with High Deductible Health Plan. NOT “use it or loose it.” Maximums: +$1,000 catchup &gt; age 55 or older</a:t>
            </a:r>
          </a:p>
          <a:p>
            <a:pPr lvl="0" defTabSz="466725">
              <a:lnSpc>
                <a:spcPct val="90000"/>
              </a:lnSpc>
              <a:spcBef>
                <a:spcPct val="0"/>
              </a:spcBef>
              <a:spcAft>
                <a:spcPct val="35000"/>
              </a:spcAft>
            </a:pPr>
            <a:r>
              <a:rPr lang="en-US" sz="1000" dirty="0">
                <a:solidFill>
                  <a:schemeClr val="accent1"/>
                </a:solidFill>
                <a:latin typeface="Gill Sans" panose="020B0502020104020203" pitchFamily="34" charset="-79"/>
                <a:ea typeface="Roboto" panose="02000000000000000000" pitchFamily="2" charset="0"/>
                <a:cs typeface="Gill Sans" panose="020B0502020104020203" pitchFamily="34" charset="-79"/>
              </a:rPr>
              <a:t>Individuals $4,150</a:t>
            </a:r>
          </a:p>
          <a:p>
            <a:pPr lvl="0" defTabSz="466725">
              <a:lnSpc>
                <a:spcPct val="90000"/>
              </a:lnSpc>
              <a:spcBef>
                <a:spcPct val="0"/>
              </a:spcBef>
              <a:spcAft>
                <a:spcPct val="35000"/>
              </a:spcAft>
            </a:pPr>
            <a:r>
              <a:rPr lang="en-US" sz="1000" dirty="0">
                <a:solidFill>
                  <a:schemeClr val="accent1"/>
                </a:solidFill>
                <a:latin typeface="Gill Sans" panose="020B0502020104020203" pitchFamily="34" charset="-79"/>
                <a:ea typeface="Roboto" panose="02000000000000000000" pitchFamily="2" charset="0"/>
                <a:cs typeface="Gill Sans" panose="020B0502020104020203" pitchFamily="34" charset="-79"/>
              </a:rPr>
              <a:t>Family $8,300 </a:t>
            </a:r>
            <a:endParaRPr lang="en-US" sz="1000" kern="1200" dirty="0">
              <a:solidFill>
                <a:schemeClr val="accent1"/>
              </a:solidFill>
              <a:latin typeface="Gill Sans" panose="020B0502020104020203" pitchFamily="34" charset="-79"/>
              <a:ea typeface="Roboto" panose="02000000000000000000" pitchFamily="2" charset="0"/>
              <a:cs typeface="Gill Sans" panose="020B0502020104020203" pitchFamily="34" charset="-79"/>
            </a:endParaRPr>
          </a:p>
        </p:txBody>
      </p:sp>
      <p:sp>
        <p:nvSpPr>
          <p:cNvPr id="31" name="Rounded Rectangle 32">
            <a:extLst>
              <a:ext uri="{FF2B5EF4-FFF2-40B4-BE49-F238E27FC236}">
                <a16:creationId xmlns:a16="http://schemas.microsoft.com/office/drawing/2014/main" id="{4C15FDF1-C2A0-43C8-A1BB-F4FD8EFE7DE4}"/>
              </a:ext>
            </a:extLst>
          </p:cNvPr>
          <p:cNvSpPr/>
          <p:nvPr/>
        </p:nvSpPr>
        <p:spPr bwMode="auto">
          <a:xfrm>
            <a:off x="762004" y="1496578"/>
            <a:ext cx="2442663" cy="1932422"/>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rgbClr val="000000"/>
                </a:solidFill>
                <a:latin typeface="Gill Sans" panose="020B0502020104020203" pitchFamily="34" charset="-79"/>
                <a:ea typeface="Roboto" panose="02000000000000000000" pitchFamily="2" charset="0"/>
                <a:cs typeface="Gill Sans" panose="020B0502020104020203" pitchFamily="34" charset="-79"/>
                <a:sym typeface="Arial" charset="0"/>
              </a:rPr>
              <a:t>Emergency Fund</a:t>
            </a:r>
            <a:endParaRPr kumimoji="0" lang="en-US" sz="14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endParaRPr>
          </a:p>
        </p:txBody>
      </p:sp>
      <p:sp>
        <p:nvSpPr>
          <p:cNvPr id="30" name="Freeform 27">
            <a:extLst>
              <a:ext uri="{FF2B5EF4-FFF2-40B4-BE49-F238E27FC236}">
                <a16:creationId xmlns:a16="http://schemas.microsoft.com/office/drawing/2014/main" id="{EA771F68-A2A2-4DE7-9F2C-5F9240518D3E}"/>
              </a:ext>
            </a:extLst>
          </p:cNvPr>
          <p:cNvSpPr/>
          <p:nvPr/>
        </p:nvSpPr>
        <p:spPr>
          <a:xfrm>
            <a:off x="1286525" y="4743827"/>
            <a:ext cx="1901801" cy="325570"/>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000" dirty="0">
                <a:latin typeface="Gill Sans" panose="020B0502020104020203" pitchFamily="34" charset="-79"/>
                <a:ea typeface="Roboto" panose="02000000000000000000" pitchFamily="2" charset="0"/>
                <a:cs typeface="Gill Sans" panose="020B0502020104020203" pitchFamily="34" charset="-79"/>
              </a:rPr>
              <a:t>$5,000 </a:t>
            </a:r>
            <a:r>
              <a:rPr lang="en-US" sz="1000" kern="1200" dirty="0">
                <a:latin typeface="Gill Sans" panose="020B0502020104020203" pitchFamily="34" charset="-79"/>
                <a:ea typeface="Roboto" panose="02000000000000000000" pitchFamily="2" charset="0"/>
                <a:cs typeface="Gill Sans" panose="020B0502020104020203" pitchFamily="34" charset="-79"/>
              </a:rPr>
              <a:t>Dividend payin</a:t>
            </a:r>
            <a:r>
              <a:rPr lang="en-US" sz="1000" dirty="0">
                <a:latin typeface="Gill Sans" panose="020B0502020104020203" pitchFamily="34" charset="-79"/>
                <a:ea typeface="Roboto" panose="02000000000000000000" pitchFamily="2" charset="0"/>
                <a:cs typeface="Gill Sans" panose="020B0502020104020203" pitchFamily="34" charset="-79"/>
              </a:rPr>
              <a:t>g blue-chip stocks</a:t>
            </a:r>
            <a:endParaRPr lang="en-US" sz="100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35" name="Rounded Rectangle 55">
            <a:extLst>
              <a:ext uri="{FF2B5EF4-FFF2-40B4-BE49-F238E27FC236}">
                <a16:creationId xmlns:a16="http://schemas.microsoft.com/office/drawing/2014/main" id="{6F04B720-EA10-43BD-8E9E-8CB65F8616B7}"/>
              </a:ext>
            </a:extLst>
          </p:cNvPr>
          <p:cNvSpPr/>
          <p:nvPr/>
        </p:nvSpPr>
        <p:spPr bwMode="auto">
          <a:xfrm>
            <a:off x="3340347" y="5026729"/>
            <a:ext cx="2468877" cy="786865"/>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Taxable</a:t>
            </a:r>
          </a:p>
        </p:txBody>
      </p:sp>
      <p:sp>
        <p:nvSpPr>
          <p:cNvPr id="36" name="Freeform 54">
            <a:extLst>
              <a:ext uri="{FF2B5EF4-FFF2-40B4-BE49-F238E27FC236}">
                <a16:creationId xmlns:a16="http://schemas.microsoft.com/office/drawing/2014/main" id="{0997403F-ECB9-4D42-8851-CDE709CA38B7}"/>
              </a:ext>
            </a:extLst>
          </p:cNvPr>
          <p:cNvSpPr/>
          <p:nvPr/>
        </p:nvSpPr>
        <p:spPr>
          <a:xfrm>
            <a:off x="3862764" y="5102929"/>
            <a:ext cx="1823909" cy="670304"/>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100" dirty="0">
                <a:latin typeface="Gill Sans" panose="020B0502020104020203" pitchFamily="34" charset="-79"/>
                <a:ea typeface="Roboto" panose="02000000000000000000" pitchFamily="2" charset="0"/>
                <a:cs typeface="Gill Sans" panose="020B0502020104020203" pitchFamily="34" charset="-79"/>
              </a:rPr>
              <a:t>Pay taxes every year on dividends and interest income (lower tax rate than ordinary income). </a:t>
            </a:r>
            <a:endParaRPr lang="en-US" sz="1100" kern="1200" dirty="0">
              <a:latin typeface="Gill Sans" panose="020B0502020104020203" pitchFamily="34" charset="-79"/>
              <a:ea typeface="Roboto" panose="02000000000000000000" pitchFamily="2" charset="0"/>
              <a:cs typeface="Gill Sans" panose="020B0502020104020203" pitchFamily="34" charset="-79"/>
            </a:endParaRPr>
          </a:p>
        </p:txBody>
      </p:sp>
      <p:sp>
        <p:nvSpPr>
          <p:cNvPr id="2" name="Slide Number Placeholder 1">
            <a:extLst>
              <a:ext uri="{FF2B5EF4-FFF2-40B4-BE49-F238E27FC236}">
                <a16:creationId xmlns:a16="http://schemas.microsoft.com/office/drawing/2014/main" id="{9EF01AEA-937C-3B40-AF5A-0A85B99A1021}"/>
              </a:ext>
            </a:extLst>
          </p:cNvPr>
          <p:cNvSpPr>
            <a:spLocks noGrp="1"/>
          </p:cNvSpPr>
          <p:nvPr>
            <p:ph type="sldNum" sz="quarter" idx="12"/>
          </p:nvPr>
        </p:nvSpPr>
        <p:spPr>
          <a:xfrm>
            <a:off x="8229600" y="6232635"/>
            <a:ext cx="457200" cy="246995"/>
          </a:xfrm>
        </p:spPr>
        <p:txBody>
          <a:bodyPr/>
          <a:lstStyle/>
          <a:p>
            <a:fld id="{32AF03D0-5AC1-44A9-A8E1-5CF33F8C40D2}" type="slidenum">
              <a:rPr lang="en-US" smtClean="0"/>
              <a:pPr/>
              <a:t>9</a:t>
            </a:fld>
            <a:endParaRPr lang="en-US" dirty="0"/>
          </a:p>
        </p:txBody>
      </p:sp>
      <p:sp>
        <p:nvSpPr>
          <p:cNvPr id="4" name="Rounded Rectangle 55">
            <a:extLst>
              <a:ext uri="{FF2B5EF4-FFF2-40B4-BE49-F238E27FC236}">
                <a16:creationId xmlns:a16="http://schemas.microsoft.com/office/drawing/2014/main" id="{FB0A94E1-31DC-A35F-C31E-41301B5C1AE7}"/>
              </a:ext>
            </a:extLst>
          </p:cNvPr>
          <p:cNvSpPr/>
          <p:nvPr/>
        </p:nvSpPr>
        <p:spPr bwMode="auto">
          <a:xfrm>
            <a:off x="5954458" y="4360866"/>
            <a:ext cx="2468877" cy="788798"/>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solidFill>
                  <a:srgbClr val="000000"/>
                </a:solidFill>
                <a:effectLst/>
                <a:latin typeface="Gill Sans" panose="020B0502020104020203" pitchFamily="34" charset="-79"/>
                <a:ea typeface="Roboto" panose="02000000000000000000" pitchFamily="2" charset="0"/>
                <a:cs typeface="Gill Sans" panose="020B0502020104020203" pitchFamily="34" charset="-79"/>
                <a:sym typeface="Arial" charset="0"/>
              </a:rPr>
              <a:t>Taxable</a:t>
            </a:r>
          </a:p>
        </p:txBody>
      </p:sp>
      <p:sp>
        <p:nvSpPr>
          <p:cNvPr id="5" name="Freeform 54">
            <a:extLst>
              <a:ext uri="{FF2B5EF4-FFF2-40B4-BE49-F238E27FC236}">
                <a16:creationId xmlns:a16="http://schemas.microsoft.com/office/drawing/2014/main" id="{56CB5696-C294-D839-1E0E-786D88527D94}"/>
              </a:ext>
            </a:extLst>
          </p:cNvPr>
          <p:cNvSpPr/>
          <p:nvPr/>
        </p:nvSpPr>
        <p:spPr>
          <a:xfrm>
            <a:off x="6476875" y="4477872"/>
            <a:ext cx="1823909" cy="670304"/>
          </a:xfrm>
          <a:custGeom>
            <a:avLst/>
            <a:gdLst>
              <a:gd name="connsiteX0" fmla="*/ 0 w 1371597"/>
              <a:gd name="connsiteY0" fmla="*/ 64008 h 640079"/>
              <a:gd name="connsiteX1" fmla="*/ 64008 w 1371597"/>
              <a:gd name="connsiteY1" fmla="*/ 0 h 640079"/>
              <a:gd name="connsiteX2" fmla="*/ 1307589 w 1371597"/>
              <a:gd name="connsiteY2" fmla="*/ 0 h 640079"/>
              <a:gd name="connsiteX3" fmla="*/ 1371597 w 1371597"/>
              <a:gd name="connsiteY3" fmla="*/ 64008 h 640079"/>
              <a:gd name="connsiteX4" fmla="*/ 1371597 w 1371597"/>
              <a:gd name="connsiteY4" fmla="*/ 576071 h 640079"/>
              <a:gd name="connsiteX5" fmla="*/ 1307589 w 1371597"/>
              <a:gd name="connsiteY5" fmla="*/ 640079 h 640079"/>
              <a:gd name="connsiteX6" fmla="*/ 64008 w 1371597"/>
              <a:gd name="connsiteY6" fmla="*/ 640079 h 640079"/>
              <a:gd name="connsiteX7" fmla="*/ 0 w 1371597"/>
              <a:gd name="connsiteY7" fmla="*/ 576071 h 640079"/>
              <a:gd name="connsiteX8" fmla="*/ 0 w 1371597"/>
              <a:gd name="connsiteY8" fmla="*/ 64008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7" h="640079">
                <a:moveTo>
                  <a:pt x="0" y="64008"/>
                </a:moveTo>
                <a:cubicBezTo>
                  <a:pt x="0" y="28657"/>
                  <a:pt x="28657" y="0"/>
                  <a:pt x="64008" y="0"/>
                </a:cubicBezTo>
                <a:lnTo>
                  <a:pt x="1307589" y="0"/>
                </a:lnTo>
                <a:cubicBezTo>
                  <a:pt x="1342940" y="0"/>
                  <a:pt x="1371597" y="28657"/>
                  <a:pt x="1371597" y="64008"/>
                </a:cubicBezTo>
                <a:lnTo>
                  <a:pt x="1371597" y="576071"/>
                </a:lnTo>
                <a:cubicBezTo>
                  <a:pt x="1371597" y="611422"/>
                  <a:pt x="1342940" y="640079"/>
                  <a:pt x="1307589" y="640079"/>
                </a:cubicBezTo>
                <a:lnTo>
                  <a:pt x="64008" y="640079"/>
                </a:lnTo>
                <a:cubicBezTo>
                  <a:pt x="28657" y="640079"/>
                  <a:pt x="0" y="611422"/>
                  <a:pt x="0" y="576071"/>
                </a:cubicBezTo>
                <a:lnTo>
                  <a:pt x="0" y="64008"/>
                </a:lnTo>
                <a:close/>
              </a:path>
            </a:pathLst>
          </a:custGeom>
          <a:noFill/>
          <a:ln>
            <a:noFill/>
          </a:ln>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702" tIns="32717" rIns="39702" bIns="32717" numCol="1" spcCol="1270" anchor="ctr" anchorCtr="0">
            <a:noAutofit/>
          </a:bodyPr>
          <a:lstStyle/>
          <a:p>
            <a:pPr lvl="0" algn="l" defTabSz="466725">
              <a:lnSpc>
                <a:spcPct val="90000"/>
              </a:lnSpc>
              <a:spcBef>
                <a:spcPct val="0"/>
              </a:spcBef>
              <a:spcAft>
                <a:spcPct val="35000"/>
              </a:spcAft>
            </a:pPr>
            <a:r>
              <a:rPr lang="en-US" sz="1100" dirty="0">
                <a:latin typeface="Gill Sans" panose="020B0502020104020203" pitchFamily="34" charset="-79"/>
                <a:ea typeface="Roboto" panose="02000000000000000000" pitchFamily="2" charset="0"/>
                <a:cs typeface="Gill Sans" panose="020B0502020104020203" pitchFamily="34" charset="-79"/>
              </a:rPr>
              <a:t>Pay taxes every year on dividends and interest income (lower tax rate than ordinary income). </a:t>
            </a:r>
            <a:endParaRPr lang="en-US" sz="1100" kern="1200" dirty="0">
              <a:latin typeface="Gill Sans" panose="020B0502020104020203" pitchFamily="34" charset="-79"/>
              <a:ea typeface="Roboto" panose="02000000000000000000" pitchFamily="2" charset="0"/>
              <a:cs typeface="Gill Sans" panose="020B0502020104020203" pitchFamily="34" charset="-79"/>
            </a:endParaRPr>
          </a:p>
        </p:txBody>
      </p:sp>
    </p:spTree>
    <p:extLst>
      <p:ext uri="{BB962C8B-B14F-4D97-AF65-F5344CB8AC3E}">
        <p14:creationId xmlns:p14="http://schemas.microsoft.com/office/powerpoint/2010/main" val="3081233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MCC">
      <a:dk1>
        <a:srgbClr val="000000"/>
      </a:dk1>
      <a:lt1>
        <a:srgbClr val="FFFFFF"/>
      </a:lt1>
      <a:dk2>
        <a:srgbClr val="D5D5D5"/>
      </a:dk2>
      <a:lt2>
        <a:srgbClr val="EEECE1"/>
      </a:lt2>
      <a:accent1>
        <a:srgbClr val="CB4657"/>
      </a:accent1>
      <a:accent2>
        <a:srgbClr val="EFB541"/>
      </a:accent2>
      <a:accent3>
        <a:srgbClr val="F8D162"/>
      </a:accent3>
      <a:accent4>
        <a:srgbClr val="7EB86D"/>
      </a:accent4>
      <a:accent5>
        <a:srgbClr val="4BACC6"/>
      </a:accent5>
      <a:accent6>
        <a:srgbClr val="5C50A3"/>
      </a:accent6>
      <a:hlink>
        <a:srgbClr val="9069A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7283</TotalTime>
  <Words>9629</Words>
  <Application>Microsoft Macintosh PowerPoint</Application>
  <PresentationFormat>On-screen Show (4:3)</PresentationFormat>
  <Paragraphs>906</Paragraphs>
  <Slides>65</Slides>
  <Notes>41</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Calibri</vt:lpstr>
      <vt:lpstr>Gill Sans</vt:lpstr>
      <vt:lpstr>Gill Sans Light</vt:lpstr>
      <vt:lpstr>Gill Sans MT</vt:lpstr>
      <vt:lpstr>Gill Sans SemiBold</vt:lpstr>
      <vt:lpstr>Lato</vt:lpstr>
      <vt:lpstr>Roboto</vt:lpstr>
      <vt:lpstr>Wingdings</vt:lpstr>
      <vt:lpstr>Office Theme</vt:lpstr>
      <vt:lpstr>Investing in THE KEY OF ESG</vt:lpstr>
      <vt:lpstr>PowerPoint Presentation</vt:lpstr>
      <vt:lpstr>PowerPoint Presentation</vt:lpstr>
      <vt:lpstr>MONEY SKILLS AT EACH STAGE</vt:lpstr>
      <vt:lpstr>HAVING A GOAL IS THE MOST POWERFUL MOTIVATOR IN FINANCIAL PLANNING</vt:lpstr>
      <vt:lpstr>EXERCISE: WHAT ARE YOUR GOALS? WHY ARE YOU INVESTING?</vt:lpstr>
      <vt:lpstr>PowerPoint Presentation</vt:lpstr>
      <vt:lpstr>EXERCISE: SHORT-TERM GOALS</vt:lpstr>
      <vt:lpstr>Goal + Account Organization - Example</vt:lpstr>
      <vt:lpstr>WHAT IS SOMETHING WORTH?</vt:lpstr>
      <vt:lpstr>WHAT DETERMINES A STOCK’S PRICE?</vt:lpstr>
      <vt:lpstr>PowerPoint Presentation</vt:lpstr>
      <vt:lpstr>WHAT IS RISK?</vt:lpstr>
      <vt:lpstr>EXERCISE: RISK TOLERANCE</vt:lpstr>
      <vt:lpstr>RISK AND ASSET PRICES</vt:lpstr>
      <vt:lpstr>EXERCISE: RISKS FROM AN ESG PERSPECTIVE</vt:lpstr>
      <vt:lpstr>INFLATION AND ASSET PRICES</vt:lpstr>
      <vt:lpstr>RESIST SHORT-TERM THINKING</vt:lpstr>
      <vt:lpstr>STOCK MARKETS ALWAYS RECOVER</vt:lpstr>
      <vt:lpstr>HOW TO READ A STATEMENT</vt:lpstr>
      <vt:lpstr>RESPONDING TO GLOBAL MARKET MELTDOWNS</vt:lpstr>
      <vt:lpstr>WHAT IS AN ASSET CLASS?</vt:lpstr>
      <vt:lpstr>DO YOU WANT TO SETTLE FOR AVERAGE?</vt:lpstr>
      <vt:lpstr>DIVERSIFICATION ACROSS ACCOUNT TYPES</vt:lpstr>
      <vt:lpstr>PowerPoint Presentation</vt:lpstr>
      <vt:lpstr>STOCK PORTFOLIO STRATEGY (EXAMPLE)</vt:lpstr>
      <vt:lpstr>ALTERNATIVE TO INDEX INVESTING: STOCK PICKING</vt:lpstr>
      <vt:lpstr>RSUs STRATEGIES</vt:lpstr>
      <vt:lpstr>Stock Options</vt:lpstr>
      <vt:lpstr>STORIES: ESG COMPANIES</vt:lpstr>
      <vt:lpstr>ESG STORIES: EUROFINS SCIENTIFIC</vt:lpstr>
      <vt:lpstr>NIKE: LEADER IN BLM AND GENDER EQUALITY</vt:lpstr>
      <vt:lpstr>CLOROX:</vt:lpstr>
      <vt:lpstr>TARGET:</vt:lpstr>
      <vt:lpstr>UNITEDHEALTH:</vt:lpstr>
      <vt:lpstr>ESG STORIES: PROCTER &amp; GAMBLE (P&amp;G)</vt:lpstr>
      <vt:lpstr>ESG STORIES: ETSY</vt:lpstr>
      <vt:lpstr>ESG STORIES: L'ORÉAL</vt:lpstr>
      <vt:lpstr>ESG STORIES: VALMONT</vt:lpstr>
      <vt:lpstr>ESG STORIES: IMPAX</vt:lpstr>
      <vt:lpstr>ESG STORIES: SCHNEIDER ELECTRIC</vt:lpstr>
      <vt:lpstr>NET-ZERO PLAN: SCHNEIDER ELECTRIC</vt:lpstr>
      <vt:lpstr>ESG STORIES: SIEMENS ENERGY</vt:lpstr>
      <vt:lpstr>NET-ZERO PLAN: SIEMENS ENERGY</vt:lpstr>
      <vt:lpstr>ESG STORIES: AES</vt:lpstr>
      <vt:lpstr>NET-ZERO PLAN: AES</vt:lpstr>
      <vt:lpstr>ESG STORIES: NEXTERA ENERGY</vt:lpstr>
      <vt:lpstr>NET-ZERO PLAN: NEXTERA ENERGY </vt:lpstr>
      <vt:lpstr>ESG STORIES: CATERPILLAR</vt:lpstr>
      <vt:lpstr>NET-ZERO PLAN: CATERPILLAR</vt:lpstr>
      <vt:lpstr>WHAT COULD AN ESG DOW LOOK LIKE?</vt:lpstr>
      <vt:lpstr>CSX</vt:lpstr>
      <vt:lpstr>PowerPoint Presentation</vt:lpstr>
      <vt:lpstr>FOR SOME PEOPLE, GOOD ENOUGH IS ACCEPTABLE. IF YOU WANT TO DO BETTER, YOU NEED TO EDUCATE YOURSELF.</vt:lpstr>
      <vt:lpstr>WHAT ARE NARRATIVES THAT COULD PREVENT YOU FROM DOING BETTER THAN AVERAGE?</vt:lpstr>
      <vt:lpstr>PowerPoint Presentation</vt:lpstr>
      <vt:lpstr>EXAMPLE: TARGET DATE | ALLOCATION STRATEGIES</vt:lpstr>
      <vt:lpstr>TARGET DATE | ALLOCATION STRATEGIES</vt:lpstr>
      <vt:lpstr>BASIC INVESTING ON YOUR OWN, BUT BETTER</vt:lpstr>
      <vt:lpstr>PowerPoint Presentation</vt:lpstr>
      <vt:lpstr>WORKING WITH A PROFESSIONAL INVESTOR</vt:lpstr>
      <vt:lpstr>PowerPoint Presentation</vt:lpstr>
      <vt:lpstr>HOMEWORK: ACTION PLAN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loans</dc:title>
  <dc:creator>khloe</dc:creator>
  <cp:lastModifiedBy>Khloe Karova</cp:lastModifiedBy>
  <cp:revision>77</cp:revision>
  <cp:lastPrinted>2019-11-02T03:07:16Z</cp:lastPrinted>
  <dcterms:created xsi:type="dcterms:W3CDTF">2013-05-26T02:49:48Z</dcterms:created>
  <dcterms:modified xsi:type="dcterms:W3CDTF">2024-03-25T16:57:14Z</dcterms:modified>
</cp:coreProperties>
</file>