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 id="2147483802" r:id="rId5"/>
    <p:sldMasterId id="2147483772" r:id="rId6"/>
    <p:sldMasterId id="2147483713" r:id="rId7"/>
    <p:sldMasterId id="2147483835" r:id="rId8"/>
    <p:sldMasterId id="2147483853" r:id="rId9"/>
    <p:sldMasterId id="2147483874" r:id="rId10"/>
    <p:sldMasterId id="2147483877" r:id="rId11"/>
    <p:sldMasterId id="2147483899" r:id="rId12"/>
  </p:sldMasterIdLst>
  <p:notesMasterIdLst>
    <p:notesMasterId r:id="rId43"/>
  </p:notesMasterIdLst>
  <p:handoutMasterIdLst>
    <p:handoutMasterId r:id="rId44"/>
  </p:handoutMasterIdLst>
  <p:sldIdLst>
    <p:sldId id="828" r:id="rId13"/>
    <p:sldId id="784" r:id="rId14"/>
    <p:sldId id="829" r:id="rId15"/>
    <p:sldId id="842" r:id="rId16"/>
    <p:sldId id="841" r:id="rId17"/>
    <p:sldId id="838" r:id="rId18"/>
    <p:sldId id="754" r:id="rId19"/>
    <p:sldId id="855" r:id="rId20"/>
    <p:sldId id="851" r:id="rId21"/>
    <p:sldId id="850" r:id="rId22"/>
    <p:sldId id="849" r:id="rId23"/>
    <p:sldId id="807" r:id="rId24"/>
    <p:sldId id="852" r:id="rId25"/>
    <p:sldId id="853" r:id="rId26"/>
    <p:sldId id="839" r:id="rId27"/>
    <p:sldId id="856" r:id="rId28"/>
    <p:sldId id="861" r:id="rId29"/>
    <p:sldId id="862" r:id="rId30"/>
    <p:sldId id="863" r:id="rId31"/>
    <p:sldId id="864" r:id="rId32"/>
    <p:sldId id="865" r:id="rId33"/>
    <p:sldId id="866" r:id="rId34"/>
    <p:sldId id="867" r:id="rId35"/>
    <p:sldId id="840" r:id="rId36"/>
    <p:sldId id="868" r:id="rId37"/>
    <p:sldId id="871" r:id="rId38"/>
    <p:sldId id="870" r:id="rId39"/>
    <p:sldId id="869" r:id="rId40"/>
    <p:sldId id="872" r:id="rId41"/>
    <p:sldId id="826" r:id="rId42"/>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0" userDrawn="1">
          <p15:clr>
            <a:srgbClr val="A4A3A4"/>
          </p15:clr>
        </p15:guide>
        <p15:guide id="2" orient="horz" pos="2958" userDrawn="1">
          <p15:clr>
            <a:srgbClr val="A4A3A4"/>
          </p15:clr>
        </p15:guide>
        <p15:guide id="3" orient="horz" pos="645" userDrawn="1">
          <p15:clr>
            <a:srgbClr val="A4A3A4"/>
          </p15:clr>
        </p15:guide>
        <p15:guide id="4" orient="horz" pos="226" userDrawn="1">
          <p15:clr>
            <a:srgbClr val="A4A3A4"/>
          </p15:clr>
        </p15:guide>
        <p15:guide id="5" orient="horz" pos="283" userDrawn="1">
          <p15:clr>
            <a:srgbClr val="A4A3A4"/>
          </p15:clr>
        </p15:guide>
        <p15:guide id="6"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Neill" initials="BN"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5"/>
    <a:srgbClr val="FF7D1E"/>
    <a:srgbClr val="9BD732"/>
    <a:srgbClr val="4F2D7F"/>
    <a:srgbClr val="E92841"/>
    <a:srgbClr val="C8BEAF"/>
    <a:srgbClr val="FFFFFF"/>
    <a:srgbClr val="DED8CF"/>
    <a:srgbClr val="F4F2EF"/>
    <a:srgbClr val="E9E5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BA294-E7D5-43C0-BD0C-61BDAEF23825}" v="29" dt="2019-06-20T08:14:2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autoAdjust="0"/>
    <p:restoredTop sz="86512" autoAdjust="0"/>
  </p:normalViewPr>
  <p:slideViewPr>
    <p:cSldViewPr snapToGrid="0" snapToObjects="1">
      <p:cViewPr varScale="1">
        <p:scale>
          <a:sx n="117" d="100"/>
          <a:sy n="117" d="100"/>
        </p:scale>
        <p:origin x="1934" y="87"/>
      </p:cViewPr>
      <p:guideLst>
        <p:guide orient="horz" pos="1960"/>
        <p:guide orient="horz" pos="2958"/>
        <p:guide orient="horz" pos="645"/>
        <p:guide orient="horz" pos="226"/>
        <p:guide orient="horz" pos="283"/>
        <p:guide pos="2880"/>
      </p:guideLst>
    </p:cSldViewPr>
  </p:slideViewPr>
  <p:outlineViewPr>
    <p:cViewPr>
      <p:scale>
        <a:sx n="33" d="100"/>
        <a:sy n="33" d="100"/>
      </p:scale>
      <p:origin x="0" y="-201336"/>
    </p:cViewPr>
  </p:outlineViewPr>
  <p:notesTextViewPr>
    <p:cViewPr>
      <p:scale>
        <a:sx n="3" d="2"/>
        <a:sy n="3" d="2"/>
      </p:scale>
      <p:origin x="0" y="0"/>
    </p:cViewPr>
  </p:notesTextViewPr>
  <p:sorterViewPr>
    <p:cViewPr>
      <p:scale>
        <a:sx n="128" d="100"/>
        <a:sy n="128" d="100"/>
      </p:scale>
      <p:origin x="0" y="0"/>
    </p:cViewPr>
  </p:sorterViewPr>
  <p:notesViewPr>
    <p:cSldViewPr snapToGrid="0" snapToObjects="1">
      <p:cViewPr varScale="1">
        <p:scale>
          <a:sx n="72" d="100"/>
          <a:sy n="72" d="100"/>
        </p:scale>
        <p:origin x="4020" y="7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27"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heme" Target="theme/theme1.xml"/><Relationship Id="rId126"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Neill" userId="9a47e7ee-eec8-48c6-859e-bc6e6b7bc9db" providerId="ADAL" clId="{D16B28B9-5527-4DE5-9BD9-9A738599A09D}"/>
  </pc:docChgLst>
  <pc:docChgLst>
    <pc:chgData name="Bradley Neill" userId="9a47e7ee-eec8-48c6-859e-bc6e6b7bc9db" providerId="ADAL" clId="{334BA294-E7D5-43C0-BD0C-61BDAEF23825}"/>
    <pc:docChg chg="custSel addSld delSld modSld modMainMaster">
      <pc:chgData name="Bradley Neill" userId="9a47e7ee-eec8-48c6-859e-bc6e6b7bc9db" providerId="ADAL" clId="{334BA294-E7D5-43C0-BD0C-61BDAEF23825}" dt="2019-06-20T08:14:28.032" v="28" actId="20577"/>
      <pc:docMkLst>
        <pc:docMk/>
      </pc:docMkLst>
      <pc:sldChg chg="del">
        <pc:chgData name="Bradley Neill" userId="9a47e7ee-eec8-48c6-859e-bc6e6b7bc9db" providerId="ADAL" clId="{334BA294-E7D5-43C0-BD0C-61BDAEF23825}" dt="2019-06-20T08:14:09.427" v="19" actId="2696"/>
        <pc:sldMkLst>
          <pc:docMk/>
          <pc:sldMk cId="877589545" sldId="320"/>
        </pc:sldMkLst>
      </pc:sldChg>
      <pc:sldChg chg="add">
        <pc:chgData name="Bradley Neill" userId="9a47e7ee-eec8-48c6-859e-bc6e6b7bc9db" providerId="ADAL" clId="{334BA294-E7D5-43C0-BD0C-61BDAEF23825}" dt="2019-06-20T08:14:04.296" v="9"/>
        <pc:sldMkLst>
          <pc:docMk/>
          <pc:sldMk cId="4031551124" sldId="358"/>
        </pc:sldMkLst>
      </pc:sldChg>
      <pc:sldMasterChg chg="modSp">
        <pc:chgData name="Bradley Neill" userId="9a47e7ee-eec8-48c6-859e-bc6e6b7bc9db" providerId="ADAL" clId="{334BA294-E7D5-43C0-BD0C-61BDAEF23825}" dt="2019-06-20T08:14:27.997" v="22" actId="20577"/>
        <pc:sldMasterMkLst>
          <pc:docMk/>
          <pc:sldMasterMk cId="1582607786" sldId="2147483713"/>
        </pc:sldMasterMkLst>
        <pc:spChg chg="mod">
          <ac:chgData name="Bradley Neill" userId="9a47e7ee-eec8-48c6-859e-bc6e6b7bc9db" providerId="ADAL" clId="{334BA294-E7D5-43C0-BD0C-61BDAEF23825}" dt="2019-06-20T08:14:27.997" v="22" actId="20577"/>
          <ac:spMkLst>
            <pc:docMk/>
            <pc:sldMasterMk cId="1582607786" sldId="2147483713"/>
            <ac:spMk id="13" creationId="{00000000-0000-0000-0000-000000000000}"/>
          </ac:spMkLst>
        </pc:spChg>
      </pc:sldMasterChg>
      <pc:sldMasterChg chg="modSp modSldLayout">
        <pc:chgData name="Bradley Neill" userId="9a47e7ee-eec8-48c6-859e-bc6e6b7bc9db" providerId="ADAL" clId="{334BA294-E7D5-43C0-BD0C-61BDAEF23825}" dt="2019-06-20T08:14:27.997" v="21" actId="20577"/>
        <pc:sldMasterMkLst>
          <pc:docMk/>
          <pc:sldMasterMk cId="2400347961" sldId="2147483772"/>
        </pc:sldMasterMkLst>
        <pc:spChg chg="mod">
          <ac:chgData name="Bradley Neill" userId="9a47e7ee-eec8-48c6-859e-bc6e6b7bc9db" providerId="ADAL" clId="{334BA294-E7D5-43C0-BD0C-61BDAEF23825}" dt="2019-06-20T08:14:27.992" v="20" actId="20577"/>
          <ac:spMkLst>
            <pc:docMk/>
            <pc:sldMasterMk cId="2400347961" sldId="2147483772"/>
            <ac:spMk id="16" creationId="{00000000-0000-0000-0000-000000000000}"/>
          </ac:spMkLst>
        </pc:spChg>
        <pc:sldLayoutChg chg="modSp">
          <pc:chgData name="Bradley Neill" userId="9a47e7ee-eec8-48c6-859e-bc6e6b7bc9db" providerId="ADAL" clId="{334BA294-E7D5-43C0-BD0C-61BDAEF23825}" dt="2019-06-20T08:14:27.997" v="21" actId="20577"/>
          <pc:sldLayoutMkLst>
            <pc:docMk/>
            <pc:sldMasterMk cId="2400347961" sldId="2147483772"/>
            <pc:sldLayoutMk cId="771020011" sldId="2147483777"/>
          </pc:sldLayoutMkLst>
          <pc:spChg chg="mod">
            <ac:chgData name="Bradley Neill" userId="9a47e7ee-eec8-48c6-859e-bc6e6b7bc9db" providerId="ADAL" clId="{334BA294-E7D5-43C0-BD0C-61BDAEF23825}" dt="2019-06-20T08:14:27.997" v="21" actId="20577"/>
            <ac:spMkLst>
              <pc:docMk/>
              <pc:sldMasterMk cId="2400347961" sldId="2147483772"/>
              <pc:sldLayoutMk cId="771020011" sldId="2147483777"/>
              <ac:spMk id="9" creationId="{00000000-0000-0000-0000-000000000000}"/>
            </ac:spMkLst>
          </pc:spChg>
        </pc:sldLayoutChg>
      </pc:sldMasterChg>
      <pc:sldMasterChg chg="modSp modSldLayout">
        <pc:chgData name="Bradley Neill" userId="9a47e7ee-eec8-48c6-859e-bc6e6b7bc9db" providerId="ADAL" clId="{334BA294-E7D5-43C0-BD0C-61BDAEF23825}" dt="2019-06-20T08:14:28.015" v="26" actId="20577"/>
        <pc:sldMasterMkLst>
          <pc:docMk/>
          <pc:sldMasterMk cId="1760701222" sldId="2147483795"/>
        </pc:sldMasterMkLst>
        <pc:spChg chg="mod">
          <ac:chgData name="Bradley Neill" userId="9a47e7ee-eec8-48c6-859e-bc6e6b7bc9db" providerId="ADAL" clId="{334BA294-E7D5-43C0-BD0C-61BDAEF23825}" dt="2019-06-20T08:14:28.015" v="23" actId="20577"/>
          <ac:spMkLst>
            <pc:docMk/>
            <pc:sldMasterMk cId="1760701222" sldId="2147483795"/>
            <ac:spMk id="18" creationId="{00000000-0000-0000-0000-000000000000}"/>
          </ac:spMkLst>
        </pc:spChg>
        <pc:sldLayoutChg chg="modSp">
          <pc:chgData name="Bradley Neill" userId="9a47e7ee-eec8-48c6-859e-bc6e6b7bc9db" providerId="ADAL" clId="{334BA294-E7D5-43C0-BD0C-61BDAEF23825}" dt="2019-06-20T08:14:28.015" v="24" actId="20577"/>
          <pc:sldLayoutMkLst>
            <pc:docMk/>
            <pc:sldMasterMk cId="1760701222" sldId="2147483795"/>
            <pc:sldLayoutMk cId="2852605226" sldId="2147483797"/>
          </pc:sldLayoutMkLst>
          <pc:spChg chg="mod">
            <ac:chgData name="Bradley Neill" userId="9a47e7ee-eec8-48c6-859e-bc6e6b7bc9db" providerId="ADAL" clId="{334BA294-E7D5-43C0-BD0C-61BDAEF23825}" dt="2019-06-20T08:14:28.015" v="24" actId="20577"/>
            <ac:spMkLst>
              <pc:docMk/>
              <pc:sldMasterMk cId="1760701222" sldId="2147483795"/>
              <pc:sldLayoutMk cId="2852605226" sldId="2147483797"/>
              <ac:spMk id="7" creationId="{00000000-0000-0000-0000-000000000000}"/>
            </ac:spMkLst>
          </pc:spChg>
        </pc:sldLayoutChg>
        <pc:sldLayoutChg chg="modSp">
          <pc:chgData name="Bradley Neill" userId="9a47e7ee-eec8-48c6-859e-bc6e6b7bc9db" providerId="ADAL" clId="{334BA294-E7D5-43C0-BD0C-61BDAEF23825}" dt="2019-06-20T08:14:28.015" v="25" actId="20577"/>
          <pc:sldLayoutMkLst>
            <pc:docMk/>
            <pc:sldMasterMk cId="1760701222" sldId="2147483795"/>
            <pc:sldLayoutMk cId="3708722240" sldId="2147483798"/>
          </pc:sldLayoutMkLst>
          <pc:spChg chg="mod">
            <ac:chgData name="Bradley Neill" userId="9a47e7ee-eec8-48c6-859e-bc6e6b7bc9db" providerId="ADAL" clId="{334BA294-E7D5-43C0-BD0C-61BDAEF23825}" dt="2019-06-20T08:14:28.015" v="25" actId="20577"/>
            <ac:spMkLst>
              <pc:docMk/>
              <pc:sldMasterMk cId="1760701222" sldId="2147483795"/>
              <pc:sldLayoutMk cId="3708722240" sldId="2147483798"/>
              <ac:spMk id="7" creationId="{00000000-0000-0000-0000-000000000000}"/>
            </ac:spMkLst>
          </pc:spChg>
        </pc:sldLayoutChg>
        <pc:sldLayoutChg chg="modSp">
          <pc:chgData name="Bradley Neill" userId="9a47e7ee-eec8-48c6-859e-bc6e6b7bc9db" providerId="ADAL" clId="{334BA294-E7D5-43C0-BD0C-61BDAEF23825}" dt="2019-06-20T08:14:28.015" v="26" actId="20577"/>
          <pc:sldLayoutMkLst>
            <pc:docMk/>
            <pc:sldMasterMk cId="1760701222" sldId="2147483795"/>
            <pc:sldLayoutMk cId="414896882" sldId="2147483799"/>
          </pc:sldLayoutMkLst>
          <pc:spChg chg="mod">
            <ac:chgData name="Bradley Neill" userId="9a47e7ee-eec8-48c6-859e-bc6e6b7bc9db" providerId="ADAL" clId="{334BA294-E7D5-43C0-BD0C-61BDAEF23825}" dt="2019-06-20T08:14:28.015" v="26" actId="20577"/>
            <ac:spMkLst>
              <pc:docMk/>
              <pc:sldMasterMk cId="1760701222" sldId="2147483795"/>
              <pc:sldLayoutMk cId="414896882" sldId="2147483799"/>
              <ac:spMk id="5" creationId="{00000000-0000-0000-0000-000000000000}"/>
            </ac:spMkLst>
          </pc:spChg>
        </pc:sldLayoutChg>
      </pc:sldMasterChg>
      <pc:sldMasterChg chg="modSp modSldLayout">
        <pc:chgData name="Bradley Neill" userId="9a47e7ee-eec8-48c6-859e-bc6e6b7bc9db" providerId="ADAL" clId="{334BA294-E7D5-43C0-BD0C-61BDAEF23825}" dt="2019-06-20T08:14:28.032" v="28" actId="20577"/>
        <pc:sldMasterMkLst>
          <pc:docMk/>
          <pc:sldMasterMk cId="728218007" sldId="2147483802"/>
        </pc:sldMasterMkLst>
        <pc:spChg chg="mod">
          <ac:chgData name="Bradley Neill" userId="9a47e7ee-eec8-48c6-859e-bc6e6b7bc9db" providerId="ADAL" clId="{334BA294-E7D5-43C0-BD0C-61BDAEF23825}" dt="2019-06-20T08:14:28.031" v="27" actId="20577"/>
          <ac:spMkLst>
            <pc:docMk/>
            <pc:sldMasterMk cId="728218007" sldId="2147483802"/>
            <ac:spMk id="18" creationId="{00000000-0000-0000-0000-000000000000}"/>
          </ac:spMkLst>
        </pc:spChg>
        <pc:sldLayoutChg chg="modSp">
          <pc:chgData name="Bradley Neill" userId="9a47e7ee-eec8-48c6-859e-bc6e6b7bc9db" providerId="ADAL" clId="{334BA294-E7D5-43C0-BD0C-61BDAEF23825}" dt="2019-06-20T08:14:28.032" v="28" actId="20577"/>
          <pc:sldLayoutMkLst>
            <pc:docMk/>
            <pc:sldMasterMk cId="728218007" sldId="2147483802"/>
            <pc:sldLayoutMk cId="164135141" sldId="2147483803"/>
          </pc:sldLayoutMkLst>
          <pc:spChg chg="mod">
            <ac:chgData name="Bradley Neill" userId="9a47e7ee-eec8-48c6-859e-bc6e6b7bc9db" providerId="ADAL" clId="{334BA294-E7D5-43C0-BD0C-61BDAEF23825}" dt="2019-06-20T08:14:28.032" v="28" actId="20577"/>
            <ac:spMkLst>
              <pc:docMk/>
              <pc:sldMasterMk cId="728218007" sldId="2147483802"/>
              <pc:sldLayoutMk cId="164135141" sldId="2147483803"/>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5558" tIns="47779" rIns="95558" bIns="47779" rtlCol="0"/>
          <a:lstStyle>
            <a:lvl1pPr algn="l">
              <a:defRPr sz="1300"/>
            </a:lvl1pPr>
          </a:lstStyle>
          <a:p>
            <a:endParaRPr lang="en-US" dirty="0"/>
          </a:p>
        </p:txBody>
      </p:sp>
      <p:sp>
        <p:nvSpPr>
          <p:cNvPr id="3" name="Date Placeholder 2"/>
          <p:cNvSpPr>
            <a:spLocks noGrp="1"/>
          </p:cNvSpPr>
          <p:nvPr>
            <p:ph type="dt" sz="quarter" idx="1"/>
          </p:nvPr>
        </p:nvSpPr>
        <p:spPr>
          <a:xfrm>
            <a:off x="3850444" y="1"/>
            <a:ext cx="2945659" cy="496411"/>
          </a:xfrm>
          <a:prstGeom prst="rect">
            <a:avLst/>
          </a:prstGeom>
        </p:spPr>
        <p:txBody>
          <a:bodyPr vert="horz" lIns="95558" tIns="47779" rIns="95558" bIns="47779" rtlCol="0"/>
          <a:lstStyle>
            <a:lvl1pPr algn="r">
              <a:defRPr sz="1300"/>
            </a:lvl1pPr>
          </a:lstStyle>
          <a:p>
            <a:fld id="{ABFD0ED4-3F2C-A44D-BF2A-70F28B4760E9}" type="datetimeFigureOut">
              <a:rPr lang="en-US" smtClean="0"/>
              <a:pPr/>
              <a:t>9/27/2022</a:t>
            </a:fld>
            <a:endParaRPr lang="en-US" dirty="0"/>
          </a:p>
        </p:txBody>
      </p:sp>
      <p:sp>
        <p:nvSpPr>
          <p:cNvPr id="4" name="Footer Placeholder 3"/>
          <p:cNvSpPr>
            <a:spLocks noGrp="1"/>
          </p:cNvSpPr>
          <p:nvPr>
            <p:ph type="ftr" sz="quarter" idx="2"/>
          </p:nvPr>
        </p:nvSpPr>
        <p:spPr>
          <a:xfrm>
            <a:off x="1" y="9430092"/>
            <a:ext cx="2945659" cy="496411"/>
          </a:xfrm>
          <a:prstGeom prst="rect">
            <a:avLst/>
          </a:prstGeom>
        </p:spPr>
        <p:txBody>
          <a:bodyPr vert="horz" lIns="95558" tIns="47779" rIns="95558" bIns="47779" rtlCol="0" anchor="b"/>
          <a:lstStyle>
            <a:lvl1pPr algn="l">
              <a:defRPr sz="1300"/>
            </a:lvl1pPr>
          </a:lstStyle>
          <a:p>
            <a:endParaRPr lang="en-US" dirty="0"/>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5558" tIns="47779" rIns="95558" bIns="47779" rtlCol="0"/>
          <a:lstStyle>
            <a:lvl1pPr algn="l">
              <a:defRPr sz="1300"/>
            </a:lvl1pPr>
          </a:lstStyle>
          <a:p>
            <a:endParaRPr lang="en-US" dirty="0"/>
          </a:p>
        </p:txBody>
      </p:sp>
      <p:sp>
        <p:nvSpPr>
          <p:cNvPr id="3" name="Date Placeholder 2"/>
          <p:cNvSpPr>
            <a:spLocks noGrp="1"/>
          </p:cNvSpPr>
          <p:nvPr>
            <p:ph type="dt" idx="1"/>
          </p:nvPr>
        </p:nvSpPr>
        <p:spPr>
          <a:xfrm>
            <a:off x="3850444" y="1"/>
            <a:ext cx="2945659" cy="496411"/>
          </a:xfrm>
          <a:prstGeom prst="rect">
            <a:avLst/>
          </a:prstGeom>
        </p:spPr>
        <p:txBody>
          <a:bodyPr vert="horz" lIns="95558" tIns="47779" rIns="95558" bIns="47779" rtlCol="0"/>
          <a:lstStyle>
            <a:lvl1pPr algn="r">
              <a:defRPr sz="1300"/>
            </a:lvl1pPr>
          </a:lstStyle>
          <a:p>
            <a:fld id="{AD0E53BD-8CD6-F647-884B-5A78FF9E62EE}" type="datetimeFigureOut">
              <a:rPr lang="en-US" smtClean="0"/>
              <a:pPr/>
              <a:t>9/27/2022</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5558" tIns="47779" rIns="95558" bIns="4777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0092"/>
            <a:ext cx="2945659" cy="496411"/>
          </a:xfrm>
          <a:prstGeom prst="rect">
            <a:avLst/>
          </a:prstGeom>
        </p:spPr>
        <p:txBody>
          <a:bodyPr vert="horz" lIns="95558" tIns="47779" rIns="95558" bIns="4777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5558" tIns="47779" rIns="95558" bIns="47779" rtlCol="0" anchor="b"/>
          <a:lstStyle>
            <a:lvl1pPr algn="r">
              <a:defRPr sz="1300"/>
            </a:lvl1pPr>
          </a:lstStyle>
          <a:p>
            <a:fld id="{77B8929E-C352-7849-9DF7-6A0F55DB2C3C}" type="slidenum">
              <a:rPr lang="en-US" smtClean="0"/>
              <a:pPr/>
              <a:t>‹#›</a:t>
            </a:fld>
            <a:endParaRPr lang="en-US" dirty="0"/>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01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14</a:t>
            </a:fld>
            <a:endParaRPr lang="en-US" dirty="0"/>
          </a:p>
        </p:txBody>
      </p:sp>
    </p:spTree>
    <p:extLst>
      <p:ext uri="{BB962C8B-B14F-4D97-AF65-F5344CB8AC3E}">
        <p14:creationId xmlns:p14="http://schemas.microsoft.com/office/powerpoint/2010/main" val="104669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16</a:t>
            </a:fld>
            <a:endParaRPr lang="en-US" dirty="0"/>
          </a:p>
        </p:txBody>
      </p:sp>
    </p:spTree>
    <p:extLst>
      <p:ext uri="{BB962C8B-B14F-4D97-AF65-F5344CB8AC3E}">
        <p14:creationId xmlns:p14="http://schemas.microsoft.com/office/powerpoint/2010/main" val="224750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17</a:t>
            </a:fld>
            <a:endParaRPr lang="en-US" dirty="0"/>
          </a:p>
        </p:txBody>
      </p:sp>
    </p:spTree>
    <p:extLst>
      <p:ext uri="{BB962C8B-B14F-4D97-AF65-F5344CB8AC3E}">
        <p14:creationId xmlns:p14="http://schemas.microsoft.com/office/powerpoint/2010/main" val="199942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18</a:t>
            </a:fld>
            <a:endParaRPr lang="en-US" dirty="0"/>
          </a:p>
        </p:txBody>
      </p:sp>
    </p:spTree>
    <p:extLst>
      <p:ext uri="{BB962C8B-B14F-4D97-AF65-F5344CB8AC3E}">
        <p14:creationId xmlns:p14="http://schemas.microsoft.com/office/powerpoint/2010/main" val="150140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19</a:t>
            </a:fld>
            <a:endParaRPr lang="en-US" dirty="0"/>
          </a:p>
        </p:txBody>
      </p:sp>
    </p:spTree>
    <p:extLst>
      <p:ext uri="{BB962C8B-B14F-4D97-AF65-F5344CB8AC3E}">
        <p14:creationId xmlns:p14="http://schemas.microsoft.com/office/powerpoint/2010/main" val="153900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20</a:t>
            </a:fld>
            <a:endParaRPr lang="en-US" dirty="0"/>
          </a:p>
        </p:txBody>
      </p:sp>
    </p:spTree>
    <p:extLst>
      <p:ext uri="{BB962C8B-B14F-4D97-AF65-F5344CB8AC3E}">
        <p14:creationId xmlns:p14="http://schemas.microsoft.com/office/powerpoint/2010/main" val="101557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21</a:t>
            </a:fld>
            <a:endParaRPr lang="en-US" dirty="0"/>
          </a:p>
        </p:txBody>
      </p:sp>
    </p:spTree>
    <p:extLst>
      <p:ext uri="{BB962C8B-B14F-4D97-AF65-F5344CB8AC3E}">
        <p14:creationId xmlns:p14="http://schemas.microsoft.com/office/powerpoint/2010/main" val="335998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22</a:t>
            </a:fld>
            <a:endParaRPr lang="en-US" dirty="0"/>
          </a:p>
        </p:txBody>
      </p:sp>
    </p:spTree>
    <p:extLst>
      <p:ext uri="{BB962C8B-B14F-4D97-AF65-F5344CB8AC3E}">
        <p14:creationId xmlns:p14="http://schemas.microsoft.com/office/powerpoint/2010/main" val="851887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23</a:t>
            </a:fld>
            <a:endParaRPr lang="en-US" dirty="0"/>
          </a:p>
        </p:txBody>
      </p:sp>
    </p:spTree>
    <p:extLst>
      <p:ext uri="{BB962C8B-B14F-4D97-AF65-F5344CB8AC3E}">
        <p14:creationId xmlns:p14="http://schemas.microsoft.com/office/powerpoint/2010/main" val="4006063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9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34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776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55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384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63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7</a:t>
            </a:fld>
            <a:endParaRPr lang="en-US" dirty="0"/>
          </a:p>
        </p:txBody>
      </p:sp>
    </p:spTree>
    <p:extLst>
      <p:ext uri="{BB962C8B-B14F-4D97-AF65-F5344CB8AC3E}">
        <p14:creationId xmlns:p14="http://schemas.microsoft.com/office/powerpoint/2010/main" val="307905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8</a:t>
            </a:fld>
            <a:endParaRPr lang="en-US" dirty="0"/>
          </a:p>
        </p:txBody>
      </p:sp>
    </p:spTree>
    <p:extLst>
      <p:ext uri="{BB962C8B-B14F-4D97-AF65-F5344CB8AC3E}">
        <p14:creationId xmlns:p14="http://schemas.microsoft.com/office/powerpoint/2010/main" val="191836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9</a:t>
            </a:fld>
            <a:endParaRPr lang="en-US" dirty="0"/>
          </a:p>
        </p:txBody>
      </p:sp>
    </p:spTree>
    <p:extLst>
      <p:ext uri="{BB962C8B-B14F-4D97-AF65-F5344CB8AC3E}">
        <p14:creationId xmlns:p14="http://schemas.microsoft.com/office/powerpoint/2010/main" val="50732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10</a:t>
            </a:fld>
            <a:endParaRPr lang="en-US" dirty="0"/>
          </a:p>
        </p:txBody>
      </p:sp>
    </p:spTree>
    <p:extLst>
      <p:ext uri="{BB962C8B-B14F-4D97-AF65-F5344CB8AC3E}">
        <p14:creationId xmlns:p14="http://schemas.microsoft.com/office/powerpoint/2010/main" val="54566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11</a:t>
            </a:fld>
            <a:endParaRPr lang="en-US" dirty="0"/>
          </a:p>
        </p:txBody>
      </p:sp>
    </p:spTree>
    <p:extLst>
      <p:ext uri="{BB962C8B-B14F-4D97-AF65-F5344CB8AC3E}">
        <p14:creationId xmlns:p14="http://schemas.microsoft.com/office/powerpoint/2010/main" val="190663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12</a:t>
            </a:fld>
            <a:endParaRPr lang="en-US" dirty="0"/>
          </a:p>
        </p:txBody>
      </p:sp>
    </p:spTree>
    <p:extLst>
      <p:ext uri="{BB962C8B-B14F-4D97-AF65-F5344CB8AC3E}">
        <p14:creationId xmlns:p14="http://schemas.microsoft.com/office/powerpoint/2010/main" val="177695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B8929E-C352-7849-9DF7-6A0F55DB2C3C}" type="slidenum">
              <a:rPr lang="en-US" smtClean="0"/>
              <a:pPr/>
              <a:t>13</a:t>
            </a:fld>
            <a:endParaRPr lang="en-US" dirty="0"/>
          </a:p>
        </p:txBody>
      </p:sp>
    </p:spTree>
    <p:extLst>
      <p:ext uri="{BB962C8B-B14F-4D97-AF65-F5344CB8AC3E}">
        <p14:creationId xmlns:p14="http://schemas.microsoft.com/office/powerpoint/2010/main" val="939319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Photo">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5" name="Picture Placeholder 2"/>
          <p:cNvSpPr>
            <a:spLocks noGrp="1"/>
          </p:cNvSpPr>
          <p:nvPr>
            <p:ph type="pic" idx="1" hasCustomPrompt="1"/>
          </p:nvPr>
        </p:nvSpPr>
        <p:spPr>
          <a:xfrm>
            <a:off x="4679950" y="1023938"/>
            <a:ext cx="4464050" cy="4119561"/>
          </a:xfrm>
          <a:prstGeom prst="rect">
            <a:avLst/>
          </a:prstGeom>
        </p:spPr>
        <p:txBody>
          <a:bodyPr lIns="0" tIns="0" rIns="0" bIns="0" anchor="ctr" anchorCtr="1"/>
          <a:lstStyle>
            <a:lvl1pPr marL="0" indent="0">
              <a:buNone/>
              <a:defRPr sz="13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6"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a:solidFill>
                  <a:schemeClr val="tx1"/>
                </a:solidFill>
              </a:rPr>
              <a:t>©</a:t>
            </a:r>
            <a:r>
              <a:rPr lang="en-GB" sz="600" dirty="0" smtClean="0">
                <a:solidFill>
                  <a:schemeClr val="tx1"/>
                </a:solidFill>
              </a:rPr>
              <a:t>2021 </a:t>
            </a:r>
            <a:r>
              <a:rPr lang="en-GB" sz="600" dirty="0">
                <a:solidFill>
                  <a:schemeClr val="tx1"/>
                </a:solidFill>
              </a:rPr>
              <a:t>Grant Thornton </a:t>
            </a:r>
            <a:r>
              <a:rPr lang="en-GB" sz="600" dirty="0" smtClean="0">
                <a:solidFill>
                  <a:schemeClr val="tx1"/>
                </a:solidFill>
              </a:rPr>
              <a:t>Ireland. </a:t>
            </a:r>
            <a:r>
              <a:rPr lang="en-GB" sz="600" dirty="0">
                <a:solidFill>
                  <a:schemeClr val="tx1"/>
                </a:solidFill>
              </a:rPr>
              <a:t>All rights reserved.</a:t>
            </a: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4" name="GTLogo">
            <a:extLst>
              <a:ext uri="{FF2B5EF4-FFF2-40B4-BE49-F238E27FC236}">
                <a16:creationId xmlns:a16="http://schemas.microsoft.com/office/drawing/2014/main" id="{C9501F28-F5D0-4167-B0DF-A8436929EACC}"/>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0"/>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600"/>
              </a:spcAft>
            </a:pPr>
            <a:r>
              <a:rPr lang="en-GB" sz="800" b="1" dirty="0"/>
              <a:t>ILLUSTRATION </a:t>
            </a:r>
            <a:br>
              <a:rPr lang="en-GB" sz="800" b="1" dirty="0"/>
            </a:br>
            <a:r>
              <a:rPr lang="en-GB" sz="800" b="1" dirty="0"/>
              <a:t>COVER OPTION </a:t>
            </a:r>
          </a:p>
          <a:p>
            <a:pPr algn="l">
              <a:spcAft>
                <a:spcPts val="600"/>
              </a:spcAft>
            </a:pPr>
            <a:r>
              <a:rPr lang="en-GB" sz="800" dirty="0"/>
              <a:t>To insert an illustration click on the image frame and then insert your illustration using the BrandCentral button on your toolbar. To scale, crop and move the illustration, right click and choose the crop tool. You can now scale and move the illustration to the desired position.</a:t>
            </a:r>
          </a:p>
        </p:txBody>
      </p:sp>
    </p:spTree>
    <p:extLst>
      <p:ext uri="{BB962C8B-B14F-4D97-AF65-F5344CB8AC3E}">
        <p14:creationId xmlns:p14="http://schemas.microsoft.com/office/powerpoint/2010/main" val="28526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528273586"/>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7676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36815009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arge illustration">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
        <p:nvSpPr>
          <p:cNvPr id="6" name="Picture Placeholder 2"/>
          <p:cNvSpPr>
            <a:spLocks noGrp="1"/>
          </p:cNvSpPr>
          <p:nvPr>
            <p:ph type="pic" idx="1" hasCustomPrompt="1"/>
          </p:nvPr>
        </p:nvSpPr>
        <p:spPr>
          <a:xfrm>
            <a:off x="469370" y="1329526"/>
            <a:ext cx="8203693" cy="3366299"/>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0"/>
              </a:spcBef>
              <a:spcAft>
                <a:spcPts val="60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Click icon to insert full screen illustration</a:t>
            </a:r>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
            </a:r>
            <a:br>
              <a:rPr lang="en-US" dirty="0"/>
            </a:br>
            <a:r>
              <a:rPr lang="en-US" dirty="0"/>
              <a:t/>
            </a:r>
            <a:br>
              <a:rPr lang="en-US" dirty="0"/>
            </a:br>
            <a:r>
              <a:rPr lang="en-US" dirty="0"/>
              <a:t> </a:t>
            </a:r>
            <a:br>
              <a:rPr lang="en-US" dirty="0"/>
            </a:br>
            <a:r>
              <a:rPr lang="en-US" dirty="0"/>
              <a:t>or click anywhere within this frame and paste an excel chart which will fill the entire frame</a:t>
            </a:r>
          </a:p>
        </p:txBody>
      </p:sp>
    </p:spTree>
    <p:extLst>
      <p:ext uri="{BB962C8B-B14F-4D97-AF65-F5344CB8AC3E}">
        <p14:creationId xmlns:p14="http://schemas.microsoft.com/office/powerpoint/2010/main" val="61003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illustra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
        <p:nvSpPr>
          <p:cNvPr id="6" name="Picture Placeholder 2"/>
          <p:cNvSpPr>
            <a:spLocks noGrp="1"/>
          </p:cNvSpPr>
          <p:nvPr>
            <p:ph type="pic" idx="1" hasCustomPrompt="1"/>
          </p:nvPr>
        </p:nvSpPr>
        <p:spPr>
          <a:xfrm>
            <a:off x="471996" y="359572"/>
            <a:ext cx="8203693" cy="4336254"/>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0"/>
              </a:spcBef>
              <a:spcAft>
                <a:spcPts val="60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Click icon to insert full screen illustration</a:t>
            </a:r>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endParaRPr lang="en-US" dirty="0"/>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
            </a:r>
            <a:br>
              <a:rPr lang="en-US" dirty="0"/>
            </a:br>
            <a:r>
              <a:rPr lang="en-US" dirty="0"/>
              <a:t> </a:t>
            </a:r>
            <a:br>
              <a:rPr lang="en-US" dirty="0"/>
            </a:br>
            <a:r>
              <a:rPr lang="en-US" dirty="0"/>
              <a:t>or click anywhere within this frame and paste an excel chart which will fill the entire frame</a:t>
            </a:r>
          </a:p>
        </p:txBody>
      </p:sp>
    </p:spTree>
    <p:extLst>
      <p:ext uri="{BB962C8B-B14F-4D97-AF65-F5344CB8AC3E}">
        <p14:creationId xmlns:p14="http://schemas.microsoft.com/office/powerpoint/2010/main" val="366436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
        <p:nvSpPr>
          <p:cNvPr id="4" name="Rectangle 3"/>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30862357"/>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1"/>
          <p:cNvSpPr>
            <a:spLocks noGrp="1"/>
          </p:cNvSpPr>
          <p:nvPr>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6"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4423261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639472270"/>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8551289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46472676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20" y="1203325"/>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smtClean="0">
                <a:solidFill>
                  <a:schemeClr val="tx1"/>
                </a:solidFill>
              </a:rPr>
              <a:t>©2019 Grant Thornton Ireland. All rights reserved.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5" name="GTLogo">
            <a:extLst>
              <a:ext uri="{FF2B5EF4-FFF2-40B4-BE49-F238E27FC236}">
                <a16:creationId xmlns:a16="http://schemas.microsoft.com/office/drawing/2014/main" id="{547AA1F9-2774-4D2A-A381-14A9D777C21F}"/>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800" b="1" dirty="0"/>
              <a:t>PHOTO </a:t>
            </a:r>
            <a:br>
              <a:rPr lang="en-GB" sz="800" b="1" dirty="0"/>
            </a:br>
            <a:r>
              <a:rPr lang="en-GB" sz="800" b="1" dirty="0"/>
              <a:t>COVER OPTION </a:t>
            </a:r>
          </a:p>
          <a:p>
            <a:pPr lvl="0">
              <a:spcAft>
                <a:spcPts val="600"/>
              </a:spcAft>
            </a:pPr>
            <a:r>
              <a:rPr lang="en-GB" sz="800" b="0" dirty="0"/>
              <a:t>To insert a photo click on the image frame and then insert your photo using the BrandCentral button on your toolbar.</a:t>
            </a:r>
          </a:p>
          <a:p>
            <a:pPr lvl="0">
              <a:spcAft>
                <a:spcPts val="600"/>
              </a:spcAft>
            </a:pPr>
            <a:r>
              <a:rPr lang="en-GB" sz="800" b="0" dirty="0"/>
              <a:t>To scale, crop and move the photo, right click and choose the crop tool. You can now scale and move the photo to the desired position.</a:t>
            </a:r>
          </a:p>
        </p:txBody>
      </p:sp>
      <p:sp>
        <p:nvSpPr>
          <p:cNvPr id="18" name="Text Placeholder 21">
            <a:extLst>
              <a:ext uri="{FF2B5EF4-FFF2-40B4-BE49-F238E27FC236}">
                <a16:creationId xmlns:a16="http://schemas.microsoft.com/office/drawing/2014/main" id="{DFD6D0CD-32BC-4B39-9AAA-64B782B0ACF8}"/>
              </a:ext>
            </a:extLst>
          </p:cNvPr>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9" name="Text Placeholder 21">
            <a:extLst>
              <a:ext uri="{FF2B5EF4-FFF2-40B4-BE49-F238E27FC236}">
                <a16:creationId xmlns:a16="http://schemas.microsoft.com/office/drawing/2014/main" id="{E0B586FD-8A16-4B03-986A-DAFFE93F4356}"/>
              </a:ext>
            </a:extLst>
          </p:cNvPr>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20" name="Text Placeholder 3">
            <a:extLst>
              <a:ext uri="{FF2B5EF4-FFF2-40B4-BE49-F238E27FC236}">
                <a16:creationId xmlns:a16="http://schemas.microsoft.com/office/drawing/2014/main" id="{09D15D67-D2FE-4846-917F-C99AEEC3BE6C}"/>
              </a:ext>
            </a:extLst>
          </p:cNvPr>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Tree>
    <p:extLst>
      <p:ext uri="{BB962C8B-B14F-4D97-AF65-F5344CB8AC3E}">
        <p14:creationId xmlns:p14="http://schemas.microsoft.com/office/powerpoint/2010/main" val="37087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29868093"/>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369499844"/>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36254290"/>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28736726"/>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1326082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832113"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7" name="Picture Placeholder 4">
            <a:extLst>
              <a:ext uri="{FF2B5EF4-FFF2-40B4-BE49-F238E27FC236}">
                <a16:creationId xmlns:a16="http://schemas.microsoft.com/office/drawing/2014/main" id="{1C1D02D8-3F71-4A39-B7BA-9BFB4C07E741}"/>
              </a:ext>
            </a:extLst>
          </p:cNvPr>
          <p:cNvSpPr>
            <a:spLocks noGrp="1"/>
          </p:cNvSpPr>
          <p:nvPr>
            <p:ph type="pic" sz="quarter" idx="13"/>
          </p:nvPr>
        </p:nvSpPr>
        <p:spPr>
          <a:xfrm>
            <a:off x="2943488"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9" name="Picture Placeholder 4">
            <a:extLst>
              <a:ext uri="{FF2B5EF4-FFF2-40B4-BE49-F238E27FC236}">
                <a16:creationId xmlns:a16="http://schemas.microsoft.com/office/drawing/2014/main" id="{2915E757-22B5-4D19-8C26-CD2D8F8E5453}"/>
              </a:ext>
            </a:extLst>
          </p:cNvPr>
          <p:cNvSpPr>
            <a:spLocks noGrp="1"/>
          </p:cNvSpPr>
          <p:nvPr>
            <p:ph type="pic" sz="quarter" idx="15"/>
          </p:nvPr>
        </p:nvSpPr>
        <p:spPr>
          <a:xfrm>
            <a:off x="5054816"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0" name="Picture Placeholder 4">
            <a:extLst>
              <a:ext uri="{FF2B5EF4-FFF2-40B4-BE49-F238E27FC236}">
                <a16:creationId xmlns:a16="http://schemas.microsoft.com/office/drawing/2014/main" id="{2382EDD1-B4CA-40D8-81E9-D68DE7593134}"/>
              </a:ext>
            </a:extLst>
          </p:cNvPr>
          <p:cNvSpPr>
            <a:spLocks noGrp="1"/>
          </p:cNvSpPr>
          <p:nvPr>
            <p:ph type="pic" sz="quarter" idx="16"/>
          </p:nvPr>
        </p:nvSpPr>
        <p:spPr>
          <a:xfrm>
            <a:off x="7161475"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471996"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2582225"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4692454"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6802684"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Tree>
    <p:extLst>
      <p:ext uri="{BB962C8B-B14F-4D97-AF65-F5344CB8AC3E}">
        <p14:creationId xmlns:p14="http://schemas.microsoft.com/office/powerpoint/2010/main" val="168671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mult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928942"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471996"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2582225"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4692454"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6802684"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28" name="Picture Placeholder 4">
            <a:extLst>
              <a:ext uri="{FF2B5EF4-FFF2-40B4-BE49-F238E27FC236}">
                <a16:creationId xmlns:a16="http://schemas.microsoft.com/office/drawing/2014/main" id="{E6001FB9-A96F-4D0C-8E9C-3CCA8A2689B1}"/>
              </a:ext>
            </a:extLst>
          </p:cNvPr>
          <p:cNvSpPr>
            <a:spLocks noGrp="1"/>
          </p:cNvSpPr>
          <p:nvPr>
            <p:ph type="pic" sz="quarter" idx="21"/>
          </p:nvPr>
        </p:nvSpPr>
        <p:spPr>
          <a:xfrm>
            <a:off x="3131122"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29" name="Picture Placeholder 4">
            <a:extLst>
              <a:ext uri="{FF2B5EF4-FFF2-40B4-BE49-F238E27FC236}">
                <a16:creationId xmlns:a16="http://schemas.microsoft.com/office/drawing/2014/main" id="{B7142F9E-6499-4C2D-82FC-591B62772CC5}"/>
              </a:ext>
            </a:extLst>
          </p:cNvPr>
          <p:cNvSpPr>
            <a:spLocks noGrp="1"/>
          </p:cNvSpPr>
          <p:nvPr>
            <p:ph type="pic" sz="quarter" idx="22"/>
          </p:nvPr>
        </p:nvSpPr>
        <p:spPr>
          <a:xfrm>
            <a:off x="5149400"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0" name="Picture Placeholder 4">
            <a:extLst>
              <a:ext uri="{FF2B5EF4-FFF2-40B4-BE49-F238E27FC236}">
                <a16:creationId xmlns:a16="http://schemas.microsoft.com/office/drawing/2014/main" id="{548E5080-8600-4FFB-8EB4-63B4D71D26A6}"/>
              </a:ext>
            </a:extLst>
          </p:cNvPr>
          <p:cNvSpPr>
            <a:spLocks noGrp="1"/>
          </p:cNvSpPr>
          <p:nvPr>
            <p:ph type="pic" sz="quarter" idx="23"/>
          </p:nvPr>
        </p:nvSpPr>
        <p:spPr>
          <a:xfrm>
            <a:off x="7259630"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1" name="Picture Placeholder 4">
            <a:extLst>
              <a:ext uri="{FF2B5EF4-FFF2-40B4-BE49-F238E27FC236}">
                <a16:creationId xmlns:a16="http://schemas.microsoft.com/office/drawing/2014/main" id="{D05600CC-FCBB-4EE5-82F7-CBB5FF36E679}"/>
              </a:ext>
            </a:extLst>
          </p:cNvPr>
          <p:cNvSpPr>
            <a:spLocks noGrp="1"/>
          </p:cNvSpPr>
          <p:nvPr>
            <p:ph type="pic" sz="quarter" idx="24"/>
          </p:nvPr>
        </p:nvSpPr>
        <p:spPr>
          <a:xfrm>
            <a:off x="928942"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2" name="Text Placeholder 15">
            <a:extLst>
              <a:ext uri="{FF2B5EF4-FFF2-40B4-BE49-F238E27FC236}">
                <a16:creationId xmlns:a16="http://schemas.microsoft.com/office/drawing/2014/main" id="{24C20755-5B53-499C-8989-A4CDBF3ACAD5}"/>
              </a:ext>
            </a:extLst>
          </p:cNvPr>
          <p:cNvSpPr>
            <a:spLocks noGrp="1"/>
          </p:cNvSpPr>
          <p:nvPr>
            <p:ph type="body" sz="quarter" idx="25" hasCustomPrompt="1"/>
          </p:nvPr>
        </p:nvSpPr>
        <p:spPr>
          <a:xfrm>
            <a:off x="471996"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3" name="Text Placeholder 15">
            <a:extLst>
              <a:ext uri="{FF2B5EF4-FFF2-40B4-BE49-F238E27FC236}">
                <a16:creationId xmlns:a16="http://schemas.microsoft.com/office/drawing/2014/main" id="{7A257071-AE28-4B53-9CB6-547CE577ED07}"/>
              </a:ext>
            </a:extLst>
          </p:cNvPr>
          <p:cNvSpPr>
            <a:spLocks noGrp="1"/>
          </p:cNvSpPr>
          <p:nvPr>
            <p:ph type="body" sz="quarter" idx="26" hasCustomPrompt="1"/>
          </p:nvPr>
        </p:nvSpPr>
        <p:spPr>
          <a:xfrm>
            <a:off x="2582225"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4" name="Text Placeholder 15">
            <a:extLst>
              <a:ext uri="{FF2B5EF4-FFF2-40B4-BE49-F238E27FC236}">
                <a16:creationId xmlns:a16="http://schemas.microsoft.com/office/drawing/2014/main" id="{F9ACEFFF-7244-43A5-8A50-4DB855B321D9}"/>
              </a:ext>
            </a:extLst>
          </p:cNvPr>
          <p:cNvSpPr>
            <a:spLocks noGrp="1"/>
          </p:cNvSpPr>
          <p:nvPr>
            <p:ph type="body" sz="quarter" idx="27" hasCustomPrompt="1"/>
          </p:nvPr>
        </p:nvSpPr>
        <p:spPr>
          <a:xfrm>
            <a:off x="4692454"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5" name="Text Placeholder 15">
            <a:extLst>
              <a:ext uri="{FF2B5EF4-FFF2-40B4-BE49-F238E27FC236}">
                <a16:creationId xmlns:a16="http://schemas.microsoft.com/office/drawing/2014/main" id="{3EE64906-DB5B-431F-B9AC-1B6BFECB93EB}"/>
              </a:ext>
            </a:extLst>
          </p:cNvPr>
          <p:cNvSpPr>
            <a:spLocks noGrp="1"/>
          </p:cNvSpPr>
          <p:nvPr>
            <p:ph type="body" sz="quarter" idx="28" hasCustomPrompt="1"/>
          </p:nvPr>
        </p:nvSpPr>
        <p:spPr>
          <a:xfrm>
            <a:off x="6802684"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6" name="Picture Placeholder 4">
            <a:extLst>
              <a:ext uri="{FF2B5EF4-FFF2-40B4-BE49-F238E27FC236}">
                <a16:creationId xmlns:a16="http://schemas.microsoft.com/office/drawing/2014/main" id="{CF72BB6E-5EF5-46C5-B1D1-B814622D0945}"/>
              </a:ext>
            </a:extLst>
          </p:cNvPr>
          <p:cNvSpPr>
            <a:spLocks noGrp="1"/>
          </p:cNvSpPr>
          <p:nvPr>
            <p:ph type="pic" sz="quarter" idx="29"/>
          </p:nvPr>
        </p:nvSpPr>
        <p:spPr>
          <a:xfrm>
            <a:off x="3131122"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7" name="Picture Placeholder 4">
            <a:extLst>
              <a:ext uri="{FF2B5EF4-FFF2-40B4-BE49-F238E27FC236}">
                <a16:creationId xmlns:a16="http://schemas.microsoft.com/office/drawing/2014/main" id="{52EADDBE-5EE6-48DD-A831-7CBBD03AF512}"/>
              </a:ext>
            </a:extLst>
          </p:cNvPr>
          <p:cNvSpPr>
            <a:spLocks noGrp="1"/>
          </p:cNvSpPr>
          <p:nvPr>
            <p:ph type="pic" sz="quarter" idx="30"/>
          </p:nvPr>
        </p:nvSpPr>
        <p:spPr>
          <a:xfrm>
            <a:off x="5149400"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8" name="Picture Placeholder 4">
            <a:extLst>
              <a:ext uri="{FF2B5EF4-FFF2-40B4-BE49-F238E27FC236}">
                <a16:creationId xmlns:a16="http://schemas.microsoft.com/office/drawing/2014/main" id="{FDDB7AD3-712D-44D3-8C63-1E0D599EFF03}"/>
              </a:ext>
            </a:extLst>
          </p:cNvPr>
          <p:cNvSpPr>
            <a:spLocks noGrp="1"/>
          </p:cNvSpPr>
          <p:nvPr>
            <p:ph type="pic" sz="quarter" idx="31"/>
          </p:nvPr>
        </p:nvSpPr>
        <p:spPr>
          <a:xfrm>
            <a:off x="7259630"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Tree>
    <p:extLst>
      <p:ext uri="{BB962C8B-B14F-4D97-AF65-F5344CB8AC3E}">
        <p14:creationId xmlns:p14="http://schemas.microsoft.com/office/powerpoint/2010/main" val="3526946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20574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4103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7225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lour Curved Photo">
    <p:spTree>
      <p:nvGrpSpPr>
        <p:cNvPr id="1" name=""/>
        <p:cNvGrpSpPr/>
        <p:nvPr/>
      </p:nvGrpSpPr>
      <p:grpSpPr>
        <a:xfrm>
          <a:off x="0" y="0"/>
          <a:ext cx="0" cy="0"/>
          <a:chOff x="0" y="0"/>
          <a:chExt cx="0" cy="0"/>
        </a:xfrm>
      </p:grpSpPr>
      <p:sp>
        <p:nvSpPr>
          <p:cNvPr id="5"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smtClean="0">
                <a:solidFill>
                  <a:schemeClr val="tx1"/>
                </a:solidFill>
              </a:rPr>
              <a:t>©2019 Grant Thornton Ireland. All rights reserved.</a:t>
            </a:r>
            <a:endParaRPr lang="en-GB" sz="600" dirty="0">
              <a:solidFill>
                <a:schemeClr val="tx1"/>
              </a:solidFill>
            </a:endParaRPr>
          </a:p>
        </p:txBody>
      </p:sp>
      <p:cxnSp>
        <p:nvCxnSpPr>
          <p:cNvPr id="6" name="Straight Connector 5"/>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p:nvPr userDrawn="1"/>
        </p:nvSpPr>
        <p:spPr>
          <a:xfrm>
            <a:off x="4457701" y="1203325"/>
            <a:ext cx="4686300"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653173" y="1169622"/>
                  <a:pt x="2987031" y="120528"/>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GTLogoNoTag" hidden="1">
            <a:extLst>
              <a:ext uri="{FF2B5EF4-FFF2-40B4-BE49-F238E27FC236}">
                <a16:creationId xmlns:a16="http://schemas.microsoft.com/office/drawing/2014/main" id="{FF6BD41E-DAEE-4CE4-BCC6-962CEFF39C26}"/>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1" name="GTLogo">
            <a:extLst>
              <a:ext uri="{FF2B5EF4-FFF2-40B4-BE49-F238E27FC236}">
                <a16:creationId xmlns:a16="http://schemas.microsoft.com/office/drawing/2014/main" id="{15539258-3354-4248-BC3F-B1BEA23E4E6F}"/>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2" name="Rectangle 11">
            <a:extLst>
              <a:ext uri="{FF2B5EF4-FFF2-40B4-BE49-F238E27FC236}">
                <a16:creationId xmlns:a16="http://schemas.microsoft.com/office/drawing/2014/main" id="{42595131-09CB-4CE7-BA68-9481401EC219}"/>
              </a:ext>
            </a:extLst>
          </p:cNvPr>
          <p:cNvSpPr/>
          <p:nvPr userDrawn="1"/>
        </p:nvSpPr>
        <p:spPr>
          <a:xfrm>
            <a:off x="9220200" y="0"/>
            <a:ext cx="1466850" cy="30327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0" lvl="0" indent="0" fontAlgn="auto">
              <a:lnSpc>
                <a:spcPct val="100000"/>
              </a:lnSpc>
              <a:spcBef>
                <a:spcPts val="0"/>
              </a:spcBef>
              <a:spcAft>
                <a:spcPts val="600"/>
              </a:spcAft>
              <a:buClrTx/>
              <a:buSzTx/>
              <a:buFontTx/>
              <a:buNone/>
              <a:tabLst/>
            </a:pPr>
            <a:r>
              <a:rPr lang="en-GB" sz="800" b="1" dirty="0"/>
              <a:t>SOLID ARC </a:t>
            </a:r>
            <a:br>
              <a:rPr lang="en-GB" sz="800" b="1" dirty="0"/>
            </a:br>
            <a:r>
              <a:rPr lang="en-GB" sz="800" b="1" dirty="0"/>
              <a:t>COVER OPTION </a:t>
            </a:r>
          </a:p>
          <a:p>
            <a:pPr marR="0" lvl="0" indent="0" fontAlgn="auto">
              <a:lnSpc>
                <a:spcPct val="100000"/>
              </a:lnSpc>
              <a:spcBef>
                <a:spcPts val="0"/>
              </a:spcBef>
              <a:spcAft>
                <a:spcPts val="600"/>
              </a:spcAft>
              <a:buClrTx/>
              <a:buSzTx/>
              <a:buFontTx/>
              <a:buNone/>
              <a:tabLst/>
            </a:pPr>
            <a:r>
              <a:rPr lang="en-GB" sz="800" b="0" dirty="0"/>
              <a:t>If you want to change the purple arc to an illustration or photo please use the other cover options available.</a:t>
            </a:r>
          </a:p>
          <a:p>
            <a:pPr marR="0" lvl="0" indent="0" fontAlgn="auto">
              <a:lnSpc>
                <a:spcPct val="100000"/>
              </a:lnSpc>
              <a:spcBef>
                <a:spcPts val="0"/>
              </a:spcBef>
              <a:spcAft>
                <a:spcPts val="600"/>
              </a:spcAft>
              <a:buClrTx/>
              <a:buSzTx/>
              <a:buFontTx/>
              <a:buNone/>
              <a:tabLst/>
            </a:pPr>
            <a:r>
              <a:rPr lang="en-GB" sz="800" b="0" dirty="0"/>
              <a:t>If you want to change the colour of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From the ribbon click on the ‘View’ tab and select ‘Slide Master’</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Navigate to the layout and select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You can now access the colour palette and change the colour as required</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Click on ‘Close Master View’ to exit the slide master area</a:t>
            </a:r>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p:txBody>
      </p:sp>
      <p:sp>
        <p:nvSpPr>
          <p:cNvPr id="18" name="Text Placeholder 21">
            <a:extLst>
              <a:ext uri="{FF2B5EF4-FFF2-40B4-BE49-F238E27FC236}">
                <a16:creationId xmlns:a16="http://schemas.microsoft.com/office/drawing/2014/main" id="{4D068A6B-A961-416B-851D-EA10992C9EDB}"/>
              </a:ext>
            </a:extLst>
          </p:cNvPr>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9" name="Text Placeholder 21">
            <a:extLst>
              <a:ext uri="{FF2B5EF4-FFF2-40B4-BE49-F238E27FC236}">
                <a16:creationId xmlns:a16="http://schemas.microsoft.com/office/drawing/2014/main" id="{F59EA6C2-C759-43E4-9A00-B3130712B592}"/>
              </a:ext>
            </a:extLst>
          </p:cNvPr>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20" name="Text Placeholder 3">
            <a:extLst>
              <a:ext uri="{FF2B5EF4-FFF2-40B4-BE49-F238E27FC236}">
                <a16:creationId xmlns:a16="http://schemas.microsoft.com/office/drawing/2014/main" id="{41DF5FCB-D370-4F59-BE92-0E4966E153A8}"/>
              </a:ext>
            </a:extLst>
          </p:cNvPr>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Tree>
    <p:extLst>
      <p:ext uri="{BB962C8B-B14F-4D97-AF65-F5344CB8AC3E}">
        <p14:creationId xmlns:p14="http://schemas.microsoft.com/office/powerpoint/2010/main" val="414896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631100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5273079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030377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3773561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7872259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3124552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77775155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2539225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00255411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6170673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nimated illustration title">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6"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GB" sz="600" dirty="0" smtClean="0">
                <a:solidFill>
                  <a:schemeClr val="tx1"/>
                </a:solidFill>
              </a:rPr>
              <a:t>©2019 Grant Thornton Ireland. All rights reserved.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4" name="GTLogo">
            <a:extLst>
              <a:ext uri="{FF2B5EF4-FFF2-40B4-BE49-F238E27FC236}">
                <a16:creationId xmlns:a16="http://schemas.microsoft.com/office/drawing/2014/main" id="{C9501F28-F5D0-4167-B0DF-A8436929EACC}"/>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0"/>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600"/>
              </a:spcAft>
            </a:pPr>
            <a:r>
              <a:rPr lang="en-GB" sz="800" b="1" dirty="0"/>
              <a:t>ILLUSTRATION </a:t>
            </a:r>
            <a:br>
              <a:rPr lang="en-GB" sz="800" b="1" dirty="0"/>
            </a:br>
            <a:r>
              <a:rPr lang="en-GB" sz="800" b="1" dirty="0"/>
              <a:t>COVER OPTION </a:t>
            </a:r>
          </a:p>
          <a:p>
            <a:pPr algn="l">
              <a:spcAft>
                <a:spcPts val="600"/>
              </a:spcAft>
            </a:pPr>
            <a:r>
              <a:rPr lang="en-GB" sz="800" dirty="0"/>
              <a:t>To insert an illustration click on the image frame and then insert your illustration using the BrandCentral button on your toolbar. To scale, crop and move the illustration, right click and choose the crop tool. You can now scale and move the illustration to the desired position.</a:t>
            </a:r>
          </a:p>
        </p:txBody>
      </p:sp>
    </p:spTree>
    <p:extLst>
      <p:ext uri="{BB962C8B-B14F-4D97-AF65-F5344CB8AC3E}">
        <p14:creationId xmlns:p14="http://schemas.microsoft.com/office/powerpoint/2010/main" val="164135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99032751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3081721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86180172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1250986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205"/>
        <p:cNvGrpSpPr/>
        <p:nvPr/>
      </p:nvGrpSpPr>
      <p:grpSpPr>
        <a:xfrm>
          <a:off x="0" y="0"/>
          <a:ext cx="0" cy="0"/>
          <a:chOff x="0" y="0"/>
          <a:chExt cx="0" cy="0"/>
        </a:xfrm>
      </p:grpSpPr>
      <p:sp>
        <p:nvSpPr>
          <p:cNvPr id="207" name="Google Shape;207;p32"/>
          <p:cNvSpPr txBox="1">
            <a:spLocks noGrp="1"/>
          </p:cNvSpPr>
          <p:nvPr>
            <p:ph type="ctrTitle"/>
          </p:nvPr>
        </p:nvSpPr>
        <p:spPr>
          <a:xfrm>
            <a:off x="748675" y="669825"/>
            <a:ext cx="42840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497">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5198"/>
            </a:lvl2pPr>
            <a:lvl3pPr lvl="2" algn="ctr" rtl="0">
              <a:spcBef>
                <a:spcPts val="0"/>
              </a:spcBef>
              <a:spcAft>
                <a:spcPts val="0"/>
              </a:spcAft>
              <a:buSzPts val="5200"/>
              <a:buNone/>
              <a:defRPr sz="5198"/>
            </a:lvl3pPr>
            <a:lvl4pPr lvl="3" algn="ctr" rtl="0">
              <a:spcBef>
                <a:spcPts val="0"/>
              </a:spcBef>
              <a:spcAft>
                <a:spcPts val="0"/>
              </a:spcAft>
              <a:buSzPts val="5200"/>
              <a:buNone/>
              <a:defRPr sz="5198"/>
            </a:lvl4pPr>
            <a:lvl5pPr lvl="4" algn="ctr" rtl="0">
              <a:spcBef>
                <a:spcPts val="0"/>
              </a:spcBef>
              <a:spcAft>
                <a:spcPts val="0"/>
              </a:spcAft>
              <a:buSzPts val="5200"/>
              <a:buNone/>
              <a:defRPr sz="5198"/>
            </a:lvl5pPr>
            <a:lvl6pPr lvl="5" algn="ctr" rtl="0">
              <a:spcBef>
                <a:spcPts val="0"/>
              </a:spcBef>
              <a:spcAft>
                <a:spcPts val="0"/>
              </a:spcAft>
              <a:buSzPts val="5200"/>
              <a:buNone/>
              <a:defRPr sz="5198"/>
            </a:lvl6pPr>
            <a:lvl7pPr lvl="6" algn="ctr" rtl="0">
              <a:spcBef>
                <a:spcPts val="0"/>
              </a:spcBef>
              <a:spcAft>
                <a:spcPts val="0"/>
              </a:spcAft>
              <a:buSzPts val="5200"/>
              <a:buNone/>
              <a:defRPr sz="5198"/>
            </a:lvl7pPr>
            <a:lvl8pPr lvl="7" algn="ctr" rtl="0">
              <a:spcBef>
                <a:spcPts val="0"/>
              </a:spcBef>
              <a:spcAft>
                <a:spcPts val="0"/>
              </a:spcAft>
              <a:buSzPts val="5200"/>
              <a:buNone/>
              <a:defRPr sz="5198"/>
            </a:lvl8pPr>
            <a:lvl9pPr lvl="8" algn="ctr" rtl="0">
              <a:spcBef>
                <a:spcPts val="0"/>
              </a:spcBef>
              <a:spcAft>
                <a:spcPts val="0"/>
              </a:spcAft>
              <a:buSzPts val="5200"/>
              <a:buNone/>
              <a:defRPr sz="5198"/>
            </a:lvl9pPr>
          </a:lstStyle>
          <a:p>
            <a:endParaRPr/>
          </a:p>
        </p:txBody>
      </p:sp>
      <p:sp>
        <p:nvSpPr>
          <p:cNvPr id="208" name="Google Shape;208;p32"/>
          <p:cNvSpPr txBox="1">
            <a:spLocks noGrp="1"/>
          </p:cNvSpPr>
          <p:nvPr>
            <p:ph type="subTitle" idx="1"/>
          </p:nvPr>
        </p:nvSpPr>
        <p:spPr>
          <a:xfrm>
            <a:off x="748675" y="1704550"/>
            <a:ext cx="4293900" cy="182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Poppins"/>
                <a:ea typeface="Poppins"/>
                <a:cs typeface="Poppins"/>
                <a:sym typeface="Poppins"/>
              </a:defRPr>
            </a:lvl1pPr>
            <a:lvl2pPr lvl="1" algn="ctr" rtl="0">
              <a:lnSpc>
                <a:spcPct val="100000"/>
              </a:lnSpc>
              <a:spcBef>
                <a:spcPts val="0"/>
              </a:spcBef>
              <a:spcAft>
                <a:spcPts val="0"/>
              </a:spcAft>
              <a:buSzPts val="1800"/>
              <a:buNone/>
              <a:defRPr sz="1799"/>
            </a:lvl2pPr>
            <a:lvl3pPr lvl="2" algn="ctr" rtl="0">
              <a:lnSpc>
                <a:spcPct val="100000"/>
              </a:lnSpc>
              <a:spcBef>
                <a:spcPts val="0"/>
              </a:spcBef>
              <a:spcAft>
                <a:spcPts val="0"/>
              </a:spcAft>
              <a:buSzPts val="1800"/>
              <a:buNone/>
              <a:defRPr sz="1799"/>
            </a:lvl3pPr>
            <a:lvl4pPr lvl="3" algn="ctr" rtl="0">
              <a:lnSpc>
                <a:spcPct val="100000"/>
              </a:lnSpc>
              <a:spcBef>
                <a:spcPts val="0"/>
              </a:spcBef>
              <a:spcAft>
                <a:spcPts val="0"/>
              </a:spcAft>
              <a:buSzPts val="1800"/>
              <a:buNone/>
              <a:defRPr sz="1799"/>
            </a:lvl4pPr>
            <a:lvl5pPr lvl="4" algn="ctr" rtl="0">
              <a:lnSpc>
                <a:spcPct val="100000"/>
              </a:lnSpc>
              <a:spcBef>
                <a:spcPts val="0"/>
              </a:spcBef>
              <a:spcAft>
                <a:spcPts val="0"/>
              </a:spcAft>
              <a:buSzPts val="1800"/>
              <a:buNone/>
              <a:defRPr sz="1799"/>
            </a:lvl5pPr>
            <a:lvl6pPr lvl="5" algn="ctr" rtl="0">
              <a:lnSpc>
                <a:spcPct val="100000"/>
              </a:lnSpc>
              <a:spcBef>
                <a:spcPts val="0"/>
              </a:spcBef>
              <a:spcAft>
                <a:spcPts val="0"/>
              </a:spcAft>
              <a:buSzPts val="1800"/>
              <a:buNone/>
              <a:defRPr sz="1799"/>
            </a:lvl6pPr>
            <a:lvl7pPr lvl="6" algn="ctr" rtl="0">
              <a:lnSpc>
                <a:spcPct val="100000"/>
              </a:lnSpc>
              <a:spcBef>
                <a:spcPts val="0"/>
              </a:spcBef>
              <a:spcAft>
                <a:spcPts val="0"/>
              </a:spcAft>
              <a:buSzPts val="1800"/>
              <a:buNone/>
              <a:defRPr sz="1799"/>
            </a:lvl7pPr>
            <a:lvl8pPr lvl="7" algn="ctr" rtl="0">
              <a:lnSpc>
                <a:spcPct val="100000"/>
              </a:lnSpc>
              <a:spcBef>
                <a:spcPts val="0"/>
              </a:spcBef>
              <a:spcAft>
                <a:spcPts val="0"/>
              </a:spcAft>
              <a:buSzPts val="1800"/>
              <a:buNone/>
              <a:defRPr sz="1799"/>
            </a:lvl8pPr>
            <a:lvl9pPr lvl="8" algn="ctr" rtl="0">
              <a:lnSpc>
                <a:spcPct val="100000"/>
              </a:lnSpc>
              <a:spcBef>
                <a:spcPts val="0"/>
              </a:spcBef>
              <a:spcAft>
                <a:spcPts val="0"/>
              </a:spcAft>
              <a:buSzPts val="1800"/>
              <a:buNone/>
              <a:defRPr sz="1799"/>
            </a:lvl9pPr>
          </a:lstStyle>
          <a:p>
            <a:endParaRPr/>
          </a:p>
        </p:txBody>
      </p:sp>
    </p:spTree>
    <p:extLst>
      <p:ext uri="{BB962C8B-B14F-4D97-AF65-F5344CB8AC3E}">
        <p14:creationId xmlns:p14="http://schemas.microsoft.com/office/powerpoint/2010/main" val="32404844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39880B68-5D3F-4FF8-9EA6-5B9618676245}"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240180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0" y="-47389"/>
            <a:ext cx="9144000" cy="5190889"/>
            <a:chOff x="0" y="-63186"/>
            <a:chExt cx="12192000" cy="6921185"/>
          </a:xfrm>
        </p:grpSpPr>
        <p:pic>
          <p:nvPicPr>
            <p:cNvPr id="13" name="Picture 1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 uri="{28A0092B-C50C-407E-A947-70E740481C1C}">
                  <a14:useLocalDpi xmlns:a14="http://schemas.microsoft.com/office/drawing/2010/main"/>
                </a:ext>
              </a:extLst>
            </a:blip>
            <a:srcRect b="15366"/>
            <a:stretch/>
          </p:blipFill>
          <p:spPr>
            <a:xfrm>
              <a:off x="0" y="0"/>
              <a:ext cx="12192000" cy="6857999"/>
            </a:xfrm>
            <a:prstGeom prst="rect">
              <a:avLst/>
            </a:prstGeom>
          </p:spPr>
        </p:pic>
        <p:sp>
          <p:nvSpPr>
            <p:cNvPr id="14" name="Rectangle 13"/>
            <p:cNvSpPr/>
            <p:nvPr/>
          </p:nvSpPr>
          <p:spPr>
            <a:xfrm>
              <a:off x="0" y="0"/>
              <a:ext cx="12192000" cy="6857999"/>
            </a:xfrm>
            <a:prstGeom prst="rect">
              <a:avLst/>
            </a:prstGeom>
            <a:gradFill>
              <a:gsLst>
                <a:gs pos="0">
                  <a:schemeClr val="bg1">
                    <a:alpha val="74000"/>
                  </a:schemeClr>
                </a:gs>
                <a:gs pos="6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13"/>
            </a:p>
          </p:txBody>
        </p:sp>
        <p:grpSp>
          <p:nvGrpSpPr>
            <p:cNvPr id="15" name="Group 14"/>
            <p:cNvGrpSpPr/>
            <p:nvPr/>
          </p:nvGrpSpPr>
          <p:grpSpPr>
            <a:xfrm>
              <a:off x="5520627" y="-63186"/>
              <a:ext cx="1150746" cy="1016337"/>
              <a:chOff x="5352430" y="-292100"/>
              <a:chExt cx="1150746" cy="1016337"/>
            </a:xfrm>
          </p:grpSpPr>
          <p:grpSp>
            <p:nvGrpSpPr>
              <p:cNvPr id="16" name="Group 15"/>
              <p:cNvGrpSpPr/>
              <p:nvPr/>
            </p:nvGrpSpPr>
            <p:grpSpPr>
              <a:xfrm>
                <a:off x="5688825" y="-292100"/>
                <a:ext cx="814351" cy="1016337"/>
                <a:chOff x="5996378" y="112820"/>
                <a:chExt cx="549202" cy="685422"/>
              </a:xfrm>
            </p:grpSpPr>
            <p:sp>
              <p:nvSpPr>
                <p:cNvPr id="18" name="Pie 17"/>
                <p:cNvSpPr/>
                <p:nvPr/>
              </p:nvSpPr>
              <p:spPr>
                <a:xfrm>
                  <a:off x="5996378" y="399741"/>
                  <a:ext cx="398502" cy="398501"/>
                </a:xfrm>
                <a:prstGeom prst="pie">
                  <a:avLst>
                    <a:gd name="adj1" fmla="val 10792961"/>
                    <a:gd name="adj2" fmla="val 20780"/>
                  </a:avLst>
                </a:prstGeom>
                <a:gradFill>
                  <a:gsLst>
                    <a:gs pos="0">
                      <a:srgbClr val="02CEA0">
                        <a:alpha val="84000"/>
                      </a:srgbClr>
                    </a:gs>
                    <a:gs pos="100000">
                      <a:srgbClr val="1D1F3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13">
                    <a:solidFill>
                      <a:schemeClr val="tx1"/>
                    </a:solidFill>
                  </a:endParaRPr>
                </a:p>
              </p:txBody>
            </p:sp>
            <p:sp>
              <p:nvSpPr>
                <p:cNvPr id="19" name="Pie 18"/>
                <p:cNvSpPr/>
                <p:nvPr/>
              </p:nvSpPr>
              <p:spPr>
                <a:xfrm flipV="1">
                  <a:off x="6147078" y="112820"/>
                  <a:ext cx="398502" cy="398501"/>
                </a:xfrm>
                <a:prstGeom prst="pie">
                  <a:avLst>
                    <a:gd name="adj1" fmla="val 10792961"/>
                    <a:gd name="adj2" fmla="val 20780"/>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13">
                    <a:solidFill>
                      <a:schemeClr val="tx1"/>
                    </a:solidFill>
                  </a:endParaRPr>
                </a:p>
              </p:txBody>
            </p:sp>
          </p:grpSp>
          <p:sp>
            <p:nvSpPr>
              <p:cNvPr id="17" name="Freeform 6"/>
              <p:cNvSpPr>
                <a:spLocks/>
              </p:cNvSpPr>
              <p:nvPr/>
            </p:nvSpPr>
            <p:spPr bwMode="auto">
              <a:xfrm>
                <a:off x="5352430" y="294773"/>
                <a:ext cx="631842" cy="28388"/>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254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13"/>
              </a:p>
            </p:txBody>
          </p:sp>
        </p:grpSp>
      </p:grpSp>
      <p:sp>
        <p:nvSpPr>
          <p:cNvPr id="2" name="Title 1"/>
          <p:cNvSpPr>
            <a:spLocks noGrp="1"/>
          </p:cNvSpPr>
          <p:nvPr>
            <p:ph type="title"/>
          </p:nvPr>
        </p:nvSpPr>
        <p:spPr>
          <a:xfrm>
            <a:off x="628650" y="625503"/>
            <a:ext cx="7886700" cy="569970"/>
          </a:xfrm>
        </p:spPr>
        <p:txBody>
          <a:bodyPr>
            <a:normAutofit/>
          </a:bodyPr>
          <a:lstStyle>
            <a:lvl1pPr algn="ctr">
              <a:defRPr sz="2025"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425196"/>
            <a:ext cx="7886700" cy="3097347"/>
          </a:xfrm>
        </p:spPr>
        <p:txBody>
          <a:bodyPr>
            <a:normAutofit/>
          </a:bodyPr>
          <a:lstStyle>
            <a:lvl1pPr>
              <a:defRPr sz="1350"/>
            </a:lvl1pPr>
            <a:lvl2pPr>
              <a:defRPr sz="1125"/>
            </a:lvl2pPr>
            <a:lvl3pPr>
              <a:defRPr sz="1013"/>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p:cNvGrpSpPr/>
          <p:nvPr userDrawn="1"/>
        </p:nvGrpSpPr>
        <p:grpSpPr>
          <a:xfrm>
            <a:off x="8031982" y="4532317"/>
            <a:ext cx="654818" cy="654818"/>
            <a:chOff x="10475947" y="5934634"/>
            <a:chExt cx="873091" cy="873090"/>
          </a:xfrm>
        </p:grpSpPr>
        <p:grpSp>
          <p:nvGrpSpPr>
            <p:cNvPr id="21" name="Group 20"/>
            <p:cNvGrpSpPr/>
            <p:nvPr/>
          </p:nvGrpSpPr>
          <p:grpSpPr>
            <a:xfrm>
              <a:off x="10475947" y="5934634"/>
              <a:ext cx="873091" cy="873090"/>
              <a:chOff x="10753725" y="5816600"/>
              <a:chExt cx="600075" cy="600075"/>
            </a:xfrm>
          </p:grpSpPr>
          <p:sp>
            <p:nvSpPr>
              <p:cNvPr id="23" name="Arc 22"/>
              <p:cNvSpPr/>
              <p:nvPr/>
            </p:nvSpPr>
            <p:spPr>
              <a:xfrm>
                <a:off x="10753725" y="5816600"/>
                <a:ext cx="600075" cy="600075"/>
              </a:xfrm>
              <a:prstGeom prst="arc">
                <a:avLst/>
              </a:prstGeom>
              <a:ln w="31750">
                <a:solidFill>
                  <a:srgbClr val="0CC5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cxnSp>
            <p:nvCxnSpPr>
              <p:cNvPr id="24" name="Straight Connector 23"/>
              <p:cNvCxnSpPr/>
              <p:nvPr/>
            </p:nvCxnSpPr>
            <p:spPr>
              <a:xfrm>
                <a:off x="11353800" y="6116637"/>
                <a:ext cx="0" cy="260049"/>
              </a:xfrm>
              <a:prstGeom prst="line">
                <a:avLst/>
              </a:prstGeom>
              <a:ln w="31750">
                <a:solidFill>
                  <a:srgbClr val="0CC59B"/>
                </a:solidFill>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10652720" y="6111414"/>
              <a:ext cx="519545" cy="519545"/>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5" name="Date Placeholder 3"/>
          <p:cNvSpPr>
            <a:spLocks noGrp="1"/>
          </p:cNvSpPr>
          <p:nvPr>
            <p:ph type="dt" sz="half" idx="10"/>
          </p:nvPr>
        </p:nvSpPr>
        <p:spPr>
          <a:xfrm>
            <a:off x="628650" y="4746606"/>
            <a:ext cx="2057400" cy="273844"/>
          </a:xfrm>
        </p:spPr>
        <p:txBody>
          <a:bodyPr/>
          <a:lstStyle/>
          <a:p>
            <a:fld id="{4B1CA8A8-076B-46A6-8C76-4887CD4A3C29}" type="datetime1">
              <a:rPr lang="en-US" smtClean="0"/>
              <a:t>9/27/2022</a:t>
            </a:fld>
            <a:endParaRPr lang="en-US"/>
          </a:p>
        </p:txBody>
      </p:sp>
      <p:sp>
        <p:nvSpPr>
          <p:cNvPr id="26" name="Footer Placeholder 4"/>
          <p:cNvSpPr>
            <a:spLocks noGrp="1"/>
          </p:cNvSpPr>
          <p:nvPr>
            <p:ph type="ftr" sz="quarter" idx="11"/>
          </p:nvPr>
        </p:nvSpPr>
        <p:spPr>
          <a:xfrm>
            <a:off x="3028950" y="4746606"/>
            <a:ext cx="3086100" cy="273844"/>
          </a:xfrm>
        </p:spPr>
        <p:txBody>
          <a:bodyPr/>
          <a:lstStyle/>
          <a:p>
            <a:endParaRPr lang="en-US"/>
          </a:p>
        </p:txBody>
      </p:sp>
      <p:sp>
        <p:nvSpPr>
          <p:cNvPr id="27" name="Slide Number Placeholder 5"/>
          <p:cNvSpPr>
            <a:spLocks noGrp="1"/>
          </p:cNvSpPr>
          <p:nvPr>
            <p:ph type="sldNum" sz="quarter" idx="12"/>
          </p:nvPr>
        </p:nvSpPr>
        <p:spPr>
          <a:xfrm>
            <a:off x="8216516" y="4719701"/>
            <a:ext cx="285750" cy="273844"/>
          </a:xfrm>
        </p:spPr>
        <p:txBody>
          <a:bodyPr/>
          <a:lstStyle>
            <a:lvl1pPr algn="ctr">
              <a:defRPr sz="619">
                <a:solidFill>
                  <a:schemeClr val="bg1"/>
                </a:solidFill>
              </a:defRPr>
            </a:lvl1pPr>
          </a:lstStyle>
          <a:p>
            <a:fld id="{69C7E7DE-30F0-4397-9796-DF6D2B684495}" type="slidenum">
              <a:rPr lang="en-US" smtClean="0"/>
              <a:pPr/>
              <a:t>‹#›</a:t>
            </a:fld>
            <a:endParaRPr lang="en-US" dirty="0"/>
          </a:p>
        </p:txBody>
      </p:sp>
    </p:spTree>
    <p:extLst>
      <p:ext uri="{BB962C8B-B14F-4D97-AF65-F5344CB8AC3E}">
        <p14:creationId xmlns:p14="http://schemas.microsoft.com/office/powerpoint/2010/main" val="1854446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7" name="Group 6"/>
          <p:cNvGrpSpPr/>
          <p:nvPr userDrawn="1"/>
        </p:nvGrpSpPr>
        <p:grpSpPr>
          <a:xfrm>
            <a:off x="0" y="1"/>
            <a:ext cx="9144000" cy="5143499"/>
            <a:chOff x="0" y="0"/>
            <a:chExt cx="12192000" cy="6857999"/>
          </a:xfrm>
        </p:grpSpPr>
        <p:pic>
          <p:nvPicPr>
            <p:cNvPr id="8" name="Picture 7"/>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 uri="{28A0092B-C50C-407E-A947-70E740481C1C}">
                  <a14:useLocalDpi xmlns:a14="http://schemas.microsoft.com/office/drawing/2010/main"/>
                </a:ext>
              </a:extLst>
            </a:blip>
            <a:srcRect b="15366"/>
            <a:stretch/>
          </p:blipFill>
          <p:spPr>
            <a:xfrm>
              <a:off x="0" y="0"/>
              <a:ext cx="12192000" cy="6857999"/>
            </a:xfrm>
            <a:prstGeom prst="rect">
              <a:avLst/>
            </a:prstGeom>
          </p:spPr>
        </p:pic>
        <p:sp>
          <p:nvSpPr>
            <p:cNvPr id="9" name="Rectangle 8"/>
            <p:cNvSpPr/>
            <p:nvPr/>
          </p:nvSpPr>
          <p:spPr>
            <a:xfrm>
              <a:off x="0" y="0"/>
              <a:ext cx="12192000" cy="6857999"/>
            </a:xfrm>
            <a:prstGeom prst="rect">
              <a:avLst/>
            </a:prstGeom>
            <a:gradFill>
              <a:gsLst>
                <a:gs pos="0">
                  <a:schemeClr val="bg1">
                    <a:alpha val="74000"/>
                  </a:schemeClr>
                </a:gs>
                <a:gs pos="6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13"/>
            </a:p>
          </p:txBody>
        </p:sp>
      </p:grpSp>
      <p:sp>
        <p:nvSpPr>
          <p:cNvPr id="2" name="Title 1"/>
          <p:cNvSpPr>
            <a:spLocks noGrp="1"/>
          </p:cNvSpPr>
          <p:nvPr>
            <p:ph type="title"/>
          </p:nvPr>
        </p:nvSpPr>
        <p:spPr>
          <a:xfrm>
            <a:off x="628650" y="625503"/>
            <a:ext cx="7886700" cy="569970"/>
          </a:xfrm>
        </p:spPr>
        <p:txBody>
          <a:bodyPr>
            <a:normAutofit/>
          </a:bodyPr>
          <a:lstStyle>
            <a:lvl1pPr algn="ctr">
              <a:defRPr sz="2025"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425197"/>
            <a:ext cx="7886700" cy="3073378"/>
          </a:xfrm>
        </p:spPr>
        <p:txBody>
          <a:bodyPr>
            <a:normAutofit/>
          </a:bodyPr>
          <a:lstStyle>
            <a:lvl1pPr>
              <a:defRPr sz="1350"/>
            </a:lvl1pPr>
            <a:lvl2pPr>
              <a:defRPr sz="1125"/>
            </a:lvl2pPr>
            <a:lvl3pPr>
              <a:defRPr sz="1013"/>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3"/>
          <p:cNvSpPr>
            <a:spLocks noGrp="1"/>
          </p:cNvSpPr>
          <p:nvPr>
            <p:ph type="dt" sz="half" idx="10"/>
          </p:nvPr>
        </p:nvSpPr>
        <p:spPr>
          <a:xfrm>
            <a:off x="628650" y="4746606"/>
            <a:ext cx="2057400" cy="273844"/>
          </a:xfrm>
        </p:spPr>
        <p:txBody>
          <a:bodyPr/>
          <a:lstStyle/>
          <a:p>
            <a:fld id="{53415552-5505-4521-ACE3-88C88C165512}" type="datetime1">
              <a:rPr lang="en-US" smtClean="0"/>
              <a:t>9/27/2022</a:t>
            </a:fld>
            <a:endParaRPr lang="en-US"/>
          </a:p>
        </p:txBody>
      </p:sp>
      <p:sp>
        <p:nvSpPr>
          <p:cNvPr id="26" name="Footer Placeholder 4"/>
          <p:cNvSpPr>
            <a:spLocks noGrp="1"/>
          </p:cNvSpPr>
          <p:nvPr>
            <p:ph type="ftr" sz="quarter" idx="11"/>
          </p:nvPr>
        </p:nvSpPr>
        <p:spPr>
          <a:xfrm>
            <a:off x="3028950" y="4746606"/>
            <a:ext cx="3086100" cy="273844"/>
          </a:xfrm>
        </p:spPr>
        <p:txBody>
          <a:bodyPr/>
          <a:lstStyle/>
          <a:p>
            <a:endParaRPr lang="en-US"/>
          </a:p>
        </p:txBody>
      </p:sp>
    </p:spTree>
    <p:extLst>
      <p:ext uri="{BB962C8B-B14F-4D97-AF65-F5344CB8AC3E}">
        <p14:creationId xmlns:p14="http://schemas.microsoft.com/office/powerpoint/2010/main" val="2452287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C509CC-94C7-4E63-8A78-9B382FAC1366}"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96341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F8C54C-E3E1-42FB-BC4C-165AA856F135}"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416458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5" name="Straight Connector 4"/>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468313" y="2619375"/>
            <a:ext cx="8207372" cy="1569556"/>
          </a:xfrm>
          <a:prstGeom prst="rect">
            <a:avLst/>
          </a:prstGeom>
        </p:spPr>
        <p:txBody>
          <a:bodyPr vert="horz" lIns="0" rIns="0"/>
          <a:lstStyle>
            <a:lvl1pPr algn="l" rtl="0">
              <a:lnSpc>
                <a:spcPct val="10000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468313" y="1203324"/>
            <a:ext cx="8207375" cy="639445"/>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9"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smtClean="0">
                <a:solidFill>
                  <a:schemeClr val="bg1"/>
                </a:solidFill>
              </a:rPr>
              <a:t>©2021 Grant Thornton Ireland. All rights reserved.</a:t>
            </a:r>
            <a:endParaRPr lang="en-GB" sz="600" dirty="0">
              <a:solidFill>
                <a:schemeClr val="bg1"/>
              </a:solidFill>
            </a:endParaRP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771020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C565C-F2ED-4190-A00B-C7F2694BB751}" type="datetime1">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2778104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12CE45-06FE-42B4-B51E-F810ABCC167B}" type="datetime1">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39545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A8E47-D2DC-436C-884F-AF5D159CAAE1}" type="datetime1">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3248830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8A0DEAD-6729-44C6-965C-387E2C9E0510}"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144032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1EC676D-6D36-482B-B785-E756631DCD92}" type="datetime1">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2305848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FA188-F2F2-42D6-B730-ABD4A0B525D9}"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1018023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A1984-4A18-4FF4-A86D-5436A13BD0B8}" type="datetime1">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4058459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BFC978-B996-459D-BCF0-F22C2E413C01}"/>
              </a:ext>
            </a:extLst>
          </p:cNvPr>
          <p:cNvGrpSpPr/>
          <p:nvPr userDrawn="1"/>
        </p:nvGrpSpPr>
        <p:grpSpPr>
          <a:xfrm>
            <a:off x="-445291" y="2768182"/>
            <a:ext cx="2703661" cy="3330302"/>
            <a:chOff x="-593721" y="3690907"/>
            <a:chExt cx="3604881" cy="4440403"/>
          </a:xfrm>
        </p:grpSpPr>
        <p:sp>
          <p:nvSpPr>
            <p:cNvPr id="8" name="Rectangle: Rounded Corners 7">
              <a:extLst>
                <a:ext uri="{FF2B5EF4-FFF2-40B4-BE49-F238E27FC236}">
                  <a16:creationId xmlns:a16="http://schemas.microsoft.com/office/drawing/2014/main" id="{A553C576-F934-4166-AB17-344413522F1F}"/>
                </a:ext>
              </a:extLst>
            </p:cNvPr>
            <p:cNvSpPr/>
            <p:nvPr/>
          </p:nvSpPr>
          <p:spPr>
            <a:xfrm rot="18900000">
              <a:off x="-593721" y="4583741"/>
              <a:ext cx="1354347" cy="135434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Rounded Corners 8">
              <a:extLst>
                <a:ext uri="{FF2B5EF4-FFF2-40B4-BE49-F238E27FC236}">
                  <a16:creationId xmlns:a16="http://schemas.microsoft.com/office/drawing/2014/main" id="{C5B5652C-1DC8-4D78-B762-3A80D5B57344}"/>
                </a:ext>
              </a:extLst>
            </p:cNvPr>
            <p:cNvSpPr/>
            <p:nvPr/>
          </p:nvSpPr>
          <p:spPr>
            <a:xfrm rot="18900000">
              <a:off x="-593720" y="6369410"/>
              <a:ext cx="1354347" cy="135434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Rounded Corners 9">
              <a:extLst>
                <a:ext uri="{FF2B5EF4-FFF2-40B4-BE49-F238E27FC236}">
                  <a16:creationId xmlns:a16="http://schemas.microsoft.com/office/drawing/2014/main" id="{EDA7A6C2-4EEE-4AC8-9A1B-741C1DE2E446}"/>
                </a:ext>
              </a:extLst>
            </p:cNvPr>
            <p:cNvSpPr/>
            <p:nvPr/>
          </p:nvSpPr>
          <p:spPr>
            <a:xfrm rot="18900000">
              <a:off x="531546" y="3690907"/>
              <a:ext cx="1354347" cy="135434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Rounded Corners 10">
              <a:extLst>
                <a:ext uri="{FF2B5EF4-FFF2-40B4-BE49-F238E27FC236}">
                  <a16:creationId xmlns:a16="http://schemas.microsoft.com/office/drawing/2014/main" id="{0BE8859B-D620-4D3F-88BD-169E8E728135}"/>
                </a:ext>
              </a:extLst>
            </p:cNvPr>
            <p:cNvSpPr/>
            <p:nvPr/>
          </p:nvSpPr>
          <p:spPr>
            <a:xfrm rot="18900000">
              <a:off x="531547" y="5476576"/>
              <a:ext cx="1354347" cy="1354347"/>
            </a:xfrm>
            <a:prstGeom prst="roundRect">
              <a:avLst/>
            </a:prstGeom>
            <a:noFill/>
            <a:ln>
              <a:solidFill>
                <a:srgbClr val="1AA39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13"/>
            </a:p>
          </p:txBody>
        </p:sp>
        <p:sp>
          <p:nvSpPr>
            <p:cNvPr id="12" name="Rectangle: Rounded Corners 11">
              <a:extLst>
                <a:ext uri="{FF2B5EF4-FFF2-40B4-BE49-F238E27FC236}">
                  <a16:creationId xmlns:a16="http://schemas.microsoft.com/office/drawing/2014/main" id="{A08C0260-EDCE-41B7-A5E8-932C42F5D4ED}"/>
                </a:ext>
              </a:extLst>
            </p:cNvPr>
            <p:cNvSpPr/>
            <p:nvPr/>
          </p:nvSpPr>
          <p:spPr>
            <a:xfrm rot="18900000">
              <a:off x="1656812" y="4583741"/>
              <a:ext cx="1354347" cy="135434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Rounded Corners 12">
              <a:extLst>
                <a:ext uri="{FF2B5EF4-FFF2-40B4-BE49-F238E27FC236}">
                  <a16:creationId xmlns:a16="http://schemas.microsoft.com/office/drawing/2014/main" id="{E6FAD573-7540-407E-A530-DB6CA6A80BDC}"/>
                </a:ext>
              </a:extLst>
            </p:cNvPr>
            <p:cNvSpPr/>
            <p:nvPr/>
          </p:nvSpPr>
          <p:spPr>
            <a:xfrm rot="18900000">
              <a:off x="1656813" y="6369410"/>
              <a:ext cx="1354347" cy="1354347"/>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Rounded Corners 13">
              <a:extLst>
                <a:ext uri="{FF2B5EF4-FFF2-40B4-BE49-F238E27FC236}">
                  <a16:creationId xmlns:a16="http://schemas.microsoft.com/office/drawing/2014/main" id="{BC9E3436-BF30-4145-A538-A38F2EF9D385}"/>
                </a:ext>
              </a:extLst>
            </p:cNvPr>
            <p:cNvSpPr/>
            <p:nvPr/>
          </p:nvSpPr>
          <p:spPr>
            <a:xfrm rot="18900000">
              <a:off x="123991" y="5961858"/>
              <a:ext cx="2169452" cy="216945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6" name="Rectangle 15">
            <a:extLst>
              <a:ext uri="{FF2B5EF4-FFF2-40B4-BE49-F238E27FC236}">
                <a16:creationId xmlns:a16="http://schemas.microsoft.com/office/drawing/2014/main" id="{EF9B11AE-6FB6-4B87-8E89-E1D065DB0E34}"/>
              </a:ext>
            </a:extLst>
          </p:cNvPr>
          <p:cNvSpPr/>
          <p:nvPr userDrawn="1"/>
        </p:nvSpPr>
        <p:spPr>
          <a:xfrm>
            <a:off x="1" y="2571750"/>
            <a:ext cx="3324225" cy="257175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B6437C02-0FE9-4694-A7B5-DAA2E7F92826}"/>
              </a:ext>
            </a:extLst>
          </p:cNvPr>
          <p:cNvSpPr>
            <a:spLocks noGrp="1"/>
          </p:cNvSpPr>
          <p:nvPr>
            <p:ph type="dt" sz="half" idx="10"/>
          </p:nvPr>
        </p:nvSpPr>
        <p:spPr/>
        <p:txBody>
          <a:bodyPr/>
          <a:lstStyle/>
          <a:p>
            <a:fld id="{7D1D4DD3-678E-4AFD-A40F-E4DACEA77179}" type="datetime1">
              <a:rPr lang="en-US" smtClean="0"/>
              <a:t>9/27/2022</a:t>
            </a:fld>
            <a:endParaRPr lang="en-US"/>
          </a:p>
        </p:txBody>
      </p:sp>
      <p:sp>
        <p:nvSpPr>
          <p:cNvPr id="5" name="Footer Placeholder 4">
            <a:extLst>
              <a:ext uri="{FF2B5EF4-FFF2-40B4-BE49-F238E27FC236}">
                <a16:creationId xmlns:a16="http://schemas.microsoft.com/office/drawing/2014/main" id="{B6259E44-CD78-4CC7-8AA4-C4FF8D368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3EE96-960C-45FC-BB52-209ED2441814}"/>
              </a:ext>
            </a:extLst>
          </p:cNvPr>
          <p:cNvSpPr>
            <a:spLocks noGrp="1"/>
          </p:cNvSpPr>
          <p:nvPr>
            <p:ph type="sldNum" sz="quarter" idx="12"/>
          </p:nvPr>
        </p:nvSpPr>
        <p:spPr/>
        <p:txBody>
          <a:bodyPr/>
          <a:lstStyle/>
          <a:p>
            <a:fld id="{313DEBBE-1EFA-4D2E-88F5-083B206EF4A4}" type="slidenum">
              <a:rPr lang="en-US" smtClean="0"/>
              <a:t>‹#›</a:t>
            </a:fld>
            <a:endParaRPr lang="en-US"/>
          </a:p>
        </p:txBody>
      </p:sp>
      <p:sp>
        <p:nvSpPr>
          <p:cNvPr id="15" name="Rectangle 14">
            <a:extLst>
              <a:ext uri="{FF2B5EF4-FFF2-40B4-BE49-F238E27FC236}">
                <a16:creationId xmlns:a16="http://schemas.microsoft.com/office/drawing/2014/main" id="{7D2EF540-DE6E-4F6A-A782-50F96103DA3E}"/>
              </a:ext>
            </a:extLst>
          </p:cNvPr>
          <p:cNvSpPr/>
          <p:nvPr userDrawn="1"/>
        </p:nvSpPr>
        <p:spPr>
          <a:xfrm>
            <a:off x="8810626" y="275055"/>
            <a:ext cx="333375" cy="333375"/>
          </a:xfrm>
          <a:prstGeom prst="rect">
            <a:avLst/>
          </a:prstGeom>
          <a:solidFill>
            <a:srgbClr val="F6A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202108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205"/>
        <p:cNvGrpSpPr/>
        <p:nvPr/>
      </p:nvGrpSpPr>
      <p:grpSpPr>
        <a:xfrm>
          <a:off x="0" y="0"/>
          <a:ext cx="0" cy="0"/>
          <a:chOff x="0" y="0"/>
          <a:chExt cx="0" cy="0"/>
        </a:xfrm>
      </p:grpSpPr>
      <p:sp>
        <p:nvSpPr>
          <p:cNvPr id="207" name="Google Shape;207;p32"/>
          <p:cNvSpPr txBox="1">
            <a:spLocks noGrp="1"/>
          </p:cNvSpPr>
          <p:nvPr>
            <p:ph type="ctrTitle"/>
          </p:nvPr>
        </p:nvSpPr>
        <p:spPr>
          <a:xfrm>
            <a:off x="748675" y="669825"/>
            <a:ext cx="42840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497">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5198"/>
            </a:lvl2pPr>
            <a:lvl3pPr lvl="2" algn="ctr" rtl="0">
              <a:spcBef>
                <a:spcPts val="0"/>
              </a:spcBef>
              <a:spcAft>
                <a:spcPts val="0"/>
              </a:spcAft>
              <a:buSzPts val="5200"/>
              <a:buNone/>
              <a:defRPr sz="5198"/>
            </a:lvl3pPr>
            <a:lvl4pPr lvl="3" algn="ctr" rtl="0">
              <a:spcBef>
                <a:spcPts val="0"/>
              </a:spcBef>
              <a:spcAft>
                <a:spcPts val="0"/>
              </a:spcAft>
              <a:buSzPts val="5200"/>
              <a:buNone/>
              <a:defRPr sz="5198"/>
            </a:lvl4pPr>
            <a:lvl5pPr lvl="4" algn="ctr" rtl="0">
              <a:spcBef>
                <a:spcPts val="0"/>
              </a:spcBef>
              <a:spcAft>
                <a:spcPts val="0"/>
              </a:spcAft>
              <a:buSzPts val="5200"/>
              <a:buNone/>
              <a:defRPr sz="5198"/>
            </a:lvl5pPr>
            <a:lvl6pPr lvl="5" algn="ctr" rtl="0">
              <a:spcBef>
                <a:spcPts val="0"/>
              </a:spcBef>
              <a:spcAft>
                <a:spcPts val="0"/>
              </a:spcAft>
              <a:buSzPts val="5200"/>
              <a:buNone/>
              <a:defRPr sz="5198"/>
            </a:lvl6pPr>
            <a:lvl7pPr lvl="6" algn="ctr" rtl="0">
              <a:spcBef>
                <a:spcPts val="0"/>
              </a:spcBef>
              <a:spcAft>
                <a:spcPts val="0"/>
              </a:spcAft>
              <a:buSzPts val="5200"/>
              <a:buNone/>
              <a:defRPr sz="5198"/>
            </a:lvl7pPr>
            <a:lvl8pPr lvl="7" algn="ctr" rtl="0">
              <a:spcBef>
                <a:spcPts val="0"/>
              </a:spcBef>
              <a:spcAft>
                <a:spcPts val="0"/>
              </a:spcAft>
              <a:buSzPts val="5200"/>
              <a:buNone/>
              <a:defRPr sz="5198"/>
            </a:lvl8pPr>
            <a:lvl9pPr lvl="8" algn="ctr" rtl="0">
              <a:spcBef>
                <a:spcPts val="0"/>
              </a:spcBef>
              <a:spcAft>
                <a:spcPts val="0"/>
              </a:spcAft>
              <a:buSzPts val="5200"/>
              <a:buNone/>
              <a:defRPr sz="5198"/>
            </a:lvl9pPr>
          </a:lstStyle>
          <a:p>
            <a:endParaRPr/>
          </a:p>
        </p:txBody>
      </p:sp>
      <p:sp>
        <p:nvSpPr>
          <p:cNvPr id="208" name="Google Shape;208;p32"/>
          <p:cNvSpPr txBox="1">
            <a:spLocks noGrp="1"/>
          </p:cNvSpPr>
          <p:nvPr>
            <p:ph type="subTitle" idx="1"/>
          </p:nvPr>
        </p:nvSpPr>
        <p:spPr>
          <a:xfrm>
            <a:off x="748675" y="1704550"/>
            <a:ext cx="4293900" cy="182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Poppins"/>
                <a:ea typeface="Poppins"/>
                <a:cs typeface="Poppins"/>
                <a:sym typeface="Poppins"/>
              </a:defRPr>
            </a:lvl1pPr>
            <a:lvl2pPr lvl="1" algn="ctr" rtl="0">
              <a:lnSpc>
                <a:spcPct val="100000"/>
              </a:lnSpc>
              <a:spcBef>
                <a:spcPts val="0"/>
              </a:spcBef>
              <a:spcAft>
                <a:spcPts val="0"/>
              </a:spcAft>
              <a:buSzPts val="1800"/>
              <a:buNone/>
              <a:defRPr sz="1799"/>
            </a:lvl2pPr>
            <a:lvl3pPr lvl="2" algn="ctr" rtl="0">
              <a:lnSpc>
                <a:spcPct val="100000"/>
              </a:lnSpc>
              <a:spcBef>
                <a:spcPts val="0"/>
              </a:spcBef>
              <a:spcAft>
                <a:spcPts val="0"/>
              </a:spcAft>
              <a:buSzPts val="1800"/>
              <a:buNone/>
              <a:defRPr sz="1799"/>
            </a:lvl3pPr>
            <a:lvl4pPr lvl="3" algn="ctr" rtl="0">
              <a:lnSpc>
                <a:spcPct val="100000"/>
              </a:lnSpc>
              <a:spcBef>
                <a:spcPts val="0"/>
              </a:spcBef>
              <a:spcAft>
                <a:spcPts val="0"/>
              </a:spcAft>
              <a:buSzPts val="1800"/>
              <a:buNone/>
              <a:defRPr sz="1799"/>
            </a:lvl4pPr>
            <a:lvl5pPr lvl="4" algn="ctr" rtl="0">
              <a:lnSpc>
                <a:spcPct val="100000"/>
              </a:lnSpc>
              <a:spcBef>
                <a:spcPts val="0"/>
              </a:spcBef>
              <a:spcAft>
                <a:spcPts val="0"/>
              </a:spcAft>
              <a:buSzPts val="1800"/>
              <a:buNone/>
              <a:defRPr sz="1799"/>
            </a:lvl5pPr>
            <a:lvl6pPr lvl="5" algn="ctr" rtl="0">
              <a:lnSpc>
                <a:spcPct val="100000"/>
              </a:lnSpc>
              <a:spcBef>
                <a:spcPts val="0"/>
              </a:spcBef>
              <a:spcAft>
                <a:spcPts val="0"/>
              </a:spcAft>
              <a:buSzPts val="1800"/>
              <a:buNone/>
              <a:defRPr sz="1799"/>
            </a:lvl6pPr>
            <a:lvl7pPr lvl="6" algn="ctr" rtl="0">
              <a:lnSpc>
                <a:spcPct val="100000"/>
              </a:lnSpc>
              <a:spcBef>
                <a:spcPts val="0"/>
              </a:spcBef>
              <a:spcAft>
                <a:spcPts val="0"/>
              </a:spcAft>
              <a:buSzPts val="1800"/>
              <a:buNone/>
              <a:defRPr sz="1799"/>
            </a:lvl7pPr>
            <a:lvl8pPr lvl="7" algn="ctr" rtl="0">
              <a:lnSpc>
                <a:spcPct val="100000"/>
              </a:lnSpc>
              <a:spcBef>
                <a:spcPts val="0"/>
              </a:spcBef>
              <a:spcAft>
                <a:spcPts val="0"/>
              </a:spcAft>
              <a:buSzPts val="1800"/>
              <a:buNone/>
              <a:defRPr sz="1799"/>
            </a:lvl8pPr>
            <a:lvl9pPr lvl="8" algn="ctr" rtl="0">
              <a:lnSpc>
                <a:spcPct val="100000"/>
              </a:lnSpc>
              <a:spcBef>
                <a:spcPts val="0"/>
              </a:spcBef>
              <a:spcAft>
                <a:spcPts val="0"/>
              </a:spcAft>
              <a:buSzPts val="1800"/>
              <a:buNone/>
              <a:defRPr sz="1799"/>
            </a:lvl9pPr>
          </a:lstStyle>
          <a:p>
            <a:endParaRPr/>
          </a:p>
        </p:txBody>
      </p:sp>
    </p:spTree>
    <p:extLst>
      <p:ext uri="{BB962C8B-B14F-4D97-AF65-F5344CB8AC3E}">
        <p14:creationId xmlns:p14="http://schemas.microsoft.com/office/powerpoint/2010/main" val="26233822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cxnSp>
        <p:nvCxnSpPr>
          <p:cNvPr id="5" name="Straight Connector 4"/>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468313" y="2619375"/>
            <a:ext cx="8207372" cy="1569556"/>
          </a:xfrm>
          <a:prstGeom prst="rect">
            <a:avLst/>
          </a:prstGeom>
        </p:spPr>
        <p:txBody>
          <a:bodyPr vert="horz" lIns="0" rIns="0"/>
          <a:lstStyle>
            <a:lvl1pPr algn="l" rtl="0">
              <a:lnSpc>
                <a:spcPct val="10000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468313" y="1203324"/>
            <a:ext cx="8207375" cy="639445"/>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9"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US" sz="600" smtClean="0">
                <a:solidFill>
                  <a:schemeClr val="bg1"/>
                </a:solidFill>
              </a:rPr>
              <a:t>©2021 Grant Thornton Ireland.</a:t>
            </a:r>
            <a:endParaRPr lang="en-GB" sz="600" dirty="0">
              <a:solidFill>
                <a:schemeClr val="bg1"/>
              </a:solidFill>
            </a:endParaRP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69271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892900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23" name="Google Shape;23;p3"/>
          <p:cNvSpPr txBox="1">
            <a:spLocks noGrp="1"/>
          </p:cNvSpPr>
          <p:nvPr>
            <p:ph type="title"/>
          </p:nvPr>
        </p:nvSpPr>
        <p:spPr>
          <a:xfrm>
            <a:off x="1325450" y="2354756"/>
            <a:ext cx="3247800" cy="1598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3819">
                <a:solidFill>
                  <a:schemeClr val="accent2"/>
                </a:solidFill>
              </a:defRPr>
            </a:lvl1pPr>
            <a:lvl2pPr lvl="1" algn="ctr" rtl="0">
              <a:spcBef>
                <a:spcPts val="0"/>
              </a:spcBef>
              <a:spcAft>
                <a:spcPts val="0"/>
              </a:spcAft>
              <a:buClr>
                <a:schemeClr val="accent3"/>
              </a:buClr>
              <a:buSzPts val="4200"/>
              <a:buNone/>
              <a:defRPr sz="3341">
                <a:solidFill>
                  <a:schemeClr val="accent3"/>
                </a:solidFill>
              </a:defRPr>
            </a:lvl2pPr>
            <a:lvl3pPr lvl="2" algn="ctr" rtl="0">
              <a:spcBef>
                <a:spcPts val="0"/>
              </a:spcBef>
              <a:spcAft>
                <a:spcPts val="0"/>
              </a:spcAft>
              <a:buClr>
                <a:schemeClr val="accent3"/>
              </a:buClr>
              <a:buSzPts val="4200"/>
              <a:buNone/>
              <a:defRPr sz="3341">
                <a:solidFill>
                  <a:schemeClr val="accent3"/>
                </a:solidFill>
              </a:defRPr>
            </a:lvl3pPr>
            <a:lvl4pPr lvl="3" algn="ctr" rtl="0">
              <a:spcBef>
                <a:spcPts val="0"/>
              </a:spcBef>
              <a:spcAft>
                <a:spcPts val="0"/>
              </a:spcAft>
              <a:buClr>
                <a:schemeClr val="accent3"/>
              </a:buClr>
              <a:buSzPts val="4200"/>
              <a:buNone/>
              <a:defRPr sz="3341">
                <a:solidFill>
                  <a:schemeClr val="accent3"/>
                </a:solidFill>
              </a:defRPr>
            </a:lvl4pPr>
            <a:lvl5pPr lvl="4" algn="ctr" rtl="0">
              <a:spcBef>
                <a:spcPts val="0"/>
              </a:spcBef>
              <a:spcAft>
                <a:spcPts val="0"/>
              </a:spcAft>
              <a:buClr>
                <a:schemeClr val="accent3"/>
              </a:buClr>
              <a:buSzPts val="4200"/>
              <a:buNone/>
              <a:defRPr sz="3341">
                <a:solidFill>
                  <a:schemeClr val="accent3"/>
                </a:solidFill>
              </a:defRPr>
            </a:lvl5pPr>
            <a:lvl6pPr lvl="5" algn="ctr" rtl="0">
              <a:spcBef>
                <a:spcPts val="0"/>
              </a:spcBef>
              <a:spcAft>
                <a:spcPts val="0"/>
              </a:spcAft>
              <a:buClr>
                <a:schemeClr val="accent3"/>
              </a:buClr>
              <a:buSzPts val="4200"/>
              <a:buNone/>
              <a:defRPr sz="3341">
                <a:solidFill>
                  <a:schemeClr val="accent3"/>
                </a:solidFill>
              </a:defRPr>
            </a:lvl6pPr>
            <a:lvl7pPr lvl="6" algn="ctr" rtl="0">
              <a:spcBef>
                <a:spcPts val="0"/>
              </a:spcBef>
              <a:spcAft>
                <a:spcPts val="0"/>
              </a:spcAft>
              <a:buClr>
                <a:schemeClr val="accent3"/>
              </a:buClr>
              <a:buSzPts val="4200"/>
              <a:buNone/>
              <a:defRPr sz="3341">
                <a:solidFill>
                  <a:schemeClr val="accent3"/>
                </a:solidFill>
              </a:defRPr>
            </a:lvl7pPr>
            <a:lvl8pPr lvl="7" algn="ctr" rtl="0">
              <a:spcBef>
                <a:spcPts val="0"/>
              </a:spcBef>
              <a:spcAft>
                <a:spcPts val="0"/>
              </a:spcAft>
              <a:buClr>
                <a:schemeClr val="accent3"/>
              </a:buClr>
              <a:buSzPts val="4200"/>
              <a:buNone/>
              <a:defRPr sz="3341">
                <a:solidFill>
                  <a:schemeClr val="accent3"/>
                </a:solidFill>
              </a:defRPr>
            </a:lvl8pPr>
            <a:lvl9pPr lvl="8" algn="ctr" rtl="0">
              <a:spcBef>
                <a:spcPts val="0"/>
              </a:spcBef>
              <a:spcAft>
                <a:spcPts val="0"/>
              </a:spcAft>
              <a:buClr>
                <a:schemeClr val="accent3"/>
              </a:buClr>
              <a:buSzPts val="4200"/>
              <a:buNone/>
              <a:defRPr sz="3341">
                <a:solidFill>
                  <a:schemeClr val="accent3"/>
                </a:solidFill>
              </a:defRPr>
            </a:lvl9pPr>
          </a:lstStyle>
          <a:p>
            <a:endParaRPr/>
          </a:p>
        </p:txBody>
      </p:sp>
      <p:sp>
        <p:nvSpPr>
          <p:cNvPr id="24" name="Google Shape;24;p3"/>
          <p:cNvSpPr txBox="1">
            <a:spLocks noGrp="1"/>
          </p:cNvSpPr>
          <p:nvPr>
            <p:ph type="title" idx="2" hasCustomPrompt="1"/>
          </p:nvPr>
        </p:nvSpPr>
        <p:spPr>
          <a:xfrm flipH="1">
            <a:off x="1325450" y="912388"/>
            <a:ext cx="3247800" cy="107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6365">
                <a:solidFill>
                  <a:schemeClr val="lt1"/>
                </a:solidFill>
              </a:defRPr>
            </a:lvl1pPr>
            <a:lvl2pPr lvl="1"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2864">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subTitle" idx="1"/>
          </p:nvPr>
        </p:nvSpPr>
        <p:spPr>
          <a:xfrm>
            <a:off x="1325443" y="3863013"/>
            <a:ext cx="3247800" cy="3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114"/>
            </a:lvl1pPr>
            <a:lvl2pPr lvl="1" algn="ctr" rtl="0">
              <a:lnSpc>
                <a:spcPct val="100000"/>
              </a:lnSpc>
              <a:spcBef>
                <a:spcPts val="0"/>
              </a:spcBef>
              <a:spcAft>
                <a:spcPts val="0"/>
              </a:spcAft>
              <a:buClr>
                <a:schemeClr val="accent3"/>
              </a:buClr>
              <a:buSzPts val="2100"/>
              <a:buNone/>
              <a:defRPr sz="1671">
                <a:solidFill>
                  <a:schemeClr val="accent3"/>
                </a:solidFill>
              </a:defRPr>
            </a:lvl2pPr>
            <a:lvl3pPr lvl="2" algn="ctr" rtl="0">
              <a:lnSpc>
                <a:spcPct val="100000"/>
              </a:lnSpc>
              <a:spcBef>
                <a:spcPts val="0"/>
              </a:spcBef>
              <a:spcAft>
                <a:spcPts val="0"/>
              </a:spcAft>
              <a:buClr>
                <a:schemeClr val="accent3"/>
              </a:buClr>
              <a:buSzPts val="2100"/>
              <a:buNone/>
              <a:defRPr sz="1671">
                <a:solidFill>
                  <a:schemeClr val="accent3"/>
                </a:solidFill>
              </a:defRPr>
            </a:lvl3pPr>
            <a:lvl4pPr lvl="3" algn="ctr" rtl="0">
              <a:lnSpc>
                <a:spcPct val="100000"/>
              </a:lnSpc>
              <a:spcBef>
                <a:spcPts val="0"/>
              </a:spcBef>
              <a:spcAft>
                <a:spcPts val="0"/>
              </a:spcAft>
              <a:buClr>
                <a:schemeClr val="accent3"/>
              </a:buClr>
              <a:buSzPts val="2100"/>
              <a:buNone/>
              <a:defRPr sz="1671">
                <a:solidFill>
                  <a:schemeClr val="accent3"/>
                </a:solidFill>
              </a:defRPr>
            </a:lvl4pPr>
            <a:lvl5pPr lvl="4" algn="ctr" rtl="0">
              <a:lnSpc>
                <a:spcPct val="100000"/>
              </a:lnSpc>
              <a:spcBef>
                <a:spcPts val="0"/>
              </a:spcBef>
              <a:spcAft>
                <a:spcPts val="0"/>
              </a:spcAft>
              <a:buClr>
                <a:schemeClr val="accent3"/>
              </a:buClr>
              <a:buSzPts val="2100"/>
              <a:buNone/>
              <a:defRPr sz="1671">
                <a:solidFill>
                  <a:schemeClr val="accent3"/>
                </a:solidFill>
              </a:defRPr>
            </a:lvl5pPr>
            <a:lvl6pPr lvl="5" algn="ctr" rtl="0">
              <a:lnSpc>
                <a:spcPct val="100000"/>
              </a:lnSpc>
              <a:spcBef>
                <a:spcPts val="0"/>
              </a:spcBef>
              <a:spcAft>
                <a:spcPts val="0"/>
              </a:spcAft>
              <a:buClr>
                <a:schemeClr val="accent3"/>
              </a:buClr>
              <a:buSzPts val="2100"/>
              <a:buNone/>
              <a:defRPr sz="1671">
                <a:solidFill>
                  <a:schemeClr val="accent3"/>
                </a:solidFill>
              </a:defRPr>
            </a:lvl6pPr>
            <a:lvl7pPr lvl="6" algn="ctr" rtl="0">
              <a:lnSpc>
                <a:spcPct val="100000"/>
              </a:lnSpc>
              <a:spcBef>
                <a:spcPts val="0"/>
              </a:spcBef>
              <a:spcAft>
                <a:spcPts val="0"/>
              </a:spcAft>
              <a:buClr>
                <a:schemeClr val="accent3"/>
              </a:buClr>
              <a:buSzPts val="2100"/>
              <a:buNone/>
              <a:defRPr sz="1671">
                <a:solidFill>
                  <a:schemeClr val="accent3"/>
                </a:solidFill>
              </a:defRPr>
            </a:lvl7pPr>
            <a:lvl8pPr lvl="7" algn="ctr" rtl="0">
              <a:lnSpc>
                <a:spcPct val="100000"/>
              </a:lnSpc>
              <a:spcBef>
                <a:spcPts val="0"/>
              </a:spcBef>
              <a:spcAft>
                <a:spcPts val="0"/>
              </a:spcAft>
              <a:buClr>
                <a:schemeClr val="accent3"/>
              </a:buClr>
              <a:buSzPts val="2100"/>
              <a:buNone/>
              <a:defRPr sz="1671">
                <a:solidFill>
                  <a:schemeClr val="accent3"/>
                </a:solidFill>
              </a:defRPr>
            </a:lvl8pPr>
            <a:lvl9pPr lvl="8" algn="ctr" rtl="0">
              <a:lnSpc>
                <a:spcPct val="100000"/>
              </a:lnSpc>
              <a:spcBef>
                <a:spcPts val="0"/>
              </a:spcBef>
              <a:spcAft>
                <a:spcPts val="0"/>
              </a:spcAft>
              <a:buClr>
                <a:schemeClr val="accent3"/>
              </a:buClr>
              <a:buSzPts val="2100"/>
              <a:buNone/>
              <a:defRPr sz="1671">
                <a:solidFill>
                  <a:schemeClr val="accent3"/>
                </a:solidFill>
              </a:defRPr>
            </a:lvl9pPr>
          </a:lstStyle>
          <a:p>
            <a:endParaRPr/>
          </a:p>
        </p:txBody>
      </p:sp>
    </p:spTree>
    <p:extLst>
      <p:ext uri="{BB962C8B-B14F-4D97-AF65-F5344CB8AC3E}">
        <p14:creationId xmlns:p14="http://schemas.microsoft.com/office/powerpoint/2010/main" val="2079227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205"/>
        <p:cNvGrpSpPr/>
        <p:nvPr/>
      </p:nvGrpSpPr>
      <p:grpSpPr>
        <a:xfrm>
          <a:off x="0" y="0"/>
          <a:ext cx="0" cy="0"/>
          <a:chOff x="0" y="0"/>
          <a:chExt cx="0" cy="0"/>
        </a:xfrm>
      </p:grpSpPr>
      <p:sp>
        <p:nvSpPr>
          <p:cNvPr id="207" name="Google Shape;207;p32"/>
          <p:cNvSpPr txBox="1">
            <a:spLocks noGrp="1"/>
          </p:cNvSpPr>
          <p:nvPr>
            <p:ph type="ctrTitle"/>
          </p:nvPr>
        </p:nvSpPr>
        <p:spPr>
          <a:xfrm>
            <a:off x="748675" y="669825"/>
            <a:ext cx="4284000" cy="997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497">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5198"/>
            </a:lvl2pPr>
            <a:lvl3pPr lvl="2" algn="ctr" rtl="0">
              <a:spcBef>
                <a:spcPts val="0"/>
              </a:spcBef>
              <a:spcAft>
                <a:spcPts val="0"/>
              </a:spcAft>
              <a:buSzPts val="5200"/>
              <a:buNone/>
              <a:defRPr sz="5198"/>
            </a:lvl3pPr>
            <a:lvl4pPr lvl="3" algn="ctr" rtl="0">
              <a:spcBef>
                <a:spcPts val="0"/>
              </a:spcBef>
              <a:spcAft>
                <a:spcPts val="0"/>
              </a:spcAft>
              <a:buSzPts val="5200"/>
              <a:buNone/>
              <a:defRPr sz="5198"/>
            </a:lvl4pPr>
            <a:lvl5pPr lvl="4" algn="ctr" rtl="0">
              <a:spcBef>
                <a:spcPts val="0"/>
              </a:spcBef>
              <a:spcAft>
                <a:spcPts val="0"/>
              </a:spcAft>
              <a:buSzPts val="5200"/>
              <a:buNone/>
              <a:defRPr sz="5198"/>
            </a:lvl5pPr>
            <a:lvl6pPr lvl="5" algn="ctr" rtl="0">
              <a:spcBef>
                <a:spcPts val="0"/>
              </a:spcBef>
              <a:spcAft>
                <a:spcPts val="0"/>
              </a:spcAft>
              <a:buSzPts val="5200"/>
              <a:buNone/>
              <a:defRPr sz="5198"/>
            </a:lvl6pPr>
            <a:lvl7pPr lvl="6" algn="ctr" rtl="0">
              <a:spcBef>
                <a:spcPts val="0"/>
              </a:spcBef>
              <a:spcAft>
                <a:spcPts val="0"/>
              </a:spcAft>
              <a:buSzPts val="5200"/>
              <a:buNone/>
              <a:defRPr sz="5198"/>
            </a:lvl7pPr>
            <a:lvl8pPr lvl="7" algn="ctr" rtl="0">
              <a:spcBef>
                <a:spcPts val="0"/>
              </a:spcBef>
              <a:spcAft>
                <a:spcPts val="0"/>
              </a:spcAft>
              <a:buSzPts val="5200"/>
              <a:buNone/>
              <a:defRPr sz="5198"/>
            </a:lvl8pPr>
            <a:lvl9pPr lvl="8" algn="ctr" rtl="0">
              <a:spcBef>
                <a:spcPts val="0"/>
              </a:spcBef>
              <a:spcAft>
                <a:spcPts val="0"/>
              </a:spcAft>
              <a:buSzPts val="5200"/>
              <a:buNone/>
              <a:defRPr sz="5198"/>
            </a:lvl9pPr>
          </a:lstStyle>
          <a:p>
            <a:endParaRPr/>
          </a:p>
        </p:txBody>
      </p:sp>
      <p:sp>
        <p:nvSpPr>
          <p:cNvPr id="208" name="Google Shape;208;p32"/>
          <p:cNvSpPr txBox="1">
            <a:spLocks noGrp="1"/>
          </p:cNvSpPr>
          <p:nvPr>
            <p:ph type="subTitle" idx="1"/>
          </p:nvPr>
        </p:nvSpPr>
        <p:spPr>
          <a:xfrm>
            <a:off x="748675" y="1704550"/>
            <a:ext cx="4293900" cy="182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Poppins"/>
                <a:ea typeface="Poppins"/>
                <a:cs typeface="Poppins"/>
                <a:sym typeface="Poppins"/>
              </a:defRPr>
            </a:lvl1pPr>
            <a:lvl2pPr lvl="1" algn="ctr" rtl="0">
              <a:lnSpc>
                <a:spcPct val="100000"/>
              </a:lnSpc>
              <a:spcBef>
                <a:spcPts val="0"/>
              </a:spcBef>
              <a:spcAft>
                <a:spcPts val="0"/>
              </a:spcAft>
              <a:buSzPts val="1800"/>
              <a:buNone/>
              <a:defRPr sz="1799"/>
            </a:lvl2pPr>
            <a:lvl3pPr lvl="2" algn="ctr" rtl="0">
              <a:lnSpc>
                <a:spcPct val="100000"/>
              </a:lnSpc>
              <a:spcBef>
                <a:spcPts val="0"/>
              </a:spcBef>
              <a:spcAft>
                <a:spcPts val="0"/>
              </a:spcAft>
              <a:buSzPts val="1800"/>
              <a:buNone/>
              <a:defRPr sz="1799"/>
            </a:lvl3pPr>
            <a:lvl4pPr lvl="3" algn="ctr" rtl="0">
              <a:lnSpc>
                <a:spcPct val="100000"/>
              </a:lnSpc>
              <a:spcBef>
                <a:spcPts val="0"/>
              </a:spcBef>
              <a:spcAft>
                <a:spcPts val="0"/>
              </a:spcAft>
              <a:buSzPts val="1800"/>
              <a:buNone/>
              <a:defRPr sz="1799"/>
            </a:lvl4pPr>
            <a:lvl5pPr lvl="4" algn="ctr" rtl="0">
              <a:lnSpc>
                <a:spcPct val="100000"/>
              </a:lnSpc>
              <a:spcBef>
                <a:spcPts val="0"/>
              </a:spcBef>
              <a:spcAft>
                <a:spcPts val="0"/>
              </a:spcAft>
              <a:buSzPts val="1800"/>
              <a:buNone/>
              <a:defRPr sz="1799"/>
            </a:lvl5pPr>
            <a:lvl6pPr lvl="5" algn="ctr" rtl="0">
              <a:lnSpc>
                <a:spcPct val="100000"/>
              </a:lnSpc>
              <a:spcBef>
                <a:spcPts val="0"/>
              </a:spcBef>
              <a:spcAft>
                <a:spcPts val="0"/>
              </a:spcAft>
              <a:buSzPts val="1800"/>
              <a:buNone/>
              <a:defRPr sz="1799"/>
            </a:lvl6pPr>
            <a:lvl7pPr lvl="6" algn="ctr" rtl="0">
              <a:lnSpc>
                <a:spcPct val="100000"/>
              </a:lnSpc>
              <a:spcBef>
                <a:spcPts val="0"/>
              </a:spcBef>
              <a:spcAft>
                <a:spcPts val="0"/>
              </a:spcAft>
              <a:buSzPts val="1800"/>
              <a:buNone/>
              <a:defRPr sz="1799"/>
            </a:lvl7pPr>
            <a:lvl8pPr lvl="7" algn="ctr" rtl="0">
              <a:lnSpc>
                <a:spcPct val="100000"/>
              </a:lnSpc>
              <a:spcBef>
                <a:spcPts val="0"/>
              </a:spcBef>
              <a:spcAft>
                <a:spcPts val="0"/>
              </a:spcAft>
              <a:buSzPts val="1800"/>
              <a:buNone/>
              <a:defRPr sz="1799"/>
            </a:lvl8pPr>
            <a:lvl9pPr lvl="8" algn="ctr" rtl="0">
              <a:lnSpc>
                <a:spcPct val="100000"/>
              </a:lnSpc>
              <a:spcBef>
                <a:spcPts val="0"/>
              </a:spcBef>
              <a:spcAft>
                <a:spcPts val="0"/>
              </a:spcAft>
              <a:buSzPts val="1800"/>
              <a:buNone/>
              <a:defRPr sz="1799"/>
            </a:lvl9pPr>
          </a:lstStyle>
          <a:p>
            <a:endParaRPr/>
          </a:p>
        </p:txBody>
      </p:sp>
    </p:spTree>
    <p:extLst>
      <p:ext uri="{BB962C8B-B14F-4D97-AF65-F5344CB8AC3E}">
        <p14:creationId xmlns:p14="http://schemas.microsoft.com/office/powerpoint/2010/main" val="27616889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51998476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081546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37198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620330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81255525"/>
      </p:ext>
    </p:extLst>
  </p:cSld>
  <p:clrMapOvr>
    <a:masterClrMapping/>
  </p:clrMapOvr>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511697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34418764"/>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Large illustration">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
        <p:nvSpPr>
          <p:cNvPr id="6" name="Picture Placeholder 2"/>
          <p:cNvSpPr>
            <a:spLocks noGrp="1"/>
          </p:cNvSpPr>
          <p:nvPr>
            <p:ph type="pic" idx="1" hasCustomPrompt="1"/>
          </p:nvPr>
        </p:nvSpPr>
        <p:spPr>
          <a:xfrm>
            <a:off x="469370" y="1329526"/>
            <a:ext cx="8203693" cy="3366299"/>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0"/>
              </a:spcBef>
              <a:spcAft>
                <a:spcPts val="60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Click icon to insert full screen illustration</a:t>
            </a:r>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
            </a:r>
            <a:br>
              <a:rPr lang="en-US" dirty="0"/>
            </a:br>
            <a:r>
              <a:rPr lang="en-US" dirty="0"/>
              <a:t/>
            </a:r>
            <a:br>
              <a:rPr lang="en-US" dirty="0"/>
            </a:br>
            <a:r>
              <a:rPr lang="en-US" dirty="0"/>
              <a:t> </a:t>
            </a:r>
            <a:br>
              <a:rPr lang="en-US" dirty="0"/>
            </a:br>
            <a:r>
              <a:rPr lang="en-US" dirty="0"/>
              <a:t>or click anywhere within this frame and paste an excel chart which will fill the entire frame</a:t>
            </a:r>
          </a:p>
        </p:txBody>
      </p:sp>
    </p:spTree>
    <p:extLst>
      <p:ext uri="{BB962C8B-B14F-4D97-AF65-F5344CB8AC3E}">
        <p14:creationId xmlns:p14="http://schemas.microsoft.com/office/powerpoint/2010/main" val="405380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773953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screen illustra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
        <p:nvSpPr>
          <p:cNvPr id="6" name="Picture Placeholder 2"/>
          <p:cNvSpPr>
            <a:spLocks noGrp="1"/>
          </p:cNvSpPr>
          <p:nvPr>
            <p:ph type="pic" idx="1" hasCustomPrompt="1"/>
          </p:nvPr>
        </p:nvSpPr>
        <p:spPr>
          <a:xfrm>
            <a:off x="471996" y="359572"/>
            <a:ext cx="8203693" cy="4336254"/>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0"/>
              </a:spcBef>
              <a:spcAft>
                <a:spcPts val="60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Click icon to insert full screen illustration</a:t>
            </a:r>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endParaRPr lang="en-US" dirty="0"/>
          </a:p>
          <a:p>
            <a:pPr marL="0" marR="0" lvl="0" indent="0" algn="ctr" defTabSz="457200" rtl="0" eaLnBrk="1" fontAlgn="auto" latinLnBrk="0" hangingPunct="1">
              <a:lnSpc>
                <a:spcPct val="100000"/>
              </a:lnSpc>
              <a:spcBef>
                <a:spcPts val="0"/>
              </a:spcBef>
              <a:spcAft>
                <a:spcPts val="600"/>
              </a:spcAft>
              <a:buClr>
                <a:schemeClr val="accent1"/>
              </a:buClr>
              <a:buSzTx/>
              <a:buFont typeface="Arial"/>
              <a:buNone/>
              <a:tabLst/>
              <a:defRPr/>
            </a:pPr>
            <a:r>
              <a:rPr lang="en-US" dirty="0"/>
              <a:t/>
            </a:r>
            <a:br>
              <a:rPr lang="en-US" dirty="0"/>
            </a:br>
            <a:r>
              <a:rPr lang="en-US" dirty="0"/>
              <a:t> </a:t>
            </a:r>
            <a:br>
              <a:rPr lang="en-US" dirty="0"/>
            </a:br>
            <a:r>
              <a:rPr lang="en-US" dirty="0"/>
              <a:t>or click anywhere within this frame and paste an excel chart which will fill the entire frame</a:t>
            </a:r>
          </a:p>
        </p:txBody>
      </p:sp>
    </p:spTree>
    <p:extLst>
      <p:ext uri="{BB962C8B-B14F-4D97-AF65-F5344CB8AC3E}">
        <p14:creationId xmlns:p14="http://schemas.microsoft.com/office/powerpoint/2010/main" val="3753026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
        <p:nvSpPr>
          <p:cNvPr id="4" name="Rectangle 3"/>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30737261"/>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1"/>
          <p:cNvSpPr>
            <a:spLocks noGrp="1"/>
          </p:cNvSpPr>
          <p:nvPr>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6"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0548750"/>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805968285"/>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879574950"/>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139400949"/>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595691622"/>
      </p:ext>
    </p:extLst>
  </p:cSld>
  <p:clrMapOvr>
    <a:masterClrMapping/>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752311781"/>
      </p:ext>
    </p:extLst>
  </p:cSld>
  <p:clrMapOvr>
    <a:masterClrMapping/>
  </p:clrMapOvr>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705832321"/>
      </p:ext>
    </p:extLst>
  </p:cSld>
  <p:clrMapOvr>
    <a:masterClrMapping/>
  </p:clrMapOvr>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42797910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9040836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2069392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ofile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832113"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7" name="Picture Placeholder 4">
            <a:extLst>
              <a:ext uri="{FF2B5EF4-FFF2-40B4-BE49-F238E27FC236}">
                <a16:creationId xmlns:a16="http://schemas.microsoft.com/office/drawing/2014/main" id="{1C1D02D8-3F71-4A39-B7BA-9BFB4C07E741}"/>
              </a:ext>
            </a:extLst>
          </p:cNvPr>
          <p:cNvSpPr>
            <a:spLocks noGrp="1"/>
          </p:cNvSpPr>
          <p:nvPr>
            <p:ph type="pic" sz="quarter" idx="13"/>
          </p:nvPr>
        </p:nvSpPr>
        <p:spPr>
          <a:xfrm>
            <a:off x="2943488"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9" name="Picture Placeholder 4">
            <a:extLst>
              <a:ext uri="{FF2B5EF4-FFF2-40B4-BE49-F238E27FC236}">
                <a16:creationId xmlns:a16="http://schemas.microsoft.com/office/drawing/2014/main" id="{2915E757-22B5-4D19-8C26-CD2D8F8E5453}"/>
              </a:ext>
            </a:extLst>
          </p:cNvPr>
          <p:cNvSpPr>
            <a:spLocks noGrp="1"/>
          </p:cNvSpPr>
          <p:nvPr>
            <p:ph type="pic" sz="quarter" idx="15"/>
          </p:nvPr>
        </p:nvSpPr>
        <p:spPr>
          <a:xfrm>
            <a:off x="5054816"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0" name="Picture Placeholder 4">
            <a:extLst>
              <a:ext uri="{FF2B5EF4-FFF2-40B4-BE49-F238E27FC236}">
                <a16:creationId xmlns:a16="http://schemas.microsoft.com/office/drawing/2014/main" id="{2382EDD1-B4CA-40D8-81E9-D68DE7593134}"/>
              </a:ext>
            </a:extLst>
          </p:cNvPr>
          <p:cNvSpPr>
            <a:spLocks noGrp="1"/>
          </p:cNvSpPr>
          <p:nvPr>
            <p:ph type="pic" sz="quarter" idx="16"/>
          </p:nvPr>
        </p:nvSpPr>
        <p:spPr>
          <a:xfrm>
            <a:off x="7161475" y="1461135"/>
            <a:ext cx="1152000" cy="1152000"/>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471996"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2582225"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4692454"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6802684" y="2687320"/>
            <a:ext cx="1875917" cy="509587"/>
          </a:xfrm>
        </p:spPr>
        <p:txBody>
          <a:bodyPr/>
          <a:lstStyle>
            <a:lvl1pPr marL="0" indent="0" algn="ctr">
              <a:buFontTx/>
              <a:buNone/>
              <a:defRPr sz="18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Tree>
    <p:extLst>
      <p:ext uri="{BB962C8B-B14F-4D97-AF65-F5344CB8AC3E}">
        <p14:creationId xmlns:p14="http://schemas.microsoft.com/office/powerpoint/2010/main" val="2690948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file mult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59B-676E-492F-93D7-84F54FB599D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90D81DE-209F-408A-9F70-0CEA8EAB0058}"/>
              </a:ext>
            </a:extLst>
          </p:cNvPr>
          <p:cNvSpPr>
            <a:spLocks noGrp="1"/>
          </p:cNvSpPr>
          <p:nvPr>
            <p:ph type="sldNum" sz="quarter" idx="10"/>
          </p:nvPr>
        </p:nvSpPr>
        <p:spPr/>
        <p:txBody>
          <a:bodyPr/>
          <a:lstStyle/>
          <a:p>
            <a:fld id="{8917037F-13F4-43B6-99FF-D710FE0C4777}" type="slidenum">
              <a:rPr lang="en-GB" smtClean="0"/>
              <a:pPr/>
              <a:t>‹#›</a:t>
            </a:fld>
            <a:endParaRPr lang="en-GB" dirty="0"/>
          </a:p>
        </p:txBody>
      </p:sp>
      <p:sp>
        <p:nvSpPr>
          <p:cNvPr id="5" name="Picture Placeholder 4">
            <a:extLst>
              <a:ext uri="{FF2B5EF4-FFF2-40B4-BE49-F238E27FC236}">
                <a16:creationId xmlns:a16="http://schemas.microsoft.com/office/drawing/2014/main" id="{1F412F12-63D1-4BEC-B154-ED2A77412F62}"/>
              </a:ext>
            </a:extLst>
          </p:cNvPr>
          <p:cNvSpPr>
            <a:spLocks noGrp="1"/>
          </p:cNvSpPr>
          <p:nvPr>
            <p:ph type="pic" sz="quarter" idx="11"/>
          </p:nvPr>
        </p:nvSpPr>
        <p:spPr>
          <a:xfrm>
            <a:off x="928942"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16" name="Text Placeholder 15">
            <a:extLst>
              <a:ext uri="{FF2B5EF4-FFF2-40B4-BE49-F238E27FC236}">
                <a16:creationId xmlns:a16="http://schemas.microsoft.com/office/drawing/2014/main" id="{6B70CC2B-662A-4E43-B664-2A827623137B}"/>
              </a:ext>
            </a:extLst>
          </p:cNvPr>
          <p:cNvSpPr>
            <a:spLocks noGrp="1"/>
          </p:cNvSpPr>
          <p:nvPr>
            <p:ph type="body" sz="quarter" idx="17" hasCustomPrompt="1"/>
          </p:nvPr>
        </p:nvSpPr>
        <p:spPr>
          <a:xfrm>
            <a:off x="471996"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7" name="Text Placeholder 15">
            <a:extLst>
              <a:ext uri="{FF2B5EF4-FFF2-40B4-BE49-F238E27FC236}">
                <a16:creationId xmlns:a16="http://schemas.microsoft.com/office/drawing/2014/main" id="{A3CAEB05-A1CB-466C-B712-415C8376B91D}"/>
              </a:ext>
            </a:extLst>
          </p:cNvPr>
          <p:cNvSpPr>
            <a:spLocks noGrp="1"/>
          </p:cNvSpPr>
          <p:nvPr>
            <p:ph type="body" sz="quarter" idx="18" hasCustomPrompt="1"/>
          </p:nvPr>
        </p:nvSpPr>
        <p:spPr>
          <a:xfrm>
            <a:off x="2582225"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8" name="Text Placeholder 15">
            <a:extLst>
              <a:ext uri="{FF2B5EF4-FFF2-40B4-BE49-F238E27FC236}">
                <a16:creationId xmlns:a16="http://schemas.microsoft.com/office/drawing/2014/main" id="{247AF140-468F-4E5F-98BD-DE353F1F1DEC}"/>
              </a:ext>
            </a:extLst>
          </p:cNvPr>
          <p:cNvSpPr>
            <a:spLocks noGrp="1"/>
          </p:cNvSpPr>
          <p:nvPr>
            <p:ph type="body" sz="quarter" idx="19" hasCustomPrompt="1"/>
          </p:nvPr>
        </p:nvSpPr>
        <p:spPr>
          <a:xfrm>
            <a:off x="4692454"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19" name="Text Placeholder 15">
            <a:extLst>
              <a:ext uri="{FF2B5EF4-FFF2-40B4-BE49-F238E27FC236}">
                <a16:creationId xmlns:a16="http://schemas.microsoft.com/office/drawing/2014/main" id="{A6750E76-4A09-476B-A228-E5CB0CE4E84F}"/>
              </a:ext>
            </a:extLst>
          </p:cNvPr>
          <p:cNvSpPr>
            <a:spLocks noGrp="1"/>
          </p:cNvSpPr>
          <p:nvPr>
            <p:ph type="body" sz="quarter" idx="20" hasCustomPrompt="1"/>
          </p:nvPr>
        </p:nvSpPr>
        <p:spPr>
          <a:xfrm>
            <a:off x="6802684" y="2500313"/>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28" name="Picture Placeholder 4">
            <a:extLst>
              <a:ext uri="{FF2B5EF4-FFF2-40B4-BE49-F238E27FC236}">
                <a16:creationId xmlns:a16="http://schemas.microsoft.com/office/drawing/2014/main" id="{E6001FB9-A96F-4D0C-8E9C-3CCA8A2689B1}"/>
              </a:ext>
            </a:extLst>
          </p:cNvPr>
          <p:cNvSpPr>
            <a:spLocks noGrp="1"/>
          </p:cNvSpPr>
          <p:nvPr>
            <p:ph type="pic" sz="quarter" idx="21"/>
          </p:nvPr>
        </p:nvSpPr>
        <p:spPr>
          <a:xfrm>
            <a:off x="3131122"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29" name="Picture Placeholder 4">
            <a:extLst>
              <a:ext uri="{FF2B5EF4-FFF2-40B4-BE49-F238E27FC236}">
                <a16:creationId xmlns:a16="http://schemas.microsoft.com/office/drawing/2014/main" id="{B7142F9E-6499-4C2D-82FC-591B62772CC5}"/>
              </a:ext>
            </a:extLst>
          </p:cNvPr>
          <p:cNvSpPr>
            <a:spLocks noGrp="1"/>
          </p:cNvSpPr>
          <p:nvPr>
            <p:ph type="pic" sz="quarter" idx="22"/>
          </p:nvPr>
        </p:nvSpPr>
        <p:spPr>
          <a:xfrm>
            <a:off x="5149400"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0" name="Picture Placeholder 4">
            <a:extLst>
              <a:ext uri="{FF2B5EF4-FFF2-40B4-BE49-F238E27FC236}">
                <a16:creationId xmlns:a16="http://schemas.microsoft.com/office/drawing/2014/main" id="{548E5080-8600-4FFB-8EB4-63B4D71D26A6}"/>
              </a:ext>
            </a:extLst>
          </p:cNvPr>
          <p:cNvSpPr>
            <a:spLocks noGrp="1"/>
          </p:cNvSpPr>
          <p:nvPr>
            <p:ph type="pic" sz="quarter" idx="23"/>
          </p:nvPr>
        </p:nvSpPr>
        <p:spPr>
          <a:xfrm>
            <a:off x="7259630" y="1461135"/>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1" name="Picture Placeholder 4">
            <a:extLst>
              <a:ext uri="{FF2B5EF4-FFF2-40B4-BE49-F238E27FC236}">
                <a16:creationId xmlns:a16="http://schemas.microsoft.com/office/drawing/2014/main" id="{D05600CC-FCBB-4EE5-82F7-CBB5FF36E679}"/>
              </a:ext>
            </a:extLst>
          </p:cNvPr>
          <p:cNvSpPr>
            <a:spLocks noGrp="1"/>
          </p:cNvSpPr>
          <p:nvPr>
            <p:ph type="pic" sz="quarter" idx="24"/>
          </p:nvPr>
        </p:nvSpPr>
        <p:spPr>
          <a:xfrm>
            <a:off x="928942"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2" name="Text Placeholder 15">
            <a:extLst>
              <a:ext uri="{FF2B5EF4-FFF2-40B4-BE49-F238E27FC236}">
                <a16:creationId xmlns:a16="http://schemas.microsoft.com/office/drawing/2014/main" id="{24C20755-5B53-499C-8989-A4CDBF3ACAD5}"/>
              </a:ext>
            </a:extLst>
          </p:cNvPr>
          <p:cNvSpPr>
            <a:spLocks noGrp="1"/>
          </p:cNvSpPr>
          <p:nvPr>
            <p:ph type="body" sz="quarter" idx="25" hasCustomPrompt="1"/>
          </p:nvPr>
        </p:nvSpPr>
        <p:spPr>
          <a:xfrm>
            <a:off x="471996"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3" name="Text Placeholder 15">
            <a:extLst>
              <a:ext uri="{FF2B5EF4-FFF2-40B4-BE49-F238E27FC236}">
                <a16:creationId xmlns:a16="http://schemas.microsoft.com/office/drawing/2014/main" id="{7A257071-AE28-4B53-9CB6-547CE577ED07}"/>
              </a:ext>
            </a:extLst>
          </p:cNvPr>
          <p:cNvSpPr>
            <a:spLocks noGrp="1"/>
          </p:cNvSpPr>
          <p:nvPr>
            <p:ph type="body" sz="quarter" idx="26" hasCustomPrompt="1"/>
          </p:nvPr>
        </p:nvSpPr>
        <p:spPr>
          <a:xfrm>
            <a:off x="2582225"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4" name="Text Placeholder 15">
            <a:extLst>
              <a:ext uri="{FF2B5EF4-FFF2-40B4-BE49-F238E27FC236}">
                <a16:creationId xmlns:a16="http://schemas.microsoft.com/office/drawing/2014/main" id="{F9ACEFFF-7244-43A5-8A50-4DB855B321D9}"/>
              </a:ext>
            </a:extLst>
          </p:cNvPr>
          <p:cNvSpPr>
            <a:spLocks noGrp="1"/>
          </p:cNvSpPr>
          <p:nvPr>
            <p:ph type="body" sz="quarter" idx="27" hasCustomPrompt="1"/>
          </p:nvPr>
        </p:nvSpPr>
        <p:spPr>
          <a:xfrm>
            <a:off x="4692454"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5" name="Text Placeholder 15">
            <a:extLst>
              <a:ext uri="{FF2B5EF4-FFF2-40B4-BE49-F238E27FC236}">
                <a16:creationId xmlns:a16="http://schemas.microsoft.com/office/drawing/2014/main" id="{3EE64906-DB5B-431F-B9AC-1B6BFECB93EB}"/>
              </a:ext>
            </a:extLst>
          </p:cNvPr>
          <p:cNvSpPr>
            <a:spLocks noGrp="1"/>
          </p:cNvSpPr>
          <p:nvPr>
            <p:ph type="body" sz="quarter" idx="28" hasCustomPrompt="1"/>
          </p:nvPr>
        </p:nvSpPr>
        <p:spPr>
          <a:xfrm>
            <a:off x="6802684" y="4205947"/>
            <a:ext cx="1875917" cy="509587"/>
          </a:xfrm>
        </p:spPr>
        <p:txBody>
          <a:bodyPr/>
          <a:lstStyle>
            <a:lvl1pPr marL="0" indent="0" algn="ctr">
              <a:buFontTx/>
              <a:buNone/>
              <a:defRPr sz="1400" b="1">
                <a:solidFill>
                  <a:schemeClr val="accent1"/>
                </a:solidFill>
              </a:defRPr>
            </a:lvl1pPr>
            <a:lvl2pPr marL="0" indent="0" algn="ctr">
              <a:buFontTx/>
              <a:buNone/>
              <a:defRPr sz="1200"/>
            </a:lvl2pPr>
          </a:lstStyle>
          <a:p>
            <a:pPr lvl="0"/>
            <a:r>
              <a:rPr lang="en-US" dirty="0"/>
              <a:t>Name to go here</a:t>
            </a:r>
          </a:p>
          <a:p>
            <a:pPr lvl="1"/>
            <a:r>
              <a:rPr lang="en-US" dirty="0"/>
              <a:t>Title to go here</a:t>
            </a:r>
            <a:endParaRPr lang="en-GB" dirty="0"/>
          </a:p>
        </p:txBody>
      </p:sp>
      <p:sp>
        <p:nvSpPr>
          <p:cNvPr id="36" name="Picture Placeholder 4">
            <a:extLst>
              <a:ext uri="{FF2B5EF4-FFF2-40B4-BE49-F238E27FC236}">
                <a16:creationId xmlns:a16="http://schemas.microsoft.com/office/drawing/2014/main" id="{CF72BB6E-5EF5-46C5-B1D1-B814622D0945}"/>
              </a:ext>
            </a:extLst>
          </p:cNvPr>
          <p:cNvSpPr>
            <a:spLocks noGrp="1"/>
          </p:cNvSpPr>
          <p:nvPr>
            <p:ph type="pic" sz="quarter" idx="29"/>
          </p:nvPr>
        </p:nvSpPr>
        <p:spPr>
          <a:xfrm>
            <a:off x="3131122"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7" name="Picture Placeholder 4">
            <a:extLst>
              <a:ext uri="{FF2B5EF4-FFF2-40B4-BE49-F238E27FC236}">
                <a16:creationId xmlns:a16="http://schemas.microsoft.com/office/drawing/2014/main" id="{52EADDBE-5EE6-48DD-A831-7CBBD03AF512}"/>
              </a:ext>
            </a:extLst>
          </p:cNvPr>
          <p:cNvSpPr>
            <a:spLocks noGrp="1"/>
          </p:cNvSpPr>
          <p:nvPr>
            <p:ph type="pic" sz="quarter" idx="30"/>
          </p:nvPr>
        </p:nvSpPr>
        <p:spPr>
          <a:xfrm>
            <a:off x="5149400"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
        <p:nvSpPr>
          <p:cNvPr id="38" name="Picture Placeholder 4">
            <a:extLst>
              <a:ext uri="{FF2B5EF4-FFF2-40B4-BE49-F238E27FC236}">
                <a16:creationId xmlns:a16="http://schemas.microsoft.com/office/drawing/2014/main" id="{FDDB7AD3-712D-44D3-8C63-1E0D599EFF03}"/>
              </a:ext>
            </a:extLst>
          </p:cNvPr>
          <p:cNvSpPr>
            <a:spLocks noGrp="1"/>
          </p:cNvSpPr>
          <p:nvPr>
            <p:ph type="pic" sz="quarter" idx="31"/>
          </p:nvPr>
        </p:nvSpPr>
        <p:spPr>
          <a:xfrm>
            <a:off x="7259630" y="3166769"/>
            <a:ext cx="962025" cy="962025"/>
          </a:xfrm>
          <a:prstGeom prst="ellipse">
            <a:avLst/>
          </a:prstGeom>
          <a:ln w="57150">
            <a:solidFill>
              <a:schemeClr val="accent2"/>
            </a:solidFill>
          </a:ln>
        </p:spPr>
        <p:txBody>
          <a:bodyPr anchor="ctr"/>
          <a:lstStyle>
            <a:lvl1pPr marL="0" indent="0" algn="ctr">
              <a:buFontTx/>
              <a:buNone/>
              <a:defRPr sz="1100"/>
            </a:lvl1pPr>
          </a:lstStyle>
          <a:p>
            <a:endParaRPr lang="en-GB" dirty="0"/>
          </a:p>
        </p:txBody>
      </p:sp>
    </p:spTree>
    <p:extLst>
      <p:ext uri="{BB962C8B-B14F-4D97-AF65-F5344CB8AC3E}">
        <p14:creationId xmlns:p14="http://schemas.microsoft.com/office/powerpoint/2010/main" val="20770200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and Photo">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5" name="Picture Placeholder 2"/>
          <p:cNvSpPr>
            <a:spLocks noGrp="1"/>
          </p:cNvSpPr>
          <p:nvPr>
            <p:ph type="pic" idx="1" hasCustomPrompt="1"/>
          </p:nvPr>
        </p:nvSpPr>
        <p:spPr>
          <a:xfrm>
            <a:off x="4679950" y="1023938"/>
            <a:ext cx="4464050" cy="4119561"/>
          </a:xfrm>
          <a:prstGeom prst="rect">
            <a:avLst/>
          </a:prstGeom>
        </p:spPr>
        <p:txBody>
          <a:bodyPr lIns="0" tIns="0" rIns="0" bIns="0" anchor="ctr" anchorCtr="1"/>
          <a:lstStyle>
            <a:lvl1pPr marL="0" indent="0">
              <a:buNone/>
              <a:defRPr sz="13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6"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smtClean="0">
                <a:solidFill>
                  <a:schemeClr val="tx1"/>
                </a:solidFill>
              </a:rPr>
              <a:t>©2021 Grant Thornton Ireland.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0"/>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600"/>
              </a:spcAft>
            </a:pPr>
            <a:r>
              <a:rPr lang="en-GB" sz="800" b="1" dirty="0"/>
              <a:t>ILLUSTRATION </a:t>
            </a:r>
            <a:br>
              <a:rPr lang="en-GB" sz="800" b="1" dirty="0"/>
            </a:br>
            <a:r>
              <a:rPr lang="en-GB" sz="800" b="1" dirty="0"/>
              <a:t>COVER OPTION </a:t>
            </a:r>
          </a:p>
          <a:p>
            <a:pPr algn="l">
              <a:spcAft>
                <a:spcPts val="600"/>
              </a:spcAft>
            </a:pPr>
            <a:r>
              <a:rPr lang="en-GB" sz="800" dirty="0"/>
              <a:t>To insert an illustration click on the image frame and then insert your illustration using the </a:t>
            </a:r>
            <a:r>
              <a:rPr lang="en-GB" sz="800" dirty="0" err="1"/>
              <a:t>BrandCentral</a:t>
            </a:r>
            <a:r>
              <a:rPr lang="en-GB" sz="800" dirty="0"/>
              <a:t> button on your toolbar. To scale, crop and move the illustration, right click and choose the crop tool. You can now scale and move the illustration to the desired position.</a:t>
            </a:r>
          </a:p>
        </p:txBody>
      </p:sp>
      <p:pic>
        <p:nvPicPr>
          <p:cNvPr id="11" name="Picture 10" descr="A close up of a logo&#10;&#10;Description automatically generated">
            <a:extLst>
              <a:ext uri="{FF2B5EF4-FFF2-40B4-BE49-F238E27FC236}">
                <a16:creationId xmlns:a16="http://schemas.microsoft.com/office/drawing/2014/main" id="{C35DB97C-A0C5-4D29-A470-0919779DE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313" y="442769"/>
            <a:ext cx="1872810" cy="359051"/>
          </a:xfrm>
          <a:prstGeom prst="rect">
            <a:avLst/>
          </a:prstGeom>
        </p:spPr>
      </p:pic>
    </p:spTree>
    <p:extLst>
      <p:ext uri="{BB962C8B-B14F-4D97-AF65-F5344CB8AC3E}">
        <p14:creationId xmlns:p14="http://schemas.microsoft.com/office/powerpoint/2010/main" val="3853856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20" y="1203325"/>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smtClean="0">
                <a:solidFill>
                  <a:schemeClr val="tx1"/>
                </a:solidFill>
              </a:rPr>
              <a:t>©2020 Grant Thornton Ireland Ltd. All rights reserved.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800" b="1" dirty="0"/>
              <a:t>PHOTO </a:t>
            </a:r>
            <a:br>
              <a:rPr lang="en-GB" sz="800" b="1" dirty="0"/>
            </a:br>
            <a:r>
              <a:rPr lang="en-GB" sz="800" b="1" dirty="0"/>
              <a:t>COVER OPTION </a:t>
            </a:r>
          </a:p>
          <a:p>
            <a:pPr lvl="0">
              <a:spcAft>
                <a:spcPts val="600"/>
              </a:spcAft>
            </a:pPr>
            <a:r>
              <a:rPr lang="en-GB" sz="800" b="0" dirty="0"/>
              <a:t>To insert a photo click on the image frame and then insert your photo using the </a:t>
            </a:r>
            <a:r>
              <a:rPr lang="en-GB" sz="800" b="0" dirty="0" err="1"/>
              <a:t>BrandCentral</a:t>
            </a:r>
            <a:r>
              <a:rPr lang="en-GB" sz="800" b="0" dirty="0"/>
              <a:t> button on your toolbar.</a:t>
            </a:r>
          </a:p>
          <a:p>
            <a:pPr lvl="0">
              <a:spcAft>
                <a:spcPts val="600"/>
              </a:spcAft>
            </a:pPr>
            <a:r>
              <a:rPr lang="en-GB" sz="800" b="0" dirty="0"/>
              <a:t>To scale, crop and move the photo, right click and choose the crop tool. You can now scale and move the photo to the desired position.</a:t>
            </a:r>
          </a:p>
        </p:txBody>
      </p:sp>
      <p:sp>
        <p:nvSpPr>
          <p:cNvPr id="18" name="Text Placeholder 21">
            <a:extLst>
              <a:ext uri="{FF2B5EF4-FFF2-40B4-BE49-F238E27FC236}">
                <a16:creationId xmlns:a16="http://schemas.microsoft.com/office/drawing/2014/main" id="{DFD6D0CD-32BC-4B39-9AAA-64B782B0ACF8}"/>
              </a:ext>
            </a:extLst>
          </p:cNvPr>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9" name="Text Placeholder 21">
            <a:extLst>
              <a:ext uri="{FF2B5EF4-FFF2-40B4-BE49-F238E27FC236}">
                <a16:creationId xmlns:a16="http://schemas.microsoft.com/office/drawing/2014/main" id="{E0B586FD-8A16-4B03-986A-DAFFE93F4356}"/>
              </a:ext>
            </a:extLst>
          </p:cNvPr>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20" name="Text Placeholder 3">
            <a:extLst>
              <a:ext uri="{FF2B5EF4-FFF2-40B4-BE49-F238E27FC236}">
                <a16:creationId xmlns:a16="http://schemas.microsoft.com/office/drawing/2014/main" id="{09D15D67-D2FE-4846-917F-C99AEEC3BE6C}"/>
              </a:ext>
            </a:extLst>
          </p:cNvPr>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1" name="Picture 10" descr="A close up of a logo&#10;&#10;Description automatically generated">
            <a:extLst>
              <a:ext uri="{FF2B5EF4-FFF2-40B4-BE49-F238E27FC236}">
                <a16:creationId xmlns:a16="http://schemas.microsoft.com/office/drawing/2014/main" id="{C35DB97C-A0C5-4D29-A470-0919779DE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313" y="442769"/>
            <a:ext cx="1872810" cy="359051"/>
          </a:xfrm>
          <a:prstGeom prst="rect">
            <a:avLst/>
          </a:prstGeom>
        </p:spPr>
      </p:pic>
    </p:spTree>
    <p:extLst>
      <p:ext uri="{BB962C8B-B14F-4D97-AF65-F5344CB8AC3E}">
        <p14:creationId xmlns:p14="http://schemas.microsoft.com/office/powerpoint/2010/main" val="22849184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Colour Curved Photo">
    <p:spTree>
      <p:nvGrpSpPr>
        <p:cNvPr id="1" name=""/>
        <p:cNvGrpSpPr/>
        <p:nvPr/>
      </p:nvGrpSpPr>
      <p:grpSpPr>
        <a:xfrm>
          <a:off x="0" y="0"/>
          <a:ext cx="0" cy="0"/>
          <a:chOff x="0" y="0"/>
          <a:chExt cx="0" cy="0"/>
        </a:xfrm>
      </p:grpSpPr>
      <p:sp>
        <p:nvSpPr>
          <p:cNvPr id="5"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smtClean="0">
                <a:solidFill>
                  <a:schemeClr val="tx1"/>
                </a:solidFill>
              </a:rPr>
              <a:t>©2020 Grant Thornton Ireland Ltd. All rights reserved.</a:t>
            </a:r>
            <a:endParaRPr lang="en-GB" sz="600" dirty="0">
              <a:solidFill>
                <a:schemeClr val="tx1"/>
              </a:solidFill>
            </a:endParaRPr>
          </a:p>
        </p:txBody>
      </p:sp>
      <p:cxnSp>
        <p:nvCxnSpPr>
          <p:cNvPr id="6" name="Straight Connector 5"/>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p:nvPr userDrawn="1"/>
        </p:nvSpPr>
        <p:spPr>
          <a:xfrm>
            <a:off x="4457701" y="1203325"/>
            <a:ext cx="4686300"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653173" y="1169622"/>
                  <a:pt x="2987031" y="120528"/>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GTLogoNoTag" hidden="1">
            <a:extLst>
              <a:ext uri="{FF2B5EF4-FFF2-40B4-BE49-F238E27FC236}">
                <a16:creationId xmlns:a16="http://schemas.microsoft.com/office/drawing/2014/main" id="{FF6BD41E-DAEE-4CE4-BCC6-962CEFF39C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66" y="426050"/>
            <a:ext cx="1961941" cy="638130"/>
          </a:xfrm>
          <a:prstGeom prst="rect">
            <a:avLst/>
          </a:prstGeom>
        </p:spPr>
      </p:pic>
      <p:sp>
        <p:nvSpPr>
          <p:cNvPr id="12" name="Rectangle 11">
            <a:extLst>
              <a:ext uri="{FF2B5EF4-FFF2-40B4-BE49-F238E27FC236}">
                <a16:creationId xmlns:a16="http://schemas.microsoft.com/office/drawing/2014/main" id="{42595131-09CB-4CE7-BA68-9481401EC219}"/>
              </a:ext>
            </a:extLst>
          </p:cNvPr>
          <p:cNvSpPr/>
          <p:nvPr userDrawn="1"/>
        </p:nvSpPr>
        <p:spPr>
          <a:xfrm>
            <a:off x="9220200" y="0"/>
            <a:ext cx="1466850" cy="30327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0" lvl="0" indent="0" fontAlgn="auto">
              <a:lnSpc>
                <a:spcPct val="100000"/>
              </a:lnSpc>
              <a:spcBef>
                <a:spcPts val="0"/>
              </a:spcBef>
              <a:spcAft>
                <a:spcPts val="600"/>
              </a:spcAft>
              <a:buClrTx/>
              <a:buSzTx/>
              <a:buFontTx/>
              <a:buNone/>
              <a:tabLst/>
            </a:pPr>
            <a:r>
              <a:rPr lang="en-GB" sz="800" b="1" dirty="0"/>
              <a:t>SOLID ARC </a:t>
            </a:r>
            <a:br>
              <a:rPr lang="en-GB" sz="800" b="1" dirty="0"/>
            </a:br>
            <a:r>
              <a:rPr lang="en-GB" sz="800" b="1" dirty="0"/>
              <a:t>COVER OPTION </a:t>
            </a:r>
          </a:p>
          <a:p>
            <a:pPr marR="0" lvl="0" indent="0" fontAlgn="auto">
              <a:lnSpc>
                <a:spcPct val="100000"/>
              </a:lnSpc>
              <a:spcBef>
                <a:spcPts val="0"/>
              </a:spcBef>
              <a:spcAft>
                <a:spcPts val="600"/>
              </a:spcAft>
              <a:buClrTx/>
              <a:buSzTx/>
              <a:buFontTx/>
              <a:buNone/>
              <a:tabLst/>
            </a:pPr>
            <a:r>
              <a:rPr lang="en-GB" sz="800" b="0" dirty="0"/>
              <a:t>If you want to change the purple arc to an illustration or photo please use the other cover options available.</a:t>
            </a:r>
          </a:p>
          <a:p>
            <a:pPr marR="0" lvl="0" indent="0" fontAlgn="auto">
              <a:lnSpc>
                <a:spcPct val="100000"/>
              </a:lnSpc>
              <a:spcBef>
                <a:spcPts val="0"/>
              </a:spcBef>
              <a:spcAft>
                <a:spcPts val="600"/>
              </a:spcAft>
              <a:buClrTx/>
              <a:buSzTx/>
              <a:buFontTx/>
              <a:buNone/>
              <a:tabLst/>
            </a:pPr>
            <a:r>
              <a:rPr lang="en-GB" sz="800" b="0" dirty="0"/>
              <a:t>If you want to change the colour of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From the ribbon click on the ‘View’ tab and select ‘Slide Master’</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Navigate to the layout and select the arc</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You can now access the colour palette and change the colour as required</a:t>
            </a:r>
          </a:p>
          <a:p>
            <a:pPr marL="92075" marR="0" lvl="0" indent="-92075" fontAlgn="auto">
              <a:lnSpc>
                <a:spcPct val="100000"/>
              </a:lnSpc>
              <a:spcBef>
                <a:spcPts val="0"/>
              </a:spcBef>
              <a:spcAft>
                <a:spcPts val="600"/>
              </a:spcAft>
              <a:buClrTx/>
              <a:buSzTx/>
              <a:buFont typeface="Arial" panose="020B0604020202020204" pitchFamily="34" charset="0"/>
              <a:buChar char="•"/>
              <a:tabLst/>
            </a:pPr>
            <a:r>
              <a:rPr lang="en-GB" sz="800" b="0" dirty="0"/>
              <a:t>Click on ‘Close Master View’ to exit the slide master area</a:t>
            </a:r>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p:txBody>
      </p:sp>
      <p:sp>
        <p:nvSpPr>
          <p:cNvPr id="18" name="Text Placeholder 21">
            <a:extLst>
              <a:ext uri="{FF2B5EF4-FFF2-40B4-BE49-F238E27FC236}">
                <a16:creationId xmlns:a16="http://schemas.microsoft.com/office/drawing/2014/main" id="{4D068A6B-A961-416B-851D-EA10992C9EDB}"/>
              </a:ext>
            </a:extLst>
          </p:cNvPr>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9" name="Text Placeholder 21">
            <a:extLst>
              <a:ext uri="{FF2B5EF4-FFF2-40B4-BE49-F238E27FC236}">
                <a16:creationId xmlns:a16="http://schemas.microsoft.com/office/drawing/2014/main" id="{F59EA6C2-C759-43E4-9A00-B3130712B592}"/>
              </a:ext>
            </a:extLst>
          </p:cNvPr>
          <p:cNvSpPr>
            <a:spLocks noGrp="1"/>
          </p:cNvSpPr>
          <p:nvPr>
            <p:ph type="body" sz="quarter" idx="11" hasCustomPrompt="1"/>
          </p:nvPr>
        </p:nvSpPr>
        <p:spPr>
          <a:xfrm>
            <a:off x="468313" y="369570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20" name="Text Placeholder 3">
            <a:extLst>
              <a:ext uri="{FF2B5EF4-FFF2-40B4-BE49-F238E27FC236}">
                <a16:creationId xmlns:a16="http://schemas.microsoft.com/office/drawing/2014/main" id="{41DF5FCB-D370-4F59-BE92-0E4966E153A8}"/>
              </a:ext>
            </a:extLst>
          </p:cNvPr>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ct val="100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3" name="Picture 12" descr="A close up of a logo&#10;&#10;Description automatically generated">
            <a:extLst>
              <a:ext uri="{FF2B5EF4-FFF2-40B4-BE49-F238E27FC236}">
                <a16:creationId xmlns:a16="http://schemas.microsoft.com/office/drawing/2014/main" id="{C35DB97C-A0C5-4D29-A470-0919779DEB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313" y="442769"/>
            <a:ext cx="1872810" cy="359051"/>
          </a:xfrm>
          <a:prstGeom prst="rect">
            <a:avLst/>
          </a:prstGeom>
        </p:spPr>
      </p:pic>
    </p:spTree>
    <p:extLst>
      <p:ext uri="{BB962C8B-B14F-4D97-AF65-F5344CB8AC3E}">
        <p14:creationId xmlns:p14="http://schemas.microsoft.com/office/powerpoint/2010/main" val="18082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720290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6.pn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5.jpe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4.emf"/><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ags" Target="../tags/tag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7.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6.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9.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1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10.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19" y="1359602"/>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dirty="0"/>
              <a:t>Click here to add </a:t>
            </a:r>
            <a:br>
              <a:rPr lang="en-US" dirty="0"/>
            </a:br>
            <a:r>
              <a:rPr lang="en-US" dirty="0"/>
              <a:t>title on this slide</a:t>
            </a:r>
          </a:p>
        </p:txBody>
      </p:sp>
      <p:sp>
        <p:nvSpPr>
          <p:cNvPr id="18" name="Copyright"/>
          <p:cNvSpPr txBox="1"/>
          <p:nvPr userDrawn="1"/>
        </p:nvSpPr>
        <p:spPr>
          <a:xfrm>
            <a:off x="471996" y="4905628"/>
            <a:ext cx="2623629" cy="184666"/>
          </a:xfrm>
          <a:prstGeom prst="rect">
            <a:avLst/>
          </a:prstGeom>
          <a:noFill/>
        </p:spPr>
        <p:txBody>
          <a:bodyPr wrap="square" lIns="0" rIns="0" rtlCol="0" anchor="ctr" anchorCtr="0">
            <a:noAutofit/>
          </a:bodyPr>
          <a:lstStyle/>
          <a:p>
            <a:pPr algn="l"/>
            <a:r>
              <a:rPr lang="en-GB" sz="600" dirty="0">
                <a:solidFill>
                  <a:schemeClr val="tx1"/>
                </a:solidFill>
              </a:rPr>
              <a:t>©</a:t>
            </a:r>
            <a:r>
              <a:rPr lang="en-GB" sz="600" dirty="0" smtClean="0">
                <a:solidFill>
                  <a:schemeClr val="tx1"/>
                </a:solidFill>
              </a:rPr>
              <a:t>2021 </a:t>
            </a:r>
            <a:r>
              <a:rPr lang="en-GB" sz="600" dirty="0">
                <a:solidFill>
                  <a:schemeClr val="tx1"/>
                </a:solidFill>
              </a:rPr>
              <a:t>Grant Thornton </a:t>
            </a:r>
            <a:r>
              <a:rPr lang="en-GB" sz="600" dirty="0" smtClean="0">
                <a:solidFill>
                  <a:schemeClr val="tx1"/>
                </a:solidFill>
              </a:rPr>
              <a:t>Ireland. </a:t>
            </a:r>
            <a:r>
              <a:rPr lang="en-GB" sz="600" dirty="0">
                <a:solidFill>
                  <a:schemeClr val="tx1"/>
                </a:solidFill>
              </a:rPr>
              <a:t>All rights reserved.</a:t>
            </a:r>
          </a:p>
        </p:txBody>
      </p:sp>
      <p:cxnSp>
        <p:nvCxnSpPr>
          <p:cNvPr id="19" name="Straight Connector 18"/>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079"/>
            <a:ext cx="4029864" cy="367445"/>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name</a:t>
            </a:r>
          </a:p>
        </p:txBody>
      </p:sp>
      <p:sp>
        <p:nvSpPr>
          <p:cNvPr id="22" name="Text Placeholder 21"/>
          <p:cNvSpPr txBox="1">
            <a:spLocks/>
          </p:cNvSpPr>
          <p:nvPr userDrawn="1"/>
        </p:nvSpPr>
        <p:spPr>
          <a:xfrm>
            <a:off x="468313" y="3651664"/>
            <a:ext cx="4032250" cy="399414"/>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position or firm</a:t>
            </a:r>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5"/>
          <a:stretch>
            <a:fillRect/>
          </a:stretch>
        </p:blipFill>
        <p:spPr>
          <a:xfrm>
            <a:off x="449366" y="426050"/>
            <a:ext cx="1961941" cy="638130"/>
          </a:xfrm>
          <a:prstGeom prst="rect">
            <a:avLst/>
          </a:prstGeom>
        </p:spPr>
      </p:pic>
      <p:pic>
        <p:nvPicPr>
          <p:cNvPr id="16" name="GTLogo">
            <a:extLst>
              <a:ext uri="{FF2B5EF4-FFF2-40B4-BE49-F238E27FC236}">
                <a16:creationId xmlns:a16="http://schemas.microsoft.com/office/drawing/2014/main" id="{860FB02E-D3C1-43A6-954C-64FE742B79EB}"/>
              </a:ext>
            </a:extLst>
          </p:cNvPr>
          <p:cNvPicPr>
            <a:picLocks noChangeAspect="1"/>
          </p:cNvPicPr>
          <p:nvPr userDrawn="1"/>
        </p:nvPicPr>
        <p:blipFill>
          <a:blip r:embed="rId6"/>
          <a:stretch>
            <a:fillRect/>
          </a:stretch>
        </p:blipFill>
        <p:spPr>
          <a:xfrm>
            <a:off x="449366" y="426050"/>
            <a:ext cx="1961941" cy="638130"/>
          </a:xfrm>
          <a:prstGeom prst="rect">
            <a:avLst/>
          </a:prstGeom>
        </p:spPr>
      </p:pic>
      <p:sp>
        <p:nvSpPr>
          <p:cNvPr id="2" name="Rectangle 1">
            <a:extLst>
              <a:ext uri="{FF2B5EF4-FFF2-40B4-BE49-F238E27FC236}">
                <a16:creationId xmlns:a16="http://schemas.microsoft.com/office/drawing/2014/main" id="{2BA8EF52-D450-42E0-BA57-0E6EC7167E77}"/>
              </a:ext>
            </a:extLst>
          </p:cNvPr>
          <p:cNvSpPr/>
          <p:nvPr userDrawn="1"/>
        </p:nvSpPr>
        <p:spPr>
          <a:xfrm>
            <a:off x="9216736" y="-34637"/>
            <a:ext cx="2777837" cy="1343891"/>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kern="1200" dirty="0">
                <a:solidFill>
                  <a:schemeClr val="lt1"/>
                </a:solidFill>
                <a:effectLst/>
                <a:latin typeface="+mn-lt"/>
                <a:ea typeface="+mn-ea"/>
                <a:cs typeface="+mn-cs"/>
              </a:rPr>
              <a:t>30pt top heading (this aligns with the global PPT template)</a:t>
            </a:r>
          </a:p>
          <a:p>
            <a:r>
              <a:rPr lang="en-GB" sz="1000" kern="1200" dirty="0">
                <a:solidFill>
                  <a:schemeClr val="lt1"/>
                </a:solidFill>
                <a:effectLst/>
                <a:latin typeface="+mn-lt"/>
                <a:ea typeface="+mn-ea"/>
                <a:cs typeface="+mn-cs"/>
              </a:rPr>
              <a:t>24pt point (this aligns with body copy bullets)</a:t>
            </a:r>
          </a:p>
          <a:p>
            <a:r>
              <a:rPr lang="en-GB" sz="1000" kern="1200" dirty="0">
                <a:solidFill>
                  <a:schemeClr val="lt1"/>
                </a:solidFill>
                <a:effectLst/>
                <a:latin typeface="+mn-lt"/>
                <a:ea typeface="+mn-ea"/>
                <a:cs typeface="+mn-cs"/>
              </a:rPr>
              <a:t>20pt (sub bullets are this size)</a:t>
            </a:r>
          </a:p>
          <a:p>
            <a:r>
              <a:rPr lang="en-GB" sz="1000" kern="1200" dirty="0">
                <a:solidFill>
                  <a:schemeClr val="lt1"/>
                </a:solidFill>
                <a:effectLst/>
                <a:latin typeface="+mn-lt"/>
                <a:ea typeface="+mn-ea"/>
                <a:cs typeface="+mn-cs"/>
              </a:rPr>
              <a:t>18pt (aligns with font hierarchy)</a:t>
            </a:r>
          </a:p>
          <a:p>
            <a:r>
              <a:rPr lang="en-GB" sz="1000" kern="1200" dirty="0">
                <a:solidFill>
                  <a:schemeClr val="lt1"/>
                </a:solidFill>
                <a:effectLst/>
                <a:latin typeface="+mn-lt"/>
                <a:ea typeface="+mn-ea"/>
                <a:cs typeface="+mn-cs"/>
              </a:rPr>
              <a:t>12pt (does not align but works for this, 13.5pt (used for brochures as a size) is too large)</a:t>
            </a:r>
          </a:p>
        </p:txBody>
      </p:sp>
    </p:spTree>
    <p:extLst>
      <p:ext uri="{BB962C8B-B14F-4D97-AF65-F5344CB8AC3E}">
        <p14:creationId xmlns:p14="http://schemas.microsoft.com/office/powerpoint/2010/main" val="176070122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19" y="1359602"/>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dirty="0"/>
              <a:t>Click here to add </a:t>
            </a:r>
            <a:br>
              <a:rPr lang="en-US" dirty="0"/>
            </a:br>
            <a:r>
              <a:rPr lang="en-US" dirty="0"/>
              <a:t>title on this slide</a:t>
            </a:r>
          </a:p>
        </p:txBody>
      </p:sp>
      <p:sp>
        <p:nvSpPr>
          <p:cNvPr id="18" name="Copyright"/>
          <p:cNvSpPr txBox="1"/>
          <p:nvPr userDrawn="1"/>
        </p:nvSpPr>
        <p:spPr>
          <a:xfrm>
            <a:off x="471996" y="4905628"/>
            <a:ext cx="2623629" cy="184666"/>
          </a:xfrm>
          <a:prstGeom prst="rect">
            <a:avLst/>
          </a:prstGeom>
          <a:noFill/>
        </p:spPr>
        <p:txBody>
          <a:bodyPr wrap="square" lIns="0" rIns="0" rtlCol="0" anchor="ctr" anchorCtr="0">
            <a:noAutofit/>
          </a:bodyPr>
          <a:lstStyle/>
          <a:p>
            <a:pPr algn="l"/>
            <a:r>
              <a:rPr lang="en-GB" sz="600" dirty="0" smtClean="0">
                <a:solidFill>
                  <a:schemeClr val="tx1"/>
                </a:solidFill>
              </a:rPr>
              <a:t>©2019 Grant Thornton Ireland. All rights reserved.</a:t>
            </a:r>
            <a:endParaRPr lang="en-GB" sz="600" dirty="0">
              <a:solidFill>
                <a:schemeClr val="tx1"/>
              </a:solidFill>
            </a:endParaRPr>
          </a:p>
        </p:txBody>
      </p:sp>
      <p:cxnSp>
        <p:nvCxnSpPr>
          <p:cNvPr id="19" name="Straight Connector 18"/>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079"/>
            <a:ext cx="4029864" cy="367445"/>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name</a:t>
            </a:r>
          </a:p>
        </p:txBody>
      </p:sp>
      <p:sp>
        <p:nvSpPr>
          <p:cNvPr id="22" name="Text Placeholder 21"/>
          <p:cNvSpPr txBox="1">
            <a:spLocks/>
          </p:cNvSpPr>
          <p:nvPr userDrawn="1"/>
        </p:nvSpPr>
        <p:spPr>
          <a:xfrm>
            <a:off x="468313" y="3651664"/>
            <a:ext cx="4032250" cy="399414"/>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position or firm</a:t>
            </a:r>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3"/>
          <a:stretch>
            <a:fillRect/>
          </a:stretch>
        </p:blipFill>
        <p:spPr>
          <a:xfrm>
            <a:off x="449366" y="426050"/>
            <a:ext cx="1961941" cy="638130"/>
          </a:xfrm>
          <a:prstGeom prst="rect">
            <a:avLst/>
          </a:prstGeom>
        </p:spPr>
      </p:pic>
      <p:pic>
        <p:nvPicPr>
          <p:cNvPr id="16" name="GTLogo">
            <a:extLst>
              <a:ext uri="{FF2B5EF4-FFF2-40B4-BE49-F238E27FC236}">
                <a16:creationId xmlns:a16="http://schemas.microsoft.com/office/drawing/2014/main" id="{860FB02E-D3C1-43A6-954C-64FE742B79EB}"/>
              </a:ext>
            </a:extLst>
          </p:cNvPr>
          <p:cNvPicPr>
            <a:picLocks noChangeAspect="1"/>
          </p:cNvPicPr>
          <p:nvPr userDrawn="1"/>
        </p:nvPicPr>
        <p:blipFill>
          <a:blip r:embed="rId4"/>
          <a:stretch>
            <a:fillRect/>
          </a:stretch>
        </p:blipFill>
        <p:spPr>
          <a:xfrm>
            <a:off x="449366" y="426050"/>
            <a:ext cx="1961941" cy="638130"/>
          </a:xfrm>
          <a:prstGeom prst="rect">
            <a:avLst/>
          </a:prstGeom>
        </p:spPr>
      </p:pic>
      <p:sp>
        <p:nvSpPr>
          <p:cNvPr id="2" name="Rectangle 1">
            <a:extLst>
              <a:ext uri="{FF2B5EF4-FFF2-40B4-BE49-F238E27FC236}">
                <a16:creationId xmlns:a16="http://schemas.microsoft.com/office/drawing/2014/main" id="{2BA8EF52-D450-42E0-BA57-0E6EC7167E77}"/>
              </a:ext>
            </a:extLst>
          </p:cNvPr>
          <p:cNvSpPr/>
          <p:nvPr userDrawn="1"/>
        </p:nvSpPr>
        <p:spPr>
          <a:xfrm>
            <a:off x="9216736" y="-34637"/>
            <a:ext cx="2777837" cy="1343891"/>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kern="1200" dirty="0">
                <a:solidFill>
                  <a:schemeClr val="lt1"/>
                </a:solidFill>
                <a:effectLst/>
                <a:latin typeface="+mn-lt"/>
                <a:ea typeface="+mn-ea"/>
                <a:cs typeface="+mn-cs"/>
              </a:rPr>
              <a:t>30pt top heading (this aligns with the global PPT template)</a:t>
            </a:r>
          </a:p>
          <a:p>
            <a:r>
              <a:rPr lang="en-GB" sz="1000" kern="1200" dirty="0">
                <a:solidFill>
                  <a:schemeClr val="lt1"/>
                </a:solidFill>
                <a:effectLst/>
                <a:latin typeface="+mn-lt"/>
                <a:ea typeface="+mn-ea"/>
                <a:cs typeface="+mn-cs"/>
              </a:rPr>
              <a:t>24pt point (this aligns with body copy bullets)</a:t>
            </a:r>
          </a:p>
          <a:p>
            <a:r>
              <a:rPr lang="en-GB" sz="1000" kern="1200" dirty="0">
                <a:solidFill>
                  <a:schemeClr val="lt1"/>
                </a:solidFill>
                <a:effectLst/>
                <a:latin typeface="+mn-lt"/>
                <a:ea typeface="+mn-ea"/>
                <a:cs typeface="+mn-cs"/>
              </a:rPr>
              <a:t>20pt (sub bullets are this size)</a:t>
            </a:r>
          </a:p>
          <a:p>
            <a:r>
              <a:rPr lang="en-GB" sz="1000" kern="1200" dirty="0">
                <a:solidFill>
                  <a:schemeClr val="lt1"/>
                </a:solidFill>
                <a:effectLst/>
                <a:latin typeface="+mn-lt"/>
                <a:ea typeface="+mn-ea"/>
                <a:cs typeface="+mn-cs"/>
              </a:rPr>
              <a:t>18pt (aligns with font hierarchy)</a:t>
            </a:r>
          </a:p>
          <a:p>
            <a:r>
              <a:rPr lang="en-GB" sz="1000" kern="1200" dirty="0">
                <a:solidFill>
                  <a:schemeClr val="lt1"/>
                </a:solidFill>
                <a:effectLst/>
                <a:latin typeface="+mn-lt"/>
                <a:ea typeface="+mn-ea"/>
                <a:cs typeface="+mn-cs"/>
              </a:rPr>
              <a:t>12pt (does not align but works for this, 13.5pt (used for brochures as a size) is too large)</a:t>
            </a:r>
          </a:p>
        </p:txBody>
      </p:sp>
    </p:spTree>
    <p:extLst>
      <p:ext uri="{BB962C8B-B14F-4D97-AF65-F5344CB8AC3E}">
        <p14:creationId xmlns:p14="http://schemas.microsoft.com/office/powerpoint/2010/main" val="728218007"/>
      </p:ext>
    </p:extLst>
  </p:cSld>
  <p:clrMap bg1="lt1" tx1="dk1" bg2="lt2" tx2="dk2" accent1="accent1" accent2="accent2" accent3="accent3" accent4="accent4" accent5="accent5" accent6="accent6" hlink="hlink" folHlink="folHlink"/>
  <p:sldLayoutIdLst>
    <p:sldLayoutId id="2147483803" r:id="rId1"/>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a:solidFill>
                  <a:schemeClr val="bg1"/>
                </a:solidFill>
              </a:rPr>
              <a:t>©2019 Grant Thornton </a:t>
            </a:r>
            <a:r>
              <a:rPr lang="en-GB" sz="600" dirty="0" smtClean="0">
                <a:solidFill>
                  <a:schemeClr val="bg1"/>
                </a:solidFill>
              </a:rPr>
              <a:t>Ireland. </a:t>
            </a:r>
            <a:r>
              <a:rPr lang="en-GB" sz="600" dirty="0">
                <a:solidFill>
                  <a:schemeClr val="bg1"/>
                </a:solidFill>
              </a:rPr>
              <a:t>All rights reserved.</a:t>
            </a:r>
          </a:p>
        </p:txBody>
      </p:sp>
      <p:cxnSp>
        <p:nvCxnSpPr>
          <p:cNvPr id="17" name="Straight Connector 16"/>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3"/>
          <p:cNvSpPr txBox="1">
            <a:spLocks/>
          </p:cNvSpPr>
          <p:nvPr userDrawn="1"/>
        </p:nvSpPr>
        <p:spPr>
          <a:xfrm>
            <a:off x="468313" y="2619375"/>
            <a:ext cx="8207372" cy="1569556"/>
          </a:xfrm>
          <a:prstGeom prst="rect">
            <a:avLst/>
          </a:prstGeom>
        </p:spPr>
        <p:txBody>
          <a:bodyPr vert="horz" lIns="0" rIns="0"/>
          <a:lstStyle>
            <a:lvl1pPr algn="l" defTabSz="457200" rtl="0" eaLnBrk="1" latinLnBrk="0" hangingPunct="1">
              <a:lnSpc>
                <a:spcPts val="3400"/>
              </a:lnSpc>
              <a:spcBef>
                <a:spcPct val="0"/>
              </a:spcBef>
              <a:buNone/>
              <a:defRPr sz="3000" b="1" kern="1200">
                <a:solidFill>
                  <a:srgbClr val="FFFFFF"/>
                </a:solidFill>
                <a:latin typeface="+mn-lt"/>
                <a:ea typeface="+mj-ea"/>
                <a:cs typeface="+mj-cs"/>
              </a:defRPr>
            </a:lvl1pPr>
          </a:lstStyle>
          <a:p>
            <a:pPr>
              <a:lnSpc>
                <a:spcPct val="100000"/>
              </a:lnSpc>
            </a:pPr>
            <a:r>
              <a:rPr lang="en-US" dirty="0"/>
              <a:t>Click here to add title</a:t>
            </a:r>
            <a:br>
              <a:rPr lang="en-US" dirty="0"/>
            </a:br>
            <a:r>
              <a:rPr lang="en-US" dirty="0"/>
              <a:t>on two decks</a:t>
            </a:r>
          </a:p>
        </p:txBody>
      </p:sp>
      <p:sp>
        <p:nvSpPr>
          <p:cNvPr id="20" name="Text Placeholder 3"/>
          <p:cNvSpPr txBox="1">
            <a:spLocks/>
          </p:cNvSpPr>
          <p:nvPr userDrawn="1"/>
        </p:nvSpPr>
        <p:spPr>
          <a:xfrm>
            <a:off x="468313" y="1203324"/>
            <a:ext cx="8207375" cy="639445"/>
          </a:xfrm>
          <a:prstGeom prst="rect">
            <a:avLst/>
          </a:prstGeom>
        </p:spPr>
        <p:txBody>
          <a:bodyPr vert="horz" lIns="0" tIns="0" rIns="0" bIns="0" anchor="b" anchorCtr="0"/>
          <a:lstStyle>
            <a:lvl1pPr marL="0" indent="0" algn="l" defTabSz="457200" rtl="0" eaLnBrk="1" latinLnBrk="0" hangingPunct="1">
              <a:lnSpc>
                <a:spcPts val="4000"/>
              </a:lnSpc>
              <a:spcBef>
                <a:spcPts val="0"/>
              </a:spcBef>
              <a:spcAft>
                <a:spcPts val="600"/>
              </a:spcAft>
              <a:buClr>
                <a:schemeClr val="accent1"/>
              </a:buClr>
              <a:buFont typeface="Arial"/>
              <a:buNone/>
              <a:defRPr sz="3600" b="1" kern="1200">
                <a:solidFill>
                  <a:schemeClr val="bg1"/>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edit Master title style</a:t>
            </a:r>
          </a:p>
        </p:txBody>
      </p:sp>
      <p:sp>
        <p:nvSpPr>
          <p:cNvPr id="4"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
        <p:nvSpPr>
          <p:cNvPr id="8" name="Rectangle 7">
            <a:extLst>
              <a:ext uri="{FF2B5EF4-FFF2-40B4-BE49-F238E27FC236}">
                <a16:creationId xmlns:a16="http://schemas.microsoft.com/office/drawing/2014/main" id="{FD80C80F-7034-4A63-B530-A6123013D569}"/>
              </a:ext>
            </a:extLst>
          </p:cNvPr>
          <p:cNvSpPr/>
          <p:nvPr userDrawn="1"/>
        </p:nvSpPr>
        <p:spPr>
          <a:xfrm>
            <a:off x="9216736" y="-34637"/>
            <a:ext cx="2777837" cy="1343891"/>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kern="1200" dirty="0">
                <a:solidFill>
                  <a:schemeClr val="lt1"/>
                </a:solidFill>
                <a:effectLst/>
                <a:latin typeface="+mn-lt"/>
                <a:ea typeface="+mn-ea"/>
                <a:cs typeface="+mn-cs"/>
              </a:rPr>
              <a:t>30pt top heading (this aligns with the global PPT template)</a:t>
            </a:r>
          </a:p>
          <a:p>
            <a:r>
              <a:rPr lang="en-GB" sz="1000" kern="1200" dirty="0">
                <a:solidFill>
                  <a:schemeClr val="lt1"/>
                </a:solidFill>
                <a:effectLst/>
                <a:latin typeface="+mn-lt"/>
                <a:ea typeface="+mn-ea"/>
                <a:cs typeface="+mn-cs"/>
              </a:rPr>
              <a:t>24pt point (this aligns with body copy bullets)</a:t>
            </a:r>
          </a:p>
          <a:p>
            <a:r>
              <a:rPr lang="en-GB" sz="1000" kern="1200" dirty="0">
                <a:solidFill>
                  <a:schemeClr val="lt1"/>
                </a:solidFill>
                <a:effectLst/>
                <a:latin typeface="+mn-lt"/>
                <a:ea typeface="+mn-ea"/>
                <a:cs typeface="+mn-cs"/>
              </a:rPr>
              <a:t>20pt (sub bullets are this size)</a:t>
            </a:r>
          </a:p>
          <a:p>
            <a:r>
              <a:rPr lang="en-GB" sz="1000" kern="1200" dirty="0">
                <a:solidFill>
                  <a:schemeClr val="lt1"/>
                </a:solidFill>
                <a:effectLst/>
                <a:latin typeface="+mn-lt"/>
                <a:ea typeface="+mn-ea"/>
                <a:cs typeface="+mn-cs"/>
              </a:rPr>
              <a:t>18pt (aligns with font hierarchy)</a:t>
            </a:r>
          </a:p>
          <a:p>
            <a:r>
              <a:rPr lang="en-GB" sz="1000" kern="1200" dirty="0">
                <a:solidFill>
                  <a:schemeClr val="lt1"/>
                </a:solidFill>
                <a:effectLst/>
                <a:latin typeface="+mn-lt"/>
                <a:ea typeface="+mn-ea"/>
                <a:cs typeface="+mn-cs"/>
              </a:rPr>
              <a:t>12pt (does not align but works for this, 13.5pt (used for brochures as a size) is too large)</a:t>
            </a:r>
          </a:p>
        </p:txBody>
      </p:sp>
    </p:spTree>
    <p:extLst>
      <p:ext uri="{BB962C8B-B14F-4D97-AF65-F5344CB8AC3E}">
        <p14:creationId xmlns:p14="http://schemas.microsoft.com/office/powerpoint/2010/main" val="2400347961"/>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algn="l"/>
            <a:r>
              <a:rPr lang="en-GB" sz="600" dirty="0">
                <a:solidFill>
                  <a:schemeClr val="tx1"/>
                </a:solidFill>
              </a:rPr>
              <a:t>©</a:t>
            </a:r>
            <a:r>
              <a:rPr lang="en-GB" sz="600" dirty="0" smtClean="0">
                <a:solidFill>
                  <a:schemeClr val="tx1"/>
                </a:solidFill>
              </a:rPr>
              <a:t>2021 </a:t>
            </a:r>
            <a:r>
              <a:rPr lang="en-GB" sz="600" dirty="0">
                <a:solidFill>
                  <a:schemeClr val="tx1"/>
                </a:solidFill>
              </a:rPr>
              <a:t>Grant Thornton </a:t>
            </a:r>
            <a:r>
              <a:rPr lang="en-GB" sz="600" dirty="0" smtClean="0">
                <a:solidFill>
                  <a:schemeClr val="tx1"/>
                </a:solidFill>
              </a:rPr>
              <a:t>Ireland. </a:t>
            </a:r>
            <a:r>
              <a:rPr lang="en-GB" sz="600" dirty="0">
                <a:solidFill>
                  <a:schemeClr val="tx1"/>
                </a:solidFill>
              </a:rPr>
              <a:t>All rights reserved.</a:t>
            </a: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23"/>
            </p:custDataLst>
          </p:nvPr>
        </p:nvGrpSpPr>
        <p:grpSpPr>
          <a:xfrm>
            <a:off x="6581775" y="4827583"/>
            <a:ext cx="2123675" cy="230373"/>
            <a:chOff x="8093075" y="6253163"/>
            <a:chExt cx="2076763" cy="225284"/>
          </a:xfrm>
        </p:grpSpPr>
        <p:pic>
          <p:nvPicPr>
            <p:cNvPr id="14" name="GTLogo"/>
            <p:cNvPicPr>
              <a:picLocks/>
            </p:cNvPicPr>
            <p:nvPr/>
          </p:nvPicPr>
          <p:blipFill>
            <a:blip r:embed="rId24">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455767" y="4803143"/>
            <a:ext cx="1249683" cy="259081"/>
          </a:xfrm>
          <a:prstGeom prst="rect">
            <a:avLst/>
          </a:prstGeom>
        </p:spPr>
      </p:pic>
    </p:spTree>
    <p:extLst>
      <p:ext uri="{BB962C8B-B14F-4D97-AF65-F5344CB8AC3E}">
        <p14:creationId xmlns:p14="http://schemas.microsoft.com/office/powerpoint/2010/main" val="1582607786"/>
      </p:ext>
    </p:extLst>
  </p:cSld>
  <p:clrMap bg1="lt1" tx1="dk1" bg2="lt2" tx2="dk2" accent1="accent1" accent2="accent2" accent3="accent3" accent4="accent4" accent5="accent5" accent6="accent6" hlink="hlink" folHlink="folHlink"/>
  <p:sldLayoutIdLst>
    <p:sldLayoutId id="2147483761" r:id="rId1"/>
    <p:sldLayoutId id="2147483759" r:id="rId2"/>
    <p:sldLayoutId id="2147483725" r:id="rId3"/>
    <p:sldLayoutId id="2147483731" r:id="rId4"/>
    <p:sldLayoutId id="2147483727" r:id="rId5"/>
    <p:sldLayoutId id="2147483757" r:id="rId6"/>
    <p:sldLayoutId id="2147483714" r:id="rId7"/>
    <p:sldLayoutId id="2147483804" r:id="rId8"/>
    <p:sldLayoutId id="2147483805" r:id="rId9"/>
    <p:sldLayoutId id="2147483732" r:id="rId10"/>
    <p:sldLayoutId id="2147483756" r:id="rId11"/>
    <p:sldLayoutId id="2147483752" r:id="rId12"/>
    <p:sldLayoutId id="2147483733" r:id="rId13"/>
    <p:sldLayoutId id="2147483755" r:id="rId14"/>
    <p:sldLayoutId id="2147483749" r:id="rId15"/>
    <p:sldLayoutId id="2147483750" r:id="rId16"/>
    <p:sldLayoutId id="2147483751" r:id="rId17"/>
    <p:sldLayoutId id="2147483766" r:id="rId18"/>
    <p:sldLayoutId id="2147483735" r:id="rId19"/>
    <p:sldLayoutId id="2147483800" r:id="rId20"/>
    <p:sldLayoutId id="2147483801" r:id="rId21"/>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18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18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18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userDrawn="1">
          <p15:clr>
            <a:srgbClr val="F26B43"/>
          </p15:clr>
        </p15:guide>
        <p15:guide id="5" pos="737" userDrawn="1">
          <p15:clr>
            <a:srgbClr val="F26B43"/>
          </p15:clr>
        </p15:guide>
        <p15:guide id="6" pos="1034" userDrawn="1">
          <p15:clr>
            <a:srgbClr val="F26B43"/>
          </p15:clr>
        </p15:guide>
        <p15:guide id="7" pos="1179">
          <p15:clr>
            <a:srgbClr val="F26B43"/>
          </p15:clr>
        </p15:guide>
        <p15:guide id="8" pos="1479" userDrawn="1">
          <p15:clr>
            <a:srgbClr val="F26B43"/>
          </p15:clr>
        </p15:guide>
        <p15:guide id="9" pos="1625" userDrawn="1">
          <p15:clr>
            <a:srgbClr val="F26B43"/>
          </p15:clr>
        </p15:guide>
        <p15:guide id="10" pos="1922" userDrawn="1">
          <p15:clr>
            <a:srgbClr val="F26B43"/>
          </p15:clr>
        </p15:guide>
        <p15:guide id="11" pos="2066" userDrawn="1">
          <p15:clr>
            <a:srgbClr val="F26B43"/>
          </p15:clr>
        </p15:guide>
        <p15:guide id="12" pos="2364" userDrawn="1">
          <p15:clr>
            <a:srgbClr val="F26B43"/>
          </p15:clr>
        </p15:guide>
        <p15:guide id="13" pos="2511" userDrawn="1">
          <p15:clr>
            <a:srgbClr val="F26B43"/>
          </p15:clr>
        </p15:guide>
        <p15:guide id="14" pos="2808" userDrawn="1">
          <p15:clr>
            <a:srgbClr val="F26B43"/>
          </p15:clr>
        </p15:guide>
        <p15:guide id="15" pos="2954" userDrawn="1">
          <p15:clr>
            <a:srgbClr val="F26B43"/>
          </p15:clr>
        </p15:guide>
        <p15:guide id="16" pos="3251" userDrawn="1">
          <p15:clr>
            <a:srgbClr val="F26B43"/>
          </p15:clr>
        </p15:guide>
        <p15:guide id="17" pos="3398" userDrawn="1">
          <p15:clr>
            <a:srgbClr val="F26B43"/>
          </p15:clr>
        </p15:guide>
        <p15:guide id="18" pos="3695" userDrawn="1">
          <p15:clr>
            <a:srgbClr val="F26B43"/>
          </p15:clr>
        </p15:guide>
        <p15:guide id="19" pos="3839" userDrawn="1">
          <p15:clr>
            <a:srgbClr val="F26B43"/>
          </p15:clr>
        </p15:guide>
        <p15:guide id="20" pos="4136" userDrawn="1">
          <p15:clr>
            <a:srgbClr val="F26B43"/>
          </p15:clr>
        </p15:guide>
        <p15:guide id="21" pos="4283" userDrawn="1">
          <p15:clr>
            <a:srgbClr val="F26B43"/>
          </p15:clr>
        </p15:guide>
        <p15:guide id="22" pos="4580" userDrawn="1">
          <p15:clr>
            <a:srgbClr val="F26B43"/>
          </p15:clr>
        </p15:guide>
        <p15:guide id="23" pos="4727" userDrawn="1">
          <p15:clr>
            <a:srgbClr val="F26B43"/>
          </p15:clr>
        </p15:guide>
        <p15:guide id="24" pos="5022" userDrawn="1">
          <p15:clr>
            <a:srgbClr val="F26B43"/>
          </p15:clr>
        </p15:guide>
        <p15:guide id="25" pos="5465">
          <p15:clr>
            <a:srgbClr val="F26B43"/>
          </p15:clr>
        </p15:guide>
        <p15:guide id="26" pos="5169" userDrawn="1">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userDrawn="1">
          <p15:clr>
            <a:srgbClr val="F26B43"/>
          </p15:clr>
        </p15:guide>
        <p15:guide id="32" orient="horz" pos="2028">
          <p15:clr>
            <a:srgbClr val="F26B43"/>
          </p15:clr>
        </p15:guide>
        <p15:guide id="33" orient="horz" pos="2142">
          <p15:clr>
            <a:srgbClr val="F26B43"/>
          </p15:clr>
        </p15:guide>
        <p15:guide id="34" orient="horz" pos="2505" userDrawn="1">
          <p15:clr>
            <a:srgbClr val="F26B43"/>
          </p15:clr>
        </p15:guide>
        <p15:guide id="35" orient="horz" pos="2618" userDrawn="1">
          <p15:clr>
            <a:srgbClr val="F26B43"/>
          </p15:clr>
        </p15:guide>
        <p15:guide id="36" orient="horz" pos="2958">
          <p15:clr>
            <a:srgbClr val="F26B43"/>
          </p15:clr>
        </p15:guide>
        <p15:guide id="37" orient="horz" pos="91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algn="l"/>
            <a:r>
              <a:rPr lang="en-US" sz="600" dirty="0" smtClean="0">
                <a:solidFill>
                  <a:schemeClr val="tx1"/>
                </a:solidFill>
              </a:rPr>
              <a:t>©2022 Grant Thornton Ireland. All rights reserved.</a:t>
            </a:r>
            <a:endParaRPr lang="en-GB" sz="600" dirty="0">
              <a:solidFill>
                <a:schemeClr val="tx1"/>
              </a:solidFill>
            </a:endParaRP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455767" y="4803143"/>
            <a:ext cx="1249683" cy="259081"/>
          </a:xfrm>
          <a:prstGeom prst="rect">
            <a:avLst/>
          </a:prstGeom>
        </p:spPr>
      </p:pic>
      <p:pic>
        <p:nvPicPr>
          <p:cNvPr id="8" name="GTLogo">
            <a:extLst>
              <a:ext uri="{FF2B5EF4-FFF2-40B4-BE49-F238E27FC236}">
                <a16:creationId xmlns:a16="http://schemas.microsoft.com/office/drawing/2014/main" id="{0874F73C-45F5-454A-A00A-92A626719811}"/>
              </a:ext>
            </a:extLst>
          </p:cNvPr>
          <p:cNvPicPr>
            <a:picLocks noChangeAspect="1"/>
          </p:cNvPicPr>
          <p:nvPr userDrawn="1"/>
        </p:nvPicPr>
        <p:blipFill>
          <a:blip r:embed="rId21"/>
          <a:stretch>
            <a:fillRect/>
          </a:stretch>
        </p:blipFill>
        <p:spPr>
          <a:xfrm>
            <a:off x="7697435" y="4815984"/>
            <a:ext cx="972433" cy="186396"/>
          </a:xfrm>
          <a:prstGeom prst="rect">
            <a:avLst/>
          </a:prstGeom>
        </p:spPr>
      </p:pic>
    </p:spTree>
    <p:extLst>
      <p:ext uri="{BB962C8B-B14F-4D97-AF65-F5344CB8AC3E}">
        <p14:creationId xmlns:p14="http://schemas.microsoft.com/office/powerpoint/2010/main" val="178378302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904" r:id="rId18"/>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6D836EFD-89BC-433D-A3A5-EB032FB2FCD6}" type="datetime1">
              <a:rPr lang="en-US" smtClean="0"/>
              <a:t>9/27/2022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9C7E7DE-30F0-4397-9796-DF6D2B684495}" type="slidenum">
              <a:rPr lang="en-US" smtClean="0"/>
              <a:t>‹#›</a:t>
            </a:fld>
            <a:endParaRPr lang="en-US"/>
          </a:p>
        </p:txBody>
      </p:sp>
    </p:spTree>
    <p:extLst>
      <p:ext uri="{BB962C8B-B14F-4D97-AF65-F5344CB8AC3E}">
        <p14:creationId xmlns:p14="http://schemas.microsoft.com/office/powerpoint/2010/main" val="279035072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903" r:id="rId14"/>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US" sz="600" smtClean="0">
                <a:solidFill>
                  <a:schemeClr val="bg1"/>
                </a:solidFill>
              </a:rPr>
              <a:t>©2021 Grant Thornton Ireland.</a:t>
            </a:r>
            <a:endParaRPr lang="en-GB" sz="600" dirty="0">
              <a:solidFill>
                <a:schemeClr val="bg1"/>
              </a:solidFill>
            </a:endParaRPr>
          </a:p>
        </p:txBody>
      </p:sp>
      <p:cxnSp>
        <p:nvCxnSpPr>
          <p:cNvPr id="17" name="Straight Connector 16"/>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3"/>
          <p:cNvSpPr txBox="1">
            <a:spLocks/>
          </p:cNvSpPr>
          <p:nvPr userDrawn="1"/>
        </p:nvSpPr>
        <p:spPr>
          <a:xfrm>
            <a:off x="468313" y="2619375"/>
            <a:ext cx="8207372" cy="1569556"/>
          </a:xfrm>
          <a:prstGeom prst="rect">
            <a:avLst/>
          </a:prstGeom>
        </p:spPr>
        <p:txBody>
          <a:bodyPr vert="horz" lIns="0" rIns="0"/>
          <a:lstStyle>
            <a:lvl1pPr algn="l" defTabSz="457200" rtl="0" eaLnBrk="1" latinLnBrk="0" hangingPunct="1">
              <a:lnSpc>
                <a:spcPts val="3400"/>
              </a:lnSpc>
              <a:spcBef>
                <a:spcPct val="0"/>
              </a:spcBef>
              <a:buNone/>
              <a:defRPr sz="3000" b="1" kern="1200">
                <a:solidFill>
                  <a:srgbClr val="FFFFFF"/>
                </a:solidFill>
                <a:latin typeface="+mn-lt"/>
                <a:ea typeface="+mj-ea"/>
                <a:cs typeface="+mj-cs"/>
              </a:defRPr>
            </a:lvl1pPr>
          </a:lstStyle>
          <a:p>
            <a:pPr>
              <a:lnSpc>
                <a:spcPct val="100000"/>
              </a:lnSpc>
            </a:pPr>
            <a:r>
              <a:rPr lang="en-US" dirty="0"/>
              <a:t>Click here to add title</a:t>
            </a:r>
            <a:br>
              <a:rPr lang="en-US" dirty="0"/>
            </a:br>
            <a:r>
              <a:rPr lang="en-US" dirty="0"/>
              <a:t>on two decks</a:t>
            </a:r>
          </a:p>
        </p:txBody>
      </p:sp>
      <p:sp>
        <p:nvSpPr>
          <p:cNvPr id="20" name="Text Placeholder 3"/>
          <p:cNvSpPr txBox="1">
            <a:spLocks/>
          </p:cNvSpPr>
          <p:nvPr userDrawn="1"/>
        </p:nvSpPr>
        <p:spPr>
          <a:xfrm>
            <a:off x="468313" y="1203324"/>
            <a:ext cx="8207375" cy="639445"/>
          </a:xfrm>
          <a:prstGeom prst="rect">
            <a:avLst/>
          </a:prstGeom>
        </p:spPr>
        <p:txBody>
          <a:bodyPr vert="horz" lIns="0" tIns="0" rIns="0" bIns="0" anchor="b" anchorCtr="0"/>
          <a:lstStyle>
            <a:lvl1pPr marL="0" indent="0" algn="l" defTabSz="457200" rtl="0" eaLnBrk="1" latinLnBrk="0" hangingPunct="1">
              <a:lnSpc>
                <a:spcPts val="4000"/>
              </a:lnSpc>
              <a:spcBef>
                <a:spcPts val="0"/>
              </a:spcBef>
              <a:spcAft>
                <a:spcPts val="600"/>
              </a:spcAft>
              <a:buClr>
                <a:schemeClr val="accent1"/>
              </a:buClr>
              <a:buFont typeface="Arial"/>
              <a:buNone/>
              <a:defRPr sz="3600" b="1" kern="1200">
                <a:solidFill>
                  <a:schemeClr val="bg1"/>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edit Master title style</a:t>
            </a:r>
          </a:p>
        </p:txBody>
      </p:sp>
      <p:sp>
        <p:nvSpPr>
          <p:cNvPr id="4"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
        <p:nvSpPr>
          <p:cNvPr id="8" name="Rectangle 7">
            <a:extLst>
              <a:ext uri="{FF2B5EF4-FFF2-40B4-BE49-F238E27FC236}">
                <a16:creationId xmlns:a16="http://schemas.microsoft.com/office/drawing/2014/main" id="{FD80C80F-7034-4A63-B530-A6123013D569}"/>
              </a:ext>
            </a:extLst>
          </p:cNvPr>
          <p:cNvSpPr/>
          <p:nvPr userDrawn="1"/>
        </p:nvSpPr>
        <p:spPr>
          <a:xfrm>
            <a:off x="9216736" y="-34637"/>
            <a:ext cx="2777837" cy="1343891"/>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kern="1200" dirty="0">
                <a:solidFill>
                  <a:schemeClr val="lt1"/>
                </a:solidFill>
                <a:effectLst/>
                <a:latin typeface="+mn-lt"/>
                <a:ea typeface="+mn-ea"/>
                <a:cs typeface="+mn-cs"/>
              </a:rPr>
              <a:t>30pt top heading (this aligns with the global PPT template)</a:t>
            </a:r>
          </a:p>
          <a:p>
            <a:r>
              <a:rPr lang="en-GB" sz="1000" kern="1200" dirty="0">
                <a:solidFill>
                  <a:schemeClr val="lt1"/>
                </a:solidFill>
                <a:effectLst/>
                <a:latin typeface="+mn-lt"/>
                <a:ea typeface="+mn-ea"/>
                <a:cs typeface="+mn-cs"/>
              </a:rPr>
              <a:t>24pt point (this aligns with body copy bullets)</a:t>
            </a:r>
          </a:p>
          <a:p>
            <a:r>
              <a:rPr lang="en-GB" sz="1000" kern="1200" dirty="0">
                <a:solidFill>
                  <a:schemeClr val="lt1"/>
                </a:solidFill>
                <a:effectLst/>
                <a:latin typeface="+mn-lt"/>
                <a:ea typeface="+mn-ea"/>
                <a:cs typeface="+mn-cs"/>
              </a:rPr>
              <a:t>20pt (sub bullets are this size)</a:t>
            </a:r>
          </a:p>
          <a:p>
            <a:r>
              <a:rPr lang="en-GB" sz="1000" kern="1200" dirty="0">
                <a:solidFill>
                  <a:schemeClr val="lt1"/>
                </a:solidFill>
                <a:effectLst/>
                <a:latin typeface="+mn-lt"/>
                <a:ea typeface="+mn-ea"/>
                <a:cs typeface="+mn-cs"/>
              </a:rPr>
              <a:t>18pt (aligns with font hierarchy)</a:t>
            </a:r>
          </a:p>
          <a:p>
            <a:r>
              <a:rPr lang="en-GB" sz="1000" kern="1200" dirty="0">
                <a:solidFill>
                  <a:schemeClr val="lt1"/>
                </a:solidFill>
                <a:effectLst/>
                <a:latin typeface="+mn-lt"/>
                <a:ea typeface="+mn-ea"/>
                <a:cs typeface="+mn-cs"/>
              </a:rPr>
              <a:t>12pt (does not align but works for this, 13.5pt (used for brochures as a size) is too large)</a:t>
            </a:r>
          </a:p>
        </p:txBody>
      </p:sp>
    </p:spTree>
    <p:extLst>
      <p:ext uri="{BB962C8B-B14F-4D97-AF65-F5344CB8AC3E}">
        <p14:creationId xmlns:p14="http://schemas.microsoft.com/office/powerpoint/2010/main" val="407696338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905" r:id="rId3"/>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algn="l"/>
            <a:r>
              <a:rPr lang="en-US" sz="600" smtClean="0">
                <a:solidFill>
                  <a:schemeClr val="tx1"/>
                </a:solidFill>
              </a:rPr>
              <a:t>©2021 Grant Thornton Ireland.</a:t>
            </a:r>
            <a:endParaRPr lang="en-GB" sz="600" dirty="0">
              <a:solidFill>
                <a:schemeClr val="tx1"/>
              </a:solidFill>
            </a:endParaRP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7455767" y="4803143"/>
            <a:ext cx="1249683" cy="259081"/>
          </a:xfrm>
          <a:prstGeom prst="rect">
            <a:avLst/>
          </a:prstGeom>
        </p:spPr>
      </p:pic>
      <p:pic>
        <p:nvPicPr>
          <p:cNvPr id="9" name="Logo">
            <a:extLst>
              <a:ext uri="{FF2B5EF4-FFF2-40B4-BE49-F238E27FC236}">
                <a16:creationId xmlns:a16="http://schemas.microsoft.com/office/drawing/2014/main" id="{741612F6-3DD0-47DD-888B-FF306E85B1FC}"/>
              </a:ext>
            </a:extLst>
          </p:cNvPr>
          <p:cNvPicPr>
            <a:picLocks noChangeAspect="1"/>
          </p:cNvPicPr>
          <p:nvPr userDrawn="1"/>
        </p:nvPicPr>
        <p:blipFill rotWithShape="1">
          <a:blip r:embed="rId24" cstate="hqprint">
            <a:extLst>
              <a:ext uri="{28A0092B-C50C-407E-A947-70E740481C1C}">
                <a14:useLocalDpi xmlns:a14="http://schemas.microsoft.com/office/drawing/2010/main"/>
              </a:ext>
            </a:extLst>
          </a:blip>
          <a:srcRect/>
          <a:stretch/>
        </p:blipFill>
        <p:spPr>
          <a:xfrm>
            <a:off x="7549682" y="4820406"/>
            <a:ext cx="1137200" cy="223200"/>
          </a:xfrm>
          <a:prstGeom prst="rect">
            <a:avLst/>
          </a:prstGeom>
        </p:spPr>
      </p:pic>
    </p:spTree>
    <p:extLst>
      <p:ext uri="{BB962C8B-B14F-4D97-AF65-F5344CB8AC3E}">
        <p14:creationId xmlns:p14="http://schemas.microsoft.com/office/powerpoint/2010/main" val="93050278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18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18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18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19" y="1359602"/>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dirty="0"/>
              <a:t>Click here to add </a:t>
            </a:r>
            <a:br>
              <a:rPr lang="en-US" dirty="0"/>
            </a:br>
            <a:r>
              <a:rPr lang="en-US" dirty="0"/>
              <a:t>title on this slide</a:t>
            </a:r>
          </a:p>
        </p:txBody>
      </p:sp>
      <p:sp>
        <p:nvSpPr>
          <p:cNvPr id="18" name="Copyright"/>
          <p:cNvSpPr txBox="1"/>
          <p:nvPr userDrawn="1"/>
        </p:nvSpPr>
        <p:spPr>
          <a:xfrm>
            <a:off x="471996" y="4905628"/>
            <a:ext cx="2623629" cy="184666"/>
          </a:xfrm>
          <a:prstGeom prst="rect">
            <a:avLst/>
          </a:prstGeom>
          <a:noFill/>
        </p:spPr>
        <p:txBody>
          <a:bodyPr wrap="square" lIns="0" rIns="0" rtlCol="0" anchor="ctr" anchorCtr="0">
            <a:noAutofit/>
          </a:bodyPr>
          <a:lstStyle/>
          <a:p>
            <a:pPr algn="l"/>
            <a:r>
              <a:rPr lang="en-US" sz="600" smtClean="0">
                <a:solidFill>
                  <a:schemeClr val="tx1"/>
                </a:solidFill>
              </a:rPr>
              <a:t>©2021 Grant Thornton Ireland.</a:t>
            </a:r>
            <a:endParaRPr lang="en-GB" sz="600" dirty="0">
              <a:solidFill>
                <a:schemeClr val="tx1"/>
              </a:solidFill>
            </a:endParaRPr>
          </a:p>
        </p:txBody>
      </p:sp>
      <p:cxnSp>
        <p:nvCxnSpPr>
          <p:cNvPr id="19" name="Straight Connector 18"/>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079"/>
            <a:ext cx="4029864" cy="367445"/>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name</a:t>
            </a:r>
          </a:p>
        </p:txBody>
      </p:sp>
      <p:sp>
        <p:nvSpPr>
          <p:cNvPr id="22" name="Text Placeholder 21"/>
          <p:cNvSpPr txBox="1">
            <a:spLocks/>
          </p:cNvSpPr>
          <p:nvPr userDrawn="1"/>
        </p:nvSpPr>
        <p:spPr>
          <a:xfrm>
            <a:off x="468313" y="3651664"/>
            <a:ext cx="4032250" cy="399414"/>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sz="1800" dirty="0"/>
              <a:t>Click to add position or firm</a:t>
            </a:r>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9366" y="426050"/>
            <a:ext cx="1961941" cy="638130"/>
          </a:xfrm>
          <a:prstGeom prst="rect">
            <a:avLst/>
          </a:prstGeom>
        </p:spPr>
      </p:pic>
      <p:sp>
        <p:nvSpPr>
          <p:cNvPr id="2" name="Rectangle 1">
            <a:extLst>
              <a:ext uri="{FF2B5EF4-FFF2-40B4-BE49-F238E27FC236}">
                <a16:creationId xmlns:a16="http://schemas.microsoft.com/office/drawing/2014/main" id="{2BA8EF52-D450-42E0-BA57-0E6EC7167E77}"/>
              </a:ext>
            </a:extLst>
          </p:cNvPr>
          <p:cNvSpPr/>
          <p:nvPr userDrawn="1"/>
        </p:nvSpPr>
        <p:spPr>
          <a:xfrm>
            <a:off x="9216736" y="-34637"/>
            <a:ext cx="2777837" cy="1343891"/>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000" kern="1200" dirty="0">
                <a:solidFill>
                  <a:schemeClr val="lt1"/>
                </a:solidFill>
                <a:effectLst/>
                <a:latin typeface="+mn-lt"/>
                <a:ea typeface="+mn-ea"/>
                <a:cs typeface="+mn-cs"/>
              </a:rPr>
              <a:t>30pt top heading (this aligns with the global PPT template)</a:t>
            </a:r>
          </a:p>
          <a:p>
            <a:r>
              <a:rPr lang="en-GB" sz="1000" kern="1200" dirty="0">
                <a:solidFill>
                  <a:schemeClr val="lt1"/>
                </a:solidFill>
                <a:effectLst/>
                <a:latin typeface="+mn-lt"/>
                <a:ea typeface="+mn-ea"/>
                <a:cs typeface="+mn-cs"/>
              </a:rPr>
              <a:t>24pt point (this aligns with body copy bullets)</a:t>
            </a:r>
          </a:p>
          <a:p>
            <a:r>
              <a:rPr lang="en-GB" sz="1000" kern="1200" dirty="0">
                <a:solidFill>
                  <a:schemeClr val="lt1"/>
                </a:solidFill>
                <a:effectLst/>
                <a:latin typeface="+mn-lt"/>
                <a:ea typeface="+mn-ea"/>
                <a:cs typeface="+mn-cs"/>
              </a:rPr>
              <a:t>20pt (sub bullets are this size)</a:t>
            </a:r>
          </a:p>
          <a:p>
            <a:r>
              <a:rPr lang="en-GB" sz="1000" kern="1200" dirty="0">
                <a:solidFill>
                  <a:schemeClr val="lt1"/>
                </a:solidFill>
                <a:effectLst/>
                <a:latin typeface="+mn-lt"/>
                <a:ea typeface="+mn-ea"/>
                <a:cs typeface="+mn-cs"/>
              </a:rPr>
              <a:t>18pt (aligns with font hierarchy)</a:t>
            </a:r>
          </a:p>
          <a:p>
            <a:r>
              <a:rPr lang="en-GB" sz="1000" kern="1200" dirty="0">
                <a:solidFill>
                  <a:schemeClr val="lt1"/>
                </a:solidFill>
                <a:effectLst/>
                <a:latin typeface="+mn-lt"/>
                <a:ea typeface="+mn-ea"/>
                <a:cs typeface="+mn-cs"/>
              </a:rPr>
              <a:t>12pt (does not align but works for this, 13.5pt (used for brochures as a size) is too large)</a:t>
            </a:r>
          </a:p>
        </p:txBody>
      </p:sp>
      <p:pic>
        <p:nvPicPr>
          <p:cNvPr id="10" name="Picture 9" descr="A close up of a logo&#10;&#10;Description automatically generated">
            <a:extLst>
              <a:ext uri="{FF2B5EF4-FFF2-40B4-BE49-F238E27FC236}">
                <a16:creationId xmlns:a16="http://schemas.microsoft.com/office/drawing/2014/main" id="{C35DB97C-A0C5-4D29-A470-0919779DEB1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68313" y="442769"/>
            <a:ext cx="1872810" cy="359051"/>
          </a:xfrm>
          <a:prstGeom prst="rect">
            <a:avLst/>
          </a:prstGeom>
        </p:spPr>
      </p:pic>
    </p:spTree>
    <p:extLst>
      <p:ext uri="{BB962C8B-B14F-4D97-AF65-F5344CB8AC3E}">
        <p14:creationId xmlns:p14="http://schemas.microsoft.com/office/powerpoint/2010/main" val="339594134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27.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9.png"/><Relationship Id="rId9" Type="http://schemas.openxmlformats.org/officeDocument/2006/relationships/image" Target="../media/image2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60.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4.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5"/>
            <a:ext cx="9144000" cy="5143365"/>
          </a:xfrm>
          <a:prstGeom prst="rect">
            <a:avLst/>
          </a:prstGeom>
        </p:spPr>
      </p:pic>
      <p:pic>
        <p:nvPicPr>
          <p:cNvPr id="10" name="Picture Placeholder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3230" y="1025537"/>
            <a:ext cx="6410770" cy="4123131"/>
          </a:xfrm>
          <a:custGeom>
            <a:avLst/>
            <a:gdLst>
              <a:gd name="connsiteX0" fmla="*/ 6595373 w 6818312"/>
              <a:gd name="connsiteY0" fmla="*/ 0 h 4515637"/>
              <a:gd name="connsiteX1" fmla="*/ 6818312 w 6818312"/>
              <a:gd name="connsiteY1" fmla="*/ 0 h 4515637"/>
              <a:gd name="connsiteX2" fmla="*/ 6818312 w 6818312"/>
              <a:gd name="connsiteY2" fmla="*/ 4515637 h 4515637"/>
              <a:gd name="connsiteX3" fmla="*/ 0 w 6818312"/>
              <a:gd name="connsiteY3" fmla="*/ 4515637 h 4515637"/>
              <a:gd name="connsiteX4" fmla="*/ 6533645 w 6818312"/>
              <a:gd name="connsiteY4" fmla="*/ 1980 h 451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8312" h="4515637">
                <a:moveTo>
                  <a:pt x="6595373" y="0"/>
                </a:moveTo>
                <a:lnTo>
                  <a:pt x="6818312" y="0"/>
                </a:lnTo>
                <a:lnTo>
                  <a:pt x="6818312" y="4515637"/>
                </a:lnTo>
                <a:cubicBezTo>
                  <a:pt x="6818312" y="4515637"/>
                  <a:pt x="6818312" y="4515637"/>
                  <a:pt x="0" y="4515637"/>
                </a:cubicBezTo>
                <a:cubicBezTo>
                  <a:pt x="1119324" y="1965424"/>
                  <a:pt x="3605994" y="150414"/>
                  <a:pt x="6533645" y="1980"/>
                </a:cubicBezTo>
                <a:close/>
              </a:path>
            </a:pathLst>
          </a:custGeom>
        </p:spPr>
      </p:pic>
      <p:sp>
        <p:nvSpPr>
          <p:cNvPr id="9" name="Rectangle 8">
            <a:extLst>
              <a:ext uri="{FF2B5EF4-FFF2-40B4-BE49-F238E27FC236}">
                <a16:creationId xmlns:a16="http://schemas.microsoft.com/office/drawing/2014/main" id="{CA943494-1999-4C3D-BC5E-51B2449AFDBB}"/>
              </a:ext>
            </a:extLst>
          </p:cNvPr>
          <p:cNvSpPr/>
          <p:nvPr/>
        </p:nvSpPr>
        <p:spPr>
          <a:xfrm>
            <a:off x="0" y="135"/>
            <a:ext cx="9144000" cy="5148533"/>
          </a:xfrm>
          <a:prstGeom prst="rect">
            <a:avLst/>
          </a:prstGeom>
          <a:solidFill>
            <a:srgbClr val="4F2D7F">
              <a:alpha val="61000"/>
            </a:srgbClr>
          </a:solidFill>
          <a:ln w="25400" cap="flat" cmpd="sng" algn="ctr">
            <a:noFill/>
            <a:prstDash val="solid"/>
          </a:ln>
          <a:effectLst/>
        </p:spPr>
        <p:txBody>
          <a:bodyPr rtlCol="0" anchor="ctr"/>
          <a:lstStyle/>
          <a:p>
            <a:pPr marL="0" marR="0" lvl="0" indent="0" algn="ctr" defTabSz="970064" rtl="0" eaLnBrk="1" fontAlgn="auto" latinLnBrk="0" hangingPunct="1">
              <a:lnSpc>
                <a:spcPct val="100000"/>
              </a:lnSpc>
              <a:spcBef>
                <a:spcPts val="0"/>
              </a:spcBef>
              <a:spcAft>
                <a:spcPts val="0"/>
              </a:spcAft>
              <a:buClrTx/>
              <a:buSzTx/>
              <a:buFontTx/>
              <a:buNone/>
              <a:tabLst/>
              <a:defRPr/>
            </a:pPr>
            <a:endParaRPr kumimoji="0" lang="en-IN" sz="1910" b="0" i="0" u="none" strike="noStrike" kern="0" cap="none" spc="0" normalizeH="0" baseline="0" noProof="0">
              <a:ln>
                <a:noFill/>
              </a:ln>
              <a:solidFill>
                <a:prstClr val="white"/>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CC65DDE0-8CE0-4CAA-812F-D3C35292B097}"/>
              </a:ext>
            </a:extLst>
          </p:cNvPr>
          <p:cNvSpPr>
            <a:spLocks noGrp="1"/>
          </p:cNvSpPr>
          <p:nvPr>
            <p:ph type="body" sz="quarter" idx="10"/>
          </p:nvPr>
        </p:nvSpPr>
        <p:spPr>
          <a:xfrm>
            <a:off x="417785" y="2388178"/>
            <a:ext cx="5520830" cy="1255551"/>
          </a:xfrm>
        </p:spPr>
        <p:txBody>
          <a:bodyPr/>
          <a:lstStyle/>
          <a:p>
            <a:pPr>
              <a:spcAft>
                <a:spcPts val="0"/>
              </a:spcAft>
            </a:pPr>
            <a:r>
              <a:rPr lang="en-US" sz="2400" dirty="0" smtClean="0">
                <a:solidFill>
                  <a:schemeClr val="bg1"/>
                </a:solidFill>
              </a:rPr>
              <a:t>An Unprecedented Budget for </a:t>
            </a:r>
          </a:p>
          <a:p>
            <a:pPr>
              <a:spcAft>
                <a:spcPts val="0"/>
              </a:spcAft>
            </a:pPr>
            <a:r>
              <a:rPr lang="en-US" sz="2400" dirty="0" smtClean="0">
                <a:solidFill>
                  <a:schemeClr val="bg1"/>
                </a:solidFill>
              </a:rPr>
              <a:t>Unprecedented Challenges</a:t>
            </a:r>
            <a:endParaRPr lang="en-US" sz="2400" dirty="0">
              <a:solidFill>
                <a:schemeClr val="bg1"/>
              </a:solidFill>
            </a:endParaRPr>
          </a:p>
        </p:txBody>
      </p:sp>
      <p:sp>
        <p:nvSpPr>
          <p:cNvPr id="5" name="Text Placeholder 4">
            <a:extLst>
              <a:ext uri="{FF2B5EF4-FFF2-40B4-BE49-F238E27FC236}">
                <a16:creationId xmlns:a16="http://schemas.microsoft.com/office/drawing/2014/main" id="{9BE52945-E637-466A-937C-30A0568CF596}"/>
              </a:ext>
            </a:extLst>
          </p:cNvPr>
          <p:cNvSpPr>
            <a:spLocks noGrp="1"/>
          </p:cNvSpPr>
          <p:nvPr>
            <p:ph type="body" sz="quarter" idx="13"/>
          </p:nvPr>
        </p:nvSpPr>
        <p:spPr>
          <a:xfrm>
            <a:off x="467276" y="1583206"/>
            <a:ext cx="4034636" cy="560753"/>
          </a:xfrm>
        </p:spPr>
        <p:txBody>
          <a:bodyPr/>
          <a:lstStyle/>
          <a:p>
            <a:r>
              <a:rPr lang="en-GB" sz="4400" dirty="0" smtClean="0">
                <a:solidFill>
                  <a:schemeClr val="bg1"/>
                </a:solidFill>
              </a:rPr>
              <a:t>Budget 2023</a:t>
            </a:r>
            <a:endParaRPr lang="en-GB" sz="4400" i="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041" y="3918240"/>
            <a:ext cx="2354193" cy="439596"/>
          </a:xfrm>
          <a:prstGeom prst="rect">
            <a:avLst/>
          </a:prstGeom>
        </p:spPr>
      </p:pic>
    </p:spTree>
    <p:extLst>
      <p:ext uri="{BB962C8B-B14F-4D97-AF65-F5344CB8AC3E}">
        <p14:creationId xmlns:p14="http://schemas.microsoft.com/office/powerpoint/2010/main" val="4042419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10</a:t>
            </a:fld>
            <a:endParaRPr lang="en-GB" dirty="0"/>
          </a:p>
        </p:txBody>
      </p:sp>
      <p:cxnSp>
        <p:nvCxnSpPr>
          <p:cNvPr id="63" name="Straight Connector 62"/>
          <p:cNvCxnSpPr/>
          <p:nvPr/>
        </p:nvCxnSpPr>
        <p:spPr>
          <a:xfrm>
            <a:off x="3130924" y="3500470"/>
            <a:ext cx="637442" cy="1"/>
          </a:xfrm>
          <a:prstGeom prst="line">
            <a:avLst/>
          </a:prstGeom>
          <a:noFill/>
          <a:ln w="6350" cap="flat" cmpd="sng" algn="ctr">
            <a:solidFill>
              <a:srgbClr val="9BD732"/>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3462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Temporary Business Energy Support Scheme</a:t>
            </a:r>
            <a:endParaRPr lang="en-US" sz="75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6" name="TextBox 104"/>
          <p:cNvSpPr txBox="1"/>
          <p:nvPr/>
        </p:nvSpPr>
        <p:spPr>
          <a:xfrm>
            <a:off x="4085169" y="3389213"/>
            <a:ext cx="4515124" cy="86177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IE" sz="1400" dirty="0" smtClean="0">
                <a:cs typeface="Arial" panose="020B0604020202020204" pitchFamily="34" charset="0"/>
              </a:rPr>
              <a:t>Current effective rate will increase to 10% by way of Ministerial order once OECD / G20 Inclusive Framework agreement reached</a:t>
            </a:r>
          </a:p>
          <a:p>
            <a:pPr marL="171450" indent="-171450">
              <a:buFont typeface="Arial" panose="020B0604020202020204" pitchFamily="34" charset="0"/>
              <a:buChar char="•"/>
            </a:pPr>
            <a:r>
              <a:rPr lang="en-IE" sz="1400" dirty="0" smtClean="0">
                <a:cs typeface="Arial" panose="020B0604020202020204" pitchFamily="34" charset="0"/>
              </a:rPr>
              <a:t>Regime extended for 4 years to 31 December 2026</a:t>
            </a:r>
            <a:endParaRPr lang="en-IE" sz="1400" dirty="0">
              <a:cs typeface="Arial" panose="020B0604020202020204" pitchFamily="34" charset="0"/>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5" name="TextBox 133"/>
          <p:cNvSpPr txBox="1"/>
          <p:nvPr/>
        </p:nvSpPr>
        <p:spPr>
          <a:xfrm>
            <a:off x="2482446" y="3668969"/>
            <a:ext cx="742581" cy="1154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KDB</a:t>
            </a:r>
            <a:endParaRPr lang="en-US" sz="750" b="1" dirty="0">
              <a:solidFill>
                <a:prstClr val="white"/>
              </a:solidFill>
            </a:endParaRPr>
          </a:p>
        </p:txBody>
      </p:sp>
      <p:sp>
        <p:nvSpPr>
          <p:cNvPr id="46" name="TextBox 138"/>
          <p:cNvSpPr txBox="1"/>
          <p:nvPr/>
        </p:nvSpPr>
        <p:spPr>
          <a:xfrm>
            <a:off x="1961360" y="4120619"/>
            <a:ext cx="618573"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00" b="1" dirty="0" smtClean="0">
                <a:solidFill>
                  <a:prstClr val="white"/>
                </a:solidFill>
              </a:rPr>
              <a:t>Small Benefit Exemption</a:t>
            </a:r>
            <a:endParaRPr lang="en-US" sz="700" b="1" dirty="0">
              <a:solidFill>
                <a:prstClr val="white"/>
              </a:solidFill>
            </a:endParaRPr>
          </a:p>
        </p:txBody>
      </p:sp>
      <p:sp>
        <p:nvSpPr>
          <p:cNvPr id="47" name="TextBox 128"/>
          <p:cNvSpPr txBox="1"/>
          <p:nvPr/>
        </p:nvSpPr>
        <p:spPr>
          <a:xfrm>
            <a:off x="2509631" y="2829595"/>
            <a:ext cx="792621" cy="2308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schemeClr val="bg1"/>
                </a:solidFill>
              </a:rPr>
              <a:t>R&amp;D</a:t>
            </a:r>
          </a:p>
          <a:p>
            <a:pPr algn="ctr">
              <a:defRPr/>
            </a:pPr>
            <a:r>
              <a:rPr lang="en-US" sz="750" b="1" dirty="0" smtClean="0">
                <a:solidFill>
                  <a:schemeClr val="bg1"/>
                </a:solidFill>
              </a:rPr>
              <a:t>Tax Credit</a:t>
            </a:r>
            <a:endParaRPr lang="en-US" sz="750" b="1" dirty="0">
              <a:solidFill>
                <a:schemeClr val="bg1"/>
              </a:solidFill>
            </a:endParaRPr>
          </a:p>
        </p:txBody>
      </p:sp>
      <p:sp>
        <p:nvSpPr>
          <p:cNvPr id="48" name="TextBox 47">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1312490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2216520" y="4414470"/>
            <a:ext cx="1547954" cy="9104"/>
          </a:xfrm>
          <a:prstGeom prst="line">
            <a:avLst/>
          </a:prstGeom>
          <a:noFill/>
          <a:ln w="6350" cap="flat" cmpd="sng" algn="ctr">
            <a:solidFill>
              <a:srgbClr val="FF7D1E"/>
            </a:solidFill>
            <a:prstDash val="solid"/>
            <a:miter lim="800000"/>
            <a:headEnd type="oval" w="med" len="med"/>
            <a:tailEnd type="oval" w="med" len="med"/>
          </a:ln>
          <a:effectLst/>
        </p:spPr>
      </p:cxnSp>
      <p:sp>
        <p:nvSpPr>
          <p:cNvPr id="4" name="Slide Number Placeholder 3"/>
          <p:cNvSpPr>
            <a:spLocks noGrp="1"/>
          </p:cNvSpPr>
          <p:nvPr>
            <p:ph type="sldNum" sz="quarter" idx="11"/>
          </p:nvPr>
        </p:nvSpPr>
        <p:spPr/>
        <p:txBody>
          <a:bodyPr/>
          <a:lstStyle/>
          <a:p>
            <a:fld id="{8917037F-13F4-43B6-99FF-D710FE0C4777}" type="slidenum">
              <a:rPr lang="en-GB" smtClean="0"/>
              <a:pPr/>
              <a:t>11</a:t>
            </a:fld>
            <a:endParaRPr lang="en-GB" dirty="0"/>
          </a:p>
        </p:txBody>
      </p: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3462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Temporary Business Energy Support Scheme</a:t>
            </a:r>
            <a:endParaRPr lang="en-US" sz="750" b="1" dirty="0">
              <a:solidFill>
                <a:prstClr val="white"/>
              </a:solidFill>
            </a:endParaRPr>
          </a:p>
        </p:txBody>
      </p:sp>
      <p:sp>
        <p:nvSpPr>
          <p:cNvPr id="76" name="TextBox 133"/>
          <p:cNvSpPr txBox="1"/>
          <p:nvPr/>
        </p:nvSpPr>
        <p:spPr>
          <a:xfrm>
            <a:off x="2482446" y="3668969"/>
            <a:ext cx="742581" cy="1154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KDB</a:t>
            </a:r>
            <a:endParaRPr lang="en-US" sz="750" b="1" dirty="0">
              <a:solidFill>
                <a:prstClr val="white"/>
              </a:solidFill>
            </a:endParaRPr>
          </a:p>
        </p:txBody>
      </p:sp>
      <p:sp>
        <p:nvSpPr>
          <p:cNvPr id="77" name="TextBox 138"/>
          <p:cNvSpPr txBox="1"/>
          <p:nvPr/>
        </p:nvSpPr>
        <p:spPr>
          <a:xfrm>
            <a:off x="1961360" y="4120619"/>
            <a:ext cx="618573"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00" b="1" dirty="0" smtClean="0">
                <a:solidFill>
                  <a:prstClr val="white"/>
                </a:solidFill>
              </a:rPr>
              <a:t>Small Benefit Exemption</a:t>
            </a:r>
            <a:endParaRPr lang="en-US" sz="70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38" name="TextBox 104"/>
          <p:cNvSpPr txBox="1"/>
          <p:nvPr/>
        </p:nvSpPr>
        <p:spPr>
          <a:xfrm>
            <a:off x="4085169" y="4208131"/>
            <a:ext cx="4681841"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IE" sz="1400" dirty="0" smtClean="0">
                <a:cs typeface="Arial" panose="020B0604020202020204" pitchFamily="34" charset="0"/>
              </a:rPr>
              <a:t>Increased limit from €500 to €1,000 via up to 2 vouchers annually</a:t>
            </a: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5" name="TextBox 128"/>
          <p:cNvSpPr txBox="1"/>
          <p:nvPr/>
        </p:nvSpPr>
        <p:spPr>
          <a:xfrm>
            <a:off x="2509631" y="2829595"/>
            <a:ext cx="792621" cy="2308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schemeClr val="bg1"/>
                </a:solidFill>
              </a:rPr>
              <a:t>R&amp;D</a:t>
            </a:r>
          </a:p>
          <a:p>
            <a:pPr algn="ctr">
              <a:defRPr/>
            </a:pPr>
            <a:r>
              <a:rPr lang="en-US" sz="750" b="1" dirty="0" smtClean="0">
                <a:solidFill>
                  <a:schemeClr val="bg1"/>
                </a:solidFill>
              </a:rPr>
              <a:t>Tax Credit</a:t>
            </a:r>
            <a:endParaRPr lang="en-US" sz="750" b="1" dirty="0">
              <a:solidFill>
                <a:schemeClr val="bg1"/>
              </a:solidFill>
            </a:endParaRPr>
          </a:p>
        </p:txBody>
      </p:sp>
      <p:sp>
        <p:nvSpPr>
          <p:cNvPr id="46" name="TextBox 45">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316820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12</a:t>
            </a:fld>
            <a:endParaRPr lang="en-GB" dirty="0"/>
          </a:p>
        </p:txBody>
      </p:sp>
      <p:cxnSp>
        <p:nvCxnSpPr>
          <p:cNvPr id="64" name="Straight Connector 63"/>
          <p:cNvCxnSpPr/>
          <p:nvPr/>
        </p:nvCxnSpPr>
        <p:spPr>
          <a:xfrm flipH="1">
            <a:off x="4415782" y="1904743"/>
            <a:ext cx="2379344" cy="5705"/>
          </a:xfrm>
          <a:prstGeom prst="line">
            <a:avLst/>
          </a:prstGeom>
          <a:noFill/>
          <a:ln w="6350" cap="flat" cmpd="sng" algn="ctr">
            <a:solidFill>
              <a:srgbClr val="00A7B5"/>
            </a:solidFill>
            <a:prstDash val="solid"/>
            <a:miter lim="800000"/>
            <a:headEnd type="oval" w="med" len="med"/>
            <a:tailEnd type="oval" w="med" len="med"/>
          </a:ln>
          <a:effectLst/>
        </p:spPr>
      </p:cxn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87" name="Rectangle 86"/>
          <p:cNvSpPr/>
          <p:nvPr/>
        </p:nvSpPr>
        <p:spPr>
          <a:xfrm>
            <a:off x="4341374" y="1051171"/>
            <a:ext cx="3324148"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5" name="TextBox 128"/>
          <p:cNvSpPr txBox="1"/>
          <p:nvPr/>
        </p:nvSpPr>
        <p:spPr>
          <a:xfrm>
            <a:off x="6090033" y="2045276"/>
            <a:ext cx="791611"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schemeClr val="bg1"/>
                </a:solidFill>
              </a:rPr>
              <a:t>SARP</a:t>
            </a:r>
            <a:endParaRPr lang="en-US" sz="1000" b="1" dirty="0">
              <a:solidFill>
                <a:schemeClr val="bg1"/>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70249" y="353326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50" name="TextBox 133"/>
          <p:cNvSpPr txBox="1"/>
          <p:nvPr/>
        </p:nvSpPr>
        <p:spPr>
          <a:xfrm>
            <a:off x="5364508" y="2695647"/>
            <a:ext cx="973604" cy="307777"/>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S.481 </a:t>
            </a:r>
          </a:p>
          <a:p>
            <a:pPr algn="ctr">
              <a:defRPr/>
            </a:pPr>
            <a:r>
              <a:rPr lang="en-US" sz="1000" b="1" dirty="0" smtClean="0">
                <a:solidFill>
                  <a:prstClr val="white"/>
                </a:solidFill>
              </a:rPr>
              <a:t>Film Relief</a:t>
            </a:r>
            <a:endParaRPr lang="en-US" sz="1000" b="1" dirty="0">
              <a:solidFill>
                <a:prstClr val="white"/>
              </a:solidFill>
            </a:endParaRPr>
          </a:p>
        </p:txBody>
      </p:sp>
      <p:sp>
        <p:nvSpPr>
          <p:cNvPr id="51" name="TextBox 104"/>
          <p:cNvSpPr txBox="1"/>
          <p:nvPr/>
        </p:nvSpPr>
        <p:spPr>
          <a:xfrm>
            <a:off x="825603" y="1807352"/>
            <a:ext cx="3638291" cy="1077218"/>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Special Assignee Relief Programme extended to 31 December 2025</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Income threshold to avail of regime increased from €75,000 to €100,000</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Existing claimants not affected by changes</a:t>
            </a:r>
            <a:endParaRPr lang="en-IE" sz="1400" dirty="0">
              <a:solidFill>
                <a:prstClr val="black"/>
              </a:solidFill>
              <a:cs typeface="Arial" panose="020B0604020202020204" pitchFamily="34" charset="0"/>
            </a:endParaRPr>
          </a:p>
        </p:txBody>
      </p:sp>
      <p:sp>
        <p:nvSpPr>
          <p:cNvPr id="52"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53" name="TextBox 133"/>
          <p:cNvSpPr txBox="1"/>
          <p:nvPr/>
        </p:nvSpPr>
        <p:spPr>
          <a:xfrm>
            <a:off x="5384360" y="3489682"/>
            <a:ext cx="973604"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Agriculture</a:t>
            </a:r>
            <a:endParaRPr lang="en-US" sz="1000" b="1" dirty="0">
              <a:solidFill>
                <a:prstClr val="white"/>
              </a:solidFill>
            </a:endParaRPr>
          </a:p>
        </p:txBody>
      </p:sp>
    </p:spTree>
    <p:extLst>
      <p:ext uri="{BB962C8B-B14F-4D97-AF65-F5344CB8AC3E}">
        <p14:creationId xmlns:p14="http://schemas.microsoft.com/office/powerpoint/2010/main" val="3751751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13</a:t>
            </a:fld>
            <a:endParaRPr lang="en-GB" dirty="0"/>
          </a:p>
        </p:txBody>
      </p:sp>
      <p:cxnSp>
        <p:nvCxnSpPr>
          <p:cNvPr id="63" name="Straight Connector 62"/>
          <p:cNvCxnSpPr/>
          <p:nvPr/>
        </p:nvCxnSpPr>
        <p:spPr>
          <a:xfrm>
            <a:off x="4434340" y="2725938"/>
            <a:ext cx="1230306" cy="9873"/>
          </a:xfrm>
          <a:prstGeom prst="line">
            <a:avLst/>
          </a:prstGeom>
          <a:noFill/>
          <a:ln w="6350" cap="flat" cmpd="sng" algn="ctr">
            <a:solidFill>
              <a:srgbClr val="E92841"/>
            </a:solidFill>
            <a:prstDash val="solid"/>
            <a:miter lim="800000"/>
            <a:headEnd type="oval" w="med" len="med"/>
            <a:tailEnd type="oval" w="med" len="med"/>
          </a:ln>
          <a:effectLst/>
        </p:spPr>
      </p:cxn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86" name="TextBox 104"/>
          <p:cNvSpPr txBox="1"/>
          <p:nvPr/>
        </p:nvSpPr>
        <p:spPr>
          <a:xfrm>
            <a:off x="713659" y="2618931"/>
            <a:ext cx="3638291"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IE" sz="1400" dirty="0">
                <a:solidFill>
                  <a:prstClr val="black"/>
                </a:solidFill>
                <a:cs typeface="Arial" panose="020B0604020202020204" pitchFamily="34" charset="0"/>
              </a:rPr>
              <a:t>The 32% CT credit for expenditure on creation of indigenous films extended from 31 December 2024 to 31 December 2028</a:t>
            </a:r>
          </a:p>
        </p:txBody>
      </p:sp>
      <p:sp>
        <p:nvSpPr>
          <p:cNvPr id="87" name="Rectangle 86"/>
          <p:cNvSpPr/>
          <p:nvPr/>
        </p:nvSpPr>
        <p:spPr>
          <a:xfrm>
            <a:off x="4341374" y="1051171"/>
            <a:ext cx="3324148"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33" name="TextBox 133"/>
          <p:cNvSpPr txBox="1"/>
          <p:nvPr/>
        </p:nvSpPr>
        <p:spPr>
          <a:xfrm>
            <a:off x="6025725" y="4023952"/>
            <a:ext cx="973604"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 </a:t>
            </a:r>
            <a:endParaRPr lang="en-US" sz="1000" b="1" dirty="0">
              <a:solidFill>
                <a:prstClr val="white"/>
              </a:solidFil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54"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55" name="TextBox 133"/>
          <p:cNvSpPr txBox="1"/>
          <p:nvPr/>
        </p:nvSpPr>
        <p:spPr>
          <a:xfrm>
            <a:off x="5384360" y="3489682"/>
            <a:ext cx="973604"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Agriculture</a:t>
            </a:r>
            <a:endParaRPr lang="en-US" sz="1000" b="1" dirty="0">
              <a:solidFill>
                <a:prstClr val="white"/>
              </a:solidFill>
            </a:endParaRPr>
          </a:p>
        </p:txBody>
      </p:sp>
      <p:sp>
        <p:nvSpPr>
          <p:cNvPr id="56" name="TextBox 128"/>
          <p:cNvSpPr txBox="1"/>
          <p:nvPr/>
        </p:nvSpPr>
        <p:spPr>
          <a:xfrm>
            <a:off x="6090033" y="2045276"/>
            <a:ext cx="791611"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schemeClr val="bg1"/>
                </a:solidFill>
              </a:rPr>
              <a:t>SARP</a:t>
            </a:r>
            <a:endParaRPr lang="en-US" sz="1000" b="1" dirty="0">
              <a:solidFill>
                <a:schemeClr val="bg1"/>
              </a:solidFill>
            </a:endParaRPr>
          </a:p>
        </p:txBody>
      </p:sp>
      <p:sp>
        <p:nvSpPr>
          <p:cNvPr id="57" name="TextBox 133"/>
          <p:cNvSpPr txBox="1"/>
          <p:nvPr/>
        </p:nvSpPr>
        <p:spPr>
          <a:xfrm>
            <a:off x="5364508" y="2695647"/>
            <a:ext cx="973604" cy="307777"/>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S.481 </a:t>
            </a:r>
          </a:p>
          <a:p>
            <a:pPr algn="ctr">
              <a:defRPr/>
            </a:pPr>
            <a:r>
              <a:rPr lang="en-US" sz="1000" b="1" dirty="0" smtClean="0">
                <a:solidFill>
                  <a:prstClr val="white"/>
                </a:solidFill>
              </a:rPr>
              <a:t>Film Relief</a:t>
            </a:r>
            <a:endParaRPr lang="en-US" sz="1000" b="1" dirty="0">
              <a:solidFill>
                <a:prstClr val="white"/>
              </a:solidFill>
            </a:endParaRPr>
          </a:p>
        </p:txBody>
      </p:sp>
    </p:spTree>
    <p:extLst>
      <p:ext uri="{BB962C8B-B14F-4D97-AF65-F5344CB8AC3E}">
        <p14:creationId xmlns:p14="http://schemas.microsoft.com/office/powerpoint/2010/main" val="417536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14</a:t>
            </a:fld>
            <a:endParaRPr lang="en-GB" dirty="0"/>
          </a:p>
        </p:txBody>
      </p: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86" name="TextBox 104"/>
          <p:cNvSpPr txBox="1"/>
          <p:nvPr/>
        </p:nvSpPr>
        <p:spPr>
          <a:xfrm>
            <a:off x="722211" y="3188654"/>
            <a:ext cx="3623099" cy="150810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Extension of Young Trained Farmer stock and stamp duty reliefs, as well as Farm, Consolidation and CGT restructuring relief extended to 31 December 2025</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Accelerated capital allowances with 2 year write off period on expenditure incurred on construction of slurry storage facilities</a:t>
            </a:r>
            <a:endParaRPr lang="en-IE" sz="1400" dirty="0">
              <a:solidFill>
                <a:prstClr val="black"/>
              </a:solidFill>
              <a:cs typeface="Arial" panose="020B0604020202020204" pitchFamily="34" charset="0"/>
            </a:endParaRPr>
          </a:p>
        </p:txBody>
      </p:sp>
      <p:sp>
        <p:nvSpPr>
          <p:cNvPr id="87" name="Rectangle 86"/>
          <p:cNvSpPr/>
          <p:nvPr/>
        </p:nvSpPr>
        <p:spPr>
          <a:xfrm>
            <a:off x="4341374" y="1051171"/>
            <a:ext cx="3324148"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80"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cxnSp>
        <p:nvCxnSpPr>
          <p:cNvPr id="39" name="Straight Connector 38"/>
          <p:cNvCxnSpPr/>
          <p:nvPr/>
        </p:nvCxnSpPr>
        <p:spPr>
          <a:xfrm>
            <a:off x="4308813" y="3701369"/>
            <a:ext cx="1207792" cy="0"/>
          </a:xfrm>
          <a:prstGeom prst="line">
            <a:avLst/>
          </a:prstGeom>
          <a:noFill/>
          <a:ln w="6350" cap="flat" cmpd="sng" algn="ctr">
            <a:solidFill>
              <a:srgbClr val="9BD732"/>
            </a:solidFill>
            <a:prstDash val="solid"/>
            <a:miter lim="800000"/>
            <a:headEnd type="oval" w="med" len="med"/>
            <a:tailEnd type="oval" w="med" len="med"/>
          </a:ln>
          <a:effectLst/>
        </p:spPr>
      </p:cxnSp>
      <p:sp>
        <p:nvSpPr>
          <p:cNvPr id="50" name="TextBox 133"/>
          <p:cNvSpPr txBox="1"/>
          <p:nvPr/>
        </p:nvSpPr>
        <p:spPr>
          <a:xfrm>
            <a:off x="5384360" y="3489682"/>
            <a:ext cx="973604"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Agriculture</a:t>
            </a:r>
            <a:endParaRPr lang="en-US" sz="1000" b="1" dirty="0">
              <a:solidFill>
                <a:prstClr val="white"/>
              </a:solidFill>
            </a:endParaRPr>
          </a:p>
        </p:txBody>
      </p:sp>
      <p:sp>
        <p:nvSpPr>
          <p:cNvPr id="51" name="TextBox 128"/>
          <p:cNvSpPr txBox="1"/>
          <p:nvPr/>
        </p:nvSpPr>
        <p:spPr>
          <a:xfrm>
            <a:off x="6090033" y="2045276"/>
            <a:ext cx="791611" cy="15388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schemeClr val="bg1"/>
                </a:solidFill>
              </a:rPr>
              <a:t>SARP</a:t>
            </a:r>
            <a:endParaRPr lang="en-US" sz="1000" b="1" dirty="0">
              <a:solidFill>
                <a:schemeClr val="bg1"/>
              </a:solidFill>
            </a:endParaRPr>
          </a:p>
        </p:txBody>
      </p:sp>
      <p:sp>
        <p:nvSpPr>
          <p:cNvPr id="52" name="TextBox 133"/>
          <p:cNvSpPr txBox="1"/>
          <p:nvPr/>
        </p:nvSpPr>
        <p:spPr>
          <a:xfrm>
            <a:off x="5364508" y="2695647"/>
            <a:ext cx="973604" cy="307777"/>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b="1" dirty="0" smtClean="0">
                <a:solidFill>
                  <a:prstClr val="white"/>
                </a:solidFill>
              </a:rPr>
              <a:t>S.481 </a:t>
            </a:r>
          </a:p>
          <a:p>
            <a:pPr algn="ctr">
              <a:defRPr/>
            </a:pPr>
            <a:r>
              <a:rPr lang="en-US" sz="1000" b="1" dirty="0" smtClean="0">
                <a:solidFill>
                  <a:prstClr val="white"/>
                </a:solidFill>
              </a:rPr>
              <a:t>Film Relief</a:t>
            </a:r>
            <a:endParaRPr lang="en-US" sz="1000" b="1" dirty="0">
              <a:solidFill>
                <a:prstClr val="white"/>
              </a:solidFill>
            </a:endParaRPr>
          </a:p>
        </p:txBody>
      </p:sp>
    </p:spTree>
    <p:extLst>
      <p:ext uri="{BB962C8B-B14F-4D97-AF65-F5344CB8AC3E}">
        <p14:creationId xmlns:p14="http://schemas.microsoft.com/office/powerpoint/2010/main" val="3861244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241642C-CB49-4AA1-9EAD-3BCEA280B5B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133184" y="670"/>
            <a:ext cx="8009626" cy="5180252"/>
          </a:xfrm>
          <a:prstGeom prst="rect">
            <a:avLst/>
          </a:prstGeom>
          <a:ln>
            <a:noFill/>
          </a:ln>
          <a:effectLst/>
        </p:spPr>
      </p:pic>
      <p:sp>
        <p:nvSpPr>
          <p:cNvPr id="11" name="Google Shape;206;p32"/>
          <p:cNvSpPr/>
          <p:nvPr/>
        </p:nvSpPr>
        <p:spPr>
          <a:xfrm rot="-5096909">
            <a:off x="-3028960" y="-953242"/>
            <a:ext cx="9820937" cy="7952120"/>
          </a:xfrm>
          <a:prstGeom prst="flowChartDocument">
            <a:avLst/>
          </a:prstGeom>
          <a:gradFill flip="none" rotWithShape="1">
            <a:gsLst>
              <a:gs pos="0">
                <a:srgbClr val="4F2D7F">
                  <a:alpha val="88000"/>
                </a:srgbClr>
              </a:gs>
              <a:gs pos="100000">
                <a:srgbClr val="00A7B5">
                  <a:alpha val="78000"/>
                </a:srgbClr>
              </a:gs>
            </a:gsLst>
            <a:lin ang="5400000" scaled="0"/>
            <a:tileRect/>
          </a:gradFill>
          <a:ln>
            <a:noFill/>
          </a:ln>
        </p:spPr>
        <p:txBody>
          <a:bodyPr spcFirstLastPara="1" wrap="square" lIns="91401" tIns="91401" rIns="91401" bIns="91401" anchor="ctr" anchorCtr="0">
            <a:noAutofit/>
          </a:bodyPr>
          <a:lstStyle/>
          <a:p>
            <a:pPr marL="0" marR="0" lvl="0" indent="0" algn="l" defTabSz="685595"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826" r="46772"/>
          <a:stretch/>
        </p:blipFill>
        <p:spPr>
          <a:xfrm>
            <a:off x="0" y="0"/>
            <a:ext cx="1133184" cy="5143500"/>
          </a:xfrm>
          <a:prstGeom prst="rect">
            <a:avLst/>
          </a:prstGeom>
        </p:spPr>
      </p:pic>
      <p:sp>
        <p:nvSpPr>
          <p:cNvPr id="7" name="Rectangle 6">
            <a:extLst>
              <a:ext uri="{FF2B5EF4-FFF2-40B4-BE49-F238E27FC236}">
                <a16:creationId xmlns:a16="http://schemas.microsoft.com/office/drawing/2014/main" id="{CA943494-1999-4C3D-BC5E-51B2449AFDBB}"/>
              </a:ext>
            </a:extLst>
          </p:cNvPr>
          <p:cNvSpPr/>
          <p:nvPr/>
        </p:nvSpPr>
        <p:spPr>
          <a:xfrm>
            <a:off x="0" y="0"/>
            <a:ext cx="1130061" cy="5143500"/>
          </a:xfrm>
          <a:prstGeom prst="rect">
            <a:avLst/>
          </a:prstGeom>
          <a:gradFill flip="none" rotWithShape="1">
            <a:gsLst>
              <a:gs pos="25000">
                <a:srgbClr val="2B1E5C">
                  <a:alpha val="75000"/>
                </a:srgbClr>
              </a:gs>
              <a:gs pos="100000">
                <a:srgbClr val="9C319F">
                  <a:alpha val="79000"/>
                </a:srgbClr>
              </a:gs>
            </a:gsLst>
            <a:lin ang="2700000" scaled="1"/>
            <a:tileRect/>
          </a:gradFill>
          <a:ln w="25400" cap="flat" cmpd="sng" algn="ctr">
            <a:noFill/>
            <a:prstDash val="solid"/>
          </a:ln>
          <a:effectLst/>
        </p:spPr>
        <p:txBody>
          <a:bodyPr rtlCol="0" anchor="ctr"/>
          <a:lstStyle/>
          <a:p>
            <a:pPr marL="0" marR="0" lvl="0" indent="0" algn="ctr" defTabSz="727585" rtl="0" eaLnBrk="1" fontAlgn="auto" latinLnBrk="0" hangingPunct="1">
              <a:lnSpc>
                <a:spcPct val="100000"/>
              </a:lnSpc>
              <a:spcBef>
                <a:spcPts val="0"/>
              </a:spcBef>
              <a:spcAft>
                <a:spcPts val="0"/>
              </a:spcAft>
              <a:buClrTx/>
              <a:buSzTx/>
              <a:buFontTx/>
              <a:buNone/>
              <a:tabLst/>
              <a:defRPr/>
            </a:pPr>
            <a:endParaRPr kumimoji="0" lang="en-IN" sz="1432"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E2C50832-0B36-43C5-98EC-4CD165D78718}"/>
              </a:ext>
            </a:extLst>
          </p:cNvPr>
          <p:cNvSpPr txBox="1">
            <a:spLocks/>
          </p:cNvSpPr>
          <p:nvPr/>
        </p:nvSpPr>
        <p:spPr>
          <a:xfrm>
            <a:off x="1329886" y="3852808"/>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Measures </a:t>
            </a:r>
          </a:p>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Impacting Individuals</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16314"/>
          <a:stretch/>
        </p:blipFill>
        <p:spPr>
          <a:xfrm>
            <a:off x="6841091" y="4349765"/>
            <a:ext cx="1990038" cy="377853"/>
          </a:xfrm>
          <a:prstGeom prst="rect">
            <a:avLst/>
          </a:prstGeo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1329886" y="2610416"/>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Budget 2023</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spTree>
    <p:extLst>
      <p:ext uri="{BB962C8B-B14F-4D97-AF65-F5344CB8AC3E}">
        <p14:creationId xmlns:p14="http://schemas.microsoft.com/office/powerpoint/2010/main" val="327611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16</a:t>
            </a:fld>
            <a:endParaRPr lang="en-GB" dirty="0"/>
          </a:p>
        </p:txBody>
      </p:sp>
      <p:sp>
        <p:nvSpPr>
          <p:cNvPr id="61" name="TextBox 104"/>
          <p:cNvSpPr txBox="1"/>
          <p:nvPr/>
        </p:nvSpPr>
        <p:spPr>
          <a:xfrm>
            <a:off x="4089528" y="1384810"/>
            <a:ext cx="5150793" cy="346389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300" dirty="0"/>
              <a:t>I</a:t>
            </a:r>
            <a:r>
              <a:rPr lang="en-US" sz="1300" dirty="0" smtClean="0"/>
              <a:t>ncrease </a:t>
            </a:r>
            <a:r>
              <a:rPr lang="en-US" sz="1300" dirty="0"/>
              <a:t>of €3,200 in the income tax standard rate band cut-off point for all earners: </a:t>
            </a:r>
          </a:p>
          <a:p>
            <a:pPr marL="171450" indent="-171450">
              <a:lnSpc>
                <a:spcPct val="150000"/>
              </a:lnSpc>
              <a:buFont typeface="Arial" panose="020B0604020202020204" pitchFamily="34" charset="0"/>
              <a:buChar char="•"/>
            </a:pPr>
            <a:r>
              <a:rPr lang="en-US" sz="1300" dirty="0" smtClean="0"/>
              <a:t>Single</a:t>
            </a:r>
            <a:r>
              <a:rPr lang="en-US" sz="1300" dirty="0"/>
              <a:t>, widowed or surviving civil partner from €36,800 to €</a:t>
            </a:r>
            <a:r>
              <a:rPr lang="en-US" sz="1300" dirty="0" smtClean="0"/>
              <a:t>40,000</a:t>
            </a:r>
          </a:p>
          <a:p>
            <a:pPr marL="171450" indent="-171450">
              <a:buFont typeface="Arial" panose="020B0604020202020204" pitchFamily="34" charset="0"/>
              <a:buChar char="•"/>
            </a:pPr>
            <a:r>
              <a:rPr lang="en-US" sz="1300" dirty="0" smtClean="0"/>
              <a:t>Single</a:t>
            </a:r>
            <a:r>
              <a:rPr lang="en-US" sz="1300" dirty="0"/>
              <a:t>, widowed or surviving civil partners, qualifying for the Single Person Child </a:t>
            </a:r>
            <a:r>
              <a:rPr lang="en-US" sz="1300" dirty="0" err="1"/>
              <a:t>Carer</a:t>
            </a:r>
            <a:r>
              <a:rPr lang="en-US" sz="1300" dirty="0"/>
              <a:t> Credit from €40,800 to €</a:t>
            </a:r>
            <a:r>
              <a:rPr lang="en-US" sz="1300" dirty="0" smtClean="0"/>
              <a:t>44,000</a:t>
            </a:r>
          </a:p>
          <a:p>
            <a:pPr marL="171450" indent="-171450">
              <a:lnSpc>
                <a:spcPct val="150000"/>
              </a:lnSpc>
              <a:buFont typeface="Arial" panose="020B0604020202020204" pitchFamily="34" charset="0"/>
              <a:buChar char="•"/>
            </a:pPr>
            <a:r>
              <a:rPr lang="en-US" sz="1300" dirty="0" smtClean="0"/>
              <a:t>Married </a:t>
            </a:r>
            <a:r>
              <a:rPr lang="en-US" sz="1300" dirty="0"/>
              <a:t>couples or civil partners (one income) from €45,800 to €</a:t>
            </a:r>
            <a:r>
              <a:rPr lang="en-US" sz="1300" dirty="0" smtClean="0"/>
              <a:t>49,000</a:t>
            </a:r>
          </a:p>
          <a:p>
            <a:pPr marL="171450" indent="-171450">
              <a:buFont typeface="Arial" panose="020B0604020202020204" pitchFamily="34" charset="0"/>
              <a:buChar char="•"/>
            </a:pPr>
            <a:r>
              <a:rPr lang="en-US" sz="1300" dirty="0" smtClean="0"/>
              <a:t>Married </a:t>
            </a:r>
            <a:r>
              <a:rPr lang="en-US" sz="1300" dirty="0"/>
              <a:t>couples or civil partners (two incomes) from €45,800 to €49,000 (with </a:t>
            </a:r>
            <a:r>
              <a:rPr lang="en-US" sz="1300" dirty="0" smtClean="0"/>
              <a:t>a max </a:t>
            </a:r>
            <a:r>
              <a:rPr lang="en-US" sz="1300" dirty="0"/>
              <a:t>increase of €</a:t>
            </a:r>
            <a:r>
              <a:rPr lang="en-US" sz="1300" dirty="0" smtClean="0"/>
              <a:t>31,000)</a:t>
            </a:r>
          </a:p>
          <a:p>
            <a:endParaRPr lang="en-US" sz="1300" dirty="0" smtClean="0"/>
          </a:p>
          <a:p>
            <a:pPr marL="171450" indent="-171450">
              <a:lnSpc>
                <a:spcPct val="150000"/>
              </a:lnSpc>
              <a:buFont typeface="Arial" panose="020B0604020202020204" pitchFamily="34" charset="0"/>
              <a:buChar char="•"/>
            </a:pPr>
            <a:r>
              <a:rPr lang="en-US" sz="1300" dirty="0" smtClean="0"/>
              <a:t>€</a:t>
            </a:r>
            <a:r>
              <a:rPr lang="en-US" sz="1300" dirty="0"/>
              <a:t>75 </a:t>
            </a:r>
            <a:r>
              <a:rPr lang="en-US" sz="1300" dirty="0" smtClean="0"/>
              <a:t>increase in </a:t>
            </a:r>
            <a:r>
              <a:rPr lang="en-US" sz="1300" dirty="0"/>
              <a:t>the Personal Tax Credit </a:t>
            </a:r>
            <a:r>
              <a:rPr lang="en-US" sz="1300" dirty="0" smtClean="0"/>
              <a:t>to </a:t>
            </a:r>
            <a:r>
              <a:rPr lang="en-US" sz="1300" dirty="0"/>
              <a:t>€1,775. </a:t>
            </a:r>
            <a:endParaRPr lang="en-US" sz="1300" dirty="0" smtClean="0"/>
          </a:p>
          <a:p>
            <a:pPr marL="171450" indent="-171450">
              <a:lnSpc>
                <a:spcPct val="150000"/>
              </a:lnSpc>
              <a:buFont typeface="Arial" panose="020B0604020202020204" pitchFamily="34" charset="0"/>
              <a:buChar char="•"/>
            </a:pPr>
            <a:r>
              <a:rPr lang="en-US" sz="1300" dirty="0" smtClean="0"/>
              <a:t>€</a:t>
            </a:r>
            <a:r>
              <a:rPr lang="en-US" sz="1300" dirty="0"/>
              <a:t>75 </a:t>
            </a:r>
            <a:r>
              <a:rPr lang="en-US" sz="1300" dirty="0" smtClean="0"/>
              <a:t>increase in </a:t>
            </a:r>
            <a:r>
              <a:rPr lang="en-US" sz="1300" dirty="0"/>
              <a:t>the Employee Tax Credit </a:t>
            </a:r>
            <a:r>
              <a:rPr lang="en-US" sz="1300" dirty="0" smtClean="0"/>
              <a:t>€</a:t>
            </a:r>
            <a:r>
              <a:rPr lang="en-US" sz="1300" dirty="0"/>
              <a:t>1,775. </a:t>
            </a:r>
            <a:endParaRPr lang="en-US" sz="1300" dirty="0" smtClean="0"/>
          </a:p>
          <a:p>
            <a:pPr marL="171450" indent="-171450">
              <a:lnSpc>
                <a:spcPct val="150000"/>
              </a:lnSpc>
              <a:buFont typeface="Arial" panose="020B0604020202020204" pitchFamily="34" charset="0"/>
              <a:buChar char="•"/>
            </a:pPr>
            <a:r>
              <a:rPr lang="en-US" sz="1300" dirty="0" smtClean="0"/>
              <a:t>€</a:t>
            </a:r>
            <a:r>
              <a:rPr lang="en-US" sz="1300" dirty="0"/>
              <a:t>75 </a:t>
            </a:r>
            <a:r>
              <a:rPr lang="en-US" sz="1300" dirty="0" smtClean="0"/>
              <a:t>increase in </a:t>
            </a:r>
            <a:r>
              <a:rPr lang="en-US" sz="1300" dirty="0"/>
              <a:t>the Earned Income Credit </a:t>
            </a:r>
            <a:r>
              <a:rPr lang="en-US" sz="1300" dirty="0" smtClean="0"/>
              <a:t>to </a:t>
            </a:r>
            <a:r>
              <a:rPr lang="en-US" sz="1300" dirty="0"/>
              <a:t>€1,775. </a:t>
            </a:r>
            <a:endParaRPr lang="en-US" sz="1300" dirty="0" smtClean="0"/>
          </a:p>
          <a:p>
            <a:pPr marL="171450" indent="-171450">
              <a:lnSpc>
                <a:spcPct val="150000"/>
              </a:lnSpc>
              <a:buFont typeface="Arial" panose="020B0604020202020204" pitchFamily="34" charset="0"/>
              <a:buChar char="•"/>
            </a:pPr>
            <a:r>
              <a:rPr lang="en-US" sz="1300" dirty="0" smtClean="0"/>
              <a:t>€</a:t>
            </a:r>
            <a:r>
              <a:rPr lang="en-US" sz="1300" dirty="0"/>
              <a:t>100 </a:t>
            </a:r>
            <a:r>
              <a:rPr lang="en-US" sz="1300" dirty="0" smtClean="0"/>
              <a:t>increase in Home </a:t>
            </a:r>
            <a:r>
              <a:rPr lang="en-US" sz="1300" dirty="0" err="1"/>
              <a:t>Carer</a:t>
            </a:r>
            <a:r>
              <a:rPr lang="en-US" sz="1300" dirty="0"/>
              <a:t> Tax Credit </a:t>
            </a:r>
            <a:r>
              <a:rPr lang="en-US" sz="1300" dirty="0" smtClean="0"/>
              <a:t>to </a:t>
            </a:r>
            <a:r>
              <a:rPr lang="en-US" sz="1300" dirty="0"/>
              <a:t>€1,700.</a:t>
            </a:r>
            <a:endParaRPr lang="en-IE" sz="1300" dirty="0">
              <a:solidFill>
                <a:prstClr val="black"/>
              </a:solidFill>
              <a:cs typeface="Arial" panose="020B0604020202020204" pitchFamily="34" charset="0"/>
            </a:endParaRPr>
          </a:p>
        </p:txBody>
      </p:sp>
      <p:cxnSp>
        <p:nvCxnSpPr>
          <p:cNvPr id="62" name="Straight Connector 61"/>
          <p:cNvCxnSpPr/>
          <p:nvPr/>
        </p:nvCxnSpPr>
        <p:spPr>
          <a:xfrm flipV="1">
            <a:off x="2237590" y="1920763"/>
            <a:ext cx="1530776" cy="1"/>
          </a:xfrm>
          <a:prstGeom prst="line">
            <a:avLst/>
          </a:prstGeom>
          <a:noFill/>
          <a:ln w="6350" cap="flat" cmpd="sng" algn="ctr">
            <a:solidFill>
              <a:srgbClr val="00A7B5"/>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Income Tax </a:t>
            </a:r>
            <a:endParaRPr lang="en-US" sz="80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8" name="TextBox 128"/>
          <p:cNvSpPr txBox="1"/>
          <p:nvPr/>
        </p:nvSpPr>
        <p:spPr>
          <a:xfrm>
            <a:off x="2569359" y="2828126"/>
            <a:ext cx="79262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Universal Social Charge</a:t>
            </a:r>
            <a:endParaRPr lang="en-US" sz="800" b="1" dirty="0">
              <a:solidFill>
                <a:schemeClr val="bg1"/>
              </a:solidFill>
            </a:endParaRPr>
          </a:p>
        </p:txBody>
      </p:sp>
      <p:sp>
        <p:nvSpPr>
          <p:cNvPr id="29" name="TextBox 133"/>
          <p:cNvSpPr txBox="1"/>
          <p:nvPr/>
        </p:nvSpPr>
        <p:spPr>
          <a:xfrm>
            <a:off x="2491247" y="3699395"/>
            <a:ext cx="74258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KEEP</a:t>
            </a:r>
          </a:p>
          <a:p>
            <a:pPr algn="ctr">
              <a:defRPr/>
            </a:pPr>
            <a:endParaRPr lang="en-US" sz="800" b="1" dirty="0">
              <a:solidFill>
                <a:prstClr val="white"/>
              </a:solidFill>
            </a:endParaRPr>
          </a:p>
        </p:txBody>
      </p:sp>
      <p:sp>
        <p:nvSpPr>
          <p:cNvPr id="30" name="TextBox 138"/>
          <p:cNvSpPr txBox="1"/>
          <p:nvPr/>
        </p:nvSpPr>
        <p:spPr>
          <a:xfrm>
            <a:off x="1926939" y="4076974"/>
            <a:ext cx="618573"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Foreign Earnings Deduction</a:t>
            </a:r>
            <a:endParaRPr lang="en-US" sz="800" b="1" dirty="0">
              <a:solidFill>
                <a:prstClr val="white"/>
              </a:solidFill>
            </a:endParaRPr>
          </a:p>
        </p:txBody>
      </p:sp>
      <p:sp>
        <p:nvSpPr>
          <p:cNvPr id="32" name="TextBox 31">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3181261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17</a:t>
            </a:fld>
            <a:endParaRPr lang="en-GB" dirty="0"/>
          </a:p>
        </p:txBody>
      </p:sp>
      <p:cxnSp>
        <p:nvCxnSpPr>
          <p:cNvPr id="64" name="Straight Connector 63"/>
          <p:cNvCxnSpPr/>
          <p:nvPr/>
        </p:nvCxnSpPr>
        <p:spPr>
          <a:xfrm>
            <a:off x="3164801" y="2618960"/>
            <a:ext cx="603565" cy="1"/>
          </a:xfrm>
          <a:prstGeom prst="line">
            <a:avLst/>
          </a:prstGeom>
          <a:noFill/>
          <a:ln w="6350" cap="flat" cmpd="sng" algn="ctr">
            <a:solidFill>
              <a:srgbClr val="E92841"/>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5" name="TextBox 128"/>
          <p:cNvSpPr txBox="1"/>
          <p:nvPr/>
        </p:nvSpPr>
        <p:spPr>
          <a:xfrm>
            <a:off x="2569359" y="2828126"/>
            <a:ext cx="79262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Universal Social Charge</a:t>
            </a:r>
            <a:endParaRPr lang="en-US" sz="800" b="1" dirty="0">
              <a:solidFill>
                <a:schemeClr val="bg1"/>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5" name="TextBox 104"/>
          <p:cNvSpPr txBox="1"/>
          <p:nvPr/>
        </p:nvSpPr>
        <p:spPr>
          <a:xfrm>
            <a:off x="4106722" y="2524336"/>
            <a:ext cx="4443328" cy="86177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US" sz="1400" dirty="0"/>
              <a:t>An increase of €1,625 to the 2% rate band ceiling from €21,295 to €</a:t>
            </a:r>
            <a:r>
              <a:rPr lang="en-US" sz="1400" dirty="0" smtClean="0"/>
              <a:t>22,920. </a:t>
            </a:r>
          </a:p>
          <a:p>
            <a:pPr marL="177800" lvl="1" indent="-177800">
              <a:buFont typeface="Arial" panose="020B0604020202020204" pitchFamily="34" charset="0"/>
              <a:buChar char="•"/>
            </a:pPr>
            <a:r>
              <a:rPr lang="en-US" sz="1400" dirty="0" smtClean="0"/>
              <a:t>The </a:t>
            </a:r>
            <a:r>
              <a:rPr lang="en-US" sz="1400" dirty="0"/>
              <a:t>reduced rate of USC </a:t>
            </a:r>
            <a:r>
              <a:rPr lang="en-US" sz="1400" dirty="0" smtClean="0"/>
              <a:t>concession </a:t>
            </a:r>
            <a:r>
              <a:rPr lang="en-US" sz="1400" dirty="0"/>
              <a:t>for medical card holders is being extended for a further year. </a:t>
            </a:r>
            <a:endParaRPr lang="en-IE" sz="1400" dirty="0">
              <a:solidFill>
                <a:prstClr val="black"/>
              </a:solidFill>
              <a:cs typeface="Arial" panose="020B0604020202020204" pitchFamily="34" charset="0"/>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8" name="TextBox 105"/>
          <p:cNvSpPr txBox="1"/>
          <p:nvPr/>
        </p:nvSpPr>
        <p:spPr>
          <a:xfrm>
            <a:off x="1876672" y="2113092"/>
            <a:ext cx="801214"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Income Tax </a:t>
            </a:r>
            <a:endParaRPr lang="en-US" sz="800" b="1" dirty="0">
              <a:solidFill>
                <a:prstClr val="white"/>
              </a:solidFill>
            </a:endParaRPr>
          </a:p>
        </p:txBody>
      </p:sp>
      <p:sp>
        <p:nvSpPr>
          <p:cNvPr id="29" name="TextBox 133"/>
          <p:cNvSpPr txBox="1"/>
          <p:nvPr/>
        </p:nvSpPr>
        <p:spPr>
          <a:xfrm>
            <a:off x="2491247" y="3699395"/>
            <a:ext cx="74258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KEEP</a:t>
            </a:r>
          </a:p>
          <a:p>
            <a:pPr algn="ctr">
              <a:defRPr/>
            </a:pPr>
            <a:endParaRPr lang="en-US" sz="800" b="1" dirty="0">
              <a:solidFill>
                <a:prstClr val="white"/>
              </a:solidFill>
            </a:endParaRPr>
          </a:p>
        </p:txBody>
      </p:sp>
      <p:sp>
        <p:nvSpPr>
          <p:cNvPr id="30" name="TextBox 138"/>
          <p:cNvSpPr txBox="1"/>
          <p:nvPr/>
        </p:nvSpPr>
        <p:spPr>
          <a:xfrm>
            <a:off x="1926939" y="4076974"/>
            <a:ext cx="618573"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Foreign Earnings Deduction</a:t>
            </a:r>
            <a:endParaRPr lang="en-US" sz="800" b="1" dirty="0">
              <a:solidFill>
                <a:prstClr val="white"/>
              </a:solidFill>
            </a:endParaRPr>
          </a:p>
        </p:txBody>
      </p:sp>
      <p:sp>
        <p:nvSpPr>
          <p:cNvPr id="31" name="TextBox 30">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1237809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18</a:t>
            </a:fld>
            <a:endParaRPr lang="en-GB" dirty="0"/>
          </a:p>
        </p:txBody>
      </p:sp>
      <p:cxnSp>
        <p:nvCxnSpPr>
          <p:cNvPr id="63" name="Straight Connector 62"/>
          <p:cNvCxnSpPr/>
          <p:nvPr/>
        </p:nvCxnSpPr>
        <p:spPr>
          <a:xfrm>
            <a:off x="3130924" y="3500470"/>
            <a:ext cx="637442" cy="1"/>
          </a:xfrm>
          <a:prstGeom prst="line">
            <a:avLst/>
          </a:prstGeom>
          <a:noFill/>
          <a:ln w="6350" cap="flat" cmpd="sng" algn="ctr">
            <a:solidFill>
              <a:srgbClr val="9BD732"/>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6" name="TextBox 133"/>
          <p:cNvSpPr txBox="1"/>
          <p:nvPr/>
        </p:nvSpPr>
        <p:spPr>
          <a:xfrm>
            <a:off x="2491247" y="3699395"/>
            <a:ext cx="74258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KEEP</a:t>
            </a:r>
          </a:p>
          <a:p>
            <a:pPr algn="ctr">
              <a:defRPr/>
            </a:pPr>
            <a:endParaRPr lang="en-US" sz="80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6" name="TextBox 104"/>
          <p:cNvSpPr txBox="1"/>
          <p:nvPr/>
        </p:nvSpPr>
        <p:spPr>
          <a:xfrm>
            <a:off x="4110646" y="3287061"/>
            <a:ext cx="4515124" cy="129266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IE" sz="1400" dirty="0" smtClean="0">
                <a:cs typeface="Arial" panose="020B0604020202020204" pitchFamily="34" charset="0"/>
              </a:rPr>
              <a:t>KEEP is being further extended until 31 December 2025.</a:t>
            </a:r>
          </a:p>
          <a:p>
            <a:pPr marL="171450" indent="-171450">
              <a:buFont typeface="Arial" panose="020B0604020202020204" pitchFamily="34" charset="0"/>
              <a:buChar char="•"/>
            </a:pPr>
            <a:r>
              <a:rPr lang="en-IE" sz="1400" dirty="0" smtClean="0">
                <a:cs typeface="Arial" panose="020B0604020202020204" pitchFamily="34" charset="0"/>
              </a:rPr>
              <a:t>Being modified to provide for the buy-back of KEEP shares by the company from the relevant employee.</a:t>
            </a:r>
          </a:p>
          <a:p>
            <a:pPr marL="171450" indent="-171450">
              <a:buFont typeface="Arial" panose="020B0604020202020204" pitchFamily="34" charset="0"/>
              <a:buChar char="•"/>
            </a:pPr>
            <a:r>
              <a:rPr lang="en-US" sz="1400" dirty="0" smtClean="0"/>
              <a:t>Lifetime company limit </a:t>
            </a:r>
            <a:r>
              <a:rPr lang="en-US" sz="1400" dirty="0"/>
              <a:t>for KEEP shares is being raised from €3 million to €6 million. </a:t>
            </a:r>
            <a:endParaRPr lang="en-IE" sz="1400" dirty="0" smtClean="0">
              <a:cs typeface="Arial" panose="020B0604020202020204" pitchFamily="34" charset="0"/>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8" name="TextBox 128"/>
          <p:cNvSpPr txBox="1"/>
          <p:nvPr/>
        </p:nvSpPr>
        <p:spPr>
          <a:xfrm>
            <a:off x="2569359" y="2828126"/>
            <a:ext cx="79262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Universal Social Charge</a:t>
            </a:r>
            <a:endParaRPr lang="en-US" sz="800" b="1" dirty="0">
              <a:solidFill>
                <a:schemeClr val="bg1"/>
              </a:solidFill>
            </a:endParaRPr>
          </a:p>
        </p:txBody>
      </p:sp>
      <p:sp>
        <p:nvSpPr>
          <p:cNvPr id="29" name="TextBox 105"/>
          <p:cNvSpPr txBox="1"/>
          <p:nvPr/>
        </p:nvSpPr>
        <p:spPr>
          <a:xfrm>
            <a:off x="1876672" y="2113092"/>
            <a:ext cx="801214"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Income Tax </a:t>
            </a:r>
            <a:endParaRPr lang="en-US" sz="800" b="1" dirty="0">
              <a:solidFill>
                <a:prstClr val="white"/>
              </a:solidFill>
            </a:endParaRPr>
          </a:p>
        </p:txBody>
      </p:sp>
      <p:sp>
        <p:nvSpPr>
          <p:cNvPr id="30" name="TextBox 138"/>
          <p:cNvSpPr txBox="1"/>
          <p:nvPr/>
        </p:nvSpPr>
        <p:spPr>
          <a:xfrm>
            <a:off x="1926939" y="4076974"/>
            <a:ext cx="618573"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Foreign Earnings Deduction</a:t>
            </a:r>
            <a:endParaRPr lang="en-US" sz="800" b="1" dirty="0">
              <a:solidFill>
                <a:prstClr val="white"/>
              </a:solidFill>
            </a:endParaRPr>
          </a:p>
        </p:txBody>
      </p:sp>
      <p:sp>
        <p:nvSpPr>
          <p:cNvPr id="31" name="TextBox 30">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76637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2216520" y="4414470"/>
            <a:ext cx="1547954" cy="9104"/>
          </a:xfrm>
          <a:prstGeom prst="line">
            <a:avLst/>
          </a:prstGeom>
          <a:noFill/>
          <a:ln w="6350" cap="flat" cmpd="sng" algn="ctr">
            <a:solidFill>
              <a:srgbClr val="FF7D1E"/>
            </a:solidFill>
            <a:prstDash val="solid"/>
            <a:miter lim="800000"/>
            <a:headEnd type="oval" w="med" len="med"/>
            <a:tailEnd type="oval" w="med" len="med"/>
          </a:ln>
          <a:effectLst/>
        </p:spPr>
      </p:cxnSp>
      <p:sp>
        <p:nvSpPr>
          <p:cNvPr id="4" name="Slide Number Placeholder 3"/>
          <p:cNvSpPr>
            <a:spLocks noGrp="1"/>
          </p:cNvSpPr>
          <p:nvPr>
            <p:ph type="sldNum" sz="quarter" idx="11"/>
          </p:nvPr>
        </p:nvSpPr>
        <p:spPr/>
        <p:txBody>
          <a:bodyPr/>
          <a:lstStyle/>
          <a:p>
            <a:fld id="{8917037F-13F4-43B6-99FF-D710FE0C4777}" type="slidenum">
              <a:rPr lang="en-GB" smtClean="0"/>
              <a:pPr/>
              <a:t>19</a:t>
            </a:fld>
            <a:endParaRPr lang="en-GB" dirty="0"/>
          </a:p>
        </p:txBody>
      </p: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7" name="TextBox 138"/>
          <p:cNvSpPr txBox="1"/>
          <p:nvPr/>
        </p:nvSpPr>
        <p:spPr>
          <a:xfrm>
            <a:off x="1926939" y="4076974"/>
            <a:ext cx="618573"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Foreign Earnings Deduction</a:t>
            </a:r>
            <a:endParaRPr lang="en-US" sz="80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38" name="TextBox 104"/>
          <p:cNvSpPr txBox="1"/>
          <p:nvPr/>
        </p:nvSpPr>
        <p:spPr>
          <a:xfrm>
            <a:off x="4085169" y="3884966"/>
            <a:ext cx="4681841" cy="1077218"/>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400" dirty="0" smtClean="0"/>
              <a:t>Extended by a further three years to 31 December 2025.</a:t>
            </a:r>
          </a:p>
          <a:p>
            <a:pPr marL="171450" indent="-171450">
              <a:buFont typeface="Arial" panose="020B0604020202020204" pitchFamily="34" charset="0"/>
              <a:buChar char="•"/>
            </a:pPr>
            <a:r>
              <a:rPr lang="en-US" sz="1400" dirty="0" smtClean="0"/>
              <a:t>Income tax relief on </a:t>
            </a:r>
            <a:r>
              <a:rPr lang="en-US" sz="1400" dirty="0"/>
              <a:t>up to €35,000 of income for employees tax-resident in Ireland who travel out of the State to temporarily carry out duties of employment in certain qualifying countries. </a:t>
            </a:r>
            <a:endParaRPr lang="en-IE" sz="1400" dirty="0" smtClean="0">
              <a:cs typeface="Arial" panose="020B0604020202020204" pitchFamily="34" charset="0"/>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8" name="TextBox 128"/>
          <p:cNvSpPr txBox="1"/>
          <p:nvPr/>
        </p:nvSpPr>
        <p:spPr>
          <a:xfrm>
            <a:off x="2569359" y="2828126"/>
            <a:ext cx="79262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Universal Social Charge</a:t>
            </a:r>
            <a:endParaRPr lang="en-US" sz="800" b="1" dirty="0">
              <a:solidFill>
                <a:schemeClr val="bg1"/>
              </a:solidFill>
            </a:endParaRPr>
          </a:p>
        </p:txBody>
      </p:sp>
      <p:sp>
        <p:nvSpPr>
          <p:cNvPr id="29" name="TextBox 105"/>
          <p:cNvSpPr txBox="1"/>
          <p:nvPr/>
        </p:nvSpPr>
        <p:spPr>
          <a:xfrm>
            <a:off x="1876672" y="2113092"/>
            <a:ext cx="801214"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Income Tax </a:t>
            </a:r>
            <a:endParaRPr lang="en-US" sz="800" b="1" dirty="0">
              <a:solidFill>
                <a:prstClr val="white"/>
              </a:solidFill>
            </a:endParaRPr>
          </a:p>
        </p:txBody>
      </p:sp>
      <p:sp>
        <p:nvSpPr>
          <p:cNvPr id="31" name="TextBox 133"/>
          <p:cNvSpPr txBox="1"/>
          <p:nvPr/>
        </p:nvSpPr>
        <p:spPr>
          <a:xfrm>
            <a:off x="2491247" y="3699395"/>
            <a:ext cx="74258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KEEP</a:t>
            </a:r>
          </a:p>
          <a:p>
            <a:pPr algn="ctr">
              <a:defRPr/>
            </a:pPr>
            <a:endParaRPr lang="en-US" sz="800" b="1" dirty="0">
              <a:solidFill>
                <a:prstClr val="white"/>
              </a:solidFill>
            </a:endParaRPr>
          </a:p>
        </p:txBody>
      </p:sp>
      <p:sp>
        <p:nvSpPr>
          <p:cNvPr id="32" name="TextBox 31">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289938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3 Refreshing Ways To Look At Marketing Analyti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562"/>
            <a:ext cx="3926639" cy="51435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5400000">
            <a:off x="910767" y="1296791"/>
            <a:ext cx="5143499" cy="2569037"/>
          </a:xfrm>
          <a:prstGeom prst="rect">
            <a:avLst/>
          </a:prstGeom>
          <a:gradFill flip="none" rotWithShape="1">
            <a:gsLst>
              <a:gs pos="82000">
                <a:srgbClr val="FFFFFF">
                  <a:alpha val="10000"/>
                </a:srgbClr>
              </a:gs>
              <a:gs pos="55000">
                <a:srgbClr val="FFFFFF"/>
              </a:gs>
              <a:gs pos="0">
                <a:schemeClr val="bg1"/>
              </a:gs>
              <a:gs pos="0">
                <a:schemeClr val="bg1"/>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E" sz="900" dirty="0" smtClean="0">
              <a:ln>
                <a:noFill/>
              </a:ln>
              <a:solidFill>
                <a:schemeClr val="tx1"/>
              </a:solidFill>
            </a:endParaRPr>
          </a:p>
        </p:txBody>
      </p:sp>
      <p:sp>
        <p:nvSpPr>
          <p:cNvPr id="4" name="Title 3"/>
          <p:cNvSpPr>
            <a:spLocks noGrp="1"/>
          </p:cNvSpPr>
          <p:nvPr>
            <p:ph type="title"/>
          </p:nvPr>
        </p:nvSpPr>
        <p:spPr>
          <a:xfrm>
            <a:off x="2921000" y="180662"/>
            <a:ext cx="6278880" cy="843754"/>
          </a:xfrm>
        </p:spPr>
        <p:txBody>
          <a:bodyPr>
            <a:normAutofit/>
          </a:bodyPr>
          <a:lstStyle/>
          <a:p>
            <a:r>
              <a:rPr lang="en-US" dirty="0"/>
              <a:t>	</a:t>
            </a:r>
            <a:r>
              <a:rPr lang="en-US" dirty="0" smtClean="0"/>
              <a:t>Agenda</a:t>
            </a:r>
            <a:endParaRPr lang="en-IE" dirty="0"/>
          </a:p>
        </p:txBody>
      </p:sp>
      <p:sp>
        <p:nvSpPr>
          <p:cNvPr id="3" name="Slide Number Placeholder 2"/>
          <p:cNvSpPr>
            <a:spLocks noGrp="1"/>
          </p:cNvSpPr>
          <p:nvPr>
            <p:ph type="sldNum" sz="quarter" idx="4294967295"/>
          </p:nvPr>
        </p:nvSpPr>
        <p:spPr>
          <a:xfrm>
            <a:off x="469370" y="4906962"/>
            <a:ext cx="182563" cy="18346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GB" sz="600" b="1" i="0" u="none" strike="noStrike" kern="1200" cap="none" spc="0" normalizeH="0" baseline="0" noProof="0" dirty="0">
              <a:ln>
                <a:noFill/>
              </a:ln>
              <a:solidFill>
                <a:prstClr val="black"/>
              </a:solidFill>
              <a:effectLst/>
              <a:uLnTx/>
              <a:uFillTx/>
              <a:ea typeface="+mn-ea"/>
              <a:cs typeface="+mn-cs"/>
            </a:endParaRPr>
          </a:p>
        </p:txBody>
      </p:sp>
      <p:sp>
        <p:nvSpPr>
          <p:cNvPr id="20" name="TextBox 19">
            <a:extLst>
              <a:ext uri="{FF2B5EF4-FFF2-40B4-BE49-F238E27FC236}">
                <a16:creationId xmlns:a16="http://schemas.microsoft.com/office/drawing/2014/main" id="{F0AD1D3B-6C65-475A-AAD0-5C00CD6DC5DC}"/>
              </a:ext>
            </a:extLst>
          </p:cNvPr>
          <p:cNvSpPr txBox="1"/>
          <p:nvPr/>
        </p:nvSpPr>
        <p:spPr>
          <a:xfrm>
            <a:off x="4419357" y="1331281"/>
            <a:ext cx="4047349" cy="234231"/>
          </a:xfrm>
          <a:prstGeom prst="rect">
            <a:avLst/>
          </a:prstGeom>
          <a:noFill/>
        </p:spPr>
        <p:txBody>
          <a:bodyPr wrap="square" lIns="0" tIns="0" rIns="0" bIns="0" rtlCol="0" anchor="ctr">
            <a:spAutoFit/>
          </a:bodyPr>
          <a:lstStyle/>
          <a:p>
            <a:pPr marL="93821" marR="3810" lvl="0" indent="-84773" algn="l" defTabSz="342900" rtl="0" eaLnBrk="1" fontAlgn="auto" latinLnBrk="0" hangingPunct="1">
              <a:lnSpc>
                <a:spcPct val="110000"/>
              </a:lnSpc>
              <a:spcBef>
                <a:spcPts val="75"/>
              </a:spcBef>
              <a:spcAft>
                <a:spcPts val="0"/>
              </a:spcAft>
              <a:buClrTx/>
              <a:buSzTx/>
              <a:buFontTx/>
              <a:buNone/>
              <a:tabLst/>
              <a:defRPr/>
            </a:pPr>
            <a:r>
              <a:rPr lang="en-IE" sz="1500" b="1" spc="-4" dirty="0" smtClean="0">
                <a:solidFill>
                  <a:srgbClr val="7F7F7F"/>
                </a:solidFill>
                <a:cs typeface="Arial"/>
              </a:rPr>
              <a:t>Economic Backdrop</a:t>
            </a:r>
            <a:endParaRPr kumimoji="0" lang="en-IE" sz="1500" b="0" i="0" u="none" strike="noStrike" kern="1200" cap="none" spc="0" normalizeH="0" baseline="0" noProof="0" dirty="0">
              <a:ln>
                <a:noFill/>
              </a:ln>
              <a:solidFill>
                <a:srgbClr val="7F7F7F"/>
              </a:solidFill>
              <a:effectLst/>
              <a:uLnTx/>
              <a:uFillTx/>
              <a:cs typeface="Arial"/>
            </a:endParaRPr>
          </a:p>
        </p:txBody>
      </p:sp>
      <p:sp>
        <p:nvSpPr>
          <p:cNvPr id="21" name="Arc 20">
            <a:extLst>
              <a:ext uri="{FF2B5EF4-FFF2-40B4-BE49-F238E27FC236}">
                <a16:creationId xmlns:a16="http://schemas.microsoft.com/office/drawing/2014/main" id="{7618D993-47E0-4374-9B34-BF9FC7E65F49}"/>
              </a:ext>
            </a:extLst>
          </p:cNvPr>
          <p:cNvSpPr/>
          <p:nvPr/>
        </p:nvSpPr>
        <p:spPr>
          <a:xfrm>
            <a:off x="3743355" y="1150291"/>
            <a:ext cx="625817" cy="625817"/>
          </a:xfrm>
          <a:prstGeom prst="arc">
            <a:avLst>
              <a:gd name="adj1" fmla="val 13370406"/>
              <a:gd name="adj2" fmla="val 7536460"/>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a typeface="+mn-ea"/>
              <a:cs typeface="+mn-cs"/>
            </a:endParaRPr>
          </a:p>
        </p:txBody>
      </p:sp>
      <p:sp>
        <p:nvSpPr>
          <p:cNvPr id="22" name="Oval 21">
            <a:extLst>
              <a:ext uri="{FF2B5EF4-FFF2-40B4-BE49-F238E27FC236}">
                <a16:creationId xmlns:a16="http://schemas.microsoft.com/office/drawing/2014/main" id="{485306BB-C5A5-4F54-9503-9AD679B25274}"/>
              </a:ext>
            </a:extLst>
          </p:cNvPr>
          <p:cNvSpPr/>
          <p:nvPr/>
        </p:nvSpPr>
        <p:spPr>
          <a:xfrm>
            <a:off x="3793540" y="1200475"/>
            <a:ext cx="525449" cy="525449"/>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a typeface="+mn-ea"/>
              <a:cs typeface="+mn-cs"/>
            </a:endParaRPr>
          </a:p>
        </p:txBody>
      </p:sp>
      <p:sp>
        <p:nvSpPr>
          <p:cNvPr id="23" name="TextBox 22">
            <a:extLst>
              <a:ext uri="{FF2B5EF4-FFF2-40B4-BE49-F238E27FC236}">
                <a16:creationId xmlns:a16="http://schemas.microsoft.com/office/drawing/2014/main" id="{871CC0F3-062F-43BC-BAAB-2D03ECA51B74}"/>
              </a:ext>
            </a:extLst>
          </p:cNvPr>
          <p:cNvSpPr txBox="1"/>
          <p:nvPr/>
        </p:nvSpPr>
        <p:spPr>
          <a:xfrm>
            <a:off x="4828921" y="2042464"/>
            <a:ext cx="4027184" cy="253916"/>
          </a:xfrm>
          <a:prstGeom prst="rect">
            <a:avLst/>
          </a:prstGeom>
          <a:noFill/>
        </p:spPr>
        <p:txBody>
          <a:bodyPr wrap="square" lIns="0" tIns="0" rIns="0" bIns="0" rtlCol="0" anchor="ctr">
            <a:spAutoFit/>
          </a:bodyPr>
          <a:lstStyle/>
          <a:p>
            <a:pPr marL="93821" marR="3810" lvl="0" indent="-84773" algn="l" defTabSz="342900" rtl="0" eaLnBrk="1" fontAlgn="auto" latinLnBrk="0" hangingPunct="1">
              <a:lnSpc>
                <a:spcPct val="110000"/>
              </a:lnSpc>
              <a:spcBef>
                <a:spcPts val="75"/>
              </a:spcBef>
              <a:spcAft>
                <a:spcPts val="0"/>
              </a:spcAft>
              <a:buClrTx/>
              <a:buSzTx/>
              <a:buFontTx/>
              <a:buNone/>
              <a:tabLst/>
              <a:defRPr/>
            </a:pPr>
            <a:r>
              <a:rPr lang="en-IE" sz="1500" b="1" spc="-4" dirty="0" smtClean="0">
                <a:solidFill>
                  <a:srgbClr val="00A7B5"/>
                </a:solidFill>
                <a:cs typeface="Arial"/>
              </a:rPr>
              <a:t>Measures Impacting Business</a:t>
            </a:r>
            <a:endParaRPr kumimoji="0" lang="en-IE" sz="1500" b="0" i="0" u="none" strike="noStrike" kern="1200" cap="none" spc="0" normalizeH="0" baseline="0" noProof="0" dirty="0">
              <a:ln>
                <a:noFill/>
              </a:ln>
              <a:solidFill>
                <a:srgbClr val="00A7B5"/>
              </a:solidFill>
              <a:effectLst/>
              <a:uLnTx/>
              <a:uFillTx/>
              <a:cs typeface="Arial"/>
            </a:endParaRPr>
          </a:p>
        </p:txBody>
      </p:sp>
      <p:sp>
        <p:nvSpPr>
          <p:cNvPr id="24" name="Arc 23">
            <a:extLst>
              <a:ext uri="{FF2B5EF4-FFF2-40B4-BE49-F238E27FC236}">
                <a16:creationId xmlns:a16="http://schemas.microsoft.com/office/drawing/2014/main" id="{8E983445-BC50-4D9B-AA51-12AB3CDAE891}"/>
              </a:ext>
            </a:extLst>
          </p:cNvPr>
          <p:cNvSpPr/>
          <p:nvPr/>
        </p:nvSpPr>
        <p:spPr>
          <a:xfrm>
            <a:off x="4116127" y="1866940"/>
            <a:ext cx="625817" cy="625817"/>
          </a:xfrm>
          <a:prstGeom prst="arc">
            <a:avLst>
              <a:gd name="adj1" fmla="val 15503337"/>
              <a:gd name="adj2" fmla="val 7383474"/>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a typeface="+mn-ea"/>
              <a:cs typeface="+mn-cs"/>
            </a:endParaRPr>
          </a:p>
        </p:txBody>
      </p:sp>
      <p:sp>
        <p:nvSpPr>
          <p:cNvPr id="25" name="Oval 24">
            <a:extLst>
              <a:ext uri="{FF2B5EF4-FFF2-40B4-BE49-F238E27FC236}">
                <a16:creationId xmlns:a16="http://schemas.microsoft.com/office/drawing/2014/main" id="{E430E111-8DE1-4AEF-A42B-ACBFD582EE68}"/>
              </a:ext>
            </a:extLst>
          </p:cNvPr>
          <p:cNvSpPr/>
          <p:nvPr/>
        </p:nvSpPr>
        <p:spPr>
          <a:xfrm>
            <a:off x="4166312" y="191712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4351E0A8-D71F-4078-A84C-5E80A3612567}"/>
              </a:ext>
            </a:extLst>
          </p:cNvPr>
          <p:cNvSpPr txBox="1"/>
          <p:nvPr/>
        </p:nvSpPr>
        <p:spPr>
          <a:xfrm>
            <a:off x="4879106" y="2831092"/>
            <a:ext cx="3976999" cy="230832"/>
          </a:xfrm>
          <a:prstGeom prst="rect">
            <a:avLst/>
          </a:prstGeom>
          <a:noFill/>
        </p:spPr>
        <p:txBody>
          <a:bodyPr wrap="square" lIns="0" tIns="0" rIns="0" bIns="0" rtlCol="0" anchor="ctr">
            <a:spAutoFit/>
          </a:bodyPr>
          <a:lstStyle/>
          <a:p>
            <a:pPr marL="9525" marR="0" lvl="0" indent="0" algn="l" defTabSz="342900" rtl="0" eaLnBrk="1" fontAlgn="auto" latinLnBrk="0" hangingPunct="1">
              <a:lnSpc>
                <a:spcPct val="100000"/>
              </a:lnSpc>
              <a:spcBef>
                <a:spcPts val="169"/>
              </a:spcBef>
              <a:spcAft>
                <a:spcPts val="0"/>
              </a:spcAft>
              <a:buClrTx/>
              <a:buSzTx/>
              <a:buFontTx/>
              <a:buNone/>
              <a:tabLst/>
              <a:defRPr/>
            </a:pPr>
            <a:r>
              <a:rPr lang="en-IE" sz="1500" b="1" spc="-8" dirty="0" smtClean="0">
                <a:solidFill>
                  <a:srgbClr val="7F7F7F"/>
                </a:solidFill>
                <a:cs typeface="Arial"/>
              </a:rPr>
              <a:t>Measures Impacting Individuals</a:t>
            </a:r>
            <a:endParaRPr kumimoji="0" lang="en-IE" sz="1500" b="0" i="0" u="none" strike="noStrike" kern="1200" cap="none" spc="0" normalizeH="0" baseline="0" noProof="0" dirty="0">
              <a:ln>
                <a:noFill/>
              </a:ln>
              <a:solidFill>
                <a:srgbClr val="7F7F7F"/>
              </a:solidFill>
              <a:effectLst/>
              <a:uLnTx/>
              <a:uFillTx/>
              <a:cs typeface="Arial"/>
            </a:endParaRPr>
          </a:p>
        </p:txBody>
      </p:sp>
      <p:sp>
        <p:nvSpPr>
          <p:cNvPr id="27" name="Arc 26">
            <a:extLst>
              <a:ext uri="{FF2B5EF4-FFF2-40B4-BE49-F238E27FC236}">
                <a16:creationId xmlns:a16="http://schemas.microsoft.com/office/drawing/2014/main" id="{866925C1-10CD-437E-B2F9-C2916BBE9DE0}"/>
              </a:ext>
            </a:extLst>
          </p:cNvPr>
          <p:cNvSpPr/>
          <p:nvPr/>
        </p:nvSpPr>
        <p:spPr>
          <a:xfrm>
            <a:off x="4203104" y="2616599"/>
            <a:ext cx="625817" cy="625817"/>
          </a:xfrm>
          <a:prstGeom prst="arc">
            <a:avLst>
              <a:gd name="adj1" fmla="val 16200000"/>
              <a:gd name="adj2" fmla="val 9060769"/>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a typeface="+mn-ea"/>
              <a:cs typeface="+mn-cs"/>
            </a:endParaRPr>
          </a:p>
        </p:txBody>
      </p:sp>
      <p:sp>
        <p:nvSpPr>
          <p:cNvPr id="28" name="Oval 27">
            <a:extLst>
              <a:ext uri="{FF2B5EF4-FFF2-40B4-BE49-F238E27FC236}">
                <a16:creationId xmlns:a16="http://schemas.microsoft.com/office/drawing/2014/main" id="{303DEE5B-6B6C-472F-BCEE-58B345C03019}"/>
              </a:ext>
            </a:extLst>
          </p:cNvPr>
          <p:cNvSpPr/>
          <p:nvPr/>
        </p:nvSpPr>
        <p:spPr>
          <a:xfrm>
            <a:off x="4253289" y="2666784"/>
            <a:ext cx="525449" cy="525449"/>
          </a:xfrm>
          <a:prstGeom prst="ellipse">
            <a:avLst/>
          </a:prstGeom>
          <a:solidFill>
            <a:srgbClr val="7F7F7F"/>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04829D3F-2FAB-4E9E-B85A-B21B663D2B3B}"/>
              </a:ext>
            </a:extLst>
          </p:cNvPr>
          <p:cNvSpPr txBox="1"/>
          <p:nvPr/>
        </p:nvSpPr>
        <p:spPr>
          <a:xfrm>
            <a:off x="3847541" y="1255450"/>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ea typeface="+mn-ea"/>
                <a:cs typeface="+mn-cs"/>
              </a:rPr>
              <a:t>01</a:t>
            </a:r>
          </a:p>
        </p:txBody>
      </p:sp>
      <p:sp>
        <p:nvSpPr>
          <p:cNvPr id="31" name="TextBox 30">
            <a:extLst>
              <a:ext uri="{FF2B5EF4-FFF2-40B4-BE49-F238E27FC236}">
                <a16:creationId xmlns:a16="http://schemas.microsoft.com/office/drawing/2014/main" id="{46834083-E710-410D-8278-9596FC38C7D4}"/>
              </a:ext>
            </a:extLst>
          </p:cNvPr>
          <p:cNvSpPr txBox="1"/>
          <p:nvPr/>
        </p:nvSpPr>
        <p:spPr>
          <a:xfrm>
            <a:off x="4229308" y="197209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ea typeface="+mn-ea"/>
                <a:cs typeface="+mn-cs"/>
              </a:rPr>
              <a:t>02</a:t>
            </a:r>
          </a:p>
        </p:txBody>
      </p:sp>
      <p:sp>
        <p:nvSpPr>
          <p:cNvPr id="32" name="TextBox 31">
            <a:extLst>
              <a:ext uri="{FF2B5EF4-FFF2-40B4-BE49-F238E27FC236}">
                <a16:creationId xmlns:a16="http://schemas.microsoft.com/office/drawing/2014/main" id="{36895E89-02CF-43F7-8C36-90AADE5D8EE2}"/>
              </a:ext>
            </a:extLst>
          </p:cNvPr>
          <p:cNvSpPr txBox="1"/>
          <p:nvPr/>
        </p:nvSpPr>
        <p:spPr>
          <a:xfrm>
            <a:off x="4311117" y="2759408"/>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ea typeface="+mn-ea"/>
                <a:cs typeface="+mn-cs"/>
              </a:rPr>
              <a:t>03</a:t>
            </a:r>
          </a:p>
        </p:txBody>
      </p:sp>
      <p:sp>
        <p:nvSpPr>
          <p:cNvPr id="35" name="object 29"/>
          <p:cNvSpPr/>
          <p:nvPr/>
        </p:nvSpPr>
        <p:spPr>
          <a:xfrm>
            <a:off x="8222805" y="1048271"/>
            <a:ext cx="330030" cy="336255"/>
          </a:xfrm>
          <a:prstGeom prst="rect">
            <a:avLst/>
          </a:prstGeom>
          <a:blipFill>
            <a:blip r:embed="rId4" cstate="print">
              <a:lum bright="70000" contrast="-7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a typeface="+mn-ea"/>
              <a:cs typeface="+mn-cs"/>
            </a:endParaRPr>
          </a:p>
        </p:txBody>
      </p:sp>
      <p:sp>
        <p:nvSpPr>
          <p:cNvPr id="36" name="TextBox 35">
            <a:extLst>
              <a:ext uri="{FF2B5EF4-FFF2-40B4-BE49-F238E27FC236}">
                <a16:creationId xmlns:a16="http://schemas.microsoft.com/office/drawing/2014/main" id="{30366004-E1ED-480A-9173-BFA4B4BECD9B}"/>
              </a:ext>
            </a:extLst>
          </p:cNvPr>
          <p:cNvSpPr txBox="1"/>
          <p:nvPr/>
        </p:nvSpPr>
        <p:spPr>
          <a:xfrm>
            <a:off x="4587557" y="3674741"/>
            <a:ext cx="3710947" cy="234231"/>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lang="en-IE" sz="1500" b="1" spc="-4" dirty="0" smtClean="0">
                <a:solidFill>
                  <a:srgbClr val="33B9C4"/>
                </a:solidFill>
                <a:cs typeface="Arial"/>
              </a:rPr>
              <a:t>Consumption Tax Measures</a:t>
            </a:r>
            <a:endParaRPr kumimoji="0" lang="en-IE" sz="1500" b="1" i="0" u="none" strike="noStrike" kern="1200" cap="none" spc="-4" normalizeH="0" baseline="0" noProof="0" dirty="0">
              <a:ln>
                <a:noFill/>
              </a:ln>
              <a:solidFill>
                <a:srgbClr val="33B9C4"/>
              </a:solidFill>
              <a:effectLst/>
              <a:uLnTx/>
              <a:uFillTx/>
              <a:cs typeface="Arial"/>
            </a:endParaRPr>
          </a:p>
        </p:txBody>
      </p:sp>
      <p:sp>
        <p:nvSpPr>
          <p:cNvPr id="37" name="Arc 36">
            <a:extLst>
              <a:ext uri="{FF2B5EF4-FFF2-40B4-BE49-F238E27FC236}">
                <a16:creationId xmlns:a16="http://schemas.microsoft.com/office/drawing/2014/main" id="{77318EF5-0DA2-46A8-9BF9-6AEDA1D73459}"/>
              </a:ext>
            </a:extLst>
          </p:cNvPr>
          <p:cNvSpPr/>
          <p:nvPr/>
        </p:nvSpPr>
        <p:spPr>
          <a:xfrm>
            <a:off x="3876454" y="3410983"/>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ea typeface="+mn-ea"/>
              <a:cs typeface="+mn-cs"/>
            </a:endParaRPr>
          </a:p>
        </p:txBody>
      </p:sp>
      <p:sp>
        <p:nvSpPr>
          <p:cNvPr id="38" name="Oval 37">
            <a:extLst>
              <a:ext uri="{FF2B5EF4-FFF2-40B4-BE49-F238E27FC236}">
                <a16:creationId xmlns:a16="http://schemas.microsoft.com/office/drawing/2014/main" id="{A82333E7-52A6-46A8-A21F-7046BB3BB85B}"/>
              </a:ext>
            </a:extLst>
          </p:cNvPr>
          <p:cNvSpPr/>
          <p:nvPr/>
        </p:nvSpPr>
        <p:spPr>
          <a:xfrm>
            <a:off x="3926639" y="3461168"/>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ea typeface="+mn-ea"/>
              <a:cs typeface="+mn-cs"/>
            </a:endParaRPr>
          </a:p>
        </p:txBody>
      </p:sp>
      <p:sp>
        <p:nvSpPr>
          <p:cNvPr id="39" name="TextBox 38">
            <a:extLst>
              <a:ext uri="{FF2B5EF4-FFF2-40B4-BE49-F238E27FC236}">
                <a16:creationId xmlns:a16="http://schemas.microsoft.com/office/drawing/2014/main" id="{ECCFCCFC-B1FC-428B-9E29-834FD2851B27}"/>
              </a:ext>
            </a:extLst>
          </p:cNvPr>
          <p:cNvSpPr txBox="1"/>
          <p:nvPr/>
        </p:nvSpPr>
        <p:spPr>
          <a:xfrm>
            <a:off x="3984467" y="3516142"/>
            <a:ext cx="647023"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ea typeface="+mn-ea"/>
                <a:cs typeface="+mn-cs"/>
              </a:rPr>
              <a:t>04</a:t>
            </a:r>
          </a:p>
        </p:txBody>
      </p:sp>
    </p:spTree>
    <p:extLst>
      <p:ext uri="{BB962C8B-B14F-4D97-AF65-F5344CB8AC3E}">
        <p14:creationId xmlns:p14="http://schemas.microsoft.com/office/powerpoint/2010/main" val="194521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20</a:t>
            </a:fld>
            <a:endParaRPr lang="en-GB" dirty="0"/>
          </a:p>
        </p:txBody>
      </p:sp>
      <p:sp>
        <p:nvSpPr>
          <p:cNvPr id="61" name="TextBox 104"/>
          <p:cNvSpPr txBox="1"/>
          <p:nvPr/>
        </p:nvSpPr>
        <p:spPr>
          <a:xfrm>
            <a:off x="549561" y="1960371"/>
            <a:ext cx="3784600" cy="260071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300" dirty="0" smtClean="0"/>
              <a:t>New Vacant </a:t>
            </a:r>
            <a:r>
              <a:rPr lang="en-US" sz="1300" dirty="0"/>
              <a:t>Homes Tax </a:t>
            </a:r>
            <a:r>
              <a:rPr lang="en-US" sz="1300" dirty="0" smtClean="0"/>
              <a:t>introduced </a:t>
            </a:r>
            <a:r>
              <a:rPr lang="en-US" sz="1300" dirty="0"/>
              <a:t>in </a:t>
            </a:r>
            <a:r>
              <a:rPr lang="en-US" sz="1300" dirty="0" smtClean="0"/>
              <a:t>2023 - self-assessed </a:t>
            </a:r>
            <a:r>
              <a:rPr lang="en-US" sz="1300" dirty="0"/>
              <a:t>and administered by </a:t>
            </a:r>
            <a:r>
              <a:rPr lang="en-US" sz="1300" dirty="0" smtClean="0"/>
              <a:t>Revenue.</a:t>
            </a:r>
          </a:p>
          <a:p>
            <a:pPr marL="171450" indent="-171450">
              <a:buFont typeface="Arial" panose="020B0604020202020204" pitchFamily="34" charset="0"/>
              <a:buChar char="•"/>
            </a:pPr>
            <a:r>
              <a:rPr lang="en-US" sz="1300" dirty="0" smtClean="0"/>
              <a:t>Applies to residential </a:t>
            </a:r>
            <a:r>
              <a:rPr lang="en-US" sz="1300" dirty="0"/>
              <a:t>properties which are unoccupied for </a:t>
            </a:r>
            <a:r>
              <a:rPr lang="en-US" sz="1300" dirty="0" smtClean="0"/>
              <a:t>12 </a:t>
            </a:r>
            <a:r>
              <a:rPr lang="en-US" sz="1300" dirty="0"/>
              <a:t>months or more. </a:t>
            </a:r>
            <a:endParaRPr lang="en-US" sz="1300" dirty="0" smtClean="0"/>
          </a:p>
          <a:p>
            <a:pPr marL="171450" indent="-171450">
              <a:buFont typeface="Arial" panose="020B0604020202020204" pitchFamily="34" charset="0"/>
              <a:buChar char="•"/>
            </a:pPr>
            <a:r>
              <a:rPr lang="en-US" sz="1300" dirty="0" smtClean="0"/>
              <a:t>Property considered </a:t>
            </a:r>
            <a:r>
              <a:rPr lang="en-US" sz="1300" dirty="0"/>
              <a:t>vacant for the purposes of the tax if it is occupied for </a:t>
            </a:r>
            <a:r>
              <a:rPr lang="en-US" sz="1300" dirty="0" smtClean="0"/>
              <a:t>&lt; </a:t>
            </a:r>
            <a:r>
              <a:rPr lang="en-US" sz="1300" dirty="0"/>
              <a:t>30 days in </a:t>
            </a:r>
            <a:r>
              <a:rPr lang="en-US" sz="1300" dirty="0" smtClean="0"/>
              <a:t>12-month </a:t>
            </a:r>
            <a:r>
              <a:rPr lang="en-US" sz="1300" dirty="0"/>
              <a:t>period. </a:t>
            </a:r>
            <a:endParaRPr lang="en-US" sz="1300" dirty="0" smtClean="0"/>
          </a:p>
          <a:p>
            <a:pPr marL="171450" indent="-171450">
              <a:buFont typeface="Arial" panose="020B0604020202020204" pitchFamily="34" charset="0"/>
              <a:buChar char="•"/>
            </a:pPr>
            <a:r>
              <a:rPr lang="en-US" sz="1300" dirty="0"/>
              <a:t>C</a:t>
            </a:r>
            <a:r>
              <a:rPr lang="en-US" sz="1300" dirty="0" smtClean="0"/>
              <a:t>harged </a:t>
            </a:r>
            <a:r>
              <a:rPr lang="en-US" sz="1300" dirty="0"/>
              <a:t>at a rate equal to three times the property’s existing base Local Property Tax liability. </a:t>
            </a:r>
            <a:endParaRPr lang="en-US" sz="1300" dirty="0" smtClean="0"/>
          </a:p>
          <a:p>
            <a:pPr marL="171450" indent="-171450">
              <a:buFont typeface="Arial" panose="020B0604020202020204" pitchFamily="34" charset="0"/>
              <a:buChar char="•"/>
            </a:pPr>
            <a:r>
              <a:rPr lang="en-US" sz="1300" dirty="0" smtClean="0">
                <a:solidFill>
                  <a:prstClr val="black"/>
                </a:solidFill>
                <a:cs typeface="Arial" panose="020B0604020202020204" pitchFamily="34" charset="0"/>
              </a:rPr>
              <a:t>Exemptions for properties listed for sale or rent, those recently sold or those vacant as a result of occupier’s illness or long-term care</a:t>
            </a:r>
            <a:endParaRPr lang="en-IE" sz="1300" dirty="0">
              <a:solidFill>
                <a:prstClr val="black"/>
              </a:solidFill>
              <a:cs typeface="Arial" panose="020B0604020202020204" pitchFamily="34" charset="0"/>
            </a:endParaRPr>
          </a:p>
        </p:txBody>
      </p:sp>
      <p:cxnSp>
        <p:nvCxnSpPr>
          <p:cNvPr id="64" name="Straight Connector 63"/>
          <p:cNvCxnSpPr/>
          <p:nvPr/>
        </p:nvCxnSpPr>
        <p:spPr>
          <a:xfrm flipH="1">
            <a:off x="4415782" y="1904743"/>
            <a:ext cx="2379344" cy="5705"/>
          </a:xfrm>
          <a:prstGeom prst="line">
            <a:avLst/>
          </a:prstGeom>
          <a:noFill/>
          <a:ln w="6350" cap="flat" cmpd="sng" algn="ctr">
            <a:solidFill>
              <a:srgbClr val="00A7B5"/>
            </a:solidFill>
            <a:prstDash val="solid"/>
            <a:miter lim="800000"/>
            <a:headEnd type="oval" w="med" len="med"/>
            <a:tailEnd type="oval" w="med" len="med"/>
          </a:ln>
          <a:effectLst/>
        </p:spPr>
      </p:cxn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87" name="Rectangle 86"/>
          <p:cNvSpPr/>
          <p:nvPr/>
        </p:nvSpPr>
        <p:spPr>
          <a:xfrm>
            <a:off x="5991897" y="996454"/>
            <a:ext cx="2844216" cy="369332"/>
          </a:xfrm>
          <a:prstGeom prst="rect">
            <a:avLst/>
          </a:prstGeom>
        </p:spPr>
        <p:txBody>
          <a:bodyPr wrap="square">
            <a:spAutoFit/>
          </a:bodyPr>
          <a:lstStyle/>
          <a:p>
            <a:r>
              <a:rPr lang="en-IE" b="1" dirty="0" smtClean="0">
                <a:solidFill>
                  <a:srgbClr val="4F2D7F"/>
                </a:solidFill>
              </a:rPr>
              <a:t>Housing</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80"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74" name="TextBox 105"/>
          <p:cNvSpPr txBox="1"/>
          <p:nvPr/>
        </p:nvSpPr>
        <p:spPr>
          <a:xfrm>
            <a:off x="6064528" y="1983522"/>
            <a:ext cx="888086"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Vacant</a:t>
            </a:r>
          </a:p>
          <a:p>
            <a:pPr algn="ctr">
              <a:defRPr/>
            </a:pPr>
            <a:r>
              <a:rPr lang="en-US" sz="800" b="1" dirty="0" smtClean="0">
                <a:solidFill>
                  <a:prstClr val="white"/>
                </a:solidFill>
              </a:rPr>
              <a:t>Homes </a:t>
            </a:r>
          </a:p>
          <a:p>
            <a:pPr algn="ctr">
              <a:defRPr/>
            </a:pPr>
            <a:r>
              <a:rPr lang="en-US" sz="800" b="1" dirty="0" smtClean="0">
                <a:solidFill>
                  <a:prstClr val="white"/>
                </a:solidFill>
              </a:rPr>
              <a:t>Tax</a:t>
            </a:r>
            <a:endParaRPr lang="en-US" sz="800" b="1"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32" name="TextBox 105"/>
          <p:cNvSpPr txBox="1"/>
          <p:nvPr/>
        </p:nvSpPr>
        <p:spPr>
          <a:xfrm>
            <a:off x="6270094" y="3787339"/>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08</a:t>
            </a:r>
            <a:endParaRPr lang="en-US" sz="1600" dirty="0">
              <a:solidFill>
                <a:prstClr val="white"/>
              </a:solidFil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9" name="TextBox 128"/>
          <p:cNvSpPr txBox="1"/>
          <p:nvPr/>
        </p:nvSpPr>
        <p:spPr>
          <a:xfrm>
            <a:off x="5452364" y="2706181"/>
            <a:ext cx="79161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Pre-Letting Expenses</a:t>
            </a:r>
            <a:endParaRPr lang="en-US" sz="800" b="1" dirty="0">
              <a:solidFill>
                <a:schemeClr val="bg1"/>
              </a:solidFill>
            </a:endParaRPr>
          </a:p>
        </p:txBody>
      </p:sp>
      <p:sp>
        <p:nvSpPr>
          <p:cNvPr id="30" name="TextBox 133"/>
          <p:cNvSpPr txBox="1"/>
          <p:nvPr/>
        </p:nvSpPr>
        <p:spPr>
          <a:xfrm>
            <a:off x="5421372" y="3485197"/>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Rent Tax</a:t>
            </a:r>
          </a:p>
          <a:p>
            <a:pPr algn="ctr">
              <a:defRPr/>
            </a:pPr>
            <a:r>
              <a:rPr lang="en-US" sz="800" b="1" dirty="0" smtClean="0">
                <a:solidFill>
                  <a:prstClr val="white"/>
                </a:solidFill>
              </a:rPr>
              <a:t>Credit</a:t>
            </a:r>
            <a:endParaRPr lang="en-US" sz="800" b="1" dirty="0">
              <a:solidFill>
                <a:prstClr val="white"/>
              </a:solidFill>
            </a:endParaRPr>
          </a:p>
        </p:txBody>
      </p:sp>
      <p:sp>
        <p:nvSpPr>
          <p:cNvPr id="33" name="TextBox 133"/>
          <p:cNvSpPr txBox="1"/>
          <p:nvPr/>
        </p:nvSpPr>
        <p:spPr>
          <a:xfrm>
            <a:off x="6025725" y="4023952"/>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Help-to-Buy</a:t>
            </a:r>
          </a:p>
          <a:p>
            <a:pPr algn="ctr">
              <a:defRPr/>
            </a:pPr>
            <a:r>
              <a:rPr lang="en-US" sz="800" b="1" dirty="0" smtClean="0">
                <a:solidFill>
                  <a:prstClr val="white"/>
                </a:solidFill>
              </a:rPr>
              <a:t>Scheme</a:t>
            </a:r>
            <a:endParaRPr lang="en-US" sz="800" b="1" dirty="0">
              <a:solidFill>
                <a:prstClr val="white"/>
              </a:solidFill>
            </a:endParaRPr>
          </a:p>
        </p:txBody>
      </p:sp>
      <p:sp>
        <p:nvSpPr>
          <p:cNvPr id="34" name="TextBox 33">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996483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21</a:t>
            </a:fld>
            <a:endParaRPr lang="en-GB" dirty="0"/>
          </a:p>
        </p:txBody>
      </p:sp>
      <p:cxnSp>
        <p:nvCxnSpPr>
          <p:cNvPr id="63" name="Straight Connector 62"/>
          <p:cNvCxnSpPr/>
          <p:nvPr/>
        </p:nvCxnSpPr>
        <p:spPr>
          <a:xfrm>
            <a:off x="4434340" y="2725938"/>
            <a:ext cx="1230306" cy="9873"/>
          </a:xfrm>
          <a:prstGeom prst="line">
            <a:avLst/>
          </a:prstGeom>
          <a:noFill/>
          <a:ln w="6350" cap="flat" cmpd="sng" algn="ctr">
            <a:solidFill>
              <a:srgbClr val="E92841"/>
            </a:solidFill>
            <a:prstDash val="solid"/>
            <a:miter lim="800000"/>
            <a:headEnd type="oval" w="med" len="med"/>
            <a:tailEnd type="oval" w="med" len="med"/>
          </a:ln>
          <a:effectLst/>
        </p:spPr>
      </p:cxn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80"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5" name="TextBox 128"/>
          <p:cNvSpPr txBox="1"/>
          <p:nvPr/>
        </p:nvSpPr>
        <p:spPr>
          <a:xfrm>
            <a:off x="5452364" y="2706181"/>
            <a:ext cx="79161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Pre-Letting Expenses</a:t>
            </a:r>
            <a:endParaRPr lang="en-US" sz="800" b="1" dirty="0">
              <a:solidFill>
                <a:schemeClr val="bg1"/>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32" name="TextBox 105"/>
          <p:cNvSpPr txBox="1"/>
          <p:nvPr/>
        </p:nvSpPr>
        <p:spPr>
          <a:xfrm>
            <a:off x="6270094" y="3787339"/>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08</a:t>
            </a:r>
            <a:endParaRPr lang="en-US" sz="1600" dirty="0">
              <a:solidFill>
                <a:prstClr val="white"/>
              </a:solidFil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104"/>
          <p:cNvSpPr txBox="1"/>
          <p:nvPr/>
        </p:nvSpPr>
        <p:spPr>
          <a:xfrm>
            <a:off x="587792" y="2679214"/>
            <a:ext cx="3635627" cy="1077218"/>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400" dirty="0" smtClean="0">
                <a:latin typeface="Arial (Body)"/>
              </a:rPr>
              <a:t>Amendment to </a:t>
            </a:r>
            <a:r>
              <a:rPr lang="en-US" sz="1400" dirty="0">
                <a:latin typeface="Arial (Body)"/>
              </a:rPr>
              <a:t>increase the eligible expenditure cap from €5,000 to €10,000 per property with effect from 1 January </a:t>
            </a:r>
            <a:r>
              <a:rPr lang="en-US" sz="1400" dirty="0" smtClean="0">
                <a:latin typeface="Arial (Body)"/>
              </a:rPr>
              <a:t>2023. </a:t>
            </a:r>
          </a:p>
          <a:p>
            <a:pPr marL="171450" indent="-171450">
              <a:buFont typeface="Arial" panose="020B0604020202020204" pitchFamily="34" charset="0"/>
              <a:buChar char="•"/>
            </a:pPr>
            <a:r>
              <a:rPr lang="en-US" sz="1400" dirty="0">
                <a:latin typeface="Arial (Body)"/>
              </a:rPr>
              <a:t>Q</a:t>
            </a:r>
            <a:r>
              <a:rPr lang="en-US" sz="1400" dirty="0" smtClean="0">
                <a:latin typeface="Arial (Body)"/>
              </a:rPr>
              <a:t>ualifying vacancy period is </a:t>
            </a:r>
            <a:r>
              <a:rPr lang="en-US" sz="1400" dirty="0">
                <a:latin typeface="Arial (Body)"/>
              </a:rPr>
              <a:t>being halved from </a:t>
            </a:r>
            <a:r>
              <a:rPr lang="en-US" sz="1400" dirty="0" smtClean="0">
                <a:latin typeface="Arial (Body)"/>
              </a:rPr>
              <a:t>12 months to 6 months</a:t>
            </a:r>
            <a:r>
              <a:rPr lang="en-US" sz="1400" dirty="0">
                <a:latin typeface="Arial (Body)"/>
              </a:rPr>
              <a:t>.</a:t>
            </a:r>
            <a:endParaRPr lang="en-IE" sz="1400" dirty="0">
              <a:solidFill>
                <a:prstClr val="black"/>
              </a:solidFill>
              <a:latin typeface="Arial (Body)"/>
              <a:cs typeface="Arial" panose="020B0604020202020204" pitchFamily="34" charset="0"/>
            </a:endParaRPr>
          </a:p>
        </p:txBody>
      </p:sp>
      <p:sp>
        <p:nvSpPr>
          <p:cNvPr id="29" name="TextBox 105"/>
          <p:cNvSpPr txBox="1"/>
          <p:nvPr/>
        </p:nvSpPr>
        <p:spPr>
          <a:xfrm>
            <a:off x="6064528" y="1983522"/>
            <a:ext cx="888086"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Vacant</a:t>
            </a:r>
          </a:p>
          <a:p>
            <a:pPr algn="ctr">
              <a:defRPr/>
            </a:pPr>
            <a:r>
              <a:rPr lang="en-US" sz="800" b="1" dirty="0" smtClean="0">
                <a:solidFill>
                  <a:prstClr val="white"/>
                </a:solidFill>
              </a:rPr>
              <a:t>Homes </a:t>
            </a:r>
          </a:p>
          <a:p>
            <a:pPr algn="ctr">
              <a:defRPr/>
            </a:pPr>
            <a:r>
              <a:rPr lang="en-US" sz="800" b="1" dirty="0" smtClean="0">
                <a:solidFill>
                  <a:prstClr val="white"/>
                </a:solidFill>
              </a:rPr>
              <a:t>Tax</a:t>
            </a:r>
            <a:endParaRPr lang="en-US" sz="800" b="1" dirty="0">
              <a:solidFill>
                <a:prstClr val="white"/>
              </a:solidFill>
            </a:endParaRPr>
          </a:p>
        </p:txBody>
      </p:sp>
      <p:sp>
        <p:nvSpPr>
          <p:cNvPr id="30" name="TextBox 133"/>
          <p:cNvSpPr txBox="1"/>
          <p:nvPr/>
        </p:nvSpPr>
        <p:spPr>
          <a:xfrm>
            <a:off x="5421372" y="3485197"/>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Rent Tax</a:t>
            </a:r>
          </a:p>
          <a:p>
            <a:pPr algn="ctr">
              <a:defRPr/>
            </a:pPr>
            <a:r>
              <a:rPr lang="en-US" sz="800" b="1" dirty="0" smtClean="0">
                <a:solidFill>
                  <a:prstClr val="white"/>
                </a:solidFill>
              </a:rPr>
              <a:t>Credit</a:t>
            </a:r>
            <a:endParaRPr lang="en-US" sz="800" b="1" dirty="0">
              <a:solidFill>
                <a:prstClr val="white"/>
              </a:solidFill>
            </a:endParaRPr>
          </a:p>
        </p:txBody>
      </p:sp>
      <p:sp>
        <p:nvSpPr>
          <p:cNvPr id="33" name="TextBox 133"/>
          <p:cNvSpPr txBox="1"/>
          <p:nvPr/>
        </p:nvSpPr>
        <p:spPr>
          <a:xfrm>
            <a:off x="6025725" y="4023952"/>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Help-to-Buy</a:t>
            </a:r>
          </a:p>
          <a:p>
            <a:pPr algn="ctr">
              <a:defRPr/>
            </a:pPr>
            <a:r>
              <a:rPr lang="en-US" sz="800" b="1" dirty="0" smtClean="0">
                <a:solidFill>
                  <a:prstClr val="white"/>
                </a:solidFill>
              </a:rPr>
              <a:t>Scheme</a:t>
            </a:r>
            <a:endParaRPr lang="en-US" sz="800" b="1" dirty="0">
              <a:solidFill>
                <a:prstClr val="white"/>
              </a:solidFill>
            </a:endParaRPr>
          </a:p>
        </p:txBody>
      </p:sp>
      <p:sp>
        <p:nvSpPr>
          <p:cNvPr id="34" name="TextBox 33">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35" name="Rectangle 34"/>
          <p:cNvSpPr/>
          <p:nvPr/>
        </p:nvSpPr>
        <p:spPr>
          <a:xfrm>
            <a:off x="5991897" y="996454"/>
            <a:ext cx="2844216" cy="369332"/>
          </a:xfrm>
          <a:prstGeom prst="rect">
            <a:avLst/>
          </a:prstGeom>
        </p:spPr>
        <p:txBody>
          <a:bodyPr wrap="square">
            <a:spAutoFit/>
          </a:bodyPr>
          <a:lstStyle/>
          <a:p>
            <a:r>
              <a:rPr lang="en-IE" b="1" dirty="0" smtClean="0">
                <a:solidFill>
                  <a:srgbClr val="4F2D7F"/>
                </a:solidFill>
              </a:rPr>
              <a:t>Housing</a:t>
            </a:r>
            <a:endParaRPr lang="en-IE" b="1" dirty="0">
              <a:solidFill>
                <a:srgbClr val="4F2D7F"/>
              </a:solidFill>
            </a:endParaRPr>
          </a:p>
        </p:txBody>
      </p:sp>
    </p:spTree>
    <p:extLst>
      <p:ext uri="{BB962C8B-B14F-4D97-AF65-F5344CB8AC3E}">
        <p14:creationId xmlns:p14="http://schemas.microsoft.com/office/powerpoint/2010/main" val="341369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4429535" y="3632092"/>
            <a:ext cx="1547954" cy="9104"/>
          </a:xfrm>
          <a:prstGeom prst="line">
            <a:avLst/>
          </a:prstGeom>
          <a:noFill/>
          <a:ln w="6350" cap="flat" cmpd="sng" algn="ctr">
            <a:solidFill>
              <a:srgbClr val="9BD732"/>
            </a:solidFill>
            <a:prstDash val="solid"/>
            <a:miter lim="800000"/>
            <a:headEnd type="oval" w="med" len="med"/>
            <a:tailEnd type="oval" w="med" len="med"/>
          </a:ln>
          <a:effectLst/>
        </p:spPr>
      </p:cxnSp>
      <p:sp>
        <p:nvSpPr>
          <p:cNvPr id="4" name="Slide Number Placeholder 3"/>
          <p:cNvSpPr>
            <a:spLocks noGrp="1"/>
          </p:cNvSpPr>
          <p:nvPr>
            <p:ph type="sldNum" sz="quarter" idx="11"/>
          </p:nvPr>
        </p:nvSpPr>
        <p:spPr/>
        <p:txBody>
          <a:bodyPr/>
          <a:lstStyle/>
          <a:p>
            <a:fld id="{8917037F-13F4-43B6-99FF-D710FE0C4777}" type="slidenum">
              <a:rPr lang="en-GB" smtClean="0"/>
              <a:pPr/>
              <a:t>22</a:t>
            </a:fld>
            <a:endParaRPr lang="en-GB" dirty="0"/>
          </a:p>
        </p:txBody>
      </p: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80"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76" name="TextBox 133"/>
          <p:cNvSpPr txBox="1"/>
          <p:nvPr/>
        </p:nvSpPr>
        <p:spPr>
          <a:xfrm>
            <a:off x="5421372" y="3485197"/>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Rent Tax</a:t>
            </a:r>
          </a:p>
          <a:p>
            <a:pPr algn="ctr">
              <a:defRPr/>
            </a:pPr>
            <a:r>
              <a:rPr lang="en-US" sz="800" b="1" dirty="0" smtClean="0">
                <a:solidFill>
                  <a:prstClr val="white"/>
                </a:solidFill>
              </a:rPr>
              <a:t>Credit</a:t>
            </a:r>
            <a:endParaRPr lang="en-US" sz="800" b="1" dirty="0">
              <a:solidFill>
                <a:prstClr val="white"/>
              </a:solidFill>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32" name="TextBox 105"/>
          <p:cNvSpPr txBox="1"/>
          <p:nvPr/>
        </p:nvSpPr>
        <p:spPr>
          <a:xfrm>
            <a:off x="6270094" y="3787339"/>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08</a:t>
            </a:r>
            <a:endParaRPr lang="en-US" sz="1600" dirty="0">
              <a:solidFill>
                <a:prstClr val="white"/>
              </a:solidFil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104"/>
          <p:cNvSpPr txBox="1"/>
          <p:nvPr/>
        </p:nvSpPr>
        <p:spPr>
          <a:xfrm>
            <a:off x="319931" y="3447916"/>
            <a:ext cx="4169429" cy="1077218"/>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400" dirty="0" smtClean="0"/>
              <a:t>€500 tax credit </a:t>
            </a:r>
            <a:r>
              <a:rPr lang="en-US" sz="1400" dirty="0" smtClean="0"/>
              <a:t>introduced </a:t>
            </a:r>
            <a:r>
              <a:rPr lang="en-US" sz="1400" dirty="0" smtClean="0"/>
              <a:t>for 2022-2025 for </a:t>
            </a:r>
            <a:r>
              <a:rPr lang="en-US" sz="1400" dirty="0"/>
              <a:t>those </a:t>
            </a:r>
            <a:r>
              <a:rPr lang="en-US" sz="1400" dirty="0" smtClean="0"/>
              <a:t>not receiving other </a:t>
            </a:r>
            <a:r>
              <a:rPr lang="en-US" sz="1400" dirty="0"/>
              <a:t>State housing support. </a:t>
            </a:r>
            <a:endParaRPr lang="en-US" sz="1400" dirty="0" smtClean="0"/>
          </a:p>
          <a:p>
            <a:pPr marL="171450" indent="-171450">
              <a:buFont typeface="Arial" panose="020B0604020202020204" pitchFamily="34" charset="0"/>
              <a:buChar char="•"/>
            </a:pPr>
            <a:r>
              <a:rPr lang="en-US" sz="1400" dirty="0" smtClean="0"/>
              <a:t>Only </a:t>
            </a:r>
            <a:r>
              <a:rPr lang="en-US" sz="1400" dirty="0"/>
              <a:t>one credit </a:t>
            </a:r>
            <a:r>
              <a:rPr lang="en-US" sz="1400" dirty="0" smtClean="0"/>
              <a:t>claimed </a:t>
            </a:r>
            <a:r>
              <a:rPr lang="en-US" sz="1400" dirty="0"/>
              <a:t>per person per </a:t>
            </a:r>
            <a:r>
              <a:rPr lang="en-US" sz="1400" dirty="0" smtClean="0"/>
              <a:t>year</a:t>
            </a:r>
          </a:p>
          <a:p>
            <a:pPr marL="171450" indent="-171450">
              <a:buFont typeface="Arial" panose="020B0604020202020204" pitchFamily="34" charset="0"/>
              <a:buChar char="•"/>
            </a:pPr>
            <a:r>
              <a:rPr lang="en-US" sz="1400" dirty="0" smtClean="0"/>
              <a:t>Proposed value </a:t>
            </a:r>
            <a:r>
              <a:rPr lang="en-US" sz="1400" dirty="0"/>
              <a:t>of the credit will be doubled in the case of married couples and civil partners. </a:t>
            </a:r>
            <a:endParaRPr lang="en-IE" sz="1400" dirty="0">
              <a:solidFill>
                <a:prstClr val="black"/>
              </a:solidFill>
              <a:cs typeface="Arial" panose="020B0604020202020204" pitchFamily="34" charset="0"/>
            </a:endParaRPr>
          </a:p>
        </p:txBody>
      </p:sp>
      <p:sp>
        <p:nvSpPr>
          <p:cNvPr id="29" name="TextBox 105"/>
          <p:cNvSpPr txBox="1"/>
          <p:nvPr/>
        </p:nvSpPr>
        <p:spPr>
          <a:xfrm>
            <a:off x="6064528" y="1983522"/>
            <a:ext cx="888086"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Vacant</a:t>
            </a:r>
          </a:p>
          <a:p>
            <a:pPr algn="ctr">
              <a:defRPr/>
            </a:pPr>
            <a:r>
              <a:rPr lang="en-US" sz="800" b="1" dirty="0" smtClean="0">
                <a:solidFill>
                  <a:prstClr val="white"/>
                </a:solidFill>
              </a:rPr>
              <a:t>Homes </a:t>
            </a:r>
          </a:p>
          <a:p>
            <a:pPr algn="ctr">
              <a:defRPr/>
            </a:pPr>
            <a:r>
              <a:rPr lang="en-US" sz="800" b="1" dirty="0" smtClean="0">
                <a:solidFill>
                  <a:prstClr val="white"/>
                </a:solidFill>
              </a:rPr>
              <a:t>Tax</a:t>
            </a:r>
            <a:endParaRPr lang="en-US" sz="800" b="1" dirty="0">
              <a:solidFill>
                <a:prstClr val="white"/>
              </a:solidFill>
            </a:endParaRPr>
          </a:p>
        </p:txBody>
      </p:sp>
      <p:sp>
        <p:nvSpPr>
          <p:cNvPr id="30" name="TextBox 128"/>
          <p:cNvSpPr txBox="1"/>
          <p:nvPr/>
        </p:nvSpPr>
        <p:spPr>
          <a:xfrm>
            <a:off x="5452364" y="2706181"/>
            <a:ext cx="79161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Pre-Letting Expenses</a:t>
            </a:r>
            <a:endParaRPr lang="en-US" sz="800" b="1" dirty="0">
              <a:solidFill>
                <a:schemeClr val="bg1"/>
              </a:solidFill>
            </a:endParaRPr>
          </a:p>
        </p:txBody>
      </p:sp>
      <p:sp>
        <p:nvSpPr>
          <p:cNvPr id="33" name="TextBox 133"/>
          <p:cNvSpPr txBox="1"/>
          <p:nvPr/>
        </p:nvSpPr>
        <p:spPr>
          <a:xfrm>
            <a:off x="6025725" y="4023952"/>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Help-to-Buy</a:t>
            </a:r>
          </a:p>
          <a:p>
            <a:pPr algn="ctr">
              <a:defRPr/>
            </a:pPr>
            <a:r>
              <a:rPr lang="en-US" sz="800" b="1" dirty="0" smtClean="0">
                <a:solidFill>
                  <a:prstClr val="white"/>
                </a:solidFill>
              </a:rPr>
              <a:t>Scheme</a:t>
            </a:r>
            <a:endParaRPr lang="en-US" sz="800" b="1" dirty="0">
              <a:solidFill>
                <a:prstClr val="white"/>
              </a:solidFill>
            </a:endParaRPr>
          </a:p>
        </p:txBody>
      </p:sp>
      <p:sp>
        <p:nvSpPr>
          <p:cNvPr id="34" name="TextBox 33">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38" name="Rectangle 37"/>
          <p:cNvSpPr/>
          <p:nvPr/>
        </p:nvSpPr>
        <p:spPr>
          <a:xfrm>
            <a:off x="5991897" y="996454"/>
            <a:ext cx="2844216" cy="369332"/>
          </a:xfrm>
          <a:prstGeom prst="rect">
            <a:avLst/>
          </a:prstGeom>
        </p:spPr>
        <p:txBody>
          <a:bodyPr wrap="square">
            <a:spAutoFit/>
          </a:bodyPr>
          <a:lstStyle/>
          <a:p>
            <a:r>
              <a:rPr lang="en-IE" b="1" dirty="0" smtClean="0">
                <a:solidFill>
                  <a:srgbClr val="4F2D7F"/>
                </a:solidFill>
              </a:rPr>
              <a:t>Housing</a:t>
            </a:r>
            <a:endParaRPr lang="en-IE" b="1" dirty="0">
              <a:solidFill>
                <a:srgbClr val="4F2D7F"/>
              </a:solidFill>
            </a:endParaRPr>
          </a:p>
        </p:txBody>
      </p:sp>
    </p:spTree>
    <p:extLst>
      <p:ext uri="{BB962C8B-B14F-4D97-AF65-F5344CB8AC3E}">
        <p14:creationId xmlns:p14="http://schemas.microsoft.com/office/powerpoint/2010/main" val="2683163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23</a:t>
            </a:fld>
            <a:endParaRPr lang="en-GB" dirty="0"/>
          </a:p>
        </p:txBody>
      </p:sp>
      <p:sp>
        <p:nvSpPr>
          <p:cNvPr id="65" name="Oval 64"/>
          <p:cNvSpPr>
            <a:spLocks noChangeArrowheads="1"/>
          </p:cNvSpPr>
          <p:nvPr/>
        </p:nvSpPr>
        <p:spPr bwMode="auto">
          <a:xfrm>
            <a:off x="5730254" y="2033470"/>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2863092"/>
            <a:ext cx="618001" cy="618001"/>
          </a:xfrm>
          <a:prstGeom prst="rect">
            <a:avLst/>
          </a:prstGeom>
        </p:spPr>
      </p:pic>
      <p:sp>
        <p:nvSpPr>
          <p:cNvPr id="42" name="Freeform 41"/>
          <p:cNvSpPr>
            <a:spLocks/>
          </p:cNvSpPr>
          <p:nvPr/>
        </p:nvSpPr>
        <p:spPr bwMode="auto">
          <a:xfrm flipH="1">
            <a:off x="5357699" y="3099050"/>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41" name="Freeform 40"/>
          <p:cNvSpPr>
            <a:spLocks/>
          </p:cNvSpPr>
          <p:nvPr/>
        </p:nvSpPr>
        <p:spPr bwMode="auto">
          <a:xfrm flipH="1">
            <a:off x="5308413" y="2023001"/>
            <a:ext cx="1134550"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flipH="1">
            <a:off x="5745661" y="1490555"/>
            <a:ext cx="1226368" cy="128945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sp>
        <p:nvSpPr>
          <p:cNvPr id="80" name="TextBox 105"/>
          <p:cNvSpPr txBox="1"/>
          <p:nvPr/>
        </p:nvSpPr>
        <p:spPr>
          <a:xfrm>
            <a:off x="5576015" y="3260728"/>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07</a:t>
            </a:r>
            <a:endParaRPr lang="en-US" sz="1600" dirty="0">
              <a:solidFill>
                <a:prstClr val="white"/>
              </a:solidFill>
            </a:endParaRPr>
          </a:p>
        </p:txBody>
      </p:sp>
      <p:sp>
        <p:nvSpPr>
          <p:cNvPr id="79" name="TextBox 105"/>
          <p:cNvSpPr txBox="1"/>
          <p:nvPr/>
        </p:nvSpPr>
        <p:spPr>
          <a:xfrm>
            <a:off x="5576015" y="2412816"/>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06</a:t>
            </a:r>
            <a:endParaRPr lang="en-US" sz="1600" dirty="0">
              <a:solidFill>
                <a:prstClr val="white"/>
              </a:solidFill>
            </a:endParaRPr>
          </a:p>
        </p:txBody>
      </p:sp>
      <p:sp>
        <p:nvSpPr>
          <p:cNvPr id="78" name="TextBox 105"/>
          <p:cNvSpPr txBox="1"/>
          <p:nvPr/>
        </p:nvSpPr>
        <p:spPr>
          <a:xfrm>
            <a:off x="6176553" y="1752401"/>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05</a:t>
            </a:r>
            <a:endParaRPr lang="en-US" sz="1600" dirty="0">
              <a:solidFill>
                <a:prstClr val="white"/>
              </a:solidFill>
            </a:endParaRPr>
          </a:p>
        </p:txBody>
      </p:sp>
      <p:sp>
        <p:nvSpPr>
          <p:cNvPr id="31" name="Freeform 30"/>
          <p:cNvSpPr>
            <a:spLocks/>
          </p:cNvSpPr>
          <p:nvPr/>
        </p:nvSpPr>
        <p:spPr bwMode="auto">
          <a:xfrm rot="18684105" flipH="1">
            <a:off x="6062316" y="3533261"/>
            <a:ext cx="1128141"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6276978" y="2595147"/>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600">
                <a:solidFill>
                  <a:prstClr val="black"/>
                </a:solidFill>
              </a:endParaRP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59" y="2884570"/>
            <a:ext cx="618001" cy="618001"/>
          </a:xfrm>
          <a:prstGeom prst="rect">
            <a:avLst/>
          </a:prstGeom>
        </p:spPr>
      </p:pic>
      <p:sp>
        <p:nvSpPr>
          <p:cNvPr id="32" name="TextBox 105"/>
          <p:cNvSpPr txBox="1"/>
          <p:nvPr/>
        </p:nvSpPr>
        <p:spPr>
          <a:xfrm>
            <a:off x="6270094" y="3787339"/>
            <a:ext cx="618573"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dirty="0" smtClean="0">
                <a:solidFill>
                  <a:prstClr val="white"/>
                </a:solidFill>
              </a:rPr>
              <a:t>08</a:t>
            </a:r>
            <a:endParaRPr lang="en-US" sz="1600" dirty="0">
              <a:solidFill>
                <a:prstClr val="white"/>
              </a:solidFill>
            </a:endParaRPr>
          </a:p>
        </p:txBody>
      </p:sp>
      <p:sp>
        <p:nvSpPr>
          <p:cNvPr id="33" name="TextBox 133"/>
          <p:cNvSpPr txBox="1"/>
          <p:nvPr/>
        </p:nvSpPr>
        <p:spPr>
          <a:xfrm>
            <a:off x="6025725" y="4023952"/>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Help-to-Buy</a:t>
            </a:r>
          </a:p>
          <a:p>
            <a:pPr algn="ctr">
              <a:defRPr/>
            </a:pPr>
            <a:r>
              <a:rPr lang="en-US" sz="800" b="1" dirty="0" smtClean="0">
                <a:solidFill>
                  <a:prstClr val="white"/>
                </a:solidFill>
              </a:rPr>
              <a:t>Scheme</a:t>
            </a:r>
            <a:endParaRPr lang="en-US" sz="800" b="1" dirty="0">
              <a:solidFill>
                <a:prstClr val="white"/>
              </a:solidFill>
            </a:endParaRPr>
          </a:p>
        </p:txBody>
      </p:sp>
      <p:cxnSp>
        <p:nvCxnSpPr>
          <p:cNvPr id="38" name="Straight Connector 37"/>
          <p:cNvCxnSpPr/>
          <p:nvPr/>
        </p:nvCxnSpPr>
        <p:spPr>
          <a:xfrm flipV="1">
            <a:off x="4452783" y="4364076"/>
            <a:ext cx="2126597" cy="24314"/>
          </a:xfrm>
          <a:prstGeom prst="line">
            <a:avLst/>
          </a:prstGeom>
          <a:noFill/>
          <a:ln w="6350" cap="flat" cmpd="sng" algn="ctr">
            <a:solidFill>
              <a:srgbClr val="FF7D1E"/>
            </a:solidFill>
            <a:prstDash val="solid"/>
            <a:miter lim="800000"/>
            <a:headEnd type="oval" w="med" len="med"/>
            <a:tailEnd type="oval" w="med" len="med"/>
          </a:ln>
          <a:effectLst/>
        </p:spPr>
      </p:cxn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3" name="Oval 42">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ECCFCCFC-B1FC-428B-9E29-834FD2851B27}"/>
              </a:ext>
            </a:extLst>
          </p:cNvPr>
          <p:cNvSpPr txBox="1"/>
          <p:nvPr/>
        </p:nvSpPr>
        <p:spPr>
          <a:xfrm>
            <a:off x="1556074" y="621784"/>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46" name="Straight Connector 45"/>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8" name="TextBox 104"/>
          <p:cNvSpPr txBox="1"/>
          <p:nvPr/>
        </p:nvSpPr>
        <p:spPr>
          <a:xfrm>
            <a:off x="305862" y="4025083"/>
            <a:ext cx="4169429" cy="64633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400" dirty="0" smtClean="0"/>
              <a:t>The Help-to-Buy (HTB) Scheme is being extended in its current form for a further two years until 31 December 2024.</a:t>
            </a:r>
            <a:endParaRPr lang="en-IE" sz="1400" dirty="0">
              <a:solidFill>
                <a:prstClr val="black"/>
              </a:solidFill>
              <a:cs typeface="Arial" panose="020B0604020202020204" pitchFamily="34" charset="0"/>
            </a:endParaRPr>
          </a:p>
        </p:txBody>
      </p:sp>
      <p:sp>
        <p:nvSpPr>
          <p:cNvPr id="30" name="TextBox 29">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sp>
        <p:nvSpPr>
          <p:cNvPr id="34" name="TextBox 133"/>
          <p:cNvSpPr txBox="1"/>
          <p:nvPr/>
        </p:nvSpPr>
        <p:spPr>
          <a:xfrm>
            <a:off x="5421372" y="3485197"/>
            <a:ext cx="973604"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Rent Tax</a:t>
            </a:r>
          </a:p>
          <a:p>
            <a:pPr algn="ctr">
              <a:defRPr/>
            </a:pPr>
            <a:r>
              <a:rPr lang="en-US" sz="800" b="1" dirty="0" smtClean="0">
                <a:solidFill>
                  <a:prstClr val="white"/>
                </a:solidFill>
              </a:rPr>
              <a:t>Credit</a:t>
            </a:r>
            <a:endParaRPr lang="en-US" sz="800" b="1" dirty="0">
              <a:solidFill>
                <a:prstClr val="white"/>
              </a:solidFill>
            </a:endParaRPr>
          </a:p>
        </p:txBody>
      </p:sp>
      <p:sp>
        <p:nvSpPr>
          <p:cNvPr id="35" name="TextBox 128"/>
          <p:cNvSpPr txBox="1"/>
          <p:nvPr/>
        </p:nvSpPr>
        <p:spPr>
          <a:xfrm>
            <a:off x="5452364" y="2706181"/>
            <a:ext cx="791611" cy="2462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schemeClr val="bg1"/>
                </a:solidFill>
              </a:rPr>
              <a:t>Pre-Letting Expenses</a:t>
            </a:r>
            <a:endParaRPr lang="en-US" sz="800" b="1" dirty="0">
              <a:solidFill>
                <a:schemeClr val="bg1"/>
              </a:solidFill>
            </a:endParaRPr>
          </a:p>
        </p:txBody>
      </p:sp>
      <p:sp>
        <p:nvSpPr>
          <p:cNvPr id="49" name="TextBox 105"/>
          <p:cNvSpPr txBox="1"/>
          <p:nvPr/>
        </p:nvSpPr>
        <p:spPr>
          <a:xfrm>
            <a:off x="6064528" y="1983522"/>
            <a:ext cx="888086"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800" b="1" dirty="0" smtClean="0">
                <a:solidFill>
                  <a:prstClr val="white"/>
                </a:solidFill>
              </a:rPr>
              <a:t>Vacant</a:t>
            </a:r>
          </a:p>
          <a:p>
            <a:pPr algn="ctr">
              <a:defRPr/>
            </a:pPr>
            <a:r>
              <a:rPr lang="en-US" sz="800" b="1" dirty="0" smtClean="0">
                <a:solidFill>
                  <a:prstClr val="white"/>
                </a:solidFill>
              </a:rPr>
              <a:t>Homes </a:t>
            </a:r>
          </a:p>
          <a:p>
            <a:pPr algn="ctr">
              <a:defRPr/>
            </a:pPr>
            <a:r>
              <a:rPr lang="en-US" sz="800" b="1" dirty="0" smtClean="0">
                <a:solidFill>
                  <a:prstClr val="white"/>
                </a:solidFill>
              </a:rPr>
              <a:t>Tax</a:t>
            </a:r>
            <a:endParaRPr lang="en-US" sz="800" b="1" dirty="0">
              <a:solidFill>
                <a:prstClr val="white"/>
              </a:solidFill>
            </a:endParaRPr>
          </a:p>
        </p:txBody>
      </p:sp>
      <p:sp>
        <p:nvSpPr>
          <p:cNvPr id="50" name="TextBox 49">
            <a:extLst>
              <a:ext uri="{FF2B5EF4-FFF2-40B4-BE49-F238E27FC236}">
                <a16:creationId xmlns:a16="http://schemas.microsoft.com/office/drawing/2014/main" id="{30366004-E1ED-480A-9173-BFA4B4BECD9B}"/>
              </a:ext>
            </a:extLst>
          </p:cNvPr>
          <p:cNvSpPr txBox="1"/>
          <p:nvPr/>
        </p:nvSpPr>
        <p:spPr>
          <a:xfrm>
            <a:off x="1118039" y="344538"/>
            <a:ext cx="5051191"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Individuals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51" name="Rectangle 50"/>
          <p:cNvSpPr/>
          <p:nvPr/>
        </p:nvSpPr>
        <p:spPr>
          <a:xfrm>
            <a:off x="5991897" y="996454"/>
            <a:ext cx="2844216" cy="369332"/>
          </a:xfrm>
          <a:prstGeom prst="rect">
            <a:avLst/>
          </a:prstGeom>
        </p:spPr>
        <p:txBody>
          <a:bodyPr wrap="square">
            <a:spAutoFit/>
          </a:bodyPr>
          <a:lstStyle/>
          <a:p>
            <a:r>
              <a:rPr lang="en-IE" b="1" dirty="0" smtClean="0">
                <a:solidFill>
                  <a:srgbClr val="4F2D7F"/>
                </a:solidFill>
              </a:rPr>
              <a:t>Housing</a:t>
            </a:r>
            <a:endParaRPr lang="en-IE" b="1" dirty="0">
              <a:solidFill>
                <a:srgbClr val="4F2D7F"/>
              </a:solidFill>
            </a:endParaRPr>
          </a:p>
        </p:txBody>
      </p:sp>
    </p:spTree>
    <p:extLst>
      <p:ext uri="{BB962C8B-B14F-4D97-AF65-F5344CB8AC3E}">
        <p14:creationId xmlns:p14="http://schemas.microsoft.com/office/powerpoint/2010/main" val="4239559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241642C-CB49-4AA1-9EAD-3BCEA280B5B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133184" y="670"/>
            <a:ext cx="8009626" cy="5180252"/>
          </a:xfrm>
          <a:prstGeom prst="rect">
            <a:avLst/>
          </a:prstGeom>
          <a:ln>
            <a:noFill/>
          </a:ln>
          <a:effectLst/>
        </p:spPr>
      </p:pic>
      <p:sp>
        <p:nvSpPr>
          <p:cNvPr id="11" name="Google Shape;206;p32"/>
          <p:cNvSpPr/>
          <p:nvPr/>
        </p:nvSpPr>
        <p:spPr>
          <a:xfrm rot="-5096909">
            <a:off x="-3028960" y="-953242"/>
            <a:ext cx="9820937" cy="7952120"/>
          </a:xfrm>
          <a:prstGeom prst="flowChartDocument">
            <a:avLst/>
          </a:prstGeom>
          <a:gradFill flip="none" rotWithShape="1">
            <a:gsLst>
              <a:gs pos="0">
                <a:srgbClr val="4F2D7F">
                  <a:alpha val="88000"/>
                </a:srgbClr>
              </a:gs>
              <a:gs pos="100000">
                <a:srgbClr val="00A7B5">
                  <a:alpha val="78000"/>
                </a:srgbClr>
              </a:gs>
            </a:gsLst>
            <a:lin ang="5400000" scaled="0"/>
            <a:tileRect/>
          </a:gradFill>
          <a:ln>
            <a:noFill/>
          </a:ln>
        </p:spPr>
        <p:txBody>
          <a:bodyPr spcFirstLastPara="1" wrap="square" lIns="91401" tIns="91401" rIns="91401" bIns="91401" anchor="ctr" anchorCtr="0">
            <a:noAutofit/>
          </a:bodyPr>
          <a:lstStyle/>
          <a:p>
            <a:pPr marL="0" marR="0" lvl="0" indent="0" algn="l" defTabSz="685595"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826" r="46772"/>
          <a:stretch/>
        </p:blipFill>
        <p:spPr>
          <a:xfrm>
            <a:off x="0" y="0"/>
            <a:ext cx="1133184" cy="5143500"/>
          </a:xfrm>
          <a:prstGeom prst="rect">
            <a:avLst/>
          </a:prstGeom>
        </p:spPr>
      </p:pic>
      <p:sp>
        <p:nvSpPr>
          <p:cNvPr id="7" name="Rectangle 6">
            <a:extLst>
              <a:ext uri="{FF2B5EF4-FFF2-40B4-BE49-F238E27FC236}">
                <a16:creationId xmlns:a16="http://schemas.microsoft.com/office/drawing/2014/main" id="{CA943494-1999-4C3D-BC5E-51B2449AFDBB}"/>
              </a:ext>
            </a:extLst>
          </p:cNvPr>
          <p:cNvSpPr/>
          <p:nvPr/>
        </p:nvSpPr>
        <p:spPr>
          <a:xfrm>
            <a:off x="0" y="0"/>
            <a:ext cx="1130061" cy="5143500"/>
          </a:xfrm>
          <a:prstGeom prst="rect">
            <a:avLst/>
          </a:prstGeom>
          <a:gradFill flip="none" rotWithShape="1">
            <a:gsLst>
              <a:gs pos="25000">
                <a:srgbClr val="2B1E5C">
                  <a:alpha val="75000"/>
                </a:srgbClr>
              </a:gs>
              <a:gs pos="100000">
                <a:srgbClr val="9C319F">
                  <a:alpha val="79000"/>
                </a:srgbClr>
              </a:gs>
            </a:gsLst>
            <a:lin ang="2700000" scaled="1"/>
            <a:tileRect/>
          </a:gradFill>
          <a:ln w="25400" cap="flat" cmpd="sng" algn="ctr">
            <a:noFill/>
            <a:prstDash val="solid"/>
          </a:ln>
          <a:effectLst/>
        </p:spPr>
        <p:txBody>
          <a:bodyPr rtlCol="0" anchor="ctr"/>
          <a:lstStyle/>
          <a:p>
            <a:pPr marL="0" marR="0" lvl="0" indent="0" algn="ctr" defTabSz="727585" rtl="0" eaLnBrk="1" fontAlgn="auto" latinLnBrk="0" hangingPunct="1">
              <a:lnSpc>
                <a:spcPct val="100000"/>
              </a:lnSpc>
              <a:spcBef>
                <a:spcPts val="0"/>
              </a:spcBef>
              <a:spcAft>
                <a:spcPts val="0"/>
              </a:spcAft>
              <a:buClrTx/>
              <a:buSzTx/>
              <a:buFontTx/>
              <a:buNone/>
              <a:tabLst/>
              <a:defRPr/>
            </a:pPr>
            <a:endParaRPr kumimoji="0" lang="en-IN" sz="1432"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E2C50832-0B36-43C5-98EC-4CD165D78718}"/>
              </a:ext>
            </a:extLst>
          </p:cNvPr>
          <p:cNvSpPr txBox="1">
            <a:spLocks/>
          </p:cNvSpPr>
          <p:nvPr/>
        </p:nvSpPr>
        <p:spPr>
          <a:xfrm>
            <a:off x="1329886" y="3852808"/>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Consumption Tax </a:t>
            </a:r>
          </a:p>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Measures</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16314"/>
          <a:stretch/>
        </p:blipFill>
        <p:spPr>
          <a:xfrm>
            <a:off x="6841091" y="4349765"/>
            <a:ext cx="1990038" cy="377853"/>
          </a:xfrm>
          <a:prstGeom prst="rect">
            <a:avLst/>
          </a:prstGeo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1329886" y="2610416"/>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Budget 2023</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spTree>
    <p:extLst>
      <p:ext uri="{BB962C8B-B14F-4D97-AF65-F5344CB8AC3E}">
        <p14:creationId xmlns:p14="http://schemas.microsoft.com/office/powerpoint/2010/main" val="73293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134" name="AutoShape 3">
            <a:extLst>
              <a:ext uri="{FF2B5EF4-FFF2-40B4-BE49-F238E27FC236}">
                <a16:creationId xmlns:a16="http://schemas.microsoft.com/office/drawing/2014/main" id="{4A8A304E-1867-4B94-BCA2-362C3F04021D}"/>
              </a:ext>
            </a:extLst>
          </p:cNvPr>
          <p:cNvSpPr>
            <a:spLocks noChangeAspect="1" noChangeArrowheads="1" noTextEdit="1"/>
          </p:cNvSpPr>
          <p:nvPr/>
        </p:nvSpPr>
        <p:spPr bwMode="auto">
          <a:xfrm>
            <a:off x="-226859" y="1360488"/>
            <a:ext cx="17319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DEFD156-DB0E-4915-9453-A6E1B1E8CB79}"/>
              </a:ext>
            </a:extLst>
          </p:cNvPr>
          <p:cNvSpPr>
            <a:spLocks noChangeArrowheads="1"/>
          </p:cNvSpPr>
          <p:nvPr/>
        </p:nvSpPr>
        <p:spPr bwMode="auto">
          <a:xfrm>
            <a:off x="135091" y="1357313"/>
            <a:ext cx="1669754" cy="3233737"/>
          </a:xfrm>
          <a:prstGeom prst="rect">
            <a:avLst/>
          </a:prstGeom>
          <a:solidFill>
            <a:srgbClr val="F4F2E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Freeform 136">
            <a:extLst>
              <a:ext uri="{FF2B5EF4-FFF2-40B4-BE49-F238E27FC236}">
                <a16:creationId xmlns:a16="http://schemas.microsoft.com/office/drawing/2014/main" id="{F49BA25B-91A3-416A-8362-579D0D85D6D1}"/>
              </a:ext>
            </a:extLst>
          </p:cNvPr>
          <p:cNvSpPr>
            <a:spLocks/>
          </p:cNvSpPr>
          <p:nvPr/>
        </p:nvSpPr>
        <p:spPr bwMode="auto">
          <a:xfrm>
            <a:off x="119354" y="2090802"/>
            <a:ext cx="1685490" cy="849312"/>
          </a:xfrm>
          <a:custGeom>
            <a:avLst/>
            <a:gdLst>
              <a:gd name="T0" fmla="*/ 669 w 669"/>
              <a:gd name="T1" fmla="*/ 328 h 328"/>
              <a:gd name="T2" fmla="*/ 0 w 669"/>
              <a:gd name="T3" fmla="*/ 328 h 328"/>
              <a:gd name="T4" fmla="*/ 0 w 669"/>
              <a:gd name="T5" fmla="*/ 0 h 328"/>
              <a:gd name="T6" fmla="*/ 341 w 669"/>
              <a:gd name="T7" fmla="*/ 0 h 328"/>
              <a:gd name="T8" fmla="*/ 669 w 669"/>
              <a:gd name="T9" fmla="*/ 328 h 328"/>
            </a:gdLst>
            <a:ahLst/>
            <a:cxnLst>
              <a:cxn ang="0">
                <a:pos x="T0" y="T1"/>
              </a:cxn>
              <a:cxn ang="0">
                <a:pos x="T2" y="T3"/>
              </a:cxn>
              <a:cxn ang="0">
                <a:pos x="T4" y="T5"/>
              </a:cxn>
              <a:cxn ang="0">
                <a:pos x="T6" y="T7"/>
              </a:cxn>
              <a:cxn ang="0">
                <a:pos x="T8" y="T9"/>
              </a:cxn>
            </a:cxnLst>
            <a:rect l="0" t="0" r="r" b="b"/>
            <a:pathLst>
              <a:path w="669" h="328">
                <a:moveTo>
                  <a:pt x="669" y="328"/>
                </a:moveTo>
                <a:cubicBezTo>
                  <a:pt x="0" y="328"/>
                  <a:pt x="0" y="328"/>
                  <a:pt x="0" y="328"/>
                </a:cubicBezTo>
                <a:cubicBezTo>
                  <a:pt x="0" y="0"/>
                  <a:pt x="0" y="0"/>
                  <a:pt x="0" y="0"/>
                </a:cubicBezTo>
                <a:cubicBezTo>
                  <a:pt x="341" y="0"/>
                  <a:pt x="341" y="0"/>
                  <a:pt x="341" y="0"/>
                </a:cubicBezTo>
                <a:cubicBezTo>
                  <a:pt x="522" y="0"/>
                  <a:pt x="669" y="147"/>
                  <a:pt x="669" y="3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6B7DAC0B-A8AF-45D0-8F98-10F6FD45863D}"/>
              </a:ext>
            </a:extLst>
          </p:cNvPr>
          <p:cNvSpPr txBox="1"/>
          <p:nvPr/>
        </p:nvSpPr>
        <p:spPr>
          <a:xfrm>
            <a:off x="-172605" y="2379810"/>
            <a:ext cx="1823250" cy="523220"/>
          </a:xfrm>
          <a:prstGeom prst="rect">
            <a:avLst/>
          </a:prstGeom>
          <a:noFill/>
        </p:spPr>
        <p:txBody>
          <a:bodyPr wrap="squar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Electricity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Sector 9%</a:t>
            </a:r>
            <a:endParaRPr kumimoji="0" lang="en-IN"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0" name="Rectangle 6">
            <a:extLst>
              <a:ext uri="{FF2B5EF4-FFF2-40B4-BE49-F238E27FC236}">
                <a16:creationId xmlns:a16="http://schemas.microsoft.com/office/drawing/2014/main" id="{1642B316-3253-4ECB-BF5B-315556BAFD83}"/>
              </a:ext>
            </a:extLst>
          </p:cNvPr>
          <p:cNvSpPr>
            <a:spLocks noChangeArrowheads="1"/>
          </p:cNvSpPr>
          <p:nvPr/>
        </p:nvSpPr>
        <p:spPr bwMode="auto">
          <a:xfrm>
            <a:off x="1918263" y="1360488"/>
            <a:ext cx="1669754" cy="3233737"/>
          </a:xfrm>
          <a:prstGeom prst="rect">
            <a:avLst/>
          </a:prstGeom>
          <a:solidFill>
            <a:srgbClr val="F4F2E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Freeform 7">
            <a:extLst>
              <a:ext uri="{FF2B5EF4-FFF2-40B4-BE49-F238E27FC236}">
                <a16:creationId xmlns:a16="http://schemas.microsoft.com/office/drawing/2014/main" id="{2952428E-A8EC-46E3-B3D4-F841B89A02DC}"/>
              </a:ext>
            </a:extLst>
          </p:cNvPr>
          <p:cNvSpPr>
            <a:spLocks/>
          </p:cNvSpPr>
          <p:nvPr/>
        </p:nvSpPr>
        <p:spPr bwMode="auto">
          <a:xfrm>
            <a:off x="1899212" y="2093977"/>
            <a:ext cx="1688804" cy="846137"/>
          </a:xfrm>
          <a:custGeom>
            <a:avLst/>
            <a:gdLst>
              <a:gd name="T0" fmla="*/ 669 w 669"/>
              <a:gd name="T1" fmla="*/ 328 h 328"/>
              <a:gd name="T2" fmla="*/ 0 w 669"/>
              <a:gd name="T3" fmla="*/ 328 h 328"/>
              <a:gd name="T4" fmla="*/ 0 w 669"/>
              <a:gd name="T5" fmla="*/ 0 h 328"/>
              <a:gd name="T6" fmla="*/ 341 w 669"/>
              <a:gd name="T7" fmla="*/ 0 h 328"/>
              <a:gd name="T8" fmla="*/ 669 w 669"/>
              <a:gd name="T9" fmla="*/ 328 h 328"/>
            </a:gdLst>
            <a:ahLst/>
            <a:cxnLst>
              <a:cxn ang="0">
                <a:pos x="T0" y="T1"/>
              </a:cxn>
              <a:cxn ang="0">
                <a:pos x="T2" y="T3"/>
              </a:cxn>
              <a:cxn ang="0">
                <a:pos x="T4" y="T5"/>
              </a:cxn>
              <a:cxn ang="0">
                <a:pos x="T6" y="T7"/>
              </a:cxn>
              <a:cxn ang="0">
                <a:pos x="T8" y="T9"/>
              </a:cxn>
            </a:cxnLst>
            <a:rect l="0" t="0" r="r" b="b"/>
            <a:pathLst>
              <a:path w="669" h="328">
                <a:moveTo>
                  <a:pt x="669" y="328"/>
                </a:moveTo>
                <a:cubicBezTo>
                  <a:pt x="0" y="328"/>
                  <a:pt x="0" y="328"/>
                  <a:pt x="0" y="328"/>
                </a:cubicBezTo>
                <a:cubicBezTo>
                  <a:pt x="0" y="0"/>
                  <a:pt x="0" y="0"/>
                  <a:pt x="0" y="0"/>
                </a:cubicBezTo>
                <a:cubicBezTo>
                  <a:pt x="341" y="0"/>
                  <a:pt x="341" y="0"/>
                  <a:pt x="341" y="0"/>
                </a:cubicBezTo>
                <a:cubicBezTo>
                  <a:pt x="522" y="0"/>
                  <a:pt x="669" y="147"/>
                  <a:pt x="669" y="32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56C1F56D-1638-4DF1-A38D-245E3EC1EF40}"/>
              </a:ext>
            </a:extLst>
          </p:cNvPr>
          <p:cNvSpPr txBox="1"/>
          <p:nvPr/>
        </p:nvSpPr>
        <p:spPr>
          <a:xfrm>
            <a:off x="1934197" y="2382985"/>
            <a:ext cx="1780069" cy="523220"/>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prstClr val="white"/>
                </a:solidFill>
                <a:effectLst/>
                <a:uLnTx/>
                <a:uFillTx/>
                <a:latin typeface="Arial" panose="020B0604020202020204"/>
                <a:ea typeface="+mn-ea"/>
                <a:cs typeface="+mn-cs"/>
              </a:rPr>
              <a:t>Hospitality Sector </a:t>
            </a:r>
            <a:r>
              <a:rPr kumimoji="0" lang="en-AU" sz="1400" b="0" i="0" u="none" strike="noStrike" kern="0" cap="none" spc="0" normalizeH="0" baseline="0" noProof="0" dirty="0">
                <a:ln>
                  <a:noFill/>
                </a:ln>
                <a:solidFill>
                  <a:prstClr val="white"/>
                </a:solidFill>
                <a:effectLst/>
                <a:uLnTx/>
                <a:uFillTx/>
                <a:latin typeface="Arial" panose="020B0604020202020204"/>
                <a:ea typeface="+mn-ea"/>
                <a:cs typeface="+mn-cs"/>
              </a:rPr>
              <a:t>9</a:t>
            </a:r>
            <a:r>
              <a:rPr kumimoji="0" lang="en-AU" sz="1400" b="0" i="0" u="none" strike="noStrike" kern="0" cap="none" spc="0" normalizeH="0" baseline="0" noProof="0" dirty="0" smtClean="0">
                <a:ln>
                  <a:noFill/>
                </a:ln>
                <a:solidFill>
                  <a:prstClr val="white"/>
                </a:solidFill>
                <a:effectLst/>
                <a:uLnTx/>
                <a:uFillTx/>
                <a:latin typeface="Arial" panose="020B0604020202020204"/>
                <a:ea typeface="+mn-ea"/>
                <a:cs typeface="+mn-cs"/>
              </a:rPr>
              <a:t>%</a:t>
            </a:r>
            <a:endParaRPr kumimoji="0" lang="en-AU"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4" name="Rectangle 6">
            <a:extLst>
              <a:ext uri="{FF2B5EF4-FFF2-40B4-BE49-F238E27FC236}">
                <a16:creationId xmlns:a16="http://schemas.microsoft.com/office/drawing/2014/main" id="{524EEE90-D73B-43C4-B3BD-5A183F9E5293}"/>
              </a:ext>
            </a:extLst>
          </p:cNvPr>
          <p:cNvSpPr>
            <a:spLocks noChangeArrowheads="1"/>
          </p:cNvSpPr>
          <p:nvPr/>
        </p:nvSpPr>
        <p:spPr bwMode="auto">
          <a:xfrm>
            <a:off x="3730697" y="1357313"/>
            <a:ext cx="1669754" cy="3233737"/>
          </a:xfrm>
          <a:prstGeom prst="rect">
            <a:avLst/>
          </a:prstGeom>
          <a:solidFill>
            <a:srgbClr val="F4F2E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Freeform 7">
            <a:extLst>
              <a:ext uri="{FF2B5EF4-FFF2-40B4-BE49-F238E27FC236}">
                <a16:creationId xmlns:a16="http://schemas.microsoft.com/office/drawing/2014/main" id="{38D13982-8661-4050-9488-E10313A03933}"/>
              </a:ext>
            </a:extLst>
          </p:cNvPr>
          <p:cNvSpPr>
            <a:spLocks/>
          </p:cNvSpPr>
          <p:nvPr/>
        </p:nvSpPr>
        <p:spPr bwMode="auto">
          <a:xfrm>
            <a:off x="3730697" y="2090802"/>
            <a:ext cx="1669753" cy="846137"/>
          </a:xfrm>
          <a:custGeom>
            <a:avLst/>
            <a:gdLst>
              <a:gd name="T0" fmla="*/ 669 w 669"/>
              <a:gd name="T1" fmla="*/ 328 h 328"/>
              <a:gd name="T2" fmla="*/ 0 w 669"/>
              <a:gd name="T3" fmla="*/ 328 h 328"/>
              <a:gd name="T4" fmla="*/ 0 w 669"/>
              <a:gd name="T5" fmla="*/ 0 h 328"/>
              <a:gd name="T6" fmla="*/ 341 w 669"/>
              <a:gd name="T7" fmla="*/ 0 h 328"/>
              <a:gd name="T8" fmla="*/ 669 w 669"/>
              <a:gd name="T9" fmla="*/ 328 h 328"/>
            </a:gdLst>
            <a:ahLst/>
            <a:cxnLst>
              <a:cxn ang="0">
                <a:pos x="T0" y="T1"/>
              </a:cxn>
              <a:cxn ang="0">
                <a:pos x="T2" y="T3"/>
              </a:cxn>
              <a:cxn ang="0">
                <a:pos x="T4" y="T5"/>
              </a:cxn>
              <a:cxn ang="0">
                <a:pos x="T6" y="T7"/>
              </a:cxn>
              <a:cxn ang="0">
                <a:pos x="T8" y="T9"/>
              </a:cxn>
            </a:cxnLst>
            <a:rect l="0" t="0" r="r" b="b"/>
            <a:pathLst>
              <a:path w="669" h="328">
                <a:moveTo>
                  <a:pt x="669" y="328"/>
                </a:moveTo>
                <a:cubicBezTo>
                  <a:pt x="0" y="328"/>
                  <a:pt x="0" y="328"/>
                  <a:pt x="0" y="328"/>
                </a:cubicBezTo>
                <a:cubicBezTo>
                  <a:pt x="0" y="0"/>
                  <a:pt x="0" y="0"/>
                  <a:pt x="0" y="0"/>
                </a:cubicBezTo>
                <a:cubicBezTo>
                  <a:pt x="341" y="0"/>
                  <a:pt x="341" y="0"/>
                  <a:pt x="341" y="0"/>
                </a:cubicBezTo>
                <a:cubicBezTo>
                  <a:pt x="522" y="0"/>
                  <a:pt x="669" y="147"/>
                  <a:pt x="669" y="3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875223A0-49B4-4D64-8D43-63F6AEBD0A16}"/>
              </a:ext>
            </a:extLst>
          </p:cNvPr>
          <p:cNvSpPr txBox="1"/>
          <p:nvPr/>
        </p:nvSpPr>
        <p:spPr>
          <a:xfrm>
            <a:off x="3682329" y="2379810"/>
            <a:ext cx="1518113"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Newspapers 0%</a:t>
            </a:r>
            <a:endParaRPr kumimoji="0" lang="en-IN"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48" name="Rectangle 6">
            <a:extLst>
              <a:ext uri="{FF2B5EF4-FFF2-40B4-BE49-F238E27FC236}">
                <a16:creationId xmlns:a16="http://schemas.microsoft.com/office/drawing/2014/main" id="{7067DFBB-3D4E-44B4-BFFD-1924693920C0}"/>
              </a:ext>
            </a:extLst>
          </p:cNvPr>
          <p:cNvSpPr>
            <a:spLocks noChangeArrowheads="1"/>
          </p:cNvSpPr>
          <p:nvPr/>
        </p:nvSpPr>
        <p:spPr bwMode="auto">
          <a:xfrm>
            <a:off x="5499685" y="1357313"/>
            <a:ext cx="1669754" cy="3233737"/>
          </a:xfrm>
          <a:prstGeom prst="rect">
            <a:avLst/>
          </a:prstGeom>
          <a:solidFill>
            <a:srgbClr val="F4F2E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Freeform 7">
            <a:extLst>
              <a:ext uri="{FF2B5EF4-FFF2-40B4-BE49-F238E27FC236}">
                <a16:creationId xmlns:a16="http://schemas.microsoft.com/office/drawing/2014/main" id="{5E621765-4F6F-41EF-8FB3-68D41A5C6257}"/>
              </a:ext>
            </a:extLst>
          </p:cNvPr>
          <p:cNvSpPr>
            <a:spLocks/>
          </p:cNvSpPr>
          <p:nvPr/>
        </p:nvSpPr>
        <p:spPr bwMode="auto">
          <a:xfrm>
            <a:off x="5499685" y="2090802"/>
            <a:ext cx="1669753" cy="846137"/>
          </a:xfrm>
          <a:custGeom>
            <a:avLst/>
            <a:gdLst>
              <a:gd name="T0" fmla="*/ 669 w 669"/>
              <a:gd name="T1" fmla="*/ 328 h 328"/>
              <a:gd name="T2" fmla="*/ 0 w 669"/>
              <a:gd name="T3" fmla="*/ 328 h 328"/>
              <a:gd name="T4" fmla="*/ 0 w 669"/>
              <a:gd name="T5" fmla="*/ 0 h 328"/>
              <a:gd name="T6" fmla="*/ 341 w 669"/>
              <a:gd name="T7" fmla="*/ 0 h 328"/>
              <a:gd name="T8" fmla="*/ 669 w 669"/>
              <a:gd name="T9" fmla="*/ 328 h 328"/>
            </a:gdLst>
            <a:ahLst/>
            <a:cxnLst>
              <a:cxn ang="0">
                <a:pos x="T0" y="T1"/>
              </a:cxn>
              <a:cxn ang="0">
                <a:pos x="T2" y="T3"/>
              </a:cxn>
              <a:cxn ang="0">
                <a:pos x="T4" y="T5"/>
              </a:cxn>
              <a:cxn ang="0">
                <a:pos x="T6" y="T7"/>
              </a:cxn>
              <a:cxn ang="0">
                <a:pos x="T8" y="T9"/>
              </a:cxn>
            </a:cxnLst>
            <a:rect l="0" t="0" r="r" b="b"/>
            <a:pathLst>
              <a:path w="669" h="328">
                <a:moveTo>
                  <a:pt x="669" y="328"/>
                </a:moveTo>
                <a:cubicBezTo>
                  <a:pt x="0" y="328"/>
                  <a:pt x="0" y="328"/>
                  <a:pt x="0" y="328"/>
                </a:cubicBezTo>
                <a:cubicBezTo>
                  <a:pt x="0" y="0"/>
                  <a:pt x="0" y="0"/>
                  <a:pt x="0" y="0"/>
                </a:cubicBezTo>
                <a:cubicBezTo>
                  <a:pt x="341" y="0"/>
                  <a:pt x="341" y="0"/>
                  <a:pt x="341" y="0"/>
                </a:cubicBezTo>
                <a:cubicBezTo>
                  <a:pt x="522" y="0"/>
                  <a:pt x="669" y="147"/>
                  <a:pt x="669" y="3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TextBox 149">
            <a:extLst>
              <a:ext uri="{FF2B5EF4-FFF2-40B4-BE49-F238E27FC236}">
                <a16:creationId xmlns:a16="http://schemas.microsoft.com/office/drawing/2014/main" id="{FD15EBC5-D352-417C-A111-DEFA2A6C9475}"/>
              </a:ext>
            </a:extLst>
          </p:cNvPr>
          <p:cNvSpPr txBox="1"/>
          <p:nvPr/>
        </p:nvSpPr>
        <p:spPr>
          <a:xfrm>
            <a:off x="5499685" y="2379810"/>
            <a:ext cx="1774882"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Medical/health 0%</a:t>
            </a:r>
            <a:endParaRPr kumimoji="0" lang="en-IN"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51" name="TextBox 150">
            <a:extLst>
              <a:ext uri="{FF2B5EF4-FFF2-40B4-BE49-F238E27FC236}">
                <a16:creationId xmlns:a16="http://schemas.microsoft.com/office/drawing/2014/main" id="{E83F2A09-6B69-4CB5-975F-8B859DABD412}"/>
              </a:ext>
            </a:extLst>
          </p:cNvPr>
          <p:cNvSpPr txBox="1"/>
          <p:nvPr/>
        </p:nvSpPr>
        <p:spPr>
          <a:xfrm>
            <a:off x="170523" y="2135155"/>
            <a:ext cx="383350"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Arial" panose="020B0604020202020204"/>
                <a:ea typeface="+mn-ea"/>
                <a:cs typeface="+mn-cs"/>
              </a:rPr>
              <a:t>01</a:t>
            </a:r>
          </a:p>
        </p:txBody>
      </p:sp>
      <p:sp>
        <p:nvSpPr>
          <p:cNvPr id="152" name="TextBox 151">
            <a:extLst>
              <a:ext uri="{FF2B5EF4-FFF2-40B4-BE49-F238E27FC236}">
                <a16:creationId xmlns:a16="http://schemas.microsoft.com/office/drawing/2014/main" id="{D5B7F4DB-E60F-4E1E-9E5C-1C6FCF7FEC39}"/>
              </a:ext>
            </a:extLst>
          </p:cNvPr>
          <p:cNvSpPr txBox="1"/>
          <p:nvPr/>
        </p:nvSpPr>
        <p:spPr>
          <a:xfrm>
            <a:off x="1899212" y="2138330"/>
            <a:ext cx="383350"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Arial" panose="020B0604020202020204"/>
                <a:ea typeface="+mn-ea"/>
                <a:cs typeface="+mn-cs"/>
              </a:rPr>
              <a:t>02</a:t>
            </a:r>
          </a:p>
        </p:txBody>
      </p:sp>
      <p:sp>
        <p:nvSpPr>
          <p:cNvPr id="153" name="TextBox 152">
            <a:extLst>
              <a:ext uri="{FF2B5EF4-FFF2-40B4-BE49-F238E27FC236}">
                <a16:creationId xmlns:a16="http://schemas.microsoft.com/office/drawing/2014/main" id="{2A57BBD0-8779-4D6D-8E9D-5CC96857F04F}"/>
              </a:ext>
            </a:extLst>
          </p:cNvPr>
          <p:cNvSpPr txBox="1"/>
          <p:nvPr/>
        </p:nvSpPr>
        <p:spPr>
          <a:xfrm>
            <a:off x="3682328" y="2135155"/>
            <a:ext cx="383350"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Arial" panose="020B0604020202020204"/>
                <a:ea typeface="+mn-ea"/>
                <a:cs typeface="+mn-cs"/>
              </a:rPr>
              <a:t>03</a:t>
            </a:r>
          </a:p>
        </p:txBody>
      </p:sp>
      <p:sp>
        <p:nvSpPr>
          <p:cNvPr id="154" name="TextBox 153">
            <a:extLst>
              <a:ext uri="{FF2B5EF4-FFF2-40B4-BE49-F238E27FC236}">
                <a16:creationId xmlns:a16="http://schemas.microsoft.com/office/drawing/2014/main" id="{35A62675-6616-48B9-8EF8-37B5958B7017}"/>
              </a:ext>
            </a:extLst>
          </p:cNvPr>
          <p:cNvSpPr txBox="1"/>
          <p:nvPr/>
        </p:nvSpPr>
        <p:spPr>
          <a:xfrm>
            <a:off x="5499684" y="2135155"/>
            <a:ext cx="383350"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1" i="0" u="none" strike="noStrike" kern="0" cap="none" spc="0" normalizeH="0" baseline="0" noProof="0" dirty="0">
                <a:ln>
                  <a:noFill/>
                </a:ln>
                <a:solidFill>
                  <a:prstClr val="white"/>
                </a:solidFill>
                <a:effectLst/>
                <a:uLnTx/>
                <a:uFillTx/>
                <a:latin typeface="Arial" panose="020B0604020202020204"/>
                <a:ea typeface="+mn-ea"/>
                <a:cs typeface="+mn-cs"/>
              </a:rPr>
              <a:t>04</a:t>
            </a:r>
          </a:p>
        </p:txBody>
      </p:sp>
      <p:pic>
        <p:nvPicPr>
          <p:cNvPr id="155" name="Graphic 29" descr="Research with solid fill">
            <a:extLst>
              <a:ext uri="{FF2B5EF4-FFF2-40B4-BE49-F238E27FC236}">
                <a16:creationId xmlns:a16="http://schemas.microsoft.com/office/drawing/2014/main" id="{CDB9B1EE-05FF-4D22-808A-234EE24B284C}"/>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617490" y="1453750"/>
            <a:ext cx="657772" cy="657772"/>
          </a:xfrm>
          <a:prstGeom prst="rect">
            <a:avLst/>
          </a:prstGeom>
        </p:spPr>
      </p:pic>
      <p:pic>
        <p:nvPicPr>
          <p:cNvPr id="156" name="Graphic 30" descr="Clipboard with solid fill">
            <a:extLst>
              <a:ext uri="{FF2B5EF4-FFF2-40B4-BE49-F238E27FC236}">
                <a16:creationId xmlns:a16="http://schemas.microsoft.com/office/drawing/2014/main" id="{2AF8605A-6682-45C5-945A-75762DF1C93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402741" y="1456924"/>
            <a:ext cx="603143" cy="603143"/>
          </a:xfrm>
          <a:prstGeom prst="rect">
            <a:avLst/>
          </a:prstGeom>
        </p:spPr>
      </p:pic>
      <p:pic>
        <p:nvPicPr>
          <p:cNvPr id="157" name="Graphic 31" descr="Completed with solid fill">
            <a:extLst>
              <a:ext uri="{FF2B5EF4-FFF2-40B4-BE49-F238E27FC236}">
                <a16:creationId xmlns:a16="http://schemas.microsoft.com/office/drawing/2014/main" id="{8FF0D99E-E670-4730-A8A5-FE9CA4C9801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081415" y="1298120"/>
            <a:ext cx="914400" cy="914400"/>
          </a:xfrm>
          <a:prstGeom prst="rect">
            <a:avLst/>
          </a:prstGeom>
        </p:spPr>
      </p:pic>
      <p:pic>
        <p:nvPicPr>
          <p:cNvPr id="158" name="Graphic 32" descr="Money with solid fill">
            <a:extLst>
              <a:ext uri="{FF2B5EF4-FFF2-40B4-BE49-F238E27FC236}">
                <a16:creationId xmlns:a16="http://schemas.microsoft.com/office/drawing/2014/main" id="{E607AC04-4515-4BD5-A2B7-767DD95599FF}"/>
              </a:ext>
            </a:extLst>
          </p:cNvPr>
          <p:cNvPicPr>
            <a:picLocks noChangeAspect="1"/>
          </p:cNvPicPr>
          <p:nvPr/>
        </p:nvPicPr>
        <p:blipFill>
          <a:blip r:embed="rId10">
            <a:extLst>
              <a:ext uri="{96DAC541-7B7A-43D3-8B79-37D633B846F1}">
                <asvg:svgBlip xmlns:asvg="http://schemas.microsoft.com/office/drawing/2016/SVG/main" xmlns="" r:embed="rId11"/>
              </a:ext>
            </a:extLst>
          </a:blip>
          <a:srcRect/>
          <a:stretch/>
        </p:blipFill>
        <p:spPr>
          <a:xfrm>
            <a:off x="5986994" y="1402080"/>
            <a:ext cx="706480" cy="706480"/>
          </a:xfrm>
          <a:prstGeom prst="rect">
            <a:avLst/>
          </a:prstGeom>
        </p:spPr>
      </p:pic>
      <p:sp>
        <p:nvSpPr>
          <p:cNvPr id="159" name="TextBox 158">
            <a:extLst>
              <a:ext uri="{FF2B5EF4-FFF2-40B4-BE49-F238E27FC236}">
                <a16:creationId xmlns:a16="http://schemas.microsoft.com/office/drawing/2014/main" id="{D0A17C2F-A0CC-4FF8-AD18-D1447F3D2EE3}"/>
              </a:ext>
            </a:extLst>
          </p:cNvPr>
          <p:cNvSpPr txBox="1"/>
          <p:nvPr/>
        </p:nvSpPr>
        <p:spPr>
          <a:xfrm>
            <a:off x="241085" y="3093389"/>
            <a:ext cx="1493993" cy="923330"/>
          </a:xfrm>
          <a:prstGeom prst="rect">
            <a:avLst/>
          </a:prstGeom>
          <a:noFill/>
        </p:spPr>
        <p:txBody>
          <a:bodyPr wrap="square" lIns="0" tIns="0" rIns="0" bIns="0" rtlCol="0">
            <a:spAutoFit/>
          </a:bodyPr>
          <a:lstStyle/>
          <a:p>
            <a:pPr>
              <a:spcBef>
                <a:spcPts val="600"/>
              </a:spcBef>
            </a:pPr>
            <a:r>
              <a:rPr lang="en-IE" sz="1200" dirty="0">
                <a:ea typeface="Ebrima" panose="02000000000000000000" pitchFamily="2" charset="0"/>
                <a:cs typeface="Segoe UI" panose="020B0502040204020203" pitchFamily="34" charset="0"/>
              </a:rPr>
              <a:t>VAT rate of 9% applying to the supply of electricity and gas is being extended to 28 February 2023</a:t>
            </a:r>
            <a:r>
              <a:rPr lang="en-US" sz="1200" dirty="0">
                <a:ea typeface="Ebrima" panose="02000000000000000000" pitchFamily="2" charset="0"/>
                <a:cs typeface="Segoe UI" panose="020B0502040204020203" pitchFamily="34" charset="0"/>
              </a:rPr>
              <a:t>. </a:t>
            </a:r>
          </a:p>
        </p:txBody>
      </p:sp>
      <p:sp>
        <p:nvSpPr>
          <p:cNvPr id="160" name="TextBox 159">
            <a:extLst>
              <a:ext uri="{FF2B5EF4-FFF2-40B4-BE49-F238E27FC236}">
                <a16:creationId xmlns:a16="http://schemas.microsoft.com/office/drawing/2014/main" id="{E85B40D6-5C90-423E-93E4-09A98E834C1D}"/>
              </a:ext>
            </a:extLst>
          </p:cNvPr>
          <p:cNvSpPr txBox="1"/>
          <p:nvPr/>
        </p:nvSpPr>
        <p:spPr>
          <a:xfrm>
            <a:off x="2008875" y="3096564"/>
            <a:ext cx="1493993" cy="1477328"/>
          </a:xfrm>
          <a:prstGeom prst="rect">
            <a:avLst/>
          </a:prstGeom>
          <a:noFill/>
        </p:spPr>
        <p:txBody>
          <a:bodyPr wrap="square" lIns="0" tIns="0" rIns="0" bIns="0" rtlCol="0">
            <a:spAutoFit/>
          </a:bodyPr>
          <a:lstStyle/>
          <a:p>
            <a:pPr>
              <a:spcBef>
                <a:spcPts val="600"/>
              </a:spcBef>
            </a:pPr>
            <a:r>
              <a:rPr lang="en-IE" sz="1200" dirty="0">
                <a:ea typeface="Ebrima" panose="02000000000000000000" pitchFamily="2" charset="0"/>
                <a:cs typeface="Segoe UI" panose="020B0502040204020203" pitchFamily="34" charset="0"/>
              </a:rPr>
              <a:t>VAT rate of 9% applying to the tourism/hospitality sector will be discontinued from 1 March 2023 and revert to the 13.5% rate.</a:t>
            </a:r>
            <a:endParaRPr lang="en-US" sz="1200" dirty="0">
              <a:ea typeface="Ebrima" panose="02000000000000000000" pitchFamily="2" charset="0"/>
              <a:cs typeface="Segoe UI" panose="020B0502040204020203" pitchFamily="34" charset="0"/>
            </a:endParaRPr>
          </a:p>
        </p:txBody>
      </p:sp>
      <p:sp>
        <p:nvSpPr>
          <p:cNvPr id="161" name="TextBox 160">
            <a:extLst>
              <a:ext uri="{FF2B5EF4-FFF2-40B4-BE49-F238E27FC236}">
                <a16:creationId xmlns:a16="http://schemas.microsoft.com/office/drawing/2014/main" id="{40D09247-CE8F-4AD6-909F-E04BC41A46B6}"/>
              </a:ext>
            </a:extLst>
          </p:cNvPr>
          <p:cNvSpPr txBox="1"/>
          <p:nvPr/>
        </p:nvSpPr>
        <p:spPr>
          <a:xfrm>
            <a:off x="3826269" y="3093389"/>
            <a:ext cx="1493993" cy="738664"/>
          </a:xfrm>
          <a:prstGeom prst="rect">
            <a:avLst/>
          </a:prstGeom>
          <a:noFill/>
        </p:spPr>
        <p:txBody>
          <a:bodyPr wrap="square" lIns="0" tIns="0" rIns="0" bIns="0" rtlCol="0">
            <a:spAutoFit/>
          </a:bodyPr>
          <a:lstStyle/>
          <a:p>
            <a:pPr>
              <a:spcBef>
                <a:spcPts val="600"/>
              </a:spcBef>
            </a:pPr>
            <a:r>
              <a:rPr lang="en-US" sz="1200" dirty="0">
                <a:ea typeface="Ebrima" panose="02000000000000000000" pitchFamily="2" charset="0"/>
                <a:cs typeface="Segoe UI" panose="020B0502040204020203" pitchFamily="34" charset="0"/>
              </a:rPr>
              <a:t>VAT on newspapers to be reduced from 9% to 0% </a:t>
            </a:r>
            <a:r>
              <a:rPr lang="en-US" sz="1200" dirty="0" err="1">
                <a:ea typeface="Ebrima" panose="02000000000000000000" pitchFamily="2" charset="0"/>
                <a:cs typeface="Segoe UI" panose="020B0502040204020203" pitchFamily="34" charset="0"/>
              </a:rPr>
              <a:t>wef</a:t>
            </a:r>
            <a:r>
              <a:rPr lang="en-US" sz="1200" dirty="0">
                <a:ea typeface="Ebrima" panose="02000000000000000000" pitchFamily="2" charset="0"/>
                <a:cs typeface="Segoe UI" panose="020B0502040204020203" pitchFamily="34" charset="0"/>
              </a:rPr>
              <a:t> 1 January 2023.</a:t>
            </a:r>
          </a:p>
        </p:txBody>
      </p:sp>
      <p:sp>
        <p:nvSpPr>
          <p:cNvPr id="162" name="TextBox 161">
            <a:extLst>
              <a:ext uri="{FF2B5EF4-FFF2-40B4-BE49-F238E27FC236}">
                <a16:creationId xmlns:a16="http://schemas.microsoft.com/office/drawing/2014/main" id="{BBDC81DE-4B27-43B3-8CA3-0D86A8D9F1DC}"/>
              </a:ext>
            </a:extLst>
          </p:cNvPr>
          <p:cNvSpPr txBox="1"/>
          <p:nvPr/>
        </p:nvSpPr>
        <p:spPr>
          <a:xfrm>
            <a:off x="5579875" y="3093389"/>
            <a:ext cx="1589564" cy="1477328"/>
          </a:xfrm>
          <a:prstGeom prst="rect">
            <a:avLst/>
          </a:prstGeom>
          <a:noFill/>
        </p:spPr>
        <p:txBody>
          <a:bodyPr wrap="square" lIns="0" tIns="0" rIns="0" bIns="0" rtlCol="0">
            <a:spAutoFit/>
          </a:bodyPr>
          <a:lstStyle/>
          <a:p>
            <a:pPr>
              <a:spcBef>
                <a:spcPts val="600"/>
              </a:spcBef>
            </a:pPr>
            <a:r>
              <a:rPr lang="en-US" sz="1200" dirty="0">
                <a:ea typeface="Ebrima" panose="02000000000000000000" pitchFamily="2" charset="0"/>
                <a:cs typeface="Segoe UI" panose="020B0502040204020203" pitchFamily="34" charset="0"/>
              </a:rPr>
              <a:t>0% VAT rate to be extended to </a:t>
            </a:r>
            <a:r>
              <a:rPr lang="en-IE" sz="1200" dirty="0">
                <a:ea typeface="Ebrima" panose="02000000000000000000" pitchFamily="2" charset="0"/>
                <a:cs typeface="Segoe UI" panose="020B0502040204020203" pitchFamily="34" charset="0"/>
              </a:rPr>
              <a:t>hormone replacement and nicotine replacement therapies, as well as defibrillators and some period products </a:t>
            </a:r>
            <a:r>
              <a:rPr lang="en-IE" sz="1200" dirty="0" err="1">
                <a:ea typeface="Ebrima" panose="02000000000000000000" pitchFamily="2" charset="0"/>
                <a:cs typeface="Segoe UI" panose="020B0502040204020203" pitchFamily="34" charset="0"/>
              </a:rPr>
              <a:t>wef</a:t>
            </a:r>
            <a:r>
              <a:rPr lang="en-IE" sz="1200" dirty="0">
                <a:ea typeface="Ebrima" panose="02000000000000000000" pitchFamily="2" charset="0"/>
                <a:cs typeface="Segoe UI" panose="020B0502040204020203" pitchFamily="34" charset="0"/>
              </a:rPr>
              <a:t> 1 January 2023. </a:t>
            </a:r>
            <a:endParaRPr lang="en-US" sz="1200" dirty="0">
              <a:ea typeface="Ebrima" panose="02000000000000000000" pitchFamily="2" charset="0"/>
              <a:cs typeface="Segoe UI" panose="020B0502040204020203" pitchFamily="34" charset="0"/>
            </a:endParaRPr>
          </a:p>
        </p:txBody>
      </p:sp>
      <p:sp>
        <p:nvSpPr>
          <p:cNvPr id="36" name="Rectangle 6">
            <a:extLst>
              <a:ext uri="{FF2B5EF4-FFF2-40B4-BE49-F238E27FC236}">
                <a16:creationId xmlns:a16="http://schemas.microsoft.com/office/drawing/2014/main" id="{7067DFBB-3D4E-44B4-BFFD-1924693920C0}"/>
              </a:ext>
            </a:extLst>
          </p:cNvPr>
          <p:cNvSpPr>
            <a:spLocks noChangeArrowheads="1"/>
          </p:cNvSpPr>
          <p:nvPr/>
        </p:nvSpPr>
        <p:spPr bwMode="auto">
          <a:xfrm>
            <a:off x="7369118" y="1357313"/>
            <a:ext cx="1669754" cy="3233737"/>
          </a:xfrm>
          <a:prstGeom prst="rect">
            <a:avLst/>
          </a:prstGeom>
          <a:solidFill>
            <a:srgbClr val="F4F2E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7">
            <a:extLst>
              <a:ext uri="{FF2B5EF4-FFF2-40B4-BE49-F238E27FC236}">
                <a16:creationId xmlns:a16="http://schemas.microsoft.com/office/drawing/2014/main" id="{5E621765-4F6F-41EF-8FB3-68D41A5C6257}"/>
              </a:ext>
            </a:extLst>
          </p:cNvPr>
          <p:cNvSpPr>
            <a:spLocks/>
          </p:cNvSpPr>
          <p:nvPr/>
        </p:nvSpPr>
        <p:spPr bwMode="auto">
          <a:xfrm>
            <a:off x="7369118" y="2090802"/>
            <a:ext cx="1669753" cy="846137"/>
          </a:xfrm>
          <a:custGeom>
            <a:avLst/>
            <a:gdLst>
              <a:gd name="T0" fmla="*/ 669 w 669"/>
              <a:gd name="T1" fmla="*/ 328 h 328"/>
              <a:gd name="T2" fmla="*/ 0 w 669"/>
              <a:gd name="T3" fmla="*/ 328 h 328"/>
              <a:gd name="T4" fmla="*/ 0 w 669"/>
              <a:gd name="T5" fmla="*/ 0 h 328"/>
              <a:gd name="T6" fmla="*/ 341 w 669"/>
              <a:gd name="T7" fmla="*/ 0 h 328"/>
              <a:gd name="T8" fmla="*/ 669 w 669"/>
              <a:gd name="T9" fmla="*/ 328 h 328"/>
            </a:gdLst>
            <a:ahLst/>
            <a:cxnLst>
              <a:cxn ang="0">
                <a:pos x="T0" y="T1"/>
              </a:cxn>
              <a:cxn ang="0">
                <a:pos x="T2" y="T3"/>
              </a:cxn>
              <a:cxn ang="0">
                <a:pos x="T4" y="T5"/>
              </a:cxn>
              <a:cxn ang="0">
                <a:pos x="T6" y="T7"/>
              </a:cxn>
              <a:cxn ang="0">
                <a:pos x="T8" y="T9"/>
              </a:cxn>
            </a:cxnLst>
            <a:rect l="0" t="0" r="r" b="b"/>
            <a:pathLst>
              <a:path w="669" h="328">
                <a:moveTo>
                  <a:pt x="669" y="328"/>
                </a:moveTo>
                <a:cubicBezTo>
                  <a:pt x="0" y="328"/>
                  <a:pt x="0" y="328"/>
                  <a:pt x="0" y="328"/>
                </a:cubicBezTo>
                <a:cubicBezTo>
                  <a:pt x="0" y="0"/>
                  <a:pt x="0" y="0"/>
                  <a:pt x="0" y="0"/>
                </a:cubicBezTo>
                <a:cubicBezTo>
                  <a:pt x="341" y="0"/>
                  <a:pt x="341" y="0"/>
                  <a:pt x="341" y="0"/>
                </a:cubicBezTo>
                <a:cubicBezTo>
                  <a:pt x="522" y="0"/>
                  <a:pt x="669" y="147"/>
                  <a:pt x="669" y="32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FD15EBC5-D352-417C-A111-DEFA2A6C9475}"/>
              </a:ext>
            </a:extLst>
          </p:cNvPr>
          <p:cNvSpPr txBox="1"/>
          <p:nvPr/>
        </p:nvSpPr>
        <p:spPr>
          <a:xfrm>
            <a:off x="7369118" y="2379810"/>
            <a:ext cx="1774882" cy="523220"/>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Flat Rate Farmer</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0" i="0" u="none" strike="noStrike" kern="0" cap="none" spc="0" normalizeH="0" baseline="0" noProof="0" dirty="0" smtClean="0">
                <a:ln>
                  <a:noFill/>
                </a:ln>
                <a:solidFill>
                  <a:prstClr val="white"/>
                </a:solidFill>
                <a:effectLst/>
                <a:uLnTx/>
                <a:uFillTx/>
                <a:latin typeface="Arial" panose="020B0604020202020204"/>
                <a:ea typeface="+mn-ea"/>
                <a:cs typeface="+mn-cs"/>
              </a:rPr>
              <a:t>5.0%</a:t>
            </a:r>
            <a:endParaRPr kumimoji="0" lang="en-IN" sz="14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35A62675-6616-48B9-8EF8-37B5958B7017}"/>
              </a:ext>
            </a:extLst>
          </p:cNvPr>
          <p:cNvSpPr txBox="1"/>
          <p:nvPr/>
        </p:nvSpPr>
        <p:spPr>
          <a:xfrm>
            <a:off x="7369117" y="2135155"/>
            <a:ext cx="383350" cy="307777"/>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IN" sz="1400" b="1" i="0" u="none" strike="noStrike" kern="0" cap="none" spc="0" normalizeH="0" baseline="0" noProof="0" dirty="0" smtClean="0">
                <a:ln>
                  <a:noFill/>
                </a:ln>
                <a:solidFill>
                  <a:prstClr val="white"/>
                </a:solidFill>
                <a:effectLst/>
                <a:uLnTx/>
                <a:uFillTx/>
                <a:latin typeface="Arial" panose="020B0604020202020204"/>
                <a:ea typeface="+mn-ea"/>
                <a:cs typeface="+mn-cs"/>
              </a:rPr>
              <a:t>05</a:t>
            </a:r>
            <a:endParaRPr kumimoji="0" lang="en-IN" sz="14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BBDC81DE-4B27-43B3-8CA3-0D86A8D9F1DC}"/>
              </a:ext>
            </a:extLst>
          </p:cNvPr>
          <p:cNvSpPr txBox="1"/>
          <p:nvPr/>
        </p:nvSpPr>
        <p:spPr>
          <a:xfrm>
            <a:off x="7449308" y="3093389"/>
            <a:ext cx="1589564" cy="1107996"/>
          </a:xfrm>
          <a:prstGeom prst="rect">
            <a:avLst/>
          </a:prstGeom>
          <a:noFill/>
        </p:spPr>
        <p:txBody>
          <a:bodyPr wrap="square" lIns="0" tIns="0" rIns="0" bIns="0" rtlCol="0">
            <a:spAutoFit/>
          </a:bodyPr>
          <a:lstStyle/>
          <a:p>
            <a:pPr>
              <a:spcBef>
                <a:spcPts val="600"/>
              </a:spcBef>
            </a:pPr>
            <a:r>
              <a:rPr lang="en-IE" sz="1200" dirty="0">
                <a:ea typeface="Ebrima" panose="02000000000000000000" pitchFamily="2" charset="0"/>
                <a:cs typeface="Segoe UI" panose="020B0502040204020203" pitchFamily="34" charset="0"/>
              </a:rPr>
              <a:t>For the second year in a row, the Flat Rate farmer addition has been reduced. The rate will fall from 5.5% to 5%. </a:t>
            </a:r>
            <a:endParaRPr lang="en-US" sz="1200" dirty="0">
              <a:ea typeface="Ebrima" panose="02000000000000000000" pitchFamily="2" charset="0"/>
              <a:cs typeface="Segoe UI" panose="020B0502040204020203" pitchFamily="34" charset="0"/>
            </a:endParaRPr>
          </a:p>
        </p:txBody>
      </p:sp>
      <p:pic>
        <p:nvPicPr>
          <p:cNvPr id="43" name="Picture 42">
            <a:extLst>
              <a:ext uri="{FF2B5EF4-FFF2-40B4-BE49-F238E27FC236}">
                <a16:creationId xmlns:a16="http://schemas.microsoft.com/office/drawing/2014/main" id="{8FD92A4B-C6CD-4E92-9F41-8F43ECCD893C}"/>
              </a:ext>
            </a:extLst>
          </p:cNvPr>
          <p:cNvPicPr>
            <a:picLocks noChangeAspect="1"/>
          </p:cNvPicPr>
          <p:nvPr/>
        </p:nvPicPr>
        <p:blipFill>
          <a:blip r:embed="rId12"/>
          <a:stretch>
            <a:fillRect/>
          </a:stretch>
        </p:blipFill>
        <p:spPr>
          <a:xfrm>
            <a:off x="7900212" y="1456924"/>
            <a:ext cx="607564" cy="607564"/>
          </a:xfrm>
          <a:prstGeom prst="rect">
            <a:avLst/>
          </a:prstGeom>
        </p:spPr>
      </p:pic>
      <p:sp>
        <p:nvSpPr>
          <p:cNvPr id="50" name="TextBox 49">
            <a:extLst>
              <a:ext uri="{FF2B5EF4-FFF2-40B4-BE49-F238E27FC236}">
                <a16:creationId xmlns:a16="http://schemas.microsoft.com/office/drawing/2014/main" id="{30366004-E1ED-480A-9173-BFA4B4BECD9B}"/>
              </a:ext>
            </a:extLst>
          </p:cNvPr>
          <p:cNvSpPr txBox="1"/>
          <p:nvPr/>
        </p:nvSpPr>
        <p:spPr>
          <a:xfrm>
            <a:off x="1118040" y="360310"/>
            <a:ext cx="4712744" cy="374718"/>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Consumption Tax Measures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51" name="TextBox 50">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52" name="Straight Connector 51"/>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59" name="Oval 58">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60" name="TextBox 59">
            <a:extLst>
              <a:ext uri="{FF2B5EF4-FFF2-40B4-BE49-F238E27FC236}">
                <a16:creationId xmlns:a16="http://schemas.microsoft.com/office/drawing/2014/main" id="{ECCFCCFC-B1FC-428B-9E29-834FD2851B27}"/>
              </a:ext>
            </a:extLst>
          </p:cNvPr>
          <p:cNvSpPr txBox="1"/>
          <p:nvPr/>
        </p:nvSpPr>
        <p:spPr>
          <a:xfrm>
            <a:off x="526546" y="338708"/>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04</a:t>
            </a:r>
          </a:p>
        </p:txBody>
      </p:sp>
    </p:spTree>
    <p:extLst>
      <p:ext uri="{BB962C8B-B14F-4D97-AF65-F5344CB8AC3E}">
        <p14:creationId xmlns:p14="http://schemas.microsoft.com/office/powerpoint/2010/main" val="3349481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19742" y="1235486"/>
            <a:ext cx="5255946" cy="3337789"/>
          </a:xfrm>
        </p:spPr>
        <p:txBody>
          <a:bodyPr/>
          <a:lstStyle/>
          <a:p>
            <a:r>
              <a:rPr lang="en-IE" sz="1300" dirty="0">
                <a:latin typeface="Arial" panose="020B0604020202020204" pitchFamily="34" charset="0"/>
                <a:cs typeface="Arial" panose="020B0604020202020204" pitchFamily="34" charset="0"/>
              </a:rPr>
              <a:t>50c increase in cigarettes. Pro rata increase in other tobacco products. </a:t>
            </a:r>
          </a:p>
          <a:p>
            <a:r>
              <a:rPr lang="en-IE" sz="1300" dirty="0">
                <a:latin typeface="Arial" panose="020B0604020202020204" pitchFamily="34" charset="0"/>
                <a:cs typeface="Arial" panose="020B0604020202020204" pitchFamily="34" charset="0"/>
              </a:rPr>
              <a:t>Up to 50% excise relief provided to small producers of cider and pear cider.</a:t>
            </a:r>
          </a:p>
          <a:p>
            <a:r>
              <a:rPr lang="en-IE" sz="1300" dirty="0">
                <a:latin typeface="Arial" panose="020B0604020202020204" pitchFamily="34" charset="0"/>
                <a:cs typeface="Arial" panose="020B0604020202020204" pitchFamily="34" charset="0"/>
              </a:rPr>
              <a:t>Extension of the current excise reduction on petrol, diesel and Marked Gas Oil (MGO) Rates: </a:t>
            </a:r>
          </a:p>
          <a:p>
            <a:pPr lvl="1"/>
            <a:r>
              <a:rPr lang="en-IE" sz="1300" dirty="0">
                <a:latin typeface="Arial" panose="020B0604020202020204" pitchFamily="34" charset="0"/>
                <a:cs typeface="Arial" panose="020B0604020202020204" pitchFamily="34" charset="0"/>
              </a:rPr>
              <a:t>21c per litre of petrol, 16c per litre of diesel and 5.4c per litre of MGO.</a:t>
            </a:r>
          </a:p>
          <a:p>
            <a:r>
              <a:rPr lang="en-IE" sz="1300" dirty="0">
                <a:latin typeface="Arial" panose="020B0604020202020204" pitchFamily="34" charset="0"/>
                <a:cs typeface="Arial" panose="020B0604020202020204" pitchFamily="34" charset="0"/>
              </a:rPr>
              <a:t>Carbon tax - €7.50 increase per tonne of CO2 emitted (now €48.50). Increase to be offset against a reduction to the National Oil Reserves Agency (NORA) Levy – currently charged at 2c per litre to be reduced to zero, resulting in no change to the price of fuel.</a:t>
            </a:r>
          </a:p>
          <a:p>
            <a:r>
              <a:rPr lang="en-IE" sz="1300" dirty="0">
                <a:latin typeface="Arial" panose="020B0604020202020204" pitchFamily="34" charset="0"/>
                <a:cs typeface="Arial" panose="020B0604020202020204" pitchFamily="34" charset="0"/>
              </a:rPr>
              <a:t>Excise fees on the application of a late night special exemption application will reduce from €110 to €55, </a:t>
            </a:r>
            <a:r>
              <a:rPr lang="en-IE" sz="1300" dirty="0" err="1">
                <a:latin typeface="Arial" panose="020B0604020202020204" pitchFamily="34" charset="0"/>
                <a:cs typeface="Arial" panose="020B0604020202020204" pitchFamily="34" charset="0"/>
              </a:rPr>
              <a:t>wef</a:t>
            </a:r>
            <a:r>
              <a:rPr lang="en-IE" sz="1300" dirty="0">
                <a:latin typeface="Arial" panose="020B0604020202020204" pitchFamily="34" charset="0"/>
                <a:cs typeface="Arial" panose="020B0604020202020204" pitchFamily="34" charset="0"/>
              </a:rPr>
              <a:t> budget night. </a:t>
            </a:r>
          </a:p>
          <a:p>
            <a:pPr marL="0" indent="0">
              <a:buNone/>
            </a:pPr>
            <a:endParaRPr lang="en-IE" sz="1350" dirty="0"/>
          </a:p>
        </p:txBody>
      </p:sp>
      <p:sp>
        <p:nvSpPr>
          <p:cNvPr id="4" name="Slide Number Placehold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80696CB-9E5C-4ECC-A233-38345B465289}"/>
              </a:ext>
            </a:extLst>
          </p:cNvPr>
          <p:cNvGrpSpPr/>
          <p:nvPr/>
        </p:nvGrpSpPr>
        <p:grpSpPr>
          <a:xfrm>
            <a:off x="502912" y="1596565"/>
            <a:ext cx="2916830" cy="2379679"/>
            <a:chOff x="4309377" y="165614"/>
            <a:chExt cx="1676866" cy="1368061"/>
          </a:xfrm>
        </p:grpSpPr>
        <p:sp>
          <p:nvSpPr>
            <p:cNvPr id="7" name="Freeform: Shape 39">
              <a:extLst>
                <a:ext uri="{FF2B5EF4-FFF2-40B4-BE49-F238E27FC236}">
                  <a16:creationId xmlns:a16="http://schemas.microsoft.com/office/drawing/2014/main" id="{4B25D72A-E183-46A0-A28D-3184ADF4F268}"/>
                </a:ext>
              </a:extLst>
            </p:cNvPr>
            <p:cNvSpPr/>
            <p:nvPr/>
          </p:nvSpPr>
          <p:spPr>
            <a:xfrm>
              <a:off x="4540274" y="165614"/>
              <a:ext cx="1146541" cy="1146538"/>
            </a:xfrm>
            <a:custGeom>
              <a:avLst/>
              <a:gdLst>
                <a:gd name="connsiteX0" fmla="*/ -26 w 690591"/>
                <a:gd name="connsiteY0" fmla="*/ 116382 h 690590"/>
                <a:gd name="connsiteX1" fmla="*/ 573665 w 690591"/>
                <a:gd name="connsiteY1" fmla="*/ 120230 h 690590"/>
                <a:gd name="connsiteX2" fmla="*/ 573665 w 690591"/>
                <a:gd name="connsiteY2" fmla="*/ 690072 h 690590"/>
              </a:gdLst>
              <a:ahLst/>
              <a:cxnLst>
                <a:cxn ang="0">
                  <a:pos x="connsiteX0" y="connsiteY0"/>
                </a:cxn>
                <a:cxn ang="0">
                  <a:pos x="connsiteX1" y="connsiteY1"/>
                </a:cxn>
                <a:cxn ang="0">
                  <a:pos x="connsiteX2" y="connsiteY2"/>
                </a:cxn>
              </a:cxnLst>
              <a:rect l="l" t="t" r="r" b="b"/>
              <a:pathLst>
                <a:path w="690591" h="690590">
                  <a:moveTo>
                    <a:pt x="-26" y="116382"/>
                  </a:moveTo>
                  <a:cubicBezTo>
                    <a:pt x="159457" y="-40971"/>
                    <a:pt x="416312" y="-39256"/>
                    <a:pt x="573665" y="120230"/>
                  </a:cubicBezTo>
                  <a:cubicBezTo>
                    <a:pt x="729532" y="278202"/>
                    <a:pt x="729532" y="532101"/>
                    <a:pt x="573665" y="690072"/>
                  </a:cubicBezTo>
                </a:path>
              </a:pathLst>
            </a:custGeom>
            <a:solidFill>
              <a:srgbClr val="9BD732"/>
            </a:solidFill>
            <a:ln w="123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Shape 40">
              <a:extLst>
                <a:ext uri="{FF2B5EF4-FFF2-40B4-BE49-F238E27FC236}">
                  <a16:creationId xmlns:a16="http://schemas.microsoft.com/office/drawing/2014/main" id="{E91AFAA0-04EB-4F0E-BADD-095EBE058AC9}"/>
                </a:ext>
              </a:extLst>
            </p:cNvPr>
            <p:cNvSpPr/>
            <p:nvPr/>
          </p:nvSpPr>
          <p:spPr>
            <a:xfrm>
              <a:off x="4397389" y="238351"/>
              <a:ext cx="1215665" cy="1215710"/>
            </a:xfrm>
            <a:custGeom>
              <a:avLst/>
              <a:gdLst>
                <a:gd name="connsiteX0" fmla="*/ 1215639 w 1215665"/>
                <a:gd name="connsiteY0" fmla="*/ 1003036 h 1215710"/>
                <a:gd name="connsiteX1" fmla="*/ 212133 w 1215665"/>
                <a:gd name="connsiteY1" fmla="*/ 1011637 h 1215710"/>
                <a:gd name="connsiteX2" fmla="*/ 203534 w 1215665"/>
                <a:gd name="connsiteY2" fmla="*/ 8131 h 1215710"/>
                <a:gd name="connsiteX3" fmla="*/ 212180 w 1215665"/>
                <a:gd name="connsiteY3" fmla="*/ -518 h 1215710"/>
              </a:gdLst>
              <a:ahLst/>
              <a:cxnLst>
                <a:cxn ang="0">
                  <a:pos x="connsiteX0" y="connsiteY0"/>
                </a:cxn>
                <a:cxn ang="0">
                  <a:pos x="connsiteX1" y="connsiteY1"/>
                </a:cxn>
                <a:cxn ang="0">
                  <a:pos x="connsiteX2" y="connsiteY2"/>
                </a:cxn>
                <a:cxn ang="0">
                  <a:pos x="connsiteX3" y="connsiteY3"/>
                </a:cxn>
              </a:cxnLst>
              <a:rect l="l" t="t" r="r" b="b"/>
              <a:pathLst>
                <a:path w="1215665" h="1215710">
                  <a:moveTo>
                    <a:pt x="1215639" y="1003036"/>
                  </a:moveTo>
                  <a:cubicBezTo>
                    <a:pt x="940900" y="1282519"/>
                    <a:pt x="491617" y="1286367"/>
                    <a:pt x="212133" y="1011637"/>
                  </a:cubicBezTo>
                  <a:cubicBezTo>
                    <a:pt x="-67353" y="736898"/>
                    <a:pt x="-71203" y="287613"/>
                    <a:pt x="203534" y="8131"/>
                  </a:cubicBezTo>
                  <a:cubicBezTo>
                    <a:pt x="206391" y="5216"/>
                    <a:pt x="209273" y="2339"/>
                    <a:pt x="212180" y="-518"/>
                  </a:cubicBezTo>
                </a:path>
              </a:pathLst>
            </a:custGeom>
            <a:solidFill>
              <a:schemeClr val="bg1"/>
            </a:solidFill>
            <a:ln w="12368"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41">
              <a:extLst>
                <a:ext uri="{FF2B5EF4-FFF2-40B4-BE49-F238E27FC236}">
                  <a16:creationId xmlns:a16="http://schemas.microsoft.com/office/drawing/2014/main" id="{56A35854-99E8-49C7-8C18-D69CC0C756AC}"/>
                </a:ext>
              </a:extLst>
            </p:cNvPr>
            <p:cNvSpPr/>
            <p:nvPr/>
          </p:nvSpPr>
          <p:spPr>
            <a:xfrm>
              <a:off x="4309377" y="186821"/>
              <a:ext cx="1676866" cy="1346854"/>
            </a:xfrm>
            <a:custGeom>
              <a:avLst/>
              <a:gdLst>
                <a:gd name="connsiteX0" fmla="*/ 239899 w 1676866"/>
                <a:gd name="connsiteY0" fmla="*/ -518 h 1346854"/>
                <a:gd name="connsiteX1" fmla="*/ 218839 w 1676866"/>
                <a:gd name="connsiteY1" fmla="*/ 1106411 h 1346854"/>
                <a:gd name="connsiteX2" fmla="*/ 1325768 w 1676866"/>
                <a:gd name="connsiteY2" fmla="*/ 1127471 h 1346854"/>
                <a:gd name="connsiteX3" fmla="*/ 1342609 w 1676866"/>
                <a:gd name="connsiteY3" fmla="*/ 1110764 h 1346854"/>
                <a:gd name="connsiteX4" fmla="*/ 1676841 w 1676866"/>
                <a:gd name="connsiteY4" fmla="*/ 1110764 h 134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66" h="1346854">
                  <a:moveTo>
                    <a:pt x="239899" y="-518"/>
                  </a:moveTo>
                  <a:cubicBezTo>
                    <a:pt x="-71586" y="299338"/>
                    <a:pt x="-81016" y="794924"/>
                    <a:pt x="218839" y="1106411"/>
                  </a:cubicBezTo>
                  <a:cubicBezTo>
                    <a:pt x="518694" y="1417897"/>
                    <a:pt x="1014282" y="1427327"/>
                    <a:pt x="1325768" y="1127471"/>
                  </a:cubicBezTo>
                  <a:cubicBezTo>
                    <a:pt x="1331464" y="1121984"/>
                    <a:pt x="1337084" y="1116421"/>
                    <a:pt x="1342609" y="1110764"/>
                  </a:cubicBezTo>
                  <a:lnTo>
                    <a:pt x="1676841" y="1110764"/>
                  </a:lnTo>
                </a:path>
              </a:pathLst>
            </a:custGeom>
            <a:noFill/>
            <a:ln w="14362" cap="flat">
              <a:solidFill>
                <a:srgbClr val="9BD732"/>
              </a:solidFill>
              <a:prstDash val="solid"/>
              <a:miter/>
              <a:headEnd type="triangle"/>
              <a:tailEnd type="ova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1CB1B85C-3699-48A2-A4DD-2621471B2B89}"/>
              </a:ext>
            </a:extLst>
          </p:cNvPr>
          <p:cNvSpPr txBox="1"/>
          <p:nvPr/>
        </p:nvSpPr>
        <p:spPr>
          <a:xfrm>
            <a:off x="618656" y="2606945"/>
            <a:ext cx="1764590" cy="107721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1" smtClean="0">
                <a:ln>
                  <a:noFill/>
                </a:ln>
                <a:solidFill>
                  <a:srgbClr val="7030A0"/>
                </a:solidFill>
                <a:effectLst/>
                <a:uLnTx/>
                <a:uFillTx/>
                <a:latin typeface="Arial" panose="020B0604020202020204" pitchFamily="34" charset="0"/>
                <a:ea typeface="+mn-ea"/>
                <a:cs typeface="Arial" panose="020B0604020202020204" pitchFamily="34" charset="0"/>
              </a:rPr>
              <a:t>Customs </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1" smtClean="0">
                <a:ln>
                  <a:noFill/>
                </a:ln>
                <a:solidFill>
                  <a:srgbClr val="7030A0"/>
                </a:solidFill>
                <a:effectLst/>
                <a:uLnTx/>
                <a:uFillTx/>
                <a:latin typeface="Arial" panose="020B0604020202020204" pitchFamily="34" charset="0"/>
                <a:ea typeface="+mn-ea"/>
                <a:cs typeface="Arial" panose="020B0604020202020204" pitchFamily="34" charset="0"/>
              </a:rPr>
              <a:t>and </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1" smtClean="0">
                <a:ln>
                  <a:noFill/>
                </a:ln>
                <a:solidFill>
                  <a:srgbClr val="7030A0"/>
                </a:solidFill>
                <a:effectLst/>
                <a:uLnTx/>
                <a:uFillTx/>
                <a:latin typeface="Arial" panose="020B0604020202020204" pitchFamily="34" charset="0"/>
                <a:ea typeface="+mn-ea"/>
                <a:cs typeface="Arial" panose="020B0604020202020204" pitchFamily="34" charset="0"/>
              </a:rPr>
              <a:t>Excise</a:t>
            </a:r>
            <a:endParaRPr kumimoji="0" lang="en-US" sz="2000" b="1" i="0" u="none" strike="noStrike" kern="1200" cap="none" spc="0" normalizeH="0" baseline="0" noProof="1">
              <a:ln>
                <a:noFill/>
              </a:ln>
              <a:solidFill>
                <a:srgbClr val="7030A0"/>
              </a:solidFill>
              <a:effectLst/>
              <a:uLnTx/>
              <a:uFillTx/>
              <a:latin typeface="Arial" panose="020B0604020202020204" pitchFamily="34" charset="0"/>
              <a:ea typeface="+mn-ea"/>
              <a:cs typeface="Arial" panose="020B0604020202020204" pitchFamily="34" charset="0"/>
            </a:endParaRPr>
          </a:p>
        </p:txBody>
      </p:sp>
      <p:grpSp>
        <p:nvGrpSpPr>
          <p:cNvPr id="11" name="Graphic 10" descr="Bullseye">
            <a:extLst>
              <a:ext uri="{FF2B5EF4-FFF2-40B4-BE49-F238E27FC236}">
                <a16:creationId xmlns:a16="http://schemas.microsoft.com/office/drawing/2014/main" id="{023202E7-DC1C-4211-B0DE-B55C0D0D64C7}"/>
              </a:ext>
            </a:extLst>
          </p:cNvPr>
          <p:cNvGrpSpPr/>
          <p:nvPr/>
        </p:nvGrpSpPr>
        <p:grpSpPr>
          <a:xfrm>
            <a:off x="1642038" y="1872597"/>
            <a:ext cx="842082" cy="842076"/>
            <a:chOff x="4789364" y="3137261"/>
            <a:chExt cx="624776" cy="624776"/>
          </a:xfrm>
          <a:solidFill>
            <a:schemeClr val="bg1"/>
          </a:solidFill>
        </p:grpSpPr>
        <p:sp>
          <p:nvSpPr>
            <p:cNvPr id="12" name="Freeform: Shape 56">
              <a:extLst>
                <a:ext uri="{FF2B5EF4-FFF2-40B4-BE49-F238E27FC236}">
                  <a16:creationId xmlns:a16="http://schemas.microsoft.com/office/drawing/2014/main" id="{5949A900-BF45-4371-9AE0-06B7B231981E}"/>
                </a:ext>
              </a:extLst>
            </p:cNvPr>
            <p:cNvSpPr/>
            <p:nvPr/>
          </p:nvSpPr>
          <p:spPr>
            <a:xfrm>
              <a:off x="5026258" y="3192580"/>
              <a:ext cx="331912" cy="331912"/>
            </a:xfrm>
            <a:custGeom>
              <a:avLst/>
              <a:gdLst>
                <a:gd name="connsiteX0" fmla="*/ 273990 w 331912"/>
                <a:gd name="connsiteY0" fmla="*/ 58573 h 331912"/>
                <a:gd name="connsiteX1" fmla="*/ 267482 w 331912"/>
                <a:gd name="connsiteY1" fmla="*/ 0 h 331912"/>
                <a:gd name="connsiteX2" fmla="*/ 195893 w 331912"/>
                <a:gd name="connsiteY2" fmla="*/ 71589 h 331912"/>
                <a:gd name="connsiteX3" fmla="*/ 199798 w 331912"/>
                <a:gd name="connsiteY3" fmla="*/ 105431 h 331912"/>
                <a:gd name="connsiteX4" fmla="*/ 95669 w 331912"/>
                <a:gd name="connsiteY4" fmla="*/ 209560 h 331912"/>
                <a:gd name="connsiteX5" fmla="*/ 65081 w 331912"/>
                <a:gd name="connsiteY5" fmla="*/ 201751 h 331912"/>
                <a:gd name="connsiteX6" fmla="*/ 0 w 331912"/>
                <a:gd name="connsiteY6" fmla="*/ 266831 h 331912"/>
                <a:gd name="connsiteX7" fmla="*/ 65081 w 331912"/>
                <a:gd name="connsiteY7" fmla="*/ 331912 h 331912"/>
                <a:gd name="connsiteX8" fmla="*/ 130162 w 331912"/>
                <a:gd name="connsiteY8" fmla="*/ 266831 h 331912"/>
                <a:gd name="connsiteX9" fmla="*/ 123003 w 331912"/>
                <a:gd name="connsiteY9" fmla="*/ 236894 h 331912"/>
                <a:gd name="connsiteX10" fmla="*/ 227132 w 331912"/>
                <a:gd name="connsiteY10" fmla="*/ 132765 h 331912"/>
                <a:gd name="connsiteX11" fmla="*/ 260974 w 331912"/>
                <a:gd name="connsiteY11" fmla="*/ 136670 h 331912"/>
                <a:gd name="connsiteX12" fmla="*/ 332563 w 331912"/>
                <a:gd name="connsiteY12" fmla="*/ 65081 h 331912"/>
                <a:gd name="connsiteX13" fmla="*/ 273990 w 331912"/>
                <a:gd name="connsiteY13" fmla="*/ 58573 h 33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12" h="331912">
                  <a:moveTo>
                    <a:pt x="273990" y="58573"/>
                  </a:moveTo>
                  <a:lnTo>
                    <a:pt x="267482" y="0"/>
                  </a:lnTo>
                  <a:lnTo>
                    <a:pt x="195893" y="71589"/>
                  </a:lnTo>
                  <a:lnTo>
                    <a:pt x="199798" y="105431"/>
                  </a:lnTo>
                  <a:lnTo>
                    <a:pt x="95669" y="209560"/>
                  </a:lnTo>
                  <a:cubicBezTo>
                    <a:pt x="86558" y="205005"/>
                    <a:pt x="76145" y="201751"/>
                    <a:pt x="65081" y="201751"/>
                  </a:cubicBezTo>
                  <a:cubicBezTo>
                    <a:pt x="29286" y="201751"/>
                    <a:pt x="0" y="231037"/>
                    <a:pt x="0" y="266831"/>
                  </a:cubicBezTo>
                  <a:cubicBezTo>
                    <a:pt x="0" y="302626"/>
                    <a:pt x="29286" y="331912"/>
                    <a:pt x="65081" y="331912"/>
                  </a:cubicBezTo>
                  <a:cubicBezTo>
                    <a:pt x="100875" y="331912"/>
                    <a:pt x="130162" y="302626"/>
                    <a:pt x="130162" y="266831"/>
                  </a:cubicBezTo>
                  <a:cubicBezTo>
                    <a:pt x="130162" y="255768"/>
                    <a:pt x="127558" y="246006"/>
                    <a:pt x="123003" y="236894"/>
                  </a:cubicBezTo>
                  <a:lnTo>
                    <a:pt x="227132" y="132765"/>
                  </a:lnTo>
                  <a:lnTo>
                    <a:pt x="260974" y="136670"/>
                  </a:lnTo>
                  <a:lnTo>
                    <a:pt x="332563" y="65081"/>
                  </a:lnTo>
                  <a:lnTo>
                    <a:pt x="273990" y="58573"/>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Shape 57">
              <a:extLst>
                <a:ext uri="{FF2B5EF4-FFF2-40B4-BE49-F238E27FC236}">
                  <a16:creationId xmlns:a16="http://schemas.microsoft.com/office/drawing/2014/main" id="{B8EE400B-23E7-4B2D-BE30-8C28C52A0761}"/>
                </a:ext>
              </a:extLst>
            </p:cNvPr>
            <p:cNvSpPr/>
            <p:nvPr/>
          </p:nvSpPr>
          <p:spPr>
            <a:xfrm>
              <a:off x="4844683" y="3212104"/>
              <a:ext cx="494614" cy="494614"/>
            </a:xfrm>
            <a:custGeom>
              <a:avLst/>
              <a:gdLst>
                <a:gd name="connsiteX0" fmla="*/ 460772 w 494614"/>
                <a:gd name="connsiteY0" fmla="*/ 135368 h 494614"/>
                <a:gd name="connsiteX1" fmla="*/ 452312 w 494614"/>
                <a:gd name="connsiteY1" fmla="*/ 144479 h 494614"/>
                <a:gd name="connsiteX2" fmla="*/ 439946 w 494614"/>
                <a:gd name="connsiteY2" fmla="*/ 143178 h 494614"/>
                <a:gd name="connsiteX3" fmla="*/ 426279 w 494614"/>
                <a:gd name="connsiteY3" fmla="*/ 141225 h 494614"/>
                <a:gd name="connsiteX4" fmla="*/ 455566 w 494614"/>
                <a:gd name="connsiteY4" fmla="*/ 247307 h 494614"/>
                <a:gd name="connsiteX5" fmla="*/ 247307 w 494614"/>
                <a:gd name="connsiteY5" fmla="*/ 455566 h 494614"/>
                <a:gd name="connsiteX6" fmla="*/ 39049 w 494614"/>
                <a:gd name="connsiteY6" fmla="*/ 247307 h 494614"/>
                <a:gd name="connsiteX7" fmla="*/ 247307 w 494614"/>
                <a:gd name="connsiteY7" fmla="*/ 39049 h 494614"/>
                <a:gd name="connsiteX8" fmla="*/ 353389 w 494614"/>
                <a:gd name="connsiteY8" fmla="*/ 68335 h 494614"/>
                <a:gd name="connsiteX9" fmla="*/ 352087 w 494614"/>
                <a:gd name="connsiteY9" fmla="*/ 55319 h 494614"/>
                <a:gd name="connsiteX10" fmla="*/ 350135 w 494614"/>
                <a:gd name="connsiteY10" fmla="*/ 42303 h 494614"/>
                <a:gd name="connsiteX11" fmla="*/ 359246 w 494614"/>
                <a:gd name="connsiteY11" fmla="*/ 33191 h 494614"/>
                <a:gd name="connsiteX12" fmla="*/ 363802 w 494614"/>
                <a:gd name="connsiteY12" fmla="*/ 28636 h 494614"/>
                <a:gd name="connsiteX13" fmla="*/ 247307 w 494614"/>
                <a:gd name="connsiteY13" fmla="*/ 0 h 494614"/>
                <a:gd name="connsiteX14" fmla="*/ 0 w 494614"/>
                <a:gd name="connsiteY14" fmla="*/ 247307 h 494614"/>
                <a:gd name="connsiteX15" fmla="*/ 247307 w 494614"/>
                <a:gd name="connsiteY15" fmla="*/ 494614 h 494614"/>
                <a:gd name="connsiteX16" fmla="*/ 494614 w 494614"/>
                <a:gd name="connsiteY16" fmla="*/ 247307 h 494614"/>
                <a:gd name="connsiteX17" fmla="*/ 465328 w 494614"/>
                <a:gd name="connsiteY17" fmla="*/ 131463 h 494614"/>
                <a:gd name="connsiteX18" fmla="*/ 460772 w 494614"/>
                <a:gd name="connsiteY18" fmla="*/ 135368 h 4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4614" h="494614">
                  <a:moveTo>
                    <a:pt x="460772" y="135368"/>
                  </a:moveTo>
                  <a:lnTo>
                    <a:pt x="452312" y="144479"/>
                  </a:lnTo>
                  <a:lnTo>
                    <a:pt x="439946" y="143178"/>
                  </a:lnTo>
                  <a:lnTo>
                    <a:pt x="426279" y="141225"/>
                  </a:lnTo>
                  <a:cubicBezTo>
                    <a:pt x="444502" y="172464"/>
                    <a:pt x="455566" y="208259"/>
                    <a:pt x="455566" y="247307"/>
                  </a:cubicBezTo>
                  <a:cubicBezTo>
                    <a:pt x="455566" y="361849"/>
                    <a:pt x="361849" y="455566"/>
                    <a:pt x="247307" y="455566"/>
                  </a:cubicBezTo>
                  <a:cubicBezTo>
                    <a:pt x="132765" y="455566"/>
                    <a:pt x="39049" y="361849"/>
                    <a:pt x="39049" y="247307"/>
                  </a:cubicBezTo>
                  <a:cubicBezTo>
                    <a:pt x="39049" y="132765"/>
                    <a:pt x="132765" y="39049"/>
                    <a:pt x="247307" y="39049"/>
                  </a:cubicBezTo>
                  <a:cubicBezTo>
                    <a:pt x="285705" y="39049"/>
                    <a:pt x="322150" y="49461"/>
                    <a:pt x="353389" y="68335"/>
                  </a:cubicBezTo>
                  <a:lnTo>
                    <a:pt x="352087" y="55319"/>
                  </a:lnTo>
                  <a:lnTo>
                    <a:pt x="350135" y="42303"/>
                  </a:lnTo>
                  <a:lnTo>
                    <a:pt x="359246" y="33191"/>
                  </a:lnTo>
                  <a:lnTo>
                    <a:pt x="363802" y="28636"/>
                  </a:lnTo>
                  <a:cubicBezTo>
                    <a:pt x="328658" y="10413"/>
                    <a:pt x="289610" y="0"/>
                    <a:pt x="247307" y="0"/>
                  </a:cubicBezTo>
                  <a:cubicBezTo>
                    <a:pt x="110637" y="0"/>
                    <a:pt x="0" y="110637"/>
                    <a:pt x="0" y="247307"/>
                  </a:cubicBezTo>
                  <a:cubicBezTo>
                    <a:pt x="0" y="383977"/>
                    <a:pt x="110637" y="494614"/>
                    <a:pt x="247307" y="494614"/>
                  </a:cubicBezTo>
                  <a:cubicBezTo>
                    <a:pt x="383977" y="494614"/>
                    <a:pt x="494614" y="383977"/>
                    <a:pt x="494614" y="247307"/>
                  </a:cubicBezTo>
                  <a:cubicBezTo>
                    <a:pt x="494614" y="205005"/>
                    <a:pt x="484201" y="165956"/>
                    <a:pt x="465328" y="131463"/>
                  </a:cubicBezTo>
                  <a:lnTo>
                    <a:pt x="460772" y="135368"/>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58">
              <a:extLst>
                <a:ext uri="{FF2B5EF4-FFF2-40B4-BE49-F238E27FC236}">
                  <a16:creationId xmlns:a16="http://schemas.microsoft.com/office/drawing/2014/main" id="{7FA88433-66AB-4208-9924-9042668120E1}"/>
                </a:ext>
              </a:extLst>
            </p:cNvPr>
            <p:cNvSpPr/>
            <p:nvPr/>
          </p:nvSpPr>
          <p:spPr>
            <a:xfrm>
              <a:off x="4935796" y="3303217"/>
              <a:ext cx="312388" cy="312388"/>
            </a:xfrm>
            <a:custGeom>
              <a:avLst/>
              <a:gdLst>
                <a:gd name="connsiteX0" fmla="*/ 264879 w 312388"/>
                <a:gd name="connsiteY0" fmla="*/ 111939 h 312388"/>
                <a:gd name="connsiteX1" fmla="*/ 273340 w 312388"/>
                <a:gd name="connsiteY1" fmla="*/ 156194 h 312388"/>
                <a:gd name="connsiteX2" fmla="*/ 156194 w 312388"/>
                <a:gd name="connsiteY2" fmla="*/ 273340 h 312388"/>
                <a:gd name="connsiteX3" fmla="*/ 39049 w 312388"/>
                <a:gd name="connsiteY3" fmla="*/ 156194 h 312388"/>
                <a:gd name="connsiteX4" fmla="*/ 156194 w 312388"/>
                <a:gd name="connsiteY4" fmla="*/ 39049 h 312388"/>
                <a:gd name="connsiteX5" fmla="*/ 200449 w 312388"/>
                <a:gd name="connsiteY5" fmla="*/ 47509 h 312388"/>
                <a:gd name="connsiteX6" fmla="*/ 229735 w 312388"/>
                <a:gd name="connsiteY6" fmla="*/ 18223 h 312388"/>
                <a:gd name="connsiteX7" fmla="*/ 156194 w 312388"/>
                <a:gd name="connsiteY7" fmla="*/ 0 h 312388"/>
                <a:gd name="connsiteX8" fmla="*/ 0 w 312388"/>
                <a:gd name="connsiteY8" fmla="*/ 156194 h 312388"/>
                <a:gd name="connsiteX9" fmla="*/ 156194 w 312388"/>
                <a:gd name="connsiteY9" fmla="*/ 312388 h 312388"/>
                <a:gd name="connsiteX10" fmla="*/ 312388 w 312388"/>
                <a:gd name="connsiteY10" fmla="*/ 156194 h 312388"/>
                <a:gd name="connsiteX11" fmla="*/ 294165 w 312388"/>
                <a:gd name="connsiteY11" fmla="*/ 82653 h 312388"/>
                <a:gd name="connsiteX12" fmla="*/ 264879 w 312388"/>
                <a:gd name="connsiteY12" fmla="*/ 111939 h 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88" h="312388">
                  <a:moveTo>
                    <a:pt x="264879" y="111939"/>
                  </a:moveTo>
                  <a:cubicBezTo>
                    <a:pt x="270736" y="125606"/>
                    <a:pt x="273340" y="140575"/>
                    <a:pt x="273340" y="156194"/>
                  </a:cubicBezTo>
                  <a:cubicBezTo>
                    <a:pt x="273340" y="220624"/>
                    <a:pt x="220624" y="273340"/>
                    <a:pt x="156194" y="273340"/>
                  </a:cubicBezTo>
                  <a:cubicBezTo>
                    <a:pt x="91764" y="273340"/>
                    <a:pt x="39049" y="220624"/>
                    <a:pt x="39049" y="156194"/>
                  </a:cubicBezTo>
                  <a:cubicBezTo>
                    <a:pt x="39049" y="91764"/>
                    <a:pt x="91764" y="39049"/>
                    <a:pt x="156194" y="39049"/>
                  </a:cubicBezTo>
                  <a:cubicBezTo>
                    <a:pt x="171813" y="39049"/>
                    <a:pt x="186782" y="42303"/>
                    <a:pt x="200449" y="47509"/>
                  </a:cubicBezTo>
                  <a:lnTo>
                    <a:pt x="229735" y="18223"/>
                  </a:lnTo>
                  <a:cubicBezTo>
                    <a:pt x="207608" y="6508"/>
                    <a:pt x="182877" y="0"/>
                    <a:pt x="156194" y="0"/>
                  </a:cubicBezTo>
                  <a:cubicBezTo>
                    <a:pt x="70287" y="0"/>
                    <a:pt x="0" y="70287"/>
                    <a:pt x="0" y="156194"/>
                  </a:cubicBezTo>
                  <a:cubicBezTo>
                    <a:pt x="0" y="242101"/>
                    <a:pt x="70287" y="312388"/>
                    <a:pt x="156194" y="312388"/>
                  </a:cubicBezTo>
                  <a:cubicBezTo>
                    <a:pt x="242101" y="312388"/>
                    <a:pt x="312388" y="242101"/>
                    <a:pt x="312388" y="156194"/>
                  </a:cubicBezTo>
                  <a:cubicBezTo>
                    <a:pt x="312388" y="129511"/>
                    <a:pt x="305880" y="104780"/>
                    <a:pt x="294165" y="82653"/>
                  </a:cubicBezTo>
                  <a:lnTo>
                    <a:pt x="264879" y="111939"/>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TextBox 18">
            <a:extLst>
              <a:ext uri="{FF2B5EF4-FFF2-40B4-BE49-F238E27FC236}">
                <a16:creationId xmlns:a16="http://schemas.microsoft.com/office/drawing/2014/main" id="{30366004-E1ED-480A-9173-BFA4B4BECD9B}"/>
              </a:ext>
            </a:extLst>
          </p:cNvPr>
          <p:cNvSpPr txBox="1"/>
          <p:nvPr/>
        </p:nvSpPr>
        <p:spPr>
          <a:xfrm>
            <a:off x="1118040" y="360310"/>
            <a:ext cx="4712744" cy="374718"/>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Consumption Tax Measures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20" name="TextBox 19">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21" name="Straight Connector 20"/>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24" name="Oval 23">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CCFCCFC-B1FC-428B-9E29-834FD2851B27}"/>
              </a:ext>
            </a:extLst>
          </p:cNvPr>
          <p:cNvSpPr txBox="1"/>
          <p:nvPr/>
        </p:nvSpPr>
        <p:spPr>
          <a:xfrm>
            <a:off x="526546" y="338708"/>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04</a:t>
            </a:r>
          </a:p>
        </p:txBody>
      </p:sp>
    </p:spTree>
    <p:extLst>
      <p:ext uri="{BB962C8B-B14F-4D97-AF65-F5344CB8AC3E}">
        <p14:creationId xmlns:p14="http://schemas.microsoft.com/office/powerpoint/2010/main" val="502640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241642C-CB49-4AA1-9EAD-3BCEA280B5B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133184" y="670"/>
            <a:ext cx="8009626" cy="5180252"/>
          </a:xfrm>
          <a:prstGeom prst="rect">
            <a:avLst/>
          </a:prstGeom>
          <a:ln>
            <a:noFill/>
          </a:ln>
          <a:effectLst/>
        </p:spPr>
      </p:pic>
      <p:sp>
        <p:nvSpPr>
          <p:cNvPr id="11" name="Google Shape;206;p32"/>
          <p:cNvSpPr/>
          <p:nvPr/>
        </p:nvSpPr>
        <p:spPr>
          <a:xfrm rot="-5096909">
            <a:off x="-3028960" y="-953242"/>
            <a:ext cx="9820937" cy="7952120"/>
          </a:xfrm>
          <a:prstGeom prst="flowChartDocument">
            <a:avLst/>
          </a:prstGeom>
          <a:gradFill flip="none" rotWithShape="1">
            <a:gsLst>
              <a:gs pos="0">
                <a:srgbClr val="4F2D7F">
                  <a:alpha val="88000"/>
                </a:srgbClr>
              </a:gs>
              <a:gs pos="100000">
                <a:srgbClr val="00A7B5">
                  <a:alpha val="78000"/>
                </a:srgbClr>
              </a:gs>
            </a:gsLst>
            <a:lin ang="5400000" scaled="0"/>
            <a:tileRect/>
          </a:gradFill>
          <a:ln>
            <a:noFill/>
          </a:ln>
        </p:spPr>
        <p:txBody>
          <a:bodyPr spcFirstLastPara="1" wrap="square" lIns="91401" tIns="91401" rIns="91401" bIns="91401" anchor="ctr" anchorCtr="0">
            <a:noAutofit/>
          </a:bodyPr>
          <a:lstStyle/>
          <a:p>
            <a:pPr marL="0" marR="0" lvl="0" indent="0" algn="l" defTabSz="685595"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826" r="46772"/>
          <a:stretch/>
        </p:blipFill>
        <p:spPr>
          <a:xfrm>
            <a:off x="0" y="0"/>
            <a:ext cx="1133184" cy="5143500"/>
          </a:xfrm>
          <a:prstGeom prst="rect">
            <a:avLst/>
          </a:prstGeom>
        </p:spPr>
      </p:pic>
      <p:sp>
        <p:nvSpPr>
          <p:cNvPr id="7" name="Rectangle 6">
            <a:extLst>
              <a:ext uri="{FF2B5EF4-FFF2-40B4-BE49-F238E27FC236}">
                <a16:creationId xmlns:a16="http://schemas.microsoft.com/office/drawing/2014/main" id="{CA943494-1999-4C3D-BC5E-51B2449AFDBB}"/>
              </a:ext>
            </a:extLst>
          </p:cNvPr>
          <p:cNvSpPr/>
          <p:nvPr/>
        </p:nvSpPr>
        <p:spPr>
          <a:xfrm>
            <a:off x="0" y="0"/>
            <a:ext cx="1130061" cy="5143500"/>
          </a:xfrm>
          <a:prstGeom prst="rect">
            <a:avLst/>
          </a:prstGeom>
          <a:gradFill flip="none" rotWithShape="1">
            <a:gsLst>
              <a:gs pos="25000">
                <a:srgbClr val="2B1E5C">
                  <a:alpha val="75000"/>
                </a:srgbClr>
              </a:gs>
              <a:gs pos="100000">
                <a:srgbClr val="9C319F">
                  <a:alpha val="79000"/>
                </a:srgbClr>
              </a:gs>
            </a:gsLst>
            <a:lin ang="2700000" scaled="1"/>
            <a:tileRect/>
          </a:gradFill>
          <a:ln w="25400" cap="flat" cmpd="sng" algn="ctr">
            <a:noFill/>
            <a:prstDash val="solid"/>
          </a:ln>
          <a:effectLst/>
        </p:spPr>
        <p:txBody>
          <a:bodyPr rtlCol="0" anchor="ctr"/>
          <a:lstStyle/>
          <a:p>
            <a:pPr marL="0" marR="0" lvl="0" indent="0" algn="ctr" defTabSz="727585" rtl="0" eaLnBrk="1" fontAlgn="auto" latinLnBrk="0" hangingPunct="1">
              <a:lnSpc>
                <a:spcPct val="100000"/>
              </a:lnSpc>
              <a:spcBef>
                <a:spcPts val="0"/>
              </a:spcBef>
              <a:spcAft>
                <a:spcPts val="0"/>
              </a:spcAft>
              <a:buClrTx/>
              <a:buSzTx/>
              <a:buFontTx/>
              <a:buNone/>
              <a:tabLst/>
              <a:defRPr/>
            </a:pPr>
            <a:endParaRPr kumimoji="0" lang="en-IN" sz="1432"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E2C50832-0B36-43C5-98EC-4CD165D78718}"/>
              </a:ext>
            </a:extLst>
          </p:cNvPr>
          <p:cNvSpPr txBox="1">
            <a:spLocks/>
          </p:cNvSpPr>
          <p:nvPr/>
        </p:nvSpPr>
        <p:spPr>
          <a:xfrm>
            <a:off x="1329886" y="3852808"/>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Welfare related </a:t>
            </a:r>
          </a:p>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Measures</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16314"/>
          <a:stretch/>
        </p:blipFill>
        <p:spPr>
          <a:xfrm>
            <a:off x="6841091" y="4349765"/>
            <a:ext cx="1990038" cy="377853"/>
          </a:xfrm>
          <a:prstGeom prst="rect">
            <a:avLst/>
          </a:prstGeo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1329886" y="2610416"/>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Budget 2023</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spTree>
    <p:extLst>
      <p:ext uri="{BB962C8B-B14F-4D97-AF65-F5344CB8AC3E}">
        <p14:creationId xmlns:p14="http://schemas.microsoft.com/office/powerpoint/2010/main" val="2692871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raphic 10" descr="Bullseye">
            <a:extLst>
              <a:ext uri="{FF2B5EF4-FFF2-40B4-BE49-F238E27FC236}">
                <a16:creationId xmlns:a16="http://schemas.microsoft.com/office/drawing/2014/main" id="{023202E7-DC1C-4211-B0DE-B55C0D0D64C7}"/>
              </a:ext>
            </a:extLst>
          </p:cNvPr>
          <p:cNvGrpSpPr/>
          <p:nvPr/>
        </p:nvGrpSpPr>
        <p:grpSpPr>
          <a:xfrm>
            <a:off x="1642038" y="1872597"/>
            <a:ext cx="842082" cy="842076"/>
            <a:chOff x="4789364" y="3137261"/>
            <a:chExt cx="624776" cy="624776"/>
          </a:xfrm>
          <a:solidFill>
            <a:schemeClr val="bg1"/>
          </a:solidFill>
        </p:grpSpPr>
        <p:sp>
          <p:nvSpPr>
            <p:cNvPr id="12" name="Freeform: Shape 56">
              <a:extLst>
                <a:ext uri="{FF2B5EF4-FFF2-40B4-BE49-F238E27FC236}">
                  <a16:creationId xmlns:a16="http://schemas.microsoft.com/office/drawing/2014/main" id="{5949A900-BF45-4371-9AE0-06B7B231981E}"/>
                </a:ext>
              </a:extLst>
            </p:cNvPr>
            <p:cNvSpPr/>
            <p:nvPr/>
          </p:nvSpPr>
          <p:spPr>
            <a:xfrm>
              <a:off x="5026258" y="3192580"/>
              <a:ext cx="331912" cy="331912"/>
            </a:xfrm>
            <a:custGeom>
              <a:avLst/>
              <a:gdLst>
                <a:gd name="connsiteX0" fmla="*/ 273990 w 331912"/>
                <a:gd name="connsiteY0" fmla="*/ 58573 h 331912"/>
                <a:gd name="connsiteX1" fmla="*/ 267482 w 331912"/>
                <a:gd name="connsiteY1" fmla="*/ 0 h 331912"/>
                <a:gd name="connsiteX2" fmla="*/ 195893 w 331912"/>
                <a:gd name="connsiteY2" fmla="*/ 71589 h 331912"/>
                <a:gd name="connsiteX3" fmla="*/ 199798 w 331912"/>
                <a:gd name="connsiteY3" fmla="*/ 105431 h 331912"/>
                <a:gd name="connsiteX4" fmla="*/ 95669 w 331912"/>
                <a:gd name="connsiteY4" fmla="*/ 209560 h 331912"/>
                <a:gd name="connsiteX5" fmla="*/ 65081 w 331912"/>
                <a:gd name="connsiteY5" fmla="*/ 201751 h 331912"/>
                <a:gd name="connsiteX6" fmla="*/ 0 w 331912"/>
                <a:gd name="connsiteY6" fmla="*/ 266831 h 331912"/>
                <a:gd name="connsiteX7" fmla="*/ 65081 w 331912"/>
                <a:gd name="connsiteY7" fmla="*/ 331912 h 331912"/>
                <a:gd name="connsiteX8" fmla="*/ 130162 w 331912"/>
                <a:gd name="connsiteY8" fmla="*/ 266831 h 331912"/>
                <a:gd name="connsiteX9" fmla="*/ 123003 w 331912"/>
                <a:gd name="connsiteY9" fmla="*/ 236894 h 331912"/>
                <a:gd name="connsiteX10" fmla="*/ 227132 w 331912"/>
                <a:gd name="connsiteY10" fmla="*/ 132765 h 331912"/>
                <a:gd name="connsiteX11" fmla="*/ 260974 w 331912"/>
                <a:gd name="connsiteY11" fmla="*/ 136670 h 331912"/>
                <a:gd name="connsiteX12" fmla="*/ 332563 w 331912"/>
                <a:gd name="connsiteY12" fmla="*/ 65081 h 331912"/>
                <a:gd name="connsiteX13" fmla="*/ 273990 w 331912"/>
                <a:gd name="connsiteY13" fmla="*/ 58573 h 33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12" h="331912">
                  <a:moveTo>
                    <a:pt x="273990" y="58573"/>
                  </a:moveTo>
                  <a:lnTo>
                    <a:pt x="267482" y="0"/>
                  </a:lnTo>
                  <a:lnTo>
                    <a:pt x="195893" y="71589"/>
                  </a:lnTo>
                  <a:lnTo>
                    <a:pt x="199798" y="105431"/>
                  </a:lnTo>
                  <a:lnTo>
                    <a:pt x="95669" y="209560"/>
                  </a:lnTo>
                  <a:cubicBezTo>
                    <a:pt x="86558" y="205005"/>
                    <a:pt x="76145" y="201751"/>
                    <a:pt x="65081" y="201751"/>
                  </a:cubicBezTo>
                  <a:cubicBezTo>
                    <a:pt x="29286" y="201751"/>
                    <a:pt x="0" y="231037"/>
                    <a:pt x="0" y="266831"/>
                  </a:cubicBezTo>
                  <a:cubicBezTo>
                    <a:pt x="0" y="302626"/>
                    <a:pt x="29286" y="331912"/>
                    <a:pt x="65081" y="331912"/>
                  </a:cubicBezTo>
                  <a:cubicBezTo>
                    <a:pt x="100875" y="331912"/>
                    <a:pt x="130162" y="302626"/>
                    <a:pt x="130162" y="266831"/>
                  </a:cubicBezTo>
                  <a:cubicBezTo>
                    <a:pt x="130162" y="255768"/>
                    <a:pt x="127558" y="246006"/>
                    <a:pt x="123003" y="236894"/>
                  </a:cubicBezTo>
                  <a:lnTo>
                    <a:pt x="227132" y="132765"/>
                  </a:lnTo>
                  <a:lnTo>
                    <a:pt x="260974" y="136670"/>
                  </a:lnTo>
                  <a:lnTo>
                    <a:pt x="332563" y="65081"/>
                  </a:lnTo>
                  <a:lnTo>
                    <a:pt x="273990" y="58573"/>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Shape 57">
              <a:extLst>
                <a:ext uri="{FF2B5EF4-FFF2-40B4-BE49-F238E27FC236}">
                  <a16:creationId xmlns:a16="http://schemas.microsoft.com/office/drawing/2014/main" id="{B8EE400B-23E7-4B2D-BE30-8C28C52A0761}"/>
                </a:ext>
              </a:extLst>
            </p:cNvPr>
            <p:cNvSpPr/>
            <p:nvPr/>
          </p:nvSpPr>
          <p:spPr>
            <a:xfrm>
              <a:off x="4844683" y="3212104"/>
              <a:ext cx="494614" cy="494614"/>
            </a:xfrm>
            <a:custGeom>
              <a:avLst/>
              <a:gdLst>
                <a:gd name="connsiteX0" fmla="*/ 460772 w 494614"/>
                <a:gd name="connsiteY0" fmla="*/ 135368 h 494614"/>
                <a:gd name="connsiteX1" fmla="*/ 452312 w 494614"/>
                <a:gd name="connsiteY1" fmla="*/ 144479 h 494614"/>
                <a:gd name="connsiteX2" fmla="*/ 439946 w 494614"/>
                <a:gd name="connsiteY2" fmla="*/ 143178 h 494614"/>
                <a:gd name="connsiteX3" fmla="*/ 426279 w 494614"/>
                <a:gd name="connsiteY3" fmla="*/ 141225 h 494614"/>
                <a:gd name="connsiteX4" fmla="*/ 455566 w 494614"/>
                <a:gd name="connsiteY4" fmla="*/ 247307 h 494614"/>
                <a:gd name="connsiteX5" fmla="*/ 247307 w 494614"/>
                <a:gd name="connsiteY5" fmla="*/ 455566 h 494614"/>
                <a:gd name="connsiteX6" fmla="*/ 39049 w 494614"/>
                <a:gd name="connsiteY6" fmla="*/ 247307 h 494614"/>
                <a:gd name="connsiteX7" fmla="*/ 247307 w 494614"/>
                <a:gd name="connsiteY7" fmla="*/ 39049 h 494614"/>
                <a:gd name="connsiteX8" fmla="*/ 353389 w 494614"/>
                <a:gd name="connsiteY8" fmla="*/ 68335 h 494614"/>
                <a:gd name="connsiteX9" fmla="*/ 352087 w 494614"/>
                <a:gd name="connsiteY9" fmla="*/ 55319 h 494614"/>
                <a:gd name="connsiteX10" fmla="*/ 350135 w 494614"/>
                <a:gd name="connsiteY10" fmla="*/ 42303 h 494614"/>
                <a:gd name="connsiteX11" fmla="*/ 359246 w 494614"/>
                <a:gd name="connsiteY11" fmla="*/ 33191 h 494614"/>
                <a:gd name="connsiteX12" fmla="*/ 363802 w 494614"/>
                <a:gd name="connsiteY12" fmla="*/ 28636 h 494614"/>
                <a:gd name="connsiteX13" fmla="*/ 247307 w 494614"/>
                <a:gd name="connsiteY13" fmla="*/ 0 h 494614"/>
                <a:gd name="connsiteX14" fmla="*/ 0 w 494614"/>
                <a:gd name="connsiteY14" fmla="*/ 247307 h 494614"/>
                <a:gd name="connsiteX15" fmla="*/ 247307 w 494614"/>
                <a:gd name="connsiteY15" fmla="*/ 494614 h 494614"/>
                <a:gd name="connsiteX16" fmla="*/ 494614 w 494614"/>
                <a:gd name="connsiteY16" fmla="*/ 247307 h 494614"/>
                <a:gd name="connsiteX17" fmla="*/ 465328 w 494614"/>
                <a:gd name="connsiteY17" fmla="*/ 131463 h 494614"/>
                <a:gd name="connsiteX18" fmla="*/ 460772 w 494614"/>
                <a:gd name="connsiteY18" fmla="*/ 135368 h 4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4614" h="494614">
                  <a:moveTo>
                    <a:pt x="460772" y="135368"/>
                  </a:moveTo>
                  <a:lnTo>
                    <a:pt x="452312" y="144479"/>
                  </a:lnTo>
                  <a:lnTo>
                    <a:pt x="439946" y="143178"/>
                  </a:lnTo>
                  <a:lnTo>
                    <a:pt x="426279" y="141225"/>
                  </a:lnTo>
                  <a:cubicBezTo>
                    <a:pt x="444502" y="172464"/>
                    <a:pt x="455566" y="208259"/>
                    <a:pt x="455566" y="247307"/>
                  </a:cubicBezTo>
                  <a:cubicBezTo>
                    <a:pt x="455566" y="361849"/>
                    <a:pt x="361849" y="455566"/>
                    <a:pt x="247307" y="455566"/>
                  </a:cubicBezTo>
                  <a:cubicBezTo>
                    <a:pt x="132765" y="455566"/>
                    <a:pt x="39049" y="361849"/>
                    <a:pt x="39049" y="247307"/>
                  </a:cubicBezTo>
                  <a:cubicBezTo>
                    <a:pt x="39049" y="132765"/>
                    <a:pt x="132765" y="39049"/>
                    <a:pt x="247307" y="39049"/>
                  </a:cubicBezTo>
                  <a:cubicBezTo>
                    <a:pt x="285705" y="39049"/>
                    <a:pt x="322150" y="49461"/>
                    <a:pt x="353389" y="68335"/>
                  </a:cubicBezTo>
                  <a:lnTo>
                    <a:pt x="352087" y="55319"/>
                  </a:lnTo>
                  <a:lnTo>
                    <a:pt x="350135" y="42303"/>
                  </a:lnTo>
                  <a:lnTo>
                    <a:pt x="359246" y="33191"/>
                  </a:lnTo>
                  <a:lnTo>
                    <a:pt x="363802" y="28636"/>
                  </a:lnTo>
                  <a:cubicBezTo>
                    <a:pt x="328658" y="10413"/>
                    <a:pt x="289610" y="0"/>
                    <a:pt x="247307" y="0"/>
                  </a:cubicBezTo>
                  <a:cubicBezTo>
                    <a:pt x="110637" y="0"/>
                    <a:pt x="0" y="110637"/>
                    <a:pt x="0" y="247307"/>
                  </a:cubicBezTo>
                  <a:cubicBezTo>
                    <a:pt x="0" y="383977"/>
                    <a:pt x="110637" y="494614"/>
                    <a:pt x="247307" y="494614"/>
                  </a:cubicBezTo>
                  <a:cubicBezTo>
                    <a:pt x="383977" y="494614"/>
                    <a:pt x="494614" y="383977"/>
                    <a:pt x="494614" y="247307"/>
                  </a:cubicBezTo>
                  <a:cubicBezTo>
                    <a:pt x="494614" y="205005"/>
                    <a:pt x="484201" y="165956"/>
                    <a:pt x="465328" y="131463"/>
                  </a:cubicBezTo>
                  <a:lnTo>
                    <a:pt x="460772" y="135368"/>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58">
              <a:extLst>
                <a:ext uri="{FF2B5EF4-FFF2-40B4-BE49-F238E27FC236}">
                  <a16:creationId xmlns:a16="http://schemas.microsoft.com/office/drawing/2014/main" id="{7FA88433-66AB-4208-9924-9042668120E1}"/>
                </a:ext>
              </a:extLst>
            </p:cNvPr>
            <p:cNvSpPr/>
            <p:nvPr/>
          </p:nvSpPr>
          <p:spPr>
            <a:xfrm>
              <a:off x="4935796" y="3303217"/>
              <a:ext cx="312388" cy="312388"/>
            </a:xfrm>
            <a:custGeom>
              <a:avLst/>
              <a:gdLst>
                <a:gd name="connsiteX0" fmla="*/ 264879 w 312388"/>
                <a:gd name="connsiteY0" fmla="*/ 111939 h 312388"/>
                <a:gd name="connsiteX1" fmla="*/ 273340 w 312388"/>
                <a:gd name="connsiteY1" fmla="*/ 156194 h 312388"/>
                <a:gd name="connsiteX2" fmla="*/ 156194 w 312388"/>
                <a:gd name="connsiteY2" fmla="*/ 273340 h 312388"/>
                <a:gd name="connsiteX3" fmla="*/ 39049 w 312388"/>
                <a:gd name="connsiteY3" fmla="*/ 156194 h 312388"/>
                <a:gd name="connsiteX4" fmla="*/ 156194 w 312388"/>
                <a:gd name="connsiteY4" fmla="*/ 39049 h 312388"/>
                <a:gd name="connsiteX5" fmla="*/ 200449 w 312388"/>
                <a:gd name="connsiteY5" fmla="*/ 47509 h 312388"/>
                <a:gd name="connsiteX6" fmla="*/ 229735 w 312388"/>
                <a:gd name="connsiteY6" fmla="*/ 18223 h 312388"/>
                <a:gd name="connsiteX7" fmla="*/ 156194 w 312388"/>
                <a:gd name="connsiteY7" fmla="*/ 0 h 312388"/>
                <a:gd name="connsiteX8" fmla="*/ 0 w 312388"/>
                <a:gd name="connsiteY8" fmla="*/ 156194 h 312388"/>
                <a:gd name="connsiteX9" fmla="*/ 156194 w 312388"/>
                <a:gd name="connsiteY9" fmla="*/ 312388 h 312388"/>
                <a:gd name="connsiteX10" fmla="*/ 312388 w 312388"/>
                <a:gd name="connsiteY10" fmla="*/ 156194 h 312388"/>
                <a:gd name="connsiteX11" fmla="*/ 294165 w 312388"/>
                <a:gd name="connsiteY11" fmla="*/ 82653 h 312388"/>
                <a:gd name="connsiteX12" fmla="*/ 264879 w 312388"/>
                <a:gd name="connsiteY12" fmla="*/ 111939 h 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88" h="312388">
                  <a:moveTo>
                    <a:pt x="264879" y="111939"/>
                  </a:moveTo>
                  <a:cubicBezTo>
                    <a:pt x="270736" y="125606"/>
                    <a:pt x="273340" y="140575"/>
                    <a:pt x="273340" y="156194"/>
                  </a:cubicBezTo>
                  <a:cubicBezTo>
                    <a:pt x="273340" y="220624"/>
                    <a:pt x="220624" y="273340"/>
                    <a:pt x="156194" y="273340"/>
                  </a:cubicBezTo>
                  <a:cubicBezTo>
                    <a:pt x="91764" y="273340"/>
                    <a:pt x="39049" y="220624"/>
                    <a:pt x="39049" y="156194"/>
                  </a:cubicBezTo>
                  <a:cubicBezTo>
                    <a:pt x="39049" y="91764"/>
                    <a:pt x="91764" y="39049"/>
                    <a:pt x="156194" y="39049"/>
                  </a:cubicBezTo>
                  <a:cubicBezTo>
                    <a:pt x="171813" y="39049"/>
                    <a:pt x="186782" y="42303"/>
                    <a:pt x="200449" y="47509"/>
                  </a:cubicBezTo>
                  <a:lnTo>
                    <a:pt x="229735" y="18223"/>
                  </a:lnTo>
                  <a:cubicBezTo>
                    <a:pt x="207608" y="6508"/>
                    <a:pt x="182877" y="0"/>
                    <a:pt x="156194" y="0"/>
                  </a:cubicBezTo>
                  <a:cubicBezTo>
                    <a:pt x="70287" y="0"/>
                    <a:pt x="0" y="70287"/>
                    <a:pt x="0" y="156194"/>
                  </a:cubicBezTo>
                  <a:cubicBezTo>
                    <a:pt x="0" y="242101"/>
                    <a:pt x="70287" y="312388"/>
                    <a:pt x="156194" y="312388"/>
                  </a:cubicBezTo>
                  <a:cubicBezTo>
                    <a:pt x="242101" y="312388"/>
                    <a:pt x="312388" y="242101"/>
                    <a:pt x="312388" y="156194"/>
                  </a:cubicBezTo>
                  <a:cubicBezTo>
                    <a:pt x="312388" y="129511"/>
                    <a:pt x="305880" y="104780"/>
                    <a:pt x="294165" y="82653"/>
                  </a:cubicBezTo>
                  <a:lnTo>
                    <a:pt x="264879" y="111939"/>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TextBox 18">
            <a:extLst>
              <a:ext uri="{FF2B5EF4-FFF2-40B4-BE49-F238E27FC236}">
                <a16:creationId xmlns:a16="http://schemas.microsoft.com/office/drawing/2014/main" id="{30366004-E1ED-480A-9173-BFA4B4BECD9B}"/>
              </a:ext>
            </a:extLst>
          </p:cNvPr>
          <p:cNvSpPr txBox="1"/>
          <p:nvPr/>
        </p:nvSpPr>
        <p:spPr>
          <a:xfrm>
            <a:off x="1118040" y="344537"/>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Welfare Related Measures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20" name="TextBox 19">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21" name="Straight Connector 20"/>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24" name="Oval 23">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CCFCCFC-B1FC-428B-9E29-834FD2851B27}"/>
              </a:ext>
            </a:extLst>
          </p:cNvPr>
          <p:cNvSpPr txBox="1"/>
          <p:nvPr/>
        </p:nvSpPr>
        <p:spPr>
          <a:xfrm>
            <a:off x="526546" y="338708"/>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05</a:t>
            </a:r>
          </a:p>
        </p:txBody>
      </p:sp>
      <p:sp>
        <p:nvSpPr>
          <p:cNvPr id="26" name="TextBox 25"/>
          <p:cNvSpPr txBox="1"/>
          <p:nvPr/>
        </p:nvSpPr>
        <p:spPr>
          <a:xfrm>
            <a:off x="409303" y="1135587"/>
            <a:ext cx="7791632" cy="3662541"/>
          </a:xfrm>
          <a:prstGeom prst="rect">
            <a:avLst/>
          </a:prstGeom>
          <a:noFill/>
        </p:spPr>
        <p:txBody>
          <a:bodyPr wrap="square" rtlCol="0">
            <a:spAutoFit/>
          </a:bodyPr>
          <a:lstStyle/>
          <a:p>
            <a:pPr marL="285750" indent="-285750">
              <a:buClr>
                <a:srgbClr val="4F2D7F"/>
              </a:buClr>
              <a:buFont typeface="Arial" panose="020B0604020202020204" pitchFamily="34" charset="0"/>
              <a:buChar char="•"/>
            </a:pPr>
            <a:r>
              <a:rPr lang="en-IE" sz="1400" dirty="0" smtClean="0"/>
              <a:t>Weekly social rates increase by €12 for working age recipients &amp; pensioners.</a:t>
            </a:r>
          </a:p>
          <a:p>
            <a:pPr>
              <a:buClr>
                <a:srgbClr val="4F2D7F"/>
              </a:buClr>
            </a:pPr>
            <a:endParaRPr lang="en-IE" sz="1400" dirty="0" smtClean="0"/>
          </a:p>
          <a:p>
            <a:pPr marL="285750" indent="-285750">
              <a:buClr>
                <a:srgbClr val="4F2D7F"/>
              </a:buClr>
              <a:buFont typeface="Arial" panose="020B0604020202020204" pitchFamily="34" charset="0"/>
              <a:buChar char="•"/>
            </a:pPr>
            <a:r>
              <a:rPr lang="en-IE" sz="1400" dirty="0" smtClean="0"/>
              <a:t>Once off double week “cost of living support” payment to all qualifying social protection recipients in October.</a:t>
            </a:r>
          </a:p>
          <a:p>
            <a:pPr>
              <a:buClr>
                <a:srgbClr val="4F2D7F"/>
              </a:buClr>
            </a:pPr>
            <a:endParaRPr lang="en-IE" sz="1400" dirty="0" smtClean="0"/>
          </a:p>
          <a:p>
            <a:pPr marL="285750" indent="-285750">
              <a:buClr>
                <a:srgbClr val="4F2D7F"/>
              </a:buClr>
              <a:buFont typeface="Arial" panose="020B0604020202020204" pitchFamily="34" charset="0"/>
              <a:buChar char="•"/>
            </a:pPr>
            <a:r>
              <a:rPr lang="en-IE" sz="1400" dirty="0" smtClean="0"/>
              <a:t>Working Family Payment threshold to increase by €40 &amp; €500 lump sum payment in November.</a:t>
            </a:r>
          </a:p>
          <a:p>
            <a:pPr>
              <a:buClr>
                <a:srgbClr val="4F2D7F"/>
              </a:buClr>
            </a:pPr>
            <a:endParaRPr lang="en-IE" sz="1400" dirty="0" smtClean="0"/>
          </a:p>
          <a:p>
            <a:pPr marL="285750" indent="-285750">
              <a:buClr>
                <a:srgbClr val="4F2D7F"/>
              </a:buClr>
              <a:buFont typeface="Arial" panose="020B0604020202020204" pitchFamily="34" charset="0"/>
              <a:buChar char="•"/>
            </a:pPr>
            <a:r>
              <a:rPr lang="en-IE" sz="1400" dirty="0" smtClean="0"/>
              <a:t>Double child benefit payment in November - €140 per child in addition to normal payment.</a:t>
            </a:r>
          </a:p>
          <a:p>
            <a:pPr>
              <a:buClr>
                <a:srgbClr val="4F2D7F"/>
              </a:buClr>
            </a:pPr>
            <a:endParaRPr lang="en-IE" sz="1400" dirty="0" smtClean="0">
              <a:solidFill>
                <a:srgbClr val="FF0000"/>
              </a:solidFill>
            </a:endParaRPr>
          </a:p>
          <a:p>
            <a:pPr marL="285750" indent="-285750">
              <a:buClr>
                <a:srgbClr val="4F2D7F"/>
              </a:buClr>
              <a:buFont typeface="Arial" panose="020B0604020202020204" pitchFamily="34" charset="0"/>
              <a:buChar char="•"/>
            </a:pPr>
            <a:r>
              <a:rPr lang="en-IE" sz="1400" dirty="0" smtClean="0"/>
              <a:t>Increase in eligibility for Fuel Allowances &amp; additional €400 lump sum payment to be made before Christmas. </a:t>
            </a:r>
          </a:p>
          <a:p>
            <a:pPr marL="285750" indent="-285750">
              <a:buClr>
                <a:srgbClr val="4F2D7F"/>
              </a:buClr>
              <a:buFont typeface="Arial" panose="020B0604020202020204" pitchFamily="34" charset="0"/>
              <a:buChar char="•"/>
            </a:pPr>
            <a:endParaRPr lang="en-IE" sz="1400" dirty="0"/>
          </a:p>
          <a:p>
            <a:pPr marL="285750" indent="-285750">
              <a:buClr>
                <a:srgbClr val="4F2D7F"/>
              </a:buClr>
              <a:buFont typeface="Arial" panose="020B0604020202020204" pitchFamily="34" charset="0"/>
              <a:buChar char="•"/>
            </a:pPr>
            <a:r>
              <a:rPr lang="en-IE" sz="1400" dirty="0"/>
              <a:t>€600 electricity credit to be paid in 3 equal instalments. First instalment before Christmas</a:t>
            </a:r>
            <a:endParaRPr lang="en-IE" sz="1400" dirty="0" smtClean="0"/>
          </a:p>
          <a:p>
            <a:pPr marL="285750" indent="-285750">
              <a:buClr>
                <a:srgbClr val="4F2D7F"/>
              </a:buClr>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1374693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raphic 10" descr="Bullseye">
            <a:extLst>
              <a:ext uri="{FF2B5EF4-FFF2-40B4-BE49-F238E27FC236}">
                <a16:creationId xmlns:a16="http://schemas.microsoft.com/office/drawing/2014/main" id="{023202E7-DC1C-4211-B0DE-B55C0D0D64C7}"/>
              </a:ext>
            </a:extLst>
          </p:cNvPr>
          <p:cNvGrpSpPr/>
          <p:nvPr/>
        </p:nvGrpSpPr>
        <p:grpSpPr>
          <a:xfrm>
            <a:off x="1642038" y="1872597"/>
            <a:ext cx="842082" cy="842076"/>
            <a:chOff x="4789364" y="3137261"/>
            <a:chExt cx="624776" cy="624776"/>
          </a:xfrm>
          <a:solidFill>
            <a:schemeClr val="bg1"/>
          </a:solidFill>
        </p:grpSpPr>
        <p:sp>
          <p:nvSpPr>
            <p:cNvPr id="12" name="Freeform: Shape 56">
              <a:extLst>
                <a:ext uri="{FF2B5EF4-FFF2-40B4-BE49-F238E27FC236}">
                  <a16:creationId xmlns:a16="http://schemas.microsoft.com/office/drawing/2014/main" id="{5949A900-BF45-4371-9AE0-06B7B231981E}"/>
                </a:ext>
              </a:extLst>
            </p:cNvPr>
            <p:cNvSpPr/>
            <p:nvPr/>
          </p:nvSpPr>
          <p:spPr>
            <a:xfrm>
              <a:off x="5026258" y="3192580"/>
              <a:ext cx="331912" cy="331912"/>
            </a:xfrm>
            <a:custGeom>
              <a:avLst/>
              <a:gdLst>
                <a:gd name="connsiteX0" fmla="*/ 273990 w 331912"/>
                <a:gd name="connsiteY0" fmla="*/ 58573 h 331912"/>
                <a:gd name="connsiteX1" fmla="*/ 267482 w 331912"/>
                <a:gd name="connsiteY1" fmla="*/ 0 h 331912"/>
                <a:gd name="connsiteX2" fmla="*/ 195893 w 331912"/>
                <a:gd name="connsiteY2" fmla="*/ 71589 h 331912"/>
                <a:gd name="connsiteX3" fmla="*/ 199798 w 331912"/>
                <a:gd name="connsiteY3" fmla="*/ 105431 h 331912"/>
                <a:gd name="connsiteX4" fmla="*/ 95669 w 331912"/>
                <a:gd name="connsiteY4" fmla="*/ 209560 h 331912"/>
                <a:gd name="connsiteX5" fmla="*/ 65081 w 331912"/>
                <a:gd name="connsiteY5" fmla="*/ 201751 h 331912"/>
                <a:gd name="connsiteX6" fmla="*/ 0 w 331912"/>
                <a:gd name="connsiteY6" fmla="*/ 266831 h 331912"/>
                <a:gd name="connsiteX7" fmla="*/ 65081 w 331912"/>
                <a:gd name="connsiteY7" fmla="*/ 331912 h 331912"/>
                <a:gd name="connsiteX8" fmla="*/ 130162 w 331912"/>
                <a:gd name="connsiteY8" fmla="*/ 266831 h 331912"/>
                <a:gd name="connsiteX9" fmla="*/ 123003 w 331912"/>
                <a:gd name="connsiteY9" fmla="*/ 236894 h 331912"/>
                <a:gd name="connsiteX10" fmla="*/ 227132 w 331912"/>
                <a:gd name="connsiteY10" fmla="*/ 132765 h 331912"/>
                <a:gd name="connsiteX11" fmla="*/ 260974 w 331912"/>
                <a:gd name="connsiteY11" fmla="*/ 136670 h 331912"/>
                <a:gd name="connsiteX12" fmla="*/ 332563 w 331912"/>
                <a:gd name="connsiteY12" fmla="*/ 65081 h 331912"/>
                <a:gd name="connsiteX13" fmla="*/ 273990 w 331912"/>
                <a:gd name="connsiteY13" fmla="*/ 58573 h 33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12" h="331912">
                  <a:moveTo>
                    <a:pt x="273990" y="58573"/>
                  </a:moveTo>
                  <a:lnTo>
                    <a:pt x="267482" y="0"/>
                  </a:lnTo>
                  <a:lnTo>
                    <a:pt x="195893" y="71589"/>
                  </a:lnTo>
                  <a:lnTo>
                    <a:pt x="199798" y="105431"/>
                  </a:lnTo>
                  <a:lnTo>
                    <a:pt x="95669" y="209560"/>
                  </a:lnTo>
                  <a:cubicBezTo>
                    <a:pt x="86558" y="205005"/>
                    <a:pt x="76145" y="201751"/>
                    <a:pt x="65081" y="201751"/>
                  </a:cubicBezTo>
                  <a:cubicBezTo>
                    <a:pt x="29286" y="201751"/>
                    <a:pt x="0" y="231037"/>
                    <a:pt x="0" y="266831"/>
                  </a:cubicBezTo>
                  <a:cubicBezTo>
                    <a:pt x="0" y="302626"/>
                    <a:pt x="29286" y="331912"/>
                    <a:pt x="65081" y="331912"/>
                  </a:cubicBezTo>
                  <a:cubicBezTo>
                    <a:pt x="100875" y="331912"/>
                    <a:pt x="130162" y="302626"/>
                    <a:pt x="130162" y="266831"/>
                  </a:cubicBezTo>
                  <a:cubicBezTo>
                    <a:pt x="130162" y="255768"/>
                    <a:pt x="127558" y="246006"/>
                    <a:pt x="123003" y="236894"/>
                  </a:cubicBezTo>
                  <a:lnTo>
                    <a:pt x="227132" y="132765"/>
                  </a:lnTo>
                  <a:lnTo>
                    <a:pt x="260974" y="136670"/>
                  </a:lnTo>
                  <a:lnTo>
                    <a:pt x="332563" y="65081"/>
                  </a:lnTo>
                  <a:lnTo>
                    <a:pt x="273990" y="58573"/>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Shape 57">
              <a:extLst>
                <a:ext uri="{FF2B5EF4-FFF2-40B4-BE49-F238E27FC236}">
                  <a16:creationId xmlns:a16="http://schemas.microsoft.com/office/drawing/2014/main" id="{B8EE400B-23E7-4B2D-BE30-8C28C52A0761}"/>
                </a:ext>
              </a:extLst>
            </p:cNvPr>
            <p:cNvSpPr/>
            <p:nvPr/>
          </p:nvSpPr>
          <p:spPr>
            <a:xfrm>
              <a:off x="4844683" y="3212104"/>
              <a:ext cx="494614" cy="494614"/>
            </a:xfrm>
            <a:custGeom>
              <a:avLst/>
              <a:gdLst>
                <a:gd name="connsiteX0" fmla="*/ 460772 w 494614"/>
                <a:gd name="connsiteY0" fmla="*/ 135368 h 494614"/>
                <a:gd name="connsiteX1" fmla="*/ 452312 w 494614"/>
                <a:gd name="connsiteY1" fmla="*/ 144479 h 494614"/>
                <a:gd name="connsiteX2" fmla="*/ 439946 w 494614"/>
                <a:gd name="connsiteY2" fmla="*/ 143178 h 494614"/>
                <a:gd name="connsiteX3" fmla="*/ 426279 w 494614"/>
                <a:gd name="connsiteY3" fmla="*/ 141225 h 494614"/>
                <a:gd name="connsiteX4" fmla="*/ 455566 w 494614"/>
                <a:gd name="connsiteY4" fmla="*/ 247307 h 494614"/>
                <a:gd name="connsiteX5" fmla="*/ 247307 w 494614"/>
                <a:gd name="connsiteY5" fmla="*/ 455566 h 494614"/>
                <a:gd name="connsiteX6" fmla="*/ 39049 w 494614"/>
                <a:gd name="connsiteY6" fmla="*/ 247307 h 494614"/>
                <a:gd name="connsiteX7" fmla="*/ 247307 w 494614"/>
                <a:gd name="connsiteY7" fmla="*/ 39049 h 494614"/>
                <a:gd name="connsiteX8" fmla="*/ 353389 w 494614"/>
                <a:gd name="connsiteY8" fmla="*/ 68335 h 494614"/>
                <a:gd name="connsiteX9" fmla="*/ 352087 w 494614"/>
                <a:gd name="connsiteY9" fmla="*/ 55319 h 494614"/>
                <a:gd name="connsiteX10" fmla="*/ 350135 w 494614"/>
                <a:gd name="connsiteY10" fmla="*/ 42303 h 494614"/>
                <a:gd name="connsiteX11" fmla="*/ 359246 w 494614"/>
                <a:gd name="connsiteY11" fmla="*/ 33191 h 494614"/>
                <a:gd name="connsiteX12" fmla="*/ 363802 w 494614"/>
                <a:gd name="connsiteY12" fmla="*/ 28636 h 494614"/>
                <a:gd name="connsiteX13" fmla="*/ 247307 w 494614"/>
                <a:gd name="connsiteY13" fmla="*/ 0 h 494614"/>
                <a:gd name="connsiteX14" fmla="*/ 0 w 494614"/>
                <a:gd name="connsiteY14" fmla="*/ 247307 h 494614"/>
                <a:gd name="connsiteX15" fmla="*/ 247307 w 494614"/>
                <a:gd name="connsiteY15" fmla="*/ 494614 h 494614"/>
                <a:gd name="connsiteX16" fmla="*/ 494614 w 494614"/>
                <a:gd name="connsiteY16" fmla="*/ 247307 h 494614"/>
                <a:gd name="connsiteX17" fmla="*/ 465328 w 494614"/>
                <a:gd name="connsiteY17" fmla="*/ 131463 h 494614"/>
                <a:gd name="connsiteX18" fmla="*/ 460772 w 494614"/>
                <a:gd name="connsiteY18" fmla="*/ 135368 h 4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4614" h="494614">
                  <a:moveTo>
                    <a:pt x="460772" y="135368"/>
                  </a:moveTo>
                  <a:lnTo>
                    <a:pt x="452312" y="144479"/>
                  </a:lnTo>
                  <a:lnTo>
                    <a:pt x="439946" y="143178"/>
                  </a:lnTo>
                  <a:lnTo>
                    <a:pt x="426279" y="141225"/>
                  </a:lnTo>
                  <a:cubicBezTo>
                    <a:pt x="444502" y="172464"/>
                    <a:pt x="455566" y="208259"/>
                    <a:pt x="455566" y="247307"/>
                  </a:cubicBezTo>
                  <a:cubicBezTo>
                    <a:pt x="455566" y="361849"/>
                    <a:pt x="361849" y="455566"/>
                    <a:pt x="247307" y="455566"/>
                  </a:cubicBezTo>
                  <a:cubicBezTo>
                    <a:pt x="132765" y="455566"/>
                    <a:pt x="39049" y="361849"/>
                    <a:pt x="39049" y="247307"/>
                  </a:cubicBezTo>
                  <a:cubicBezTo>
                    <a:pt x="39049" y="132765"/>
                    <a:pt x="132765" y="39049"/>
                    <a:pt x="247307" y="39049"/>
                  </a:cubicBezTo>
                  <a:cubicBezTo>
                    <a:pt x="285705" y="39049"/>
                    <a:pt x="322150" y="49461"/>
                    <a:pt x="353389" y="68335"/>
                  </a:cubicBezTo>
                  <a:lnTo>
                    <a:pt x="352087" y="55319"/>
                  </a:lnTo>
                  <a:lnTo>
                    <a:pt x="350135" y="42303"/>
                  </a:lnTo>
                  <a:lnTo>
                    <a:pt x="359246" y="33191"/>
                  </a:lnTo>
                  <a:lnTo>
                    <a:pt x="363802" y="28636"/>
                  </a:lnTo>
                  <a:cubicBezTo>
                    <a:pt x="328658" y="10413"/>
                    <a:pt x="289610" y="0"/>
                    <a:pt x="247307" y="0"/>
                  </a:cubicBezTo>
                  <a:cubicBezTo>
                    <a:pt x="110637" y="0"/>
                    <a:pt x="0" y="110637"/>
                    <a:pt x="0" y="247307"/>
                  </a:cubicBezTo>
                  <a:cubicBezTo>
                    <a:pt x="0" y="383977"/>
                    <a:pt x="110637" y="494614"/>
                    <a:pt x="247307" y="494614"/>
                  </a:cubicBezTo>
                  <a:cubicBezTo>
                    <a:pt x="383977" y="494614"/>
                    <a:pt x="494614" y="383977"/>
                    <a:pt x="494614" y="247307"/>
                  </a:cubicBezTo>
                  <a:cubicBezTo>
                    <a:pt x="494614" y="205005"/>
                    <a:pt x="484201" y="165956"/>
                    <a:pt x="465328" y="131463"/>
                  </a:cubicBezTo>
                  <a:lnTo>
                    <a:pt x="460772" y="135368"/>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58">
              <a:extLst>
                <a:ext uri="{FF2B5EF4-FFF2-40B4-BE49-F238E27FC236}">
                  <a16:creationId xmlns:a16="http://schemas.microsoft.com/office/drawing/2014/main" id="{7FA88433-66AB-4208-9924-9042668120E1}"/>
                </a:ext>
              </a:extLst>
            </p:cNvPr>
            <p:cNvSpPr/>
            <p:nvPr/>
          </p:nvSpPr>
          <p:spPr>
            <a:xfrm>
              <a:off x="4935796" y="3303217"/>
              <a:ext cx="312388" cy="312388"/>
            </a:xfrm>
            <a:custGeom>
              <a:avLst/>
              <a:gdLst>
                <a:gd name="connsiteX0" fmla="*/ 264879 w 312388"/>
                <a:gd name="connsiteY0" fmla="*/ 111939 h 312388"/>
                <a:gd name="connsiteX1" fmla="*/ 273340 w 312388"/>
                <a:gd name="connsiteY1" fmla="*/ 156194 h 312388"/>
                <a:gd name="connsiteX2" fmla="*/ 156194 w 312388"/>
                <a:gd name="connsiteY2" fmla="*/ 273340 h 312388"/>
                <a:gd name="connsiteX3" fmla="*/ 39049 w 312388"/>
                <a:gd name="connsiteY3" fmla="*/ 156194 h 312388"/>
                <a:gd name="connsiteX4" fmla="*/ 156194 w 312388"/>
                <a:gd name="connsiteY4" fmla="*/ 39049 h 312388"/>
                <a:gd name="connsiteX5" fmla="*/ 200449 w 312388"/>
                <a:gd name="connsiteY5" fmla="*/ 47509 h 312388"/>
                <a:gd name="connsiteX6" fmla="*/ 229735 w 312388"/>
                <a:gd name="connsiteY6" fmla="*/ 18223 h 312388"/>
                <a:gd name="connsiteX7" fmla="*/ 156194 w 312388"/>
                <a:gd name="connsiteY7" fmla="*/ 0 h 312388"/>
                <a:gd name="connsiteX8" fmla="*/ 0 w 312388"/>
                <a:gd name="connsiteY8" fmla="*/ 156194 h 312388"/>
                <a:gd name="connsiteX9" fmla="*/ 156194 w 312388"/>
                <a:gd name="connsiteY9" fmla="*/ 312388 h 312388"/>
                <a:gd name="connsiteX10" fmla="*/ 312388 w 312388"/>
                <a:gd name="connsiteY10" fmla="*/ 156194 h 312388"/>
                <a:gd name="connsiteX11" fmla="*/ 294165 w 312388"/>
                <a:gd name="connsiteY11" fmla="*/ 82653 h 312388"/>
                <a:gd name="connsiteX12" fmla="*/ 264879 w 312388"/>
                <a:gd name="connsiteY12" fmla="*/ 111939 h 31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88" h="312388">
                  <a:moveTo>
                    <a:pt x="264879" y="111939"/>
                  </a:moveTo>
                  <a:cubicBezTo>
                    <a:pt x="270736" y="125606"/>
                    <a:pt x="273340" y="140575"/>
                    <a:pt x="273340" y="156194"/>
                  </a:cubicBezTo>
                  <a:cubicBezTo>
                    <a:pt x="273340" y="220624"/>
                    <a:pt x="220624" y="273340"/>
                    <a:pt x="156194" y="273340"/>
                  </a:cubicBezTo>
                  <a:cubicBezTo>
                    <a:pt x="91764" y="273340"/>
                    <a:pt x="39049" y="220624"/>
                    <a:pt x="39049" y="156194"/>
                  </a:cubicBezTo>
                  <a:cubicBezTo>
                    <a:pt x="39049" y="91764"/>
                    <a:pt x="91764" y="39049"/>
                    <a:pt x="156194" y="39049"/>
                  </a:cubicBezTo>
                  <a:cubicBezTo>
                    <a:pt x="171813" y="39049"/>
                    <a:pt x="186782" y="42303"/>
                    <a:pt x="200449" y="47509"/>
                  </a:cubicBezTo>
                  <a:lnTo>
                    <a:pt x="229735" y="18223"/>
                  </a:lnTo>
                  <a:cubicBezTo>
                    <a:pt x="207608" y="6508"/>
                    <a:pt x="182877" y="0"/>
                    <a:pt x="156194" y="0"/>
                  </a:cubicBezTo>
                  <a:cubicBezTo>
                    <a:pt x="70287" y="0"/>
                    <a:pt x="0" y="70287"/>
                    <a:pt x="0" y="156194"/>
                  </a:cubicBezTo>
                  <a:cubicBezTo>
                    <a:pt x="0" y="242101"/>
                    <a:pt x="70287" y="312388"/>
                    <a:pt x="156194" y="312388"/>
                  </a:cubicBezTo>
                  <a:cubicBezTo>
                    <a:pt x="242101" y="312388"/>
                    <a:pt x="312388" y="242101"/>
                    <a:pt x="312388" y="156194"/>
                  </a:cubicBezTo>
                  <a:cubicBezTo>
                    <a:pt x="312388" y="129511"/>
                    <a:pt x="305880" y="104780"/>
                    <a:pt x="294165" y="82653"/>
                  </a:cubicBezTo>
                  <a:lnTo>
                    <a:pt x="264879" y="111939"/>
                  </a:lnTo>
                  <a:close/>
                </a:path>
              </a:pathLst>
            </a:custGeom>
            <a:grp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TextBox 18">
            <a:extLst>
              <a:ext uri="{FF2B5EF4-FFF2-40B4-BE49-F238E27FC236}">
                <a16:creationId xmlns:a16="http://schemas.microsoft.com/office/drawing/2014/main" id="{30366004-E1ED-480A-9173-BFA4B4BECD9B}"/>
              </a:ext>
            </a:extLst>
          </p:cNvPr>
          <p:cNvSpPr txBox="1"/>
          <p:nvPr/>
        </p:nvSpPr>
        <p:spPr>
          <a:xfrm>
            <a:off x="1118040" y="344537"/>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Welfare Related Measures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20" name="TextBox 19">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03</a:t>
            </a:r>
          </a:p>
        </p:txBody>
      </p:sp>
      <p:cxnSp>
        <p:nvCxnSpPr>
          <p:cNvPr id="21" name="Straight Connector 20"/>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24" name="Oval 23">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ECCFCCFC-B1FC-428B-9E29-834FD2851B27}"/>
              </a:ext>
            </a:extLst>
          </p:cNvPr>
          <p:cNvSpPr txBox="1"/>
          <p:nvPr/>
        </p:nvSpPr>
        <p:spPr>
          <a:xfrm>
            <a:off x="526546" y="338708"/>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05</a:t>
            </a:r>
          </a:p>
        </p:txBody>
      </p:sp>
      <p:sp>
        <p:nvSpPr>
          <p:cNvPr id="26" name="TextBox 25"/>
          <p:cNvSpPr txBox="1"/>
          <p:nvPr/>
        </p:nvSpPr>
        <p:spPr>
          <a:xfrm>
            <a:off x="409303" y="1135587"/>
            <a:ext cx="7791632" cy="3662541"/>
          </a:xfrm>
          <a:prstGeom prst="rect">
            <a:avLst/>
          </a:prstGeom>
          <a:noFill/>
        </p:spPr>
        <p:txBody>
          <a:bodyPr wrap="square" rtlCol="0">
            <a:spAutoFit/>
          </a:bodyPr>
          <a:lstStyle/>
          <a:p>
            <a:pPr marL="342900" indent="-342900">
              <a:buClr>
                <a:srgbClr val="4F2D7F"/>
              </a:buClr>
              <a:buFont typeface="Arial" panose="020B0604020202020204" pitchFamily="34" charset="0"/>
              <a:buChar char="•"/>
            </a:pPr>
            <a:r>
              <a:rPr lang="en-IE" sz="1400" dirty="0"/>
              <a:t>€200 once off payment to recipients of the Living Alone Allowance.</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€500 lump sum payment for carers in November.</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€500 once off payment of Disability Allowance, Invalidity Pension &amp; Blind Pension.</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Once off reduction in Student Contribution of €1,000 for eligible student in 2022/23 education year.</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Once off double monthly payment for those receiving SUSI maintenance grant.</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€1,000 increase to post graduate tuition free contribution grant.</a:t>
            </a:r>
          </a:p>
          <a:p>
            <a:pPr>
              <a:buClr>
                <a:srgbClr val="4F2D7F"/>
              </a:buClr>
            </a:pPr>
            <a:endParaRPr lang="en-IE" sz="1400" dirty="0"/>
          </a:p>
          <a:p>
            <a:pPr marL="342900" indent="-342900">
              <a:buClr>
                <a:srgbClr val="4F2D7F"/>
              </a:buClr>
              <a:buFont typeface="Arial" panose="020B0604020202020204" pitchFamily="34" charset="0"/>
              <a:buChar char="•"/>
            </a:pPr>
            <a:r>
              <a:rPr lang="en-IE" sz="1400" dirty="0"/>
              <a:t>Free school book scheme for primary school pupils from Autumn 2023.</a:t>
            </a:r>
          </a:p>
          <a:p>
            <a:pPr marL="285750" indent="-285750">
              <a:buClr>
                <a:srgbClr val="4F2D7F"/>
              </a:buClr>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2226903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3 Refreshing Ways To Look At Marketing Analytic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14" y="9562"/>
            <a:ext cx="9196711"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1139826"/>
            <a:ext cx="9196711" cy="3220508"/>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sym typeface="Arial"/>
            </a:endParaRPr>
          </a:p>
        </p:txBody>
      </p:sp>
      <p:sp>
        <p:nvSpPr>
          <p:cNvPr id="5" name="Title 4"/>
          <p:cNvSpPr>
            <a:spLocks noGrp="1"/>
          </p:cNvSpPr>
          <p:nvPr>
            <p:ph type="title"/>
          </p:nvPr>
        </p:nvSpPr>
        <p:spPr/>
        <p:txBody>
          <a:bodyPr/>
          <a:lstStyle/>
          <a:p>
            <a:r>
              <a:rPr lang="en-IE" dirty="0" smtClean="0">
                <a:solidFill>
                  <a:schemeClr val="bg1"/>
                </a:solidFill>
              </a:rPr>
              <a:t>Presenters</a:t>
            </a:r>
            <a:endParaRPr lang="en-IE" dirty="0">
              <a:solidFill>
                <a:schemeClr val="bg1"/>
              </a:solidFill>
            </a:endParaRPr>
          </a:p>
        </p:txBody>
      </p:sp>
      <p:sp>
        <p:nvSpPr>
          <p:cNvPr id="7" name="Rectangle 6"/>
          <p:cNvSpPr/>
          <p:nvPr/>
        </p:nvSpPr>
        <p:spPr>
          <a:xfrm>
            <a:off x="561170" y="1444971"/>
            <a:ext cx="3443017"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smtClean="0">
                <a:solidFill>
                  <a:prstClr val="white"/>
                </a:solidFill>
                <a:latin typeface="Arial"/>
              </a:rPr>
              <a:t>Janette Maxwell</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Arial"/>
                <a:ea typeface="+mn-ea"/>
                <a:cs typeface="+mn-cs"/>
              </a:rPr>
              <a:t>Tax </a:t>
            </a:r>
            <a:r>
              <a:rPr lang="en-GB" sz="1600" noProof="0" dirty="0" smtClean="0">
                <a:solidFill>
                  <a:prstClr val="white"/>
                </a:solidFill>
                <a:latin typeface="Arial"/>
              </a:rPr>
              <a:t>Director</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T: </a:t>
            </a:r>
            <a:r>
              <a:rPr kumimoji="0" lang="en-GB" sz="1600" b="0" i="0" u="none" strike="noStrike" kern="1200" cap="none" spc="0" normalizeH="0" baseline="0" noProof="0" dirty="0" smtClean="0">
                <a:ln>
                  <a:noFill/>
                </a:ln>
                <a:solidFill>
                  <a:prstClr val="white"/>
                </a:solidFill>
                <a:effectLst/>
                <a:uLnTx/>
                <a:uFillTx/>
                <a:latin typeface="Arial"/>
                <a:ea typeface="+mn-ea"/>
                <a:cs typeface="+mn-cs"/>
              </a:rPr>
              <a:t>01</a:t>
            </a:r>
            <a:r>
              <a:rPr kumimoji="0" lang="en-GB" sz="1600" b="0" i="0" u="none" strike="noStrike" kern="1200" cap="none" spc="0" normalizeH="0" noProof="0" dirty="0" smtClean="0">
                <a:ln>
                  <a:noFill/>
                </a:ln>
                <a:solidFill>
                  <a:prstClr val="white"/>
                </a:solidFill>
                <a:effectLst/>
                <a:uLnTx/>
                <a:uFillTx/>
                <a:latin typeface="Arial"/>
                <a:ea typeface="+mn-ea"/>
                <a:cs typeface="+mn-cs"/>
              </a:rPr>
              <a:t> 6805 779</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E: </a:t>
            </a:r>
            <a:r>
              <a:rPr lang="en-GB" sz="1600" dirty="0" err="1" smtClean="0">
                <a:solidFill>
                  <a:prstClr val="white"/>
                </a:solidFill>
                <a:latin typeface="Arial"/>
              </a:rPr>
              <a:t>Janette.maxwell</a:t>
            </a:r>
            <a:r>
              <a:rPr kumimoji="0" lang="en-GB" sz="1600" b="0" i="0" u="none" strike="noStrike" kern="1200" cap="none" spc="0" normalizeH="0" baseline="0" noProof="0" dirty="0" smtClean="0">
                <a:ln>
                  <a:noFill/>
                </a:ln>
                <a:solidFill>
                  <a:prstClr val="white"/>
                </a:solidFill>
                <a:effectLst/>
                <a:uLnTx/>
                <a:uFillTx/>
                <a:latin typeface="Arial"/>
                <a:ea typeface="+mn-ea"/>
                <a:cs typeface="+mn-cs"/>
              </a:rPr>
              <a:t>@ie.gt.com</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Slide Number Placeholder 2">
            <a:extLst>
              <a:ext uri="{FF2B5EF4-FFF2-40B4-BE49-F238E27FC236}">
                <a16:creationId xmlns:a16="http://schemas.microsoft.com/office/drawing/2014/main" id="{E96197E3-CE5C-4A75-8FDC-C0F3EA19CE2D}"/>
              </a:ext>
            </a:extLst>
          </p:cNvPr>
          <p:cNvSpPr>
            <a:spLocks noGrp="1"/>
          </p:cNvSpPr>
          <p:nvPr>
            <p:ph type="sldNum" sz="quarter" idx="10"/>
          </p:nvPr>
        </p:nvSpPr>
        <p:spPr>
          <a:xfrm>
            <a:off x="469370" y="4906694"/>
            <a:ext cx="183600" cy="1836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862" y="4809464"/>
            <a:ext cx="1214206" cy="227251"/>
          </a:xfrm>
          <a:prstGeom prst="rect">
            <a:avLst/>
          </a:prstGeom>
        </p:spPr>
      </p:pic>
      <p:sp>
        <p:nvSpPr>
          <p:cNvPr id="9" name="Rectangle 8"/>
          <p:cNvSpPr/>
          <p:nvPr/>
        </p:nvSpPr>
        <p:spPr>
          <a:xfrm>
            <a:off x="471996" y="3010056"/>
            <a:ext cx="3687049"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noProof="0" dirty="0" smtClean="0">
                <a:solidFill>
                  <a:prstClr val="white"/>
                </a:solidFill>
                <a:latin typeface="Arial"/>
              </a:rPr>
              <a:t>Sinead McKeaney</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Arial"/>
                <a:ea typeface="+mn-ea"/>
                <a:cs typeface="+mn-cs"/>
              </a:rPr>
              <a:t>Tax </a:t>
            </a:r>
            <a:r>
              <a:rPr lang="en-GB" sz="1600" noProof="0" dirty="0" smtClean="0">
                <a:solidFill>
                  <a:prstClr val="white"/>
                </a:solidFill>
                <a:latin typeface="Arial"/>
              </a:rPr>
              <a:t>Director</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T: </a:t>
            </a:r>
            <a:r>
              <a:rPr kumimoji="0" lang="en-GB" sz="1600" b="0" i="0" u="none" strike="noStrike" kern="1200" cap="none" spc="0" normalizeH="0" baseline="0" noProof="0" dirty="0" smtClean="0">
                <a:ln>
                  <a:noFill/>
                </a:ln>
                <a:solidFill>
                  <a:prstClr val="white"/>
                </a:solidFill>
                <a:effectLst/>
                <a:uLnTx/>
                <a:uFillTx/>
                <a:latin typeface="Arial"/>
                <a:ea typeface="+mn-ea"/>
                <a:cs typeface="+mn-cs"/>
              </a:rPr>
              <a:t>01</a:t>
            </a:r>
            <a:r>
              <a:rPr kumimoji="0" lang="en-GB" sz="1600" b="0" i="0" u="none" strike="noStrike" kern="1200" cap="none" spc="0" normalizeH="0" noProof="0" dirty="0" smtClean="0">
                <a:ln>
                  <a:noFill/>
                </a:ln>
                <a:solidFill>
                  <a:prstClr val="white"/>
                </a:solidFill>
                <a:effectLst/>
                <a:uLnTx/>
                <a:uFillTx/>
                <a:latin typeface="Arial"/>
                <a:ea typeface="+mn-ea"/>
                <a:cs typeface="+mn-cs"/>
              </a:rPr>
              <a:t> 418 2010</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a:ea typeface="+mn-ea"/>
                <a:cs typeface="+mn-cs"/>
              </a:rPr>
              <a:t>E: </a:t>
            </a:r>
            <a:r>
              <a:rPr lang="en-GB" sz="1600" noProof="0" dirty="0" smtClean="0">
                <a:solidFill>
                  <a:prstClr val="white"/>
                </a:solidFill>
                <a:latin typeface="Arial"/>
              </a:rPr>
              <a:t>Sinead.mckeaney</a:t>
            </a:r>
            <a:r>
              <a:rPr kumimoji="0" lang="en-GB" sz="1600" b="0" i="0" u="none" strike="noStrike" kern="1200" cap="none" spc="0" normalizeH="0" baseline="0" noProof="0" dirty="0" smtClean="0">
                <a:ln>
                  <a:noFill/>
                </a:ln>
                <a:solidFill>
                  <a:prstClr val="white"/>
                </a:solidFill>
                <a:effectLst/>
                <a:uLnTx/>
                <a:uFillTx/>
                <a:latin typeface="Arial"/>
                <a:ea typeface="+mn-ea"/>
                <a:cs typeface="+mn-cs"/>
              </a:rPr>
              <a:t>@ie.gt.com</a:t>
            </a:r>
            <a:endParaRPr kumimoji="0" lang="en-GB" sz="16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582103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14"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 y="91"/>
            <a:ext cx="9144080" cy="51434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469" y="0"/>
            <a:ext cx="9196469" cy="5176652"/>
          </a:xfrm>
          <a:prstGeom prst="rect">
            <a:avLst/>
          </a:prstGeom>
          <a:solidFill>
            <a:srgbClr val="4F2D7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5633" rtl="0" eaLnBrk="1" fontAlgn="auto" latinLnBrk="0" hangingPunct="1">
              <a:lnSpc>
                <a:spcPct val="100000"/>
              </a:lnSpc>
              <a:spcBef>
                <a:spcPts val="0"/>
              </a:spcBef>
              <a:spcAft>
                <a:spcPts val="0"/>
              </a:spcAft>
              <a:buClrTx/>
              <a:buSzTx/>
              <a:buFontTx/>
              <a:buNone/>
              <a:tabLst/>
              <a:defRPr/>
            </a:pPr>
            <a:endParaRPr kumimoji="0" lang="en-IE" sz="1074" b="0" i="0" u="none" strike="noStrike" kern="1200" cap="none" spc="0" normalizeH="0" baseline="0" noProof="0">
              <a:ln>
                <a:noFill/>
              </a:ln>
              <a:solidFill>
                <a:srgbClr val="FFFFFF"/>
              </a:solidFill>
              <a:effectLst/>
              <a:uLnTx/>
              <a:uFillTx/>
              <a:latin typeface="Arial"/>
              <a:ea typeface="+mn-ea"/>
              <a:cs typeface="+mn-cs"/>
            </a:endParaRPr>
          </a:p>
        </p:txBody>
      </p:sp>
      <p:sp>
        <p:nvSpPr>
          <p:cNvPr id="390" name="Google Shape;390;p31"/>
          <p:cNvSpPr txBox="1">
            <a:spLocks noGrp="1"/>
          </p:cNvSpPr>
          <p:nvPr>
            <p:ph type="title" idx="2"/>
          </p:nvPr>
        </p:nvSpPr>
        <p:spPr>
          <a:xfrm flipH="1">
            <a:off x="1312375" y="2114299"/>
            <a:ext cx="3183466" cy="854644"/>
          </a:xfrm>
          <a:prstGeom prst="rect">
            <a:avLst/>
          </a:prstGeom>
        </p:spPr>
        <p:txBody>
          <a:bodyPr spcFirstLastPara="1" wrap="square" lIns="72732" tIns="72732" rIns="72732" bIns="72732" anchor="ctr" anchorCtr="0">
            <a:noAutofit/>
          </a:bodyPr>
          <a:lstStyle/>
          <a:p>
            <a:r>
              <a:rPr lang="en-IE" sz="4000" dirty="0" smtClean="0">
                <a:solidFill>
                  <a:schemeClr val="bg1"/>
                </a:solidFill>
                <a:latin typeface="+mj-lt"/>
              </a:rPr>
              <a:t>Thank You</a:t>
            </a:r>
            <a:endParaRPr sz="4000" dirty="0">
              <a:solidFill>
                <a:schemeClr val="bg1"/>
              </a:solidFill>
              <a:latin typeface="+mj-lt"/>
            </a:endParaRPr>
          </a:p>
        </p:txBody>
      </p:sp>
      <p:cxnSp>
        <p:nvCxnSpPr>
          <p:cNvPr id="20" name="Straight Connector 19"/>
          <p:cNvCxnSpPr/>
          <p:nvPr/>
        </p:nvCxnSpPr>
        <p:spPr>
          <a:xfrm>
            <a:off x="1823920" y="3150802"/>
            <a:ext cx="2011715" cy="0"/>
          </a:xfrm>
          <a:prstGeom prst="line">
            <a:avLst/>
          </a:prstGeom>
          <a:ln w="28575">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926817" y="1274416"/>
            <a:ext cx="2990382" cy="2990382"/>
          </a:xfrm>
          <a:prstGeom prst="ellipse">
            <a:avLst/>
          </a:prstGeom>
          <a:noFill/>
          <a:ln w="28575">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5633" rtl="0" eaLnBrk="1" fontAlgn="auto" latinLnBrk="0" hangingPunct="1">
              <a:lnSpc>
                <a:spcPct val="100000"/>
              </a:lnSpc>
              <a:spcBef>
                <a:spcPts val="0"/>
              </a:spcBef>
              <a:spcAft>
                <a:spcPts val="0"/>
              </a:spcAft>
              <a:buClrTx/>
              <a:buSzTx/>
              <a:buFontTx/>
              <a:buNone/>
              <a:tabLst/>
              <a:defRPr/>
            </a:pPr>
            <a:endParaRPr kumimoji="0" lang="en-IE" sz="1074"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Placeholder 2"/>
          <p:cNvPicPr>
            <a:picLocks/>
          </p:cNvPicPr>
          <p:nvPr/>
        </p:nvPicPr>
        <p:blipFill>
          <a:blip r:embed="rId4" cstate="email">
            <a:extLst>
              <a:ext uri="{28A0092B-C50C-407E-A947-70E740481C1C}">
                <a14:useLocalDpi xmlns:a14="http://schemas.microsoft.com/office/drawing/2010/main"/>
              </a:ext>
            </a:extLst>
          </a:blip>
          <a:stretch>
            <a:fillRect/>
          </a:stretch>
        </p:blipFill>
        <p:spPr>
          <a:xfrm>
            <a:off x="5014778" y="1388936"/>
            <a:ext cx="2812997" cy="2772257"/>
          </a:xfrm>
          <a:prstGeom prst="ellipse">
            <a:avLst/>
          </a:prstGeom>
        </p:spPr>
      </p:pic>
    </p:spTree>
    <p:extLst>
      <p:ext uri="{BB962C8B-B14F-4D97-AF65-F5344CB8AC3E}">
        <p14:creationId xmlns:p14="http://schemas.microsoft.com/office/powerpoint/2010/main" val="2347629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241642C-CB49-4AA1-9EAD-3BCEA280B5B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133184" y="670"/>
            <a:ext cx="8009626" cy="5180252"/>
          </a:xfrm>
          <a:prstGeom prst="rect">
            <a:avLst/>
          </a:prstGeom>
          <a:ln>
            <a:noFill/>
          </a:ln>
          <a:effectLst/>
        </p:spPr>
      </p:pic>
      <p:sp>
        <p:nvSpPr>
          <p:cNvPr id="11" name="Google Shape;206;p32"/>
          <p:cNvSpPr/>
          <p:nvPr/>
        </p:nvSpPr>
        <p:spPr>
          <a:xfrm rot="-5096909">
            <a:off x="-3028960" y="-953242"/>
            <a:ext cx="9820937" cy="7952120"/>
          </a:xfrm>
          <a:prstGeom prst="flowChartDocument">
            <a:avLst/>
          </a:prstGeom>
          <a:gradFill flip="none" rotWithShape="1">
            <a:gsLst>
              <a:gs pos="0">
                <a:srgbClr val="4F2D7F">
                  <a:alpha val="88000"/>
                </a:srgbClr>
              </a:gs>
              <a:gs pos="100000">
                <a:srgbClr val="00A7B5">
                  <a:alpha val="78000"/>
                </a:srgbClr>
              </a:gs>
            </a:gsLst>
            <a:lin ang="5400000" scaled="0"/>
            <a:tileRect/>
          </a:gradFill>
          <a:ln>
            <a:noFill/>
          </a:ln>
        </p:spPr>
        <p:txBody>
          <a:bodyPr spcFirstLastPara="1" wrap="square" lIns="91401" tIns="91401" rIns="91401" bIns="91401" anchor="ctr" anchorCtr="0">
            <a:noAutofit/>
          </a:bodyPr>
          <a:lstStyle/>
          <a:p>
            <a:pPr marL="0" marR="0" lvl="0" indent="0" algn="l" defTabSz="685595"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826" r="46772"/>
          <a:stretch/>
        </p:blipFill>
        <p:spPr>
          <a:xfrm>
            <a:off x="0" y="0"/>
            <a:ext cx="1133184" cy="5143500"/>
          </a:xfrm>
          <a:prstGeom prst="rect">
            <a:avLst/>
          </a:prstGeom>
        </p:spPr>
      </p:pic>
      <p:sp>
        <p:nvSpPr>
          <p:cNvPr id="7" name="Rectangle 6">
            <a:extLst>
              <a:ext uri="{FF2B5EF4-FFF2-40B4-BE49-F238E27FC236}">
                <a16:creationId xmlns:a16="http://schemas.microsoft.com/office/drawing/2014/main" id="{CA943494-1999-4C3D-BC5E-51B2449AFDBB}"/>
              </a:ext>
            </a:extLst>
          </p:cNvPr>
          <p:cNvSpPr/>
          <p:nvPr/>
        </p:nvSpPr>
        <p:spPr>
          <a:xfrm>
            <a:off x="0" y="0"/>
            <a:ext cx="1130061" cy="5143500"/>
          </a:xfrm>
          <a:prstGeom prst="rect">
            <a:avLst/>
          </a:prstGeom>
          <a:gradFill flip="none" rotWithShape="1">
            <a:gsLst>
              <a:gs pos="25000">
                <a:srgbClr val="2B1E5C">
                  <a:alpha val="75000"/>
                </a:srgbClr>
              </a:gs>
              <a:gs pos="100000">
                <a:srgbClr val="9C319F">
                  <a:alpha val="79000"/>
                </a:srgbClr>
              </a:gs>
            </a:gsLst>
            <a:lin ang="2700000" scaled="1"/>
            <a:tileRect/>
          </a:gradFill>
          <a:ln w="25400" cap="flat" cmpd="sng" algn="ctr">
            <a:noFill/>
            <a:prstDash val="solid"/>
          </a:ln>
          <a:effectLst/>
        </p:spPr>
        <p:txBody>
          <a:bodyPr rtlCol="0" anchor="ctr"/>
          <a:lstStyle/>
          <a:p>
            <a:pPr marL="0" marR="0" lvl="0" indent="0" algn="ctr" defTabSz="727585" rtl="0" eaLnBrk="1" fontAlgn="auto" latinLnBrk="0" hangingPunct="1">
              <a:lnSpc>
                <a:spcPct val="100000"/>
              </a:lnSpc>
              <a:spcBef>
                <a:spcPts val="0"/>
              </a:spcBef>
              <a:spcAft>
                <a:spcPts val="0"/>
              </a:spcAft>
              <a:buClrTx/>
              <a:buSzTx/>
              <a:buFontTx/>
              <a:buNone/>
              <a:tabLst/>
              <a:defRPr/>
            </a:pPr>
            <a:endParaRPr kumimoji="0" lang="en-IN" sz="1432"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E2C50832-0B36-43C5-98EC-4CD165D78718}"/>
              </a:ext>
            </a:extLst>
          </p:cNvPr>
          <p:cNvSpPr txBox="1">
            <a:spLocks/>
          </p:cNvSpPr>
          <p:nvPr/>
        </p:nvSpPr>
        <p:spPr>
          <a:xfrm>
            <a:off x="1329886" y="3852808"/>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Economic backdrop</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16314"/>
          <a:stretch/>
        </p:blipFill>
        <p:spPr>
          <a:xfrm>
            <a:off x="6841091" y="4349765"/>
            <a:ext cx="1990038" cy="377853"/>
          </a:xfrm>
          <a:prstGeom prst="rect">
            <a:avLst/>
          </a:prstGeo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1329886" y="2610416"/>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Budget 2023</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spTree>
    <p:extLst>
      <p:ext uri="{BB962C8B-B14F-4D97-AF65-F5344CB8AC3E}">
        <p14:creationId xmlns:p14="http://schemas.microsoft.com/office/powerpoint/2010/main" val="54408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17037F-13F4-43B6-99FF-D710FE0C4777}" type="slidenum">
              <a:rPr kumimoji="0" lang="en-GB" sz="600" b="1" i="0" u="none" strike="noStrike" kern="1200" cap="none" spc="0" normalizeH="0" baseline="0" noProof="0" smtClean="0">
                <a:ln>
                  <a:noFill/>
                </a:ln>
                <a:solidFill>
                  <a:prstClr val="black"/>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6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Freeform 69"/>
          <p:cNvSpPr>
            <a:spLocks/>
          </p:cNvSpPr>
          <p:nvPr/>
        </p:nvSpPr>
        <p:spPr bwMode="auto">
          <a:xfrm>
            <a:off x="1294157" y="2045104"/>
            <a:ext cx="772370" cy="742688"/>
          </a:xfrm>
          <a:custGeom>
            <a:avLst/>
            <a:gdLst>
              <a:gd name="T0" fmla="*/ 0 w 517"/>
              <a:gd name="T1" fmla="*/ 126 h 497"/>
              <a:gd name="T2" fmla="*/ 409 w 517"/>
              <a:gd name="T3" fmla="*/ 0 h 497"/>
              <a:gd name="T4" fmla="*/ 517 w 517"/>
              <a:gd name="T5" fmla="*/ 307 h 497"/>
              <a:gd name="T6" fmla="*/ 157 w 517"/>
              <a:gd name="T7" fmla="*/ 497 h 497"/>
              <a:gd name="T8" fmla="*/ 0 w 517"/>
              <a:gd name="T9" fmla="*/ 126 h 497"/>
            </a:gdLst>
            <a:ahLst/>
            <a:cxnLst>
              <a:cxn ang="0">
                <a:pos x="T0" y="T1"/>
              </a:cxn>
              <a:cxn ang="0">
                <a:pos x="T2" y="T3"/>
              </a:cxn>
              <a:cxn ang="0">
                <a:pos x="T4" y="T5"/>
              </a:cxn>
              <a:cxn ang="0">
                <a:pos x="T6" y="T7"/>
              </a:cxn>
              <a:cxn ang="0">
                <a:pos x="T8" y="T9"/>
              </a:cxn>
            </a:cxnLst>
            <a:rect l="0" t="0" r="r" b="b"/>
            <a:pathLst>
              <a:path w="517" h="497">
                <a:moveTo>
                  <a:pt x="0" y="126"/>
                </a:moveTo>
                <a:cubicBezTo>
                  <a:pt x="0" y="126"/>
                  <a:pt x="276" y="278"/>
                  <a:pt x="409" y="0"/>
                </a:cubicBezTo>
                <a:cubicBezTo>
                  <a:pt x="517" y="307"/>
                  <a:pt x="517" y="307"/>
                  <a:pt x="517" y="307"/>
                </a:cubicBezTo>
                <a:cubicBezTo>
                  <a:pt x="517" y="307"/>
                  <a:pt x="283" y="210"/>
                  <a:pt x="157" y="497"/>
                </a:cubicBezTo>
                <a:lnTo>
                  <a:pt x="0" y="126"/>
                </a:lnTo>
                <a:close/>
              </a:path>
            </a:pathLst>
          </a:cu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1" name="Oval 70"/>
          <p:cNvSpPr>
            <a:spLocks noChangeArrowheads="1"/>
          </p:cNvSpPr>
          <p:nvPr/>
        </p:nvSpPr>
        <p:spPr bwMode="auto">
          <a:xfrm>
            <a:off x="1867593" y="1863221"/>
            <a:ext cx="673850" cy="673850"/>
          </a:xfrm>
          <a:prstGeom prst="ellipse">
            <a:avLst/>
          </a:pr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2" name="Oval 7"/>
          <p:cNvSpPr>
            <a:spLocks noChangeArrowheads="1"/>
          </p:cNvSpPr>
          <p:nvPr/>
        </p:nvSpPr>
        <p:spPr bwMode="auto">
          <a:xfrm flipH="1">
            <a:off x="1867593" y="1863221"/>
            <a:ext cx="673850" cy="673850"/>
          </a:xfrm>
          <a:prstGeom prst="pie">
            <a:avLst>
              <a:gd name="adj1" fmla="val 4791205"/>
              <a:gd name="adj2" fmla="val 16200000"/>
            </a:avLst>
          </a:prstGeom>
          <a:solidFill>
            <a:srgbClr val="ED7D31">
              <a:alpha val="60000"/>
            </a:srgb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3" name="Oval 72"/>
          <p:cNvSpPr>
            <a:spLocks noChangeArrowheads="1"/>
          </p:cNvSpPr>
          <p:nvPr/>
        </p:nvSpPr>
        <p:spPr bwMode="auto">
          <a:xfrm>
            <a:off x="1954745" y="1951005"/>
            <a:ext cx="498914" cy="497651"/>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4" name="Oval 73"/>
          <p:cNvSpPr>
            <a:spLocks noChangeArrowheads="1"/>
          </p:cNvSpPr>
          <p:nvPr/>
        </p:nvSpPr>
        <p:spPr bwMode="auto">
          <a:xfrm>
            <a:off x="2010952" y="2006580"/>
            <a:ext cx="385869" cy="387133"/>
          </a:xfrm>
          <a:prstGeom prst="ellipse">
            <a:avLst/>
          </a:prstGeom>
          <a:solidFill>
            <a:srgbClr val="ED7D31"/>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74"/>
          <p:cNvSpPr>
            <a:spLocks/>
          </p:cNvSpPr>
          <p:nvPr/>
        </p:nvSpPr>
        <p:spPr bwMode="auto">
          <a:xfrm>
            <a:off x="1280263" y="2580016"/>
            <a:ext cx="783106" cy="748371"/>
          </a:xfrm>
          <a:custGeom>
            <a:avLst/>
            <a:gdLst>
              <a:gd name="T0" fmla="*/ 0 w 524"/>
              <a:gd name="T1" fmla="*/ 375 h 501"/>
              <a:gd name="T2" fmla="*/ 412 w 524"/>
              <a:gd name="T3" fmla="*/ 501 h 501"/>
              <a:gd name="T4" fmla="*/ 524 w 524"/>
              <a:gd name="T5" fmla="*/ 194 h 501"/>
              <a:gd name="T6" fmla="*/ 169 w 524"/>
              <a:gd name="T7" fmla="*/ 0 h 501"/>
              <a:gd name="T8" fmla="*/ 0 w 524"/>
              <a:gd name="T9" fmla="*/ 375 h 501"/>
            </a:gdLst>
            <a:ahLst/>
            <a:cxnLst>
              <a:cxn ang="0">
                <a:pos x="T0" y="T1"/>
              </a:cxn>
              <a:cxn ang="0">
                <a:pos x="T2" y="T3"/>
              </a:cxn>
              <a:cxn ang="0">
                <a:pos x="T4" y="T5"/>
              </a:cxn>
              <a:cxn ang="0">
                <a:pos x="T6" y="T7"/>
              </a:cxn>
              <a:cxn ang="0">
                <a:pos x="T8" y="T9"/>
              </a:cxn>
            </a:cxnLst>
            <a:rect l="0" t="0" r="r" b="b"/>
            <a:pathLst>
              <a:path w="524" h="501">
                <a:moveTo>
                  <a:pt x="0" y="375"/>
                </a:moveTo>
                <a:cubicBezTo>
                  <a:pt x="0" y="375"/>
                  <a:pt x="279" y="223"/>
                  <a:pt x="412" y="501"/>
                </a:cubicBezTo>
                <a:cubicBezTo>
                  <a:pt x="524" y="194"/>
                  <a:pt x="524" y="194"/>
                  <a:pt x="524" y="194"/>
                </a:cubicBezTo>
                <a:cubicBezTo>
                  <a:pt x="524" y="194"/>
                  <a:pt x="285" y="302"/>
                  <a:pt x="169" y="0"/>
                </a:cubicBezTo>
                <a:lnTo>
                  <a:pt x="0" y="375"/>
                </a:lnTo>
                <a:close/>
              </a:path>
            </a:pathLst>
          </a:cu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6" name="Oval 75"/>
          <p:cNvSpPr>
            <a:spLocks noChangeArrowheads="1"/>
          </p:cNvSpPr>
          <p:nvPr/>
        </p:nvSpPr>
        <p:spPr bwMode="auto">
          <a:xfrm>
            <a:off x="1861910" y="2841473"/>
            <a:ext cx="673850" cy="673850"/>
          </a:xfrm>
          <a:prstGeom prst="ellipse">
            <a:avLst/>
          </a:pr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7" name="Oval 7"/>
          <p:cNvSpPr>
            <a:spLocks noChangeArrowheads="1"/>
          </p:cNvSpPr>
          <p:nvPr/>
        </p:nvSpPr>
        <p:spPr bwMode="auto">
          <a:xfrm flipH="1">
            <a:off x="1861910" y="2841473"/>
            <a:ext cx="673850" cy="673850"/>
          </a:xfrm>
          <a:prstGeom prst="pie">
            <a:avLst>
              <a:gd name="adj1" fmla="val 2531604"/>
              <a:gd name="adj2" fmla="val 16200000"/>
            </a:avLst>
          </a:prstGeom>
          <a:solidFill>
            <a:srgbClr val="9BD732">
              <a:alpha val="60000"/>
            </a:srgb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8" name="Oval 77"/>
          <p:cNvSpPr>
            <a:spLocks noChangeArrowheads="1"/>
          </p:cNvSpPr>
          <p:nvPr/>
        </p:nvSpPr>
        <p:spPr bwMode="auto">
          <a:xfrm>
            <a:off x="1948430" y="2929888"/>
            <a:ext cx="498914" cy="498914"/>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9" name="Oval 78"/>
          <p:cNvSpPr>
            <a:spLocks noChangeArrowheads="1"/>
          </p:cNvSpPr>
          <p:nvPr/>
        </p:nvSpPr>
        <p:spPr bwMode="auto">
          <a:xfrm>
            <a:off x="2005268" y="2986726"/>
            <a:ext cx="385238" cy="385238"/>
          </a:xfrm>
          <a:prstGeom prst="ellipse">
            <a:avLst/>
          </a:prstGeom>
          <a:solidFill>
            <a:srgbClr val="9BD732"/>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0" name="Freeform 79"/>
          <p:cNvSpPr>
            <a:spLocks/>
          </p:cNvSpPr>
          <p:nvPr/>
        </p:nvSpPr>
        <p:spPr bwMode="auto">
          <a:xfrm rot="19012925">
            <a:off x="921365" y="1658994"/>
            <a:ext cx="772370" cy="742688"/>
          </a:xfrm>
          <a:custGeom>
            <a:avLst/>
            <a:gdLst>
              <a:gd name="T0" fmla="*/ 0 w 517"/>
              <a:gd name="T1" fmla="*/ 126 h 497"/>
              <a:gd name="T2" fmla="*/ 409 w 517"/>
              <a:gd name="T3" fmla="*/ 0 h 497"/>
              <a:gd name="T4" fmla="*/ 517 w 517"/>
              <a:gd name="T5" fmla="*/ 307 h 497"/>
              <a:gd name="T6" fmla="*/ 157 w 517"/>
              <a:gd name="T7" fmla="*/ 497 h 497"/>
              <a:gd name="T8" fmla="*/ 0 w 517"/>
              <a:gd name="T9" fmla="*/ 126 h 497"/>
            </a:gdLst>
            <a:ahLst/>
            <a:cxnLst>
              <a:cxn ang="0">
                <a:pos x="T0" y="T1"/>
              </a:cxn>
              <a:cxn ang="0">
                <a:pos x="T2" y="T3"/>
              </a:cxn>
              <a:cxn ang="0">
                <a:pos x="T4" y="T5"/>
              </a:cxn>
              <a:cxn ang="0">
                <a:pos x="T6" y="T7"/>
              </a:cxn>
              <a:cxn ang="0">
                <a:pos x="T8" y="T9"/>
              </a:cxn>
            </a:cxnLst>
            <a:rect l="0" t="0" r="r" b="b"/>
            <a:pathLst>
              <a:path w="517" h="497">
                <a:moveTo>
                  <a:pt x="0" y="126"/>
                </a:moveTo>
                <a:cubicBezTo>
                  <a:pt x="0" y="126"/>
                  <a:pt x="276" y="278"/>
                  <a:pt x="409" y="0"/>
                </a:cubicBezTo>
                <a:cubicBezTo>
                  <a:pt x="517" y="307"/>
                  <a:pt x="517" y="307"/>
                  <a:pt x="517" y="307"/>
                </a:cubicBezTo>
                <a:cubicBezTo>
                  <a:pt x="517" y="307"/>
                  <a:pt x="283" y="210"/>
                  <a:pt x="157" y="497"/>
                </a:cubicBezTo>
                <a:lnTo>
                  <a:pt x="0" y="126"/>
                </a:lnTo>
                <a:close/>
              </a:path>
            </a:pathLst>
          </a:cu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1" name="Freeform 80"/>
          <p:cNvSpPr>
            <a:spLocks/>
          </p:cNvSpPr>
          <p:nvPr/>
        </p:nvSpPr>
        <p:spPr bwMode="auto">
          <a:xfrm rot="2674789" flipV="1">
            <a:off x="848210" y="2945642"/>
            <a:ext cx="772370" cy="742688"/>
          </a:xfrm>
          <a:custGeom>
            <a:avLst/>
            <a:gdLst>
              <a:gd name="T0" fmla="*/ 0 w 517"/>
              <a:gd name="T1" fmla="*/ 126 h 497"/>
              <a:gd name="T2" fmla="*/ 409 w 517"/>
              <a:gd name="T3" fmla="*/ 0 h 497"/>
              <a:gd name="T4" fmla="*/ 517 w 517"/>
              <a:gd name="T5" fmla="*/ 307 h 497"/>
              <a:gd name="T6" fmla="*/ 157 w 517"/>
              <a:gd name="T7" fmla="*/ 497 h 497"/>
              <a:gd name="T8" fmla="*/ 0 w 517"/>
              <a:gd name="T9" fmla="*/ 126 h 497"/>
            </a:gdLst>
            <a:ahLst/>
            <a:cxnLst>
              <a:cxn ang="0">
                <a:pos x="T0" y="T1"/>
              </a:cxn>
              <a:cxn ang="0">
                <a:pos x="T2" y="T3"/>
              </a:cxn>
              <a:cxn ang="0">
                <a:pos x="T4" y="T5"/>
              </a:cxn>
              <a:cxn ang="0">
                <a:pos x="T6" y="T7"/>
              </a:cxn>
              <a:cxn ang="0">
                <a:pos x="T8" y="T9"/>
              </a:cxn>
            </a:cxnLst>
            <a:rect l="0" t="0" r="r" b="b"/>
            <a:pathLst>
              <a:path w="517" h="497">
                <a:moveTo>
                  <a:pt x="0" y="126"/>
                </a:moveTo>
                <a:cubicBezTo>
                  <a:pt x="0" y="126"/>
                  <a:pt x="276" y="278"/>
                  <a:pt x="409" y="0"/>
                </a:cubicBezTo>
                <a:cubicBezTo>
                  <a:pt x="517" y="307"/>
                  <a:pt x="517" y="307"/>
                  <a:pt x="517" y="307"/>
                </a:cubicBezTo>
                <a:cubicBezTo>
                  <a:pt x="517" y="307"/>
                  <a:pt x="283" y="210"/>
                  <a:pt x="157" y="497"/>
                </a:cubicBezTo>
                <a:lnTo>
                  <a:pt x="0" y="126"/>
                </a:lnTo>
                <a:close/>
              </a:path>
            </a:pathLst>
          </a:cu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2" name="Oval 81"/>
          <p:cNvSpPr>
            <a:spLocks noChangeArrowheads="1"/>
          </p:cNvSpPr>
          <p:nvPr/>
        </p:nvSpPr>
        <p:spPr bwMode="auto">
          <a:xfrm>
            <a:off x="469370" y="2153097"/>
            <a:ext cx="1067929" cy="1067929"/>
          </a:xfrm>
          <a:prstGeom prst="ellipse">
            <a:avLst/>
          </a:prstGeom>
          <a:solidFill>
            <a:srgbClr val="E7E6E6"/>
          </a:solidFill>
          <a:ln w="14288" cap="flat">
            <a:noFill/>
            <a:prstDash val="solid"/>
            <a:miter lim="800000"/>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83" name="Oval 82"/>
          <p:cNvSpPr>
            <a:spLocks noChangeArrowheads="1"/>
          </p:cNvSpPr>
          <p:nvPr/>
        </p:nvSpPr>
        <p:spPr bwMode="auto">
          <a:xfrm>
            <a:off x="562042" y="2245768"/>
            <a:ext cx="882586" cy="882586"/>
          </a:xfrm>
          <a:prstGeom prst="ellipse">
            <a:avLst/>
          </a:prstGeom>
          <a:solidFill>
            <a:srgbClr val="4F2D7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84" name="TextBox 212"/>
          <p:cNvSpPr txBox="1"/>
          <p:nvPr/>
        </p:nvSpPr>
        <p:spPr>
          <a:xfrm>
            <a:off x="648751" y="2588463"/>
            <a:ext cx="714648"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200" b="1" dirty="0" smtClean="0">
                <a:solidFill>
                  <a:srgbClr val="FFFFFF"/>
                </a:solidFill>
              </a:rPr>
              <a:t>Budget</a:t>
            </a:r>
          </a:p>
          <a:p>
            <a:pPr lvl="0" algn="ctr"/>
            <a:r>
              <a:rPr lang="en-US" sz="1200" b="1" dirty="0" smtClean="0">
                <a:solidFill>
                  <a:srgbClr val="FFFFFF"/>
                </a:solidFill>
              </a:rPr>
              <a:t>Backdrop</a:t>
            </a:r>
            <a:endParaRPr lang="en-US" sz="1200" b="1" dirty="0">
              <a:solidFill>
                <a:srgbClr val="FFFFFF"/>
              </a:solidFill>
            </a:endParaRPr>
          </a:p>
        </p:txBody>
      </p:sp>
      <p:sp>
        <p:nvSpPr>
          <p:cNvPr id="85" name="TextBox 214"/>
          <p:cNvSpPr txBox="1"/>
          <p:nvPr/>
        </p:nvSpPr>
        <p:spPr>
          <a:xfrm>
            <a:off x="746704" y="2356780"/>
            <a:ext cx="540822"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mn-ea"/>
                <a:cs typeface="+mn-cs"/>
              </a:rPr>
              <a:t>2023</a:t>
            </a:r>
          </a:p>
        </p:txBody>
      </p:sp>
      <p:sp>
        <p:nvSpPr>
          <p:cNvPr id="86" name="Oval 85"/>
          <p:cNvSpPr>
            <a:spLocks noChangeArrowheads="1"/>
          </p:cNvSpPr>
          <p:nvPr/>
        </p:nvSpPr>
        <p:spPr bwMode="auto">
          <a:xfrm>
            <a:off x="1200374" y="1172919"/>
            <a:ext cx="673850" cy="673850"/>
          </a:xfrm>
          <a:prstGeom prst="ellipse">
            <a:avLst/>
          </a:pr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7" name="Oval 7"/>
          <p:cNvSpPr>
            <a:spLocks noChangeArrowheads="1"/>
          </p:cNvSpPr>
          <p:nvPr/>
        </p:nvSpPr>
        <p:spPr bwMode="auto">
          <a:xfrm flipH="1">
            <a:off x="1200374" y="1172919"/>
            <a:ext cx="673850" cy="673850"/>
          </a:xfrm>
          <a:prstGeom prst="pie">
            <a:avLst>
              <a:gd name="adj1" fmla="val 10799997"/>
              <a:gd name="adj2" fmla="val 16200000"/>
            </a:avLst>
          </a:prstGeom>
          <a:solidFill>
            <a:srgbClr val="4F2D7F">
              <a:alpha val="60000"/>
            </a:srgb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8" name="Oval 87"/>
          <p:cNvSpPr>
            <a:spLocks noChangeArrowheads="1"/>
          </p:cNvSpPr>
          <p:nvPr/>
        </p:nvSpPr>
        <p:spPr bwMode="auto">
          <a:xfrm>
            <a:off x="1287526" y="1260703"/>
            <a:ext cx="498914" cy="497651"/>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89" name="Oval 88"/>
          <p:cNvSpPr>
            <a:spLocks noChangeArrowheads="1"/>
          </p:cNvSpPr>
          <p:nvPr/>
        </p:nvSpPr>
        <p:spPr bwMode="auto">
          <a:xfrm>
            <a:off x="1343733" y="1316278"/>
            <a:ext cx="385869" cy="387133"/>
          </a:xfrm>
          <a:prstGeom prst="ellipse">
            <a:avLst/>
          </a:prstGeom>
          <a:solidFill>
            <a:srgbClr val="4F2D7F"/>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90" name="Oval 89"/>
          <p:cNvSpPr>
            <a:spLocks noChangeArrowheads="1"/>
          </p:cNvSpPr>
          <p:nvPr/>
        </p:nvSpPr>
        <p:spPr bwMode="auto">
          <a:xfrm>
            <a:off x="1123308" y="3496288"/>
            <a:ext cx="673850" cy="673850"/>
          </a:xfrm>
          <a:prstGeom prst="ellipse">
            <a:avLst/>
          </a:prstGeom>
          <a:solidFill>
            <a:sysClr val="window" lastClr="FFFFFF">
              <a:lumMod val="85000"/>
            </a:sys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91" name="Oval 7"/>
          <p:cNvSpPr>
            <a:spLocks noChangeArrowheads="1"/>
          </p:cNvSpPr>
          <p:nvPr/>
        </p:nvSpPr>
        <p:spPr bwMode="auto">
          <a:xfrm flipH="1">
            <a:off x="1123308" y="3496288"/>
            <a:ext cx="673850" cy="673850"/>
          </a:xfrm>
          <a:prstGeom prst="pie">
            <a:avLst>
              <a:gd name="adj1" fmla="val 20470388"/>
              <a:gd name="adj2" fmla="val 16200000"/>
            </a:avLst>
          </a:prstGeom>
          <a:solidFill>
            <a:srgbClr val="00A7B5">
              <a:alpha val="60000"/>
            </a:srgb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92" name="Oval 91"/>
          <p:cNvSpPr>
            <a:spLocks noChangeArrowheads="1"/>
          </p:cNvSpPr>
          <p:nvPr/>
        </p:nvSpPr>
        <p:spPr bwMode="auto">
          <a:xfrm>
            <a:off x="1210460" y="3584072"/>
            <a:ext cx="498914" cy="497651"/>
          </a:xfrm>
          <a:prstGeom prst="ellipse">
            <a:avLst/>
          </a:prstGeom>
          <a:solidFill>
            <a:sysClr val="window" lastClr="FFFFFF"/>
          </a:solidFill>
          <a:ln w="14288" cap="flat">
            <a:noFill/>
            <a:prstDash val="solid"/>
            <a:miter lim="800000"/>
            <a:headEnd/>
            <a:tailEnd/>
          </a:ln>
          <a:effectLst>
            <a:outerShdw blurRad="50800" dist="381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93" name="Oval 92"/>
          <p:cNvSpPr>
            <a:spLocks noChangeArrowheads="1"/>
          </p:cNvSpPr>
          <p:nvPr/>
        </p:nvSpPr>
        <p:spPr bwMode="auto">
          <a:xfrm>
            <a:off x="1266668" y="3639647"/>
            <a:ext cx="385869" cy="387133"/>
          </a:xfrm>
          <a:prstGeom prst="ellipse">
            <a:avLst/>
          </a:prstGeom>
          <a:solidFill>
            <a:srgbClr val="00A7B5"/>
          </a:solidFill>
          <a:ln w="14288"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94" name="TextBox 336"/>
          <p:cNvSpPr txBox="1"/>
          <p:nvPr/>
        </p:nvSpPr>
        <p:spPr>
          <a:xfrm>
            <a:off x="1377529" y="1438540"/>
            <a:ext cx="318278"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prstClr val="white"/>
                </a:solidFill>
                <a:latin typeface="Arial"/>
              </a:rPr>
              <a:t>€8bn</a:t>
            </a:r>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95" name="TextBox 337"/>
          <p:cNvSpPr txBox="1"/>
          <p:nvPr/>
        </p:nvSpPr>
        <p:spPr>
          <a:xfrm>
            <a:off x="1985707" y="2128842"/>
            <a:ext cx="318278"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white"/>
                </a:solidFill>
                <a:effectLst/>
                <a:uLnTx/>
                <a:uFillTx/>
                <a:latin typeface="Arial"/>
                <a:ea typeface="+mn-ea"/>
                <a:cs typeface="+mn-cs"/>
              </a:rPr>
              <a:t>5x </a:t>
            </a:r>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96" name="TextBox 338"/>
          <p:cNvSpPr txBox="1"/>
          <p:nvPr/>
        </p:nvSpPr>
        <p:spPr>
          <a:xfrm>
            <a:off x="2038748" y="3108041"/>
            <a:ext cx="324278"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prstClr val="white"/>
                </a:solidFill>
                <a:latin typeface="Arial"/>
              </a:rPr>
              <a:t>€6.5bn</a:t>
            </a:r>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97" name="TextBox 339"/>
          <p:cNvSpPr txBox="1"/>
          <p:nvPr/>
        </p:nvSpPr>
        <p:spPr>
          <a:xfrm>
            <a:off x="1285309" y="3771498"/>
            <a:ext cx="362289" cy="12311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white"/>
                </a:solidFill>
                <a:effectLst/>
                <a:uLnTx/>
                <a:uFillTx/>
                <a:latin typeface="Arial"/>
                <a:ea typeface="+mn-ea"/>
                <a:cs typeface="+mn-cs"/>
              </a:rPr>
              <a:t>€250bn</a:t>
            </a:r>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98" name="Straight Connector 97"/>
          <p:cNvCxnSpPr/>
          <p:nvPr/>
        </p:nvCxnSpPr>
        <p:spPr>
          <a:xfrm flipV="1">
            <a:off x="1954745" y="1509528"/>
            <a:ext cx="1254635" cy="316"/>
          </a:xfrm>
          <a:prstGeom prst="line">
            <a:avLst/>
          </a:prstGeom>
          <a:noFill/>
          <a:ln w="12700" cap="flat" cmpd="sng" algn="ctr">
            <a:solidFill>
              <a:sysClr val="windowText" lastClr="000000"/>
            </a:solidFill>
            <a:prstDash val="solid"/>
            <a:miter lim="800000"/>
            <a:tailEnd type="oval"/>
          </a:ln>
          <a:effectLst/>
        </p:spPr>
      </p:cxnSp>
      <p:cxnSp>
        <p:nvCxnSpPr>
          <p:cNvPr id="99" name="Straight Connector 98"/>
          <p:cNvCxnSpPr/>
          <p:nvPr/>
        </p:nvCxnSpPr>
        <p:spPr>
          <a:xfrm flipV="1">
            <a:off x="2596827" y="2200146"/>
            <a:ext cx="612553" cy="1"/>
          </a:xfrm>
          <a:prstGeom prst="line">
            <a:avLst/>
          </a:prstGeom>
          <a:noFill/>
          <a:ln w="12700" cap="flat" cmpd="sng" algn="ctr">
            <a:solidFill>
              <a:sysClr val="windowText" lastClr="000000"/>
            </a:solidFill>
            <a:prstDash val="solid"/>
            <a:miter lim="800000"/>
            <a:tailEnd type="oval"/>
          </a:ln>
          <a:effectLst/>
        </p:spPr>
      </p:cxnSp>
      <p:cxnSp>
        <p:nvCxnSpPr>
          <p:cNvPr id="100" name="Straight Connector 99"/>
          <p:cNvCxnSpPr/>
          <p:nvPr/>
        </p:nvCxnSpPr>
        <p:spPr>
          <a:xfrm flipV="1">
            <a:off x="2585687" y="3178397"/>
            <a:ext cx="612553" cy="1"/>
          </a:xfrm>
          <a:prstGeom prst="line">
            <a:avLst/>
          </a:prstGeom>
          <a:noFill/>
          <a:ln w="12700" cap="flat" cmpd="sng" algn="ctr">
            <a:solidFill>
              <a:sysClr val="windowText" lastClr="000000"/>
            </a:solidFill>
            <a:prstDash val="solid"/>
            <a:miter lim="800000"/>
            <a:tailEnd type="oval"/>
          </a:ln>
          <a:effectLst/>
        </p:spPr>
      </p:cxnSp>
      <p:cxnSp>
        <p:nvCxnSpPr>
          <p:cNvPr id="101" name="Straight Connector 100"/>
          <p:cNvCxnSpPr/>
          <p:nvPr/>
        </p:nvCxnSpPr>
        <p:spPr>
          <a:xfrm>
            <a:off x="1878640" y="4022698"/>
            <a:ext cx="1325605" cy="0"/>
          </a:xfrm>
          <a:prstGeom prst="line">
            <a:avLst/>
          </a:prstGeom>
          <a:noFill/>
          <a:ln w="12700" cap="flat" cmpd="sng" algn="ctr">
            <a:solidFill>
              <a:sysClr val="windowText" lastClr="000000"/>
            </a:solidFill>
            <a:prstDash val="solid"/>
            <a:miter lim="800000"/>
            <a:tailEnd type="oval"/>
          </a:ln>
          <a:effectLst/>
        </p:spPr>
      </p:cxnSp>
      <p:grpSp>
        <p:nvGrpSpPr>
          <p:cNvPr id="110" name="Group 109"/>
          <p:cNvGrpSpPr/>
          <p:nvPr/>
        </p:nvGrpSpPr>
        <p:grpSpPr>
          <a:xfrm>
            <a:off x="3916072" y="1306916"/>
            <a:ext cx="4495008" cy="2555316"/>
            <a:chOff x="7542646" y="1125270"/>
            <a:chExt cx="3907075" cy="4411873"/>
          </a:xfrm>
        </p:grpSpPr>
        <p:grpSp>
          <p:nvGrpSpPr>
            <p:cNvPr id="111" name="Group 110"/>
            <p:cNvGrpSpPr/>
            <p:nvPr/>
          </p:nvGrpSpPr>
          <p:grpSpPr>
            <a:xfrm>
              <a:off x="7570700" y="1125270"/>
              <a:ext cx="3199041" cy="1013818"/>
              <a:chOff x="6047204" y="1495957"/>
              <a:chExt cx="2987854" cy="1013818"/>
            </a:xfrm>
          </p:grpSpPr>
          <p:sp>
            <p:nvSpPr>
              <p:cNvPr id="121" name="TextBox 364"/>
              <p:cNvSpPr txBox="1"/>
              <p:nvPr/>
            </p:nvSpPr>
            <p:spPr>
              <a:xfrm>
                <a:off x="6054344" y="1872107"/>
                <a:ext cx="2980714" cy="63766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buFont typeface="Arial" panose="020B0604020202020204" pitchFamily="34" charset="0"/>
                  <a:buChar char="•"/>
                </a:pPr>
                <a:r>
                  <a:rPr lang="en-US" sz="1200" dirty="0" smtClean="0">
                    <a:solidFill>
                      <a:prstClr val="black"/>
                    </a:solidFill>
                  </a:rPr>
                  <a:t>Predicted </a:t>
                </a:r>
                <a:r>
                  <a:rPr lang="en-US" sz="1200" dirty="0" smtClean="0">
                    <a:solidFill>
                      <a:prstClr val="black"/>
                    </a:solidFill>
                  </a:rPr>
                  <a:t>2022 </a:t>
                </a:r>
                <a:r>
                  <a:rPr lang="en-US" sz="1200" dirty="0" smtClean="0">
                    <a:solidFill>
                      <a:prstClr val="black"/>
                    </a:solidFill>
                  </a:rPr>
                  <a:t>budget deficit - €8bn</a:t>
                </a:r>
              </a:p>
              <a:p>
                <a:pPr marL="171450" lvl="0" indent="-171450">
                  <a:buFont typeface="Arial" panose="020B0604020202020204" pitchFamily="34" charset="0"/>
                  <a:buChar char="•"/>
                </a:pPr>
                <a:r>
                  <a:rPr lang="en-US" sz="1200" dirty="0" smtClean="0">
                    <a:solidFill>
                      <a:prstClr val="black"/>
                    </a:solidFill>
                  </a:rPr>
                  <a:t>Irish Fiscal Advisory Council estimate - €4.5bn</a:t>
                </a:r>
                <a:endParaRPr lang="en-US" sz="1200" dirty="0">
                  <a:solidFill>
                    <a:prstClr val="black"/>
                  </a:solidFill>
                </a:endParaRPr>
              </a:p>
            </p:txBody>
          </p:sp>
          <p:sp>
            <p:nvSpPr>
              <p:cNvPr id="122" name="TextBox 365"/>
              <p:cNvSpPr txBox="1"/>
              <p:nvPr/>
            </p:nvSpPr>
            <p:spPr>
              <a:xfrm>
                <a:off x="6047204" y="1495957"/>
                <a:ext cx="2482396" cy="31883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4F2D7F"/>
                    </a:solidFill>
                    <a:effectLst/>
                    <a:uLnTx/>
                    <a:uFillTx/>
                    <a:latin typeface="Arial"/>
                    <a:ea typeface="+mn-ea"/>
                    <a:cs typeface="+mn-cs"/>
                  </a:rPr>
                  <a:t>Budget deficit</a:t>
                </a:r>
                <a:endParaRPr kumimoji="0" lang="en-US" sz="1200" b="1" i="0" u="none" strike="noStrike" kern="1200" cap="none" spc="0" normalizeH="0" baseline="0" noProof="0" dirty="0">
                  <a:ln>
                    <a:noFill/>
                  </a:ln>
                  <a:solidFill>
                    <a:srgbClr val="4F2D7F"/>
                  </a:solidFill>
                  <a:effectLst/>
                  <a:uLnTx/>
                  <a:uFillTx/>
                  <a:latin typeface="Arial"/>
                  <a:ea typeface="+mn-ea"/>
                  <a:cs typeface="+mn-cs"/>
                </a:endParaRPr>
              </a:p>
            </p:txBody>
          </p:sp>
        </p:grpSp>
        <p:grpSp>
          <p:nvGrpSpPr>
            <p:cNvPr id="112" name="Group 111"/>
            <p:cNvGrpSpPr/>
            <p:nvPr/>
          </p:nvGrpSpPr>
          <p:grpSpPr>
            <a:xfrm>
              <a:off x="7570699" y="2255868"/>
              <a:ext cx="3134553" cy="822653"/>
              <a:chOff x="6047203" y="1434171"/>
              <a:chExt cx="2927623" cy="822653"/>
            </a:xfrm>
          </p:grpSpPr>
          <p:sp>
            <p:nvSpPr>
              <p:cNvPr id="119" name="TextBox 372"/>
              <p:cNvSpPr txBox="1"/>
              <p:nvPr/>
            </p:nvSpPr>
            <p:spPr>
              <a:xfrm>
                <a:off x="6054345" y="1937989"/>
                <a:ext cx="2920481" cy="31883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sz="1200" dirty="0">
                  <a:solidFill>
                    <a:prstClr val="black"/>
                  </a:solidFill>
                </a:endParaRPr>
              </a:p>
            </p:txBody>
          </p:sp>
          <p:sp>
            <p:nvSpPr>
              <p:cNvPr id="120" name="TextBox 373"/>
              <p:cNvSpPr txBox="1"/>
              <p:nvPr/>
            </p:nvSpPr>
            <p:spPr>
              <a:xfrm>
                <a:off x="6047203" y="1434171"/>
                <a:ext cx="2482396" cy="31883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7D1E"/>
                  </a:solidFill>
                  <a:effectLst/>
                  <a:uLnTx/>
                  <a:uFillTx/>
                  <a:latin typeface="Arial"/>
                  <a:ea typeface="+mn-ea"/>
                  <a:cs typeface="+mn-cs"/>
                </a:endParaRPr>
              </a:p>
            </p:txBody>
          </p:sp>
        </p:grpSp>
        <p:sp>
          <p:nvSpPr>
            <p:cNvPr id="118" name="TextBox 376"/>
            <p:cNvSpPr txBox="1"/>
            <p:nvPr/>
          </p:nvSpPr>
          <p:spPr>
            <a:xfrm>
              <a:off x="7570701" y="2544364"/>
              <a:ext cx="2657856" cy="31883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BD732"/>
                  </a:solidFill>
                  <a:latin typeface="Arial"/>
                </a:rPr>
                <a:t>Sustainability to Corporate Tax revenues</a:t>
              </a:r>
              <a:endParaRPr kumimoji="0" lang="en-US" sz="1200" b="1" i="0" u="none" strike="noStrike" kern="1200" cap="none" spc="0" normalizeH="0" baseline="0" noProof="0" dirty="0">
                <a:ln>
                  <a:noFill/>
                </a:ln>
                <a:solidFill>
                  <a:srgbClr val="9BD732"/>
                </a:solidFill>
                <a:effectLst/>
                <a:uLnTx/>
                <a:uFillTx/>
                <a:latin typeface="Arial"/>
                <a:ea typeface="+mn-ea"/>
                <a:cs typeface="+mn-cs"/>
              </a:endParaRPr>
            </a:p>
          </p:txBody>
        </p:sp>
        <p:grpSp>
          <p:nvGrpSpPr>
            <p:cNvPr id="114" name="Group 113"/>
            <p:cNvGrpSpPr/>
            <p:nvPr/>
          </p:nvGrpSpPr>
          <p:grpSpPr>
            <a:xfrm>
              <a:off x="7542646" y="4087515"/>
              <a:ext cx="3907075" cy="1449628"/>
              <a:chOff x="6021003" y="451125"/>
              <a:chExt cx="3649147" cy="1449628"/>
            </a:xfrm>
          </p:grpSpPr>
          <p:sp>
            <p:nvSpPr>
              <p:cNvPr id="115" name="TextBox 378"/>
              <p:cNvSpPr txBox="1"/>
              <p:nvPr/>
            </p:nvSpPr>
            <p:spPr>
              <a:xfrm>
                <a:off x="6021003" y="944249"/>
                <a:ext cx="3649147" cy="95650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buFont typeface="Arial" panose="020B0604020202020204" pitchFamily="34" charset="0"/>
                  <a:buChar char="•"/>
                </a:pPr>
                <a:r>
                  <a:rPr lang="en-US" sz="1200" dirty="0" smtClean="0">
                    <a:solidFill>
                      <a:prstClr val="black"/>
                    </a:solidFill>
                  </a:rPr>
                  <a:t>Pandemic debt €30bn – increase national debt to €225bn – highest in world on per person basis – rising interest rates</a:t>
                </a:r>
              </a:p>
              <a:p>
                <a:pPr marL="171450" lvl="0" indent="-171450">
                  <a:buFont typeface="Arial" panose="020B0604020202020204" pitchFamily="34" charset="0"/>
                  <a:buChar char="•"/>
                </a:pPr>
                <a:r>
                  <a:rPr lang="en-US" sz="1200" dirty="0" smtClean="0">
                    <a:solidFill>
                      <a:prstClr val="black"/>
                    </a:solidFill>
                  </a:rPr>
                  <a:t>EU consumer confidence – historic low</a:t>
                </a:r>
                <a:endParaRPr lang="en-US" sz="1200" dirty="0">
                  <a:solidFill>
                    <a:prstClr val="black"/>
                  </a:solidFill>
                </a:endParaRPr>
              </a:p>
            </p:txBody>
          </p:sp>
          <p:sp>
            <p:nvSpPr>
              <p:cNvPr id="116" name="TextBox 379"/>
              <p:cNvSpPr txBox="1"/>
              <p:nvPr/>
            </p:nvSpPr>
            <p:spPr>
              <a:xfrm>
                <a:off x="6057069" y="451125"/>
                <a:ext cx="2482396" cy="31883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7B5"/>
                    </a:solidFill>
                    <a:effectLst/>
                    <a:uLnTx/>
                    <a:uFillTx/>
                    <a:latin typeface="Arial"/>
                    <a:ea typeface="+mn-ea"/>
                    <a:cs typeface="+mn-cs"/>
                  </a:rPr>
                  <a:t>Capacity &amp; Confidence</a:t>
                </a:r>
                <a:endParaRPr kumimoji="0" lang="en-US" sz="1200" b="1" i="0" u="none" strike="noStrike" kern="1200" cap="none" spc="0" normalizeH="0" baseline="0" noProof="0" dirty="0">
                  <a:ln>
                    <a:noFill/>
                  </a:ln>
                  <a:solidFill>
                    <a:srgbClr val="00A7B5"/>
                  </a:solidFill>
                  <a:effectLst/>
                  <a:uLnTx/>
                  <a:uFillTx/>
                  <a:latin typeface="Arial"/>
                  <a:ea typeface="+mn-ea"/>
                  <a:cs typeface="+mn-cs"/>
                </a:endParaRPr>
              </a:p>
            </p:txBody>
          </p:sp>
        </p:grpSp>
      </p:grpSp>
      <p:grpSp>
        <p:nvGrpSpPr>
          <p:cNvPr id="2" name="Group 1"/>
          <p:cNvGrpSpPr/>
          <p:nvPr/>
        </p:nvGrpSpPr>
        <p:grpSpPr>
          <a:xfrm>
            <a:off x="3330292" y="2043433"/>
            <a:ext cx="356156" cy="350280"/>
            <a:chOff x="7876554" y="1294696"/>
            <a:chExt cx="789366" cy="776342"/>
          </a:xfrm>
        </p:grpSpPr>
        <p:sp>
          <p:nvSpPr>
            <p:cNvPr id="65" name="Oval 64">
              <a:extLst>
                <a:ext uri="{FF2B5EF4-FFF2-40B4-BE49-F238E27FC236}">
                  <a16:creationId xmlns:a16="http://schemas.microsoft.com/office/drawing/2014/main" id="{D5ED78D8-0F41-4BD7-B689-DE088678568D}"/>
                </a:ext>
              </a:extLst>
            </p:cNvPr>
            <p:cNvSpPr>
              <a:spLocks noChangeAspect="1"/>
            </p:cNvSpPr>
            <p:nvPr/>
          </p:nvSpPr>
          <p:spPr>
            <a:xfrm>
              <a:off x="7876554" y="1294696"/>
              <a:ext cx="736787" cy="736787"/>
            </a:xfrm>
            <a:prstGeom prst="ellipse">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6" name="Graphic 32" descr="Research with solid fill">
              <a:extLst>
                <a:ext uri="{FF2B5EF4-FFF2-40B4-BE49-F238E27FC236}">
                  <a16:creationId xmlns:a16="http://schemas.microsoft.com/office/drawing/2014/main" id="{04415286-ADFC-4067-8B46-3F3668BFB4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970439" y="1375557"/>
              <a:ext cx="695481" cy="695481"/>
            </a:xfrm>
            <a:prstGeom prst="rect">
              <a:avLst/>
            </a:prstGeom>
          </p:spPr>
        </p:pic>
      </p:grpSp>
      <p:grpSp>
        <p:nvGrpSpPr>
          <p:cNvPr id="68" name="Group 67">
            <a:extLst>
              <a:ext uri="{FF2B5EF4-FFF2-40B4-BE49-F238E27FC236}">
                <a16:creationId xmlns:a16="http://schemas.microsoft.com/office/drawing/2014/main" id="{DD7BB267-9757-4FE6-9376-EC8D4537313D}"/>
              </a:ext>
            </a:extLst>
          </p:cNvPr>
          <p:cNvGrpSpPr/>
          <p:nvPr/>
        </p:nvGrpSpPr>
        <p:grpSpPr>
          <a:xfrm>
            <a:off x="3322916" y="3026600"/>
            <a:ext cx="345364" cy="345364"/>
            <a:chOff x="5276731" y="2162134"/>
            <a:chExt cx="579784" cy="579784"/>
          </a:xfrm>
        </p:grpSpPr>
        <p:sp>
          <p:nvSpPr>
            <p:cNvPr id="69" name="Oval 68">
              <a:extLst>
                <a:ext uri="{FF2B5EF4-FFF2-40B4-BE49-F238E27FC236}">
                  <a16:creationId xmlns:a16="http://schemas.microsoft.com/office/drawing/2014/main" id="{92DDA9A5-1EFB-4D2C-92E7-6D855508213B}"/>
                </a:ext>
              </a:extLst>
            </p:cNvPr>
            <p:cNvSpPr>
              <a:spLocks noChangeAspect="1"/>
            </p:cNvSpPr>
            <p:nvPr/>
          </p:nvSpPr>
          <p:spPr>
            <a:xfrm>
              <a:off x="5276731" y="2162134"/>
              <a:ext cx="579784" cy="579784"/>
            </a:xfrm>
            <a:prstGeom prst="ellipse">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7" name="Group 126">
              <a:extLst>
                <a:ext uri="{FF2B5EF4-FFF2-40B4-BE49-F238E27FC236}">
                  <a16:creationId xmlns:a16="http://schemas.microsoft.com/office/drawing/2014/main" id="{7E3C2D2A-E88B-49B3-8E94-20B40CA0880C}"/>
                </a:ext>
              </a:extLst>
            </p:cNvPr>
            <p:cNvGrpSpPr>
              <a:grpSpLocks noChangeAspect="1"/>
            </p:cNvGrpSpPr>
            <p:nvPr/>
          </p:nvGrpSpPr>
          <p:grpSpPr>
            <a:xfrm>
              <a:off x="5425068" y="2268000"/>
              <a:ext cx="297040" cy="366931"/>
              <a:chOff x="5226057" y="4483116"/>
              <a:chExt cx="107950" cy="133350"/>
            </a:xfrm>
            <a:solidFill>
              <a:schemeClr val="accent1"/>
            </a:solidFill>
          </p:grpSpPr>
          <p:sp>
            <p:nvSpPr>
              <p:cNvPr id="132" name="Freeform 2054">
                <a:extLst>
                  <a:ext uri="{FF2B5EF4-FFF2-40B4-BE49-F238E27FC236}">
                    <a16:creationId xmlns:a16="http://schemas.microsoft.com/office/drawing/2014/main" id="{ABD2E003-AB17-441E-B046-1EDAFEEC4684}"/>
                  </a:ext>
                </a:extLst>
              </p:cNvPr>
              <p:cNvSpPr>
                <a:spLocks noEditPoints="1"/>
              </p:cNvSpPr>
              <p:nvPr/>
            </p:nvSpPr>
            <p:spPr bwMode="auto">
              <a:xfrm>
                <a:off x="5226057" y="4483116"/>
                <a:ext cx="107950" cy="133350"/>
              </a:xfrm>
              <a:custGeom>
                <a:avLst/>
                <a:gdLst>
                  <a:gd name="T0" fmla="*/ 62 w 67"/>
                  <a:gd name="T1" fmla="*/ 2 h 82"/>
                  <a:gd name="T2" fmla="*/ 60 w 67"/>
                  <a:gd name="T3" fmla="*/ 0 h 82"/>
                  <a:gd name="T4" fmla="*/ 3 w 67"/>
                  <a:gd name="T5" fmla="*/ 0 h 82"/>
                  <a:gd name="T6" fmla="*/ 0 w 67"/>
                  <a:gd name="T7" fmla="*/ 2 h 82"/>
                  <a:gd name="T8" fmla="*/ 0 w 67"/>
                  <a:gd name="T9" fmla="*/ 71 h 82"/>
                  <a:gd name="T10" fmla="*/ 3 w 67"/>
                  <a:gd name="T11" fmla="*/ 74 h 82"/>
                  <a:gd name="T12" fmla="*/ 31 w 67"/>
                  <a:gd name="T13" fmla="*/ 74 h 82"/>
                  <a:gd name="T14" fmla="*/ 47 w 67"/>
                  <a:gd name="T15" fmla="*/ 82 h 82"/>
                  <a:gd name="T16" fmla="*/ 67 w 67"/>
                  <a:gd name="T17" fmla="*/ 61 h 82"/>
                  <a:gd name="T18" fmla="*/ 62 w 67"/>
                  <a:gd name="T19" fmla="*/ 48 h 82"/>
                  <a:gd name="T20" fmla="*/ 62 w 67"/>
                  <a:gd name="T21" fmla="*/ 2 h 82"/>
                  <a:gd name="T22" fmla="*/ 5 w 67"/>
                  <a:gd name="T23" fmla="*/ 69 h 82"/>
                  <a:gd name="T24" fmla="*/ 5 w 67"/>
                  <a:gd name="T25" fmla="*/ 5 h 82"/>
                  <a:gd name="T26" fmla="*/ 57 w 67"/>
                  <a:gd name="T27" fmla="*/ 5 h 82"/>
                  <a:gd name="T28" fmla="*/ 57 w 67"/>
                  <a:gd name="T29" fmla="*/ 44 h 82"/>
                  <a:gd name="T30" fmla="*/ 47 w 67"/>
                  <a:gd name="T31" fmla="*/ 41 h 82"/>
                  <a:gd name="T32" fmla="*/ 26 w 67"/>
                  <a:gd name="T33" fmla="*/ 61 h 82"/>
                  <a:gd name="T34" fmla="*/ 28 w 67"/>
                  <a:gd name="T35" fmla="*/ 69 h 82"/>
                  <a:gd name="T36" fmla="*/ 5 w 67"/>
                  <a:gd name="T37" fmla="*/ 69 h 82"/>
                  <a:gd name="T38" fmla="*/ 47 w 67"/>
                  <a:gd name="T39" fmla="*/ 77 h 82"/>
                  <a:gd name="T40" fmla="*/ 31 w 67"/>
                  <a:gd name="T41" fmla="*/ 61 h 82"/>
                  <a:gd name="T42" fmla="*/ 47 w 67"/>
                  <a:gd name="T43" fmla="*/ 46 h 82"/>
                  <a:gd name="T44" fmla="*/ 58 w 67"/>
                  <a:gd name="T45" fmla="*/ 50 h 82"/>
                  <a:gd name="T46" fmla="*/ 59 w 67"/>
                  <a:gd name="T47" fmla="*/ 51 h 82"/>
                  <a:gd name="T48" fmla="*/ 62 w 67"/>
                  <a:gd name="T49" fmla="*/ 61 h 82"/>
                  <a:gd name="T50" fmla="*/ 47 w 67"/>
                  <a:gd name="T51"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82">
                    <a:moveTo>
                      <a:pt x="62" y="2"/>
                    </a:moveTo>
                    <a:cubicBezTo>
                      <a:pt x="62" y="1"/>
                      <a:pt x="61" y="0"/>
                      <a:pt x="60" y="0"/>
                    </a:cubicBezTo>
                    <a:cubicBezTo>
                      <a:pt x="3" y="0"/>
                      <a:pt x="3" y="0"/>
                      <a:pt x="3" y="0"/>
                    </a:cubicBezTo>
                    <a:cubicBezTo>
                      <a:pt x="2" y="0"/>
                      <a:pt x="0" y="1"/>
                      <a:pt x="0" y="2"/>
                    </a:cubicBezTo>
                    <a:cubicBezTo>
                      <a:pt x="0" y="71"/>
                      <a:pt x="0" y="71"/>
                      <a:pt x="0" y="71"/>
                    </a:cubicBezTo>
                    <a:cubicBezTo>
                      <a:pt x="0" y="72"/>
                      <a:pt x="2" y="74"/>
                      <a:pt x="3" y="74"/>
                    </a:cubicBezTo>
                    <a:cubicBezTo>
                      <a:pt x="31" y="74"/>
                      <a:pt x="31" y="74"/>
                      <a:pt x="31" y="74"/>
                    </a:cubicBezTo>
                    <a:cubicBezTo>
                      <a:pt x="35" y="78"/>
                      <a:pt x="40" y="82"/>
                      <a:pt x="47" y="82"/>
                    </a:cubicBezTo>
                    <a:cubicBezTo>
                      <a:pt x="58" y="82"/>
                      <a:pt x="67" y="72"/>
                      <a:pt x="67" y="61"/>
                    </a:cubicBezTo>
                    <a:cubicBezTo>
                      <a:pt x="67" y="56"/>
                      <a:pt x="66" y="51"/>
                      <a:pt x="62" y="48"/>
                    </a:cubicBezTo>
                    <a:lnTo>
                      <a:pt x="62" y="2"/>
                    </a:lnTo>
                    <a:close/>
                    <a:moveTo>
                      <a:pt x="5" y="69"/>
                    </a:moveTo>
                    <a:cubicBezTo>
                      <a:pt x="5" y="5"/>
                      <a:pt x="5" y="5"/>
                      <a:pt x="5" y="5"/>
                    </a:cubicBezTo>
                    <a:cubicBezTo>
                      <a:pt x="57" y="5"/>
                      <a:pt x="57" y="5"/>
                      <a:pt x="57" y="5"/>
                    </a:cubicBezTo>
                    <a:cubicBezTo>
                      <a:pt x="57" y="44"/>
                      <a:pt x="57" y="44"/>
                      <a:pt x="57" y="44"/>
                    </a:cubicBezTo>
                    <a:cubicBezTo>
                      <a:pt x="54" y="42"/>
                      <a:pt x="51" y="41"/>
                      <a:pt x="47" y="41"/>
                    </a:cubicBezTo>
                    <a:cubicBezTo>
                      <a:pt x="36" y="41"/>
                      <a:pt x="26" y="50"/>
                      <a:pt x="26" y="61"/>
                    </a:cubicBezTo>
                    <a:cubicBezTo>
                      <a:pt x="26" y="64"/>
                      <a:pt x="27" y="66"/>
                      <a:pt x="28" y="69"/>
                    </a:cubicBezTo>
                    <a:lnTo>
                      <a:pt x="5" y="69"/>
                    </a:lnTo>
                    <a:close/>
                    <a:moveTo>
                      <a:pt x="47" y="77"/>
                    </a:moveTo>
                    <a:cubicBezTo>
                      <a:pt x="38" y="77"/>
                      <a:pt x="31" y="70"/>
                      <a:pt x="31" y="61"/>
                    </a:cubicBezTo>
                    <a:cubicBezTo>
                      <a:pt x="31" y="52"/>
                      <a:pt x="38" y="46"/>
                      <a:pt x="47" y="46"/>
                    </a:cubicBezTo>
                    <a:cubicBezTo>
                      <a:pt x="51" y="46"/>
                      <a:pt x="55" y="47"/>
                      <a:pt x="58" y="50"/>
                    </a:cubicBezTo>
                    <a:cubicBezTo>
                      <a:pt x="58" y="50"/>
                      <a:pt x="58" y="51"/>
                      <a:pt x="59" y="51"/>
                    </a:cubicBezTo>
                    <a:cubicBezTo>
                      <a:pt x="61" y="54"/>
                      <a:pt x="62" y="57"/>
                      <a:pt x="62" y="61"/>
                    </a:cubicBezTo>
                    <a:cubicBezTo>
                      <a:pt x="62" y="70"/>
                      <a:pt x="56" y="77"/>
                      <a:pt x="47" y="77"/>
                    </a:cubicBezTo>
                    <a:close/>
                  </a:path>
                </a:pathLst>
              </a:custGeom>
              <a:solidFill>
                <a:srgbClr val="AFDF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Freeform 2055">
                <a:extLst>
                  <a:ext uri="{FF2B5EF4-FFF2-40B4-BE49-F238E27FC236}">
                    <a16:creationId xmlns:a16="http://schemas.microsoft.com/office/drawing/2014/main" id="{F2DFD6CB-3D16-48F0-A8F0-4FA56547FD08}"/>
                  </a:ext>
                </a:extLst>
              </p:cNvPr>
              <p:cNvSpPr>
                <a:spLocks/>
              </p:cNvSpPr>
              <p:nvPr/>
            </p:nvSpPr>
            <p:spPr bwMode="auto">
              <a:xfrm>
                <a:off x="5241938" y="4533916"/>
                <a:ext cx="68263" cy="7938"/>
              </a:xfrm>
              <a:custGeom>
                <a:avLst/>
                <a:gdLst>
                  <a:gd name="T0" fmla="*/ 42 w 42"/>
                  <a:gd name="T1" fmla="*/ 2 h 5"/>
                  <a:gd name="T2" fmla="*/ 40 w 42"/>
                  <a:gd name="T3" fmla="*/ 0 h 5"/>
                  <a:gd name="T4" fmla="*/ 3 w 42"/>
                  <a:gd name="T5" fmla="*/ 0 h 5"/>
                  <a:gd name="T6" fmla="*/ 0 w 42"/>
                  <a:gd name="T7" fmla="*/ 2 h 5"/>
                  <a:gd name="T8" fmla="*/ 3 w 42"/>
                  <a:gd name="T9" fmla="*/ 5 h 5"/>
                  <a:gd name="T10" fmla="*/ 40 w 42"/>
                  <a:gd name="T11" fmla="*/ 5 h 5"/>
                  <a:gd name="T12" fmla="*/ 42 w 4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42" y="2"/>
                    </a:moveTo>
                    <a:cubicBezTo>
                      <a:pt x="42" y="1"/>
                      <a:pt x="41" y="0"/>
                      <a:pt x="40" y="0"/>
                    </a:cubicBezTo>
                    <a:cubicBezTo>
                      <a:pt x="3" y="0"/>
                      <a:pt x="3" y="0"/>
                      <a:pt x="3" y="0"/>
                    </a:cubicBezTo>
                    <a:cubicBezTo>
                      <a:pt x="2" y="0"/>
                      <a:pt x="0" y="1"/>
                      <a:pt x="0" y="2"/>
                    </a:cubicBezTo>
                    <a:cubicBezTo>
                      <a:pt x="0" y="3"/>
                      <a:pt x="2" y="5"/>
                      <a:pt x="3" y="5"/>
                    </a:cubicBezTo>
                    <a:cubicBezTo>
                      <a:pt x="40" y="5"/>
                      <a:pt x="40" y="5"/>
                      <a:pt x="40" y="5"/>
                    </a:cubicBezTo>
                    <a:cubicBezTo>
                      <a:pt x="41" y="5"/>
                      <a:pt x="42" y="3"/>
                      <a:pt x="42" y="2"/>
                    </a:cubicBezTo>
                    <a:close/>
                  </a:path>
                </a:pathLst>
              </a:custGeom>
              <a:solidFill>
                <a:srgbClr val="AFDF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Freeform 2056">
                <a:extLst>
                  <a:ext uri="{FF2B5EF4-FFF2-40B4-BE49-F238E27FC236}">
                    <a16:creationId xmlns:a16="http://schemas.microsoft.com/office/drawing/2014/main" id="{3C9E870A-9903-4B80-8FB5-DC11CAA78D03}"/>
                  </a:ext>
                </a:extLst>
              </p:cNvPr>
              <p:cNvSpPr>
                <a:spLocks/>
              </p:cNvSpPr>
              <p:nvPr/>
            </p:nvSpPr>
            <p:spPr bwMode="auto">
              <a:xfrm>
                <a:off x="5241943" y="4518042"/>
                <a:ext cx="68263" cy="7938"/>
              </a:xfrm>
              <a:custGeom>
                <a:avLst/>
                <a:gdLst>
                  <a:gd name="T0" fmla="*/ 3 w 42"/>
                  <a:gd name="T1" fmla="*/ 5 h 5"/>
                  <a:gd name="T2" fmla="*/ 40 w 42"/>
                  <a:gd name="T3" fmla="*/ 5 h 5"/>
                  <a:gd name="T4" fmla="*/ 42 w 42"/>
                  <a:gd name="T5" fmla="*/ 2 h 5"/>
                  <a:gd name="T6" fmla="*/ 40 w 42"/>
                  <a:gd name="T7" fmla="*/ 0 h 5"/>
                  <a:gd name="T8" fmla="*/ 3 w 42"/>
                  <a:gd name="T9" fmla="*/ 0 h 5"/>
                  <a:gd name="T10" fmla="*/ 0 w 42"/>
                  <a:gd name="T11" fmla="*/ 2 h 5"/>
                  <a:gd name="T12" fmla="*/ 3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3" y="5"/>
                    </a:moveTo>
                    <a:cubicBezTo>
                      <a:pt x="40" y="5"/>
                      <a:pt x="40" y="5"/>
                      <a:pt x="40" y="5"/>
                    </a:cubicBezTo>
                    <a:cubicBezTo>
                      <a:pt x="41" y="5"/>
                      <a:pt x="42" y="3"/>
                      <a:pt x="42" y="2"/>
                    </a:cubicBezTo>
                    <a:cubicBezTo>
                      <a:pt x="42" y="1"/>
                      <a:pt x="41" y="0"/>
                      <a:pt x="40" y="0"/>
                    </a:cubicBezTo>
                    <a:cubicBezTo>
                      <a:pt x="3" y="0"/>
                      <a:pt x="3" y="0"/>
                      <a:pt x="3" y="0"/>
                    </a:cubicBezTo>
                    <a:cubicBezTo>
                      <a:pt x="2" y="0"/>
                      <a:pt x="0" y="1"/>
                      <a:pt x="0" y="2"/>
                    </a:cubicBezTo>
                    <a:cubicBezTo>
                      <a:pt x="0" y="3"/>
                      <a:pt x="2" y="5"/>
                      <a:pt x="3" y="5"/>
                    </a:cubicBezTo>
                    <a:close/>
                  </a:path>
                </a:pathLst>
              </a:custGeom>
              <a:solidFill>
                <a:srgbClr val="AFDF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Freeform 2057">
                <a:extLst>
                  <a:ext uri="{FF2B5EF4-FFF2-40B4-BE49-F238E27FC236}">
                    <a16:creationId xmlns:a16="http://schemas.microsoft.com/office/drawing/2014/main" id="{7CFEBA74-13A0-40C6-A013-FD7323D63715}"/>
                  </a:ext>
                </a:extLst>
              </p:cNvPr>
              <p:cNvSpPr>
                <a:spLocks/>
              </p:cNvSpPr>
              <p:nvPr/>
            </p:nvSpPr>
            <p:spPr bwMode="auto">
              <a:xfrm>
                <a:off x="5284788" y="4570413"/>
                <a:ext cx="33338" cy="28575"/>
              </a:xfrm>
              <a:custGeom>
                <a:avLst/>
                <a:gdLst>
                  <a:gd name="T0" fmla="*/ 16 w 21"/>
                  <a:gd name="T1" fmla="*/ 1 h 17"/>
                  <a:gd name="T2" fmla="*/ 8 w 21"/>
                  <a:gd name="T3" fmla="*/ 10 h 17"/>
                  <a:gd name="T4" fmla="*/ 5 w 21"/>
                  <a:gd name="T5" fmla="*/ 7 h 17"/>
                  <a:gd name="T6" fmla="*/ 1 w 21"/>
                  <a:gd name="T7" fmla="*/ 7 h 17"/>
                  <a:gd name="T8" fmla="*/ 1 w 21"/>
                  <a:gd name="T9" fmla="*/ 11 h 17"/>
                  <a:gd name="T10" fmla="*/ 6 w 21"/>
                  <a:gd name="T11" fmla="*/ 16 h 17"/>
                  <a:gd name="T12" fmla="*/ 8 w 21"/>
                  <a:gd name="T13" fmla="*/ 17 h 17"/>
                  <a:gd name="T14" fmla="*/ 8 w 21"/>
                  <a:gd name="T15" fmla="*/ 17 h 17"/>
                  <a:gd name="T16" fmla="*/ 10 w 21"/>
                  <a:gd name="T17" fmla="*/ 16 h 17"/>
                  <a:gd name="T18" fmla="*/ 20 w 21"/>
                  <a:gd name="T19" fmla="*/ 5 h 17"/>
                  <a:gd name="T20" fmla="*/ 20 w 21"/>
                  <a:gd name="T21" fmla="*/ 1 h 17"/>
                  <a:gd name="T22" fmla="*/ 16 w 21"/>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7">
                    <a:moveTo>
                      <a:pt x="16" y="1"/>
                    </a:moveTo>
                    <a:cubicBezTo>
                      <a:pt x="8" y="10"/>
                      <a:pt x="8" y="10"/>
                      <a:pt x="8" y="10"/>
                    </a:cubicBezTo>
                    <a:cubicBezTo>
                      <a:pt x="5" y="7"/>
                      <a:pt x="5" y="7"/>
                      <a:pt x="5" y="7"/>
                    </a:cubicBezTo>
                    <a:cubicBezTo>
                      <a:pt x="4" y="6"/>
                      <a:pt x="2" y="6"/>
                      <a:pt x="1" y="7"/>
                    </a:cubicBezTo>
                    <a:cubicBezTo>
                      <a:pt x="0" y="8"/>
                      <a:pt x="0" y="10"/>
                      <a:pt x="1" y="11"/>
                    </a:cubicBezTo>
                    <a:cubicBezTo>
                      <a:pt x="6" y="16"/>
                      <a:pt x="6" y="16"/>
                      <a:pt x="6" y="16"/>
                    </a:cubicBezTo>
                    <a:cubicBezTo>
                      <a:pt x="7" y="16"/>
                      <a:pt x="7" y="17"/>
                      <a:pt x="8" y="17"/>
                    </a:cubicBezTo>
                    <a:cubicBezTo>
                      <a:pt x="8" y="17"/>
                      <a:pt x="8" y="17"/>
                      <a:pt x="8" y="17"/>
                    </a:cubicBezTo>
                    <a:cubicBezTo>
                      <a:pt x="9" y="17"/>
                      <a:pt x="9" y="16"/>
                      <a:pt x="10" y="16"/>
                    </a:cubicBezTo>
                    <a:cubicBezTo>
                      <a:pt x="20" y="5"/>
                      <a:pt x="20" y="5"/>
                      <a:pt x="20" y="5"/>
                    </a:cubicBezTo>
                    <a:cubicBezTo>
                      <a:pt x="21" y="4"/>
                      <a:pt x="21" y="2"/>
                      <a:pt x="20" y="1"/>
                    </a:cubicBezTo>
                    <a:cubicBezTo>
                      <a:pt x="19" y="0"/>
                      <a:pt x="17" y="0"/>
                      <a:pt x="16" y="1"/>
                    </a:cubicBezTo>
                    <a:close/>
                  </a:path>
                </a:pathLst>
              </a:custGeom>
              <a:solidFill>
                <a:srgbClr val="AFDF5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8" name="Group 137">
            <a:extLst>
              <a:ext uri="{FF2B5EF4-FFF2-40B4-BE49-F238E27FC236}">
                <a16:creationId xmlns:a16="http://schemas.microsoft.com/office/drawing/2014/main" id="{F9E86A60-443F-403E-9926-3C63715E1FBE}"/>
              </a:ext>
            </a:extLst>
          </p:cNvPr>
          <p:cNvGrpSpPr/>
          <p:nvPr/>
        </p:nvGrpSpPr>
        <p:grpSpPr>
          <a:xfrm>
            <a:off x="3335862" y="1355448"/>
            <a:ext cx="319472" cy="319472"/>
            <a:chOff x="1025707" y="2163852"/>
            <a:chExt cx="579784" cy="579784"/>
          </a:xfrm>
        </p:grpSpPr>
        <p:sp>
          <p:nvSpPr>
            <p:cNvPr id="139" name="Oval 138">
              <a:extLst>
                <a:ext uri="{FF2B5EF4-FFF2-40B4-BE49-F238E27FC236}">
                  <a16:creationId xmlns:a16="http://schemas.microsoft.com/office/drawing/2014/main" id="{87D58479-831F-4C55-8114-53F228725905}"/>
                </a:ext>
              </a:extLst>
            </p:cNvPr>
            <p:cNvSpPr>
              <a:spLocks noChangeAspect="1"/>
            </p:cNvSpPr>
            <p:nvPr/>
          </p:nvSpPr>
          <p:spPr>
            <a:xfrm>
              <a:off x="1025707" y="2163852"/>
              <a:ext cx="579784" cy="579784"/>
            </a:xfrm>
            <a:prstGeom prst="ellipse">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0" name="Freeform 1935">
              <a:extLst>
                <a:ext uri="{FF2B5EF4-FFF2-40B4-BE49-F238E27FC236}">
                  <a16:creationId xmlns:a16="http://schemas.microsoft.com/office/drawing/2014/main" id="{7CEDF8E7-E79D-4CC1-A0C8-2A0868B7A17B}"/>
                </a:ext>
              </a:extLst>
            </p:cNvPr>
            <p:cNvSpPr>
              <a:spLocks noEditPoints="1"/>
            </p:cNvSpPr>
            <p:nvPr/>
          </p:nvSpPr>
          <p:spPr bwMode="auto">
            <a:xfrm>
              <a:off x="1135633" y="2250239"/>
              <a:ext cx="372334" cy="415177"/>
            </a:xfrm>
            <a:custGeom>
              <a:avLst/>
              <a:gdLst>
                <a:gd name="T0" fmla="*/ 72 w 72"/>
                <a:gd name="T1" fmla="*/ 16 h 73"/>
                <a:gd name="T2" fmla="*/ 72 w 72"/>
                <a:gd name="T3" fmla="*/ 16 h 73"/>
                <a:gd name="T4" fmla="*/ 72 w 72"/>
                <a:gd name="T5" fmla="*/ 16 h 73"/>
                <a:gd name="T6" fmla="*/ 72 w 72"/>
                <a:gd name="T7" fmla="*/ 15 h 73"/>
                <a:gd name="T8" fmla="*/ 72 w 72"/>
                <a:gd name="T9" fmla="*/ 15 h 73"/>
                <a:gd name="T10" fmla="*/ 72 w 72"/>
                <a:gd name="T11" fmla="*/ 15 h 73"/>
                <a:gd name="T12" fmla="*/ 72 w 72"/>
                <a:gd name="T13" fmla="*/ 15 h 73"/>
                <a:gd name="T14" fmla="*/ 72 w 72"/>
                <a:gd name="T15" fmla="*/ 15 h 73"/>
                <a:gd name="T16" fmla="*/ 72 w 72"/>
                <a:gd name="T17" fmla="*/ 14 h 73"/>
                <a:gd name="T18" fmla="*/ 72 w 72"/>
                <a:gd name="T19" fmla="*/ 14 h 73"/>
                <a:gd name="T20" fmla="*/ 71 w 72"/>
                <a:gd name="T21" fmla="*/ 14 h 73"/>
                <a:gd name="T22" fmla="*/ 71 w 72"/>
                <a:gd name="T23" fmla="*/ 14 h 73"/>
                <a:gd name="T24" fmla="*/ 71 w 72"/>
                <a:gd name="T25" fmla="*/ 14 h 73"/>
                <a:gd name="T26" fmla="*/ 71 w 72"/>
                <a:gd name="T27" fmla="*/ 14 h 73"/>
                <a:gd name="T28" fmla="*/ 71 w 72"/>
                <a:gd name="T29" fmla="*/ 14 h 73"/>
                <a:gd name="T30" fmla="*/ 37 w 72"/>
                <a:gd name="T31" fmla="*/ 1 h 73"/>
                <a:gd name="T32" fmla="*/ 35 w 72"/>
                <a:gd name="T33" fmla="*/ 1 h 73"/>
                <a:gd name="T34" fmla="*/ 2 w 72"/>
                <a:gd name="T35" fmla="*/ 14 h 73"/>
                <a:gd name="T36" fmla="*/ 2 w 72"/>
                <a:gd name="T37" fmla="*/ 14 h 73"/>
                <a:gd name="T38" fmla="*/ 2 w 72"/>
                <a:gd name="T39" fmla="*/ 14 h 73"/>
                <a:gd name="T40" fmla="*/ 2 w 72"/>
                <a:gd name="T41" fmla="*/ 14 h 73"/>
                <a:gd name="T42" fmla="*/ 1 w 72"/>
                <a:gd name="T43" fmla="*/ 14 h 73"/>
                <a:gd name="T44" fmla="*/ 1 w 72"/>
                <a:gd name="T45" fmla="*/ 14 h 73"/>
                <a:gd name="T46" fmla="*/ 1 w 72"/>
                <a:gd name="T47" fmla="*/ 15 h 73"/>
                <a:gd name="T48" fmla="*/ 1 w 72"/>
                <a:gd name="T49" fmla="*/ 15 h 73"/>
                <a:gd name="T50" fmla="*/ 1 w 72"/>
                <a:gd name="T51" fmla="*/ 15 h 73"/>
                <a:gd name="T52" fmla="*/ 1 w 72"/>
                <a:gd name="T53" fmla="*/ 15 h 73"/>
                <a:gd name="T54" fmla="*/ 1 w 72"/>
                <a:gd name="T55" fmla="*/ 15 h 73"/>
                <a:gd name="T56" fmla="*/ 0 w 72"/>
                <a:gd name="T57" fmla="*/ 16 h 73"/>
                <a:gd name="T58" fmla="*/ 0 w 72"/>
                <a:gd name="T59" fmla="*/ 16 h 73"/>
                <a:gd name="T60" fmla="*/ 0 w 72"/>
                <a:gd name="T61" fmla="*/ 16 h 73"/>
                <a:gd name="T62" fmla="*/ 0 w 72"/>
                <a:gd name="T63" fmla="*/ 54 h 73"/>
                <a:gd name="T64" fmla="*/ 2 w 72"/>
                <a:gd name="T65" fmla="*/ 56 h 73"/>
                <a:gd name="T66" fmla="*/ 35 w 72"/>
                <a:gd name="T67" fmla="*/ 72 h 73"/>
                <a:gd name="T68" fmla="*/ 36 w 72"/>
                <a:gd name="T69" fmla="*/ 73 h 73"/>
                <a:gd name="T70" fmla="*/ 37 w 72"/>
                <a:gd name="T71" fmla="*/ 72 h 73"/>
                <a:gd name="T72" fmla="*/ 71 w 72"/>
                <a:gd name="T73" fmla="*/ 56 h 73"/>
                <a:gd name="T74" fmla="*/ 72 w 72"/>
                <a:gd name="T75" fmla="*/ 54 h 73"/>
                <a:gd name="T76" fmla="*/ 72 w 72"/>
                <a:gd name="T77" fmla="*/ 16 h 73"/>
                <a:gd name="T78" fmla="*/ 72 w 72"/>
                <a:gd name="T79" fmla="*/ 16 h 73"/>
                <a:gd name="T80" fmla="*/ 36 w 72"/>
                <a:gd name="T81" fmla="*/ 6 h 73"/>
                <a:gd name="T82" fmla="*/ 63 w 72"/>
                <a:gd name="T83" fmla="*/ 16 h 73"/>
                <a:gd name="T84" fmla="*/ 36 w 72"/>
                <a:gd name="T85" fmla="*/ 27 h 73"/>
                <a:gd name="T86" fmla="*/ 10 w 72"/>
                <a:gd name="T87" fmla="*/ 16 h 73"/>
                <a:gd name="T88" fmla="*/ 36 w 72"/>
                <a:gd name="T89" fmla="*/ 6 h 73"/>
                <a:gd name="T90" fmla="*/ 5 w 72"/>
                <a:gd name="T91" fmla="*/ 20 h 73"/>
                <a:gd name="T92" fmla="*/ 33 w 72"/>
                <a:gd name="T93" fmla="*/ 32 h 73"/>
                <a:gd name="T94" fmla="*/ 33 w 72"/>
                <a:gd name="T95" fmla="*/ 66 h 73"/>
                <a:gd name="T96" fmla="*/ 5 w 72"/>
                <a:gd name="T97" fmla="*/ 52 h 73"/>
                <a:gd name="T98" fmla="*/ 5 w 72"/>
                <a:gd name="T99" fmla="*/ 20 h 73"/>
                <a:gd name="T100" fmla="*/ 38 w 72"/>
                <a:gd name="T101" fmla="*/ 66 h 73"/>
                <a:gd name="T102" fmla="*/ 38 w 72"/>
                <a:gd name="T103" fmla="*/ 32 h 73"/>
                <a:gd name="T104" fmla="*/ 67 w 72"/>
                <a:gd name="T105" fmla="*/ 20 h 73"/>
                <a:gd name="T106" fmla="*/ 67 w 72"/>
                <a:gd name="T107" fmla="*/ 52 h 73"/>
                <a:gd name="T108" fmla="*/ 38 w 72"/>
                <a:gd name="T10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3">
                  <a:moveTo>
                    <a:pt x="72" y="16"/>
                  </a:moveTo>
                  <a:cubicBezTo>
                    <a:pt x="72" y="16"/>
                    <a:pt x="72" y="16"/>
                    <a:pt x="72" y="16"/>
                  </a:cubicBezTo>
                  <a:cubicBezTo>
                    <a:pt x="72" y="16"/>
                    <a:pt x="72" y="16"/>
                    <a:pt x="72" y="16"/>
                  </a:cubicBezTo>
                  <a:cubicBezTo>
                    <a:pt x="72" y="16"/>
                    <a:pt x="72" y="16"/>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4"/>
                    <a:pt x="72" y="14"/>
                    <a:pt x="72" y="14"/>
                  </a:cubicBezTo>
                  <a:cubicBezTo>
                    <a:pt x="72" y="14"/>
                    <a:pt x="72" y="14"/>
                    <a:pt x="72" y="14"/>
                  </a:cubicBezTo>
                  <a:cubicBezTo>
                    <a:pt x="72" y="14"/>
                    <a:pt x="72"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37" y="1"/>
                    <a:pt x="37" y="1"/>
                    <a:pt x="37" y="1"/>
                  </a:cubicBezTo>
                  <a:cubicBezTo>
                    <a:pt x="36" y="0"/>
                    <a:pt x="36" y="0"/>
                    <a:pt x="35" y="1"/>
                  </a:cubicBezTo>
                  <a:cubicBezTo>
                    <a:pt x="2" y="14"/>
                    <a:pt x="2" y="14"/>
                    <a:pt x="2" y="14"/>
                  </a:cubicBezTo>
                  <a:cubicBezTo>
                    <a:pt x="2" y="14"/>
                    <a:pt x="2" y="14"/>
                    <a:pt x="2" y="14"/>
                  </a:cubicBezTo>
                  <a:cubicBezTo>
                    <a:pt x="2" y="14"/>
                    <a:pt x="2" y="14"/>
                    <a:pt x="2" y="14"/>
                  </a:cubicBezTo>
                  <a:cubicBezTo>
                    <a:pt x="2" y="14"/>
                    <a:pt x="2" y="14"/>
                    <a:pt x="2" y="14"/>
                  </a:cubicBezTo>
                  <a:cubicBezTo>
                    <a:pt x="2" y="14"/>
                    <a:pt x="1" y="14"/>
                    <a:pt x="1" y="14"/>
                  </a:cubicBezTo>
                  <a:cubicBezTo>
                    <a:pt x="1" y="14"/>
                    <a:pt x="1" y="14"/>
                    <a:pt x="1" y="14"/>
                  </a:cubicBezTo>
                  <a:cubicBezTo>
                    <a:pt x="1" y="14"/>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6"/>
                    <a:pt x="0" y="16"/>
                    <a:pt x="0" y="16"/>
                  </a:cubicBezTo>
                  <a:cubicBezTo>
                    <a:pt x="0" y="16"/>
                    <a:pt x="0" y="16"/>
                    <a:pt x="0" y="16"/>
                  </a:cubicBezTo>
                  <a:cubicBezTo>
                    <a:pt x="0" y="16"/>
                    <a:pt x="0" y="16"/>
                    <a:pt x="0" y="16"/>
                  </a:cubicBezTo>
                  <a:cubicBezTo>
                    <a:pt x="0" y="54"/>
                    <a:pt x="0" y="54"/>
                    <a:pt x="0" y="54"/>
                  </a:cubicBezTo>
                  <a:cubicBezTo>
                    <a:pt x="0" y="55"/>
                    <a:pt x="1" y="56"/>
                    <a:pt x="2" y="56"/>
                  </a:cubicBezTo>
                  <a:cubicBezTo>
                    <a:pt x="35" y="72"/>
                    <a:pt x="35" y="72"/>
                    <a:pt x="35" y="72"/>
                  </a:cubicBezTo>
                  <a:cubicBezTo>
                    <a:pt x="35" y="72"/>
                    <a:pt x="36" y="73"/>
                    <a:pt x="36" y="73"/>
                  </a:cubicBezTo>
                  <a:cubicBezTo>
                    <a:pt x="36" y="73"/>
                    <a:pt x="37" y="72"/>
                    <a:pt x="37" y="72"/>
                  </a:cubicBezTo>
                  <a:cubicBezTo>
                    <a:pt x="71" y="56"/>
                    <a:pt x="71" y="56"/>
                    <a:pt x="71" y="56"/>
                  </a:cubicBezTo>
                  <a:cubicBezTo>
                    <a:pt x="72" y="56"/>
                    <a:pt x="72" y="55"/>
                    <a:pt x="72" y="54"/>
                  </a:cubicBezTo>
                  <a:cubicBezTo>
                    <a:pt x="72" y="16"/>
                    <a:pt x="72" y="16"/>
                    <a:pt x="72" y="16"/>
                  </a:cubicBezTo>
                  <a:cubicBezTo>
                    <a:pt x="72" y="16"/>
                    <a:pt x="72" y="16"/>
                    <a:pt x="72" y="16"/>
                  </a:cubicBezTo>
                  <a:close/>
                  <a:moveTo>
                    <a:pt x="36" y="6"/>
                  </a:moveTo>
                  <a:cubicBezTo>
                    <a:pt x="63" y="16"/>
                    <a:pt x="63" y="16"/>
                    <a:pt x="63" y="16"/>
                  </a:cubicBezTo>
                  <a:cubicBezTo>
                    <a:pt x="36" y="27"/>
                    <a:pt x="36" y="27"/>
                    <a:pt x="36" y="27"/>
                  </a:cubicBezTo>
                  <a:cubicBezTo>
                    <a:pt x="10" y="16"/>
                    <a:pt x="10" y="16"/>
                    <a:pt x="10" y="16"/>
                  </a:cubicBezTo>
                  <a:lnTo>
                    <a:pt x="36" y="6"/>
                  </a:lnTo>
                  <a:close/>
                  <a:moveTo>
                    <a:pt x="5" y="20"/>
                  </a:moveTo>
                  <a:cubicBezTo>
                    <a:pt x="33" y="32"/>
                    <a:pt x="33" y="32"/>
                    <a:pt x="33" y="32"/>
                  </a:cubicBezTo>
                  <a:cubicBezTo>
                    <a:pt x="33" y="66"/>
                    <a:pt x="33" y="66"/>
                    <a:pt x="33" y="66"/>
                  </a:cubicBezTo>
                  <a:cubicBezTo>
                    <a:pt x="5" y="52"/>
                    <a:pt x="5" y="52"/>
                    <a:pt x="5" y="52"/>
                  </a:cubicBezTo>
                  <a:lnTo>
                    <a:pt x="5" y="20"/>
                  </a:lnTo>
                  <a:close/>
                  <a:moveTo>
                    <a:pt x="38" y="66"/>
                  </a:moveTo>
                  <a:cubicBezTo>
                    <a:pt x="38" y="32"/>
                    <a:pt x="38" y="32"/>
                    <a:pt x="38" y="32"/>
                  </a:cubicBezTo>
                  <a:cubicBezTo>
                    <a:pt x="67" y="20"/>
                    <a:pt x="67" y="20"/>
                    <a:pt x="67" y="20"/>
                  </a:cubicBezTo>
                  <a:cubicBezTo>
                    <a:pt x="67" y="52"/>
                    <a:pt x="67" y="52"/>
                    <a:pt x="67" y="52"/>
                  </a:cubicBezTo>
                  <a:lnTo>
                    <a:pt x="38" y="66"/>
                  </a:lnTo>
                  <a:close/>
                </a:path>
              </a:pathLst>
            </a:custGeom>
            <a:solidFill>
              <a:srgbClr val="4F2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pic>
        <p:nvPicPr>
          <p:cNvPr id="3" name="Picture 2"/>
          <p:cNvPicPr>
            <a:picLocks noChangeAspect="1"/>
          </p:cNvPicPr>
          <p:nvPr/>
        </p:nvPicPr>
        <p:blipFill>
          <a:blip r:embed="rId6"/>
          <a:stretch>
            <a:fillRect/>
          </a:stretch>
        </p:blipFill>
        <p:spPr>
          <a:xfrm>
            <a:off x="3330727" y="3889596"/>
            <a:ext cx="334310" cy="334310"/>
          </a:xfrm>
          <a:prstGeom prst="rect">
            <a:avLst/>
          </a:prstGeom>
        </p:spPr>
      </p:pic>
      <p:sp>
        <p:nvSpPr>
          <p:cNvPr id="103" name="TextBox 102">
            <a:extLst>
              <a:ext uri="{FF2B5EF4-FFF2-40B4-BE49-F238E27FC236}">
                <a16:creationId xmlns:a16="http://schemas.microsoft.com/office/drawing/2014/main" id="{30366004-E1ED-480A-9173-BFA4B4BECD9B}"/>
              </a:ext>
            </a:extLst>
          </p:cNvPr>
          <p:cNvSpPr txBox="1"/>
          <p:nvPr/>
        </p:nvSpPr>
        <p:spPr>
          <a:xfrm>
            <a:off x="1118040" y="360309"/>
            <a:ext cx="3454349" cy="374718"/>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lang="en-IE" sz="2400" b="1" spc="-4" dirty="0" smtClean="0">
                <a:solidFill>
                  <a:srgbClr val="00A7B5"/>
                </a:solidFill>
                <a:latin typeface="Arial"/>
                <a:cs typeface="Arial"/>
              </a:rPr>
              <a:t>Economic Backdrop</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104" name="Arc 103">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105" name="Oval 104">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01</a:t>
            </a:r>
          </a:p>
        </p:txBody>
      </p:sp>
      <p:cxnSp>
        <p:nvCxnSpPr>
          <p:cNvPr id="107" name="Straight Connector 106"/>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5" name="Up Arrow 4"/>
          <p:cNvSpPr/>
          <p:nvPr/>
        </p:nvSpPr>
        <p:spPr>
          <a:xfrm>
            <a:off x="2241840" y="2128842"/>
            <a:ext cx="64259" cy="112326"/>
          </a:xfrm>
          <a:prstGeom prst="up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09" name="TextBox 372"/>
          <p:cNvSpPr txBox="1"/>
          <p:nvPr/>
        </p:nvSpPr>
        <p:spPr>
          <a:xfrm>
            <a:off x="3957143" y="2431914"/>
            <a:ext cx="4651687" cy="3693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buFont typeface="Arial" panose="020B0604020202020204" pitchFamily="34" charset="0"/>
              <a:buChar char="•"/>
            </a:pPr>
            <a:r>
              <a:rPr lang="en-US" sz="1200" dirty="0" smtClean="0">
                <a:solidFill>
                  <a:prstClr val="black"/>
                </a:solidFill>
              </a:rPr>
              <a:t>€20bn CT revenues estimated this year (€4bn in ’09)</a:t>
            </a:r>
          </a:p>
          <a:p>
            <a:pPr marL="171450" lvl="0" indent="-171450">
              <a:buFont typeface="Arial" panose="020B0604020202020204" pitchFamily="34" charset="0"/>
              <a:buChar char="•"/>
            </a:pPr>
            <a:r>
              <a:rPr lang="en-US" sz="1200" dirty="0" smtClean="0">
                <a:solidFill>
                  <a:prstClr val="black"/>
                </a:solidFill>
              </a:rPr>
              <a:t>Irish Fiscal Advisory Council – between €3 - €6.5bn transitionary</a:t>
            </a:r>
            <a:endParaRPr lang="en-US" sz="1200" dirty="0">
              <a:solidFill>
                <a:prstClr val="black"/>
              </a:solidFill>
            </a:endParaRPr>
          </a:p>
        </p:txBody>
      </p:sp>
      <p:sp>
        <p:nvSpPr>
          <p:cNvPr id="102" name="TextBox 373"/>
          <p:cNvSpPr txBox="1"/>
          <p:nvPr/>
        </p:nvSpPr>
        <p:spPr>
          <a:xfrm>
            <a:off x="4001966" y="4081851"/>
            <a:ext cx="3057808" cy="18466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7D1E"/>
                </a:solidFill>
                <a:effectLst/>
                <a:uLnTx/>
                <a:uFillTx/>
                <a:latin typeface="Arial"/>
                <a:ea typeface="+mn-ea"/>
                <a:cs typeface="+mn-cs"/>
              </a:rPr>
              <a:t>Rising Energy Costs!!</a:t>
            </a:r>
            <a:endParaRPr kumimoji="0" lang="en-US" sz="1200" b="1" i="0" u="none" strike="noStrike" kern="1200" cap="none" spc="0" normalizeH="0" baseline="0" noProof="0" dirty="0">
              <a:ln>
                <a:noFill/>
              </a:ln>
              <a:solidFill>
                <a:srgbClr val="FF7D1E"/>
              </a:solidFill>
              <a:effectLst/>
              <a:uLnTx/>
              <a:uFillTx/>
              <a:latin typeface="Arial"/>
              <a:ea typeface="+mn-ea"/>
              <a:cs typeface="+mn-cs"/>
            </a:endParaRPr>
          </a:p>
        </p:txBody>
      </p:sp>
    </p:spTree>
    <p:extLst>
      <p:ext uri="{BB962C8B-B14F-4D97-AF65-F5344CB8AC3E}">
        <p14:creationId xmlns:p14="http://schemas.microsoft.com/office/powerpoint/2010/main" val="385396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a:extLst>
              <a:ext uri="{FF2B5EF4-FFF2-40B4-BE49-F238E27FC236}">
                <a16:creationId xmlns:a16="http://schemas.microsoft.com/office/drawing/2014/main" id="{A241642C-CB49-4AA1-9EAD-3BCEA280B5B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1133184" y="670"/>
            <a:ext cx="8009626" cy="5180252"/>
          </a:xfrm>
          <a:prstGeom prst="rect">
            <a:avLst/>
          </a:prstGeom>
          <a:ln>
            <a:noFill/>
          </a:ln>
          <a:effectLst/>
        </p:spPr>
      </p:pic>
      <p:sp>
        <p:nvSpPr>
          <p:cNvPr id="11" name="Google Shape;206;p32"/>
          <p:cNvSpPr/>
          <p:nvPr/>
        </p:nvSpPr>
        <p:spPr>
          <a:xfrm rot="-5096909">
            <a:off x="-3028960" y="-953242"/>
            <a:ext cx="9820937" cy="7952120"/>
          </a:xfrm>
          <a:prstGeom prst="flowChartDocument">
            <a:avLst/>
          </a:prstGeom>
          <a:gradFill flip="none" rotWithShape="1">
            <a:gsLst>
              <a:gs pos="0">
                <a:srgbClr val="4F2D7F">
                  <a:alpha val="88000"/>
                </a:srgbClr>
              </a:gs>
              <a:gs pos="100000">
                <a:srgbClr val="00A7B5">
                  <a:alpha val="78000"/>
                </a:srgbClr>
              </a:gs>
            </a:gsLst>
            <a:lin ang="5400000" scaled="0"/>
            <a:tileRect/>
          </a:gradFill>
          <a:ln>
            <a:noFill/>
          </a:ln>
        </p:spPr>
        <p:txBody>
          <a:bodyPr spcFirstLastPara="1" wrap="square" lIns="91401" tIns="91401" rIns="91401" bIns="91401" anchor="ctr" anchorCtr="0">
            <a:noAutofit/>
          </a:bodyPr>
          <a:lstStyle/>
          <a:p>
            <a:pPr marL="0" marR="0" lvl="0" indent="0" algn="l" defTabSz="685595"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826" r="46772"/>
          <a:stretch/>
        </p:blipFill>
        <p:spPr>
          <a:xfrm>
            <a:off x="0" y="0"/>
            <a:ext cx="1133184" cy="5143500"/>
          </a:xfrm>
          <a:prstGeom prst="rect">
            <a:avLst/>
          </a:prstGeom>
        </p:spPr>
      </p:pic>
      <p:sp>
        <p:nvSpPr>
          <p:cNvPr id="7" name="Rectangle 6">
            <a:extLst>
              <a:ext uri="{FF2B5EF4-FFF2-40B4-BE49-F238E27FC236}">
                <a16:creationId xmlns:a16="http://schemas.microsoft.com/office/drawing/2014/main" id="{CA943494-1999-4C3D-BC5E-51B2449AFDBB}"/>
              </a:ext>
            </a:extLst>
          </p:cNvPr>
          <p:cNvSpPr/>
          <p:nvPr/>
        </p:nvSpPr>
        <p:spPr>
          <a:xfrm>
            <a:off x="0" y="0"/>
            <a:ext cx="1130061" cy="5143500"/>
          </a:xfrm>
          <a:prstGeom prst="rect">
            <a:avLst/>
          </a:prstGeom>
          <a:gradFill flip="none" rotWithShape="1">
            <a:gsLst>
              <a:gs pos="25000">
                <a:srgbClr val="2B1E5C">
                  <a:alpha val="75000"/>
                </a:srgbClr>
              </a:gs>
              <a:gs pos="100000">
                <a:srgbClr val="9C319F">
                  <a:alpha val="79000"/>
                </a:srgbClr>
              </a:gs>
            </a:gsLst>
            <a:lin ang="2700000" scaled="1"/>
            <a:tileRect/>
          </a:gradFill>
          <a:ln w="25400" cap="flat" cmpd="sng" algn="ctr">
            <a:noFill/>
            <a:prstDash val="solid"/>
          </a:ln>
          <a:effectLst/>
        </p:spPr>
        <p:txBody>
          <a:bodyPr rtlCol="0" anchor="ctr"/>
          <a:lstStyle/>
          <a:p>
            <a:pPr marL="0" marR="0" lvl="0" indent="0" algn="ctr" defTabSz="727585" rtl="0" eaLnBrk="1" fontAlgn="auto" latinLnBrk="0" hangingPunct="1">
              <a:lnSpc>
                <a:spcPct val="100000"/>
              </a:lnSpc>
              <a:spcBef>
                <a:spcPts val="0"/>
              </a:spcBef>
              <a:spcAft>
                <a:spcPts val="0"/>
              </a:spcAft>
              <a:buClrTx/>
              <a:buSzTx/>
              <a:buFontTx/>
              <a:buNone/>
              <a:tabLst/>
              <a:defRPr/>
            </a:pPr>
            <a:endParaRPr kumimoji="0" lang="en-IN" sz="1432"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a:extLst>
              <a:ext uri="{FF2B5EF4-FFF2-40B4-BE49-F238E27FC236}">
                <a16:creationId xmlns:a16="http://schemas.microsoft.com/office/drawing/2014/main" id="{E2C50832-0B36-43C5-98EC-4CD165D78718}"/>
              </a:ext>
            </a:extLst>
          </p:cNvPr>
          <p:cNvSpPr txBox="1">
            <a:spLocks/>
          </p:cNvSpPr>
          <p:nvPr/>
        </p:nvSpPr>
        <p:spPr>
          <a:xfrm>
            <a:off x="1329886" y="3852808"/>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Measures </a:t>
            </a:r>
          </a:p>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Impacting Business</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b="16314"/>
          <a:stretch/>
        </p:blipFill>
        <p:spPr>
          <a:xfrm>
            <a:off x="6841091" y="4349765"/>
            <a:ext cx="1990038" cy="377853"/>
          </a:xfrm>
          <a:prstGeom prst="rect">
            <a:avLst/>
          </a:prstGeo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1329886" y="2610416"/>
            <a:ext cx="6506224" cy="993914"/>
          </a:xfrm>
          <a:prstGeom prst="rect">
            <a:avLst/>
          </a:prstGeom>
        </p:spPr>
        <p:txBody>
          <a:bodyPr spcFirstLastPara="1" vert="horz" wrap="square" lIns="68551" tIns="68551" rIns="68551" bIns="68551" rtlCol="0" anchor="ctr" anchorCtr="0">
            <a:noAutofit/>
          </a:bodyPr>
          <a:lstStyle>
            <a:lvl1pPr lvl="0" algn="l" defTabSz="914400" rtl="0" eaLnBrk="1" latinLnBrk="0" hangingPunct="1">
              <a:lnSpc>
                <a:spcPct val="90000"/>
              </a:lnSpc>
              <a:spcBef>
                <a:spcPts val="0"/>
              </a:spcBef>
              <a:spcAft>
                <a:spcPts val="0"/>
              </a:spcAft>
              <a:buSzPts val="5200"/>
              <a:buNone/>
              <a:defRPr sz="8666" kern="1200">
                <a:solidFill>
                  <a:schemeClr val="lt1"/>
                </a:solidFill>
                <a:latin typeface="Montserrat ExtraBold"/>
                <a:ea typeface="Montserrat ExtraBold"/>
                <a:cs typeface="Montserrat ExtraBold"/>
                <a:sym typeface="Montserrat ExtraBold"/>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pPr marL="0" marR="0" lvl="0" indent="0" algn="l" defTabSz="685595" rtl="0" eaLnBrk="1" fontAlgn="auto" latinLnBrk="0" hangingPunct="1">
              <a:lnSpc>
                <a:spcPct val="90000"/>
              </a:lnSpc>
              <a:spcBef>
                <a:spcPts val="0"/>
              </a:spcBef>
              <a:spcAft>
                <a:spcPts val="0"/>
              </a:spcAft>
              <a:buClrTx/>
              <a:buSzPts val="5200"/>
              <a:buFontTx/>
              <a:buNone/>
              <a:tabLst/>
              <a:defRPr/>
            </a:pPr>
            <a:r>
              <a:rPr lang="en-US" sz="2999" dirty="0" smtClean="0">
                <a:solidFill>
                  <a:prstClr val="white"/>
                </a:solidFill>
                <a:latin typeface="Arial Black" panose="020B0A04020102020204" pitchFamily="34" charset="0"/>
                <a:cs typeface="Arial" panose="020B0604020202020204" pitchFamily="34" charset="0"/>
              </a:rPr>
              <a:t>Budget 2023</a:t>
            </a:r>
            <a:endParaRPr kumimoji="0" lang="en-US" sz="2999" b="0" i="0" u="none" strike="noStrike" kern="1200" cap="none" spc="0" normalizeH="0" baseline="0" noProof="0" dirty="0">
              <a:ln>
                <a:noFill/>
              </a:ln>
              <a:solidFill>
                <a:prstClr val="white"/>
              </a:solidFill>
              <a:effectLst/>
              <a:uLnTx/>
              <a:uFillTx/>
              <a:latin typeface="Arial Black" panose="020B0A04020102020204" pitchFamily="34" charset="0"/>
              <a:sym typeface="Montserrat ExtraBold"/>
            </a:endParaRPr>
          </a:p>
        </p:txBody>
      </p:sp>
    </p:spTree>
    <p:extLst>
      <p:ext uri="{BB962C8B-B14F-4D97-AF65-F5344CB8AC3E}">
        <p14:creationId xmlns:p14="http://schemas.microsoft.com/office/powerpoint/2010/main" val="360152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7</a:t>
            </a:fld>
            <a:endParaRPr lang="en-GB" dirty="0"/>
          </a:p>
        </p:txBody>
      </p:sp>
      <p:sp>
        <p:nvSpPr>
          <p:cNvPr id="61" name="TextBox 104"/>
          <p:cNvSpPr txBox="1"/>
          <p:nvPr/>
        </p:nvSpPr>
        <p:spPr>
          <a:xfrm>
            <a:off x="4020103" y="1813010"/>
            <a:ext cx="4497789" cy="129266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IE" sz="1400" dirty="0">
                <a:solidFill>
                  <a:prstClr val="black"/>
                </a:solidFill>
                <a:cs typeface="Arial" panose="020B0604020202020204" pitchFamily="34" charset="0"/>
              </a:rPr>
              <a:t>Claimant must be tax compliant “trading </a:t>
            </a:r>
            <a:r>
              <a:rPr lang="en-IE" sz="1400" dirty="0" smtClean="0">
                <a:solidFill>
                  <a:prstClr val="black"/>
                </a:solidFill>
                <a:cs typeface="Arial" panose="020B0604020202020204" pitchFamily="34" charset="0"/>
              </a:rPr>
              <a:t>entity”</a:t>
            </a:r>
            <a:endParaRPr lang="en-IE" sz="1400" dirty="0">
              <a:solidFill>
                <a:prstClr val="black"/>
              </a:solidFill>
              <a:cs typeface="Arial" panose="020B0604020202020204" pitchFamily="34" charset="0"/>
            </a:endParaRPr>
          </a:p>
          <a:p>
            <a:pPr marL="177800" lvl="1" indent="-177800">
              <a:buFont typeface="Arial" panose="020B0604020202020204" pitchFamily="34" charset="0"/>
              <a:buChar char="•"/>
            </a:pPr>
            <a:r>
              <a:rPr lang="en-IE" sz="1400" dirty="0">
                <a:solidFill>
                  <a:prstClr val="black"/>
                </a:solidFill>
                <a:cs typeface="Arial" panose="020B0604020202020204" pitchFamily="34" charset="0"/>
              </a:rPr>
              <a:t>Credit available where average unit price in 2022 is &gt; 50% of 2021</a:t>
            </a:r>
          </a:p>
          <a:p>
            <a:pPr marL="177800" lvl="1" indent="-177800">
              <a:buFont typeface="Arial" panose="020B0604020202020204" pitchFamily="34" charset="0"/>
              <a:buChar char="•"/>
            </a:pPr>
            <a:r>
              <a:rPr lang="en-IE" sz="1400" dirty="0">
                <a:solidFill>
                  <a:prstClr val="black"/>
                </a:solidFill>
                <a:cs typeface="Arial" panose="020B0604020202020204" pitchFamily="34" charset="0"/>
              </a:rPr>
              <a:t>Credit of 40% of amount of increased but capped at €10,000 per month</a:t>
            </a:r>
          </a:p>
          <a:p>
            <a:pPr marL="177800" lvl="1" indent="-177800">
              <a:buFont typeface="Arial" panose="020B0604020202020204" pitchFamily="34" charset="0"/>
              <a:buChar char="•"/>
            </a:pPr>
            <a:r>
              <a:rPr lang="en-IE" sz="1400" dirty="0">
                <a:solidFill>
                  <a:prstClr val="black"/>
                </a:solidFill>
                <a:cs typeface="Arial" panose="020B0604020202020204" pitchFamily="34" charset="0"/>
              </a:rPr>
              <a:t>Subject to EU approval</a:t>
            </a:r>
          </a:p>
        </p:txBody>
      </p:sp>
      <p:cxnSp>
        <p:nvCxnSpPr>
          <p:cNvPr id="62" name="Straight Connector 61"/>
          <p:cNvCxnSpPr/>
          <p:nvPr/>
        </p:nvCxnSpPr>
        <p:spPr>
          <a:xfrm flipV="1">
            <a:off x="2237590" y="1920763"/>
            <a:ext cx="1530776" cy="1"/>
          </a:xfrm>
          <a:prstGeom prst="line">
            <a:avLst/>
          </a:prstGeom>
          <a:noFill/>
          <a:ln w="6350" cap="flat" cmpd="sng" algn="ctr">
            <a:solidFill>
              <a:srgbClr val="00A7B5"/>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3462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Temporary Business Energy Support Scheme</a:t>
            </a:r>
            <a:endParaRPr lang="en-US" sz="750" b="1" dirty="0">
              <a:solidFill>
                <a:prstClr val="white"/>
              </a:solidFill>
            </a:endParaRPr>
          </a:p>
        </p:txBody>
      </p:sp>
      <p:sp>
        <p:nvSpPr>
          <p:cNvPr id="75" name="TextBox 128"/>
          <p:cNvSpPr txBox="1"/>
          <p:nvPr/>
        </p:nvSpPr>
        <p:spPr>
          <a:xfrm>
            <a:off x="2509631" y="2829595"/>
            <a:ext cx="792621" cy="2308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schemeClr val="bg1"/>
                </a:solidFill>
              </a:rPr>
              <a:t>R&amp;D</a:t>
            </a:r>
          </a:p>
          <a:p>
            <a:pPr algn="ctr">
              <a:defRPr/>
            </a:pPr>
            <a:r>
              <a:rPr lang="en-US" sz="750" b="1" dirty="0" smtClean="0">
                <a:solidFill>
                  <a:schemeClr val="bg1"/>
                </a:solidFill>
              </a:rPr>
              <a:t>Tax Credit</a:t>
            </a:r>
            <a:endParaRPr lang="en-US" sz="750" b="1" dirty="0">
              <a:solidFill>
                <a:schemeClr val="bg1"/>
              </a:solidFill>
            </a:endParaRPr>
          </a:p>
        </p:txBody>
      </p:sp>
      <p:sp>
        <p:nvSpPr>
          <p:cNvPr id="76" name="TextBox 133"/>
          <p:cNvSpPr txBox="1"/>
          <p:nvPr/>
        </p:nvSpPr>
        <p:spPr>
          <a:xfrm>
            <a:off x="2482446" y="3668969"/>
            <a:ext cx="742581" cy="1154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KDB</a:t>
            </a:r>
            <a:endParaRPr lang="en-US" sz="75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39" name="TextBox 38">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5" name="TextBox 138"/>
          <p:cNvSpPr txBox="1"/>
          <p:nvPr/>
        </p:nvSpPr>
        <p:spPr>
          <a:xfrm>
            <a:off x="1961360" y="4120619"/>
            <a:ext cx="618573"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00" b="1" dirty="0" smtClean="0">
                <a:solidFill>
                  <a:prstClr val="white"/>
                </a:solidFill>
              </a:rPr>
              <a:t>Small Benefit Exemption</a:t>
            </a:r>
            <a:endParaRPr lang="en-US" sz="700" b="1" dirty="0">
              <a:solidFill>
                <a:prstClr val="white"/>
              </a:solidFill>
            </a:endParaRPr>
          </a:p>
        </p:txBody>
      </p:sp>
    </p:spTree>
    <p:extLst>
      <p:ext uri="{BB962C8B-B14F-4D97-AF65-F5344CB8AC3E}">
        <p14:creationId xmlns:p14="http://schemas.microsoft.com/office/powerpoint/2010/main" val="64802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8</a:t>
            </a:fld>
            <a:endParaRPr lang="en-GB" dirty="0"/>
          </a:p>
        </p:txBody>
      </p:sp>
      <p:cxnSp>
        <p:nvCxnSpPr>
          <p:cNvPr id="62" name="Straight Connector 61"/>
          <p:cNvCxnSpPr/>
          <p:nvPr/>
        </p:nvCxnSpPr>
        <p:spPr>
          <a:xfrm flipV="1">
            <a:off x="2237590" y="1920763"/>
            <a:ext cx="1530776" cy="1"/>
          </a:xfrm>
          <a:prstGeom prst="line">
            <a:avLst/>
          </a:prstGeom>
          <a:noFill/>
          <a:ln w="6350" cap="flat" cmpd="sng" algn="ctr">
            <a:solidFill>
              <a:srgbClr val="00A7B5"/>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3462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Temporary Business Energy Support Scheme</a:t>
            </a:r>
            <a:endParaRPr lang="en-US" sz="750" b="1" dirty="0">
              <a:solidFill>
                <a:prstClr val="white"/>
              </a:solidFill>
            </a:endParaRPr>
          </a:p>
        </p:txBody>
      </p:sp>
      <p:sp>
        <p:nvSpPr>
          <p:cNvPr id="75" name="TextBox 128"/>
          <p:cNvSpPr txBox="1"/>
          <p:nvPr/>
        </p:nvSpPr>
        <p:spPr>
          <a:xfrm>
            <a:off x="2509631" y="2829595"/>
            <a:ext cx="792621" cy="2308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schemeClr val="bg1"/>
                </a:solidFill>
              </a:rPr>
              <a:t>R&amp;D</a:t>
            </a:r>
          </a:p>
          <a:p>
            <a:pPr algn="ctr">
              <a:defRPr/>
            </a:pPr>
            <a:r>
              <a:rPr lang="en-US" sz="750" b="1" dirty="0" smtClean="0">
                <a:solidFill>
                  <a:schemeClr val="bg1"/>
                </a:solidFill>
              </a:rPr>
              <a:t>Tax Credit</a:t>
            </a:r>
            <a:endParaRPr lang="en-US" sz="750" b="1" dirty="0">
              <a:solidFill>
                <a:schemeClr val="bg1"/>
              </a:solidFill>
            </a:endParaRPr>
          </a:p>
        </p:txBody>
      </p:sp>
      <p:sp>
        <p:nvSpPr>
          <p:cNvPr id="76" name="TextBox 133"/>
          <p:cNvSpPr txBox="1"/>
          <p:nvPr/>
        </p:nvSpPr>
        <p:spPr>
          <a:xfrm>
            <a:off x="2482446" y="3668969"/>
            <a:ext cx="742581" cy="1154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KDB</a:t>
            </a:r>
            <a:endParaRPr lang="en-US" sz="75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39" name="TextBox 38">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5" name="TextBox 138"/>
          <p:cNvSpPr txBox="1"/>
          <p:nvPr/>
        </p:nvSpPr>
        <p:spPr>
          <a:xfrm>
            <a:off x="1961360" y="4120619"/>
            <a:ext cx="618573"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00" b="1" dirty="0" smtClean="0">
                <a:solidFill>
                  <a:prstClr val="white"/>
                </a:solidFill>
              </a:rPr>
              <a:t>Small Benefit Exemption</a:t>
            </a:r>
            <a:endParaRPr lang="en-US" sz="700" b="1" dirty="0">
              <a:solidFill>
                <a:prstClr val="white"/>
              </a:solidFill>
            </a:endParaRPr>
          </a:p>
        </p:txBody>
      </p:sp>
      <p:sp>
        <p:nvSpPr>
          <p:cNvPr id="31" name="TextBox 104"/>
          <p:cNvSpPr txBox="1"/>
          <p:nvPr/>
        </p:nvSpPr>
        <p:spPr>
          <a:xfrm>
            <a:off x="4214392" y="1785683"/>
            <a:ext cx="3728219" cy="2369880"/>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1400" b="1" dirty="0" smtClean="0">
                <a:solidFill>
                  <a:prstClr val="black"/>
                </a:solidFill>
              </a:rPr>
              <a:t>Michael Healy-Rae Retail….</a:t>
            </a:r>
          </a:p>
          <a:p>
            <a:pPr marL="0" lvl="1"/>
            <a:endParaRPr lang="en-US" sz="1400" dirty="0">
              <a:solidFill>
                <a:prstClr val="black"/>
              </a:solidFill>
            </a:endParaRPr>
          </a:p>
          <a:p>
            <a:pPr marL="0" lvl="1">
              <a:tabLst>
                <a:tab pos="2244725" algn="l"/>
              </a:tabLst>
            </a:pPr>
            <a:r>
              <a:rPr lang="en-US" sz="1400" dirty="0" smtClean="0">
                <a:solidFill>
                  <a:prstClr val="black"/>
                </a:solidFill>
              </a:rPr>
              <a:t>Jan 2022 energy costs  	€1,000</a:t>
            </a:r>
          </a:p>
          <a:p>
            <a:pPr marL="0" lvl="1">
              <a:tabLst>
                <a:tab pos="2244725" algn="l"/>
              </a:tabLst>
            </a:pPr>
            <a:r>
              <a:rPr lang="en-US" sz="1400" dirty="0" smtClean="0">
                <a:solidFill>
                  <a:prstClr val="black"/>
                </a:solidFill>
              </a:rPr>
              <a:t>Jan 2023 energy costs  	€4,750</a:t>
            </a:r>
          </a:p>
          <a:p>
            <a:pPr marL="0" lvl="1">
              <a:tabLst>
                <a:tab pos="2244725" algn="l"/>
              </a:tabLst>
            </a:pPr>
            <a:r>
              <a:rPr lang="en-US" sz="1400" dirty="0" smtClean="0">
                <a:solidFill>
                  <a:prstClr val="black"/>
                </a:solidFill>
              </a:rPr>
              <a:t>Increase by 50% Y/N	Y</a:t>
            </a:r>
          </a:p>
          <a:p>
            <a:pPr marL="0" lvl="1">
              <a:tabLst>
                <a:tab pos="2244725" algn="l"/>
              </a:tabLst>
            </a:pPr>
            <a:endParaRPr lang="en-US" sz="1400" dirty="0">
              <a:solidFill>
                <a:prstClr val="black"/>
              </a:solidFill>
            </a:endParaRPr>
          </a:p>
          <a:p>
            <a:pPr marL="0" lvl="1">
              <a:tabLst>
                <a:tab pos="2244725" algn="l"/>
              </a:tabLst>
            </a:pPr>
            <a:r>
              <a:rPr lang="en-US" sz="1400" b="1" dirty="0" smtClean="0">
                <a:solidFill>
                  <a:prstClr val="black"/>
                </a:solidFill>
              </a:rPr>
              <a:t>Credit</a:t>
            </a:r>
          </a:p>
          <a:p>
            <a:pPr marL="0" lvl="1">
              <a:tabLst>
                <a:tab pos="2244725" algn="l"/>
              </a:tabLst>
            </a:pPr>
            <a:r>
              <a:rPr lang="en-US" sz="1400" dirty="0" smtClean="0">
                <a:solidFill>
                  <a:prstClr val="black"/>
                </a:solidFill>
              </a:rPr>
              <a:t>Uplift in energy costs 	€3,750</a:t>
            </a:r>
          </a:p>
          <a:p>
            <a:pPr marL="0" lvl="1">
              <a:tabLst>
                <a:tab pos="2244725" algn="l"/>
              </a:tabLst>
            </a:pPr>
            <a:r>
              <a:rPr lang="en-US" sz="1400" dirty="0" smtClean="0">
                <a:solidFill>
                  <a:prstClr val="black"/>
                </a:solidFill>
              </a:rPr>
              <a:t>40% TBSEE Credit	€1,500</a:t>
            </a:r>
          </a:p>
          <a:p>
            <a:pPr marL="0" lvl="1">
              <a:tabLst>
                <a:tab pos="2244725" algn="l"/>
              </a:tabLst>
            </a:pPr>
            <a:r>
              <a:rPr lang="en-US" sz="1400" dirty="0" smtClean="0">
                <a:solidFill>
                  <a:prstClr val="black"/>
                </a:solidFill>
              </a:rPr>
              <a:t>€10,000 monthly credit </a:t>
            </a:r>
          </a:p>
          <a:p>
            <a:pPr marL="0" lvl="1">
              <a:tabLst>
                <a:tab pos="2244725" algn="l"/>
              </a:tabLst>
            </a:pPr>
            <a:r>
              <a:rPr lang="en-US" sz="1400" dirty="0">
                <a:solidFill>
                  <a:prstClr val="black"/>
                </a:solidFill>
              </a:rPr>
              <a:t>e</a:t>
            </a:r>
            <a:r>
              <a:rPr lang="en-US" sz="1400" dirty="0" smtClean="0">
                <a:solidFill>
                  <a:prstClr val="black"/>
                </a:solidFill>
              </a:rPr>
              <a:t>xceeded	No</a:t>
            </a:r>
            <a:endParaRPr lang="en-IE"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196712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9</a:t>
            </a:fld>
            <a:endParaRPr lang="en-GB" dirty="0"/>
          </a:p>
        </p:txBody>
      </p:sp>
      <p:cxnSp>
        <p:nvCxnSpPr>
          <p:cNvPr id="64" name="Straight Connector 63"/>
          <p:cNvCxnSpPr/>
          <p:nvPr/>
        </p:nvCxnSpPr>
        <p:spPr>
          <a:xfrm>
            <a:off x="3164801" y="2618960"/>
            <a:ext cx="603565" cy="1"/>
          </a:xfrm>
          <a:prstGeom prst="line">
            <a:avLst/>
          </a:prstGeom>
          <a:noFill/>
          <a:ln w="6350" cap="flat" cmpd="sng" algn="ctr">
            <a:solidFill>
              <a:srgbClr val="E92841"/>
            </a:solidFill>
            <a:prstDash val="solid"/>
            <a:miter lim="800000"/>
            <a:headEnd type="oval" w="med" len="med"/>
            <a:tailEnd type="oval" w="med" len="med"/>
          </a:ln>
          <a:effectLst/>
        </p:spPr>
      </p:cxnSp>
      <p:sp>
        <p:nvSpPr>
          <p:cNvPr id="65" name="Oval 64"/>
          <p:cNvSpPr>
            <a:spLocks noChangeArrowheads="1"/>
          </p:cNvSpPr>
          <p:nvPr/>
        </p:nvSpPr>
        <p:spPr bwMode="auto">
          <a:xfrm>
            <a:off x="796475" y="2053645"/>
            <a:ext cx="2295759" cy="2295758"/>
          </a:xfrm>
          <a:prstGeom prst="ellipse">
            <a:avLst/>
          </a:prstGeom>
          <a:solidFill>
            <a:srgbClr val="4F2D7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66" name="Freeform 65"/>
          <p:cNvSpPr>
            <a:spLocks/>
          </p:cNvSpPr>
          <p:nvPr/>
        </p:nvSpPr>
        <p:spPr bwMode="auto">
          <a:xfrm>
            <a:off x="1918633" y="3626820"/>
            <a:ext cx="879304" cy="95826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rgbClr val="FF7D1E"/>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7" name="Freeform 66"/>
          <p:cNvSpPr>
            <a:spLocks/>
          </p:cNvSpPr>
          <p:nvPr/>
        </p:nvSpPr>
        <p:spPr bwMode="auto">
          <a:xfrm>
            <a:off x="2216520" y="3206908"/>
            <a:ext cx="1128140" cy="110540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rgbClr val="9BD732"/>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8" name="Freeform 67"/>
          <p:cNvSpPr>
            <a:spLocks/>
          </p:cNvSpPr>
          <p:nvPr/>
        </p:nvSpPr>
        <p:spPr bwMode="auto">
          <a:xfrm>
            <a:off x="2287103" y="2124228"/>
            <a:ext cx="1146085" cy="1162833"/>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rgbClr val="E9284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sp>
        <p:nvSpPr>
          <p:cNvPr id="69" name="Freeform 68"/>
          <p:cNvSpPr>
            <a:spLocks/>
          </p:cNvSpPr>
          <p:nvPr/>
        </p:nvSpPr>
        <p:spPr bwMode="auto">
          <a:xfrm>
            <a:off x="1810963" y="1592317"/>
            <a:ext cx="1219061" cy="1235809"/>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rgbClr val="00A7B5"/>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ea typeface="+mn-ea"/>
              <a:cs typeface="+mn-cs"/>
            </a:endParaRPr>
          </a:p>
        </p:txBody>
      </p:sp>
      <p:grpSp>
        <p:nvGrpSpPr>
          <p:cNvPr id="70" name="Group 69"/>
          <p:cNvGrpSpPr/>
          <p:nvPr/>
        </p:nvGrpSpPr>
        <p:grpSpPr>
          <a:xfrm>
            <a:off x="1343199" y="2600368"/>
            <a:ext cx="1202313" cy="1202312"/>
            <a:chOff x="1497013" y="3295650"/>
            <a:chExt cx="1595438" cy="1595437"/>
          </a:xfrm>
        </p:grpSpPr>
        <p:sp>
          <p:nvSpPr>
            <p:cNvPr id="71" name="Oval 70"/>
            <p:cNvSpPr>
              <a:spLocks noChangeArrowheads="1"/>
            </p:cNvSpPr>
            <p:nvPr/>
          </p:nvSpPr>
          <p:spPr bwMode="auto">
            <a:xfrm>
              <a:off x="1497013" y="3295650"/>
              <a:ext cx="1595438" cy="1595437"/>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2" name="Oval 71"/>
            <p:cNvSpPr>
              <a:spLocks noChangeArrowheads="1"/>
            </p:cNvSpPr>
            <p:nvPr/>
          </p:nvSpPr>
          <p:spPr bwMode="auto">
            <a:xfrm>
              <a:off x="1625600" y="3424238"/>
              <a:ext cx="1338263" cy="1338262"/>
            </a:xfrm>
            <a:prstGeom prst="ellipse">
              <a:avLst/>
            </a:prstGeom>
            <a:solidFill>
              <a:srgbClr val="DED8C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sp>
          <p:nvSpPr>
            <p:cNvPr id="73" name="Oval 72"/>
            <p:cNvSpPr>
              <a:spLocks noChangeArrowheads="1"/>
            </p:cNvSpPr>
            <p:nvPr/>
          </p:nvSpPr>
          <p:spPr bwMode="auto">
            <a:xfrm>
              <a:off x="1733106" y="3531743"/>
              <a:ext cx="1123251" cy="1123251"/>
            </a:xfrm>
            <a:prstGeom prst="ellipse">
              <a:avLst/>
            </a:prstGeom>
            <a:solidFill>
              <a:sysClr val="window" lastClr="FFFFFF"/>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solidFill>
              </a:endParaRPr>
            </a:p>
          </p:txBody>
        </p:sp>
      </p:grpSp>
      <p:sp>
        <p:nvSpPr>
          <p:cNvPr id="74" name="TextBox 105"/>
          <p:cNvSpPr txBox="1"/>
          <p:nvPr/>
        </p:nvSpPr>
        <p:spPr>
          <a:xfrm>
            <a:off x="1876672" y="2113092"/>
            <a:ext cx="801214" cy="3462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Temporary Business Energy Support Scheme</a:t>
            </a:r>
            <a:endParaRPr lang="en-US" sz="750" b="1" dirty="0">
              <a:solidFill>
                <a:prstClr val="white"/>
              </a:solidFill>
            </a:endParaRPr>
          </a:p>
        </p:txBody>
      </p:sp>
      <p:sp>
        <p:nvSpPr>
          <p:cNvPr id="78" name="TextBox 105"/>
          <p:cNvSpPr txBox="1"/>
          <p:nvPr/>
        </p:nvSpPr>
        <p:spPr>
          <a:xfrm>
            <a:off x="1985853" y="187533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01</a:t>
            </a:r>
            <a:endParaRPr lang="en-US" dirty="0">
              <a:solidFill>
                <a:prstClr val="white"/>
              </a:solidFill>
            </a:endParaRPr>
          </a:p>
        </p:txBody>
      </p:sp>
      <p:sp>
        <p:nvSpPr>
          <p:cNvPr id="79" name="TextBox 105"/>
          <p:cNvSpPr txBox="1"/>
          <p:nvPr/>
        </p:nvSpPr>
        <p:spPr>
          <a:xfrm>
            <a:off x="2608265" y="2571167"/>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02</a:t>
            </a:r>
            <a:endParaRPr lang="en-US" dirty="0">
              <a:solidFill>
                <a:prstClr val="white"/>
              </a:solidFill>
            </a:endParaRPr>
          </a:p>
        </p:txBody>
      </p:sp>
      <p:sp>
        <p:nvSpPr>
          <p:cNvPr id="80" name="TextBox 105"/>
          <p:cNvSpPr txBox="1"/>
          <p:nvPr/>
        </p:nvSpPr>
        <p:spPr>
          <a:xfrm>
            <a:off x="2553252" y="3389213"/>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03</a:t>
            </a:r>
            <a:endParaRPr lang="en-US" dirty="0">
              <a:solidFill>
                <a:prstClr val="white"/>
              </a:solidFill>
            </a:endParaRPr>
          </a:p>
        </p:txBody>
      </p:sp>
      <p:sp>
        <p:nvSpPr>
          <p:cNvPr id="81" name="TextBox 105"/>
          <p:cNvSpPr txBox="1"/>
          <p:nvPr/>
        </p:nvSpPr>
        <p:spPr>
          <a:xfrm>
            <a:off x="1927570" y="3823410"/>
            <a:ext cx="618573" cy="27699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prstClr val="white"/>
                </a:solidFill>
              </a:rPr>
              <a:t>04</a:t>
            </a:r>
            <a:endParaRPr lang="en-US" dirty="0">
              <a:solidFill>
                <a:prstClr val="white"/>
              </a:solidFill>
            </a:endParaRPr>
          </a:p>
        </p:txBody>
      </p:sp>
      <p:sp>
        <p:nvSpPr>
          <p:cNvPr id="85" name="TextBox 104"/>
          <p:cNvSpPr txBox="1"/>
          <p:nvPr/>
        </p:nvSpPr>
        <p:spPr>
          <a:xfrm>
            <a:off x="4067835" y="2527438"/>
            <a:ext cx="4443328" cy="1723549"/>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Option to call for payment of excess credit or offset against other taxes</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Existing caps on the payable element of credit removed</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First €25,000 of claim now payable in first year – providing cash-flow benefit for smaller R&amp;D projects</a:t>
            </a:r>
          </a:p>
          <a:p>
            <a:pPr marL="177800" lvl="1" indent="-177800">
              <a:buFont typeface="Arial" panose="020B0604020202020204" pitchFamily="34" charset="0"/>
              <a:buChar char="•"/>
            </a:pPr>
            <a:r>
              <a:rPr lang="en-IE" sz="1400" dirty="0" smtClean="0">
                <a:solidFill>
                  <a:prstClr val="black"/>
                </a:solidFill>
                <a:cs typeface="Arial" panose="020B0604020202020204" pitchFamily="34" charset="0"/>
              </a:rPr>
              <a:t>Transitional measures will apply for existing claimants in year one</a:t>
            </a:r>
            <a:endParaRPr lang="en-IE" sz="1400" dirty="0">
              <a:solidFill>
                <a:prstClr val="black"/>
              </a:solidFill>
              <a:cs typeface="Arial" panose="020B0604020202020204" pitchFamily="34" charset="0"/>
            </a:endParaRPr>
          </a:p>
        </p:txBody>
      </p:sp>
      <p:sp>
        <p:nvSpPr>
          <p:cNvPr id="87" name="Rectangle 86"/>
          <p:cNvSpPr/>
          <p:nvPr/>
        </p:nvSpPr>
        <p:spPr>
          <a:xfrm>
            <a:off x="755982" y="1193626"/>
            <a:ext cx="3929320" cy="369332"/>
          </a:xfrm>
          <a:prstGeom prst="rect">
            <a:avLst/>
          </a:prstGeom>
        </p:spPr>
        <p:txBody>
          <a:bodyPr wrap="square">
            <a:spAutoFit/>
          </a:bodyPr>
          <a:lstStyle/>
          <a:p>
            <a:r>
              <a:rPr lang="en-IE" b="1" dirty="0" smtClean="0">
                <a:solidFill>
                  <a:srgbClr val="4F2D7F"/>
                </a:solidFill>
              </a:rPr>
              <a:t>Summary of key measures</a:t>
            </a:r>
            <a:endParaRPr lang="en-IE" b="1" dirty="0">
              <a:solidFill>
                <a:srgbClr val="4F2D7F"/>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810" y="2883267"/>
            <a:ext cx="618001" cy="618001"/>
          </a:xfrm>
          <a:prstGeom prst="rect">
            <a:avLst/>
          </a:prstGeom>
        </p:spPr>
      </p:pic>
      <p:sp>
        <p:nvSpPr>
          <p:cNvPr id="40" name="Arc 39">
            <a:extLst>
              <a:ext uri="{FF2B5EF4-FFF2-40B4-BE49-F238E27FC236}">
                <a16:creationId xmlns:a16="http://schemas.microsoft.com/office/drawing/2014/main" id="{77318EF5-0DA2-46A8-9BF9-6AEDA1D73459}"/>
              </a:ext>
            </a:extLst>
          </p:cNvPr>
          <p:cNvSpPr/>
          <p:nvPr/>
        </p:nvSpPr>
        <p:spPr>
          <a:xfrm>
            <a:off x="409303" y="233550"/>
            <a:ext cx="625817" cy="625817"/>
          </a:xfrm>
          <a:prstGeom prst="arc">
            <a:avLst>
              <a:gd name="adj1" fmla="val 12604770"/>
              <a:gd name="adj2" fmla="val 5416171"/>
            </a:avLst>
          </a:prstGeom>
          <a:solidFill>
            <a:srgbClr val="4F2D7F"/>
          </a:solidFill>
          <a:ln w="635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a:ea typeface="+mn-ea"/>
              <a:cs typeface="+mn-cs"/>
            </a:endParaRPr>
          </a:p>
        </p:txBody>
      </p:sp>
      <p:sp>
        <p:nvSpPr>
          <p:cNvPr id="41" name="Oval 40">
            <a:extLst>
              <a:ext uri="{FF2B5EF4-FFF2-40B4-BE49-F238E27FC236}">
                <a16:creationId xmlns:a16="http://schemas.microsoft.com/office/drawing/2014/main" id="{A82333E7-52A6-46A8-A21F-7046BB3BB85B}"/>
              </a:ext>
            </a:extLst>
          </p:cNvPr>
          <p:cNvSpPr/>
          <p:nvPr/>
        </p:nvSpPr>
        <p:spPr>
          <a:xfrm>
            <a:off x="459488" y="283735"/>
            <a:ext cx="525449" cy="525449"/>
          </a:xfrm>
          <a:prstGeom prst="ellipse">
            <a:avLst/>
          </a:prstGeom>
          <a:solidFill>
            <a:srgbClr val="00A7B5"/>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ECCFCCFC-B1FC-428B-9E29-834FD2851B27}"/>
              </a:ext>
            </a:extLst>
          </p:cNvPr>
          <p:cNvSpPr txBox="1"/>
          <p:nvPr/>
        </p:nvSpPr>
        <p:spPr>
          <a:xfrm>
            <a:off x="517316" y="338709"/>
            <a:ext cx="600725"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white"/>
                </a:solidFill>
                <a:effectLst/>
                <a:uLnTx/>
                <a:uFillTx/>
                <a:latin typeface="Arial"/>
                <a:ea typeface="+mn-ea"/>
                <a:cs typeface="+mn-cs"/>
              </a:rPr>
              <a:t>02</a:t>
            </a:r>
          </a:p>
        </p:txBody>
      </p:sp>
      <p:cxnSp>
        <p:nvCxnSpPr>
          <p:cNvPr id="43" name="Straight Connector 42"/>
          <p:cNvCxnSpPr>
            <a:cxnSpLocks/>
          </p:cNvCxnSpPr>
          <p:nvPr/>
        </p:nvCxnSpPr>
        <p:spPr>
          <a:xfrm>
            <a:off x="416022" y="21593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16022" y="859367"/>
            <a:ext cx="7981939" cy="0"/>
          </a:xfrm>
          <a:prstGeom prst="line">
            <a:avLst/>
          </a:prstGeom>
          <a:ln w="63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128"/>
          <p:cNvSpPr txBox="1"/>
          <p:nvPr/>
        </p:nvSpPr>
        <p:spPr>
          <a:xfrm>
            <a:off x="2509631" y="2829595"/>
            <a:ext cx="792621" cy="23083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schemeClr val="bg1"/>
                </a:solidFill>
              </a:rPr>
              <a:t>R&amp;D</a:t>
            </a:r>
          </a:p>
          <a:p>
            <a:pPr algn="ctr">
              <a:defRPr/>
            </a:pPr>
            <a:r>
              <a:rPr lang="en-US" sz="750" b="1" dirty="0" smtClean="0">
                <a:solidFill>
                  <a:schemeClr val="bg1"/>
                </a:solidFill>
              </a:rPr>
              <a:t>Tax Credit</a:t>
            </a:r>
            <a:endParaRPr lang="en-US" sz="750" b="1" dirty="0">
              <a:solidFill>
                <a:schemeClr val="bg1"/>
              </a:solidFill>
            </a:endParaRPr>
          </a:p>
        </p:txBody>
      </p:sp>
      <p:sp>
        <p:nvSpPr>
          <p:cNvPr id="47" name="TextBox 133"/>
          <p:cNvSpPr txBox="1"/>
          <p:nvPr/>
        </p:nvSpPr>
        <p:spPr>
          <a:xfrm>
            <a:off x="2482446" y="3668969"/>
            <a:ext cx="742581" cy="115416"/>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50" b="1" dirty="0" smtClean="0">
                <a:solidFill>
                  <a:prstClr val="white"/>
                </a:solidFill>
              </a:rPr>
              <a:t>KDB</a:t>
            </a:r>
            <a:endParaRPr lang="en-US" sz="750" b="1" dirty="0">
              <a:solidFill>
                <a:prstClr val="white"/>
              </a:solidFill>
            </a:endParaRPr>
          </a:p>
        </p:txBody>
      </p:sp>
      <p:sp>
        <p:nvSpPr>
          <p:cNvPr id="48" name="TextBox 138"/>
          <p:cNvSpPr txBox="1"/>
          <p:nvPr/>
        </p:nvSpPr>
        <p:spPr>
          <a:xfrm>
            <a:off x="1961360" y="4120619"/>
            <a:ext cx="618573" cy="21544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700" b="1" dirty="0" smtClean="0">
                <a:solidFill>
                  <a:prstClr val="white"/>
                </a:solidFill>
              </a:rPr>
              <a:t>Small Benefit Exemption</a:t>
            </a:r>
            <a:endParaRPr lang="en-US" sz="700" b="1" dirty="0">
              <a:solidFill>
                <a:prstClr val="white"/>
              </a:solidFill>
            </a:endParaRPr>
          </a:p>
        </p:txBody>
      </p:sp>
      <p:sp>
        <p:nvSpPr>
          <p:cNvPr id="49" name="TextBox 48">
            <a:extLst>
              <a:ext uri="{FF2B5EF4-FFF2-40B4-BE49-F238E27FC236}">
                <a16:creationId xmlns:a16="http://schemas.microsoft.com/office/drawing/2014/main" id="{30366004-E1ED-480A-9173-BFA4B4BECD9B}"/>
              </a:ext>
            </a:extLst>
          </p:cNvPr>
          <p:cNvSpPr txBox="1"/>
          <p:nvPr/>
        </p:nvSpPr>
        <p:spPr>
          <a:xfrm>
            <a:off x="1118040" y="344538"/>
            <a:ext cx="4712744" cy="406265"/>
          </a:xfrm>
          <a:prstGeom prst="rect">
            <a:avLst/>
          </a:prstGeom>
          <a:noFill/>
        </p:spPr>
        <p:txBody>
          <a:bodyPr wrap="square" lIns="0" tIns="0" rIns="0" bIns="0" rtlCol="0" anchor="ctr">
            <a:spAutoFit/>
          </a:bodyPr>
          <a:lstStyle/>
          <a:p>
            <a:pPr marL="0" marR="3810" lvl="0" indent="23813" algn="l" defTabSz="342900" rtl="0" eaLnBrk="1" fontAlgn="auto" latinLnBrk="0" hangingPunct="1">
              <a:lnSpc>
                <a:spcPct val="110000"/>
              </a:lnSpc>
              <a:spcBef>
                <a:spcPts val="75"/>
              </a:spcBef>
              <a:spcAft>
                <a:spcPts val="0"/>
              </a:spcAft>
              <a:buClrTx/>
              <a:buSzTx/>
              <a:buFontTx/>
              <a:buNone/>
              <a:tabLst/>
              <a:defRPr/>
            </a:pPr>
            <a:r>
              <a:rPr kumimoji="0" lang="en-IE" sz="2400" b="1" i="0" u="none" strike="noStrike" kern="1200" cap="none" spc="-4" normalizeH="0" baseline="0" noProof="0" dirty="0" smtClean="0">
                <a:ln>
                  <a:noFill/>
                </a:ln>
                <a:solidFill>
                  <a:srgbClr val="00A7B5"/>
                </a:solidFill>
                <a:effectLst/>
                <a:uLnTx/>
                <a:uFillTx/>
                <a:latin typeface="Arial"/>
                <a:ea typeface="+mn-ea"/>
                <a:cs typeface="Arial"/>
              </a:rPr>
              <a:t>Measures Impacting Business</a:t>
            </a:r>
            <a:endParaRPr kumimoji="0" lang="en-IE" sz="2400" b="1" i="0" u="none" strike="noStrike" kern="1200" cap="none" spc="-4" normalizeH="0" baseline="0" noProof="0" dirty="0">
              <a:ln>
                <a:noFill/>
              </a:ln>
              <a:solidFill>
                <a:srgbClr val="00A7B5"/>
              </a:solidFill>
              <a:effectLst/>
              <a:uLnTx/>
              <a:uFillTx/>
              <a:latin typeface="Arial"/>
              <a:ea typeface="+mn-ea"/>
              <a:cs typeface="Arial"/>
            </a:endParaRPr>
          </a:p>
        </p:txBody>
      </p:sp>
    </p:spTree>
    <p:extLst>
      <p:ext uri="{BB962C8B-B14F-4D97-AF65-F5344CB8AC3E}">
        <p14:creationId xmlns:p14="http://schemas.microsoft.com/office/powerpoint/2010/main" val="8132607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heme/theme1.xml><?xml version="1.0" encoding="utf-8"?>
<a:theme xmlns:a="http://schemas.openxmlformats.org/drawingml/2006/main" name="1) 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3B8C6CF0-E8AE-42DB-8A8D-E3E12B25B2D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ppt/theme/theme2.xml><?xml version="1.0" encoding="utf-8"?>
<a:theme xmlns:a="http://schemas.openxmlformats.org/drawingml/2006/main" name="Animated illustration title">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68CCB92E-F201-45C8-ABC1-483F394AC00D}"/>
    </a:ext>
  </a:extLst>
</a:theme>
</file>

<file path=ppt/theme/theme3.xml><?xml version="1.0" encoding="utf-8"?>
<a:theme xmlns:a="http://schemas.openxmlformats.org/drawingml/2006/main" name="2) Divider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9E792999-AA9F-4C5B-8308-043FA370B660}"/>
    </a:ext>
  </a:extLst>
</a:theme>
</file>

<file path=ppt/theme/theme4.xml><?xml version="1.0" encoding="utf-8"?>
<a:theme xmlns:a="http://schemas.openxmlformats.org/drawingml/2006/main" name="3) 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082EBC6B-9D8B-4382-8305-27F4FAA559BE}"/>
    </a:ext>
  </a:extLst>
</a:theme>
</file>

<file path=ppt/theme/theme5.xml><?xml version="1.0" encoding="utf-8"?>
<a:theme xmlns:a="http://schemas.openxmlformats.org/drawingml/2006/main" name="3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16x9_v7.potx" id="{7DB162AD-7F95-4DBD-9D60-BBD0518145B8}" vid="{284FFF7C-6CA4-46BA-A111-4FCC4E7C48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spAutoFit/>
      </a:bodyPr>
      <a:lstStyle>
        <a:defPP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2) Divider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9E792999-AA9F-4C5B-8308-043FA370B660}"/>
    </a:ext>
  </a:extLst>
</a:theme>
</file>

<file path=ppt/theme/theme8.xml><?xml version="1.0" encoding="utf-8"?>
<a:theme xmlns:a="http://schemas.openxmlformats.org/drawingml/2006/main" name="1_3) 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082EBC6B-9D8B-4382-8305-27F4FAA559BE}"/>
    </a:ext>
  </a:extLst>
</a:theme>
</file>

<file path=ppt/theme/theme9.xml><?xml version="1.0" encoding="utf-8"?>
<a:theme xmlns:a="http://schemas.openxmlformats.org/drawingml/2006/main" name="1_1) 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PPT_Library layouts_DEC18.potx" id="{AED7E55B-FD99-47A8-81FC-E82EEED31A6C}" vid="{3B8C6CF0-E8AE-42DB-8A8D-E3E12B25B2D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C378141EA6C45AB1A34F92B2C1996" ma:contentTypeVersion="16" ma:contentTypeDescription="Create a new document." ma:contentTypeScope="" ma:versionID="2ab953cf8f5d8280b62363106905241e">
  <xsd:schema xmlns:xsd="http://www.w3.org/2001/XMLSchema" xmlns:xs="http://www.w3.org/2001/XMLSchema" xmlns:p="http://schemas.microsoft.com/office/2006/metadata/properties" xmlns:ns2="12a23a68-2051-4182-bc21-ce3ebb3356fe" xmlns:ns3="630ddc12-0f1e-4837-8036-c7b739999363" targetNamespace="http://schemas.microsoft.com/office/2006/metadata/properties" ma:root="true" ma:fieldsID="daa690b387b8e488fa18dfc8be6e4981" ns2:_="" ns3:_="">
    <xsd:import namespace="12a23a68-2051-4182-bc21-ce3ebb3356fe"/>
    <xsd:import namespace="630ddc12-0f1e-4837-8036-c7b7399993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23a68-2051-4182-bc21-ce3ebb335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aaa110-2779-458e-8ee6-eb208442ad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0ddc12-0f1e-4837-8036-c7b7399993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0bea17-992f-4460-894a-bd23ebbf78e4}" ma:internalName="TaxCatchAll" ma:showField="CatchAllData" ma:web="630ddc12-0f1e-4837-8036-c7b739999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a23a68-2051-4182-bc21-ce3ebb3356fe">
      <Terms xmlns="http://schemas.microsoft.com/office/infopath/2007/PartnerControls"/>
    </lcf76f155ced4ddcb4097134ff3c332f>
    <TaxCatchAll xmlns="630ddc12-0f1e-4837-8036-c7b739999363" xsi:nil="true"/>
  </documentManagement>
</p:properties>
</file>

<file path=customXml/itemProps1.xml><?xml version="1.0" encoding="utf-8"?>
<ds:datastoreItem xmlns:ds="http://schemas.openxmlformats.org/officeDocument/2006/customXml" ds:itemID="{E29C82EB-7994-48A9-938F-EB1DB2F85F50}"/>
</file>

<file path=customXml/itemProps2.xml><?xml version="1.0" encoding="utf-8"?>
<ds:datastoreItem xmlns:ds="http://schemas.openxmlformats.org/officeDocument/2006/customXml" ds:itemID="{6FA97F2F-7FA8-42AF-ABDD-092886D66522}">
  <ds:schemaRefs>
    <ds:schemaRef ds:uri="http://schemas.microsoft.com/sharepoint/v3/contenttype/forms"/>
  </ds:schemaRefs>
</ds:datastoreItem>
</file>

<file path=customXml/itemProps3.xml><?xml version="1.0" encoding="utf-8"?>
<ds:datastoreItem xmlns:ds="http://schemas.openxmlformats.org/officeDocument/2006/customXml" ds:itemID="{05D909E4-9E42-45B9-8ED7-F941A31B12A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GTI_PPT_Library layouts_FEB19</Template>
  <TotalTime>31384</TotalTime>
  <Words>1783</Words>
  <Application>Microsoft Office PowerPoint</Application>
  <PresentationFormat>On-screen Show (16:9)</PresentationFormat>
  <Paragraphs>414</Paragraphs>
  <Slides>30</Slides>
  <Notes>23</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30</vt:i4>
      </vt:variant>
    </vt:vector>
  </HeadingPairs>
  <TitlesOfParts>
    <vt:vector size="51" baseType="lpstr">
      <vt:lpstr>Arial</vt:lpstr>
      <vt:lpstr>Arial (Body)</vt:lpstr>
      <vt:lpstr>Arial Black</vt:lpstr>
      <vt:lpstr>Calibri</vt:lpstr>
      <vt:lpstr>Calibri Light</vt:lpstr>
      <vt:lpstr>Century Gothic</vt:lpstr>
      <vt:lpstr>Ebrima</vt:lpstr>
      <vt:lpstr>Fira Sans Extra Condensed Medium</vt:lpstr>
      <vt:lpstr>Montserrat ExtraBold</vt:lpstr>
      <vt:lpstr>Poppins</vt:lpstr>
      <vt:lpstr>Segoe UI</vt:lpstr>
      <vt:lpstr>Symbol</vt:lpstr>
      <vt:lpstr>1) Title pages</vt:lpstr>
      <vt:lpstr>Animated illustration title</vt:lpstr>
      <vt:lpstr>2) Dividers</vt:lpstr>
      <vt:lpstr>3) Content</vt:lpstr>
      <vt:lpstr>3_Content</vt:lpstr>
      <vt:lpstr>Office Theme</vt:lpstr>
      <vt:lpstr>1_2) Dividers</vt:lpstr>
      <vt:lpstr>1_3) Content</vt:lpstr>
      <vt:lpstr>1_1) Title pages</vt:lpstr>
      <vt:lpstr>PowerPoint Presentation</vt:lpstr>
      <vt:lpstr> Agenda</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Neill</dc:creator>
  <cp:lastModifiedBy>Janette Maxwell</cp:lastModifiedBy>
  <cp:revision>809</cp:revision>
  <cp:lastPrinted>2022-09-27T14:44:27Z</cp:lastPrinted>
  <dcterms:created xsi:type="dcterms:W3CDTF">2019-02-06T14:02:10Z</dcterms:created>
  <dcterms:modified xsi:type="dcterms:W3CDTF">2022-09-27T16:31:19Z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bDocumentId">
    <vt:lpwstr>b98ea26b-2c2e-4441-aaed-d4fbb1659ed1</vt:lpwstr>
  </property>
  <property fmtid="{D5CDD505-2E9C-101B-9397-08002B2CF9AE}" pid="3" name="MMSID">
    <vt:lpwstr>wQDxbUoTpmK29s4I9AdILWOjxdykwhWXU0gM5ENd0vFT71e4UHGzuFzgQ6v8G1EHliuEIbzmwExLI24Uu681R9MXldZ+kwAMptrFQcKWXpr46+G4XUpZZ/VEDt6CU6gYHIP/Q4dZIfLJWWOair+l8S7GZIRi3THNfsQnmjKO6kRsnLnEGn8GRLrS2z4kPBkeen3Tev+/B4uvVEQYyQ6eKLKk82fAzEdhxE1X9n+o6/+8WaWoKCq0T1IvgsoJltu</vt:lpwstr>
  </property>
  <property fmtid="{D5CDD505-2E9C-101B-9397-08002B2CF9AE}" pid="4" name="ContentTypeId">
    <vt:lpwstr>0x010100BF26291E9629264E9D06DC0667A9BF61</vt:lpwstr>
  </property>
  <property fmtid="{D5CDD505-2E9C-101B-9397-08002B2CF9AE}" pid="5" name="_dlc_DocIdItemGuid">
    <vt:lpwstr>9ebcaf15-5c39-44d7-9cf0-5fa17e09f14b</vt:lpwstr>
  </property>
  <property fmtid="{D5CDD505-2E9C-101B-9397-08002B2CF9AE}" pid="6" name="AuthorIds_UIVersion_1024">
    <vt:lpwstr>57</vt:lpwstr>
  </property>
  <property fmtid="{D5CDD505-2E9C-101B-9397-08002B2CF9AE}" pid="7" name="AuthorIds_UIVersion_2560">
    <vt:lpwstr>57</vt:lpwstr>
  </property>
  <property fmtid="{D5CDD505-2E9C-101B-9397-08002B2CF9AE}" pid="8" name="_AdHocReviewCycleID">
    <vt:i4>318617230</vt:i4>
  </property>
  <property fmtid="{D5CDD505-2E9C-101B-9397-08002B2CF9AE}" pid="9" name="_NewReviewCycle">
    <vt:lpwstr/>
  </property>
  <property fmtid="{D5CDD505-2E9C-101B-9397-08002B2CF9AE}" pid="10" name="_EmailSubject">
    <vt:lpwstr>Budget Briefing 2023- Live Event in Coca Cola *</vt:lpwstr>
  </property>
  <property fmtid="{D5CDD505-2E9C-101B-9397-08002B2CF9AE}" pid="11" name="_AuthorEmail">
    <vt:lpwstr>Janette.Maxwell@ie.gt.com</vt:lpwstr>
  </property>
  <property fmtid="{D5CDD505-2E9C-101B-9397-08002B2CF9AE}" pid="12" name="_AuthorEmailDisplayName">
    <vt:lpwstr>Janette Maxwell</vt:lpwstr>
  </property>
  <property fmtid="{D5CDD505-2E9C-101B-9397-08002B2CF9AE}" pid="13" name="_PreviousAdHocReviewCycleID">
    <vt:i4>-615361753</vt:i4>
  </property>
</Properties>
</file>