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93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23882ec041_0_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g323882ec041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23882ec041_0_1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g323882ec041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23882ec041_0_1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2" name="Google Shape;142;g323882ec041_0_175:notes"/>
          <p:cNvSpPr txBox="1">
            <a:spLocks noGrp="1"/>
          </p:cNvSpPr>
          <p:nvPr>
            <p:ph type="body" idx="1"/>
          </p:nvPr>
        </p:nvSpPr>
        <p:spPr>
          <a:xfrm>
            <a:off x="709930" y="4925401"/>
            <a:ext cx="5679300" cy="40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00" tIns="48600" rIns="97200" bIns="486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g323882ec041_0_175:notes"/>
          <p:cNvSpPr txBox="1">
            <a:spLocks noGrp="1"/>
          </p:cNvSpPr>
          <p:nvPr>
            <p:ph type="sldNum" idx="12"/>
          </p:nvPr>
        </p:nvSpPr>
        <p:spPr>
          <a:xfrm>
            <a:off x="4021294" y="9721094"/>
            <a:ext cx="3076500" cy="5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200" tIns="48600" rIns="97200" bIns="486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fld id="{00000000-1234-1234-1234-123412341234}" type="slidenum">
              <a:rPr lang="en-US" altLang="ja-JP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23882ec041_0_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23882ec041_0_20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g323882ec041_0_20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ja-JP"/>
              <a:t>4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133430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799430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838201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72201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839789" y="2505076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72202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72202" y="2505076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1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839790" y="2057400"/>
            <a:ext cx="3932236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1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839790" y="2057400"/>
            <a:ext cx="3932236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oogle Shape;88;p13"/>
          <p:cNvGrpSpPr/>
          <p:nvPr/>
        </p:nvGrpSpPr>
        <p:grpSpPr>
          <a:xfrm>
            <a:off x="509590" y="2159037"/>
            <a:ext cx="11460632" cy="663414"/>
            <a:chOff x="3759200" y="689083"/>
            <a:chExt cx="3731403" cy="756114"/>
          </a:xfrm>
        </p:grpSpPr>
        <p:sp>
          <p:nvSpPr>
            <p:cNvPr id="89" name="Google Shape;89;p13"/>
            <p:cNvSpPr/>
            <p:nvPr/>
          </p:nvSpPr>
          <p:spPr>
            <a:xfrm>
              <a:off x="3759200" y="689083"/>
              <a:ext cx="3731400" cy="286200"/>
            </a:xfrm>
            <a:prstGeom prst="rect">
              <a:avLst/>
            </a:prstGeom>
            <a:solidFill>
              <a:srgbClr val="30C1D7"/>
            </a:solidFill>
            <a:ln w="19050" cap="flat" cmpd="sng">
              <a:solidFill>
                <a:srgbClr val="30C1D7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SzPts val="1800"/>
              </a:pPr>
              <a:r>
                <a:rPr lang="ja-JP" altLang="en-US" sz="1200">
                  <a:solidFill>
                    <a:srgbClr val="FFFFFF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「学習者中心の学び」の側面から見た</a:t>
              </a:r>
              <a:r>
                <a:rPr lang="en-US" altLang="ja-JP" sz="1200">
                  <a:solidFill>
                    <a:srgbClr val="FFFFFF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Mission</a:t>
              </a:r>
              <a:r>
                <a:rPr lang="ja-JP" altLang="en-US" sz="1200">
                  <a:solidFill>
                    <a:schemeClr val="lt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（ワークシート②）</a:t>
              </a:r>
              <a:r>
                <a:rPr lang="ja-JP" altLang="en-US" sz="1200">
                  <a:solidFill>
                    <a:srgbClr val="FFFFFF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：</a:t>
              </a:r>
              <a:r>
                <a:rPr lang="en-US" altLang="ja-JP" sz="1200">
                  <a:solidFill>
                    <a:srgbClr val="FFFFFF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Vision</a:t>
              </a:r>
              <a:r>
                <a:rPr lang="ja-JP" altLang="en-US" sz="1200">
                  <a:solidFill>
                    <a:srgbClr val="FFFFFF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実現に向けて果たすべき役割</a:t>
              </a:r>
              <a:endParaRPr sz="12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0" name="Google Shape;90;p13"/>
            <p:cNvSpPr/>
            <p:nvPr/>
          </p:nvSpPr>
          <p:spPr>
            <a:xfrm>
              <a:off x="3759203" y="996996"/>
              <a:ext cx="3731400" cy="448200"/>
            </a:xfrm>
            <a:prstGeom prst="rect">
              <a:avLst/>
            </a:prstGeom>
            <a:solidFill>
              <a:srgbClr val="FFFFFF"/>
            </a:solidFill>
            <a:ln w="19050" cap="flat" cmpd="sng">
              <a:solidFill>
                <a:srgbClr val="30C1D7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SzPts val="1400"/>
              </a:pPr>
              <a:endParaRPr sz="1200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91" name="Google Shape;91;p13"/>
          <p:cNvGrpSpPr/>
          <p:nvPr/>
        </p:nvGrpSpPr>
        <p:grpSpPr>
          <a:xfrm>
            <a:off x="509575" y="468753"/>
            <a:ext cx="11460636" cy="661100"/>
            <a:chOff x="3759196" y="458097"/>
            <a:chExt cx="3731404" cy="753476"/>
          </a:xfrm>
        </p:grpSpPr>
        <p:sp>
          <p:nvSpPr>
            <p:cNvPr id="92" name="Google Shape;92;p13"/>
            <p:cNvSpPr/>
            <p:nvPr/>
          </p:nvSpPr>
          <p:spPr>
            <a:xfrm>
              <a:off x="3759200" y="458097"/>
              <a:ext cx="3731400" cy="286200"/>
            </a:xfrm>
            <a:prstGeom prst="rect">
              <a:avLst/>
            </a:prstGeom>
            <a:solidFill>
              <a:srgbClr val="30C1D7"/>
            </a:solidFill>
            <a:ln w="19050" cap="flat" cmpd="sng">
              <a:solidFill>
                <a:srgbClr val="30C1D7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SzPts val="1800"/>
              </a:pPr>
              <a:r>
                <a:rPr lang="en-US" altLang="ja-JP" sz="1200">
                  <a:solidFill>
                    <a:srgbClr val="FFFFFF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Vision</a:t>
              </a:r>
              <a:r>
                <a:rPr lang="ja-JP" altLang="en-US" sz="1200">
                  <a:solidFill>
                    <a:srgbClr val="FFFFFF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：目指す姿・状態（＝教育目標）</a:t>
              </a:r>
              <a:endParaRPr sz="12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3759196" y="763374"/>
              <a:ext cx="3731400" cy="448200"/>
            </a:xfrm>
            <a:prstGeom prst="rect">
              <a:avLst/>
            </a:prstGeom>
            <a:solidFill>
              <a:srgbClr val="FFFFFF"/>
            </a:solidFill>
            <a:ln w="19050" cap="flat" cmpd="sng">
              <a:solidFill>
                <a:srgbClr val="30C1D7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chemeClr val="dk1"/>
                </a:buClr>
              </a:pPr>
              <a:endParaRPr sz="1200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cxnSp>
        <p:nvCxnSpPr>
          <p:cNvPr id="94" name="Google Shape;94;p13"/>
          <p:cNvCxnSpPr>
            <a:stCxn id="93" idx="2"/>
            <a:endCxn id="89" idx="0"/>
          </p:cNvCxnSpPr>
          <p:nvPr/>
        </p:nvCxnSpPr>
        <p:spPr>
          <a:xfrm>
            <a:off x="6239886" y="1129853"/>
            <a:ext cx="0" cy="1029300"/>
          </a:xfrm>
          <a:prstGeom prst="straightConnector1">
            <a:avLst/>
          </a:prstGeom>
          <a:noFill/>
          <a:ln w="19050" cap="flat" cmpd="sng">
            <a:solidFill>
              <a:srgbClr val="30C1D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3"/>
          <p:cNvSpPr/>
          <p:nvPr/>
        </p:nvSpPr>
        <p:spPr>
          <a:xfrm>
            <a:off x="6466325" y="1452400"/>
            <a:ext cx="5667600" cy="661200"/>
          </a:xfrm>
          <a:prstGeom prst="wedgeRectCallout">
            <a:avLst>
              <a:gd name="adj1" fmla="val -52986"/>
              <a:gd name="adj2" fmla="val -5933"/>
            </a:avLst>
          </a:prstGeom>
          <a:solidFill>
            <a:srgbClr val="FFFFFF"/>
          </a:solidFill>
          <a:ln w="19050" cap="flat" cmpd="sng">
            <a:solidFill>
              <a:srgbClr val="295E7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ts val="1400"/>
            </a:pPr>
            <a:endParaRPr sz="1200">
              <a:solidFill>
                <a:srgbClr val="57575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96" name="Google Shape;96;p13"/>
          <p:cNvGrpSpPr/>
          <p:nvPr/>
        </p:nvGrpSpPr>
        <p:grpSpPr>
          <a:xfrm>
            <a:off x="4156452" y="4098899"/>
            <a:ext cx="7812973" cy="2677927"/>
            <a:chOff x="1851510" y="1208988"/>
            <a:chExt cx="5639100" cy="2132108"/>
          </a:xfrm>
        </p:grpSpPr>
        <p:sp>
          <p:nvSpPr>
            <p:cNvPr id="97" name="Google Shape;97;p13"/>
            <p:cNvSpPr/>
            <p:nvPr/>
          </p:nvSpPr>
          <p:spPr>
            <a:xfrm>
              <a:off x="1851510" y="1208988"/>
              <a:ext cx="5639100" cy="394800"/>
            </a:xfrm>
            <a:prstGeom prst="rect">
              <a:avLst/>
            </a:prstGeom>
            <a:solidFill>
              <a:srgbClr val="30C1D7"/>
            </a:solidFill>
            <a:ln w="19050" cap="flat" cmpd="sng">
              <a:solidFill>
                <a:srgbClr val="30C1D7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SzPts val="1800"/>
              </a:pPr>
              <a:r>
                <a:rPr lang="ja-JP" altLang="en-US" sz="1200">
                  <a:solidFill>
                    <a:schemeClr val="lt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「学習者中心の学び」実現に向けた</a:t>
              </a:r>
              <a:r>
                <a:rPr lang="ja-JP" altLang="en-US" sz="1200">
                  <a:solidFill>
                    <a:srgbClr val="FFFFFF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人・組織の状態（ワークシート③）</a:t>
              </a:r>
              <a:endParaRPr sz="120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8" name="Google Shape;98;p13"/>
            <p:cNvSpPr/>
            <p:nvPr/>
          </p:nvSpPr>
          <p:spPr>
            <a:xfrm>
              <a:off x="1851510" y="1603796"/>
              <a:ext cx="5639100" cy="1737300"/>
            </a:xfrm>
            <a:prstGeom prst="rect">
              <a:avLst/>
            </a:prstGeom>
            <a:solidFill>
              <a:srgbClr val="FFFFFF"/>
            </a:solidFill>
            <a:ln w="19050" cap="flat" cmpd="sng">
              <a:solidFill>
                <a:srgbClr val="30C1D7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lnSpc>
                  <a:spcPct val="115000"/>
                </a:lnSpc>
                <a:buSzPts val="1400"/>
              </a:pPr>
              <a:r>
                <a:rPr lang="en-US" altLang="ja-JP" sz="1200">
                  <a:solidFill>
                    <a:srgbClr val="57575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lang="ja-JP" altLang="en-US" sz="1200">
                  <a:solidFill>
                    <a:srgbClr val="57575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人・組織が目指す状態（人材像・組織像）</a:t>
              </a:r>
              <a:r>
                <a:rPr lang="en-US" altLang="ja-JP" sz="1200">
                  <a:solidFill>
                    <a:srgbClr val="57575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  <a:endParaRPr sz="1200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ct val="115000"/>
                </a:lnSpc>
                <a:buSzPts val="1400"/>
              </a:pPr>
              <a:endParaRPr sz="1200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ct val="115000"/>
                </a:lnSpc>
                <a:buSzPts val="1400"/>
              </a:pPr>
              <a:r>
                <a:rPr lang="en-US" altLang="ja-JP" sz="1200">
                  <a:solidFill>
                    <a:srgbClr val="57575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lang="ja-JP" altLang="en-US" sz="1200">
                  <a:solidFill>
                    <a:srgbClr val="57575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上記を実装するにあたっての課題感</a:t>
              </a:r>
              <a:r>
                <a:rPr lang="en-US" altLang="ja-JP" sz="1200">
                  <a:solidFill>
                    <a:srgbClr val="57575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  <a:endParaRPr sz="1200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ct val="115000"/>
                </a:lnSpc>
                <a:buSzPts val="1400"/>
              </a:pPr>
              <a:r>
                <a:rPr lang="ja-JP" altLang="en-US" sz="1200">
                  <a:solidFill>
                    <a:srgbClr val="57575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・現状できていること：</a:t>
              </a:r>
              <a:endParaRPr sz="1200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ct val="115000"/>
                </a:lnSpc>
                <a:buSzPts val="1400"/>
              </a:pPr>
              <a:endParaRPr sz="1200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ct val="115000"/>
                </a:lnSpc>
                <a:buSzPts val="1400"/>
              </a:pPr>
              <a:r>
                <a:rPr lang="ja-JP" altLang="en-US" sz="1200">
                  <a:solidFill>
                    <a:srgbClr val="57575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・超えるべき壁：</a:t>
              </a:r>
              <a:endParaRPr sz="120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ct val="115000"/>
                </a:lnSpc>
                <a:buClr>
                  <a:schemeClr val="dk1"/>
                </a:buClr>
                <a:buSzPts val="1400"/>
              </a:pPr>
              <a:endParaRPr sz="1200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ct val="115000"/>
                </a:lnSpc>
                <a:buClr>
                  <a:schemeClr val="dk1"/>
                </a:buClr>
                <a:buSzPts val="1400"/>
              </a:pPr>
              <a:r>
                <a:rPr lang="ja-JP" altLang="en-US" sz="1200">
                  <a:solidFill>
                    <a:srgbClr val="57575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・壁を乗り越える方法：</a:t>
              </a:r>
              <a:endParaRPr sz="1200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cxnSp>
        <p:nvCxnSpPr>
          <p:cNvPr id="99" name="Google Shape;99;p13"/>
          <p:cNvCxnSpPr>
            <a:stCxn id="100" idx="2"/>
            <a:endCxn id="97" idx="0"/>
          </p:cNvCxnSpPr>
          <p:nvPr/>
        </p:nvCxnSpPr>
        <p:spPr>
          <a:xfrm rot="-5400000" flipH="1">
            <a:off x="6895275" y="2931050"/>
            <a:ext cx="511800" cy="1823700"/>
          </a:xfrm>
          <a:prstGeom prst="bentConnector3">
            <a:avLst>
              <a:gd name="adj1" fmla="val 50010"/>
            </a:avLst>
          </a:prstGeom>
          <a:noFill/>
          <a:ln w="19050" cap="flat" cmpd="sng">
            <a:solidFill>
              <a:srgbClr val="30C1D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1" name="Google Shape;101;p13"/>
          <p:cNvSpPr/>
          <p:nvPr/>
        </p:nvSpPr>
        <p:spPr>
          <a:xfrm>
            <a:off x="10352899" y="119750"/>
            <a:ext cx="1638000" cy="286200"/>
          </a:xfrm>
          <a:prstGeom prst="rect">
            <a:avLst/>
          </a:prstGeom>
          <a:solidFill>
            <a:srgbClr val="9A9A9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SzPts val="1400"/>
            </a:pPr>
            <a:r>
              <a:rPr lang="ja-JP" altLang="en-US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ワークシート①</a:t>
            </a:r>
            <a:endParaRPr b="1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02" name="Google Shape;102;p13"/>
          <p:cNvGrpSpPr/>
          <p:nvPr/>
        </p:nvGrpSpPr>
        <p:grpSpPr>
          <a:xfrm>
            <a:off x="508800" y="4098930"/>
            <a:ext cx="3030277" cy="2678129"/>
            <a:chOff x="3759182" y="-233282"/>
            <a:chExt cx="3731409" cy="3426908"/>
          </a:xfrm>
        </p:grpSpPr>
        <p:sp>
          <p:nvSpPr>
            <p:cNvPr id="103" name="Google Shape;103;p13"/>
            <p:cNvSpPr/>
            <p:nvPr/>
          </p:nvSpPr>
          <p:spPr>
            <a:xfrm>
              <a:off x="3759191" y="-233282"/>
              <a:ext cx="3731400" cy="636900"/>
            </a:xfrm>
            <a:prstGeom prst="rect">
              <a:avLst/>
            </a:prstGeom>
            <a:solidFill>
              <a:srgbClr val="30C1D7"/>
            </a:solidFill>
            <a:ln w="19050" cap="flat" cmpd="sng">
              <a:solidFill>
                <a:srgbClr val="30C1D7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800"/>
              </a:pPr>
              <a:r>
                <a:rPr lang="ja-JP" altLang="en-US" sz="1200">
                  <a:solidFill>
                    <a:schemeClr val="lt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「学習者中心の学び」実現に向けた</a:t>
              </a:r>
              <a:endParaRPr sz="12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>
                <a:buSzPts val="1800"/>
              </a:pPr>
              <a:r>
                <a:rPr lang="ja-JP" altLang="en-US" sz="1200">
                  <a:solidFill>
                    <a:srgbClr val="FFFFFF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教務（教育計画、授業等）の進め方</a:t>
              </a:r>
              <a:endParaRPr sz="120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4" name="Google Shape;104;p13"/>
            <p:cNvSpPr/>
            <p:nvPr/>
          </p:nvSpPr>
          <p:spPr>
            <a:xfrm>
              <a:off x="3759182" y="403626"/>
              <a:ext cx="3731400" cy="27900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rgbClr val="30C1D7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>
                <a:buClr>
                  <a:schemeClr val="dk1"/>
                </a:buClr>
                <a:buSzPts val="1400"/>
              </a:pPr>
              <a:endParaRPr sz="1200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cxnSp>
        <p:nvCxnSpPr>
          <p:cNvPr id="105" name="Google Shape;105;p13"/>
          <p:cNvCxnSpPr>
            <a:stCxn id="100" idx="2"/>
            <a:endCxn id="103" idx="0"/>
          </p:cNvCxnSpPr>
          <p:nvPr/>
        </p:nvCxnSpPr>
        <p:spPr>
          <a:xfrm rot="5400000">
            <a:off x="3875775" y="1735250"/>
            <a:ext cx="511800" cy="4215300"/>
          </a:xfrm>
          <a:prstGeom prst="bentConnector3">
            <a:avLst>
              <a:gd name="adj1" fmla="val 50013"/>
            </a:avLst>
          </a:prstGeom>
          <a:noFill/>
          <a:ln w="19050" cap="flat" cmpd="sng">
            <a:solidFill>
              <a:srgbClr val="30C1D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6" name="Google Shape;106;p13"/>
          <p:cNvSpPr/>
          <p:nvPr/>
        </p:nvSpPr>
        <p:spPr>
          <a:xfrm>
            <a:off x="509025" y="2942570"/>
            <a:ext cx="11460600" cy="251100"/>
          </a:xfrm>
          <a:prstGeom prst="rect">
            <a:avLst/>
          </a:prstGeom>
          <a:solidFill>
            <a:srgbClr val="30C1D7"/>
          </a:solidFill>
          <a:ln w="19050" cap="flat" cmpd="sng">
            <a:solidFill>
              <a:srgbClr val="30C1D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SzPts val="1800"/>
            </a:pPr>
            <a:r>
              <a:rPr lang="ja-JP" altLang="en-US" sz="1200">
                <a:solidFill>
                  <a:schemeClr val="l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「学習者中心の学び」の側面から見た</a:t>
            </a:r>
            <a:r>
              <a:rPr lang="en-US" altLang="ja-JP" sz="12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Value</a:t>
            </a:r>
            <a:r>
              <a:rPr lang="ja-JP" altLang="en-US" sz="12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（ワークシート②）：組織としての行動規範・判断軸</a:t>
            </a:r>
            <a:endParaRPr sz="120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0" name="Google Shape;100;p13"/>
          <p:cNvSpPr/>
          <p:nvPr/>
        </p:nvSpPr>
        <p:spPr>
          <a:xfrm>
            <a:off x="509025" y="3193700"/>
            <a:ext cx="11460600" cy="3933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rgbClr val="30C1D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SzPts val="1400"/>
            </a:pPr>
            <a:endParaRPr sz="1200">
              <a:solidFill>
                <a:srgbClr val="57575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7" name="Google Shape;107;p13"/>
          <p:cNvSpPr/>
          <p:nvPr/>
        </p:nvSpPr>
        <p:spPr>
          <a:xfrm>
            <a:off x="286225" y="405951"/>
            <a:ext cx="515700" cy="272400"/>
          </a:xfrm>
          <a:prstGeom prst="flowChartConnector">
            <a:avLst/>
          </a:prstGeom>
          <a:solidFill>
            <a:schemeClr val="accent4"/>
          </a:solidFill>
          <a:ln w="1905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altLang="ja-JP" b="1">
                <a:solidFill>
                  <a:schemeClr val="l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endParaRPr b="1">
              <a:solidFill>
                <a:schemeClr val="l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8" name="Google Shape;108;p13"/>
          <p:cNvSpPr/>
          <p:nvPr/>
        </p:nvSpPr>
        <p:spPr>
          <a:xfrm>
            <a:off x="286225" y="2066534"/>
            <a:ext cx="515700" cy="272400"/>
          </a:xfrm>
          <a:prstGeom prst="flowChartConnector">
            <a:avLst/>
          </a:prstGeom>
          <a:solidFill>
            <a:schemeClr val="accent4"/>
          </a:solidFill>
          <a:ln w="1905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altLang="ja-JP" b="1">
                <a:solidFill>
                  <a:schemeClr val="l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endParaRPr b="1">
              <a:solidFill>
                <a:schemeClr val="l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9" name="Google Shape;109;p13"/>
          <p:cNvSpPr/>
          <p:nvPr/>
        </p:nvSpPr>
        <p:spPr>
          <a:xfrm>
            <a:off x="286225" y="2871875"/>
            <a:ext cx="515700" cy="272400"/>
          </a:xfrm>
          <a:prstGeom prst="flowChartConnector">
            <a:avLst/>
          </a:prstGeom>
          <a:solidFill>
            <a:schemeClr val="accent4"/>
          </a:solidFill>
          <a:ln w="1905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altLang="ja-JP" b="1">
                <a:solidFill>
                  <a:schemeClr val="l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endParaRPr b="1">
              <a:solidFill>
                <a:schemeClr val="l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0" name="Google Shape;110;p13"/>
          <p:cNvSpPr/>
          <p:nvPr/>
        </p:nvSpPr>
        <p:spPr>
          <a:xfrm>
            <a:off x="286225" y="4008221"/>
            <a:ext cx="515700" cy="272400"/>
          </a:xfrm>
          <a:prstGeom prst="flowChartConnector">
            <a:avLst/>
          </a:prstGeom>
          <a:solidFill>
            <a:schemeClr val="accent4"/>
          </a:solidFill>
          <a:ln w="1905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altLang="ja-JP" b="1">
                <a:solidFill>
                  <a:schemeClr val="l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endParaRPr b="1">
              <a:solidFill>
                <a:schemeClr val="l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1" name="Google Shape;111;p13"/>
          <p:cNvSpPr/>
          <p:nvPr/>
        </p:nvSpPr>
        <p:spPr>
          <a:xfrm>
            <a:off x="3873825" y="4008221"/>
            <a:ext cx="515700" cy="272400"/>
          </a:xfrm>
          <a:prstGeom prst="flowChartConnector">
            <a:avLst/>
          </a:prstGeom>
          <a:solidFill>
            <a:schemeClr val="accent4"/>
          </a:solidFill>
          <a:ln w="1905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altLang="ja-JP" b="1">
                <a:solidFill>
                  <a:schemeClr val="l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endParaRPr b="1">
              <a:solidFill>
                <a:schemeClr val="l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12" name="Google Shape;112;p13"/>
          <p:cNvCxnSpPr>
            <a:stCxn id="104" idx="3"/>
            <a:endCxn id="98" idx="1"/>
          </p:cNvCxnSpPr>
          <p:nvPr/>
        </p:nvCxnSpPr>
        <p:spPr>
          <a:xfrm rot="10800000" flipH="1">
            <a:off x="3539070" y="5685666"/>
            <a:ext cx="617400" cy="1200"/>
          </a:xfrm>
          <a:prstGeom prst="straightConnector1">
            <a:avLst/>
          </a:prstGeom>
          <a:noFill/>
          <a:ln w="9525" cap="flat" cmpd="sng">
            <a:solidFill>
              <a:srgbClr val="30C1D7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113" name="Google Shape;113;p13"/>
          <p:cNvSpPr/>
          <p:nvPr/>
        </p:nvSpPr>
        <p:spPr>
          <a:xfrm>
            <a:off x="6469000" y="1218075"/>
            <a:ext cx="5667600" cy="251100"/>
          </a:xfrm>
          <a:prstGeom prst="rect">
            <a:avLst/>
          </a:prstGeom>
          <a:solidFill>
            <a:srgbClr val="30C1D7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altLang="ja-JP" sz="1200">
                <a:solidFill>
                  <a:schemeClr val="l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Vision</a:t>
            </a:r>
            <a:r>
              <a:rPr lang="ja-JP" altLang="en-US" sz="1200">
                <a:solidFill>
                  <a:schemeClr val="l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実現のための学習者中心の学びの重要性</a:t>
            </a:r>
            <a:endParaRPr sz="1200">
              <a:solidFill>
                <a:schemeClr val="l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4"/>
          <p:cNvSpPr/>
          <p:nvPr/>
        </p:nvSpPr>
        <p:spPr>
          <a:xfrm>
            <a:off x="7804310" y="1104844"/>
            <a:ext cx="3759000" cy="24834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9" name="Google Shape;119;p14"/>
          <p:cNvSpPr/>
          <p:nvPr/>
        </p:nvSpPr>
        <p:spPr>
          <a:xfrm>
            <a:off x="3549363" y="3942775"/>
            <a:ext cx="3759000" cy="9762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0" name="Google Shape;120;p14"/>
          <p:cNvSpPr/>
          <p:nvPr/>
        </p:nvSpPr>
        <p:spPr>
          <a:xfrm>
            <a:off x="3549444" y="1104844"/>
            <a:ext cx="3759000" cy="24834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1" name="Google Shape;121;p14"/>
          <p:cNvSpPr/>
          <p:nvPr/>
        </p:nvSpPr>
        <p:spPr>
          <a:xfrm>
            <a:off x="639096" y="1104844"/>
            <a:ext cx="2739000" cy="2483400"/>
          </a:xfrm>
          <a:prstGeom prst="rect">
            <a:avLst/>
          </a:prstGeom>
          <a:solidFill>
            <a:srgbClr val="30C1D7"/>
          </a:solidFill>
          <a:ln w="19050" cap="flat" cmpd="sng">
            <a:solidFill>
              <a:srgbClr val="30C1D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ja-JP" altLang="en-US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あなたの思う</a:t>
            </a:r>
            <a:br>
              <a:rPr lang="ja-JP" altLang="en-US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"</a:t>
            </a:r>
            <a:r>
              <a:rPr lang="ja-JP" altLang="en-US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学習者中心の学び”</a:t>
            </a:r>
            <a:br>
              <a:rPr lang="ja-JP" altLang="en-US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(Mission)</a:t>
            </a:r>
            <a:endParaRPr sz="160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2" name="Google Shape;122;p14"/>
          <p:cNvSpPr/>
          <p:nvPr/>
        </p:nvSpPr>
        <p:spPr>
          <a:xfrm>
            <a:off x="639100" y="3932901"/>
            <a:ext cx="1317000" cy="2024100"/>
          </a:xfrm>
          <a:prstGeom prst="rect">
            <a:avLst/>
          </a:prstGeom>
          <a:solidFill>
            <a:srgbClr val="30C1D7"/>
          </a:solidFill>
          <a:ln w="19050" cap="flat" cmpd="sng">
            <a:solidFill>
              <a:srgbClr val="30C1D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ja-JP" altLang="en-US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過去経験から考える</a:t>
            </a:r>
            <a:br>
              <a:rPr lang="ja-JP" altLang="en-US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"</a:t>
            </a:r>
            <a:r>
              <a:rPr lang="ja-JP" altLang="en-US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学習者中心</a:t>
            </a:r>
            <a:br>
              <a:rPr lang="ja-JP" altLang="en-US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の学び</a:t>
            </a:r>
            <a:r>
              <a:rPr lang="en-US" altLang="ja-JP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"</a:t>
            </a:r>
            <a:r>
              <a:rPr lang="ja-JP" altLang="en-US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を進めるときに大事にしたい価値観</a:t>
            </a:r>
            <a:endParaRPr sz="160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3" name="Google Shape;123;p14"/>
          <p:cNvSpPr/>
          <p:nvPr/>
        </p:nvSpPr>
        <p:spPr>
          <a:xfrm>
            <a:off x="2061075" y="3932901"/>
            <a:ext cx="1317000" cy="972000"/>
          </a:xfrm>
          <a:prstGeom prst="rect">
            <a:avLst/>
          </a:prstGeom>
          <a:solidFill>
            <a:srgbClr val="30C1D7"/>
          </a:solidFill>
          <a:ln w="19050" cap="flat" cmpd="sng">
            <a:solidFill>
              <a:srgbClr val="30C1D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ja-JP" altLang="en-US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うまくいったときの</a:t>
            </a:r>
            <a:br>
              <a:rPr lang="ja-JP" altLang="en-US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背景</a:t>
            </a:r>
            <a:endParaRPr sz="160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24" name="Google Shape;124;p14"/>
          <p:cNvGrpSpPr/>
          <p:nvPr/>
        </p:nvGrpSpPr>
        <p:grpSpPr>
          <a:xfrm>
            <a:off x="3549365" y="533509"/>
            <a:ext cx="3758974" cy="431100"/>
            <a:chOff x="2391929" y="533509"/>
            <a:chExt cx="1926000" cy="431100"/>
          </a:xfrm>
        </p:grpSpPr>
        <p:sp>
          <p:nvSpPr>
            <p:cNvPr id="125" name="Google Shape;125;p14"/>
            <p:cNvSpPr txBox="1"/>
            <p:nvPr/>
          </p:nvSpPr>
          <p:spPr>
            <a:xfrm>
              <a:off x="2391929" y="533509"/>
              <a:ext cx="19260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algn="ctr"/>
              <a:r>
                <a:rPr lang="ja-JP" altLang="en-US" sz="1600">
                  <a:solidFill>
                    <a:schemeClr val="dk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こどもの姿</a:t>
              </a:r>
              <a:endParaRPr sz="160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126" name="Google Shape;126;p14"/>
            <p:cNvCxnSpPr/>
            <p:nvPr/>
          </p:nvCxnSpPr>
          <p:spPr>
            <a:xfrm>
              <a:off x="2391929" y="933291"/>
              <a:ext cx="1926000" cy="0"/>
            </a:xfrm>
            <a:prstGeom prst="straightConnector1">
              <a:avLst/>
            </a:prstGeom>
            <a:noFill/>
            <a:ln w="9525" cap="flat" cmpd="sng">
              <a:solidFill>
                <a:srgbClr val="7F7F7F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27" name="Google Shape;127;p14"/>
          <p:cNvGrpSpPr/>
          <p:nvPr/>
        </p:nvGrpSpPr>
        <p:grpSpPr>
          <a:xfrm>
            <a:off x="7804171" y="533507"/>
            <a:ext cx="3758976" cy="431100"/>
            <a:chOff x="4155842" y="533507"/>
            <a:chExt cx="1926001" cy="431100"/>
          </a:xfrm>
        </p:grpSpPr>
        <p:sp>
          <p:nvSpPr>
            <p:cNvPr id="128" name="Google Shape;128;p14"/>
            <p:cNvSpPr txBox="1"/>
            <p:nvPr/>
          </p:nvSpPr>
          <p:spPr>
            <a:xfrm>
              <a:off x="4155843" y="533507"/>
              <a:ext cx="19260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algn="ctr"/>
              <a:r>
                <a:rPr lang="ja-JP" altLang="en-US" sz="1600">
                  <a:solidFill>
                    <a:schemeClr val="dk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教師の姿</a:t>
              </a:r>
              <a:endParaRPr sz="160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129" name="Google Shape;129;p14"/>
            <p:cNvCxnSpPr/>
            <p:nvPr/>
          </p:nvCxnSpPr>
          <p:spPr>
            <a:xfrm>
              <a:off x="4155842" y="933291"/>
              <a:ext cx="1926000" cy="0"/>
            </a:xfrm>
            <a:prstGeom prst="straightConnector1">
              <a:avLst/>
            </a:prstGeom>
            <a:noFill/>
            <a:ln w="9525" cap="flat" cmpd="sng">
              <a:solidFill>
                <a:srgbClr val="7F7F7F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30" name="Google Shape;130;p14"/>
          <p:cNvSpPr/>
          <p:nvPr/>
        </p:nvSpPr>
        <p:spPr>
          <a:xfrm>
            <a:off x="2061075" y="4984973"/>
            <a:ext cx="1317000" cy="972000"/>
          </a:xfrm>
          <a:prstGeom prst="rect">
            <a:avLst/>
          </a:prstGeom>
          <a:solidFill>
            <a:srgbClr val="30C1D7"/>
          </a:solidFill>
          <a:ln w="19050" cap="flat" cmpd="sng">
            <a:solidFill>
              <a:srgbClr val="30C1D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ja-JP" altLang="en-US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うまくいかなかったときの背景</a:t>
            </a:r>
            <a:endParaRPr sz="160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1" name="Google Shape;131;p14"/>
          <p:cNvSpPr/>
          <p:nvPr/>
        </p:nvSpPr>
        <p:spPr>
          <a:xfrm>
            <a:off x="3549450" y="4980857"/>
            <a:ext cx="3759000" cy="9762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32" name="Google Shape;132;p14"/>
          <p:cNvCxnSpPr/>
          <p:nvPr/>
        </p:nvCxnSpPr>
        <p:spPr>
          <a:xfrm>
            <a:off x="639095" y="3728511"/>
            <a:ext cx="10924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133" name="Google Shape;133;p14"/>
          <p:cNvSpPr/>
          <p:nvPr/>
        </p:nvSpPr>
        <p:spPr>
          <a:xfrm>
            <a:off x="10123715" y="119740"/>
            <a:ext cx="1592400" cy="286200"/>
          </a:xfrm>
          <a:prstGeom prst="rect">
            <a:avLst/>
          </a:prstGeom>
          <a:solidFill>
            <a:srgbClr val="9A9A9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ja-JP" altLang="en-US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ワークシート➁</a:t>
            </a:r>
            <a:endParaRPr b="1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4" name="Google Shape;134;p14"/>
          <p:cNvSpPr txBox="1"/>
          <p:nvPr/>
        </p:nvSpPr>
        <p:spPr>
          <a:xfrm>
            <a:off x="296575" y="98850"/>
            <a:ext cx="25656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buSzPts val="2400"/>
            </a:pPr>
            <a:r>
              <a:rPr lang="en-US" altLang="ja-JP" sz="2400" u="sng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Mission/Value</a:t>
            </a:r>
            <a:endParaRPr sz="2400" u="sng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35" name="Google Shape;135;p14"/>
          <p:cNvCxnSpPr>
            <a:stCxn id="120" idx="3"/>
            <a:endCxn id="118" idx="1"/>
          </p:cNvCxnSpPr>
          <p:nvPr/>
        </p:nvCxnSpPr>
        <p:spPr>
          <a:xfrm>
            <a:off x="7308444" y="2346544"/>
            <a:ext cx="495900" cy="0"/>
          </a:xfrm>
          <a:prstGeom prst="straightConnector1">
            <a:avLst/>
          </a:prstGeom>
          <a:noFill/>
          <a:ln w="9525" cap="flat" cmpd="sng">
            <a:solidFill>
              <a:srgbClr val="30C1D7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36" name="Google Shape;136;p14"/>
          <p:cNvSpPr/>
          <p:nvPr/>
        </p:nvSpPr>
        <p:spPr>
          <a:xfrm>
            <a:off x="639075" y="6037050"/>
            <a:ext cx="2739000" cy="726900"/>
          </a:xfrm>
          <a:prstGeom prst="rect">
            <a:avLst/>
          </a:prstGeom>
          <a:solidFill>
            <a:srgbClr val="30C1D7"/>
          </a:solidFill>
          <a:ln w="19050" cap="flat" cmpd="sng">
            <a:solidFill>
              <a:srgbClr val="30C1D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ja-JP" altLang="en-US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上記を踏まえ、組織として大事にしたい価値観・規範</a:t>
            </a:r>
            <a:br>
              <a:rPr lang="ja-JP" altLang="en-US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Value</a:t>
            </a:r>
            <a:r>
              <a:rPr lang="ja-JP" altLang="en-US" sz="16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sz="160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7" name="Google Shape;137;p14"/>
          <p:cNvSpPr/>
          <p:nvPr/>
        </p:nvSpPr>
        <p:spPr>
          <a:xfrm>
            <a:off x="3549450" y="6083200"/>
            <a:ext cx="8013600" cy="6129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8" name="Google Shape;138;p14"/>
          <p:cNvSpPr/>
          <p:nvPr/>
        </p:nvSpPr>
        <p:spPr>
          <a:xfrm>
            <a:off x="7804113" y="3942775"/>
            <a:ext cx="3759000" cy="9762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9" name="Google Shape;139;p14"/>
          <p:cNvSpPr/>
          <p:nvPr/>
        </p:nvSpPr>
        <p:spPr>
          <a:xfrm>
            <a:off x="7804200" y="4980857"/>
            <a:ext cx="3759000" cy="9762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" name="Google Shape;145;p15"/>
          <p:cNvGrpSpPr/>
          <p:nvPr/>
        </p:nvGrpSpPr>
        <p:grpSpPr>
          <a:xfrm>
            <a:off x="628694" y="533509"/>
            <a:ext cx="2487622" cy="400200"/>
            <a:chOff x="2391929" y="533509"/>
            <a:chExt cx="1926000" cy="400200"/>
          </a:xfrm>
        </p:grpSpPr>
        <p:sp>
          <p:nvSpPr>
            <p:cNvPr id="146" name="Google Shape;146;p15"/>
            <p:cNvSpPr txBox="1"/>
            <p:nvPr/>
          </p:nvSpPr>
          <p:spPr>
            <a:xfrm>
              <a:off x="2391929" y="533509"/>
              <a:ext cx="19260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algn="ctr">
                <a:buSzPts val="1400"/>
              </a:pPr>
              <a:r>
                <a:rPr lang="ja-JP" altLang="en-US">
                  <a:solidFill>
                    <a:schemeClr val="dk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現状できていること</a:t>
              </a:r>
              <a:endParaRPr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147" name="Google Shape;147;p15"/>
            <p:cNvCxnSpPr/>
            <p:nvPr/>
          </p:nvCxnSpPr>
          <p:spPr>
            <a:xfrm>
              <a:off x="2391929" y="933291"/>
              <a:ext cx="1926000" cy="0"/>
            </a:xfrm>
            <a:prstGeom prst="straightConnector1">
              <a:avLst/>
            </a:prstGeom>
            <a:noFill/>
            <a:ln w="9525" cap="flat" cmpd="sng">
              <a:solidFill>
                <a:srgbClr val="7F7F7F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48" name="Google Shape;148;p15"/>
          <p:cNvGrpSpPr/>
          <p:nvPr/>
        </p:nvGrpSpPr>
        <p:grpSpPr>
          <a:xfrm>
            <a:off x="3444434" y="533507"/>
            <a:ext cx="2487623" cy="400200"/>
            <a:chOff x="4155842" y="533507"/>
            <a:chExt cx="1926001" cy="400200"/>
          </a:xfrm>
        </p:grpSpPr>
        <p:sp>
          <p:nvSpPr>
            <p:cNvPr id="149" name="Google Shape;149;p15"/>
            <p:cNvSpPr txBox="1"/>
            <p:nvPr/>
          </p:nvSpPr>
          <p:spPr>
            <a:xfrm>
              <a:off x="4155843" y="533507"/>
              <a:ext cx="19260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algn="ctr">
                <a:buSzPts val="1400"/>
              </a:pPr>
              <a:r>
                <a:rPr lang="ja-JP" altLang="en-US">
                  <a:solidFill>
                    <a:schemeClr val="dk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超えるべき壁</a:t>
              </a:r>
              <a:endParaRPr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150" name="Google Shape;150;p15"/>
            <p:cNvCxnSpPr/>
            <p:nvPr/>
          </p:nvCxnSpPr>
          <p:spPr>
            <a:xfrm>
              <a:off x="4155842" y="933291"/>
              <a:ext cx="1926000" cy="0"/>
            </a:xfrm>
            <a:prstGeom prst="straightConnector1">
              <a:avLst/>
            </a:prstGeom>
            <a:noFill/>
            <a:ln w="9525" cap="flat" cmpd="sng">
              <a:solidFill>
                <a:srgbClr val="7F7F7F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1" name="Google Shape;151;p15"/>
          <p:cNvGrpSpPr/>
          <p:nvPr/>
        </p:nvGrpSpPr>
        <p:grpSpPr>
          <a:xfrm>
            <a:off x="9075927" y="571701"/>
            <a:ext cx="2487622" cy="400200"/>
            <a:chOff x="8932061" y="571701"/>
            <a:chExt cx="1926000" cy="400200"/>
          </a:xfrm>
        </p:grpSpPr>
        <p:sp>
          <p:nvSpPr>
            <p:cNvPr id="152" name="Google Shape;152;p15"/>
            <p:cNvSpPr txBox="1"/>
            <p:nvPr/>
          </p:nvSpPr>
          <p:spPr>
            <a:xfrm>
              <a:off x="8932061" y="571701"/>
              <a:ext cx="19260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algn="ctr">
                <a:buSzPts val="1400"/>
              </a:pPr>
              <a:r>
                <a:rPr lang="ja-JP" altLang="en-US">
                  <a:solidFill>
                    <a:schemeClr val="dk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目指す状態</a:t>
              </a:r>
              <a:endParaRPr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153" name="Google Shape;153;p15"/>
            <p:cNvCxnSpPr/>
            <p:nvPr/>
          </p:nvCxnSpPr>
          <p:spPr>
            <a:xfrm>
              <a:off x="8932061" y="933291"/>
              <a:ext cx="1926000" cy="0"/>
            </a:xfrm>
            <a:prstGeom prst="straightConnector1">
              <a:avLst/>
            </a:prstGeom>
            <a:noFill/>
            <a:ln w="9525" cap="flat" cmpd="sng">
              <a:solidFill>
                <a:srgbClr val="7F7F7F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4" name="Google Shape;154;p15"/>
          <p:cNvGrpSpPr/>
          <p:nvPr/>
        </p:nvGrpSpPr>
        <p:grpSpPr>
          <a:xfrm>
            <a:off x="6260180" y="579739"/>
            <a:ext cx="2487622" cy="351582"/>
            <a:chOff x="6477675" y="579739"/>
            <a:chExt cx="1926000" cy="351582"/>
          </a:xfrm>
        </p:grpSpPr>
        <p:cxnSp>
          <p:nvCxnSpPr>
            <p:cNvPr id="155" name="Google Shape;155;p15"/>
            <p:cNvCxnSpPr/>
            <p:nvPr/>
          </p:nvCxnSpPr>
          <p:spPr>
            <a:xfrm>
              <a:off x="6477675" y="931321"/>
              <a:ext cx="1926000" cy="0"/>
            </a:xfrm>
            <a:prstGeom prst="straightConnector1">
              <a:avLst/>
            </a:prstGeom>
            <a:noFill/>
            <a:ln w="9525" cap="flat" cmpd="sng">
              <a:solidFill>
                <a:srgbClr val="7F7F7F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56" name="Google Shape;156;p15"/>
            <p:cNvSpPr txBox="1"/>
            <p:nvPr/>
          </p:nvSpPr>
          <p:spPr>
            <a:xfrm>
              <a:off x="6477675" y="579739"/>
              <a:ext cx="19260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algn="ctr">
                <a:buSzPts val="1400"/>
              </a:pPr>
              <a:r>
                <a:rPr lang="ja-JP" altLang="en-US">
                  <a:latin typeface="Meiryo UI" panose="020B0604030504040204" pitchFamily="50" charset="-128"/>
                  <a:ea typeface="Meiryo UI" panose="020B0604030504040204" pitchFamily="50" charset="-128"/>
                </a:rPr>
                <a:t>壁を乗り越える方法</a:t>
              </a:r>
              <a:endParaRPr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57" name="Google Shape;157;p15"/>
          <p:cNvSpPr/>
          <p:nvPr/>
        </p:nvSpPr>
        <p:spPr>
          <a:xfrm>
            <a:off x="10123715" y="119740"/>
            <a:ext cx="1592400" cy="286200"/>
          </a:xfrm>
          <a:prstGeom prst="rect">
            <a:avLst/>
          </a:prstGeom>
          <a:solidFill>
            <a:srgbClr val="9A9A9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SzPts val="1400"/>
            </a:pPr>
            <a:r>
              <a:rPr lang="ja-JP" altLang="en-US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ワークシート③</a:t>
            </a:r>
            <a:endParaRPr b="1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8" name="Google Shape;158;p15"/>
          <p:cNvSpPr/>
          <p:nvPr/>
        </p:nvSpPr>
        <p:spPr>
          <a:xfrm>
            <a:off x="628650" y="1328057"/>
            <a:ext cx="2487600" cy="48768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1400"/>
            </a:pPr>
            <a:endParaRPr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9" name="Google Shape;159;p15"/>
          <p:cNvSpPr/>
          <p:nvPr/>
        </p:nvSpPr>
        <p:spPr>
          <a:xfrm>
            <a:off x="3444354" y="1328057"/>
            <a:ext cx="2487600" cy="48768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1400"/>
            </a:pPr>
            <a:endParaRPr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0" name="Google Shape;160;p15"/>
          <p:cNvSpPr/>
          <p:nvPr/>
        </p:nvSpPr>
        <p:spPr>
          <a:xfrm>
            <a:off x="6260058" y="1328057"/>
            <a:ext cx="2487600" cy="48768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1400"/>
            </a:pPr>
            <a:r>
              <a:rPr lang="en-US" altLang="ja-JP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組織として</a:t>
            </a:r>
            <a:r>
              <a:rPr lang="en-US" altLang="ja-JP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>
              <a:solidFill>
                <a:srgbClr val="57575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SzPts val="1400"/>
            </a:pPr>
            <a:endParaRPr>
              <a:solidFill>
                <a:srgbClr val="57575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SzPts val="1400"/>
            </a:pPr>
            <a:endParaRPr>
              <a:solidFill>
                <a:srgbClr val="57575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SzPts val="1400"/>
            </a:pPr>
            <a:endParaRPr>
              <a:solidFill>
                <a:srgbClr val="57575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SzPts val="1400"/>
            </a:pPr>
            <a:endParaRPr>
              <a:solidFill>
                <a:srgbClr val="57575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SzPts val="1400"/>
            </a:pPr>
            <a:endParaRPr>
              <a:solidFill>
                <a:srgbClr val="57575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SzPts val="1400"/>
            </a:pPr>
            <a:r>
              <a:rPr lang="en-US" altLang="ja-JP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自分</a:t>
            </a:r>
            <a:r>
              <a:rPr lang="en-US" altLang="ja-JP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リーダー</a:t>
            </a:r>
            <a:r>
              <a:rPr lang="en-US" altLang="ja-JP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として</a:t>
            </a:r>
            <a:r>
              <a:rPr lang="en-US" altLang="ja-JP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>
              <a:solidFill>
                <a:srgbClr val="57575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SzPts val="1400"/>
            </a:pPr>
            <a:endParaRPr>
              <a:solidFill>
                <a:srgbClr val="57575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SzPts val="1400"/>
            </a:pPr>
            <a:endParaRPr>
              <a:solidFill>
                <a:srgbClr val="57575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SzPts val="1400"/>
            </a:pPr>
            <a:endParaRPr>
              <a:solidFill>
                <a:srgbClr val="57575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SzPts val="1400"/>
            </a:pPr>
            <a:endParaRPr>
              <a:solidFill>
                <a:srgbClr val="57575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SzPts val="1400"/>
            </a:pPr>
            <a:endParaRPr>
              <a:solidFill>
                <a:srgbClr val="57575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SzPts val="1400"/>
            </a:pPr>
            <a:r>
              <a:rPr lang="en-US" altLang="ja-JP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組織メンバーへの期待</a:t>
            </a:r>
            <a:r>
              <a:rPr lang="en-US" altLang="ja-JP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>
              <a:solidFill>
                <a:srgbClr val="57575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SzPts val="1400"/>
            </a:pPr>
            <a:endParaRPr>
              <a:solidFill>
                <a:srgbClr val="57575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1" name="Google Shape;161;p15"/>
          <p:cNvSpPr/>
          <p:nvPr/>
        </p:nvSpPr>
        <p:spPr>
          <a:xfrm>
            <a:off x="9075763" y="1328057"/>
            <a:ext cx="2487600" cy="48768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1400"/>
            </a:pPr>
            <a:endParaRPr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2" name="Google Shape;162;p15"/>
          <p:cNvSpPr txBox="1"/>
          <p:nvPr/>
        </p:nvSpPr>
        <p:spPr>
          <a:xfrm>
            <a:off x="148300" y="0"/>
            <a:ext cx="2967900" cy="5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buSzPts val="2100"/>
            </a:pPr>
            <a:r>
              <a:rPr lang="ja-JP" altLang="en-US" sz="2100" u="sng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人・組織の状態</a:t>
            </a:r>
            <a:endParaRPr sz="2100" u="sng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6"/>
          <p:cNvSpPr/>
          <p:nvPr/>
        </p:nvSpPr>
        <p:spPr>
          <a:xfrm>
            <a:off x="838350" y="1473300"/>
            <a:ext cx="7660200" cy="47313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1400"/>
            </a:pPr>
            <a:endParaRPr>
              <a:solidFill>
                <a:srgbClr val="57575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9" name="Google Shape;169;p16"/>
          <p:cNvSpPr txBox="1"/>
          <p:nvPr/>
        </p:nvSpPr>
        <p:spPr>
          <a:xfrm>
            <a:off x="148300" y="0"/>
            <a:ext cx="5189100" cy="5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buSzPts val="2100"/>
            </a:pPr>
            <a:r>
              <a:rPr lang="ja-JP" altLang="en-US" sz="2100" u="sng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変革に向けたネクストステップ</a:t>
            </a:r>
            <a:endParaRPr sz="2100" u="sng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0" name="Google Shape;170;p16"/>
          <p:cNvSpPr/>
          <p:nvPr/>
        </p:nvSpPr>
        <p:spPr>
          <a:xfrm>
            <a:off x="10123715" y="119740"/>
            <a:ext cx="1592400" cy="286200"/>
          </a:xfrm>
          <a:prstGeom prst="rect">
            <a:avLst/>
          </a:prstGeom>
          <a:solidFill>
            <a:srgbClr val="9A9A9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SzPts val="1400"/>
            </a:pPr>
            <a:r>
              <a:rPr lang="ja-JP" altLang="en-US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ワークシート④</a:t>
            </a:r>
            <a:endParaRPr b="1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1" name="Google Shape;171;p16"/>
          <p:cNvSpPr/>
          <p:nvPr/>
        </p:nvSpPr>
        <p:spPr>
          <a:xfrm>
            <a:off x="8707700" y="1473300"/>
            <a:ext cx="3008400" cy="47313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1400"/>
            </a:pPr>
            <a:endParaRPr>
              <a:solidFill>
                <a:srgbClr val="57575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72" name="Google Shape;172;p16"/>
          <p:cNvGrpSpPr/>
          <p:nvPr/>
        </p:nvGrpSpPr>
        <p:grpSpPr>
          <a:xfrm>
            <a:off x="838463" y="790500"/>
            <a:ext cx="7660280" cy="400200"/>
            <a:chOff x="2391929" y="533509"/>
            <a:chExt cx="1926000" cy="400200"/>
          </a:xfrm>
        </p:grpSpPr>
        <p:sp>
          <p:nvSpPr>
            <p:cNvPr id="173" name="Google Shape;173;p16"/>
            <p:cNvSpPr txBox="1"/>
            <p:nvPr/>
          </p:nvSpPr>
          <p:spPr>
            <a:xfrm>
              <a:off x="2391929" y="533509"/>
              <a:ext cx="19260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algn="ctr">
                <a:buSzPts val="1400"/>
              </a:pPr>
              <a:r>
                <a:rPr lang="ja-JP" altLang="en-US">
                  <a:solidFill>
                    <a:schemeClr val="dk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取り組む事</a:t>
              </a:r>
              <a:endParaRPr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174" name="Google Shape;174;p16"/>
            <p:cNvCxnSpPr/>
            <p:nvPr/>
          </p:nvCxnSpPr>
          <p:spPr>
            <a:xfrm>
              <a:off x="2391929" y="933291"/>
              <a:ext cx="1926000" cy="0"/>
            </a:xfrm>
            <a:prstGeom prst="straightConnector1">
              <a:avLst/>
            </a:prstGeom>
            <a:noFill/>
            <a:ln w="9525" cap="flat" cmpd="sng">
              <a:solidFill>
                <a:srgbClr val="7F7F7F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75" name="Google Shape;175;p16"/>
          <p:cNvSpPr txBox="1"/>
          <p:nvPr/>
        </p:nvSpPr>
        <p:spPr>
          <a:xfrm>
            <a:off x="8707692" y="790500"/>
            <a:ext cx="3008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>
              <a:buSzPts val="1400"/>
            </a:pPr>
            <a:r>
              <a:rPr lang="ja-JP" altLang="en-US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振り返るとき</a:t>
            </a:r>
            <a:endParaRPr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76" name="Google Shape;176;p16"/>
          <p:cNvCxnSpPr/>
          <p:nvPr/>
        </p:nvCxnSpPr>
        <p:spPr>
          <a:xfrm rot="10800000" flipH="1">
            <a:off x="8885475" y="1190325"/>
            <a:ext cx="2830800" cy="1980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2696</TotalTime>
  <Words>278</Words>
  <Application>Microsoft Office PowerPoint</Application>
  <PresentationFormat>ワイド画面</PresentationFormat>
  <Paragraphs>55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7" baseType="lpstr">
      <vt:lpstr>Meiryo UI</vt:lpstr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Kohno, Yamato</cp:lastModifiedBy>
  <cp:revision>3</cp:revision>
  <dcterms:modified xsi:type="dcterms:W3CDTF">2025-01-19T21:50:59Z</dcterms:modified>
</cp:coreProperties>
</file>