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  <p:sldMasterId id="2147483660" r:id="rId2"/>
  </p:sldMasterIdLst>
  <p:sldIdLst>
    <p:sldId id="272" r:id="rId3"/>
    <p:sldId id="271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</p:sldIdLst>
  <p:sldSz cx="12192000" cy="6858000"/>
  <p:notesSz cx="6858000" cy="9144000"/>
  <p:defaultTextStyle>
    <a:defPPr>
      <a:defRPr lang="ar-JO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570A7"/>
    <a:srgbClr val="B2DCF2"/>
    <a:srgbClr val="4EB4B6"/>
    <a:srgbClr val="B92D52"/>
    <a:srgbClr val="E38BA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5005" autoAdjust="0"/>
    <p:restoredTop sz="94660"/>
  </p:normalViewPr>
  <p:slideViewPr>
    <p:cSldViewPr snapToGrid="0">
      <p:cViewPr varScale="1">
        <p:scale>
          <a:sx n="66" d="100"/>
          <a:sy n="66" d="100"/>
        </p:scale>
        <p:origin x="629" y="2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C8E52D5C-2566-C01D-19A6-E4DCE097235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ar-SA"/>
              <a:t>انقر لتحرير نمط عنوان الشكل الرئيسي</a:t>
            </a:r>
            <a:endParaRPr lang="ar-JO"/>
          </a:p>
        </p:txBody>
      </p:sp>
      <p:sp>
        <p:nvSpPr>
          <p:cNvPr id="3" name="عنوان فرعي 2">
            <a:extLst>
              <a:ext uri="{FF2B5EF4-FFF2-40B4-BE49-F238E27FC236}">
                <a16:creationId xmlns:a16="http://schemas.microsoft.com/office/drawing/2014/main" id="{300D2B51-FC33-EBE4-720D-120220C36DE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ar-SA"/>
              <a:t>انقر لتحرير نمط العنوان الفرعي للشكل الرئيسي</a:t>
            </a:r>
            <a:endParaRPr lang="ar-JO"/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AF6264EC-0356-4F8C-B09F-A419D826E4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1D5B22-E565-41DE-9067-4EE2A096B7A5}" type="datetimeFigureOut">
              <a:rPr lang="ar-JO" smtClean="0"/>
              <a:t>10/06/1447</a:t>
            </a:fld>
            <a:endParaRPr lang="ar-JO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95DAA9CB-4B7B-B328-6923-BCC4680DFF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JO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22B7CA3D-7376-91BE-8AB1-F1BE54CD6B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12E320-E5E5-4A39-9AE3-203E8362FB54}" type="slidenum">
              <a:rPr lang="ar-JO" smtClean="0"/>
              <a:t>‹#›</a:t>
            </a:fld>
            <a:endParaRPr lang="ar-JO"/>
          </a:p>
        </p:txBody>
      </p:sp>
    </p:spTree>
    <p:extLst>
      <p:ext uri="{BB962C8B-B14F-4D97-AF65-F5344CB8AC3E}">
        <p14:creationId xmlns:p14="http://schemas.microsoft.com/office/powerpoint/2010/main" val="26437073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6F521514-0803-CCD8-3396-5A55C2C587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  <a:endParaRPr lang="ar-JO"/>
          </a:p>
        </p:txBody>
      </p:sp>
      <p:sp>
        <p:nvSpPr>
          <p:cNvPr id="3" name="عنصر نائب للعنوان العمودي 2">
            <a:extLst>
              <a:ext uri="{FF2B5EF4-FFF2-40B4-BE49-F238E27FC236}">
                <a16:creationId xmlns:a16="http://schemas.microsoft.com/office/drawing/2014/main" id="{AA1E5600-A613-B804-95F7-7C72E7A1B7A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JO"/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A021A7A1-EB50-E7F0-5F5F-2F053252A0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1D5B22-E565-41DE-9067-4EE2A096B7A5}" type="datetimeFigureOut">
              <a:rPr lang="ar-JO" smtClean="0"/>
              <a:t>10/06/1447</a:t>
            </a:fld>
            <a:endParaRPr lang="ar-JO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D938005A-E72F-E337-0289-4712D8904F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JO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0CD4F29A-F32E-DAA3-9804-BD7A2BEDEF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12E320-E5E5-4A39-9AE3-203E8362FB54}" type="slidenum">
              <a:rPr lang="ar-JO" smtClean="0"/>
              <a:t>‹#›</a:t>
            </a:fld>
            <a:endParaRPr lang="ar-JO"/>
          </a:p>
        </p:txBody>
      </p:sp>
    </p:spTree>
    <p:extLst>
      <p:ext uri="{BB962C8B-B14F-4D97-AF65-F5344CB8AC3E}">
        <p14:creationId xmlns:p14="http://schemas.microsoft.com/office/powerpoint/2010/main" val="3660975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>
            <a:extLst>
              <a:ext uri="{FF2B5EF4-FFF2-40B4-BE49-F238E27FC236}">
                <a16:creationId xmlns:a16="http://schemas.microsoft.com/office/drawing/2014/main" id="{694C8086-41C9-750F-F214-EBA6A6C66B0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ar-SA"/>
              <a:t>انقر لتحرير نمط عنوان الشكل الرئيسي</a:t>
            </a:r>
            <a:endParaRPr lang="ar-JO"/>
          </a:p>
        </p:txBody>
      </p:sp>
      <p:sp>
        <p:nvSpPr>
          <p:cNvPr id="3" name="عنصر نائب للعنوان العمودي 2">
            <a:extLst>
              <a:ext uri="{FF2B5EF4-FFF2-40B4-BE49-F238E27FC236}">
                <a16:creationId xmlns:a16="http://schemas.microsoft.com/office/drawing/2014/main" id="{F9947B02-33BE-086E-A53C-6AFFB8267DA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JO"/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24634591-17AA-DB0C-261D-0FABDB652B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1D5B22-E565-41DE-9067-4EE2A096B7A5}" type="datetimeFigureOut">
              <a:rPr lang="ar-JO" smtClean="0"/>
              <a:t>10/06/1447</a:t>
            </a:fld>
            <a:endParaRPr lang="ar-JO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A9C10DB4-C7A9-5469-BCEF-85FFEFEA78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JO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3C83A1CF-2571-9768-A1A6-75CB2B93F4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12E320-E5E5-4A39-9AE3-203E8362FB54}" type="slidenum">
              <a:rPr lang="ar-JO" smtClean="0"/>
              <a:t>‹#›</a:t>
            </a:fld>
            <a:endParaRPr lang="ar-JO"/>
          </a:p>
        </p:txBody>
      </p:sp>
    </p:spTree>
    <p:extLst>
      <p:ext uri="{BB962C8B-B14F-4D97-AF65-F5344CB8AC3E}">
        <p14:creationId xmlns:p14="http://schemas.microsoft.com/office/powerpoint/2010/main" val="417639072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A27FD8C8-1F4D-9B3A-1C92-5ABCF302A26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ar-SA"/>
              <a:t>انقر لتحرير نمط عنوان الشكل الرئيسي</a:t>
            </a:r>
            <a:endParaRPr lang="ar-JO"/>
          </a:p>
        </p:txBody>
      </p:sp>
      <p:sp>
        <p:nvSpPr>
          <p:cNvPr id="3" name="عنوان فرعي 2">
            <a:extLst>
              <a:ext uri="{FF2B5EF4-FFF2-40B4-BE49-F238E27FC236}">
                <a16:creationId xmlns:a16="http://schemas.microsoft.com/office/drawing/2014/main" id="{43755CAF-BDC1-0CE1-7C2F-DBC0C9B29EA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ar-SA"/>
              <a:t>انقر لتحرير نمط العنوان الفرعي للشكل الرئيسي</a:t>
            </a:r>
            <a:endParaRPr lang="ar-JO"/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46AB6747-B8BF-62BB-BA60-F68A12C718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97488D8-EB0E-423F-81C1-0F7BC0B04D81}" type="datetimeFigureOut">
              <a:rPr kumimoji="0" lang="ar-JO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10/06/1447</a:t>
            </a:fld>
            <a:endParaRPr kumimoji="0" lang="ar-JO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6B43EF66-7BBC-2B6B-0A55-F50D9F2F14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JO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7FD614FB-4F9D-1FBD-BB89-C7B264C7D1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C51D081-0B4F-410B-BD58-E9CBF16D179D}" type="slidenum">
              <a:rPr kumimoji="0" lang="ar-JO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pPr marL="0" marR="0" lvl="0" indent="0" algn="l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ar-JO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282184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97AD18D3-CD79-7A91-EE91-4263AE30A2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  <a:endParaRPr lang="ar-JO"/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1ACD370F-E061-875A-1863-716F3299B27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JO"/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D8B1C99D-7730-9652-CE2E-F86ECCD670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1D5B22-E565-41DE-9067-4EE2A096B7A5}" type="datetimeFigureOut">
              <a:rPr lang="ar-JO" smtClean="0"/>
              <a:t>10/06/1447</a:t>
            </a:fld>
            <a:endParaRPr lang="ar-JO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B4E4E149-1AAA-FCD3-D3F5-8ACE77DF8C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JO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EC75D3F0-CE2F-72FB-3A88-DB6C863532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12E320-E5E5-4A39-9AE3-203E8362FB54}" type="slidenum">
              <a:rPr lang="ar-JO" smtClean="0"/>
              <a:t>‹#›</a:t>
            </a:fld>
            <a:endParaRPr lang="ar-JO"/>
          </a:p>
        </p:txBody>
      </p:sp>
    </p:spTree>
    <p:extLst>
      <p:ext uri="{BB962C8B-B14F-4D97-AF65-F5344CB8AC3E}">
        <p14:creationId xmlns:p14="http://schemas.microsoft.com/office/powerpoint/2010/main" val="30305592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5061A509-6F4A-AFF9-C4E7-1A41FDC055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ar-SA"/>
              <a:t>انقر لتحرير نمط عنوان الشكل الرئيسي</a:t>
            </a:r>
            <a:endParaRPr lang="ar-JO"/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F4F36061-E5DB-4016-6A13-FA73BCDEC02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642B71B1-A0D6-95BE-599D-B379186209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1D5B22-E565-41DE-9067-4EE2A096B7A5}" type="datetimeFigureOut">
              <a:rPr lang="ar-JO" smtClean="0"/>
              <a:t>10/06/1447</a:t>
            </a:fld>
            <a:endParaRPr lang="ar-JO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E210D388-E556-A79A-FAC8-0D2AE81345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JO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F034B4C0-DD5E-0F22-C92F-8BBD76F230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12E320-E5E5-4A39-9AE3-203E8362FB54}" type="slidenum">
              <a:rPr lang="ar-JO" smtClean="0"/>
              <a:t>‹#›</a:t>
            </a:fld>
            <a:endParaRPr lang="ar-JO"/>
          </a:p>
        </p:txBody>
      </p:sp>
    </p:spTree>
    <p:extLst>
      <p:ext uri="{BB962C8B-B14F-4D97-AF65-F5344CB8AC3E}">
        <p14:creationId xmlns:p14="http://schemas.microsoft.com/office/powerpoint/2010/main" val="22811109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EDD83C11-42CF-2932-E4C9-F3EFF4A1B7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  <a:endParaRPr lang="ar-JO"/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47B7E314-501E-A2D5-D8FC-A60B9B6A4D1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JO"/>
          </a:p>
        </p:txBody>
      </p:sp>
      <p:sp>
        <p:nvSpPr>
          <p:cNvPr id="4" name="عنصر نائب للمحتوى 3">
            <a:extLst>
              <a:ext uri="{FF2B5EF4-FFF2-40B4-BE49-F238E27FC236}">
                <a16:creationId xmlns:a16="http://schemas.microsoft.com/office/drawing/2014/main" id="{026C5664-34B5-4509-31AE-39B5E7030B4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JO"/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B8637F65-64C4-F92E-0185-1CDF5CCDEF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1D5B22-E565-41DE-9067-4EE2A096B7A5}" type="datetimeFigureOut">
              <a:rPr lang="ar-JO" smtClean="0"/>
              <a:t>10/06/1447</a:t>
            </a:fld>
            <a:endParaRPr lang="ar-JO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B882C8F7-87CF-DBF2-CF6B-2D9F9E1449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JO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2063F225-C928-C0B4-E7FD-56D0F4CD91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12E320-E5E5-4A39-9AE3-203E8362FB54}" type="slidenum">
              <a:rPr lang="ar-JO" smtClean="0"/>
              <a:t>‹#›</a:t>
            </a:fld>
            <a:endParaRPr lang="ar-JO"/>
          </a:p>
        </p:txBody>
      </p:sp>
    </p:spTree>
    <p:extLst>
      <p:ext uri="{BB962C8B-B14F-4D97-AF65-F5344CB8AC3E}">
        <p14:creationId xmlns:p14="http://schemas.microsoft.com/office/powerpoint/2010/main" val="42384603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A1A1A412-EED7-5957-7C6D-6FE538C486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ar-SA"/>
              <a:t>انقر لتحرير نمط عنوان الشكل الرئيسي</a:t>
            </a:r>
            <a:endParaRPr lang="ar-JO"/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C4D84073-563F-602D-68B6-47592CCFA2F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عنصر نائب للمحتوى 3">
            <a:extLst>
              <a:ext uri="{FF2B5EF4-FFF2-40B4-BE49-F238E27FC236}">
                <a16:creationId xmlns:a16="http://schemas.microsoft.com/office/drawing/2014/main" id="{995AD447-62A5-BD7D-28C7-604B783ED93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JO"/>
          </a:p>
        </p:txBody>
      </p:sp>
      <p:sp>
        <p:nvSpPr>
          <p:cNvPr id="5" name="عنصر نائب للنص 4">
            <a:extLst>
              <a:ext uri="{FF2B5EF4-FFF2-40B4-BE49-F238E27FC236}">
                <a16:creationId xmlns:a16="http://schemas.microsoft.com/office/drawing/2014/main" id="{D063644D-FBCD-5E99-BAEB-D7B96B3434E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6" name="عنصر نائب للمحتوى 5">
            <a:extLst>
              <a:ext uri="{FF2B5EF4-FFF2-40B4-BE49-F238E27FC236}">
                <a16:creationId xmlns:a16="http://schemas.microsoft.com/office/drawing/2014/main" id="{95657ED9-78A1-3DA4-D66F-CBD1A8DC653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JO"/>
          </a:p>
        </p:txBody>
      </p:sp>
      <p:sp>
        <p:nvSpPr>
          <p:cNvPr id="7" name="عنصر نائب للتاريخ 6">
            <a:extLst>
              <a:ext uri="{FF2B5EF4-FFF2-40B4-BE49-F238E27FC236}">
                <a16:creationId xmlns:a16="http://schemas.microsoft.com/office/drawing/2014/main" id="{9D661C80-AA87-AED6-1599-CE29ACFEE3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1D5B22-E565-41DE-9067-4EE2A096B7A5}" type="datetimeFigureOut">
              <a:rPr lang="ar-JO" smtClean="0"/>
              <a:t>10/06/1447</a:t>
            </a:fld>
            <a:endParaRPr lang="ar-JO"/>
          </a:p>
        </p:txBody>
      </p:sp>
      <p:sp>
        <p:nvSpPr>
          <p:cNvPr id="8" name="عنصر نائب للتذييل 7">
            <a:extLst>
              <a:ext uri="{FF2B5EF4-FFF2-40B4-BE49-F238E27FC236}">
                <a16:creationId xmlns:a16="http://schemas.microsoft.com/office/drawing/2014/main" id="{311FD78F-F842-5248-6F46-CD358CA894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JO"/>
          </a:p>
        </p:txBody>
      </p:sp>
      <p:sp>
        <p:nvSpPr>
          <p:cNvPr id="9" name="عنصر نائب لرقم الشريحة 8">
            <a:extLst>
              <a:ext uri="{FF2B5EF4-FFF2-40B4-BE49-F238E27FC236}">
                <a16:creationId xmlns:a16="http://schemas.microsoft.com/office/drawing/2014/main" id="{2A170C0D-BACA-8985-AC75-1F9FBC759C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12E320-E5E5-4A39-9AE3-203E8362FB54}" type="slidenum">
              <a:rPr lang="ar-JO" smtClean="0"/>
              <a:t>‹#›</a:t>
            </a:fld>
            <a:endParaRPr lang="ar-JO"/>
          </a:p>
        </p:txBody>
      </p:sp>
    </p:spTree>
    <p:extLst>
      <p:ext uri="{BB962C8B-B14F-4D97-AF65-F5344CB8AC3E}">
        <p14:creationId xmlns:p14="http://schemas.microsoft.com/office/powerpoint/2010/main" val="32023765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31CBD139-B158-6B23-BC03-A20C4A767C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  <a:endParaRPr lang="ar-JO"/>
          </a:p>
        </p:txBody>
      </p:sp>
      <p:sp>
        <p:nvSpPr>
          <p:cNvPr id="3" name="عنصر نائب للتاريخ 2">
            <a:extLst>
              <a:ext uri="{FF2B5EF4-FFF2-40B4-BE49-F238E27FC236}">
                <a16:creationId xmlns:a16="http://schemas.microsoft.com/office/drawing/2014/main" id="{F53923AF-CB77-2164-EC9A-3E78658B05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1D5B22-E565-41DE-9067-4EE2A096B7A5}" type="datetimeFigureOut">
              <a:rPr lang="ar-JO" smtClean="0"/>
              <a:t>10/06/1447</a:t>
            </a:fld>
            <a:endParaRPr lang="ar-JO"/>
          </a:p>
        </p:txBody>
      </p:sp>
      <p:sp>
        <p:nvSpPr>
          <p:cNvPr id="4" name="عنصر نائب للتذييل 3">
            <a:extLst>
              <a:ext uri="{FF2B5EF4-FFF2-40B4-BE49-F238E27FC236}">
                <a16:creationId xmlns:a16="http://schemas.microsoft.com/office/drawing/2014/main" id="{9E970FEB-7D71-74E0-9EA2-F9D41583DF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JO"/>
          </a:p>
        </p:txBody>
      </p:sp>
      <p:sp>
        <p:nvSpPr>
          <p:cNvPr id="5" name="عنصر نائب لرقم الشريحة 4">
            <a:extLst>
              <a:ext uri="{FF2B5EF4-FFF2-40B4-BE49-F238E27FC236}">
                <a16:creationId xmlns:a16="http://schemas.microsoft.com/office/drawing/2014/main" id="{54EA20F0-B8C7-CA20-A473-A6C90F729D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12E320-E5E5-4A39-9AE3-203E8362FB54}" type="slidenum">
              <a:rPr lang="ar-JO" smtClean="0"/>
              <a:t>‹#›</a:t>
            </a:fld>
            <a:endParaRPr lang="ar-JO"/>
          </a:p>
        </p:txBody>
      </p:sp>
    </p:spTree>
    <p:extLst>
      <p:ext uri="{BB962C8B-B14F-4D97-AF65-F5344CB8AC3E}">
        <p14:creationId xmlns:p14="http://schemas.microsoft.com/office/powerpoint/2010/main" val="23333888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>
            <a:extLst>
              <a:ext uri="{FF2B5EF4-FFF2-40B4-BE49-F238E27FC236}">
                <a16:creationId xmlns:a16="http://schemas.microsoft.com/office/drawing/2014/main" id="{248ACD48-4C89-DE4F-E9D7-5CAAC337B3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1D5B22-E565-41DE-9067-4EE2A096B7A5}" type="datetimeFigureOut">
              <a:rPr lang="ar-JO" smtClean="0"/>
              <a:t>10/06/1447</a:t>
            </a:fld>
            <a:endParaRPr lang="ar-JO"/>
          </a:p>
        </p:txBody>
      </p:sp>
      <p:sp>
        <p:nvSpPr>
          <p:cNvPr id="3" name="عنصر نائب للتذييل 2">
            <a:extLst>
              <a:ext uri="{FF2B5EF4-FFF2-40B4-BE49-F238E27FC236}">
                <a16:creationId xmlns:a16="http://schemas.microsoft.com/office/drawing/2014/main" id="{DDB97564-24EA-A08A-7967-FBBFE08898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JO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35A56730-E577-9E54-6E31-674B3C9752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12E320-E5E5-4A39-9AE3-203E8362FB54}" type="slidenum">
              <a:rPr lang="ar-JO" smtClean="0"/>
              <a:t>‹#›</a:t>
            </a:fld>
            <a:endParaRPr lang="ar-JO"/>
          </a:p>
        </p:txBody>
      </p:sp>
    </p:spTree>
    <p:extLst>
      <p:ext uri="{BB962C8B-B14F-4D97-AF65-F5344CB8AC3E}">
        <p14:creationId xmlns:p14="http://schemas.microsoft.com/office/powerpoint/2010/main" val="9712382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11F80E4C-D5BC-0608-D3B9-5905B85869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/>
              <a:t>انقر لتحرير نمط عنوان الشكل الرئيسي</a:t>
            </a:r>
            <a:endParaRPr lang="ar-JO"/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3142591B-9E18-19E9-E836-454D0AEA467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JO"/>
          </a:p>
        </p:txBody>
      </p:sp>
      <p:sp>
        <p:nvSpPr>
          <p:cNvPr id="4" name="عنصر نائب للنص 3">
            <a:extLst>
              <a:ext uri="{FF2B5EF4-FFF2-40B4-BE49-F238E27FC236}">
                <a16:creationId xmlns:a16="http://schemas.microsoft.com/office/drawing/2014/main" id="{E641C213-CB6E-316A-58AB-FC58F251BFE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78EB1507-8BBB-BBE4-7587-8902BC9355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1D5B22-E565-41DE-9067-4EE2A096B7A5}" type="datetimeFigureOut">
              <a:rPr lang="ar-JO" smtClean="0"/>
              <a:t>10/06/1447</a:t>
            </a:fld>
            <a:endParaRPr lang="ar-JO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447F716C-423A-ABA3-43A9-4229A3AEDB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JO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DB375191-5986-A48D-4B64-2313692A53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12E320-E5E5-4A39-9AE3-203E8362FB54}" type="slidenum">
              <a:rPr lang="ar-JO" smtClean="0"/>
              <a:t>‹#›</a:t>
            </a:fld>
            <a:endParaRPr lang="ar-JO"/>
          </a:p>
        </p:txBody>
      </p:sp>
    </p:spTree>
    <p:extLst>
      <p:ext uri="{BB962C8B-B14F-4D97-AF65-F5344CB8AC3E}">
        <p14:creationId xmlns:p14="http://schemas.microsoft.com/office/powerpoint/2010/main" val="36899184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43D382AF-50DB-B484-A8C5-A74FEA82FB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/>
              <a:t>انقر لتحرير نمط عنوان الشكل الرئيسي</a:t>
            </a:r>
            <a:endParaRPr lang="ar-JO"/>
          </a:p>
        </p:txBody>
      </p:sp>
      <p:sp>
        <p:nvSpPr>
          <p:cNvPr id="3" name="عنصر نائب للصورة 2">
            <a:extLst>
              <a:ext uri="{FF2B5EF4-FFF2-40B4-BE49-F238E27FC236}">
                <a16:creationId xmlns:a16="http://schemas.microsoft.com/office/drawing/2014/main" id="{A2EAC3FF-C9EB-306A-52E5-C6991DA3E73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JO"/>
          </a:p>
        </p:txBody>
      </p:sp>
      <p:sp>
        <p:nvSpPr>
          <p:cNvPr id="4" name="عنصر نائب للنص 3">
            <a:extLst>
              <a:ext uri="{FF2B5EF4-FFF2-40B4-BE49-F238E27FC236}">
                <a16:creationId xmlns:a16="http://schemas.microsoft.com/office/drawing/2014/main" id="{2974F9BD-9984-9583-3111-B306B633E28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7E8FE696-EB2D-C94D-E092-FE67B544CC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1D5B22-E565-41DE-9067-4EE2A096B7A5}" type="datetimeFigureOut">
              <a:rPr lang="ar-JO" smtClean="0"/>
              <a:t>10/06/1447</a:t>
            </a:fld>
            <a:endParaRPr lang="ar-JO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846F8194-7F38-D6C6-D600-8DC786774F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JO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934380FF-CDA8-BE40-1FA0-66EE95D49E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12E320-E5E5-4A39-9AE3-203E8362FB54}" type="slidenum">
              <a:rPr lang="ar-JO" smtClean="0"/>
              <a:t>‹#›</a:t>
            </a:fld>
            <a:endParaRPr lang="ar-JO"/>
          </a:p>
        </p:txBody>
      </p:sp>
    </p:spTree>
    <p:extLst>
      <p:ext uri="{BB962C8B-B14F-4D97-AF65-F5344CB8AC3E}">
        <p14:creationId xmlns:p14="http://schemas.microsoft.com/office/powerpoint/2010/main" val="4325710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>
            <a:extLst>
              <a:ext uri="{FF2B5EF4-FFF2-40B4-BE49-F238E27FC236}">
                <a16:creationId xmlns:a16="http://schemas.microsoft.com/office/drawing/2014/main" id="{9494A7DE-93AF-358A-7EBE-B5922C18C4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/>
              <a:t>انقر لتحرير نمط عنوان الشكل الرئيسي</a:t>
            </a:r>
            <a:endParaRPr lang="ar-JO"/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E75FA8E9-8119-82B9-862B-62C95C538A8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JO"/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CA4FE7F8-C60C-D38B-9C6C-58CF2F880FE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F91D5B22-E565-41DE-9067-4EE2A096B7A5}" type="datetimeFigureOut">
              <a:rPr lang="ar-JO" smtClean="0"/>
              <a:t>10/06/1447</a:t>
            </a:fld>
            <a:endParaRPr lang="ar-JO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CF969E51-7513-C5B3-8F96-0E3E7860244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ar-JO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E6854CEE-E35C-3911-FBD4-4D492DAB798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9312E320-E5E5-4A39-9AE3-203E8362FB54}" type="slidenum">
              <a:rPr lang="ar-JO" smtClean="0"/>
              <a:t>‹#›</a:t>
            </a:fld>
            <a:endParaRPr lang="ar-JO"/>
          </a:p>
        </p:txBody>
      </p:sp>
    </p:spTree>
    <p:extLst>
      <p:ext uri="{BB962C8B-B14F-4D97-AF65-F5344CB8AC3E}">
        <p14:creationId xmlns:p14="http://schemas.microsoft.com/office/powerpoint/2010/main" val="8240642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JO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>
            <a:extLst>
              <a:ext uri="{FF2B5EF4-FFF2-40B4-BE49-F238E27FC236}">
                <a16:creationId xmlns:a16="http://schemas.microsoft.com/office/drawing/2014/main" id="{5EDBDDB1-16F1-3AB9-3C1F-18BCCE4218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/>
              <a:t>انقر لتحرير نمط عنوان الشكل الرئيسي</a:t>
            </a:r>
            <a:endParaRPr lang="ar-JO"/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98A169A7-ACD2-DD35-AC1D-259686DB570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JO"/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F32C904A-7D77-FD64-253F-6DA0892ED1A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7488D8-EB0E-423F-81C1-0F7BC0B04D81}" type="datetimeFigureOut">
              <a:rPr lang="ar-JO" smtClean="0"/>
              <a:t>10/06/1447</a:t>
            </a:fld>
            <a:endParaRPr lang="ar-JO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02ED0721-47E3-D00E-EA35-13F772CDB2C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JO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76F756B4-842E-0AE3-3F42-214812D5E3F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51D081-0B4F-410B-BD58-E9CBF16D179D}" type="slidenum">
              <a:rPr lang="ar-JO" smtClean="0"/>
              <a:t>‹#›</a:t>
            </a:fld>
            <a:endParaRPr lang="ar-JO"/>
          </a:p>
        </p:txBody>
      </p:sp>
    </p:spTree>
    <p:extLst>
      <p:ext uri="{BB962C8B-B14F-4D97-AF65-F5344CB8AC3E}">
        <p14:creationId xmlns:p14="http://schemas.microsoft.com/office/powerpoint/2010/main" val="30338718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</p:sldLayoutIdLst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JO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lideszone.net/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.jpeg"/><Relationship Id="rId5" Type="http://schemas.openxmlformats.org/officeDocument/2006/relationships/hyperlink" Target="https://www.buymeacoffee.com/islamicpowerpoint" TargetMode="External"/><Relationship Id="rId4" Type="http://schemas.openxmlformats.org/officeDocument/2006/relationships/hyperlink" Target="https://www.youtube.com/@IslamicPowerPoint" TargetMode="Externa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@IslamicPowerPoint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مربع نص 3">
            <a:extLst>
              <a:ext uri="{FF2B5EF4-FFF2-40B4-BE49-F238E27FC236}">
                <a16:creationId xmlns:a16="http://schemas.microsoft.com/office/drawing/2014/main" id="{47231096-3489-F4AD-F18F-68663C9D5171}"/>
              </a:ext>
            </a:extLst>
          </p:cNvPr>
          <p:cNvSpPr txBox="1"/>
          <p:nvPr/>
        </p:nvSpPr>
        <p:spPr>
          <a:xfrm>
            <a:off x="1093076" y="2409183"/>
            <a:ext cx="10005848" cy="2769989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kumimoji="0" lang="ar-JO" sz="2400" b="1" i="0" u="none" strike="noStrike" kern="1200" cap="none" spc="0" normalizeH="0" baseline="0" noProof="0" dirty="0">
                <a:ln w="3175"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 Jannat LT" panose="01000000000000000000" pitchFamily="2" charset="-78"/>
                <a:ea typeface="+mn-ea"/>
                <a:cs typeface="A Jannat LT" panose="01000000000000000000" pitchFamily="2" charset="-78"/>
              </a:rPr>
              <a:t>باشتراككم في قناة البوربوينت الإسلامي، سيشجعنا هذا على تقديم المزيد من عروض البوربوينت المجانية الهادفة والعالية الجودة، شكرً لكم.</a:t>
            </a:r>
          </a:p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kumimoji="0" lang="ar-JO" sz="2400" b="1" i="0" u="none" strike="noStrike" kern="1200" cap="none" spc="0" normalizeH="0" baseline="0" noProof="0" dirty="0">
                <a:ln w="3175"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 Jannat LT" panose="01000000000000000000" pitchFamily="2" charset="-78"/>
                <a:ea typeface="+mn-ea"/>
                <a:cs typeface="A Jannat LT" panose="01000000000000000000" pitchFamily="2" charset="-78"/>
              </a:rPr>
              <a:t>جميع الحقوق محفوظة.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 w="3175"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 Jannat LT" panose="01000000000000000000" pitchFamily="2" charset="-78"/>
                <a:ea typeface="+mn-ea"/>
                <a:cs typeface="A Jannat LT" panose="01000000000000000000" pitchFamily="2" charset="-78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https://www.slideszone.net</a:t>
            </a:r>
            <a:endParaRPr kumimoji="0" lang="en-US" sz="2400" b="1" i="0" u="none" strike="noStrike" kern="1200" cap="none" spc="0" normalizeH="0" baseline="0" noProof="0" dirty="0">
              <a:ln w="3175"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 Jannat LT" panose="01000000000000000000" pitchFamily="2" charset="-78"/>
              <a:ea typeface="+mn-ea"/>
              <a:cs typeface="A Jannat LT" panose="01000000000000000000" pitchFamily="2" charset="-78"/>
              <a:hlinkClick r:id="rId4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 w="3175"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 Jannat LT" panose="01000000000000000000" pitchFamily="2" charset="-78"/>
                <a:ea typeface="+mn-ea"/>
                <a:cs typeface="A Jannat LT" panose="01000000000000000000" pitchFamily="2" charset="-78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https://www.youtube.com/@IslamicPowerPoint</a:t>
            </a:r>
            <a:endParaRPr kumimoji="0" lang="en-US" sz="2400" b="1" i="0" u="none" strike="noStrike" kern="1200" cap="none" spc="0" normalizeH="0" baseline="0" noProof="0" dirty="0">
              <a:ln w="3175"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 Jannat LT" panose="01000000000000000000" pitchFamily="2" charset="-78"/>
              <a:ea typeface="+mn-ea"/>
              <a:cs typeface="A Jannat LT" panose="01000000000000000000" pitchFamily="2" charset="-78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 w="3175"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 Jannat LT" panose="01000000000000000000" pitchFamily="2" charset="-78"/>
                <a:ea typeface="+mn-ea"/>
                <a:cs typeface="A Jannat LT" panose="01000000000000000000" pitchFamily="2" charset="-78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https://www.buymeacoffee.com/islamicpowerpoint</a:t>
            </a:r>
            <a:endParaRPr kumimoji="0" lang="en-US" sz="2400" b="1" i="0" u="none" strike="noStrike" kern="1200" cap="none" spc="0" normalizeH="0" baseline="0" noProof="0" dirty="0">
              <a:ln w="3175"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 Jannat LT" panose="01000000000000000000" pitchFamily="2" charset="-78"/>
              <a:ea typeface="+mn-ea"/>
              <a:cs typeface="A Jannat LT" panose="01000000000000000000" pitchFamily="2" charset="-78"/>
            </a:endParaRPr>
          </a:p>
        </p:txBody>
      </p:sp>
      <p:pic>
        <p:nvPicPr>
          <p:cNvPr id="5" name="Picture 4" descr="الصورة الرمزية">
            <a:extLst>
              <a:ext uri="{FF2B5EF4-FFF2-40B4-BE49-F238E27FC236}">
                <a16:creationId xmlns:a16="http://schemas.microsoft.com/office/drawing/2014/main" id="{56E85222-AC2F-36ED-F022-2231350A78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76900" y="1445400"/>
            <a:ext cx="838200" cy="838200"/>
          </a:xfrm>
          <a:prstGeom prst="flowChartConnector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554017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0"/>
    </mc:Choice>
    <mc:Fallback xmlns="">
      <p:transition advClick="0" advTm="0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64A85051-B904-2C51-7D23-B396EBB4AF9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مربع نص 11">
            <a:extLst>
              <a:ext uri="{FF2B5EF4-FFF2-40B4-BE49-F238E27FC236}">
                <a16:creationId xmlns:a16="http://schemas.microsoft.com/office/drawing/2014/main" id="{2339E56D-B4BB-2F96-4FC9-ABD0172B89FE}"/>
              </a:ext>
            </a:extLst>
          </p:cNvPr>
          <p:cNvSpPr txBox="1"/>
          <p:nvPr/>
        </p:nvSpPr>
        <p:spPr>
          <a:xfrm>
            <a:off x="6471138" y="2294116"/>
            <a:ext cx="5000152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JO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الصوم الرقمي عن الهاتف.</a:t>
            </a:r>
          </a:p>
        </p:txBody>
      </p:sp>
      <p:sp>
        <p:nvSpPr>
          <p:cNvPr id="2" name="مربع نص 1">
            <a:extLst>
              <a:ext uri="{FF2B5EF4-FFF2-40B4-BE49-F238E27FC236}">
                <a16:creationId xmlns:a16="http://schemas.microsoft.com/office/drawing/2014/main" id="{511E6A48-F1CD-32B9-8A3F-7BA81135FCA7}"/>
              </a:ext>
            </a:extLst>
          </p:cNvPr>
          <p:cNvSpPr txBox="1"/>
          <p:nvPr/>
        </p:nvSpPr>
        <p:spPr>
          <a:xfrm>
            <a:off x="4407877" y="3081124"/>
            <a:ext cx="7063413" cy="181588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571500" indent="-571500" algn="just">
              <a:buFont typeface="Arial" panose="020B0604020202020204" pitchFamily="34" charset="0"/>
              <a:buChar char="•"/>
            </a:pPr>
            <a:r>
              <a:rPr lang="ar-JO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تخصيص يوم أو نصف يوم بدون هاتف.</a:t>
            </a:r>
          </a:p>
          <a:p>
            <a:pPr marL="571500" indent="-571500" algn="just">
              <a:buFont typeface="Arial" panose="020B0604020202020204" pitchFamily="34" charset="0"/>
              <a:buChar char="•"/>
            </a:pPr>
            <a:r>
              <a:rPr lang="ar-JO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يساعد على إعادة شحن الذهن.</a:t>
            </a:r>
          </a:p>
          <a:p>
            <a:pPr marL="571500" indent="-571500" algn="just">
              <a:buFont typeface="Arial" panose="020B0604020202020204" pitchFamily="34" charset="0"/>
              <a:buChar char="•"/>
            </a:pPr>
            <a:r>
              <a:rPr lang="ar-JO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كسر الاعتماد النفسي على التطبيقات.</a:t>
            </a:r>
          </a:p>
          <a:p>
            <a:pPr marL="571500" indent="-571500" algn="just">
              <a:buFont typeface="Arial" panose="020B0604020202020204" pitchFamily="34" charset="0"/>
              <a:buChar char="•"/>
            </a:pPr>
            <a:r>
              <a:rPr lang="ar-JO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اكتشاف مدى الوقت المستعاد.</a:t>
            </a:r>
          </a:p>
        </p:txBody>
      </p:sp>
    </p:spTree>
    <p:extLst>
      <p:ext uri="{BB962C8B-B14F-4D97-AF65-F5344CB8AC3E}">
        <p14:creationId xmlns:p14="http://schemas.microsoft.com/office/powerpoint/2010/main" val="3746338159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2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EA8D0E8D-5EF1-AB21-DAF1-C232E330568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مربع نص 11">
            <a:extLst>
              <a:ext uri="{FF2B5EF4-FFF2-40B4-BE49-F238E27FC236}">
                <a16:creationId xmlns:a16="http://schemas.microsoft.com/office/drawing/2014/main" id="{048B500C-1380-4274-DFE6-21003F14DFB4}"/>
              </a:ext>
            </a:extLst>
          </p:cNvPr>
          <p:cNvSpPr txBox="1"/>
          <p:nvPr/>
        </p:nvSpPr>
        <p:spPr>
          <a:xfrm>
            <a:off x="6471138" y="2352731"/>
            <a:ext cx="5000152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JO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بيئة العمل الخالية من التشتيت.</a:t>
            </a:r>
          </a:p>
        </p:txBody>
      </p:sp>
      <p:sp>
        <p:nvSpPr>
          <p:cNvPr id="2" name="مربع نص 1">
            <a:extLst>
              <a:ext uri="{FF2B5EF4-FFF2-40B4-BE49-F238E27FC236}">
                <a16:creationId xmlns:a16="http://schemas.microsoft.com/office/drawing/2014/main" id="{DFE172C2-B7A1-AF42-1FEF-BDD6B862AFD8}"/>
              </a:ext>
            </a:extLst>
          </p:cNvPr>
          <p:cNvSpPr txBox="1"/>
          <p:nvPr/>
        </p:nvSpPr>
        <p:spPr>
          <a:xfrm>
            <a:off x="4407877" y="3139739"/>
            <a:ext cx="7063413" cy="181588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571500" indent="-571500" algn="just">
              <a:buFont typeface="Arial" panose="020B0604020202020204" pitchFamily="34" charset="0"/>
              <a:buChar char="•"/>
            </a:pPr>
            <a:r>
              <a:rPr lang="ar-JO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مكتب مرتب ونظيف.</a:t>
            </a:r>
          </a:p>
          <a:p>
            <a:pPr marL="571500" indent="-571500" algn="just">
              <a:buFont typeface="Arial" panose="020B0604020202020204" pitchFamily="34" charset="0"/>
              <a:buChar char="•"/>
            </a:pPr>
            <a:r>
              <a:rPr lang="ar-JO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مكان ثابت لشحن الهاتف بعيدًا عنك.</a:t>
            </a:r>
          </a:p>
          <a:p>
            <a:pPr marL="571500" indent="-571500" algn="just">
              <a:buFont typeface="Arial" panose="020B0604020202020204" pitchFamily="34" charset="0"/>
              <a:buChar char="•"/>
            </a:pPr>
            <a:r>
              <a:rPr lang="ar-JO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شاشة هاتف غير مزدحمة بالتطبيقات.</a:t>
            </a:r>
          </a:p>
          <a:p>
            <a:pPr marL="571500" indent="-571500" algn="just">
              <a:buFont typeface="Arial" panose="020B0604020202020204" pitchFamily="34" charset="0"/>
              <a:buChar char="•"/>
            </a:pPr>
            <a:r>
              <a:rPr lang="ar-JO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تنظيم الملفات والتنبيهات.</a:t>
            </a:r>
          </a:p>
        </p:txBody>
      </p:sp>
    </p:spTree>
    <p:extLst>
      <p:ext uri="{BB962C8B-B14F-4D97-AF65-F5344CB8AC3E}">
        <p14:creationId xmlns:p14="http://schemas.microsoft.com/office/powerpoint/2010/main" val="2207474532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2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2E1A4385-65C2-AB5D-58B8-5008D6BE795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مربع نص 11">
            <a:extLst>
              <a:ext uri="{FF2B5EF4-FFF2-40B4-BE49-F238E27FC236}">
                <a16:creationId xmlns:a16="http://schemas.microsoft.com/office/drawing/2014/main" id="{B433008D-E971-6028-89D6-F6DA4AC41A5F}"/>
              </a:ext>
            </a:extLst>
          </p:cNvPr>
          <p:cNvSpPr txBox="1"/>
          <p:nvPr/>
        </p:nvSpPr>
        <p:spPr>
          <a:xfrm>
            <a:off x="6227180" y="2364454"/>
            <a:ext cx="5244110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JO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الجانب النفسي للاستخدام المفرط.</a:t>
            </a:r>
          </a:p>
        </p:txBody>
      </p:sp>
      <p:sp>
        <p:nvSpPr>
          <p:cNvPr id="2" name="مربع نص 1">
            <a:extLst>
              <a:ext uri="{FF2B5EF4-FFF2-40B4-BE49-F238E27FC236}">
                <a16:creationId xmlns:a16="http://schemas.microsoft.com/office/drawing/2014/main" id="{C1EEF3A9-A84E-2BCF-6583-AF1EE35278C5}"/>
              </a:ext>
            </a:extLst>
          </p:cNvPr>
          <p:cNvSpPr txBox="1"/>
          <p:nvPr/>
        </p:nvSpPr>
        <p:spPr>
          <a:xfrm>
            <a:off x="3229337" y="3151462"/>
            <a:ext cx="8241954" cy="181588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571500" indent="-571500" algn="just">
              <a:buFont typeface="Arial" panose="020B0604020202020204" pitchFamily="34" charset="0"/>
              <a:buChar char="•"/>
            </a:pPr>
            <a:r>
              <a:rPr lang="ar-JO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الملل والدافع للمكافآت السريعة.</a:t>
            </a:r>
          </a:p>
          <a:p>
            <a:pPr marL="571500" indent="-571500" algn="just">
              <a:buFont typeface="Arial" panose="020B0604020202020204" pitchFamily="34" charset="0"/>
              <a:buChar char="•"/>
            </a:pPr>
            <a:r>
              <a:rPr lang="ar-JO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الهروب من التوتر أو الضغط.</a:t>
            </a:r>
          </a:p>
          <a:p>
            <a:pPr marL="571500" indent="-571500" algn="just">
              <a:buFont typeface="Arial" panose="020B0604020202020204" pitchFamily="34" charset="0"/>
              <a:buChar char="•"/>
            </a:pPr>
            <a:r>
              <a:rPr lang="ar-JO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وعي الدوافع يساعد على التحكم فيها.</a:t>
            </a:r>
          </a:p>
          <a:p>
            <a:pPr marL="571500" indent="-571500" algn="just">
              <a:buFont typeface="Arial" panose="020B0604020202020204" pitchFamily="34" charset="0"/>
              <a:buChar char="•"/>
            </a:pPr>
            <a:r>
              <a:rPr lang="ar-JO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اختيار نشاط بديل عند الشعور بالرغبة في التصفح.</a:t>
            </a:r>
          </a:p>
        </p:txBody>
      </p:sp>
    </p:spTree>
    <p:extLst>
      <p:ext uri="{BB962C8B-B14F-4D97-AF65-F5344CB8AC3E}">
        <p14:creationId xmlns:p14="http://schemas.microsoft.com/office/powerpoint/2010/main" val="4154124225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2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6A7CBBE3-842C-5B69-4B96-E706941857F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مربع نص 11">
            <a:extLst>
              <a:ext uri="{FF2B5EF4-FFF2-40B4-BE49-F238E27FC236}">
                <a16:creationId xmlns:a16="http://schemas.microsoft.com/office/drawing/2014/main" id="{C6864170-B904-D6A0-CBB6-24B27CDCE47B}"/>
              </a:ext>
            </a:extLst>
          </p:cNvPr>
          <p:cNvSpPr txBox="1"/>
          <p:nvPr/>
        </p:nvSpPr>
        <p:spPr>
          <a:xfrm>
            <a:off x="6227180" y="2423069"/>
            <a:ext cx="5244110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JO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بدائل صحية للهاتف.</a:t>
            </a:r>
          </a:p>
        </p:txBody>
      </p:sp>
      <p:sp>
        <p:nvSpPr>
          <p:cNvPr id="2" name="مربع نص 1">
            <a:extLst>
              <a:ext uri="{FF2B5EF4-FFF2-40B4-BE49-F238E27FC236}">
                <a16:creationId xmlns:a16="http://schemas.microsoft.com/office/drawing/2014/main" id="{271CB60C-F6E1-BEA7-18A5-AE8B32A03DFC}"/>
              </a:ext>
            </a:extLst>
          </p:cNvPr>
          <p:cNvSpPr txBox="1"/>
          <p:nvPr/>
        </p:nvSpPr>
        <p:spPr>
          <a:xfrm>
            <a:off x="4407877" y="3210077"/>
            <a:ext cx="7063413" cy="181588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571500" indent="-571500" algn="just">
              <a:buFont typeface="Arial" panose="020B0604020202020204" pitchFamily="34" charset="0"/>
              <a:buChar char="•"/>
            </a:pPr>
            <a:r>
              <a:rPr lang="ar-JO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قراءة كتاب أو مقال.</a:t>
            </a:r>
          </a:p>
          <a:p>
            <a:pPr marL="571500" indent="-571500" algn="just">
              <a:buFont typeface="Arial" panose="020B0604020202020204" pitchFamily="34" charset="0"/>
              <a:buChar char="•"/>
            </a:pPr>
            <a:r>
              <a:rPr lang="ar-JO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المشي أو الرياضة الخفيفة.</a:t>
            </a:r>
          </a:p>
          <a:p>
            <a:pPr marL="571500" indent="-571500" algn="just">
              <a:buFont typeface="Arial" panose="020B0604020202020204" pitchFamily="34" charset="0"/>
              <a:buChar char="•"/>
            </a:pPr>
            <a:r>
              <a:rPr lang="ar-JO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تعلم مهارة جديدة.</a:t>
            </a:r>
          </a:p>
          <a:p>
            <a:pPr marL="571500" indent="-571500" algn="just">
              <a:buFont typeface="Arial" panose="020B0604020202020204" pitchFamily="34" charset="0"/>
              <a:buChar char="•"/>
            </a:pPr>
            <a:r>
              <a:rPr lang="ar-JO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التواصل الحقيقي مع الآخرين.</a:t>
            </a:r>
          </a:p>
        </p:txBody>
      </p:sp>
    </p:spTree>
    <p:extLst>
      <p:ext uri="{BB962C8B-B14F-4D97-AF65-F5344CB8AC3E}">
        <p14:creationId xmlns:p14="http://schemas.microsoft.com/office/powerpoint/2010/main" val="4240269275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2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BF9B06A3-3586-0CC3-0CF2-F2F7B9CFC0D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مربع نص 11">
            <a:extLst>
              <a:ext uri="{FF2B5EF4-FFF2-40B4-BE49-F238E27FC236}">
                <a16:creationId xmlns:a16="http://schemas.microsoft.com/office/drawing/2014/main" id="{6742CCDC-AB9A-34DC-031E-7412A5726445}"/>
              </a:ext>
            </a:extLst>
          </p:cNvPr>
          <p:cNvSpPr txBox="1"/>
          <p:nvPr/>
        </p:nvSpPr>
        <p:spPr>
          <a:xfrm>
            <a:off x="5732585" y="1668935"/>
            <a:ext cx="5738705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JO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خطة السبعة أيام للسيطرة على استخدام الهاتف.</a:t>
            </a:r>
          </a:p>
        </p:txBody>
      </p:sp>
      <p:sp>
        <p:nvSpPr>
          <p:cNvPr id="2" name="مربع نص 1">
            <a:extLst>
              <a:ext uri="{FF2B5EF4-FFF2-40B4-BE49-F238E27FC236}">
                <a16:creationId xmlns:a16="http://schemas.microsoft.com/office/drawing/2014/main" id="{D7070868-6E26-8DFA-B2B2-8779C2A9B0C9}"/>
              </a:ext>
            </a:extLst>
          </p:cNvPr>
          <p:cNvSpPr txBox="1"/>
          <p:nvPr/>
        </p:nvSpPr>
        <p:spPr>
          <a:xfrm>
            <a:off x="4407877" y="2455943"/>
            <a:ext cx="7063413" cy="310854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571500" indent="-571500" algn="just">
              <a:buFont typeface="Arial" panose="020B0604020202020204" pitchFamily="34" charset="0"/>
              <a:buChar char="•"/>
            </a:pPr>
            <a:r>
              <a:rPr lang="ar-JO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اليوم الأول: قياس وقت الاستخدام.</a:t>
            </a:r>
          </a:p>
          <a:p>
            <a:pPr marL="571500" indent="-571500" algn="just">
              <a:buFont typeface="Arial" panose="020B0604020202020204" pitchFamily="34" charset="0"/>
              <a:buChar char="•"/>
            </a:pPr>
            <a:r>
              <a:rPr lang="ar-JO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اليوم الثاني: حذف التطبيقات غير الضرورية.</a:t>
            </a:r>
          </a:p>
          <a:p>
            <a:pPr marL="571500" indent="-571500" algn="just">
              <a:buFont typeface="Arial" panose="020B0604020202020204" pitchFamily="34" charset="0"/>
              <a:buChar char="•"/>
            </a:pPr>
            <a:r>
              <a:rPr lang="ar-JO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اليوم الثالث: تقليل الإشعارات.</a:t>
            </a:r>
          </a:p>
          <a:p>
            <a:pPr marL="571500" indent="-571500" algn="just">
              <a:buFont typeface="Arial" panose="020B0604020202020204" pitchFamily="34" charset="0"/>
              <a:buChar char="•"/>
            </a:pPr>
            <a:r>
              <a:rPr lang="ar-JO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اليوم الرابع: فترات تركيز بلا هاتف.</a:t>
            </a:r>
          </a:p>
          <a:p>
            <a:pPr marL="571500" indent="-571500" algn="just">
              <a:buFont typeface="Arial" panose="020B0604020202020204" pitchFamily="34" charset="0"/>
              <a:buChar char="•"/>
            </a:pPr>
            <a:r>
              <a:rPr lang="ar-JO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اليوم الخامس: صوم رقمي جزئي.</a:t>
            </a:r>
          </a:p>
          <a:p>
            <a:pPr marL="571500" indent="-571500" algn="just">
              <a:buFont typeface="Arial" panose="020B0604020202020204" pitchFamily="34" charset="0"/>
              <a:buChar char="•"/>
            </a:pPr>
            <a:r>
              <a:rPr lang="ar-JO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اليوم السادس: تنظيم الشاشة الرئيسية.</a:t>
            </a:r>
          </a:p>
          <a:p>
            <a:pPr marL="571500" indent="-571500" algn="just">
              <a:buFont typeface="Arial" panose="020B0604020202020204" pitchFamily="34" charset="0"/>
              <a:buChar char="•"/>
            </a:pPr>
            <a:r>
              <a:rPr lang="ar-JO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اليوم السابع: تقييم التحسن والاستمرار.</a:t>
            </a:r>
          </a:p>
        </p:txBody>
      </p:sp>
    </p:spTree>
    <p:extLst>
      <p:ext uri="{BB962C8B-B14F-4D97-AF65-F5344CB8AC3E}">
        <p14:creationId xmlns:p14="http://schemas.microsoft.com/office/powerpoint/2010/main" val="1674470967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8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2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74462DFE-190B-F1A8-B148-DB1F582F439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ربع نص 1">
            <a:extLst>
              <a:ext uri="{FF2B5EF4-FFF2-40B4-BE49-F238E27FC236}">
                <a16:creationId xmlns:a16="http://schemas.microsoft.com/office/drawing/2014/main" id="{32033FFA-EDA5-8D35-E081-0E87D1270286}"/>
              </a:ext>
            </a:extLst>
          </p:cNvPr>
          <p:cNvSpPr txBox="1"/>
          <p:nvPr/>
        </p:nvSpPr>
        <p:spPr>
          <a:xfrm>
            <a:off x="973017" y="2833191"/>
            <a:ext cx="10245968" cy="175432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JO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الهاتف أداة لخدمتنا… لا ليُصبح المتحكّم بنا.</a:t>
            </a:r>
          </a:p>
          <a:p>
            <a:pPr algn="ctr"/>
            <a:r>
              <a:rPr lang="ar-JO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التغيير يبدأ بخطوات صغيرة واعية ومتدرّجة.</a:t>
            </a:r>
          </a:p>
          <a:p>
            <a:pPr algn="ctr"/>
            <a:r>
              <a:rPr lang="ar-JO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وعندما نستعيد تركيزنا… نستعيد وقتنا ونستعيد حياتنا.</a:t>
            </a:r>
          </a:p>
        </p:txBody>
      </p:sp>
    </p:spTree>
    <p:extLst>
      <p:ext uri="{BB962C8B-B14F-4D97-AF65-F5344CB8AC3E}">
        <p14:creationId xmlns:p14="http://schemas.microsoft.com/office/powerpoint/2010/main" val="243341178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64" presetClass="path" presetSubtype="0" fill="hold" grpId="1" nodeType="afterEffect">
                                  <p:stCondLst>
                                    <p:cond delay="2000"/>
                                  </p:stCondLst>
                                  <p:childTnLst>
                                    <p:animMotion origin="layout" path="M -1.66667E-6 -2.22222E-6 L -1.66667E-6 -0.13171 " pathEditMode="relative" rAng="0" ptsTypes="AA">
                                      <p:cBhvr>
                                        <p:cTn id="12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659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64" presetClass="path" presetSubtype="0" fill="hold" grpId="1" nodeType="afterEffect">
                                  <p:stCondLst>
                                    <p:cond delay="2000"/>
                                  </p:stCondLst>
                                  <p:childTnLst>
                                    <p:animMotion origin="layout" path="M -1.66667E-6 -4.81481E-6 L -1.66667E-6 -0.13171 " pathEditMode="relative" rAng="0" ptsTypes="AA">
                                      <p:cBhvr>
                                        <p:cTn id="22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659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"/>
                            </p:stCondLst>
                            <p:childTnLst>
                              <p:par>
                                <p:cTn id="31" presetID="64" presetClass="path" presetSubtype="0" fill="hold" grpId="1" nodeType="afterEffect">
                                  <p:stCondLst>
                                    <p:cond delay="2000"/>
                                  </p:stCondLst>
                                  <p:childTnLst>
                                    <p:animMotion origin="layout" path="M -1.66667E-6 -4.81481E-6 L -1.66667E-6 -0.13171 " pathEditMode="relative" rAng="0" ptsTypes="AA">
                                      <p:cBhvr>
                                        <p:cTn id="32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659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  <p:bldP spid="2" grpId="1" uiExpand="1" build="allAtOnce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D2189B24-6CCD-9211-E852-D0CB1A1A4E6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مربع نص 11">
            <a:extLst>
              <a:ext uri="{FF2B5EF4-FFF2-40B4-BE49-F238E27FC236}">
                <a16:creationId xmlns:a16="http://schemas.microsoft.com/office/drawing/2014/main" id="{7AF51155-C59B-01B8-8BE3-D4E4EA0623BF}"/>
              </a:ext>
            </a:extLst>
          </p:cNvPr>
          <p:cNvSpPr txBox="1"/>
          <p:nvPr/>
        </p:nvSpPr>
        <p:spPr>
          <a:xfrm>
            <a:off x="4011922" y="2276070"/>
            <a:ext cx="7734810" cy="1169551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pPr algn="ctr">
              <a:spcAft>
                <a:spcPts val="1200"/>
              </a:spcAft>
            </a:pPr>
            <a:r>
              <a:rPr lang="ar-JO" sz="3200" b="1" dirty="0">
                <a:solidFill>
                  <a:schemeClr val="bg1"/>
                </a:solidFill>
              </a:rPr>
              <a:t>التخلص من التشتيت وضياع الوقت بسبب الهاتف الخلوي</a:t>
            </a:r>
          </a:p>
          <a:p>
            <a:pPr algn="ctr"/>
            <a:r>
              <a:rPr lang="ar-JO" sz="2800" b="1" dirty="0">
                <a:solidFill>
                  <a:schemeClr val="bg1"/>
                </a:solidFill>
              </a:rPr>
              <a:t>طُرق عملية لإدارة الانتباه وزيادة الإنتاجية</a:t>
            </a:r>
          </a:p>
        </p:txBody>
      </p:sp>
      <p:sp>
        <p:nvSpPr>
          <p:cNvPr id="13" name="مربع نص 12">
            <a:hlinkClick r:id="rId3" tooltip="تسرنا زيارتكم للقناة"/>
            <a:extLst>
              <a:ext uri="{FF2B5EF4-FFF2-40B4-BE49-F238E27FC236}">
                <a16:creationId xmlns:a16="http://schemas.microsoft.com/office/drawing/2014/main" id="{CA06AEB1-F19E-26FC-257F-B9860B72BDA3}"/>
              </a:ext>
            </a:extLst>
          </p:cNvPr>
          <p:cNvSpPr txBox="1"/>
          <p:nvPr/>
        </p:nvSpPr>
        <p:spPr>
          <a:xfrm>
            <a:off x="5758978" y="3522717"/>
            <a:ext cx="4240712" cy="707886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pPr algn="ctr"/>
            <a:r>
              <a:rPr lang="ar-JO" sz="2000" b="1" dirty="0">
                <a:solidFill>
                  <a:schemeClr val="bg1"/>
                </a:solidFill>
              </a:rPr>
              <a:t>قناة البوربوينت الإسلامي</a:t>
            </a:r>
          </a:p>
          <a:p>
            <a:pPr algn="ctr"/>
            <a:r>
              <a:rPr lang="en-US" sz="2000" b="1" dirty="0">
                <a:solidFill>
                  <a:schemeClr val="bg1"/>
                </a:solidFill>
              </a:rPr>
              <a:t>youtube.com/@IslamicPowerPoint</a:t>
            </a:r>
            <a:endParaRPr lang="ar-JO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7752048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5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A993411-6821-B021-FB43-48B4BFB0368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مربع نص 11">
            <a:extLst>
              <a:ext uri="{FF2B5EF4-FFF2-40B4-BE49-F238E27FC236}">
                <a16:creationId xmlns:a16="http://schemas.microsoft.com/office/drawing/2014/main" id="{B2606B37-B4CC-8A3F-7B40-408CAB63D391}"/>
              </a:ext>
            </a:extLst>
          </p:cNvPr>
          <p:cNvSpPr txBox="1"/>
          <p:nvPr/>
        </p:nvSpPr>
        <p:spPr>
          <a:xfrm>
            <a:off x="3466750" y="2736502"/>
            <a:ext cx="8004540" cy="138499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just"/>
            <a:r>
              <a:rPr lang="ar-JO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أصبح الهاتف جزءًا أساسيًا من حياتنا اليومية، لكنه قد يتحول إلى أكبر مصدر للتشتيت وضياع الوقت. سنتعرّف من خلال هذا العرض على أسباب المشكلة وكيفية السيطرة عليها.</a:t>
            </a:r>
          </a:p>
        </p:txBody>
      </p:sp>
    </p:spTree>
    <p:extLst>
      <p:ext uri="{BB962C8B-B14F-4D97-AF65-F5344CB8AC3E}">
        <p14:creationId xmlns:p14="http://schemas.microsoft.com/office/powerpoint/2010/main" val="3734666546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6A91908-32EC-DF93-3DE8-3B8C2FF31F9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مربع نص 11">
            <a:extLst>
              <a:ext uri="{FF2B5EF4-FFF2-40B4-BE49-F238E27FC236}">
                <a16:creationId xmlns:a16="http://schemas.microsoft.com/office/drawing/2014/main" id="{18BCE5BD-B6E3-0C7A-1355-D2409B7189DC}"/>
              </a:ext>
            </a:extLst>
          </p:cNvPr>
          <p:cNvSpPr txBox="1"/>
          <p:nvPr/>
        </p:nvSpPr>
        <p:spPr>
          <a:xfrm>
            <a:off x="6471138" y="2641992"/>
            <a:ext cx="5000152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JO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كيف يخطف الهاتف انتباهنا؟</a:t>
            </a:r>
          </a:p>
        </p:txBody>
      </p:sp>
      <p:sp>
        <p:nvSpPr>
          <p:cNvPr id="2" name="مربع نص 1">
            <a:extLst>
              <a:ext uri="{FF2B5EF4-FFF2-40B4-BE49-F238E27FC236}">
                <a16:creationId xmlns:a16="http://schemas.microsoft.com/office/drawing/2014/main" id="{85617959-5188-8A8D-6D90-16229D392C2A}"/>
              </a:ext>
            </a:extLst>
          </p:cNvPr>
          <p:cNvSpPr txBox="1"/>
          <p:nvPr/>
        </p:nvSpPr>
        <p:spPr>
          <a:xfrm>
            <a:off x="3657601" y="3429000"/>
            <a:ext cx="7813690" cy="138499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571500" indent="-571500" algn="just">
              <a:buFont typeface="Arial" panose="020B0604020202020204" pitchFamily="34" charset="0"/>
              <a:buChar char="•"/>
            </a:pPr>
            <a:r>
              <a:rPr lang="ar-JO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تصميم التطبيقات قائم على جذب المستخدم وإطالة وقت بقائه.</a:t>
            </a:r>
            <a:endParaRPr lang="en-US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571500" indent="-571500" algn="just">
              <a:buFont typeface="Arial" panose="020B0604020202020204" pitchFamily="34" charset="0"/>
              <a:buChar char="•"/>
            </a:pPr>
            <a:r>
              <a:rPr lang="ar-JO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الإشعارات المستمرة تُفعّل نظام المكافأة في الدماغ.</a:t>
            </a:r>
            <a:endParaRPr lang="en-US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571500" indent="-571500" algn="just">
              <a:buFont typeface="Arial" panose="020B0604020202020204" pitchFamily="34" charset="0"/>
              <a:buChar char="•"/>
            </a:pPr>
            <a:r>
              <a:rPr lang="ar-JO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التبديل المتكرر بين المهام يُضعف التركيز.</a:t>
            </a:r>
          </a:p>
        </p:txBody>
      </p:sp>
    </p:spTree>
    <p:extLst>
      <p:ext uri="{BB962C8B-B14F-4D97-AF65-F5344CB8AC3E}">
        <p14:creationId xmlns:p14="http://schemas.microsoft.com/office/powerpoint/2010/main" val="3678864642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2" grpId="0" uiExpan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B3B63653-45C2-2FCB-4731-6265AA05FEC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مربع نص 11">
            <a:extLst>
              <a:ext uri="{FF2B5EF4-FFF2-40B4-BE49-F238E27FC236}">
                <a16:creationId xmlns:a16="http://schemas.microsoft.com/office/drawing/2014/main" id="{616526EE-4A6F-99D3-8C01-4438BE0E9757}"/>
              </a:ext>
            </a:extLst>
          </p:cNvPr>
          <p:cNvSpPr txBox="1"/>
          <p:nvPr/>
        </p:nvSpPr>
        <p:spPr>
          <a:xfrm>
            <a:off x="5451231" y="1450053"/>
            <a:ext cx="6020059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JO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علامات الاستخدام غير الصحي للهاتف.</a:t>
            </a:r>
          </a:p>
        </p:txBody>
      </p:sp>
      <p:sp>
        <p:nvSpPr>
          <p:cNvPr id="2" name="مربع نص 1">
            <a:extLst>
              <a:ext uri="{FF2B5EF4-FFF2-40B4-BE49-F238E27FC236}">
                <a16:creationId xmlns:a16="http://schemas.microsoft.com/office/drawing/2014/main" id="{5F86FACC-2E61-EBCB-13E5-436006536935}"/>
              </a:ext>
            </a:extLst>
          </p:cNvPr>
          <p:cNvSpPr txBox="1"/>
          <p:nvPr/>
        </p:nvSpPr>
        <p:spPr>
          <a:xfrm>
            <a:off x="3387969" y="2237061"/>
            <a:ext cx="8083322" cy="353943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571500" indent="-571500" algn="just">
              <a:buFont typeface="Arial" panose="020B0604020202020204" pitchFamily="34" charset="0"/>
              <a:buChar char="•"/>
            </a:pPr>
            <a:r>
              <a:rPr lang="ar-JO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التشتت المستمر: صعوبة البقاء مركزًا دون تفحص الهاتف بشكل متكرر.</a:t>
            </a:r>
          </a:p>
          <a:p>
            <a:pPr marL="571500" indent="-571500" algn="just">
              <a:buFont typeface="Arial" panose="020B0604020202020204" pitchFamily="34" charset="0"/>
              <a:buChar char="•"/>
            </a:pPr>
            <a:r>
              <a:rPr lang="ar-JO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اضطراب النوم: استخدام الهاتف قبل النوم أو الاستيقاظ خلال الليل لمراقبة الإشعارات.</a:t>
            </a:r>
          </a:p>
          <a:p>
            <a:pPr marL="571500" indent="-571500" algn="just">
              <a:buFont typeface="Arial" panose="020B0604020202020204" pitchFamily="34" charset="0"/>
              <a:buChar char="•"/>
            </a:pPr>
            <a:r>
              <a:rPr lang="ar-JO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إهمال المهام اليومية: تأجيل أو نسيان العمل والدراسة بسبب الانشغال بالتطبيقات.</a:t>
            </a:r>
          </a:p>
          <a:p>
            <a:pPr marL="571500" indent="-571500" algn="just">
              <a:buFont typeface="Arial" panose="020B0604020202020204" pitchFamily="34" charset="0"/>
              <a:buChar char="•"/>
            </a:pPr>
            <a:r>
              <a:rPr lang="ar-JO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القلق عند الابتعاد عن الهاتف: الشعور بالتوتر أو الانزعاج عند عدم وجود الهاتف في متناول اليد.</a:t>
            </a:r>
          </a:p>
        </p:txBody>
      </p:sp>
    </p:spTree>
    <p:extLst>
      <p:ext uri="{BB962C8B-B14F-4D97-AF65-F5344CB8AC3E}">
        <p14:creationId xmlns:p14="http://schemas.microsoft.com/office/powerpoint/2010/main" val="1412335329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2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D1EF2FA4-79DB-1820-65BF-5D6AFCF48B7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مربع نص 11">
            <a:extLst>
              <a:ext uri="{FF2B5EF4-FFF2-40B4-BE49-F238E27FC236}">
                <a16:creationId xmlns:a16="http://schemas.microsoft.com/office/drawing/2014/main" id="{740DE5FD-4F25-A407-353F-7596C46A0E4D}"/>
              </a:ext>
            </a:extLst>
          </p:cNvPr>
          <p:cNvSpPr txBox="1"/>
          <p:nvPr/>
        </p:nvSpPr>
        <p:spPr>
          <a:xfrm>
            <a:off x="6471138" y="2411346"/>
            <a:ext cx="5000152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JO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أثر التشتيت على الإنتاجية.</a:t>
            </a:r>
          </a:p>
        </p:txBody>
      </p:sp>
      <p:sp>
        <p:nvSpPr>
          <p:cNvPr id="2" name="مربع نص 1">
            <a:extLst>
              <a:ext uri="{FF2B5EF4-FFF2-40B4-BE49-F238E27FC236}">
                <a16:creationId xmlns:a16="http://schemas.microsoft.com/office/drawing/2014/main" id="{8446794A-B587-BEAD-ACE2-00AD975FD8D6}"/>
              </a:ext>
            </a:extLst>
          </p:cNvPr>
          <p:cNvSpPr txBox="1"/>
          <p:nvPr/>
        </p:nvSpPr>
        <p:spPr>
          <a:xfrm>
            <a:off x="3727939" y="3198354"/>
            <a:ext cx="7743352" cy="181588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571500" indent="-571500" algn="just">
              <a:buFont typeface="Arial" panose="020B0604020202020204" pitchFamily="34" charset="0"/>
              <a:buChar char="•"/>
            </a:pPr>
            <a:r>
              <a:rPr lang="ar-JO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فقدان الوقت دون ملاحظة.</a:t>
            </a:r>
            <a:endParaRPr lang="en-US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571500" indent="-571500" algn="just">
              <a:buFont typeface="Arial" panose="020B0604020202020204" pitchFamily="34" charset="0"/>
              <a:buChar char="•"/>
            </a:pPr>
            <a:r>
              <a:rPr lang="ar-JO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انخفاض جودة العمل وفقدان التسلسل الذهني.</a:t>
            </a:r>
            <a:endParaRPr lang="en-US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571500" indent="-571500" algn="just">
              <a:buFont typeface="Arial" panose="020B0604020202020204" pitchFamily="34" charset="0"/>
              <a:buChar char="•"/>
            </a:pPr>
            <a:r>
              <a:rPr lang="ar-JO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زيادة التوتر والشعور بعدم الإنجاز.</a:t>
            </a:r>
            <a:endParaRPr lang="en-US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571500" indent="-571500" algn="just">
              <a:buFont typeface="Arial" panose="020B0604020202020204" pitchFamily="34" charset="0"/>
              <a:buChar char="•"/>
            </a:pPr>
            <a:r>
              <a:rPr lang="ar-JO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صعوبة العودة للتركيز بعد كل مقاطعة.</a:t>
            </a:r>
          </a:p>
        </p:txBody>
      </p:sp>
    </p:spTree>
    <p:extLst>
      <p:ext uri="{BB962C8B-B14F-4D97-AF65-F5344CB8AC3E}">
        <p14:creationId xmlns:p14="http://schemas.microsoft.com/office/powerpoint/2010/main" val="1208267664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2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8BC1583E-329D-8A0B-6DD7-FD9D65D239C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مربع نص 11">
            <a:extLst>
              <a:ext uri="{FF2B5EF4-FFF2-40B4-BE49-F238E27FC236}">
                <a16:creationId xmlns:a16="http://schemas.microsoft.com/office/drawing/2014/main" id="{5C13A262-8F1E-AC8D-C735-00C48C8B883D}"/>
              </a:ext>
            </a:extLst>
          </p:cNvPr>
          <p:cNvSpPr txBox="1"/>
          <p:nvPr/>
        </p:nvSpPr>
        <p:spPr>
          <a:xfrm>
            <a:off x="6471138" y="2223777"/>
            <a:ext cx="5000152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JO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قاعدة العشرين دقيقة للتركيز.</a:t>
            </a:r>
          </a:p>
        </p:txBody>
      </p:sp>
      <p:sp>
        <p:nvSpPr>
          <p:cNvPr id="2" name="مربع نص 1">
            <a:extLst>
              <a:ext uri="{FF2B5EF4-FFF2-40B4-BE49-F238E27FC236}">
                <a16:creationId xmlns:a16="http://schemas.microsoft.com/office/drawing/2014/main" id="{7255269E-A7EE-3B6D-40D0-97AB18D52827}"/>
              </a:ext>
            </a:extLst>
          </p:cNvPr>
          <p:cNvSpPr txBox="1"/>
          <p:nvPr/>
        </p:nvSpPr>
        <p:spPr>
          <a:xfrm>
            <a:off x="4161693" y="3010785"/>
            <a:ext cx="7309598" cy="181588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571500" indent="-571500" algn="just">
              <a:buFont typeface="Arial" panose="020B0604020202020204" pitchFamily="34" charset="0"/>
              <a:buChar char="•"/>
            </a:pPr>
            <a:r>
              <a:rPr lang="ar-JO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 دقيقة عمل عميق بلا هاتف.</a:t>
            </a:r>
            <a:endParaRPr lang="en-US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571500" indent="-571500" algn="just">
              <a:buFont typeface="Arial" panose="020B0604020202020204" pitchFamily="34" charset="0"/>
              <a:buChar char="•"/>
            </a:pPr>
            <a:r>
              <a:rPr lang="ar-JO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 دقائق راحة قصيرة.</a:t>
            </a:r>
            <a:endParaRPr lang="en-US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571500" indent="-571500" algn="just">
              <a:buFont typeface="Arial" panose="020B0604020202020204" pitchFamily="34" charset="0"/>
              <a:buChar char="•"/>
            </a:pPr>
            <a:r>
              <a:rPr lang="ar-JO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تكرار الدورات 3–4 مرات حسب المهمة.</a:t>
            </a:r>
            <a:endParaRPr lang="en-US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571500" indent="-571500" algn="just">
              <a:buFont typeface="Arial" panose="020B0604020202020204" pitchFamily="34" charset="0"/>
              <a:buChar char="•"/>
            </a:pPr>
            <a:r>
              <a:rPr lang="ar-JO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وضع الهاتف خارج منطقة العمل خلال ذلك.</a:t>
            </a:r>
          </a:p>
        </p:txBody>
      </p:sp>
    </p:spTree>
    <p:extLst>
      <p:ext uri="{BB962C8B-B14F-4D97-AF65-F5344CB8AC3E}">
        <p14:creationId xmlns:p14="http://schemas.microsoft.com/office/powerpoint/2010/main" val="1905889839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2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81865878-3432-A666-ACEE-3CFE19992D0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مربع نص 11">
            <a:extLst>
              <a:ext uri="{FF2B5EF4-FFF2-40B4-BE49-F238E27FC236}">
                <a16:creationId xmlns:a16="http://schemas.microsoft.com/office/drawing/2014/main" id="{EACB186B-2A38-18B6-1CB1-5C1B0312EF4F}"/>
              </a:ext>
            </a:extLst>
          </p:cNvPr>
          <p:cNvSpPr txBox="1"/>
          <p:nvPr/>
        </p:nvSpPr>
        <p:spPr>
          <a:xfrm>
            <a:off x="6284155" y="2223777"/>
            <a:ext cx="5187135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JO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إعادة ضبط الهاتف.</a:t>
            </a:r>
          </a:p>
        </p:txBody>
      </p:sp>
      <p:sp>
        <p:nvSpPr>
          <p:cNvPr id="2" name="مربع نص 1">
            <a:extLst>
              <a:ext uri="{FF2B5EF4-FFF2-40B4-BE49-F238E27FC236}">
                <a16:creationId xmlns:a16="http://schemas.microsoft.com/office/drawing/2014/main" id="{8729440E-6A95-A329-ADB3-4B3B8B9E7C69}"/>
              </a:ext>
            </a:extLst>
          </p:cNvPr>
          <p:cNvSpPr txBox="1"/>
          <p:nvPr/>
        </p:nvSpPr>
        <p:spPr>
          <a:xfrm>
            <a:off x="4143737" y="3010785"/>
            <a:ext cx="7327553" cy="181588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571500" indent="-571500" algn="just">
              <a:buFont typeface="Arial" panose="020B0604020202020204" pitchFamily="34" charset="0"/>
              <a:buChar char="•"/>
            </a:pPr>
            <a:r>
              <a:rPr lang="ar-JO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إيقاف الإشعارات غير الضرورية.</a:t>
            </a:r>
          </a:p>
          <a:p>
            <a:pPr marL="571500" indent="-571500" algn="just">
              <a:buFont typeface="Arial" panose="020B0604020202020204" pitchFamily="34" charset="0"/>
              <a:buChar char="•"/>
            </a:pPr>
            <a:r>
              <a:rPr lang="ar-JO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تفعيل وضع عدم الإزعاج أو وضع العمل.</a:t>
            </a:r>
          </a:p>
          <a:p>
            <a:pPr marL="571500" indent="-571500" algn="just">
              <a:buFont typeface="Arial" panose="020B0604020202020204" pitchFamily="34" charset="0"/>
              <a:buChar char="•"/>
            </a:pPr>
            <a:r>
              <a:rPr lang="ar-JO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نقل التطبيقات المشتتة من الشاشة الرئيسية.</a:t>
            </a:r>
          </a:p>
          <a:p>
            <a:pPr marL="571500" indent="-571500" algn="just">
              <a:buFont typeface="Arial" panose="020B0604020202020204" pitchFamily="34" charset="0"/>
              <a:buChar char="•"/>
            </a:pPr>
            <a:r>
              <a:rPr lang="ar-JO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استخدام خلفية بسيطة ومحايدة.</a:t>
            </a:r>
          </a:p>
        </p:txBody>
      </p:sp>
    </p:spTree>
    <p:extLst>
      <p:ext uri="{BB962C8B-B14F-4D97-AF65-F5344CB8AC3E}">
        <p14:creationId xmlns:p14="http://schemas.microsoft.com/office/powerpoint/2010/main" val="1895568707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2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A0590A9D-6B5F-8421-D7FC-9B55485FA02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مربع نص 11">
            <a:extLst>
              <a:ext uri="{FF2B5EF4-FFF2-40B4-BE49-F238E27FC236}">
                <a16:creationId xmlns:a16="http://schemas.microsoft.com/office/drawing/2014/main" id="{4699AB3E-9405-2431-F079-98A76793912D}"/>
              </a:ext>
            </a:extLst>
          </p:cNvPr>
          <p:cNvSpPr txBox="1"/>
          <p:nvPr/>
        </p:nvSpPr>
        <p:spPr>
          <a:xfrm>
            <a:off x="6096000" y="2258946"/>
            <a:ext cx="5375290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JO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عادات يومية للسيطرة على استخدام الهاتف.</a:t>
            </a:r>
          </a:p>
        </p:txBody>
      </p:sp>
      <p:sp>
        <p:nvSpPr>
          <p:cNvPr id="2" name="مربع نص 1">
            <a:extLst>
              <a:ext uri="{FF2B5EF4-FFF2-40B4-BE49-F238E27FC236}">
                <a16:creationId xmlns:a16="http://schemas.microsoft.com/office/drawing/2014/main" id="{5931B964-3732-F34B-7112-9915A5DA092A}"/>
              </a:ext>
            </a:extLst>
          </p:cNvPr>
          <p:cNvSpPr txBox="1"/>
          <p:nvPr/>
        </p:nvSpPr>
        <p:spPr>
          <a:xfrm>
            <a:off x="4407877" y="3045954"/>
            <a:ext cx="7063413" cy="181588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571500" indent="-571500" algn="just">
              <a:buFont typeface="Arial" panose="020B0604020202020204" pitchFamily="34" charset="0"/>
              <a:buChar char="•"/>
            </a:pPr>
            <a:r>
              <a:rPr lang="ar-JO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ساعة بلا هاتف بعد الاستيقاظ.</a:t>
            </a:r>
          </a:p>
          <a:p>
            <a:pPr marL="571500" indent="-571500" algn="just">
              <a:buFont typeface="Arial" panose="020B0604020202020204" pitchFamily="34" charset="0"/>
              <a:buChar char="•"/>
            </a:pPr>
            <a:r>
              <a:rPr lang="ar-JO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ساعة بلا هاتف قبل النوم.</a:t>
            </a:r>
          </a:p>
          <a:p>
            <a:pPr marL="571500" indent="-571500" algn="just">
              <a:buFont typeface="Arial" panose="020B0604020202020204" pitchFamily="34" charset="0"/>
              <a:buChar char="•"/>
            </a:pPr>
            <a:r>
              <a:rPr lang="ar-JO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تخصيص أوقات محددة للرسائل والتواصل.</a:t>
            </a:r>
          </a:p>
          <a:p>
            <a:pPr marL="571500" indent="-571500" algn="just">
              <a:buFont typeface="Arial" panose="020B0604020202020204" pitchFamily="34" charset="0"/>
              <a:buChar char="•"/>
            </a:pPr>
            <a:r>
              <a:rPr lang="ar-JO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وضع الهاتف بعيدًا أثناء العمل أو الدراسة.</a:t>
            </a:r>
          </a:p>
        </p:txBody>
      </p:sp>
    </p:spTree>
    <p:extLst>
      <p:ext uri="{BB962C8B-B14F-4D97-AF65-F5344CB8AC3E}">
        <p14:creationId xmlns:p14="http://schemas.microsoft.com/office/powerpoint/2010/main" val="3427630640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2" grpId="0" build="p"/>
    </p:bldLst>
  </p:timing>
</p:sld>
</file>

<file path=ppt/theme/theme1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1_نسق Office">
  <a:themeElements>
    <a:clrScheme name="مخصص 3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954F72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118</TotalTime>
  <Words>515</Words>
  <Application>Microsoft Office PowerPoint</Application>
  <PresentationFormat>شاشة عريضة</PresentationFormat>
  <Paragraphs>70</Paragraphs>
  <Slides>15</Slides>
  <Notes>0</Notes>
  <HiddenSlides>1</HiddenSlides>
  <MMClips>0</MMClips>
  <ScaleCrop>false</ScaleCrop>
  <HeadingPairs>
    <vt:vector size="6" baseType="variant">
      <vt:variant>
        <vt:lpstr>الخطوط المستخدمة</vt:lpstr>
      </vt:variant>
      <vt:variant>
        <vt:i4>6</vt:i4>
      </vt:variant>
      <vt:variant>
        <vt:lpstr>نسق</vt:lpstr>
      </vt:variant>
      <vt:variant>
        <vt:i4>2</vt:i4>
      </vt:variant>
      <vt:variant>
        <vt:lpstr>عناوين الشرائح</vt:lpstr>
      </vt:variant>
      <vt:variant>
        <vt:i4>15</vt:i4>
      </vt:variant>
    </vt:vector>
  </HeadingPairs>
  <TitlesOfParts>
    <vt:vector size="23" baseType="lpstr">
      <vt:lpstr>A Jannat LT</vt:lpstr>
      <vt:lpstr>Aptos</vt:lpstr>
      <vt:lpstr>Aptos Display</vt:lpstr>
      <vt:lpstr>Arial</vt:lpstr>
      <vt:lpstr>Calibri</vt:lpstr>
      <vt:lpstr>Calibri Light</vt:lpstr>
      <vt:lpstr>نسق Office</vt:lpstr>
      <vt:lpstr>1_نسق Office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التخلص من التشتيت وضياع الوقت بسبب الهاتف الخلوي</dc:title>
  <dc:creator>البوربوينت الإسلامي</dc:creator>
  <cp:lastModifiedBy>البوربوينت الإسلامي</cp:lastModifiedBy>
  <cp:revision>21</cp:revision>
  <dcterms:created xsi:type="dcterms:W3CDTF">2025-11-26T15:21:58Z</dcterms:created>
  <dcterms:modified xsi:type="dcterms:W3CDTF">2025-11-30T16:00:33Z</dcterms:modified>
</cp:coreProperties>
</file>