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83" r:id="rId3"/>
    <p:sldId id="282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7FF37"/>
    <a:srgbClr val="F0F0F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94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107289D-3282-4E0F-A79B-16DE52FF7EA7}" type="datetimeFigureOut">
              <a:rPr lang="ar-JO" smtClean="0"/>
              <a:t>18/09/1447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1B3B65-1D6A-4116-A57F-C7D6417CDF8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2738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B3B65-1D6A-4116-A57F-C7D6417CDF8B}" type="slidenum">
              <a:rPr lang="ar-JO" smtClean="0"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8157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2BBA8B-74CC-66B2-916F-0209DAE35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1E4AC52-F910-61C4-FDE3-15EB3E3C4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0752BC-EFC3-83C0-729E-C53A3705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773A-10D8-4EDE-B336-FE5C6648E11B}" type="datetimeFigureOut">
              <a:rPr lang="ar-JO" smtClean="0"/>
              <a:t>18/09/1447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F7DA16-C491-DAA8-0782-3A125218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400A2C-1080-5C40-B57B-E64A1ACE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D2C-E60C-45E0-A8EA-594190B7F38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9009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404DF6-EB3B-1891-8744-B959957E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846A9E7-F3C9-6D36-6F76-783ECC96C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797927-BE65-E09E-1DC6-8FC23D2F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773A-10D8-4EDE-B336-FE5C6648E11B}" type="datetimeFigureOut">
              <a:rPr lang="ar-JO" smtClean="0"/>
              <a:t>18/09/1447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47531-3B1D-8671-E040-295925B3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D9AD26-A149-F79C-093B-2289EA07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D2C-E60C-45E0-A8EA-594190B7F38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9026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BF13151-00F4-9A03-5864-C496D2C73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86ADE7F-5FDF-E4DE-30B4-CEEEE9A6D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875722-820E-7732-F143-96927EDD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773A-10D8-4EDE-B336-FE5C6648E11B}" type="datetimeFigureOut">
              <a:rPr lang="ar-JO" smtClean="0"/>
              <a:t>18/09/1447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73B6D4-7B0C-36DC-EFAD-B283FCED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D43F9D-07DC-1C41-038C-DE5CB1A2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D2C-E60C-45E0-A8EA-594190B7F38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81392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18/09/1447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5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824A6F-C30D-BA24-2CD0-ADC3A7A9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5FE36C-B393-CA64-6534-6F1AA08A7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386F72-97D5-5FE7-0C4E-B9CF1101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773A-10D8-4EDE-B336-FE5C6648E11B}" type="datetimeFigureOut">
              <a:rPr lang="ar-JO" smtClean="0"/>
              <a:t>18/09/1447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7FC1C5-44B7-BFFF-EBB6-2FA5F328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61FD2A6-52D9-BABE-43A0-91BBCD1A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D2C-E60C-45E0-A8EA-594190B7F38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0629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5DC13C-E79B-63AC-295B-287DD90B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1B12202-A87C-916C-9FAF-85923A1B7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6DD8FC-F3FE-476F-1F6A-5D2B2CE3D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773A-10D8-4EDE-B336-FE5C6648E11B}" type="datetimeFigureOut">
              <a:rPr lang="ar-JO" smtClean="0"/>
              <a:t>18/09/1447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FDA91A-C0A1-132F-FA8E-7B0ABB78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64900E-7BDA-B388-2005-F9625C12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D2C-E60C-45E0-A8EA-594190B7F38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3195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DFAB8B-78CC-5F4A-901C-17EDD7C0F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8B23D59-B18E-B378-E6EB-E4FFFF174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4FB75D3-5D2F-48A9-747A-066B548FE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D812568-E25C-EF8C-FF6C-4D57EBE2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773A-10D8-4EDE-B336-FE5C6648E11B}" type="datetimeFigureOut">
              <a:rPr lang="ar-JO" smtClean="0"/>
              <a:t>18/09/1447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18B3084-C125-C06B-E49A-864D50AF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63AC5B5-FB0C-AD38-4DB8-9F9E35A2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D2C-E60C-45E0-A8EA-594190B7F38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2614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0A53A3-8856-C8C9-CEB5-462156A5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6F7E4AB-6BDC-9E9B-1953-43AFC5EE3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89D23EF-698A-35DA-49BB-522BCED3A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481658C-A949-2484-C3D3-35A0DE340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06EAEC2-B362-F2B3-E138-CCE9734E5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CD3BB72-3933-5CD9-6C30-12292748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773A-10D8-4EDE-B336-FE5C6648E11B}" type="datetimeFigureOut">
              <a:rPr lang="ar-JO" smtClean="0"/>
              <a:t>18/09/1447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2C4E1ED-71ED-1EF8-A115-95402489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B29F17A-098C-354C-7D07-F2D57A45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D2C-E60C-45E0-A8EA-594190B7F38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6347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749C36-2EE2-8CC2-8B29-9CAA637E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0F67006-51E2-8EC2-9103-AD6E2823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773A-10D8-4EDE-B336-FE5C6648E11B}" type="datetimeFigureOut">
              <a:rPr lang="ar-JO" smtClean="0"/>
              <a:t>18/09/1447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A6A840-183C-C80A-802E-25E99CC0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8ED77C2-CF97-73F4-4218-2B37C22F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D2C-E60C-45E0-A8EA-594190B7F38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6171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CD14A72-19A5-1D2A-6320-F4C26429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773A-10D8-4EDE-B336-FE5C6648E11B}" type="datetimeFigureOut">
              <a:rPr lang="ar-JO" smtClean="0"/>
              <a:t>18/09/1447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2687E9A-0381-4C10-618F-CA50CDE2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B3034FD-9B83-88EC-4A9B-0348F219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D2C-E60C-45E0-A8EA-594190B7F38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7844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39027E-86D7-652E-52B3-C5145D58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CEDC075-A915-00BF-3B5E-EB8ECE21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F45F74-AFEA-755B-AC49-C8AE8D0E2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0D5E1C3-4441-2891-A912-0456D15B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773A-10D8-4EDE-B336-FE5C6648E11B}" type="datetimeFigureOut">
              <a:rPr lang="ar-JO" smtClean="0"/>
              <a:t>18/09/1447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24BCAE-A5F4-D6C6-F741-9B1A9EA5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EB3CFAA-3CC0-C7E6-03E1-34790A74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D2C-E60C-45E0-A8EA-594190B7F38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0911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495E6C-C0AE-D131-EFD0-D84E5C6A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E9452A4-C189-8AE9-2CCA-CA1A05289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44D5EE5-0DD7-17A9-ABEC-50AB3BB43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54F543-F981-CB5E-F553-947727CC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773A-10D8-4EDE-B336-FE5C6648E11B}" type="datetimeFigureOut">
              <a:rPr lang="ar-JO" smtClean="0"/>
              <a:t>18/09/1447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9BCAD20-979E-EAC4-BBB6-17F1232A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622374-7A28-3426-D1DD-569DE828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0D2C-E60C-45E0-A8EA-594190B7F38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3053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72E7398-E6E3-973E-C53B-83F7DFC62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B0130B8-0936-F166-6BAD-37E19518A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7C7CCE0-0038-6557-060A-A1B9F36B3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9773A-10D8-4EDE-B336-FE5C6648E11B}" type="datetimeFigureOut">
              <a:rPr lang="ar-JO" smtClean="0"/>
              <a:t>18/09/1447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E4508D-BB2A-BC8F-F8F2-FFBE0EC41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FEE1DE-90A8-B06A-F531-77296E2E2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4D0D2C-E60C-45E0-A8EA-594190B7F38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715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18/09/1447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0002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IslamicPowerPoin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شكرًا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23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6BDF15-3B21-E4E8-0560-C3C42F7BD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46A2BF9-88DD-B250-914B-34188E8C3811}"/>
              </a:ext>
            </a:extLst>
          </p:cNvPr>
          <p:cNvSpPr txBox="1"/>
          <p:nvPr/>
        </p:nvSpPr>
        <p:spPr>
          <a:xfrm>
            <a:off x="2402621" y="2597314"/>
            <a:ext cx="8733692" cy="2369880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indent="457200" algn="just">
              <a:spcAft>
                <a:spcPts val="1200"/>
              </a:spcAft>
            </a:pPr>
            <a:r>
              <a:rPr lang="ar-JO" sz="3200" dirty="0"/>
              <a:t>قد تسبب النفايات أمراضًا مثل: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الأمراض الجلدية.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الحساسية.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الأمراض المعوية.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1181D04-A5F4-3319-296E-EC80536CC62F}"/>
              </a:ext>
            </a:extLst>
          </p:cNvPr>
          <p:cNvSpPr txBox="1"/>
          <p:nvPr/>
        </p:nvSpPr>
        <p:spPr>
          <a:xfrm>
            <a:off x="7179775" y="1847074"/>
            <a:ext cx="3956538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الأمراض المرتبطة بالنفايات.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A574207-05EE-47B5-90B1-286928FF9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535" y="3896458"/>
            <a:ext cx="2485292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696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D5EE93-46D9-F651-70B7-2DE8C53C1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060B7FD4-51B8-537A-3714-4F3BD2A23973}"/>
              </a:ext>
            </a:extLst>
          </p:cNvPr>
          <p:cNvSpPr txBox="1"/>
          <p:nvPr/>
        </p:nvSpPr>
        <p:spPr>
          <a:xfrm>
            <a:off x="2402621" y="2597314"/>
            <a:ext cx="8733692" cy="2369880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indent="457200" algn="just">
              <a:spcAft>
                <a:spcPts val="1200"/>
              </a:spcAft>
            </a:pPr>
            <a:r>
              <a:rPr lang="ar-JO" sz="3200" dirty="0"/>
              <a:t>النفايات تسبب: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تلوث الهواء.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تلوث التربة.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تلوث المياه.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A6C7E6C-DCAA-AED3-4909-4BEDE91FE5EA}"/>
              </a:ext>
            </a:extLst>
          </p:cNvPr>
          <p:cNvSpPr txBox="1"/>
          <p:nvPr/>
        </p:nvSpPr>
        <p:spPr>
          <a:xfrm>
            <a:off x="8727221" y="1847074"/>
            <a:ext cx="2409092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الأضرار البيئية.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E31A5FB-B96D-0D3F-52CA-7999AAAA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40" y="3891189"/>
            <a:ext cx="2479200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0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52E913-F9F8-8BD3-9ECA-94D343C05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1292F34-E641-D02C-D3DE-8B01188203A6}"/>
              </a:ext>
            </a:extLst>
          </p:cNvPr>
          <p:cNvSpPr txBox="1"/>
          <p:nvPr/>
        </p:nvSpPr>
        <p:spPr>
          <a:xfrm>
            <a:off x="4254867" y="2597314"/>
            <a:ext cx="6881446" cy="1077218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indent="457200" algn="just">
              <a:spcAft>
                <a:spcPts val="1200"/>
              </a:spcAft>
            </a:pPr>
            <a:r>
              <a:rPr lang="ar-JO" sz="3200" dirty="0"/>
              <a:t>النفايات تجعل الشوارع تبدو غير جميلة وتعطي انطباعًا سلبيًا عن المجتمع.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76549ED-E101-AD7A-91B6-8C039EA3202C}"/>
              </a:ext>
            </a:extLst>
          </p:cNvPr>
          <p:cNvSpPr txBox="1"/>
          <p:nvPr/>
        </p:nvSpPr>
        <p:spPr>
          <a:xfrm>
            <a:off x="8141067" y="1847074"/>
            <a:ext cx="2995246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تشويه منظر المدينة.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0DD9300-9997-B340-EA56-2528EA1C1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40" y="3891189"/>
            <a:ext cx="2479200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907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8ABBD9-6D5A-594E-B7DB-9BC239DA5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D981078-C479-88E1-D31E-93E1490C281D}"/>
              </a:ext>
            </a:extLst>
          </p:cNvPr>
          <p:cNvSpPr txBox="1"/>
          <p:nvPr/>
        </p:nvSpPr>
        <p:spPr>
          <a:xfrm>
            <a:off x="2402621" y="2597314"/>
            <a:ext cx="8733692" cy="2369880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indent="457200" algn="just">
              <a:spcAft>
                <a:spcPts val="1200"/>
              </a:spcAft>
            </a:pPr>
            <a:r>
              <a:rPr lang="ar-JO" sz="3200" dirty="0"/>
              <a:t>المدينة النظيفة تعني: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صحة أفضل.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بيئة أجمل.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شعور بالراحة.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A17B2F1-B8F1-BC21-CD24-9557F485618D}"/>
              </a:ext>
            </a:extLst>
          </p:cNvPr>
          <p:cNvSpPr txBox="1"/>
          <p:nvPr/>
        </p:nvSpPr>
        <p:spPr>
          <a:xfrm>
            <a:off x="7578359" y="1847074"/>
            <a:ext cx="3557954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أثر النظافة على المجتمع.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CAB0E08-E90D-F675-5BAC-9BBF6D892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40" y="3891188"/>
            <a:ext cx="2479199" cy="248529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94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990C58-737C-48AF-037E-136CEF57E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FA6CDEA-69FB-238B-EDE4-98262CCDA3A3}"/>
              </a:ext>
            </a:extLst>
          </p:cNvPr>
          <p:cNvSpPr txBox="1"/>
          <p:nvPr/>
        </p:nvSpPr>
        <p:spPr>
          <a:xfrm>
            <a:off x="2402621" y="2597314"/>
            <a:ext cx="8733692" cy="2369880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algn="just" rtl="1" eaLnBrk="1" latinLnBrk="0" hangingPunct="1">
              <a:spcAft>
                <a:spcPts val="1200"/>
              </a:spcAft>
            </a:pPr>
            <a:r>
              <a:rPr lang="ar-JO" sz="3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يمكن للجميع المساهمة من خلال:</a:t>
            </a:r>
          </a:p>
          <a:p>
            <a:pPr marL="2286" indent="-514350" algn="just" rtl="1" eaLnBrk="1" latinLnBrk="0" hangingPunct="1">
              <a:spcAft>
                <a:spcPts val="600"/>
              </a:spcAft>
              <a:buFont typeface="+mj-lt"/>
              <a:buAutoNum type="arabicPeriod"/>
            </a:pPr>
            <a:r>
              <a:rPr lang="ar-JO" sz="3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التأكد من التخلص من النفايات في الحاويات المخصصة.</a:t>
            </a:r>
          </a:p>
          <a:p>
            <a:pPr marL="2286" indent="-514350" algn="just" rtl="1" eaLnBrk="1" latinLnBrk="0" hangingPunct="1">
              <a:spcAft>
                <a:spcPts val="600"/>
              </a:spcAft>
              <a:buFont typeface="+mj-lt"/>
              <a:buAutoNum type="arabicPeriod"/>
            </a:pPr>
            <a:r>
              <a:rPr lang="ar-JO" sz="3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المحافظة على نظافة المكان بعد الانتهاء من استخدامه.</a:t>
            </a:r>
          </a:p>
          <a:p>
            <a:pPr marL="2286" indent="-514350" algn="just" rtl="1" eaLnBrk="1" latinLnBrk="0" hangingPunct="1">
              <a:spcAft>
                <a:spcPts val="600"/>
              </a:spcAft>
              <a:buFont typeface="+mj-lt"/>
              <a:buAutoNum type="arabicPeriod"/>
            </a:pPr>
            <a:r>
              <a:rPr lang="ar-JO" sz="3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احترام الأماكن العامة والاستمتاع بها بشكل مسؤول.</a:t>
            </a:r>
            <a:endParaRPr lang="ar-JO" sz="32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F148442-EEE9-A152-359C-9854E088C6D9}"/>
              </a:ext>
            </a:extLst>
          </p:cNvPr>
          <p:cNvSpPr txBox="1"/>
          <p:nvPr/>
        </p:nvSpPr>
        <p:spPr>
          <a:xfrm>
            <a:off x="9571281" y="1847074"/>
            <a:ext cx="1565031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دور الفرد.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6182F46-7EBF-C31D-EB4A-B64E0EAC4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40" y="3891189"/>
            <a:ext cx="2479200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5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EAF583-9084-403D-E786-2400D1258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8990896C-9EDD-D296-C1CA-7467B6332796}"/>
              </a:ext>
            </a:extLst>
          </p:cNvPr>
          <p:cNvSpPr txBox="1"/>
          <p:nvPr/>
        </p:nvSpPr>
        <p:spPr>
          <a:xfrm>
            <a:off x="2402621" y="2597314"/>
            <a:ext cx="8733692" cy="2369880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indent="457200" algn="just">
              <a:spcAft>
                <a:spcPts val="1200"/>
              </a:spcAft>
            </a:pPr>
            <a:r>
              <a:rPr lang="ar-JO" sz="3200" dirty="0"/>
              <a:t>كل فرد يستطيع المساهمة عبر: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رمي النفايات في مكانها.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تنظيف المكان بعد استخدامه.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احترام الأماكن العامة.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4202023-6F50-E68D-557A-99E401AB8010}"/>
              </a:ext>
            </a:extLst>
          </p:cNvPr>
          <p:cNvSpPr txBox="1"/>
          <p:nvPr/>
        </p:nvSpPr>
        <p:spPr>
          <a:xfrm>
            <a:off x="9325097" y="1847074"/>
            <a:ext cx="1811215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دور الأسرة.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CE3C75D-CF5D-56C2-B36A-8F1D9E821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375" y="3890013"/>
            <a:ext cx="2485292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916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549DC1-8573-1C88-2F94-8A63EADC8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AE68E22-0BAB-A5F6-DBEE-CE02491EDAD7}"/>
              </a:ext>
            </a:extLst>
          </p:cNvPr>
          <p:cNvSpPr txBox="1"/>
          <p:nvPr/>
        </p:nvSpPr>
        <p:spPr>
          <a:xfrm>
            <a:off x="2402621" y="2597314"/>
            <a:ext cx="8733692" cy="1800493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indent="457200" algn="just">
              <a:spcAft>
                <a:spcPts val="1200"/>
              </a:spcAft>
            </a:pPr>
            <a:r>
              <a:rPr lang="ar-JO" sz="3200" dirty="0"/>
              <a:t>يمكن للمدرسة نشر ثقافة النظافة عبر: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الأنشطة التوعوية.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الحملات البيئية.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C17C46-C2EB-497C-0DB6-55EDEF113C7B}"/>
              </a:ext>
            </a:extLst>
          </p:cNvPr>
          <p:cNvSpPr txBox="1"/>
          <p:nvPr/>
        </p:nvSpPr>
        <p:spPr>
          <a:xfrm>
            <a:off x="9102359" y="1847074"/>
            <a:ext cx="2033954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دور المدرسة.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A6035B4-F8F9-5054-31C0-362AB7308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40" y="3888558"/>
            <a:ext cx="2479200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071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FF6AB4-0782-02B7-A461-1DE1E2796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6ABFCD6A-A3B3-1B78-0557-68E63648DB2F}"/>
              </a:ext>
            </a:extLst>
          </p:cNvPr>
          <p:cNvSpPr txBox="1"/>
          <p:nvPr/>
        </p:nvSpPr>
        <p:spPr>
          <a:xfrm>
            <a:off x="4254867" y="2597314"/>
            <a:ext cx="6881446" cy="1077218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indent="457200" algn="just">
              <a:spcAft>
                <a:spcPts val="1200"/>
              </a:spcAft>
            </a:pPr>
            <a:r>
              <a:rPr lang="ar-JO" sz="3200" dirty="0"/>
              <a:t>التعاون بين أفراد المجتمع يساعد على انتشار السلوك الإيجابي.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465BE38-D3B4-AE12-5745-34A2B13A91FD}"/>
              </a:ext>
            </a:extLst>
          </p:cNvPr>
          <p:cNvSpPr txBox="1"/>
          <p:nvPr/>
        </p:nvSpPr>
        <p:spPr>
          <a:xfrm>
            <a:off x="9160975" y="1847074"/>
            <a:ext cx="1975338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دور المجتمع.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6890231-17CC-C982-3A21-438B329B0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535" y="3891378"/>
            <a:ext cx="2485292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0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95244F-7600-4D8D-8E48-8F952E673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79DA307-4CA3-31A8-5472-8D29B991C942}"/>
              </a:ext>
            </a:extLst>
          </p:cNvPr>
          <p:cNvSpPr txBox="1"/>
          <p:nvPr/>
        </p:nvSpPr>
        <p:spPr>
          <a:xfrm>
            <a:off x="2402621" y="2597314"/>
            <a:ext cx="8733692" cy="1800493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indent="457200" algn="just">
              <a:spcAft>
                <a:spcPts val="1200"/>
              </a:spcAft>
            </a:pPr>
            <a:r>
              <a:rPr lang="ar-JO" sz="3200" dirty="0"/>
              <a:t>من مهام الجهات المختصة: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توفير حاويات النفايات.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تنظيم حملات توعية.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C03BD15-A9C7-F3AA-07EC-6C5B09D507DD}"/>
              </a:ext>
            </a:extLst>
          </p:cNvPr>
          <p:cNvSpPr txBox="1"/>
          <p:nvPr/>
        </p:nvSpPr>
        <p:spPr>
          <a:xfrm>
            <a:off x="7871435" y="1847074"/>
            <a:ext cx="3264877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دور الجهات المسؤولة.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A02360A-8D20-D4E7-B275-DD70C775F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40" y="3888558"/>
            <a:ext cx="2479200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05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E991D4-B66C-11AA-5B5F-4F1B3DE6C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2DAAB10-BBC1-6673-1FAB-9FDB39A6D29B}"/>
              </a:ext>
            </a:extLst>
          </p:cNvPr>
          <p:cNvSpPr txBox="1"/>
          <p:nvPr/>
        </p:nvSpPr>
        <p:spPr>
          <a:xfrm>
            <a:off x="2402621" y="2597314"/>
            <a:ext cx="8733692" cy="1723549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استخدام سلال القمامة.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تقليل النفايات.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إعادة التدوير.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1EB3129-93F3-A478-A893-828A7F592A72}"/>
              </a:ext>
            </a:extLst>
          </p:cNvPr>
          <p:cNvSpPr txBox="1"/>
          <p:nvPr/>
        </p:nvSpPr>
        <p:spPr>
          <a:xfrm>
            <a:off x="7390789" y="1847074"/>
            <a:ext cx="3745523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أعمال للحفاظ على النظافة.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2DA5E7A-E23A-B43E-1569-82E83B0ED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7535" y="3891378"/>
            <a:ext cx="2485292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79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22D9B5-0F04-A49E-0241-0E885E814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3ABE89E-F38D-97C4-CD9C-FFC3A479818C}"/>
              </a:ext>
            </a:extLst>
          </p:cNvPr>
          <p:cNvSpPr txBox="1"/>
          <p:nvPr/>
        </p:nvSpPr>
        <p:spPr>
          <a:xfrm>
            <a:off x="2872154" y="2471236"/>
            <a:ext cx="6447692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3600" b="1" dirty="0"/>
              <a:t>أهمية المحافظة</a:t>
            </a:r>
            <a:endParaRPr lang="en-US" sz="3600" b="1" dirty="0"/>
          </a:p>
          <a:p>
            <a:pPr algn="ctr"/>
            <a:r>
              <a:rPr lang="ar-JO" sz="3600" b="1" dirty="0"/>
              <a:t>على النظافة في الشوارع والأماكن العامة</a:t>
            </a:r>
            <a:endParaRPr lang="ar-JO" sz="3600" dirty="0"/>
          </a:p>
        </p:txBody>
      </p:sp>
      <p:sp>
        <p:nvSpPr>
          <p:cNvPr id="7" name="مربع نص 6">
            <a:hlinkClick r:id="rId3" tooltip="تسرنا زيارتكم للقناة"/>
            <a:extLst>
              <a:ext uri="{FF2B5EF4-FFF2-40B4-BE49-F238E27FC236}">
                <a16:creationId xmlns:a16="http://schemas.microsoft.com/office/drawing/2014/main" id="{98A2F36A-A689-8E68-7A42-D94E1DF30821}"/>
              </a:ext>
            </a:extLst>
          </p:cNvPr>
          <p:cNvSpPr txBox="1"/>
          <p:nvPr/>
        </p:nvSpPr>
        <p:spPr>
          <a:xfrm>
            <a:off x="3540369" y="3807039"/>
            <a:ext cx="5111262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400" b="1" dirty="0"/>
              <a:t>قناة البوربوينت الإسلامي</a:t>
            </a:r>
          </a:p>
          <a:p>
            <a:pPr algn="ctr"/>
            <a:r>
              <a:rPr lang="en-US" sz="2400" b="1" dirty="0"/>
              <a:t>youtube.com/@IslamicPowerPoint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5219689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E204CA-3BB0-BFB1-2540-3820293D2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CAAED89-BC54-9588-2C1B-88FDE180F700}"/>
              </a:ext>
            </a:extLst>
          </p:cNvPr>
          <p:cNvSpPr txBox="1"/>
          <p:nvPr/>
        </p:nvSpPr>
        <p:spPr>
          <a:xfrm>
            <a:off x="2402621" y="2597314"/>
            <a:ext cx="8733692" cy="1154162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النظافة مسؤولية الجميع.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مدينتنا أجمل بنظافتها.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91233FE-55FF-F7C0-46CB-8C9998B004FC}"/>
              </a:ext>
            </a:extLst>
          </p:cNvPr>
          <p:cNvSpPr txBox="1"/>
          <p:nvPr/>
        </p:nvSpPr>
        <p:spPr>
          <a:xfrm>
            <a:off x="8867897" y="1847074"/>
            <a:ext cx="2268415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رسائل توعوية.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DC62A96-4BA3-A31E-BE73-4DD6CF5CF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440" y="3891378"/>
            <a:ext cx="2479200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2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99B9A1-ED7F-25CF-893E-F6D04B01A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BDDDA1B-B738-F98D-4AB8-EDD13E1A2866}"/>
              </a:ext>
            </a:extLst>
          </p:cNvPr>
          <p:cNvSpPr txBox="1"/>
          <p:nvPr/>
        </p:nvSpPr>
        <p:spPr>
          <a:xfrm>
            <a:off x="4143498" y="2597314"/>
            <a:ext cx="6992815" cy="1077218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indent="457200" algn="just">
              <a:spcAft>
                <a:spcPts val="1200"/>
              </a:spcAft>
            </a:pPr>
            <a:r>
              <a:rPr lang="ar-JO" sz="3200" dirty="0"/>
              <a:t>عندما يرى الأطفال الكبار يحافظون على النظافة فإنهم يتعلمون ذلك.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95F9342-F375-213B-7889-27BFFA98325C}"/>
              </a:ext>
            </a:extLst>
          </p:cNvPr>
          <p:cNvSpPr txBox="1"/>
          <p:nvPr/>
        </p:nvSpPr>
        <p:spPr>
          <a:xfrm>
            <a:off x="9500944" y="1847074"/>
            <a:ext cx="1635369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أثر القدوة.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0644697-404B-A580-A480-EECDBB5E9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40" y="3891378"/>
            <a:ext cx="2479200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18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63756A-0ACC-2BA6-4FFC-1609F3988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DB4F23D-6A9C-6B81-F897-6B9990F6CB69}"/>
              </a:ext>
            </a:extLst>
          </p:cNvPr>
          <p:cNvSpPr txBox="1"/>
          <p:nvPr/>
        </p:nvSpPr>
        <p:spPr>
          <a:xfrm>
            <a:off x="4157447" y="2597314"/>
            <a:ext cx="6978865" cy="1077218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indent="457200" algn="just">
              <a:spcAft>
                <a:spcPts val="1200"/>
              </a:spcAft>
            </a:pPr>
            <a:r>
              <a:rPr lang="ar-JO" sz="3200" dirty="0"/>
              <a:t>المجتمع الواعي هو الذي يحافظ على بيئته ويشعر بالمسؤولية تجاهها.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5F8E5AB-13E7-133A-CC9C-EAFCB3BFEACB}"/>
              </a:ext>
            </a:extLst>
          </p:cNvPr>
          <p:cNvSpPr txBox="1"/>
          <p:nvPr/>
        </p:nvSpPr>
        <p:spPr>
          <a:xfrm>
            <a:off x="8703775" y="1847074"/>
            <a:ext cx="2432538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المجتمع الواعي.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2B3359D-B518-3903-E458-1B421EC59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4440" y="3891378"/>
            <a:ext cx="2479200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9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45331C-9FFC-FADC-330E-882DD43B5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EF21C0C-BB02-54EE-B4CE-04F5BC20759C}"/>
              </a:ext>
            </a:extLst>
          </p:cNvPr>
          <p:cNvSpPr txBox="1"/>
          <p:nvPr/>
        </p:nvSpPr>
        <p:spPr>
          <a:xfrm>
            <a:off x="4056185" y="2597314"/>
            <a:ext cx="7080128" cy="1723549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indent="457200" algn="just">
              <a:spcAft>
                <a:spcPts val="1200"/>
              </a:spcAft>
            </a:pPr>
            <a:r>
              <a:rPr lang="ar-JO" sz="3200" dirty="0"/>
              <a:t>الحفاظ على نظافة الشوارع والأماكن العامة واجب على الجميع.</a:t>
            </a:r>
          </a:p>
          <a:p>
            <a:pPr indent="457200" algn="just">
              <a:spcAft>
                <a:spcPts val="1200"/>
              </a:spcAft>
            </a:pPr>
            <a:r>
              <a:rPr lang="ar-JO" sz="3200" dirty="0"/>
              <a:t>فلنبدأ بأنفسنا لنصنع مجتمعًا نظيفًا وصحيًا.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8FDA12F-1F5A-BF1E-4EA5-851237798CD1}"/>
              </a:ext>
            </a:extLst>
          </p:cNvPr>
          <p:cNvSpPr txBox="1"/>
          <p:nvPr/>
        </p:nvSpPr>
        <p:spPr>
          <a:xfrm>
            <a:off x="9817468" y="1847074"/>
            <a:ext cx="1318846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الخاتمة.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4A376FB-4AEB-ABC5-1DE4-DBCEF6A0E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40" y="3891378"/>
            <a:ext cx="2479200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339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975878-AE1D-2630-B9DC-62E50AE78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80055DA-0DA2-34FA-333E-141E97A346B1}"/>
              </a:ext>
            </a:extLst>
          </p:cNvPr>
          <p:cNvSpPr txBox="1"/>
          <p:nvPr/>
        </p:nvSpPr>
        <p:spPr>
          <a:xfrm>
            <a:off x="4319491" y="2597314"/>
            <a:ext cx="6816821" cy="1569660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indent="457200" algn="just"/>
            <a:r>
              <a:rPr lang="ar-JO" sz="3200" dirty="0"/>
              <a:t>النظافة ليست مجرد مظهر جميل، بل هي سلوك حضاري يعكس احترام الإنسان لنفسه ولمجتمعه وللبيئة التي يعيش فيها.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476A84B-D94F-1F87-F3A9-2E907C284D29}"/>
              </a:ext>
            </a:extLst>
          </p:cNvPr>
          <p:cNvSpPr txBox="1"/>
          <p:nvPr/>
        </p:nvSpPr>
        <p:spPr>
          <a:xfrm>
            <a:off x="9993313" y="1847074"/>
            <a:ext cx="1143000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مقدمة.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9E8FDD3-C7A7-C0C9-86E0-AA100CC1E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40" y="3891189"/>
            <a:ext cx="2479200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90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6A4F67-15F8-2A72-E4CE-DE7CA9F24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8D0EC78-8AAC-9AAF-D695-6551602E00E0}"/>
              </a:ext>
            </a:extLst>
          </p:cNvPr>
          <p:cNvSpPr txBox="1"/>
          <p:nvPr/>
        </p:nvSpPr>
        <p:spPr>
          <a:xfrm>
            <a:off x="4163427" y="2597314"/>
            <a:ext cx="6972886" cy="1569660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indent="457200" algn="just"/>
            <a:r>
              <a:rPr lang="ar-JO" sz="3200" dirty="0"/>
              <a:t>جميع المجتمعات المتحضرة تحرص على نظافة الشوارع والأماكن العامة لأنها تعكس مستوى الوعي والثقافة لدى السكان.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DDA6729-1A3B-85A2-6573-C840C3E87DD8}"/>
              </a:ext>
            </a:extLst>
          </p:cNvPr>
          <p:cNvSpPr txBox="1"/>
          <p:nvPr/>
        </p:nvSpPr>
        <p:spPr>
          <a:xfrm>
            <a:off x="8105897" y="1847074"/>
            <a:ext cx="3030415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النظافة قيمة إنسانية.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8BDCF6E-5CFD-8524-1711-9C1B0513C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40" y="3891189"/>
            <a:ext cx="2479200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72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A0DDA6-5C2B-1571-C173-54AD9ACF4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87DDE5B-BE63-6742-57DE-EAD1621DDEAA}"/>
              </a:ext>
            </a:extLst>
          </p:cNvPr>
          <p:cNvSpPr txBox="1"/>
          <p:nvPr/>
        </p:nvSpPr>
        <p:spPr>
          <a:xfrm>
            <a:off x="4163427" y="2597314"/>
            <a:ext cx="6972886" cy="1569660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indent="457200" algn="just"/>
            <a:r>
              <a:rPr lang="ar-JO" sz="3200" dirty="0"/>
              <a:t>قال رسول الله ﷺ:"إماطة الأذى عن الطريق صدقة". رواه البخاري ومسلم. وهذا يدل على أهمية المحافظة على نظافة الطرقات.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56A08E3-1261-FFA8-56B4-05F086873D45}"/>
              </a:ext>
            </a:extLst>
          </p:cNvPr>
          <p:cNvSpPr txBox="1"/>
          <p:nvPr/>
        </p:nvSpPr>
        <p:spPr>
          <a:xfrm>
            <a:off x="7836267" y="1847074"/>
            <a:ext cx="3300046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إزالة الأذى من الطريق.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C703683-9BF8-9002-6339-42317A084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40" y="3891189"/>
            <a:ext cx="2479200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14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94F86E-52B7-2098-9861-C019FBE3A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6FA9E820-C2CE-ED0A-77A3-49121D85D315}"/>
              </a:ext>
            </a:extLst>
          </p:cNvPr>
          <p:cNvSpPr txBox="1"/>
          <p:nvPr/>
        </p:nvSpPr>
        <p:spPr>
          <a:xfrm>
            <a:off x="2402621" y="2597314"/>
            <a:ext cx="8733692" cy="2369880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indent="457200" algn="just">
              <a:spcAft>
                <a:spcPts val="1200"/>
              </a:spcAft>
            </a:pPr>
            <a:r>
              <a:rPr lang="ar-JO" sz="3200" dirty="0"/>
              <a:t>من مظاهر عدم النظافة:</a:t>
            </a:r>
            <a:endParaRPr lang="en-US" sz="3200" dirty="0"/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أكياس القمامة في الطرقات</a:t>
            </a:r>
            <a:r>
              <a:rPr lang="en-US" sz="3200" dirty="0"/>
              <a:t>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بقايا الطعام في الأماكن العامة.</a:t>
            </a:r>
            <a:endParaRPr lang="en-US" sz="3200" dirty="0"/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انتشار الأوساخ في الحدائق.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FBFB2BB-FCCF-B76C-2CBA-B92FE0AEC055}"/>
              </a:ext>
            </a:extLst>
          </p:cNvPr>
          <p:cNvSpPr txBox="1"/>
          <p:nvPr/>
        </p:nvSpPr>
        <p:spPr>
          <a:xfrm>
            <a:off x="8821005" y="1847074"/>
            <a:ext cx="2315308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مظاهر المشكلة.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84BC0EC-2621-93D9-BB44-2B819B83D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40" y="3891189"/>
            <a:ext cx="2479200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81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C14E3E-50E1-D4AD-40E3-583574B8E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D15CF36-DB0D-FD59-F3CB-AC41132A4E80}"/>
              </a:ext>
            </a:extLst>
          </p:cNvPr>
          <p:cNvSpPr txBox="1"/>
          <p:nvPr/>
        </p:nvSpPr>
        <p:spPr>
          <a:xfrm>
            <a:off x="2402621" y="2597314"/>
            <a:ext cx="8733692" cy="2939266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indent="457200" algn="just">
              <a:spcAft>
                <a:spcPts val="1200"/>
              </a:spcAft>
            </a:pPr>
            <a:r>
              <a:rPr lang="ar-JO" sz="3200" dirty="0"/>
              <a:t>من أسباب انتشار هذه الظاهرة: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قلة الوعي.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الإهمال.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ضعف التربية البيئية.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تقليد السلوكيات الخاطئة.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D8EA89F-288D-4E46-5E01-1CAC7A700C72}"/>
              </a:ext>
            </a:extLst>
          </p:cNvPr>
          <p:cNvSpPr txBox="1"/>
          <p:nvPr/>
        </p:nvSpPr>
        <p:spPr>
          <a:xfrm>
            <a:off x="8797559" y="1847074"/>
            <a:ext cx="2338754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أسباب المشكلة.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7B9AB8C-5209-BC22-452D-7BD5D81A3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40" y="3891189"/>
            <a:ext cx="2479200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97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0D23B0-AAD9-BC86-3226-9BD976462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95230997-DF48-A395-903E-EC13EE55DBF5}"/>
              </a:ext>
            </a:extLst>
          </p:cNvPr>
          <p:cNvSpPr txBox="1"/>
          <p:nvPr/>
        </p:nvSpPr>
        <p:spPr>
          <a:xfrm>
            <a:off x="4388940" y="2597314"/>
            <a:ext cx="6747373" cy="1569660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indent="457200" algn="just">
              <a:spcAft>
                <a:spcPts val="1200"/>
              </a:spcAft>
            </a:pPr>
            <a:r>
              <a:rPr lang="ar-JO" sz="3200" dirty="0"/>
              <a:t>تصرف شخص واحد قد يسبب مشكلة كبيرة، لكن سلوكًا إيجابيًا واحدًا قد يشجع الآخرين على فعل الخير.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3CB564B-1EBB-C581-6A98-E479E0F251AA}"/>
              </a:ext>
            </a:extLst>
          </p:cNvPr>
          <p:cNvSpPr txBox="1"/>
          <p:nvPr/>
        </p:nvSpPr>
        <p:spPr>
          <a:xfrm>
            <a:off x="8375530" y="1847074"/>
            <a:ext cx="2760784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أثر السلوك الفردي.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1E4E911-2EEF-3686-2493-CA44ACE5F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40" y="3891189"/>
            <a:ext cx="2479200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8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94B5FD-D9E6-6ABA-D4D7-443AA7FE1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0F3D4E2D-0644-A1AE-2EE6-8CF59E2D6237}"/>
              </a:ext>
            </a:extLst>
          </p:cNvPr>
          <p:cNvSpPr txBox="1"/>
          <p:nvPr/>
        </p:nvSpPr>
        <p:spPr>
          <a:xfrm>
            <a:off x="2402621" y="2597314"/>
            <a:ext cx="8733692" cy="2939266"/>
          </a:xfrm>
          <a:prstGeom prst="rect">
            <a:avLst/>
          </a:prstGeom>
          <a:noFill/>
        </p:spPr>
        <p:txBody>
          <a:bodyPr wrap="square" rtlCol="1" anchor="t">
            <a:spAutoFit/>
          </a:bodyPr>
          <a:lstStyle/>
          <a:p>
            <a:pPr indent="457200" algn="just">
              <a:spcAft>
                <a:spcPts val="1200"/>
              </a:spcAft>
            </a:pPr>
            <a:r>
              <a:rPr lang="ar-JO" sz="3200" dirty="0"/>
              <a:t>تراكم النفايات يؤدي إلى: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انتشار الجراثيم.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تكاثر الحشرات.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انتشار الأمراض.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ar-JO" sz="3200" dirty="0"/>
              <a:t>انتشار الروائح الكريهة.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F8C8D20-D906-DFE5-1670-62AA1DA6C48F}"/>
              </a:ext>
            </a:extLst>
          </p:cNvPr>
          <p:cNvSpPr txBox="1"/>
          <p:nvPr/>
        </p:nvSpPr>
        <p:spPr>
          <a:xfrm>
            <a:off x="8481035" y="1847074"/>
            <a:ext cx="2655277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r>
              <a:rPr lang="ar-JO" sz="3200" b="1" dirty="0"/>
              <a:t>الأضرار الصحية.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E5F82BB-F391-1CB3-C025-0A1A0B852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440" y="3891189"/>
            <a:ext cx="2479200" cy="24852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6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474</Words>
  <Application>Microsoft Office PowerPoint</Application>
  <PresentationFormat>شاشة عريضة</PresentationFormat>
  <Paragraphs>86</Paragraphs>
  <Slides>23</Slides>
  <Notes>1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31" baseType="lpstr">
      <vt:lpstr>A Jannat LT</vt:lpstr>
      <vt:lpstr>Aptos</vt:lpstr>
      <vt:lpstr>Aptos Display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أهمية المحافظة على النظافة في الشوارع والأماكن العامة</dc:title>
  <dc:creator>قناة البوربوينت الإسلامي</dc:creator>
  <cp:lastModifiedBy>قناة البوربوينت الإسلامي</cp:lastModifiedBy>
  <cp:revision>20</cp:revision>
  <dcterms:created xsi:type="dcterms:W3CDTF">2026-03-05T16:53:25Z</dcterms:created>
  <dcterms:modified xsi:type="dcterms:W3CDTF">2026-03-06T14:17:06Z</dcterms:modified>
</cp:coreProperties>
</file>