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 id="2147483657" r:id="rId2"/>
  </p:sldMasterIdLst>
  <p:notesMasterIdLst>
    <p:notesMasterId r:id="rId19"/>
  </p:notesMasterIdLst>
  <p:sldIdLst>
    <p:sldId id="271" r:id="rId3"/>
    <p:sldId id="256" r:id="rId4"/>
    <p:sldId id="257" r:id="rId5"/>
    <p:sldId id="258" r:id="rId6"/>
    <p:sldId id="259" r:id="rId7"/>
    <p:sldId id="260" r:id="rId8"/>
    <p:sldId id="261" r:id="rId9"/>
    <p:sldId id="266" r:id="rId10"/>
    <p:sldId id="267" r:id="rId11"/>
    <p:sldId id="265" r:id="rId12"/>
    <p:sldId id="264" r:id="rId13"/>
    <p:sldId id="262" r:id="rId14"/>
    <p:sldId id="263" r:id="rId15"/>
    <p:sldId id="269" r:id="rId16"/>
    <p:sldId id="268" r:id="rId17"/>
    <p:sldId id="270" r:id="rId18"/>
  </p:sldIdLst>
  <p:sldSz cx="12192000" cy="6858000"/>
  <p:notesSz cx="6858000" cy="9144000"/>
  <p:embeddedFontLst>
    <p:embeddedFont>
      <p:font typeface="A Jannat LT" panose="01000000000000000000" pitchFamily="2" charset="-78"/>
      <p:regular r:id="rId20"/>
      <p:bold r:id="rId21"/>
    </p:embeddedFont>
    <p:embeddedFont>
      <p:font typeface="AlHurraTxtreg" panose="00000400000000000000" pitchFamily="2" charset="-78"/>
      <p:regular r:id="rId22"/>
    </p:embeddedFont>
  </p:embeddedFontLst>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دمة" id="{86155B96-64E5-4A3C-9372-7DF77C74ECA1}">
          <p14:sldIdLst>
            <p14:sldId id="271"/>
            <p14:sldId id="256"/>
          </p14:sldIdLst>
        </p14:section>
        <p14:section name="معلومات" id="{731C49F4-7777-403E-A007-56D63E510F6E}">
          <p14:sldIdLst>
            <p14:sldId id="257"/>
            <p14:sldId id="258"/>
            <p14:sldId id="259"/>
            <p14:sldId id="260"/>
            <p14:sldId id="261"/>
            <p14:sldId id="266"/>
            <p14:sldId id="267"/>
            <p14:sldId id="265"/>
            <p14:sldId id="264"/>
            <p14:sldId id="262"/>
            <p14:sldId id="263"/>
            <p14:sldId id="269"/>
            <p14:sldId id="268"/>
          </p14:sldIdLst>
        </p14:section>
        <p14:section name="نهاية" id="{DB512609-5F7D-4393-B254-B4802A81D12E}">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D59"/>
    <a:srgbClr val="161616"/>
    <a:srgbClr val="800000"/>
    <a:srgbClr val="090708"/>
    <a:srgbClr val="212121"/>
    <a:srgbClr val="C28220"/>
    <a:srgbClr val="FCE043"/>
    <a:srgbClr val="2E2415"/>
    <a:srgbClr val="4A3A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320" autoAdjust="0"/>
    <p:restoredTop sz="85020" autoAdjust="0"/>
  </p:normalViewPr>
  <p:slideViewPr>
    <p:cSldViewPr snapToGrid="0">
      <p:cViewPr varScale="1">
        <p:scale>
          <a:sx n="70" d="100"/>
          <a:sy n="70" d="100"/>
        </p:scale>
        <p:origin x="557"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72458D1-B098-4B0A-8F02-5DE96F3DE5A4}" type="datetimeFigureOut">
              <a:rPr lang="ar-JO" smtClean="0"/>
              <a:t>14/10/1446</a:t>
            </a:fld>
            <a:endParaRPr lang="ar-JO"/>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81DA844-08DB-4B3A-B685-B364C8A280E0}" type="slidenum">
              <a:rPr lang="ar-JO" smtClean="0"/>
              <a:t>‹#›</a:t>
            </a:fld>
            <a:endParaRPr lang="ar-JO"/>
          </a:p>
        </p:txBody>
      </p:sp>
    </p:spTree>
    <p:extLst>
      <p:ext uri="{BB962C8B-B14F-4D97-AF65-F5344CB8AC3E}">
        <p14:creationId xmlns:p14="http://schemas.microsoft.com/office/powerpoint/2010/main" val="680119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2</a:t>
            </a:fld>
            <a:endParaRPr lang="ar-JO"/>
          </a:p>
        </p:txBody>
      </p:sp>
    </p:spTree>
    <p:extLst>
      <p:ext uri="{BB962C8B-B14F-4D97-AF65-F5344CB8AC3E}">
        <p14:creationId xmlns:p14="http://schemas.microsoft.com/office/powerpoint/2010/main" val="3489053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11</a:t>
            </a:fld>
            <a:endParaRPr lang="ar-JO"/>
          </a:p>
        </p:txBody>
      </p:sp>
    </p:spTree>
    <p:extLst>
      <p:ext uri="{BB962C8B-B14F-4D97-AF65-F5344CB8AC3E}">
        <p14:creationId xmlns:p14="http://schemas.microsoft.com/office/powerpoint/2010/main" val="310343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12</a:t>
            </a:fld>
            <a:endParaRPr lang="ar-JO"/>
          </a:p>
        </p:txBody>
      </p:sp>
    </p:spTree>
    <p:extLst>
      <p:ext uri="{BB962C8B-B14F-4D97-AF65-F5344CB8AC3E}">
        <p14:creationId xmlns:p14="http://schemas.microsoft.com/office/powerpoint/2010/main" val="2581846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800" dirty="0"/>
              <a:t>يوزع هذا العرض مجانًا</a:t>
            </a:r>
          </a:p>
          <a:p>
            <a:pPr algn="ctr"/>
            <a:r>
              <a:rPr lang="ar-JO" sz="1800" dirty="0"/>
              <a:t>تصميم قناة البوربوينت الإسلامي</a:t>
            </a:r>
          </a:p>
          <a:p>
            <a:pPr algn="ctr"/>
            <a:r>
              <a:rPr lang="en-US" sz="1800" dirty="0"/>
              <a:t>youtube.com/c/</a:t>
            </a:r>
            <a:r>
              <a:rPr lang="en-US" sz="1800" dirty="0" err="1"/>
              <a:t>IslamicPowerPoint</a:t>
            </a:r>
            <a:endParaRPr lang="ar-JO" sz="1800"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13</a:t>
            </a:fld>
            <a:endParaRPr lang="ar-JO"/>
          </a:p>
        </p:txBody>
      </p:sp>
    </p:spTree>
    <p:extLst>
      <p:ext uri="{BB962C8B-B14F-4D97-AF65-F5344CB8AC3E}">
        <p14:creationId xmlns:p14="http://schemas.microsoft.com/office/powerpoint/2010/main" val="1471161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800" dirty="0"/>
              <a:t>يوزع هذا العرض مجانًا</a:t>
            </a:r>
          </a:p>
          <a:p>
            <a:pPr algn="ctr"/>
            <a:r>
              <a:rPr lang="ar-JO" sz="1800" dirty="0"/>
              <a:t>تصميم قناة البوربوينت الإسلامي</a:t>
            </a:r>
          </a:p>
          <a:p>
            <a:pPr algn="ctr"/>
            <a:r>
              <a:rPr lang="en-US" sz="1800" dirty="0"/>
              <a:t>youtube.com/c/</a:t>
            </a:r>
            <a:r>
              <a:rPr lang="en-US" sz="1800" dirty="0" err="1"/>
              <a:t>IslamicPowerPoint</a:t>
            </a:r>
            <a:endParaRPr lang="ar-JO" sz="1800"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14</a:t>
            </a:fld>
            <a:endParaRPr lang="ar-JO"/>
          </a:p>
        </p:txBody>
      </p:sp>
    </p:spTree>
    <p:extLst>
      <p:ext uri="{BB962C8B-B14F-4D97-AF65-F5344CB8AC3E}">
        <p14:creationId xmlns:p14="http://schemas.microsoft.com/office/powerpoint/2010/main" val="411750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800" dirty="0"/>
              <a:t>يوزع هذا العرض مجانًا</a:t>
            </a:r>
          </a:p>
          <a:p>
            <a:pPr algn="ctr"/>
            <a:r>
              <a:rPr lang="ar-JO" sz="1800" dirty="0"/>
              <a:t>تصميم قناة البوربوينت الإسلامي</a:t>
            </a:r>
          </a:p>
          <a:p>
            <a:pPr algn="ctr"/>
            <a:r>
              <a:rPr lang="en-US" sz="1800" dirty="0"/>
              <a:t>youtube.com/c/</a:t>
            </a:r>
            <a:r>
              <a:rPr lang="en-US" sz="1800" dirty="0" err="1"/>
              <a:t>IslamicPowerPoint</a:t>
            </a:r>
            <a:endParaRPr lang="ar-JO" sz="1800"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15</a:t>
            </a:fld>
            <a:endParaRPr lang="ar-JO"/>
          </a:p>
        </p:txBody>
      </p:sp>
    </p:spTree>
    <p:extLst>
      <p:ext uri="{BB962C8B-B14F-4D97-AF65-F5344CB8AC3E}">
        <p14:creationId xmlns:p14="http://schemas.microsoft.com/office/powerpoint/2010/main" val="258133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16</a:t>
            </a:fld>
            <a:endParaRPr lang="ar-JO"/>
          </a:p>
        </p:txBody>
      </p:sp>
    </p:spTree>
    <p:extLst>
      <p:ext uri="{BB962C8B-B14F-4D97-AF65-F5344CB8AC3E}">
        <p14:creationId xmlns:p14="http://schemas.microsoft.com/office/powerpoint/2010/main" val="368345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3</a:t>
            </a:fld>
            <a:endParaRPr lang="ar-JO"/>
          </a:p>
        </p:txBody>
      </p:sp>
    </p:spTree>
    <p:extLst>
      <p:ext uri="{BB962C8B-B14F-4D97-AF65-F5344CB8AC3E}">
        <p14:creationId xmlns:p14="http://schemas.microsoft.com/office/powerpoint/2010/main" val="211865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4</a:t>
            </a:fld>
            <a:endParaRPr lang="ar-JO"/>
          </a:p>
        </p:txBody>
      </p:sp>
    </p:spTree>
    <p:extLst>
      <p:ext uri="{BB962C8B-B14F-4D97-AF65-F5344CB8AC3E}">
        <p14:creationId xmlns:p14="http://schemas.microsoft.com/office/powerpoint/2010/main" val="285809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5</a:t>
            </a:fld>
            <a:endParaRPr lang="ar-JO"/>
          </a:p>
        </p:txBody>
      </p:sp>
    </p:spTree>
    <p:extLst>
      <p:ext uri="{BB962C8B-B14F-4D97-AF65-F5344CB8AC3E}">
        <p14:creationId xmlns:p14="http://schemas.microsoft.com/office/powerpoint/2010/main" val="119812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6</a:t>
            </a:fld>
            <a:endParaRPr lang="ar-JO"/>
          </a:p>
        </p:txBody>
      </p:sp>
    </p:spTree>
    <p:extLst>
      <p:ext uri="{BB962C8B-B14F-4D97-AF65-F5344CB8AC3E}">
        <p14:creationId xmlns:p14="http://schemas.microsoft.com/office/powerpoint/2010/main" val="105461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7</a:t>
            </a:fld>
            <a:endParaRPr lang="ar-JO"/>
          </a:p>
        </p:txBody>
      </p:sp>
    </p:spTree>
    <p:extLst>
      <p:ext uri="{BB962C8B-B14F-4D97-AF65-F5344CB8AC3E}">
        <p14:creationId xmlns:p14="http://schemas.microsoft.com/office/powerpoint/2010/main" val="190642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8</a:t>
            </a:fld>
            <a:endParaRPr lang="ar-JO"/>
          </a:p>
        </p:txBody>
      </p:sp>
    </p:spTree>
    <p:extLst>
      <p:ext uri="{BB962C8B-B14F-4D97-AF65-F5344CB8AC3E}">
        <p14:creationId xmlns:p14="http://schemas.microsoft.com/office/powerpoint/2010/main" val="3759319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9</a:t>
            </a:fld>
            <a:endParaRPr lang="ar-JO"/>
          </a:p>
        </p:txBody>
      </p:sp>
    </p:spTree>
    <p:extLst>
      <p:ext uri="{BB962C8B-B14F-4D97-AF65-F5344CB8AC3E}">
        <p14:creationId xmlns:p14="http://schemas.microsoft.com/office/powerpoint/2010/main" val="365706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ar-JO" sz="1200" dirty="0"/>
              <a:t>يوزع هذا العرض مجانًا</a:t>
            </a:r>
          </a:p>
          <a:p>
            <a:pPr algn="ctr"/>
            <a:r>
              <a:rPr lang="ar-JO" sz="1200" dirty="0"/>
              <a:t>تصميم قناة البوربوينت الإسلامي</a:t>
            </a:r>
          </a:p>
          <a:p>
            <a:pPr algn="ctr"/>
            <a:r>
              <a:rPr lang="en-US" sz="1200" dirty="0"/>
              <a:t>youtube.com/c/</a:t>
            </a:r>
            <a:r>
              <a:rPr lang="en-US" sz="1200" dirty="0" err="1"/>
              <a:t>IslamicPowerPoint</a:t>
            </a:r>
            <a:endParaRPr lang="ar-JO" sz="1200" dirty="0"/>
          </a:p>
          <a:p>
            <a:endParaRPr lang="ar-JO" dirty="0"/>
          </a:p>
        </p:txBody>
      </p:sp>
      <p:sp>
        <p:nvSpPr>
          <p:cNvPr id="4" name="عنصر نائب لرقم الشريحة 3"/>
          <p:cNvSpPr>
            <a:spLocks noGrp="1"/>
          </p:cNvSpPr>
          <p:nvPr>
            <p:ph type="sldNum" sz="quarter" idx="5"/>
          </p:nvPr>
        </p:nvSpPr>
        <p:spPr/>
        <p:txBody>
          <a:bodyPr/>
          <a:lstStyle/>
          <a:p>
            <a:fld id="{781DA844-08DB-4B3A-B685-B364C8A280E0}" type="slidenum">
              <a:rPr lang="ar-JO" smtClean="0"/>
              <a:t>10</a:t>
            </a:fld>
            <a:endParaRPr lang="ar-JO"/>
          </a:p>
        </p:txBody>
      </p:sp>
    </p:spTree>
    <p:extLst>
      <p:ext uri="{BB962C8B-B14F-4D97-AF65-F5344CB8AC3E}">
        <p14:creationId xmlns:p14="http://schemas.microsoft.com/office/powerpoint/2010/main" val="3968079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مقدم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59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معلوما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4DF4B269-45FB-4AF7-8E34-EB03280BBD27}"/>
              </a:ext>
            </a:extLst>
          </p:cNvPr>
          <p:cNvSpPr/>
          <p:nvPr userDrawn="1"/>
        </p:nvSpPr>
        <p:spPr>
          <a:xfrm>
            <a:off x="10683240" y="-1753025"/>
            <a:ext cx="3017520" cy="3506050"/>
          </a:xfrm>
          <a:prstGeom prst="rect">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JO" dirty="0"/>
          </a:p>
        </p:txBody>
      </p:sp>
    </p:spTree>
    <p:extLst>
      <p:ext uri="{BB962C8B-B14F-4D97-AF65-F5344CB8AC3E}">
        <p14:creationId xmlns:p14="http://schemas.microsoft.com/office/powerpoint/2010/main" val="3359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3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95856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427008"/>
      </p:ext>
    </p:extLst>
  </p:cSld>
  <p:clrMap bg1="lt1" tx1="dk1" bg2="lt2" tx2="dk2" accent1="accent1" accent2="accent2" accent3="accent3" accent4="accent4" accent5="accent5" accent6="accent6" hlink="hlink" folHlink="folHlink"/>
  <p:sldLayoutIdLst>
    <p:sldLayoutId id="2147483656" r:id="rId1"/>
    <p:sldLayoutId id="2147483655" r:id="rId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1380071567"/>
      </p:ext>
    </p:extLst>
  </p:cSld>
  <p:clrMap bg1="lt1" tx1="dk1" bg2="lt2" tx2="dk2" accent1="accent1" accent2="accent2" accent3="accent3" accent4="accent4" accent5="accent5" accent6="accent6" hlink="hlink" folHlink="folHlink"/>
  <p:sldLayoutIdLst>
    <p:sldLayoutId id="2147483658"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11072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الاقتصاد</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ظلت مكة المكرمة محطة للقوافل بين الشمال والجنوب أيام الجاهلية، وأمسكت بزمام التجارة بين أطراف شبه الجزيرة العربية وبين الطرفين المتنافسين، الفرس والروم، كما ازدهرت بسبب الأسواق التجارية والمنتديات الأدبية الموسمية، التي من أشهرها في الجاهلية: سوق عكاظ وسوق مجنة وسوق ذي المجاز.</a:t>
            </a:r>
          </a:p>
        </p:txBody>
      </p:sp>
    </p:spTree>
    <p:extLst>
      <p:ext uri="{BB962C8B-B14F-4D97-AF65-F5344CB8AC3E}">
        <p14:creationId xmlns:p14="http://schemas.microsoft.com/office/powerpoint/2010/main" val="171287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الاقتصاد</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ويعتمد اقتصاد مكة الحديث بشكل رئيسي على المواسم الدينية والإنفاق الحكومي، فيُشكل موسم الحج والعمرة مصدر دخل أساسي لأهل مكة.</a:t>
            </a:r>
          </a:p>
        </p:txBody>
      </p:sp>
    </p:spTree>
    <p:extLst>
      <p:ext uri="{BB962C8B-B14F-4D97-AF65-F5344CB8AC3E}">
        <p14:creationId xmlns:p14="http://schemas.microsoft.com/office/powerpoint/2010/main" val="113402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معالم</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توجد في مكة المكرمة مجموعة من أهم المعالم الدينية والتاريخية العالمية عمومًا والإسلامية خصوصًا، ففي قلبها يقع المسجد الحرام أعظم مسجد في الإسلام، تتوسطه الكعبة المشرفة قبلة المسلمين في صلاتهم وأول بيت وضع للناس، وهو أعظم وأقدس بقعة على وجه الأرض عند المسلمين.</a:t>
            </a:r>
          </a:p>
        </p:txBody>
      </p:sp>
    </p:spTree>
    <p:extLst>
      <p:ext uri="{BB962C8B-B14F-4D97-AF65-F5344CB8AC3E}">
        <p14:creationId xmlns:p14="http://schemas.microsoft.com/office/powerpoint/2010/main" val="213210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معالم</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يضم المسجد الحرام مجموعة من المعالم الأثرية والدينية المقدسة أهمها الكعبة، وتقع وسط المسجد الحرام تقريبًا على شكل حُجرة كبيرة مرتفعة البناء مربعة الشكل تكتسي ثوبًا من الحرير الأسود مزين بآيات قرآنية مكتوبة بخيوط الذهب. وعلى بعد 20 مترًا من الكعبة توجد بئر زمزم.</a:t>
            </a:r>
          </a:p>
        </p:txBody>
      </p:sp>
    </p:spTree>
    <p:extLst>
      <p:ext uri="{BB962C8B-B14F-4D97-AF65-F5344CB8AC3E}">
        <p14:creationId xmlns:p14="http://schemas.microsoft.com/office/powerpoint/2010/main" val="356736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معالم</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ومن معالم مكة المكرمة غار حراء، وهو الغار الذي كان النبي محمد صلى الله عليه وسلم يتحنث فيه قبل نزول القرآن، وفيه نزل عليه الوحي، وهو في شرق مكة المكرمة على يسار الذاهب إلى عرفات في أعلى "جبل النور" على ارتفاع 634 متر، ويبعد تقريبًا عن المسجد الحرام مسافة 4 كيلومتر.</a:t>
            </a:r>
          </a:p>
        </p:txBody>
      </p:sp>
    </p:spTree>
    <p:extLst>
      <p:ext uri="{BB962C8B-B14F-4D97-AF65-F5344CB8AC3E}">
        <p14:creationId xmlns:p14="http://schemas.microsoft.com/office/powerpoint/2010/main" val="23574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معالم</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وفي الناحية الشرقية من مكة المكرمة على بعد 20 كيلومتر، يقع جبل عرفات، وتقام عنده أهم مناسك الحج.</a:t>
            </a:r>
          </a:p>
        </p:txBody>
      </p:sp>
    </p:spTree>
    <p:extLst>
      <p:ext uri="{BB962C8B-B14F-4D97-AF65-F5344CB8AC3E}">
        <p14:creationId xmlns:p14="http://schemas.microsoft.com/office/powerpoint/2010/main" val="34212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قمر">
            <a:extLst>
              <a:ext uri="{FF2B5EF4-FFF2-40B4-BE49-F238E27FC236}">
                <a16:creationId xmlns:a16="http://schemas.microsoft.com/office/drawing/2014/main" id="{FFA7D083-17E2-470F-8364-5771EDA746A7}"/>
              </a:ext>
            </a:extLst>
          </p:cNvPr>
          <p:cNvSpPr/>
          <p:nvPr/>
        </p:nvSpPr>
        <p:spPr>
          <a:xfrm>
            <a:off x="5264831" y="2494073"/>
            <a:ext cx="1479458" cy="147945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glow rad="317500">
              <a:schemeClr val="bg1">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9" name="الكعبة">
            <a:extLst>
              <a:ext uri="{FF2B5EF4-FFF2-40B4-BE49-F238E27FC236}">
                <a16:creationId xmlns:a16="http://schemas.microsoft.com/office/drawing/2014/main" id="{3207080B-7ECF-40D2-8088-2F184C009C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602" y="3429000"/>
            <a:ext cx="7106396" cy="3890866"/>
          </a:xfrm>
          <a:prstGeom prst="rect">
            <a:avLst/>
          </a:prstGeom>
          <a:effectLst>
            <a:outerShdw blurRad="50800" dist="38100" dir="8100000" algn="tr" rotWithShape="0">
              <a:prstClr val="black">
                <a:alpha val="40000"/>
              </a:prstClr>
            </a:outerShdw>
          </a:effectLst>
        </p:spPr>
      </p:pic>
      <p:pic>
        <p:nvPicPr>
          <p:cNvPr id="12" name="صورة سفلى">
            <a:extLst>
              <a:ext uri="{FF2B5EF4-FFF2-40B4-BE49-F238E27FC236}">
                <a16:creationId xmlns:a16="http://schemas.microsoft.com/office/drawing/2014/main" id="{8FE1C72A-5ECC-49EB-B472-26BE2B8C0632}"/>
              </a:ext>
            </a:extLst>
          </p:cNvPr>
          <p:cNvPicPr>
            <a:picLocks noChangeAspect="1"/>
          </p:cNvPicPr>
          <p:nvPr/>
        </p:nvPicPr>
        <p:blipFill>
          <a:blip r:embed="rId6"/>
          <a:stretch>
            <a:fillRect/>
          </a:stretch>
        </p:blipFill>
        <p:spPr>
          <a:xfrm>
            <a:off x="0" y="5334000"/>
            <a:ext cx="12192000" cy="1524000"/>
          </a:xfrm>
          <a:prstGeom prst="rect">
            <a:avLst/>
          </a:prstGeom>
          <a:effectLst>
            <a:outerShdw blurRad="50800" dist="38100" dir="16200000" rotWithShape="0">
              <a:prstClr val="black">
                <a:alpha val="40000"/>
              </a:prstClr>
            </a:outerShdw>
          </a:effectLst>
        </p:spPr>
      </p:pic>
      <p:sp>
        <p:nvSpPr>
          <p:cNvPr id="17" name="نص">
            <a:extLst>
              <a:ext uri="{FF2B5EF4-FFF2-40B4-BE49-F238E27FC236}">
                <a16:creationId xmlns:a16="http://schemas.microsoft.com/office/drawing/2014/main" id="{A25D1522-5D1F-4BE3-B6FC-6DCF31BCD5F9}"/>
              </a:ext>
            </a:extLst>
          </p:cNvPr>
          <p:cNvSpPr txBox="1"/>
          <p:nvPr/>
        </p:nvSpPr>
        <p:spPr>
          <a:xfrm>
            <a:off x="4124146" y="797729"/>
            <a:ext cx="3943708" cy="1107996"/>
          </a:xfrm>
          <a:prstGeom prst="rect">
            <a:avLst/>
          </a:prstGeom>
          <a:noFill/>
        </p:spPr>
        <p:txBody>
          <a:bodyPr wrap="none" rtlCol="1" anchor="ctr">
            <a:spAutoFit/>
            <a:scene3d>
              <a:camera prst="orthographicFront"/>
              <a:lightRig rig="soft" dir="t"/>
            </a:scene3d>
            <a:sp3d extrusionH="57150" prstMaterial="matte">
              <a:bevelT w="25400" h="38100" prst="angle"/>
            </a:sp3d>
          </a:bodyPr>
          <a:lstStyle/>
          <a:p>
            <a:pPr algn="ctr"/>
            <a:r>
              <a:rPr lang="ar-JO" sz="6600" dirty="0">
                <a:solidFill>
                  <a:schemeClr val="bg1"/>
                </a:solidFill>
                <a:effectLst>
                  <a:outerShdw blurRad="25400" dist="101600" dir="8100000" algn="tr" rotWithShape="0">
                    <a:prstClr val="black">
                      <a:alpha val="40000"/>
                    </a:prstClr>
                  </a:outerShdw>
                </a:effectLst>
                <a:cs typeface="AlHurraTxtreg" panose="00000400000000000000" pitchFamily="2" charset="-78"/>
              </a:rPr>
              <a:t>مكة المكرمة</a:t>
            </a:r>
          </a:p>
        </p:txBody>
      </p:sp>
    </p:spTree>
    <p:extLst>
      <p:ext uri="{BB962C8B-B14F-4D97-AF65-F5344CB8AC3E}">
        <p14:creationId xmlns:p14="http://schemas.microsoft.com/office/powerpoint/2010/main" val="171861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25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0" fill="hold"/>
                                        <p:tgtEl>
                                          <p:spTgt spid="9"/>
                                        </p:tgtEl>
                                        <p:attrNameLst>
                                          <p:attrName>ppt_x</p:attrName>
                                        </p:attrNameLst>
                                      </p:cBhvr>
                                      <p:tavLst>
                                        <p:tav tm="0">
                                          <p:val>
                                            <p:strVal val="#ppt_x"/>
                                          </p:val>
                                        </p:tav>
                                        <p:tav tm="100000">
                                          <p:val>
                                            <p:strVal val="#ppt_x"/>
                                          </p:val>
                                        </p:tav>
                                      </p:tavLst>
                                    </p:anim>
                                    <p:anim calcmode="lin" valueType="num">
                                      <p:cBhvr additive="base">
                                        <p:cTn id="12" dur="2500" fill="hold"/>
                                        <p:tgtEl>
                                          <p:spTgt spid="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9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0" fill="hold"/>
                                        <p:tgtEl>
                                          <p:spTgt spid="13"/>
                                        </p:tgtEl>
                                        <p:attrNameLst>
                                          <p:attrName>ppt_w</p:attrName>
                                        </p:attrNameLst>
                                      </p:cBhvr>
                                      <p:tavLst>
                                        <p:tav tm="0">
                                          <p:val>
                                            <p:fltVal val="0"/>
                                          </p:val>
                                        </p:tav>
                                        <p:tav tm="100000">
                                          <p:val>
                                            <p:strVal val="#ppt_w"/>
                                          </p:val>
                                        </p:tav>
                                      </p:tavLst>
                                    </p:anim>
                                    <p:anim calcmode="lin" valueType="num">
                                      <p:cBhvr>
                                        <p:cTn id="16" dur="2000" fill="hold"/>
                                        <p:tgtEl>
                                          <p:spTgt spid="13"/>
                                        </p:tgtEl>
                                        <p:attrNameLst>
                                          <p:attrName>ppt_h</p:attrName>
                                        </p:attrNameLst>
                                      </p:cBhvr>
                                      <p:tavLst>
                                        <p:tav tm="0">
                                          <p:val>
                                            <p:fltVal val="0"/>
                                          </p:val>
                                        </p:tav>
                                        <p:tav tm="100000">
                                          <p:val>
                                            <p:strVal val="#ppt_h"/>
                                          </p:val>
                                        </p:tav>
                                      </p:tavLst>
                                    </p:anim>
                                    <p:animEffect transition="in" filter="fade">
                                      <p:cBhvr>
                                        <p:cTn id="17" dur="2000"/>
                                        <p:tgtEl>
                                          <p:spTgt spid="13"/>
                                        </p:tgtEl>
                                      </p:cBhvr>
                                    </p:animEffect>
                                  </p:childTnLst>
                                </p:cTn>
                              </p:par>
                              <p:par>
                                <p:cTn id="18" presetID="2" presetClass="entr" presetSubtype="1" decel="50000" fill="hold" grpId="0" nodeType="withEffect">
                                  <p:stCondLst>
                                    <p:cond delay="10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2000" fill="hold"/>
                                        <p:tgtEl>
                                          <p:spTgt spid="17"/>
                                        </p:tgtEl>
                                        <p:attrNameLst>
                                          <p:attrName>ppt_x</p:attrName>
                                        </p:attrNameLst>
                                      </p:cBhvr>
                                      <p:tavLst>
                                        <p:tav tm="0">
                                          <p:val>
                                            <p:strVal val="#ppt_x"/>
                                          </p:val>
                                        </p:tav>
                                        <p:tav tm="100000">
                                          <p:val>
                                            <p:strVal val="#ppt_x"/>
                                          </p:val>
                                        </p:tav>
                                      </p:tavLst>
                                    </p:anim>
                                    <p:anim calcmode="lin" valueType="num">
                                      <p:cBhvr additive="base">
                                        <p:cTn id="21" dur="2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قمر">
            <a:extLst>
              <a:ext uri="{FF2B5EF4-FFF2-40B4-BE49-F238E27FC236}">
                <a16:creationId xmlns:a16="http://schemas.microsoft.com/office/drawing/2014/main" id="{FFA7D083-17E2-470F-8364-5771EDA746A7}"/>
              </a:ext>
            </a:extLst>
          </p:cNvPr>
          <p:cNvSpPr/>
          <p:nvPr/>
        </p:nvSpPr>
        <p:spPr>
          <a:xfrm>
            <a:off x="5264831" y="2494073"/>
            <a:ext cx="1479458" cy="147945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glow rad="317500">
              <a:schemeClr val="bg1">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9" name="الكعبة">
            <a:extLst>
              <a:ext uri="{FF2B5EF4-FFF2-40B4-BE49-F238E27FC236}">
                <a16:creationId xmlns:a16="http://schemas.microsoft.com/office/drawing/2014/main" id="{3207080B-7ECF-40D2-8088-2F184C009C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602" y="3429000"/>
            <a:ext cx="7106396" cy="3890866"/>
          </a:xfrm>
          <a:prstGeom prst="rect">
            <a:avLst/>
          </a:prstGeom>
          <a:effectLst>
            <a:outerShdw blurRad="50800" dist="38100" dir="8100000" algn="tr" rotWithShape="0">
              <a:prstClr val="black">
                <a:alpha val="40000"/>
              </a:prstClr>
            </a:outerShdw>
          </a:effectLst>
        </p:spPr>
      </p:pic>
      <p:pic>
        <p:nvPicPr>
          <p:cNvPr id="12" name="صورة سفلى">
            <a:extLst>
              <a:ext uri="{FF2B5EF4-FFF2-40B4-BE49-F238E27FC236}">
                <a16:creationId xmlns:a16="http://schemas.microsoft.com/office/drawing/2014/main" id="{8FE1C72A-5ECC-49EB-B472-26BE2B8C0632}"/>
              </a:ext>
            </a:extLst>
          </p:cNvPr>
          <p:cNvPicPr>
            <a:picLocks noChangeAspect="1"/>
          </p:cNvPicPr>
          <p:nvPr/>
        </p:nvPicPr>
        <p:blipFill>
          <a:blip r:embed="rId6"/>
          <a:stretch>
            <a:fillRect/>
          </a:stretch>
        </p:blipFill>
        <p:spPr>
          <a:xfrm>
            <a:off x="0" y="5334000"/>
            <a:ext cx="12192000" cy="1524000"/>
          </a:xfrm>
          <a:prstGeom prst="rect">
            <a:avLst/>
          </a:prstGeom>
          <a:effectLst>
            <a:outerShdw blurRad="50800" dist="38100" dir="16200000" rotWithShape="0">
              <a:prstClr val="black">
                <a:alpha val="40000"/>
              </a:prstClr>
            </a:outerShdw>
          </a:effectLst>
        </p:spPr>
      </p:pic>
      <p:sp>
        <p:nvSpPr>
          <p:cNvPr id="17" name="نص">
            <a:extLst>
              <a:ext uri="{FF2B5EF4-FFF2-40B4-BE49-F238E27FC236}">
                <a16:creationId xmlns:a16="http://schemas.microsoft.com/office/drawing/2014/main" id="{A25D1522-5D1F-4BE3-B6FC-6DCF31BCD5F9}"/>
              </a:ext>
            </a:extLst>
          </p:cNvPr>
          <p:cNvSpPr txBox="1"/>
          <p:nvPr/>
        </p:nvSpPr>
        <p:spPr>
          <a:xfrm>
            <a:off x="4151931" y="797729"/>
            <a:ext cx="3943708" cy="1107996"/>
          </a:xfrm>
          <a:prstGeom prst="rect">
            <a:avLst/>
          </a:prstGeom>
          <a:noFill/>
        </p:spPr>
        <p:txBody>
          <a:bodyPr wrap="none" rtlCol="1" anchor="ctr">
            <a:spAutoFit/>
            <a:scene3d>
              <a:camera prst="orthographicFront"/>
              <a:lightRig rig="soft" dir="t"/>
            </a:scene3d>
            <a:sp3d extrusionH="57150" prstMaterial="matte">
              <a:bevelT w="25400" h="38100" prst="angle"/>
            </a:sp3d>
          </a:bodyPr>
          <a:lstStyle/>
          <a:p>
            <a:pPr algn="ctr"/>
            <a:r>
              <a:rPr lang="ar-JO" sz="6600" dirty="0">
                <a:solidFill>
                  <a:schemeClr val="bg1"/>
                </a:solidFill>
                <a:effectLst>
                  <a:outerShdw blurRad="25400" dist="101600" dir="8100000" algn="tr" rotWithShape="0">
                    <a:prstClr val="black">
                      <a:alpha val="40000"/>
                    </a:prstClr>
                  </a:outerShdw>
                </a:effectLst>
                <a:cs typeface="AlHurraTxtreg" panose="00000400000000000000" pitchFamily="2" charset="-78"/>
              </a:rPr>
              <a:t>مكة المكرمة</a:t>
            </a:r>
          </a:p>
        </p:txBody>
      </p:sp>
    </p:spTree>
    <p:extLst>
      <p:ext uri="{BB962C8B-B14F-4D97-AF65-F5344CB8AC3E}">
        <p14:creationId xmlns:p14="http://schemas.microsoft.com/office/powerpoint/2010/main" val="23373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25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0" fill="hold"/>
                                        <p:tgtEl>
                                          <p:spTgt spid="9"/>
                                        </p:tgtEl>
                                        <p:attrNameLst>
                                          <p:attrName>ppt_x</p:attrName>
                                        </p:attrNameLst>
                                      </p:cBhvr>
                                      <p:tavLst>
                                        <p:tav tm="0">
                                          <p:val>
                                            <p:strVal val="#ppt_x"/>
                                          </p:val>
                                        </p:tav>
                                        <p:tav tm="100000">
                                          <p:val>
                                            <p:strVal val="#ppt_x"/>
                                          </p:val>
                                        </p:tav>
                                      </p:tavLst>
                                    </p:anim>
                                    <p:anim calcmode="lin" valueType="num">
                                      <p:cBhvr additive="base">
                                        <p:cTn id="12" dur="2500" fill="hold"/>
                                        <p:tgtEl>
                                          <p:spTgt spid="9"/>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9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0" fill="hold"/>
                                        <p:tgtEl>
                                          <p:spTgt spid="13"/>
                                        </p:tgtEl>
                                        <p:attrNameLst>
                                          <p:attrName>ppt_w</p:attrName>
                                        </p:attrNameLst>
                                      </p:cBhvr>
                                      <p:tavLst>
                                        <p:tav tm="0">
                                          <p:val>
                                            <p:fltVal val="0"/>
                                          </p:val>
                                        </p:tav>
                                        <p:tav tm="100000">
                                          <p:val>
                                            <p:strVal val="#ppt_w"/>
                                          </p:val>
                                        </p:tav>
                                      </p:tavLst>
                                    </p:anim>
                                    <p:anim calcmode="lin" valueType="num">
                                      <p:cBhvr>
                                        <p:cTn id="16" dur="2000" fill="hold"/>
                                        <p:tgtEl>
                                          <p:spTgt spid="13"/>
                                        </p:tgtEl>
                                        <p:attrNameLst>
                                          <p:attrName>ppt_h</p:attrName>
                                        </p:attrNameLst>
                                      </p:cBhvr>
                                      <p:tavLst>
                                        <p:tav tm="0">
                                          <p:val>
                                            <p:fltVal val="0"/>
                                          </p:val>
                                        </p:tav>
                                        <p:tav tm="100000">
                                          <p:val>
                                            <p:strVal val="#ppt_h"/>
                                          </p:val>
                                        </p:tav>
                                      </p:tavLst>
                                    </p:anim>
                                    <p:animEffect transition="in" filter="fade">
                                      <p:cBhvr>
                                        <p:cTn id="17" dur="2000"/>
                                        <p:tgtEl>
                                          <p:spTgt spid="13"/>
                                        </p:tgtEl>
                                      </p:cBhvr>
                                    </p:animEffect>
                                  </p:childTnLst>
                                </p:cTn>
                              </p:par>
                              <p:par>
                                <p:cTn id="18" presetID="2" presetClass="entr" presetSubtype="1" decel="50000" fill="hold" grpId="0" nodeType="withEffect">
                                  <p:stCondLst>
                                    <p:cond delay="10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2000" fill="hold"/>
                                        <p:tgtEl>
                                          <p:spTgt spid="17"/>
                                        </p:tgtEl>
                                        <p:attrNameLst>
                                          <p:attrName>ppt_x</p:attrName>
                                        </p:attrNameLst>
                                      </p:cBhvr>
                                      <p:tavLst>
                                        <p:tav tm="0">
                                          <p:val>
                                            <p:strVal val="#ppt_x"/>
                                          </p:val>
                                        </p:tav>
                                        <p:tav tm="100000">
                                          <p:val>
                                            <p:strVal val="#ppt_x"/>
                                          </p:val>
                                        </p:tav>
                                      </p:tavLst>
                                    </p:anim>
                                    <p:anim calcmode="lin" valueType="num">
                                      <p:cBhvr additive="base">
                                        <p:cTn id="21" dur="2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أم القُرى</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بها ولد نبي الإسلام محمد صلى الله عليه وسلم، وفي أحد جبالها نزل عليه الوحي، وفي قلبها المسجد الحرام، أعظم مسجد في الإسلام، تتوسطه الكعبة المشرفة قبلة المسلمين.</a:t>
            </a:r>
          </a:p>
        </p:txBody>
      </p:sp>
    </p:spTree>
    <p:extLst>
      <p:ext uri="{BB962C8B-B14F-4D97-AF65-F5344CB8AC3E}">
        <p14:creationId xmlns:p14="http://schemas.microsoft.com/office/powerpoint/2010/main" val="23998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الموقع</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تقع مكة المكرمة غرب المملكة العربية السعودية، وتبعد عن المدينة المنورة حوالي 400 كيلومتر في الاتجاه الجنوبي الغربي، وعن مدينة الطائف حوالي 120 كيلومتر في الاتجاه الشرقي، وعن العاصمة الاقتصادية جدة 72 كيلومتر.</a:t>
            </a:r>
          </a:p>
        </p:txBody>
      </p:sp>
    </p:spTree>
    <p:extLst>
      <p:ext uri="{BB962C8B-B14F-4D97-AF65-F5344CB8AC3E}">
        <p14:creationId xmlns:p14="http://schemas.microsoft.com/office/powerpoint/2010/main" val="14832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المساحة</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تبلغ مساحة مدينة مكة حوالي 850 كيلومتر، منها 88 كيلومتر مأهولة بالسكان، وتبلغ مساحة المنطقة المركزية المحيطة بالمسجد الحرام الواقع وسط المدينة حوالي 6 كيلومتر، ويبلغ ارتفاعها عن مستوى سطح البحر حوالي 277 متر.</a:t>
            </a:r>
          </a:p>
        </p:txBody>
      </p:sp>
    </p:spTree>
    <p:extLst>
      <p:ext uri="{BB962C8B-B14F-4D97-AF65-F5344CB8AC3E}">
        <p14:creationId xmlns:p14="http://schemas.microsoft.com/office/powerpoint/2010/main" val="40499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السكان</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بلغ عدد سكان مكة المكرمة حسب إحصائيات عام 2020 حوالي 4,596,414 نسمة كلهم مسلمون، لكن المدينة المقدسة تشهد توافدًا على مدار العام لأداء فريضتي الحج والعمرة، ما يجعل عدد سكانها يتضاعف. </a:t>
            </a:r>
          </a:p>
        </p:txBody>
      </p:sp>
    </p:spTree>
    <p:extLst>
      <p:ext uri="{BB962C8B-B14F-4D97-AF65-F5344CB8AC3E}">
        <p14:creationId xmlns:p14="http://schemas.microsoft.com/office/powerpoint/2010/main" val="29966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التاريخ</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يرجع تاريخ تأسيس مكة المكرمة إلى ما قبل ميلاد النبي إسماعيل وقيامه مع أبيه النبي إبراهيم عليهما السلام برفع أساسات الكعبة، وكانت مكة في البداية بلدة صغيرة سكنها بنو النبي آدم عليه السلام، إلى أن دُمِّرت أثناء الطوفان الذي ضرب الأرض في عهد النبي نوح عليه السلام.</a:t>
            </a:r>
          </a:p>
        </p:txBody>
      </p:sp>
    </p:spTree>
    <p:extLst>
      <p:ext uri="{BB962C8B-B14F-4D97-AF65-F5344CB8AC3E}">
        <p14:creationId xmlns:p14="http://schemas.microsoft.com/office/powerpoint/2010/main" val="12349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التاريخ</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أصبحت المنطقة بعد ذلك واديًا قاحلًا تحيط بها الجبال من كل جانب، ثم بدأ الناس بالتوافد عليها والاستقرار فيها وذلك عندما تفجَّر بئر زمزم عند قدمي إسماعيل عليه السلام، بعدما ترك إبراهيم عليه السلام زوجته هاجر وولدها إسماعيل في ذلك الوادي المجدب.</a:t>
            </a:r>
          </a:p>
        </p:txBody>
      </p:sp>
    </p:spTree>
    <p:extLst>
      <p:ext uri="{BB962C8B-B14F-4D97-AF65-F5344CB8AC3E}">
        <p14:creationId xmlns:p14="http://schemas.microsoft.com/office/powerpoint/2010/main" val="27049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الكعبة">
            <a:extLst>
              <a:ext uri="{FF2B5EF4-FFF2-40B4-BE49-F238E27FC236}">
                <a16:creationId xmlns:a16="http://schemas.microsoft.com/office/drawing/2014/main" id="{F32D8D10-1517-4B40-B0A2-F29C4D49E73D}"/>
              </a:ext>
            </a:extLst>
          </p:cNvPr>
          <p:cNvPicPr>
            <a:picLocks noChangeAspect="1"/>
          </p:cNvPicPr>
          <p:nvPr/>
        </p:nvPicPr>
        <p:blipFill rotWithShape="1">
          <a:blip r:embed="rId4">
            <a:extLst>
              <a:ext uri="{28A0092B-C50C-407E-A947-70E740481C1C}">
                <a14:useLocalDpi xmlns:a14="http://schemas.microsoft.com/office/drawing/2010/main" val="0"/>
              </a:ext>
            </a:extLst>
          </a:blip>
          <a:srcRect l="9677" b="34273"/>
          <a:stretch/>
        </p:blipFill>
        <p:spPr>
          <a:xfrm>
            <a:off x="0" y="5486492"/>
            <a:ext cx="2027078" cy="807628"/>
          </a:xfrm>
          <a:prstGeom prst="rect">
            <a:avLst/>
          </a:prstGeom>
          <a:effectLst>
            <a:outerShdw blurRad="50800" dist="38100" dir="8100000" algn="tr" rotWithShape="0">
              <a:prstClr val="black">
                <a:alpha val="40000"/>
              </a:prstClr>
            </a:outerShdw>
          </a:effectLst>
        </p:spPr>
      </p:pic>
      <p:sp>
        <p:nvSpPr>
          <p:cNvPr id="3" name="حد أسفل متدرج">
            <a:extLst>
              <a:ext uri="{FF2B5EF4-FFF2-40B4-BE49-F238E27FC236}">
                <a16:creationId xmlns:a16="http://schemas.microsoft.com/office/drawing/2014/main" id="{29D21051-71E8-473D-BE5F-9B25726F7630}"/>
              </a:ext>
            </a:extLst>
          </p:cNvPr>
          <p:cNvSpPr/>
          <p:nvPr/>
        </p:nvSpPr>
        <p:spPr>
          <a:xfrm>
            <a:off x="0" y="6294120"/>
            <a:ext cx="12192000" cy="142240"/>
          </a:xfrm>
          <a:prstGeom prst="rect">
            <a:avLst/>
          </a:prstGeom>
          <a:gradFill>
            <a:gsLst>
              <a:gs pos="25000">
                <a:srgbClr val="FCE043"/>
              </a:gs>
              <a:gs pos="75000">
                <a:srgbClr val="FCE043"/>
              </a:gs>
              <a:gs pos="50000">
                <a:srgbClr val="C28220"/>
              </a:gs>
              <a:gs pos="0">
                <a:srgbClr val="2E2415"/>
              </a:gs>
              <a:gs pos="100000">
                <a:srgbClr val="2E2415"/>
              </a:gs>
            </a:gsLst>
            <a:lin ang="108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حد أسفل أسود متدرج">
            <a:extLst>
              <a:ext uri="{FF2B5EF4-FFF2-40B4-BE49-F238E27FC236}">
                <a16:creationId xmlns:a16="http://schemas.microsoft.com/office/drawing/2014/main" id="{4CF0AC6B-96C3-4648-8D4B-CCCA491D3CA2}"/>
              </a:ext>
            </a:extLst>
          </p:cNvPr>
          <p:cNvSpPr/>
          <p:nvPr/>
        </p:nvSpPr>
        <p:spPr>
          <a:xfrm>
            <a:off x="0" y="6436360"/>
            <a:ext cx="12192000" cy="421640"/>
          </a:xfrm>
          <a:prstGeom prst="rect">
            <a:avLst/>
          </a:prstGeom>
          <a:gradFill>
            <a:gsLst>
              <a:gs pos="50000">
                <a:srgbClr val="212121"/>
              </a:gs>
              <a:gs pos="30000">
                <a:srgbClr val="090708"/>
              </a:gs>
              <a:gs pos="70000">
                <a:srgbClr val="09070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عنوان رئيسي">
            <a:extLst>
              <a:ext uri="{FF2B5EF4-FFF2-40B4-BE49-F238E27FC236}">
                <a16:creationId xmlns:a16="http://schemas.microsoft.com/office/drawing/2014/main" id="{530122BB-35B5-445E-9504-2C8AF663F3B4}"/>
              </a:ext>
            </a:extLst>
          </p:cNvPr>
          <p:cNvSpPr/>
          <p:nvPr/>
        </p:nvSpPr>
        <p:spPr>
          <a:xfrm>
            <a:off x="5050077" y="-10160"/>
            <a:ext cx="2091847" cy="543560"/>
          </a:xfrm>
          <a:prstGeom prst="round2SameRect">
            <a:avLst>
              <a:gd name="adj1" fmla="val 0"/>
              <a:gd name="adj2" fmla="val 29167"/>
            </a:avLst>
          </a:prstGeom>
          <a:solidFill>
            <a:schemeClr val="bg1">
              <a:alpha val="9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b="1" dirty="0">
                <a:solidFill>
                  <a:srgbClr val="002060"/>
                </a:solidFill>
              </a:rPr>
              <a:t>التاريخ</a:t>
            </a:r>
          </a:p>
        </p:txBody>
      </p:sp>
      <p:sp>
        <p:nvSpPr>
          <p:cNvPr id="9" name="نص">
            <a:extLst>
              <a:ext uri="{FF2B5EF4-FFF2-40B4-BE49-F238E27FC236}">
                <a16:creationId xmlns:a16="http://schemas.microsoft.com/office/drawing/2014/main" id="{D41F40C0-3F21-4072-AE1A-A0A14CD6B5C9}"/>
              </a:ext>
            </a:extLst>
          </p:cNvPr>
          <p:cNvSpPr/>
          <p:nvPr/>
        </p:nvSpPr>
        <p:spPr>
          <a:xfrm>
            <a:off x="1828802" y="872398"/>
            <a:ext cx="8534398" cy="4471854"/>
          </a:xfrm>
          <a:prstGeom prst="roundRect">
            <a:avLst>
              <a:gd name="adj" fmla="val 7012"/>
            </a:avLst>
          </a:prstGeom>
          <a:solidFill>
            <a:schemeClr val="bg1">
              <a:alpha val="60000"/>
            </a:schemeClr>
          </a:solidFill>
          <a:ln>
            <a:solidFill>
              <a:schemeClr val="bg1"/>
            </a:solidFill>
          </a:ln>
          <a:effectLst>
            <a:outerShdw blurRad="50800" dist="38100" dir="5400000" algn="t" rotWithShape="0">
              <a:prstClr val="black">
                <a:alpha val="40000"/>
              </a:prstClr>
            </a:outerShdw>
          </a:effectLst>
          <a:scene3d>
            <a:camera prst="orthographicFront"/>
            <a:lightRig rig="sof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80000" rIns="180000" rtlCol="1" anchor="ctr"/>
          <a:lstStyle/>
          <a:p>
            <a:pPr indent="360000" algn="just">
              <a:spcAft>
                <a:spcPts val="600"/>
              </a:spcAft>
            </a:pPr>
            <a:r>
              <a:rPr lang="ar-JO" sz="3200" b="1" dirty="0">
                <a:solidFill>
                  <a:schemeClr val="tx1"/>
                </a:solidFill>
              </a:rPr>
              <a:t>في مراحل لاحقة انتقل أمر مكة إلى قريش، وهي فرع من قبيلة كنانة تنتسب إلى النضر بن كنانة، تحت إمرة قصي بن كلاب الجد الرابع للنبي محمد عليه الصلاة السلام.</a:t>
            </a:r>
          </a:p>
        </p:txBody>
      </p:sp>
    </p:spTree>
    <p:extLst>
      <p:ext uri="{BB962C8B-B14F-4D97-AF65-F5344CB8AC3E}">
        <p14:creationId xmlns:p14="http://schemas.microsoft.com/office/powerpoint/2010/main" val="416222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823</Words>
  <Application>Microsoft Office PowerPoint</Application>
  <PresentationFormat>شاشة عريضة</PresentationFormat>
  <Paragraphs>93</Paragraphs>
  <Slides>16</Slides>
  <Notes>15</Notes>
  <HiddenSlides>1</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16</vt:i4>
      </vt:variant>
    </vt:vector>
  </HeadingPairs>
  <TitlesOfParts>
    <vt:vector size="23" baseType="lpstr">
      <vt:lpstr>Calibri Light</vt:lpstr>
      <vt:lpstr>AlHurraTxtreg</vt:lpstr>
      <vt:lpstr>Arial</vt:lpstr>
      <vt:lpstr>A Jannat LT</vt:lpstr>
      <vt:lpstr>Calibri</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مكة المكرمة</dc:title>
  <dc:creator>قناة البوربوينت الإسلامي</dc:creator>
  <cp:lastModifiedBy>قناة البوربوينت الإسلامي</cp:lastModifiedBy>
  <cp:revision>60</cp:revision>
  <dcterms:created xsi:type="dcterms:W3CDTF">2021-05-26T16:36:16Z</dcterms:created>
  <dcterms:modified xsi:type="dcterms:W3CDTF">2025-04-12T16:44:27Z</dcterms:modified>
</cp:coreProperties>
</file>