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60" r:id="rId3"/>
    <p:sldId id="259" r:id="rId4"/>
    <p:sldId id="262" r:id="rId5"/>
    <p:sldId id="263" r:id="rId6"/>
    <p:sldId id="264" r:id="rId7"/>
    <p:sldId id="261" r:id="rId8"/>
    <p:sldId id="325" r:id="rId9"/>
    <p:sldId id="265" r:id="rId10"/>
    <p:sldId id="326" r:id="rId11"/>
    <p:sldId id="266" r:id="rId12"/>
    <p:sldId id="327" r:id="rId13"/>
    <p:sldId id="267" r:id="rId14"/>
    <p:sldId id="328" r:id="rId15"/>
    <p:sldId id="268" r:id="rId16"/>
    <p:sldId id="329" r:id="rId17"/>
    <p:sldId id="269" r:id="rId18"/>
    <p:sldId id="330" r:id="rId19"/>
    <p:sldId id="270" r:id="rId20"/>
    <p:sldId id="331" r:id="rId21"/>
    <p:sldId id="271" r:id="rId22"/>
    <p:sldId id="332" r:id="rId23"/>
    <p:sldId id="272" r:id="rId24"/>
    <p:sldId id="333" r:id="rId25"/>
    <p:sldId id="273" r:id="rId26"/>
    <p:sldId id="334" r:id="rId27"/>
    <p:sldId id="274" r:id="rId28"/>
    <p:sldId id="335" r:id="rId29"/>
    <p:sldId id="275" r:id="rId30"/>
    <p:sldId id="336" r:id="rId31"/>
    <p:sldId id="276" r:id="rId32"/>
    <p:sldId id="337" r:id="rId33"/>
    <p:sldId id="277" r:id="rId34"/>
    <p:sldId id="338" r:id="rId35"/>
    <p:sldId id="278" r:id="rId36"/>
    <p:sldId id="339" r:id="rId37"/>
    <p:sldId id="279" r:id="rId38"/>
    <p:sldId id="340" r:id="rId39"/>
    <p:sldId id="280" r:id="rId40"/>
    <p:sldId id="341" r:id="rId41"/>
    <p:sldId id="281" r:id="rId42"/>
    <p:sldId id="342" r:id="rId43"/>
    <p:sldId id="282" r:id="rId44"/>
    <p:sldId id="343" r:id="rId45"/>
    <p:sldId id="283" r:id="rId46"/>
    <p:sldId id="344" r:id="rId47"/>
    <p:sldId id="284" r:id="rId48"/>
    <p:sldId id="345" r:id="rId49"/>
    <p:sldId id="285" r:id="rId50"/>
    <p:sldId id="346" r:id="rId51"/>
    <p:sldId id="286" r:id="rId52"/>
    <p:sldId id="347" r:id="rId53"/>
    <p:sldId id="287" r:id="rId54"/>
    <p:sldId id="348" r:id="rId55"/>
    <p:sldId id="288" r:id="rId56"/>
    <p:sldId id="349" r:id="rId57"/>
    <p:sldId id="289" r:id="rId58"/>
    <p:sldId id="350" r:id="rId59"/>
    <p:sldId id="290" r:id="rId60"/>
    <p:sldId id="351" r:id="rId61"/>
    <p:sldId id="291" r:id="rId62"/>
    <p:sldId id="352" r:id="rId63"/>
    <p:sldId id="292" r:id="rId64"/>
    <p:sldId id="353" r:id="rId65"/>
    <p:sldId id="324" r:id="rId66"/>
    <p:sldId id="293" r:id="rId67"/>
    <p:sldId id="294" r:id="rId68"/>
    <p:sldId id="354" r:id="rId69"/>
    <p:sldId id="295" r:id="rId70"/>
    <p:sldId id="355" r:id="rId71"/>
    <p:sldId id="296" r:id="rId72"/>
    <p:sldId id="356" r:id="rId73"/>
    <p:sldId id="297" r:id="rId74"/>
    <p:sldId id="357" r:id="rId75"/>
    <p:sldId id="298" r:id="rId76"/>
    <p:sldId id="358" r:id="rId77"/>
    <p:sldId id="299" r:id="rId78"/>
    <p:sldId id="359" r:id="rId79"/>
    <p:sldId id="300" r:id="rId80"/>
    <p:sldId id="360" r:id="rId81"/>
    <p:sldId id="301" r:id="rId82"/>
    <p:sldId id="361" r:id="rId83"/>
    <p:sldId id="302" r:id="rId84"/>
    <p:sldId id="362" r:id="rId85"/>
    <p:sldId id="303" r:id="rId86"/>
    <p:sldId id="363" r:id="rId87"/>
    <p:sldId id="304" r:id="rId88"/>
    <p:sldId id="364" r:id="rId89"/>
    <p:sldId id="305" r:id="rId90"/>
    <p:sldId id="365" r:id="rId91"/>
    <p:sldId id="306" r:id="rId92"/>
    <p:sldId id="366" r:id="rId93"/>
    <p:sldId id="307" r:id="rId94"/>
    <p:sldId id="367" r:id="rId95"/>
    <p:sldId id="308" r:id="rId96"/>
    <p:sldId id="368" r:id="rId97"/>
    <p:sldId id="309" r:id="rId98"/>
    <p:sldId id="369" r:id="rId99"/>
    <p:sldId id="310" r:id="rId100"/>
    <p:sldId id="370" r:id="rId101"/>
    <p:sldId id="311" r:id="rId102"/>
    <p:sldId id="371" r:id="rId103"/>
    <p:sldId id="312" r:id="rId104"/>
    <p:sldId id="372" r:id="rId105"/>
    <p:sldId id="313" r:id="rId106"/>
    <p:sldId id="373" r:id="rId107"/>
    <p:sldId id="314" r:id="rId108"/>
    <p:sldId id="374" r:id="rId109"/>
    <p:sldId id="315" r:id="rId110"/>
    <p:sldId id="375" r:id="rId111"/>
    <p:sldId id="316" r:id="rId112"/>
    <p:sldId id="376" r:id="rId113"/>
    <p:sldId id="317" r:id="rId114"/>
    <p:sldId id="377" r:id="rId115"/>
    <p:sldId id="318" r:id="rId116"/>
    <p:sldId id="378" r:id="rId117"/>
    <p:sldId id="319" r:id="rId118"/>
    <p:sldId id="379" r:id="rId119"/>
    <p:sldId id="320" r:id="rId120"/>
    <p:sldId id="380" r:id="rId121"/>
    <p:sldId id="321" r:id="rId122"/>
    <p:sldId id="382" r:id="rId123"/>
    <p:sldId id="322" r:id="rId124"/>
    <p:sldId id="381" r:id="rId125"/>
    <p:sldId id="323" r:id="rId126"/>
  </p:sldIdLst>
  <p:sldSz cx="12192000" cy="6858000"/>
  <p:notesSz cx="6858000" cy="9144000"/>
  <p:embeddedFontLst>
    <p:embeddedFont>
      <p:font typeface="A Jannat LT" panose="01000000000000000000" pitchFamily="2" charset="-78"/>
      <p:regular r:id="rId127"/>
      <p:bold r:id="rId128"/>
    </p:embeddedFont>
    <p:embeddedFont>
      <p:font typeface="Traditional Arabic" panose="02020603050405020304" pitchFamily="18" charset="-78"/>
      <p:regular r:id="rId129"/>
      <p:bold r:id="rId130"/>
    </p:embeddedFont>
  </p:embeddedFontLst>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دمة" id="{C9C531A8-80BA-4F5B-93E2-3F0D611DABB5}">
          <p14:sldIdLst>
            <p14:sldId id="260"/>
            <p14:sldId id="259"/>
          </p14:sldIdLst>
        </p14:section>
        <p14:section name="قائمة" id="{96EA12C4-5DB2-4F4C-B1F6-B155295228FD}">
          <p14:sldIdLst>
            <p14:sldId id="262"/>
            <p14:sldId id="263"/>
          </p14:sldIdLst>
        </p14:section>
        <p14:section name="صحيح البخاري" id="{42C4F049-4DCA-4E68-A286-B1D10DF75C10}">
          <p14:sldIdLst>
            <p14:sldId id="264"/>
            <p14:sldId id="261"/>
            <p14:sldId id="325"/>
            <p14:sldId id="265"/>
            <p14:sldId id="326"/>
            <p14:sldId id="266"/>
            <p14:sldId id="327"/>
            <p14:sldId id="267"/>
            <p14:sldId id="328"/>
            <p14:sldId id="268"/>
            <p14:sldId id="329"/>
            <p14:sldId id="269"/>
            <p14:sldId id="330"/>
            <p14:sldId id="270"/>
            <p14:sldId id="331"/>
            <p14:sldId id="271"/>
            <p14:sldId id="332"/>
            <p14:sldId id="272"/>
            <p14:sldId id="333"/>
            <p14:sldId id="273"/>
            <p14:sldId id="334"/>
            <p14:sldId id="274"/>
            <p14:sldId id="335"/>
            <p14:sldId id="275"/>
            <p14:sldId id="336"/>
            <p14:sldId id="276"/>
            <p14:sldId id="337"/>
            <p14:sldId id="277"/>
            <p14:sldId id="338"/>
            <p14:sldId id="278"/>
            <p14:sldId id="339"/>
            <p14:sldId id="279"/>
            <p14:sldId id="340"/>
            <p14:sldId id="280"/>
            <p14:sldId id="341"/>
            <p14:sldId id="281"/>
            <p14:sldId id="342"/>
            <p14:sldId id="282"/>
            <p14:sldId id="343"/>
            <p14:sldId id="283"/>
            <p14:sldId id="344"/>
            <p14:sldId id="284"/>
            <p14:sldId id="345"/>
            <p14:sldId id="285"/>
            <p14:sldId id="346"/>
            <p14:sldId id="286"/>
            <p14:sldId id="347"/>
            <p14:sldId id="287"/>
            <p14:sldId id="348"/>
            <p14:sldId id="288"/>
            <p14:sldId id="349"/>
            <p14:sldId id="289"/>
            <p14:sldId id="350"/>
            <p14:sldId id="290"/>
            <p14:sldId id="351"/>
            <p14:sldId id="291"/>
            <p14:sldId id="352"/>
            <p14:sldId id="292"/>
            <p14:sldId id="353"/>
            <p14:sldId id="324"/>
          </p14:sldIdLst>
        </p14:section>
        <p14:section name="صحيح مسلم" id="{39C38D98-AE42-4E63-ACF7-9A9944858075}">
          <p14:sldIdLst>
            <p14:sldId id="293"/>
            <p14:sldId id="294"/>
            <p14:sldId id="354"/>
            <p14:sldId id="295"/>
            <p14:sldId id="355"/>
            <p14:sldId id="296"/>
            <p14:sldId id="356"/>
            <p14:sldId id="297"/>
            <p14:sldId id="357"/>
            <p14:sldId id="298"/>
            <p14:sldId id="358"/>
            <p14:sldId id="299"/>
            <p14:sldId id="359"/>
            <p14:sldId id="300"/>
            <p14:sldId id="360"/>
            <p14:sldId id="301"/>
            <p14:sldId id="361"/>
            <p14:sldId id="302"/>
            <p14:sldId id="362"/>
            <p14:sldId id="303"/>
            <p14:sldId id="363"/>
            <p14:sldId id="304"/>
            <p14:sldId id="364"/>
            <p14:sldId id="305"/>
            <p14:sldId id="365"/>
            <p14:sldId id="306"/>
            <p14:sldId id="366"/>
            <p14:sldId id="307"/>
            <p14:sldId id="367"/>
            <p14:sldId id="308"/>
            <p14:sldId id="368"/>
            <p14:sldId id="309"/>
            <p14:sldId id="369"/>
            <p14:sldId id="310"/>
            <p14:sldId id="370"/>
            <p14:sldId id="311"/>
            <p14:sldId id="371"/>
            <p14:sldId id="312"/>
            <p14:sldId id="372"/>
            <p14:sldId id="313"/>
            <p14:sldId id="373"/>
            <p14:sldId id="314"/>
            <p14:sldId id="374"/>
            <p14:sldId id="315"/>
            <p14:sldId id="375"/>
            <p14:sldId id="316"/>
            <p14:sldId id="376"/>
            <p14:sldId id="317"/>
            <p14:sldId id="377"/>
            <p14:sldId id="318"/>
            <p14:sldId id="378"/>
            <p14:sldId id="319"/>
            <p14:sldId id="379"/>
            <p14:sldId id="320"/>
            <p14:sldId id="380"/>
            <p14:sldId id="321"/>
            <p14:sldId id="382"/>
            <p14:sldId id="322"/>
            <p14:sldId id="381"/>
            <p14:sldId id="323"/>
          </p14:sldIdLst>
        </p14:section>
      </p14:sectionLst>
    </p:ext>
    <p:ext uri="{EFAFB233-063F-42B5-8137-9DF3F51BA10A}">
      <p15:sldGuideLst xmlns:p15="http://schemas.microsoft.com/office/powerpoint/2012/main">
        <p15:guide id="1" orient="horz" pos="2160"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300"/>
    <a:srgbClr val="EF8D2E"/>
    <a:srgbClr val="763B00"/>
    <a:srgbClr val="B55A00"/>
    <a:srgbClr val="F38F2E"/>
    <a:srgbClr val="F79330"/>
    <a:srgbClr val="F73000"/>
    <a:srgbClr val="B65A00"/>
    <a:srgbClr val="00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511" autoAdjust="0"/>
    <p:restoredTop sz="94660"/>
  </p:normalViewPr>
  <p:slideViewPr>
    <p:cSldViewPr snapToGrid="0">
      <p:cViewPr varScale="1">
        <p:scale>
          <a:sx n="70" d="100"/>
          <a:sy n="70" d="100"/>
        </p:scale>
        <p:origin x="562" y="278"/>
      </p:cViewPr>
      <p:guideLst>
        <p:guide orient="horz" pos="2160"/>
        <p:guide pos="3840"/>
      </p:guideLst>
    </p:cSldViewPr>
  </p:slideViewPr>
  <p:notesTextViewPr>
    <p:cViewPr>
      <p:scale>
        <a:sx n="1" d="1"/>
        <a:sy n="1" d="1"/>
      </p:scale>
      <p:origin x="0" y="0"/>
    </p:cViewPr>
  </p:notesTextViewPr>
  <p:sorterViewPr>
    <p:cViewPr>
      <p:scale>
        <a:sx n="25" d="100"/>
        <a:sy n="25" d="100"/>
      </p:scale>
      <p:origin x="0" y="-138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font" Target="fonts/font2.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font" Target="fonts/font3.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font" Target="fonts/font4.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A92D867A-EEF1-4D11-97D4-C316FA8EF0B4}" type="datetimeFigureOut">
              <a:rPr lang="ar-JO" smtClean="0"/>
              <a:t>14/10/1446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750D09B-01E6-421F-9A23-FC339C4745B5}" type="slidenum">
              <a:rPr lang="ar-JO" smtClean="0"/>
              <a:t>‹#›</a:t>
            </a:fld>
            <a:endParaRPr lang="ar-JO"/>
          </a:p>
        </p:txBody>
      </p:sp>
    </p:spTree>
    <p:extLst>
      <p:ext uri="{BB962C8B-B14F-4D97-AF65-F5344CB8AC3E}">
        <p14:creationId xmlns:p14="http://schemas.microsoft.com/office/powerpoint/2010/main" val="184043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A92D867A-EEF1-4D11-97D4-C316FA8EF0B4}" type="datetimeFigureOut">
              <a:rPr lang="ar-JO" smtClean="0"/>
              <a:t>14/10/1446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750D09B-01E6-421F-9A23-FC339C4745B5}" type="slidenum">
              <a:rPr lang="ar-JO" smtClean="0"/>
              <a:t>‹#›</a:t>
            </a:fld>
            <a:endParaRPr lang="ar-JO"/>
          </a:p>
        </p:txBody>
      </p:sp>
    </p:spTree>
    <p:extLst>
      <p:ext uri="{BB962C8B-B14F-4D97-AF65-F5344CB8AC3E}">
        <p14:creationId xmlns:p14="http://schemas.microsoft.com/office/powerpoint/2010/main" val="87944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A92D867A-EEF1-4D11-97D4-C316FA8EF0B4}" type="datetimeFigureOut">
              <a:rPr lang="ar-JO" smtClean="0"/>
              <a:t>14/10/1446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750D09B-01E6-421F-9A23-FC339C4745B5}" type="slidenum">
              <a:rPr lang="ar-JO" smtClean="0"/>
              <a:t>‹#›</a:t>
            </a:fld>
            <a:endParaRPr lang="ar-JO"/>
          </a:p>
        </p:txBody>
      </p:sp>
    </p:spTree>
    <p:extLst>
      <p:ext uri="{BB962C8B-B14F-4D97-AF65-F5344CB8AC3E}">
        <p14:creationId xmlns:p14="http://schemas.microsoft.com/office/powerpoint/2010/main" val="2962908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6819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A92D867A-EEF1-4D11-97D4-C316FA8EF0B4}" type="datetimeFigureOut">
              <a:rPr lang="ar-JO" smtClean="0"/>
              <a:t>14/10/1446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750D09B-01E6-421F-9A23-FC339C4745B5}" type="slidenum">
              <a:rPr lang="ar-JO" smtClean="0"/>
              <a:t>‹#›</a:t>
            </a:fld>
            <a:endParaRPr lang="ar-JO"/>
          </a:p>
        </p:txBody>
      </p:sp>
    </p:spTree>
    <p:extLst>
      <p:ext uri="{BB962C8B-B14F-4D97-AF65-F5344CB8AC3E}">
        <p14:creationId xmlns:p14="http://schemas.microsoft.com/office/powerpoint/2010/main" val="141098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D867A-EEF1-4D11-97D4-C316FA8EF0B4}" type="datetimeFigureOut">
              <a:rPr lang="ar-JO" smtClean="0"/>
              <a:t>14/10/1446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750D09B-01E6-421F-9A23-FC339C4745B5}" type="slidenum">
              <a:rPr lang="ar-JO" smtClean="0"/>
              <a:t>‹#›</a:t>
            </a:fld>
            <a:endParaRPr lang="ar-JO"/>
          </a:p>
        </p:txBody>
      </p:sp>
    </p:spTree>
    <p:extLst>
      <p:ext uri="{BB962C8B-B14F-4D97-AF65-F5344CB8AC3E}">
        <p14:creationId xmlns:p14="http://schemas.microsoft.com/office/powerpoint/2010/main" val="120989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A92D867A-EEF1-4D11-97D4-C316FA8EF0B4}" type="datetimeFigureOut">
              <a:rPr lang="ar-JO" smtClean="0"/>
              <a:t>14/10/1446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750D09B-01E6-421F-9A23-FC339C4745B5}" type="slidenum">
              <a:rPr lang="ar-JO" smtClean="0"/>
              <a:t>‹#›</a:t>
            </a:fld>
            <a:endParaRPr lang="ar-JO"/>
          </a:p>
        </p:txBody>
      </p:sp>
    </p:spTree>
    <p:extLst>
      <p:ext uri="{BB962C8B-B14F-4D97-AF65-F5344CB8AC3E}">
        <p14:creationId xmlns:p14="http://schemas.microsoft.com/office/powerpoint/2010/main" val="418703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A92D867A-EEF1-4D11-97D4-C316FA8EF0B4}" type="datetimeFigureOut">
              <a:rPr lang="ar-JO" smtClean="0"/>
              <a:t>14/10/1446</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0750D09B-01E6-421F-9A23-FC339C4745B5}" type="slidenum">
              <a:rPr lang="ar-JO" smtClean="0"/>
              <a:t>‹#›</a:t>
            </a:fld>
            <a:endParaRPr lang="ar-JO"/>
          </a:p>
        </p:txBody>
      </p:sp>
    </p:spTree>
    <p:extLst>
      <p:ext uri="{BB962C8B-B14F-4D97-AF65-F5344CB8AC3E}">
        <p14:creationId xmlns:p14="http://schemas.microsoft.com/office/powerpoint/2010/main" val="79181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A92D867A-EEF1-4D11-97D4-C316FA8EF0B4}" type="datetimeFigureOut">
              <a:rPr lang="ar-JO" smtClean="0"/>
              <a:t>14/10/1446</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0750D09B-01E6-421F-9A23-FC339C4745B5}" type="slidenum">
              <a:rPr lang="ar-JO" smtClean="0"/>
              <a:t>‹#›</a:t>
            </a:fld>
            <a:endParaRPr lang="ar-JO"/>
          </a:p>
        </p:txBody>
      </p:sp>
    </p:spTree>
    <p:extLst>
      <p:ext uri="{BB962C8B-B14F-4D97-AF65-F5344CB8AC3E}">
        <p14:creationId xmlns:p14="http://schemas.microsoft.com/office/powerpoint/2010/main" val="239738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D867A-EEF1-4D11-97D4-C316FA8EF0B4}" type="datetimeFigureOut">
              <a:rPr lang="ar-JO" smtClean="0"/>
              <a:t>14/10/1446</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0750D09B-01E6-421F-9A23-FC339C4745B5}" type="slidenum">
              <a:rPr lang="ar-JO" smtClean="0"/>
              <a:t>‹#›</a:t>
            </a:fld>
            <a:endParaRPr lang="ar-JO"/>
          </a:p>
        </p:txBody>
      </p:sp>
      <p:sp>
        <p:nvSpPr>
          <p:cNvPr id="13" name="Rectangle 12"/>
          <p:cNvSpPr/>
          <p:nvPr userDrawn="1"/>
        </p:nvSpPr>
        <p:spPr>
          <a:xfrm>
            <a:off x="0" y="0"/>
            <a:ext cx="12192000" cy="6858000"/>
          </a:xfrm>
          <a:prstGeom prst="rect">
            <a:avLst/>
          </a:prstGeom>
          <a:blipFill dpi="0" rotWithShape="1">
            <a:blip r:embed="rId2">
              <a:alphaModFix amt="10000"/>
            </a:blip>
            <a:srcRect/>
            <a:stretch>
              <a:fillRect t="-15000"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nvGrpSpPr>
          <p:cNvPr id="14" name="Group 13"/>
          <p:cNvGrpSpPr/>
          <p:nvPr userDrawn="1"/>
        </p:nvGrpSpPr>
        <p:grpSpPr>
          <a:xfrm>
            <a:off x="-9526" y="-6462"/>
            <a:ext cx="12201526" cy="586715"/>
            <a:chOff x="-9526" y="-62734"/>
            <a:chExt cx="12201526" cy="586715"/>
          </a:xfrm>
        </p:grpSpPr>
        <p:sp>
          <p:nvSpPr>
            <p:cNvPr id="15" name="Freeform 14"/>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16" name="Freeform 15"/>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17" name="Freeform 16"/>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grpSp>
        <p:nvGrpSpPr>
          <p:cNvPr id="18" name="Group 17"/>
          <p:cNvGrpSpPr/>
          <p:nvPr userDrawn="1"/>
        </p:nvGrpSpPr>
        <p:grpSpPr>
          <a:xfrm flipV="1">
            <a:off x="-9526" y="6271285"/>
            <a:ext cx="12201526" cy="586715"/>
            <a:chOff x="-9526" y="-62734"/>
            <a:chExt cx="12201526" cy="586715"/>
          </a:xfrm>
        </p:grpSpPr>
        <p:sp>
          <p:nvSpPr>
            <p:cNvPr id="19" name="Freeform 18"/>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20" name="Freeform 19"/>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21" name="Freeform 20"/>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spTree>
    <p:extLst>
      <p:ext uri="{BB962C8B-B14F-4D97-AF65-F5344CB8AC3E}">
        <p14:creationId xmlns:p14="http://schemas.microsoft.com/office/powerpoint/2010/main" val="421997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2D867A-EEF1-4D11-97D4-C316FA8EF0B4}" type="datetimeFigureOut">
              <a:rPr lang="ar-JO" smtClean="0"/>
              <a:t>14/10/1446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750D09B-01E6-421F-9A23-FC339C4745B5}" type="slidenum">
              <a:rPr lang="ar-JO" smtClean="0"/>
              <a:t>‹#›</a:t>
            </a:fld>
            <a:endParaRPr lang="ar-JO"/>
          </a:p>
        </p:txBody>
      </p:sp>
    </p:spTree>
    <p:extLst>
      <p:ext uri="{BB962C8B-B14F-4D97-AF65-F5344CB8AC3E}">
        <p14:creationId xmlns:p14="http://schemas.microsoft.com/office/powerpoint/2010/main" val="296595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2D867A-EEF1-4D11-97D4-C316FA8EF0B4}" type="datetimeFigureOut">
              <a:rPr lang="ar-JO" smtClean="0"/>
              <a:t>14/10/1446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750D09B-01E6-421F-9A23-FC339C4745B5}" type="slidenum">
              <a:rPr lang="ar-JO" smtClean="0"/>
              <a:t>‹#›</a:t>
            </a:fld>
            <a:endParaRPr lang="ar-JO"/>
          </a:p>
        </p:txBody>
      </p:sp>
    </p:spTree>
    <p:extLst>
      <p:ext uri="{BB962C8B-B14F-4D97-AF65-F5344CB8AC3E}">
        <p14:creationId xmlns:p14="http://schemas.microsoft.com/office/powerpoint/2010/main" val="376748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92D867A-EEF1-4D11-97D4-C316FA8EF0B4}" type="datetimeFigureOut">
              <a:rPr lang="ar-JO" smtClean="0"/>
              <a:t>14/10/1446</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750D09B-01E6-421F-9A23-FC339C4745B5}" type="slidenum">
              <a:rPr lang="ar-JO" smtClean="0"/>
              <a:t>‹#›</a:t>
            </a:fld>
            <a:endParaRPr lang="ar-JO"/>
          </a:p>
        </p:txBody>
      </p:sp>
    </p:spTree>
    <p:extLst>
      <p:ext uri="{BB962C8B-B14F-4D97-AF65-F5344CB8AC3E}">
        <p14:creationId xmlns:p14="http://schemas.microsoft.com/office/powerpoint/2010/main" val="289881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3254725832"/>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6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5443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ذكر النبي صلى الله عليه وسلم أن</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الحسد لا يكون إلا في اثنتين، فما هما؟</a:t>
            </a:r>
          </a:p>
        </p:txBody>
      </p:sp>
      <p:sp>
        <p:nvSpPr>
          <p:cNvPr id="21" name="الجواب"/>
          <p:cNvSpPr txBox="1"/>
          <p:nvPr/>
        </p:nvSpPr>
        <p:spPr>
          <a:xfrm>
            <a:off x="1524000" y="2580734"/>
            <a:ext cx="9144000" cy="167195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رجل آتاه الله مالًا فسلط على هلكته في الحق،</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ورجل آتاه الله الحكمة فهو يقضي بها ويعلمها.</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عن عبد الله بن مسعود رضي الله عنه قال: قال النبي صلى الله عليه وسلم: لا حسد إلا في اثنتين: رجل آتاه الله مالًا فسلط على هلكته في الحق، ورجل آتاه الله الحكمة فهو يقضي بها ويعلمها.</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143705390"/>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ذكر النبي صلى الله عليه وسلم أن في الجنة شجرة يسير</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الراكب في ظلها أعوام لا يقطعها، فكم مدة هذه الأعوام؟</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مائة عام.</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5184) عن سهل بن سعد رضي الله عنه، عن رسول الله صلى الله عليه وسلم قال: إن في الجنة لشجرة، يسير الراكب في ظلها مائة عام، لا يقطعها.</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009451800"/>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935686"/>
      </p:ext>
    </p:extLst>
  </p:cSld>
  <p:clrMapOvr>
    <a:masterClrMapping/>
  </p:clrMapOvr>
  <p:transition spd="slow" advClick="0" advTm="0">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هو أفضل عطاء من الله سبحانه وتعالى لأهل الجنة؟</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يُحِلُّ عليهم رضوانه، فلا يسخط عليهم بعده أبدا.</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5186) عن أبي سعيد الخدري رضي الله عنه، أن النبي صلى الله عليه وسلم قال: إن الله يقول لأهل الجنة: يا أهل الجنة، فيقولون: لبيك ربنا وسعديك والخير في يديك، فيقول: هل رضيتم؟ فيقولون: وما لنا لا نرضى يا رب وقد أعطيتنا ما لم تعط أحدًا من خلقك؟ فيقول: ألا أعطيكم أفضل من ذلك؟ فيقولون: يا رب وأي شيء أفضل من ذلك؟ فيقول: أُحِلُّ عليكم رضواني، فلا أسخط عليكم بعده أبدا.</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866730599"/>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044374"/>
      </p:ext>
    </p:extLst>
  </p:cSld>
  <p:clrMapOvr>
    <a:masterClrMapping/>
  </p:clrMapOvr>
  <p:transition spd="slow" advClick="0" advTm="0">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هو اليوم الذي يأتي به أهل الجنة سوقها؟</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يوم الجمعة.</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5190) عن أنس بن مالك رضي الله عنه، أن رسول الله صلى الله عليه وسلم قال: إن في الجنة لسوقًا، يأتونها كل جمعة، فتهب ريح الشمال فتحثو في وجوههم وثيابهم، فيزدادون حسنًا وجمالًا، فيرجعون إلى أهليهم وقد ازدادوا حسنًا وجمالًا، فيقول لهم أهلوهم: والله لقد ازددتم بعدنا حسنًا وجمالًا، فيقولون: وأنتم، والله لقد ازددتم بعدنا حسنًا وجمالًا. </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019341216"/>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171596"/>
      </p:ext>
    </p:extLst>
  </p:cSld>
  <p:clrMapOvr>
    <a:masterClrMapping/>
  </p:clrMapOvr>
  <p:transition spd="slow" advClick="0" advTm="0">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هي صورة أول زمرة تدخل الجنة؟</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على صورة القمر ليلة البدر.</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5192) عن أبي هريرة قال رضي الله عنه: قال رسول الله صلى الله عليه وسلم: إن أول زمرة يدخلون الجنة على صورة القمر ليلة البدر، والذين يلونهم على أشد كوكب دري في السماء إضاءة، لا يبولون ولا يتغوطون ولا يمتخطون ولا يتفلون، أمشاطهم الذهب ورشحهم المسك، ومجامرهم الألوة، وأزواجهم الحور العين، أخلاقهم على خلق رجل واحد، على صورة أبيهم آدم ستون ذراعا في السماء.</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09452520"/>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66334"/>
      </p:ext>
    </p:extLst>
  </p:cSld>
  <p:clrMapOvr>
    <a:masterClrMapping/>
  </p:clrMapOvr>
  <p:transition spd="slow" advClick="0" advTm="0">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كم عدد أزمَّة جهنم التي تُجَرُّ بها يوم القيامة؟</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سبعون ألف زمام.</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5205) عن عبد الله، قال: قال رسول الله صلى الله عليه وسلم: يؤتى بجهنم يومئذ لها سبعون ألف زمام، مع كل زمام سبعون ألف ملك يجرونها.</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403966790"/>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613842"/>
      </p:ext>
    </p:extLst>
  </p:cSld>
  <p:clrMapOvr>
    <a:masterClrMapping/>
  </p:clrMapOvr>
  <p:transition spd="slow" advClick="0" advTm="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091527"/>
      </p:ext>
    </p:extLst>
  </p:cSld>
  <p:clrMapOvr>
    <a:masterClrMapping/>
  </p:clrMapOvr>
  <p:transition spd="slow" advClick="0" advTm="0">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هي أنهار الجنة في الأرض؟</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سَيْحَان وجَيْحَان، والفرات والنيل.</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5202) عن أبي هريرة رضي الله عنه، قال: قال رسول الله صلى الله عليه وسلم: سَيْحَان وجَيْحَان، والفرات والنيل كل من أنهار الجنة.</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020468079"/>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170176"/>
      </p:ext>
    </p:extLst>
  </p:cSld>
  <p:clrMapOvr>
    <a:masterClrMapping/>
  </p:clrMapOvr>
  <p:transition spd="slow" advClick="0" advTm="0">
    <p:fade thruBlk="1"/>
  </p:transition>
</p:sld>
</file>

<file path=ppt/slides/slide11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هي اللُّقَطَة التي نهى عنها النبي صلى الله عليه وسلم؟</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لُقَطَةُ الحاج.</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3354 عن عبد الرحمن بن عثمان التيمي رضي الله عنه، أن رسول الله صلى الله عليه وسلم نهى عن لُقَطَة الحاج.</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495706201"/>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621095"/>
      </p:ext>
    </p:extLst>
  </p:cSld>
  <p:clrMapOvr>
    <a:masterClrMapping/>
  </p:clrMapOvr>
  <p:transition spd="slow" advClick="0" advTm="0">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الذي منع حذيفة بن اليمان رضي الله عنه أن يشهد غزوة بدر؟</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أخْذ كفار قريش العهد منه عندما كان ذاهبًا إلى</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المدينة بأن لا يذهب إلى النبي صلى الله عليه وسلم.</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3445 عن حذيفة بن اليمان، قال: ما منعني أن أشهد بدرًا إلا أني خرجت أنا وأبي حسيل، قال: فأخذنا كفار قريش، قالوا: إنكم تريدون محمدًا، فقلنا: ما نريده، ما نريد إلا المدينة، فأخذوا منا عهد الله وميثاقه لننصرفن إلى المدينة، ولا نقاتل معه، فأتينا رسول الله صلى الله عليه وسلم، فأخبرناه الخبر، فقال: انصرفا، نفي لهم بعهدهم، ونستعين الله عليهم.</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332572779"/>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648598"/>
      </p:ext>
    </p:extLst>
  </p:cSld>
  <p:clrMapOvr>
    <a:masterClrMapping/>
  </p:clrMapOvr>
  <p:transition spd="slow" advClick="0" advTm="0">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هما المعدنان اللذين قال النبي صلى الله عليه وسلم أنه من</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شرب من آنية مصنوعة منهما، كأنه يُجَرْجِر في بطنه نارًا من جهنم؟</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الذهب والفضة.</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3962) عن عبد الله بن عبد الرحمن رضي الله عنه، عن خالته أم سلمة رضي الله عنها، قالت: قال رسول الله صلى الله عليه وسلم: من شرب في إناء من ذهب أو فضة، فإنما يجرجر في بطنه نارًا من جهنم.</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188496499"/>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951015"/>
      </p:ext>
    </p:extLst>
  </p:cSld>
  <p:clrMapOvr>
    <a:masterClrMapping/>
  </p:clrMapOvr>
  <p:transition spd="slow" advClick="0" advTm="0">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بماذا تعدل العمرة في رمضان؟</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العمرة في رمضان، تعدل حج بيت الله الحرام.</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2289) عن ابن عباس رضي الله عنهما، أن النبي صلى الله عليه وسلم قال لامرأة من الأنصار يقال لها أم سنان: ما منعك أن تكوني حججت معنا؟ قالت: ناضحان كانا لأبي فلان - زوجها - حج هو وابنه على أحدهما، وكان الآخر يسقي عليه غلامنا، قال: فعمرة في رمضان تقضي حجة، أو حجة معي.</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486131856"/>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206069"/>
      </p:ext>
    </p:extLst>
  </p:cSld>
  <p:clrMapOvr>
    <a:masterClrMapping/>
  </p:clrMapOvr>
  <p:transition spd="slow" advClick="0" advTm="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بماذا دعا النبي صلى الله عليه وسلم لابن عباس حينما ضمّه له؟</a:t>
            </a:r>
          </a:p>
        </p:txBody>
      </p:sp>
      <p:sp>
        <p:nvSpPr>
          <p:cNvPr id="21" name="الجواب"/>
          <p:cNvSpPr txBox="1"/>
          <p:nvPr/>
        </p:nvSpPr>
        <p:spPr>
          <a:xfrm>
            <a:off x="1524000" y="3043085"/>
            <a:ext cx="9144000" cy="747250"/>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اللهم علمه الكتاب.</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75) عن ابن عباس رضي الله عنهما قال: ضمني رسول الله صلى الله عليه وسلم وقال: اللهم علمه الكتاب.</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421742493"/>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الجبل الذي قال عنه النبي صلى الله عليه وسلم: يحبنا ونحبه؟</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جبل أُحُد.</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2558) عن أنس بن مالك رضي الله عنه قال، قال رسول الله صلى الله عليه وسلم: إن أُحُدًا جبل يحبنا ونحبه.</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279962149"/>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051954"/>
      </p:ext>
    </p:extLst>
  </p:cSld>
  <p:clrMapOvr>
    <a:masterClrMapping/>
  </p:clrMapOvr>
  <p:transition spd="slow" advClick="0" advTm="0">
    <p:fade thruBlk="1"/>
  </p:transition>
</p:sld>
</file>

<file path=ppt/slides/slide12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من هم الناس الذين تقوم عليهم الساعة؟</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على شرار الناس.</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5377) عن عبد الله، عن النبي صلى الله عليه وسلم، قال: لا تقوم الساعة إلا على شرار الناس.</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0675" y="5681663"/>
            <a:ext cx="1508510"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445261678"/>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147398"/>
      </p:ext>
    </p:extLst>
  </p:cSld>
  <p:clrMapOvr>
    <a:masterClrMapping/>
  </p:clrMapOvr>
  <p:transition spd="slow" advClick="0" advTm="0">
    <p:fade thruBlk="1"/>
  </p:transition>
</p:sld>
</file>

<file path=ppt/slides/slide12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44" name="Rectangle 43"/>
          <p:cNvSpPr/>
          <p:nvPr/>
        </p:nvSpPr>
        <p:spPr>
          <a:xfrm>
            <a:off x="0" y="0"/>
            <a:ext cx="12192000" cy="6858000"/>
          </a:xfrm>
          <a:prstGeom prst="rect">
            <a:avLst/>
          </a:prstGeom>
          <a:blipFill dpi="0" rotWithShape="1">
            <a:blip r:embed="rId2">
              <a:alphaModFix amt="10000"/>
            </a:blip>
            <a:srcRect/>
            <a:stretch>
              <a:fillRect t="-15000"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pic>
        <p:nvPicPr>
          <p:cNvPr id="5" name="Picture 4">
            <a:hlinkClick r:id="rId3" action="ppaction://hlinksldjump"/>
          </p:cNvPr>
          <p:cNvPicPr>
            <a:picLocks noChangeAspect="1"/>
          </p:cNvPicPr>
          <p:nvPr/>
        </p:nvPicPr>
        <p:blipFill rotWithShape="1">
          <a:blip r:embed="rId4"/>
          <a:srcRect b="21051"/>
          <a:stretch/>
        </p:blipFill>
        <p:spPr>
          <a:xfrm>
            <a:off x="4693798" y="3640004"/>
            <a:ext cx="2804403" cy="616086"/>
          </a:xfrm>
          <a:prstGeom prst="rect">
            <a:avLst/>
          </a:prstGeom>
        </p:spPr>
      </p:pic>
      <p:pic>
        <p:nvPicPr>
          <p:cNvPr id="6" name="Picture 5"/>
          <p:cNvPicPr>
            <a:picLocks noChangeAspect="1"/>
          </p:cNvPicPr>
          <p:nvPr/>
        </p:nvPicPr>
        <p:blipFill rotWithShape="1">
          <a:blip r:embed="rId5"/>
          <a:srcRect l="902" r="902" b="20008"/>
          <a:stretch/>
        </p:blipFill>
        <p:spPr>
          <a:xfrm>
            <a:off x="4710111" y="4404755"/>
            <a:ext cx="2771778" cy="624221"/>
          </a:xfrm>
          <a:prstGeom prst="rect">
            <a:avLst/>
          </a:prstGeom>
        </p:spPr>
      </p:pic>
      <p:pic>
        <p:nvPicPr>
          <p:cNvPr id="9" name="Picture 8"/>
          <p:cNvPicPr>
            <a:picLocks noChangeAspect="1"/>
          </p:cNvPicPr>
          <p:nvPr/>
        </p:nvPicPr>
        <p:blipFill>
          <a:blip r:embed="rId6"/>
          <a:stretch>
            <a:fillRect/>
          </a:stretch>
        </p:blipFill>
        <p:spPr>
          <a:xfrm>
            <a:off x="4218270" y="2993098"/>
            <a:ext cx="3755461" cy="871804"/>
          </a:xfrm>
          <a:prstGeom prst="rect">
            <a:avLst/>
          </a:prstGeom>
        </p:spPr>
      </p:pic>
      <p:grpSp>
        <p:nvGrpSpPr>
          <p:cNvPr id="45" name="Group 44"/>
          <p:cNvGrpSpPr/>
          <p:nvPr/>
        </p:nvGrpSpPr>
        <p:grpSpPr>
          <a:xfrm>
            <a:off x="-9526" y="-6462"/>
            <a:ext cx="12201526" cy="586715"/>
            <a:chOff x="-9526" y="-62734"/>
            <a:chExt cx="12201526" cy="586715"/>
          </a:xfrm>
        </p:grpSpPr>
        <p:sp>
          <p:nvSpPr>
            <p:cNvPr id="46" name="Freeform 45"/>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47" name="Freeform 46"/>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48" name="Freeform 47"/>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grpSp>
        <p:nvGrpSpPr>
          <p:cNvPr id="49" name="Group 48"/>
          <p:cNvGrpSpPr/>
          <p:nvPr/>
        </p:nvGrpSpPr>
        <p:grpSpPr>
          <a:xfrm flipV="1">
            <a:off x="-9526" y="6271285"/>
            <a:ext cx="12201526" cy="586715"/>
            <a:chOff x="-9526" y="-62734"/>
            <a:chExt cx="12201526" cy="586715"/>
          </a:xfrm>
        </p:grpSpPr>
        <p:sp>
          <p:nvSpPr>
            <p:cNvPr id="50" name="Freeform 49"/>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1" name="Freeform 50"/>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2" name="Freeform 51"/>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spTree>
    <p:extLst>
      <p:ext uri="{BB962C8B-B14F-4D97-AF65-F5344CB8AC3E}">
        <p14:creationId xmlns:p14="http://schemas.microsoft.com/office/powerpoint/2010/main" val="42802364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64" presetClass="path" presetSubtype="0" accel="50000" decel="50000" fill="hold" nodeType="withEffect">
                                  <p:stCondLst>
                                    <p:cond delay="1750"/>
                                  </p:stCondLst>
                                  <p:childTnLst>
                                    <p:animMotion origin="layout" path="M 0 0 L 0 -0.0956 " pathEditMode="relative" rAng="0" ptsTypes="AA">
                                      <p:cBhvr>
                                        <p:cTn id="11" dur="1250" fill="hold"/>
                                        <p:tgtEl>
                                          <p:spTgt spid="9"/>
                                        </p:tgtEl>
                                        <p:attrNameLst>
                                          <p:attrName>ppt_x</p:attrName>
                                          <p:attrName>ppt_y</p:attrName>
                                        </p:attrNameLst>
                                      </p:cBhvr>
                                      <p:rCtr x="0" y="-4792"/>
                                    </p:animMotion>
                                  </p:childTnLst>
                                </p:cTn>
                              </p:par>
                              <p:par>
                                <p:cTn id="12" presetID="2" presetClass="entr" presetSubtype="4" decel="53000" fill="hold" nodeType="withEffect">
                                  <p:stCondLst>
                                    <p:cond delay="35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500" fill="hold"/>
                                        <p:tgtEl>
                                          <p:spTgt spid="5"/>
                                        </p:tgtEl>
                                        <p:attrNameLst>
                                          <p:attrName>ppt_x</p:attrName>
                                        </p:attrNameLst>
                                      </p:cBhvr>
                                      <p:tavLst>
                                        <p:tav tm="0">
                                          <p:val>
                                            <p:strVal val="#ppt_x"/>
                                          </p:val>
                                        </p:tav>
                                        <p:tav tm="100000">
                                          <p:val>
                                            <p:strVal val="#ppt_x"/>
                                          </p:val>
                                        </p:tav>
                                      </p:tavLst>
                                    </p:anim>
                                    <p:anim calcmode="lin" valueType="num">
                                      <p:cBhvr additive="base">
                                        <p:cTn id="15" dur="1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decel="53000" fill="hold" nodeType="withEffect">
                                  <p:stCondLst>
                                    <p:cond delay="37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500" fill="hold"/>
                                        <p:tgtEl>
                                          <p:spTgt spid="6"/>
                                        </p:tgtEl>
                                        <p:attrNameLst>
                                          <p:attrName>ppt_x</p:attrName>
                                        </p:attrNameLst>
                                      </p:cBhvr>
                                      <p:tavLst>
                                        <p:tav tm="0">
                                          <p:val>
                                            <p:strVal val="#ppt_x"/>
                                          </p:val>
                                        </p:tav>
                                        <p:tav tm="100000">
                                          <p:val>
                                            <p:strVal val="#ppt_x"/>
                                          </p:val>
                                        </p:tav>
                                      </p:tavLst>
                                    </p:anim>
                                    <p:anim calcmode="lin" valueType="num">
                                      <p:cBhvr additive="base">
                                        <p:cTn id="19"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13012"/>
      </p:ext>
    </p:extLst>
  </p:cSld>
  <p:clrMapOvr>
    <a:masterClrMapping/>
  </p:clrMapOvr>
  <p:transition spd="slow" advClick="0" advTm="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متى رأى أبو مسعود الأنصاري رضي الله عنه النبي</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صلى الله عليه وسلم غاضبًا غضبًا شديدًا في موعظة؟</a:t>
            </a:r>
          </a:p>
        </p:txBody>
      </p:sp>
      <p:sp>
        <p:nvSpPr>
          <p:cNvPr id="21" name="الجواب"/>
          <p:cNvSpPr txBox="1"/>
          <p:nvPr/>
        </p:nvSpPr>
        <p:spPr>
          <a:xfrm>
            <a:off x="1074057" y="2696849"/>
            <a:ext cx="10043886"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حين شكا رجل للنبي صلى الله عليه وسلم من تطويل إمامهم في الصلاة.</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90) عن أبي مسعود الأنصاري رضي الله عنه قال: قال رجل يا رسول الله، لا أكاد أدرك الصلاة مما يطول بنا فلان، فما رأيت النبي صلى الله عليه وسلم في موعظة أشد غضبًا من يومئذ، فقال: أيها الناس، إنكم منفرون، فمن صلى بالناس فليخفف، فإن فيهم المريض، والضعيف، وذا الحاجة.</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846655013"/>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154819"/>
      </p:ext>
    </p:extLst>
  </p:cSld>
  <p:clrMapOvr>
    <a:masterClrMapping/>
  </p:clrMapOvr>
  <p:transition spd="slow" advClick="0" advTm="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ماذا سمعت أم سلمة رضي الله عنها من النبي</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صلى الله عليه وسلم حين استيقظ ذات ليلة؟</a:t>
            </a:r>
          </a:p>
        </p:txBody>
      </p:sp>
      <p:sp>
        <p:nvSpPr>
          <p:cNvPr id="21" name="الجواب"/>
          <p:cNvSpPr txBox="1"/>
          <p:nvPr/>
        </p:nvSpPr>
        <p:spPr>
          <a:xfrm>
            <a:off x="1074057" y="2696849"/>
            <a:ext cx="10043886"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سبحان الله، ماذا أنزل الليلة من الفتن، وماذا فتح من الخزائن،</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أيقظوا صواحبات الحجر، فرُبّ كاسية في الدنيا عارية في الآخرة.</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114) عن أم سلمة رضي الله عنها، قالت: استيقظ النبي صلى الله عليه وسلم ذات ليلة فقال: سبحان الله، ماذا أنزل الليلة من الفتن، وماذا فتح من الخزائن ، أيقظوا صواحبات الحجر، فرُبّ كاسية في الدنيا عارية في الآخرة.</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835587683"/>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723629"/>
      </p:ext>
    </p:extLst>
  </p:cSld>
  <p:clrMapOvr>
    <a:masterClrMapping/>
  </p:clrMapOvr>
  <p:transition spd="slow" advClick="0" advTm="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ماذا طلب النبي صلى الله عليه وسلم من جرير رضي الله عنه في حجة الوداع؟</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أن يستنصت الناس.</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120) عن جرير رضي الله عنه، أن النبي صلى الله عليه وسلم قال له في حجة الوداع: استنصت الناس فقال: لا ترجعوا بعدي كفارا، يضرب بعضكم رقاب بعض.</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206665776"/>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796715"/>
      </p:ext>
    </p:extLst>
  </p:cSld>
  <p:clrMapOvr>
    <a:masterClrMapping/>
  </p:clrMapOvr>
  <p:transition spd="slow" advClick="0" advTm="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48" name="Rectangle 47"/>
          <p:cNvSpPr/>
          <p:nvPr/>
        </p:nvSpPr>
        <p:spPr>
          <a:xfrm>
            <a:off x="0" y="0"/>
            <a:ext cx="12192000" cy="6858000"/>
          </a:xfrm>
          <a:prstGeom prst="rect">
            <a:avLst/>
          </a:prstGeom>
          <a:blipFill dpi="0" rotWithShape="1">
            <a:blip r:embed="rId2">
              <a:alphaModFix amt="10000"/>
            </a:blip>
            <a:srcRect/>
            <a:stretch>
              <a:fillRect t="-15000"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nvGrpSpPr>
          <p:cNvPr id="169" name="Group 168"/>
          <p:cNvGrpSpPr/>
          <p:nvPr/>
        </p:nvGrpSpPr>
        <p:grpSpPr>
          <a:xfrm>
            <a:off x="-9526" y="-6462"/>
            <a:ext cx="12201526" cy="586715"/>
            <a:chOff x="-9526" y="-62734"/>
            <a:chExt cx="12201526" cy="586715"/>
          </a:xfrm>
        </p:grpSpPr>
        <p:sp>
          <p:nvSpPr>
            <p:cNvPr id="155" name="Freeform 154"/>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154" name="Freeform 153"/>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166" name="Freeform 165"/>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grpSp>
        <p:nvGrpSpPr>
          <p:cNvPr id="170" name="Group 169"/>
          <p:cNvGrpSpPr/>
          <p:nvPr/>
        </p:nvGrpSpPr>
        <p:grpSpPr>
          <a:xfrm flipV="1">
            <a:off x="-9526" y="6271285"/>
            <a:ext cx="12201526" cy="586715"/>
            <a:chOff x="-9526" y="-62734"/>
            <a:chExt cx="12201526" cy="586715"/>
          </a:xfrm>
        </p:grpSpPr>
        <p:sp>
          <p:nvSpPr>
            <p:cNvPr id="171" name="Freeform 170"/>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172" name="Freeform 171"/>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173" name="Freeform 172"/>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pic>
        <p:nvPicPr>
          <p:cNvPr id="3" name="Picture 2"/>
          <p:cNvPicPr>
            <a:picLocks noChangeAspect="1"/>
          </p:cNvPicPr>
          <p:nvPr/>
        </p:nvPicPr>
        <p:blipFill rotWithShape="1">
          <a:blip r:embed="rId3"/>
          <a:srcRect b="33002"/>
          <a:stretch/>
        </p:blipFill>
        <p:spPr>
          <a:xfrm>
            <a:off x="2889226" y="1940184"/>
            <a:ext cx="6413548" cy="2524240"/>
          </a:xfrm>
          <a:prstGeom prst="rect">
            <a:avLst/>
          </a:prstGeom>
        </p:spPr>
      </p:pic>
      <p:pic>
        <p:nvPicPr>
          <p:cNvPr id="5" name="Picture 4">
            <a:hlinkClick r:id="" action="ppaction://hlinkshowjump?jump=nextslide"/>
          </p:cNvPr>
          <p:cNvPicPr>
            <a:picLocks noChangeAspect="1"/>
          </p:cNvPicPr>
          <p:nvPr/>
        </p:nvPicPr>
        <p:blipFill>
          <a:blip r:embed="rId4"/>
          <a:stretch>
            <a:fillRect/>
          </a:stretch>
        </p:blipFill>
        <p:spPr>
          <a:xfrm>
            <a:off x="5643562" y="5002624"/>
            <a:ext cx="904876" cy="904876"/>
          </a:xfrm>
          <a:prstGeom prst="rect">
            <a:avLst/>
          </a:prstGeom>
        </p:spPr>
      </p:pic>
    </p:spTree>
    <p:extLst>
      <p:ext uri="{BB962C8B-B14F-4D97-AF65-F5344CB8AC3E}">
        <p14:creationId xmlns:p14="http://schemas.microsoft.com/office/powerpoint/2010/main" val="226565751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ماذا كان يريد أبي عروة بن المغيرة رضي الله عنهما أن</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يفعل حين كان مع النبي صلى الله عليه وسلم في سفر؟</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كان يريد أن ينزع نعلي النبي صلى الله عليه وسلم حين أراد أن يتوضّأ.</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202) عن عروة بن المغيرة، عن أبيه قال: كنت مع النبي صلى الله عليه وسلم في سفر، فأهويت لأنزع خفيه، فقال: دعهما، فإني أدخلتهما طاهرتين فمسح عليهما.</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633451751"/>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510699"/>
      </p:ext>
    </p:extLst>
  </p:cSld>
  <p:clrMapOvr>
    <a:masterClrMapping/>
  </p:clrMapOvr>
  <p:transition spd="slow" advClick="0" advTm="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بماذا أمر النبي صلى الله عليه وسلم صحابته رضي الله</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 عنهم حين يدخلون على مناطق المعذّبين من الأمم السابقة؟</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أن لا يدخلوا عليهم إلا باكين، وإن لم يبكوا فلا يدخلوا عليهم.</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425) عن عبد الله بن عمر رضي الله عنهما: أن رسول الله صلى الله عليه وسلم قال: لا تدخلوا على هؤلاء المعذبين إلا أن تكونوا باكين، فإن لم تكونوا باكين فلا تدخلوا عليهم، لا يصيبكم ما أصابهم.</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775620910"/>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246702"/>
      </p:ext>
    </p:extLst>
  </p:cSld>
  <p:clrMapOvr>
    <a:masterClrMapping/>
  </p:clrMapOvr>
  <p:transition spd="slow" advClick="0" advTm="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المثل الذي ضربه النبي صلى الله عليه وسلم للصلوات الخمس؟</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مثل النهر الذي يُغتَسل منه كل يوم خمس مرّات.</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514) عن أبي هريرة رضي الله عنه، أنه سمع رسول الله صلى الله عليه وسلم يقول: أرأيتم لو أن نهرًا بباب أحدكم يغتسل فيه كل يوم خمسًا، ما تقول ذلك يبقي من درنه؟ قالوا: لا يبقي من درنه شيئًا. قال: فذلك مثل الصلوات الخمس، يمحو الله به الخطايا.</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005386662"/>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368264"/>
      </p:ext>
    </p:extLst>
  </p:cSld>
  <p:clrMapOvr>
    <a:masterClrMapping/>
  </p:clrMapOvr>
  <p:transition spd="slow" advClick="0" advTm="0">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هي كفّارة نسيان الصلاة؟</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تأديتها عند تذكّرها.</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581) عن أنس بن مالك رضي الله عنه، عن النبي صلى الله عليه وسلم قال: من نسي صلاة فليصل إذا ذكرها، لا كفارة لها إلا ذلك: {وأقم الصلاة لذكري}.</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144223396"/>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956058"/>
      </p:ext>
    </p:extLst>
  </p:cSld>
  <p:clrMapOvr>
    <a:masterClrMapping/>
  </p:clrMapOvr>
  <p:transition spd="slow" advClick="0" advTm="0">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الذي أعدّه الله سبحانه وتعالى لمن غدا إلى المسجد وراح؟</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أعد الله له نزله من الجنة كلما غدا أو راح.</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642) عن أبي هريرة رضي الله عنه، عن النبي صلى الله عليه وسلم قال: من غدا إلى المسجد وراح ، أعد الله له نزله من الجنة كلما غدا أو راح.</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4124601823"/>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609937"/>
      </p:ext>
    </p:extLst>
  </p:cSld>
  <p:clrMapOvr>
    <a:masterClrMapping/>
  </p:clrMapOvr>
  <p:transition spd="slow" advClick="0" advTm="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58" name="Rectangle 57"/>
          <p:cNvSpPr/>
          <p:nvPr/>
        </p:nvSpPr>
        <p:spPr>
          <a:xfrm>
            <a:off x="0" y="0"/>
            <a:ext cx="12192000" cy="6858000"/>
          </a:xfrm>
          <a:prstGeom prst="rect">
            <a:avLst/>
          </a:prstGeom>
          <a:blipFill dpi="0" rotWithShape="1">
            <a:blip r:embed="rId2">
              <a:alphaModFix amt="10000"/>
            </a:blip>
            <a:srcRect/>
            <a:stretch>
              <a:fillRect t="-15000"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nvGrpSpPr>
          <p:cNvPr id="50" name="Group 49"/>
          <p:cNvGrpSpPr/>
          <p:nvPr/>
        </p:nvGrpSpPr>
        <p:grpSpPr>
          <a:xfrm>
            <a:off x="-9526" y="-6462"/>
            <a:ext cx="12201526" cy="586715"/>
            <a:chOff x="-9526" y="-62734"/>
            <a:chExt cx="12201526" cy="586715"/>
          </a:xfrm>
        </p:grpSpPr>
        <p:sp>
          <p:nvSpPr>
            <p:cNvPr id="51" name="Freeform 50"/>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2" name="Freeform 51"/>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3" name="Freeform 52"/>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grpSp>
        <p:nvGrpSpPr>
          <p:cNvPr id="54" name="Group 53"/>
          <p:cNvGrpSpPr/>
          <p:nvPr/>
        </p:nvGrpSpPr>
        <p:grpSpPr>
          <a:xfrm flipV="1">
            <a:off x="-9526" y="6271285"/>
            <a:ext cx="12201526" cy="586715"/>
            <a:chOff x="-9526" y="-62734"/>
            <a:chExt cx="12201526" cy="586715"/>
          </a:xfrm>
        </p:grpSpPr>
        <p:sp>
          <p:nvSpPr>
            <p:cNvPr id="55" name="Freeform 54"/>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6" name="Freeform 55"/>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7" name="Freeform 56"/>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spTree>
    <p:extLst>
      <p:ext uri="{BB962C8B-B14F-4D97-AF65-F5344CB8AC3E}">
        <p14:creationId xmlns:p14="http://schemas.microsoft.com/office/powerpoint/2010/main" val="942607640"/>
      </p:ext>
    </p:extLst>
  </p:cSld>
  <p:clrMapOvr>
    <a:masterClrMapping/>
  </p:clrMapOvr>
  <p:transition spd="slow" advClick="0" advTm="0">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جزاء من اغبرت قدماه في سبيل الله؟</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حرمه الله على النار.</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880) قال عباية بن رفاعة، قال: أدركني أبو عبس وأنا أذهب إلى الجمعة، فقال: سمعت النبي صلى الله عليه وسلم يقول: من اغبرت قدماه في سبيل الله حرمه الله على النار.</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878822402"/>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22606"/>
      </p:ext>
    </p:extLst>
  </p:cSld>
  <p:clrMapOvr>
    <a:masterClrMapping/>
  </p:clrMapOvr>
  <p:transition spd="slow" advClick="0" advTm="0">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بماذا نودي حين كسفت الشمس في عهد رسول الله صلى الله عليه وسلم؟</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إن الصلاة جامعة.</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1012) عن عبد الله بن عمرو رضي الله عنهما، قال: لما كسفت الشمس على عهد رسول الله صلى الله عليه وسلم نودي إن الصلاة جامعة.</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494530931"/>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229427"/>
      </p:ext>
    </p:extLst>
  </p:cSld>
  <p:clrMapOvr>
    <a:masterClrMapping/>
  </p:clrMapOvr>
  <p:transition spd="slow" advClick="0" advTm="0">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هو الباب الذي يدخل منه الصائمون يوم القيامة؟</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باب الرَّيَّان.</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1812) عن سهل رضي الله عنه، عن النبي صلى الله عليه وسلم، قال: إن في الجنة بابًا يقال له الريان، يدخل منه الصائمون يوم القيامة، لا يدخل منه أحد غيرهم، يقال: أين الصائمون؟ فيقومون لا يدخل منه أحد غيرهم، فإذا دخلوا أغلق فلم يدخل منه أحد.</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403486916"/>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25006"/>
      </p:ext>
    </p:extLst>
  </p:cSld>
  <p:clrMapOvr>
    <a:masterClrMapping/>
  </p:clrMapOvr>
  <p:transition spd="slow" advClick="0" advTm="0">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هما الشهران اللذان ذكر النبي صلى الله عليه وسلم أنهما لا ينقصان؟</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رمضان، وذو الحجة.</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1830) عن عبد الرحمن بن أبي بكرة، عن أبيه رضي الله عنهما، عن النبي صلى الله عليه وسلم، قال: شهران لا ينقصان، شهرا عيد: رمضان، وذو الحجة.</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925165629"/>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371136"/>
      </p:ext>
    </p:extLst>
  </p:cSld>
  <p:clrMapOvr>
    <a:masterClrMapping/>
  </p:clrMapOvr>
  <p:transition spd="slow" advClick="0" advTm="0">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هو اليوم الذي أمر النبي صلى الله عليه</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وسلم بصيامه قبل فرض صوم شهر رمضان؟</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يوم عاشوراء.</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1918) عن عائشة رضي الله عنها، قالت: كان رسول الله صلى الله عليه وسلم أمر بصيام يوم عاشوراء، فلما فرض رمضان كان من شاء صام ومن شاء أفطر.</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4071466223"/>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995845"/>
      </p:ext>
    </p:extLst>
  </p:cSld>
  <p:clrMapOvr>
    <a:masterClrMapping/>
  </p:clrMapOvr>
  <p:transition spd="slow" advClick="0" advTm="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58" name="Rectangle 57"/>
          <p:cNvSpPr/>
          <p:nvPr/>
        </p:nvSpPr>
        <p:spPr>
          <a:xfrm>
            <a:off x="0" y="0"/>
            <a:ext cx="12192000" cy="6858000"/>
          </a:xfrm>
          <a:prstGeom prst="rect">
            <a:avLst/>
          </a:prstGeom>
          <a:blipFill dpi="0" rotWithShape="1">
            <a:blip r:embed="rId2">
              <a:alphaModFix amt="10000"/>
            </a:blip>
            <a:srcRect/>
            <a:stretch>
              <a:fillRect t="-15000"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pic>
        <p:nvPicPr>
          <p:cNvPr id="5" name="Picture 4">
            <a:hlinkClick r:id="rId3" action="ppaction://hlinksldjump"/>
          </p:cNvPr>
          <p:cNvPicPr>
            <a:picLocks noChangeAspect="1"/>
          </p:cNvPicPr>
          <p:nvPr/>
        </p:nvPicPr>
        <p:blipFill rotWithShape="1">
          <a:blip r:embed="rId4"/>
          <a:srcRect b="10894"/>
          <a:stretch/>
        </p:blipFill>
        <p:spPr>
          <a:xfrm>
            <a:off x="3940877" y="2309069"/>
            <a:ext cx="4310246" cy="956101"/>
          </a:xfrm>
          <a:prstGeom prst="rect">
            <a:avLst/>
          </a:prstGeom>
        </p:spPr>
      </p:pic>
      <p:pic>
        <p:nvPicPr>
          <p:cNvPr id="6" name="Picture 5">
            <a:hlinkClick r:id="rId5" action="ppaction://hlinksldjump"/>
          </p:cNvPr>
          <p:cNvPicPr>
            <a:picLocks noChangeAspect="1"/>
          </p:cNvPicPr>
          <p:nvPr/>
        </p:nvPicPr>
        <p:blipFill rotWithShape="1">
          <a:blip r:embed="rId6"/>
          <a:srcRect b="10385"/>
          <a:stretch/>
        </p:blipFill>
        <p:spPr>
          <a:xfrm>
            <a:off x="3940877" y="3482039"/>
            <a:ext cx="4310246" cy="956101"/>
          </a:xfrm>
          <a:prstGeom prst="rect">
            <a:avLst/>
          </a:prstGeom>
        </p:spPr>
      </p:pic>
      <p:grpSp>
        <p:nvGrpSpPr>
          <p:cNvPr id="50" name="Group 49"/>
          <p:cNvGrpSpPr/>
          <p:nvPr/>
        </p:nvGrpSpPr>
        <p:grpSpPr>
          <a:xfrm>
            <a:off x="-9526" y="-6462"/>
            <a:ext cx="12201526" cy="586715"/>
            <a:chOff x="-9526" y="-62734"/>
            <a:chExt cx="12201526" cy="586715"/>
          </a:xfrm>
        </p:grpSpPr>
        <p:sp>
          <p:nvSpPr>
            <p:cNvPr id="51" name="Freeform 50"/>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2" name="Freeform 51"/>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3" name="Freeform 52"/>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grpSp>
        <p:nvGrpSpPr>
          <p:cNvPr id="54" name="Group 53"/>
          <p:cNvGrpSpPr/>
          <p:nvPr/>
        </p:nvGrpSpPr>
        <p:grpSpPr>
          <a:xfrm flipV="1">
            <a:off x="-9526" y="6271285"/>
            <a:ext cx="12201526" cy="586715"/>
            <a:chOff x="-9526" y="-62734"/>
            <a:chExt cx="12201526" cy="586715"/>
          </a:xfrm>
        </p:grpSpPr>
        <p:sp>
          <p:nvSpPr>
            <p:cNvPr id="55" name="Freeform 54"/>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6" name="Freeform 55"/>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7" name="Freeform 56"/>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spTree>
    <p:extLst>
      <p:ext uri="{BB962C8B-B14F-4D97-AF65-F5344CB8AC3E}">
        <p14:creationId xmlns:p14="http://schemas.microsoft.com/office/powerpoint/2010/main" val="126134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78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decel="78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هو الفعل الذي أخبر عنه النبي صلى الله عليه وسلم</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أن من يقوم به ليس بكاذب، حتى لو كان ظاهره كذلك؟</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الذي يصلح بين الناس، فينمي خيرا، أو يقول خيرا.</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2574) عن ابن شهاب أن حميد بن عبد الرحمن، أخبره أن أمه أم كلثوم بنت عقبة، أخبرته: أنها سمعت رسول الله صلى الله عليه وسلم يقول: ليس الكذاب الذي يصلح بين الناس، فينمي خيرا، أو يقول خيرا.</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703428471"/>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628400"/>
      </p:ext>
    </p:extLst>
  </p:cSld>
  <p:clrMapOvr>
    <a:masterClrMapping/>
  </p:clrMapOvr>
  <p:transition spd="slow" advClick="0" advTm="0">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ذكر أبو سعيد الخدري رضي الله عنه، أن النبي صلى الله</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عليه وسلم سُئِل من أفضل الناس، فماذا كان جوابه؟</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مؤمن يجاهد في سبيل الله بنفسه وماله، ومؤمن في</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شعب من الشعاب يتقي الله، ويدع الناس من شره.</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2659 عن عطاء بن يزيد الليثي، أن أبا سعيد الخدري رضي الله عنه، حدثه قال: قيل: يا رسول الله أي الناس أفضل؟ فقال رسول الله صلى الله عليه وسلم: مؤمن يجاهد في سبيل الله بنفسه وماله. قالوا: ثم من؟ قال: مؤمن في شعب من الشعاب يتقي الله، ويدع الناس من شره.</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4145367114"/>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399725"/>
      </p:ext>
    </p:extLst>
  </p:cSld>
  <p:clrMapOvr>
    <a:masterClrMapping/>
  </p:clrMapOvr>
  <p:transition spd="slow" advClick="0" advTm="0">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من هم الذين يحبون الأنصار، ومن الذي يبغضونهم،</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كما أخبر النبي صلى الله عليه وسلم؟</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لا يحبهم إلا مؤمن، ولا يبغضهم إلا منافق.</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3607) عن البراء رضي الله عنه، قال: قال النبي صلى الله عليه وسلم: الأنصار لا يحبهم إلا مؤمن، ولا يبغضهم إلا منافق، فمن أحبهم أحبه الله، ومن أبغضهم أبغضه الله.</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4286494328"/>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453506"/>
      </p:ext>
    </p:extLst>
  </p:cSld>
  <p:clrMapOvr>
    <a:masterClrMapping/>
  </p:clrMapOvr>
  <p:transition spd="slow" advClick="0" advTm="0">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من هو الصحابي الذي طلب منه النبي</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صلى الله عليه وسلم أن يقرأ عليه القرآن؟</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الصحابي الجليل عبد الله بن مسعود رضي الله عنه.</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4780) عن عبد الله بن مسعود رضي الله عنه، قال: قال لي النبي صلى الله عليه وسلم: اقرأ علي القرآن. قلت: آقرأ عليك وعليك أنزل؟ قال: إني أحب أن أسمعه من غيري.</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90963062"/>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375118"/>
      </p:ext>
    </p:extLst>
  </p:cSld>
  <p:clrMapOvr>
    <a:masterClrMapping/>
  </p:clrMapOvr>
  <p:transition spd="slow" advClick="0" advTm="0">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من هو الصحابي الذي قال له النبي صلى الله</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عليه وسلم أنه أوتي مزمارًا من مزامير آل داود.</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الصحابي الجليل أبو موسى الأشعري رضي الله عنه.</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4779) عن أبي موسى الأشعري رضي الله عنه، عن النبي صلى الله عليه وسلم قال له: يا أبا موسى لقد أوتيت مزمارًا من مزامير آل داود.</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701526165"/>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593412"/>
      </p:ext>
    </p:extLst>
  </p:cSld>
  <p:clrMapOvr>
    <a:masterClrMapping/>
  </p:clrMapOvr>
  <p:transition spd="slow" advClick="0" advTm="0">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91694"/>
      </p:ext>
    </p:extLst>
  </p:cSld>
  <p:clrMapOvr>
    <a:masterClrMapping/>
  </p:clrMapOvr>
  <p:transition spd="slow" advClick="0" advTm="0">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بماذا أجاب النبي صلى الله عليه وسلم حين</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سأله رجل عن أحق الناس بحسن صحابته؟</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قال: أمك، كررها ثلاث مرّات، ثم قال: أبوك.</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5650) عن أبي هريرة رضي الله عنه، قال: جاء رجل إلى رسول الله صلى الله عليه وسلم فقال: يا رسول الله، من أحق الناس بحسن صحابتي؟ قال: أمك. قال: ثم من؟ قال: ثم أمك. قال: ثم من؟ قال: ثم أمك. قال: ثم من؟ قال: ثم أبوك.</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648185006"/>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467428"/>
      </p:ext>
    </p:extLst>
  </p:cSld>
  <p:clrMapOvr>
    <a:masterClrMapping/>
  </p:clrMapOvr>
  <p:transition spd="slow" advClick="0" advTm="0">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هو أخنى الأسماء عند الله تعالى يوم القيامة؟</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ملك الأملاك.</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5876 عن أبي هريرة رضي الله عنه، قال: قال رسول الله صلى الله عليه وسلم: أخنى الأسماء يوم القيامة عند الله رجل تسمى ملك الأملاك. (أخنى: أفحش).</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941251405"/>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946490"/>
      </p:ext>
    </p:extLst>
  </p:cSld>
  <p:clrMapOvr>
    <a:masterClrMapping/>
  </p:clrMapOvr>
  <p:transition spd="slow" advClick="0" advTm="0">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من باع نخلًا تم تلقيحه، فلمن يكون الثمر؟</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ثمرتها للبائع، إلا أن يشترط المبتاع.</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2594) عن عبد الله بن عمر رضي الله عنهما: أن رسول الله صلى الله عليه وسلم قال: من باع نخلًا قد أبرت، فثمرتها للبائع، إلا أن يشترط المبتاع. (أبرت: تم تلقيح النخل، المبتاع: المشتري).</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382589330"/>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235293"/>
      </p:ext>
    </p:extLst>
  </p:cSld>
  <p:clrMapOvr>
    <a:masterClrMapping/>
  </p:clrMapOvr>
  <p:transition spd="slow" advClick="0" advTm="0">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قالت أم المؤمنين عائشة رضي الله عنها للنبي صلى الله عليه وسلم إن</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لها جارين فإلى أيهما تُهدي؟ فبماذا أجاب النبي صلى الله عليه وسلم؟</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قال: إلى أقربهما منك بابًا.</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2482) عن عائشة رضي الله عنها، قالت: قلت يا رسول الله، إن لي جارين فإلى أيهما أهدي؟ قال: إلى أقربهما منك بابًا.</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76939808"/>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619367"/>
      </p:ext>
    </p:extLst>
  </p:cSld>
  <p:clrMapOvr>
    <a:masterClrMapping/>
  </p:clrMapOvr>
  <p:transition spd="slow" advClick="0" advTm="0">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كم عقدة يعقدها الشيطان على قافية رأس المسلم إذا نام؟</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ثلاث عقد.</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1103) عن أبي هريرة رضي الله عنه: أن رسول الله صلى الله عليه وسلم قال: يعقد الشيطان على قافية رأس أحدكم إذا هو نام ثلاث عقد، يضرب كل عقدة عليك ليل طويل فارقد. فإن استيقظ فذكر الله، انحلت عقدة، فإن توضأ انحلت عقدة، فإن صلى انحلت عقدة، فأصبح نشيطًا طيب النفس، وإلا أصبح خبيث النفس كسلان.</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247034784"/>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991290"/>
      </p:ext>
    </p:extLst>
  </p:cSld>
  <p:clrMapOvr>
    <a:masterClrMapping/>
  </p:clrMapOvr>
  <p:transition spd="slow" advClick="0" advTm="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هي الشجرة التي شبهها النبي صلى الله عليه وسلم بالمسلم؟</a:t>
            </a:r>
          </a:p>
        </p:txBody>
      </p:sp>
      <p:sp>
        <p:nvSpPr>
          <p:cNvPr id="21" name="الجواب"/>
          <p:cNvSpPr txBox="1"/>
          <p:nvPr/>
        </p:nvSpPr>
        <p:spPr>
          <a:xfrm>
            <a:off x="1524000" y="3043085"/>
            <a:ext cx="9144000" cy="747250"/>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الشجرة هي: النخلة.</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62) عن ابن عمر رضي الله عنهما، عن النبي صلى الله عليه وسلم قال: إن من الشجر شجرة لا يسقط ورقها، وإنها مثل المسلم، حدثوني ما هي قال: فوقع الناس في شجر البوادي قال عبد الله: فوقع في نفسي أنها النخلة، فاستحييت، ثم قالوا: حدثنا ما هي يا رسول الله، قال: هي النخلة.</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541615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1"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1"/>
      <p:bldP spid="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ماذا فعل النبي صلى الله عليه وسلم حين انكسفت الشمس في عهده؟</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صلى ركعتين.</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1027) عن أبي بكرة رضي الله عنه قال: انكسفت الشمس على عهد رسول الله صلى الله عليه وسلم ، فصلى ركعتين.</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630111940"/>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353503"/>
      </p:ext>
    </p:extLst>
  </p:cSld>
  <p:clrMapOvr>
    <a:masterClrMapping/>
  </p:clrMapOvr>
  <p:transition spd="slow" advClick="0" advTm="0">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متى تأتلف الأرواح وتختلف، كما ذكر النبي صلى الله عليه وسلم؟</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ما تعارف منها ائتلف، وما تناكر منها اختلف.</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3183) عن عائشة رضي الله عنها، قالت: سمعت النبي صلى الله عليه وسلم يقول: الأرواح جنود مجندة فما تعارف منها ائتلف، وما تناكر منها اختلف.</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0675" y="5681663"/>
            <a:ext cx="1508510"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57305880"/>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522870"/>
      </p:ext>
    </p:extLst>
  </p:cSld>
  <p:clrMapOvr>
    <a:masterClrMapping/>
  </p:clrMapOvr>
  <p:transition spd="slow" advClick="0" advTm="0">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44" name="Rectangle 43"/>
          <p:cNvSpPr/>
          <p:nvPr/>
        </p:nvSpPr>
        <p:spPr>
          <a:xfrm>
            <a:off x="0" y="0"/>
            <a:ext cx="12192000" cy="6858000"/>
          </a:xfrm>
          <a:prstGeom prst="rect">
            <a:avLst/>
          </a:prstGeom>
          <a:blipFill dpi="0" rotWithShape="1">
            <a:blip r:embed="rId2">
              <a:alphaModFix amt="10000"/>
            </a:blip>
            <a:srcRect/>
            <a:stretch>
              <a:fillRect t="-15000"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pic>
        <p:nvPicPr>
          <p:cNvPr id="5" name="Picture 4">
            <a:hlinkClick r:id="rId3" action="ppaction://hlinksldjump"/>
          </p:cNvPr>
          <p:cNvPicPr>
            <a:picLocks noChangeAspect="1"/>
          </p:cNvPicPr>
          <p:nvPr/>
        </p:nvPicPr>
        <p:blipFill rotWithShape="1">
          <a:blip r:embed="rId4"/>
          <a:srcRect b="21051"/>
          <a:stretch/>
        </p:blipFill>
        <p:spPr>
          <a:xfrm>
            <a:off x="4693798" y="3640004"/>
            <a:ext cx="2804403" cy="616086"/>
          </a:xfrm>
          <a:prstGeom prst="rect">
            <a:avLst/>
          </a:prstGeom>
        </p:spPr>
      </p:pic>
      <p:pic>
        <p:nvPicPr>
          <p:cNvPr id="6" name="Picture 5"/>
          <p:cNvPicPr>
            <a:picLocks noChangeAspect="1"/>
          </p:cNvPicPr>
          <p:nvPr/>
        </p:nvPicPr>
        <p:blipFill rotWithShape="1">
          <a:blip r:embed="rId5"/>
          <a:srcRect l="902" r="902" b="20008"/>
          <a:stretch/>
        </p:blipFill>
        <p:spPr>
          <a:xfrm>
            <a:off x="4710111" y="4404755"/>
            <a:ext cx="2771778" cy="62422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270" y="2999194"/>
            <a:ext cx="3755461" cy="859611"/>
          </a:xfrm>
          <a:prstGeom prst="rect">
            <a:avLst/>
          </a:prstGeom>
        </p:spPr>
      </p:pic>
      <p:grpSp>
        <p:nvGrpSpPr>
          <p:cNvPr id="45" name="Group 44"/>
          <p:cNvGrpSpPr/>
          <p:nvPr/>
        </p:nvGrpSpPr>
        <p:grpSpPr>
          <a:xfrm>
            <a:off x="-9526" y="-6462"/>
            <a:ext cx="12201526" cy="586715"/>
            <a:chOff x="-9526" y="-62734"/>
            <a:chExt cx="12201526" cy="586715"/>
          </a:xfrm>
        </p:grpSpPr>
        <p:sp>
          <p:nvSpPr>
            <p:cNvPr id="46" name="Freeform 45"/>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47" name="Freeform 46"/>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48" name="Freeform 47"/>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grpSp>
        <p:nvGrpSpPr>
          <p:cNvPr id="49" name="Group 48"/>
          <p:cNvGrpSpPr/>
          <p:nvPr/>
        </p:nvGrpSpPr>
        <p:grpSpPr>
          <a:xfrm flipV="1">
            <a:off x="-9526" y="6271285"/>
            <a:ext cx="12201526" cy="586715"/>
            <a:chOff x="-9526" y="-62734"/>
            <a:chExt cx="12201526" cy="586715"/>
          </a:xfrm>
        </p:grpSpPr>
        <p:sp>
          <p:nvSpPr>
            <p:cNvPr id="50" name="Freeform 49"/>
            <p:cNvSpPr/>
            <p:nvPr/>
          </p:nvSpPr>
          <p:spPr>
            <a:xfrm>
              <a:off x="880265"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594 w 885826"/>
                <a:gd name="connsiteY5" fmla="*/ 311496 h 396809"/>
                <a:gd name="connsiteX6" fmla="*/ 719775 w 885826"/>
                <a:gd name="connsiteY6" fmla="*/ 336947 h 396809"/>
                <a:gd name="connsiteX7" fmla="*/ 503327 w 885826"/>
                <a:gd name="connsiteY7" fmla="*/ 374174 h 396809"/>
                <a:gd name="connsiteX8" fmla="*/ 384650 w 885826"/>
                <a:gd name="connsiteY8" fmla="*/ 396809 h 396809"/>
                <a:gd name="connsiteX9" fmla="*/ 322215 w 885826"/>
                <a:gd name="connsiteY9" fmla="*/ 384901 h 396809"/>
                <a:gd name="connsiteX10" fmla="*/ 51584 w 885826"/>
                <a:gd name="connsiteY10" fmla="*/ 326006 h 396809"/>
                <a:gd name="connsiteX11" fmla="*/ 1722 w 885826"/>
                <a:gd name="connsiteY11" fmla="*/ 313664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594" y="311496"/>
                  </a:lnTo>
                  <a:lnTo>
                    <a:pt x="719775" y="336947"/>
                  </a:lnTo>
                  <a:cubicBezTo>
                    <a:pt x="645442" y="349059"/>
                    <a:pt x="573263" y="361473"/>
                    <a:pt x="503327" y="374174"/>
                  </a:cubicBezTo>
                  <a:lnTo>
                    <a:pt x="384650" y="396809"/>
                  </a:lnTo>
                  <a:lnTo>
                    <a:pt x="322215" y="384901"/>
                  </a:lnTo>
                  <a:cubicBezTo>
                    <a:pt x="227063" y="365831"/>
                    <a:pt x="136761" y="346186"/>
                    <a:pt x="51584" y="326006"/>
                  </a:cubicBezTo>
                  <a:lnTo>
                    <a:pt x="1722" y="313664"/>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1" name="Freeform 50"/>
            <p:cNvSpPr/>
            <p:nvPr/>
          </p:nvSpPr>
          <p:spPr>
            <a:xfrm>
              <a:off x="10425909" y="127172"/>
              <a:ext cx="885826" cy="396809"/>
            </a:xfrm>
            <a:custGeom>
              <a:avLst/>
              <a:gdLst>
                <a:gd name="connsiteX0" fmla="*/ 442913 w 885826"/>
                <a:gd name="connsiteY0" fmla="*/ 0 h 396809"/>
                <a:gd name="connsiteX1" fmla="*/ 570226 w 885826"/>
                <a:gd name="connsiteY1" fmla="*/ 70261 h 396809"/>
                <a:gd name="connsiteX2" fmla="*/ 716649 w 885826"/>
                <a:gd name="connsiteY2" fmla="*/ 84587 h 396809"/>
                <a:gd name="connsiteX3" fmla="*/ 776221 w 885826"/>
                <a:gd name="connsiteY3" fmla="*/ 212600 h 396809"/>
                <a:gd name="connsiteX4" fmla="*/ 885826 w 885826"/>
                <a:gd name="connsiteY4" fmla="*/ 306043 h 396809"/>
                <a:gd name="connsiteX5" fmla="*/ 884668 w 885826"/>
                <a:gd name="connsiteY5" fmla="*/ 311167 h 396809"/>
                <a:gd name="connsiteX6" fmla="*/ 824716 w 885826"/>
                <a:gd name="connsiteY6" fmla="*/ 326006 h 396809"/>
                <a:gd name="connsiteX7" fmla="*/ 554085 w 885826"/>
                <a:gd name="connsiteY7" fmla="*/ 384901 h 396809"/>
                <a:gd name="connsiteX8" fmla="*/ 491650 w 885826"/>
                <a:gd name="connsiteY8" fmla="*/ 396809 h 396809"/>
                <a:gd name="connsiteX9" fmla="*/ 372973 w 885826"/>
                <a:gd name="connsiteY9" fmla="*/ 374174 h 396809"/>
                <a:gd name="connsiteX10" fmla="*/ 156525 w 885826"/>
                <a:gd name="connsiteY10" fmla="*/ 336947 h 396809"/>
                <a:gd name="connsiteX11" fmla="*/ 1576 w 885826"/>
                <a:gd name="connsiteY11" fmla="*/ 313020 h 396809"/>
                <a:gd name="connsiteX12" fmla="*/ 0 w 885826"/>
                <a:gd name="connsiteY12" fmla="*/ 306043 h 396809"/>
                <a:gd name="connsiteX13" fmla="*/ 109605 w 885826"/>
                <a:gd name="connsiteY13" fmla="*/ 212600 h 396809"/>
                <a:gd name="connsiteX14" fmla="*/ 169177 w 885826"/>
                <a:gd name="connsiteY14" fmla="*/ 84587 h 396809"/>
                <a:gd name="connsiteX15" fmla="*/ 315600 w 885826"/>
                <a:gd name="connsiteY15" fmla="*/ 70261 h 396809"/>
                <a:gd name="connsiteX16" fmla="*/ 442913 w 885826"/>
                <a:gd name="connsiteY16" fmla="*/ 0 h 3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5826" h="396809">
                  <a:moveTo>
                    <a:pt x="442913" y="0"/>
                  </a:moveTo>
                  <a:lnTo>
                    <a:pt x="570226" y="70261"/>
                  </a:lnTo>
                  <a:lnTo>
                    <a:pt x="716649" y="84587"/>
                  </a:lnTo>
                  <a:lnTo>
                    <a:pt x="776221" y="212600"/>
                  </a:lnTo>
                  <a:lnTo>
                    <a:pt x="885826" y="306043"/>
                  </a:lnTo>
                  <a:lnTo>
                    <a:pt x="884668" y="311167"/>
                  </a:lnTo>
                  <a:lnTo>
                    <a:pt x="824716" y="326006"/>
                  </a:lnTo>
                  <a:cubicBezTo>
                    <a:pt x="739539" y="346186"/>
                    <a:pt x="649237" y="365831"/>
                    <a:pt x="554085" y="384901"/>
                  </a:cubicBezTo>
                  <a:lnTo>
                    <a:pt x="491650" y="396809"/>
                  </a:lnTo>
                  <a:lnTo>
                    <a:pt x="372973" y="374174"/>
                  </a:lnTo>
                  <a:cubicBezTo>
                    <a:pt x="303037" y="361473"/>
                    <a:pt x="230858" y="349059"/>
                    <a:pt x="156525" y="336947"/>
                  </a:cubicBezTo>
                  <a:lnTo>
                    <a:pt x="1576" y="313020"/>
                  </a:lnTo>
                  <a:lnTo>
                    <a:pt x="0" y="306043"/>
                  </a:lnTo>
                  <a:lnTo>
                    <a:pt x="109605" y="212600"/>
                  </a:lnTo>
                  <a:lnTo>
                    <a:pt x="169177" y="84587"/>
                  </a:lnTo>
                  <a:lnTo>
                    <a:pt x="315600" y="70261"/>
                  </a:lnTo>
                  <a:lnTo>
                    <a:pt x="442913" y="0"/>
                  </a:lnTo>
                  <a:close/>
                </a:path>
              </a:pathLst>
            </a:custGeom>
            <a:solidFill>
              <a:srgbClr val="BC5E00"/>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52" name="Freeform 51"/>
            <p:cNvSpPr/>
            <p:nvPr/>
          </p:nvSpPr>
          <p:spPr>
            <a:xfrm>
              <a:off x="-9526" y="-62734"/>
              <a:ext cx="12201526" cy="503570"/>
            </a:xfrm>
            <a:custGeom>
              <a:avLst/>
              <a:gdLst>
                <a:gd name="connsiteX0" fmla="*/ 4674 w 12201526"/>
                <a:gd name="connsiteY0" fmla="*/ 0 h 503570"/>
                <a:gd name="connsiteX1" fmla="*/ 12196852 w 12201526"/>
                <a:gd name="connsiteY1" fmla="*/ 0 h 503570"/>
                <a:gd name="connsiteX2" fmla="*/ 12201526 w 12201526"/>
                <a:gd name="connsiteY2" fmla="*/ 27707 h 503570"/>
                <a:gd name="connsiteX3" fmla="*/ 11384039 w 12201526"/>
                <a:gd name="connsiteY3" fmla="*/ 485247 h 503570"/>
                <a:gd name="connsiteX4" fmla="*/ 11320103 w 12201526"/>
                <a:gd name="connsiteY4" fmla="*/ 501073 h 503570"/>
                <a:gd name="connsiteX5" fmla="*/ 11321261 w 12201526"/>
                <a:gd name="connsiteY5" fmla="*/ 495949 h 503570"/>
                <a:gd name="connsiteX6" fmla="*/ 11211656 w 12201526"/>
                <a:gd name="connsiteY6" fmla="*/ 402506 h 503570"/>
                <a:gd name="connsiteX7" fmla="*/ 11152084 w 12201526"/>
                <a:gd name="connsiteY7" fmla="*/ 274493 h 503570"/>
                <a:gd name="connsiteX8" fmla="*/ 11005661 w 12201526"/>
                <a:gd name="connsiteY8" fmla="*/ 260167 h 503570"/>
                <a:gd name="connsiteX9" fmla="*/ 10878348 w 12201526"/>
                <a:gd name="connsiteY9" fmla="*/ 189906 h 503570"/>
                <a:gd name="connsiteX10" fmla="*/ 10751035 w 12201526"/>
                <a:gd name="connsiteY10" fmla="*/ 260167 h 503570"/>
                <a:gd name="connsiteX11" fmla="*/ 10604612 w 12201526"/>
                <a:gd name="connsiteY11" fmla="*/ 274493 h 503570"/>
                <a:gd name="connsiteX12" fmla="*/ 10545040 w 12201526"/>
                <a:gd name="connsiteY12" fmla="*/ 402506 h 503570"/>
                <a:gd name="connsiteX13" fmla="*/ 10435435 w 12201526"/>
                <a:gd name="connsiteY13" fmla="*/ 495949 h 503570"/>
                <a:gd name="connsiteX14" fmla="*/ 10437011 w 12201526"/>
                <a:gd name="connsiteY14" fmla="*/ 502926 h 503570"/>
                <a:gd name="connsiteX15" fmla="*/ 10362595 w 12201526"/>
                <a:gd name="connsiteY15" fmla="*/ 491435 h 503570"/>
                <a:gd name="connsiteX16" fmla="*/ 6100763 w 12201526"/>
                <a:gd name="connsiteY16" fmla="*/ 231323 h 503570"/>
                <a:gd name="connsiteX17" fmla="*/ 1838931 w 12201526"/>
                <a:gd name="connsiteY17" fmla="*/ 491435 h 503570"/>
                <a:gd name="connsiteX18" fmla="*/ 1774385 w 12201526"/>
                <a:gd name="connsiteY18" fmla="*/ 501402 h 503570"/>
                <a:gd name="connsiteX19" fmla="*/ 1775617 w 12201526"/>
                <a:gd name="connsiteY19" fmla="*/ 495949 h 503570"/>
                <a:gd name="connsiteX20" fmla="*/ 1666012 w 12201526"/>
                <a:gd name="connsiteY20" fmla="*/ 402506 h 503570"/>
                <a:gd name="connsiteX21" fmla="*/ 1606440 w 12201526"/>
                <a:gd name="connsiteY21" fmla="*/ 274493 h 503570"/>
                <a:gd name="connsiteX22" fmla="*/ 1460017 w 12201526"/>
                <a:gd name="connsiteY22" fmla="*/ 260167 h 503570"/>
                <a:gd name="connsiteX23" fmla="*/ 1332704 w 12201526"/>
                <a:gd name="connsiteY23" fmla="*/ 189906 h 503570"/>
                <a:gd name="connsiteX24" fmla="*/ 1205391 w 12201526"/>
                <a:gd name="connsiteY24" fmla="*/ 260167 h 503570"/>
                <a:gd name="connsiteX25" fmla="*/ 1058968 w 12201526"/>
                <a:gd name="connsiteY25" fmla="*/ 274493 h 503570"/>
                <a:gd name="connsiteX26" fmla="*/ 999396 w 12201526"/>
                <a:gd name="connsiteY26" fmla="*/ 402506 h 503570"/>
                <a:gd name="connsiteX27" fmla="*/ 889791 w 12201526"/>
                <a:gd name="connsiteY27" fmla="*/ 495949 h 503570"/>
                <a:gd name="connsiteX28" fmla="*/ 891513 w 12201526"/>
                <a:gd name="connsiteY28" fmla="*/ 503570 h 503570"/>
                <a:gd name="connsiteX29" fmla="*/ 817487 w 12201526"/>
                <a:gd name="connsiteY29" fmla="*/ 485247 h 503570"/>
                <a:gd name="connsiteX30" fmla="*/ 0 w 12201526"/>
                <a:gd name="connsiteY30" fmla="*/ 27707 h 503570"/>
                <a:gd name="connsiteX31" fmla="*/ 4674 w 12201526"/>
                <a:gd name="connsiteY31" fmla="*/ 0 h 5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01526" h="503570">
                  <a:moveTo>
                    <a:pt x="4674" y="0"/>
                  </a:moveTo>
                  <a:lnTo>
                    <a:pt x="12196852" y="0"/>
                  </a:lnTo>
                  <a:lnTo>
                    <a:pt x="12201526" y="27707"/>
                  </a:lnTo>
                  <a:cubicBezTo>
                    <a:pt x="12201526" y="194400"/>
                    <a:pt x="11903935" y="350674"/>
                    <a:pt x="11384039" y="485247"/>
                  </a:cubicBezTo>
                  <a:lnTo>
                    <a:pt x="11320103" y="501073"/>
                  </a:lnTo>
                  <a:lnTo>
                    <a:pt x="11321261" y="495949"/>
                  </a:lnTo>
                  <a:lnTo>
                    <a:pt x="11211656" y="402506"/>
                  </a:lnTo>
                  <a:lnTo>
                    <a:pt x="11152084" y="274493"/>
                  </a:lnTo>
                  <a:lnTo>
                    <a:pt x="11005661" y="260167"/>
                  </a:lnTo>
                  <a:lnTo>
                    <a:pt x="10878348" y="189906"/>
                  </a:lnTo>
                  <a:lnTo>
                    <a:pt x="10751035" y="260167"/>
                  </a:lnTo>
                  <a:lnTo>
                    <a:pt x="10604612" y="274493"/>
                  </a:lnTo>
                  <a:lnTo>
                    <a:pt x="10545040" y="402506"/>
                  </a:lnTo>
                  <a:lnTo>
                    <a:pt x="10435435" y="495949"/>
                  </a:lnTo>
                  <a:lnTo>
                    <a:pt x="10437011" y="502926"/>
                  </a:lnTo>
                  <a:lnTo>
                    <a:pt x="10362595" y="491435"/>
                  </a:lnTo>
                  <a:cubicBezTo>
                    <a:pt x="9262931" y="330498"/>
                    <a:pt x="7759119" y="231323"/>
                    <a:pt x="6100763" y="231323"/>
                  </a:cubicBezTo>
                  <a:cubicBezTo>
                    <a:pt x="4442407" y="231323"/>
                    <a:pt x="2938595" y="330498"/>
                    <a:pt x="1838931" y="491435"/>
                  </a:cubicBezTo>
                  <a:lnTo>
                    <a:pt x="1774385" y="501402"/>
                  </a:lnTo>
                  <a:lnTo>
                    <a:pt x="1775617" y="495949"/>
                  </a:lnTo>
                  <a:lnTo>
                    <a:pt x="1666012" y="402506"/>
                  </a:lnTo>
                  <a:lnTo>
                    <a:pt x="1606440" y="274493"/>
                  </a:lnTo>
                  <a:lnTo>
                    <a:pt x="1460017" y="260167"/>
                  </a:lnTo>
                  <a:lnTo>
                    <a:pt x="1332704" y="189906"/>
                  </a:lnTo>
                  <a:lnTo>
                    <a:pt x="1205391" y="260167"/>
                  </a:lnTo>
                  <a:lnTo>
                    <a:pt x="1058968" y="274493"/>
                  </a:lnTo>
                  <a:lnTo>
                    <a:pt x="999396" y="402506"/>
                  </a:lnTo>
                  <a:lnTo>
                    <a:pt x="889791" y="495949"/>
                  </a:lnTo>
                  <a:lnTo>
                    <a:pt x="891513" y="503570"/>
                  </a:lnTo>
                  <a:lnTo>
                    <a:pt x="817487" y="485247"/>
                  </a:lnTo>
                  <a:cubicBezTo>
                    <a:pt x="297591" y="350674"/>
                    <a:pt x="0" y="194400"/>
                    <a:pt x="0" y="27707"/>
                  </a:cubicBezTo>
                  <a:lnTo>
                    <a:pt x="4674" y="0"/>
                  </a:lnTo>
                  <a:close/>
                </a:path>
              </a:pathLst>
            </a:custGeom>
            <a:solidFill>
              <a:srgbClr val="FF993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1016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grpSp>
    </p:spTree>
    <p:extLst>
      <p:ext uri="{BB962C8B-B14F-4D97-AF65-F5344CB8AC3E}">
        <p14:creationId xmlns:p14="http://schemas.microsoft.com/office/powerpoint/2010/main" val="37657910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64" presetClass="path" presetSubtype="0" accel="50000" decel="50000" fill="hold" nodeType="withEffect">
                                  <p:stCondLst>
                                    <p:cond delay="1750"/>
                                  </p:stCondLst>
                                  <p:childTnLst>
                                    <p:animMotion origin="layout" path="M 0 0 L 0 -0.0956 " pathEditMode="relative" rAng="0" ptsTypes="AA">
                                      <p:cBhvr>
                                        <p:cTn id="11" dur="1250" fill="hold"/>
                                        <p:tgtEl>
                                          <p:spTgt spid="9"/>
                                        </p:tgtEl>
                                        <p:attrNameLst>
                                          <p:attrName>ppt_x</p:attrName>
                                          <p:attrName>ppt_y</p:attrName>
                                        </p:attrNameLst>
                                      </p:cBhvr>
                                      <p:rCtr x="0" y="-4792"/>
                                    </p:animMotion>
                                  </p:childTnLst>
                                </p:cTn>
                              </p:par>
                              <p:par>
                                <p:cTn id="12" presetID="2" presetClass="entr" presetSubtype="4" decel="53000" fill="hold" nodeType="withEffect">
                                  <p:stCondLst>
                                    <p:cond delay="35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500" fill="hold"/>
                                        <p:tgtEl>
                                          <p:spTgt spid="5"/>
                                        </p:tgtEl>
                                        <p:attrNameLst>
                                          <p:attrName>ppt_x</p:attrName>
                                        </p:attrNameLst>
                                      </p:cBhvr>
                                      <p:tavLst>
                                        <p:tav tm="0">
                                          <p:val>
                                            <p:strVal val="#ppt_x"/>
                                          </p:val>
                                        </p:tav>
                                        <p:tav tm="100000">
                                          <p:val>
                                            <p:strVal val="#ppt_x"/>
                                          </p:val>
                                        </p:tav>
                                      </p:tavLst>
                                    </p:anim>
                                    <p:anim calcmode="lin" valueType="num">
                                      <p:cBhvr additive="base">
                                        <p:cTn id="15" dur="1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decel="53000" fill="hold" nodeType="withEffect">
                                  <p:stCondLst>
                                    <p:cond delay="37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500" fill="hold"/>
                                        <p:tgtEl>
                                          <p:spTgt spid="6"/>
                                        </p:tgtEl>
                                        <p:attrNameLst>
                                          <p:attrName>ppt_x</p:attrName>
                                        </p:attrNameLst>
                                      </p:cBhvr>
                                      <p:tavLst>
                                        <p:tav tm="0">
                                          <p:val>
                                            <p:strVal val="#ppt_x"/>
                                          </p:val>
                                        </p:tav>
                                        <p:tav tm="100000">
                                          <p:val>
                                            <p:strVal val="#ppt_x"/>
                                          </p:val>
                                        </p:tav>
                                      </p:tavLst>
                                    </p:anim>
                                    <p:anim calcmode="lin" valueType="num">
                                      <p:cBhvr additive="base">
                                        <p:cTn id="19"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021372"/>
      </p:ext>
    </p:extLst>
  </p:cSld>
  <p:clrMapOvr>
    <a:masterClrMapping/>
  </p:clrMapOvr>
  <p:transition spd="slow" advClick="0" advTm="0">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من هو الذي يذوق طعم الإيمان؟</a:t>
            </a:r>
          </a:p>
        </p:txBody>
      </p:sp>
      <p:sp>
        <p:nvSpPr>
          <p:cNvPr id="21" name="الجواب"/>
          <p:cNvSpPr txBox="1"/>
          <p:nvPr/>
        </p:nvSpPr>
        <p:spPr>
          <a:xfrm>
            <a:off x="1524000" y="3043085"/>
            <a:ext cx="9144000" cy="747250"/>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من رضي بالله ربا، وبالإسلام دينا، وبمحمد رسولا.</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78) عن العباس بن عبد المطلب رضي الله عنه، أنه سمع رسول الله صلى الله عليه وسلم يقول: ذاق طعم الإيمان من رضي بالله ربا، وبالإسلام دينا، وبمحمد رسولا.</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7647030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692752"/>
      </p:ext>
    </p:extLst>
  </p:cSld>
  <p:clrMapOvr>
    <a:masterClrMapping/>
  </p:clrMapOvr>
  <p:transition spd="slow" advClick="0" advTm="0">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من هو الذي كان في الجاهلية يصل الرحم، ويطعم المسكين، وسألت عائشة رضي الله عنها النبي صلى الله عليه وسلم إن كان ذلك ينفعه؟</a:t>
            </a:r>
          </a:p>
        </p:txBody>
      </p:sp>
      <p:sp>
        <p:nvSpPr>
          <p:cNvPr id="21" name="الجواب"/>
          <p:cNvSpPr txBox="1"/>
          <p:nvPr/>
        </p:nvSpPr>
        <p:spPr>
          <a:xfrm>
            <a:off x="1524000" y="3043085"/>
            <a:ext cx="9144000" cy="747250"/>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ابن جدعان.</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347) عن عائشة رضي الله عنها قالت: يا رسول الله، ابن جدعان كان في الجاهلية يصل الرحم، ويطعم المسكين، فهل ذاك نافعه؟ قال: لا ينفعه، إنه لم يقل يومًا: رب اغفر لي خطيئتي يوم الدين.</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900468288"/>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575599"/>
      </p:ext>
    </p:extLst>
  </p:cSld>
  <p:clrMapOvr>
    <a:masterClrMapping/>
  </p:clrMapOvr>
  <p:transition spd="slow" advClick="0" advTm="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288913"/>
      </p:ext>
    </p:extLst>
  </p:cSld>
  <p:clrMapOvr>
    <a:masterClrMapping/>
  </p:clrMapOvr>
  <p:transition spd="slow" advClick="0" advTm="0">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عن ماذا نهى النبي صلى الله علي بن أبي طالب</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رضي الله عنه أن يفعل في الركوع والسجود؟</a:t>
            </a:r>
          </a:p>
        </p:txBody>
      </p:sp>
      <p:sp>
        <p:nvSpPr>
          <p:cNvPr id="21" name="الجواب"/>
          <p:cNvSpPr txBox="1"/>
          <p:nvPr/>
        </p:nvSpPr>
        <p:spPr>
          <a:xfrm>
            <a:off x="1524000" y="2580734"/>
            <a:ext cx="9144000" cy="167195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نهى عن قراءة القرآن.</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779) عن إبراهيم بن عبد الله بن حنين، عن أبيه، أنه سمع علي بن أبي طالب يقول: نهاني رسول الله صلى الله عليه وسلم عن قراءة القرآن وأنا راكع أو ساجد.</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303393490"/>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316155"/>
      </p:ext>
    </p:extLst>
  </p:cSld>
  <p:clrMapOvr>
    <a:masterClrMapping/>
  </p:clrMapOvr>
  <p:transition spd="slow" advClick="0" advTm="0">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كم كان عدد الركعات في بداية فرض الصلاة؟</a:t>
            </a:r>
          </a:p>
        </p:txBody>
      </p:sp>
      <p:sp>
        <p:nvSpPr>
          <p:cNvPr id="21" name="الجواب"/>
          <p:cNvSpPr txBox="1"/>
          <p:nvPr/>
        </p:nvSpPr>
        <p:spPr>
          <a:xfrm>
            <a:off x="1524000" y="3043085"/>
            <a:ext cx="9144000" cy="747250"/>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ركعتين ركعتين في الحضر والسفر.</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1152) عن عائشة رضي الله عنها، زوج النبي صلى الله عليه وسلم، أنها قالت: فرضت الصلاة ركعتين ركعتين في الحضر والسفر، فأقرت صلاة السفر، وزيد في صلاة الحضر.</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552605837"/>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190759"/>
      </p:ext>
    </p:extLst>
  </p:cSld>
  <p:clrMapOvr>
    <a:masterClrMapping/>
  </p:clrMapOvr>
  <p:transition spd="slow" advClick="0" advTm="0">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هي الآيات التي أنزلت على النبي صلى الله عليه وسلم وقال عنهن أنهن لم ير مثلهن قط؟</a:t>
            </a:r>
          </a:p>
        </p:txBody>
      </p:sp>
      <p:sp>
        <p:nvSpPr>
          <p:cNvPr id="21" name="الجواب"/>
          <p:cNvSpPr txBox="1"/>
          <p:nvPr/>
        </p:nvSpPr>
        <p:spPr>
          <a:xfrm>
            <a:off x="1074057" y="2696849"/>
            <a:ext cx="10043886"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قل أعوذ برب الفلق، وقل أعوذ برب الناس.</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1402) عن عقبة بن عامر رضي الله عنه، قال: قال رسول الله صلى الله عليه وسلم: ألم تر آيات أنزلت الليلة لم ير مثلهن قط، قل أعوذ برب الفلق، وقل أعوذ برب الناس.</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107294638"/>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066094"/>
      </p:ext>
    </p:extLst>
  </p:cSld>
  <p:clrMapOvr>
    <a:masterClrMapping/>
  </p:clrMapOvr>
  <p:transition spd="slow" advClick="0" advTm="0">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هي الأيام التي إذا صامها المسلم بعد رمضان كأنه صام الدهر؟</a:t>
            </a:r>
          </a:p>
        </p:txBody>
      </p:sp>
      <p:sp>
        <p:nvSpPr>
          <p:cNvPr id="21" name="الجواب"/>
          <p:cNvSpPr txBox="1"/>
          <p:nvPr/>
        </p:nvSpPr>
        <p:spPr>
          <a:xfrm>
            <a:off x="1074057" y="2696849"/>
            <a:ext cx="10043886"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ستة أيام من شهر شوال.</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2070) عن أبي أيوب الأنصاري رضي الله عنه أن رسول الله صلى الله عليه وسلم قال: من صام رمضان ثم أتبعه ستًا من شوال، كان كصيام الدهر.</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4232569442"/>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700384"/>
      </p:ext>
    </p:extLst>
  </p:cSld>
  <p:clrMapOvr>
    <a:masterClrMapping/>
  </p:clrMapOvr>
  <p:transition spd="slow" advClick="0" advTm="0">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هو أفضل الصيام بعد رمضان، وأفضل الصلاة بعد الفريضة؟</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أفضل الصيام بعد رمضان شهر الله المحرم،</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وأفضل الصلاة بعد الفريضة صلاة الليل.</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2068) عن أبي هريرة رضي الله عنه، قال: قال رسول الله صلى الله عليه وسلم: أفضل الصيام، بعد رمضان، شهر الله المحرم، وأفضل الصلاة، بعد الفريضة، صلاة الليل.</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854165382"/>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821993"/>
      </p:ext>
    </p:extLst>
  </p:cSld>
  <p:clrMapOvr>
    <a:masterClrMapping/>
  </p:clrMapOvr>
  <p:transition spd="slow" advClick="0" advTm="0">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524000" y="2286002"/>
            <a:ext cx="9144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ذكر النبي صلى الله عليه وسلم أربعة من أشراط</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الساعة، الأولى منها: يُرفع العلم. فما هي الثلاث الباقية؟</a:t>
            </a:r>
          </a:p>
        </p:txBody>
      </p:sp>
      <p:sp>
        <p:nvSpPr>
          <p:cNvPr id="21" name="الجواب"/>
          <p:cNvSpPr txBox="1"/>
          <p:nvPr/>
        </p:nvSpPr>
        <p:spPr>
          <a:xfrm>
            <a:off x="1524000" y="3043085"/>
            <a:ext cx="9144000" cy="747250"/>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ويثبت الجهل، ويُشرب الخمر، ويظهر الزنا.</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80) عن أنس رضي الله عنه قال: قال رسول الله صلى الله عليه وسلم: إن من أشراط الساعة أن يُرفع العلم، ويثبت الجهل، ويُشرب الخمر، ويظهر الزنا.</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059488987"/>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هي الكُنْية التي نهى النبي صلى الله عليه وسلم عن التَّكَنِّي بها؟</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الكُنْيَة هي: أبا القاسم، وهي كُنْيَتَهُ عليه الصلاة والسلام.</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4090) عن أنس رضي الله عنه، قال: نادى رجل رجلاً بالبقيع يا أبا القاسم، فالتفت إليه رسول الله فقال: يا رسول الله، إني لم أعنك إنما دعوت فلانًا، فقال رسول الله صلى الله عليه وسلم: تسموا باسمي ولا تكنوا بكنيتي. </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685444536"/>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25842"/>
      </p:ext>
    </p:extLst>
  </p:cSld>
  <p:clrMapOvr>
    <a:masterClrMapping/>
  </p:clrMapOvr>
  <p:transition spd="slow" advClick="0" advTm="0">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لم نهى النبي صلى الله عليه وسلم عن سب الدهر؟</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لأن الله سبحانه وتعالى هو الدهر.</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4287) عن أبي هريرة رضي الله عنه، عن النبي صلى الله عليه وسلم قال: لا تسبوا الدهر، فإن الله هو الدهر.</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241782046"/>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107574"/>
      </p:ext>
    </p:extLst>
  </p:cSld>
  <p:clrMapOvr>
    <a:masterClrMapping/>
  </p:clrMapOvr>
  <p:transition spd="slow" advClick="0" advTm="0">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هي الفاكهة التي نهى النبي صلى الله عليه وسلم عن تسميتها بالكَرْم؟</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هي العنب.</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4290) عن أبي هريرة رضي الله عنه، عن النبي صلى الله عليه وسلم قال: لا تسموا العنب الكَرْمَ، فإن الكَرْمَ الرجل المسلم. </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240806791"/>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696687"/>
      </p:ext>
    </p:extLst>
  </p:cSld>
  <p:clrMapOvr>
    <a:masterClrMapping/>
  </p:clrMapOvr>
  <p:transition spd="slow" advClick="0" advTm="0">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هو الشيء الذي وصفه النبي صلى الله عليه وسلم بأنه</a:t>
            </a:r>
            <a:br>
              <a:rPr lang="ar-JO" sz="4000" dirty="0">
                <a:latin typeface="Traditional Arabic" panose="02020603050405020304" pitchFamily="18" charset="-78"/>
                <a:cs typeface="Traditional Arabic" panose="02020603050405020304" pitchFamily="18" charset="-78"/>
              </a:rPr>
            </a:br>
            <a:r>
              <a:rPr lang="ar-JO" sz="4000" dirty="0">
                <a:latin typeface="Traditional Arabic" panose="02020603050405020304" pitchFamily="18" charset="-78"/>
                <a:cs typeface="Traditional Arabic" panose="02020603050405020304" pitchFamily="18" charset="-78"/>
              </a:rPr>
              <a:t>خفيف المحمل طيب الريح، وأمر من عُرض عليه أن لا يردّه؟</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هو الريحان.</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4301) عن أبي هريرة رضي الله عنه، قال: قال رسول الله صلى الله عليه وسلم: من عرض عليه ريحان فلا يرده، فإنه خفيف المحمل طيب الريح.</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773428780"/>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747269"/>
      </p:ext>
    </p:extLst>
  </p:cSld>
  <p:clrMapOvr>
    <a:masterClrMapping/>
  </p:clrMapOvr>
  <p:transition spd="slow" advClick="0" advTm="0">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هو حق الطريق الذي أمر به النبي صلى الله عليه وسلم من يجلس بها؟</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غض البصر، وكف الأذى، ورد السلام، والأمر بالمعروف، والنهي عن المنكر.</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4138) عن أبي سعيد الخدري رضي الله عنه، عن النبي صلى الله عليه وسلم قال: إياكم والجلوس بالطرقات. قالوا: يا رسول الله ما لنا بد من مجالسنا نتحدث فيها. قال رسول الله صلى الله عليه وسلم: إذا أبيتم إلا المجلس، فأعطوا الطريق حقه. قالوا: وما حقه؟ قال: غض البصر، وكف الأذى، ورد السلام، والأمر بالمعروف، والنهي عن المنكر.</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218072186"/>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459985"/>
      </p:ext>
    </p:extLst>
  </p:cSld>
  <p:clrMapOvr>
    <a:masterClrMapping/>
  </p:clrMapOvr>
  <p:transition spd="slow" advClick="0" advTm="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728774"/>
      </p:ext>
    </p:extLst>
  </p:cSld>
  <p:clrMapOvr>
    <a:masterClrMapping/>
  </p:clrMapOvr>
  <p:transition spd="slow" advClick="0" advTm="0">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ما هي الخمس الواجبة للمسلم على أخيه؟</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رد السلام، وتشميت العاطس، وإجابة الدعوة، وعيادة المريض، واتباع الجنائز.</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4139) عن أبي هريرة رضي الله عنه، قال: قال رسول الله صلى الله عليه وسلم: خمس تجب للمسلم على أخيه: رد السلام، وتشميت العاطس، وإجابة الدعوة، وعيادة المريض، واتباع الجنائز.</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06589798"/>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229865"/>
      </p:ext>
    </p:extLst>
  </p:cSld>
  <p:clrMapOvr>
    <a:masterClrMapping/>
  </p:clrMapOvr>
  <p:transition spd="slow" advClick="0" advTm="0">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876300" y="2286002"/>
            <a:ext cx="104394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لماذا قال النبي صلى الله عليه وسلم: لا إله إلا الله ويل للعرب من شر قد اقترب؟</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لفتح جزء من ردم يأجوج ومأجوج.</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5259) عن زينب بنت جحش رضي الله عنها، أن النبي صلى الله عليه وسلم استيقظ من نومه وهو يقول: لا إله إلا الله ويل للعرب من شر قد اقترب، فتح اليوم من ردم يأجوج ومأجوج مثل هذه، وعقد سفيان بيده عشرة. قلت: يا رسول الله أنهلك وفينا الصالحون؟ قال: نعم، إذا كثر الخبث.</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453829692"/>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023693"/>
      </p:ext>
    </p:extLst>
  </p:cSld>
  <p:clrMapOvr>
    <a:masterClrMapping/>
  </p:clrMapOvr>
  <p:transition spd="slow" advClick="0" advTm="0">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إذا تواجه المسلمان بسيفيهما فحتى المقتول يدخل النار، لماذا؟</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لأنه أراد أن يقتل صاحبه.</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عن الأحنف بن قيس قال: خرجت وأنا أريد هذا الرجل فلقيني أبو بكرة فقال: أين تريد يا أحنف؟ قال قلت: أريد نصر ابن عم رسول الله صلى الله عليه وسلم - يعني عليًا رضي الله عنه - قال فقال لي: يا أحنف ارجع، فإني سمعت رسول الله صلى الله عليه وسلم يقول: إذا تواجه المسلمان بسيفيهما فالقاتل والمقتول في النار. قال فقلت، أو قيل: يا رسول الله هذا القاتل فما بال المقتول؟ قال إنه قد أراد قتل صاحبه.</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365718101"/>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000992"/>
      </p:ext>
    </p:extLst>
  </p:cSld>
  <p:clrMapOvr>
    <a:masterClrMapping/>
  </p:clrMapOvr>
  <p:transition spd="slow" advClick="0" advTm="0">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بماذا تَعْدِل العبادة في الهرج؟</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تَعْدِل الهجرة للنبي صلى الله عليه وسلم.</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5376) عن معقل بن يسار رضي الله عنه قال، قال النبي صلى الله عليه وسلم: العبادة في الهرج كهجرة إلي.</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5894115"/>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66029"/>
      </p:ext>
    </p:extLst>
  </p:cSld>
  <p:clrMapOvr>
    <a:masterClrMapping/>
  </p:clrMapOvr>
  <p:transition spd="slow" advClick="0" advTm="0">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 name="السؤال"/>
          <p:cNvSpPr txBox="1"/>
          <p:nvPr/>
        </p:nvSpPr>
        <p:spPr>
          <a:xfrm>
            <a:off x="1016000" y="2286002"/>
            <a:ext cx="10160000" cy="2285998"/>
          </a:xfrm>
          <a:prstGeom prst="rect">
            <a:avLst/>
          </a:prstGeom>
        </p:spPr>
        <p:txBody>
          <a:bodyPr wrap="square" rtlCol="1" anchor="ctr">
            <a:noAutofit/>
            <a:scene3d>
              <a:camera prst="orthographicFront"/>
              <a:lightRig rig="soft" dir="t"/>
            </a:scene3d>
            <a:sp3d extrusionH="57150" prstMaterial="matte">
              <a:bevelT w="82550" h="38100" prst="coolSlant"/>
            </a:sp3d>
          </a:bodyPr>
          <a:lstStyle/>
          <a:p>
            <a:pPr algn="ctr"/>
            <a:r>
              <a:rPr lang="ar-JO" sz="4000" dirty="0">
                <a:latin typeface="Traditional Arabic" panose="02020603050405020304" pitchFamily="18" charset="-78"/>
                <a:cs typeface="Traditional Arabic" panose="02020603050405020304" pitchFamily="18" charset="-78"/>
              </a:rPr>
              <a:t>بماذا حُفَّت الجنة، وبماذا حُفَّت النار؟</a:t>
            </a:r>
          </a:p>
        </p:txBody>
      </p:sp>
      <p:sp>
        <p:nvSpPr>
          <p:cNvPr id="21" name="الجواب"/>
          <p:cNvSpPr txBox="1"/>
          <p:nvPr/>
        </p:nvSpPr>
        <p:spPr>
          <a:xfrm>
            <a:off x="827314" y="2696849"/>
            <a:ext cx="10537372" cy="1439722"/>
          </a:xfrm>
          <a:prstGeom prst="rect">
            <a:avLst/>
          </a:prstGeom>
          <a:noFill/>
        </p:spPr>
        <p:txBody>
          <a:bodyPr wrap="square" lIns="360000" rIns="360000" rtlCol="1" anchor="ctr">
            <a:noAutofit/>
            <a:scene3d>
              <a:camera prst="orthographicFront"/>
              <a:lightRig rig="soft" dir="t"/>
            </a:scene3d>
            <a:sp3d prstMaterial="matte"/>
          </a:bodyPr>
          <a:lstStyle/>
          <a:p>
            <a:pPr algn="ctr"/>
            <a:r>
              <a:rPr lang="ar-JO" sz="4000" dirty="0">
                <a:latin typeface="Traditional Arabic" panose="02020603050405020304" pitchFamily="18" charset="-78"/>
                <a:cs typeface="Traditional Arabic" panose="02020603050405020304" pitchFamily="18" charset="-78"/>
              </a:rPr>
              <a:t>حُفَّت الجنة بالمكاره، وحُفَّت النار بالشهوات.</a:t>
            </a:r>
          </a:p>
        </p:txBody>
      </p:sp>
      <p:sp>
        <p:nvSpPr>
          <p:cNvPr id="31" name="الحديث"/>
          <p:cNvSpPr txBox="1"/>
          <p:nvPr/>
        </p:nvSpPr>
        <p:spPr>
          <a:xfrm>
            <a:off x="856343" y="1295400"/>
            <a:ext cx="10479314" cy="4267200"/>
          </a:xfrm>
          <a:prstGeom prst="rect">
            <a:avLst/>
          </a:prstGeom>
          <a:noFill/>
        </p:spPr>
        <p:txBody>
          <a:bodyPr wrap="square" lIns="360000" rIns="360000" rtlCol="1" anchor="ctr">
            <a:noAutofit/>
            <a:scene3d>
              <a:camera prst="orthographicFront"/>
              <a:lightRig rig="soft" dir="t"/>
            </a:scene3d>
            <a:sp3d prstMaterial="matte"/>
          </a:bodyPr>
          <a:lstStyle/>
          <a:p>
            <a:pPr algn="just"/>
            <a:r>
              <a:rPr lang="ar-JO" sz="4000" dirty="0">
                <a:latin typeface="Traditional Arabic" panose="02020603050405020304" pitchFamily="18" charset="-78"/>
                <a:cs typeface="Traditional Arabic" panose="02020603050405020304" pitchFamily="18" charset="-78"/>
              </a:rPr>
              <a:t> 5178) عن أنس بن مالك رضي الله عنه قال: قال رسول الله صلى الله عليه وسلم: حُفَّت الجنة بالمكاره، وحُفَّت النار بالشهوات. </a:t>
            </a:r>
          </a:p>
        </p:txBody>
      </p:sp>
      <p:pic>
        <p:nvPicPr>
          <p:cNvPr id="7" name="زر القائمة">
            <a:hlinkClick r:id="rId2" action="ppaction://hlinksldjump"/>
          </p:cNvPr>
          <p:cNvPicPr>
            <a:picLocks noChangeAspect="1"/>
          </p:cNvPicPr>
          <p:nvPr/>
        </p:nvPicPr>
        <p:blipFill>
          <a:blip r:embed="rId3"/>
          <a:stretch>
            <a:fillRect/>
          </a:stretch>
        </p:blipFill>
        <p:spPr>
          <a:xfrm>
            <a:off x="5468057" y="418226"/>
            <a:ext cx="1255885" cy="1085182"/>
          </a:xfrm>
          <a:prstGeom prst="rect">
            <a:avLst/>
          </a:prstGeom>
        </p:spPr>
      </p:pic>
      <p:pic>
        <p:nvPicPr>
          <p:cNvPr id="8" name="زر الجواب"/>
          <p:cNvPicPr>
            <a:picLocks noChangeAspect="1"/>
          </p:cNvPicPr>
          <p:nvPr/>
        </p:nvPicPr>
        <p:blipFill rotWithShape="1">
          <a:blip r:embed="rId4"/>
          <a:srcRect l="1996" t="2239" r="1996" b="8774"/>
          <a:stretch/>
        </p:blipFill>
        <p:spPr>
          <a:xfrm>
            <a:off x="5329237" y="5684044"/>
            <a:ext cx="1533526" cy="623887"/>
          </a:xfrm>
          <a:prstGeom prst="rect">
            <a:avLst/>
          </a:prstGeom>
        </p:spPr>
      </p:pic>
      <p:pic>
        <p:nvPicPr>
          <p:cNvPr id="10" name="اقرأ الحديث"/>
          <p:cNvPicPr>
            <a:picLocks noChangeAspect="1"/>
          </p:cNvPicPr>
          <p:nvPr/>
        </p:nvPicPr>
        <p:blipFill rotWithShape="1">
          <a:blip r:embed="rId5"/>
          <a:srcRect l="1697" t="2579" r="1697" b="10132"/>
          <a:stretch/>
        </p:blipFill>
        <p:spPr>
          <a:xfrm>
            <a:off x="6253129" y="5686425"/>
            <a:ext cx="1543084" cy="611981"/>
          </a:xfrm>
          <a:prstGeom prst="rect">
            <a:avLst/>
          </a:prstGeom>
        </p:spPr>
      </p:pic>
      <p:pic>
        <p:nvPicPr>
          <p:cNvPr id="15" name="السؤال التالي">
            <a:hlinkClick r:id="" action="ppaction://hlinkshowjump?jump=nextslide"/>
          </p:cNvPr>
          <p:cNvPicPr>
            <a:picLocks noChangeAspect="1"/>
          </p:cNvPicPr>
          <p:nvPr/>
        </p:nvPicPr>
        <p:blipFill rotWithShape="1">
          <a:blip r:embed="rId6"/>
          <a:srcRect l="2293" t="1900" r="2593" b="9453"/>
          <a:stretch/>
        </p:blipFill>
        <p:spPr>
          <a:xfrm>
            <a:off x="4405312" y="5681663"/>
            <a:ext cx="1519237" cy="621506"/>
          </a:xfrm>
          <a:prstGeom prst="rect">
            <a:avLst/>
          </a:prstGeom>
        </p:spPr>
      </p:pic>
      <p:sp>
        <p:nvSpPr>
          <p:cNvPr id="32" name="قناع شفاف"/>
          <p:cNvSpPr/>
          <p:nvPr/>
        </p:nvSpPr>
        <p:spPr>
          <a:xfrm>
            <a:off x="6149826" y="5562601"/>
            <a:ext cx="1736874" cy="815974"/>
          </a:xfrm>
          <a:prstGeom prst="round2Same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930660111"/>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20" grpId="0"/>
      <p:bldP spid="21" grpId="0"/>
      <p:bldP spid="21" grpId="1"/>
      <p:bldP spid="31" grpId="0"/>
      <p:bldP spid="3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194902"/>
      </p:ext>
    </p:extLst>
  </p:cSld>
  <p:clrMapOvr>
    <a:masterClrMapping/>
  </p:clrMapOvr>
  <p:transition spd="slow" advClick="0" advTm="0">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3946</Words>
  <Application>Microsoft Office PowerPoint</Application>
  <PresentationFormat>شاشة عريضة</PresentationFormat>
  <Paragraphs>179</Paragraphs>
  <Slides>124</Slides>
  <Notes>0</Notes>
  <HiddenSlides>1</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124</vt:i4>
      </vt:variant>
    </vt:vector>
  </HeadingPairs>
  <TitlesOfParts>
    <vt:vector size="131" baseType="lpstr">
      <vt:lpstr>Traditional Arabic</vt:lpstr>
      <vt:lpstr>Calibri Light</vt:lpstr>
      <vt:lpstr>Arial</vt:lpstr>
      <vt:lpstr>A Jannat LT</vt:lpstr>
      <vt:lpstr>Calibri</vt:lpstr>
      <vt:lpstr>Office Theme</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مسابقة الصحيحين</dc:title>
  <dc:creator>قناة البوربوينت الإسلامي</dc:creator>
  <cp:lastModifiedBy>قناة البوربوينت الإسلامي</cp:lastModifiedBy>
  <cp:revision>169</cp:revision>
  <dcterms:created xsi:type="dcterms:W3CDTF">2015-07-08T19:36:12Z</dcterms:created>
  <dcterms:modified xsi:type="dcterms:W3CDTF">2025-04-12T16:51:49Z</dcterms:modified>
</cp:coreProperties>
</file>