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82" r:id="rId3"/>
    <p:sldId id="256" r:id="rId4"/>
    <p:sldId id="281" r:id="rId5"/>
    <p:sldId id="270" r:id="rId6"/>
    <p:sldId id="260" r:id="rId7"/>
    <p:sldId id="271" r:id="rId8"/>
    <p:sldId id="261" r:id="rId9"/>
    <p:sldId id="272" r:id="rId10"/>
    <p:sldId id="262" r:id="rId11"/>
    <p:sldId id="273" r:id="rId12"/>
    <p:sldId id="263" r:id="rId13"/>
    <p:sldId id="274" r:id="rId14"/>
    <p:sldId id="264" r:id="rId15"/>
    <p:sldId id="275" r:id="rId16"/>
    <p:sldId id="276" r:id="rId17"/>
    <p:sldId id="265" r:id="rId18"/>
    <p:sldId id="266" r:id="rId19"/>
    <p:sldId id="277" r:id="rId20"/>
    <p:sldId id="267" r:id="rId21"/>
    <p:sldId id="278" r:id="rId22"/>
    <p:sldId id="268" r:id="rId23"/>
    <p:sldId id="279" r:id="rId24"/>
    <p:sldId id="269" r:id="rId25"/>
    <p:sldId id="280" r:id="rId26"/>
  </p:sldIdLst>
  <p:sldSz cx="12192000" cy="6858000"/>
  <p:notesSz cx="6858000" cy="9144000"/>
  <p:embeddedFontLst>
    <p:embeddedFont>
      <p:font typeface="A Jannat LT" panose="01000000000000000000" pitchFamily="2" charset="-78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ة" id="{784577AD-27AD-4F64-BCA1-628A502F5F55}">
          <p14:sldIdLst>
            <p14:sldId id="282"/>
            <p14:sldId id="256"/>
          </p14:sldIdLst>
        </p14:section>
        <p14:section name="قائمة جداول الضرب" id="{ED81893F-25BC-4606-85B9-2EEBE03A5823}">
          <p14:sldIdLst>
            <p14:sldId id="281"/>
            <p14:sldId id="270"/>
            <p14:sldId id="260"/>
            <p14:sldId id="271"/>
            <p14:sldId id="261"/>
            <p14:sldId id="272"/>
            <p14:sldId id="262"/>
            <p14:sldId id="273"/>
            <p14:sldId id="263"/>
            <p14:sldId id="274"/>
            <p14:sldId id="264"/>
            <p14:sldId id="275"/>
            <p14:sldId id="276"/>
            <p14:sldId id="265"/>
            <p14:sldId id="266"/>
            <p14:sldId id="277"/>
            <p14:sldId id="267"/>
            <p14:sldId id="278"/>
            <p14:sldId id="268"/>
            <p14:sldId id="279"/>
            <p14:sldId id="26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FFA200"/>
    <a:srgbClr val="F24660"/>
    <a:srgbClr val="E3F2FF"/>
    <a:srgbClr val="054A05"/>
    <a:srgbClr val="004200"/>
    <a:srgbClr val="3E1F00"/>
    <a:srgbClr val="008000"/>
    <a:srgbClr val="663300"/>
    <a:srgbClr val="E97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5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3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5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2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1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8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8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5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-53340" y="5282142"/>
            <a:ext cx="12298680" cy="1575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/>
          </a:p>
        </p:txBody>
      </p:sp>
      <p:sp>
        <p:nvSpPr>
          <p:cNvPr id="6" name="Rectangle 5"/>
          <p:cNvSpPr/>
          <p:nvPr userDrawn="1"/>
        </p:nvSpPr>
        <p:spPr>
          <a:xfrm>
            <a:off x="-53340" y="0"/>
            <a:ext cx="12298680" cy="5282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2268072" y="1031614"/>
            <a:ext cx="7655858" cy="3683834"/>
          </a:xfrm>
          <a:custGeom>
            <a:avLst/>
            <a:gdLst>
              <a:gd name="connsiteX0" fmla="*/ 0 w 7655858"/>
              <a:gd name="connsiteY0" fmla="*/ 0 h 3683834"/>
              <a:gd name="connsiteX1" fmla="*/ 7655858 w 7655858"/>
              <a:gd name="connsiteY1" fmla="*/ 0 h 3683834"/>
              <a:gd name="connsiteX2" fmla="*/ 7655858 w 7655858"/>
              <a:gd name="connsiteY2" fmla="*/ 3683834 h 3683834"/>
              <a:gd name="connsiteX3" fmla="*/ 0 w 7655858"/>
              <a:gd name="connsiteY3" fmla="*/ 3683834 h 3683834"/>
              <a:gd name="connsiteX4" fmla="*/ 0 w 7655858"/>
              <a:gd name="connsiteY4" fmla="*/ 0 h 368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5858" h="3683834">
                <a:moveTo>
                  <a:pt x="0" y="0"/>
                </a:moveTo>
                <a:lnTo>
                  <a:pt x="7655858" y="0"/>
                </a:lnTo>
                <a:lnTo>
                  <a:pt x="7655858" y="3683834"/>
                </a:lnTo>
                <a:lnTo>
                  <a:pt x="0" y="3683834"/>
                </a:lnTo>
                <a:lnTo>
                  <a:pt x="0" y="0"/>
                </a:lnTo>
                <a:close/>
              </a:path>
            </a:pathLst>
          </a:custGeom>
          <a:solidFill>
            <a:srgbClr val="004200"/>
          </a:solidFill>
          <a:ln w="762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8" name="Freeform 7"/>
          <p:cNvSpPr/>
          <p:nvPr userDrawn="1"/>
        </p:nvSpPr>
        <p:spPr>
          <a:xfrm>
            <a:off x="2172581" y="935474"/>
            <a:ext cx="7846840" cy="3876115"/>
          </a:xfrm>
          <a:custGeom>
            <a:avLst/>
            <a:gdLst>
              <a:gd name="connsiteX0" fmla="*/ 0 w 7846840"/>
              <a:gd name="connsiteY0" fmla="*/ 0 h 3876115"/>
              <a:gd name="connsiteX1" fmla="*/ 7846840 w 7846840"/>
              <a:gd name="connsiteY1" fmla="*/ 0 h 3876115"/>
              <a:gd name="connsiteX2" fmla="*/ 7846840 w 7846840"/>
              <a:gd name="connsiteY2" fmla="*/ 3876115 h 3876115"/>
              <a:gd name="connsiteX3" fmla="*/ 0 w 7846840"/>
              <a:gd name="connsiteY3" fmla="*/ 3876115 h 3876115"/>
              <a:gd name="connsiteX4" fmla="*/ 0 w 7846840"/>
              <a:gd name="connsiteY4" fmla="*/ 0 h 3876115"/>
              <a:gd name="connsiteX5" fmla="*/ 95491 w 7846840"/>
              <a:gd name="connsiteY5" fmla="*/ 96140 h 3876115"/>
              <a:gd name="connsiteX6" fmla="*/ 95491 w 7846840"/>
              <a:gd name="connsiteY6" fmla="*/ 3779974 h 3876115"/>
              <a:gd name="connsiteX7" fmla="*/ 7751349 w 7846840"/>
              <a:gd name="connsiteY7" fmla="*/ 3779974 h 3876115"/>
              <a:gd name="connsiteX8" fmla="*/ 7751349 w 7846840"/>
              <a:gd name="connsiteY8" fmla="*/ 96140 h 3876115"/>
              <a:gd name="connsiteX9" fmla="*/ 95491 w 7846840"/>
              <a:gd name="connsiteY9" fmla="*/ 96140 h 387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6840" h="3876115">
                <a:moveTo>
                  <a:pt x="0" y="0"/>
                </a:moveTo>
                <a:lnTo>
                  <a:pt x="7846840" y="0"/>
                </a:lnTo>
                <a:lnTo>
                  <a:pt x="7846840" y="3876115"/>
                </a:lnTo>
                <a:lnTo>
                  <a:pt x="0" y="3876115"/>
                </a:lnTo>
                <a:lnTo>
                  <a:pt x="0" y="0"/>
                </a:lnTo>
                <a:close/>
                <a:moveTo>
                  <a:pt x="95491" y="96140"/>
                </a:moveTo>
                <a:lnTo>
                  <a:pt x="95491" y="3779974"/>
                </a:lnTo>
                <a:lnTo>
                  <a:pt x="7751349" y="3779974"/>
                </a:lnTo>
                <a:lnTo>
                  <a:pt x="7751349" y="96140"/>
                </a:lnTo>
                <a:lnTo>
                  <a:pt x="95491" y="96140"/>
                </a:lnTo>
                <a:close/>
              </a:path>
            </a:pathLst>
          </a:custGeom>
          <a:solidFill>
            <a:srgbClr val="3E1F00"/>
          </a:solidFill>
          <a:ln w="76200">
            <a:solidFill>
              <a:srgbClr val="66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502" y="3628858"/>
            <a:ext cx="1061540" cy="15159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5848836"/>
            <a:ext cx="1028702" cy="7775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8472">
            <a:off x="10819323" y="5801296"/>
            <a:ext cx="1227226" cy="7333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2" y="3458904"/>
            <a:ext cx="1196342" cy="16859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/>
          <p:cNvSpPr/>
          <p:nvPr userDrawn="1"/>
        </p:nvSpPr>
        <p:spPr>
          <a:xfrm>
            <a:off x="10953750" y="893938"/>
            <a:ext cx="849831" cy="8553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81" y="985028"/>
            <a:ext cx="673171" cy="6731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5721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8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29A2-671A-4196-91E3-498E2B9B3F93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6BC64-9DF7-44AA-9C7A-96A1C0F49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2047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slide" Target="slide21.xml"/><Relationship Id="rId17" Type="http://schemas.openxmlformats.org/officeDocument/2006/relationships/slide" Target="slide23.xml"/><Relationship Id="rId2" Type="http://schemas.openxmlformats.org/officeDocument/2006/relationships/image" Target="../media/image25.png"/><Relationship Id="rId16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slide" Target="slide17.xml"/><Relationship Id="rId5" Type="http://schemas.openxmlformats.org/officeDocument/2006/relationships/image" Target="../media/image22.png"/><Relationship Id="rId15" Type="http://schemas.openxmlformats.org/officeDocument/2006/relationships/slide" Target="slide15.xml"/><Relationship Id="rId10" Type="http://schemas.openxmlformats.org/officeDocument/2006/relationships/slide" Target="slide13.xml"/><Relationship Id="rId4" Type="http://schemas.openxmlformats.org/officeDocument/2006/relationships/image" Target="../media/image21.png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3×1=3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3×2=6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3×3=9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3×4=12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3×5=15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3×6=18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3×7=21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3×8=24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3×9=27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3×10=30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3×1=3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3×2=6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3×3=9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3×4=12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3×5=15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3×6=18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3×7=21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3×8=24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3×9=27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3×10=30</a:t>
            </a:r>
          </a:p>
        </p:txBody>
      </p:sp>
    </p:spTree>
    <p:extLst>
      <p:ext uri="{BB962C8B-B14F-4D97-AF65-F5344CB8AC3E}">
        <p14:creationId xmlns:p14="http://schemas.microsoft.com/office/powerpoint/2010/main" val="14609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4×1=4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4×2=8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4×3=12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4×4=16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4×5=20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4×6=24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4×7=28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4×8=32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4×9=36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4×10=40</a:t>
            </a:r>
          </a:p>
        </p:txBody>
      </p:sp>
    </p:spTree>
    <p:extLst>
      <p:ext uri="{BB962C8B-B14F-4D97-AF65-F5344CB8AC3E}">
        <p14:creationId xmlns:p14="http://schemas.microsoft.com/office/powerpoint/2010/main" val="29356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4×1=4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4×2=8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4×3=12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4×4=16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4×5=20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4×6=24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4×7=28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4×8=32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4×9=36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4×10=40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4×1=4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4×2=8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4×3=12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4×4=16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4×5=20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4×6=24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4×7=28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4×8=32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4×9=36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4×10=40</a:t>
            </a:r>
          </a:p>
        </p:txBody>
      </p:sp>
    </p:spTree>
    <p:extLst>
      <p:ext uri="{BB962C8B-B14F-4D97-AF65-F5344CB8AC3E}">
        <p14:creationId xmlns:p14="http://schemas.microsoft.com/office/powerpoint/2010/main" val="21758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5×1=5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5×2=10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5×3=15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5×4=20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5×5=25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5×6=30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5×7=35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5×8=40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5×9=45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5×10=50</a:t>
            </a:r>
          </a:p>
        </p:txBody>
      </p:sp>
    </p:spTree>
    <p:extLst>
      <p:ext uri="{BB962C8B-B14F-4D97-AF65-F5344CB8AC3E}">
        <p14:creationId xmlns:p14="http://schemas.microsoft.com/office/powerpoint/2010/main" val="8430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5×1=5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5×2=10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5×3=15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5×4=20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5×5=25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5×6=30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5×7=35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5×8=40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5×9=45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5×10=50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5×1=5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5×2=10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5×3=15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5×4=20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5×5=25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5×6=30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5×7=35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5×8=40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5×9=45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5×10=50</a:t>
            </a:r>
          </a:p>
        </p:txBody>
      </p:sp>
    </p:spTree>
    <p:extLst>
      <p:ext uri="{BB962C8B-B14F-4D97-AF65-F5344CB8AC3E}">
        <p14:creationId xmlns:p14="http://schemas.microsoft.com/office/powerpoint/2010/main" val="41243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6×1=6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6×2=12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6×3=18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6×4=24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6×5=30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6×6=36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6×7=42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6×8=48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6×9=54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6×10=60</a:t>
            </a:r>
          </a:p>
        </p:txBody>
      </p:sp>
    </p:spTree>
    <p:extLst>
      <p:ext uri="{BB962C8B-B14F-4D97-AF65-F5344CB8AC3E}">
        <p14:creationId xmlns:p14="http://schemas.microsoft.com/office/powerpoint/2010/main" val="18548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6×1=6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6×2=12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6×3=18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6×4=24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6×5=30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6×6=36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6×7=42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6×8=48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6×9=54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6×10=60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6×1=6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6×2=12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6×3=18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6×4=24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6×5=30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6×6=36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6×7=42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6×8=48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6×9=54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6×10=60</a:t>
            </a:r>
          </a:p>
        </p:txBody>
      </p:sp>
    </p:spTree>
    <p:extLst>
      <p:ext uri="{BB962C8B-B14F-4D97-AF65-F5344CB8AC3E}">
        <p14:creationId xmlns:p14="http://schemas.microsoft.com/office/powerpoint/2010/main" val="21230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7×1=7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7×2=14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7×3=21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7×4=28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7×5=35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7×6=42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7×7=49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7×8=56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7×9=63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7×10=70</a:t>
            </a:r>
          </a:p>
        </p:txBody>
      </p:sp>
    </p:spTree>
    <p:extLst>
      <p:ext uri="{BB962C8B-B14F-4D97-AF65-F5344CB8AC3E}">
        <p14:creationId xmlns:p14="http://schemas.microsoft.com/office/powerpoint/2010/main" val="1813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7×1=7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7×2=14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7×3=21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7×4=28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7×5=35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7×6=42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7×7=49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7×8=56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7×9=63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7×10=70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7×1=7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7×2=14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7×3=21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7×4=28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7×5=35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7×6=42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7×7=49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7×8=56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7×9=63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7×10=70</a:t>
            </a:r>
          </a:p>
        </p:txBody>
      </p:sp>
    </p:spTree>
    <p:extLst>
      <p:ext uri="{BB962C8B-B14F-4D97-AF65-F5344CB8AC3E}">
        <p14:creationId xmlns:p14="http://schemas.microsoft.com/office/powerpoint/2010/main" val="25816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8×1=8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8×2=16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8×3=24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8×4=32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8×5=40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8×6=48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8×7=56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8×8=64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8×9=72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8×10=80</a:t>
            </a:r>
          </a:p>
        </p:txBody>
      </p:sp>
    </p:spTree>
    <p:extLst>
      <p:ext uri="{BB962C8B-B14F-4D97-AF65-F5344CB8AC3E}">
        <p14:creationId xmlns:p14="http://schemas.microsoft.com/office/powerpoint/2010/main" val="29532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"/>
          <a:stretch/>
        </p:blipFill>
        <p:spPr>
          <a:xfrm>
            <a:off x="3698" y="0"/>
            <a:ext cx="121883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56" y="-1063908"/>
            <a:ext cx="901905" cy="95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89" y="3638832"/>
            <a:ext cx="851094" cy="90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250" y="3086256"/>
            <a:ext cx="1054340" cy="1105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784" y="2464409"/>
            <a:ext cx="851094" cy="90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337">
            <a:off x="12189562" y="970760"/>
            <a:ext cx="1689485" cy="1791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86" y="-2921276"/>
            <a:ext cx="2426253" cy="275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7" y="-2553282"/>
            <a:ext cx="2426253" cy="2553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580" y="-1543012"/>
            <a:ext cx="1930840" cy="15116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36" y="-1292560"/>
            <a:ext cx="1130558" cy="1181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851" y="-1934058"/>
            <a:ext cx="1460833" cy="1232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31" y="-1274336"/>
            <a:ext cx="800282" cy="8383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755" y="1501679"/>
            <a:ext cx="597036" cy="635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389" y="709047"/>
            <a:ext cx="647848" cy="6859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1" y="-929210"/>
            <a:ext cx="851094" cy="8892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297" y="-412865"/>
            <a:ext cx="901905" cy="9527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99" y="-1146478"/>
            <a:ext cx="851094" cy="8892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720" y="3335913"/>
            <a:ext cx="1054340" cy="11051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14" y="-2546775"/>
            <a:ext cx="851094" cy="8892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16" y="-2583154"/>
            <a:ext cx="1054340" cy="11051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072" y="1819251"/>
            <a:ext cx="901905" cy="9527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615" y="2560158"/>
            <a:ext cx="597036" cy="6351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948" y="-1272188"/>
            <a:ext cx="647848" cy="6859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24" y="-1687936"/>
            <a:ext cx="800282" cy="8383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35" y="2308756"/>
            <a:ext cx="2906530" cy="24231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94677D6-F354-2878-DEB9-11BF7051799A}"/>
              </a:ext>
            </a:extLst>
          </p:cNvPr>
          <p:cNvSpPr txBox="1"/>
          <p:nvPr/>
        </p:nvSpPr>
        <p:spPr>
          <a:xfrm>
            <a:off x="3962399" y="4424837"/>
            <a:ext cx="4267202" cy="1465695"/>
          </a:xfrm>
          <a:prstGeom prst="rect">
            <a:avLst/>
          </a:prstGeom>
          <a:noFill/>
          <a:ln>
            <a:noFill/>
            <a:prstDash val="dash"/>
          </a:ln>
          <a:effectLst/>
        </p:spPr>
        <p:txBody>
          <a:bodyPr wrap="square" lIns="360000" tIns="360000" rIns="360000" bIns="360000" rtlCol="1" anchor="ctr">
            <a:spAutoFit/>
          </a:bodyPr>
          <a:lstStyle/>
          <a:p>
            <a:pPr algn="ctr" rtl="1"/>
            <a:r>
              <a:rPr lang="ar-JO" sz="4800" b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جدول الضرب</a:t>
            </a:r>
          </a:p>
        </p:txBody>
      </p:sp>
      <p:sp>
        <p:nvSpPr>
          <p:cNvPr id="4" name="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C9572C-0B59-C09A-7F58-9A1FB5C395D5}"/>
              </a:ext>
            </a:extLst>
          </p:cNvPr>
          <p:cNvSpPr txBox="1"/>
          <p:nvPr/>
        </p:nvSpPr>
        <p:spPr>
          <a:xfrm>
            <a:off x="5288318" y="5890532"/>
            <a:ext cx="1720638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chemeClr val="accent5">
              <a:lumMod val="20000"/>
              <a:lumOff val="80000"/>
            </a:schemeClr>
          </a:solidFill>
          <a:ln w="50800" cap="flat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>
                <a:latin typeface="A Jannat LT" panose="01000000000000000000" pitchFamily="2" charset="-78"/>
                <a:cs typeface="A Jannat LT" panose="01000000000000000000" pitchFamily="2" charset="-78"/>
              </a:rPr>
              <a:t>ابدأ</a:t>
            </a:r>
          </a:p>
        </p:txBody>
      </p:sp>
    </p:spTree>
    <p:extLst>
      <p:ext uri="{BB962C8B-B14F-4D97-AF65-F5344CB8AC3E}">
        <p14:creationId xmlns:p14="http://schemas.microsoft.com/office/powerpoint/2010/main" val="10924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53" presetClass="entr" presetSubtype="528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8×1=8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8×2=16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8×3=24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8×4=32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8×5=40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8×6=48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8×7=56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8×8=64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8×9=72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8×10=80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8×1=8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8×2=16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8×3=24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8×4=32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8×5=40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8×6=48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8×7=56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8×8=64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8×9=72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8×10=80</a:t>
            </a:r>
          </a:p>
        </p:txBody>
      </p:sp>
    </p:spTree>
    <p:extLst>
      <p:ext uri="{BB962C8B-B14F-4D97-AF65-F5344CB8AC3E}">
        <p14:creationId xmlns:p14="http://schemas.microsoft.com/office/powerpoint/2010/main" val="6323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9×1=9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9×2=18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9×3=27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9×4=36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9×5=45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9×6=54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9×7=63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9×8=72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9×9=81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9×10=90</a:t>
            </a:r>
          </a:p>
        </p:txBody>
      </p:sp>
    </p:spTree>
    <p:extLst>
      <p:ext uri="{BB962C8B-B14F-4D97-AF65-F5344CB8AC3E}">
        <p14:creationId xmlns:p14="http://schemas.microsoft.com/office/powerpoint/2010/main" val="16817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9×1=9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9×2=18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9×3=27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9×4=36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9×5=45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9×6=54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9×7=63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9×8=72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9×9=81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9×10=90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9×1=9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9×2=18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9×3=27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9×4=36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9×5=45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9×6=54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9×7=63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9×8=72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9×9=81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9×10=90</a:t>
            </a:r>
          </a:p>
        </p:txBody>
      </p:sp>
    </p:spTree>
    <p:extLst>
      <p:ext uri="{BB962C8B-B14F-4D97-AF65-F5344CB8AC3E}">
        <p14:creationId xmlns:p14="http://schemas.microsoft.com/office/powerpoint/2010/main" val="10694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10×1=10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10×2=20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10×3=30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10×4=40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10×5=50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10×6=60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10×7=70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10×8=80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10×9=90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1700" dirty="0"/>
              <a:t>10×10=100</a:t>
            </a:r>
          </a:p>
        </p:txBody>
      </p:sp>
      <p:sp>
        <p:nvSpPr>
          <p:cNvPr id="26" name="Left Arrow 25">
            <a:hlinkClick r:id="" action="ppaction://hlinkshowjump?jump=nextslide" tooltip="الجدول التالي"/>
          </p:cNvPr>
          <p:cNvSpPr/>
          <p:nvPr/>
        </p:nvSpPr>
        <p:spPr>
          <a:xfrm>
            <a:off x="1555787" y="2489711"/>
            <a:ext cx="521616" cy="857398"/>
          </a:xfrm>
          <a:prstGeom prst="leftArrow">
            <a:avLst>
              <a:gd name="adj1" fmla="val 75093"/>
              <a:gd name="adj2" fmla="val 100000"/>
            </a:avLst>
          </a:prstGeom>
          <a:solidFill>
            <a:srgbClr val="004200"/>
          </a:solid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43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10×1=10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10×2=20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10×3=30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10×4=40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10×5=50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10×6=60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10×7=70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10×8=80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10×9=90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1700" dirty="0"/>
              <a:t>10×10=100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10×1=10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10×2=20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10×3=30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10×4=40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10×5=50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10×6=60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10×7=70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10×8=80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10×9=90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10×10=100</a:t>
            </a:r>
          </a:p>
        </p:txBody>
      </p:sp>
      <p:sp>
        <p:nvSpPr>
          <p:cNvPr id="26" name="Left Arrow 25">
            <a:hlinkClick r:id="" action="ppaction://hlinkshowjump?jump=nextslide" tooltip="الجدول التالي"/>
          </p:cNvPr>
          <p:cNvSpPr/>
          <p:nvPr/>
        </p:nvSpPr>
        <p:spPr>
          <a:xfrm>
            <a:off x="1555787" y="2489711"/>
            <a:ext cx="521616" cy="857398"/>
          </a:xfrm>
          <a:prstGeom prst="leftArrow">
            <a:avLst>
              <a:gd name="adj1" fmla="val 75093"/>
              <a:gd name="adj2" fmla="val 100000"/>
            </a:avLst>
          </a:prstGeom>
          <a:solidFill>
            <a:srgbClr val="004200"/>
          </a:solidFill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21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5400000">
            <a:off x="5945387" y="93735"/>
            <a:ext cx="301225" cy="12458702"/>
          </a:xfrm>
          <a:prstGeom prst="rect">
            <a:avLst/>
          </a:prstGeom>
          <a:solidFill>
            <a:srgbClr val="FFA2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3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2" y="5258967"/>
            <a:ext cx="1918021" cy="15990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4" y="4749831"/>
            <a:ext cx="723724" cy="764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3" y="5110695"/>
            <a:ext cx="393238" cy="4119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0" y="5102920"/>
            <a:ext cx="293368" cy="3120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4" y="4958590"/>
            <a:ext cx="418206" cy="4369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3" y="4857968"/>
            <a:ext cx="258669" cy="27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5400000">
            <a:off x="5945387" y="93735"/>
            <a:ext cx="301225" cy="12458702"/>
          </a:xfrm>
          <a:prstGeom prst="rect">
            <a:avLst/>
          </a:prstGeom>
          <a:solidFill>
            <a:srgbClr val="FFA2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3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2" y="5258967"/>
            <a:ext cx="1918021" cy="15990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4" y="4749831"/>
            <a:ext cx="723724" cy="764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3" y="5110695"/>
            <a:ext cx="393238" cy="4119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0" y="5102920"/>
            <a:ext cx="293368" cy="3120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4" y="4958590"/>
            <a:ext cx="418206" cy="4369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3" y="4857968"/>
            <a:ext cx="258669" cy="274112"/>
          </a:xfrm>
          <a:prstGeom prst="rect">
            <a:avLst/>
          </a:prstGeom>
        </p:spPr>
      </p:pic>
      <p:sp>
        <p:nvSpPr>
          <p:cNvPr id="32" name="1">
            <a:hlinkClick r:id="rId8" action="ppaction://hlinksldjump"/>
          </p:cNvPr>
          <p:cNvSpPr txBox="1"/>
          <p:nvPr/>
        </p:nvSpPr>
        <p:spPr>
          <a:xfrm>
            <a:off x="6516915" y="1176107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1</a:t>
            </a:r>
          </a:p>
        </p:txBody>
      </p:sp>
      <p:sp>
        <p:nvSpPr>
          <p:cNvPr id="45" name="1">
            <a:hlinkClick r:id="rId9" action="ppaction://hlinksldjump"/>
          </p:cNvPr>
          <p:cNvSpPr txBox="1"/>
          <p:nvPr/>
        </p:nvSpPr>
        <p:spPr>
          <a:xfrm>
            <a:off x="6516915" y="2017043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3</a:t>
            </a:r>
          </a:p>
        </p:txBody>
      </p:sp>
      <p:sp>
        <p:nvSpPr>
          <p:cNvPr id="46" name="1">
            <a:hlinkClick r:id="rId10" action="ppaction://hlinksldjump"/>
          </p:cNvPr>
          <p:cNvSpPr txBox="1"/>
          <p:nvPr/>
        </p:nvSpPr>
        <p:spPr>
          <a:xfrm>
            <a:off x="6516915" y="2857979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5</a:t>
            </a:r>
          </a:p>
        </p:txBody>
      </p:sp>
      <p:sp>
        <p:nvSpPr>
          <p:cNvPr id="47" name="1">
            <a:hlinkClick r:id="rId11" action="ppaction://hlinksldjump"/>
          </p:cNvPr>
          <p:cNvSpPr txBox="1"/>
          <p:nvPr/>
        </p:nvSpPr>
        <p:spPr>
          <a:xfrm>
            <a:off x="6516915" y="3698915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7</a:t>
            </a:r>
          </a:p>
        </p:txBody>
      </p:sp>
      <p:sp>
        <p:nvSpPr>
          <p:cNvPr id="49" name="1">
            <a:hlinkClick r:id="rId12" action="ppaction://hlinksldjump"/>
          </p:cNvPr>
          <p:cNvSpPr txBox="1"/>
          <p:nvPr/>
        </p:nvSpPr>
        <p:spPr>
          <a:xfrm>
            <a:off x="6516915" y="4539851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9</a:t>
            </a:r>
          </a:p>
        </p:txBody>
      </p:sp>
      <p:sp>
        <p:nvSpPr>
          <p:cNvPr id="50" name="1">
            <a:hlinkClick r:id="rId13" action="ppaction://hlinksldjump"/>
          </p:cNvPr>
          <p:cNvSpPr txBox="1"/>
          <p:nvPr/>
        </p:nvSpPr>
        <p:spPr>
          <a:xfrm>
            <a:off x="2873829" y="1176107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2</a:t>
            </a:r>
          </a:p>
        </p:txBody>
      </p:sp>
      <p:sp>
        <p:nvSpPr>
          <p:cNvPr id="51" name="1">
            <a:hlinkClick r:id="rId14" action="ppaction://hlinksldjump"/>
          </p:cNvPr>
          <p:cNvSpPr txBox="1"/>
          <p:nvPr/>
        </p:nvSpPr>
        <p:spPr>
          <a:xfrm>
            <a:off x="2873829" y="2017043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4</a:t>
            </a:r>
          </a:p>
        </p:txBody>
      </p:sp>
      <p:sp>
        <p:nvSpPr>
          <p:cNvPr id="52" name="1">
            <a:hlinkClick r:id="rId15" action="ppaction://hlinksldjump"/>
          </p:cNvPr>
          <p:cNvSpPr txBox="1"/>
          <p:nvPr/>
        </p:nvSpPr>
        <p:spPr>
          <a:xfrm>
            <a:off x="2873829" y="2857979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6</a:t>
            </a:r>
          </a:p>
        </p:txBody>
      </p:sp>
      <p:sp>
        <p:nvSpPr>
          <p:cNvPr id="53" name="1">
            <a:hlinkClick r:id="rId16" action="ppaction://hlinksldjump"/>
          </p:cNvPr>
          <p:cNvSpPr txBox="1"/>
          <p:nvPr/>
        </p:nvSpPr>
        <p:spPr>
          <a:xfrm>
            <a:off x="2873829" y="3698915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8</a:t>
            </a:r>
          </a:p>
        </p:txBody>
      </p:sp>
      <p:sp>
        <p:nvSpPr>
          <p:cNvPr id="54" name="1">
            <a:hlinkClick r:id="rId17" action="ppaction://hlinksldjump"/>
          </p:cNvPr>
          <p:cNvSpPr txBox="1"/>
          <p:nvPr/>
        </p:nvSpPr>
        <p:spPr>
          <a:xfrm>
            <a:off x="2873829" y="4539851"/>
            <a:ext cx="2801256" cy="570844"/>
          </a:xfrm>
          <a:prstGeom prst="round2SameRect">
            <a:avLst>
              <a:gd name="adj1" fmla="val 32519"/>
              <a:gd name="adj2" fmla="val 15017"/>
            </a:avLst>
          </a:prstGeom>
          <a:solidFill>
            <a:srgbClr val="FFA200"/>
          </a:solidFill>
          <a:ln w="50800" cap="flat" cmpd="thickThin">
            <a:solidFill>
              <a:srgbClr val="F2466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2400" b="1" dirty="0"/>
              <a:t>جدول الضرب 10</a:t>
            </a:r>
          </a:p>
        </p:txBody>
      </p:sp>
    </p:spTree>
    <p:extLst>
      <p:ext uri="{BB962C8B-B14F-4D97-AF65-F5344CB8AC3E}">
        <p14:creationId xmlns:p14="http://schemas.microsoft.com/office/powerpoint/2010/main" val="84437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1×1=1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1×2=2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1×3=3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1×4=4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1×5=5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1×6=6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1×7=7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1×8=8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1×9=9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1×10=10</a:t>
            </a:r>
          </a:p>
        </p:txBody>
      </p:sp>
    </p:spTree>
    <p:extLst>
      <p:ext uri="{BB962C8B-B14F-4D97-AF65-F5344CB8AC3E}">
        <p14:creationId xmlns:p14="http://schemas.microsoft.com/office/powerpoint/2010/main" val="27936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1×1=1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1×2=2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1×3=3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1×4=4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1×5=5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1×6=6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1×7=7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1×8=8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1×9=9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1×10=10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1×1=1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1×2=2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1×3=3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1×4=4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1×5=5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1×6=6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1×7=7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1×8=8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1×9=9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1×10=10</a:t>
            </a:r>
          </a:p>
        </p:txBody>
      </p:sp>
    </p:spTree>
    <p:extLst>
      <p:ext uri="{BB962C8B-B14F-4D97-AF65-F5344CB8AC3E}">
        <p14:creationId xmlns:p14="http://schemas.microsoft.com/office/powerpoint/2010/main" val="4105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2×1=2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2×2=4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2×3=6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2×4=8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2×5=10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2×6=12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2×7=14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2×8=16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2×9=18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2×10=20</a:t>
            </a:r>
          </a:p>
        </p:txBody>
      </p:sp>
    </p:spTree>
    <p:extLst>
      <p:ext uri="{BB962C8B-B14F-4D97-AF65-F5344CB8AC3E}">
        <p14:creationId xmlns:p14="http://schemas.microsoft.com/office/powerpoint/2010/main" val="36537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2×1=2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2×2=4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2×3=6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2×4=8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2×5=10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2×6=12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2×7=14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2×8=16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2×9=18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2×10=20</a:t>
            </a:r>
          </a:p>
        </p:txBody>
      </p:sp>
      <p:sp>
        <p:nvSpPr>
          <p:cNvPr id="38" name="1-1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2×1=2</a:t>
            </a:r>
          </a:p>
        </p:txBody>
      </p:sp>
      <p:sp>
        <p:nvSpPr>
          <p:cNvPr id="31" name="2-2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2×2=4</a:t>
            </a:r>
          </a:p>
        </p:txBody>
      </p:sp>
      <p:sp>
        <p:nvSpPr>
          <p:cNvPr id="32" name="3-3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2×3=6</a:t>
            </a:r>
          </a:p>
        </p:txBody>
      </p:sp>
      <p:sp>
        <p:nvSpPr>
          <p:cNvPr id="33" name="4-4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2×4=8</a:t>
            </a:r>
          </a:p>
        </p:txBody>
      </p:sp>
      <p:sp>
        <p:nvSpPr>
          <p:cNvPr id="35" name="5-5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2×5=10</a:t>
            </a:r>
          </a:p>
        </p:txBody>
      </p:sp>
      <p:sp>
        <p:nvSpPr>
          <p:cNvPr id="36" name="6-6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2×6=12</a:t>
            </a:r>
          </a:p>
        </p:txBody>
      </p:sp>
      <p:sp>
        <p:nvSpPr>
          <p:cNvPr id="37" name="7-7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2×7=14</a:t>
            </a:r>
          </a:p>
        </p:txBody>
      </p:sp>
      <p:sp>
        <p:nvSpPr>
          <p:cNvPr id="39" name="8-8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2×8=16</a:t>
            </a:r>
          </a:p>
        </p:txBody>
      </p:sp>
      <p:sp>
        <p:nvSpPr>
          <p:cNvPr id="40" name="9-9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2×9=18</a:t>
            </a:r>
          </a:p>
        </p:txBody>
      </p:sp>
      <p:sp>
        <p:nvSpPr>
          <p:cNvPr id="41" name="10-10"/>
          <p:cNvSpPr txBox="1"/>
          <p:nvPr/>
        </p:nvSpPr>
        <p:spPr>
          <a:xfrm>
            <a:off x="2760134" y="2316108"/>
            <a:ext cx="6671734" cy="1389750"/>
          </a:xfrm>
          <a:prstGeom prst="rect">
            <a:avLst/>
          </a:prstGeom>
          <a:solidFill>
            <a:srgbClr val="054A05"/>
          </a:solidFill>
          <a:ln w="50800" cap="flat" cmpd="thickThin">
            <a:noFill/>
            <a:prstDash val="solid"/>
            <a:miter lim="800000"/>
          </a:ln>
          <a:effectLst/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sz="8800" dirty="0">
                <a:solidFill>
                  <a:schemeClr val="bg1"/>
                </a:solidFill>
              </a:rPr>
              <a:t>2×10=20</a:t>
            </a:r>
          </a:p>
        </p:txBody>
      </p:sp>
    </p:spTree>
    <p:extLst>
      <p:ext uri="{BB962C8B-B14F-4D97-AF65-F5344CB8AC3E}">
        <p14:creationId xmlns:p14="http://schemas.microsoft.com/office/powerpoint/2010/main" val="41834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7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8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Ding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31" grpId="9" animBg="1"/>
      <p:bldP spid="31" grpId="10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2" grpId="8" animBg="1"/>
      <p:bldP spid="32" grpId="9" animBg="1"/>
      <p:bldP spid="32" grpId="1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33" grpId="10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6" grpId="8" animBg="1"/>
      <p:bldP spid="36" grpId="9" animBg="1"/>
      <p:bldP spid="36" grpId="1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37" grpId="9" animBg="1"/>
      <p:bldP spid="37" grpId="10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"/>
          <p:cNvSpPr txBox="1"/>
          <p:nvPr/>
        </p:nvSpPr>
        <p:spPr>
          <a:xfrm>
            <a:off x="913018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3×1=3</a:t>
            </a:r>
          </a:p>
        </p:txBody>
      </p:sp>
      <p:sp>
        <p:nvSpPr>
          <p:cNvPr id="17" name="2"/>
          <p:cNvSpPr txBox="1"/>
          <p:nvPr/>
        </p:nvSpPr>
        <p:spPr>
          <a:xfrm>
            <a:off x="7169662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3×2=6</a:t>
            </a:r>
          </a:p>
        </p:txBody>
      </p:sp>
      <p:sp>
        <p:nvSpPr>
          <p:cNvPr id="18" name="3"/>
          <p:cNvSpPr txBox="1"/>
          <p:nvPr/>
        </p:nvSpPr>
        <p:spPr>
          <a:xfrm>
            <a:off x="5209141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3×3=9</a:t>
            </a:r>
          </a:p>
        </p:txBody>
      </p:sp>
      <p:sp>
        <p:nvSpPr>
          <p:cNvPr id="19" name="4"/>
          <p:cNvSpPr txBox="1"/>
          <p:nvPr/>
        </p:nvSpPr>
        <p:spPr>
          <a:xfrm>
            <a:off x="3248620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3×4=12</a:t>
            </a:r>
          </a:p>
        </p:txBody>
      </p:sp>
      <p:sp>
        <p:nvSpPr>
          <p:cNvPr id="20" name="5"/>
          <p:cNvSpPr txBox="1"/>
          <p:nvPr/>
        </p:nvSpPr>
        <p:spPr>
          <a:xfrm>
            <a:off x="1288099" y="5510087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3×5=15</a:t>
            </a:r>
          </a:p>
        </p:txBody>
      </p:sp>
      <p:sp>
        <p:nvSpPr>
          <p:cNvPr id="21" name="6"/>
          <p:cNvSpPr txBox="1"/>
          <p:nvPr/>
        </p:nvSpPr>
        <p:spPr>
          <a:xfrm>
            <a:off x="913018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3×6=18</a:t>
            </a:r>
          </a:p>
        </p:txBody>
      </p:sp>
      <p:sp>
        <p:nvSpPr>
          <p:cNvPr id="22" name="7"/>
          <p:cNvSpPr txBox="1"/>
          <p:nvPr/>
        </p:nvSpPr>
        <p:spPr>
          <a:xfrm>
            <a:off x="7169662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3×7=21</a:t>
            </a:r>
          </a:p>
        </p:txBody>
      </p:sp>
      <p:sp>
        <p:nvSpPr>
          <p:cNvPr id="23" name="8"/>
          <p:cNvSpPr txBox="1"/>
          <p:nvPr/>
        </p:nvSpPr>
        <p:spPr>
          <a:xfrm>
            <a:off x="5209141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3×8=24</a:t>
            </a:r>
          </a:p>
        </p:txBody>
      </p:sp>
      <p:sp>
        <p:nvSpPr>
          <p:cNvPr id="24" name="9"/>
          <p:cNvSpPr txBox="1"/>
          <p:nvPr/>
        </p:nvSpPr>
        <p:spPr>
          <a:xfrm>
            <a:off x="3248620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3×9=27</a:t>
            </a:r>
          </a:p>
        </p:txBody>
      </p:sp>
      <p:sp>
        <p:nvSpPr>
          <p:cNvPr id="25" name="10"/>
          <p:cNvSpPr txBox="1"/>
          <p:nvPr/>
        </p:nvSpPr>
        <p:spPr>
          <a:xfrm>
            <a:off x="1288099" y="6155524"/>
            <a:ext cx="1773720" cy="47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thickThin">
            <a:solidFill>
              <a:srgbClr val="E97C3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prstMaterial="matte">
            <a:bevelT prst="relaxedInset"/>
          </a:sp3d>
        </p:spPr>
        <p:txBody>
          <a:bodyPr wrap="square" lIns="360000" tIns="396000" rIns="360000" bIns="360000" rtlCol="0" anchor="ctr">
            <a:noAutofit/>
          </a:bodyPr>
          <a:lstStyle/>
          <a:p>
            <a:pPr algn="ctr" rtl="1"/>
            <a:r>
              <a:rPr lang="ar-JO" dirty="0"/>
              <a:t>3×10=30</a:t>
            </a:r>
          </a:p>
        </p:txBody>
      </p:sp>
    </p:spTree>
    <p:extLst>
      <p:ext uri="{BB962C8B-B14F-4D97-AF65-F5344CB8AC3E}">
        <p14:creationId xmlns:p14="http://schemas.microsoft.com/office/powerpoint/2010/main" val="40883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>
            <a:alpha val="23000"/>
          </a:schemeClr>
        </a:solidFill>
        <a:ln>
          <a:solidFill>
            <a:schemeClr val="tx2">
              <a:lumMod val="75000"/>
            </a:schemeClr>
          </a:solidFill>
          <a:prstDash val="dash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wrap="square" lIns="360000" tIns="360000" rIns="360000" bIns="360000" rtlCol="0">
        <a:noAutofit/>
      </a:bodyPr>
      <a:lstStyle>
        <a:defPPr marL="342900" indent="-342900" algn="r" rtl="1">
          <a:buFont typeface="Arial" panose="020B0604020202020204" pitchFamily="34" charset="0"/>
          <a:buChar char="•"/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384</Words>
  <Application>Microsoft Office PowerPoint</Application>
  <PresentationFormat>شاشة عريضة</PresentationFormat>
  <Paragraphs>317</Paragraphs>
  <Slides>24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Calibri Light</vt:lpstr>
      <vt:lpstr>Arial</vt:lpstr>
      <vt:lpstr>A Jannat LT</vt:lpstr>
      <vt:lpstr>Calibri</vt:lpstr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جدول الضرب</dc:title>
  <dc:creator>قناة البوربوينت الإسلامي</dc:creator>
  <cp:lastModifiedBy>قناة البوربوينت الإسلامي</cp:lastModifiedBy>
  <cp:revision>79</cp:revision>
  <dcterms:created xsi:type="dcterms:W3CDTF">2016-08-20T06:16:39Z</dcterms:created>
  <dcterms:modified xsi:type="dcterms:W3CDTF">2025-04-12T16:57:27Z</dcterms:modified>
</cp:coreProperties>
</file>