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 id="2147483660" r:id="rId2"/>
  </p:sldMasterIdLst>
  <p:sldIdLst>
    <p:sldId id="484" r:id="rId3"/>
    <p:sldId id="256" r:id="rId4"/>
    <p:sldId id="259" r:id="rId5"/>
    <p:sldId id="271" r:id="rId6"/>
    <p:sldId id="285" r:id="rId7"/>
    <p:sldId id="257" r:id="rId8"/>
    <p:sldId id="260" r:id="rId9"/>
    <p:sldId id="265" r:id="rId10"/>
    <p:sldId id="261" r:id="rId11"/>
    <p:sldId id="262" r:id="rId12"/>
    <p:sldId id="263" r:id="rId13"/>
    <p:sldId id="264" r:id="rId14"/>
    <p:sldId id="266" r:id="rId15"/>
    <p:sldId id="267" r:id="rId16"/>
    <p:sldId id="268" r:id="rId17"/>
    <p:sldId id="269" r:id="rId18"/>
    <p:sldId id="270" r:id="rId19"/>
    <p:sldId id="286"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80" r:id="rId123"/>
    <p:sldId id="376" r:id="rId124"/>
    <p:sldId id="377" r:id="rId125"/>
    <p:sldId id="378" r:id="rId126"/>
    <p:sldId id="381" r:id="rId127"/>
    <p:sldId id="382" r:id="rId128"/>
    <p:sldId id="383" r:id="rId129"/>
    <p:sldId id="384" r:id="rId130"/>
    <p:sldId id="385" r:id="rId131"/>
    <p:sldId id="386" r:id="rId132"/>
    <p:sldId id="387" r:id="rId133"/>
    <p:sldId id="388" r:id="rId134"/>
    <p:sldId id="389" r:id="rId135"/>
    <p:sldId id="390" r:id="rId136"/>
    <p:sldId id="391" r:id="rId137"/>
    <p:sldId id="396" r:id="rId138"/>
    <p:sldId id="397" r:id="rId139"/>
    <p:sldId id="398" r:id="rId140"/>
    <p:sldId id="399" r:id="rId141"/>
    <p:sldId id="400" r:id="rId142"/>
    <p:sldId id="401" r:id="rId143"/>
    <p:sldId id="402" r:id="rId144"/>
    <p:sldId id="403" r:id="rId145"/>
    <p:sldId id="404" r:id="rId146"/>
    <p:sldId id="405" r:id="rId147"/>
    <p:sldId id="406" r:id="rId148"/>
    <p:sldId id="407" r:id="rId149"/>
    <p:sldId id="408" r:id="rId150"/>
    <p:sldId id="409" r:id="rId151"/>
    <p:sldId id="410" r:id="rId152"/>
    <p:sldId id="411" r:id="rId153"/>
    <p:sldId id="412" r:id="rId154"/>
    <p:sldId id="413" r:id="rId155"/>
    <p:sldId id="414" r:id="rId156"/>
    <p:sldId id="415" r:id="rId157"/>
    <p:sldId id="416" r:id="rId158"/>
    <p:sldId id="417" r:id="rId159"/>
    <p:sldId id="418" r:id="rId160"/>
    <p:sldId id="419" r:id="rId161"/>
    <p:sldId id="420" r:id="rId162"/>
    <p:sldId id="421" r:id="rId163"/>
    <p:sldId id="422" r:id="rId164"/>
    <p:sldId id="423" r:id="rId165"/>
    <p:sldId id="424" r:id="rId166"/>
    <p:sldId id="426" r:id="rId167"/>
    <p:sldId id="427" r:id="rId168"/>
    <p:sldId id="428" r:id="rId169"/>
    <p:sldId id="429" r:id="rId170"/>
    <p:sldId id="430" r:id="rId171"/>
    <p:sldId id="431" r:id="rId172"/>
    <p:sldId id="432" r:id="rId173"/>
    <p:sldId id="433" r:id="rId174"/>
    <p:sldId id="434" r:id="rId175"/>
    <p:sldId id="435" r:id="rId176"/>
    <p:sldId id="436" r:id="rId177"/>
    <p:sldId id="437" r:id="rId178"/>
    <p:sldId id="438" r:id="rId179"/>
    <p:sldId id="439" r:id="rId180"/>
    <p:sldId id="440" r:id="rId181"/>
    <p:sldId id="441" r:id="rId182"/>
    <p:sldId id="442" r:id="rId183"/>
    <p:sldId id="443" r:id="rId184"/>
    <p:sldId id="444" r:id="rId185"/>
    <p:sldId id="445" r:id="rId186"/>
    <p:sldId id="446" r:id="rId187"/>
    <p:sldId id="447" r:id="rId188"/>
    <p:sldId id="448" r:id="rId189"/>
    <p:sldId id="449" r:id="rId190"/>
    <p:sldId id="450" r:id="rId191"/>
    <p:sldId id="451" r:id="rId192"/>
    <p:sldId id="452" r:id="rId193"/>
    <p:sldId id="453" r:id="rId194"/>
    <p:sldId id="454" r:id="rId195"/>
    <p:sldId id="455" r:id="rId196"/>
    <p:sldId id="456" r:id="rId197"/>
    <p:sldId id="457" r:id="rId198"/>
    <p:sldId id="458" r:id="rId199"/>
    <p:sldId id="459" r:id="rId200"/>
    <p:sldId id="460" r:id="rId201"/>
    <p:sldId id="461" r:id="rId202"/>
    <p:sldId id="462" r:id="rId203"/>
    <p:sldId id="463" r:id="rId204"/>
    <p:sldId id="464" r:id="rId205"/>
    <p:sldId id="465" r:id="rId206"/>
    <p:sldId id="466" r:id="rId207"/>
    <p:sldId id="467" r:id="rId208"/>
    <p:sldId id="468" r:id="rId209"/>
    <p:sldId id="469" r:id="rId210"/>
    <p:sldId id="470" r:id="rId211"/>
    <p:sldId id="471" r:id="rId212"/>
    <p:sldId id="472" r:id="rId213"/>
    <p:sldId id="473" r:id="rId214"/>
    <p:sldId id="474" r:id="rId215"/>
    <p:sldId id="475" r:id="rId216"/>
    <p:sldId id="476" r:id="rId217"/>
    <p:sldId id="477" r:id="rId218"/>
    <p:sldId id="478" r:id="rId219"/>
    <p:sldId id="479" r:id="rId220"/>
    <p:sldId id="480" r:id="rId221"/>
    <p:sldId id="481" r:id="rId222"/>
    <p:sldId id="482" r:id="rId223"/>
    <p:sldId id="483" r:id="rId224"/>
  </p:sldIdLst>
  <p:sldSz cx="12192000" cy="6858000"/>
  <p:notesSz cx="6858000" cy="9144000"/>
  <p:embeddedFontLst>
    <p:embeddedFont>
      <p:font typeface="A Jannat LT" panose="01000000000000000000" pitchFamily="2" charset="-78"/>
      <p:regular r:id="rId225"/>
      <p:bold r:id="rId226"/>
    </p:embeddedFont>
    <p:embeddedFont>
      <p:font typeface="A Thuluth" pitchFamily="2" charset="-78"/>
      <p:regular r:id="rId227"/>
    </p:embeddedFont>
    <p:embeddedFont>
      <p:font typeface="Traditional Arabic" panose="02020603050405020304" pitchFamily="18" charset="-78"/>
      <p:regular r:id="rId228"/>
      <p:bold r:id="rId229"/>
    </p:embeddedFont>
  </p:embeddedFontLst>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المقدمة" id="{4E60D4D8-CD84-44C0-8072-95037686FEE6}">
          <p14:sldIdLst>
            <p14:sldId id="484"/>
            <p14:sldId id="256"/>
          </p14:sldIdLst>
        </p14:section>
        <p14:section name="الفهرس" id="{F0A18323-C619-4B24-9B6D-CA4DCDE9588B}">
          <p14:sldIdLst>
            <p14:sldId id="259"/>
            <p14:sldId id="271"/>
          </p14:sldIdLst>
        </p14:section>
        <p14:section name="النبأ" id="{19E2E4F1-E22C-40CE-9784-63F3CFEAED79}">
          <p14:sldIdLst>
            <p14:sldId id="285"/>
            <p14:sldId id="257"/>
            <p14:sldId id="260"/>
            <p14:sldId id="265"/>
            <p14:sldId id="261"/>
            <p14:sldId id="262"/>
            <p14:sldId id="263"/>
            <p14:sldId id="264"/>
            <p14:sldId id="266"/>
            <p14:sldId id="267"/>
            <p14:sldId id="268"/>
            <p14:sldId id="269"/>
            <p14:sldId id="270"/>
          </p14:sldIdLst>
        </p14:section>
        <p14:section name="النازعات" id="{C18BA103-40CB-45FC-8BC6-7EB2D7D5B74E}">
          <p14:sldIdLst>
            <p14:sldId id="286"/>
            <p14:sldId id="272"/>
            <p14:sldId id="273"/>
            <p14:sldId id="274"/>
            <p14:sldId id="275"/>
            <p14:sldId id="276"/>
            <p14:sldId id="277"/>
            <p14:sldId id="278"/>
            <p14:sldId id="279"/>
            <p14:sldId id="280"/>
            <p14:sldId id="281"/>
            <p14:sldId id="282"/>
            <p14:sldId id="283"/>
            <p14:sldId id="284"/>
          </p14:sldIdLst>
        </p14:section>
        <p14:section name="عبس" id="{293F5E09-5C0A-45DE-8F01-A0F779F61416}">
          <p14:sldIdLst>
            <p14:sldId id="287"/>
            <p14:sldId id="288"/>
            <p14:sldId id="289"/>
            <p14:sldId id="290"/>
            <p14:sldId id="291"/>
            <p14:sldId id="292"/>
            <p14:sldId id="293"/>
            <p14:sldId id="294"/>
            <p14:sldId id="295"/>
            <p14:sldId id="296"/>
            <p14:sldId id="297"/>
          </p14:sldIdLst>
        </p14:section>
        <p14:section name="التكوير" id="{BAE93C54-EC11-4D2A-8EE3-4B44A02B84AF}">
          <p14:sldIdLst>
            <p14:sldId id="298"/>
            <p14:sldId id="299"/>
            <p14:sldId id="300"/>
            <p14:sldId id="301"/>
            <p14:sldId id="302"/>
            <p14:sldId id="303"/>
            <p14:sldId id="304"/>
            <p14:sldId id="305"/>
            <p14:sldId id="306"/>
          </p14:sldIdLst>
        </p14:section>
        <p14:section name="الإنفطار" id="{0A31EFFF-98E9-4B14-A834-86BFCCE2D785}">
          <p14:sldIdLst>
            <p14:sldId id="307"/>
            <p14:sldId id="308"/>
            <p14:sldId id="309"/>
            <p14:sldId id="310"/>
            <p14:sldId id="311"/>
            <p14:sldId id="312"/>
          </p14:sldIdLst>
        </p14:section>
        <p14:section name="المطففين" id="{C4D15BEC-E02A-4087-9716-7B3C92BF3D5D}">
          <p14:sldIdLst>
            <p14:sldId id="313"/>
            <p14:sldId id="314"/>
            <p14:sldId id="315"/>
            <p14:sldId id="316"/>
            <p14:sldId id="317"/>
            <p14:sldId id="318"/>
            <p14:sldId id="319"/>
            <p14:sldId id="320"/>
            <p14:sldId id="321"/>
            <p14:sldId id="322"/>
            <p14:sldId id="323"/>
          </p14:sldIdLst>
        </p14:section>
        <p14:section name="الإنشقاق" id="{5D2EEA5E-DB9D-4244-919D-C21768703641}">
          <p14:sldIdLst>
            <p14:sldId id="324"/>
            <p14:sldId id="325"/>
            <p14:sldId id="326"/>
            <p14:sldId id="327"/>
            <p14:sldId id="328"/>
            <p14:sldId id="329"/>
            <p14:sldId id="330"/>
          </p14:sldIdLst>
        </p14:section>
        <p14:section name="البروج" id="{0F6E6A3C-DE81-4662-8E37-4F4BB11A6FF8}">
          <p14:sldIdLst>
            <p14:sldId id="331"/>
            <p14:sldId id="332"/>
            <p14:sldId id="333"/>
            <p14:sldId id="334"/>
            <p14:sldId id="335"/>
            <p14:sldId id="336"/>
            <p14:sldId id="337"/>
            <p14:sldId id="338"/>
          </p14:sldIdLst>
        </p14:section>
        <p14:section name="الطارق" id="{210FF1F7-9575-4912-B726-51617ECE7D9B}">
          <p14:sldIdLst>
            <p14:sldId id="339"/>
            <p14:sldId id="340"/>
            <p14:sldId id="341"/>
            <p14:sldId id="342"/>
            <p14:sldId id="343"/>
            <p14:sldId id="344"/>
          </p14:sldIdLst>
        </p14:section>
        <p14:section name="الأعلى" id="{15BC6A0A-37F6-4EEE-A6D4-2BA94AF02DCD}">
          <p14:sldIdLst>
            <p14:sldId id="345"/>
            <p14:sldId id="346"/>
            <p14:sldId id="347"/>
            <p14:sldId id="348"/>
            <p14:sldId id="349"/>
            <p14:sldId id="350"/>
            <p14:sldId id="351"/>
          </p14:sldIdLst>
        </p14:section>
        <p14:section name="الغاشية" id="{BC707F53-31FC-4251-AB86-F4EBE8F924BF}">
          <p14:sldIdLst>
            <p14:sldId id="352"/>
            <p14:sldId id="353"/>
            <p14:sldId id="354"/>
            <p14:sldId id="355"/>
            <p14:sldId id="356"/>
            <p14:sldId id="357"/>
            <p14:sldId id="358"/>
          </p14:sldIdLst>
        </p14:section>
        <p14:section name="الفجر" id="{1F85E0D7-C580-41F7-829A-B54397A6420B}">
          <p14:sldIdLst>
            <p14:sldId id="359"/>
            <p14:sldId id="360"/>
            <p14:sldId id="361"/>
            <p14:sldId id="362"/>
            <p14:sldId id="363"/>
            <p14:sldId id="364"/>
            <p14:sldId id="365"/>
            <p14:sldId id="366"/>
            <p14:sldId id="367"/>
            <p14:sldId id="368"/>
          </p14:sldIdLst>
        </p14:section>
        <p14:section name="البلد" id="{D0D58D2C-0B50-4124-A365-8CD07CBC6626}">
          <p14:sldIdLst>
            <p14:sldId id="369"/>
            <p14:sldId id="370"/>
            <p14:sldId id="371"/>
            <p14:sldId id="372"/>
            <p14:sldId id="373"/>
            <p14:sldId id="374"/>
            <p14:sldId id="375"/>
          </p14:sldIdLst>
        </p14:section>
        <p14:section name="الشمس" id="{AC7987DF-1CE5-43AD-991B-7E5F330EA23A}">
          <p14:sldIdLst>
            <p14:sldId id="380"/>
            <p14:sldId id="376"/>
            <p14:sldId id="377"/>
            <p14:sldId id="378"/>
            <p14:sldId id="381"/>
            <p14:sldId id="382"/>
          </p14:sldIdLst>
        </p14:section>
        <p14:section name="الليل" id="{FF92B592-6D1D-47B7-9267-19FE6720D88E}">
          <p14:sldIdLst>
            <p14:sldId id="383"/>
            <p14:sldId id="384"/>
            <p14:sldId id="385"/>
            <p14:sldId id="386"/>
            <p14:sldId id="387"/>
            <p14:sldId id="388"/>
            <p14:sldId id="389"/>
          </p14:sldIdLst>
        </p14:section>
        <p14:section name="الضحى" id="{20AA996E-51DD-4BFA-BBA8-D8ED86F1B186}">
          <p14:sldIdLst>
            <p14:sldId id="390"/>
            <p14:sldId id="391"/>
            <p14:sldId id="396"/>
            <p14:sldId id="397"/>
            <p14:sldId id="398"/>
          </p14:sldIdLst>
        </p14:section>
        <p14:section name="الشرح" id="{A21026F5-3A46-482E-901C-95DF582E86BD}">
          <p14:sldIdLst>
            <p14:sldId id="399"/>
            <p14:sldId id="400"/>
            <p14:sldId id="401"/>
            <p14:sldId id="402"/>
          </p14:sldIdLst>
        </p14:section>
        <p14:section name="التين" id="{6290FFC0-19A7-44D9-BC23-25C8537C2662}">
          <p14:sldIdLst>
            <p14:sldId id="403"/>
            <p14:sldId id="404"/>
            <p14:sldId id="405"/>
            <p14:sldId id="406"/>
            <p14:sldId id="407"/>
          </p14:sldIdLst>
        </p14:section>
        <p14:section name="العلق" id="{0E5CFF5C-E1A1-4103-AC60-77128CA776FE}">
          <p14:sldIdLst>
            <p14:sldId id="408"/>
            <p14:sldId id="409"/>
            <p14:sldId id="410"/>
            <p14:sldId id="411"/>
            <p14:sldId id="412"/>
            <p14:sldId id="413"/>
          </p14:sldIdLst>
        </p14:section>
        <p14:section name="القدر" id="{46BE2EF9-DC09-4EDD-8005-09F8733C528E}">
          <p14:sldIdLst>
            <p14:sldId id="414"/>
            <p14:sldId id="415"/>
            <p14:sldId id="416"/>
            <p14:sldId id="417"/>
          </p14:sldIdLst>
        </p14:section>
        <p14:section name="البينة" id="{B8FCFE76-0A69-4606-B59D-92BAF1BA0324}">
          <p14:sldIdLst>
            <p14:sldId id="418"/>
            <p14:sldId id="419"/>
            <p14:sldId id="420"/>
            <p14:sldId id="421"/>
            <p14:sldId id="422"/>
          </p14:sldIdLst>
        </p14:section>
        <p14:section name="الزلزلة" id="{2C705344-F82B-429F-B2A4-464F22A80619}">
          <p14:sldIdLst>
            <p14:sldId id="423"/>
            <p14:sldId id="424"/>
            <p14:sldId id="426"/>
            <p14:sldId id="427"/>
          </p14:sldIdLst>
        </p14:section>
        <p14:section name="العاديات" id="{182C9A8B-3915-46FC-BA0D-F0D5A51E356E}">
          <p14:sldIdLst>
            <p14:sldId id="428"/>
            <p14:sldId id="429"/>
            <p14:sldId id="430"/>
            <p14:sldId id="431"/>
            <p14:sldId id="432"/>
          </p14:sldIdLst>
        </p14:section>
        <p14:section name="القارعة" id="{8BFC76B0-11C3-467C-87C2-A3D94DCC7A69}">
          <p14:sldIdLst>
            <p14:sldId id="433"/>
            <p14:sldId id="434"/>
            <p14:sldId id="435"/>
            <p14:sldId id="436"/>
            <p14:sldId id="437"/>
          </p14:sldIdLst>
        </p14:section>
        <p14:section name="التكاثر" id="{4AADA29D-9418-46D6-9979-69F0D1458C37}">
          <p14:sldIdLst>
            <p14:sldId id="438"/>
            <p14:sldId id="439"/>
            <p14:sldId id="440"/>
            <p14:sldId id="441"/>
          </p14:sldIdLst>
        </p14:section>
        <p14:section name="العصر" id="{5FA55956-17C6-4DC1-8F8A-8B0720A39F25}">
          <p14:sldIdLst>
            <p14:sldId id="442"/>
            <p14:sldId id="443"/>
            <p14:sldId id="444"/>
          </p14:sldIdLst>
        </p14:section>
        <p14:section name="الهمزة" id="{77E7FABA-7F40-4B3A-94B6-A3C558D89685}">
          <p14:sldIdLst>
            <p14:sldId id="445"/>
            <p14:sldId id="446"/>
            <p14:sldId id="447"/>
            <p14:sldId id="448"/>
          </p14:sldIdLst>
        </p14:section>
        <p14:section name="الفيل" id="{AA2DC01D-4C6D-4B75-A482-153A049FBC12}">
          <p14:sldIdLst>
            <p14:sldId id="449"/>
            <p14:sldId id="450"/>
            <p14:sldId id="451"/>
            <p14:sldId id="452"/>
          </p14:sldIdLst>
        </p14:section>
        <p14:section name="قريش" id="{B86E0116-6FF9-4E41-9791-8BC2D00C470A}">
          <p14:sldIdLst>
            <p14:sldId id="453"/>
            <p14:sldId id="454"/>
            <p14:sldId id="455"/>
          </p14:sldIdLst>
        </p14:section>
        <p14:section name="الماعون" id="{27BF0515-F594-4029-8962-B4C3A65E3E3C}">
          <p14:sldIdLst>
            <p14:sldId id="456"/>
            <p14:sldId id="457"/>
            <p14:sldId id="458"/>
            <p14:sldId id="459"/>
          </p14:sldIdLst>
        </p14:section>
        <p14:section name="الكوثر" id="{6F61CCCA-FAA5-4686-87DD-B45F46FAAED8}">
          <p14:sldIdLst>
            <p14:sldId id="460"/>
            <p14:sldId id="461"/>
            <p14:sldId id="462"/>
          </p14:sldIdLst>
        </p14:section>
        <p14:section name="الكافرون" id="{E715F99A-FABC-4F98-9831-7E74AF66D11F}">
          <p14:sldIdLst>
            <p14:sldId id="463"/>
            <p14:sldId id="464"/>
            <p14:sldId id="465"/>
          </p14:sldIdLst>
        </p14:section>
        <p14:section name="النصر" id="{53E084EB-07A2-42E9-BD56-F7FBB7A2F9E7}">
          <p14:sldIdLst>
            <p14:sldId id="466"/>
            <p14:sldId id="467"/>
            <p14:sldId id="468"/>
          </p14:sldIdLst>
        </p14:section>
        <p14:section name="المسد" id="{C6A9B8D6-8B36-4F9B-B5E0-23918C5042F8}">
          <p14:sldIdLst>
            <p14:sldId id="469"/>
            <p14:sldId id="470"/>
            <p14:sldId id="471"/>
            <p14:sldId id="472"/>
          </p14:sldIdLst>
        </p14:section>
        <p14:section name="الإخلاص" id="{23649B66-B8BE-48D2-9986-FE3DCA66C12C}">
          <p14:sldIdLst>
            <p14:sldId id="473"/>
            <p14:sldId id="474"/>
            <p14:sldId id="475"/>
          </p14:sldIdLst>
        </p14:section>
        <p14:section name="الفلق" id="{CBD7DF56-85C4-48C7-8A2A-5E60215AC13A}">
          <p14:sldIdLst>
            <p14:sldId id="476"/>
            <p14:sldId id="477"/>
            <p14:sldId id="478"/>
            <p14:sldId id="479"/>
          </p14:sldIdLst>
        </p14:section>
        <p14:section name="الناس" id="{AE18E91C-CE5E-4C05-875D-B1B689F8C4E8}">
          <p14:sldIdLst>
            <p14:sldId id="480"/>
            <p14:sldId id="481"/>
            <p14:sldId id="482"/>
            <p14:sldId id="48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774F27"/>
    <a:srgbClr val="C1803F"/>
    <a:srgbClr val="361B00"/>
    <a:srgbClr val="CD9965"/>
    <a:srgbClr val="D2A374"/>
    <a:srgbClr val="C18243"/>
    <a:srgbClr val="DBB6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387" autoAdjust="0"/>
    <p:restoredTop sz="94660"/>
  </p:normalViewPr>
  <p:slideViewPr>
    <p:cSldViewPr snapToGrid="0">
      <p:cViewPr varScale="1">
        <p:scale>
          <a:sx n="70" d="100"/>
          <a:sy n="70" d="100"/>
        </p:scale>
        <p:origin x="557" y="2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font" Target="fonts/font2.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font" Target="fonts/font3.fnt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font" Target="fonts/font4.fntdata"/><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font" Target="fonts/font5.fntdata"/><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font" Target="fonts/font1.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231" Type="http://schemas.openxmlformats.org/officeDocument/2006/relationships/viewProps" Target="view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theme" Target="theme/theme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tableStyles" Target="tableStyles.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J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JO"/>
          </a:p>
        </p:txBody>
      </p:sp>
      <p:sp>
        <p:nvSpPr>
          <p:cNvPr id="4" name="Date Placeholder 3"/>
          <p:cNvSpPr>
            <a:spLocks noGrp="1"/>
          </p:cNvSpPr>
          <p:nvPr>
            <p:ph type="dt" sz="half" idx="10"/>
          </p:nvPr>
        </p:nvSpPr>
        <p:spPr/>
        <p:txBody>
          <a:bodyPr/>
          <a:lstStyle/>
          <a:p>
            <a:fld id="{B19314F7-1AB9-4999-995E-B043A8081489}" type="datetimeFigureOut">
              <a:rPr lang="ar-JO" smtClean="0"/>
              <a:t>14/10/1446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BCF6AE68-6BDB-4145-A0DE-F53909377FF6}" type="slidenum">
              <a:rPr lang="ar-JO" smtClean="0"/>
              <a:t>‹#›</a:t>
            </a:fld>
            <a:endParaRPr lang="ar-JO"/>
          </a:p>
        </p:txBody>
      </p:sp>
    </p:spTree>
    <p:extLst>
      <p:ext uri="{BB962C8B-B14F-4D97-AF65-F5344CB8AC3E}">
        <p14:creationId xmlns:p14="http://schemas.microsoft.com/office/powerpoint/2010/main" val="2485865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p:cNvSpPr>
            <a:spLocks noGrp="1"/>
          </p:cNvSpPr>
          <p:nvPr>
            <p:ph type="dt" sz="half" idx="10"/>
          </p:nvPr>
        </p:nvSpPr>
        <p:spPr/>
        <p:txBody>
          <a:bodyPr/>
          <a:lstStyle/>
          <a:p>
            <a:fld id="{B19314F7-1AB9-4999-995E-B043A8081489}" type="datetimeFigureOut">
              <a:rPr lang="ar-JO" smtClean="0"/>
              <a:t>14/10/1446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BCF6AE68-6BDB-4145-A0DE-F53909377FF6}" type="slidenum">
              <a:rPr lang="ar-JO" smtClean="0"/>
              <a:t>‹#›</a:t>
            </a:fld>
            <a:endParaRPr lang="ar-JO"/>
          </a:p>
        </p:txBody>
      </p:sp>
    </p:spTree>
    <p:extLst>
      <p:ext uri="{BB962C8B-B14F-4D97-AF65-F5344CB8AC3E}">
        <p14:creationId xmlns:p14="http://schemas.microsoft.com/office/powerpoint/2010/main" val="3954610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J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p:cNvSpPr>
            <a:spLocks noGrp="1"/>
          </p:cNvSpPr>
          <p:nvPr>
            <p:ph type="dt" sz="half" idx="10"/>
          </p:nvPr>
        </p:nvSpPr>
        <p:spPr/>
        <p:txBody>
          <a:bodyPr/>
          <a:lstStyle/>
          <a:p>
            <a:fld id="{B19314F7-1AB9-4999-995E-B043A8081489}" type="datetimeFigureOut">
              <a:rPr lang="ar-JO" smtClean="0"/>
              <a:t>14/10/1446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BCF6AE68-6BDB-4145-A0DE-F53909377FF6}" type="slidenum">
              <a:rPr lang="ar-JO" smtClean="0"/>
              <a:t>‹#›</a:t>
            </a:fld>
            <a:endParaRPr lang="ar-JO"/>
          </a:p>
        </p:txBody>
      </p:sp>
    </p:spTree>
    <p:extLst>
      <p:ext uri="{BB962C8B-B14F-4D97-AF65-F5344CB8AC3E}">
        <p14:creationId xmlns:p14="http://schemas.microsoft.com/office/powerpoint/2010/main" val="3739112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27FD8C8-1F4D-9B3A-1C92-5ABCF302A267}"/>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JO"/>
          </a:p>
        </p:txBody>
      </p:sp>
      <p:sp>
        <p:nvSpPr>
          <p:cNvPr id="3" name="عنوان فرعي 2">
            <a:extLst>
              <a:ext uri="{FF2B5EF4-FFF2-40B4-BE49-F238E27FC236}">
                <a16:creationId xmlns:a16="http://schemas.microsoft.com/office/drawing/2014/main" id="{43755CAF-BDC1-0CE1-7C2F-DBC0C9B29E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JO"/>
          </a:p>
        </p:txBody>
      </p:sp>
      <p:sp>
        <p:nvSpPr>
          <p:cNvPr id="4" name="عنصر نائب للتاريخ 3">
            <a:extLst>
              <a:ext uri="{FF2B5EF4-FFF2-40B4-BE49-F238E27FC236}">
                <a16:creationId xmlns:a16="http://schemas.microsoft.com/office/drawing/2014/main" id="{46AB6747-B8BF-62BB-BA60-F68A12C71826}"/>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797488D8-EB0E-423F-81C1-0F7BC0B04D81}" type="datetimeFigureOut">
              <a:rPr kumimoji="0" lang="ar-J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14/10/1446</a:t>
            </a:fld>
            <a:endParaRPr kumimoji="0" lang="ar-JO"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عنصر نائب للتذييل 4">
            <a:extLst>
              <a:ext uri="{FF2B5EF4-FFF2-40B4-BE49-F238E27FC236}">
                <a16:creationId xmlns:a16="http://schemas.microsoft.com/office/drawing/2014/main" id="{6B43EF66-7BBC-2B6B-0A55-F50D9F2F1453}"/>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JO"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عنصر نائب لرقم الشريحة 5">
            <a:extLst>
              <a:ext uri="{FF2B5EF4-FFF2-40B4-BE49-F238E27FC236}">
                <a16:creationId xmlns:a16="http://schemas.microsoft.com/office/drawing/2014/main" id="{7FD614FB-4F9D-1FBD-BB89-C7B264C7D1DD}"/>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C51D081-0B4F-410B-BD58-E9CBF16D179D}" type="slidenum">
              <a:rPr kumimoji="0" lang="ar-J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JO"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1346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p:cNvSpPr>
            <a:spLocks noGrp="1"/>
          </p:cNvSpPr>
          <p:nvPr>
            <p:ph type="dt" sz="half" idx="10"/>
          </p:nvPr>
        </p:nvSpPr>
        <p:spPr/>
        <p:txBody>
          <a:bodyPr/>
          <a:lstStyle/>
          <a:p>
            <a:fld id="{B19314F7-1AB9-4999-995E-B043A8081489}" type="datetimeFigureOut">
              <a:rPr lang="ar-JO" smtClean="0"/>
              <a:t>14/10/1446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BCF6AE68-6BDB-4145-A0DE-F53909377FF6}" type="slidenum">
              <a:rPr lang="ar-JO" smtClean="0"/>
              <a:t>‹#›</a:t>
            </a:fld>
            <a:endParaRPr lang="ar-JO"/>
          </a:p>
        </p:txBody>
      </p:sp>
    </p:spTree>
    <p:extLst>
      <p:ext uri="{BB962C8B-B14F-4D97-AF65-F5344CB8AC3E}">
        <p14:creationId xmlns:p14="http://schemas.microsoft.com/office/powerpoint/2010/main" val="718890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J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9314F7-1AB9-4999-995E-B043A8081489}" type="datetimeFigureOut">
              <a:rPr lang="ar-JO" smtClean="0"/>
              <a:t>14/10/1446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BCF6AE68-6BDB-4145-A0DE-F53909377FF6}" type="slidenum">
              <a:rPr lang="ar-JO" smtClean="0"/>
              <a:t>‹#›</a:t>
            </a:fld>
            <a:endParaRPr lang="ar-JO"/>
          </a:p>
        </p:txBody>
      </p:sp>
    </p:spTree>
    <p:extLst>
      <p:ext uri="{BB962C8B-B14F-4D97-AF65-F5344CB8AC3E}">
        <p14:creationId xmlns:p14="http://schemas.microsoft.com/office/powerpoint/2010/main" val="2431154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Date Placeholder 4"/>
          <p:cNvSpPr>
            <a:spLocks noGrp="1"/>
          </p:cNvSpPr>
          <p:nvPr>
            <p:ph type="dt" sz="half" idx="10"/>
          </p:nvPr>
        </p:nvSpPr>
        <p:spPr/>
        <p:txBody>
          <a:bodyPr/>
          <a:lstStyle/>
          <a:p>
            <a:fld id="{B19314F7-1AB9-4999-995E-B043A8081489}" type="datetimeFigureOut">
              <a:rPr lang="ar-JO" smtClean="0"/>
              <a:t>14/10/1446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BCF6AE68-6BDB-4145-A0DE-F53909377FF6}" type="slidenum">
              <a:rPr lang="ar-JO" smtClean="0"/>
              <a:t>‹#›</a:t>
            </a:fld>
            <a:endParaRPr lang="ar-JO"/>
          </a:p>
        </p:txBody>
      </p:sp>
    </p:spTree>
    <p:extLst>
      <p:ext uri="{BB962C8B-B14F-4D97-AF65-F5344CB8AC3E}">
        <p14:creationId xmlns:p14="http://schemas.microsoft.com/office/powerpoint/2010/main" val="383606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J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7" name="Date Placeholder 6"/>
          <p:cNvSpPr>
            <a:spLocks noGrp="1"/>
          </p:cNvSpPr>
          <p:nvPr>
            <p:ph type="dt" sz="half" idx="10"/>
          </p:nvPr>
        </p:nvSpPr>
        <p:spPr/>
        <p:txBody>
          <a:bodyPr/>
          <a:lstStyle/>
          <a:p>
            <a:fld id="{B19314F7-1AB9-4999-995E-B043A8081489}" type="datetimeFigureOut">
              <a:rPr lang="ar-JO" smtClean="0"/>
              <a:t>14/10/1446</a:t>
            </a:fld>
            <a:endParaRPr lang="ar-JO"/>
          </a:p>
        </p:txBody>
      </p:sp>
      <p:sp>
        <p:nvSpPr>
          <p:cNvPr id="8" name="Footer Placeholder 7"/>
          <p:cNvSpPr>
            <a:spLocks noGrp="1"/>
          </p:cNvSpPr>
          <p:nvPr>
            <p:ph type="ftr" sz="quarter" idx="11"/>
          </p:nvPr>
        </p:nvSpPr>
        <p:spPr/>
        <p:txBody>
          <a:bodyPr/>
          <a:lstStyle/>
          <a:p>
            <a:endParaRPr lang="ar-JO"/>
          </a:p>
        </p:txBody>
      </p:sp>
      <p:sp>
        <p:nvSpPr>
          <p:cNvPr id="9" name="Slide Number Placeholder 8"/>
          <p:cNvSpPr>
            <a:spLocks noGrp="1"/>
          </p:cNvSpPr>
          <p:nvPr>
            <p:ph type="sldNum" sz="quarter" idx="12"/>
          </p:nvPr>
        </p:nvSpPr>
        <p:spPr/>
        <p:txBody>
          <a:bodyPr/>
          <a:lstStyle/>
          <a:p>
            <a:fld id="{BCF6AE68-6BDB-4145-A0DE-F53909377FF6}" type="slidenum">
              <a:rPr lang="ar-JO" smtClean="0"/>
              <a:t>‹#›</a:t>
            </a:fld>
            <a:endParaRPr lang="ar-JO"/>
          </a:p>
        </p:txBody>
      </p:sp>
    </p:spTree>
    <p:extLst>
      <p:ext uri="{BB962C8B-B14F-4D97-AF65-F5344CB8AC3E}">
        <p14:creationId xmlns:p14="http://schemas.microsoft.com/office/powerpoint/2010/main" val="3337512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خلفية السورة"/>
          <p:cNvSpPr/>
          <p:nvPr userDrawn="1"/>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0" name="حد بني غامق"/>
          <p:cNvSpPr/>
          <p:nvPr userDrawn="1"/>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1" name="حد بني غامق"/>
          <p:cNvSpPr/>
          <p:nvPr userDrawn="1"/>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 name="زخرفة"/>
          <p:cNvSpPr/>
          <p:nvPr userDrawn="1"/>
        </p:nvSpPr>
        <p:spPr>
          <a:xfrm>
            <a:off x="0" y="0"/>
            <a:ext cx="12192000" cy="686446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7" name="حد أعلى"/>
          <p:cNvSpPr/>
          <p:nvPr userDrawn="1"/>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 name="حد أسفل"/>
          <p:cNvSpPr/>
          <p:nvPr userDrawn="1"/>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452373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9314F7-1AB9-4999-995E-B043A8081489}" type="datetimeFigureOut">
              <a:rPr lang="ar-JO" smtClean="0"/>
              <a:t>14/10/1446</a:t>
            </a:fld>
            <a:endParaRPr lang="ar-JO"/>
          </a:p>
        </p:txBody>
      </p:sp>
      <p:sp>
        <p:nvSpPr>
          <p:cNvPr id="3" name="Footer Placeholder 2"/>
          <p:cNvSpPr>
            <a:spLocks noGrp="1"/>
          </p:cNvSpPr>
          <p:nvPr>
            <p:ph type="ftr" sz="quarter" idx="11"/>
          </p:nvPr>
        </p:nvSpPr>
        <p:spPr/>
        <p:txBody>
          <a:bodyPr/>
          <a:lstStyle/>
          <a:p>
            <a:endParaRPr lang="ar-JO"/>
          </a:p>
        </p:txBody>
      </p:sp>
      <p:sp>
        <p:nvSpPr>
          <p:cNvPr id="4" name="Slide Number Placeholder 3"/>
          <p:cNvSpPr>
            <a:spLocks noGrp="1"/>
          </p:cNvSpPr>
          <p:nvPr>
            <p:ph type="sldNum" sz="quarter" idx="12"/>
          </p:nvPr>
        </p:nvSpPr>
        <p:spPr/>
        <p:txBody>
          <a:bodyPr/>
          <a:lstStyle/>
          <a:p>
            <a:fld id="{BCF6AE68-6BDB-4145-A0DE-F53909377FF6}" type="slidenum">
              <a:rPr lang="ar-JO" smtClean="0"/>
              <a:t>‹#›</a:t>
            </a:fld>
            <a:endParaRPr lang="ar-JO"/>
          </a:p>
        </p:txBody>
      </p:sp>
      <p:sp>
        <p:nvSpPr>
          <p:cNvPr id="5" name="خلفية السورة"/>
          <p:cNvSpPr/>
          <p:nvPr userDrawn="1"/>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 name="حد بني غامق"/>
          <p:cNvSpPr/>
          <p:nvPr userDrawn="1"/>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 name="حد بني غامق"/>
          <p:cNvSpPr/>
          <p:nvPr userDrawn="1"/>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 name="زخرفة"/>
          <p:cNvSpPr/>
          <p:nvPr userDrawn="1"/>
        </p:nvSpPr>
        <p:spPr>
          <a:xfrm>
            <a:off x="0" y="0"/>
            <a:ext cx="12192000" cy="686446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 name="حد أعلى"/>
          <p:cNvSpPr/>
          <p:nvPr userDrawn="1"/>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0" name="حد أسفل"/>
          <p:cNvSpPr/>
          <p:nvPr userDrawn="1"/>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62168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J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9314F7-1AB9-4999-995E-B043A8081489}" type="datetimeFigureOut">
              <a:rPr lang="ar-JO" smtClean="0"/>
              <a:t>14/10/1446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BCF6AE68-6BDB-4145-A0DE-F53909377FF6}" type="slidenum">
              <a:rPr lang="ar-JO" smtClean="0"/>
              <a:t>‹#›</a:t>
            </a:fld>
            <a:endParaRPr lang="ar-JO"/>
          </a:p>
        </p:txBody>
      </p:sp>
    </p:spTree>
    <p:extLst>
      <p:ext uri="{BB962C8B-B14F-4D97-AF65-F5344CB8AC3E}">
        <p14:creationId xmlns:p14="http://schemas.microsoft.com/office/powerpoint/2010/main" val="2486036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J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9314F7-1AB9-4999-995E-B043A8081489}" type="datetimeFigureOut">
              <a:rPr lang="ar-JO" smtClean="0"/>
              <a:t>14/10/1446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BCF6AE68-6BDB-4145-A0DE-F53909377FF6}" type="slidenum">
              <a:rPr lang="ar-JO" smtClean="0"/>
              <a:t>‹#›</a:t>
            </a:fld>
            <a:endParaRPr lang="ar-JO"/>
          </a:p>
        </p:txBody>
      </p:sp>
    </p:spTree>
    <p:extLst>
      <p:ext uri="{BB962C8B-B14F-4D97-AF65-F5344CB8AC3E}">
        <p14:creationId xmlns:p14="http://schemas.microsoft.com/office/powerpoint/2010/main" val="3630901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ar-J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19314F7-1AB9-4999-995E-B043A8081489}" type="datetimeFigureOut">
              <a:rPr lang="ar-JO" smtClean="0"/>
              <a:t>14/10/1446</a:t>
            </a:fld>
            <a:endParaRPr lang="ar-J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CF6AE68-6BDB-4145-A0DE-F53909377FF6}" type="slidenum">
              <a:rPr lang="ar-JO" smtClean="0"/>
              <a:t>‹#›</a:t>
            </a:fld>
            <a:endParaRPr lang="ar-JO"/>
          </a:p>
        </p:txBody>
      </p:sp>
    </p:spTree>
    <p:extLst>
      <p:ext uri="{BB962C8B-B14F-4D97-AF65-F5344CB8AC3E}">
        <p14:creationId xmlns:p14="http://schemas.microsoft.com/office/powerpoint/2010/main" val="993209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5EDBDDB1-16F1-3AB9-3C1F-18BCCE4218A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JO"/>
          </a:p>
        </p:txBody>
      </p:sp>
      <p:sp>
        <p:nvSpPr>
          <p:cNvPr id="3" name="عنصر نائب للنص 2">
            <a:extLst>
              <a:ext uri="{FF2B5EF4-FFF2-40B4-BE49-F238E27FC236}">
                <a16:creationId xmlns:a16="http://schemas.microsoft.com/office/drawing/2014/main" id="{98A169A7-ACD2-DD35-AC1D-259686DB5707}"/>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F32C904A-7D77-FD64-253F-6DA0892ED1A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97488D8-EB0E-423F-81C1-0F7BC0B04D81}" type="datetimeFigureOut">
              <a:rPr lang="ar-JO" smtClean="0"/>
              <a:t>14/10/1446</a:t>
            </a:fld>
            <a:endParaRPr lang="ar-JO"/>
          </a:p>
        </p:txBody>
      </p:sp>
      <p:sp>
        <p:nvSpPr>
          <p:cNvPr id="5" name="عنصر نائب للتذييل 4">
            <a:extLst>
              <a:ext uri="{FF2B5EF4-FFF2-40B4-BE49-F238E27FC236}">
                <a16:creationId xmlns:a16="http://schemas.microsoft.com/office/drawing/2014/main" id="{02ED0721-47E3-D00E-EA35-13F772CDB2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a:extLst>
              <a:ext uri="{FF2B5EF4-FFF2-40B4-BE49-F238E27FC236}">
                <a16:creationId xmlns:a16="http://schemas.microsoft.com/office/drawing/2014/main" id="{76F756B4-842E-0AE3-3F42-214812D5E3F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C51D081-0B4F-410B-BD58-E9CBF16D179D}" type="slidenum">
              <a:rPr lang="ar-JO" smtClean="0"/>
              <a:t>‹#›</a:t>
            </a:fld>
            <a:endParaRPr lang="ar-JO"/>
          </a:p>
        </p:txBody>
      </p:sp>
    </p:spTree>
    <p:extLst>
      <p:ext uri="{BB962C8B-B14F-4D97-AF65-F5344CB8AC3E}">
        <p14:creationId xmlns:p14="http://schemas.microsoft.com/office/powerpoint/2010/main" val="680938736"/>
      </p:ext>
    </p:extLst>
  </p:cSld>
  <p:clrMap bg1="lt1" tx1="dk1" bg2="lt2" tx2="dk2" accent1="accent1" accent2="accent2" accent3="accent3" accent4="accent4" accent5="accent5" accent6="accent6" hlink="hlink" folHlink="folHlink"/>
  <p:sldLayoutIdLst>
    <p:sldLayoutId id="2147483661" r:id="rId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lideszone.net/" TargetMode="Externa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hyperlink" Target="https://www.buymeacoffee.com/islamicpowerpoint" TargetMode="External"/><Relationship Id="rId4" Type="http://schemas.openxmlformats.org/officeDocument/2006/relationships/hyperlink" Target="https://www.youtube.com/@IslamicPowerPoint" TargetMode="External"/></Relationships>
</file>

<file path=ppt/slides/_rels/slide1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7.png"/><Relationship Id="rId5" Type="http://schemas.openxmlformats.org/officeDocument/2006/relationships/slide" Target="slide104.xml"/><Relationship Id="rId4" Type="http://schemas.openxmlformats.org/officeDocument/2006/relationships/slide" Target="slide3.xml"/></Relationships>
</file>

<file path=ppt/slides/_rels/slide10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7.png"/><Relationship Id="rId5" Type="http://schemas.openxmlformats.org/officeDocument/2006/relationships/slide" Target="slide114.xml"/><Relationship Id="rId4" Type="http://schemas.openxmlformats.org/officeDocument/2006/relationships/slide" Target="slide3.xml"/></Relationships>
</file>

<file path=ppt/slides/_rels/slide11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7.png"/><Relationship Id="rId5" Type="http://schemas.openxmlformats.org/officeDocument/2006/relationships/slide" Target="slide121.xml"/><Relationship Id="rId4" Type="http://schemas.openxmlformats.org/officeDocument/2006/relationships/slide" Target="slide3.xml"/></Relationships>
</file>

<file path=ppt/slides/_rels/slide12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7.png"/><Relationship Id="rId5" Type="http://schemas.openxmlformats.org/officeDocument/2006/relationships/slide" Target="slide127.xml"/><Relationship Id="rId4" Type="http://schemas.openxmlformats.org/officeDocument/2006/relationships/slide" Target="slide3.xml"/></Relationships>
</file>

<file path=ppt/slides/_rels/slide12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7.png"/><Relationship Id="rId5" Type="http://schemas.openxmlformats.org/officeDocument/2006/relationships/slide" Target="slide134.xml"/><Relationship Id="rId4" Type="http://schemas.openxmlformats.org/officeDocument/2006/relationships/slide" Target="slide3.xml"/></Relationships>
</file>

<file path=ppt/slides/_rels/slide13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7.png"/><Relationship Id="rId5" Type="http://schemas.openxmlformats.org/officeDocument/2006/relationships/slide" Target="slide139.xml"/><Relationship Id="rId4" Type="http://schemas.openxmlformats.org/officeDocument/2006/relationships/slide" Target="slide3.xml"/></Relationships>
</file>

<file path=ppt/slides/_rels/slide14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7.png"/><Relationship Id="rId5" Type="http://schemas.openxmlformats.org/officeDocument/2006/relationships/slide" Target="slide143.xml"/><Relationship Id="rId4" Type="http://schemas.openxmlformats.org/officeDocument/2006/relationships/slide" Target="slide3.xml"/></Relationships>
</file>

<file path=ppt/slides/_rels/slide14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7.png"/><Relationship Id="rId5" Type="http://schemas.openxmlformats.org/officeDocument/2006/relationships/slide" Target="slide148.xml"/><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7.png"/><Relationship Id="rId5" Type="http://schemas.openxmlformats.org/officeDocument/2006/relationships/slide" Target="slide154.xml"/><Relationship Id="rId4" Type="http://schemas.openxmlformats.org/officeDocument/2006/relationships/slide" Target="slide3.xml"/></Relationships>
</file>

<file path=ppt/slides/_rels/slide15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7.png"/><Relationship Id="rId5" Type="http://schemas.openxmlformats.org/officeDocument/2006/relationships/slide" Target="slide158.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7.png"/><Relationship Id="rId5" Type="http://schemas.openxmlformats.org/officeDocument/2006/relationships/slide" Target="slide163.xml"/><Relationship Id="rId4" Type="http://schemas.openxmlformats.org/officeDocument/2006/relationships/slide" Target="slide3.xml"/></Relationships>
</file>

<file path=ppt/slides/_rels/slide16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7.png"/><Relationship Id="rId5" Type="http://schemas.openxmlformats.org/officeDocument/2006/relationships/slide" Target="slide167.xml"/><Relationship Id="rId4" Type="http://schemas.openxmlformats.org/officeDocument/2006/relationships/slide" Target="slide3.xml"/></Relationships>
</file>

<file path=ppt/slides/_rels/slide16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7.png"/><Relationship Id="rId5" Type="http://schemas.openxmlformats.org/officeDocument/2006/relationships/slide" Target="slide172.xml"/><Relationship Id="rId4" Type="http://schemas.openxmlformats.org/officeDocument/2006/relationships/slide" Target="slide3.xml"/></Relationships>
</file>

<file path=ppt/slides/_rels/slide17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7.png"/><Relationship Id="rId5" Type="http://schemas.openxmlformats.org/officeDocument/2006/relationships/slide" Target="slide177.xml"/><Relationship Id="rId4" Type="http://schemas.openxmlformats.org/officeDocument/2006/relationships/slide" Target="slide3.xml"/></Relationships>
</file>

<file path=ppt/slides/_rels/slide17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7.png"/><Relationship Id="rId5" Type="http://schemas.openxmlformats.org/officeDocument/2006/relationships/slide" Target="slide181.xml"/><Relationship Id="rId4" Type="http://schemas.openxmlformats.org/officeDocument/2006/relationships/slide" Target="slide3.xml"/></Relationships>
</file>

<file path=ppt/slides/_rels/slide18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7.png"/><Relationship Id="rId5" Type="http://schemas.openxmlformats.org/officeDocument/2006/relationships/slide" Target="slide184.xml"/><Relationship Id="rId4" Type="http://schemas.openxmlformats.org/officeDocument/2006/relationships/slide" Target="slide3.xml"/></Relationships>
</file>

<file path=ppt/slides/_rels/slide18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7.png"/><Relationship Id="rId5" Type="http://schemas.openxmlformats.org/officeDocument/2006/relationships/slide" Target="slide188.xml"/><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8.xml"/><Relationship Id="rId5" Type="http://schemas.openxmlformats.org/officeDocument/2006/relationships/image" Target="../media/image7.png"/><Relationship Id="rId4" Type="http://schemas.openxmlformats.org/officeDocument/2006/relationships/slide" Target="slide3.xml"/></Relationships>
</file>

<file path=ppt/slides/_rels/slide19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7.png"/><Relationship Id="rId5" Type="http://schemas.openxmlformats.org/officeDocument/2006/relationships/slide" Target="slide192.xml"/><Relationship Id="rId4" Type="http://schemas.openxmlformats.org/officeDocument/2006/relationships/slide" Target="slide3.xml"/></Relationships>
</file>

<file path=ppt/slides/_rels/slide19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7.png"/><Relationship Id="rId5" Type="http://schemas.openxmlformats.org/officeDocument/2006/relationships/slide" Target="slide195.xml"/><Relationship Id="rId4" Type="http://schemas.openxmlformats.org/officeDocument/2006/relationships/slide" Target="slide3.xml"/></Relationships>
</file>

<file path=ppt/slides/_rels/slide19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7.png"/><Relationship Id="rId5" Type="http://schemas.openxmlformats.org/officeDocument/2006/relationships/slide" Target="slide199.xml"/><Relationship Id="rId4" Type="http://schemas.openxmlformats.org/officeDocument/2006/relationships/slide" Target="slide3.xml"/></Relationships>
</file>

<file path=ppt/slides/_rels/slide20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7.png"/><Relationship Id="rId5" Type="http://schemas.openxmlformats.org/officeDocument/2006/relationships/slide" Target="slide202.xml"/><Relationship Id="rId4" Type="http://schemas.openxmlformats.org/officeDocument/2006/relationships/slide" Target="slide3.xml"/></Relationships>
</file>

<file path=ppt/slides/_rels/slide20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7.png"/><Relationship Id="rId5" Type="http://schemas.openxmlformats.org/officeDocument/2006/relationships/slide" Target="slide205.xml"/><Relationship Id="rId4" Type="http://schemas.openxmlformats.org/officeDocument/2006/relationships/slide" Target="slide3.xml"/></Relationships>
</file>

<file path=ppt/slides/_rels/slide20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7.png"/><Relationship Id="rId5" Type="http://schemas.openxmlformats.org/officeDocument/2006/relationships/slide" Target="slide208.xml"/><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7.png"/><Relationship Id="rId5" Type="http://schemas.openxmlformats.org/officeDocument/2006/relationships/slide" Target="slide212.xml"/><Relationship Id="rId4" Type="http://schemas.openxmlformats.org/officeDocument/2006/relationships/slide" Target="slide3.xml"/></Relationships>
</file>

<file path=ppt/slides/_rels/slide21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7.png"/><Relationship Id="rId5" Type="http://schemas.openxmlformats.org/officeDocument/2006/relationships/slide" Target="slide215.xml"/><Relationship Id="rId4" Type="http://schemas.openxmlformats.org/officeDocument/2006/relationships/slide" Target="slide3.xml"/></Relationships>
</file>

<file path=ppt/slides/_rels/slide21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7.png"/><Relationship Id="rId5" Type="http://schemas.openxmlformats.org/officeDocument/2006/relationships/slide" Target="slide219.xml"/><Relationship Id="rId4" Type="http://schemas.openxmlformats.org/officeDocument/2006/relationships/slide" Target="slide3.xml"/></Relationships>
</file>

<file path=ppt/slides/_rels/slide22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slide" Target="slide32.xml"/><Relationship Id="rId4" Type="http://schemas.openxmlformats.org/officeDocument/2006/relationships/slide" Target="slide3.xml"/></Relationships>
</file>

<file path=ppt/slides/_rels/slide3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3" Type="http://schemas.openxmlformats.org/officeDocument/2006/relationships/slide" Target="slide114.xml"/><Relationship Id="rId18" Type="http://schemas.openxmlformats.org/officeDocument/2006/relationships/slide" Target="slide158.xml"/><Relationship Id="rId26" Type="http://schemas.openxmlformats.org/officeDocument/2006/relationships/slide" Target="slide181.xml"/><Relationship Id="rId39" Type="http://schemas.openxmlformats.org/officeDocument/2006/relationships/slide" Target="slide192.xml"/><Relationship Id="rId21" Type="http://schemas.openxmlformats.org/officeDocument/2006/relationships/slide" Target="slide143.xml"/><Relationship Id="rId34" Type="http://schemas.openxmlformats.org/officeDocument/2006/relationships/slide" Target="slide195.xml"/><Relationship Id="rId7" Type="http://schemas.openxmlformats.org/officeDocument/2006/relationships/slide" Target="slide69.xml"/><Relationship Id="rId12" Type="http://schemas.openxmlformats.org/officeDocument/2006/relationships/slide" Target="slide121.xml"/><Relationship Id="rId17" Type="http://schemas.openxmlformats.org/officeDocument/2006/relationships/slide" Target="slide84.xml"/><Relationship Id="rId25" Type="http://schemas.openxmlformats.org/officeDocument/2006/relationships/slide" Target="slide184.xml"/><Relationship Id="rId33" Type="http://schemas.openxmlformats.org/officeDocument/2006/relationships/slide" Target="slide199.xml"/><Relationship Id="rId38" Type="http://schemas.openxmlformats.org/officeDocument/2006/relationships/slide" Target="slide163.xml"/><Relationship Id="rId2" Type="http://schemas.openxmlformats.org/officeDocument/2006/relationships/image" Target="../media/image1.jpg"/><Relationship Id="rId16" Type="http://schemas.openxmlformats.org/officeDocument/2006/relationships/slide" Target="slide90.xml"/><Relationship Id="rId20" Type="http://schemas.openxmlformats.org/officeDocument/2006/relationships/slide" Target="slide148.xml"/><Relationship Id="rId29" Type="http://schemas.openxmlformats.org/officeDocument/2006/relationships/slide" Target="slide167.xml"/><Relationship Id="rId1" Type="http://schemas.openxmlformats.org/officeDocument/2006/relationships/slideLayout" Target="../slideLayouts/slideLayout1.xml"/><Relationship Id="rId6" Type="http://schemas.openxmlformats.org/officeDocument/2006/relationships/slide" Target="slide76.xml"/><Relationship Id="rId11" Type="http://schemas.openxmlformats.org/officeDocument/2006/relationships/slide" Target="slide5.xml"/><Relationship Id="rId24" Type="http://schemas.openxmlformats.org/officeDocument/2006/relationships/slide" Target="slide188.xml"/><Relationship Id="rId32" Type="http://schemas.openxmlformats.org/officeDocument/2006/relationships/slide" Target="slide202.xml"/><Relationship Id="rId37" Type="http://schemas.openxmlformats.org/officeDocument/2006/relationships/slide" Target="slide127.xml"/><Relationship Id="rId40" Type="http://schemas.openxmlformats.org/officeDocument/2006/relationships/slide" Target="slide18.xml"/><Relationship Id="rId5" Type="http://schemas.openxmlformats.org/officeDocument/2006/relationships/slide" Target="slide215.xml"/><Relationship Id="rId15" Type="http://schemas.openxmlformats.org/officeDocument/2006/relationships/slide" Target="slide97.xml"/><Relationship Id="rId23" Type="http://schemas.openxmlformats.org/officeDocument/2006/relationships/slide" Target="slide134.xml"/><Relationship Id="rId28" Type="http://schemas.openxmlformats.org/officeDocument/2006/relationships/slide" Target="slide172.xml"/><Relationship Id="rId36" Type="http://schemas.openxmlformats.org/officeDocument/2006/relationships/slide" Target="slide32.xml"/><Relationship Id="rId10" Type="http://schemas.openxmlformats.org/officeDocument/2006/relationships/slide" Target="slide43.xml"/><Relationship Id="rId19" Type="http://schemas.openxmlformats.org/officeDocument/2006/relationships/slide" Target="slide154.xml"/><Relationship Id="rId31" Type="http://schemas.openxmlformats.org/officeDocument/2006/relationships/slide" Target="slide205.xml"/><Relationship Id="rId4" Type="http://schemas.openxmlformats.org/officeDocument/2006/relationships/image" Target="../media/image6.png"/><Relationship Id="rId9" Type="http://schemas.openxmlformats.org/officeDocument/2006/relationships/slide" Target="slide52.xml"/><Relationship Id="rId14" Type="http://schemas.openxmlformats.org/officeDocument/2006/relationships/slide" Target="slide104.xml"/><Relationship Id="rId22" Type="http://schemas.openxmlformats.org/officeDocument/2006/relationships/slide" Target="slide139.xml"/><Relationship Id="rId27" Type="http://schemas.openxmlformats.org/officeDocument/2006/relationships/slide" Target="slide177.xml"/><Relationship Id="rId30" Type="http://schemas.openxmlformats.org/officeDocument/2006/relationships/slide" Target="slide208.xml"/><Relationship Id="rId35" Type="http://schemas.openxmlformats.org/officeDocument/2006/relationships/slide" Target="slide212.xml"/><Relationship Id="rId8" Type="http://schemas.openxmlformats.org/officeDocument/2006/relationships/slide" Target="slide58.xml"/><Relationship Id="rId3" Type="http://schemas.openxmlformats.org/officeDocument/2006/relationships/slide" Target="slide219.xml"/></Relationships>
</file>

<file path=ppt/slides/_rels/slide4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slide" Target="slide43.xml"/><Relationship Id="rId4" Type="http://schemas.openxmlformats.org/officeDocument/2006/relationships/slide" Target="slide3.xml"/></Relationships>
</file>

<file path=ppt/slides/_rels/slide4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slide" Target="slide52.xml"/><Relationship Id="rId4" Type="http://schemas.openxmlformats.org/officeDocument/2006/relationships/slide" Target="slide3.xml"/></Relationships>
</file>

<file path=ppt/slides/_rels/slide5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slide" Target="slide58.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slide" Target="slide69.xml"/><Relationship Id="rId4" Type="http://schemas.openxmlformats.org/officeDocument/2006/relationships/slide" Target="slide3.xml"/></Relationships>
</file>

<file path=ppt/slides/_rels/slide7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slide" Target="slide76.xml"/><Relationship Id="rId4" Type="http://schemas.openxmlformats.org/officeDocument/2006/relationships/slide" Target="slide3.xml"/></Relationships>
</file>

<file path=ppt/slides/_rels/slide7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slide" Target="slide84.xml"/><Relationship Id="rId4" Type="http://schemas.openxmlformats.org/officeDocument/2006/relationships/slide" Target="slide3.xml"/></Relationships>
</file>

<file path=ppt/slides/_rels/slide8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slide" Target="slide90.xml"/><Relationship Id="rId4" Type="http://schemas.openxmlformats.org/officeDocument/2006/relationships/slide" Target="slide3.xml"/></Relationships>
</file>

<file path=ppt/slides/_rels/slide9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slide" Target="slide97.xml"/><Relationship Id="rId4" Type="http://schemas.openxmlformats.org/officeDocument/2006/relationships/slide" Target="slide3.xml"/></Relationships>
</file>

<file path=ppt/slides/_rels/slide9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47231096-3489-F4AD-F18F-68663C9D5171}"/>
              </a:ext>
            </a:extLst>
          </p:cNvPr>
          <p:cNvSpPr txBox="1"/>
          <p:nvPr/>
        </p:nvSpPr>
        <p:spPr>
          <a:xfrm>
            <a:off x="1093076" y="2409183"/>
            <a:ext cx="10005848" cy="2769989"/>
          </a:xfrm>
          <a:prstGeom prst="rect">
            <a:avLst/>
          </a:prstGeom>
          <a:noFill/>
        </p:spPr>
        <p:txBody>
          <a:bodyPr wrap="square" anchor="ctr">
            <a:spAutoFit/>
          </a:bodyPr>
          <a:lstStyle/>
          <a:p>
            <a:pPr marL="0" marR="0" lvl="0" indent="0" algn="ctr" defTabSz="914400" rtl="1" eaLnBrk="1" fontAlgn="auto" latinLnBrk="0" hangingPunct="1">
              <a:lnSpc>
                <a:spcPct val="100000"/>
              </a:lnSpc>
              <a:spcBef>
                <a:spcPts val="0"/>
              </a:spcBef>
              <a:spcAft>
                <a:spcPts val="1200"/>
              </a:spcAft>
              <a:buClrTx/>
              <a:buSzTx/>
              <a:buFontTx/>
              <a:buNone/>
              <a:tabLst/>
              <a:defRPr/>
            </a:pPr>
            <a:r>
              <a:rPr kumimoji="0" lang="ar-JO"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rPr>
              <a:t>باشتراككم في قناة البوربوينت الإسلامي، سيشجعنا هذا على تقديم المزيد من عروض البوربوينت المجانية الهادفة والعالية الجودة، شكرً لكم.</a:t>
            </a:r>
          </a:p>
          <a:p>
            <a:pPr marL="0" marR="0" lvl="0" indent="0" algn="ctr" defTabSz="914400" rtl="1" eaLnBrk="1" fontAlgn="auto" latinLnBrk="0" hangingPunct="1">
              <a:lnSpc>
                <a:spcPct val="100000"/>
              </a:lnSpc>
              <a:spcBef>
                <a:spcPts val="0"/>
              </a:spcBef>
              <a:spcAft>
                <a:spcPts val="1200"/>
              </a:spcAft>
              <a:buClrTx/>
              <a:buSzTx/>
              <a:buFontTx/>
              <a:buNone/>
              <a:tabLst/>
              <a:defRPr/>
            </a:pPr>
            <a:r>
              <a:rPr kumimoji="0" lang="ar-JO"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rPr>
              <a:t>جميع الحقوق محفوظة.</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hlinkClick r:id="rId3">
                  <a:extLst>
                    <a:ext uri="{A12FA001-AC4F-418D-AE19-62706E023703}">
                      <ahyp:hlinkClr xmlns:ahyp="http://schemas.microsoft.com/office/drawing/2018/hyperlinkcolor" val="tx"/>
                    </a:ext>
                  </a:extLst>
                </a:hlinkClick>
              </a:rPr>
              <a:t>https://www.slideszone.net</a:t>
            </a:r>
            <a:endPar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hlinkClick r:id="rId4">
                  <a:extLst>
                    <a:ext uri="{A12FA001-AC4F-418D-AE19-62706E023703}">
                      <ahyp:hlinkClr xmlns:ahyp="http://schemas.microsoft.com/office/drawing/2018/hyperlinkcolor" val="tx"/>
                    </a:ext>
                  </a:extLst>
                </a:hlinkClick>
              </a:rPr>
              <a:t>https://www.youtube.com/@IslamicPowerPoint</a:t>
            </a:r>
            <a:endPar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hlinkClick r:id="rId5">
                  <a:extLst>
                    <a:ext uri="{A12FA001-AC4F-418D-AE19-62706E023703}">
                      <ahyp:hlinkClr xmlns:ahyp="http://schemas.microsoft.com/office/drawing/2018/hyperlinkcolor" val="tx"/>
                    </a:ext>
                  </a:extLst>
                </a:hlinkClick>
              </a:rPr>
              <a:t>https://www.buymeacoffee.com/islamicpowerpoint</a:t>
            </a:r>
            <a:endPar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endParaRPr>
          </a:p>
        </p:txBody>
      </p:sp>
      <p:pic>
        <p:nvPicPr>
          <p:cNvPr id="5" name="Picture 4" descr="الصورة الرمزية">
            <a:extLst>
              <a:ext uri="{FF2B5EF4-FFF2-40B4-BE49-F238E27FC236}">
                <a16:creationId xmlns:a16="http://schemas.microsoft.com/office/drawing/2014/main" id="{56E85222-AC2F-36ED-F022-2231350A78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6900" y="1445400"/>
            <a:ext cx="838200" cy="838200"/>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65015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7"/>
            <a:ext cx="11520000" cy="3034805"/>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{وَأَنْزَلْنَا مِنْ الْمُعْصِرَات} السَّحَابَات الَّتِي حَانَ لَهَا أَنْ تُمْطِر كَالْمُعْصِرِ الْجَارِيَة الَّتِي دَنَتْ مِنْ الْحَيْض {مَاء ثَجَّاجًا} صَبَّابًا.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{لِنُخْرِج بِهِ حَبًّا} كَالْحِنْطَةِ {وَنَبَاتًا} كَالتِّينِ.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{وَجَنَّات} بَسَاتِين {أَلْفَافًا} مُلْتَفَّة جَمْع لَفِيف كَشَرِيفِ وَأَشْرَاف.</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يَوْم الْفَصْل} بَيْن الْخَلَائِق {كَانَ مِيقَاتًا} وَقْتًا لِلثَّوَابِ وَالْعِقَاب.</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النبأ</a:t>
            </a:r>
          </a:p>
        </p:txBody>
      </p:sp>
    </p:spTree>
    <p:extLst>
      <p:ext uri="{BB962C8B-B14F-4D97-AF65-F5344CB8AC3E}">
        <p14:creationId xmlns:p14="http://schemas.microsoft.com/office/powerpoint/2010/main" val="289638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{لَيْسَ لَهُمْ طَعَام إِلَّا مِنْ ضَرِيع} هُوَ نَوْع مِنْ الشَّوْك لَا تَرْعَاهُ دَابَّة لِخُبْثِهِ.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{لا يُسْمِنُ وَلا يُغْني مِن جُوع}.</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{وُجُوه يَوْمئِذٍ نَاعِمَة} حَسَنَة.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{لِسَعْيِهَا} فِي الدُّنْيَا بِالطَّاعَةِ {رَاضِيَة} فِي الْآخِرَة لَمَّا رَأَتْ ثَوَابه.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{في جَنَّةٍ عَالِيَة} حسًا ومعنى.</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الغاشية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92965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{لا يَسْمَعُ} بِالْيَاءِ وَالتَّاء {فِيهَا لَاغِيَة} أَيْ نَفْس ذَات لَغْو هَذَيَان مِنْ الْكَلَام.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{فِيهَا عَيْن جَارِيَة} بِالْمَاءِ بِمَعْنَى عُيُون.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{فِيهَا سُرَر مَرْفُوعَة} ذَاتًا وَقَدْرًا وَمَحِلًّا.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{وَأَكْوَاب} أَقْدَاح لَا عُرَا لَهَا {مَوْضُوعَة} عَلَى حَافَّات الْعُيُون مُعَدَّة لِشُرْبِهِمْ.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{وَنَمَارِق} وَسَائِد {مَصْفُوفَة} بَعْضهَا بِجَنْبِ بَعْض يُسْتَنَد إليها.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الغاشية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07703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{وَزَرَابِيّ} بُسُط طَنَافِس لَهَا خَمْل {مَبْثُوثَة} مَبْسُوطَة.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{أَفَلَا يَنْظُرُونَ} أَيْ كُفَّار مَكَّة نَظَر اِعْتِبَار {إِلَى الإِبِلِ كَيْفَ خُلِقَت}.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{وَإِلى السَّمَاءِ كَيْفَ رُفِعَت}.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{وَإِلى الجِبَالِ كَيْفَ نُصِبَت}.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{وَإِلَى الْأَرْض كَيْف سُطِحَتْ} أَيْ بُسِطَتْ.</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الغاشية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405642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545536"/>
            <a:ext cx="11520000" cy="3766929"/>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{فَذَكِّرْ} هُمْ نِعَم اللَّه وَدَلَائِل تَوْحِيده {إِنَّمَا أَنْتَ مُذَكِّر}.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{لَسْت عَلَيْهِمْ بِمُصَيْطِر} وَفِي قِرَاءَة بِالسِّينِ بَدَل الصَّاد أَيْ بِمُسَلَّطٍ وَهَذَا قَبْل الْأَمْر بِالْجِهَادِ.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{إِلَّا} لَكِنْ {مَنْ تَوَلَّى} أَعْرَضَ عَنْ الْإِيمَان {وَكَفَر} بالقرآن.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{فَيُعَذِّبهُ اللَّه الْعَذَاب الْأَكْبَر} عَذَاب الْآخِرَة وَالْأَصْغَر عَذَاب الدُّنْيَا بِالْقَتْلِ وَالْأَسْر.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إِلَيْنَا إِيَابهمْ} رُجُوعهمْ بَعْد الْمَوْت.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إِنَّ عَلَيْنَا حِسَابهمْ} جَزَاءَهُمْ لَا نَتْرُكهُ أَبَدًا.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الغاشية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9392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الفجر</a:t>
            </a:r>
          </a:p>
        </p:txBody>
      </p:sp>
    </p:spTree>
    <p:extLst>
      <p:ext uri="{BB962C8B-B14F-4D97-AF65-F5344CB8AC3E}">
        <p14:creationId xmlns:p14="http://schemas.microsoft.com/office/powerpoint/2010/main" val="1192686347"/>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وَالْفَجْرِ (1) وَلَيَالٍ عَشْرٍ (2) وَالشَّفْعِ وَالْوَتْرِ (3) وَاللَّيْلِ إِذَا يَسْرِ (4) هَلْ فِي ذَٰلِكَ قَسَمٌ لِّذِي حِجْرٍ (5) أَلَمْ تَرَ كَيْفَ فَعَلَ رَبُّكَ بِعَادٍ (6) إِرَمَ ذَاتِ الْعِمَادِ (7) الَّتِي لَمْ يُخْلَقْ مِثْلُهَا فِي الْبِلَادِ (8) وَثَمُودَ الَّذِينَ جَابُوا الصَّخْرَ بِالْوَادِ (9) وَفِرْعَوْنَ ذِي الْأَوْتَادِ (10) الَّذِينَ طَغَوْا فِي الْبِلَادِ (11) فَأَكْثَرُوا فِيهَا الْفَسَادَ (12) فَصَبَّ عَلَيْهِمْ رَبُّكَ سَوْطَ</a:t>
            </a:r>
          </a:p>
        </p:txBody>
      </p:sp>
      <p:sp>
        <p:nvSpPr>
          <p:cNvPr id="11" name="نص 2"/>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عَذَابٍ (13) إِنَّ رَبَّكَ لَبِالْمِرْصَادِ (14) فَأَمَّا الْإِنسَانُ إِذَا مَا ابْتَلَاهُ رَبُّهُ فَأَكْرَمَهُ وَنَعَّمَهُ فَيَقُولُ رَبِّي أَكْرَمَنِ (15) وَأَمَّا إِذَا مَا ابْتَلَاهُ فَقَدَرَ عَلَيْهِ رِزْقَهُ فَيَقُولُ رَبِّي أَهَانَنِ (16) كَلَّا ۖ بَل لَّا تُكْرِمُونَ الْيَتِيمَ (17) وَلَا تَحَاضُّونَ عَلَىٰ طَعَامِ الْمِسْكِينِ (18) وَتَأْكُلُونَ التُّرَاثَ أَكْلًا لَّمًّا (19) وَتُحِبُّونَ الْمَالَ حُبًّا جَمًّا (20) كَلَّا إِذَا دُكَّتِ الْأَرْضُ دَكًّا دَكًّا</a:t>
            </a:r>
          </a:p>
        </p:txBody>
      </p:sp>
      <p:sp>
        <p:nvSpPr>
          <p:cNvPr id="36" name="نص 3"/>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(21) وَجَاءَ رَبُّكَ وَالْمَلَكُ صَفًّا صَفًّا (22) وَجِيءَ يَوْمَئِذٍ بِجَهَنَّمَ ۚ يَوْمَئِذٍ يَتَذَكَّرُ الْإِنسَانُ وَأَنَّىٰ لَهُ الذِّكْرَىٰ (23) يَقُولُ يَا لَيْتَنِي قَدَّمْتُ لِحَيَاتِي (24) فَيَوْمَئِذٍ لَّا يُعَذِّبُ عَذَابَهُ أَحَدٌ (25) وَلَا يُوثِقُ وَثَاقَهُ أَحَدٌ (26) يَا أَيَّتُهَا النَّفْسُ الْمُطْمَئِنَّةُ (27) ارْجِعِي إِلَىٰ رَبِّكِ </a:t>
            </a:r>
          </a:p>
          <a:p>
            <a:pPr algn="ctr"/>
            <a:r>
              <a:rPr lang="ar-JO" sz="4000" dirty="0">
                <a:latin typeface="Traditional Arabic" panose="02020603050405020304" pitchFamily="18" charset="-78"/>
                <a:cs typeface="Traditional Arabic" panose="02020603050405020304" pitchFamily="18" charset="-78"/>
              </a:rPr>
              <a:t>رَاضِيَةً مَّرْضِيَّةً (28) فَادْخُلِي فِي عِبَادِي (29) وَادْخُلِي جَنَّتِي (30)</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الفجر</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089">
            <a:hlinkClick r:id="" action="ppaction://media"/>
          </p:cNvPr>
          <p:cNvPicPr>
            <a:picLocks noChangeAspect="1"/>
          </p:cNvPicPr>
          <p:nvPr>
            <a:audioFile r:link="rId2"/>
            <p:extLst>
              <p:ext uri="{DAA4B4D4-6D71-4841-9C94-3DE7FCFB9230}">
                <p14:media xmlns:p14="http://schemas.microsoft.com/office/powerpoint/2010/main" r:embed="rId1">
                  <p14:bmkLst>
                    <p14:bmk name="Bookmark 1" time="57836.0902"/>
                    <p14:bmk name="Bookmark 2" time="126929.243"/>
                    <p14:bmk name="Bookmark 3" time="190719.8472"/>
                  </p14:bmkLst>
                </p14:media>
              </p:ext>
            </p:extLst>
          </p:nvPr>
        </p:nvPicPr>
        <p:blipFill>
          <a:blip r:embed="rId6"/>
          <a:stretch>
            <a:fillRect/>
          </a:stretch>
        </p:blipFill>
        <p:spPr>
          <a:xfrm>
            <a:off x="189781" y="-809789"/>
            <a:ext cx="609600" cy="609600"/>
          </a:xfrm>
          <a:prstGeom prst="rect">
            <a:avLst/>
          </a:prstGeom>
        </p:spPr>
      </p:pic>
    </p:spTree>
    <p:extLst>
      <p:ext uri="{BB962C8B-B14F-4D97-AF65-F5344CB8AC3E}">
        <p14:creationId xmlns:p14="http://schemas.microsoft.com/office/powerpoint/2010/main" val="50290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4" bmkName="Bookmark 1"/>
                      </p:tgtEl>
                    </p:cond>
                  </p:nextCondLst>
                </p:seq>
                <p:seq concurrent="1" nextAc="seek">
                  <p:cTn id="38" restart="whenNotActive" fill="hold" evtFilter="cancelBubble" nodeType="interactiveSeq">
                    <p:stCondLst>
                      <p:cond evt="onMediaBookmark" delay="0">
                        <p:tgtEl>
                          <p14:bmkTgt spid="4" bmkName="Bookmark 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1" nodeType="after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childTnLst>
                  </p:cTn>
                  <p:nextCondLst>
                    <p:cond evt="onMediaBookmark" delay="0">
                      <p:tgtEl>
                        <p14:bmkTgt spid="4" bmkName="Bookmark 2"/>
                      </p:tgtEl>
                    </p:cond>
                  </p:nextCondLst>
                </p:seq>
                <p:seq concurrent="1" nextAc="seek">
                  <p:cTn id="47" restart="whenNotActive" fill="hold" evtFilter="cancelBubble" nodeType="interactiveSeq">
                    <p:stCondLst>
                      <p:cond evt="onMediaBookmark" delay="0">
                        <p:tgtEl>
                          <p14:bmkTgt spid="4" bmkName="Bookmark 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xit" presetSubtype="0" fill="hold" grpId="2" nodeType="withEffect">
                                      <p:stCondLst>
                                        <p:cond delay="0"/>
                                      </p:stCondLst>
                                      <p:childTnLst>
                                        <p:set>
                                          <p:cBhvr>
                                            <p:cTn id="55" dur="1" fill="hold">
                                              <p:stCondLst>
                                                <p:cond delay="0"/>
                                              </p:stCondLst>
                                            </p:cTn>
                                            <p:tgtEl>
                                              <p:spTgt spid="77"/>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0"/>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81"/>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3"/>
                      </p:tgtEl>
                    </p:cond>
                  </p:nextCondLst>
                </p:seq>
              </p:childTnLst>
            </p:cTn>
          </p:par>
        </p:tnLst>
        <p:bldLst>
          <p:bldP spid="2" grpId="0"/>
          <p:bldP spid="11" grpId="0"/>
          <p:bldP spid="11" grpId="1"/>
          <p:bldP spid="36"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{وَالْفَجْر} أَيْ فَجْر كُلّ يَوْم.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{وَلَيَالٍ عَشْر} أَيْ عَشْر ذِي الْحِجَّة.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{وَالشَّفْع} الزَّوْج {وَالْوَتْر} بِفَتْحِ الْوَاو وَكَسْرهَا لُغَتَانِ الْفَرْد.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{وَاللَّيْل إِذَا يَسْرِ} مُقْبِلًا وَمُدْبِرًا.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{هَلْ فِي ذَلِكَ} الْقَسَم {قَسَم لِذِي حِجْر} عَقْل وَجَوَاب الْقَسَم مَحْذُوف أَيْ لَتُعَذَّبُنَّ يَا كفار مكة.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الفجر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406442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{ألم تر} تَعْلَم يَا مُحَمَّد {كَيْف فَعَلَ رَبّك بِعَادٍ}.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{إِرَم} هِيَ عَاد الْأُولَى فَإِرَم عَطْف بَيَان أَوْ بَدَل وَمَنْع الصَّرْف لِلْعَلَمِيَّةِ وَالتَّأْنِيث {ذَات الْعِمَاد} أَيْ الطُّول كَانَ طُول الطَّوِيل مِنْهُمْ أربعمائة ذراع.</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{الَّتِي لَمْ يُخْلَق مِثْلهَا فِي الْبِلَاد} فِي بطشهم وقوتهم.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{وَثَمُود الَّذِينَ جَابُوا} قَطَعُوا {الصَّخْر} جَمْع صَخْرَة وَاِتَّخَذُوهَا بُيُوتًا {بِالْوَادِ} وَادِي الْقُرَى.</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الفجر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44060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{وَفِرْعَوْن ذِي الْأَوْتَاد} كَانَ يَتِد أَرْبَعَة أَوْتَاد يَشُدّ إِلَيْهَا يَدَيْ وَرِجْلَيْ مَنْ يُعَذِّبهُ.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{الَّذِينَ طَغَوْا} تَجَبَّرُوا {فِي الْبِلَاد}.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{فَأَكْثَرُوا فِيهَا الْفَسَاد} الْقَتْل وَغَيْره.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{فَصَبَّ عَلَيْهِمْ رَبّك سَوْط} نَوْع {عَذَاب}.</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رَبّك لَبِالْمِرْصَادِ} يَرْصُد أَعْمَال الْعِبَاد فَلَا يَفُوتهُ مِنْهَا شَيْء لِيُجَازِيَهُمْ عَلَيْهَا.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الفجر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72395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{فَأَمَّا الْإِنْسَان} الْكَافِر {إِذَا مَا اِبْتَلَاهُ} اِخْتَبَرَهُ {رَبّه فَأَكْرَمَهُ} بِالْمَالِ وَغَيْره {وَنَعَّمَهُ فَيَقُول رَبِّي أكرمن}.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{وَأَمَّا إِذَا مَا اِبْتَلَاهُ فَقَدَرَ} ضَيَّقَ {عَلَيْهِ رِزْقه فَيَقُول رَبِّي أَهَانَن}.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رَدْع أَيْ لَيْسَ الْإِكْرَام بِالْغِنَى وَالْإِهَانَة بِالْفَقْرِ وَإِنَّمَا هُوَ بِالطَّاعَةِ وَالْمَعْصِيَة وَكُفَّار مَكَّة لا ينتبهون لذلك {بل لا يكرمون الْيَتِيم} لَا يُحْسِنُونَ إِلَيْهِ مَعَ غِنَاهُمْ أَوْ لا يعطونه حق من الميراث.</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{وَلا يَحُضُّونَ} أَنْفُسهمْ أَوْ غَيْرهمْ {عَلَى طَعَام} أَيْ إِطْعَام {المِسْكين}.</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الفجر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81157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7"/>
            <a:ext cx="11520000" cy="3034805"/>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{يَوْم يُنْفَخ فِي الصُّور} الْقَرْن بَدَل مِنْ يَوْم الْفَصْل أَوْ بَيَان لَهُ وَالنَّافِخ إِسْرَافِيل {فَتَأْتُونَ} مِنْ قُبُوركُمْ إِلَى الْمَوْقِف {أَفْوَاجًا} جَمَاعَات مختلفة.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{وَفُتِحَتْ السَّمَاء} بِالتَّشْدِيدِ وَالتَّخْفِيف شُقِّقَتْ لِنُزُولِ الْمَلَائِكَة {فَكَانَتْ أَبْوَابًا} ذَات أَبْوَاب.</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{وَسُيِّرَتْ الْجِبَال} ذُهِبَ بِهَا عَنْ أَمَاكِنهَا {فَكَانَتْ سَرَابًا} هَبَاء أَيْ مِثْله فِي خِفَّة سَيْرهَا.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جَهَنَّم كَانَتْ مِرْصَادًا} رَاصِدَة أَوْ مُرْصَدَة.</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النبأ</a:t>
            </a:r>
          </a:p>
        </p:txBody>
      </p:sp>
    </p:spTree>
    <p:extLst>
      <p:ext uri="{BB962C8B-B14F-4D97-AF65-F5344CB8AC3E}">
        <p14:creationId xmlns:p14="http://schemas.microsoft.com/office/powerpoint/2010/main" val="21641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{وَيَأْكُلونَ التُّراثَ} الْمِيرَاث {أَكْلًا لَمًّا} أَيْ شَدِيدًا لِلَمِّهِمْ نَصِيب النِّسَاء وَالصِّبْيَان مِنْ الْمِيرَاث مَعَ نَصِيبهمْ مِنْهُ أو مع مالهم.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{ويحبون الْمَال حُبًّا جَمًّا} أَيْ كَثِيرًا فَلَا يُنْفِقُونَهُ وَفِي قِرَاءَة بِالْفَوْقَانِيَّةِ فِي الْأَفْعَال الْأَرْبَعَة.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رَدْع لَهُمْ عَنْ ذَلِكَ {إِذَا دُكَّتْ الْأَرْض دَكًّا دَكًّا} زُلْزِلَتْ حَتَّى يَنْهَدِم كُلّ بِنَاء عَلَيْهَا وَيَنْعَدِم.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{وَجَاءَ رَبّك} أَيْ أَمْره {وَالْمَلَك} أَيْ الْمَلَائِكَة {صَفًّا صَفًّا} حَال أَيْ مُصْطَفِّينَ أَوْ ذَوِي صفوف كثيرة.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الفجر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04927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014190"/>
            <a:ext cx="11520000" cy="2829621"/>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{وَجِيءَ يَوْمئِذٍ بِجَهَنَّم} تُقَاد بِسَبْعِينَ أَلْف زِمَام كُلّ زِمَام بِأَيْدِي سَبْعِينَ أَلْف مَلَك لَهَا زَفِير وَتَغَيُّظ {يَوْمئِذٍ} بَدَل مِنْ إِذَا وَجَوَابهَا {يَتَذَكَّر الْإِنْسَان} أَيْ الْكَافِر مَا فَرَّطَ فِيهِ {وَأَنَّى لَهُ الذِّكْرَى} اِسْتِفْهَام بِمَعْنَى النَّفْي أَيْ لَا يَنْفَعهُ تَذَكُّره ذَلِكَ.</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{يَقولُ} مع تذكره {يَا} للتنبيه {لَيْتَني قَدَّمْت} الْخَيْر وَالْإِيمَان {لِحَيَاتِي} الطَّيِّبَة فِي الْآخِرَة أَوْ وَقْت حَيَاتِي فِي الدُّنْيَا.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الفجر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10326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7"/>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{فَيَوْمئِذٍ لَا يُعَذِّب} بِكَسْرِ الذَّال {عَذَابه} أَيْ اللَّه {أَحَد} أَيْ لَا يَكِلهُ إِلَى غَيْره.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 كذا {لَا يُوثِق} بِكَسْرِ الثَّاء {وَثَاقه أَحَد} وَفِي قِرَاءَة بِفَتْحِ الذَّال وَالثَّاء فَضَمِير عَذَابه وَوَثَاقه لِلْكَافِرِ وَالْمَعْنَى لَا يُعَذَّب أَحَد مِثْل تَعْذِيبه وَلَا يُوثَق مِثْل إِيثَاقه.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{يَا أَيَّتهَا النَّفْس الْمُطَمْئِنَة} الْآمِنَة وَهِيَ الْمُؤْمِنَة.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{اِرْجِعِي إِلَى رَبّك} يُقَال لَهَا ذَلِكَ عِنْد الْمَوْت أَيْ اِرْجِعِي إِلَى أَمْره وَإِرَادَته</a:t>
            </a:r>
            <a:r>
              <a:rPr lang="ar-JO" sz="3200" dirty="0">
                <a:latin typeface="Calibri" panose="020F0502020204030204" pitchFamily="34" charset="0"/>
                <a:ea typeface="Calibri" panose="020F0502020204030204" pitchFamily="34" charset="0"/>
                <a:cs typeface="Traditional Arabic" panose="02020603050405020304" pitchFamily="18" charset="-78"/>
              </a:rPr>
              <a:t>.</a:t>
            </a:r>
            <a:endParaRPr lang="ar-SA" sz="3200" dirty="0">
              <a:latin typeface="Calibri" panose="020F0502020204030204" pitchFamily="34" charset="0"/>
              <a:ea typeface="Calibri" panose="020F0502020204030204" pitchFamily="34" charset="0"/>
              <a:cs typeface="Traditional Arabic" panose="02020603050405020304" pitchFamily="18" charset="-78"/>
            </a:endParaRP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الفجر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84338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489832"/>
            <a:ext cx="11520000" cy="187833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 {رَاضِيَة} بِالثَّوَابِ {مَرْضِيَّة} عِنْد اللَّه بِعَمَلِك أَيْ جَامِعَة بَيْن الْوَصْفَيْنِ وَهُمَا حَالَانِ وَيُقَال لَهَا فِي القيامة.</a:t>
            </a:r>
            <a:endParaRPr lang="ar-JO" sz="3200" dirty="0">
              <a:latin typeface="Calibri" panose="020F0502020204030204" pitchFamily="34" charset="0"/>
              <a:ea typeface="Calibri" panose="020F0502020204030204" pitchFamily="34" charset="0"/>
              <a:cs typeface="Traditional Arabic" panose="02020603050405020304" pitchFamily="18" charset="-78"/>
            </a:endParaRP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{فَادْخُلِي فِي} جُمْلَة {عِبَادِي} الصَّالِحِينَ.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{وَادْخُلي جَنَّتي} معهم.</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الفجر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23537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البلد</a:t>
            </a:r>
          </a:p>
        </p:txBody>
      </p:sp>
    </p:spTree>
    <p:extLst>
      <p:ext uri="{BB962C8B-B14F-4D97-AF65-F5344CB8AC3E}">
        <p14:creationId xmlns:p14="http://schemas.microsoft.com/office/powerpoint/2010/main" val="1411316462"/>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لَا أُقْسِمُ بِهَٰذَا الْبَلَدِ (1) وَأَنتَ حِلٌّ بِهَٰذَا الْبَلَدِ (2) وَوَالِدٍ وَمَا وَلَدَ (3) لَقَدْ خَلَقْنَا الْإِنسَانَ فِي كَبَدٍ (4) أَيَحْسَبُ أَن لَّن يَقْدِرَ عَلَيْهِ أَحَدٌ (5) يَقُولُ أَهْلَكْتُ مَالًا لُّبَدًا (6) أَيَحْسَبُ أَن لَّمْ يَرَهُ أَحَدٌ (7) أَلَمْ نَجْعَل لَّهُ عَيْنَيْنِ (8) وَلِسَانًا وَشَفَتَيْنِ (9) وَهَدَيْنَاهُ النَّجْدَيْنِ (10) فَلَا اقْتَحَمَ الْعَقَبَةَ (11) وَمَا أَدْرَاكَ مَا الْعَقَبَةُ (12) فَكُّ رَقَبَةٍ (13) أَوْ</a:t>
            </a:r>
          </a:p>
        </p:txBody>
      </p:sp>
      <p:sp>
        <p:nvSpPr>
          <p:cNvPr id="11" name="نص 2" hidden="1"/>
          <p:cNvSpPr txBox="1"/>
          <p:nvPr/>
        </p:nvSpPr>
        <p:spPr>
          <a:xfrm>
            <a:off x="494581" y="2459504"/>
            <a:ext cx="11202838" cy="1938992"/>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إِطْعَامٌ فِي يَوْمٍ ذِي مَسْغَبَةٍ (14) يَتِيمًا ذَا مَقْرَبَةٍ (15) أَوْ مِسْكِينًا ذَا مَتْرَبَةٍ (16) ثُمَّ كَانَ مِنَ الَّذِينَ آمَنُوا وَتَوَاصَوْا بِالصَّبْرِ وَتَوَاصَوْا بِالْمَرْحَمَةِ (17) أُولَٰئِكَ أَصْحَابُ الْمَيْمَنَةِ (18) وَالَّذِينَ كَفَرُوا بِآيَاتِنَا هُمْ أَصْحَابُ الْمَشْأَمَةِ (19) عَلَيْهِمْ نَارٌ مُّؤْصَدَةٌ (20)</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البلد</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090">
            <a:hlinkClick r:id="" action="ppaction://media"/>
          </p:cNvPr>
          <p:cNvPicPr>
            <a:picLocks noChangeAspect="1"/>
          </p:cNvPicPr>
          <p:nvPr>
            <a:audioFile r:link="rId2"/>
            <p:extLst>
              <p:ext uri="{DAA4B4D4-6D71-4841-9C94-3DE7FCFB9230}">
                <p14:media xmlns:p14="http://schemas.microsoft.com/office/powerpoint/2010/main" r:embed="rId1">
                  <p14:bmkLst>
                    <p14:bmk name="Bookmark 1" time="68919.2061"/>
                    <p14:bmk name="Bookmark 2" time="112688.4537"/>
                  </p14:bmkLst>
                </p14:media>
              </p:ext>
            </p:extLst>
          </p:nvPr>
        </p:nvPicPr>
        <p:blipFill>
          <a:blip r:embed="rId6"/>
          <a:stretch>
            <a:fillRect/>
          </a:stretch>
        </p:blipFill>
        <p:spPr>
          <a:xfrm>
            <a:off x="0" y="-788076"/>
            <a:ext cx="609600" cy="609600"/>
          </a:xfrm>
          <a:prstGeom prst="rect">
            <a:avLst/>
          </a:prstGeom>
        </p:spPr>
      </p:pic>
    </p:spTree>
    <p:extLst>
      <p:ext uri="{BB962C8B-B14F-4D97-AF65-F5344CB8AC3E}">
        <p14:creationId xmlns:p14="http://schemas.microsoft.com/office/powerpoint/2010/main" val="4006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3" bmkName="Bookmark 1"/>
                      </p:tgtEl>
                    </p:cond>
                  </p:nextCondLst>
                </p:seq>
                <p:seq concurrent="1" nextAc="seek">
                  <p:cTn id="38" restart="whenNotActive" fill="hold" evtFilter="cancelBubble" nodeType="interactiveSeq">
                    <p:stCondLst>
                      <p:cond evt="onMediaBookmark" delay="0">
                        <p:tgtEl>
                          <p14:bmkTgt spid="3" bmkName="Bookmark 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xit" presetSubtype="0" fill="hold" grpId="2" nodeType="withEffect">
                                      <p:stCondLst>
                                        <p:cond delay="0"/>
                                      </p:stCondLst>
                                      <p:childTnLst>
                                        <p:set>
                                          <p:cBhvr>
                                            <p:cTn id="46" dur="1" fill="hold">
                                              <p:stCondLst>
                                                <p:cond delay="0"/>
                                              </p:stCondLst>
                                            </p:cTn>
                                            <p:tgtEl>
                                              <p:spTgt spid="7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2"/>
                      </p:tgtEl>
                    </p:cond>
                  </p:nextCondLst>
                </p:seq>
              </p:childTnLst>
            </p:cTn>
          </p:par>
        </p:tnLst>
        <p:bldLst>
          <p:bldP spid="2" grpId="0"/>
          <p:bldP spid="11"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{لَا} زَائِدَة {أُقْسِم بِهَذَا الْبَلَد} مَكَّة.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{وَأَنْتَ} يَا مُحَمَّد {حِلّ} حَلَال {بِهَذَا الْبَلَد} بِأَنْ يَحِلّ لَك فَتُقَاتِل فِيهِ وَقَدْ أَنْجَزَ اللَّه لَهُ هَذَا الْوَعْد يَوْم الْفَتْح فَالْجُمْلَة اِعْتِرَاض بَيْن الْمُقْسَم بِهِ وَمَا عُطِفَ عَلَيْهِ.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{وَوَالِد} أَيْ آدَم {وَمَا وَلَدَ} أَيْ ذُرِّيَّته وَمَا بِمَعْنَى مِنْ.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{لَقَدْ خَلَقْنَا الْإِنْسَان} أَيْ الْجِنْس {فِي كَبَد} نَصَب وَشِدَّة يُكَابِد مَصَائِب الدُّنْيَا وَشَدَائِد الْآخِرَة.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البلد</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00513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4"/>
            <a:ext cx="11520000" cy="293221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{أَيَحْسَبُ} أَيَظُنُّ الْإِنْسَان قَوِيّ قُرَيْش وَهُوَ أَبُو الْأَشَدّ بْن كِلْدَة بِقُوَّتِهِ {إنْ} مُخَفَّفَة مِنْ الثَّقِيلَة وَاسْمهَا مَحْذُوف أَيْ أَنَّهُ {لَنْ يَقْدِر عَلَيْهِ أَحَد} وَاَللَّه قَادِر عَلَيْهِ.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{يَقُول أَهْلَكْت} عَلَى عَدَاوَة مُحَمَّد {مَالًا لُبَدًا} كَثِيرًا بَعْضه عَلَى بَعْض.</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{أَيَحْسَبُ أَنْ} أَيْ أَنَّهُ {لَمْ يَرَهُ أَحَد} فِيمَا أَنْفَقَهُ فَيَعْلَم قَدْره وَاَللَّه عَالِم بِقَدْرِهِ وَأَنَّهُ لَيْسَ مِمَّا يَتَكَثَّر بِهِ وَمُجَازِيه عَلَى فعله السيء.</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البلد</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90169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{أَلَمْ نَجْعَل} اِسْتِفْهَام تَقْرِير أَيْ جَعَلْنَا {لَهُ عَيْنَيْن}.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{وَلِسَانًا وَشَفَتَيْن}.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{وَهَدَيْنَاهُ النَّجْدَيْنِ} بَيَّنَّا لَهُ طَرِيق الْخَيْر وَالشَّرّ.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{فَلَا} فَهَلَّا {اِقْتَحَمَ الْعَقَبَة} جَاوَزَهَا.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أَدْرَاك} أَعْلَمَك {مَا الْعَقَبَة} الَّتِي يَقْتَحِمهَا تَعْظِيمًا لِشَأْنِهَا وَالْجُمْلَة اِعْتِرَاض وَبَيَّنَ سَبَب جَوَازهَا بقوله.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البلد</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60671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{فَكّ رَقَبَة} مِنْ الرِّقّ بِأَنْ أَعْتَقَهَا.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{أَوْ إِطْعَام فِي يَوْم ذِي مَسْغَبَة} مَجَاعَة.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{يَتِيمًا ذَا مَقْرَبَة} قَرَابَة.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{أَوْ مِسْكِينًا ذَا مَتْرَبَة} لُصُوق بِالتُّرَابِ لِفَقْرِهِ وَفِي قِرَاءَة بَدَل الْفِعْلَيْنِ مَصْدَرَانِ مَرْفُوعَانِ مُضَاف الْأَوَّل لِرَقَبَةِ وَيُنَوَّن الثَّانِي فَيُقَدَّر قَبْل الْعَقَبَة اِقْتِحَام وَالْقِرَاءَة الْمَذْكُورَة بَيَانه.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البلد</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7372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9"/>
            <a:ext cx="11520000" cy="3034805"/>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{لِلطَّاغِينَ} الْكَافِرِينَ فَلَا يَتَجَاوَزُونَهَا {مَآبًا} مَرْجِعًا لَهُمْ فيدخلونها.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{لَابِثِينَ} حَال مُقَدَّرَة أَيْ مُقَدَّرًا لُبْثهمْ {فِيهَا أَحْقَابًا} دُهُورًا لَا نِهَايَة لَهَا جَمْع حُقْب بضم أوله.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{لَا يَذُوقُونَ فِيهَا بَرْدًا} نَوْمًا فَإِنَّهُمْ لَا يَذُوقُونَهُ {وَلَا شَرَابًا} مَا يُشْرَب تَلَذُّذًا.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{إِلَّا} لَكِنْ {حَمِيمًا} مَاء حَارًّا غَايَة الْحَرَارَة {وغساقا} بالتخفيف والتشديد ما يسيل عن صَدِيد أَهْل النَّار فَإِنَّهُمْ يَذُوقُونَهُ جُوزُوا بِذَلِكَ.</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النبأ</a:t>
            </a:r>
          </a:p>
        </p:txBody>
      </p:sp>
    </p:spTree>
    <p:extLst>
      <p:ext uri="{BB962C8B-B14F-4D97-AF65-F5344CB8AC3E}">
        <p14:creationId xmlns:p14="http://schemas.microsoft.com/office/powerpoint/2010/main" val="258861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كَانَ} عَطْف عَلَى اِقْتَحَمَ وَثُمَّ لِلتَّرْتِيبِ الذِّكْرِيّ وَالْمَعْنَى كَانَ وَقْت الِاقْتِحَام {مِنْ الَّذِينَ آمَنُوا وَتَوَاصَوْا} أَوْصَى بَعْضهمْ بَعْضًا {بِالصَّبْرِ} عَلَى الطَّاعَة وَعَنْ الْمَعْصِيَة {وَتَوَاصَوْا بِالْمَرْحَمَةِ} الرَّحْمَة عَلَى الخلق.</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{أُولَئِكَ} الْمَوْصُوفُونَ بِهَذِهِ الصِّفَات {أَصْحَاب الْمَيْمَنَة} الْيَمِين.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{وَاَلَّذِينَ كَفَرُوا بِآيَاتِنَا هُمْ أَصْحَاب الْمَشْأَمَة} الشِّمَال.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{عَلَيْهِم نَار مُؤْصَدَة} بالمهمزة والواو بدله مطبقة.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البلد</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59197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الشمس</a:t>
            </a:r>
          </a:p>
        </p:txBody>
      </p:sp>
    </p:spTree>
    <p:extLst>
      <p:ext uri="{BB962C8B-B14F-4D97-AF65-F5344CB8AC3E}">
        <p14:creationId xmlns:p14="http://schemas.microsoft.com/office/powerpoint/2010/main" val="307351770"/>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وَالشَّمْسِ وَضُحَاهَا (1) وَالْقَمَرِ إِذَا تَلَاهَا (2) وَالنَّهَارِ إِذَا جَلَّاهَا (3) وَاللَّيْلِ إِذَا يَغْشَاهَا (4) وَالسَّمَاءِ وَمَا بَنَاهَا (5) وَالْأَرْضِ وَمَا طَحَاهَا (6) وَنَفْسٍ وَمَا سَوَّاهَا (7) فَأَلْهَمَهَا فُجُورَهَا وَتَقْوَاهَا (8) قَدْ أَفْلَحَ مَن زَكَّاهَا (9) وَقَدْ خَابَ مَن دَسَّاهَا (10) كَذَّبَتْ ثَمُودُ بِطَغْوَاهَا (11) إِذِ انبَعَثَ أَشْقَاهَا (12) فَقَالَ لَهُمْ رَسُولُ اللَّهِ نَاقَةَ اللَّهِ</a:t>
            </a:r>
          </a:p>
        </p:txBody>
      </p:sp>
      <p:sp>
        <p:nvSpPr>
          <p:cNvPr id="11" name="نص 2"/>
          <p:cNvSpPr txBox="1"/>
          <p:nvPr/>
        </p:nvSpPr>
        <p:spPr>
          <a:xfrm>
            <a:off x="494581" y="2767280"/>
            <a:ext cx="11202838" cy="1323439"/>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وَسُقْيَاهَا (13) فَكَذَّبُوهُ فَعَقَرُوهَا فَدَمْدَمَ عَلَيْهِمْ رَبُّهُم بِذَنبِهِمْ فَسَوَّاهَا (14) وَلَا يَخَافُ</a:t>
            </a:r>
          </a:p>
          <a:p>
            <a:pPr algn="ctr"/>
            <a:r>
              <a:rPr lang="ar-JO" sz="4000" dirty="0">
                <a:latin typeface="Traditional Arabic" panose="02020603050405020304" pitchFamily="18" charset="-78"/>
                <a:cs typeface="Traditional Arabic" panose="02020603050405020304" pitchFamily="18" charset="-78"/>
              </a:rPr>
              <a:t>عُقْبَاهَا (15)</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الشمس</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091">
            <a:hlinkClick r:id="" action="ppaction://media"/>
          </p:cNvPr>
          <p:cNvPicPr>
            <a:picLocks noChangeAspect="1"/>
          </p:cNvPicPr>
          <p:nvPr>
            <a:audioFile r:link="rId2"/>
            <p:extLst>
              <p:ext uri="{DAA4B4D4-6D71-4841-9C94-3DE7FCFB9230}">
                <p14:media xmlns:p14="http://schemas.microsoft.com/office/powerpoint/2010/main" r:embed="rId1">
                  <p14:bmkLst>
                    <p14:bmk name="Bookmark 1" time="65215.625"/>
                    <p14:bmk name="Bookmark 2" time="85054.5"/>
                  </p14:bmkLst>
                </p14:media>
              </p:ext>
            </p:extLst>
          </p:nvPr>
        </p:nvPicPr>
        <p:blipFill>
          <a:blip r:embed="rId6"/>
          <a:stretch>
            <a:fillRect/>
          </a:stretch>
        </p:blipFill>
        <p:spPr>
          <a:xfrm>
            <a:off x="353" y="-733589"/>
            <a:ext cx="609600" cy="609600"/>
          </a:xfrm>
          <a:prstGeom prst="rect">
            <a:avLst/>
          </a:prstGeom>
        </p:spPr>
      </p:pic>
    </p:spTree>
    <p:extLst>
      <p:ext uri="{BB962C8B-B14F-4D97-AF65-F5344CB8AC3E}">
        <p14:creationId xmlns:p14="http://schemas.microsoft.com/office/powerpoint/2010/main" val="61481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4" bmkName="Bookmark 1"/>
                      </p:tgtEl>
                    </p:cond>
                  </p:nextCondLst>
                </p:seq>
                <p:seq concurrent="1" nextAc="seek">
                  <p:cTn id="38" restart="whenNotActive" fill="hold" evtFilter="cancelBubble" nodeType="interactiveSeq">
                    <p:stCondLst>
                      <p:cond evt="onMediaBookmark" delay="0">
                        <p:tgtEl>
                          <p14:bmkTgt spid="4" bmkName="Bookmark 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xit" presetSubtype="0" fill="hold" grpId="2" nodeType="withEffect">
                                      <p:stCondLst>
                                        <p:cond delay="0"/>
                                      </p:stCondLst>
                                      <p:childTnLst>
                                        <p:set>
                                          <p:cBhvr>
                                            <p:cTn id="46" dur="1" fill="hold">
                                              <p:stCondLst>
                                                <p:cond delay="0"/>
                                              </p:stCondLst>
                                            </p:cTn>
                                            <p:tgtEl>
                                              <p:spTgt spid="7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2"/>
                      </p:tgtEl>
                    </p:cond>
                  </p:nextCondLst>
                </p:seq>
              </p:childTnLst>
            </p:cTn>
          </p:par>
        </p:tnLst>
        <p:bldLst>
          <p:bldP spid="2" grpId="0"/>
          <p:bldP spid="11"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{وَالشَّمْس وَضُحَاهَا} ضَوْئِهَا.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{وَالْقَمَر إِذَا تَلَاهَا} تَبِعَهَا طَالِعًا عِنْد غُرُوبهَا.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{وَالنَّهَار إِذَا جَلَّاهَا} بِارْتِفَاعِهِ.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{وَاللَّيْل إِذَا يَغْشَاهَا} يُغَطِّيهَا بِظُلْمَتِهِ وَإِذَا فِي الثَّلَاثَة لِمُجَرَّدِ الظَّرْفِيَّة وَالْعَامِل فِيهَا فِعْل الْقَسَم.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{وَالسَّمَاءِ وَمَا بَنَاهَا}.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الشمس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12070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{وَالْأَرْض وَمَا طَحَاهَا} بَسَطَهَا.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{وَنَفْس} بِمَعْنَى نُفُوس {وَمَا سَوَّاهَا} فِي الْخِلْقَة وَمَا فِي الثَّلَاثَة مَصْدَرِيَّة أَوْ بِمَعْنَى مَنْ.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{فَأَلْهَمَهَا فُجُورهَا وَتَقْوَاهَا} بَيَّنَ لَهَا طَرِيق الْخَيْر والشر وأخر التقوى رعاية لرؤوس الآي وجواب القسم.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{قَدْ أَفْلَحَ} حُذِفَتْ مِنْهُ اللَّام لِطُولِ الْكَلَام {مَنْ زَكَّاهَا} طَهَّرَهَا مِنْ الذُّنُوب.</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{وَقَدْ خَابَ} خَسِرَ {مَنْ دَسَّاهَا} أَخْفَاهَا بِالْمَعْصِيَةِ وَأَصْله دَسَّسَهَا أُبْدِلَتْ السِّين الثَّانِيَة أَلِفًا تَخْفِيفًا.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الشمس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83734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{كَذَّبَتْ ثَمُود} رَسُولهَا صَالِحًا {بِطَغْوَاهَا} بِسَبَبِ طُغْيَانهَا.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{إِذْ اِنْبَعَثَ} أَسْرَعَ {أَشْقَاهَا} وَاسْمه قَدَّار إِلَى عَقْر النَّاقَة بِرِضَاهُمْ.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{فَقَالَ لَهُمْ رَسُول اللَّه} صَالِح {نَاقَة اللَّه} أَيْ ذَرُوهَا {وَسُقْيَاهَا} شُرْبهَا فِي يَوْمهَا وَكَانَ لَهَا يَوْم وَلَهُمْ يَوْم.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{فَكَذَّبُوهُ} فِي قَوْله ذَلِكَ عَنْ اللَّه الْمُرَتَّب عَلَيْهِ نُزُول الْعَذَاب بِهِمْ إِنْ خَالَفُوهُ {فَعَقَرُوهَا} قَتَلُوهَا لِيَسْلَم لَهُمْ مَاء شُرْبهَا</a:t>
            </a:r>
            <a:r>
              <a:rPr lang="ar-JO" sz="3200" dirty="0">
                <a:latin typeface="Calibri" panose="020F0502020204030204" pitchFamily="34" charset="0"/>
                <a:ea typeface="Calibri" panose="020F0502020204030204" pitchFamily="34" charset="0"/>
                <a:cs typeface="Traditional Arabic" panose="02020603050405020304" pitchFamily="18" charset="-78"/>
              </a:rPr>
              <a:t>.</a:t>
            </a:r>
            <a:endParaRPr lang="ar-SA" sz="3200" dirty="0">
              <a:latin typeface="Calibri" panose="020F0502020204030204" pitchFamily="34" charset="0"/>
              <a:ea typeface="Calibri" panose="020F0502020204030204" pitchFamily="34" charset="0"/>
              <a:cs typeface="Traditional Arabic" panose="02020603050405020304" pitchFamily="18" charset="-78"/>
            </a:endParaRP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الشمس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50613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541129"/>
            <a:ext cx="11520000" cy="177574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 {فَدَمْدَمَ} أَطْبَقَ {عَلَيْهِمْ رَبّهمْ} الْعَذَاب {بِذَنْبِهِمْ فَسَوَّاهَا} أَيْ الدَّمْدَمَة عَلَيْهِمْ أَيْ عَمَّهُمْ بِهَا فَلَمْ يَفْلِت مِنْهُمْ أحد.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{وَلا} بالواو والفاء {يَخَافُ عُقْبَاهَا} تَبِعَتَها.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الشمس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99578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الليل</a:t>
            </a:r>
          </a:p>
        </p:txBody>
      </p:sp>
    </p:spTree>
    <p:extLst>
      <p:ext uri="{BB962C8B-B14F-4D97-AF65-F5344CB8AC3E}">
        <p14:creationId xmlns:p14="http://schemas.microsoft.com/office/powerpoint/2010/main" val="832344141"/>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وَاللَّيْلِ إِذَا يَغْشَىٰ (1) وَالنَّهَارِ إِذَا تَجَلَّىٰ (2) وَمَا خَلَقَ الذَّكَرَ وَالْأُنثَىٰ (3) إِنَّ سَعْيَكُمْ لَشَتَّىٰ (4) فَأَمَّا مَنْ أَعْطَىٰ وَاتَّقَىٰ (5) وَصَدَّقَ بِالْحُسْنَىٰ (6) فَسَنُيَسِّرُهُ لِلْيُسْرَىٰ (7) وَأَمَّا مَن بَخِلَ وَاسْتَغْنَىٰ (8) وَكَذَّبَ بِالْحُسْنَىٰ (9) فَسَنُيَسِّرُهُ لِلْعُسْرَىٰ (10) وَمَا يُغْنِي عَنْهُ مَالُهُ إِذَا تَرَدَّىٰ (11) إِنَّ عَلَيْنَا لَلْهُدَىٰ (12) وَإِنَّ لَنَا لَلْآخِرَةَ وَالْأُولَىٰ (13) فَأَنذَرْتُكُمْ نَارًا</a:t>
            </a:r>
          </a:p>
        </p:txBody>
      </p:sp>
      <p:sp>
        <p:nvSpPr>
          <p:cNvPr id="11" name="نص 2"/>
          <p:cNvSpPr txBox="1"/>
          <p:nvPr/>
        </p:nvSpPr>
        <p:spPr>
          <a:xfrm>
            <a:off x="494581" y="2459504"/>
            <a:ext cx="11202838" cy="1938992"/>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تَلَظَّىٰ (14) لَا يَصْلَاهَا إِلَّا الْأَشْقَى (15) الَّذِي كَذَّبَ وَتَوَلَّىٰ (16) وَسَيُجَنَّبُهَا الْأَتْقَى (17) الَّذِي يُؤْتِي مَالَهُ يَتَزَكَّىٰ (18) وَمَا لِأَحَدٍ عِندَهُ مِن نِّعْمَةٍ تُجْزَىٰ (19) إِلَّا ابْتِغَاءَ</a:t>
            </a:r>
          </a:p>
          <a:p>
            <a:pPr algn="ctr"/>
            <a:r>
              <a:rPr lang="ar-JO" sz="4000" dirty="0">
                <a:latin typeface="Traditional Arabic" panose="02020603050405020304" pitchFamily="18" charset="-78"/>
                <a:cs typeface="Traditional Arabic" panose="02020603050405020304" pitchFamily="18" charset="-78"/>
              </a:rPr>
              <a:t>وَجْهِ رَبِّهِ الْأَعْلَىٰ (20) وَلَسَوْفَ يَرْضَىٰ (21)</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الليل</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092">
            <a:hlinkClick r:id="" action="ppaction://media"/>
          </p:cNvPr>
          <p:cNvPicPr>
            <a:picLocks noChangeAspect="1"/>
          </p:cNvPicPr>
          <p:nvPr>
            <a:audioFile r:link="rId2"/>
            <p:extLst>
              <p:ext uri="{DAA4B4D4-6D71-4841-9C94-3DE7FCFB9230}">
                <p14:media xmlns:p14="http://schemas.microsoft.com/office/powerpoint/2010/main" r:embed="rId1">
                  <p14:bmkLst>
                    <p14:bmk name="Bookmark 1" time="72775.2638"/>
                    <p14:bmk name="Bookmark 2" time="113005.5"/>
                  </p14:bmkLst>
                </p14:media>
              </p:ext>
            </p:extLst>
          </p:nvPr>
        </p:nvPicPr>
        <p:blipFill>
          <a:blip r:embed="rId6"/>
          <a:stretch>
            <a:fillRect/>
          </a:stretch>
        </p:blipFill>
        <p:spPr>
          <a:xfrm>
            <a:off x="0" y="-835189"/>
            <a:ext cx="609600" cy="609600"/>
          </a:xfrm>
          <a:prstGeom prst="rect">
            <a:avLst/>
          </a:prstGeom>
        </p:spPr>
      </p:pic>
    </p:spTree>
    <p:extLst>
      <p:ext uri="{BB962C8B-B14F-4D97-AF65-F5344CB8AC3E}">
        <p14:creationId xmlns:p14="http://schemas.microsoft.com/office/powerpoint/2010/main" val="243743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3" bmkName="Bookmark 1"/>
                      </p:tgtEl>
                    </p:cond>
                  </p:nextCondLst>
                </p:seq>
                <p:seq concurrent="1" nextAc="seek">
                  <p:cTn id="38" restart="whenNotActive" fill="hold" evtFilter="cancelBubble" nodeType="interactiveSeq">
                    <p:stCondLst>
                      <p:cond evt="onMediaBookmark" delay="0">
                        <p:tgtEl>
                          <p14:bmkTgt spid="3" bmkName="Bookmark 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xit" presetSubtype="0" fill="hold" grpId="2" nodeType="withEffect">
                                      <p:stCondLst>
                                        <p:cond delay="0"/>
                                      </p:stCondLst>
                                      <p:childTnLst>
                                        <p:set>
                                          <p:cBhvr>
                                            <p:cTn id="46" dur="1" fill="hold">
                                              <p:stCondLst>
                                                <p:cond delay="0"/>
                                              </p:stCondLst>
                                            </p:cTn>
                                            <p:tgtEl>
                                              <p:spTgt spid="7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2"/>
                      </p:tgtEl>
                    </p:cond>
                  </p:nextCondLst>
                </p:seq>
              </p:childTnLst>
            </p:cTn>
          </p:par>
        </p:tnLst>
        <p:bldLst>
          <p:bldP spid="2" grpId="0"/>
          <p:bldP spid="11"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{وَاللَّيْل إِذَا يَغْشَى} بِظُلْمَتِهِ كُلّ مَا بَيْن السماء والأرض.</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{وَالنَّهَار إِذَا تَجَلَّى} تَكَشَّفَ وَظَهَرَ وَإِذَا فِي الْمَوْضِعَيْنِ لِمُجَرَّدِ الظَّرْفِيَّة وَالْعَامِل فِيهَا فِعْل الْقَسَم.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بِمَعْنَى مَنْ أَوْ مَصْدَرِيَّة {خَلَقَ الذَّكَر وَالْأُنْثَى} آدَم وَحَوَّاء وَكُلّ ذَكَر وَكُلّ أُنْثَى وَالْخُنْثَى الْمُشْكِل عِنْدنَا ذَكَر أَوْ أُنْثَى عِنْد اللَّه تَعَالَى فَيَحْنَث بِتَكْلِيمِهِ مَنْ حَلَفَ لَا يُكَلِّم ذَكَرًا وَلَا أُنْثَى.</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سَعْيكُمْ} عَمَلكُمْ {لَشَتَّى} مُخْتَلِف فَعَامِل لِلْجَنَّةِ بِالطَّاعَةِ وَعَامِل لِلنَّارِ بِالْمَعْصِيَةِ.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الليل</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46905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{جَزَاء وِفَاقًا} مُوَافِقًا لِعَمَلِهِمْ فَلَا ذَنْب أَعْظَم مِنْ الْكُفْر وَلَا عَذَاب أَعْظَم مِنْ النَّار.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{إِنَّهُمْ كَانُوا لَا يَرْجُونَ} يَخَافُونَ {حِسَابًا} لِإِنْكَارِهِمْ البعث.</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{وَكَذَّبُوا بِآيَاتِنَا} الْقُرْآن {كِذَّابًا} تَكْذِيبًا.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{وَكُلّ شَيْء} مِنْ الْأَعْمَال {أَحْصَيْنَاهُ} ضَبَطْنَاهُ {كِتَابًا} كَتْبًا فِي اللَّوْح الْمَحْفُوظ لِنُجَازِيَ عَلَيْهِ وَمِنْ ذَلِكَ تَكْذِيبهمْ بِالْقُرْآنِ.</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النبأ</a:t>
            </a:r>
          </a:p>
        </p:txBody>
      </p:sp>
    </p:spTree>
    <p:extLst>
      <p:ext uri="{BB962C8B-B14F-4D97-AF65-F5344CB8AC3E}">
        <p14:creationId xmlns:p14="http://schemas.microsoft.com/office/powerpoint/2010/main" val="366761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{فَأَمَّا مَنْ أَعْطَى} حَقّ اللَّه {وَاتَّقَى} اللَّه.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{وَصَدَّقَ بِالْحُسْنَى} أَيْ بِلَا إِلَه إِلَّا اللَّه في الموضعين.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{فَسَنُيَسِّرُهُ لِلْيُسْرَى} لِلْجَنَّةِ.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{وَأَمَّا مَنْ بَخِلَ} بِحَقِّ اللَّه {وَاسْتَغْنَى} عَنْ ثوابه.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{وَكَذَّبَ بِالحُسْنَى}.</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الليل</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27291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{فَسَنُيَسِّرُهُ} نُهَيِّئهُ {لِلْعُسْرَى} لِلنَّارِ.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نَافِيَة {يُغْنِي عَنْهُ مَاله إِذَا تَرَدَّى} فِي النَّار.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عَلَيْنَا لَلْهُدَى} لَتَبْيِين طَرِيق الْهُدَى مِنْ طَرِيق الضَّلَال لِيَمْتَثِل أَمْرنَا بِسُلُوكِ الْأَوَّل وَنَهْينَا عَنْ اِرْتِكَاب الثَّانِي.</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{وَإِنَّ لَنَا لَلْآخِرَة وَالْأُولَى} أَيْ الدُّنْيَا فَمَنْ طَلَبَهُمَا مِنْ غَيْرنَا فَقَدْ أَخْطَأَ.</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{فَأَنْذَرْتُكُمْ} خَوَّفْتُكُمْ يَا أَهْل مَكَّة {نَارًا تَلَظَّى} بِحَذْفِ إِحْدَى التَّاءَيْنِ مِنْ الْأَصْل وَقُرِئَ بِثُبُوتِهَا أي تتوقد.</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الليل</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09838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9"/>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{لَا يَصْلَاهَا} يَدْخُلهَا {إِلَّا الْأَشْقَى} بِمَعْنَى الشَّقِيّ.</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 كَذَّبَ} النَّبِيّ {وَتَوَلَّى} عَنْ الْإِيمَان وَهَذَا الْحَصْر مُؤَوَّل لِقَوْلِهِ تَعَالَى</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 {وَيَغْفِر مَا دُون ذَلِكَ لِمَنْ يَشَاء} فَيَكُون الْمُرَاد الصِّلِيّ الْمُؤَبَّد.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{وَسَيُجَنَّبُهَا} يُبْعَد عَنْهَا {الْأَتْقَى} بِمَعْنَى التَّقِيّ.</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 يُؤْتِي مَاله يَتَزَكَّى} مُتَزَكِّيًا بِهِ عِنْد اللَّه تَعَالَى بِأَنْ يُخْرِجهُ لِلَّهِ تَعَالَى لَا رِيَاء وَلَا سُمْعَة فَيَكُون زَاكِيًا عِنْد اللَّه</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 </a:t>
            </a:r>
            <a:endParaRPr lang="ar-JO" sz="3200" dirty="0">
              <a:latin typeface="Calibri" panose="020F0502020204030204" pitchFamily="34" charset="0"/>
              <a:ea typeface="Calibri" panose="020F0502020204030204" pitchFamily="34" charset="0"/>
              <a:cs typeface="Traditional Arabic" panose="02020603050405020304" pitchFamily="18" charset="-78"/>
            </a:endParaRP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الليل</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02250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9"/>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لِأَحَدٍ عِنْدَهُ مِن نِعْمَةٍ تُجْزَى} وَهَذَا نَزَلَ فِي الصِّدِّيق رَضِيَ اللَّه عَنْهُ لَمَّا اِشْتَرَى بِلَالًا الْمُعَذَّب عَلَى إِيمَانه وَأَعْتَقَهُ فَقَالَ الْكُفَّار إِنَّمَا فَعَلَ ذَلِكَ لِيَدٍ كَانَتْ لَهُ عِنْده فَنَزَلَتْ.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{إِلَّا} لَكِنْ فَعَلَ ذَلِكَ {اِبْتِغَاء وَجْه رَبّه الْأَعْلَى} أَيْ طَلَب ثَوَاب اللَّه.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{وَلَسَوْفَ يَرْضَى} بِمَا يُعْطَاهُ مِنْ الثَّوَاب فِي الْجَنَّة وَالْآيَة تَشْمَل مَنْ فَعَلَ مِثْل فِعْله رَضِيَ اللَّه تَعَالَى عَنْهُ فَيُبْعَد عَنْ النَّار ويثاب.</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الليل</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73220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الضحى</a:t>
            </a:r>
          </a:p>
        </p:txBody>
      </p:sp>
    </p:spTree>
    <p:extLst>
      <p:ext uri="{BB962C8B-B14F-4D97-AF65-F5344CB8AC3E}">
        <p14:creationId xmlns:p14="http://schemas.microsoft.com/office/powerpoint/2010/main" val="4999634"/>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وَالضُّحَىٰ (1) وَاللَّيْلِ إِذَا سَجَىٰ (2) مَا وَدَّعَكَ رَبُّكَ وَمَا قَلَىٰ (3) وَلَلْآخِرَةُ خَيْرٌ لَّكَ مِنَ الْأُولَىٰ (4) وَلَسَوْفَ يُعْطِيكَ رَبُّكَ فَتَرْضَىٰ (5) أَلَمْ يَجِدْكَ يَتِيمًا فَآوَىٰ (6) وَوَجَدَكَ ضَالًّا فَهَدَىٰ (7) وَوَجَدَكَ عَائِلًا فَأَغْنَىٰ (8) فَأَمَّا الْيَتِيمَ فَلَا تَقْهَرْ (9) وَأَمَّا السَّائِلَ فَلَا</a:t>
            </a:r>
          </a:p>
          <a:p>
            <a:pPr algn="ctr"/>
            <a:r>
              <a:rPr lang="ar-JO" sz="4000" dirty="0">
                <a:latin typeface="Traditional Arabic" panose="02020603050405020304" pitchFamily="18" charset="-78"/>
                <a:cs typeface="Traditional Arabic" panose="02020603050405020304" pitchFamily="18" charset="-78"/>
              </a:rPr>
              <a:t>تَنْهَرْ (10) وَأَمَّا بِنِعْمَةِ رَبِّكَ فَحَدِّثْ (11)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الضحى</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093">
            <a:hlinkClick r:id="" action="ppaction://media"/>
          </p:cNvPr>
          <p:cNvPicPr>
            <a:picLocks noChangeAspect="1"/>
          </p:cNvPicPr>
          <p:nvPr>
            <a:audioFile r:link="rId2"/>
            <p:extLst>
              <p:ext uri="{DAA4B4D4-6D71-4841-9C94-3DE7FCFB9230}">
                <p14:media xmlns:p14="http://schemas.microsoft.com/office/powerpoint/2010/main" r:embed="rId1">
                  <p14:bmkLst>
                    <p14:bmk name="Bookmark 1" time="64000"/>
                  </p14:bmkLst>
                </p14:media>
              </p:ext>
            </p:extLst>
          </p:nvPr>
        </p:nvPicPr>
        <p:blipFill>
          <a:blip r:embed="rId6"/>
          <a:stretch>
            <a:fillRect/>
          </a:stretch>
        </p:blipFill>
        <p:spPr>
          <a:xfrm>
            <a:off x="-7002" y="-753534"/>
            <a:ext cx="609600" cy="609600"/>
          </a:xfrm>
          <a:prstGeom prst="rect">
            <a:avLst/>
          </a:prstGeom>
        </p:spPr>
      </p:pic>
    </p:spTree>
    <p:extLst>
      <p:ext uri="{BB962C8B-B14F-4D97-AF65-F5344CB8AC3E}">
        <p14:creationId xmlns:p14="http://schemas.microsoft.com/office/powerpoint/2010/main" val="27430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{وَالضُّحَى} أَيْ أَوَّل النَّهَار أَوْ كُلّه.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{وَاللَّيْل إِذَا سَجَى} غَطَّى بِظَلَامِهِ أَوْ سَكَنَ.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{مَا وَدَّعَك} تَرَكَك يَا مُحَمَّد {رَبّك وَمَا قَلَى} أَبْغَضك نَزَلَ هَذَا لَمَّا قَالَ الْكُفَّار عِنْد تَأَخُّر الْوَحْي عَنْهُ خَمْسَة عَشَر يَوْمًا إِنَّ رَبّه وَدَّعَهُ وَقَلَاهُ.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{وَلَلْآخِرَة خَيْر لَك} لِمَا فِيهَا مِنْ الْكَرَامَات لك {م</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ن</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 الأ</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ولى} للدنيا.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الضحى</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418666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4"/>
            <a:ext cx="11520000" cy="293221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{وَلَسَوْفَ يُعْطِيك رَبّك} فِي الْآخِرَة مِنْ الْخَيْرَات عَطَاء جَزِيلًا {فَتَرْضَى} بِهِ فَقَالَ صَلَّى اللَّه عَلَيْهِ وَسَلَّمَ إِذْن لَا أَرْضَى وَوَاحِد مِنْ أُمَّتِي فِي النَّار إِلَى هُنَا تَمَّ جَوَاب الْقَسَم بِمُثْبَتَيْنِ بَعْد مَنْفِيَّيْنِ.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{أَلَمْ يَجِدك} اِسْتِفْهَام تَقْرِير أَيْ وَجَدَك {يَتِيمًا} بِفَقْدِ أَبِيك قَبْل وِلَادَتك أَوْ بَعْدهَا {فَآوَى} بِأَنْ ضَمَّك إِلَى عَمّك أَبِي طَالِب.</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{وَوَجَدَك ضَالًّا} عَمَّا أَنْتَ عَلَيْهِ مِنْ الشَّرِيعَة {فَهَدَى} أَيْ هَدَاك إِلَيْهَا.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الضحى</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15816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648129"/>
            <a:ext cx="11520000" cy="3561744"/>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{وَوَجَدَك عَائِلًا} فَقِيرًا {فَأَغْنَى} أَغْنَاك بِمَا قَنَّعَك بِهِ مِنْ الْغَنِيمَة وَغَيْرهَا وَفِي الْحَدِيث لَيْسَ الْغِنَى عَنْ كَثْرَة الْعَرَض وَلَكِنَّ الْغِنَى غِنَى النفس.</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{فَأَمَّا الْيَتِيم فَلَا تَقْهَر} بِأَخْذِ مَاله أَوْ غَيْر ذَلِكَ.</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{وَأَمَّا السَّائِل فَلَا تَنْهَر} تَزْجُرهُ لِفَقْرِهِ.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{وَأَمَّا ب</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ن</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ع</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م</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ة</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 ر</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ب</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ك</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 عليك بالنبوة وغيره {فَحَدِّثْ} أَخْبِرْ وَحُذِفَ ضَمِيره صَلَّى اللَّه عَلَيْهِ وسلم في بعض الأفعال رعاية للفواصل.</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الضحى</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56215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الشرح</a:t>
            </a:r>
          </a:p>
        </p:txBody>
      </p:sp>
    </p:spTree>
    <p:extLst>
      <p:ext uri="{BB962C8B-B14F-4D97-AF65-F5344CB8AC3E}">
        <p14:creationId xmlns:p14="http://schemas.microsoft.com/office/powerpoint/2010/main" val="1998791397"/>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{فَذُوقُوا} أَيْ فَيُقَال لَهُمْ فِي الْآخِرَة عِنْد وُقُوع الْعَذَاب ذُوقُوا جَزَاءَكُمْ {فَلَنْ نَزِيدكُمْ إِلَّا عَذَابًا} فَوْق عَذَابكُمْ.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لِلْمُتَّقِينَ مَفَازًا} مَكَان فَوْز فِي الْجَنَّة.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{حَدَائِق} بَسَاتِين بَدَل مِنْ مَفَازًا أَوْ بَيَان لَهُ {وَأَعْنَابًا} عَطْف عَلَى مَفَازًا.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{وَكَوَاعِب} جَوَارِي تَكَعَّبَتْ ثُدِيّهنَّ جَمْع كَاعِب {أَتْرَابًا} عَلَى سِنّ وَاحِد جَمْع تِرْب بِكَسْرِ التَّاء وسكون الراء.</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{وَكَأْسًا دِهَاقًا} خَمْرًا مَالِئَة مَحَالّهَا وَفِي سُورَة الْقِتَال وَأَنْهَار مِنْ خَمْر.</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النبأ</a:t>
            </a:r>
          </a:p>
        </p:txBody>
      </p:sp>
    </p:spTree>
    <p:extLst>
      <p:ext uri="{BB962C8B-B14F-4D97-AF65-F5344CB8AC3E}">
        <p14:creationId xmlns:p14="http://schemas.microsoft.com/office/powerpoint/2010/main" val="11685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459504"/>
            <a:ext cx="11202838" cy="1938992"/>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أَلَمْ نَشْرَحْ لَكَ صَدْرَكَ (1) وَوَضَعْنَا عَنكَ وِزْرَكَ (2) الَّذِي أَنقَضَ ظَهْرَكَ (3) وَرَفَعْنَا لَكَ ذِكْرَكَ (4) فَإِنَّ مَعَ الْعُسْرِ يُسْرًا (5) إِنَّ مَعَ الْعُسْرِ يُسْرًا (6) فَإِذَا فَرَغْتَ فَانصَبْ (7)</a:t>
            </a:r>
          </a:p>
          <a:p>
            <a:pPr algn="ctr"/>
            <a:r>
              <a:rPr lang="ar-JO" sz="4000" dirty="0">
                <a:latin typeface="Traditional Arabic" panose="02020603050405020304" pitchFamily="18" charset="-78"/>
                <a:cs typeface="Traditional Arabic" panose="02020603050405020304" pitchFamily="18" charset="-78"/>
              </a:rPr>
              <a:t>وَإِلَىٰ رَبِّكَ فَارْغَب (8)</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الشرح</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094">
            <a:hlinkClick r:id="" action="ppaction://media"/>
          </p:cNvPr>
          <p:cNvPicPr>
            <a:picLocks noChangeAspect="1"/>
          </p:cNvPicPr>
          <p:nvPr>
            <a:audioFile r:link="rId2"/>
            <p:extLst>
              <p:ext uri="{DAA4B4D4-6D71-4841-9C94-3DE7FCFB9230}">
                <p14:media xmlns:p14="http://schemas.microsoft.com/office/powerpoint/2010/main" r:embed="rId1">
                  <p14:bmkLst>
                    <p14:bmk name="Bookmark 1" time="39026.75"/>
                  </p14:bmkLst>
                </p14:media>
              </p:ext>
            </p:extLst>
          </p:nvPr>
        </p:nvPicPr>
        <p:blipFill>
          <a:blip r:embed="rId6"/>
          <a:stretch>
            <a:fillRect/>
          </a:stretch>
        </p:blipFill>
        <p:spPr>
          <a:xfrm>
            <a:off x="0" y="-838200"/>
            <a:ext cx="609600" cy="609600"/>
          </a:xfrm>
          <a:prstGeom prst="rect">
            <a:avLst/>
          </a:prstGeom>
        </p:spPr>
      </p:pic>
    </p:spTree>
    <p:extLst>
      <p:ext uri="{BB962C8B-B14F-4D97-AF65-F5344CB8AC3E}">
        <p14:creationId xmlns:p14="http://schemas.microsoft.com/office/powerpoint/2010/main" val="121774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{أَلَم َنْشَرح} إستفهام تقرر أَيْ شَرَحْنَا {لَك} يَا مُحَمَّد {صَدْرك} بِالنُّبُوَّةِ وغيرها.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{وَوَضَعْنَا} حَطَطْنَا {عَنْك وِزْرك}.</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 أَنْقَضَ} أَثْقَل {ظَهْرك} وَهَذَا كَقَوْلِهِ تَعَالَى</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 {لِيَغْفِر لَك اللَّه مَا تَقَدَّمَ مِنْ ذَنْبك}.</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{وَرَفَعْنَا لَك ذِكْرك} بِأَنْ تُذْكَر مَعَ ذِكْرِي فِي الْأَذَان وَالْإِقَامَة وَالتَّشَهُّد وَالْخُطْبَة وَغَيْرهَا.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{فَإِنَّ مَعَ الْعُسْر} الشِّدَّة {يُسْرًا} سُهُولَة.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الشرح</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10281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489833"/>
            <a:ext cx="11520000" cy="187833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مَعَ الْعُسْر يُسْرًا} وَالنَّبِيّ صَلَّى اللَّه عَلَيْهِ وَسَلَّمَ قَاسَى مِنْ الْكُفَّار شِدَّة ثُمَّ حَصَلَ لَهُ الْيُسْر بِنَصْرِهِ عَلَيْهِمْ.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{فَإِذَا فَرَغْت} مِنْ الصَّلَاة {فَانْصَبْ} اِتْعَبْ فِي الدعاء.</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{وِإِلى رَبِّكَ فَارْغَب} تضرع.</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الشرح</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66935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التين</a:t>
            </a:r>
          </a:p>
        </p:txBody>
      </p:sp>
    </p:spTree>
    <p:extLst>
      <p:ext uri="{BB962C8B-B14F-4D97-AF65-F5344CB8AC3E}">
        <p14:creationId xmlns:p14="http://schemas.microsoft.com/office/powerpoint/2010/main" val="1381120660"/>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hidden="1"/>
          <p:cNvSpPr txBox="1"/>
          <p:nvPr/>
        </p:nvSpPr>
        <p:spPr>
          <a:xfrm>
            <a:off x="494581" y="2151727"/>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اقْرَأْ بِاسْمِ رَبِّكَ الَّذِي خَلَقَ (1) خَلَقَ الْإِنسَانَ مِنْ عَلَقٍ (2) اقْرَأْ وَرَبُّكَ الْأَكْرَمُ (3) الَّذِي عَلَّمَ بِالْقَلَمِ (4) عَلَّمَ الْإِنسَانَ مَا لَمْ يَعْلَمْ (5) كَلَّا إِنَّ الْإِنسَانَ لَيَطْغَىٰ (6) أَن رَّآهُ اسْتَغْنَىٰ (7) إِنَّ إِلَىٰ رَبِّكَ الرُّجْعَىٰ (8) أَرَأَيْتَ الَّذِي يَنْهَىٰ (9) عَبْدًا إِذَا صَلَّىٰ (10) أَرَأَيْتَ إِن كَانَ عَلَى الْهُدَىٰ (11) أَوْ أَمَرَ بِالتَّقْوَىٰ (12) أَرَأَيْتَ إِن كَذَّبَ وَتَوَلَّىٰ (13)</a:t>
            </a:r>
          </a:p>
        </p:txBody>
      </p:sp>
      <p:sp>
        <p:nvSpPr>
          <p:cNvPr id="36" name="نص 2"/>
          <p:cNvSpPr txBox="1"/>
          <p:nvPr/>
        </p:nvSpPr>
        <p:spPr>
          <a:xfrm>
            <a:off x="494581" y="2459504"/>
            <a:ext cx="11202838" cy="1938992"/>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وَالتِّينِ وَالزَّيْتُونِ (1) وَطُورِ سِينِينَ (2) وَهَٰذَا الْبَلَدِ الْأَمِينِ (3) لَقَدْ خَلَقْنَا الْإِنسَانَ فِي أَحْسَنِ تَقْوِيمٍ (4) ثُمَّ رَدَدْنَاهُ أَسْفَلَ سَافِلِينَ (5) إِلَّا الَّذِينَ آمَنُوا وَعَمِلُوا الصَّالِحَاتِ فَلَهُمْ أَجْرٌ غَيْرُ مَمْنُونٍ (6) فَمَا يُكَذِّبُكَ بَعْدُ بِالدِّينِ (7) أَلَيْسَ اللَّهُ بِأَحْكَمِ الْحَاكِمِينَ (8)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التين</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095">
            <a:hlinkClick r:id="" action="ppaction://media"/>
          </p:cNvPr>
          <p:cNvPicPr>
            <a:picLocks noChangeAspect="1"/>
          </p:cNvPicPr>
          <p:nvPr>
            <a:audioFile r:link="rId2"/>
            <p:extLst>
              <p:ext uri="{DAA4B4D4-6D71-4841-9C94-3DE7FCFB9230}">
                <p14:media xmlns:p14="http://schemas.microsoft.com/office/powerpoint/2010/main" r:embed="rId1">
                  <p14:bmkLst>
                    <p14:bmk name="Bookmark 1" time="49998.25"/>
                  </p14:bmkLst>
                </p14:media>
              </p:ext>
            </p:extLst>
          </p:nvPr>
        </p:nvPicPr>
        <p:blipFill>
          <a:blip r:embed="rId6"/>
          <a:stretch>
            <a:fillRect/>
          </a:stretch>
        </p:blipFill>
        <p:spPr>
          <a:xfrm>
            <a:off x="0" y="-952500"/>
            <a:ext cx="609600" cy="609600"/>
          </a:xfrm>
          <a:prstGeom prst="rect">
            <a:avLst/>
          </a:prstGeom>
        </p:spPr>
      </p:pic>
    </p:spTree>
    <p:extLst>
      <p:ext uri="{BB962C8B-B14F-4D97-AF65-F5344CB8AC3E}">
        <p14:creationId xmlns:p14="http://schemas.microsoft.com/office/powerpoint/2010/main" val="95468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1"/>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{وَالتِّين وَالزَّيْتُون} أَيْ الْمَأْكُولَيْنِ أَوْ جَبَلَيْنِ بِالشَّامِ ينبتان المأكولين.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{وَطُور سِينِينَ} الْجَبَل الَّذِي كَلَّمَ اللَّه تَعَالَى عَلَيْهِ مُوسَى وَمَعْنَى سِينِينَ الْمُبَارَك أَوْ الْحَسَن بِالْأَشْجَارِ الْمُثْمِرَة.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{وَهَذَا الْبَلَد الْأَمِين} مَكَّة لِأَمْنِ النَّاس فِيهَا جاهلية وإسلاما.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{لَقَدْ خَلَقْنَا الْإِنْسَان} الْجِنْس {فِي أَحْسَن تَقْوِيم} تعديل لصورته.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رَدَدْنَاهُ} فِي بَعْض أَفْرَاده {أَسْفَل سَافِلِينَ} كِنَايَة عَنْ الْهَرَم</a:t>
            </a:r>
            <a:r>
              <a:rPr lang="ar-JO" sz="3200" dirty="0">
                <a:latin typeface="Calibri" panose="020F0502020204030204" pitchFamily="34" charset="0"/>
                <a:ea typeface="Calibri" panose="020F0502020204030204" pitchFamily="34" charset="0"/>
                <a:cs typeface="Traditional Arabic" panose="02020603050405020304" pitchFamily="18" charset="-78"/>
              </a:rPr>
              <a:t>َ والضَّعْف</a:t>
            </a:r>
            <a:r>
              <a:rPr lang="ar-SA" sz="3200" dirty="0">
                <a:latin typeface="Calibri" panose="020F0502020204030204" pitchFamily="34" charset="0"/>
                <a:ea typeface="Calibri" panose="020F0502020204030204" pitchFamily="34" charset="0"/>
                <a:cs typeface="Traditional Arabic" panose="02020603050405020304" pitchFamily="18" charset="-78"/>
              </a:rPr>
              <a:t>.</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التين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35282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014190"/>
            <a:ext cx="11520000" cy="2829621"/>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{إِلَّا} لَكِنْ {الَّذِينَ آمَنُوا وَعَمِلُوا الصَّالِحَات فَلَهُمْ أَجْر غَيْر مَمْنُون} مَقْطُوع وَفِي الْحَدِيث إِذَا بَلَغَ الْمُؤْمِن مِنْ الْكِبَر مَا يُعْجِزهُ عَنْ الْعَمَل كُتِبَ لَهُ مَا كَانَ يَعْمَل.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{فَمَا يُكَذِّبك} أَيّهَا الْكَافِر {بَعْد} بَعْد مَا ذُكِرَ مِنْ خَلْق الْإِنْسَان فِي أَحْسَن صُورَة ثُمَّ رَدّه إِلَى أَرْذَل الْعُمُر الدَّالّ عَلَى الْقُدْرَة عَلَى الْبَعْث {بِالدِّينِ} بِالْجَزَاءِ الْمَسْبُوق بِالْبَعْثِ وَالْحِسَاب أَيْ مَا يَجْعَلك مُكَذِّبًا بِذَلِكَ وَلَا جاعل له.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التين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9897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855895"/>
            <a:ext cx="11520000" cy="1146211"/>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{أَلَيْسَ اللَّه بِأَحْكَم الْحَاكِمِينَ} هُوَ أَقْضَى الْقَاضِينَ وَحُكْمه بِالْجَزَاءِ مِنْ ذَلِكَ وَفِي الْحَدِيث مَنْ قَرَأَ وَالتِّين إِلَى آخِرهَا فَلْيَقُلْ بَلَى وَأَنَا على ذلك من الشاهدين.</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التين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96362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العلق</a:t>
            </a:r>
          </a:p>
        </p:txBody>
      </p:sp>
    </p:spTree>
    <p:extLst>
      <p:ext uri="{BB962C8B-B14F-4D97-AF65-F5344CB8AC3E}">
        <p14:creationId xmlns:p14="http://schemas.microsoft.com/office/powerpoint/2010/main" val="3850475638"/>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151727"/>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اقْرَأْ بِاسْمِ رَبِّكَ الَّذِي خَلَقَ (1) خَلَقَ الْإِنسَانَ مِنْ عَلَقٍ (2) اقْرَأْ وَرَبُّكَ الْأَكْرَمُ (3) الَّذِي عَلَّمَ بِالْقَلَمِ (4) عَلَّمَ الْإِنسَانَ مَا لَمْ يَعْلَمْ (5) كَلَّا إِنَّ الْإِنسَانَ لَيَطْغَىٰ (6) أَن رَّآهُ اسْتَغْنَىٰ (7) إِنَّ إِلَىٰ رَبِّكَ الرُّجْعَىٰ (8) أَرَأَيْتَ الَّذِي يَنْهَىٰ (9) عَبْدًا إِذَا صَلَّىٰ (10) أَرَأَيْتَ إِن كَانَ عَلَى الْهُدَىٰ (11) أَوْ أَمَرَ بِالتَّقْوَىٰ (12) أَرَأَيْتَ إِن كَذَّبَ وَتَوَلَّىٰ (13)</a:t>
            </a:r>
          </a:p>
        </p:txBody>
      </p:sp>
      <p:sp>
        <p:nvSpPr>
          <p:cNvPr id="36" name="نص 2"/>
          <p:cNvSpPr txBox="1"/>
          <p:nvPr/>
        </p:nvSpPr>
        <p:spPr>
          <a:xfrm>
            <a:off x="494581" y="2767280"/>
            <a:ext cx="11202838" cy="1323439"/>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أَلَمْ يَعْلَم بِأَنَّ اللَّهَ يَرَىٰ (14) كَلَّا لَئِن لَّمْ يَنتَهِ لَنَسْفَعًا بِالنَّاصِيَةِ (15) نَاصِيَةٍ كَاذِبَةٍ خَاطِئَةٍ (16) فَلْيَدْعُ نَادِيَهُ (17) سَنَدْعُ الزَّبَانِيَةَ (18) كَلَّا لَا تُطِعْهُ وَاسْجُدْ وَاقْتَرِب ۩ (19)</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العلق</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5" name="096">
            <a:hlinkClick r:id="" action="ppaction://media"/>
          </p:cNvPr>
          <p:cNvPicPr>
            <a:picLocks noChangeAspect="1"/>
          </p:cNvPicPr>
          <p:nvPr>
            <a:audioFile r:link="rId2"/>
            <p:extLst>
              <p:ext uri="{DAA4B4D4-6D71-4841-9C94-3DE7FCFB9230}">
                <p14:media xmlns:p14="http://schemas.microsoft.com/office/powerpoint/2010/main" r:embed="rId1">
                  <p14:bmkLst>
                    <p14:bmk name="Bookmark 1" time="66973.787"/>
                    <p14:bmk name="Bookmark 2" time="102034.25"/>
                  </p14:bmkLst>
                </p14:media>
              </p:ext>
            </p:extLst>
          </p:nvPr>
        </p:nvPicPr>
        <p:blipFill>
          <a:blip r:embed="rId6"/>
          <a:stretch>
            <a:fillRect/>
          </a:stretch>
        </p:blipFill>
        <p:spPr>
          <a:xfrm>
            <a:off x="0" y="-781050"/>
            <a:ext cx="609600" cy="609600"/>
          </a:xfrm>
          <a:prstGeom prst="rect">
            <a:avLst/>
          </a:prstGeom>
        </p:spPr>
      </p:pic>
    </p:spTree>
    <p:extLst>
      <p:ext uri="{BB962C8B-B14F-4D97-AF65-F5344CB8AC3E}">
        <p14:creationId xmlns:p14="http://schemas.microsoft.com/office/powerpoint/2010/main" val="371496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5"/>
                    </p:tgtEl>
                  </p:cMediaNode>
                </p:audio>
                <p:seq concurrent="1" nextAc="seek">
                  <p:cTn id="29" restart="whenNotActive" fill="hold" evtFilter="cancelBubble" nodeType="interactiveSeq">
                    <p:stCondLst>
                      <p:cond evt="onMediaBookmark" delay="0">
                        <p:tgtEl>
                          <p14:bmkTgt spid="5"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childTnLst>
                  </p:cTn>
                  <p:nextCondLst>
                    <p:cond evt="onMediaBookmark" delay="0">
                      <p:tgtEl>
                        <p14:bmkTgt spid="5" bmkName="Bookmark 1"/>
                      </p:tgtEl>
                    </p:cond>
                  </p:nextCondLst>
                </p:seq>
                <p:seq concurrent="1" nextAc="seek">
                  <p:cTn id="38" restart="whenNotActive" fill="hold" evtFilter="cancelBubble" nodeType="interactiveSeq">
                    <p:stCondLst>
                      <p:cond evt="onMediaBookmark" delay="0">
                        <p:tgtEl>
                          <p14:bmkTgt spid="5" bmkName="Bookmark 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xit" presetSubtype="0" fill="hold" grpId="2" nodeType="withEffect">
                                      <p:stCondLst>
                                        <p:cond delay="0"/>
                                      </p:stCondLst>
                                      <p:childTnLst>
                                        <p:set>
                                          <p:cBhvr>
                                            <p:cTn id="46" dur="1" fill="hold">
                                              <p:stCondLst>
                                                <p:cond delay="0"/>
                                              </p:stCondLst>
                                            </p:cTn>
                                            <p:tgtEl>
                                              <p:spTgt spid="7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5" bmkName="Bookmark 2"/>
                      </p:tgtEl>
                    </p:cond>
                  </p:nextCondLst>
                </p:seq>
              </p:childTnLst>
            </p:cTn>
          </p:par>
        </p:tnLst>
        <p:bldLst>
          <p:bldP spid="2" grpId="0"/>
          <p:bldP spid="36"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5"/>
                    </p:tgtEl>
                  </p:cMediaNode>
                </p:audio>
              </p:childTnLst>
            </p:cTn>
          </p:par>
        </p:tnLst>
        <p:bldLst>
          <p:bldP spid="77" grpId="0" animBg="1"/>
          <p:bldP spid="77" grpId="1" animBg="1"/>
          <p:bldP spid="81" grpId="0" animBg="1"/>
          <p:bldP spid="81" grpId="1"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699425"/>
            <a:ext cx="11520000" cy="3459152"/>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{لَا يَسْمَعُونَ فِيهَا} أَيْ الْجَنَّة عِنْد شُرْب الْخَمْر وَغَيْرهَا مِنْ الْأَحْوَال {لَغْوًا} بَاطِلًا مِنْ الْقَوْل {وَلَا كِذَّابًا} بِالتَّخْفِيفِ أَيْ كَذِبًا وَبِالتَّشْدِيدِ أَيْ تَكْذِيبًا مِنْ وَاحِد لِغَيْرِهِ بِخِلَافِ مَا يَقَع فِي الدُّنْيَا عِنْد شُرْب الْخَمْر.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{جَزَاء مِنْ رَبّك} أَيْ جَزَاهُمْ اللَّه بِذَلِكَ جَزَاء {عَطَاء} بَدَل مِنْ جَزَاء {حِسَابًا} أَيْ كَثِيرًا مِنْ قَوْلهمْ أَعْطَانِي فَأَحْسَبنِي أَيْ أَكْثَر عَلَيَّ حَتَّى قُلْت حَسْبِي.</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{رَبّ السَّمَاوَات وَالْأَرْض} بِالْجَرِّ وَالرَّفْع {وَمَا بَيْنهمَا الرَّحْمَن} كَذَلِكَ وَبِرَفْعِهِ مَعَ جَرّ رَبّ {لَا يَمْلِكُونَ} أَيْ الْخَلْق {مِنْهُ} تَعَالَى {خِطَابًا} أَيْ لَا يَقْدِر أَحَد أَنْ يُخَاطِبهُ خَوْفًا مِنْهُ.</a:t>
            </a:r>
            <a:endParaRPr lang="ar-JO" sz="3200" dirty="0">
              <a:latin typeface="Calibri" panose="020F0502020204030204" pitchFamily="34" charset="0"/>
              <a:ea typeface="Calibri" panose="020F0502020204030204" pitchFamily="34" charset="0"/>
              <a:cs typeface="Traditional Arabic" panose="02020603050405020304" pitchFamily="18" charset="-78"/>
            </a:endParaRP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النبأ</a:t>
            </a:r>
          </a:p>
        </p:txBody>
      </p:sp>
    </p:spTree>
    <p:extLst>
      <p:ext uri="{BB962C8B-B14F-4D97-AF65-F5344CB8AC3E}">
        <p14:creationId xmlns:p14="http://schemas.microsoft.com/office/powerpoint/2010/main" val="210702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1"/>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{اِقْرَأْ} أَوْجِدْ الْقِرَاءَة مُبْتَدِئًا {بِاسْمِ رَبّك الَّذِي خلق} الخلائق.</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{خَلَقَ الْإِنْسَان} الْجِنْس {مِنْ عَلَق} جَمْع عَلَقَة وَهِيَ الْقِطْعَة الْيَسِيرَة مِنْ الدَّم الْغَلِيظ.</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{اِقْرَأْ} تَأْكِيد لِلْأَوَّلِ {وَرَبّك الْأَكْرَم} الَّذِي لَا يُوَازِيه كَرِيم حَال مِنْ الضَّمِير فِي اِقْرَأْ.</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 عَلَّمَ} الْخَطّ {بِالْقَلَمِ} وَأَوَّل مَنْ خَطَّ بِهِ إِدْرِيس عَلَيْهِ السَّلَام.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{عَلَّمَ الْإِنْسَان} الْجِنْس {مَا لَمْ يَعْلَم} قَبْل تَعْلِيمه مِنْ الْهُدَى وَالْكِتَابَة وَالصِّنَاعَة وَغَيْرهَا.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العلق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05119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حَقًّا {إِنَّ الْإِنْسَان لَيَطْغَى}.</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{أَنْ رَآهُ} أَيْ نَفْسه {اِسْتَغْنَى} بِالْمَالِ نَزَلَ في أبي جهل ورأى عملية وَاسْتَغْنَى مَفْعُول ثَانٍ وَأَنْ رَآهُ مَفْعُول لَهُ.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إِلَى رَبّك} يَا إِنْسَان {الرُّجْعَى} أَيْ الرُّجُوع تَخْوِيف لَهُ فَيُجَازِي الطَّاغِي بِمَا يَسْتَحِقّهُ.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{أَرَأَيْت} فِي الثَّلَاثَة مَوَاضِع لِلتَّعَجُّبِ {الَّذِي يَنْهَى} هُوَ أَبُو جَهْل.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{عَبْدًا} هُوَ النَّبِيّ صَلَّى اللَّه عَلَيْهِ وَسَلَّمَ {إِذَا صَلَّى}.</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العلق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62210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{أَرَأَيْت إِنْ كَانَ} الْمَنْهِيّ {عَلَى الْهُدَى}.</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{أَوْ} لِلتَّقْسِيمِ {أَمَرَ بِالتَّقْوَى}.</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{أَرَأَيْت إِنْ كَذَّبَ} أَيْ النَّاهِي النَّبِيّ {وَتَوَلَّى} عن الإيمان.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{أَلَمْ يَعْلَم بِأَنَّ اللَّه يَرَى} مَا صَدَرَ مِنْهُ أَيْ يَعْلَمهُ فَيُجَازِيه عَلَيْهِ أَيْ اِعْجَبْ مِنْهُ يَا مُخَاطَب مِنْ حَيْثُ نَهْيه عَنْ الصَّلَاة وَمِنْ حَيْثُ أَنَّ الْمَنْهِيّ عَلَى الْهُدَى آمِر بِالتَّقْوَى وَمِنْ حَيْثُ أَنَّ النَّاهِي مُكَذِّب مُتَوَلٍّ عَنْ الْإِيمَان.</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العلق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23966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76781"/>
            <a:ext cx="11520000" cy="3104440"/>
          </a:xfrm>
          <a:prstGeom prst="rect">
            <a:avLst/>
          </a:prstGeom>
        </p:spPr>
        <p:txBody>
          <a:bodyPr anchor="ctr">
            <a:spAutoFit/>
          </a:bodyPr>
          <a:lstStyle/>
          <a:p>
            <a:pPr algn="justLow">
              <a:lnSpc>
                <a:spcPct val="107000"/>
              </a:lnSpc>
              <a:spcAft>
                <a:spcPts val="800"/>
              </a:spcAft>
            </a:pPr>
            <a:r>
              <a:rPr lang="ar-SA" sz="3100" dirty="0">
                <a:latin typeface="Calibri" panose="020F0502020204030204" pitchFamily="34" charset="0"/>
                <a:ea typeface="Calibri" panose="020F0502020204030204" pitchFamily="34" charset="0"/>
                <a:cs typeface="Traditional Arabic" panose="02020603050405020304" pitchFamily="18" charset="-78"/>
              </a:rPr>
              <a:t>{كَلَّا} رَدْع لَهُ {لَئِنْ} لَام قَسَم {لَمْ يَنْتَهِ} عَمَّا هُوَ عَلَيْهِ مِنْ الْكُفْر {لَنَسْفَعًا بالناصية} لنجرن بِنَاصِيَتِهِ إِلَى النَّار.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{نَاصِيَة} بَدَل نَكِرَة مِنْ مَعْرِفَة {كَاذِبَة خَاطِئَة} وَصَفَهَا بِذَلِكَ مَجَاز وَالْمُرَاد صَاحِبهَا.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{فَلْيَدْعُ نَادِيهِ} أَيْ أَهْل نَادِيهِ وَهُوَ الْمَجْلِس يُنْتَدَى يَتَحَدَّث فِيهِ.</a:t>
            </a:r>
            <a:endParaRPr lang="ar-JO" sz="3200" dirty="0">
              <a:latin typeface="Calibri" panose="020F0502020204030204" pitchFamily="34" charset="0"/>
              <a:ea typeface="Calibri" panose="020F0502020204030204" pitchFamily="34" charset="0"/>
              <a:cs typeface="Traditional Arabic" panose="02020603050405020304" pitchFamily="18" charset="-78"/>
            </a:endParaRP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{سَنَدَعُ الزَّبَانِيَة} الْمَلَائِكَة الْغِلَاظ الشِّدَاد لِإِهْلَاكِهِ كَمَا فِي الْحَدِيث لَوْ دَعَا نَادِيهِ لَأَخَذَتْهُ الزَّبَانِيَة عيانا.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رَدْع لَهُ {لَا تُطِعْهُ} يَا مُحَمَّد فِي تَرْك الصَّلَاة {وَاسْجُدْ} صَلِّ لِلَّهِ {وَاقْتَرِبْ} منه بطاعته.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العلق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54957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القدر</a:t>
            </a:r>
          </a:p>
        </p:txBody>
      </p:sp>
    </p:spTree>
    <p:extLst>
      <p:ext uri="{BB962C8B-B14F-4D97-AF65-F5344CB8AC3E}">
        <p14:creationId xmlns:p14="http://schemas.microsoft.com/office/powerpoint/2010/main" val="161385537"/>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459503"/>
            <a:ext cx="11202838" cy="1938992"/>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إِنَّا أَنزَلْنَاهُ فِي لَيْلَةِ الْقَدْرِ (1) وَمَا أَدْرَاكَ مَا لَيْلَةُ الْقَدْرِ (2) لَيْلَةُ الْقَدْرِ خَيْرٌ مِّنْ أَلْفِ شَهْرٍ (3) تَنَزَّلُ الْمَلَائِكَةُ وَالرُّوحُ فِيهَا بِإِذْنِ رَبِّهِم مِّن كُلِّ أَمْرٍ (4) سَلَامٌ هِيَ حَتَّىٰ مَطْلَعِ</a:t>
            </a:r>
          </a:p>
          <a:p>
            <a:pPr algn="ctr"/>
            <a:r>
              <a:rPr lang="ar-JO" sz="4000" dirty="0">
                <a:latin typeface="Traditional Arabic" panose="02020603050405020304" pitchFamily="18" charset="-78"/>
                <a:cs typeface="Traditional Arabic" panose="02020603050405020304" pitchFamily="18" charset="-78"/>
              </a:rPr>
              <a:t>الْفَجْرِ (5)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القدر</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097">
            <a:hlinkClick r:id="" action="ppaction://media"/>
          </p:cNvPr>
          <p:cNvPicPr>
            <a:picLocks noChangeAspect="1"/>
          </p:cNvPicPr>
          <p:nvPr>
            <a:audioFile r:link="rId2"/>
            <p:extLst>
              <p:ext uri="{DAA4B4D4-6D71-4841-9C94-3DE7FCFB9230}">
                <p14:media xmlns:p14="http://schemas.microsoft.com/office/powerpoint/2010/main" r:embed="rId1">
                  <p14:bmkLst>
                    <p14:bmk name="Bookmark 1" time="41012"/>
                  </p14:bmkLst>
                </p14:media>
              </p:ext>
            </p:extLst>
          </p:nvPr>
        </p:nvPicPr>
        <p:blipFill>
          <a:blip r:embed="rId6"/>
          <a:stretch>
            <a:fillRect/>
          </a:stretch>
        </p:blipFill>
        <p:spPr>
          <a:xfrm>
            <a:off x="0" y="-821266"/>
            <a:ext cx="609600" cy="609600"/>
          </a:xfrm>
          <a:prstGeom prst="rect">
            <a:avLst/>
          </a:prstGeom>
        </p:spPr>
      </p:pic>
    </p:spTree>
    <p:extLst>
      <p:ext uri="{BB962C8B-B14F-4D97-AF65-F5344CB8AC3E}">
        <p14:creationId xmlns:p14="http://schemas.microsoft.com/office/powerpoint/2010/main" val="164450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3" restart="whenNotActive" fill="hold" evtFilter="cancelBubble" nodeType="interactiveSeq">
                    <p:stCondLst>
                      <p:cond evt="onClick" delay="0">
                        <p:tgtEl>
                          <p:spTgt spid="81"/>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1" nodeType="withEffect">
                                      <p:stCondLst>
                                        <p:cond delay="0"/>
                                      </p:stCondLst>
                                      <p:childTnLst>
                                        <p:set>
                                          <p:cBhvr>
                                            <p:cTn id="17" dur="1" fill="hold">
                                              <p:stCondLst>
                                                <p:cond delay="0"/>
                                              </p:stCondLst>
                                            </p:cTn>
                                            <p:tgtEl>
                                              <p:spTgt spid="7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xit" presetSubtype="0" fill="hold" grpId="1" nodeType="withEffect">
                                      <p:stCondLst>
                                        <p:cond delay="0"/>
                                      </p:stCondLst>
                                      <p:childTnLst>
                                        <p:set>
                                          <p:cBhvr>
                                            <p:cTn id="21" dur="1" fill="hold">
                                              <p:stCondLst>
                                                <p:cond delay="0"/>
                                              </p:stCondLst>
                                            </p:cTn>
                                            <p:tgtEl>
                                              <p:spTgt spid="81"/>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1012" fill="hold"/>
                                            <p:tgtEl>
                                              <p:spTgt spid="3"/>
                                            </p:tgtEl>
                                          </p:cBhvr>
                                        </p:cmd>
                                      </p:childTnLst>
                                    </p:cTn>
                                  </p:par>
                                </p:childTnLst>
                              </p:cTn>
                            </p:par>
                          </p:childTnLst>
                        </p:cTn>
                      </p:par>
                    </p:childTnLst>
                  </p:cTn>
                  <p:nextCondLst>
                    <p:cond evt="onClick" delay="0">
                      <p:tgtEl>
                        <p:spTgt spid="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MediaBookmark" delay="0">
                        <p:tgtEl>
                          <p14:bmkTgt spid="3" bmkName="Bookmark 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xit" presetSubtype="0" fill="hold" grpId="2" nodeType="withEffect">
                                      <p:stCondLst>
                                        <p:cond delay="0"/>
                                      </p:stCondLst>
                                      <p:childTnLst>
                                        <p:set>
                                          <p:cBhvr>
                                            <p:cTn id="38" dur="1" fill="hold">
                                              <p:stCondLst>
                                                <p:cond delay="0"/>
                                              </p:stCondLst>
                                            </p:cTn>
                                            <p:tgtEl>
                                              <p:spTgt spid="7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8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3" restart="whenNotActive" fill="hold" evtFilter="cancelBubble" nodeType="interactiveSeq">
                    <p:stCondLst>
                      <p:cond evt="onClick" delay="0">
                        <p:tgtEl>
                          <p:spTgt spid="81"/>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1" nodeType="withEffect">
                                      <p:stCondLst>
                                        <p:cond delay="0"/>
                                      </p:stCondLst>
                                      <p:childTnLst>
                                        <p:set>
                                          <p:cBhvr>
                                            <p:cTn id="17" dur="1" fill="hold">
                                              <p:stCondLst>
                                                <p:cond delay="0"/>
                                              </p:stCondLst>
                                            </p:cTn>
                                            <p:tgtEl>
                                              <p:spTgt spid="7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xit" presetSubtype="0" fill="hold" grpId="1" nodeType="withEffect">
                                      <p:stCondLst>
                                        <p:cond delay="0"/>
                                      </p:stCondLst>
                                      <p:childTnLst>
                                        <p:set>
                                          <p:cBhvr>
                                            <p:cTn id="21" dur="1" fill="hold">
                                              <p:stCondLst>
                                                <p:cond delay="0"/>
                                              </p:stCondLst>
                                            </p:cTn>
                                            <p:tgtEl>
                                              <p:spTgt spid="81"/>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1012" fill="hold"/>
                                            <p:tgtEl>
                                              <p:spTgt spid="3"/>
                                            </p:tgtEl>
                                          </p:cBhvr>
                                        </p:cmd>
                                      </p:childTnLst>
                                    </p:cTn>
                                  </p:par>
                                </p:childTnLst>
                              </p:cTn>
                            </p:par>
                          </p:childTnLst>
                        </p:cTn>
                      </p:par>
                    </p:childTnLst>
                  </p:cTn>
                  <p:nextCondLst>
                    <p:cond evt="onClick" delay="0">
                      <p:tgtEl>
                        <p:spTgt spid="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3"/>
            <a:ext cx="11520000" cy="293221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{إِنَّا أَنْزَلْنَاهُ} أَيْ الْقُرْآن جُمْلَة وَاحِدَة مِنْ اللَّوْح الْمَحْفُوظ إلَى السَّمَاء الدُّنْيَا {فِي لَيْلَة الْقَدْر} أَيْ الشَّرَف الْعَظِيم. {وَمَا أَدْرَاك} أَعْلَمَك يَا مُحَمَّد {مَا لَيْلَة الْقَدْر} تَعْظِيم لِشَأْنِهَا وَتَعْجِيب مِنْهُ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{لَيْلَة الْقَدْر خَيْر مِنْ أَلْف شَهْر} لَيْسَ فِيهَا لَيْلَة الْقَدْر فَالْعَمَل الصَّالِح فِيهَا خَيْر مِنْهُ فِي أَلْف شَهْر لَيْسَتْ فِيهَا.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{تَنَزَّل الْمَلَائِكَة} بِحَذْفِ إِحْدَى التَّاءَيْنِ مِنْ الْأَصْل {وَالرُّوح} أَيْ جِبْرِيل {فِيهَا} فِي اللَّيْلَة {بِإِذْنِ رَبّهمْ} بِأَمْرِهِ {مِنْ كُلّ أَمْر} قَضَاهُ اللَّه فِيهَا لِتِلْكَ السَّنَة إِلَى قَابِل وَمِنْ سَبَبِيَّة بمعنى الباء.</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القدر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4479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855895"/>
            <a:ext cx="11520000" cy="1146211"/>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{سَلَام هِيَ} خَبَر مُقَدَّم وَمُبْتَدَأ {حَتَّى مَطْلَع الْفَجْر} بِفَتْحِ اللَّام وَكَسْرهَا إِلَى وَقْت طُلُوعه جُعِلَتْ سَلَامًا لِكَثْرَةِ السَّلَام فِيهَا مِنْ الْمَلَائِكَة لا تَمُرّ بِمُؤْمِنٍ وَلَا بِمُؤْمِنَةٍ إِلَّا سَلَّمَتْ عَلَيْهِ.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القدر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3360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البينة</a:t>
            </a:r>
          </a:p>
        </p:txBody>
      </p:sp>
    </p:spTree>
    <p:extLst>
      <p:ext uri="{BB962C8B-B14F-4D97-AF65-F5344CB8AC3E}">
        <p14:creationId xmlns:p14="http://schemas.microsoft.com/office/powerpoint/2010/main" val="1207999487"/>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151727"/>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لَمْ يَكُنِ الَّذِينَ كَفَرُوا مِنْ أَهْلِ الْكِتَابِ وَالْمُشْرِكِينَ مُنفَكِّينَ حَتَّىٰ تَأْتِيَهُمُ الْبَيِّنَةُ (1) رَسُولٌ مِّنَ اللَّهِ يَتْلُو صُحُفًا مُّطَهَّرَةً (2) فِيهَا كُتُبٌ قَيِّمَةٌ (3) وَمَا تَفَرَّقَ الَّذِينَ أُوتُوا الْكِتَابَ إِلَّا مِن بَعْدِ مَا جَاءَتْهُمُ الْبَيِّنَةُ (4) وَمَا أُمِرُوا إِلَّا لِيَعْبُدُوا اللَّهَ مُخْلِصِينَ لَهُ الدِّينَ حُنَفَاءَ وَيُقِيمُوا الصَّلَاةَ وَيُؤْتُوا الزَّكَاةَ ۚ وَذَٰلِكَ دِينُ الْقَيِّمَةِ (5) إِنَّ الَّذِينَ كَفَرُوا مِنْ أَهْلِ الْكِتَابِ</a:t>
            </a:r>
          </a:p>
        </p:txBody>
      </p:sp>
      <p:sp>
        <p:nvSpPr>
          <p:cNvPr id="36" name="نص 2"/>
          <p:cNvSpPr txBox="1"/>
          <p:nvPr/>
        </p:nvSpPr>
        <p:spPr>
          <a:xfrm>
            <a:off x="494581" y="2459503"/>
            <a:ext cx="11202838" cy="1938992"/>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وَالْمُشْرِكِينَ فِي نَارِ جَهَنَّمَ خَالِدِينَ فِيهَا ۚ أُولَٰئِكَ هُمْ شَرُّ الْبَرِيَّةِ (6) إِنَّ الَّذِينَ آمَنُوا وَعَمِلُوا الصَّالِحَاتِ أُولَٰئِكَ هُمْ خَيْرُ الْبَرِيَّةِ (7) جَزَاؤُهُمْ عِندَ رَبِّهِمْ جَنَّاتُ عَدْنٍ تَجْرِي مِن تَحْتِهَا الْأَنْهَارُ خَالِدِينَ فِيهَا أَبَدًا ۖ رَّضِيَ اللَّهُ عَنْهُمْ وَرَضُوا عَنْهُ ۚ ذَٰلِكَ لِمَنْ خَشِيَ رَبَّهُ (8)</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البينة</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098">
            <a:hlinkClick r:id="" action="ppaction://media"/>
          </p:cNvPr>
          <p:cNvPicPr>
            <a:picLocks noChangeAspect="1"/>
          </p:cNvPicPr>
          <p:nvPr>
            <a:audioFile r:link="rId2"/>
            <p:extLst>
              <p:ext uri="{DAA4B4D4-6D71-4841-9C94-3DE7FCFB9230}">
                <p14:media xmlns:p14="http://schemas.microsoft.com/office/powerpoint/2010/main" r:embed="rId1">
                  <p14:bmkLst>
                    <p14:bmk name="Bookmark 1" time="71192.5301"/>
                    <p14:bmk name="Bookmark 2" time="124029.25"/>
                  </p14:bmkLst>
                </p14:media>
              </p:ext>
            </p:extLst>
          </p:nvPr>
        </p:nvPicPr>
        <p:blipFill>
          <a:blip r:embed="rId6"/>
          <a:stretch>
            <a:fillRect/>
          </a:stretch>
        </p:blipFill>
        <p:spPr>
          <a:xfrm>
            <a:off x="0" y="-821943"/>
            <a:ext cx="609600" cy="609600"/>
          </a:xfrm>
          <a:prstGeom prst="rect">
            <a:avLst/>
          </a:prstGeom>
        </p:spPr>
      </p:pic>
    </p:spTree>
    <p:extLst>
      <p:ext uri="{BB962C8B-B14F-4D97-AF65-F5344CB8AC3E}">
        <p14:creationId xmlns:p14="http://schemas.microsoft.com/office/powerpoint/2010/main" val="64065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childTnLst>
                  </p:cTn>
                  <p:nextCondLst>
                    <p:cond evt="onMediaBookmark" delay="0">
                      <p:tgtEl>
                        <p14:bmkTgt spid="4" bmkName="Bookmark 1"/>
                      </p:tgtEl>
                    </p:cond>
                  </p:nextCondLst>
                </p:seq>
                <p:seq concurrent="1" nextAc="seek">
                  <p:cTn id="38" restart="whenNotActive" fill="hold" evtFilter="cancelBubble" nodeType="interactiveSeq">
                    <p:stCondLst>
                      <p:cond evt="onMediaBookmark" delay="0">
                        <p:tgtEl>
                          <p14:bmkTgt spid="4" bmkName="Bookmark 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xit" presetSubtype="0" fill="hold" grpId="2" nodeType="withEffect">
                                      <p:stCondLst>
                                        <p:cond delay="0"/>
                                      </p:stCondLst>
                                      <p:childTnLst>
                                        <p:set>
                                          <p:cBhvr>
                                            <p:cTn id="46" dur="1" fill="hold">
                                              <p:stCondLst>
                                                <p:cond delay="0"/>
                                              </p:stCondLst>
                                            </p:cTn>
                                            <p:tgtEl>
                                              <p:spTgt spid="7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2"/>
                      </p:tgtEl>
                    </p:cond>
                  </p:nextCondLst>
                </p:seq>
              </p:childTnLst>
            </p:cTn>
          </p:par>
        </p:tnLst>
        <p:bldLst>
          <p:bldP spid="2" grpId="0"/>
          <p:bldP spid="36"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014191"/>
            <a:ext cx="11520000" cy="2829621"/>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{يَوْم} ظَرْف ل</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 لَا يَمْلِكُونَ {يَقُوم الرُّوح} جِبْرِيل أَوْ جُنْد اللَّه {وَالْمَلَائِكَة صَفًّا} حَال أَيْ مُصْطَفِّينَ {لَا يَتَكَلَّمُونَ} أَيْ الْخَلْق {إِلَّا مَنْ أَذِنَ لَهُ الرَّحْمَن} فِي الْكَلَام {وَقَالَ} قَوْلًا {صَوَابًا} مِنْ الْمُؤْمِنِينَ وَالْمَلَائِكَة كَأَنْ يَشْفَعُوا لمن ارتضى.</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{ذَلِكَ الْيَوْم الْحَقّ} الثَّابِت وُقُوعه وَهُوَ يَوْم الْقِيَامَة {فَمَنْ شَاءَ اِتَّخَذَ إِلَى رَبّه مَآبًا} مَرْجِعًا أَيْ رَجَعَ إِلَى اللَّه بِطَاعَتِهِ لِيَسْلَم مِنْ الْعَذَاب فِيهِ.</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النبأ</a:t>
            </a:r>
          </a:p>
        </p:txBody>
      </p:sp>
    </p:spTree>
    <p:extLst>
      <p:ext uri="{BB962C8B-B14F-4D97-AF65-F5344CB8AC3E}">
        <p14:creationId xmlns:p14="http://schemas.microsoft.com/office/powerpoint/2010/main" val="121818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699423"/>
            <a:ext cx="11520000" cy="3459152"/>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{لَمْ يَكُنْ الَّذِينَ كَفَرُوا مِنْ} لِلْبَيَانِ {أَهْل الْكِتَاب وَالْمُشْرِكِينَ} أَيْ عَبَدَة الْأَصْنَام عَطْف عَلَى أَهْل {مُنْفَكِّينَ} خَبَر يَكُنْ أَيْ زَائِلِينَ عَمَّا هُمْ عَلَيْهِ {حَتَّى تَأْتِيهِمْ} أَيْ أَتَتْهُمْ {الْبَيِّنَة} أَيْ الْحُجَّة الْوَاضِحَة وَهِيَ مُحَمَّد صَلَّى اللَّه عليه وسلم.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{رَسُول مِنْ اللَّه} بَدَل مِنْ الْبَيِّنَة وَهُوَ النبي صلى الله عليه وسلم {يتلو صُحُفًا مُطَهَّرَة} مِنْ الْبَاطِل.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{فِيهَا كُتُب} أَحْكَام مَكْتُوبَة {قَيِّمَة} مُسْتَقِيمَة أَيْ يَتْلُو مَضْمُون ذَلِكَ وَهُوَ الْقُرْآن فَمِنْهُمْ مَنْ آمَنَ بِهِ وَمِنْهُمْ مَنْ كَفَرَ.</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البينة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64090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750721"/>
            <a:ext cx="11520000" cy="3356560"/>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تَفَرَّقَ الَّذِينَ أُوتُوا الْكِتَاب} فِي الْإِيمَان بِهِ صَلَّى اللَّه عَلَيْهِ وَسَلَّمَ {إِلَّا مِنْ بَعْد مَا جَاءَتْهُمْ الْبَيِّنَة} أَيْ هُوَ صَلَّى اللَّه عَلَيْهِ وَسَلَّمَ أَوْ الْقُرْآن الْجَائِي بِهِ مُعْجِزَة لَهُ وَقَبْل مَجِيئِهِ صَلَّى اللَّه عَلَيْهِ وَسَلَّمَ كَانُوا مُجْتَمِعِينَ عَلَى الْإِيمَان بِهِ إِذَا جَاءَهُ فَحَسَدَهُ مَنْ كَفَرَ بِهِ مِنْهُمْ.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أُمِرُوا} فِي كِتَابهمْ التَّوْرَاة وَالْإِنْجِيل {إِلَّا لِيَعْبُدُوا اللَّه} أَيْ أَنْ يَعْبُدُوهُ فَحُذِفَتْ أَنْ وَزِيدَتْ اللَّام {مُخْلِصِينَ لَهُ الدِّين} مِنْ الشِّرْك {حُنَفَاء} مُسْتَقِيمِينَ عَلَى دِين إِبْرَاهِيم وَدِين مُحَمَّد إِذَا جَاءَ فَكَيْف كَفَرُوا بِهِ {وَيُقِيمُوا الصَّلَاة وَيُؤْتُوا الزَّكَاة وَذَلِكَ دِين} الْمِلَّة {الْقَيِّمَة} الْمُسْتَقِيمَة.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البينة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57389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4"/>
            <a:ext cx="11520000" cy="293221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الَّذِينَ كَفَرُوا مِنْ أَهْل الْكِتَاب وَالْمُشْرِكِينَ فِي نَار جَهَنَّم خَالِدِينَ فِيهَا} حَال مُقَدَّرَة أَيْ مُقَدَّرًا خُلُودهمْ فِيهَا مِنْ اللَّه تَعَالَى {أُولَئِكَ هُمْ شَرّ الْبَرِيَّة}.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الَّذِينَ آمَنُوا وَعَمِلُوا الصَّالِحَات أُولَئِكَ هُمْ خَيْر الْبَرِيَّة} الْخَلِيقَة.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{جَزَاؤُهُم عِنْدَ رَبِّهِم جَنًّات عَدْن} إقَامَة {تَجْرِي مِنْ تَحْتهَا الْأَنْهَار خَالِدِينَ فِيهَا أَبَدًا رَضِيَ اللَّه عَنْهُمْ} بِطَاعَتِهِ {وَرَضُوا عَنْهُ} بِثَوَابِهِ {ذَلِكَ لِمَنْ خَشِيَ رَبّه} خَافَ عِقَابه فَانْتَهَى عن معصيته تعالى.</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البينة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41873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الزلزلة</a:t>
            </a:r>
          </a:p>
        </p:txBody>
      </p:sp>
    </p:spTree>
    <p:extLst>
      <p:ext uri="{BB962C8B-B14F-4D97-AF65-F5344CB8AC3E}">
        <p14:creationId xmlns:p14="http://schemas.microsoft.com/office/powerpoint/2010/main" val="3946308828"/>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459503"/>
            <a:ext cx="11202838" cy="1938992"/>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إِذَا زُلْزِلَتِ الْأَرْضُ زِلْزَالَهَا (1) وَأَخْرَجَتِ الْأَرْضُ أَثْقَالَهَا (2) وَقَالَ الْإِنسَانُ مَا لَهَا (3) يَوْمَئِذٍ تُحَدِّثُ أَخْبَارَهَا (4) بِأَنَّ رَبَّكَ أَوْحَىٰ لَهَا (5) يَوْمَئِذٍ يَصْدُرُ النَّاسُ أَشْتَاتًا لِّيُرَوْا أَعْمَالَهُمْ (6) فَمَن يَعْمَلْ مِثْقَالَ ذَرَّةٍ خَيْرًا يَرَهُ (7) وَمَن يَعْمَلْ مِثْقَالَ ذَرَّةٍ شَرًّا يَرَهُ (8)</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الزلزلة</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099">
            <a:hlinkClick r:id="" action="ppaction://media"/>
          </p:cNvPr>
          <p:cNvPicPr>
            <a:picLocks noChangeAspect="1"/>
          </p:cNvPicPr>
          <p:nvPr>
            <a:audioFile r:link="rId2"/>
            <p:extLst>
              <p:ext uri="{DAA4B4D4-6D71-4841-9C94-3DE7FCFB9230}">
                <p14:media xmlns:p14="http://schemas.microsoft.com/office/powerpoint/2010/main" r:embed="rId1">
                  <p14:bmkLst>
                    <p14:bmk name="Bookmark 1" time="55013.75"/>
                  </p14:bmkLst>
                </p14:media>
              </p:ext>
            </p:extLst>
          </p:nvPr>
        </p:nvPicPr>
        <p:blipFill>
          <a:blip r:embed="rId6"/>
          <a:stretch>
            <a:fillRect/>
          </a:stretch>
        </p:blipFill>
        <p:spPr>
          <a:xfrm>
            <a:off x="0" y="-787400"/>
            <a:ext cx="609600" cy="609600"/>
          </a:xfrm>
          <a:prstGeom prst="rect">
            <a:avLst/>
          </a:prstGeom>
        </p:spPr>
      </p:pic>
    </p:spTree>
    <p:extLst>
      <p:ext uri="{BB962C8B-B14F-4D97-AF65-F5344CB8AC3E}">
        <p14:creationId xmlns:p14="http://schemas.microsoft.com/office/powerpoint/2010/main" val="264011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596833"/>
            <a:ext cx="11520000" cy="3664336"/>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{إِذَا زُلْزِلَتْ الْأَرْض} حُرِّكَتْ لِقِيَامِ السَّاعَة {زِلْزَالهَا} تَحْرِيكهَا الشَّدِيد الْمُنَاسِب لِعَظَمَتِهَا.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{وَأَخْرَجَتْ الْأَرْض أَثْقَالهَا} كُنُوزهَا وَمَوْتَاهَا فَأَلْقَتْهَا عَلَى ظهرها.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{وَقَالَ الْإِنْسَان} الْكَافِر بِالْبَعْثِ {مَا لَهَا} إِنْكَارًا لتلك الحالة.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{يَوْمئِذٍ} بَدَل مِنْ إِذَا وَجَوَابهَا {تُحَدِّث أَخْبَارهَا} تُخْبِر بِمَا عُمِلَ عَلَيْهَا مِنْ خَيْر وَشَرّ.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{بِأَنَّ} بِسَبَبِ أَنَّ {رَبّك أَوْحَى لَهَا} أَيْ أَمَرَهَا بِذَلِكَ وَفِي الْحَدِيث تَشْهَد عَلَى كُلّ عَبْد أَوْ أَمَة بِكُلِّ مَا عَمِلَ عَلَى ظهرها.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الزلزلة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23520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226363"/>
            <a:ext cx="11520000" cy="2405274"/>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{يَوْمئِذٍ يَصْدُر النَّاس} يَنْصَرِفُونَ مِنْ مَوْقِف الْحِسَاب {أَشْتَاتًا} مُتَفَرِّقِينَ فَآخِذ ذَات الْيَمِين إِلَى الْجَنَّة وَآخِذ ذَات الشِّمَال إِلَى النَّار {لِيُرَوْا أَعْمَالهمْ} أَيْ جَزَاءَهَا مِنْ الْجَنَّة أَوْ النَّار.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{فَمَنْ يَعْمَل مِثْقَال ذَرَّة} زِنَة نَمْلَة صَغِيرَة {خَيْرًا يَرَهُ} يَرَ ثَوَابه.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{وَمَنْ يَعْمَل مِثْقَال ذَرَّة شَرًّا يَرَهُ} يَرَ جزاءه.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الزلزلة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66614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العاديات</a:t>
            </a:r>
          </a:p>
        </p:txBody>
      </p:sp>
    </p:spTree>
    <p:extLst>
      <p:ext uri="{BB962C8B-B14F-4D97-AF65-F5344CB8AC3E}">
        <p14:creationId xmlns:p14="http://schemas.microsoft.com/office/powerpoint/2010/main" val="1930759527"/>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151727"/>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وَالْعَادِيَاتِ ضَبْحًا (1) فَالْمُورِيَاتِ قَدْحًا (2) فَالْمُغِيرَاتِ صُبْحًا (3) فَأَثَرْنَ بِهِ نَقْعًا (4) فَوَسَطْنَ بِهِ جَمْعًا (5) إِنَّ الْإِنسَانَ لِرَبِّهِ لَكَنُودٌ (6) وَإِنَّهُ عَلَىٰ ذَٰلِكَ لَشَهِيدٌ (7) وَإِنَّهُ لِحُبِّ الْخَيْرِ لَشَدِيدٌ (8) ۞ أَفَلَا يَعْلَمُ إِذَا بُعْثِرَ مَا فِي الْقُبُورِ (9) وَحُصِّلَ مَا فِي الصُّدُورِ</a:t>
            </a:r>
          </a:p>
          <a:p>
            <a:pPr algn="ctr"/>
            <a:r>
              <a:rPr lang="ar-JO" sz="4000" dirty="0">
                <a:latin typeface="Traditional Arabic" panose="02020603050405020304" pitchFamily="18" charset="-78"/>
                <a:cs typeface="Traditional Arabic" panose="02020603050405020304" pitchFamily="18" charset="-78"/>
              </a:rPr>
              <a:t>(10) إِنَّ رَبَّهُم بِهِمْ يَوْمَئِذٍ لَّخَبِيرٌ (11)</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العاديات</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100">
            <a:hlinkClick r:id="" action="ppaction://media"/>
          </p:cNvPr>
          <p:cNvPicPr>
            <a:picLocks noChangeAspect="1"/>
          </p:cNvPicPr>
          <p:nvPr>
            <a:audioFile r:link="rId2"/>
            <p:extLst>
              <p:ext uri="{DAA4B4D4-6D71-4841-9C94-3DE7FCFB9230}">
                <p14:media xmlns:p14="http://schemas.microsoft.com/office/powerpoint/2010/main" r:embed="rId1">
                  <p14:bmkLst>
                    <p14:bmk name="Bookmark 1" time="58044"/>
                  </p14:bmkLst>
                </p14:media>
              </p:ext>
            </p:extLst>
          </p:nvPr>
        </p:nvPicPr>
        <p:blipFill>
          <a:blip r:embed="rId6"/>
          <a:stretch>
            <a:fillRect/>
          </a:stretch>
        </p:blipFill>
        <p:spPr>
          <a:xfrm>
            <a:off x="-3555" y="-804333"/>
            <a:ext cx="609600" cy="609600"/>
          </a:xfrm>
          <a:prstGeom prst="rect">
            <a:avLst/>
          </a:prstGeom>
        </p:spPr>
      </p:pic>
    </p:spTree>
    <p:extLst>
      <p:ext uri="{BB962C8B-B14F-4D97-AF65-F5344CB8AC3E}">
        <p14:creationId xmlns:p14="http://schemas.microsoft.com/office/powerpoint/2010/main" val="332041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596833"/>
            <a:ext cx="11520000" cy="3664336"/>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{وَالْعَادِيَات} الْخَيْل تَعْدُو فِي الْغَزْو وَتَضْبَح {ضَبْحًا} هُوَ صَوْت أَجْوَافهَا إِذَا عَدَتْ.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{فَالْمُورِيَات} الْخَيْل تُورِي النَّار {قَدْحًا} بِحَوَافِرِهَا إِذَا سَارَتْ فِي الْأَرْض ذَات الْحِجَارَة بِاللَّيْلِ.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{فَالْمُغِيرَات صُبْحًا} الْخَيْل تُغِير عَلَى الْعَدُوّ وَقْت الصُّبْح بِإِغَارَةِ أَصْحَابهَا.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{فَأَثَرْنَ} هَيَّجْنَ {بِهِ} بِمَكَانِ عَدْوهنَّ أَوْ بِذَلِكَ الْوَقْت {نَقْعًا} غُبَارًا بِشِدَّةِ حَرَكَتهنَّ.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{فَوَسَطْنَ بِهِ} بِالنَّقْعِ {جَمْعًا} مِنْ الْعَدْو أَيْ صِرْنَ وَسَطه وَعُطِفَ الْفِعْل عَلَى الِاسْم لِأَنَّهُ فِي تَأْوِيل الْفِعْل أَيْ وَاَللَّاتِي عَدَوْنَ فَأَوْرَيْن ف</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أ</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غ</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ر</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ن.</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العاديات</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50828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592426"/>
            <a:ext cx="11520000" cy="1673150"/>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{إِنَّا أَنْذَرْنَاكُمْ} يَا كُفَّار مَكَّة {عَذَابًا قَرِيبًا} عَذَاب يَوْم الْقِيَامَة الْآتِي وَكُلّ آتٍ قَرِيب {يَوْم} ظَرْف لَعِذَابًا بِصِفَتِهِ {يَنْظُر الْمَرْء} كُلّ اِمْرِئٍ {مَا قَدَّمَتْ يَدَاهُ} مِنْ خَيْر وَشَرّ {وَيَقُول الْكَافِر يَا} حَرْف تَنْبِيه {لَيْتَنِي كُنْت تُرَابًا} يَعْنِي فَلَا أُعَذَّب يَقُول ذَلِكَ عِنْدَمَا يَقُول اللَّه تَعَالَى لِلْبَهَائِمِ بَعْد الِاقْتِصَاص مِنْ بعضها لبعض كوني ترابا.</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4" name="زر القائمة شفاف">
            <a:hlinkClick r:id="rId2" action="ppaction://hlinksldjump"/>
          </p:cNvPr>
          <p:cNvSpPr/>
          <p:nvPr/>
        </p:nvSpPr>
        <p:spPr>
          <a:xfrm>
            <a:off x="5823973"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5"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TextBox 20"/>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2" name="TextBox 21"/>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النبأ</a:t>
            </a:r>
          </a:p>
        </p:txBody>
      </p:sp>
    </p:spTree>
    <p:extLst>
      <p:ext uri="{BB962C8B-B14F-4D97-AF65-F5344CB8AC3E}">
        <p14:creationId xmlns:p14="http://schemas.microsoft.com/office/powerpoint/2010/main" val="170155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1"/>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الْإِنْسَان} الْكَافِر {لِرَبِّهِ لَكَنُود} لَكَفُور يَجْحَد نعمته تعالى.</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{وَإِنَّهُ عَلَى ذَلِكَ} أَيْ كَنُوده {لَشَهِيد} يَشْهَد عَلَى نَفْسه بِصُنْعِهِ.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{وَإِنَّهُ لِحُبِّ الْخَيْر} أَيْ الْمَال {لَشَدِيد} الْحُبّ لَهُ فَيَبْخَل بِهِ.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{أَفَلَا يَعْلَم إِذَا بُعْثِرَ} أُثِيرَ وَأُخْرِجَ {مَا فِي الْقُبُور} مِنْ الْمَوْتَى أَيْ بُعِثُوا.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{وَحُصِّلَ} بُيِّنَ وَأُفْرِزَ {مَا فِي الصُّدُور} الْقُلُوب مِنْ الْكُفْر وَالْإِيمَان.</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العاديات</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57026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855894"/>
            <a:ext cx="11520000" cy="1146211"/>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رَبّهمْ بِهِمْ يَوْمئِذٍ لَخَبِير} لَعَالَم فَيُجَازِيهِمْ عَلَى كُفْرهمْ أُعِيدَ الضَّمِير جَمْعًا نَظَرًا لِمَعْنَى الْإِنْسَان وَهَذِهِ الْجُمْلَة دَلَّتْ عَلَى مَفْعُول يَعْلَم أَيْ إِنَّا نُجَازِيه وَقْت مَا ذَكَرَ وَتَعَلَّقَ خَبِير بِيَوْمَئِذ وَهُوَ تَعَالَى خَبِير دَائِمًا لِأَنَّهُ يوم المجازاة.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العاديات</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52613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القارعة</a:t>
            </a:r>
          </a:p>
        </p:txBody>
      </p:sp>
    </p:spTree>
    <p:extLst>
      <p:ext uri="{BB962C8B-B14F-4D97-AF65-F5344CB8AC3E}">
        <p14:creationId xmlns:p14="http://schemas.microsoft.com/office/powerpoint/2010/main" val="240789651"/>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151727"/>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الْقَارِعَةُ (1) مَا الْقَارِعَةُ (2) وَمَا أَدْرَاكَ مَا الْقَارِعَةُ (3) يَوْمَ يَكُونُ النَّاسُ كَالْفَرَاشِ الْمَبْثُوثِ (4) وَتَكُونُ الْجِبَالُ كَالْعِهْنِ الْمَنفُوشِ (5) فَأَمَّا مَن ثَقُلَتْ مَوَازِينُهُ (6) فَهُوَ فِي عِيشَةٍ رَّاضِيَةٍ (7) وَأَمَّا مَنْ خَفَّتْ مَوَازِينُهُ (8) فَأُمُّهُ هَاوِيَةٌ (9) وَمَا أَدْرَاكَ مَا هِيَهْ (10)</a:t>
            </a:r>
          </a:p>
          <a:p>
            <a:pPr algn="ctr"/>
            <a:r>
              <a:rPr lang="ar-JO" sz="4000" dirty="0">
                <a:latin typeface="Traditional Arabic" panose="02020603050405020304" pitchFamily="18" charset="-78"/>
                <a:cs typeface="Traditional Arabic" panose="02020603050405020304" pitchFamily="18" charset="-78"/>
              </a:rPr>
              <a:t>نَارٌ حَامِيَةٌ (11)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القارعة</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101">
            <a:hlinkClick r:id="" action="ppaction://media"/>
          </p:cNvPr>
          <p:cNvPicPr>
            <a:picLocks noChangeAspect="1"/>
          </p:cNvPicPr>
          <p:nvPr>
            <a:audioFile r:link="rId2"/>
            <p:extLst>
              <p:ext uri="{DAA4B4D4-6D71-4841-9C94-3DE7FCFB9230}">
                <p14:media xmlns:p14="http://schemas.microsoft.com/office/powerpoint/2010/main" r:embed="rId1">
                  <p14:bmkLst>
                    <p14:bmk name="Bookmark 1" time="56006.5"/>
                  </p14:bmkLst>
                </p14:media>
              </p:ext>
            </p:extLst>
          </p:nvPr>
        </p:nvPicPr>
        <p:blipFill>
          <a:blip r:embed="rId6"/>
          <a:stretch>
            <a:fillRect/>
          </a:stretch>
        </p:blipFill>
        <p:spPr>
          <a:xfrm>
            <a:off x="-23936" y="-838200"/>
            <a:ext cx="609600" cy="609600"/>
          </a:xfrm>
          <a:prstGeom prst="rect">
            <a:avLst/>
          </a:prstGeom>
        </p:spPr>
      </p:pic>
    </p:spTree>
    <p:extLst>
      <p:ext uri="{BB962C8B-B14F-4D97-AF65-F5344CB8AC3E}">
        <p14:creationId xmlns:p14="http://schemas.microsoft.com/office/powerpoint/2010/main" val="5291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648129"/>
            <a:ext cx="11520000" cy="3561744"/>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{الْقَارِعَة} الْقِيَامَة الَّتِي تَقْرَع الْقُلُوب بِأَهْوَالِهَا.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{مَا الْقَارِعَة} تَهْوِيل لِشَأْنِهَا وَهُمَا مُبْتَدَأ وَخَبَر خَبَر القارعة.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أَدْرَاك} أَعْلَمَك {مَا الْقَارِعَة} زِيَادَة تَهْوِيل لَهَا وَمَا الْأُولَى مُبْتَدَأ وَمَا بَعْدهَا خَبَره وَمَا الثَّانِيَة وَخَبَرهَا فِي مَحَلّ الْمَفْعُول الثَّانِي لأدرى.</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{يَوْم} نَاصِبه دَلَّ عَلَيْهِ الْقَارِعَة أَيْ تَقْرَع {يَكُون النَّاس كَالْفِرَاشِ الْمَبْثُوث} كَغَوْغَاء الْجَرَاد الْمُنْتَشِر يَمُوج بَعْضهمْ فِي بَعْض لِلْحِيرَةِ إِلَى أَنْ يدعوا للحساب.</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القارعة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07773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1"/>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{وَتَكُون الْجِبَال كَالْعِهْنِ الْمَنْفُوش} كَالصُّوفِ الْمَنْدُوف فِي خِفَّة سَيْرهَا حَتَّى تَسْتَوِي مَعَ الْأَرْض.</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{فَأَمَّا مَنْ ثَقُلَتْ مَوَازِينه} بِأَنْ رَجَحَتْ حَسَنَاته على سيئاته.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{فَهُوَ فِي عِيشَة رَاضِيَة} فِي الْجَنَّة أَيْ ذَات رِضًى بِأَنْ يَرْضَاهَا أَيْ مَرْضِيَّة لَهُ.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{وَأَمَّا مَنْ خَفَّتْ مَوَازِينه} بِأَنْ رَجَحَتْ سَيِّئَاته على حسناته.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{فَأُمُّهُ} فمسكنه {هَاوِيَة}.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القارعة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25642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804598"/>
            <a:ext cx="11520000" cy="124880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أَدْراكَ مَا هِيَه} أي ما هاوية.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هي {نا</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ر</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 ح</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ام</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ي</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ة} شَدِيدَة الْحَرَارَة وَهَاء هِيَهْ لِلسَّكْتِ تُثْبَت وَصْلًا ووقف</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ا وفي قراءة تحذف وصل</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القارعة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67372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التكاثر</a:t>
            </a:r>
          </a:p>
        </p:txBody>
      </p:sp>
    </p:spTree>
    <p:extLst>
      <p:ext uri="{BB962C8B-B14F-4D97-AF65-F5344CB8AC3E}">
        <p14:creationId xmlns:p14="http://schemas.microsoft.com/office/powerpoint/2010/main" val="867983709"/>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459503"/>
            <a:ext cx="11202838" cy="1938992"/>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أَلْهَاكُمُ التَّكَاثُرُ (1) حَتَّىٰ زُرْتُمُ الْمَقَابِرَ (2) كَلَّا سَوْفَ تَعْلَمُونَ (3) ثُمَّ كَلَّا سَوْفَ تَعْلَمُونَ (4) كَلَّا لَوْ تَعْلَمُونَ عِلْمَ الْيَقِينِ (5) لَتَرَوُنَّ الْجَحِيمَ (6) ثُمَّ لَتَرَوُنَّهَا عَيْنَ الْيَقِينِ</a:t>
            </a:r>
          </a:p>
          <a:p>
            <a:pPr algn="ctr"/>
            <a:r>
              <a:rPr lang="ar-JO" sz="4000" dirty="0">
                <a:latin typeface="Traditional Arabic" panose="02020603050405020304" pitchFamily="18" charset="-78"/>
                <a:cs typeface="Traditional Arabic" panose="02020603050405020304" pitchFamily="18" charset="-78"/>
              </a:rPr>
              <a:t>(7) ثُمَّ لَتُسْأَلُنَّ يَوْمَئِذٍ عَنِ النَّعِيمِ (8)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التكاثر</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102">
            <a:hlinkClick r:id="" action="ppaction://media"/>
          </p:cNvPr>
          <p:cNvPicPr>
            <a:picLocks noChangeAspect="1"/>
          </p:cNvPicPr>
          <p:nvPr>
            <a:audioFile r:link="rId2"/>
            <p:extLst>
              <p:ext uri="{DAA4B4D4-6D71-4841-9C94-3DE7FCFB9230}">
                <p14:media xmlns:p14="http://schemas.microsoft.com/office/powerpoint/2010/main" r:embed="rId1">
                  <p14:bmkLst>
                    <p14:bmk name="Bookmark 1" time="46027.75"/>
                  </p14:bmkLst>
                </p14:media>
              </p:ext>
            </p:extLst>
          </p:nvPr>
        </p:nvPicPr>
        <p:blipFill>
          <a:blip r:embed="rId6"/>
          <a:stretch>
            <a:fillRect/>
          </a:stretch>
        </p:blipFill>
        <p:spPr>
          <a:xfrm>
            <a:off x="0" y="-838200"/>
            <a:ext cx="609600" cy="609600"/>
          </a:xfrm>
          <a:prstGeom prst="rect">
            <a:avLst/>
          </a:prstGeom>
        </p:spPr>
      </p:pic>
    </p:spTree>
    <p:extLst>
      <p:ext uri="{BB962C8B-B14F-4D97-AF65-F5344CB8AC3E}">
        <p14:creationId xmlns:p14="http://schemas.microsoft.com/office/powerpoint/2010/main" val="221292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{أَلْهَاكُمْ} شَغَلَكُمْ عَنْ طَاعَة اللَّه {التَّكَاثُر} التَّفَاخُر بِالْأَمْوَالِ وَالْأَوْلَاد وَالرِّجَال.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{حَتَّى زُرْتُمْ الْمَقَابِر} بِأَنْ مُتُّمْ فَدُفِنْتُمْ فِيهَا أَوْ عَدَدْتُمْ الْمَوْتَى تَكَاثُرًا.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رَدْع {سَوْفَ تَعْلَمُونَ}.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كَلَّا سَوْفَ تَعْلَمُونَ} سُوء عَاقِبَة تَفَاخُركُمْ عِنْد النَّزْع ثُمَّ فِي الْقَبْر.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حَقًّا {لَوْ تَعْلَمُونَ عِلْم الْيَقِين} عِلْمًا يَقِينًا عَاقِبَة التَّفَاخُر مَا اِشْتَغَلْتُمْ بِهِ.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التكاثر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3318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03" name="TextBox 10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4" name="TextBox 10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5" name="TextBox 10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النازعات</a:t>
            </a:r>
          </a:p>
        </p:txBody>
      </p:sp>
    </p:spTree>
    <p:extLst>
      <p:ext uri="{BB962C8B-B14F-4D97-AF65-F5344CB8AC3E}">
        <p14:creationId xmlns:p14="http://schemas.microsoft.com/office/powerpoint/2010/main" val="3266285968"/>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226362"/>
            <a:ext cx="11520000" cy="2405274"/>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{لَتَرَوُنَّ الْجَحِيم} النَّار جَوَاب قَسَم مَحْذُوف وَحُذِفَ مِنْهُ لَام الْفِعْل وَعَيْنه وَأُلْقِيَتْ حَرَكَتهَا عَلَى الراء.</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لَتَرَوُنَّهَا} تَأْكِيد {عَيْن الْيَقِين} مَصْدَر لِأَنَّ رَأَى وَعَايَنَ بِمَعْنًى وَاحِد.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لَتُسْأَلُنَّ} حُذِفَ مِنْهُ نُون الرَّفْع لِتَوَالِي النُّونَات وَوَاو ضَمِير الْجَمْع لِالْتِقَاءِ السَّاكِنَيْنِ {يَوْمئِذٍ} يَوْم رُؤْيَتهَا {عَنْ النَّعِيم} مَا يُلْتَذّ بِهِ في الدنيا من الصحة والفراغ والأمن والمطعم والمشرب وغير ذلك.</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التكاثر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427720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العصر</a:t>
            </a:r>
          </a:p>
        </p:txBody>
      </p:sp>
    </p:spTree>
    <p:extLst>
      <p:ext uri="{BB962C8B-B14F-4D97-AF65-F5344CB8AC3E}">
        <p14:creationId xmlns:p14="http://schemas.microsoft.com/office/powerpoint/2010/main" val="2358289307"/>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767279"/>
            <a:ext cx="11202838" cy="1323439"/>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وَالْعَصْرِ (1) إِنَّ الْإِنسَانَ لَفِي خُسْرٍ (2) إِلَّا الَّذِينَ آمَنُوا وَعَمِلُوا الصَّالِحَاتِ وَتَوَاصَوْا</a:t>
            </a:r>
          </a:p>
          <a:p>
            <a:pPr algn="ctr"/>
            <a:r>
              <a:rPr lang="ar-JO" sz="4000" dirty="0">
                <a:latin typeface="Traditional Arabic" panose="02020603050405020304" pitchFamily="18" charset="-78"/>
                <a:cs typeface="Traditional Arabic" panose="02020603050405020304" pitchFamily="18" charset="-78"/>
              </a:rPr>
              <a:t>بِالْحَقِّ وَتَوَاصَوْا بِالصَّبْرِ (3)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العصر</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103">
            <a:hlinkClick r:id="" action="ppaction://media"/>
          </p:cNvPr>
          <p:cNvPicPr>
            <a:picLocks noChangeAspect="1"/>
          </p:cNvPicPr>
          <p:nvPr>
            <a:audioFile r:link="rId2"/>
            <p:extLst>
              <p:ext uri="{DAA4B4D4-6D71-4841-9C94-3DE7FCFB9230}">
                <p14:media xmlns:p14="http://schemas.microsoft.com/office/powerpoint/2010/main" r:embed="rId1">
                  <p14:bmkLst>
                    <p14:bmk name="Bookmark 1" time="23040"/>
                  </p14:bmkLst>
                </p14:media>
              </p:ext>
            </p:extLst>
          </p:nvPr>
        </p:nvPicPr>
        <p:blipFill>
          <a:blip r:embed="rId6"/>
          <a:stretch>
            <a:fillRect/>
          </a:stretch>
        </p:blipFill>
        <p:spPr>
          <a:xfrm>
            <a:off x="0" y="-792480"/>
            <a:ext cx="609600" cy="609600"/>
          </a:xfrm>
          <a:prstGeom prst="rect">
            <a:avLst/>
          </a:prstGeom>
        </p:spPr>
      </p:pic>
    </p:spTree>
    <p:extLst>
      <p:ext uri="{BB962C8B-B14F-4D97-AF65-F5344CB8AC3E}">
        <p14:creationId xmlns:p14="http://schemas.microsoft.com/office/powerpoint/2010/main" val="379262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226363"/>
            <a:ext cx="11520000" cy="2405274"/>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{وَالْعَصْر} الدَّهْر أَوْ مَا بَعْد الزَّوَال إِلَى الْغُرُوب أَوْ صَلَاة الْعَصْر.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الْإِنْسَان} الْجِنْس {لَفِي خُسْر} فِي تِجَارَته.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{إِلَّا الَّذِينَ آمَنُوا وَعَمِلُوا الصَّالِحَات} فَلَيْسُوا فِي خُسْرَان {وَتَوَاصَوْا} أَوْصَى بَعْضهمْ بَعْضًا {بِالْحَقِّ} الْإِيمَان {وتواصوا بالصبر} على الطاعة وعن المعصية.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العصر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89282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الهمزة</a:t>
            </a:r>
          </a:p>
        </p:txBody>
      </p:sp>
    </p:spTree>
    <p:extLst>
      <p:ext uri="{BB962C8B-B14F-4D97-AF65-F5344CB8AC3E}">
        <p14:creationId xmlns:p14="http://schemas.microsoft.com/office/powerpoint/2010/main" val="4002531442"/>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459503"/>
            <a:ext cx="11202838" cy="1938992"/>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وَيْلٌ لِّكُلِّ هُمَزَةٍ لُّمَزَةٍ (1) الَّذِي جَمَعَ مَالًا وَعَدَّدَهُ (2) يَحْسَبُ أَنَّ مَالَهُ أَخْلَدَهُ (3) كَلَّا ۖ لَيُنبَذَنَّ فِي الْحُطَمَةِ (4) وَمَا أَدْرَاكَ مَا الْحُطَمَةُ (5) نَارُ اللَّهِ الْمُوقَدَةُ (6) الَّتِي تَطَّلِعُ عَلَى</a:t>
            </a:r>
          </a:p>
          <a:p>
            <a:pPr algn="ctr"/>
            <a:r>
              <a:rPr lang="ar-JO" sz="4000" dirty="0">
                <a:latin typeface="Traditional Arabic" panose="02020603050405020304" pitchFamily="18" charset="-78"/>
                <a:cs typeface="Traditional Arabic" panose="02020603050405020304" pitchFamily="18" charset="-78"/>
              </a:rPr>
              <a:t>الْأَفْئِدَةِ (7) إِنَّهَا عَلَيْهِم مُّؤْصَدَةٌ (8) فِي عَمَدٍ مُّمَدَّدَةٍ (9)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الهمزة</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104">
            <a:hlinkClick r:id="" action="ppaction://media"/>
          </p:cNvPr>
          <p:cNvPicPr>
            <a:picLocks noChangeAspect="1"/>
          </p:cNvPicPr>
          <p:nvPr>
            <a:audioFile r:link="rId2"/>
            <p:extLst>
              <p:ext uri="{DAA4B4D4-6D71-4841-9C94-3DE7FCFB9230}">
                <p14:media xmlns:p14="http://schemas.microsoft.com/office/powerpoint/2010/main" r:embed="rId1">
                  <p14:bmkLst>
                    <p14:bmk name="Bookmark 1" time="51043.25"/>
                  </p14:bmkLst>
                </p14:media>
              </p:ext>
            </p:extLst>
          </p:nvPr>
        </p:nvPicPr>
        <p:blipFill>
          <a:blip r:embed="rId6"/>
          <a:stretch>
            <a:fillRect/>
          </a:stretch>
        </p:blipFill>
        <p:spPr>
          <a:xfrm>
            <a:off x="0" y="-1028700"/>
            <a:ext cx="609600" cy="609600"/>
          </a:xfrm>
          <a:prstGeom prst="rect">
            <a:avLst/>
          </a:prstGeom>
        </p:spPr>
      </p:pic>
    </p:spTree>
    <p:extLst>
      <p:ext uri="{BB962C8B-B14F-4D97-AF65-F5344CB8AC3E}">
        <p14:creationId xmlns:p14="http://schemas.microsoft.com/office/powerpoint/2010/main" val="422759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{وَيْل} كَلِمَة عَذَاب أَوْ وَادٍ فِي جَهَنَّم {لِكُلِّ هُمَزَة لُمَزَة} أَيْ كَثِير الْهَمْز وَاللَّمْز أَيْ الْغِيبَة نَزَلَتْ فِيمَنْ كَانَ يَغْتَاب النَّبِيّ صَلَّى اللَّه عَلَيْهِ وَسَلَّمَ وَالْمُؤْمِنِينَ كَأُمَيَّة بْن خَلَف وَالْوَلِيد بْن الْمُغِيرَة وَغَيْرهمَا.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 جَمَعَ} بِالتَّخْفِيفِ وَالتَّشْدِيد {مَالًا وَعَدَّدَهُ} أَحْصَاهُ وَجَعَلَهُ عُدَّة لِحَوَادِث الدَّهْر.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{يَحْسَب} لِجَهْلِهِ {أَنَّ مَاله أَخْلَدَهُ} جَعَلَهُ خَالِدًا لا يموت.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رَدْع {لَيُنَبَذَنَّ} جَوَاب قَسَم مَحْذُوف أَيْ لَيُطْرَحَنَّ {فِي الْحُطَمَة} الَّتِي تُحَطِّم كُلّ مَا ألقي فيها.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الهمزة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33224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1"/>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أَدْرَاك} أَعْلَمَك {مَا الْحُطَمَة}.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{نَار اللَّه الْمُوقِدَة} الْمُسَعَّرَة.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{الَّتِي تَطَّلِع} تُشْرِف {عَلَى الْأَفْئِدَة} الْقُلُوب فَتُحْرِقهَا وَأَلَمهَا أَشَدّ مِنْ أَلَم غَيْرهَا لِلُطْفِهَا.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{إِنَّهَا عَلَيْهِمْ} جَمَعَ الضَّمِير رِعَايَة لِمَعْنَى كُلّ {مُؤْصَدَة} بِالْهَمْزِ وَبِالْوَاوِ بَدَله مُطْبَقَة.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{فِي عَمَد} بِضَمِّ الْحَرْفَيْنِ وَبِفَتْحِهِمَا {مُمَدَّدَة} صِفَة لما قبله فتكون النار داخل العمد.</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الهمزة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85561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الفيل</a:t>
            </a:r>
          </a:p>
        </p:txBody>
      </p:sp>
    </p:spTree>
    <p:extLst>
      <p:ext uri="{BB962C8B-B14F-4D97-AF65-F5344CB8AC3E}">
        <p14:creationId xmlns:p14="http://schemas.microsoft.com/office/powerpoint/2010/main" val="2968542053"/>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767279"/>
            <a:ext cx="11202838" cy="1323439"/>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أَلَمْ تَرَ كَيْفَ فَعَلَ رَبُّكَ بِأَصْحَابِ الْفِيلِ (1) أَلَمْ يَجْعَلْ كَيْدَهُمْ فِي تَضْلِيلٍ (2) وَأَرْسَلَ عَلَيْهِمْ طَيْرًا أَبَابِيلَ (3) تَرْمِيهِم بِحِجَارَةٍ مِّن سِجِّيلٍ (4) فَجَعَلَهُمْ كَعَصْفٍ مَّأْكُولٍ (5)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الفيل</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105">
            <a:hlinkClick r:id="" action="ppaction://media"/>
          </p:cNvPr>
          <p:cNvPicPr>
            <a:picLocks noChangeAspect="1"/>
          </p:cNvPicPr>
          <p:nvPr>
            <a:audioFile r:link="rId2"/>
            <p:extLst>
              <p:ext uri="{DAA4B4D4-6D71-4841-9C94-3DE7FCFB9230}">
                <p14:media xmlns:p14="http://schemas.microsoft.com/office/powerpoint/2010/main" r:embed="rId1">
                  <p14:bmkLst>
                    <p14:bmk name="Bookmark 1" time="34011.25"/>
                  </p14:bmkLst>
                </p14:media>
              </p:ext>
            </p:extLst>
          </p:nvPr>
        </p:nvPicPr>
        <p:blipFill>
          <a:blip r:embed="rId6"/>
          <a:stretch>
            <a:fillRect/>
          </a:stretch>
        </p:blipFill>
        <p:spPr>
          <a:xfrm>
            <a:off x="68412" y="-952500"/>
            <a:ext cx="609600" cy="609600"/>
          </a:xfrm>
          <a:prstGeom prst="rect">
            <a:avLst/>
          </a:prstGeom>
        </p:spPr>
      </p:pic>
    </p:spTree>
    <p:extLst>
      <p:ext uri="{BB962C8B-B14F-4D97-AF65-F5344CB8AC3E}">
        <p14:creationId xmlns:p14="http://schemas.microsoft.com/office/powerpoint/2010/main" val="39256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وَالنَّازِعَاتِ غَرْقًا (1) وَالنَّاشِطَاتِ نَشْطًا (2) وَالسَّابِحَاتِ سَبْحًا (3) فَالسَّابِقَاتِ سَبْقًا (4) فَالْمُدَبِّرَاتِ أَمْرًا (5) يَوْمَ تَرْجُفُ الرَّاجِفَةُ (6) تَتْبَعُهَا الرَّادِفَةُ (7) قُلُوبٌ يَوْمَئِذٍ وَاجِفَةٌ (8) أَبْصَارُهَا خَاشِعَةٌ (9) يَقُولُونَ أَإِنَّا لَمَرْدُودُونَ فِي الْحَافِرَةِ (10) أَإِذَا كُنَّا عِظَامًا نَّخِرَةً (11) قَالُوا تِلْكَ إِذًا كَرَّةٌ خَاسِرَةٌ (12) فَإِنَّمَا هِيَ زَجْرَةٌ وَاحِدَةٌ (13) فَإِذَا هُم</a:t>
            </a:r>
          </a:p>
        </p:txBody>
      </p:sp>
      <p:sp>
        <p:nvSpPr>
          <p:cNvPr id="11" name="نص 2"/>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بِالسَّاهِرَةِ (14) هَلْ أَتَاكَ حَدِيثُ مُوسَىٰ (15) إِذْ نَادَاهُ رَبُّهُ بِالْوَادِ الْمُقَدَّسِ طُوًى (16) اذْهَبْ إِلَىٰ فِرْعَوْنَ إِنَّهُ طَغَىٰ (17) فَقُلْ هَل لَّكَ إِلَىٰ أَن تَزَكَّىٰ (18) وَأَهْدِيَكَ إِلَىٰ رَبِّكَ فَتَخْشَىٰ (19) فَأَرَاهُ الْآيَةَ الْكُبْرَىٰ (20) فَكَذَّبَ وَعَصَىٰ (21) ثُمَّ أَدْبَرَ يَسْعَىٰ (22) فَحَشَرَ فَنَادَىٰ (23) فَقَالَ أَنَا رَبُّكُمُ الْأَعْلَىٰ (24) فَأَخَذَهُ اللَّهُ نَكَالَ الْآخِرَةِ وَالْأُولَىٰ</a:t>
            </a:r>
          </a:p>
        </p:txBody>
      </p:sp>
      <p:sp>
        <p:nvSpPr>
          <p:cNvPr id="12" name="نص 3"/>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(25) إِنَّ فِي ذَٰلِكَ لَعِبْرَةً لِّمَن يَخْشَىٰ (26) أَأَنتُمْ أَشَدُّ خَلْقًا أَمِ السَّمَاءُ ۚ بَنَاهَا (27) رَفَعَ سَمْكَهَا فَسَوَّاهَا (28) وَأَغْطَشَ لَيْلَهَا وَأَخْرَجَ ضُحَاهَا (29) وَالْأَرْضَ بَعْدَ ذَٰلِكَ دَحَاهَا (30) أَخْرَجَ مِنْهَا مَاءَهَا وَمَرْعَاهَا (31) وَالْجِبَالَ أَرْسَاهَا (32) مَتَاعًا لَّكُمْ وَلِأَنْعَامِكُمْ (33) فَإِذَا جَاءَتِ الطَّامَّةُ الْكُبْرَىٰ (34) يَوْمَ يَتَذَكَّرُ الْإِنسَانُ مَا سَعَىٰ (35) وَبُرِّزَتِ</a:t>
            </a:r>
          </a:p>
        </p:txBody>
      </p:sp>
      <p:sp>
        <p:nvSpPr>
          <p:cNvPr id="13" name="نص 4"/>
          <p:cNvSpPr txBox="1"/>
          <p:nvPr/>
        </p:nvSpPr>
        <p:spPr>
          <a:xfrm>
            <a:off x="494581" y="1843951"/>
            <a:ext cx="11202838" cy="3170099"/>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الْجَحِيمُ لِمَن يَرَىٰ (36) فَأَمَّا مَن طَغَىٰ (37) وَآثَرَ الْحَيَاةَ الدُّنْيَا (38) فَإِنَّ الْجَحِيمَ هِيَ الْمَأْوَىٰ (39) وَأَمَّا مَنْ خَافَ مَقَامَ رَبِّهِ وَنَهَى النَّفْسَ عَنِ الْهَوَىٰ (40) فَإِنَّ الْجَنَّةَ هِيَ الْمَأْوَىٰ (41) يَسْأَلُونَكَ عَنِ السَّاعَةِ أَيَّانَ مُرْسَاهَا (42) فِيمَ أَنتَ مِن ذِكْرَاهَا (43) إِلَىٰ رَبِّكَ مُنتَهَاهَا (44) إِنَّمَا أَنتَ مُنذِرُ مَن يَخْشَاهَا (45) كَأَنَّهُمْ يَوْمَ يَرَوْنَهَا لَمْ يَلْبَثُوا إِلَّا</a:t>
            </a:r>
          </a:p>
          <a:p>
            <a:pPr algn="ctr"/>
            <a:r>
              <a:rPr lang="ar-JO" sz="4000" dirty="0">
                <a:latin typeface="Traditional Arabic" panose="02020603050405020304" pitchFamily="18" charset="-78"/>
                <a:cs typeface="Traditional Arabic" panose="02020603050405020304" pitchFamily="18" charset="-78"/>
              </a:rPr>
              <a:t>عَشِيَّةً أَوْ ضُحَاهَا (46)</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النازعات</a:t>
            </a:r>
          </a:p>
        </p:txBody>
      </p:sp>
      <p:pic>
        <p:nvPicPr>
          <p:cNvPr id="4" name="079">
            <a:hlinkClick r:id="" action="ppaction://media"/>
          </p:cNvPr>
          <p:cNvPicPr>
            <a:picLocks noChangeAspect="1"/>
          </p:cNvPicPr>
          <p:nvPr>
            <a:audioFile r:link="rId2"/>
            <p:extLst>
              <p:ext uri="{DAA4B4D4-6D71-4841-9C94-3DE7FCFB9230}">
                <p14:media xmlns:p14="http://schemas.microsoft.com/office/powerpoint/2010/main" r:embed="rId1">
                  <p14:bmkLst>
                    <p14:bmk name="Bookmark 1" time="69500.4305"/>
                    <p14:bmk name="Bookmark 2" time="126523.2639"/>
                    <p14:bmk name="Bookmark 3" time="188821.3541"/>
                    <p14:bmk name="Bookmark 4" time="257615.1319"/>
                  </p14:bmkLst>
                </p14:media>
              </p:ext>
            </p:extLst>
          </p:nvPr>
        </p:nvPicPr>
        <p:blipFill>
          <a:blip r:embed="rId5"/>
          <a:stretch>
            <a:fillRect/>
          </a:stretch>
        </p:blipFill>
        <p:spPr>
          <a:xfrm>
            <a:off x="189781" y="-819426"/>
            <a:ext cx="609600" cy="609600"/>
          </a:xfrm>
          <a:prstGeom prst="rect">
            <a:avLst/>
          </a:prstGeom>
        </p:spPr>
      </p:pic>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6"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97042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4" bmkName="Bookmark 1"/>
                      </p:tgtEl>
                    </p:cond>
                  </p:nextCondLst>
                </p:seq>
                <p:seq concurrent="1" nextAc="seek">
                  <p:cTn id="38" restart="whenNotActive" fill="hold" evtFilter="cancelBubble" nodeType="interactiveSeq">
                    <p:stCondLst>
                      <p:cond evt="onMediaBookmark" delay="0">
                        <p:tgtEl>
                          <p14:bmkTgt spid="4" bmkName="Bookmark 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1"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nextCondLst>
                    <p:cond evt="onMediaBookmark" delay="0">
                      <p:tgtEl>
                        <p14:bmkTgt spid="4" bmkName="Bookmark 2"/>
                      </p:tgtEl>
                    </p:cond>
                  </p:nextCondLst>
                </p:seq>
                <p:seq concurrent="1" nextAc="seek">
                  <p:cTn id="47" restart="whenNotActive" fill="hold" evtFilter="cancelBubble" nodeType="interactiveSeq">
                    <p:stCondLst>
                      <p:cond evt="onMediaBookmark" delay="0">
                        <p:tgtEl>
                          <p14:bmkTgt spid="4" bmkName="Bookmark 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nextCondLst>
                    <p:cond evt="onMediaBookmark" delay="0">
                      <p:tgtEl>
                        <p14:bmkTgt spid="4" bmkName="Bookmark 3"/>
                      </p:tgtEl>
                    </p:cond>
                  </p:nextCondLst>
                </p:seq>
                <p:seq concurrent="1" nextAc="seek">
                  <p:cTn id="56" restart="whenNotActive" fill="hold" evtFilter="cancelBubble" nodeType="interactiveSeq">
                    <p:stCondLst>
                      <p:cond evt="onMediaBookmark" delay="0">
                        <p:tgtEl>
                          <p14:bmkTgt spid="4" bmkName="Bookmark 4"/>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xit" presetSubtype="0" fill="hold" grpId="2" nodeType="withEffect">
                                      <p:stCondLst>
                                        <p:cond delay="0"/>
                                      </p:stCondLst>
                                      <p:childTnLst>
                                        <p:set>
                                          <p:cBhvr>
                                            <p:cTn id="64" dur="1" fill="hold">
                                              <p:stCondLst>
                                                <p:cond delay="0"/>
                                              </p:stCondLst>
                                            </p:cTn>
                                            <p:tgtEl>
                                              <p:spTgt spid="77"/>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81"/>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4"/>
                      </p:tgtEl>
                    </p:cond>
                  </p:nextCondLst>
                </p:seq>
              </p:childTnLst>
            </p:cTn>
          </p:par>
        </p:tnLst>
        <p:bldLst>
          <p:bldP spid="2" grpId="0"/>
          <p:bldP spid="11" grpId="0"/>
          <p:bldP spid="11" grpId="1"/>
          <p:bldP spid="12" grpId="0"/>
          <p:bldP spid="12" grpId="1"/>
          <p:bldP spid="13"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328956"/>
            <a:ext cx="11520000" cy="2200089"/>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{أَلَمْ تَرَ} اِسْتِفْهَام تَعَجُّب أَيْ اِعْجَبْ {كَيْف فَعَلَ رَبّك بِأَصْحَابِ الْفِيل} هُوَ مَحْمُود وَأَصْحَابه أَبَرْهَة مَلِك الْيَمَن وَجَيْشه بَنَى بِصَنْعَاء كَنِيسَة لِيَصْرِف إِلَيْهَا الْحَاجّ عَنْ مَكَّة فَأَحْدَثَ رَجُل مِنْ كِنَانَة فِيهَا وَلَطَّخَ قِبْلَتهَا بِالْعَذِرَةِ اِحْتِقَارًا بِهَا فَحَلَفَ أَبَرْهَة لَيَهْدِمَنَّ الْكَعْبَة فَجَاءَ مَكَّة بِجَيْشِهِ عَلَى أَفْيَال الْيَمَن مُقَدَّمهَا مَحْمُود فَحِين تَوَجَّهُوا لِهَدْمِ الْكَعْبَة أَرْسَلَ اللَّه عَلَيْهِمْ مَا قَصَّهُ فِي قَوْله.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الفيل</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84686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175066"/>
            <a:ext cx="11520000" cy="2507866"/>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{أَلَمْ يَجْعَل} أَيْ جَعَلَ {كَيْدهمْ} فِي هَدْم الْكَعْبَة {فِي تَضْلِيل} خَسَارَة وَهَلَاك.</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{وَأَرْسَلَ عَلَيْهِمْ طَيْرًا أَبَابِيل} جَمَاعَات جَمَاعَات.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{تَرْمِيهِمْ بِحِجَارَةٍ مِنْ سِجِّيل} طِين مَطْبُوخ.</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{فَجَعَلَهُمْ كَعَصْفٍ مَأْكُول} كَوَرَقِ زَرْع أَكَلَتْهُ الدَّوَابّ وَدَاسَتْهُ وَأَفْنَتْهُ أَيْ أَهْلَكَهُمْ اللَّه تَعَالَى.</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الفيل</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45720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قريش</a:t>
            </a:r>
          </a:p>
        </p:txBody>
      </p:sp>
    </p:spTree>
    <p:extLst>
      <p:ext uri="{BB962C8B-B14F-4D97-AF65-F5344CB8AC3E}">
        <p14:creationId xmlns:p14="http://schemas.microsoft.com/office/powerpoint/2010/main" val="2658440249"/>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767279"/>
            <a:ext cx="11202838" cy="1323439"/>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لِإِيلَافِ قُرَيْشٍ (1) إِيلَافِهِمْ رِحْلَةَ الشِّتَاءِ وَالصَّيْفِ (2) فَلْيَعْبُدُوا رَبَّ هَٰذَا الْبَيْتِ (3)</a:t>
            </a:r>
          </a:p>
          <a:p>
            <a:pPr algn="ctr"/>
            <a:r>
              <a:rPr lang="ar-JO" sz="4000" dirty="0">
                <a:latin typeface="Traditional Arabic" panose="02020603050405020304" pitchFamily="18" charset="-78"/>
                <a:cs typeface="Traditional Arabic" panose="02020603050405020304" pitchFamily="18" charset="-78"/>
              </a:rPr>
              <a:t>الَّذِي أَطْعَمَهُم مِّن جُوعٍ وَآمَنَهُم مِّنْ خَوْفٍ (4)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قريش</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106">
            <a:hlinkClick r:id="" action="ppaction://media"/>
          </p:cNvPr>
          <p:cNvPicPr>
            <a:picLocks noChangeAspect="1"/>
          </p:cNvPicPr>
          <p:nvPr>
            <a:audioFile r:link="rId2"/>
            <p:extLst>
              <p:ext uri="{DAA4B4D4-6D71-4841-9C94-3DE7FCFB9230}">
                <p14:media xmlns:p14="http://schemas.microsoft.com/office/powerpoint/2010/main" r:embed="rId1">
                  <p14:bmkLst>
                    <p14:bmk name="Bookmark 1" time="30040.75"/>
                  </p14:bmkLst>
                </p14:media>
              </p:ext>
            </p:extLst>
          </p:nvPr>
        </p:nvPicPr>
        <p:blipFill>
          <a:blip r:embed="rId6"/>
          <a:stretch>
            <a:fillRect/>
          </a:stretch>
        </p:blipFill>
        <p:spPr>
          <a:xfrm>
            <a:off x="-115019" y="-876300"/>
            <a:ext cx="609600" cy="609600"/>
          </a:xfrm>
          <a:prstGeom prst="rect">
            <a:avLst/>
          </a:prstGeom>
        </p:spPr>
      </p:pic>
    </p:spTree>
    <p:extLst>
      <p:ext uri="{BB962C8B-B14F-4D97-AF65-F5344CB8AC3E}">
        <p14:creationId xmlns:p14="http://schemas.microsoft.com/office/powerpoint/2010/main" val="300533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648129"/>
            <a:ext cx="11520000" cy="3561744"/>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{لإيلاف} قريش.</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{إِيلَافهمْ} تَأْكِيد وَهُوَ مَصْدَر آلَف بِالْمَدِّ {رِحْلَة الشِّتَاء} إِلَى الْيَمَن {و} رِحْلَة {الصَّيْف} إِلَى الشَّام فِي كُلّ عَام يَسْتَعِينُونَ بِالرِّحْلَتَيْنِ لِلتِّجَارَةِ عَلَى الْمُقَام بِمَكَّة لِخِدْمَةِ الْبَيْت الَّذِي هُوَ فَخْرهمْ وَهُمْ وَلَد النَّضْر بْن كِنَانَة.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{فَلْيَعْبُدُوا} تَعَلَّقَ بِهِ لِإِيلَافِ وَالْفَاء زَائِدَة {رَبّ هذا البيت}.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 أَطْعَمَهُمْ مِنْ جُوع} أَيْ مِنْ أَجْله {وَآمَنَهُمْ مِنْ خَوْف} أَيْ مِنْ أَجْله وَكَانَ يُصِيبهُمْ الْجُوع لِعَدَمِ الزَّرْع بِمَكَّة وَخَافُوا جَيْش الفيل.</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قريش</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70991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الماعون</a:t>
            </a:r>
          </a:p>
        </p:txBody>
      </p:sp>
    </p:spTree>
    <p:extLst>
      <p:ext uri="{BB962C8B-B14F-4D97-AF65-F5344CB8AC3E}">
        <p14:creationId xmlns:p14="http://schemas.microsoft.com/office/powerpoint/2010/main" val="785932457"/>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459503"/>
            <a:ext cx="11202838" cy="1938992"/>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أَرَأَيْتَ الَّذِي يُكَذِّبُ بِالدِّينِ (1) فَذَٰلِكَ الَّذِي يَدُعُّ الْيَتِيمَ (2) وَلَا يَحُضُّ عَلَىٰ طَعَامِ الْمِسْكِينِ (3) فَوَيْلٌ لِّلْمُصَلِّينَ (4) الَّذِينَ هُمْ عَن صَلَاتِهِمْ سَاهُونَ (5) الَّذِينَ هُمْ</a:t>
            </a:r>
          </a:p>
          <a:p>
            <a:pPr algn="ctr"/>
            <a:r>
              <a:rPr lang="ar-JO" sz="4000" dirty="0">
                <a:latin typeface="Traditional Arabic" panose="02020603050405020304" pitchFamily="18" charset="-78"/>
                <a:cs typeface="Traditional Arabic" panose="02020603050405020304" pitchFamily="18" charset="-78"/>
              </a:rPr>
              <a:t>يُرَاءُونَ (6) وَيَمْنَعُونَ الْمَاعُونَ (7)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الماعون</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107">
            <a:hlinkClick r:id="" action="ppaction://media"/>
          </p:cNvPr>
          <p:cNvPicPr>
            <a:picLocks noChangeAspect="1"/>
          </p:cNvPicPr>
          <p:nvPr>
            <a:audioFile r:link="rId2"/>
            <p:extLst>
              <p:ext uri="{DAA4B4D4-6D71-4841-9C94-3DE7FCFB9230}">
                <p14:media xmlns:p14="http://schemas.microsoft.com/office/powerpoint/2010/main" r:embed="rId1">
                  <p14:bmkLst>
                    <p14:bmk name="Bookmark 1" time="39026.75"/>
                  </p14:bmkLst>
                </p14:media>
              </p:ext>
            </p:extLst>
          </p:nvPr>
        </p:nvPicPr>
        <p:blipFill>
          <a:blip r:embed="rId6"/>
          <a:stretch>
            <a:fillRect/>
          </a:stretch>
        </p:blipFill>
        <p:spPr>
          <a:xfrm>
            <a:off x="-115019" y="-838200"/>
            <a:ext cx="609600" cy="609600"/>
          </a:xfrm>
          <a:prstGeom prst="rect">
            <a:avLst/>
          </a:prstGeom>
        </p:spPr>
      </p:pic>
    </p:spTree>
    <p:extLst>
      <p:ext uri="{BB962C8B-B14F-4D97-AF65-F5344CB8AC3E}">
        <p14:creationId xmlns:p14="http://schemas.microsoft.com/office/powerpoint/2010/main" val="388176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{أَرَأَيْت الَّذِي يُكَذِّب بِالدِّينِ} بِالْجَزَاءِ وَالْحِسَاب أَيْ هَلْ عَرَفْته وَإِنْ لَمْ تَعْرِفهُ.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{فَذَلِكَ} بِتَقْدِيرِ هُوَ بَعْد الْفَاء {الَّذِي يَدُعّ الْيَتِيم} أَيْ يَدْفَعهُ بِعُنْفٍ عَنْ حَقّه.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{وَلَا يَحُضّ} نَفْسه وَلَا غَيْره {عَلَى طَعَام الْمِسْكِين} أَيْ إِطْعَامه نَزَلَتْ فِي الْعَاصِي بْن وائل أو الوليد بن المغيرة.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{فَوَيْل لِلْمُصَلِّين}.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{الَّذِينَ هُمْ عَنْ صَلَاتهمْ سَاهُونَ} غَافِلُونَ يُؤَخِّرُونَهَا عن وقتها.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الماعون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4720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804599"/>
            <a:ext cx="11520000" cy="124880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{الذِين هُمْ يُراؤُون} فِي الصَّلَاة وَغَيْرهَا.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{وَيَمْنَعُونَ الْمَاعُون} كَالْإِبْرَةِ وَالْفَأْس والقدر والقصعة.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الماعون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59464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الكوثر</a:t>
            </a:r>
          </a:p>
        </p:txBody>
      </p:sp>
    </p:spTree>
    <p:extLst>
      <p:ext uri="{BB962C8B-B14F-4D97-AF65-F5344CB8AC3E}">
        <p14:creationId xmlns:p14="http://schemas.microsoft.com/office/powerpoint/2010/main" val="1541155393"/>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42" name="Freeform 41"/>
          <p:cNvSpPr/>
          <p:nvPr/>
        </p:nvSpPr>
        <p:spPr>
          <a:xfrm>
            <a:off x="-6106" y="0"/>
            <a:ext cx="12198106" cy="6858000"/>
          </a:xfrm>
          <a:custGeom>
            <a:avLst/>
            <a:gdLst>
              <a:gd name="connsiteX0" fmla="*/ 1372944 w 12198106"/>
              <a:gd name="connsiteY0" fmla="*/ 0 h 6858000"/>
              <a:gd name="connsiteX1" fmla="*/ 10831268 w 12198106"/>
              <a:gd name="connsiteY1" fmla="*/ 0 h 6858000"/>
              <a:gd name="connsiteX2" fmla="*/ 11088059 w 12198106"/>
              <a:gd name="connsiteY2" fmla="*/ 459792 h 6858000"/>
              <a:gd name="connsiteX3" fmla="*/ 11231606 w 12198106"/>
              <a:gd name="connsiteY3" fmla="*/ 966500 h 6858000"/>
              <a:gd name="connsiteX4" fmla="*/ 11738314 w 12198106"/>
              <a:gd name="connsiteY4" fmla="*/ 1110047 h 6858000"/>
              <a:gd name="connsiteX5" fmla="*/ 12198106 w 12198106"/>
              <a:gd name="connsiteY5" fmla="*/ 1366838 h 6858000"/>
              <a:gd name="connsiteX6" fmla="*/ 12198106 w 12198106"/>
              <a:gd name="connsiteY6" fmla="*/ 5491162 h 6858000"/>
              <a:gd name="connsiteX7" fmla="*/ 11738314 w 12198106"/>
              <a:gd name="connsiteY7" fmla="*/ 5747953 h 6858000"/>
              <a:gd name="connsiteX8" fmla="*/ 11231606 w 12198106"/>
              <a:gd name="connsiteY8" fmla="*/ 5891500 h 6858000"/>
              <a:gd name="connsiteX9" fmla="*/ 11088059 w 12198106"/>
              <a:gd name="connsiteY9" fmla="*/ 6398208 h 6858000"/>
              <a:gd name="connsiteX10" fmla="*/ 10831268 w 12198106"/>
              <a:gd name="connsiteY10" fmla="*/ 6858000 h 6858000"/>
              <a:gd name="connsiteX11" fmla="*/ 1372944 w 12198106"/>
              <a:gd name="connsiteY11" fmla="*/ 6858000 h 6858000"/>
              <a:gd name="connsiteX12" fmla="*/ 1116153 w 12198106"/>
              <a:gd name="connsiteY12" fmla="*/ 6398208 h 6858000"/>
              <a:gd name="connsiteX13" fmla="*/ 972606 w 12198106"/>
              <a:gd name="connsiteY13" fmla="*/ 5891500 h 6858000"/>
              <a:gd name="connsiteX14" fmla="*/ 465898 w 12198106"/>
              <a:gd name="connsiteY14" fmla="*/ 5747953 h 6858000"/>
              <a:gd name="connsiteX15" fmla="*/ 6106 w 12198106"/>
              <a:gd name="connsiteY15" fmla="*/ 5491162 h 6858000"/>
              <a:gd name="connsiteX16" fmla="*/ 0 w 12198106"/>
              <a:gd name="connsiteY16" fmla="*/ 5494572 h 6858000"/>
              <a:gd name="connsiteX17" fmla="*/ 0 w 12198106"/>
              <a:gd name="connsiteY17" fmla="*/ 1363428 h 6858000"/>
              <a:gd name="connsiteX18" fmla="*/ 6106 w 12198106"/>
              <a:gd name="connsiteY18" fmla="*/ 1366838 h 6858000"/>
              <a:gd name="connsiteX19" fmla="*/ 465898 w 12198106"/>
              <a:gd name="connsiteY19" fmla="*/ 1110047 h 6858000"/>
              <a:gd name="connsiteX20" fmla="*/ 972606 w 12198106"/>
              <a:gd name="connsiteY20" fmla="*/ 966500 h 6858000"/>
              <a:gd name="connsiteX21" fmla="*/ 1116153 w 12198106"/>
              <a:gd name="connsiteY21" fmla="*/ 459792 h 6858000"/>
              <a:gd name="connsiteX22" fmla="*/ 1372944 w 12198106"/>
              <a:gd name="connsiteY2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8106" h="6858000">
                <a:moveTo>
                  <a:pt x="1372944" y="0"/>
                </a:moveTo>
                <a:lnTo>
                  <a:pt x="10831268" y="0"/>
                </a:lnTo>
                <a:lnTo>
                  <a:pt x="11088059" y="459792"/>
                </a:lnTo>
                <a:lnTo>
                  <a:pt x="11231606" y="966500"/>
                </a:lnTo>
                <a:lnTo>
                  <a:pt x="11738314" y="1110047"/>
                </a:lnTo>
                <a:lnTo>
                  <a:pt x="12198106" y="1366838"/>
                </a:lnTo>
                <a:lnTo>
                  <a:pt x="12198106" y="5491162"/>
                </a:lnTo>
                <a:lnTo>
                  <a:pt x="11738314" y="5747953"/>
                </a:lnTo>
                <a:lnTo>
                  <a:pt x="11231606" y="5891500"/>
                </a:lnTo>
                <a:lnTo>
                  <a:pt x="11088059" y="6398208"/>
                </a:lnTo>
                <a:lnTo>
                  <a:pt x="10831268" y="6858000"/>
                </a:lnTo>
                <a:lnTo>
                  <a:pt x="1372944" y="6858000"/>
                </a:lnTo>
                <a:lnTo>
                  <a:pt x="1116153" y="6398208"/>
                </a:lnTo>
                <a:lnTo>
                  <a:pt x="972606" y="5891500"/>
                </a:lnTo>
                <a:lnTo>
                  <a:pt x="465898" y="5747953"/>
                </a:lnTo>
                <a:lnTo>
                  <a:pt x="6106" y="5491162"/>
                </a:lnTo>
                <a:lnTo>
                  <a:pt x="0" y="5494572"/>
                </a:lnTo>
                <a:lnTo>
                  <a:pt x="0" y="1363428"/>
                </a:lnTo>
                <a:lnTo>
                  <a:pt x="6106" y="1366838"/>
                </a:lnTo>
                <a:lnTo>
                  <a:pt x="465898" y="1110047"/>
                </a:lnTo>
                <a:lnTo>
                  <a:pt x="972606" y="966500"/>
                </a:lnTo>
                <a:lnTo>
                  <a:pt x="1116153" y="459792"/>
                </a:lnTo>
                <a:lnTo>
                  <a:pt x="1372944" y="0"/>
                </a:lnTo>
                <a:close/>
              </a:path>
            </a:pathLst>
          </a:cu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Rectangle 33"/>
          <p:cNvSpPr/>
          <p:nvPr/>
        </p:nvSpPr>
        <p:spPr>
          <a:xfrm>
            <a:off x="0" y="2114939"/>
            <a:ext cx="12192000" cy="2628122"/>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3" name="Rectangle 72"/>
          <p:cNvSpPr/>
          <p:nvPr/>
        </p:nvSpPr>
        <p:spPr>
          <a:xfrm>
            <a:off x="0" y="-3231"/>
            <a:ext cx="12192000" cy="686446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grpSp>
        <p:nvGrpSpPr>
          <p:cNvPr id="5" name="Group 4"/>
          <p:cNvGrpSpPr/>
          <p:nvPr/>
        </p:nvGrpSpPr>
        <p:grpSpPr>
          <a:xfrm>
            <a:off x="5391815" y="2393089"/>
            <a:ext cx="1408369" cy="1031413"/>
            <a:chOff x="6535233" y="1462934"/>
            <a:chExt cx="2580998" cy="1890180"/>
          </a:xfrm>
        </p:grpSpPr>
        <p:sp>
          <p:nvSpPr>
            <p:cNvPr id="29" name="TextBox 28"/>
            <p:cNvSpPr txBox="1"/>
            <p:nvPr/>
          </p:nvSpPr>
          <p:spPr>
            <a:xfrm>
              <a:off x="8083649" y="1842268"/>
              <a:ext cx="322053" cy="384382"/>
            </a:xfrm>
            <a:custGeom>
              <a:avLst/>
              <a:gdLst/>
              <a:ahLst/>
              <a:cxnLst/>
              <a:rect l="l" t="t" r="r" b="b"/>
              <a:pathLst>
                <a:path w="243003" h="290033">
                  <a:moveTo>
                    <a:pt x="183380" y="0"/>
                  </a:moveTo>
                  <a:cubicBezTo>
                    <a:pt x="207685" y="0"/>
                    <a:pt x="219838" y="14510"/>
                    <a:pt x="219838" y="43532"/>
                  </a:cubicBezTo>
                  <a:cubicBezTo>
                    <a:pt x="219838" y="55140"/>
                    <a:pt x="217299" y="67474"/>
                    <a:pt x="212220" y="80534"/>
                  </a:cubicBezTo>
                  <a:cubicBezTo>
                    <a:pt x="221289" y="85250"/>
                    <a:pt x="231084" y="92324"/>
                    <a:pt x="241604" y="101756"/>
                  </a:cubicBezTo>
                  <a:cubicBezTo>
                    <a:pt x="243781" y="108286"/>
                    <a:pt x="243418" y="115451"/>
                    <a:pt x="240516" y="123250"/>
                  </a:cubicBezTo>
                  <a:cubicBezTo>
                    <a:pt x="237614" y="131050"/>
                    <a:pt x="234349" y="134224"/>
                    <a:pt x="230721" y="132773"/>
                  </a:cubicBezTo>
                  <a:cubicBezTo>
                    <a:pt x="224917" y="130596"/>
                    <a:pt x="213490" y="125336"/>
                    <a:pt x="196439" y="116992"/>
                  </a:cubicBezTo>
                  <a:cubicBezTo>
                    <a:pt x="181203" y="144926"/>
                    <a:pt x="149733" y="180749"/>
                    <a:pt x="102029" y="224463"/>
                  </a:cubicBezTo>
                  <a:cubicBezTo>
                    <a:pt x="54325" y="268176"/>
                    <a:pt x="22492" y="290033"/>
                    <a:pt x="6530" y="290033"/>
                  </a:cubicBezTo>
                  <a:cubicBezTo>
                    <a:pt x="3265" y="290033"/>
                    <a:pt x="1089" y="288763"/>
                    <a:pt x="0" y="286224"/>
                  </a:cubicBezTo>
                  <a:cubicBezTo>
                    <a:pt x="29747" y="260467"/>
                    <a:pt x="59676" y="234711"/>
                    <a:pt x="89785" y="208954"/>
                  </a:cubicBezTo>
                  <a:cubicBezTo>
                    <a:pt x="139485" y="165422"/>
                    <a:pt x="169413" y="132591"/>
                    <a:pt x="179571" y="110463"/>
                  </a:cubicBezTo>
                  <a:cubicBezTo>
                    <a:pt x="169776" y="104296"/>
                    <a:pt x="159800" y="98128"/>
                    <a:pt x="149642" y="91961"/>
                  </a:cubicBezTo>
                  <a:cubicBezTo>
                    <a:pt x="140573" y="83980"/>
                    <a:pt x="136038" y="72916"/>
                    <a:pt x="136038" y="58768"/>
                  </a:cubicBezTo>
                  <a:cubicBezTo>
                    <a:pt x="136038" y="50787"/>
                    <a:pt x="141843" y="38997"/>
                    <a:pt x="153451" y="23398"/>
                  </a:cubicBezTo>
                  <a:cubicBezTo>
                    <a:pt x="165060" y="7799"/>
                    <a:pt x="175036" y="0"/>
                    <a:pt x="183380" y="0"/>
                  </a:cubicBezTo>
                  <a:close/>
                  <a:moveTo>
                    <a:pt x="180115" y="35914"/>
                  </a:moveTo>
                  <a:cubicBezTo>
                    <a:pt x="171046" y="35914"/>
                    <a:pt x="165967" y="40086"/>
                    <a:pt x="164879" y="48429"/>
                  </a:cubicBezTo>
                  <a:cubicBezTo>
                    <a:pt x="163790" y="55684"/>
                    <a:pt x="174129" y="65117"/>
                    <a:pt x="195895" y="76725"/>
                  </a:cubicBezTo>
                  <a:cubicBezTo>
                    <a:pt x="196984" y="72735"/>
                    <a:pt x="197528" y="68563"/>
                    <a:pt x="197528" y="64210"/>
                  </a:cubicBezTo>
                  <a:cubicBezTo>
                    <a:pt x="197528" y="45346"/>
                    <a:pt x="191723" y="35914"/>
                    <a:pt x="180115" y="35914"/>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8" name="TextBox 27"/>
            <p:cNvSpPr txBox="1"/>
            <p:nvPr/>
          </p:nvSpPr>
          <p:spPr>
            <a:xfrm>
              <a:off x="7332709" y="1462934"/>
              <a:ext cx="569002" cy="193994"/>
            </a:xfrm>
            <a:custGeom>
              <a:avLst/>
              <a:gdLst/>
              <a:ahLst/>
              <a:cxnLst/>
              <a:rect l="l" t="t" r="r" b="b"/>
              <a:pathLst>
                <a:path w="429337" h="146377">
                  <a:moveTo>
                    <a:pt x="407571" y="0"/>
                  </a:moveTo>
                  <a:cubicBezTo>
                    <a:pt x="410473" y="0"/>
                    <a:pt x="412831" y="725"/>
                    <a:pt x="414645" y="2176"/>
                  </a:cubicBezTo>
                  <a:cubicBezTo>
                    <a:pt x="424440" y="10520"/>
                    <a:pt x="429337" y="19045"/>
                    <a:pt x="429337" y="27752"/>
                  </a:cubicBezTo>
                  <a:cubicBezTo>
                    <a:pt x="429337" y="31016"/>
                    <a:pt x="428974" y="34644"/>
                    <a:pt x="428249" y="38635"/>
                  </a:cubicBezTo>
                  <a:cubicBezTo>
                    <a:pt x="426072" y="50969"/>
                    <a:pt x="417366" y="63847"/>
                    <a:pt x="402130" y="77269"/>
                  </a:cubicBezTo>
                  <a:cubicBezTo>
                    <a:pt x="389070" y="88515"/>
                    <a:pt x="376010" y="99942"/>
                    <a:pt x="362951" y="111551"/>
                  </a:cubicBezTo>
                  <a:cubicBezTo>
                    <a:pt x="353156" y="122071"/>
                    <a:pt x="345900" y="127332"/>
                    <a:pt x="341185" y="127332"/>
                  </a:cubicBezTo>
                  <a:cubicBezTo>
                    <a:pt x="339371" y="127332"/>
                    <a:pt x="338464" y="126425"/>
                    <a:pt x="338464" y="124611"/>
                  </a:cubicBezTo>
                  <a:cubicBezTo>
                    <a:pt x="338464" y="120620"/>
                    <a:pt x="342273" y="113728"/>
                    <a:pt x="349891" y="103933"/>
                  </a:cubicBezTo>
                  <a:cubicBezTo>
                    <a:pt x="354970" y="97040"/>
                    <a:pt x="366578" y="85976"/>
                    <a:pt x="384717" y="70740"/>
                  </a:cubicBezTo>
                  <a:cubicBezTo>
                    <a:pt x="398865" y="58768"/>
                    <a:pt x="405939" y="50606"/>
                    <a:pt x="405939" y="46253"/>
                  </a:cubicBezTo>
                  <a:cubicBezTo>
                    <a:pt x="405939" y="42988"/>
                    <a:pt x="404306" y="41355"/>
                    <a:pt x="401041" y="41355"/>
                  </a:cubicBezTo>
                  <a:cubicBezTo>
                    <a:pt x="399227" y="41355"/>
                    <a:pt x="375285" y="51332"/>
                    <a:pt x="329213" y="71284"/>
                  </a:cubicBezTo>
                  <a:cubicBezTo>
                    <a:pt x="282053" y="91962"/>
                    <a:pt x="239428" y="103389"/>
                    <a:pt x="201337" y="105565"/>
                  </a:cubicBezTo>
                  <a:cubicBezTo>
                    <a:pt x="165060" y="107742"/>
                    <a:pt x="138215" y="107561"/>
                    <a:pt x="120802" y="105021"/>
                  </a:cubicBezTo>
                  <a:cubicBezTo>
                    <a:pt x="107743" y="103207"/>
                    <a:pt x="87428" y="97403"/>
                    <a:pt x="59857" y="87608"/>
                  </a:cubicBezTo>
                  <a:cubicBezTo>
                    <a:pt x="59494" y="105384"/>
                    <a:pt x="57499" y="120258"/>
                    <a:pt x="53872" y="132229"/>
                  </a:cubicBezTo>
                  <a:cubicBezTo>
                    <a:pt x="50969" y="141661"/>
                    <a:pt x="48067" y="146377"/>
                    <a:pt x="45165" y="146377"/>
                  </a:cubicBezTo>
                  <a:cubicBezTo>
                    <a:pt x="41537" y="146377"/>
                    <a:pt x="39905" y="140210"/>
                    <a:pt x="40268" y="127876"/>
                  </a:cubicBezTo>
                  <a:cubicBezTo>
                    <a:pt x="40993" y="103570"/>
                    <a:pt x="28478" y="76907"/>
                    <a:pt x="2721" y="47885"/>
                  </a:cubicBezTo>
                  <a:cubicBezTo>
                    <a:pt x="907" y="46071"/>
                    <a:pt x="0" y="42444"/>
                    <a:pt x="0" y="37002"/>
                  </a:cubicBezTo>
                  <a:cubicBezTo>
                    <a:pt x="0" y="19226"/>
                    <a:pt x="4535" y="10339"/>
                    <a:pt x="13604" y="10339"/>
                  </a:cubicBezTo>
                  <a:cubicBezTo>
                    <a:pt x="16144" y="10339"/>
                    <a:pt x="18864" y="11427"/>
                    <a:pt x="21767" y="13604"/>
                  </a:cubicBezTo>
                  <a:cubicBezTo>
                    <a:pt x="63485" y="48429"/>
                    <a:pt x="112821" y="65842"/>
                    <a:pt x="169776" y="65842"/>
                  </a:cubicBezTo>
                  <a:cubicBezTo>
                    <a:pt x="177757" y="65842"/>
                    <a:pt x="186282" y="65661"/>
                    <a:pt x="195351" y="65298"/>
                  </a:cubicBezTo>
                  <a:cubicBezTo>
                    <a:pt x="242149" y="63121"/>
                    <a:pt x="289127" y="51513"/>
                    <a:pt x="336287" y="30472"/>
                  </a:cubicBezTo>
                  <a:cubicBezTo>
                    <a:pt x="381996" y="10157"/>
                    <a:pt x="405757" y="0"/>
                    <a:pt x="407571" y="0"/>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TextBox 26"/>
            <p:cNvSpPr txBox="1"/>
            <p:nvPr/>
          </p:nvSpPr>
          <p:spPr>
            <a:xfrm>
              <a:off x="7898412" y="2332319"/>
              <a:ext cx="90867" cy="179515"/>
            </a:xfrm>
            <a:custGeom>
              <a:avLst/>
              <a:gdLst/>
              <a:ahLst/>
              <a:cxnLst/>
              <a:rect l="l" t="t" r="r" b="b"/>
              <a:pathLst>
                <a:path w="68563" h="135452">
                  <a:moveTo>
                    <a:pt x="47205" y="94"/>
                  </a:moveTo>
                  <a:cubicBezTo>
                    <a:pt x="48021" y="366"/>
                    <a:pt x="48429" y="1227"/>
                    <a:pt x="48429" y="2678"/>
                  </a:cubicBezTo>
                  <a:cubicBezTo>
                    <a:pt x="48429" y="3041"/>
                    <a:pt x="42444" y="18096"/>
                    <a:pt x="30472" y="47843"/>
                  </a:cubicBezTo>
                  <a:cubicBezTo>
                    <a:pt x="38816" y="46755"/>
                    <a:pt x="46978" y="49838"/>
                    <a:pt x="54959" y="57094"/>
                  </a:cubicBezTo>
                  <a:cubicBezTo>
                    <a:pt x="64028" y="65437"/>
                    <a:pt x="68563" y="76139"/>
                    <a:pt x="68563" y="89199"/>
                  </a:cubicBezTo>
                  <a:cubicBezTo>
                    <a:pt x="68563" y="101533"/>
                    <a:pt x="63484" y="112325"/>
                    <a:pt x="53327" y="121576"/>
                  </a:cubicBezTo>
                  <a:cubicBezTo>
                    <a:pt x="43169" y="130826"/>
                    <a:pt x="32830" y="135452"/>
                    <a:pt x="22310" y="135452"/>
                  </a:cubicBezTo>
                  <a:cubicBezTo>
                    <a:pt x="7436" y="135452"/>
                    <a:pt x="0" y="126020"/>
                    <a:pt x="0" y="107156"/>
                  </a:cubicBezTo>
                  <a:cubicBezTo>
                    <a:pt x="0" y="93371"/>
                    <a:pt x="3446" y="78860"/>
                    <a:pt x="10339" y="63624"/>
                  </a:cubicBezTo>
                  <a:cubicBezTo>
                    <a:pt x="15055" y="54554"/>
                    <a:pt x="19589" y="45666"/>
                    <a:pt x="23942" y="36960"/>
                  </a:cubicBezTo>
                  <a:cubicBezTo>
                    <a:pt x="25394" y="33332"/>
                    <a:pt x="30291" y="23175"/>
                    <a:pt x="38635" y="6488"/>
                  </a:cubicBezTo>
                  <a:cubicBezTo>
                    <a:pt x="39360" y="4674"/>
                    <a:pt x="40993" y="2860"/>
                    <a:pt x="43532" y="1046"/>
                  </a:cubicBezTo>
                  <a:cubicBezTo>
                    <a:pt x="45164" y="139"/>
                    <a:pt x="46389" y="-178"/>
                    <a:pt x="47205" y="94"/>
                  </a:cubicBezTo>
                  <a:close/>
                  <a:moveTo>
                    <a:pt x="18501" y="74507"/>
                  </a:moveTo>
                  <a:cubicBezTo>
                    <a:pt x="14148" y="81762"/>
                    <a:pt x="12697" y="88292"/>
                    <a:pt x="14148" y="94096"/>
                  </a:cubicBezTo>
                  <a:cubicBezTo>
                    <a:pt x="14873" y="97724"/>
                    <a:pt x="17775" y="102621"/>
                    <a:pt x="22854" y="108788"/>
                  </a:cubicBezTo>
                  <a:cubicBezTo>
                    <a:pt x="37002" y="107337"/>
                    <a:pt x="47704" y="103891"/>
                    <a:pt x="54959" y="98449"/>
                  </a:cubicBezTo>
                  <a:cubicBezTo>
                    <a:pt x="47704" y="81036"/>
                    <a:pt x="35551" y="73056"/>
                    <a:pt x="18501" y="74507"/>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5" name="TextBox 24"/>
            <p:cNvSpPr txBox="1"/>
            <p:nvPr/>
          </p:nvSpPr>
          <p:spPr>
            <a:xfrm>
              <a:off x="6643119" y="2032590"/>
              <a:ext cx="321400" cy="384383"/>
            </a:xfrm>
            <a:custGeom>
              <a:avLst/>
              <a:gdLst/>
              <a:ahLst/>
              <a:cxnLst/>
              <a:rect l="l" t="t" r="r" b="b"/>
              <a:pathLst>
                <a:path w="242510" h="290034">
                  <a:moveTo>
                    <a:pt x="183379" y="0"/>
                  </a:moveTo>
                  <a:cubicBezTo>
                    <a:pt x="207322" y="0"/>
                    <a:pt x="219294" y="14329"/>
                    <a:pt x="219294" y="42988"/>
                  </a:cubicBezTo>
                  <a:cubicBezTo>
                    <a:pt x="219294" y="54597"/>
                    <a:pt x="216754" y="67112"/>
                    <a:pt x="211675" y="80535"/>
                  </a:cubicBezTo>
                  <a:cubicBezTo>
                    <a:pt x="221107" y="85251"/>
                    <a:pt x="230902" y="92325"/>
                    <a:pt x="241060" y="101757"/>
                  </a:cubicBezTo>
                  <a:cubicBezTo>
                    <a:pt x="243236" y="107924"/>
                    <a:pt x="242964" y="114907"/>
                    <a:pt x="240243" y="122707"/>
                  </a:cubicBezTo>
                  <a:cubicBezTo>
                    <a:pt x="237523" y="130506"/>
                    <a:pt x="234348" y="133862"/>
                    <a:pt x="230721" y="132773"/>
                  </a:cubicBezTo>
                  <a:cubicBezTo>
                    <a:pt x="220563" y="129508"/>
                    <a:pt x="209136" y="124067"/>
                    <a:pt x="196439" y="116449"/>
                  </a:cubicBezTo>
                  <a:cubicBezTo>
                    <a:pt x="180840" y="144382"/>
                    <a:pt x="149189" y="180296"/>
                    <a:pt x="101484" y="224191"/>
                  </a:cubicBezTo>
                  <a:cubicBezTo>
                    <a:pt x="53780" y="268086"/>
                    <a:pt x="22129" y="290034"/>
                    <a:pt x="6530" y="290034"/>
                  </a:cubicBezTo>
                  <a:cubicBezTo>
                    <a:pt x="3265" y="290034"/>
                    <a:pt x="1088" y="288764"/>
                    <a:pt x="0" y="286225"/>
                  </a:cubicBezTo>
                  <a:cubicBezTo>
                    <a:pt x="29747" y="260468"/>
                    <a:pt x="59675" y="234530"/>
                    <a:pt x="89785" y="208411"/>
                  </a:cubicBezTo>
                  <a:cubicBezTo>
                    <a:pt x="139484" y="165241"/>
                    <a:pt x="169413" y="132592"/>
                    <a:pt x="179570" y="110463"/>
                  </a:cubicBezTo>
                  <a:cubicBezTo>
                    <a:pt x="169776" y="104296"/>
                    <a:pt x="159981" y="98129"/>
                    <a:pt x="150186" y="91962"/>
                  </a:cubicBezTo>
                  <a:cubicBezTo>
                    <a:pt x="141117" y="83981"/>
                    <a:pt x="136582" y="72916"/>
                    <a:pt x="136582" y="58768"/>
                  </a:cubicBezTo>
                  <a:cubicBezTo>
                    <a:pt x="136582" y="50788"/>
                    <a:pt x="142387" y="38998"/>
                    <a:pt x="153995" y="23399"/>
                  </a:cubicBezTo>
                  <a:cubicBezTo>
                    <a:pt x="165604" y="7800"/>
                    <a:pt x="175399" y="0"/>
                    <a:pt x="183379" y="0"/>
                  </a:cubicBezTo>
                  <a:close/>
                  <a:moveTo>
                    <a:pt x="180659" y="35914"/>
                  </a:moveTo>
                  <a:cubicBezTo>
                    <a:pt x="179208" y="35914"/>
                    <a:pt x="177938" y="36095"/>
                    <a:pt x="176850" y="36458"/>
                  </a:cubicBezTo>
                  <a:cubicBezTo>
                    <a:pt x="170320" y="37547"/>
                    <a:pt x="166511" y="41356"/>
                    <a:pt x="165422" y="47885"/>
                  </a:cubicBezTo>
                  <a:cubicBezTo>
                    <a:pt x="164334" y="55866"/>
                    <a:pt x="174310" y="65480"/>
                    <a:pt x="195351" y="76726"/>
                  </a:cubicBezTo>
                  <a:cubicBezTo>
                    <a:pt x="196802" y="72372"/>
                    <a:pt x="197527" y="67838"/>
                    <a:pt x="197527" y="63122"/>
                  </a:cubicBezTo>
                  <a:cubicBezTo>
                    <a:pt x="197527" y="44983"/>
                    <a:pt x="191905" y="35914"/>
                    <a:pt x="180659" y="35914"/>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3" name="TextBox 22"/>
            <p:cNvSpPr txBox="1"/>
            <p:nvPr/>
          </p:nvSpPr>
          <p:spPr>
            <a:xfrm>
              <a:off x="8763536" y="1777362"/>
              <a:ext cx="172531" cy="1154591"/>
            </a:xfrm>
            <a:custGeom>
              <a:avLst/>
              <a:gdLst/>
              <a:ahLst/>
              <a:cxnLst/>
              <a:rect l="l" t="t" r="r" b="b"/>
              <a:pathLst>
                <a:path w="130182" h="871189">
                  <a:moveTo>
                    <a:pt x="35914" y="0"/>
                  </a:moveTo>
                  <a:cubicBezTo>
                    <a:pt x="39542" y="0"/>
                    <a:pt x="44621" y="8344"/>
                    <a:pt x="51151" y="25031"/>
                  </a:cubicBezTo>
                  <a:cubicBezTo>
                    <a:pt x="88516" y="95771"/>
                    <a:pt x="107198" y="141662"/>
                    <a:pt x="107198" y="162702"/>
                  </a:cubicBezTo>
                  <a:cubicBezTo>
                    <a:pt x="107198" y="166330"/>
                    <a:pt x="106110" y="168144"/>
                    <a:pt x="103934" y="168144"/>
                  </a:cubicBezTo>
                  <a:cubicBezTo>
                    <a:pt x="102120" y="168144"/>
                    <a:pt x="99762" y="167055"/>
                    <a:pt x="96860" y="164879"/>
                  </a:cubicBezTo>
                  <a:cubicBezTo>
                    <a:pt x="96134" y="164153"/>
                    <a:pt x="86521" y="153633"/>
                    <a:pt x="68019" y="133318"/>
                  </a:cubicBezTo>
                  <a:cubicBezTo>
                    <a:pt x="86521" y="268268"/>
                    <a:pt x="107198" y="444573"/>
                    <a:pt x="130053" y="662234"/>
                  </a:cubicBezTo>
                  <a:cubicBezTo>
                    <a:pt x="131504" y="731886"/>
                    <a:pt x="120802" y="782492"/>
                    <a:pt x="97948" y="814053"/>
                  </a:cubicBezTo>
                  <a:cubicBezTo>
                    <a:pt x="70377" y="852144"/>
                    <a:pt x="37728" y="871189"/>
                    <a:pt x="0" y="871189"/>
                  </a:cubicBezTo>
                  <a:lnTo>
                    <a:pt x="0" y="795008"/>
                  </a:lnTo>
                  <a:cubicBezTo>
                    <a:pt x="30110" y="795008"/>
                    <a:pt x="52420" y="790655"/>
                    <a:pt x="66931" y="781948"/>
                  </a:cubicBezTo>
                  <a:cubicBezTo>
                    <a:pt x="78540" y="775418"/>
                    <a:pt x="88334" y="763628"/>
                    <a:pt x="96315" y="746578"/>
                  </a:cubicBezTo>
                  <a:cubicBezTo>
                    <a:pt x="97041" y="745490"/>
                    <a:pt x="97404" y="742588"/>
                    <a:pt x="97404" y="737872"/>
                  </a:cubicBezTo>
                  <a:cubicBezTo>
                    <a:pt x="97404" y="704497"/>
                    <a:pt x="79084" y="546693"/>
                    <a:pt x="42444" y="264459"/>
                  </a:cubicBezTo>
                  <a:cubicBezTo>
                    <a:pt x="36277" y="215848"/>
                    <a:pt x="31561" y="161070"/>
                    <a:pt x="28296" y="100125"/>
                  </a:cubicBezTo>
                  <a:cubicBezTo>
                    <a:pt x="27571" y="97948"/>
                    <a:pt x="24306" y="92869"/>
                    <a:pt x="18502" y="84888"/>
                  </a:cubicBezTo>
                  <a:cubicBezTo>
                    <a:pt x="16325" y="81986"/>
                    <a:pt x="15237" y="77996"/>
                    <a:pt x="15237" y="72917"/>
                  </a:cubicBezTo>
                  <a:cubicBezTo>
                    <a:pt x="15237" y="63122"/>
                    <a:pt x="21041" y="40086"/>
                    <a:pt x="32650" y="3809"/>
                  </a:cubicBezTo>
                  <a:cubicBezTo>
                    <a:pt x="33375" y="1270"/>
                    <a:pt x="34463" y="0"/>
                    <a:pt x="35914" y="0"/>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2" name="TextBox 21"/>
            <p:cNvSpPr txBox="1"/>
            <p:nvPr/>
          </p:nvSpPr>
          <p:spPr>
            <a:xfrm>
              <a:off x="7584526" y="1814862"/>
              <a:ext cx="1179905" cy="1538252"/>
            </a:xfrm>
            <a:custGeom>
              <a:avLst/>
              <a:gdLst/>
              <a:ahLst/>
              <a:cxnLst/>
              <a:rect l="l" t="t" r="r" b="b"/>
              <a:pathLst>
                <a:path w="890290" h="1160678">
                  <a:moveTo>
                    <a:pt x="21124" y="0"/>
                  </a:moveTo>
                  <a:cubicBezTo>
                    <a:pt x="24751" y="0"/>
                    <a:pt x="29830" y="7800"/>
                    <a:pt x="36360" y="23399"/>
                  </a:cubicBezTo>
                  <a:cubicBezTo>
                    <a:pt x="47606" y="47342"/>
                    <a:pt x="58671" y="71284"/>
                    <a:pt x="69554" y="95227"/>
                  </a:cubicBezTo>
                  <a:cubicBezTo>
                    <a:pt x="86966" y="132230"/>
                    <a:pt x="95673" y="155265"/>
                    <a:pt x="95673" y="164335"/>
                  </a:cubicBezTo>
                  <a:cubicBezTo>
                    <a:pt x="95673" y="167237"/>
                    <a:pt x="94585" y="168688"/>
                    <a:pt x="92408" y="168688"/>
                  </a:cubicBezTo>
                  <a:cubicBezTo>
                    <a:pt x="90957" y="168688"/>
                    <a:pt x="88599" y="167599"/>
                    <a:pt x="85334" y="165423"/>
                  </a:cubicBezTo>
                  <a:cubicBezTo>
                    <a:pt x="76265" y="158530"/>
                    <a:pt x="66651" y="149824"/>
                    <a:pt x="56494" y="139304"/>
                  </a:cubicBezTo>
                  <a:cubicBezTo>
                    <a:pt x="55768" y="149461"/>
                    <a:pt x="63205" y="216211"/>
                    <a:pt x="78804" y="339552"/>
                  </a:cubicBezTo>
                  <a:cubicBezTo>
                    <a:pt x="97668" y="486473"/>
                    <a:pt x="110184" y="595485"/>
                    <a:pt x="116351" y="666588"/>
                  </a:cubicBezTo>
                  <a:cubicBezTo>
                    <a:pt x="117802" y="684726"/>
                    <a:pt x="118527" y="702320"/>
                    <a:pt x="118527" y="719370"/>
                  </a:cubicBezTo>
                  <a:cubicBezTo>
                    <a:pt x="118527" y="779590"/>
                    <a:pt x="111453" y="822941"/>
                    <a:pt x="97305" y="849423"/>
                  </a:cubicBezTo>
                  <a:cubicBezTo>
                    <a:pt x="91864" y="859581"/>
                    <a:pt x="87873" y="864659"/>
                    <a:pt x="85334" y="864659"/>
                  </a:cubicBezTo>
                  <a:lnTo>
                    <a:pt x="84095" y="863511"/>
                  </a:lnTo>
                  <a:lnTo>
                    <a:pt x="78058" y="881936"/>
                  </a:lnTo>
                  <a:cubicBezTo>
                    <a:pt x="72798" y="905788"/>
                    <a:pt x="70167" y="929413"/>
                    <a:pt x="70167" y="952812"/>
                  </a:cubicBezTo>
                  <a:cubicBezTo>
                    <a:pt x="70167" y="1040602"/>
                    <a:pt x="103905" y="1084316"/>
                    <a:pt x="171380" y="1083953"/>
                  </a:cubicBezTo>
                  <a:cubicBezTo>
                    <a:pt x="241394" y="1083590"/>
                    <a:pt x="314129" y="1058741"/>
                    <a:pt x="389585" y="1009404"/>
                  </a:cubicBezTo>
                  <a:cubicBezTo>
                    <a:pt x="451981" y="968411"/>
                    <a:pt x="486444" y="936669"/>
                    <a:pt x="492974" y="914177"/>
                  </a:cubicBezTo>
                  <a:cubicBezTo>
                    <a:pt x="493700" y="911275"/>
                    <a:pt x="494063" y="908192"/>
                    <a:pt x="494063" y="904927"/>
                  </a:cubicBezTo>
                  <a:cubicBezTo>
                    <a:pt x="494063" y="884612"/>
                    <a:pt x="475561" y="846702"/>
                    <a:pt x="438559" y="791199"/>
                  </a:cubicBezTo>
                  <a:cubicBezTo>
                    <a:pt x="437471" y="789748"/>
                    <a:pt x="436927" y="787208"/>
                    <a:pt x="436927" y="783581"/>
                  </a:cubicBezTo>
                  <a:cubicBezTo>
                    <a:pt x="436927" y="777776"/>
                    <a:pt x="438559" y="766440"/>
                    <a:pt x="441824" y="749571"/>
                  </a:cubicBezTo>
                  <a:cubicBezTo>
                    <a:pt x="445089" y="732702"/>
                    <a:pt x="446721" y="721728"/>
                    <a:pt x="446721" y="716650"/>
                  </a:cubicBezTo>
                  <a:cubicBezTo>
                    <a:pt x="448535" y="713385"/>
                    <a:pt x="451074" y="713022"/>
                    <a:pt x="454339" y="715561"/>
                  </a:cubicBezTo>
                  <a:cubicBezTo>
                    <a:pt x="462683" y="727533"/>
                    <a:pt x="474654" y="743132"/>
                    <a:pt x="490253" y="762359"/>
                  </a:cubicBezTo>
                  <a:cubicBezTo>
                    <a:pt x="492158" y="764535"/>
                    <a:pt x="502531" y="765896"/>
                    <a:pt x="521372" y="766440"/>
                  </a:cubicBezTo>
                  <a:lnTo>
                    <a:pt x="533710" y="766595"/>
                  </a:lnTo>
                  <a:lnTo>
                    <a:pt x="546351" y="765589"/>
                  </a:lnTo>
                  <a:cubicBezTo>
                    <a:pt x="562335" y="763345"/>
                    <a:pt x="583931" y="757733"/>
                    <a:pt x="611139" y="748755"/>
                  </a:cubicBezTo>
                  <a:cubicBezTo>
                    <a:pt x="651406" y="735695"/>
                    <a:pt x="688590" y="719733"/>
                    <a:pt x="722690" y="700869"/>
                  </a:cubicBezTo>
                  <a:cubicBezTo>
                    <a:pt x="711082" y="666769"/>
                    <a:pt x="705278" y="634120"/>
                    <a:pt x="705278" y="602922"/>
                  </a:cubicBezTo>
                  <a:cubicBezTo>
                    <a:pt x="705278" y="524564"/>
                    <a:pt x="727406" y="485385"/>
                    <a:pt x="771664" y="485385"/>
                  </a:cubicBezTo>
                  <a:cubicBezTo>
                    <a:pt x="785449" y="485385"/>
                    <a:pt x="800323" y="499896"/>
                    <a:pt x="816285" y="528917"/>
                  </a:cubicBezTo>
                  <a:cubicBezTo>
                    <a:pt x="832247" y="557938"/>
                    <a:pt x="840227" y="584421"/>
                    <a:pt x="840227" y="608363"/>
                  </a:cubicBezTo>
                  <a:cubicBezTo>
                    <a:pt x="839865" y="643189"/>
                    <a:pt x="834605" y="667495"/>
                    <a:pt x="824447" y="681280"/>
                  </a:cubicBezTo>
                  <a:cubicBezTo>
                    <a:pt x="815741" y="693251"/>
                    <a:pt x="801955" y="707036"/>
                    <a:pt x="783091" y="722635"/>
                  </a:cubicBezTo>
                  <a:cubicBezTo>
                    <a:pt x="798328" y="739686"/>
                    <a:pt x="815559" y="752020"/>
                    <a:pt x="834786" y="759638"/>
                  </a:cubicBezTo>
                  <a:cubicBezTo>
                    <a:pt x="846757" y="764354"/>
                    <a:pt x="865258" y="766712"/>
                    <a:pt x="890290" y="766712"/>
                  </a:cubicBezTo>
                  <a:lnTo>
                    <a:pt x="890290" y="842893"/>
                  </a:lnTo>
                  <a:cubicBezTo>
                    <a:pt x="852562" y="842893"/>
                    <a:pt x="822724" y="834277"/>
                    <a:pt x="800776" y="817046"/>
                  </a:cubicBezTo>
                  <a:cubicBezTo>
                    <a:pt x="778829" y="799814"/>
                    <a:pt x="760600" y="777232"/>
                    <a:pt x="746089" y="749299"/>
                  </a:cubicBezTo>
                  <a:cubicBezTo>
                    <a:pt x="708361" y="773604"/>
                    <a:pt x="664103" y="796096"/>
                    <a:pt x="613316" y="816774"/>
                  </a:cubicBezTo>
                  <a:cubicBezTo>
                    <a:pt x="580939" y="829834"/>
                    <a:pt x="557642" y="837996"/>
                    <a:pt x="543426" y="841261"/>
                  </a:cubicBezTo>
                  <a:lnTo>
                    <a:pt x="543036" y="841318"/>
                  </a:lnTo>
                  <a:lnTo>
                    <a:pt x="543036" y="842893"/>
                  </a:lnTo>
                  <a:lnTo>
                    <a:pt x="535358" y="842438"/>
                  </a:lnTo>
                  <a:lnTo>
                    <a:pt x="532237" y="842893"/>
                  </a:lnTo>
                  <a:lnTo>
                    <a:pt x="532237" y="842253"/>
                  </a:lnTo>
                  <a:lnTo>
                    <a:pt x="526984" y="841941"/>
                  </a:lnTo>
                  <a:cubicBezTo>
                    <a:pt x="522086" y="841125"/>
                    <a:pt x="517643" y="839810"/>
                    <a:pt x="513652" y="837996"/>
                  </a:cubicBezTo>
                  <a:cubicBezTo>
                    <a:pt x="516917" y="853958"/>
                    <a:pt x="518549" y="869194"/>
                    <a:pt x="518549" y="883705"/>
                  </a:cubicBezTo>
                  <a:cubicBezTo>
                    <a:pt x="518549" y="909461"/>
                    <a:pt x="512020" y="940478"/>
                    <a:pt x="498960" y="976755"/>
                  </a:cubicBezTo>
                  <a:cubicBezTo>
                    <a:pt x="495695" y="985824"/>
                    <a:pt x="478464" y="1004144"/>
                    <a:pt x="447265" y="1031714"/>
                  </a:cubicBezTo>
                  <a:cubicBezTo>
                    <a:pt x="408812" y="1066177"/>
                    <a:pt x="368545" y="1094473"/>
                    <a:pt x="326463" y="1116602"/>
                  </a:cubicBezTo>
                  <a:cubicBezTo>
                    <a:pt x="270234" y="1145986"/>
                    <a:pt x="216907" y="1160678"/>
                    <a:pt x="166483" y="1160678"/>
                  </a:cubicBezTo>
                  <a:cubicBezTo>
                    <a:pt x="84497" y="1160678"/>
                    <a:pt x="43504" y="1107714"/>
                    <a:pt x="43504" y="1001786"/>
                  </a:cubicBezTo>
                  <a:cubicBezTo>
                    <a:pt x="43504" y="944106"/>
                    <a:pt x="51462" y="892343"/>
                    <a:pt x="67379" y="846498"/>
                  </a:cubicBezTo>
                  <a:lnTo>
                    <a:pt x="85336" y="804072"/>
                  </a:lnTo>
                  <a:lnTo>
                    <a:pt x="86558" y="784805"/>
                  </a:lnTo>
                  <a:cubicBezTo>
                    <a:pt x="86649" y="769478"/>
                    <a:pt x="85878" y="753833"/>
                    <a:pt x="84246" y="737872"/>
                  </a:cubicBezTo>
                  <a:cubicBezTo>
                    <a:pt x="71186" y="634120"/>
                    <a:pt x="53048" y="478129"/>
                    <a:pt x="29830" y="269900"/>
                  </a:cubicBezTo>
                  <a:cubicBezTo>
                    <a:pt x="26928" y="231809"/>
                    <a:pt x="22031" y="176850"/>
                    <a:pt x="15138" y="105022"/>
                  </a:cubicBezTo>
                  <a:cubicBezTo>
                    <a:pt x="14050" y="101031"/>
                    <a:pt x="9152" y="90330"/>
                    <a:pt x="446" y="72917"/>
                  </a:cubicBezTo>
                  <a:cubicBezTo>
                    <a:pt x="-1731" y="68926"/>
                    <a:pt x="4074" y="45891"/>
                    <a:pt x="17859" y="3809"/>
                  </a:cubicBezTo>
                  <a:cubicBezTo>
                    <a:pt x="18584" y="1270"/>
                    <a:pt x="19673" y="0"/>
                    <a:pt x="21124" y="0"/>
                  </a:cubicBezTo>
                  <a:close/>
                  <a:moveTo>
                    <a:pt x="754251" y="559389"/>
                  </a:moveTo>
                  <a:cubicBezTo>
                    <a:pt x="745908" y="559389"/>
                    <a:pt x="739922" y="564106"/>
                    <a:pt x="736294" y="573538"/>
                  </a:cubicBezTo>
                  <a:cubicBezTo>
                    <a:pt x="735569" y="575714"/>
                    <a:pt x="732667" y="588592"/>
                    <a:pt x="727588" y="612172"/>
                  </a:cubicBezTo>
                  <a:cubicBezTo>
                    <a:pt x="732304" y="627046"/>
                    <a:pt x="741554" y="650444"/>
                    <a:pt x="755340" y="682368"/>
                  </a:cubicBezTo>
                  <a:cubicBezTo>
                    <a:pt x="785449" y="661690"/>
                    <a:pt x="806127" y="643370"/>
                    <a:pt x="817373" y="627409"/>
                  </a:cubicBezTo>
                  <a:cubicBezTo>
                    <a:pt x="814834" y="611447"/>
                    <a:pt x="805220" y="595666"/>
                    <a:pt x="788533" y="580067"/>
                  </a:cubicBezTo>
                  <a:cubicBezTo>
                    <a:pt x="773659" y="566282"/>
                    <a:pt x="762232" y="559389"/>
                    <a:pt x="754251" y="559389"/>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0" name="TextBox 19"/>
            <p:cNvSpPr txBox="1"/>
            <p:nvPr/>
          </p:nvSpPr>
          <p:spPr>
            <a:xfrm>
              <a:off x="8959147" y="1824239"/>
              <a:ext cx="157084" cy="1145936"/>
            </a:xfrm>
            <a:custGeom>
              <a:avLst/>
              <a:gdLst/>
              <a:ahLst/>
              <a:cxnLst/>
              <a:rect l="l" t="t" r="r" b="b"/>
              <a:pathLst>
                <a:path w="118527" h="864659">
                  <a:moveTo>
                    <a:pt x="21124" y="0"/>
                  </a:moveTo>
                  <a:cubicBezTo>
                    <a:pt x="24752" y="0"/>
                    <a:pt x="29831" y="7800"/>
                    <a:pt x="36361" y="23399"/>
                  </a:cubicBezTo>
                  <a:cubicBezTo>
                    <a:pt x="47606" y="47342"/>
                    <a:pt x="58671" y="71284"/>
                    <a:pt x="69554" y="95227"/>
                  </a:cubicBezTo>
                  <a:cubicBezTo>
                    <a:pt x="86967" y="132230"/>
                    <a:pt x="95673" y="155265"/>
                    <a:pt x="95673" y="164335"/>
                  </a:cubicBezTo>
                  <a:cubicBezTo>
                    <a:pt x="95673" y="167237"/>
                    <a:pt x="94585" y="168688"/>
                    <a:pt x="92408" y="168688"/>
                  </a:cubicBezTo>
                  <a:cubicBezTo>
                    <a:pt x="90957" y="168688"/>
                    <a:pt x="88599" y="167599"/>
                    <a:pt x="85334" y="165423"/>
                  </a:cubicBezTo>
                  <a:cubicBezTo>
                    <a:pt x="76265" y="158530"/>
                    <a:pt x="66652" y="149824"/>
                    <a:pt x="56494" y="139304"/>
                  </a:cubicBezTo>
                  <a:cubicBezTo>
                    <a:pt x="55769" y="149461"/>
                    <a:pt x="63205" y="216210"/>
                    <a:pt x="78804" y="339552"/>
                  </a:cubicBezTo>
                  <a:cubicBezTo>
                    <a:pt x="97668" y="486473"/>
                    <a:pt x="110184" y="595485"/>
                    <a:pt x="116350" y="666588"/>
                  </a:cubicBezTo>
                  <a:cubicBezTo>
                    <a:pt x="117802" y="684726"/>
                    <a:pt x="118527" y="702320"/>
                    <a:pt x="118527" y="719370"/>
                  </a:cubicBezTo>
                  <a:cubicBezTo>
                    <a:pt x="118527" y="779590"/>
                    <a:pt x="111453" y="822941"/>
                    <a:pt x="97306" y="849423"/>
                  </a:cubicBezTo>
                  <a:cubicBezTo>
                    <a:pt x="91864" y="859581"/>
                    <a:pt x="87874" y="864659"/>
                    <a:pt x="85334" y="864659"/>
                  </a:cubicBezTo>
                  <a:cubicBezTo>
                    <a:pt x="81344" y="864659"/>
                    <a:pt x="80800" y="853051"/>
                    <a:pt x="83702" y="829833"/>
                  </a:cubicBezTo>
                  <a:cubicBezTo>
                    <a:pt x="87330" y="800449"/>
                    <a:pt x="87511" y="769795"/>
                    <a:pt x="84246" y="737872"/>
                  </a:cubicBezTo>
                  <a:cubicBezTo>
                    <a:pt x="71186" y="634120"/>
                    <a:pt x="53048" y="478129"/>
                    <a:pt x="29831" y="269900"/>
                  </a:cubicBezTo>
                  <a:cubicBezTo>
                    <a:pt x="26929" y="231810"/>
                    <a:pt x="22031" y="176850"/>
                    <a:pt x="15139" y="105022"/>
                  </a:cubicBezTo>
                  <a:cubicBezTo>
                    <a:pt x="14050" y="101032"/>
                    <a:pt x="9153" y="90330"/>
                    <a:pt x="446" y="72917"/>
                  </a:cubicBezTo>
                  <a:cubicBezTo>
                    <a:pt x="-1730" y="68926"/>
                    <a:pt x="4074" y="45891"/>
                    <a:pt x="17859" y="3809"/>
                  </a:cubicBezTo>
                  <a:cubicBezTo>
                    <a:pt x="18585" y="1270"/>
                    <a:pt x="19673" y="0"/>
                    <a:pt x="21124" y="0"/>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TextBox 18"/>
            <p:cNvSpPr txBox="1"/>
            <p:nvPr/>
          </p:nvSpPr>
          <p:spPr>
            <a:xfrm>
              <a:off x="8589186" y="2226650"/>
              <a:ext cx="129811" cy="144954"/>
            </a:xfrm>
            <a:custGeom>
              <a:avLst/>
              <a:gdLst/>
              <a:ahLst/>
              <a:cxnLst/>
              <a:rect l="l" t="t" r="r" b="b"/>
              <a:pathLst>
                <a:path w="97948" h="109374">
                  <a:moveTo>
                    <a:pt x="27208" y="0"/>
                  </a:moveTo>
                  <a:cubicBezTo>
                    <a:pt x="74368" y="20678"/>
                    <a:pt x="97948" y="34644"/>
                    <a:pt x="97948" y="41899"/>
                  </a:cubicBezTo>
                  <a:cubicBezTo>
                    <a:pt x="97948" y="47704"/>
                    <a:pt x="95590" y="57861"/>
                    <a:pt x="90874" y="72372"/>
                  </a:cubicBezTo>
                  <a:cubicBezTo>
                    <a:pt x="85432" y="89059"/>
                    <a:pt x="79265" y="101394"/>
                    <a:pt x="72373" y="109374"/>
                  </a:cubicBezTo>
                  <a:cubicBezTo>
                    <a:pt x="57862" y="101394"/>
                    <a:pt x="43533" y="93413"/>
                    <a:pt x="29385" y="85432"/>
                  </a:cubicBezTo>
                  <a:cubicBezTo>
                    <a:pt x="9795" y="74186"/>
                    <a:pt x="0" y="65661"/>
                    <a:pt x="0" y="59857"/>
                  </a:cubicBezTo>
                  <a:cubicBezTo>
                    <a:pt x="0" y="57680"/>
                    <a:pt x="3628" y="47522"/>
                    <a:pt x="10883" y="29384"/>
                  </a:cubicBezTo>
                  <a:cubicBezTo>
                    <a:pt x="18502" y="9794"/>
                    <a:pt x="23943" y="0"/>
                    <a:pt x="27208" y="0"/>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8" name="TextBox 17"/>
            <p:cNvSpPr txBox="1"/>
            <p:nvPr/>
          </p:nvSpPr>
          <p:spPr>
            <a:xfrm>
              <a:off x="8438463" y="2240354"/>
              <a:ext cx="136301" cy="157214"/>
            </a:xfrm>
            <a:custGeom>
              <a:avLst/>
              <a:gdLst/>
              <a:ahLst/>
              <a:cxnLst/>
              <a:rect l="l" t="t" r="r" b="b"/>
              <a:pathLst>
                <a:path w="102845" h="118625">
                  <a:moveTo>
                    <a:pt x="26664" y="0"/>
                  </a:moveTo>
                  <a:cubicBezTo>
                    <a:pt x="37184" y="10520"/>
                    <a:pt x="54597" y="22673"/>
                    <a:pt x="78903" y="36458"/>
                  </a:cubicBezTo>
                  <a:cubicBezTo>
                    <a:pt x="94864" y="45527"/>
                    <a:pt x="102845" y="54596"/>
                    <a:pt x="102845" y="63665"/>
                  </a:cubicBezTo>
                  <a:cubicBezTo>
                    <a:pt x="102845" y="72372"/>
                    <a:pt x="100669" y="83074"/>
                    <a:pt x="96315" y="95770"/>
                  </a:cubicBezTo>
                  <a:cubicBezTo>
                    <a:pt x="90511" y="111007"/>
                    <a:pt x="84344" y="118625"/>
                    <a:pt x="77814" y="118625"/>
                  </a:cubicBezTo>
                  <a:cubicBezTo>
                    <a:pt x="74549" y="118625"/>
                    <a:pt x="61308" y="111732"/>
                    <a:pt x="38091" y="97947"/>
                  </a:cubicBezTo>
                  <a:cubicBezTo>
                    <a:pt x="12697" y="83436"/>
                    <a:pt x="0" y="73097"/>
                    <a:pt x="0" y="66930"/>
                  </a:cubicBezTo>
                  <a:cubicBezTo>
                    <a:pt x="0" y="63665"/>
                    <a:pt x="8888" y="41355"/>
                    <a:pt x="26664" y="0"/>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7" name="TextBox 16"/>
            <p:cNvSpPr txBox="1"/>
            <p:nvPr/>
          </p:nvSpPr>
          <p:spPr>
            <a:xfrm>
              <a:off x="6535233" y="2442278"/>
              <a:ext cx="923095" cy="791843"/>
            </a:xfrm>
            <a:custGeom>
              <a:avLst/>
              <a:gdLst/>
              <a:ahLst/>
              <a:cxnLst/>
              <a:rect l="l" t="t" r="r" b="b"/>
              <a:pathLst>
                <a:path w="696515" h="597480">
                  <a:moveTo>
                    <a:pt x="599656" y="0"/>
                  </a:moveTo>
                  <a:cubicBezTo>
                    <a:pt x="600019" y="0"/>
                    <a:pt x="606549" y="7074"/>
                    <a:pt x="619246" y="21222"/>
                  </a:cubicBezTo>
                  <a:cubicBezTo>
                    <a:pt x="652258" y="58225"/>
                    <a:pt x="668764" y="77814"/>
                    <a:pt x="668764" y="79991"/>
                  </a:cubicBezTo>
                  <a:cubicBezTo>
                    <a:pt x="668764" y="81805"/>
                    <a:pt x="667494" y="82712"/>
                    <a:pt x="664954" y="82712"/>
                  </a:cubicBezTo>
                  <a:cubicBezTo>
                    <a:pt x="663866" y="82712"/>
                    <a:pt x="661145" y="82349"/>
                    <a:pt x="656792" y="81623"/>
                  </a:cubicBezTo>
                  <a:cubicBezTo>
                    <a:pt x="652802" y="81986"/>
                    <a:pt x="646090" y="81261"/>
                    <a:pt x="636658" y="79447"/>
                  </a:cubicBezTo>
                  <a:cubicBezTo>
                    <a:pt x="637021" y="80898"/>
                    <a:pt x="646453" y="101031"/>
                    <a:pt x="664954" y="139848"/>
                  </a:cubicBezTo>
                  <a:cubicBezTo>
                    <a:pt x="682367" y="176850"/>
                    <a:pt x="692343" y="204965"/>
                    <a:pt x="694883" y="224191"/>
                  </a:cubicBezTo>
                  <a:cubicBezTo>
                    <a:pt x="695971" y="233261"/>
                    <a:pt x="696515" y="241967"/>
                    <a:pt x="696515" y="250311"/>
                  </a:cubicBezTo>
                  <a:cubicBezTo>
                    <a:pt x="696515" y="280058"/>
                    <a:pt x="688172" y="311074"/>
                    <a:pt x="671484" y="343361"/>
                  </a:cubicBezTo>
                  <a:cubicBezTo>
                    <a:pt x="627589" y="403218"/>
                    <a:pt x="561747" y="458903"/>
                    <a:pt x="473957" y="510416"/>
                  </a:cubicBezTo>
                  <a:cubicBezTo>
                    <a:pt x="374921" y="568459"/>
                    <a:pt x="283503" y="597480"/>
                    <a:pt x="199704" y="597480"/>
                  </a:cubicBezTo>
                  <a:cubicBezTo>
                    <a:pt x="130052" y="597480"/>
                    <a:pt x="77813" y="570273"/>
                    <a:pt x="42988" y="515857"/>
                  </a:cubicBezTo>
                  <a:cubicBezTo>
                    <a:pt x="14329" y="471237"/>
                    <a:pt x="0" y="413375"/>
                    <a:pt x="0" y="342273"/>
                  </a:cubicBezTo>
                  <a:cubicBezTo>
                    <a:pt x="0" y="307810"/>
                    <a:pt x="3627" y="274253"/>
                    <a:pt x="10883" y="241604"/>
                  </a:cubicBezTo>
                  <a:cubicBezTo>
                    <a:pt x="13059" y="231810"/>
                    <a:pt x="15599" y="224010"/>
                    <a:pt x="18501" y="218206"/>
                  </a:cubicBezTo>
                  <a:cubicBezTo>
                    <a:pt x="22854" y="209136"/>
                    <a:pt x="26300" y="207685"/>
                    <a:pt x="28840" y="213852"/>
                  </a:cubicBezTo>
                  <a:cubicBezTo>
                    <a:pt x="31379" y="220020"/>
                    <a:pt x="30835" y="231628"/>
                    <a:pt x="27207" y="248678"/>
                  </a:cubicBezTo>
                  <a:cubicBezTo>
                    <a:pt x="21766" y="273347"/>
                    <a:pt x="19045" y="297652"/>
                    <a:pt x="19045" y="321595"/>
                  </a:cubicBezTo>
                  <a:cubicBezTo>
                    <a:pt x="19045" y="451466"/>
                    <a:pt x="89059" y="516401"/>
                    <a:pt x="229088" y="516401"/>
                  </a:cubicBezTo>
                  <a:cubicBezTo>
                    <a:pt x="292573" y="516401"/>
                    <a:pt x="376191" y="486836"/>
                    <a:pt x="479942" y="427705"/>
                  </a:cubicBezTo>
                  <a:cubicBezTo>
                    <a:pt x="577527" y="372201"/>
                    <a:pt x="639742" y="323046"/>
                    <a:pt x="666587" y="280239"/>
                  </a:cubicBezTo>
                  <a:cubicBezTo>
                    <a:pt x="667312" y="279151"/>
                    <a:pt x="667675" y="277881"/>
                    <a:pt x="667675" y="276430"/>
                  </a:cubicBezTo>
                  <a:cubicBezTo>
                    <a:pt x="667675" y="270263"/>
                    <a:pt x="660420" y="253757"/>
                    <a:pt x="645909" y="226912"/>
                  </a:cubicBezTo>
                  <a:cubicBezTo>
                    <a:pt x="629222" y="194626"/>
                    <a:pt x="618339" y="171227"/>
                    <a:pt x="613260" y="156716"/>
                  </a:cubicBezTo>
                  <a:cubicBezTo>
                    <a:pt x="606005" y="138215"/>
                    <a:pt x="597117" y="113003"/>
                    <a:pt x="586596" y="81079"/>
                  </a:cubicBezTo>
                  <a:cubicBezTo>
                    <a:pt x="581880" y="77089"/>
                    <a:pt x="579522" y="74912"/>
                    <a:pt x="579522" y="74549"/>
                  </a:cubicBezTo>
                  <a:cubicBezTo>
                    <a:pt x="583150" y="66568"/>
                    <a:pt x="588592" y="42988"/>
                    <a:pt x="595847" y="3809"/>
                  </a:cubicBezTo>
                  <a:cubicBezTo>
                    <a:pt x="596573" y="1270"/>
                    <a:pt x="597842" y="0"/>
                    <a:pt x="599656" y="0"/>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6" name="TextBox 15"/>
            <p:cNvSpPr txBox="1"/>
            <p:nvPr/>
          </p:nvSpPr>
          <p:spPr>
            <a:xfrm>
              <a:off x="6884277" y="2562677"/>
              <a:ext cx="116539" cy="141386"/>
            </a:xfrm>
            <a:custGeom>
              <a:avLst/>
              <a:gdLst/>
              <a:ahLst/>
              <a:cxnLst/>
              <a:rect l="l" t="t" r="r" b="b"/>
              <a:pathLst>
                <a:path w="87934" h="106682">
                  <a:moveTo>
                    <a:pt x="20677" y="28"/>
                  </a:moveTo>
                  <a:cubicBezTo>
                    <a:pt x="20677" y="28"/>
                    <a:pt x="23761" y="2023"/>
                    <a:pt x="29928" y="6014"/>
                  </a:cubicBezTo>
                  <a:cubicBezTo>
                    <a:pt x="40811" y="10367"/>
                    <a:pt x="57136" y="17985"/>
                    <a:pt x="78902" y="28868"/>
                  </a:cubicBezTo>
                  <a:cubicBezTo>
                    <a:pt x="81441" y="29594"/>
                    <a:pt x="83799" y="30500"/>
                    <a:pt x="85976" y="31589"/>
                  </a:cubicBezTo>
                  <a:cubicBezTo>
                    <a:pt x="88152" y="32677"/>
                    <a:pt x="88515" y="36486"/>
                    <a:pt x="87064" y="43016"/>
                  </a:cubicBezTo>
                  <a:cubicBezTo>
                    <a:pt x="84887" y="54987"/>
                    <a:pt x="82892" y="66959"/>
                    <a:pt x="81078" y="78930"/>
                  </a:cubicBezTo>
                  <a:cubicBezTo>
                    <a:pt x="77088" y="97431"/>
                    <a:pt x="72372" y="106682"/>
                    <a:pt x="66930" y="106682"/>
                  </a:cubicBezTo>
                  <a:cubicBezTo>
                    <a:pt x="60401" y="106682"/>
                    <a:pt x="48066" y="101966"/>
                    <a:pt x="29928" y="92534"/>
                  </a:cubicBezTo>
                  <a:cubicBezTo>
                    <a:pt x="13241" y="83827"/>
                    <a:pt x="4262" y="78295"/>
                    <a:pt x="2992" y="75937"/>
                  </a:cubicBezTo>
                  <a:cubicBezTo>
                    <a:pt x="1723" y="73579"/>
                    <a:pt x="725" y="69317"/>
                    <a:pt x="0" y="63150"/>
                  </a:cubicBezTo>
                  <a:cubicBezTo>
                    <a:pt x="3990" y="50816"/>
                    <a:pt x="8887" y="33040"/>
                    <a:pt x="14692" y="9823"/>
                  </a:cubicBezTo>
                  <a:cubicBezTo>
                    <a:pt x="15780" y="2930"/>
                    <a:pt x="17775" y="-335"/>
                    <a:pt x="20677" y="28"/>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grpSp>
      <p:grpSp>
        <p:nvGrpSpPr>
          <p:cNvPr id="6" name="Group 5"/>
          <p:cNvGrpSpPr/>
          <p:nvPr/>
        </p:nvGrpSpPr>
        <p:grpSpPr>
          <a:xfrm>
            <a:off x="5083277" y="3447003"/>
            <a:ext cx="2025446" cy="1017908"/>
            <a:chOff x="2630370" y="1777361"/>
            <a:chExt cx="3711860" cy="1865428"/>
          </a:xfrm>
        </p:grpSpPr>
        <p:sp>
          <p:nvSpPr>
            <p:cNvPr id="30" name="TextBox 29"/>
            <p:cNvSpPr txBox="1"/>
            <p:nvPr/>
          </p:nvSpPr>
          <p:spPr>
            <a:xfrm>
              <a:off x="4500772" y="1839713"/>
              <a:ext cx="442078" cy="267554"/>
            </a:xfrm>
            <a:custGeom>
              <a:avLst/>
              <a:gdLst/>
              <a:ahLst/>
              <a:cxnLst/>
              <a:rect l="l" t="t" r="r" b="b"/>
              <a:pathLst>
                <a:path w="333566" h="201881">
                  <a:moveTo>
                    <a:pt x="333566" y="0"/>
                  </a:moveTo>
                  <a:lnTo>
                    <a:pt x="331389" y="29385"/>
                  </a:lnTo>
                  <a:cubicBezTo>
                    <a:pt x="301642" y="43533"/>
                    <a:pt x="253212" y="67475"/>
                    <a:pt x="186100" y="101213"/>
                  </a:cubicBezTo>
                  <a:cubicBezTo>
                    <a:pt x="141117" y="124430"/>
                    <a:pt x="79083" y="157986"/>
                    <a:pt x="0" y="201881"/>
                  </a:cubicBezTo>
                  <a:lnTo>
                    <a:pt x="2720" y="172497"/>
                  </a:lnTo>
                  <a:cubicBezTo>
                    <a:pt x="40086" y="151456"/>
                    <a:pt x="101938" y="117900"/>
                    <a:pt x="188277" y="71829"/>
                  </a:cubicBezTo>
                  <a:cubicBezTo>
                    <a:pt x="223103" y="54053"/>
                    <a:pt x="271532" y="30110"/>
                    <a:pt x="333566" y="0"/>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6" name="TextBox 25"/>
            <p:cNvSpPr txBox="1"/>
            <p:nvPr/>
          </p:nvSpPr>
          <p:spPr>
            <a:xfrm>
              <a:off x="3116456" y="2342418"/>
              <a:ext cx="321401" cy="384383"/>
            </a:xfrm>
            <a:custGeom>
              <a:avLst/>
              <a:gdLst/>
              <a:ahLst/>
              <a:cxnLst/>
              <a:rect l="l" t="t" r="r" b="b"/>
              <a:pathLst>
                <a:path w="242511" h="290034">
                  <a:moveTo>
                    <a:pt x="183380" y="0"/>
                  </a:moveTo>
                  <a:cubicBezTo>
                    <a:pt x="207322" y="0"/>
                    <a:pt x="219294" y="14329"/>
                    <a:pt x="219294" y="42988"/>
                  </a:cubicBezTo>
                  <a:cubicBezTo>
                    <a:pt x="219294" y="54597"/>
                    <a:pt x="216754" y="67112"/>
                    <a:pt x="211676" y="80535"/>
                  </a:cubicBezTo>
                  <a:cubicBezTo>
                    <a:pt x="221108" y="85251"/>
                    <a:pt x="230902" y="92325"/>
                    <a:pt x="241060" y="101757"/>
                  </a:cubicBezTo>
                  <a:cubicBezTo>
                    <a:pt x="243237" y="107924"/>
                    <a:pt x="242964" y="114907"/>
                    <a:pt x="240244" y="122707"/>
                  </a:cubicBezTo>
                  <a:cubicBezTo>
                    <a:pt x="237523" y="130506"/>
                    <a:pt x="234349" y="133862"/>
                    <a:pt x="230721" y="132773"/>
                  </a:cubicBezTo>
                  <a:cubicBezTo>
                    <a:pt x="220563" y="129508"/>
                    <a:pt x="209136" y="124067"/>
                    <a:pt x="196439" y="116449"/>
                  </a:cubicBezTo>
                  <a:cubicBezTo>
                    <a:pt x="180840" y="144382"/>
                    <a:pt x="149189" y="180296"/>
                    <a:pt x="101485" y="224191"/>
                  </a:cubicBezTo>
                  <a:cubicBezTo>
                    <a:pt x="53781" y="268086"/>
                    <a:pt x="22129" y="290034"/>
                    <a:pt x="6530" y="290034"/>
                  </a:cubicBezTo>
                  <a:cubicBezTo>
                    <a:pt x="3265" y="290034"/>
                    <a:pt x="1088" y="288764"/>
                    <a:pt x="0" y="286225"/>
                  </a:cubicBezTo>
                  <a:cubicBezTo>
                    <a:pt x="29747" y="260468"/>
                    <a:pt x="59676" y="234530"/>
                    <a:pt x="89785" y="208411"/>
                  </a:cubicBezTo>
                  <a:cubicBezTo>
                    <a:pt x="139485" y="165241"/>
                    <a:pt x="169413" y="132592"/>
                    <a:pt x="179571" y="110463"/>
                  </a:cubicBezTo>
                  <a:cubicBezTo>
                    <a:pt x="169776" y="104296"/>
                    <a:pt x="159981" y="98129"/>
                    <a:pt x="150186" y="91962"/>
                  </a:cubicBezTo>
                  <a:cubicBezTo>
                    <a:pt x="141117" y="83981"/>
                    <a:pt x="136583" y="72916"/>
                    <a:pt x="136583" y="58768"/>
                  </a:cubicBezTo>
                  <a:cubicBezTo>
                    <a:pt x="136583" y="50788"/>
                    <a:pt x="142387" y="38998"/>
                    <a:pt x="153995" y="23399"/>
                  </a:cubicBezTo>
                  <a:cubicBezTo>
                    <a:pt x="165604" y="7800"/>
                    <a:pt x="175399" y="0"/>
                    <a:pt x="183380" y="0"/>
                  </a:cubicBezTo>
                  <a:close/>
                  <a:moveTo>
                    <a:pt x="180659" y="35914"/>
                  </a:moveTo>
                  <a:cubicBezTo>
                    <a:pt x="179208" y="35914"/>
                    <a:pt x="177938" y="36095"/>
                    <a:pt x="176850" y="36458"/>
                  </a:cubicBezTo>
                  <a:cubicBezTo>
                    <a:pt x="170320" y="37547"/>
                    <a:pt x="166511" y="41356"/>
                    <a:pt x="165423" y="47885"/>
                  </a:cubicBezTo>
                  <a:cubicBezTo>
                    <a:pt x="164334" y="55866"/>
                    <a:pt x="174310" y="65480"/>
                    <a:pt x="195351" y="76726"/>
                  </a:cubicBezTo>
                  <a:cubicBezTo>
                    <a:pt x="196802" y="72372"/>
                    <a:pt x="197528" y="67838"/>
                    <a:pt x="197528" y="63122"/>
                  </a:cubicBezTo>
                  <a:cubicBezTo>
                    <a:pt x="197528" y="44983"/>
                    <a:pt x="191905" y="35914"/>
                    <a:pt x="180659" y="35914"/>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4" name="TextBox 23"/>
            <p:cNvSpPr txBox="1"/>
            <p:nvPr/>
          </p:nvSpPr>
          <p:spPr>
            <a:xfrm>
              <a:off x="2630370" y="1777361"/>
              <a:ext cx="3531696" cy="1673088"/>
            </a:xfrm>
            <a:custGeom>
              <a:avLst/>
              <a:gdLst/>
              <a:ahLst/>
              <a:cxnLst/>
              <a:rect l="l" t="t" r="r" b="b"/>
              <a:pathLst>
                <a:path w="2664818" h="1262418">
                  <a:moveTo>
                    <a:pt x="2570550" y="0"/>
                  </a:moveTo>
                  <a:cubicBezTo>
                    <a:pt x="2574178" y="0"/>
                    <a:pt x="2579256" y="8344"/>
                    <a:pt x="2585786" y="25031"/>
                  </a:cubicBezTo>
                  <a:cubicBezTo>
                    <a:pt x="2623151" y="95771"/>
                    <a:pt x="2641834" y="141662"/>
                    <a:pt x="2641834" y="162702"/>
                  </a:cubicBezTo>
                  <a:cubicBezTo>
                    <a:pt x="2641834" y="166330"/>
                    <a:pt x="2640746" y="168144"/>
                    <a:pt x="2638569" y="168144"/>
                  </a:cubicBezTo>
                  <a:cubicBezTo>
                    <a:pt x="2636755" y="168144"/>
                    <a:pt x="2634397" y="167055"/>
                    <a:pt x="2631495" y="164879"/>
                  </a:cubicBezTo>
                  <a:cubicBezTo>
                    <a:pt x="2630770" y="164153"/>
                    <a:pt x="2621156" y="153633"/>
                    <a:pt x="2602655" y="133318"/>
                  </a:cubicBezTo>
                  <a:cubicBezTo>
                    <a:pt x="2621156" y="268268"/>
                    <a:pt x="2641834" y="444573"/>
                    <a:pt x="2664688" y="662234"/>
                  </a:cubicBezTo>
                  <a:cubicBezTo>
                    <a:pt x="2666140" y="731886"/>
                    <a:pt x="2655438" y="782492"/>
                    <a:pt x="2632583" y="814053"/>
                  </a:cubicBezTo>
                  <a:cubicBezTo>
                    <a:pt x="2611906" y="842621"/>
                    <a:pt x="2588371" y="860476"/>
                    <a:pt x="2561980" y="867618"/>
                  </a:cubicBezTo>
                  <a:lnTo>
                    <a:pt x="2541710" y="870265"/>
                  </a:lnTo>
                  <a:lnTo>
                    <a:pt x="2541710" y="871189"/>
                  </a:lnTo>
                  <a:lnTo>
                    <a:pt x="2538450" y="870691"/>
                  </a:lnTo>
                  <a:lnTo>
                    <a:pt x="2534636" y="871189"/>
                  </a:lnTo>
                  <a:lnTo>
                    <a:pt x="2534636" y="870108"/>
                  </a:lnTo>
                  <a:lnTo>
                    <a:pt x="2522120" y="868196"/>
                  </a:lnTo>
                  <a:cubicBezTo>
                    <a:pt x="2515591" y="866201"/>
                    <a:pt x="2509061" y="863208"/>
                    <a:pt x="2502531" y="859218"/>
                  </a:cubicBezTo>
                  <a:cubicBezTo>
                    <a:pt x="2484755" y="847972"/>
                    <a:pt x="2474961" y="832192"/>
                    <a:pt x="2473147" y="811877"/>
                  </a:cubicBezTo>
                  <a:cubicBezTo>
                    <a:pt x="2471333" y="791561"/>
                    <a:pt x="2472421" y="774330"/>
                    <a:pt x="2476412" y="760182"/>
                  </a:cubicBezTo>
                  <a:cubicBezTo>
                    <a:pt x="2463352" y="765986"/>
                    <a:pt x="2449748" y="769070"/>
                    <a:pt x="2435600" y="769433"/>
                  </a:cubicBezTo>
                  <a:cubicBezTo>
                    <a:pt x="2430159" y="769433"/>
                    <a:pt x="2315705" y="786664"/>
                    <a:pt x="2092240" y="821127"/>
                  </a:cubicBezTo>
                  <a:cubicBezTo>
                    <a:pt x="1874216" y="854502"/>
                    <a:pt x="1703896" y="871189"/>
                    <a:pt x="1581280" y="871189"/>
                  </a:cubicBezTo>
                  <a:lnTo>
                    <a:pt x="1433187" y="871189"/>
                  </a:lnTo>
                  <a:lnTo>
                    <a:pt x="1416946" y="871189"/>
                  </a:lnTo>
                  <a:lnTo>
                    <a:pt x="1416946" y="870181"/>
                  </a:lnTo>
                  <a:lnTo>
                    <a:pt x="1403803" y="866292"/>
                  </a:lnTo>
                  <a:cubicBezTo>
                    <a:pt x="1407068" y="882254"/>
                    <a:pt x="1408700" y="897490"/>
                    <a:pt x="1408700" y="912001"/>
                  </a:cubicBezTo>
                  <a:cubicBezTo>
                    <a:pt x="1408700" y="937757"/>
                    <a:pt x="1402170" y="968774"/>
                    <a:pt x="1389111" y="1005051"/>
                  </a:cubicBezTo>
                  <a:cubicBezTo>
                    <a:pt x="1385846" y="1014120"/>
                    <a:pt x="1368614" y="1032440"/>
                    <a:pt x="1337416" y="1060010"/>
                  </a:cubicBezTo>
                  <a:cubicBezTo>
                    <a:pt x="1298963" y="1094473"/>
                    <a:pt x="1258695" y="1122769"/>
                    <a:pt x="1216614" y="1144898"/>
                  </a:cubicBezTo>
                  <a:cubicBezTo>
                    <a:pt x="1160385" y="1174282"/>
                    <a:pt x="1107058" y="1188974"/>
                    <a:pt x="1056633" y="1188974"/>
                  </a:cubicBezTo>
                  <a:cubicBezTo>
                    <a:pt x="974648" y="1188974"/>
                    <a:pt x="933655" y="1136010"/>
                    <a:pt x="933655" y="1030082"/>
                  </a:cubicBezTo>
                  <a:lnTo>
                    <a:pt x="934518" y="1011960"/>
                  </a:lnTo>
                  <a:lnTo>
                    <a:pt x="931708" y="1009948"/>
                  </a:lnTo>
                  <a:cubicBezTo>
                    <a:pt x="926811" y="1005414"/>
                    <a:pt x="924362" y="1001605"/>
                    <a:pt x="924362" y="998521"/>
                  </a:cubicBezTo>
                  <a:cubicBezTo>
                    <a:pt x="924362" y="995619"/>
                    <a:pt x="926539" y="988499"/>
                    <a:pt x="930892" y="977163"/>
                  </a:cubicBezTo>
                  <a:lnTo>
                    <a:pt x="938934" y="957294"/>
                  </a:lnTo>
                  <a:lnTo>
                    <a:pt x="944266" y="922612"/>
                  </a:lnTo>
                  <a:cubicBezTo>
                    <a:pt x="947803" y="906015"/>
                    <a:pt x="952224" y="890076"/>
                    <a:pt x="957530" y="874794"/>
                  </a:cubicBezTo>
                  <a:lnTo>
                    <a:pt x="965276" y="856493"/>
                  </a:lnTo>
                  <a:lnTo>
                    <a:pt x="963439" y="857415"/>
                  </a:lnTo>
                  <a:cubicBezTo>
                    <a:pt x="949699" y="863537"/>
                    <a:pt x="936912" y="867618"/>
                    <a:pt x="925077" y="869659"/>
                  </a:cubicBezTo>
                  <a:lnTo>
                    <a:pt x="922339" y="869905"/>
                  </a:lnTo>
                  <a:lnTo>
                    <a:pt x="922339" y="871189"/>
                  </a:lnTo>
                  <a:lnTo>
                    <a:pt x="909154" y="871089"/>
                  </a:lnTo>
                  <a:lnTo>
                    <a:pt x="908038" y="871189"/>
                  </a:lnTo>
                  <a:lnTo>
                    <a:pt x="908038" y="871080"/>
                  </a:lnTo>
                  <a:lnTo>
                    <a:pt x="886561" y="870917"/>
                  </a:lnTo>
                  <a:cubicBezTo>
                    <a:pt x="876313" y="870736"/>
                    <a:pt x="867743" y="870464"/>
                    <a:pt x="860850" y="870101"/>
                  </a:cubicBezTo>
                  <a:cubicBezTo>
                    <a:pt x="867743" y="882435"/>
                    <a:pt x="871189" y="895313"/>
                    <a:pt x="871189" y="908736"/>
                  </a:cubicBezTo>
                  <a:cubicBezTo>
                    <a:pt x="871189" y="934130"/>
                    <a:pt x="859399" y="960430"/>
                    <a:pt x="835819" y="987638"/>
                  </a:cubicBezTo>
                  <a:cubicBezTo>
                    <a:pt x="827475" y="997433"/>
                    <a:pt x="816592" y="1002330"/>
                    <a:pt x="803170" y="1002330"/>
                  </a:cubicBezTo>
                  <a:cubicBezTo>
                    <a:pt x="774874" y="1002330"/>
                    <a:pt x="749661" y="988545"/>
                    <a:pt x="727532" y="960974"/>
                  </a:cubicBezTo>
                  <a:cubicBezTo>
                    <a:pt x="698148" y="923972"/>
                    <a:pt x="681824" y="885337"/>
                    <a:pt x="678559" y="845070"/>
                  </a:cubicBezTo>
                  <a:cubicBezTo>
                    <a:pt x="664048" y="873366"/>
                    <a:pt x="649719" y="901843"/>
                    <a:pt x="635571" y="930502"/>
                  </a:cubicBezTo>
                  <a:cubicBezTo>
                    <a:pt x="613805" y="968593"/>
                    <a:pt x="588592" y="999247"/>
                    <a:pt x="559933" y="1022464"/>
                  </a:cubicBezTo>
                  <a:cubicBezTo>
                    <a:pt x="529461" y="1047495"/>
                    <a:pt x="485203" y="1076879"/>
                    <a:pt x="427160" y="1110616"/>
                  </a:cubicBezTo>
                  <a:cubicBezTo>
                    <a:pt x="356057" y="1152335"/>
                    <a:pt x="291303" y="1183896"/>
                    <a:pt x="232898" y="1205299"/>
                  </a:cubicBezTo>
                  <a:cubicBezTo>
                    <a:pt x="187552" y="1213643"/>
                    <a:pt x="116086" y="1231781"/>
                    <a:pt x="18501" y="1259714"/>
                  </a:cubicBezTo>
                  <a:cubicBezTo>
                    <a:pt x="6167" y="1264430"/>
                    <a:pt x="0" y="1262979"/>
                    <a:pt x="0" y="1255361"/>
                  </a:cubicBezTo>
                  <a:cubicBezTo>
                    <a:pt x="0" y="1251371"/>
                    <a:pt x="5260" y="1246836"/>
                    <a:pt x="15781" y="1241757"/>
                  </a:cubicBezTo>
                  <a:cubicBezTo>
                    <a:pt x="103571" y="1198225"/>
                    <a:pt x="178482" y="1162674"/>
                    <a:pt x="240516" y="1135103"/>
                  </a:cubicBezTo>
                  <a:cubicBezTo>
                    <a:pt x="312707" y="1102817"/>
                    <a:pt x="388163" y="1062550"/>
                    <a:pt x="466883" y="1014301"/>
                  </a:cubicBezTo>
                  <a:cubicBezTo>
                    <a:pt x="530368" y="975485"/>
                    <a:pt x="571633" y="947371"/>
                    <a:pt x="590678" y="929958"/>
                  </a:cubicBezTo>
                  <a:cubicBezTo>
                    <a:pt x="609723" y="912545"/>
                    <a:pt x="637385" y="869013"/>
                    <a:pt x="673661" y="799361"/>
                  </a:cubicBezTo>
                  <a:cubicBezTo>
                    <a:pt x="679466" y="788478"/>
                    <a:pt x="691256" y="779772"/>
                    <a:pt x="709031" y="773242"/>
                  </a:cubicBezTo>
                  <a:cubicBezTo>
                    <a:pt x="712659" y="748573"/>
                    <a:pt x="717194" y="736239"/>
                    <a:pt x="722635" y="736239"/>
                  </a:cubicBezTo>
                  <a:cubicBezTo>
                    <a:pt x="723723" y="736602"/>
                    <a:pt x="724812" y="737146"/>
                    <a:pt x="725900" y="737872"/>
                  </a:cubicBezTo>
                  <a:cubicBezTo>
                    <a:pt x="739322" y="747304"/>
                    <a:pt x="752926" y="756554"/>
                    <a:pt x="766711" y="765624"/>
                  </a:cubicBezTo>
                  <a:cubicBezTo>
                    <a:pt x="786301" y="778320"/>
                    <a:pt x="803714" y="786120"/>
                    <a:pt x="818950" y="789022"/>
                  </a:cubicBezTo>
                  <a:cubicBezTo>
                    <a:pt x="833914" y="792015"/>
                    <a:pt x="857041" y="793885"/>
                    <a:pt x="888330" y="794634"/>
                  </a:cubicBezTo>
                  <a:lnTo>
                    <a:pt x="909913" y="794871"/>
                  </a:lnTo>
                  <a:lnTo>
                    <a:pt x="932763" y="793205"/>
                  </a:lnTo>
                  <a:cubicBezTo>
                    <a:pt x="957726" y="789600"/>
                    <a:pt x="983403" y="780588"/>
                    <a:pt x="1009794" y="766168"/>
                  </a:cubicBezTo>
                  <a:cubicBezTo>
                    <a:pt x="1041718" y="748392"/>
                    <a:pt x="1056229" y="736058"/>
                    <a:pt x="1053327" y="729165"/>
                  </a:cubicBezTo>
                  <a:cubicBezTo>
                    <a:pt x="1048248" y="716468"/>
                    <a:pt x="1028477" y="690168"/>
                    <a:pt x="994014" y="650263"/>
                  </a:cubicBezTo>
                  <a:cubicBezTo>
                    <a:pt x="961002" y="612172"/>
                    <a:pt x="938148" y="574082"/>
                    <a:pt x="925451" y="535991"/>
                  </a:cubicBezTo>
                  <a:cubicBezTo>
                    <a:pt x="917833" y="535991"/>
                    <a:pt x="914205" y="533996"/>
                    <a:pt x="914568" y="530005"/>
                  </a:cubicBezTo>
                  <a:cubicBezTo>
                    <a:pt x="916019" y="516220"/>
                    <a:pt x="918195" y="497719"/>
                    <a:pt x="921097" y="474502"/>
                  </a:cubicBezTo>
                  <a:cubicBezTo>
                    <a:pt x="922911" y="463619"/>
                    <a:pt x="926539" y="460535"/>
                    <a:pt x="931980" y="465251"/>
                  </a:cubicBezTo>
                  <a:cubicBezTo>
                    <a:pt x="950482" y="477948"/>
                    <a:pt x="972792" y="494091"/>
                    <a:pt x="998911" y="513681"/>
                  </a:cubicBezTo>
                  <a:cubicBezTo>
                    <a:pt x="1007980" y="521299"/>
                    <a:pt x="1012515" y="527285"/>
                    <a:pt x="1012515" y="531638"/>
                  </a:cubicBezTo>
                  <a:cubicBezTo>
                    <a:pt x="1012515" y="535265"/>
                    <a:pt x="1009613" y="537079"/>
                    <a:pt x="1003809" y="537079"/>
                  </a:cubicBezTo>
                  <a:cubicBezTo>
                    <a:pt x="992926" y="537079"/>
                    <a:pt x="983675" y="536354"/>
                    <a:pt x="976057" y="534903"/>
                  </a:cubicBezTo>
                  <a:cubicBezTo>
                    <a:pt x="979322" y="544335"/>
                    <a:pt x="997279" y="567552"/>
                    <a:pt x="1029928" y="604554"/>
                  </a:cubicBezTo>
                  <a:cubicBezTo>
                    <a:pt x="1058949" y="638292"/>
                    <a:pt x="1075093" y="668039"/>
                    <a:pt x="1078358" y="693795"/>
                  </a:cubicBezTo>
                  <a:cubicBezTo>
                    <a:pt x="1083074" y="731886"/>
                    <a:pt x="1070377" y="768707"/>
                    <a:pt x="1040267" y="804258"/>
                  </a:cubicBezTo>
                  <a:cubicBezTo>
                    <a:pt x="1034281" y="811332"/>
                    <a:pt x="1026663" y="818406"/>
                    <a:pt x="1017412" y="825480"/>
                  </a:cubicBezTo>
                  <a:lnTo>
                    <a:pt x="990180" y="843181"/>
                  </a:lnTo>
                  <a:lnTo>
                    <a:pt x="968209" y="910232"/>
                  </a:lnTo>
                  <a:lnTo>
                    <a:pt x="964579" y="942837"/>
                  </a:lnTo>
                  <a:lnTo>
                    <a:pt x="970071" y="947643"/>
                  </a:lnTo>
                  <a:cubicBezTo>
                    <a:pt x="976601" y="952540"/>
                    <a:pt x="983131" y="956621"/>
                    <a:pt x="989661" y="959886"/>
                  </a:cubicBezTo>
                  <a:cubicBezTo>
                    <a:pt x="999455" y="964602"/>
                    <a:pt x="1006167" y="970044"/>
                    <a:pt x="1009794" y="976211"/>
                  </a:cubicBezTo>
                  <a:cubicBezTo>
                    <a:pt x="1011971" y="979838"/>
                    <a:pt x="1010066" y="991810"/>
                    <a:pt x="1004081" y="1012125"/>
                  </a:cubicBezTo>
                  <a:cubicBezTo>
                    <a:pt x="998095" y="1032440"/>
                    <a:pt x="991656" y="1042597"/>
                    <a:pt x="984763" y="1042597"/>
                  </a:cubicBezTo>
                  <a:cubicBezTo>
                    <a:pt x="982587" y="1042597"/>
                    <a:pt x="976227" y="1039434"/>
                    <a:pt x="965684" y="1033109"/>
                  </a:cubicBezTo>
                  <a:lnTo>
                    <a:pt x="965650" y="1033088"/>
                  </a:lnTo>
                  <a:lnTo>
                    <a:pt x="966644" y="1038686"/>
                  </a:lnTo>
                  <a:cubicBezTo>
                    <a:pt x="979296" y="1088000"/>
                    <a:pt x="1010924" y="1112521"/>
                    <a:pt x="1061531" y="1112249"/>
                  </a:cubicBezTo>
                  <a:cubicBezTo>
                    <a:pt x="1131545" y="1111886"/>
                    <a:pt x="1204280" y="1087037"/>
                    <a:pt x="1279736" y="1037700"/>
                  </a:cubicBezTo>
                  <a:cubicBezTo>
                    <a:pt x="1342132" y="996707"/>
                    <a:pt x="1376595" y="964965"/>
                    <a:pt x="1383125" y="942473"/>
                  </a:cubicBezTo>
                  <a:cubicBezTo>
                    <a:pt x="1383851" y="939571"/>
                    <a:pt x="1384213" y="936488"/>
                    <a:pt x="1384213" y="933223"/>
                  </a:cubicBezTo>
                  <a:cubicBezTo>
                    <a:pt x="1384213" y="912908"/>
                    <a:pt x="1365712" y="874998"/>
                    <a:pt x="1328710" y="819495"/>
                  </a:cubicBezTo>
                  <a:cubicBezTo>
                    <a:pt x="1327621" y="818044"/>
                    <a:pt x="1327077" y="815504"/>
                    <a:pt x="1327077" y="811877"/>
                  </a:cubicBezTo>
                  <a:cubicBezTo>
                    <a:pt x="1327077" y="806072"/>
                    <a:pt x="1328710" y="794736"/>
                    <a:pt x="1331975" y="777867"/>
                  </a:cubicBezTo>
                  <a:cubicBezTo>
                    <a:pt x="1335240" y="760998"/>
                    <a:pt x="1336872" y="750024"/>
                    <a:pt x="1336872" y="744946"/>
                  </a:cubicBezTo>
                  <a:cubicBezTo>
                    <a:pt x="1338686" y="741681"/>
                    <a:pt x="1341225" y="741318"/>
                    <a:pt x="1344490" y="743857"/>
                  </a:cubicBezTo>
                  <a:cubicBezTo>
                    <a:pt x="1352834" y="755829"/>
                    <a:pt x="1364805" y="771428"/>
                    <a:pt x="1380404" y="790655"/>
                  </a:cubicBezTo>
                  <a:cubicBezTo>
                    <a:pt x="1382944" y="793557"/>
                    <a:pt x="1400538" y="795008"/>
                    <a:pt x="1433187" y="795008"/>
                  </a:cubicBezTo>
                  <a:lnTo>
                    <a:pt x="1581825" y="795008"/>
                  </a:lnTo>
                  <a:cubicBezTo>
                    <a:pt x="1698999" y="795008"/>
                    <a:pt x="1867323" y="780678"/>
                    <a:pt x="2086798" y="752020"/>
                  </a:cubicBezTo>
                  <a:cubicBezTo>
                    <a:pt x="2312078" y="722273"/>
                    <a:pt x="2425443" y="707399"/>
                    <a:pt x="2426894" y="707399"/>
                  </a:cubicBezTo>
                  <a:cubicBezTo>
                    <a:pt x="2447209" y="707036"/>
                    <a:pt x="2463533" y="705767"/>
                    <a:pt x="2475867" y="703590"/>
                  </a:cubicBezTo>
                  <a:cubicBezTo>
                    <a:pt x="2441767" y="634664"/>
                    <a:pt x="2363954" y="600201"/>
                    <a:pt x="2242426" y="600201"/>
                  </a:cubicBezTo>
                  <a:cubicBezTo>
                    <a:pt x="2205786" y="600201"/>
                    <a:pt x="2111285" y="608001"/>
                    <a:pt x="1958922" y="623600"/>
                  </a:cubicBezTo>
                  <a:cubicBezTo>
                    <a:pt x="1806559" y="639199"/>
                    <a:pt x="1702989" y="646998"/>
                    <a:pt x="1648211" y="646998"/>
                  </a:cubicBezTo>
                  <a:cubicBezTo>
                    <a:pt x="1516164" y="646998"/>
                    <a:pt x="1450140" y="623781"/>
                    <a:pt x="1450140" y="577347"/>
                  </a:cubicBezTo>
                  <a:cubicBezTo>
                    <a:pt x="1450140" y="572631"/>
                    <a:pt x="1450865" y="567915"/>
                    <a:pt x="1452316" y="563199"/>
                  </a:cubicBezTo>
                  <a:cubicBezTo>
                    <a:pt x="1465739" y="514950"/>
                    <a:pt x="1486779" y="473958"/>
                    <a:pt x="1515438" y="440220"/>
                  </a:cubicBezTo>
                  <a:cubicBezTo>
                    <a:pt x="1538292" y="413375"/>
                    <a:pt x="1574569" y="382359"/>
                    <a:pt x="1624269" y="347170"/>
                  </a:cubicBezTo>
                  <a:cubicBezTo>
                    <a:pt x="1739992" y="265184"/>
                    <a:pt x="1825423" y="224010"/>
                    <a:pt x="1880565" y="223647"/>
                  </a:cubicBezTo>
                  <a:cubicBezTo>
                    <a:pt x="1911037" y="223285"/>
                    <a:pt x="1926273" y="233261"/>
                    <a:pt x="1926273" y="253576"/>
                  </a:cubicBezTo>
                  <a:cubicBezTo>
                    <a:pt x="1926273" y="264096"/>
                    <a:pt x="1919925" y="282234"/>
                    <a:pt x="1907228" y="307991"/>
                  </a:cubicBezTo>
                  <a:cubicBezTo>
                    <a:pt x="1901423" y="319600"/>
                    <a:pt x="1897614" y="325404"/>
                    <a:pt x="1895801" y="325404"/>
                  </a:cubicBezTo>
                  <a:cubicBezTo>
                    <a:pt x="1891810" y="325404"/>
                    <a:pt x="1887820" y="319055"/>
                    <a:pt x="1883829" y="306359"/>
                  </a:cubicBezTo>
                  <a:cubicBezTo>
                    <a:pt x="1879476" y="292211"/>
                    <a:pt x="1867867" y="285499"/>
                    <a:pt x="1849004" y="286225"/>
                  </a:cubicBezTo>
                  <a:cubicBezTo>
                    <a:pt x="1838483" y="287676"/>
                    <a:pt x="1813090" y="298015"/>
                    <a:pt x="1772822" y="317242"/>
                  </a:cubicBezTo>
                  <a:cubicBezTo>
                    <a:pt x="1727476" y="339008"/>
                    <a:pt x="1689385" y="360592"/>
                    <a:pt x="1658550" y="381996"/>
                  </a:cubicBezTo>
                  <a:cubicBezTo>
                    <a:pt x="1550445" y="456726"/>
                    <a:pt x="1496030" y="507695"/>
                    <a:pt x="1495304" y="534903"/>
                  </a:cubicBezTo>
                  <a:cubicBezTo>
                    <a:pt x="1494942" y="546511"/>
                    <a:pt x="1510722" y="556850"/>
                    <a:pt x="1542646" y="565919"/>
                  </a:cubicBezTo>
                  <a:cubicBezTo>
                    <a:pt x="1581462" y="576440"/>
                    <a:pt x="1635696" y="581518"/>
                    <a:pt x="1705347" y="581156"/>
                  </a:cubicBezTo>
                  <a:cubicBezTo>
                    <a:pt x="1736545" y="580793"/>
                    <a:pt x="1824154" y="573356"/>
                    <a:pt x="1968173" y="558845"/>
                  </a:cubicBezTo>
                  <a:cubicBezTo>
                    <a:pt x="2110741" y="544335"/>
                    <a:pt x="2202159" y="537079"/>
                    <a:pt x="2242426" y="537079"/>
                  </a:cubicBezTo>
                  <a:cubicBezTo>
                    <a:pt x="2326951" y="537079"/>
                    <a:pt x="2387533" y="543972"/>
                    <a:pt x="2424173" y="557757"/>
                  </a:cubicBezTo>
                  <a:cubicBezTo>
                    <a:pt x="2467705" y="574082"/>
                    <a:pt x="2501443" y="606731"/>
                    <a:pt x="2525385" y="655705"/>
                  </a:cubicBezTo>
                  <a:cubicBezTo>
                    <a:pt x="2527199" y="659695"/>
                    <a:pt x="2528106" y="664592"/>
                    <a:pt x="2528106" y="670397"/>
                  </a:cubicBezTo>
                  <a:cubicBezTo>
                    <a:pt x="2528106" y="695791"/>
                    <a:pt x="2516498" y="721184"/>
                    <a:pt x="2493280" y="746578"/>
                  </a:cubicBezTo>
                  <a:cubicBezTo>
                    <a:pt x="2494006" y="748392"/>
                    <a:pt x="2494369" y="753561"/>
                    <a:pt x="2494369" y="762087"/>
                  </a:cubicBezTo>
                  <a:cubicBezTo>
                    <a:pt x="2494369" y="770612"/>
                    <a:pt x="2499266" y="778865"/>
                    <a:pt x="2509061" y="786845"/>
                  </a:cubicBezTo>
                  <a:cubicBezTo>
                    <a:pt x="2512507" y="789566"/>
                    <a:pt x="2516951" y="791607"/>
                    <a:pt x="2522392" y="792967"/>
                  </a:cubicBezTo>
                  <a:lnTo>
                    <a:pt x="2538596" y="794679"/>
                  </a:lnTo>
                  <a:lnTo>
                    <a:pt x="2573951" y="791743"/>
                  </a:lnTo>
                  <a:cubicBezTo>
                    <a:pt x="2585106" y="789566"/>
                    <a:pt x="2594311" y="786301"/>
                    <a:pt x="2601567" y="781948"/>
                  </a:cubicBezTo>
                  <a:cubicBezTo>
                    <a:pt x="2613175" y="775418"/>
                    <a:pt x="2622970" y="763628"/>
                    <a:pt x="2630951" y="746578"/>
                  </a:cubicBezTo>
                  <a:cubicBezTo>
                    <a:pt x="2631677" y="745490"/>
                    <a:pt x="2632039" y="742588"/>
                    <a:pt x="2632039" y="737872"/>
                  </a:cubicBezTo>
                  <a:cubicBezTo>
                    <a:pt x="2632039" y="704497"/>
                    <a:pt x="2613719" y="546693"/>
                    <a:pt x="2577080" y="264459"/>
                  </a:cubicBezTo>
                  <a:cubicBezTo>
                    <a:pt x="2570913" y="215848"/>
                    <a:pt x="2566197" y="161070"/>
                    <a:pt x="2562932" y="100125"/>
                  </a:cubicBezTo>
                  <a:cubicBezTo>
                    <a:pt x="2562206" y="97948"/>
                    <a:pt x="2558941" y="92869"/>
                    <a:pt x="2553137" y="84888"/>
                  </a:cubicBezTo>
                  <a:cubicBezTo>
                    <a:pt x="2550961" y="81986"/>
                    <a:pt x="2549872" y="77996"/>
                    <a:pt x="2549872" y="72917"/>
                  </a:cubicBezTo>
                  <a:cubicBezTo>
                    <a:pt x="2549872" y="63122"/>
                    <a:pt x="2555677" y="40086"/>
                    <a:pt x="2567285" y="3809"/>
                  </a:cubicBezTo>
                  <a:cubicBezTo>
                    <a:pt x="2568011" y="1270"/>
                    <a:pt x="2569099" y="0"/>
                    <a:pt x="2570550" y="0"/>
                  </a:cubicBezTo>
                  <a:close/>
                  <a:moveTo>
                    <a:pt x="731886" y="841805"/>
                  </a:moveTo>
                  <a:cubicBezTo>
                    <a:pt x="742769" y="888239"/>
                    <a:pt x="771065" y="915447"/>
                    <a:pt x="816774" y="923428"/>
                  </a:cubicBezTo>
                  <a:cubicBezTo>
                    <a:pt x="813871" y="904564"/>
                    <a:pt x="803351" y="888058"/>
                    <a:pt x="785213" y="873910"/>
                  </a:cubicBezTo>
                  <a:cubicBezTo>
                    <a:pt x="777595" y="867743"/>
                    <a:pt x="759819" y="857041"/>
                    <a:pt x="731886" y="841805"/>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TextBox 20"/>
            <p:cNvSpPr txBox="1"/>
            <p:nvPr/>
          </p:nvSpPr>
          <p:spPr>
            <a:xfrm>
              <a:off x="6185144" y="1824239"/>
              <a:ext cx="157086" cy="1145936"/>
            </a:xfrm>
            <a:custGeom>
              <a:avLst/>
              <a:gdLst/>
              <a:ahLst/>
              <a:cxnLst/>
              <a:rect l="l" t="t" r="r" b="b"/>
              <a:pathLst>
                <a:path w="118528" h="864659">
                  <a:moveTo>
                    <a:pt x="21124" y="0"/>
                  </a:moveTo>
                  <a:cubicBezTo>
                    <a:pt x="24752" y="0"/>
                    <a:pt x="29831" y="7800"/>
                    <a:pt x="36360" y="23399"/>
                  </a:cubicBezTo>
                  <a:cubicBezTo>
                    <a:pt x="47606" y="47342"/>
                    <a:pt x="58671" y="71284"/>
                    <a:pt x="69554" y="95227"/>
                  </a:cubicBezTo>
                  <a:cubicBezTo>
                    <a:pt x="86967" y="132230"/>
                    <a:pt x="95673" y="155265"/>
                    <a:pt x="95673" y="164335"/>
                  </a:cubicBezTo>
                  <a:cubicBezTo>
                    <a:pt x="95673" y="167237"/>
                    <a:pt x="94585" y="168688"/>
                    <a:pt x="92408" y="168688"/>
                  </a:cubicBezTo>
                  <a:cubicBezTo>
                    <a:pt x="90957" y="168688"/>
                    <a:pt x="88599" y="167599"/>
                    <a:pt x="85334" y="165423"/>
                  </a:cubicBezTo>
                  <a:cubicBezTo>
                    <a:pt x="76265" y="158530"/>
                    <a:pt x="66651" y="149824"/>
                    <a:pt x="56494" y="139304"/>
                  </a:cubicBezTo>
                  <a:cubicBezTo>
                    <a:pt x="55768" y="149461"/>
                    <a:pt x="63205" y="216210"/>
                    <a:pt x="78804" y="339552"/>
                  </a:cubicBezTo>
                  <a:cubicBezTo>
                    <a:pt x="97668" y="486473"/>
                    <a:pt x="110184" y="595485"/>
                    <a:pt x="116351" y="666588"/>
                  </a:cubicBezTo>
                  <a:cubicBezTo>
                    <a:pt x="117802" y="684726"/>
                    <a:pt x="118528" y="702320"/>
                    <a:pt x="118528" y="719370"/>
                  </a:cubicBezTo>
                  <a:cubicBezTo>
                    <a:pt x="118528" y="779590"/>
                    <a:pt x="111454" y="822941"/>
                    <a:pt x="97306" y="849423"/>
                  </a:cubicBezTo>
                  <a:cubicBezTo>
                    <a:pt x="91864" y="859581"/>
                    <a:pt x="87873" y="864659"/>
                    <a:pt x="85334" y="864659"/>
                  </a:cubicBezTo>
                  <a:cubicBezTo>
                    <a:pt x="81343" y="864659"/>
                    <a:pt x="80799" y="853051"/>
                    <a:pt x="83702" y="829833"/>
                  </a:cubicBezTo>
                  <a:cubicBezTo>
                    <a:pt x="87329" y="800449"/>
                    <a:pt x="87511" y="769795"/>
                    <a:pt x="84246" y="737872"/>
                  </a:cubicBezTo>
                  <a:cubicBezTo>
                    <a:pt x="71186" y="634120"/>
                    <a:pt x="53048" y="478129"/>
                    <a:pt x="29831" y="269900"/>
                  </a:cubicBezTo>
                  <a:cubicBezTo>
                    <a:pt x="26928" y="231810"/>
                    <a:pt x="22031" y="176850"/>
                    <a:pt x="15138" y="105022"/>
                  </a:cubicBezTo>
                  <a:cubicBezTo>
                    <a:pt x="14050" y="101032"/>
                    <a:pt x="9153" y="90330"/>
                    <a:pt x="446" y="72917"/>
                  </a:cubicBezTo>
                  <a:cubicBezTo>
                    <a:pt x="-1730" y="68926"/>
                    <a:pt x="4074" y="45891"/>
                    <a:pt x="17859" y="3809"/>
                  </a:cubicBezTo>
                  <a:cubicBezTo>
                    <a:pt x="18584" y="1270"/>
                    <a:pt x="19673" y="0"/>
                    <a:pt x="21124" y="0"/>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5" name="TextBox 14"/>
            <p:cNvSpPr txBox="1"/>
            <p:nvPr/>
          </p:nvSpPr>
          <p:spPr>
            <a:xfrm>
              <a:off x="3977309" y="3006955"/>
              <a:ext cx="123320" cy="147839"/>
            </a:xfrm>
            <a:custGeom>
              <a:avLst/>
              <a:gdLst/>
              <a:ahLst/>
              <a:cxnLst/>
              <a:rect l="l" t="t" r="r" b="b"/>
              <a:pathLst>
                <a:path w="93050" h="111551">
                  <a:moveTo>
                    <a:pt x="27208" y="0"/>
                  </a:moveTo>
                  <a:cubicBezTo>
                    <a:pt x="71103" y="21766"/>
                    <a:pt x="93050" y="36640"/>
                    <a:pt x="93050" y="44621"/>
                  </a:cubicBezTo>
                  <a:cubicBezTo>
                    <a:pt x="93050" y="50425"/>
                    <a:pt x="90511" y="60582"/>
                    <a:pt x="85432" y="75093"/>
                  </a:cubicBezTo>
                  <a:cubicBezTo>
                    <a:pt x="79628" y="91780"/>
                    <a:pt x="73461" y="103933"/>
                    <a:pt x="66931" y="111551"/>
                  </a:cubicBezTo>
                  <a:cubicBezTo>
                    <a:pt x="22310" y="86520"/>
                    <a:pt x="0" y="70559"/>
                    <a:pt x="0" y="63666"/>
                  </a:cubicBezTo>
                  <a:cubicBezTo>
                    <a:pt x="0" y="60764"/>
                    <a:pt x="3446" y="49881"/>
                    <a:pt x="10339" y="31017"/>
                  </a:cubicBezTo>
                  <a:cubicBezTo>
                    <a:pt x="17957" y="10339"/>
                    <a:pt x="23580" y="0"/>
                    <a:pt x="27208" y="0"/>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4" name="TextBox 13"/>
            <p:cNvSpPr txBox="1"/>
            <p:nvPr/>
          </p:nvSpPr>
          <p:spPr>
            <a:xfrm>
              <a:off x="3954865" y="3375235"/>
              <a:ext cx="441354" cy="267554"/>
            </a:xfrm>
            <a:custGeom>
              <a:avLst/>
              <a:gdLst/>
              <a:ahLst/>
              <a:cxnLst/>
              <a:rect l="l" t="t" r="r" b="b"/>
              <a:pathLst>
                <a:path w="333021" h="201881">
                  <a:moveTo>
                    <a:pt x="333021" y="0"/>
                  </a:moveTo>
                  <a:lnTo>
                    <a:pt x="330845" y="29929"/>
                  </a:lnTo>
                  <a:cubicBezTo>
                    <a:pt x="301098" y="44077"/>
                    <a:pt x="252668" y="67657"/>
                    <a:pt x="185556" y="100669"/>
                  </a:cubicBezTo>
                  <a:cubicBezTo>
                    <a:pt x="140210" y="123523"/>
                    <a:pt x="78358" y="157261"/>
                    <a:pt x="0" y="201881"/>
                  </a:cubicBezTo>
                  <a:lnTo>
                    <a:pt x="2721" y="172497"/>
                  </a:lnTo>
                  <a:cubicBezTo>
                    <a:pt x="40086" y="151456"/>
                    <a:pt x="101938" y="117719"/>
                    <a:pt x="188277" y="71285"/>
                  </a:cubicBezTo>
                  <a:cubicBezTo>
                    <a:pt x="222740" y="53509"/>
                    <a:pt x="270988" y="29748"/>
                    <a:pt x="333021" y="0"/>
                  </a:cubicBez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grpSp>
      <p:sp>
        <p:nvSpPr>
          <p:cNvPr id="32" name="Rectangle 31"/>
          <p:cNvSpPr/>
          <p:nvPr/>
        </p:nvSpPr>
        <p:spPr>
          <a:xfrm>
            <a:off x="0" y="1816511"/>
            <a:ext cx="12192000" cy="298479"/>
          </a:xfrm>
          <a:prstGeom prst="rect">
            <a:avLst/>
          </a:prstGeom>
          <a:solidFill>
            <a:srgbClr val="D2A374"/>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3" name="Rectangle 32"/>
          <p:cNvSpPr/>
          <p:nvPr/>
        </p:nvSpPr>
        <p:spPr>
          <a:xfrm>
            <a:off x="0" y="4732430"/>
            <a:ext cx="12192000" cy="298479"/>
          </a:xfrm>
          <a:prstGeom prst="rect">
            <a:avLst/>
          </a:prstGeom>
          <a:solidFill>
            <a:srgbClr val="D2A374"/>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Group 8"/>
          <p:cNvGrpSpPr/>
          <p:nvPr/>
        </p:nvGrpSpPr>
        <p:grpSpPr>
          <a:xfrm>
            <a:off x="-6106" y="0"/>
            <a:ext cx="1372944" cy="1366838"/>
            <a:chOff x="-6106" y="0"/>
            <a:chExt cx="1372944" cy="1366838"/>
          </a:xfrm>
        </p:grpSpPr>
        <p:sp>
          <p:nvSpPr>
            <p:cNvPr id="57" name="Freeform 56"/>
            <p:cNvSpPr/>
            <p:nvPr/>
          </p:nvSpPr>
          <p:spPr>
            <a:xfrm>
              <a:off x="-6105" y="1"/>
              <a:ext cx="1105285" cy="1106923"/>
            </a:xfrm>
            <a:custGeom>
              <a:avLst/>
              <a:gdLst>
                <a:gd name="connsiteX0" fmla="*/ 0 w 1105285"/>
                <a:gd name="connsiteY0" fmla="*/ 0 h 1106923"/>
                <a:gd name="connsiteX1" fmla="*/ 1105285 w 1105285"/>
                <a:gd name="connsiteY1" fmla="*/ 0 h 1106923"/>
                <a:gd name="connsiteX2" fmla="*/ 940893 w 1105285"/>
                <a:gd name="connsiteY2" fmla="*/ 294348 h 1106923"/>
                <a:gd name="connsiteX3" fmla="*/ 797346 w 1105285"/>
                <a:gd name="connsiteY3" fmla="*/ 801056 h 1106923"/>
                <a:gd name="connsiteX4" fmla="*/ 290638 w 1105285"/>
                <a:gd name="connsiteY4" fmla="*/ 944603 h 1106923"/>
                <a:gd name="connsiteX5" fmla="*/ 0 w 1105285"/>
                <a:gd name="connsiteY5" fmla="*/ 1106923 h 1106923"/>
                <a:gd name="connsiteX6" fmla="*/ 0 w 1105285"/>
                <a:gd name="connsiteY6" fmla="*/ 0 h 110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285" h="1106923">
                  <a:moveTo>
                    <a:pt x="0" y="0"/>
                  </a:moveTo>
                  <a:lnTo>
                    <a:pt x="1105285" y="0"/>
                  </a:lnTo>
                  <a:lnTo>
                    <a:pt x="940893" y="294348"/>
                  </a:lnTo>
                  <a:lnTo>
                    <a:pt x="797346" y="801056"/>
                  </a:lnTo>
                  <a:lnTo>
                    <a:pt x="290638" y="944603"/>
                  </a:lnTo>
                  <a:lnTo>
                    <a:pt x="0" y="1106923"/>
                  </a:lnTo>
                  <a:lnTo>
                    <a:pt x="0" y="0"/>
                  </a:lnTo>
                  <a:close/>
                </a:path>
              </a:pathLst>
            </a:cu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5" name="Freeform 54"/>
            <p:cNvSpPr/>
            <p:nvPr/>
          </p:nvSpPr>
          <p:spPr>
            <a:xfrm>
              <a:off x="-6106" y="0"/>
              <a:ext cx="1372944" cy="1366838"/>
            </a:xfrm>
            <a:custGeom>
              <a:avLst/>
              <a:gdLst>
                <a:gd name="connsiteX0" fmla="*/ 1105285 w 1372944"/>
                <a:gd name="connsiteY0" fmla="*/ 0 h 1366838"/>
                <a:gd name="connsiteX1" fmla="*/ 1372944 w 1372944"/>
                <a:gd name="connsiteY1" fmla="*/ 0 h 1366838"/>
                <a:gd name="connsiteX2" fmla="*/ 1116153 w 1372944"/>
                <a:gd name="connsiteY2" fmla="*/ 459792 h 1366838"/>
                <a:gd name="connsiteX3" fmla="*/ 972606 w 1372944"/>
                <a:gd name="connsiteY3" fmla="*/ 966500 h 1366838"/>
                <a:gd name="connsiteX4" fmla="*/ 465898 w 1372944"/>
                <a:gd name="connsiteY4" fmla="*/ 1110047 h 1366838"/>
                <a:gd name="connsiteX5" fmla="*/ 6106 w 1372944"/>
                <a:gd name="connsiteY5" fmla="*/ 1366838 h 1366838"/>
                <a:gd name="connsiteX6" fmla="*/ 0 w 1372944"/>
                <a:gd name="connsiteY6" fmla="*/ 1363428 h 1366838"/>
                <a:gd name="connsiteX7" fmla="*/ 0 w 1372944"/>
                <a:gd name="connsiteY7" fmla="*/ 1106923 h 1366838"/>
                <a:gd name="connsiteX8" fmla="*/ 290638 w 1372944"/>
                <a:gd name="connsiteY8" fmla="*/ 944603 h 1366838"/>
                <a:gd name="connsiteX9" fmla="*/ 797346 w 1372944"/>
                <a:gd name="connsiteY9" fmla="*/ 801056 h 1366838"/>
                <a:gd name="connsiteX10" fmla="*/ 940893 w 1372944"/>
                <a:gd name="connsiteY10" fmla="*/ 294348 h 1366838"/>
                <a:gd name="connsiteX11" fmla="*/ 1105285 w 1372944"/>
                <a:gd name="connsiteY11" fmla="*/ 0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2944" h="1366838">
                  <a:moveTo>
                    <a:pt x="1105285" y="0"/>
                  </a:moveTo>
                  <a:lnTo>
                    <a:pt x="1372944" y="0"/>
                  </a:lnTo>
                  <a:lnTo>
                    <a:pt x="1116153" y="459792"/>
                  </a:lnTo>
                  <a:lnTo>
                    <a:pt x="972606" y="966500"/>
                  </a:lnTo>
                  <a:lnTo>
                    <a:pt x="465898" y="1110047"/>
                  </a:lnTo>
                  <a:lnTo>
                    <a:pt x="6106" y="1366838"/>
                  </a:lnTo>
                  <a:lnTo>
                    <a:pt x="0" y="1363428"/>
                  </a:lnTo>
                  <a:lnTo>
                    <a:pt x="0" y="1106923"/>
                  </a:lnTo>
                  <a:lnTo>
                    <a:pt x="290638" y="944603"/>
                  </a:lnTo>
                  <a:lnTo>
                    <a:pt x="797346" y="801056"/>
                  </a:lnTo>
                  <a:lnTo>
                    <a:pt x="940893" y="294348"/>
                  </a:lnTo>
                  <a:lnTo>
                    <a:pt x="1105285" y="0"/>
                  </a:ln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grpSp>
        <p:nvGrpSpPr>
          <p:cNvPr id="58" name="Group 57"/>
          <p:cNvGrpSpPr/>
          <p:nvPr/>
        </p:nvGrpSpPr>
        <p:grpSpPr>
          <a:xfrm flipV="1">
            <a:off x="-6106" y="5497630"/>
            <a:ext cx="1372944" cy="1366838"/>
            <a:chOff x="-6106" y="0"/>
            <a:chExt cx="1372944" cy="1366838"/>
          </a:xfrm>
        </p:grpSpPr>
        <p:sp>
          <p:nvSpPr>
            <p:cNvPr id="59" name="Freeform 58"/>
            <p:cNvSpPr/>
            <p:nvPr/>
          </p:nvSpPr>
          <p:spPr>
            <a:xfrm>
              <a:off x="-6105" y="1"/>
              <a:ext cx="1105285" cy="1106923"/>
            </a:xfrm>
            <a:custGeom>
              <a:avLst/>
              <a:gdLst>
                <a:gd name="connsiteX0" fmla="*/ 0 w 1105285"/>
                <a:gd name="connsiteY0" fmla="*/ 0 h 1106923"/>
                <a:gd name="connsiteX1" fmla="*/ 1105285 w 1105285"/>
                <a:gd name="connsiteY1" fmla="*/ 0 h 1106923"/>
                <a:gd name="connsiteX2" fmla="*/ 940893 w 1105285"/>
                <a:gd name="connsiteY2" fmla="*/ 294348 h 1106923"/>
                <a:gd name="connsiteX3" fmla="*/ 797346 w 1105285"/>
                <a:gd name="connsiteY3" fmla="*/ 801056 h 1106923"/>
                <a:gd name="connsiteX4" fmla="*/ 290638 w 1105285"/>
                <a:gd name="connsiteY4" fmla="*/ 944603 h 1106923"/>
                <a:gd name="connsiteX5" fmla="*/ 0 w 1105285"/>
                <a:gd name="connsiteY5" fmla="*/ 1106923 h 1106923"/>
                <a:gd name="connsiteX6" fmla="*/ 0 w 1105285"/>
                <a:gd name="connsiteY6" fmla="*/ 0 h 110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285" h="1106923">
                  <a:moveTo>
                    <a:pt x="0" y="0"/>
                  </a:moveTo>
                  <a:lnTo>
                    <a:pt x="1105285" y="0"/>
                  </a:lnTo>
                  <a:lnTo>
                    <a:pt x="940893" y="294348"/>
                  </a:lnTo>
                  <a:lnTo>
                    <a:pt x="797346" y="801056"/>
                  </a:lnTo>
                  <a:lnTo>
                    <a:pt x="290638" y="944603"/>
                  </a:lnTo>
                  <a:lnTo>
                    <a:pt x="0" y="1106923"/>
                  </a:lnTo>
                  <a:lnTo>
                    <a:pt x="0" y="0"/>
                  </a:lnTo>
                  <a:close/>
                </a:path>
              </a:pathLst>
            </a:cu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0" name="Freeform 59"/>
            <p:cNvSpPr/>
            <p:nvPr/>
          </p:nvSpPr>
          <p:spPr>
            <a:xfrm>
              <a:off x="-6106" y="0"/>
              <a:ext cx="1372944" cy="1366838"/>
            </a:xfrm>
            <a:custGeom>
              <a:avLst/>
              <a:gdLst>
                <a:gd name="connsiteX0" fmla="*/ 1105285 w 1372944"/>
                <a:gd name="connsiteY0" fmla="*/ 0 h 1366838"/>
                <a:gd name="connsiteX1" fmla="*/ 1372944 w 1372944"/>
                <a:gd name="connsiteY1" fmla="*/ 0 h 1366838"/>
                <a:gd name="connsiteX2" fmla="*/ 1116153 w 1372944"/>
                <a:gd name="connsiteY2" fmla="*/ 459792 h 1366838"/>
                <a:gd name="connsiteX3" fmla="*/ 972606 w 1372944"/>
                <a:gd name="connsiteY3" fmla="*/ 966500 h 1366838"/>
                <a:gd name="connsiteX4" fmla="*/ 465898 w 1372944"/>
                <a:gd name="connsiteY4" fmla="*/ 1110047 h 1366838"/>
                <a:gd name="connsiteX5" fmla="*/ 6106 w 1372944"/>
                <a:gd name="connsiteY5" fmla="*/ 1366838 h 1366838"/>
                <a:gd name="connsiteX6" fmla="*/ 0 w 1372944"/>
                <a:gd name="connsiteY6" fmla="*/ 1363428 h 1366838"/>
                <a:gd name="connsiteX7" fmla="*/ 0 w 1372944"/>
                <a:gd name="connsiteY7" fmla="*/ 1106923 h 1366838"/>
                <a:gd name="connsiteX8" fmla="*/ 290638 w 1372944"/>
                <a:gd name="connsiteY8" fmla="*/ 944603 h 1366838"/>
                <a:gd name="connsiteX9" fmla="*/ 797346 w 1372944"/>
                <a:gd name="connsiteY9" fmla="*/ 801056 h 1366838"/>
                <a:gd name="connsiteX10" fmla="*/ 940893 w 1372944"/>
                <a:gd name="connsiteY10" fmla="*/ 294348 h 1366838"/>
                <a:gd name="connsiteX11" fmla="*/ 1105285 w 1372944"/>
                <a:gd name="connsiteY11" fmla="*/ 0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2944" h="1366838">
                  <a:moveTo>
                    <a:pt x="1105285" y="0"/>
                  </a:moveTo>
                  <a:lnTo>
                    <a:pt x="1372944" y="0"/>
                  </a:lnTo>
                  <a:lnTo>
                    <a:pt x="1116153" y="459792"/>
                  </a:lnTo>
                  <a:lnTo>
                    <a:pt x="972606" y="966500"/>
                  </a:lnTo>
                  <a:lnTo>
                    <a:pt x="465898" y="1110047"/>
                  </a:lnTo>
                  <a:lnTo>
                    <a:pt x="6106" y="1366838"/>
                  </a:lnTo>
                  <a:lnTo>
                    <a:pt x="0" y="1363428"/>
                  </a:lnTo>
                  <a:lnTo>
                    <a:pt x="0" y="1106923"/>
                  </a:lnTo>
                  <a:lnTo>
                    <a:pt x="290638" y="944603"/>
                  </a:lnTo>
                  <a:lnTo>
                    <a:pt x="797346" y="801056"/>
                  </a:lnTo>
                  <a:lnTo>
                    <a:pt x="940893" y="294348"/>
                  </a:lnTo>
                  <a:lnTo>
                    <a:pt x="1105285" y="0"/>
                  </a:ln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grpSp>
        <p:nvGrpSpPr>
          <p:cNvPr id="61" name="Group 60"/>
          <p:cNvGrpSpPr/>
          <p:nvPr/>
        </p:nvGrpSpPr>
        <p:grpSpPr>
          <a:xfrm flipH="1">
            <a:off x="10816320" y="0"/>
            <a:ext cx="1372944" cy="1366838"/>
            <a:chOff x="-6106" y="0"/>
            <a:chExt cx="1372944" cy="1366838"/>
          </a:xfrm>
        </p:grpSpPr>
        <p:sp>
          <p:nvSpPr>
            <p:cNvPr id="62" name="Freeform 61"/>
            <p:cNvSpPr/>
            <p:nvPr/>
          </p:nvSpPr>
          <p:spPr>
            <a:xfrm>
              <a:off x="-6105" y="1"/>
              <a:ext cx="1105285" cy="1106923"/>
            </a:xfrm>
            <a:custGeom>
              <a:avLst/>
              <a:gdLst>
                <a:gd name="connsiteX0" fmla="*/ 0 w 1105285"/>
                <a:gd name="connsiteY0" fmla="*/ 0 h 1106923"/>
                <a:gd name="connsiteX1" fmla="*/ 1105285 w 1105285"/>
                <a:gd name="connsiteY1" fmla="*/ 0 h 1106923"/>
                <a:gd name="connsiteX2" fmla="*/ 940893 w 1105285"/>
                <a:gd name="connsiteY2" fmla="*/ 294348 h 1106923"/>
                <a:gd name="connsiteX3" fmla="*/ 797346 w 1105285"/>
                <a:gd name="connsiteY3" fmla="*/ 801056 h 1106923"/>
                <a:gd name="connsiteX4" fmla="*/ 290638 w 1105285"/>
                <a:gd name="connsiteY4" fmla="*/ 944603 h 1106923"/>
                <a:gd name="connsiteX5" fmla="*/ 0 w 1105285"/>
                <a:gd name="connsiteY5" fmla="*/ 1106923 h 1106923"/>
                <a:gd name="connsiteX6" fmla="*/ 0 w 1105285"/>
                <a:gd name="connsiteY6" fmla="*/ 0 h 110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285" h="1106923">
                  <a:moveTo>
                    <a:pt x="0" y="0"/>
                  </a:moveTo>
                  <a:lnTo>
                    <a:pt x="1105285" y="0"/>
                  </a:lnTo>
                  <a:lnTo>
                    <a:pt x="940893" y="294348"/>
                  </a:lnTo>
                  <a:lnTo>
                    <a:pt x="797346" y="801056"/>
                  </a:lnTo>
                  <a:lnTo>
                    <a:pt x="290638" y="944603"/>
                  </a:lnTo>
                  <a:lnTo>
                    <a:pt x="0" y="1106923"/>
                  </a:lnTo>
                  <a:lnTo>
                    <a:pt x="0" y="0"/>
                  </a:lnTo>
                  <a:close/>
                </a:path>
              </a:pathLst>
            </a:cu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ar-JO" sz="8800">
                <a:solidFill>
                  <a:srgbClr val="663300"/>
                </a:solidFill>
                <a:latin typeface="A Thuluth" pitchFamily="2" charset="-78"/>
                <a:cs typeface="A Thuluth" pitchFamily="2" charset="-78"/>
              </a:endParaRPr>
            </a:p>
          </p:txBody>
        </p:sp>
        <p:sp>
          <p:nvSpPr>
            <p:cNvPr id="63" name="Freeform 62"/>
            <p:cNvSpPr/>
            <p:nvPr/>
          </p:nvSpPr>
          <p:spPr>
            <a:xfrm>
              <a:off x="-6106" y="0"/>
              <a:ext cx="1372944" cy="1366838"/>
            </a:xfrm>
            <a:custGeom>
              <a:avLst/>
              <a:gdLst>
                <a:gd name="connsiteX0" fmla="*/ 1105285 w 1372944"/>
                <a:gd name="connsiteY0" fmla="*/ 0 h 1366838"/>
                <a:gd name="connsiteX1" fmla="*/ 1372944 w 1372944"/>
                <a:gd name="connsiteY1" fmla="*/ 0 h 1366838"/>
                <a:gd name="connsiteX2" fmla="*/ 1116153 w 1372944"/>
                <a:gd name="connsiteY2" fmla="*/ 459792 h 1366838"/>
                <a:gd name="connsiteX3" fmla="*/ 972606 w 1372944"/>
                <a:gd name="connsiteY3" fmla="*/ 966500 h 1366838"/>
                <a:gd name="connsiteX4" fmla="*/ 465898 w 1372944"/>
                <a:gd name="connsiteY4" fmla="*/ 1110047 h 1366838"/>
                <a:gd name="connsiteX5" fmla="*/ 6106 w 1372944"/>
                <a:gd name="connsiteY5" fmla="*/ 1366838 h 1366838"/>
                <a:gd name="connsiteX6" fmla="*/ 0 w 1372944"/>
                <a:gd name="connsiteY6" fmla="*/ 1363428 h 1366838"/>
                <a:gd name="connsiteX7" fmla="*/ 0 w 1372944"/>
                <a:gd name="connsiteY7" fmla="*/ 1106923 h 1366838"/>
                <a:gd name="connsiteX8" fmla="*/ 290638 w 1372944"/>
                <a:gd name="connsiteY8" fmla="*/ 944603 h 1366838"/>
                <a:gd name="connsiteX9" fmla="*/ 797346 w 1372944"/>
                <a:gd name="connsiteY9" fmla="*/ 801056 h 1366838"/>
                <a:gd name="connsiteX10" fmla="*/ 940893 w 1372944"/>
                <a:gd name="connsiteY10" fmla="*/ 294348 h 1366838"/>
                <a:gd name="connsiteX11" fmla="*/ 1105285 w 1372944"/>
                <a:gd name="connsiteY11" fmla="*/ 0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2944" h="1366838">
                  <a:moveTo>
                    <a:pt x="1105285" y="0"/>
                  </a:moveTo>
                  <a:lnTo>
                    <a:pt x="1372944" y="0"/>
                  </a:lnTo>
                  <a:lnTo>
                    <a:pt x="1116153" y="459792"/>
                  </a:lnTo>
                  <a:lnTo>
                    <a:pt x="972606" y="966500"/>
                  </a:lnTo>
                  <a:lnTo>
                    <a:pt x="465898" y="1110047"/>
                  </a:lnTo>
                  <a:lnTo>
                    <a:pt x="6106" y="1366838"/>
                  </a:lnTo>
                  <a:lnTo>
                    <a:pt x="0" y="1363428"/>
                  </a:lnTo>
                  <a:lnTo>
                    <a:pt x="0" y="1106923"/>
                  </a:lnTo>
                  <a:lnTo>
                    <a:pt x="290638" y="944603"/>
                  </a:lnTo>
                  <a:lnTo>
                    <a:pt x="797346" y="801056"/>
                  </a:lnTo>
                  <a:lnTo>
                    <a:pt x="940893" y="294348"/>
                  </a:lnTo>
                  <a:lnTo>
                    <a:pt x="1105285" y="0"/>
                  </a:ln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ar-JO" sz="8800">
                <a:solidFill>
                  <a:srgbClr val="663300"/>
                </a:solidFill>
                <a:latin typeface="A Thuluth" pitchFamily="2" charset="-78"/>
                <a:cs typeface="A Thuluth" pitchFamily="2" charset="-78"/>
              </a:endParaRPr>
            </a:p>
          </p:txBody>
        </p:sp>
      </p:grpSp>
      <p:grpSp>
        <p:nvGrpSpPr>
          <p:cNvPr id="64" name="Group 63"/>
          <p:cNvGrpSpPr/>
          <p:nvPr/>
        </p:nvGrpSpPr>
        <p:grpSpPr>
          <a:xfrm flipH="1" flipV="1">
            <a:off x="10816320" y="5497630"/>
            <a:ext cx="1372944" cy="1366838"/>
            <a:chOff x="-6106" y="0"/>
            <a:chExt cx="1372944" cy="1366838"/>
          </a:xfrm>
        </p:grpSpPr>
        <p:sp>
          <p:nvSpPr>
            <p:cNvPr id="65" name="Freeform 64"/>
            <p:cNvSpPr/>
            <p:nvPr/>
          </p:nvSpPr>
          <p:spPr>
            <a:xfrm>
              <a:off x="-6105" y="1"/>
              <a:ext cx="1105285" cy="1106923"/>
            </a:xfrm>
            <a:custGeom>
              <a:avLst/>
              <a:gdLst>
                <a:gd name="connsiteX0" fmla="*/ 0 w 1105285"/>
                <a:gd name="connsiteY0" fmla="*/ 0 h 1106923"/>
                <a:gd name="connsiteX1" fmla="*/ 1105285 w 1105285"/>
                <a:gd name="connsiteY1" fmla="*/ 0 h 1106923"/>
                <a:gd name="connsiteX2" fmla="*/ 940893 w 1105285"/>
                <a:gd name="connsiteY2" fmla="*/ 294348 h 1106923"/>
                <a:gd name="connsiteX3" fmla="*/ 797346 w 1105285"/>
                <a:gd name="connsiteY3" fmla="*/ 801056 h 1106923"/>
                <a:gd name="connsiteX4" fmla="*/ 290638 w 1105285"/>
                <a:gd name="connsiteY4" fmla="*/ 944603 h 1106923"/>
                <a:gd name="connsiteX5" fmla="*/ 0 w 1105285"/>
                <a:gd name="connsiteY5" fmla="*/ 1106923 h 1106923"/>
                <a:gd name="connsiteX6" fmla="*/ 0 w 1105285"/>
                <a:gd name="connsiteY6" fmla="*/ 0 h 110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285" h="1106923">
                  <a:moveTo>
                    <a:pt x="0" y="0"/>
                  </a:moveTo>
                  <a:lnTo>
                    <a:pt x="1105285" y="0"/>
                  </a:lnTo>
                  <a:lnTo>
                    <a:pt x="940893" y="294348"/>
                  </a:lnTo>
                  <a:lnTo>
                    <a:pt x="797346" y="801056"/>
                  </a:lnTo>
                  <a:lnTo>
                    <a:pt x="290638" y="944603"/>
                  </a:lnTo>
                  <a:lnTo>
                    <a:pt x="0" y="1106923"/>
                  </a:lnTo>
                  <a:lnTo>
                    <a:pt x="0" y="0"/>
                  </a:lnTo>
                  <a:close/>
                </a:path>
              </a:pathLst>
            </a:cu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6" name="Freeform 65"/>
            <p:cNvSpPr/>
            <p:nvPr/>
          </p:nvSpPr>
          <p:spPr>
            <a:xfrm>
              <a:off x="-6106" y="0"/>
              <a:ext cx="1372944" cy="1366838"/>
            </a:xfrm>
            <a:custGeom>
              <a:avLst/>
              <a:gdLst>
                <a:gd name="connsiteX0" fmla="*/ 1105285 w 1372944"/>
                <a:gd name="connsiteY0" fmla="*/ 0 h 1366838"/>
                <a:gd name="connsiteX1" fmla="*/ 1372944 w 1372944"/>
                <a:gd name="connsiteY1" fmla="*/ 0 h 1366838"/>
                <a:gd name="connsiteX2" fmla="*/ 1116153 w 1372944"/>
                <a:gd name="connsiteY2" fmla="*/ 459792 h 1366838"/>
                <a:gd name="connsiteX3" fmla="*/ 972606 w 1372944"/>
                <a:gd name="connsiteY3" fmla="*/ 966500 h 1366838"/>
                <a:gd name="connsiteX4" fmla="*/ 465898 w 1372944"/>
                <a:gd name="connsiteY4" fmla="*/ 1110047 h 1366838"/>
                <a:gd name="connsiteX5" fmla="*/ 6106 w 1372944"/>
                <a:gd name="connsiteY5" fmla="*/ 1366838 h 1366838"/>
                <a:gd name="connsiteX6" fmla="*/ 0 w 1372944"/>
                <a:gd name="connsiteY6" fmla="*/ 1363428 h 1366838"/>
                <a:gd name="connsiteX7" fmla="*/ 0 w 1372944"/>
                <a:gd name="connsiteY7" fmla="*/ 1106923 h 1366838"/>
                <a:gd name="connsiteX8" fmla="*/ 290638 w 1372944"/>
                <a:gd name="connsiteY8" fmla="*/ 944603 h 1366838"/>
                <a:gd name="connsiteX9" fmla="*/ 797346 w 1372944"/>
                <a:gd name="connsiteY9" fmla="*/ 801056 h 1366838"/>
                <a:gd name="connsiteX10" fmla="*/ 940893 w 1372944"/>
                <a:gd name="connsiteY10" fmla="*/ 294348 h 1366838"/>
                <a:gd name="connsiteX11" fmla="*/ 1105285 w 1372944"/>
                <a:gd name="connsiteY11" fmla="*/ 0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2944" h="1366838">
                  <a:moveTo>
                    <a:pt x="1105285" y="0"/>
                  </a:moveTo>
                  <a:lnTo>
                    <a:pt x="1372944" y="0"/>
                  </a:lnTo>
                  <a:lnTo>
                    <a:pt x="1116153" y="459792"/>
                  </a:lnTo>
                  <a:lnTo>
                    <a:pt x="972606" y="966500"/>
                  </a:lnTo>
                  <a:lnTo>
                    <a:pt x="465898" y="1110047"/>
                  </a:lnTo>
                  <a:lnTo>
                    <a:pt x="6106" y="1366838"/>
                  </a:lnTo>
                  <a:lnTo>
                    <a:pt x="0" y="1363428"/>
                  </a:lnTo>
                  <a:lnTo>
                    <a:pt x="0" y="1106923"/>
                  </a:lnTo>
                  <a:lnTo>
                    <a:pt x="290638" y="944603"/>
                  </a:lnTo>
                  <a:lnTo>
                    <a:pt x="797346" y="801056"/>
                  </a:lnTo>
                  <a:lnTo>
                    <a:pt x="940893" y="294348"/>
                  </a:lnTo>
                  <a:lnTo>
                    <a:pt x="1105285" y="0"/>
                  </a:ln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pic>
        <p:nvPicPr>
          <p:cNvPr id="2" name="Picture 1"/>
          <p:cNvPicPr>
            <a:picLocks noChangeAspect="1"/>
          </p:cNvPicPr>
          <p:nvPr/>
        </p:nvPicPr>
        <p:blipFill rotWithShape="1">
          <a:blip r:embed="rId3"/>
          <a:srcRect l="20556" r="20556" b="41167"/>
          <a:stretch/>
        </p:blipFill>
        <p:spPr>
          <a:xfrm>
            <a:off x="5079999" y="5614973"/>
            <a:ext cx="2032002" cy="763985"/>
          </a:xfrm>
          <a:prstGeom prst="rect">
            <a:avLst/>
          </a:prstGeom>
        </p:spPr>
      </p:pic>
    </p:spTree>
    <p:extLst>
      <p:ext uri="{BB962C8B-B14F-4D97-AF65-F5344CB8AC3E}">
        <p14:creationId xmlns:p14="http://schemas.microsoft.com/office/powerpoint/2010/main" val="4099073912"/>
      </p:ext>
    </p:extLst>
  </p:cSld>
  <p:clrMapOvr>
    <a:masterClrMapping/>
  </p:clrMapOvr>
  <mc:AlternateContent xmlns:mc="http://schemas.openxmlformats.org/markup-compatibility/2006" xmlns:p14="http://schemas.microsoft.com/office/powerpoint/2010/main">
    <mc:Choice Requires="p14">
      <p:transition spd="slow" p14:dur="2000" advClick="0" advTm="6000">
        <p:fade thruBlk="1"/>
      </p:transition>
    </mc:Choice>
    <mc:Fallback xmlns="">
      <p:transition spd="slow" advClick="0" advTm="6000">
        <p:fade thruBlk="1"/>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596832"/>
            <a:ext cx="11520000" cy="3664336"/>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{وَالنَّازِعَات} الْمَلَائِكَة تَنْزِع أَرْوَاح الْكُفَّار {غَرْقًا} نَزْعًا بشدة.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{وَالنَّاشِطَات نَشْطًا} الْمَلَائِكَة تَنْشِط أَرْوَاح الْمُؤْمِنِينَ أَيْ تسلها برفق.</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{وَالسَّابِحَات سَبْحًا} الْمَلَائِكَة تَسْبَح مِنْ السَّمَاء بِأَمْرِهِ تَعَالَى أَيْ تَنْزِل.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{فَالسَّابِقَات سَبْقًا} الْمَلَائِكَة تَسْبِق بِأَرْوَاحِ الْمُؤْمِنِينَ إِلَى الجنة.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{فَالْمُدَبِّرَات أَمْرًا} الْمَلَائِكَة تُدَبِّر أَمْر الدُّنْيَا أَيْ تَنْزِل بِتَدْبِيرِهِ وَجَوَاب هَذِهِ الْأَقْسَام مَحْذُوف أَيْ لَتُبْعَثُنَّ يَا كُفَّار مَكَّة وَهُوَ عَامِل فِي.</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النازعات</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19747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3075056"/>
            <a:ext cx="11202838" cy="707886"/>
          </a:xfrm>
          <a:prstGeom prst="rect">
            <a:avLst/>
          </a:prstGeom>
          <a:noFill/>
        </p:spPr>
        <p:txBody>
          <a:bodyPr wrap="square" rtlCol="1" anchor="ctr">
            <a:spAutoFit/>
          </a:bodyPr>
          <a:lstStyle/>
          <a:p>
            <a:pPr algn="ctr"/>
            <a:r>
              <a:rPr lang="ar-JO" sz="4000" dirty="0">
                <a:latin typeface="Traditional Arabic" panose="02020603050405020304" pitchFamily="18" charset="-78"/>
                <a:cs typeface="Traditional Arabic" panose="02020603050405020304" pitchFamily="18" charset="-78"/>
              </a:rPr>
              <a:t>إِنَّا أَعْطَيْنَاكَ الْكَوْثَرَ (1) فَصَلِّ لِرَبِّكَ وَانْحَرْ (2) إِنَّ شَانِئَكَ هُوَ الْأَبْتَرُ (3)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الكوثر</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108">
            <a:hlinkClick r:id="" action="ppaction://media"/>
          </p:cNvPr>
          <p:cNvPicPr>
            <a:picLocks noChangeAspect="1"/>
          </p:cNvPicPr>
          <p:nvPr>
            <a:audioFile r:link="rId2"/>
            <p:extLst>
              <p:ext uri="{DAA4B4D4-6D71-4841-9C94-3DE7FCFB9230}">
                <p14:media xmlns:p14="http://schemas.microsoft.com/office/powerpoint/2010/main" r:embed="rId1">
                  <p14:bmkLst>
                    <p14:bmk name="Bookmark 1" time="19017"/>
                  </p14:bmkLst>
                </p14:media>
              </p:ext>
            </p:extLst>
          </p:nvPr>
        </p:nvPicPr>
        <p:blipFill>
          <a:blip r:embed="rId6"/>
          <a:stretch>
            <a:fillRect/>
          </a:stretch>
        </p:blipFill>
        <p:spPr>
          <a:xfrm>
            <a:off x="0" y="-914400"/>
            <a:ext cx="609600" cy="609600"/>
          </a:xfrm>
          <a:prstGeom prst="rect">
            <a:avLst/>
          </a:prstGeom>
        </p:spPr>
      </p:pic>
    </p:spTree>
    <p:extLst>
      <p:ext uri="{BB962C8B-B14F-4D97-AF65-F5344CB8AC3E}">
        <p14:creationId xmlns:p14="http://schemas.microsoft.com/office/powerpoint/2010/main" val="362086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4"/>
            <a:ext cx="11520000" cy="293221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{إِنَّا أَعْطَيْنَاك} يَا مُحَمَّد {الْكَوْثَر} هُوَ نَهْر فِي الْجَنَّة هُوَ حَوْضه تَرِد عَلَيْهِ أُمَّته وَالْكَوْثَر الْخَيْر الْكَثِير مِنْ النُّبُوَّة وَالْقُرْآن وَالشَّفَاعَة ونحوها.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{فَصَلِّ لِرَبِّك} صَلَاة عِيد النَّحْر {وَانْحَرْ} نُسُكك.</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شَانِئُك} أَيْ مُبْغِضك {هُوَ الْأَبْتَر} الْمُنْقَطِع عَنْ كُلّ خَيْر أَوْ الْمُنْقَطِع الْعَقِب نَزَلَتْ فِي الْعَاصِي بْن وَائِل سَمَّى النَّبِيّ صَلَّى اللَّه عَلَيْهِ وَسَلَّمَ أَبْتَر عِنْد مَوْت ابْنه القاسم.</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الكوثر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23284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الكافرون</a:t>
            </a:r>
          </a:p>
        </p:txBody>
      </p:sp>
    </p:spTree>
    <p:extLst>
      <p:ext uri="{BB962C8B-B14F-4D97-AF65-F5344CB8AC3E}">
        <p14:creationId xmlns:p14="http://schemas.microsoft.com/office/powerpoint/2010/main" val="3037308065"/>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767280"/>
            <a:ext cx="11202838" cy="1323439"/>
          </a:xfrm>
          <a:prstGeom prst="rect">
            <a:avLst/>
          </a:prstGeom>
          <a:noFill/>
        </p:spPr>
        <p:txBody>
          <a:bodyPr wrap="square" rtlCol="1" anchor="ctr">
            <a:spAutoFit/>
          </a:bodyPr>
          <a:lstStyle/>
          <a:p>
            <a:pPr algn="ctr"/>
            <a:r>
              <a:rPr lang="ar-JO" sz="4000" dirty="0">
                <a:latin typeface="Traditional Arabic" panose="02020603050405020304" pitchFamily="18" charset="-78"/>
                <a:cs typeface="Traditional Arabic" panose="02020603050405020304" pitchFamily="18" charset="-78"/>
              </a:rPr>
              <a:t>قُلْ يَا أَيُّهَا الْكَافِرُونَ (1) لَا أَعْبُدُ مَا تَعْبُدُونَ (2) وَلَا أَنتُمْ عَابِدُونَ مَا أَعْبُدُ (3) وَلَا أَنَا عَابِدٌ مَّا عَبَدتُّمْ (4) وَلَا أَنتُمْ عَابِدُونَ مَا أَعْبُدُ (5) لَكُمْ دِينُكُمْ وَلِيَ دِينِ (6)</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الكافرون</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109">
            <a:hlinkClick r:id="" action="ppaction://media"/>
          </p:cNvPr>
          <p:cNvPicPr>
            <a:picLocks noChangeAspect="1"/>
          </p:cNvPicPr>
          <p:nvPr>
            <a:audioFile r:link="rId2"/>
            <p:extLst>
              <p:ext uri="{DAA4B4D4-6D71-4841-9C94-3DE7FCFB9230}">
                <p14:media xmlns:p14="http://schemas.microsoft.com/office/powerpoint/2010/main" r:embed="rId1">
                  <p14:bmkLst>
                    <p14:bmk name="Bookmark 1" time="40863.2962"/>
                  </p14:bmkLst>
                </p14:media>
              </p:ext>
            </p:extLst>
          </p:nvPr>
        </p:nvPicPr>
        <p:blipFill>
          <a:blip r:embed="rId6"/>
          <a:stretch>
            <a:fillRect/>
          </a:stretch>
        </p:blipFill>
        <p:spPr>
          <a:xfrm>
            <a:off x="1376" y="-909371"/>
            <a:ext cx="609600" cy="609600"/>
          </a:xfrm>
          <a:prstGeom prst="rect">
            <a:avLst/>
          </a:prstGeom>
        </p:spPr>
      </p:pic>
    </p:spTree>
    <p:extLst>
      <p:ext uri="{BB962C8B-B14F-4D97-AF65-F5344CB8AC3E}">
        <p14:creationId xmlns:p14="http://schemas.microsoft.com/office/powerpoint/2010/main" val="397825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76780"/>
            <a:ext cx="11520000" cy="3104440"/>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{قُلْ يَا أَيُّها الكَافِرون}</a:t>
            </a:r>
            <a:r>
              <a:rPr lang="ar-JO" sz="3200" dirty="0">
                <a:latin typeface="Calibri" panose="020F0502020204030204" pitchFamily="34" charset="0"/>
                <a:ea typeface="Calibri" panose="020F0502020204030204" pitchFamily="34" charset="0"/>
                <a:cs typeface="Traditional Arabic" panose="02020603050405020304" pitchFamily="18" charset="-78"/>
              </a:rPr>
              <a:t> </a:t>
            </a:r>
            <a:r>
              <a:rPr lang="ar-SA" sz="3200" dirty="0">
                <a:latin typeface="Calibri" panose="020F0502020204030204" pitchFamily="34" charset="0"/>
                <a:ea typeface="Calibri" panose="020F0502020204030204" pitchFamily="34" charset="0"/>
                <a:cs typeface="Traditional Arabic" panose="02020603050405020304" pitchFamily="18" charset="-78"/>
              </a:rPr>
              <a:t>{لَا أَعْبُد} فِي الْحَال {مَا تَعْبُدُونَ} مِنْ الأصنام.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{وَلَا أَنْتُمْ عَابِدُونَ} فِي الْحَال {مَا أَعْبُد} وَهُوَ اللَّه تَعَالَى وَحْده.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{وَلَا أَنَا عَابِد} فِي الِاسْتِقْبَال {مَا عَبَدْتُمْ}.</a:t>
            </a:r>
          </a:p>
          <a:p>
            <a:pPr algn="justLow">
              <a:lnSpc>
                <a:spcPct val="107000"/>
              </a:lnSpc>
              <a:spcAft>
                <a:spcPts val="800"/>
              </a:spcAft>
            </a:pPr>
            <a:r>
              <a:rPr lang="ar-SA" sz="3000" dirty="0">
                <a:latin typeface="Calibri" panose="020F0502020204030204" pitchFamily="34" charset="0"/>
                <a:ea typeface="Calibri" panose="020F0502020204030204" pitchFamily="34" charset="0"/>
                <a:cs typeface="Traditional Arabic" panose="02020603050405020304" pitchFamily="18" charset="-78"/>
              </a:rPr>
              <a:t>{وَلَا أَنْتُمْ عَابِدُونَ} فِي الِاسْتِقْبَال {مَا أَعْبُد} عَلِمَ اللَّه مِنْهُمْ أَنَّهُمْ لَا يُؤْمِنُونَ وَإِطْلَاق مَا عَلَى اللَّه عَلَى وَجْه الْمُقَابَلَة.</a:t>
            </a:r>
            <a:endParaRPr lang="ar-JO" sz="3000" dirty="0">
              <a:latin typeface="Calibri" panose="020F0502020204030204" pitchFamily="34" charset="0"/>
              <a:ea typeface="Calibri" panose="020F0502020204030204" pitchFamily="34" charset="0"/>
              <a:cs typeface="Traditional Arabic" panose="02020603050405020304" pitchFamily="18" charset="-78"/>
            </a:endParaRPr>
          </a:p>
          <a:p>
            <a:pPr algn="justLow">
              <a:lnSpc>
                <a:spcPct val="107000"/>
              </a:lnSpc>
              <a:spcAft>
                <a:spcPts val="800"/>
              </a:spcAft>
            </a:pPr>
            <a:r>
              <a:rPr lang="ar-SA" sz="2800" dirty="0">
                <a:latin typeface="Calibri" panose="020F0502020204030204" pitchFamily="34" charset="0"/>
                <a:ea typeface="Calibri" panose="020F0502020204030204" pitchFamily="34" charset="0"/>
                <a:cs typeface="Traditional Arabic" panose="02020603050405020304" pitchFamily="18" charset="-78"/>
              </a:rPr>
              <a:t>{لَكُمْ دِينكُمْ} الشِّرْك {وَلِيَ دِين} الْإِسْلَام وَهَذَا قَبْل أَنْ يُؤْمَر بِالْحَرْبِ</a:t>
            </a:r>
            <a:r>
              <a:rPr lang="ar-JO" sz="2800" dirty="0">
                <a:latin typeface="Calibri" panose="020F0502020204030204" pitchFamily="34" charset="0"/>
                <a:ea typeface="Calibri" panose="020F0502020204030204" pitchFamily="34" charset="0"/>
                <a:cs typeface="Traditional Arabic" panose="02020603050405020304" pitchFamily="18" charset="-78"/>
              </a:rPr>
              <a:t>.</a:t>
            </a:r>
            <a:endParaRPr lang="ar-SA" sz="3000" dirty="0">
              <a:latin typeface="Calibri" panose="020F0502020204030204" pitchFamily="34" charset="0"/>
              <a:ea typeface="Calibri" panose="020F0502020204030204" pitchFamily="34" charset="0"/>
              <a:cs typeface="Traditional Arabic" panose="02020603050405020304" pitchFamily="18" charset="-78"/>
            </a:endParaRP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الكافرون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35326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النصر</a:t>
            </a:r>
          </a:p>
        </p:txBody>
      </p:sp>
    </p:spTree>
    <p:extLst>
      <p:ext uri="{BB962C8B-B14F-4D97-AF65-F5344CB8AC3E}">
        <p14:creationId xmlns:p14="http://schemas.microsoft.com/office/powerpoint/2010/main" val="1206763257"/>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767280"/>
            <a:ext cx="11202838" cy="1323439"/>
          </a:xfrm>
          <a:prstGeom prst="rect">
            <a:avLst/>
          </a:prstGeom>
          <a:noFill/>
        </p:spPr>
        <p:txBody>
          <a:bodyPr wrap="square" rtlCol="1" anchor="ctr">
            <a:spAutoFit/>
          </a:bodyPr>
          <a:lstStyle/>
          <a:p>
            <a:pPr algn="ctr"/>
            <a:r>
              <a:rPr lang="ar-JO" sz="4000" dirty="0">
                <a:latin typeface="Traditional Arabic" panose="02020603050405020304" pitchFamily="18" charset="-78"/>
                <a:cs typeface="Traditional Arabic" panose="02020603050405020304" pitchFamily="18" charset="-78"/>
              </a:rPr>
              <a:t>إِذَا جَاءَ نَصْرُ اللَّهِ وَالْفَتْحُ (1) وَرَأَيْتَ النَّاسَ يَدْخُلُونَ فِي دِينِ اللَّهِ أَفْوَاجًا (2) فَسَبِّحْ بِحَمْدِ رَبِّكَ وَاسْتَغْفِرْهُ ۚ إِنَّهُ كَانَ تَوَّابًا (3)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النصر</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110">
            <a:hlinkClick r:id="" action="ppaction://media"/>
          </p:cNvPr>
          <p:cNvPicPr>
            <a:picLocks noChangeAspect="1"/>
          </p:cNvPicPr>
          <p:nvPr>
            <a:audioFile r:link="rId2"/>
            <p:extLst>
              <p:ext uri="{DAA4B4D4-6D71-4841-9C94-3DE7FCFB9230}">
                <p14:media xmlns:p14="http://schemas.microsoft.com/office/powerpoint/2010/main" r:embed="rId1">
                  <p14:bmkLst>
                    <p14:bmk name="Bookmark 1" time="28003.25"/>
                  </p14:bmkLst>
                </p14:media>
              </p:ext>
            </p:extLst>
          </p:nvPr>
        </p:nvPicPr>
        <p:blipFill>
          <a:blip r:embed="rId6"/>
          <a:stretch>
            <a:fillRect/>
          </a:stretch>
        </p:blipFill>
        <p:spPr>
          <a:xfrm>
            <a:off x="0" y="-952500"/>
            <a:ext cx="609600" cy="609600"/>
          </a:xfrm>
          <a:prstGeom prst="rect">
            <a:avLst/>
          </a:prstGeom>
        </p:spPr>
      </p:pic>
    </p:spTree>
    <p:extLst>
      <p:ext uri="{BB962C8B-B14F-4D97-AF65-F5344CB8AC3E}">
        <p14:creationId xmlns:p14="http://schemas.microsoft.com/office/powerpoint/2010/main" val="131755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699424"/>
            <a:ext cx="11520000" cy="3459152"/>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{إِذَا جَاءَ نَصْر اللَّه} نَبِيّه صَلَّى اللَّه عَلَيْهِ وَسَلَّمَ عَلَى أَعْدَائِهِ {وَالْفَتْح} فَتْح مَكَّة.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{وَرَأَيْت النَّاس يَدْخُلُونَ فِي دِين اللَّه} أَيْ الإسلام {أفواجا} جماعات بعد ما كَانَ يَدْخُل فِيهِ وَاحِد وَاحِد وَذَلِكَ بَعْد فَتْح مَكَّة جَاءَهُ الْعَرَب مِنْ أَقْطَار الْأَرْض طائعين.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{فَسَبِّحْ بِحَمْدِ رَبّك} أَيْ مُتَلَبِّسًا بِحَمْدِهِ {وَاسْتَغْفِرْهُ إِنَّهُ كَانَ تَوَّابًا} وَكَانَ صَلَّى اللَّه عَلَيْهِ وَسَلَّمَ بَعْد نُزُول هَذِهِ السُّورَة يُكْثِر مِنْ قَوْل سُبْحَان اللَّه وَبِحَمْدِهِ أَسْتَغْفِر اللَّه وَأَتُوب إِلَيْهِ وَعَلِمَ بِهَا أَنَّهُ قَدْ اِقْتَرَبَ أَجَله وَكَانَ فَتْح مَكَّة فِي رَمَضَان سَنَة ثَمَان وَتُوُفِّيَ صَلَّى اللَّه عَلَيْهِ وَسَلَّمَ فِي رَبِيع الأول سنة عشر.</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النصر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406948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المسد</a:t>
            </a:r>
          </a:p>
        </p:txBody>
      </p:sp>
    </p:spTree>
    <p:extLst>
      <p:ext uri="{BB962C8B-B14F-4D97-AF65-F5344CB8AC3E}">
        <p14:creationId xmlns:p14="http://schemas.microsoft.com/office/powerpoint/2010/main" val="182470955"/>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767280"/>
            <a:ext cx="11202838" cy="1323439"/>
          </a:xfrm>
          <a:prstGeom prst="rect">
            <a:avLst/>
          </a:prstGeom>
          <a:noFill/>
        </p:spPr>
        <p:txBody>
          <a:bodyPr wrap="square" rtlCol="1" anchor="ctr">
            <a:spAutoFit/>
          </a:bodyPr>
          <a:lstStyle/>
          <a:p>
            <a:pPr algn="ctr"/>
            <a:r>
              <a:rPr lang="ar-JO" sz="4000" dirty="0">
                <a:latin typeface="Traditional Arabic" panose="02020603050405020304" pitchFamily="18" charset="-78"/>
                <a:cs typeface="Traditional Arabic" panose="02020603050405020304" pitchFamily="18" charset="-78"/>
              </a:rPr>
              <a:t>تَبَّتْ يَدَا أَبِي لَهَبٍ وَتَبَّ (1) مَا أَغْنَىٰ عَنْهُ مَالُهُ وَمَا كَسَبَ (2) سَيَصْلَىٰ نَارًا ذَاتَ لَهَبٍ (3) وَامْرَأَتُهُ حَمَّالَةَ الْحَطَبِ (4) فِي جِيدِهَا حَبْلٌ مِّن مَّسَدٍ (5)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المسد</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111">
            <a:hlinkClick r:id="" action="ppaction://media"/>
          </p:cNvPr>
          <p:cNvPicPr>
            <a:picLocks noChangeAspect="1"/>
          </p:cNvPicPr>
          <p:nvPr>
            <a:audioFile r:link="rId2"/>
            <p:extLst>
              <p:ext uri="{DAA4B4D4-6D71-4841-9C94-3DE7FCFB9230}">
                <p14:media xmlns:p14="http://schemas.microsoft.com/office/powerpoint/2010/main" r:embed="rId1">
                  <p14:bmkLst>
                    <p14:bmk name="Bookmark 1" time="33018.75"/>
                  </p14:bmkLst>
                </p14:media>
              </p:ext>
            </p:extLst>
          </p:nvPr>
        </p:nvPicPr>
        <p:blipFill>
          <a:blip r:embed="rId6"/>
          <a:stretch>
            <a:fillRect/>
          </a:stretch>
        </p:blipFill>
        <p:spPr>
          <a:xfrm>
            <a:off x="3581" y="-1028700"/>
            <a:ext cx="609600" cy="609600"/>
          </a:xfrm>
          <a:prstGeom prst="rect">
            <a:avLst/>
          </a:prstGeom>
        </p:spPr>
      </p:pic>
    </p:spTree>
    <p:extLst>
      <p:ext uri="{BB962C8B-B14F-4D97-AF65-F5344CB8AC3E}">
        <p14:creationId xmlns:p14="http://schemas.microsoft.com/office/powerpoint/2010/main" val="39129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9"/>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{يَوْم تَرْجُف الرَّاجِفَة} النَّفْخَة الْأُولَى بِهَا يَرْجُف كُلّ شَيْء أَيْ يَتَزَلْزَل فَوُصِفَتْ بِمَا يَحْدُث منها.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{تَتْبَعهَا الرَّادِفَة} النَّفْخَة الثَّانِيَة وَبَيْنهمَا أَرْبَعُونَ سَنَة وَالْجُمْلَة حَال مِنْ الرَّاجِفَة فَالْيَوْم وَاسِع لِلنَّفْخَتَيْنِ وَغَيْرهمَا فَصَحَّ ظَرْفِيَّته لِلْبَعْثِ الْوَاقِع عَقِب الثَّانِيَة.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{قُلُوب يَوْمئِذٍ وَاجِفَة} خَائِفَة قَلِقَة.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{أَبْصَارهَا خَاشِعَة} ذَلِيلَة لِهَوْلِ مَا تَرَى.</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النازعات</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7"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8"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68324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014189"/>
            <a:ext cx="11520000" cy="2829621"/>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{لَمَّا دَعَا النَّبِيّ صَلَّى اللَّه عَلَيْهِ وَسَلَّمَ قَوْمه وَقَالَ إِنِّي نَذِير لَكُمْ بَيْن يَدَيْ عَذَاب شَدِيد فَقَالَ عَمّه أَبُو لَهَب تَبًّا لك ألهذا دعوتنا نزل {تَبَّتْ} خَسِرَتْ {يَدَا أَبِي لَهَب} أَيْ جُمْلَته وَعَبَّرَ عَنْهَا بِالْيَدَيْنِ مَجَازًا لِأَنَّ أَكْثَر الْأَفْعَال تُزَاوَل بِهِمَا وَهَذِهِ الْجُمْلَة دُعَاء {وَتَبَّ} خَسِرَ هُوَ وَهَذِهِ خَبَر كَقَوْلِهِمْ أَهْلَكَهُ اللَّه وَقَدْ هَلَكَ وَلَمَّا خَوَّفَهُ النَّبِيّ بِالْعَذَابِ فَقَالَ إِنْ كان ما يقول بن أَخِي حَقًّا فَإِنِّي أَفْتَدِي مِنْهُ بِمَالِي وَوَلَدِي.</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{مَا أَغْنَى عَنْهُ مَاله وَمَا كَسَبَ} أَيْ وَكَسَبَهُ أَيْ وَلَده مَا أَغْنَى بِمَعْنَى يُغْنِي.</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المسد</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50743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3"/>
            <a:ext cx="11520000" cy="293221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{سَيَصْلَى نَارًا ذَات لَهَب} أَيْ تُلَهَّب وَتُوقَد فَهِيَ مَآل تَكْنِيَته لِتَلَهُّبِ وَجْهه إِشْرَاقًا وَحُمْرَة.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{وَامْرَأَته} عَطْف عَلَى ضَمِير يَصْلَى سَوَّغَهُ الْفَصْل المفعول وَصِفَته وَهِيَ أُمّ جَمِيل {حَمَّالَة} بِالرَّفْعِ وَالنَّصْب {الْحَطَب} الشَّوْك وَالسَّعْدَان تُلْقِيه فِي طَرِيق النَّبِيّ صَلَّى اللَّه عَلَيْهِ وَسَلَّمَ.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{فِي جِيدهَا} عُنُقهَا {حَبْل مِنْ مَسَد} أَيْ لِيف وَهَذِهِ الْجُمْلَة حَال مِنْ حَمَّالَة الْحَطَب الَّذِي هُوَ نَعْت لِامْرَأَتِهِ أَوْ خَبَر مُبْتَدَأ مقدر.</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المسد</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1342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الإخلاص</a:t>
            </a:r>
          </a:p>
        </p:txBody>
      </p:sp>
    </p:spTree>
    <p:extLst>
      <p:ext uri="{BB962C8B-B14F-4D97-AF65-F5344CB8AC3E}">
        <p14:creationId xmlns:p14="http://schemas.microsoft.com/office/powerpoint/2010/main" val="4211971957"/>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3075056"/>
            <a:ext cx="11202838" cy="707886"/>
          </a:xfrm>
          <a:prstGeom prst="rect">
            <a:avLst/>
          </a:prstGeom>
          <a:noFill/>
        </p:spPr>
        <p:txBody>
          <a:bodyPr wrap="square" rtlCol="1" anchor="ctr">
            <a:spAutoFit/>
          </a:bodyPr>
          <a:lstStyle/>
          <a:p>
            <a:pPr algn="ctr"/>
            <a:r>
              <a:rPr lang="ar-JO" sz="4000" dirty="0">
                <a:latin typeface="Traditional Arabic" panose="02020603050405020304" pitchFamily="18" charset="-78"/>
                <a:cs typeface="Traditional Arabic" panose="02020603050405020304" pitchFamily="18" charset="-78"/>
              </a:rPr>
              <a:t>قُلْ هُوَ اللَّهُ أَحَدٌ (1) اللَّهُ الصَّمَدُ (2) لَمْ يَلِدْ وَلَمْ يُولَدْ (3) وَلَمْ يَكُن لَّهُ كُفُوًا أَحَدٌ (4)</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الإخلاص</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112">
            <a:hlinkClick r:id="" action="ppaction://media"/>
          </p:cNvPr>
          <p:cNvPicPr>
            <a:picLocks noChangeAspect="1"/>
          </p:cNvPicPr>
          <p:nvPr>
            <a:audioFile r:link="rId2"/>
            <p:extLst>
              <p:ext uri="{DAA4B4D4-6D71-4841-9C94-3DE7FCFB9230}">
                <p14:media xmlns:p14="http://schemas.microsoft.com/office/powerpoint/2010/main" r:embed="rId1">
                  <p14:bmkLst>
                    <p14:bmk name="Bookmark 1" time="18024.25"/>
                  </p14:bmkLst>
                </p14:media>
              </p:ext>
            </p:extLst>
          </p:nvPr>
        </p:nvPicPr>
        <p:blipFill>
          <a:blip r:embed="rId6"/>
          <a:stretch>
            <a:fillRect/>
          </a:stretch>
        </p:blipFill>
        <p:spPr>
          <a:xfrm>
            <a:off x="0" y="-990600"/>
            <a:ext cx="609600" cy="609600"/>
          </a:xfrm>
          <a:prstGeom prst="rect">
            <a:avLst/>
          </a:prstGeom>
        </p:spPr>
      </p:pic>
    </p:spTree>
    <p:extLst>
      <p:ext uri="{BB962C8B-B14F-4D97-AF65-F5344CB8AC3E}">
        <p14:creationId xmlns:p14="http://schemas.microsoft.com/office/powerpoint/2010/main" val="310074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7"/>
            <a:ext cx="11520000" cy="3034805"/>
          </a:xfrm>
          <a:prstGeom prst="rect">
            <a:avLst/>
          </a:prstGeom>
        </p:spPr>
        <p:txBody>
          <a:bodyPr anchor="ctr">
            <a:spAutoFit/>
          </a:bodyPr>
          <a:lstStyle/>
          <a:p>
            <a:pPr algn="justLow">
              <a:lnSpc>
                <a:spcPct val="107000"/>
              </a:lnSpc>
              <a:spcAft>
                <a:spcPts val="800"/>
              </a:spcAft>
            </a:pPr>
            <a:r>
              <a:rPr lang="ar-JO" sz="3200" dirty="0">
                <a:latin typeface="Calibri" panose="020F0502020204030204" pitchFamily="34" charset="0"/>
                <a:ea typeface="Calibri" panose="020F0502020204030204" pitchFamily="34" charset="0"/>
                <a:cs typeface="Traditional Arabic" panose="02020603050405020304" pitchFamily="18" charset="-78"/>
              </a:rPr>
              <a:t>سُئِلَ </a:t>
            </a:r>
            <a:r>
              <a:rPr lang="ar-SA" sz="3200" dirty="0">
                <a:latin typeface="Calibri" panose="020F0502020204030204" pitchFamily="34" charset="0"/>
                <a:ea typeface="Calibri" panose="020F0502020204030204" pitchFamily="34" charset="0"/>
                <a:cs typeface="Traditional Arabic" panose="02020603050405020304" pitchFamily="18" charset="-78"/>
              </a:rPr>
              <a:t>النَّبِيّ صَلَّى اللَّه عَلَيْهِ وَسَلَّمَ عَنْ رَبّه فَنَزَلَ {قُلْ هُوَ اللَّه أَحَد} فَاَللَّه خَبَر هُوَ وَأَحَد بَدَل مِنْهُ أَوْ خَبَر ثَانٍ.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{اللَّه الصَّمَد} مُبْتَدَأ وَخَبَر أَيْ الْمَقْصُود فِي الْحَوَائِج عَلَى الدَّوَام.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{لَمْ يَلِد} لِانْتِفَاءِ مُجَانَسَته {وَلَمْ يُولَد} لِانْتِفَاءِ الحدوث عنه.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{وَلَمْ يَكُنْ لَهُ كُفُوًا أَحَد} أَيْ مُكَافِئًا وَمُمَاثِلًا وَلَهُ مُتَعَلِّق بِكُفُوًا وَقُدِّمَ عَلَيْهِ لِأَنَّهُ مَحَطّ الْقَصْد بِالنَّفْيِ وَأُخِّرَ أَحَد وَهُوَ اِسْم يكن عن خبرها رعاية للفاصلة.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الإخلاص</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79601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الفلق</a:t>
            </a:r>
          </a:p>
        </p:txBody>
      </p:sp>
    </p:spTree>
    <p:extLst>
      <p:ext uri="{BB962C8B-B14F-4D97-AF65-F5344CB8AC3E}">
        <p14:creationId xmlns:p14="http://schemas.microsoft.com/office/powerpoint/2010/main" val="3756123333"/>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767280"/>
            <a:ext cx="11202838" cy="1323439"/>
          </a:xfrm>
          <a:prstGeom prst="rect">
            <a:avLst/>
          </a:prstGeom>
          <a:noFill/>
        </p:spPr>
        <p:txBody>
          <a:bodyPr wrap="square" rtlCol="1" anchor="ctr">
            <a:spAutoFit/>
          </a:bodyPr>
          <a:lstStyle/>
          <a:p>
            <a:pPr algn="ctr"/>
            <a:r>
              <a:rPr lang="ar-JO" sz="4000" dirty="0">
                <a:latin typeface="Traditional Arabic" panose="02020603050405020304" pitchFamily="18" charset="-78"/>
                <a:cs typeface="Traditional Arabic" panose="02020603050405020304" pitchFamily="18" charset="-78"/>
              </a:rPr>
              <a:t>قُلْ أَعُوذُ بِرَبِّ الْفَلَقِ (1) مِن شَرِّ مَا خَلَقَ (2) وَمِن شَرِّ غَاسِقٍ إِذَا وَقَبَ (3) وَمِن شَرِّ النَّفَّاثَاتِ فِي الْعُقَدِ (4) وَمِن شَرِّ حَاسِدٍ إِذَا حَسَدَ (5)</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الفلق</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113">
            <a:hlinkClick r:id="" action="ppaction://media"/>
          </p:cNvPr>
          <p:cNvPicPr>
            <a:picLocks noChangeAspect="1"/>
          </p:cNvPicPr>
          <p:nvPr>
            <a:audioFile r:link="rId2"/>
            <p:extLst>
              <p:ext uri="{DAA4B4D4-6D71-4841-9C94-3DE7FCFB9230}">
                <p14:media xmlns:p14="http://schemas.microsoft.com/office/powerpoint/2010/main" r:embed="rId1">
                  <p14:bmkLst>
                    <p14:bmk name="Bookmark 1" time="29048"/>
                  </p14:bmkLst>
                </p14:media>
              </p:ext>
            </p:extLst>
          </p:nvPr>
        </p:nvPicPr>
        <p:blipFill>
          <a:blip r:embed="rId6"/>
          <a:stretch>
            <a:fillRect/>
          </a:stretch>
        </p:blipFill>
        <p:spPr>
          <a:xfrm>
            <a:off x="189781" y="-952500"/>
            <a:ext cx="609600" cy="609600"/>
          </a:xfrm>
          <a:prstGeom prst="rect">
            <a:avLst/>
          </a:prstGeom>
        </p:spPr>
      </p:pic>
    </p:spTree>
    <p:extLst>
      <p:ext uri="{BB962C8B-B14F-4D97-AF65-F5344CB8AC3E}">
        <p14:creationId xmlns:p14="http://schemas.microsoft.com/office/powerpoint/2010/main" val="85261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7"/>
            <a:ext cx="11520000" cy="3034805"/>
          </a:xfrm>
          <a:prstGeom prst="rect">
            <a:avLst/>
          </a:prstGeom>
        </p:spPr>
        <p:txBody>
          <a:bodyPr anchor="ctr">
            <a:spAutoFit/>
          </a:bodyPr>
          <a:lstStyle/>
          <a:p>
            <a:pPr algn="justLow">
              <a:lnSpc>
                <a:spcPct val="107000"/>
              </a:lnSpc>
              <a:spcAft>
                <a:spcPts val="800"/>
              </a:spcAft>
            </a:pPr>
            <a:r>
              <a:rPr lang="ar-JO" sz="3200" dirty="0">
                <a:latin typeface="Calibri" panose="020F0502020204030204" pitchFamily="34" charset="0"/>
                <a:ea typeface="Calibri" panose="020F0502020204030204" pitchFamily="34" charset="0"/>
                <a:cs typeface="Traditional Arabic" panose="02020603050405020304" pitchFamily="18" charset="-78"/>
              </a:rPr>
              <a:t>{قُلْ أَعُوذ بِرَبِّ الْفَلَق} الصُّبْح.</a:t>
            </a:r>
          </a:p>
          <a:p>
            <a:pPr algn="justLow">
              <a:lnSpc>
                <a:spcPct val="107000"/>
              </a:lnSpc>
              <a:spcAft>
                <a:spcPts val="800"/>
              </a:spcAft>
            </a:pPr>
            <a:r>
              <a:rPr lang="ar-JO" sz="3200" dirty="0">
                <a:latin typeface="Calibri" panose="020F0502020204030204" pitchFamily="34" charset="0"/>
                <a:ea typeface="Calibri" panose="020F0502020204030204" pitchFamily="34" charset="0"/>
                <a:cs typeface="Traditional Arabic" panose="02020603050405020304" pitchFamily="18" charset="-78"/>
              </a:rPr>
              <a:t>{مِنْ شَرّ مَا خَلَقَ} مِنْ حَيَوَان مُكَلَّف وَغَيْر مُكَلَّف وَجَمَاد كَالسُّمِّ وَغَيْر ذَلِكَ.</a:t>
            </a:r>
          </a:p>
          <a:p>
            <a:pPr algn="justLow">
              <a:lnSpc>
                <a:spcPct val="107000"/>
              </a:lnSpc>
              <a:spcAft>
                <a:spcPts val="800"/>
              </a:spcAft>
            </a:pPr>
            <a:r>
              <a:rPr lang="ar-JO" sz="3200" dirty="0">
                <a:latin typeface="Calibri" panose="020F0502020204030204" pitchFamily="34" charset="0"/>
                <a:ea typeface="Calibri" panose="020F0502020204030204" pitchFamily="34" charset="0"/>
                <a:cs typeface="Traditional Arabic" panose="02020603050405020304" pitchFamily="18" charset="-78"/>
              </a:rPr>
              <a:t>{وَمِنْ شَرّ غَاسِق إِذَا وَقَبَ} أَيْ اللَّيْل إِذَا أَظْلَمَ وَالْقَمَر إِذَا غَابَ.</a:t>
            </a:r>
          </a:p>
          <a:p>
            <a:pPr algn="justLow">
              <a:lnSpc>
                <a:spcPct val="107000"/>
              </a:lnSpc>
              <a:spcAft>
                <a:spcPts val="800"/>
              </a:spcAft>
            </a:pPr>
            <a:r>
              <a:rPr lang="ar-JO" sz="3200" dirty="0">
                <a:latin typeface="Calibri" panose="020F0502020204030204" pitchFamily="34" charset="0"/>
                <a:ea typeface="Calibri" panose="020F0502020204030204" pitchFamily="34" charset="0"/>
                <a:cs typeface="Traditional Arabic" panose="02020603050405020304" pitchFamily="18" charset="-78"/>
              </a:rPr>
              <a:t>{وَمِنْ شَرّ النَّفَّاثَات} السَّوَاحِر تَنْفُث {فِي الْعُقَد} الَّتِي تَعْقِدهَا فِي الْخَيْط تَنْفُخ فِيهَا بِشَيْءٍ تَقُولهُ مِنْ غَيْر رِيق وَقَالَ الزَّمَخْشَرِيّ مَعَهُ كَبَنَاتِ لَبِيد الْمَذْكُور.</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الفلق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88930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855894"/>
            <a:ext cx="11520000" cy="1146211"/>
          </a:xfrm>
          <a:prstGeom prst="rect">
            <a:avLst/>
          </a:prstGeom>
        </p:spPr>
        <p:txBody>
          <a:bodyPr anchor="ctr">
            <a:spAutoFit/>
          </a:bodyPr>
          <a:lstStyle/>
          <a:p>
            <a:pPr algn="justLow">
              <a:lnSpc>
                <a:spcPct val="107000"/>
              </a:lnSpc>
              <a:spcAft>
                <a:spcPts val="800"/>
              </a:spcAft>
            </a:pPr>
            <a:r>
              <a:rPr lang="ar-JO" sz="3200" dirty="0">
                <a:latin typeface="Calibri" panose="020F0502020204030204" pitchFamily="34" charset="0"/>
                <a:ea typeface="Calibri" panose="020F0502020204030204" pitchFamily="34" charset="0"/>
                <a:cs typeface="Traditional Arabic" panose="02020603050405020304" pitchFamily="18" charset="-78"/>
              </a:rPr>
              <a:t>{وَمِنْ شَرّ حَاسِد إِذَا حَسَدَ} أَظْهَر حَسَدَهُ وَعَمِلَ بِمُقْتَضَاهُ كَلَبِيد الْمَذْكُور مِنْ الْيَهُود الْحَاسِدِينَ لِلنَّبِيِّ صَلَّى اللَّه عَلَيْهِ وَسَلَّمَ وَذِكْر الثَّلَاثَة الشَّامِل لَهَا مَا خَلَقَ بَعْده لِشِدَّةِ شَرّهَا.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الفلق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67282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الناس</a:t>
            </a:r>
          </a:p>
        </p:txBody>
      </p:sp>
    </p:spTree>
    <p:extLst>
      <p:ext uri="{BB962C8B-B14F-4D97-AF65-F5344CB8AC3E}">
        <p14:creationId xmlns:p14="http://schemas.microsoft.com/office/powerpoint/2010/main" val="1874848221"/>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2"/>
            <a:ext cx="11520000" cy="2932213"/>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{يَقُولُونَ} أَيْ أَرْبَاب الْقُلُوب وَالْأَبْصَار اِسْتِهْزَاء وَإِنْكَارًا لِلْبَعْثِ {أَئِنَّا} بِتَحْقِيقِ الْهَمْزَتَيْنِ وَتَسْهِيل الثَّانِيَة وَإِدْخَال أَلِف بَيْنهمَا عَلَى الْوَجْهَيْنِ فِي الْمَوْضِعَيْنِ {لَمَرْدُودُونَ فِي الْحَافِرَة} أَيْ أَنُرَدُّ بَعْد الْمَوْت إِلَى الْحَيَاة وَالْحَافِرَة اِسْم لِأَوَّلِ الْأَمْر وَمِنْهُ رَجَعَ فُلَان فِي حَافِرَته إِذَا رَجَعَ مِنْ حَيْثُ جَاءَ.</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{أَئِذَا كُنَّا عِظَامًا نَخِرَة} وَفِي قِرَاءَة نَاخِرَة بَالِيَة مُتَفَتِّتَة نَحْيَا.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{قَالُوا تِلْكَ} أَيْ رَجْعَتنَا إِلَى الْحَيَاة {إِذًا} إن صحت {كرة} رجعة {خاسرة} ذات خسر إن قال تعالى.</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النازعات</a:t>
            </a:r>
          </a:p>
        </p:txBody>
      </p:sp>
    </p:spTree>
    <p:extLst>
      <p:ext uri="{BB962C8B-B14F-4D97-AF65-F5344CB8AC3E}">
        <p14:creationId xmlns:p14="http://schemas.microsoft.com/office/powerpoint/2010/main" val="394874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ص 1"/>
          <p:cNvSpPr txBox="1"/>
          <p:nvPr/>
        </p:nvSpPr>
        <p:spPr>
          <a:xfrm>
            <a:off x="494581" y="2767280"/>
            <a:ext cx="11202838" cy="1323439"/>
          </a:xfrm>
          <a:prstGeom prst="rect">
            <a:avLst/>
          </a:prstGeom>
          <a:noFill/>
        </p:spPr>
        <p:txBody>
          <a:bodyPr wrap="square" rtlCol="1" anchor="ctr">
            <a:spAutoFit/>
          </a:bodyPr>
          <a:lstStyle/>
          <a:p>
            <a:pPr algn="ctr"/>
            <a:r>
              <a:rPr lang="ar-JO" sz="4000" dirty="0">
                <a:latin typeface="Traditional Arabic" panose="02020603050405020304" pitchFamily="18" charset="-78"/>
                <a:cs typeface="Traditional Arabic" panose="02020603050405020304" pitchFamily="18" charset="-78"/>
              </a:rPr>
              <a:t>قُلْ أَعُوذُ بِرَبِّ النَّاسِ (1) مَلِكِ النَّاسِ (2) إِلَٰهِ النَّاسِ (3) مِن شَرِّ الْوَسْوَاسِ الْخَنَّاسِ (4) الَّذِي يُوَسْوِسُ فِي صُدُورِ النَّاسِ (5) مِنَ الْجِنَّةِ وَالنَّاسِ (6)</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الناس</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114">
            <a:hlinkClick r:id="" action="ppaction://media"/>
          </p:cNvPr>
          <p:cNvPicPr>
            <a:picLocks noChangeAspect="1"/>
          </p:cNvPicPr>
          <p:nvPr>
            <a:audioFile r:link="rId2"/>
            <p:extLst>
              <p:ext uri="{DAA4B4D4-6D71-4841-9C94-3DE7FCFB9230}">
                <p14:media xmlns:p14="http://schemas.microsoft.com/office/powerpoint/2010/main" r:embed="rId1">
                  <p14:bmkLst>
                    <p14:bmk name="Bookmark 1" time="35004"/>
                  </p14:bmkLst>
                </p14:media>
              </p:ext>
            </p:extLst>
          </p:nvPr>
        </p:nvPicPr>
        <p:blipFill>
          <a:blip r:embed="rId6"/>
          <a:stretch>
            <a:fillRect/>
          </a:stretch>
        </p:blipFill>
        <p:spPr>
          <a:xfrm>
            <a:off x="0" y="-1028700"/>
            <a:ext cx="609600" cy="609600"/>
          </a:xfrm>
          <a:prstGeom prst="rect">
            <a:avLst/>
          </a:prstGeom>
        </p:spPr>
      </p:pic>
    </p:spTree>
    <p:extLst>
      <p:ext uri="{BB962C8B-B14F-4D97-AF65-F5344CB8AC3E}">
        <p14:creationId xmlns:p14="http://schemas.microsoft.com/office/powerpoint/2010/main" val="410830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8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1"/>
                      </p:tgtEl>
                    </p:cond>
                  </p:nextCondLst>
                </p:seq>
              </p:childTnLst>
            </p:cTn>
          </p:par>
        </p:tnLst>
        <p:bldLst>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2"/>
            <a:ext cx="11520000" cy="2932213"/>
          </a:xfrm>
          <a:prstGeom prst="rect">
            <a:avLst/>
          </a:prstGeom>
        </p:spPr>
        <p:txBody>
          <a:bodyPr anchor="ctr">
            <a:spAutoFit/>
          </a:bodyPr>
          <a:lstStyle/>
          <a:p>
            <a:pPr algn="justLow">
              <a:lnSpc>
                <a:spcPct val="107000"/>
              </a:lnSpc>
              <a:spcAft>
                <a:spcPts val="800"/>
              </a:spcAft>
            </a:pPr>
            <a:r>
              <a:rPr lang="ar-JO" sz="3200" dirty="0">
                <a:latin typeface="Calibri" panose="020F0502020204030204" pitchFamily="34" charset="0"/>
                <a:ea typeface="Calibri" panose="020F0502020204030204" pitchFamily="34" charset="0"/>
                <a:cs typeface="Traditional Arabic" panose="02020603050405020304" pitchFamily="18" charset="-78"/>
              </a:rPr>
              <a:t>{قُلْ أَعُوذ بِرَبِّ النَّاس} خَالِقهمْ وَمَالِكهمْ خُصُّوا بالذكر تشريفًا لهم ومناسبة للاستعاذة من شر الموسوس في صدورهم.</a:t>
            </a:r>
          </a:p>
          <a:p>
            <a:pPr algn="justLow">
              <a:lnSpc>
                <a:spcPct val="107000"/>
              </a:lnSpc>
              <a:spcAft>
                <a:spcPts val="800"/>
              </a:spcAft>
            </a:pPr>
            <a:r>
              <a:rPr lang="ar-JO" sz="3200" dirty="0">
                <a:latin typeface="Calibri" panose="020F0502020204030204" pitchFamily="34" charset="0"/>
                <a:ea typeface="Calibri" panose="020F0502020204030204" pitchFamily="34" charset="0"/>
                <a:cs typeface="Traditional Arabic" panose="02020603050405020304" pitchFamily="18" charset="-78"/>
              </a:rPr>
              <a:t>{مَلِكِ النَّاس} {إِلَه النَّاس} بَدَلَانِ أَوْ صِفَتَانِ أَوْ عَطْفَا بَيَان وَأَظْهَر الْمُضَاف إِلَيْهِ فِيهِمَا زِيَادَة لِلْبَيَانِ.</a:t>
            </a:r>
          </a:p>
          <a:p>
            <a:pPr algn="justLow">
              <a:lnSpc>
                <a:spcPct val="107000"/>
              </a:lnSpc>
              <a:spcAft>
                <a:spcPts val="800"/>
              </a:spcAft>
            </a:pPr>
            <a:r>
              <a:rPr lang="ar-JO" sz="3200" dirty="0">
                <a:latin typeface="Calibri" panose="020F0502020204030204" pitchFamily="34" charset="0"/>
                <a:ea typeface="Calibri" panose="020F0502020204030204" pitchFamily="34" charset="0"/>
                <a:cs typeface="Traditional Arabic" panose="02020603050405020304" pitchFamily="18" charset="-78"/>
              </a:rPr>
              <a:t>{مِنْ شَرّ الْوَسْوَاس} الشَّيْطَان سُمِّيَ بِالْحَدَثِ لِكَثْرَةِ مُلَابَسَته لَهُ {الْخَنَّاس} لِأَنَّهُ يَخْنِس وَيَتَأَخَّر عَنْ الْقَلْب كُلَّمَا ذُكِرَ اللَّه.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52448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804598"/>
            <a:ext cx="11520000" cy="1248803"/>
          </a:xfrm>
          <a:prstGeom prst="rect">
            <a:avLst/>
          </a:prstGeom>
        </p:spPr>
        <p:txBody>
          <a:bodyPr anchor="ctr">
            <a:spAutoFit/>
          </a:bodyPr>
          <a:lstStyle/>
          <a:p>
            <a:pPr algn="justLow">
              <a:lnSpc>
                <a:spcPct val="107000"/>
              </a:lnSpc>
              <a:spcAft>
                <a:spcPts val="800"/>
              </a:spcAft>
            </a:pPr>
            <a:r>
              <a:rPr lang="ar-JO" sz="3200" dirty="0">
                <a:latin typeface="Calibri" panose="020F0502020204030204" pitchFamily="34" charset="0"/>
                <a:ea typeface="Calibri" panose="020F0502020204030204" pitchFamily="34" charset="0"/>
                <a:cs typeface="Traditional Arabic" panose="02020603050405020304" pitchFamily="18" charset="-78"/>
              </a:rPr>
              <a:t>{الَّذِي يُوَسْوِس فِي صُدُور النَّاس} قُلُوبهمْ إِذَا غَفَلُوا عَنْ ذِكْر اللَّه.</a:t>
            </a:r>
          </a:p>
          <a:p>
            <a:pPr algn="justLow">
              <a:lnSpc>
                <a:spcPct val="107000"/>
              </a:lnSpc>
              <a:spcAft>
                <a:spcPts val="800"/>
              </a:spcAft>
            </a:pPr>
            <a:r>
              <a:rPr lang="ar-JO" sz="3200" dirty="0">
                <a:latin typeface="Calibri" panose="020F0502020204030204" pitchFamily="34" charset="0"/>
                <a:ea typeface="Calibri" panose="020F0502020204030204" pitchFamily="34" charset="0"/>
                <a:cs typeface="Traditional Arabic" panose="02020603050405020304" pitchFamily="18" charset="-78"/>
              </a:rPr>
              <a:t>{مِنْ الْجِنَّة وَالنَّاس} بَيَان لِلشَّيْطَانِ الْمُوَسْوِس أَنَّهُ جِنِّيّ وَإِنْسِيّ كَقَوْلِهِ تَعَالَى: {شَيَاطِين الْإِنْس وَالْجِنّ}.</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86513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1"/>
            <a:ext cx="11520000" cy="3137397"/>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{فَإِنَّمَا هِيَ} أَيْ الرَّادِفَة الَّتِي يَعْقُبهَا الْبَعْث {زَجْرَة} نَفْخَة {وَاحِدَة} فَإِذَا نُفِخَتْ.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{فَإِذَا هُمْ} أَيْ كُلّ الْخَلَائِق {بِالسَّاهِرَةِ} بِوَجْهِ الأرض أحياء بعد ما كَانُوا بِبَطْنِهَا أَمْوَاتًا.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{هَلْ أَتَاك} يَا مُحَمَّد {حَدِيث مُوسَى} عَامِل في.</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{إِذْ نَادَاهُ رَبّه بِالْوَادِ الْمُقَدَّس طُوًى} اِسْم الوادي بالتنوين وتركه فقال.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{اِذْهَبْ إِلَى فِرْعَوْن إِنَّهُ طَغَى} تَجَاوَزَ الْحَدّ في الكفر.</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النازعات</a:t>
            </a:r>
          </a:p>
        </p:txBody>
      </p:sp>
    </p:spTree>
    <p:extLst>
      <p:ext uri="{BB962C8B-B14F-4D97-AF65-F5344CB8AC3E}">
        <p14:creationId xmlns:p14="http://schemas.microsoft.com/office/powerpoint/2010/main" val="425257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7"/>
            <a:ext cx="11520000" cy="3034805"/>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{فَقُلْ هَلْ لَك} أَدْعُوك {إِلَى أَنْ تَزَكَّى} وَفِي قِرَاءَة بِتَشْدِيدِ الزَّاي بِإِدْغَامِ التَّاء الثَّانِيَة فِي الْأَصْل فِيهَا تَتَطَهَّر مِنْ الشِّرْك بِأَنْ تَشْهَد أَنْ لَا إِلَه إِلَّا اللَّه.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{وَأَهْدِيَك إِلَى رَبّك} أَدُلّك عَلَى مَعْرِفَته بِبُرْهَانٍ {فتخشى} فتخافه.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{فَأَرَاهُ الْآيَة الْكُبْرَى} مِنْ آيَاته السَّبْع وَهِيَ الْيَد أَوْ الْعَصَا.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{فَكَذَّبَ} فِرْعَوْن مُوسَى {وَعَصَى} اللَّه تَعَالَى.</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النازعات</a:t>
            </a:r>
          </a:p>
        </p:txBody>
      </p:sp>
    </p:spTree>
    <p:extLst>
      <p:ext uri="{BB962C8B-B14F-4D97-AF65-F5344CB8AC3E}">
        <p14:creationId xmlns:p14="http://schemas.microsoft.com/office/powerpoint/2010/main" val="236053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9"/>
            <a:ext cx="11520000" cy="3034805"/>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أَدْبَرَ} عَنْ الْإِيمَان {يَسْعَى} فِي الْأَرْض بِالْفَسَادِ.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{فَحَشَرَ} جَمَعَ السَّحَرَة وَجُنْده {فَنَادَى}.</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{فَقَالَ أَنَا رَبّكُمْ الْأَعْلَى} لَا رَبّ فَوْقِي.</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{فَأَخَذَهُ اللَّه} أَهْلَكَهُ بِالْغَرَقِ {نَكَال} عُقُوبَة {الْآخِرَة} أَيْ هَذِهِ الْكَلِمَة {وَالْأُولَى} أَيْ قَوْله قَبْلهَا مَا عَلِمْت لَكُمْ مِنْ إِلَه غَيْرِي وَكَانَ بَيْنهمَا أَرْبَعُونَ سَنَة.</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النازعات</a:t>
            </a:r>
          </a:p>
        </p:txBody>
      </p:sp>
    </p:spTree>
    <p:extLst>
      <p:ext uri="{BB962C8B-B14F-4D97-AF65-F5344CB8AC3E}">
        <p14:creationId xmlns:p14="http://schemas.microsoft.com/office/powerpoint/2010/main" val="16345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3"/>
            <a:ext cx="11520000" cy="2932213"/>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فِي ذَلِكَ} الْمَذْكُور {لَعِبْرَةٌ لِمَنْ يَخْشَى} الله تعالى.</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{أَأَنْتُمْ} بِتَحْقِيقِ الْهَمْزَتَيْنِ وَإِبْدَال الثَّانِيَة أَلِفًا وَتَسْهِيلهَا وَإِدْخَال ألف بين المسهلة والأخرى وتركه أي مُنْكِرُو الْبَعْث {أَشَدّ خَلْقًا أَمْ السَّمَاء} أَشَدّ خَلْقًا {بَنَاهَا} بَيَان لِكَيْفِيَّةِ خَلْقهَا.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{رَفَعَ سَمْكهَا} تَفْسِير لِكَيْفِيَّةِ الْبِنَاء أَيْ جَعَلَ سَمْتهَا فِي جِهَة الْعُلُوّ رَفِيعًا وَقِيلَ سَمْكهَا سَقْفهَا {فَسَوَّاهَا} جَعَلَهَا مُسْتَوِيَة بِلَا عَيْب.</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النازعات</a:t>
            </a:r>
          </a:p>
        </p:txBody>
      </p:sp>
    </p:spTree>
    <p:extLst>
      <p:ext uri="{BB962C8B-B14F-4D97-AF65-F5344CB8AC3E}">
        <p14:creationId xmlns:p14="http://schemas.microsoft.com/office/powerpoint/2010/main" val="121070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3"/>
            <a:ext cx="11520000" cy="2932213"/>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{وَأَغْطَشَ لَيْلهَا} أَظْلَمَهُ {وَأَخْرَجَ ضُحَاهَا} أَبْرَزَ نُور شَمْسهَا وَأُضِيفَ إِلَيْهَا اللَّيْل لِأَنَّهُ ظِلّهَا وَالشَّمْس لأنها سراجها.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{وَالْأَرْض بَعْد ذَلِكَ دَحَاهَا} بَسَطَهَا وَكَانَتْ مَخْلُوقَة قَبْل السَّمَاء مِنْ غَيْر دَحْو.</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{أَخْرَجَ} حَال بِإِضْمَارِ قَدْ أَيْ مُخْرِجًا {مِنْهَا مَاءَهَا} بِتَفْجِيرِ عُيُونهَا {وَمَرْعَاهَا} مَا تَرْعَاهُ النَّعَم مِنْ الشَّجَر وَالْعُشْب وَمَا يَأْكُلهُ النَّاس مِنْ الْأَقْوَات وَالثِّمَار وَإِطْلَاق الْمَرْعَى عَلَيْهِ اِسْتِعَارَة.</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النازعات</a:t>
            </a:r>
          </a:p>
        </p:txBody>
      </p:sp>
    </p:spTree>
    <p:extLst>
      <p:ext uri="{BB962C8B-B14F-4D97-AF65-F5344CB8AC3E}">
        <p14:creationId xmlns:p14="http://schemas.microsoft.com/office/powerpoint/2010/main" val="15114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{وَالْجِبَال أَرْسَاهَا} أَثْبَتَهَا عَلَى وَجْه الْأَرْض لِتَسْكُن.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{مَتَاعًا} مَفْعُول لَهُ لِمُقَدَّرٍ أَيْ فَعَلَ ذَلِكَ مُتْعَة أَوْ مَصْدَر أَيْ تَمْتِيعًا {لَكُمْ وَلِأَنْعَامِكُمْ} جَمْع نَعَم وَهِيَ الْإِبِل وَالْبَقَر وَالْغَنَم.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{فَإِذَا جَاءَتْ الطَّامَّة الْكُبْرَى} النَّفْخَة الثَّانِيَة.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{يَوْم يَتَذَكَّر الْإِنْسَان} بَدَل مِنْ إِذَا {مَا سَعَى} فِي الدُّنْيَا مِنْ خَيْر وَشَرّ.</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النازعات</a:t>
            </a:r>
          </a:p>
        </p:txBody>
      </p:sp>
    </p:spTree>
    <p:extLst>
      <p:ext uri="{BB962C8B-B14F-4D97-AF65-F5344CB8AC3E}">
        <p14:creationId xmlns:p14="http://schemas.microsoft.com/office/powerpoint/2010/main" val="188430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3"/>
            <a:ext cx="11520000" cy="3137397"/>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{وَبُرِّزَتْ} أُظْهِرَتْ {الْجَحِيم} النَّار الْمُحْرِقَة {لِمَنْ يَرَى} لِكُلِّ رَاءٍ وَجَوَاب إِذَا.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{فَأَمَّا مَنْ طَغَى} كَفَرَ.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{وَآثَرَ الْحَيَاة الدُّنْيَا} بِاتِّبَاعِ الشَّهَوَات.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{فَإِنَّ الْجَحِيم هِيَ الْمَأْوَى} مَأْوَاهُ.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{وَأَمَّا مَنْ خَافَ مَقَام رَبّه} قِيَامه بَيْن يَدَيْهِ {وَنَهَى النَّفْس} الْأَمَّارَة {عَنْ الْهَوَى} الْمُرْدِي باتباع الشهوات</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النازعات</a:t>
            </a:r>
          </a:p>
        </p:txBody>
      </p:sp>
    </p:spTree>
    <p:extLst>
      <p:ext uri="{BB962C8B-B14F-4D97-AF65-F5344CB8AC3E}">
        <p14:creationId xmlns:p14="http://schemas.microsoft.com/office/powerpoint/2010/main" val="193470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03" name="TextBox 10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4" name="TextBox 10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5" name="TextBox 10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الجزء الثلاثون</a:t>
            </a:r>
          </a:p>
        </p:txBody>
      </p:sp>
    </p:spTree>
    <p:extLst>
      <p:ext uri="{BB962C8B-B14F-4D97-AF65-F5344CB8AC3E}">
        <p14:creationId xmlns:p14="http://schemas.microsoft.com/office/powerpoint/2010/main" val="409454842"/>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{فَإِنَّ الْجَنَّة هِيَ الْمَأْوَى} وَحَاصِل الْجَوَاب فَالْعَاصِي فِي النَّار وَالْمُطِيع فِي الْجَنَّة.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{يَسْأَلُونَك} أَيْ كُفَّار مَكَّة {عَنْ السَّاعَة أَيَّانَ مُرْسَاهَا} مَتَى وُقُوعهَا وَقِيَامهَا.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{فِيمَ} فِي أَيّ شَيْء {أَنْتَ مِنْ ذِكْرَاهَا} أَيْ لَيسَ عِنْدك عِلْمهَا حَتَّى تَذْكُرهَا.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{إِلَى رَبّك مُنْتَهَاهَا} مُنْتَهَى عِلْمهَا لَا يَعْلَمهُ غيره.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{إِنَّمَا أَنْتَ مُنْذِر} إِنَّمَا يَنْفَع إِنْذَارك {مَنْ يخشاها} يخافها.</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4" name="زر القائمة شفاف">
            <a:hlinkClick r:id="rId2" action="ppaction://hlinksldjump"/>
          </p:cNvPr>
          <p:cNvSpPr/>
          <p:nvPr/>
        </p:nvSpPr>
        <p:spPr>
          <a:xfrm>
            <a:off x="5823973"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TextBox 20"/>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2" name="TextBox 21"/>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النازعات</a:t>
            </a:r>
          </a:p>
        </p:txBody>
      </p:sp>
    </p:spTree>
    <p:extLst>
      <p:ext uri="{BB962C8B-B14F-4D97-AF65-F5344CB8AC3E}">
        <p14:creationId xmlns:p14="http://schemas.microsoft.com/office/powerpoint/2010/main" val="27976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855895"/>
            <a:ext cx="11520000" cy="1146211"/>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{كَأَنَّهُمْ يَوْم يَرَوْنَهَا لَمْ يَلْبَثُوا} فِي قُبُورهمْ {إِلَّا عَشِيَّة أَوْ ضُحَاهَا} عَشِيَّة يَوْم أَوْ بُكْرَته وَصَحَّ إِضَافَة الضُّحَى إِلَى الْعَشِيَّة لِمَا بَيْنهمَا مِنْ الْمُلَابَسَة إِذْ هُمَا طَرَفَا النَّهَار وحسن الإضافة وقوع الكلمة فاصلة.</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4" name="زر القائمة شفاف">
            <a:hlinkClick r:id="rId2" action="ppaction://hlinksldjump"/>
          </p:cNvPr>
          <p:cNvSpPr/>
          <p:nvPr/>
        </p:nvSpPr>
        <p:spPr>
          <a:xfrm>
            <a:off x="5823973"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5"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TextBox 20"/>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2" name="TextBox 21"/>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النازعات</a:t>
            </a:r>
          </a:p>
        </p:txBody>
      </p:sp>
    </p:spTree>
    <p:extLst>
      <p:ext uri="{BB962C8B-B14F-4D97-AF65-F5344CB8AC3E}">
        <p14:creationId xmlns:p14="http://schemas.microsoft.com/office/powerpoint/2010/main" val="160917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03" name="TextBox 10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4" name="TextBox 10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5" name="TextBox 10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عبس</a:t>
            </a:r>
          </a:p>
        </p:txBody>
      </p:sp>
    </p:spTree>
    <p:extLst>
      <p:ext uri="{BB962C8B-B14F-4D97-AF65-F5344CB8AC3E}">
        <p14:creationId xmlns:p14="http://schemas.microsoft.com/office/powerpoint/2010/main" val="2457110678"/>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عَبَسَ وَتَوَلَّىٰ (1) أَن جَاءَهُ الْأَعْمَىٰ (2) وَمَا يُدْرِيكَ لَعَلَّهُ يَزَّكَّىٰ (3) أَوْ يَذَّكَّرُ فَتَنفَعَهُ الذِّكْرَىٰ (4) أَمَّا مَنِ اسْتَغْنَىٰ (5) فَأَنتَ لَهُ تَصَدَّىٰ (6) وَمَا عَلَيْكَ أَلَّا يَزَّكَّىٰ (7) وَأَمَّا مَن جَاءَكَ يَسْعَىٰ (8) وَهُوَ يَخْشَىٰ (9) فَأَنتَ عَنْهُ تَلَهَّىٰ (10) كَلَّا إِنَّهَا تَذْكِرَةٌ (11) فَمَن شَاءَ ذَكَرَهُ (12) فِي صُحُفٍ مُّكَرَّمَةٍ (13) مَّرْفُوعَةٍ مُّطَهَّرَةٍ (14) بِأَيْدِي سَفَرَةٍ</a:t>
            </a:r>
          </a:p>
        </p:txBody>
      </p:sp>
      <p:sp>
        <p:nvSpPr>
          <p:cNvPr id="11" name="نص 2"/>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(15) كِرَامٍ بَرَرَةٍ (16) قُتِلَ الْإِنسَانُ مَا أَكْفَرَهُ (17) مِنْ أَيِّ شَيْءٍ خَلَقَهُ (18) مِن نُّطْفَةٍ خَلَقَهُ فَقَدَّرَهُ (19) ثُمَّ السَّبِيلَ يَسَّرَهُ (20) ثُمَّ أَمَاتَهُ فَأَقْبَرَهُ (21) ثُمَّ إِذَا شَاءَ أَنشَرَهُ (22) كَلَّا لَمَّا يَقْضِ مَا أَمَرَهُ (23) فَلْيَنظُرِ الْإِنسَانُ إِلَىٰ طَعَامِهِ (24) أَنَّا صَبَبْنَا الْمَاءَ صَبًّا (25) ثُمَّ شَقَقْنَا الْأَرْضَ شَقًّا (26) فَأَنبَتْنَا فِيهَا حَبًّا (27) وَعِنَبًا وَقَضْبًا (28)</a:t>
            </a:r>
          </a:p>
        </p:txBody>
      </p:sp>
      <p:sp>
        <p:nvSpPr>
          <p:cNvPr id="12" name="نص 3"/>
          <p:cNvSpPr txBox="1"/>
          <p:nvPr/>
        </p:nvSpPr>
        <p:spPr>
          <a:xfrm>
            <a:off x="494581" y="1843951"/>
            <a:ext cx="11202838" cy="3170099"/>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وَزَيْتُونًا وَنَخْلًا (29) وَحَدَائِقَ غُلْبًا (30) وَفَاكِهَةً وَأَبًّا (31) مَّتَاعًا لَّكُمْ وَلِأَنْعَامِكُمْ (32) فَإِذَا جَاءَتِ الصَّاخَّةُ (33) يَوْمَ يَفِرُّ الْمَرْءُ مِنْ أَخِيهِ (34) وَأُمِّهِ وَأَبِيهِ (35) وَصَاحِبَتِهِ وَبَنِيهِ (36) لِكُلِّ امْرِئٍ مِّنْهُمْ يَوْمَئِذٍ شَأْنٌ يُغْنِيهِ (37) وُجُوهٌ يَوْمَئِذٍ مُّسْفِرَةٌ (38) ضَاحِكَةٌ مُّسْتَبْشِرَةٌ (39) وَوُجُوهٌ يَوْمَئِذٍ عَلَيْهَا غَبَرَةٌ (40) تَرْهَقُهَا قَتَرَةٌ (41)</a:t>
            </a:r>
          </a:p>
          <a:p>
            <a:pPr algn="ctr"/>
            <a:r>
              <a:rPr lang="ar-JO" sz="4000" dirty="0">
                <a:latin typeface="Traditional Arabic" panose="02020603050405020304" pitchFamily="18" charset="-78"/>
                <a:cs typeface="Traditional Arabic" panose="02020603050405020304" pitchFamily="18" charset="-78"/>
              </a:rPr>
              <a:t>أُولَٰئِكَ هُمُ الْكَفَرَةُ الْفَجَرَةُ (42)</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عبس</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080">
            <a:hlinkClick r:id="" action="ppaction://media"/>
          </p:cNvPr>
          <p:cNvPicPr>
            <a:picLocks noChangeAspect="1"/>
          </p:cNvPicPr>
          <p:nvPr>
            <a:audioFile r:link="rId2"/>
            <p:extLst>
              <p:ext uri="{DAA4B4D4-6D71-4841-9C94-3DE7FCFB9230}">
                <p14:media xmlns:p14="http://schemas.microsoft.com/office/powerpoint/2010/main" r:embed="rId1">
                  <p14:bmkLst>
                    <p14:bmk name="Bookmark 1" time="72808.7292"/>
                    <p14:bmk name="Bookmark 2" time="140876.1574"/>
                    <p14:bmk name="Bookmark 3" time="212013.5648"/>
                  </p14:bmkLst>
                </p14:media>
              </p:ext>
            </p:extLst>
          </p:nvPr>
        </p:nvPicPr>
        <p:blipFill>
          <a:blip r:embed="rId6"/>
          <a:stretch>
            <a:fillRect/>
          </a:stretch>
        </p:blipFill>
        <p:spPr>
          <a:xfrm>
            <a:off x="58304" y="-793966"/>
            <a:ext cx="609600" cy="609600"/>
          </a:xfrm>
          <a:prstGeom prst="rect">
            <a:avLst/>
          </a:prstGeom>
        </p:spPr>
      </p:pic>
    </p:spTree>
    <p:extLst>
      <p:ext uri="{BB962C8B-B14F-4D97-AF65-F5344CB8AC3E}">
        <p14:creationId xmlns:p14="http://schemas.microsoft.com/office/powerpoint/2010/main" val="39671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3" bmkName="Bookmark 1"/>
                      </p:tgtEl>
                    </p:cond>
                  </p:nextCondLst>
                </p:seq>
                <p:seq concurrent="1" nextAc="seek">
                  <p:cTn id="38" restart="whenNotActive" fill="hold" evtFilter="cancelBubble" nodeType="interactiveSeq">
                    <p:stCondLst>
                      <p:cond evt="onMediaBookmark" delay="0">
                        <p:tgtEl>
                          <p14:bmkTgt spid="3" bmkName="Bookmark 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1"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nextCondLst>
                    <p:cond evt="onMediaBookmark" delay="0">
                      <p:tgtEl>
                        <p14:bmkTgt spid="3" bmkName="Bookmark 2"/>
                      </p:tgtEl>
                    </p:cond>
                  </p:nextCondLst>
                </p:seq>
                <p:seq concurrent="1" nextAc="seek">
                  <p:cTn id="47" restart="whenNotActive" fill="hold" evtFilter="cancelBubble" nodeType="interactiveSeq">
                    <p:stCondLst>
                      <p:cond evt="onMediaBookmark" delay="0">
                        <p:tgtEl>
                          <p14:bmkTgt spid="3" bmkName="Bookmark 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xit" presetSubtype="0" fill="hold" grpId="2" nodeType="withEffect">
                                      <p:stCondLst>
                                        <p:cond delay="0"/>
                                      </p:stCondLst>
                                      <p:childTnLst>
                                        <p:set>
                                          <p:cBhvr>
                                            <p:cTn id="55" dur="1" fill="hold">
                                              <p:stCondLst>
                                                <p:cond delay="0"/>
                                              </p:stCondLst>
                                            </p:cTn>
                                            <p:tgtEl>
                                              <p:spTgt spid="77"/>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0"/>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81"/>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3"/>
                      </p:tgtEl>
                    </p:cond>
                  </p:nextCondLst>
                </p:seq>
              </p:childTnLst>
            </p:cTn>
          </p:par>
        </p:tnLst>
        <p:bldLst>
          <p:bldP spid="2" grpId="0"/>
          <p:bldP spid="11" grpId="0"/>
          <p:bldP spid="11" grpId="1"/>
          <p:bldP spid="12"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014190"/>
            <a:ext cx="11520000" cy="2829621"/>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{عَبَسَ} النَّبِيّ كَلَحَ وَجْهه {وَتَوَلَّى} أَعْرَضَ لِأَجْلِ.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{أَنْ جَاءَهُ الْأَعْمَى} عَبْد اللَّه بْن أُمّ مَكْتُوم فَقَطَعَهُ عَمَّا هُوَ مَشْغُول بِهِ مِمَّنْ يَرْجُو إِسْلَامه مِنْ أَشْرَاف قُرَيْش الَّذِينَ هُوَ حَرِيص عَلَى إِسْلَامهمْ وَلَمْ يَدْرِ الْأَعْمَى أَنَّهُ مَشْغُول بِذَلِكَ فَنَادَاهُ عَلِّمْنِي مِمَّا عَلَّمَك اللَّه فَانْصَرَفَ النَّبِيّ صَلَّى اللَّه عَلَيْهِ وَسَلَّمَ إِلَى بَيْته فَعُوتِبَ فِي ذَلِكَ بِمَا نَزَلَ فِي هَذِهِ السُّورَة فَكَانَ بَعْد ذَلِكَ يَقُول لَهُ إِذَا جَاءَ مَرْحَبًا بِمَنْ عَاتَبَنِي فِيهِ رَبِّي وَيَبْسُط لَهُ رِدَاءَهُ.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عبس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418039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4"/>
            <a:ext cx="11520000" cy="293221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يُدْرِيك} يُعْلِمك {لَعَلَّهُ يَزَّكَّى} فِيهِ إِدْغَام التَّاء فِي الْأَصْل فِي الزَّاي أَيْ يَتَطَهَّر مِنْ الذُّنُوب بِمَا يَسْمَع مِنْك.</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{أَوْ يُذْكَر} فِيهِ إدْغَام التَّاء فِي الْأَصْل فِي الذَّال أَيْ يَتَّعِظ {فَتَنْفَعهُ الذِّكْرَى} الْعِظَة الْمَسْمُوعَة مِنْك وَفِي قِرَاءَة بِنَصْبِ تَنْفَعهُ جَوَاب الترجي.</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{أَمَّا مَنْ اِسْتَغْنَى} بِالْمَالِ.</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عبس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419262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{فَأَنْتَ لَهُ تَصَدَّى} وَفِي قِرَاءَة بِتَشْدِيدِ الصَّاد بِإِدْغَامِ التَّاء الثَّانِيَة فِي الْأَصْل فِيهَا تُقْبِل وتتعرض.</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عَلَيْك أَلَّا يَزَّكَّى} يُؤْمِن.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{وَأَمَّا مَنْ جَاءَك يَسْعَى} حَال مِنْ فَاعِل جاء.</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{وَهُوَ يَخْشَى} اللَّه حَال مِنْ فَاعِل يَسْعَى وهو الأعمى.</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{فَأَنْتَ عَنْهُ تَلَهَّى} فِيهِ حَذْف التَّاء الْأُخْرَى فِي الْأَصْل أَيْ تَتَشَاغَل.</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عبس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02779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لَا تَفْعَل مِثْل ذَلِكَ {إِنَّهَا} أَيْ السُّورَة أَوْ الْآيَات {تَذْكِرَة} عِظَة لِلْخَلْقِ.</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{فَمَنْ شَاءَ ذَكَرَهُ} حَفِظَ ذَلِكَ فَاتَّعَظَ بِهِ.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{فِي صُحُف} خَبَر ثَانٍ لِأَنَّهَا وَمَا قَبْله اِعْتِرَاض {مُكَرَّمَة} عِنْد اللَّه.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{مَرْفُوعَة} فِي السَّمَاء {مُطَهَّرَة} مُنَزَّهَة عَنْ مَسّ الشياطين.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{بِأَيْدِي سَفَرَة} كَتَبَة يَنْسَخُونَهَا مِنْ اللَّوْح الْمَحْفُوظ.</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عبس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6345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{كِرَام بَرَرَة} مُطِيعِينَ لِلَّهِ تَعَالَى وَهُمْ الْمَلَائِكَة.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{قُتِلَ الْإِنْسَان} لُعِنَ الْكَافِر {مَا أَكْفَرَهُ} اِسْتِفْهَام تَوْبِيخ أَيْ مَا حَمَلَهُ عَلَى الْكُفْر.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{مِنْ أَيّ شَيْء خَلَقَهُ} اِسْتِفْهَام تَقْرِير ثُمَّ بينه فقال.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{مِنْ نُطْفَة خَلَقَهُ فَقَدَّرَهُ} عَلَقَة ثُمَّ مُضْغَة إِلَى آخِر خَلْقه.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السَّبِيل} أَيْ طَرِيق خُرُوجه مِنْ بَطْن أمه {ي</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س</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ر</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عبس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01712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أَمَاتَهُ فَأَقْبَرَهُ} جَعَلَهُ فِي قَبْر يَسْتُرهُ.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إِذَا شَاءَ أَنْشَرَهُ} لِلْبَعْثِ.</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حَقًّا {لَمَّا يَقْضِ} لَمْ يَفْعَل {مَا أَمَرَهُ} بِهِ رَبّه.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{فَلْيَنْظُرْ الْإِنْسَان} نَظَر اِعْتِبَار {إِلَى طَعَامه} كَيْف قُدِّرَ وَدُبِّرَ لَهُ.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{أَنَّا صَبَبْنَا الْمَاء} مِنْ السَّحَاب {صَبًّا}.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عبس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66788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58" name="Freeform 57">
            <a:hlinkClick r:id="rId3" action="ppaction://hlinksldjump"/>
          </p:cNvPr>
          <p:cNvSpPr/>
          <p:nvPr/>
        </p:nvSpPr>
        <p:spPr>
          <a:xfrm>
            <a:off x="4550295" y="5034321"/>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الناس</a:t>
            </a:r>
          </a:p>
        </p:txBody>
      </p:sp>
      <p:sp>
        <p:nvSpPr>
          <p:cNvPr id="57" name="Freeform 56">
            <a:hlinkClick r:id="rId5" action="ppaction://hlinksldjump"/>
          </p:cNvPr>
          <p:cNvSpPr/>
          <p:nvPr/>
        </p:nvSpPr>
        <p:spPr>
          <a:xfrm>
            <a:off x="5661952" y="5034321"/>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الفلق</a:t>
            </a:r>
          </a:p>
        </p:txBody>
      </p:sp>
      <p:sp>
        <p:nvSpPr>
          <p:cNvPr id="88" name="Freeform 87">
            <a:hlinkClick r:id="rId6" action="ppaction://hlinksldjump"/>
          </p:cNvPr>
          <p:cNvSpPr/>
          <p:nvPr/>
        </p:nvSpPr>
        <p:spPr>
          <a:xfrm>
            <a:off x="3435587" y="2001327"/>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36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البروج</a:t>
            </a:r>
          </a:p>
        </p:txBody>
      </p:sp>
      <p:sp>
        <p:nvSpPr>
          <p:cNvPr id="87" name="Freeform 86">
            <a:hlinkClick r:id="rId7" action="ppaction://hlinksldjump"/>
          </p:cNvPr>
          <p:cNvSpPr/>
          <p:nvPr/>
        </p:nvSpPr>
        <p:spPr>
          <a:xfrm>
            <a:off x="4550297" y="2001327"/>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الإنشقاق</a:t>
            </a:r>
          </a:p>
        </p:txBody>
      </p:sp>
      <p:sp>
        <p:nvSpPr>
          <p:cNvPr id="86" name="Freeform 85">
            <a:hlinkClick r:id="rId8" action="ppaction://hlinksldjump"/>
          </p:cNvPr>
          <p:cNvSpPr/>
          <p:nvPr/>
        </p:nvSpPr>
        <p:spPr>
          <a:xfrm>
            <a:off x="5665007" y="2001327"/>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المطففين</a:t>
            </a:r>
          </a:p>
        </p:txBody>
      </p:sp>
      <p:sp>
        <p:nvSpPr>
          <p:cNvPr id="85" name="Freeform 84">
            <a:hlinkClick r:id="rId9" action="ppaction://hlinksldjump"/>
          </p:cNvPr>
          <p:cNvSpPr/>
          <p:nvPr/>
        </p:nvSpPr>
        <p:spPr>
          <a:xfrm>
            <a:off x="6779718" y="2001327"/>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الإنفطار</a:t>
            </a:r>
          </a:p>
        </p:txBody>
      </p:sp>
      <p:sp>
        <p:nvSpPr>
          <p:cNvPr id="84" name="Freeform 83">
            <a:hlinkClick r:id="rId10" action="ppaction://hlinksldjump"/>
          </p:cNvPr>
          <p:cNvSpPr/>
          <p:nvPr/>
        </p:nvSpPr>
        <p:spPr>
          <a:xfrm>
            <a:off x="7894427" y="2001327"/>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التكوير</a:t>
            </a:r>
          </a:p>
        </p:txBody>
      </p:sp>
      <p:sp>
        <p:nvSpPr>
          <p:cNvPr id="83" name="Freeform 82">
            <a:hlinkClick r:id="rId11" action="ppaction://hlinksldjump"/>
          </p:cNvPr>
          <p:cNvSpPr/>
          <p:nvPr/>
        </p:nvSpPr>
        <p:spPr>
          <a:xfrm>
            <a:off x="6779718" y="1425809"/>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rtl="0"/>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الـنـبـأ</a:t>
            </a:r>
          </a:p>
        </p:txBody>
      </p:sp>
      <p:sp>
        <p:nvSpPr>
          <p:cNvPr id="82" name="Freeform 81">
            <a:hlinkClick r:id="rId12" action="ppaction://hlinksldjump"/>
          </p:cNvPr>
          <p:cNvSpPr/>
          <p:nvPr/>
        </p:nvSpPr>
        <p:spPr>
          <a:xfrm>
            <a:off x="3435587" y="2617902"/>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الشمس</a:t>
            </a:r>
          </a:p>
        </p:txBody>
      </p:sp>
      <p:sp>
        <p:nvSpPr>
          <p:cNvPr id="81" name="Freeform 80">
            <a:hlinkClick r:id="rId13" action="ppaction://hlinksldjump"/>
          </p:cNvPr>
          <p:cNvSpPr/>
          <p:nvPr/>
        </p:nvSpPr>
        <p:spPr>
          <a:xfrm>
            <a:off x="4550297" y="2617902"/>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rtl="0"/>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البلد</a:t>
            </a:r>
          </a:p>
        </p:txBody>
      </p:sp>
      <p:sp>
        <p:nvSpPr>
          <p:cNvPr id="80" name="Freeform 79">
            <a:hlinkClick r:id="rId14" action="ppaction://hlinksldjump"/>
          </p:cNvPr>
          <p:cNvSpPr/>
          <p:nvPr/>
        </p:nvSpPr>
        <p:spPr>
          <a:xfrm>
            <a:off x="5665007" y="2617902"/>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الفجر</a:t>
            </a:r>
          </a:p>
        </p:txBody>
      </p:sp>
      <p:sp>
        <p:nvSpPr>
          <p:cNvPr id="79" name="Freeform 78">
            <a:hlinkClick r:id="rId15" action="ppaction://hlinksldjump"/>
          </p:cNvPr>
          <p:cNvSpPr/>
          <p:nvPr/>
        </p:nvSpPr>
        <p:spPr>
          <a:xfrm>
            <a:off x="6779718" y="2617902"/>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rtl="0"/>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الغاشية</a:t>
            </a:r>
          </a:p>
        </p:txBody>
      </p:sp>
      <p:sp>
        <p:nvSpPr>
          <p:cNvPr id="78" name="Freeform 77">
            <a:hlinkClick r:id="rId16" action="ppaction://hlinksldjump"/>
          </p:cNvPr>
          <p:cNvSpPr/>
          <p:nvPr/>
        </p:nvSpPr>
        <p:spPr>
          <a:xfrm>
            <a:off x="7894427" y="2617902"/>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الأعلى</a:t>
            </a:r>
          </a:p>
        </p:txBody>
      </p:sp>
      <p:sp>
        <p:nvSpPr>
          <p:cNvPr id="77" name="Freeform 76">
            <a:hlinkClick r:id="rId17" action="ppaction://hlinksldjump"/>
          </p:cNvPr>
          <p:cNvSpPr/>
          <p:nvPr/>
        </p:nvSpPr>
        <p:spPr>
          <a:xfrm>
            <a:off x="9009137" y="2617902"/>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الطارق</a:t>
            </a:r>
          </a:p>
        </p:txBody>
      </p:sp>
      <p:sp>
        <p:nvSpPr>
          <p:cNvPr id="76" name="Freeform 75">
            <a:hlinkClick r:id="rId18" action="ppaction://hlinksldjump"/>
          </p:cNvPr>
          <p:cNvSpPr/>
          <p:nvPr/>
        </p:nvSpPr>
        <p:spPr>
          <a:xfrm>
            <a:off x="3435587" y="3234478"/>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البينة</a:t>
            </a:r>
          </a:p>
        </p:txBody>
      </p:sp>
      <p:sp>
        <p:nvSpPr>
          <p:cNvPr id="75" name="Freeform 74">
            <a:hlinkClick r:id="rId19" action="ppaction://hlinksldjump"/>
          </p:cNvPr>
          <p:cNvSpPr/>
          <p:nvPr/>
        </p:nvSpPr>
        <p:spPr>
          <a:xfrm>
            <a:off x="4550297" y="3234478"/>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القدر</a:t>
            </a:r>
          </a:p>
        </p:txBody>
      </p:sp>
      <p:sp>
        <p:nvSpPr>
          <p:cNvPr id="74" name="Freeform 73">
            <a:hlinkClick r:id="rId20" action="ppaction://hlinksldjump"/>
          </p:cNvPr>
          <p:cNvSpPr/>
          <p:nvPr/>
        </p:nvSpPr>
        <p:spPr>
          <a:xfrm>
            <a:off x="5665007" y="3234478"/>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العلق</a:t>
            </a:r>
          </a:p>
        </p:txBody>
      </p:sp>
      <p:sp>
        <p:nvSpPr>
          <p:cNvPr id="73" name="Freeform 72">
            <a:hlinkClick r:id="rId21" action="ppaction://hlinksldjump"/>
          </p:cNvPr>
          <p:cNvSpPr/>
          <p:nvPr/>
        </p:nvSpPr>
        <p:spPr>
          <a:xfrm>
            <a:off x="6779718" y="3234478"/>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التين</a:t>
            </a:r>
          </a:p>
        </p:txBody>
      </p:sp>
      <p:sp>
        <p:nvSpPr>
          <p:cNvPr id="72" name="Freeform 71">
            <a:hlinkClick r:id="rId22" action="ppaction://hlinksldjump"/>
          </p:cNvPr>
          <p:cNvSpPr/>
          <p:nvPr/>
        </p:nvSpPr>
        <p:spPr>
          <a:xfrm>
            <a:off x="7894427" y="3234478"/>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36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الشرح</a:t>
            </a:r>
          </a:p>
        </p:txBody>
      </p:sp>
      <p:sp>
        <p:nvSpPr>
          <p:cNvPr id="71" name="Freeform 70">
            <a:hlinkClick r:id="rId23" action="ppaction://hlinksldjump"/>
          </p:cNvPr>
          <p:cNvSpPr/>
          <p:nvPr/>
        </p:nvSpPr>
        <p:spPr>
          <a:xfrm>
            <a:off x="9009137" y="3234478"/>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الضحى</a:t>
            </a:r>
          </a:p>
        </p:txBody>
      </p:sp>
      <p:sp>
        <p:nvSpPr>
          <p:cNvPr id="70" name="Freeform 69">
            <a:hlinkClick r:id="rId24" action="ppaction://hlinksldjump"/>
          </p:cNvPr>
          <p:cNvSpPr/>
          <p:nvPr/>
        </p:nvSpPr>
        <p:spPr>
          <a:xfrm>
            <a:off x="3435587" y="3851053"/>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الفيل</a:t>
            </a:r>
          </a:p>
        </p:txBody>
      </p:sp>
      <p:sp>
        <p:nvSpPr>
          <p:cNvPr id="69" name="Freeform 68">
            <a:hlinkClick r:id="rId25" action="ppaction://hlinksldjump"/>
          </p:cNvPr>
          <p:cNvSpPr/>
          <p:nvPr/>
        </p:nvSpPr>
        <p:spPr>
          <a:xfrm>
            <a:off x="4550297" y="3851053"/>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rtl="0"/>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الهمزة</a:t>
            </a:r>
          </a:p>
        </p:txBody>
      </p:sp>
      <p:sp>
        <p:nvSpPr>
          <p:cNvPr id="68" name="Freeform 67">
            <a:hlinkClick r:id="rId26" action="ppaction://hlinksldjump"/>
          </p:cNvPr>
          <p:cNvSpPr/>
          <p:nvPr/>
        </p:nvSpPr>
        <p:spPr>
          <a:xfrm>
            <a:off x="5665007" y="3851053"/>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العصر</a:t>
            </a:r>
          </a:p>
        </p:txBody>
      </p:sp>
      <p:sp>
        <p:nvSpPr>
          <p:cNvPr id="67" name="Freeform 66">
            <a:hlinkClick r:id="rId27" action="ppaction://hlinksldjump"/>
          </p:cNvPr>
          <p:cNvSpPr/>
          <p:nvPr/>
        </p:nvSpPr>
        <p:spPr>
          <a:xfrm>
            <a:off x="6779718" y="3851053"/>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rtl="0"/>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التكاثر</a:t>
            </a:r>
          </a:p>
        </p:txBody>
      </p:sp>
      <p:sp>
        <p:nvSpPr>
          <p:cNvPr id="66" name="Freeform 65">
            <a:hlinkClick r:id="rId28" action="ppaction://hlinksldjump"/>
          </p:cNvPr>
          <p:cNvSpPr/>
          <p:nvPr/>
        </p:nvSpPr>
        <p:spPr>
          <a:xfrm>
            <a:off x="7894427" y="3851053"/>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القارعة</a:t>
            </a:r>
          </a:p>
        </p:txBody>
      </p:sp>
      <p:sp>
        <p:nvSpPr>
          <p:cNvPr id="65" name="Freeform 64">
            <a:hlinkClick r:id="rId29" action="ppaction://hlinksldjump"/>
          </p:cNvPr>
          <p:cNvSpPr/>
          <p:nvPr/>
        </p:nvSpPr>
        <p:spPr>
          <a:xfrm>
            <a:off x="9009137" y="3851053"/>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العاديات</a:t>
            </a:r>
          </a:p>
        </p:txBody>
      </p:sp>
      <p:sp>
        <p:nvSpPr>
          <p:cNvPr id="64" name="Freeform 63">
            <a:hlinkClick r:id="rId30" action="ppaction://hlinksldjump"/>
          </p:cNvPr>
          <p:cNvSpPr/>
          <p:nvPr/>
        </p:nvSpPr>
        <p:spPr>
          <a:xfrm>
            <a:off x="3435587" y="4444352"/>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المسد</a:t>
            </a:r>
          </a:p>
        </p:txBody>
      </p:sp>
      <p:sp>
        <p:nvSpPr>
          <p:cNvPr id="63" name="Freeform 62">
            <a:hlinkClick r:id="rId31" action="ppaction://hlinksldjump"/>
          </p:cNvPr>
          <p:cNvSpPr/>
          <p:nvPr/>
        </p:nvSpPr>
        <p:spPr>
          <a:xfrm>
            <a:off x="4550297" y="4444352"/>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النصر</a:t>
            </a:r>
          </a:p>
        </p:txBody>
      </p:sp>
      <p:sp>
        <p:nvSpPr>
          <p:cNvPr id="62" name="Freeform 61">
            <a:hlinkClick r:id="rId32" action="ppaction://hlinksldjump"/>
          </p:cNvPr>
          <p:cNvSpPr/>
          <p:nvPr/>
        </p:nvSpPr>
        <p:spPr>
          <a:xfrm>
            <a:off x="5665007" y="4444352"/>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الكافرون</a:t>
            </a:r>
          </a:p>
        </p:txBody>
      </p:sp>
      <p:sp>
        <p:nvSpPr>
          <p:cNvPr id="61" name="Freeform 60">
            <a:hlinkClick r:id="rId33" action="ppaction://hlinksldjump"/>
          </p:cNvPr>
          <p:cNvSpPr/>
          <p:nvPr/>
        </p:nvSpPr>
        <p:spPr>
          <a:xfrm>
            <a:off x="6779718" y="4444352"/>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الكوثر</a:t>
            </a:r>
          </a:p>
        </p:txBody>
      </p:sp>
      <p:sp>
        <p:nvSpPr>
          <p:cNvPr id="60" name="Freeform 59">
            <a:hlinkClick r:id="rId34" action="ppaction://hlinksldjump"/>
          </p:cNvPr>
          <p:cNvSpPr/>
          <p:nvPr/>
        </p:nvSpPr>
        <p:spPr>
          <a:xfrm>
            <a:off x="7894427" y="4444352"/>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الماعون</a:t>
            </a:r>
          </a:p>
        </p:txBody>
      </p:sp>
      <p:sp>
        <p:nvSpPr>
          <p:cNvPr id="59" name="Freeform 58">
            <a:hlinkClick r:id="rId35" action="ppaction://hlinksldjump"/>
          </p:cNvPr>
          <p:cNvSpPr/>
          <p:nvPr/>
        </p:nvSpPr>
        <p:spPr>
          <a:xfrm>
            <a:off x="6779718" y="5034321"/>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الإخلاص</a:t>
            </a:r>
          </a:p>
        </p:txBody>
      </p:sp>
      <p:sp>
        <p:nvSpPr>
          <p:cNvPr id="48" name="Freeform 47">
            <a:hlinkClick r:id="rId36" action="ppaction://hlinksldjump"/>
          </p:cNvPr>
          <p:cNvSpPr/>
          <p:nvPr/>
        </p:nvSpPr>
        <p:spPr>
          <a:xfrm>
            <a:off x="4550296" y="1425809"/>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36000" rIns="91440" bIns="144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عبس</a:t>
            </a:r>
          </a:p>
        </p:txBody>
      </p:sp>
      <p:sp>
        <p:nvSpPr>
          <p:cNvPr id="49" name="Freeform 48">
            <a:hlinkClick r:id="rId37" action="ppaction://hlinksldjump"/>
          </p:cNvPr>
          <p:cNvSpPr/>
          <p:nvPr/>
        </p:nvSpPr>
        <p:spPr>
          <a:xfrm>
            <a:off x="2320876" y="2617902"/>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الليل</a:t>
            </a:r>
          </a:p>
        </p:txBody>
      </p:sp>
      <p:sp>
        <p:nvSpPr>
          <p:cNvPr id="50" name="Freeform 49">
            <a:hlinkClick r:id="rId38" action="ppaction://hlinksldjump"/>
          </p:cNvPr>
          <p:cNvSpPr/>
          <p:nvPr/>
        </p:nvSpPr>
        <p:spPr>
          <a:xfrm>
            <a:off x="2320876" y="3234478"/>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الزلزلة</a:t>
            </a:r>
          </a:p>
        </p:txBody>
      </p:sp>
      <p:sp>
        <p:nvSpPr>
          <p:cNvPr id="51" name="Freeform 50">
            <a:hlinkClick r:id="rId39" action="ppaction://hlinksldjump"/>
          </p:cNvPr>
          <p:cNvSpPr/>
          <p:nvPr/>
        </p:nvSpPr>
        <p:spPr>
          <a:xfrm>
            <a:off x="2320876" y="3851053"/>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قريش</a:t>
            </a:r>
          </a:p>
        </p:txBody>
      </p:sp>
      <p:sp>
        <p:nvSpPr>
          <p:cNvPr id="89" name="Freeform 88">
            <a:hlinkClick r:id="rId40" action="ppaction://hlinksldjump"/>
          </p:cNvPr>
          <p:cNvSpPr/>
          <p:nvPr/>
        </p:nvSpPr>
        <p:spPr>
          <a:xfrm>
            <a:off x="5665007" y="1425809"/>
            <a:ext cx="861989" cy="450356"/>
          </a:xfrm>
          <a:custGeom>
            <a:avLst/>
            <a:gdLst>
              <a:gd name="connsiteX0" fmla="*/ 43369 w 949052"/>
              <a:gd name="connsiteY0" fmla="*/ 0 h 405435"/>
              <a:gd name="connsiteX1" fmla="*/ 905683 w 949052"/>
              <a:gd name="connsiteY1" fmla="*/ 0 h 405435"/>
              <a:gd name="connsiteX2" fmla="*/ 949052 w 949052"/>
              <a:gd name="connsiteY2" fmla="*/ 43369 h 405435"/>
              <a:gd name="connsiteX3" fmla="*/ 949052 w 949052"/>
              <a:gd name="connsiteY3" fmla="*/ 362066 h 405435"/>
              <a:gd name="connsiteX4" fmla="*/ 905683 w 949052"/>
              <a:gd name="connsiteY4" fmla="*/ 405435 h 405435"/>
              <a:gd name="connsiteX5" fmla="*/ 43369 w 949052"/>
              <a:gd name="connsiteY5" fmla="*/ 405435 h 405435"/>
              <a:gd name="connsiteX6" fmla="*/ 0 w 949052"/>
              <a:gd name="connsiteY6" fmla="*/ 362066 h 405435"/>
              <a:gd name="connsiteX7" fmla="*/ 0 w 949052"/>
              <a:gd name="connsiteY7" fmla="*/ 43369 h 405435"/>
              <a:gd name="connsiteX8" fmla="*/ 43369 w 949052"/>
              <a:gd name="connsiteY8" fmla="*/ 0 h 4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52" h="405435">
                <a:moveTo>
                  <a:pt x="43369" y="0"/>
                </a:moveTo>
                <a:lnTo>
                  <a:pt x="905683" y="0"/>
                </a:lnTo>
                <a:cubicBezTo>
                  <a:pt x="929635" y="0"/>
                  <a:pt x="949052" y="19417"/>
                  <a:pt x="949052" y="43369"/>
                </a:cubicBezTo>
                <a:lnTo>
                  <a:pt x="949052" y="362066"/>
                </a:lnTo>
                <a:cubicBezTo>
                  <a:pt x="949052" y="386018"/>
                  <a:pt x="929635" y="405435"/>
                  <a:pt x="905683" y="405435"/>
                </a:cubicBezTo>
                <a:lnTo>
                  <a:pt x="43369" y="405435"/>
                </a:lnTo>
                <a:cubicBezTo>
                  <a:pt x="19417" y="405435"/>
                  <a:pt x="0" y="386018"/>
                  <a:pt x="0" y="362066"/>
                </a:cubicBezTo>
                <a:lnTo>
                  <a:pt x="0" y="43369"/>
                </a:lnTo>
                <a:cubicBezTo>
                  <a:pt x="0" y="19417"/>
                  <a:pt x="19417" y="0"/>
                  <a:pt x="4336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algn="ctr" rtl="0"/>
            <a:r>
              <a:rPr lang="ar-JO" sz="2000" b="1"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النازعات</a:t>
            </a:r>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52" name="TextBox 5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3" name="TextBox 5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4" name="TextBox 5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الجزء الثلاثون</a:t>
            </a:r>
          </a:p>
        </p:txBody>
      </p:sp>
    </p:spTree>
    <p:extLst>
      <p:ext uri="{BB962C8B-B14F-4D97-AF65-F5344CB8AC3E}">
        <p14:creationId xmlns:p14="http://schemas.microsoft.com/office/powerpoint/2010/main" val="423149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000" fill="hold"/>
                                        <p:tgtEl>
                                          <p:spTgt spid="74"/>
                                        </p:tgtEl>
                                        <p:attrNameLst>
                                          <p:attrName>ppt_w</p:attrName>
                                        </p:attrNameLst>
                                      </p:cBhvr>
                                      <p:tavLst>
                                        <p:tav tm="0">
                                          <p:val>
                                            <p:fltVal val="0"/>
                                          </p:val>
                                        </p:tav>
                                        <p:tav tm="100000">
                                          <p:val>
                                            <p:strVal val="#ppt_w"/>
                                          </p:val>
                                        </p:tav>
                                      </p:tavLst>
                                    </p:anim>
                                    <p:anim calcmode="lin" valueType="num">
                                      <p:cBhvr>
                                        <p:cTn id="8" dur="1000" fill="hold"/>
                                        <p:tgtEl>
                                          <p:spTgt spid="74"/>
                                        </p:tgtEl>
                                        <p:attrNameLst>
                                          <p:attrName>ppt_h</p:attrName>
                                        </p:attrNameLst>
                                      </p:cBhvr>
                                      <p:tavLst>
                                        <p:tav tm="0">
                                          <p:val>
                                            <p:fltVal val="0"/>
                                          </p:val>
                                        </p:tav>
                                        <p:tav tm="100000">
                                          <p:val>
                                            <p:strVal val="#ppt_h"/>
                                          </p:val>
                                        </p:tav>
                                      </p:tavLst>
                                    </p:anim>
                                    <p:animEffect transition="in" filter="fade">
                                      <p:cBhvr>
                                        <p:cTn id="9" dur="1000"/>
                                        <p:tgtEl>
                                          <p:spTgt spid="74"/>
                                        </p:tgtEl>
                                      </p:cBhvr>
                                    </p:animEffect>
                                  </p:childTnLst>
                                </p:cTn>
                              </p:par>
                              <p:par>
                                <p:cTn id="10" presetID="2" presetClass="entr" presetSubtype="1" decel="100000" fill="hold" grpId="0" nodeType="withEffect">
                                  <p:stCondLst>
                                    <p:cond delay="75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1500" fill="hold"/>
                                        <p:tgtEl>
                                          <p:spTgt spid="80"/>
                                        </p:tgtEl>
                                        <p:attrNameLst>
                                          <p:attrName>ppt_x</p:attrName>
                                        </p:attrNameLst>
                                      </p:cBhvr>
                                      <p:tavLst>
                                        <p:tav tm="0">
                                          <p:val>
                                            <p:strVal val="#ppt_x"/>
                                          </p:val>
                                        </p:tav>
                                        <p:tav tm="100000">
                                          <p:val>
                                            <p:strVal val="#ppt_x"/>
                                          </p:val>
                                        </p:tav>
                                      </p:tavLst>
                                    </p:anim>
                                    <p:anim calcmode="lin" valueType="num">
                                      <p:cBhvr additive="base">
                                        <p:cTn id="13" dur="1500" fill="hold"/>
                                        <p:tgtEl>
                                          <p:spTgt spid="80"/>
                                        </p:tgtEl>
                                        <p:attrNameLst>
                                          <p:attrName>ppt_y</p:attrName>
                                        </p:attrNameLst>
                                      </p:cBhvr>
                                      <p:tavLst>
                                        <p:tav tm="0">
                                          <p:val>
                                            <p:strVal val="0-#ppt_h/2"/>
                                          </p:val>
                                        </p:tav>
                                        <p:tav tm="100000">
                                          <p:val>
                                            <p:strVal val="#ppt_y"/>
                                          </p:val>
                                        </p:tav>
                                      </p:tavLst>
                                    </p:anim>
                                  </p:childTnLst>
                                </p:cTn>
                              </p:par>
                              <p:par>
                                <p:cTn id="14" presetID="2" presetClass="entr" presetSubtype="4" decel="100000" fill="hold" grpId="0" nodeType="withEffect">
                                  <p:stCondLst>
                                    <p:cond delay="75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1500" fill="hold"/>
                                        <p:tgtEl>
                                          <p:spTgt spid="68"/>
                                        </p:tgtEl>
                                        <p:attrNameLst>
                                          <p:attrName>ppt_x</p:attrName>
                                        </p:attrNameLst>
                                      </p:cBhvr>
                                      <p:tavLst>
                                        <p:tav tm="0">
                                          <p:val>
                                            <p:strVal val="#ppt_x"/>
                                          </p:val>
                                        </p:tav>
                                        <p:tav tm="100000">
                                          <p:val>
                                            <p:strVal val="#ppt_x"/>
                                          </p:val>
                                        </p:tav>
                                      </p:tavLst>
                                    </p:anim>
                                    <p:anim calcmode="lin" valueType="num">
                                      <p:cBhvr additive="base">
                                        <p:cTn id="17" dur="1500" fill="hold"/>
                                        <p:tgtEl>
                                          <p:spTgt spid="68"/>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1000"/>
                                  </p:stCondLst>
                                  <p:childTnLst>
                                    <p:set>
                                      <p:cBhvr>
                                        <p:cTn id="19" dur="1" fill="hold">
                                          <p:stCondLst>
                                            <p:cond delay="0"/>
                                          </p:stCondLst>
                                        </p:cTn>
                                        <p:tgtEl>
                                          <p:spTgt spid="62"/>
                                        </p:tgtEl>
                                        <p:attrNameLst>
                                          <p:attrName>style.visibility</p:attrName>
                                        </p:attrNameLst>
                                      </p:cBhvr>
                                      <p:to>
                                        <p:strVal val="visible"/>
                                      </p:to>
                                    </p:set>
                                    <p:anim calcmode="lin" valueType="num">
                                      <p:cBhvr additive="base">
                                        <p:cTn id="20" dur="1500" fill="hold"/>
                                        <p:tgtEl>
                                          <p:spTgt spid="62"/>
                                        </p:tgtEl>
                                        <p:attrNameLst>
                                          <p:attrName>ppt_x</p:attrName>
                                        </p:attrNameLst>
                                      </p:cBhvr>
                                      <p:tavLst>
                                        <p:tav tm="0">
                                          <p:val>
                                            <p:strVal val="#ppt_x"/>
                                          </p:val>
                                        </p:tav>
                                        <p:tav tm="100000">
                                          <p:val>
                                            <p:strVal val="#ppt_x"/>
                                          </p:val>
                                        </p:tav>
                                      </p:tavLst>
                                    </p:anim>
                                    <p:anim calcmode="lin" valueType="num">
                                      <p:cBhvr additive="base">
                                        <p:cTn id="21" dur="1500" fill="hold"/>
                                        <p:tgtEl>
                                          <p:spTgt spid="62"/>
                                        </p:tgtEl>
                                        <p:attrNameLst>
                                          <p:attrName>ppt_y</p:attrName>
                                        </p:attrNameLst>
                                      </p:cBhvr>
                                      <p:tavLst>
                                        <p:tav tm="0">
                                          <p:val>
                                            <p:strVal val="1+#ppt_h/2"/>
                                          </p:val>
                                        </p:tav>
                                        <p:tav tm="100000">
                                          <p:val>
                                            <p:strVal val="#ppt_y"/>
                                          </p:val>
                                        </p:tav>
                                      </p:tavLst>
                                    </p:anim>
                                  </p:childTnLst>
                                </p:cTn>
                              </p:par>
                              <p:par>
                                <p:cTn id="22" presetID="2" presetClass="entr" presetSubtype="1" decel="100000" fill="hold" grpId="0" nodeType="withEffect">
                                  <p:stCondLst>
                                    <p:cond delay="1000"/>
                                  </p:stCondLst>
                                  <p:childTnLst>
                                    <p:set>
                                      <p:cBhvr>
                                        <p:cTn id="23" dur="1" fill="hold">
                                          <p:stCondLst>
                                            <p:cond delay="0"/>
                                          </p:stCondLst>
                                        </p:cTn>
                                        <p:tgtEl>
                                          <p:spTgt spid="86"/>
                                        </p:tgtEl>
                                        <p:attrNameLst>
                                          <p:attrName>style.visibility</p:attrName>
                                        </p:attrNameLst>
                                      </p:cBhvr>
                                      <p:to>
                                        <p:strVal val="visible"/>
                                      </p:to>
                                    </p:set>
                                    <p:anim calcmode="lin" valueType="num">
                                      <p:cBhvr additive="base">
                                        <p:cTn id="24" dur="1500" fill="hold"/>
                                        <p:tgtEl>
                                          <p:spTgt spid="86"/>
                                        </p:tgtEl>
                                        <p:attrNameLst>
                                          <p:attrName>ppt_x</p:attrName>
                                        </p:attrNameLst>
                                      </p:cBhvr>
                                      <p:tavLst>
                                        <p:tav tm="0">
                                          <p:val>
                                            <p:strVal val="#ppt_x"/>
                                          </p:val>
                                        </p:tav>
                                        <p:tav tm="100000">
                                          <p:val>
                                            <p:strVal val="#ppt_x"/>
                                          </p:val>
                                        </p:tav>
                                      </p:tavLst>
                                    </p:anim>
                                    <p:anim calcmode="lin" valueType="num">
                                      <p:cBhvr additive="base">
                                        <p:cTn id="25" dur="1500" fill="hold"/>
                                        <p:tgtEl>
                                          <p:spTgt spid="86"/>
                                        </p:tgtEl>
                                        <p:attrNameLst>
                                          <p:attrName>ppt_y</p:attrName>
                                        </p:attrNameLst>
                                      </p:cBhvr>
                                      <p:tavLst>
                                        <p:tav tm="0">
                                          <p:val>
                                            <p:strVal val="0-#ppt_h/2"/>
                                          </p:val>
                                        </p:tav>
                                        <p:tav tm="100000">
                                          <p:val>
                                            <p:strVal val="#ppt_y"/>
                                          </p:val>
                                        </p:tav>
                                      </p:tavLst>
                                    </p:anim>
                                  </p:childTnLst>
                                </p:cTn>
                              </p:par>
                              <p:par>
                                <p:cTn id="26" presetID="2" presetClass="entr" presetSubtype="4" decel="100000" fill="hold" grpId="0" nodeType="withEffect">
                                  <p:stCondLst>
                                    <p:cond delay="1250"/>
                                  </p:stCondLst>
                                  <p:childTnLst>
                                    <p:set>
                                      <p:cBhvr>
                                        <p:cTn id="27" dur="1" fill="hold">
                                          <p:stCondLst>
                                            <p:cond delay="0"/>
                                          </p:stCondLst>
                                        </p:cTn>
                                        <p:tgtEl>
                                          <p:spTgt spid="57"/>
                                        </p:tgtEl>
                                        <p:attrNameLst>
                                          <p:attrName>style.visibility</p:attrName>
                                        </p:attrNameLst>
                                      </p:cBhvr>
                                      <p:to>
                                        <p:strVal val="visible"/>
                                      </p:to>
                                    </p:set>
                                    <p:anim calcmode="lin" valueType="num">
                                      <p:cBhvr additive="base">
                                        <p:cTn id="28" dur="1500" fill="hold"/>
                                        <p:tgtEl>
                                          <p:spTgt spid="57"/>
                                        </p:tgtEl>
                                        <p:attrNameLst>
                                          <p:attrName>ppt_x</p:attrName>
                                        </p:attrNameLst>
                                      </p:cBhvr>
                                      <p:tavLst>
                                        <p:tav tm="0">
                                          <p:val>
                                            <p:strVal val="#ppt_x"/>
                                          </p:val>
                                        </p:tav>
                                        <p:tav tm="100000">
                                          <p:val>
                                            <p:strVal val="#ppt_x"/>
                                          </p:val>
                                        </p:tav>
                                      </p:tavLst>
                                    </p:anim>
                                    <p:anim calcmode="lin" valueType="num">
                                      <p:cBhvr additive="base">
                                        <p:cTn id="29" dur="1500" fill="hold"/>
                                        <p:tgtEl>
                                          <p:spTgt spid="57"/>
                                        </p:tgtEl>
                                        <p:attrNameLst>
                                          <p:attrName>ppt_y</p:attrName>
                                        </p:attrNameLst>
                                      </p:cBhvr>
                                      <p:tavLst>
                                        <p:tav tm="0">
                                          <p:val>
                                            <p:strVal val="1+#ppt_h/2"/>
                                          </p:val>
                                        </p:tav>
                                        <p:tav tm="100000">
                                          <p:val>
                                            <p:strVal val="#ppt_y"/>
                                          </p:val>
                                        </p:tav>
                                      </p:tavLst>
                                    </p:anim>
                                  </p:childTnLst>
                                </p:cTn>
                              </p:par>
                              <p:par>
                                <p:cTn id="30" presetID="2" presetClass="entr" presetSubtype="1" decel="100000" fill="hold" grpId="0" nodeType="withEffect">
                                  <p:stCondLst>
                                    <p:cond delay="1250"/>
                                  </p:stCondLst>
                                  <p:childTnLst>
                                    <p:set>
                                      <p:cBhvr>
                                        <p:cTn id="31" dur="1" fill="hold">
                                          <p:stCondLst>
                                            <p:cond delay="0"/>
                                          </p:stCondLst>
                                        </p:cTn>
                                        <p:tgtEl>
                                          <p:spTgt spid="89"/>
                                        </p:tgtEl>
                                        <p:attrNameLst>
                                          <p:attrName>style.visibility</p:attrName>
                                        </p:attrNameLst>
                                      </p:cBhvr>
                                      <p:to>
                                        <p:strVal val="visible"/>
                                      </p:to>
                                    </p:set>
                                    <p:anim calcmode="lin" valueType="num">
                                      <p:cBhvr additive="base">
                                        <p:cTn id="32" dur="1500" fill="hold"/>
                                        <p:tgtEl>
                                          <p:spTgt spid="89"/>
                                        </p:tgtEl>
                                        <p:attrNameLst>
                                          <p:attrName>ppt_x</p:attrName>
                                        </p:attrNameLst>
                                      </p:cBhvr>
                                      <p:tavLst>
                                        <p:tav tm="0">
                                          <p:val>
                                            <p:strVal val="#ppt_x"/>
                                          </p:val>
                                        </p:tav>
                                        <p:tav tm="100000">
                                          <p:val>
                                            <p:strVal val="#ppt_x"/>
                                          </p:val>
                                        </p:tav>
                                      </p:tavLst>
                                    </p:anim>
                                    <p:anim calcmode="lin" valueType="num">
                                      <p:cBhvr additive="base">
                                        <p:cTn id="33" dur="1500" fill="hold"/>
                                        <p:tgtEl>
                                          <p:spTgt spid="89"/>
                                        </p:tgtEl>
                                        <p:attrNameLst>
                                          <p:attrName>ppt_y</p:attrName>
                                        </p:attrNameLst>
                                      </p:cBhvr>
                                      <p:tavLst>
                                        <p:tav tm="0">
                                          <p:val>
                                            <p:strVal val="0-#ppt_h/2"/>
                                          </p:val>
                                        </p:tav>
                                        <p:tav tm="100000">
                                          <p:val>
                                            <p:strVal val="#ppt_y"/>
                                          </p:val>
                                        </p:tav>
                                      </p:tavLst>
                                    </p:anim>
                                  </p:childTnLst>
                                </p:cTn>
                              </p:par>
                              <p:par>
                                <p:cTn id="34" presetID="2" presetClass="entr" presetSubtype="2" decel="100000" fill="hold" grpId="0" nodeType="withEffect">
                                  <p:stCondLst>
                                    <p:cond delay="1500"/>
                                  </p:stCondLst>
                                  <p:childTnLst>
                                    <p:set>
                                      <p:cBhvr>
                                        <p:cTn id="35" dur="1" fill="hold">
                                          <p:stCondLst>
                                            <p:cond delay="0"/>
                                          </p:stCondLst>
                                        </p:cTn>
                                        <p:tgtEl>
                                          <p:spTgt spid="73"/>
                                        </p:tgtEl>
                                        <p:attrNameLst>
                                          <p:attrName>style.visibility</p:attrName>
                                        </p:attrNameLst>
                                      </p:cBhvr>
                                      <p:to>
                                        <p:strVal val="visible"/>
                                      </p:to>
                                    </p:set>
                                    <p:anim calcmode="lin" valueType="num">
                                      <p:cBhvr additive="base">
                                        <p:cTn id="36" dur="1500" fill="hold"/>
                                        <p:tgtEl>
                                          <p:spTgt spid="73"/>
                                        </p:tgtEl>
                                        <p:attrNameLst>
                                          <p:attrName>ppt_x</p:attrName>
                                        </p:attrNameLst>
                                      </p:cBhvr>
                                      <p:tavLst>
                                        <p:tav tm="0">
                                          <p:val>
                                            <p:strVal val="1+#ppt_w/2"/>
                                          </p:val>
                                        </p:tav>
                                        <p:tav tm="100000">
                                          <p:val>
                                            <p:strVal val="#ppt_x"/>
                                          </p:val>
                                        </p:tav>
                                      </p:tavLst>
                                    </p:anim>
                                    <p:anim calcmode="lin" valueType="num">
                                      <p:cBhvr additive="base">
                                        <p:cTn id="37" dur="1500" fill="hold"/>
                                        <p:tgtEl>
                                          <p:spTgt spid="73"/>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1500"/>
                                  </p:stCondLst>
                                  <p:childTnLst>
                                    <p:set>
                                      <p:cBhvr>
                                        <p:cTn id="39" dur="1" fill="hold">
                                          <p:stCondLst>
                                            <p:cond delay="0"/>
                                          </p:stCondLst>
                                        </p:cTn>
                                        <p:tgtEl>
                                          <p:spTgt spid="75"/>
                                        </p:tgtEl>
                                        <p:attrNameLst>
                                          <p:attrName>style.visibility</p:attrName>
                                        </p:attrNameLst>
                                      </p:cBhvr>
                                      <p:to>
                                        <p:strVal val="visible"/>
                                      </p:to>
                                    </p:set>
                                    <p:anim calcmode="lin" valueType="num">
                                      <p:cBhvr additive="base">
                                        <p:cTn id="40" dur="1500" fill="hold"/>
                                        <p:tgtEl>
                                          <p:spTgt spid="75"/>
                                        </p:tgtEl>
                                        <p:attrNameLst>
                                          <p:attrName>ppt_x</p:attrName>
                                        </p:attrNameLst>
                                      </p:cBhvr>
                                      <p:tavLst>
                                        <p:tav tm="0">
                                          <p:val>
                                            <p:strVal val="0-#ppt_w/2"/>
                                          </p:val>
                                        </p:tav>
                                        <p:tav tm="100000">
                                          <p:val>
                                            <p:strVal val="#ppt_x"/>
                                          </p:val>
                                        </p:tav>
                                      </p:tavLst>
                                    </p:anim>
                                    <p:anim calcmode="lin" valueType="num">
                                      <p:cBhvr additive="base">
                                        <p:cTn id="41" dur="1500" fill="hold"/>
                                        <p:tgtEl>
                                          <p:spTgt spid="75"/>
                                        </p:tgtEl>
                                        <p:attrNameLst>
                                          <p:attrName>ppt_y</p:attrName>
                                        </p:attrNameLst>
                                      </p:cBhvr>
                                      <p:tavLst>
                                        <p:tav tm="0">
                                          <p:val>
                                            <p:strVal val="#ppt_y"/>
                                          </p:val>
                                        </p:tav>
                                        <p:tav tm="100000">
                                          <p:val>
                                            <p:strVal val="#ppt_y"/>
                                          </p:val>
                                        </p:tav>
                                      </p:tavLst>
                                    </p:anim>
                                  </p:childTnLst>
                                </p:cTn>
                              </p:par>
                              <p:par>
                                <p:cTn id="42" presetID="2" presetClass="entr" presetSubtype="2" decel="100000" fill="hold" grpId="0" nodeType="withEffect">
                                  <p:stCondLst>
                                    <p:cond delay="1750"/>
                                  </p:stCondLst>
                                  <p:childTnLst>
                                    <p:set>
                                      <p:cBhvr>
                                        <p:cTn id="43" dur="1" fill="hold">
                                          <p:stCondLst>
                                            <p:cond delay="0"/>
                                          </p:stCondLst>
                                        </p:cTn>
                                        <p:tgtEl>
                                          <p:spTgt spid="79"/>
                                        </p:tgtEl>
                                        <p:attrNameLst>
                                          <p:attrName>style.visibility</p:attrName>
                                        </p:attrNameLst>
                                      </p:cBhvr>
                                      <p:to>
                                        <p:strVal val="visible"/>
                                      </p:to>
                                    </p:set>
                                    <p:anim calcmode="lin" valueType="num">
                                      <p:cBhvr additive="base">
                                        <p:cTn id="44" dur="1500" fill="hold"/>
                                        <p:tgtEl>
                                          <p:spTgt spid="79"/>
                                        </p:tgtEl>
                                        <p:attrNameLst>
                                          <p:attrName>ppt_x</p:attrName>
                                        </p:attrNameLst>
                                      </p:cBhvr>
                                      <p:tavLst>
                                        <p:tav tm="0">
                                          <p:val>
                                            <p:strVal val="1+#ppt_w/2"/>
                                          </p:val>
                                        </p:tav>
                                        <p:tav tm="100000">
                                          <p:val>
                                            <p:strVal val="#ppt_x"/>
                                          </p:val>
                                        </p:tav>
                                      </p:tavLst>
                                    </p:anim>
                                    <p:anim calcmode="lin" valueType="num">
                                      <p:cBhvr additive="base">
                                        <p:cTn id="45" dur="1500" fill="hold"/>
                                        <p:tgtEl>
                                          <p:spTgt spid="79"/>
                                        </p:tgtEl>
                                        <p:attrNameLst>
                                          <p:attrName>ppt_y</p:attrName>
                                        </p:attrNameLst>
                                      </p:cBhvr>
                                      <p:tavLst>
                                        <p:tav tm="0">
                                          <p:val>
                                            <p:strVal val="#ppt_y"/>
                                          </p:val>
                                        </p:tav>
                                        <p:tav tm="100000">
                                          <p:val>
                                            <p:strVal val="#ppt_y"/>
                                          </p:val>
                                        </p:tav>
                                      </p:tavLst>
                                    </p:anim>
                                  </p:childTnLst>
                                </p:cTn>
                              </p:par>
                              <p:par>
                                <p:cTn id="46" presetID="2" presetClass="entr" presetSubtype="2" decel="100000" fill="hold" grpId="0" nodeType="withEffect">
                                  <p:stCondLst>
                                    <p:cond delay="1750"/>
                                  </p:stCondLst>
                                  <p:childTnLst>
                                    <p:set>
                                      <p:cBhvr>
                                        <p:cTn id="47" dur="1" fill="hold">
                                          <p:stCondLst>
                                            <p:cond delay="0"/>
                                          </p:stCondLst>
                                        </p:cTn>
                                        <p:tgtEl>
                                          <p:spTgt spid="67"/>
                                        </p:tgtEl>
                                        <p:attrNameLst>
                                          <p:attrName>style.visibility</p:attrName>
                                        </p:attrNameLst>
                                      </p:cBhvr>
                                      <p:to>
                                        <p:strVal val="visible"/>
                                      </p:to>
                                    </p:set>
                                    <p:anim calcmode="lin" valueType="num">
                                      <p:cBhvr additive="base">
                                        <p:cTn id="48" dur="1500" fill="hold"/>
                                        <p:tgtEl>
                                          <p:spTgt spid="67"/>
                                        </p:tgtEl>
                                        <p:attrNameLst>
                                          <p:attrName>ppt_x</p:attrName>
                                        </p:attrNameLst>
                                      </p:cBhvr>
                                      <p:tavLst>
                                        <p:tav tm="0">
                                          <p:val>
                                            <p:strVal val="1+#ppt_w/2"/>
                                          </p:val>
                                        </p:tav>
                                        <p:tav tm="100000">
                                          <p:val>
                                            <p:strVal val="#ppt_x"/>
                                          </p:val>
                                        </p:tav>
                                      </p:tavLst>
                                    </p:anim>
                                    <p:anim calcmode="lin" valueType="num">
                                      <p:cBhvr additive="base">
                                        <p:cTn id="49" dur="1500" fill="hold"/>
                                        <p:tgtEl>
                                          <p:spTgt spid="67"/>
                                        </p:tgtEl>
                                        <p:attrNameLst>
                                          <p:attrName>ppt_y</p:attrName>
                                        </p:attrNameLst>
                                      </p:cBhvr>
                                      <p:tavLst>
                                        <p:tav tm="0">
                                          <p:val>
                                            <p:strVal val="#ppt_y"/>
                                          </p:val>
                                        </p:tav>
                                        <p:tav tm="100000">
                                          <p:val>
                                            <p:strVal val="#ppt_y"/>
                                          </p:val>
                                        </p:tav>
                                      </p:tavLst>
                                    </p:anim>
                                  </p:childTnLst>
                                </p:cTn>
                              </p:par>
                              <p:par>
                                <p:cTn id="50" presetID="2" presetClass="entr" presetSubtype="8" decel="100000" fill="hold" grpId="0" nodeType="withEffect">
                                  <p:stCondLst>
                                    <p:cond delay="1750"/>
                                  </p:stCondLst>
                                  <p:childTnLst>
                                    <p:set>
                                      <p:cBhvr>
                                        <p:cTn id="51" dur="1" fill="hold">
                                          <p:stCondLst>
                                            <p:cond delay="0"/>
                                          </p:stCondLst>
                                        </p:cTn>
                                        <p:tgtEl>
                                          <p:spTgt spid="69"/>
                                        </p:tgtEl>
                                        <p:attrNameLst>
                                          <p:attrName>style.visibility</p:attrName>
                                        </p:attrNameLst>
                                      </p:cBhvr>
                                      <p:to>
                                        <p:strVal val="visible"/>
                                      </p:to>
                                    </p:set>
                                    <p:anim calcmode="lin" valueType="num">
                                      <p:cBhvr additive="base">
                                        <p:cTn id="52" dur="1500" fill="hold"/>
                                        <p:tgtEl>
                                          <p:spTgt spid="69"/>
                                        </p:tgtEl>
                                        <p:attrNameLst>
                                          <p:attrName>ppt_x</p:attrName>
                                        </p:attrNameLst>
                                      </p:cBhvr>
                                      <p:tavLst>
                                        <p:tav tm="0">
                                          <p:val>
                                            <p:strVal val="0-#ppt_w/2"/>
                                          </p:val>
                                        </p:tav>
                                        <p:tav tm="100000">
                                          <p:val>
                                            <p:strVal val="#ppt_x"/>
                                          </p:val>
                                        </p:tav>
                                      </p:tavLst>
                                    </p:anim>
                                    <p:anim calcmode="lin" valueType="num">
                                      <p:cBhvr additive="base">
                                        <p:cTn id="53" dur="1500" fill="hold"/>
                                        <p:tgtEl>
                                          <p:spTgt spid="69"/>
                                        </p:tgtEl>
                                        <p:attrNameLst>
                                          <p:attrName>ppt_y</p:attrName>
                                        </p:attrNameLst>
                                      </p:cBhvr>
                                      <p:tavLst>
                                        <p:tav tm="0">
                                          <p:val>
                                            <p:strVal val="#ppt_y"/>
                                          </p:val>
                                        </p:tav>
                                        <p:tav tm="100000">
                                          <p:val>
                                            <p:strVal val="#ppt_y"/>
                                          </p:val>
                                        </p:tav>
                                      </p:tavLst>
                                    </p:anim>
                                  </p:childTnLst>
                                </p:cTn>
                              </p:par>
                              <p:par>
                                <p:cTn id="54" presetID="2" presetClass="entr" presetSubtype="8" decel="100000" fill="hold" grpId="0" nodeType="withEffect">
                                  <p:stCondLst>
                                    <p:cond delay="1750"/>
                                  </p:stCondLst>
                                  <p:childTnLst>
                                    <p:set>
                                      <p:cBhvr>
                                        <p:cTn id="55" dur="1" fill="hold">
                                          <p:stCondLst>
                                            <p:cond delay="0"/>
                                          </p:stCondLst>
                                        </p:cTn>
                                        <p:tgtEl>
                                          <p:spTgt spid="81"/>
                                        </p:tgtEl>
                                        <p:attrNameLst>
                                          <p:attrName>style.visibility</p:attrName>
                                        </p:attrNameLst>
                                      </p:cBhvr>
                                      <p:to>
                                        <p:strVal val="visible"/>
                                      </p:to>
                                    </p:set>
                                    <p:anim calcmode="lin" valueType="num">
                                      <p:cBhvr additive="base">
                                        <p:cTn id="56" dur="1500" fill="hold"/>
                                        <p:tgtEl>
                                          <p:spTgt spid="81"/>
                                        </p:tgtEl>
                                        <p:attrNameLst>
                                          <p:attrName>ppt_x</p:attrName>
                                        </p:attrNameLst>
                                      </p:cBhvr>
                                      <p:tavLst>
                                        <p:tav tm="0">
                                          <p:val>
                                            <p:strVal val="0-#ppt_w/2"/>
                                          </p:val>
                                        </p:tav>
                                        <p:tav tm="100000">
                                          <p:val>
                                            <p:strVal val="#ppt_x"/>
                                          </p:val>
                                        </p:tav>
                                      </p:tavLst>
                                    </p:anim>
                                    <p:anim calcmode="lin" valueType="num">
                                      <p:cBhvr additive="base">
                                        <p:cTn id="57" dur="1500" fill="hold"/>
                                        <p:tgtEl>
                                          <p:spTgt spid="81"/>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2000"/>
                                  </p:stCondLst>
                                  <p:childTnLst>
                                    <p:set>
                                      <p:cBhvr>
                                        <p:cTn id="59" dur="1" fill="hold">
                                          <p:stCondLst>
                                            <p:cond delay="0"/>
                                          </p:stCondLst>
                                        </p:cTn>
                                        <p:tgtEl>
                                          <p:spTgt spid="85"/>
                                        </p:tgtEl>
                                        <p:attrNameLst>
                                          <p:attrName>style.visibility</p:attrName>
                                        </p:attrNameLst>
                                      </p:cBhvr>
                                      <p:to>
                                        <p:strVal val="visible"/>
                                      </p:to>
                                    </p:set>
                                    <p:anim calcmode="lin" valueType="num">
                                      <p:cBhvr additive="base">
                                        <p:cTn id="60" dur="1500" fill="hold"/>
                                        <p:tgtEl>
                                          <p:spTgt spid="85"/>
                                        </p:tgtEl>
                                        <p:attrNameLst>
                                          <p:attrName>ppt_x</p:attrName>
                                        </p:attrNameLst>
                                      </p:cBhvr>
                                      <p:tavLst>
                                        <p:tav tm="0">
                                          <p:val>
                                            <p:strVal val="1+#ppt_w/2"/>
                                          </p:val>
                                        </p:tav>
                                        <p:tav tm="100000">
                                          <p:val>
                                            <p:strVal val="#ppt_x"/>
                                          </p:val>
                                        </p:tav>
                                      </p:tavLst>
                                    </p:anim>
                                    <p:anim calcmode="lin" valueType="num">
                                      <p:cBhvr additive="base">
                                        <p:cTn id="61" dur="1500" fill="hold"/>
                                        <p:tgtEl>
                                          <p:spTgt spid="85"/>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2000"/>
                                  </p:stCondLst>
                                  <p:childTnLst>
                                    <p:set>
                                      <p:cBhvr>
                                        <p:cTn id="63" dur="1" fill="hold">
                                          <p:stCondLst>
                                            <p:cond delay="0"/>
                                          </p:stCondLst>
                                        </p:cTn>
                                        <p:tgtEl>
                                          <p:spTgt spid="87"/>
                                        </p:tgtEl>
                                        <p:attrNameLst>
                                          <p:attrName>style.visibility</p:attrName>
                                        </p:attrNameLst>
                                      </p:cBhvr>
                                      <p:to>
                                        <p:strVal val="visible"/>
                                      </p:to>
                                    </p:set>
                                    <p:anim calcmode="lin" valueType="num">
                                      <p:cBhvr additive="base">
                                        <p:cTn id="64" dur="1500" fill="hold"/>
                                        <p:tgtEl>
                                          <p:spTgt spid="87"/>
                                        </p:tgtEl>
                                        <p:attrNameLst>
                                          <p:attrName>ppt_x</p:attrName>
                                        </p:attrNameLst>
                                      </p:cBhvr>
                                      <p:tavLst>
                                        <p:tav tm="0">
                                          <p:val>
                                            <p:strVal val="0-#ppt_w/2"/>
                                          </p:val>
                                        </p:tav>
                                        <p:tav tm="100000">
                                          <p:val>
                                            <p:strVal val="#ppt_x"/>
                                          </p:val>
                                        </p:tav>
                                      </p:tavLst>
                                    </p:anim>
                                    <p:anim calcmode="lin" valueType="num">
                                      <p:cBhvr additive="base">
                                        <p:cTn id="65" dur="1500" fill="hold"/>
                                        <p:tgtEl>
                                          <p:spTgt spid="87"/>
                                        </p:tgtEl>
                                        <p:attrNameLst>
                                          <p:attrName>ppt_y</p:attrName>
                                        </p:attrNameLst>
                                      </p:cBhvr>
                                      <p:tavLst>
                                        <p:tav tm="0">
                                          <p:val>
                                            <p:strVal val="#ppt_y"/>
                                          </p:val>
                                        </p:tav>
                                        <p:tav tm="100000">
                                          <p:val>
                                            <p:strVal val="#ppt_y"/>
                                          </p:val>
                                        </p:tav>
                                      </p:tavLst>
                                    </p:anim>
                                  </p:childTnLst>
                                </p:cTn>
                              </p:par>
                              <p:par>
                                <p:cTn id="66" presetID="2" presetClass="entr" presetSubtype="8" decel="100000" fill="hold" grpId="0" nodeType="withEffect">
                                  <p:stCondLst>
                                    <p:cond delay="2000"/>
                                  </p:stCondLst>
                                  <p:childTnLst>
                                    <p:set>
                                      <p:cBhvr>
                                        <p:cTn id="67" dur="1" fill="hold">
                                          <p:stCondLst>
                                            <p:cond delay="0"/>
                                          </p:stCondLst>
                                        </p:cTn>
                                        <p:tgtEl>
                                          <p:spTgt spid="63"/>
                                        </p:tgtEl>
                                        <p:attrNameLst>
                                          <p:attrName>style.visibility</p:attrName>
                                        </p:attrNameLst>
                                      </p:cBhvr>
                                      <p:to>
                                        <p:strVal val="visible"/>
                                      </p:to>
                                    </p:set>
                                    <p:anim calcmode="lin" valueType="num">
                                      <p:cBhvr additive="base">
                                        <p:cTn id="68" dur="1500" fill="hold"/>
                                        <p:tgtEl>
                                          <p:spTgt spid="63"/>
                                        </p:tgtEl>
                                        <p:attrNameLst>
                                          <p:attrName>ppt_x</p:attrName>
                                        </p:attrNameLst>
                                      </p:cBhvr>
                                      <p:tavLst>
                                        <p:tav tm="0">
                                          <p:val>
                                            <p:strVal val="0-#ppt_w/2"/>
                                          </p:val>
                                        </p:tav>
                                        <p:tav tm="100000">
                                          <p:val>
                                            <p:strVal val="#ppt_x"/>
                                          </p:val>
                                        </p:tav>
                                      </p:tavLst>
                                    </p:anim>
                                    <p:anim calcmode="lin" valueType="num">
                                      <p:cBhvr additive="base">
                                        <p:cTn id="69" dur="1500" fill="hold"/>
                                        <p:tgtEl>
                                          <p:spTgt spid="63"/>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2000"/>
                                  </p:stCondLst>
                                  <p:childTnLst>
                                    <p:set>
                                      <p:cBhvr>
                                        <p:cTn id="71" dur="1" fill="hold">
                                          <p:stCondLst>
                                            <p:cond delay="0"/>
                                          </p:stCondLst>
                                        </p:cTn>
                                        <p:tgtEl>
                                          <p:spTgt spid="61"/>
                                        </p:tgtEl>
                                        <p:attrNameLst>
                                          <p:attrName>style.visibility</p:attrName>
                                        </p:attrNameLst>
                                      </p:cBhvr>
                                      <p:to>
                                        <p:strVal val="visible"/>
                                      </p:to>
                                    </p:set>
                                    <p:anim calcmode="lin" valueType="num">
                                      <p:cBhvr additive="base">
                                        <p:cTn id="72" dur="1500" fill="hold"/>
                                        <p:tgtEl>
                                          <p:spTgt spid="61"/>
                                        </p:tgtEl>
                                        <p:attrNameLst>
                                          <p:attrName>ppt_x</p:attrName>
                                        </p:attrNameLst>
                                      </p:cBhvr>
                                      <p:tavLst>
                                        <p:tav tm="0">
                                          <p:val>
                                            <p:strVal val="1+#ppt_w/2"/>
                                          </p:val>
                                        </p:tav>
                                        <p:tav tm="100000">
                                          <p:val>
                                            <p:strVal val="#ppt_x"/>
                                          </p:val>
                                        </p:tav>
                                      </p:tavLst>
                                    </p:anim>
                                    <p:anim calcmode="lin" valueType="num">
                                      <p:cBhvr additive="base">
                                        <p:cTn id="73" dur="1500" fill="hold"/>
                                        <p:tgtEl>
                                          <p:spTgt spid="61"/>
                                        </p:tgtEl>
                                        <p:attrNameLst>
                                          <p:attrName>ppt_y</p:attrName>
                                        </p:attrNameLst>
                                      </p:cBhvr>
                                      <p:tavLst>
                                        <p:tav tm="0">
                                          <p:val>
                                            <p:strVal val="#ppt_y"/>
                                          </p:val>
                                        </p:tav>
                                        <p:tav tm="100000">
                                          <p:val>
                                            <p:strVal val="#ppt_y"/>
                                          </p:val>
                                        </p:tav>
                                      </p:tavLst>
                                    </p:anim>
                                  </p:childTnLst>
                                </p:cTn>
                              </p:par>
                              <p:par>
                                <p:cTn id="74" presetID="2" presetClass="entr" presetSubtype="8" decel="100000" fill="hold" grpId="0" nodeType="withEffect">
                                  <p:stCondLst>
                                    <p:cond delay="2250"/>
                                  </p:stCondLst>
                                  <p:childTnLst>
                                    <p:set>
                                      <p:cBhvr>
                                        <p:cTn id="75" dur="1" fill="hold">
                                          <p:stCondLst>
                                            <p:cond delay="0"/>
                                          </p:stCondLst>
                                        </p:cTn>
                                        <p:tgtEl>
                                          <p:spTgt spid="48"/>
                                        </p:tgtEl>
                                        <p:attrNameLst>
                                          <p:attrName>style.visibility</p:attrName>
                                        </p:attrNameLst>
                                      </p:cBhvr>
                                      <p:to>
                                        <p:strVal val="visible"/>
                                      </p:to>
                                    </p:set>
                                    <p:anim calcmode="lin" valueType="num">
                                      <p:cBhvr additive="base">
                                        <p:cTn id="76" dur="1500" fill="hold"/>
                                        <p:tgtEl>
                                          <p:spTgt spid="48"/>
                                        </p:tgtEl>
                                        <p:attrNameLst>
                                          <p:attrName>ppt_x</p:attrName>
                                        </p:attrNameLst>
                                      </p:cBhvr>
                                      <p:tavLst>
                                        <p:tav tm="0">
                                          <p:val>
                                            <p:strVal val="0-#ppt_w/2"/>
                                          </p:val>
                                        </p:tav>
                                        <p:tav tm="100000">
                                          <p:val>
                                            <p:strVal val="#ppt_x"/>
                                          </p:val>
                                        </p:tav>
                                      </p:tavLst>
                                    </p:anim>
                                    <p:anim calcmode="lin" valueType="num">
                                      <p:cBhvr additive="base">
                                        <p:cTn id="77" dur="1500" fill="hold"/>
                                        <p:tgtEl>
                                          <p:spTgt spid="48"/>
                                        </p:tgtEl>
                                        <p:attrNameLst>
                                          <p:attrName>ppt_y</p:attrName>
                                        </p:attrNameLst>
                                      </p:cBhvr>
                                      <p:tavLst>
                                        <p:tav tm="0">
                                          <p:val>
                                            <p:strVal val="#ppt_y"/>
                                          </p:val>
                                        </p:tav>
                                        <p:tav tm="100000">
                                          <p:val>
                                            <p:strVal val="#ppt_y"/>
                                          </p:val>
                                        </p:tav>
                                      </p:tavLst>
                                    </p:anim>
                                  </p:childTnLst>
                                </p:cTn>
                              </p:par>
                              <p:par>
                                <p:cTn id="78" presetID="2" presetClass="entr" presetSubtype="2" decel="100000" fill="hold" grpId="0" nodeType="withEffect">
                                  <p:stCondLst>
                                    <p:cond delay="2250"/>
                                  </p:stCondLst>
                                  <p:childTnLst>
                                    <p:set>
                                      <p:cBhvr>
                                        <p:cTn id="79" dur="1" fill="hold">
                                          <p:stCondLst>
                                            <p:cond delay="0"/>
                                          </p:stCondLst>
                                        </p:cTn>
                                        <p:tgtEl>
                                          <p:spTgt spid="83"/>
                                        </p:tgtEl>
                                        <p:attrNameLst>
                                          <p:attrName>style.visibility</p:attrName>
                                        </p:attrNameLst>
                                      </p:cBhvr>
                                      <p:to>
                                        <p:strVal val="visible"/>
                                      </p:to>
                                    </p:set>
                                    <p:anim calcmode="lin" valueType="num">
                                      <p:cBhvr additive="base">
                                        <p:cTn id="80" dur="1500" fill="hold"/>
                                        <p:tgtEl>
                                          <p:spTgt spid="83"/>
                                        </p:tgtEl>
                                        <p:attrNameLst>
                                          <p:attrName>ppt_x</p:attrName>
                                        </p:attrNameLst>
                                      </p:cBhvr>
                                      <p:tavLst>
                                        <p:tav tm="0">
                                          <p:val>
                                            <p:strVal val="1+#ppt_w/2"/>
                                          </p:val>
                                        </p:tav>
                                        <p:tav tm="100000">
                                          <p:val>
                                            <p:strVal val="#ppt_x"/>
                                          </p:val>
                                        </p:tav>
                                      </p:tavLst>
                                    </p:anim>
                                    <p:anim calcmode="lin" valueType="num">
                                      <p:cBhvr additive="base">
                                        <p:cTn id="81" dur="1500" fill="hold"/>
                                        <p:tgtEl>
                                          <p:spTgt spid="83"/>
                                        </p:tgtEl>
                                        <p:attrNameLst>
                                          <p:attrName>ppt_y</p:attrName>
                                        </p:attrNameLst>
                                      </p:cBhvr>
                                      <p:tavLst>
                                        <p:tav tm="0">
                                          <p:val>
                                            <p:strVal val="#ppt_y"/>
                                          </p:val>
                                        </p:tav>
                                        <p:tav tm="100000">
                                          <p:val>
                                            <p:strVal val="#ppt_y"/>
                                          </p:val>
                                        </p:tav>
                                      </p:tavLst>
                                    </p:anim>
                                  </p:childTnLst>
                                </p:cTn>
                              </p:par>
                              <p:par>
                                <p:cTn id="82" presetID="2" presetClass="entr" presetSubtype="2" decel="100000" fill="hold" grpId="0" nodeType="withEffect">
                                  <p:stCondLst>
                                    <p:cond delay="2250"/>
                                  </p:stCondLst>
                                  <p:childTnLst>
                                    <p:set>
                                      <p:cBhvr>
                                        <p:cTn id="83" dur="1" fill="hold">
                                          <p:stCondLst>
                                            <p:cond delay="0"/>
                                          </p:stCondLst>
                                        </p:cTn>
                                        <p:tgtEl>
                                          <p:spTgt spid="59"/>
                                        </p:tgtEl>
                                        <p:attrNameLst>
                                          <p:attrName>style.visibility</p:attrName>
                                        </p:attrNameLst>
                                      </p:cBhvr>
                                      <p:to>
                                        <p:strVal val="visible"/>
                                      </p:to>
                                    </p:set>
                                    <p:anim calcmode="lin" valueType="num">
                                      <p:cBhvr additive="base">
                                        <p:cTn id="84" dur="1500" fill="hold"/>
                                        <p:tgtEl>
                                          <p:spTgt spid="59"/>
                                        </p:tgtEl>
                                        <p:attrNameLst>
                                          <p:attrName>ppt_x</p:attrName>
                                        </p:attrNameLst>
                                      </p:cBhvr>
                                      <p:tavLst>
                                        <p:tav tm="0">
                                          <p:val>
                                            <p:strVal val="1+#ppt_w/2"/>
                                          </p:val>
                                        </p:tav>
                                        <p:tav tm="100000">
                                          <p:val>
                                            <p:strVal val="#ppt_x"/>
                                          </p:val>
                                        </p:tav>
                                      </p:tavLst>
                                    </p:anim>
                                    <p:anim calcmode="lin" valueType="num">
                                      <p:cBhvr additive="base">
                                        <p:cTn id="85" dur="1500" fill="hold"/>
                                        <p:tgtEl>
                                          <p:spTgt spid="59"/>
                                        </p:tgtEl>
                                        <p:attrNameLst>
                                          <p:attrName>ppt_y</p:attrName>
                                        </p:attrNameLst>
                                      </p:cBhvr>
                                      <p:tavLst>
                                        <p:tav tm="0">
                                          <p:val>
                                            <p:strVal val="#ppt_y"/>
                                          </p:val>
                                        </p:tav>
                                        <p:tav tm="100000">
                                          <p:val>
                                            <p:strVal val="#ppt_y"/>
                                          </p:val>
                                        </p:tav>
                                      </p:tavLst>
                                    </p:anim>
                                  </p:childTnLst>
                                </p:cTn>
                              </p:par>
                              <p:par>
                                <p:cTn id="86" presetID="2" presetClass="entr" presetSubtype="8" decel="100000" fill="hold" grpId="0" nodeType="withEffect">
                                  <p:stCondLst>
                                    <p:cond delay="2250"/>
                                  </p:stCondLst>
                                  <p:childTnLst>
                                    <p:set>
                                      <p:cBhvr>
                                        <p:cTn id="87" dur="1" fill="hold">
                                          <p:stCondLst>
                                            <p:cond delay="0"/>
                                          </p:stCondLst>
                                        </p:cTn>
                                        <p:tgtEl>
                                          <p:spTgt spid="58"/>
                                        </p:tgtEl>
                                        <p:attrNameLst>
                                          <p:attrName>style.visibility</p:attrName>
                                        </p:attrNameLst>
                                      </p:cBhvr>
                                      <p:to>
                                        <p:strVal val="visible"/>
                                      </p:to>
                                    </p:set>
                                    <p:anim calcmode="lin" valueType="num">
                                      <p:cBhvr additive="base">
                                        <p:cTn id="88" dur="1500" fill="hold"/>
                                        <p:tgtEl>
                                          <p:spTgt spid="58"/>
                                        </p:tgtEl>
                                        <p:attrNameLst>
                                          <p:attrName>ppt_x</p:attrName>
                                        </p:attrNameLst>
                                      </p:cBhvr>
                                      <p:tavLst>
                                        <p:tav tm="0">
                                          <p:val>
                                            <p:strVal val="0-#ppt_w/2"/>
                                          </p:val>
                                        </p:tav>
                                        <p:tav tm="100000">
                                          <p:val>
                                            <p:strVal val="#ppt_x"/>
                                          </p:val>
                                        </p:tav>
                                      </p:tavLst>
                                    </p:anim>
                                    <p:anim calcmode="lin" valueType="num">
                                      <p:cBhvr additive="base">
                                        <p:cTn id="89" dur="1500" fill="hold"/>
                                        <p:tgtEl>
                                          <p:spTgt spid="58"/>
                                        </p:tgtEl>
                                        <p:attrNameLst>
                                          <p:attrName>ppt_y</p:attrName>
                                        </p:attrNameLst>
                                      </p:cBhvr>
                                      <p:tavLst>
                                        <p:tav tm="0">
                                          <p:val>
                                            <p:strVal val="#ppt_y"/>
                                          </p:val>
                                        </p:tav>
                                        <p:tav tm="100000">
                                          <p:val>
                                            <p:strVal val="#ppt_y"/>
                                          </p:val>
                                        </p:tav>
                                      </p:tavLst>
                                    </p:anim>
                                  </p:childTnLst>
                                </p:cTn>
                              </p:par>
                              <p:par>
                                <p:cTn id="90" presetID="2" presetClass="entr" presetSubtype="2" decel="100000" fill="hold" grpId="0" nodeType="withEffect">
                                  <p:stCondLst>
                                    <p:cond delay="2500"/>
                                  </p:stCondLst>
                                  <p:childTnLst>
                                    <p:set>
                                      <p:cBhvr>
                                        <p:cTn id="91" dur="1" fill="hold">
                                          <p:stCondLst>
                                            <p:cond delay="0"/>
                                          </p:stCondLst>
                                        </p:cTn>
                                        <p:tgtEl>
                                          <p:spTgt spid="72"/>
                                        </p:tgtEl>
                                        <p:attrNameLst>
                                          <p:attrName>style.visibility</p:attrName>
                                        </p:attrNameLst>
                                      </p:cBhvr>
                                      <p:to>
                                        <p:strVal val="visible"/>
                                      </p:to>
                                    </p:set>
                                    <p:anim calcmode="lin" valueType="num">
                                      <p:cBhvr additive="base">
                                        <p:cTn id="92" dur="1500" fill="hold"/>
                                        <p:tgtEl>
                                          <p:spTgt spid="72"/>
                                        </p:tgtEl>
                                        <p:attrNameLst>
                                          <p:attrName>ppt_x</p:attrName>
                                        </p:attrNameLst>
                                      </p:cBhvr>
                                      <p:tavLst>
                                        <p:tav tm="0">
                                          <p:val>
                                            <p:strVal val="1+#ppt_w/2"/>
                                          </p:val>
                                        </p:tav>
                                        <p:tav tm="100000">
                                          <p:val>
                                            <p:strVal val="#ppt_x"/>
                                          </p:val>
                                        </p:tav>
                                      </p:tavLst>
                                    </p:anim>
                                    <p:anim calcmode="lin" valueType="num">
                                      <p:cBhvr additive="base">
                                        <p:cTn id="93" dur="1500" fill="hold"/>
                                        <p:tgtEl>
                                          <p:spTgt spid="72"/>
                                        </p:tgtEl>
                                        <p:attrNameLst>
                                          <p:attrName>ppt_y</p:attrName>
                                        </p:attrNameLst>
                                      </p:cBhvr>
                                      <p:tavLst>
                                        <p:tav tm="0">
                                          <p:val>
                                            <p:strVal val="#ppt_y"/>
                                          </p:val>
                                        </p:tav>
                                        <p:tav tm="100000">
                                          <p:val>
                                            <p:strVal val="#ppt_y"/>
                                          </p:val>
                                        </p:tav>
                                      </p:tavLst>
                                    </p:anim>
                                  </p:childTnLst>
                                </p:cTn>
                              </p:par>
                              <p:par>
                                <p:cTn id="94" presetID="2" presetClass="entr" presetSubtype="8" decel="100000" fill="hold" grpId="0" nodeType="withEffect">
                                  <p:stCondLst>
                                    <p:cond delay="2500"/>
                                  </p:stCondLst>
                                  <p:childTnLst>
                                    <p:set>
                                      <p:cBhvr>
                                        <p:cTn id="95" dur="1" fill="hold">
                                          <p:stCondLst>
                                            <p:cond delay="0"/>
                                          </p:stCondLst>
                                        </p:cTn>
                                        <p:tgtEl>
                                          <p:spTgt spid="76"/>
                                        </p:tgtEl>
                                        <p:attrNameLst>
                                          <p:attrName>style.visibility</p:attrName>
                                        </p:attrNameLst>
                                      </p:cBhvr>
                                      <p:to>
                                        <p:strVal val="visible"/>
                                      </p:to>
                                    </p:set>
                                    <p:anim calcmode="lin" valueType="num">
                                      <p:cBhvr additive="base">
                                        <p:cTn id="96" dur="1500" fill="hold"/>
                                        <p:tgtEl>
                                          <p:spTgt spid="76"/>
                                        </p:tgtEl>
                                        <p:attrNameLst>
                                          <p:attrName>ppt_x</p:attrName>
                                        </p:attrNameLst>
                                      </p:cBhvr>
                                      <p:tavLst>
                                        <p:tav tm="0">
                                          <p:val>
                                            <p:strVal val="0-#ppt_w/2"/>
                                          </p:val>
                                        </p:tav>
                                        <p:tav tm="100000">
                                          <p:val>
                                            <p:strVal val="#ppt_x"/>
                                          </p:val>
                                        </p:tav>
                                      </p:tavLst>
                                    </p:anim>
                                    <p:anim calcmode="lin" valueType="num">
                                      <p:cBhvr additive="base">
                                        <p:cTn id="97" dur="1500" fill="hold"/>
                                        <p:tgtEl>
                                          <p:spTgt spid="76"/>
                                        </p:tgtEl>
                                        <p:attrNameLst>
                                          <p:attrName>ppt_y</p:attrName>
                                        </p:attrNameLst>
                                      </p:cBhvr>
                                      <p:tavLst>
                                        <p:tav tm="0">
                                          <p:val>
                                            <p:strVal val="#ppt_y"/>
                                          </p:val>
                                        </p:tav>
                                        <p:tav tm="100000">
                                          <p:val>
                                            <p:strVal val="#ppt_y"/>
                                          </p:val>
                                        </p:tav>
                                      </p:tavLst>
                                    </p:anim>
                                  </p:childTnLst>
                                </p:cTn>
                              </p:par>
                              <p:par>
                                <p:cTn id="98" presetID="2" presetClass="entr" presetSubtype="8" decel="100000" fill="hold" grpId="0" nodeType="withEffect">
                                  <p:stCondLst>
                                    <p:cond delay="2750"/>
                                  </p:stCondLst>
                                  <p:childTnLst>
                                    <p:set>
                                      <p:cBhvr>
                                        <p:cTn id="99" dur="1" fill="hold">
                                          <p:stCondLst>
                                            <p:cond delay="0"/>
                                          </p:stCondLst>
                                        </p:cTn>
                                        <p:tgtEl>
                                          <p:spTgt spid="82"/>
                                        </p:tgtEl>
                                        <p:attrNameLst>
                                          <p:attrName>style.visibility</p:attrName>
                                        </p:attrNameLst>
                                      </p:cBhvr>
                                      <p:to>
                                        <p:strVal val="visible"/>
                                      </p:to>
                                    </p:set>
                                    <p:anim calcmode="lin" valueType="num">
                                      <p:cBhvr additive="base">
                                        <p:cTn id="100" dur="1500" fill="hold"/>
                                        <p:tgtEl>
                                          <p:spTgt spid="82"/>
                                        </p:tgtEl>
                                        <p:attrNameLst>
                                          <p:attrName>ppt_x</p:attrName>
                                        </p:attrNameLst>
                                      </p:cBhvr>
                                      <p:tavLst>
                                        <p:tav tm="0">
                                          <p:val>
                                            <p:strVal val="0-#ppt_w/2"/>
                                          </p:val>
                                        </p:tav>
                                        <p:tav tm="100000">
                                          <p:val>
                                            <p:strVal val="#ppt_x"/>
                                          </p:val>
                                        </p:tav>
                                      </p:tavLst>
                                    </p:anim>
                                    <p:anim calcmode="lin" valueType="num">
                                      <p:cBhvr additive="base">
                                        <p:cTn id="101" dur="1500" fill="hold"/>
                                        <p:tgtEl>
                                          <p:spTgt spid="82"/>
                                        </p:tgtEl>
                                        <p:attrNameLst>
                                          <p:attrName>ppt_y</p:attrName>
                                        </p:attrNameLst>
                                      </p:cBhvr>
                                      <p:tavLst>
                                        <p:tav tm="0">
                                          <p:val>
                                            <p:strVal val="#ppt_y"/>
                                          </p:val>
                                        </p:tav>
                                        <p:tav tm="100000">
                                          <p:val>
                                            <p:strVal val="#ppt_y"/>
                                          </p:val>
                                        </p:tav>
                                      </p:tavLst>
                                    </p:anim>
                                  </p:childTnLst>
                                </p:cTn>
                              </p:par>
                              <p:par>
                                <p:cTn id="102" presetID="2" presetClass="entr" presetSubtype="2" decel="100000" fill="hold" grpId="0" nodeType="withEffect">
                                  <p:stCondLst>
                                    <p:cond delay="2750"/>
                                  </p:stCondLst>
                                  <p:childTnLst>
                                    <p:set>
                                      <p:cBhvr>
                                        <p:cTn id="103" dur="1" fill="hold">
                                          <p:stCondLst>
                                            <p:cond delay="0"/>
                                          </p:stCondLst>
                                        </p:cTn>
                                        <p:tgtEl>
                                          <p:spTgt spid="78"/>
                                        </p:tgtEl>
                                        <p:attrNameLst>
                                          <p:attrName>style.visibility</p:attrName>
                                        </p:attrNameLst>
                                      </p:cBhvr>
                                      <p:to>
                                        <p:strVal val="visible"/>
                                      </p:to>
                                    </p:set>
                                    <p:anim calcmode="lin" valueType="num">
                                      <p:cBhvr additive="base">
                                        <p:cTn id="104" dur="1500" fill="hold"/>
                                        <p:tgtEl>
                                          <p:spTgt spid="78"/>
                                        </p:tgtEl>
                                        <p:attrNameLst>
                                          <p:attrName>ppt_x</p:attrName>
                                        </p:attrNameLst>
                                      </p:cBhvr>
                                      <p:tavLst>
                                        <p:tav tm="0">
                                          <p:val>
                                            <p:strVal val="1+#ppt_w/2"/>
                                          </p:val>
                                        </p:tav>
                                        <p:tav tm="100000">
                                          <p:val>
                                            <p:strVal val="#ppt_x"/>
                                          </p:val>
                                        </p:tav>
                                      </p:tavLst>
                                    </p:anim>
                                    <p:anim calcmode="lin" valueType="num">
                                      <p:cBhvr additive="base">
                                        <p:cTn id="105" dur="1500" fill="hold"/>
                                        <p:tgtEl>
                                          <p:spTgt spid="78"/>
                                        </p:tgtEl>
                                        <p:attrNameLst>
                                          <p:attrName>ppt_y</p:attrName>
                                        </p:attrNameLst>
                                      </p:cBhvr>
                                      <p:tavLst>
                                        <p:tav tm="0">
                                          <p:val>
                                            <p:strVal val="#ppt_y"/>
                                          </p:val>
                                        </p:tav>
                                        <p:tav tm="100000">
                                          <p:val>
                                            <p:strVal val="#ppt_y"/>
                                          </p:val>
                                        </p:tav>
                                      </p:tavLst>
                                    </p:anim>
                                  </p:childTnLst>
                                </p:cTn>
                              </p:par>
                              <p:par>
                                <p:cTn id="106" presetID="2" presetClass="entr" presetSubtype="2" decel="100000" fill="hold" grpId="0" nodeType="withEffect">
                                  <p:stCondLst>
                                    <p:cond delay="2750"/>
                                  </p:stCondLst>
                                  <p:childTnLst>
                                    <p:set>
                                      <p:cBhvr>
                                        <p:cTn id="107" dur="1" fill="hold">
                                          <p:stCondLst>
                                            <p:cond delay="0"/>
                                          </p:stCondLst>
                                        </p:cTn>
                                        <p:tgtEl>
                                          <p:spTgt spid="66"/>
                                        </p:tgtEl>
                                        <p:attrNameLst>
                                          <p:attrName>style.visibility</p:attrName>
                                        </p:attrNameLst>
                                      </p:cBhvr>
                                      <p:to>
                                        <p:strVal val="visible"/>
                                      </p:to>
                                    </p:set>
                                    <p:anim calcmode="lin" valueType="num">
                                      <p:cBhvr additive="base">
                                        <p:cTn id="108" dur="1500" fill="hold"/>
                                        <p:tgtEl>
                                          <p:spTgt spid="66"/>
                                        </p:tgtEl>
                                        <p:attrNameLst>
                                          <p:attrName>ppt_x</p:attrName>
                                        </p:attrNameLst>
                                      </p:cBhvr>
                                      <p:tavLst>
                                        <p:tav tm="0">
                                          <p:val>
                                            <p:strVal val="1+#ppt_w/2"/>
                                          </p:val>
                                        </p:tav>
                                        <p:tav tm="100000">
                                          <p:val>
                                            <p:strVal val="#ppt_x"/>
                                          </p:val>
                                        </p:tav>
                                      </p:tavLst>
                                    </p:anim>
                                    <p:anim calcmode="lin" valueType="num">
                                      <p:cBhvr additive="base">
                                        <p:cTn id="109" dur="1500" fill="hold"/>
                                        <p:tgtEl>
                                          <p:spTgt spid="66"/>
                                        </p:tgtEl>
                                        <p:attrNameLst>
                                          <p:attrName>ppt_y</p:attrName>
                                        </p:attrNameLst>
                                      </p:cBhvr>
                                      <p:tavLst>
                                        <p:tav tm="0">
                                          <p:val>
                                            <p:strVal val="#ppt_y"/>
                                          </p:val>
                                        </p:tav>
                                        <p:tav tm="100000">
                                          <p:val>
                                            <p:strVal val="#ppt_y"/>
                                          </p:val>
                                        </p:tav>
                                      </p:tavLst>
                                    </p:anim>
                                  </p:childTnLst>
                                </p:cTn>
                              </p:par>
                              <p:par>
                                <p:cTn id="110" presetID="2" presetClass="entr" presetSubtype="8" decel="100000" fill="hold" grpId="0" nodeType="withEffect">
                                  <p:stCondLst>
                                    <p:cond delay="2750"/>
                                  </p:stCondLst>
                                  <p:childTnLst>
                                    <p:set>
                                      <p:cBhvr>
                                        <p:cTn id="111" dur="1" fill="hold">
                                          <p:stCondLst>
                                            <p:cond delay="0"/>
                                          </p:stCondLst>
                                        </p:cTn>
                                        <p:tgtEl>
                                          <p:spTgt spid="70"/>
                                        </p:tgtEl>
                                        <p:attrNameLst>
                                          <p:attrName>style.visibility</p:attrName>
                                        </p:attrNameLst>
                                      </p:cBhvr>
                                      <p:to>
                                        <p:strVal val="visible"/>
                                      </p:to>
                                    </p:set>
                                    <p:anim calcmode="lin" valueType="num">
                                      <p:cBhvr additive="base">
                                        <p:cTn id="112" dur="1500" fill="hold"/>
                                        <p:tgtEl>
                                          <p:spTgt spid="70"/>
                                        </p:tgtEl>
                                        <p:attrNameLst>
                                          <p:attrName>ppt_x</p:attrName>
                                        </p:attrNameLst>
                                      </p:cBhvr>
                                      <p:tavLst>
                                        <p:tav tm="0">
                                          <p:val>
                                            <p:strVal val="0-#ppt_w/2"/>
                                          </p:val>
                                        </p:tav>
                                        <p:tav tm="100000">
                                          <p:val>
                                            <p:strVal val="#ppt_x"/>
                                          </p:val>
                                        </p:tav>
                                      </p:tavLst>
                                    </p:anim>
                                    <p:anim calcmode="lin" valueType="num">
                                      <p:cBhvr additive="base">
                                        <p:cTn id="113" dur="1500" fill="hold"/>
                                        <p:tgtEl>
                                          <p:spTgt spid="70"/>
                                        </p:tgtEl>
                                        <p:attrNameLst>
                                          <p:attrName>ppt_y</p:attrName>
                                        </p:attrNameLst>
                                      </p:cBhvr>
                                      <p:tavLst>
                                        <p:tav tm="0">
                                          <p:val>
                                            <p:strVal val="#ppt_y"/>
                                          </p:val>
                                        </p:tav>
                                        <p:tav tm="100000">
                                          <p:val>
                                            <p:strVal val="#ppt_y"/>
                                          </p:val>
                                        </p:tav>
                                      </p:tavLst>
                                    </p:anim>
                                  </p:childTnLst>
                                </p:cTn>
                              </p:par>
                              <p:par>
                                <p:cTn id="114" presetID="2" presetClass="entr" presetSubtype="8" decel="100000" fill="hold" grpId="0" nodeType="withEffect">
                                  <p:stCondLst>
                                    <p:cond delay="3000"/>
                                  </p:stCondLst>
                                  <p:childTnLst>
                                    <p:set>
                                      <p:cBhvr>
                                        <p:cTn id="115" dur="1" fill="hold">
                                          <p:stCondLst>
                                            <p:cond delay="0"/>
                                          </p:stCondLst>
                                        </p:cTn>
                                        <p:tgtEl>
                                          <p:spTgt spid="88"/>
                                        </p:tgtEl>
                                        <p:attrNameLst>
                                          <p:attrName>style.visibility</p:attrName>
                                        </p:attrNameLst>
                                      </p:cBhvr>
                                      <p:to>
                                        <p:strVal val="visible"/>
                                      </p:to>
                                    </p:set>
                                    <p:anim calcmode="lin" valueType="num">
                                      <p:cBhvr additive="base">
                                        <p:cTn id="116" dur="1500" fill="hold"/>
                                        <p:tgtEl>
                                          <p:spTgt spid="88"/>
                                        </p:tgtEl>
                                        <p:attrNameLst>
                                          <p:attrName>ppt_x</p:attrName>
                                        </p:attrNameLst>
                                      </p:cBhvr>
                                      <p:tavLst>
                                        <p:tav tm="0">
                                          <p:val>
                                            <p:strVal val="0-#ppt_w/2"/>
                                          </p:val>
                                        </p:tav>
                                        <p:tav tm="100000">
                                          <p:val>
                                            <p:strVal val="#ppt_x"/>
                                          </p:val>
                                        </p:tav>
                                      </p:tavLst>
                                    </p:anim>
                                    <p:anim calcmode="lin" valueType="num">
                                      <p:cBhvr additive="base">
                                        <p:cTn id="117" dur="1500" fill="hold"/>
                                        <p:tgtEl>
                                          <p:spTgt spid="88"/>
                                        </p:tgtEl>
                                        <p:attrNameLst>
                                          <p:attrName>ppt_y</p:attrName>
                                        </p:attrNameLst>
                                      </p:cBhvr>
                                      <p:tavLst>
                                        <p:tav tm="0">
                                          <p:val>
                                            <p:strVal val="#ppt_y"/>
                                          </p:val>
                                        </p:tav>
                                        <p:tav tm="100000">
                                          <p:val>
                                            <p:strVal val="#ppt_y"/>
                                          </p:val>
                                        </p:tav>
                                      </p:tavLst>
                                    </p:anim>
                                  </p:childTnLst>
                                </p:cTn>
                              </p:par>
                              <p:par>
                                <p:cTn id="118" presetID="2" presetClass="entr" presetSubtype="2" decel="100000" fill="hold" grpId="0" nodeType="withEffect">
                                  <p:stCondLst>
                                    <p:cond delay="3000"/>
                                  </p:stCondLst>
                                  <p:childTnLst>
                                    <p:set>
                                      <p:cBhvr>
                                        <p:cTn id="119" dur="1" fill="hold">
                                          <p:stCondLst>
                                            <p:cond delay="0"/>
                                          </p:stCondLst>
                                        </p:cTn>
                                        <p:tgtEl>
                                          <p:spTgt spid="84"/>
                                        </p:tgtEl>
                                        <p:attrNameLst>
                                          <p:attrName>style.visibility</p:attrName>
                                        </p:attrNameLst>
                                      </p:cBhvr>
                                      <p:to>
                                        <p:strVal val="visible"/>
                                      </p:to>
                                    </p:set>
                                    <p:anim calcmode="lin" valueType="num">
                                      <p:cBhvr additive="base">
                                        <p:cTn id="120" dur="1500" fill="hold"/>
                                        <p:tgtEl>
                                          <p:spTgt spid="84"/>
                                        </p:tgtEl>
                                        <p:attrNameLst>
                                          <p:attrName>ppt_x</p:attrName>
                                        </p:attrNameLst>
                                      </p:cBhvr>
                                      <p:tavLst>
                                        <p:tav tm="0">
                                          <p:val>
                                            <p:strVal val="1+#ppt_w/2"/>
                                          </p:val>
                                        </p:tav>
                                        <p:tav tm="100000">
                                          <p:val>
                                            <p:strVal val="#ppt_x"/>
                                          </p:val>
                                        </p:tav>
                                      </p:tavLst>
                                    </p:anim>
                                    <p:anim calcmode="lin" valueType="num">
                                      <p:cBhvr additive="base">
                                        <p:cTn id="121" dur="1500" fill="hold"/>
                                        <p:tgtEl>
                                          <p:spTgt spid="84"/>
                                        </p:tgtEl>
                                        <p:attrNameLst>
                                          <p:attrName>ppt_y</p:attrName>
                                        </p:attrNameLst>
                                      </p:cBhvr>
                                      <p:tavLst>
                                        <p:tav tm="0">
                                          <p:val>
                                            <p:strVal val="#ppt_y"/>
                                          </p:val>
                                        </p:tav>
                                        <p:tav tm="100000">
                                          <p:val>
                                            <p:strVal val="#ppt_y"/>
                                          </p:val>
                                        </p:tav>
                                      </p:tavLst>
                                    </p:anim>
                                  </p:childTnLst>
                                </p:cTn>
                              </p:par>
                              <p:par>
                                <p:cTn id="122" presetID="2" presetClass="entr" presetSubtype="2" decel="100000" fill="hold" grpId="0" nodeType="withEffect">
                                  <p:stCondLst>
                                    <p:cond delay="3000"/>
                                  </p:stCondLst>
                                  <p:childTnLst>
                                    <p:set>
                                      <p:cBhvr>
                                        <p:cTn id="123" dur="1" fill="hold">
                                          <p:stCondLst>
                                            <p:cond delay="0"/>
                                          </p:stCondLst>
                                        </p:cTn>
                                        <p:tgtEl>
                                          <p:spTgt spid="60"/>
                                        </p:tgtEl>
                                        <p:attrNameLst>
                                          <p:attrName>style.visibility</p:attrName>
                                        </p:attrNameLst>
                                      </p:cBhvr>
                                      <p:to>
                                        <p:strVal val="visible"/>
                                      </p:to>
                                    </p:set>
                                    <p:anim calcmode="lin" valueType="num">
                                      <p:cBhvr additive="base">
                                        <p:cTn id="124" dur="1500" fill="hold"/>
                                        <p:tgtEl>
                                          <p:spTgt spid="60"/>
                                        </p:tgtEl>
                                        <p:attrNameLst>
                                          <p:attrName>ppt_x</p:attrName>
                                        </p:attrNameLst>
                                      </p:cBhvr>
                                      <p:tavLst>
                                        <p:tav tm="0">
                                          <p:val>
                                            <p:strVal val="1+#ppt_w/2"/>
                                          </p:val>
                                        </p:tav>
                                        <p:tav tm="100000">
                                          <p:val>
                                            <p:strVal val="#ppt_x"/>
                                          </p:val>
                                        </p:tav>
                                      </p:tavLst>
                                    </p:anim>
                                    <p:anim calcmode="lin" valueType="num">
                                      <p:cBhvr additive="base">
                                        <p:cTn id="125" dur="1500" fill="hold"/>
                                        <p:tgtEl>
                                          <p:spTgt spid="60"/>
                                        </p:tgtEl>
                                        <p:attrNameLst>
                                          <p:attrName>ppt_y</p:attrName>
                                        </p:attrNameLst>
                                      </p:cBhvr>
                                      <p:tavLst>
                                        <p:tav tm="0">
                                          <p:val>
                                            <p:strVal val="#ppt_y"/>
                                          </p:val>
                                        </p:tav>
                                        <p:tav tm="100000">
                                          <p:val>
                                            <p:strVal val="#ppt_y"/>
                                          </p:val>
                                        </p:tav>
                                      </p:tavLst>
                                    </p:anim>
                                  </p:childTnLst>
                                </p:cTn>
                              </p:par>
                              <p:par>
                                <p:cTn id="126" presetID="2" presetClass="entr" presetSubtype="8" decel="100000" fill="hold" grpId="0" nodeType="withEffect">
                                  <p:stCondLst>
                                    <p:cond delay="3000"/>
                                  </p:stCondLst>
                                  <p:childTnLst>
                                    <p:set>
                                      <p:cBhvr>
                                        <p:cTn id="127" dur="1" fill="hold">
                                          <p:stCondLst>
                                            <p:cond delay="0"/>
                                          </p:stCondLst>
                                        </p:cTn>
                                        <p:tgtEl>
                                          <p:spTgt spid="64"/>
                                        </p:tgtEl>
                                        <p:attrNameLst>
                                          <p:attrName>style.visibility</p:attrName>
                                        </p:attrNameLst>
                                      </p:cBhvr>
                                      <p:to>
                                        <p:strVal val="visible"/>
                                      </p:to>
                                    </p:set>
                                    <p:anim calcmode="lin" valueType="num">
                                      <p:cBhvr additive="base">
                                        <p:cTn id="128" dur="1500" fill="hold"/>
                                        <p:tgtEl>
                                          <p:spTgt spid="64"/>
                                        </p:tgtEl>
                                        <p:attrNameLst>
                                          <p:attrName>ppt_x</p:attrName>
                                        </p:attrNameLst>
                                      </p:cBhvr>
                                      <p:tavLst>
                                        <p:tav tm="0">
                                          <p:val>
                                            <p:strVal val="0-#ppt_w/2"/>
                                          </p:val>
                                        </p:tav>
                                        <p:tav tm="100000">
                                          <p:val>
                                            <p:strVal val="#ppt_x"/>
                                          </p:val>
                                        </p:tav>
                                      </p:tavLst>
                                    </p:anim>
                                    <p:anim calcmode="lin" valueType="num">
                                      <p:cBhvr additive="base">
                                        <p:cTn id="129" dur="1500" fill="hold"/>
                                        <p:tgtEl>
                                          <p:spTgt spid="64"/>
                                        </p:tgtEl>
                                        <p:attrNameLst>
                                          <p:attrName>ppt_y</p:attrName>
                                        </p:attrNameLst>
                                      </p:cBhvr>
                                      <p:tavLst>
                                        <p:tav tm="0">
                                          <p:val>
                                            <p:strVal val="#ppt_y"/>
                                          </p:val>
                                        </p:tav>
                                        <p:tav tm="100000">
                                          <p:val>
                                            <p:strVal val="#ppt_y"/>
                                          </p:val>
                                        </p:tav>
                                      </p:tavLst>
                                    </p:anim>
                                  </p:childTnLst>
                                </p:cTn>
                              </p:par>
                              <p:par>
                                <p:cTn id="130" presetID="2" presetClass="entr" presetSubtype="8" decel="100000" fill="hold" grpId="0" nodeType="withEffect">
                                  <p:stCondLst>
                                    <p:cond delay="3250"/>
                                  </p:stCondLst>
                                  <p:childTnLst>
                                    <p:set>
                                      <p:cBhvr>
                                        <p:cTn id="131" dur="1" fill="hold">
                                          <p:stCondLst>
                                            <p:cond delay="0"/>
                                          </p:stCondLst>
                                        </p:cTn>
                                        <p:tgtEl>
                                          <p:spTgt spid="50"/>
                                        </p:tgtEl>
                                        <p:attrNameLst>
                                          <p:attrName>style.visibility</p:attrName>
                                        </p:attrNameLst>
                                      </p:cBhvr>
                                      <p:to>
                                        <p:strVal val="visible"/>
                                      </p:to>
                                    </p:set>
                                    <p:anim calcmode="lin" valueType="num">
                                      <p:cBhvr additive="base">
                                        <p:cTn id="132" dur="1500" fill="hold"/>
                                        <p:tgtEl>
                                          <p:spTgt spid="50"/>
                                        </p:tgtEl>
                                        <p:attrNameLst>
                                          <p:attrName>ppt_x</p:attrName>
                                        </p:attrNameLst>
                                      </p:cBhvr>
                                      <p:tavLst>
                                        <p:tav tm="0">
                                          <p:val>
                                            <p:strVal val="0-#ppt_w/2"/>
                                          </p:val>
                                        </p:tav>
                                        <p:tav tm="100000">
                                          <p:val>
                                            <p:strVal val="#ppt_x"/>
                                          </p:val>
                                        </p:tav>
                                      </p:tavLst>
                                    </p:anim>
                                    <p:anim calcmode="lin" valueType="num">
                                      <p:cBhvr additive="base">
                                        <p:cTn id="133" dur="1500" fill="hold"/>
                                        <p:tgtEl>
                                          <p:spTgt spid="50"/>
                                        </p:tgtEl>
                                        <p:attrNameLst>
                                          <p:attrName>ppt_y</p:attrName>
                                        </p:attrNameLst>
                                      </p:cBhvr>
                                      <p:tavLst>
                                        <p:tav tm="0">
                                          <p:val>
                                            <p:strVal val="#ppt_y"/>
                                          </p:val>
                                        </p:tav>
                                        <p:tav tm="100000">
                                          <p:val>
                                            <p:strVal val="#ppt_y"/>
                                          </p:val>
                                        </p:tav>
                                      </p:tavLst>
                                    </p:anim>
                                  </p:childTnLst>
                                </p:cTn>
                              </p:par>
                              <p:par>
                                <p:cTn id="134" presetID="2" presetClass="entr" presetSubtype="2" decel="100000" fill="hold" grpId="0" nodeType="withEffect">
                                  <p:stCondLst>
                                    <p:cond delay="3250"/>
                                  </p:stCondLst>
                                  <p:childTnLst>
                                    <p:set>
                                      <p:cBhvr>
                                        <p:cTn id="135" dur="1" fill="hold">
                                          <p:stCondLst>
                                            <p:cond delay="0"/>
                                          </p:stCondLst>
                                        </p:cTn>
                                        <p:tgtEl>
                                          <p:spTgt spid="71"/>
                                        </p:tgtEl>
                                        <p:attrNameLst>
                                          <p:attrName>style.visibility</p:attrName>
                                        </p:attrNameLst>
                                      </p:cBhvr>
                                      <p:to>
                                        <p:strVal val="visible"/>
                                      </p:to>
                                    </p:set>
                                    <p:anim calcmode="lin" valueType="num">
                                      <p:cBhvr additive="base">
                                        <p:cTn id="136" dur="1500" fill="hold"/>
                                        <p:tgtEl>
                                          <p:spTgt spid="71"/>
                                        </p:tgtEl>
                                        <p:attrNameLst>
                                          <p:attrName>ppt_x</p:attrName>
                                        </p:attrNameLst>
                                      </p:cBhvr>
                                      <p:tavLst>
                                        <p:tav tm="0">
                                          <p:val>
                                            <p:strVal val="1+#ppt_w/2"/>
                                          </p:val>
                                        </p:tav>
                                        <p:tav tm="100000">
                                          <p:val>
                                            <p:strVal val="#ppt_x"/>
                                          </p:val>
                                        </p:tav>
                                      </p:tavLst>
                                    </p:anim>
                                    <p:anim calcmode="lin" valueType="num">
                                      <p:cBhvr additive="base">
                                        <p:cTn id="137" dur="1500" fill="hold"/>
                                        <p:tgtEl>
                                          <p:spTgt spid="71"/>
                                        </p:tgtEl>
                                        <p:attrNameLst>
                                          <p:attrName>ppt_y</p:attrName>
                                        </p:attrNameLst>
                                      </p:cBhvr>
                                      <p:tavLst>
                                        <p:tav tm="0">
                                          <p:val>
                                            <p:strVal val="#ppt_y"/>
                                          </p:val>
                                        </p:tav>
                                        <p:tav tm="100000">
                                          <p:val>
                                            <p:strVal val="#ppt_y"/>
                                          </p:val>
                                        </p:tav>
                                      </p:tavLst>
                                    </p:anim>
                                  </p:childTnLst>
                                </p:cTn>
                              </p:par>
                              <p:par>
                                <p:cTn id="138" presetID="2" presetClass="entr" presetSubtype="8" decel="100000" fill="hold" grpId="0" nodeType="withEffect">
                                  <p:stCondLst>
                                    <p:cond delay="3500"/>
                                  </p:stCondLst>
                                  <p:childTnLst>
                                    <p:set>
                                      <p:cBhvr>
                                        <p:cTn id="139" dur="1" fill="hold">
                                          <p:stCondLst>
                                            <p:cond delay="0"/>
                                          </p:stCondLst>
                                        </p:cTn>
                                        <p:tgtEl>
                                          <p:spTgt spid="49"/>
                                        </p:tgtEl>
                                        <p:attrNameLst>
                                          <p:attrName>style.visibility</p:attrName>
                                        </p:attrNameLst>
                                      </p:cBhvr>
                                      <p:to>
                                        <p:strVal val="visible"/>
                                      </p:to>
                                    </p:set>
                                    <p:anim calcmode="lin" valueType="num">
                                      <p:cBhvr additive="base">
                                        <p:cTn id="140" dur="1500" fill="hold"/>
                                        <p:tgtEl>
                                          <p:spTgt spid="49"/>
                                        </p:tgtEl>
                                        <p:attrNameLst>
                                          <p:attrName>ppt_x</p:attrName>
                                        </p:attrNameLst>
                                      </p:cBhvr>
                                      <p:tavLst>
                                        <p:tav tm="0">
                                          <p:val>
                                            <p:strVal val="0-#ppt_w/2"/>
                                          </p:val>
                                        </p:tav>
                                        <p:tav tm="100000">
                                          <p:val>
                                            <p:strVal val="#ppt_x"/>
                                          </p:val>
                                        </p:tav>
                                      </p:tavLst>
                                    </p:anim>
                                    <p:anim calcmode="lin" valueType="num">
                                      <p:cBhvr additive="base">
                                        <p:cTn id="141" dur="1500" fill="hold"/>
                                        <p:tgtEl>
                                          <p:spTgt spid="49"/>
                                        </p:tgtEl>
                                        <p:attrNameLst>
                                          <p:attrName>ppt_y</p:attrName>
                                        </p:attrNameLst>
                                      </p:cBhvr>
                                      <p:tavLst>
                                        <p:tav tm="0">
                                          <p:val>
                                            <p:strVal val="#ppt_y"/>
                                          </p:val>
                                        </p:tav>
                                        <p:tav tm="100000">
                                          <p:val>
                                            <p:strVal val="#ppt_y"/>
                                          </p:val>
                                        </p:tav>
                                      </p:tavLst>
                                    </p:anim>
                                  </p:childTnLst>
                                </p:cTn>
                              </p:par>
                              <p:par>
                                <p:cTn id="142" presetID="2" presetClass="entr" presetSubtype="2" decel="100000" fill="hold" grpId="0" nodeType="withEffect">
                                  <p:stCondLst>
                                    <p:cond delay="3500"/>
                                  </p:stCondLst>
                                  <p:childTnLst>
                                    <p:set>
                                      <p:cBhvr>
                                        <p:cTn id="143" dur="1" fill="hold">
                                          <p:stCondLst>
                                            <p:cond delay="0"/>
                                          </p:stCondLst>
                                        </p:cTn>
                                        <p:tgtEl>
                                          <p:spTgt spid="77"/>
                                        </p:tgtEl>
                                        <p:attrNameLst>
                                          <p:attrName>style.visibility</p:attrName>
                                        </p:attrNameLst>
                                      </p:cBhvr>
                                      <p:to>
                                        <p:strVal val="visible"/>
                                      </p:to>
                                    </p:set>
                                    <p:anim calcmode="lin" valueType="num">
                                      <p:cBhvr additive="base">
                                        <p:cTn id="144" dur="1500" fill="hold"/>
                                        <p:tgtEl>
                                          <p:spTgt spid="77"/>
                                        </p:tgtEl>
                                        <p:attrNameLst>
                                          <p:attrName>ppt_x</p:attrName>
                                        </p:attrNameLst>
                                      </p:cBhvr>
                                      <p:tavLst>
                                        <p:tav tm="0">
                                          <p:val>
                                            <p:strVal val="1+#ppt_w/2"/>
                                          </p:val>
                                        </p:tav>
                                        <p:tav tm="100000">
                                          <p:val>
                                            <p:strVal val="#ppt_x"/>
                                          </p:val>
                                        </p:tav>
                                      </p:tavLst>
                                    </p:anim>
                                    <p:anim calcmode="lin" valueType="num">
                                      <p:cBhvr additive="base">
                                        <p:cTn id="145" dur="1500" fill="hold"/>
                                        <p:tgtEl>
                                          <p:spTgt spid="77"/>
                                        </p:tgtEl>
                                        <p:attrNameLst>
                                          <p:attrName>ppt_y</p:attrName>
                                        </p:attrNameLst>
                                      </p:cBhvr>
                                      <p:tavLst>
                                        <p:tav tm="0">
                                          <p:val>
                                            <p:strVal val="#ppt_y"/>
                                          </p:val>
                                        </p:tav>
                                        <p:tav tm="100000">
                                          <p:val>
                                            <p:strVal val="#ppt_y"/>
                                          </p:val>
                                        </p:tav>
                                      </p:tavLst>
                                    </p:anim>
                                  </p:childTnLst>
                                </p:cTn>
                              </p:par>
                              <p:par>
                                <p:cTn id="146" presetID="2" presetClass="entr" presetSubtype="2" decel="100000" fill="hold" grpId="0" nodeType="withEffect">
                                  <p:stCondLst>
                                    <p:cond delay="3500"/>
                                  </p:stCondLst>
                                  <p:childTnLst>
                                    <p:set>
                                      <p:cBhvr>
                                        <p:cTn id="147" dur="1" fill="hold">
                                          <p:stCondLst>
                                            <p:cond delay="0"/>
                                          </p:stCondLst>
                                        </p:cTn>
                                        <p:tgtEl>
                                          <p:spTgt spid="65"/>
                                        </p:tgtEl>
                                        <p:attrNameLst>
                                          <p:attrName>style.visibility</p:attrName>
                                        </p:attrNameLst>
                                      </p:cBhvr>
                                      <p:to>
                                        <p:strVal val="visible"/>
                                      </p:to>
                                    </p:set>
                                    <p:anim calcmode="lin" valueType="num">
                                      <p:cBhvr additive="base">
                                        <p:cTn id="148" dur="1500" fill="hold"/>
                                        <p:tgtEl>
                                          <p:spTgt spid="65"/>
                                        </p:tgtEl>
                                        <p:attrNameLst>
                                          <p:attrName>ppt_x</p:attrName>
                                        </p:attrNameLst>
                                      </p:cBhvr>
                                      <p:tavLst>
                                        <p:tav tm="0">
                                          <p:val>
                                            <p:strVal val="1+#ppt_w/2"/>
                                          </p:val>
                                        </p:tav>
                                        <p:tav tm="100000">
                                          <p:val>
                                            <p:strVal val="#ppt_x"/>
                                          </p:val>
                                        </p:tav>
                                      </p:tavLst>
                                    </p:anim>
                                    <p:anim calcmode="lin" valueType="num">
                                      <p:cBhvr additive="base">
                                        <p:cTn id="149" dur="1500" fill="hold"/>
                                        <p:tgtEl>
                                          <p:spTgt spid="65"/>
                                        </p:tgtEl>
                                        <p:attrNameLst>
                                          <p:attrName>ppt_y</p:attrName>
                                        </p:attrNameLst>
                                      </p:cBhvr>
                                      <p:tavLst>
                                        <p:tav tm="0">
                                          <p:val>
                                            <p:strVal val="#ppt_y"/>
                                          </p:val>
                                        </p:tav>
                                        <p:tav tm="100000">
                                          <p:val>
                                            <p:strVal val="#ppt_y"/>
                                          </p:val>
                                        </p:tav>
                                      </p:tavLst>
                                    </p:anim>
                                  </p:childTnLst>
                                </p:cTn>
                              </p:par>
                              <p:par>
                                <p:cTn id="150" presetID="2" presetClass="entr" presetSubtype="8" decel="100000" fill="hold" grpId="0" nodeType="withEffect">
                                  <p:stCondLst>
                                    <p:cond delay="3500"/>
                                  </p:stCondLst>
                                  <p:childTnLst>
                                    <p:set>
                                      <p:cBhvr>
                                        <p:cTn id="151" dur="1" fill="hold">
                                          <p:stCondLst>
                                            <p:cond delay="0"/>
                                          </p:stCondLst>
                                        </p:cTn>
                                        <p:tgtEl>
                                          <p:spTgt spid="51"/>
                                        </p:tgtEl>
                                        <p:attrNameLst>
                                          <p:attrName>style.visibility</p:attrName>
                                        </p:attrNameLst>
                                      </p:cBhvr>
                                      <p:to>
                                        <p:strVal val="visible"/>
                                      </p:to>
                                    </p:set>
                                    <p:anim calcmode="lin" valueType="num">
                                      <p:cBhvr additive="base">
                                        <p:cTn id="152" dur="1500" fill="hold"/>
                                        <p:tgtEl>
                                          <p:spTgt spid="51"/>
                                        </p:tgtEl>
                                        <p:attrNameLst>
                                          <p:attrName>ppt_x</p:attrName>
                                        </p:attrNameLst>
                                      </p:cBhvr>
                                      <p:tavLst>
                                        <p:tav tm="0">
                                          <p:val>
                                            <p:strVal val="0-#ppt_w/2"/>
                                          </p:val>
                                        </p:tav>
                                        <p:tav tm="100000">
                                          <p:val>
                                            <p:strVal val="#ppt_x"/>
                                          </p:val>
                                        </p:tav>
                                      </p:tavLst>
                                    </p:anim>
                                    <p:anim calcmode="lin" valueType="num">
                                      <p:cBhvr additive="base">
                                        <p:cTn id="153" dur="1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7" grpId="0" animBg="1"/>
      <p:bldP spid="88" grpId="0" animBg="1"/>
      <p:bldP spid="87" grpId="0" animBg="1"/>
      <p:bldP spid="86" grpId="0" animBg="1"/>
      <p:bldP spid="85" grpId="0" animBg="1"/>
      <p:bldP spid="84" grpId="0" animBg="1"/>
      <p:bldP spid="83" grpId="0" animBg="1"/>
      <p:bldP spid="82" grpId="0" animBg="1"/>
      <p:bldP spid="81" grpId="0" animBg="1"/>
      <p:bldP spid="80" grpId="0" animBg="1"/>
      <p:bldP spid="79" grpId="0" animBg="1"/>
      <p:bldP spid="78" grpId="0" animBg="1"/>
      <p:bldP spid="77" grpId="0" animBg="1"/>
      <p:bldP spid="76" grpId="0" animBg="1"/>
      <p:bldP spid="75" grpId="0" animBg="1"/>
      <p:bldP spid="74" grpId="0" animBg="1"/>
      <p:bldP spid="73" grpId="0" animBg="1"/>
      <p:bldP spid="72" grpId="0" animBg="1"/>
      <p:bldP spid="71" grpId="0" animBg="1"/>
      <p:bldP spid="70" grpId="0" animBg="1"/>
      <p:bldP spid="69" grpId="0" animBg="1"/>
      <p:bldP spid="68" grpId="0" animBg="1"/>
      <p:bldP spid="67" grpId="0" animBg="1"/>
      <p:bldP spid="66" grpId="0" animBg="1"/>
      <p:bldP spid="65" grpId="0" animBg="1"/>
      <p:bldP spid="64" grpId="0" animBg="1"/>
      <p:bldP spid="63" grpId="0" animBg="1"/>
      <p:bldP spid="62" grpId="0" animBg="1"/>
      <p:bldP spid="61" grpId="0" animBg="1"/>
      <p:bldP spid="60" grpId="0" animBg="1"/>
      <p:bldP spid="59" grpId="0" animBg="1"/>
      <p:bldP spid="48" grpId="0" animBg="1"/>
      <p:bldP spid="49" grpId="0" animBg="1"/>
      <p:bldP spid="50" grpId="0" animBg="1"/>
      <p:bldP spid="51" grpId="0" animBg="1"/>
      <p:bldP spid="8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شَقَقْنَا الْأَرْض} بِالنَّبَاتِ {شَقًّا}.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{فَأَنْبَتْنَا فِيهَا حَبًّا} كَالْحِنْطَةِ وَالشَّعِير.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{وَعِنَبًا وَقَضْبًا} هُوَ الْقَتّ الرَّطْب.</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{وَزَيْتونًا وَنَخْلًا}.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{وَحَدَائِق غُلْبًا} بَسَاتِين كَثِيرَة الْأَشْجَار.</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عبس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0054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{وَفَاكِهَة وَأَبًّا} مَا تَرْعَاهُ الْبَهَائِم وَقِيلَ التِّبْن.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{مَتَاعًا} مُتْعَة أَوْ تَمْتِيعًا كَمَا تَقَدَّمَ فِي السُّورَة قَبْلهَا {لَكُمْ وَلِأَنْعَامِكُمْ} تَقَدَّمَ فِيهَا أَيْضًا.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{فَإِذَا جَاءَتِ الصَّاخَة} النفخة الثانية.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{يَوْمَ يَفِرُّ المرْءُ مِنْ أَخِيه} {وَأُمِّهِ وَأَبيه} {وَصَاحِبَته} زَوْجَته {وَبَنِيهِ} يَوْم بَدَل مِنْ إِذَا وجوابها دل عليها.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{لِكُلِّ اِمْرِئٍ مِنْهُمْ يَوْمئِذٍ شَأْن يُغْنِيه} حَال يَشْغَلهُ عَنْ شَأْن غَيْره أَيْ اِشْتَغَلَ كُلّ واحد بنفسه.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عبس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3291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{وُجُوه يَوْمئِذٍ مُسْفِرَة} مُضِيئَة.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{ضَاحِكَة مُسْتَبْشِرَة} فَرِحَة وَهُمْ الْمُؤْمِنُونَ.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{وَوُجُوه يَوْمئِذٍ عَلَيْهَا غَبَرَة} غُبَار.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{تَرْهَقهَا} تَغْشَاهَا {قَتَرَة} ظُلْمَة وَسَوَاد.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{أُولَئِكَ} أَهْل هَذِهِ الْحَالَة {هُمْ الْكَفَرَة الْفَجَرَة} أي الجامعون بين الكفر والفجور.</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عبس</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54456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03" name="TextBox 10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4" name="TextBox 10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5" name="TextBox 10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التكوير</a:t>
            </a:r>
          </a:p>
        </p:txBody>
      </p:sp>
    </p:spTree>
    <p:extLst>
      <p:ext uri="{BB962C8B-B14F-4D97-AF65-F5344CB8AC3E}">
        <p14:creationId xmlns:p14="http://schemas.microsoft.com/office/powerpoint/2010/main" val="1074108588"/>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إِذَا الشَّمْسُ كُوِّرَتْ (1) وَإِذَا النُّجُومُ انكَدَرَتْ (2) وَإِذَا الْجِبَالُ سُيِّرَتْ (3) وَإِذَا الْعِشَارُ عُطِّلَتْ (4) وَإِذَا الْوُحُوشُ حُشِرَتْ (5) وَإِذَا الْبِحَارُ سُجِّرَتْ (6) وَإِذَا النُّفُوسُ زُوِّجَتْ (7) وَإِذَا الْمَوْءُودَةُ سُئِلَتْ (8) بِأَيِّ ذَنبٍ قُتِلَتْ (9) وَإِذَا الصُّحُفُ نُشِرَتْ (10) وَإِذَا السَّمَاءُ كُشِطَتْ (11) وَإِذَا الْجَحِيمُ سُعِّرَتْ (12) وَإِذَا الْجَنَّةُ أُزْلِفَتْ (13) عَلِمَتْ</a:t>
            </a:r>
          </a:p>
        </p:txBody>
      </p:sp>
      <p:sp>
        <p:nvSpPr>
          <p:cNvPr id="11" name="نص 2"/>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نَفْسٌ مَّا أَحْضَرَتْ (14) فَلَا أُقْسِمُ بِالْخُنَّسِ (15) الْجَوَارِ الْكُنَّسِ (16) وَاللَّيْلِ إِذَا عَسْعَسَ (17) وَالصُّبْحِ إِذَا تَنَفَّسَ (18) إِنَّهُ لَقَوْلُ رَسُولٍ كَرِيمٍ (19) ذِي قُوَّةٍ عِندَ ذِي الْعَرْشِ مَكِينٍ (20) مُّطَاعٍ ثَمَّ أَمِينٍ (21) وَمَا صَاحِبُكُم بِمَجْنُونٍ (22) وَلَقَدْ رَآهُ بِالْأُفُقِ الْمُبِينِ (23) وَمَا هُوَ عَلَى الْغَيْبِ بِضَنِينٍ (24) وَمَا هُوَ بِقَوْلِ شَيْطَانٍ رَّجِيمٍ (25) فَأَيْنَ</a:t>
            </a:r>
          </a:p>
        </p:txBody>
      </p:sp>
      <p:sp>
        <p:nvSpPr>
          <p:cNvPr id="12" name="نص 3"/>
          <p:cNvSpPr txBox="1"/>
          <p:nvPr/>
        </p:nvSpPr>
        <p:spPr>
          <a:xfrm>
            <a:off x="494581" y="2767281"/>
            <a:ext cx="11202838" cy="1323439"/>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تَذْهَبُونَ (26) إِنْ هُوَ إِلَّا ذِكْرٌ لِّلْعَالَمِينَ (27) لِمَن شَاءَ مِنكُمْ أَن يَسْتَقِيمَ (28) وَمَا</a:t>
            </a:r>
          </a:p>
          <a:p>
            <a:pPr algn="ctr"/>
            <a:r>
              <a:rPr lang="ar-JO" sz="4000" dirty="0">
                <a:latin typeface="Traditional Arabic" panose="02020603050405020304" pitchFamily="18" charset="-78"/>
                <a:cs typeface="Traditional Arabic" panose="02020603050405020304" pitchFamily="18" charset="-78"/>
              </a:rPr>
              <a:t>تَشَاءُونَ إِلَّا أَن يَشَاءَ اللَّهُ رَبُّ الْعَالَمِينَ (29)</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التكوير</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081">
            <a:hlinkClick r:id="" action="ppaction://media"/>
          </p:cNvPr>
          <p:cNvPicPr>
            <a:picLocks noChangeAspect="1"/>
          </p:cNvPicPr>
          <p:nvPr>
            <a:audioFile r:link="rId2"/>
            <p:extLst>
              <p:ext uri="{DAA4B4D4-6D71-4841-9C94-3DE7FCFB9230}">
                <p14:media xmlns:p14="http://schemas.microsoft.com/office/powerpoint/2010/main" r:embed="rId1">
                  <p14:bmkLst>
                    <p14:bmk name="Bookmark 1" time="60026.7176"/>
                    <p14:bmk name="Bookmark 2" time="120310.9884"/>
                    <p14:bmk name="Bookmark 3" time="147622.5995"/>
                  </p14:bmkLst>
                </p14:media>
              </p:ext>
            </p:extLst>
          </p:nvPr>
        </p:nvPicPr>
        <p:blipFill>
          <a:blip r:embed="rId6"/>
          <a:stretch>
            <a:fillRect/>
          </a:stretch>
        </p:blipFill>
        <p:spPr>
          <a:xfrm>
            <a:off x="54966" y="-795132"/>
            <a:ext cx="609600" cy="609600"/>
          </a:xfrm>
          <a:prstGeom prst="rect">
            <a:avLst/>
          </a:prstGeom>
        </p:spPr>
      </p:pic>
    </p:spTree>
    <p:extLst>
      <p:ext uri="{BB962C8B-B14F-4D97-AF65-F5344CB8AC3E}">
        <p14:creationId xmlns:p14="http://schemas.microsoft.com/office/powerpoint/2010/main" val="389977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4" bmkName="Bookmark 1"/>
                      </p:tgtEl>
                    </p:cond>
                  </p:nextCondLst>
                </p:seq>
                <p:seq concurrent="1" nextAc="seek">
                  <p:cTn id="38" restart="whenNotActive" fill="hold" evtFilter="cancelBubble" nodeType="interactiveSeq">
                    <p:stCondLst>
                      <p:cond evt="onMediaBookmark" delay="0">
                        <p:tgtEl>
                          <p14:bmkTgt spid="4" bmkName="Bookmark 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1"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nextCondLst>
                    <p:cond evt="onMediaBookmark" delay="0">
                      <p:tgtEl>
                        <p14:bmkTgt spid="4" bmkName="Bookmark 2"/>
                      </p:tgtEl>
                    </p:cond>
                  </p:nextCondLst>
                </p:seq>
                <p:seq concurrent="1" nextAc="seek">
                  <p:cTn id="47" restart="whenNotActive" fill="hold" evtFilter="cancelBubble" nodeType="interactiveSeq">
                    <p:stCondLst>
                      <p:cond evt="onMediaBookmark" delay="0">
                        <p:tgtEl>
                          <p14:bmkTgt spid="4" bmkName="Bookmark 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xit" presetSubtype="0" fill="hold" grpId="2" nodeType="withEffect">
                                      <p:stCondLst>
                                        <p:cond delay="0"/>
                                      </p:stCondLst>
                                      <p:childTnLst>
                                        <p:set>
                                          <p:cBhvr>
                                            <p:cTn id="55" dur="1" fill="hold">
                                              <p:stCondLst>
                                                <p:cond delay="0"/>
                                              </p:stCondLst>
                                            </p:cTn>
                                            <p:tgtEl>
                                              <p:spTgt spid="77"/>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0"/>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81"/>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3"/>
                      </p:tgtEl>
                    </p:cond>
                  </p:nextCondLst>
                </p:seq>
              </p:childTnLst>
            </p:cTn>
          </p:par>
        </p:tnLst>
        <p:bldLst>
          <p:bldP spid="2" grpId="0"/>
          <p:bldP spid="11" grpId="0"/>
          <p:bldP spid="11" grpId="1"/>
          <p:bldP spid="12"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{إِذَا الشَّمْس كُوِّرَتْ} لُفِّفَتْ وَذُهِبَ بِنُورِهَا.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النُّجُوم اِنْكَدَرَتْ} انْقَضَّتْ وَتَسَاقَطَتْ عَلَى الْأَرْض.</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الْجِبَال سُيِّرَتْ} ذُهِبَ بِهَا عَنْ وَجْه الْأَرْض فَصَارَتْ هَبَاء مُنْبَثًّا.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الْعِشَار} النُّوق الْحَوَامِل {عُطِّلَتْ} تُرِكَتْ بِلَا رَاعٍ أَوْ بِلَا حَلْب لِمَا دَهَاهُمْ مِنْ الْأَمْر وَإِنْ لَمْ يَكُنْ مَال أَعْجَب إِلَيْهِمْ منها.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التكوير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44312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الْوُحُوش حُشِرَتْ} جُمِعَتْ بَعْد الْبَعْث لِيَقْتَصّ لِبَعْضٍ مِنْ بَعْض ثُمَّ تَصِير تُرَابًا.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الْبِحَار سُجِّرَتْ} بِالتَّخْفِيفِ وَالتَّشْدِيد أُوقِدَتْ فَصَارَتْ نارا.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النُّفوسُ زُوِّجَت} قرنت بأجسادها.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الموَؤُودَةُ} الْجَارِيَة تُدْفَن حَيَّة خَوْف الْعَار وَالْحَاجَة {سُئِلَتْ} ت</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ب</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كيت</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ا لقاتلها.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{بِأَيِّ ذَنْب قُتِلَتْ} وَقُرِئَ بِكَسْرِ التَّاء حِكَايَة لِمَا تُخَاطَب بِهِ وَجَوَابهَا أَنْ تَقُول قُتِلْت بلا ذنب.</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التكوير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8027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الصُّحُف} صُحُف الْأَعْمَال {نُشِرَتْ} بِالتَّخْفِيفِ وَالتَّشْدِيد فتحت وبسطت.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السَّمَاء كُشِطَتْ} نُزِعَتْ عَنْ أَمَاكِنهَا كَمَا يُنْزَع الْجِلْد عَنْ الشَّاة.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الْجَحِيم} النَّار {سُعِّرَتْ} بِالتَّخْفِيفِ وَالتَّشْدِيد أُجِّجَتْ.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الْجَنَّة أُزْلِفَتْ} قُرِّبَتْ لِأَهْلِهَا لِيَدْخُلُوهَا وَجَوَاب إِذَا أَوَّل السُّورَة وَمَا عُطِفَ عَلَيْهَا.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{عَلِمَتْ نَفْس} كُلّ نَفْس وَقْت هَذِهِ الْمَذْكُورَات وَهُوَ يَوْم الْقِيَامَة {مَا أَحْضَرَتْ} مِنْ خَيْر وشر.</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التكوير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90583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4"/>
            <a:ext cx="11520000" cy="293221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{فَلا أُقْسِم} لا زائدة {بِالخُنَّس}.</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{الجوار الْكُنَّس} هِيَ النُّجُوم الْخَمْسَة زُحَل وَالْمُشْتَرَى وَالْمَرِّيخ وَالزُّهَرَة وَعُطَارِد تَخْنُس بِضَمِّ النُّون أَيْ تَرْجِع فِي مَجْرَاهَا وَرَاءَهَا بَيْنَمَا نَرَى النَّجْم فِي آخِر الْبُرْج إِذْ كَرَّ رَاجِعًا إِلَى أَوَّله وتكنس النُّون تَدْخُل فِي كِنَاسهَا أَيْ تَغِيب فِي الْمَوَاضِع الَّتِي تَغِيب فِيهَا.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{وَاللَّيْل إِذَا عَسْعَسَ} أَقْبَلَ بِظَلَامِهِ أَوْ أَدْبَرَ.</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التكوير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74953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{وَالصُّبْح إِذَا تَنَفَّسَ} اِمْتَدَّ حَتَّى يَصِير نَهَارًا بينا.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{إِنَّهُ} أَيْ الْقُرْآن {لَقَوْل رَسُول كَرِيم} عَلَى اللَّه تَعَالَى وَهُوَ جِبْرِيل أُضِيفَ إِلَيْهِ لِنُزُولِهِ به.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{ذِي قُوَّة} أَيْ شَدِيد الْقُوَى {عِنْد ذِي الْعَرْش} أَيْ اللَّه تَعَالَى {مَكِين} ذِي مَكَانَة مُتَعَلِّق بِهِ عِنْد.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{مُطَاع ثَمَّ} تُطِيعهُ الْمَلَائِكَة فِي السَّمَاوَات {أَمِين} على الوحي.</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صَاحِبكُمْ} مُحَمَّد صَلَّى اللَّه عَلَيْهِ وَسَلَّمَ عُطِفَ عَلَى إِنَّهُ إِلَى آخِر الْمُقْسَم عَلَيْهِ {بِمَجْنُونٍ} كَمَا زَعَمْتُمْ.</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التكوير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34955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03" name="TextBox 10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4" name="TextBox 10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5" name="TextBox 10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النبأ</a:t>
            </a:r>
          </a:p>
        </p:txBody>
      </p:sp>
    </p:spTree>
    <p:extLst>
      <p:ext uri="{BB962C8B-B14F-4D97-AF65-F5344CB8AC3E}">
        <p14:creationId xmlns:p14="http://schemas.microsoft.com/office/powerpoint/2010/main" val="4215486190"/>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4"/>
            <a:ext cx="11520000" cy="293221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{وَلَقَدْ رَآهُ} رَأَى مُحَمَّد صَلَّى اللَّه عَلَيْهِ وَسَلَّمَ جِبْرِيل عَلَى صُورَته الَّتِي خُلِقَ عَلَيْهَا {بِالْأُفُقِ الْمُبِين} الْبَيِّن وَهُوَ الْأَعْلَى بِنَاحِيَةِ الْمَشْرِق.</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هُوَ} مُحَمَّد صَلَّى اللَّه عَلَيْهِ وَسَلَّمَ {عَلَى الْغَيْب} مَا غَابَ مِنْ الْوَحْي وَخَبَر السماء {بظنين} أَيْ بِمُتَّهَمٍ وَفِي قِرَاءَة بِالضَّادِ أَيْ بِبَخِيلٍ فَيَنْتَقِص شَيْئًا مِنْهُ.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هُوَ} أَيْ الْقُرْآن {بِقَوْلِ شَيْطَان} مُسْتَرِق السَّمْع {رَجِيم} مَرْجُوم.</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التكوير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60434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175067"/>
            <a:ext cx="11520000" cy="2507866"/>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{فَأَيْنَ تَذْهَبُونَ} فَبِأَيِّ طَرِيق تَسْلُكُونَ فِي إِنْكَاركُمْ الْقُرْآن وَإِعْرَاضكُمْ عَنْهُ.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مَا {هُوَ إِلَّا ذِكْر} عِظَة {لِلْعَالَمِينَ} الإنس والجن.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{لِمَنْ شَاءَ مِنْكُمْ} بَدَل مِنْ الْعَالَمِينَ بِإِعَادَةِ الجار {أَنْ يَسْتَقيم} باتباع الحق.</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تَشاؤُون} الِاسْتِقَامَة عَلَى الْحَقّ {إِلَّا أَنْ يَشَاء اللَّه رَبُّ العَالمين} الخلائق استقامتكم عليه.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التكوير</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07694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03" name="TextBox 10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4" name="TextBox 10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5" name="TextBox 10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الإنفطار </a:t>
            </a:r>
          </a:p>
        </p:txBody>
      </p:sp>
    </p:spTree>
    <p:extLst>
      <p:ext uri="{BB962C8B-B14F-4D97-AF65-F5344CB8AC3E}">
        <p14:creationId xmlns:p14="http://schemas.microsoft.com/office/powerpoint/2010/main" val="3261575914"/>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إِذَا السَّمَاءُ انفَطَرَتْ (1) وَإِذَا الْكَوَاكِبُ انتَثَرَتْ (2) وَإِذَا الْبِحَارُ فُجِّرَتْ (3) وَإِذَا الْقُبُورُ بُعْثِرَتْ (4) عَلِمَتْ نَفْسٌ مَّا قَدَّمَتْ وَأَخَّرَتْ (5) يَا أَيُّهَا الْإِنسَانُ مَا غَرَّكَ بِرَبِّكَ الْكَرِيمِ (6) الَّذِي خَلَقَكَ فَسَوَّاكَ فَعَدَلَكَ (7) فِي أَيِّ صُورَةٍ مَّا شَاءَ رَكَّبَكَ (8) كَلَّا بَلْ تُكَذِّبُونَ بِالدِّينِ (9) وَإِنَّ عَلَيْكُمْ لَحَافِظِينَ (10) كِرَامًا كَاتِبِينَ (11) يَعْلَمُونَ مَا تَفْعَلُونَ</a:t>
            </a:r>
          </a:p>
        </p:txBody>
      </p:sp>
      <p:sp>
        <p:nvSpPr>
          <p:cNvPr id="11" name="نص 2"/>
          <p:cNvSpPr txBox="1"/>
          <p:nvPr/>
        </p:nvSpPr>
        <p:spPr>
          <a:xfrm>
            <a:off x="494581" y="2459504"/>
            <a:ext cx="11202838" cy="1938992"/>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(12) إِنَّ الْأَبْرَارَ لَفِي نَعِيمٍ (13) وَإِنَّ الْفُجَّارَ لَفِي جَحِيمٍ (14) يَصْلَوْنَهَا يَوْمَ الدِّينِ (15) وَمَا هُمْ عَنْهَا بِغَائِبِينَ (16) وَمَا أَدْرَاكَ مَا يَوْمُ الدِّينِ (17) ثُمَّ مَا أَدْرَاكَ مَا يَوْمُ</a:t>
            </a:r>
          </a:p>
          <a:p>
            <a:pPr algn="ctr"/>
            <a:r>
              <a:rPr lang="ar-JO" sz="4000" dirty="0">
                <a:latin typeface="Traditional Arabic" panose="02020603050405020304" pitchFamily="18" charset="-78"/>
                <a:cs typeface="Traditional Arabic" panose="02020603050405020304" pitchFamily="18" charset="-78"/>
              </a:rPr>
              <a:t>الدِّينِ (18) يَوْمَ لَا تَمْلِكُ نَفْسٌ لِّنَفْسٍ شَيْئًا ۖ وَالْأَمْرُ يَوْمَئِذٍ لِّلَّهِ (19) </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الإنفطار </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082">
            <a:hlinkClick r:id="" action="ppaction://media"/>
          </p:cNvPr>
          <p:cNvPicPr>
            <a:picLocks noChangeAspect="1"/>
          </p:cNvPicPr>
          <p:nvPr>
            <a:audioFile r:link="rId2"/>
            <p:extLst>
              <p:ext uri="{DAA4B4D4-6D71-4841-9C94-3DE7FCFB9230}">
                <p14:media xmlns:p14="http://schemas.microsoft.com/office/powerpoint/2010/main" r:embed="rId1">
                  <p14:bmkLst>
                    <p14:bmk name="Bookmark 1" time="71861.6481"/>
                    <p14:bmk name="Bookmark 2" time="118021"/>
                  </p14:bmkLst>
                </p14:media>
              </p:ext>
            </p:extLst>
          </p:nvPr>
        </p:nvPicPr>
        <p:blipFill>
          <a:blip r:embed="rId6"/>
          <a:stretch>
            <a:fillRect/>
          </a:stretch>
        </p:blipFill>
        <p:spPr>
          <a:xfrm>
            <a:off x="0" y="-786995"/>
            <a:ext cx="609600" cy="609600"/>
          </a:xfrm>
          <a:prstGeom prst="rect">
            <a:avLst/>
          </a:prstGeom>
        </p:spPr>
      </p:pic>
    </p:spTree>
    <p:extLst>
      <p:ext uri="{BB962C8B-B14F-4D97-AF65-F5344CB8AC3E}">
        <p14:creationId xmlns:p14="http://schemas.microsoft.com/office/powerpoint/2010/main" val="95389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3" bmkName="Bookmark 1"/>
                      </p:tgtEl>
                    </p:cond>
                  </p:nextCondLst>
                </p:seq>
                <p:seq concurrent="1" nextAc="seek">
                  <p:cTn id="38" restart="whenNotActive" fill="hold" evtFilter="cancelBubble" nodeType="interactiveSeq">
                    <p:stCondLst>
                      <p:cond evt="onMediaBookmark" delay="0">
                        <p:tgtEl>
                          <p14:bmkTgt spid="3" bmkName="Bookmark 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xit" presetSubtype="0" fill="hold" grpId="2" nodeType="withEffect">
                                      <p:stCondLst>
                                        <p:cond delay="0"/>
                                      </p:stCondLst>
                                      <p:childTnLst>
                                        <p:set>
                                          <p:cBhvr>
                                            <p:cTn id="46" dur="1" fill="hold">
                                              <p:stCondLst>
                                                <p:cond delay="0"/>
                                              </p:stCondLst>
                                            </p:cTn>
                                            <p:tgtEl>
                                              <p:spTgt spid="7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2"/>
                      </p:tgtEl>
                    </p:cond>
                  </p:nextCondLst>
                </p:seq>
              </p:childTnLst>
            </p:cTn>
          </p:par>
        </p:tnLst>
        <p:bldLst>
          <p:bldP spid="2" grpId="0"/>
          <p:bldP spid="11"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596832"/>
            <a:ext cx="11520000" cy="3664336"/>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{إِذَا السَّمَاء اِنْفَطَرَتْ} انْشَقَّتْ.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الْكَوَاكِب اِنْتَثَرَتْ} اِنْقَضَّتْ وَتَسَاقَطَتْ.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الْبِحَار فُجِّرَتْ} فُتِحَ بَعْضهَا فِي بَعْض فَصَارَتْ بَحْرًا وَاحِدًا وَاخْتَلَطَ الْعَذْب بِالْمِلْحِ.</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الْقُبُور بُعْثِرَتْ} قُلِبَ تُرَابهَا وَبُعِثَ مَوْتَاهَا وَجَوَاب إِذَا وَمَا عُطِفَ عَلَيْهَا.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{عَلِمَتْ نَفْس} أَيْ كُلّ نَفْس وَقْت هَذِهِ الْمَذْكُورَات وَهُوَ يَوْم الْقِيَامَة {مَا قَدَّمَتْ} مِنْ الْأَعْمَال {و} مَا {أَخَّرَتْ} مِنْهَا فَلَمْ تَعْمَلهُ.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الإنفطار </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57013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{يَا أَيّهَا الْإِنْسَان} الْكَافِر {مَا غَرَّك بِرَبِّك الْكَرِيم} حَتَّى عَصَيْته.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 خَلَقَك} بَعْد أَنْ لَمْ تَكُنْ {فَسَوَّاك} جَعَلَك مُسْتَوِي الْخِلْقَة سَالِم الْأَعْضَاء {فَعَدَلَك} بِالتَّخْفِيفِ وَالتَّشْدِيد جَعَلَك مُعْتَدِل الْخَلْق مُتَنَاسِب الْأَعْضَاء لَيْسَتْ يَد أَوْ رِجْل أَطْوَل مِنْ الْأُخْرَى.</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{فِي أَيّ صُورَة مَا} صِلَة {شَاءَ رَكَّبَك}.</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رَدْع عَنْ الِاغْتِرَار بِكَرَمِ اللَّه تَعَالَى {بَلْ تُكَذِّبُونَ} أَيْ كُفَّار مَكَّة {بِالدِّينِ} بِالْجَزَاءِ عَلَى الْأَعْمَال.</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الإنفطار </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61177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{وَإِنَّ عَلَيْكُمْ لَحَافِظِينَ} مِنْ الْمَلَائِكَة لِأَعْمَالِكُمْ.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{كِرَامًا} عَلَى اللَّه {كَاتِبِينَ} لَهَا.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{يَعْلَمُونَ مَا تَفْعَلُونَ} جَمِيعه.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الْأَبْرَار} الْمُؤْمِنِينَ الصَّادِقِينَ فِي إِيمَانهمْ {لَفِي ن</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ع</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يم} جنة.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{وَإِنَّ الْفُجَّار} الْكُفَّار {لَفِي جَحِيم} نَار مُحْرِقَة.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الإنفطار </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09453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596833"/>
            <a:ext cx="11520000" cy="3664336"/>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{يَصْلَوْنَهَا} يَدْخُلُونَهَا وَيُقَاسُونَ حَرّهَا {يَوْم الدِّين} الْجَزَاء.</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هُمْ عَنْهَا بِغَائِبِينَ} بِمُخْرَجِينَ.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أَدْرَاك} أَعْلَمَك {مَا يَوْم الدِّين}.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مَا أَدْرَاك مَا يَوْم الدِّين} تَعْظِيم لِشَأْنِهِ.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{يَوْم} بِالرَّفْعِ أَيْ هُوَ يَوْم {لَا تَمْلِك نَفْس لِنَفْسٍ شَيْئًا} مِنْ الْمَنْفَعَة {وَالْأَمْر يَوْمئِذٍ لِلَّهِ} لَا أَمْر لِغَيْرِهِ فِيهِ أَيْ لَمْ يُمَكِّن أَحَدًا مِنْ التَّوَسُّط فِيهِ بِخِلَافِ الدُّنْيَا.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الإنفطار </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42994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03" name="TextBox 10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4" name="TextBox 10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5" name="TextBox 10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المطففين</a:t>
            </a:r>
          </a:p>
        </p:txBody>
      </p:sp>
    </p:spTree>
    <p:extLst>
      <p:ext uri="{BB962C8B-B14F-4D97-AF65-F5344CB8AC3E}">
        <p14:creationId xmlns:p14="http://schemas.microsoft.com/office/powerpoint/2010/main" val="4210643752"/>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وَيْلٌ لِّلْمُطَفِّفِينَ (1) الَّذِينَ إِذَا اكْتَالُوا عَلَى النَّاسِ يَسْتَوْفُونَ (2) وَإِذَا كَالُوهُمْ أَو وَّزَنُوهُمْ يُخْسِرُونَ (3) أَلَا يَظُنُّ أُولَٰئِكَ أَنَّهُم مَّبْعُوثُونَ (4) لِيَوْمٍ عَظِيمٍ (5) يَوْمَ يَقُومُ النَّاسُ لِرَبِّ الْعَالَمِينَ (6) كَلَّا إِنَّ كِتَابَ الْفُجَّارِ لَفِي سِجِّينٍ (7) وَمَا أَدْرَاكَ مَا سِجِّينٌ (8) كِتَابٌ مَّرْقُومٌ (9) وَيْلٌ يَوْمَئِذٍ لِّلْمُكَذِّبِينَ (10) الَّذِينَ يُكَذِّبُونَ بِيَوْمِ الدِّينِ (11) وَمَا يُكَذِّبُ</a:t>
            </a:r>
          </a:p>
        </p:txBody>
      </p:sp>
      <p:sp>
        <p:nvSpPr>
          <p:cNvPr id="11" name="نص 2"/>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بِهِ إِلَّا كُلُّ مُعْتَدٍ أَثِيمٍ (12) إِذَا تُتْلَىٰ عَلَيْهِ آيَاتُنَا قَالَ أَسَاطِيرُ الْأَوَّلِينَ (13) كَلَّا ۖ بَلْ ۜ رَانَ عَلَىٰ قُلُوبِهِم مَّا كَانُوا يَكْسِبُونَ (14) كَلَّا إِنَّهُمْ عَن رَّبِّهِمْ يَوْمَئِذٍ لَّمَحْجُوبُونَ (15) ثُمَّ إِنَّهُمْ لَصَالُو الْجَحِيمِ (16) ثُمَّ يُقَالُ هَٰذَا الَّذِي كُنتُم بِهِ تُكَذِّبُونَ (17) كَلَّا إِنَّ كِتَابَ الْأَبْرَارِ لَفِي عِلِّيِّينَ (18) وَمَا أَدْرَاكَ مَا عِلِّيُّونَ (19) كِتَابٌ مَّرْقُومٌ (20) يَشْهَدُهُ</a:t>
            </a:r>
          </a:p>
        </p:txBody>
      </p:sp>
      <p:sp>
        <p:nvSpPr>
          <p:cNvPr id="36" name="نص 3"/>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الْمُقَرَّبُونَ (21) إِنَّ الْأَبْرَارَ لَفِي نَعِيمٍ (22) عَلَى الْأَرَائِكِ يَنظُرُونَ (23) تَعْرِفُ فِي وُجُوهِهِمْ نَضْرَةَ النَّعِيمِ (24) يُسْقَوْنَ مِن رَّحِيقٍ مَّخْتُومٍ (25) خِتَامُهُ مِسْكٌ ۚ وَفِي ذَٰلِكَ فَلْيَتَنَافَسِ الْمُتَنَافِسُونَ (26) وَمِزَاجُهُ مِن تَسْنِيمٍ (27) عَيْنًا يَشْرَبُ بِهَا الْمُقَرَّبُونَ (28) إِنَّ الَّذِينَ أَجْرَمُوا كَانُوا مِنَ الَّذِينَ آمَنُوا يَضْحَكُونَ (29) وَإِذَا مَرُّوا بِهِمْ يَتَغَامَزُونَ (30)</a:t>
            </a:r>
          </a:p>
        </p:txBody>
      </p:sp>
      <p:sp>
        <p:nvSpPr>
          <p:cNvPr id="37" name="نص 4"/>
          <p:cNvSpPr txBox="1"/>
          <p:nvPr/>
        </p:nvSpPr>
        <p:spPr>
          <a:xfrm>
            <a:off x="494581" y="2459504"/>
            <a:ext cx="11202838" cy="1938992"/>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وَإِذَا انقَلَبُوا إِلَىٰ أَهْلِهِمُ انقَلَبُوا فَكِهِينَ (31) وَإِذَا رَأَوْهُمْ قَالُوا إِنَّ هَٰؤُلَاءِ لَضَالُّونَ (32) وَمَا أُرْسِلُوا عَلَيْهِمْ حَافِظِينَ (33) فَالْيَوْمَ الَّذِينَ آمَنُوا مِنَ الْكُفَّارِ يَضْحَكُونَ (34) عَلَى</a:t>
            </a:r>
          </a:p>
          <a:p>
            <a:pPr algn="ctr"/>
            <a:r>
              <a:rPr lang="ar-JO" sz="4000" dirty="0">
                <a:latin typeface="Traditional Arabic" panose="02020603050405020304" pitchFamily="18" charset="-78"/>
                <a:cs typeface="Traditional Arabic" panose="02020603050405020304" pitchFamily="18" charset="-78"/>
              </a:rPr>
              <a:t>الْأَرَائِكِ يَنظُرُونَ (35) هَلْ ثُوِّبَ الْكُفَّارُ مَا كَانُوا يَفْعَلُونَ (36)</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المطففين</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083">
            <a:hlinkClick r:id="" action="ppaction://media"/>
          </p:cNvPr>
          <p:cNvPicPr>
            <a:picLocks noChangeAspect="1"/>
          </p:cNvPicPr>
          <p:nvPr>
            <a:audioFile r:link="rId2"/>
            <p:extLst>
              <p:ext uri="{DAA4B4D4-6D71-4841-9C94-3DE7FCFB9230}">
                <p14:media xmlns:p14="http://schemas.microsoft.com/office/powerpoint/2010/main" r:embed="rId1">
                  <p14:bmkLst>
                    <p14:bmk name="Bookmark 1" time="72034.1689"/>
                    <p14:bmk name="Bookmark 2" time="143244.8033"/>
                    <p14:bmk name="Bookmark 3" time="204510.1504"/>
                    <p14:bmk name="Bookmark 4" time="255007.25"/>
                  </p14:bmkLst>
                </p14:media>
              </p:ext>
            </p:extLst>
          </p:nvPr>
        </p:nvPicPr>
        <p:blipFill>
          <a:blip r:embed="rId6"/>
          <a:stretch>
            <a:fillRect/>
          </a:stretch>
        </p:blipFill>
        <p:spPr>
          <a:xfrm>
            <a:off x="0" y="-866171"/>
            <a:ext cx="609600" cy="609600"/>
          </a:xfrm>
          <a:prstGeom prst="rect">
            <a:avLst/>
          </a:prstGeom>
        </p:spPr>
      </p:pic>
    </p:spTree>
    <p:extLst>
      <p:ext uri="{BB962C8B-B14F-4D97-AF65-F5344CB8AC3E}">
        <p14:creationId xmlns:p14="http://schemas.microsoft.com/office/powerpoint/2010/main" val="316217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4" bmkName="Bookmark 1"/>
                      </p:tgtEl>
                    </p:cond>
                  </p:nextCondLst>
                </p:seq>
                <p:seq concurrent="1" nextAc="seek">
                  <p:cTn id="38" restart="whenNotActive" fill="hold" evtFilter="cancelBubble" nodeType="interactiveSeq">
                    <p:stCondLst>
                      <p:cond evt="onMediaBookmark" delay="0">
                        <p:tgtEl>
                          <p14:bmkTgt spid="4" bmkName="Bookmark 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1"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childTnLst>
                  </p:cTn>
                  <p:nextCondLst>
                    <p:cond evt="onMediaBookmark" delay="0">
                      <p:tgtEl>
                        <p14:bmkTgt spid="4" bmkName="Bookmark 2"/>
                      </p:tgtEl>
                    </p:cond>
                  </p:nextCondLst>
                </p:seq>
                <p:seq concurrent="1" nextAc="seek">
                  <p:cTn id="47" restart="whenNotActive" fill="hold" evtFilter="cancelBubble" nodeType="interactiveSeq">
                    <p:stCondLst>
                      <p:cond evt="onMediaBookmark" delay="0">
                        <p:tgtEl>
                          <p14:bmkTgt spid="4" bmkName="Bookmark 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withEffect">
                                      <p:stCondLst>
                                        <p:cond delay="0"/>
                                      </p:stCondLst>
                                      <p:childTnLst>
                                        <p:animEffect transition="out" filter="fade">
                                          <p:cBhvr>
                                            <p:cTn id="51" dur="500"/>
                                            <p:tgtEl>
                                              <p:spTgt spid="36"/>
                                            </p:tgtEl>
                                          </p:cBhvr>
                                        </p:animEffect>
                                        <p:set>
                                          <p:cBhvr>
                                            <p:cTn id="52" dur="1" fill="hold">
                                              <p:stCondLst>
                                                <p:cond delay="499"/>
                                              </p:stCondLst>
                                            </p:cTn>
                                            <p:tgtEl>
                                              <p:spTgt spid="36"/>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childTnLst>
                  </p:cTn>
                  <p:nextCondLst>
                    <p:cond evt="onMediaBookmark" delay="0">
                      <p:tgtEl>
                        <p14:bmkTgt spid="4" bmkName="Bookmark 3"/>
                      </p:tgtEl>
                    </p:cond>
                  </p:nextCondLst>
                </p:seq>
                <p:seq concurrent="1" nextAc="seek">
                  <p:cTn id="56" restart="whenNotActive" fill="hold" evtFilter="cancelBubble" nodeType="interactiveSeq">
                    <p:stCondLst>
                      <p:cond evt="onMediaBookmark" delay="0">
                        <p:tgtEl>
                          <p14:bmkTgt spid="4" bmkName="Bookmark 4"/>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xit" presetSubtype="0" fill="hold" grpId="2" nodeType="withEffect">
                                      <p:stCondLst>
                                        <p:cond delay="0"/>
                                      </p:stCondLst>
                                      <p:childTnLst>
                                        <p:set>
                                          <p:cBhvr>
                                            <p:cTn id="64" dur="1" fill="hold">
                                              <p:stCondLst>
                                                <p:cond delay="0"/>
                                              </p:stCondLst>
                                            </p:cTn>
                                            <p:tgtEl>
                                              <p:spTgt spid="77"/>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81"/>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4"/>
                      </p:tgtEl>
                    </p:cond>
                  </p:nextCondLst>
                </p:seq>
              </p:childTnLst>
            </p:cTn>
          </p:par>
        </p:tnLst>
        <p:bldLst>
          <p:bldP spid="2" grpId="0"/>
          <p:bldP spid="11" grpId="0"/>
          <p:bldP spid="11" grpId="1"/>
          <p:bldP spid="36" grpId="0"/>
          <p:bldP spid="36" grpId="1"/>
          <p:bldP spid="37"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078">
            <a:hlinkClick r:id="" action="ppaction://media"/>
          </p:cNvPr>
          <p:cNvPicPr>
            <a:picLocks noChangeAspect="1"/>
          </p:cNvPicPr>
          <p:nvPr>
            <a:audioFile r:link="rId2"/>
            <p:extLst>
              <p:ext uri="{DAA4B4D4-6D71-4841-9C94-3DE7FCFB9230}">
                <p14:media xmlns:p14="http://schemas.microsoft.com/office/powerpoint/2010/main" r:embed="rId1">
                  <p14:bmkLst>
                    <p14:bmk name="Bookmark 1" time="74588.3981"/>
                    <p14:bmk name="Bookmark 2" time="142651.7269"/>
                    <p14:bmk name="Bookmark 3" time="210338.4884"/>
                    <p14:bmk name="Bookmark 4" time="278423.1643"/>
                  </p14:bmkLst>
                </p14:media>
              </p:ext>
            </p:extLst>
          </p:nvPr>
        </p:nvPicPr>
        <p:blipFill>
          <a:blip r:embed="rId4"/>
          <a:stretch>
            <a:fillRect/>
          </a:stretch>
        </p:blipFill>
        <p:spPr>
          <a:xfrm>
            <a:off x="56664" y="-771488"/>
            <a:ext cx="609600" cy="609600"/>
          </a:xfrm>
          <a:prstGeom prst="rect">
            <a:avLst/>
          </a:prstGeom>
        </p:spPr>
      </p:pic>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عَمَّ يَتَسَاءَلُونَ (1) عَنِ النَّبَإِ الْعَظِيمِ (2) الَّذِي هُمْ فِيهِ مُخْتَلِفُونَ (3) كَلَّا سَيَعْلَمُونَ (4) ثُمَّ كَلَّا سَيَعْلَمُونَ (5) أَلَمْ نَجْعَلِ الْأَرْضَ مِهَادًا (6) وَالْجِبَالَ أَوْتَادًا (7) وَخَلَقْنَاكُمْ أَزْوَاجًا (8) وَجَعَلْنَا نَوْمَكُمْ سُبَاتًا (9) وَجَعَلْنَا اللَّيْلَ لِبَاسًا (10) وَجَعَلْنَا النَّهَارَ مَعَاشًا (11) وَبَنَيْنَا فَوْقَكُمْ سَبْعًا شِدَادًا (12) وَجَعَلْنَا سِرَاجًا وَهَّاجًا (13) وَأَنزَلْنَا مِنَ الْمُعْصِرَاتِ</a:t>
            </a:r>
          </a:p>
        </p:txBody>
      </p:sp>
      <p:sp>
        <p:nvSpPr>
          <p:cNvPr id="11" name="نص 2"/>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مَاءً ثَجَّاجًا (14) لِّنُخْرِجَ بِهِ حَبًّا وَنَبَاتًا (15) وَجَنَّاتٍ أَلْفَافًا (16) إِنَّ يَوْمَ الْفَصْلِ كَانَ</a:t>
            </a:r>
          </a:p>
          <a:p>
            <a:pPr algn="dist"/>
            <a:r>
              <a:rPr lang="ar-JO" sz="4000" dirty="0">
                <a:latin typeface="Traditional Arabic" panose="02020603050405020304" pitchFamily="18" charset="-78"/>
                <a:cs typeface="Traditional Arabic" panose="02020603050405020304" pitchFamily="18" charset="-78"/>
              </a:rPr>
              <a:t>مِيقَاتًا (17) يَوْمَ يُنفَخُ فِي الصُّورِ فَتَأْتُونَ أَفْوَاجًا (18) وَفُتِحَتِ السَّمَاءُ فَكَانَتْ أَبْوَابًا (19) وَسُيِّرَتِ الْجِبَالُ فَكَانَتْ سَرَابًا (20) إِنَّ جَهَنَّمَ كَانَتْ مِرْصَادًا (21) لِّلطَّاغِينَ مَآبًا (22) لَّابِثِينَ فِيهَا أَحْقَابًا (23) لَّا يَذُوقُونَ فِيهَا بَرْدًا وَلَا شَرَابًا (24) إِلَّا حَمِيمًا</a:t>
            </a:r>
          </a:p>
        </p:txBody>
      </p:sp>
      <p:sp>
        <p:nvSpPr>
          <p:cNvPr id="12" name="نص 3"/>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وَغَسَّاقًا (25) جَزَاءً وِفَاقًا (26) إِنَّهُمْ كَانُوا لَا يَرْجُونَ حِسَابًا (27) وَكَذَّبُوا بِآيَاتِنَا كِذَّابًا (28) وَكُلَّ شَيْءٍ أَحْصَيْنَاهُ كِتَابًا (29) فَذُوقُوا فَلَن نَّزِيدَكُمْ إِلَّا عَذَابًا (30)</a:t>
            </a:r>
          </a:p>
          <a:p>
            <a:pPr algn="dist"/>
            <a:r>
              <a:rPr lang="ar-JO" sz="4000" dirty="0">
                <a:latin typeface="Traditional Arabic" panose="02020603050405020304" pitchFamily="18" charset="-78"/>
                <a:cs typeface="Traditional Arabic" panose="02020603050405020304" pitchFamily="18" charset="-78"/>
              </a:rPr>
              <a:t>إِنَّ لِلْمُتَّقِينَ مَفَازًا (31) حَدَائِقَ وَأَعْنَابًا (32) وَكَوَاعِبَ أَتْرَابًا (33) وَكَأْسًا دِهَاقًا (34) لَّا يَسْمَعُونَ فِيهَا لَغْوًا وَلَا كِذَّابًا (35) جَزَاءً مِّن رَّبِّكَ عَطَاءً حِسَابًا (36) رَّبِّ</a:t>
            </a:r>
          </a:p>
        </p:txBody>
      </p:sp>
      <p:sp>
        <p:nvSpPr>
          <p:cNvPr id="13" name="نص 4"/>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السَّمَاوَاتِ وَالْأَرْضِ وَمَا بَيْنَهُمَا الرَّحْمَٰنِ ۖ</a:t>
            </a:r>
            <a:r>
              <a:rPr lang="ar-JO" sz="4000" baseline="50000" dirty="0">
                <a:latin typeface="Traditional Arabic" panose="02020603050405020304" pitchFamily="18" charset="-78"/>
                <a:cs typeface="Traditional Arabic" panose="02020603050405020304" pitchFamily="18" charset="-78"/>
              </a:rPr>
              <a:t> </a:t>
            </a:r>
            <a:r>
              <a:rPr lang="ar-JO" sz="4000" dirty="0">
                <a:latin typeface="Traditional Arabic" panose="02020603050405020304" pitchFamily="18" charset="-78"/>
                <a:cs typeface="Traditional Arabic" panose="02020603050405020304" pitchFamily="18" charset="-78"/>
              </a:rPr>
              <a:t>لَا يَمْلِكُونَ مِنْهُ خِطَابًا (37) يَوْمَ يَقُومُ الرُّوحُ وَالْمَلَائِكَةُ صَفًّا ۖ لَّا يَتَكَلَّمُونَ إِلَّا مَنْ أَذِنَ لَهُ الرَّحْمَٰنُ وَقَالَ صَوَابًا (38) ذَٰلِكَ الْيَوْمُ الْحَقُّ ۖ فَمَن شَاءَ اتَّخَذَ إِلَىٰ رَبِّهِ مَآبًا (39) إِنَّا أَنذَرْنَاكُمْ عَذَابًا قَرِيبًا يَوْمَ يَنظُرُ الْمَرْءُ مَا قَدَّمَتْ</a:t>
            </a:r>
          </a:p>
          <a:p>
            <a:pPr algn="ctr"/>
            <a:r>
              <a:rPr lang="ar-JO" sz="4000" dirty="0">
                <a:latin typeface="Traditional Arabic" panose="02020603050405020304" pitchFamily="18" charset="-78"/>
                <a:cs typeface="Traditional Arabic" panose="02020603050405020304" pitchFamily="18" charset="-78"/>
              </a:rPr>
              <a:t>يَدَاهُ وَيَقُولُ الْكَافِرُ يَا لَيْتَنِي كُنتُ تُرَابًا (40) </a:t>
            </a:r>
          </a:p>
        </p:txBody>
      </p:sp>
      <p:sp>
        <p:nvSpPr>
          <p:cNvPr id="72" name="خلفية زر القائمة">
            <a:hlinkClick r:id="rId5"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5"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5"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5"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النبأ</a:t>
            </a:r>
          </a:p>
        </p:txBody>
      </p:sp>
      <p:grpSp>
        <p:nvGrpSpPr>
          <p:cNvPr id="31" name="إعادة"/>
          <p:cNvGrpSpPr/>
          <p:nvPr/>
        </p:nvGrpSpPr>
        <p:grpSpPr>
          <a:xfrm>
            <a:off x="5826173" y="6315978"/>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6" name="إعادة شفاف">
            <a:hlinkClick r:id="rId6" action="ppaction://hlinksldjump"/>
          </p:cNvPr>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47656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MediaBookmark" delay="0">
                        <p:tgtEl>
                          <p14:bmkTgt spid="3" bmkName="Bookmark 1"/>
                        </p:tgtEl>
                      </p:cond>
                    </p:stCondLst>
                    <p:endSync evt="end" delay="0">
                      <p:rtn val="all"/>
                    </p:endSync>
                    <p:childTnLst>
                      <p:par>
                        <p:cTn id="4" fill="hold">
                          <p:stCondLst>
                            <p:cond delay="0"/>
                          </p:stCondLst>
                          <p:childTnLst>
                            <p:par>
                              <p:cTn id="5" fill="hold">
                                <p:stCondLst>
                                  <p:cond delay="0"/>
                                </p:stCondLst>
                                <p:childTnLst>
                                  <p:par>
                                    <p:cTn id="6" presetID="10" presetClass="exit" presetSubtype="0" fill="hold" grpId="0" nodeType="withEffect">
                                      <p:stCondLst>
                                        <p:cond delay="0"/>
                                      </p:stCondLst>
                                      <p:childTnLst>
                                        <p:animEffect transition="out" filter="fade">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nextCondLst>
                    <p:cond evt="onMediaBookmark" delay="0">
                      <p:tgtEl>
                        <p14:bmkTgt spid="3" bmkName="Bookmark 1"/>
                      </p:tgtEl>
                    </p:cond>
                  </p:nextCondLst>
                </p:seq>
                <p:seq concurrent="1" nextAc="seek">
                  <p:cTn id="12" restart="whenNotActive" fill="hold" evtFilter="cancelBubble" nodeType="interactiveSeq">
                    <p:stCondLst>
                      <p:cond evt="onMediaBookmark" delay="0">
                        <p:tgtEl>
                          <p14:bmkTgt spid="3" bmkName="Bookmark 2"/>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1" nodeType="with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nextCondLst>
                    <p:cond evt="onMediaBookmark" delay="0">
                      <p:tgtEl>
                        <p14:bmkTgt spid="3" bmkName="Bookmark 2"/>
                      </p:tgtEl>
                    </p:cond>
                  </p:nextCondLst>
                </p:seq>
                <p:seq concurrent="1" nextAc="seek">
                  <p:cTn id="21" restart="whenNotActive" fill="hold" evtFilter="cancelBubble" nodeType="interactiveSeq">
                    <p:stCondLst>
                      <p:cond evt="onMediaBookmark" delay="0">
                        <p:tgtEl>
                          <p14:bmkTgt spid="3" bmkName="Bookmark 3"/>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1" nodeType="with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nextCondLst>
                    <p:cond evt="onMediaBookmark" delay="0">
                      <p:tgtEl>
                        <p14:bmkTgt spid="3" bmkName="Bookmark 3"/>
                      </p:tgtEl>
                    </p:cond>
                  </p:nextCondLst>
                </p:seq>
                <p:seq concurrent="1" nextAc="seek">
                  <p:cTn id="30" restart="whenNotActive" fill="hold" evtFilter="cancelBubble" nodeType="interactiveSeq">
                    <p:stCondLst>
                      <p:cond evt="onClick" delay="0">
                        <p:tgtEl>
                          <p:spTgt spid="77"/>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par>
                                    <p:cTn id="35" presetID="1" presetClass="exit"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43" restart="whenNotActive" fill="hold" evtFilter="cancelBubble" nodeType="interactiveSeq">
                    <p:stCondLst>
                      <p:cond evt="onClick" delay="0">
                        <p:tgtEl>
                          <p:spTgt spid="81"/>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
                                            </p:tgtEl>
                                          </p:cBhvr>
                                        </p:cmd>
                                      </p:childTnLst>
                                    </p:cTn>
                                  </p:par>
                                  <p:par>
                                    <p:cTn id="48" presetID="1" presetClass="entr" presetSubtype="0" fill="hold" grpId="1" nodeType="withEffect">
                                      <p:stCondLst>
                                        <p:cond delay="0"/>
                                      </p:stCondLst>
                                      <p:childTnLst>
                                        <p:set>
                                          <p:cBhvr>
                                            <p:cTn id="49" dur="1" fill="hold">
                                              <p:stCondLst>
                                                <p:cond delay="0"/>
                                              </p:stCondLst>
                                            </p:cTn>
                                            <p:tgtEl>
                                              <p:spTgt spid="7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par>
                                    <p:cTn id="52" presetID="1" presetClass="exit" presetSubtype="0" fill="hold" grpId="1" nodeType="withEffect">
                                      <p:stCondLst>
                                        <p:cond delay="0"/>
                                      </p:stCondLst>
                                      <p:childTnLst>
                                        <p:set>
                                          <p:cBhvr>
                                            <p:cTn id="53" dur="1" fill="hold">
                                              <p:stCondLst>
                                                <p:cond delay="0"/>
                                              </p:stCondLst>
                                            </p:cTn>
                                            <p:tgtEl>
                                              <p:spTgt spid="8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6" restart="whenNotActive" fill="hold" evtFilter="cancelBubble" nodeType="interactiveSeq">
                    <p:stCondLst>
                      <p:cond evt="onMediaBookmark" delay="0">
                        <p:tgtEl>
                          <p14:bmkTgt spid="3" bmkName="Bookmark 4"/>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xit" presetSubtype="0" fill="hold" grpId="2" nodeType="withEffect">
                                      <p:stCondLst>
                                        <p:cond delay="0"/>
                                      </p:stCondLst>
                                      <p:childTnLst>
                                        <p:set>
                                          <p:cBhvr>
                                            <p:cTn id="64" dur="1" fill="hold">
                                              <p:stCondLst>
                                                <p:cond delay="0"/>
                                              </p:stCondLst>
                                            </p:cTn>
                                            <p:tgtEl>
                                              <p:spTgt spid="77"/>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9"/>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3" bmkName="Bookmark 4"/>
                      </p:tgtEl>
                    </p:cond>
                  </p:nextCondLst>
                </p:seq>
              </p:childTnLst>
            </p:cTn>
          </p:par>
        </p:tnLst>
        <p:bldLst>
          <p:bldP spid="2" grpId="0"/>
          <p:bldP spid="11" grpId="0"/>
          <p:bldP spid="11" grpId="1"/>
          <p:bldP spid="12" grpId="0"/>
          <p:bldP spid="12" grpId="1"/>
          <p:bldP spid="13" grpId="0"/>
          <p:bldP spid="75" grpId="0" animBg="1"/>
          <p:bldP spid="77" grpId="0" animBg="1"/>
          <p:bldP spid="77" grpId="1" animBg="1"/>
          <p:bldP spid="77" grpId="2" animBg="1"/>
          <p:bldP spid="81" grpId="0" animBg="1"/>
          <p:bldP spid="81" grpId="1" animBg="1"/>
          <p:bldP spid="36" grpId="0" animBg="1"/>
        </p:bldLst>
      </p:timing>
    </mc:Choice>
    <mc:Fallback xmlns="">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77"/>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par>
                                    <p:cTn id="35" presetID="1" presetClass="exit"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43" restart="whenNotActive" fill="hold" evtFilter="cancelBubble" nodeType="interactiveSeq">
                    <p:stCondLst>
                      <p:cond evt="onClick" delay="0">
                        <p:tgtEl>
                          <p:spTgt spid="81"/>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
                                            </p:tgtEl>
                                          </p:cBhvr>
                                        </p:cmd>
                                      </p:childTnLst>
                                    </p:cTn>
                                  </p:par>
                                  <p:par>
                                    <p:cTn id="48" presetID="1" presetClass="entr" presetSubtype="0" fill="hold" grpId="1" nodeType="withEffect">
                                      <p:stCondLst>
                                        <p:cond delay="0"/>
                                      </p:stCondLst>
                                      <p:childTnLst>
                                        <p:set>
                                          <p:cBhvr>
                                            <p:cTn id="49" dur="1" fill="hold">
                                              <p:stCondLst>
                                                <p:cond delay="0"/>
                                              </p:stCondLst>
                                            </p:cTn>
                                            <p:tgtEl>
                                              <p:spTgt spid="7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par>
                                    <p:cTn id="52" presetID="1" presetClass="exit" presetSubtype="0" fill="hold" grpId="1" nodeType="withEffect">
                                      <p:stCondLst>
                                        <p:cond delay="0"/>
                                      </p:stCondLst>
                                      <p:childTnLst>
                                        <p:set>
                                          <p:cBhvr>
                                            <p:cTn id="53" dur="1" fill="hold">
                                              <p:stCondLst>
                                                <p:cond delay="0"/>
                                              </p:stCondLst>
                                            </p:cTn>
                                            <p:tgtEl>
                                              <p:spTgt spid="8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77" grpId="0" animBg="1"/>
          <p:bldP spid="77" grpId="1" animBg="1"/>
          <p:bldP spid="81" grpId="0" animBg="1"/>
          <p:bldP spid="81" grpId="1" animBg="1"/>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1"/>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{وَيْل} كَلِمَة عَذَاب أَوْ وَادٍ فِي جَهَنَّم {للمطففين}.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{الَّذِينَ إِذَا اِكْتَالُوا عَلَى} أَيْ مِنْ {النَّاس يستوفون} الكيل.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كَالُوهُمْ} أَيْ كَالُوا لَهُمْ {أَوْ وَزَنُوهُمْ} أَيْ وَزَنُوا لَهُمْ {يُخْسِرُونَ} يُنْقِصُونَ الْكَيْل أَوْ الوزن.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{أَلَا} اِسْتِفْهَام تَوْبِيخ {يَظُنّ} يَتَيَقَّن {أُولَئِكَ أَنَّهُمْ مبعوثون}.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{لِيَوْمٍ عَظِيم} أَيْ فِيهِ وَهُوَ يَوْم الْقِيَامَة.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المطففين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77369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4"/>
            <a:ext cx="11520000" cy="293221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{يَوْم} بَدَل مِنْ مَحَلّ لِيَوْمٍ فَنَاصِبه مَبْعُوثُونَ {يَقُوم النَّاس} مِنْ قُبُورهمْ {لِرَبِّ الْعَالَمِينَ} الْخَلَائِق لِأَجْلِ أَمْره وَحِسَابه وَجَزَائِهِ.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حَقًّا {إِنَّ كِتَاب الْفُجَّار} أَيْ كِتَاب أَعْمَال الْكُفَّار {لَفِي سِجِّين} قِيلَ هُوَ كِتَاب جَامِع لِأَعْمَالِ الشَّيَاطِين وَالْكَفَرَة وَقِيلَ هُوَ مَكَان أَسْفَل الْأَرْض السَّابِعَة وَهُوَ مَحَلّ إِبْلِيس وَجُنُوده.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أَدْرَاك مَا سِجِّين} مَا كِتَاب سِجِّين.</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المطففين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33270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596832"/>
            <a:ext cx="11520000" cy="3664336"/>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{كِتابٌ مَرْقوم} مختوم.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{وَيْلٌ يَوْمَئِذ لِلِمُكَذِّبين}.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{الَّذِينَ يُكَذِّبُونَ بِيَوْمِ الدِّين} الْجَزَاء بَدَل أَوْ بيان للمكذبين.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يُكَذِّب بِهِ إِلَّا كُلّ مُعْتَدٍ} مُتَجَاوِز الْحَدّ {أَثِيم} صِيغَة مُبَالَغَة.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{إِذَا تُتْلَى عَلَيْهِ آيَاتنَا} الْقُرْآن {قَالَ أَسَاطِير الْأَوَّلِينَ} الْحِكَايَات الَّتِي سُطِّرَتْ قَدِيمًا جَمَعَ أُسْطُورَة بِالضَّمِّ أَوْ إِسْطَارَة بِالْكَسْرِ.</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المطففين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87491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7"/>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رَدْع وَزَجْر لِقَوْلِهِمْ ذَلِكَ {بَلْ رَانَ} غَلَبَ {عَلَى قُلُوبهمْ} فَغَشِيَهَا {مَا كَانُوا يَكْسِبُونَ} مِنْ الْمَعَاصِي فَهُوَ كَالصَّدَأِ.</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حَقًّا {إِنَّهُمْ عَنْ رَبّهمْ يَوْمئِذٍ} يَوْم القيامة {لمحجوبون} فلا يرونه.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إِنَّهُم لَصَالُو الْجَحِيم} لَدَاخِلُو النَّار الْمُحْرِقَة.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يُقَال} لَهُمْ {هَذَا} أَيْ الْعَذَاب {الَّذِي كُنْتُمْ بِهِ تُكَذِّبُونَ}.</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المطففين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53112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7"/>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حَقًّا {إِنَّ كِتَاب الْأَبْرَار} أَيْ كِتَاب أَعْمَال الْمُؤْمِنِينَ الصَّادِقِينَ فِي إِيمَانهمْ {لَفِي عِلِّيِّينَ} قِيلَ هُوَ كِتَاب جَامِع لِأَعْمَالِ الْخَيْر مِنْ الْمَلَائِكَة وَمُؤْمِنِي الثَّقَلَيْنِ وَقِيلَ هُوَ مَكَان فِي السَّمَاء السَّابِعَة تَحْت الْعَرْش.</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أَدْرَاك} أَعْلَمَك {مَا عِلِّيُّونَ} مَا كِتَاب عليين.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{كِتَاب مَرْقُوم} مَخْتُوم.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{يَشْهَدهُ الْمُقَرَّبُونَ} مِنْ الْمَلَائِكَة.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المطففين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89632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596831"/>
            <a:ext cx="11520000" cy="3664336"/>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الْأَبْرَار لَفِي نَعِيم} جَنَّة.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{عَلَى الْأَرَائِك} السُّرَر فِي الْحِجَال {يَنْظُرُونَ} مَا أُعْطُوا مِنْ النَّعِيم.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{تَعْرِف فِي وُجُوههمْ نَضْرَة النَّعِيم} بَهْجَة التَّنَعُّم وحسنه.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{يُسْقَوْنَ مِنْ رَحِيق} خَمْر خَالِصَة مِنْ الدَّنَس {مَخْتُوم} عَلَى إِنَائِهَا لَا يَفُكّ خَتْمه غَيْرهمْ.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{خِتَامه مِسْك} أَيْ آخِر شُرْبه تَفُوح مِنْهُ رَائِحَة الْمِسْك {وَفِي ذَلِكَ فَلْيَتَنَافَسْ الْمُتَنَافِسُونَ} فَلْيَرْغَبُوا بِالْمُبَادَرَةِ إِلَى طَاعَة اللَّه.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المطففين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400369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7"/>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{وَمِزَاجه} أَيْ مَا يُمْزَج بِهِ {مِنْ تَسْنِيم} فسر بقوله.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{عَيْنًا} فَنَصَبَهُ بِأَمْدَحَ مُقَدَّرًا {يَشْرَب بِهَا الْمُقَرَّبُونَ} مِنْهَا أَوْ ضَمَّنَ يَشْرَب مَعْنَى يَلْتَذّ.</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الَّذِينَ أَجْرَمُوا} كَأَبِي جَهْل وَنَحْوه {كَانُوا مِنْ الَّذِينَ آمَنُوا} كَعَمَّارٍ وَبِلَال وَنَحْوهمَا {يَضْحَكُونَ} استهزاء بهم.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مَرُّوا} أَيْ الْمُؤْمِنُونَ {بِهِمْ يَتَغَامَزُونَ} يُشِير الْمُجْرِمُونَ إِلَى الْمُؤْمِنِينَ بِالْجَفْنِ وَالْحَاجِب اِسْتِهْزَاء.</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المطففين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422207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7"/>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انْقَلَبوا} رجعوا {إِلى أَهْلِهُمُ انْقَلَبُوا فاكِهين} وَفِي قِرَاءَة فَكِهِينَ مُعْجَبِينَ بِذِكْرِهِمْ الْمُؤْمِنِينَ.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رَأَوْهُمْ} أَيْ الْمُؤْمِنِينَ {قَالُوا إِنَّ هَؤُلَاءِ لَضَالُّونَ} لِإِيمَانِهِمْ بِمُحَمَّدٍ صَلَّى اللَّه عَلَيْهِ وَسَلَّمَ.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قال تعالى {وَمَا أُرْسِلُوا} أَيْ الْكُفَّار {عَلَيْهِمْ} عَلَى الْمُؤْمِنِينَ {حَافِظِينَ} لَهُمْ أَوْ لِأَعْمَالِهِمْ حَتَّى يُدْرُوهُمْ إِلَى مصالحهم.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{فَالْيَوْم} أَيْ يَوْم الْقِيَامَة {الَّذِينَ آمَنُوا مِنْ الكفار يضحكون}.</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المطففين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53294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541128"/>
            <a:ext cx="11520000" cy="177574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{عَلَى الْأَرَائِك} فِي الْجَنَّة {يَنْظُرُونَ} مِنْ مَنَازِلهمْ إِلَى الْكُفَّار وَهُمْ يُعَذَّبُونَ فَيَضْحَكُونَ مِنْهُمْ كَمَا ضَحِكَ الْكُفَّار مِنْهُمْ فِي الدُّنْيَ</a:t>
            </a:r>
            <a:r>
              <a:rPr lang="ar-JO" sz="3200" dirty="0">
                <a:latin typeface="Calibri" panose="020F0502020204030204" pitchFamily="34" charset="0"/>
                <a:ea typeface="Calibri" panose="020F0502020204030204" pitchFamily="34" charset="0"/>
                <a:cs typeface="Traditional Arabic" panose="02020603050405020304" pitchFamily="18" charset="-78"/>
              </a:rPr>
              <a:t>ا</a:t>
            </a:r>
            <a:r>
              <a:rPr lang="ar-SA" sz="3200" dirty="0">
                <a:latin typeface="Calibri" panose="020F0502020204030204" pitchFamily="34" charset="0"/>
                <a:ea typeface="Calibri" panose="020F0502020204030204" pitchFamily="34" charset="0"/>
                <a:cs typeface="Traditional Arabic" panose="02020603050405020304" pitchFamily="18" charset="-78"/>
              </a:rPr>
              <a:t>.</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{هَلْ ثُوِّبَ} جُوزِيَ {الْكُفَّار مَا كَانُوا يَفْعَلُونَ} نعم.</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المطففين</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67992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03" name="TextBox 10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4" name="TextBox 10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05" name="TextBox 10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الإنشقاق</a:t>
            </a:r>
          </a:p>
        </p:txBody>
      </p:sp>
    </p:spTree>
    <p:extLst>
      <p:ext uri="{BB962C8B-B14F-4D97-AF65-F5344CB8AC3E}">
        <p14:creationId xmlns:p14="http://schemas.microsoft.com/office/powerpoint/2010/main" val="1514764433"/>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{عَمّ} عَنْ أَيّ شَيْء {يَتَسَاءَلُونَ} يَسْأَل بَعْض قريش بعضا.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{عَنْ النَّبَإِ الْعَظِيم} بَيَان لِذَلِكَ الشَّيْء وَالِاسْتِفْهَام لِتَفْخِيمِهِ وَهُوَ مَا جَاءَ بِهِ النَّبِيّ صَلَّى اللَّه عَلَيْهِ وَسَلَّمَ مِنْ الْقُرْآن الْمُشْتَمِل عَلَى البعث وغيره.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 هُمْ فِيهِ مُخْتَلِفُونَ} فَالْمُؤْمِنُونَ يُثْبِتُونَهُ وَالْكَافِرُونَ ينكرونه.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{كَلَّا} رَدْع {سَيَعْلَمُونَ} مَا يَحِلّ بِهِمْ عَلَى إنكارهم له.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النبأ</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413690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إِذَا السَّمَاءُ انشَقَّتْ (1) وَأَذِنَتْ لِرَبِّهَا وَحُقَّتْ (2) وَإِذَا الْأَرْضُ مُدَّتْ (3) وَأَلْقَتْ مَا فِيهَا وَتَخَلَّتْ (4) وَأَذِنَتْ لِرَبِّهَا وَحُقَّتْ (5) يَا أَيُّهَا الْإِنسَانُ إِنَّكَ كَادِحٌ إِلَىٰ رَبِّكَ كَدْحًا فَمُلَاقِيهِ (6) فَأَمَّا مَنْ أُوتِيَ كِتَابَهُ بِيَمِينِهِ (7) فَسَوْفَ يُحَاسَبُ حِسَابًا يَسِيرًا (8) وَيَنقَلِبُ إِلَىٰ أَهْلِهِ مَسْرُورًا (9) وَأَمَّا مَنْ أُوتِيَ كِتَابَهُ وَرَاءَ ظَهْرِهِ (10) فَسَوْفَ يَدْعُو ثُبُورًا (11)</a:t>
            </a:r>
          </a:p>
        </p:txBody>
      </p:sp>
      <p:sp>
        <p:nvSpPr>
          <p:cNvPr id="11" name="نص 2"/>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وَيَصْلَىٰ سَعِيرًا (12) إِنَّهُ كَانَ فِي أَهْلِهِ مَسْرُورًا (13) إِنَّهُ ظَنَّ أَن لَّن يَحُورَ (14) بَلَىٰ إِنَّ رَبَّهُ كَانَ بِهِ بَصِيرًا (15) فَلَا أُقْسِمُ بِالشَّفَقِ (16) وَاللَّيْلِ وَمَا وَسَقَ (17) وَالْقَمَرِ إِذَا اتَّسَقَ (18) لَتَرْكَبُنَّ طَبَقًا عَن طَبَقٍ (19) فَمَا لَهُمْ لَا يُؤْمِنُونَ (20) وَإِذَا قُرِئَ عَلَيْهِمُ الْقُرْآنُ لَا يَسْجُدُونَ ۩ (21) بَلِ الَّذِينَ كَفَرُوا يُكَذِّبُونَ (22) وَاللَّهُ أَعْلَمُ بِمَا يُوعُونَ</a:t>
            </a:r>
          </a:p>
        </p:txBody>
      </p:sp>
      <p:sp>
        <p:nvSpPr>
          <p:cNvPr id="36" name="نص 3"/>
          <p:cNvSpPr txBox="1"/>
          <p:nvPr/>
        </p:nvSpPr>
        <p:spPr>
          <a:xfrm>
            <a:off x="494581" y="2767281"/>
            <a:ext cx="11202838" cy="1323439"/>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(23) فَبَشِّرْهُم بِعَذَابٍ أَلِيمٍ (24) إِلَّا الَّذِينَ آمَنُوا وَعَمِلُوا الصَّالِحَاتِ لَهُمْ أَجْرٌ غَيْرُ</a:t>
            </a:r>
          </a:p>
          <a:p>
            <a:pPr algn="ctr"/>
            <a:r>
              <a:rPr lang="ar-JO" sz="4000" dirty="0">
                <a:latin typeface="Traditional Arabic" panose="02020603050405020304" pitchFamily="18" charset="-78"/>
                <a:cs typeface="Traditional Arabic" panose="02020603050405020304" pitchFamily="18" charset="-78"/>
              </a:rPr>
              <a:t> مَمْنُونٍ (25)</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الإنشقاق</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084">
            <a:hlinkClick r:id="" action="ppaction://media"/>
          </p:cNvPr>
          <p:cNvPicPr>
            <a:picLocks noChangeAspect="1"/>
          </p:cNvPicPr>
          <p:nvPr>
            <a:audioFile r:link="rId2"/>
            <p:extLst>
              <p:ext uri="{DAA4B4D4-6D71-4841-9C94-3DE7FCFB9230}">
                <p14:media xmlns:p14="http://schemas.microsoft.com/office/powerpoint/2010/main" r:embed="rId1">
                  <p14:bmkLst>
                    <p14:bmk name="Bookmark 1" time="71010.2476"/>
                    <p14:bmk name="Bookmark 2" time="133248.6737"/>
                    <p14:bmk name="Bookmark 3" time="148009.75"/>
                  </p14:bmkLst>
                </p14:media>
              </p:ext>
            </p:extLst>
          </p:nvPr>
        </p:nvPicPr>
        <p:blipFill>
          <a:blip r:embed="rId6"/>
          <a:stretch>
            <a:fillRect/>
          </a:stretch>
        </p:blipFill>
        <p:spPr>
          <a:xfrm>
            <a:off x="0" y="-761077"/>
            <a:ext cx="609600" cy="609600"/>
          </a:xfrm>
          <a:prstGeom prst="rect">
            <a:avLst/>
          </a:prstGeom>
        </p:spPr>
      </p:pic>
    </p:spTree>
    <p:extLst>
      <p:ext uri="{BB962C8B-B14F-4D97-AF65-F5344CB8AC3E}">
        <p14:creationId xmlns:p14="http://schemas.microsoft.com/office/powerpoint/2010/main" val="310903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3" bmkName="Bookmark 1"/>
                      </p:tgtEl>
                    </p:cond>
                  </p:nextCondLst>
                </p:seq>
                <p:seq concurrent="1" nextAc="seek">
                  <p:cTn id="38" restart="whenNotActive" fill="hold" evtFilter="cancelBubble" nodeType="interactiveSeq">
                    <p:stCondLst>
                      <p:cond evt="onMediaBookmark" delay="0">
                        <p:tgtEl>
                          <p14:bmkTgt spid="3" bmkName="Bookmark 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1"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childTnLst>
                  </p:cTn>
                  <p:nextCondLst>
                    <p:cond evt="onMediaBookmark" delay="0">
                      <p:tgtEl>
                        <p14:bmkTgt spid="3" bmkName="Bookmark 2"/>
                      </p:tgtEl>
                    </p:cond>
                  </p:nextCondLst>
                </p:seq>
                <p:seq concurrent="1" nextAc="seek">
                  <p:cTn id="47" restart="whenNotActive" fill="hold" evtFilter="cancelBubble" nodeType="interactiveSeq">
                    <p:stCondLst>
                      <p:cond evt="onMediaBookmark" delay="0">
                        <p:tgtEl>
                          <p14:bmkTgt spid="3" bmkName="Bookmark 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xit" presetSubtype="0" fill="hold" grpId="2" nodeType="withEffect">
                                      <p:stCondLst>
                                        <p:cond delay="0"/>
                                      </p:stCondLst>
                                      <p:childTnLst>
                                        <p:set>
                                          <p:cBhvr>
                                            <p:cTn id="55" dur="1" fill="hold">
                                              <p:stCondLst>
                                                <p:cond delay="0"/>
                                              </p:stCondLst>
                                            </p:cTn>
                                            <p:tgtEl>
                                              <p:spTgt spid="77"/>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0"/>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81"/>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3"/>
                      </p:tgtEl>
                    </p:cond>
                  </p:nextCondLst>
                </p:seq>
              </p:childTnLst>
            </p:cTn>
          </p:par>
        </p:tnLst>
        <p:bldLst>
          <p:bldP spid="2" grpId="0"/>
          <p:bldP spid="11" grpId="0"/>
          <p:bldP spid="11" grpId="1"/>
          <p:bldP spid="36"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596831"/>
            <a:ext cx="11520000" cy="3664336"/>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{إِذا السَّمَاء انْشَقَّت}.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{وَأَذِنَتْ} سَمِعَتْ وَأَطَاعَتْ فِي الِانْشِقَاق {لِرَبِّهَا وَحُقَّتْ} أَيْ وَحُقَّ لَهَا أَنْ تَسْمَع وَتُطِيع.</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{وَإِذَا الْأَرْض مُدَّتْ} زِيدَ فِي سَعَتهَا كَمَا يُمَدّ الْأَدِيم وَلَمْ يَبْقَ عَلَيْهَا بِنَاء وَلَا جبل.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{وَأَلْقَتْ مَا فِيهَا} مِنْ الْمَوْتَى إِلَى ظَاهِرهَا {وتَخَلَّت} عنه.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{وَأَذِنَتْ} سَمِعَتْ وَأَطَاعَتْ فِي ذَلِكَ {لِرَبِّهَا وَحُقَّتْ} وَذَلِكَ كُلّه يَكُون يَوْم الْقِيَامَة وَجَوَاب إِذَا وَمَا عُطِفَ عَلَيْهَا مَحْذُوف دَلَّ عَلَيْهِ مَا بَعْده تَقْدِيره لَقِيَ الْإِنْسَان عَمَله.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الإنشقاق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72913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4"/>
            <a:ext cx="11520000" cy="293221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{يَا أَيّهَا الْإِنْسَان إِنَّك كَادِح} جَاهِد فِي عَمَلك {إِلَى} لِقَاء {رَبّك} وَهُوَ الْمَوْت {كَدْحًا فَمُلَاقِيه} أَيْ مُلَاقٍ عَمَلك الْمَذْكُور مِنْ خَيْر أَوْ شَرّ يَوْم الْقِيَامَة.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{فَأَمَّا مَنْ أُوتِيَ كِتَابه} كِتَاب عَمَله {بِيَمِينِهِ} هو المؤمن.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{فَسَوْفَ يُحَاسَب حِسَابًا يَسِيرًا} هُوَ عَرْض عَمَله عَلَيْهِ كَمَا فِي حَدِيث الصَّحِيحَيْنِ وَفِيهِ مَنْ نُوقِشَ الْحِسَاب هَلَكَ وَبَعْد الْعَرْض يُتَجَاوَز عَنْهُ.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الإنشقاق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64354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{وَيَنْقَلِب إِلَى أَهْله} فِي الْجَنَّة {مَسْرُورًا} بِذَلِكَ.</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{وَأَمَّا مَنْ أُوتِيَ كِتَابه وَرَاء ظَهْره} هُوَ الْكَافِر تُغَلّ يُمْنَاهُ إِلَى عُنُقه وَتُجْعَل يُسْرَاهُ وَرَاء ظَهْره فَيَأْخُذ بِهَا كِتَابه.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{فَسَوْفَ يَدْعُو} عِنْد رُؤْيَته مَا فِيهِ {ثُبُورًا} يُنَادِي هَلَاكه بِقَوْلِهِ يَا ثُبُورَاه.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{وَيَصْلَى سَعِيرًا} يَدْخُل النَّار الشَّدِيدَة وَفِي قِرَاءَة بِضَمِّ الْيَاء وَفَتْح الصَّاد وَاللَّام الْمُشَدَّدَة.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{إِنَّهُ كَانَ فِي أَهْله} عَشِيرَته فِي الدُّنْيَا {مَسْرُورا} بطرا باتباعه هواه.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الإنشقاق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7153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596833"/>
            <a:ext cx="11520000" cy="3664336"/>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{بَلَى} يَرْجِع إِلَيْهِ {إِنَّ رَبّه كَانَ بِهِ بَصِيرًا} عَالِمًا بِرُجُوعِهِ إِلَيْهِ.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{فَلَا أُقْسِم} لَا زَائِدَة {بِالشَّفَقِ} هُوَ الْحُمْرَة فِي الْأُفُق بَعْد غُرُوب الشَّمْس.</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{وَاللَّيْل وَمَا وَسَقَ} جَمَعَ مَا دَخَلَ عَلَيْهِ مِنْ الدَّوَابّ وَغَيْرهَا.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{وَالْقَمَر إِذَا اِتَّسَقَ} اِجْتَمَعَ وَتَمَّ نُوره وَذَلِكَ فِي اللَّيَالِي الْبِيض.</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{لَتَرْكَبُنَّ} أَيّهَا النَّاس أَصْله تَرْكَبُونَنَّ حُذِفَتْ نُون الرَّفْع لِتَوَالِي الْأَمْثَال وَالْوَاو لِالْتِقَاءِ السَّاكِنَيْنِ {طَبَقًا عَنْ طَبَق} حَالًا بَعْد حَال وَهُوَ الْمَوْت ثُمَّ الْحَيَاة وَمَا بَعْدهَا مِنْ أَحْوَال الْقِيَامَة.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الإنشقاق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6985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545537"/>
            <a:ext cx="11520000" cy="3766929"/>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{فَمَا لَهُمْ} أَيْ الْكُفَّار {لَا يُؤْمِنُونَ} أَيْ أَيّ مَانِع مِنْ الْإِيمَان أَوْ أَيّ حُجَّة لَهُمْ فِي تَرْكه مَعَ وُجُود بَرَاهِينه.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 مالهم {إِذَا قُرِئَ عَلَيْهِمْ الْقُرْآن لَا يَسْجُدُونَ} يَخْضَعُونَ بِأَنْ يُؤْمِنُوا بِهِ لِإِعْجَازِهِ.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{بَلْ الَّذِينَ كَفَرُوا يُكَذِّبُونَ} بِالْبَعْثِ وَغَيْره.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{وَاَللَّه أَعْلَم بِمَا يُوعُونَ} يَجْمَعُونَ فِي صُحُفهمْ مِنْ الْكُفْر وَالتَّكْذِيب وَأَعْمَال السُّوء.</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{فَبَشِّرْهُمْ} أَخْبِرْهُمْ {بِعَذَابٍ أَلِيم} مُؤْلِم.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{إِلا} لكن {الذِينَ آمَنوا وَعَمِلوا الصَّالحَات لَهُم أَجْر غَيْر مَمْنُون} غَيْر مَقْطُوع وَلَا مَنْقُوص ولا يمن به عليه</a:t>
            </a:r>
            <a:r>
              <a:rPr lang="ar-JO" sz="3200" dirty="0">
                <a:latin typeface="Calibri" panose="020F0502020204030204" pitchFamily="34" charset="0"/>
                <a:ea typeface="Calibri" panose="020F0502020204030204" pitchFamily="34" charset="0"/>
                <a:cs typeface="Traditional Arabic" panose="02020603050405020304" pitchFamily="18" charset="-78"/>
              </a:rPr>
              <a:t>م</a:t>
            </a:r>
            <a:r>
              <a:rPr lang="ar-SA" sz="3200" dirty="0">
                <a:latin typeface="Calibri" panose="020F0502020204030204" pitchFamily="34" charset="0"/>
                <a:ea typeface="Calibri" panose="020F0502020204030204" pitchFamily="34" charset="0"/>
                <a:cs typeface="Traditional Arabic" panose="02020603050405020304" pitchFamily="18" charset="-78"/>
              </a:rPr>
              <a:t>.</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الإنشقاق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69991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البروج</a:t>
            </a:r>
          </a:p>
        </p:txBody>
      </p:sp>
    </p:spTree>
    <p:extLst>
      <p:ext uri="{BB962C8B-B14F-4D97-AF65-F5344CB8AC3E}">
        <p14:creationId xmlns:p14="http://schemas.microsoft.com/office/powerpoint/2010/main" val="4121875955"/>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وَالسَّمَاءِ ذَاتِ الْبُرُوجِ (1) وَالْيَوْمِ الْمَوْعُودِ (2) وَشَاهِدٍ وَمَشْهُودٍ (3) قُتِلَ أَصْحَابُ الْأُخْدُودِ (4) النَّارِ ذَاتِ الْوَقُودِ (5) إِذْ هُمْ عَلَيْهَا قُعُودٌ (6) وَهُمْ عَلَىٰ مَا يَفْعَلُونَ بِالْمُؤْمِنِينَ شُهُودٌ (7) وَمَا نَقَمُوا مِنْهُمْ إِلَّا أَن يُؤْمِنُوا بِاللَّهِ الْعَزِيزِ الْحَمِيدِ (8) الَّذِي لَهُ مُلْكُ السَّمَاوَاتِ وَالْأَرْضِ ۚ وَاللَّهُ عَلَىٰ كُلِّ شَيْءٍ شَهِيدٌ (9) إِنَّ الَّذِينَ فَتَنُوا الْمُؤْمِنِينَ</a:t>
            </a:r>
          </a:p>
        </p:txBody>
      </p:sp>
      <p:sp>
        <p:nvSpPr>
          <p:cNvPr id="11" name="نص 2"/>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وَالْمُؤْمِنَاتِ ثُمَّ لَمْ يَتُوبُوا فَلَهُمْ عَذَابُ جَهَنَّمَ وَلَهُمْ عَذَابُ الْحَرِيقِ (10) إِنَّ الَّذِينَ آمَنُوا وَعَمِلُوا الصَّالِحَاتِ لَهُمْ جَنَّاتٌ تَجْرِي مِن تَحْتِهَا الْأَنْهَارُ ۚ ذَٰلِكَ الْفَوْزُ الْكَبِيرُ (11) إِنَّ بَطْشَ رَبِّكَ لَشَدِيدٌ (12) إِنَّهُ هُوَ يُبْدِئُ وَيُعِيدُ (13) وَهُوَ الْغَفُورُ الْوَدُودُ (14) ذُو الْعَرْشِ الْمَجِيدُ (15) فَعَّالٌ لِّمَا يُرِيدُ (16) هَلْ أَتَاكَ حَدِيثُ الْجُنُودِ (17) فِرْعَوْنَ وَثَمُودَ</a:t>
            </a:r>
          </a:p>
        </p:txBody>
      </p:sp>
      <p:sp>
        <p:nvSpPr>
          <p:cNvPr id="36" name="نص 3"/>
          <p:cNvSpPr txBox="1"/>
          <p:nvPr/>
        </p:nvSpPr>
        <p:spPr>
          <a:xfrm>
            <a:off x="494581" y="2767281"/>
            <a:ext cx="11202838" cy="1323439"/>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(18) بَلِ الَّذِينَ كَفَرُوا فِي تَكْذِيبٍ (19) وَاللَّهُ مِن وَرَائِهِم مُّحِيطٌ (20) بَلْ هُوَ قُرْآنٌ مَّجِيدٌ </a:t>
            </a:r>
          </a:p>
          <a:p>
            <a:pPr algn="ctr"/>
            <a:r>
              <a:rPr lang="ar-JO" sz="4000" dirty="0">
                <a:latin typeface="Traditional Arabic" panose="02020603050405020304" pitchFamily="18" charset="-78"/>
                <a:cs typeface="Traditional Arabic" panose="02020603050405020304" pitchFamily="18" charset="-78"/>
              </a:rPr>
              <a:t>(21) فِي لَوْحٍ مَّحْفُوظٍ (22)</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البروج</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085">
            <a:hlinkClick r:id="" action="ppaction://media"/>
          </p:cNvPr>
          <p:cNvPicPr>
            <a:picLocks noChangeAspect="1"/>
          </p:cNvPicPr>
          <p:nvPr>
            <a:audioFile r:link="rId2"/>
            <p:extLst>
              <p:ext uri="{DAA4B4D4-6D71-4841-9C94-3DE7FCFB9230}">
                <p14:media xmlns:p14="http://schemas.microsoft.com/office/powerpoint/2010/main" r:embed="rId1">
                  <p14:bmkLst>
                    <p14:bmk name="Bookmark 1" time="64238.3496"/>
                    <p14:bmk name="Bookmark 2" time="124549.7916"/>
                    <p14:bmk name="Bookmark 3" time="145031.75"/>
                  </p14:bmkLst>
                </p14:media>
              </p:ext>
            </p:extLst>
          </p:nvPr>
        </p:nvPicPr>
        <p:blipFill>
          <a:blip r:embed="rId6"/>
          <a:stretch>
            <a:fillRect/>
          </a:stretch>
        </p:blipFill>
        <p:spPr>
          <a:xfrm>
            <a:off x="3581" y="-699176"/>
            <a:ext cx="609600" cy="609600"/>
          </a:xfrm>
          <a:prstGeom prst="rect">
            <a:avLst/>
          </a:prstGeom>
        </p:spPr>
      </p:pic>
    </p:spTree>
    <p:extLst>
      <p:ext uri="{BB962C8B-B14F-4D97-AF65-F5344CB8AC3E}">
        <p14:creationId xmlns:p14="http://schemas.microsoft.com/office/powerpoint/2010/main" val="289418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4" bmkName="Bookmark 1"/>
                      </p:tgtEl>
                    </p:cond>
                  </p:nextCondLst>
                </p:seq>
                <p:seq concurrent="1" nextAc="seek">
                  <p:cTn id="38" restart="whenNotActive" fill="hold" evtFilter="cancelBubble" nodeType="interactiveSeq">
                    <p:stCondLst>
                      <p:cond evt="onMediaBookmark" delay="0">
                        <p:tgtEl>
                          <p14:bmkTgt spid="4" bmkName="Bookmark 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1"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childTnLst>
                  </p:cTn>
                  <p:nextCondLst>
                    <p:cond evt="onMediaBookmark" delay="0">
                      <p:tgtEl>
                        <p14:bmkTgt spid="4" bmkName="Bookmark 2"/>
                      </p:tgtEl>
                    </p:cond>
                  </p:nextCondLst>
                </p:seq>
                <p:seq concurrent="1" nextAc="seek">
                  <p:cTn id="47" restart="whenNotActive" fill="hold" evtFilter="cancelBubble" nodeType="interactiveSeq">
                    <p:stCondLst>
                      <p:cond evt="onMediaBookmark" delay="0">
                        <p:tgtEl>
                          <p14:bmkTgt spid="4" bmkName="Bookmark 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xit" presetSubtype="0" fill="hold" grpId="2" nodeType="withEffect">
                                      <p:stCondLst>
                                        <p:cond delay="0"/>
                                      </p:stCondLst>
                                      <p:childTnLst>
                                        <p:set>
                                          <p:cBhvr>
                                            <p:cTn id="55" dur="1" fill="hold">
                                              <p:stCondLst>
                                                <p:cond delay="0"/>
                                              </p:stCondLst>
                                            </p:cTn>
                                            <p:tgtEl>
                                              <p:spTgt spid="77"/>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0"/>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81"/>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3"/>
                      </p:tgtEl>
                    </p:cond>
                  </p:nextCondLst>
                </p:seq>
              </p:childTnLst>
            </p:cTn>
          </p:par>
        </p:tnLst>
        <p:bldLst>
          <p:bldP spid="2" grpId="0"/>
          <p:bldP spid="11" grpId="0"/>
          <p:bldP spid="11" grpId="1"/>
          <p:bldP spid="36"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7"/>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{وَالسَّمَاء ذَات الْبُرُوج} الْكَوَاكِب اِثْنَيْ عَشَر بُرْجًا تَقَدَّمَتْ فِي الْفُرْقَان.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{وَالْيَوْم الْمَوْعُود} يَوْم الْقِيَامَة.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{وَشَاهِد} يَوْم الْجُمْعَة {وَمَشْهُود} يَوْم عَرَفَة كَذَا فُسِّرَتْ الثَّلَاثَة فِي الْحَدِيث فَالْأَوَّل مَوْعُود بِهِ وَالثَّانِي شَاهِد بِالْعَمَلِ فِيهِ وَالثَّالِث تَشْهَدهُ النَّاس وَالْمَلَائِكَة وَجَوَاب الْقَسَم مَحْذُوف صَدْره تَقْدِيره لَقَدْ.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{قُتِلَ} لُعِنَ {أَصْحَاب الْأُخْدُود} الشَّقّ فِي الْأَرْض.</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البروج</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74428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4"/>
            <a:ext cx="11520000" cy="293221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{النَّار} بَدَل اِشْتِمَال مِنْهُ {ذَات الْوُقُود} مَا توقد به.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{إِذْ هُمْ عَلَيْهَا} حَوْلهَا عَلَى جَانِب الْأُخْدُود عَلَى الْكَرَاسِيّ {قُعُود}.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{وَهُمْ عَلَى مَا يَفْعَلُونَ بِالْمُؤْمِنِينَ} بِاَللَّهِ مِنْ تَعْذِيبهمْ بِالْإِلْقَاءِ فِي النَّار إِنْ لَمْ يَرْجِعُوا عَنْ إِيمَانهمْ {شُهُود} حُضُور رُوِيَ أَنَّ اللَّه أَنْجَى الْمُؤْمِنِينَ الْمُلْقَيْنَ فِي النَّار بِقَبْضِ أَرْوَاحهمْ قَبْل وُقُوعهمْ فِيهَا وَخَرَجَتْ النَّار إِلَى مَنْ ثم فأحرقتهم.</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البروج</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54687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9"/>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كَلَّا سَيَعْلَمُونَ} تَأْكِيد وَجِيءَ فِيهِ بِثُمَّ لِلْإِيذَانِ بِأَنَّ الْوَعِيد الثَّانِي أَشَدّ مِنْ الْأَوَّل ثُمَّ أَوْمَأَ تَعَالَى إِلَى الْقُدْرَة عَلَى الْبَعْث فقال: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{أَلَمْ نَجْعَل الْأَرْض مِهَادًا} فِرَاشًا كَالْمَهْدِ.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{وَالْجِبَال أَوْتَادًا} تَثْبُت بِهَا الْأَرْض كَمَا تَثْبُت الْخِيَام بِالْأَوْتَادِ وَالِاسْتِفْهَام لِلتَّقْرِيرِ.</a:t>
            </a:r>
            <a:endParaRPr lang="ar-JO" sz="3200" dirty="0">
              <a:latin typeface="Calibri" panose="020F0502020204030204" pitchFamily="34" charset="0"/>
              <a:ea typeface="Calibri" panose="020F0502020204030204" pitchFamily="34" charset="0"/>
              <a:cs typeface="Traditional Arabic" panose="02020603050405020304" pitchFamily="18" charset="-78"/>
            </a:endParaRP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{وَخَلَقْنَاكُمْ أَزْوَاجًا} ذُكُورًا وَإِنَاثًا.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النبأ</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7"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8"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88359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نَقَمُوا مِنْهُم إِلا أَن يُؤْمِنُوا بِاَللَّهِ الْعَزِيز} فِي مُلْكه {الْحَمِيد} الْمَحْمُود.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 لَهُ مُلْكُ السَّماوات وَالْأَرْض وَاَللَّه عَلَى كُلّ شَيْء شَهِيد} أَيْ مَا أَنْكَرَ الْكُفَّار عَلَى الْمُؤْمِنِينَ إِلَّا إِيمَانهمْ.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الَّذِينَ فَتَنُوا الْمُؤْمِنِينَ وَالْمُؤْمِنَات} بِالْإِحْرَاقِ {ثُمَّ لَمْ يَتُوبُوا فَلَهُمْ عَذَاب جَهَنَّم} بِكُفْرِهِمْ {وَلَهُمْ عَذَاب الْحَرِيق} أَيْ عَذَاب إِحْرَاقهمْ الْمُؤْمِنِينَ فِي الْآخِرَة وَقِيلَ فِي الدُّنْيَا بِأَنْ أُخْرِجَتْ النَّار فأحرقتهم كما تقدم.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الذِينَ آمَنُوا وَعَمِلوا الصَّالِحَاتِ لَهُم جَنَّاتٍ تَجْري مِنْ تَحْتِها الأَنْهَار ذَلِك الفَوْزُ الكَبير}.</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البروج</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71852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بَطْش رَبّك} بِالْكَفَّارِ {لَشَدِيد} بِحَسْب إِرَادَته.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{إِنَّهُ هُوَ يُبْدِئ} الْخَلْق {وَيُعِيد} فَلَا يُعْجِزهُ ما يريد.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{وَهُوَ الْغَفُور} لِلْمُذْنِبِينَ الْمُؤْمِنِينَ {الْوَدُود} الْمُتَوَدِّد إِلَى أوليائه بالكرامة.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{ذُو الْعَرْش} خَالِقه وَمَالِكه {الْمَجِيد} بِالرَّفْعِ الْمُسْتَحِقّ لِكَمَالِ صِفَات الْعُلُوّ.</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{فَعَّال لِمَا يُرِيد} لَا يُعْجِزهُ شَيْء.</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البروج</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60696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{هَلْ أَتَاك} يَا مُحَمَّد {حَدِيث الْجُنُود}.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{فِرْعَوْن وَثَمُود} بَدَل مِنْ الْجُنُود وَاسْتُغْنِيَ بِذِكْرِ فِرْعَوْن عَنْ أَتْبَاعه وَحَدِيثهمْ أَنَّهُمْ أُهْلِكُوا بِكُفْرِهِمْ وَهَذَا تَنْبِيه لِمَنْ كَفَرَ بِالنَّبِيِّ صَلَّى اللَّه عَلَيْهِ وَسَلَّمَ وَالْقُرْآن لِيَتَّعِظُوا.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{بَلْ الَّذِينَ كَفَرُوا فِي تَكْذِيب} بِمَا ذُكِرَ.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{وَاَللَّه مِنْ وَرَائِهِمْ مُحِيط} لَا عَاصِم لَهُمْ منه.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البروج</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405072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804599"/>
            <a:ext cx="11520000" cy="124880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{بَلْ هُوَ قُرْآن مَجِيد} عَظِيم.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{فِي لَوْح مَحْفُوظ} هُوَ قُرْآن كَريم مُثْبت في لَوح مَحْفوظ.</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البروج</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46234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الطارق</a:t>
            </a:r>
          </a:p>
        </p:txBody>
      </p:sp>
    </p:spTree>
    <p:extLst>
      <p:ext uri="{BB962C8B-B14F-4D97-AF65-F5344CB8AC3E}">
        <p14:creationId xmlns:p14="http://schemas.microsoft.com/office/powerpoint/2010/main" val="1405881658"/>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وَالسَّمَاءِ وَالطَّارِقِ (1) وَمَا أَدْرَاكَ مَا الطَّارِقُ (2) النَّجْمُ الثَّاقِبُ (3) إِن كُلُّ نَفْسٍ لَّمَّا عَلَيْهَا حَافِظٌ (4) فَلْيَنظُرِ الْإِنسَانُ مِمَّ خُلِقَ (5) خُلِقَ مِن مَّاءٍ دَافِقٍ (6) يَخْرُجُ مِن بَيْنِ الصُّلْبِ وَالتَّرَائِبِ (7) إِنَّهُ عَلَىٰ رَجْعِهِ لَقَادِرٌ (8) يَوْمَ تُبْلَى السَّرَائِرُ (9) فَمَا لَهُ مِن قُوَّةٍ وَلَا نَاصِرٍ (10) وَالسَّمَاءِ ذَاتِ الرَّجْعِ (11) وَالْأَرْضِ ذَاتِ الصَّدْعِ (12) إِنَّهُ لَقَوْلٌ</a:t>
            </a:r>
          </a:p>
        </p:txBody>
      </p:sp>
      <p:sp>
        <p:nvSpPr>
          <p:cNvPr id="11" name="نص 2"/>
          <p:cNvSpPr txBox="1"/>
          <p:nvPr/>
        </p:nvSpPr>
        <p:spPr>
          <a:xfrm>
            <a:off x="494581" y="2767281"/>
            <a:ext cx="11202838" cy="1323439"/>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فَصْلٌ (13) وَمَا هُوَ بِالْهَزْلِ (14) إِنَّهُمْ يَكِيدُونَ كَيْدًا (15) وَأَكِيدُ كَيْدًا (16) فَمَهِّلِ</a:t>
            </a:r>
          </a:p>
          <a:p>
            <a:pPr algn="ctr"/>
            <a:r>
              <a:rPr lang="ar-JO" sz="4000" dirty="0">
                <a:latin typeface="Traditional Arabic" panose="02020603050405020304" pitchFamily="18" charset="-78"/>
                <a:cs typeface="Traditional Arabic" panose="02020603050405020304" pitchFamily="18" charset="-78"/>
              </a:rPr>
              <a:t>الْكَافِرِينَ أَمْهِلْهُمْ رُوَيْدًا (17)</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الطارق</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086">
            <a:hlinkClick r:id="" action="ppaction://media"/>
          </p:cNvPr>
          <p:cNvPicPr>
            <a:picLocks noChangeAspect="1"/>
          </p:cNvPicPr>
          <p:nvPr>
            <a:audioFile r:link="rId2"/>
            <p:extLst>
              <p:ext uri="{DAA4B4D4-6D71-4841-9C94-3DE7FCFB9230}">
                <p14:media xmlns:p14="http://schemas.microsoft.com/office/powerpoint/2010/main" r:embed="rId1">
                  <p14:bmkLst>
                    <p14:bmk name="Bookmark 1" time="74239.3101"/>
                    <p14:bmk name="Bookmark 2" time="92995.75"/>
                  </p14:bmkLst>
                </p14:media>
              </p:ext>
            </p:extLst>
          </p:nvPr>
        </p:nvPicPr>
        <p:blipFill>
          <a:blip r:embed="rId6"/>
          <a:stretch>
            <a:fillRect/>
          </a:stretch>
        </p:blipFill>
        <p:spPr>
          <a:xfrm>
            <a:off x="3581" y="-930753"/>
            <a:ext cx="609600" cy="609600"/>
          </a:xfrm>
          <a:prstGeom prst="rect">
            <a:avLst/>
          </a:prstGeom>
        </p:spPr>
      </p:pic>
    </p:spTree>
    <p:extLst>
      <p:ext uri="{BB962C8B-B14F-4D97-AF65-F5344CB8AC3E}">
        <p14:creationId xmlns:p14="http://schemas.microsoft.com/office/powerpoint/2010/main" val="160991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3" bmkName="Bookmark 1"/>
                      </p:tgtEl>
                    </p:cond>
                  </p:nextCondLst>
                </p:seq>
                <p:seq concurrent="1" nextAc="seek">
                  <p:cTn id="38" restart="whenNotActive" fill="hold" evtFilter="cancelBubble" nodeType="interactiveSeq">
                    <p:stCondLst>
                      <p:cond evt="onMediaBookmark" delay="0">
                        <p:tgtEl>
                          <p14:bmkTgt spid="3" bmkName="Bookmark 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xit" presetSubtype="0" fill="hold" grpId="2" nodeType="withEffect">
                                      <p:stCondLst>
                                        <p:cond delay="0"/>
                                      </p:stCondLst>
                                      <p:childTnLst>
                                        <p:set>
                                          <p:cBhvr>
                                            <p:cTn id="46" dur="1" fill="hold">
                                              <p:stCondLst>
                                                <p:cond delay="0"/>
                                              </p:stCondLst>
                                            </p:cTn>
                                            <p:tgtEl>
                                              <p:spTgt spid="7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2"/>
                      </p:tgtEl>
                    </p:cond>
                  </p:nextCondLst>
                </p:seq>
              </p:childTnLst>
            </p:cTn>
          </p:par>
        </p:tnLst>
        <p:bldLst>
          <p:bldP spid="2" grpId="0"/>
          <p:bldP spid="11"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648128"/>
            <a:ext cx="11520000" cy="3561744"/>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{وَالسَّمَاء وَالطَّارِق} أَصْله كُلّ آتٍ لَيْلًا وَمِنْهُ النُّجُوم لِطُلُوعِهَا لَيْلًا.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أَدْرَاك} أَعْلَمك {مَا الطَّارِق} مُبْتَدَأ وَخَبَر فِي مَحَلّ الْمَفْعُول الثَّانِي لَأَدْرَى وَمَا بَعْد مَا الْأُولَى خَبَرهَا وَفِيهِ تَعْظِيم لِشَأْنِ الطَّارِق الْمُفَسَّر بِمَا بَعْده هُوَ.</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{النَّجْم} أَيْ الثُّرَيَّا أَوْ كُلّ نَجْم {الثَّاقِب} الْمُضِيء لِثَقْبِهِ الظَّلَام بِضَوْئِهِ وَجَوَاب الْقَسَم.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كُلّ نَفْس لَمَا عَلَيْهَا حَافِظ} بِتَخْفِيفِ مَا فَهِيَ مَزِيدَة وَإِنْ مُخَفَّفَة مِنْ الثَّقِيلَة وَاسْمهَا مَحْذُوف أَيْ إِنَّهُ وَاللَّام فَارِقَة وَبِتَشْدِيدِهَا فَإِنْ نَافِيَة وَلَمَا بِمَعْنَى إِلَّا وَالْحَافِظ مِنْ الْمَلَائِكَة يَحْفَظ عَمَلهَا مِنْ خَيْر وَشَرّ.</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الطارق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48064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{فَلْيَنْظُرْ الْإِنْسَان} نَظَر اِعْتِبَار {مِمَّ خُلِقَ} مِنْ أي شيء.</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جوابه {خُلِقَ مِن مَاء دافِق} ذِي اِنْدِفَاق مِنْ الرَّجُل وَالْمَرْأَة فِي رَحِمهَا.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{يَخْرُج مِنْ بَيْن الصُّلْب} لِلرَّجُلِ {وَالتَّرَائِب} لِلْمَرْأَةِ وَهِيَ عِظَام الصَّدْر.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{إِنَّهُ} تَعَالَى {عَلَى رَجْعه} بَعْث الْإِنْسَان بَعْد مَوْته {لَقَادِر} فَإِذَا اِعْتَبَرَ أَصْله عَلِمَ أَنَّ الْقَادِر عَلَى ذَلِكَ قَادِر عَلَى بَعْثه.</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الطارق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8296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{يَوْم تُبْلَى} تُخْتَبَر وَتُكْشَف {السَّرَائِر} ضَمَائِر الْقُلُوب في العقائد والنبات.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{فَمَا لَهُ} لِمُنْكِرِ الْبَعْث {مِنْ قُوَّة} يَمْتَنِع بِهَا مِنْ الْعَذَاب {وَلَا نَاصِر} يَدْفَعهُ عَنْهُ.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{وَالسَّمَاء ذَات الرَّجْع} الْمَطَر لِعَوْدِهِ كُلّ حِين.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{وَالْأَرْض ذَات الصَّدْع} الشَّقّ عَنْ النَّبَات.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{إِنَّهُ} أَيْ الْقُرْآن {لَقَوْل فَصْل} يَفْصِل بَيْن الْحَقّ والباطل.</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الطارق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68552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175067"/>
            <a:ext cx="11520000" cy="2507866"/>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{وَمَا هُوَ بِالْهَزْلِ} بِاللَّعِبِ وَالْبَاطِل.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{إِنَّهُمْ} أَيْ الْكُفَّار {يَكِيدُونَ كَيْدًا} يَعْمَلُونَ الْمَكَايِد لِلنَّبِيِّ صَلَّى اللَّه عَلَيْهِ وَسَلَّمَ.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{وَأَكِيد كَيْدًا} أَسْتَدْرِجهُمْ مِنْ حَيْثُ لَا يَعْلَمُونَ.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{فَمَهِّلْ} يَا مُحَمَّد {الْكَافِرِينَ أَمْهِلْهُمْ} تَأْكِيد حَسَّنَهُ مُخَالَفَة اللَّفْظ أَيْ أَنْظِرْهُمْ {رُوَيْدًا} قَلِيلًا.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الطارق</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3136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1"/>
            <a:ext cx="11520000" cy="3137397"/>
          </a:xfrm>
          <a:prstGeom prst="rect">
            <a:avLst/>
          </a:prstGeom>
        </p:spPr>
        <p:txBody>
          <a:bodyPr wrap="square"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{وَجَعَلْنَا نَوْمكُمْ سُبَاتًا} رَاحَة لِأَبْدَانِكُمْ.</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{وَجَعَلْنَا اللَّيْل لِبَاسًا} سَاتِرًا بِسَوَادِهِ.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{وَجَعَلْنَا النَّهَار مَعَاشًا} وَقْتًا لِلْمَعَايِشِ.</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{وَبَنَيْنَا فَوْقكُمْ سَبْعًا} سَبْع سَمَاوَات {شِدَادًا} جَمْع شَدِيدَة أَيْ قَوِيَّة مُحْكَمَة لَا يُؤَثِّر فِيهَا مرور الزمان.</a:t>
            </a:r>
            <a:endParaRPr lang="ar-JO" sz="3200" dirty="0">
              <a:latin typeface="Calibri" panose="020F0502020204030204" pitchFamily="34" charset="0"/>
              <a:ea typeface="Calibri" panose="020F0502020204030204" pitchFamily="34" charset="0"/>
              <a:cs typeface="Traditional Arabic" panose="02020603050405020304" pitchFamily="18" charset="-78"/>
            </a:endParaRP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{وَجَعَلْنَا سِرَاجًا} مُنِيرًا {وَهَّاجًا} وَقَّادًا يَعْنِي الشَّمْس.</a:t>
            </a:r>
          </a:p>
        </p:txBody>
      </p:sp>
      <p:grpSp>
        <p:nvGrpSpPr>
          <p:cNvPr id="6" name="زر القائمة"/>
          <p:cNvGrpSpPr/>
          <p:nvPr/>
        </p:nvGrpSpPr>
        <p:grpSpPr>
          <a:xfrm>
            <a:off x="5823775" y="6315977"/>
            <a:ext cx="544053" cy="256701"/>
            <a:chOff x="6701968" y="6315977"/>
            <a:chExt cx="544053" cy="256701"/>
          </a:xfrm>
        </p:grpSpPr>
        <p:sp>
          <p:nvSpPr>
            <p:cNvPr id="7"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8" name="Straight Connector 7"/>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5"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19"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1"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2" name="TextBox 21"/>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3" name="TextBox 22"/>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24" name="TextBox 23"/>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النبأ</a:t>
            </a:r>
          </a:p>
        </p:txBody>
      </p:sp>
    </p:spTree>
    <p:extLst>
      <p:ext uri="{BB962C8B-B14F-4D97-AF65-F5344CB8AC3E}">
        <p14:creationId xmlns:p14="http://schemas.microsoft.com/office/powerpoint/2010/main" val="244670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الأعلى</a:t>
            </a:r>
          </a:p>
        </p:txBody>
      </p:sp>
    </p:spTree>
    <p:extLst>
      <p:ext uri="{BB962C8B-B14F-4D97-AF65-F5344CB8AC3E}">
        <p14:creationId xmlns:p14="http://schemas.microsoft.com/office/powerpoint/2010/main" val="2917510275"/>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سَبِّحِ اسْمَ رَبِّكَ الْأَعْلَى (1) الَّذِي خَلَقَ فَسَوَّىٰ (2) وَالَّذِي قَدَّرَ فَهَدَىٰ (3) وَالَّذِي أَخْرَجَ الْمَرْعَىٰ (4) فَجَعَلَهُ غُثَاءً أَحْوَىٰ (5) سَنُقْرِئُكَ فَلَا تَنسَىٰ (6) إِلَّا مَا شَاءَ اللَّهُ ۚ إِنَّهُ يَعْلَمُ الْجَهْرَ وَمَا يَخْفَىٰ (7) وَنُيَسِّرُكَ لِلْيُسْرَىٰ (8) فَذَكِّرْ إِن نَّفَعَتِ الذِّكْرَىٰ (9) سَيَذَّكَّرُ مَن يَخْشَىٰ (10) وَيَتَجَنَّبُهَا الْأَشْقَى (11) الَّذِي يَصْلَى النَّارَ الْكُبْرَىٰ (12) ثُمَّ</a:t>
            </a:r>
          </a:p>
        </p:txBody>
      </p:sp>
      <p:sp>
        <p:nvSpPr>
          <p:cNvPr id="11" name="نص 2"/>
          <p:cNvSpPr txBox="1"/>
          <p:nvPr/>
        </p:nvSpPr>
        <p:spPr>
          <a:xfrm>
            <a:off x="494581" y="2459504"/>
            <a:ext cx="11202838" cy="1938992"/>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لَا يَمُوتُ فِيهَا وَلَا يَحْيَىٰ (13) قَدْ أَفْلَحَ مَن تَزَكَّىٰ (14) وَذَكَرَ اسْمَ رَبِّهِ فَصَلَّىٰ (15) بَلْ تُؤْثِرُونَ الْحَيَاةَ الدُّنْيَا (16) وَالْآخِرَةُ خَيْرٌ وَأَبْقَىٰ (17) إِنَّ هَٰذَا لَفِي الصُّحُفِ الْأُولَىٰ</a:t>
            </a:r>
          </a:p>
          <a:p>
            <a:pPr algn="ctr"/>
            <a:r>
              <a:rPr lang="ar-JO" sz="4000" dirty="0">
                <a:latin typeface="Traditional Arabic" panose="02020603050405020304" pitchFamily="18" charset="-78"/>
                <a:cs typeface="Traditional Arabic" panose="02020603050405020304" pitchFamily="18" charset="-78"/>
              </a:rPr>
              <a:t>(18) صُحُفِ إِبْرَاهِيمَ وَمُوسَىٰ (19)</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الأعلى</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4" name="087">
            <a:hlinkClick r:id="" action="ppaction://media"/>
          </p:cNvPr>
          <p:cNvPicPr>
            <a:picLocks noChangeAspect="1"/>
          </p:cNvPicPr>
          <p:nvPr>
            <a:audioFile r:link="rId2"/>
            <p:extLst>
              <p:ext uri="{DAA4B4D4-6D71-4841-9C94-3DE7FCFB9230}">
                <p14:media xmlns:p14="http://schemas.microsoft.com/office/powerpoint/2010/main" r:embed="rId1">
                  <p14:bmkLst>
                    <p14:bmk name="Bookmark 1" time="69589.3333"/>
                    <p14:bmk name="Bookmark 2" time="105012"/>
                  </p14:bmkLst>
                </p14:media>
              </p:ext>
            </p:extLst>
          </p:nvPr>
        </p:nvPicPr>
        <p:blipFill>
          <a:blip r:embed="rId6"/>
          <a:stretch>
            <a:fillRect/>
          </a:stretch>
        </p:blipFill>
        <p:spPr>
          <a:xfrm>
            <a:off x="0" y="-748162"/>
            <a:ext cx="609600" cy="609600"/>
          </a:xfrm>
          <a:prstGeom prst="rect">
            <a:avLst/>
          </a:prstGeom>
        </p:spPr>
      </p:pic>
    </p:spTree>
    <p:extLst>
      <p:ext uri="{BB962C8B-B14F-4D97-AF65-F5344CB8AC3E}">
        <p14:creationId xmlns:p14="http://schemas.microsoft.com/office/powerpoint/2010/main" val="65308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MediaBookmark" delay="0">
                        <p:tgtEl>
                          <p14:bmkTgt spid="4"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4" bmkName="Bookmark 1"/>
                      </p:tgtEl>
                    </p:cond>
                  </p:nextCondLst>
                </p:seq>
                <p:seq concurrent="1" nextAc="seek">
                  <p:cTn id="38" restart="whenNotActive" fill="hold" evtFilter="cancelBubble" nodeType="interactiveSeq">
                    <p:stCondLst>
                      <p:cond evt="onMediaBookmark" delay="0">
                        <p:tgtEl>
                          <p14:bmkTgt spid="4" bmkName="Bookmark 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xit" presetSubtype="0" fill="hold" grpId="2" nodeType="withEffect">
                                      <p:stCondLst>
                                        <p:cond delay="0"/>
                                      </p:stCondLst>
                                      <p:childTnLst>
                                        <p:set>
                                          <p:cBhvr>
                                            <p:cTn id="46" dur="1" fill="hold">
                                              <p:stCondLst>
                                                <p:cond delay="0"/>
                                              </p:stCondLst>
                                            </p:cTn>
                                            <p:tgtEl>
                                              <p:spTgt spid="7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Bookmark 2"/>
                      </p:tgtEl>
                    </p:cond>
                  </p:nextCondLst>
                </p:seq>
              </p:childTnLst>
            </p:cTn>
          </p:par>
        </p:tnLst>
        <p:bldLst>
          <p:bldP spid="2" grpId="0"/>
          <p:bldP spid="11"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77" grpId="0" animBg="1"/>
          <p:bldP spid="77" grpId="1" animBg="1"/>
          <p:bldP spid="81" grpId="0" animBg="1"/>
          <p:bldP spid="81" grpId="1" animBg="1"/>
        </p:bldLst>
      </p:timing>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{سَبِّحْ اِسْم رَبّك} أَيْ نَزِّهْ رَبّك عَمَّا لَا يَلِيق بِهِ وَاسْم زَائِد {الْأَعْلَى} صِفَة لربك.</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 خَلَقَ فَسَوَّى} مخلوقه وجعله مُتَنَاسِب الْأَجْزَاء غَيْر مُتَفَاوِت.</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{وَاَلَّذِي قَدَّرَ} مَا شَاءَ {فَهَدَى} إِلَى مَا قَدَّرَهُ مِنْ خَيْر وَشَرّ.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{وَاَلَّذِي أَخْرَجَ الْمَرْعَى} أَنْبَتَ الْعُشْب.</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{فَجَعَلَهُ} بَعْد الْخُضْرَة {غُثَاء} جَافًّا هَشِيمًا {أَحَوَى} أَسْوَد يَابِسًا.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الأعلى</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81140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62894"/>
            <a:ext cx="11520000" cy="293221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{سَنُقْرِئُك} الْقُرْآن {فَلَا تَنْسَى} مَا تَقْرَؤُهُ.</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{إِلَّا مَا شَاءَ اللَّه} أَنْ تَنْسَاهُ بِنَسْخِ تِلَاوَته وَحُكْمه وَكَانَ صَلَّى اللَّه عَلَيْهِ وَسَلَّمَ يَجْهَر بِالْقِرَاءَةِ مَعَ قِرَاءَة جِبْرِيل خَوْف النِّسْيَان فَكَأَنَّهُ قِيلَ لَهُ لَا تَعْجَل بِهَا إِنَّك لَا تَنْسَى فَلَا تُتْعِب نَفْسك بِالْجَهْرِ بِهَا {إنَّهُ} تَعَالَى {يَعْلَم الْجَهْر} مِنْ الْقَوْل وَالْفِعْل {وَمَا يَخْفَى} مِنْهُمَا.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{وَنُيَسِّرُكَ لِلْيُسْرَى} لِلشَّرِيعَةِ السَّهْلَة وَهِيَ الْإِسْلَام.</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الأعلى</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324584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911598"/>
            <a:ext cx="11520000" cy="3034805"/>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{فَذَكِّرْ} عِظْ بِالْقُرْآنِ {إِنْ نَفَعَتْ الذِّكْرَى} مِنْ تَذْكِرَة الْمَذْكُور فِي سَيَذَّكَّرُ يَعْنِي وَإِنْ لَمْ تَنْفَع وَنَفْعهَا لِبَعْضٍ وَعَدَم النَّفْع لِبَعْضٍ آخَر.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{سَيَذَّكَّرُ} بِهَا {مَنْ يَخْشَى} يَخَاف اللَّه تَعَالَى كآية</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 {ف</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ذ</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ك</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ر ب</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الق</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رآن</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 م</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ن يخ</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اف</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 و</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عيد}.</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{وَيَتَجَنَّبهَا} أَيْ الذِّكْرَى أَيْ يَتْرُكهَا جَانِبًا لَا يَلْتَفِت إِلَيْهَا {الْأَشْقَى} بِمَعْنَى الشَّقِيّ أَيْ الْكَافِر.</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{الَّذِي يَصْلَى النَّار الْكُبْرَى} هِيَ نَار الْآخِرَة وَالصُّغْرَى نَار الدُّنْيَا.</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الأعلى</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425907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{ثُمَّ لا يَمُوتُ فِيها} فيستريح {وَلا يَحْيَى} حياة هنيئة.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{قَدْ أَفْلَحَ} فَازَ {مَنْ تَزَكَّى} تَطَهَّرَ بِالْإِيمَانِ.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{وَذَكَرَ اسْمَ رَبِّه} مكبرا {فَصَلَّى} الصلوات الْخَمْس وَذَلِكَ مِنْ أُمُور الْآخِرَة وَك</a:t>
            </a:r>
            <a:r>
              <a:rPr lang="ar-JO" sz="3200" dirty="0">
                <a:latin typeface="Calibri" panose="020F0502020204030204" pitchFamily="34" charset="0"/>
                <a:ea typeface="Calibri" panose="020F0502020204030204" pitchFamily="34" charset="0"/>
                <a:cs typeface="Traditional Arabic" panose="02020603050405020304" pitchFamily="18" charset="-78"/>
              </a:rPr>
              <a:t>ُ</a:t>
            </a:r>
            <a:r>
              <a:rPr lang="ar-SA" sz="3200" dirty="0">
                <a:latin typeface="Calibri" panose="020F0502020204030204" pitchFamily="34" charset="0"/>
                <a:ea typeface="Calibri" panose="020F0502020204030204" pitchFamily="34" charset="0"/>
                <a:cs typeface="Traditional Arabic" panose="02020603050405020304" pitchFamily="18" charset="-78"/>
              </a:rPr>
              <a:t>فَّار مَكَّة معرضون عنها.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{بَلْ تُؤْثِرُونَ} تُفَضِّلون {الْحَيَاة الدُّنْيَا} عَلَى الْآخِرَة.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{وَالْآخِرَة} الْمُشْتَمِلَة عَلَى الْجَنَّة {خَيْر وَأَبْقَى}.</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الأعلى</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1371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2804599"/>
            <a:ext cx="11520000" cy="1248803"/>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{إِنَّ هَذا} إفلاح من تزكى وكون الآخرة خيرا {لَفِي الصُّحُف الْأُولَى} أَيْ الْمُنَزَّلَة قَبْل الْقُرْآن.</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{صُحُف إِبْرَاهِيم وَمُوسَى} وَهِيَ عَشْر صُحُف لِإِبْرَاهِيم والتوراة لموسى.</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الأعلى</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0" name="خلفية زر الخلف">
            <a:hlinkClick r:id="" action="ppaction://hlinkshowjump?jump=previousslide"/>
          </p:cNvPr>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1" name="زر الخلف">
            <a:hlinkClick r:id="" action="ppaction://hlinkshowjump?jump=previousslide"/>
          </p:cNvPr>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261909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خلفية السور"/>
          <p:cNvSpPr/>
          <p:nvPr/>
        </p:nvSpPr>
        <p:spPr>
          <a:xfrm>
            <a:off x="0" y="1211509"/>
            <a:ext cx="12192000" cy="4434982"/>
          </a:xfrm>
          <a:prstGeom prst="rect">
            <a:avLst/>
          </a:prstGeom>
          <a:solidFill>
            <a:srgbClr val="DBB691"/>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7" name="زخرفة"/>
          <p:cNvSpPr/>
          <p:nvPr/>
        </p:nvSpPr>
        <p:spPr>
          <a:xfrm>
            <a:off x="0" y="944910"/>
            <a:ext cx="12192000" cy="4974642"/>
          </a:xfrm>
          <a:prstGeom prst="rect">
            <a:avLst/>
          </a:prstGeom>
          <a:blipFill dpi="0" rotWithShape="1">
            <a:blip r:embed="rId2">
              <a:alphaModFix amt="5000"/>
            </a:blip>
            <a:srcRect/>
            <a:stretch>
              <a:fillRect t="-9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5" name="حد بني غامق"/>
          <p:cNvSpPr/>
          <p:nvPr/>
        </p:nvSpPr>
        <p:spPr>
          <a:xfrm>
            <a:off x="-6106" y="5645654"/>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6" name="حد بني غامق"/>
          <p:cNvSpPr/>
          <p:nvPr/>
        </p:nvSpPr>
        <p:spPr>
          <a:xfrm>
            <a:off x="-6106" y="0"/>
            <a:ext cx="12198106" cy="1209508"/>
          </a:xfrm>
          <a:prstGeom prst="rect">
            <a:avLst/>
          </a:prstGeom>
          <a:solidFill>
            <a:srgbClr val="774F27"/>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8" name="حد أعلى"/>
          <p:cNvSpPr/>
          <p:nvPr/>
        </p:nvSpPr>
        <p:spPr>
          <a:xfrm>
            <a:off x="0" y="913868"/>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139" name="حد أسفل"/>
          <p:cNvSpPr/>
          <p:nvPr/>
        </p:nvSpPr>
        <p:spPr>
          <a:xfrm>
            <a:off x="0" y="5648492"/>
            <a:ext cx="12192000" cy="298479"/>
          </a:xfrm>
          <a:prstGeom prst="rect">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92" name="زخرفة"/>
          <p:cNvSpPr/>
          <p:nvPr/>
        </p:nvSpPr>
        <p:spPr>
          <a:xfrm>
            <a:off x="0" y="0"/>
            <a:ext cx="12192000" cy="884903"/>
          </a:xfrm>
          <a:prstGeom prst="rect">
            <a:avLst/>
          </a:prstGeom>
          <a:blipFill dpi="0" rotWithShape="1">
            <a:blip r:embed="rId2">
              <a:alphaModFix amt="5000"/>
            </a:blip>
            <a:srcRect/>
            <a:stretch>
              <a:fillRect t="-69815" b="-9084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93" name="زخرفة"/>
          <p:cNvSpPr/>
          <p:nvPr/>
        </p:nvSpPr>
        <p:spPr>
          <a:xfrm>
            <a:off x="-6106" y="5928852"/>
            <a:ext cx="12192000" cy="935610"/>
          </a:xfrm>
          <a:prstGeom prst="rect">
            <a:avLst/>
          </a:prstGeom>
          <a:blipFill dpi="0" rotWithShape="1">
            <a:blip r:embed="rId2">
              <a:alphaModFix amt="5000"/>
            </a:blip>
            <a:srcRect/>
            <a:stretch>
              <a:fillRect t="-699720" b="-220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JO"/>
          </a:p>
        </p:txBody>
      </p:sp>
      <p:sp>
        <p:nvSpPr>
          <p:cNvPr id="13" name="TextBox 1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4" name="TextBox 1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15" name="TextBox 1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الغاشية</a:t>
            </a:r>
          </a:p>
        </p:txBody>
      </p:sp>
    </p:spTree>
    <p:extLst>
      <p:ext uri="{BB962C8B-B14F-4D97-AF65-F5344CB8AC3E}">
        <p14:creationId xmlns:p14="http://schemas.microsoft.com/office/powerpoint/2010/main" val="1269892785"/>
      </p:ext>
    </p:extLst>
  </p:cSld>
  <p:clrMapOvr>
    <a:masterClrMapping/>
  </p:clrMapOvr>
  <mc:AlternateContent xmlns:mc="http://schemas.openxmlformats.org/markup-compatibility/2006" xmlns:p14="http://schemas.microsoft.com/office/powerpoint/2010/main">
    <mc:Choice Requires="p14">
      <p:transition spd="slow" p14:dur="2000" advClick="0" advTm="0">
        <p:fade thruBlk="1"/>
      </p:transition>
    </mc:Choice>
    <mc:Fallback xmlns="">
      <p:transition spd="slow" advClick="0" advTm="0">
        <p:fade thruBlk="1"/>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DBB691"/>
            </a:gs>
            <a:gs pos="55000">
              <a:srgbClr val="D2A3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نص 1"/>
          <p:cNvSpPr txBox="1"/>
          <p:nvPr/>
        </p:nvSpPr>
        <p:spPr>
          <a:xfrm>
            <a:off x="494581" y="2151728"/>
            <a:ext cx="11202838" cy="2554545"/>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هَلْ أَتَاكَ حَدِيثُ الْغَاشِيَةِ (1) وُجُوهٌ يَوْمَئِذٍ خَاشِعَةٌ (2) عَامِلَةٌ نَّاصِبَةٌ (3) تَصْلَىٰ نَارًا حَامِيَةً (4) تُسْقَىٰ مِنْ عَيْنٍ آنِيَةٍ (5) لَّيْسَ لَهُمْ طَعَامٌ إِلَّا مِن ضَرِيعٍ (6) لَّا يُسْمِنُ وَلَا يُغْنِي مِن جُوعٍ (7) وُجُوهٌ يَوْمَئِذٍ نَّاعِمَةٌ (8) لِّسَعْيِهَا رَاضِيَةٌ (9) فِي جَنَّةٍ عَالِيَةٍ (10) لَّا تَسْمَعُ فِيهَا لَاغِيَةً (11) فِيهَا عَيْنٌ جَارِيَةٌ (12) فِيهَا سُرُرٌ مَّرْفُوعَةٌ (13) وَأَكْوَابٌ</a:t>
            </a:r>
          </a:p>
        </p:txBody>
      </p:sp>
      <p:sp>
        <p:nvSpPr>
          <p:cNvPr id="11" name="نص 2"/>
          <p:cNvSpPr txBox="1"/>
          <p:nvPr/>
        </p:nvSpPr>
        <p:spPr>
          <a:xfrm>
            <a:off x="494581" y="1843951"/>
            <a:ext cx="11202838" cy="3170099"/>
          </a:xfrm>
          <a:prstGeom prst="rect">
            <a:avLst/>
          </a:prstGeom>
          <a:noFill/>
        </p:spPr>
        <p:txBody>
          <a:bodyPr wrap="square" rtlCol="1" anchor="ctr">
            <a:spAutoFit/>
          </a:bodyPr>
          <a:lstStyle/>
          <a:p>
            <a:pPr algn="dist"/>
            <a:r>
              <a:rPr lang="ar-JO" sz="4000" dirty="0">
                <a:latin typeface="Traditional Arabic" panose="02020603050405020304" pitchFamily="18" charset="-78"/>
                <a:cs typeface="Traditional Arabic" panose="02020603050405020304" pitchFamily="18" charset="-78"/>
              </a:rPr>
              <a:t>مَّوْضُوعَةٌ (14) وَنَمَارِقُ مَصْفُوفَةٌ (15) وَزَرَابِيُّ مَبْثُوثَةٌ (16) أَفَلَا يَنظُرُونَ إِلَى الْإِبِلِ كَيْفَ خُلِقَتْ (17) وَإِلَى السَّمَاءِ كَيْفَ رُفِعَتْ (18) وَإِلَى الْجِبَالِ كَيْفَ نُصِبَتْ (19) وَإِلَى الْأَرْضِ كَيْفَ سُطِحَتْ (20) فَذَكِّرْ إِنَّمَا أَنتَ مُذَكِّرٌ (21) لَّسْتَ عَلَيْهِم بِمُصَيْطِرٍ (22) إِلَّا مَن تَوَلَّىٰ وَكَفَرَ (23) فَيُعَذِّبُهُ اللَّهُ الْعَذَابَ الْأَكْبَرَ (24) إِنَّ إِلَيْنَا إِيَابَهُمْ (25) ثُمَّ إِنَّ</a:t>
            </a:r>
          </a:p>
          <a:p>
            <a:pPr algn="ctr"/>
            <a:r>
              <a:rPr lang="ar-JO" sz="4000" dirty="0">
                <a:latin typeface="Traditional Arabic" panose="02020603050405020304" pitchFamily="18" charset="-78"/>
                <a:cs typeface="Traditional Arabic" panose="02020603050405020304" pitchFamily="18" charset="-78"/>
              </a:rPr>
              <a:t>عَلَيْنَا حِسَابَهُم (26)</a:t>
            </a:r>
          </a:p>
        </p:txBody>
      </p:sp>
      <p:sp>
        <p:nvSpPr>
          <p:cNvPr id="72" name="خلفية زر القائمة">
            <a:hlinkClick r:id="rId4" action="ppaction://hlinksldjump"/>
          </p:cNvPr>
          <p:cNvSpPr/>
          <p:nvPr/>
        </p:nvSpPr>
        <p:spPr>
          <a:xfrm>
            <a:off x="5241608" y="6315978"/>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4" name="زر القائمة">
            <a:hlinkClick r:id="rId4" action="ppaction://hlinksldjump"/>
          </p:cNvPr>
          <p:cNvSpPr/>
          <p:nvPr/>
        </p:nvSpPr>
        <p:spPr>
          <a:xfrm flipH="1">
            <a:off x="5368043" y="6358123"/>
            <a:ext cx="291183" cy="172411"/>
          </a:xfrm>
          <a:prstGeom prst="verticalScroll">
            <a:avLst>
              <a:gd name="adj" fmla="val 25000"/>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75" name="زر القائمة شفاف">
            <a:hlinkClick r:id="" action="ppaction://hlinkshowjump?jump=nextslide"/>
          </p:cNvPr>
          <p:cNvSpPr/>
          <p:nvPr/>
        </p:nvSpPr>
        <p:spPr>
          <a:xfrm>
            <a:off x="524160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0" name="تشغيل"/>
          <p:cNvGrpSpPr/>
          <p:nvPr/>
        </p:nvGrpSpPr>
        <p:grpSpPr>
          <a:xfrm>
            <a:off x="5826173" y="6315978"/>
            <a:ext cx="544053" cy="256701"/>
            <a:chOff x="6119249" y="6090893"/>
            <a:chExt cx="544053" cy="256701"/>
          </a:xfrm>
        </p:grpSpPr>
        <p:sp>
          <p:nvSpPr>
            <p:cNvPr id="67" name="خلفية زر تشغيل الصوت"/>
            <p:cNvSpPr/>
            <p:nvPr/>
          </p:nvSpPr>
          <p:spPr>
            <a:xfrm>
              <a:off x="6119249"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68" name="زر تشغيل الصوت"/>
            <p:cNvSpPr/>
            <p:nvPr/>
          </p:nvSpPr>
          <p:spPr>
            <a:xfrm rot="5400000">
              <a:off x="6324227" y="6096640"/>
              <a:ext cx="172411" cy="245207"/>
            </a:xfrm>
            <a:prstGeom prst="triangle">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77" name="تشغيل الصوت شفاف"/>
          <p:cNvSpPr/>
          <p:nvPr/>
        </p:nvSpPr>
        <p:spPr>
          <a:xfrm>
            <a:off x="582092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9" name="إيقاف مؤقت"/>
          <p:cNvGrpSpPr/>
          <p:nvPr/>
        </p:nvGrpSpPr>
        <p:grpSpPr>
          <a:xfrm>
            <a:off x="5826173" y="6315978"/>
            <a:ext cx="544053" cy="256701"/>
            <a:chOff x="6695507" y="6090893"/>
            <a:chExt cx="544053" cy="256701"/>
          </a:xfrm>
        </p:grpSpPr>
        <p:sp>
          <p:nvSpPr>
            <p:cNvPr id="78"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79" name="زر تشغيل الصوت"/>
            <p:cNvSpPr/>
            <p:nvPr/>
          </p:nvSpPr>
          <p:spPr>
            <a:xfrm rot="5400000">
              <a:off x="6842654" y="6185378"/>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80" name="زر تشغيل الصوت"/>
            <p:cNvSpPr/>
            <p:nvPr/>
          </p:nvSpPr>
          <p:spPr>
            <a:xfrm rot="5400000">
              <a:off x="6962658" y="6185379"/>
              <a:ext cx="129756" cy="67733"/>
            </a:xfrm>
            <a:prstGeom prst="rect">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81" name="إيقاف الصوت شفاف"/>
          <p:cNvSpPr/>
          <p:nvPr/>
        </p:nvSpPr>
        <p:spPr>
          <a:xfrm>
            <a:off x="5830080"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nvGrpSpPr>
          <p:cNvPr id="16" name="زر القائمة"/>
          <p:cNvGrpSpPr/>
          <p:nvPr/>
        </p:nvGrpSpPr>
        <p:grpSpPr>
          <a:xfrm>
            <a:off x="6406693" y="6315977"/>
            <a:ext cx="544053" cy="256701"/>
            <a:chOff x="6701968" y="6315977"/>
            <a:chExt cx="544053" cy="256701"/>
          </a:xfrm>
        </p:grpSpPr>
        <p:sp>
          <p:nvSpPr>
            <p:cNvPr id="32" name="خلفية زر القائمة">
              <a:hlinkClick r:id="rId4"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7" name="Straight Connector 6"/>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46" name="زر القائمة شفاف">
            <a:hlinkClick r:id="rId4" action="ppaction://hlinksldjump"/>
          </p:cNvPr>
          <p:cNvSpPr/>
          <p:nvPr/>
        </p:nvSpPr>
        <p:spPr>
          <a:xfrm>
            <a:off x="6406891"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59" name="TextBox 58"/>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8" name="TextBox 57"/>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5" name="TextBox 5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3200" dirty="0"/>
              <a:t>سورة الغاشية</a:t>
            </a:r>
          </a:p>
        </p:txBody>
      </p:sp>
      <p:grpSp>
        <p:nvGrpSpPr>
          <p:cNvPr id="31" name="إعادة"/>
          <p:cNvGrpSpPr/>
          <p:nvPr/>
        </p:nvGrpSpPr>
        <p:grpSpPr>
          <a:xfrm>
            <a:off x="5826173" y="6315976"/>
            <a:ext cx="544053" cy="256701"/>
            <a:chOff x="6695507" y="6090893"/>
            <a:chExt cx="544053" cy="256701"/>
          </a:xfrm>
        </p:grpSpPr>
        <p:sp>
          <p:nvSpPr>
            <p:cNvPr id="33" name="خلفية زر تشغيل الصوت"/>
            <p:cNvSpPr/>
            <p:nvPr/>
          </p:nvSpPr>
          <p:spPr>
            <a:xfrm>
              <a:off x="6695507" y="6090893"/>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34" name="زر تشغيل الصوت"/>
            <p:cNvSpPr/>
            <p:nvPr/>
          </p:nvSpPr>
          <p:spPr>
            <a:xfrm flipH="1">
              <a:off x="6843246" y="6154366"/>
              <a:ext cx="248574" cy="129758"/>
            </a:xfrm>
            <a:prstGeom prst="curvedDownArrow">
              <a:avLst>
                <a:gd name="adj1" fmla="val 35740"/>
                <a:gd name="adj2" fmla="val 79597"/>
                <a:gd name="adj3" fmla="val 34176"/>
              </a:avLst>
            </a:prstGeom>
            <a:solidFill>
              <a:srgbClr val="663300"/>
            </a:solidFill>
            <a:ln w="0">
              <a:solidFill>
                <a:srgbClr val="663300"/>
              </a:solidFill>
            </a:ln>
            <a:effectLst/>
            <a:scene3d>
              <a:camera prst="orthographicFront">
                <a:rot lat="0" lon="0" rev="0"/>
              </a:camera>
              <a:lightRig rig="soft" dir="t"/>
            </a:scene3d>
            <a:sp3d prstMaterial="matte">
              <a:bevelT w="508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grpSp>
      <p:sp>
        <p:nvSpPr>
          <p:cNvPr id="35" name="إعادة شفاف">
            <a:hlinkClick r:id="rId5" action="ppaction://hlinksldjump"/>
          </p:cNvPr>
          <p:cNvSpPr/>
          <p:nvPr/>
        </p:nvSpPr>
        <p:spPr>
          <a:xfrm>
            <a:off x="5830080" y="6315976"/>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pic>
        <p:nvPicPr>
          <p:cNvPr id="3" name="088">
            <a:hlinkClick r:id="" action="ppaction://media"/>
          </p:cNvPr>
          <p:cNvPicPr>
            <a:picLocks noChangeAspect="1"/>
          </p:cNvPicPr>
          <p:nvPr>
            <a:audioFile r:link="rId2"/>
            <p:extLst>
              <p:ext uri="{DAA4B4D4-6D71-4841-9C94-3DE7FCFB9230}">
                <p14:media xmlns:p14="http://schemas.microsoft.com/office/powerpoint/2010/main" r:embed="rId1">
                  <p14:bmkLst>
                    <p14:bmk name="Bookmark 1" time="65610.6481"/>
                    <p14:bmk name="Bookmark 2" time="130037.5"/>
                  </p14:bmkLst>
                </p14:media>
              </p:ext>
            </p:extLst>
          </p:nvPr>
        </p:nvPicPr>
        <p:blipFill>
          <a:blip r:embed="rId6"/>
          <a:stretch>
            <a:fillRect/>
          </a:stretch>
        </p:blipFill>
        <p:spPr>
          <a:xfrm>
            <a:off x="0" y="-820454"/>
            <a:ext cx="609600" cy="609600"/>
          </a:xfrm>
          <a:prstGeom prst="rect">
            <a:avLst/>
          </a:prstGeom>
        </p:spPr>
      </p:pic>
    </p:spTree>
    <p:extLst>
      <p:ext uri="{BB962C8B-B14F-4D97-AF65-F5344CB8AC3E}">
        <p14:creationId xmlns:p14="http://schemas.microsoft.com/office/powerpoint/2010/main" val="198241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seq concurrent="1" nextAc="seek">
                  <p:cTn id="29" restart="whenNotActive" fill="hold" evtFilter="cancelBubble" nodeType="interactiveSeq">
                    <p:stCondLst>
                      <p:cond evt="onMediaBookmark" delay="0">
                        <p:tgtEl>
                          <p14:bmkTgt spid="3" bmkName="Bookmark 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MediaBookmark" delay="0">
                      <p:tgtEl>
                        <p14:bmkTgt spid="3" bmkName="Bookmark 1"/>
                      </p:tgtEl>
                    </p:cond>
                  </p:nextCondLst>
                </p:seq>
                <p:seq concurrent="1" nextAc="seek">
                  <p:cTn id="38" restart="whenNotActive" fill="hold" evtFilter="cancelBubble" nodeType="interactiveSeq">
                    <p:stCondLst>
                      <p:cond evt="onMediaBookmark" delay="0">
                        <p:tgtEl>
                          <p14:bmkTgt spid="3" bmkName="Bookmark 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xit" presetSubtype="0" fill="hold" grpId="2" nodeType="withEffect">
                                      <p:stCondLst>
                                        <p:cond delay="0"/>
                                      </p:stCondLst>
                                      <p:childTnLst>
                                        <p:set>
                                          <p:cBhvr>
                                            <p:cTn id="46" dur="1" fill="hold">
                                              <p:stCondLst>
                                                <p:cond delay="0"/>
                                              </p:stCondLst>
                                            </p:cTn>
                                            <p:tgtEl>
                                              <p:spTgt spid="7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Bookmark 2"/>
                      </p:tgtEl>
                    </p:cond>
                  </p:nextCondLst>
                </p:seq>
              </p:childTnLst>
            </p:cTn>
          </p:par>
        </p:tnLst>
        <p:bldLst>
          <p:bldP spid="2" grpId="0"/>
          <p:bldP spid="11" grpId="0"/>
          <p:bldP spid="77" grpId="0" animBg="1"/>
          <p:bldP spid="77" grpId="1" animBg="1"/>
          <p:bldP spid="77" grpId="2" animBg="1"/>
          <p:bldP spid="81" grpId="0" animBg="1"/>
          <p:bldP spid="81" grpId="1" animBg="1"/>
          <p:bldP spid="81" grpId="2" animBg="1"/>
          <p:bldP spid="35"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15" restart="whenNotActive" fill="hold" evtFilter="cancelBubble" nodeType="interactiveSeq">
                    <p:stCondLst>
                      <p:cond evt="onClick" delay="0">
                        <p:tgtEl>
                          <p:spTgt spid="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par>
                                    <p:cTn id="20" presetID="1" presetClass="entr" presetSubtype="0" fill="hold" grpId="1"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7" grpId="0" animBg="1"/>
          <p:bldP spid="77" grpId="1" animBg="1"/>
          <p:bldP spid="81" grpId="0" animBg="1"/>
          <p:bldP spid="81" grpId="1" animBg="1"/>
        </p:bldLst>
      </p:timing>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000" y="1860302"/>
            <a:ext cx="11520000" cy="3137397"/>
          </a:xfrm>
          <a:prstGeom prst="rect">
            <a:avLst/>
          </a:prstGeom>
        </p:spPr>
        <p:txBody>
          <a:bodyPr anchor="ctr">
            <a:spAutoFit/>
          </a:bodyPr>
          <a:lstStyle/>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{هَلْ} قَدْ {أَتَاك حَدِيث الْغَاشِيَة} الْقِيَامَة لِأَنَّهَا تَغْشَى الْخَلَائِق بِأَهْوَالِهَا.</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{وُجُوه يَوْمئِذٍ} عَبَّرَ بِهَا عَنْ الذَّوَات فِي الْمَوْضِعَيْنِ {خَاشِعَة} ذَلِيلَة.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{عَامِلَة نَاصِبَة} ذَات نَصَب وَتَعَب بِالسَّلَاسِلِ وَالْأَغْلَال.</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{تَصْلَى} بِفَتْحِ التَّاء وَضَمّهَا {نَارًا حَامِيَة}.</a:t>
            </a:r>
          </a:p>
          <a:p>
            <a:pPr algn="justLow">
              <a:lnSpc>
                <a:spcPct val="107000"/>
              </a:lnSpc>
              <a:spcAft>
                <a:spcPts val="800"/>
              </a:spcAft>
            </a:pPr>
            <a:r>
              <a:rPr lang="ar-SA" sz="3200" dirty="0">
                <a:latin typeface="Calibri" panose="020F0502020204030204" pitchFamily="34" charset="0"/>
                <a:ea typeface="Calibri" panose="020F0502020204030204" pitchFamily="34" charset="0"/>
                <a:cs typeface="Traditional Arabic" panose="02020603050405020304" pitchFamily="18" charset="-78"/>
              </a:rPr>
              <a:t>{تُسْقَى مِنْ عَيْن آنِيَّة} شَدِيدَة الْحَرَارَة.</a:t>
            </a:r>
          </a:p>
        </p:txBody>
      </p:sp>
      <p:sp>
        <p:nvSpPr>
          <p:cNvPr id="3" name="TextBox 2"/>
          <p:cNvSpPr txBox="1"/>
          <p:nvPr/>
        </p:nvSpPr>
        <p:spPr>
          <a:xfrm>
            <a:off x="4892298" y="273916"/>
            <a:ext cx="106422" cy="397564"/>
          </a:xfrm>
          <a:custGeom>
            <a:avLst/>
            <a:gdLst>
              <a:gd name="connsiteX0" fmla="*/ 33177 w 106422"/>
              <a:gd name="connsiteY0" fmla="*/ 0 h 397564"/>
              <a:gd name="connsiteX1" fmla="*/ 53066 w 106422"/>
              <a:gd name="connsiteY1" fmla="*/ 24105 h 397564"/>
              <a:gd name="connsiteX2" fmla="*/ 106422 w 106422"/>
              <a:gd name="connsiteY2" fmla="*/ 198782 h 397564"/>
              <a:gd name="connsiteX3" fmla="*/ 53066 w 106422"/>
              <a:gd name="connsiteY3" fmla="*/ 373459 h 397564"/>
              <a:gd name="connsiteX4" fmla="*/ 33177 w 106422"/>
              <a:gd name="connsiteY4" fmla="*/ 397564 h 397564"/>
              <a:gd name="connsiteX5" fmla="*/ 14818 w 106422"/>
              <a:gd name="connsiteY5" fmla="*/ 370335 h 397564"/>
              <a:gd name="connsiteX6" fmla="*/ 0 w 106422"/>
              <a:gd name="connsiteY6" fmla="*/ 296938 h 397564"/>
              <a:gd name="connsiteX7" fmla="*/ 0 w 106422"/>
              <a:gd name="connsiteY7" fmla="*/ 100627 h 397564"/>
              <a:gd name="connsiteX8" fmla="*/ 14818 w 106422"/>
              <a:gd name="connsiteY8" fmla="*/ 27230 h 397564"/>
              <a:gd name="connsiteX9" fmla="*/ 33177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33177" y="0"/>
                </a:moveTo>
                <a:lnTo>
                  <a:pt x="53066" y="24105"/>
                </a:lnTo>
                <a:cubicBezTo>
                  <a:pt x="86752" y="73967"/>
                  <a:pt x="106422" y="134078"/>
                  <a:pt x="106422" y="198782"/>
                </a:cubicBezTo>
                <a:cubicBezTo>
                  <a:pt x="106422" y="263486"/>
                  <a:pt x="86752" y="323597"/>
                  <a:pt x="53066" y="373459"/>
                </a:cubicBezTo>
                <a:lnTo>
                  <a:pt x="33177" y="397564"/>
                </a:lnTo>
                <a:lnTo>
                  <a:pt x="14818" y="370335"/>
                </a:lnTo>
                <a:cubicBezTo>
                  <a:pt x="5277" y="347776"/>
                  <a:pt x="0" y="322973"/>
                  <a:pt x="0" y="296938"/>
                </a:cubicBezTo>
                <a:lnTo>
                  <a:pt x="0" y="100627"/>
                </a:lnTo>
                <a:cubicBezTo>
                  <a:pt x="0" y="74592"/>
                  <a:pt x="5277" y="49789"/>
                  <a:pt x="14818" y="27230"/>
                </a:cubicBezTo>
                <a:lnTo>
                  <a:pt x="33177"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4" name="TextBox 3"/>
          <p:cNvSpPr txBox="1"/>
          <p:nvPr/>
        </p:nvSpPr>
        <p:spPr>
          <a:xfrm>
            <a:off x="7193280" y="273916"/>
            <a:ext cx="106422" cy="397564"/>
          </a:xfrm>
          <a:custGeom>
            <a:avLst/>
            <a:gdLst>
              <a:gd name="connsiteX0" fmla="*/ 73245 w 106422"/>
              <a:gd name="connsiteY0" fmla="*/ 0 h 397564"/>
              <a:gd name="connsiteX1" fmla="*/ 91604 w 106422"/>
              <a:gd name="connsiteY1" fmla="*/ 27230 h 397564"/>
              <a:gd name="connsiteX2" fmla="*/ 106422 w 106422"/>
              <a:gd name="connsiteY2" fmla="*/ 100627 h 397564"/>
              <a:gd name="connsiteX3" fmla="*/ 106422 w 106422"/>
              <a:gd name="connsiteY3" fmla="*/ 296938 h 397564"/>
              <a:gd name="connsiteX4" fmla="*/ 91604 w 106422"/>
              <a:gd name="connsiteY4" fmla="*/ 370335 h 397564"/>
              <a:gd name="connsiteX5" fmla="*/ 73246 w 106422"/>
              <a:gd name="connsiteY5" fmla="*/ 397564 h 397564"/>
              <a:gd name="connsiteX6" fmla="*/ 53356 w 106422"/>
              <a:gd name="connsiteY6" fmla="*/ 373459 h 397564"/>
              <a:gd name="connsiteX7" fmla="*/ 0 w 106422"/>
              <a:gd name="connsiteY7" fmla="*/ 198782 h 397564"/>
              <a:gd name="connsiteX8" fmla="*/ 53356 w 106422"/>
              <a:gd name="connsiteY8" fmla="*/ 24105 h 397564"/>
              <a:gd name="connsiteX9" fmla="*/ 73245 w 106422"/>
              <a:gd name="connsiteY9" fmla="*/ 0 h 39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22" h="397564">
                <a:moveTo>
                  <a:pt x="73245" y="0"/>
                </a:moveTo>
                <a:lnTo>
                  <a:pt x="91604" y="27230"/>
                </a:lnTo>
                <a:cubicBezTo>
                  <a:pt x="101146" y="49789"/>
                  <a:pt x="106422" y="74592"/>
                  <a:pt x="106422" y="100627"/>
                </a:cubicBezTo>
                <a:lnTo>
                  <a:pt x="106422" y="296938"/>
                </a:lnTo>
                <a:cubicBezTo>
                  <a:pt x="106422" y="322973"/>
                  <a:pt x="101146" y="347776"/>
                  <a:pt x="91604" y="370335"/>
                </a:cubicBezTo>
                <a:lnTo>
                  <a:pt x="73246" y="397564"/>
                </a:lnTo>
                <a:lnTo>
                  <a:pt x="53356" y="373459"/>
                </a:lnTo>
                <a:cubicBezTo>
                  <a:pt x="19670" y="323597"/>
                  <a:pt x="0" y="263486"/>
                  <a:pt x="0" y="198782"/>
                </a:cubicBezTo>
                <a:cubicBezTo>
                  <a:pt x="0" y="134078"/>
                  <a:pt x="19670" y="73967"/>
                  <a:pt x="53356" y="24105"/>
                </a:cubicBezTo>
                <a:lnTo>
                  <a:pt x="73245" y="0"/>
                </a:lnTo>
                <a:close/>
              </a:path>
            </a:pathLst>
          </a:custGeom>
          <a:solidFill>
            <a:srgbClr val="361B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endParaRPr lang="ar-JO" dirty="0"/>
          </a:p>
        </p:txBody>
      </p:sp>
      <p:sp>
        <p:nvSpPr>
          <p:cNvPr id="5" name="TextBox 4"/>
          <p:cNvSpPr txBox="1"/>
          <p:nvPr/>
        </p:nvSpPr>
        <p:spPr>
          <a:xfrm>
            <a:off x="4925476" y="185980"/>
            <a:ext cx="2341051" cy="573437"/>
          </a:xfrm>
          <a:custGeom>
            <a:avLst/>
            <a:gdLst>
              <a:gd name="connsiteX0" fmla="*/ 155386 w 2341051"/>
              <a:gd name="connsiteY0" fmla="*/ 0 h 573437"/>
              <a:gd name="connsiteX1" fmla="*/ 2185664 w 2341051"/>
              <a:gd name="connsiteY1" fmla="*/ 0 h 573437"/>
              <a:gd name="connsiteX2" fmla="*/ 2318998 w 2341051"/>
              <a:gd name="connsiteY2" fmla="*/ 55229 h 573437"/>
              <a:gd name="connsiteX3" fmla="*/ 2341050 w 2341051"/>
              <a:gd name="connsiteY3" fmla="*/ 87936 h 573437"/>
              <a:gd name="connsiteX4" fmla="*/ 2321161 w 2341051"/>
              <a:gd name="connsiteY4" fmla="*/ 112041 h 573437"/>
              <a:gd name="connsiteX5" fmla="*/ 2267805 w 2341051"/>
              <a:gd name="connsiteY5" fmla="*/ 286718 h 573437"/>
              <a:gd name="connsiteX6" fmla="*/ 2321161 w 2341051"/>
              <a:gd name="connsiteY6" fmla="*/ 461395 h 573437"/>
              <a:gd name="connsiteX7" fmla="*/ 2341051 w 2341051"/>
              <a:gd name="connsiteY7" fmla="*/ 485500 h 573437"/>
              <a:gd name="connsiteX8" fmla="*/ 2318998 w 2341051"/>
              <a:gd name="connsiteY8" fmla="*/ 518208 h 573437"/>
              <a:gd name="connsiteX9" fmla="*/ 2185664 w 2341051"/>
              <a:gd name="connsiteY9" fmla="*/ 573437 h 573437"/>
              <a:gd name="connsiteX10" fmla="*/ 155386 w 2341051"/>
              <a:gd name="connsiteY10" fmla="*/ 573437 h 573437"/>
              <a:gd name="connsiteX11" fmla="*/ 22052 w 2341051"/>
              <a:gd name="connsiteY11" fmla="*/ 518208 h 573437"/>
              <a:gd name="connsiteX12" fmla="*/ 0 w 2341051"/>
              <a:gd name="connsiteY12" fmla="*/ 485500 h 573437"/>
              <a:gd name="connsiteX13" fmla="*/ 19889 w 2341051"/>
              <a:gd name="connsiteY13" fmla="*/ 461395 h 573437"/>
              <a:gd name="connsiteX14" fmla="*/ 73245 w 2341051"/>
              <a:gd name="connsiteY14" fmla="*/ 286718 h 573437"/>
              <a:gd name="connsiteX15" fmla="*/ 19889 w 2341051"/>
              <a:gd name="connsiteY15" fmla="*/ 112041 h 573437"/>
              <a:gd name="connsiteX16" fmla="*/ 0 w 2341051"/>
              <a:gd name="connsiteY16" fmla="*/ 87936 h 573437"/>
              <a:gd name="connsiteX17" fmla="*/ 22052 w 2341051"/>
              <a:gd name="connsiteY17" fmla="*/ 55229 h 573437"/>
              <a:gd name="connsiteX18" fmla="*/ 155386 w 2341051"/>
              <a:gd name="connsiteY18" fmla="*/ 0 h 5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1051" h="573437">
                <a:moveTo>
                  <a:pt x="155386" y="0"/>
                </a:moveTo>
                <a:lnTo>
                  <a:pt x="2185664" y="0"/>
                </a:lnTo>
                <a:cubicBezTo>
                  <a:pt x="2237734" y="0"/>
                  <a:pt x="2284875" y="21106"/>
                  <a:pt x="2318998" y="55229"/>
                </a:cubicBezTo>
                <a:lnTo>
                  <a:pt x="2341050" y="87936"/>
                </a:lnTo>
                <a:lnTo>
                  <a:pt x="2321161" y="112041"/>
                </a:lnTo>
                <a:cubicBezTo>
                  <a:pt x="2287475" y="161903"/>
                  <a:pt x="2267805" y="222014"/>
                  <a:pt x="2267805" y="286718"/>
                </a:cubicBezTo>
                <a:cubicBezTo>
                  <a:pt x="2267805" y="351422"/>
                  <a:pt x="2287475" y="411533"/>
                  <a:pt x="2321161" y="461395"/>
                </a:cubicBezTo>
                <a:lnTo>
                  <a:pt x="2341051" y="485500"/>
                </a:lnTo>
                <a:lnTo>
                  <a:pt x="2318998" y="518208"/>
                </a:lnTo>
                <a:cubicBezTo>
                  <a:pt x="2284875" y="552331"/>
                  <a:pt x="2237734" y="573437"/>
                  <a:pt x="2185664" y="573437"/>
                </a:cubicBezTo>
                <a:lnTo>
                  <a:pt x="155386" y="573437"/>
                </a:lnTo>
                <a:cubicBezTo>
                  <a:pt x="103316" y="573437"/>
                  <a:pt x="56175" y="552331"/>
                  <a:pt x="22052" y="518208"/>
                </a:cubicBezTo>
                <a:lnTo>
                  <a:pt x="0" y="485500"/>
                </a:lnTo>
                <a:lnTo>
                  <a:pt x="19889" y="461395"/>
                </a:lnTo>
                <a:cubicBezTo>
                  <a:pt x="53575" y="411533"/>
                  <a:pt x="73245" y="351422"/>
                  <a:pt x="73245" y="286718"/>
                </a:cubicBezTo>
                <a:cubicBezTo>
                  <a:pt x="73245" y="222014"/>
                  <a:pt x="53575" y="161903"/>
                  <a:pt x="19889" y="112041"/>
                </a:cubicBezTo>
                <a:lnTo>
                  <a:pt x="0" y="87936"/>
                </a:lnTo>
                <a:lnTo>
                  <a:pt x="22052" y="55229"/>
                </a:lnTo>
                <a:cubicBezTo>
                  <a:pt x="56175" y="21106"/>
                  <a:pt x="103316" y="0"/>
                  <a:pt x="155386" y="0"/>
                </a:cubicBezTo>
                <a:close/>
              </a:path>
            </a:pathLst>
          </a:cu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14300" h="38100" prst="artDeco"/>
          </a:sp3d>
        </p:spPr>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ar-JO"/>
            </a:defPPr>
            <a:lvl1pPr algn="ctr">
              <a:defRPr sz="3600">
                <a:latin typeface="Traditional Arabic" panose="02020603050405020304" pitchFamily="18" charset="-78"/>
                <a:cs typeface="Traditional Arabic" panose="02020603050405020304" pitchFamily="18" charset="-78"/>
              </a:defRPr>
            </a:lvl1pPr>
          </a:lstStyle>
          <a:p>
            <a:r>
              <a:rPr lang="ar-JO" sz="2800" dirty="0"/>
              <a:t>تفسير سورة الغاشية</a:t>
            </a:r>
          </a:p>
        </p:txBody>
      </p:sp>
      <p:grpSp>
        <p:nvGrpSpPr>
          <p:cNvPr id="9" name="زر القائمة"/>
          <p:cNvGrpSpPr/>
          <p:nvPr/>
        </p:nvGrpSpPr>
        <p:grpSpPr>
          <a:xfrm>
            <a:off x="5823775" y="6315977"/>
            <a:ext cx="544053" cy="256701"/>
            <a:chOff x="6701968" y="6315977"/>
            <a:chExt cx="544053" cy="256701"/>
          </a:xfrm>
        </p:grpSpPr>
        <p:sp>
          <p:nvSpPr>
            <p:cNvPr id="10" name="خلفية زر القائمة">
              <a:hlinkClick r:id="rId2" action="ppaction://hlinksldjump"/>
            </p:cNvPr>
            <p:cNvSpPr/>
            <p:nvPr/>
          </p:nvSpPr>
          <p:spPr>
            <a:xfrm>
              <a:off x="6701968"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cxnSp>
          <p:nvCxnSpPr>
            <p:cNvPr id="11" name="Straight Connector 10"/>
            <p:cNvCxnSpPr/>
            <p:nvPr/>
          </p:nvCxnSpPr>
          <p:spPr>
            <a:xfrm>
              <a:off x="6801354"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08523" y="6396703"/>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1354"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08523" y="6444327"/>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01354"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8523" y="6491951"/>
              <a:ext cx="138112" cy="0"/>
            </a:xfrm>
            <a:prstGeom prst="line">
              <a:avLst/>
            </a:prstGeom>
            <a:ln w="19050" cap="rnd">
              <a:solidFill>
                <a:srgbClr val="663300"/>
              </a:solidFill>
            </a:ln>
          </p:spPr>
          <p:style>
            <a:lnRef idx="1">
              <a:schemeClr val="accent1"/>
            </a:lnRef>
            <a:fillRef idx="0">
              <a:schemeClr val="accent1"/>
            </a:fillRef>
            <a:effectRef idx="0">
              <a:schemeClr val="accent1"/>
            </a:effectRef>
            <a:fontRef idx="minor">
              <a:schemeClr val="tx1"/>
            </a:fontRef>
          </p:style>
        </p:cxnSp>
      </p:grpSp>
      <p:sp>
        <p:nvSpPr>
          <p:cNvPr id="19" name="خلفية زر الأمام">
            <a:hlinkClick r:id="" action="ppaction://hlinkshowjump?jump=nextslide"/>
          </p:cNvPr>
          <p:cNvSpPr/>
          <p:nvPr/>
        </p:nvSpPr>
        <p:spPr>
          <a:xfrm>
            <a:off x="5107217"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6" name="زر الأمام">
            <a:hlinkClick r:id="" action="ppaction://hlinkshowjump?jump=nextslide"/>
          </p:cNvPr>
          <p:cNvSpPr/>
          <p:nvPr/>
        </p:nvSpPr>
        <p:spPr>
          <a:xfrm rot="16200000" flipH="1">
            <a:off x="5297024"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7" name="خلفية زر الخلف"/>
          <p:cNvSpPr/>
          <p:nvPr/>
        </p:nvSpPr>
        <p:spPr>
          <a:xfrm flipH="1">
            <a:off x="6540333" y="6315977"/>
            <a:ext cx="544053" cy="256701"/>
          </a:xfrm>
          <a:prstGeom prst="roundRect">
            <a:avLst>
              <a:gd name="adj" fmla="val 10697"/>
            </a:avLst>
          </a:prstGeom>
          <a:solidFill>
            <a:srgbClr val="C18243"/>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
        <p:nvSpPr>
          <p:cNvPr id="28" name="زر الخلف"/>
          <p:cNvSpPr/>
          <p:nvPr/>
        </p:nvSpPr>
        <p:spPr>
          <a:xfrm rot="5400000">
            <a:off x="6730140" y="6305439"/>
            <a:ext cx="172410" cy="277780"/>
          </a:xfrm>
          <a:prstGeom prst="triangle">
            <a:avLst/>
          </a:prstGeom>
          <a:solidFill>
            <a:srgbClr val="663300"/>
          </a:solidFill>
          <a:ln w="9525">
            <a:solidFill>
              <a:srgbClr val="663300"/>
            </a:solidFill>
          </a:ln>
          <a:effectLst/>
          <a:scene3d>
            <a:camera prst="orthographicFront">
              <a:rot lat="0" lon="0" rev="0"/>
            </a:camera>
            <a:lightRig rig="soft" dir="t"/>
          </a:scene3d>
          <a:sp3d prstMaterial="matte">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dirty="0">
              <a:solidFill>
                <a:srgbClr val="663300"/>
              </a:solidFill>
              <a:latin typeface="A Thuluth" pitchFamily="2" charset="-78"/>
              <a:cs typeface="A Thuluth" pitchFamily="2" charset="-78"/>
            </a:endParaRPr>
          </a:p>
        </p:txBody>
      </p:sp>
      <p:sp>
        <p:nvSpPr>
          <p:cNvPr id="29" name="زر القائمة شفاف">
            <a:hlinkClick r:id="rId2" action="ppaction://hlinksldjump"/>
          </p:cNvPr>
          <p:cNvSpPr/>
          <p:nvPr/>
        </p:nvSpPr>
        <p:spPr>
          <a:xfrm>
            <a:off x="5824277" y="6315978"/>
            <a:ext cx="544053" cy="256701"/>
          </a:xfrm>
          <a:prstGeom prst="roundRect">
            <a:avLst>
              <a:gd name="adj" fmla="val 10697"/>
            </a:avLst>
          </a:prstGeom>
          <a:solidFill>
            <a:srgbClr val="C18243">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ar-JO" sz="8800">
              <a:solidFill>
                <a:srgbClr val="663300"/>
              </a:solidFill>
              <a:latin typeface="A Thuluth" pitchFamily="2" charset="-78"/>
              <a:cs typeface="A Thuluth" pitchFamily="2" charset="-78"/>
            </a:endParaRPr>
          </a:p>
        </p:txBody>
      </p:sp>
    </p:spTree>
    <p:extLst>
      <p:ext uri="{BB962C8B-B14F-4D97-AF65-F5344CB8AC3E}">
        <p14:creationId xmlns:p14="http://schemas.microsoft.com/office/powerpoint/2010/main" val="85691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مخصص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954F7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TotalTime>
  <Words>14825</Words>
  <Application>Microsoft Office PowerPoint</Application>
  <PresentationFormat>شاشة عريضة</PresentationFormat>
  <Paragraphs>914</Paragraphs>
  <Slides>222</Slides>
  <Notes>0</Notes>
  <HiddenSlides>1</HiddenSlides>
  <MMClips>37</MMClips>
  <ScaleCrop>false</ScaleCrop>
  <HeadingPairs>
    <vt:vector size="6" baseType="variant">
      <vt:variant>
        <vt:lpstr>الخطوط المستخدمة</vt:lpstr>
      </vt:variant>
      <vt:variant>
        <vt:i4>6</vt:i4>
      </vt:variant>
      <vt:variant>
        <vt:lpstr>نسق</vt:lpstr>
      </vt:variant>
      <vt:variant>
        <vt:i4>2</vt:i4>
      </vt:variant>
      <vt:variant>
        <vt:lpstr>عناوين الشرائح</vt:lpstr>
      </vt:variant>
      <vt:variant>
        <vt:i4>222</vt:i4>
      </vt:variant>
    </vt:vector>
  </HeadingPairs>
  <TitlesOfParts>
    <vt:vector size="230" baseType="lpstr">
      <vt:lpstr>Traditional Arabic</vt:lpstr>
      <vt:lpstr>Calibri Light</vt:lpstr>
      <vt:lpstr>Arial</vt:lpstr>
      <vt:lpstr>A Jannat LT</vt:lpstr>
      <vt:lpstr>A Thuluth</vt:lpstr>
      <vt:lpstr>Calibri</vt:lpstr>
      <vt:lpstr>Office Theme</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القرآن الكريم (الجزء الثلاثون)</dc:title>
  <dc:creator>قناة البوربوينت الإسلامي</dc:creator>
  <cp:lastModifiedBy>قناة البوربوينت الإسلامي</cp:lastModifiedBy>
  <cp:revision>192</cp:revision>
  <dcterms:created xsi:type="dcterms:W3CDTF">2018-02-04T04:04:10Z</dcterms:created>
  <dcterms:modified xsi:type="dcterms:W3CDTF">2025-04-12T16:55:02Z</dcterms:modified>
</cp:coreProperties>
</file>