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 id="2147483660" r:id="rId2"/>
  </p:sldMasterIdLst>
  <p:sldIdLst>
    <p:sldId id="266" r:id="rId3"/>
    <p:sldId id="269" r:id="rId4"/>
    <p:sldId id="257" r:id="rId5"/>
    <p:sldId id="259" r:id="rId6"/>
    <p:sldId id="260" r:id="rId7"/>
    <p:sldId id="261" r:id="rId8"/>
    <p:sldId id="262" r:id="rId9"/>
    <p:sldId id="263" r:id="rId10"/>
    <p:sldId id="264" r:id="rId11"/>
    <p:sldId id="265" r:id="rId12"/>
    <p:sldId id="268" r:id="rId13"/>
    <p:sldId id="267" r:id="rId14"/>
  </p:sldIdLst>
  <p:sldSz cx="12192000" cy="6858000"/>
  <p:notesSz cx="6858000" cy="9144000"/>
  <p:defaultText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60000"/>
    <a:srgbClr val="BE8843"/>
    <a:srgbClr val="E3BA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005" autoAdjust="0"/>
    <p:restoredTop sz="94660"/>
  </p:normalViewPr>
  <p:slideViewPr>
    <p:cSldViewPr snapToGrid="0">
      <p:cViewPr varScale="1">
        <p:scale>
          <a:sx n="65" d="100"/>
          <a:sy n="65" d="100"/>
        </p:scale>
        <p:origin x="1358" y="2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F53BD07-4965-52EB-C44F-D306362E9869}"/>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endParaRPr lang="ar-JO"/>
          </a:p>
        </p:txBody>
      </p:sp>
      <p:sp>
        <p:nvSpPr>
          <p:cNvPr id="3" name="عنوان فرعي 2">
            <a:extLst>
              <a:ext uri="{FF2B5EF4-FFF2-40B4-BE49-F238E27FC236}">
                <a16:creationId xmlns:a16="http://schemas.microsoft.com/office/drawing/2014/main" id="{ABD199F3-41AE-0D2F-74EB-F4B3D12624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endParaRPr lang="ar-JO"/>
          </a:p>
        </p:txBody>
      </p:sp>
      <p:sp>
        <p:nvSpPr>
          <p:cNvPr id="4" name="عنصر نائب للتاريخ 3">
            <a:extLst>
              <a:ext uri="{FF2B5EF4-FFF2-40B4-BE49-F238E27FC236}">
                <a16:creationId xmlns:a16="http://schemas.microsoft.com/office/drawing/2014/main" id="{72DAA637-CBC8-E13B-68F0-AD61F735228E}"/>
              </a:ext>
            </a:extLst>
          </p:cNvPr>
          <p:cNvSpPr>
            <a:spLocks noGrp="1"/>
          </p:cNvSpPr>
          <p:nvPr>
            <p:ph type="dt" sz="half" idx="10"/>
          </p:nvPr>
        </p:nvSpPr>
        <p:spPr/>
        <p:txBody>
          <a:bodyPr/>
          <a:lstStyle/>
          <a:p>
            <a:fld id="{EDA917F9-0AC8-42D3-A9B8-9EC0B8F37A2F}" type="datetimeFigureOut">
              <a:rPr lang="ar-JO" smtClean="0"/>
              <a:t>10/09/1447</a:t>
            </a:fld>
            <a:endParaRPr lang="ar-JO"/>
          </a:p>
        </p:txBody>
      </p:sp>
      <p:sp>
        <p:nvSpPr>
          <p:cNvPr id="5" name="عنصر نائب للتذييل 4">
            <a:extLst>
              <a:ext uri="{FF2B5EF4-FFF2-40B4-BE49-F238E27FC236}">
                <a16:creationId xmlns:a16="http://schemas.microsoft.com/office/drawing/2014/main" id="{3DA64937-A480-3EAB-5749-F89070B1FF27}"/>
              </a:ext>
            </a:extLst>
          </p:cNvPr>
          <p:cNvSpPr>
            <a:spLocks noGrp="1"/>
          </p:cNvSpPr>
          <p:nvPr>
            <p:ph type="ftr" sz="quarter" idx="11"/>
          </p:nvPr>
        </p:nvSpPr>
        <p:spPr/>
        <p:txBody>
          <a:bodyPr/>
          <a:lstStyle/>
          <a:p>
            <a:endParaRPr lang="ar-JO"/>
          </a:p>
        </p:txBody>
      </p:sp>
      <p:sp>
        <p:nvSpPr>
          <p:cNvPr id="6" name="عنصر نائب لرقم الشريحة 5">
            <a:extLst>
              <a:ext uri="{FF2B5EF4-FFF2-40B4-BE49-F238E27FC236}">
                <a16:creationId xmlns:a16="http://schemas.microsoft.com/office/drawing/2014/main" id="{B33D6BD1-F0A5-2457-77DF-AB2DF8667DBE}"/>
              </a:ext>
            </a:extLst>
          </p:cNvPr>
          <p:cNvSpPr>
            <a:spLocks noGrp="1"/>
          </p:cNvSpPr>
          <p:nvPr>
            <p:ph type="sldNum" sz="quarter" idx="12"/>
          </p:nvPr>
        </p:nvSpPr>
        <p:spPr/>
        <p:txBody>
          <a:bodyPr/>
          <a:lstStyle/>
          <a:p>
            <a:fld id="{2EC9FFB8-3659-4B21-B578-14497E076337}" type="slidenum">
              <a:rPr lang="ar-JO" smtClean="0"/>
              <a:t>‹#›</a:t>
            </a:fld>
            <a:endParaRPr lang="ar-JO"/>
          </a:p>
        </p:txBody>
      </p:sp>
    </p:spTree>
    <p:extLst>
      <p:ext uri="{BB962C8B-B14F-4D97-AF65-F5344CB8AC3E}">
        <p14:creationId xmlns:p14="http://schemas.microsoft.com/office/powerpoint/2010/main" val="3189557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8423CC5-1A02-FE42-3FEF-877FA206A9F0}"/>
              </a:ext>
            </a:extLst>
          </p:cNvPr>
          <p:cNvSpPr>
            <a:spLocks noGrp="1"/>
          </p:cNvSpPr>
          <p:nvPr>
            <p:ph type="title"/>
          </p:nvPr>
        </p:nvSpPr>
        <p:spPr/>
        <p:txBody>
          <a:bodyPr/>
          <a:lstStyle/>
          <a:p>
            <a:r>
              <a:rPr lang="ar-SA"/>
              <a:t>انقر لتحرير نمط عنوان الشكل الرئيسي</a:t>
            </a:r>
            <a:endParaRPr lang="ar-JO"/>
          </a:p>
        </p:txBody>
      </p:sp>
      <p:sp>
        <p:nvSpPr>
          <p:cNvPr id="3" name="عنصر نائب للعنوان العمودي 2">
            <a:extLst>
              <a:ext uri="{FF2B5EF4-FFF2-40B4-BE49-F238E27FC236}">
                <a16:creationId xmlns:a16="http://schemas.microsoft.com/office/drawing/2014/main" id="{8DEC7402-BCFF-0F56-3715-7F9861D8C01F}"/>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a:extLst>
              <a:ext uri="{FF2B5EF4-FFF2-40B4-BE49-F238E27FC236}">
                <a16:creationId xmlns:a16="http://schemas.microsoft.com/office/drawing/2014/main" id="{BF456E8A-9D89-C17D-4533-2851976B5BC4}"/>
              </a:ext>
            </a:extLst>
          </p:cNvPr>
          <p:cNvSpPr>
            <a:spLocks noGrp="1"/>
          </p:cNvSpPr>
          <p:nvPr>
            <p:ph type="dt" sz="half" idx="10"/>
          </p:nvPr>
        </p:nvSpPr>
        <p:spPr/>
        <p:txBody>
          <a:bodyPr/>
          <a:lstStyle/>
          <a:p>
            <a:fld id="{EDA917F9-0AC8-42D3-A9B8-9EC0B8F37A2F}" type="datetimeFigureOut">
              <a:rPr lang="ar-JO" smtClean="0"/>
              <a:t>10/09/1447</a:t>
            </a:fld>
            <a:endParaRPr lang="ar-JO"/>
          </a:p>
        </p:txBody>
      </p:sp>
      <p:sp>
        <p:nvSpPr>
          <p:cNvPr id="5" name="عنصر نائب للتذييل 4">
            <a:extLst>
              <a:ext uri="{FF2B5EF4-FFF2-40B4-BE49-F238E27FC236}">
                <a16:creationId xmlns:a16="http://schemas.microsoft.com/office/drawing/2014/main" id="{BBF49EB8-D066-5E01-8E9B-1EB0CD239EF3}"/>
              </a:ext>
            </a:extLst>
          </p:cNvPr>
          <p:cNvSpPr>
            <a:spLocks noGrp="1"/>
          </p:cNvSpPr>
          <p:nvPr>
            <p:ph type="ftr" sz="quarter" idx="11"/>
          </p:nvPr>
        </p:nvSpPr>
        <p:spPr/>
        <p:txBody>
          <a:bodyPr/>
          <a:lstStyle/>
          <a:p>
            <a:endParaRPr lang="ar-JO"/>
          </a:p>
        </p:txBody>
      </p:sp>
      <p:sp>
        <p:nvSpPr>
          <p:cNvPr id="6" name="عنصر نائب لرقم الشريحة 5">
            <a:extLst>
              <a:ext uri="{FF2B5EF4-FFF2-40B4-BE49-F238E27FC236}">
                <a16:creationId xmlns:a16="http://schemas.microsoft.com/office/drawing/2014/main" id="{1DDE7696-5D48-6745-02B4-B5D53E74386A}"/>
              </a:ext>
            </a:extLst>
          </p:cNvPr>
          <p:cNvSpPr>
            <a:spLocks noGrp="1"/>
          </p:cNvSpPr>
          <p:nvPr>
            <p:ph type="sldNum" sz="quarter" idx="12"/>
          </p:nvPr>
        </p:nvSpPr>
        <p:spPr/>
        <p:txBody>
          <a:bodyPr/>
          <a:lstStyle/>
          <a:p>
            <a:fld id="{2EC9FFB8-3659-4B21-B578-14497E076337}" type="slidenum">
              <a:rPr lang="ar-JO" smtClean="0"/>
              <a:t>‹#›</a:t>
            </a:fld>
            <a:endParaRPr lang="ar-JO"/>
          </a:p>
        </p:txBody>
      </p:sp>
    </p:spTree>
    <p:extLst>
      <p:ext uri="{BB962C8B-B14F-4D97-AF65-F5344CB8AC3E}">
        <p14:creationId xmlns:p14="http://schemas.microsoft.com/office/powerpoint/2010/main" val="1521735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34F6043C-F9A1-7CD5-6FD8-D5825BA55F15}"/>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endParaRPr lang="ar-JO"/>
          </a:p>
        </p:txBody>
      </p:sp>
      <p:sp>
        <p:nvSpPr>
          <p:cNvPr id="3" name="عنصر نائب للعنوان العمودي 2">
            <a:extLst>
              <a:ext uri="{FF2B5EF4-FFF2-40B4-BE49-F238E27FC236}">
                <a16:creationId xmlns:a16="http://schemas.microsoft.com/office/drawing/2014/main" id="{B94FD70B-7E8B-5FAA-C309-B1FDA557DE35}"/>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a:extLst>
              <a:ext uri="{FF2B5EF4-FFF2-40B4-BE49-F238E27FC236}">
                <a16:creationId xmlns:a16="http://schemas.microsoft.com/office/drawing/2014/main" id="{0298B0DE-1C0C-B6ED-E890-C26889E060D9}"/>
              </a:ext>
            </a:extLst>
          </p:cNvPr>
          <p:cNvSpPr>
            <a:spLocks noGrp="1"/>
          </p:cNvSpPr>
          <p:nvPr>
            <p:ph type="dt" sz="half" idx="10"/>
          </p:nvPr>
        </p:nvSpPr>
        <p:spPr/>
        <p:txBody>
          <a:bodyPr/>
          <a:lstStyle/>
          <a:p>
            <a:fld id="{EDA917F9-0AC8-42D3-A9B8-9EC0B8F37A2F}" type="datetimeFigureOut">
              <a:rPr lang="ar-JO" smtClean="0"/>
              <a:t>10/09/1447</a:t>
            </a:fld>
            <a:endParaRPr lang="ar-JO"/>
          </a:p>
        </p:txBody>
      </p:sp>
      <p:sp>
        <p:nvSpPr>
          <p:cNvPr id="5" name="عنصر نائب للتذييل 4">
            <a:extLst>
              <a:ext uri="{FF2B5EF4-FFF2-40B4-BE49-F238E27FC236}">
                <a16:creationId xmlns:a16="http://schemas.microsoft.com/office/drawing/2014/main" id="{F55B1673-A393-C5DD-10AF-A05F59A5AA25}"/>
              </a:ext>
            </a:extLst>
          </p:cNvPr>
          <p:cNvSpPr>
            <a:spLocks noGrp="1"/>
          </p:cNvSpPr>
          <p:nvPr>
            <p:ph type="ftr" sz="quarter" idx="11"/>
          </p:nvPr>
        </p:nvSpPr>
        <p:spPr/>
        <p:txBody>
          <a:bodyPr/>
          <a:lstStyle/>
          <a:p>
            <a:endParaRPr lang="ar-JO"/>
          </a:p>
        </p:txBody>
      </p:sp>
      <p:sp>
        <p:nvSpPr>
          <p:cNvPr id="6" name="عنصر نائب لرقم الشريحة 5">
            <a:extLst>
              <a:ext uri="{FF2B5EF4-FFF2-40B4-BE49-F238E27FC236}">
                <a16:creationId xmlns:a16="http://schemas.microsoft.com/office/drawing/2014/main" id="{5F8D1858-F9A2-8379-0768-631314C44220}"/>
              </a:ext>
            </a:extLst>
          </p:cNvPr>
          <p:cNvSpPr>
            <a:spLocks noGrp="1"/>
          </p:cNvSpPr>
          <p:nvPr>
            <p:ph type="sldNum" sz="quarter" idx="12"/>
          </p:nvPr>
        </p:nvSpPr>
        <p:spPr/>
        <p:txBody>
          <a:bodyPr/>
          <a:lstStyle/>
          <a:p>
            <a:fld id="{2EC9FFB8-3659-4B21-B578-14497E076337}" type="slidenum">
              <a:rPr lang="ar-JO" smtClean="0"/>
              <a:t>‹#›</a:t>
            </a:fld>
            <a:endParaRPr lang="ar-JO"/>
          </a:p>
        </p:txBody>
      </p:sp>
    </p:spTree>
    <p:extLst>
      <p:ext uri="{BB962C8B-B14F-4D97-AF65-F5344CB8AC3E}">
        <p14:creationId xmlns:p14="http://schemas.microsoft.com/office/powerpoint/2010/main" val="13681333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27FD8C8-1F4D-9B3A-1C92-5ABCF302A267}"/>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endParaRPr lang="ar-JO"/>
          </a:p>
        </p:txBody>
      </p:sp>
      <p:sp>
        <p:nvSpPr>
          <p:cNvPr id="3" name="عنوان فرعي 2">
            <a:extLst>
              <a:ext uri="{FF2B5EF4-FFF2-40B4-BE49-F238E27FC236}">
                <a16:creationId xmlns:a16="http://schemas.microsoft.com/office/drawing/2014/main" id="{43755CAF-BDC1-0CE1-7C2F-DBC0C9B29E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endParaRPr lang="ar-JO"/>
          </a:p>
        </p:txBody>
      </p:sp>
      <p:sp>
        <p:nvSpPr>
          <p:cNvPr id="4" name="عنصر نائب للتاريخ 3">
            <a:extLst>
              <a:ext uri="{FF2B5EF4-FFF2-40B4-BE49-F238E27FC236}">
                <a16:creationId xmlns:a16="http://schemas.microsoft.com/office/drawing/2014/main" id="{46AB6747-B8BF-62BB-BA60-F68A12C71826}"/>
              </a:ext>
            </a:extLst>
          </p:cNvPr>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797488D8-EB0E-423F-81C1-0F7BC0B04D81}" type="datetimeFigureOut">
              <a:rPr kumimoji="0" lang="ar-J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10/09/1447</a:t>
            </a:fld>
            <a:endParaRPr kumimoji="0" lang="ar-JO"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عنصر نائب للتذييل 4">
            <a:extLst>
              <a:ext uri="{FF2B5EF4-FFF2-40B4-BE49-F238E27FC236}">
                <a16:creationId xmlns:a16="http://schemas.microsoft.com/office/drawing/2014/main" id="{6B43EF66-7BBC-2B6B-0A55-F50D9F2F1453}"/>
              </a:ext>
            </a:extLst>
          </p:cNvPr>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JO"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عنصر نائب لرقم الشريحة 5">
            <a:extLst>
              <a:ext uri="{FF2B5EF4-FFF2-40B4-BE49-F238E27FC236}">
                <a16:creationId xmlns:a16="http://schemas.microsoft.com/office/drawing/2014/main" id="{7FD614FB-4F9D-1FBD-BB89-C7B264C7D1DD}"/>
              </a:ext>
            </a:extLst>
          </p:cNvPr>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AC51D081-0B4F-410B-BD58-E9CBF16D179D}" type="slidenum">
              <a:rPr kumimoji="0" lang="ar-J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JO"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7019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B9D45C7-4114-1C72-3F10-86981A820A73}"/>
              </a:ext>
            </a:extLst>
          </p:cNvPr>
          <p:cNvSpPr>
            <a:spLocks noGrp="1"/>
          </p:cNvSpPr>
          <p:nvPr>
            <p:ph type="title"/>
          </p:nvPr>
        </p:nvSpPr>
        <p:spPr/>
        <p:txBody>
          <a:bodyPr/>
          <a:lstStyle/>
          <a:p>
            <a:r>
              <a:rPr lang="ar-SA"/>
              <a:t>انقر لتحرير نمط عنوان الشكل الرئيسي</a:t>
            </a:r>
            <a:endParaRPr lang="ar-JO"/>
          </a:p>
        </p:txBody>
      </p:sp>
      <p:sp>
        <p:nvSpPr>
          <p:cNvPr id="3" name="عنصر نائب للمحتوى 2">
            <a:extLst>
              <a:ext uri="{FF2B5EF4-FFF2-40B4-BE49-F238E27FC236}">
                <a16:creationId xmlns:a16="http://schemas.microsoft.com/office/drawing/2014/main" id="{C7FA260C-D2B3-5724-D6EC-29C1F17480BF}"/>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a:extLst>
              <a:ext uri="{FF2B5EF4-FFF2-40B4-BE49-F238E27FC236}">
                <a16:creationId xmlns:a16="http://schemas.microsoft.com/office/drawing/2014/main" id="{C7FF83BC-658C-CDF1-BFB7-E62830CBC701}"/>
              </a:ext>
            </a:extLst>
          </p:cNvPr>
          <p:cNvSpPr>
            <a:spLocks noGrp="1"/>
          </p:cNvSpPr>
          <p:nvPr>
            <p:ph type="dt" sz="half" idx="10"/>
          </p:nvPr>
        </p:nvSpPr>
        <p:spPr/>
        <p:txBody>
          <a:bodyPr/>
          <a:lstStyle/>
          <a:p>
            <a:fld id="{EDA917F9-0AC8-42D3-A9B8-9EC0B8F37A2F}" type="datetimeFigureOut">
              <a:rPr lang="ar-JO" smtClean="0"/>
              <a:t>10/09/1447</a:t>
            </a:fld>
            <a:endParaRPr lang="ar-JO"/>
          </a:p>
        </p:txBody>
      </p:sp>
      <p:sp>
        <p:nvSpPr>
          <p:cNvPr id="5" name="عنصر نائب للتذييل 4">
            <a:extLst>
              <a:ext uri="{FF2B5EF4-FFF2-40B4-BE49-F238E27FC236}">
                <a16:creationId xmlns:a16="http://schemas.microsoft.com/office/drawing/2014/main" id="{CF42EEB2-0797-7F71-86B1-3213E73C7684}"/>
              </a:ext>
            </a:extLst>
          </p:cNvPr>
          <p:cNvSpPr>
            <a:spLocks noGrp="1"/>
          </p:cNvSpPr>
          <p:nvPr>
            <p:ph type="ftr" sz="quarter" idx="11"/>
          </p:nvPr>
        </p:nvSpPr>
        <p:spPr/>
        <p:txBody>
          <a:bodyPr/>
          <a:lstStyle/>
          <a:p>
            <a:endParaRPr lang="ar-JO"/>
          </a:p>
        </p:txBody>
      </p:sp>
      <p:sp>
        <p:nvSpPr>
          <p:cNvPr id="6" name="عنصر نائب لرقم الشريحة 5">
            <a:extLst>
              <a:ext uri="{FF2B5EF4-FFF2-40B4-BE49-F238E27FC236}">
                <a16:creationId xmlns:a16="http://schemas.microsoft.com/office/drawing/2014/main" id="{639D3639-69F3-7E0A-EE13-96480A1D1741}"/>
              </a:ext>
            </a:extLst>
          </p:cNvPr>
          <p:cNvSpPr>
            <a:spLocks noGrp="1"/>
          </p:cNvSpPr>
          <p:nvPr>
            <p:ph type="sldNum" sz="quarter" idx="12"/>
          </p:nvPr>
        </p:nvSpPr>
        <p:spPr/>
        <p:txBody>
          <a:bodyPr/>
          <a:lstStyle/>
          <a:p>
            <a:fld id="{2EC9FFB8-3659-4B21-B578-14497E076337}" type="slidenum">
              <a:rPr lang="ar-JO" smtClean="0"/>
              <a:t>‹#›</a:t>
            </a:fld>
            <a:endParaRPr lang="ar-JO"/>
          </a:p>
        </p:txBody>
      </p:sp>
    </p:spTree>
    <p:extLst>
      <p:ext uri="{BB962C8B-B14F-4D97-AF65-F5344CB8AC3E}">
        <p14:creationId xmlns:p14="http://schemas.microsoft.com/office/powerpoint/2010/main" val="3200375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399F0B7-1C36-96CC-1850-7B8A5C293EE6}"/>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endParaRPr lang="ar-JO"/>
          </a:p>
        </p:txBody>
      </p:sp>
      <p:sp>
        <p:nvSpPr>
          <p:cNvPr id="3" name="عنصر نائب للنص 2">
            <a:extLst>
              <a:ext uri="{FF2B5EF4-FFF2-40B4-BE49-F238E27FC236}">
                <a16:creationId xmlns:a16="http://schemas.microsoft.com/office/drawing/2014/main" id="{65F1A20B-CF27-CF34-CD2C-E8741E1ACFB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976B8741-3952-9341-1073-D370C35C5FE1}"/>
              </a:ext>
            </a:extLst>
          </p:cNvPr>
          <p:cNvSpPr>
            <a:spLocks noGrp="1"/>
          </p:cNvSpPr>
          <p:nvPr>
            <p:ph type="dt" sz="half" idx="10"/>
          </p:nvPr>
        </p:nvSpPr>
        <p:spPr/>
        <p:txBody>
          <a:bodyPr/>
          <a:lstStyle/>
          <a:p>
            <a:fld id="{EDA917F9-0AC8-42D3-A9B8-9EC0B8F37A2F}" type="datetimeFigureOut">
              <a:rPr lang="ar-JO" smtClean="0"/>
              <a:t>10/09/1447</a:t>
            </a:fld>
            <a:endParaRPr lang="ar-JO"/>
          </a:p>
        </p:txBody>
      </p:sp>
      <p:sp>
        <p:nvSpPr>
          <p:cNvPr id="5" name="عنصر نائب للتذييل 4">
            <a:extLst>
              <a:ext uri="{FF2B5EF4-FFF2-40B4-BE49-F238E27FC236}">
                <a16:creationId xmlns:a16="http://schemas.microsoft.com/office/drawing/2014/main" id="{B0D306C5-C32C-2BB3-9140-6E172D1D4B6B}"/>
              </a:ext>
            </a:extLst>
          </p:cNvPr>
          <p:cNvSpPr>
            <a:spLocks noGrp="1"/>
          </p:cNvSpPr>
          <p:nvPr>
            <p:ph type="ftr" sz="quarter" idx="11"/>
          </p:nvPr>
        </p:nvSpPr>
        <p:spPr/>
        <p:txBody>
          <a:bodyPr/>
          <a:lstStyle/>
          <a:p>
            <a:endParaRPr lang="ar-JO"/>
          </a:p>
        </p:txBody>
      </p:sp>
      <p:sp>
        <p:nvSpPr>
          <p:cNvPr id="6" name="عنصر نائب لرقم الشريحة 5">
            <a:extLst>
              <a:ext uri="{FF2B5EF4-FFF2-40B4-BE49-F238E27FC236}">
                <a16:creationId xmlns:a16="http://schemas.microsoft.com/office/drawing/2014/main" id="{9AC22ED0-6174-8D6B-A038-924E158A55EC}"/>
              </a:ext>
            </a:extLst>
          </p:cNvPr>
          <p:cNvSpPr>
            <a:spLocks noGrp="1"/>
          </p:cNvSpPr>
          <p:nvPr>
            <p:ph type="sldNum" sz="quarter" idx="12"/>
          </p:nvPr>
        </p:nvSpPr>
        <p:spPr/>
        <p:txBody>
          <a:bodyPr/>
          <a:lstStyle/>
          <a:p>
            <a:fld id="{2EC9FFB8-3659-4B21-B578-14497E076337}" type="slidenum">
              <a:rPr lang="ar-JO" smtClean="0"/>
              <a:t>‹#›</a:t>
            </a:fld>
            <a:endParaRPr lang="ar-JO"/>
          </a:p>
        </p:txBody>
      </p:sp>
    </p:spTree>
    <p:extLst>
      <p:ext uri="{BB962C8B-B14F-4D97-AF65-F5344CB8AC3E}">
        <p14:creationId xmlns:p14="http://schemas.microsoft.com/office/powerpoint/2010/main" val="1125206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EFD3EEB-B4B0-6F9D-2F45-0F16724E690B}"/>
              </a:ext>
            </a:extLst>
          </p:cNvPr>
          <p:cNvSpPr>
            <a:spLocks noGrp="1"/>
          </p:cNvSpPr>
          <p:nvPr>
            <p:ph type="title"/>
          </p:nvPr>
        </p:nvSpPr>
        <p:spPr/>
        <p:txBody>
          <a:bodyPr/>
          <a:lstStyle/>
          <a:p>
            <a:r>
              <a:rPr lang="ar-SA"/>
              <a:t>انقر لتحرير نمط عنوان الشكل الرئيسي</a:t>
            </a:r>
            <a:endParaRPr lang="ar-JO"/>
          </a:p>
        </p:txBody>
      </p:sp>
      <p:sp>
        <p:nvSpPr>
          <p:cNvPr id="3" name="عنصر نائب للمحتوى 2">
            <a:extLst>
              <a:ext uri="{FF2B5EF4-FFF2-40B4-BE49-F238E27FC236}">
                <a16:creationId xmlns:a16="http://schemas.microsoft.com/office/drawing/2014/main" id="{352CDEFD-DB81-36E3-75EE-74230F440404}"/>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محتوى 3">
            <a:extLst>
              <a:ext uri="{FF2B5EF4-FFF2-40B4-BE49-F238E27FC236}">
                <a16:creationId xmlns:a16="http://schemas.microsoft.com/office/drawing/2014/main" id="{4C45382C-3678-3E6E-6A90-ED1E0A5FA0F0}"/>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5" name="عنصر نائب للتاريخ 4">
            <a:extLst>
              <a:ext uri="{FF2B5EF4-FFF2-40B4-BE49-F238E27FC236}">
                <a16:creationId xmlns:a16="http://schemas.microsoft.com/office/drawing/2014/main" id="{9F9371E1-3EC3-7A34-7AC1-8041DF74F474}"/>
              </a:ext>
            </a:extLst>
          </p:cNvPr>
          <p:cNvSpPr>
            <a:spLocks noGrp="1"/>
          </p:cNvSpPr>
          <p:nvPr>
            <p:ph type="dt" sz="half" idx="10"/>
          </p:nvPr>
        </p:nvSpPr>
        <p:spPr/>
        <p:txBody>
          <a:bodyPr/>
          <a:lstStyle/>
          <a:p>
            <a:fld id="{EDA917F9-0AC8-42D3-A9B8-9EC0B8F37A2F}" type="datetimeFigureOut">
              <a:rPr lang="ar-JO" smtClean="0"/>
              <a:t>10/09/1447</a:t>
            </a:fld>
            <a:endParaRPr lang="ar-JO"/>
          </a:p>
        </p:txBody>
      </p:sp>
      <p:sp>
        <p:nvSpPr>
          <p:cNvPr id="6" name="عنصر نائب للتذييل 5">
            <a:extLst>
              <a:ext uri="{FF2B5EF4-FFF2-40B4-BE49-F238E27FC236}">
                <a16:creationId xmlns:a16="http://schemas.microsoft.com/office/drawing/2014/main" id="{EAFEB858-9793-B81B-67C2-32E5AFBFF48F}"/>
              </a:ext>
            </a:extLst>
          </p:cNvPr>
          <p:cNvSpPr>
            <a:spLocks noGrp="1"/>
          </p:cNvSpPr>
          <p:nvPr>
            <p:ph type="ftr" sz="quarter" idx="11"/>
          </p:nvPr>
        </p:nvSpPr>
        <p:spPr/>
        <p:txBody>
          <a:bodyPr/>
          <a:lstStyle/>
          <a:p>
            <a:endParaRPr lang="ar-JO"/>
          </a:p>
        </p:txBody>
      </p:sp>
      <p:sp>
        <p:nvSpPr>
          <p:cNvPr id="7" name="عنصر نائب لرقم الشريحة 6">
            <a:extLst>
              <a:ext uri="{FF2B5EF4-FFF2-40B4-BE49-F238E27FC236}">
                <a16:creationId xmlns:a16="http://schemas.microsoft.com/office/drawing/2014/main" id="{FE9059E7-72E8-5621-81CC-F059CA205BC8}"/>
              </a:ext>
            </a:extLst>
          </p:cNvPr>
          <p:cNvSpPr>
            <a:spLocks noGrp="1"/>
          </p:cNvSpPr>
          <p:nvPr>
            <p:ph type="sldNum" sz="quarter" idx="12"/>
          </p:nvPr>
        </p:nvSpPr>
        <p:spPr/>
        <p:txBody>
          <a:bodyPr/>
          <a:lstStyle/>
          <a:p>
            <a:fld id="{2EC9FFB8-3659-4B21-B578-14497E076337}" type="slidenum">
              <a:rPr lang="ar-JO" smtClean="0"/>
              <a:t>‹#›</a:t>
            </a:fld>
            <a:endParaRPr lang="ar-JO"/>
          </a:p>
        </p:txBody>
      </p:sp>
    </p:spTree>
    <p:extLst>
      <p:ext uri="{BB962C8B-B14F-4D97-AF65-F5344CB8AC3E}">
        <p14:creationId xmlns:p14="http://schemas.microsoft.com/office/powerpoint/2010/main" val="54207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2ABFB15-9225-96F1-B7B2-6B42A9F000DD}"/>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endParaRPr lang="ar-JO"/>
          </a:p>
        </p:txBody>
      </p:sp>
      <p:sp>
        <p:nvSpPr>
          <p:cNvPr id="3" name="عنصر نائب للنص 2">
            <a:extLst>
              <a:ext uri="{FF2B5EF4-FFF2-40B4-BE49-F238E27FC236}">
                <a16:creationId xmlns:a16="http://schemas.microsoft.com/office/drawing/2014/main" id="{61B079DC-F07E-F4D2-837A-B40C6DBB61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6E2F2502-4202-3B05-F842-0E884992F7F0}"/>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5" name="عنصر نائب للنص 4">
            <a:extLst>
              <a:ext uri="{FF2B5EF4-FFF2-40B4-BE49-F238E27FC236}">
                <a16:creationId xmlns:a16="http://schemas.microsoft.com/office/drawing/2014/main" id="{AEF151AA-21DA-23BF-F627-D927C7499E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D48D0115-3362-8A83-3EB9-DF6910789DA2}"/>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7" name="عنصر نائب للتاريخ 6">
            <a:extLst>
              <a:ext uri="{FF2B5EF4-FFF2-40B4-BE49-F238E27FC236}">
                <a16:creationId xmlns:a16="http://schemas.microsoft.com/office/drawing/2014/main" id="{9E37EDAC-64B7-DA28-8793-EB4DE068110F}"/>
              </a:ext>
            </a:extLst>
          </p:cNvPr>
          <p:cNvSpPr>
            <a:spLocks noGrp="1"/>
          </p:cNvSpPr>
          <p:nvPr>
            <p:ph type="dt" sz="half" idx="10"/>
          </p:nvPr>
        </p:nvSpPr>
        <p:spPr/>
        <p:txBody>
          <a:bodyPr/>
          <a:lstStyle/>
          <a:p>
            <a:fld id="{EDA917F9-0AC8-42D3-A9B8-9EC0B8F37A2F}" type="datetimeFigureOut">
              <a:rPr lang="ar-JO" smtClean="0"/>
              <a:t>10/09/1447</a:t>
            </a:fld>
            <a:endParaRPr lang="ar-JO"/>
          </a:p>
        </p:txBody>
      </p:sp>
      <p:sp>
        <p:nvSpPr>
          <p:cNvPr id="8" name="عنصر نائب للتذييل 7">
            <a:extLst>
              <a:ext uri="{FF2B5EF4-FFF2-40B4-BE49-F238E27FC236}">
                <a16:creationId xmlns:a16="http://schemas.microsoft.com/office/drawing/2014/main" id="{135F6A1D-DB4C-8068-E1FA-C58E3F30FEC8}"/>
              </a:ext>
            </a:extLst>
          </p:cNvPr>
          <p:cNvSpPr>
            <a:spLocks noGrp="1"/>
          </p:cNvSpPr>
          <p:nvPr>
            <p:ph type="ftr" sz="quarter" idx="11"/>
          </p:nvPr>
        </p:nvSpPr>
        <p:spPr/>
        <p:txBody>
          <a:bodyPr/>
          <a:lstStyle/>
          <a:p>
            <a:endParaRPr lang="ar-JO"/>
          </a:p>
        </p:txBody>
      </p:sp>
      <p:sp>
        <p:nvSpPr>
          <p:cNvPr id="9" name="عنصر نائب لرقم الشريحة 8">
            <a:extLst>
              <a:ext uri="{FF2B5EF4-FFF2-40B4-BE49-F238E27FC236}">
                <a16:creationId xmlns:a16="http://schemas.microsoft.com/office/drawing/2014/main" id="{39F87C28-E807-76C6-5BA8-32C2110501CB}"/>
              </a:ext>
            </a:extLst>
          </p:cNvPr>
          <p:cNvSpPr>
            <a:spLocks noGrp="1"/>
          </p:cNvSpPr>
          <p:nvPr>
            <p:ph type="sldNum" sz="quarter" idx="12"/>
          </p:nvPr>
        </p:nvSpPr>
        <p:spPr/>
        <p:txBody>
          <a:bodyPr/>
          <a:lstStyle/>
          <a:p>
            <a:fld id="{2EC9FFB8-3659-4B21-B578-14497E076337}" type="slidenum">
              <a:rPr lang="ar-JO" smtClean="0"/>
              <a:t>‹#›</a:t>
            </a:fld>
            <a:endParaRPr lang="ar-JO"/>
          </a:p>
        </p:txBody>
      </p:sp>
    </p:spTree>
    <p:extLst>
      <p:ext uri="{BB962C8B-B14F-4D97-AF65-F5344CB8AC3E}">
        <p14:creationId xmlns:p14="http://schemas.microsoft.com/office/powerpoint/2010/main" val="3677521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EB68D62-A2BB-02D3-C154-F0168497B653}"/>
              </a:ext>
            </a:extLst>
          </p:cNvPr>
          <p:cNvSpPr>
            <a:spLocks noGrp="1"/>
          </p:cNvSpPr>
          <p:nvPr>
            <p:ph type="title"/>
          </p:nvPr>
        </p:nvSpPr>
        <p:spPr/>
        <p:txBody>
          <a:bodyPr/>
          <a:lstStyle/>
          <a:p>
            <a:r>
              <a:rPr lang="ar-SA"/>
              <a:t>انقر لتحرير نمط عنوان الشكل الرئيسي</a:t>
            </a:r>
            <a:endParaRPr lang="ar-JO"/>
          </a:p>
        </p:txBody>
      </p:sp>
      <p:sp>
        <p:nvSpPr>
          <p:cNvPr id="3" name="عنصر نائب للتاريخ 2">
            <a:extLst>
              <a:ext uri="{FF2B5EF4-FFF2-40B4-BE49-F238E27FC236}">
                <a16:creationId xmlns:a16="http://schemas.microsoft.com/office/drawing/2014/main" id="{23789E48-B2A8-F07E-83A7-397D53F51AA9}"/>
              </a:ext>
            </a:extLst>
          </p:cNvPr>
          <p:cNvSpPr>
            <a:spLocks noGrp="1"/>
          </p:cNvSpPr>
          <p:nvPr>
            <p:ph type="dt" sz="half" idx="10"/>
          </p:nvPr>
        </p:nvSpPr>
        <p:spPr/>
        <p:txBody>
          <a:bodyPr/>
          <a:lstStyle/>
          <a:p>
            <a:fld id="{EDA917F9-0AC8-42D3-A9B8-9EC0B8F37A2F}" type="datetimeFigureOut">
              <a:rPr lang="ar-JO" smtClean="0"/>
              <a:t>10/09/1447</a:t>
            </a:fld>
            <a:endParaRPr lang="ar-JO"/>
          </a:p>
        </p:txBody>
      </p:sp>
      <p:sp>
        <p:nvSpPr>
          <p:cNvPr id="4" name="عنصر نائب للتذييل 3">
            <a:extLst>
              <a:ext uri="{FF2B5EF4-FFF2-40B4-BE49-F238E27FC236}">
                <a16:creationId xmlns:a16="http://schemas.microsoft.com/office/drawing/2014/main" id="{AEFC345D-6067-280B-0077-284DAAA7200F}"/>
              </a:ext>
            </a:extLst>
          </p:cNvPr>
          <p:cNvSpPr>
            <a:spLocks noGrp="1"/>
          </p:cNvSpPr>
          <p:nvPr>
            <p:ph type="ftr" sz="quarter" idx="11"/>
          </p:nvPr>
        </p:nvSpPr>
        <p:spPr/>
        <p:txBody>
          <a:bodyPr/>
          <a:lstStyle/>
          <a:p>
            <a:endParaRPr lang="ar-JO"/>
          </a:p>
        </p:txBody>
      </p:sp>
      <p:sp>
        <p:nvSpPr>
          <p:cNvPr id="5" name="عنصر نائب لرقم الشريحة 4">
            <a:extLst>
              <a:ext uri="{FF2B5EF4-FFF2-40B4-BE49-F238E27FC236}">
                <a16:creationId xmlns:a16="http://schemas.microsoft.com/office/drawing/2014/main" id="{71D482F7-35F4-9E73-3865-0432E45C50EA}"/>
              </a:ext>
            </a:extLst>
          </p:cNvPr>
          <p:cNvSpPr>
            <a:spLocks noGrp="1"/>
          </p:cNvSpPr>
          <p:nvPr>
            <p:ph type="sldNum" sz="quarter" idx="12"/>
          </p:nvPr>
        </p:nvSpPr>
        <p:spPr/>
        <p:txBody>
          <a:bodyPr/>
          <a:lstStyle/>
          <a:p>
            <a:fld id="{2EC9FFB8-3659-4B21-B578-14497E076337}" type="slidenum">
              <a:rPr lang="ar-JO" smtClean="0"/>
              <a:t>‹#›</a:t>
            </a:fld>
            <a:endParaRPr lang="ar-JO"/>
          </a:p>
        </p:txBody>
      </p:sp>
    </p:spTree>
    <p:extLst>
      <p:ext uri="{BB962C8B-B14F-4D97-AF65-F5344CB8AC3E}">
        <p14:creationId xmlns:p14="http://schemas.microsoft.com/office/powerpoint/2010/main" val="2942442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5BEE6749-7C4F-142B-D5D2-C080C8927C3F}"/>
              </a:ext>
            </a:extLst>
          </p:cNvPr>
          <p:cNvSpPr>
            <a:spLocks noGrp="1"/>
          </p:cNvSpPr>
          <p:nvPr>
            <p:ph type="dt" sz="half" idx="10"/>
          </p:nvPr>
        </p:nvSpPr>
        <p:spPr/>
        <p:txBody>
          <a:bodyPr/>
          <a:lstStyle/>
          <a:p>
            <a:fld id="{EDA917F9-0AC8-42D3-A9B8-9EC0B8F37A2F}" type="datetimeFigureOut">
              <a:rPr lang="ar-JO" smtClean="0"/>
              <a:t>10/09/1447</a:t>
            </a:fld>
            <a:endParaRPr lang="ar-JO"/>
          </a:p>
        </p:txBody>
      </p:sp>
      <p:sp>
        <p:nvSpPr>
          <p:cNvPr id="3" name="عنصر نائب للتذييل 2">
            <a:extLst>
              <a:ext uri="{FF2B5EF4-FFF2-40B4-BE49-F238E27FC236}">
                <a16:creationId xmlns:a16="http://schemas.microsoft.com/office/drawing/2014/main" id="{7A51111B-7479-FDB3-334A-0A548EBD1B90}"/>
              </a:ext>
            </a:extLst>
          </p:cNvPr>
          <p:cNvSpPr>
            <a:spLocks noGrp="1"/>
          </p:cNvSpPr>
          <p:nvPr>
            <p:ph type="ftr" sz="quarter" idx="11"/>
          </p:nvPr>
        </p:nvSpPr>
        <p:spPr/>
        <p:txBody>
          <a:bodyPr/>
          <a:lstStyle/>
          <a:p>
            <a:endParaRPr lang="ar-JO"/>
          </a:p>
        </p:txBody>
      </p:sp>
      <p:sp>
        <p:nvSpPr>
          <p:cNvPr id="4" name="عنصر نائب لرقم الشريحة 3">
            <a:extLst>
              <a:ext uri="{FF2B5EF4-FFF2-40B4-BE49-F238E27FC236}">
                <a16:creationId xmlns:a16="http://schemas.microsoft.com/office/drawing/2014/main" id="{11891657-825E-7473-0E5C-43B1D1162847}"/>
              </a:ext>
            </a:extLst>
          </p:cNvPr>
          <p:cNvSpPr>
            <a:spLocks noGrp="1"/>
          </p:cNvSpPr>
          <p:nvPr>
            <p:ph type="sldNum" sz="quarter" idx="12"/>
          </p:nvPr>
        </p:nvSpPr>
        <p:spPr/>
        <p:txBody>
          <a:bodyPr/>
          <a:lstStyle/>
          <a:p>
            <a:fld id="{2EC9FFB8-3659-4B21-B578-14497E076337}" type="slidenum">
              <a:rPr lang="ar-JO" smtClean="0"/>
              <a:t>‹#›</a:t>
            </a:fld>
            <a:endParaRPr lang="ar-JO"/>
          </a:p>
        </p:txBody>
      </p:sp>
    </p:spTree>
    <p:extLst>
      <p:ext uri="{BB962C8B-B14F-4D97-AF65-F5344CB8AC3E}">
        <p14:creationId xmlns:p14="http://schemas.microsoft.com/office/powerpoint/2010/main" val="3002889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1996F35-D93A-E474-C142-5FBB1403D26F}"/>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ar-JO"/>
          </a:p>
        </p:txBody>
      </p:sp>
      <p:sp>
        <p:nvSpPr>
          <p:cNvPr id="3" name="عنصر نائب للمحتوى 2">
            <a:extLst>
              <a:ext uri="{FF2B5EF4-FFF2-40B4-BE49-F238E27FC236}">
                <a16:creationId xmlns:a16="http://schemas.microsoft.com/office/drawing/2014/main" id="{978CD287-4F45-CAD6-1580-D3DD43A6A2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نص 3">
            <a:extLst>
              <a:ext uri="{FF2B5EF4-FFF2-40B4-BE49-F238E27FC236}">
                <a16:creationId xmlns:a16="http://schemas.microsoft.com/office/drawing/2014/main" id="{3B93AAA3-705C-0AC7-7DD5-EB39BBA298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22978078-C05F-FE0D-FB32-ABAFEB3B027A}"/>
              </a:ext>
            </a:extLst>
          </p:cNvPr>
          <p:cNvSpPr>
            <a:spLocks noGrp="1"/>
          </p:cNvSpPr>
          <p:nvPr>
            <p:ph type="dt" sz="half" idx="10"/>
          </p:nvPr>
        </p:nvSpPr>
        <p:spPr/>
        <p:txBody>
          <a:bodyPr/>
          <a:lstStyle/>
          <a:p>
            <a:fld id="{EDA917F9-0AC8-42D3-A9B8-9EC0B8F37A2F}" type="datetimeFigureOut">
              <a:rPr lang="ar-JO" smtClean="0"/>
              <a:t>10/09/1447</a:t>
            </a:fld>
            <a:endParaRPr lang="ar-JO"/>
          </a:p>
        </p:txBody>
      </p:sp>
      <p:sp>
        <p:nvSpPr>
          <p:cNvPr id="6" name="عنصر نائب للتذييل 5">
            <a:extLst>
              <a:ext uri="{FF2B5EF4-FFF2-40B4-BE49-F238E27FC236}">
                <a16:creationId xmlns:a16="http://schemas.microsoft.com/office/drawing/2014/main" id="{F1BB120C-D03D-B80C-BB8A-BB05DEACBA74}"/>
              </a:ext>
            </a:extLst>
          </p:cNvPr>
          <p:cNvSpPr>
            <a:spLocks noGrp="1"/>
          </p:cNvSpPr>
          <p:nvPr>
            <p:ph type="ftr" sz="quarter" idx="11"/>
          </p:nvPr>
        </p:nvSpPr>
        <p:spPr/>
        <p:txBody>
          <a:bodyPr/>
          <a:lstStyle/>
          <a:p>
            <a:endParaRPr lang="ar-JO"/>
          </a:p>
        </p:txBody>
      </p:sp>
      <p:sp>
        <p:nvSpPr>
          <p:cNvPr id="7" name="عنصر نائب لرقم الشريحة 6">
            <a:extLst>
              <a:ext uri="{FF2B5EF4-FFF2-40B4-BE49-F238E27FC236}">
                <a16:creationId xmlns:a16="http://schemas.microsoft.com/office/drawing/2014/main" id="{F45A46A4-85BB-041D-8238-6EE9A553FBA0}"/>
              </a:ext>
            </a:extLst>
          </p:cNvPr>
          <p:cNvSpPr>
            <a:spLocks noGrp="1"/>
          </p:cNvSpPr>
          <p:nvPr>
            <p:ph type="sldNum" sz="quarter" idx="12"/>
          </p:nvPr>
        </p:nvSpPr>
        <p:spPr/>
        <p:txBody>
          <a:bodyPr/>
          <a:lstStyle/>
          <a:p>
            <a:fld id="{2EC9FFB8-3659-4B21-B578-14497E076337}" type="slidenum">
              <a:rPr lang="ar-JO" smtClean="0"/>
              <a:t>‹#›</a:t>
            </a:fld>
            <a:endParaRPr lang="ar-JO"/>
          </a:p>
        </p:txBody>
      </p:sp>
    </p:spTree>
    <p:extLst>
      <p:ext uri="{BB962C8B-B14F-4D97-AF65-F5344CB8AC3E}">
        <p14:creationId xmlns:p14="http://schemas.microsoft.com/office/powerpoint/2010/main" val="3373157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28B396F-26E8-6250-DA71-BA08AF60E323}"/>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ar-JO"/>
          </a:p>
        </p:txBody>
      </p:sp>
      <p:sp>
        <p:nvSpPr>
          <p:cNvPr id="3" name="عنصر نائب للصورة 2">
            <a:extLst>
              <a:ext uri="{FF2B5EF4-FFF2-40B4-BE49-F238E27FC236}">
                <a16:creationId xmlns:a16="http://schemas.microsoft.com/office/drawing/2014/main" id="{8EA1F339-77F0-9D3C-D809-B5AD36C3F2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JO"/>
          </a:p>
        </p:txBody>
      </p:sp>
      <p:sp>
        <p:nvSpPr>
          <p:cNvPr id="4" name="عنصر نائب للنص 3">
            <a:extLst>
              <a:ext uri="{FF2B5EF4-FFF2-40B4-BE49-F238E27FC236}">
                <a16:creationId xmlns:a16="http://schemas.microsoft.com/office/drawing/2014/main" id="{2289B888-0C6A-96AA-D14A-EC93CEE997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2145E46D-F4BE-5880-CA1B-063E8B57E7D0}"/>
              </a:ext>
            </a:extLst>
          </p:cNvPr>
          <p:cNvSpPr>
            <a:spLocks noGrp="1"/>
          </p:cNvSpPr>
          <p:nvPr>
            <p:ph type="dt" sz="half" idx="10"/>
          </p:nvPr>
        </p:nvSpPr>
        <p:spPr/>
        <p:txBody>
          <a:bodyPr/>
          <a:lstStyle/>
          <a:p>
            <a:fld id="{EDA917F9-0AC8-42D3-A9B8-9EC0B8F37A2F}" type="datetimeFigureOut">
              <a:rPr lang="ar-JO" smtClean="0"/>
              <a:t>10/09/1447</a:t>
            </a:fld>
            <a:endParaRPr lang="ar-JO"/>
          </a:p>
        </p:txBody>
      </p:sp>
      <p:sp>
        <p:nvSpPr>
          <p:cNvPr id="6" name="عنصر نائب للتذييل 5">
            <a:extLst>
              <a:ext uri="{FF2B5EF4-FFF2-40B4-BE49-F238E27FC236}">
                <a16:creationId xmlns:a16="http://schemas.microsoft.com/office/drawing/2014/main" id="{35A0A849-DDAA-0CD6-6741-F0F4449FF80F}"/>
              </a:ext>
            </a:extLst>
          </p:cNvPr>
          <p:cNvSpPr>
            <a:spLocks noGrp="1"/>
          </p:cNvSpPr>
          <p:nvPr>
            <p:ph type="ftr" sz="quarter" idx="11"/>
          </p:nvPr>
        </p:nvSpPr>
        <p:spPr/>
        <p:txBody>
          <a:bodyPr/>
          <a:lstStyle/>
          <a:p>
            <a:endParaRPr lang="ar-JO"/>
          </a:p>
        </p:txBody>
      </p:sp>
      <p:sp>
        <p:nvSpPr>
          <p:cNvPr id="7" name="عنصر نائب لرقم الشريحة 6">
            <a:extLst>
              <a:ext uri="{FF2B5EF4-FFF2-40B4-BE49-F238E27FC236}">
                <a16:creationId xmlns:a16="http://schemas.microsoft.com/office/drawing/2014/main" id="{D50D0695-34A2-0873-F92E-FB406F0533C9}"/>
              </a:ext>
            </a:extLst>
          </p:cNvPr>
          <p:cNvSpPr>
            <a:spLocks noGrp="1"/>
          </p:cNvSpPr>
          <p:nvPr>
            <p:ph type="sldNum" sz="quarter" idx="12"/>
          </p:nvPr>
        </p:nvSpPr>
        <p:spPr/>
        <p:txBody>
          <a:bodyPr/>
          <a:lstStyle/>
          <a:p>
            <a:fld id="{2EC9FFB8-3659-4B21-B578-14497E076337}" type="slidenum">
              <a:rPr lang="ar-JO" smtClean="0"/>
              <a:t>‹#›</a:t>
            </a:fld>
            <a:endParaRPr lang="ar-JO"/>
          </a:p>
        </p:txBody>
      </p:sp>
    </p:spTree>
    <p:extLst>
      <p:ext uri="{BB962C8B-B14F-4D97-AF65-F5344CB8AC3E}">
        <p14:creationId xmlns:p14="http://schemas.microsoft.com/office/powerpoint/2010/main" val="880394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D85CF380-0381-7EDD-F36F-C848E34C0A09}"/>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endParaRPr lang="ar-JO"/>
          </a:p>
        </p:txBody>
      </p:sp>
      <p:sp>
        <p:nvSpPr>
          <p:cNvPr id="3" name="عنصر نائب للنص 2">
            <a:extLst>
              <a:ext uri="{FF2B5EF4-FFF2-40B4-BE49-F238E27FC236}">
                <a16:creationId xmlns:a16="http://schemas.microsoft.com/office/drawing/2014/main" id="{2030F1DC-C31D-75DE-2A67-542096D59A90}"/>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a:extLst>
              <a:ext uri="{FF2B5EF4-FFF2-40B4-BE49-F238E27FC236}">
                <a16:creationId xmlns:a16="http://schemas.microsoft.com/office/drawing/2014/main" id="{F4E1BBF8-E48A-3B27-29F2-08FAB89234E3}"/>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82000"/>
                  </a:schemeClr>
                </a:solidFill>
              </a:defRPr>
            </a:lvl1pPr>
          </a:lstStyle>
          <a:p>
            <a:fld id="{EDA917F9-0AC8-42D3-A9B8-9EC0B8F37A2F}" type="datetimeFigureOut">
              <a:rPr lang="ar-JO" smtClean="0"/>
              <a:t>10/09/1447</a:t>
            </a:fld>
            <a:endParaRPr lang="ar-JO"/>
          </a:p>
        </p:txBody>
      </p:sp>
      <p:sp>
        <p:nvSpPr>
          <p:cNvPr id="5" name="عنصر نائب للتذييل 4">
            <a:extLst>
              <a:ext uri="{FF2B5EF4-FFF2-40B4-BE49-F238E27FC236}">
                <a16:creationId xmlns:a16="http://schemas.microsoft.com/office/drawing/2014/main" id="{74B25021-8056-9949-EA6B-676A3A6A94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82000"/>
                  </a:schemeClr>
                </a:solidFill>
              </a:defRPr>
            </a:lvl1pPr>
          </a:lstStyle>
          <a:p>
            <a:endParaRPr lang="ar-JO"/>
          </a:p>
        </p:txBody>
      </p:sp>
      <p:sp>
        <p:nvSpPr>
          <p:cNvPr id="6" name="عنصر نائب لرقم الشريحة 5">
            <a:extLst>
              <a:ext uri="{FF2B5EF4-FFF2-40B4-BE49-F238E27FC236}">
                <a16:creationId xmlns:a16="http://schemas.microsoft.com/office/drawing/2014/main" id="{CA53F632-58C0-02BC-4A15-7D02D37D2175}"/>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82000"/>
                  </a:schemeClr>
                </a:solidFill>
              </a:defRPr>
            </a:lvl1pPr>
          </a:lstStyle>
          <a:p>
            <a:fld id="{2EC9FFB8-3659-4B21-B578-14497E076337}" type="slidenum">
              <a:rPr lang="ar-JO" smtClean="0"/>
              <a:t>‹#›</a:t>
            </a:fld>
            <a:endParaRPr lang="ar-JO"/>
          </a:p>
        </p:txBody>
      </p:sp>
    </p:spTree>
    <p:extLst>
      <p:ext uri="{BB962C8B-B14F-4D97-AF65-F5344CB8AC3E}">
        <p14:creationId xmlns:p14="http://schemas.microsoft.com/office/powerpoint/2010/main" val="52873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5EDBDDB1-16F1-3AB9-3C1F-18BCCE4218A8}"/>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endParaRPr lang="ar-JO"/>
          </a:p>
        </p:txBody>
      </p:sp>
      <p:sp>
        <p:nvSpPr>
          <p:cNvPr id="3" name="عنصر نائب للنص 2">
            <a:extLst>
              <a:ext uri="{FF2B5EF4-FFF2-40B4-BE49-F238E27FC236}">
                <a16:creationId xmlns:a16="http://schemas.microsoft.com/office/drawing/2014/main" id="{98A169A7-ACD2-DD35-AC1D-259686DB5707}"/>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a:extLst>
              <a:ext uri="{FF2B5EF4-FFF2-40B4-BE49-F238E27FC236}">
                <a16:creationId xmlns:a16="http://schemas.microsoft.com/office/drawing/2014/main" id="{F32C904A-7D77-FD64-253F-6DA0892ED1AA}"/>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797488D8-EB0E-423F-81C1-0F7BC0B04D81}" type="datetimeFigureOut">
              <a:rPr lang="ar-JO" smtClean="0"/>
              <a:t>10/09/1447</a:t>
            </a:fld>
            <a:endParaRPr lang="ar-JO"/>
          </a:p>
        </p:txBody>
      </p:sp>
      <p:sp>
        <p:nvSpPr>
          <p:cNvPr id="5" name="عنصر نائب للتذييل 4">
            <a:extLst>
              <a:ext uri="{FF2B5EF4-FFF2-40B4-BE49-F238E27FC236}">
                <a16:creationId xmlns:a16="http://schemas.microsoft.com/office/drawing/2014/main" id="{02ED0721-47E3-D00E-EA35-13F772CDB2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JO"/>
          </a:p>
        </p:txBody>
      </p:sp>
      <p:sp>
        <p:nvSpPr>
          <p:cNvPr id="6" name="عنصر نائب لرقم الشريحة 5">
            <a:extLst>
              <a:ext uri="{FF2B5EF4-FFF2-40B4-BE49-F238E27FC236}">
                <a16:creationId xmlns:a16="http://schemas.microsoft.com/office/drawing/2014/main" id="{76F756B4-842E-0AE3-3F42-214812D5E3FD}"/>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AC51D081-0B4F-410B-BD58-E9CBF16D179D}" type="slidenum">
              <a:rPr lang="ar-JO" smtClean="0"/>
              <a:t>‹#›</a:t>
            </a:fld>
            <a:endParaRPr lang="ar-JO"/>
          </a:p>
        </p:txBody>
      </p:sp>
    </p:spTree>
    <p:extLst>
      <p:ext uri="{BB962C8B-B14F-4D97-AF65-F5344CB8AC3E}">
        <p14:creationId xmlns:p14="http://schemas.microsoft.com/office/powerpoint/2010/main" val="562064212"/>
      </p:ext>
    </p:extLst>
  </p:cSld>
  <p:clrMap bg1="lt1" tx1="dk1" bg2="lt2" tx2="dk2" accent1="accent1" accent2="accent2" accent3="accent3" accent4="accent4" accent5="accent5" accent6="accent6" hlink="hlink" folHlink="folHlink"/>
  <p:sldLayoutIdLst>
    <p:sldLayoutId id="2147483661" r:id="rId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slideszone.net/" TargetMode="External"/><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4.jpeg"/><Relationship Id="rId5" Type="http://schemas.openxmlformats.org/officeDocument/2006/relationships/hyperlink" Target="https://www.buymeacoffee.com/islamicpowerpoint" TargetMode="External"/><Relationship Id="rId4" Type="http://schemas.openxmlformats.org/officeDocument/2006/relationships/hyperlink" Target="https://www.youtube.com/@IslamicPowerPoint"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47231096-3489-F4AD-F18F-68663C9D5171}"/>
              </a:ext>
            </a:extLst>
          </p:cNvPr>
          <p:cNvSpPr txBox="1"/>
          <p:nvPr/>
        </p:nvSpPr>
        <p:spPr>
          <a:xfrm>
            <a:off x="1093076" y="2409183"/>
            <a:ext cx="10005848" cy="2769989"/>
          </a:xfrm>
          <a:prstGeom prst="rect">
            <a:avLst/>
          </a:prstGeom>
          <a:noFill/>
        </p:spPr>
        <p:txBody>
          <a:bodyPr wrap="square" anchor="ctr">
            <a:spAutoFit/>
          </a:bodyPr>
          <a:lstStyle/>
          <a:p>
            <a:pPr marL="0" marR="0" lvl="0" indent="0" algn="ctr" defTabSz="914400" rtl="1" eaLnBrk="1" fontAlgn="auto" latinLnBrk="0" hangingPunct="1">
              <a:lnSpc>
                <a:spcPct val="100000"/>
              </a:lnSpc>
              <a:spcBef>
                <a:spcPts val="0"/>
              </a:spcBef>
              <a:spcAft>
                <a:spcPts val="1200"/>
              </a:spcAft>
              <a:buClrTx/>
              <a:buSzTx/>
              <a:buFontTx/>
              <a:buNone/>
              <a:tabLst/>
              <a:defRPr/>
            </a:pPr>
            <a:r>
              <a:rPr kumimoji="0" lang="ar-JO" sz="2400" b="1" i="0" u="none" strike="noStrike" kern="1200" cap="none" spc="0" normalizeH="0" baseline="0" noProof="0" dirty="0">
                <a:ln w="3175">
                  <a:noFill/>
                </a:ln>
                <a:solidFill>
                  <a:prstClr val="white"/>
                </a:solidFill>
                <a:effectLst>
                  <a:outerShdw blurRad="38100" dist="38100" dir="2700000" algn="tl">
                    <a:srgbClr val="000000">
                      <a:alpha val="43137"/>
                    </a:srgbClr>
                  </a:outerShdw>
                </a:effectLst>
                <a:uLnTx/>
                <a:uFillTx/>
                <a:latin typeface="A Jannat LT" panose="01000000000000000000" pitchFamily="2" charset="-78"/>
                <a:ea typeface="+mn-ea"/>
                <a:cs typeface="A Jannat LT" panose="01000000000000000000" pitchFamily="2" charset="-78"/>
              </a:rPr>
              <a:t>باشتراككم في قناة البوربوينت الإسلامي، سيشجعنا هذا على تقديم المزيد من عروض البوربوينت المجانية الهادفة والعالية الجودة، شكرًا لكم.</a:t>
            </a:r>
          </a:p>
          <a:p>
            <a:pPr marL="0" marR="0" lvl="0" indent="0" algn="ctr" defTabSz="914400" rtl="1" eaLnBrk="1" fontAlgn="auto" latinLnBrk="0" hangingPunct="1">
              <a:lnSpc>
                <a:spcPct val="100000"/>
              </a:lnSpc>
              <a:spcBef>
                <a:spcPts val="0"/>
              </a:spcBef>
              <a:spcAft>
                <a:spcPts val="1200"/>
              </a:spcAft>
              <a:buClrTx/>
              <a:buSzTx/>
              <a:buFontTx/>
              <a:buNone/>
              <a:tabLst/>
              <a:defRPr/>
            </a:pPr>
            <a:r>
              <a:rPr kumimoji="0" lang="ar-JO" sz="2400" b="1" i="0" u="none" strike="noStrike" kern="1200" cap="none" spc="0" normalizeH="0" baseline="0" noProof="0" dirty="0">
                <a:ln w="3175">
                  <a:noFill/>
                </a:ln>
                <a:solidFill>
                  <a:prstClr val="white"/>
                </a:solidFill>
                <a:effectLst>
                  <a:outerShdw blurRad="38100" dist="38100" dir="2700000" algn="tl">
                    <a:srgbClr val="000000">
                      <a:alpha val="43137"/>
                    </a:srgbClr>
                  </a:outerShdw>
                </a:effectLst>
                <a:uLnTx/>
                <a:uFillTx/>
                <a:latin typeface="A Jannat LT" panose="01000000000000000000" pitchFamily="2" charset="-78"/>
                <a:ea typeface="+mn-ea"/>
                <a:cs typeface="A Jannat LT" panose="01000000000000000000" pitchFamily="2" charset="-78"/>
              </a:rPr>
              <a:t>جميع الحقوق محفوظة.</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w="3175">
                  <a:noFill/>
                </a:ln>
                <a:solidFill>
                  <a:prstClr val="white"/>
                </a:solidFill>
                <a:effectLst>
                  <a:outerShdw blurRad="38100" dist="38100" dir="2700000" algn="tl">
                    <a:srgbClr val="000000">
                      <a:alpha val="43137"/>
                    </a:srgbClr>
                  </a:outerShdw>
                </a:effectLst>
                <a:uLnTx/>
                <a:uFillTx/>
                <a:latin typeface="A Jannat LT" panose="01000000000000000000" pitchFamily="2" charset="-78"/>
                <a:ea typeface="+mn-ea"/>
                <a:cs typeface="A Jannat LT" panose="01000000000000000000" pitchFamily="2" charset="-78"/>
                <a:hlinkClick r:id="rId3">
                  <a:extLst>
                    <a:ext uri="{A12FA001-AC4F-418D-AE19-62706E023703}">
                      <ahyp:hlinkClr xmlns:ahyp="http://schemas.microsoft.com/office/drawing/2018/hyperlinkcolor" val="tx"/>
                    </a:ext>
                  </a:extLst>
                </a:hlinkClick>
              </a:rPr>
              <a:t>https://www.slideszone.net</a:t>
            </a:r>
            <a:endParaRPr kumimoji="0" lang="en-US" sz="2400" b="1" i="0" u="none" strike="noStrike" kern="1200" cap="none" spc="0" normalizeH="0" baseline="0" noProof="0" dirty="0">
              <a:ln w="3175">
                <a:noFill/>
              </a:ln>
              <a:solidFill>
                <a:prstClr val="white"/>
              </a:solidFill>
              <a:effectLst>
                <a:outerShdw blurRad="38100" dist="38100" dir="2700000" algn="tl">
                  <a:srgbClr val="000000">
                    <a:alpha val="43137"/>
                  </a:srgbClr>
                </a:outerShdw>
              </a:effectLst>
              <a:uLnTx/>
              <a:uFillTx/>
              <a:latin typeface="A Jannat LT" panose="01000000000000000000" pitchFamily="2" charset="-78"/>
              <a:ea typeface="+mn-ea"/>
              <a:cs typeface="A Jannat LT" panose="01000000000000000000" pitchFamily="2" charset="-78"/>
              <a:hlinkClick r:id="rId4">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w="3175">
                  <a:noFill/>
                </a:ln>
                <a:solidFill>
                  <a:prstClr val="white"/>
                </a:solidFill>
                <a:effectLst>
                  <a:outerShdw blurRad="38100" dist="38100" dir="2700000" algn="tl">
                    <a:srgbClr val="000000">
                      <a:alpha val="43137"/>
                    </a:srgbClr>
                  </a:outerShdw>
                </a:effectLst>
                <a:uLnTx/>
                <a:uFillTx/>
                <a:latin typeface="A Jannat LT" panose="01000000000000000000" pitchFamily="2" charset="-78"/>
                <a:ea typeface="+mn-ea"/>
                <a:cs typeface="A Jannat LT" panose="01000000000000000000" pitchFamily="2" charset="-78"/>
                <a:hlinkClick r:id="rId4">
                  <a:extLst>
                    <a:ext uri="{A12FA001-AC4F-418D-AE19-62706E023703}">
                      <ahyp:hlinkClr xmlns:ahyp="http://schemas.microsoft.com/office/drawing/2018/hyperlinkcolor" val="tx"/>
                    </a:ext>
                  </a:extLst>
                </a:hlinkClick>
              </a:rPr>
              <a:t>https://www.youtube.com/@IslamicPowerPoint</a:t>
            </a:r>
            <a:endParaRPr kumimoji="0" lang="en-US" sz="2400" b="1" i="0" u="none" strike="noStrike" kern="1200" cap="none" spc="0" normalizeH="0" baseline="0" noProof="0" dirty="0">
              <a:ln w="3175">
                <a:noFill/>
              </a:ln>
              <a:solidFill>
                <a:prstClr val="white"/>
              </a:solidFill>
              <a:effectLst>
                <a:outerShdw blurRad="38100" dist="38100" dir="2700000" algn="tl">
                  <a:srgbClr val="000000">
                    <a:alpha val="43137"/>
                  </a:srgbClr>
                </a:outerShdw>
              </a:effectLst>
              <a:uLnTx/>
              <a:uFillTx/>
              <a:latin typeface="A Jannat LT" panose="01000000000000000000" pitchFamily="2" charset="-78"/>
              <a:ea typeface="+mn-ea"/>
              <a:cs typeface="A Jannat LT" panose="01000000000000000000" pitchFamily="2" charset="-7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3175">
                  <a:noFill/>
                </a:ln>
                <a:solidFill>
                  <a:prstClr val="white"/>
                </a:solidFill>
                <a:effectLst>
                  <a:outerShdw blurRad="38100" dist="38100" dir="2700000" algn="tl">
                    <a:srgbClr val="000000">
                      <a:alpha val="43137"/>
                    </a:srgbClr>
                  </a:outerShdw>
                </a:effectLst>
                <a:uLnTx/>
                <a:uFillTx/>
                <a:latin typeface="A Jannat LT" panose="01000000000000000000" pitchFamily="2" charset="-78"/>
                <a:ea typeface="+mn-ea"/>
                <a:cs typeface="A Jannat LT" panose="01000000000000000000" pitchFamily="2" charset="-78"/>
                <a:hlinkClick r:id="rId5">
                  <a:extLst>
                    <a:ext uri="{A12FA001-AC4F-418D-AE19-62706E023703}">
                      <ahyp:hlinkClr xmlns:ahyp="http://schemas.microsoft.com/office/drawing/2018/hyperlinkcolor" val="tx"/>
                    </a:ext>
                  </a:extLst>
                </a:hlinkClick>
              </a:rPr>
              <a:t>https://www.buymeacoffee.com/islamicpowerpoint</a:t>
            </a:r>
            <a:endParaRPr kumimoji="0" lang="en-US" sz="2400" b="1" i="0" u="none" strike="noStrike" kern="1200" cap="none" spc="0" normalizeH="0" baseline="0" noProof="0" dirty="0">
              <a:ln w="3175">
                <a:noFill/>
              </a:ln>
              <a:solidFill>
                <a:prstClr val="white"/>
              </a:solidFill>
              <a:effectLst>
                <a:outerShdw blurRad="38100" dist="38100" dir="2700000" algn="tl">
                  <a:srgbClr val="000000">
                    <a:alpha val="43137"/>
                  </a:srgbClr>
                </a:outerShdw>
              </a:effectLst>
              <a:uLnTx/>
              <a:uFillTx/>
              <a:latin typeface="A Jannat LT" panose="01000000000000000000" pitchFamily="2" charset="-78"/>
              <a:ea typeface="+mn-ea"/>
              <a:cs typeface="A Jannat LT" panose="01000000000000000000" pitchFamily="2" charset="-78"/>
            </a:endParaRPr>
          </a:p>
        </p:txBody>
      </p:sp>
      <p:pic>
        <p:nvPicPr>
          <p:cNvPr id="5" name="Picture 4" descr="الصورة الرمزية">
            <a:extLst>
              <a:ext uri="{FF2B5EF4-FFF2-40B4-BE49-F238E27FC236}">
                <a16:creationId xmlns:a16="http://schemas.microsoft.com/office/drawing/2014/main" id="{56E85222-AC2F-36ED-F022-2231350A78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6900" y="1445400"/>
            <a:ext cx="838200" cy="838200"/>
          </a:xfrm>
          <a:prstGeom prst="flowChartConnector">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111897"/>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29EE0-9088-3080-D8DA-860E37EB06D9}"/>
            </a:ext>
          </a:extLst>
        </p:cNvPr>
        <p:cNvGrpSpPr/>
        <p:nvPr/>
      </p:nvGrpSpPr>
      <p:grpSpPr>
        <a:xfrm>
          <a:off x="0" y="0"/>
          <a:ext cx="0" cy="0"/>
          <a:chOff x="0" y="0"/>
          <a:chExt cx="0" cy="0"/>
        </a:xfrm>
      </p:grpSpPr>
      <p:sp>
        <p:nvSpPr>
          <p:cNvPr id="4" name="مستطيل 3">
            <a:extLst>
              <a:ext uri="{FF2B5EF4-FFF2-40B4-BE49-F238E27FC236}">
                <a16:creationId xmlns:a16="http://schemas.microsoft.com/office/drawing/2014/main" id="{17F950BB-ADA4-9026-AC7B-4477DC6B84B3}"/>
              </a:ext>
            </a:extLst>
          </p:cNvPr>
          <p:cNvSpPr/>
          <p:nvPr/>
        </p:nvSpPr>
        <p:spPr>
          <a:xfrm rot="21006081">
            <a:off x="429763" y="4595692"/>
            <a:ext cx="1887415" cy="1856429"/>
          </a:xfrm>
          <a:prstGeom prst="rect">
            <a:avLst/>
          </a:prstGeom>
          <a:noFill/>
          <a:ln w="101600">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JO" b="1">
              <a:effectLst>
                <a:outerShdw blurRad="38100" dist="38100" dir="2700000" algn="tl">
                  <a:srgbClr val="000000">
                    <a:alpha val="43137"/>
                  </a:srgbClr>
                </a:outerShdw>
              </a:effectLst>
            </a:endParaRPr>
          </a:p>
        </p:txBody>
      </p:sp>
      <p:pic>
        <p:nvPicPr>
          <p:cNvPr id="6" name="صورة 5">
            <a:extLst>
              <a:ext uri="{FF2B5EF4-FFF2-40B4-BE49-F238E27FC236}">
                <a16:creationId xmlns:a16="http://schemas.microsoft.com/office/drawing/2014/main" id="{DD0D9984-A66F-0B78-DB8D-4E11E2B73BE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56000" y="1089000"/>
            <a:ext cx="4680000" cy="4680000"/>
          </a:xfrm>
          <a:prstGeom prst="rect">
            <a:avLst/>
          </a:prstGeom>
        </p:spPr>
      </p:pic>
      <p:sp>
        <p:nvSpPr>
          <p:cNvPr id="5" name="مربع نص 4">
            <a:extLst>
              <a:ext uri="{FF2B5EF4-FFF2-40B4-BE49-F238E27FC236}">
                <a16:creationId xmlns:a16="http://schemas.microsoft.com/office/drawing/2014/main" id="{92639479-B6E9-6BFB-2A8F-964EFF2ABA1E}"/>
              </a:ext>
            </a:extLst>
          </p:cNvPr>
          <p:cNvSpPr txBox="1"/>
          <p:nvPr/>
        </p:nvSpPr>
        <p:spPr>
          <a:xfrm>
            <a:off x="1254369" y="2089836"/>
            <a:ext cx="9683262" cy="2677656"/>
          </a:xfrm>
          <a:prstGeom prst="rect">
            <a:avLst/>
          </a:prstGeom>
          <a:noFill/>
        </p:spPr>
        <p:txBody>
          <a:bodyPr wrap="square" rtlCol="1" anchor="ctr">
            <a:spAutoFit/>
          </a:bodyPr>
          <a:lstStyle/>
          <a:p>
            <a:pPr marL="514350" indent="-514350" algn="justLow">
              <a:lnSpc>
                <a:spcPct val="120000"/>
              </a:lnSpc>
              <a:buFont typeface="+mj-lt"/>
              <a:buAutoNum type="arabicPeriod"/>
            </a:pPr>
            <a:r>
              <a:rPr lang="ar-JO" sz="2800" b="1" dirty="0">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الغيبة.</a:t>
            </a:r>
          </a:p>
          <a:p>
            <a:pPr marL="514350" indent="-514350" algn="justLow">
              <a:lnSpc>
                <a:spcPct val="120000"/>
              </a:lnSpc>
              <a:buFont typeface="+mj-lt"/>
              <a:buAutoNum type="arabicPeriod"/>
            </a:pPr>
            <a:r>
              <a:rPr lang="ar-JO" sz="2800" b="1" dirty="0">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الحسد.</a:t>
            </a:r>
          </a:p>
          <a:p>
            <a:pPr marL="514350" indent="-514350" algn="justLow">
              <a:lnSpc>
                <a:spcPct val="120000"/>
              </a:lnSpc>
              <a:buFont typeface="+mj-lt"/>
              <a:buAutoNum type="arabicPeriod"/>
            </a:pPr>
            <a:r>
              <a:rPr lang="ar-JO" sz="2800" b="1" dirty="0">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السخرية.</a:t>
            </a:r>
          </a:p>
          <a:p>
            <a:pPr marL="514350" indent="-514350" algn="justLow">
              <a:lnSpc>
                <a:spcPct val="120000"/>
              </a:lnSpc>
              <a:buFont typeface="+mj-lt"/>
              <a:buAutoNum type="arabicPeriod"/>
            </a:pPr>
            <a:r>
              <a:rPr lang="ar-JO" sz="2800" b="1" dirty="0">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استغلال الصديق.</a:t>
            </a:r>
          </a:p>
          <a:p>
            <a:pPr marL="514350" indent="-514350" algn="justLow">
              <a:lnSpc>
                <a:spcPct val="120000"/>
              </a:lnSpc>
              <a:buFont typeface="+mj-lt"/>
              <a:buAutoNum type="arabicPeriod"/>
            </a:pPr>
            <a:r>
              <a:rPr lang="ar-JO" sz="2800" b="1" dirty="0">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كشف الأسرار.</a:t>
            </a:r>
            <a:endParaRPr lang="en-US" sz="2800" b="1" dirty="0">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endParaRPr>
          </a:p>
        </p:txBody>
      </p:sp>
      <p:sp>
        <p:nvSpPr>
          <p:cNvPr id="2" name="مربع نص 1">
            <a:extLst>
              <a:ext uri="{FF2B5EF4-FFF2-40B4-BE49-F238E27FC236}">
                <a16:creationId xmlns:a16="http://schemas.microsoft.com/office/drawing/2014/main" id="{C1CD9F2D-D4F2-D721-8D46-05B2128751BE}"/>
              </a:ext>
            </a:extLst>
          </p:cNvPr>
          <p:cNvSpPr txBox="1"/>
          <p:nvPr/>
        </p:nvSpPr>
        <p:spPr>
          <a:xfrm>
            <a:off x="2754775" y="4746983"/>
            <a:ext cx="6682450" cy="1126462"/>
          </a:xfrm>
          <a:prstGeom prst="rect">
            <a:avLst/>
          </a:prstGeom>
          <a:noFill/>
        </p:spPr>
        <p:txBody>
          <a:bodyPr wrap="square" rtlCol="1" anchor="ctr">
            <a:spAutoFit/>
          </a:bodyPr>
          <a:lstStyle/>
          <a:p>
            <a:pPr algn="ctr">
              <a:lnSpc>
                <a:spcPct val="120000"/>
              </a:lnSpc>
            </a:pPr>
            <a:r>
              <a:rPr lang="ar-JO" sz="2800" b="1" dirty="0">
                <a:solidFill>
                  <a:schemeClr val="accent1">
                    <a:lumMod val="50000"/>
                  </a:schemeClr>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كثير من الصداقات تنتهي بسبب أمور بسيطة كان يمكن تجنبها.</a:t>
            </a:r>
          </a:p>
        </p:txBody>
      </p:sp>
      <p:sp>
        <p:nvSpPr>
          <p:cNvPr id="3" name="مربع نص 2">
            <a:extLst>
              <a:ext uri="{FF2B5EF4-FFF2-40B4-BE49-F238E27FC236}">
                <a16:creationId xmlns:a16="http://schemas.microsoft.com/office/drawing/2014/main" id="{0234D11D-1165-B254-40A3-C1DDC3627314}"/>
              </a:ext>
            </a:extLst>
          </p:cNvPr>
          <p:cNvSpPr txBox="1"/>
          <p:nvPr/>
        </p:nvSpPr>
        <p:spPr>
          <a:xfrm>
            <a:off x="7072131" y="1326550"/>
            <a:ext cx="3865499" cy="609398"/>
          </a:xfrm>
          <a:prstGeom prst="rect">
            <a:avLst/>
          </a:prstGeom>
          <a:noFill/>
        </p:spPr>
        <p:txBody>
          <a:bodyPr wrap="square" rtlCol="1" anchor="ctr">
            <a:spAutoFit/>
          </a:bodyPr>
          <a:lstStyle/>
          <a:p>
            <a:pPr indent="360000">
              <a:lnSpc>
                <a:spcPct val="120000"/>
              </a:lnSpc>
            </a:pPr>
            <a:r>
              <a:rPr lang="ar-JO" sz="2800" b="1" dirty="0">
                <a:solidFill>
                  <a:srgbClr val="760000"/>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أخطاء تفسد الصداقة.</a:t>
            </a:r>
          </a:p>
        </p:txBody>
      </p:sp>
    </p:spTree>
    <p:extLst>
      <p:ext uri="{BB962C8B-B14F-4D97-AF65-F5344CB8AC3E}">
        <p14:creationId xmlns:p14="http://schemas.microsoft.com/office/powerpoint/2010/main" val="271692743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 calcmode="lin" valueType="num">
                                      <p:cBhvr>
                                        <p:cTn id="9" dur="2000" fill="hold"/>
                                        <p:tgtEl>
                                          <p:spTgt spid="6"/>
                                        </p:tgtEl>
                                        <p:attrNameLst>
                                          <p:attrName>style.rotation</p:attrName>
                                        </p:attrNameLst>
                                      </p:cBhvr>
                                      <p:tavLst>
                                        <p:tav tm="0">
                                          <p:val>
                                            <p:fltVal val="360"/>
                                          </p:val>
                                        </p:tav>
                                        <p:tav tm="100000">
                                          <p:val>
                                            <p:fltVal val="0"/>
                                          </p:val>
                                        </p:tav>
                                      </p:tavLst>
                                    </p:anim>
                                    <p:animEffect transition="in" filter="fade">
                                      <p:cBhvr>
                                        <p:cTn id="10" dur="2000"/>
                                        <p:tgtEl>
                                          <p:spTgt spid="6"/>
                                        </p:tgtEl>
                                      </p:cBhvr>
                                    </p:animEffect>
                                  </p:childTnLst>
                                </p:cTn>
                              </p:par>
                            </p:childTnLst>
                          </p:cTn>
                        </p:par>
                        <p:par>
                          <p:cTn id="11" fill="hold">
                            <p:stCondLst>
                              <p:cond delay="2000"/>
                            </p:stCondLst>
                            <p:childTnLst>
                              <p:par>
                                <p:cTn id="12" presetID="42" presetClass="path" presetSubtype="0" fill="hold" nodeType="afterEffect">
                                  <p:stCondLst>
                                    <p:cond delay="2000"/>
                                  </p:stCondLst>
                                  <p:childTnLst>
                                    <p:animMotion origin="layout" path="M 0 0 L -0.38724 0.30556 " pathEditMode="relative" rAng="0" ptsTypes="AA">
                                      <p:cBhvr>
                                        <p:cTn id="13" dur="750" fill="hold"/>
                                        <p:tgtEl>
                                          <p:spTgt spid="6"/>
                                        </p:tgtEl>
                                        <p:attrNameLst>
                                          <p:attrName>ppt_x</p:attrName>
                                          <p:attrName>ppt_y</p:attrName>
                                        </p:attrNameLst>
                                      </p:cBhvr>
                                      <p:rCtr x="-19362" y="15278"/>
                                    </p:animMotion>
                                  </p:childTnLst>
                                </p:cTn>
                              </p:par>
                              <p:par>
                                <p:cTn id="14" presetID="6" presetClass="emph" presetSubtype="0" fill="hold" nodeType="withEffect">
                                  <p:stCondLst>
                                    <p:cond delay="2000"/>
                                  </p:stCondLst>
                                  <p:childTnLst>
                                    <p:animScale>
                                      <p:cBhvr>
                                        <p:cTn id="15" dur="750" fill="hold"/>
                                        <p:tgtEl>
                                          <p:spTgt spid="6"/>
                                        </p:tgtEl>
                                      </p:cBhvr>
                                      <p:by x="40000" y="40000"/>
                                    </p:animScale>
                                  </p:childTnLst>
                                </p:cTn>
                              </p:par>
                              <p:par>
                                <p:cTn id="16" presetID="8" presetClass="emph" presetSubtype="0" fill="hold" nodeType="withEffect">
                                  <p:stCondLst>
                                    <p:cond delay="2000"/>
                                  </p:stCondLst>
                                  <p:childTnLst>
                                    <p:animRot by="-600000">
                                      <p:cBhvr>
                                        <p:cTn id="17" dur="750" fill="hold"/>
                                        <p:tgtEl>
                                          <p:spTgt spid="6"/>
                                        </p:tgtEl>
                                        <p:attrNameLst>
                                          <p:attrName>r</p:attrName>
                                        </p:attrNameLst>
                                      </p:cBhvr>
                                    </p:animRot>
                                  </p:childTnLst>
                                </p:cTn>
                              </p:par>
                            </p:childTnLst>
                          </p:cTn>
                        </p:par>
                        <p:par>
                          <p:cTn id="18" fill="hold">
                            <p:stCondLst>
                              <p:cond delay="4750"/>
                            </p:stCondLst>
                            <p:childTnLst>
                              <p:par>
                                <p:cTn id="19" presetID="10"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5250"/>
                            </p:stCondLst>
                            <p:childTnLst>
                              <p:par>
                                <p:cTn id="23" presetID="12" presetClass="entr" presetSubtype="2" fill="hold" grpId="0" nodeType="afterEffect">
                                  <p:stCondLst>
                                    <p:cond delay="25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750"/>
                                        <p:tgtEl>
                                          <p:spTgt spid="3"/>
                                        </p:tgtEl>
                                        <p:attrNameLst>
                                          <p:attrName>ppt_x</p:attrName>
                                        </p:attrNameLst>
                                      </p:cBhvr>
                                      <p:tavLst>
                                        <p:tav tm="0">
                                          <p:val>
                                            <p:strVal val="#ppt_x+#ppt_w*1.125000"/>
                                          </p:val>
                                        </p:tav>
                                        <p:tav tm="100000">
                                          <p:val>
                                            <p:strVal val="#ppt_x"/>
                                          </p:val>
                                        </p:tav>
                                      </p:tavLst>
                                    </p:anim>
                                    <p:animEffect transition="in" filter="wipe(left)">
                                      <p:cBhvr>
                                        <p:cTn id="26" dur="75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Effect transition="in" filter="wipe(up)">
                                      <p:cBhvr>
                                        <p:cTn id="31" dur="500"/>
                                        <p:tgtEl>
                                          <p:spTgt spid="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5">
                                            <p:txEl>
                                              <p:pRg st="1" end="1"/>
                                            </p:txEl>
                                          </p:spTgt>
                                        </p:tgtEl>
                                        <p:attrNameLst>
                                          <p:attrName>style.visibility</p:attrName>
                                        </p:attrNameLst>
                                      </p:cBhvr>
                                      <p:to>
                                        <p:strVal val="visible"/>
                                      </p:to>
                                    </p:set>
                                    <p:animEffect transition="in" filter="wipe(up)">
                                      <p:cBhvr>
                                        <p:cTn id="36" dur="500"/>
                                        <p:tgtEl>
                                          <p:spTgt spid="5">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5">
                                            <p:txEl>
                                              <p:pRg st="2" end="2"/>
                                            </p:txEl>
                                          </p:spTgt>
                                        </p:tgtEl>
                                        <p:attrNameLst>
                                          <p:attrName>style.visibility</p:attrName>
                                        </p:attrNameLst>
                                      </p:cBhvr>
                                      <p:to>
                                        <p:strVal val="visible"/>
                                      </p:to>
                                    </p:set>
                                    <p:animEffect transition="in" filter="wipe(up)">
                                      <p:cBhvr>
                                        <p:cTn id="41" dur="500"/>
                                        <p:tgtEl>
                                          <p:spTgt spid="5">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5">
                                            <p:txEl>
                                              <p:pRg st="3" end="3"/>
                                            </p:txEl>
                                          </p:spTgt>
                                        </p:tgtEl>
                                        <p:attrNameLst>
                                          <p:attrName>style.visibility</p:attrName>
                                        </p:attrNameLst>
                                      </p:cBhvr>
                                      <p:to>
                                        <p:strVal val="visible"/>
                                      </p:to>
                                    </p:set>
                                    <p:animEffect transition="in" filter="wipe(up)">
                                      <p:cBhvr>
                                        <p:cTn id="46" dur="500"/>
                                        <p:tgtEl>
                                          <p:spTgt spid="5">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5">
                                            <p:txEl>
                                              <p:pRg st="4" end="4"/>
                                            </p:txEl>
                                          </p:spTgt>
                                        </p:tgtEl>
                                        <p:attrNameLst>
                                          <p:attrName>style.visibility</p:attrName>
                                        </p:attrNameLst>
                                      </p:cBhvr>
                                      <p:to>
                                        <p:strVal val="visible"/>
                                      </p:to>
                                    </p:set>
                                    <p:animEffect transition="in" filter="wipe(up)">
                                      <p:cBhvr>
                                        <p:cTn id="51" dur="500"/>
                                        <p:tgtEl>
                                          <p:spTgt spid="5">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fade">
                                      <p:cBhvr>
                                        <p:cTn id="5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91DE5-5BD1-0E9F-E577-A61DEF1A5C65}"/>
            </a:ext>
          </a:extLst>
        </p:cNvPr>
        <p:cNvGrpSpPr/>
        <p:nvPr/>
      </p:nvGrpSpPr>
      <p:grpSpPr>
        <a:xfrm>
          <a:off x="0" y="0"/>
          <a:ext cx="0" cy="0"/>
          <a:chOff x="0" y="0"/>
          <a:chExt cx="0" cy="0"/>
        </a:xfrm>
      </p:grpSpPr>
      <p:sp>
        <p:nvSpPr>
          <p:cNvPr id="4" name="مستطيل 3">
            <a:extLst>
              <a:ext uri="{FF2B5EF4-FFF2-40B4-BE49-F238E27FC236}">
                <a16:creationId xmlns:a16="http://schemas.microsoft.com/office/drawing/2014/main" id="{4C021638-11E5-DBBA-D4D2-CF31E30D9BE8}"/>
              </a:ext>
            </a:extLst>
          </p:cNvPr>
          <p:cNvSpPr/>
          <p:nvPr/>
        </p:nvSpPr>
        <p:spPr>
          <a:xfrm rot="21006081">
            <a:off x="429763" y="4595692"/>
            <a:ext cx="1887415" cy="1856429"/>
          </a:xfrm>
          <a:prstGeom prst="rect">
            <a:avLst/>
          </a:prstGeom>
          <a:noFill/>
          <a:ln w="101600">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JO" b="1">
              <a:effectLst>
                <a:outerShdw blurRad="38100" dist="38100" dir="2700000" algn="tl">
                  <a:srgbClr val="000000">
                    <a:alpha val="43137"/>
                  </a:srgbClr>
                </a:outerShdw>
              </a:effectLst>
            </a:endParaRPr>
          </a:p>
        </p:txBody>
      </p:sp>
      <p:pic>
        <p:nvPicPr>
          <p:cNvPr id="6" name="صورة 5">
            <a:extLst>
              <a:ext uri="{FF2B5EF4-FFF2-40B4-BE49-F238E27FC236}">
                <a16:creationId xmlns:a16="http://schemas.microsoft.com/office/drawing/2014/main" id="{4F468612-F7A7-FD5A-799B-0A353D3414E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56000" y="1089000"/>
            <a:ext cx="4680000" cy="4680000"/>
          </a:xfrm>
          <a:prstGeom prst="rect">
            <a:avLst/>
          </a:prstGeom>
        </p:spPr>
      </p:pic>
      <p:sp>
        <p:nvSpPr>
          <p:cNvPr id="5" name="مربع نص 4">
            <a:extLst>
              <a:ext uri="{FF2B5EF4-FFF2-40B4-BE49-F238E27FC236}">
                <a16:creationId xmlns:a16="http://schemas.microsoft.com/office/drawing/2014/main" id="{1DFB338D-8328-9FB2-28DC-4853DD9B86AD}"/>
              </a:ext>
            </a:extLst>
          </p:cNvPr>
          <p:cNvSpPr txBox="1"/>
          <p:nvPr/>
        </p:nvSpPr>
        <p:spPr>
          <a:xfrm>
            <a:off x="1254369" y="2348369"/>
            <a:ext cx="9683262" cy="2160591"/>
          </a:xfrm>
          <a:prstGeom prst="rect">
            <a:avLst/>
          </a:prstGeom>
          <a:noFill/>
        </p:spPr>
        <p:txBody>
          <a:bodyPr wrap="square" rtlCol="1" anchor="ctr">
            <a:spAutoFit/>
          </a:bodyPr>
          <a:lstStyle/>
          <a:p>
            <a:pPr marL="514350" indent="-514350" algn="justLow">
              <a:lnSpc>
                <a:spcPct val="120000"/>
              </a:lnSpc>
              <a:buFont typeface="+mj-lt"/>
              <a:buAutoNum type="arabicPeriod"/>
            </a:pPr>
            <a:r>
              <a:rPr lang="ar-JO" sz="2800" b="1" dirty="0">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طاعة الله معًا.</a:t>
            </a:r>
            <a:endParaRPr lang="en-US" sz="2800" b="1" dirty="0">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endParaRPr>
          </a:p>
          <a:p>
            <a:pPr marL="514350" indent="-514350" algn="justLow">
              <a:lnSpc>
                <a:spcPct val="120000"/>
              </a:lnSpc>
              <a:buFont typeface="+mj-lt"/>
              <a:buAutoNum type="arabicPeriod"/>
            </a:pPr>
            <a:r>
              <a:rPr lang="ar-JO" sz="2800" b="1" dirty="0">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التشجيع على الخير.</a:t>
            </a:r>
            <a:endParaRPr lang="en-US" sz="2800" b="1" dirty="0">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endParaRPr>
          </a:p>
          <a:p>
            <a:pPr marL="514350" indent="-514350" algn="justLow">
              <a:lnSpc>
                <a:spcPct val="120000"/>
              </a:lnSpc>
              <a:buFont typeface="+mj-lt"/>
              <a:buAutoNum type="arabicPeriod"/>
            </a:pPr>
            <a:r>
              <a:rPr lang="ar-JO" sz="2800" b="1" dirty="0">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الصحبة في الجنة بإذن الله.</a:t>
            </a:r>
            <a:endParaRPr lang="en-US" sz="2800" b="1" dirty="0">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endParaRPr>
          </a:p>
          <a:p>
            <a:pPr marL="514350" indent="-514350" algn="justLow">
              <a:lnSpc>
                <a:spcPct val="120000"/>
              </a:lnSpc>
              <a:buFont typeface="+mj-lt"/>
              <a:buAutoNum type="arabicPeriod"/>
            </a:pPr>
            <a:r>
              <a:rPr lang="ar-JO" sz="2800" b="1" dirty="0">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الدعم في الأوقات الصعبة.</a:t>
            </a:r>
            <a:endParaRPr lang="en-US" sz="2800" b="1" dirty="0">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endParaRPr>
          </a:p>
        </p:txBody>
      </p:sp>
      <p:sp>
        <p:nvSpPr>
          <p:cNvPr id="2" name="مربع نص 1">
            <a:extLst>
              <a:ext uri="{FF2B5EF4-FFF2-40B4-BE49-F238E27FC236}">
                <a16:creationId xmlns:a16="http://schemas.microsoft.com/office/drawing/2014/main" id="{CB8A2D6A-5329-8002-DB52-3E24A2204CF1}"/>
              </a:ext>
            </a:extLst>
          </p:cNvPr>
          <p:cNvSpPr txBox="1"/>
          <p:nvPr/>
        </p:nvSpPr>
        <p:spPr>
          <a:xfrm>
            <a:off x="2754775" y="4508960"/>
            <a:ext cx="6682450" cy="609398"/>
          </a:xfrm>
          <a:prstGeom prst="rect">
            <a:avLst/>
          </a:prstGeom>
          <a:noFill/>
        </p:spPr>
        <p:txBody>
          <a:bodyPr wrap="square" rtlCol="1" anchor="ctr">
            <a:spAutoFit/>
          </a:bodyPr>
          <a:lstStyle/>
          <a:p>
            <a:pPr algn="ctr">
              <a:lnSpc>
                <a:spcPct val="120000"/>
              </a:lnSpc>
            </a:pPr>
            <a:r>
              <a:rPr lang="ar-JO" sz="2800" b="1" dirty="0">
                <a:solidFill>
                  <a:schemeClr val="accent1">
                    <a:lumMod val="50000"/>
                  </a:schemeClr>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الصديق الصالح نعمة كبيرة.</a:t>
            </a:r>
          </a:p>
        </p:txBody>
      </p:sp>
      <p:sp>
        <p:nvSpPr>
          <p:cNvPr id="3" name="مربع نص 2">
            <a:extLst>
              <a:ext uri="{FF2B5EF4-FFF2-40B4-BE49-F238E27FC236}">
                <a16:creationId xmlns:a16="http://schemas.microsoft.com/office/drawing/2014/main" id="{A62331A3-9CF6-79E9-EB36-3BAAAD0A14CD}"/>
              </a:ext>
            </a:extLst>
          </p:cNvPr>
          <p:cNvSpPr txBox="1"/>
          <p:nvPr/>
        </p:nvSpPr>
        <p:spPr>
          <a:xfrm>
            <a:off x="5943601" y="1738971"/>
            <a:ext cx="4994030" cy="609398"/>
          </a:xfrm>
          <a:prstGeom prst="rect">
            <a:avLst/>
          </a:prstGeom>
          <a:noFill/>
        </p:spPr>
        <p:txBody>
          <a:bodyPr wrap="square" rtlCol="1" anchor="ctr">
            <a:spAutoFit/>
          </a:bodyPr>
          <a:lstStyle/>
          <a:p>
            <a:pPr indent="360000">
              <a:lnSpc>
                <a:spcPct val="120000"/>
              </a:lnSpc>
            </a:pPr>
            <a:r>
              <a:rPr lang="ar-JO" sz="2800" b="1" dirty="0">
                <a:solidFill>
                  <a:srgbClr val="760000"/>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أجمل ما في الصداقة الصالحة.</a:t>
            </a:r>
          </a:p>
        </p:txBody>
      </p:sp>
    </p:spTree>
    <p:extLst>
      <p:ext uri="{BB962C8B-B14F-4D97-AF65-F5344CB8AC3E}">
        <p14:creationId xmlns:p14="http://schemas.microsoft.com/office/powerpoint/2010/main" val="335758842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 calcmode="lin" valueType="num">
                                      <p:cBhvr>
                                        <p:cTn id="9" dur="2000" fill="hold"/>
                                        <p:tgtEl>
                                          <p:spTgt spid="6"/>
                                        </p:tgtEl>
                                        <p:attrNameLst>
                                          <p:attrName>style.rotation</p:attrName>
                                        </p:attrNameLst>
                                      </p:cBhvr>
                                      <p:tavLst>
                                        <p:tav tm="0">
                                          <p:val>
                                            <p:fltVal val="360"/>
                                          </p:val>
                                        </p:tav>
                                        <p:tav tm="100000">
                                          <p:val>
                                            <p:fltVal val="0"/>
                                          </p:val>
                                        </p:tav>
                                      </p:tavLst>
                                    </p:anim>
                                    <p:animEffect transition="in" filter="fade">
                                      <p:cBhvr>
                                        <p:cTn id="10" dur="2000"/>
                                        <p:tgtEl>
                                          <p:spTgt spid="6"/>
                                        </p:tgtEl>
                                      </p:cBhvr>
                                    </p:animEffect>
                                  </p:childTnLst>
                                </p:cTn>
                              </p:par>
                            </p:childTnLst>
                          </p:cTn>
                        </p:par>
                        <p:par>
                          <p:cTn id="11" fill="hold">
                            <p:stCondLst>
                              <p:cond delay="2000"/>
                            </p:stCondLst>
                            <p:childTnLst>
                              <p:par>
                                <p:cTn id="12" presetID="42" presetClass="path" presetSubtype="0" fill="hold" nodeType="afterEffect">
                                  <p:stCondLst>
                                    <p:cond delay="2000"/>
                                  </p:stCondLst>
                                  <p:childTnLst>
                                    <p:animMotion origin="layout" path="M 0 0 L -0.38724 0.30556 " pathEditMode="relative" rAng="0" ptsTypes="AA">
                                      <p:cBhvr>
                                        <p:cTn id="13" dur="750" fill="hold"/>
                                        <p:tgtEl>
                                          <p:spTgt spid="6"/>
                                        </p:tgtEl>
                                        <p:attrNameLst>
                                          <p:attrName>ppt_x</p:attrName>
                                          <p:attrName>ppt_y</p:attrName>
                                        </p:attrNameLst>
                                      </p:cBhvr>
                                      <p:rCtr x="-19362" y="15278"/>
                                    </p:animMotion>
                                  </p:childTnLst>
                                </p:cTn>
                              </p:par>
                              <p:par>
                                <p:cTn id="14" presetID="6" presetClass="emph" presetSubtype="0" fill="hold" nodeType="withEffect">
                                  <p:stCondLst>
                                    <p:cond delay="2000"/>
                                  </p:stCondLst>
                                  <p:childTnLst>
                                    <p:animScale>
                                      <p:cBhvr>
                                        <p:cTn id="15" dur="750" fill="hold"/>
                                        <p:tgtEl>
                                          <p:spTgt spid="6"/>
                                        </p:tgtEl>
                                      </p:cBhvr>
                                      <p:by x="40000" y="40000"/>
                                    </p:animScale>
                                  </p:childTnLst>
                                </p:cTn>
                              </p:par>
                              <p:par>
                                <p:cTn id="16" presetID="8" presetClass="emph" presetSubtype="0" fill="hold" nodeType="withEffect">
                                  <p:stCondLst>
                                    <p:cond delay="2000"/>
                                  </p:stCondLst>
                                  <p:childTnLst>
                                    <p:animRot by="-600000">
                                      <p:cBhvr>
                                        <p:cTn id="17" dur="750" fill="hold"/>
                                        <p:tgtEl>
                                          <p:spTgt spid="6"/>
                                        </p:tgtEl>
                                        <p:attrNameLst>
                                          <p:attrName>r</p:attrName>
                                        </p:attrNameLst>
                                      </p:cBhvr>
                                    </p:animRot>
                                  </p:childTnLst>
                                </p:cTn>
                              </p:par>
                            </p:childTnLst>
                          </p:cTn>
                        </p:par>
                        <p:par>
                          <p:cTn id="18" fill="hold">
                            <p:stCondLst>
                              <p:cond delay="4750"/>
                            </p:stCondLst>
                            <p:childTnLst>
                              <p:par>
                                <p:cTn id="19" presetID="10"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5250"/>
                            </p:stCondLst>
                            <p:childTnLst>
                              <p:par>
                                <p:cTn id="23" presetID="12" presetClass="entr" presetSubtype="2" fill="hold" grpId="0" nodeType="afterEffect">
                                  <p:stCondLst>
                                    <p:cond delay="25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750"/>
                                        <p:tgtEl>
                                          <p:spTgt spid="3"/>
                                        </p:tgtEl>
                                        <p:attrNameLst>
                                          <p:attrName>ppt_x</p:attrName>
                                        </p:attrNameLst>
                                      </p:cBhvr>
                                      <p:tavLst>
                                        <p:tav tm="0">
                                          <p:val>
                                            <p:strVal val="#ppt_x+#ppt_w*1.125000"/>
                                          </p:val>
                                        </p:tav>
                                        <p:tav tm="100000">
                                          <p:val>
                                            <p:strVal val="#ppt_x"/>
                                          </p:val>
                                        </p:tav>
                                      </p:tavLst>
                                    </p:anim>
                                    <p:animEffect transition="in" filter="wipe(left)">
                                      <p:cBhvr>
                                        <p:cTn id="26" dur="75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Effect transition="in" filter="wipe(up)">
                                      <p:cBhvr>
                                        <p:cTn id="31" dur="500"/>
                                        <p:tgtEl>
                                          <p:spTgt spid="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5">
                                            <p:txEl>
                                              <p:pRg st="1" end="1"/>
                                            </p:txEl>
                                          </p:spTgt>
                                        </p:tgtEl>
                                        <p:attrNameLst>
                                          <p:attrName>style.visibility</p:attrName>
                                        </p:attrNameLst>
                                      </p:cBhvr>
                                      <p:to>
                                        <p:strVal val="visible"/>
                                      </p:to>
                                    </p:set>
                                    <p:animEffect transition="in" filter="wipe(up)">
                                      <p:cBhvr>
                                        <p:cTn id="36" dur="500"/>
                                        <p:tgtEl>
                                          <p:spTgt spid="5">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5">
                                            <p:txEl>
                                              <p:pRg st="2" end="2"/>
                                            </p:txEl>
                                          </p:spTgt>
                                        </p:tgtEl>
                                        <p:attrNameLst>
                                          <p:attrName>style.visibility</p:attrName>
                                        </p:attrNameLst>
                                      </p:cBhvr>
                                      <p:to>
                                        <p:strVal val="visible"/>
                                      </p:to>
                                    </p:set>
                                    <p:animEffect transition="in" filter="wipe(up)">
                                      <p:cBhvr>
                                        <p:cTn id="41" dur="500"/>
                                        <p:tgtEl>
                                          <p:spTgt spid="5">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5">
                                            <p:txEl>
                                              <p:pRg st="3" end="3"/>
                                            </p:txEl>
                                          </p:spTgt>
                                        </p:tgtEl>
                                        <p:attrNameLst>
                                          <p:attrName>style.visibility</p:attrName>
                                        </p:attrNameLst>
                                      </p:cBhvr>
                                      <p:to>
                                        <p:strVal val="visible"/>
                                      </p:to>
                                    </p:set>
                                    <p:animEffect transition="in" filter="wipe(up)">
                                      <p:cBhvr>
                                        <p:cTn id="46" dur="500"/>
                                        <p:tgtEl>
                                          <p:spTgt spid="5">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DD603-08DC-9E0F-5170-45631699E595}"/>
            </a:ext>
          </a:extLst>
        </p:cNvPr>
        <p:cNvGrpSpPr/>
        <p:nvPr/>
      </p:nvGrpSpPr>
      <p:grpSpPr>
        <a:xfrm>
          <a:off x="0" y="0"/>
          <a:ext cx="0" cy="0"/>
          <a:chOff x="0" y="0"/>
          <a:chExt cx="0" cy="0"/>
        </a:xfrm>
      </p:grpSpPr>
      <p:sp>
        <p:nvSpPr>
          <p:cNvPr id="7" name="مستطيل 6">
            <a:extLst>
              <a:ext uri="{FF2B5EF4-FFF2-40B4-BE49-F238E27FC236}">
                <a16:creationId xmlns:a16="http://schemas.microsoft.com/office/drawing/2014/main" id="{0867999E-56A1-58E2-AE23-94F77D3C10D1}"/>
              </a:ext>
            </a:extLst>
          </p:cNvPr>
          <p:cNvSpPr/>
          <p:nvPr/>
        </p:nvSpPr>
        <p:spPr>
          <a:xfrm rot="21006081">
            <a:off x="429763" y="4595692"/>
            <a:ext cx="1887415" cy="1856429"/>
          </a:xfrm>
          <a:prstGeom prst="rect">
            <a:avLst/>
          </a:prstGeom>
          <a:noFill/>
          <a:ln w="101600">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JO" b="1">
              <a:effectLst>
                <a:outerShdw blurRad="38100" dist="38100" dir="2700000" algn="tl">
                  <a:srgbClr val="000000">
                    <a:alpha val="43137"/>
                  </a:srgbClr>
                </a:outerShdw>
              </a:effectLst>
            </a:endParaRPr>
          </a:p>
        </p:txBody>
      </p:sp>
      <p:pic>
        <p:nvPicPr>
          <p:cNvPr id="8" name="صورة 7">
            <a:extLst>
              <a:ext uri="{FF2B5EF4-FFF2-40B4-BE49-F238E27FC236}">
                <a16:creationId xmlns:a16="http://schemas.microsoft.com/office/drawing/2014/main" id="{E900A46C-1FCB-A395-B364-06BF847C44E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56000" y="1089000"/>
            <a:ext cx="4680000" cy="4680000"/>
          </a:xfrm>
          <a:prstGeom prst="rect">
            <a:avLst/>
          </a:prstGeom>
        </p:spPr>
      </p:pic>
      <p:sp>
        <p:nvSpPr>
          <p:cNvPr id="5" name="مربع نص 4">
            <a:extLst>
              <a:ext uri="{FF2B5EF4-FFF2-40B4-BE49-F238E27FC236}">
                <a16:creationId xmlns:a16="http://schemas.microsoft.com/office/drawing/2014/main" id="{99B892F8-F9E3-9BC2-1C64-00D156F176B1}"/>
              </a:ext>
            </a:extLst>
          </p:cNvPr>
          <p:cNvSpPr txBox="1"/>
          <p:nvPr/>
        </p:nvSpPr>
        <p:spPr>
          <a:xfrm>
            <a:off x="1254369" y="3124301"/>
            <a:ext cx="9683262" cy="609398"/>
          </a:xfrm>
          <a:prstGeom prst="rect">
            <a:avLst/>
          </a:prstGeom>
          <a:noFill/>
        </p:spPr>
        <p:txBody>
          <a:bodyPr wrap="square" rtlCol="1" anchor="ctr">
            <a:spAutoFit/>
          </a:bodyPr>
          <a:lstStyle/>
          <a:p>
            <a:pPr algn="ctr">
              <a:lnSpc>
                <a:spcPct val="120000"/>
              </a:lnSpc>
              <a:spcAft>
                <a:spcPts val="600"/>
              </a:spcAft>
            </a:pPr>
            <a:r>
              <a:rPr lang="ar-JO" sz="2800" b="1" dirty="0">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اختر أصدقاءك بعناية… فبعض الأصدقاء طريق إلى الجنة.</a:t>
            </a:r>
            <a:endParaRPr lang="en-US" sz="2800" b="1" dirty="0">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endParaRPr>
          </a:p>
        </p:txBody>
      </p:sp>
      <p:sp>
        <p:nvSpPr>
          <p:cNvPr id="2" name="مربع نص 1">
            <a:extLst>
              <a:ext uri="{FF2B5EF4-FFF2-40B4-BE49-F238E27FC236}">
                <a16:creationId xmlns:a16="http://schemas.microsoft.com/office/drawing/2014/main" id="{72C173E2-C32C-8BC2-FDCD-4E8927740B72}"/>
              </a:ext>
            </a:extLst>
          </p:cNvPr>
          <p:cNvSpPr txBox="1"/>
          <p:nvPr/>
        </p:nvSpPr>
        <p:spPr>
          <a:xfrm>
            <a:off x="1254369" y="3733699"/>
            <a:ext cx="9683262" cy="609398"/>
          </a:xfrm>
          <a:prstGeom prst="rect">
            <a:avLst/>
          </a:prstGeom>
          <a:noFill/>
        </p:spPr>
        <p:txBody>
          <a:bodyPr wrap="square" rtlCol="1" anchor="ctr">
            <a:spAutoFit/>
          </a:bodyPr>
          <a:lstStyle/>
          <a:p>
            <a:pPr algn="ctr">
              <a:lnSpc>
                <a:spcPct val="120000"/>
              </a:lnSpc>
            </a:pPr>
            <a:r>
              <a:rPr lang="ar-JO" sz="2800" b="1" dirty="0">
                <a:solidFill>
                  <a:schemeClr val="accent1">
                    <a:lumMod val="50000"/>
                  </a:schemeClr>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هل أصدقاؤك يقربونك من الله؟</a:t>
            </a:r>
          </a:p>
        </p:txBody>
      </p:sp>
      <p:sp>
        <p:nvSpPr>
          <p:cNvPr id="3" name="مربع نص 2">
            <a:extLst>
              <a:ext uri="{FF2B5EF4-FFF2-40B4-BE49-F238E27FC236}">
                <a16:creationId xmlns:a16="http://schemas.microsoft.com/office/drawing/2014/main" id="{B6A0AB0F-B431-A2CE-7490-AEFE81FCB059}"/>
              </a:ext>
            </a:extLst>
          </p:cNvPr>
          <p:cNvSpPr txBox="1"/>
          <p:nvPr/>
        </p:nvSpPr>
        <p:spPr>
          <a:xfrm>
            <a:off x="9015045" y="2514903"/>
            <a:ext cx="1922585" cy="609398"/>
          </a:xfrm>
          <a:prstGeom prst="rect">
            <a:avLst/>
          </a:prstGeom>
          <a:noFill/>
        </p:spPr>
        <p:txBody>
          <a:bodyPr wrap="square" rtlCol="1" anchor="ctr">
            <a:spAutoFit/>
          </a:bodyPr>
          <a:lstStyle/>
          <a:p>
            <a:pPr indent="360000">
              <a:lnSpc>
                <a:spcPct val="120000"/>
              </a:lnSpc>
            </a:pPr>
            <a:r>
              <a:rPr lang="ar-JO" sz="2800" b="1" dirty="0">
                <a:solidFill>
                  <a:srgbClr val="760000"/>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الخاتمة.</a:t>
            </a:r>
          </a:p>
        </p:txBody>
      </p:sp>
    </p:spTree>
    <p:extLst>
      <p:ext uri="{BB962C8B-B14F-4D97-AF65-F5344CB8AC3E}">
        <p14:creationId xmlns:p14="http://schemas.microsoft.com/office/powerpoint/2010/main" val="341440603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fltVal val="0"/>
                                          </p:val>
                                        </p:tav>
                                        <p:tav tm="100000">
                                          <p:val>
                                            <p:strVal val="#ppt_w"/>
                                          </p:val>
                                        </p:tav>
                                      </p:tavLst>
                                    </p:anim>
                                    <p:anim calcmode="lin" valueType="num">
                                      <p:cBhvr>
                                        <p:cTn id="8" dur="2000" fill="hold"/>
                                        <p:tgtEl>
                                          <p:spTgt spid="8"/>
                                        </p:tgtEl>
                                        <p:attrNameLst>
                                          <p:attrName>ppt_h</p:attrName>
                                        </p:attrNameLst>
                                      </p:cBhvr>
                                      <p:tavLst>
                                        <p:tav tm="0">
                                          <p:val>
                                            <p:fltVal val="0"/>
                                          </p:val>
                                        </p:tav>
                                        <p:tav tm="100000">
                                          <p:val>
                                            <p:strVal val="#ppt_h"/>
                                          </p:val>
                                        </p:tav>
                                      </p:tavLst>
                                    </p:anim>
                                    <p:anim calcmode="lin" valueType="num">
                                      <p:cBhvr>
                                        <p:cTn id="9" dur="2000" fill="hold"/>
                                        <p:tgtEl>
                                          <p:spTgt spid="8"/>
                                        </p:tgtEl>
                                        <p:attrNameLst>
                                          <p:attrName>style.rotation</p:attrName>
                                        </p:attrNameLst>
                                      </p:cBhvr>
                                      <p:tavLst>
                                        <p:tav tm="0">
                                          <p:val>
                                            <p:fltVal val="360"/>
                                          </p:val>
                                        </p:tav>
                                        <p:tav tm="100000">
                                          <p:val>
                                            <p:fltVal val="0"/>
                                          </p:val>
                                        </p:tav>
                                      </p:tavLst>
                                    </p:anim>
                                    <p:animEffect transition="in" filter="fade">
                                      <p:cBhvr>
                                        <p:cTn id="10" dur="2000"/>
                                        <p:tgtEl>
                                          <p:spTgt spid="8"/>
                                        </p:tgtEl>
                                      </p:cBhvr>
                                    </p:animEffect>
                                  </p:childTnLst>
                                </p:cTn>
                              </p:par>
                            </p:childTnLst>
                          </p:cTn>
                        </p:par>
                        <p:par>
                          <p:cTn id="11" fill="hold">
                            <p:stCondLst>
                              <p:cond delay="2000"/>
                            </p:stCondLst>
                            <p:childTnLst>
                              <p:par>
                                <p:cTn id="12" presetID="42" presetClass="path" presetSubtype="0" fill="hold" nodeType="afterEffect">
                                  <p:stCondLst>
                                    <p:cond delay="2000"/>
                                  </p:stCondLst>
                                  <p:childTnLst>
                                    <p:animMotion origin="layout" path="M 0 0 L -0.38724 0.30556 " pathEditMode="relative" rAng="0" ptsTypes="AA">
                                      <p:cBhvr>
                                        <p:cTn id="13" dur="750" fill="hold"/>
                                        <p:tgtEl>
                                          <p:spTgt spid="8"/>
                                        </p:tgtEl>
                                        <p:attrNameLst>
                                          <p:attrName>ppt_x</p:attrName>
                                          <p:attrName>ppt_y</p:attrName>
                                        </p:attrNameLst>
                                      </p:cBhvr>
                                      <p:rCtr x="-19362" y="15278"/>
                                    </p:animMotion>
                                  </p:childTnLst>
                                </p:cTn>
                              </p:par>
                              <p:par>
                                <p:cTn id="14" presetID="6" presetClass="emph" presetSubtype="0" fill="hold" nodeType="withEffect">
                                  <p:stCondLst>
                                    <p:cond delay="2000"/>
                                  </p:stCondLst>
                                  <p:childTnLst>
                                    <p:animScale>
                                      <p:cBhvr>
                                        <p:cTn id="15" dur="750" fill="hold"/>
                                        <p:tgtEl>
                                          <p:spTgt spid="8"/>
                                        </p:tgtEl>
                                      </p:cBhvr>
                                      <p:by x="40000" y="40000"/>
                                    </p:animScale>
                                  </p:childTnLst>
                                </p:cTn>
                              </p:par>
                              <p:par>
                                <p:cTn id="16" presetID="8" presetClass="emph" presetSubtype="0" fill="hold" nodeType="withEffect">
                                  <p:stCondLst>
                                    <p:cond delay="2000"/>
                                  </p:stCondLst>
                                  <p:childTnLst>
                                    <p:animRot by="-600000">
                                      <p:cBhvr>
                                        <p:cTn id="17" dur="750" fill="hold"/>
                                        <p:tgtEl>
                                          <p:spTgt spid="8"/>
                                        </p:tgtEl>
                                        <p:attrNameLst>
                                          <p:attrName>r</p:attrName>
                                        </p:attrNameLst>
                                      </p:cBhvr>
                                    </p:animRot>
                                  </p:childTnLst>
                                </p:cTn>
                              </p:par>
                            </p:childTnLst>
                          </p:cTn>
                        </p:par>
                        <p:par>
                          <p:cTn id="18" fill="hold">
                            <p:stCondLst>
                              <p:cond delay="4750"/>
                            </p:stCondLst>
                            <p:childTnLst>
                              <p:par>
                                <p:cTn id="19" presetID="10"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5250"/>
                            </p:stCondLst>
                            <p:childTnLst>
                              <p:par>
                                <p:cTn id="23" presetID="12" presetClass="entr" presetSubtype="2" fill="hold" grpId="0" nodeType="afterEffect">
                                  <p:stCondLst>
                                    <p:cond delay="25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750"/>
                                        <p:tgtEl>
                                          <p:spTgt spid="3"/>
                                        </p:tgtEl>
                                        <p:attrNameLst>
                                          <p:attrName>ppt_x</p:attrName>
                                        </p:attrNameLst>
                                      </p:cBhvr>
                                      <p:tavLst>
                                        <p:tav tm="0">
                                          <p:val>
                                            <p:strVal val="#ppt_x+#ppt_w*1.125000"/>
                                          </p:val>
                                        </p:tav>
                                        <p:tav tm="100000">
                                          <p:val>
                                            <p:strVal val="#ppt_x"/>
                                          </p:val>
                                        </p:tav>
                                      </p:tavLst>
                                    </p:anim>
                                    <p:animEffect transition="in" filter="wipe(left)">
                                      <p:cBhvr>
                                        <p:cTn id="26" dur="750"/>
                                        <p:tgtEl>
                                          <p:spTgt spid="3"/>
                                        </p:tgtEl>
                                      </p:cBhvr>
                                    </p:animEffect>
                                  </p:childTnLst>
                                </p:cTn>
                              </p:par>
                            </p:childTnLst>
                          </p:cTn>
                        </p:par>
                        <p:par>
                          <p:cTn id="27" fill="hold">
                            <p:stCondLst>
                              <p:cond delay="6250"/>
                            </p:stCondLst>
                            <p:childTnLst>
                              <p:par>
                                <p:cTn id="28" presetID="22" presetClass="entr" presetSubtype="1" fill="hold" grpId="0" nodeType="afterEffect">
                                  <p:stCondLst>
                                    <p:cond delay="250"/>
                                  </p:stCondLst>
                                  <p:childTnLst>
                                    <p:set>
                                      <p:cBhvr>
                                        <p:cTn id="29" dur="1" fill="hold">
                                          <p:stCondLst>
                                            <p:cond delay="0"/>
                                          </p:stCondLst>
                                        </p:cTn>
                                        <p:tgtEl>
                                          <p:spTgt spid="5"/>
                                        </p:tgtEl>
                                        <p:attrNameLst>
                                          <p:attrName>style.visibility</p:attrName>
                                        </p:attrNameLst>
                                      </p:cBhvr>
                                      <p:to>
                                        <p:strVal val="visible"/>
                                      </p:to>
                                    </p:set>
                                    <p:animEffect transition="in" filter="wipe(up)">
                                      <p:cBhvr>
                                        <p:cTn id="30" dur="500"/>
                                        <p:tgtEl>
                                          <p:spTgt spid="5"/>
                                        </p:tgtEl>
                                      </p:cBhvr>
                                    </p:animEffect>
                                  </p:childTnLst>
                                </p:cTn>
                              </p:par>
                            </p:childTnLst>
                          </p:cTn>
                        </p:par>
                        <p:par>
                          <p:cTn id="31" fill="hold">
                            <p:stCondLst>
                              <p:cond delay="7000"/>
                            </p:stCondLst>
                            <p:childTnLst>
                              <p:par>
                                <p:cTn id="32" presetID="23" presetClass="entr" presetSubtype="36" fill="hold" grpId="0" nodeType="afterEffect">
                                  <p:stCondLst>
                                    <p:cond delay="2000"/>
                                  </p:stCondLst>
                                  <p:childTnLst>
                                    <p:set>
                                      <p:cBhvr>
                                        <p:cTn id="33" dur="1" fill="hold">
                                          <p:stCondLst>
                                            <p:cond delay="0"/>
                                          </p:stCondLst>
                                        </p:cTn>
                                        <p:tgtEl>
                                          <p:spTgt spid="2"/>
                                        </p:tgtEl>
                                        <p:attrNameLst>
                                          <p:attrName>style.visibility</p:attrName>
                                        </p:attrNameLst>
                                      </p:cBhvr>
                                      <p:to>
                                        <p:strVal val="visible"/>
                                      </p:to>
                                    </p:set>
                                    <p:anim calcmode="lin" valueType="num">
                                      <p:cBhvr>
                                        <p:cTn id="34" dur="3000" fill="hold"/>
                                        <p:tgtEl>
                                          <p:spTgt spid="2"/>
                                        </p:tgtEl>
                                        <p:attrNameLst>
                                          <p:attrName>ppt_w</p:attrName>
                                        </p:attrNameLst>
                                      </p:cBhvr>
                                      <p:tavLst>
                                        <p:tav tm="0">
                                          <p:val>
                                            <p:strVal val="(6*min(max(#ppt_w*#ppt_h,.3),1)-7.4)/-.7*#ppt_w"/>
                                          </p:val>
                                        </p:tav>
                                        <p:tav tm="100000">
                                          <p:val>
                                            <p:strVal val="#ppt_w"/>
                                          </p:val>
                                        </p:tav>
                                      </p:tavLst>
                                    </p:anim>
                                    <p:anim calcmode="lin" valueType="num">
                                      <p:cBhvr>
                                        <p:cTn id="35" dur="3000" fill="hold"/>
                                        <p:tgtEl>
                                          <p:spTgt spid="2"/>
                                        </p:tgtEl>
                                        <p:attrNameLst>
                                          <p:attrName>ppt_h</p:attrName>
                                        </p:attrNameLst>
                                      </p:cBhvr>
                                      <p:tavLst>
                                        <p:tav tm="0">
                                          <p:val>
                                            <p:strVal val="(6*min(max(#ppt_w*#ppt_h,.3),1)-7.4)/-.7*#ppt_h"/>
                                          </p:val>
                                        </p:tav>
                                        <p:tav tm="100000">
                                          <p:val>
                                            <p:strVal val="#ppt_h"/>
                                          </p:val>
                                        </p:tav>
                                      </p:tavLst>
                                    </p:anim>
                                    <p:anim calcmode="lin" valueType="num">
                                      <p:cBhvr>
                                        <p:cTn id="36" dur="3000" fill="hold"/>
                                        <p:tgtEl>
                                          <p:spTgt spid="2"/>
                                        </p:tgtEl>
                                        <p:attrNameLst>
                                          <p:attrName>ppt_x</p:attrName>
                                        </p:attrNameLst>
                                      </p:cBhvr>
                                      <p:tavLst>
                                        <p:tav tm="0">
                                          <p:val>
                                            <p:fltVal val="0.5"/>
                                          </p:val>
                                        </p:tav>
                                        <p:tav tm="100000">
                                          <p:val>
                                            <p:strVal val="#ppt_x"/>
                                          </p:val>
                                        </p:tav>
                                      </p:tavLst>
                                    </p:anim>
                                    <p:anim calcmode="lin" valueType="num">
                                      <p:cBhvr>
                                        <p:cTn id="37" dur="3000" fill="hold"/>
                                        <p:tgtEl>
                                          <p:spTgt spid="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65E51-C0FC-9250-6D58-D2F16B2F6012}"/>
            </a:ext>
          </a:extLst>
        </p:cNvPr>
        <p:cNvGrpSpPr/>
        <p:nvPr/>
      </p:nvGrpSpPr>
      <p:grpSpPr>
        <a:xfrm>
          <a:off x="0" y="0"/>
          <a:ext cx="0" cy="0"/>
          <a:chOff x="0" y="0"/>
          <a:chExt cx="0" cy="0"/>
        </a:xfrm>
      </p:grpSpPr>
      <p:sp>
        <p:nvSpPr>
          <p:cNvPr id="4" name="مربع نص 3">
            <a:extLst>
              <a:ext uri="{FF2B5EF4-FFF2-40B4-BE49-F238E27FC236}">
                <a16:creationId xmlns:a16="http://schemas.microsoft.com/office/drawing/2014/main" id="{6D55B1E8-AE24-D16F-7143-E86D589D53B9}"/>
              </a:ext>
            </a:extLst>
          </p:cNvPr>
          <p:cNvSpPr txBox="1"/>
          <p:nvPr/>
        </p:nvSpPr>
        <p:spPr>
          <a:xfrm>
            <a:off x="3624811" y="2598004"/>
            <a:ext cx="4942379" cy="769441"/>
          </a:xfrm>
          <a:prstGeom prst="rect">
            <a:avLst/>
          </a:prstGeom>
          <a:noFill/>
        </p:spPr>
        <p:txBody>
          <a:bodyPr wrap="none" rtlCol="1" anchor="ctr">
            <a:spAutoFit/>
          </a:bodyPr>
          <a:lstStyle/>
          <a:p>
            <a:pPr algn="ctr"/>
            <a:r>
              <a:rPr lang="ar-JO" sz="4400" dirty="0">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الصداقة في الإسلام</a:t>
            </a:r>
          </a:p>
        </p:txBody>
      </p:sp>
      <p:sp>
        <p:nvSpPr>
          <p:cNvPr id="5" name="مربع نص 4">
            <a:extLst>
              <a:ext uri="{FF2B5EF4-FFF2-40B4-BE49-F238E27FC236}">
                <a16:creationId xmlns:a16="http://schemas.microsoft.com/office/drawing/2014/main" id="{A42077DE-FF63-FE57-F255-ED45560C6063}"/>
              </a:ext>
            </a:extLst>
          </p:cNvPr>
          <p:cNvSpPr txBox="1"/>
          <p:nvPr/>
        </p:nvSpPr>
        <p:spPr>
          <a:xfrm>
            <a:off x="3649663" y="3490555"/>
            <a:ext cx="4892685" cy="830997"/>
          </a:xfrm>
          <a:prstGeom prst="rect">
            <a:avLst/>
          </a:prstGeom>
          <a:noFill/>
        </p:spPr>
        <p:txBody>
          <a:bodyPr wrap="none" rtlCol="1" anchor="ctr">
            <a:spAutoFit/>
          </a:bodyPr>
          <a:lstStyle/>
          <a:p>
            <a:pPr algn="ctr"/>
            <a:r>
              <a:rPr lang="ar-JO" sz="2400" dirty="0">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قناة البوربوينت الإسلامي</a:t>
            </a:r>
          </a:p>
          <a:p>
            <a:pPr algn="ctr" rtl="0"/>
            <a:r>
              <a:rPr lang="en-US" sz="2400" dirty="0">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youtube.com/@IslamicPowerPoint</a:t>
            </a:r>
            <a:endParaRPr lang="ar-JO" sz="2400" dirty="0">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endParaRPr>
          </a:p>
        </p:txBody>
      </p:sp>
    </p:spTree>
    <p:extLst>
      <p:ext uri="{BB962C8B-B14F-4D97-AF65-F5344CB8AC3E}">
        <p14:creationId xmlns:p14="http://schemas.microsoft.com/office/powerpoint/2010/main" val="138389300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p:cTn id="7" dur="1500" fill="hold"/>
                                        <p:tgtEl>
                                          <p:spTgt spid="4"/>
                                        </p:tgtEl>
                                        <p:attrNameLst>
                                          <p:attrName>ppt_w</p:attrName>
                                        </p:attrNameLst>
                                      </p:cBhvr>
                                      <p:tavLst>
                                        <p:tav tm="0">
                                          <p:val>
                                            <p:fltVal val="0"/>
                                          </p:val>
                                        </p:tav>
                                        <p:tav tm="100000">
                                          <p:val>
                                            <p:strVal val="#ppt_w"/>
                                          </p:val>
                                        </p:tav>
                                      </p:tavLst>
                                    </p:anim>
                                    <p:anim calcmode="lin" valueType="num">
                                      <p:cBhvr>
                                        <p:cTn id="8" dur="1500" fill="hold"/>
                                        <p:tgtEl>
                                          <p:spTgt spid="4"/>
                                        </p:tgtEl>
                                        <p:attrNameLst>
                                          <p:attrName>ppt_h</p:attrName>
                                        </p:attrNameLst>
                                      </p:cBhvr>
                                      <p:tavLst>
                                        <p:tav tm="0">
                                          <p:val>
                                            <p:fltVal val="0"/>
                                          </p:val>
                                        </p:tav>
                                        <p:tav tm="100000">
                                          <p:val>
                                            <p:strVal val="#ppt_h"/>
                                          </p:val>
                                        </p:tav>
                                      </p:tavLst>
                                    </p:anim>
                                    <p:animEffect transition="in" filter="fade">
                                      <p:cBhvr>
                                        <p:cTn id="9" dur="1500"/>
                                        <p:tgtEl>
                                          <p:spTgt spid="4"/>
                                        </p:tgtEl>
                                      </p:cBhvr>
                                    </p:animEffect>
                                  </p:childTnLst>
                                </p:cTn>
                              </p:par>
                            </p:childTnLst>
                          </p:cTn>
                        </p:par>
                        <p:par>
                          <p:cTn id="10" fill="hold">
                            <p:stCondLst>
                              <p:cond delay="1750"/>
                            </p:stCondLst>
                            <p:childTnLst>
                              <p:par>
                                <p:cTn id="11" presetID="10" presetClass="entr" presetSubtype="0" fill="hold" grpId="0" nodeType="afterEffect">
                                  <p:stCondLst>
                                    <p:cond delay="10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BC37B-00C6-8E4C-D7CF-4AE9FCE11F48}"/>
            </a:ext>
          </a:extLst>
        </p:cNvPr>
        <p:cNvGrpSpPr/>
        <p:nvPr/>
      </p:nvGrpSpPr>
      <p:grpSpPr>
        <a:xfrm>
          <a:off x="0" y="0"/>
          <a:ext cx="0" cy="0"/>
          <a:chOff x="0" y="0"/>
          <a:chExt cx="0" cy="0"/>
        </a:xfrm>
      </p:grpSpPr>
      <p:sp>
        <p:nvSpPr>
          <p:cNvPr id="6" name="مستطيل 5">
            <a:extLst>
              <a:ext uri="{FF2B5EF4-FFF2-40B4-BE49-F238E27FC236}">
                <a16:creationId xmlns:a16="http://schemas.microsoft.com/office/drawing/2014/main" id="{E1BBB3E4-CE38-7F4C-C712-6E4AEA81894A}"/>
              </a:ext>
            </a:extLst>
          </p:cNvPr>
          <p:cNvSpPr/>
          <p:nvPr/>
        </p:nvSpPr>
        <p:spPr>
          <a:xfrm rot="21006081">
            <a:off x="429763" y="4595692"/>
            <a:ext cx="1887415" cy="1856429"/>
          </a:xfrm>
          <a:prstGeom prst="rect">
            <a:avLst/>
          </a:prstGeom>
          <a:noFill/>
          <a:ln w="101600">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JO"/>
          </a:p>
        </p:txBody>
      </p:sp>
      <p:pic>
        <p:nvPicPr>
          <p:cNvPr id="3" name="صورة 2" descr="صورة تحتوي على تلبيس, شخص, رجل, سماء&#10;&#10;قد يكون المحتوى الذي تم إنشاؤه بواسطة الذكاء الاصطناعي غير صحيح.">
            <a:extLst>
              <a:ext uri="{FF2B5EF4-FFF2-40B4-BE49-F238E27FC236}">
                <a16:creationId xmlns:a16="http://schemas.microsoft.com/office/drawing/2014/main" id="{F34AA56B-CB75-6F48-5BF0-D91943EEDE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6000" y="1089000"/>
            <a:ext cx="4680000" cy="4680000"/>
          </a:xfrm>
          <a:prstGeom prst="rect">
            <a:avLst/>
          </a:prstGeom>
        </p:spPr>
      </p:pic>
      <p:sp>
        <p:nvSpPr>
          <p:cNvPr id="5" name="مربع نص 4">
            <a:extLst>
              <a:ext uri="{FF2B5EF4-FFF2-40B4-BE49-F238E27FC236}">
                <a16:creationId xmlns:a16="http://schemas.microsoft.com/office/drawing/2014/main" id="{FD00C292-76A2-B368-1196-AE5998C8A425}"/>
              </a:ext>
            </a:extLst>
          </p:cNvPr>
          <p:cNvSpPr txBox="1"/>
          <p:nvPr/>
        </p:nvSpPr>
        <p:spPr>
          <a:xfrm>
            <a:off x="1254369" y="2607237"/>
            <a:ext cx="9683262" cy="1643527"/>
          </a:xfrm>
          <a:prstGeom prst="rect">
            <a:avLst/>
          </a:prstGeom>
          <a:noFill/>
        </p:spPr>
        <p:txBody>
          <a:bodyPr wrap="square" rtlCol="1" anchor="ctr">
            <a:spAutoFit/>
          </a:bodyPr>
          <a:lstStyle/>
          <a:p>
            <a:pPr indent="360000" algn="justLow">
              <a:lnSpc>
                <a:spcPct val="120000"/>
              </a:lnSpc>
            </a:pPr>
            <a:r>
              <a:rPr lang="ar-JO" sz="2800" b="1" dirty="0">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الصديق له تأثير كبير في حياة الإنسان، فقد يقرّبه من الخير والطاعة، أو يجرّه إلى الخطأ. لذلك اهتم الإسلام باختيار الصديق الصالح.</a:t>
            </a:r>
          </a:p>
        </p:txBody>
      </p:sp>
    </p:spTree>
    <p:extLst>
      <p:ext uri="{BB962C8B-B14F-4D97-AF65-F5344CB8AC3E}">
        <p14:creationId xmlns:p14="http://schemas.microsoft.com/office/powerpoint/2010/main" val="142494286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 calcmode="lin" valueType="num">
                                      <p:cBhvr>
                                        <p:cTn id="9" dur="2000" fill="hold"/>
                                        <p:tgtEl>
                                          <p:spTgt spid="3"/>
                                        </p:tgtEl>
                                        <p:attrNameLst>
                                          <p:attrName>style.rotation</p:attrName>
                                        </p:attrNameLst>
                                      </p:cBhvr>
                                      <p:tavLst>
                                        <p:tav tm="0">
                                          <p:val>
                                            <p:fltVal val="360"/>
                                          </p:val>
                                        </p:tav>
                                        <p:tav tm="100000">
                                          <p:val>
                                            <p:fltVal val="0"/>
                                          </p:val>
                                        </p:tav>
                                      </p:tavLst>
                                    </p:anim>
                                    <p:animEffect transition="in" filter="fade">
                                      <p:cBhvr>
                                        <p:cTn id="10" dur="2000"/>
                                        <p:tgtEl>
                                          <p:spTgt spid="3"/>
                                        </p:tgtEl>
                                      </p:cBhvr>
                                    </p:animEffect>
                                  </p:childTnLst>
                                </p:cTn>
                              </p:par>
                            </p:childTnLst>
                          </p:cTn>
                        </p:par>
                        <p:par>
                          <p:cTn id="11" fill="hold">
                            <p:stCondLst>
                              <p:cond delay="2000"/>
                            </p:stCondLst>
                            <p:childTnLst>
                              <p:par>
                                <p:cTn id="12" presetID="42" presetClass="path" presetSubtype="0" fill="hold" nodeType="afterEffect">
                                  <p:stCondLst>
                                    <p:cond delay="2000"/>
                                  </p:stCondLst>
                                  <p:childTnLst>
                                    <p:animMotion origin="layout" path="M 0 0 L -0.38724 0.30556 " pathEditMode="relative" rAng="0" ptsTypes="AA">
                                      <p:cBhvr>
                                        <p:cTn id="13" dur="750" fill="hold"/>
                                        <p:tgtEl>
                                          <p:spTgt spid="3"/>
                                        </p:tgtEl>
                                        <p:attrNameLst>
                                          <p:attrName>ppt_x</p:attrName>
                                          <p:attrName>ppt_y</p:attrName>
                                        </p:attrNameLst>
                                      </p:cBhvr>
                                      <p:rCtr x="-19362" y="15278"/>
                                    </p:animMotion>
                                  </p:childTnLst>
                                </p:cTn>
                              </p:par>
                              <p:par>
                                <p:cTn id="14" presetID="6" presetClass="emph" presetSubtype="0" fill="hold" nodeType="withEffect">
                                  <p:stCondLst>
                                    <p:cond delay="2000"/>
                                  </p:stCondLst>
                                  <p:childTnLst>
                                    <p:animScale>
                                      <p:cBhvr>
                                        <p:cTn id="15" dur="750" fill="hold"/>
                                        <p:tgtEl>
                                          <p:spTgt spid="3"/>
                                        </p:tgtEl>
                                      </p:cBhvr>
                                      <p:by x="40000" y="40000"/>
                                    </p:animScale>
                                  </p:childTnLst>
                                </p:cTn>
                              </p:par>
                              <p:par>
                                <p:cTn id="16" presetID="8" presetClass="emph" presetSubtype="0" fill="hold" nodeType="withEffect">
                                  <p:stCondLst>
                                    <p:cond delay="2000"/>
                                  </p:stCondLst>
                                  <p:childTnLst>
                                    <p:animRot by="-600000">
                                      <p:cBhvr>
                                        <p:cTn id="17" dur="750" fill="hold"/>
                                        <p:tgtEl>
                                          <p:spTgt spid="3"/>
                                        </p:tgtEl>
                                        <p:attrNameLst>
                                          <p:attrName>r</p:attrName>
                                        </p:attrNameLst>
                                      </p:cBhvr>
                                    </p:animRot>
                                  </p:childTnLst>
                                </p:cTn>
                              </p:par>
                            </p:childTnLst>
                          </p:cTn>
                        </p:par>
                        <p:par>
                          <p:cTn id="18" fill="hold">
                            <p:stCondLst>
                              <p:cond delay="475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5250"/>
                            </p:stCondLst>
                            <p:childTnLst>
                              <p:par>
                                <p:cTn id="23" presetID="53" presetClass="entr" presetSubtype="16" fill="hold" grpId="0" nodeType="afterEffect">
                                  <p:stCondLst>
                                    <p:cond delay="25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57DB7-22E7-6357-74C8-72EDCE08378F}"/>
            </a:ext>
          </a:extLst>
        </p:cNvPr>
        <p:cNvGrpSpPr/>
        <p:nvPr/>
      </p:nvGrpSpPr>
      <p:grpSpPr>
        <a:xfrm>
          <a:off x="0" y="0"/>
          <a:ext cx="0" cy="0"/>
          <a:chOff x="0" y="0"/>
          <a:chExt cx="0" cy="0"/>
        </a:xfrm>
      </p:grpSpPr>
      <p:sp>
        <p:nvSpPr>
          <p:cNvPr id="6" name="مستطيل 5">
            <a:extLst>
              <a:ext uri="{FF2B5EF4-FFF2-40B4-BE49-F238E27FC236}">
                <a16:creationId xmlns:a16="http://schemas.microsoft.com/office/drawing/2014/main" id="{D27A4FCD-6CD7-2ED9-BE15-128D6C52D9E6}"/>
              </a:ext>
            </a:extLst>
          </p:cNvPr>
          <p:cNvSpPr/>
          <p:nvPr/>
        </p:nvSpPr>
        <p:spPr>
          <a:xfrm rot="21006081">
            <a:off x="429763" y="4595692"/>
            <a:ext cx="1887415" cy="1856429"/>
          </a:xfrm>
          <a:prstGeom prst="rect">
            <a:avLst/>
          </a:prstGeom>
          <a:noFill/>
          <a:ln w="101600">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JO"/>
          </a:p>
        </p:txBody>
      </p:sp>
      <p:pic>
        <p:nvPicPr>
          <p:cNvPr id="4" name="صورة 3">
            <a:extLst>
              <a:ext uri="{FF2B5EF4-FFF2-40B4-BE49-F238E27FC236}">
                <a16:creationId xmlns:a16="http://schemas.microsoft.com/office/drawing/2014/main" id="{312FA5FC-24F6-27A6-AAC6-922E47D3192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56000" y="1089000"/>
            <a:ext cx="4680000" cy="4680000"/>
          </a:xfrm>
          <a:prstGeom prst="rect">
            <a:avLst/>
          </a:prstGeom>
        </p:spPr>
      </p:pic>
      <p:sp>
        <p:nvSpPr>
          <p:cNvPr id="5" name="مربع نص 4">
            <a:extLst>
              <a:ext uri="{FF2B5EF4-FFF2-40B4-BE49-F238E27FC236}">
                <a16:creationId xmlns:a16="http://schemas.microsoft.com/office/drawing/2014/main" id="{3E5907C0-1628-150B-3629-311302970DA6}"/>
              </a:ext>
            </a:extLst>
          </p:cNvPr>
          <p:cNvSpPr txBox="1"/>
          <p:nvPr/>
        </p:nvSpPr>
        <p:spPr>
          <a:xfrm>
            <a:off x="1254369" y="2783138"/>
            <a:ext cx="9683262" cy="1643527"/>
          </a:xfrm>
          <a:prstGeom prst="rect">
            <a:avLst/>
          </a:prstGeom>
          <a:noFill/>
        </p:spPr>
        <p:txBody>
          <a:bodyPr wrap="square" rtlCol="1" anchor="ctr">
            <a:spAutoFit/>
          </a:bodyPr>
          <a:lstStyle/>
          <a:p>
            <a:pPr indent="360000" algn="justLow">
              <a:lnSpc>
                <a:spcPct val="120000"/>
              </a:lnSpc>
              <a:spcAft>
                <a:spcPts val="600"/>
              </a:spcAft>
            </a:pPr>
            <a:r>
              <a:rPr lang="ar-JO" sz="2800" b="1" dirty="0">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الإنسان بطبيعته يحتاج إلى الصحبة، فهو يتأثر بمن حوله في أفكاره وأخلاقه وسلوكه. وكثير من العادات التي نكتسبها تأتي من الأصدقاء.</a:t>
            </a:r>
            <a:endParaRPr lang="en-US" sz="2800" b="1" dirty="0">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endParaRPr>
          </a:p>
        </p:txBody>
      </p:sp>
      <p:sp>
        <p:nvSpPr>
          <p:cNvPr id="2" name="مربع نص 1">
            <a:extLst>
              <a:ext uri="{FF2B5EF4-FFF2-40B4-BE49-F238E27FC236}">
                <a16:creationId xmlns:a16="http://schemas.microsoft.com/office/drawing/2014/main" id="{CE6CBBBD-A032-F583-107D-8E0304D68367}"/>
              </a:ext>
            </a:extLst>
          </p:cNvPr>
          <p:cNvSpPr txBox="1"/>
          <p:nvPr/>
        </p:nvSpPr>
        <p:spPr>
          <a:xfrm>
            <a:off x="3071149" y="4426665"/>
            <a:ext cx="6049702" cy="609398"/>
          </a:xfrm>
          <a:prstGeom prst="rect">
            <a:avLst/>
          </a:prstGeom>
          <a:noFill/>
        </p:spPr>
        <p:txBody>
          <a:bodyPr wrap="square" rtlCol="1" anchor="ctr">
            <a:spAutoFit/>
          </a:bodyPr>
          <a:lstStyle/>
          <a:p>
            <a:pPr algn="ctr">
              <a:lnSpc>
                <a:spcPct val="120000"/>
              </a:lnSpc>
            </a:pPr>
            <a:r>
              <a:rPr lang="ar-JO" sz="2800" b="1" dirty="0">
                <a:solidFill>
                  <a:schemeClr val="accent1">
                    <a:lumMod val="50000"/>
                  </a:schemeClr>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الصديق قد يرفعك… وقد يضيعك.</a:t>
            </a:r>
          </a:p>
        </p:txBody>
      </p:sp>
      <p:sp>
        <p:nvSpPr>
          <p:cNvPr id="3" name="مربع نص 2">
            <a:extLst>
              <a:ext uri="{FF2B5EF4-FFF2-40B4-BE49-F238E27FC236}">
                <a16:creationId xmlns:a16="http://schemas.microsoft.com/office/drawing/2014/main" id="{93A74C37-30A7-4543-2E09-41E668CFCB37}"/>
              </a:ext>
            </a:extLst>
          </p:cNvPr>
          <p:cNvSpPr txBox="1"/>
          <p:nvPr/>
        </p:nvSpPr>
        <p:spPr>
          <a:xfrm>
            <a:off x="5364479" y="2173740"/>
            <a:ext cx="5573151" cy="609398"/>
          </a:xfrm>
          <a:prstGeom prst="rect">
            <a:avLst/>
          </a:prstGeom>
          <a:noFill/>
        </p:spPr>
        <p:txBody>
          <a:bodyPr wrap="square" rtlCol="1" anchor="ctr">
            <a:spAutoFit/>
          </a:bodyPr>
          <a:lstStyle/>
          <a:p>
            <a:pPr indent="360000">
              <a:lnSpc>
                <a:spcPct val="120000"/>
              </a:lnSpc>
            </a:pPr>
            <a:r>
              <a:rPr lang="ar-JO" sz="2800" b="1" dirty="0">
                <a:solidFill>
                  <a:srgbClr val="760000"/>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أهمية الصديق في حياة الإنسان.</a:t>
            </a:r>
          </a:p>
        </p:txBody>
      </p:sp>
    </p:spTree>
    <p:extLst>
      <p:ext uri="{BB962C8B-B14F-4D97-AF65-F5344CB8AC3E}">
        <p14:creationId xmlns:p14="http://schemas.microsoft.com/office/powerpoint/2010/main" val="61565087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 calcmode="lin" valueType="num">
                                      <p:cBhvr>
                                        <p:cTn id="9" dur="2000" fill="hold"/>
                                        <p:tgtEl>
                                          <p:spTgt spid="4"/>
                                        </p:tgtEl>
                                        <p:attrNameLst>
                                          <p:attrName>style.rotation</p:attrName>
                                        </p:attrNameLst>
                                      </p:cBhvr>
                                      <p:tavLst>
                                        <p:tav tm="0">
                                          <p:val>
                                            <p:fltVal val="360"/>
                                          </p:val>
                                        </p:tav>
                                        <p:tav tm="100000">
                                          <p:val>
                                            <p:fltVal val="0"/>
                                          </p:val>
                                        </p:tav>
                                      </p:tavLst>
                                    </p:anim>
                                    <p:animEffect transition="in" filter="fade">
                                      <p:cBhvr>
                                        <p:cTn id="10" dur="2000"/>
                                        <p:tgtEl>
                                          <p:spTgt spid="4"/>
                                        </p:tgtEl>
                                      </p:cBhvr>
                                    </p:animEffect>
                                  </p:childTnLst>
                                </p:cTn>
                              </p:par>
                            </p:childTnLst>
                          </p:cTn>
                        </p:par>
                        <p:par>
                          <p:cTn id="11" fill="hold">
                            <p:stCondLst>
                              <p:cond delay="2000"/>
                            </p:stCondLst>
                            <p:childTnLst>
                              <p:par>
                                <p:cTn id="12" presetID="42" presetClass="path" presetSubtype="0" fill="hold" nodeType="afterEffect">
                                  <p:stCondLst>
                                    <p:cond delay="2000"/>
                                  </p:stCondLst>
                                  <p:childTnLst>
                                    <p:animMotion origin="layout" path="M 0 0 L -0.38724 0.30556 " pathEditMode="relative" rAng="0" ptsTypes="AA">
                                      <p:cBhvr>
                                        <p:cTn id="13" dur="750" fill="hold"/>
                                        <p:tgtEl>
                                          <p:spTgt spid="4"/>
                                        </p:tgtEl>
                                        <p:attrNameLst>
                                          <p:attrName>ppt_x</p:attrName>
                                          <p:attrName>ppt_y</p:attrName>
                                        </p:attrNameLst>
                                      </p:cBhvr>
                                      <p:rCtr x="-19362" y="15278"/>
                                    </p:animMotion>
                                  </p:childTnLst>
                                </p:cTn>
                              </p:par>
                              <p:par>
                                <p:cTn id="14" presetID="6" presetClass="emph" presetSubtype="0" fill="hold" nodeType="withEffect">
                                  <p:stCondLst>
                                    <p:cond delay="2000"/>
                                  </p:stCondLst>
                                  <p:childTnLst>
                                    <p:animScale>
                                      <p:cBhvr>
                                        <p:cTn id="15" dur="750" fill="hold"/>
                                        <p:tgtEl>
                                          <p:spTgt spid="4"/>
                                        </p:tgtEl>
                                      </p:cBhvr>
                                      <p:by x="40000" y="40000"/>
                                    </p:animScale>
                                  </p:childTnLst>
                                </p:cTn>
                              </p:par>
                              <p:par>
                                <p:cTn id="16" presetID="8" presetClass="emph" presetSubtype="0" fill="hold" nodeType="withEffect">
                                  <p:stCondLst>
                                    <p:cond delay="2000"/>
                                  </p:stCondLst>
                                  <p:childTnLst>
                                    <p:animRot by="-600000">
                                      <p:cBhvr>
                                        <p:cTn id="17" dur="750" fill="hold"/>
                                        <p:tgtEl>
                                          <p:spTgt spid="4"/>
                                        </p:tgtEl>
                                        <p:attrNameLst>
                                          <p:attrName>r</p:attrName>
                                        </p:attrNameLst>
                                      </p:cBhvr>
                                    </p:animRot>
                                  </p:childTnLst>
                                </p:cTn>
                              </p:par>
                            </p:childTnLst>
                          </p:cTn>
                        </p:par>
                        <p:par>
                          <p:cTn id="18" fill="hold">
                            <p:stCondLst>
                              <p:cond delay="475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5250"/>
                            </p:stCondLst>
                            <p:childTnLst>
                              <p:par>
                                <p:cTn id="23" presetID="12" presetClass="entr" presetSubtype="2" fill="hold" grpId="0" nodeType="afterEffect">
                                  <p:stCondLst>
                                    <p:cond delay="25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750"/>
                                        <p:tgtEl>
                                          <p:spTgt spid="3"/>
                                        </p:tgtEl>
                                        <p:attrNameLst>
                                          <p:attrName>ppt_x</p:attrName>
                                        </p:attrNameLst>
                                      </p:cBhvr>
                                      <p:tavLst>
                                        <p:tav tm="0">
                                          <p:val>
                                            <p:strVal val="#ppt_x+#ppt_w*1.125000"/>
                                          </p:val>
                                        </p:tav>
                                        <p:tav tm="100000">
                                          <p:val>
                                            <p:strVal val="#ppt_x"/>
                                          </p:val>
                                        </p:tav>
                                      </p:tavLst>
                                    </p:anim>
                                    <p:animEffect transition="in" filter="wipe(left)">
                                      <p:cBhvr>
                                        <p:cTn id="26" dur="75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up)">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5DDDD-16D5-1EEA-0EED-0505FB78C663}"/>
            </a:ext>
          </a:extLst>
        </p:cNvPr>
        <p:cNvGrpSpPr/>
        <p:nvPr/>
      </p:nvGrpSpPr>
      <p:grpSpPr>
        <a:xfrm>
          <a:off x="0" y="0"/>
          <a:ext cx="0" cy="0"/>
          <a:chOff x="0" y="0"/>
          <a:chExt cx="0" cy="0"/>
        </a:xfrm>
      </p:grpSpPr>
      <p:sp>
        <p:nvSpPr>
          <p:cNvPr id="3" name="مستطيل 2">
            <a:extLst>
              <a:ext uri="{FF2B5EF4-FFF2-40B4-BE49-F238E27FC236}">
                <a16:creationId xmlns:a16="http://schemas.microsoft.com/office/drawing/2014/main" id="{6DB3B4B1-8947-CDD9-B4B8-6B66A0B2A302}"/>
              </a:ext>
            </a:extLst>
          </p:cNvPr>
          <p:cNvSpPr/>
          <p:nvPr/>
        </p:nvSpPr>
        <p:spPr>
          <a:xfrm rot="21006081">
            <a:off x="429763" y="4595692"/>
            <a:ext cx="1887415" cy="1856429"/>
          </a:xfrm>
          <a:prstGeom prst="rect">
            <a:avLst/>
          </a:prstGeom>
          <a:noFill/>
          <a:ln w="101600">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JO" b="1">
              <a:effectLst>
                <a:outerShdw blurRad="38100" dist="38100" dir="2700000" algn="tl">
                  <a:srgbClr val="000000">
                    <a:alpha val="43137"/>
                  </a:srgbClr>
                </a:outerShdw>
              </a:effectLst>
            </a:endParaRPr>
          </a:p>
        </p:txBody>
      </p:sp>
      <p:pic>
        <p:nvPicPr>
          <p:cNvPr id="6" name="صورة 5">
            <a:extLst>
              <a:ext uri="{FF2B5EF4-FFF2-40B4-BE49-F238E27FC236}">
                <a16:creationId xmlns:a16="http://schemas.microsoft.com/office/drawing/2014/main" id="{3168D5BD-639B-E5C6-281C-07A620C5625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56000" y="1089000"/>
            <a:ext cx="4680000" cy="4680000"/>
          </a:xfrm>
          <a:prstGeom prst="rect">
            <a:avLst/>
          </a:prstGeom>
        </p:spPr>
      </p:pic>
      <p:sp>
        <p:nvSpPr>
          <p:cNvPr id="5" name="مربع نص 4">
            <a:extLst>
              <a:ext uri="{FF2B5EF4-FFF2-40B4-BE49-F238E27FC236}">
                <a16:creationId xmlns:a16="http://schemas.microsoft.com/office/drawing/2014/main" id="{4015D758-481A-9C6F-7CD3-D1F1DEED8F84}"/>
              </a:ext>
            </a:extLst>
          </p:cNvPr>
          <p:cNvSpPr txBox="1"/>
          <p:nvPr/>
        </p:nvSpPr>
        <p:spPr>
          <a:xfrm>
            <a:off x="1254369" y="2020866"/>
            <a:ext cx="9683262" cy="1720471"/>
          </a:xfrm>
          <a:prstGeom prst="rect">
            <a:avLst/>
          </a:prstGeom>
          <a:noFill/>
        </p:spPr>
        <p:txBody>
          <a:bodyPr wrap="square" rtlCol="1" anchor="ctr">
            <a:spAutoFit/>
          </a:bodyPr>
          <a:lstStyle/>
          <a:p>
            <a:pPr indent="360000" algn="justLow">
              <a:lnSpc>
                <a:spcPct val="120000"/>
              </a:lnSpc>
              <a:spcAft>
                <a:spcPts val="600"/>
              </a:spcAft>
            </a:pPr>
            <a:r>
              <a:rPr lang="ar-JO" sz="2800" b="1" dirty="0">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الإسلام لم ينهَ عن الصداقة، بل وجّهها لتكون قائمة على الخير والتقوى.</a:t>
            </a:r>
            <a:endParaRPr lang="en-US" sz="2800" b="1" dirty="0">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endParaRPr>
          </a:p>
          <a:p>
            <a:pPr indent="360000" algn="justLow">
              <a:lnSpc>
                <a:spcPct val="120000"/>
              </a:lnSpc>
              <a:spcAft>
                <a:spcPts val="600"/>
              </a:spcAft>
            </a:pPr>
            <a:r>
              <a:rPr lang="ar-JO" sz="2800" b="1" dirty="0">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قال الله تعالى:﴿الْأَخِلَّاءُ يَوْمَئِذٍ بَعْضُهُمْ لِبَعْضٍ عَدُوٌّ إِلَّا الْمُتَّقِينَ﴾</a:t>
            </a:r>
            <a:r>
              <a:rPr lang="en-US" sz="2800" b="1" dirty="0">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 </a:t>
            </a:r>
            <a:r>
              <a:rPr lang="ar-JO" sz="2800" b="1" dirty="0">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a:t>
            </a:r>
            <a:endParaRPr lang="en-US" sz="2800" b="1" dirty="0">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endParaRPr>
          </a:p>
        </p:txBody>
      </p:sp>
      <p:sp>
        <p:nvSpPr>
          <p:cNvPr id="2" name="مربع نص 1">
            <a:extLst>
              <a:ext uri="{FF2B5EF4-FFF2-40B4-BE49-F238E27FC236}">
                <a16:creationId xmlns:a16="http://schemas.microsoft.com/office/drawing/2014/main" id="{06B38594-A197-71FA-FB3E-7B29C63247A7}"/>
              </a:ext>
            </a:extLst>
          </p:cNvPr>
          <p:cNvSpPr txBox="1"/>
          <p:nvPr/>
        </p:nvSpPr>
        <p:spPr>
          <a:xfrm>
            <a:off x="1254369" y="3741337"/>
            <a:ext cx="9683262" cy="1126462"/>
          </a:xfrm>
          <a:prstGeom prst="rect">
            <a:avLst/>
          </a:prstGeom>
          <a:noFill/>
        </p:spPr>
        <p:txBody>
          <a:bodyPr wrap="square" rtlCol="1" anchor="ctr">
            <a:spAutoFit/>
          </a:bodyPr>
          <a:lstStyle/>
          <a:p>
            <a:pPr algn="ctr">
              <a:lnSpc>
                <a:spcPct val="120000"/>
              </a:lnSpc>
            </a:pPr>
            <a:r>
              <a:rPr lang="ar-JO" sz="2800" b="1" dirty="0">
                <a:solidFill>
                  <a:schemeClr val="accent1">
                    <a:lumMod val="50000"/>
                  </a:schemeClr>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الصداقة التي تقوم على المعصية تزول، أما الصداقة المبنية على الطاعة فتبقى وتنفع صاحبها.</a:t>
            </a:r>
          </a:p>
        </p:txBody>
      </p:sp>
      <p:sp>
        <p:nvSpPr>
          <p:cNvPr id="4" name="مربع نص 3">
            <a:extLst>
              <a:ext uri="{FF2B5EF4-FFF2-40B4-BE49-F238E27FC236}">
                <a16:creationId xmlns:a16="http://schemas.microsoft.com/office/drawing/2014/main" id="{1CAE3551-8A01-14D0-F5FE-A9AAF9CB8A8A}"/>
              </a:ext>
            </a:extLst>
          </p:cNvPr>
          <p:cNvSpPr txBox="1"/>
          <p:nvPr/>
        </p:nvSpPr>
        <p:spPr>
          <a:xfrm>
            <a:off x="7025833" y="1411468"/>
            <a:ext cx="3911798" cy="609398"/>
          </a:xfrm>
          <a:prstGeom prst="rect">
            <a:avLst/>
          </a:prstGeom>
          <a:noFill/>
        </p:spPr>
        <p:txBody>
          <a:bodyPr wrap="square" rtlCol="1" anchor="ctr">
            <a:spAutoFit/>
          </a:bodyPr>
          <a:lstStyle/>
          <a:p>
            <a:pPr indent="360000">
              <a:lnSpc>
                <a:spcPct val="120000"/>
              </a:lnSpc>
            </a:pPr>
            <a:r>
              <a:rPr lang="ar-JO" sz="2800" b="1" dirty="0">
                <a:solidFill>
                  <a:srgbClr val="760000"/>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الصداقة في الإسلام.</a:t>
            </a:r>
          </a:p>
        </p:txBody>
      </p:sp>
    </p:spTree>
    <p:extLst>
      <p:ext uri="{BB962C8B-B14F-4D97-AF65-F5344CB8AC3E}">
        <p14:creationId xmlns:p14="http://schemas.microsoft.com/office/powerpoint/2010/main" val="421102937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 calcmode="lin" valueType="num">
                                      <p:cBhvr>
                                        <p:cTn id="9" dur="2000" fill="hold"/>
                                        <p:tgtEl>
                                          <p:spTgt spid="6"/>
                                        </p:tgtEl>
                                        <p:attrNameLst>
                                          <p:attrName>style.rotation</p:attrName>
                                        </p:attrNameLst>
                                      </p:cBhvr>
                                      <p:tavLst>
                                        <p:tav tm="0">
                                          <p:val>
                                            <p:fltVal val="360"/>
                                          </p:val>
                                        </p:tav>
                                        <p:tav tm="100000">
                                          <p:val>
                                            <p:fltVal val="0"/>
                                          </p:val>
                                        </p:tav>
                                      </p:tavLst>
                                    </p:anim>
                                    <p:animEffect transition="in" filter="fade">
                                      <p:cBhvr>
                                        <p:cTn id="10" dur="2000"/>
                                        <p:tgtEl>
                                          <p:spTgt spid="6"/>
                                        </p:tgtEl>
                                      </p:cBhvr>
                                    </p:animEffect>
                                  </p:childTnLst>
                                </p:cTn>
                              </p:par>
                            </p:childTnLst>
                          </p:cTn>
                        </p:par>
                        <p:par>
                          <p:cTn id="11" fill="hold">
                            <p:stCondLst>
                              <p:cond delay="2000"/>
                            </p:stCondLst>
                            <p:childTnLst>
                              <p:par>
                                <p:cTn id="12" presetID="42" presetClass="path" presetSubtype="0" fill="hold" nodeType="afterEffect">
                                  <p:stCondLst>
                                    <p:cond delay="2000"/>
                                  </p:stCondLst>
                                  <p:childTnLst>
                                    <p:animMotion origin="layout" path="M 0 0 L -0.38724 0.30556 " pathEditMode="relative" rAng="0" ptsTypes="AA">
                                      <p:cBhvr>
                                        <p:cTn id="13" dur="750" fill="hold"/>
                                        <p:tgtEl>
                                          <p:spTgt spid="6"/>
                                        </p:tgtEl>
                                        <p:attrNameLst>
                                          <p:attrName>ppt_x</p:attrName>
                                          <p:attrName>ppt_y</p:attrName>
                                        </p:attrNameLst>
                                      </p:cBhvr>
                                      <p:rCtr x="-19362" y="15278"/>
                                    </p:animMotion>
                                  </p:childTnLst>
                                </p:cTn>
                              </p:par>
                              <p:par>
                                <p:cTn id="14" presetID="6" presetClass="emph" presetSubtype="0" fill="hold" nodeType="withEffect">
                                  <p:stCondLst>
                                    <p:cond delay="2000"/>
                                  </p:stCondLst>
                                  <p:childTnLst>
                                    <p:animScale>
                                      <p:cBhvr>
                                        <p:cTn id="15" dur="750" fill="hold"/>
                                        <p:tgtEl>
                                          <p:spTgt spid="6"/>
                                        </p:tgtEl>
                                      </p:cBhvr>
                                      <p:by x="40000" y="40000"/>
                                    </p:animScale>
                                  </p:childTnLst>
                                </p:cTn>
                              </p:par>
                              <p:par>
                                <p:cTn id="16" presetID="8" presetClass="emph" presetSubtype="0" fill="hold" nodeType="withEffect">
                                  <p:stCondLst>
                                    <p:cond delay="2000"/>
                                  </p:stCondLst>
                                  <p:childTnLst>
                                    <p:animRot by="-600000">
                                      <p:cBhvr>
                                        <p:cTn id="17" dur="750" fill="hold"/>
                                        <p:tgtEl>
                                          <p:spTgt spid="6"/>
                                        </p:tgtEl>
                                        <p:attrNameLst>
                                          <p:attrName>r</p:attrName>
                                        </p:attrNameLst>
                                      </p:cBhvr>
                                    </p:animRot>
                                  </p:childTnLst>
                                </p:cTn>
                              </p:par>
                            </p:childTnLst>
                          </p:cTn>
                        </p:par>
                        <p:par>
                          <p:cTn id="18" fill="hold">
                            <p:stCondLst>
                              <p:cond delay="4750"/>
                            </p:stCondLst>
                            <p:childTnLst>
                              <p:par>
                                <p:cTn id="19" presetID="10" presetClass="entr" presetSubtype="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par>
                          <p:cTn id="22" fill="hold">
                            <p:stCondLst>
                              <p:cond delay="5250"/>
                            </p:stCondLst>
                            <p:childTnLst>
                              <p:par>
                                <p:cTn id="23" presetID="12" presetClass="entr" presetSubtype="2" fill="hold" grpId="0" nodeType="afterEffect">
                                  <p:stCondLst>
                                    <p:cond delay="25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750"/>
                                        <p:tgtEl>
                                          <p:spTgt spid="4"/>
                                        </p:tgtEl>
                                        <p:attrNameLst>
                                          <p:attrName>ppt_x</p:attrName>
                                        </p:attrNameLst>
                                      </p:cBhvr>
                                      <p:tavLst>
                                        <p:tav tm="0">
                                          <p:val>
                                            <p:strVal val="#ppt_x+#ppt_w*1.125000"/>
                                          </p:val>
                                        </p:tav>
                                        <p:tav tm="100000">
                                          <p:val>
                                            <p:strVal val="#ppt_x"/>
                                          </p:val>
                                        </p:tav>
                                      </p:tavLst>
                                    </p:anim>
                                    <p:animEffect transition="in" filter="wipe(left)">
                                      <p:cBhvr>
                                        <p:cTn id="26" dur="75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up)">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97DB7-E4B9-C408-D26A-3A082A9CE93F}"/>
            </a:ext>
          </a:extLst>
        </p:cNvPr>
        <p:cNvGrpSpPr/>
        <p:nvPr/>
      </p:nvGrpSpPr>
      <p:grpSpPr>
        <a:xfrm>
          <a:off x="0" y="0"/>
          <a:ext cx="0" cy="0"/>
          <a:chOff x="0" y="0"/>
          <a:chExt cx="0" cy="0"/>
        </a:xfrm>
      </p:grpSpPr>
      <p:sp>
        <p:nvSpPr>
          <p:cNvPr id="4" name="مستطيل 3">
            <a:extLst>
              <a:ext uri="{FF2B5EF4-FFF2-40B4-BE49-F238E27FC236}">
                <a16:creationId xmlns:a16="http://schemas.microsoft.com/office/drawing/2014/main" id="{3C39BC35-A9EC-B4E8-8322-153AADAE364D}"/>
              </a:ext>
            </a:extLst>
          </p:cNvPr>
          <p:cNvSpPr/>
          <p:nvPr/>
        </p:nvSpPr>
        <p:spPr>
          <a:xfrm rot="21006081">
            <a:off x="429763" y="4595692"/>
            <a:ext cx="1887415" cy="1856429"/>
          </a:xfrm>
          <a:prstGeom prst="rect">
            <a:avLst/>
          </a:prstGeom>
          <a:noFill/>
          <a:ln w="101600">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JO" b="1">
              <a:effectLst>
                <a:outerShdw blurRad="38100" dist="38100" dir="2700000" algn="tl">
                  <a:srgbClr val="000000">
                    <a:alpha val="43137"/>
                  </a:srgbClr>
                </a:outerShdw>
              </a:effectLst>
            </a:endParaRPr>
          </a:p>
        </p:txBody>
      </p:sp>
      <p:pic>
        <p:nvPicPr>
          <p:cNvPr id="6" name="صورة 5">
            <a:extLst>
              <a:ext uri="{FF2B5EF4-FFF2-40B4-BE49-F238E27FC236}">
                <a16:creationId xmlns:a16="http://schemas.microsoft.com/office/drawing/2014/main" id="{677C402E-BE61-5281-1E0F-871A8873581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56000" y="1089000"/>
            <a:ext cx="4680000" cy="4680000"/>
          </a:xfrm>
          <a:prstGeom prst="rect">
            <a:avLst/>
          </a:prstGeom>
        </p:spPr>
      </p:pic>
      <p:sp>
        <p:nvSpPr>
          <p:cNvPr id="5" name="مربع نص 4">
            <a:extLst>
              <a:ext uri="{FF2B5EF4-FFF2-40B4-BE49-F238E27FC236}">
                <a16:creationId xmlns:a16="http://schemas.microsoft.com/office/drawing/2014/main" id="{0D59BFD2-CC37-3604-DAF6-196A67FC03FA}"/>
              </a:ext>
            </a:extLst>
          </p:cNvPr>
          <p:cNvSpPr txBox="1"/>
          <p:nvPr/>
        </p:nvSpPr>
        <p:spPr>
          <a:xfrm>
            <a:off x="1254369" y="1698398"/>
            <a:ext cx="9683262" cy="2160591"/>
          </a:xfrm>
          <a:prstGeom prst="rect">
            <a:avLst/>
          </a:prstGeom>
          <a:noFill/>
        </p:spPr>
        <p:txBody>
          <a:bodyPr wrap="square" rtlCol="1" anchor="ctr">
            <a:spAutoFit/>
          </a:bodyPr>
          <a:lstStyle/>
          <a:p>
            <a:pPr indent="360000" algn="justLow">
              <a:lnSpc>
                <a:spcPct val="120000"/>
              </a:lnSpc>
              <a:spcAft>
                <a:spcPts val="600"/>
              </a:spcAft>
            </a:pPr>
            <a:r>
              <a:rPr lang="ar-JO" sz="2800" b="1" dirty="0">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قال النبي صلى الله عليه وسلم: (إنما مثل الجليس الصالح، وجليس السوء، كحامل المسك، ونافخ الكير، فحامل المسك، إما أن يحذيك، وإما أن تبتاع منه، وإما أن تجد منه ريحًا طيبة، ونافخ الكير، إما أن يحرق ثيابك، وإما أن تجد ريحًا خبيثة). متفق عليه.</a:t>
            </a:r>
            <a:endParaRPr lang="en-US" sz="2800" b="1" dirty="0">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endParaRPr>
          </a:p>
        </p:txBody>
      </p:sp>
      <p:sp>
        <p:nvSpPr>
          <p:cNvPr id="2" name="مربع نص 1">
            <a:extLst>
              <a:ext uri="{FF2B5EF4-FFF2-40B4-BE49-F238E27FC236}">
                <a16:creationId xmlns:a16="http://schemas.microsoft.com/office/drawing/2014/main" id="{42241DBC-5838-B721-1407-16811681F2BC}"/>
              </a:ext>
            </a:extLst>
          </p:cNvPr>
          <p:cNvSpPr txBox="1"/>
          <p:nvPr/>
        </p:nvSpPr>
        <p:spPr>
          <a:xfrm>
            <a:off x="1354238" y="3858989"/>
            <a:ext cx="9483524" cy="1126462"/>
          </a:xfrm>
          <a:prstGeom prst="rect">
            <a:avLst/>
          </a:prstGeom>
          <a:noFill/>
        </p:spPr>
        <p:txBody>
          <a:bodyPr wrap="square" rtlCol="1" anchor="ctr">
            <a:spAutoFit/>
          </a:bodyPr>
          <a:lstStyle/>
          <a:p>
            <a:pPr algn="ctr">
              <a:lnSpc>
                <a:spcPct val="120000"/>
              </a:lnSpc>
            </a:pPr>
            <a:r>
              <a:rPr lang="ar-JO" sz="2800" b="1" dirty="0">
                <a:solidFill>
                  <a:schemeClr val="accent1">
                    <a:lumMod val="50000"/>
                  </a:schemeClr>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الصاحب الصالح يشجعك على الخير ويذكّرك بالله، أما الصاحب السيئ فقد يجرك إلى ما يضرك في دينك ودنياك.</a:t>
            </a:r>
          </a:p>
        </p:txBody>
      </p:sp>
      <p:sp>
        <p:nvSpPr>
          <p:cNvPr id="3" name="مربع نص 2">
            <a:extLst>
              <a:ext uri="{FF2B5EF4-FFF2-40B4-BE49-F238E27FC236}">
                <a16:creationId xmlns:a16="http://schemas.microsoft.com/office/drawing/2014/main" id="{73DE39E0-4E79-8E03-44F5-5EA55FAD81A7}"/>
              </a:ext>
            </a:extLst>
          </p:cNvPr>
          <p:cNvSpPr txBox="1"/>
          <p:nvPr/>
        </p:nvSpPr>
        <p:spPr>
          <a:xfrm>
            <a:off x="8435999" y="1089000"/>
            <a:ext cx="2501631" cy="609398"/>
          </a:xfrm>
          <a:prstGeom prst="rect">
            <a:avLst/>
          </a:prstGeom>
          <a:noFill/>
        </p:spPr>
        <p:txBody>
          <a:bodyPr wrap="square" rtlCol="1" anchor="ctr">
            <a:spAutoFit/>
          </a:bodyPr>
          <a:lstStyle/>
          <a:p>
            <a:pPr indent="360000">
              <a:lnSpc>
                <a:spcPct val="120000"/>
              </a:lnSpc>
            </a:pPr>
            <a:r>
              <a:rPr lang="ar-JO" sz="2800" b="1" dirty="0">
                <a:solidFill>
                  <a:srgbClr val="760000"/>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تأثير الصديق.</a:t>
            </a:r>
          </a:p>
        </p:txBody>
      </p:sp>
    </p:spTree>
    <p:extLst>
      <p:ext uri="{BB962C8B-B14F-4D97-AF65-F5344CB8AC3E}">
        <p14:creationId xmlns:p14="http://schemas.microsoft.com/office/powerpoint/2010/main" val="213170260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 calcmode="lin" valueType="num">
                                      <p:cBhvr>
                                        <p:cTn id="9" dur="2000" fill="hold"/>
                                        <p:tgtEl>
                                          <p:spTgt spid="6"/>
                                        </p:tgtEl>
                                        <p:attrNameLst>
                                          <p:attrName>style.rotation</p:attrName>
                                        </p:attrNameLst>
                                      </p:cBhvr>
                                      <p:tavLst>
                                        <p:tav tm="0">
                                          <p:val>
                                            <p:fltVal val="360"/>
                                          </p:val>
                                        </p:tav>
                                        <p:tav tm="100000">
                                          <p:val>
                                            <p:fltVal val="0"/>
                                          </p:val>
                                        </p:tav>
                                      </p:tavLst>
                                    </p:anim>
                                    <p:animEffect transition="in" filter="fade">
                                      <p:cBhvr>
                                        <p:cTn id="10" dur="2000"/>
                                        <p:tgtEl>
                                          <p:spTgt spid="6"/>
                                        </p:tgtEl>
                                      </p:cBhvr>
                                    </p:animEffect>
                                  </p:childTnLst>
                                </p:cTn>
                              </p:par>
                            </p:childTnLst>
                          </p:cTn>
                        </p:par>
                        <p:par>
                          <p:cTn id="11" fill="hold">
                            <p:stCondLst>
                              <p:cond delay="2000"/>
                            </p:stCondLst>
                            <p:childTnLst>
                              <p:par>
                                <p:cTn id="12" presetID="42" presetClass="path" presetSubtype="0" fill="hold" nodeType="afterEffect">
                                  <p:stCondLst>
                                    <p:cond delay="2000"/>
                                  </p:stCondLst>
                                  <p:childTnLst>
                                    <p:animMotion origin="layout" path="M 0 0 L -0.38724 0.30556 " pathEditMode="relative" rAng="0" ptsTypes="AA">
                                      <p:cBhvr>
                                        <p:cTn id="13" dur="750" fill="hold"/>
                                        <p:tgtEl>
                                          <p:spTgt spid="6"/>
                                        </p:tgtEl>
                                        <p:attrNameLst>
                                          <p:attrName>ppt_x</p:attrName>
                                          <p:attrName>ppt_y</p:attrName>
                                        </p:attrNameLst>
                                      </p:cBhvr>
                                      <p:rCtr x="-19362" y="15278"/>
                                    </p:animMotion>
                                  </p:childTnLst>
                                </p:cTn>
                              </p:par>
                              <p:par>
                                <p:cTn id="14" presetID="6" presetClass="emph" presetSubtype="0" fill="hold" nodeType="withEffect">
                                  <p:stCondLst>
                                    <p:cond delay="2000"/>
                                  </p:stCondLst>
                                  <p:childTnLst>
                                    <p:animScale>
                                      <p:cBhvr>
                                        <p:cTn id="15" dur="750" fill="hold"/>
                                        <p:tgtEl>
                                          <p:spTgt spid="6"/>
                                        </p:tgtEl>
                                      </p:cBhvr>
                                      <p:by x="40000" y="40000"/>
                                    </p:animScale>
                                  </p:childTnLst>
                                </p:cTn>
                              </p:par>
                              <p:par>
                                <p:cTn id="16" presetID="8" presetClass="emph" presetSubtype="0" fill="hold" nodeType="withEffect">
                                  <p:stCondLst>
                                    <p:cond delay="2000"/>
                                  </p:stCondLst>
                                  <p:childTnLst>
                                    <p:animRot by="-600000">
                                      <p:cBhvr>
                                        <p:cTn id="17" dur="750" fill="hold"/>
                                        <p:tgtEl>
                                          <p:spTgt spid="6"/>
                                        </p:tgtEl>
                                        <p:attrNameLst>
                                          <p:attrName>r</p:attrName>
                                        </p:attrNameLst>
                                      </p:cBhvr>
                                    </p:animRot>
                                  </p:childTnLst>
                                </p:cTn>
                              </p:par>
                            </p:childTnLst>
                          </p:cTn>
                        </p:par>
                        <p:par>
                          <p:cTn id="18" fill="hold">
                            <p:stCondLst>
                              <p:cond delay="4750"/>
                            </p:stCondLst>
                            <p:childTnLst>
                              <p:par>
                                <p:cTn id="19" presetID="10"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5250"/>
                            </p:stCondLst>
                            <p:childTnLst>
                              <p:par>
                                <p:cTn id="23" presetID="12" presetClass="entr" presetSubtype="2" fill="hold" grpId="0" nodeType="afterEffect">
                                  <p:stCondLst>
                                    <p:cond delay="25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750"/>
                                        <p:tgtEl>
                                          <p:spTgt spid="3"/>
                                        </p:tgtEl>
                                        <p:attrNameLst>
                                          <p:attrName>ppt_x</p:attrName>
                                        </p:attrNameLst>
                                      </p:cBhvr>
                                      <p:tavLst>
                                        <p:tav tm="0">
                                          <p:val>
                                            <p:strVal val="#ppt_x+#ppt_w*1.125000"/>
                                          </p:val>
                                        </p:tav>
                                        <p:tav tm="100000">
                                          <p:val>
                                            <p:strVal val="#ppt_x"/>
                                          </p:val>
                                        </p:tav>
                                      </p:tavLst>
                                    </p:anim>
                                    <p:animEffect transition="in" filter="wipe(left)">
                                      <p:cBhvr>
                                        <p:cTn id="26" dur="75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up)">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B6C94-CAD7-F7A4-A228-85FE101DD4E5}"/>
            </a:ext>
          </a:extLst>
        </p:cNvPr>
        <p:cNvGrpSpPr/>
        <p:nvPr/>
      </p:nvGrpSpPr>
      <p:grpSpPr>
        <a:xfrm>
          <a:off x="0" y="0"/>
          <a:ext cx="0" cy="0"/>
          <a:chOff x="0" y="0"/>
          <a:chExt cx="0" cy="0"/>
        </a:xfrm>
      </p:grpSpPr>
      <p:sp>
        <p:nvSpPr>
          <p:cNvPr id="4" name="مستطيل 3">
            <a:extLst>
              <a:ext uri="{FF2B5EF4-FFF2-40B4-BE49-F238E27FC236}">
                <a16:creationId xmlns:a16="http://schemas.microsoft.com/office/drawing/2014/main" id="{27A67E8D-33B2-F36F-A8C8-01C644A72BCF}"/>
              </a:ext>
            </a:extLst>
          </p:cNvPr>
          <p:cNvSpPr/>
          <p:nvPr/>
        </p:nvSpPr>
        <p:spPr>
          <a:xfrm rot="21006081">
            <a:off x="429763" y="4595692"/>
            <a:ext cx="1887415" cy="1856429"/>
          </a:xfrm>
          <a:prstGeom prst="rect">
            <a:avLst/>
          </a:prstGeom>
          <a:noFill/>
          <a:ln w="101600">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JO" b="1">
              <a:effectLst>
                <a:outerShdw blurRad="38100" dist="38100" dir="2700000" algn="tl">
                  <a:srgbClr val="000000">
                    <a:alpha val="43137"/>
                  </a:srgbClr>
                </a:outerShdw>
              </a:effectLst>
            </a:endParaRPr>
          </a:p>
        </p:txBody>
      </p:sp>
      <p:pic>
        <p:nvPicPr>
          <p:cNvPr id="6" name="صورة 5">
            <a:extLst>
              <a:ext uri="{FF2B5EF4-FFF2-40B4-BE49-F238E27FC236}">
                <a16:creationId xmlns:a16="http://schemas.microsoft.com/office/drawing/2014/main" id="{DE73A07A-AB7A-0F60-B210-3D5E7485D21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56000" y="1089000"/>
            <a:ext cx="4680000" cy="4680000"/>
          </a:xfrm>
          <a:prstGeom prst="rect">
            <a:avLst/>
          </a:prstGeom>
        </p:spPr>
      </p:pic>
      <p:sp>
        <p:nvSpPr>
          <p:cNvPr id="5" name="مربع نص 4">
            <a:extLst>
              <a:ext uri="{FF2B5EF4-FFF2-40B4-BE49-F238E27FC236}">
                <a16:creationId xmlns:a16="http://schemas.microsoft.com/office/drawing/2014/main" id="{56918508-2844-485A-9FE9-6562521FB354}"/>
              </a:ext>
            </a:extLst>
          </p:cNvPr>
          <p:cNvSpPr txBox="1"/>
          <p:nvPr/>
        </p:nvSpPr>
        <p:spPr>
          <a:xfrm>
            <a:off x="1254369" y="2167116"/>
            <a:ext cx="9683262" cy="2677656"/>
          </a:xfrm>
          <a:prstGeom prst="rect">
            <a:avLst/>
          </a:prstGeom>
          <a:noFill/>
        </p:spPr>
        <p:txBody>
          <a:bodyPr wrap="square" rtlCol="1" anchor="ctr">
            <a:spAutoFit/>
          </a:bodyPr>
          <a:lstStyle/>
          <a:p>
            <a:pPr marL="514350" indent="-514350" algn="justLow">
              <a:lnSpc>
                <a:spcPct val="120000"/>
              </a:lnSpc>
              <a:buFont typeface="+mj-lt"/>
              <a:buAutoNum type="arabicPeriod"/>
            </a:pPr>
            <a:r>
              <a:rPr lang="ar-JO" sz="2800" b="1" dirty="0">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يذكّرك بالله.</a:t>
            </a:r>
          </a:p>
          <a:p>
            <a:pPr marL="514350" indent="-514350" algn="justLow">
              <a:lnSpc>
                <a:spcPct val="120000"/>
              </a:lnSpc>
              <a:buFont typeface="+mj-lt"/>
              <a:buAutoNum type="arabicPeriod"/>
            </a:pPr>
            <a:r>
              <a:rPr lang="ar-JO" sz="2800" b="1" dirty="0">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صادق وأمين.</a:t>
            </a:r>
          </a:p>
          <a:p>
            <a:pPr marL="514350" indent="-514350" algn="justLow">
              <a:lnSpc>
                <a:spcPct val="120000"/>
              </a:lnSpc>
              <a:buFont typeface="+mj-lt"/>
              <a:buAutoNum type="arabicPeriod"/>
            </a:pPr>
            <a:r>
              <a:rPr lang="ar-JO" sz="2800" b="1" dirty="0">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ينصحك إذا أخطأت.</a:t>
            </a:r>
          </a:p>
          <a:p>
            <a:pPr marL="514350" indent="-514350" algn="justLow">
              <a:lnSpc>
                <a:spcPct val="120000"/>
              </a:lnSpc>
              <a:buFont typeface="+mj-lt"/>
              <a:buAutoNum type="arabicPeriod"/>
            </a:pPr>
            <a:r>
              <a:rPr lang="ar-JO" sz="2800" b="1" dirty="0">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يفرح لنجاحك.</a:t>
            </a:r>
          </a:p>
          <a:p>
            <a:pPr marL="514350" indent="-514350" algn="justLow">
              <a:lnSpc>
                <a:spcPct val="120000"/>
              </a:lnSpc>
              <a:buFont typeface="+mj-lt"/>
              <a:buAutoNum type="arabicPeriod"/>
            </a:pPr>
            <a:r>
              <a:rPr lang="ar-JO" sz="2800" b="1" dirty="0">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يعينك على الطاعة.</a:t>
            </a:r>
            <a:endParaRPr lang="en-US" sz="2800" b="1" dirty="0">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endParaRPr>
          </a:p>
        </p:txBody>
      </p:sp>
      <p:sp>
        <p:nvSpPr>
          <p:cNvPr id="2" name="مربع نص 1">
            <a:extLst>
              <a:ext uri="{FF2B5EF4-FFF2-40B4-BE49-F238E27FC236}">
                <a16:creationId xmlns:a16="http://schemas.microsoft.com/office/drawing/2014/main" id="{0886074B-DB82-D404-AB77-0C38F2C2F584}"/>
              </a:ext>
            </a:extLst>
          </p:cNvPr>
          <p:cNvSpPr txBox="1"/>
          <p:nvPr/>
        </p:nvSpPr>
        <p:spPr>
          <a:xfrm>
            <a:off x="2446116" y="4844772"/>
            <a:ext cx="7299768" cy="1126462"/>
          </a:xfrm>
          <a:prstGeom prst="rect">
            <a:avLst/>
          </a:prstGeom>
          <a:noFill/>
        </p:spPr>
        <p:txBody>
          <a:bodyPr wrap="square" rtlCol="1" anchor="ctr">
            <a:spAutoFit/>
          </a:bodyPr>
          <a:lstStyle/>
          <a:p>
            <a:pPr algn="ctr">
              <a:lnSpc>
                <a:spcPct val="120000"/>
              </a:lnSpc>
            </a:pPr>
            <a:r>
              <a:rPr lang="ar-JO" sz="2800" b="1" dirty="0">
                <a:solidFill>
                  <a:schemeClr val="accent1">
                    <a:lumMod val="50000"/>
                  </a:schemeClr>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الصديق الحقيقي ليس من يوافقك دائمًا، بل من يريد لك الخير.</a:t>
            </a:r>
          </a:p>
        </p:txBody>
      </p:sp>
      <p:sp>
        <p:nvSpPr>
          <p:cNvPr id="3" name="مربع نص 2">
            <a:extLst>
              <a:ext uri="{FF2B5EF4-FFF2-40B4-BE49-F238E27FC236}">
                <a16:creationId xmlns:a16="http://schemas.microsoft.com/office/drawing/2014/main" id="{4879DE51-1ADF-6A7B-9BA5-01B38ED54B04}"/>
              </a:ext>
            </a:extLst>
          </p:cNvPr>
          <p:cNvSpPr txBox="1"/>
          <p:nvPr/>
        </p:nvSpPr>
        <p:spPr>
          <a:xfrm>
            <a:off x="6551271" y="1403830"/>
            <a:ext cx="4386360" cy="609398"/>
          </a:xfrm>
          <a:prstGeom prst="rect">
            <a:avLst/>
          </a:prstGeom>
          <a:noFill/>
        </p:spPr>
        <p:txBody>
          <a:bodyPr wrap="square" rtlCol="1" anchor="ctr">
            <a:spAutoFit/>
          </a:bodyPr>
          <a:lstStyle/>
          <a:p>
            <a:pPr indent="360000">
              <a:lnSpc>
                <a:spcPct val="120000"/>
              </a:lnSpc>
            </a:pPr>
            <a:r>
              <a:rPr lang="ar-JO" sz="2800" b="1" dirty="0">
                <a:solidFill>
                  <a:srgbClr val="760000"/>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من صفات الصديق الصالح.</a:t>
            </a:r>
          </a:p>
        </p:txBody>
      </p:sp>
    </p:spTree>
    <p:extLst>
      <p:ext uri="{BB962C8B-B14F-4D97-AF65-F5344CB8AC3E}">
        <p14:creationId xmlns:p14="http://schemas.microsoft.com/office/powerpoint/2010/main" val="239387606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 calcmode="lin" valueType="num">
                                      <p:cBhvr>
                                        <p:cTn id="9" dur="2000" fill="hold"/>
                                        <p:tgtEl>
                                          <p:spTgt spid="6"/>
                                        </p:tgtEl>
                                        <p:attrNameLst>
                                          <p:attrName>style.rotation</p:attrName>
                                        </p:attrNameLst>
                                      </p:cBhvr>
                                      <p:tavLst>
                                        <p:tav tm="0">
                                          <p:val>
                                            <p:fltVal val="360"/>
                                          </p:val>
                                        </p:tav>
                                        <p:tav tm="100000">
                                          <p:val>
                                            <p:fltVal val="0"/>
                                          </p:val>
                                        </p:tav>
                                      </p:tavLst>
                                    </p:anim>
                                    <p:animEffect transition="in" filter="fade">
                                      <p:cBhvr>
                                        <p:cTn id="10" dur="2000"/>
                                        <p:tgtEl>
                                          <p:spTgt spid="6"/>
                                        </p:tgtEl>
                                      </p:cBhvr>
                                    </p:animEffect>
                                  </p:childTnLst>
                                </p:cTn>
                              </p:par>
                            </p:childTnLst>
                          </p:cTn>
                        </p:par>
                        <p:par>
                          <p:cTn id="11" fill="hold">
                            <p:stCondLst>
                              <p:cond delay="2000"/>
                            </p:stCondLst>
                            <p:childTnLst>
                              <p:par>
                                <p:cTn id="12" presetID="42" presetClass="path" presetSubtype="0" fill="hold" nodeType="afterEffect">
                                  <p:stCondLst>
                                    <p:cond delay="2000"/>
                                  </p:stCondLst>
                                  <p:childTnLst>
                                    <p:animMotion origin="layout" path="M 0 0 L -0.38724 0.30556 " pathEditMode="relative" rAng="0" ptsTypes="AA">
                                      <p:cBhvr>
                                        <p:cTn id="13" dur="750" fill="hold"/>
                                        <p:tgtEl>
                                          <p:spTgt spid="6"/>
                                        </p:tgtEl>
                                        <p:attrNameLst>
                                          <p:attrName>ppt_x</p:attrName>
                                          <p:attrName>ppt_y</p:attrName>
                                        </p:attrNameLst>
                                      </p:cBhvr>
                                      <p:rCtr x="-19362" y="15278"/>
                                    </p:animMotion>
                                  </p:childTnLst>
                                </p:cTn>
                              </p:par>
                              <p:par>
                                <p:cTn id="14" presetID="6" presetClass="emph" presetSubtype="0" fill="hold" nodeType="withEffect">
                                  <p:stCondLst>
                                    <p:cond delay="2000"/>
                                  </p:stCondLst>
                                  <p:childTnLst>
                                    <p:animScale>
                                      <p:cBhvr>
                                        <p:cTn id="15" dur="750" fill="hold"/>
                                        <p:tgtEl>
                                          <p:spTgt spid="6"/>
                                        </p:tgtEl>
                                      </p:cBhvr>
                                      <p:by x="40000" y="40000"/>
                                    </p:animScale>
                                  </p:childTnLst>
                                </p:cTn>
                              </p:par>
                              <p:par>
                                <p:cTn id="16" presetID="8" presetClass="emph" presetSubtype="0" fill="hold" nodeType="withEffect">
                                  <p:stCondLst>
                                    <p:cond delay="2000"/>
                                  </p:stCondLst>
                                  <p:childTnLst>
                                    <p:animRot by="-600000">
                                      <p:cBhvr>
                                        <p:cTn id="17" dur="750" fill="hold"/>
                                        <p:tgtEl>
                                          <p:spTgt spid="6"/>
                                        </p:tgtEl>
                                        <p:attrNameLst>
                                          <p:attrName>r</p:attrName>
                                        </p:attrNameLst>
                                      </p:cBhvr>
                                    </p:animRot>
                                  </p:childTnLst>
                                </p:cTn>
                              </p:par>
                            </p:childTnLst>
                          </p:cTn>
                        </p:par>
                        <p:par>
                          <p:cTn id="18" fill="hold">
                            <p:stCondLst>
                              <p:cond delay="4750"/>
                            </p:stCondLst>
                            <p:childTnLst>
                              <p:par>
                                <p:cTn id="19" presetID="10"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5250"/>
                            </p:stCondLst>
                            <p:childTnLst>
                              <p:par>
                                <p:cTn id="23" presetID="12" presetClass="entr" presetSubtype="2" fill="hold" grpId="0" nodeType="afterEffect">
                                  <p:stCondLst>
                                    <p:cond delay="25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750"/>
                                        <p:tgtEl>
                                          <p:spTgt spid="3"/>
                                        </p:tgtEl>
                                        <p:attrNameLst>
                                          <p:attrName>ppt_x</p:attrName>
                                        </p:attrNameLst>
                                      </p:cBhvr>
                                      <p:tavLst>
                                        <p:tav tm="0">
                                          <p:val>
                                            <p:strVal val="#ppt_x+#ppt_w*1.125000"/>
                                          </p:val>
                                        </p:tav>
                                        <p:tav tm="100000">
                                          <p:val>
                                            <p:strVal val="#ppt_x"/>
                                          </p:val>
                                        </p:tav>
                                      </p:tavLst>
                                    </p:anim>
                                    <p:animEffect transition="in" filter="wipe(left)">
                                      <p:cBhvr>
                                        <p:cTn id="26" dur="75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Effect transition="in" filter="wipe(up)">
                                      <p:cBhvr>
                                        <p:cTn id="31" dur="500"/>
                                        <p:tgtEl>
                                          <p:spTgt spid="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5">
                                            <p:txEl>
                                              <p:pRg st="1" end="1"/>
                                            </p:txEl>
                                          </p:spTgt>
                                        </p:tgtEl>
                                        <p:attrNameLst>
                                          <p:attrName>style.visibility</p:attrName>
                                        </p:attrNameLst>
                                      </p:cBhvr>
                                      <p:to>
                                        <p:strVal val="visible"/>
                                      </p:to>
                                    </p:set>
                                    <p:animEffect transition="in" filter="wipe(up)">
                                      <p:cBhvr>
                                        <p:cTn id="36" dur="500"/>
                                        <p:tgtEl>
                                          <p:spTgt spid="5">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5">
                                            <p:txEl>
                                              <p:pRg st="2" end="2"/>
                                            </p:txEl>
                                          </p:spTgt>
                                        </p:tgtEl>
                                        <p:attrNameLst>
                                          <p:attrName>style.visibility</p:attrName>
                                        </p:attrNameLst>
                                      </p:cBhvr>
                                      <p:to>
                                        <p:strVal val="visible"/>
                                      </p:to>
                                    </p:set>
                                    <p:animEffect transition="in" filter="wipe(up)">
                                      <p:cBhvr>
                                        <p:cTn id="41" dur="500"/>
                                        <p:tgtEl>
                                          <p:spTgt spid="5">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5">
                                            <p:txEl>
                                              <p:pRg st="3" end="3"/>
                                            </p:txEl>
                                          </p:spTgt>
                                        </p:tgtEl>
                                        <p:attrNameLst>
                                          <p:attrName>style.visibility</p:attrName>
                                        </p:attrNameLst>
                                      </p:cBhvr>
                                      <p:to>
                                        <p:strVal val="visible"/>
                                      </p:to>
                                    </p:set>
                                    <p:animEffect transition="in" filter="wipe(up)">
                                      <p:cBhvr>
                                        <p:cTn id="46" dur="500"/>
                                        <p:tgtEl>
                                          <p:spTgt spid="5">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5">
                                            <p:txEl>
                                              <p:pRg st="4" end="4"/>
                                            </p:txEl>
                                          </p:spTgt>
                                        </p:tgtEl>
                                        <p:attrNameLst>
                                          <p:attrName>style.visibility</p:attrName>
                                        </p:attrNameLst>
                                      </p:cBhvr>
                                      <p:to>
                                        <p:strVal val="visible"/>
                                      </p:to>
                                    </p:set>
                                    <p:animEffect transition="in" filter="wipe(up)">
                                      <p:cBhvr>
                                        <p:cTn id="51" dur="500"/>
                                        <p:tgtEl>
                                          <p:spTgt spid="5">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fade">
                                      <p:cBhvr>
                                        <p:cTn id="5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08B57-5366-6959-E274-A32C551D71F8}"/>
            </a:ext>
          </a:extLst>
        </p:cNvPr>
        <p:cNvGrpSpPr/>
        <p:nvPr/>
      </p:nvGrpSpPr>
      <p:grpSpPr>
        <a:xfrm>
          <a:off x="0" y="0"/>
          <a:ext cx="0" cy="0"/>
          <a:chOff x="0" y="0"/>
          <a:chExt cx="0" cy="0"/>
        </a:xfrm>
      </p:grpSpPr>
      <p:sp>
        <p:nvSpPr>
          <p:cNvPr id="4" name="مستطيل 3">
            <a:extLst>
              <a:ext uri="{FF2B5EF4-FFF2-40B4-BE49-F238E27FC236}">
                <a16:creationId xmlns:a16="http://schemas.microsoft.com/office/drawing/2014/main" id="{0F9F301B-B3C5-4147-8671-390E4CDBC0A8}"/>
              </a:ext>
            </a:extLst>
          </p:cNvPr>
          <p:cNvSpPr/>
          <p:nvPr/>
        </p:nvSpPr>
        <p:spPr>
          <a:xfrm rot="21006081">
            <a:off x="429763" y="4595692"/>
            <a:ext cx="1887415" cy="1856429"/>
          </a:xfrm>
          <a:prstGeom prst="rect">
            <a:avLst/>
          </a:prstGeom>
          <a:noFill/>
          <a:ln w="101600">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JO" b="1">
              <a:effectLst>
                <a:outerShdw blurRad="38100" dist="38100" dir="2700000" algn="tl">
                  <a:srgbClr val="000000">
                    <a:alpha val="43137"/>
                  </a:srgbClr>
                </a:outerShdw>
              </a:effectLst>
            </a:endParaRPr>
          </a:p>
        </p:txBody>
      </p:sp>
      <p:pic>
        <p:nvPicPr>
          <p:cNvPr id="6" name="صورة 5">
            <a:extLst>
              <a:ext uri="{FF2B5EF4-FFF2-40B4-BE49-F238E27FC236}">
                <a16:creationId xmlns:a16="http://schemas.microsoft.com/office/drawing/2014/main" id="{C9B424CB-9C15-2342-A252-C9382876CBF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56000" y="1089000"/>
            <a:ext cx="4680000" cy="4680000"/>
          </a:xfrm>
          <a:prstGeom prst="rect">
            <a:avLst/>
          </a:prstGeom>
        </p:spPr>
      </p:pic>
      <p:sp>
        <p:nvSpPr>
          <p:cNvPr id="5" name="مربع نص 4">
            <a:extLst>
              <a:ext uri="{FF2B5EF4-FFF2-40B4-BE49-F238E27FC236}">
                <a16:creationId xmlns:a16="http://schemas.microsoft.com/office/drawing/2014/main" id="{4EB5EF19-3ABF-14D5-A9F0-1820857E6180}"/>
              </a:ext>
            </a:extLst>
          </p:cNvPr>
          <p:cNvSpPr txBox="1"/>
          <p:nvPr/>
        </p:nvSpPr>
        <p:spPr>
          <a:xfrm>
            <a:off x="1254369" y="2348705"/>
            <a:ext cx="9683262" cy="2160591"/>
          </a:xfrm>
          <a:prstGeom prst="rect">
            <a:avLst/>
          </a:prstGeom>
          <a:noFill/>
        </p:spPr>
        <p:txBody>
          <a:bodyPr wrap="square" rtlCol="1" anchor="ctr">
            <a:spAutoFit/>
          </a:bodyPr>
          <a:lstStyle/>
          <a:p>
            <a:pPr marL="514350" indent="-514350" algn="justLow">
              <a:lnSpc>
                <a:spcPct val="120000"/>
              </a:lnSpc>
              <a:buFont typeface="+mj-lt"/>
              <a:buAutoNum type="arabicPeriod"/>
            </a:pPr>
            <a:r>
              <a:rPr lang="ar-JO" sz="2800" b="1" dirty="0">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اختر من له أخلاق طيبة.</a:t>
            </a:r>
          </a:p>
          <a:p>
            <a:pPr marL="514350" indent="-514350" algn="justLow">
              <a:lnSpc>
                <a:spcPct val="120000"/>
              </a:lnSpc>
              <a:buFont typeface="+mj-lt"/>
              <a:buAutoNum type="arabicPeriod"/>
            </a:pPr>
            <a:r>
              <a:rPr lang="ar-JO" sz="2800" b="1" dirty="0">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راقب أفعاله قبل كلامه.</a:t>
            </a:r>
          </a:p>
          <a:p>
            <a:pPr marL="514350" indent="-514350" algn="justLow">
              <a:lnSpc>
                <a:spcPct val="120000"/>
              </a:lnSpc>
              <a:buFont typeface="+mj-lt"/>
              <a:buAutoNum type="arabicPeriod"/>
            </a:pPr>
            <a:r>
              <a:rPr lang="ar-JO" sz="2800" b="1" dirty="0">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ابتعد عن أصحاب السوء.</a:t>
            </a:r>
          </a:p>
          <a:p>
            <a:pPr marL="514350" indent="-514350" algn="justLow">
              <a:lnSpc>
                <a:spcPct val="120000"/>
              </a:lnSpc>
              <a:buFont typeface="+mj-lt"/>
              <a:buAutoNum type="arabicPeriod"/>
            </a:pPr>
            <a:r>
              <a:rPr lang="ar-JO" sz="2800" b="1" dirty="0">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اقترب ممن يرفع همتك.</a:t>
            </a:r>
            <a:endParaRPr lang="en-US" sz="2800" b="1" dirty="0">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endParaRPr>
          </a:p>
        </p:txBody>
      </p:sp>
      <p:sp>
        <p:nvSpPr>
          <p:cNvPr id="2" name="مربع نص 1">
            <a:extLst>
              <a:ext uri="{FF2B5EF4-FFF2-40B4-BE49-F238E27FC236}">
                <a16:creationId xmlns:a16="http://schemas.microsoft.com/office/drawing/2014/main" id="{EEB33AC4-C101-A8B0-4AC3-AFA65FBA5BCD}"/>
              </a:ext>
            </a:extLst>
          </p:cNvPr>
          <p:cNvSpPr txBox="1"/>
          <p:nvPr/>
        </p:nvSpPr>
        <p:spPr>
          <a:xfrm>
            <a:off x="2642886" y="4447281"/>
            <a:ext cx="6906228" cy="1126462"/>
          </a:xfrm>
          <a:prstGeom prst="rect">
            <a:avLst/>
          </a:prstGeom>
          <a:noFill/>
        </p:spPr>
        <p:txBody>
          <a:bodyPr wrap="square" rtlCol="1" anchor="ctr">
            <a:spAutoFit/>
          </a:bodyPr>
          <a:lstStyle/>
          <a:p>
            <a:pPr algn="ctr">
              <a:lnSpc>
                <a:spcPct val="120000"/>
              </a:lnSpc>
            </a:pPr>
            <a:r>
              <a:rPr lang="ar-JO" sz="2800" b="1" dirty="0">
                <a:solidFill>
                  <a:schemeClr val="accent1">
                    <a:lumMod val="50000"/>
                  </a:schemeClr>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اختيار الصديق قرار مهم لأنه يؤثر على المستقبل كله.</a:t>
            </a:r>
          </a:p>
        </p:txBody>
      </p:sp>
      <p:sp>
        <p:nvSpPr>
          <p:cNvPr id="3" name="مربع نص 2">
            <a:extLst>
              <a:ext uri="{FF2B5EF4-FFF2-40B4-BE49-F238E27FC236}">
                <a16:creationId xmlns:a16="http://schemas.microsoft.com/office/drawing/2014/main" id="{DD54013D-FECD-36A0-CA2B-CAB5681DFE37}"/>
              </a:ext>
            </a:extLst>
          </p:cNvPr>
          <p:cNvSpPr txBox="1"/>
          <p:nvPr/>
        </p:nvSpPr>
        <p:spPr>
          <a:xfrm>
            <a:off x="7268901" y="1739307"/>
            <a:ext cx="3668730" cy="609398"/>
          </a:xfrm>
          <a:prstGeom prst="rect">
            <a:avLst/>
          </a:prstGeom>
          <a:noFill/>
        </p:spPr>
        <p:txBody>
          <a:bodyPr wrap="square" rtlCol="1" anchor="ctr">
            <a:spAutoFit/>
          </a:bodyPr>
          <a:lstStyle/>
          <a:p>
            <a:pPr indent="360000">
              <a:lnSpc>
                <a:spcPct val="120000"/>
              </a:lnSpc>
            </a:pPr>
            <a:r>
              <a:rPr lang="ar-JO" sz="2800" b="1" dirty="0">
                <a:solidFill>
                  <a:srgbClr val="760000"/>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كيف تختار أصدقاءك؟</a:t>
            </a:r>
          </a:p>
        </p:txBody>
      </p:sp>
    </p:spTree>
    <p:extLst>
      <p:ext uri="{BB962C8B-B14F-4D97-AF65-F5344CB8AC3E}">
        <p14:creationId xmlns:p14="http://schemas.microsoft.com/office/powerpoint/2010/main" val="270116821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 calcmode="lin" valueType="num">
                                      <p:cBhvr>
                                        <p:cTn id="9" dur="2000" fill="hold"/>
                                        <p:tgtEl>
                                          <p:spTgt spid="6"/>
                                        </p:tgtEl>
                                        <p:attrNameLst>
                                          <p:attrName>style.rotation</p:attrName>
                                        </p:attrNameLst>
                                      </p:cBhvr>
                                      <p:tavLst>
                                        <p:tav tm="0">
                                          <p:val>
                                            <p:fltVal val="360"/>
                                          </p:val>
                                        </p:tav>
                                        <p:tav tm="100000">
                                          <p:val>
                                            <p:fltVal val="0"/>
                                          </p:val>
                                        </p:tav>
                                      </p:tavLst>
                                    </p:anim>
                                    <p:animEffect transition="in" filter="fade">
                                      <p:cBhvr>
                                        <p:cTn id="10" dur="2000"/>
                                        <p:tgtEl>
                                          <p:spTgt spid="6"/>
                                        </p:tgtEl>
                                      </p:cBhvr>
                                    </p:animEffect>
                                  </p:childTnLst>
                                </p:cTn>
                              </p:par>
                            </p:childTnLst>
                          </p:cTn>
                        </p:par>
                        <p:par>
                          <p:cTn id="11" fill="hold">
                            <p:stCondLst>
                              <p:cond delay="2000"/>
                            </p:stCondLst>
                            <p:childTnLst>
                              <p:par>
                                <p:cTn id="12" presetID="42" presetClass="path" presetSubtype="0" fill="hold" nodeType="afterEffect">
                                  <p:stCondLst>
                                    <p:cond delay="2000"/>
                                  </p:stCondLst>
                                  <p:childTnLst>
                                    <p:animMotion origin="layout" path="M 0 0 L -0.38724 0.30556 " pathEditMode="relative" rAng="0" ptsTypes="AA">
                                      <p:cBhvr>
                                        <p:cTn id="13" dur="750" fill="hold"/>
                                        <p:tgtEl>
                                          <p:spTgt spid="6"/>
                                        </p:tgtEl>
                                        <p:attrNameLst>
                                          <p:attrName>ppt_x</p:attrName>
                                          <p:attrName>ppt_y</p:attrName>
                                        </p:attrNameLst>
                                      </p:cBhvr>
                                      <p:rCtr x="-19362" y="15278"/>
                                    </p:animMotion>
                                  </p:childTnLst>
                                </p:cTn>
                              </p:par>
                              <p:par>
                                <p:cTn id="14" presetID="6" presetClass="emph" presetSubtype="0" fill="hold" nodeType="withEffect">
                                  <p:stCondLst>
                                    <p:cond delay="2000"/>
                                  </p:stCondLst>
                                  <p:childTnLst>
                                    <p:animScale>
                                      <p:cBhvr>
                                        <p:cTn id="15" dur="750" fill="hold"/>
                                        <p:tgtEl>
                                          <p:spTgt spid="6"/>
                                        </p:tgtEl>
                                      </p:cBhvr>
                                      <p:by x="40000" y="40000"/>
                                    </p:animScale>
                                  </p:childTnLst>
                                </p:cTn>
                              </p:par>
                              <p:par>
                                <p:cTn id="16" presetID="8" presetClass="emph" presetSubtype="0" fill="hold" nodeType="withEffect">
                                  <p:stCondLst>
                                    <p:cond delay="2000"/>
                                  </p:stCondLst>
                                  <p:childTnLst>
                                    <p:animRot by="-600000">
                                      <p:cBhvr>
                                        <p:cTn id="17" dur="750" fill="hold"/>
                                        <p:tgtEl>
                                          <p:spTgt spid="6"/>
                                        </p:tgtEl>
                                        <p:attrNameLst>
                                          <p:attrName>r</p:attrName>
                                        </p:attrNameLst>
                                      </p:cBhvr>
                                    </p:animRot>
                                  </p:childTnLst>
                                </p:cTn>
                              </p:par>
                            </p:childTnLst>
                          </p:cTn>
                        </p:par>
                        <p:par>
                          <p:cTn id="18" fill="hold">
                            <p:stCondLst>
                              <p:cond delay="4750"/>
                            </p:stCondLst>
                            <p:childTnLst>
                              <p:par>
                                <p:cTn id="19" presetID="10"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5250"/>
                            </p:stCondLst>
                            <p:childTnLst>
                              <p:par>
                                <p:cTn id="23" presetID="12" presetClass="entr" presetSubtype="2" fill="hold" grpId="0" nodeType="afterEffect">
                                  <p:stCondLst>
                                    <p:cond delay="25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750"/>
                                        <p:tgtEl>
                                          <p:spTgt spid="3"/>
                                        </p:tgtEl>
                                        <p:attrNameLst>
                                          <p:attrName>ppt_x</p:attrName>
                                        </p:attrNameLst>
                                      </p:cBhvr>
                                      <p:tavLst>
                                        <p:tav tm="0">
                                          <p:val>
                                            <p:strVal val="#ppt_x+#ppt_w*1.125000"/>
                                          </p:val>
                                        </p:tav>
                                        <p:tav tm="100000">
                                          <p:val>
                                            <p:strVal val="#ppt_x"/>
                                          </p:val>
                                        </p:tav>
                                      </p:tavLst>
                                    </p:anim>
                                    <p:animEffect transition="in" filter="wipe(left)">
                                      <p:cBhvr>
                                        <p:cTn id="26" dur="75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Effect transition="in" filter="wipe(up)">
                                      <p:cBhvr>
                                        <p:cTn id="31" dur="500"/>
                                        <p:tgtEl>
                                          <p:spTgt spid="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5">
                                            <p:txEl>
                                              <p:pRg st="1" end="1"/>
                                            </p:txEl>
                                          </p:spTgt>
                                        </p:tgtEl>
                                        <p:attrNameLst>
                                          <p:attrName>style.visibility</p:attrName>
                                        </p:attrNameLst>
                                      </p:cBhvr>
                                      <p:to>
                                        <p:strVal val="visible"/>
                                      </p:to>
                                    </p:set>
                                    <p:animEffect transition="in" filter="wipe(up)">
                                      <p:cBhvr>
                                        <p:cTn id="36" dur="500"/>
                                        <p:tgtEl>
                                          <p:spTgt spid="5">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5">
                                            <p:txEl>
                                              <p:pRg st="2" end="2"/>
                                            </p:txEl>
                                          </p:spTgt>
                                        </p:tgtEl>
                                        <p:attrNameLst>
                                          <p:attrName>style.visibility</p:attrName>
                                        </p:attrNameLst>
                                      </p:cBhvr>
                                      <p:to>
                                        <p:strVal val="visible"/>
                                      </p:to>
                                    </p:set>
                                    <p:animEffect transition="in" filter="wipe(up)">
                                      <p:cBhvr>
                                        <p:cTn id="41" dur="500"/>
                                        <p:tgtEl>
                                          <p:spTgt spid="5">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5">
                                            <p:txEl>
                                              <p:pRg st="3" end="3"/>
                                            </p:txEl>
                                          </p:spTgt>
                                        </p:tgtEl>
                                        <p:attrNameLst>
                                          <p:attrName>style.visibility</p:attrName>
                                        </p:attrNameLst>
                                      </p:cBhvr>
                                      <p:to>
                                        <p:strVal val="visible"/>
                                      </p:to>
                                    </p:set>
                                    <p:animEffect transition="in" filter="wipe(up)">
                                      <p:cBhvr>
                                        <p:cTn id="46" dur="500"/>
                                        <p:tgtEl>
                                          <p:spTgt spid="5">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C9B3E-DA8D-8040-4E89-3B879C9C86E9}"/>
            </a:ext>
          </a:extLst>
        </p:cNvPr>
        <p:cNvGrpSpPr/>
        <p:nvPr/>
      </p:nvGrpSpPr>
      <p:grpSpPr>
        <a:xfrm>
          <a:off x="0" y="0"/>
          <a:ext cx="0" cy="0"/>
          <a:chOff x="0" y="0"/>
          <a:chExt cx="0" cy="0"/>
        </a:xfrm>
      </p:grpSpPr>
      <p:sp>
        <p:nvSpPr>
          <p:cNvPr id="4" name="مستطيل 3">
            <a:extLst>
              <a:ext uri="{FF2B5EF4-FFF2-40B4-BE49-F238E27FC236}">
                <a16:creationId xmlns:a16="http://schemas.microsoft.com/office/drawing/2014/main" id="{E9210C54-0B55-9DEC-A0F5-DB7CC0151F5A}"/>
              </a:ext>
            </a:extLst>
          </p:cNvPr>
          <p:cNvSpPr/>
          <p:nvPr/>
        </p:nvSpPr>
        <p:spPr>
          <a:xfrm rot="21006081">
            <a:off x="429763" y="4595692"/>
            <a:ext cx="1887415" cy="1856429"/>
          </a:xfrm>
          <a:prstGeom prst="rect">
            <a:avLst/>
          </a:prstGeom>
          <a:noFill/>
          <a:ln w="101600">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JO" b="1">
              <a:effectLst>
                <a:outerShdw blurRad="38100" dist="38100" dir="2700000" algn="tl">
                  <a:srgbClr val="000000">
                    <a:alpha val="43137"/>
                  </a:srgbClr>
                </a:outerShdw>
              </a:effectLst>
            </a:endParaRPr>
          </a:p>
        </p:txBody>
      </p:sp>
      <p:pic>
        <p:nvPicPr>
          <p:cNvPr id="6" name="صورة 5">
            <a:extLst>
              <a:ext uri="{FF2B5EF4-FFF2-40B4-BE49-F238E27FC236}">
                <a16:creationId xmlns:a16="http://schemas.microsoft.com/office/drawing/2014/main" id="{2F642F51-F0C1-BEE0-0403-EE62EEAF01A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56000" y="1089000"/>
            <a:ext cx="4680000" cy="4680000"/>
          </a:xfrm>
          <a:prstGeom prst="rect">
            <a:avLst/>
          </a:prstGeom>
        </p:spPr>
      </p:pic>
      <p:sp>
        <p:nvSpPr>
          <p:cNvPr id="5" name="مربع نص 4">
            <a:extLst>
              <a:ext uri="{FF2B5EF4-FFF2-40B4-BE49-F238E27FC236}">
                <a16:creationId xmlns:a16="http://schemas.microsoft.com/office/drawing/2014/main" id="{BB141E9C-2D95-16BD-1A53-EE46EEDB4ECA}"/>
              </a:ext>
            </a:extLst>
          </p:cNvPr>
          <p:cNvSpPr txBox="1"/>
          <p:nvPr/>
        </p:nvSpPr>
        <p:spPr>
          <a:xfrm>
            <a:off x="1254369" y="2167116"/>
            <a:ext cx="9683262" cy="2677656"/>
          </a:xfrm>
          <a:prstGeom prst="rect">
            <a:avLst/>
          </a:prstGeom>
          <a:noFill/>
        </p:spPr>
        <p:txBody>
          <a:bodyPr wrap="square" rtlCol="1" anchor="ctr">
            <a:spAutoFit/>
          </a:bodyPr>
          <a:lstStyle/>
          <a:p>
            <a:pPr marL="514350" indent="-514350" algn="justLow">
              <a:lnSpc>
                <a:spcPct val="120000"/>
              </a:lnSpc>
              <a:buFont typeface="+mj-lt"/>
              <a:buAutoNum type="arabicPeriod"/>
            </a:pPr>
            <a:r>
              <a:rPr lang="ar-JO" sz="2800" b="1" dirty="0">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الاحترام.</a:t>
            </a:r>
          </a:p>
          <a:p>
            <a:pPr marL="514350" indent="-514350" algn="justLow">
              <a:lnSpc>
                <a:spcPct val="120000"/>
              </a:lnSpc>
              <a:buFont typeface="+mj-lt"/>
              <a:buAutoNum type="arabicPeriod"/>
            </a:pPr>
            <a:r>
              <a:rPr lang="ar-JO" sz="2800" b="1" dirty="0">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النصيحة.</a:t>
            </a:r>
          </a:p>
          <a:p>
            <a:pPr marL="514350" indent="-514350" algn="justLow">
              <a:lnSpc>
                <a:spcPct val="120000"/>
              </a:lnSpc>
              <a:buFont typeface="+mj-lt"/>
              <a:buAutoNum type="arabicPeriod"/>
            </a:pPr>
            <a:r>
              <a:rPr lang="ar-JO" sz="2800" b="1" dirty="0">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حفظ السر.</a:t>
            </a:r>
          </a:p>
          <a:p>
            <a:pPr marL="514350" indent="-514350" algn="justLow">
              <a:lnSpc>
                <a:spcPct val="120000"/>
              </a:lnSpc>
              <a:buFont typeface="+mj-lt"/>
              <a:buAutoNum type="arabicPeriod"/>
            </a:pPr>
            <a:r>
              <a:rPr lang="ar-JO" sz="2800" b="1" dirty="0">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الوقوف معه في الشدة.</a:t>
            </a:r>
          </a:p>
          <a:p>
            <a:pPr marL="514350" indent="-514350" algn="justLow">
              <a:lnSpc>
                <a:spcPct val="120000"/>
              </a:lnSpc>
              <a:buFont typeface="+mj-lt"/>
              <a:buAutoNum type="arabicPeriod"/>
            </a:pPr>
            <a:r>
              <a:rPr lang="ar-JO" sz="2800" b="1" dirty="0">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الدعاء له.</a:t>
            </a:r>
            <a:endParaRPr lang="en-US" sz="2800" b="1" dirty="0">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endParaRPr>
          </a:p>
        </p:txBody>
      </p:sp>
      <p:sp>
        <p:nvSpPr>
          <p:cNvPr id="2" name="مربع نص 1">
            <a:extLst>
              <a:ext uri="{FF2B5EF4-FFF2-40B4-BE49-F238E27FC236}">
                <a16:creationId xmlns:a16="http://schemas.microsoft.com/office/drawing/2014/main" id="{89870442-1F09-A34F-B6A6-DFA09DB2AFF2}"/>
              </a:ext>
            </a:extLst>
          </p:cNvPr>
          <p:cNvSpPr txBox="1"/>
          <p:nvPr/>
        </p:nvSpPr>
        <p:spPr>
          <a:xfrm>
            <a:off x="2538714" y="4844772"/>
            <a:ext cx="7114572" cy="1126462"/>
          </a:xfrm>
          <a:prstGeom prst="rect">
            <a:avLst/>
          </a:prstGeom>
          <a:noFill/>
        </p:spPr>
        <p:txBody>
          <a:bodyPr wrap="square" rtlCol="1" anchor="ctr">
            <a:spAutoFit/>
          </a:bodyPr>
          <a:lstStyle/>
          <a:p>
            <a:pPr algn="ctr">
              <a:lnSpc>
                <a:spcPct val="120000"/>
              </a:lnSpc>
            </a:pPr>
            <a:r>
              <a:rPr lang="ar-JO" sz="2800" b="1" dirty="0">
                <a:solidFill>
                  <a:schemeClr val="accent1">
                    <a:lumMod val="50000"/>
                  </a:schemeClr>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الصداقة الحقيقية تقوم على العطاء وليس المصلحة فقط.</a:t>
            </a:r>
          </a:p>
        </p:txBody>
      </p:sp>
      <p:sp>
        <p:nvSpPr>
          <p:cNvPr id="3" name="مربع نص 2">
            <a:extLst>
              <a:ext uri="{FF2B5EF4-FFF2-40B4-BE49-F238E27FC236}">
                <a16:creationId xmlns:a16="http://schemas.microsoft.com/office/drawing/2014/main" id="{9DA4440E-A240-AC88-58C4-D117DFBC4AA3}"/>
              </a:ext>
            </a:extLst>
          </p:cNvPr>
          <p:cNvSpPr txBox="1"/>
          <p:nvPr/>
        </p:nvSpPr>
        <p:spPr>
          <a:xfrm>
            <a:off x="8044405" y="1403830"/>
            <a:ext cx="2893226" cy="609398"/>
          </a:xfrm>
          <a:prstGeom prst="rect">
            <a:avLst/>
          </a:prstGeom>
          <a:noFill/>
        </p:spPr>
        <p:txBody>
          <a:bodyPr wrap="square" rtlCol="1" anchor="ctr">
            <a:spAutoFit/>
          </a:bodyPr>
          <a:lstStyle/>
          <a:p>
            <a:pPr indent="360000">
              <a:lnSpc>
                <a:spcPct val="120000"/>
              </a:lnSpc>
            </a:pPr>
            <a:r>
              <a:rPr lang="ar-JO" sz="2800" b="1" dirty="0">
                <a:solidFill>
                  <a:srgbClr val="760000"/>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حقوق الصديق.</a:t>
            </a:r>
          </a:p>
        </p:txBody>
      </p:sp>
    </p:spTree>
    <p:extLst>
      <p:ext uri="{BB962C8B-B14F-4D97-AF65-F5344CB8AC3E}">
        <p14:creationId xmlns:p14="http://schemas.microsoft.com/office/powerpoint/2010/main" val="346117653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 calcmode="lin" valueType="num">
                                      <p:cBhvr>
                                        <p:cTn id="9" dur="2000" fill="hold"/>
                                        <p:tgtEl>
                                          <p:spTgt spid="6"/>
                                        </p:tgtEl>
                                        <p:attrNameLst>
                                          <p:attrName>style.rotation</p:attrName>
                                        </p:attrNameLst>
                                      </p:cBhvr>
                                      <p:tavLst>
                                        <p:tav tm="0">
                                          <p:val>
                                            <p:fltVal val="360"/>
                                          </p:val>
                                        </p:tav>
                                        <p:tav tm="100000">
                                          <p:val>
                                            <p:fltVal val="0"/>
                                          </p:val>
                                        </p:tav>
                                      </p:tavLst>
                                    </p:anim>
                                    <p:animEffect transition="in" filter="fade">
                                      <p:cBhvr>
                                        <p:cTn id="10" dur="2000"/>
                                        <p:tgtEl>
                                          <p:spTgt spid="6"/>
                                        </p:tgtEl>
                                      </p:cBhvr>
                                    </p:animEffect>
                                  </p:childTnLst>
                                </p:cTn>
                              </p:par>
                            </p:childTnLst>
                          </p:cTn>
                        </p:par>
                        <p:par>
                          <p:cTn id="11" fill="hold">
                            <p:stCondLst>
                              <p:cond delay="2000"/>
                            </p:stCondLst>
                            <p:childTnLst>
                              <p:par>
                                <p:cTn id="12" presetID="42" presetClass="path" presetSubtype="0" fill="hold" nodeType="afterEffect">
                                  <p:stCondLst>
                                    <p:cond delay="2000"/>
                                  </p:stCondLst>
                                  <p:childTnLst>
                                    <p:animMotion origin="layout" path="M 0 0 L -0.38724 0.30556 " pathEditMode="relative" rAng="0" ptsTypes="AA">
                                      <p:cBhvr>
                                        <p:cTn id="13" dur="750" fill="hold"/>
                                        <p:tgtEl>
                                          <p:spTgt spid="6"/>
                                        </p:tgtEl>
                                        <p:attrNameLst>
                                          <p:attrName>ppt_x</p:attrName>
                                          <p:attrName>ppt_y</p:attrName>
                                        </p:attrNameLst>
                                      </p:cBhvr>
                                      <p:rCtr x="-19362" y="15278"/>
                                    </p:animMotion>
                                  </p:childTnLst>
                                </p:cTn>
                              </p:par>
                              <p:par>
                                <p:cTn id="14" presetID="6" presetClass="emph" presetSubtype="0" fill="hold" nodeType="withEffect">
                                  <p:stCondLst>
                                    <p:cond delay="2000"/>
                                  </p:stCondLst>
                                  <p:childTnLst>
                                    <p:animScale>
                                      <p:cBhvr>
                                        <p:cTn id="15" dur="750" fill="hold"/>
                                        <p:tgtEl>
                                          <p:spTgt spid="6"/>
                                        </p:tgtEl>
                                      </p:cBhvr>
                                      <p:by x="40000" y="40000"/>
                                    </p:animScale>
                                  </p:childTnLst>
                                </p:cTn>
                              </p:par>
                              <p:par>
                                <p:cTn id="16" presetID="8" presetClass="emph" presetSubtype="0" fill="hold" nodeType="withEffect">
                                  <p:stCondLst>
                                    <p:cond delay="2000"/>
                                  </p:stCondLst>
                                  <p:childTnLst>
                                    <p:animRot by="-600000">
                                      <p:cBhvr>
                                        <p:cTn id="17" dur="750" fill="hold"/>
                                        <p:tgtEl>
                                          <p:spTgt spid="6"/>
                                        </p:tgtEl>
                                        <p:attrNameLst>
                                          <p:attrName>r</p:attrName>
                                        </p:attrNameLst>
                                      </p:cBhvr>
                                    </p:animRot>
                                  </p:childTnLst>
                                </p:cTn>
                              </p:par>
                            </p:childTnLst>
                          </p:cTn>
                        </p:par>
                        <p:par>
                          <p:cTn id="18" fill="hold">
                            <p:stCondLst>
                              <p:cond delay="4750"/>
                            </p:stCondLst>
                            <p:childTnLst>
                              <p:par>
                                <p:cTn id="19" presetID="10"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5250"/>
                            </p:stCondLst>
                            <p:childTnLst>
                              <p:par>
                                <p:cTn id="23" presetID="12" presetClass="entr" presetSubtype="2" fill="hold" grpId="0" nodeType="afterEffect">
                                  <p:stCondLst>
                                    <p:cond delay="25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750"/>
                                        <p:tgtEl>
                                          <p:spTgt spid="3"/>
                                        </p:tgtEl>
                                        <p:attrNameLst>
                                          <p:attrName>ppt_x</p:attrName>
                                        </p:attrNameLst>
                                      </p:cBhvr>
                                      <p:tavLst>
                                        <p:tav tm="0">
                                          <p:val>
                                            <p:strVal val="#ppt_x+#ppt_w*1.125000"/>
                                          </p:val>
                                        </p:tav>
                                        <p:tav tm="100000">
                                          <p:val>
                                            <p:strVal val="#ppt_x"/>
                                          </p:val>
                                        </p:tav>
                                      </p:tavLst>
                                    </p:anim>
                                    <p:animEffect transition="in" filter="wipe(left)">
                                      <p:cBhvr>
                                        <p:cTn id="26" dur="75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Effect transition="in" filter="wipe(up)">
                                      <p:cBhvr>
                                        <p:cTn id="31" dur="500"/>
                                        <p:tgtEl>
                                          <p:spTgt spid="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5">
                                            <p:txEl>
                                              <p:pRg st="1" end="1"/>
                                            </p:txEl>
                                          </p:spTgt>
                                        </p:tgtEl>
                                        <p:attrNameLst>
                                          <p:attrName>style.visibility</p:attrName>
                                        </p:attrNameLst>
                                      </p:cBhvr>
                                      <p:to>
                                        <p:strVal val="visible"/>
                                      </p:to>
                                    </p:set>
                                    <p:animEffect transition="in" filter="wipe(up)">
                                      <p:cBhvr>
                                        <p:cTn id="36" dur="500"/>
                                        <p:tgtEl>
                                          <p:spTgt spid="5">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5">
                                            <p:txEl>
                                              <p:pRg st="2" end="2"/>
                                            </p:txEl>
                                          </p:spTgt>
                                        </p:tgtEl>
                                        <p:attrNameLst>
                                          <p:attrName>style.visibility</p:attrName>
                                        </p:attrNameLst>
                                      </p:cBhvr>
                                      <p:to>
                                        <p:strVal val="visible"/>
                                      </p:to>
                                    </p:set>
                                    <p:animEffect transition="in" filter="wipe(up)">
                                      <p:cBhvr>
                                        <p:cTn id="41" dur="500"/>
                                        <p:tgtEl>
                                          <p:spTgt spid="5">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5">
                                            <p:txEl>
                                              <p:pRg st="3" end="3"/>
                                            </p:txEl>
                                          </p:spTgt>
                                        </p:tgtEl>
                                        <p:attrNameLst>
                                          <p:attrName>style.visibility</p:attrName>
                                        </p:attrNameLst>
                                      </p:cBhvr>
                                      <p:to>
                                        <p:strVal val="visible"/>
                                      </p:to>
                                    </p:set>
                                    <p:animEffect transition="in" filter="wipe(up)">
                                      <p:cBhvr>
                                        <p:cTn id="46" dur="500"/>
                                        <p:tgtEl>
                                          <p:spTgt spid="5">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5">
                                            <p:txEl>
                                              <p:pRg st="4" end="4"/>
                                            </p:txEl>
                                          </p:spTgt>
                                        </p:tgtEl>
                                        <p:attrNameLst>
                                          <p:attrName>style.visibility</p:attrName>
                                        </p:attrNameLst>
                                      </p:cBhvr>
                                      <p:to>
                                        <p:strVal val="visible"/>
                                      </p:to>
                                    </p:set>
                                    <p:animEffect transition="in" filter="wipe(up)">
                                      <p:cBhvr>
                                        <p:cTn id="51" dur="500"/>
                                        <p:tgtEl>
                                          <p:spTgt spid="5">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fade">
                                      <p:cBhvr>
                                        <p:cTn id="5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P spid="2" grpId="0"/>
      <p:bldP spid="3" grpId="0"/>
    </p:bld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نسق Office">
  <a:themeElements>
    <a:clrScheme name="مخصص 3">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954F72"/>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TotalTime>
  <Words>425</Words>
  <Application>Microsoft Office PowerPoint</Application>
  <PresentationFormat>شاشة عريضة</PresentationFormat>
  <Paragraphs>55</Paragraphs>
  <Slides>12</Slides>
  <Notes>0</Notes>
  <HiddenSlides>1</HiddenSlides>
  <MMClips>0</MMClips>
  <ScaleCrop>false</ScaleCrop>
  <HeadingPairs>
    <vt:vector size="6" baseType="variant">
      <vt:variant>
        <vt:lpstr>الخطوط المستخدمة</vt:lpstr>
      </vt:variant>
      <vt:variant>
        <vt:i4>6</vt:i4>
      </vt:variant>
      <vt:variant>
        <vt:lpstr>نسق</vt:lpstr>
      </vt:variant>
      <vt:variant>
        <vt:i4>2</vt:i4>
      </vt:variant>
      <vt:variant>
        <vt:lpstr>عناوين الشرائح</vt:lpstr>
      </vt:variant>
      <vt:variant>
        <vt:i4>12</vt:i4>
      </vt:variant>
    </vt:vector>
  </HeadingPairs>
  <TitlesOfParts>
    <vt:vector size="20" baseType="lpstr">
      <vt:lpstr>A Jannat LT</vt:lpstr>
      <vt:lpstr>Aptos</vt:lpstr>
      <vt:lpstr>Aptos Display</vt:lpstr>
      <vt:lpstr>Arial</vt:lpstr>
      <vt:lpstr>Calibri</vt:lpstr>
      <vt:lpstr>Calibri Light</vt:lpstr>
      <vt:lpstr>نسق Office</vt:lpstr>
      <vt:lpstr>1_نسق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الصداقة في الإسلام</dc:title>
  <dc:creator>البوربوينت الإسلامي</dc:creator>
  <cp:lastModifiedBy>البوربوينت الإسلامي</cp:lastModifiedBy>
  <cp:revision>19</cp:revision>
  <dcterms:created xsi:type="dcterms:W3CDTF">2026-02-24T01:38:58Z</dcterms:created>
  <dcterms:modified xsi:type="dcterms:W3CDTF">2026-02-26T16:34:53Z</dcterms:modified>
</cp:coreProperties>
</file>