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8" r:id="rId2"/>
  </p:sldMasterIdLst>
  <p:notesMasterIdLst>
    <p:notesMasterId r:id="rId14"/>
  </p:notesMasterIdLst>
  <p:sldIdLst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02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71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E37E05-C03D-4F99-A700-ABB231A1C0E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061D1E5-F52D-4106-A84D-501FC0A07DA9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394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61D1E5-F52D-4106-A84D-501FC0A07DA9}" type="slidenum">
              <a:rPr lang="ar-JO" smtClean="0"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3027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73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7102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21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93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2824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966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546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160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512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03/12/1446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34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4492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5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2247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41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8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9618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0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5230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D0C138-2ABA-4A5E-9496-94A2D64E22FD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0FBDA1-B40C-4A2F-A9D0-05FBB72499A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374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03/12/1446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7786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Islamic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40E4D-3D37-D37F-9598-A104EDB86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D03406-AEAB-54CC-1809-5ABC2E22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15" y="1094519"/>
            <a:ext cx="5808785" cy="1062528"/>
          </a:xfrm>
        </p:spPr>
        <p:txBody>
          <a:bodyPr>
            <a:normAutofit/>
          </a:bodyPr>
          <a:lstStyle/>
          <a:p>
            <a:pPr algn="r"/>
            <a:r>
              <a:rPr lang="ar-JO" sz="4000" dirty="0"/>
              <a:t>خاتمة.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8B84B2C-D2C5-8C7F-1430-BEF0276C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444"/>
            <a:ext cx="10515600" cy="1627638"/>
          </a:xfrm>
        </p:spPr>
        <p:txBody>
          <a:bodyPr>
            <a:noAutofit/>
          </a:bodyPr>
          <a:lstStyle/>
          <a:p>
            <a:r>
              <a:rPr lang="ar-JO" dirty="0"/>
              <a:t>الانضباط المدرسي ليس مجرد التزام بالقوانين، بل هو أسلوب حياة.</a:t>
            </a:r>
          </a:p>
          <a:p>
            <a:r>
              <a:rPr lang="ar-JO" dirty="0"/>
              <a:t>هو الركيزة الأساسية للنجاح والتفوق في الحياة الدراسية والمهنية.</a:t>
            </a:r>
          </a:p>
          <a:p>
            <a:r>
              <a:rPr lang="ar-JO" dirty="0"/>
              <a:t>بتعاون الأسرة والمدرسة، نُنشئ جيلاً مسؤولاً ومنضبطاً.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A0D27AB-A788-1328-5B72-1AB5CA987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4292599"/>
            <a:ext cx="2808288" cy="1867271"/>
          </a:xfrm>
          <a:prstGeom prst="rect">
            <a:avLst/>
          </a:prstGeom>
          <a:ln>
            <a:noFill/>
          </a:ln>
          <a:effectLst>
            <a:outerShdw blurRad="63500" dist="38100" dir="84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7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32840-C5C9-AAA6-6C65-AEE6D5972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A2C0FF-46EC-121A-D182-045DD99E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15" y="1094519"/>
            <a:ext cx="5808785" cy="1062528"/>
          </a:xfrm>
        </p:spPr>
        <p:txBody>
          <a:bodyPr>
            <a:normAutofit/>
          </a:bodyPr>
          <a:lstStyle/>
          <a:p>
            <a:pPr algn="r"/>
            <a:r>
              <a:rPr lang="ar-JO" sz="4000" dirty="0"/>
              <a:t>أسئلة / نقاش.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ADCF592-8298-0B26-6B50-A8595C61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442"/>
            <a:ext cx="10515600" cy="282843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JO" dirty="0"/>
              <a:t>هل تعتقد أن للطالب دورًا في وضع قوانين الصف؟</a:t>
            </a:r>
          </a:p>
          <a:p>
            <a:pPr marL="514350" indent="-514350">
              <a:buFont typeface="+mj-lt"/>
              <a:buAutoNum type="arabicPeriod"/>
            </a:pPr>
            <a:r>
              <a:rPr lang="ar-JO" dirty="0"/>
              <a:t>ما الوسائل التي تراها فعالة لتعزيز الانضباط في المدرسة؟</a:t>
            </a:r>
          </a:p>
          <a:p>
            <a:pPr marL="514350" indent="-514350">
              <a:buFont typeface="+mj-lt"/>
              <a:buAutoNum type="arabicPeriod"/>
            </a:pPr>
            <a:r>
              <a:rPr lang="ar-JO" dirty="0"/>
              <a:t>كيف يمكن للأسرة أن تدعم المدرسة في ترسيخ الانضباط؟</a:t>
            </a:r>
          </a:p>
          <a:p>
            <a:pPr marL="514350" indent="-514350">
              <a:buFont typeface="+mj-lt"/>
              <a:buAutoNum type="arabicPeriod"/>
            </a:pPr>
            <a:r>
              <a:rPr lang="ar-JO" dirty="0"/>
              <a:t>ما أثر القدوة الحسنة (كالمعلم أو الوالد) في سلوك الطالب؟</a:t>
            </a:r>
          </a:p>
          <a:p>
            <a:pPr marL="514350" indent="-514350">
              <a:buFont typeface="+mj-lt"/>
              <a:buAutoNum type="arabicPeriod"/>
            </a:pPr>
            <a:r>
              <a:rPr lang="ar-JO" dirty="0"/>
              <a:t>ما الفرق بين الانضباط المفروض والانضباط الذاتي؟ وأيهما أكثر فعالية؟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E276A67-40DC-9E0F-F2E7-E45387DF3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4292599"/>
            <a:ext cx="2816756" cy="1877837"/>
          </a:xfrm>
          <a:prstGeom prst="rect">
            <a:avLst/>
          </a:prstGeom>
          <a:ln>
            <a:noFill/>
          </a:ln>
          <a:effectLst>
            <a:outerShdw blurRad="63500" dist="38100" dir="84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3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761C45-3108-0D1A-0464-DCF7390AD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7631" y="2415694"/>
            <a:ext cx="5556738" cy="1036394"/>
          </a:xfrm>
        </p:spPr>
        <p:txBody>
          <a:bodyPr/>
          <a:lstStyle/>
          <a:p>
            <a:r>
              <a:rPr lang="ar-JO" sz="4400" dirty="0"/>
              <a:t>الانضباط المدرسي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13E868F-DC93-CC55-6476-8FF4F62E5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7631" y="3659913"/>
            <a:ext cx="5556738" cy="465870"/>
          </a:xfrm>
        </p:spPr>
        <p:txBody>
          <a:bodyPr>
            <a:noAutofit/>
          </a:bodyPr>
          <a:lstStyle/>
          <a:p>
            <a:r>
              <a:rPr lang="ar-JO" sz="2800" dirty="0"/>
              <a:t>نحو بيئة تعليمية آمنة وفعالة</a:t>
            </a:r>
          </a:p>
        </p:txBody>
      </p:sp>
      <p:sp>
        <p:nvSpPr>
          <p:cNvPr id="4" name="مربع نص 3">
            <a:hlinkClick r:id="rId3" tooltip="تسرنا زيارتكم للقناة"/>
            <a:extLst>
              <a:ext uri="{FF2B5EF4-FFF2-40B4-BE49-F238E27FC236}">
                <a16:creationId xmlns:a16="http://schemas.microsoft.com/office/drawing/2014/main" id="{D0AEC4A2-23F2-7AA1-A255-618F7EEA1F69}"/>
              </a:ext>
            </a:extLst>
          </p:cNvPr>
          <p:cNvSpPr txBox="1"/>
          <p:nvPr/>
        </p:nvSpPr>
        <p:spPr>
          <a:xfrm>
            <a:off x="4092374" y="4374191"/>
            <a:ext cx="400725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JO" sz="2000" dirty="0"/>
              <a:t>قناة البوربوينت الإسلامي</a:t>
            </a:r>
          </a:p>
          <a:p>
            <a:pPr algn="ctr" rtl="0"/>
            <a:r>
              <a:rPr lang="en-US" sz="2000" dirty="0"/>
              <a:t>youtube.com/@IslamicPowerPoint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274585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727B6F-BFB7-5CF6-AAE0-CE85D3CF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908" y="1094519"/>
            <a:ext cx="4999892" cy="1062528"/>
          </a:xfrm>
        </p:spPr>
        <p:txBody>
          <a:bodyPr/>
          <a:lstStyle/>
          <a:p>
            <a:r>
              <a:rPr lang="ar-JO" dirty="0"/>
              <a:t>ما هو الانضباط المدرسي؟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031345-4CC2-916D-CA2A-F750BDFD7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6018"/>
            <a:ext cx="10515600" cy="1749913"/>
          </a:xfrm>
        </p:spPr>
        <p:txBody>
          <a:bodyPr/>
          <a:lstStyle/>
          <a:p>
            <a:r>
              <a:rPr lang="ar-JO" dirty="0"/>
              <a:t>هو التزام الطالب بالقواعد والأنظمة السلوكية داخل المدرسة.</a:t>
            </a:r>
            <a:endParaRPr lang="en-US" dirty="0"/>
          </a:p>
          <a:p>
            <a:r>
              <a:rPr lang="ar-JO" dirty="0"/>
              <a:t>يشمل احترام المعلمين، الزملاء، والبيئة التعليمية.</a:t>
            </a:r>
            <a:endParaRPr lang="en-US" dirty="0"/>
          </a:p>
          <a:p>
            <a:r>
              <a:rPr lang="ar-JO" dirty="0"/>
              <a:t>يعبر عن وعي الطالب بمسؤولياته تجاه نفسه ومجتمعه المدرسي.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02BCC74-29CD-1837-DF0F-F678333A23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2489" y="4312525"/>
            <a:ext cx="2742706" cy="1859816"/>
          </a:xfrm>
          <a:prstGeom prst="rect">
            <a:avLst/>
          </a:prstGeom>
          <a:ln>
            <a:noFill/>
          </a:ln>
          <a:effectLst>
            <a:outerShdw blurRad="63500" dist="38100" dir="84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629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294FC-75B9-052D-BC48-00A2A2F8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D201E5-00E7-F5F3-92BC-4DA92882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908" y="1094519"/>
            <a:ext cx="4999892" cy="1062528"/>
          </a:xfrm>
        </p:spPr>
        <p:txBody>
          <a:bodyPr/>
          <a:lstStyle/>
          <a:p>
            <a:r>
              <a:rPr lang="ar-JO" dirty="0"/>
              <a:t>أهمية الانضباط المدرسي.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C65B6B9-AB43-4BA3-FD9E-196CB2E72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7592"/>
            <a:ext cx="10515600" cy="2394684"/>
          </a:xfrm>
        </p:spPr>
        <p:txBody>
          <a:bodyPr>
            <a:noAutofit/>
          </a:bodyPr>
          <a:lstStyle/>
          <a:p>
            <a:r>
              <a:rPr lang="ar-JO" dirty="0"/>
              <a:t>يساهم في خلق بيئة تعليمية آمنة ومنظمة.</a:t>
            </a:r>
            <a:endParaRPr lang="en-US" dirty="0"/>
          </a:p>
          <a:p>
            <a:r>
              <a:rPr lang="ar-JO" dirty="0"/>
              <a:t>يعزز التركيز والتحصيل الدراسي.</a:t>
            </a:r>
            <a:endParaRPr lang="en-US" dirty="0"/>
          </a:p>
          <a:p>
            <a:r>
              <a:rPr lang="ar-JO" dirty="0"/>
              <a:t>يحد من المشكلات السلوكية داخل المدرسة.</a:t>
            </a:r>
            <a:endParaRPr lang="en-US" dirty="0"/>
          </a:p>
          <a:p>
            <a:r>
              <a:rPr lang="ar-JO" dirty="0"/>
              <a:t>يُكسب الطالب مهارات الالتزام والاحترام والانضباط الذاتي.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011D561-4FAC-85A5-B454-E862F4D9B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0277" y="4292600"/>
            <a:ext cx="2817412" cy="1879742"/>
          </a:xfrm>
          <a:prstGeom prst="rect">
            <a:avLst/>
          </a:prstGeom>
          <a:ln>
            <a:noFill/>
          </a:ln>
          <a:effectLst>
            <a:outerShdw blurRad="63500" dist="38100" dir="84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0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3D985-239A-E37B-5C19-E564067B8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487618-E475-3190-ED2C-4BC4322E6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094519"/>
            <a:ext cx="5257800" cy="1062528"/>
          </a:xfrm>
        </p:spPr>
        <p:txBody>
          <a:bodyPr/>
          <a:lstStyle/>
          <a:p>
            <a:r>
              <a:rPr lang="ar-JO" dirty="0"/>
              <a:t>أمثلة على مظاهر الانضباط.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5FA96F-FE30-8CC9-9C52-469854EB5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6018"/>
            <a:ext cx="10515600" cy="2828437"/>
          </a:xfrm>
        </p:spPr>
        <p:txBody>
          <a:bodyPr>
            <a:noAutofit/>
          </a:bodyPr>
          <a:lstStyle/>
          <a:p>
            <a:r>
              <a:rPr lang="ar-JO" dirty="0"/>
              <a:t>الالتزام بالحضور والوقت.</a:t>
            </a:r>
            <a:endParaRPr lang="en-US" dirty="0"/>
          </a:p>
          <a:p>
            <a:r>
              <a:rPr lang="ar-JO" dirty="0"/>
              <a:t>احترام المعلمين والزملاء.</a:t>
            </a:r>
            <a:endParaRPr lang="en-US" dirty="0"/>
          </a:p>
          <a:p>
            <a:r>
              <a:rPr lang="ar-JO" dirty="0"/>
              <a:t>الحفاظ على نظافة الصف والمدرسة.</a:t>
            </a:r>
            <a:endParaRPr lang="en-US" dirty="0"/>
          </a:p>
          <a:p>
            <a:r>
              <a:rPr lang="ar-JO" dirty="0"/>
              <a:t>المشاركة الإيجابية في الأنشطة الصفية.</a:t>
            </a:r>
            <a:endParaRPr lang="en-US" dirty="0"/>
          </a:p>
          <a:p>
            <a:r>
              <a:rPr lang="ar-JO" dirty="0"/>
              <a:t>الالتزام بالزي المدرسي.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42BD13-ACE2-59D7-E695-349D1D6F8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084" y="4292600"/>
            <a:ext cx="2819454" cy="1879742"/>
          </a:xfrm>
          <a:prstGeom prst="rect">
            <a:avLst/>
          </a:prstGeom>
          <a:ln>
            <a:noFill/>
          </a:ln>
          <a:effectLst>
            <a:outerShdw blurRad="63500" dist="38100" dir="84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3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59B8E-AF65-4648-DFAA-21B1F0535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586B24-617E-CA47-8FD7-9ED8F574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15" y="1094519"/>
            <a:ext cx="5808785" cy="1062528"/>
          </a:xfrm>
        </p:spPr>
        <p:txBody>
          <a:bodyPr>
            <a:normAutofit fontScale="90000"/>
          </a:bodyPr>
          <a:lstStyle/>
          <a:p>
            <a:r>
              <a:rPr lang="ar-JO" dirty="0"/>
              <a:t>دور المدرسة في تعزيز الانضباط.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698DC60-B0DC-C4D8-7C9F-5BFA2AA10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7592"/>
            <a:ext cx="10515600" cy="2828437"/>
          </a:xfrm>
        </p:spPr>
        <p:txBody>
          <a:bodyPr>
            <a:noAutofit/>
          </a:bodyPr>
          <a:lstStyle/>
          <a:p>
            <a:r>
              <a:rPr lang="ar-JO" dirty="0"/>
              <a:t>وضع قواعد واضحة وسهلة الفهم.</a:t>
            </a:r>
          </a:p>
          <a:p>
            <a:r>
              <a:rPr lang="ar-JO" dirty="0"/>
              <a:t>تشجيع الحوار والاحترام المتبادل.</a:t>
            </a:r>
          </a:p>
          <a:p>
            <a:r>
              <a:rPr lang="ar-JO" dirty="0"/>
              <a:t>تقديم القدوة الحسنة من قبل المعلمين.</a:t>
            </a:r>
          </a:p>
          <a:p>
            <a:r>
              <a:rPr lang="ar-JO" dirty="0"/>
              <a:t>تقديم مكافآت للطلاب المنضبطين.</a:t>
            </a:r>
          </a:p>
          <a:p>
            <a:r>
              <a:rPr lang="ar-JO" dirty="0"/>
              <a:t>التعاون مع أولياء الأمور عند الحاجة.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1D2CA94-58F3-718D-0CA2-3F9AEB56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9084" y="4292600"/>
            <a:ext cx="2819436" cy="1879742"/>
          </a:xfrm>
          <a:prstGeom prst="rect">
            <a:avLst/>
          </a:prstGeom>
          <a:ln>
            <a:noFill/>
          </a:ln>
          <a:effectLst>
            <a:outerShdw blurRad="63500" dist="38100" dir="84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0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D3FB2-1F2D-D7B0-610B-981E7C2E01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506995-D760-DB42-1F4A-53F4FD731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15" y="1094519"/>
            <a:ext cx="5808785" cy="1062528"/>
          </a:xfrm>
        </p:spPr>
        <p:txBody>
          <a:bodyPr>
            <a:normAutofit/>
          </a:bodyPr>
          <a:lstStyle/>
          <a:p>
            <a:pPr algn="r"/>
            <a:r>
              <a:rPr lang="ar-JO" sz="4000" dirty="0"/>
              <a:t>دور الأسرة.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4B8586-6604-859A-2EE7-13F79BCE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6017"/>
            <a:ext cx="10515600" cy="2828437"/>
          </a:xfrm>
        </p:spPr>
        <p:txBody>
          <a:bodyPr>
            <a:noAutofit/>
          </a:bodyPr>
          <a:lstStyle/>
          <a:p>
            <a:r>
              <a:rPr lang="ar-JO" dirty="0"/>
              <a:t>غرس قيم الانضباط منذ الصغر.</a:t>
            </a:r>
          </a:p>
          <a:p>
            <a:r>
              <a:rPr lang="ar-JO" dirty="0"/>
              <a:t>متابعة أداء الطالب وسلوكه في المدرسة.</a:t>
            </a:r>
          </a:p>
          <a:p>
            <a:r>
              <a:rPr lang="ar-JO" dirty="0"/>
              <a:t>توفير بيئة منزلية مستقرة ومنظمة.</a:t>
            </a:r>
          </a:p>
          <a:p>
            <a:r>
              <a:rPr lang="ar-JO" dirty="0"/>
              <a:t>تعزيز التواصل الإيجابي مع المدرسة.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0B208BB-EE62-1BA1-3CAB-3DECDC3A4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4287926"/>
            <a:ext cx="2808287" cy="1884415"/>
          </a:xfrm>
          <a:prstGeom prst="rect">
            <a:avLst/>
          </a:prstGeom>
          <a:ln>
            <a:noFill/>
          </a:ln>
          <a:effectLst>
            <a:outerShdw blurRad="63500" dist="38100" dir="84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5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4BF6A-9DD7-4AFE-8EC5-3460C5EED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E6C9FA-F9B5-0E67-45ED-02FE2DA2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15" y="1094519"/>
            <a:ext cx="5808785" cy="1062528"/>
          </a:xfrm>
        </p:spPr>
        <p:txBody>
          <a:bodyPr>
            <a:normAutofit/>
          </a:bodyPr>
          <a:lstStyle/>
          <a:p>
            <a:pPr algn="r"/>
            <a:r>
              <a:rPr lang="ar-JO" sz="4000" dirty="0"/>
              <a:t>عواقب غياب الانضباط.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C7C2339-E590-0844-4070-BC78E3B6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443"/>
            <a:ext cx="10515600" cy="2828437"/>
          </a:xfrm>
        </p:spPr>
        <p:txBody>
          <a:bodyPr>
            <a:noAutofit/>
          </a:bodyPr>
          <a:lstStyle/>
          <a:p>
            <a:r>
              <a:rPr lang="ar-JO" dirty="0"/>
              <a:t>ضعف التحصيل الدراسي.</a:t>
            </a:r>
          </a:p>
          <a:p>
            <a:r>
              <a:rPr lang="ar-JO" dirty="0"/>
              <a:t>انتشار الفوضى والمشاكل السلوكية.</a:t>
            </a:r>
          </a:p>
          <a:p>
            <a:r>
              <a:rPr lang="ar-JO" dirty="0"/>
              <a:t>تأثر سمعة المدرسة وفاعليتها.</a:t>
            </a:r>
          </a:p>
          <a:p>
            <a:r>
              <a:rPr lang="ar-JO" dirty="0"/>
              <a:t>تعريض الطالب للمساءلة والعقوبات.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189003B-3404-4425-B036-1BF07F51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4292599"/>
            <a:ext cx="2816756" cy="1877837"/>
          </a:xfrm>
          <a:prstGeom prst="rect">
            <a:avLst/>
          </a:prstGeom>
          <a:ln>
            <a:noFill/>
          </a:ln>
          <a:effectLst>
            <a:outerShdw blurRad="63500" dist="38100" dir="84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22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52CFB-2DA5-36F9-0DDB-75D77FBB3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34D289-8F9A-F905-CD57-CC352974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015" y="1094519"/>
            <a:ext cx="5808785" cy="1062528"/>
          </a:xfrm>
        </p:spPr>
        <p:txBody>
          <a:bodyPr>
            <a:normAutofit/>
          </a:bodyPr>
          <a:lstStyle/>
          <a:p>
            <a:pPr algn="r"/>
            <a:r>
              <a:rPr lang="ar-JO" sz="4000" dirty="0"/>
              <a:t>وسائل تعزيز الانضباط.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600B07-7752-B465-7CD4-D5FD3545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36018"/>
            <a:ext cx="10515600" cy="2828437"/>
          </a:xfrm>
        </p:spPr>
        <p:txBody>
          <a:bodyPr>
            <a:noAutofit/>
          </a:bodyPr>
          <a:lstStyle/>
          <a:p>
            <a:r>
              <a:rPr lang="ar-JO" dirty="0"/>
              <a:t>برامج توعوية وتربوية.</a:t>
            </a:r>
          </a:p>
          <a:p>
            <a:r>
              <a:rPr lang="ar-JO" dirty="0"/>
              <a:t>حصص إرشاد سلوكي.</a:t>
            </a:r>
          </a:p>
          <a:p>
            <a:r>
              <a:rPr lang="ar-JO" dirty="0"/>
              <a:t>أنشطة صفية ولا صفية هادفة.</a:t>
            </a:r>
          </a:p>
          <a:p>
            <a:r>
              <a:rPr lang="ar-JO" dirty="0"/>
              <a:t>قوانين واضحة وعادلة.</a:t>
            </a:r>
          </a:p>
          <a:p>
            <a:r>
              <a:rPr lang="ar-JO" dirty="0"/>
              <a:t>شراكة فعالة بين المدرسة والأسرة.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02B889A-EDF5-3CF1-03B9-839CC4C66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4313576"/>
            <a:ext cx="2808288" cy="1852273"/>
          </a:xfrm>
          <a:prstGeom prst="rect">
            <a:avLst/>
          </a:prstGeom>
          <a:ln>
            <a:noFill/>
          </a:ln>
          <a:effectLst>
            <a:outerShdw blurRad="63500" dist="38100" dir="84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94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368</Words>
  <Application>Microsoft Office PowerPoint</Application>
  <PresentationFormat>شاشة عريضة</PresentationFormat>
  <Paragraphs>57</Paragraphs>
  <Slides>11</Slides>
  <Notes>1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19" baseType="lpstr">
      <vt:lpstr>A Jannat LT</vt:lpstr>
      <vt:lpstr>Aptos</vt:lpstr>
      <vt:lpstr>Arial</vt:lpstr>
      <vt:lpstr>Calibri</vt:lpstr>
      <vt:lpstr>Calibri Light</vt:lpstr>
      <vt:lpstr>Garamond</vt:lpstr>
      <vt:lpstr>عضوي</vt:lpstr>
      <vt:lpstr>نسق Office</vt:lpstr>
      <vt:lpstr>عرض تقديمي في PowerPoint</vt:lpstr>
      <vt:lpstr>الانضباط المدرسي</vt:lpstr>
      <vt:lpstr>ما هو الانضباط المدرسي؟</vt:lpstr>
      <vt:lpstr>أهمية الانضباط المدرسي.</vt:lpstr>
      <vt:lpstr>أمثلة على مظاهر الانضباط.</vt:lpstr>
      <vt:lpstr>دور المدرسة في تعزيز الانضباط.</vt:lpstr>
      <vt:lpstr>دور الأسرة.</vt:lpstr>
      <vt:lpstr>عواقب غياب الانضباط.</vt:lpstr>
      <vt:lpstr>وسائل تعزيز الانضباط.</vt:lpstr>
      <vt:lpstr>خاتمة.</vt:lpstr>
      <vt:lpstr>أسئلة / نقاش.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الانضباط المدرسي</dc:title>
  <dc:creator>قناة البوربوينت الإسلامي</dc:creator>
  <cp:lastModifiedBy>قناة البوربوينت الإسلامي</cp:lastModifiedBy>
  <cp:revision>11</cp:revision>
  <dcterms:created xsi:type="dcterms:W3CDTF">2025-05-30T13:53:57Z</dcterms:created>
  <dcterms:modified xsi:type="dcterms:W3CDTF">2025-05-30T15:20:07Z</dcterms:modified>
</cp:coreProperties>
</file>