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17"/>
  </p:notesMasterIdLst>
  <p:sldIdLst>
    <p:sldId id="285" r:id="rId3"/>
    <p:sldId id="269" r:id="rId4"/>
    <p:sldId id="257" r:id="rId5"/>
    <p:sldId id="258" r:id="rId6"/>
    <p:sldId id="259" r:id="rId7"/>
    <p:sldId id="260" r:id="rId8"/>
    <p:sldId id="261" r:id="rId9"/>
    <p:sldId id="262" r:id="rId10"/>
    <p:sldId id="263" r:id="rId11"/>
    <p:sldId id="264" r:id="rId12"/>
    <p:sldId id="266" r:id="rId13"/>
    <p:sldId id="265" r:id="rId14"/>
    <p:sldId id="267" r:id="rId15"/>
    <p:sldId id="268" r:id="rId16"/>
  </p:sldIdLst>
  <p:sldSz cx="12192000" cy="6858000"/>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6A30E"/>
    <a:srgbClr val="EB170C"/>
    <a:srgbClr val="F1F3F2"/>
    <a:srgbClr val="4F3C8D"/>
    <a:srgbClr val="FFD737"/>
    <a:srgbClr val="0083E8"/>
    <a:srgbClr val="F0F0F0"/>
    <a:srgbClr val="FFDF00"/>
    <a:srgbClr val="0057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94660"/>
  </p:normalViewPr>
  <p:slideViewPr>
    <p:cSldViewPr snapToGrid="0">
      <p:cViewPr varScale="1">
        <p:scale>
          <a:sx n="62" d="100"/>
          <a:sy n="62" d="100"/>
        </p:scale>
        <p:origin x="547" y="2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7D1C4FB-E3C5-469B-A234-69EF07F64D48}" type="datetimeFigureOut">
              <a:rPr lang="ar-JO" smtClean="0"/>
              <a:t>29/10/1447</a:t>
            </a:fld>
            <a:endParaRPr lang="ar-JO"/>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9B0F1A8-E707-4AE1-96B1-42B0F894EA10}" type="slidenum">
              <a:rPr lang="ar-JO" smtClean="0"/>
              <a:t>‹#›</a:t>
            </a:fld>
            <a:endParaRPr lang="ar-JO"/>
          </a:p>
        </p:txBody>
      </p:sp>
    </p:spTree>
    <p:extLst>
      <p:ext uri="{BB962C8B-B14F-4D97-AF65-F5344CB8AC3E}">
        <p14:creationId xmlns:p14="http://schemas.microsoft.com/office/powerpoint/2010/main" val="262516086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5"/>
          </p:nvPr>
        </p:nvSpPr>
        <p:spPr/>
        <p:txBody>
          <a:bodyPr/>
          <a:lstStyle/>
          <a:p>
            <a:fld id="{79B0F1A8-E707-4AE1-96B1-42B0F894EA10}" type="slidenum">
              <a:rPr lang="ar-JO" smtClean="0"/>
              <a:t>12</a:t>
            </a:fld>
            <a:endParaRPr lang="ar-JO"/>
          </a:p>
        </p:txBody>
      </p:sp>
    </p:spTree>
    <p:extLst>
      <p:ext uri="{BB962C8B-B14F-4D97-AF65-F5344CB8AC3E}">
        <p14:creationId xmlns:p14="http://schemas.microsoft.com/office/powerpoint/2010/main" val="953340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456D2DD-5505-784A-7439-8B96988F887D}"/>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0110B508-2E5F-BBEF-F4E6-23E6776CF9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44811C72-B5EC-05FD-ABDC-A02517D074E3}"/>
              </a:ext>
            </a:extLst>
          </p:cNvPr>
          <p:cNvSpPr>
            <a:spLocks noGrp="1"/>
          </p:cNvSpPr>
          <p:nvPr>
            <p:ph type="dt" sz="half" idx="10"/>
          </p:nvPr>
        </p:nvSpPr>
        <p:spPr/>
        <p:txBody>
          <a:bodyPr/>
          <a:lstStyle/>
          <a:p>
            <a:fld id="{9CCCC0D5-BE7E-4825-8219-D1CFC68117D8}" type="datetimeFigureOut">
              <a:rPr lang="ar-JO" smtClean="0"/>
              <a:t>29/10/1447</a:t>
            </a:fld>
            <a:endParaRPr lang="ar-JO"/>
          </a:p>
        </p:txBody>
      </p:sp>
      <p:sp>
        <p:nvSpPr>
          <p:cNvPr id="5" name="عنصر نائب للتذييل 4">
            <a:extLst>
              <a:ext uri="{FF2B5EF4-FFF2-40B4-BE49-F238E27FC236}">
                <a16:creationId xmlns:a16="http://schemas.microsoft.com/office/drawing/2014/main" id="{43F33B38-39BF-425B-F206-99F144F52A66}"/>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7AA71B07-8A86-B3B5-AC0A-C4F8C0E4B485}"/>
              </a:ext>
            </a:extLst>
          </p:cNvPr>
          <p:cNvSpPr>
            <a:spLocks noGrp="1"/>
          </p:cNvSpPr>
          <p:nvPr>
            <p:ph type="sldNum" sz="quarter" idx="12"/>
          </p:nvPr>
        </p:nvSpPr>
        <p:spPr/>
        <p:txBody>
          <a:bodyPr/>
          <a:lstStyle/>
          <a:p>
            <a:fld id="{AD4B6A0C-7862-43F9-9CCA-3B7572E13B61}" type="slidenum">
              <a:rPr lang="ar-JO" smtClean="0"/>
              <a:t>‹#›</a:t>
            </a:fld>
            <a:endParaRPr lang="ar-JO"/>
          </a:p>
        </p:txBody>
      </p:sp>
    </p:spTree>
    <p:extLst>
      <p:ext uri="{BB962C8B-B14F-4D97-AF65-F5344CB8AC3E}">
        <p14:creationId xmlns:p14="http://schemas.microsoft.com/office/powerpoint/2010/main" val="1972787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58E2E94-CFFB-2FA0-0B8B-991C60502BF7}"/>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عنوان العمودي 2">
            <a:extLst>
              <a:ext uri="{FF2B5EF4-FFF2-40B4-BE49-F238E27FC236}">
                <a16:creationId xmlns:a16="http://schemas.microsoft.com/office/drawing/2014/main" id="{4051632A-9F84-A523-483D-E089745D0C26}"/>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734EBF45-0294-26C3-EAD4-87D4F852CF6F}"/>
              </a:ext>
            </a:extLst>
          </p:cNvPr>
          <p:cNvSpPr>
            <a:spLocks noGrp="1"/>
          </p:cNvSpPr>
          <p:nvPr>
            <p:ph type="dt" sz="half" idx="10"/>
          </p:nvPr>
        </p:nvSpPr>
        <p:spPr/>
        <p:txBody>
          <a:bodyPr/>
          <a:lstStyle/>
          <a:p>
            <a:fld id="{9CCCC0D5-BE7E-4825-8219-D1CFC68117D8}" type="datetimeFigureOut">
              <a:rPr lang="ar-JO" smtClean="0"/>
              <a:t>29/10/1447</a:t>
            </a:fld>
            <a:endParaRPr lang="ar-JO"/>
          </a:p>
        </p:txBody>
      </p:sp>
      <p:sp>
        <p:nvSpPr>
          <p:cNvPr id="5" name="عنصر نائب للتذييل 4">
            <a:extLst>
              <a:ext uri="{FF2B5EF4-FFF2-40B4-BE49-F238E27FC236}">
                <a16:creationId xmlns:a16="http://schemas.microsoft.com/office/drawing/2014/main" id="{BF38FAB3-050B-2DE5-D3D9-47B5319DE535}"/>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5A3A1556-5B1A-E774-4FE8-39449EFC7F39}"/>
              </a:ext>
            </a:extLst>
          </p:cNvPr>
          <p:cNvSpPr>
            <a:spLocks noGrp="1"/>
          </p:cNvSpPr>
          <p:nvPr>
            <p:ph type="sldNum" sz="quarter" idx="12"/>
          </p:nvPr>
        </p:nvSpPr>
        <p:spPr/>
        <p:txBody>
          <a:bodyPr/>
          <a:lstStyle/>
          <a:p>
            <a:fld id="{AD4B6A0C-7862-43F9-9CCA-3B7572E13B61}" type="slidenum">
              <a:rPr lang="ar-JO" smtClean="0"/>
              <a:t>‹#›</a:t>
            </a:fld>
            <a:endParaRPr lang="ar-JO"/>
          </a:p>
        </p:txBody>
      </p:sp>
    </p:spTree>
    <p:extLst>
      <p:ext uri="{BB962C8B-B14F-4D97-AF65-F5344CB8AC3E}">
        <p14:creationId xmlns:p14="http://schemas.microsoft.com/office/powerpoint/2010/main" val="2366057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bg>
      <p:bgPr>
        <a:solidFill>
          <a:schemeClr val="bg1"/>
        </a:solidFill>
        <a:effectLst/>
      </p:bgPr>
    </p:bg>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17AD09E3-6D38-04A3-E3A4-E00ADCFF4847}"/>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JO"/>
          </a:p>
        </p:txBody>
      </p:sp>
      <p:sp>
        <p:nvSpPr>
          <p:cNvPr id="3" name="عنصر نائب للعنوان العمودي 2">
            <a:extLst>
              <a:ext uri="{FF2B5EF4-FFF2-40B4-BE49-F238E27FC236}">
                <a16:creationId xmlns:a16="http://schemas.microsoft.com/office/drawing/2014/main" id="{0520C9CD-499B-12BB-8645-078C3DDECBD2}"/>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C7D32674-3A44-E540-23BE-38DDC3369E8C}"/>
              </a:ext>
            </a:extLst>
          </p:cNvPr>
          <p:cNvSpPr>
            <a:spLocks noGrp="1"/>
          </p:cNvSpPr>
          <p:nvPr>
            <p:ph type="dt" sz="half" idx="10"/>
          </p:nvPr>
        </p:nvSpPr>
        <p:spPr/>
        <p:txBody>
          <a:bodyPr/>
          <a:lstStyle/>
          <a:p>
            <a:fld id="{9CCCC0D5-BE7E-4825-8219-D1CFC68117D8}" type="datetimeFigureOut">
              <a:rPr lang="ar-JO" smtClean="0"/>
              <a:t>29/10/1447</a:t>
            </a:fld>
            <a:endParaRPr lang="ar-JO"/>
          </a:p>
        </p:txBody>
      </p:sp>
      <p:sp>
        <p:nvSpPr>
          <p:cNvPr id="5" name="عنصر نائب للتذييل 4">
            <a:extLst>
              <a:ext uri="{FF2B5EF4-FFF2-40B4-BE49-F238E27FC236}">
                <a16:creationId xmlns:a16="http://schemas.microsoft.com/office/drawing/2014/main" id="{9AD02693-B00A-1BB8-3365-CDEA1B0426EE}"/>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4CE5A613-8C65-1A7A-B029-549BB746733E}"/>
              </a:ext>
            </a:extLst>
          </p:cNvPr>
          <p:cNvSpPr>
            <a:spLocks noGrp="1"/>
          </p:cNvSpPr>
          <p:nvPr>
            <p:ph type="sldNum" sz="quarter" idx="12"/>
          </p:nvPr>
        </p:nvSpPr>
        <p:spPr/>
        <p:txBody>
          <a:bodyPr/>
          <a:lstStyle/>
          <a:p>
            <a:fld id="{AD4B6A0C-7862-43F9-9CCA-3B7572E13B61}" type="slidenum">
              <a:rPr lang="ar-JO" smtClean="0"/>
              <a:t>‹#›</a:t>
            </a:fld>
            <a:endParaRPr lang="ar-JO"/>
          </a:p>
        </p:txBody>
      </p:sp>
    </p:spTree>
    <p:extLst>
      <p:ext uri="{BB962C8B-B14F-4D97-AF65-F5344CB8AC3E}">
        <p14:creationId xmlns:p14="http://schemas.microsoft.com/office/powerpoint/2010/main" val="2895814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شريحة عنوان">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7FD8C8-1F4D-9B3A-1C92-5ABCF302A26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43755CAF-BDC1-0CE1-7C2F-DBC0C9B29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46AB6747-B8BF-62BB-BA60-F68A12C71826}"/>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797488D8-EB0E-423F-81C1-0F7BC0B04D81}" type="datetimeFigureOut">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29/10/1447</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عنصر نائب للتذييل 4">
            <a:extLst>
              <a:ext uri="{FF2B5EF4-FFF2-40B4-BE49-F238E27FC236}">
                <a16:creationId xmlns:a16="http://schemas.microsoft.com/office/drawing/2014/main" id="{6B43EF66-7BBC-2B6B-0A55-F50D9F2F1453}"/>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عنصر نائب لرقم الشريحة 5">
            <a:extLst>
              <a:ext uri="{FF2B5EF4-FFF2-40B4-BE49-F238E27FC236}">
                <a16:creationId xmlns:a16="http://schemas.microsoft.com/office/drawing/2014/main" id="{7FD614FB-4F9D-1FBD-BB89-C7B264C7D1DD}"/>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C51D081-0B4F-410B-BD58-E9CBF16D179D}" type="slidenum">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7230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BA56CD5-C751-D313-280B-B03D75D9C040}"/>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محتوى 2">
            <a:extLst>
              <a:ext uri="{FF2B5EF4-FFF2-40B4-BE49-F238E27FC236}">
                <a16:creationId xmlns:a16="http://schemas.microsoft.com/office/drawing/2014/main" id="{5FD80061-7CBA-9EBB-28F6-41D46AD512C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C538DECF-8E12-A860-4E29-F9EF540E3662}"/>
              </a:ext>
            </a:extLst>
          </p:cNvPr>
          <p:cNvSpPr>
            <a:spLocks noGrp="1"/>
          </p:cNvSpPr>
          <p:nvPr>
            <p:ph type="dt" sz="half" idx="10"/>
          </p:nvPr>
        </p:nvSpPr>
        <p:spPr/>
        <p:txBody>
          <a:bodyPr/>
          <a:lstStyle/>
          <a:p>
            <a:fld id="{9CCCC0D5-BE7E-4825-8219-D1CFC68117D8}" type="datetimeFigureOut">
              <a:rPr lang="ar-JO" smtClean="0"/>
              <a:t>29/10/1447</a:t>
            </a:fld>
            <a:endParaRPr lang="ar-JO"/>
          </a:p>
        </p:txBody>
      </p:sp>
      <p:sp>
        <p:nvSpPr>
          <p:cNvPr id="5" name="عنصر نائب للتذييل 4">
            <a:extLst>
              <a:ext uri="{FF2B5EF4-FFF2-40B4-BE49-F238E27FC236}">
                <a16:creationId xmlns:a16="http://schemas.microsoft.com/office/drawing/2014/main" id="{906BC1FF-F320-A43E-F38C-3CA56079DEBB}"/>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B7E6CE4C-3D45-2979-7223-75510BE60202}"/>
              </a:ext>
            </a:extLst>
          </p:cNvPr>
          <p:cNvSpPr>
            <a:spLocks noGrp="1"/>
          </p:cNvSpPr>
          <p:nvPr>
            <p:ph type="sldNum" sz="quarter" idx="12"/>
          </p:nvPr>
        </p:nvSpPr>
        <p:spPr/>
        <p:txBody>
          <a:bodyPr/>
          <a:lstStyle/>
          <a:p>
            <a:fld id="{AD4B6A0C-7862-43F9-9CCA-3B7572E13B61}" type="slidenum">
              <a:rPr lang="ar-JO" smtClean="0"/>
              <a:t>‹#›</a:t>
            </a:fld>
            <a:endParaRPr lang="ar-JO"/>
          </a:p>
        </p:txBody>
      </p:sp>
    </p:spTree>
    <p:extLst>
      <p:ext uri="{BB962C8B-B14F-4D97-AF65-F5344CB8AC3E}">
        <p14:creationId xmlns:p14="http://schemas.microsoft.com/office/powerpoint/2010/main" val="1095868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19F0C77-8FCD-17E1-4519-5F6C4FC469C1}"/>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A11585AD-5345-4BCC-CB6D-EE22139B5E6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463FF96F-2188-7499-450B-2F2393F73EE8}"/>
              </a:ext>
            </a:extLst>
          </p:cNvPr>
          <p:cNvSpPr>
            <a:spLocks noGrp="1"/>
          </p:cNvSpPr>
          <p:nvPr>
            <p:ph type="dt" sz="half" idx="10"/>
          </p:nvPr>
        </p:nvSpPr>
        <p:spPr/>
        <p:txBody>
          <a:bodyPr/>
          <a:lstStyle/>
          <a:p>
            <a:fld id="{9CCCC0D5-BE7E-4825-8219-D1CFC68117D8}" type="datetimeFigureOut">
              <a:rPr lang="ar-JO" smtClean="0"/>
              <a:t>29/10/1447</a:t>
            </a:fld>
            <a:endParaRPr lang="ar-JO"/>
          </a:p>
        </p:txBody>
      </p:sp>
      <p:sp>
        <p:nvSpPr>
          <p:cNvPr id="5" name="عنصر نائب للتذييل 4">
            <a:extLst>
              <a:ext uri="{FF2B5EF4-FFF2-40B4-BE49-F238E27FC236}">
                <a16:creationId xmlns:a16="http://schemas.microsoft.com/office/drawing/2014/main" id="{13954923-637A-30EC-242D-1E65631064D3}"/>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016ACCA7-74CF-8024-6902-D9482D71D8E9}"/>
              </a:ext>
            </a:extLst>
          </p:cNvPr>
          <p:cNvSpPr>
            <a:spLocks noGrp="1"/>
          </p:cNvSpPr>
          <p:nvPr>
            <p:ph type="sldNum" sz="quarter" idx="12"/>
          </p:nvPr>
        </p:nvSpPr>
        <p:spPr/>
        <p:txBody>
          <a:bodyPr/>
          <a:lstStyle/>
          <a:p>
            <a:fld id="{AD4B6A0C-7862-43F9-9CCA-3B7572E13B61}" type="slidenum">
              <a:rPr lang="ar-JO" smtClean="0"/>
              <a:t>‹#›</a:t>
            </a:fld>
            <a:endParaRPr lang="ar-JO"/>
          </a:p>
        </p:txBody>
      </p:sp>
    </p:spTree>
    <p:extLst>
      <p:ext uri="{BB962C8B-B14F-4D97-AF65-F5344CB8AC3E}">
        <p14:creationId xmlns:p14="http://schemas.microsoft.com/office/powerpoint/2010/main" val="306259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C58D8FC-3596-70E1-DF99-454E7C96797E}"/>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محتوى 2">
            <a:extLst>
              <a:ext uri="{FF2B5EF4-FFF2-40B4-BE49-F238E27FC236}">
                <a16:creationId xmlns:a16="http://schemas.microsoft.com/office/drawing/2014/main" id="{AD086E27-EDBB-F240-F92B-BB39870B57F8}"/>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a:extLst>
              <a:ext uri="{FF2B5EF4-FFF2-40B4-BE49-F238E27FC236}">
                <a16:creationId xmlns:a16="http://schemas.microsoft.com/office/drawing/2014/main" id="{E7775447-1BE0-1891-5AB0-04734D08BBEF}"/>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a:extLst>
              <a:ext uri="{FF2B5EF4-FFF2-40B4-BE49-F238E27FC236}">
                <a16:creationId xmlns:a16="http://schemas.microsoft.com/office/drawing/2014/main" id="{94AA272E-B469-802E-D3B1-78DB298A0B8D}"/>
              </a:ext>
            </a:extLst>
          </p:cNvPr>
          <p:cNvSpPr>
            <a:spLocks noGrp="1"/>
          </p:cNvSpPr>
          <p:nvPr>
            <p:ph type="dt" sz="half" idx="10"/>
          </p:nvPr>
        </p:nvSpPr>
        <p:spPr/>
        <p:txBody>
          <a:bodyPr/>
          <a:lstStyle/>
          <a:p>
            <a:fld id="{9CCCC0D5-BE7E-4825-8219-D1CFC68117D8}" type="datetimeFigureOut">
              <a:rPr lang="ar-JO" smtClean="0"/>
              <a:t>29/10/1447</a:t>
            </a:fld>
            <a:endParaRPr lang="ar-JO"/>
          </a:p>
        </p:txBody>
      </p:sp>
      <p:sp>
        <p:nvSpPr>
          <p:cNvPr id="6" name="عنصر نائب للتذييل 5">
            <a:extLst>
              <a:ext uri="{FF2B5EF4-FFF2-40B4-BE49-F238E27FC236}">
                <a16:creationId xmlns:a16="http://schemas.microsoft.com/office/drawing/2014/main" id="{704A27ED-48E9-24CC-969F-D4FDC9E3247A}"/>
              </a:ext>
            </a:extLst>
          </p:cNvPr>
          <p:cNvSpPr>
            <a:spLocks noGrp="1"/>
          </p:cNvSpPr>
          <p:nvPr>
            <p:ph type="ftr" sz="quarter" idx="11"/>
          </p:nvPr>
        </p:nvSpPr>
        <p:spPr/>
        <p:txBody>
          <a:bodyPr/>
          <a:lstStyle/>
          <a:p>
            <a:endParaRPr lang="ar-JO"/>
          </a:p>
        </p:txBody>
      </p:sp>
      <p:sp>
        <p:nvSpPr>
          <p:cNvPr id="7" name="عنصر نائب لرقم الشريحة 6">
            <a:extLst>
              <a:ext uri="{FF2B5EF4-FFF2-40B4-BE49-F238E27FC236}">
                <a16:creationId xmlns:a16="http://schemas.microsoft.com/office/drawing/2014/main" id="{9E205ED0-8CBE-E9A1-0E73-AF1F2988ED64}"/>
              </a:ext>
            </a:extLst>
          </p:cNvPr>
          <p:cNvSpPr>
            <a:spLocks noGrp="1"/>
          </p:cNvSpPr>
          <p:nvPr>
            <p:ph type="sldNum" sz="quarter" idx="12"/>
          </p:nvPr>
        </p:nvSpPr>
        <p:spPr/>
        <p:txBody>
          <a:bodyPr/>
          <a:lstStyle/>
          <a:p>
            <a:fld id="{AD4B6A0C-7862-43F9-9CCA-3B7572E13B61}" type="slidenum">
              <a:rPr lang="ar-JO" smtClean="0"/>
              <a:t>‹#›</a:t>
            </a:fld>
            <a:endParaRPr lang="ar-JO"/>
          </a:p>
        </p:txBody>
      </p:sp>
    </p:spTree>
    <p:extLst>
      <p:ext uri="{BB962C8B-B14F-4D97-AF65-F5344CB8AC3E}">
        <p14:creationId xmlns:p14="http://schemas.microsoft.com/office/powerpoint/2010/main" val="46379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C09100B-992C-BC1E-47C8-1B45C2E4571B}"/>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859058DD-B754-21D3-3199-5D417B2BBC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C12A6DD2-502D-11F4-3632-61671E66082D}"/>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a:extLst>
              <a:ext uri="{FF2B5EF4-FFF2-40B4-BE49-F238E27FC236}">
                <a16:creationId xmlns:a16="http://schemas.microsoft.com/office/drawing/2014/main" id="{D5E9EB4B-A30B-4872-A242-3BC847830E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8E472960-8D53-EA56-FBD5-EAA698F5FA1B}"/>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a:extLst>
              <a:ext uri="{FF2B5EF4-FFF2-40B4-BE49-F238E27FC236}">
                <a16:creationId xmlns:a16="http://schemas.microsoft.com/office/drawing/2014/main" id="{AF806332-CF91-542E-9A70-B7DD0B3C98B6}"/>
              </a:ext>
            </a:extLst>
          </p:cNvPr>
          <p:cNvSpPr>
            <a:spLocks noGrp="1"/>
          </p:cNvSpPr>
          <p:nvPr>
            <p:ph type="dt" sz="half" idx="10"/>
          </p:nvPr>
        </p:nvSpPr>
        <p:spPr/>
        <p:txBody>
          <a:bodyPr/>
          <a:lstStyle/>
          <a:p>
            <a:fld id="{9CCCC0D5-BE7E-4825-8219-D1CFC68117D8}" type="datetimeFigureOut">
              <a:rPr lang="ar-JO" smtClean="0"/>
              <a:t>29/10/1447</a:t>
            </a:fld>
            <a:endParaRPr lang="ar-JO"/>
          </a:p>
        </p:txBody>
      </p:sp>
      <p:sp>
        <p:nvSpPr>
          <p:cNvPr id="8" name="عنصر نائب للتذييل 7">
            <a:extLst>
              <a:ext uri="{FF2B5EF4-FFF2-40B4-BE49-F238E27FC236}">
                <a16:creationId xmlns:a16="http://schemas.microsoft.com/office/drawing/2014/main" id="{4DD5075D-A3E5-DE68-F8FE-748E94A38EDD}"/>
              </a:ext>
            </a:extLst>
          </p:cNvPr>
          <p:cNvSpPr>
            <a:spLocks noGrp="1"/>
          </p:cNvSpPr>
          <p:nvPr>
            <p:ph type="ftr" sz="quarter" idx="11"/>
          </p:nvPr>
        </p:nvSpPr>
        <p:spPr/>
        <p:txBody>
          <a:bodyPr/>
          <a:lstStyle/>
          <a:p>
            <a:endParaRPr lang="ar-JO"/>
          </a:p>
        </p:txBody>
      </p:sp>
      <p:sp>
        <p:nvSpPr>
          <p:cNvPr id="9" name="عنصر نائب لرقم الشريحة 8">
            <a:extLst>
              <a:ext uri="{FF2B5EF4-FFF2-40B4-BE49-F238E27FC236}">
                <a16:creationId xmlns:a16="http://schemas.microsoft.com/office/drawing/2014/main" id="{61F6E023-F341-C94C-F9EF-31F94D3085C8}"/>
              </a:ext>
            </a:extLst>
          </p:cNvPr>
          <p:cNvSpPr>
            <a:spLocks noGrp="1"/>
          </p:cNvSpPr>
          <p:nvPr>
            <p:ph type="sldNum" sz="quarter" idx="12"/>
          </p:nvPr>
        </p:nvSpPr>
        <p:spPr/>
        <p:txBody>
          <a:bodyPr/>
          <a:lstStyle/>
          <a:p>
            <a:fld id="{AD4B6A0C-7862-43F9-9CCA-3B7572E13B61}" type="slidenum">
              <a:rPr lang="ar-JO" smtClean="0"/>
              <a:t>‹#›</a:t>
            </a:fld>
            <a:endParaRPr lang="ar-JO"/>
          </a:p>
        </p:txBody>
      </p:sp>
    </p:spTree>
    <p:extLst>
      <p:ext uri="{BB962C8B-B14F-4D97-AF65-F5344CB8AC3E}">
        <p14:creationId xmlns:p14="http://schemas.microsoft.com/office/powerpoint/2010/main" val="209084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D2EEE51-DCB7-F81C-9F2F-B72861EFB895}"/>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تاريخ 2">
            <a:extLst>
              <a:ext uri="{FF2B5EF4-FFF2-40B4-BE49-F238E27FC236}">
                <a16:creationId xmlns:a16="http://schemas.microsoft.com/office/drawing/2014/main" id="{7F443D50-3870-A11F-5D42-BBDE3859D2DD}"/>
              </a:ext>
            </a:extLst>
          </p:cNvPr>
          <p:cNvSpPr>
            <a:spLocks noGrp="1"/>
          </p:cNvSpPr>
          <p:nvPr>
            <p:ph type="dt" sz="half" idx="10"/>
          </p:nvPr>
        </p:nvSpPr>
        <p:spPr/>
        <p:txBody>
          <a:bodyPr/>
          <a:lstStyle/>
          <a:p>
            <a:fld id="{9CCCC0D5-BE7E-4825-8219-D1CFC68117D8}" type="datetimeFigureOut">
              <a:rPr lang="ar-JO" smtClean="0"/>
              <a:t>29/10/1447</a:t>
            </a:fld>
            <a:endParaRPr lang="ar-JO"/>
          </a:p>
        </p:txBody>
      </p:sp>
      <p:sp>
        <p:nvSpPr>
          <p:cNvPr id="4" name="عنصر نائب للتذييل 3">
            <a:extLst>
              <a:ext uri="{FF2B5EF4-FFF2-40B4-BE49-F238E27FC236}">
                <a16:creationId xmlns:a16="http://schemas.microsoft.com/office/drawing/2014/main" id="{23D56BE6-573F-A912-1A16-E9B2EAC70F55}"/>
              </a:ext>
            </a:extLst>
          </p:cNvPr>
          <p:cNvSpPr>
            <a:spLocks noGrp="1"/>
          </p:cNvSpPr>
          <p:nvPr>
            <p:ph type="ftr" sz="quarter" idx="11"/>
          </p:nvPr>
        </p:nvSpPr>
        <p:spPr/>
        <p:txBody>
          <a:bodyPr/>
          <a:lstStyle/>
          <a:p>
            <a:endParaRPr lang="ar-JO"/>
          </a:p>
        </p:txBody>
      </p:sp>
      <p:sp>
        <p:nvSpPr>
          <p:cNvPr id="5" name="عنصر نائب لرقم الشريحة 4">
            <a:extLst>
              <a:ext uri="{FF2B5EF4-FFF2-40B4-BE49-F238E27FC236}">
                <a16:creationId xmlns:a16="http://schemas.microsoft.com/office/drawing/2014/main" id="{614DFAD3-852B-8503-0D01-27D3C323B42C}"/>
              </a:ext>
            </a:extLst>
          </p:cNvPr>
          <p:cNvSpPr>
            <a:spLocks noGrp="1"/>
          </p:cNvSpPr>
          <p:nvPr>
            <p:ph type="sldNum" sz="quarter" idx="12"/>
          </p:nvPr>
        </p:nvSpPr>
        <p:spPr/>
        <p:txBody>
          <a:bodyPr/>
          <a:lstStyle/>
          <a:p>
            <a:fld id="{AD4B6A0C-7862-43F9-9CCA-3B7572E13B61}" type="slidenum">
              <a:rPr lang="ar-JO" smtClean="0"/>
              <a:t>‹#›</a:t>
            </a:fld>
            <a:endParaRPr lang="ar-JO"/>
          </a:p>
        </p:txBody>
      </p:sp>
    </p:spTree>
    <p:extLst>
      <p:ext uri="{BB962C8B-B14F-4D97-AF65-F5344CB8AC3E}">
        <p14:creationId xmlns:p14="http://schemas.microsoft.com/office/powerpoint/2010/main" val="363018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bg>
      <p:bgPr>
        <a:solidFill>
          <a:schemeClr val="bg1"/>
        </a:solidFill>
        <a:effectLst/>
      </p:bgPr>
    </p:bg>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C744A890-EE4A-067D-F4BF-3C2FE44A336A}"/>
              </a:ext>
            </a:extLst>
          </p:cNvPr>
          <p:cNvSpPr>
            <a:spLocks noGrp="1"/>
          </p:cNvSpPr>
          <p:nvPr>
            <p:ph type="dt" sz="half" idx="10"/>
          </p:nvPr>
        </p:nvSpPr>
        <p:spPr/>
        <p:txBody>
          <a:bodyPr/>
          <a:lstStyle/>
          <a:p>
            <a:fld id="{9CCCC0D5-BE7E-4825-8219-D1CFC68117D8}" type="datetimeFigureOut">
              <a:rPr lang="ar-JO" smtClean="0"/>
              <a:t>29/10/1447</a:t>
            </a:fld>
            <a:endParaRPr lang="ar-JO"/>
          </a:p>
        </p:txBody>
      </p:sp>
      <p:sp>
        <p:nvSpPr>
          <p:cNvPr id="3" name="عنصر نائب للتذييل 2">
            <a:extLst>
              <a:ext uri="{FF2B5EF4-FFF2-40B4-BE49-F238E27FC236}">
                <a16:creationId xmlns:a16="http://schemas.microsoft.com/office/drawing/2014/main" id="{4D050BEF-C7B9-6A39-C31C-D46C539E9188}"/>
              </a:ext>
            </a:extLst>
          </p:cNvPr>
          <p:cNvSpPr>
            <a:spLocks noGrp="1"/>
          </p:cNvSpPr>
          <p:nvPr>
            <p:ph type="ftr" sz="quarter" idx="11"/>
          </p:nvPr>
        </p:nvSpPr>
        <p:spPr/>
        <p:txBody>
          <a:bodyPr/>
          <a:lstStyle/>
          <a:p>
            <a:endParaRPr lang="ar-JO"/>
          </a:p>
        </p:txBody>
      </p:sp>
      <p:sp>
        <p:nvSpPr>
          <p:cNvPr id="4" name="عنصر نائب لرقم الشريحة 3">
            <a:extLst>
              <a:ext uri="{FF2B5EF4-FFF2-40B4-BE49-F238E27FC236}">
                <a16:creationId xmlns:a16="http://schemas.microsoft.com/office/drawing/2014/main" id="{A0F4D18B-E7D6-892A-1D92-5C45F3950040}"/>
              </a:ext>
            </a:extLst>
          </p:cNvPr>
          <p:cNvSpPr>
            <a:spLocks noGrp="1"/>
          </p:cNvSpPr>
          <p:nvPr>
            <p:ph type="sldNum" sz="quarter" idx="12"/>
          </p:nvPr>
        </p:nvSpPr>
        <p:spPr/>
        <p:txBody>
          <a:bodyPr/>
          <a:lstStyle/>
          <a:p>
            <a:fld id="{AD4B6A0C-7862-43F9-9CCA-3B7572E13B61}" type="slidenum">
              <a:rPr lang="ar-JO" smtClean="0"/>
              <a:t>‹#›</a:t>
            </a:fld>
            <a:endParaRPr lang="ar-JO"/>
          </a:p>
        </p:txBody>
      </p:sp>
    </p:spTree>
    <p:extLst>
      <p:ext uri="{BB962C8B-B14F-4D97-AF65-F5344CB8AC3E}">
        <p14:creationId xmlns:p14="http://schemas.microsoft.com/office/powerpoint/2010/main" val="221115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F698E45-29CF-3626-CD79-8C36B41B1BD8}"/>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JO"/>
          </a:p>
        </p:txBody>
      </p:sp>
      <p:sp>
        <p:nvSpPr>
          <p:cNvPr id="3" name="عنصر نائب للمحتوى 2">
            <a:extLst>
              <a:ext uri="{FF2B5EF4-FFF2-40B4-BE49-F238E27FC236}">
                <a16:creationId xmlns:a16="http://schemas.microsoft.com/office/drawing/2014/main" id="{E24EEE49-A7C2-2D53-A95B-9266CD8A37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a:extLst>
              <a:ext uri="{FF2B5EF4-FFF2-40B4-BE49-F238E27FC236}">
                <a16:creationId xmlns:a16="http://schemas.microsoft.com/office/drawing/2014/main" id="{116771D9-D399-AA62-1D6C-12EE6A9A0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C213C09A-23CC-D9C2-6B9C-E2871AD4A1A8}"/>
              </a:ext>
            </a:extLst>
          </p:cNvPr>
          <p:cNvSpPr>
            <a:spLocks noGrp="1"/>
          </p:cNvSpPr>
          <p:nvPr>
            <p:ph type="dt" sz="half" idx="10"/>
          </p:nvPr>
        </p:nvSpPr>
        <p:spPr/>
        <p:txBody>
          <a:bodyPr/>
          <a:lstStyle/>
          <a:p>
            <a:fld id="{9CCCC0D5-BE7E-4825-8219-D1CFC68117D8}" type="datetimeFigureOut">
              <a:rPr lang="ar-JO" smtClean="0"/>
              <a:t>29/10/1447</a:t>
            </a:fld>
            <a:endParaRPr lang="ar-JO"/>
          </a:p>
        </p:txBody>
      </p:sp>
      <p:sp>
        <p:nvSpPr>
          <p:cNvPr id="6" name="عنصر نائب للتذييل 5">
            <a:extLst>
              <a:ext uri="{FF2B5EF4-FFF2-40B4-BE49-F238E27FC236}">
                <a16:creationId xmlns:a16="http://schemas.microsoft.com/office/drawing/2014/main" id="{B68D2FA8-FE6A-8511-4A54-D0217C87D1D0}"/>
              </a:ext>
            </a:extLst>
          </p:cNvPr>
          <p:cNvSpPr>
            <a:spLocks noGrp="1"/>
          </p:cNvSpPr>
          <p:nvPr>
            <p:ph type="ftr" sz="quarter" idx="11"/>
          </p:nvPr>
        </p:nvSpPr>
        <p:spPr/>
        <p:txBody>
          <a:bodyPr/>
          <a:lstStyle/>
          <a:p>
            <a:endParaRPr lang="ar-JO"/>
          </a:p>
        </p:txBody>
      </p:sp>
      <p:sp>
        <p:nvSpPr>
          <p:cNvPr id="7" name="عنصر نائب لرقم الشريحة 6">
            <a:extLst>
              <a:ext uri="{FF2B5EF4-FFF2-40B4-BE49-F238E27FC236}">
                <a16:creationId xmlns:a16="http://schemas.microsoft.com/office/drawing/2014/main" id="{8E1C52A4-0ACC-E75C-A5EA-043BA22376B4}"/>
              </a:ext>
            </a:extLst>
          </p:cNvPr>
          <p:cNvSpPr>
            <a:spLocks noGrp="1"/>
          </p:cNvSpPr>
          <p:nvPr>
            <p:ph type="sldNum" sz="quarter" idx="12"/>
          </p:nvPr>
        </p:nvSpPr>
        <p:spPr/>
        <p:txBody>
          <a:bodyPr/>
          <a:lstStyle/>
          <a:p>
            <a:fld id="{AD4B6A0C-7862-43F9-9CCA-3B7572E13B61}" type="slidenum">
              <a:rPr lang="ar-JO" smtClean="0"/>
              <a:t>‹#›</a:t>
            </a:fld>
            <a:endParaRPr lang="ar-JO"/>
          </a:p>
        </p:txBody>
      </p:sp>
    </p:spTree>
    <p:extLst>
      <p:ext uri="{BB962C8B-B14F-4D97-AF65-F5344CB8AC3E}">
        <p14:creationId xmlns:p14="http://schemas.microsoft.com/office/powerpoint/2010/main" val="1233928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bg>
      <p:bgPr>
        <a:solidFill>
          <a:schemeClr val="bg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6064F84-5AAB-F949-937D-A8397974B773}"/>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JO"/>
          </a:p>
        </p:txBody>
      </p:sp>
      <p:sp>
        <p:nvSpPr>
          <p:cNvPr id="3" name="عنصر نائب للصورة 2">
            <a:extLst>
              <a:ext uri="{FF2B5EF4-FFF2-40B4-BE49-F238E27FC236}">
                <a16:creationId xmlns:a16="http://schemas.microsoft.com/office/drawing/2014/main" id="{F8AE55E5-5CD5-55F9-EFAF-F0CD17404C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a:extLst>
              <a:ext uri="{FF2B5EF4-FFF2-40B4-BE49-F238E27FC236}">
                <a16:creationId xmlns:a16="http://schemas.microsoft.com/office/drawing/2014/main" id="{A5D027CE-404B-CEF3-9741-FEA6D48E21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41378FA3-7506-B9E0-32F0-985011DE4C8A}"/>
              </a:ext>
            </a:extLst>
          </p:cNvPr>
          <p:cNvSpPr>
            <a:spLocks noGrp="1"/>
          </p:cNvSpPr>
          <p:nvPr>
            <p:ph type="dt" sz="half" idx="10"/>
          </p:nvPr>
        </p:nvSpPr>
        <p:spPr/>
        <p:txBody>
          <a:bodyPr/>
          <a:lstStyle/>
          <a:p>
            <a:fld id="{9CCCC0D5-BE7E-4825-8219-D1CFC68117D8}" type="datetimeFigureOut">
              <a:rPr lang="ar-JO" smtClean="0"/>
              <a:t>29/10/1447</a:t>
            </a:fld>
            <a:endParaRPr lang="ar-JO"/>
          </a:p>
        </p:txBody>
      </p:sp>
      <p:sp>
        <p:nvSpPr>
          <p:cNvPr id="6" name="عنصر نائب للتذييل 5">
            <a:extLst>
              <a:ext uri="{FF2B5EF4-FFF2-40B4-BE49-F238E27FC236}">
                <a16:creationId xmlns:a16="http://schemas.microsoft.com/office/drawing/2014/main" id="{13899ACB-D0B2-A44C-1497-863F3E4191CB}"/>
              </a:ext>
            </a:extLst>
          </p:cNvPr>
          <p:cNvSpPr>
            <a:spLocks noGrp="1"/>
          </p:cNvSpPr>
          <p:nvPr>
            <p:ph type="ftr" sz="quarter" idx="11"/>
          </p:nvPr>
        </p:nvSpPr>
        <p:spPr/>
        <p:txBody>
          <a:bodyPr/>
          <a:lstStyle/>
          <a:p>
            <a:endParaRPr lang="ar-JO"/>
          </a:p>
        </p:txBody>
      </p:sp>
      <p:sp>
        <p:nvSpPr>
          <p:cNvPr id="7" name="عنصر نائب لرقم الشريحة 6">
            <a:extLst>
              <a:ext uri="{FF2B5EF4-FFF2-40B4-BE49-F238E27FC236}">
                <a16:creationId xmlns:a16="http://schemas.microsoft.com/office/drawing/2014/main" id="{6A41943F-4276-DDA2-24A5-655750EE27BB}"/>
              </a:ext>
            </a:extLst>
          </p:cNvPr>
          <p:cNvSpPr>
            <a:spLocks noGrp="1"/>
          </p:cNvSpPr>
          <p:nvPr>
            <p:ph type="sldNum" sz="quarter" idx="12"/>
          </p:nvPr>
        </p:nvSpPr>
        <p:spPr/>
        <p:txBody>
          <a:bodyPr/>
          <a:lstStyle/>
          <a:p>
            <a:fld id="{AD4B6A0C-7862-43F9-9CCA-3B7572E13B61}" type="slidenum">
              <a:rPr lang="ar-JO" smtClean="0"/>
              <a:t>‹#›</a:t>
            </a:fld>
            <a:endParaRPr lang="ar-JO"/>
          </a:p>
        </p:txBody>
      </p:sp>
    </p:spTree>
    <p:extLst>
      <p:ext uri="{BB962C8B-B14F-4D97-AF65-F5344CB8AC3E}">
        <p14:creationId xmlns:p14="http://schemas.microsoft.com/office/powerpoint/2010/main" val="483529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9BC4CE57-E884-CD43-904F-E1FFD91E7BB9}"/>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BC53E56D-5C67-8F2C-73FF-5D9B6A18414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ar-JO" dirty="0"/>
          </a:p>
        </p:txBody>
      </p:sp>
      <p:sp>
        <p:nvSpPr>
          <p:cNvPr id="4" name="عنصر نائب للتاريخ 3">
            <a:extLst>
              <a:ext uri="{FF2B5EF4-FFF2-40B4-BE49-F238E27FC236}">
                <a16:creationId xmlns:a16="http://schemas.microsoft.com/office/drawing/2014/main" id="{5D854457-C3F7-4E36-02DF-2A3E03CB1E66}"/>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cs typeface="Times New Roman" panose="02020603050405020304" pitchFamily="18" charset="0"/>
              </a:defRPr>
            </a:lvl1pPr>
          </a:lstStyle>
          <a:p>
            <a:fld id="{9CCCC0D5-BE7E-4825-8219-D1CFC68117D8}" type="datetimeFigureOut">
              <a:rPr lang="ar-JO" smtClean="0"/>
              <a:pPr/>
              <a:t>29/10/1447</a:t>
            </a:fld>
            <a:endParaRPr lang="ar-JO" dirty="0"/>
          </a:p>
        </p:txBody>
      </p:sp>
      <p:sp>
        <p:nvSpPr>
          <p:cNvPr id="5" name="عنصر نائب للتذييل 4">
            <a:extLst>
              <a:ext uri="{FF2B5EF4-FFF2-40B4-BE49-F238E27FC236}">
                <a16:creationId xmlns:a16="http://schemas.microsoft.com/office/drawing/2014/main" id="{196227BD-F336-2167-3E83-2D2EB0487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cs typeface="Times New Roman" panose="02020603050405020304" pitchFamily="18" charset="0"/>
              </a:defRPr>
            </a:lvl1pPr>
          </a:lstStyle>
          <a:p>
            <a:endParaRPr lang="ar-JO" dirty="0"/>
          </a:p>
        </p:txBody>
      </p:sp>
      <p:sp>
        <p:nvSpPr>
          <p:cNvPr id="6" name="عنصر نائب لرقم الشريحة 5">
            <a:extLst>
              <a:ext uri="{FF2B5EF4-FFF2-40B4-BE49-F238E27FC236}">
                <a16:creationId xmlns:a16="http://schemas.microsoft.com/office/drawing/2014/main" id="{70328893-8C2D-1524-09FB-8F662C65791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cs typeface="Times New Roman" panose="02020603050405020304" pitchFamily="18" charset="0"/>
              </a:defRPr>
            </a:lvl1pPr>
          </a:lstStyle>
          <a:p>
            <a:fld id="{AD4B6A0C-7862-43F9-9CCA-3B7572E13B61}" type="slidenum">
              <a:rPr lang="ar-JO" smtClean="0"/>
              <a:pPr/>
              <a:t>‹#›</a:t>
            </a:fld>
            <a:endParaRPr lang="ar-JO" dirty="0"/>
          </a:p>
        </p:txBody>
      </p:sp>
    </p:spTree>
    <p:extLst>
      <p:ext uri="{BB962C8B-B14F-4D97-AF65-F5344CB8AC3E}">
        <p14:creationId xmlns:p14="http://schemas.microsoft.com/office/powerpoint/2010/main" val="4007782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5EDBDDB1-16F1-3AB9-3C1F-18BCCE4218A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98A169A7-ACD2-DD35-AC1D-259686DB570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F32C904A-7D77-FD64-253F-6DA0892ED1A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97488D8-EB0E-423F-81C1-0F7BC0B04D81}" type="datetimeFigureOut">
              <a:rPr lang="ar-JO" smtClean="0"/>
              <a:t>29/10/1447</a:t>
            </a:fld>
            <a:endParaRPr lang="ar-JO"/>
          </a:p>
        </p:txBody>
      </p:sp>
      <p:sp>
        <p:nvSpPr>
          <p:cNvPr id="5" name="عنصر نائب للتذييل 4">
            <a:extLst>
              <a:ext uri="{FF2B5EF4-FFF2-40B4-BE49-F238E27FC236}">
                <a16:creationId xmlns:a16="http://schemas.microsoft.com/office/drawing/2014/main" id="{02ED0721-47E3-D00E-EA35-13F772CDB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76F756B4-842E-0AE3-3F42-214812D5E3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51D081-0B4F-410B-BD58-E9CBF16D179D}" type="slidenum">
              <a:rPr lang="ar-JO" smtClean="0"/>
              <a:t>‹#›</a:t>
            </a:fld>
            <a:endParaRPr lang="ar-JO"/>
          </a:p>
        </p:txBody>
      </p:sp>
    </p:spTree>
    <p:extLst>
      <p:ext uri="{BB962C8B-B14F-4D97-AF65-F5344CB8AC3E}">
        <p14:creationId xmlns:p14="http://schemas.microsoft.com/office/powerpoint/2010/main" val="2672728496"/>
      </p:ext>
    </p:extLst>
  </p:cSld>
  <p:clrMap bg1="lt1" tx1="dk1" bg2="lt2" tx2="dk2" accent1="accent1" accent2="accent2" accent3="accent3" accent4="accent4" accent5="accent5" accent6="accent6" hlink="hlink" folHlink="folHlink"/>
  <p:sldLayoutIdLst>
    <p:sldLayoutId id="2147483661"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lideszone.net/" TargetMode="Externa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hyperlink" Target="https://www.buymeacoffee.com/islamicpowerpoint" TargetMode="External"/><Relationship Id="rId4" Type="http://schemas.openxmlformats.org/officeDocument/2006/relationships/hyperlink" Target="https://www.youtube.com/@IslamicPowerPoin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47231096-3489-F4AD-F18F-68663C9D5171}"/>
              </a:ext>
            </a:extLst>
          </p:cNvPr>
          <p:cNvSpPr txBox="1"/>
          <p:nvPr/>
        </p:nvSpPr>
        <p:spPr>
          <a:xfrm>
            <a:off x="1093076" y="2409183"/>
            <a:ext cx="10005848" cy="2769989"/>
          </a:xfrm>
          <a:prstGeom prst="rect">
            <a:avLst/>
          </a:prstGeom>
          <a:noFill/>
        </p:spPr>
        <p:txBody>
          <a:bodyPr wrap="square" anchor="ctr">
            <a:spAutoFit/>
          </a:bodyPr>
          <a:lstStyle/>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باشتراككم في قناة البوربوينت الإسلامي، سيشجعنا هذا على تقديم المزيد من عروض البوربوينت المجانية الهادفة والعالية الجودة، شكرًا لكم.</a:t>
            </a:r>
          </a:p>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جميع الحقوق محفوظة.</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3">
                  <a:extLst>
                    <a:ext uri="{A12FA001-AC4F-418D-AE19-62706E023703}">
                      <ahyp:hlinkClr xmlns:ahyp="http://schemas.microsoft.com/office/drawing/2018/hyperlinkcolor" val="tx"/>
                    </a:ext>
                  </a:extLst>
                </a:hlinkClick>
              </a:rPr>
              <a:t>https://www.slideszone.net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rPr>
              <a:t>https://www.youtube.com/@IslamicPowerPoint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5">
                  <a:extLst>
                    <a:ext uri="{A12FA001-AC4F-418D-AE19-62706E023703}">
                      <ahyp:hlinkClr xmlns:ahyp="http://schemas.microsoft.com/office/drawing/2018/hyperlinkcolor" val="tx"/>
                    </a:ext>
                  </a:extLst>
                </a:hlinkClick>
              </a:rPr>
              <a:t>https://www.buymeacoffee.com/islamicpowerpoint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p:txBody>
      </p:sp>
      <p:pic>
        <p:nvPicPr>
          <p:cNvPr id="5" name="Picture 4" descr="الصورة الرمزية">
            <a:extLst>
              <a:ext uri="{FF2B5EF4-FFF2-40B4-BE49-F238E27FC236}">
                <a16:creationId xmlns:a16="http://schemas.microsoft.com/office/drawing/2014/main" id="{56E85222-AC2F-36ED-F022-2231350A78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6900" y="1445400"/>
            <a:ext cx="838200" cy="838200"/>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2381"/>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AEC12E7-5A86-6ABB-A87A-2B6BCD735693}"/>
            </a:ext>
          </a:extLst>
        </p:cNvPr>
        <p:cNvGrpSpPr/>
        <p:nvPr/>
      </p:nvGrpSpPr>
      <p:grpSpPr>
        <a:xfrm>
          <a:off x="0" y="0"/>
          <a:ext cx="0" cy="0"/>
          <a:chOff x="0" y="0"/>
          <a:chExt cx="0" cy="0"/>
        </a:xfrm>
      </p:grpSpPr>
      <p:sp>
        <p:nvSpPr>
          <p:cNvPr id="5" name="مربع نص 4">
            <a:extLst>
              <a:ext uri="{FF2B5EF4-FFF2-40B4-BE49-F238E27FC236}">
                <a16:creationId xmlns:a16="http://schemas.microsoft.com/office/drawing/2014/main" id="{5758E98A-FAC8-3E6B-1F51-4DAD551A1E99}"/>
              </a:ext>
            </a:extLst>
          </p:cNvPr>
          <p:cNvSpPr txBox="1"/>
          <p:nvPr/>
        </p:nvSpPr>
        <p:spPr>
          <a:xfrm>
            <a:off x="3657599" y="2521058"/>
            <a:ext cx="7908323" cy="2831544"/>
          </a:xfrm>
          <a:prstGeom prst="rect">
            <a:avLst/>
          </a:prstGeom>
          <a:noFill/>
        </p:spPr>
        <p:txBody>
          <a:bodyPr wrap="square" rtlCol="1" anchor="t">
            <a:spAutoFit/>
          </a:bodyPr>
          <a:lstStyle/>
          <a:p>
            <a:pPr marL="457200" indent="-457200" algn="just">
              <a:spcAft>
                <a:spcPts val="600"/>
              </a:spcAft>
              <a:buFont typeface="Arial" panose="020B0604020202020204" pitchFamily="34" charset="0"/>
              <a:buChar char="•"/>
            </a:pPr>
            <a:r>
              <a:rPr lang="ar-JO" sz="2800" b="1" dirty="0">
                <a:cs typeface="Times New Roman" panose="02020603050405020304" pitchFamily="18" charset="0"/>
              </a:rPr>
              <a:t>الاستخدام</a:t>
            </a:r>
            <a:r>
              <a:rPr lang="ar-JO" sz="2800" dirty="0">
                <a:cs typeface="Times New Roman" panose="02020603050405020304" pitchFamily="18" charset="0"/>
              </a:rPr>
              <a:t>: ملائمة للحرائق الناتجة عن زيوت الطهي والشحوم؛ مما يجعلها مثالية للمطابخ.</a:t>
            </a:r>
          </a:p>
          <a:p>
            <a:pPr marL="457200" indent="-457200" algn="just">
              <a:spcAft>
                <a:spcPts val="600"/>
              </a:spcAft>
              <a:buFont typeface="Arial" panose="020B0604020202020204" pitchFamily="34" charset="0"/>
              <a:buChar char="•"/>
            </a:pPr>
            <a:r>
              <a:rPr lang="ar-JO" sz="2800" b="1" dirty="0">
                <a:cs typeface="Times New Roman" panose="02020603050405020304" pitchFamily="18" charset="0"/>
              </a:rPr>
              <a:t>المزايا</a:t>
            </a:r>
            <a:r>
              <a:rPr lang="ar-JO" sz="2800" dirty="0">
                <a:cs typeface="Times New Roman" panose="02020603050405020304" pitchFamily="18" charset="0"/>
              </a:rPr>
              <a:t>: فعالة في منع اشتعال الزيت مجددًا وتضمن إخماد الحريق بشكل آمن وسريع.</a:t>
            </a:r>
          </a:p>
          <a:p>
            <a:pPr marL="457200" indent="-457200" algn="just">
              <a:spcAft>
                <a:spcPts val="600"/>
              </a:spcAft>
              <a:buFont typeface="Arial" panose="020B0604020202020204" pitchFamily="34" charset="0"/>
              <a:buChar char="•"/>
            </a:pPr>
            <a:r>
              <a:rPr lang="ar-JO" sz="2800" b="1" dirty="0">
                <a:cs typeface="Times New Roman" panose="02020603050405020304" pitchFamily="18" charset="0"/>
              </a:rPr>
              <a:t>العيوب</a:t>
            </a:r>
            <a:r>
              <a:rPr lang="ar-JO" sz="2800" dirty="0">
                <a:cs typeface="Times New Roman" panose="02020603050405020304" pitchFamily="18" charset="0"/>
              </a:rPr>
              <a:t>: غير ملائمة للحرائق الكهربائية أو الحرائق التي تنشب في المواد الصلبة؛ مما يحصر استخدامها في المطابخ بشكل رئيسي.</a:t>
            </a:r>
          </a:p>
        </p:txBody>
      </p:sp>
      <p:sp>
        <p:nvSpPr>
          <p:cNvPr id="2" name="مربع نص 1">
            <a:extLst>
              <a:ext uri="{FF2B5EF4-FFF2-40B4-BE49-F238E27FC236}">
                <a16:creationId xmlns:a16="http://schemas.microsoft.com/office/drawing/2014/main" id="{874ABB09-3401-2443-1288-3F71540B39AD}"/>
              </a:ext>
            </a:extLst>
          </p:cNvPr>
          <p:cNvSpPr txBox="1"/>
          <p:nvPr/>
        </p:nvSpPr>
        <p:spPr>
          <a:xfrm>
            <a:off x="6734431" y="1832859"/>
            <a:ext cx="4386649" cy="523220"/>
          </a:xfrm>
          <a:prstGeom prst="rect">
            <a:avLst/>
          </a:prstGeom>
          <a:noFill/>
        </p:spPr>
        <p:txBody>
          <a:bodyPr wrap="square" rtlCol="1" anchor="ctr">
            <a:spAutoFit/>
          </a:bodyPr>
          <a:lstStyle/>
          <a:p>
            <a:r>
              <a:rPr lang="ar-JO" sz="2800" b="1" dirty="0">
                <a:cs typeface="Times New Roman" panose="02020603050405020304" pitchFamily="18" charset="0"/>
              </a:rPr>
              <a:t>طفاية المواد الكيميائية الرطبة.</a:t>
            </a:r>
          </a:p>
        </p:txBody>
      </p:sp>
      <p:pic>
        <p:nvPicPr>
          <p:cNvPr id="3" name="صورة 2">
            <a:extLst>
              <a:ext uri="{FF2B5EF4-FFF2-40B4-BE49-F238E27FC236}">
                <a16:creationId xmlns:a16="http://schemas.microsoft.com/office/drawing/2014/main" id="{068EA129-7F66-3563-7C82-32F08E233BE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40666" y="3429000"/>
            <a:ext cx="1342590" cy="3194220"/>
          </a:xfrm>
          <a:prstGeom prst="rect">
            <a:avLst/>
          </a:prstGeom>
          <a:effectLst>
            <a:outerShdw blurRad="38100" dist="25400" dir="18900000" algn="bl" rotWithShape="0">
              <a:prstClr val="black">
                <a:alpha val="28000"/>
              </a:prstClr>
            </a:outerShdw>
          </a:effectLst>
        </p:spPr>
      </p:pic>
    </p:spTree>
    <p:extLst>
      <p:ext uri="{BB962C8B-B14F-4D97-AF65-F5344CB8AC3E}">
        <p14:creationId xmlns:p14="http://schemas.microsoft.com/office/powerpoint/2010/main" val="170385758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up)">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up)">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ipe(up)">
                                      <p:cBhvr>
                                        <p:cTn id="2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E4E12F5-A551-9B1E-DAEE-D2219E06275E}"/>
            </a:ext>
          </a:extLst>
        </p:cNvPr>
        <p:cNvGrpSpPr/>
        <p:nvPr/>
      </p:nvGrpSpPr>
      <p:grpSpPr>
        <a:xfrm>
          <a:off x="0" y="0"/>
          <a:ext cx="0" cy="0"/>
          <a:chOff x="0" y="0"/>
          <a:chExt cx="0" cy="0"/>
        </a:xfrm>
      </p:grpSpPr>
      <p:sp>
        <p:nvSpPr>
          <p:cNvPr id="5" name="مربع نص 4">
            <a:extLst>
              <a:ext uri="{FF2B5EF4-FFF2-40B4-BE49-F238E27FC236}">
                <a16:creationId xmlns:a16="http://schemas.microsoft.com/office/drawing/2014/main" id="{F2CF2C35-A0F2-77A2-3082-E520BD769221}"/>
              </a:ext>
            </a:extLst>
          </p:cNvPr>
          <p:cNvSpPr txBox="1"/>
          <p:nvPr/>
        </p:nvSpPr>
        <p:spPr>
          <a:xfrm>
            <a:off x="3414532" y="1834242"/>
            <a:ext cx="7706548" cy="4278094"/>
          </a:xfrm>
          <a:prstGeom prst="rect">
            <a:avLst/>
          </a:prstGeom>
          <a:noFill/>
        </p:spPr>
        <p:txBody>
          <a:bodyPr wrap="square" rtlCol="1" anchor="t">
            <a:spAutoFit/>
          </a:bodyPr>
          <a:lstStyle/>
          <a:p>
            <a:pPr marL="514350" indent="-514350" algn="justLow">
              <a:spcAft>
                <a:spcPts val="600"/>
              </a:spcAft>
              <a:buFont typeface="+mj-lt"/>
              <a:buAutoNum type="arabicPeriod"/>
            </a:pPr>
            <a:r>
              <a:rPr lang="ar-JO" sz="2800" b="1" dirty="0">
                <a:cs typeface="Times New Roman" panose="02020603050405020304" pitchFamily="18" charset="0"/>
              </a:rPr>
              <a:t>الحرائق من النوع (</a:t>
            </a:r>
            <a:r>
              <a:rPr lang="en-US" sz="2800" b="1" dirty="0">
                <a:solidFill>
                  <a:srgbClr val="007A53"/>
                </a:solidFill>
              </a:rPr>
              <a:t>A</a:t>
            </a:r>
            <a:r>
              <a:rPr lang="ar-JO" sz="2800" b="1" dirty="0">
                <a:cs typeface="Times New Roman" panose="02020603050405020304" pitchFamily="18" charset="0"/>
              </a:rPr>
              <a:t>): </a:t>
            </a:r>
            <a:r>
              <a:rPr lang="ar-JO" sz="2800" dirty="0">
                <a:cs typeface="Times New Roman" panose="02020603050405020304" pitchFamily="18" charset="0"/>
              </a:rPr>
              <a:t>المواد الصلبة؛ مثل: القمامة، والخشب، والورق.</a:t>
            </a:r>
          </a:p>
          <a:p>
            <a:pPr marL="514350" indent="-514350" algn="justLow">
              <a:spcAft>
                <a:spcPts val="600"/>
              </a:spcAft>
              <a:buFont typeface="+mj-lt"/>
              <a:buAutoNum type="arabicPeriod"/>
            </a:pPr>
            <a:r>
              <a:rPr lang="ar-JO" sz="2800" b="1" dirty="0">
                <a:cs typeface="Times New Roman" panose="02020603050405020304" pitchFamily="18" charset="0"/>
              </a:rPr>
              <a:t>الحرائق من النوع (</a:t>
            </a:r>
            <a:r>
              <a:rPr lang="en-US" sz="2800" b="1" dirty="0">
                <a:solidFill>
                  <a:srgbClr val="DA291C"/>
                </a:solidFill>
              </a:rPr>
              <a:t>B</a:t>
            </a:r>
            <a:r>
              <a:rPr lang="ar-JO" sz="2800" b="1" dirty="0">
                <a:cs typeface="Times New Roman" panose="02020603050405020304" pitchFamily="18" charset="0"/>
              </a:rPr>
              <a:t>): </a:t>
            </a:r>
            <a:r>
              <a:rPr lang="ar-JO" sz="2800" dirty="0">
                <a:cs typeface="Times New Roman" panose="02020603050405020304" pitchFamily="18" charset="0"/>
              </a:rPr>
              <a:t>السوائل القابلة للاشتعال مثل: الزيوت والبنزين.</a:t>
            </a:r>
          </a:p>
          <a:p>
            <a:pPr marL="514350" indent="-514350" algn="justLow">
              <a:spcAft>
                <a:spcPts val="600"/>
              </a:spcAft>
              <a:buFont typeface="+mj-lt"/>
              <a:buAutoNum type="arabicPeriod"/>
            </a:pPr>
            <a:r>
              <a:rPr lang="ar-JO" sz="2800" b="1" dirty="0">
                <a:cs typeface="Times New Roman" panose="02020603050405020304" pitchFamily="18" charset="0"/>
              </a:rPr>
              <a:t>الحرائق من النوع (</a:t>
            </a:r>
            <a:r>
              <a:rPr lang="en-US" sz="2800" b="1" dirty="0">
                <a:solidFill>
                  <a:srgbClr val="0057B8"/>
                </a:solidFill>
              </a:rPr>
              <a:t>C</a:t>
            </a:r>
            <a:r>
              <a:rPr lang="ar-JO" sz="2800" b="1" dirty="0">
                <a:cs typeface="Times New Roman" panose="02020603050405020304" pitchFamily="18" charset="0"/>
              </a:rPr>
              <a:t>): </a:t>
            </a:r>
            <a:r>
              <a:rPr lang="ar-JO" sz="2800" dirty="0">
                <a:cs typeface="Times New Roman" panose="02020603050405020304" pitchFamily="18" charset="0"/>
              </a:rPr>
              <a:t>المواد الغازية مثل: الميثان والبروبان.</a:t>
            </a:r>
          </a:p>
          <a:p>
            <a:pPr marL="514350" indent="-514350" algn="justLow">
              <a:spcAft>
                <a:spcPts val="600"/>
              </a:spcAft>
              <a:buFont typeface="+mj-lt"/>
              <a:buAutoNum type="arabicPeriod"/>
            </a:pPr>
            <a:r>
              <a:rPr lang="ar-JO" sz="2800" b="1" dirty="0">
                <a:cs typeface="Times New Roman" panose="02020603050405020304" pitchFamily="18" charset="0"/>
              </a:rPr>
              <a:t>الحرائق من النوع (</a:t>
            </a:r>
            <a:r>
              <a:rPr lang="en-US" sz="2800" b="1" dirty="0">
                <a:solidFill>
                  <a:srgbClr val="FFDF00"/>
                </a:solidFill>
              </a:rPr>
              <a:t>D</a:t>
            </a:r>
            <a:r>
              <a:rPr lang="ar-JO" sz="2800" b="1" dirty="0">
                <a:cs typeface="Times New Roman" panose="02020603050405020304" pitchFamily="18" charset="0"/>
              </a:rPr>
              <a:t>): </a:t>
            </a:r>
            <a:r>
              <a:rPr lang="ar-JO" sz="2800" dirty="0">
                <a:cs typeface="Times New Roman" panose="02020603050405020304" pitchFamily="18" charset="0"/>
              </a:rPr>
              <a:t>للمعادن القابلة للاشتعال مثل: الماغنيسيوم والصوديوم.</a:t>
            </a:r>
          </a:p>
          <a:p>
            <a:pPr marL="514350" indent="-514350" algn="justLow">
              <a:spcAft>
                <a:spcPts val="600"/>
              </a:spcAft>
              <a:buFont typeface="+mj-lt"/>
              <a:buAutoNum type="arabicPeriod"/>
            </a:pPr>
            <a:r>
              <a:rPr lang="ar-JO" sz="2800" b="1" dirty="0">
                <a:cs typeface="Times New Roman" panose="02020603050405020304" pitchFamily="18" charset="0"/>
              </a:rPr>
              <a:t>الحرائق من النوع (</a:t>
            </a:r>
            <a:r>
              <a:rPr lang="en-US" sz="2800" b="1" dirty="0"/>
              <a:t>K</a:t>
            </a:r>
            <a:r>
              <a:rPr lang="ar-JO" sz="2800" b="1" dirty="0">
                <a:cs typeface="Times New Roman" panose="02020603050405020304" pitchFamily="18" charset="0"/>
              </a:rPr>
              <a:t>): ا</a:t>
            </a:r>
            <a:r>
              <a:rPr lang="ar-JO" sz="2800" dirty="0">
                <a:cs typeface="Times New Roman" panose="02020603050405020304" pitchFamily="18" charset="0"/>
              </a:rPr>
              <a:t>لشحوم والزيوت المُستخدمة بالطهي، وغالبًا ما تحدث هذه الحرائق بالمطابخ التجارية.</a:t>
            </a:r>
          </a:p>
        </p:txBody>
      </p:sp>
      <p:sp>
        <p:nvSpPr>
          <p:cNvPr id="2" name="مربع نص 1">
            <a:extLst>
              <a:ext uri="{FF2B5EF4-FFF2-40B4-BE49-F238E27FC236}">
                <a16:creationId xmlns:a16="http://schemas.microsoft.com/office/drawing/2014/main" id="{0F2F7886-2046-6C7B-1A80-4637BF690DAB}"/>
              </a:ext>
            </a:extLst>
          </p:cNvPr>
          <p:cNvSpPr txBox="1"/>
          <p:nvPr/>
        </p:nvSpPr>
        <p:spPr>
          <a:xfrm>
            <a:off x="8924081" y="1146043"/>
            <a:ext cx="2197000" cy="523220"/>
          </a:xfrm>
          <a:prstGeom prst="rect">
            <a:avLst/>
          </a:prstGeom>
          <a:noFill/>
        </p:spPr>
        <p:txBody>
          <a:bodyPr wrap="square" rtlCol="1" anchor="ctr">
            <a:spAutoFit/>
          </a:bodyPr>
          <a:lstStyle/>
          <a:p>
            <a:r>
              <a:rPr lang="ar-JO" sz="2800" b="1" dirty="0">
                <a:cs typeface="Times New Roman" panose="02020603050405020304" pitchFamily="18" charset="0"/>
              </a:rPr>
              <a:t>أنواع الحرائق.</a:t>
            </a:r>
          </a:p>
        </p:txBody>
      </p:sp>
      <p:pic>
        <p:nvPicPr>
          <p:cNvPr id="9" name="صورة 8">
            <a:extLst>
              <a:ext uri="{FF2B5EF4-FFF2-40B4-BE49-F238E27FC236}">
                <a16:creationId xmlns:a16="http://schemas.microsoft.com/office/drawing/2014/main" id="{DFF93008-0D5A-9A99-4B99-D76F9CFE92DD}"/>
              </a:ext>
            </a:extLst>
          </p:cNvPr>
          <p:cNvPicPr>
            <a:picLocks noChangeAspect="1"/>
          </p:cNvPicPr>
          <p:nvPr/>
        </p:nvPicPr>
        <p:blipFill>
          <a:blip r:embed="rId3"/>
          <a:stretch>
            <a:fillRect/>
          </a:stretch>
        </p:blipFill>
        <p:spPr>
          <a:xfrm>
            <a:off x="1811610" y="3428999"/>
            <a:ext cx="1277796" cy="3079025"/>
          </a:xfrm>
          <a:prstGeom prst="rect">
            <a:avLst/>
          </a:prstGeom>
          <a:effectLst>
            <a:outerShdw blurRad="38100" dist="25400" dir="18900000" algn="bl" rotWithShape="0">
              <a:prstClr val="black">
                <a:alpha val="28000"/>
              </a:prstClr>
            </a:outerShdw>
          </a:effectLst>
        </p:spPr>
      </p:pic>
    </p:spTree>
    <p:extLst>
      <p:ext uri="{BB962C8B-B14F-4D97-AF65-F5344CB8AC3E}">
        <p14:creationId xmlns:p14="http://schemas.microsoft.com/office/powerpoint/2010/main" val="129367850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up)">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up)">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ipe(up)">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wipe(up)">
                                      <p:cBhvr>
                                        <p:cTn id="33" dur="500"/>
                                        <p:tgtEl>
                                          <p:spTgt spid="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wipe(up)">
                                      <p:cBhvr>
                                        <p:cTn id="3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0B06EF0-7682-B0AA-6AE0-42D4A0D53E78}"/>
            </a:ext>
          </a:extLst>
        </p:cNvPr>
        <p:cNvGrpSpPr/>
        <p:nvPr/>
      </p:nvGrpSpPr>
      <p:grpSpPr>
        <a:xfrm>
          <a:off x="0" y="0"/>
          <a:ext cx="0" cy="0"/>
          <a:chOff x="0" y="0"/>
          <a:chExt cx="0" cy="0"/>
        </a:xfrm>
      </p:grpSpPr>
      <p:sp>
        <p:nvSpPr>
          <p:cNvPr id="5" name="مربع نص 4">
            <a:extLst>
              <a:ext uri="{FF2B5EF4-FFF2-40B4-BE49-F238E27FC236}">
                <a16:creationId xmlns:a16="http://schemas.microsoft.com/office/drawing/2014/main" id="{30CD412B-0E45-F6E2-8A11-9ABE609FF103}"/>
              </a:ext>
            </a:extLst>
          </p:cNvPr>
          <p:cNvSpPr txBox="1"/>
          <p:nvPr/>
        </p:nvSpPr>
        <p:spPr>
          <a:xfrm>
            <a:off x="4496215" y="1871309"/>
            <a:ext cx="7069707" cy="4431983"/>
          </a:xfrm>
          <a:prstGeom prst="rect">
            <a:avLst/>
          </a:prstGeom>
          <a:noFill/>
        </p:spPr>
        <p:txBody>
          <a:bodyPr wrap="square" rtlCol="1" anchor="t">
            <a:spAutoFit/>
          </a:bodyPr>
          <a:lstStyle/>
          <a:p>
            <a:pPr marL="514350" indent="-514350" algn="just">
              <a:spcAft>
                <a:spcPts val="600"/>
              </a:spcAft>
              <a:buFont typeface="+mj-lt"/>
              <a:buAutoNum type="arabicPeriod"/>
            </a:pPr>
            <a:r>
              <a:rPr lang="ar-JO" sz="2800" b="1" dirty="0">
                <a:cs typeface="Times New Roman" panose="02020603050405020304" pitchFamily="18" charset="0"/>
              </a:rPr>
              <a:t>الأسطوانة</a:t>
            </a:r>
            <a:r>
              <a:rPr lang="ar-JO" sz="2800" dirty="0">
                <a:cs typeface="Times New Roman" panose="02020603050405020304" pitchFamily="18" charset="0"/>
              </a:rPr>
              <a:t>: الجزء الرئيسي الذي يحتوي على مادة الإطفاء.</a:t>
            </a:r>
          </a:p>
          <a:p>
            <a:pPr marL="514350" indent="-514350" algn="just">
              <a:spcAft>
                <a:spcPts val="600"/>
              </a:spcAft>
              <a:buFont typeface="+mj-lt"/>
              <a:buAutoNum type="arabicPeriod"/>
            </a:pPr>
            <a:r>
              <a:rPr lang="ar-JO" sz="2800" b="1" dirty="0">
                <a:cs typeface="Times New Roman" panose="02020603050405020304" pitchFamily="18" charset="0"/>
              </a:rPr>
              <a:t>الصمام</a:t>
            </a:r>
            <a:r>
              <a:rPr lang="ar-JO" sz="2800" dirty="0">
                <a:cs typeface="Times New Roman" panose="02020603050405020304" pitchFamily="18" charset="0"/>
              </a:rPr>
              <a:t>: يتحكم بتدفق مادة الإطفاء للنار عند الضغط عليه.</a:t>
            </a:r>
          </a:p>
          <a:p>
            <a:pPr marL="514350" indent="-514350" algn="just">
              <a:spcAft>
                <a:spcPts val="600"/>
              </a:spcAft>
              <a:buFont typeface="+mj-lt"/>
              <a:buAutoNum type="arabicPeriod"/>
            </a:pPr>
            <a:r>
              <a:rPr lang="ar-JO" sz="2800" b="1" dirty="0">
                <a:cs typeface="Times New Roman" panose="02020603050405020304" pitchFamily="18" charset="0"/>
              </a:rPr>
              <a:t>الخرطوم</a:t>
            </a:r>
            <a:r>
              <a:rPr lang="ar-JO" sz="2800" dirty="0">
                <a:cs typeface="Times New Roman" panose="02020603050405020304" pitchFamily="18" charset="0"/>
              </a:rPr>
              <a:t>: ينقل مادة الإطفاء من الأسطوانة للفوهة.</a:t>
            </a:r>
          </a:p>
          <a:p>
            <a:pPr marL="514350" indent="-514350" algn="just">
              <a:spcAft>
                <a:spcPts val="600"/>
              </a:spcAft>
              <a:buFont typeface="+mj-lt"/>
              <a:buAutoNum type="arabicPeriod"/>
            </a:pPr>
            <a:r>
              <a:rPr lang="ar-JO" sz="2800" b="1" dirty="0">
                <a:cs typeface="Times New Roman" panose="02020603050405020304" pitchFamily="18" charset="0"/>
              </a:rPr>
              <a:t>الفوهة</a:t>
            </a:r>
            <a:r>
              <a:rPr lang="ar-JO" sz="2800" dirty="0">
                <a:cs typeface="Times New Roman" panose="02020603050405020304" pitchFamily="18" charset="0"/>
              </a:rPr>
              <a:t>: تقوم بتوجيه مادة الإطفاء نحو قاعدة النار.</a:t>
            </a:r>
          </a:p>
          <a:p>
            <a:pPr marL="514350" indent="-514350" algn="just">
              <a:spcAft>
                <a:spcPts val="600"/>
              </a:spcAft>
              <a:buFont typeface="+mj-lt"/>
              <a:buAutoNum type="arabicPeriod"/>
            </a:pPr>
            <a:r>
              <a:rPr lang="ar-JO" sz="2800" b="1" dirty="0">
                <a:cs typeface="Times New Roman" panose="02020603050405020304" pitchFamily="18" charset="0"/>
              </a:rPr>
              <a:t>المؤشر</a:t>
            </a:r>
            <a:r>
              <a:rPr lang="ar-JO" sz="2800" dirty="0">
                <a:cs typeface="Times New Roman" panose="02020603050405020304" pitchFamily="18" charset="0"/>
              </a:rPr>
              <a:t>: يُظهر المؤشر حالة طفاية الحريق؛ لتحديد ما إذا كانت في حالة جاهزية.</a:t>
            </a:r>
          </a:p>
          <a:p>
            <a:pPr marL="514350" indent="-514350" algn="just">
              <a:spcAft>
                <a:spcPts val="600"/>
              </a:spcAft>
              <a:buFont typeface="+mj-lt"/>
              <a:buAutoNum type="arabicPeriod"/>
            </a:pPr>
            <a:r>
              <a:rPr lang="ar-JO" sz="2800" b="1" dirty="0">
                <a:cs typeface="Times New Roman" panose="02020603050405020304" pitchFamily="18" charset="0"/>
              </a:rPr>
              <a:t>مقبض الحمل</a:t>
            </a:r>
            <a:r>
              <a:rPr lang="ar-JO" sz="2800" dirty="0">
                <a:cs typeface="Times New Roman" panose="02020603050405020304" pitchFamily="18" charset="0"/>
              </a:rPr>
              <a:t>: يُسهل حمل طفاية الحريق أثناء استخدامها.</a:t>
            </a:r>
          </a:p>
          <a:p>
            <a:pPr marL="514350" indent="-514350" algn="just">
              <a:spcAft>
                <a:spcPts val="600"/>
              </a:spcAft>
              <a:buFont typeface="+mj-lt"/>
              <a:buAutoNum type="arabicPeriod"/>
            </a:pPr>
            <a:r>
              <a:rPr lang="ar-JO" sz="2800" b="1" dirty="0">
                <a:cs typeface="Times New Roman" panose="02020603050405020304" pitchFamily="18" charset="0"/>
              </a:rPr>
              <a:t>صمام الأمان</a:t>
            </a:r>
            <a:r>
              <a:rPr lang="ar-JO" sz="2800" dirty="0">
                <a:cs typeface="Times New Roman" panose="02020603050405020304" pitchFamily="18" charset="0"/>
              </a:rPr>
              <a:t>: يمنع التشغيل العرضي للطفاية.</a:t>
            </a:r>
          </a:p>
        </p:txBody>
      </p:sp>
      <p:sp>
        <p:nvSpPr>
          <p:cNvPr id="2" name="مربع نص 1">
            <a:extLst>
              <a:ext uri="{FF2B5EF4-FFF2-40B4-BE49-F238E27FC236}">
                <a16:creationId xmlns:a16="http://schemas.microsoft.com/office/drawing/2014/main" id="{788839A3-AC6D-FA7B-4B47-D1C600599097}"/>
              </a:ext>
            </a:extLst>
          </p:cNvPr>
          <p:cNvSpPr txBox="1"/>
          <p:nvPr/>
        </p:nvSpPr>
        <p:spPr>
          <a:xfrm>
            <a:off x="7957751" y="1183110"/>
            <a:ext cx="3163330" cy="523220"/>
          </a:xfrm>
          <a:prstGeom prst="rect">
            <a:avLst/>
          </a:prstGeom>
          <a:noFill/>
        </p:spPr>
        <p:txBody>
          <a:bodyPr wrap="square" rtlCol="1" anchor="ctr">
            <a:spAutoFit/>
          </a:bodyPr>
          <a:lstStyle/>
          <a:p>
            <a:r>
              <a:rPr lang="ar-JO" sz="2800" b="1" dirty="0">
                <a:cs typeface="Times New Roman" panose="02020603050405020304" pitchFamily="18" charset="0"/>
              </a:rPr>
              <a:t>مكونات طفاية حريق.</a:t>
            </a:r>
          </a:p>
        </p:txBody>
      </p:sp>
      <p:pic>
        <p:nvPicPr>
          <p:cNvPr id="4" name="صورة 3">
            <a:extLst>
              <a:ext uri="{FF2B5EF4-FFF2-40B4-BE49-F238E27FC236}">
                <a16:creationId xmlns:a16="http://schemas.microsoft.com/office/drawing/2014/main" id="{DFFF570B-EF66-0A9B-F579-463262BABE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7142" y="2577670"/>
            <a:ext cx="1514000" cy="3294734"/>
          </a:xfrm>
          <a:prstGeom prst="rect">
            <a:avLst/>
          </a:prstGeom>
          <a:effectLst>
            <a:outerShdw blurRad="38100" dist="25400" dir="18900000" algn="bl" rotWithShape="0">
              <a:prstClr val="black">
                <a:alpha val="28000"/>
              </a:prstClr>
            </a:outerShdw>
          </a:effectLst>
        </p:spPr>
      </p:pic>
      <p:grpSp>
        <p:nvGrpSpPr>
          <p:cNvPr id="10" name="مجموعة 9">
            <a:extLst>
              <a:ext uri="{FF2B5EF4-FFF2-40B4-BE49-F238E27FC236}">
                <a16:creationId xmlns:a16="http://schemas.microsoft.com/office/drawing/2014/main" id="{6DFCD3CA-EE58-64F0-B8C9-F36AE25B8091}"/>
              </a:ext>
            </a:extLst>
          </p:cNvPr>
          <p:cNvGrpSpPr/>
          <p:nvPr/>
        </p:nvGrpSpPr>
        <p:grpSpPr>
          <a:xfrm>
            <a:off x="3098636" y="5119530"/>
            <a:ext cx="1515458" cy="369332"/>
            <a:chOff x="176182" y="1353749"/>
            <a:chExt cx="1515458" cy="369332"/>
          </a:xfrm>
        </p:grpSpPr>
        <p:cxnSp>
          <p:nvCxnSpPr>
            <p:cNvPr id="8" name="موصل: على شكل مرفق 7">
              <a:extLst>
                <a:ext uri="{FF2B5EF4-FFF2-40B4-BE49-F238E27FC236}">
                  <a16:creationId xmlns:a16="http://schemas.microsoft.com/office/drawing/2014/main" id="{82DC99CC-714D-18C4-D0B8-ED280BC6876E}"/>
                </a:ext>
              </a:extLst>
            </p:cNvPr>
            <p:cNvCxnSpPr>
              <a:cxnSpLocks/>
            </p:cNvCxnSpPr>
            <p:nvPr/>
          </p:nvCxnSpPr>
          <p:spPr>
            <a:xfrm rot="10800000" flipV="1">
              <a:off x="176182" y="1538415"/>
              <a:ext cx="611043" cy="184666"/>
            </a:xfrm>
            <a:prstGeom prst="bentConnector3">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مربع نص 8">
              <a:extLst>
                <a:ext uri="{FF2B5EF4-FFF2-40B4-BE49-F238E27FC236}">
                  <a16:creationId xmlns:a16="http://schemas.microsoft.com/office/drawing/2014/main" id="{1215D0DB-9196-3FEF-605E-213FF1F8DAF3}"/>
                </a:ext>
              </a:extLst>
            </p:cNvPr>
            <p:cNvSpPr txBox="1"/>
            <p:nvPr/>
          </p:nvSpPr>
          <p:spPr>
            <a:xfrm>
              <a:off x="787225" y="1353749"/>
              <a:ext cx="904415" cy="369332"/>
            </a:xfrm>
            <a:prstGeom prst="rect">
              <a:avLst/>
            </a:prstGeom>
            <a:noFill/>
          </p:spPr>
          <p:txBody>
            <a:bodyPr wrap="none" rtlCol="1">
              <a:spAutoFit/>
            </a:bodyPr>
            <a:lstStyle/>
            <a:p>
              <a:r>
                <a:rPr lang="ar-JO" dirty="0"/>
                <a:t>الأسطوانة</a:t>
              </a:r>
            </a:p>
          </p:txBody>
        </p:sp>
      </p:grpSp>
      <p:grpSp>
        <p:nvGrpSpPr>
          <p:cNvPr id="12" name="مجموعة 11">
            <a:extLst>
              <a:ext uri="{FF2B5EF4-FFF2-40B4-BE49-F238E27FC236}">
                <a16:creationId xmlns:a16="http://schemas.microsoft.com/office/drawing/2014/main" id="{4A491461-0167-D17B-F503-06BB234AFC18}"/>
              </a:ext>
            </a:extLst>
          </p:cNvPr>
          <p:cNvGrpSpPr/>
          <p:nvPr/>
        </p:nvGrpSpPr>
        <p:grpSpPr>
          <a:xfrm>
            <a:off x="1772753" y="2230959"/>
            <a:ext cx="1210139" cy="369332"/>
            <a:chOff x="-1033956" y="1353749"/>
            <a:chExt cx="1210139" cy="369332"/>
          </a:xfrm>
        </p:grpSpPr>
        <p:cxnSp>
          <p:nvCxnSpPr>
            <p:cNvPr id="13" name="موصل: على شكل مرفق 12">
              <a:extLst>
                <a:ext uri="{FF2B5EF4-FFF2-40B4-BE49-F238E27FC236}">
                  <a16:creationId xmlns:a16="http://schemas.microsoft.com/office/drawing/2014/main" id="{696FC0C5-AC8B-067F-C77E-EAC57720BB57}"/>
                </a:ext>
              </a:extLst>
            </p:cNvPr>
            <p:cNvCxnSpPr>
              <a:cxnSpLocks/>
            </p:cNvCxnSpPr>
            <p:nvPr/>
          </p:nvCxnSpPr>
          <p:spPr>
            <a:xfrm>
              <a:off x="-370390" y="1538415"/>
              <a:ext cx="546573" cy="184666"/>
            </a:xfrm>
            <a:prstGeom prst="bentConnector3">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مربع نص 13">
              <a:extLst>
                <a:ext uri="{FF2B5EF4-FFF2-40B4-BE49-F238E27FC236}">
                  <a16:creationId xmlns:a16="http://schemas.microsoft.com/office/drawing/2014/main" id="{12A0B095-1C83-0F08-08E8-D7B5B7C2AF2E}"/>
                </a:ext>
              </a:extLst>
            </p:cNvPr>
            <p:cNvSpPr txBox="1"/>
            <p:nvPr/>
          </p:nvSpPr>
          <p:spPr>
            <a:xfrm>
              <a:off x="-1033956" y="1353749"/>
              <a:ext cx="699230" cy="369332"/>
            </a:xfrm>
            <a:prstGeom prst="rect">
              <a:avLst/>
            </a:prstGeom>
            <a:noFill/>
          </p:spPr>
          <p:txBody>
            <a:bodyPr wrap="none" rtlCol="1">
              <a:spAutoFit/>
            </a:bodyPr>
            <a:lstStyle/>
            <a:p>
              <a:r>
                <a:rPr lang="ar-JO" dirty="0"/>
                <a:t>الصمام</a:t>
              </a:r>
            </a:p>
          </p:txBody>
        </p:sp>
      </p:grpSp>
      <p:grpSp>
        <p:nvGrpSpPr>
          <p:cNvPr id="16" name="مجموعة 15">
            <a:extLst>
              <a:ext uri="{FF2B5EF4-FFF2-40B4-BE49-F238E27FC236}">
                <a16:creationId xmlns:a16="http://schemas.microsoft.com/office/drawing/2014/main" id="{5D2099EE-E928-2B3B-F737-5B5AD705DD16}"/>
              </a:ext>
            </a:extLst>
          </p:cNvPr>
          <p:cNvGrpSpPr/>
          <p:nvPr/>
        </p:nvGrpSpPr>
        <p:grpSpPr>
          <a:xfrm>
            <a:off x="923341" y="4842531"/>
            <a:ext cx="1142813" cy="369332"/>
            <a:chOff x="-966630" y="1353749"/>
            <a:chExt cx="1142813" cy="369332"/>
          </a:xfrm>
        </p:grpSpPr>
        <p:cxnSp>
          <p:nvCxnSpPr>
            <p:cNvPr id="17" name="موصل: على شكل مرفق 16">
              <a:extLst>
                <a:ext uri="{FF2B5EF4-FFF2-40B4-BE49-F238E27FC236}">
                  <a16:creationId xmlns:a16="http://schemas.microsoft.com/office/drawing/2014/main" id="{8B73C47B-22F4-B1CC-ABFD-ECBBA0CB6522}"/>
                </a:ext>
              </a:extLst>
            </p:cNvPr>
            <p:cNvCxnSpPr>
              <a:cxnSpLocks/>
            </p:cNvCxnSpPr>
            <p:nvPr/>
          </p:nvCxnSpPr>
          <p:spPr>
            <a:xfrm>
              <a:off x="-370390" y="1538415"/>
              <a:ext cx="546573" cy="184666"/>
            </a:xfrm>
            <a:prstGeom prst="bentConnector3">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 name="مربع نص 17">
              <a:extLst>
                <a:ext uri="{FF2B5EF4-FFF2-40B4-BE49-F238E27FC236}">
                  <a16:creationId xmlns:a16="http://schemas.microsoft.com/office/drawing/2014/main" id="{F77EEAEE-6531-8858-CFEE-F0885557E6A3}"/>
                </a:ext>
              </a:extLst>
            </p:cNvPr>
            <p:cNvSpPr txBox="1"/>
            <p:nvPr/>
          </p:nvSpPr>
          <p:spPr>
            <a:xfrm>
              <a:off x="-966630" y="1353749"/>
              <a:ext cx="631904" cy="369332"/>
            </a:xfrm>
            <a:prstGeom prst="rect">
              <a:avLst/>
            </a:prstGeom>
            <a:noFill/>
          </p:spPr>
          <p:txBody>
            <a:bodyPr wrap="none" rtlCol="1">
              <a:spAutoFit/>
            </a:bodyPr>
            <a:lstStyle/>
            <a:p>
              <a:r>
                <a:rPr lang="ar-JO" dirty="0"/>
                <a:t>الفوهة</a:t>
              </a:r>
            </a:p>
          </p:txBody>
        </p:sp>
      </p:grpSp>
      <p:grpSp>
        <p:nvGrpSpPr>
          <p:cNvPr id="19" name="مجموعة 18">
            <a:extLst>
              <a:ext uri="{FF2B5EF4-FFF2-40B4-BE49-F238E27FC236}">
                <a16:creationId xmlns:a16="http://schemas.microsoft.com/office/drawing/2014/main" id="{EA050202-EED2-534F-EC17-912905AD42D7}"/>
              </a:ext>
            </a:extLst>
          </p:cNvPr>
          <p:cNvGrpSpPr/>
          <p:nvPr/>
        </p:nvGrpSpPr>
        <p:grpSpPr>
          <a:xfrm>
            <a:off x="1141927" y="2763394"/>
            <a:ext cx="1261648" cy="369332"/>
            <a:chOff x="789227" y="1353749"/>
            <a:chExt cx="1261648" cy="369332"/>
          </a:xfrm>
        </p:grpSpPr>
        <p:cxnSp>
          <p:nvCxnSpPr>
            <p:cNvPr id="20" name="موصل: على شكل مرفق 19">
              <a:extLst>
                <a:ext uri="{FF2B5EF4-FFF2-40B4-BE49-F238E27FC236}">
                  <a16:creationId xmlns:a16="http://schemas.microsoft.com/office/drawing/2014/main" id="{6287F3C1-C0FB-EA13-B3A3-C39EA2BC23F3}"/>
                </a:ext>
              </a:extLst>
            </p:cNvPr>
            <p:cNvCxnSpPr>
              <a:cxnSpLocks/>
            </p:cNvCxnSpPr>
            <p:nvPr/>
          </p:nvCxnSpPr>
          <p:spPr>
            <a:xfrm>
              <a:off x="1464702" y="1538415"/>
              <a:ext cx="586173" cy="184666"/>
            </a:xfrm>
            <a:prstGeom prst="bentConnector3">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1" name="مربع نص 20">
              <a:extLst>
                <a:ext uri="{FF2B5EF4-FFF2-40B4-BE49-F238E27FC236}">
                  <a16:creationId xmlns:a16="http://schemas.microsoft.com/office/drawing/2014/main" id="{739CDC3C-096D-B068-CF8C-D76F61B7A5C3}"/>
                </a:ext>
              </a:extLst>
            </p:cNvPr>
            <p:cNvSpPr txBox="1"/>
            <p:nvPr/>
          </p:nvSpPr>
          <p:spPr>
            <a:xfrm>
              <a:off x="789227" y="1353749"/>
              <a:ext cx="705642" cy="369332"/>
            </a:xfrm>
            <a:prstGeom prst="rect">
              <a:avLst/>
            </a:prstGeom>
            <a:noFill/>
          </p:spPr>
          <p:txBody>
            <a:bodyPr wrap="none" rtlCol="1">
              <a:spAutoFit/>
            </a:bodyPr>
            <a:lstStyle/>
            <a:p>
              <a:r>
                <a:rPr lang="ar-JO" dirty="0"/>
                <a:t>المؤشر</a:t>
              </a:r>
            </a:p>
          </p:txBody>
        </p:sp>
      </p:grpSp>
      <p:grpSp>
        <p:nvGrpSpPr>
          <p:cNvPr id="23" name="مجموعة 22">
            <a:extLst>
              <a:ext uri="{FF2B5EF4-FFF2-40B4-BE49-F238E27FC236}">
                <a16:creationId xmlns:a16="http://schemas.microsoft.com/office/drawing/2014/main" id="{A9B626DA-42A4-6C94-3892-00B73ADBBAE0}"/>
              </a:ext>
            </a:extLst>
          </p:cNvPr>
          <p:cNvGrpSpPr/>
          <p:nvPr/>
        </p:nvGrpSpPr>
        <p:grpSpPr>
          <a:xfrm>
            <a:off x="3190112" y="2470946"/>
            <a:ext cx="1214520" cy="646331"/>
            <a:chOff x="176182" y="1145404"/>
            <a:chExt cx="1214520" cy="646331"/>
          </a:xfrm>
        </p:grpSpPr>
        <p:cxnSp>
          <p:nvCxnSpPr>
            <p:cNvPr id="24" name="موصل: على شكل مرفق 23">
              <a:extLst>
                <a:ext uri="{FF2B5EF4-FFF2-40B4-BE49-F238E27FC236}">
                  <a16:creationId xmlns:a16="http://schemas.microsoft.com/office/drawing/2014/main" id="{224F526A-B22F-39E1-CD15-27E7424D9D56}"/>
                </a:ext>
              </a:extLst>
            </p:cNvPr>
            <p:cNvCxnSpPr>
              <a:cxnSpLocks/>
            </p:cNvCxnSpPr>
            <p:nvPr/>
          </p:nvCxnSpPr>
          <p:spPr>
            <a:xfrm rot="10800000" flipV="1">
              <a:off x="176182" y="1538415"/>
              <a:ext cx="611043" cy="184666"/>
            </a:xfrm>
            <a:prstGeom prst="bentConnector3">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مربع نص 24">
              <a:extLst>
                <a:ext uri="{FF2B5EF4-FFF2-40B4-BE49-F238E27FC236}">
                  <a16:creationId xmlns:a16="http://schemas.microsoft.com/office/drawing/2014/main" id="{62D5E36B-6A26-42F4-FE08-CC906DE8222C}"/>
                </a:ext>
              </a:extLst>
            </p:cNvPr>
            <p:cNvSpPr txBox="1"/>
            <p:nvPr/>
          </p:nvSpPr>
          <p:spPr>
            <a:xfrm>
              <a:off x="744371" y="1145404"/>
              <a:ext cx="646331" cy="646331"/>
            </a:xfrm>
            <a:prstGeom prst="rect">
              <a:avLst/>
            </a:prstGeom>
            <a:noFill/>
          </p:spPr>
          <p:txBody>
            <a:bodyPr wrap="none" rtlCol="1">
              <a:spAutoFit/>
            </a:bodyPr>
            <a:lstStyle/>
            <a:p>
              <a:pPr algn="ctr"/>
              <a:r>
                <a:rPr lang="ar-JO" dirty="0"/>
                <a:t>مقبض</a:t>
              </a:r>
            </a:p>
            <a:p>
              <a:pPr algn="ctr"/>
              <a:r>
                <a:rPr lang="ar-JO" dirty="0"/>
                <a:t>الحمل</a:t>
              </a:r>
            </a:p>
          </p:txBody>
        </p:sp>
      </p:grpSp>
      <p:grpSp>
        <p:nvGrpSpPr>
          <p:cNvPr id="26" name="مجموعة 25">
            <a:extLst>
              <a:ext uri="{FF2B5EF4-FFF2-40B4-BE49-F238E27FC236}">
                <a16:creationId xmlns:a16="http://schemas.microsoft.com/office/drawing/2014/main" id="{C8AA1F2F-E37D-F437-7918-A32D3C3DB5BF}"/>
              </a:ext>
            </a:extLst>
          </p:cNvPr>
          <p:cNvGrpSpPr/>
          <p:nvPr/>
        </p:nvGrpSpPr>
        <p:grpSpPr>
          <a:xfrm>
            <a:off x="2957721" y="3202400"/>
            <a:ext cx="1214520" cy="646331"/>
            <a:chOff x="176182" y="1145404"/>
            <a:chExt cx="1214520" cy="646331"/>
          </a:xfrm>
        </p:grpSpPr>
        <p:cxnSp>
          <p:nvCxnSpPr>
            <p:cNvPr id="27" name="موصل: على شكل مرفق 26">
              <a:extLst>
                <a:ext uri="{FF2B5EF4-FFF2-40B4-BE49-F238E27FC236}">
                  <a16:creationId xmlns:a16="http://schemas.microsoft.com/office/drawing/2014/main" id="{2545D74C-5272-A6B7-A2A8-7C22A5A60087}"/>
                </a:ext>
              </a:extLst>
            </p:cNvPr>
            <p:cNvCxnSpPr>
              <a:cxnSpLocks/>
            </p:cNvCxnSpPr>
            <p:nvPr/>
          </p:nvCxnSpPr>
          <p:spPr>
            <a:xfrm rot="10800000">
              <a:off x="176182" y="1233637"/>
              <a:ext cx="611045" cy="304779"/>
            </a:xfrm>
            <a:prstGeom prst="bentConnector3">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8" name="مربع نص 27">
              <a:extLst>
                <a:ext uri="{FF2B5EF4-FFF2-40B4-BE49-F238E27FC236}">
                  <a16:creationId xmlns:a16="http://schemas.microsoft.com/office/drawing/2014/main" id="{467C6A0A-1AAF-EEBD-3D67-90E0075C74D6}"/>
                </a:ext>
              </a:extLst>
            </p:cNvPr>
            <p:cNvSpPr txBox="1"/>
            <p:nvPr/>
          </p:nvSpPr>
          <p:spPr>
            <a:xfrm>
              <a:off x="766813" y="1145404"/>
              <a:ext cx="623889" cy="646331"/>
            </a:xfrm>
            <a:prstGeom prst="rect">
              <a:avLst/>
            </a:prstGeom>
            <a:noFill/>
          </p:spPr>
          <p:txBody>
            <a:bodyPr wrap="none" rtlCol="1">
              <a:spAutoFit/>
            </a:bodyPr>
            <a:lstStyle/>
            <a:p>
              <a:pPr algn="ctr"/>
              <a:r>
                <a:rPr lang="ar-JO" dirty="0"/>
                <a:t>صمام</a:t>
              </a:r>
            </a:p>
            <a:p>
              <a:pPr algn="ctr"/>
              <a:r>
                <a:rPr lang="ar-JO" dirty="0"/>
                <a:t>الأمان</a:t>
              </a:r>
            </a:p>
          </p:txBody>
        </p:sp>
      </p:grpSp>
      <p:grpSp>
        <p:nvGrpSpPr>
          <p:cNvPr id="30" name="مجموعة 29">
            <a:extLst>
              <a:ext uri="{FF2B5EF4-FFF2-40B4-BE49-F238E27FC236}">
                <a16:creationId xmlns:a16="http://schemas.microsoft.com/office/drawing/2014/main" id="{5449C869-F76D-EAF6-CE73-413ECEF95495}"/>
              </a:ext>
            </a:extLst>
          </p:cNvPr>
          <p:cNvGrpSpPr/>
          <p:nvPr/>
        </p:nvGrpSpPr>
        <p:grpSpPr>
          <a:xfrm>
            <a:off x="727774" y="3948567"/>
            <a:ext cx="1338380" cy="369332"/>
            <a:chOff x="-1162197" y="1353749"/>
            <a:chExt cx="1338380" cy="369332"/>
          </a:xfrm>
        </p:grpSpPr>
        <p:cxnSp>
          <p:nvCxnSpPr>
            <p:cNvPr id="31" name="موصل: على شكل مرفق 30">
              <a:extLst>
                <a:ext uri="{FF2B5EF4-FFF2-40B4-BE49-F238E27FC236}">
                  <a16:creationId xmlns:a16="http://schemas.microsoft.com/office/drawing/2014/main" id="{88188808-1971-F2AC-2B68-80B3D87A1699}"/>
                </a:ext>
              </a:extLst>
            </p:cNvPr>
            <p:cNvCxnSpPr>
              <a:cxnSpLocks/>
            </p:cNvCxnSpPr>
            <p:nvPr/>
          </p:nvCxnSpPr>
          <p:spPr>
            <a:xfrm>
              <a:off x="-370390" y="1538415"/>
              <a:ext cx="546573" cy="184666"/>
            </a:xfrm>
            <a:prstGeom prst="bentConnector3">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2" name="مربع نص 31">
              <a:extLst>
                <a:ext uri="{FF2B5EF4-FFF2-40B4-BE49-F238E27FC236}">
                  <a16:creationId xmlns:a16="http://schemas.microsoft.com/office/drawing/2014/main" id="{6743059B-8966-8E3E-6950-61B38CA1641A}"/>
                </a:ext>
              </a:extLst>
            </p:cNvPr>
            <p:cNvSpPr txBox="1"/>
            <p:nvPr/>
          </p:nvSpPr>
          <p:spPr>
            <a:xfrm>
              <a:off x="-1162197" y="1353749"/>
              <a:ext cx="827471" cy="369332"/>
            </a:xfrm>
            <a:prstGeom prst="rect">
              <a:avLst/>
            </a:prstGeom>
            <a:noFill/>
          </p:spPr>
          <p:txBody>
            <a:bodyPr wrap="none" rtlCol="1">
              <a:spAutoFit/>
            </a:bodyPr>
            <a:lstStyle/>
            <a:p>
              <a:r>
                <a:rPr lang="ar-JO" dirty="0"/>
                <a:t>الخرطوم</a:t>
              </a:r>
            </a:p>
          </p:txBody>
        </p:sp>
      </p:grpSp>
    </p:spTree>
    <p:extLst>
      <p:ext uri="{BB962C8B-B14F-4D97-AF65-F5344CB8AC3E}">
        <p14:creationId xmlns:p14="http://schemas.microsoft.com/office/powerpoint/2010/main" val="289094848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up)">
                                      <p:cBhvr>
                                        <p:cTn id="18" dur="500"/>
                                        <p:tgtEl>
                                          <p:spTgt spid="5">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wipe(up)">
                                      <p:cBhvr>
                                        <p:cTn id="26" dur="500"/>
                                        <p:tgtEl>
                                          <p:spTgt spid="5">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wipe(up)">
                                      <p:cBhvr>
                                        <p:cTn id="34" dur="500"/>
                                        <p:tgtEl>
                                          <p:spTgt spid="5">
                                            <p:txEl>
                                              <p:pRg st="2" end="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wipe(up)">
                                      <p:cBhvr>
                                        <p:cTn id="42" dur="500"/>
                                        <p:tgtEl>
                                          <p:spTgt spid="5">
                                            <p:txEl>
                                              <p:pRg st="3" end="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wipe(up)">
                                      <p:cBhvr>
                                        <p:cTn id="50" dur="500"/>
                                        <p:tgtEl>
                                          <p:spTgt spid="5">
                                            <p:txEl>
                                              <p:pRg st="4" end="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5">
                                            <p:txEl>
                                              <p:pRg st="5" end="5"/>
                                            </p:txEl>
                                          </p:spTgt>
                                        </p:tgtEl>
                                        <p:attrNameLst>
                                          <p:attrName>style.visibility</p:attrName>
                                        </p:attrNameLst>
                                      </p:cBhvr>
                                      <p:to>
                                        <p:strVal val="visible"/>
                                      </p:to>
                                    </p:set>
                                    <p:animEffect transition="in" filter="wipe(up)">
                                      <p:cBhvr>
                                        <p:cTn id="58" dur="500"/>
                                        <p:tgtEl>
                                          <p:spTgt spid="5">
                                            <p:txEl>
                                              <p:pRg st="5" end="5"/>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5">
                                            <p:txEl>
                                              <p:pRg st="6" end="6"/>
                                            </p:txEl>
                                          </p:spTgt>
                                        </p:tgtEl>
                                        <p:attrNameLst>
                                          <p:attrName>style.visibility</p:attrName>
                                        </p:attrNameLst>
                                      </p:cBhvr>
                                      <p:to>
                                        <p:strVal val="visible"/>
                                      </p:to>
                                    </p:set>
                                    <p:animEffect transition="in" filter="wipe(up)">
                                      <p:cBhvr>
                                        <p:cTn id="66" dur="500"/>
                                        <p:tgtEl>
                                          <p:spTgt spid="5">
                                            <p:txEl>
                                              <p:pRg st="6" end="6"/>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2E29A23-4CFE-C84E-1C55-727F13ADA6E0}"/>
            </a:ext>
          </a:extLst>
        </p:cNvPr>
        <p:cNvGrpSpPr/>
        <p:nvPr/>
      </p:nvGrpSpPr>
      <p:grpSpPr>
        <a:xfrm>
          <a:off x="0" y="0"/>
          <a:ext cx="0" cy="0"/>
          <a:chOff x="0" y="0"/>
          <a:chExt cx="0" cy="0"/>
        </a:xfrm>
      </p:grpSpPr>
      <p:sp>
        <p:nvSpPr>
          <p:cNvPr id="5" name="مربع نص 4">
            <a:extLst>
              <a:ext uri="{FF2B5EF4-FFF2-40B4-BE49-F238E27FC236}">
                <a16:creationId xmlns:a16="http://schemas.microsoft.com/office/drawing/2014/main" id="{2B385599-A70E-8F01-2973-71B98236104A}"/>
              </a:ext>
            </a:extLst>
          </p:cNvPr>
          <p:cNvSpPr txBox="1"/>
          <p:nvPr/>
        </p:nvSpPr>
        <p:spPr>
          <a:xfrm>
            <a:off x="2496065" y="2483989"/>
            <a:ext cx="8625016" cy="3108543"/>
          </a:xfrm>
          <a:prstGeom prst="rect">
            <a:avLst/>
          </a:prstGeom>
          <a:noFill/>
        </p:spPr>
        <p:txBody>
          <a:bodyPr wrap="square" rtlCol="1" anchor="t">
            <a:spAutoFit/>
          </a:bodyPr>
          <a:lstStyle/>
          <a:p>
            <a:pPr marL="514350" indent="-514350" algn="just">
              <a:buFont typeface="+mj-lt"/>
              <a:buAutoNum type="arabicPeriod"/>
            </a:pPr>
            <a:r>
              <a:rPr lang="ar-JO" sz="2800" dirty="0">
                <a:cs typeface="Times New Roman" panose="02020603050405020304" pitchFamily="18" charset="0"/>
              </a:rPr>
              <a:t>قم بسحب الصمام لإطلاق قفل الطفاية وتجهيزها للاستخدام.</a:t>
            </a:r>
          </a:p>
          <a:p>
            <a:pPr marL="514350" indent="-514350" algn="just">
              <a:buFont typeface="+mj-lt"/>
              <a:buAutoNum type="arabicPeriod"/>
            </a:pPr>
            <a:r>
              <a:rPr lang="ar-JO" sz="2800" dirty="0">
                <a:cs typeface="Times New Roman" panose="02020603050405020304" pitchFamily="18" charset="0"/>
              </a:rPr>
              <a:t>وجّه فوهة الطفاية نحو قاعدة الحريق وليس الشعلة؛ حيث تتركز المواد المشتعلة.</a:t>
            </a:r>
          </a:p>
          <a:p>
            <a:pPr marL="514350" indent="-514350" algn="just">
              <a:buFont typeface="+mj-lt"/>
              <a:buAutoNum type="arabicPeriod"/>
            </a:pPr>
            <a:r>
              <a:rPr lang="ar-JO" sz="2800" dirty="0">
                <a:cs typeface="Times New Roman" panose="02020603050405020304" pitchFamily="18" charset="0"/>
              </a:rPr>
              <a:t>اضغط على المقبض لإطلاق المادة الموجودة في المطفأة وبدء عملية الإطفاء.</a:t>
            </a:r>
          </a:p>
          <a:p>
            <a:pPr marL="514350" indent="-514350" algn="just">
              <a:buFont typeface="+mj-lt"/>
              <a:buAutoNum type="arabicPeriod"/>
            </a:pPr>
            <a:r>
              <a:rPr lang="ar-JO" sz="2800" dirty="0">
                <a:cs typeface="Times New Roman" panose="02020603050405020304" pitchFamily="18" charset="0"/>
              </a:rPr>
              <a:t>حرك الطفاية من جانب إلى آخر ببطء لتغطية منطقة الحريق بالكامل وضمان إخماده تمامًا.</a:t>
            </a:r>
          </a:p>
        </p:txBody>
      </p:sp>
      <p:sp>
        <p:nvSpPr>
          <p:cNvPr id="2" name="مربع نص 1">
            <a:extLst>
              <a:ext uri="{FF2B5EF4-FFF2-40B4-BE49-F238E27FC236}">
                <a16:creationId xmlns:a16="http://schemas.microsoft.com/office/drawing/2014/main" id="{009247AA-B225-7341-9ADC-91E27535882E}"/>
              </a:ext>
            </a:extLst>
          </p:cNvPr>
          <p:cNvSpPr txBox="1"/>
          <p:nvPr/>
        </p:nvSpPr>
        <p:spPr>
          <a:xfrm>
            <a:off x="7477245" y="1795790"/>
            <a:ext cx="3643835" cy="523220"/>
          </a:xfrm>
          <a:prstGeom prst="rect">
            <a:avLst/>
          </a:prstGeom>
          <a:noFill/>
        </p:spPr>
        <p:txBody>
          <a:bodyPr wrap="square" rtlCol="1" anchor="ctr">
            <a:spAutoFit/>
          </a:bodyPr>
          <a:lstStyle/>
          <a:p>
            <a:r>
              <a:rPr lang="ar-JO" sz="2800" b="1" dirty="0">
                <a:cs typeface="Times New Roman" panose="02020603050405020304" pitchFamily="18" charset="0"/>
              </a:rPr>
              <a:t>كيفية استخدام طفاية الحريق؟</a:t>
            </a:r>
          </a:p>
        </p:txBody>
      </p:sp>
      <p:pic>
        <p:nvPicPr>
          <p:cNvPr id="7" name="صورة 6">
            <a:extLst>
              <a:ext uri="{FF2B5EF4-FFF2-40B4-BE49-F238E27FC236}">
                <a16:creationId xmlns:a16="http://schemas.microsoft.com/office/drawing/2014/main" id="{BB8A79D2-006B-6DA1-42DB-FB4C0DB49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183" y="701935"/>
            <a:ext cx="1442008" cy="1240946"/>
          </a:xfrm>
          <a:prstGeom prst="rect">
            <a:avLst/>
          </a:prstGeom>
          <a:effectLst>
            <a:outerShdw blurRad="38100" dist="25400" dir="18900000" algn="bl" rotWithShape="0">
              <a:prstClr val="black">
                <a:alpha val="28000"/>
              </a:prstClr>
            </a:outerShdw>
          </a:effectLst>
        </p:spPr>
      </p:pic>
      <p:pic>
        <p:nvPicPr>
          <p:cNvPr id="9" name="صورة 8">
            <a:extLst>
              <a:ext uri="{FF2B5EF4-FFF2-40B4-BE49-F238E27FC236}">
                <a16:creationId xmlns:a16="http://schemas.microsoft.com/office/drawing/2014/main" id="{788CC594-84AD-AF15-4877-94FEE399B9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183" y="3510725"/>
            <a:ext cx="1442008" cy="1240946"/>
          </a:xfrm>
          <a:prstGeom prst="rect">
            <a:avLst/>
          </a:prstGeom>
          <a:effectLst>
            <a:outerShdw blurRad="38100" dist="25400" dir="18900000" algn="bl" rotWithShape="0">
              <a:prstClr val="black">
                <a:alpha val="28000"/>
              </a:prstClr>
            </a:outerShdw>
          </a:effectLst>
        </p:spPr>
      </p:pic>
      <p:pic>
        <p:nvPicPr>
          <p:cNvPr id="11" name="صورة 10">
            <a:extLst>
              <a:ext uri="{FF2B5EF4-FFF2-40B4-BE49-F238E27FC236}">
                <a16:creationId xmlns:a16="http://schemas.microsoft.com/office/drawing/2014/main" id="{063E4220-72C3-C14A-2841-1C11218ED05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57183" y="2106673"/>
            <a:ext cx="1442008" cy="1240259"/>
          </a:xfrm>
          <a:prstGeom prst="rect">
            <a:avLst/>
          </a:prstGeom>
          <a:effectLst>
            <a:outerShdw blurRad="38100" dist="25400" dir="18900000" algn="bl" rotWithShape="0">
              <a:prstClr val="black">
                <a:alpha val="28000"/>
              </a:prstClr>
            </a:outerShdw>
          </a:effectLst>
        </p:spPr>
      </p:pic>
      <p:pic>
        <p:nvPicPr>
          <p:cNvPr id="13" name="صورة 12">
            <a:extLst>
              <a:ext uri="{FF2B5EF4-FFF2-40B4-BE49-F238E27FC236}">
                <a16:creationId xmlns:a16="http://schemas.microsoft.com/office/drawing/2014/main" id="{62E7720E-6A7E-E531-CCA8-8735FA90FC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183" y="4915120"/>
            <a:ext cx="1442008" cy="1240946"/>
          </a:xfrm>
          <a:prstGeom prst="rect">
            <a:avLst/>
          </a:prstGeom>
          <a:effectLst>
            <a:outerShdw blurRad="38100" dist="25400" dir="18900000" algn="bl" rotWithShape="0">
              <a:prstClr val="black">
                <a:alpha val="28000"/>
              </a:prstClr>
            </a:outerShdw>
          </a:effectLst>
        </p:spPr>
      </p:pic>
    </p:spTree>
    <p:extLst>
      <p:ext uri="{BB962C8B-B14F-4D97-AF65-F5344CB8AC3E}">
        <p14:creationId xmlns:p14="http://schemas.microsoft.com/office/powerpoint/2010/main" val="6336141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up)">
                                      <p:cBhvr>
                                        <p:cTn id="13" dur="500"/>
                                        <p:tgtEl>
                                          <p:spTgt spid="5">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up)">
                                      <p:cBhvr>
                                        <p:cTn id="21" dur="500"/>
                                        <p:tgtEl>
                                          <p:spTgt spid="5">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wipe(up)">
                                      <p:cBhvr>
                                        <p:cTn id="29" dur="500"/>
                                        <p:tgtEl>
                                          <p:spTgt spid="5">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wipe(up)">
                                      <p:cBhvr>
                                        <p:cTn id="37" dur="500"/>
                                        <p:tgtEl>
                                          <p:spTgt spid="5">
                                            <p:txEl>
                                              <p:pRg st="3" end="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3B3C82C-A42F-5C2C-2323-FB6C899141F9}"/>
            </a:ext>
          </a:extLst>
        </p:cNvPr>
        <p:cNvGrpSpPr/>
        <p:nvPr/>
      </p:nvGrpSpPr>
      <p:grpSpPr>
        <a:xfrm>
          <a:off x="0" y="0"/>
          <a:ext cx="0" cy="0"/>
          <a:chOff x="0" y="0"/>
          <a:chExt cx="0" cy="0"/>
        </a:xfrm>
      </p:grpSpPr>
      <p:sp>
        <p:nvSpPr>
          <p:cNvPr id="5" name="مربع نص 4">
            <a:extLst>
              <a:ext uri="{FF2B5EF4-FFF2-40B4-BE49-F238E27FC236}">
                <a16:creationId xmlns:a16="http://schemas.microsoft.com/office/drawing/2014/main" id="{CC8A5E06-8188-1C00-CF4D-DE26FCD631E6}"/>
              </a:ext>
            </a:extLst>
          </p:cNvPr>
          <p:cNvSpPr txBox="1"/>
          <p:nvPr/>
        </p:nvSpPr>
        <p:spPr>
          <a:xfrm>
            <a:off x="2496065" y="3237751"/>
            <a:ext cx="8625016" cy="1384995"/>
          </a:xfrm>
          <a:prstGeom prst="rect">
            <a:avLst/>
          </a:prstGeom>
          <a:noFill/>
        </p:spPr>
        <p:txBody>
          <a:bodyPr wrap="square" rtlCol="1" anchor="t">
            <a:spAutoFit/>
          </a:bodyPr>
          <a:lstStyle/>
          <a:p>
            <a:pPr algn="just"/>
            <a:r>
              <a:rPr lang="ar-JO" sz="2800" dirty="0">
                <a:cs typeface="Times New Roman" panose="02020603050405020304" pitchFamily="18" charset="0"/>
              </a:rPr>
              <a:t>الاهتمام بالحفاظ على طفاية الحريق جاهزة دائمًا، واختيار النوع المناسب لكل نوع من أنواع الحريق، من العوامل المهمة التي تحافظ على الأنفس والممتلكات. نتمنى السلامة للجميع.</a:t>
            </a:r>
          </a:p>
        </p:txBody>
      </p:sp>
      <p:sp>
        <p:nvSpPr>
          <p:cNvPr id="2" name="مربع نص 1">
            <a:extLst>
              <a:ext uri="{FF2B5EF4-FFF2-40B4-BE49-F238E27FC236}">
                <a16:creationId xmlns:a16="http://schemas.microsoft.com/office/drawing/2014/main" id="{0D315A7B-384F-B4E0-9841-6CD7A4A9F0E7}"/>
              </a:ext>
            </a:extLst>
          </p:cNvPr>
          <p:cNvSpPr txBox="1"/>
          <p:nvPr/>
        </p:nvSpPr>
        <p:spPr>
          <a:xfrm>
            <a:off x="9873049" y="2549552"/>
            <a:ext cx="1248032" cy="523220"/>
          </a:xfrm>
          <a:prstGeom prst="rect">
            <a:avLst/>
          </a:prstGeom>
          <a:noFill/>
        </p:spPr>
        <p:txBody>
          <a:bodyPr wrap="square" rtlCol="1" anchor="ctr">
            <a:spAutoFit/>
          </a:bodyPr>
          <a:lstStyle/>
          <a:p>
            <a:r>
              <a:rPr lang="ar-JO" sz="2800" b="1" dirty="0">
                <a:cs typeface="Times New Roman" panose="02020603050405020304" pitchFamily="18" charset="0"/>
              </a:rPr>
              <a:t>خاتمة.</a:t>
            </a:r>
          </a:p>
        </p:txBody>
      </p:sp>
      <p:pic>
        <p:nvPicPr>
          <p:cNvPr id="4" name="صورة 3">
            <a:extLst>
              <a:ext uri="{FF2B5EF4-FFF2-40B4-BE49-F238E27FC236}">
                <a16:creationId xmlns:a16="http://schemas.microsoft.com/office/drawing/2014/main" id="{54DF86E6-B5A2-DB6D-08C4-8C8E89F568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7624" y="4711369"/>
            <a:ext cx="2312637" cy="2146631"/>
          </a:xfrm>
          <a:prstGeom prst="rect">
            <a:avLst/>
          </a:prstGeom>
          <a:effectLst>
            <a:outerShdw blurRad="38100" dist="25400" dir="18900000" algn="bl" rotWithShape="0">
              <a:prstClr val="black">
                <a:alpha val="28000"/>
              </a:prstClr>
            </a:outerShdw>
          </a:effectLst>
        </p:spPr>
      </p:pic>
    </p:spTree>
    <p:extLst>
      <p:ext uri="{BB962C8B-B14F-4D97-AF65-F5344CB8AC3E}">
        <p14:creationId xmlns:p14="http://schemas.microsoft.com/office/powerpoint/2010/main" val="168055769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1"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up)">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F0D9687-2229-4E64-1E16-2FA34C02952A}"/>
            </a:ext>
          </a:extLst>
        </p:cNvPr>
        <p:cNvGrpSpPr/>
        <p:nvPr/>
      </p:nvGrpSpPr>
      <p:grpSpPr>
        <a:xfrm>
          <a:off x="0" y="0"/>
          <a:ext cx="0" cy="0"/>
          <a:chOff x="0" y="0"/>
          <a:chExt cx="0" cy="0"/>
        </a:xfrm>
      </p:grpSpPr>
      <p:sp>
        <p:nvSpPr>
          <p:cNvPr id="5" name="مربع نص 4">
            <a:extLst>
              <a:ext uri="{FF2B5EF4-FFF2-40B4-BE49-F238E27FC236}">
                <a16:creationId xmlns:a16="http://schemas.microsoft.com/office/drawing/2014/main" id="{0912AD52-31E5-7B73-BD5D-2B8FBD446CD5}"/>
              </a:ext>
            </a:extLst>
          </p:cNvPr>
          <p:cNvSpPr txBox="1"/>
          <p:nvPr/>
        </p:nvSpPr>
        <p:spPr>
          <a:xfrm>
            <a:off x="3414817" y="2386115"/>
            <a:ext cx="5362366" cy="646331"/>
          </a:xfrm>
          <a:prstGeom prst="rect">
            <a:avLst/>
          </a:prstGeom>
          <a:effectLst/>
        </p:spPr>
        <p:txBody>
          <a:bodyPr wrap="none" rtlCol="1" anchor="ctr">
            <a:spAutoFit/>
          </a:bodyPr>
          <a:lstStyle/>
          <a:p>
            <a:pPr algn="ctr" rtl="0"/>
            <a:r>
              <a:rPr lang="ar-JO" sz="3600" b="1" dirty="0">
                <a:latin typeface="A Jannat LT" panose="01000000000000000000" pitchFamily="2" charset="-78"/>
                <a:cs typeface="+mj-cs"/>
              </a:rPr>
              <a:t>أنواع طفايات الحريق واستخداماتها</a:t>
            </a:r>
          </a:p>
        </p:txBody>
      </p:sp>
      <p:sp>
        <p:nvSpPr>
          <p:cNvPr id="6" name="مربع نص 5">
            <a:extLst>
              <a:ext uri="{FF2B5EF4-FFF2-40B4-BE49-F238E27FC236}">
                <a16:creationId xmlns:a16="http://schemas.microsoft.com/office/drawing/2014/main" id="{3EFC08FD-CF93-DA5A-713A-78071C971337}"/>
              </a:ext>
            </a:extLst>
          </p:cNvPr>
          <p:cNvSpPr txBox="1"/>
          <p:nvPr/>
        </p:nvSpPr>
        <p:spPr>
          <a:xfrm>
            <a:off x="3560694" y="3131073"/>
            <a:ext cx="5070620" cy="830997"/>
          </a:xfrm>
          <a:prstGeom prst="rect">
            <a:avLst/>
          </a:prstGeom>
          <a:effectLst/>
        </p:spPr>
        <p:txBody>
          <a:bodyPr wrap="none" rtlCol="1" anchor="ctr">
            <a:spAutoFit/>
          </a:bodyPr>
          <a:lstStyle/>
          <a:p>
            <a:pPr algn="ctr" rtl="0"/>
            <a:r>
              <a:rPr lang="ar-JO" sz="2400" b="1" dirty="0">
                <a:latin typeface="A Jannat LT" panose="01000000000000000000" pitchFamily="2" charset="-78"/>
                <a:cs typeface="+mj-cs"/>
              </a:rPr>
              <a:t>قناة البوربوينت الإسلامي</a:t>
            </a:r>
          </a:p>
          <a:p>
            <a:pPr algn="ctr" rtl="0"/>
            <a:r>
              <a:rPr lang="en-US" sz="2400" b="1" dirty="0">
                <a:latin typeface="A Jannat LT" panose="01000000000000000000" pitchFamily="2" charset="-78"/>
                <a:cs typeface="+mj-cs"/>
              </a:rPr>
              <a:t>youtube.com/@IslamicPowerPoint</a:t>
            </a:r>
            <a:endParaRPr lang="ar-JO" sz="2400" b="1" dirty="0">
              <a:latin typeface="A Jannat LT" panose="01000000000000000000" pitchFamily="2" charset="-78"/>
              <a:cs typeface="+mj-cs"/>
            </a:endParaRPr>
          </a:p>
        </p:txBody>
      </p:sp>
    </p:spTree>
    <p:extLst>
      <p:ext uri="{BB962C8B-B14F-4D97-AF65-F5344CB8AC3E}">
        <p14:creationId xmlns:p14="http://schemas.microsoft.com/office/powerpoint/2010/main" val="165301234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10" presetClass="entr" presetSubtype="0"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3B83504-35CC-3221-760D-37C6E44FEDF0}"/>
            </a:ext>
          </a:extLst>
        </p:cNvPr>
        <p:cNvGrpSpPr/>
        <p:nvPr/>
      </p:nvGrpSpPr>
      <p:grpSpPr>
        <a:xfrm>
          <a:off x="0" y="0"/>
          <a:ext cx="0" cy="0"/>
          <a:chOff x="0" y="0"/>
          <a:chExt cx="0" cy="0"/>
        </a:xfrm>
      </p:grpSpPr>
      <p:sp>
        <p:nvSpPr>
          <p:cNvPr id="5" name="مربع نص 4">
            <a:extLst>
              <a:ext uri="{FF2B5EF4-FFF2-40B4-BE49-F238E27FC236}">
                <a16:creationId xmlns:a16="http://schemas.microsoft.com/office/drawing/2014/main" id="{04B69ACD-0418-4141-1937-7AAC7087FBDC}"/>
              </a:ext>
            </a:extLst>
          </p:cNvPr>
          <p:cNvSpPr txBox="1"/>
          <p:nvPr/>
        </p:nvSpPr>
        <p:spPr>
          <a:xfrm>
            <a:off x="2520778" y="2228672"/>
            <a:ext cx="9045146" cy="2400657"/>
          </a:xfrm>
          <a:prstGeom prst="rect">
            <a:avLst/>
          </a:prstGeom>
          <a:noFill/>
        </p:spPr>
        <p:txBody>
          <a:bodyPr wrap="square" rtlCol="1" anchor="ctr">
            <a:spAutoFit/>
          </a:bodyPr>
          <a:lstStyle/>
          <a:p>
            <a:pPr indent="457200" algn="just">
              <a:spcAft>
                <a:spcPts val="1200"/>
              </a:spcAft>
            </a:pPr>
            <a:r>
              <a:rPr lang="ar-JO" sz="2800" dirty="0">
                <a:cs typeface="Times New Roman" panose="02020603050405020304" pitchFamily="18" charset="0"/>
              </a:rPr>
              <a:t>توجد أنواع عديدة من طفايات الحريق، لذا فإن اختيار النوع المناسب يُعد عاملًا أساسيًا في السيطرة السريعة على الحريق وحماية الأرواح والممتلكات من الأضرار.</a:t>
            </a:r>
            <a:endParaRPr lang="en-US" sz="2800" dirty="0"/>
          </a:p>
          <a:p>
            <a:pPr indent="457200" algn="just">
              <a:spcAft>
                <a:spcPts val="1200"/>
              </a:spcAft>
            </a:pPr>
            <a:r>
              <a:rPr lang="ar-JO" sz="2800" dirty="0">
                <a:cs typeface="Times New Roman" panose="02020603050405020304" pitchFamily="18" charset="0"/>
              </a:rPr>
              <a:t>وتُعد طفايات الحريق من أهم وسائل السلامة التي ينبغي توفرها في كل منزل ومنشأة، إذ تتنوع لتناسب مختلف أنواع الحرائق.</a:t>
            </a:r>
          </a:p>
        </p:txBody>
      </p:sp>
    </p:spTree>
    <p:extLst>
      <p:ext uri="{BB962C8B-B14F-4D97-AF65-F5344CB8AC3E}">
        <p14:creationId xmlns:p14="http://schemas.microsoft.com/office/powerpoint/2010/main" val="356064166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217243B-A2E5-ACC1-D9AC-6EB2E07DB599}"/>
            </a:ext>
          </a:extLst>
        </p:cNvPr>
        <p:cNvGrpSpPr/>
        <p:nvPr/>
      </p:nvGrpSpPr>
      <p:grpSpPr>
        <a:xfrm>
          <a:off x="0" y="0"/>
          <a:ext cx="0" cy="0"/>
          <a:chOff x="0" y="0"/>
          <a:chExt cx="0" cy="0"/>
        </a:xfrm>
      </p:grpSpPr>
      <p:sp>
        <p:nvSpPr>
          <p:cNvPr id="5" name="مربع نص 4">
            <a:extLst>
              <a:ext uri="{FF2B5EF4-FFF2-40B4-BE49-F238E27FC236}">
                <a16:creationId xmlns:a16="http://schemas.microsoft.com/office/drawing/2014/main" id="{6A8608F4-60A8-9632-A299-290F9FD838BC}"/>
              </a:ext>
            </a:extLst>
          </p:cNvPr>
          <p:cNvSpPr txBox="1"/>
          <p:nvPr/>
        </p:nvSpPr>
        <p:spPr>
          <a:xfrm>
            <a:off x="2430684" y="2937120"/>
            <a:ext cx="8986960" cy="1815882"/>
          </a:xfrm>
          <a:prstGeom prst="rect">
            <a:avLst/>
          </a:prstGeom>
          <a:noFill/>
        </p:spPr>
        <p:txBody>
          <a:bodyPr wrap="square" rtlCol="1" anchor="t">
            <a:spAutoFit/>
          </a:bodyPr>
          <a:lstStyle/>
          <a:p>
            <a:pPr indent="457200" algn="just"/>
            <a:r>
              <a:rPr lang="ar-JO" sz="2800" dirty="0">
                <a:cs typeface="Times New Roman" panose="02020603050405020304" pitchFamily="18" charset="0"/>
              </a:rPr>
              <a:t>تعتمد طفايات الحريق في عملها على إطلاق مواد تُعيق عملية الاحتراق؛ إذ تحتوي على مواد كيميائية مخصصة أو مواد غير قابلة للاشتعال، مثل الرغوة أو الماء أو ثاني أكسيد الكربون، والتي تعمل على خفض حرارة اللهب أو تقليل نسبة الأكسجين اللازمة لاستمراره.</a:t>
            </a:r>
          </a:p>
        </p:txBody>
      </p:sp>
      <p:sp>
        <p:nvSpPr>
          <p:cNvPr id="2" name="مربع نص 1">
            <a:extLst>
              <a:ext uri="{FF2B5EF4-FFF2-40B4-BE49-F238E27FC236}">
                <a16:creationId xmlns:a16="http://schemas.microsoft.com/office/drawing/2014/main" id="{C1AE680B-477E-F335-E0BA-58BC813FD0D3}"/>
              </a:ext>
            </a:extLst>
          </p:cNvPr>
          <p:cNvSpPr txBox="1"/>
          <p:nvPr/>
        </p:nvSpPr>
        <p:spPr>
          <a:xfrm>
            <a:off x="8180172" y="2248921"/>
            <a:ext cx="3237471" cy="523220"/>
          </a:xfrm>
          <a:prstGeom prst="rect">
            <a:avLst/>
          </a:prstGeom>
          <a:noFill/>
        </p:spPr>
        <p:txBody>
          <a:bodyPr wrap="square" rtlCol="1" anchor="ctr">
            <a:spAutoFit/>
          </a:bodyPr>
          <a:lstStyle/>
          <a:p>
            <a:pPr algn="just"/>
            <a:r>
              <a:rPr lang="ar-JO" sz="2800" b="1" dirty="0">
                <a:cs typeface="Times New Roman" panose="02020603050405020304" pitchFamily="18" charset="0"/>
              </a:rPr>
              <a:t>كيف تعمل طفايات حريق؟</a:t>
            </a:r>
          </a:p>
        </p:txBody>
      </p:sp>
    </p:spTree>
    <p:extLst>
      <p:ext uri="{BB962C8B-B14F-4D97-AF65-F5344CB8AC3E}">
        <p14:creationId xmlns:p14="http://schemas.microsoft.com/office/powerpoint/2010/main" val="236435728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E6DDC18-9650-AE37-6395-6CEDBCED24D8}"/>
            </a:ext>
          </a:extLst>
        </p:cNvPr>
        <p:cNvGrpSpPr/>
        <p:nvPr/>
      </p:nvGrpSpPr>
      <p:grpSpPr>
        <a:xfrm>
          <a:off x="0" y="0"/>
          <a:ext cx="0" cy="0"/>
          <a:chOff x="0" y="0"/>
          <a:chExt cx="0" cy="0"/>
        </a:xfrm>
      </p:grpSpPr>
      <p:sp>
        <p:nvSpPr>
          <p:cNvPr id="2" name="مربع نص 1">
            <a:extLst>
              <a:ext uri="{FF2B5EF4-FFF2-40B4-BE49-F238E27FC236}">
                <a16:creationId xmlns:a16="http://schemas.microsoft.com/office/drawing/2014/main" id="{1C66C0D2-D359-8DCC-B847-FCD29D384EE7}"/>
              </a:ext>
            </a:extLst>
          </p:cNvPr>
          <p:cNvSpPr txBox="1"/>
          <p:nvPr/>
        </p:nvSpPr>
        <p:spPr>
          <a:xfrm>
            <a:off x="2380735" y="2677996"/>
            <a:ext cx="7430530" cy="646331"/>
          </a:xfrm>
          <a:prstGeom prst="rect">
            <a:avLst/>
          </a:prstGeom>
          <a:noFill/>
        </p:spPr>
        <p:txBody>
          <a:bodyPr wrap="square" rtlCol="1" anchor="ctr">
            <a:spAutoFit/>
          </a:bodyPr>
          <a:lstStyle/>
          <a:p>
            <a:pPr algn="ctr"/>
            <a:r>
              <a:rPr lang="ar-JO" sz="3600" b="1" dirty="0">
                <a:cs typeface="Times New Roman" panose="02020603050405020304" pitchFamily="18" charset="0"/>
              </a:rPr>
              <a:t>أنواع طفايات الحريق واستخداماتها</a:t>
            </a:r>
          </a:p>
        </p:txBody>
      </p:sp>
      <p:pic>
        <p:nvPicPr>
          <p:cNvPr id="4" name="صورة 3">
            <a:extLst>
              <a:ext uri="{FF2B5EF4-FFF2-40B4-BE49-F238E27FC236}">
                <a16:creationId xmlns:a16="http://schemas.microsoft.com/office/drawing/2014/main" id="{DA9AB66A-1AB4-4FDE-474F-C2EEEEA6E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4085" y="3977640"/>
            <a:ext cx="1167089" cy="2392680"/>
          </a:xfrm>
          <a:prstGeom prst="rect">
            <a:avLst/>
          </a:prstGeom>
          <a:effectLst>
            <a:outerShdw blurRad="38100" dist="25400" dir="18900000" algn="bl" rotWithShape="0">
              <a:prstClr val="black">
                <a:alpha val="28000"/>
              </a:prstClr>
            </a:outerShdw>
          </a:effectLst>
        </p:spPr>
      </p:pic>
      <p:pic>
        <p:nvPicPr>
          <p:cNvPr id="6" name="صورة 5">
            <a:extLst>
              <a:ext uri="{FF2B5EF4-FFF2-40B4-BE49-F238E27FC236}">
                <a16:creationId xmlns:a16="http://schemas.microsoft.com/office/drawing/2014/main" id="{FA190DAC-DAE8-F491-14F4-DE27064151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0063" y="3977640"/>
            <a:ext cx="1037100" cy="2392680"/>
          </a:xfrm>
          <a:prstGeom prst="rect">
            <a:avLst/>
          </a:prstGeom>
          <a:effectLst>
            <a:outerShdw blurRad="38100" dist="25400" dir="18900000" algn="bl" rotWithShape="0">
              <a:prstClr val="black">
                <a:alpha val="28000"/>
              </a:prstClr>
            </a:outerShdw>
          </a:effectLst>
        </p:spPr>
      </p:pic>
      <p:pic>
        <p:nvPicPr>
          <p:cNvPr id="8" name="صورة 7">
            <a:extLst>
              <a:ext uri="{FF2B5EF4-FFF2-40B4-BE49-F238E27FC236}">
                <a16:creationId xmlns:a16="http://schemas.microsoft.com/office/drawing/2014/main" id="{8C5799FC-D094-E167-EAF7-1B07D28B71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8206" y="3977640"/>
            <a:ext cx="1094825" cy="2392680"/>
          </a:xfrm>
          <a:prstGeom prst="rect">
            <a:avLst/>
          </a:prstGeom>
          <a:effectLst>
            <a:outerShdw blurRad="38100" dist="25400" dir="18900000" algn="bl" rotWithShape="0">
              <a:prstClr val="black">
                <a:alpha val="28000"/>
              </a:prstClr>
            </a:outerShdw>
          </a:effectLst>
        </p:spPr>
      </p:pic>
      <p:pic>
        <p:nvPicPr>
          <p:cNvPr id="10" name="صورة 9">
            <a:extLst>
              <a:ext uri="{FF2B5EF4-FFF2-40B4-BE49-F238E27FC236}">
                <a16:creationId xmlns:a16="http://schemas.microsoft.com/office/drawing/2014/main" id="{E15B979C-F535-8CE9-A684-4C83E8BAD0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2117" y="3977640"/>
            <a:ext cx="1214936" cy="2392680"/>
          </a:xfrm>
          <a:prstGeom prst="rect">
            <a:avLst/>
          </a:prstGeom>
          <a:effectLst>
            <a:outerShdw blurRad="38100" dist="25400" dir="18900000" algn="bl" rotWithShape="0">
              <a:prstClr val="black">
                <a:alpha val="28000"/>
              </a:prstClr>
            </a:outerShdw>
          </a:effectLst>
        </p:spPr>
      </p:pic>
      <p:pic>
        <p:nvPicPr>
          <p:cNvPr id="12" name="صورة 11">
            <a:extLst>
              <a:ext uri="{FF2B5EF4-FFF2-40B4-BE49-F238E27FC236}">
                <a16:creationId xmlns:a16="http://schemas.microsoft.com/office/drawing/2014/main" id="{998D16B9-59DD-2651-EC58-FB58126200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24195" y="3977640"/>
            <a:ext cx="1005688" cy="2392680"/>
          </a:xfrm>
          <a:prstGeom prst="rect">
            <a:avLst/>
          </a:prstGeom>
          <a:effectLst>
            <a:outerShdw blurRad="38100" dist="25400" dir="18900000" algn="bl" rotWithShape="0">
              <a:prstClr val="black">
                <a:alpha val="28000"/>
              </a:prstClr>
            </a:outerShdw>
          </a:effectLst>
        </p:spPr>
      </p:pic>
    </p:spTree>
    <p:extLst>
      <p:ext uri="{BB962C8B-B14F-4D97-AF65-F5344CB8AC3E}">
        <p14:creationId xmlns:p14="http://schemas.microsoft.com/office/powerpoint/2010/main" val="95146964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animEffect transition="in" filter="fade">
                                      <p:cBhvr>
                                        <p:cTn id="9" dur="175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anim calcmode="lin" valueType="num">
                                      <p:cBhvr>
                                        <p:cTn id="23" dur="750" fill="hold"/>
                                        <p:tgtEl>
                                          <p:spTgt spid="8"/>
                                        </p:tgtEl>
                                        <p:attrNameLst>
                                          <p:attrName>ppt_x</p:attrName>
                                        </p:attrNameLst>
                                      </p:cBhvr>
                                      <p:tavLst>
                                        <p:tav tm="0">
                                          <p:val>
                                            <p:strVal val="#ppt_x"/>
                                          </p:val>
                                        </p:tav>
                                        <p:tav tm="100000">
                                          <p:val>
                                            <p:strVal val="#ppt_x"/>
                                          </p:val>
                                        </p:tav>
                                      </p:tavLst>
                                    </p:anim>
                                    <p:anim calcmode="lin" valueType="num">
                                      <p:cBhvr>
                                        <p:cTn id="24" dur="75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75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750"/>
                                        <p:tgtEl>
                                          <p:spTgt spid="4"/>
                                        </p:tgtEl>
                                      </p:cBhvr>
                                    </p:animEffect>
                                    <p:anim calcmode="lin" valueType="num">
                                      <p:cBhvr>
                                        <p:cTn id="28" dur="750" fill="hold"/>
                                        <p:tgtEl>
                                          <p:spTgt spid="4"/>
                                        </p:tgtEl>
                                        <p:attrNameLst>
                                          <p:attrName>ppt_x</p:attrName>
                                        </p:attrNameLst>
                                      </p:cBhvr>
                                      <p:tavLst>
                                        <p:tav tm="0">
                                          <p:val>
                                            <p:strVal val="#ppt_x"/>
                                          </p:val>
                                        </p:tav>
                                        <p:tav tm="100000">
                                          <p:val>
                                            <p:strVal val="#ppt_x"/>
                                          </p:val>
                                        </p:tav>
                                      </p:tavLst>
                                    </p:anim>
                                    <p:anim calcmode="lin" valueType="num">
                                      <p:cBhvr>
                                        <p:cTn id="29" dur="75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0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750"/>
                                        <p:tgtEl>
                                          <p:spTgt spid="10"/>
                                        </p:tgtEl>
                                      </p:cBhvr>
                                    </p:animEffect>
                                    <p:anim calcmode="lin" valueType="num">
                                      <p:cBhvr>
                                        <p:cTn id="33" dur="750" fill="hold"/>
                                        <p:tgtEl>
                                          <p:spTgt spid="10"/>
                                        </p:tgtEl>
                                        <p:attrNameLst>
                                          <p:attrName>ppt_x</p:attrName>
                                        </p:attrNameLst>
                                      </p:cBhvr>
                                      <p:tavLst>
                                        <p:tav tm="0">
                                          <p:val>
                                            <p:strVal val="#ppt_x"/>
                                          </p:val>
                                        </p:tav>
                                        <p:tav tm="100000">
                                          <p:val>
                                            <p:strVal val="#ppt_x"/>
                                          </p:val>
                                        </p:tav>
                                      </p:tavLst>
                                    </p:anim>
                                    <p:anim calcmode="lin" valueType="num">
                                      <p:cBhvr>
                                        <p:cTn id="34"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19CBC5B-B96C-5F75-B1AD-C03E4F6FCFB0}"/>
            </a:ext>
          </a:extLst>
        </p:cNvPr>
        <p:cNvGrpSpPr/>
        <p:nvPr/>
      </p:nvGrpSpPr>
      <p:grpSpPr>
        <a:xfrm>
          <a:off x="0" y="0"/>
          <a:ext cx="0" cy="0"/>
          <a:chOff x="0" y="0"/>
          <a:chExt cx="0" cy="0"/>
        </a:xfrm>
      </p:grpSpPr>
      <p:sp>
        <p:nvSpPr>
          <p:cNvPr id="5" name="مربع نص 4">
            <a:extLst>
              <a:ext uri="{FF2B5EF4-FFF2-40B4-BE49-F238E27FC236}">
                <a16:creationId xmlns:a16="http://schemas.microsoft.com/office/drawing/2014/main" id="{DAE35C3E-B8F2-F3B3-6CA1-981F900709DD}"/>
              </a:ext>
            </a:extLst>
          </p:cNvPr>
          <p:cNvSpPr txBox="1"/>
          <p:nvPr/>
        </p:nvSpPr>
        <p:spPr>
          <a:xfrm>
            <a:off x="3645244" y="2521058"/>
            <a:ext cx="7920680" cy="2831544"/>
          </a:xfrm>
          <a:prstGeom prst="rect">
            <a:avLst/>
          </a:prstGeom>
          <a:noFill/>
        </p:spPr>
        <p:txBody>
          <a:bodyPr wrap="square" rtlCol="1" anchor="t">
            <a:spAutoFit/>
          </a:bodyPr>
          <a:lstStyle/>
          <a:p>
            <a:pPr marL="457200" indent="-457200" algn="just">
              <a:spcAft>
                <a:spcPts val="600"/>
              </a:spcAft>
              <a:buFont typeface="Arial" panose="020B0604020202020204" pitchFamily="34" charset="0"/>
              <a:buChar char="•"/>
            </a:pPr>
            <a:r>
              <a:rPr lang="ar-JO" sz="2800" b="1" dirty="0">
                <a:cs typeface="Times New Roman" panose="02020603050405020304" pitchFamily="18" charset="0"/>
              </a:rPr>
              <a:t>الاستخدام</a:t>
            </a:r>
            <a:r>
              <a:rPr lang="ar-JO" sz="2800" dirty="0">
                <a:cs typeface="Times New Roman" panose="02020603050405020304" pitchFamily="18" charset="0"/>
              </a:rPr>
              <a:t>: إطفاء الحرائق التي تنشب في المواد الصلبة؛ مثل: (الورق، الخشب، والأقمشة).</a:t>
            </a:r>
          </a:p>
          <a:p>
            <a:pPr marL="457200" indent="-457200" algn="just">
              <a:spcAft>
                <a:spcPts val="600"/>
              </a:spcAft>
              <a:buFont typeface="Arial" panose="020B0604020202020204" pitchFamily="34" charset="0"/>
              <a:buChar char="•"/>
            </a:pPr>
            <a:r>
              <a:rPr lang="ar-JO" sz="2800" b="1" dirty="0">
                <a:cs typeface="Times New Roman" panose="02020603050405020304" pitchFamily="18" charset="0"/>
              </a:rPr>
              <a:t>المزايا</a:t>
            </a:r>
            <a:r>
              <a:rPr lang="ar-JO" sz="2800" dirty="0">
                <a:cs typeface="Times New Roman" panose="02020603050405020304" pitchFamily="18" charset="0"/>
              </a:rPr>
              <a:t>: تتميز بسهولة استخدامها وتكلفتها المنخفضة؛ حيث تعمل عبر تبريد النيران.</a:t>
            </a:r>
          </a:p>
          <a:p>
            <a:pPr marL="457200" indent="-457200" algn="just">
              <a:spcAft>
                <a:spcPts val="600"/>
              </a:spcAft>
              <a:buFont typeface="Arial" panose="020B0604020202020204" pitchFamily="34" charset="0"/>
              <a:buChar char="•"/>
            </a:pPr>
            <a:r>
              <a:rPr lang="ar-JO" sz="2800" b="1" dirty="0">
                <a:cs typeface="Times New Roman" panose="02020603050405020304" pitchFamily="18" charset="0"/>
              </a:rPr>
              <a:t>العيوب</a:t>
            </a:r>
            <a:r>
              <a:rPr lang="ar-JO" sz="2800" dirty="0">
                <a:cs typeface="Times New Roman" panose="02020603050405020304" pitchFamily="18" charset="0"/>
              </a:rPr>
              <a:t>: غير ملائمة للاستخدام في الحرائق الكهربائية أو الناتجة عن الزيوت؛ مما يجعل استخدامها محدودًا.</a:t>
            </a:r>
          </a:p>
        </p:txBody>
      </p:sp>
      <p:sp>
        <p:nvSpPr>
          <p:cNvPr id="2" name="مربع نص 1">
            <a:extLst>
              <a:ext uri="{FF2B5EF4-FFF2-40B4-BE49-F238E27FC236}">
                <a16:creationId xmlns:a16="http://schemas.microsoft.com/office/drawing/2014/main" id="{F2118149-87B0-F955-B0F4-71714BA43169}"/>
              </a:ext>
            </a:extLst>
          </p:cNvPr>
          <p:cNvSpPr txBox="1"/>
          <p:nvPr/>
        </p:nvSpPr>
        <p:spPr>
          <a:xfrm>
            <a:off x="9267567" y="1832859"/>
            <a:ext cx="1853513" cy="523220"/>
          </a:xfrm>
          <a:prstGeom prst="rect">
            <a:avLst/>
          </a:prstGeom>
          <a:noFill/>
        </p:spPr>
        <p:txBody>
          <a:bodyPr wrap="square" rtlCol="1" anchor="ctr">
            <a:spAutoFit/>
          </a:bodyPr>
          <a:lstStyle/>
          <a:p>
            <a:r>
              <a:rPr lang="ar-JO" sz="2800" b="1" dirty="0">
                <a:cs typeface="Times New Roman" panose="02020603050405020304" pitchFamily="18" charset="0"/>
              </a:rPr>
              <a:t>طفاية الماء.</a:t>
            </a:r>
          </a:p>
        </p:txBody>
      </p:sp>
      <p:pic>
        <p:nvPicPr>
          <p:cNvPr id="7" name="صورة 6">
            <a:extLst>
              <a:ext uri="{FF2B5EF4-FFF2-40B4-BE49-F238E27FC236}">
                <a16:creationId xmlns:a16="http://schemas.microsoft.com/office/drawing/2014/main" id="{1A7DF5E3-FCB6-D089-CE88-4A5DB82B1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993" y="3429000"/>
            <a:ext cx="1621935" cy="3194220"/>
          </a:xfrm>
          <a:prstGeom prst="rect">
            <a:avLst/>
          </a:prstGeom>
          <a:effectLst>
            <a:outerShdw blurRad="38100" dist="25400" dir="18900000" algn="bl" rotWithShape="0">
              <a:prstClr val="black">
                <a:alpha val="28000"/>
              </a:prstClr>
            </a:outerShdw>
          </a:effectLst>
        </p:spPr>
      </p:pic>
    </p:spTree>
    <p:extLst>
      <p:ext uri="{BB962C8B-B14F-4D97-AF65-F5344CB8AC3E}">
        <p14:creationId xmlns:p14="http://schemas.microsoft.com/office/powerpoint/2010/main" val="28538726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up)">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up)">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ipe(up)">
                                      <p:cBhvr>
                                        <p:cTn id="2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127C2D1-E549-4C89-849D-F97D4D7518BD}"/>
            </a:ext>
          </a:extLst>
        </p:cNvPr>
        <p:cNvGrpSpPr/>
        <p:nvPr/>
      </p:nvGrpSpPr>
      <p:grpSpPr>
        <a:xfrm>
          <a:off x="0" y="0"/>
          <a:ext cx="0" cy="0"/>
          <a:chOff x="0" y="0"/>
          <a:chExt cx="0" cy="0"/>
        </a:xfrm>
      </p:grpSpPr>
      <p:sp>
        <p:nvSpPr>
          <p:cNvPr id="5" name="مربع نص 4">
            <a:extLst>
              <a:ext uri="{FF2B5EF4-FFF2-40B4-BE49-F238E27FC236}">
                <a16:creationId xmlns:a16="http://schemas.microsoft.com/office/drawing/2014/main" id="{4358B539-DDD6-ED77-BF89-D379DD5682E8}"/>
              </a:ext>
            </a:extLst>
          </p:cNvPr>
          <p:cNvSpPr txBox="1"/>
          <p:nvPr/>
        </p:nvSpPr>
        <p:spPr>
          <a:xfrm>
            <a:off x="3657600" y="2521058"/>
            <a:ext cx="7908323" cy="2831544"/>
          </a:xfrm>
          <a:prstGeom prst="rect">
            <a:avLst/>
          </a:prstGeom>
          <a:noFill/>
        </p:spPr>
        <p:txBody>
          <a:bodyPr wrap="square" rtlCol="1" anchor="t">
            <a:spAutoFit/>
          </a:bodyPr>
          <a:lstStyle/>
          <a:p>
            <a:pPr indent="457200" algn="just">
              <a:spcAft>
                <a:spcPts val="600"/>
              </a:spcAft>
            </a:pPr>
            <a:r>
              <a:rPr lang="ar-JO" sz="2800" b="1" dirty="0">
                <a:cs typeface="Times New Roman" panose="02020603050405020304" pitchFamily="18" charset="0"/>
              </a:rPr>
              <a:t>الاستخدام</a:t>
            </a:r>
            <a:r>
              <a:rPr lang="ar-JO" sz="2800" dirty="0">
                <a:cs typeface="Times New Roman" panose="02020603050405020304" pitchFamily="18" charset="0"/>
              </a:rPr>
              <a:t>: إطفاء الحرائق الناتجة عن السوائل القابلة للاشتعال؛ مثل: (البنزين، والزيوت).</a:t>
            </a:r>
          </a:p>
          <a:p>
            <a:pPr indent="457200" algn="just">
              <a:spcAft>
                <a:spcPts val="600"/>
              </a:spcAft>
            </a:pPr>
            <a:r>
              <a:rPr lang="ar-JO" sz="2800" b="1" dirty="0">
                <a:cs typeface="Times New Roman" panose="02020603050405020304" pitchFamily="18" charset="0"/>
              </a:rPr>
              <a:t>المزايا</a:t>
            </a:r>
            <a:r>
              <a:rPr lang="ar-JO" sz="2800" dirty="0">
                <a:cs typeface="Times New Roman" panose="02020603050405020304" pitchFamily="18" charset="0"/>
              </a:rPr>
              <a:t>: فعالة في تكوين طبقة رغوية تمنع الأكسجين من الوصول إلى الحريق؛ مما يمنع اشتعاله مجددًا.</a:t>
            </a:r>
          </a:p>
          <a:p>
            <a:pPr indent="457200" algn="just">
              <a:spcAft>
                <a:spcPts val="600"/>
              </a:spcAft>
            </a:pPr>
            <a:r>
              <a:rPr lang="ar-JO" sz="2800" b="1" dirty="0">
                <a:cs typeface="Times New Roman" panose="02020603050405020304" pitchFamily="18" charset="0"/>
              </a:rPr>
              <a:t>العيوب</a:t>
            </a:r>
            <a:r>
              <a:rPr lang="ar-JO" sz="2800" dirty="0">
                <a:cs typeface="Times New Roman" panose="02020603050405020304" pitchFamily="18" charset="0"/>
              </a:rPr>
              <a:t>: غير مناسبة للحرائق الكهربائية، مما قد يحد من استخدامها في بعض الحالات.</a:t>
            </a:r>
          </a:p>
        </p:txBody>
      </p:sp>
      <p:sp>
        <p:nvSpPr>
          <p:cNvPr id="2" name="مربع نص 1">
            <a:extLst>
              <a:ext uri="{FF2B5EF4-FFF2-40B4-BE49-F238E27FC236}">
                <a16:creationId xmlns:a16="http://schemas.microsoft.com/office/drawing/2014/main" id="{584B14AE-6D2D-E26D-A150-838708A8E638}"/>
              </a:ext>
            </a:extLst>
          </p:cNvPr>
          <p:cNvSpPr txBox="1"/>
          <p:nvPr/>
        </p:nvSpPr>
        <p:spPr>
          <a:xfrm>
            <a:off x="9279923" y="1832859"/>
            <a:ext cx="1841157" cy="523220"/>
          </a:xfrm>
          <a:prstGeom prst="rect">
            <a:avLst/>
          </a:prstGeom>
          <a:noFill/>
        </p:spPr>
        <p:txBody>
          <a:bodyPr wrap="square" rtlCol="1" anchor="ctr">
            <a:spAutoFit/>
          </a:bodyPr>
          <a:lstStyle/>
          <a:p>
            <a:r>
              <a:rPr lang="ar-JO" sz="2800" b="1" dirty="0">
                <a:cs typeface="Times New Roman" panose="02020603050405020304" pitchFamily="18" charset="0"/>
              </a:rPr>
              <a:t>طفاية الرغوة.</a:t>
            </a:r>
          </a:p>
        </p:txBody>
      </p:sp>
      <p:pic>
        <p:nvPicPr>
          <p:cNvPr id="3" name="صورة 2">
            <a:extLst>
              <a:ext uri="{FF2B5EF4-FFF2-40B4-BE49-F238E27FC236}">
                <a16:creationId xmlns:a16="http://schemas.microsoft.com/office/drawing/2014/main" id="{91CD955C-48AE-D223-9152-6634D0A976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32931" y="3429000"/>
            <a:ext cx="1558060" cy="3194220"/>
          </a:xfrm>
          <a:prstGeom prst="rect">
            <a:avLst/>
          </a:prstGeom>
          <a:effectLst>
            <a:outerShdw blurRad="38100" dist="25400" dir="18900000" algn="bl" rotWithShape="0">
              <a:prstClr val="black">
                <a:alpha val="28000"/>
              </a:prstClr>
            </a:outerShdw>
          </a:effectLst>
        </p:spPr>
      </p:pic>
    </p:spTree>
    <p:extLst>
      <p:ext uri="{BB962C8B-B14F-4D97-AF65-F5344CB8AC3E}">
        <p14:creationId xmlns:p14="http://schemas.microsoft.com/office/powerpoint/2010/main" val="357044009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up)">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up)">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ipe(up)">
                                      <p:cBhvr>
                                        <p:cTn id="2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BD61C07-FA71-212E-DDC0-87C04084AD96}"/>
            </a:ext>
          </a:extLst>
        </p:cNvPr>
        <p:cNvGrpSpPr/>
        <p:nvPr/>
      </p:nvGrpSpPr>
      <p:grpSpPr>
        <a:xfrm>
          <a:off x="0" y="0"/>
          <a:ext cx="0" cy="0"/>
          <a:chOff x="0" y="0"/>
          <a:chExt cx="0" cy="0"/>
        </a:xfrm>
      </p:grpSpPr>
      <p:sp>
        <p:nvSpPr>
          <p:cNvPr id="5" name="مربع نص 4">
            <a:extLst>
              <a:ext uri="{FF2B5EF4-FFF2-40B4-BE49-F238E27FC236}">
                <a16:creationId xmlns:a16="http://schemas.microsoft.com/office/drawing/2014/main" id="{D5F1AE52-620B-932A-3EF9-716D715B2668}"/>
              </a:ext>
            </a:extLst>
          </p:cNvPr>
          <p:cNvSpPr txBox="1"/>
          <p:nvPr/>
        </p:nvSpPr>
        <p:spPr>
          <a:xfrm>
            <a:off x="3645243" y="2521058"/>
            <a:ext cx="7920680" cy="2831544"/>
          </a:xfrm>
          <a:prstGeom prst="rect">
            <a:avLst/>
          </a:prstGeom>
          <a:noFill/>
        </p:spPr>
        <p:txBody>
          <a:bodyPr wrap="square" rtlCol="1" anchor="t">
            <a:spAutoFit/>
          </a:bodyPr>
          <a:lstStyle/>
          <a:p>
            <a:pPr marL="457200" indent="-457200" algn="just">
              <a:spcAft>
                <a:spcPts val="600"/>
              </a:spcAft>
              <a:buFont typeface="Arial" panose="020B0604020202020204" pitchFamily="34" charset="0"/>
              <a:buChar char="•"/>
            </a:pPr>
            <a:r>
              <a:rPr lang="ar-JO" sz="2800" b="1" dirty="0">
                <a:cs typeface="Times New Roman" panose="02020603050405020304" pitchFamily="18" charset="0"/>
              </a:rPr>
              <a:t>الاستخدام</a:t>
            </a:r>
            <a:r>
              <a:rPr lang="ar-JO" sz="2800" dirty="0">
                <a:cs typeface="Times New Roman" panose="02020603050405020304" pitchFamily="18" charset="0"/>
              </a:rPr>
              <a:t>: إطفاء الحرائق الكهربائية، وكذلك حرائق السوائل القابلة للاشتعال.</a:t>
            </a:r>
          </a:p>
          <a:p>
            <a:pPr marL="457200" indent="-457200" algn="just">
              <a:spcAft>
                <a:spcPts val="600"/>
              </a:spcAft>
              <a:buFont typeface="Arial" panose="020B0604020202020204" pitchFamily="34" charset="0"/>
              <a:buChar char="•"/>
            </a:pPr>
            <a:r>
              <a:rPr lang="ar-JO" sz="2800" b="1" dirty="0">
                <a:cs typeface="Times New Roman" panose="02020603050405020304" pitchFamily="18" charset="0"/>
              </a:rPr>
              <a:t>المزايا</a:t>
            </a:r>
            <a:r>
              <a:rPr lang="ar-JO" sz="2800" dirty="0">
                <a:cs typeface="Times New Roman" panose="02020603050405020304" pitchFamily="18" charset="0"/>
              </a:rPr>
              <a:t>: فعالة وسريعة، وتطفئ النيران دون ترك أي بقايا؛ مما يجعلها مثالية للمناطق الداخلية والأجهزة الإلكترونية.</a:t>
            </a:r>
          </a:p>
          <a:p>
            <a:pPr marL="457200" indent="-457200" algn="just">
              <a:spcAft>
                <a:spcPts val="600"/>
              </a:spcAft>
              <a:buFont typeface="Arial" panose="020B0604020202020204" pitchFamily="34" charset="0"/>
              <a:buChar char="•"/>
            </a:pPr>
            <a:r>
              <a:rPr lang="ar-JO" sz="2800" b="1" dirty="0">
                <a:cs typeface="Times New Roman" panose="02020603050405020304" pitchFamily="18" charset="0"/>
              </a:rPr>
              <a:t>العيوب</a:t>
            </a:r>
            <a:r>
              <a:rPr lang="ar-JO" sz="2800" dirty="0">
                <a:cs typeface="Times New Roman" panose="02020603050405020304" pitchFamily="18" charset="0"/>
              </a:rPr>
              <a:t>: نطاق فعاليتها قصير، وغير مناسبة لإطفاء حرائق المواد الصلبة.</a:t>
            </a:r>
          </a:p>
        </p:txBody>
      </p:sp>
      <p:sp>
        <p:nvSpPr>
          <p:cNvPr id="2" name="مربع نص 1">
            <a:extLst>
              <a:ext uri="{FF2B5EF4-FFF2-40B4-BE49-F238E27FC236}">
                <a16:creationId xmlns:a16="http://schemas.microsoft.com/office/drawing/2014/main" id="{E958A9D8-D9FB-4C6C-AD23-515BBACC1EA5}"/>
              </a:ext>
            </a:extLst>
          </p:cNvPr>
          <p:cNvSpPr txBox="1"/>
          <p:nvPr/>
        </p:nvSpPr>
        <p:spPr>
          <a:xfrm>
            <a:off x="6474941" y="1832859"/>
            <a:ext cx="4646140" cy="523220"/>
          </a:xfrm>
          <a:prstGeom prst="rect">
            <a:avLst/>
          </a:prstGeom>
          <a:noFill/>
        </p:spPr>
        <p:txBody>
          <a:bodyPr wrap="square" rtlCol="1" anchor="ctr">
            <a:spAutoFit/>
          </a:bodyPr>
          <a:lstStyle/>
          <a:p>
            <a:r>
              <a:rPr lang="ar-JO" sz="2800" b="1" dirty="0">
                <a:cs typeface="Times New Roman" panose="02020603050405020304" pitchFamily="18" charset="0"/>
              </a:rPr>
              <a:t>طفاية ثاني أكسيد الكربون </a:t>
            </a:r>
            <a:r>
              <a:rPr lang="en-US" sz="2800" b="1" dirty="0"/>
              <a:t>CO₂</a:t>
            </a:r>
            <a:r>
              <a:rPr lang="ar-JO" sz="2800" b="1" dirty="0">
                <a:cs typeface="Times New Roman" panose="02020603050405020304" pitchFamily="18" charset="0"/>
              </a:rPr>
              <a:t>.</a:t>
            </a:r>
          </a:p>
        </p:txBody>
      </p:sp>
      <p:pic>
        <p:nvPicPr>
          <p:cNvPr id="3" name="صورة 2">
            <a:extLst>
              <a:ext uri="{FF2B5EF4-FFF2-40B4-BE49-F238E27FC236}">
                <a16:creationId xmlns:a16="http://schemas.microsoft.com/office/drawing/2014/main" id="{F232D4B7-7E5A-F8AD-668E-075485B7385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9698" y="3429000"/>
            <a:ext cx="1384525" cy="3194220"/>
          </a:xfrm>
          <a:prstGeom prst="rect">
            <a:avLst/>
          </a:prstGeom>
          <a:effectLst>
            <a:outerShdw blurRad="38100" dist="25400" dir="18900000" algn="bl" rotWithShape="0">
              <a:prstClr val="black">
                <a:alpha val="28000"/>
              </a:prstClr>
            </a:outerShdw>
          </a:effectLst>
        </p:spPr>
      </p:pic>
    </p:spTree>
    <p:extLst>
      <p:ext uri="{BB962C8B-B14F-4D97-AF65-F5344CB8AC3E}">
        <p14:creationId xmlns:p14="http://schemas.microsoft.com/office/powerpoint/2010/main" val="252468424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up)">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up)">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ipe(up)">
                                      <p:cBhvr>
                                        <p:cTn id="2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77EDC0E-3078-CF93-46F0-784FF4E97F32}"/>
            </a:ext>
          </a:extLst>
        </p:cNvPr>
        <p:cNvGrpSpPr/>
        <p:nvPr/>
      </p:nvGrpSpPr>
      <p:grpSpPr>
        <a:xfrm>
          <a:off x="0" y="0"/>
          <a:ext cx="0" cy="0"/>
          <a:chOff x="0" y="0"/>
          <a:chExt cx="0" cy="0"/>
        </a:xfrm>
      </p:grpSpPr>
      <p:sp>
        <p:nvSpPr>
          <p:cNvPr id="5" name="مربع نص 4">
            <a:extLst>
              <a:ext uri="{FF2B5EF4-FFF2-40B4-BE49-F238E27FC236}">
                <a16:creationId xmlns:a16="http://schemas.microsoft.com/office/drawing/2014/main" id="{289C2C68-A1D8-A2C4-0B43-94B9485035B2}"/>
              </a:ext>
            </a:extLst>
          </p:cNvPr>
          <p:cNvSpPr txBox="1"/>
          <p:nvPr/>
        </p:nvSpPr>
        <p:spPr>
          <a:xfrm>
            <a:off x="3657600" y="2521058"/>
            <a:ext cx="7908323" cy="2831544"/>
          </a:xfrm>
          <a:prstGeom prst="rect">
            <a:avLst/>
          </a:prstGeom>
          <a:noFill/>
        </p:spPr>
        <p:txBody>
          <a:bodyPr wrap="square" rtlCol="1" anchor="t">
            <a:spAutoFit/>
          </a:bodyPr>
          <a:lstStyle/>
          <a:p>
            <a:pPr marL="457200" indent="-457200" algn="just">
              <a:spcAft>
                <a:spcPts val="600"/>
              </a:spcAft>
              <a:buFont typeface="Arial" panose="020B0604020202020204" pitchFamily="34" charset="0"/>
              <a:buChar char="•"/>
            </a:pPr>
            <a:r>
              <a:rPr lang="ar-JO" sz="2800" b="1" dirty="0">
                <a:cs typeface="Times New Roman" panose="02020603050405020304" pitchFamily="18" charset="0"/>
              </a:rPr>
              <a:t>الاستخدام</a:t>
            </a:r>
            <a:r>
              <a:rPr lang="ar-JO" sz="2800" dirty="0">
                <a:cs typeface="Times New Roman" panose="02020603050405020304" pitchFamily="18" charset="0"/>
              </a:rPr>
              <a:t>: ملائمة للحرائق التي تشمل مواد صلبة أو سوائل أو غازات.</a:t>
            </a:r>
          </a:p>
          <a:p>
            <a:pPr marL="457200" indent="-457200" algn="just">
              <a:spcAft>
                <a:spcPts val="600"/>
              </a:spcAft>
              <a:buFont typeface="Arial" panose="020B0604020202020204" pitchFamily="34" charset="0"/>
              <a:buChar char="•"/>
            </a:pPr>
            <a:r>
              <a:rPr lang="ar-JO" sz="2800" b="1" dirty="0">
                <a:cs typeface="Times New Roman" panose="02020603050405020304" pitchFamily="18" charset="0"/>
              </a:rPr>
              <a:t>المزايا</a:t>
            </a:r>
            <a:r>
              <a:rPr lang="ar-JO" sz="2800" dirty="0">
                <a:cs typeface="Times New Roman" panose="02020603050405020304" pitchFamily="18" charset="0"/>
              </a:rPr>
              <a:t>: مناسبة لمختلف البيئات والحرائق، وتوفر حماية شاملة في حالات الحريق المتنوعة.</a:t>
            </a:r>
          </a:p>
          <a:p>
            <a:pPr marL="457200" indent="-457200" algn="just">
              <a:spcAft>
                <a:spcPts val="600"/>
              </a:spcAft>
              <a:buFont typeface="Arial" panose="020B0604020202020204" pitchFamily="34" charset="0"/>
              <a:buChar char="•"/>
            </a:pPr>
            <a:r>
              <a:rPr lang="ar-JO" sz="2800" b="1" dirty="0">
                <a:cs typeface="Times New Roman" panose="02020603050405020304" pitchFamily="18" charset="0"/>
              </a:rPr>
              <a:t>العيوب</a:t>
            </a:r>
            <a:r>
              <a:rPr lang="ar-JO" sz="2800" dirty="0">
                <a:cs typeface="Times New Roman" panose="02020603050405020304" pitchFamily="18" charset="0"/>
              </a:rPr>
              <a:t>: تترك بقايا مسحوق؛ مما قد يتطلب تنظيف دقيق بعد الاستخدام.</a:t>
            </a:r>
          </a:p>
        </p:txBody>
      </p:sp>
      <p:sp>
        <p:nvSpPr>
          <p:cNvPr id="2" name="مربع نص 1">
            <a:extLst>
              <a:ext uri="{FF2B5EF4-FFF2-40B4-BE49-F238E27FC236}">
                <a16:creationId xmlns:a16="http://schemas.microsoft.com/office/drawing/2014/main" id="{60AC00C7-0DAF-387B-3C0F-FAFD94207D41}"/>
              </a:ext>
            </a:extLst>
          </p:cNvPr>
          <p:cNvSpPr txBox="1"/>
          <p:nvPr/>
        </p:nvSpPr>
        <p:spPr>
          <a:xfrm>
            <a:off x="7648831" y="1832859"/>
            <a:ext cx="3472249" cy="523220"/>
          </a:xfrm>
          <a:prstGeom prst="rect">
            <a:avLst/>
          </a:prstGeom>
          <a:noFill/>
        </p:spPr>
        <p:txBody>
          <a:bodyPr wrap="square" rtlCol="1" anchor="ctr">
            <a:spAutoFit/>
          </a:bodyPr>
          <a:lstStyle/>
          <a:p>
            <a:r>
              <a:rPr lang="ar-JO" sz="2800" b="1" dirty="0">
                <a:cs typeface="Times New Roman" panose="02020603050405020304" pitchFamily="18" charset="0"/>
              </a:rPr>
              <a:t>طفاية المسحوق الجاف.</a:t>
            </a:r>
          </a:p>
        </p:txBody>
      </p:sp>
      <p:pic>
        <p:nvPicPr>
          <p:cNvPr id="3" name="صورة 2">
            <a:extLst>
              <a:ext uri="{FF2B5EF4-FFF2-40B4-BE49-F238E27FC236}">
                <a16:creationId xmlns:a16="http://schemas.microsoft.com/office/drawing/2014/main" id="{B4ED7C00-0E9E-BC31-E8A1-DC3BAFB9E2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81167" y="3429000"/>
            <a:ext cx="1461587" cy="3194220"/>
          </a:xfrm>
          <a:prstGeom prst="rect">
            <a:avLst/>
          </a:prstGeom>
          <a:effectLst>
            <a:outerShdw blurRad="38100" dist="25400" dir="18900000" algn="bl" rotWithShape="0">
              <a:prstClr val="black">
                <a:alpha val="28000"/>
              </a:prstClr>
            </a:outerShdw>
          </a:effectLst>
        </p:spPr>
      </p:pic>
    </p:spTree>
    <p:extLst>
      <p:ext uri="{BB962C8B-B14F-4D97-AF65-F5344CB8AC3E}">
        <p14:creationId xmlns:p14="http://schemas.microsoft.com/office/powerpoint/2010/main" val="67095727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up)">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up)">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ipe(up)">
                                      <p:cBhvr>
                                        <p:cTn id="2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نسق Office">
  <a:themeElements>
    <a:clrScheme name="مخصص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954F7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264</TotalTime>
  <Words>685</Words>
  <Application>Microsoft Office PowerPoint</Application>
  <PresentationFormat>شاشة عريضة</PresentationFormat>
  <Paragraphs>64</Paragraphs>
  <Slides>14</Slides>
  <Notes>1</Notes>
  <HiddenSlides>1</HiddenSlides>
  <MMClips>0</MMClips>
  <ScaleCrop>false</ScaleCrop>
  <HeadingPairs>
    <vt:vector size="6" baseType="variant">
      <vt:variant>
        <vt:lpstr>الخطوط المستخدمة</vt:lpstr>
      </vt:variant>
      <vt:variant>
        <vt:i4>7</vt:i4>
      </vt:variant>
      <vt:variant>
        <vt:lpstr>نسق</vt:lpstr>
      </vt:variant>
      <vt:variant>
        <vt:i4>2</vt:i4>
      </vt:variant>
      <vt:variant>
        <vt:lpstr>عناوين الشرائح</vt:lpstr>
      </vt:variant>
      <vt:variant>
        <vt:i4>14</vt:i4>
      </vt:variant>
    </vt:vector>
  </HeadingPairs>
  <TitlesOfParts>
    <vt:vector size="23" baseType="lpstr">
      <vt:lpstr>A Jannat LT</vt:lpstr>
      <vt:lpstr>Aptos</vt:lpstr>
      <vt:lpstr>Aptos Display</vt:lpstr>
      <vt:lpstr>Arial</vt:lpstr>
      <vt:lpstr>Calibri</vt:lpstr>
      <vt:lpstr>Calibri Light</vt:lpstr>
      <vt:lpstr>Times New Roman</vt:lpstr>
      <vt:lpstr>نسق Office</vt:lpstr>
      <vt:lpstr>1_نسق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أنواع طفايات الحريق واستخداماتها</dc:title>
  <dc:creator>قناة البوربوينت الإسلامي</dc:creator>
  <cp:lastModifiedBy>قناة البوربوينت الإسلامي</cp:lastModifiedBy>
  <cp:revision>23</cp:revision>
  <dcterms:created xsi:type="dcterms:W3CDTF">2026-04-15T09:31:08Z</dcterms:created>
  <dcterms:modified xsi:type="dcterms:W3CDTF">2026-04-16T11:43:41Z</dcterms:modified>
</cp:coreProperties>
</file>