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19"/>
  </p:notesMasterIdLst>
  <p:sldIdLst>
    <p:sldId id="271" r:id="rId3"/>
    <p:sldId id="272" r:id="rId4"/>
    <p:sldId id="257" r:id="rId5"/>
    <p:sldId id="258" r:id="rId6"/>
    <p:sldId id="259" r:id="rId7"/>
    <p:sldId id="267" r:id="rId8"/>
    <p:sldId id="260" r:id="rId9"/>
    <p:sldId id="265" r:id="rId10"/>
    <p:sldId id="266" r:id="rId11"/>
    <p:sldId id="261" r:id="rId12"/>
    <p:sldId id="268" r:id="rId13"/>
    <p:sldId id="269" r:id="rId14"/>
    <p:sldId id="270" r:id="rId15"/>
    <p:sldId id="262" r:id="rId16"/>
    <p:sldId id="263" r:id="rId17"/>
    <p:sldId id="264" r:id="rId18"/>
  </p:sldIdLst>
  <p:sldSz cx="12192000" cy="6858000"/>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019"/>
    <a:srgbClr val="AC6940"/>
    <a:srgbClr val="6D4329"/>
    <a:srgbClr val="990000"/>
    <a:srgbClr val="ECD8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p:scale>
          <a:sx n="66" d="100"/>
          <a:sy n="66" d="100"/>
        </p:scale>
        <p:origin x="461"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55E5C39-AA53-4234-98DE-C51A7400774E}" type="datetimeFigureOut">
              <a:rPr lang="ar-JO" smtClean="0"/>
              <a:t>27/11/1446</a:t>
            </a:fld>
            <a:endParaRPr lang="ar-JO"/>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BE98D11-B2A0-4B18-A08D-090E8CEEFE55}" type="slidenum">
              <a:rPr lang="ar-JO" smtClean="0"/>
              <a:t>‹#›</a:t>
            </a:fld>
            <a:endParaRPr lang="ar-JO"/>
          </a:p>
        </p:txBody>
      </p:sp>
    </p:spTree>
    <p:extLst>
      <p:ext uri="{BB962C8B-B14F-4D97-AF65-F5344CB8AC3E}">
        <p14:creationId xmlns:p14="http://schemas.microsoft.com/office/powerpoint/2010/main" val="36418003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JO" dirty="0"/>
          </a:p>
        </p:txBody>
      </p:sp>
      <p:sp>
        <p:nvSpPr>
          <p:cNvPr id="4" name="عنصر نائب لرقم الشريحة 3"/>
          <p:cNvSpPr>
            <a:spLocks noGrp="1"/>
          </p:cNvSpPr>
          <p:nvPr>
            <p:ph type="sldNum" sz="quarter" idx="5"/>
          </p:nvPr>
        </p:nvSpPr>
        <p:spPr/>
        <p:txBody>
          <a:bodyPr/>
          <a:lstStyle/>
          <a:p>
            <a:fld id="{9BE98D11-B2A0-4B18-A08D-090E8CEEFE55}" type="slidenum">
              <a:rPr lang="ar-JO" smtClean="0"/>
              <a:t>5</a:t>
            </a:fld>
            <a:endParaRPr lang="ar-JO"/>
          </a:p>
        </p:txBody>
      </p:sp>
    </p:spTree>
    <p:extLst>
      <p:ext uri="{BB962C8B-B14F-4D97-AF65-F5344CB8AC3E}">
        <p14:creationId xmlns:p14="http://schemas.microsoft.com/office/powerpoint/2010/main" val="3993410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578D03-B828-BE09-9017-462BD92DBC15}"/>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JO"/>
          </a:p>
        </p:txBody>
      </p:sp>
      <p:sp>
        <p:nvSpPr>
          <p:cNvPr id="3" name="عنوان فرعي 2">
            <a:extLst>
              <a:ext uri="{FF2B5EF4-FFF2-40B4-BE49-F238E27FC236}">
                <a16:creationId xmlns:a16="http://schemas.microsoft.com/office/drawing/2014/main" id="{0DC073FD-E54D-ACF0-0811-912DB369D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JO"/>
          </a:p>
        </p:txBody>
      </p:sp>
      <p:sp>
        <p:nvSpPr>
          <p:cNvPr id="4" name="عنصر نائب للتاريخ 3">
            <a:extLst>
              <a:ext uri="{FF2B5EF4-FFF2-40B4-BE49-F238E27FC236}">
                <a16:creationId xmlns:a16="http://schemas.microsoft.com/office/drawing/2014/main" id="{09B65833-5C40-DEA4-A3F1-F05A127FC596}"/>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5" name="عنصر نائب للتذييل 4">
            <a:extLst>
              <a:ext uri="{FF2B5EF4-FFF2-40B4-BE49-F238E27FC236}">
                <a16:creationId xmlns:a16="http://schemas.microsoft.com/office/drawing/2014/main" id="{9D368945-7507-EF3A-71F6-E6D142F54F8A}"/>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37E0A94D-D288-753A-121E-F9AD861F5CCA}"/>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743256866"/>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212788-B053-792F-BCCC-D98BC6E0B7D2}"/>
              </a:ext>
            </a:extLst>
          </p:cNvPr>
          <p:cNvSpPr>
            <a:spLocks noGrp="1"/>
          </p:cNvSpPr>
          <p:nvPr>
            <p:ph type="title"/>
          </p:nvPr>
        </p:nvSpPr>
        <p:spPr/>
        <p:txBody>
          <a:bodyPr/>
          <a:lstStyle/>
          <a:p>
            <a:r>
              <a:rPr lang="ar-SA"/>
              <a:t>انقر لتحرير نمط عنوان الشكل الرئيسي</a:t>
            </a:r>
            <a:endParaRPr lang="ar-JO"/>
          </a:p>
        </p:txBody>
      </p:sp>
      <p:sp>
        <p:nvSpPr>
          <p:cNvPr id="3" name="عنصر نائب للعنوان العمودي 2">
            <a:extLst>
              <a:ext uri="{FF2B5EF4-FFF2-40B4-BE49-F238E27FC236}">
                <a16:creationId xmlns:a16="http://schemas.microsoft.com/office/drawing/2014/main" id="{80F6CF2B-BA40-EF1D-1E79-7A4D179E790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636F57A6-04CD-C88E-AC57-F1E13F53FB1C}"/>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5" name="عنصر نائب للتذييل 4">
            <a:extLst>
              <a:ext uri="{FF2B5EF4-FFF2-40B4-BE49-F238E27FC236}">
                <a16:creationId xmlns:a16="http://schemas.microsoft.com/office/drawing/2014/main" id="{736F9AC6-9232-F8B5-E903-4F6AC7C742F0}"/>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5ECB642E-0309-8DF7-0E55-2A176A247D1F}"/>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921611527"/>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A8626646-EBFE-C0DD-8DF9-1F36FF4DE2B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JO"/>
          </a:p>
        </p:txBody>
      </p:sp>
      <p:sp>
        <p:nvSpPr>
          <p:cNvPr id="3" name="عنصر نائب للعنوان العمودي 2">
            <a:extLst>
              <a:ext uri="{FF2B5EF4-FFF2-40B4-BE49-F238E27FC236}">
                <a16:creationId xmlns:a16="http://schemas.microsoft.com/office/drawing/2014/main" id="{E3CFA8B9-3BDB-C157-3F68-77832C4ACEEA}"/>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14C37F51-34A5-C96C-5A34-4F33CA627736}"/>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5" name="عنصر نائب للتذييل 4">
            <a:extLst>
              <a:ext uri="{FF2B5EF4-FFF2-40B4-BE49-F238E27FC236}">
                <a16:creationId xmlns:a16="http://schemas.microsoft.com/office/drawing/2014/main" id="{7D73C21F-81FE-0B68-646E-9A6818580298}"/>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F6A1AC21-9DA3-8484-BC89-B8538BFDE87A}"/>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284887338"/>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7FD8C8-1F4D-9B3A-1C92-5ABCF302A26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JO"/>
          </a:p>
        </p:txBody>
      </p:sp>
      <p:sp>
        <p:nvSpPr>
          <p:cNvPr id="3" name="عنوان فرعي 2">
            <a:extLst>
              <a:ext uri="{FF2B5EF4-FFF2-40B4-BE49-F238E27FC236}">
                <a16:creationId xmlns:a16="http://schemas.microsoft.com/office/drawing/2014/main" id="{43755CAF-BDC1-0CE1-7C2F-DBC0C9B29E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JO"/>
          </a:p>
        </p:txBody>
      </p:sp>
      <p:sp>
        <p:nvSpPr>
          <p:cNvPr id="4" name="عنصر نائب للتاريخ 3">
            <a:extLst>
              <a:ext uri="{FF2B5EF4-FFF2-40B4-BE49-F238E27FC236}">
                <a16:creationId xmlns:a16="http://schemas.microsoft.com/office/drawing/2014/main" id="{46AB6747-B8BF-62BB-BA60-F68A12C71826}"/>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97488D8-EB0E-423F-81C1-0F7BC0B04D81}" type="datetimeFigureOut">
              <a:rPr kumimoji="0" lang="ar-J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27/11/1446</a:t>
            </a:fld>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عنصر نائب للتذييل 4">
            <a:extLst>
              <a:ext uri="{FF2B5EF4-FFF2-40B4-BE49-F238E27FC236}">
                <a16:creationId xmlns:a16="http://schemas.microsoft.com/office/drawing/2014/main" id="{6B43EF66-7BBC-2B6B-0A55-F50D9F2F1453}"/>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عنصر نائب لرقم الشريحة 5">
            <a:extLst>
              <a:ext uri="{FF2B5EF4-FFF2-40B4-BE49-F238E27FC236}">
                <a16:creationId xmlns:a16="http://schemas.microsoft.com/office/drawing/2014/main" id="{7FD614FB-4F9D-1FBD-BB89-C7B264C7D1DD}"/>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C51D081-0B4F-410B-BD58-E9CBF16D179D}" type="slidenum">
              <a:rPr kumimoji="0" lang="ar-J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5200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bg>
      <p:bgPr>
        <a:solidFill>
          <a:schemeClr val="bg1"/>
        </a:solidFill>
        <a:effectLst/>
      </p:bgPr>
    </p:bg>
    <p:spTree>
      <p:nvGrpSpPr>
        <p:cNvPr id="1" name=""/>
        <p:cNvGrpSpPr/>
        <p:nvPr/>
      </p:nvGrpSpPr>
      <p:grpSpPr>
        <a:xfrm>
          <a:off x="0" y="0"/>
          <a:ext cx="0" cy="0"/>
          <a:chOff x="0" y="0"/>
          <a:chExt cx="0" cy="0"/>
        </a:xfrm>
      </p:grpSpPr>
      <p:pic>
        <p:nvPicPr>
          <p:cNvPr id="10244" name="Picture 4" descr="himalayas, mountains, landscape, nature, hd, 4k">
            <a:extLst>
              <a:ext uri="{FF2B5EF4-FFF2-40B4-BE49-F238E27FC236}">
                <a16:creationId xmlns:a16="http://schemas.microsoft.com/office/drawing/2014/main" id="{E19EBBD0-5966-DCD4-15A5-89FBB60108A7}"/>
              </a:ext>
            </a:extLst>
          </p:cNvPr>
          <p:cNvPicPr>
            <a:picLocks noChangeAspect="1" noChangeArrowheads="1"/>
          </p:cNvPicPr>
          <p:nvPr userDrawn="1"/>
        </p:nvPicPr>
        <p:blipFill>
          <a:blip r:embed="rId2">
            <a:alphaModFix amt="1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1">
            <a:extLst>
              <a:ext uri="{FF2B5EF4-FFF2-40B4-BE49-F238E27FC236}">
                <a16:creationId xmlns:a16="http://schemas.microsoft.com/office/drawing/2014/main" id="{46ABD68D-6E93-A5F6-1FD5-839640FD1DD6}"/>
              </a:ext>
            </a:extLst>
          </p:cNvPr>
          <p:cNvSpPr/>
          <p:nvPr userDrawn="1"/>
        </p:nvSpPr>
        <p:spPr>
          <a:xfrm>
            <a:off x="0" y="2"/>
            <a:ext cx="12192000" cy="649175"/>
          </a:xfrm>
          <a:custGeom>
            <a:avLst/>
            <a:gdLst>
              <a:gd name="connsiteX0" fmla="*/ 0 w 12192000"/>
              <a:gd name="connsiteY0" fmla="*/ 0 h 532435"/>
              <a:gd name="connsiteX1" fmla="*/ 12192000 w 12192000"/>
              <a:gd name="connsiteY1" fmla="*/ 0 h 532435"/>
              <a:gd name="connsiteX2" fmla="*/ 12192000 w 12192000"/>
              <a:gd name="connsiteY2" fmla="*/ 532435 h 532435"/>
              <a:gd name="connsiteX3" fmla="*/ 0 w 12192000"/>
              <a:gd name="connsiteY3" fmla="*/ 532435 h 532435"/>
              <a:gd name="connsiteX4" fmla="*/ 0 w 12192000"/>
              <a:gd name="connsiteY4" fmla="*/ 0 h 532435"/>
              <a:gd name="connsiteX0" fmla="*/ 0 w 12192000"/>
              <a:gd name="connsiteY0" fmla="*/ 0 h 544010"/>
              <a:gd name="connsiteX1" fmla="*/ 12192000 w 12192000"/>
              <a:gd name="connsiteY1" fmla="*/ 0 h 544010"/>
              <a:gd name="connsiteX2" fmla="*/ 12192000 w 12192000"/>
              <a:gd name="connsiteY2" fmla="*/ 532435 h 544010"/>
              <a:gd name="connsiteX3" fmla="*/ 1296365 w 12192000"/>
              <a:gd name="connsiteY3" fmla="*/ 544010 h 544010"/>
              <a:gd name="connsiteX4" fmla="*/ 0 w 12192000"/>
              <a:gd name="connsiteY4" fmla="*/ 532435 h 544010"/>
              <a:gd name="connsiteX5" fmla="*/ 0 w 12192000"/>
              <a:gd name="connsiteY5" fmla="*/ 0 h 544010"/>
              <a:gd name="connsiteX0" fmla="*/ 0 w 12192000"/>
              <a:gd name="connsiteY0" fmla="*/ 0 h 567158"/>
              <a:gd name="connsiteX1" fmla="*/ 12192000 w 12192000"/>
              <a:gd name="connsiteY1" fmla="*/ 0 h 567158"/>
              <a:gd name="connsiteX2" fmla="*/ 12192000 w 12192000"/>
              <a:gd name="connsiteY2" fmla="*/ 532435 h 567158"/>
              <a:gd name="connsiteX3" fmla="*/ 4178461 w 12192000"/>
              <a:gd name="connsiteY3" fmla="*/ 567158 h 567158"/>
              <a:gd name="connsiteX4" fmla="*/ 1296365 w 12192000"/>
              <a:gd name="connsiteY4" fmla="*/ 544010 h 567158"/>
              <a:gd name="connsiteX5" fmla="*/ 0 w 12192000"/>
              <a:gd name="connsiteY5" fmla="*/ 532435 h 567158"/>
              <a:gd name="connsiteX6" fmla="*/ 0 w 12192000"/>
              <a:gd name="connsiteY6" fmla="*/ 0 h 567158"/>
              <a:gd name="connsiteX0" fmla="*/ 0 w 12192000"/>
              <a:gd name="connsiteY0" fmla="*/ 0 h 567158"/>
              <a:gd name="connsiteX1" fmla="*/ 12192000 w 12192000"/>
              <a:gd name="connsiteY1" fmla="*/ 0 h 567158"/>
              <a:gd name="connsiteX2" fmla="*/ 12192000 w 12192000"/>
              <a:gd name="connsiteY2" fmla="*/ 532435 h 567158"/>
              <a:gd name="connsiteX3" fmla="*/ 10463514 w 12192000"/>
              <a:gd name="connsiteY3" fmla="*/ 532434 h 567158"/>
              <a:gd name="connsiteX4" fmla="*/ 4178461 w 12192000"/>
              <a:gd name="connsiteY4" fmla="*/ 567158 h 567158"/>
              <a:gd name="connsiteX5" fmla="*/ 1296365 w 12192000"/>
              <a:gd name="connsiteY5" fmla="*/ 544010 h 567158"/>
              <a:gd name="connsiteX6" fmla="*/ 0 w 12192000"/>
              <a:gd name="connsiteY6" fmla="*/ 532435 h 567158"/>
              <a:gd name="connsiteX7" fmla="*/ 0 w 12192000"/>
              <a:gd name="connsiteY7" fmla="*/ 0 h 567158"/>
              <a:gd name="connsiteX0" fmla="*/ 0 w 12192000"/>
              <a:gd name="connsiteY0" fmla="*/ 0 h 594165"/>
              <a:gd name="connsiteX1" fmla="*/ 12192000 w 12192000"/>
              <a:gd name="connsiteY1" fmla="*/ 0 h 594165"/>
              <a:gd name="connsiteX2" fmla="*/ 12192000 w 12192000"/>
              <a:gd name="connsiteY2" fmla="*/ 532435 h 594165"/>
              <a:gd name="connsiteX3" fmla="*/ 10463514 w 12192000"/>
              <a:gd name="connsiteY3" fmla="*/ 532434 h 594165"/>
              <a:gd name="connsiteX4" fmla="*/ 4178461 w 12192000"/>
              <a:gd name="connsiteY4" fmla="*/ 567158 h 594165"/>
              <a:gd name="connsiteX5" fmla="*/ 1296365 w 12192000"/>
              <a:gd name="connsiteY5" fmla="*/ 544010 h 594165"/>
              <a:gd name="connsiteX6" fmla="*/ 0 w 12192000"/>
              <a:gd name="connsiteY6" fmla="*/ 532435 h 594165"/>
              <a:gd name="connsiteX7" fmla="*/ 0 w 12192000"/>
              <a:gd name="connsiteY7" fmla="*/ 0 h 594165"/>
              <a:gd name="connsiteX0" fmla="*/ 0 w 12192000"/>
              <a:gd name="connsiteY0" fmla="*/ 0 h 613852"/>
              <a:gd name="connsiteX1" fmla="*/ 12192000 w 12192000"/>
              <a:gd name="connsiteY1" fmla="*/ 0 h 613852"/>
              <a:gd name="connsiteX2" fmla="*/ 12192000 w 12192000"/>
              <a:gd name="connsiteY2" fmla="*/ 532435 h 613852"/>
              <a:gd name="connsiteX3" fmla="*/ 10463514 w 12192000"/>
              <a:gd name="connsiteY3" fmla="*/ 532434 h 613852"/>
              <a:gd name="connsiteX4" fmla="*/ 4178461 w 12192000"/>
              <a:gd name="connsiteY4" fmla="*/ 567158 h 613852"/>
              <a:gd name="connsiteX5" fmla="*/ 1296365 w 12192000"/>
              <a:gd name="connsiteY5" fmla="*/ 544010 h 613852"/>
              <a:gd name="connsiteX6" fmla="*/ 0 w 12192000"/>
              <a:gd name="connsiteY6" fmla="*/ 532435 h 613852"/>
              <a:gd name="connsiteX7" fmla="*/ 0 w 12192000"/>
              <a:gd name="connsiteY7" fmla="*/ 0 h 613852"/>
              <a:gd name="connsiteX0" fmla="*/ 0 w 12192000"/>
              <a:gd name="connsiteY0" fmla="*/ 0 h 694371"/>
              <a:gd name="connsiteX1" fmla="*/ 12192000 w 12192000"/>
              <a:gd name="connsiteY1" fmla="*/ 0 h 694371"/>
              <a:gd name="connsiteX2" fmla="*/ 12192000 w 12192000"/>
              <a:gd name="connsiteY2" fmla="*/ 532435 h 694371"/>
              <a:gd name="connsiteX3" fmla="*/ 10463514 w 12192000"/>
              <a:gd name="connsiteY3" fmla="*/ 532434 h 694371"/>
              <a:gd name="connsiteX4" fmla="*/ 4178461 w 12192000"/>
              <a:gd name="connsiteY4" fmla="*/ 567158 h 694371"/>
              <a:gd name="connsiteX5" fmla="*/ 1296365 w 12192000"/>
              <a:gd name="connsiteY5" fmla="*/ 544010 h 694371"/>
              <a:gd name="connsiteX6" fmla="*/ 0 w 12192000"/>
              <a:gd name="connsiteY6" fmla="*/ 532435 h 694371"/>
              <a:gd name="connsiteX7" fmla="*/ 0 w 12192000"/>
              <a:gd name="connsiteY7" fmla="*/ 0 h 694371"/>
              <a:gd name="connsiteX0" fmla="*/ 0 w 12192000"/>
              <a:gd name="connsiteY0" fmla="*/ 0 h 649175"/>
              <a:gd name="connsiteX1" fmla="*/ 12192000 w 12192000"/>
              <a:gd name="connsiteY1" fmla="*/ 0 h 649175"/>
              <a:gd name="connsiteX2" fmla="*/ 12192000 w 12192000"/>
              <a:gd name="connsiteY2" fmla="*/ 532435 h 649175"/>
              <a:gd name="connsiteX3" fmla="*/ 10463514 w 12192000"/>
              <a:gd name="connsiteY3" fmla="*/ 532434 h 649175"/>
              <a:gd name="connsiteX4" fmla="*/ 4178461 w 12192000"/>
              <a:gd name="connsiteY4" fmla="*/ 567158 h 649175"/>
              <a:gd name="connsiteX5" fmla="*/ 1296365 w 12192000"/>
              <a:gd name="connsiteY5" fmla="*/ 544010 h 649175"/>
              <a:gd name="connsiteX6" fmla="*/ 0 w 12192000"/>
              <a:gd name="connsiteY6" fmla="*/ 532435 h 649175"/>
              <a:gd name="connsiteX7" fmla="*/ 0 w 12192000"/>
              <a:gd name="connsiteY7" fmla="*/ 0 h 64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49175">
                <a:moveTo>
                  <a:pt x="0" y="0"/>
                </a:moveTo>
                <a:lnTo>
                  <a:pt x="12192000" y="0"/>
                </a:lnTo>
                <a:lnTo>
                  <a:pt x="12192000" y="532435"/>
                </a:lnTo>
                <a:cubicBezTo>
                  <a:pt x="11615838" y="532435"/>
                  <a:pt x="11294319" y="671330"/>
                  <a:pt x="10463514" y="532434"/>
                </a:cubicBezTo>
                <a:cubicBezTo>
                  <a:pt x="8397143" y="186973"/>
                  <a:pt x="5729469" y="381963"/>
                  <a:pt x="4178461" y="567158"/>
                </a:cubicBezTo>
                <a:cubicBezTo>
                  <a:pt x="3224507" y="681063"/>
                  <a:pt x="2858948" y="679047"/>
                  <a:pt x="1296365" y="544010"/>
                </a:cubicBezTo>
                <a:cubicBezTo>
                  <a:pt x="865830" y="506804"/>
                  <a:pt x="432122" y="536293"/>
                  <a:pt x="0" y="532435"/>
                </a:cubicBezTo>
                <a:lnTo>
                  <a:pt x="0" y="0"/>
                </a:lnTo>
                <a:close/>
              </a:path>
            </a:pathLst>
          </a:custGeom>
          <a:solidFill>
            <a:srgbClr val="AC694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01600" h="381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مستطيل 1">
            <a:extLst>
              <a:ext uri="{FF2B5EF4-FFF2-40B4-BE49-F238E27FC236}">
                <a16:creationId xmlns:a16="http://schemas.microsoft.com/office/drawing/2014/main" id="{DBE4F299-C4C7-11DF-3D4C-9C7EB032379C}"/>
              </a:ext>
            </a:extLst>
          </p:cNvPr>
          <p:cNvSpPr/>
          <p:nvPr userDrawn="1"/>
        </p:nvSpPr>
        <p:spPr>
          <a:xfrm flipH="1" flipV="1">
            <a:off x="0" y="6208825"/>
            <a:ext cx="12192000" cy="649175"/>
          </a:xfrm>
          <a:custGeom>
            <a:avLst/>
            <a:gdLst>
              <a:gd name="connsiteX0" fmla="*/ 0 w 12192000"/>
              <a:gd name="connsiteY0" fmla="*/ 0 h 532435"/>
              <a:gd name="connsiteX1" fmla="*/ 12192000 w 12192000"/>
              <a:gd name="connsiteY1" fmla="*/ 0 h 532435"/>
              <a:gd name="connsiteX2" fmla="*/ 12192000 w 12192000"/>
              <a:gd name="connsiteY2" fmla="*/ 532435 h 532435"/>
              <a:gd name="connsiteX3" fmla="*/ 0 w 12192000"/>
              <a:gd name="connsiteY3" fmla="*/ 532435 h 532435"/>
              <a:gd name="connsiteX4" fmla="*/ 0 w 12192000"/>
              <a:gd name="connsiteY4" fmla="*/ 0 h 532435"/>
              <a:gd name="connsiteX0" fmla="*/ 0 w 12192000"/>
              <a:gd name="connsiteY0" fmla="*/ 0 h 544010"/>
              <a:gd name="connsiteX1" fmla="*/ 12192000 w 12192000"/>
              <a:gd name="connsiteY1" fmla="*/ 0 h 544010"/>
              <a:gd name="connsiteX2" fmla="*/ 12192000 w 12192000"/>
              <a:gd name="connsiteY2" fmla="*/ 532435 h 544010"/>
              <a:gd name="connsiteX3" fmla="*/ 1296365 w 12192000"/>
              <a:gd name="connsiteY3" fmla="*/ 544010 h 544010"/>
              <a:gd name="connsiteX4" fmla="*/ 0 w 12192000"/>
              <a:gd name="connsiteY4" fmla="*/ 532435 h 544010"/>
              <a:gd name="connsiteX5" fmla="*/ 0 w 12192000"/>
              <a:gd name="connsiteY5" fmla="*/ 0 h 544010"/>
              <a:gd name="connsiteX0" fmla="*/ 0 w 12192000"/>
              <a:gd name="connsiteY0" fmla="*/ 0 h 567158"/>
              <a:gd name="connsiteX1" fmla="*/ 12192000 w 12192000"/>
              <a:gd name="connsiteY1" fmla="*/ 0 h 567158"/>
              <a:gd name="connsiteX2" fmla="*/ 12192000 w 12192000"/>
              <a:gd name="connsiteY2" fmla="*/ 532435 h 567158"/>
              <a:gd name="connsiteX3" fmla="*/ 4178461 w 12192000"/>
              <a:gd name="connsiteY3" fmla="*/ 567158 h 567158"/>
              <a:gd name="connsiteX4" fmla="*/ 1296365 w 12192000"/>
              <a:gd name="connsiteY4" fmla="*/ 544010 h 567158"/>
              <a:gd name="connsiteX5" fmla="*/ 0 w 12192000"/>
              <a:gd name="connsiteY5" fmla="*/ 532435 h 567158"/>
              <a:gd name="connsiteX6" fmla="*/ 0 w 12192000"/>
              <a:gd name="connsiteY6" fmla="*/ 0 h 567158"/>
              <a:gd name="connsiteX0" fmla="*/ 0 w 12192000"/>
              <a:gd name="connsiteY0" fmla="*/ 0 h 567158"/>
              <a:gd name="connsiteX1" fmla="*/ 12192000 w 12192000"/>
              <a:gd name="connsiteY1" fmla="*/ 0 h 567158"/>
              <a:gd name="connsiteX2" fmla="*/ 12192000 w 12192000"/>
              <a:gd name="connsiteY2" fmla="*/ 532435 h 567158"/>
              <a:gd name="connsiteX3" fmla="*/ 10463514 w 12192000"/>
              <a:gd name="connsiteY3" fmla="*/ 532434 h 567158"/>
              <a:gd name="connsiteX4" fmla="*/ 4178461 w 12192000"/>
              <a:gd name="connsiteY4" fmla="*/ 567158 h 567158"/>
              <a:gd name="connsiteX5" fmla="*/ 1296365 w 12192000"/>
              <a:gd name="connsiteY5" fmla="*/ 544010 h 567158"/>
              <a:gd name="connsiteX6" fmla="*/ 0 w 12192000"/>
              <a:gd name="connsiteY6" fmla="*/ 532435 h 567158"/>
              <a:gd name="connsiteX7" fmla="*/ 0 w 12192000"/>
              <a:gd name="connsiteY7" fmla="*/ 0 h 567158"/>
              <a:gd name="connsiteX0" fmla="*/ 0 w 12192000"/>
              <a:gd name="connsiteY0" fmla="*/ 0 h 594165"/>
              <a:gd name="connsiteX1" fmla="*/ 12192000 w 12192000"/>
              <a:gd name="connsiteY1" fmla="*/ 0 h 594165"/>
              <a:gd name="connsiteX2" fmla="*/ 12192000 w 12192000"/>
              <a:gd name="connsiteY2" fmla="*/ 532435 h 594165"/>
              <a:gd name="connsiteX3" fmla="*/ 10463514 w 12192000"/>
              <a:gd name="connsiteY3" fmla="*/ 532434 h 594165"/>
              <a:gd name="connsiteX4" fmla="*/ 4178461 w 12192000"/>
              <a:gd name="connsiteY4" fmla="*/ 567158 h 594165"/>
              <a:gd name="connsiteX5" fmla="*/ 1296365 w 12192000"/>
              <a:gd name="connsiteY5" fmla="*/ 544010 h 594165"/>
              <a:gd name="connsiteX6" fmla="*/ 0 w 12192000"/>
              <a:gd name="connsiteY6" fmla="*/ 532435 h 594165"/>
              <a:gd name="connsiteX7" fmla="*/ 0 w 12192000"/>
              <a:gd name="connsiteY7" fmla="*/ 0 h 594165"/>
              <a:gd name="connsiteX0" fmla="*/ 0 w 12192000"/>
              <a:gd name="connsiteY0" fmla="*/ 0 h 613852"/>
              <a:gd name="connsiteX1" fmla="*/ 12192000 w 12192000"/>
              <a:gd name="connsiteY1" fmla="*/ 0 h 613852"/>
              <a:gd name="connsiteX2" fmla="*/ 12192000 w 12192000"/>
              <a:gd name="connsiteY2" fmla="*/ 532435 h 613852"/>
              <a:gd name="connsiteX3" fmla="*/ 10463514 w 12192000"/>
              <a:gd name="connsiteY3" fmla="*/ 532434 h 613852"/>
              <a:gd name="connsiteX4" fmla="*/ 4178461 w 12192000"/>
              <a:gd name="connsiteY4" fmla="*/ 567158 h 613852"/>
              <a:gd name="connsiteX5" fmla="*/ 1296365 w 12192000"/>
              <a:gd name="connsiteY5" fmla="*/ 544010 h 613852"/>
              <a:gd name="connsiteX6" fmla="*/ 0 w 12192000"/>
              <a:gd name="connsiteY6" fmla="*/ 532435 h 613852"/>
              <a:gd name="connsiteX7" fmla="*/ 0 w 12192000"/>
              <a:gd name="connsiteY7" fmla="*/ 0 h 613852"/>
              <a:gd name="connsiteX0" fmla="*/ 0 w 12192000"/>
              <a:gd name="connsiteY0" fmla="*/ 0 h 694371"/>
              <a:gd name="connsiteX1" fmla="*/ 12192000 w 12192000"/>
              <a:gd name="connsiteY1" fmla="*/ 0 h 694371"/>
              <a:gd name="connsiteX2" fmla="*/ 12192000 w 12192000"/>
              <a:gd name="connsiteY2" fmla="*/ 532435 h 694371"/>
              <a:gd name="connsiteX3" fmla="*/ 10463514 w 12192000"/>
              <a:gd name="connsiteY3" fmla="*/ 532434 h 694371"/>
              <a:gd name="connsiteX4" fmla="*/ 4178461 w 12192000"/>
              <a:gd name="connsiteY4" fmla="*/ 567158 h 694371"/>
              <a:gd name="connsiteX5" fmla="*/ 1296365 w 12192000"/>
              <a:gd name="connsiteY5" fmla="*/ 544010 h 694371"/>
              <a:gd name="connsiteX6" fmla="*/ 0 w 12192000"/>
              <a:gd name="connsiteY6" fmla="*/ 532435 h 694371"/>
              <a:gd name="connsiteX7" fmla="*/ 0 w 12192000"/>
              <a:gd name="connsiteY7" fmla="*/ 0 h 694371"/>
              <a:gd name="connsiteX0" fmla="*/ 0 w 12192000"/>
              <a:gd name="connsiteY0" fmla="*/ 0 h 649175"/>
              <a:gd name="connsiteX1" fmla="*/ 12192000 w 12192000"/>
              <a:gd name="connsiteY1" fmla="*/ 0 h 649175"/>
              <a:gd name="connsiteX2" fmla="*/ 12192000 w 12192000"/>
              <a:gd name="connsiteY2" fmla="*/ 532435 h 649175"/>
              <a:gd name="connsiteX3" fmla="*/ 10463514 w 12192000"/>
              <a:gd name="connsiteY3" fmla="*/ 532434 h 649175"/>
              <a:gd name="connsiteX4" fmla="*/ 4178461 w 12192000"/>
              <a:gd name="connsiteY4" fmla="*/ 567158 h 649175"/>
              <a:gd name="connsiteX5" fmla="*/ 1296365 w 12192000"/>
              <a:gd name="connsiteY5" fmla="*/ 544010 h 649175"/>
              <a:gd name="connsiteX6" fmla="*/ 0 w 12192000"/>
              <a:gd name="connsiteY6" fmla="*/ 532435 h 649175"/>
              <a:gd name="connsiteX7" fmla="*/ 0 w 12192000"/>
              <a:gd name="connsiteY7" fmla="*/ 0 h 64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49175">
                <a:moveTo>
                  <a:pt x="0" y="0"/>
                </a:moveTo>
                <a:lnTo>
                  <a:pt x="12192000" y="0"/>
                </a:lnTo>
                <a:lnTo>
                  <a:pt x="12192000" y="532435"/>
                </a:lnTo>
                <a:cubicBezTo>
                  <a:pt x="11615838" y="532435"/>
                  <a:pt x="11294319" y="671330"/>
                  <a:pt x="10463514" y="532434"/>
                </a:cubicBezTo>
                <a:cubicBezTo>
                  <a:pt x="8397143" y="186973"/>
                  <a:pt x="5729469" y="381963"/>
                  <a:pt x="4178461" y="567158"/>
                </a:cubicBezTo>
                <a:cubicBezTo>
                  <a:pt x="3224507" y="681063"/>
                  <a:pt x="2858948" y="679047"/>
                  <a:pt x="1296365" y="544010"/>
                </a:cubicBezTo>
                <a:cubicBezTo>
                  <a:pt x="865830" y="506804"/>
                  <a:pt x="432122" y="536293"/>
                  <a:pt x="0" y="532435"/>
                </a:cubicBezTo>
                <a:lnTo>
                  <a:pt x="0" y="0"/>
                </a:lnTo>
                <a:close/>
              </a:path>
            </a:pathLst>
          </a:custGeom>
          <a:solidFill>
            <a:srgbClr val="AC694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01600" h="381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ar-JO" dirty="0"/>
          </a:p>
        </p:txBody>
      </p:sp>
    </p:spTree>
    <p:extLst>
      <p:ext uri="{BB962C8B-B14F-4D97-AF65-F5344CB8AC3E}">
        <p14:creationId xmlns:p14="http://schemas.microsoft.com/office/powerpoint/2010/main" val="751156641"/>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91C97FC-3230-CDF4-2933-EB943EC105F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A6C4ABEC-4814-87A5-D86E-DCA1A3FAEC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D1383FEC-3338-05FB-A6CE-0CFA07030C04}"/>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5" name="عنصر نائب للتذييل 4">
            <a:extLst>
              <a:ext uri="{FF2B5EF4-FFF2-40B4-BE49-F238E27FC236}">
                <a16:creationId xmlns:a16="http://schemas.microsoft.com/office/drawing/2014/main" id="{E0C2771E-11CE-0106-588A-1AB9CA886A8D}"/>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7D1A8AAD-9598-7A02-DDC8-B5A8F08980E4}"/>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3462170190"/>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E1828E5-C21E-A865-954A-C2BEB628AEF1}"/>
              </a:ext>
            </a:extLst>
          </p:cNvPr>
          <p:cNvSpPr>
            <a:spLocks noGrp="1"/>
          </p:cNvSpPr>
          <p:nvPr>
            <p:ph type="title"/>
          </p:nvPr>
        </p:nvSpPr>
        <p:spPr/>
        <p:txBody>
          <a:bodyPr/>
          <a:lstStyle/>
          <a:p>
            <a:r>
              <a:rPr lang="ar-SA"/>
              <a:t>انقر لتحرير نمط عنوان الشكل الرئيسي</a:t>
            </a:r>
            <a:endParaRPr lang="ar-JO"/>
          </a:p>
        </p:txBody>
      </p:sp>
      <p:sp>
        <p:nvSpPr>
          <p:cNvPr id="3" name="عنصر نائب للمحتوى 2">
            <a:extLst>
              <a:ext uri="{FF2B5EF4-FFF2-40B4-BE49-F238E27FC236}">
                <a16:creationId xmlns:a16="http://schemas.microsoft.com/office/drawing/2014/main" id="{BE3CBD16-EE0F-8C78-5CAC-C748DF7EE55A}"/>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a:extLst>
              <a:ext uri="{FF2B5EF4-FFF2-40B4-BE49-F238E27FC236}">
                <a16:creationId xmlns:a16="http://schemas.microsoft.com/office/drawing/2014/main" id="{9E5F633A-FD3C-9AA4-71EE-26B8BE6B61C9}"/>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a:extLst>
              <a:ext uri="{FF2B5EF4-FFF2-40B4-BE49-F238E27FC236}">
                <a16:creationId xmlns:a16="http://schemas.microsoft.com/office/drawing/2014/main" id="{1192E881-4FDF-B67B-124E-4233E237CD2B}"/>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6" name="عنصر نائب للتذييل 5">
            <a:extLst>
              <a:ext uri="{FF2B5EF4-FFF2-40B4-BE49-F238E27FC236}">
                <a16:creationId xmlns:a16="http://schemas.microsoft.com/office/drawing/2014/main" id="{965462A9-EBD0-50AD-A468-2CFE754F7520}"/>
              </a:ext>
            </a:extLst>
          </p:cNvPr>
          <p:cNvSpPr>
            <a:spLocks noGrp="1"/>
          </p:cNvSpPr>
          <p:nvPr>
            <p:ph type="ftr" sz="quarter" idx="11"/>
          </p:nvPr>
        </p:nvSpPr>
        <p:spPr/>
        <p:txBody>
          <a:bodyPr/>
          <a:lstStyle/>
          <a:p>
            <a:endParaRPr lang="ar-JO"/>
          </a:p>
        </p:txBody>
      </p:sp>
      <p:sp>
        <p:nvSpPr>
          <p:cNvPr id="7" name="عنصر نائب لرقم الشريحة 6">
            <a:extLst>
              <a:ext uri="{FF2B5EF4-FFF2-40B4-BE49-F238E27FC236}">
                <a16:creationId xmlns:a16="http://schemas.microsoft.com/office/drawing/2014/main" id="{900F50D8-5931-6AF7-7C8D-B121CE06E7F7}"/>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2906017722"/>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B366478-0578-9A83-FBCB-7D9D6C1D47D2}"/>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DB7CFA8E-23EE-BAC5-4079-D8AF15A7B3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74377C3-4F60-A283-39CD-ECDBB01AFF0A}"/>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a:extLst>
              <a:ext uri="{FF2B5EF4-FFF2-40B4-BE49-F238E27FC236}">
                <a16:creationId xmlns:a16="http://schemas.microsoft.com/office/drawing/2014/main" id="{E446E3EB-26C9-F73A-1486-D39FA35F10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E0097A8-2E6E-0F16-EF74-5290983695F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a:extLst>
              <a:ext uri="{FF2B5EF4-FFF2-40B4-BE49-F238E27FC236}">
                <a16:creationId xmlns:a16="http://schemas.microsoft.com/office/drawing/2014/main" id="{77B0744C-CB63-2339-7FDB-3B0E13F4DE80}"/>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8" name="عنصر نائب للتذييل 7">
            <a:extLst>
              <a:ext uri="{FF2B5EF4-FFF2-40B4-BE49-F238E27FC236}">
                <a16:creationId xmlns:a16="http://schemas.microsoft.com/office/drawing/2014/main" id="{0E407FC2-AF61-7D52-EE7E-369E3A4B0E13}"/>
              </a:ext>
            </a:extLst>
          </p:cNvPr>
          <p:cNvSpPr>
            <a:spLocks noGrp="1"/>
          </p:cNvSpPr>
          <p:nvPr>
            <p:ph type="ftr" sz="quarter" idx="11"/>
          </p:nvPr>
        </p:nvSpPr>
        <p:spPr/>
        <p:txBody>
          <a:bodyPr/>
          <a:lstStyle/>
          <a:p>
            <a:endParaRPr lang="ar-JO"/>
          </a:p>
        </p:txBody>
      </p:sp>
      <p:sp>
        <p:nvSpPr>
          <p:cNvPr id="9" name="عنصر نائب لرقم الشريحة 8">
            <a:extLst>
              <a:ext uri="{FF2B5EF4-FFF2-40B4-BE49-F238E27FC236}">
                <a16:creationId xmlns:a16="http://schemas.microsoft.com/office/drawing/2014/main" id="{E5E73B98-3680-A31D-BC08-B755B0E43E45}"/>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124262024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726C9C-E44C-9DA4-1F31-0A922694908C}"/>
              </a:ext>
            </a:extLst>
          </p:cNvPr>
          <p:cNvSpPr>
            <a:spLocks noGrp="1"/>
          </p:cNvSpPr>
          <p:nvPr>
            <p:ph type="title"/>
          </p:nvPr>
        </p:nvSpPr>
        <p:spPr/>
        <p:txBody>
          <a:bodyPr/>
          <a:lstStyle/>
          <a:p>
            <a:r>
              <a:rPr lang="ar-SA"/>
              <a:t>انقر لتحرير نمط عنوان الشكل الرئيسي</a:t>
            </a:r>
            <a:endParaRPr lang="ar-JO"/>
          </a:p>
        </p:txBody>
      </p:sp>
      <p:sp>
        <p:nvSpPr>
          <p:cNvPr id="3" name="عنصر نائب للتاريخ 2">
            <a:extLst>
              <a:ext uri="{FF2B5EF4-FFF2-40B4-BE49-F238E27FC236}">
                <a16:creationId xmlns:a16="http://schemas.microsoft.com/office/drawing/2014/main" id="{29EF2871-F90F-E3A3-853D-CBAB85F3E0A4}"/>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4" name="عنصر نائب للتذييل 3">
            <a:extLst>
              <a:ext uri="{FF2B5EF4-FFF2-40B4-BE49-F238E27FC236}">
                <a16:creationId xmlns:a16="http://schemas.microsoft.com/office/drawing/2014/main" id="{78BFC20D-ADDE-8D16-3D5B-ED26EAD83096}"/>
              </a:ext>
            </a:extLst>
          </p:cNvPr>
          <p:cNvSpPr>
            <a:spLocks noGrp="1"/>
          </p:cNvSpPr>
          <p:nvPr>
            <p:ph type="ftr" sz="quarter" idx="11"/>
          </p:nvPr>
        </p:nvSpPr>
        <p:spPr/>
        <p:txBody>
          <a:bodyPr/>
          <a:lstStyle/>
          <a:p>
            <a:endParaRPr lang="ar-JO"/>
          </a:p>
        </p:txBody>
      </p:sp>
      <p:sp>
        <p:nvSpPr>
          <p:cNvPr id="5" name="عنصر نائب لرقم الشريحة 4">
            <a:extLst>
              <a:ext uri="{FF2B5EF4-FFF2-40B4-BE49-F238E27FC236}">
                <a16:creationId xmlns:a16="http://schemas.microsoft.com/office/drawing/2014/main" id="{CF336850-BA7E-1EBD-0590-0EA6CF5E56AB}"/>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4168934612"/>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58382F4-0CB6-9ABF-CF23-5D520D056633}"/>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3" name="عنصر نائب للتذييل 2">
            <a:extLst>
              <a:ext uri="{FF2B5EF4-FFF2-40B4-BE49-F238E27FC236}">
                <a16:creationId xmlns:a16="http://schemas.microsoft.com/office/drawing/2014/main" id="{DD94423E-013D-9F15-3842-C21DB90A2E03}"/>
              </a:ext>
            </a:extLst>
          </p:cNvPr>
          <p:cNvSpPr>
            <a:spLocks noGrp="1"/>
          </p:cNvSpPr>
          <p:nvPr>
            <p:ph type="ftr" sz="quarter" idx="11"/>
          </p:nvPr>
        </p:nvSpPr>
        <p:spPr/>
        <p:txBody>
          <a:bodyPr/>
          <a:lstStyle/>
          <a:p>
            <a:endParaRPr lang="ar-JO"/>
          </a:p>
        </p:txBody>
      </p:sp>
      <p:sp>
        <p:nvSpPr>
          <p:cNvPr id="4" name="عنصر نائب لرقم الشريحة 3">
            <a:extLst>
              <a:ext uri="{FF2B5EF4-FFF2-40B4-BE49-F238E27FC236}">
                <a16:creationId xmlns:a16="http://schemas.microsoft.com/office/drawing/2014/main" id="{91CBF58E-FD0C-7A5A-36B4-2B9FF09C5F26}"/>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2205953452"/>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9BFC016-DC29-05C9-AF8E-6B03C2F5EE3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JO"/>
          </a:p>
        </p:txBody>
      </p:sp>
      <p:sp>
        <p:nvSpPr>
          <p:cNvPr id="3" name="عنصر نائب للمحتوى 2">
            <a:extLst>
              <a:ext uri="{FF2B5EF4-FFF2-40B4-BE49-F238E27FC236}">
                <a16:creationId xmlns:a16="http://schemas.microsoft.com/office/drawing/2014/main" id="{F9C2412E-1C5F-390E-3DE2-1832B617B6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a:extLst>
              <a:ext uri="{FF2B5EF4-FFF2-40B4-BE49-F238E27FC236}">
                <a16:creationId xmlns:a16="http://schemas.microsoft.com/office/drawing/2014/main" id="{CD907913-D351-A502-B469-F4FECF648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216AFBA-9206-FB23-45EF-6F0EE589735C}"/>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6" name="عنصر نائب للتذييل 5">
            <a:extLst>
              <a:ext uri="{FF2B5EF4-FFF2-40B4-BE49-F238E27FC236}">
                <a16:creationId xmlns:a16="http://schemas.microsoft.com/office/drawing/2014/main" id="{2C4CC205-F2ED-1458-BD72-D9835B1939C2}"/>
              </a:ext>
            </a:extLst>
          </p:cNvPr>
          <p:cNvSpPr>
            <a:spLocks noGrp="1"/>
          </p:cNvSpPr>
          <p:nvPr>
            <p:ph type="ftr" sz="quarter" idx="11"/>
          </p:nvPr>
        </p:nvSpPr>
        <p:spPr/>
        <p:txBody>
          <a:bodyPr/>
          <a:lstStyle/>
          <a:p>
            <a:endParaRPr lang="ar-JO"/>
          </a:p>
        </p:txBody>
      </p:sp>
      <p:sp>
        <p:nvSpPr>
          <p:cNvPr id="7" name="عنصر نائب لرقم الشريحة 6">
            <a:extLst>
              <a:ext uri="{FF2B5EF4-FFF2-40B4-BE49-F238E27FC236}">
                <a16:creationId xmlns:a16="http://schemas.microsoft.com/office/drawing/2014/main" id="{A1349518-9A5E-CA66-6791-ADEA24F85557}"/>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516401394"/>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8E5EBF1-0DED-F42E-D12A-7A71E38074F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JO"/>
          </a:p>
        </p:txBody>
      </p:sp>
      <p:sp>
        <p:nvSpPr>
          <p:cNvPr id="3" name="عنصر نائب للصورة 2">
            <a:extLst>
              <a:ext uri="{FF2B5EF4-FFF2-40B4-BE49-F238E27FC236}">
                <a16:creationId xmlns:a16="http://schemas.microsoft.com/office/drawing/2014/main" id="{1A7EB40F-0FD4-FD94-6E16-67E13D60A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a:extLst>
              <a:ext uri="{FF2B5EF4-FFF2-40B4-BE49-F238E27FC236}">
                <a16:creationId xmlns:a16="http://schemas.microsoft.com/office/drawing/2014/main" id="{1D47BF95-0FE3-DB80-B1EB-F75789754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29A26AD-9095-CB58-CED7-52A5DB833FA2}"/>
              </a:ext>
            </a:extLst>
          </p:cNvPr>
          <p:cNvSpPr>
            <a:spLocks noGrp="1"/>
          </p:cNvSpPr>
          <p:nvPr>
            <p:ph type="dt" sz="half" idx="10"/>
          </p:nvPr>
        </p:nvSpPr>
        <p:spPr/>
        <p:txBody>
          <a:bodyPr/>
          <a:lstStyle/>
          <a:p>
            <a:fld id="{8FA73EC9-CEC9-40CD-AAC3-D0B51FEA1B7A}" type="datetimeFigureOut">
              <a:rPr lang="ar-JO" smtClean="0"/>
              <a:t>27/11/1446</a:t>
            </a:fld>
            <a:endParaRPr lang="ar-JO"/>
          </a:p>
        </p:txBody>
      </p:sp>
      <p:sp>
        <p:nvSpPr>
          <p:cNvPr id="6" name="عنصر نائب للتذييل 5">
            <a:extLst>
              <a:ext uri="{FF2B5EF4-FFF2-40B4-BE49-F238E27FC236}">
                <a16:creationId xmlns:a16="http://schemas.microsoft.com/office/drawing/2014/main" id="{28DCA7AA-E0E1-0826-1FC8-15C42468FDEF}"/>
              </a:ext>
            </a:extLst>
          </p:cNvPr>
          <p:cNvSpPr>
            <a:spLocks noGrp="1"/>
          </p:cNvSpPr>
          <p:nvPr>
            <p:ph type="ftr" sz="quarter" idx="11"/>
          </p:nvPr>
        </p:nvSpPr>
        <p:spPr/>
        <p:txBody>
          <a:bodyPr/>
          <a:lstStyle/>
          <a:p>
            <a:endParaRPr lang="ar-JO"/>
          </a:p>
        </p:txBody>
      </p:sp>
      <p:sp>
        <p:nvSpPr>
          <p:cNvPr id="7" name="عنصر نائب لرقم الشريحة 6">
            <a:extLst>
              <a:ext uri="{FF2B5EF4-FFF2-40B4-BE49-F238E27FC236}">
                <a16:creationId xmlns:a16="http://schemas.microsoft.com/office/drawing/2014/main" id="{10099EB1-1F93-D8F6-43F6-308A79DD3381}"/>
              </a:ext>
            </a:extLst>
          </p:cNvPr>
          <p:cNvSpPr>
            <a:spLocks noGrp="1"/>
          </p:cNvSpPr>
          <p:nvPr>
            <p:ph type="sldNum" sz="quarter" idx="12"/>
          </p:nvPr>
        </p:nvSpPr>
        <p:spPr/>
        <p:txBody>
          <a:bodyPr/>
          <a:lstStyle/>
          <a:p>
            <a:fld id="{CBD97039-93E1-4DB3-929B-AA5F7CFBC8D7}" type="slidenum">
              <a:rPr lang="ar-JO" smtClean="0"/>
              <a:t>‹#›</a:t>
            </a:fld>
            <a:endParaRPr lang="ar-JO"/>
          </a:p>
        </p:txBody>
      </p:sp>
    </p:spTree>
    <p:extLst>
      <p:ext uri="{BB962C8B-B14F-4D97-AF65-F5344CB8AC3E}">
        <p14:creationId xmlns:p14="http://schemas.microsoft.com/office/powerpoint/2010/main" val="408625583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76E60C4-B54B-1AF4-56E6-EB5415C1AD6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BE34D075-445C-5130-1F79-3C93EA790D5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D68B28D3-BC88-BEF1-4660-4EF10A39AB4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8FA73EC9-CEC9-40CD-AAC3-D0B51FEA1B7A}" type="datetimeFigureOut">
              <a:rPr lang="ar-JO" smtClean="0"/>
              <a:t>27/11/1446</a:t>
            </a:fld>
            <a:endParaRPr lang="ar-JO"/>
          </a:p>
        </p:txBody>
      </p:sp>
      <p:sp>
        <p:nvSpPr>
          <p:cNvPr id="5" name="عنصر نائب للتذييل 4">
            <a:extLst>
              <a:ext uri="{FF2B5EF4-FFF2-40B4-BE49-F238E27FC236}">
                <a16:creationId xmlns:a16="http://schemas.microsoft.com/office/drawing/2014/main" id="{82143A63-ADB5-BA66-4904-83A5113A2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ar-JO"/>
          </a:p>
        </p:txBody>
      </p:sp>
      <p:sp>
        <p:nvSpPr>
          <p:cNvPr id="6" name="عنصر نائب لرقم الشريحة 5">
            <a:extLst>
              <a:ext uri="{FF2B5EF4-FFF2-40B4-BE49-F238E27FC236}">
                <a16:creationId xmlns:a16="http://schemas.microsoft.com/office/drawing/2014/main" id="{D779A25B-D85A-2430-A215-43063F28C81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CBD97039-93E1-4DB3-929B-AA5F7CFBC8D7}" type="slidenum">
              <a:rPr lang="ar-JO" smtClean="0"/>
              <a:t>‹#›</a:t>
            </a:fld>
            <a:endParaRPr lang="ar-JO"/>
          </a:p>
        </p:txBody>
      </p:sp>
    </p:spTree>
    <p:extLst>
      <p:ext uri="{BB962C8B-B14F-4D97-AF65-F5344CB8AC3E}">
        <p14:creationId xmlns:p14="http://schemas.microsoft.com/office/powerpoint/2010/main" val="3073894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EDBDDB1-16F1-3AB9-3C1F-18BCCE4218A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98A169A7-ACD2-DD35-AC1D-259686DB570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F32C904A-7D77-FD64-253F-6DA0892ED1A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97488D8-EB0E-423F-81C1-0F7BC0B04D81}" type="datetimeFigureOut">
              <a:rPr lang="ar-JO" smtClean="0"/>
              <a:t>27/11/1446</a:t>
            </a:fld>
            <a:endParaRPr lang="ar-JO"/>
          </a:p>
        </p:txBody>
      </p:sp>
      <p:sp>
        <p:nvSpPr>
          <p:cNvPr id="5" name="عنصر نائب للتذييل 4">
            <a:extLst>
              <a:ext uri="{FF2B5EF4-FFF2-40B4-BE49-F238E27FC236}">
                <a16:creationId xmlns:a16="http://schemas.microsoft.com/office/drawing/2014/main" id="{02ED0721-47E3-D00E-EA35-13F772CDB2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a:extLst>
              <a:ext uri="{FF2B5EF4-FFF2-40B4-BE49-F238E27FC236}">
                <a16:creationId xmlns:a16="http://schemas.microsoft.com/office/drawing/2014/main" id="{76F756B4-842E-0AE3-3F42-214812D5E3F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51D081-0B4F-410B-BD58-E9CBF16D179D}" type="slidenum">
              <a:rPr lang="ar-JO" smtClean="0"/>
              <a:t>‹#›</a:t>
            </a:fld>
            <a:endParaRPr lang="ar-JO"/>
          </a:p>
        </p:txBody>
      </p:sp>
    </p:spTree>
    <p:extLst>
      <p:ext uri="{BB962C8B-B14F-4D97-AF65-F5344CB8AC3E}">
        <p14:creationId xmlns:p14="http://schemas.microsoft.com/office/powerpoint/2010/main" val="3311416777"/>
      </p:ext>
    </p:extLst>
  </p:cSld>
  <p:clrMap bg1="lt1" tx1="dk1" bg2="lt2" tx2="dk2" accent1="accent1" accent2="accent2" accent3="accent3" accent4="accent4" accent5="accent5" accent6="accent6" hlink="hlink" folHlink="folHlink"/>
  <p:sldLayoutIdLst>
    <p:sldLayoutId id="2147483661" r:id="rId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lideszone.net/"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hyperlink" Target="https://www.buymeacoffee.com/islamicpowerpoint" TargetMode="External"/><Relationship Id="rId4" Type="http://schemas.openxmlformats.org/officeDocument/2006/relationships/hyperlink" Target="https://www.youtube.com/@IslamicPowerPoin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IslamicPowerPoint"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47231096-3489-F4AD-F18F-68663C9D5171}"/>
              </a:ext>
            </a:extLst>
          </p:cNvPr>
          <p:cNvSpPr txBox="1"/>
          <p:nvPr/>
        </p:nvSpPr>
        <p:spPr>
          <a:xfrm>
            <a:off x="1093076" y="2409183"/>
            <a:ext cx="10005848" cy="2769989"/>
          </a:xfrm>
          <a:prstGeom prst="rect">
            <a:avLst/>
          </a:prstGeom>
          <a:noFill/>
        </p:spPr>
        <p:txBody>
          <a:bodyPr wrap="square" anchor="ctr">
            <a:spAutoFit/>
          </a:bodyPr>
          <a:lstStyle/>
          <a:p>
            <a:pPr marL="0" marR="0" lvl="0" indent="0" algn="ctr" defTabSz="914400" rtl="1" eaLnBrk="1" fontAlgn="auto" latinLnBrk="0" hangingPunct="1">
              <a:lnSpc>
                <a:spcPct val="100000"/>
              </a:lnSpc>
              <a:spcBef>
                <a:spcPts val="0"/>
              </a:spcBef>
              <a:spcAft>
                <a:spcPts val="1200"/>
              </a:spcAft>
              <a:buClrTx/>
              <a:buSzTx/>
              <a:buFontTx/>
              <a:buNone/>
              <a:tabLst/>
              <a:defRPr/>
            </a:pPr>
            <a:r>
              <a:rPr kumimoji="0" lang="ar-JO"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rPr>
              <a:t>باشتراككم في قناة البوربوينت الإسلامي، سيشجعنا هذا على تقديم المزيد من عروض البوربوينت المجانية الهادفة والعالية الجودة، شكرً لكم.</a:t>
            </a:r>
          </a:p>
          <a:p>
            <a:pPr marL="0" marR="0" lvl="0" indent="0" algn="ctr" defTabSz="914400" rtl="1" eaLnBrk="1" fontAlgn="auto" latinLnBrk="0" hangingPunct="1">
              <a:lnSpc>
                <a:spcPct val="100000"/>
              </a:lnSpc>
              <a:spcBef>
                <a:spcPts val="0"/>
              </a:spcBef>
              <a:spcAft>
                <a:spcPts val="1200"/>
              </a:spcAft>
              <a:buClrTx/>
              <a:buSzTx/>
              <a:buFontTx/>
              <a:buNone/>
              <a:tabLst/>
              <a:defRPr/>
            </a:pPr>
            <a:r>
              <a:rPr kumimoji="0" lang="ar-JO"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rPr>
              <a:t>جميع الحقوق محفوظة.</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3">
                  <a:extLst>
                    <a:ext uri="{A12FA001-AC4F-418D-AE19-62706E023703}">
                      <ahyp:hlinkClr xmlns:ahyp="http://schemas.microsoft.com/office/drawing/2018/hyperlinkcolor" val="tx"/>
                    </a:ext>
                  </a:extLst>
                </a:hlinkClick>
              </a:rPr>
              <a:t>https://www.slideszone.net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4">
                  <a:extLst>
                    <a:ext uri="{A12FA001-AC4F-418D-AE19-62706E023703}">
                      <ahyp:hlinkClr xmlns:ahyp="http://schemas.microsoft.com/office/drawing/2018/hyperlinkcolor" val="tx"/>
                    </a:ext>
                  </a:extLst>
                </a:hlinkClick>
              </a:rPr>
              <a:t>https://www.youtube.com/@IslamicPowerPoint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5">
                  <a:extLst>
                    <a:ext uri="{A12FA001-AC4F-418D-AE19-62706E023703}">
                      <ahyp:hlinkClr xmlns:ahyp="http://schemas.microsoft.com/office/drawing/2018/hyperlinkcolor" val="tx"/>
                    </a:ext>
                  </a:extLst>
                </a:hlinkClick>
              </a:rPr>
              <a:t>https://www.buymeacoffee.com/islamicpowerpoint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endParaRPr>
          </a:p>
        </p:txBody>
      </p:sp>
      <p:pic>
        <p:nvPicPr>
          <p:cNvPr id="5" name="Picture 4" descr="الصورة الرمزية">
            <a:extLst>
              <a:ext uri="{FF2B5EF4-FFF2-40B4-BE49-F238E27FC236}">
                <a16:creationId xmlns:a16="http://schemas.microsoft.com/office/drawing/2014/main" id="{56E85222-AC2F-36ED-F022-2231350A7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900" y="1445400"/>
            <a:ext cx="838200" cy="838200"/>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76563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8AB12DAF-B42B-518C-D0FB-06E6B6955557}"/>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564DA39D-868D-4BB5-AC3A-78174DF01E73}"/>
              </a:ext>
            </a:extLst>
          </p:cNvPr>
          <p:cNvSpPr txBox="1"/>
          <p:nvPr/>
        </p:nvSpPr>
        <p:spPr>
          <a:xfrm>
            <a:off x="6588416" y="1315164"/>
            <a:ext cx="4796506"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حول العالم.</a:t>
            </a:r>
          </a:p>
        </p:txBody>
      </p:sp>
      <p:sp>
        <p:nvSpPr>
          <p:cNvPr id="5" name="مربع نص 4">
            <a:extLst>
              <a:ext uri="{FF2B5EF4-FFF2-40B4-BE49-F238E27FC236}">
                <a16:creationId xmlns:a16="http://schemas.microsoft.com/office/drawing/2014/main" id="{531AAE37-CBC4-0A6E-E545-163A9E61C6F3}"/>
              </a:ext>
            </a:extLst>
          </p:cNvPr>
          <p:cNvSpPr txBox="1"/>
          <p:nvPr/>
        </p:nvSpPr>
        <p:spPr>
          <a:xfrm>
            <a:off x="5380892" y="2290226"/>
            <a:ext cx="6004030" cy="3108543"/>
          </a:xfrm>
          <a:prstGeom prst="rect">
            <a:avLst/>
          </a:prstGeom>
          <a:noFill/>
        </p:spPr>
        <p:txBody>
          <a:bodyPr wrap="square" rtlCol="1" anchor="t">
            <a:spAutoFit/>
          </a:bodyPr>
          <a:lstStyle/>
          <a:p>
            <a:pPr marL="514350" indent="-514350" algn="just">
              <a:spcAft>
                <a:spcPts val="1200"/>
              </a:spcAft>
              <a:buFont typeface="+mj-lt"/>
              <a:buAutoNum type="arabicPeriod"/>
            </a:pPr>
            <a:r>
              <a:rPr lang="ar-JO" sz="2800" b="1" dirty="0">
                <a:solidFill>
                  <a:srgbClr val="AC6940"/>
                </a:solidFill>
              </a:rPr>
              <a:t>محمية يلوستون الوطنية (الولايات المتحدة): </a:t>
            </a:r>
            <a:r>
              <a:rPr lang="ar-JO" sz="2800" dirty="0"/>
              <a:t>محمية يلوستون الوطنية هي أول محمية طبيعية في العالم، وتعتبر من أبرز العجائب الطبيعية في الولايات المتحدة الأمريكية والعالم أجمع. تأسست المحمية عام 1872، وتقع في الغالب بولاية وايومنغ، وتمتد أجزاء منها إلى ولايتي مونتانا وأيداهو.</a:t>
            </a:r>
          </a:p>
        </p:txBody>
      </p:sp>
      <p:pic>
        <p:nvPicPr>
          <p:cNvPr id="2" name="Picture 2">
            <a:extLst>
              <a:ext uri="{FF2B5EF4-FFF2-40B4-BE49-F238E27FC236}">
                <a16:creationId xmlns:a16="http://schemas.microsoft.com/office/drawing/2014/main" id="{9C6E7CA6-A90C-1684-F025-CF37AFBF1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2" r="5152"/>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027240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155D5D1A-3E4C-2F6B-EFD1-FA95E220A139}"/>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8E4DC821-3B35-3800-C422-282A16948F06}"/>
              </a:ext>
            </a:extLst>
          </p:cNvPr>
          <p:cNvSpPr txBox="1"/>
          <p:nvPr/>
        </p:nvSpPr>
        <p:spPr>
          <a:xfrm>
            <a:off x="6588416" y="1315164"/>
            <a:ext cx="4796506"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حول العالم.</a:t>
            </a:r>
          </a:p>
        </p:txBody>
      </p:sp>
      <p:sp>
        <p:nvSpPr>
          <p:cNvPr id="5" name="مربع نص 4">
            <a:extLst>
              <a:ext uri="{FF2B5EF4-FFF2-40B4-BE49-F238E27FC236}">
                <a16:creationId xmlns:a16="http://schemas.microsoft.com/office/drawing/2014/main" id="{625AC403-4469-9583-E96C-8A3A80C35EA5}"/>
              </a:ext>
            </a:extLst>
          </p:cNvPr>
          <p:cNvSpPr txBox="1"/>
          <p:nvPr/>
        </p:nvSpPr>
        <p:spPr>
          <a:xfrm>
            <a:off x="5380892" y="2290226"/>
            <a:ext cx="6004030" cy="3539430"/>
          </a:xfrm>
          <a:prstGeom prst="rect">
            <a:avLst/>
          </a:prstGeom>
          <a:noFill/>
        </p:spPr>
        <p:txBody>
          <a:bodyPr wrap="square" rtlCol="1" anchor="t">
            <a:spAutoFit/>
          </a:bodyPr>
          <a:lstStyle/>
          <a:p>
            <a:pPr marL="514350" indent="-514350" algn="just">
              <a:spcAft>
                <a:spcPts val="1200"/>
              </a:spcAft>
              <a:buFont typeface="+mj-lt"/>
              <a:buAutoNum type="arabicPeriod" startAt="2"/>
            </a:pPr>
            <a:r>
              <a:rPr lang="ar-JO" sz="2800" b="1" dirty="0">
                <a:solidFill>
                  <a:srgbClr val="AC6940"/>
                </a:solidFill>
              </a:rPr>
              <a:t>محمية سيرينجيتي (تنزانيا):</a:t>
            </a:r>
            <a:r>
              <a:rPr lang="ar-JO" sz="2800" dirty="0"/>
              <a:t> محمية سيرينجيتي الوطنية في تنزانيا هي واحدة من أشهر وأهم المحميات الطبيعية في العالم، وتُعرف بشكل خاص بـ "الهجرة الكبرى" للحيوانات البرية، وتم تصنيف محمية سيرينجيتي الوطنية كموقع للتراث العالمي من قبل اليونسكو في عام 1981، تقديراً لأهميتها البيئية والثقافية الفريدة.</a:t>
            </a:r>
          </a:p>
        </p:txBody>
      </p:sp>
      <p:pic>
        <p:nvPicPr>
          <p:cNvPr id="2" name="Picture 2">
            <a:extLst>
              <a:ext uri="{FF2B5EF4-FFF2-40B4-BE49-F238E27FC236}">
                <a16:creationId xmlns:a16="http://schemas.microsoft.com/office/drawing/2014/main" id="{19E1FF2A-A079-7952-24E9-716628F52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084" r="13084"/>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00831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D3002946-8A93-C13D-3E46-6AE40DD7C3EB}"/>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AB22A864-28E5-3137-56F9-6942A45DF2D7}"/>
              </a:ext>
            </a:extLst>
          </p:cNvPr>
          <p:cNvSpPr txBox="1"/>
          <p:nvPr/>
        </p:nvSpPr>
        <p:spPr>
          <a:xfrm>
            <a:off x="6588416" y="1315164"/>
            <a:ext cx="4796506"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حول العالم.</a:t>
            </a:r>
          </a:p>
        </p:txBody>
      </p:sp>
      <p:sp>
        <p:nvSpPr>
          <p:cNvPr id="5" name="مربع نص 4">
            <a:extLst>
              <a:ext uri="{FF2B5EF4-FFF2-40B4-BE49-F238E27FC236}">
                <a16:creationId xmlns:a16="http://schemas.microsoft.com/office/drawing/2014/main" id="{BA864E32-A0B2-AE93-DAEE-6FB464FB51ED}"/>
              </a:ext>
            </a:extLst>
          </p:cNvPr>
          <p:cNvSpPr txBox="1"/>
          <p:nvPr/>
        </p:nvSpPr>
        <p:spPr>
          <a:xfrm>
            <a:off x="5380892" y="2290226"/>
            <a:ext cx="6004030" cy="2677656"/>
          </a:xfrm>
          <a:prstGeom prst="rect">
            <a:avLst/>
          </a:prstGeom>
          <a:noFill/>
        </p:spPr>
        <p:txBody>
          <a:bodyPr wrap="square" rtlCol="1" anchor="t">
            <a:spAutoFit/>
          </a:bodyPr>
          <a:lstStyle/>
          <a:p>
            <a:pPr marL="514350" indent="-514350" algn="just">
              <a:spcAft>
                <a:spcPts val="1200"/>
              </a:spcAft>
              <a:buFont typeface="+mj-lt"/>
              <a:buAutoNum type="arabicPeriod" startAt="3"/>
            </a:pPr>
            <a:r>
              <a:rPr lang="ar-JO" sz="2800" b="1" dirty="0">
                <a:solidFill>
                  <a:srgbClr val="AC6940"/>
                </a:solidFill>
              </a:rPr>
              <a:t>منتزه بركان </a:t>
            </a:r>
            <a:r>
              <a:rPr lang="ar-JO" sz="2800" b="1" dirty="0" err="1">
                <a:solidFill>
                  <a:srgbClr val="AC6940"/>
                </a:solidFill>
              </a:rPr>
              <a:t>مايون</a:t>
            </a:r>
            <a:r>
              <a:rPr lang="ar-JO" sz="2800" b="1" dirty="0">
                <a:solidFill>
                  <a:srgbClr val="AC6940"/>
                </a:solidFill>
              </a:rPr>
              <a:t> الوطني (الفلبين):</a:t>
            </a:r>
            <a:r>
              <a:rPr lang="ar-JO" sz="2800" dirty="0"/>
              <a:t> هو منطقة طبيعية محمية تقع في الفلبين، وتحديداً في مقاطعة </a:t>
            </a:r>
            <a:r>
              <a:rPr lang="ar-JO" sz="2800" dirty="0" err="1"/>
              <a:t>ألباي</a:t>
            </a:r>
            <a:r>
              <a:rPr lang="ar-JO" sz="2800" dirty="0"/>
              <a:t> بجزيرة لوزون، وهي أكبر جزر الفلبين. يعتبر هذا المنتزه من أبرز المعالم الطبيعية والسياحية في البلاد، ويرجع ذلك بشكل أساسي إلى وجود بركان </a:t>
            </a:r>
            <a:r>
              <a:rPr lang="ar-JO" sz="2800" dirty="0" err="1"/>
              <a:t>مايون</a:t>
            </a:r>
            <a:r>
              <a:rPr lang="ar-JO" sz="2800" dirty="0"/>
              <a:t> نفسه.</a:t>
            </a:r>
          </a:p>
        </p:txBody>
      </p:sp>
      <p:pic>
        <p:nvPicPr>
          <p:cNvPr id="2" name="Picture 2">
            <a:extLst>
              <a:ext uri="{FF2B5EF4-FFF2-40B4-BE49-F238E27FC236}">
                <a16:creationId xmlns:a16="http://schemas.microsoft.com/office/drawing/2014/main" id="{6D0A3F9B-DDEA-E031-8D5A-EFA15B97E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21" r="7121"/>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921615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90FD23F0-57BF-4D6A-A316-DB4FCBA6DDBE}"/>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F99CD2EF-350D-8B09-3F3F-6712E7BB0C48}"/>
              </a:ext>
            </a:extLst>
          </p:cNvPr>
          <p:cNvSpPr txBox="1"/>
          <p:nvPr/>
        </p:nvSpPr>
        <p:spPr>
          <a:xfrm>
            <a:off x="6588416" y="1315164"/>
            <a:ext cx="4796506"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حول العالم.</a:t>
            </a:r>
          </a:p>
        </p:txBody>
      </p:sp>
      <p:sp>
        <p:nvSpPr>
          <p:cNvPr id="5" name="مربع نص 4">
            <a:extLst>
              <a:ext uri="{FF2B5EF4-FFF2-40B4-BE49-F238E27FC236}">
                <a16:creationId xmlns:a16="http://schemas.microsoft.com/office/drawing/2014/main" id="{70593888-EF62-CEF3-32DF-C24D4B8C1E06}"/>
              </a:ext>
            </a:extLst>
          </p:cNvPr>
          <p:cNvSpPr txBox="1"/>
          <p:nvPr/>
        </p:nvSpPr>
        <p:spPr>
          <a:xfrm>
            <a:off x="5380892" y="2290226"/>
            <a:ext cx="6004030" cy="3539430"/>
          </a:xfrm>
          <a:prstGeom prst="rect">
            <a:avLst/>
          </a:prstGeom>
          <a:noFill/>
        </p:spPr>
        <p:txBody>
          <a:bodyPr wrap="square" rtlCol="1" anchor="t">
            <a:spAutoFit/>
          </a:bodyPr>
          <a:lstStyle/>
          <a:p>
            <a:pPr marL="514350" indent="-514350" algn="just">
              <a:spcAft>
                <a:spcPts val="1200"/>
              </a:spcAft>
              <a:buFont typeface="+mj-lt"/>
              <a:buAutoNum type="arabicPeriod" startAt="4"/>
            </a:pPr>
            <a:r>
              <a:rPr lang="ar-JO" sz="2800" b="1" dirty="0">
                <a:solidFill>
                  <a:srgbClr val="AC6940"/>
                </a:solidFill>
              </a:rPr>
              <a:t>محمية </a:t>
            </a:r>
            <a:r>
              <a:rPr lang="ar-JO" sz="2800" b="1" dirty="0" err="1">
                <a:solidFill>
                  <a:srgbClr val="AC6940"/>
                </a:solidFill>
              </a:rPr>
              <a:t>غالاباغوس</a:t>
            </a:r>
            <a:r>
              <a:rPr lang="ar-JO" sz="2800" b="1" dirty="0">
                <a:solidFill>
                  <a:srgbClr val="AC6940"/>
                </a:solidFill>
              </a:rPr>
              <a:t> (الإكوادور):</a:t>
            </a:r>
            <a:r>
              <a:rPr lang="ar-JO" sz="2800" dirty="0"/>
              <a:t> أرخبيل بركاني فريد من نوعه يقع على بعد حوالي ألف كيلومتر قبالة سواحل الإكوادور في المحيط الهادئ. تُعد هذه الجزر، بفضل عزلتها الجغرافية ونشاطها البركاني المستمر، بمثابة مختبر طبيعي حي للتطور، حيث تطورت فيها أنواع من الكائنات الحية لا توجد في أي مكان آخر على وجه الأرض.</a:t>
            </a:r>
          </a:p>
        </p:txBody>
      </p:sp>
      <p:pic>
        <p:nvPicPr>
          <p:cNvPr id="2" name="Picture 2">
            <a:extLst>
              <a:ext uri="{FF2B5EF4-FFF2-40B4-BE49-F238E27FC236}">
                <a16:creationId xmlns:a16="http://schemas.microsoft.com/office/drawing/2014/main" id="{E8EC2CE6-92B4-5D8D-E229-80AAB7B06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5" r="5105"/>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8171096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BAFCAACA-3245-AA66-4CF1-B0F985B875E6}"/>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87384C37-C364-C5A3-6DA0-85AA5C1E7A68}"/>
              </a:ext>
            </a:extLst>
          </p:cNvPr>
          <p:cNvSpPr txBox="1"/>
          <p:nvPr/>
        </p:nvSpPr>
        <p:spPr>
          <a:xfrm>
            <a:off x="4475658" y="1315164"/>
            <a:ext cx="6909264"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التحديات والمخاطر التي تواجه المحميات.</a:t>
            </a:r>
          </a:p>
        </p:txBody>
      </p:sp>
      <p:sp>
        <p:nvSpPr>
          <p:cNvPr id="5" name="مربع نص 4">
            <a:extLst>
              <a:ext uri="{FF2B5EF4-FFF2-40B4-BE49-F238E27FC236}">
                <a16:creationId xmlns:a16="http://schemas.microsoft.com/office/drawing/2014/main" id="{08D907E4-70A8-3056-214D-BD140A95008F}"/>
              </a:ext>
            </a:extLst>
          </p:cNvPr>
          <p:cNvSpPr txBox="1"/>
          <p:nvPr/>
        </p:nvSpPr>
        <p:spPr>
          <a:xfrm>
            <a:off x="6562846" y="2290226"/>
            <a:ext cx="4822076" cy="1538883"/>
          </a:xfrm>
          <a:prstGeom prst="rect">
            <a:avLst/>
          </a:prstGeom>
          <a:noFill/>
        </p:spPr>
        <p:txBody>
          <a:bodyPr wrap="square" rtlCol="1" anchor="t">
            <a:spAutoFit/>
          </a:bodyPr>
          <a:lstStyle/>
          <a:p>
            <a:pPr marL="514350" indent="-514350" algn="justLow">
              <a:spcAft>
                <a:spcPts val="600"/>
              </a:spcAft>
              <a:buFont typeface="+mj-lt"/>
              <a:buAutoNum type="arabicPeriod"/>
            </a:pPr>
            <a:r>
              <a:rPr lang="ar-JO" sz="2800" dirty="0"/>
              <a:t>التوسع العمراني والصيد الجائر.</a:t>
            </a:r>
          </a:p>
          <a:p>
            <a:pPr marL="514350" indent="-514350" algn="justLow">
              <a:spcAft>
                <a:spcPts val="600"/>
              </a:spcAft>
              <a:buFont typeface="+mj-lt"/>
              <a:buAutoNum type="arabicPeriod"/>
            </a:pPr>
            <a:r>
              <a:rPr lang="ar-JO" sz="2800" dirty="0"/>
              <a:t>التغير المناخي والجفاف.</a:t>
            </a:r>
          </a:p>
          <a:p>
            <a:pPr marL="514350" indent="-514350" algn="justLow">
              <a:spcAft>
                <a:spcPts val="600"/>
              </a:spcAft>
              <a:buFont typeface="+mj-lt"/>
              <a:buAutoNum type="arabicPeriod"/>
            </a:pPr>
            <a:r>
              <a:rPr lang="ar-JO" sz="2800" dirty="0"/>
              <a:t>قلة التمويل والدعم الإداري.</a:t>
            </a:r>
          </a:p>
        </p:txBody>
      </p:sp>
      <p:pic>
        <p:nvPicPr>
          <p:cNvPr id="2" name="Picture 2">
            <a:extLst>
              <a:ext uri="{FF2B5EF4-FFF2-40B4-BE49-F238E27FC236}">
                <a16:creationId xmlns:a16="http://schemas.microsoft.com/office/drawing/2014/main" id="{2C8FDBAD-95D5-217B-D2CC-3BB0BEE6F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23" r="5323"/>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459650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70"/>
                                  </p:iterate>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70"/>
                                  </p:iterate>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70"/>
                                  </p:iterate>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CECE4C16-E492-CC24-A18E-0AD7FFFA9E5E}"/>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7A7D6B47-0138-C8D0-8A0B-F269CD0FD3F0}"/>
              </a:ext>
            </a:extLst>
          </p:cNvPr>
          <p:cNvSpPr txBox="1"/>
          <p:nvPr/>
        </p:nvSpPr>
        <p:spPr>
          <a:xfrm>
            <a:off x="7325797" y="1315164"/>
            <a:ext cx="4059125"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كيف يمكننا المساهمة؟</a:t>
            </a:r>
          </a:p>
        </p:txBody>
      </p:sp>
      <p:sp>
        <p:nvSpPr>
          <p:cNvPr id="5" name="مربع نص 4">
            <a:extLst>
              <a:ext uri="{FF2B5EF4-FFF2-40B4-BE49-F238E27FC236}">
                <a16:creationId xmlns:a16="http://schemas.microsoft.com/office/drawing/2014/main" id="{6AF68556-1B3B-876F-AC45-B385EC773385}"/>
              </a:ext>
            </a:extLst>
          </p:cNvPr>
          <p:cNvSpPr txBox="1"/>
          <p:nvPr/>
        </p:nvSpPr>
        <p:spPr>
          <a:xfrm>
            <a:off x="6991109" y="2290226"/>
            <a:ext cx="4393813" cy="2046714"/>
          </a:xfrm>
          <a:prstGeom prst="rect">
            <a:avLst/>
          </a:prstGeom>
          <a:noFill/>
        </p:spPr>
        <p:txBody>
          <a:bodyPr wrap="square" rtlCol="1" anchor="t">
            <a:spAutoFit/>
          </a:bodyPr>
          <a:lstStyle/>
          <a:p>
            <a:pPr marL="514350" indent="-514350" algn="justLow">
              <a:spcAft>
                <a:spcPts val="600"/>
              </a:spcAft>
              <a:buFont typeface="+mj-lt"/>
              <a:buAutoNum type="arabicPeriod"/>
            </a:pPr>
            <a:r>
              <a:rPr lang="ar-JO" sz="2800" dirty="0"/>
              <a:t>نشر الوعي البيئي.</a:t>
            </a:r>
          </a:p>
          <a:p>
            <a:pPr marL="514350" indent="-514350" algn="justLow">
              <a:spcAft>
                <a:spcPts val="600"/>
              </a:spcAft>
              <a:buFont typeface="+mj-lt"/>
              <a:buAutoNum type="arabicPeriod"/>
            </a:pPr>
            <a:r>
              <a:rPr lang="ar-JO" sz="2800" dirty="0"/>
              <a:t>دعم السياحة البيئية المستدامة.</a:t>
            </a:r>
          </a:p>
          <a:p>
            <a:pPr marL="514350" indent="-514350" algn="justLow">
              <a:spcAft>
                <a:spcPts val="600"/>
              </a:spcAft>
              <a:buFont typeface="+mj-lt"/>
              <a:buAutoNum type="arabicPeriod"/>
            </a:pPr>
            <a:r>
              <a:rPr lang="ar-JO" sz="2800" dirty="0"/>
              <a:t>احترام القوانين في المحميات.</a:t>
            </a:r>
          </a:p>
          <a:p>
            <a:pPr marL="514350" indent="-514350" algn="justLow">
              <a:spcAft>
                <a:spcPts val="600"/>
              </a:spcAft>
              <a:buFont typeface="+mj-lt"/>
              <a:buAutoNum type="arabicPeriod"/>
            </a:pPr>
            <a:r>
              <a:rPr lang="ar-JO" sz="2800" dirty="0"/>
              <a:t>التطوع في برامج الحماية.</a:t>
            </a:r>
          </a:p>
        </p:txBody>
      </p:sp>
      <p:pic>
        <p:nvPicPr>
          <p:cNvPr id="2" name="Picture 2">
            <a:extLst>
              <a:ext uri="{FF2B5EF4-FFF2-40B4-BE49-F238E27FC236}">
                <a16:creationId xmlns:a16="http://schemas.microsoft.com/office/drawing/2014/main" id="{F8DAAD38-E752-D5F9-7BFC-A5F368BC7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0" b="450"/>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23050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70"/>
                                  </p:iterate>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70"/>
                                  </p:iterate>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70"/>
                                  </p:iterate>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70"/>
                                  </p:iterate>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82250715-FA27-5CEA-D39B-35FB017A5647}"/>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9BC5BF95-642A-1A24-5CBA-7D08B15EA781}"/>
              </a:ext>
            </a:extLst>
          </p:cNvPr>
          <p:cNvSpPr txBox="1"/>
          <p:nvPr/>
        </p:nvSpPr>
        <p:spPr>
          <a:xfrm>
            <a:off x="9408099" y="1315164"/>
            <a:ext cx="1976823"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خلاصة.</a:t>
            </a:r>
          </a:p>
        </p:txBody>
      </p:sp>
      <p:sp>
        <p:nvSpPr>
          <p:cNvPr id="5" name="مربع نص 4">
            <a:extLst>
              <a:ext uri="{FF2B5EF4-FFF2-40B4-BE49-F238E27FC236}">
                <a16:creationId xmlns:a16="http://schemas.microsoft.com/office/drawing/2014/main" id="{C29BC1DB-BF12-B96D-65EA-E0EC449E47BA}"/>
              </a:ext>
            </a:extLst>
          </p:cNvPr>
          <p:cNvSpPr txBox="1"/>
          <p:nvPr/>
        </p:nvSpPr>
        <p:spPr>
          <a:xfrm>
            <a:off x="5660020" y="2290226"/>
            <a:ext cx="5724902" cy="1384995"/>
          </a:xfrm>
          <a:prstGeom prst="rect">
            <a:avLst/>
          </a:prstGeom>
          <a:noFill/>
        </p:spPr>
        <p:txBody>
          <a:bodyPr wrap="square" rtlCol="1" anchor="t">
            <a:spAutoFit/>
          </a:bodyPr>
          <a:lstStyle/>
          <a:p>
            <a:pPr algn="justLow">
              <a:spcAft>
                <a:spcPts val="600"/>
              </a:spcAft>
            </a:pPr>
            <a:r>
              <a:rPr lang="ar-JO" sz="2800" dirty="0"/>
              <a:t>المحميات الطبيعية ضرورية لاستمرار الحياة على كوكبنا، ومسؤولية الحفاظ عليها تقع على عاتق الحكومات والمجتمعات والأفراد.</a:t>
            </a:r>
          </a:p>
        </p:txBody>
      </p:sp>
      <p:pic>
        <p:nvPicPr>
          <p:cNvPr id="2" name="Picture 2">
            <a:extLst>
              <a:ext uri="{FF2B5EF4-FFF2-40B4-BE49-F238E27FC236}">
                <a16:creationId xmlns:a16="http://schemas.microsoft.com/office/drawing/2014/main" id="{D9BB1B26-BEAB-0342-D7C2-F0FD58225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56" r="9356"/>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58957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E6333487-5F3E-7D61-169A-680AA5A2D753}"/>
            </a:ext>
          </a:extLst>
        </p:cNvPr>
        <p:cNvGrpSpPr/>
        <p:nvPr/>
      </p:nvGrpSpPr>
      <p:grpSpPr>
        <a:xfrm>
          <a:off x="0" y="0"/>
          <a:ext cx="0" cy="0"/>
          <a:chOff x="0" y="0"/>
          <a:chExt cx="0" cy="0"/>
        </a:xfrm>
      </p:grpSpPr>
      <p:sp>
        <p:nvSpPr>
          <p:cNvPr id="3" name="مربع نص 2">
            <a:extLst>
              <a:ext uri="{FF2B5EF4-FFF2-40B4-BE49-F238E27FC236}">
                <a16:creationId xmlns:a16="http://schemas.microsoft.com/office/drawing/2014/main" id="{E663922B-ACBC-A14F-0242-2A90F99B1B51}"/>
              </a:ext>
            </a:extLst>
          </p:cNvPr>
          <p:cNvSpPr txBox="1"/>
          <p:nvPr/>
        </p:nvSpPr>
        <p:spPr>
          <a:xfrm>
            <a:off x="2453817" y="2409490"/>
            <a:ext cx="7284366" cy="2039020"/>
          </a:xfrm>
          <a:prstGeom prst="rect">
            <a:avLst/>
          </a:prstGeom>
          <a:noFill/>
        </p:spPr>
        <p:txBody>
          <a:bodyPr wrap="none" rtlCol="1" anchor="ctr">
            <a:spAutoFit/>
          </a:bodyPr>
          <a:lstStyle/>
          <a:p>
            <a:pPr algn="ctr">
              <a:lnSpc>
                <a:spcPct val="150000"/>
              </a:lnSpc>
            </a:pPr>
            <a:r>
              <a:rPr lang="ar-JO" sz="4400" b="1" dirty="0">
                <a:ln>
                  <a:solidFill>
                    <a:sysClr val="windowText" lastClr="000000"/>
                  </a:solidFill>
                </a:ln>
                <a:solidFill>
                  <a:schemeClr val="bg1"/>
                </a:solidFill>
                <a:effectLst>
                  <a:outerShdw blurRad="38100" dist="38100" dir="2700000" algn="tl">
                    <a:srgbClr val="000000">
                      <a:alpha val="43137"/>
                    </a:srgbClr>
                  </a:outerShdw>
                </a:effectLst>
                <a:cs typeface="AdvertisingExtraBold" pitchFamily="2" charset="-78"/>
              </a:rPr>
              <a:t>المحميات الطبيعية</a:t>
            </a:r>
          </a:p>
          <a:p>
            <a:pPr algn="ctr">
              <a:lnSpc>
                <a:spcPct val="150000"/>
              </a:lnSpc>
            </a:pPr>
            <a:r>
              <a:rPr lang="ar-JO" sz="4400" b="1" dirty="0">
                <a:ln>
                  <a:solidFill>
                    <a:sysClr val="windowText" lastClr="000000"/>
                  </a:solidFill>
                </a:ln>
                <a:solidFill>
                  <a:schemeClr val="bg1"/>
                </a:solidFill>
                <a:effectLst>
                  <a:outerShdw blurRad="38100" dist="38100" dir="2700000" algn="tl">
                    <a:srgbClr val="000000">
                      <a:alpha val="43137"/>
                    </a:srgbClr>
                  </a:outerShdw>
                </a:effectLst>
                <a:cs typeface="AdvertisingExtraBold" pitchFamily="2" charset="-78"/>
              </a:rPr>
              <a:t>ودورها في حماية الحياة البرية</a:t>
            </a:r>
            <a:endParaRPr lang="ar-JO" sz="4400" b="1" dirty="0">
              <a:ln>
                <a:solidFill>
                  <a:sysClr val="windowText" lastClr="000000"/>
                </a:solidFill>
              </a:ln>
              <a:effectLst>
                <a:outerShdw blurRad="38100" dist="38100" dir="2700000" algn="tl">
                  <a:srgbClr val="000000">
                    <a:alpha val="43137"/>
                  </a:srgbClr>
                </a:outerShdw>
              </a:effectLst>
              <a:cs typeface="AdvertisingExtraBold" pitchFamily="2" charset="-78"/>
            </a:endParaRPr>
          </a:p>
        </p:txBody>
      </p:sp>
      <p:sp>
        <p:nvSpPr>
          <p:cNvPr id="2" name="مربع نص 1">
            <a:hlinkClick r:id="rId3" tooltip="يسرنا زيارتكم للقناة"/>
            <a:extLst>
              <a:ext uri="{FF2B5EF4-FFF2-40B4-BE49-F238E27FC236}">
                <a16:creationId xmlns:a16="http://schemas.microsoft.com/office/drawing/2014/main" id="{BBB2D98B-D372-77F8-795C-856D677BD772}"/>
              </a:ext>
            </a:extLst>
          </p:cNvPr>
          <p:cNvSpPr txBox="1"/>
          <p:nvPr/>
        </p:nvSpPr>
        <p:spPr>
          <a:xfrm>
            <a:off x="3572749" y="5081621"/>
            <a:ext cx="5046510" cy="907941"/>
          </a:xfrm>
          <a:prstGeom prst="rect">
            <a:avLst/>
          </a:prstGeom>
          <a:noFill/>
        </p:spPr>
        <p:txBody>
          <a:bodyPr wrap="none" rtlCol="1" anchor="ctr">
            <a:spAutoFit/>
          </a:bodyPr>
          <a:lstStyle/>
          <a:p>
            <a:pPr algn="ctr">
              <a:spcAft>
                <a:spcPts val="600"/>
              </a:spcAft>
            </a:pPr>
            <a:r>
              <a:rPr lang="ar-JO" sz="2400" b="1" dirty="0">
                <a:ln>
                  <a:solidFill>
                    <a:sysClr val="windowText" lastClr="000000"/>
                  </a:solidFill>
                </a:ln>
                <a:solidFill>
                  <a:schemeClr val="bg1"/>
                </a:solidFill>
                <a:effectLst>
                  <a:outerShdw blurRad="38100" dist="38100" dir="2700000" algn="tl">
                    <a:srgbClr val="000000">
                      <a:alpha val="43137"/>
                    </a:srgbClr>
                  </a:outerShdw>
                </a:effectLst>
                <a:cs typeface="AdvertisingExtraBold" pitchFamily="2" charset="-78"/>
              </a:rPr>
              <a:t>قناة البوربوينت الإسلامي</a:t>
            </a:r>
          </a:p>
          <a:p>
            <a:pPr algn="ctr">
              <a:spcAft>
                <a:spcPts val="600"/>
              </a:spcAft>
            </a:pPr>
            <a:r>
              <a:rPr lang="en-US" sz="2400" b="1" dirty="0">
                <a:ln>
                  <a:solidFill>
                    <a:sysClr val="windowText" lastClr="000000"/>
                  </a:solidFill>
                </a:ln>
                <a:solidFill>
                  <a:schemeClr val="bg1"/>
                </a:solidFill>
                <a:effectLst>
                  <a:outerShdw blurRad="38100" dist="38100" dir="2700000" algn="tl">
                    <a:srgbClr val="000000">
                      <a:alpha val="43137"/>
                    </a:srgbClr>
                  </a:outerShdw>
                </a:effectLst>
                <a:cs typeface="AdvertisingExtraBold" pitchFamily="2" charset="-78"/>
              </a:rPr>
              <a:t>youtube.com/@IslamicPowerPoint</a:t>
            </a:r>
            <a:endParaRPr lang="ar-JO" sz="2400" b="1" dirty="0">
              <a:ln>
                <a:solidFill>
                  <a:sysClr val="windowText" lastClr="000000"/>
                </a:solidFill>
              </a:ln>
              <a:solidFill>
                <a:schemeClr val="bg1"/>
              </a:solidFill>
              <a:effectLst>
                <a:outerShdw blurRad="38100" dist="38100" dir="2700000" algn="tl">
                  <a:srgbClr val="000000">
                    <a:alpha val="43137"/>
                  </a:srgbClr>
                </a:outerShdw>
              </a:effectLst>
              <a:cs typeface="AdvertisingExtraBold" pitchFamily="2" charset="-78"/>
            </a:endParaRPr>
          </a:p>
        </p:txBody>
      </p:sp>
    </p:spTree>
    <p:extLst>
      <p:ext uri="{BB962C8B-B14F-4D97-AF65-F5344CB8AC3E}">
        <p14:creationId xmlns:p14="http://schemas.microsoft.com/office/powerpoint/2010/main" val="17392412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F67683C1-58C7-DA6C-C906-42BA11060F73}"/>
              </a:ext>
            </a:extLst>
          </p:cNvPr>
          <p:cNvSpPr txBox="1"/>
          <p:nvPr/>
        </p:nvSpPr>
        <p:spPr>
          <a:xfrm>
            <a:off x="6773874" y="1315164"/>
            <a:ext cx="4649030"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ما هي المحميات الطبيعية؟</a:t>
            </a:r>
          </a:p>
        </p:txBody>
      </p:sp>
      <p:sp>
        <p:nvSpPr>
          <p:cNvPr id="5" name="مربع نص 4">
            <a:extLst>
              <a:ext uri="{FF2B5EF4-FFF2-40B4-BE49-F238E27FC236}">
                <a16:creationId xmlns:a16="http://schemas.microsoft.com/office/drawing/2014/main" id="{9B2121C6-10C5-3F00-9DC3-73C0CBA0E611}"/>
              </a:ext>
            </a:extLst>
          </p:cNvPr>
          <p:cNvSpPr txBox="1"/>
          <p:nvPr/>
        </p:nvSpPr>
        <p:spPr>
          <a:xfrm>
            <a:off x="6096000" y="2351436"/>
            <a:ext cx="5326904" cy="2554545"/>
          </a:xfrm>
          <a:prstGeom prst="rect">
            <a:avLst/>
          </a:prstGeom>
          <a:noFill/>
        </p:spPr>
        <p:txBody>
          <a:bodyPr wrap="square" rtlCol="1" anchor="t">
            <a:spAutoFit/>
          </a:bodyPr>
          <a:lstStyle/>
          <a:p>
            <a:pPr algn="justLow"/>
            <a:r>
              <a:rPr lang="ar-JO" sz="3200" dirty="0"/>
              <a:t>المحمية الطبيعية هي منطقة مخصصة لحماية النباتات والحيوانات والموارد البيئية. تُدار بطريقة تحافظ على التنوع البيولوجي وتحد من الأنشطة البشرية الضارة.</a:t>
            </a:r>
          </a:p>
        </p:txBody>
      </p:sp>
      <p:pic>
        <p:nvPicPr>
          <p:cNvPr id="2051" name="Picture 3" descr="12 Must-Visit National Parks Around the World for Nature Lovers 2025">
            <a:extLst>
              <a:ext uri="{FF2B5EF4-FFF2-40B4-BE49-F238E27FC236}">
                <a16:creationId xmlns:a16="http://schemas.microsoft.com/office/drawing/2014/main" id="{3D66ED90-6708-7307-5199-A5252070C8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3" r="7733"/>
          <a:stretch/>
        </p:blipFill>
        <p:spPr bwMode="auto">
          <a:xfrm>
            <a:off x="605251" y="2389154"/>
            <a:ext cx="4241856"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41589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D6C66F3D-9943-97CE-D6E0-4B089D000C58}"/>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FA335DA2-CACE-44C5-85B0-CE3519BF3183}"/>
              </a:ext>
            </a:extLst>
          </p:cNvPr>
          <p:cNvSpPr txBox="1"/>
          <p:nvPr/>
        </p:nvSpPr>
        <p:spPr>
          <a:xfrm>
            <a:off x="6740409" y="1315164"/>
            <a:ext cx="4681089"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لماذا نحتاج إلى المحميات؟</a:t>
            </a:r>
          </a:p>
        </p:txBody>
      </p:sp>
      <p:sp>
        <p:nvSpPr>
          <p:cNvPr id="5" name="مربع نص 4">
            <a:extLst>
              <a:ext uri="{FF2B5EF4-FFF2-40B4-BE49-F238E27FC236}">
                <a16:creationId xmlns:a16="http://schemas.microsoft.com/office/drawing/2014/main" id="{6D973CBC-ADD0-20FF-B2F2-42E116B2CF8A}"/>
              </a:ext>
            </a:extLst>
          </p:cNvPr>
          <p:cNvSpPr txBox="1"/>
          <p:nvPr/>
        </p:nvSpPr>
        <p:spPr>
          <a:xfrm>
            <a:off x="6096000" y="2290226"/>
            <a:ext cx="5325498" cy="2046714"/>
          </a:xfrm>
          <a:prstGeom prst="rect">
            <a:avLst/>
          </a:prstGeom>
          <a:noFill/>
        </p:spPr>
        <p:txBody>
          <a:bodyPr wrap="square" rtlCol="1" anchor="t">
            <a:spAutoFit/>
          </a:bodyPr>
          <a:lstStyle/>
          <a:p>
            <a:pPr marL="514350" indent="-514350" algn="justLow">
              <a:spcAft>
                <a:spcPts val="600"/>
              </a:spcAft>
              <a:buFont typeface="+mj-lt"/>
              <a:buAutoNum type="arabicPeriod"/>
            </a:pPr>
            <a:r>
              <a:rPr lang="ar-JO" sz="2800" dirty="0"/>
              <a:t>حماية الأنواع المهددة بالانقراض.</a:t>
            </a:r>
          </a:p>
          <a:p>
            <a:pPr marL="514350" indent="-514350" algn="justLow">
              <a:spcAft>
                <a:spcPts val="600"/>
              </a:spcAft>
              <a:buFont typeface="+mj-lt"/>
              <a:buAutoNum type="arabicPeriod"/>
            </a:pPr>
            <a:r>
              <a:rPr lang="ar-JO" sz="2800" dirty="0"/>
              <a:t>الحفاظ على التوازن البيئي.</a:t>
            </a:r>
          </a:p>
          <a:p>
            <a:pPr marL="514350" indent="-514350" algn="justLow">
              <a:spcAft>
                <a:spcPts val="600"/>
              </a:spcAft>
              <a:buFont typeface="+mj-lt"/>
              <a:buAutoNum type="arabicPeriod"/>
            </a:pPr>
            <a:r>
              <a:rPr lang="ar-JO" sz="2800" dirty="0"/>
              <a:t>حماية الموارد الطبيعية للأجيال القادمة.</a:t>
            </a:r>
          </a:p>
          <a:p>
            <a:pPr marL="514350" indent="-514350" algn="justLow">
              <a:spcAft>
                <a:spcPts val="600"/>
              </a:spcAft>
              <a:buFont typeface="+mj-lt"/>
              <a:buAutoNum type="arabicPeriod"/>
            </a:pPr>
            <a:r>
              <a:rPr lang="ar-JO" sz="2800" dirty="0"/>
              <a:t>دعم البحث العلمي والسياحة البيئية.</a:t>
            </a:r>
          </a:p>
        </p:txBody>
      </p:sp>
      <p:pic>
        <p:nvPicPr>
          <p:cNvPr id="17" name="Picture 3">
            <a:extLst>
              <a:ext uri="{FF2B5EF4-FFF2-40B4-BE49-F238E27FC236}">
                <a16:creationId xmlns:a16="http://schemas.microsoft.com/office/drawing/2014/main" id="{F4FD0425-AD34-30AE-FEED-2C201AE4B9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 b="182"/>
          <a:stretch/>
        </p:blipFill>
        <p:spPr bwMode="auto">
          <a:xfrm>
            <a:off x="605251" y="2389154"/>
            <a:ext cx="4249231"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778737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iterate type="lt">
                                    <p:tmAbs val="70"/>
                                  </p:iterate>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iterate type="lt">
                                    <p:tmAbs val="70"/>
                                  </p:iterate>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iterate type="lt">
                                    <p:tmAbs val="70"/>
                                  </p:iterate>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iterate type="lt">
                                    <p:tmAbs val="70"/>
                                  </p:iterate>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0B136F62-7F76-842E-E994-2E449C7377D8}"/>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A4C14ACC-E796-264F-976A-B39420576AB6}"/>
              </a:ext>
            </a:extLst>
          </p:cNvPr>
          <p:cNvSpPr txBox="1"/>
          <p:nvPr/>
        </p:nvSpPr>
        <p:spPr>
          <a:xfrm>
            <a:off x="6750319" y="1315164"/>
            <a:ext cx="4482317"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أنواع المحميات الطبيعية.</a:t>
            </a:r>
          </a:p>
        </p:txBody>
      </p:sp>
      <p:sp>
        <p:nvSpPr>
          <p:cNvPr id="5" name="مربع نص 4">
            <a:extLst>
              <a:ext uri="{FF2B5EF4-FFF2-40B4-BE49-F238E27FC236}">
                <a16:creationId xmlns:a16="http://schemas.microsoft.com/office/drawing/2014/main" id="{F90381D4-2131-6E8E-2057-453F2C9695C6}"/>
              </a:ext>
            </a:extLst>
          </p:cNvPr>
          <p:cNvSpPr txBox="1"/>
          <p:nvPr/>
        </p:nvSpPr>
        <p:spPr>
          <a:xfrm>
            <a:off x="5822066" y="2290226"/>
            <a:ext cx="5562857" cy="1538883"/>
          </a:xfrm>
          <a:prstGeom prst="rect">
            <a:avLst/>
          </a:prstGeom>
          <a:noFill/>
        </p:spPr>
        <p:txBody>
          <a:bodyPr wrap="square" rtlCol="1" anchor="t">
            <a:spAutoFit/>
          </a:bodyPr>
          <a:lstStyle/>
          <a:p>
            <a:pPr marL="514350" indent="-514350">
              <a:spcAft>
                <a:spcPts val="600"/>
              </a:spcAft>
              <a:buFont typeface="+mj-lt"/>
              <a:buAutoNum type="arabicPeriod"/>
            </a:pPr>
            <a:r>
              <a:rPr lang="ar-JO" sz="2800" dirty="0"/>
              <a:t>محميات برية: (غابات، صحارى).</a:t>
            </a:r>
          </a:p>
          <a:p>
            <a:pPr marL="514350" indent="-514350">
              <a:spcAft>
                <a:spcPts val="600"/>
              </a:spcAft>
              <a:buFont typeface="+mj-lt"/>
              <a:buAutoNum type="arabicPeriod"/>
            </a:pPr>
            <a:r>
              <a:rPr lang="ar-JO" sz="2800" dirty="0"/>
              <a:t>محميات بحرية: (شعاب مرجانية، سواحل).</a:t>
            </a:r>
          </a:p>
          <a:p>
            <a:pPr marL="514350" indent="-514350">
              <a:spcAft>
                <a:spcPts val="600"/>
              </a:spcAft>
              <a:buFont typeface="+mj-lt"/>
              <a:buAutoNum type="arabicPeriod"/>
            </a:pPr>
            <a:r>
              <a:rPr lang="ar-JO" sz="2800" dirty="0"/>
              <a:t>محميات مختلطة: (تجمع بين البر والبحر).</a:t>
            </a:r>
          </a:p>
        </p:txBody>
      </p:sp>
      <p:pic>
        <p:nvPicPr>
          <p:cNvPr id="2" name="Picture 3">
            <a:extLst>
              <a:ext uri="{FF2B5EF4-FFF2-40B4-BE49-F238E27FC236}">
                <a16:creationId xmlns:a16="http://schemas.microsoft.com/office/drawing/2014/main" id="{CC38B20A-91C6-8FC4-4928-28E77BE19B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1" b="1351"/>
          <a:stretch/>
        </p:blipFill>
        <p:spPr bwMode="auto">
          <a:xfrm>
            <a:off x="602906" y="2389154"/>
            <a:ext cx="4244201"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270097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70"/>
                                  </p:iterate>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70"/>
                                  </p:iterate>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70"/>
                                  </p:iterate>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1ACB5343-8705-B11A-A786-0C21A4076E47}"/>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C5CAF064-21B1-3A92-EA12-7333BDE6F600}"/>
              </a:ext>
            </a:extLst>
          </p:cNvPr>
          <p:cNvSpPr txBox="1"/>
          <p:nvPr/>
        </p:nvSpPr>
        <p:spPr>
          <a:xfrm>
            <a:off x="5591348" y="1315164"/>
            <a:ext cx="5793574"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في الوطن العربي.</a:t>
            </a:r>
          </a:p>
        </p:txBody>
      </p:sp>
      <p:sp>
        <p:nvSpPr>
          <p:cNvPr id="5" name="مربع نص 4">
            <a:extLst>
              <a:ext uri="{FF2B5EF4-FFF2-40B4-BE49-F238E27FC236}">
                <a16:creationId xmlns:a16="http://schemas.microsoft.com/office/drawing/2014/main" id="{C0C59DCB-F12D-68FF-6BEA-2ACA6941F8C8}"/>
              </a:ext>
            </a:extLst>
          </p:cNvPr>
          <p:cNvSpPr txBox="1"/>
          <p:nvPr/>
        </p:nvSpPr>
        <p:spPr>
          <a:xfrm>
            <a:off x="5392615" y="2290226"/>
            <a:ext cx="5992307" cy="3539430"/>
          </a:xfrm>
          <a:prstGeom prst="rect">
            <a:avLst/>
          </a:prstGeom>
          <a:noFill/>
        </p:spPr>
        <p:txBody>
          <a:bodyPr wrap="square" rtlCol="1" anchor="t">
            <a:spAutoFit/>
          </a:bodyPr>
          <a:lstStyle/>
          <a:p>
            <a:pPr marL="514350" indent="-514350" algn="just">
              <a:spcAft>
                <a:spcPts val="1200"/>
              </a:spcAft>
              <a:buFont typeface="+mj-lt"/>
              <a:buAutoNum type="arabicPeriod"/>
            </a:pPr>
            <a:r>
              <a:rPr lang="ar-JO" sz="2800" b="1" dirty="0">
                <a:solidFill>
                  <a:srgbClr val="AC6940"/>
                </a:solidFill>
              </a:rPr>
              <a:t>محمية رأس محمد (مصر):</a:t>
            </a:r>
            <a:r>
              <a:rPr lang="ar-JO" sz="2800" dirty="0"/>
              <a:t> هي منطقة طبيعية ساحرة تتميز بشعابها المرجانية الملونة وحياتها البحرية المتنوعة، مما يجعلها وجهة مفضلة لعشاق الغوص والبيئة. تُعتبر المحمية من أكبر المحميات الطبيعية في مصر، وتضم مجموعة متنوعة من النظم البيئية الهامة مثل الشعاب المرجانية، وبيئة </a:t>
            </a:r>
            <a:r>
              <a:rPr lang="ar-JO" sz="2800" dirty="0" err="1"/>
              <a:t>المانجروف</a:t>
            </a:r>
            <a:r>
              <a:rPr lang="ar-JO" sz="2800" dirty="0"/>
              <a:t>، والأودية الصحراوية، والبيئة الساحلية.</a:t>
            </a:r>
          </a:p>
        </p:txBody>
      </p:sp>
      <p:pic>
        <p:nvPicPr>
          <p:cNvPr id="1026" name="Picture 2">
            <a:extLst>
              <a:ext uri="{FF2B5EF4-FFF2-40B4-BE49-F238E27FC236}">
                <a16:creationId xmlns:a16="http://schemas.microsoft.com/office/drawing/2014/main" id="{294889D1-3952-9B32-D0A5-A4656BD175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 r="1583"/>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998049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93DB07F2-6731-CAD1-6E0B-CE8AA47A5367}"/>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ECE3978E-D165-4564-579F-9DF86F8C57E4}"/>
              </a:ext>
            </a:extLst>
          </p:cNvPr>
          <p:cNvSpPr txBox="1"/>
          <p:nvPr/>
        </p:nvSpPr>
        <p:spPr>
          <a:xfrm>
            <a:off x="5591348" y="1315164"/>
            <a:ext cx="5793574"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في الوطن العربي.</a:t>
            </a:r>
          </a:p>
        </p:txBody>
      </p:sp>
      <p:sp>
        <p:nvSpPr>
          <p:cNvPr id="5" name="مربع نص 4">
            <a:extLst>
              <a:ext uri="{FF2B5EF4-FFF2-40B4-BE49-F238E27FC236}">
                <a16:creationId xmlns:a16="http://schemas.microsoft.com/office/drawing/2014/main" id="{EA5CAA11-B2BC-2C6B-DDA4-3D975F89A9A5}"/>
              </a:ext>
            </a:extLst>
          </p:cNvPr>
          <p:cNvSpPr txBox="1"/>
          <p:nvPr/>
        </p:nvSpPr>
        <p:spPr>
          <a:xfrm>
            <a:off x="5380892" y="2290226"/>
            <a:ext cx="6004030" cy="2677656"/>
          </a:xfrm>
          <a:prstGeom prst="rect">
            <a:avLst/>
          </a:prstGeom>
          <a:noFill/>
        </p:spPr>
        <p:txBody>
          <a:bodyPr wrap="square" rtlCol="1" anchor="t">
            <a:spAutoFit/>
          </a:bodyPr>
          <a:lstStyle/>
          <a:p>
            <a:pPr marL="514350" indent="-514350" algn="just">
              <a:spcAft>
                <a:spcPts val="1200"/>
              </a:spcAft>
              <a:buFont typeface="+mj-lt"/>
              <a:buAutoNum type="arabicPeriod" startAt="2"/>
            </a:pPr>
            <a:r>
              <a:rPr lang="ar-JO" sz="2800" b="1" dirty="0">
                <a:solidFill>
                  <a:srgbClr val="AC6940"/>
                </a:solidFill>
              </a:rPr>
              <a:t>محمية شرعان (السعودية):</a:t>
            </a:r>
            <a:r>
              <a:rPr lang="ar-JO" sz="2800" dirty="0"/>
              <a:t> هي محمية طبيعية تقع في المملكة العربية السعودية، تهدف إلى حماية النظام البيئي الحساس في المنطقة، وتوفير بيئة آمنة للحيوانات المهددة بالانقراض مثل الذئاب العربية والغزلان والثعالب الحمراء كبيرة الأذنين.</a:t>
            </a:r>
          </a:p>
        </p:txBody>
      </p:sp>
      <p:pic>
        <p:nvPicPr>
          <p:cNvPr id="2" name="Picture 2">
            <a:extLst>
              <a:ext uri="{FF2B5EF4-FFF2-40B4-BE49-F238E27FC236}">
                <a16:creationId xmlns:a16="http://schemas.microsoft.com/office/drawing/2014/main" id="{1EABC0C4-B938-4E81-E202-B766BE2515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8" t="3420" r="26288" b="-3420"/>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55189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3B9F990C-036B-9A8F-E7B9-0E30468C8664}"/>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31E44430-E582-A766-8167-21BB3D7D1431}"/>
              </a:ext>
            </a:extLst>
          </p:cNvPr>
          <p:cNvSpPr txBox="1"/>
          <p:nvPr/>
        </p:nvSpPr>
        <p:spPr>
          <a:xfrm>
            <a:off x="5591348" y="1315164"/>
            <a:ext cx="5793574"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في الوطن العربي.</a:t>
            </a:r>
          </a:p>
        </p:txBody>
      </p:sp>
      <p:sp>
        <p:nvSpPr>
          <p:cNvPr id="5" name="مربع نص 4">
            <a:extLst>
              <a:ext uri="{FF2B5EF4-FFF2-40B4-BE49-F238E27FC236}">
                <a16:creationId xmlns:a16="http://schemas.microsoft.com/office/drawing/2014/main" id="{7C94628C-876D-5E25-335C-F0432D6DC20A}"/>
              </a:ext>
            </a:extLst>
          </p:cNvPr>
          <p:cNvSpPr txBox="1"/>
          <p:nvPr/>
        </p:nvSpPr>
        <p:spPr>
          <a:xfrm>
            <a:off x="5380892" y="2290226"/>
            <a:ext cx="6004030" cy="2677656"/>
          </a:xfrm>
          <a:prstGeom prst="rect">
            <a:avLst/>
          </a:prstGeom>
          <a:noFill/>
        </p:spPr>
        <p:txBody>
          <a:bodyPr wrap="square" rtlCol="1" anchor="t">
            <a:spAutoFit/>
          </a:bodyPr>
          <a:lstStyle/>
          <a:p>
            <a:pPr marL="514350" indent="-514350" algn="just">
              <a:spcAft>
                <a:spcPts val="1200"/>
              </a:spcAft>
              <a:buFont typeface="+mj-lt"/>
              <a:buAutoNum type="arabicPeriod" startAt="3"/>
            </a:pPr>
            <a:r>
              <a:rPr lang="ar-JO" sz="2800" b="1" dirty="0">
                <a:solidFill>
                  <a:srgbClr val="AC6940"/>
                </a:solidFill>
              </a:rPr>
              <a:t>محمية </a:t>
            </a:r>
            <a:r>
              <a:rPr lang="ar-JO" sz="2800" b="1" dirty="0" err="1">
                <a:solidFill>
                  <a:srgbClr val="AC6940"/>
                </a:solidFill>
              </a:rPr>
              <a:t>الشحانية</a:t>
            </a:r>
            <a:r>
              <a:rPr lang="ar-JO" sz="2800" b="1" dirty="0">
                <a:solidFill>
                  <a:srgbClr val="AC6940"/>
                </a:solidFill>
              </a:rPr>
              <a:t> (قطر):</a:t>
            </a:r>
            <a:r>
              <a:rPr lang="ar-JO" sz="2800" dirty="0"/>
              <a:t> هي إحدى أهم المحميات الطبيعية في قطر، وتلعب دورًا حيويًا في الحفاظ على الحياة المهددة بالانقراض في المنطقة. تقع المحمية في وسط قطر، على بعد حوالي 45 كيلومترًا من العاصمة الدوحة، وتبلغ مساحتها حوالي 12 كيلومترًا مربعًا.</a:t>
            </a:r>
          </a:p>
        </p:txBody>
      </p:sp>
      <p:pic>
        <p:nvPicPr>
          <p:cNvPr id="2" name="Picture 2">
            <a:extLst>
              <a:ext uri="{FF2B5EF4-FFF2-40B4-BE49-F238E27FC236}">
                <a16:creationId xmlns:a16="http://schemas.microsoft.com/office/drawing/2014/main" id="{BA044BB3-58B9-B6CF-31A6-B6F4F1ED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42" b="1442"/>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022602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D8CC"/>
        </a:solidFill>
        <a:effectLst/>
      </p:bgPr>
    </p:bg>
    <p:spTree>
      <p:nvGrpSpPr>
        <p:cNvPr id="1" name="">
          <a:extLst>
            <a:ext uri="{FF2B5EF4-FFF2-40B4-BE49-F238E27FC236}">
              <a16:creationId xmlns:a16="http://schemas.microsoft.com/office/drawing/2014/main" id="{1C3A5444-AF67-E467-B797-04FD58DFF0C3}"/>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D85AE9AC-3AF4-22FE-6A91-508A78BF31D7}"/>
              </a:ext>
            </a:extLst>
          </p:cNvPr>
          <p:cNvSpPr txBox="1"/>
          <p:nvPr/>
        </p:nvSpPr>
        <p:spPr>
          <a:xfrm>
            <a:off x="5591348" y="1315164"/>
            <a:ext cx="5793574" cy="646331"/>
          </a:xfrm>
          <a:prstGeom prst="rect">
            <a:avLst/>
          </a:prstGeom>
          <a:noFill/>
        </p:spPr>
        <p:txBody>
          <a:bodyPr wrap="none" rtlCol="1" anchor="ctr">
            <a:spAutoFit/>
          </a:bodyPr>
          <a:lstStyle/>
          <a:p>
            <a:pPr marL="571500" indent="-571500">
              <a:buFont typeface="Wingdings" panose="05000000000000000000" pitchFamily="2" charset="2"/>
              <a:buChar char="Ø"/>
            </a:pPr>
            <a:r>
              <a:rPr lang="ar-JO" sz="3600" b="1" dirty="0">
                <a:solidFill>
                  <a:srgbClr val="AC6940"/>
                </a:solidFill>
              </a:rPr>
              <a:t>محميات طبيعية في الوطن العربي.</a:t>
            </a:r>
          </a:p>
        </p:txBody>
      </p:sp>
      <p:sp>
        <p:nvSpPr>
          <p:cNvPr id="5" name="مربع نص 4">
            <a:extLst>
              <a:ext uri="{FF2B5EF4-FFF2-40B4-BE49-F238E27FC236}">
                <a16:creationId xmlns:a16="http://schemas.microsoft.com/office/drawing/2014/main" id="{BF6C0964-781A-BBA1-4F74-78AABDEDA84A}"/>
              </a:ext>
            </a:extLst>
          </p:cNvPr>
          <p:cNvSpPr txBox="1"/>
          <p:nvPr/>
        </p:nvSpPr>
        <p:spPr>
          <a:xfrm>
            <a:off x="5392614" y="2290226"/>
            <a:ext cx="5992307" cy="3108543"/>
          </a:xfrm>
          <a:prstGeom prst="rect">
            <a:avLst/>
          </a:prstGeom>
          <a:noFill/>
        </p:spPr>
        <p:txBody>
          <a:bodyPr wrap="square" rtlCol="1" anchor="t">
            <a:spAutoFit/>
          </a:bodyPr>
          <a:lstStyle/>
          <a:p>
            <a:pPr marL="514350" indent="-514350" algn="just">
              <a:spcAft>
                <a:spcPts val="1200"/>
              </a:spcAft>
              <a:buFont typeface="+mj-lt"/>
              <a:buAutoNum type="arabicPeriod" startAt="4"/>
            </a:pPr>
            <a:r>
              <a:rPr lang="ar-JO" sz="2800" b="1" dirty="0">
                <a:solidFill>
                  <a:srgbClr val="AC6940"/>
                </a:solidFill>
              </a:rPr>
              <a:t>محمية وادي رم (الأردن):</a:t>
            </a:r>
            <a:r>
              <a:rPr lang="ar-JO" sz="2800" dirty="0"/>
              <a:t> هي منطقة طبيعية فريدة تقع في جنوب الأردن، على بعد حوالي 70 كيلومترًا شمال مدينة العقبة. تُعرف أيضًا باسم "وادي القمر" نظرًا لتشابه تضاريسها مع تضاريس سطح القمر، وقد أُدرجت كموقع للتراث العالمي لليونسكو في عام 2011 لقيمتها الطبيعية والثقافية الاستثنائية.</a:t>
            </a:r>
          </a:p>
        </p:txBody>
      </p:sp>
      <p:pic>
        <p:nvPicPr>
          <p:cNvPr id="2" name="Picture 2">
            <a:extLst>
              <a:ext uri="{FF2B5EF4-FFF2-40B4-BE49-F238E27FC236}">
                <a16:creationId xmlns:a16="http://schemas.microsoft.com/office/drawing/2014/main" id="{1D12E60C-108C-18AB-35B1-B87E4D9AE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2" r="11966"/>
          <a:stretch/>
        </p:blipFill>
        <p:spPr bwMode="auto">
          <a:xfrm>
            <a:off x="597877" y="2389154"/>
            <a:ext cx="4249230" cy="3158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157034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 presetClass="entr" presetSubtype="0" fill="hold" grpId="0" nodeType="afterEffect">
                                  <p:stCondLst>
                                    <p:cond delay="500"/>
                                  </p:stCondLst>
                                  <p:iterate type="lt">
                                    <p:tmAbs val="70"/>
                                  </p:iterate>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نسق Office">
  <a:themeElements>
    <a:clrScheme name="مخصص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954F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240</TotalTime>
  <Words>657</Words>
  <Application>Microsoft Office PowerPoint</Application>
  <PresentationFormat>شاشة عريضة</PresentationFormat>
  <Paragraphs>48</Paragraphs>
  <Slides>16</Slides>
  <Notes>1</Notes>
  <HiddenSlides>1</HiddenSlides>
  <MMClips>0</MMClips>
  <ScaleCrop>false</ScaleCrop>
  <HeadingPairs>
    <vt:vector size="6" baseType="variant">
      <vt:variant>
        <vt:lpstr>الخطوط المستخدمة</vt:lpstr>
      </vt:variant>
      <vt:variant>
        <vt:i4>8</vt:i4>
      </vt:variant>
      <vt:variant>
        <vt:lpstr>نسق</vt:lpstr>
      </vt:variant>
      <vt:variant>
        <vt:i4>2</vt:i4>
      </vt:variant>
      <vt:variant>
        <vt:lpstr>عناوين الشرائح</vt:lpstr>
      </vt:variant>
      <vt:variant>
        <vt:i4>16</vt:i4>
      </vt:variant>
    </vt:vector>
  </HeadingPairs>
  <TitlesOfParts>
    <vt:vector size="26" baseType="lpstr">
      <vt:lpstr>A Jannat LT</vt:lpstr>
      <vt:lpstr>AdvertisingExtraBold</vt:lpstr>
      <vt:lpstr>Aptos</vt:lpstr>
      <vt:lpstr>Aptos Display</vt:lpstr>
      <vt:lpstr>Arial</vt:lpstr>
      <vt:lpstr>Calibri</vt:lpstr>
      <vt:lpstr>Calibri Light</vt:lpstr>
      <vt:lpstr>Wingdings</vt:lpstr>
      <vt:lpstr>نسق Office</vt:lpstr>
      <vt:lpstr>1_نسق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المحميات الطبيعية</dc:title>
  <dc:creator>قناة البوربوينت الإسلامي</dc:creator>
  <cp:lastModifiedBy>قناة البوربوينت الإسلامي</cp:lastModifiedBy>
  <cp:revision>27</cp:revision>
  <dcterms:created xsi:type="dcterms:W3CDTF">2025-05-22T15:36:15Z</dcterms:created>
  <dcterms:modified xsi:type="dcterms:W3CDTF">2025-05-24T01:43:26Z</dcterms:modified>
</cp:coreProperties>
</file>