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>
  <p:sldMasterIdLst>
    <p:sldMasterId id="2147483648" r:id="rId1"/>
    <p:sldMasterId id="2147483660" r:id="rId2"/>
  </p:sldMasterIdLst>
  <p:sldIdLst>
    <p:sldId id="328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15" r:id="rId63"/>
    <p:sldId id="316" r:id="rId64"/>
    <p:sldId id="317" r:id="rId65"/>
    <p:sldId id="318" r:id="rId66"/>
    <p:sldId id="319" r:id="rId67"/>
    <p:sldId id="320" r:id="rId68"/>
    <p:sldId id="321" r:id="rId69"/>
    <p:sldId id="322" r:id="rId70"/>
    <p:sldId id="323" r:id="rId71"/>
    <p:sldId id="324" r:id="rId72"/>
    <p:sldId id="325" r:id="rId73"/>
    <p:sldId id="326" r:id="rId74"/>
    <p:sldId id="327" r:id="rId75"/>
  </p:sldIdLst>
  <p:sldSz cx="12192000" cy="6858000"/>
  <p:notesSz cx="6858000" cy="9144000"/>
  <p:embeddedFontLst>
    <p:embeddedFont>
      <p:font typeface="A Jannat LT" panose="01000000000000000000" pitchFamily="2" charset="-78"/>
      <p:regular r:id="rId76"/>
      <p:bold r:id="rId77"/>
    </p:embeddedFont>
    <p:embeddedFont>
      <p:font typeface="KFGQPC Arabic Symbols 01" panose="02000000000000000000" pitchFamily="2" charset="2"/>
      <p:regular r:id="rId78"/>
    </p:embeddedFont>
  </p:embeddedFontLst>
  <p:defaultTextStyle>
    <a:defPPr>
      <a:defRPr lang="ar-JO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المقدمة" id="{918F91EA-54A8-4A67-AD83-182749B63908}">
          <p14:sldIdLst>
            <p14:sldId id="328"/>
            <p14:sldId id="256"/>
          </p14:sldIdLst>
        </p14:section>
        <p14:section name="الأسئلة" id="{E0892A9A-262B-4732-B9B7-F4F0E0BD6F1E}">
          <p14:sldIdLst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  <p14:sldId id="295"/>
            <p14:sldId id="296"/>
            <p14:sldId id="297"/>
            <p14:sldId id="298"/>
            <p14:sldId id="299"/>
            <p14:sldId id="300"/>
            <p14:sldId id="301"/>
            <p14:sldId id="302"/>
            <p14:sldId id="303"/>
            <p14:sldId id="304"/>
            <p14:sldId id="305"/>
            <p14:sldId id="306"/>
            <p14:sldId id="307"/>
            <p14:sldId id="308"/>
            <p14:sldId id="309"/>
            <p14:sldId id="310"/>
            <p14:sldId id="311"/>
            <p14:sldId id="312"/>
            <p14:sldId id="313"/>
            <p14:sldId id="314"/>
            <p14:sldId id="315"/>
            <p14:sldId id="316"/>
            <p14:sldId id="317"/>
            <p14:sldId id="318"/>
            <p14:sldId id="319"/>
            <p14:sldId id="320"/>
            <p14:sldId id="321"/>
            <p14:sldId id="322"/>
            <p14:sldId id="323"/>
            <p14:sldId id="324"/>
            <p14:sldId id="325"/>
            <p14:sldId id="326"/>
          </p14:sldIdLst>
        </p14:section>
        <p14:section name="النهاية" id="{DF625485-33CA-45A7-B539-40680685FB6A}">
          <p14:sldIdLst>
            <p14:sldId id="32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DC6"/>
    <a:srgbClr val="FFECC4"/>
    <a:srgbClr val="4E362C"/>
    <a:srgbClr val="9A6956"/>
    <a:srgbClr val="D0985C"/>
    <a:srgbClr val="016E95"/>
    <a:srgbClr val="029DD4"/>
    <a:srgbClr val="015B79"/>
    <a:srgbClr val="E9D3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7173" autoAdjust="0"/>
    <p:restoredTop sz="94660"/>
  </p:normalViewPr>
  <p:slideViewPr>
    <p:cSldViewPr showGuides="1">
      <p:cViewPr varScale="1">
        <p:scale>
          <a:sx n="70" d="100"/>
          <a:sy n="70" d="100"/>
        </p:scale>
        <p:origin x="547" y="2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68400" cy="684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font" Target="fonts/font2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font" Target="fonts/font3.fntdata"/><Relationship Id="rId8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font" Target="fonts/font1.fntdata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البوربوينت الإسلامي" userId="8292d700421e9dbf" providerId="LiveId" clId="{CD95E715-2B5B-42CD-A923-FEE0C78BB8E1}"/>
    <pc:docChg chg="delSld modSection">
      <pc:chgData name="البوربوينت الإسلامي" userId="8292d700421e9dbf" providerId="LiveId" clId="{CD95E715-2B5B-42CD-A923-FEE0C78BB8E1}" dt="2023-10-05T15:07:47.341" v="0" actId="47"/>
      <pc:docMkLst>
        <pc:docMk/>
      </pc:docMkLst>
      <pc:sldChg chg="del">
        <pc:chgData name="البوربوينت الإسلامي" userId="8292d700421e9dbf" providerId="LiveId" clId="{CD95E715-2B5B-42CD-A923-FEE0C78BB8E1}" dt="2023-10-05T15:07:47.341" v="0" actId="47"/>
        <pc:sldMkLst>
          <pc:docMk/>
          <pc:sldMk cId="3814534354" sldId="328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4A40BF4-2DC9-0491-C1BA-752BAECAEC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JO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E84B52F8-AE27-EB2A-C366-0ACBDA0B35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JO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92D52C2-09C6-9368-3B30-D4A5662FF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7123F-1FB8-41B3-BF97-58D7E51F84F0}" type="datetimeFigureOut">
              <a:rPr lang="ar-JO" smtClean="0"/>
              <a:t>14/10/1446</a:t>
            </a:fld>
            <a:endParaRPr lang="ar-JO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2FADDC6-0BEB-697A-6136-09B470D0A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E79F827-5DC2-A32E-FA6C-776FB4B03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F1DEC-7AF6-4D2B-A9CC-4280A00264A1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808322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1F8CB28-DEC2-15AB-3948-FC6942829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JO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E9F69A16-35B2-D985-DF6F-DF0F92BC79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JO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2762D44-8282-3F2D-9081-1960A7FF0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7123F-1FB8-41B3-BF97-58D7E51F84F0}" type="datetimeFigureOut">
              <a:rPr lang="ar-JO" smtClean="0"/>
              <a:t>14/10/1446</a:t>
            </a:fld>
            <a:endParaRPr lang="ar-JO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E2E1114-C26C-719A-AC42-A8E42D94C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56AFCDC-8414-79AB-F4CF-63264B1CE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F1DEC-7AF6-4D2B-A9CC-4280A00264A1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480642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87E1EDEE-09CD-FE88-DE5C-002BD28A46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ar-JO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95B2F2E5-A361-6DDA-1C9D-F21B36D791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JO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00BD54F-CEBC-547E-D0CE-70C025B27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7123F-1FB8-41B3-BF97-58D7E51F84F0}" type="datetimeFigureOut">
              <a:rPr lang="ar-JO" smtClean="0"/>
              <a:t>14/10/1446</a:t>
            </a:fld>
            <a:endParaRPr lang="ar-JO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CFCA65D-16E3-5294-8CF1-2970E9A60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566E862-A79C-749C-A684-64E437702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F1DEC-7AF6-4D2B-A9CC-4280A00264A1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5139605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27FD8C8-1F4D-9B3A-1C92-5ABCF302A2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JO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3755CAF-BDC1-0CE1-7C2F-DBC0C9B29E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JO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6AB6747-B8BF-62BB-BA60-F68A12C71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7488D8-EB0E-423F-81C1-0F7BC0B04D81}" type="datetimeFigureOut">
              <a:rPr kumimoji="0" lang="ar-J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14/10/1446</a:t>
            </a:fld>
            <a:endParaRPr kumimoji="0" lang="ar-J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B43EF66-7BBC-2B6B-0A55-F50D9F2F1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FD614FB-4F9D-1FBD-BB89-C7B264C7D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51D081-0B4F-410B-BD58-E9CBF16D179D}" type="slidenum">
              <a:rPr kumimoji="0" lang="ar-J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J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81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B883C28-61B7-09F5-319F-B44C1FEED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JO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5B385EB-5D98-FF3B-573F-153D28215A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JO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3FF2066-913D-DED9-6964-81E991A3E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7123F-1FB8-41B3-BF97-58D7E51F84F0}" type="datetimeFigureOut">
              <a:rPr lang="ar-JO" smtClean="0"/>
              <a:t>14/10/1446</a:t>
            </a:fld>
            <a:endParaRPr lang="ar-JO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8518182-F822-660F-40B9-00AFAA7A0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BFD3542-D1ED-D297-5AF3-3E5C166E8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F1DEC-7AF6-4D2B-A9CC-4280A00264A1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57745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7DFA80A-E31D-47FE-E043-44853C6E3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JO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12C6F2A7-0394-CA50-6E4D-2C2CB6014E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D4F5953-CC52-195D-B25C-8BF87C3BD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7123F-1FB8-41B3-BF97-58D7E51F84F0}" type="datetimeFigureOut">
              <a:rPr lang="ar-JO" smtClean="0"/>
              <a:t>14/10/1446</a:t>
            </a:fld>
            <a:endParaRPr lang="ar-JO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89C3483-A8F5-D194-C830-8A70946E6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24910F6-2234-581B-4E1B-DB705361D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F1DEC-7AF6-4D2B-A9CC-4280A00264A1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4859967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54B6BB2-CA73-87FD-918A-3123A9780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JO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A05EFDD-809C-8A89-0290-A877AB52A0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JO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E2743D16-E98F-665B-A26F-0D7D625D3F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JO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E2A5113D-DAA0-92D2-B23F-C1266B87A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7123F-1FB8-41B3-BF97-58D7E51F84F0}" type="datetimeFigureOut">
              <a:rPr lang="ar-JO" smtClean="0"/>
              <a:t>14/10/1446</a:t>
            </a:fld>
            <a:endParaRPr lang="ar-JO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D698B1C9-03D8-6271-C217-0A987FED6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C5B773FD-047D-AEF0-D2AD-65B9E340D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F1DEC-7AF6-4D2B-A9CC-4280A00264A1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334211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AE1B30C-8D7B-E580-1CC6-DDDEDF363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JO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079B5303-D89E-AEE1-AAEF-C7D6BAC771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9EC93464-FF54-3D93-0CFD-9B8D8CE0F6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JO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7143D1D4-6BAD-AEE2-0F30-7F44586183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41BC6687-213D-7439-430A-38355F513A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JO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B972F950-7269-7169-73A4-19FCA3623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7123F-1FB8-41B3-BF97-58D7E51F84F0}" type="datetimeFigureOut">
              <a:rPr lang="ar-JO" smtClean="0"/>
              <a:t>14/10/1446</a:t>
            </a:fld>
            <a:endParaRPr lang="ar-JO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8D906DD4-5A0A-4F77-7588-6AE8BDE07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B6BD6007-0279-80AF-1EC1-F7CF3D679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F1DEC-7AF6-4D2B-A9CC-4280A00264A1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107690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8B6662B-DDFF-374E-F94C-C842BA913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JO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02B8DF94-A32A-1089-B667-4A2F7C42A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7123F-1FB8-41B3-BF97-58D7E51F84F0}" type="datetimeFigureOut">
              <a:rPr lang="ar-JO" smtClean="0"/>
              <a:t>14/10/1446</a:t>
            </a:fld>
            <a:endParaRPr lang="ar-JO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686253AA-64A5-332B-648F-967C2559B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6314E95D-E938-5982-7FF9-FCEE6E9D9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F1DEC-7AF6-4D2B-A9CC-4280A00264A1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979368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2236B83E-8E91-B3D3-0A73-22397153A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7123F-1FB8-41B3-BF97-58D7E51F84F0}" type="datetimeFigureOut">
              <a:rPr lang="ar-JO" smtClean="0"/>
              <a:t>14/10/1446</a:t>
            </a:fld>
            <a:endParaRPr lang="ar-JO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ED5FA3D9-5B5D-26C2-5B00-4265A5416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D9E74882-AA0E-53D1-2913-AB7314A28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F1DEC-7AF6-4D2B-A9CC-4280A00264A1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7936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ED82EA3-CF36-61DC-0038-8D3969BFC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JO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F1E65B4-E9CD-FF7E-1E07-1EB6EEB762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JO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3280872C-5287-57F4-5BDA-13DC463AF2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1729FF5-D491-7A83-7DDD-2E6B07B78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7123F-1FB8-41B3-BF97-58D7E51F84F0}" type="datetimeFigureOut">
              <a:rPr lang="ar-JO" smtClean="0"/>
              <a:t>14/10/1446</a:t>
            </a:fld>
            <a:endParaRPr lang="ar-JO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354C62DD-54F4-24CF-A634-D96CE5722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0E9FAC07-3396-A025-4078-EF7402EE6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F1DEC-7AF6-4D2B-A9CC-4280A00264A1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5008982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469E257-3DF7-3A97-A52A-BDA442080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JO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52293933-D410-056F-DF31-5BC42B0B78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JO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B911BE0F-39AA-AFBD-714E-87F8118BD0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15052576-F850-CD11-6FFF-B2858BE48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7123F-1FB8-41B3-BF97-58D7E51F84F0}" type="datetimeFigureOut">
              <a:rPr lang="ar-JO" smtClean="0"/>
              <a:t>14/10/1446</a:t>
            </a:fld>
            <a:endParaRPr lang="ar-JO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B7D483DE-CEC2-F4B9-DDA5-43B597E98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AE13CE63-4C41-07AF-7EC8-96989029C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F1DEC-7AF6-4D2B-A9CC-4280A00264A1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272991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B44B4FF2-DF6B-F9B1-DA21-C87ACA25E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JO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022405CB-1054-3955-73F4-9525701054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JO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C233B60-84D3-03A2-3E7E-E4E12F0EC7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07123F-1FB8-41B3-BF97-58D7E51F84F0}" type="datetimeFigureOut">
              <a:rPr lang="ar-JO" smtClean="0"/>
              <a:t>14/10/1446</a:t>
            </a:fld>
            <a:endParaRPr lang="ar-JO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8EE61C5-E906-543C-3857-D42BB5495E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JO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187DDF9-B551-AF6A-3822-76B5C56416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9F1DEC-7AF6-4D2B-A9CC-4280A00264A1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692735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JO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5EDBDDB1-16F1-3AB9-3C1F-18BCCE421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JO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98A169A7-ACD2-DD35-AC1D-259686DB57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JO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32C904A-7D77-FD64-253F-6DA0892ED1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7488D8-EB0E-423F-81C1-0F7BC0B04D81}" type="datetimeFigureOut">
              <a:rPr lang="ar-JO" smtClean="0"/>
              <a:t>14/10/1446</a:t>
            </a:fld>
            <a:endParaRPr lang="ar-JO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2ED0721-47E3-D00E-EA35-13F772CDB2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JO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6F756B4-842E-0AE3-3F42-214812D5E3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1D081-0B4F-410B-BD58-E9CBF16D179D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771841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JO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lideszone.net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jpeg"/><Relationship Id="rId5" Type="http://schemas.openxmlformats.org/officeDocument/2006/relationships/hyperlink" Target="https://www.buymeacoffee.com/islamicpowerpoint" TargetMode="External"/><Relationship Id="rId4" Type="http://schemas.openxmlformats.org/officeDocument/2006/relationships/hyperlink" Target="https://www.youtube.com/@IslamicPowerPoint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slide" Target="slide1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slide" Target="slide14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slide" Target="slide16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slide" Target="slide18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slide" Target="slide20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@IslamicPowerPoint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slide" Target="slide22.xml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slide" Target="slide24.xml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slide" Target="slide26.xml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slide" Target="slide28.xml"/><Relationship Id="rId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slide" Target="slide30.xml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slide" Target="slide4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slide" Target="slide32.xml"/><Relationship Id="rId4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slide" Target="slide34.xml"/><Relationship Id="rId4" Type="http://schemas.openxmlformats.org/officeDocument/2006/relationships/image" Target="../media/image2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slide" Target="slide36.xml"/><Relationship Id="rId4" Type="http://schemas.openxmlformats.org/officeDocument/2006/relationships/image" Target="../media/image2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slide" Target="slide38.xml"/><Relationship Id="rId4" Type="http://schemas.openxmlformats.org/officeDocument/2006/relationships/image" Target="../media/image2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slide" Target="slide40.xml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slide" Target="slide42.xml"/><Relationship Id="rId4" Type="http://schemas.openxmlformats.org/officeDocument/2006/relationships/image" Target="../media/image2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slide" Target="slide44.xml"/><Relationship Id="rId4" Type="http://schemas.openxmlformats.org/officeDocument/2006/relationships/image" Target="../media/image2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slide" Target="slide46.xml"/><Relationship Id="rId4" Type="http://schemas.openxmlformats.org/officeDocument/2006/relationships/image" Target="../media/image2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slide" Target="slide48.xml"/><Relationship Id="rId4" Type="http://schemas.openxmlformats.org/officeDocument/2006/relationships/image" Target="../media/image2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slide" Target="slide50.xml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slide" Target="slide6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slide" Target="slide52.xml"/><Relationship Id="rId4" Type="http://schemas.openxmlformats.org/officeDocument/2006/relationships/image" Target="../media/image3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slide" Target="slide54.xml"/><Relationship Id="rId4" Type="http://schemas.openxmlformats.org/officeDocument/2006/relationships/image" Target="../media/image3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slide" Target="slide56.xml"/><Relationship Id="rId4" Type="http://schemas.openxmlformats.org/officeDocument/2006/relationships/image" Target="../media/image3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slide" Target="slide58.xml"/><Relationship Id="rId4" Type="http://schemas.openxmlformats.org/officeDocument/2006/relationships/image" Target="../media/image3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slide" Target="slide60.xml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slide" Target="slide62.xml"/><Relationship Id="rId4" Type="http://schemas.openxmlformats.org/officeDocument/2006/relationships/image" Target="../media/image3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slide" Target="slide64.xml"/><Relationship Id="rId4" Type="http://schemas.openxmlformats.org/officeDocument/2006/relationships/image" Target="../media/image3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slide" Target="slide66.xml"/><Relationship Id="rId4" Type="http://schemas.openxmlformats.org/officeDocument/2006/relationships/image" Target="../media/image3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slide" Target="slide68.xml"/><Relationship Id="rId4" Type="http://schemas.openxmlformats.org/officeDocument/2006/relationships/image" Target="../media/image3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slide" Target="slide70.xml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slide" Target="slide8.xml"/><Relationship Id="rId4" Type="http://schemas.openxmlformats.org/officeDocument/2006/relationships/image" Target="../media/image9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slide" Target="slide72.xml"/><Relationship Id="rId4" Type="http://schemas.openxmlformats.org/officeDocument/2006/relationships/image" Target="../media/image4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@IslamicPowerPoint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slide" Target="slide10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47231096-3489-F4AD-F18F-68663C9D5171}"/>
              </a:ext>
            </a:extLst>
          </p:cNvPr>
          <p:cNvSpPr txBox="1"/>
          <p:nvPr/>
        </p:nvSpPr>
        <p:spPr>
          <a:xfrm>
            <a:off x="1093076" y="2409183"/>
            <a:ext cx="10005848" cy="276998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 Jannat LT" panose="01000000000000000000" pitchFamily="2" charset="-78"/>
                <a:ea typeface="+mn-ea"/>
                <a:cs typeface="A Jannat LT" panose="01000000000000000000" pitchFamily="2" charset="-78"/>
              </a:rPr>
              <a:t>باشتراككم في قناة البوربوينت الإسلامي، سيشجعنا هذا على تقديم المزيد من عروض البوربوينت المجانية الهادفة والعالية الجودة، شكرً لكم.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 Jannat LT" panose="01000000000000000000" pitchFamily="2" charset="-78"/>
                <a:ea typeface="+mn-ea"/>
                <a:cs typeface="A Jannat LT" panose="01000000000000000000" pitchFamily="2" charset="-78"/>
              </a:rPr>
              <a:t>جميع الحقوق محفوظة.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 Jannat LT" panose="01000000000000000000" pitchFamily="2" charset="-78"/>
                <a:ea typeface="+mn-ea"/>
                <a:cs typeface="A Jannat LT" panose="01000000000000000000" pitchFamily="2" charset="-78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https://www.slideszone.net</a:t>
            </a:r>
            <a:endParaRPr kumimoji="0" lang="en-US" sz="2400" b="1" i="0" u="none" strike="noStrike" kern="1200" cap="none" spc="0" normalizeH="0" baseline="0" noProof="0" dirty="0">
              <a:ln w="3175"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 Jannat LT" panose="01000000000000000000" pitchFamily="2" charset="-78"/>
              <a:ea typeface="+mn-ea"/>
              <a:cs typeface="A Jannat LT" panose="01000000000000000000" pitchFamily="2" charset="-78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 Jannat LT" panose="01000000000000000000" pitchFamily="2" charset="-78"/>
                <a:ea typeface="+mn-ea"/>
                <a:cs typeface="A Jannat LT" panose="01000000000000000000" pitchFamily="2" charset="-78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https://www.youtube.com/@IslamicPowerPoint</a:t>
            </a:r>
            <a:endParaRPr kumimoji="0" lang="en-US" sz="2400" b="1" i="0" u="none" strike="noStrike" kern="1200" cap="none" spc="0" normalizeH="0" baseline="0" noProof="0" dirty="0">
              <a:ln w="3175"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 Jannat LT" panose="01000000000000000000" pitchFamily="2" charset="-78"/>
              <a:ea typeface="+mn-ea"/>
              <a:cs typeface="A Jannat LT" panose="01000000000000000000" pitchFamily="2" charset="-7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 Jannat LT" panose="01000000000000000000" pitchFamily="2" charset="-78"/>
                <a:ea typeface="+mn-ea"/>
                <a:cs typeface="A Jannat LT" panose="01000000000000000000" pitchFamily="2" charset="-78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https://www.buymeacoffee.com/islamicpowerpoint</a:t>
            </a:r>
            <a:endParaRPr kumimoji="0" lang="en-US" sz="2400" b="1" i="0" u="none" strike="noStrike" kern="1200" cap="none" spc="0" normalizeH="0" baseline="0" noProof="0" dirty="0">
              <a:ln w="3175"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 Jannat LT" panose="01000000000000000000" pitchFamily="2" charset="-78"/>
              <a:ea typeface="+mn-ea"/>
              <a:cs typeface="A Jannat LT" panose="01000000000000000000" pitchFamily="2" charset="-78"/>
            </a:endParaRPr>
          </a:p>
        </p:txBody>
      </p:sp>
      <p:pic>
        <p:nvPicPr>
          <p:cNvPr id="5" name="Picture 4" descr="الصورة الرمزية">
            <a:extLst>
              <a:ext uri="{FF2B5EF4-FFF2-40B4-BE49-F238E27FC236}">
                <a16:creationId xmlns:a16="http://schemas.microsoft.com/office/drawing/2014/main" id="{56E85222-AC2F-36ED-F022-2231350A7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900" y="1445400"/>
            <a:ext cx="838200" cy="838200"/>
          </a:xfrm>
          <a:prstGeom prst="flowChartConnector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476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سؤال">
            <a:extLst>
              <a:ext uri="{FF2B5EF4-FFF2-40B4-BE49-F238E27FC236}">
                <a16:creationId xmlns:a16="http://schemas.microsoft.com/office/drawing/2014/main" id="{F2FB00F8-E178-5001-9168-27DD2B07A710}"/>
              </a:ext>
            </a:extLst>
          </p:cNvPr>
          <p:cNvSpPr txBox="1"/>
          <p:nvPr/>
        </p:nvSpPr>
        <p:spPr>
          <a:xfrm>
            <a:off x="1444800" y="2539800"/>
            <a:ext cx="9302400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2800" dirty="0">
                <a:solidFill>
                  <a:srgbClr val="4E362C"/>
                </a:solidFill>
                <a:effectLst>
                  <a:outerShdw dist="38100" dir="5400000" algn="t" rotWithShape="0">
                    <a:prstClr val="black">
                      <a:alpha val="40000"/>
                    </a:prst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متى حدثت لرسول الله ﷺ حادثة شقّ الصدر؟</a:t>
            </a:r>
          </a:p>
        </p:txBody>
      </p:sp>
      <p:sp>
        <p:nvSpPr>
          <p:cNvPr id="3" name="الجواب">
            <a:extLst>
              <a:ext uri="{FF2B5EF4-FFF2-40B4-BE49-F238E27FC236}">
                <a16:creationId xmlns:a16="http://schemas.microsoft.com/office/drawing/2014/main" id="{FB115FA0-9847-F6D9-4A95-C154C2692776}"/>
              </a:ext>
            </a:extLst>
          </p:cNvPr>
          <p:cNvSpPr txBox="1"/>
          <p:nvPr/>
        </p:nvSpPr>
        <p:spPr>
          <a:xfrm>
            <a:off x="1923600" y="3259581"/>
            <a:ext cx="8344800" cy="523220"/>
          </a:xfrm>
          <a:prstGeom prst="rect">
            <a:avLst/>
          </a:prstGeom>
          <a:noFill/>
        </p:spPr>
        <p:txBody>
          <a:bodyPr wrap="square" rtlCol="1" anchor="t">
            <a:spAutoFit/>
          </a:bodyPr>
          <a:lstStyle/>
          <a:p>
            <a:pPr algn="ctr">
              <a:spcAft>
                <a:spcPts val="1200"/>
              </a:spcAft>
            </a:pPr>
            <a:r>
              <a:rPr lang="ar-JO" sz="2800" dirty="0">
                <a:solidFill>
                  <a:srgbClr val="4E362C"/>
                </a:solidFill>
                <a:effectLst>
                  <a:outerShdw dist="38100" dir="5400000" algn="t" rotWithShape="0">
                    <a:prstClr val="black">
                      <a:alpha val="40000"/>
                    </a:prst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عندما كان ﷺ عند حليمة السعدية في بادية بني سعد.</a:t>
            </a:r>
          </a:p>
        </p:txBody>
      </p:sp>
      <p:sp>
        <p:nvSpPr>
          <p:cNvPr id="4" name="زر الجواب">
            <a:extLst>
              <a:ext uri="{FF2B5EF4-FFF2-40B4-BE49-F238E27FC236}">
                <a16:creationId xmlns:a16="http://schemas.microsoft.com/office/drawing/2014/main" id="{D41C060C-2E0E-B865-2712-4BCE5569A9FB}"/>
              </a:ext>
            </a:extLst>
          </p:cNvPr>
          <p:cNvSpPr/>
          <p:nvPr/>
        </p:nvSpPr>
        <p:spPr>
          <a:xfrm>
            <a:off x="5584367" y="3521191"/>
            <a:ext cx="1091666" cy="499618"/>
          </a:xfrm>
          <a:prstGeom prst="roundRect">
            <a:avLst>
              <a:gd name="adj" fmla="val 21751"/>
            </a:avLst>
          </a:prstGeom>
          <a:solidFill>
            <a:srgbClr val="D0985C"/>
          </a:solidFill>
          <a:ln w="19050">
            <a:solidFill>
              <a:srgbClr val="9A6956"/>
            </a:solidFill>
          </a:ln>
          <a:effectLst>
            <a:outerShdw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1" anchor="ctr"/>
          <a:lstStyle/>
          <a:p>
            <a:pPr algn="ctr" rtl="0"/>
            <a:r>
              <a:rPr lang="ar-JO" sz="1600" dirty="0">
                <a:solidFill>
                  <a:srgbClr val="4E362C"/>
                </a:solidFill>
                <a:effectLst>
                  <a:outerShdw dist="25400" dir="5400000" algn="t" rotWithShape="0">
                    <a:prstClr val="black">
                      <a:alpha val="40000"/>
                    </a:prst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الجواب</a:t>
            </a:r>
          </a:p>
        </p:txBody>
      </p:sp>
      <p:sp>
        <p:nvSpPr>
          <p:cNvPr id="5" name="سهم: بشكل رتبة عسكرية 4">
            <a:hlinkClick r:id="" action="ppaction://hlinkshowjump?jump=nextslide" tooltip="التالي"/>
            <a:extLst>
              <a:ext uri="{FF2B5EF4-FFF2-40B4-BE49-F238E27FC236}">
                <a16:creationId xmlns:a16="http://schemas.microsoft.com/office/drawing/2014/main" id="{40315722-81C7-8787-7F78-36EE18BD3F9C}"/>
              </a:ext>
            </a:extLst>
          </p:cNvPr>
          <p:cNvSpPr/>
          <p:nvPr/>
        </p:nvSpPr>
        <p:spPr>
          <a:xfrm flipH="1">
            <a:off x="5834390" y="4478980"/>
            <a:ext cx="523220" cy="523220"/>
          </a:xfrm>
          <a:prstGeom prst="chevron">
            <a:avLst/>
          </a:prstGeom>
          <a:solidFill>
            <a:srgbClr val="D0985C"/>
          </a:solidFill>
          <a:ln w="19050">
            <a:solidFill>
              <a:srgbClr val="9A6956"/>
            </a:solidFill>
          </a:ln>
          <a:effectLst>
            <a:outerShdw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0" rtlCol="1" anchor="ctr"/>
          <a:lstStyle/>
          <a:p>
            <a:pPr algn="ctr" rtl="0"/>
            <a:endParaRPr lang="ar-JO" sz="1600">
              <a:solidFill>
                <a:srgbClr val="4E362C"/>
              </a:solidFill>
              <a:effectLst>
                <a:outerShdw dist="50800" dir="5400000" algn="t" rotWithShape="0">
                  <a:prstClr val="black">
                    <a:alpha val="40000"/>
                  </a:prst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93728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48148E-6 L -4.375E-6 0.13981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 Answer Ding Versio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xit" presetSubtype="32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4" grpId="1" animBg="1"/>
      <p:bldP spid="4" grpId="2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صورة الشريحة 2">
                <a:extLst>
                  <a:ext uri="{FF2B5EF4-FFF2-40B4-BE49-F238E27FC236}">
                    <a16:creationId xmlns:a16="http://schemas.microsoft.com/office/drawing/2014/main" id="{CBD21051-18F0-A106-2555-8568ACABAF5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04831708"/>
                  </p:ext>
                </p:extLst>
              </p:nvPr>
            </p:nvGraphicFramePr>
            <p:xfrm>
              <a:off x="4572615" y="2571750"/>
              <a:ext cx="3046770" cy="1714500"/>
            </p:xfrm>
            <a:graphic>
              <a:graphicData uri="http://schemas.microsoft.com/office/powerpoint/2016/slidezoom">
                <pslz:sldZm>
                  <pslz:sldZmObj sldId="266" cId="2856992988">
                    <pslz:zmPr id="{8C776011-00E5-4610-8064-00A88BA44F63}" returnToParent="0" imageType="cover" transitionDur="1000">
                      <p166:blipFill xmlns:p166="http://schemas.microsoft.com/office/powerpoint/2016/6/main"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6770" cy="1714500"/>
                        </a:xfrm>
                        <a:prstGeom prst="roundRect">
                          <a:avLst>
                            <a:gd name="adj" fmla="val 16667"/>
                          </a:avLst>
                        </a:prstGeom>
                        <a:ln>
                          <a:noFill/>
                        </a:ln>
                        <a:effectLst>
                          <a:outerShdw blurRad="76200" dist="38100" dir="7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  <a:scene3d>
                          <a:camera prst="orthographicFront"/>
                          <a:lightRig rig="contrasting" dir="t">
                            <a:rot lat="0" lon="0" rev="4200000"/>
                          </a:lightRig>
                        </a:scene3d>
                        <a:sp3d prstMaterial="plastic">
                          <a:bevelT w="381000" h="114300" prst="relaxedInset"/>
                          <a:contourClr>
                            <a:srgbClr val="969696"/>
                          </a:contourClr>
                        </a:sp3d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صورة الشريحة 2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CBD21051-18F0-A106-2555-8568ACABAF5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615" y="2571750"/>
                <a:ext cx="3046770" cy="1714500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82377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sndAc>
          <p:stSnd>
            <p:snd r:embed="rId2" name="Correct Answer Chime Version 1.wav"/>
          </p:stSnd>
        </p:sndAc>
      </p:transition>
    </mc:Choice>
    <mc:Fallback xmlns="">
      <p:transition spd="slow" advClick="0" advTm="3000">
        <p:sndAc>
          <p:stSnd>
            <p:snd r:embed="rId7" name="Correct Answer Chime Version 1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سؤال">
            <a:extLst>
              <a:ext uri="{FF2B5EF4-FFF2-40B4-BE49-F238E27FC236}">
                <a16:creationId xmlns:a16="http://schemas.microsoft.com/office/drawing/2014/main" id="{F2FB00F8-E178-5001-9168-27DD2B07A710}"/>
              </a:ext>
            </a:extLst>
          </p:cNvPr>
          <p:cNvSpPr txBox="1"/>
          <p:nvPr/>
        </p:nvSpPr>
        <p:spPr>
          <a:xfrm>
            <a:off x="1923600" y="2539800"/>
            <a:ext cx="8344800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2800" dirty="0">
                <a:solidFill>
                  <a:srgbClr val="4E362C"/>
                </a:solidFill>
                <a:effectLst>
                  <a:outerShdw dist="38100" dir="5400000" algn="t" rotWithShape="0">
                    <a:prstClr val="black">
                      <a:alpha val="40000"/>
                    </a:prst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من الذي قام بتسمية النبيّ ﷺ بمحمد؟</a:t>
            </a:r>
          </a:p>
        </p:txBody>
      </p:sp>
      <p:sp>
        <p:nvSpPr>
          <p:cNvPr id="3" name="الجواب">
            <a:extLst>
              <a:ext uri="{FF2B5EF4-FFF2-40B4-BE49-F238E27FC236}">
                <a16:creationId xmlns:a16="http://schemas.microsoft.com/office/drawing/2014/main" id="{FB115FA0-9847-F6D9-4A95-C154C2692776}"/>
              </a:ext>
            </a:extLst>
          </p:cNvPr>
          <p:cNvSpPr txBox="1"/>
          <p:nvPr/>
        </p:nvSpPr>
        <p:spPr>
          <a:xfrm>
            <a:off x="1923600" y="3259581"/>
            <a:ext cx="8344800" cy="523220"/>
          </a:xfrm>
          <a:prstGeom prst="rect">
            <a:avLst/>
          </a:prstGeom>
          <a:noFill/>
        </p:spPr>
        <p:txBody>
          <a:bodyPr wrap="square" rtlCol="1" anchor="t">
            <a:spAutoFit/>
          </a:bodyPr>
          <a:lstStyle/>
          <a:p>
            <a:pPr algn="ctr">
              <a:spcAft>
                <a:spcPts val="1200"/>
              </a:spcAft>
            </a:pPr>
            <a:r>
              <a:rPr lang="ar-JO" sz="2800" dirty="0">
                <a:solidFill>
                  <a:srgbClr val="4E362C"/>
                </a:solidFill>
                <a:effectLst>
                  <a:outerShdw dist="38100" dir="5400000" algn="t" rotWithShape="0">
                    <a:prstClr val="black">
                      <a:alpha val="40000"/>
                    </a:prst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جدّه عبد المطلب.</a:t>
            </a:r>
          </a:p>
        </p:txBody>
      </p:sp>
      <p:sp>
        <p:nvSpPr>
          <p:cNvPr id="4" name="زر الجواب">
            <a:extLst>
              <a:ext uri="{FF2B5EF4-FFF2-40B4-BE49-F238E27FC236}">
                <a16:creationId xmlns:a16="http://schemas.microsoft.com/office/drawing/2014/main" id="{D41C060C-2E0E-B865-2712-4BCE5569A9FB}"/>
              </a:ext>
            </a:extLst>
          </p:cNvPr>
          <p:cNvSpPr/>
          <p:nvPr/>
        </p:nvSpPr>
        <p:spPr>
          <a:xfrm>
            <a:off x="5584367" y="3521191"/>
            <a:ext cx="1091666" cy="499618"/>
          </a:xfrm>
          <a:prstGeom prst="roundRect">
            <a:avLst>
              <a:gd name="adj" fmla="val 21751"/>
            </a:avLst>
          </a:prstGeom>
          <a:solidFill>
            <a:srgbClr val="D0985C"/>
          </a:solidFill>
          <a:ln w="19050">
            <a:solidFill>
              <a:srgbClr val="9A6956"/>
            </a:solidFill>
          </a:ln>
          <a:effectLst>
            <a:outerShdw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1" anchor="ctr"/>
          <a:lstStyle/>
          <a:p>
            <a:pPr algn="ctr" rtl="0"/>
            <a:r>
              <a:rPr lang="ar-JO" sz="1600" dirty="0">
                <a:solidFill>
                  <a:srgbClr val="4E362C"/>
                </a:solidFill>
                <a:effectLst>
                  <a:outerShdw dist="25400" dir="5400000" algn="t" rotWithShape="0">
                    <a:prstClr val="black">
                      <a:alpha val="40000"/>
                    </a:prst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الجواب</a:t>
            </a:r>
          </a:p>
        </p:txBody>
      </p:sp>
      <p:sp>
        <p:nvSpPr>
          <p:cNvPr id="5" name="سهم: بشكل رتبة عسكرية 4">
            <a:hlinkClick r:id="" action="ppaction://hlinkshowjump?jump=nextslide" tooltip="التالي"/>
            <a:extLst>
              <a:ext uri="{FF2B5EF4-FFF2-40B4-BE49-F238E27FC236}">
                <a16:creationId xmlns:a16="http://schemas.microsoft.com/office/drawing/2014/main" id="{40315722-81C7-8787-7F78-36EE18BD3F9C}"/>
              </a:ext>
            </a:extLst>
          </p:cNvPr>
          <p:cNvSpPr/>
          <p:nvPr/>
        </p:nvSpPr>
        <p:spPr>
          <a:xfrm flipH="1">
            <a:off x="5834390" y="4478980"/>
            <a:ext cx="523220" cy="523220"/>
          </a:xfrm>
          <a:prstGeom prst="chevron">
            <a:avLst/>
          </a:prstGeom>
          <a:solidFill>
            <a:srgbClr val="D0985C"/>
          </a:solidFill>
          <a:ln w="19050">
            <a:solidFill>
              <a:srgbClr val="9A6956"/>
            </a:solidFill>
          </a:ln>
          <a:effectLst>
            <a:outerShdw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0" rtlCol="1" anchor="ctr"/>
          <a:lstStyle/>
          <a:p>
            <a:pPr algn="ctr" rtl="0"/>
            <a:endParaRPr lang="ar-JO" sz="1600">
              <a:solidFill>
                <a:srgbClr val="4E362C"/>
              </a:solidFill>
              <a:effectLst>
                <a:outerShdw dist="50800" dir="5400000" algn="t" rotWithShape="0">
                  <a:prstClr val="black">
                    <a:alpha val="40000"/>
                  </a:prst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56992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48148E-6 L -4.375E-6 0.13981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 Answer Ding Versio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xit" presetSubtype="32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4" grpId="1" animBg="1"/>
      <p:bldP spid="4" grpId="2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صورة الشريحة 3">
                <a:extLst>
                  <a:ext uri="{FF2B5EF4-FFF2-40B4-BE49-F238E27FC236}">
                    <a16:creationId xmlns:a16="http://schemas.microsoft.com/office/drawing/2014/main" id="{82309B8C-F0AD-0B4B-4FEA-70CC338FD42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63953884"/>
                  </p:ext>
                </p:extLst>
              </p:nvPr>
            </p:nvGraphicFramePr>
            <p:xfrm>
              <a:off x="4572615" y="2571750"/>
              <a:ext cx="3046770" cy="1714500"/>
            </p:xfrm>
            <a:graphic>
              <a:graphicData uri="http://schemas.microsoft.com/office/powerpoint/2016/slidezoom">
                <pslz:sldZm>
                  <pslz:sldZmObj sldId="268" cId="1136328626">
                    <pslz:zmPr id="{BA67D162-70DB-4E0C-8792-F3308208CC84}" returnToParent="0" imageType="cover" transitionDur="1000">
                      <p166:blipFill xmlns:p166="http://schemas.microsoft.com/office/powerpoint/2016/6/main"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6770" cy="1714500"/>
                        </a:xfrm>
                        <a:prstGeom prst="roundRect">
                          <a:avLst>
                            <a:gd name="adj" fmla="val 16667"/>
                          </a:avLst>
                        </a:prstGeom>
                        <a:ln>
                          <a:noFill/>
                        </a:ln>
                        <a:effectLst>
                          <a:outerShdw blurRad="76200" dist="38100" dir="7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  <a:scene3d>
                          <a:camera prst="orthographicFront"/>
                          <a:lightRig rig="contrasting" dir="t">
                            <a:rot lat="0" lon="0" rev="4200000"/>
                          </a:lightRig>
                        </a:scene3d>
                        <a:sp3d prstMaterial="plastic">
                          <a:bevelT w="381000" h="114300" prst="relaxedInset"/>
                          <a:contourClr>
                            <a:srgbClr val="969696"/>
                          </a:contourClr>
                        </a:sp3d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صورة الشريحة 3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82309B8C-F0AD-0B4B-4FEA-70CC338FD42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615" y="2571750"/>
                <a:ext cx="3046770" cy="1714500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40301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sndAc>
          <p:stSnd>
            <p:snd r:embed="rId2" name="Correct Answer Chime Version 1.wav"/>
          </p:stSnd>
        </p:sndAc>
      </p:transition>
    </mc:Choice>
    <mc:Fallback xmlns="">
      <p:transition spd="slow" advClick="0" advTm="3000">
        <p:sndAc>
          <p:stSnd>
            <p:snd r:embed="rId7" name="Correct Answer Chime Version 1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سؤال">
            <a:extLst>
              <a:ext uri="{FF2B5EF4-FFF2-40B4-BE49-F238E27FC236}">
                <a16:creationId xmlns:a16="http://schemas.microsoft.com/office/drawing/2014/main" id="{F2FB00F8-E178-5001-9168-27DD2B07A710}"/>
              </a:ext>
            </a:extLst>
          </p:cNvPr>
          <p:cNvSpPr txBox="1"/>
          <p:nvPr/>
        </p:nvSpPr>
        <p:spPr>
          <a:xfrm>
            <a:off x="1376400" y="2539800"/>
            <a:ext cx="9439200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2800" dirty="0">
                <a:solidFill>
                  <a:srgbClr val="4E362C"/>
                </a:solidFill>
                <a:effectLst>
                  <a:outerShdw dist="38100" dir="5400000" algn="t" rotWithShape="0">
                    <a:prstClr val="black">
                      <a:alpha val="40000"/>
                    </a:prst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ما الذي تدلّ عليه حادثة شقّ الصدر التي حدثت مع رسول الله ﷺ؟</a:t>
            </a:r>
          </a:p>
        </p:txBody>
      </p:sp>
      <p:sp>
        <p:nvSpPr>
          <p:cNvPr id="3" name="الجواب">
            <a:extLst>
              <a:ext uri="{FF2B5EF4-FFF2-40B4-BE49-F238E27FC236}">
                <a16:creationId xmlns:a16="http://schemas.microsoft.com/office/drawing/2014/main" id="{FB115FA0-9847-F6D9-4A95-C154C2692776}"/>
              </a:ext>
            </a:extLst>
          </p:cNvPr>
          <p:cNvSpPr txBox="1"/>
          <p:nvPr/>
        </p:nvSpPr>
        <p:spPr>
          <a:xfrm>
            <a:off x="1923600" y="3259581"/>
            <a:ext cx="8344800" cy="523220"/>
          </a:xfrm>
          <a:prstGeom prst="rect">
            <a:avLst/>
          </a:prstGeom>
          <a:noFill/>
        </p:spPr>
        <p:txBody>
          <a:bodyPr wrap="square" rtlCol="1" anchor="t">
            <a:spAutoFit/>
          </a:bodyPr>
          <a:lstStyle/>
          <a:p>
            <a:pPr algn="ctr">
              <a:spcAft>
                <a:spcPts val="1200"/>
              </a:spcAft>
            </a:pPr>
            <a:r>
              <a:rPr lang="ar-JO" sz="2800" dirty="0">
                <a:solidFill>
                  <a:srgbClr val="4E362C"/>
                </a:solidFill>
                <a:effectLst>
                  <a:outerShdw dist="38100" dir="5400000" algn="t" rotWithShape="0">
                    <a:prstClr val="black">
                      <a:alpha val="40000"/>
                    </a:prst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تدل على عصمة رسول الله ﷺ وهي من إرهاصات النبوة.</a:t>
            </a:r>
          </a:p>
        </p:txBody>
      </p:sp>
      <p:sp>
        <p:nvSpPr>
          <p:cNvPr id="4" name="زر الجواب">
            <a:extLst>
              <a:ext uri="{FF2B5EF4-FFF2-40B4-BE49-F238E27FC236}">
                <a16:creationId xmlns:a16="http://schemas.microsoft.com/office/drawing/2014/main" id="{D41C060C-2E0E-B865-2712-4BCE5569A9FB}"/>
              </a:ext>
            </a:extLst>
          </p:cNvPr>
          <p:cNvSpPr/>
          <p:nvPr/>
        </p:nvSpPr>
        <p:spPr>
          <a:xfrm>
            <a:off x="5584367" y="3521191"/>
            <a:ext cx="1091666" cy="499618"/>
          </a:xfrm>
          <a:prstGeom prst="roundRect">
            <a:avLst>
              <a:gd name="adj" fmla="val 21751"/>
            </a:avLst>
          </a:prstGeom>
          <a:solidFill>
            <a:srgbClr val="D0985C"/>
          </a:solidFill>
          <a:ln w="19050">
            <a:solidFill>
              <a:srgbClr val="9A6956"/>
            </a:solidFill>
          </a:ln>
          <a:effectLst>
            <a:outerShdw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1" anchor="ctr"/>
          <a:lstStyle/>
          <a:p>
            <a:pPr algn="ctr" rtl="0"/>
            <a:r>
              <a:rPr lang="ar-JO" sz="1600" dirty="0">
                <a:solidFill>
                  <a:srgbClr val="4E362C"/>
                </a:solidFill>
                <a:effectLst>
                  <a:outerShdw dist="25400" dir="5400000" algn="t" rotWithShape="0">
                    <a:prstClr val="black">
                      <a:alpha val="40000"/>
                    </a:prst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الجواب</a:t>
            </a:r>
          </a:p>
        </p:txBody>
      </p:sp>
      <p:sp>
        <p:nvSpPr>
          <p:cNvPr id="5" name="سهم: بشكل رتبة عسكرية 4">
            <a:hlinkClick r:id="" action="ppaction://hlinkshowjump?jump=nextslide" tooltip="التالي"/>
            <a:extLst>
              <a:ext uri="{FF2B5EF4-FFF2-40B4-BE49-F238E27FC236}">
                <a16:creationId xmlns:a16="http://schemas.microsoft.com/office/drawing/2014/main" id="{40315722-81C7-8787-7F78-36EE18BD3F9C}"/>
              </a:ext>
            </a:extLst>
          </p:cNvPr>
          <p:cNvSpPr/>
          <p:nvPr/>
        </p:nvSpPr>
        <p:spPr>
          <a:xfrm flipH="1">
            <a:off x="5834390" y="4478980"/>
            <a:ext cx="523220" cy="523220"/>
          </a:xfrm>
          <a:prstGeom prst="chevron">
            <a:avLst/>
          </a:prstGeom>
          <a:solidFill>
            <a:srgbClr val="D0985C"/>
          </a:solidFill>
          <a:ln w="19050">
            <a:solidFill>
              <a:srgbClr val="9A6956"/>
            </a:solidFill>
          </a:ln>
          <a:effectLst>
            <a:outerShdw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0" rtlCol="1" anchor="ctr"/>
          <a:lstStyle/>
          <a:p>
            <a:pPr algn="ctr" rtl="0"/>
            <a:endParaRPr lang="ar-JO" sz="1600">
              <a:solidFill>
                <a:srgbClr val="4E362C"/>
              </a:solidFill>
              <a:effectLst>
                <a:outerShdw dist="50800" dir="5400000" algn="t" rotWithShape="0">
                  <a:prstClr val="black">
                    <a:alpha val="40000"/>
                  </a:prst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36328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48148E-6 L -4.375E-6 0.13981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 Answer Ding Versio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xit" presetSubtype="32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4" grpId="1" animBg="1"/>
      <p:bldP spid="4" grpId="2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صورة الشريحة 2">
                <a:extLst>
                  <a:ext uri="{FF2B5EF4-FFF2-40B4-BE49-F238E27FC236}">
                    <a16:creationId xmlns:a16="http://schemas.microsoft.com/office/drawing/2014/main" id="{A559A21F-84CE-8732-D648-5867A96223D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69438628"/>
                  </p:ext>
                </p:extLst>
              </p:nvPr>
            </p:nvGraphicFramePr>
            <p:xfrm>
              <a:off x="4572615" y="2571750"/>
              <a:ext cx="3046770" cy="1714500"/>
            </p:xfrm>
            <a:graphic>
              <a:graphicData uri="http://schemas.microsoft.com/office/powerpoint/2016/slidezoom">
                <pslz:sldZm>
                  <pslz:sldZmObj sldId="270" cId="3464852123">
                    <pslz:zmPr id="{FEF645F2-1D93-4DAE-9173-EFC5F7000FD1}" returnToParent="0" imageType="cover" transitionDur="1000">
                      <p166:blipFill xmlns:p166="http://schemas.microsoft.com/office/powerpoint/2016/6/main"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6770" cy="1714500"/>
                        </a:xfrm>
                        <a:prstGeom prst="roundRect">
                          <a:avLst>
                            <a:gd name="adj" fmla="val 16667"/>
                          </a:avLst>
                        </a:prstGeom>
                        <a:ln>
                          <a:noFill/>
                        </a:ln>
                        <a:effectLst>
                          <a:outerShdw blurRad="76200" dist="38100" dir="7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  <a:scene3d>
                          <a:camera prst="orthographicFront"/>
                          <a:lightRig rig="contrasting" dir="t">
                            <a:rot lat="0" lon="0" rev="4200000"/>
                          </a:lightRig>
                        </a:scene3d>
                        <a:sp3d prstMaterial="plastic">
                          <a:bevelT w="381000" h="114300" prst="relaxedInset"/>
                          <a:contourClr>
                            <a:srgbClr val="969696"/>
                          </a:contourClr>
                        </a:sp3d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صورة الشريحة 2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A559A21F-84CE-8732-D648-5867A96223D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615" y="2571750"/>
                <a:ext cx="3046770" cy="1714500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628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sndAc>
          <p:stSnd>
            <p:snd r:embed="rId2" name="Correct Answer Chime Version 1.wav"/>
          </p:stSnd>
        </p:sndAc>
      </p:transition>
    </mc:Choice>
    <mc:Fallback xmlns="">
      <p:transition spd="slow" advClick="0" advTm="3000">
        <p:sndAc>
          <p:stSnd>
            <p:snd r:embed="rId7" name="Correct Answer Chime Version 1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سؤال">
            <a:extLst>
              <a:ext uri="{FF2B5EF4-FFF2-40B4-BE49-F238E27FC236}">
                <a16:creationId xmlns:a16="http://schemas.microsoft.com/office/drawing/2014/main" id="{F2FB00F8-E178-5001-9168-27DD2B07A710}"/>
              </a:ext>
            </a:extLst>
          </p:cNvPr>
          <p:cNvSpPr txBox="1"/>
          <p:nvPr/>
        </p:nvSpPr>
        <p:spPr>
          <a:xfrm>
            <a:off x="1923600" y="2539800"/>
            <a:ext cx="8344800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2800" dirty="0">
                <a:solidFill>
                  <a:srgbClr val="4E362C"/>
                </a:solidFill>
                <a:effectLst>
                  <a:outerShdw dist="38100" dir="5400000" algn="t" rotWithShape="0">
                    <a:prstClr val="black">
                      <a:alpha val="40000"/>
                    </a:prst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كم كان عمر النبي ﷺ عندما مات جدّه عبد المطلب؟</a:t>
            </a:r>
          </a:p>
        </p:txBody>
      </p:sp>
      <p:sp>
        <p:nvSpPr>
          <p:cNvPr id="3" name="الجواب">
            <a:extLst>
              <a:ext uri="{FF2B5EF4-FFF2-40B4-BE49-F238E27FC236}">
                <a16:creationId xmlns:a16="http://schemas.microsoft.com/office/drawing/2014/main" id="{FB115FA0-9847-F6D9-4A95-C154C2692776}"/>
              </a:ext>
            </a:extLst>
          </p:cNvPr>
          <p:cNvSpPr txBox="1"/>
          <p:nvPr/>
        </p:nvSpPr>
        <p:spPr>
          <a:xfrm>
            <a:off x="1923600" y="3259581"/>
            <a:ext cx="8344800" cy="523220"/>
          </a:xfrm>
          <a:prstGeom prst="rect">
            <a:avLst/>
          </a:prstGeom>
          <a:noFill/>
        </p:spPr>
        <p:txBody>
          <a:bodyPr wrap="square" rtlCol="1" anchor="t">
            <a:spAutoFit/>
          </a:bodyPr>
          <a:lstStyle/>
          <a:p>
            <a:pPr algn="ctr">
              <a:spcAft>
                <a:spcPts val="1200"/>
              </a:spcAft>
            </a:pPr>
            <a:r>
              <a:rPr lang="ar-JO" sz="2800" dirty="0">
                <a:solidFill>
                  <a:srgbClr val="4E362C"/>
                </a:solidFill>
                <a:effectLst>
                  <a:outerShdw dist="38100" dir="5400000" algn="t" rotWithShape="0">
                    <a:prstClr val="black">
                      <a:alpha val="40000"/>
                    </a:prst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كان عمره 8 سنوات.</a:t>
            </a:r>
          </a:p>
        </p:txBody>
      </p:sp>
      <p:sp>
        <p:nvSpPr>
          <p:cNvPr id="4" name="زر الجواب">
            <a:extLst>
              <a:ext uri="{FF2B5EF4-FFF2-40B4-BE49-F238E27FC236}">
                <a16:creationId xmlns:a16="http://schemas.microsoft.com/office/drawing/2014/main" id="{D41C060C-2E0E-B865-2712-4BCE5569A9FB}"/>
              </a:ext>
            </a:extLst>
          </p:cNvPr>
          <p:cNvSpPr/>
          <p:nvPr/>
        </p:nvSpPr>
        <p:spPr>
          <a:xfrm>
            <a:off x="5584367" y="3521191"/>
            <a:ext cx="1091666" cy="499618"/>
          </a:xfrm>
          <a:prstGeom prst="roundRect">
            <a:avLst>
              <a:gd name="adj" fmla="val 21751"/>
            </a:avLst>
          </a:prstGeom>
          <a:solidFill>
            <a:srgbClr val="D0985C"/>
          </a:solidFill>
          <a:ln w="19050">
            <a:solidFill>
              <a:srgbClr val="9A6956"/>
            </a:solidFill>
          </a:ln>
          <a:effectLst>
            <a:outerShdw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1" anchor="ctr"/>
          <a:lstStyle/>
          <a:p>
            <a:pPr algn="ctr" rtl="0"/>
            <a:r>
              <a:rPr lang="ar-JO" sz="1600" dirty="0">
                <a:solidFill>
                  <a:srgbClr val="4E362C"/>
                </a:solidFill>
                <a:effectLst>
                  <a:outerShdw dist="25400" dir="5400000" algn="t" rotWithShape="0">
                    <a:prstClr val="black">
                      <a:alpha val="40000"/>
                    </a:prst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الجواب</a:t>
            </a:r>
          </a:p>
        </p:txBody>
      </p:sp>
      <p:sp>
        <p:nvSpPr>
          <p:cNvPr id="5" name="سهم: بشكل رتبة عسكرية 4">
            <a:hlinkClick r:id="" action="ppaction://hlinkshowjump?jump=nextslide" tooltip="التالي"/>
            <a:extLst>
              <a:ext uri="{FF2B5EF4-FFF2-40B4-BE49-F238E27FC236}">
                <a16:creationId xmlns:a16="http://schemas.microsoft.com/office/drawing/2014/main" id="{40315722-81C7-8787-7F78-36EE18BD3F9C}"/>
              </a:ext>
            </a:extLst>
          </p:cNvPr>
          <p:cNvSpPr/>
          <p:nvPr/>
        </p:nvSpPr>
        <p:spPr>
          <a:xfrm flipH="1">
            <a:off x="5834390" y="4478980"/>
            <a:ext cx="523220" cy="523220"/>
          </a:xfrm>
          <a:prstGeom prst="chevron">
            <a:avLst/>
          </a:prstGeom>
          <a:solidFill>
            <a:srgbClr val="D0985C"/>
          </a:solidFill>
          <a:ln w="19050">
            <a:solidFill>
              <a:srgbClr val="9A6956"/>
            </a:solidFill>
          </a:ln>
          <a:effectLst>
            <a:outerShdw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0" rtlCol="1" anchor="ctr"/>
          <a:lstStyle/>
          <a:p>
            <a:pPr algn="ctr" rtl="0"/>
            <a:endParaRPr lang="ar-JO" sz="1600">
              <a:solidFill>
                <a:srgbClr val="4E362C"/>
              </a:solidFill>
              <a:effectLst>
                <a:outerShdw dist="50800" dir="5400000" algn="t" rotWithShape="0">
                  <a:prstClr val="black">
                    <a:alpha val="40000"/>
                  </a:prst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64852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48148E-6 L -4.375E-6 0.13981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 Answer Ding Versio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xit" presetSubtype="32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4" grpId="1" animBg="1"/>
      <p:bldP spid="4" grpId="2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صورة الشريحة 3">
                <a:extLst>
                  <a:ext uri="{FF2B5EF4-FFF2-40B4-BE49-F238E27FC236}">
                    <a16:creationId xmlns:a16="http://schemas.microsoft.com/office/drawing/2014/main" id="{3AE615FA-5012-62BE-F9E4-4A92AB51638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97677368"/>
                  </p:ext>
                </p:extLst>
              </p:nvPr>
            </p:nvGraphicFramePr>
            <p:xfrm>
              <a:off x="4572615" y="2571750"/>
              <a:ext cx="3046770" cy="1714500"/>
            </p:xfrm>
            <a:graphic>
              <a:graphicData uri="http://schemas.microsoft.com/office/powerpoint/2016/slidezoom">
                <pslz:sldZm>
                  <pslz:sldZmObj sldId="272" cId="1424218532">
                    <pslz:zmPr id="{630FE02A-1033-4E06-99CC-B9CBC2BB5D64}" returnToParent="0" imageType="cover" transitionDur="1000">
                      <p166:blipFill xmlns:p166="http://schemas.microsoft.com/office/powerpoint/2016/6/main"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6770" cy="1714500"/>
                        </a:xfrm>
                        <a:prstGeom prst="roundRect">
                          <a:avLst>
                            <a:gd name="adj" fmla="val 16667"/>
                          </a:avLst>
                        </a:prstGeom>
                        <a:ln>
                          <a:noFill/>
                        </a:ln>
                        <a:effectLst>
                          <a:outerShdw blurRad="76200" dist="38100" dir="7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  <a:scene3d>
                          <a:camera prst="orthographicFront"/>
                          <a:lightRig rig="contrasting" dir="t">
                            <a:rot lat="0" lon="0" rev="4200000"/>
                          </a:lightRig>
                        </a:scene3d>
                        <a:sp3d prstMaterial="plastic">
                          <a:bevelT w="381000" h="114300" prst="relaxedInset"/>
                          <a:contourClr>
                            <a:srgbClr val="969696"/>
                          </a:contourClr>
                        </a:sp3d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صورة الشريحة 3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3AE615FA-5012-62BE-F9E4-4A92AB51638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615" y="2571750"/>
                <a:ext cx="3046770" cy="1714500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4606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sndAc>
          <p:stSnd>
            <p:snd r:embed="rId2" name="Correct Answer Chime Version 1.wav"/>
          </p:stSnd>
        </p:sndAc>
      </p:transition>
    </mc:Choice>
    <mc:Fallback xmlns="">
      <p:transition spd="slow" advClick="0" advTm="3000">
        <p:sndAc>
          <p:stSnd>
            <p:snd r:embed="rId7" name="Correct Answer Chime Version 1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سؤال">
            <a:extLst>
              <a:ext uri="{FF2B5EF4-FFF2-40B4-BE49-F238E27FC236}">
                <a16:creationId xmlns:a16="http://schemas.microsoft.com/office/drawing/2014/main" id="{F2FB00F8-E178-5001-9168-27DD2B07A710}"/>
              </a:ext>
            </a:extLst>
          </p:cNvPr>
          <p:cNvSpPr txBox="1"/>
          <p:nvPr/>
        </p:nvSpPr>
        <p:spPr>
          <a:xfrm>
            <a:off x="1923600" y="2539800"/>
            <a:ext cx="8344800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2800" dirty="0">
                <a:solidFill>
                  <a:srgbClr val="4E362C"/>
                </a:solidFill>
                <a:effectLst>
                  <a:outerShdw dist="38100" dir="5400000" algn="t" rotWithShape="0">
                    <a:prstClr val="black">
                      <a:alpha val="40000"/>
                    </a:prst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من الذي كفل رسول الله ﷺ بعد وفاة جدّه عبد المطلب؟</a:t>
            </a:r>
          </a:p>
        </p:txBody>
      </p:sp>
      <p:sp>
        <p:nvSpPr>
          <p:cNvPr id="3" name="الجواب">
            <a:extLst>
              <a:ext uri="{FF2B5EF4-FFF2-40B4-BE49-F238E27FC236}">
                <a16:creationId xmlns:a16="http://schemas.microsoft.com/office/drawing/2014/main" id="{FB115FA0-9847-F6D9-4A95-C154C2692776}"/>
              </a:ext>
            </a:extLst>
          </p:cNvPr>
          <p:cNvSpPr txBox="1"/>
          <p:nvPr/>
        </p:nvSpPr>
        <p:spPr>
          <a:xfrm>
            <a:off x="1923600" y="3259581"/>
            <a:ext cx="8344800" cy="523220"/>
          </a:xfrm>
          <a:prstGeom prst="rect">
            <a:avLst/>
          </a:prstGeom>
          <a:noFill/>
        </p:spPr>
        <p:txBody>
          <a:bodyPr wrap="square" rtlCol="1" anchor="t">
            <a:spAutoFit/>
          </a:bodyPr>
          <a:lstStyle/>
          <a:p>
            <a:pPr algn="ctr">
              <a:spcAft>
                <a:spcPts val="1200"/>
              </a:spcAft>
            </a:pPr>
            <a:r>
              <a:rPr lang="ar-JO" sz="2800" dirty="0">
                <a:solidFill>
                  <a:srgbClr val="4E362C"/>
                </a:solidFill>
                <a:effectLst>
                  <a:outerShdw dist="38100" dir="5400000" algn="t" rotWithShape="0">
                    <a:prstClr val="black">
                      <a:alpha val="40000"/>
                    </a:prst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عمّه أبو طالب.</a:t>
            </a:r>
          </a:p>
        </p:txBody>
      </p:sp>
      <p:sp>
        <p:nvSpPr>
          <p:cNvPr id="4" name="زر الجواب">
            <a:extLst>
              <a:ext uri="{FF2B5EF4-FFF2-40B4-BE49-F238E27FC236}">
                <a16:creationId xmlns:a16="http://schemas.microsoft.com/office/drawing/2014/main" id="{D41C060C-2E0E-B865-2712-4BCE5569A9FB}"/>
              </a:ext>
            </a:extLst>
          </p:cNvPr>
          <p:cNvSpPr/>
          <p:nvPr/>
        </p:nvSpPr>
        <p:spPr>
          <a:xfrm>
            <a:off x="5584367" y="3521191"/>
            <a:ext cx="1091666" cy="499618"/>
          </a:xfrm>
          <a:prstGeom prst="roundRect">
            <a:avLst>
              <a:gd name="adj" fmla="val 21751"/>
            </a:avLst>
          </a:prstGeom>
          <a:solidFill>
            <a:srgbClr val="D0985C"/>
          </a:solidFill>
          <a:ln w="19050">
            <a:solidFill>
              <a:srgbClr val="9A6956"/>
            </a:solidFill>
          </a:ln>
          <a:effectLst>
            <a:outerShdw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1" anchor="ctr"/>
          <a:lstStyle/>
          <a:p>
            <a:pPr algn="ctr" rtl="0"/>
            <a:r>
              <a:rPr lang="ar-JO" sz="1600" dirty="0">
                <a:solidFill>
                  <a:srgbClr val="4E362C"/>
                </a:solidFill>
                <a:effectLst>
                  <a:outerShdw dist="25400" dir="5400000" algn="t" rotWithShape="0">
                    <a:prstClr val="black">
                      <a:alpha val="40000"/>
                    </a:prst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الجواب</a:t>
            </a:r>
          </a:p>
        </p:txBody>
      </p:sp>
      <p:sp>
        <p:nvSpPr>
          <p:cNvPr id="5" name="سهم: بشكل رتبة عسكرية 4">
            <a:hlinkClick r:id="" action="ppaction://hlinkshowjump?jump=nextslide" tooltip="التالي"/>
            <a:extLst>
              <a:ext uri="{FF2B5EF4-FFF2-40B4-BE49-F238E27FC236}">
                <a16:creationId xmlns:a16="http://schemas.microsoft.com/office/drawing/2014/main" id="{40315722-81C7-8787-7F78-36EE18BD3F9C}"/>
              </a:ext>
            </a:extLst>
          </p:cNvPr>
          <p:cNvSpPr/>
          <p:nvPr/>
        </p:nvSpPr>
        <p:spPr>
          <a:xfrm flipH="1">
            <a:off x="5834390" y="4478980"/>
            <a:ext cx="523220" cy="523220"/>
          </a:xfrm>
          <a:prstGeom prst="chevron">
            <a:avLst/>
          </a:prstGeom>
          <a:solidFill>
            <a:srgbClr val="D0985C"/>
          </a:solidFill>
          <a:ln w="19050">
            <a:solidFill>
              <a:srgbClr val="9A6956"/>
            </a:solidFill>
          </a:ln>
          <a:effectLst>
            <a:outerShdw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0" rtlCol="1" anchor="ctr"/>
          <a:lstStyle/>
          <a:p>
            <a:pPr algn="ctr" rtl="0"/>
            <a:endParaRPr lang="ar-JO" sz="1600">
              <a:solidFill>
                <a:srgbClr val="4E362C"/>
              </a:solidFill>
              <a:effectLst>
                <a:outerShdw dist="50800" dir="5400000" algn="t" rotWithShape="0">
                  <a:prstClr val="black">
                    <a:alpha val="40000"/>
                  </a:prst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24218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48148E-6 L -4.375E-6 0.13981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 Answer Ding Versio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xit" presetSubtype="32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4" grpId="1" animBg="1"/>
      <p:bldP spid="4" grpId="2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صورة الشريحة 2">
                <a:extLst>
                  <a:ext uri="{FF2B5EF4-FFF2-40B4-BE49-F238E27FC236}">
                    <a16:creationId xmlns:a16="http://schemas.microsoft.com/office/drawing/2014/main" id="{370E8589-F405-923F-5CCA-D3CACBE5718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98139735"/>
                  </p:ext>
                </p:extLst>
              </p:nvPr>
            </p:nvGraphicFramePr>
            <p:xfrm>
              <a:off x="4572615" y="2571750"/>
              <a:ext cx="3046770" cy="1714500"/>
            </p:xfrm>
            <a:graphic>
              <a:graphicData uri="http://schemas.microsoft.com/office/powerpoint/2016/slidezoom">
                <pslz:sldZm>
                  <pslz:sldZmObj sldId="274" cId="606798904">
                    <pslz:zmPr id="{4852958C-51E2-4A60-A34B-160F22ED9E84}" returnToParent="0" imageType="cover" transitionDur="1000">
                      <p166:blipFill xmlns:p166="http://schemas.microsoft.com/office/powerpoint/2016/6/main"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6770" cy="1714500"/>
                        </a:xfrm>
                        <a:prstGeom prst="roundRect">
                          <a:avLst>
                            <a:gd name="adj" fmla="val 16667"/>
                          </a:avLst>
                        </a:prstGeom>
                        <a:ln>
                          <a:noFill/>
                        </a:ln>
                        <a:effectLst>
                          <a:outerShdw blurRad="76200" dist="38100" dir="7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  <a:scene3d>
                          <a:camera prst="orthographicFront"/>
                          <a:lightRig rig="contrasting" dir="t">
                            <a:rot lat="0" lon="0" rev="4200000"/>
                          </a:lightRig>
                        </a:scene3d>
                        <a:sp3d prstMaterial="plastic">
                          <a:bevelT w="381000" h="114300" prst="relaxedInset"/>
                          <a:contourClr>
                            <a:srgbClr val="969696"/>
                          </a:contourClr>
                        </a:sp3d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صورة الشريحة 2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370E8589-F405-923F-5CCA-D3CACBE5718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615" y="2571750"/>
                <a:ext cx="3046770" cy="1714500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9944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sndAc>
          <p:stSnd>
            <p:snd r:embed="rId2" name="Correct Answer Chime Version 1.wav"/>
          </p:stSnd>
        </p:sndAc>
      </p:transition>
    </mc:Choice>
    <mc:Fallback xmlns="">
      <p:transition spd="slow" advClick="0" advTm="3000">
        <p:sndAc>
          <p:stSnd>
            <p:snd r:embed="rId7" name="Correct Answer Chime Version 1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العنوان">
            <a:extLst>
              <a:ext uri="{FF2B5EF4-FFF2-40B4-BE49-F238E27FC236}">
                <a16:creationId xmlns:a16="http://schemas.microsoft.com/office/drawing/2014/main" id="{345E4117-D168-7730-A1BA-AD26908BC628}"/>
              </a:ext>
            </a:extLst>
          </p:cNvPr>
          <p:cNvSpPr txBox="1"/>
          <p:nvPr/>
        </p:nvSpPr>
        <p:spPr>
          <a:xfrm>
            <a:off x="2723122" y="4068532"/>
            <a:ext cx="6745757" cy="584775"/>
          </a:xfrm>
          <a:prstGeom prst="rect">
            <a:avLst/>
          </a:prstGeom>
          <a:noFill/>
        </p:spPr>
        <p:txBody>
          <a:bodyPr wrap="none" rtlCol="1" anchor="ctr">
            <a:spAutoFit/>
          </a:bodyPr>
          <a:lstStyle/>
          <a:p>
            <a:pPr algn="ctr"/>
            <a:r>
              <a:rPr lang="ar-JO" sz="3200" b="1" dirty="0">
                <a:solidFill>
                  <a:schemeClr val="bg1"/>
                </a:solidFill>
                <a:effectLst>
                  <a:outerShdw dist="63500" dir="5400000" algn="t" rotWithShape="0">
                    <a:prstClr val="black">
                      <a:alpha val="40000"/>
                    </a:prst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بمناسبة المولد النبوي الشريف 1445 هـ</a:t>
            </a:r>
          </a:p>
        </p:txBody>
      </p:sp>
      <p:sp>
        <p:nvSpPr>
          <p:cNvPr id="7" name="اسم القناة">
            <a:extLst>
              <a:ext uri="{FF2B5EF4-FFF2-40B4-BE49-F238E27FC236}">
                <a16:creationId xmlns:a16="http://schemas.microsoft.com/office/drawing/2014/main" id="{368F80DF-1EEB-0E9D-87A8-8528A9199EF4}"/>
              </a:ext>
            </a:extLst>
          </p:cNvPr>
          <p:cNvSpPr txBox="1"/>
          <p:nvPr/>
        </p:nvSpPr>
        <p:spPr>
          <a:xfrm>
            <a:off x="4787792" y="4803911"/>
            <a:ext cx="2616421" cy="369332"/>
          </a:xfrm>
          <a:prstGeom prst="rect">
            <a:avLst/>
          </a:prstGeom>
          <a:noFill/>
        </p:spPr>
        <p:txBody>
          <a:bodyPr wrap="none" rtlCol="1" anchor="ctr">
            <a:spAutoFit/>
          </a:bodyPr>
          <a:lstStyle/>
          <a:p>
            <a:pPr algn="ctr"/>
            <a:r>
              <a:rPr lang="ar-JO" b="1" dirty="0">
                <a:solidFill>
                  <a:schemeClr val="bg1"/>
                </a:solidFill>
                <a:effectLst>
                  <a:outerShdw dist="63500" dir="5400000" algn="t" rotWithShape="0">
                    <a:prstClr val="black">
                      <a:alpha val="40000"/>
                    </a:prst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قناة البوربوينت الإسلامي</a:t>
            </a:r>
          </a:p>
        </p:txBody>
      </p:sp>
      <p:sp>
        <p:nvSpPr>
          <p:cNvPr id="8" name="رابط القناة">
            <a:hlinkClick r:id="rId3" tooltip="تسعدنا زيارتكم للقناة"/>
            <a:extLst>
              <a:ext uri="{FF2B5EF4-FFF2-40B4-BE49-F238E27FC236}">
                <a16:creationId xmlns:a16="http://schemas.microsoft.com/office/drawing/2014/main" id="{F1CCB94E-EA06-2AD4-8AFF-498C0BEA05FF}"/>
              </a:ext>
            </a:extLst>
          </p:cNvPr>
          <p:cNvSpPr txBox="1"/>
          <p:nvPr/>
        </p:nvSpPr>
        <p:spPr>
          <a:xfrm>
            <a:off x="4781376" y="5153917"/>
            <a:ext cx="2629246" cy="276999"/>
          </a:xfrm>
          <a:prstGeom prst="rect">
            <a:avLst/>
          </a:prstGeom>
          <a:noFill/>
        </p:spPr>
        <p:txBody>
          <a:bodyPr wrap="none" rtlCol="1" anchor="ctr">
            <a:spAutoFit/>
          </a:bodyPr>
          <a:lstStyle/>
          <a:p>
            <a:pPr algn="ctr" rtl="0"/>
            <a:r>
              <a:rPr lang="en-US" sz="1200" b="1" dirty="0" err="1">
                <a:solidFill>
                  <a:schemeClr val="bg1"/>
                </a:solidFill>
                <a:effectLst>
                  <a:outerShdw dist="63500" dir="5400000" algn="t" rotWithShape="0">
                    <a:prstClr val="black">
                      <a:alpha val="40000"/>
                    </a:prst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youtube.com</a:t>
            </a:r>
            <a:r>
              <a:rPr lang="en-US" sz="1200" b="1" dirty="0">
                <a:solidFill>
                  <a:schemeClr val="bg1"/>
                </a:solidFill>
                <a:effectLst>
                  <a:outerShdw dist="63500" dir="5400000" algn="t" rotWithShape="0">
                    <a:prstClr val="black">
                      <a:alpha val="40000"/>
                    </a:prst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/@</a:t>
            </a:r>
            <a:r>
              <a:rPr lang="en-US" sz="1200" b="1" dirty="0" err="1">
                <a:solidFill>
                  <a:schemeClr val="bg1"/>
                </a:solidFill>
                <a:effectLst>
                  <a:outerShdw dist="63500" dir="5400000" algn="t" rotWithShape="0">
                    <a:prstClr val="black">
                      <a:alpha val="40000"/>
                    </a:prst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IslamicPowerPoint</a:t>
            </a:r>
            <a:endParaRPr lang="ar-JO" sz="1200" b="1" dirty="0">
              <a:solidFill>
                <a:schemeClr val="bg1"/>
              </a:solidFill>
              <a:effectLst>
                <a:outerShdw dist="63500" dir="5400000" algn="t" rotWithShape="0">
                  <a:prstClr val="black">
                    <a:alpha val="40000"/>
                  </a:prst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  <p:grpSp>
        <p:nvGrpSpPr>
          <p:cNvPr id="12" name="زر ابدأ">
            <a:extLst>
              <a:ext uri="{FF2B5EF4-FFF2-40B4-BE49-F238E27FC236}">
                <a16:creationId xmlns:a16="http://schemas.microsoft.com/office/drawing/2014/main" id="{FFE993F7-4490-2A8C-B463-04AB1593441B}"/>
              </a:ext>
            </a:extLst>
          </p:cNvPr>
          <p:cNvGrpSpPr/>
          <p:nvPr/>
        </p:nvGrpSpPr>
        <p:grpSpPr>
          <a:xfrm>
            <a:off x="4157530" y="5596604"/>
            <a:ext cx="3876940" cy="910396"/>
            <a:chOff x="4454400" y="5597916"/>
            <a:chExt cx="3283200" cy="770972"/>
          </a:xfrm>
        </p:grpSpPr>
        <p:pic>
          <p:nvPicPr>
            <p:cNvPr id="10" name="صورة">
              <a:extLst>
                <a:ext uri="{FF2B5EF4-FFF2-40B4-BE49-F238E27FC236}">
                  <a16:creationId xmlns:a16="http://schemas.microsoft.com/office/drawing/2014/main" id="{76556E58-F89C-D828-A286-FA23A73143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01" r="10901"/>
            <a:stretch/>
          </p:blipFill>
          <p:spPr>
            <a:xfrm>
              <a:off x="4454400" y="5597916"/>
              <a:ext cx="3283200" cy="770972"/>
            </a:xfrm>
            <a:prstGeom prst="rect">
              <a:avLst/>
            </a:prstGeom>
          </p:spPr>
        </p:pic>
        <p:sp>
          <p:nvSpPr>
            <p:cNvPr id="11" name="نص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56C13DC-A47B-3707-445D-7C83ED357FBC}"/>
                </a:ext>
              </a:extLst>
            </p:cNvPr>
            <p:cNvSpPr txBox="1"/>
            <p:nvPr/>
          </p:nvSpPr>
          <p:spPr>
            <a:xfrm>
              <a:off x="5866035" y="5806353"/>
              <a:ext cx="466650" cy="420874"/>
            </a:xfrm>
            <a:prstGeom prst="rect">
              <a:avLst/>
            </a:prstGeom>
            <a:noFill/>
          </p:spPr>
          <p:txBody>
            <a:bodyPr wrap="none" rtlCol="1" anchor="ctr">
              <a:noAutofit/>
            </a:bodyPr>
            <a:lstStyle/>
            <a:p>
              <a:pPr algn="ctr"/>
              <a:r>
                <a:rPr lang="ar-JO" sz="2000" b="1" dirty="0">
                  <a:solidFill>
                    <a:schemeClr val="bg1"/>
                  </a:solidFill>
                  <a:latin typeface="A Jannat LT" panose="01000000000000000000" pitchFamily="2" charset="-78"/>
                  <a:cs typeface="A Jannat LT" panose="01000000000000000000" pitchFamily="2" charset="-78"/>
                </a:rPr>
                <a:t>ابدأ</a:t>
              </a:r>
            </a:p>
          </p:txBody>
        </p:sp>
      </p:grpSp>
      <p:sp>
        <p:nvSpPr>
          <p:cNvPr id="13" name="العنوان">
            <a:extLst>
              <a:ext uri="{FF2B5EF4-FFF2-40B4-BE49-F238E27FC236}">
                <a16:creationId xmlns:a16="http://schemas.microsoft.com/office/drawing/2014/main" id="{CFB17F35-E5E0-85D5-157A-1D86CA6F79A2}"/>
              </a:ext>
            </a:extLst>
          </p:cNvPr>
          <p:cNvSpPr txBox="1"/>
          <p:nvPr/>
        </p:nvSpPr>
        <p:spPr>
          <a:xfrm>
            <a:off x="4132967" y="3415372"/>
            <a:ext cx="3926075" cy="584775"/>
          </a:xfrm>
          <a:prstGeom prst="rect">
            <a:avLst/>
          </a:prstGeom>
          <a:noFill/>
        </p:spPr>
        <p:txBody>
          <a:bodyPr wrap="none" rtlCol="1" anchor="ctr">
            <a:spAutoFit/>
          </a:bodyPr>
          <a:lstStyle/>
          <a:p>
            <a:pPr algn="ctr"/>
            <a:r>
              <a:rPr lang="ar-JO" sz="3200" b="1" dirty="0">
                <a:solidFill>
                  <a:schemeClr val="bg1"/>
                </a:solidFill>
                <a:effectLst>
                  <a:outerShdw dist="63500" dir="5400000" algn="t" rotWithShape="0">
                    <a:prstClr val="black">
                      <a:alpha val="40000"/>
                    </a:prst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مسابقة السيرة النبوية</a:t>
            </a:r>
          </a:p>
        </p:txBody>
      </p:sp>
    </p:spTree>
    <p:extLst>
      <p:ext uri="{BB962C8B-B14F-4D97-AF65-F5344CB8AC3E}">
        <p14:creationId xmlns:p14="http://schemas.microsoft.com/office/powerpoint/2010/main" val="40783510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سؤال">
            <a:extLst>
              <a:ext uri="{FF2B5EF4-FFF2-40B4-BE49-F238E27FC236}">
                <a16:creationId xmlns:a16="http://schemas.microsoft.com/office/drawing/2014/main" id="{F2FB00F8-E178-5001-9168-27DD2B07A710}"/>
              </a:ext>
            </a:extLst>
          </p:cNvPr>
          <p:cNvSpPr txBox="1"/>
          <p:nvPr/>
        </p:nvSpPr>
        <p:spPr>
          <a:xfrm>
            <a:off x="1923600" y="2539800"/>
            <a:ext cx="8344800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2800" dirty="0">
                <a:solidFill>
                  <a:srgbClr val="4E362C"/>
                </a:solidFill>
                <a:effectLst>
                  <a:outerShdw dist="38100" dir="5400000" algn="t" rotWithShape="0">
                    <a:prstClr val="black">
                      <a:alpha val="40000"/>
                    </a:prst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 إلى من يرجع نسب النبيّ ﷺ؟</a:t>
            </a:r>
          </a:p>
        </p:txBody>
      </p:sp>
      <p:sp>
        <p:nvSpPr>
          <p:cNvPr id="3" name="الجواب">
            <a:extLst>
              <a:ext uri="{FF2B5EF4-FFF2-40B4-BE49-F238E27FC236}">
                <a16:creationId xmlns:a16="http://schemas.microsoft.com/office/drawing/2014/main" id="{FB115FA0-9847-F6D9-4A95-C154C2692776}"/>
              </a:ext>
            </a:extLst>
          </p:cNvPr>
          <p:cNvSpPr txBox="1"/>
          <p:nvPr/>
        </p:nvSpPr>
        <p:spPr>
          <a:xfrm>
            <a:off x="1923600" y="3259581"/>
            <a:ext cx="8344800" cy="523220"/>
          </a:xfrm>
          <a:prstGeom prst="rect">
            <a:avLst/>
          </a:prstGeom>
          <a:noFill/>
        </p:spPr>
        <p:txBody>
          <a:bodyPr wrap="square" rtlCol="1" anchor="t">
            <a:spAutoFit/>
          </a:bodyPr>
          <a:lstStyle/>
          <a:p>
            <a:pPr algn="ctr">
              <a:spcAft>
                <a:spcPts val="1200"/>
              </a:spcAft>
            </a:pPr>
            <a:r>
              <a:rPr lang="ar-JO" sz="2800" dirty="0">
                <a:solidFill>
                  <a:srgbClr val="4E362C"/>
                </a:solidFill>
                <a:effectLst>
                  <a:outerShdw dist="38100" dir="5400000" algn="t" rotWithShape="0">
                    <a:prstClr val="black">
                      <a:alpha val="40000"/>
                    </a:prst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إلى نبيّ الله إسماعيل </a:t>
            </a:r>
            <a:r>
              <a:rPr lang="en-US" sz="2800" dirty="0">
                <a:solidFill>
                  <a:srgbClr val="4E362C"/>
                </a:solidFill>
                <a:effectLst>
                  <a:outerShdw dist="38100" dir="5400000" algn="t" rotWithShape="0">
                    <a:prstClr val="black">
                      <a:alpha val="40000"/>
                    </a:prstClr>
                  </a:outerShdw>
                </a:effectLst>
                <a:latin typeface="KFGQPC Arabic Symbols 01" panose="02000000000000000000" pitchFamily="2" charset="2"/>
                <a:cs typeface="A Jannat LT" panose="01000000000000000000" pitchFamily="2" charset="-78"/>
              </a:rPr>
              <a:t>n</a:t>
            </a:r>
            <a:r>
              <a:rPr lang="ar-JO" sz="2800" dirty="0">
                <a:solidFill>
                  <a:srgbClr val="4E362C"/>
                </a:solidFill>
                <a:effectLst>
                  <a:outerShdw dist="38100" dir="5400000" algn="t" rotWithShape="0">
                    <a:prstClr val="black">
                      <a:alpha val="40000"/>
                    </a:prst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.</a:t>
            </a:r>
          </a:p>
        </p:txBody>
      </p:sp>
      <p:sp>
        <p:nvSpPr>
          <p:cNvPr id="4" name="زر الجواب">
            <a:extLst>
              <a:ext uri="{FF2B5EF4-FFF2-40B4-BE49-F238E27FC236}">
                <a16:creationId xmlns:a16="http://schemas.microsoft.com/office/drawing/2014/main" id="{D41C060C-2E0E-B865-2712-4BCE5569A9FB}"/>
              </a:ext>
            </a:extLst>
          </p:cNvPr>
          <p:cNvSpPr/>
          <p:nvPr/>
        </p:nvSpPr>
        <p:spPr>
          <a:xfrm>
            <a:off x="5584367" y="3521191"/>
            <a:ext cx="1091666" cy="499618"/>
          </a:xfrm>
          <a:prstGeom prst="roundRect">
            <a:avLst>
              <a:gd name="adj" fmla="val 21751"/>
            </a:avLst>
          </a:prstGeom>
          <a:solidFill>
            <a:srgbClr val="D0985C"/>
          </a:solidFill>
          <a:ln w="19050">
            <a:solidFill>
              <a:srgbClr val="9A6956"/>
            </a:solidFill>
          </a:ln>
          <a:effectLst>
            <a:outerShdw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1" anchor="ctr"/>
          <a:lstStyle/>
          <a:p>
            <a:pPr algn="ctr" rtl="0"/>
            <a:r>
              <a:rPr lang="ar-JO" sz="1600" dirty="0">
                <a:solidFill>
                  <a:srgbClr val="4E362C"/>
                </a:solidFill>
                <a:effectLst>
                  <a:outerShdw dist="25400" dir="5400000" algn="t" rotWithShape="0">
                    <a:prstClr val="black">
                      <a:alpha val="40000"/>
                    </a:prst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الجواب</a:t>
            </a:r>
          </a:p>
        </p:txBody>
      </p:sp>
      <p:sp>
        <p:nvSpPr>
          <p:cNvPr id="5" name="سهم: بشكل رتبة عسكرية 4">
            <a:hlinkClick r:id="" action="ppaction://hlinkshowjump?jump=nextslide" tooltip="التالي"/>
            <a:extLst>
              <a:ext uri="{FF2B5EF4-FFF2-40B4-BE49-F238E27FC236}">
                <a16:creationId xmlns:a16="http://schemas.microsoft.com/office/drawing/2014/main" id="{40315722-81C7-8787-7F78-36EE18BD3F9C}"/>
              </a:ext>
            </a:extLst>
          </p:cNvPr>
          <p:cNvSpPr/>
          <p:nvPr/>
        </p:nvSpPr>
        <p:spPr>
          <a:xfrm flipH="1">
            <a:off x="5834390" y="4478980"/>
            <a:ext cx="523220" cy="523220"/>
          </a:xfrm>
          <a:prstGeom prst="chevron">
            <a:avLst/>
          </a:prstGeom>
          <a:solidFill>
            <a:srgbClr val="D0985C"/>
          </a:solidFill>
          <a:ln w="19050">
            <a:solidFill>
              <a:srgbClr val="9A6956"/>
            </a:solidFill>
          </a:ln>
          <a:effectLst>
            <a:outerShdw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0" rtlCol="1" anchor="ctr"/>
          <a:lstStyle/>
          <a:p>
            <a:pPr algn="ctr" rtl="0"/>
            <a:endParaRPr lang="ar-JO" sz="1600">
              <a:solidFill>
                <a:srgbClr val="4E362C"/>
              </a:solidFill>
              <a:effectLst>
                <a:outerShdw dist="50800" dir="5400000" algn="t" rotWithShape="0">
                  <a:prstClr val="black">
                    <a:alpha val="40000"/>
                  </a:prst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06798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48148E-6 L -4.375E-6 0.13981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 Answer Ding Versio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xit" presetSubtype="32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4" grpId="1" animBg="1"/>
      <p:bldP spid="4" grpId="2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صورة الشريحة 3">
                <a:extLst>
                  <a:ext uri="{FF2B5EF4-FFF2-40B4-BE49-F238E27FC236}">
                    <a16:creationId xmlns:a16="http://schemas.microsoft.com/office/drawing/2014/main" id="{60A8F833-226A-3331-C94A-36299D321FF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6474833"/>
                  </p:ext>
                </p:extLst>
              </p:nvPr>
            </p:nvGraphicFramePr>
            <p:xfrm>
              <a:off x="4572615" y="2571750"/>
              <a:ext cx="3046770" cy="1714500"/>
            </p:xfrm>
            <a:graphic>
              <a:graphicData uri="http://schemas.microsoft.com/office/powerpoint/2016/slidezoom">
                <pslz:sldZm>
                  <pslz:sldZmObj sldId="276" cId="460064377">
                    <pslz:zmPr id="{47E7BF0B-C049-4E38-86BC-ADA93575BFFB}" returnToParent="0" imageType="cover" transitionDur="1000">
                      <p166:blipFill xmlns:p166="http://schemas.microsoft.com/office/powerpoint/2016/6/main"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6770" cy="1714500"/>
                        </a:xfrm>
                        <a:prstGeom prst="roundRect">
                          <a:avLst>
                            <a:gd name="adj" fmla="val 16667"/>
                          </a:avLst>
                        </a:prstGeom>
                        <a:ln>
                          <a:noFill/>
                        </a:ln>
                        <a:effectLst>
                          <a:outerShdw blurRad="76200" dist="38100" dir="7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  <a:scene3d>
                          <a:camera prst="orthographicFront"/>
                          <a:lightRig rig="contrasting" dir="t">
                            <a:rot lat="0" lon="0" rev="4200000"/>
                          </a:lightRig>
                        </a:scene3d>
                        <a:sp3d prstMaterial="plastic">
                          <a:bevelT w="381000" h="114300" prst="relaxedInset"/>
                          <a:contourClr>
                            <a:srgbClr val="969696"/>
                          </a:contourClr>
                        </a:sp3d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صورة الشريحة 3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60A8F833-226A-3331-C94A-36299D321FF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615" y="2571750"/>
                <a:ext cx="3046770" cy="1714500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9960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sndAc>
          <p:stSnd>
            <p:snd r:embed="rId2" name="Correct Answer Chime Version 1.wav"/>
          </p:stSnd>
        </p:sndAc>
      </p:transition>
    </mc:Choice>
    <mc:Fallback xmlns="">
      <p:transition spd="slow" advClick="0" advTm="3000">
        <p:sndAc>
          <p:stSnd>
            <p:snd r:embed="rId7" name="Correct Answer Chime Version 1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سؤال">
            <a:extLst>
              <a:ext uri="{FF2B5EF4-FFF2-40B4-BE49-F238E27FC236}">
                <a16:creationId xmlns:a16="http://schemas.microsoft.com/office/drawing/2014/main" id="{F2FB00F8-E178-5001-9168-27DD2B07A710}"/>
              </a:ext>
            </a:extLst>
          </p:cNvPr>
          <p:cNvSpPr txBox="1"/>
          <p:nvPr/>
        </p:nvSpPr>
        <p:spPr>
          <a:xfrm>
            <a:off x="1923600" y="2539800"/>
            <a:ext cx="8344800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2800" dirty="0">
                <a:solidFill>
                  <a:srgbClr val="4E362C"/>
                </a:solidFill>
                <a:effectLst>
                  <a:outerShdw dist="38100" dir="5400000" algn="t" rotWithShape="0">
                    <a:prstClr val="black">
                      <a:alpha val="40000"/>
                    </a:prst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ما هو اسم والدة النبيّ ﷺ؟</a:t>
            </a:r>
          </a:p>
        </p:txBody>
      </p:sp>
      <p:sp>
        <p:nvSpPr>
          <p:cNvPr id="3" name="الجواب">
            <a:extLst>
              <a:ext uri="{FF2B5EF4-FFF2-40B4-BE49-F238E27FC236}">
                <a16:creationId xmlns:a16="http://schemas.microsoft.com/office/drawing/2014/main" id="{FB115FA0-9847-F6D9-4A95-C154C2692776}"/>
              </a:ext>
            </a:extLst>
          </p:cNvPr>
          <p:cNvSpPr txBox="1"/>
          <p:nvPr/>
        </p:nvSpPr>
        <p:spPr>
          <a:xfrm>
            <a:off x="1923600" y="3259581"/>
            <a:ext cx="8344800" cy="523220"/>
          </a:xfrm>
          <a:prstGeom prst="rect">
            <a:avLst/>
          </a:prstGeom>
          <a:noFill/>
        </p:spPr>
        <p:txBody>
          <a:bodyPr wrap="square" rtlCol="1" anchor="t">
            <a:spAutoFit/>
          </a:bodyPr>
          <a:lstStyle/>
          <a:p>
            <a:pPr algn="ctr">
              <a:spcAft>
                <a:spcPts val="1200"/>
              </a:spcAft>
            </a:pPr>
            <a:r>
              <a:rPr lang="ar-JO" sz="2800" dirty="0">
                <a:solidFill>
                  <a:srgbClr val="4E362C"/>
                </a:solidFill>
                <a:effectLst>
                  <a:outerShdw dist="38100" dir="5400000" algn="t" rotWithShape="0">
                    <a:prstClr val="black">
                      <a:alpha val="40000"/>
                    </a:prst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آمنة بنت وهب.</a:t>
            </a:r>
          </a:p>
        </p:txBody>
      </p:sp>
      <p:sp>
        <p:nvSpPr>
          <p:cNvPr id="4" name="زر الجواب">
            <a:extLst>
              <a:ext uri="{FF2B5EF4-FFF2-40B4-BE49-F238E27FC236}">
                <a16:creationId xmlns:a16="http://schemas.microsoft.com/office/drawing/2014/main" id="{D41C060C-2E0E-B865-2712-4BCE5569A9FB}"/>
              </a:ext>
            </a:extLst>
          </p:cNvPr>
          <p:cNvSpPr/>
          <p:nvPr/>
        </p:nvSpPr>
        <p:spPr>
          <a:xfrm>
            <a:off x="5584367" y="3521191"/>
            <a:ext cx="1091666" cy="499618"/>
          </a:xfrm>
          <a:prstGeom prst="roundRect">
            <a:avLst>
              <a:gd name="adj" fmla="val 21751"/>
            </a:avLst>
          </a:prstGeom>
          <a:solidFill>
            <a:srgbClr val="D0985C"/>
          </a:solidFill>
          <a:ln w="19050">
            <a:solidFill>
              <a:srgbClr val="9A6956"/>
            </a:solidFill>
          </a:ln>
          <a:effectLst>
            <a:outerShdw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1" anchor="ctr"/>
          <a:lstStyle/>
          <a:p>
            <a:pPr algn="ctr" rtl="0"/>
            <a:r>
              <a:rPr lang="ar-JO" sz="1600" dirty="0">
                <a:solidFill>
                  <a:srgbClr val="4E362C"/>
                </a:solidFill>
                <a:effectLst>
                  <a:outerShdw dist="25400" dir="5400000" algn="t" rotWithShape="0">
                    <a:prstClr val="black">
                      <a:alpha val="40000"/>
                    </a:prst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الجواب</a:t>
            </a:r>
          </a:p>
        </p:txBody>
      </p:sp>
      <p:sp>
        <p:nvSpPr>
          <p:cNvPr id="5" name="سهم: بشكل رتبة عسكرية 4">
            <a:hlinkClick r:id="" action="ppaction://hlinkshowjump?jump=nextslide" tooltip="التالي"/>
            <a:extLst>
              <a:ext uri="{FF2B5EF4-FFF2-40B4-BE49-F238E27FC236}">
                <a16:creationId xmlns:a16="http://schemas.microsoft.com/office/drawing/2014/main" id="{40315722-81C7-8787-7F78-36EE18BD3F9C}"/>
              </a:ext>
            </a:extLst>
          </p:cNvPr>
          <p:cNvSpPr/>
          <p:nvPr/>
        </p:nvSpPr>
        <p:spPr>
          <a:xfrm flipH="1">
            <a:off x="5834390" y="4478980"/>
            <a:ext cx="523220" cy="523220"/>
          </a:xfrm>
          <a:prstGeom prst="chevron">
            <a:avLst/>
          </a:prstGeom>
          <a:solidFill>
            <a:srgbClr val="D0985C"/>
          </a:solidFill>
          <a:ln w="19050">
            <a:solidFill>
              <a:srgbClr val="9A6956"/>
            </a:solidFill>
          </a:ln>
          <a:effectLst>
            <a:outerShdw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0" rtlCol="1" anchor="ctr"/>
          <a:lstStyle/>
          <a:p>
            <a:pPr algn="ctr" rtl="0"/>
            <a:endParaRPr lang="ar-JO" sz="1600">
              <a:solidFill>
                <a:srgbClr val="4E362C"/>
              </a:solidFill>
              <a:effectLst>
                <a:outerShdw dist="50800" dir="5400000" algn="t" rotWithShape="0">
                  <a:prstClr val="black">
                    <a:alpha val="40000"/>
                  </a:prst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60064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48148E-6 L -4.375E-6 0.13981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 Answer Ding Versio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xit" presetSubtype="32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4" grpId="1" animBg="1"/>
      <p:bldP spid="4" grpId="2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صورة الشريحة 2">
                <a:extLst>
                  <a:ext uri="{FF2B5EF4-FFF2-40B4-BE49-F238E27FC236}">
                    <a16:creationId xmlns:a16="http://schemas.microsoft.com/office/drawing/2014/main" id="{D427A9A8-6DCC-3277-257F-3F8FC0DCC36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20998627"/>
                  </p:ext>
                </p:extLst>
              </p:nvPr>
            </p:nvGraphicFramePr>
            <p:xfrm>
              <a:off x="4572615" y="2571750"/>
              <a:ext cx="3046770" cy="1714500"/>
            </p:xfrm>
            <a:graphic>
              <a:graphicData uri="http://schemas.microsoft.com/office/powerpoint/2016/slidezoom">
                <pslz:sldZm>
                  <pslz:sldZmObj sldId="278" cId="3877917404">
                    <pslz:zmPr id="{698F5B25-5FEE-47D5-B54B-C35AB7BCBD44}" returnToParent="0" imageType="cover" transitionDur="1000">
                      <p166:blipFill xmlns:p166="http://schemas.microsoft.com/office/powerpoint/2016/6/main"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6770" cy="1714500"/>
                        </a:xfrm>
                        <a:prstGeom prst="roundRect">
                          <a:avLst>
                            <a:gd name="adj" fmla="val 16667"/>
                          </a:avLst>
                        </a:prstGeom>
                        <a:ln>
                          <a:noFill/>
                        </a:ln>
                        <a:effectLst>
                          <a:outerShdw blurRad="76200" dist="38100" dir="7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  <a:scene3d>
                          <a:camera prst="orthographicFront"/>
                          <a:lightRig rig="contrasting" dir="t">
                            <a:rot lat="0" lon="0" rev="4200000"/>
                          </a:lightRig>
                        </a:scene3d>
                        <a:sp3d prstMaterial="plastic">
                          <a:bevelT w="381000" h="114300" prst="relaxedInset"/>
                          <a:contourClr>
                            <a:srgbClr val="969696"/>
                          </a:contourClr>
                        </a:sp3d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صورة الشريحة 2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D427A9A8-6DCC-3277-257F-3F8FC0DCC36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615" y="2571750"/>
                <a:ext cx="3046770" cy="1714500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1138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sndAc>
          <p:stSnd>
            <p:snd r:embed="rId2" name="Correct Answer Chime Version 1.wav"/>
          </p:stSnd>
        </p:sndAc>
      </p:transition>
    </mc:Choice>
    <mc:Fallback xmlns="">
      <p:transition spd="slow" advClick="0" advTm="3000">
        <p:sndAc>
          <p:stSnd>
            <p:snd r:embed="rId7" name="Correct Answer Chime Version 1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سؤال">
            <a:extLst>
              <a:ext uri="{FF2B5EF4-FFF2-40B4-BE49-F238E27FC236}">
                <a16:creationId xmlns:a16="http://schemas.microsoft.com/office/drawing/2014/main" id="{F2FB00F8-E178-5001-9168-27DD2B07A710}"/>
              </a:ext>
            </a:extLst>
          </p:cNvPr>
          <p:cNvSpPr txBox="1"/>
          <p:nvPr/>
        </p:nvSpPr>
        <p:spPr>
          <a:xfrm>
            <a:off x="1923600" y="2539800"/>
            <a:ext cx="8344800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2800" dirty="0">
                <a:solidFill>
                  <a:srgbClr val="4E362C"/>
                </a:solidFill>
                <a:effectLst>
                  <a:outerShdw dist="38100" dir="5400000" algn="t" rotWithShape="0">
                    <a:prstClr val="black">
                      <a:alpha val="40000"/>
                    </a:prst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ما هو اسم والد النبيّ ﷺ؟</a:t>
            </a:r>
          </a:p>
        </p:txBody>
      </p:sp>
      <p:sp>
        <p:nvSpPr>
          <p:cNvPr id="3" name="الجواب">
            <a:extLst>
              <a:ext uri="{FF2B5EF4-FFF2-40B4-BE49-F238E27FC236}">
                <a16:creationId xmlns:a16="http://schemas.microsoft.com/office/drawing/2014/main" id="{FB115FA0-9847-F6D9-4A95-C154C2692776}"/>
              </a:ext>
            </a:extLst>
          </p:cNvPr>
          <p:cNvSpPr txBox="1"/>
          <p:nvPr/>
        </p:nvSpPr>
        <p:spPr>
          <a:xfrm>
            <a:off x="1923600" y="3259581"/>
            <a:ext cx="8344800" cy="523220"/>
          </a:xfrm>
          <a:prstGeom prst="rect">
            <a:avLst/>
          </a:prstGeom>
          <a:noFill/>
        </p:spPr>
        <p:txBody>
          <a:bodyPr wrap="square" rtlCol="1" anchor="t">
            <a:spAutoFit/>
          </a:bodyPr>
          <a:lstStyle/>
          <a:p>
            <a:pPr algn="ctr">
              <a:spcAft>
                <a:spcPts val="1200"/>
              </a:spcAft>
            </a:pPr>
            <a:r>
              <a:rPr lang="ar-JO" sz="2800" dirty="0">
                <a:solidFill>
                  <a:srgbClr val="4E362C"/>
                </a:solidFill>
                <a:effectLst>
                  <a:outerShdw dist="38100" dir="5400000" algn="t" rotWithShape="0">
                    <a:prstClr val="black">
                      <a:alpha val="40000"/>
                    </a:prst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عبد الله بن عبد المطلب.</a:t>
            </a:r>
          </a:p>
        </p:txBody>
      </p:sp>
      <p:sp>
        <p:nvSpPr>
          <p:cNvPr id="4" name="زر الجواب">
            <a:extLst>
              <a:ext uri="{FF2B5EF4-FFF2-40B4-BE49-F238E27FC236}">
                <a16:creationId xmlns:a16="http://schemas.microsoft.com/office/drawing/2014/main" id="{D41C060C-2E0E-B865-2712-4BCE5569A9FB}"/>
              </a:ext>
            </a:extLst>
          </p:cNvPr>
          <p:cNvSpPr/>
          <p:nvPr/>
        </p:nvSpPr>
        <p:spPr>
          <a:xfrm>
            <a:off x="5584367" y="3521191"/>
            <a:ext cx="1091666" cy="499618"/>
          </a:xfrm>
          <a:prstGeom prst="roundRect">
            <a:avLst>
              <a:gd name="adj" fmla="val 21751"/>
            </a:avLst>
          </a:prstGeom>
          <a:solidFill>
            <a:srgbClr val="D0985C"/>
          </a:solidFill>
          <a:ln w="19050">
            <a:solidFill>
              <a:srgbClr val="9A6956"/>
            </a:solidFill>
          </a:ln>
          <a:effectLst>
            <a:outerShdw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1" anchor="ctr"/>
          <a:lstStyle/>
          <a:p>
            <a:pPr algn="ctr" rtl="0"/>
            <a:r>
              <a:rPr lang="ar-JO" sz="1600" dirty="0">
                <a:solidFill>
                  <a:srgbClr val="4E362C"/>
                </a:solidFill>
                <a:effectLst>
                  <a:outerShdw dist="25400" dir="5400000" algn="t" rotWithShape="0">
                    <a:prstClr val="black">
                      <a:alpha val="40000"/>
                    </a:prst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الجواب</a:t>
            </a:r>
          </a:p>
        </p:txBody>
      </p:sp>
      <p:sp>
        <p:nvSpPr>
          <p:cNvPr id="5" name="سهم: بشكل رتبة عسكرية 4">
            <a:hlinkClick r:id="" action="ppaction://hlinkshowjump?jump=nextslide" tooltip="التالي"/>
            <a:extLst>
              <a:ext uri="{FF2B5EF4-FFF2-40B4-BE49-F238E27FC236}">
                <a16:creationId xmlns:a16="http://schemas.microsoft.com/office/drawing/2014/main" id="{40315722-81C7-8787-7F78-36EE18BD3F9C}"/>
              </a:ext>
            </a:extLst>
          </p:cNvPr>
          <p:cNvSpPr/>
          <p:nvPr/>
        </p:nvSpPr>
        <p:spPr>
          <a:xfrm flipH="1">
            <a:off x="5834390" y="4478980"/>
            <a:ext cx="523220" cy="523220"/>
          </a:xfrm>
          <a:prstGeom prst="chevron">
            <a:avLst/>
          </a:prstGeom>
          <a:solidFill>
            <a:srgbClr val="D0985C"/>
          </a:solidFill>
          <a:ln w="19050">
            <a:solidFill>
              <a:srgbClr val="9A6956"/>
            </a:solidFill>
          </a:ln>
          <a:effectLst>
            <a:outerShdw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0" rtlCol="1" anchor="ctr"/>
          <a:lstStyle/>
          <a:p>
            <a:pPr algn="ctr" rtl="0"/>
            <a:endParaRPr lang="ar-JO" sz="1600">
              <a:solidFill>
                <a:srgbClr val="4E362C"/>
              </a:solidFill>
              <a:effectLst>
                <a:outerShdw dist="50800" dir="5400000" algn="t" rotWithShape="0">
                  <a:prstClr val="black">
                    <a:alpha val="40000"/>
                  </a:prst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77917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48148E-6 L -4.375E-6 0.13981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 Answer Ding Versio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xit" presetSubtype="32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4" grpId="1" animBg="1"/>
      <p:bldP spid="4" grpId="2" animBg="1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صورة الشريحة 3">
                <a:extLst>
                  <a:ext uri="{FF2B5EF4-FFF2-40B4-BE49-F238E27FC236}">
                    <a16:creationId xmlns:a16="http://schemas.microsoft.com/office/drawing/2014/main" id="{714FDFB8-7395-FBBB-F19D-75D7234FA0E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47914919"/>
                  </p:ext>
                </p:extLst>
              </p:nvPr>
            </p:nvGraphicFramePr>
            <p:xfrm>
              <a:off x="4572615" y="2571750"/>
              <a:ext cx="3046770" cy="1714500"/>
            </p:xfrm>
            <a:graphic>
              <a:graphicData uri="http://schemas.microsoft.com/office/powerpoint/2016/slidezoom">
                <pslz:sldZm>
                  <pslz:sldZmObj sldId="280" cId="2229105808">
                    <pslz:zmPr id="{8BD206E5-00F0-419F-803F-6D8B775ACD26}" returnToParent="0" imageType="cover" transitionDur="1000">
                      <p166:blipFill xmlns:p166="http://schemas.microsoft.com/office/powerpoint/2016/6/main"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6770" cy="1714500"/>
                        </a:xfrm>
                        <a:prstGeom prst="roundRect">
                          <a:avLst>
                            <a:gd name="adj" fmla="val 16667"/>
                          </a:avLst>
                        </a:prstGeom>
                        <a:ln>
                          <a:noFill/>
                        </a:ln>
                        <a:effectLst>
                          <a:outerShdw blurRad="76200" dist="38100" dir="7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  <a:scene3d>
                          <a:camera prst="orthographicFront"/>
                          <a:lightRig rig="contrasting" dir="t">
                            <a:rot lat="0" lon="0" rev="4200000"/>
                          </a:lightRig>
                        </a:scene3d>
                        <a:sp3d prstMaterial="plastic">
                          <a:bevelT w="381000" h="114300" prst="relaxedInset"/>
                          <a:contourClr>
                            <a:srgbClr val="969696"/>
                          </a:contourClr>
                        </a:sp3d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صورة الشريحة 3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714FDFB8-7395-FBBB-F19D-75D7234FA0E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615" y="2571750"/>
                <a:ext cx="3046770" cy="1714500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04119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sndAc>
          <p:stSnd>
            <p:snd r:embed="rId2" name="Correct Answer Chime Version 1.wav"/>
          </p:stSnd>
        </p:sndAc>
      </p:transition>
    </mc:Choice>
    <mc:Fallback xmlns="">
      <p:transition spd="slow" advClick="0" advTm="3000">
        <p:sndAc>
          <p:stSnd>
            <p:snd r:embed="rId7" name="Correct Answer Chime Version 1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سؤال">
            <a:extLst>
              <a:ext uri="{FF2B5EF4-FFF2-40B4-BE49-F238E27FC236}">
                <a16:creationId xmlns:a16="http://schemas.microsoft.com/office/drawing/2014/main" id="{F2FB00F8-E178-5001-9168-27DD2B07A710}"/>
              </a:ext>
            </a:extLst>
          </p:cNvPr>
          <p:cNvSpPr txBox="1"/>
          <p:nvPr/>
        </p:nvSpPr>
        <p:spPr>
          <a:xfrm>
            <a:off x="1923600" y="2539800"/>
            <a:ext cx="8344800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2800" dirty="0">
                <a:solidFill>
                  <a:srgbClr val="4E362C"/>
                </a:solidFill>
                <a:effectLst>
                  <a:outerShdw dist="38100" dir="5400000" algn="t" rotWithShape="0">
                    <a:prstClr val="black">
                      <a:alpha val="40000"/>
                    </a:prst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ما اسم القبيلة التي ينتمي إليها رسول الله ﷺ؟</a:t>
            </a:r>
          </a:p>
        </p:txBody>
      </p:sp>
      <p:sp>
        <p:nvSpPr>
          <p:cNvPr id="3" name="الجواب">
            <a:extLst>
              <a:ext uri="{FF2B5EF4-FFF2-40B4-BE49-F238E27FC236}">
                <a16:creationId xmlns:a16="http://schemas.microsoft.com/office/drawing/2014/main" id="{FB115FA0-9847-F6D9-4A95-C154C2692776}"/>
              </a:ext>
            </a:extLst>
          </p:cNvPr>
          <p:cNvSpPr txBox="1"/>
          <p:nvPr/>
        </p:nvSpPr>
        <p:spPr>
          <a:xfrm>
            <a:off x="1923600" y="3259581"/>
            <a:ext cx="8344800" cy="523220"/>
          </a:xfrm>
          <a:prstGeom prst="rect">
            <a:avLst/>
          </a:prstGeom>
          <a:noFill/>
        </p:spPr>
        <p:txBody>
          <a:bodyPr wrap="square" rtlCol="1" anchor="t">
            <a:spAutoFit/>
          </a:bodyPr>
          <a:lstStyle/>
          <a:p>
            <a:pPr algn="ctr">
              <a:spcAft>
                <a:spcPts val="1200"/>
              </a:spcAft>
            </a:pPr>
            <a:r>
              <a:rPr lang="ar-JO" sz="2800" dirty="0">
                <a:solidFill>
                  <a:srgbClr val="4E362C"/>
                </a:solidFill>
                <a:effectLst>
                  <a:outerShdw dist="38100" dir="5400000" algn="t" rotWithShape="0">
                    <a:prstClr val="black">
                      <a:alpha val="40000"/>
                    </a:prst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قبيلة قريش.</a:t>
            </a:r>
          </a:p>
        </p:txBody>
      </p:sp>
      <p:sp>
        <p:nvSpPr>
          <p:cNvPr id="4" name="زر الجواب">
            <a:extLst>
              <a:ext uri="{FF2B5EF4-FFF2-40B4-BE49-F238E27FC236}">
                <a16:creationId xmlns:a16="http://schemas.microsoft.com/office/drawing/2014/main" id="{D41C060C-2E0E-B865-2712-4BCE5569A9FB}"/>
              </a:ext>
            </a:extLst>
          </p:cNvPr>
          <p:cNvSpPr/>
          <p:nvPr/>
        </p:nvSpPr>
        <p:spPr>
          <a:xfrm>
            <a:off x="5584367" y="3521191"/>
            <a:ext cx="1091666" cy="499618"/>
          </a:xfrm>
          <a:prstGeom prst="roundRect">
            <a:avLst>
              <a:gd name="adj" fmla="val 21751"/>
            </a:avLst>
          </a:prstGeom>
          <a:solidFill>
            <a:srgbClr val="D0985C"/>
          </a:solidFill>
          <a:ln w="19050">
            <a:solidFill>
              <a:srgbClr val="9A6956"/>
            </a:solidFill>
          </a:ln>
          <a:effectLst>
            <a:outerShdw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1" anchor="ctr"/>
          <a:lstStyle/>
          <a:p>
            <a:pPr algn="ctr" rtl="0"/>
            <a:r>
              <a:rPr lang="ar-JO" sz="1600" dirty="0">
                <a:solidFill>
                  <a:srgbClr val="4E362C"/>
                </a:solidFill>
                <a:effectLst>
                  <a:outerShdw dist="25400" dir="5400000" algn="t" rotWithShape="0">
                    <a:prstClr val="black">
                      <a:alpha val="40000"/>
                    </a:prst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الجواب</a:t>
            </a:r>
          </a:p>
        </p:txBody>
      </p:sp>
      <p:sp>
        <p:nvSpPr>
          <p:cNvPr id="5" name="سهم: بشكل رتبة عسكرية 4">
            <a:hlinkClick r:id="" action="ppaction://hlinkshowjump?jump=nextslide" tooltip="التالي"/>
            <a:extLst>
              <a:ext uri="{FF2B5EF4-FFF2-40B4-BE49-F238E27FC236}">
                <a16:creationId xmlns:a16="http://schemas.microsoft.com/office/drawing/2014/main" id="{40315722-81C7-8787-7F78-36EE18BD3F9C}"/>
              </a:ext>
            </a:extLst>
          </p:cNvPr>
          <p:cNvSpPr/>
          <p:nvPr/>
        </p:nvSpPr>
        <p:spPr>
          <a:xfrm flipH="1">
            <a:off x="5834390" y="4478980"/>
            <a:ext cx="523220" cy="523220"/>
          </a:xfrm>
          <a:prstGeom prst="chevron">
            <a:avLst/>
          </a:prstGeom>
          <a:solidFill>
            <a:srgbClr val="D0985C"/>
          </a:solidFill>
          <a:ln w="19050">
            <a:solidFill>
              <a:srgbClr val="9A6956"/>
            </a:solidFill>
          </a:ln>
          <a:effectLst>
            <a:outerShdw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0" rtlCol="1" anchor="ctr"/>
          <a:lstStyle/>
          <a:p>
            <a:pPr algn="ctr" rtl="0"/>
            <a:endParaRPr lang="ar-JO" sz="1600">
              <a:solidFill>
                <a:srgbClr val="4E362C"/>
              </a:solidFill>
              <a:effectLst>
                <a:outerShdw dist="50800" dir="5400000" algn="t" rotWithShape="0">
                  <a:prstClr val="black">
                    <a:alpha val="40000"/>
                  </a:prst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29105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48148E-6 L -4.375E-6 0.13981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 Answer Ding Versio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xit" presetSubtype="32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4" grpId="1" animBg="1"/>
      <p:bldP spid="4" grpId="2" animBg="1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صورة الشريحة 2">
                <a:extLst>
                  <a:ext uri="{FF2B5EF4-FFF2-40B4-BE49-F238E27FC236}">
                    <a16:creationId xmlns:a16="http://schemas.microsoft.com/office/drawing/2014/main" id="{F8F00E9D-FC68-DF4F-12A6-A9CF4F3CD9E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10484737"/>
                  </p:ext>
                </p:extLst>
              </p:nvPr>
            </p:nvGraphicFramePr>
            <p:xfrm>
              <a:off x="4572615" y="2571750"/>
              <a:ext cx="3046770" cy="1714500"/>
            </p:xfrm>
            <a:graphic>
              <a:graphicData uri="http://schemas.microsoft.com/office/powerpoint/2016/slidezoom">
                <pslz:sldZm>
                  <pslz:sldZmObj sldId="282" cId="2606644153">
                    <pslz:zmPr id="{91FF6226-C828-49B0-A6FA-9A22CEA93EF2}" returnToParent="0" imageType="cover" transitionDur="1000">
                      <p166:blipFill xmlns:p166="http://schemas.microsoft.com/office/powerpoint/2016/6/main"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6770" cy="1714500"/>
                        </a:xfrm>
                        <a:prstGeom prst="roundRect">
                          <a:avLst>
                            <a:gd name="adj" fmla="val 16667"/>
                          </a:avLst>
                        </a:prstGeom>
                        <a:ln>
                          <a:noFill/>
                        </a:ln>
                        <a:effectLst>
                          <a:outerShdw blurRad="76200" dist="38100" dir="7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  <a:scene3d>
                          <a:camera prst="orthographicFront"/>
                          <a:lightRig rig="contrasting" dir="t">
                            <a:rot lat="0" lon="0" rev="4200000"/>
                          </a:lightRig>
                        </a:scene3d>
                        <a:sp3d prstMaterial="plastic">
                          <a:bevelT w="381000" h="114300" prst="relaxedInset"/>
                          <a:contourClr>
                            <a:srgbClr val="969696"/>
                          </a:contourClr>
                        </a:sp3d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صورة الشريحة 2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F8F00E9D-FC68-DF4F-12A6-A9CF4F3CD9E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615" y="2571750"/>
                <a:ext cx="3046770" cy="1714500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9812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sndAc>
          <p:stSnd>
            <p:snd r:embed="rId2" name="Correct Answer Chime Version 1.wav"/>
          </p:stSnd>
        </p:sndAc>
      </p:transition>
    </mc:Choice>
    <mc:Fallback xmlns="">
      <p:transition spd="slow" advClick="0" advTm="3000">
        <p:sndAc>
          <p:stSnd>
            <p:snd r:embed="rId7" name="Correct Answer Chime Version 1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سؤال">
            <a:extLst>
              <a:ext uri="{FF2B5EF4-FFF2-40B4-BE49-F238E27FC236}">
                <a16:creationId xmlns:a16="http://schemas.microsoft.com/office/drawing/2014/main" id="{F2FB00F8-E178-5001-9168-27DD2B07A710}"/>
              </a:ext>
            </a:extLst>
          </p:cNvPr>
          <p:cNvSpPr txBox="1"/>
          <p:nvPr/>
        </p:nvSpPr>
        <p:spPr>
          <a:xfrm>
            <a:off x="1923600" y="2539800"/>
            <a:ext cx="8344800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2800" dirty="0">
                <a:solidFill>
                  <a:srgbClr val="4E362C"/>
                </a:solidFill>
                <a:effectLst>
                  <a:outerShdw dist="38100" dir="5400000" algn="t" rotWithShape="0">
                    <a:prstClr val="black">
                      <a:alpha val="40000"/>
                    </a:prst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أين وُلِد النبيّ ﷺ؟</a:t>
            </a:r>
          </a:p>
        </p:txBody>
      </p:sp>
      <p:sp>
        <p:nvSpPr>
          <p:cNvPr id="3" name="الجواب">
            <a:extLst>
              <a:ext uri="{FF2B5EF4-FFF2-40B4-BE49-F238E27FC236}">
                <a16:creationId xmlns:a16="http://schemas.microsoft.com/office/drawing/2014/main" id="{FB115FA0-9847-F6D9-4A95-C154C2692776}"/>
              </a:ext>
            </a:extLst>
          </p:cNvPr>
          <p:cNvSpPr txBox="1"/>
          <p:nvPr/>
        </p:nvSpPr>
        <p:spPr>
          <a:xfrm>
            <a:off x="1923600" y="3259581"/>
            <a:ext cx="8344800" cy="523220"/>
          </a:xfrm>
          <a:prstGeom prst="rect">
            <a:avLst/>
          </a:prstGeom>
          <a:noFill/>
        </p:spPr>
        <p:txBody>
          <a:bodyPr wrap="square" rtlCol="1" anchor="t">
            <a:spAutoFit/>
          </a:bodyPr>
          <a:lstStyle/>
          <a:p>
            <a:pPr algn="ctr">
              <a:spcAft>
                <a:spcPts val="1200"/>
              </a:spcAft>
            </a:pPr>
            <a:r>
              <a:rPr lang="ar-JO" sz="2800" dirty="0">
                <a:solidFill>
                  <a:srgbClr val="4E362C"/>
                </a:solidFill>
                <a:effectLst>
                  <a:outerShdw dist="38100" dir="5400000" algn="t" rotWithShape="0">
                    <a:prstClr val="black">
                      <a:alpha val="40000"/>
                    </a:prst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ولد في مكّة المكرّمة.</a:t>
            </a:r>
          </a:p>
        </p:txBody>
      </p:sp>
      <p:sp>
        <p:nvSpPr>
          <p:cNvPr id="4" name="زر الجواب">
            <a:extLst>
              <a:ext uri="{FF2B5EF4-FFF2-40B4-BE49-F238E27FC236}">
                <a16:creationId xmlns:a16="http://schemas.microsoft.com/office/drawing/2014/main" id="{D41C060C-2E0E-B865-2712-4BCE5569A9FB}"/>
              </a:ext>
            </a:extLst>
          </p:cNvPr>
          <p:cNvSpPr/>
          <p:nvPr/>
        </p:nvSpPr>
        <p:spPr>
          <a:xfrm>
            <a:off x="5584367" y="3521191"/>
            <a:ext cx="1091666" cy="499618"/>
          </a:xfrm>
          <a:prstGeom prst="roundRect">
            <a:avLst>
              <a:gd name="adj" fmla="val 21751"/>
            </a:avLst>
          </a:prstGeom>
          <a:solidFill>
            <a:srgbClr val="D0985C"/>
          </a:solidFill>
          <a:ln w="19050">
            <a:solidFill>
              <a:srgbClr val="9A6956"/>
            </a:solidFill>
          </a:ln>
          <a:effectLst>
            <a:outerShdw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1" anchor="ctr"/>
          <a:lstStyle/>
          <a:p>
            <a:pPr algn="ctr" rtl="0"/>
            <a:r>
              <a:rPr lang="ar-JO" sz="1600" dirty="0">
                <a:solidFill>
                  <a:srgbClr val="4E362C"/>
                </a:solidFill>
                <a:effectLst>
                  <a:outerShdw dist="25400" dir="5400000" algn="t" rotWithShape="0">
                    <a:prstClr val="black">
                      <a:alpha val="40000"/>
                    </a:prst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الجواب</a:t>
            </a:r>
          </a:p>
        </p:txBody>
      </p:sp>
      <p:sp>
        <p:nvSpPr>
          <p:cNvPr id="5" name="سهم: بشكل رتبة عسكرية 4">
            <a:hlinkClick r:id="" action="ppaction://hlinkshowjump?jump=nextslide" tooltip="التالي"/>
            <a:extLst>
              <a:ext uri="{FF2B5EF4-FFF2-40B4-BE49-F238E27FC236}">
                <a16:creationId xmlns:a16="http://schemas.microsoft.com/office/drawing/2014/main" id="{40315722-81C7-8787-7F78-36EE18BD3F9C}"/>
              </a:ext>
            </a:extLst>
          </p:cNvPr>
          <p:cNvSpPr/>
          <p:nvPr/>
        </p:nvSpPr>
        <p:spPr>
          <a:xfrm flipH="1">
            <a:off x="5834390" y="4478980"/>
            <a:ext cx="523220" cy="523220"/>
          </a:xfrm>
          <a:prstGeom prst="chevron">
            <a:avLst/>
          </a:prstGeom>
          <a:solidFill>
            <a:srgbClr val="D0985C"/>
          </a:solidFill>
          <a:ln w="19050">
            <a:solidFill>
              <a:srgbClr val="9A6956"/>
            </a:solidFill>
          </a:ln>
          <a:effectLst>
            <a:outerShdw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0" rtlCol="1" anchor="ctr"/>
          <a:lstStyle/>
          <a:p>
            <a:pPr algn="ctr" rtl="0"/>
            <a:endParaRPr lang="ar-JO" sz="1600">
              <a:solidFill>
                <a:srgbClr val="4E362C"/>
              </a:solidFill>
              <a:effectLst>
                <a:outerShdw dist="50800" dir="5400000" algn="t" rotWithShape="0">
                  <a:prstClr val="black">
                    <a:alpha val="40000"/>
                  </a:prst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06644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48148E-6 L -4.375E-6 0.13981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 Answer Ding Versio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xit" presetSubtype="32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4" grpId="1" animBg="1"/>
      <p:bldP spid="4" grpId="2" animBg="1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صورة الشريحة 3">
                <a:extLst>
                  <a:ext uri="{FF2B5EF4-FFF2-40B4-BE49-F238E27FC236}">
                    <a16:creationId xmlns:a16="http://schemas.microsoft.com/office/drawing/2014/main" id="{C709AECE-5877-1DAD-19F3-85A635BC5F0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17860481"/>
                  </p:ext>
                </p:extLst>
              </p:nvPr>
            </p:nvGraphicFramePr>
            <p:xfrm>
              <a:off x="4572615" y="2571750"/>
              <a:ext cx="3046770" cy="1714500"/>
            </p:xfrm>
            <a:graphic>
              <a:graphicData uri="http://schemas.microsoft.com/office/powerpoint/2016/slidezoom">
                <pslz:sldZm>
                  <pslz:sldZmObj sldId="284" cId="3911929749">
                    <pslz:zmPr id="{A22D00BB-2B78-445F-8636-133CEEB896EC}" returnToParent="0" imageType="cover" transitionDur="1000">
                      <p166:blipFill xmlns:p166="http://schemas.microsoft.com/office/powerpoint/2016/6/main"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6770" cy="1714500"/>
                        </a:xfrm>
                        <a:prstGeom prst="roundRect">
                          <a:avLst>
                            <a:gd name="adj" fmla="val 16667"/>
                          </a:avLst>
                        </a:prstGeom>
                        <a:ln>
                          <a:noFill/>
                        </a:ln>
                        <a:effectLst>
                          <a:outerShdw blurRad="76200" dist="38100" dir="7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  <a:scene3d>
                          <a:camera prst="orthographicFront"/>
                          <a:lightRig rig="contrasting" dir="t">
                            <a:rot lat="0" lon="0" rev="4200000"/>
                          </a:lightRig>
                        </a:scene3d>
                        <a:sp3d prstMaterial="plastic">
                          <a:bevelT w="381000" h="114300" prst="relaxedInset"/>
                          <a:contourClr>
                            <a:srgbClr val="969696"/>
                          </a:contourClr>
                        </a:sp3d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صورة الشريحة 3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C709AECE-5877-1DAD-19F3-85A635BC5F0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615" y="2571750"/>
                <a:ext cx="3046770" cy="1714500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589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sndAc>
          <p:stSnd>
            <p:snd r:embed="rId2" name="Correct Answer Chime Version 1.wav"/>
          </p:stSnd>
        </p:sndAc>
      </p:transition>
    </mc:Choice>
    <mc:Fallback xmlns="">
      <p:transition spd="slow" advClick="0" advTm="3000">
        <p:sndAc>
          <p:stSnd>
            <p:snd r:embed="rId7" name="Correct Answer Chime Version 1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1" name="صورة الشريحة 10">
                <a:extLst>
                  <a:ext uri="{FF2B5EF4-FFF2-40B4-BE49-F238E27FC236}">
                    <a16:creationId xmlns:a16="http://schemas.microsoft.com/office/drawing/2014/main" id="{F2B64027-0422-CA12-1CDC-44C2B46A5C2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53949355"/>
                  </p:ext>
                </p:extLst>
              </p:nvPr>
            </p:nvGraphicFramePr>
            <p:xfrm>
              <a:off x="4572615" y="2571750"/>
              <a:ext cx="3046770" cy="1714500"/>
            </p:xfrm>
            <a:graphic>
              <a:graphicData uri="http://schemas.microsoft.com/office/powerpoint/2016/slidezoom">
                <pslz:sldZm>
                  <pslz:sldZmObj sldId="258" cId="442805109">
                    <pslz:zmPr id="{86B00AD7-CA65-4C36-94C4-28B97921E5C6}" returnToParent="0" imageType="cover" transitionDur="1000">
                      <p166:blipFill xmlns:p166="http://schemas.microsoft.com/office/powerpoint/2016/6/main"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6770" cy="1714500"/>
                        </a:xfrm>
                        <a:prstGeom prst="roundRect">
                          <a:avLst>
                            <a:gd name="adj" fmla="val 16667"/>
                          </a:avLst>
                        </a:prstGeom>
                        <a:ln>
                          <a:noFill/>
                        </a:ln>
                        <a:effectLst>
                          <a:outerShdw blurRad="76200" dist="38100" dir="7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  <a:scene3d>
                          <a:camera prst="orthographicFront"/>
                          <a:lightRig rig="contrasting" dir="t">
                            <a:rot lat="0" lon="0" rev="4200000"/>
                          </a:lightRig>
                        </a:scene3d>
                        <a:sp3d prstMaterial="plastic">
                          <a:bevelT w="381000" h="114300" prst="relaxedInset"/>
                          <a:contourClr>
                            <a:srgbClr val="969696"/>
                          </a:contourClr>
                        </a:sp3d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1" name="صورة الشريحة 10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F2B64027-0422-CA12-1CDC-44C2B46A5C2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615" y="2571750"/>
                <a:ext cx="3046770" cy="1714500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5903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sndAc>
          <p:stSnd>
            <p:snd r:embed="rId2" name="Correct Answer Chime Version 1.wav"/>
          </p:stSnd>
        </p:sndAc>
      </p:transition>
    </mc:Choice>
    <mc:Fallback xmlns="">
      <p:transition spd="slow" advClick="0" advTm="3000">
        <p:sndAc>
          <p:stSnd>
            <p:snd r:embed="rId7" name="Correct Answer Chime Version 1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سؤال">
            <a:extLst>
              <a:ext uri="{FF2B5EF4-FFF2-40B4-BE49-F238E27FC236}">
                <a16:creationId xmlns:a16="http://schemas.microsoft.com/office/drawing/2014/main" id="{F2FB00F8-E178-5001-9168-27DD2B07A710}"/>
              </a:ext>
            </a:extLst>
          </p:cNvPr>
          <p:cNvSpPr txBox="1"/>
          <p:nvPr/>
        </p:nvSpPr>
        <p:spPr>
          <a:xfrm>
            <a:off x="1923600" y="2539800"/>
            <a:ext cx="8344800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2800" dirty="0">
                <a:solidFill>
                  <a:srgbClr val="4E362C"/>
                </a:solidFill>
                <a:effectLst>
                  <a:outerShdw dist="38100" dir="5400000" algn="t" rotWithShape="0">
                    <a:prstClr val="black">
                      <a:alpha val="40000"/>
                    </a:prst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كم كان عمر النبي ﷺ عندما توفيت أمّه آمنة بنت وهب؟</a:t>
            </a:r>
          </a:p>
        </p:txBody>
      </p:sp>
      <p:sp>
        <p:nvSpPr>
          <p:cNvPr id="3" name="الجواب">
            <a:extLst>
              <a:ext uri="{FF2B5EF4-FFF2-40B4-BE49-F238E27FC236}">
                <a16:creationId xmlns:a16="http://schemas.microsoft.com/office/drawing/2014/main" id="{FB115FA0-9847-F6D9-4A95-C154C2692776}"/>
              </a:ext>
            </a:extLst>
          </p:cNvPr>
          <p:cNvSpPr txBox="1"/>
          <p:nvPr/>
        </p:nvSpPr>
        <p:spPr>
          <a:xfrm>
            <a:off x="1923600" y="3259581"/>
            <a:ext cx="8344800" cy="523220"/>
          </a:xfrm>
          <a:prstGeom prst="rect">
            <a:avLst/>
          </a:prstGeom>
          <a:noFill/>
        </p:spPr>
        <p:txBody>
          <a:bodyPr wrap="square" rtlCol="1" anchor="t">
            <a:spAutoFit/>
          </a:bodyPr>
          <a:lstStyle/>
          <a:p>
            <a:pPr algn="ctr">
              <a:spcAft>
                <a:spcPts val="1200"/>
              </a:spcAft>
            </a:pPr>
            <a:r>
              <a:rPr lang="ar-JO" sz="2800" dirty="0">
                <a:solidFill>
                  <a:srgbClr val="4E362C"/>
                </a:solidFill>
                <a:effectLst>
                  <a:outerShdw dist="38100" dir="5400000" algn="t" rotWithShape="0">
                    <a:prstClr val="black">
                      <a:alpha val="40000"/>
                    </a:prst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كان عمره 6 سنوات.</a:t>
            </a:r>
          </a:p>
        </p:txBody>
      </p:sp>
      <p:sp>
        <p:nvSpPr>
          <p:cNvPr id="4" name="زر الجواب">
            <a:extLst>
              <a:ext uri="{FF2B5EF4-FFF2-40B4-BE49-F238E27FC236}">
                <a16:creationId xmlns:a16="http://schemas.microsoft.com/office/drawing/2014/main" id="{D41C060C-2E0E-B865-2712-4BCE5569A9FB}"/>
              </a:ext>
            </a:extLst>
          </p:cNvPr>
          <p:cNvSpPr/>
          <p:nvPr/>
        </p:nvSpPr>
        <p:spPr>
          <a:xfrm>
            <a:off x="5584367" y="3521191"/>
            <a:ext cx="1091666" cy="499618"/>
          </a:xfrm>
          <a:prstGeom prst="roundRect">
            <a:avLst>
              <a:gd name="adj" fmla="val 21751"/>
            </a:avLst>
          </a:prstGeom>
          <a:solidFill>
            <a:srgbClr val="D0985C"/>
          </a:solidFill>
          <a:ln w="19050">
            <a:solidFill>
              <a:srgbClr val="9A6956"/>
            </a:solidFill>
          </a:ln>
          <a:effectLst>
            <a:outerShdw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1" anchor="ctr"/>
          <a:lstStyle/>
          <a:p>
            <a:pPr algn="ctr" rtl="0"/>
            <a:r>
              <a:rPr lang="ar-JO" sz="1600" dirty="0">
                <a:solidFill>
                  <a:srgbClr val="4E362C"/>
                </a:solidFill>
                <a:effectLst>
                  <a:outerShdw dist="25400" dir="5400000" algn="t" rotWithShape="0">
                    <a:prstClr val="black">
                      <a:alpha val="40000"/>
                    </a:prst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الجواب</a:t>
            </a:r>
          </a:p>
        </p:txBody>
      </p:sp>
      <p:sp>
        <p:nvSpPr>
          <p:cNvPr id="5" name="سهم: بشكل رتبة عسكرية 4">
            <a:hlinkClick r:id="" action="ppaction://hlinkshowjump?jump=nextslide" tooltip="التالي"/>
            <a:extLst>
              <a:ext uri="{FF2B5EF4-FFF2-40B4-BE49-F238E27FC236}">
                <a16:creationId xmlns:a16="http://schemas.microsoft.com/office/drawing/2014/main" id="{40315722-81C7-8787-7F78-36EE18BD3F9C}"/>
              </a:ext>
            </a:extLst>
          </p:cNvPr>
          <p:cNvSpPr/>
          <p:nvPr/>
        </p:nvSpPr>
        <p:spPr>
          <a:xfrm flipH="1">
            <a:off x="5834390" y="4478980"/>
            <a:ext cx="523220" cy="523220"/>
          </a:xfrm>
          <a:prstGeom prst="chevron">
            <a:avLst/>
          </a:prstGeom>
          <a:solidFill>
            <a:srgbClr val="D0985C"/>
          </a:solidFill>
          <a:ln w="19050">
            <a:solidFill>
              <a:srgbClr val="9A6956"/>
            </a:solidFill>
          </a:ln>
          <a:effectLst>
            <a:outerShdw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0" rtlCol="1" anchor="ctr"/>
          <a:lstStyle/>
          <a:p>
            <a:pPr algn="ctr" rtl="0"/>
            <a:endParaRPr lang="ar-JO" sz="1600">
              <a:solidFill>
                <a:srgbClr val="4E362C"/>
              </a:solidFill>
              <a:effectLst>
                <a:outerShdw dist="50800" dir="5400000" algn="t" rotWithShape="0">
                  <a:prstClr val="black">
                    <a:alpha val="40000"/>
                  </a:prst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11929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48148E-6 L -4.375E-6 0.13981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 Answer Ding Versio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xit" presetSubtype="32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4" grpId="1" animBg="1"/>
      <p:bldP spid="4" grpId="2" animBg="1"/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صورة الشريحة 2">
                <a:extLst>
                  <a:ext uri="{FF2B5EF4-FFF2-40B4-BE49-F238E27FC236}">
                    <a16:creationId xmlns:a16="http://schemas.microsoft.com/office/drawing/2014/main" id="{A025A004-AB1A-FD9F-17D7-49F0F6D308D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04851250"/>
                  </p:ext>
                </p:extLst>
              </p:nvPr>
            </p:nvGraphicFramePr>
            <p:xfrm>
              <a:off x="4572615" y="2571750"/>
              <a:ext cx="3046770" cy="1714500"/>
            </p:xfrm>
            <a:graphic>
              <a:graphicData uri="http://schemas.microsoft.com/office/powerpoint/2016/slidezoom">
                <pslz:sldZm>
                  <pslz:sldZmObj sldId="286" cId="1470933930">
                    <pslz:zmPr id="{78EA4280-147D-4B9D-B3AF-F8867D164725}" returnToParent="0" imageType="cover" transitionDur="1000">
                      <p166:blipFill xmlns:p166="http://schemas.microsoft.com/office/powerpoint/2016/6/main"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6770" cy="1714500"/>
                        </a:xfrm>
                        <a:prstGeom prst="roundRect">
                          <a:avLst>
                            <a:gd name="adj" fmla="val 16667"/>
                          </a:avLst>
                        </a:prstGeom>
                        <a:ln>
                          <a:noFill/>
                        </a:ln>
                        <a:effectLst>
                          <a:outerShdw blurRad="76200" dist="38100" dir="7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  <a:scene3d>
                          <a:camera prst="orthographicFront"/>
                          <a:lightRig rig="contrasting" dir="t">
                            <a:rot lat="0" lon="0" rev="4200000"/>
                          </a:lightRig>
                        </a:scene3d>
                        <a:sp3d prstMaterial="plastic">
                          <a:bevelT w="381000" h="114300" prst="relaxedInset"/>
                          <a:contourClr>
                            <a:srgbClr val="969696"/>
                          </a:contourClr>
                        </a:sp3d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صورة الشريحة 2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A025A004-AB1A-FD9F-17D7-49F0F6D308D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615" y="2571750"/>
                <a:ext cx="3046770" cy="1714500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9275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sndAc>
          <p:stSnd>
            <p:snd r:embed="rId2" name="Correct Answer Chime Version 1.wav"/>
          </p:stSnd>
        </p:sndAc>
      </p:transition>
    </mc:Choice>
    <mc:Fallback xmlns="">
      <p:transition spd="slow" advClick="0" advTm="3000">
        <p:sndAc>
          <p:stSnd>
            <p:snd r:embed="rId7" name="Correct Answer Chime Version 1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سؤال">
            <a:extLst>
              <a:ext uri="{FF2B5EF4-FFF2-40B4-BE49-F238E27FC236}">
                <a16:creationId xmlns:a16="http://schemas.microsoft.com/office/drawing/2014/main" id="{F2FB00F8-E178-5001-9168-27DD2B07A710}"/>
              </a:ext>
            </a:extLst>
          </p:cNvPr>
          <p:cNvSpPr txBox="1"/>
          <p:nvPr/>
        </p:nvSpPr>
        <p:spPr>
          <a:xfrm>
            <a:off x="1923600" y="2539800"/>
            <a:ext cx="8344800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2800" dirty="0">
                <a:solidFill>
                  <a:srgbClr val="4E362C"/>
                </a:solidFill>
                <a:effectLst>
                  <a:outerShdw dist="38100" dir="5400000" algn="t" rotWithShape="0">
                    <a:prstClr val="black">
                      <a:alpha val="40000"/>
                    </a:prst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ما اسم بادية حليمة السعدية مرضعة الرسول ﷺ؟</a:t>
            </a:r>
          </a:p>
        </p:txBody>
      </p:sp>
      <p:sp>
        <p:nvSpPr>
          <p:cNvPr id="3" name="الجواب">
            <a:extLst>
              <a:ext uri="{FF2B5EF4-FFF2-40B4-BE49-F238E27FC236}">
                <a16:creationId xmlns:a16="http://schemas.microsoft.com/office/drawing/2014/main" id="{FB115FA0-9847-F6D9-4A95-C154C2692776}"/>
              </a:ext>
            </a:extLst>
          </p:cNvPr>
          <p:cNvSpPr txBox="1"/>
          <p:nvPr/>
        </p:nvSpPr>
        <p:spPr>
          <a:xfrm>
            <a:off x="1923600" y="3259581"/>
            <a:ext cx="8344800" cy="523220"/>
          </a:xfrm>
          <a:prstGeom prst="rect">
            <a:avLst/>
          </a:prstGeom>
          <a:noFill/>
        </p:spPr>
        <p:txBody>
          <a:bodyPr wrap="square" rtlCol="1" anchor="t">
            <a:spAutoFit/>
          </a:bodyPr>
          <a:lstStyle/>
          <a:p>
            <a:pPr algn="ctr">
              <a:spcAft>
                <a:spcPts val="1200"/>
              </a:spcAft>
            </a:pPr>
            <a:r>
              <a:rPr lang="ar-JO" sz="2800" dirty="0">
                <a:solidFill>
                  <a:srgbClr val="4E362C"/>
                </a:solidFill>
                <a:effectLst>
                  <a:outerShdw dist="38100" dir="5400000" algn="t" rotWithShape="0">
                    <a:prstClr val="black">
                      <a:alpha val="40000"/>
                    </a:prst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بادية بني سعد.</a:t>
            </a:r>
          </a:p>
        </p:txBody>
      </p:sp>
      <p:sp>
        <p:nvSpPr>
          <p:cNvPr id="4" name="زر الجواب">
            <a:extLst>
              <a:ext uri="{FF2B5EF4-FFF2-40B4-BE49-F238E27FC236}">
                <a16:creationId xmlns:a16="http://schemas.microsoft.com/office/drawing/2014/main" id="{D41C060C-2E0E-B865-2712-4BCE5569A9FB}"/>
              </a:ext>
            </a:extLst>
          </p:cNvPr>
          <p:cNvSpPr/>
          <p:nvPr/>
        </p:nvSpPr>
        <p:spPr>
          <a:xfrm>
            <a:off x="5584367" y="3521191"/>
            <a:ext cx="1091666" cy="499618"/>
          </a:xfrm>
          <a:prstGeom prst="roundRect">
            <a:avLst>
              <a:gd name="adj" fmla="val 21751"/>
            </a:avLst>
          </a:prstGeom>
          <a:solidFill>
            <a:srgbClr val="D0985C"/>
          </a:solidFill>
          <a:ln w="19050">
            <a:solidFill>
              <a:srgbClr val="9A6956"/>
            </a:solidFill>
          </a:ln>
          <a:effectLst>
            <a:outerShdw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1" anchor="ctr"/>
          <a:lstStyle/>
          <a:p>
            <a:pPr algn="ctr" rtl="0"/>
            <a:r>
              <a:rPr lang="ar-JO" sz="1600" dirty="0">
                <a:solidFill>
                  <a:srgbClr val="4E362C"/>
                </a:solidFill>
                <a:effectLst>
                  <a:outerShdw dist="25400" dir="5400000" algn="t" rotWithShape="0">
                    <a:prstClr val="black">
                      <a:alpha val="40000"/>
                    </a:prst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الجواب</a:t>
            </a:r>
          </a:p>
        </p:txBody>
      </p:sp>
      <p:sp>
        <p:nvSpPr>
          <p:cNvPr id="5" name="سهم: بشكل رتبة عسكرية 4">
            <a:hlinkClick r:id="" action="ppaction://hlinkshowjump?jump=nextslide" tooltip="التالي"/>
            <a:extLst>
              <a:ext uri="{FF2B5EF4-FFF2-40B4-BE49-F238E27FC236}">
                <a16:creationId xmlns:a16="http://schemas.microsoft.com/office/drawing/2014/main" id="{40315722-81C7-8787-7F78-36EE18BD3F9C}"/>
              </a:ext>
            </a:extLst>
          </p:cNvPr>
          <p:cNvSpPr/>
          <p:nvPr/>
        </p:nvSpPr>
        <p:spPr>
          <a:xfrm flipH="1">
            <a:off x="5834390" y="4478980"/>
            <a:ext cx="523220" cy="523220"/>
          </a:xfrm>
          <a:prstGeom prst="chevron">
            <a:avLst/>
          </a:prstGeom>
          <a:solidFill>
            <a:srgbClr val="D0985C"/>
          </a:solidFill>
          <a:ln w="19050">
            <a:solidFill>
              <a:srgbClr val="9A6956"/>
            </a:solidFill>
          </a:ln>
          <a:effectLst>
            <a:outerShdw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0" rtlCol="1" anchor="ctr"/>
          <a:lstStyle/>
          <a:p>
            <a:pPr algn="ctr" rtl="0"/>
            <a:endParaRPr lang="ar-JO" sz="1600">
              <a:solidFill>
                <a:srgbClr val="4E362C"/>
              </a:solidFill>
              <a:effectLst>
                <a:outerShdw dist="50800" dir="5400000" algn="t" rotWithShape="0">
                  <a:prstClr val="black">
                    <a:alpha val="40000"/>
                  </a:prst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70933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48148E-6 L -4.375E-6 0.13981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 Answer Ding Versio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xit" presetSubtype="32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4" grpId="1" animBg="1"/>
      <p:bldP spid="4" grpId="2" animBg="1"/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صورة الشريحة 3">
                <a:extLst>
                  <a:ext uri="{FF2B5EF4-FFF2-40B4-BE49-F238E27FC236}">
                    <a16:creationId xmlns:a16="http://schemas.microsoft.com/office/drawing/2014/main" id="{F089D982-52F5-913D-E268-55C89904520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24096221"/>
                  </p:ext>
                </p:extLst>
              </p:nvPr>
            </p:nvGraphicFramePr>
            <p:xfrm>
              <a:off x="4572615" y="2571750"/>
              <a:ext cx="3046770" cy="1714500"/>
            </p:xfrm>
            <a:graphic>
              <a:graphicData uri="http://schemas.microsoft.com/office/powerpoint/2016/slidezoom">
                <pslz:sldZm>
                  <pslz:sldZmObj sldId="288" cId="1714213078">
                    <pslz:zmPr id="{467CAAA1-3357-4993-895B-52580A677B66}" returnToParent="0" imageType="cover" transitionDur="1000">
                      <p166:blipFill xmlns:p166="http://schemas.microsoft.com/office/powerpoint/2016/6/main"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6770" cy="1714500"/>
                        </a:xfrm>
                        <a:prstGeom prst="roundRect">
                          <a:avLst>
                            <a:gd name="adj" fmla="val 16667"/>
                          </a:avLst>
                        </a:prstGeom>
                        <a:ln>
                          <a:noFill/>
                        </a:ln>
                        <a:effectLst>
                          <a:outerShdw blurRad="76200" dist="38100" dir="7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  <a:scene3d>
                          <a:camera prst="orthographicFront"/>
                          <a:lightRig rig="contrasting" dir="t">
                            <a:rot lat="0" lon="0" rev="4200000"/>
                          </a:lightRig>
                        </a:scene3d>
                        <a:sp3d prstMaterial="plastic">
                          <a:bevelT w="381000" h="114300" prst="relaxedInset"/>
                          <a:contourClr>
                            <a:srgbClr val="969696"/>
                          </a:contourClr>
                        </a:sp3d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صورة الشريحة 3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F089D982-52F5-913D-E268-55C89904520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615" y="2571750"/>
                <a:ext cx="3046770" cy="1714500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78960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sndAc>
          <p:stSnd>
            <p:snd r:embed="rId2" name="Correct Answer Chime Version 1.wav"/>
          </p:stSnd>
        </p:sndAc>
      </p:transition>
    </mc:Choice>
    <mc:Fallback xmlns="">
      <p:transition spd="slow" advClick="0" advTm="3000">
        <p:sndAc>
          <p:stSnd>
            <p:snd r:embed="rId7" name="Correct Answer Chime Version 1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سؤال">
            <a:extLst>
              <a:ext uri="{FF2B5EF4-FFF2-40B4-BE49-F238E27FC236}">
                <a16:creationId xmlns:a16="http://schemas.microsoft.com/office/drawing/2014/main" id="{F2FB00F8-E178-5001-9168-27DD2B07A710}"/>
              </a:ext>
            </a:extLst>
          </p:cNvPr>
          <p:cNvSpPr txBox="1"/>
          <p:nvPr/>
        </p:nvSpPr>
        <p:spPr>
          <a:xfrm>
            <a:off x="1718400" y="2539800"/>
            <a:ext cx="8755200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2800" dirty="0">
                <a:solidFill>
                  <a:srgbClr val="4E362C"/>
                </a:solidFill>
                <a:effectLst>
                  <a:outerShdw dist="38100" dir="5400000" algn="t" rotWithShape="0">
                    <a:prstClr val="black">
                      <a:alpha val="40000"/>
                    </a:prst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كم كان عمر النبيّ ﷺ عندما عاد إلى أمّه من بادية بني سعد؟</a:t>
            </a:r>
          </a:p>
        </p:txBody>
      </p:sp>
      <p:sp>
        <p:nvSpPr>
          <p:cNvPr id="3" name="الجواب">
            <a:extLst>
              <a:ext uri="{FF2B5EF4-FFF2-40B4-BE49-F238E27FC236}">
                <a16:creationId xmlns:a16="http://schemas.microsoft.com/office/drawing/2014/main" id="{FB115FA0-9847-F6D9-4A95-C154C2692776}"/>
              </a:ext>
            </a:extLst>
          </p:cNvPr>
          <p:cNvSpPr txBox="1"/>
          <p:nvPr/>
        </p:nvSpPr>
        <p:spPr>
          <a:xfrm>
            <a:off x="1923600" y="3259581"/>
            <a:ext cx="8344800" cy="523220"/>
          </a:xfrm>
          <a:prstGeom prst="rect">
            <a:avLst/>
          </a:prstGeom>
          <a:noFill/>
        </p:spPr>
        <p:txBody>
          <a:bodyPr wrap="square" rtlCol="1" anchor="t">
            <a:spAutoFit/>
          </a:bodyPr>
          <a:lstStyle/>
          <a:p>
            <a:pPr algn="ctr">
              <a:spcAft>
                <a:spcPts val="1200"/>
              </a:spcAft>
            </a:pPr>
            <a:r>
              <a:rPr lang="ar-JO" sz="2800" dirty="0">
                <a:solidFill>
                  <a:srgbClr val="4E362C"/>
                </a:solidFill>
                <a:effectLst>
                  <a:outerShdw dist="38100" dir="5400000" algn="t" rotWithShape="0">
                    <a:prstClr val="black">
                      <a:alpha val="40000"/>
                    </a:prst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كان عمره 5 سنوات.</a:t>
            </a:r>
          </a:p>
        </p:txBody>
      </p:sp>
      <p:sp>
        <p:nvSpPr>
          <p:cNvPr id="4" name="زر الجواب">
            <a:extLst>
              <a:ext uri="{FF2B5EF4-FFF2-40B4-BE49-F238E27FC236}">
                <a16:creationId xmlns:a16="http://schemas.microsoft.com/office/drawing/2014/main" id="{D41C060C-2E0E-B865-2712-4BCE5569A9FB}"/>
              </a:ext>
            </a:extLst>
          </p:cNvPr>
          <p:cNvSpPr/>
          <p:nvPr/>
        </p:nvSpPr>
        <p:spPr>
          <a:xfrm>
            <a:off x="5584367" y="3521191"/>
            <a:ext cx="1091666" cy="499618"/>
          </a:xfrm>
          <a:prstGeom prst="roundRect">
            <a:avLst>
              <a:gd name="adj" fmla="val 21751"/>
            </a:avLst>
          </a:prstGeom>
          <a:solidFill>
            <a:srgbClr val="D0985C"/>
          </a:solidFill>
          <a:ln w="19050">
            <a:solidFill>
              <a:srgbClr val="9A6956"/>
            </a:solidFill>
          </a:ln>
          <a:effectLst>
            <a:outerShdw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1" anchor="ctr"/>
          <a:lstStyle/>
          <a:p>
            <a:pPr algn="ctr" rtl="0"/>
            <a:r>
              <a:rPr lang="ar-JO" sz="1600" dirty="0">
                <a:solidFill>
                  <a:srgbClr val="4E362C"/>
                </a:solidFill>
                <a:effectLst>
                  <a:outerShdw dist="25400" dir="5400000" algn="t" rotWithShape="0">
                    <a:prstClr val="black">
                      <a:alpha val="40000"/>
                    </a:prst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الجواب</a:t>
            </a:r>
          </a:p>
        </p:txBody>
      </p:sp>
      <p:sp>
        <p:nvSpPr>
          <p:cNvPr id="5" name="سهم: بشكل رتبة عسكرية 4">
            <a:hlinkClick r:id="" action="ppaction://hlinkshowjump?jump=nextslide" tooltip="التالي"/>
            <a:extLst>
              <a:ext uri="{FF2B5EF4-FFF2-40B4-BE49-F238E27FC236}">
                <a16:creationId xmlns:a16="http://schemas.microsoft.com/office/drawing/2014/main" id="{40315722-81C7-8787-7F78-36EE18BD3F9C}"/>
              </a:ext>
            </a:extLst>
          </p:cNvPr>
          <p:cNvSpPr/>
          <p:nvPr/>
        </p:nvSpPr>
        <p:spPr>
          <a:xfrm flipH="1">
            <a:off x="5834390" y="4478980"/>
            <a:ext cx="523220" cy="523220"/>
          </a:xfrm>
          <a:prstGeom prst="chevron">
            <a:avLst/>
          </a:prstGeom>
          <a:solidFill>
            <a:srgbClr val="D0985C"/>
          </a:solidFill>
          <a:ln w="19050">
            <a:solidFill>
              <a:srgbClr val="9A6956"/>
            </a:solidFill>
          </a:ln>
          <a:effectLst>
            <a:outerShdw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0" rtlCol="1" anchor="ctr"/>
          <a:lstStyle/>
          <a:p>
            <a:pPr algn="ctr" rtl="0"/>
            <a:endParaRPr lang="ar-JO" sz="1600">
              <a:solidFill>
                <a:srgbClr val="4E362C"/>
              </a:solidFill>
              <a:effectLst>
                <a:outerShdw dist="50800" dir="5400000" algn="t" rotWithShape="0">
                  <a:prstClr val="black">
                    <a:alpha val="40000"/>
                  </a:prst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14213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48148E-6 L -4.375E-6 0.13981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 Answer Ding Versio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xit" presetSubtype="32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4" grpId="1" animBg="1"/>
      <p:bldP spid="4" grpId="2" animBg="1"/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صورة الشريحة 2">
                <a:extLst>
                  <a:ext uri="{FF2B5EF4-FFF2-40B4-BE49-F238E27FC236}">
                    <a16:creationId xmlns:a16="http://schemas.microsoft.com/office/drawing/2014/main" id="{328452DA-094F-AC16-43A9-42BF8F97707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45285664"/>
                  </p:ext>
                </p:extLst>
              </p:nvPr>
            </p:nvGraphicFramePr>
            <p:xfrm>
              <a:off x="4572615" y="2571750"/>
              <a:ext cx="3046770" cy="1714500"/>
            </p:xfrm>
            <a:graphic>
              <a:graphicData uri="http://schemas.microsoft.com/office/powerpoint/2016/slidezoom">
                <pslz:sldZm>
                  <pslz:sldZmObj sldId="290" cId="458070999">
                    <pslz:zmPr id="{205A1D00-27FF-4129-A081-9C5B34394666}" returnToParent="0" imageType="cover" transitionDur="1000">
                      <p166:blipFill xmlns:p166="http://schemas.microsoft.com/office/powerpoint/2016/6/main"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6770" cy="1714500"/>
                        </a:xfrm>
                        <a:prstGeom prst="roundRect">
                          <a:avLst>
                            <a:gd name="adj" fmla="val 16667"/>
                          </a:avLst>
                        </a:prstGeom>
                        <a:ln>
                          <a:noFill/>
                        </a:ln>
                        <a:effectLst>
                          <a:outerShdw blurRad="76200" dist="38100" dir="7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  <a:scene3d>
                          <a:camera prst="orthographicFront"/>
                          <a:lightRig rig="contrasting" dir="t">
                            <a:rot lat="0" lon="0" rev="4200000"/>
                          </a:lightRig>
                        </a:scene3d>
                        <a:sp3d prstMaterial="plastic">
                          <a:bevelT w="381000" h="114300" prst="relaxedInset"/>
                          <a:contourClr>
                            <a:srgbClr val="969696"/>
                          </a:contourClr>
                        </a:sp3d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صورة الشريحة 2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328452DA-094F-AC16-43A9-42BF8F97707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615" y="2571750"/>
                <a:ext cx="3046770" cy="1714500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5302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sndAc>
          <p:stSnd>
            <p:snd r:embed="rId2" name="Correct Answer Chime Version 1.wav"/>
          </p:stSnd>
        </p:sndAc>
      </p:transition>
    </mc:Choice>
    <mc:Fallback xmlns="">
      <p:transition spd="slow" advClick="0" advTm="3000">
        <p:sndAc>
          <p:stSnd>
            <p:snd r:embed="rId7" name="Correct Answer Chime Version 1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سؤال">
            <a:extLst>
              <a:ext uri="{FF2B5EF4-FFF2-40B4-BE49-F238E27FC236}">
                <a16:creationId xmlns:a16="http://schemas.microsoft.com/office/drawing/2014/main" id="{F2FB00F8-E178-5001-9168-27DD2B07A710}"/>
              </a:ext>
            </a:extLst>
          </p:cNvPr>
          <p:cNvSpPr txBox="1"/>
          <p:nvPr/>
        </p:nvSpPr>
        <p:spPr>
          <a:xfrm>
            <a:off x="1650000" y="2539800"/>
            <a:ext cx="8892000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2800" dirty="0">
                <a:solidFill>
                  <a:srgbClr val="4E362C"/>
                </a:solidFill>
                <a:effectLst>
                  <a:outerShdw dist="38100" dir="5400000" algn="t" rotWithShape="0">
                    <a:prstClr val="black">
                      <a:alpha val="40000"/>
                    </a:prst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كم كان عمر الرسول ﷺ عندما خرج للتجارة مع عمّه أبو طالب؟</a:t>
            </a:r>
          </a:p>
        </p:txBody>
      </p:sp>
      <p:sp>
        <p:nvSpPr>
          <p:cNvPr id="3" name="الجواب">
            <a:extLst>
              <a:ext uri="{FF2B5EF4-FFF2-40B4-BE49-F238E27FC236}">
                <a16:creationId xmlns:a16="http://schemas.microsoft.com/office/drawing/2014/main" id="{FB115FA0-9847-F6D9-4A95-C154C2692776}"/>
              </a:ext>
            </a:extLst>
          </p:cNvPr>
          <p:cNvSpPr txBox="1"/>
          <p:nvPr/>
        </p:nvSpPr>
        <p:spPr>
          <a:xfrm>
            <a:off x="1923600" y="3259581"/>
            <a:ext cx="8344800" cy="523220"/>
          </a:xfrm>
          <a:prstGeom prst="rect">
            <a:avLst/>
          </a:prstGeom>
          <a:noFill/>
        </p:spPr>
        <p:txBody>
          <a:bodyPr wrap="square" rtlCol="1" anchor="t">
            <a:spAutoFit/>
          </a:bodyPr>
          <a:lstStyle/>
          <a:p>
            <a:pPr algn="ctr">
              <a:spcAft>
                <a:spcPts val="1200"/>
              </a:spcAft>
            </a:pPr>
            <a:r>
              <a:rPr lang="ar-JO" sz="2800" dirty="0">
                <a:solidFill>
                  <a:srgbClr val="4E362C"/>
                </a:solidFill>
                <a:effectLst>
                  <a:outerShdw dist="38100" dir="5400000" algn="t" rotWithShape="0">
                    <a:prstClr val="black">
                      <a:alpha val="40000"/>
                    </a:prst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كان عمره 12 عامًا.</a:t>
            </a:r>
          </a:p>
        </p:txBody>
      </p:sp>
      <p:sp>
        <p:nvSpPr>
          <p:cNvPr id="4" name="زر الجواب">
            <a:extLst>
              <a:ext uri="{FF2B5EF4-FFF2-40B4-BE49-F238E27FC236}">
                <a16:creationId xmlns:a16="http://schemas.microsoft.com/office/drawing/2014/main" id="{D41C060C-2E0E-B865-2712-4BCE5569A9FB}"/>
              </a:ext>
            </a:extLst>
          </p:cNvPr>
          <p:cNvSpPr/>
          <p:nvPr/>
        </p:nvSpPr>
        <p:spPr>
          <a:xfrm>
            <a:off x="5584367" y="3521191"/>
            <a:ext cx="1091666" cy="499618"/>
          </a:xfrm>
          <a:prstGeom prst="roundRect">
            <a:avLst>
              <a:gd name="adj" fmla="val 21751"/>
            </a:avLst>
          </a:prstGeom>
          <a:solidFill>
            <a:srgbClr val="D0985C"/>
          </a:solidFill>
          <a:ln w="19050">
            <a:solidFill>
              <a:srgbClr val="9A6956"/>
            </a:solidFill>
          </a:ln>
          <a:effectLst>
            <a:outerShdw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1" anchor="ctr"/>
          <a:lstStyle/>
          <a:p>
            <a:pPr algn="ctr" rtl="0"/>
            <a:r>
              <a:rPr lang="ar-JO" sz="1600" dirty="0">
                <a:solidFill>
                  <a:srgbClr val="4E362C"/>
                </a:solidFill>
                <a:effectLst>
                  <a:outerShdw dist="25400" dir="5400000" algn="t" rotWithShape="0">
                    <a:prstClr val="black">
                      <a:alpha val="40000"/>
                    </a:prst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الجواب</a:t>
            </a:r>
          </a:p>
        </p:txBody>
      </p:sp>
      <p:sp>
        <p:nvSpPr>
          <p:cNvPr id="5" name="سهم: بشكل رتبة عسكرية 4">
            <a:hlinkClick r:id="" action="ppaction://hlinkshowjump?jump=nextslide" tooltip="التالي"/>
            <a:extLst>
              <a:ext uri="{FF2B5EF4-FFF2-40B4-BE49-F238E27FC236}">
                <a16:creationId xmlns:a16="http://schemas.microsoft.com/office/drawing/2014/main" id="{40315722-81C7-8787-7F78-36EE18BD3F9C}"/>
              </a:ext>
            </a:extLst>
          </p:cNvPr>
          <p:cNvSpPr/>
          <p:nvPr/>
        </p:nvSpPr>
        <p:spPr>
          <a:xfrm flipH="1">
            <a:off x="5834390" y="4478980"/>
            <a:ext cx="523220" cy="523220"/>
          </a:xfrm>
          <a:prstGeom prst="chevron">
            <a:avLst/>
          </a:prstGeom>
          <a:solidFill>
            <a:srgbClr val="D0985C"/>
          </a:solidFill>
          <a:ln w="19050">
            <a:solidFill>
              <a:srgbClr val="9A6956"/>
            </a:solidFill>
          </a:ln>
          <a:effectLst>
            <a:outerShdw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0" rtlCol="1" anchor="ctr"/>
          <a:lstStyle/>
          <a:p>
            <a:pPr algn="ctr" rtl="0"/>
            <a:endParaRPr lang="ar-JO" sz="1600">
              <a:solidFill>
                <a:srgbClr val="4E362C"/>
              </a:solidFill>
              <a:effectLst>
                <a:outerShdw dist="50800" dir="5400000" algn="t" rotWithShape="0">
                  <a:prstClr val="black">
                    <a:alpha val="40000"/>
                  </a:prst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58070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48148E-6 L -4.375E-6 0.13981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 Answer Ding Versio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xit" presetSubtype="32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4" grpId="1" animBg="1"/>
      <p:bldP spid="4" grpId="2" animBg="1"/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صورة الشريحة 3">
                <a:extLst>
                  <a:ext uri="{FF2B5EF4-FFF2-40B4-BE49-F238E27FC236}">
                    <a16:creationId xmlns:a16="http://schemas.microsoft.com/office/drawing/2014/main" id="{48574779-7A9D-E873-FBCB-978BB40D4C3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74475437"/>
                  </p:ext>
                </p:extLst>
              </p:nvPr>
            </p:nvGraphicFramePr>
            <p:xfrm>
              <a:off x="4572615" y="2571750"/>
              <a:ext cx="3046770" cy="1714500"/>
            </p:xfrm>
            <a:graphic>
              <a:graphicData uri="http://schemas.microsoft.com/office/powerpoint/2016/slidezoom">
                <pslz:sldZm>
                  <pslz:sldZmObj sldId="292" cId="1465402740">
                    <pslz:zmPr id="{9E9AA332-7DFC-4BBB-8279-9D81EE6C5F32}" returnToParent="0" imageType="cover" transitionDur="1000">
                      <p166:blipFill xmlns:p166="http://schemas.microsoft.com/office/powerpoint/2016/6/main"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6770" cy="1714500"/>
                        </a:xfrm>
                        <a:prstGeom prst="roundRect">
                          <a:avLst>
                            <a:gd name="adj" fmla="val 16667"/>
                          </a:avLst>
                        </a:prstGeom>
                        <a:ln>
                          <a:noFill/>
                        </a:ln>
                        <a:effectLst>
                          <a:outerShdw blurRad="76200" dist="38100" dir="7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  <a:scene3d>
                          <a:camera prst="orthographicFront"/>
                          <a:lightRig rig="contrasting" dir="t">
                            <a:rot lat="0" lon="0" rev="4200000"/>
                          </a:lightRig>
                        </a:scene3d>
                        <a:sp3d prstMaterial="plastic">
                          <a:bevelT w="381000" h="114300" prst="relaxedInset"/>
                          <a:contourClr>
                            <a:srgbClr val="969696"/>
                          </a:contourClr>
                        </a:sp3d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صورة الشريحة 3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48574779-7A9D-E873-FBCB-978BB40D4C3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615" y="2571750"/>
                <a:ext cx="3046770" cy="1714500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42196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sndAc>
          <p:stSnd>
            <p:snd r:embed="rId2" name="Correct Answer Chime Version 1.wav"/>
          </p:stSnd>
        </p:sndAc>
      </p:transition>
    </mc:Choice>
    <mc:Fallback xmlns="">
      <p:transition spd="slow" advClick="0" advTm="3000">
        <p:sndAc>
          <p:stSnd>
            <p:snd r:embed="rId7" name="Correct Answer Chime Version 1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سؤال">
            <a:extLst>
              <a:ext uri="{FF2B5EF4-FFF2-40B4-BE49-F238E27FC236}">
                <a16:creationId xmlns:a16="http://schemas.microsoft.com/office/drawing/2014/main" id="{F2FB00F8-E178-5001-9168-27DD2B07A710}"/>
              </a:ext>
            </a:extLst>
          </p:cNvPr>
          <p:cNvSpPr txBox="1"/>
          <p:nvPr/>
        </p:nvSpPr>
        <p:spPr>
          <a:xfrm>
            <a:off x="1923600" y="2324357"/>
            <a:ext cx="8344800" cy="954107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2800" dirty="0">
                <a:solidFill>
                  <a:srgbClr val="4E362C"/>
                </a:solidFill>
                <a:effectLst>
                  <a:outerShdw dist="38100" dir="5400000" algn="t" rotWithShape="0">
                    <a:prstClr val="black">
                      <a:alpha val="40000"/>
                    </a:prst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ما اسم الراهب الذي مرّ به رسول الله ﷺ وعمّه أبو طالب في رحلته إلى الشام؟</a:t>
            </a:r>
          </a:p>
        </p:txBody>
      </p:sp>
      <p:sp>
        <p:nvSpPr>
          <p:cNvPr id="3" name="الجواب">
            <a:extLst>
              <a:ext uri="{FF2B5EF4-FFF2-40B4-BE49-F238E27FC236}">
                <a16:creationId xmlns:a16="http://schemas.microsoft.com/office/drawing/2014/main" id="{FB115FA0-9847-F6D9-4A95-C154C2692776}"/>
              </a:ext>
            </a:extLst>
          </p:cNvPr>
          <p:cNvSpPr txBox="1"/>
          <p:nvPr/>
        </p:nvSpPr>
        <p:spPr>
          <a:xfrm>
            <a:off x="1923600" y="3452980"/>
            <a:ext cx="8344800" cy="523220"/>
          </a:xfrm>
          <a:prstGeom prst="rect">
            <a:avLst/>
          </a:prstGeom>
          <a:noFill/>
        </p:spPr>
        <p:txBody>
          <a:bodyPr wrap="square" rtlCol="1" anchor="t">
            <a:spAutoFit/>
          </a:bodyPr>
          <a:lstStyle/>
          <a:p>
            <a:pPr algn="ctr">
              <a:spcAft>
                <a:spcPts val="1200"/>
              </a:spcAft>
            </a:pPr>
            <a:r>
              <a:rPr lang="ar-JO" sz="2800" dirty="0">
                <a:solidFill>
                  <a:srgbClr val="4E362C"/>
                </a:solidFill>
                <a:effectLst>
                  <a:outerShdw dist="38100" dir="5400000" algn="t" rotWithShape="0">
                    <a:prstClr val="black">
                      <a:alpha val="40000"/>
                    </a:prst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الراهب بحيرا.</a:t>
            </a:r>
          </a:p>
        </p:txBody>
      </p:sp>
      <p:sp>
        <p:nvSpPr>
          <p:cNvPr id="4" name="زر الجواب">
            <a:extLst>
              <a:ext uri="{FF2B5EF4-FFF2-40B4-BE49-F238E27FC236}">
                <a16:creationId xmlns:a16="http://schemas.microsoft.com/office/drawing/2014/main" id="{D41C060C-2E0E-B865-2712-4BCE5569A9FB}"/>
              </a:ext>
            </a:extLst>
          </p:cNvPr>
          <p:cNvSpPr/>
          <p:nvPr/>
        </p:nvSpPr>
        <p:spPr>
          <a:xfrm>
            <a:off x="5584367" y="3521191"/>
            <a:ext cx="1091666" cy="499618"/>
          </a:xfrm>
          <a:prstGeom prst="roundRect">
            <a:avLst>
              <a:gd name="adj" fmla="val 21751"/>
            </a:avLst>
          </a:prstGeom>
          <a:solidFill>
            <a:srgbClr val="D0985C"/>
          </a:solidFill>
          <a:ln w="19050">
            <a:solidFill>
              <a:srgbClr val="9A6956"/>
            </a:solidFill>
          </a:ln>
          <a:effectLst>
            <a:outerShdw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1" anchor="ctr"/>
          <a:lstStyle/>
          <a:p>
            <a:pPr algn="ctr" rtl="0"/>
            <a:r>
              <a:rPr lang="ar-JO" sz="1600" dirty="0">
                <a:solidFill>
                  <a:srgbClr val="4E362C"/>
                </a:solidFill>
                <a:effectLst>
                  <a:outerShdw dist="25400" dir="5400000" algn="t" rotWithShape="0">
                    <a:prstClr val="black">
                      <a:alpha val="40000"/>
                    </a:prst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الجواب</a:t>
            </a:r>
          </a:p>
        </p:txBody>
      </p:sp>
      <p:sp>
        <p:nvSpPr>
          <p:cNvPr id="5" name="سهم: بشكل رتبة عسكرية 4">
            <a:hlinkClick r:id="" action="ppaction://hlinkshowjump?jump=nextslide" tooltip="التالي"/>
            <a:extLst>
              <a:ext uri="{FF2B5EF4-FFF2-40B4-BE49-F238E27FC236}">
                <a16:creationId xmlns:a16="http://schemas.microsoft.com/office/drawing/2014/main" id="{40315722-81C7-8787-7F78-36EE18BD3F9C}"/>
              </a:ext>
            </a:extLst>
          </p:cNvPr>
          <p:cNvSpPr/>
          <p:nvPr/>
        </p:nvSpPr>
        <p:spPr>
          <a:xfrm flipH="1">
            <a:off x="5834390" y="4478980"/>
            <a:ext cx="523220" cy="523220"/>
          </a:xfrm>
          <a:prstGeom prst="chevron">
            <a:avLst/>
          </a:prstGeom>
          <a:solidFill>
            <a:srgbClr val="D0985C"/>
          </a:solidFill>
          <a:ln w="19050">
            <a:solidFill>
              <a:srgbClr val="9A6956"/>
            </a:solidFill>
          </a:ln>
          <a:effectLst>
            <a:outerShdw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0" rtlCol="1" anchor="ctr"/>
          <a:lstStyle/>
          <a:p>
            <a:pPr algn="ctr" rtl="0"/>
            <a:endParaRPr lang="ar-JO" sz="1600">
              <a:solidFill>
                <a:srgbClr val="4E362C"/>
              </a:solidFill>
              <a:effectLst>
                <a:outerShdw dist="50800" dir="5400000" algn="t" rotWithShape="0">
                  <a:prstClr val="black">
                    <a:alpha val="40000"/>
                  </a:prst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65402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48148E-6 L -4.375E-6 0.13981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 Answer Ding Versio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xit" presetSubtype="32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4" grpId="1" animBg="1"/>
      <p:bldP spid="4" grpId="2" animBg="1"/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صورة الشريحة 2">
                <a:extLst>
                  <a:ext uri="{FF2B5EF4-FFF2-40B4-BE49-F238E27FC236}">
                    <a16:creationId xmlns:a16="http://schemas.microsoft.com/office/drawing/2014/main" id="{31AADA7B-9DDE-BFB1-6955-D0F0700326B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28267273"/>
                  </p:ext>
                </p:extLst>
              </p:nvPr>
            </p:nvGraphicFramePr>
            <p:xfrm>
              <a:off x="4572615" y="2571750"/>
              <a:ext cx="3046770" cy="1714500"/>
            </p:xfrm>
            <a:graphic>
              <a:graphicData uri="http://schemas.microsoft.com/office/powerpoint/2016/slidezoom">
                <pslz:sldZm>
                  <pslz:sldZmObj sldId="294" cId="2592061319">
                    <pslz:zmPr id="{EDDC03F2-F738-49EC-B5BD-402878AD4A43}" returnToParent="0" imageType="cover" transitionDur="1000">
                      <p166:blipFill xmlns:p166="http://schemas.microsoft.com/office/powerpoint/2016/6/main"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6770" cy="1714500"/>
                        </a:xfrm>
                        <a:prstGeom prst="roundRect">
                          <a:avLst>
                            <a:gd name="adj" fmla="val 16667"/>
                          </a:avLst>
                        </a:prstGeom>
                        <a:ln>
                          <a:noFill/>
                        </a:ln>
                        <a:effectLst>
                          <a:outerShdw blurRad="76200" dist="38100" dir="7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  <a:scene3d>
                          <a:camera prst="orthographicFront"/>
                          <a:lightRig rig="contrasting" dir="t">
                            <a:rot lat="0" lon="0" rev="4200000"/>
                          </a:lightRig>
                        </a:scene3d>
                        <a:sp3d prstMaterial="plastic">
                          <a:bevelT w="381000" h="114300" prst="relaxedInset"/>
                          <a:contourClr>
                            <a:srgbClr val="969696"/>
                          </a:contourClr>
                        </a:sp3d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صورة الشريحة 2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31AADA7B-9DDE-BFB1-6955-D0F0700326B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615" y="2571750"/>
                <a:ext cx="3046770" cy="1714500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79093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sndAc>
          <p:stSnd>
            <p:snd r:embed="rId2" name="Correct Answer Chime Version 1.wav"/>
          </p:stSnd>
        </p:sndAc>
      </p:transition>
    </mc:Choice>
    <mc:Fallback xmlns="">
      <p:transition spd="slow" advClick="0" advTm="3000">
        <p:sndAc>
          <p:stSnd>
            <p:snd r:embed="rId7" name="Correct Answer Chime Version 1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سؤال">
            <a:extLst>
              <a:ext uri="{FF2B5EF4-FFF2-40B4-BE49-F238E27FC236}">
                <a16:creationId xmlns:a16="http://schemas.microsoft.com/office/drawing/2014/main" id="{F2FB00F8-E178-5001-9168-27DD2B07A710}"/>
              </a:ext>
            </a:extLst>
          </p:cNvPr>
          <p:cNvSpPr txBox="1"/>
          <p:nvPr/>
        </p:nvSpPr>
        <p:spPr>
          <a:xfrm>
            <a:off x="1923600" y="2539800"/>
            <a:ext cx="8344800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2800" dirty="0">
                <a:solidFill>
                  <a:srgbClr val="4E362C"/>
                </a:solidFill>
                <a:effectLst>
                  <a:outerShdw dist="38100" dir="5400000" algn="t" rotWithShape="0">
                    <a:prstClr val="black">
                      <a:alpha val="40000"/>
                    </a:prst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ما هو تاريخ مولد النبيّ ﷺ؟</a:t>
            </a:r>
          </a:p>
        </p:txBody>
      </p:sp>
      <p:sp>
        <p:nvSpPr>
          <p:cNvPr id="3" name="الجواب">
            <a:extLst>
              <a:ext uri="{FF2B5EF4-FFF2-40B4-BE49-F238E27FC236}">
                <a16:creationId xmlns:a16="http://schemas.microsoft.com/office/drawing/2014/main" id="{FB115FA0-9847-F6D9-4A95-C154C2692776}"/>
              </a:ext>
            </a:extLst>
          </p:cNvPr>
          <p:cNvSpPr txBox="1"/>
          <p:nvPr/>
        </p:nvSpPr>
        <p:spPr>
          <a:xfrm>
            <a:off x="1923600" y="3259581"/>
            <a:ext cx="8344800" cy="523220"/>
          </a:xfrm>
          <a:prstGeom prst="rect">
            <a:avLst/>
          </a:prstGeom>
          <a:noFill/>
        </p:spPr>
        <p:txBody>
          <a:bodyPr wrap="square" rtlCol="1" anchor="t">
            <a:spAutoFit/>
          </a:bodyPr>
          <a:lstStyle/>
          <a:p>
            <a:pPr algn="ctr">
              <a:spcAft>
                <a:spcPts val="1200"/>
              </a:spcAft>
            </a:pPr>
            <a:r>
              <a:rPr lang="ar-JO" sz="2800" dirty="0">
                <a:solidFill>
                  <a:srgbClr val="4E362C"/>
                </a:solidFill>
                <a:effectLst>
                  <a:outerShdw dist="38100" dir="5400000" algn="t" rotWithShape="0">
                    <a:prstClr val="black">
                      <a:alpha val="40000"/>
                    </a:prst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12 من شهر ربيع الأول، عام الفيل.</a:t>
            </a:r>
          </a:p>
        </p:txBody>
      </p:sp>
      <p:sp>
        <p:nvSpPr>
          <p:cNvPr id="4" name="زر الجواب">
            <a:extLst>
              <a:ext uri="{FF2B5EF4-FFF2-40B4-BE49-F238E27FC236}">
                <a16:creationId xmlns:a16="http://schemas.microsoft.com/office/drawing/2014/main" id="{D41C060C-2E0E-B865-2712-4BCE5569A9FB}"/>
              </a:ext>
            </a:extLst>
          </p:cNvPr>
          <p:cNvSpPr/>
          <p:nvPr/>
        </p:nvSpPr>
        <p:spPr>
          <a:xfrm>
            <a:off x="5584367" y="3521191"/>
            <a:ext cx="1091666" cy="499618"/>
          </a:xfrm>
          <a:prstGeom prst="roundRect">
            <a:avLst>
              <a:gd name="adj" fmla="val 21751"/>
            </a:avLst>
          </a:prstGeom>
          <a:solidFill>
            <a:srgbClr val="D0985C"/>
          </a:solidFill>
          <a:ln w="19050">
            <a:solidFill>
              <a:srgbClr val="9A6956"/>
            </a:solidFill>
          </a:ln>
          <a:effectLst>
            <a:outerShdw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1" anchor="ctr"/>
          <a:lstStyle/>
          <a:p>
            <a:pPr algn="ctr" rtl="0"/>
            <a:r>
              <a:rPr lang="ar-JO" sz="1600" dirty="0">
                <a:solidFill>
                  <a:srgbClr val="4E362C"/>
                </a:solidFill>
                <a:effectLst>
                  <a:outerShdw dist="25400" dir="5400000" algn="t" rotWithShape="0">
                    <a:prstClr val="black">
                      <a:alpha val="40000"/>
                    </a:prst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الجواب</a:t>
            </a:r>
          </a:p>
        </p:txBody>
      </p:sp>
      <p:sp>
        <p:nvSpPr>
          <p:cNvPr id="5" name="سهم: بشكل رتبة عسكرية 4">
            <a:hlinkClick r:id="" action="ppaction://hlinkshowjump?jump=nextslide" tooltip="التالي"/>
            <a:extLst>
              <a:ext uri="{FF2B5EF4-FFF2-40B4-BE49-F238E27FC236}">
                <a16:creationId xmlns:a16="http://schemas.microsoft.com/office/drawing/2014/main" id="{40315722-81C7-8787-7F78-36EE18BD3F9C}"/>
              </a:ext>
            </a:extLst>
          </p:cNvPr>
          <p:cNvSpPr/>
          <p:nvPr/>
        </p:nvSpPr>
        <p:spPr>
          <a:xfrm flipH="1">
            <a:off x="5834390" y="4478980"/>
            <a:ext cx="523220" cy="523220"/>
          </a:xfrm>
          <a:prstGeom prst="chevron">
            <a:avLst/>
          </a:prstGeom>
          <a:solidFill>
            <a:srgbClr val="D0985C"/>
          </a:solidFill>
          <a:ln w="19050">
            <a:solidFill>
              <a:srgbClr val="9A6956"/>
            </a:solidFill>
          </a:ln>
          <a:effectLst>
            <a:outerShdw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0" rtlCol="1" anchor="ctr"/>
          <a:lstStyle/>
          <a:p>
            <a:pPr algn="ctr" rtl="0"/>
            <a:endParaRPr lang="ar-JO" sz="1600">
              <a:solidFill>
                <a:srgbClr val="4E362C"/>
              </a:solidFill>
              <a:effectLst>
                <a:outerShdw dist="50800" dir="5400000" algn="t" rotWithShape="0">
                  <a:prstClr val="black">
                    <a:alpha val="40000"/>
                  </a:prst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42805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48148E-6 L -4.375E-6 0.13981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 Answer Ding Versio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xit" presetSubtype="32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4" grpId="1" animBg="1"/>
      <p:bldP spid="4" grpId="2" animBg="1"/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سؤال">
            <a:extLst>
              <a:ext uri="{FF2B5EF4-FFF2-40B4-BE49-F238E27FC236}">
                <a16:creationId xmlns:a16="http://schemas.microsoft.com/office/drawing/2014/main" id="{F2FB00F8-E178-5001-9168-27DD2B07A710}"/>
              </a:ext>
            </a:extLst>
          </p:cNvPr>
          <p:cNvSpPr txBox="1"/>
          <p:nvPr/>
        </p:nvSpPr>
        <p:spPr>
          <a:xfrm>
            <a:off x="1923600" y="2539800"/>
            <a:ext cx="8344800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2800" dirty="0">
                <a:solidFill>
                  <a:srgbClr val="4E362C"/>
                </a:solidFill>
                <a:effectLst>
                  <a:outerShdw dist="38100" dir="5400000" algn="t" rotWithShape="0">
                    <a:prstClr val="black">
                      <a:alpha val="40000"/>
                    </a:prst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ما الذي قاله الراهب بحيرا وما الذي حذر عمه منه؟</a:t>
            </a:r>
          </a:p>
        </p:txBody>
      </p:sp>
      <p:sp>
        <p:nvSpPr>
          <p:cNvPr id="3" name="الجواب">
            <a:extLst>
              <a:ext uri="{FF2B5EF4-FFF2-40B4-BE49-F238E27FC236}">
                <a16:creationId xmlns:a16="http://schemas.microsoft.com/office/drawing/2014/main" id="{FB115FA0-9847-F6D9-4A95-C154C2692776}"/>
              </a:ext>
            </a:extLst>
          </p:cNvPr>
          <p:cNvSpPr txBox="1"/>
          <p:nvPr/>
        </p:nvSpPr>
        <p:spPr>
          <a:xfrm>
            <a:off x="1923600" y="3259581"/>
            <a:ext cx="8344800" cy="523220"/>
          </a:xfrm>
          <a:prstGeom prst="rect">
            <a:avLst/>
          </a:prstGeom>
          <a:noFill/>
        </p:spPr>
        <p:txBody>
          <a:bodyPr wrap="square" rtlCol="1" anchor="t">
            <a:spAutoFit/>
          </a:bodyPr>
          <a:lstStyle/>
          <a:p>
            <a:pPr algn="ctr">
              <a:spcAft>
                <a:spcPts val="1200"/>
              </a:spcAft>
            </a:pPr>
            <a:r>
              <a:rPr lang="ar-JO" sz="2800" dirty="0">
                <a:solidFill>
                  <a:srgbClr val="4E362C"/>
                </a:solidFill>
                <a:effectLst>
                  <a:outerShdw dist="38100" dir="5400000" algn="t" rotWithShape="0">
                    <a:prstClr val="black">
                      <a:alpha val="40000"/>
                    </a:prst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قال إنه سيكون له شأن عظيم، وحذّر عمّه من اليهود.</a:t>
            </a:r>
          </a:p>
        </p:txBody>
      </p:sp>
      <p:sp>
        <p:nvSpPr>
          <p:cNvPr id="4" name="زر الجواب">
            <a:extLst>
              <a:ext uri="{FF2B5EF4-FFF2-40B4-BE49-F238E27FC236}">
                <a16:creationId xmlns:a16="http://schemas.microsoft.com/office/drawing/2014/main" id="{D41C060C-2E0E-B865-2712-4BCE5569A9FB}"/>
              </a:ext>
            </a:extLst>
          </p:cNvPr>
          <p:cNvSpPr/>
          <p:nvPr/>
        </p:nvSpPr>
        <p:spPr>
          <a:xfrm>
            <a:off x="5584367" y="3521191"/>
            <a:ext cx="1091666" cy="499618"/>
          </a:xfrm>
          <a:prstGeom prst="roundRect">
            <a:avLst>
              <a:gd name="adj" fmla="val 21751"/>
            </a:avLst>
          </a:prstGeom>
          <a:solidFill>
            <a:srgbClr val="D0985C"/>
          </a:solidFill>
          <a:ln w="19050">
            <a:solidFill>
              <a:srgbClr val="9A6956"/>
            </a:solidFill>
          </a:ln>
          <a:effectLst>
            <a:outerShdw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1" anchor="ctr"/>
          <a:lstStyle/>
          <a:p>
            <a:pPr algn="ctr" rtl="0"/>
            <a:r>
              <a:rPr lang="ar-JO" sz="1600" dirty="0">
                <a:solidFill>
                  <a:srgbClr val="4E362C"/>
                </a:solidFill>
                <a:effectLst>
                  <a:outerShdw dist="25400" dir="5400000" algn="t" rotWithShape="0">
                    <a:prstClr val="black">
                      <a:alpha val="40000"/>
                    </a:prst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الجواب</a:t>
            </a:r>
          </a:p>
        </p:txBody>
      </p:sp>
      <p:sp>
        <p:nvSpPr>
          <p:cNvPr id="5" name="سهم: بشكل رتبة عسكرية 4">
            <a:hlinkClick r:id="" action="ppaction://hlinkshowjump?jump=nextslide" tooltip="التالي"/>
            <a:extLst>
              <a:ext uri="{FF2B5EF4-FFF2-40B4-BE49-F238E27FC236}">
                <a16:creationId xmlns:a16="http://schemas.microsoft.com/office/drawing/2014/main" id="{40315722-81C7-8787-7F78-36EE18BD3F9C}"/>
              </a:ext>
            </a:extLst>
          </p:cNvPr>
          <p:cNvSpPr/>
          <p:nvPr/>
        </p:nvSpPr>
        <p:spPr>
          <a:xfrm flipH="1">
            <a:off x="5834390" y="4478980"/>
            <a:ext cx="523220" cy="523220"/>
          </a:xfrm>
          <a:prstGeom prst="chevron">
            <a:avLst/>
          </a:prstGeom>
          <a:solidFill>
            <a:srgbClr val="D0985C"/>
          </a:solidFill>
          <a:ln w="19050">
            <a:solidFill>
              <a:srgbClr val="9A6956"/>
            </a:solidFill>
          </a:ln>
          <a:effectLst>
            <a:outerShdw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0" rtlCol="1" anchor="ctr"/>
          <a:lstStyle/>
          <a:p>
            <a:pPr algn="ctr" rtl="0"/>
            <a:endParaRPr lang="ar-JO" sz="1600">
              <a:solidFill>
                <a:srgbClr val="4E362C"/>
              </a:solidFill>
              <a:effectLst>
                <a:outerShdw dist="50800" dir="5400000" algn="t" rotWithShape="0">
                  <a:prstClr val="black">
                    <a:alpha val="40000"/>
                  </a:prst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92061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48148E-6 L -4.375E-6 0.13981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 Answer Ding Versio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xit" presetSubtype="32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4" grpId="1" animBg="1"/>
      <p:bldP spid="4" grpId="2" animBg="1"/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صورة الشريحة 3">
                <a:extLst>
                  <a:ext uri="{FF2B5EF4-FFF2-40B4-BE49-F238E27FC236}">
                    <a16:creationId xmlns:a16="http://schemas.microsoft.com/office/drawing/2014/main" id="{34E2240B-B64F-5CDB-8E97-A73B65C7D08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6592716"/>
                  </p:ext>
                </p:extLst>
              </p:nvPr>
            </p:nvGraphicFramePr>
            <p:xfrm>
              <a:off x="4572615" y="2571750"/>
              <a:ext cx="3046770" cy="1714500"/>
            </p:xfrm>
            <a:graphic>
              <a:graphicData uri="http://schemas.microsoft.com/office/powerpoint/2016/slidezoom">
                <pslz:sldZm>
                  <pslz:sldZmObj sldId="296" cId="1397784344">
                    <pslz:zmPr id="{14176604-C8B0-415F-9C08-5E1822840A1E}" returnToParent="0" imageType="cover" transitionDur="1000">
                      <p166:blipFill xmlns:p166="http://schemas.microsoft.com/office/powerpoint/2016/6/main"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6770" cy="1714500"/>
                        </a:xfrm>
                        <a:prstGeom prst="roundRect">
                          <a:avLst>
                            <a:gd name="adj" fmla="val 16667"/>
                          </a:avLst>
                        </a:prstGeom>
                        <a:ln>
                          <a:noFill/>
                        </a:ln>
                        <a:effectLst>
                          <a:outerShdw blurRad="76200" dist="38100" dir="7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  <a:scene3d>
                          <a:camera prst="orthographicFront"/>
                          <a:lightRig rig="contrasting" dir="t">
                            <a:rot lat="0" lon="0" rev="4200000"/>
                          </a:lightRig>
                        </a:scene3d>
                        <a:sp3d prstMaterial="plastic">
                          <a:bevelT w="381000" h="114300" prst="relaxedInset"/>
                          <a:contourClr>
                            <a:srgbClr val="969696"/>
                          </a:contourClr>
                        </a:sp3d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صورة الشريحة 3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34E2240B-B64F-5CDB-8E97-A73B65C7D08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615" y="2571750"/>
                <a:ext cx="3046770" cy="1714500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7334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sndAc>
          <p:stSnd>
            <p:snd r:embed="rId2" name="Correct Answer Chime Version 1.wav"/>
          </p:stSnd>
        </p:sndAc>
      </p:transition>
    </mc:Choice>
    <mc:Fallback xmlns="">
      <p:transition spd="slow" advClick="0" advTm="3000">
        <p:sndAc>
          <p:stSnd>
            <p:snd r:embed="rId7" name="Correct Answer Chime Version 1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سؤال">
            <a:extLst>
              <a:ext uri="{FF2B5EF4-FFF2-40B4-BE49-F238E27FC236}">
                <a16:creationId xmlns:a16="http://schemas.microsoft.com/office/drawing/2014/main" id="{F2FB00F8-E178-5001-9168-27DD2B07A710}"/>
              </a:ext>
            </a:extLst>
          </p:cNvPr>
          <p:cNvSpPr txBox="1"/>
          <p:nvPr/>
        </p:nvSpPr>
        <p:spPr>
          <a:xfrm>
            <a:off x="1923600" y="2539800"/>
            <a:ext cx="8344800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2800" dirty="0">
                <a:solidFill>
                  <a:srgbClr val="4E362C"/>
                </a:solidFill>
                <a:effectLst>
                  <a:outerShdw dist="38100" dir="5400000" algn="t" rotWithShape="0">
                    <a:prstClr val="black">
                      <a:alpha val="40000"/>
                    </a:prst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بماذا عمل النبيّ ﷺ عندما كان شابًا؟</a:t>
            </a:r>
          </a:p>
        </p:txBody>
      </p:sp>
      <p:sp>
        <p:nvSpPr>
          <p:cNvPr id="3" name="الجواب">
            <a:extLst>
              <a:ext uri="{FF2B5EF4-FFF2-40B4-BE49-F238E27FC236}">
                <a16:creationId xmlns:a16="http://schemas.microsoft.com/office/drawing/2014/main" id="{FB115FA0-9847-F6D9-4A95-C154C2692776}"/>
              </a:ext>
            </a:extLst>
          </p:cNvPr>
          <p:cNvSpPr txBox="1"/>
          <p:nvPr/>
        </p:nvSpPr>
        <p:spPr>
          <a:xfrm>
            <a:off x="1923600" y="3259581"/>
            <a:ext cx="8344800" cy="523220"/>
          </a:xfrm>
          <a:prstGeom prst="rect">
            <a:avLst/>
          </a:prstGeom>
          <a:noFill/>
        </p:spPr>
        <p:txBody>
          <a:bodyPr wrap="square" rtlCol="1" anchor="t">
            <a:spAutoFit/>
          </a:bodyPr>
          <a:lstStyle/>
          <a:p>
            <a:pPr algn="ctr">
              <a:spcAft>
                <a:spcPts val="1200"/>
              </a:spcAft>
            </a:pPr>
            <a:r>
              <a:rPr lang="ar-JO" sz="2800" dirty="0">
                <a:solidFill>
                  <a:srgbClr val="4E362C"/>
                </a:solidFill>
                <a:effectLst>
                  <a:outerShdw dist="38100" dir="5400000" algn="t" rotWithShape="0">
                    <a:prstClr val="black">
                      <a:alpha val="40000"/>
                    </a:prst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عمل في رعي الغنم.</a:t>
            </a:r>
          </a:p>
        </p:txBody>
      </p:sp>
      <p:sp>
        <p:nvSpPr>
          <p:cNvPr id="4" name="زر الجواب">
            <a:extLst>
              <a:ext uri="{FF2B5EF4-FFF2-40B4-BE49-F238E27FC236}">
                <a16:creationId xmlns:a16="http://schemas.microsoft.com/office/drawing/2014/main" id="{D41C060C-2E0E-B865-2712-4BCE5569A9FB}"/>
              </a:ext>
            </a:extLst>
          </p:cNvPr>
          <p:cNvSpPr/>
          <p:nvPr/>
        </p:nvSpPr>
        <p:spPr>
          <a:xfrm>
            <a:off x="5584367" y="3521191"/>
            <a:ext cx="1091666" cy="499618"/>
          </a:xfrm>
          <a:prstGeom prst="roundRect">
            <a:avLst>
              <a:gd name="adj" fmla="val 21751"/>
            </a:avLst>
          </a:prstGeom>
          <a:solidFill>
            <a:srgbClr val="D0985C"/>
          </a:solidFill>
          <a:ln w="19050">
            <a:solidFill>
              <a:srgbClr val="9A6956"/>
            </a:solidFill>
          </a:ln>
          <a:effectLst>
            <a:outerShdw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1" anchor="ctr"/>
          <a:lstStyle/>
          <a:p>
            <a:pPr algn="ctr" rtl="0"/>
            <a:r>
              <a:rPr lang="ar-JO" sz="1600" dirty="0">
                <a:solidFill>
                  <a:srgbClr val="4E362C"/>
                </a:solidFill>
                <a:effectLst>
                  <a:outerShdw dist="25400" dir="5400000" algn="t" rotWithShape="0">
                    <a:prstClr val="black">
                      <a:alpha val="40000"/>
                    </a:prst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الجواب</a:t>
            </a:r>
          </a:p>
        </p:txBody>
      </p:sp>
      <p:sp>
        <p:nvSpPr>
          <p:cNvPr id="5" name="سهم: بشكل رتبة عسكرية 4">
            <a:hlinkClick r:id="" action="ppaction://hlinkshowjump?jump=nextslide" tooltip="التالي"/>
            <a:extLst>
              <a:ext uri="{FF2B5EF4-FFF2-40B4-BE49-F238E27FC236}">
                <a16:creationId xmlns:a16="http://schemas.microsoft.com/office/drawing/2014/main" id="{40315722-81C7-8787-7F78-36EE18BD3F9C}"/>
              </a:ext>
            </a:extLst>
          </p:cNvPr>
          <p:cNvSpPr/>
          <p:nvPr/>
        </p:nvSpPr>
        <p:spPr>
          <a:xfrm flipH="1">
            <a:off x="5834390" y="4478980"/>
            <a:ext cx="523220" cy="523220"/>
          </a:xfrm>
          <a:prstGeom prst="chevron">
            <a:avLst/>
          </a:prstGeom>
          <a:solidFill>
            <a:srgbClr val="D0985C"/>
          </a:solidFill>
          <a:ln w="19050">
            <a:solidFill>
              <a:srgbClr val="9A6956"/>
            </a:solidFill>
          </a:ln>
          <a:effectLst>
            <a:outerShdw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0" rtlCol="1" anchor="ctr"/>
          <a:lstStyle/>
          <a:p>
            <a:pPr algn="ctr" rtl="0"/>
            <a:endParaRPr lang="ar-JO" sz="1600">
              <a:solidFill>
                <a:srgbClr val="4E362C"/>
              </a:solidFill>
              <a:effectLst>
                <a:outerShdw dist="50800" dir="5400000" algn="t" rotWithShape="0">
                  <a:prstClr val="black">
                    <a:alpha val="40000"/>
                  </a:prst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97784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48148E-6 L -4.375E-6 0.13981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 Answer Ding Versio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xit" presetSubtype="32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4" grpId="1" animBg="1"/>
      <p:bldP spid="4" grpId="2" animBg="1"/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صورة الشريحة 2">
                <a:extLst>
                  <a:ext uri="{FF2B5EF4-FFF2-40B4-BE49-F238E27FC236}">
                    <a16:creationId xmlns:a16="http://schemas.microsoft.com/office/drawing/2014/main" id="{7659C7D0-7A73-C883-3118-532CACDF05D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4823277"/>
                  </p:ext>
                </p:extLst>
              </p:nvPr>
            </p:nvGraphicFramePr>
            <p:xfrm>
              <a:off x="4572615" y="2571750"/>
              <a:ext cx="3046770" cy="1714500"/>
            </p:xfrm>
            <a:graphic>
              <a:graphicData uri="http://schemas.microsoft.com/office/powerpoint/2016/slidezoom">
                <pslz:sldZm>
                  <pslz:sldZmObj sldId="298" cId="2249227703">
                    <pslz:zmPr id="{7F5BF9BA-E63D-4F89-9CE5-7FE2606F7511}" returnToParent="0" imageType="cover" transitionDur="1000">
                      <p166:blipFill xmlns:p166="http://schemas.microsoft.com/office/powerpoint/2016/6/main"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6770" cy="1714500"/>
                        </a:xfrm>
                        <a:prstGeom prst="roundRect">
                          <a:avLst>
                            <a:gd name="adj" fmla="val 16667"/>
                          </a:avLst>
                        </a:prstGeom>
                        <a:ln>
                          <a:noFill/>
                        </a:ln>
                        <a:effectLst>
                          <a:outerShdw blurRad="76200" dist="38100" dir="7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  <a:scene3d>
                          <a:camera prst="orthographicFront"/>
                          <a:lightRig rig="contrasting" dir="t">
                            <a:rot lat="0" lon="0" rev="4200000"/>
                          </a:lightRig>
                        </a:scene3d>
                        <a:sp3d prstMaterial="plastic">
                          <a:bevelT w="381000" h="114300" prst="relaxedInset"/>
                          <a:contourClr>
                            <a:srgbClr val="969696"/>
                          </a:contourClr>
                        </a:sp3d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صورة الشريحة 2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7659C7D0-7A73-C883-3118-532CACDF05D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615" y="2571750"/>
                <a:ext cx="3046770" cy="1714500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66991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sndAc>
          <p:stSnd>
            <p:snd r:embed="rId2" name="Correct Answer Chime Version 1.wav"/>
          </p:stSnd>
        </p:sndAc>
      </p:transition>
    </mc:Choice>
    <mc:Fallback xmlns="">
      <p:transition spd="slow" advClick="0" advTm="3000">
        <p:sndAc>
          <p:stSnd>
            <p:snd r:embed="rId7" name="Correct Answer Chime Version 1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سؤال">
            <a:extLst>
              <a:ext uri="{FF2B5EF4-FFF2-40B4-BE49-F238E27FC236}">
                <a16:creationId xmlns:a16="http://schemas.microsoft.com/office/drawing/2014/main" id="{F2FB00F8-E178-5001-9168-27DD2B07A710}"/>
              </a:ext>
            </a:extLst>
          </p:cNvPr>
          <p:cNvSpPr txBox="1"/>
          <p:nvPr/>
        </p:nvSpPr>
        <p:spPr>
          <a:xfrm>
            <a:off x="1923600" y="2539800"/>
            <a:ext cx="8344800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2800" dirty="0">
                <a:solidFill>
                  <a:srgbClr val="4E362C"/>
                </a:solidFill>
                <a:effectLst>
                  <a:outerShdw dist="38100" dir="5400000" algn="t" rotWithShape="0">
                    <a:prstClr val="black">
                      <a:alpha val="40000"/>
                    </a:prst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ما الحلف الذي شارك به الرسول ﷺ في الجاهليّة؟</a:t>
            </a:r>
          </a:p>
        </p:txBody>
      </p:sp>
      <p:sp>
        <p:nvSpPr>
          <p:cNvPr id="3" name="الجواب">
            <a:extLst>
              <a:ext uri="{FF2B5EF4-FFF2-40B4-BE49-F238E27FC236}">
                <a16:creationId xmlns:a16="http://schemas.microsoft.com/office/drawing/2014/main" id="{FB115FA0-9847-F6D9-4A95-C154C2692776}"/>
              </a:ext>
            </a:extLst>
          </p:cNvPr>
          <p:cNvSpPr txBox="1"/>
          <p:nvPr/>
        </p:nvSpPr>
        <p:spPr>
          <a:xfrm>
            <a:off x="1923600" y="3259581"/>
            <a:ext cx="8344800" cy="523220"/>
          </a:xfrm>
          <a:prstGeom prst="rect">
            <a:avLst/>
          </a:prstGeom>
          <a:noFill/>
        </p:spPr>
        <p:txBody>
          <a:bodyPr wrap="square" rtlCol="1" anchor="t">
            <a:spAutoFit/>
          </a:bodyPr>
          <a:lstStyle/>
          <a:p>
            <a:pPr algn="ctr">
              <a:spcAft>
                <a:spcPts val="1200"/>
              </a:spcAft>
            </a:pPr>
            <a:r>
              <a:rPr lang="ar-JO" sz="2800" dirty="0">
                <a:solidFill>
                  <a:srgbClr val="4E362C"/>
                </a:solidFill>
                <a:effectLst>
                  <a:outerShdw dist="38100" dir="5400000" algn="t" rotWithShape="0">
                    <a:prstClr val="black">
                      <a:alpha val="40000"/>
                    </a:prst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حلف الفضول.</a:t>
            </a:r>
          </a:p>
        </p:txBody>
      </p:sp>
      <p:sp>
        <p:nvSpPr>
          <p:cNvPr id="4" name="زر الجواب">
            <a:extLst>
              <a:ext uri="{FF2B5EF4-FFF2-40B4-BE49-F238E27FC236}">
                <a16:creationId xmlns:a16="http://schemas.microsoft.com/office/drawing/2014/main" id="{D41C060C-2E0E-B865-2712-4BCE5569A9FB}"/>
              </a:ext>
            </a:extLst>
          </p:cNvPr>
          <p:cNvSpPr/>
          <p:nvPr/>
        </p:nvSpPr>
        <p:spPr>
          <a:xfrm>
            <a:off x="5584367" y="3521191"/>
            <a:ext cx="1091666" cy="499618"/>
          </a:xfrm>
          <a:prstGeom prst="roundRect">
            <a:avLst>
              <a:gd name="adj" fmla="val 21751"/>
            </a:avLst>
          </a:prstGeom>
          <a:solidFill>
            <a:srgbClr val="D0985C"/>
          </a:solidFill>
          <a:ln w="19050">
            <a:solidFill>
              <a:srgbClr val="9A6956"/>
            </a:solidFill>
          </a:ln>
          <a:effectLst>
            <a:outerShdw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1" anchor="ctr"/>
          <a:lstStyle/>
          <a:p>
            <a:pPr algn="ctr" rtl="0"/>
            <a:r>
              <a:rPr lang="ar-JO" sz="1600" dirty="0">
                <a:solidFill>
                  <a:srgbClr val="4E362C"/>
                </a:solidFill>
                <a:effectLst>
                  <a:outerShdw dist="25400" dir="5400000" algn="t" rotWithShape="0">
                    <a:prstClr val="black">
                      <a:alpha val="40000"/>
                    </a:prst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الجواب</a:t>
            </a:r>
          </a:p>
        </p:txBody>
      </p:sp>
      <p:sp>
        <p:nvSpPr>
          <p:cNvPr id="5" name="سهم: بشكل رتبة عسكرية 4">
            <a:hlinkClick r:id="" action="ppaction://hlinkshowjump?jump=nextslide" tooltip="التالي"/>
            <a:extLst>
              <a:ext uri="{FF2B5EF4-FFF2-40B4-BE49-F238E27FC236}">
                <a16:creationId xmlns:a16="http://schemas.microsoft.com/office/drawing/2014/main" id="{40315722-81C7-8787-7F78-36EE18BD3F9C}"/>
              </a:ext>
            </a:extLst>
          </p:cNvPr>
          <p:cNvSpPr/>
          <p:nvPr/>
        </p:nvSpPr>
        <p:spPr>
          <a:xfrm flipH="1">
            <a:off x="5834390" y="4478980"/>
            <a:ext cx="523220" cy="523220"/>
          </a:xfrm>
          <a:prstGeom prst="chevron">
            <a:avLst/>
          </a:prstGeom>
          <a:solidFill>
            <a:srgbClr val="D0985C"/>
          </a:solidFill>
          <a:ln w="19050">
            <a:solidFill>
              <a:srgbClr val="9A6956"/>
            </a:solidFill>
          </a:ln>
          <a:effectLst>
            <a:outerShdw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0" rtlCol="1" anchor="ctr"/>
          <a:lstStyle/>
          <a:p>
            <a:pPr algn="ctr" rtl="0"/>
            <a:endParaRPr lang="ar-JO" sz="1600">
              <a:solidFill>
                <a:srgbClr val="4E362C"/>
              </a:solidFill>
              <a:effectLst>
                <a:outerShdw dist="50800" dir="5400000" algn="t" rotWithShape="0">
                  <a:prstClr val="black">
                    <a:alpha val="40000"/>
                  </a:prst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4922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48148E-6 L -4.375E-6 0.13981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 Answer Ding Versio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xit" presetSubtype="32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4" grpId="1" animBg="1"/>
      <p:bldP spid="4" grpId="2" animBg="1"/>
      <p:bldP spid="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صورة الشريحة 3">
                <a:extLst>
                  <a:ext uri="{FF2B5EF4-FFF2-40B4-BE49-F238E27FC236}">
                    <a16:creationId xmlns:a16="http://schemas.microsoft.com/office/drawing/2014/main" id="{D42C3183-0767-48DC-60AD-0AD9EC67246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77078920"/>
                  </p:ext>
                </p:extLst>
              </p:nvPr>
            </p:nvGraphicFramePr>
            <p:xfrm>
              <a:off x="4572615" y="2571750"/>
              <a:ext cx="3046770" cy="1714500"/>
            </p:xfrm>
            <a:graphic>
              <a:graphicData uri="http://schemas.microsoft.com/office/powerpoint/2016/slidezoom">
                <pslz:sldZm>
                  <pslz:sldZmObj sldId="300" cId="2998131868">
                    <pslz:zmPr id="{672C45EE-4388-4B58-8061-E19CF4D1F900}" returnToParent="0" imageType="cover" transitionDur="1000">
                      <p166:blipFill xmlns:p166="http://schemas.microsoft.com/office/powerpoint/2016/6/main"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6770" cy="1714500"/>
                        </a:xfrm>
                        <a:prstGeom prst="roundRect">
                          <a:avLst>
                            <a:gd name="adj" fmla="val 16667"/>
                          </a:avLst>
                        </a:prstGeom>
                        <a:ln>
                          <a:noFill/>
                        </a:ln>
                        <a:effectLst>
                          <a:outerShdw blurRad="76200" dist="38100" dir="7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  <a:scene3d>
                          <a:camera prst="orthographicFront"/>
                          <a:lightRig rig="contrasting" dir="t">
                            <a:rot lat="0" lon="0" rev="4200000"/>
                          </a:lightRig>
                        </a:scene3d>
                        <a:sp3d prstMaterial="plastic">
                          <a:bevelT w="381000" h="114300" prst="relaxedInset"/>
                          <a:contourClr>
                            <a:srgbClr val="969696"/>
                          </a:contourClr>
                        </a:sp3d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صورة الشريحة 3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D42C3183-0767-48DC-60AD-0AD9EC67246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615" y="2571750"/>
                <a:ext cx="3046770" cy="1714500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47151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sndAc>
          <p:stSnd>
            <p:snd r:embed="rId2" name="Correct Answer Chime Version 1.wav"/>
          </p:stSnd>
        </p:sndAc>
      </p:transition>
    </mc:Choice>
    <mc:Fallback xmlns="">
      <p:transition spd="slow" advClick="0" advTm="3000">
        <p:sndAc>
          <p:stSnd>
            <p:snd r:embed="rId7" name="Correct Answer Chime Version 1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سؤال">
            <a:extLst>
              <a:ext uri="{FF2B5EF4-FFF2-40B4-BE49-F238E27FC236}">
                <a16:creationId xmlns:a16="http://schemas.microsoft.com/office/drawing/2014/main" id="{F2FB00F8-E178-5001-9168-27DD2B07A710}"/>
              </a:ext>
            </a:extLst>
          </p:cNvPr>
          <p:cNvSpPr txBox="1"/>
          <p:nvPr/>
        </p:nvSpPr>
        <p:spPr>
          <a:xfrm>
            <a:off x="1923600" y="2324357"/>
            <a:ext cx="8344800" cy="954107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2800" dirty="0">
                <a:solidFill>
                  <a:srgbClr val="4E362C"/>
                </a:solidFill>
                <a:effectLst>
                  <a:outerShdw dist="38100" dir="5400000" algn="t" rotWithShape="0">
                    <a:prstClr val="black">
                      <a:alpha val="40000"/>
                    </a:prst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ما اسم غلام السيدة خديجة </a:t>
            </a:r>
            <a:r>
              <a:rPr lang="en-US" sz="2800" dirty="0">
                <a:solidFill>
                  <a:srgbClr val="4E362C"/>
                </a:solidFill>
                <a:effectLst>
                  <a:outerShdw dist="38100" dir="5400000" algn="t" rotWithShape="0">
                    <a:prstClr val="black">
                      <a:alpha val="40000"/>
                    </a:prstClr>
                  </a:outerShdw>
                </a:effectLst>
                <a:latin typeface="KFGQPC Arabic Symbols 01" panose="02000000000000000000" pitchFamily="2" charset="2"/>
                <a:cs typeface="A Jannat LT" panose="01000000000000000000" pitchFamily="2" charset="-78"/>
              </a:rPr>
              <a:t>i</a:t>
            </a:r>
            <a:r>
              <a:rPr lang="ar-JO" sz="2800" dirty="0">
                <a:solidFill>
                  <a:srgbClr val="4E362C"/>
                </a:solidFill>
                <a:effectLst>
                  <a:outerShdw dist="38100" dir="5400000" algn="t" rotWithShape="0">
                    <a:prstClr val="black">
                      <a:alpha val="40000"/>
                    </a:prst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 الذي رافق النبي ﷺ في تجارته إلى الشام؟</a:t>
            </a:r>
          </a:p>
        </p:txBody>
      </p:sp>
      <p:sp>
        <p:nvSpPr>
          <p:cNvPr id="3" name="الجواب">
            <a:extLst>
              <a:ext uri="{FF2B5EF4-FFF2-40B4-BE49-F238E27FC236}">
                <a16:creationId xmlns:a16="http://schemas.microsoft.com/office/drawing/2014/main" id="{FB115FA0-9847-F6D9-4A95-C154C2692776}"/>
              </a:ext>
            </a:extLst>
          </p:cNvPr>
          <p:cNvSpPr txBox="1"/>
          <p:nvPr/>
        </p:nvSpPr>
        <p:spPr>
          <a:xfrm>
            <a:off x="1923600" y="3452980"/>
            <a:ext cx="8344800" cy="523220"/>
          </a:xfrm>
          <a:prstGeom prst="rect">
            <a:avLst/>
          </a:prstGeom>
          <a:noFill/>
        </p:spPr>
        <p:txBody>
          <a:bodyPr wrap="square" rtlCol="1" anchor="t">
            <a:spAutoFit/>
          </a:bodyPr>
          <a:lstStyle/>
          <a:p>
            <a:pPr algn="ctr">
              <a:spcAft>
                <a:spcPts val="1200"/>
              </a:spcAft>
            </a:pPr>
            <a:r>
              <a:rPr lang="ar-JO" sz="2800" dirty="0">
                <a:solidFill>
                  <a:srgbClr val="4E362C"/>
                </a:solidFill>
                <a:effectLst>
                  <a:outerShdw dist="38100" dir="5400000" algn="t" rotWithShape="0">
                    <a:prstClr val="black">
                      <a:alpha val="40000"/>
                    </a:prst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كان اسمه ميسرة.</a:t>
            </a:r>
          </a:p>
        </p:txBody>
      </p:sp>
      <p:sp>
        <p:nvSpPr>
          <p:cNvPr id="4" name="زر الجواب">
            <a:extLst>
              <a:ext uri="{FF2B5EF4-FFF2-40B4-BE49-F238E27FC236}">
                <a16:creationId xmlns:a16="http://schemas.microsoft.com/office/drawing/2014/main" id="{D41C060C-2E0E-B865-2712-4BCE5569A9FB}"/>
              </a:ext>
            </a:extLst>
          </p:cNvPr>
          <p:cNvSpPr/>
          <p:nvPr/>
        </p:nvSpPr>
        <p:spPr>
          <a:xfrm>
            <a:off x="5584367" y="3521191"/>
            <a:ext cx="1091666" cy="499618"/>
          </a:xfrm>
          <a:prstGeom prst="roundRect">
            <a:avLst>
              <a:gd name="adj" fmla="val 21751"/>
            </a:avLst>
          </a:prstGeom>
          <a:solidFill>
            <a:srgbClr val="D0985C"/>
          </a:solidFill>
          <a:ln w="19050">
            <a:solidFill>
              <a:srgbClr val="9A6956"/>
            </a:solidFill>
          </a:ln>
          <a:effectLst>
            <a:outerShdw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1" anchor="ctr"/>
          <a:lstStyle/>
          <a:p>
            <a:pPr algn="ctr" rtl="0"/>
            <a:r>
              <a:rPr lang="ar-JO" sz="1600" dirty="0">
                <a:solidFill>
                  <a:srgbClr val="4E362C"/>
                </a:solidFill>
                <a:effectLst>
                  <a:outerShdw dist="25400" dir="5400000" algn="t" rotWithShape="0">
                    <a:prstClr val="black">
                      <a:alpha val="40000"/>
                    </a:prst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الجواب</a:t>
            </a:r>
          </a:p>
        </p:txBody>
      </p:sp>
      <p:sp>
        <p:nvSpPr>
          <p:cNvPr id="5" name="سهم: بشكل رتبة عسكرية 4">
            <a:hlinkClick r:id="" action="ppaction://hlinkshowjump?jump=nextslide" tooltip="التالي"/>
            <a:extLst>
              <a:ext uri="{FF2B5EF4-FFF2-40B4-BE49-F238E27FC236}">
                <a16:creationId xmlns:a16="http://schemas.microsoft.com/office/drawing/2014/main" id="{40315722-81C7-8787-7F78-36EE18BD3F9C}"/>
              </a:ext>
            </a:extLst>
          </p:cNvPr>
          <p:cNvSpPr/>
          <p:nvPr/>
        </p:nvSpPr>
        <p:spPr>
          <a:xfrm flipH="1">
            <a:off x="5834390" y="4478980"/>
            <a:ext cx="523220" cy="523220"/>
          </a:xfrm>
          <a:prstGeom prst="chevron">
            <a:avLst/>
          </a:prstGeom>
          <a:solidFill>
            <a:srgbClr val="D0985C"/>
          </a:solidFill>
          <a:ln w="19050">
            <a:solidFill>
              <a:srgbClr val="9A6956"/>
            </a:solidFill>
          </a:ln>
          <a:effectLst>
            <a:outerShdw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0" rtlCol="1" anchor="ctr"/>
          <a:lstStyle/>
          <a:p>
            <a:pPr algn="ctr" rtl="0"/>
            <a:endParaRPr lang="ar-JO" sz="1600">
              <a:solidFill>
                <a:srgbClr val="4E362C"/>
              </a:solidFill>
              <a:effectLst>
                <a:outerShdw dist="50800" dir="5400000" algn="t" rotWithShape="0">
                  <a:prstClr val="black">
                    <a:alpha val="40000"/>
                  </a:prst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98131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48148E-6 L -4.375E-6 0.13981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 Answer Ding Versio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xit" presetSubtype="32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4" grpId="1" animBg="1"/>
      <p:bldP spid="4" grpId="2" animBg="1"/>
      <p:bldP spid="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صورة الشريحة 2">
                <a:extLst>
                  <a:ext uri="{FF2B5EF4-FFF2-40B4-BE49-F238E27FC236}">
                    <a16:creationId xmlns:a16="http://schemas.microsoft.com/office/drawing/2014/main" id="{DD160E4F-CEE7-C73E-9C68-C9897233B81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22142785"/>
                  </p:ext>
                </p:extLst>
              </p:nvPr>
            </p:nvGraphicFramePr>
            <p:xfrm>
              <a:off x="4572615" y="2571750"/>
              <a:ext cx="3046770" cy="1714500"/>
            </p:xfrm>
            <a:graphic>
              <a:graphicData uri="http://schemas.microsoft.com/office/powerpoint/2016/slidezoom">
                <pslz:sldZm>
                  <pslz:sldZmObj sldId="302" cId="2790852421">
                    <pslz:zmPr id="{2F094E78-799C-41F2-B9A4-D726DC5C3A27}" returnToParent="0" imageType="cover" transitionDur="1000">
                      <p166:blipFill xmlns:p166="http://schemas.microsoft.com/office/powerpoint/2016/6/main"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6770" cy="1714500"/>
                        </a:xfrm>
                        <a:prstGeom prst="roundRect">
                          <a:avLst>
                            <a:gd name="adj" fmla="val 16667"/>
                          </a:avLst>
                        </a:prstGeom>
                        <a:ln>
                          <a:noFill/>
                        </a:ln>
                        <a:effectLst>
                          <a:outerShdw blurRad="76200" dist="38100" dir="7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  <a:scene3d>
                          <a:camera prst="orthographicFront"/>
                          <a:lightRig rig="contrasting" dir="t">
                            <a:rot lat="0" lon="0" rev="4200000"/>
                          </a:lightRig>
                        </a:scene3d>
                        <a:sp3d prstMaterial="plastic">
                          <a:bevelT w="381000" h="114300" prst="relaxedInset"/>
                          <a:contourClr>
                            <a:srgbClr val="969696"/>
                          </a:contourClr>
                        </a:sp3d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صورة الشريحة 2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DD160E4F-CEE7-C73E-9C68-C9897233B81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615" y="2571750"/>
                <a:ext cx="3046770" cy="1714500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347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sndAc>
          <p:stSnd>
            <p:snd r:embed="rId2" name="Correct Answer Chime Version 1.wav"/>
          </p:stSnd>
        </p:sndAc>
      </p:transition>
    </mc:Choice>
    <mc:Fallback xmlns="">
      <p:transition spd="slow" advClick="0" advTm="3000">
        <p:sndAc>
          <p:stSnd>
            <p:snd r:embed="rId7" name="Correct Answer Chime Version 1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سؤال">
            <a:extLst>
              <a:ext uri="{FF2B5EF4-FFF2-40B4-BE49-F238E27FC236}">
                <a16:creationId xmlns:a16="http://schemas.microsoft.com/office/drawing/2014/main" id="{F2FB00F8-E178-5001-9168-27DD2B07A710}"/>
              </a:ext>
            </a:extLst>
          </p:cNvPr>
          <p:cNvSpPr txBox="1"/>
          <p:nvPr/>
        </p:nvSpPr>
        <p:spPr>
          <a:xfrm>
            <a:off x="1923600" y="2324357"/>
            <a:ext cx="8344800" cy="954107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2800" dirty="0">
                <a:solidFill>
                  <a:srgbClr val="4E362C"/>
                </a:solidFill>
                <a:effectLst>
                  <a:outerShdw dist="38100" dir="5400000" algn="t" rotWithShape="0">
                    <a:prstClr val="black">
                      <a:alpha val="40000"/>
                    </a:prst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ما اسم صديقة السيدة خديجة </a:t>
            </a:r>
            <a:r>
              <a:rPr lang="en-US" sz="2800" dirty="0">
                <a:solidFill>
                  <a:srgbClr val="4E362C"/>
                </a:solidFill>
                <a:effectLst>
                  <a:outerShdw dist="38100" dir="5400000" algn="t" rotWithShape="0">
                    <a:prstClr val="black">
                      <a:alpha val="40000"/>
                    </a:prstClr>
                  </a:outerShdw>
                </a:effectLst>
                <a:latin typeface="KFGQPC Arabic Symbols 01" panose="02000000000000000000" pitchFamily="2" charset="2"/>
                <a:cs typeface="A Jannat LT" panose="01000000000000000000" pitchFamily="2" charset="-78"/>
              </a:rPr>
              <a:t>i</a:t>
            </a:r>
            <a:r>
              <a:rPr lang="ar-JO" sz="2800" dirty="0">
                <a:solidFill>
                  <a:srgbClr val="4E362C"/>
                </a:solidFill>
                <a:effectLst>
                  <a:outerShdw dist="38100" dir="5400000" algn="t" rotWithShape="0">
                    <a:prstClr val="black">
                      <a:alpha val="40000"/>
                    </a:prst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، التي عرضت الزواج على النبي ﷺ من خلالها؟</a:t>
            </a:r>
          </a:p>
        </p:txBody>
      </p:sp>
      <p:sp>
        <p:nvSpPr>
          <p:cNvPr id="3" name="الجواب">
            <a:extLst>
              <a:ext uri="{FF2B5EF4-FFF2-40B4-BE49-F238E27FC236}">
                <a16:creationId xmlns:a16="http://schemas.microsoft.com/office/drawing/2014/main" id="{FB115FA0-9847-F6D9-4A95-C154C2692776}"/>
              </a:ext>
            </a:extLst>
          </p:cNvPr>
          <p:cNvSpPr txBox="1"/>
          <p:nvPr/>
        </p:nvSpPr>
        <p:spPr>
          <a:xfrm>
            <a:off x="1923600" y="3452980"/>
            <a:ext cx="8344800" cy="523220"/>
          </a:xfrm>
          <a:prstGeom prst="rect">
            <a:avLst/>
          </a:prstGeom>
          <a:noFill/>
        </p:spPr>
        <p:txBody>
          <a:bodyPr wrap="square" rtlCol="1" anchor="t">
            <a:spAutoFit/>
          </a:bodyPr>
          <a:lstStyle/>
          <a:p>
            <a:pPr algn="ctr">
              <a:spcAft>
                <a:spcPts val="1200"/>
              </a:spcAft>
            </a:pPr>
            <a:r>
              <a:rPr lang="ar-JO" sz="2800" dirty="0">
                <a:solidFill>
                  <a:srgbClr val="4E362C"/>
                </a:solidFill>
                <a:effectLst>
                  <a:outerShdw dist="38100" dir="5400000" algn="t" rotWithShape="0">
                    <a:prstClr val="black">
                      <a:alpha val="40000"/>
                    </a:prst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نفيسة بنت منية.</a:t>
            </a:r>
          </a:p>
        </p:txBody>
      </p:sp>
      <p:sp>
        <p:nvSpPr>
          <p:cNvPr id="4" name="زر الجواب">
            <a:extLst>
              <a:ext uri="{FF2B5EF4-FFF2-40B4-BE49-F238E27FC236}">
                <a16:creationId xmlns:a16="http://schemas.microsoft.com/office/drawing/2014/main" id="{D41C060C-2E0E-B865-2712-4BCE5569A9FB}"/>
              </a:ext>
            </a:extLst>
          </p:cNvPr>
          <p:cNvSpPr/>
          <p:nvPr/>
        </p:nvSpPr>
        <p:spPr>
          <a:xfrm>
            <a:off x="5584367" y="3521191"/>
            <a:ext cx="1091666" cy="499618"/>
          </a:xfrm>
          <a:prstGeom prst="roundRect">
            <a:avLst>
              <a:gd name="adj" fmla="val 21751"/>
            </a:avLst>
          </a:prstGeom>
          <a:solidFill>
            <a:srgbClr val="D0985C"/>
          </a:solidFill>
          <a:ln w="19050">
            <a:solidFill>
              <a:srgbClr val="9A6956"/>
            </a:solidFill>
          </a:ln>
          <a:effectLst>
            <a:outerShdw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1" anchor="ctr"/>
          <a:lstStyle/>
          <a:p>
            <a:pPr algn="ctr" rtl="0"/>
            <a:r>
              <a:rPr lang="ar-JO" sz="1600" dirty="0">
                <a:solidFill>
                  <a:srgbClr val="4E362C"/>
                </a:solidFill>
                <a:effectLst>
                  <a:outerShdw dist="25400" dir="5400000" algn="t" rotWithShape="0">
                    <a:prstClr val="black">
                      <a:alpha val="40000"/>
                    </a:prst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الجواب</a:t>
            </a:r>
          </a:p>
        </p:txBody>
      </p:sp>
      <p:sp>
        <p:nvSpPr>
          <p:cNvPr id="5" name="سهم: بشكل رتبة عسكرية 4">
            <a:hlinkClick r:id="" action="ppaction://hlinkshowjump?jump=nextslide" tooltip="التالي"/>
            <a:extLst>
              <a:ext uri="{FF2B5EF4-FFF2-40B4-BE49-F238E27FC236}">
                <a16:creationId xmlns:a16="http://schemas.microsoft.com/office/drawing/2014/main" id="{40315722-81C7-8787-7F78-36EE18BD3F9C}"/>
              </a:ext>
            </a:extLst>
          </p:cNvPr>
          <p:cNvSpPr/>
          <p:nvPr/>
        </p:nvSpPr>
        <p:spPr>
          <a:xfrm flipH="1">
            <a:off x="5834390" y="4478980"/>
            <a:ext cx="523220" cy="523220"/>
          </a:xfrm>
          <a:prstGeom prst="chevron">
            <a:avLst/>
          </a:prstGeom>
          <a:solidFill>
            <a:srgbClr val="D0985C"/>
          </a:solidFill>
          <a:ln w="19050">
            <a:solidFill>
              <a:srgbClr val="9A6956"/>
            </a:solidFill>
          </a:ln>
          <a:effectLst>
            <a:outerShdw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0" rtlCol="1" anchor="ctr"/>
          <a:lstStyle/>
          <a:p>
            <a:pPr algn="ctr" rtl="0"/>
            <a:endParaRPr lang="ar-JO" sz="1600">
              <a:solidFill>
                <a:srgbClr val="4E362C"/>
              </a:solidFill>
              <a:effectLst>
                <a:outerShdw dist="50800" dir="5400000" algn="t" rotWithShape="0">
                  <a:prstClr val="black">
                    <a:alpha val="40000"/>
                  </a:prst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90852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48148E-6 L -4.375E-6 0.13981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 Answer Ding Versio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xit" presetSubtype="32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4" grpId="1" animBg="1"/>
      <p:bldP spid="4" grpId="2" animBg="1"/>
      <p:bldP spid="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صورة الشريحة 3">
                <a:extLst>
                  <a:ext uri="{FF2B5EF4-FFF2-40B4-BE49-F238E27FC236}">
                    <a16:creationId xmlns:a16="http://schemas.microsoft.com/office/drawing/2014/main" id="{A708F895-B6C6-5069-9980-7AF940B8E82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18737524"/>
                  </p:ext>
                </p:extLst>
              </p:nvPr>
            </p:nvGraphicFramePr>
            <p:xfrm>
              <a:off x="4572615" y="2571750"/>
              <a:ext cx="3046770" cy="1714500"/>
            </p:xfrm>
            <a:graphic>
              <a:graphicData uri="http://schemas.microsoft.com/office/powerpoint/2016/slidezoom">
                <pslz:sldZm>
                  <pslz:sldZmObj sldId="304" cId="2090646205">
                    <pslz:zmPr id="{738741A6-7046-465E-B35C-840C87C3D5F7}" returnToParent="0" imageType="cover" transitionDur="1000">
                      <p166:blipFill xmlns:p166="http://schemas.microsoft.com/office/powerpoint/2016/6/main"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6770" cy="1714500"/>
                        </a:xfrm>
                        <a:prstGeom prst="roundRect">
                          <a:avLst>
                            <a:gd name="adj" fmla="val 16667"/>
                          </a:avLst>
                        </a:prstGeom>
                        <a:ln>
                          <a:noFill/>
                        </a:ln>
                        <a:effectLst>
                          <a:outerShdw blurRad="76200" dist="38100" dir="7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  <a:scene3d>
                          <a:camera prst="orthographicFront"/>
                          <a:lightRig rig="contrasting" dir="t">
                            <a:rot lat="0" lon="0" rev="4200000"/>
                          </a:lightRig>
                        </a:scene3d>
                        <a:sp3d prstMaterial="plastic">
                          <a:bevelT w="381000" h="114300" prst="relaxedInset"/>
                          <a:contourClr>
                            <a:srgbClr val="969696"/>
                          </a:contourClr>
                        </a:sp3d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صورة الشريحة 3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A708F895-B6C6-5069-9980-7AF940B8E82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615" y="2571750"/>
                <a:ext cx="3046770" cy="1714500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4916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sndAc>
          <p:stSnd>
            <p:snd r:embed="rId2" name="Correct Answer Chime Version 1.wav"/>
          </p:stSnd>
        </p:sndAc>
      </p:transition>
    </mc:Choice>
    <mc:Fallback xmlns="">
      <p:transition spd="slow" advClick="0" advTm="3000">
        <p:sndAc>
          <p:stSnd>
            <p:snd r:embed="rId7" name="Correct Answer Chime Version 1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4" name="صورة الشريحة 13">
                <a:extLst>
                  <a:ext uri="{FF2B5EF4-FFF2-40B4-BE49-F238E27FC236}">
                    <a16:creationId xmlns:a16="http://schemas.microsoft.com/office/drawing/2014/main" id="{85A41BD7-E70B-9118-61C9-42AB3DFED08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22533407"/>
                  </p:ext>
                </p:extLst>
              </p:nvPr>
            </p:nvGraphicFramePr>
            <p:xfrm>
              <a:off x="4572615" y="2571750"/>
              <a:ext cx="3046770" cy="1714500"/>
            </p:xfrm>
            <a:graphic>
              <a:graphicData uri="http://schemas.microsoft.com/office/powerpoint/2016/slidezoom">
                <pslz:sldZm>
                  <pslz:sldZmObj sldId="260" cId="309740281">
                    <pslz:zmPr id="{8D585590-8427-4D6A-B958-AC92410ADACB}" returnToParent="0" imageType="cover" transitionDur="1000">
                      <p166:blipFill xmlns:p166="http://schemas.microsoft.com/office/powerpoint/2016/6/main"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6770" cy="1714500"/>
                        </a:xfrm>
                        <a:prstGeom prst="roundRect">
                          <a:avLst>
                            <a:gd name="adj" fmla="val 16667"/>
                          </a:avLst>
                        </a:prstGeom>
                        <a:ln>
                          <a:noFill/>
                        </a:ln>
                        <a:effectLst>
                          <a:outerShdw blurRad="76200" dist="38100" dir="7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  <a:scene3d>
                          <a:camera prst="orthographicFront"/>
                          <a:lightRig rig="contrasting" dir="t">
                            <a:rot lat="0" lon="0" rev="4200000"/>
                          </a:lightRig>
                        </a:scene3d>
                        <a:sp3d prstMaterial="plastic">
                          <a:bevelT w="381000" h="114300" prst="relaxedInset"/>
                          <a:contourClr>
                            <a:srgbClr val="969696"/>
                          </a:contourClr>
                        </a:sp3d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4" name="صورة الشريحة 13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85A41BD7-E70B-9118-61C9-42AB3DFED08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615" y="2571750"/>
                <a:ext cx="3046770" cy="1714500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926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sndAc>
          <p:stSnd>
            <p:snd r:embed="rId2" name="Correct Answer Chime Version 1.wav"/>
          </p:stSnd>
        </p:sndAc>
      </p:transition>
    </mc:Choice>
    <mc:Fallback xmlns="">
      <p:transition spd="slow" advClick="0" advTm="3000">
        <p:sndAc>
          <p:stSnd>
            <p:snd r:embed="rId7" name="Correct Answer Chime Version 1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سؤال">
            <a:extLst>
              <a:ext uri="{FF2B5EF4-FFF2-40B4-BE49-F238E27FC236}">
                <a16:creationId xmlns:a16="http://schemas.microsoft.com/office/drawing/2014/main" id="{F2FB00F8-E178-5001-9168-27DD2B07A710}"/>
              </a:ext>
            </a:extLst>
          </p:cNvPr>
          <p:cNvSpPr txBox="1"/>
          <p:nvPr/>
        </p:nvSpPr>
        <p:spPr>
          <a:xfrm>
            <a:off x="1923600" y="2539800"/>
            <a:ext cx="8344800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2800" dirty="0">
                <a:solidFill>
                  <a:srgbClr val="4E362C"/>
                </a:solidFill>
                <a:effectLst>
                  <a:outerShdw dist="38100" dir="5400000" algn="t" rotWithShape="0">
                    <a:prstClr val="black">
                      <a:alpha val="40000"/>
                    </a:prst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كم كان عمر النبيّ ﷺ عندما تزوج من السيدة خديجة </a:t>
            </a:r>
            <a:r>
              <a:rPr lang="en-US" sz="2800" dirty="0">
                <a:solidFill>
                  <a:srgbClr val="4E362C"/>
                </a:solidFill>
                <a:effectLst>
                  <a:outerShdw dist="38100" dir="5400000" algn="t" rotWithShape="0">
                    <a:prstClr val="black">
                      <a:alpha val="40000"/>
                    </a:prstClr>
                  </a:outerShdw>
                </a:effectLst>
                <a:latin typeface="KFGQPC Arabic Symbols 01" panose="02000000000000000000" pitchFamily="2" charset="2"/>
                <a:cs typeface="A Jannat LT" panose="01000000000000000000" pitchFamily="2" charset="-78"/>
              </a:rPr>
              <a:t>i</a:t>
            </a:r>
            <a:r>
              <a:rPr lang="ar-JO" sz="2800" dirty="0">
                <a:solidFill>
                  <a:srgbClr val="4E362C"/>
                </a:solidFill>
                <a:effectLst>
                  <a:outerShdw dist="38100" dir="5400000" algn="t" rotWithShape="0">
                    <a:prstClr val="black">
                      <a:alpha val="40000"/>
                    </a:prst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؟</a:t>
            </a:r>
          </a:p>
        </p:txBody>
      </p:sp>
      <p:sp>
        <p:nvSpPr>
          <p:cNvPr id="3" name="الجواب">
            <a:extLst>
              <a:ext uri="{FF2B5EF4-FFF2-40B4-BE49-F238E27FC236}">
                <a16:creationId xmlns:a16="http://schemas.microsoft.com/office/drawing/2014/main" id="{FB115FA0-9847-F6D9-4A95-C154C2692776}"/>
              </a:ext>
            </a:extLst>
          </p:cNvPr>
          <p:cNvSpPr txBox="1"/>
          <p:nvPr/>
        </p:nvSpPr>
        <p:spPr>
          <a:xfrm>
            <a:off x="1923600" y="3259581"/>
            <a:ext cx="8344800" cy="523220"/>
          </a:xfrm>
          <a:prstGeom prst="rect">
            <a:avLst/>
          </a:prstGeom>
          <a:noFill/>
        </p:spPr>
        <p:txBody>
          <a:bodyPr wrap="square" rtlCol="1" anchor="t">
            <a:spAutoFit/>
          </a:bodyPr>
          <a:lstStyle/>
          <a:p>
            <a:pPr algn="ctr">
              <a:spcAft>
                <a:spcPts val="1200"/>
              </a:spcAft>
            </a:pPr>
            <a:r>
              <a:rPr lang="ar-JO" sz="2800" dirty="0">
                <a:solidFill>
                  <a:srgbClr val="4E362C"/>
                </a:solidFill>
                <a:effectLst>
                  <a:outerShdw dist="38100" dir="5400000" algn="t" rotWithShape="0">
                    <a:prstClr val="black">
                      <a:alpha val="40000"/>
                    </a:prst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كان عمره 25 عامًا.</a:t>
            </a:r>
          </a:p>
        </p:txBody>
      </p:sp>
      <p:sp>
        <p:nvSpPr>
          <p:cNvPr id="4" name="زر الجواب">
            <a:extLst>
              <a:ext uri="{FF2B5EF4-FFF2-40B4-BE49-F238E27FC236}">
                <a16:creationId xmlns:a16="http://schemas.microsoft.com/office/drawing/2014/main" id="{D41C060C-2E0E-B865-2712-4BCE5569A9FB}"/>
              </a:ext>
            </a:extLst>
          </p:cNvPr>
          <p:cNvSpPr/>
          <p:nvPr/>
        </p:nvSpPr>
        <p:spPr>
          <a:xfrm>
            <a:off x="5584367" y="3521191"/>
            <a:ext cx="1091666" cy="499618"/>
          </a:xfrm>
          <a:prstGeom prst="roundRect">
            <a:avLst>
              <a:gd name="adj" fmla="val 21751"/>
            </a:avLst>
          </a:prstGeom>
          <a:solidFill>
            <a:srgbClr val="D0985C"/>
          </a:solidFill>
          <a:ln w="19050">
            <a:solidFill>
              <a:srgbClr val="9A6956"/>
            </a:solidFill>
          </a:ln>
          <a:effectLst>
            <a:outerShdw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1" anchor="ctr"/>
          <a:lstStyle/>
          <a:p>
            <a:pPr algn="ctr" rtl="0"/>
            <a:r>
              <a:rPr lang="ar-JO" sz="1600" dirty="0">
                <a:solidFill>
                  <a:srgbClr val="4E362C"/>
                </a:solidFill>
                <a:effectLst>
                  <a:outerShdw dist="25400" dir="5400000" algn="t" rotWithShape="0">
                    <a:prstClr val="black">
                      <a:alpha val="40000"/>
                    </a:prst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الجواب</a:t>
            </a:r>
          </a:p>
        </p:txBody>
      </p:sp>
      <p:sp>
        <p:nvSpPr>
          <p:cNvPr id="5" name="سهم: بشكل رتبة عسكرية 4">
            <a:hlinkClick r:id="" action="ppaction://hlinkshowjump?jump=nextslide" tooltip="التالي"/>
            <a:extLst>
              <a:ext uri="{FF2B5EF4-FFF2-40B4-BE49-F238E27FC236}">
                <a16:creationId xmlns:a16="http://schemas.microsoft.com/office/drawing/2014/main" id="{40315722-81C7-8787-7F78-36EE18BD3F9C}"/>
              </a:ext>
            </a:extLst>
          </p:cNvPr>
          <p:cNvSpPr/>
          <p:nvPr/>
        </p:nvSpPr>
        <p:spPr>
          <a:xfrm flipH="1">
            <a:off x="5834390" y="4478980"/>
            <a:ext cx="523220" cy="523220"/>
          </a:xfrm>
          <a:prstGeom prst="chevron">
            <a:avLst/>
          </a:prstGeom>
          <a:solidFill>
            <a:srgbClr val="D0985C"/>
          </a:solidFill>
          <a:ln w="19050">
            <a:solidFill>
              <a:srgbClr val="9A6956"/>
            </a:solidFill>
          </a:ln>
          <a:effectLst>
            <a:outerShdw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0" rtlCol="1" anchor="ctr"/>
          <a:lstStyle/>
          <a:p>
            <a:pPr algn="ctr" rtl="0"/>
            <a:endParaRPr lang="ar-JO" sz="1600">
              <a:solidFill>
                <a:srgbClr val="4E362C"/>
              </a:solidFill>
              <a:effectLst>
                <a:outerShdw dist="50800" dir="5400000" algn="t" rotWithShape="0">
                  <a:prstClr val="black">
                    <a:alpha val="40000"/>
                  </a:prst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90646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48148E-6 L -4.375E-6 0.13981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 Answer Ding Versio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xit" presetSubtype="32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4" grpId="1" animBg="1"/>
      <p:bldP spid="4" grpId="2" animBg="1"/>
      <p:bldP spid="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صورة الشريحة 2">
                <a:extLst>
                  <a:ext uri="{FF2B5EF4-FFF2-40B4-BE49-F238E27FC236}">
                    <a16:creationId xmlns:a16="http://schemas.microsoft.com/office/drawing/2014/main" id="{C4476F78-0ACB-7EB4-49E4-8D00B542011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19676716"/>
                  </p:ext>
                </p:extLst>
              </p:nvPr>
            </p:nvGraphicFramePr>
            <p:xfrm>
              <a:off x="4572615" y="2571750"/>
              <a:ext cx="3046770" cy="1714500"/>
            </p:xfrm>
            <a:graphic>
              <a:graphicData uri="http://schemas.microsoft.com/office/powerpoint/2016/slidezoom">
                <pslz:sldZm>
                  <pslz:sldZmObj sldId="306" cId="903954354">
                    <pslz:zmPr id="{328DDA0C-30B9-42FC-9A81-B462EE535D82}" returnToParent="0" imageType="cover" transitionDur="1000">
                      <p166:blipFill xmlns:p166="http://schemas.microsoft.com/office/powerpoint/2016/6/main"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6770" cy="1714500"/>
                        </a:xfrm>
                        <a:prstGeom prst="roundRect">
                          <a:avLst>
                            <a:gd name="adj" fmla="val 16667"/>
                          </a:avLst>
                        </a:prstGeom>
                        <a:ln>
                          <a:noFill/>
                        </a:ln>
                        <a:effectLst>
                          <a:outerShdw blurRad="76200" dist="38100" dir="7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  <a:scene3d>
                          <a:camera prst="orthographicFront"/>
                          <a:lightRig rig="contrasting" dir="t">
                            <a:rot lat="0" lon="0" rev="4200000"/>
                          </a:lightRig>
                        </a:scene3d>
                        <a:sp3d prstMaterial="plastic">
                          <a:bevelT w="381000" h="114300" prst="relaxedInset"/>
                          <a:contourClr>
                            <a:srgbClr val="969696"/>
                          </a:contourClr>
                        </a:sp3d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صورة الشريحة 2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C4476F78-0ACB-7EB4-49E4-8D00B542011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615" y="2571750"/>
                <a:ext cx="3046770" cy="1714500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2089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sndAc>
          <p:stSnd>
            <p:snd r:embed="rId2" name="Correct Answer Chime Version 1.wav"/>
          </p:stSnd>
        </p:sndAc>
      </p:transition>
    </mc:Choice>
    <mc:Fallback xmlns="">
      <p:transition spd="slow" advClick="0" advTm="3000">
        <p:sndAc>
          <p:stSnd>
            <p:snd r:embed="rId7" name="Correct Answer Chime Version 1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سؤال">
            <a:extLst>
              <a:ext uri="{FF2B5EF4-FFF2-40B4-BE49-F238E27FC236}">
                <a16:creationId xmlns:a16="http://schemas.microsoft.com/office/drawing/2014/main" id="{F2FB00F8-E178-5001-9168-27DD2B07A710}"/>
              </a:ext>
            </a:extLst>
          </p:cNvPr>
          <p:cNvSpPr txBox="1"/>
          <p:nvPr/>
        </p:nvSpPr>
        <p:spPr>
          <a:xfrm>
            <a:off x="1923600" y="2539800"/>
            <a:ext cx="8344800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2800" dirty="0">
                <a:solidFill>
                  <a:srgbClr val="4E362C"/>
                </a:solidFill>
                <a:effectLst>
                  <a:outerShdw dist="38100" dir="5400000" algn="t" rotWithShape="0">
                    <a:prstClr val="black">
                      <a:alpha val="40000"/>
                    </a:prst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بماذا كان يلقب رسول الله ﷺ قبل البعثة؟</a:t>
            </a:r>
          </a:p>
        </p:txBody>
      </p:sp>
      <p:sp>
        <p:nvSpPr>
          <p:cNvPr id="3" name="الجواب">
            <a:extLst>
              <a:ext uri="{FF2B5EF4-FFF2-40B4-BE49-F238E27FC236}">
                <a16:creationId xmlns:a16="http://schemas.microsoft.com/office/drawing/2014/main" id="{FB115FA0-9847-F6D9-4A95-C154C2692776}"/>
              </a:ext>
            </a:extLst>
          </p:cNvPr>
          <p:cNvSpPr txBox="1"/>
          <p:nvPr/>
        </p:nvSpPr>
        <p:spPr>
          <a:xfrm>
            <a:off x="1923600" y="3259581"/>
            <a:ext cx="8344800" cy="523220"/>
          </a:xfrm>
          <a:prstGeom prst="rect">
            <a:avLst/>
          </a:prstGeom>
          <a:noFill/>
        </p:spPr>
        <p:txBody>
          <a:bodyPr wrap="square" rtlCol="1" anchor="t">
            <a:spAutoFit/>
          </a:bodyPr>
          <a:lstStyle/>
          <a:p>
            <a:pPr algn="ctr">
              <a:spcAft>
                <a:spcPts val="1200"/>
              </a:spcAft>
            </a:pPr>
            <a:r>
              <a:rPr lang="ar-JO" sz="2800" dirty="0">
                <a:solidFill>
                  <a:srgbClr val="4E362C"/>
                </a:solidFill>
                <a:effectLst>
                  <a:outerShdw dist="38100" dir="5400000" algn="t" rotWithShape="0">
                    <a:prstClr val="black">
                      <a:alpha val="40000"/>
                    </a:prst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الصادق الأمين.</a:t>
            </a:r>
          </a:p>
        </p:txBody>
      </p:sp>
      <p:sp>
        <p:nvSpPr>
          <p:cNvPr id="4" name="زر الجواب">
            <a:extLst>
              <a:ext uri="{FF2B5EF4-FFF2-40B4-BE49-F238E27FC236}">
                <a16:creationId xmlns:a16="http://schemas.microsoft.com/office/drawing/2014/main" id="{D41C060C-2E0E-B865-2712-4BCE5569A9FB}"/>
              </a:ext>
            </a:extLst>
          </p:cNvPr>
          <p:cNvSpPr/>
          <p:nvPr/>
        </p:nvSpPr>
        <p:spPr>
          <a:xfrm>
            <a:off x="5584367" y="3521191"/>
            <a:ext cx="1091666" cy="499618"/>
          </a:xfrm>
          <a:prstGeom prst="roundRect">
            <a:avLst>
              <a:gd name="adj" fmla="val 21751"/>
            </a:avLst>
          </a:prstGeom>
          <a:solidFill>
            <a:srgbClr val="D0985C"/>
          </a:solidFill>
          <a:ln w="19050">
            <a:solidFill>
              <a:srgbClr val="9A6956"/>
            </a:solidFill>
          </a:ln>
          <a:effectLst>
            <a:outerShdw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1" anchor="ctr"/>
          <a:lstStyle/>
          <a:p>
            <a:pPr algn="ctr" rtl="0"/>
            <a:r>
              <a:rPr lang="ar-JO" sz="1600" dirty="0">
                <a:solidFill>
                  <a:srgbClr val="4E362C"/>
                </a:solidFill>
                <a:effectLst>
                  <a:outerShdw dist="25400" dir="5400000" algn="t" rotWithShape="0">
                    <a:prstClr val="black">
                      <a:alpha val="40000"/>
                    </a:prst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الجواب</a:t>
            </a:r>
          </a:p>
        </p:txBody>
      </p:sp>
      <p:sp>
        <p:nvSpPr>
          <p:cNvPr id="5" name="سهم: بشكل رتبة عسكرية 4">
            <a:hlinkClick r:id="" action="ppaction://hlinkshowjump?jump=nextslide" tooltip="التالي"/>
            <a:extLst>
              <a:ext uri="{FF2B5EF4-FFF2-40B4-BE49-F238E27FC236}">
                <a16:creationId xmlns:a16="http://schemas.microsoft.com/office/drawing/2014/main" id="{40315722-81C7-8787-7F78-36EE18BD3F9C}"/>
              </a:ext>
            </a:extLst>
          </p:cNvPr>
          <p:cNvSpPr/>
          <p:nvPr/>
        </p:nvSpPr>
        <p:spPr>
          <a:xfrm flipH="1">
            <a:off x="5834390" y="4478980"/>
            <a:ext cx="523220" cy="523220"/>
          </a:xfrm>
          <a:prstGeom prst="chevron">
            <a:avLst/>
          </a:prstGeom>
          <a:solidFill>
            <a:srgbClr val="D0985C"/>
          </a:solidFill>
          <a:ln w="19050">
            <a:solidFill>
              <a:srgbClr val="9A6956"/>
            </a:solidFill>
          </a:ln>
          <a:effectLst>
            <a:outerShdw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0" rtlCol="1" anchor="ctr"/>
          <a:lstStyle/>
          <a:p>
            <a:pPr algn="ctr" rtl="0"/>
            <a:endParaRPr lang="ar-JO" sz="1600">
              <a:solidFill>
                <a:srgbClr val="4E362C"/>
              </a:solidFill>
              <a:effectLst>
                <a:outerShdw dist="50800" dir="5400000" algn="t" rotWithShape="0">
                  <a:prstClr val="black">
                    <a:alpha val="40000"/>
                  </a:prst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03954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48148E-6 L -4.375E-6 0.13981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 Answer Ding Versio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xit" presetSubtype="32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4" grpId="1" animBg="1"/>
      <p:bldP spid="4" grpId="2" animBg="1"/>
      <p:bldP spid="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صورة الشريحة 3">
                <a:extLst>
                  <a:ext uri="{FF2B5EF4-FFF2-40B4-BE49-F238E27FC236}">
                    <a16:creationId xmlns:a16="http://schemas.microsoft.com/office/drawing/2014/main" id="{078DA313-DB91-C667-6EA3-3DC6675215D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15746460"/>
                  </p:ext>
                </p:extLst>
              </p:nvPr>
            </p:nvGraphicFramePr>
            <p:xfrm>
              <a:off x="4572615" y="2571750"/>
              <a:ext cx="3046770" cy="1714500"/>
            </p:xfrm>
            <a:graphic>
              <a:graphicData uri="http://schemas.microsoft.com/office/powerpoint/2016/slidezoom">
                <pslz:sldZm>
                  <pslz:sldZmObj sldId="308" cId="1121045044">
                    <pslz:zmPr id="{08DD4F91-898C-4C0F-9228-D3EB50B12418}" returnToParent="0" imageType="cover" transitionDur="1000">
                      <p166:blipFill xmlns:p166="http://schemas.microsoft.com/office/powerpoint/2016/6/main"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6770" cy="1714500"/>
                        </a:xfrm>
                        <a:prstGeom prst="roundRect">
                          <a:avLst>
                            <a:gd name="adj" fmla="val 16667"/>
                          </a:avLst>
                        </a:prstGeom>
                        <a:ln>
                          <a:noFill/>
                        </a:ln>
                        <a:effectLst>
                          <a:outerShdw blurRad="76200" dist="38100" dir="7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  <a:scene3d>
                          <a:camera prst="orthographicFront"/>
                          <a:lightRig rig="contrasting" dir="t">
                            <a:rot lat="0" lon="0" rev="4200000"/>
                          </a:lightRig>
                        </a:scene3d>
                        <a:sp3d prstMaterial="plastic">
                          <a:bevelT w="381000" h="114300" prst="relaxedInset"/>
                          <a:contourClr>
                            <a:srgbClr val="969696"/>
                          </a:contourClr>
                        </a:sp3d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صورة الشريحة 3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078DA313-DB91-C667-6EA3-3DC6675215D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615" y="2571750"/>
                <a:ext cx="3046770" cy="1714500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9919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sndAc>
          <p:stSnd>
            <p:snd r:embed="rId2" name="Correct Answer Chime Version 1.wav"/>
          </p:stSnd>
        </p:sndAc>
      </p:transition>
    </mc:Choice>
    <mc:Fallback xmlns="">
      <p:transition spd="slow" advClick="0" advTm="3000">
        <p:sndAc>
          <p:stSnd>
            <p:snd r:embed="rId7" name="Correct Answer Chime Version 1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سؤال">
            <a:extLst>
              <a:ext uri="{FF2B5EF4-FFF2-40B4-BE49-F238E27FC236}">
                <a16:creationId xmlns:a16="http://schemas.microsoft.com/office/drawing/2014/main" id="{F2FB00F8-E178-5001-9168-27DD2B07A710}"/>
              </a:ext>
            </a:extLst>
          </p:cNvPr>
          <p:cNvSpPr txBox="1"/>
          <p:nvPr/>
        </p:nvSpPr>
        <p:spPr>
          <a:xfrm>
            <a:off x="1923600" y="2324357"/>
            <a:ext cx="8344800" cy="954107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2800" dirty="0">
                <a:solidFill>
                  <a:srgbClr val="4E362C"/>
                </a:solidFill>
                <a:effectLst>
                  <a:outerShdw dist="38100" dir="5400000" algn="t" rotWithShape="0">
                    <a:prstClr val="black">
                      <a:alpha val="40000"/>
                    </a:prst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على ماذا كان الخلاف الذي نشب بين القبائل أثناء بناء الكعبة، وحلّه الرسول ﷺ؟</a:t>
            </a:r>
          </a:p>
        </p:txBody>
      </p:sp>
      <p:sp>
        <p:nvSpPr>
          <p:cNvPr id="3" name="الجواب">
            <a:extLst>
              <a:ext uri="{FF2B5EF4-FFF2-40B4-BE49-F238E27FC236}">
                <a16:creationId xmlns:a16="http://schemas.microsoft.com/office/drawing/2014/main" id="{FB115FA0-9847-F6D9-4A95-C154C2692776}"/>
              </a:ext>
            </a:extLst>
          </p:cNvPr>
          <p:cNvSpPr txBox="1"/>
          <p:nvPr/>
        </p:nvSpPr>
        <p:spPr>
          <a:xfrm>
            <a:off x="1923600" y="3452980"/>
            <a:ext cx="8344800" cy="523220"/>
          </a:xfrm>
          <a:prstGeom prst="rect">
            <a:avLst/>
          </a:prstGeom>
          <a:noFill/>
        </p:spPr>
        <p:txBody>
          <a:bodyPr wrap="square" rtlCol="1" anchor="t">
            <a:spAutoFit/>
          </a:bodyPr>
          <a:lstStyle/>
          <a:p>
            <a:pPr algn="ctr">
              <a:spcAft>
                <a:spcPts val="1200"/>
              </a:spcAft>
            </a:pPr>
            <a:r>
              <a:rPr lang="ar-JO" sz="2800" dirty="0">
                <a:solidFill>
                  <a:srgbClr val="4E362C"/>
                </a:solidFill>
                <a:effectLst>
                  <a:outerShdw dist="38100" dir="5400000" algn="t" rotWithShape="0">
                    <a:prstClr val="black">
                      <a:alpha val="40000"/>
                    </a:prst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مشكلة وضع الحجر الأسود.</a:t>
            </a:r>
          </a:p>
        </p:txBody>
      </p:sp>
      <p:sp>
        <p:nvSpPr>
          <p:cNvPr id="4" name="زر الجواب">
            <a:extLst>
              <a:ext uri="{FF2B5EF4-FFF2-40B4-BE49-F238E27FC236}">
                <a16:creationId xmlns:a16="http://schemas.microsoft.com/office/drawing/2014/main" id="{D41C060C-2E0E-B865-2712-4BCE5569A9FB}"/>
              </a:ext>
            </a:extLst>
          </p:cNvPr>
          <p:cNvSpPr/>
          <p:nvPr/>
        </p:nvSpPr>
        <p:spPr>
          <a:xfrm>
            <a:off x="5584367" y="3521191"/>
            <a:ext cx="1091666" cy="499618"/>
          </a:xfrm>
          <a:prstGeom prst="roundRect">
            <a:avLst>
              <a:gd name="adj" fmla="val 21751"/>
            </a:avLst>
          </a:prstGeom>
          <a:solidFill>
            <a:srgbClr val="D0985C"/>
          </a:solidFill>
          <a:ln w="19050">
            <a:solidFill>
              <a:srgbClr val="9A6956"/>
            </a:solidFill>
          </a:ln>
          <a:effectLst>
            <a:outerShdw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1" anchor="ctr"/>
          <a:lstStyle/>
          <a:p>
            <a:pPr algn="ctr" rtl="0"/>
            <a:r>
              <a:rPr lang="ar-JO" sz="1600" dirty="0">
                <a:solidFill>
                  <a:srgbClr val="4E362C"/>
                </a:solidFill>
                <a:effectLst>
                  <a:outerShdw dist="25400" dir="5400000" algn="t" rotWithShape="0">
                    <a:prstClr val="black">
                      <a:alpha val="40000"/>
                    </a:prst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الجواب</a:t>
            </a:r>
          </a:p>
        </p:txBody>
      </p:sp>
      <p:sp>
        <p:nvSpPr>
          <p:cNvPr id="5" name="سهم: بشكل رتبة عسكرية 4">
            <a:hlinkClick r:id="" action="ppaction://hlinkshowjump?jump=nextslide" tooltip="التالي"/>
            <a:extLst>
              <a:ext uri="{FF2B5EF4-FFF2-40B4-BE49-F238E27FC236}">
                <a16:creationId xmlns:a16="http://schemas.microsoft.com/office/drawing/2014/main" id="{40315722-81C7-8787-7F78-36EE18BD3F9C}"/>
              </a:ext>
            </a:extLst>
          </p:cNvPr>
          <p:cNvSpPr/>
          <p:nvPr/>
        </p:nvSpPr>
        <p:spPr>
          <a:xfrm flipH="1">
            <a:off x="5834390" y="4478980"/>
            <a:ext cx="523220" cy="523220"/>
          </a:xfrm>
          <a:prstGeom prst="chevron">
            <a:avLst/>
          </a:prstGeom>
          <a:solidFill>
            <a:srgbClr val="D0985C"/>
          </a:solidFill>
          <a:ln w="19050">
            <a:solidFill>
              <a:srgbClr val="9A6956"/>
            </a:solidFill>
          </a:ln>
          <a:effectLst>
            <a:outerShdw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0" rtlCol="1" anchor="ctr"/>
          <a:lstStyle/>
          <a:p>
            <a:pPr algn="ctr" rtl="0"/>
            <a:endParaRPr lang="ar-JO" sz="1600">
              <a:solidFill>
                <a:srgbClr val="4E362C"/>
              </a:solidFill>
              <a:effectLst>
                <a:outerShdw dist="50800" dir="5400000" algn="t" rotWithShape="0">
                  <a:prstClr val="black">
                    <a:alpha val="40000"/>
                  </a:prst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21045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48148E-6 L -4.375E-6 0.13981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 Answer Ding Versio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xit" presetSubtype="32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4" grpId="1" animBg="1"/>
      <p:bldP spid="4" grpId="2" animBg="1"/>
      <p:bldP spid="5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صورة الشريحة 2">
                <a:extLst>
                  <a:ext uri="{FF2B5EF4-FFF2-40B4-BE49-F238E27FC236}">
                    <a16:creationId xmlns:a16="http://schemas.microsoft.com/office/drawing/2014/main" id="{D4ED4241-2245-84EF-F560-986F8B4DA4F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97633104"/>
                  </p:ext>
                </p:extLst>
              </p:nvPr>
            </p:nvGraphicFramePr>
            <p:xfrm>
              <a:off x="4572615" y="2571750"/>
              <a:ext cx="3046770" cy="1714500"/>
            </p:xfrm>
            <a:graphic>
              <a:graphicData uri="http://schemas.microsoft.com/office/powerpoint/2016/slidezoom">
                <pslz:sldZm>
                  <pslz:sldZmObj sldId="310" cId="1520220701">
                    <pslz:zmPr id="{8D7A7BA0-09CD-4214-A573-6DDDE7D41EAA}" returnToParent="0" imageType="cover" transitionDur="1000">
                      <p166:blipFill xmlns:p166="http://schemas.microsoft.com/office/powerpoint/2016/6/main"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6770" cy="1714500"/>
                        </a:xfrm>
                        <a:prstGeom prst="roundRect">
                          <a:avLst>
                            <a:gd name="adj" fmla="val 16667"/>
                          </a:avLst>
                        </a:prstGeom>
                        <a:ln>
                          <a:noFill/>
                        </a:ln>
                        <a:effectLst>
                          <a:outerShdw blurRad="76200" dist="38100" dir="7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  <a:scene3d>
                          <a:camera prst="orthographicFront"/>
                          <a:lightRig rig="contrasting" dir="t">
                            <a:rot lat="0" lon="0" rev="4200000"/>
                          </a:lightRig>
                        </a:scene3d>
                        <a:sp3d prstMaterial="plastic">
                          <a:bevelT w="381000" h="114300" prst="relaxedInset"/>
                          <a:contourClr>
                            <a:srgbClr val="969696"/>
                          </a:contourClr>
                        </a:sp3d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صورة الشريحة 2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D4ED4241-2245-84EF-F560-986F8B4DA4F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615" y="2571750"/>
                <a:ext cx="3046770" cy="1714500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00445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sndAc>
          <p:stSnd>
            <p:snd r:embed="rId2" name="Correct Answer Chime Version 1.wav"/>
          </p:stSnd>
        </p:sndAc>
      </p:transition>
    </mc:Choice>
    <mc:Fallback xmlns="">
      <p:transition spd="slow" advClick="0" advTm="3000">
        <p:sndAc>
          <p:stSnd>
            <p:snd r:embed="rId7" name="Correct Answer Chime Version 1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سؤال">
            <a:extLst>
              <a:ext uri="{FF2B5EF4-FFF2-40B4-BE49-F238E27FC236}">
                <a16:creationId xmlns:a16="http://schemas.microsoft.com/office/drawing/2014/main" id="{F2FB00F8-E178-5001-9168-27DD2B07A710}"/>
              </a:ext>
            </a:extLst>
          </p:cNvPr>
          <p:cNvSpPr txBox="1"/>
          <p:nvPr/>
        </p:nvSpPr>
        <p:spPr>
          <a:xfrm>
            <a:off x="1923600" y="2324357"/>
            <a:ext cx="8344800" cy="954107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2800" dirty="0">
                <a:solidFill>
                  <a:srgbClr val="4E362C"/>
                </a:solidFill>
                <a:effectLst>
                  <a:outerShdw dist="38100" dir="5400000" algn="t" rotWithShape="0">
                    <a:prstClr val="black">
                      <a:alpha val="40000"/>
                    </a:prst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ما اسم الرجل الذي ذهب إليه نبيّ ﷺ مع السيدة خديجة </a:t>
            </a:r>
            <a:r>
              <a:rPr lang="en-US" sz="2800" dirty="0">
                <a:solidFill>
                  <a:srgbClr val="4E362C"/>
                </a:solidFill>
                <a:effectLst>
                  <a:outerShdw dist="38100" dir="5400000" algn="t" rotWithShape="0">
                    <a:prstClr val="black">
                      <a:alpha val="40000"/>
                    </a:prstClr>
                  </a:outerShdw>
                </a:effectLst>
                <a:latin typeface="KFGQPC Arabic Symbols 01" panose="02000000000000000000" pitchFamily="2" charset="2"/>
                <a:cs typeface="A Jannat LT" panose="01000000000000000000" pitchFamily="2" charset="-78"/>
              </a:rPr>
              <a:t>i</a:t>
            </a:r>
            <a:r>
              <a:rPr lang="ar-JO" sz="2800" dirty="0">
                <a:solidFill>
                  <a:srgbClr val="4E362C"/>
                </a:solidFill>
                <a:effectLst>
                  <a:outerShdw dist="38100" dir="5400000" algn="t" rotWithShape="0">
                    <a:prstClr val="black">
                      <a:alpha val="40000"/>
                    </a:prst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 بعد نزول الوحي؟</a:t>
            </a:r>
          </a:p>
        </p:txBody>
      </p:sp>
      <p:sp>
        <p:nvSpPr>
          <p:cNvPr id="3" name="الجواب">
            <a:extLst>
              <a:ext uri="{FF2B5EF4-FFF2-40B4-BE49-F238E27FC236}">
                <a16:creationId xmlns:a16="http://schemas.microsoft.com/office/drawing/2014/main" id="{FB115FA0-9847-F6D9-4A95-C154C2692776}"/>
              </a:ext>
            </a:extLst>
          </p:cNvPr>
          <p:cNvSpPr txBox="1"/>
          <p:nvPr/>
        </p:nvSpPr>
        <p:spPr>
          <a:xfrm>
            <a:off x="1923600" y="3452980"/>
            <a:ext cx="8344800" cy="523220"/>
          </a:xfrm>
          <a:prstGeom prst="rect">
            <a:avLst/>
          </a:prstGeom>
          <a:noFill/>
        </p:spPr>
        <p:txBody>
          <a:bodyPr wrap="square" rtlCol="1" anchor="t">
            <a:spAutoFit/>
          </a:bodyPr>
          <a:lstStyle/>
          <a:p>
            <a:pPr algn="ctr">
              <a:spcAft>
                <a:spcPts val="1200"/>
              </a:spcAft>
            </a:pPr>
            <a:r>
              <a:rPr lang="ar-JO" sz="2800" dirty="0">
                <a:solidFill>
                  <a:srgbClr val="4E362C"/>
                </a:solidFill>
                <a:effectLst>
                  <a:outerShdw dist="38100" dir="5400000" algn="t" rotWithShape="0">
                    <a:prstClr val="black">
                      <a:alpha val="40000"/>
                    </a:prst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ورقة بن نوفل.</a:t>
            </a:r>
          </a:p>
        </p:txBody>
      </p:sp>
      <p:sp>
        <p:nvSpPr>
          <p:cNvPr id="4" name="زر الجواب">
            <a:extLst>
              <a:ext uri="{FF2B5EF4-FFF2-40B4-BE49-F238E27FC236}">
                <a16:creationId xmlns:a16="http://schemas.microsoft.com/office/drawing/2014/main" id="{D41C060C-2E0E-B865-2712-4BCE5569A9FB}"/>
              </a:ext>
            </a:extLst>
          </p:cNvPr>
          <p:cNvSpPr/>
          <p:nvPr/>
        </p:nvSpPr>
        <p:spPr>
          <a:xfrm>
            <a:off x="5584367" y="3521191"/>
            <a:ext cx="1091666" cy="499618"/>
          </a:xfrm>
          <a:prstGeom prst="roundRect">
            <a:avLst>
              <a:gd name="adj" fmla="val 21751"/>
            </a:avLst>
          </a:prstGeom>
          <a:solidFill>
            <a:srgbClr val="D0985C"/>
          </a:solidFill>
          <a:ln w="19050">
            <a:solidFill>
              <a:srgbClr val="9A6956"/>
            </a:solidFill>
          </a:ln>
          <a:effectLst>
            <a:outerShdw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1" anchor="ctr"/>
          <a:lstStyle/>
          <a:p>
            <a:pPr algn="ctr" rtl="0"/>
            <a:r>
              <a:rPr lang="ar-JO" sz="1600" dirty="0">
                <a:solidFill>
                  <a:srgbClr val="4E362C"/>
                </a:solidFill>
                <a:effectLst>
                  <a:outerShdw dist="25400" dir="5400000" algn="t" rotWithShape="0">
                    <a:prstClr val="black">
                      <a:alpha val="40000"/>
                    </a:prst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الجواب</a:t>
            </a:r>
          </a:p>
        </p:txBody>
      </p:sp>
      <p:sp>
        <p:nvSpPr>
          <p:cNvPr id="5" name="سهم: بشكل رتبة عسكرية 4">
            <a:hlinkClick r:id="" action="ppaction://hlinkshowjump?jump=nextslide" tooltip="التالي"/>
            <a:extLst>
              <a:ext uri="{FF2B5EF4-FFF2-40B4-BE49-F238E27FC236}">
                <a16:creationId xmlns:a16="http://schemas.microsoft.com/office/drawing/2014/main" id="{40315722-81C7-8787-7F78-36EE18BD3F9C}"/>
              </a:ext>
            </a:extLst>
          </p:cNvPr>
          <p:cNvSpPr/>
          <p:nvPr/>
        </p:nvSpPr>
        <p:spPr>
          <a:xfrm flipH="1">
            <a:off x="5834390" y="4478980"/>
            <a:ext cx="523220" cy="523220"/>
          </a:xfrm>
          <a:prstGeom prst="chevron">
            <a:avLst/>
          </a:prstGeom>
          <a:solidFill>
            <a:srgbClr val="D0985C"/>
          </a:solidFill>
          <a:ln w="19050">
            <a:solidFill>
              <a:srgbClr val="9A6956"/>
            </a:solidFill>
          </a:ln>
          <a:effectLst>
            <a:outerShdw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0" rtlCol="1" anchor="ctr"/>
          <a:lstStyle/>
          <a:p>
            <a:pPr algn="ctr" rtl="0"/>
            <a:endParaRPr lang="ar-JO" sz="1600">
              <a:solidFill>
                <a:srgbClr val="4E362C"/>
              </a:solidFill>
              <a:effectLst>
                <a:outerShdw dist="50800" dir="5400000" algn="t" rotWithShape="0">
                  <a:prstClr val="black">
                    <a:alpha val="40000"/>
                  </a:prst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20220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48148E-6 L -4.375E-6 0.13981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 Answer Ding Versio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xit" presetSubtype="32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4" grpId="1" animBg="1"/>
      <p:bldP spid="4" grpId="2" animBg="1"/>
      <p:bldP spid="5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صورة الشريحة 3">
                <a:extLst>
                  <a:ext uri="{FF2B5EF4-FFF2-40B4-BE49-F238E27FC236}">
                    <a16:creationId xmlns:a16="http://schemas.microsoft.com/office/drawing/2014/main" id="{8C70BB4F-4988-E0ED-77CC-56D16B143EE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98276392"/>
                  </p:ext>
                </p:extLst>
              </p:nvPr>
            </p:nvGraphicFramePr>
            <p:xfrm>
              <a:off x="4572615" y="2571750"/>
              <a:ext cx="3046770" cy="1714500"/>
            </p:xfrm>
            <a:graphic>
              <a:graphicData uri="http://schemas.microsoft.com/office/powerpoint/2016/slidezoom">
                <pslz:sldZm>
                  <pslz:sldZmObj sldId="312" cId="3843064119">
                    <pslz:zmPr id="{57051B4B-9D03-44DA-82E7-1C63EC772B42}" returnToParent="0" imageType="cover" transitionDur="1000">
                      <p166:blipFill xmlns:p166="http://schemas.microsoft.com/office/powerpoint/2016/6/main"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6770" cy="1714500"/>
                        </a:xfrm>
                        <a:prstGeom prst="roundRect">
                          <a:avLst>
                            <a:gd name="adj" fmla="val 16667"/>
                          </a:avLst>
                        </a:prstGeom>
                        <a:ln>
                          <a:noFill/>
                        </a:ln>
                        <a:effectLst>
                          <a:outerShdw blurRad="76200" dist="38100" dir="7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  <a:scene3d>
                          <a:camera prst="orthographicFront"/>
                          <a:lightRig rig="contrasting" dir="t">
                            <a:rot lat="0" lon="0" rev="4200000"/>
                          </a:lightRig>
                        </a:scene3d>
                        <a:sp3d prstMaterial="plastic">
                          <a:bevelT w="381000" h="114300" prst="relaxedInset"/>
                          <a:contourClr>
                            <a:srgbClr val="969696"/>
                          </a:contourClr>
                        </a:sp3d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صورة الشريحة 3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8C70BB4F-4988-E0ED-77CC-56D16B143EE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615" y="2571750"/>
                <a:ext cx="3046770" cy="1714500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8809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sndAc>
          <p:stSnd>
            <p:snd r:embed="rId2" name="Correct Answer Chime Version 1.wav"/>
          </p:stSnd>
        </p:sndAc>
      </p:transition>
    </mc:Choice>
    <mc:Fallback xmlns="">
      <p:transition spd="slow" advClick="0" advTm="3000">
        <p:sndAc>
          <p:stSnd>
            <p:snd r:embed="rId7" name="Correct Answer Chime Version 1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سؤال">
            <a:extLst>
              <a:ext uri="{FF2B5EF4-FFF2-40B4-BE49-F238E27FC236}">
                <a16:creationId xmlns:a16="http://schemas.microsoft.com/office/drawing/2014/main" id="{F2FB00F8-E178-5001-9168-27DD2B07A710}"/>
              </a:ext>
            </a:extLst>
          </p:cNvPr>
          <p:cNvSpPr txBox="1"/>
          <p:nvPr/>
        </p:nvSpPr>
        <p:spPr>
          <a:xfrm>
            <a:off x="1923600" y="2539800"/>
            <a:ext cx="8344800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2800" dirty="0">
                <a:solidFill>
                  <a:srgbClr val="4E362C"/>
                </a:solidFill>
                <a:effectLst>
                  <a:outerShdw dist="38100" dir="5400000" algn="t" rotWithShape="0">
                    <a:prstClr val="black">
                      <a:alpha val="40000"/>
                    </a:prst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ماذا قال ورقة بن نوفل للنبي ﷺ؟</a:t>
            </a:r>
          </a:p>
        </p:txBody>
      </p:sp>
      <p:sp>
        <p:nvSpPr>
          <p:cNvPr id="3" name="الجواب">
            <a:extLst>
              <a:ext uri="{FF2B5EF4-FFF2-40B4-BE49-F238E27FC236}">
                <a16:creationId xmlns:a16="http://schemas.microsoft.com/office/drawing/2014/main" id="{FB115FA0-9847-F6D9-4A95-C154C2692776}"/>
              </a:ext>
            </a:extLst>
          </p:cNvPr>
          <p:cNvSpPr txBox="1"/>
          <p:nvPr/>
        </p:nvSpPr>
        <p:spPr>
          <a:xfrm>
            <a:off x="1923600" y="3259581"/>
            <a:ext cx="8344800" cy="523220"/>
          </a:xfrm>
          <a:prstGeom prst="rect">
            <a:avLst/>
          </a:prstGeom>
          <a:noFill/>
        </p:spPr>
        <p:txBody>
          <a:bodyPr wrap="square" rtlCol="1" anchor="t">
            <a:spAutoFit/>
          </a:bodyPr>
          <a:lstStyle/>
          <a:p>
            <a:pPr algn="ctr">
              <a:spcAft>
                <a:spcPts val="1200"/>
              </a:spcAft>
            </a:pPr>
            <a:r>
              <a:rPr lang="ar-JO" sz="2800" dirty="0">
                <a:solidFill>
                  <a:srgbClr val="4E362C"/>
                </a:solidFill>
                <a:effectLst>
                  <a:outerShdw dist="38100" dir="5400000" algn="t" rotWithShape="0">
                    <a:prstClr val="black">
                      <a:alpha val="40000"/>
                    </a:prst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هذا الناموس الذي نزّل الله على موسى.</a:t>
            </a:r>
          </a:p>
        </p:txBody>
      </p:sp>
      <p:sp>
        <p:nvSpPr>
          <p:cNvPr id="4" name="زر الجواب">
            <a:extLst>
              <a:ext uri="{FF2B5EF4-FFF2-40B4-BE49-F238E27FC236}">
                <a16:creationId xmlns:a16="http://schemas.microsoft.com/office/drawing/2014/main" id="{D41C060C-2E0E-B865-2712-4BCE5569A9FB}"/>
              </a:ext>
            </a:extLst>
          </p:cNvPr>
          <p:cNvSpPr/>
          <p:nvPr/>
        </p:nvSpPr>
        <p:spPr>
          <a:xfrm>
            <a:off x="5584367" y="3521191"/>
            <a:ext cx="1091666" cy="499618"/>
          </a:xfrm>
          <a:prstGeom prst="roundRect">
            <a:avLst>
              <a:gd name="adj" fmla="val 21751"/>
            </a:avLst>
          </a:prstGeom>
          <a:solidFill>
            <a:srgbClr val="D0985C"/>
          </a:solidFill>
          <a:ln w="19050">
            <a:solidFill>
              <a:srgbClr val="9A6956"/>
            </a:solidFill>
          </a:ln>
          <a:effectLst>
            <a:outerShdw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1" anchor="ctr"/>
          <a:lstStyle/>
          <a:p>
            <a:pPr algn="ctr" rtl="0"/>
            <a:r>
              <a:rPr lang="ar-JO" sz="1600" dirty="0">
                <a:solidFill>
                  <a:srgbClr val="4E362C"/>
                </a:solidFill>
                <a:effectLst>
                  <a:outerShdw dist="25400" dir="5400000" algn="t" rotWithShape="0">
                    <a:prstClr val="black">
                      <a:alpha val="40000"/>
                    </a:prst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الجواب</a:t>
            </a:r>
          </a:p>
        </p:txBody>
      </p:sp>
      <p:sp>
        <p:nvSpPr>
          <p:cNvPr id="5" name="سهم: بشكل رتبة عسكرية 4">
            <a:hlinkClick r:id="" action="ppaction://hlinkshowjump?jump=nextslide" tooltip="التالي"/>
            <a:extLst>
              <a:ext uri="{FF2B5EF4-FFF2-40B4-BE49-F238E27FC236}">
                <a16:creationId xmlns:a16="http://schemas.microsoft.com/office/drawing/2014/main" id="{40315722-81C7-8787-7F78-36EE18BD3F9C}"/>
              </a:ext>
            </a:extLst>
          </p:cNvPr>
          <p:cNvSpPr/>
          <p:nvPr/>
        </p:nvSpPr>
        <p:spPr>
          <a:xfrm flipH="1">
            <a:off x="5834390" y="4478980"/>
            <a:ext cx="523220" cy="523220"/>
          </a:xfrm>
          <a:prstGeom prst="chevron">
            <a:avLst/>
          </a:prstGeom>
          <a:solidFill>
            <a:srgbClr val="D0985C"/>
          </a:solidFill>
          <a:ln w="19050">
            <a:solidFill>
              <a:srgbClr val="9A6956"/>
            </a:solidFill>
          </a:ln>
          <a:effectLst>
            <a:outerShdw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0" rtlCol="1" anchor="ctr"/>
          <a:lstStyle/>
          <a:p>
            <a:pPr algn="ctr" rtl="0"/>
            <a:endParaRPr lang="ar-JO" sz="1600">
              <a:solidFill>
                <a:srgbClr val="4E362C"/>
              </a:solidFill>
              <a:effectLst>
                <a:outerShdw dist="50800" dir="5400000" algn="t" rotWithShape="0">
                  <a:prstClr val="black">
                    <a:alpha val="40000"/>
                  </a:prst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43064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48148E-6 L -4.375E-6 0.13981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 Answer Ding Versio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xit" presetSubtype="32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4" grpId="1" animBg="1"/>
      <p:bldP spid="4" grpId="2" animBg="1"/>
      <p:bldP spid="5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صورة الشريحة 2">
                <a:extLst>
                  <a:ext uri="{FF2B5EF4-FFF2-40B4-BE49-F238E27FC236}">
                    <a16:creationId xmlns:a16="http://schemas.microsoft.com/office/drawing/2014/main" id="{245D54BA-1C8C-7946-F541-12698CCAD1C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92787175"/>
                  </p:ext>
                </p:extLst>
              </p:nvPr>
            </p:nvGraphicFramePr>
            <p:xfrm>
              <a:off x="4572615" y="2571750"/>
              <a:ext cx="3046770" cy="1714500"/>
            </p:xfrm>
            <a:graphic>
              <a:graphicData uri="http://schemas.microsoft.com/office/powerpoint/2016/slidezoom">
                <pslz:sldZm>
                  <pslz:sldZmObj sldId="314" cId="54882548">
                    <pslz:zmPr id="{39FDBA02-3C81-49AF-BF50-D7C924976764}" returnToParent="0" imageType="cover" transitionDur="1000">
                      <p166:blipFill xmlns:p166="http://schemas.microsoft.com/office/powerpoint/2016/6/main"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6770" cy="1714500"/>
                        </a:xfrm>
                        <a:prstGeom prst="roundRect">
                          <a:avLst>
                            <a:gd name="adj" fmla="val 16667"/>
                          </a:avLst>
                        </a:prstGeom>
                        <a:ln>
                          <a:noFill/>
                        </a:ln>
                        <a:effectLst>
                          <a:outerShdw blurRad="76200" dist="38100" dir="7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  <a:scene3d>
                          <a:camera prst="orthographicFront"/>
                          <a:lightRig rig="contrasting" dir="t">
                            <a:rot lat="0" lon="0" rev="4200000"/>
                          </a:lightRig>
                        </a:scene3d>
                        <a:sp3d prstMaterial="plastic">
                          <a:bevelT w="381000" h="114300" prst="relaxedInset"/>
                          <a:contourClr>
                            <a:srgbClr val="969696"/>
                          </a:contourClr>
                        </a:sp3d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صورة الشريحة 2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245D54BA-1C8C-7946-F541-12698CCAD1C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615" y="2571750"/>
                <a:ext cx="3046770" cy="1714500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413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sndAc>
          <p:stSnd>
            <p:snd r:embed="rId2" name="Correct Answer Chime Version 1.wav"/>
          </p:stSnd>
        </p:sndAc>
      </p:transition>
    </mc:Choice>
    <mc:Fallback xmlns="">
      <p:transition spd="slow" advClick="0" advTm="3000">
        <p:sndAc>
          <p:stSnd>
            <p:snd r:embed="rId7" name="Correct Answer Chime Version 1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سؤال">
            <a:extLst>
              <a:ext uri="{FF2B5EF4-FFF2-40B4-BE49-F238E27FC236}">
                <a16:creationId xmlns:a16="http://schemas.microsoft.com/office/drawing/2014/main" id="{F2FB00F8-E178-5001-9168-27DD2B07A710}"/>
              </a:ext>
            </a:extLst>
          </p:cNvPr>
          <p:cNvSpPr txBox="1"/>
          <p:nvPr/>
        </p:nvSpPr>
        <p:spPr>
          <a:xfrm>
            <a:off x="1923600" y="2539800"/>
            <a:ext cx="8344800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2800" dirty="0">
                <a:solidFill>
                  <a:srgbClr val="4E362C"/>
                </a:solidFill>
                <a:effectLst>
                  <a:outerShdw dist="38100" dir="5400000" algn="t" rotWithShape="0">
                    <a:prstClr val="black">
                      <a:alpha val="40000"/>
                    </a:prst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ما اسم مرضعة النبيّ ﷺ؟</a:t>
            </a:r>
          </a:p>
        </p:txBody>
      </p:sp>
      <p:sp>
        <p:nvSpPr>
          <p:cNvPr id="3" name="الجواب">
            <a:extLst>
              <a:ext uri="{FF2B5EF4-FFF2-40B4-BE49-F238E27FC236}">
                <a16:creationId xmlns:a16="http://schemas.microsoft.com/office/drawing/2014/main" id="{FB115FA0-9847-F6D9-4A95-C154C2692776}"/>
              </a:ext>
            </a:extLst>
          </p:cNvPr>
          <p:cNvSpPr txBox="1"/>
          <p:nvPr/>
        </p:nvSpPr>
        <p:spPr>
          <a:xfrm>
            <a:off x="1923600" y="3259581"/>
            <a:ext cx="8344800" cy="523220"/>
          </a:xfrm>
          <a:prstGeom prst="rect">
            <a:avLst/>
          </a:prstGeom>
          <a:noFill/>
        </p:spPr>
        <p:txBody>
          <a:bodyPr wrap="square" rtlCol="1" anchor="t">
            <a:spAutoFit/>
          </a:bodyPr>
          <a:lstStyle/>
          <a:p>
            <a:pPr algn="ctr">
              <a:spcAft>
                <a:spcPts val="1200"/>
              </a:spcAft>
            </a:pPr>
            <a:r>
              <a:rPr lang="ar-JO" sz="2800" dirty="0">
                <a:solidFill>
                  <a:srgbClr val="4E362C"/>
                </a:solidFill>
                <a:effectLst>
                  <a:outerShdw dist="38100" dir="5400000" algn="t" rotWithShape="0">
                    <a:prstClr val="black">
                      <a:alpha val="40000"/>
                    </a:prst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حليمة السعدية.</a:t>
            </a:r>
          </a:p>
        </p:txBody>
      </p:sp>
      <p:sp>
        <p:nvSpPr>
          <p:cNvPr id="4" name="زر الجواب">
            <a:extLst>
              <a:ext uri="{FF2B5EF4-FFF2-40B4-BE49-F238E27FC236}">
                <a16:creationId xmlns:a16="http://schemas.microsoft.com/office/drawing/2014/main" id="{D41C060C-2E0E-B865-2712-4BCE5569A9FB}"/>
              </a:ext>
            </a:extLst>
          </p:cNvPr>
          <p:cNvSpPr/>
          <p:nvPr/>
        </p:nvSpPr>
        <p:spPr>
          <a:xfrm>
            <a:off x="5584367" y="3521191"/>
            <a:ext cx="1091666" cy="499618"/>
          </a:xfrm>
          <a:prstGeom prst="roundRect">
            <a:avLst>
              <a:gd name="adj" fmla="val 21751"/>
            </a:avLst>
          </a:prstGeom>
          <a:solidFill>
            <a:srgbClr val="D0985C"/>
          </a:solidFill>
          <a:ln w="19050">
            <a:solidFill>
              <a:srgbClr val="9A6956"/>
            </a:solidFill>
          </a:ln>
          <a:effectLst>
            <a:outerShdw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1" anchor="ctr"/>
          <a:lstStyle/>
          <a:p>
            <a:pPr algn="ctr" rtl="0"/>
            <a:r>
              <a:rPr lang="ar-JO" sz="1600" dirty="0">
                <a:solidFill>
                  <a:srgbClr val="4E362C"/>
                </a:solidFill>
                <a:effectLst>
                  <a:outerShdw dist="25400" dir="5400000" algn="t" rotWithShape="0">
                    <a:prstClr val="black">
                      <a:alpha val="40000"/>
                    </a:prst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الجواب</a:t>
            </a:r>
          </a:p>
        </p:txBody>
      </p:sp>
      <p:sp>
        <p:nvSpPr>
          <p:cNvPr id="5" name="سهم: بشكل رتبة عسكرية 4">
            <a:hlinkClick r:id="" action="ppaction://hlinkshowjump?jump=nextslide" tooltip="التالي"/>
            <a:extLst>
              <a:ext uri="{FF2B5EF4-FFF2-40B4-BE49-F238E27FC236}">
                <a16:creationId xmlns:a16="http://schemas.microsoft.com/office/drawing/2014/main" id="{40315722-81C7-8787-7F78-36EE18BD3F9C}"/>
              </a:ext>
            </a:extLst>
          </p:cNvPr>
          <p:cNvSpPr/>
          <p:nvPr/>
        </p:nvSpPr>
        <p:spPr>
          <a:xfrm flipH="1">
            <a:off x="5834390" y="4478980"/>
            <a:ext cx="523220" cy="523220"/>
          </a:xfrm>
          <a:prstGeom prst="chevron">
            <a:avLst/>
          </a:prstGeom>
          <a:solidFill>
            <a:srgbClr val="D0985C"/>
          </a:solidFill>
          <a:ln w="19050">
            <a:solidFill>
              <a:srgbClr val="9A6956"/>
            </a:solidFill>
          </a:ln>
          <a:effectLst>
            <a:outerShdw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0" rtlCol="1" anchor="ctr"/>
          <a:lstStyle/>
          <a:p>
            <a:pPr algn="ctr" rtl="0"/>
            <a:endParaRPr lang="ar-JO" sz="1600">
              <a:solidFill>
                <a:srgbClr val="4E362C"/>
              </a:solidFill>
              <a:effectLst>
                <a:outerShdw dist="50800" dir="5400000" algn="t" rotWithShape="0">
                  <a:prstClr val="black">
                    <a:alpha val="40000"/>
                  </a:prst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9740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48148E-6 L -4.375E-6 0.13981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 Answer Ding Versio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xit" presetSubtype="32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4" grpId="1" animBg="1"/>
      <p:bldP spid="4" grpId="2" animBg="1"/>
      <p:bldP spid="5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سؤال">
            <a:extLst>
              <a:ext uri="{FF2B5EF4-FFF2-40B4-BE49-F238E27FC236}">
                <a16:creationId xmlns:a16="http://schemas.microsoft.com/office/drawing/2014/main" id="{F2FB00F8-E178-5001-9168-27DD2B07A710}"/>
              </a:ext>
            </a:extLst>
          </p:cNvPr>
          <p:cNvSpPr txBox="1"/>
          <p:nvPr/>
        </p:nvSpPr>
        <p:spPr>
          <a:xfrm>
            <a:off x="1923600" y="2539800"/>
            <a:ext cx="8344800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2800" dirty="0">
                <a:solidFill>
                  <a:srgbClr val="4E362C"/>
                </a:solidFill>
                <a:effectLst>
                  <a:outerShdw dist="38100" dir="5400000" algn="t" rotWithShape="0">
                    <a:prstClr val="black">
                      <a:alpha val="40000"/>
                    </a:prst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من هي أولى زوجات الرسول ﷺ؟</a:t>
            </a:r>
          </a:p>
        </p:txBody>
      </p:sp>
      <p:sp>
        <p:nvSpPr>
          <p:cNvPr id="3" name="الجواب">
            <a:extLst>
              <a:ext uri="{FF2B5EF4-FFF2-40B4-BE49-F238E27FC236}">
                <a16:creationId xmlns:a16="http://schemas.microsoft.com/office/drawing/2014/main" id="{FB115FA0-9847-F6D9-4A95-C154C2692776}"/>
              </a:ext>
            </a:extLst>
          </p:cNvPr>
          <p:cNvSpPr txBox="1"/>
          <p:nvPr/>
        </p:nvSpPr>
        <p:spPr>
          <a:xfrm>
            <a:off x="1923600" y="3259581"/>
            <a:ext cx="8344800" cy="523220"/>
          </a:xfrm>
          <a:prstGeom prst="rect">
            <a:avLst/>
          </a:prstGeom>
          <a:noFill/>
        </p:spPr>
        <p:txBody>
          <a:bodyPr wrap="square" rtlCol="1" anchor="t">
            <a:spAutoFit/>
          </a:bodyPr>
          <a:lstStyle/>
          <a:p>
            <a:pPr algn="ctr">
              <a:spcAft>
                <a:spcPts val="1200"/>
              </a:spcAft>
            </a:pPr>
            <a:r>
              <a:rPr lang="ar-JO" sz="2800" dirty="0">
                <a:solidFill>
                  <a:srgbClr val="4E362C"/>
                </a:solidFill>
                <a:effectLst>
                  <a:outerShdw dist="38100" dir="5400000" algn="t" rotWithShape="0">
                    <a:prstClr val="black">
                      <a:alpha val="40000"/>
                    </a:prst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السيدة خديجة بنت خويلد </a:t>
            </a:r>
            <a:r>
              <a:rPr lang="en-US" sz="2800" dirty="0">
                <a:solidFill>
                  <a:srgbClr val="4E362C"/>
                </a:solidFill>
                <a:effectLst>
                  <a:outerShdw dist="38100" dir="5400000" algn="t" rotWithShape="0">
                    <a:prstClr val="black">
                      <a:alpha val="40000"/>
                    </a:prstClr>
                  </a:outerShdw>
                </a:effectLst>
                <a:latin typeface="KFGQPC Arabic Symbols 01" panose="02000000000000000000" pitchFamily="2" charset="2"/>
                <a:cs typeface="A Jannat LT" panose="01000000000000000000" pitchFamily="2" charset="-78"/>
              </a:rPr>
              <a:t>i</a:t>
            </a:r>
            <a:r>
              <a:rPr lang="ar-JO" sz="2800" dirty="0">
                <a:solidFill>
                  <a:srgbClr val="4E362C"/>
                </a:solidFill>
                <a:effectLst>
                  <a:outerShdw dist="38100" dir="5400000" algn="t" rotWithShape="0">
                    <a:prstClr val="black">
                      <a:alpha val="40000"/>
                    </a:prst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.</a:t>
            </a:r>
          </a:p>
        </p:txBody>
      </p:sp>
      <p:sp>
        <p:nvSpPr>
          <p:cNvPr id="4" name="زر الجواب">
            <a:extLst>
              <a:ext uri="{FF2B5EF4-FFF2-40B4-BE49-F238E27FC236}">
                <a16:creationId xmlns:a16="http://schemas.microsoft.com/office/drawing/2014/main" id="{D41C060C-2E0E-B865-2712-4BCE5569A9FB}"/>
              </a:ext>
            </a:extLst>
          </p:cNvPr>
          <p:cNvSpPr/>
          <p:nvPr/>
        </p:nvSpPr>
        <p:spPr>
          <a:xfrm>
            <a:off x="5584367" y="3521191"/>
            <a:ext cx="1091666" cy="499618"/>
          </a:xfrm>
          <a:prstGeom prst="roundRect">
            <a:avLst>
              <a:gd name="adj" fmla="val 21751"/>
            </a:avLst>
          </a:prstGeom>
          <a:solidFill>
            <a:srgbClr val="D0985C"/>
          </a:solidFill>
          <a:ln w="19050">
            <a:solidFill>
              <a:srgbClr val="9A6956"/>
            </a:solidFill>
          </a:ln>
          <a:effectLst>
            <a:outerShdw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1" anchor="ctr"/>
          <a:lstStyle/>
          <a:p>
            <a:pPr algn="ctr" rtl="0"/>
            <a:r>
              <a:rPr lang="ar-JO" sz="1600" dirty="0">
                <a:solidFill>
                  <a:srgbClr val="4E362C"/>
                </a:solidFill>
                <a:effectLst>
                  <a:outerShdw dist="25400" dir="5400000" algn="t" rotWithShape="0">
                    <a:prstClr val="black">
                      <a:alpha val="40000"/>
                    </a:prst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الجواب</a:t>
            </a:r>
          </a:p>
        </p:txBody>
      </p:sp>
      <p:sp>
        <p:nvSpPr>
          <p:cNvPr id="5" name="سهم: بشكل رتبة عسكرية 4">
            <a:hlinkClick r:id="" action="ppaction://hlinkshowjump?jump=nextslide" tooltip="التالي"/>
            <a:extLst>
              <a:ext uri="{FF2B5EF4-FFF2-40B4-BE49-F238E27FC236}">
                <a16:creationId xmlns:a16="http://schemas.microsoft.com/office/drawing/2014/main" id="{40315722-81C7-8787-7F78-36EE18BD3F9C}"/>
              </a:ext>
            </a:extLst>
          </p:cNvPr>
          <p:cNvSpPr/>
          <p:nvPr/>
        </p:nvSpPr>
        <p:spPr>
          <a:xfrm flipH="1">
            <a:off x="5834390" y="4478980"/>
            <a:ext cx="523220" cy="523220"/>
          </a:xfrm>
          <a:prstGeom prst="chevron">
            <a:avLst/>
          </a:prstGeom>
          <a:solidFill>
            <a:srgbClr val="D0985C"/>
          </a:solidFill>
          <a:ln w="19050">
            <a:solidFill>
              <a:srgbClr val="9A6956"/>
            </a:solidFill>
          </a:ln>
          <a:effectLst>
            <a:outerShdw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0" rtlCol="1" anchor="ctr"/>
          <a:lstStyle/>
          <a:p>
            <a:pPr algn="ctr" rtl="0"/>
            <a:endParaRPr lang="ar-JO" sz="1600">
              <a:solidFill>
                <a:srgbClr val="4E362C"/>
              </a:solidFill>
              <a:effectLst>
                <a:outerShdw dist="50800" dir="5400000" algn="t" rotWithShape="0">
                  <a:prstClr val="black">
                    <a:alpha val="40000"/>
                  </a:prst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4882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48148E-6 L -4.375E-6 0.13981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 Answer Ding Versio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xit" presetSubtype="32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4" grpId="1" animBg="1"/>
      <p:bldP spid="4" grpId="2" animBg="1"/>
      <p:bldP spid="5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صورة الشريحة 3">
                <a:extLst>
                  <a:ext uri="{FF2B5EF4-FFF2-40B4-BE49-F238E27FC236}">
                    <a16:creationId xmlns:a16="http://schemas.microsoft.com/office/drawing/2014/main" id="{FC85C760-7BAC-B3C5-D7C9-079DBF5D979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54534158"/>
                  </p:ext>
                </p:extLst>
              </p:nvPr>
            </p:nvGraphicFramePr>
            <p:xfrm>
              <a:off x="4572615" y="2571750"/>
              <a:ext cx="3046770" cy="1714500"/>
            </p:xfrm>
            <a:graphic>
              <a:graphicData uri="http://schemas.microsoft.com/office/powerpoint/2016/slidezoom">
                <pslz:sldZm>
                  <pslz:sldZmObj sldId="316" cId="2689368743">
                    <pslz:zmPr id="{3E7D35E1-1852-41E1-AB5E-671BC3DA3D8C}" returnToParent="0" imageType="cover" transitionDur="1000">
                      <p166:blipFill xmlns:p166="http://schemas.microsoft.com/office/powerpoint/2016/6/main"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6770" cy="1714500"/>
                        </a:xfrm>
                        <a:prstGeom prst="roundRect">
                          <a:avLst>
                            <a:gd name="adj" fmla="val 16667"/>
                          </a:avLst>
                        </a:prstGeom>
                        <a:ln>
                          <a:noFill/>
                        </a:ln>
                        <a:effectLst>
                          <a:outerShdw blurRad="76200" dist="38100" dir="7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  <a:scene3d>
                          <a:camera prst="orthographicFront"/>
                          <a:lightRig rig="contrasting" dir="t">
                            <a:rot lat="0" lon="0" rev="4200000"/>
                          </a:lightRig>
                        </a:scene3d>
                        <a:sp3d prstMaterial="plastic">
                          <a:bevelT w="381000" h="114300" prst="relaxedInset"/>
                          <a:contourClr>
                            <a:srgbClr val="969696"/>
                          </a:contourClr>
                        </a:sp3d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صورة الشريحة 3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FC85C760-7BAC-B3C5-D7C9-079DBF5D979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615" y="2571750"/>
                <a:ext cx="3046770" cy="1714500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3633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sndAc>
          <p:stSnd>
            <p:snd r:embed="rId2" name="Correct Answer Chime Version 1.wav"/>
          </p:stSnd>
        </p:sndAc>
      </p:transition>
    </mc:Choice>
    <mc:Fallback xmlns="">
      <p:transition spd="slow" advClick="0" advTm="3000">
        <p:sndAc>
          <p:stSnd>
            <p:snd r:embed="rId7" name="Correct Answer Chime Version 1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سؤال">
            <a:extLst>
              <a:ext uri="{FF2B5EF4-FFF2-40B4-BE49-F238E27FC236}">
                <a16:creationId xmlns:a16="http://schemas.microsoft.com/office/drawing/2014/main" id="{F2FB00F8-E178-5001-9168-27DD2B07A710}"/>
              </a:ext>
            </a:extLst>
          </p:cNvPr>
          <p:cNvSpPr txBox="1"/>
          <p:nvPr/>
        </p:nvSpPr>
        <p:spPr>
          <a:xfrm>
            <a:off x="1650000" y="2539800"/>
            <a:ext cx="8892000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2800" dirty="0">
                <a:solidFill>
                  <a:srgbClr val="4E362C"/>
                </a:solidFill>
                <a:effectLst>
                  <a:outerShdw dist="38100" dir="5400000" algn="t" rotWithShape="0">
                    <a:prstClr val="black">
                      <a:alpha val="40000"/>
                    </a:prst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كم عدد أبناء الرسول ﷺ من السيدة خديجة </a:t>
            </a:r>
            <a:r>
              <a:rPr lang="en-US" sz="2800" dirty="0">
                <a:solidFill>
                  <a:srgbClr val="4E362C"/>
                </a:solidFill>
                <a:effectLst>
                  <a:outerShdw dist="38100" dir="5400000" algn="t" rotWithShape="0">
                    <a:prstClr val="black">
                      <a:alpha val="40000"/>
                    </a:prstClr>
                  </a:outerShdw>
                </a:effectLst>
                <a:latin typeface="KFGQPC Arabic Symbols 01" panose="02000000000000000000" pitchFamily="2" charset="2"/>
                <a:cs typeface="A Jannat LT" panose="01000000000000000000" pitchFamily="2" charset="-78"/>
              </a:rPr>
              <a:t>i</a:t>
            </a:r>
            <a:r>
              <a:rPr lang="ar-JO" sz="2800" dirty="0">
                <a:solidFill>
                  <a:srgbClr val="4E362C"/>
                </a:solidFill>
                <a:effectLst>
                  <a:outerShdw dist="38100" dir="5400000" algn="t" rotWithShape="0">
                    <a:prstClr val="black">
                      <a:alpha val="40000"/>
                    </a:prst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؟</a:t>
            </a:r>
          </a:p>
        </p:txBody>
      </p:sp>
      <p:sp>
        <p:nvSpPr>
          <p:cNvPr id="3" name="الجواب">
            <a:extLst>
              <a:ext uri="{FF2B5EF4-FFF2-40B4-BE49-F238E27FC236}">
                <a16:creationId xmlns:a16="http://schemas.microsoft.com/office/drawing/2014/main" id="{FB115FA0-9847-F6D9-4A95-C154C2692776}"/>
              </a:ext>
            </a:extLst>
          </p:cNvPr>
          <p:cNvSpPr txBox="1"/>
          <p:nvPr/>
        </p:nvSpPr>
        <p:spPr>
          <a:xfrm>
            <a:off x="1923600" y="3259581"/>
            <a:ext cx="8344800" cy="523220"/>
          </a:xfrm>
          <a:prstGeom prst="rect">
            <a:avLst/>
          </a:prstGeom>
          <a:noFill/>
        </p:spPr>
        <p:txBody>
          <a:bodyPr wrap="square" rtlCol="1" anchor="t">
            <a:spAutoFit/>
          </a:bodyPr>
          <a:lstStyle/>
          <a:p>
            <a:pPr algn="ctr">
              <a:spcAft>
                <a:spcPts val="1200"/>
              </a:spcAft>
            </a:pPr>
            <a:r>
              <a:rPr lang="ar-JO" sz="2800" dirty="0">
                <a:solidFill>
                  <a:srgbClr val="4E362C"/>
                </a:solidFill>
                <a:effectLst>
                  <a:outerShdw dist="38100" dir="5400000" algn="t" rotWithShape="0">
                    <a:prstClr val="black">
                      <a:alpha val="40000"/>
                    </a:prst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ستة، ولدان وأربع بنات.</a:t>
            </a:r>
          </a:p>
        </p:txBody>
      </p:sp>
      <p:sp>
        <p:nvSpPr>
          <p:cNvPr id="4" name="زر الجواب">
            <a:extLst>
              <a:ext uri="{FF2B5EF4-FFF2-40B4-BE49-F238E27FC236}">
                <a16:creationId xmlns:a16="http://schemas.microsoft.com/office/drawing/2014/main" id="{D41C060C-2E0E-B865-2712-4BCE5569A9FB}"/>
              </a:ext>
            </a:extLst>
          </p:cNvPr>
          <p:cNvSpPr/>
          <p:nvPr/>
        </p:nvSpPr>
        <p:spPr>
          <a:xfrm>
            <a:off x="5584367" y="3521191"/>
            <a:ext cx="1091666" cy="499618"/>
          </a:xfrm>
          <a:prstGeom prst="roundRect">
            <a:avLst>
              <a:gd name="adj" fmla="val 21751"/>
            </a:avLst>
          </a:prstGeom>
          <a:solidFill>
            <a:srgbClr val="D0985C"/>
          </a:solidFill>
          <a:ln w="19050">
            <a:solidFill>
              <a:srgbClr val="9A6956"/>
            </a:solidFill>
          </a:ln>
          <a:effectLst>
            <a:outerShdw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1" anchor="ctr"/>
          <a:lstStyle/>
          <a:p>
            <a:pPr algn="ctr" rtl="0"/>
            <a:r>
              <a:rPr lang="ar-JO" sz="1600" dirty="0">
                <a:solidFill>
                  <a:srgbClr val="4E362C"/>
                </a:solidFill>
                <a:effectLst>
                  <a:outerShdw dist="25400" dir="5400000" algn="t" rotWithShape="0">
                    <a:prstClr val="black">
                      <a:alpha val="40000"/>
                    </a:prst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الجواب</a:t>
            </a:r>
          </a:p>
        </p:txBody>
      </p:sp>
      <p:sp>
        <p:nvSpPr>
          <p:cNvPr id="5" name="سهم: بشكل رتبة عسكرية 4">
            <a:hlinkClick r:id="" action="ppaction://hlinkshowjump?jump=nextslide" tooltip="التالي"/>
            <a:extLst>
              <a:ext uri="{FF2B5EF4-FFF2-40B4-BE49-F238E27FC236}">
                <a16:creationId xmlns:a16="http://schemas.microsoft.com/office/drawing/2014/main" id="{40315722-81C7-8787-7F78-36EE18BD3F9C}"/>
              </a:ext>
            </a:extLst>
          </p:cNvPr>
          <p:cNvSpPr/>
          <p:nvPr/>
        </p:nvSpPr>
        <p:spPr>
          <a:xfrm flipH="1">
            <a:off x="5834390" y="4478980"/>
            <a:ext cx="523220" cy="523220"/>
          </a:xfrm>
          <a:prstGeom prst="chevron">
            <a:avLst/>
          </a:prstGeom>
          <a:solidFill>
            <a:srgbClr val="D0985C"/>
          </a:solidFill>
          <a:ln w="19050">
            <a:solidFill>
              <a:srgbClr val="9A6956"/>
            </a:solidFill>
          </a:ln>
          <a:effectLst>
            <a:outerShdw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0" rtlCol="1" anchor="ctr"/>
          <a:lstStyle/>
          <a:p>
            <a:pPr algn="ctr" rtl="0"/>
            <a:endParaRPr lang="ar-JO" sz="1600">
              <a:solidFill>
                <a:srgbClr val="4E362C"/>
              </a:solidFill>
              <a:effectLst>
                <a:outerShdw dist="50800" dir="5400000" algn="t" rotWithShape="0">
                  <a:prstClr val="black">
                    <a:alpha val="40000"/>
                  </a:prst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8936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48148E-6 L -4.375E-6 0.13981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 Answer Ding Versio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xit" presetSubtype="32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4" grpId="1" animBg="1"/>
      <p:bldP spid="4" grpId="2" animBg="1"/>
      <p:bldP spid="5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صورة الشريحة 2">
                <a:extLst>
                  <a:ext uri="{FF2B5EF4-FFF2-40B4-BE49-F238E27FC236}">
                    <a16:creationId xmlns:a16="http://schemas.microsoft.com/office/drawing/2014/main" id="{7D4B3BE4-DC7A-00DF-8806-570C24F9F1F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84352027"/>
                  </p:ext>
                </p:extLst>
              </p:nvPr>
            </p:nvGraphicFramePr>
            <p:xfrm>
              <a:off x="4572615" y="2571750"/>
              <a:ext cx="3046770" cy="1714500"/>
            </p:xfrm>
            <a:graphic>
              <a:graphicData uri="http://schemas.microsoft.com/office/powerpoint/2016/slidezoom">
                <pslz:sldZm>
                  <pslz:sldZmObj sldId="318" cId="3186163319">
                    <pslz:zmPr id="{F754B7AB-2029-4677-9004-DA947180BBB3}" returnToParent="0" imageType="cover" transitionDur="1000">
                      <p166:blipFill xmlns:p166="http://schemas.microsoft.com/office/powerpoint/2016/6/main"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6770" cy="1714500"/>
                        </a:xfrm>
                        <a:prstGeom prst="roundRect">
                          <a:avLst>
                            <a:gd name="adj" fmla="val 16667"/>
                          </a:avLst>
                        </a:prstGeom>
                        <a:ln>
                          <a:noFill/>
                        </a:ln>
                        <a:effectLst>
                          <a:outerShdw blurRad="76200" dist="38100" dir="7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  <a:scene3d>
                          <a:camera prst="orthographicFront"/>
                          <a:lightRig rig="contrasting" dir="t">
                            <a:rot lat="0" lon="0" rev="4200000"/>
                          </a:lightRig>
                        </a:scene3d>
                        <a:sp3d prstMaterial="plastic">
                          <a:bevelT w="381000" h="114300" prst="relaxedInset"/>
                          <a:contourClr>
                            <a:srgbClr val="969696"/>
                          </a:contourClr>
                        </a:sp3d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صورة الشريحة 2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7D4B3BE4-DC7A-00DF-8806-570C24F9F1F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615" y="2571750"/>
                <a:ext cx="3046770" cy="1714500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0659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sndAc>
          <p:stSnd>
            <p:snd r:embed="rId2" name="Correct Answer Chime Version 1.wav"/>
          </p:stSnd>
        </p:sndAc>
      </p:transition>
    </mc:Choice>
    <mc:Fallback xmlns="">
      <p:transition spd="slow" advClick="0" advTm="3000">
        <p:sndAc>
          <p:stSnd>
            <p:snd r:embed="rId7" name="Correct Answer Chime Version 1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سؤال">
            <a:extLst>
              <a:ext uri="{FF2B5EF4-FFF2-40B4-BE49-F238E27FC236}">
                <a16:creationId xmlns:a16="http://schemas.microsoft.com/office/drawing/2014/main" id="{F2FB00F8-E178-5001-9168-27DD2B07A710}"/>
              </a:ext>
            </a:extLst>
          </p:cNvPr>
          <p:cNvSpPr txBox="1"/>
          <p:nvPr/>
        </p:nvSpPr>
        <p:spPr>
          <a:xfrm>
            <a:off x="1923600" y="2539800"/>
            <a:ext cx="8344800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2800" dirty="0">
                <a:solidFill>
                  <a:srgbClr val="4E362C"/>
                </a:solidFill>
                <a:effectLst>
                  <a:outerShdw dist="38100" dir="5400000" algn="t" rotWithShape="0">
                    <a:prstClr val="black">
                      <a:alpha val="40000"/>
                    </a:prst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كم كان عمر النبيّ ﷺ عندما نزل عليه الوحي؟</a:t>
            </a:r>
          </a:p>
        </p:txBody>
      </p:sp>
      <p:sp>
        <p:nvSpPr>
          <p:cNvPr id="3" name="الجواب">
            <a:extLst>
              <a:ext uri="{FF2B5EF4-FFF2-40B4-BE49-F238E27FC236}">
                <a16:creationId xmlns:a16="http://schemas.microsoft.com/office/drawing/2014/main" id="{FB115FA0-9847-F6D9-4A95-C154C2692776}"/>
              </a:ext>
            </a:extLst>
          </p:cNvPr>
          <p:cNvSpPr txBox="1"/>
          <p:nvPr/>
        </p:nvSpPr>
        <p:spPr>
          <a:xfrm>
            <a:off x="1923600" y="3259581"/>
            <a:ext cx="8344800" cy="523220"/>
          </a:xfrm>
          <a:prstGeom prst="rect">
            <a:avLst/>
          </a:prstGeom>
          <a:noFill/>
        </p:spPr>
        <p:txBody>
          <a:bodyPr wrap="square" rtlCol="1" anchor="t">
            <a:spAutoFit/>
          </a:bodyPr>
          <a:lstStyle/>
          <a:p>
            <a:pPr algn="ctr">
              <a:spcAft>
                <a:spcPts val="1200"/>
              </a:spcAft>
            </a:pPr>
            <a:r>
              <a:rPr lang="ar-JO" sz="2800" dirty="0">
                <a:solidFill>
                  <a:srgbClr val="4E362C"/>
                </a:solidFill>
                <a:effectLst>
                  <a:outerShdw dist="38100" dir="5400000" algn="t" rotWithShape="0">
                    <a:prstClr val="black">
                      <a:alpha val="40000"/>
                    </a:prst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كان عمره 40 عامًا.</a:t>
            </a:r>
          </a:p>
        </p:txBody>
      </p:sp>
      <p:sp>
        <p:nvSpPr>
          <p:cNvPr id="4" name="زر الجواب">
            <a:extLst>
              <a:ext uri="{FF2B5EF4-FFF2-40B4-BE49-F238E27FC236}">
                <a16:creationId xmlns:a16="http://schemas.microsoft.com/office/drawing/2014/main" id="{D41C060C-2E0E-B865-2712-4BCE5569A9FB}"/>
              </a:ext>
            </a:extLst>
          </p:cNvPr>
          <p:cNvSpPr/>
          <p:nvPr/>
        </p:nvSpPr>
        <p:spPr>
          <a:xfrm>
            <a:off x="5584367" y="3521191"/>
            <a:ext cx="1091666" cy="499618"/>
          </a:xfrm>
          <a:prstGeom prst="roundRect">
            <a:avLst>
              <a:gd name="adj" fmla="val 21751"/>
            </a:avLst>
          </a:prstGeom>
          <a:solidFill>
            <a:srgbClr val="D0985C"/>
          </a:solidFill>
          <a:ln w="19050">
            <a:solidFill>
              <a:srgbClr val="9A6956"/>
            </a:solidFill>
          </a:ln>
          <a:effectLst>
            <a:outerShdw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1" anchor="ctr"/>
          <a:lstStyle/>
          <a:p>
            <a:pPr algn="ctr" rtl="0"/>
            <a:r>
              <a:rPr lang="ar-JO" sz="1600" dirty="0">
                <a:solidFill>
                  <a:srgbClr val="4E362C"/>
                </a:solidFill>
                <a:effectLst>
                  <a:outerShdw dist="25400" dir="5400000" algn="t" rotWithShape="0">
                    <a:prstClr val="black">
                      <a:alpha val="40000"/>
                    </a:prst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الجواب</a:t>
            </a:r>
          </a:p>
        </p:txBody>
      </p:sp>
      <p:sp>
        <p:nvSpPr>
          <p:cNvPr id="5" name="سهم: بشكل رتبة عسكرية 4">
            <a:hlinkClick r:id="" action="ppaction://hlinkshowjump?jump=nextslide" tooltip="التالي"/>
            <a:extLst>
              <a:ext uri="{FF2B5EF4-FFF2-40B4-BE49-F238E27FC236}">
                <a16:creationId xmlns:a16="http://schemas.microsoft.com/office/drawing/2014/main" id="{40315722-81C7-8787-7F78-36EE18BD3F9C}"/>
              </a:ext>
            </a:extLst>
          </p:cNvPr>
          <p:cNvSpPr/>
          <p:nvPr/>
        </p:nvSpPr>
        <p:spPr>
          <a:xfrm flipH="1">
            <a:off x="5834390" y="4478980"/>
            <a:ext cx="523220" cy="523220"/>
          </a:xfrm>
          <a:prstGeom prst="chevron">
            <a:avLst/>
          </a:prstGeom>
          <a:solidFill>
            <a:srgbClr val="D0985C"/>
          </a:solidFill>
          <a:ln w="19050">
            <a:solidFill>
              <a:srgbClr val="9A6956"/>
            </a:solidFill>
          </a:ln>
          <a:effectLst>
            <a:outerShdw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0" rtlCol="1" anchor="ctr"/>
          <a:lstStyle/>
          <a:p>
            <a:pPr algn="ctr" rtl="0"/>
            <a:endParaRPr lang="ar-JO" sz="1600">
              <a:solidFill>
                <a:srgbClr val="4E362C"/>
              </a:solidFill>
              <a:effectLst>
                <a:outerShdw dist="50800" dir="5400000" algn="t" rotWithShape="0">
                  <a:prstClr val="black">
                    <a:alpha val="40000"/>
                  </a:prst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86163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48148E-6 L -4.375E-6 0.13981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 Answer Ding Versio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xit" presetSubtype="32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4" grpId="1" animBg="1"/>
      <p:bldP spid="4" grpId="2" animBg="1"/>
      <p:bldP spid="5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صورة الشريحة 3">
                <a:extLst>
                  <a:ext uri="{FF2B5EF4-FFF2-40B4-BE49-F238E27FC236}">
                    <a16:creationId xmlns:a16="http://schemas.microsoft.com/office/drawing/2014/main" id="{731EF335-9C09-D76C-BB06-60CA19C1563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91882961"/>
                  </p:ext>
                </p:extLst>
              </p:nvPr>
            </p:nvGraphicFramePr>
            <p:xfrm>
              <a:off x="4572615" y="2571750"/>
              <a:ext cx="3046770" cy="1714500"/>
            </p:xfrm>
            <a:graphic>
              <a:graphicData uri="http://schemas.microsoft.com/office/powerpoint/2016/slidezoom">
                <pslz:sldZm>
                  <pslz:sldZmObj sldId="320" cId="1111364492">
                    <pslz:zmPr id="{4CF4DCFB-FE45-4070-ABF4-19246A58B188}" returnToParent="0" imageType="cover" transitionDur="1000">
                      <p166:blipFill xmlns:p166="http://schemas.microsoft.com/office/powerpoint/2016/6/main"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6770" cy="1714500"/>
                        </a:xfrm>
                        <a:prstGeom prst="roundRect">
                          <a:avLst>
                            <a:gd name="adj" fmla="val 16667"/>
                          </a:avLst>
                        </a:prstGeom>
                        <a:ln>
                          <a:noFill/>
                        </a:ln>
                        <a:effectLst>
                          <a:outerShdw blurRad="76200" dist="38100" dir="7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  <a:scene3d>
                          <a:camera prst="orthographicFront"/>
                          <a:lightRig rig="contrasting" dir="t">
                            <a:rot lat="0" lon="0" rev="4200000"/>
                          </a:lightRig>
                        </a:scene3d>
                        <a:sp3d prstMaterial="plastic">
                          <a:bevelT w="381000" h="114300" prst="relaxedInset"/>
                          <a:contourClr>
                            <a:srgbClr val="969696"/>
                          </a:contourClr>
                        </a:sp3d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صورة الشريحة 3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731EF335-9C09-D76C-BB06-60CA19C1563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615" y="2571750"/>
                <a:ext cx="3046770" cy="1714500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4054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sndAc>
          <p:stSnd>
            <p:snd r:embed="rId2" name="Correct Answer Chime Version 1.wav"/>
          </p:stSnd>
        </p:sndAc>
      </p:transition>
    </mc:Choice>
    <mc:Fallback xmlns="">
      <p:transition spd="slow" advClick="0" advTm="3000">
        <p:sndAc>
          <p:stSnd>
            <p:snd r:embed="rId7" name="Correct Answer Chime Version 1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سؤال">
            <a:extLst>
              <a:ext uri="{FF2B5EF4-FFF2-40B4-BE49-F238E27FC236}">
                <a16:creationId xmlns:a16="http://schemas.microsoft.com/office/drawing/2014/main" id="{F2FB00F8-E178-5001-9168-27DD2B07A710}"/>
              </a:ext>
            </a:extLst>
          </p:cNvPr>
          <p:cNvSpPr txBox="1"/>
          <p:nvPr/>
        </p:nvSpPr>
        <p:spPr>
          <a:xfrm>
            <a:off x="1308000" y="2539800"/>
            <a:ext cx="9576000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2800" dirty="0">
                <a:solidFill>
                  <a:srgbClr val="4E362C"/>
                </a:solidFill>
                <a:effectLst>
                  <a:outerShdw dist="38100" dir="5400000" algn="t" rotWithShape="0">
                    <a:prstClr val="black">
                      <a:alpha val="40000"/>
                    </a:prst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من الذي نام في فراش النبيّ ﷺ</a:t>
            </a:r>
            <a:r>
              <a:rPr lang="ar-JO" sz="2800" dirty="0"/>
              <a:t> </a:t>
            </a:r>
            <a:r>
              <a:rPr lang="ar-JO" sz="2800" dirty="0">
                <a:solidFill>
                  <a:srgbClr val="4E362C"/>
                </a:solidFill>
                <a:effectLst>
                  <a:outerShdw dist="38100" dir="5400000" algn="t" rotWithShape="0">
                    <a:prstClr val="black">
                      <a:alpha val="40000"/>
                    </a:prst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عندما خرج من المكة ليلة الهجرة؟</a:t>
            </a:r>
          </a:p>
        </p:txBody>
      </p:sp>
      <p:sp>
        <p:nvSpPr>
          <p:cNvPr id="3" name="الجواب">
            <a:extLst>
              <a:ext uri="{FF2B5EF4-FFF2-40B4-BE49-F238E27FC236}">
                <a16:creationId xmlns:a16="http://schemas.microsoft.com/office/drawing/2014/main" id="{FB115FA0-9847-F6D9-4A95-C154C2692776}"/>
              </a:ext>
            </a:extLst>
          </p:cNvPr>
          <p:cNvSpPr txBox="1"/>
          <p:nvPr/>
        </p:nvSpPr>
        <p:spPr>
          <a:xfrm>
            <a:off x="1923600" y="3259581"/>
            <a:ext cx="8344800" cy="523220"/>
          </a:xfrm>
          <a:prstGeom prst="rect">
            <a:avLst/>
          </a:prstGeom>
          <a:noFill/>
        </p:spPr>
        <p:txBody>
          <a:bodyPr wrap="square" rtlCol="1" anchor="t">
            <a:spAutoFit/>
          </a:bodyPr>
          <a:lstStyle/>
          <a:p>
            <a:pPr algn="ctr">
              <a:spcAft>
                <a:spcPts val="1200"/>
              </a:spcAft>
            </a:pPr>
            <a:r>
              <a:rPr lang="ar-JO" sz="2800" dirty="0">
                <a:solidFill>
                  <a:srgbClr val="4E362C"/>
                </a:solidFill>
                <a:effectLst>
                  <a:outerShdw dist="38100" dir="5400000" algn="t" rotWithShape="0">
                    <a:prstClr val="black">
                      <a:alpha val="40000"/>
                    </a:prst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علي بن أبي طالب</a:t>
            </a:r>
            <a:r>
              <a:rPr lang="en-US" sz="2800" dirty="0">
                <a:solidFill>
                  <a:srgbClr val="4E362C"/>
                </a:solidFill>
                <a:effectLst>
                  <a:outerShdw dist="38100" dir="5400000" algn="t" rotWithShape="0">
                    <a:prstClr val="black">
                      <a:alpha val="40000"/>
                    </a:prstClr>
                  </a:outerShdw>
                </a:effectLst>
                <a:latin typeface="KFGQPC Arabic Symbols 01" panose="02000000000000000000" pitchFamily="2" charset="2"/>
                <a:cs typeface="A Jannat LT" panose="01000000000000000000" pitchFamily="2" charset="-78"/>
              </a:rPr>
              <a:t>h </a:t>
            </a:r>
            <a:r>
              <a:rPr lang="ar-JO" sz="2800" dirty="0">
                <a:solidFill>
                  <a:srgbClr val="4E362C"/>
                </a:solidFill>
                <a:effectLst>
                  <a:outerShdw dist="38100" dir="5400000" algn="t" rotWithShape="0">
                    <a:prstClr val="black">
                      <a:alpha val="40000"/>
                    </a:prst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.</a:t>
            </a:r>
          </a:p>
        </p:txBody>
      </p:sp>
      <p:sp>
        <p:nvSpPr>
          <p:cNvPr id="4" name="زر الجواب">
            <a:extLst>
              <a:ext uri="{FF2B5EF4-FFF2-40B4-BE49-F238E27FC236}">
                <a16:creationId xmlns:a16="http://schemas.microsoft.com/office/drawing/2014/main" id="{D41C060C-2E0E-B865-2712-4BCE5569A9FB}"/>
              </a:ext>
            </a:extLst>
          </p:cNvPr>
          <p:cNvSpPr/>
          <p:nvPr/>
        </p:nvSpPr>
        <p:spPr>
          <a:xfrm>
            <a:off x="5584367" y="3521191"/>
            <a:ext cx="1091666" cy="499618"/>
          </a:xfrm>
          <a:prstGeom prst="roundRect">
            <a:avLst>
              <a:gd name="adj" fmla="val 21751"/>
            </a:avLst>
          </a:prstGeom>
          <a:solidFill>
            <a:srgbClr val="D0985C"/>
          </a:solidFill>
          <a:ln w="19050">
            <a:solidFill>
              <a:srgbClr val="9A6956"/>
            </a:solidFill>
          </a:ln>
          <a:effectLst>
            <a:outerShdw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1" anchor="ctr"/>
          <a:lstStyle/>
          <a:p>
            <a:pPr algn="ctr" rtl="0"/>
            <a:r>
              <a:rPr lang="ar-JO" sz="1600" dirty="0">
                <a:solidFill>
                  <a:srgbClr val="4E362C"/>
                </a:solidFill>
                <a:effectLst>
                  <a:outerShdw dist="25400" dir="5400000" algn="t" rotWithShape="0">
                    <a:prstClr val="black">
                      <a:alpha val="40000"/>
                    </a:prst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الجواب</a:t>
            </a:r>
          </a:p>
        </p:txBody>
      </p:sp>
      <p:sp>
        <p:nvSpPr>
          <p:cNvPr id="5" name="سهم: بشكل رتبة عسكرية 4">
            <a:hlinkClick r:id="" action="ppaction://hlinkshowjump?jump=nextslide" tooltip="التالي"/>
            <a:extLst>
              <a:ext uri="{FF2B5EF4-FFF2-40B4-BE49-F238E27FC236}">
                <a16:creationId xmlns:a16="http://schemas.microsoft.com/office/drawing/2014/main" id="{40315722-81C7-8787-7F78-36EE18BD3F9C}"/>
              </a:ext>
            </a:extLst>
          </p:cNvPr>
          <p:cNvSpPr/>
          <p:nvPr/>
        </p:nvSpPr>
        <p:spPr>
          <a:xfrm flipH="1">
            <a:off x="5834390" y="4478980"/>
            <a:ext cx="523220" cy="523220"/>
          </a:xfrm>
          <a:prstGeom prst="chevron">
            <a:avLst/>
          </a:prstGeom>
          <a:solidFill>
            <a:srgbClr val="D0985C"/>
          </a:solidFill>
          <a:ln w="19050">
            <a:solidFill>
              <a:srgbClr val="9A6956"/>
            </a:solidFill>
          </a:ln>
          <a:effectLst>
            <a:outerShdw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0" rtlCol="1" anchor="ctr"/>
          <a:lstStyle/>
          <a:p>
            <a:pPr algn="ctr" rtl="0"/>
            <a:endParaRPr lang="ar-JO" sz="1600">
              <a:solidFill>
                <a:srgbClr val="4E362C"/>
              </a:solidFill>
              <a:effectLst>
                <a:outerShdw dist="50800" dir="5400000" algn="t" rotWithShape="0">
                  <a:prstClr val="black">
                    <a:alpha val="40000"/>
                  </a:prst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11364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48148E-6 L -4.375E-6 0.13981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 Answer Ding Versio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xit" presetSubtype="32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4" grpId="1" animBg="1"/>
      <p:bldP spid="4" grpId="2" animBg="1"/>
      <p:bldP spid="5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صورة الشريحة 2">
                <a:extLst>
                  <a:ext uri="{FF2B5EF4-FFF2-40B4-BE49-F238E27FC236}">
                    <a16:creationId xmlns:a16="http://schemas.microsoft.com/office/drawing/2014/main" id="{F27A295B-1B3B-4016-6653-6B8A51FF0E1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07808939"/>
                  </p:ext>
                </p:extLst>
              </p:nvPr>
            </p:nvGraphicFramePr>
            <p:xfrm>
              <a:off x="4572615" y="2571750"/>
              <a:ext cx="3046770" cy="1714500"/>
            </p:xfrm>
            <a:graphic>
              <a:graphicData uri="http://schemas.microsoft.com/office/powerpoint/2016/slidezoom">
                <pslz:sldZm>
                  <pslz:sldZmObj sldId="322" cId="590747785">
                    <pslz:zmPr id="{EA2DE31B-A581-4D92-A7FF-B6A4C1ED8736}" returnToParent="0" imageType="cover" transitionDur="1000">
                      <p166:blipFill xmlns:p166="http://schemas.microsoft.com/office/powerpoint/2016/6/main"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6770" cy="1714500"/>
                        </a:xfrm>
                        <a:prstGeom prst="roundRect">
                          <a:avLst>
                            <a:gd name="adj" fmla="val 16667"/>
                          </a:avLst>
                        </a:prstGeom>
                        <a:ln>
                          <a:noFill/>
                        </a:ln>
                        <a:effectLst>
                          <a:outerShdw blurRad="76200" dist="38100" dir="7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  <a:scene3d>
                          <a:camera prst="orthographicFront"/>
                          <a:lightRig rig="contrasting" dir="t">
                            <a:rot lat="0" lon="0" rev="4200000"/>
                          </a:lightRig>
                        </a:scene3d>
                        <a:sp3d prstMaterial="plastic">
                          <a:bevelT w="381000" h="114300" prst="relaxedInset"/>
                          <a:contourClr>
                            <a:srgbClr val="969696"/>
                          </a:contourClr>
                        </a:sp3d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صورة الشريحة 2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F27A295B-1B3B-4016-6653-6B8A51FF0E1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615" y="2571750"/>
                <a:ext cx="3046770" cy="1714500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3841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sndAc>
          <p:stSnd>
            <p:snd r:embed="rId2" name="Correct Answer Chime Version 1.wav"/>
          </p:stSnd>
        </p:sndAc>
      </p:transition>
    </mc:Choice>
    <mc:Fallback xmlns="">
      <p:transition spd="slow" advClick="0" advTm="3000">
        <p:sndAc>
          <p:stSnd>
            <p:snd r:embed="rId7" name="Correct Answer Chime Version 1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سؤال">
            <a:extLst>
              <a:ext uri="{FF2B5EF4-FFF2-40B4-BE49-F238E27FC236}">
                <a16:creationId xmlns:a16="http://schemas.microsoft.com/office/drawing/2014/main" id="{F2FB00F8-E178-5001-9168-27DD2B07A710}"/>
              </a:ext>
            </a:extLst>
          </p:cNvPr>
          <p:cNvSpPr txBox="1"/>
          <p:nvPr/>
        </p:nvSpPr>
        <p:spPr>
          <a:xfrm>
            <a:off x="1923600" y="2539800"/>
            <a:ext cx="8344800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2800" dirty="0">
                <a:solidFill>
                  <a:srgbClr val="4E362C"/>
                </a:solidFill>
                <a:effectLst>
                  <a:outerShdw dist="38100" dir="5400000" algn="t" rotWithShape="0">
                    <a:prstClr val="black">
                      <a:alpha val="40000"/>
                    </a:prst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ما هي أول سورة نزلت على النبي ﷺ كاملة؟</a:t>
            </a:r>
          </a:p>
        </p:txBody>
      </p:sp>
      <p:sp>
        <p:nvSpPr>
          <p:cNvPr id="3" name="الجواب">
            <a:extLst>
              <a:ext uri="{FF2B5EF4-FFF2-40B4-BE49-F238E27FC236}">
                <a16:creationId xmlns:a16="http://schemas.microsoft.com/office/drawing/2014/main" id="{FB115FA0-9847-F6D9-4A95-C154C2692776}"/>
              </a:ext>
            </a:extLst>
          </p:cNvPr>
          <p:cNvSpPr txBox="1"/>
          <p:nvPr/>
        </p:nvSpPr>
        <p:spPr>
          <a:xfrm>
            <a:off x="1923600" y="3259581"/>
            <a:ext cx="8344800" cy="523220"/>
          </a:xfrm>
          <a:prstGeom prst="rect">
            <a:avLst/>
          </a:prstGeom>
          <a:noFill/>
        </p:spPr>
        <p:txBody>
          <a:bodyPr wrap="square" rtlCol="1" anchor="t">
            <a:spAutoFit/>
          </a:bodyPr>
          <a:lstStyle/>
          <a:p>
            <a:pPr algn="ctr">
              <a:spcAft>
                <a:spcPts val="1200"/>
              </a:spcAft>
            </a:pPr>
            <a:r>
              <a:rPr lang="ar-JO" sz="2800" dirty="0">
                <a:solidFill>
                  <a:srgbClr val="4E362C"/>
                </a:solidFill>
                <a:effectLst>
                  <a:outerShdw dist="38100" dir="5400000" algn="t" rotWithShape="0">
                    <a:prstClr val="black">
                      <a:alpha val="40000"/>
                    </a:prst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سورة الفاتحة.</a:t>
            </a:r>
          </a:p>
        </p:txBody>
      </p:sp>
      <p:sp>
        <p:nvSpPr>
          <p:cNvPr id="4" name="زر الجواب">
            <a:extLst>
              <a:ext uri="{FF2B5EF4-FFF2-40B4-BE49-F238E27FC236}">
                <a16:creationId xmlns:a16="http://schemas.microsoft.com/office/drawing/2014/main" id="{D41C060C-2E0E-B865-2712-4BCE5569A9FB}"/>
              </a:ext>
            </a:extLst>
          </p:cNvPr>
          <p:cNvSpPr/>
          <p:nvPr/>
        </p:nvSpPr>
        <p:spPr>
          <a:xfrm>
            <a:off x="5584367" y="3521191"/>
            <a:ext cx="1091666" cy="499618"/>
          </a:xfrm>
          <a:prstGeom prst="roundRect">
            <a:avLst>
              <a:gd name="adj" fmla="val 21751"/>
            </a:avLst>
          </a:prstGeom>
          <a:solidFill>
            <a:srgbClr val="D0985C"/>
          </a:solidFill>
          <a:ln w="19050">
            <a:solidFill>
              <a:srgbClr val="9A6956"/>
            </a:solidFill>
          </a:ln>
          <a:effectLst>
            <a:outerShdw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1" anchor="ctr"/>
          <a:lstStyle/>
          <a:p>
            <a:pPr algn="ctr" rtl="0"/>
            <a:r>
              <a:rPr lang="ar-JO" sz="1600" dirty="0">
                <a:solidFill>
                  <a:srgbClr val="4E362C"/>
                </a:solidFill>
                <a:effectLst>
                  <a:outerShdw dist="25400" dir="5400000" algn="t" rotWithShape="0">
                    <a:prstClr val="black">
                      <a:alpha val="40000"/>
                    </a:prst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الجواب</a:t>
            </a:r>
          </a:p>
        </p:txBody>
      </p:sp>
      <p:sp>
        <p:nvSpPr>
          <p:cNvPr id="5" name="سهم: بشكل رتبة عسكرية 4">
            <a:hlinkClick r:id="" action="ppaction://hlinkshowjump?jump=nextslide" tooltip="التالي"/>
            <a:extLst>
              <a:ext uri="{FF2B5EF4-FFF2-40B4-BE49-F238E27FC236}">
                <a16:creationId xmlns:a16="http://schemas.microsoft.com/office/drawing/2014/main" id="{40315722-81C7-8787-7F78-36EE18BD3F9C}"/>
              </a:ext>
            </a:extLst>
          </p:cNvPr>
          <p:cNvSpPr/>
          <p:nvPr/>
        </p:nvSpPr>
        <p:spPr>
          <a:xfrm flipH="1">
            <a:off x="5834390" y="4478980"/>
            <a:ext cx="523220" cy="523220"/>
          </a:xfrm>
          <a:prstGeom prst="chevron">
            <a:avLst/>
          </a:prstGeom>
          <a:solidFill>
            <a:srgbClr val="D0985C"/>
          </a:solidFill>
          <a:ln w="19050">
            <a:solidFill>
              <a:srgbClr val="9A6956"/>
            </a:solidFill>
          </a:ln>
          <a:effectLst>
            <a:outerShdw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0" rtlCol="1" anchor="ctr"/>
          <a:lstStyle/>
          <a:p>
            <a:pPr algn="ctr" rtl="0"/>
            <a:endParaRPr lang="ar-JO" sz="1600">
              <a:solidFill>
                <a:srgbClr val="4E362C"/>
              </a:solidFill>
              <a:effectLst>
                <a:outerShdw dist="50800" dir="5400000" algn="t" rotWithShape="0">
                  <a:prstClr val="black">
                    <a:alpha val="40000"/>
                  </a:prst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90747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48148E-6 L -4.375E-6 0.13981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 Answer Ding Versio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xit" presetSubtype="32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4" grpId="1" animBg="1"/>
      <p:bldP spid="4" grpId="2" animBg="1"/>
      <p:bldP spid="5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صورة الشريحة 3">
                <a:extLst>
                  <a:ext uri="{FF2B5EF4-FFF2-40B4-BE49-F238E27FC236}">
                    <a16:creationId xmlns:a16="http://schemas.microsoft.com/office/drawing/2014/main" id="{F5E2D395-B039-BF4F-227D-3609CF4C6EA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33457903"/>
                  </p:ext>
                </p:extLst>
              </p:nvPr>
            </p:nvGraphicFramePr>
            <p:xfrm>
              <a:off x="4572615" y="2571750"/>
              <a:ext cx="3046770" cy="1714500"/>
            </p:xfrm>
            <a:graphic>
              <a:graphicData uri="http://schemas.microsoft.com/office/powerpoint/2016/slidezoom">
                <pslz:sldZm>
                  <pslz:sldZmObj sldId="324" cId="3541380639">
                    <pslz:zmPr id="{266F2A95-7F29-4DFF-8344-A76036244002}" returnToParent="0" imageType="cover" transitionDur="1000">
                      <p166:blipFill xmlns:p166="http://schemas.microsoft.com/office/powerpoint/2016/6/main"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6770" cy="1714500"/>
                        </a:xfrm>
                        <a:prstGeom prst="roundRect">
                          <a:avLst>
                            <a:gd name="adj" fmla="val 16667"/>
                          </a:avLst>
                        </a:prstGeom>
                        <a:ln>
                          <a:noFill/>
                        </a:ln>
                        <a:effectLst>
                          <a:outerShdw blurRad="76200" dist="38100" dir="7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  <a:scene3d>
                          <a:camera prst="orthographicFront"/>
                          <a:lightRig rig="contrasting" dir="t">
                            <a:rot lat="0" lon="0" rev="4200000"/>
                          </a:lightRig>
                        </a:scene3d>
                        <a:sp3d prstMaterial="plastic">
                          <a:bevelT w="381000" h="114300" prst="relaxedInset"/>
                          <a:contourClr>
                            <a:srgbClr val="969696"/>
                          </a:contourClr>
                        </a:sp3d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صورة الشريحة 3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F5E2D395-B039-BF4F-227D-3609CF4C6EA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615" y="2571750"/>
                <a:ext cx="3046770" cy="1714500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3870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sndAc>
          <p:stSnd>
            <p:snd r:embed="rId2" name="Correct Answer Chime Version 1.wav"/>
          </p:stSnd>
        </p:sndAc>
      </p:transition>
    </mc:Choice>
    <mc:Fallback xmlns="">
      <p:transition spd="slow" advClick="0" advTm="3000">
        <p:sndAc>
          <p:stSnd>
            <p:snd r:embed="rId7" name="Correct Answer Chime Version 1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صورة الشريحة 2">
                <a:extLst>
                  <a:ext uri="{FF2B5EF4-FFF2-40B4-BE49-F238E27FC236}">
                    <a16:creationId xmlns:a16="http://schemas.microsoft.com/office/drawing/2014/main" id="{0FF2C177-7607-72E3-EC96-52D4D20C515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36003142"/>
                  </p:ext>
                </p:extLst>
              </p:nvPr>
            </p:nvGraphicFramePr>
            <p:xfrm>
              <a:off x="4572615" y="2571750"/>
              <a:ext cx="3046770" cy="1714500"/>
            </p:xfrm>
            <a:graphic>
              <a:graphicData uri="http://schemas.microsoft.com/office/powerpoint/2016/slidezoom">
                <pslz:sldZm>
                  <pslz:sldZmObj sldId="262" cId="416993941">
                    <pslz:zmPr id="{53357693-3FB6-4B8C-84C5-F430C20A2FC6}" returnToParent="0" imageType="cover" transitionDur="1000">
                      <p166:blipFill xmlns:p166="http://schemas.microsoft.com/office/powerpoint/2016/6/main"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6770" cy="1714500"/>
                        </a:xfrm>
                        <a:prstGeom prst="roundRect">
                          <a:avLst>
                            <a:gd name="adj" fmla="val 16667"/>
                          </a:avLst>
                        </a:prstGeom>
                        <a:ln>
                          <a:noFill/>
                        </a:ln>
                        <a:effectLst>
                          <a:outerShdw blurRad="76200" dist="38100" dir="7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  <a:scene3d>
                          <a:camera prst="orthographicFront"/>
                          <a:lightRig rig="contrasting" dir="t">
                            <a:rot lat="0" lon="0" rev="4200000"/>
                          </a:lightRig>
                        </a:scene3d>
                        <a:sp3d prstMaterial="plastic">
                          <a:bevelT w="381000" h="114300" prst="relaxedInset"/>
                          <a:contourClr>
                            <a:srgbClr val="969696"/>
                          </a:contourClr>
                        </a:sp3d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صورة الشريحة 2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0FF2C177-7607-72E3-EC96-52D4D20C515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615" y="2571750"/>
                <a:ext cx="3046770" cy="1714500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8741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sndAc>
          <p:stSnd>
            <p:snd r:embed="rId2" name="Correct Answer Chime Version 1.wav"/>
          </p:stSnd>
        </p:sndAc>
      </p:transition>
    </mc:Choice>
    <mc:Fallback xmlns="">
      <p:transition spd="slow" advClick="0" advTm="3000">
        <p:sndAc>
          <p:stSnd>
            <p:snd r:embed="rId7" name="Correct Answer Chime Version 1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سؤال">
            <a:extLst>
              <a:ext uri="{FF2B5EF4-FFF2-40B4-BE49-F238E27FC236}">
                <a16:creationId xmlns:a16="http://schemas.microsoft.com/office/drawing/2014/main" id="{F2FB00F8-E178-5001-9168-27DD2B07A710}"/>
              </a:ext>
            </a:extLst>
          </p:cNvPr>
          <p:cNvSpPr txBox="1"/>
          <p:nvPr/>
        </p:nvSpPr>
        <p:spPr>
          <a:xfrm>
            <a:off x="1923600" y="2539800"/>
            <a:ext cx="8344800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2800" dirty="0">
                <a:solidFill>
                  <a:srgbClr val="4E362C"/>
                </a:solidFill>
                <a:effectLst>
                  <a:outerShdw dist="38100" dir="5400000" algn="t" rotWithShape="0">
                    <a:prstClr val="black">
                      <a:alpha val="40000"/>
                    </a:prst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كم عامًا استمرت الدعوة السريّة للإسلام؟</a:t>
            </a:r>
          </a:p>
        </p:txBody>
      </p:sp>
      <p:sp>
        <p:nvSpPr>
          <p:cNvPr id="3" name="الجواب">
            <a:extLst>
              <a:ext uri="{FF2B5EF4-FFF2-40B4-BE49-F238E27FC236}">
                <a16:creationId xmlns:a16="http://schemas.microsoft.com/office/drawing/2014/main" id="{FB115FA0-9847-F6D9-4A95-C154C2692776}"/>
              </a:ext>
            </a:extLst>
          </p:cNvPr>
          <p:cNvSpPr txBox="1"/>
          <p:nvPr/>
        </p:nvSpPr>
        <p:spPr>
          <a:xfrm>
            <a:off x="1923600" y="3259581"/>
            <a:ext cx="8344800" cy="523220"/>
          </a:xfrm>
          <a:prstGeom prst="rect">
            <a:avLst/>
          </a:prstGeom>
          <a:noFill/>
        </p:spPr>
        <p:txBody>
          <a:bodyPr wrap="square" rtlCol="1" anchor="t">
            <a:spAutoFit/>
          </a:bodyPr>
          <a:lstStyle/>
          <a:p>
            <a:pPr algn="ctr">
              <a:spcAft>
                <a:spcPts val="1200"/>
              </a:spcAft>
            </a:pPr>
            <a:r>
              <a:rPr lang="ar-JO" sz="2800" dirty="0">
                <a:solidFill>
                  <a:srgbClr val="4E362C"/>
                </a:solidFill>
                <a:effectLst>
                  <a:outerShdw dist="38100" dir="5400000" algn="t" rotWithShape="0">
                    <a:prstClr val="black">
                      <a:alpha val="40000"/>
                    </a:prst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3 سنوات.</a:t>
            </a:r>
          </a:p>
        </p:txBody>
      </p:sp>
      <p:sp>
        <p:nvSpPr>
          <p:cNvPr id="4" name="زر الجواب">
            <a:extLst>
              <a:ext uri="{FF2B5EF4-FFF2-40B4-BE49-F238E27FC236}">
                <a16:creationId xmlns:a16="http://schemas.microsoft.com/office/drawing/2014/main" id="{D41C060C-2E0E-B865-2712-4BCE5569A9FB}"/>
              </a:ext>
            </a:extLst>
          </p:cNvPr>
          <p:cNvSpPr/>
          <p:nvPr/>
        </p:nvSpPr>
        <p:spPr>
          <a:xfrm>
            <a:off x="5584367" y="3521191"/>
            <a:ext cx="1091666" cy="499618"/>
          </a:xfrm>
          <a:prstGeom prst="roundRect">
            <a:avLst>
              <a:gd name="adj" fmla="val 21751"/>
            </a:avLst>
          </a:prstGeom>
          <a:solidFill>
            <a:srgbClr val="D0985C"/>
          </a:solidFill>
          <a:ln w="19050">
            <a:solidFill>
              <a:srgbClr val="9A6956"/>
            </a:solidFill>
          </a:ln>
          <a:effectLst>
            <a:outerShdw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1" anchor="ctr"/>
          <a:lstStyle/>
          <a:p>
            <a:pPr algn="ctr" rtl="0"/>
            <a:r>
              <a:rPr lang="ar-JO" sz="1600" dirty="0">
                <a:solidFill>
                  <a:srgbClr val="4E362C"/>
                </a:solidFill>
                <a:effectLst>
                  <a:outerShdw dist="25400" dir="5400000" algn="t" rotWithShape="0">
                    <a:prstClr val="black">
                      <a:alpha val="40000"/>
                    </a:prst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الجواب</a:t>
            </a:r>
          </a:p>
        </p:txBody>
      </p:sp>
      <p:sp>
        <p:nvSpPr>
          <p:cNvPr id="5" name="سهم: بشكل رتبة عسكرية 4">
            <a:hlinkClick r:id="" action="ppaction://hlinkshowjump?jump=nextslide" tooltip="التالي"/>
            <a:extLst>
              <a:ext uri="{FF2B5EF4-FFF2-40B4-BE49-F238E27FC236}">
                <a16:creationId xmlns:a16="http://schemas.microsoft.com/office/drawing/2014/main" id="{40315722-81C7-8787-7F78-36EE18BD3F9C}"/>
              </a:ext>
            </a:extLst>
          </p:cNvPr>
          <p:cNvSpPr/>
          <p:nvPr/>
        </p:nvSpPr>
        <p:spPr>
          <a:xfrm flipH="1">
            <a:off x="5834390" y="4478980"/>
            <a:ext cx="523220" cy="523220"/>
          </a:xfrm>
          <a:prstGeom prst="chevron">
            <a:avLst/>
          </a:prstGeom>
          <a:solidFill>
            <a:srgbClr val="D0985C"/>
          </a:solidFill>
          <a:ln w="19050">
            <a:solidFill>
              <a:srgbClr val="9A6956"/>
            </a:solidFill>
          </a:ln>
          <a:effectLst>
            <a:outerShdw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0" rtlCol="1" anchor="ctr"/>
          <a:lstStyle/>
          <a:p>
            <a:pPr algn="ctr" rtl="0"/>
            <a:endParaRPr lang="ar-JO" sz="1600">
              <a:solidFill>
                <a:srgbClr val="4E362C"/>
              </a:solidFill>
              <a:effectLst>
                <a:outerShdw dist="50800" dir="5400000" algn="t" rotWithShape="0">
                  <a:prstClr val="black">
                    <a:alpha val="40000"/>
                  </a:prst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41380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48148E-6 L -4.375E-6 0.13981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 Answer Ding Versio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xit" presetSubtype="32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4" grpId="1" animBg="1"/>
      <p:bldP spid="4" grpId="2" animBg="1"/>
      <p:bldP spid="5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صورة الشريحة 2">
                <a:extLst>
                  <a:ext uri="{FF2B5EF4-FFF2-40B4-BE49-F238E27FC236}">
                    <a16:creationId xmlns:a16="http://schemas.microsoft.com/office/drawing/2014/main" id="{0DC180BC-077A-22E4-2540-3F3F4DE0446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56557626"/>
                  </p:ext>
                </p:extLst>
              </p:nvPr>
            </p:nvGraphicFramePr>
            <p:xfrm>
              <a:off x="4572615" y="2571750"/>
              <a:ext cx="3046770" cy="1714500"/>
            </p:xfrm>
            <a:graphic>
              <a:graphicData uri="http://schemas.microsoft.com/office/powerpoint/2016/slidezoom">
                <pslz:sldZm>
                  <pslz:sldZmObj sldId="326" cId="3112484057">
                    <pslz:zmPr id="{F136A68C-9FA6-4A4E-9AB6-89DC020CCFA6}" returnToParent="0" imageType="cover" transitionDur="1000">
                      <p166:blipFill xmlns:p166="http://schemas.microsoft.com/office/powerpoint/2016/6/main"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6770" cy="1714500"/>
                        </a:xfrm>
                        <a:prstGeom prst="roundRect">
                          <a:avLst>
                            <a:gd name="adj" fmla="val 16667"/>
                          </a:avLst>
                        </a:prstGeom>
                        <a:ln>
                          <a:noFill/>
                        </a:ln>
                        <a:effectLst>
                          <a:outerShdw blurRad="76200" dist="38100" dir="7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  <a:scene3d>
                          <a:camera prst="orthographicFront"/>
                          <a:lightRig rig="contrasting" dir="t">
                            <a:rot lat="0" lon="0" rev="4200000"/>
                          </a:lightRig>
                        </a:scene3d>
                        <a:sp3d prstMaterial="plastic">
                          <a:bevelT w="381000" h="114300" prst="relaxedInset"/>
                          <a:contourClr>
                            <a:srgbClr val="969696"/>
                          </a:contourClr>
                        </a:sp3d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صورة الشريحة 2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0DC180BC-077A-22E4-2540-3F3F4DE0446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615" y="2571750"/>
                <a:ext cx="3046770" cy="1714500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7695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sndAc>
          <p:stSnd>
            <p:snd r:embed="rId2" name="Correct Answer Chime Version 1.wav"/>
          </p:stSnd>
        </p:sndAc>
      </p:transition>
    </mc:Choice>
    <mc:Fallback xmlns="">
      <p:transition spd="slow" advClick="0" advTm="3000">
        <p:sndAc>
          <p:stSnd>
            <p:snd r:embed="rId7" name="Correct Answer Chime Version 1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سؤال">
            <a:extLst>
              <a:ext uri="{FF2B5EF4-FFF2-40B4-BE49-F238E27FC236}">
                <a16:creationId xmlns:a16="http://schemas.microsoft.com/office/drawing/2014/main" id="{F2FB00F8-E178-5001-9168-27DD2B07A710}"/>
              </a:ext>
            </a:extLst>
          </p:cNvPr>
          <p:cNvSpPr txBox="1"/>
          <p:nvPr/>
        </p:nvSpPr>
        <p:spPr>
          <a:xfrm>
            <a:off x="1923600" y="2539800"/>
            <a:ext cx="8344800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2800" dirty="0">
                <a:solidFill>
                  <a:srgbClr val="4E362C"/>
                </a:solidFill>
                <a:effectLst>
                  <a:outerShdw dist="38100" dir="5400000" algn="t" rotWithShape="0">
                    <a:prstClr val="black">
                      <a:alpha val="40000"/>
                    </a:prst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من اسم اول غزوة بين المسلمين والمشركين؟</a:t>
            </a:r>
          </a:p>
        </p:txBody>
      </p:sp>
      <p:sp>
        <p:nvSpPr>
          <p:cNvPr id="3" name="الجواب">
            <a:extLst>
              <a:ext uri="{FF2B5EF4-FFF2-40B4-BE49-F238E27FC236}">
                <a16:creationId xmlns:a16="http://schemas.microsoft.com/office/drawing/2014/main" id="{FB115FA0-9847-F6D9-4A95-C154C2692776}"/>
              </a:ext>
            </a:extLst>
          </p:cNvPr>
          <p:cNvSpPr txBox="1"/>
          <p:nvPr/>
        </p:nvSpPr>
        <p:spPr>
          <a:xfrm>
            <a:off x="1923600" y="3259581"/>
            <a:ext cx="8344800" cy="523220"/>
          </a:xfrm>
          <a:prstGeom prst="rect">
            <a:avLst/>
          </a:prstGeom>
          <a:noFill/>
        </p:spPr>
        <p:txBody>
          <a:bodyPr wrap="square" rtlCol="1" anchor="t">
            <a:spAutoFit/>
          </a:bodyPr>
          <a:lstStyle/>
          <a:p>
            <a:pPr algn="ctr">
              <a:spcAft>
                <a:spcPts val="1200"/>
              </a:spcAft>
            </a:pPr>
            <a:r>
              <a:rPr lang="ar-JO" sz="2800" dirty="0">
                <a:solidFill>
                  <a:srgbClr val="4E362C"/>
                </a:solidFill>
                <a:effectLst>
                  <a:outerShdw dist="38100" dir="5400000" algn="t" rotWithShape="0">
                    <a:prstClr val="black">
                      <a:alpha val="40000"/>
                    </a:prst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غزوة بدر.</a:t>
            </a:r>
          </a:p>
        </p:txBody>
      </p:sp>
      <p:sp>
        <p:nvSpPr>
          <p:cNvPr id="4" name="زر الجواب">
            <a:extLst>
              <a:ext uri="{FF2B5EF4-FFF2-40B4-BE49-F238E27FC236}">
                <a16:creationId xmlns:a16="http://schemas.microsoft.com/office/drawing/2014/main" id="{D41C060C-2E0E-B865-2712-4BCE5569A9FB}"/>
              </a:ext>
            </a:extLst>
          </p:cNvPr>
          <p:cNvSpPr/>
          <p:nvPr/>
        </p:nvSpPr>
        <p:spPr>
          <a:xfrm>
            <a:off x="5584367" y="3521191"/>
            <a:ext cx="1091666" cy="499618"/>
          </a:xfrm>
          <a:prstGeom prst="roundRect">
            <a:avLst>
              <a:gd name="adj" fmla="val 21751"/>
            </a:avLst>
          </a:prstGeom>
          <a:solidFill>
            <a:srgbClr val="D0985C"/>
          </a:solidFill>
          <a:ln w="19050">
            <a:solidFill>
              <a:srgbClr val="9A6956"/>
            </a:solidFill>
          </a:ln>
          <a:effectLst>
            <a:outerShdw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1" anchor="ctr"/>
          <a:lstStyle/>
          <a:p>
            <a:pPr algn="ctr" rtl="0"/>
            <a:r>
              <a:rPr lang="ar-JO" sz="1600" dirty="0">
                <a:solidFill>
                  <a:srgbClr val="4E362C"/>
                </a:solidFill>
                <a:effectLst>
                  <a:outerShdw dist="25400" dir="5400000" algn="t" rotWithShape="0">
                    <a:prstClr val="black">
                      <a:alpha val="40000"/>
                    </a:prst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الجواب</a:t>
            </a:r>
          </a:p>
        </p:txBody>
      </p:sp>
      <p:sp>
        <p:nvSpPr>
          <p:cNvPr id="5" name="سهم: بشكل رتبة عسكرية 4">
            <a:hlinkClick r:id="" action="ppaction://hlinkshowjump?jump=nextslide" tooltip="التالي"/>
            <a:extLst>
              <a:ext uri="{FF2B5EF4-FFF2-40B4-BE49-F238E27FC236}">
                <a16:creationId xmlns:a16="http://schemas.microsoft.com/office/drawing/2014/main" id="{40315722-81C7-8787-7F78-36EE18BD3F9C}"/>
              </a:ext>
            </a:extLst>
          </p:cNvPr>
          <p:cNvSpPr/>
          <p:nvPr/>
        </p:nvSpPr>
        <p:spPr>
          <a:xfrm flipH="1">
            <a:off x="5834390" y="4478980"/>
            <a:ext cx="523220" cy="523220"/>
          </a:xfrm>
          <a:prstGeom prst="chevron">
            <a:avLst/>
          </a:prstGeom>
          <a:solidFill>
            <a:srgbClr val="D0985C"/>
          </a:solidFill>
          <a:ln w="19050">
            <a:solidFill>
              <a:srgbClr val="9A6956"/>
            </a:solidFill>
          </a:ln>
          <a:effectLst>
            <a:outerShdw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0" rtlCol="1" anchor="ctr"/>
          <a:lstStyle/>
          <a:p>
            <a:pPr algn="ctr" rtl="0"/>
            <a:endParaRPr lang="ar-JO" sz="1600">
              <a:solidFill>
                <a:srgbClr val="4E362C"/>
              </a:solidFill>
              <a:effectLst>
                <a:outerShdw dist="50800" dir="5400000" algn="t" rotWithShape="0">
                  <a:prstClr val="black">
                    <a:alpha val="40000"/>
                  </a:prst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12484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48148E-6 L -4.375E-6 0.13981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 Answer Ding Versio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xit" presetSubtype="32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4" grpId="1" animBg="1"/>
      <p:bldP spid="4" grpId="2" animBg="1"/>
      <p:bldP spid="5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اسم القناة">
            <a:extLst>
              <a:ext uri="{FF2B5EF4-FFF2-40B4-BE49-F238E27FC236}">
                <a16:creationId xmlns:a16="http://schemas.microsoft.com/office/drawing/2014/main" id="{368F80DF-1EEB-0E9D-87A8-8528A9199EF4}"/>
              </a:ext>
            </a:extLst>
          </p:cNvPr>
          <p:cNvSpPr txBox="1"/>
          <p:nvPr/>
        </p:nvSpPr>
        <p:spPr>
          <a:xfrm>
            <a:off x="4787792" y="4803911"/>
            <a:ext cx="2616421" cy="369332"/>
          </a:xfrm>
          <a:prstGeom prst="rect">
            <a:avLst/>
          </a:prstGeom>
          <a:noFill/>
        </p:spPr>
        <p:txBody>
          <a:bodyPr wrap="none" rtlCol="1" anchor="ctr">
            <a:spAutoFit/>
          </a:bodyPr>
          <a:lstStyle/>
          <a:p>
            <a:pPr algn="ctr"/>
            <a:r>
              <a:rPr lang="ar-JO" b="1" dirty="0">
                <a:solidFill>
                  <a:schemeClr val="bg1"/>
                </a:solidFill>
                <a:effectLst>
                  <a:outerShdw dist="63500" dir="5400000" algn="t" rotWithShape="0">
                    <a:prstClr val="black">
                      <a:alpha val="40000"/>
                    </a:prst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قناة البوربوينت الإسلامي</a:t>
            </a:r>
          </a:p>
        </p:txBody>
      </p:sp>
      <p:sp>
        <p:nvSpPr>
          <p:cNvPr id="8" name="رابط القناة">
            <a:hlinkClick r:id="rId3" tooltip="تسعدنا زيارتكم للقناة"/>
            <a:extLst>
              <a:ext uri="{FF2B5EF4-FFF2-40B4-BE49-F238E27FC236}">
                <a16:creationId xmlns:a16="http://schemas.microsoft.com/office/drawing/2014/main" id="{F1CCB94E-EA06-2AD4-8AFF-498C0BEA05FF}"/>
              </a:ext>
            </a:extLst>
          </p:cNvPr>
          <p:cNvSpPr txBox="1"/>
          <p:nvPr/>
        </p:nvSpPr>
        <p:spPr>
          <a:xfrm>
            <a:off x="4781376" y="5153917"/>
            <a:ext cx="2629246" cy="276999"/>
          </a:xfrm>
          <a:prstGeom prst="rect">
            <a:avLst/>
          </a:prstGeom>
          <a:noFill/>
        </p:spPr>
        <p:txBody>
          <a:bodyPr wrap="none" rtlCol="1" anchor="ctr">
            <a:spAutoFit/>
          </a:bodyPr>
          <a:lstStyle/>
          <a:p>
            <a:pPr algn="ctr" rtl="0"/>
            <a:r>
              <a:rPr lang="en-US" sz="1200" b="1" dirty="0" err="1">
                <a:solidFill>
                  <a:schemeClr val="bg1"/>
                </a:solidFill>
                <a:effectLst>
                  <a:outerShdw dist="63500" dir="5400000" algn="t" rotWithShape="0">
                    <a:prstClr val="black">
                      <a:alpha val="40000"/>
                    </a:prst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youtube.com</a:t>
            </a:r>
            <a:r>
              <a:rPr lang="en-US" sz="1200" b="1" dirty="0">
                <a:solidFill>
                  <a:schemeClr val="bg1"/>
                </a:solidFill>
                <a:effectLst>
                  <a:outerShdw dist="63500" dir="5400000" algn="t" rotWithShape="0">
                    <a:prstClr val="black">
                      <a:alpha val="40000"/>
                    </a:prst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/@</a:t>
            </a:r>
            <a:r>
              <a:rPr lang="en-US" sz="1200" b="1" dirty="0" err="1">
                <a:solidFill>
                  <a:schemeClr val="bg1"/>
                </a:solidFill>
                <a:effectLst>
                  <a:outerShdw dist="63500" dir="5400000" algn="t" rotWithShape="0">
                    <a:prstClr val="black">
                      <a:alpha val="40000"/>
                    </a:prst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IslamicPowerPoint</a:t>
            </a:r>
            <a:endParaRPr lang="ar-JO" sz="1200" b="1" dirty="0">
              <a:solidFill>
                <a:schemeClr val="bg1"/>
              </a:solidFill>
              <a:effectLst>
                <a:outerShdw dist="63500" dir="5400000" algn="t" rotWithShape="0">
                  <a:prstClr val="black">
                    <a:alpha val="40000"/>
                  </a:prst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  <p:grpSp>
        <p:nvGrpSpPr>
          <p:cNvPr id="12" name="زر ابدأ">
            <a:extLst>
              <a:ext uri="{FF2B5EF4-FFF2-40B4-BE49-F238E27FC236}">
                <a16:creationId xmlns:a16="http://schemas.microsoft.com/office/drawing/2014/main" id="{FFE993F7-4490-2A8C-B463-04AB1593441B}"/>
              </a:ext>
            </a:extLst>
          </p:cNvPr>
          <p:cNvGrpSpPr/>
          <p:nvPr/>
        </p:nvGrpSpPr>
        <p:grpSpPr>
          <a:xfrm>
            <a:off x="4157530" y="5596604"/>
            <a:ext cx="3876940" cy="910396"/>
            <a:chOff x="4454400" y="5597916"/>
            <a:chExt cx="3283200" cy="770972"/>
          </a:xfrm>
        </p:grpSpPr>
        <p:pic>
          <p:nvPicPr>
            <p:cNvPr id="10" name="صورة">
              <a:extLst>
                <a:ext uri="{FF2B5EF4-FFF2-40B4-BE49-F238E27FC236}">
                  <a16:creationId xmlns:a16="http://schemas.microsoft.com/office/drawing/2014/main" id="{76556E58-F89C-D828-A286-FA23A73143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01" r="10901"/>
            <a:stretch/>
          </p:blipFill>
          <p:spPr>
            <a:xfrm>
              <a:off x="4454400" y="5597916"/>
              <a:ext cx="3283200" cy="770972"/>
            </a:xfrm>
            <a:prstGeom prst="rect">
              <a:avLst/>
            </a:prstGeom>
          </p:spPr>
        </p:pic>
        <p:sp>
          <p:nvSpPr>
            <p:cNvPr id="11" name="نص">
              <a:hlinkClick r:id="" action="ppaction://hlinkshowjump?jump=endshow"/>
              <a:extLst>
                <a:ext uri="{FF2B5EF4-FFF2-40B4-BE49-F238E27FC236}">
                  <a16:creationId xmlns:a16="http://schemas.microsoft.com/office/drawing/2014/main" id="{256C13DC-A47B-3707-445D-7C83ED357FBC}"/>
                </a:ext>
              </a:extLst>
            </p:cNvPr>
            <p:cNvSpPr txBox="1"/>
            <p:nvPr/>
          </p:nvSpPr>
          <p:spPr>
            <a:xfrm>
              <a:off x="5866035" y="5764408"/>
              <a:ext cx="466650" cy="420874"/>
            </a:xfrm>
            <a:prstGeom prst="rect">
              <a:avLst/>
            </a:prstGeom>
            <a:noFill/>
          </p:spPr>
          <p:txBody>
            <a:bodyPr wrap="none" rtlCol="1" anchor="ctr">
              <a:noAutofit/>
            </a:bodyPr>
            <a:lstStyle/>
            <a:p>
              <a:pPr algn="ctr"/>
              <a:r>
                <a:rPr lang="ar-JO" sz="2000" b="1" dirty="0">
                  <a:solidFill>
                    <a:schemeClr val="bg1"/>
                  </a:solidFill>
                  <a:latin typeface="A Jannat LT" panose="01000000000000000000" pitchFamily="2" charset="-78"/>
                  <a:cs typeface="A Jannat LT" panose="01000000000000000000" pitchFamily="2" charset="-78"/>
                </a:rPr>
                <a:t>خروج</a:t>
              </a:r>
            </a:p>
          </p:txBody>
        </p:sp>
      </p:grpSp>
      <p:sp>
        <p:nvSpPr>
          <p:cNvPr id="13" name="العنوان">
            <a:extLst>
              <a:ext uri="{FF2B5EF4-FFF2-40B4-BE49-F238E27FC236}">
                <a16:creationId xmlns:a16="http://schemas.microsoft.com/office/drawing/2014/main" id="{CFB17F35-E5E0-85D5-157A-1D86CA6F79A2}"/>
              </a:ext>
            </a:extLst>
          </p:cNvPr>
          <p:cNvSpPr txBox="1"/>
          <p:nvPr/>
        </p:nvSpPr>
        <p:spPr>
          <a:xfrm>
            <a:off x="2702296" y="3751573"/>
            <a:ext cx="6787435" cy="769441"/>
          </a:xfrm>
          <a:prstGeom prst="rect">
            <a:avLst/>
          </a:prstGeom>
          <a:noFill/>
        </p:spPr>
        <p:txBody>
          <a:bodyPr wrap="none" rtlCol="1" anchor="ctr">
            <a:spAutoFit/>
          </a:bodyPr>
          <a:lstStyle/>
          <a:p>
            <a:pPr algn="ctr"/>
            <a:r>
              <a:rPr lang="ar-JO" sz="4400" b="1" dirty="0">
                <a:solidFill>
                  <a:schemeClr val="bg1"/>
                </a:solidFill>
                <a:effectLst>
                  <a:outerShdw dist="63500" dir="5400000" algn="t" rotWithShape="0">
                    <a:prstClr val="black">
                      <a:alpha val="40000"/>
                    </a:prst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شكرًا لمشاركتكم بالمسابقة.</a:t>
            </a:r>
          </a:p>
        </p:txBody>
      </p:sp>
    </p:spTree>
    <p:extLst>
      <p:ext uri="{BB962C8B-B14F-4D97-AF65-F5344CB8AC3E}">
        <p14:creationId xmlns:p14="http://schemas.microsoft.com/office/powerpoint/2010/main" val="214754322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سؤال">
            <a:extLst>
              <a:ext uri="{FF2B5EF4-FFF2-40B4-BE49-F238E27FC236}">
                <a16:creationId xmlns:a16="http://schemas.microsoft.com/office/drawing/2014/main" id="{F2FB00F8-E178-5001-9168-27DD2B07A710}"/>
              </a:ext>
            </a:extLst>
          </p:cNvPr>
          <p:cNvSpPr txBox="1"/>
          <p:nvPr/>
        </p:nvSpPr>
        <p:spPr>
          <a:xfrm>
            <a:off x="1923600" y="2539800"/>
            <a:ext cx="8344800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2800" dirty="0">
                <a:solidFill>
                  <a:srgbClr val="4E362C"/>
                </a:solidFill>
                <a:effectLst>
                  <a:outerShdw dist="38100" dir="5400000" algn="t" rotWithShape="0">
                    <a:prstClr val="black">
                      <a:alpha val="40000"/>
                    </a:prst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ما سبب تسمية عام الفيل بهذا الاسم؟</a:t>
            </a:r>
          </a:p>
        </p:txBody>
      </p:sp>
      <p:sp>
        <p:nvSpPr>
          <p:cNvPr id="3" name="الجواب">
            <a:extLst>
              <a:ext uri="{FF2B5EF4-FFF2-40B4-BE49-F238E27FC236}">
                <a16:creationId xmlns:a16="http://schemas.microsoft.com/office/drawing/2014/main" id="{FB115FA0-9847-F6D9-4A95-C154C2692776}"/>
              </a:ext>
            </a:extLst>
          </p:cNvPr>
          <p:cNvSpPr txBox="1"/>
          <p:nvPr/>
        </p:nvSpPr>
        <p:spPr>
          <a:xfrm>
            <a:off x="1444800" y="3259581"/>
            <a:ext cx="9302400" cy="954107"/>
          </a:xfrm>
          <a:prstGeom prst="rect">
            <a:avLst/>
          </a:prstGeom>
          <a:noFill/>
        </p:spPr>
        <p:txBody>
          <a:bodyPr wrap="square" rtlCol="1" anchor="t">
            <a:spAutoFit/>
          </a:bodyPr>
          <a:lstStyle/>
          <a:p>
            <a:pPr algn="ctr">
              <a:spcAft>
                <a:spcPts val="1200"/>
              </a:spcAft>
            </a:pPr>
            <a:r>
              <a:rPr lang="ar-JO" sz="2800" dirty="0">
                <a:solidFill>
                  <a:srgbClr val="4E362C"/>
                </a:solidFill>
                <a:effectLst>
                  <a:outerShdw dist="38100" dir="5400000" algn="t" rotWithShape="0">
                    <a:prstClr val="black">
                      <a:alpha val="40000"/>
                    </a:prst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سُمي عام الفيل بهذا الاسم لأنّه العام الذي حاول فيه أبرهة الحبشي وجيشه هدم الكعبة المشرّفة بوساطة الفيلة.</a:t>
            </a:r>
          </a:p>
        </p:txBody>
      </p:sp>
      <p:sp>
        <p:nvSpPr>
          <p:cNvPr id="4" name="زر الجواب">
            <a:extLst>
              <a:ext uri="{FF2B5EF4-FFF2-40B4-BE49-F238E27FC236}">
                <a16:creationId xmlns:a16="http://schemas.microsoft.com/office/drawing/2014/main" id="{D41C060C-2E0E-B865-2712-4BCE5569A9FB}"/>
              </a:ext>
            </a:extLst>
          </p:cNvPr>
          <p:cNvSpPr/>
          <p:nvPr/>
        </p:nvSpPr>
        <p:spPr>
          <a:xfrm>
            <a:off x="5584367" y="3521191"/>
            <a:ext cx="1091666" cy="499618"/>
          </a:xfrm>
          <a:prstGeom prst="roundRect">
            <a:avLst>
              <a:gd name="adj" fmla="val 21751"/>
            </a:avLst>
          </a:prstGeom>
          <a:solidFill>
            <a:srgbClr val="D0985C"/>
          </a:solidFill>
          <a:ln w="19050">
            <a:solidFill>
              <a:srgbClr val="9A6956"/>
            </a:solidFill>
          </a:ln>
          <a:effectLst>
            <a:outerShdw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1" anchor="ctr"/>
          <a:lstStyle/>
          <a:p>
            <a:pPr algn="ctr" rtl="0"/>
            <a:r>
              <a:rPr lang="ar-JO" sz="1600" dirty="0">
                <a:solidFill>
                  <a:srgbClr val="4E362C"/>
                </a:solidFill>
                <a:effectLst>
                  <a:outerShdw dist="25400" dir="5400000" algn="t" rotWithShape="0">
                    <a:prstClr val="black">
                      <a:alpha val="40000"/>
                    </a:prst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الجواب</a:t>
            </a:r>
          </a:p>
        </p:txBody>
      </p:sp>
      <p:sp>
        <p:nvSpPr>
          <p:cNvPr id="5" name="سهم: بشكل رتبة عسكرية 4">
            <a:hlinkClick r:id="" action="ppaction://hlinkshowjump?jump=nextslide" tooltip="التالي"/>
            <a:extLst>
              <a:ext uri="{FF2B5EF4-FFF2-40B4-BE49-F238E27FC236}">
                <a16:creationId xmlns:a16="http://schemas.microsoft.com/office/drawing/2014/main" id="{40315722-81C7-8787-7F78-36EE18BD3F9C}"/>
              </a:ext>
            </a:extLst>
          </p:cNvPr>
          <p:cNvSpPr/>
          <p:nvPr/>
        </p:nvSpPr>
        <p:spPr>
          <a:xfrm flipH="1">
            <a:off x="5834390" y="4478980"/>
            <a:ext cx="523220" cy="523220"/>
          </a:xfrm>
          <a:prstGeom prst="chevron">
            <a:avLst/>
          </a:prstGeom>
          <a:solidFill>
            <a:srgbClr val="D0985C"/>
          </a:solidFill>
          <a:ln w="19050">
            <a:solidFill>
              <a:srgbClr val="9A6956"/>
            </a:solidFill>
          </a:ln>
          <a:effectLst>
            <a:outerShdw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0" rtlCol="1" anchor="ctr"/>
          <a:lstStyle/>
          <a:p>
            <a:pPr algn="ctr" rtl="0"/>
            <a:endParaRPr lang="ar-JO" sz="1600">
              <a:solidFill>
                <a:srgbClr val="4E362C"/>
              </a:solidFill>
              <a:effectLst>
                <a:outerShdw dist="50800" dir="5400000" algn="t" rotWithShape="0">
                  <a:prstClr val="black">
                    <a:alpha val="40000"/>
                  </a:prst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6993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48148E-6 L -4.375E-6 0.13981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 Answer Ding Versio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xit" presetSubtype="32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4" grpId="1" animBg="1"/>
      <p:bldP spid="4" grpId="2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صورة الشريحة 3">
                <a:extLst>
                  <a:ext uri="{FF2B5EF4-FFF2-40B4-BE49-F238E27FC236}">
                    <a16:creationId xmlns:a16="http://schemas.microsoft.com/office/drawing/2014/main" id="{86BCB059-42BB-5BB5-DB58-A2017AB1C91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22774188"/>
                  </p:ext>
                </p:extLst>
              </p:nvPr>
            </p:nvGraphicFramePr>
            <p:xfrm>
              <a:off x="4572615" y="2571750"/>
              <a:ext cx="3046770" cy="1714500"/>
            </p:xfrm>
            <a:graphic>
              <a:graphicData uri="http://schemas.microsoft.com/office/powerpoint/2016/slidezoom">
                <pslz:sldZm>
                  <pslz:sldZmObj sldId="264" cId="2693728708">
                    <pslz:zmPr id="{3A13C05C-1BA9-4C42-AE0E-84AF09951C97}" returnToParent="0" imageType="cover" transitionDur="1000">
                      <p166:blipFill xmlns:p166="http://schemas.microsoft.com/office/powerpoint/2016/6/main"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6770" cy="1714500"/>
                        </a:xfrm>
                        <a:prstGeom prst="roundRect">
                          <a:avLst>
                            <a:gd name="adj" fmla="val 16667"/>
                          </a:avLst>
                        </a:prstGeom>
                        <a:ln>
                          <a:noFill/>
                        </a:ln>
                        <a:effectLst>
                          <a:outerShdw blurRad="76200" dist="38100" dir="7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  <a:scene3d>
                          <a:camera prst="orthographicFront"/>
                          <a:lightRig rig="contrasting" dir="t">
                            <a:rot lat="0" lon="0" rev="4200000"/>
                          </a:lightRig>
                        </a:scene3d>
                        <a:sp3d prstMaterial="plastic">
                          <a:bevelT w="381000" h="114300" prst="relaxedInset"/>
                          <a:contourClr>
                            <a:srgbClr val="969696"/>
                          </a:contourClr>
                        </a:sp3d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صورة الشريحة 3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86BCB059-42BB-5BB5-DB58-A2017AB1C91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615" y="2571750"/>
                <a:ext cx="3046770" cy="1714500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9484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sndAc>
          <p:stSnd>
            <p:snd r:embed="rId2" name="Correct Answer Chime Version 1.wav"/>
          </p:stSnd>
        </p:sndAc>
      </p:transition>
    </mc:Choice>
    <mc:Fallback xmlns="">
      <p:transition spd="slow" advClick="0" advTm="3000">
        <p:sndAc>
          <p:stSnd>
            <p:snd r:embed="rId7" name="Correct Answer Chime Version 1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نسق Office">
  <a:themeElements>
    <a:clrScheme name="مخصص 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954F72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</TotalTime>
  <Words>678</Words>
  <Application>Microsoft Office PowerPoint</Application>
  <PresentationFormat>شاشة عريضة</PresentationFormat>
  <Paragraphs>119</Paragraphs>
  <Slides>73</Slides>
  <Notes>0</Notes>
  <HiddenSlides>1</HiddenSlides>
  <MMClips>0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2</vt:i4>
      </vt:variant>
      <vt:variant>
        <vt:lpstr>عناوين الشرائح</vt:lpstr>
      </vt:variant>
      <vt:variant>
        <vt:i4>73</vt:i4>
      </vt:variant>
    </vt:vector>
  </HeadingPairs>
  <TitlesOfParts>
    <vt:vector size="80" baseType="lpstr">
      <vt:lpstr>Calibri Light</vt:lpstr>
      <vt:lpstr>Arial</vt:lpstr>
      <vt:lpstr>A Jannat LT</vt:lpstr>
      <vt:lpstr>KFGQPC Arabic Symbols 01</vt:lpstr>
      <vt:lpstr>Calibri</vt:lpstr>
      <vt:lpstr>نسق Office</vt:lpstr>
      <vt:lpstr>1_نسق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مسابقة السيرة النبوية 2</dc:title>
  <dc:creator>قناة البوربوينت الإسلامي</dc:creator>
  <cp:lastModifiedBy>قناة البوربوينت الإسلامي</cp:lastModifiedBy>
  <cp:revision>23</cp:revision>
  <dcterms:created xsi:type="dcterms:W3CDTF">2023-09-10T15:47:07Z</dcterms:created>
  <dcterms:modified xsi:type="dcterms:W3CDTF">2025-04-12T15:54:46Z</dcterms:modified>
</cp:coreProperties>
</file>