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1" r:id="rId13"/>
    <p:sldId id="273" r:id="rId14"/>
    <p:sldId id="274" r:id="rId15"/>
    <p:sldId id="275" r:id="rId16"/>
    <p:sldId id="276" r:id="rId17"/>
    <p:sldId id="282" r:id="rId18"/>
    <p:sldId id="283" r:id="rId19"/>
    <p:sldId id="284" r:id="rId20"/>
    <p:sldId id="280" r:id="rId21"/>
    <p:sldId id="277" r:id="rId22"/>
    <p:sldId id="278" r:id="rId23"/>
    <p:sldId id="279" r:id="rId24"/>
  </p:sldIdLst>
  <p:sldSz cx="18288000" cy="10287000"/>
  <p:notesSz cx="6858000" cy="9144000"/>
  <p:embeddedFontLst>
    <p:embeddedFont>
      <p:font typeface="Allura" panose="02000000000000000000" pitchFamily="2" charset="0"/>
      <p:regular r:id="rId26"/>
    </p:embeddedFont>
  </p:embeddedFontLst>
  <p:custDataLst>
    <p:tags r:id="rId2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 autoAdjust="0"/>
    <p:restoredTop sz="94640" autoAdjust="0"/>
  </p:normalViewPr>
  <p:slideViewPr>
    <p:cSldViewPr showGuides="1">
      <p:cViewPr varScale="1">
        <p:scale>
          <a:sx n="74" d="100"/>
          <a:sy n="74" d="100"/>
        </p:scale>
        <p:origin x="704" y="192"/>
      </p:cViewPr>
      <p:guideLst>
        <p:guide orient="horz" pos="2160"/>
        <p:guide pos="28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将四面八方的光线汇聚到视网膜上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1/12/25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1/12/25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1/12/25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1.png"/><Relationship Id="rId7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2.sv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12.svg"/><Relationship Id="rId3" Type="http://schemas.openxmlformats.org/officeDocument/2006/relationships/tags" Target="../tags/tag4.xml"/><Relationship Id="rId21" Type="http://schemas.openxmlformats.org/officeDocument/2006/relationships/image" Target="../media/image6.png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image" Target="../media/image11.png"/><Relationship Id="rId2" Type="http://schemas.openxmlformats.org/officeDocument/2006/relationships/tags" Target="../tags/tag3.xml"/><Relationship Id="rId16" Type="http://schemas.openxmlformats.org/officeDocument/2006/relationships/image" Target="../media/image3.svg"/><Relationship Id="rId20" Type="http://schemas.openxmlformats.org/officeDocument/2006/relationships/image" Target="../media/image5.sv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2.png"/><Relationship Id="rId10" Type="http://schemas.openxmlformats.org/officeDocument/2006/relationships/tags" Target="../tags/tag11.xml"/><Relationship Id="rId19" Type="http://schemas.openxmlformats.org/officeDocument/2006/relationships/image" Target="../media/image4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1.png"/><Relationship Id="rId22" Type="http://schemas.openxmlformats.org/officeDocument/2006/relationships/image" Target="../media/image7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30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5.png"/><Relationship Id="rId7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27.png"/><Relationship Id="rId10" Type="http://schemas.openxmlformats.org/officeDocument/2006/relationships/image" Target="../media/image42.png"/><Relationship Id="rId4" Type="http://schemas.openxmlformats.org/officeDocument/2006/relationships/image" Target="../media/image26.png"/><Relationship Id="rId9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11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2.sv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1.png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4104478">
            <a:off x="1737207" y="-425826"/>
            <a:ext cx="15617082" cy="11108259"/>
          </a:xfrm>
          <a:custGeom>
            <a:avLst/>
            <a:gdLst/>
            <a:ahLst/>
            <a:cxnLst/>
            <a:rect l="l" t="t" r="r" b="b"/>
            <a:pathLst>
              <a:path w="15617082" h="11108259">
                <a:moveTo>
                  <a:pt x="0" y="0"/>
                </a:moveTo>
                <a:lnTo>
                  <a:pt x="15617082" y="0"/>
                </a:lnTo>
                <a:lnTo>
                  <a:pt x="15617082" y="11108259"/>
                </a:lnTo>
                <a:lnTo>
                  <a:pt x="0" y="1110825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371836" y="8066880"/>
            <a:ext cx="4743673" cy="5787774"/>
          </a:xfrm>
          <a:custGeom>
            <a:avLst/>
            <a:gdLst/>
            <a:ahLst/>
            <a:cxnLst/>
            <a:rect l="l" t="t" r="r" b="b"/>
            <a:pathLst>
              <a:path w="4743673" h="5787774">
                <a:moveTo>
                  <a:pt x="0" y="0"/>
                </a:moveTo>
                <a:lnTo>
                  <a:pt x="4743672" y="0"/>
                </a:lnTo>
                <a:lnTo>
                  <a:pt x="4743672" y="5787774"/>
                </a:lnTo>
                <a:lnTo>
                  <a:pt x="0" y="578777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4" name="Freeform 4"/>
          <p:cNvSpPr/>
          <p:nvPr/>
        </p:nvSpPr>
        <p:spPr>
          <a:xfrm rot="1958881">
            <a:off x="15281895" y="-675122"/>
            <a:ext cx="3954809" cy="2710842"/>
          </a:xfrm>
          <a:custGeom>
            <a:avLst/>
            <a:gdLst/>
            <a:ahLst/>
            <a:cxnLst/>
            <a:rect l="l" t="t" r="r" b="b"/>
            <a:pathLst>
              <a:path w="3954809" h="2710842">
                <a:moveTo>
                  <a:pt x="0" y="0"/>
                </a:moveTo>
                <a:lnTo>
                  <a:pt x="3954810" y="0"/>
                </a:lnTo>
                <a:lnTo>
                  <a:pt x="3954810" y="2710842"/>
                </a:lnTo>
                <a:lnTo>
                  <a:pt x="0" y="271084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1255876">
            <a:off x="810035" y="680299"/>
            <a:ext cx="2311366" cy="1483477"/>
          </a:xfrm>
          <a:custGeom>
            <a:avLst/>
            <a:gdLst/>
            <a:ahLst/>
            <a:cxnLst/>
            <a:rect l="l" t="t" r="r" b="b"/>
            <a:pathLst>
              <a:path w="2311366" h="1483477">
                <a:moveTo>
                  <a:pt x="0" y="0"/>
                </a:moveTo>
                <a:lnTo>
                  <a:pt x="2311366" y="0"/>
                </a:lnTo>
                <a:lnTo>
                  <a:pt x="2311366" y="1483477"/>
                </a:lnTo>
                <a:lnTo>
                  <a:pt x="0" y="148347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752687" y="2329953"/>
            <a:ext cx="6381986" cy="2337402"/>
          </a:xfrm>
          <a:custGeom>
            <a:avLst/>
            <a:gdLst/>
            <a:ahLst/>
            <a:cxnLst/>
            <a:rect l="l" t="t" r="r" b="b"/>
            <a:pathLst>
              <a:path w="6381986" h="2337402">
                <a:moveTo>
                  <a:pt x="0" y="0"/>
                </a:moveTo>
                <a:lnTo>
                  <a:pt x="6381986" y="0"/>
                </a:lnTo>
                <a:lnTo>
                  <a:pt x="6381986" y="2337403"/>
                </a:lnTo>
                <a:lnTo>
                  <a:pt x="0" y="233740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1550319" y="4634920"/>
            <a:ext cx="6033318" cy="4789159"/>
          </a:xfrm>
          <a:custGeom>
            <a:avLst/>
            <a:gdLst/>
            <a:ahLst/>
            <a:cxnLst/>
            <a:rect l="l" t="t" r="r" b="b"/>
            <a:pathLst>
              <a:path w="6033318" h="4789159">
                <a:moveTo>
                  <a:pt x="0" y="0"/>
                </a:moveTo>
                <a:lnTo>
                  <a:pt x="6033318" y="0"/>
                </a:lnTo>
                <a:lnTo>
                  <a:pt x="6033318" y="4789159"/>
                </a:lnTo>
                <a:lnTo>
                  <a:pt x="0" y="478915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396959" y="2689904"/>
            <a:ext cx="15494083" cy="25965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250"/>
              </a:lnSpc>
            </a:pPr>
            <a:r>
              <a:rPr lang="en-US" sz="13500" b="1" spc="2146">
                <a:solidFill>
                  <a:srgbClr val="825E4F"/>
                </a:solidFill>
                <a:ea typeface="思源宋体 1 Semi-Bold" panose="02020600000000000000" charset="-122"/>
              </a:rPr>
              <a:t>视觉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943656" y="6591515"/>
            <a:ext cx="10688364" cy="1694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5"/>
              </a:lnSpc>
            </a:pPr>
            <a:r>
              <a:rPr lang="zh-CN" altLang="en-US" sz="3865" spc="1171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神经科学社</a:t>
            </a:r>
          </a:p>
          <a:p>
            <a:pPr algn="ctr">
              <a:lnSpc>
                <a:spcPts val="4405"/>
              </a:lnSpc>
            </a:pPr>
            <a:endParaRPr lang="zh-CN" altLang="en-US" sz="3865" spc="1171">
              <a:solidFill>
                <a:srgbClr val="825E4F"/>
              </a:solidFill>
              <a:latin typeface="思源宋体 1 Medium" panose="02020500000000000000" charset="-122"/>
              <a:ea typeface="思源宋体 1 Medium" panose="02020500000000000000" charset="-122"/>
            </a:endParaRPr>
          </a:p>
          <a:p>
            <a:pPr algn="ctr">
              <a:lnSpc>
                <a:spcPts val="4405"/>
              </a:lnSpc>
            </a:pPr>
            <a:r>
              <a:rPr lang="zh-CN" altLang="en-US" sz="3865" spc="1171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何家欢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817873">
            <a:off x="13791732" y="-1811555"/>
            <a:ext cx="15617082" cy="11108259"/>
          </a:xfrm>
          <a:custGeom>
            <a:avLst/>
            <a:gdLst/>
            <a:ahLst/>
            <a:cxnLst/>
            <a:rect l="l" t="t" r="r" b="b"/>
            <a:pathLst>
              <a:path w="15617082" h="11108259">
                <a:moveTo>
                  <a:pt x="0" y="0"/>
                </a:moveTo>
                <a:lnTo>
                  <a:pt x="15617082" y="0"/>
                </a:lnTo>
                <a:lnTo>
                  <a:pt x="15617082" y="11108258"/>
                </a:lnTo>
                <a:lnTo>
                  <a:pt x="0" y="11108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3" name="Freeform 3"/>
          <p:cNvSpPr/>
          <p:nvPr/>
        </p:nvSpPr>
        <p:spPr>
          <a:xfrm rot="6324801">
            <a:off x="-8846164" y="128626"/>
            <a:ext cx="12828959" cy="9125097"/>
          </a:xfrm>
          <a:custGeom>
            <a:avLst/>
            <a:gdLst/>
            <a:ahLst/>
            <a:cxnLst/>
            <a:rect l="l" t="t" r="r" b="b"/>
            <a:pathLst>
              <a:path w="12828959" h="9125097">
                <a:moveTo>
                  <a:pt x="0" y="0"/>
                </a:moveTo>
                <a:lnTo>
                  <a:pt x="12828959" y="0"/>
                </a:lnTo>
                <a:lnTo>
                  <a:pt x="12828959" y="9125098"/>
                </a:lnTo>
                <a:lnTo>
                  <a:pt x="0" y="91250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4" name="Freeform 4"/>
          <p:cNvSpPr/>
          <p:nvPr/>
        </p:nvSpPr>
        <p:spPr>
          <a:xfrm rot="9337147">
            <a:off x="-421851" y="-114594"/>
            <a:ext cx="1496153" cy="1629473"/>
          </a:xfrm>
          <a:custGeom>
            <a:avLst/>
            <a:gdLst/>
            <a:ahLst/>
            <a:cxnLst/>
            <a:rect l="l" t="t" r="r" b="b"/>
            <a:pathLst>
              <a:path w="1496153" h="1629473">
                <a:moveTo>
                  <a:pt x="0" y="0"/>
                </a:moveTo>
                <a:lnTo>
                  <a:pt x="1496153" y="0"/>
                </a:lnTo>
                <a:lnTo>
                  <a:pt x="1496153" y="1629473"/>
                </a:lnTo>
                <a:lnTo>
                  <a:pt x="0" y="16294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rot="4412718">
            <a:off x="16587494" y="8335573"/>
            <a:ext cx="3012742" cy="1933633"/>
          </a:xfrm>
          <a:custGeom>
            <a:avLst/>
            <a:gdLst/>
            <a:ahLst/>
            <a:cxnLst/>
            <a:rect l="l" t="t" r="r" b="b"/>
            <a:pathLst>
              <a:path w="3012742" h="1933633">
                <a:moveTo>
                  <a:pt x="0" y="0"/>
                </a:moveTo>
                <a:lnTo>
                  <a:pt x="3012742" y="0"/>
                </a:lnTo>
                <a:lnTo>
                  <a:pt x="3012742" y="1933633"/>
                </a:lnTo>
                <a:lnTo>
                  <a:pt x="0" y="193363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641539">
            <a:off x="6453437" y="220602"/>
            <a:ext cx="5381127" cy="2298853"/>
          </a:xfrm>
          <a:custGeom>
            <a:avLst/>
            <a:gdLst/>
            <a:ahLst/>
            <a:cxnLst/>
            <a:rect l="l" t="t" r="r" b="b"/>
            <a:pathLst>
              <a:path w="5381127" h="2298853">
                <a:moveTo>
                  <a:pt x="0" y="0"/>
                </a:moveTo>
                <a:lnTo>
                  <a:pt x="5381126" y="0"/>
                </a:lnTo>
                <a:lnTo>
                  <a:pt x="5381126" y="2298853"/>
                </a:lnTo>
                <a:lnTo>
                  <a:pt x="0" y="22988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b="-15337"/>
            </a:stretch>
          </a:blipFill>
          <a:ln cap="sq">
            <a:noFill/>
            <a:prstDash val="solid"/>
            <a:miter/>
          </a:ln>
        </p:spPr>
      </p:sp>
      <p:sp>
        <p:nvSpPr>
          <p:cNvPr id="7" name="Freeform 7"/>
          <p:cNvSpPr/>
          <p:nvPr/>
        </p:nvSpPr>
        <p:spPr>
          <a:xfrm>
            <a:off x="882248" y="4365204"/>
            <a:ext cx="9975470" cy="5202626"/>
          </a:xfrm>
          <a:custGeom>
            <a:avLst/>
            <a:gdLst/>
            <a:ahLst/>
            <a:cxnLst/>
            <a:rect l="l" t="t" r="r" b="b"/>
            <a:pathLst>
              <a:path w="9975470" h="5202626">
                <a:moveTo>
                  <a:pt x="0" y="0"/>
                </a:moveTo>
                <a:lnTo>
                  <a:pt x="9975470" y="0"/>
                </a:lnTo>
                <a:lnTo>
                  <a:pt x="9975470" y="5202626"/>
                </a:lnTo>
                <a:lnTo>
                  <a:pt x="0" y="520262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5605828" y="778130"/>
            <a:ext cx="7792971" cy="18124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45"/>
              </a:lnSpc>
            </a:pPr>
            <a:r>
              <a:rPr lang="en-US" sz="4895" spc="979">
                <a:solidFill>
                  <a:srgbClr val="825E4F"/>
                </a:solidFill>
                <a:ea typeface="思源宋体 1 Medium" panose="02020500000000000000" charset="-122"/>
              </a:rPr>
              <a:t>视锥系统（分辨颜色）</a:t>
            </a:r>
          </a:p>
          <a:p>
            <a:pPr marL="0" lvl="0" indent="0" algn="ctr">
              <a:lnSpc>
                <a:spcPts val="7345"/>
              </a:lnSpc>
            </a:pPr>
            <a:endParaRPr lang="en-US" sz="4895" spc="979">
              <a:solidFill>
                <a:srgbClr val="825E4F"/>
              </a:solidFill>
              <a:ea typeface="思源宋体 1 Medium" panose="02020500000000000000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64949" y="2721824"/>
            <a:ext cx="16970644" cy="1508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  <a:spcBef>
                <a:spcPct val="0"/>
              </a:spcBef>
            </a:pPr>
            <a:r>
              <a:rPr lang="en-US" sz="3200" spc="279">
                <a:solidFill>
                  <a:srgbClr val="825E4F"/>
                </a:solidFill>
                <a:ea typeface="思源宋体 1 Medium" panose="02020500000000000000" charset="-122"/>
              </a:rPr>
              <a:t>视网膜存在三种不同的视锥细胞，分别含有对红、绿、蓝光线特别敏感的三种视色素。当某一波长的光线作用于视网膜时，可以一定的比例使三种视锥细胞分别产生不同程度的兴奋，这样的信息传至中枢，就产生某一种颜色的感觉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857718" y="4851311"/>
            <a:ext cx="6912244" cy="4021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20"/>
              </a:lnSpc>
              <a:spcBef>
                <a:spcPct val="0"/>
              </a:spcBef>
            </a:pPr>
            <a:r>
              <a:rPr lang="en-US" sz="2800" spc="279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色盲（color blindness）</a:t>
            </a:r>
          </a:p>
          <a:p>
            <a:pPr marL="604520" lvl="1" indent="-302260" algn="l">
              <a:lnSpc>
                <a:spcPts val="3920"/>
              </a:lnSpc>
              <a:buFont typeface="Arial" panose="020B0604020202020204"/>
              <a:buChar char="•"/>
            </a:pPr>
            <a:r>
              <a:rPr lang="en-US" sz="2800" spc="279">
                <a:solidFill>
                  <a:srgbClr val="825E4F"/>
                </a:solidFill>
                <a:ea typeface="思源宋体 1 Medium" panose="02020500000000000000" charset="-122"/>
              </a:rPr>
              <a:t>全色盲：极为少见，只能分辨光线的明暗</a:t>
            </a:r>
          </a:p>
          <a:p>
            <a:pPr marL="604520" lvl="1" indent="-302260" algn="l">
              <a:lnSpc>
                <a:spcPts val="392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n-US" sz="2800" spc="279">
                <a:solidFill>
                  <a:srgbClr val="825E4F"/>
                </a:solidFill>
                <a:ea typeface="思源宋体 1 Medium" panose="02020500000000000000" charset="-122"/>
              </a:rPr>
              <a:t>部分色盲：</a:t>
            </a:r>
            <a:r>
              <a:rPr lang="en-US" sz="2800" spc="279">
                <a:solidFill>
                  <a:srgbClr val="825E4F"/>
                </a:solidFill>
                <a:ea typeface="思源宋体 1" panose="02020400000000000000" charset="-122"/>
              </a:rPr>
              <a:t>红色盲、绿色盲及蓝色盲</a:t>
            </a:r>
          </a:p>
          <a:p>
            <a:pPr marL="604520" lvl="1" indent="-302260" algn="l">
              <a:lnSpc>
                <a:spcPts val="392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n-US" sz="2800" spc="279">
                <a:solidFill>
                  <a:srgbClr val="825E4F"/>
                </a:solidFill>
                <a:ea typeface="思源宋体 1" panose="02020400000000000000" charset="-122"/>
              </a:rPr>
              <a:t>绝大多数是由遗传因素引起的，</a:t>
            </a:r>
          </a:p>
          <a:p>
            <a:pPr algn="ctr">
              <a:lnSpc>
                <a:spcPts val="3920"/>
              </a:lnSpc>
              <a:spcBef>
                <a:spcPct val="0"/>
              </a:spcBef>
            </a:pPr>
            <a:r>
              <a:rPr lang="en-US" sz="2800" spc="279">
                <a:solidFill>
                  <a:srgbClr val="825E4F"/>
                </a:solidFill>
                <a:ea typeface="思源宋体 1 Medium" panose="02020500000000000000" charset="-122"/>
              </a:rPr>
              <a:t>只有极少数是由视网膜病变引起的。</a:t>
            </a:r>
          </a:p>
          <a:p>
            <a:pPr algn="ctr">
              <a:lnSpc>
                <a:spcPts val="3920"/>
              </a:lnSpc>
              <a:spcBef>
                <a:spcPct val="0"/>
              </a:spcBef>
            </a:pPr>
            <a:endParaRPr lang="en-US" sz="2800" spc="279">
              <a:solidFill>
                <a:srgbClr val="825E4F"/>
              </a:solidFill>
              <a:ea typeface="思源宋体 1 Medium" panose="02020500000000000000" charset="-122"/>
            </a:endParaRPr>
          </a:p>
          <a:p>
            <a:pPr algn="ctr">
              <a:lnSpc>
                <a:spcPts val="3920"/>
              </a:lnSpc>
              <a:spcBef>
                <a:spcPct val="0"/>
              </a:spcBef>
            </a:pPr>
            <a:endParaRPr lang="en-US" sz="2800" spc="279">
              <a:solidFill>
                <a:srgbClr val="825E4F"/>
              </a:solidFill>
              <a:ea typeface="思源宋体 1 Medium" panose="02020500000000000000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817873">
            <a:off x="13791732" y="-1811555"/>
            <a:ext cx="15617082" cy="11108259"/>
          </a:xfrm>
          <a:custGeom>
            <a:avLst/>
            <a:gdLst/>
            <a:ahLst/>
            <a:cxnLst/>
            <a:rect l="l" t="t" r="r" b="b"/>
            <a:pathLst>
              <a:path w="15617082" h="11108259">
                <a:moveTo>
                  <a:pt x="0" y="0"/>
                </a:moveTo>
                <a:lnTo>
                  <a:pt x="15617082" y="0"/>
                </a:lnTo>
                <a:lnTo>
                  <a:pt x="15617082" y="11108258"/>
                </a:lnTo>
                <a:lnTo>
                  <a:pt x="0" y="11108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3" name="Freeform 3"/>
          <p:cNvSpPr/>
          <p:nvPr/>
        </p:nvSpPr>
        <p:spPr>
          <a:xfrm rot="6324801">
            <a:off x="-8846164" y="128626"/>
            <a:ext cx="12828959" cy="9125097"/>
          </a:xfrm>
          <a:custGeom>
            <a:avLst/>
            <a:gdLst/>
            <a:ahLst/>
            <a:cxnLst/>
            <a:rect l="l" t="t" r="r" b="b"/>
            <a:pathLst>
              <a:path w="12828959" h="9125097">
                <a:moveTo>
                  <a:pt x="0" y="0"/>
                </a:moveTo>
                <a:lnTo>
                  <a:pt x="12828959" y="0"/>
                </a:lnTo>
                <a:lnTo>
                  <a:pt x="12828959" y="9125098"/>
                </a:lnTo>
                <a:lnTo>
                  <a:pt x="0" y="91250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4" name="Freeform 4"/>
          <p:cNvSpPr/>
          <p:nvPr/>
        </p:nvSpPr>
        <p:spPr>
          <a:xfrm rot="9337147">
            <a:off x="-421851" y="-114594"/>
            <a:ext cx="1496153" cy="1629473"/>
          </a:xfrm>
          <a:custGeom>
            <a:avLst/>
            <a:gdLst/>
            <a:ahLst/>
            <a:cxnLst/>
            <a:rect l="l" t="t" r="r" b="b"/>
            <a:pathLst>
              <a:path w="1496153" h="1629473">
                <a:moveTo>
                  <a:pt x="0" y="0"/>
                </a:moveTo>
                <a:lnTo>
                  <a:pt x="1496153" y="0"/>
                </a:lnTo>
                <a:lnTo>
                  <a:pt x="1496153" y="1629473"/>
                </a:lnTo>
                <a:lnTo>
                  <a:pt x="0" y="16294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rot="4412718">
            <a:off x="16587494" y="8335573"/>
            <a:ext cx="3012742" cy="1933633"/>
          </a:xfrm>
          <a:custGeom>
            <a:avLst/>
            <a:gdLst/>
            <a:ahLst/>
            <a:cxnLst/>
            <a:rect l="l" t="t" r="r" b="b"/>
            <a:pathLst>
              <a:path w="3012742" h="1933633">
                <a:moveTo>
                  <a:pt x="0" y="0"/>
                </a:moveTo>
                <a:lnTo>
                  <a:pt x="3012742" y="0"/>
                </a:lnTo>
                <a:lnTo>
                  <a:pt x="3012742" y="1933633"/>
                </a:lnTo>
                <a:lnTo>
                  <a:pt x="0" y="193363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641539">
            <a:off x="6453437" y="220602"/>
            <a:ext cx="5381127" cy="2298853"/>
          </a:xfrm>
          <a:custGeom>
            <a:avLst/>
            <a:gdLst/>
            <a:ahLst/>
            <a:cxnLst/>
            <a:rect l="l" t="t" r="r" b="b"/>
            <a:pathLst>
              <a:path w="5381127" h="2298853">
                <a:moveTo>
                  <a:pt x="0" y="0"/>
                </a:moveTo>
                <a:lnTo>
                  <a:pt x="5381126" y="0"/>
                </a:lnTo>
                <a:lnTo>
                  <a:pt x="5381126" y="2298853"/>
                </a:lnTo>
                <a:lnTo>
                  <a:pt x="0" y="229885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15337"/>
            </a:stretch>
          </a:blipFill>
          <a:ln cap="sq">
            <a:noFill/>
            <a:prstDash val="solid"/>
            <a:miter/>
          </a:ln>
        </p:spPr>
      </p:sp>
      <p:sp>
        <p:nvSpPr>
          <p:cNvPr id="7" name="Freeform 7"/>
          <p:cNvSpPr/>
          <p:nvPr/>
        </p:nvSpPr>
        <p:spPr>
          <a:xfrm>
            <a:off x="4766306" y="2263437"/>
            <a:ext cx="8094529" cy="6022715"/>
          </a:xfrm>
          <a:custGeom>
            <a:avLst/>
            <a:gdLst/>
            <a:ahLst/>
            <a:cxnLst/>
            <a:rect l="l" t="t" r="r" b="b"/>
            <a:pathLst>
              <a:path w="8094529" h="6022715">
                <a:moveTo>
                  <a:pt x="0" y="0"/>
                </a:moveTo>
                <a:lnTo>
                  <a:pt x="8094529" y="0"/>
                </a:lnTo>
                <a:lnTo>
                  <a:pt x="8094529" y="6022715"/>
                </a:lnTo>
                <a:lnTo>
                  <a:pt x="0" y="602271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5229461" y="846153"/>
            <a:ext cx="7829078" cy="904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500"/>
              </a:lnSpc>
            </a:pPr>
            <a:r>
              <a:rPr lang="en-US" sz="5000" spc="1000">
                <a:solidFill>
                  <a:srgbClr val="825E4F"/>
                </a:solidFill>
                <a:ea typeface="思源宋体 1 Medium" panose="02020500000000000000" charset="-122"/>
              </a:rPr>
              <a:t>视锥系统（分辨颜色）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687878" y="8750935"/>
            <a:ext cx="6912244" cy="9671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20"/>
              </a:lnSpc>
            </a:pPr>
            <a:r>
              <a:rPr lang="en-US" sz="2800" spc="279">
                <a:solidFill>
                  <a:srgbClr val="825E4F"/>
                </a:solidFill>
                <a:ea typeface="思源宋体 1 Medium" panose="02020500000000000000" charset="-122"/>
              </a:rPr>
              <a:t>三种细胞排列不规则</a:t>
            </a:r>
          </a:p>
          <a:p>
            <a:pPr algn="l">
              <a:lnSpc>
                <a:spcPts val="3920"/>
              </a:lnSpc>
              <a:spcBef>
                <a:spcPct val="0"/>
              </a:spcBef>
            </a:pPr>
            <a:r>
              <a:rPr lang="en-US" sz="2800" spc="279">
                <a:solidFill>
                  <a:srgbClr val="825E4F"/>
                </a:solidFill>
                <a:ea typeface="思源宋体 1 Medium" panose="02020500000000000000" charset="-122"/>
              </a:rPr>
              <a:t>数量因人而异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817873">
            <a:off x="13791732" y="-1811555"/>
            <a:ext cx="15617082" cy="11108259"/>
          </a:xfrm>
          <a:custGeom>
            <a:avLst/>
            <a:gdLst/>
            <a:ahLst/>
            <a:cxnLst/>
            <a:rect l="l" t="t" r="r" b="b"/>
            <a:pathLst>
              <a:path w="15617082" h="11108259">
                <a:moveTo>
                  <a:pt x="0" y="0"/>
                </a:moveTo>
                <a:lnTo>
                  <a:pt x="15617082" y="0"/>
                </a:lnTo>
                <a:lnTo>
                  <a:pt x="15617082" y="11108258"/>
                </a:lnTo>
                <a:lnTo>
                  <a:pt x="0" y="11108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3" name="Freeform 3"/>
          <p:cNvSpPr/>
          <p:nvPr/>
        </p:nvSpPr>
        <p:spPr>
          <a:xfrm rot="6324801">
            <a:off x="-8846164" y="128626"/>
            <a:ext cx="12828959" cy="9125097"/>
          </a:xfrm>
          <a:custGeom>
            <a:avLst/>
            <a:gdLst/>
            <a:ahLst/>
            <a:cxnLst/>
            <a:rect l="l" t="t" r="r" b="b"/>
            <a:pathLst>
              <a:path w="12828959" h="9125097">
                <a:moveTo>
                  <a:pt x="0" y="0"/>
                </a:moveTo>
                <a:lnTo>
                  <a:pt x="12828959" y="0"/>
                </a:lnTo>
                <a:lnTo>
                  <a:pt x="12828959" y="9125098"/>
                </a:lnTo>
                <a:lnTo>
                  <a:pt x="0" y="91250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4" name="Freeform 4"/>
          <p:cNvSpPr/>
          <p:nvPr/>
        </p:nvSpPr>
        <p:spPr>
          <a:xfrm rot="9337147">
            <a:off x="-421851" y="-114594"/>
            <a:ext cx="1496153" cy="1629473"/>
          </a:xfrm>
          <a:custGeom>
            <a:avLst/>
            <a:gdLst/>
            <a:ahLst/>
            <a:cxnLst/>
            <a:rect l="l" t="t" r="r" b="b"/>
            <a:pathLst>
              <a:path w="1496153" h="1629473">
                <a:moveTo>
                  <a:pt x="0" y="0"/>
                </a:moveTo>
                <a:lnTo>
                  <a:pt x="1496153" y="0"/>
                </a:lnTo>
                <a:lnTo>
                  <a:pt x="1496153" y="1629473"/>
                </a:lnTo>
                <a:lnTo>
                  <a:pt x="0" y="16294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rot="4412718">
            <a:off x="16587494" y="8335573"/>
            <a:ext cx="3012742" cy="1933633"/>
          </a:xfrm>
          <a:custGeom>
            <a:avLst/>
            <a:gdLst/>
            <a:ahLst/>
            <a:cxnLst/>
            <a:rect l="l" t="t" r="r" b="b"/>
            <a:pathLst>
              <a:path w="3012742" h="1933633">
                <a:moveTo>
                  <a:pt x="0" y="0"/>
                </a:moveTo>
                <a:lnTo>
                  <a:pt x="3012742" y="0"/>
                </a:lnTo>
                <a:lnTo>
                  <a:pt x="3012742" y="1933633"/>
                </a:lnTo>
                <a:lnTo>
                  <a:pt x="0" y="193363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641539">
            <a:off x="6453437" y="220602"/>
            <a:ext cx="5381127" cy="2298853"/>
          </a:xfrm>
          <a:custGeom>
            <a:avLst/>
            <a:gdLst/>
            <a:ahLst/>
            <a:cxnLst/>
            <a:rect l="l" t="t" r="r" b="b"/>
            <a:pathLst>
              <a:path w="5381127" h="2298853">
                <a:moveTo>
                  <a:pt x="0" y="0"/>
                </a:moveTo>
                <a:lnTo>
                  <a:pt x="5381126" y="0"/>
                </a:lnTo>
                <a:lnTo>
                  <a:pt x="5381126" y="2298853"/>
                </a:lnTo>
                <a:lnTo>
                  <a:pt x="0" y="229885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15337"/>
            </a:stretch>
          </a:blipFill>
          <a:ln cap="sq">
            <a:noFill/>
            <a:prstDash val="solid"/>
            <a:miter/>
          </a:ln>
        </p:spPr>
      </p:sp>
      <p:sp>
        <p:nvSpPr>
          <p:cNvPr id="7" name="TextBox 7"/>
          <p:cNvSpPr txBox="1"/>
          <p:nvPr/>
        </p:nvSpPr>
        <p:spPr>
          <a:xfrm>
            <a:off x="10744245" y="3467143"/>
            <a:ext cx="6879085" cy="4847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600" spc="279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step2:双极细胞</a:t>
            </a:r>
          </a:p>
          <a:p>
            <a:pPr algn="l">
              <a:lnSpc>
                <a:spcPts val="4200"/>
              </a:lnSpc>
            </a:pPr>
            <a:r>
              <a:rPr lang="en-US" sz="3600" spc="279">
                <a:solidFill>
                  <a:srgbClr val="825E4F"/>
                </a:solidFill>
                <a:ea typeface="思源宋体 1 Medium" panose="02020500000000000000" charset="-122"/>
              </a:rPr>
              <a:t>将来自感光细胞或者水平细胞的信号直接或者间接（通过</a:t>
            </a:r>
            <a:r>
              <a:rPr lang="zh-CN" altLang="en-US" sz="3600" spc="279">
                <a:solidFill>
                  <a:srgbClr val="825E4F"/>
                </a:solidFill>
                <a:ea typeface="思源宋体 1 Medium" panose="02020500000000000000" charset="-122"/>
              </a:rPr>
              <a:t>无长突细胞</a:t>
            </a:r>
            <a:r>
              <a:rPr lang="en-US" altLang="zh-CN" sz="3600" spc="279">
                <a:solidFill>
                  <a:srgbClr val="825E4F"/>
                </a:solidFill>
                <a:ea typeface="思源宋体 1 Medium" panose="02020500000000000000" charset="-122"/>
              </a:rPr>
              <a:t>/</a:t>
            </a:r>
            <a:r>
              <a:rPr lang="zh-CN" altLang="en-US" sz="3600" spc="279">
                <a:solidFill>
                  <a:srgbClr val="825E4F"/>
                </a:solidFill>
                <a:ea typeface="思源宋体 1 Medium" panose="02020500000000000000" charset="-122"/>
              </a:rPr>
              <a:t>水平细胞</a:t>
            </a:r>
            <a:r>
              <a:rPr lang="en-US" sz="3600" spc="279">
                <a:solidFill>
                  <a:srgbClr val="825E4F"/>
                </a:solidFill>
                <a:ea typeface="思源宋体 1 Medium" panose="02020500000000000000" charset="-122"/>
              </a:rPr>
              <a:t>）传递到神经节细胞。</a:t>
            </a:r>
          </a:p>
          <a:p>
            <a:pPr marL="604520" lvl="1" indent="-302260" algn="l">
              <a:lnSpc>
                <a:spcPts val="4200"/>
              </a:lnSpc>
              <a:buFont typeface="Arial" panose="020B0604020202020204"/>
              <a:buChar char="•"/>
            </a:pPr>
            <a:r>
              <a:rPr lang="en-US" sz="3600" spc="279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撤光双</a:t>
            </a:r>
            <a:r>
              <a:rPr lang="zh-CN" altLang="en-US" sz="3600" spc="279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极</a:t>
            </a:r>
            <a:r>
              <a:rPr lang="en-US" sz="3600" spc="279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细胞-光会使其超极化</a:t>
            </a:r>
          </a:p>
          <a:p>
            <a:pPr marL="604520" lvl="1" indent="-302260" algn="l">
              <a:lnSpc>
                <a:spcPts val="4200"/>
              </a:lnSpc>
              <a:buFont typeface="Arial" panose="020B0604020202020204"/>
              <a:buChar char="•"/>
            </a:pPr>
            <a:r>
              <a:rPr lang="en-US" sz="3600" spc="279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给光双</a:t>
            </a:r>
            <a:r>
              <a:rPr lang="zh-CN" altLang="en-US" sz="3600" spc="279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极</a:t>
            </a:r>
            <a:r>
              <a:rPr lang="en-US" sz="3600" spc="279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细胞-光会使其去极化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771111" y="783072"/>
            <a:ext cx="14173478" cy="17930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20"/>
              </a:lnSpc>
            </a:pPr>
            <a:r>
              <a:rPr lang="en-US" sz="4810" spc="962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视网膜：光感受器-&gt;双极细胞-&gt;神经节细胞</a:t>
            </a:r>
          </a:p>
          <a:p>
            <a:pPr marL="0" lvl="0" indent="0" algn="ctr">
              <a:lnSpc>
                <a:spcPts val="7220"/>
              </a:lnSpc>
            </a:pPr>
            <a:endParaRPr lang="en-US" sz="4810" spc="962">
              <a:solidFill>
                <a:srgbClr val="825E4F"/>
              </a:solidFill>
              <a:latin typeface="思源宋体 1 Medium" panose="02020500000000000000" charset="-122"/>
              <a:ea typeface="思源宋体 1 Medium" panose="02020500000000000000" charset="-122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762000" y="1866900"/>
            <a:ext cx="9587230" cy="7800340"/>
          </a:xfrm>
          <a:custGeom>
            <a:avLst/>
            <a:gdLst/>
            <a:ahLst/>
            <a:cxnLst/>
            <a:rect l="l" t="t" r="r" b="b"/>
            <a:pathLst>
              <a:path w="10653224" h="8479966">
                <a:moveTo>
                  <a:pt x="0" y="0"/>
                </a:moveTo>
                <a:lnTo>
                  <a:pt x="10653224" y="0"/>
                </a:lnTo>
                <a:lnTo>
                  <a:pt x="10653224" y="8479967"/>
                </a:lnTo>
                <a:lnTo>
                  <a:pt x="0" y="847996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817873">
            <a:off x="13791732" y="-1811555"/>
            <a:ext cx="15617082" cy="11108259"/>
          </a:xfrm>
          <a:custGeom>
            <a:avLst/>
            <a:gdLst/>
            <a:ahLst/>
            <a:cxnLst/>
            <a:rect l="l" t="t" r="r" b="b"/>
            <a:pathLst>
              <a:path w="15617082" h="11108259">
                <a:moveTo>
                  <a:pt x="0" y="0"/>
                </a:moveTo>
                <a:lnTo>
                  <a:pt x="15617082" y="0"/>
                </a:lnTo>
                <a:lnTo>
                  <a:pt x="15617082" y="11108258"/>
                </a:lnTo>
                <a:lnTo>
                  <a:pt x="0" y="11108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3" name="Freeform 3"/>
          <p:cNvSpPr/>
          <p:nvPr/>
        </p:nvSpPr>
        <p:spPr>
          <a:xfrm rot="6324801">
            <a:off x="-8846164" y="128626"/>
            <a:ext cx="12828959" cy="9125097"/>
          </a:xfrm>
          <a:custGeom>
            <a:avLst/>
            <a:gdLst/>
            <a:ahLst/>
            <a:cxnLst/>
            <a:rect l="l" t="t" r="r" b="b"/>
            <a:pathLst>
              <a:path w="12828959" h="9125097">
                <a:moveTo>
                  <a:pt x="0" y="0"/>
                </a:moveTo>
                <a:lnTo>
                  <a:pt x="12828959" y="0"/>
                </a:lnTo>
                <a:lnTo>
                  <a:pt x="12828959" y="9125098"/>
                </a:lnTo>
                <a:lnTo>
                  <a:pt x="0" y="91250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4" name="Freeform 4"/>
          <p:cNvSpPr/>
          <p:nvPr/>
        </p:nvSpPr>
        <p:spPr>
          <a:xfrm rot="9337147">
            <a:off x="-421851" y="-114594"/>
            <a:ext cx="1496153" cy="1629473"/>
          </a:xfrm>
          <a:custGeom>
            <a:avLst/>
            <a:gdLst/>
            <a:ahLst/>
            <a:cxnLst/>
            <a:rect l="l" t="t" r="r" b="b"/>
            <a:pathLst>
              <a:path w="1496153" h="1629473">
                <a:moveTo>
                  <a:pt x="0" y="0"/>
                </a:moveTo>
                <a:lnTo>
                  <a:pt x="1496153" y="0"/>
                </a:lnTo>
                <a:lnTo>
                  <a:pt x="1496153" y="1629473"/>
                </a:lnTo>
                <a:lnTo>
                  <a:pt x="0" y="16294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rot="4412718">
            <a:off x="16587494" y="8335573"/>
            <a:ext cx="3012742" cy="1933633"/>
          </a:xfrm>
          <a:custGeom>
            <a:avLst/>
            <a:gdLst/>
            <a:ahLst/>
            <a:cxnLst/>
            <a:rect l="l" t="t" r="r" b="b"/>
            <a:pathLst>
              <a:path w="3012742" h="1933633">
                <a:moveTo>
                  <a:pt x="0" y="0"/>
                </a:moveTo>
                <a:lnTo>
                  <a:pt x="3012742" y="0"/>
                </a:lnTo>
                <a:lnTo>
                  <a:pt x="3012742" y="1933633"/>
                </a:lnTo>
                <a:lnTo>
                  <a:pt x="0" y="193363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641539">
            <a:off x="6453437" y="220602"/>
            <a:ext cx="5381127" cy="2298853"/>
          </a:xfrm>
          <a:custGeom>
            <a:avLst/>
            <a:gdLst/>
            <a:ahLst/>
            <a:cxnLst/>
            <a:rect l="l" t="t" r="r" b="b"/>
            <a:pathLst>
              <a:path w="5381127" h="2298853">
                <a:moveTo>
                  <a:pt x="0" y="0"/>
                </a:moveTo>
                <a:lnTo>
                  <a:pt x="5381126" y="0"/>
                </a:lnTo>
                <a:lnTo>
                  <a:pt x="5381126" y="2298853"/>
                </a:lnTo>
                <a:lnTo>
                  <a:pt x="0" y="229885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15337"/>
            </a:stretch>
          </a:blipFill>
          <a:ln cap="sq">
            <a:noFill/>
            <a:prstDash val="solid"/>
            <a:miter/>
          </a:ln>
        </p:spPr>
      </p:sp>
      <p:sp>
        <p:nvSpPr>
          <p:cNvPr id="7" name="TextBox 7"/>
          <p:cNvSpPr txBox="1"/>
          <p:nvPr/>
        </p:nvSpPr>
        <p:spPr>
          <a:xfrm>
            <a:off x="10807949" y="2476384"/>
            <a:ext cx="6879085" cy="7540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600" spc="279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step3:神经节细胞</a:t>
            </a:r>
          </a:p>
          <a:p>
            <a:pPr algn="l">
              <a:lnSpc>
                <a:spcPts val="4200"/>
              </a:lnSpc>
            </a:pPr>
            <a:endParaRPr sz="2400"/>
          </a:p>
          <a:p>
            <a:pPr marL="604520" lvl="1" indent="-302260" algn="l">
              <a:lnSpc>
                <a:spcPts val="4200"/>
              </a:lnSpc>
              <a:buFont typeface="Arial" panose="020B0604020202020204"/>
              <a:buChar char="•"/>
            </a:pPr>
            <a:r>
              <a:rPr lang="en-US" sz="3600" spc="279">
                <a:solidFill>
                  <a:srgbClr val="825E4F"/>
                </a:solidFill>
                <a:ea typeface="思源宋体 1 Medium" panose="02020500000000000000" charset="-122"/>
              </a:rPr>
              <a:t>是视网膜唯一的输出途径</a:t>
            </a:r>
          </a:p>
          <a:p>
            <a:pPr algn="l">
              <a:lnSpc>
                <a:spcPts val="4200"/>
              </a:lnSpc>
            </a:pPr>
            <a:endParaRPr sz="2400"/>
          </a:p>
          <a:p>
            <a:pPr marL="604520" lvl="1" indent="-302260" algn="l">
              <a:lnSpc>
                <a:spcPts val="4200"/>
              </a:lnSpc>
              <a:buFont typeface="Arial" panose="020B0604020202020204"/>
              <a:buChar char="•"/>
            </a:pPr>
            <a:r>
              <a:rPr lang="en-US" sz="3600" spc="279">
                <a:solidFill>
                  <a:srgbClr val="825E4F"/>
                </a:solidFill>
                <a:ea typeface="思源宋体 1 Medium" panose="02020500000000000000" charset="-122"/>
              </a:rPr>
              <a:t>是唯一发放动作电位的视网膜神经元</a:t>
            </a:r>
          </a:p>
          <a:p>
            <a:pPr algn="l">
              <a:lnSpc>
                <a:spcPts val="4200"/>
              </a:lnSpc>
            </a:pPr>
            <a:endParaRPr sz="2400"/>
          </a:p>
          <a:p>
            <a:pPr marL="604520" lvl="1" indent="-302260" algn="l">
              <a:lnSpc>
                <a:spcPts val="4200"/>
              </a:lnSpc>
              <a:buFont typeface="Arial" panose="020B0604020202020204"/>
              <a:buChar char="•"/>
            </a:pPr>
            <a:r>
              <a:rPr lang="en-US" sz="3600" spc="279">
                <a:solidFill>
                  <a:srgbClr val="825E4F"/>
                </a:solidFill>
                <a:ea typeface="思源宋体 1 Medium" panose="02020500000000000000" charset="-122"/>
              </a:rPr>
              <a:t>神经节细胞发出的神经纤维在视盘处</a:t>
            </a:r>
            <a:r>
              <a:rPr lang="zh-CN" altLang="en-US" sz="3600" spc="279">
                <a:solidFill>
                  <a:srgbClr val="825E4F"/>
                </a:solidFill>
                <a:ea typeface="思源宋体 1 Medium" panose="02020500000000000000" charset="-122"/>
              </a:rPr>
              <a:t>【盲点】</a:t>
            </a:r>
            <a:r>
              <a:rPr lang="en-US" sz="3600" spc="279">
                <a:solidFill>
                  <a:srgbClr val="825E4F"/>
                </a:solidFill>
                <a:ea typeface="思源宋体 1 Medium" panose="02020500000000000000" charset="-122"/>
              </a:rPr>
              <a:t>汇聚成较粗大的视神经，在眼球的后端离开眼球向后进入颅腔形成视交叉</a:t>
            </a:r>
          </a:p>
          <a:p>
            <a:pPr algn="l">
              <a:lnSpc>
                <a:spcPts val="4200"/>
              </a:lnSpc>
            </a:pPr>
            <a:endParaRPr sz="2400"/>
          </a:p>
          <a:p>
            <a:pPr algn="l">
              <a:lnSpc>
                <a:spcPts val="4200"/>
              </a:lnSpc>
            </a:pPr>
            <a:endParaRPr sz="2400"/>
          </a:p>
        </p:txBody>
      </p:sp>
      <p:sp>
        <p:nvSpPr>
          <p:cNvPr id="8" name="TextBox 8"/>
          <p:cNvSpPr txBox="1"/>
          <p:nvPr/>
        </p:nvSpPr>
        <p:spPr>
          <a:xfrm>
            <a:off x="1771111" y="783072"/>
            <a:ext cx="14173478" cy="17930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20"/>
              </a:lnSpc>
            </a:pPr>
            <a:r>
              <a:rPr lang="en-US" sz="4810" spc="962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视网膜：光感受器-&gt;双极细胞-&gt;神经节细胞</a:t>
            </a:r>
          </a:p>
          <a:p>
            <a:pPr marL="0" lvl="0" indent="0" algn="ctr">
              <a:lnSpc>
                <a:spcPts val="7220"/>
              </a:lnSpc>
            </a:pPr>
            <a:endParaRPr lang="en-US" sz="4810" spc="962">
              <a:solidFill>
                <a:srgbClr val="825E4F"/>
              </a:solidFill>
              <a:latin typeface="思源宋体 1 Medium" panose="02020500000000000000" charset="-122"/>
              <a:ea typeface="思源宋体 1 Medium" panose="02020500000000000000" charset="-122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533400" y="2324100"/>
            <a:ext cx="9834245" cy="7642225"/>
          </a:xfrm>
          <a:custGeom>
            <a:avLst/>
            <a:gdLst/>
            <a:ahLst/>
            <a:cxnLst/>
            <a:rect l="l" t="t" r="r" b="b"/>
            <a:pathLst>
              <a:path w="10653224" h="8479966">
                <a:moveTo>
                  <a:pt x="0" y="0"/>
                </a:moveTo>
                <a:lnTo>
                  <a:pt x="10653224" y="0"/>
                </a:lnTo>
                <a:lnTo>
                  <a:pt x="10653224" y="8479967"/>
                </a:lnTo>
                <a:lnTo>
                  <a:pt x="0" y="847996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366445">
            <a:off x="12272641" y="-1792102"/>
            <a:ext cx="15617082" cy="11108259"/>
          </a:xfrm>
          <a:custGeom>
            <a:avLst/>
            <a:gdLst/>
            <a:ahLst/>
            <a:cxnLst/>
            <a:rect l="l" t="t" r="r" b="b"/>
            <a:pathLst>
              <a:path w="15617082" h="11108259">
                <a:moveTo>
                  <a:pt x="0" y="0"/>
                </a:moveTo>
                <a:lnTo>
                  <a:pt x="15617082" y="0"/>
                </a:lnTo>
                <a:lnTo>
                  <a:pt x="15617082" y="11108259"/>
                </a:lnTo>
                <a:lnTo>
                  <a:pt x="0" y="1110825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3" name="Freeform 3"/>
          <p:cNvSpPr/>
          <p:nvPr/>
        </p:nvSpPr>
        <p:spPr>
          <a:xfrm rot="7366445">
            <a:off x="-6223519" y="79508"/>
            <a:ext cx="12828959" cy="9125097"/>
          </a:xfrm>
          <a:custGeom>
            <a:avLst/>
            <a:gdLst/>
            <a:ahLst/>
            <a:cxnLst/>
            <a:rect l="l" t="t" r="r" b="b"/>
            <a:pathLst>
              <a:path w="12828959" h="9125097">
                <a:moveTo>
                  <a:pt x="0" y="0"/>
                </a:moveTo>
                <a:lnTo>
                  <a:pt x="12828960" y="0"/>
                </a:lnTo>
                <a:lnTo>
                  <a:pt x="12828960" y="9125097"/>
                </a:lnTo>
                <a:lnTo>
                  <a:pt x="0" y="91250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4" name="Freeform 4"/>
          <p:cNvSpPr/>
          <p:nvPr/>
        </p:nvSpPr>
        <p:spPr>
          <a:xfrm rot="-7775086">
            <a:off x="-1080879" y="-1157448"/>
            <a:ext cx="5642732" cy="6145549"/>
          </a:xfrm>
          <a:custGeom>
            <a:avLst/>
            <a:gdLst/>
            <a:ahLst/>
            <a:cxnLst/>
            <a:rect l="l" t="t" r="r" b="b"/>
            <a:pathLst>
              <a:path w="5642732" h="6145549">
                <a:moveTo>
                  <a:pt x="0" y="0"/>
                </a:moveTo>
                <a:lnTo>
                  <a:pt x="5642732" y="0"/>
                </a:lnTo>
                <a:lnTo>
                  <a:pt x="5642732" y="6145550"/>
                </a:lnTo>
                <a:lnTo>
                  <a:pt x="0" y="61455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rot="3111594">
            <a:off x="11863239" y="1990530"/>
            <a:ext cx="11096993" cy="7122252"/>
          </a:xfrm>
          <a:custGeom>
            <a:avLst/>
            <a:gdLst/>
            <a:ahLst/>
            <a:cxnLst/>
            <a:rect l="l" t="t" r="r" b="b"/>
            <a:pathLst>
              <a:path w="11096993" h="7122252">
                <a:moveTo>
                  <a:pt x="0" y="0"/>
                </a:moveTo>
                <a:lnTo>
                  <a:pt x="11096993" y="0"/>
                </a:lnTo>
                <a:lnTo>
                  <a:pt x="11096993" y="7122252"/>
                </a:lnTo>
                <a:lnTo>
                  <a:pt x="0" y="712225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6816929" y="2129918"/>
            <a:ext cx="4654142" cy="2883219"/>
            <a:chOff x="0" y="0"/>
            <a:chExt cx="6205523" cy="3844292"/>
          </a:xfrm>
        </p:grpSpPr>
        <p:sp>
          <p:nvSpPr>
            <p:cNvPr id="7" name="Freeform 7"/>
            <p:cNvSpPr/>
            <p:nvPr/>
          </p:nvSpPr>
          <p:spPr>
            <a:xfrm rot="-10800000" flipV="1">
              <a:off x="2043858" y="727608"/>
              <a:ext cx="4161665" cy="2852632"/>
            </a:xfrm>
            <a:custGeom>
              <a:avLst/>
              <a:gdLst/>
              <a:ahLst/>
              <a:cxnLst/>
              <a:rect l="l" t="t" r="r" b="b"/>
              <a:pathLst>
                <a:path w="4161665" h="2852632">
                  <a:moveTo>
                    <a:pt x="0" y="2852633"/>
                  </a:moveTo>
                  <a:lnTo>
                    <a:pt x="4161665" y="2852633"/>
                  </a:lnTo>
                  <a:lnTo>
                    <a:pt x="4161665" y="0"/>
                  </a:lnTo>
                  <a:lnTo>
                    <a:pt x="0" y="0"/>
                  </a:lnTo>
                  <a:lnTo>
                    <a:pt x="0" y="2852633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  <p:sp>
          <p:nvSpPr>
            <p:cNvPr id="8" name="TextBox 8"/>
            <p:cNvSpPr txBox="1"/>
            <p:nvPr/>
          </p:nvSpPr>
          <p:spPr>
            <a:xfrm>
              <a:off x="0" y="-533400"/>
              <a:ext cx="5026681" cy="43776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8380"/>
                </a:lnSpc>
              </a:pPr>
              <a:r>
                <a:rPr lang="en-US" sz="18920" u="none" strike="noStrike">
                  <a:solidFill>
                    <a:srgbClr val="979B91"/>
                  </a:solidFill>
                  <a:latin typeface="Allura" panose="02000000000000000000"/>
                </a:rPr>
                <a:t>02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5261244" y="5094456"/>
            <a:ext cx="7765512" cy="17144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4250"/>
              </a:lnSpc>
            </a:pPr>
            <a:r>
              <a:rPr lang="en-US" sz="9500" spc="1900">
                <a:solidFill>
                  <a:srgbClr val="825E4F"/>
                </a:solidFill>
                <a:ea typeface="思源宋体 1 Medium" panose="02020500000000000000" charset="-122"/>
              </a:rPr>
              <a:t>视觉通路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817873">
            <a:off x="13791732" y="-1811555"/>
            <a:ext cx="15617082" cy="11108259"/>
          </a:xfrm>
          <a:custGeom>
            <a:avLst/>
            <a:gdLst/>
            <a:ahLst/>
            <a:cxnLst/>
            <a:rect l="l" t="t" r="r" b="b"/>
            <a:pathLst>
              <a:path w="15617082" h="11108259">
                <a:moveTo>
                  <a:pt x="0" y="0"/>
                </a:moveTo>
                <a:lnTo>
                  <a:pt x="15617082" y="0"/>
                </a:lnTo>
                <a:lnTo>
                  <a:pt x="15617082" y="11108258"/>
                </a:lnTo>
                <a:lnTo>
                  <a:pt x="0" y="11108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3" name="Freeform 3"/>
          <p:cNvSpPr/>
          <p:nvPr/>
        </p:nvSpPr>
        <p:spPr>
          <a:xfrm rot="6324801">
            <a:off x="-8846164" y="128626"/>
            <a:ext cx="12828959" cy="9125097"/>
          </a:xfrm>
          <a:custGeom>
            <a:avLst/>
            <a:gdLst/>
            <a:ahLst/>
            <a:cxnLst/>
            <a:rect l="l" t="t" r="r" b="b"/>
            <a:pathLst>
              <a:path w="12828959" h="9125097">
                <a:moveTo>
                  <a:pt x="0" y="0"/>
                </a:moveTo>
                <a:lnTo>
                  <a:pt x="12828959" y="0"/>
                </a:lnTo>
                <a:lnTo>
                  <a:pt x="12828959" y="9125098"/>
                </a:lnTo>
                <a:lnTo>
                  <a:pt x="0" y="91250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4" name="Freeform 4"/>
          <p:cNvSpPr/>
          <p:nvPr/>
        </p:nvSpPr>
        <p:spPr>
          <a:xfrm rot="9337147">
            <a:off x="-421851" y="-114594"/>
            <a:ext cx="1496153" cy="1629473"/>
          </a:xfrm>
          <a:custGeom>
            <a:avLst/>
            <a:gdLst/>
            <a:ahLst/>
            <a:cxnLst/>
            <a:rect l="l" t="t" r="r" b="b"/>
            <a:pathLst>
              <a:path w="1496153" h="1629473">
                <a:moveTo>
                  <a:pt x="0" y="0"/>
                </a:moveTo>
                <a:lnTo>
                  <a:pt x="1496153" y="0"/>
                </a:lnTo>
                <a:lnTo>
                  <a:pt x="1496153" y="1629473"/>
                </a:lnTo>
                <a:lnTo>
                  <a:pt x="0" y="16294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rot="4412718">
            <a:off x="16587494" y="8335573"/>
            <a:ext cx="3012742" cy="1933633"/>
          </a:xfrm>
          <a:custGeom>
            <a:avLst/>
            <a:gdLst/>
            <a:ahLst/>
            <a:cxnLst/>
            <a:rect l="l" t="t" r="r" b="b"/>
            <a:pathLst>
              <a:path w="3012742" h="1933633">
                <a:moveTo>
                  <a:pt x="0" y="0"/>
                </a:moveTo>
                <a:lnTo>
                  <a:pt x="3012742" y="0"/>
                </a:lnTo>
                <a:lnTo>
                  <a:pt x="3012742" y="1933633"/>
                </a:lnTo>
                <a:lnTo>
                  <a:pt x="0" y="193363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879679" y="829343"/>
            <a:ext cx="8162215" cy="9137146"/>
          </a:xfrm>
          <a:custGeom>
            <a:avLst/>
            <a:gdLst/>
            <a:ahLst/>
            <a:cxnLst/>
            <a:rect l="l" t="t" r="r" b="b"/>
            <a:pathLst>
              <a:path w="8162215" h="9137146">
                <a:moveTo>
                  <a:pt x="0" y="0"/>
                </a:moveTo>
                <a:lnTo>
                  <a:pt x="8162215" y="0"/>
                </a:lnTo>
                <a:lnTo>
                  <a:pt x="8162215" y="9137146"/>
                </a:lnTo>
                <a:lnTo>
                  <a:pt x="0" y="913714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1655239" y="3218699"/>
            <a:ext cx="4524783" cy="904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500"/>
              </a:lnSpc>
            </a:pPr>
            <a:r>
              <a:rPr lang="en-US" sz="5000" spc="1000">
                <a:solidFill>
                  <a:srgbClr val="825E4F"/>
                </a:solidFill>
                <a:ea typeface="思源宋体 1 Medium" panose="02020500000000000000" charset="-122"/>
              </a:rPr>
              <a:t>视觉通路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146273" y="5350291"/>
            <a:ext cx="1434591" cy="471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920"/>
              </a:lnSpc>
              <a:spcBef>
                <a:spcPct val="0"/>
              </a:spcBef>
            </a:pPr>
            <a:r>
              <a:rPr lang="en-US" sz="2800" spc="279">
                <a:solidFill>
                  <a:srgbClr val="825E4F"/>
                </a:solidFill>
                <a:ea typeface="思源宋体 1 Medium" panose="02020500000000000000" charset="-122"/>
              </a:rPr>
              <a:t>视神经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524000" y="7112000"/>
            <a:ext cx="1148080" cy="658495"/>
          </a:xfrm>
          <a:prstGeom prst="rect">
            <a:avLst/>
          </a:prstGeom>
        </p:spPr>
        <p:txBody>
          <a:bodyPr lIns="0" tIns="0" rIns="0" bIns="0" rtlCol="0" anchor="t">
            <a:noAutofit/>
          </a:bodyPr>
          <a:lstStyle/>
          <a:p>
            <a:pPr algn="l">
              <a:lnSpc>
                <a:spcPts val="3920"/>
              </a:lnSpc>
            </a:pPr>
            <a:r>
              <a:rPr lang="en-US" sz="2800" spc="279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                 上丘</a:t>
            </a:r>
          </a:p>
          <a:p>
            <a:pPr marL="0" lvl="0" indent="0" algn="l">
              <a:lnSpc>
                <a:spcPts val="3920"/>
              </a:lnSpc>
              <a:spcBef>
                <a:spcPct val="0"/>
              </a:spcBef>
            </a:pPr>
            <a:endParaRPr lang="en-US" sz="2800" spc="279">
              <a:solidFill>
                <a:srgbClr val="825E4F"/>
              </a:solidFill>
              <a:latin typeface="思源宋体 1 Medium" panose="02020500000000000000" charset="-122"/>
              <a:ea typeface="思源宋体 1 Medium" panose="02020500000000000000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28700" y="5960427"/>
            <a:ext cx="1453964" cy="471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920"/>
              </a:lnSpc>
              <a:spcBef>
                <a:spcPct val="0"/>
              </a:spcBef>
            </a:pPr>
            <a:r>
              <a:rPr lang="en-US" sz="2800" spc="279">
                <a:solidFill>
                  <a:srgbClr val="825E4F"/>
                </a:solidFill>
                <a:ea typeface="思源宋体 1 Medium" panose="02020500000000000000" charset="-122"/>
              </a:rPr>
              <a:t>视交叉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041894" y="7112051"/>
            <a:ext cx="2906930" cy="471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920"/>
              </a:lnSpc>
              <a:spcBef>
                <a:spcPct val="0"/>
              </a:spcBef>
            </a:pPr>
            <a:r>
              <a:rPr lang="en-US" sz="2800" spc="279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外侧膝状体LGN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9830716" y="8538980"/>
            <a:ext cx="2209506" cy="471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920"/>
              </a:lnSpc>
              <a:spcBef>
                <a:spcPct val="0"/>
              </a:spcBef>
            </a:pPr>
            <a:r>
              <a:rPr lang="en-US" sz="2800" spc="279">
                <a:solidFill>
                  <a:srgbClr val="825E4F"/>
                </a:solidFill>
                <a:ea typeface="思源宋体 1 Medium" panose="02020500000000000000" charset="-122"/>
              </a:rPr>
              <a:t>右脑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954316" y="9042675"/>
            <a:ext cx="2209506" cy="471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920"/>
              </a:lnSpc>
              <a:spcBef>
                <a:spcPct val="0"/>
              </a:spcBef>
            </a:pPr>
            <a:r>
              <a:rPr lang="en-US" sz="2800" spc="279">
                <a:solidFill>
                  <a:srgbClr val="825E4F"/>
                </a:solidFill>
                <a:ea typeface="思源宋体 1 Medium" panose="02020500000000000000" charset="-122"/>
              </a:rPr>
              <a:t>左脑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6935153" y="5581650"/>
            <a:ext cx="1205865" cy="240030"/>
            <a:chOff x="0" y="0"/>
            <a:chExt cx="1607820" cy="320040"/>
          </a:xfrm>
        </p:grpSpPr>
        <p:sp>
          <p:nvSpPr>
            <p:cNvPr id="15" name="Freeform 15"/>
            <p:cNvSpPr/>
            <p:nvPr/>
          </p:nvSpPr>
          <p:spPr>
            <a:xfrm>
              <a:off x="45720" y="48260"/>
              <a:ext cx="1513840" cy="234950"/>
            </a:xfrm>
            <a:custGeom>
              <a:avLst/>
              <a:gdLst/>
              <a:ahLst/>
              <a:cxnLst/>
              <a:rect l="l" t="t" r="r" b="b"/>
              <a:pathLst>
                <a:path w="1513840" h="234950">
                  <a:moveTo>
                    <a:pt x="74930" y="71120"/>
                  </a:moveTo>
                  <a:cubicBezTo>
                    <a:pt x="1191260" y="67310"/>
                    <a:pt x="1281430" y="49530"/>
                    <a:pt x="1351280" y="34290"/>
                  </a:cubicBezTo>
                  <a:cubicBezTo>
                    <a:pt x="1393190" y="24130"/>
                    <a:pt x="1424940" y="0"/>
                    <a:pt x="1451610" y="3810"/>
                  </a:cubicBezTo>
                  <a:cubicBezTo>
                    <a:pt x="1469390" y="5080"/>
                    <a:pt x="1484630" y="16510"/>
                    <a:pt x="1494790" y="29210"/>
                  </a:cubicBezTo>
                  <a:cubicBezTo>
                    <a:pt x="1504950" y="40640"/>
                    <a:pt x="1511300" y="60960"/>
                    <a:pt x="1510030" y="77470"/>
                  </a:cubicBezTo>
                  <a:cubicBezTo>
                    <a:pt x="1510030" y="92710"/>
                    <a:pt x="1501140" y="111760"/>
                    <a:pt x="1490980" y="123190"/>
                  </a:cubicBezTo>
                  <a:cubicBezTo>
                    <a:pt x="1479550" y="134620"/>
                    <a:pt x="1461770" y="144780"/>
                    <a:pt x="1445260" y="144780"/>
                  </a:cubicBezTo>
                  <a:cubicBezTo>
                    <a:pt x="1424940" y="144780"/>
                    <a:pt x="1391920" y="128270"/>
                    <a:pt x="1379220" y="113030"/>
                  </a:cubicBezTo>
                  <a:cubicBezTo>
                    <a:pt x="1369060" y="100330"/>
                    <a:pt x="1365250" y="83820"/>
                    <a:pt x="1367790" y="68580"/>
                  </a:cubicBezTo>
                  <a:cubicBezTo>
                    <a:pt x="1370330" y="49530"/>
                    <a:pt x="1386840" y="21590"/>
                    <a:pt x="1403350" y="11430"/>
                  </a:cubicBezTo>
                  <a:cubicBezTo>
                    <a:pt x="1421130" y="2540"/>
                    <a:pt x="1452880" y="2540"/>
                    <a:pt x="1470660" y="8890"/>
                  </a:cubicBezTo>
                  <a:cubicBezTo>
                    <a:pt x="1484630" y="15240"/>
                    <a:pt x="1496060" y="29210"/>
                    <a:pt x="1503680" y="41910"/>
                  </a:cubicBezTo>
                  <a:cubicBezTo>
                    <a:pt x="1510030" y="54610"/>
                    <a:pt x="1513840" y="72390"/>
                    <a:pt x="1510030" y="86360"/>
                  </a:cubicBezTo>
                  <a:cubicBezTo>
                    <a:pt x="1504950" y="104140"/>
                    <a:pt x="1484630" y="130810"/>
                    <a:pt x="1468120" y="139700"/>
                  </a:cubicBezTo>
                  <a:cubicBezTo>
                    <a:pt x="1454150" y="146050"/>
                    <a:pt x="1436370" y="146050"/>
                    <a:pt x="1422400" y="143510"/>
                  </a:cubicBezTo>
                  <a:cubicBezTo>
                    <a:pt x="1408430" y="139700"/>
                    <a:pt x="1391920" y="132080"/>
                    <a:pt x="1384300" y="119380"/>
                  </a:cubicBezTo>
                  <a:cubicBezTo>
                    <a:pt x="1372870" y="104140"/>
                    <a:pt x="1365250" y="72390"/>
                    <a:pt x="1370330" y="53340"/>
                  </a:cubicBezTo>
                  <a:cubicBezTo>
                    <a:pt x="1376680" y="34290"/>
                    <a:pt x="1399540" y="11430"/>
                    <a:pt x="1417320" y="5080"/>
                  </a:cubicBezTo>
                  <a:cubicBezTo>
                    <a:pt x="1436370" y="0"/>
                    <a:pt x="1483360" y="19050"/>
                    <a:pt x="1483360" y="17780"/>
                  </a:cubicBezTo>
                  <a:cubicBezTo>
                    <a:pt x="1483360" y="16510"/>
                    <a:pt x="1433830" y="3810"/>
                    <a:pt x="1433830" y="2540"/>
                  </a:cubicBezTo>
                  <a:cubicBezTo>
                    <a:pt x="1433830" y="1270"/>
                    <a:pt x="1456690" y="2540"/>
                    <a:pt x="1468120" y="7620"/>
                  </a:cubicBezTo>
                  <a:cubicBezTo>
                    <a:pt x="1480820" y="15240"/>
                    <a:pt x="1497330" y="27940"/>
                    <a:pt x="1503680" y="43180"/>
                  </a:cubicBezTo>
                  <a:cubicBezTo>
                    <a:pt x="1511300" y="60960"/>
                    <a:pt x="1511300" y="90170"/>
                    <a:pt x="1501140" y="109220"/>
                  </a:cubicBezTo>
                  <a:cubicBezTo>
                    <a:pt x="1487170" y="134620"/>
                    <a:pt x="1452880" y="154940"/>
                    <a:pt x="1410970" y="171450"/>
                  </a:cubicBezTo>
                  <a:cubicBezTo>
                    <a:pt x="1334770" y="199390"/>
                    <a:pt x="1202690" y="207010"/>
                    <a:pt x="1066800" y="215900"/>
                  </a:cubicBezTo>
                  <a:cubicBezTo>
                    <a:pt x="875030" y="228600"/>
                    <a:pt x="556260" y="223520"/>
                    <a:pt x="367030" y="220980"/>
                  </a:cubicBezTo>
                  <a:cubicBezTo>
                    <a:pt x="237490" y="219710"/>
                    <a:pt x="92710" y="234950"/>
                    <a:pt x="40640" y="210820"/>
                  </a:cubicBezTo>
                  <a:cubicBezTo>
                    <a:pt x="19050" y="201930"/>
                    <a:pt x="11430" y="186690"/>
                    <a:pt x="5080" y="171450"/>
                  </a:cubicBezTo>
                  <a:cubicBezTo>
                    <a:pt x="0" y="156210"/>
                    <a:pt x="1270" y="133350"/>
                    <a:pt x="5080" y="119380"/>
                  </a:cubicBezTo>
                  <a:cubicBezTo>
                    <a:pt x="8890" y="107950"/>
                    <a:pt x="16510" y="97790"/>
                    <a:pt x="25400" y="90170"/>
                  </a:cubicBezTo>
                  <a:cubicBezTo>
                    <a:pt x="38100" y="81280"/>
                    <a:pt x="74930" y="71120"/>
                    <a:pt x="74930" y="71120"/>
                  </a:cubicBezTo>
                </a:path>
              </a:pathLst>
            </a:custGeom>
            <a:solidFill>
              <a:srgbClr val="287B9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16" name="Group 16"/>
          <p:cNvGrpSpPr/>
          <p:nvPr/>
        </p:nvGrpSpPr>
        <p:grpSpPr>
          <a:xfrm>
            <a:off x="7737157" y="5451158"/>
            <a:ext cx="426720" cy="538162"/>
            <a:chOff x="0" y="0"/>
            <a:chExt cx="568960" cy="717550"/>
          </a:xfrm>
        </p:grpSpPr>
        <p:sp>
          <p:nvSpPr>
            <p:cNvPr id="17" name="Freeform 17"/>
            <p:cNvSpPr/>
            <p:nvPr/>
          </p:nvSpPr>
          <p:spPr>
            <a:xfrm>
              <a:off x="48260" y="49530"/>
              <a:ext cx="471170" cy="617220"/>
            </a:xfrm>
            <a:custGeom>
              <a:avLst/>
              <a:gdLst/>
              <a:ahLst/>
              <a:cxnLst/>
              <a:rect l="l" t="t" r="r" b="b"/>
              <a:pathLst>
                <a:path w="471170" h="617220">
                  <a:moveTo>
                    <a:pt x="128270" y="17780"/>
                  </a:moveTo>
                  <a:cubicBezTo>
                    <a:pt x="464820" y="285750"/>
                    <a:pt x="467360" y="307340"/>
                    <a:pt x="468630" y="337820"/>
                  </a:cubicBezTo>
                  <a:cubicBezTo>
                    <a:pt x="471170" y="375920"/>
                    <a:pt x="468630" y="427990"/>
                    <a:pt x="443230" y="466090"/>
                  </a:cubicBezTo>
                  <a:cubicBezTo>
                    <a:pt x="408940" y="514350"/>
                    <a:pt x="308610" y="558800"/>
                    <a:pt x="254000" y="584200"/>
                  </a:cubicBezTo>
                  <a:cubicBezTo>
                    <a:pt x="215900" y="600710"/>
                    <a:pt x="180340" y="615950"/>
                    <a:pt x="152400" y="615950"/>
                  </a:cubicBezTo>
                  <a:cubicBezTo>
                    <a:pt x="133350" y="615950"/>
                    <a:pt x="115570" y="609600"/>
                    <a:pt x="102870" y="599440"/>
                  </a:cubicBezTo>
                  <a:cubicBezTo>
                    <a:pt x="88900" y="589280"/>
                    <a:pt x="76200" y="572770"/>
                    <a:pt x="73660" y="556260"/>
                  </a:cubicBezTo>
                  <a:cubicBezTo>
                    <a:pt x="68580" y="534670"/>
                    <a:pt x="74930" y="497840"/>
                    <a:pt x="88900" y="481330"/>
                  </a:cubicBezTo>
                  <a:cubicBezTo>
                    <a:pt x="104140" y="463550"/>
                    <a:pt x="138430" y="449580"/>
                    <a:pt x="160020" y="452120"/>
                  </a:cubicBezTo>
                  <a:cubicBezTo>
                    <a:pt x="182880" y="454660"/>
                    <a:pt x="212090" y="477520"/>
                    <a:pt x="224790" y="495300"/>
                  </a:cubicBezTo>
                  <a:cubicBezTo>
                    <a:pt x="233680" y="509270"/>
                    <a:pt x="237490" y="529590"/>
                    <a:pt x="232410" y="546100"/>
                  </a:cubicBezTo>
                  <a:cubicBezTo>
                    <a:pt x="227330" y="567690"/>
                    <a:pt x="205740" y="596900"/>
                    <a:pt x="186690" y="608330"/>
                  </a:cubicBezTo>
                  <a:cubicBezTo>
                    <a:pt x="171450" y="617220"/>
                    <a:pt x="151130" y="617220"/>
                    <a:pt x="134620" y="613410"/>
                  </a:cubicBezTo>
                  <a:cubicBezTo>
                    <a:pt x="118110" y="610870"/>
                    <a:pt x="100330" y="599440"/>
                    <a:pt x="90170" y="586740"/>
                  </a:cubicBezTo>
                  <a:cubicBezTo>
                    <a:pt x="78740" y="574040"/>
                    <a:pt x="71120" y="554990"/>
                    <a:pt x="69850" y="538480"/>
                  </a:cubicBezTo>
                  <a:cubicBezTo>
                    <a:pt x="68580" y="521970"/>
                    <a:pt x="71120" y="504190"/>
                    <a:pt x="83820" y="487680"/>
                  </a:cubicBezTo>
                  <a:cubicBezTo>
                    <a:pt x="105410" y="461010"/>
                    <a:pt x="180340" y="430530"/>
                    <a:pt x="222250" y="414020"/>
                  </a:cubicBezTo>
                  <a:cubicBezTo>
                    <a:pt x="254000" y="402590"/>
                    <a:pt x="303530" y="408940"/>
                    <a:pt x="311150" y="392430"/>
                  </a:cubicBezTo>
                  <a:cubicBezTo>
                    <a:pt x="318770" y="375920"/>
                    <a:pt x="293370" y="341630"/>
                    <a:pt x="271780" y="314960"/>
                  </a:cubicBezTo>
                  <a:cubicBezTo>
                    <a:pt x="236220" y="275590"/>
                    <a:pt x="147320" y="232410"/>
                    <a:pt x="100330" y="194310"/>
                  </a:cubicBezTo>
                  <a:cubicBezTo>
                    <a:pt x="64770" y="165100"/>
                    <a:pt x="21590" y="134620"/>
                    <a:pt x="8890" y="110490"/>
                  </a:cubicBezTo>
                  <a:cubicBezTo>
                    <a:pt x="1270" y="96520"/>
                    <a:pt x="0" y="86360"/>
                    <a:pt x="2540" y="73660"/>
                  </a:cubicBezTo>
                  <a:cubicBezTo>
                    <a:pt x="3810" y="57150"/>
                    <a:pt x="12700" y="35560"/>
                    <a:pt x="25400" y="22860"/>
                  </a:cubicBezTo>
                  <a:cubicBezTo>
                    <a:pt x="38100" y="11430"/>
                    <a:pt x="58420" y="1270"/>
                    <a:pt x="76200" y="1270"/>
                  </a:cubicBezTo>
                  <a:cubicBezTo>
                    <a:pt x="93980" y="0"/>
                    <a:pt x="128270" y="17780"/>
                    <a:pt x="128270" y="17780"/>
                  </a:cubicBezTo>
                </a:path>
              </a:pathLst>
            </a:custGeom>
            <a:solidFill>
              <a:srgbClr val="287B9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18" name="Group 18"/>
          <p:cNvGrpSpPr/>
          <p:nvPr/>
        </p:nvGrpSpPr>
        <p:grpSpPr>
          <a:xfrm>
            <a:off x="6393180" y="7548562"/>
            <a:ext cx="1287780" cy="857250"/>
            <a:chOff x="0" y="0"/>
            <a:chExt cx="1717040" cy="1143000"/>
          </a:xfrm>
        </p:grpSpPr>
        <p:sp>
          <p:nvSpPr>
            <p:cNvPr id="19" name="Freeform 19"/>
            <p:cNvSpPr/>
            <p:nvPr/>
          </p:nvSpPr>
          <p:spPr>
            <a:xfrm>
              <a:off x="48260" y="38100"/>
              <a:ext cx="1621790" cy="1054100"/>
            </a:xfrm>
            <a:custGeom>
              <a:avLst/>
              <a:gdLst/>
              <a:ahLst/>
              <a:cxnLst/>
              <a:rect l="l" t="t" r="r" b="b"/>
              <a:pathLst>
                <a:path w="1621790" h="1054100">
                  <a:moveTo>
                    <a:pt x="925830" y="1054100"/>
                  </a:moveTo>
                  <a:cubicBezTo>
                    <a:pt x="734060" y="1013460"/>
                    <a:pt x="360680" y="911860"/>
                    <a:pt x="233680" y="852170"/>
                  </a:cubicBezTo>
                  <a:cubicBezTo>
                    <a:pt x="168910" y="821690"/>
                    <a:pt x="135890" y="797560"/>
                    <a:pt x="99060" y="763270"/>
                  </a:cubicBezTo>
                  <a:cubicBezTo>
                    <a:pt x="66040" y="731520"/>
                    <a:pt x="35560" y="695960"/>
                    <a:pt x="19050" y="656590"/>
                  </a:cubicBezTo>
                  <a:cubicBezTo>
                    <a:pt x="3810" y="615950"/>
                    <a:pt x="0" y="565150"/>
                    <a:pt x="2540" y="524510"/>
                  </a:cubicBezTo>
                  <a:cubicBezTo>
                    <a:pt x="6350" y="486410"/>
                    <a:pt x="16510" y="455930"/>
                    <a:pt x="33020" y="417830"/>
                  </a:cubicBezTo>
                  <a:cubicBezTo>
                    <a:pt x="54610" y="369570"/>
                    <a:pt x="87630" y="304800"/>
                    <a:pt x="127000" y="260350"/>
                  </a:cubicBezTo>
                  <a:cubicBezTo>
                    <a:pt x="167640" y="217170"/>
                    <a:pt x="227330" y="182880"/>
                    <a:pt x="275590" y="154940"/>
                  </a:cubicBezTo>
                  <a:cubicBezTo>
                    <a:pt x="316230" y="130810"/>
                    <a:pt x="353060" y="113030"/>
                    <a:pt x="396240" y="96520"/>
                  </a:cubicBezTo>
                  <a:cubicBezTo>
                    <a:pt x="443230" y="76200"/>
                    <a:pt x="492760" y="57150"/>
                    <a:pt x="547370" y="45720"/>
                  </a:cubicBezTo>
                  <a:cubicBezTo>
                    <a:pt x="609600" y="31750"/>
                    <a:pt x="670560" y="27940"/>
                    <a:pt x="746760" y="22860"/>
                  </a:cubicBezTo>
                  <a:cubicBezTo>
                    <a:pt x="849630" y="16510"/>
                    <a:pt x="1009650" y="0"/>
                    <a:pt x="1112520" y="12700"/>
                  </a:cubicBezTo>
                  <a:cubicBezTo>
                    <a:pt x="1192530" y="22860"/>
                    <a:pt x="1256030" y="40640"/>
                    <a:pt x="1319530" y="69850"/>
                  </a:cubicBezTo>
                  <a:cubicBezTo>
                    <a:pt x="1380490" y="99060"/>
                    <a:pt x="1441450" y="140970"/>
                    <a:pt x="1485900" y="185420"/>
                  </a:cubicBezTo>
                  <a:cubicBezTo>
                    <a:pt x="1525270" y="223520"/>
                    <a:pt x="1555750" y="265430"/>
                    <a:pt x="1577340" y="313690"/>
                  </a:cubicBezTo>
                  <a:cubicBezTo>
                    <a:pt x="1600200" y="363220"/>
                    <a:pt x="1614170" y="425450"/>
                    <a:pt x="1617980" y="478790"/>
                  </a:cubicBezTo>
                  <a:cubicBezTo>
                    <a:pt x="1621790" y="525780"/>
                    <a:pt x="1617980" y="575310"/>
                    <a:pt x="1606550" y="615950"/>
                  </a:cubicBezTo>
                  <a:cubicBezTo>
                    <a:pt x="1595120" y="654050"/>
                    <a:pt x="1573530" y="688340"/>
                    <a:pt x="1553210" y="716280"/>
                  </a:cubicBezTo>
                  <a:cubicBezTo>
                    <a:pt x="1535430" y="740410"/>
                    <a:pt x="1518920" y="759460"/>
                    <a:pt x="1497330" y="777240"/>
                  </a:cubicBezTo>
                  <a:cubicBezTo>
                    <a:pt x="1474470" y="795020"/>
                    <a:pt x="1452880" y="810260"/>
                    <a:pt x="1422400" y="821690"/>
                  </a:cubicBezTo>
                  <a:cubicBezTo>
                    <a:pt x="1379220" y="838200"/>
                    <a:pt x="1304290" y="838200"/>
                    <a:pt x="1261110" y="852170"/>
                  </a:cubicBezTo>
                  <a:cubicBezTo>
                    <a:pt x="1229360" y="863600"/>
                    <a:pt x="1214120" y="880110"/>
                    <a:pt x="1182370" y="891540"/>
                  </a:cubicBezTo>
                  <a:cubicBezTo>
                    <a:pt x="1141730" y="905510"/>
                    <a:pt x="1084580" y="915670"/>
                    <a:pt x="1032510" y="924560"/>
                  </a:cubicBezTo>
                  <a:cubicBezTo>
                    <a:pt x="972820" y="935990"/>
                    <a:pt x="894080" y="956310"/>
                    <a:pt x="845820" y="951230"/>
                  </a:cubicBezTo>
                  <a:cubicBezTo>
                    <a:pt x="812800" y="948690"/>
                    <a:pt x="786130" y="937260"/>
                    <a:pt x="765810" y="925830"/>
                  </a:cubicBezTo>
                  <a:cubicBezTo>
                    <a:pt x="751840" y="916940"/>
                    <a:pt x="739140" y="908050"/>
                    <a:pt x="732790" y="895350"/>
                  </a:cubicBezTo>
                  <a:cubicBezTo>
                    <a:pt x="725170" y="877570"/>
                    <a:pt x="725170" y="845820"/>
                    <a:pt x="731520" y="828040"/>
                  </a:cubicBezTo>
                  <a:cubicBezTo>
                    <a:pt x="737870" y="814070"/>
                    <a:pt x="749300" y="802640"/>
                    <a:pt x="764540" y="796290"/>
                  </a:cubicBezTo>
                  <a:cubicBezTo>
                    <a:pt x="781050" y="789940"/>
                    <a:pt x="814070" y="791210"/>
                    <a:pt x="830580" y="798830"/>
                  </a:cubicBezTo>
                  <a:cubicBezTo>
                    <a:pt x="844550" y="805180"/>
                    <a:pt x="855980" y="819150"/>
                    <a:pt x="859790" y="833120"/>
                  </a:cubicBezTo>
                  <a:cubicBezTo>
                    <a:pt x="866140" y="850900"/>
                    <a:pt x="863600" y="882650"/>
                    <a:pt x="854710" y="899160"/>
                  </a:cubicBezTo>
                  <a:cubicBezTo>
                    <a:pt x="847090" y="913130"/>
                    <a:pt x="833120" y="923290"/>
                    <a:pt x="819150" y="927100"/>
                  </a:cubicBezTo>
                  <a:cubicBezTo>
                    <a:pt x="801370" y="932180"/>
                    <a:pt x="768350" y="927100"/>
                    <a:pt x="753110" y="918210"/>
                  </a:cubicBezTo>
                  <a:cubicBezTo>
                    <a:pt x="740410" y="909320"/>
                    <a:pt x="731520" y="894080"/>
                    <a:pt x="726440" y="880110"/>
                  </a:cubicBezTo>
                  <a:cubicBezTo>
                    <a:pt x="722630" y="867410"/>
                    <a:pt x="723900" y="848360"/>
                    <a:pt x="728980" y="835660"/>
                  </a:cubicBezTo>
                  <a:cubicBezTo>
                    <a:pt x="734060" y="821690"/>
                    <a:pt x="745490" y="807720"/>
                    <a:pt x="756920" y="800100"/>
                  </a:cubicBezTo>
                  <a:cubicBezTo>
                    <a:pt x="769620" y="792480"/>
                    <a:pt x="787400" y="787400"/>
                    <a:pt x="801370" y="789940"/>
                  </a:cubicBezTo>
                  <a:cubicBezTo>
                    <a:pt x="816610" y="792480"/>
                    <a:pt x="826770" y="810260"/>
                    <a:pt x="843280" y="812800"/>
                  </a:cubicBezTo>
                  <a:cubicBezTo>
                    <a:pt x="864870" y="817880"/>
                    <a:pt x="889000" y="811530"/>
                    <a:pt x="919480" y="807720"/>
                  </a:cubicBezTo>
                  <a:cubicBezTo>
                    <a:pt x="971550" y="800100"/>
                    <a:pt x="1052830" y="783590"/>
                    <a:pt x="1127760" y="764540"/>
                  </a:cubicBezTo>
                  <a:cubicBezTo>
                    <a:pt x="1214120" y="744220"/>
                    <a:pt x="1346200" y="722630"/>
                    <a:pt x="1408430" y="684530"/>
                  </a:cubicBezTo>
                  <a:cubicBezTo>
                    <a:pt x="1446530" y="659130"/>
                    <a:pt x="1471930" y="629920"/>
                    <a:pt x="1487170" y="596900"/>
                  </a:cubicBezTo>
                  <a:cubicBezTo>
                    <a:pt x="1502410" y="568960"/>
                    <a:pt x="1503680" y="535940"/>
                    <a:pt x="1502410" y="501650"/>
                  </a:cubicBezTo>
                  <a:cubicBezTo>
                    <a:pt x="1502410" y="463550"/>
                    <a:pt x="1493520" y="415290"/>
                    <a:pt x="1478280" y="377190"/>
                  </a:cubicBezTo>
                  <a:cubicBezTo>
                    <a:pt x="1463040" y="341630"/>
                    <a:pt x="1443990" y="309880"/>
                    <a:pt x="1416050" y="279400"/>
                  </a:cubicBezTo>
                  <a:cubicBezTo>
                    <a:pt x="1383030" y="243840"/>
                    <a:pt x="1333500" y="208280"/>
                    <a:pt x="1283970" y="184150"/>
                  </a:cubicBezTo>
                  <a:cubicBezTo>
                    <a:pt x="1233170" y="158750"/>
                    <a:pt x="1187450" y="142240"/>
                    <a:pt x="1113790" y="133350"/>
                  </a:cubicBezTo>
                  <a:cubicBezTo>
                    <a:pt x="988060" y="120650"/>
                    <a:pt x="707390" y="144780"/>
                    <a:pt x="590550" y="170180"/>
                  </a:cubicBezTo>
                  <a:cubicBezTo>
                    <a:pt x="530860" y="182880"/>
                    <a:pt x="497840" y="203200"/>
                    <a:pt x="457200" y="220980"/>
                  </a:cubicBezTo>
                  <a:cubicBezTo>
                    <a:pt x="421640" y="236220"/>
                    <a:pt x="391160" y="248920"/>
                    <a:pt x="358140" y="269240"/>
                  </a:cubicBezTo>
                  <a:cubicBezTo>
                    <a:pt x="321310" y="292100"/>
                    <a:pt x="278130" y="318770"/>
                    <a:pt x="247650" y="351790"/>
                  </a:cubicBezTo>
                  <a:cubicBezTo>
                    <a:pt x="218440" y="384810"/>
                    <a:pt x="193040" y="426720"/>
                    <a:pt x="177800" y="464820"/>
                  </a:cubicBezTo>
                  <a:cubicBezTo>
                    <a:pt x="163830" y="500380"/>
                    <a:pt x="153670" y="538480"/>
                    <a:pt x="157480" y="571500"/>
                  </a:cubicBezTo>
                  <a:cubicBezTo>
                    <a:pt x="160020" y="600710"/>
                    <a:pt x="175260" y="627380"/>
                    <a:pt x="193040" y="651510"/>
                  </a:cubicBezTo>
                  <a:cubicBezTo>
                    <a:pt x="213360" y="675640"/>
                    <a:pt x="232410" y="692150"/>
                    <a:pt x="276860" y="713740"/>
                  </a:cubicBezTo>
                  <a:cubicBezTo>
                    <a:pt x="394970" y="773430"/>
                    <a:pt x="906780" y="862330"/>
                    <a:pt x="982980" y="920750"/>
                  </a:cubicBezTo>
                  <a:cubicBezTo>
                    <a:pt x="1004570" y="935990"/>
                    <a:pt x="1007110" y="951230"/>
                    <a:pt x="1010920" y="965200"/>
                  </a:cubicBezTo>
                  <a:cubicBezTo>
                    <a:pt x="1014730" y="977900"/>
                    <a:pt x="1014730" y="989330"/>
                    <a:pt x="1009650" y="1000760"/>
                  </a:cubicBezTo>
                  <a:cubicBezTo>
                    <a:pt x="1004570" y="1016000"/>
                    <a:pt x="991870" y="1035050"/>
                    <a:pt x="977900" y="1042670"/>
                  </a:cubicBezTo>
                  <a:cubicBezTo>
                    <a:pt x="963930" y="1051560"/>
                    <a:pt x="925830" y="1054100"/>
                    <a:pt x="925830" y="1054100"/>
                  </a:cubicBezTo>
                </a:path>
              </a:pathLst>
            </a:custGeom>
            <a:solidFill>
              <a:srgbClr val="287B9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20" name="Group 20"/>
          <p:cNvGrpSpPr/>
          <p:nvPr/>
        </p:nvGrpSpPr>
        <p:grpSpPr>
          <a:xfrm>
            <a:off x="7603807" y="7830503"/>
            <a:ext cx="1625917" cy="261938"/>
            <a:chOff x="0" y="0"/>
            <a:chExt cx="2167890" cy="349250"/>
          </a:xfrm>
        </p:grpSpPr>
        <p:sp>
          <p:nvSpPr>
            <p:cNvPr id="21" name="Freeform 21"/>
            <p:cNvSpPr/>
            <p:nvPr/>
          </p:nvSpPr>
          <p:spPr>
            <a:xfrm>
              <a:off x="46990" y="50800"/>
              <a:ext cx="2070100" cy="264160"/>
            </a:xfrm>
            <a:custGeom>
              <a:avLst/>
              <a:gdLst/>
              <a:ahLst/>
              <a:cxnLst/>
              <a:rect l="l" t="t" r="r" b="b"/>
              <a:pathLst>
                <a:path w="2070100" h="264160">
                  <a:moveTo>
                    <a:pt x="73660" y="0"/>
                  </a:moveTo>
                  <a:cubicBezTo>
                    <a:pt x="803910" y="82550"/>
                    <a:pt x="1901190" y="77470"/>
                    <a:pt x="2028190" y="127000"/>
                  </a:cubicBezTo>
                  <a:cubicBezTo>
                    <a:pt x="2048510" y="134620"/>
                    <a:pt x="2052320" y="140970"/>
                    <a:pt x="2058670" y="151130"/>
                  </a:cubicBezTo>
                  <a:cubicBezTo>
                    <a:pt x="2066290" y="162560"/>
                    <a:pt x="2070100" y="176530"/>
                    <a:pt x="2068830" y="190500"/>
                  </a:cubicBezTo>
                  <a:cubicBezTo>
                    <a:pt x="2066290" y="205740"/>
                    <a:pt x="2049780" y="229870"/>
                    <a:pt x="2037080" y="238760"/>
                  </a:cubicBezTo>
                  <a:cubicBezTo>
                    <a:pt x="2025650" y="246380"/>
                    <a:pt x="2010410" y="247650"/>
                    <a:pt x="1997710" y="246380"/>
                  </a:cubicBezTo>
                  <a:cubicBezTo>
                    <a:pt x="1985010" y="243840"/>
                    <a:pt x="1971040" y="238760"/>
                    <a:pt x="1962150" y="228600"/>
                  </a:cubicBezTo>
                  <a:cubicBezTo>
                    <a:pt x="1951990" y="215900"/>
                    <a:pt x="1941830" y="189230"/>
                    <a:pt x="1945640" y="172720"/>
                  </a:cubicBezTo>
                  <a:cubicBezTo>
                    <a:pt x="1949450" y="156210"/>
                    <a:pt x="1968500" y="134620"/>
                    <a:pt x="1982470" y="127000"/>
                  </a:cubicBezTo>
                  <a:cubicBezTo>
                    <a:pt x="1993900" y="120650"/>
                    <a:pt x="2010410" y="121920"/>
                    <a:pt x="2021840" y="124460"/>
                  </a:cubicBezTo>
                  <a:cubicBezTo>
                    <a:pt x="2034540" y="127000"/>
                    <a:pt x="2048510" y="134620"/>
                    <a:pt x="2054860" y="146050"/>
                  </a:cubicBezTo>
                  <a:cubicBezTo>
                    <a:pt x="2063750" y="160020"/>
                    <a:pt x="2068830" y="187960"/>
                    <a:pt x="2066290" y="203200"/>
                  </a:cubicBezTo>
                  <a:cubicBezTo>
                    <a:pt x="2062480" y="215900"/>
                    <a:pt x="2052320" y="228600"/>
                    <a:pt x="2042160" y="234950"/>
                  </a:cubicBezTo>
                  <a:cubicBezTo>
                    <a:pt x="2032000" y="242570"/>
                    <a:pt x="2026920" y="243840"/>
                    <a:pt x="2004060" y="246380"/>
                  </a:cubicBezTo>
                  <a:cubicBezTo>
                    <a:pt x="1864360" y="264160"/>
                    <a:pt x="787400" y="201930"/>
                    <a:pt x="439420" y="172720"/>
                  </a:cubicBezTo>
                  <a:cubicBezTo>
                    <a:pt x="264160" y="158750"/>
                    <a:pt x="105410" y="152400"/>
                    <a:pt x="45720" y="127000"/>
                  </a:cubicBezTo>
                  <a:cubicBezTo>
                    <a:pt x="25400" y="118110"/>
                    <a:pt x="17780" y="110490"/>
                    <a:pt x="10160" y="97790"/>
                  </a:cubicBezTo>
                  <a:cubicBezTo>
                    <a:pt x="3810" y="85090"/>
                    <a:pt x="0" y="64770"/>
                    <a:pt x="3810" y="50800"/>
                  </a:cubicBezTo>
                  <a:cubicBezTo>
                    <a:pt x="6350" y="36830"/>
                    <a:pt x="16510" y="20320"/>
                    <a:pt x="29210" y="11430"/>
                  </a:cubicBezTo>
                  <a:cubicBezTo>
                    <a:pt x="40640" y="3810"/>
                    <a:pt x="73660" y="0"/>
                    <a:pt x="73660" y="0"/>
                  </a:cubicBezTo>
                </a:path>
              </a:pathLst>
            </a:custGeom>
            <a:solidFill>
              <a:srgbClr val="287B9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22" name="Group 22"/>
          <p:cNvGrpSpPr/>
          <p:nvPr/>
        </p:nvGrpSpPr>
        <p:grpSpPr>
          <a:xfrm>
            <a:off x="8821102" y="7793355"/>
            <a:ext cx="629602" cy="536257"/>
            <a:chOff x="0" y="0"/>
            <a:chExt cx="839470" cy="715010"/>
          </a:xfrm>
        </p:grpSpPr>
        <p:sp>
          <p:nvSpPr>
            <p:cNvPr id="23" name="Freeform 23"/>
            <p:cNvSpPr/>
            <p:nvPr/>
          </p:nvSpPr>
          <p:spPr>
            <a:xfrm>
              <a:off x="46990" y="45720"/>
              <a:ext cx="742950" cy="627380"/>
            </a:xfrm>
            <a:custGeom>
              <a:avLst/>
              <a:gdLst/>
              <a:ahLst/>
              <a:cxnLst/>
              <a:rect l="l" t="t" r="r" b="b"/>
              <a:pathLst>
                <a:path w="742950" h="627380">
                  <a:moveTo>
                    <a:pt x="95250" y="5080"/>
                  </a:moveTo>
                  <a:cubicBezTo>
                    <a:pt x="549910" y="179070"/>
                    <a:pt x="562610" y="187960"/>
                    <a:pt x="588010" y="203200"/>
                  </a:cubicBezTo>
                  <a:cubicBezTo>
                    <a:pt x="615950" y="220980"/>
                    <a:pt x="652780" y="234950"/>
                    <a:pt x="675640" y="265430"/>
                  </a:cubicBezTo>
                  <a:cubicBezTo>
                    <a:pt x="706120" y="304800"/>
                    <a:pt x="742950" y="378460"/>
                    <a:pt x="741680" y="426720"/>
                  </a:cubicBezTo>
                  <a:cubicBezTo>
                    <a:pt x="739140" y="467360"/>
                    <a:pt x="715010" y="509270"/>
                    <a:pt x="684530" y="538480"/>
                  </a:cubicBezTo>
                  <a:cubicBezTo>
                    <a:pt x="651510" y="571500"/>
                    <a:pt x="595630" y="590550"/>
                    <a:pt x="541020" y="603250"/>
                  </a:cubicBezTo>
                  <a:cubicBezTo>
                    <a:pt x="474980" y="619760"/>
                    <a:pt x="359410" y="627380"/>
                    <a:pt x="317500" y="615950"/>
                  </a:cubicBezTo>
                  <a:cubicBezTo>
                    <a:pt x="298450" y="610870"/>
                    <a:pt x="289560" y="603250"/>
                    <a:pt x="280670" y="591820"/>
                  </a:cubicBezTo>
                  <a:cubicBezTo>
                    <a:pt x="273050" y="580390"/>
                    <a:pt x="265430" y="565150"/>
                    <a:pt x="266700" y="549910"/>
                  </a:cubicBezTo>
                  <a:cubicBezTo>
                    <a:pt x="269240" y="532130"/>
                    <a:pt x="281940" y="504190"/>
                    <a:pt x="297180" y="494030"/>
                  </a:cubicBezTo>
                  <a:cubicBezTo>
                    <a:pt x="313690" y="482600"/>
                    <a:pt x="344170" y="480060"/>
                    <a:pt x="360680" y="486410"/>
                  </a:cubicBezTo>
                  <a:cubicBezTo>
                    <a:pt x="378460" y="494030"/>
                    <a:pt x="398780" y="516890"/>
                    <a:pt x="402590" y="535940"/>
                  </a:cubicBezTo>
                  <a:cubicBezTo>
                    <a:pt x="406400" y="554990"/>
                    <a:pt x="396240" y="584200"/>
                    <a:pt x="384810" y="598170"/>
                  </a:cubicBezTo>
                  <a:cubicBezTo>
                    <a:pt x="375920" y="609600"/>
                    <a:pt x="360680" y="615950"/>
                    <a:pt x="346710" y="618490"/>
                  </a:cubicBezTo>
                  <a:cubicBezTo>
                    <a:pt x="332740" y="619760"/>
                    <a:pt x="316230" y="618490"/>
                    <a:pt x="303530" y="610870"/>
                  </a:cubicBezTo>
                  <a:cubicBezTo>
                    <a:pt x="288290" y="600710"/>
                    <a:pt x="269240" y="576580"/>
                    <a:pt x="267970" y="557530"/>
                  </a:cubicBezTo>
                  <a:cubicBezTo>
                    <a:pt x="265430" y="538480"/>
                    <a:pt x="279400" y="510540"/>
                    <a:pt x="292100" y="497840"/>
                  </a:cubicBezTo>
                  <a:cubicBezTo>
                    <a:pt x="302260" y="487680"/>
                    <a:pt x="313690" y="485140"/>
                    <a:pt x="332740" y="482600"/>
                  </a:cubicBezTo>
                  <a:cubicBezTo>
                    <a:pt x="368300" y="474980"/>
                    <a:pt x="449580" y="485140"/>
                    <a:pt x="495300" y="478790"/>
                  </a:cubicBezTo>
                  <a:cubicBezTo>
                    <a:pt x="529590" y="473710"/>
                    <a:pt x="567690" y="473710"/>
                    <a:pt x="584200" y="454660"/>
                  </a:cubicBezTo>
                  <a:cubicBezTo>
                    <a:pt x="599440" y="435610"/>
                    <a:pt x="605790" y="393700"/>
                    <a:pt x="593090" y="367030"/>
                  </a:cubicBezTo>
                  <a:cubicBezTo>
                    <a:pt x="577850" y="334010"/>
                    <a:pt x="525780" y="311150"/>
                    <a:pt x="468630" y="283210"/>
                  </a:cubicBezTo>
                  <a:cubicBezTo>
                    <a:pt x="370840" y="232410"/>
                    <a:pt x="92710" y="173990"/>
                    <a:pt x="34290" y="130810"/>
                  </a:cubicBezTo>
                  <a:cubicBezTo>
                    <a:pt x="13970" y="116840"/>
                    <a:pt x="8890" y="105410"/>
                    <a:pt x="3810" y="90170"/>
                  </a:cubicBezTo>
                  <a:cubicBezTo>
                    <a:pt x="0" y="74930"/>
                    <a:pt x="2540" y="54610"/>
                    <a:pt x="8890" y="40640"/>
                  </a:cubicBezTo>
                  <a:cubicBezTo>
                    <a:pt x="16510" y="26670"/>
                    <a:pt x="31750" y="12700"/>
                    <a:pt x="45720" y="6350"/>
                  </a:cubicBezTo>
                  <a:cubicBezTo>
                    <a:pt x="59690" y="0"/>
                    <a:pt x="95250" y="5080"/>
                    <a:pt x="95250" y="5080"/>
                  </a:cubicBezTo>
                </a:path>
              </a:pathLst>
            </a:custGeom>
            <a:solidFill>
              <a:srgbClr val="287B9F"/>
            </a:solidFill>
            <a:ln cap="sq">
              <a:noFill/>
              <a:prstDash val="solid"/>
              <a:miter/>
            </a:ln>
          </p:spPr>
        </p:sp>
      </p:grpSp>
      <p:sp>
        <p:nvSpPr>
          <p:cNvPr id="24" name="TextBox 24"/>
          <p:cNvSpPr txBox="1"/>
          <p:nvPr/>
        </p:nvSpPr>
        <p:spPr>
          <a:xfrm>
            <a:off x="9669739" y="7782878"/>
            <a:ext cx="1647693" cy="471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920"/>
              </a:lnSpc>
              <a:spcBef>
                <a:spcPct val="0"/>
              </a:spcBef>
            </a:pPr>
            <a:r>
              <a:rPr lang="en-US" sz="2800" spc="279">
                <a:solidFill>
                  <a:srgbClr val="825E4F"/>
                </a:solidFill>
                <a:ea typeface="思源宋体 1 Medium" panose="02020500000000000000" charset="-122"/>
              </a:rPr>
              <a:t>视辐射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410104" y="9458460"/>
            <a:ext cx="5890354" cy="471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920"/>
              </a:lnSpc>
              <a:spcBef>
                <a:spcPct val="0"/>
              </a:spcBef>
            </a:pPr>
            <a:r>
              <a:rPr lang="en-US" sz="2800" spc="279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视觉皮层（在occipital lobe上）</a:t>
            </a:r>
          </a:p>
        </p:txBody>
      </p:sp>
      <p:grpSp>
        <p:nvGrpSpPr>
          <p:cNvPr id="26" name="Group 26"/>
          <p:cNvGrpSpPr/>
          <p:nvPr/>
        </p:nvGrpSpPr>
        <p:grpSpPr>
          <a:xfrm>
            <a:off x="6704647" y="6093142"/>
            <a:ext cx="1754505" cy="620078"/>
            <a:chOff x="0" y="0"/>
            <a:chExt cx="2339340" cy="826770"/>
          </a:xfrm>
        </p:grpSpPr>
        <p:sp>
          <p:nvSpPr>
            <p:cNvPr id="27" name="Freeform 27"/>
            <p:cNvSpPr/>
            <p:nvPr/>
          </p:nvSpPr>
          <p:spPr>
            <a:xfrm>
              <a:off x="46990" y="46990"/>
              <a:ext cx="2242820" cy="731520"/>
            </a:xfrm>
            <a:custGeom>
              <a:avLst/>
              <a:gdLst/>
              <a:ahLst/>
              <a:cxnLst/>
              <a:rect l="l" t="t" r="r" b="b"/>
              <a:pathLst>
                <a:path w="2242820" h="731520">
                  <a:moveTo>
                    <a:pt x="43180" y="599440"/>
                  </a:moveTo>
                  <a:cubicBezTo>
                    <a:pt x="965200" y="208280"/>
                    <a:pt x="1055370" y="171450"/>
                    <a:pt x="1136650" y="148590"/>
                  </a:cubicBezTo>
                  <a:cubicBezTo>
                    <a:pt x="1191260" y="133350"/>
                    <a:pt x="1215390" y="130810"/>
                    <a:pt x="1277620" y="118110"/>
                  </a:cubicBezTo>
                  <a:cubicBezTo>
                    <a:pt x="1400810" y="95250"/>
                    <a:pt x="1681480" y="43180"/>
                    <a:pt x="1826260" y="24130"/>
                  </a:cubicBezTo>
                  <a:cubicBezTo>
                    <a:pt x="1917700" y="12700"/>
                    <a:pt x="1985010" y="0"/>
                    <a:pt x="2054860" y="3810"/>
                  </a:cubicBezTo>
                  <a:cubicBezTo>
                    <a:pt x="2113280" y="7620"/>
                    <a:pt x="2189480" y="13970"/>
                    <a:pt x="2217420" y="36830"/>
                  </a:cubicBezTo>
                  <a:cubicBezTo>
                    <a:pt x="2235200" y="50800"/>
                    <a:pt x="2241550" y="76200"/>
                    <a:pt x="2241550" y="92710"/>
                  </a:cubicBezTo>
                  <a:cubicBezTo>
                    <a:pt x="2240280" y="107950"/>
                    <a:pt x="2231390" y="124460"/>
                    <a:pt x="2221230" y="134620"/>
                  </a:cubicBezTo>
                  <a:cubicBezTo>
                    <a:pt x="2211070" y="144780"/>
                    <a:pt x="2178050" y="151130"/>
                    <a:pt x="2178050" y="152400"/>
                  </a:cubicBezTo>
                  <a:cubicBezTo>
                    <a:pt x="2178050" y="153670"/>
                    <a:pt x="2203450" y="148590"/>
                    <a:pt x="2203450" y="146050"/>
                  </a:cubicBezTo>
                  <a:cubicBezTo>
                    <a:pt x="2203450" y="144780"/>
                    <a:pt x="2157730" y="152400"/>
                    <a:pt x="2142490" y="143510"/>
                  </a:cubicBezTo>
                  <a:cubicBezTo>
                    <a:pt x="2127250" y="133350"/>
                    <a:pt x="2112010" y="107950"/>
                    <a:pt x="2110740" y="90170"/>
                  </a:cubicBezTo>
                  <a:cubicBezTo>
                    <a:pt x="2110740" y="72390"/>
                    <a:pt x="2122170" y="45720"/>
                    <a:pt x="2137410" y="35560"/>
                  </a:cubicBezTo>
                  <a:cubicBezTo>
                    <a:pt x="2151380" y="24130"/>
                    <a:pt x="2180590" y="21590"/>
                    <a:pt x="2197100" y="25400"/>
                  </a:cubicBezTo>
                  <a:cubicBezTo>
                    <a:pt x="2211070" y="29210"/>
                    <a:pt x="2222500" y="39370"/>
                    <a:pt x="2230120" y="50800"/>
                  </a:cubicBezTo>
                  <a:cubicBezTo>
                    <a:pt x="2237740" y="62230"/>
                    <a:pt x="2242820" y="77470"/>
                    <a:pt x="2241550" y="91440"/>
                  </a:cubicBezTo>
                  <a:cubicBezTo>
                    <a:pt x="2239010" y="107950"/>
                    <a:pt x="2225040" y="134620"/>
                    <a:pt x="2209800" y="143510"/>
                  </a:cubicBezTo>
                  <a:cubicBezTo>
                    <a:pt x="2194560" y="152400"/>
                    <a:pt x="2165350" y="153670"/>
                    <a:pt x="2148840" y="146050"/>
                  </a:cubicBezTo>
                  <a:cubicBezTo>
                    <a:pt x="2132330" y="138430"/>
                    <a:pt x="2114550" y="115570"/>
                    <a:pt x="2112010" y="97790"/>
                  </a:cubicBezTo>
                  <a:cubicBezTo>
                    <a:pt x="2109470" y="80010"/>
                    <a:pt x="2119630" y="52070"/>
                    <a:pt x="2131060" y="39370"/>
                  </a:cubicBezTo>
                  <a:cubicBezTo>
                    <a:pt x="2141220" y="29210"/>
                    <a:pt x="2160270" y="22860"/>
                    <a:pt x="2174240" y="21590"/>
                  </a:cubicBezTo>
                  <a:cubicBezTo>
                    <a:pt x="2188210" y="21590"/>
                    <a:pt x="2207260" y="27940"/>
                    <a:pt x="2217420" y="36830"/>
                  </a:cubicBezTo>
                  <a:cubicBezTo>
                    <a:pt x="2228850" y="45720"/>
                    <a:pt x="2239010" y="63500"/>
                    <a:pt x="2240280" y="77470"/>
                  </a:cubicBezTo>
                  <a:cubicBezTo>
                    <a:pt x="2242820" y="91440"/>
                    <a:pt x="2239010" y="110490"/>
                    <a:pt x="2231390" y="121920"/>
                  </a:cubicBezTo>
                  <a:cubicBezTo>
                    <a:pt x="2223770" y="134620"/>
                    <a:pt x="2211070" y="146050"/>
                    <a:pt x="2193290" y="149860"/>
                  </a:cubicBezTo>
                  <a:cubicBezTo>
                    <a:pt x="2164080" y="157480"/>
                    <a:pt x="2110740" y="132080"/>
                    <a:pt x="2061210" y="129540"/>
                  </a:cubicBezTo>
                  <a:cubicBezTo>
                    <a:pt x="1998980" y="127000"/>
                    <a:pt x="1936750" y="133350"/>
                    <a:pt x="1846580" y="144780"/>
                  </a:cubicBezTo>
                  <a:cubicBezTo>
                    <a:pt x="1685290" y="163830"/>
                    <a:pt x="1427480" y="189230"/>
                    <a:pt x="1183640" y="261620"/>
                  </a:cubicBezTo>
                  <a:cubicBezTo>
                    <a:pt x="858520" y="358140"/>
                    <a:pt x="208280" y="716280"/>
                    <a:pt x="81280" y="728980"/>
                  </a:cubicBezTo>
                  <a:cubicBezTo>
                    <a:pt x="55880" y="731520"/>
                    <a:pt x="45720" y="727710"/>
                    <a:pt x="33020" y="718820"/>
                  </a:cubicBezTo>
                  <a:cubicBezTo>
                    <a:pt x="20320" y="711200"/>
                    <a:pt x="8890" y="694690"/>
                    <a:pt x="3810" y="680720"/>
                  </a:cubicBezTo>
                  <a:cubicBezTo>
                    <a:pt x="0" y="666750"/>
                    <a:pt x="1270" y="646430"/>
                    <a:pt x="7620" y="632460"/>
                  </a:cubicBezTo>
                  <a:cubicBezTo>
                    <a:pt x="13970" y="618490"/>
                    <a:pt x="43180" y="599440"/>
                    <a:pt x="43180" y="599440"/>
                  </a:cubicBezTo>
                </a:path>
              </a:pathLst>
            </a:custGeom>
            <a:solidFill>
              <a:srgbClr val="287B9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28" name="Group 28"/>
          <p:cNvGrpSpPr/>
          <p:nvPr/>
        </p:nvGrpSpPr>
        <p:grpSpPr>
          <a:xfrm>
            <a:off x="8134350" y="5955982"/>
            <a:ext cx="546735" cy="576262"/>
            <a:chOff x="0" y="0"/>
            <a:chExt cx="728980" cy="768350"/>
          </a:xfrm>
        </p:grpSpPr>
        <p:sp>
          <p:nvSpPr>
            <p:cNvPr id="29" name="Freeform 29"/>
            <p:cNvSpPr/>
            <p:nvPr/>
          </p:nvSpPr>
          <p:spPr>
            <a:xfrm>
              <a:off x="49530" y="49530"/>
              <a:ext cx="638810" cy="675640"/>
            </a:xfrm>
            <a:custGeom>
              <a:avLst/>
              <a:gdLst/>
              <a:ahLst/>
              <a:cxnLst/>
              <a:rect l="l" t="t" r="r" b="b"/>
              <a:pathLst>
                <a:path w="638810" h="675640">
                  <a:moveTo>
                    <a:pt x="106680" y="7620"/>
                  </a:moveTo>
                  <a:cubicBezTo>
                    <a:pt x="462280" y="204470"/>
                    <a:pt x="490220" y="222250"/>
                    <a:pt x="524510" y="252730"/>
                  </a:cubicBezTo>
                  <a:cubicBezTo>
                    <a:pt x="560070" y="285750"/>
                    <a:pt x="612140" y="327660"/>
                    <a:pt x="627380" y="367030"/>
                  </a:cubicBezTo>
                  <a:cubicBezTo>
                    <a:pt x="638810" y="398780"/>
                    <a:pt x="635000" y="435610"/>
                    <a:pt x="623570" y="464820"/>
                  </a:cubicBezTo>
                  <a:cubicBezTo>
                    <a:pt x="610870" y="496570"/>
                    <a:pt x="582930" y="521970"/>
                    <a:pt x="549910" y="551180"/>
                  </a:cubicBezTo>
                  <a:cubicBezTo>
                    <a:pt x="502920" y="590550"/>
                    <a:pt x="412750" y="655320"/>
                    <a:pt x="356870" y="666750"/>
                  </a:cubicBezTo>
                  <a:cubicBezTo>
                    <a:pt x="317500" y="675640"/>
                    <a:pt x="276860" y="664210"/>
                    <a:pt x="250190" y="654050"/>
                  </a:cubicBezTo>
                  <a:cubicBezTo>
                    <a:pt x="231140" y="647700"/>
                    <a:pt x="217170" y="640080"/>
                    <a:pt x="207010" y="628650"/>
                  </a:cubicBezTo>
                  <a:cubicBezTo>
                    <a:pt x="198120" y="617220"/>
                    <a:pt x="189230" y="599440"/>
                    <a:pt x="189230" y="582930"/>
                  </a:cubicBezTo>
                  <a:cubicBezTo>
                    <a:pt x="190500" y="562610"/>
                    <a:pt x="203200" y="529590"/>
                    <a:pt x="220980" y="516890"/>
                  </a:cubicBezTo>
                  <a:cubicBezTo>
                    <a:pt x="237490" y="502920"/>
                    <a:pt x="273050" y="497840"/>
                    <a:pt x="293370" y="505460"/>
                  </a:cubicBezTo>
                  <a:cubicBezTo>
                    <a:pt x="313690" y="511810"/>
                    <a:pt x="336550" y="537210"/>
                    <a:pt x="342900" y="558800"/>
                  </a:cubicBezTo>
                  <a:cubicBezTo>
                    <a:pt x="347980" y="579120"/>
                    <a:pt x="337820" y="613410"/>
                    <a:pt x="326390" y="629920"/>
                  </a:cubicBezTo>
                  <a:cubicBezTo>
                    <a:pt x="316230" y="642620"/>
                    <a:pt x="298450" y="651510"/>
                    <a:pt x="283210" y="655320"/>
                  </a:cubicBezTo>
                  <a:cubicBezTo>
                    <a:pt x="267970" y="657860"/>
                    <a:pt x="248920" y="657860"/>
                    <a:pt x="233680" y="648970"/>
                  </a:cubicBezTo>
                  <a:cubicBezTo>
                    <a:pt x="217170" y="638810"/>
                    <a:pt x="194310" y="612140"/>
                    <a:pt x="190500" y="590550"/>
                  </a:cubicBezTo>
                  <a:cubicBezTo>
                    <a:pt x="186690" y="568960"/>
                    <a:pt x="200660" y="537210"/>
                    <a:pt x="214630" y="521970"/>
                  </a:cubicBezTo>
                  <a:cubicBezTo>
                    <a:pt x="226060" y="509270"/>
                    <a:pt x="243840" y="501650"/>
                    <a:pt x="259080" y="501650"/>
                  </a:cubicBezTo>
                  <a:cubicBezTo>
                    <a:pt x="278130" y="500380"/>
                    <a:pt x="295910" y="525780"/>
                    <a:pt x="320040" y="521970"/>
                  </a:cubicBezTo>
                  <a:cubicBezTo>
                    <a:pt x="363220" y="514350"/>
                    <a:pt x="494030" y="440690"/>
                    <a:pt x="491490" y="394970"/>
                  </a:cubicBezTo>
                  <a:cubicBezTo>
                    <a:pt x="488950" y="335280"/>
                    <a:pt x="259080" y="245110"/>
                    <a:pt x="170180" y="196850"/>
                  </a:cubicBezTo>
                  <a:cubicBezTo>
                    <a:pt x="110490" y="163830"/>
                    <a:pt x="41910" y="151130"/>
                    <a:pt x="16510" y="123190"/>
                  </a:cubicBezTo>
                  <a:cubicBezTo>
                    <a:pt x="3810" y="106680"/>
                    <a:pt x="0" y="88900"/>
                    <a:pt x="1270" y="72390"/>
                  </a:cubicBezTo>
                  <a:cubicBezTo>
                    <a:pt x="1270" y="55880"/>
                    <a:pt x="11430" y="35560"/>
                    <a:pt x="22860" y="22860"/>
                  </a:cubicBezTo>
                  <a:cubicBezTo>
                    <a:pt x="34290" y="11430"/>
                    <a:pt x="55880" y="2540"/>
                    <a:pt x="71120" y="1270"/>
                  </a:cubicBezTo>
                  <a:cubicBezTo>
                    <a:pt x="83820" y="0"/>
                    <a:pt x="106680" y="7620"/>
                    <a:pt x="106680" y="7620"/>
                  </a:cubicBezTo>
                </a:path>
              </a:pathLst>
            </a:custGeom>
            <a:solidFill>
              <a:srgbClr val="287B9F"/>
            </a:solidFill>
            <a:ln cap="sq">
              <a:noFill/>
              <a:prstDash val="solid"/>
              <a:miter/>
            </a:ln>
          </p:spPr>
        </p:sp>
      </p:grpSp>
      <p:sp>
        <p:nvSpPr>
          <p:cNvPr id="30" name="TextBox 30"/>
          <p:cNvSpPr txBox="1"/>
          <p:nvPr/>
        </p:nvSpPr>
        <p:spPr>
          <a:xfrm>
            <a:off x="8821102" y="5908357"/>
            <a:ext cx="1434591" cy="471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920"/>
              </a:lnSpc>
              <a:spcBef>
                <a:spcPct val="0"/>
              </a:spcBef>
            </a:pPr>
            <a:r>
              <a:rPr lang="en-US" sz="2800" spc="279">
                <a:solidFill>
                  <a:srgbClr val="825E4F"/>
                </a:solidFill>
                <a:ea typeface="思源宋体 1 Medium" panose="02020500000000000000" charset="-122"/>
              </a:rPr>
              <a:t>视束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324801">
            <a:off x="-8846164" y="128626"/>
            <a:ext cx="12828959" cy="9125097"/>
          </a:xfrm>
          <a:custGeom>
            <a:avLst/>
            <a:gdLst/>
            <a:ahLst/>
            <a:cxnLst/>
            <a:rect l="l" t="t" r="r" b="b"/>
            <a:pathLst>
              <a:path w="12828959" h="9125097">
                <a:moveTo>
                  <a:pt x="0" y="0"/>
                </a:moveTo>
                <a:lnTo>
                  <a:pt x="12828959" y="0"/>
                </a:lnTo>
                <a:lnTo>
                  <a:pt x="12828959" y="9125098"/>
                </a:lnTo>
                <a:lnTo>
                  <a:pt x="0" y="91250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3" name="Freeform 3"/>
          <p:cNvSpPr/>
          <p:nvPr/>
        </p:nvSpPr>
        <p:spPr>
          <a:xfrm rot="9337147">
            <a:off x="-421851" y="-114594"/>
            <a:ext cx="1496153" cy="1629473"/>
          </a:xfrm>
          <a:custGeom>
            <a:avLst/>
            <a:gdLst/>
            <a:ahLst/>
            <a:cxnLst/>
            <a:rect l="l" t="t" r="r" b="b"/>
            <a:pathLst>
              <a:path w="1496153" h="1629473">
                <a:moveTo>
                  <a:pt x="0" y="0"/>
                </a:moveTo>
                <a:lnTo>
                  <a:pt x="1496153" y="0"/>
                </a:lnTo>
                <a:lnTo>
                  <a:pt x="1496153" y="1629473"/>
                </a:lnTo>
                <a:lnTo>
                  <a:pt x="0" y="16294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4" name="Freeform 4"/>
          <p:cNvSpPr/>
          <p:nvPr/>
        </p:nvSpPr>
        <p:spPr>
          <a:xfrm rot="4412718">
            <a:off x="16587494" y="8335573"/>
            <a:ext cx="3012742" cy="1933633"/>
          </a:xfrm>
          <a:custGeom>
            <a:avLst/>
            <a:gdLst/>
            <a:ahLst/>
            <a:cxnLst/>
            <a:rect l="l" t="t" r="r" b="b"/>
            <a:pathLst>
              <a:path w="3012742" h="1933633">
                <a:moveTo>
                  <a:pt x="0" y="0"/>
                </a:moveTo>
                <a:lnTo>
                  <a:pt x="3012742" y="0"/>
                </a:lnTo>
                <a:lnTo>
                  <a:pt x="3012742" y="1933633"/>
                </a:lnTo>
                <a:lnTo>
                  <a:pt x="0" y="193363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4567826" y="2181542"/>
            <a:ext cx="9152349" cy="5923917"/>
          </a:xfrm>
          <a:custGeom>
            <a:avLst/>
            <a:gdLst/>
            <a:ahLst/>
            <a:cxnLst/>
            <a:rect l="l" t="t" r="r" b="b"/>
            <a:pathLst>
              <a:path w="9152349" h="5923917">
                <a:moveTo>
                  <a:pt x="0" y="0"/>
                </a:moveTo>
                <a:lnTo>
                  <a:pt x="9152348" y="0"/>
                </a:lnTo>
                <a:lnTo>
                  <a:pt x="9152348" y="5923916"/>
                </a:lnTo>
                <a:lnTo>
                  <a:pt x="0" y="592391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8319682" y="5408004"/>
            <a:ext cx="1151357" cy="1151357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494C4">
                <a:alpha val="56863"/>
              </a:srgbClr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95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3200400" y="876300"/>
            <a:ext cx="13194030" cy="9613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500"/>
              </a:lnSpc>
            </a:pPr>
            <a:r>
              <a:rPr lang="zh-CN" altLang="en-US" sz="5000" spc="1000">
                <a:solidFill>
                  <a:srgbClr val="825E4F"/>
                </a:solidFill>
                <a:ea typeface="思源宋体 1 Medium" panose="02020500000000000000" charset="-122"/>
              </a:rPr>
              <a:t>两条</a:t>
            </a:r>
            <a:r>
              <a:rPr lang="en-US" sz="5000" spc="1000">
                <a:solidFill>
                  <a:srgbClr val="825E4F"/>
                </a:solidFill>
                <a:ea typeface="思源宋体 1 Medium" panose="02020500000000000000" charset="-122"/>
              </a:rPr>
              <a:t>视觉通路</a:t>
            </a:r>
            <a:r>
              <a:rPr lang="zh-CN" altLang="en-US" sz="5000" spc="1000">
                <a:solidFill>
                  <a:srgbClr val="825E4F"/>
                </a:solidFill>
                <a:ea typeface="思源宋体 1 Medium" panose="02020500000000000000" charset="-122"/>
              </a:rPr>
              <a:t>（达到视觉皮层之后）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1810987" y="6294566"/>
            <a:ext cx="3759337" cy="471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920"/>
              </a:lnSpc>
              <a:spcBef>
                <a:spcPct val="0"/>
              </a:spcBef>
            </a:pPr>
            <a:r>
              <a:rPr lang="en-US" sz="2800" spc="279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FFA：负责识别面部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345022" y="7536231"/>
            <a:ext cx="2209506" cy="1005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920"/>
              </a:lnSpc>
              <a:spcBef>
                <a:spcPct val="0"/>
              </a:spcBef>
            </a:pPr>
            <a:r>
              <a:rPr lang="en-US" sz="2800" spc="279">
                <a:solidFill>
                  <a:srgbClr val="825E4F"/>
                </a:solidFill>
                <a:ea typeface="思源宋体 1 Medium" panose="02020500000000000000" charset="-122"/>
              </a:rPr>
              <a:t>腹侧通路</a:t>
            </a:r>
          </a:p>
          <a:p>
            <a:pPr marL="0" lvl="0" indent="0" algn="l">
              <a:lnSpc>
                <a:spcPts val="3920"/>
              </a:lnSpc>
              <a:spcBef>
                <a:spcPct val="0"/>
              </a:spcBef>
            </a:pPr>
            <a:r>
              <a:rPr lang="en-US" sz="2800" spc="279">
                <a:solidFill>
                  <a:srgbClr val="825E4F"/>
                </a:solidFill>
                <a:ea typeface="思源宋体 1 Medium" panose="02020500000000000000" charset="-122"/>
              </a:rPr>
              <a:t>“what”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720174" y="2694827"/>
            <a:ext cx="4373691" cy="1462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20"/>
              </a:lnSpc>
            </a:pPr>
            <a:r>
              <a:rPr lang="en-US" sz="2800" spc="279">
                <a:solidFill>
                  <a:srgbClr val="825E4F"/>
                </a:solidFill>
                <a:ea typeface="思源宋体 1 Medium" panose="02020500000000000000" charset="-122"/>
              </a:rPr>
              <a:t>背侧通路</a:t>
            </a:r>
          </a:p>
          <a:p>
            <a:pPr marL="0" lvl="0" indent="0" algn="l">
              <a:lnSpc>
                <a:spcPts val="3920"/>
              </a:lnSpc>
              <a:spcBef>
                <a:spcPct val="0"/>
              </a:spcBef>
            </a:pPr>
            <a:r>
              <a:rPr lang="en-US" sz="2800" spc="279">
                <a:solidFill>
                  <a:srgbClr val="825E4F"/>
                </a:solidFill>
                <a:ea typeface="思源宋体 1 Medium" panose="02020500000000000000" charset="-122"/>
              </a:rPr>
              <a:t>物体的空间位置信息以及相关的运动控制</a:t>
            </a:r>
          </a:p>
        </p:txBody>
      </p:sp>
      <p:sp>
        <p:nvSpPr>
          <p:cNvPr id="13" name="AutoShape 13"/>
          <p:cNvSpPr/>
          <p:nvPr/>
        </p:nvSpPr>
        <p:spPr>
          <a:xfrm>
            <a:off x="9363356" y="5905578"/>
            <a:ext cx="2361906" cy="556628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3000" y="6451600"/>
            <a:ext cx="5003165" cy="33305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366445">
            <a:off x="12272641" y="-1792102"/>
            <a:ext cx="15617082" cy="11108259"/>
          </a:xfrm>
          <a:custGeom>
            <a:avLst/>
            <a:gdLst/>
            <a:ahLst/>
            <a:cxnLst/>
            <a:rect l="l" t="t" r="r" b="b"/>
            <a:pathLst>
              <a:path w="15617082" h="11108259">
                <a:moveTo>
                  <a:pt x="0" y="0"/>
                </a:moveTo>
                <a:lnTo>
                  <a:pt x="15617082" y="0"/>
                </a:lnTo>
                <a:lnTo>
                  <a:pt x="15617082" y="11108259"/>
                </a:lnTo>
                <a:lnTo>
                  <a:pt x="0" y="1110825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3" name="Freeform 3"/>
          <p:cNvSpPr/>
          <p:nvPr/>
        </p:nvSpPr>
        <p:spPr>
          <a:xfrm rot="7366445">
            <a:off x="-6223519" y="79508"/>
            <a:ext cx="12828959" cy="9125097"/>
          </a:xfrm>
          <a:custGeom>
            <a:avLst/>
            <a:gdLst/>
            <a:ahLst/>
            <a:cxnLst/>
            <a:rect l="l" t="t" r="r" b="b"/>
            <a:pathLst>
              <a:path w="12828959" h="9125097">
                <a:moveTo>
                  <a:pt x="0" y="0"/>
                </a:moveTo>
                <a:lnTo>
                  <a:pt x="12828960" y="0"/>
                </a:lnTo>
                <a:lnTo>
                  <a:pt x="12828960" y="9125097"/>
                </a:lnTo>
                <a:lnTo>
                  <a:pt x="0" y="91250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4" name="Freeform 4"/>
          <p:cNvSpPr/>
          <p:nvPr/>
        </p:nvSpPr>
        <p:spPr>
          <a:xfrm rot="-7775086">
            <a:off x="-1080879" y="-1157448"/>
            <a:ext cx="5642732" cy="6145549"/>
          </a:xfrm>
          <a:custGeom>
            <a:avLst/>
            <a:gdLst/>
            <a:ahLst/>
            <a:cxnLst/>
            <a:rect l="l" t="t" r="r" b="b"/>
            <a:pathLst>
              <a:path w="5642732" h="6145549">
                <a:moveTo>
                  <a:pt x="0" y="0"/>
                </a:moveTo>
                <a:lnTo>
                  <a:pt x="5642732" y="0"/>
                </a:lnTo>
                <a:lnTo>
                  <a:pt x="5642732" y="6145550"/>
                </a:lnTo>
                <a:lnTo>
                  <a:pt x="0" y="61455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rot="3111594">
            <a:off x="11863239" y="1990530"/>
            <a:ext cx="11096993" cy="7122252"/>
          </a:xfrm>
          <a:custGeom>
            <a:avLst/>
            <a:gdLst/>
            <a:ahLst/>
            <a:cxnLst/>
            <a:rect l="l" t="t" r="r" b="b"/>
            <a:pathLst>
              <a:path w="11096993" h="7122252">
                <a:moveTo>
                  <a:pt x="0" y="0"/>
                </a:moveTo>
                <a:lnTo>
                  <a:pt x="11096993" y="0"/>
                </a:lnTo>
                <a:lnTo>
                  <a:pt x="11096993" y="7122252"/>
                </a:lnTo>
                <a:lnTo>
                  <a:pt x="0" y="712225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6816929" y="1729868"/>
            <a:ext cx="4654142" cy="3639185"/>
            <a:chOff x="0" y="-533400"/>
            <a:chExt cx="6205523" cy="4852247"/>
          </a:xfrm>
        </p:grpSpPr>
        <p:sp>
          <p:nvSpPr>
            <p:cNvPr id="7" name="Freeform 7"/>
            <p:cNvSpPr/>
            <p:nvPr/>
          </p:nvSpPr>
          <p:spPr>
            <a:xfrm rot="-10800000" flipV="1">
              <a:off x="2043858" y="727608"/>
              <a:ext cx="4161665" cy="2852632"/>
            </a:xfrm>
            <a:custGeom>
              <a:avLst/>
              <a:gdLst/>
              <a:ahLst/>
              <a:cxnLst/>
              <a:rect l="l" t="t" r="r" b="b"/>
              <a:pathLst>
                <a:path w="4161665" h="2852632">
                  <a:moveTo>
                    <a:pt x="0" y="2852633"/>
                  </a:moveTo>
                  <a:lnTo>
                    <a:pt x="4161665" y="2852633"/>
                  </a:lnTo>
                  <a:lnTo>
                    <a:pt x="4161665" y="0"/>
                  </a:lnTo>
                  <a:lnTo>
                    <a:pt x="0" y="0"/>
                  </a:lnTo>
                  <a:lnTo>
                    <a:pt x="0" y="2852633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  <p:sp>
          <p:nvSpPr>
            <p:cNvPr id="8" name="TextBox 8"/>
            <p:cNvSpPr txBox="1"/>
            <p:nvPr/>
          </p:nvSpPr>
          <p:spPr>
            <a:xfrm>
              <a:off x="0" y="-533400"/>
              <a:ext cx="5026681" cy="48522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8380"/>
                </a:lnSpc>
              </a:pPr>
              <a:r>
                <a:rPr lang="en-US" sz="18920" u="none" strike="noStrike">
                  <a:solidFill>
                    <a:srgbClr val="979B91"/>
                  </a:solidFill>
                  <a:latin typeface="Allura" panose="02000000000000000000"/>
                </a:rPr>
                <a:t>03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5261244" y="5094456"/>
            <a:ext cx="9138065" cy="18268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4250"/>
              </a:lnSpc>
            </a:pPr>
            <a:r>
              <a:rPr lang="zh-CN" altLang="en-US" sz="9500" spc="1900">
                <a:solidFill>
                  <a:srgbClr val="825E4F"/>
                </a:solidFill>
                <a:ea typeface="思源宋体 1 Medium" panose="02020500000000000000" charset="-122"/>
              </a:rPr>
              <a:t>近期科研进展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5998845" y="6409372"/>
            <a:ext cx="189548" cy="184785"/>
            <a:chOff x="0" y="0"/>
            <a:chExt cx="252730" cy="246380"/>
          </a:xfrm>
        </p:grpSpPr>
        <p:sp>
          <p:nvSpPr>
            <p:cNvPr id="11" name="Freeform 11"/>
            <p:cNvSpPr/>
            <p:nvPr/>
          </p:nvSpPr>
          <p:spPr>
            <a:xfrm>
              <a:off x="49530" y="49530"/>
              <a:ext cx="149860" cy="153670"/>
            </a:xfrm>
            <a:custGeom>
              <a:avLst/>
              <a:gdLst/>
              <a:ahLst/>
              <a:cxnLst/>
              <a:rect l="l" t="t" r="r" b="b"/>
              <a:pathLst>
                <a:path w="149860" h="153670">
                  <a:moveTo>
                    <a:pt x="149860" y="53340"/>
                  </a:moveTo>
                  <a:cubicBezTo>
                    <a:pt x="146050" y="106680"/>
                    <a:pt x="127000" y="137160"/>
                    <a:pt x="107950" y="144780"/>
                  </a:cubicBezTo>
                  <a:cubicBezTo>
                    <a:pt x="88900" y="153670"/>
                    <a:pt x="54610" y="148590"/>
                    <a:pt x="38100" y="140970"/>
                  </a:cubicBezTo>
                  <a:cubicBezTo>
                    <a:pt x="25400" y="135890"/>
                    <a:pt x="17780" y="125730"/>
                    <a:pt x="11430" y="115570"/>
                  </a:cubicBezTo>
                  <a:cubicBezTo>
                    <a:pt x="6350" y="105410"/>
                    <a:pt x="0" y="93980"/>
                    <a:pt x="1270" y="80010"/>
                  </a:cubicBezTo>
                  <a:cubicBezTo>
                    <a:pt x="2540" y="62230"/>
                    <a:pt x="17780" y="29210"/>
                    <a:pt x="30480" y="15240"/>
                  </a:cubicBezTo>
                  <a:cubicBezTo>
                    <a:pt x="39370" y="6350"/>
                    <a:pt x="50800" y="1270"/>
                    <a:pt x="63500" y="1270"/>
                  </a:cubicBezTo>
                  <a:cubicBezTo>
                    <a:pt x="81280" y="0"/>
                    <a:pt x="130810" y="21590"/>
                    <a:pt x="130810" y="21590"/>
                  </a:cubicBezTo>
                </a:path>
              </a:pathLst>
            </a:custGeom>
            <a:solidFill>
              <a:srgbClr val="287B9F"/>
            </a:solidFill>
            <a:ln cap="sq">
              <a:noFill/>
              <a:prstDash val="solid"/>
              <a:miter/>
            </a:ln>
          </p:spPr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817873">
            <a:off x="13791732" y="-1811555"/>
            <a:ext cx="15617082" cy="11108259"/>
          </a:xfrm>
          <a:custGeom>
            <a:avLst/>
            <a:gdLst/>
            <a:ahLst/>
            <a:cxnLst/>
            <a:rect l="l" t="t" r="r" b="b"/>
            <a:pathLst>
              <a:path w="15617082" h="11108259">
                <a:moveTo>
                  <a:pt x="0" y="0"/>
                </a:moveTo>
                <a:lnTo>
                  <a:pt x="15617082" y="0"/>
                </a:lnTo>
                <a:lnTo>
                  <a:pt x="15617082" y="11108258"/>
                </a:lnTo>
                <a:lnTo>
                  <a:pt x="0" y="11108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3" name="Freeform 3"/>
          <p:cNvSpPr/>
          <p:nvPr/>
        </p:nvSpPr>
        <p:spPr>
          <a:xfrm rot="6324801">
            <a:off x="-8846164" y="128626"/>
            <a:ext cx="12828959" cy="9125097"/>
          </a:xfrm>
          <a:custGeom>
            <a:avLst/>
            <a:gdLst/>
            <a:ahLst/>
            <a:cxnLst/>
            <a:rect l="l" t="t" r="r" b="b"/>
            <a:pathLst>
              <a:path w="12828959" h="9125097">
                <a:moveTo>
                  <a:pt x="0" y="0"/>
                </a:moveTo>
                <a:lnTo>
                  <a:pt x="12828959" y="0"/>
                </a:lnTo>
                <a:lnTo>
                  <a:pt x="12828959" y="9125098"/>
                </a:lnTo>
                <a:lnTo>
                  <a:pt x="0" y="91250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4" name="Freeform 4"/>
          <p:cNvSpPr/>
          <p:nvPr/>
        </p:nvSpPr>
        <p:spPr>
          <a:xfrm rot="9337147">
            <a:off x="-421851" y="-114594"/>
            <a:ext cx="1496153" cy="1629473"/>
          </a:xfrm>
          <a:custGeom>
            <a:avLst/>
            <a:gdLst/>
            <a:ahLst/>
            <a:cxnLst/>
            <a:rect l="l" t="t" r="r" b="b"/>
            <a:pathLst>
              <a:path w="1496153" h="1629473">
                <a:moveTo>
                  <a:pt x="0" y="0"/>
                </a:moveTo>
                <a:lnTo>
                  <a:pt x="1496153" y="0"/>
                </a:lnTo>
                <a:lnTo>
                  <a:pt x="1496153" y="1629473"/>
                </a:lnTo>
                <a:lnTo>
                  <a:pt x="0" y="16294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rot="4412718">
            <a:off x="16587494" y="8335573"/>
            <a:ext cx="3012742" cy="1933633"/>
          </a:xfrm>
          <a:custGeom>
            <a:avLst/>
            <a:gdLst/>
            <a:ahLst/>
            <a:cxnLst/>
            <a:rect l="l" t="t" r="r" b="b"/>
            <a:pathLst>
              <a:path w="3012742" h="1933633">
                <a:moveTo>
                  <a:pt x="0" y="0"/>
                </a:moveTo>
                <a:lnTo>
                  <a:pt x="3012742" y="0"/>
                </a:lnTo>
                <a:lnTo>
                  <a:pt x="3012742" y="1933633"/>
                </a:lnTo>
                <a:lnTo>
                  <a:pt x="0" y="193363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641539">
            <a:off x="6453437" y="220602"/>
            <a:ext cx="5381127" cy="2298853"/>
          </a:xfrm>
          <a:custGeom>
            <a:avLst/>
            <a:gdLst/>
            <a:ahLst/>
            <a:cxnLst/>
            <a:rect l="l" t="t" r="r" b="b"/>
            <a:pathLst>
              <a:path w="5381127" h="2298853">
                <a:moveTo>
                  <a:pt x="0" y="0"/>
                </a:moveTo>
                <a:lnTo>
                  <a:pt x="5381126" y="0"/>
                </a:lnTo>
                <a:lnTo>
                  <a:pt x="5381126" y="2298853"/>
                </a:lnTo>
                <a:lnTo>
                  <a:pt x="0" y="229885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15337"/>
            </a:stretch>
          </a:blipFill>
          <a:ln cap="sq">
            <a:noFill/>
            <a:prstDash val="solid"/>
            <a:miter/>
          </a:ln>
        </p:spPr>
      </p:sp>
      <p:sp>
        <p:nvSpPr>
          <p:cNvPr id="19" name="TextBox 19"/>
          <p:cNvSpPr txBox="1"/>
          <p:nvPr/>
        </p:nvSpPr>
        <p:spPr>
          <a:xfrm>
            <a:off x="4953000" y="876300"/>
            <a:ext cx="8849995" cy="9613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500"/>
              </a:lnSpc>
            </a:pPr>
            <a:r>
              <a:rPr lang="en-US" sz="5000" spc="1000">
                <a:solidFill>
                  <a:srgbClr val="825E4F"/>
                </a:solidFill>
                <a:ea typeface="思源宋体 1 Medium" panose="02020500000000000000" charset="-122"/>
                <a:sym typeface="+mn-ea"/>
              </a:rPr>
              <a:t>治疗失明</a:t>
            </a:r>
            <a:r>
              <a:rPr lang="zh-CN" altLang="en-US" sz="5000" spc="1000">
                <a:solidFill>
                  <a:srgbClr val="825E4F"/>
                </a:solidFill>
                <a:ea typeface="思源宋体 1 Medium" panose="02020500000000000000" charset="-122"/>
                <a:sym typeface="+mn-ea"/>
              </a:rPr>
              <a:t>：</a:t>
            </a:r>
            <a:r>
              <a:rPr lang="en-US" sz="5000" spc="1000">
                <a:solidFill>
                  <a:srgbClr val="825E4F"/>
                </a:solidFill>
                <a:ea typeface="思源宋体 1 Medium" panose="02020500000000000000" charset="-122"/>
              </a:rPr>
              <a:t>光遗传学应用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676400" y="2857500"/>
            <a:ext cx="13991590" cy="8458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ts val="3300"/>
              </a:lnSpc>
              <a:spcBef>
                <a:spcPct val="0"/>
              </a:spcBef>
            </a:pPr>
            <a:r>
              <a:rPr lang="en-US" sz="3200">
                <a:solidFill>
                  <a:srgbClr val="825E4F"/>
                </a:solidFill>
                <a:ea typeface="思源宋体 2" panose="02020400000000000000" charset="-122"/>
              </a:rPr>
              <a:t>在小鼠视网膜中表达光敏蛋白，使得小鼠对光有反应，</a:t>
            </a:r>
            <a:r>
              <a:rPr lang="zh-CN" altLang="en-US" sz="3200">
                <a:solidFill>
                  <a:srgbClr val="825E4F"/>
                </a:solidFill>
                <a:ea typeface="思源宋体 2" panose="02020400000000000000" charset="-122"/>
              </a:rPr>
              <a:t>再</a:t>
            </a:r>
            <a:r>
              <a:rPr lang="en-US" sz="3200">
                <a:solidFill>
                  <a:srgbClr val="825E4F"/>
                </a:solidFill>
                <a:ea typeface="思源宋体 2" panose="02020400000000000000" charset="-122"/>
              </a:rPr>
              <a:t>将光信号转变为电信号，从而使得小鼠可以看见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67800" y="4594860"/>
            <a:ext cx="6179185" cy="386207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28800" y="4305300"/>
            <a:ext cx="6072505" cy="45072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817873">
            <a:off x="13791732" y="-1811555"/>
            <a:ext cx="15617082" cy="11108259"/>
          </a:xfrm>
          <a:custGeom>
            <a:avLst/>
            <a:gdLst/>
            <a:ahLst/>
            <a:cxnLst/>
            <a:rect l="l" t="t" r="r" b="b"/>
            <a:pathLst>
              <a:path w="15617082" h="11108259">
                <a:moveTo>
                  <a:pt x="0" y="0"/>
                </a:moveTo>
                <a:lnTo>
                  <a:pt x="15617082" y="0"/>
                </a:lnTo>
                <a:lnTo>
                  <a:pt x="15617082" y="11108258"/>
                </a:lnTo>
                <a:lnTo>
                  <a:pt x="0" y="11108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3" name="Freeform 3"/>
          <p:cNvSpPr/>
          <p:nvPr/>
        </p:nvSpPr>
        <p:spPr>
          <a:xfrm rot="6324801">
            <a:off x="-8846164" y="128626"/>
            <a:ext cx="12828959" cy="9125097"/>
          </a:xfrm>
          <a:custGeom>
            <a:avLst/>
            <a:gdLst/>
            <a:ahLst/>
            <a:cxnLst/>
            <a:rect l="l" t="t" r="r" b="b"/>
            <a:pathLst>
              <a:path w="12828959" h="9125097">
                <a:moveTo>
                  <a:pt x="0" y="0"/>
                </a:moveTo>
                <a:lnTo>
                  <a:pt x="12828959" y="0"/>
                </a:lnTo>
                <a:lnTo>
                  <a:pt x="12828959" y="9125098"/>
                </a:lnTo>
                <a:lnTo>
                  <a:pt x="0" y="91250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4" name="Freeform 4"/>
          <p:cNvSpPr/>
          <p:nvPr/>
        </p:nvSpPr>
        <p:spPr>
          <a:xfrm rot="9337147">
            <a:off x="-421851" y="-114594"/>
            <a:ext cx="1496153" cy="1629473"/>
          </a:xfrm>
          <a:custGeom>
            <a:avLst/>
            <a:gdLst/>
            <a:ahLst/>
            <a:cxnLst/>
            <a:rect l="l" t="t" r="r" b="b"/>
            <a:pathLst>
              <a:path w="1496153" h="1629473">
                <a:moveTo>
                  <a:pt x="0" y="0"/>
                </a:moveTo>
                <a:lnTo>
                  <a:pt x="1496153" y="0"/>
                </a:lnTo>
                <a:lnTo>
                  <a:pt x="1496153" y="1629473"/>
                </a:lnTo>
                <a:lnTo>
                  <a:pt x="0" y="16294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rot="4412718">
            <a:off x="16587494" y="8335573"/>
            <a:ext cx="3012742" cy="1933633"/>
          </a:xfrm>
          <a:custGeom>
            <a:avLst/>
            <a:gdLst/>
            <a:ahLst/>
            <a:cxnLst/>
            <a:rect l="l" t="t" r="r" b="b"/>
            <a:pathLst>
              <a:path w="3012742" h="1933633">
                <a:moveTo>
                  <a:pt x="0" y="0"/>
                </a:moveTo>
                <a:lnTo>
                  <a:pt x="3012742" y="0"/>
                </a:lnTo>
                <a:lnTo>
                  <a:pt x="3012742" y="1933633"/>
                </a:lnTo>
                <a:lnTo>
                  <a:pt x="0" y="193363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641539">
            <a:off x="6453437" y="220602"/>
            <a:ext cx="5381127" cy="2298853"/>
          </a:xfrm>
          <a:custGeom>
            <a:avLst/>
            <a:gdLst/>
            <a:ahLst/>
            <a:cxnLst/>
            <a:rect l="l" t="t" r="r" b="b"/>
            <a:pathLst>
              <a:path w="5381127" h="2298853">
                <a:moveTo>
                  <a:pt x="0" y="0"/>
                </a:moveTo>
                <a:lnTo>
                  <a:pt x="5381126" y="0"/>
                </a:lnTo>
                <a:lnTo>
                  <a:pt x="5381126" y="2298853"/>
                </a:lnTo>
                <a:lnTo>
                  <a:pt x="0" y="229885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15337"/>
            </a:stretch>
          </a:blipFill>
          <a:ln cap="sq">
            <a:noFill/>
            <a:prstDash val="solid"/>
            <a:miter/>
          </a:ln>
        </p:spPr>
      </p:sp>
      <p:sp>
        <p:nvSpPr>
          <p:cNvPr id="19" name="TextBox 19"/>
          <p:cNvSpPr txBox="1"/>
          <p:nvPr/>
        </p:nvSpPr>
        <p:spPr>
          <a:xfrm>
            <a:off x="4953000" y="876300"/>
            <a:ext cx="8849995" cy="9613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500"/>
              </a:lnSpc>
            </a:pPr>
            <a:r>
              <a:rPr lang="zh-CN" altLang="en-US" sz="5000" spc="1000">
                <a:solidFill>
                  <a:srgbClr val="825E4F"/>
                </a:solidFill>
                <a:ea typeface="思源宋体 1 Medium" panose="02020500000000000000" charset="-122"/>
                <a:sym typeface="+mn-ea"/>
              </a:rPr>
              <a:t>新冠和视力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860425" y="2552700"/>
            <a:ext cx="10547985" cy="7649210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lvl="0" indent="0" algn="just">
              <a:lnSpc>
                <a:spcPts val="3300"/>
              </a:lnSpc>
              <a:spcBef>
                <a:spcPct val="0"/>
              </a:spcBef>
            </a:pPr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sym typeface="+mn-ea"/>
              </a:rPr>
              <a:t>不少 COVID-19 患者在感染时会出现眼睛疼痛、发炎的症状。《柳叶刀》上发布的大型前瞻性观察研究显示：即使接种过疫苗，有24.8-27.7%的新冠感染者会出现眼睛酸痛（Eye Soreness）的症状。</a:t>
            </a:r>
          </a:p>
          <a:p>
            <a:pPr marL="0" lvl="0" indent="0" algn="just">
              <a:lnSpc>
                <a:spcPts val="3300"/>
              </a:lnSpc>
              <a:spcBef>
                <a:spcPct val="0"/>
              </a:spcBef>
            </a:pPr>
            <a:endParaRPr lang="zh-CN" altLang="en-US" sz="3200">
              <a:solidFill>
                <a:schemeClr val="bg2">
                  <a:lumMod val="25000"/>
                </a:schemeClr>
              </a:solidFill>
              <a:sym typeface="+mn-ea"/>
            </a:endParaRPr>
          </a:p>
          <a:p>
            <a:pPr marL="0" lvl="0" indent="0" algn="just">
              <a:lnSpc>
                <a:spcPts val="3300"/>
              </a:lnSpc>
              <a:spcBef>
                <a:spcPct val="0"/>
              </a:spcBef>
            </a:pPr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sym typeface="+mn-ea"/>
              </a:rPr>
              <a:t>近日，一项研究揭示了新冠病毒感染对眼睛的不良影响。</a:t>
            </a:r>
            <a:endParaRPr lang="zh-CN" altLang="en-US" sz="3200">
              <a:solidFill>
                <a:schemeClr val="bg2">
                  <a:lumMod val="25000"/>
                </a:schemeClr>
              </a:solidFill>
            </a:endParaRPr>
          </a:p>
          <a:p>
            <a:pPr marL="0" lvl="0" indent="0" algn="just">
              <a:lnSpc>
                <a:spcPts val="3300"/>
              </a:lnSpc>
              <a:spcBef>
                <a:spcPct val="0"/>
              </a:spcBef>
            </a:pPr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sym typeface="+mn-ea"/>
              </a:rPr>
              <a:t>该研究以小鼠为模型，发现新冠病毒可以通过三叉神经和视神经感染大脑和眼睛，并引起视网膜炎症和深度知觉的降低。该研究作者认为：当视神经发炎、异常的液体积聚和免疫细胞浸润导致视网膜变厚时，该病毒会开始影响视力。</a:t>
            </a:r>
          </a:p>
          <a:p>
            <a:pPr marL="0" lvl="0" indent="0" algn="just">
              <a:lnSpc>
                <a:spcPts val="3300"/>
              </a:lnSpc>
              <a:spcBef>
                <a:spcPct val="0"/>
              </a:spcBef>
            </a:pPr>
            <a:r>
              <a:rPr lang="zh-CN" altLang="en-US" sz="3200">
                <a:solidFill>
                  <a:schemeClr val="bg2">
                    <a:lumMod val="25000"/>
                  </a:schemeClr>
                </a:solidFill>
                <a:sym typeface="+mn-ea"/>
              </a:rPr>
              <a:t>作者还强调，这并不是眼组织的永久性退化。动物模型和人类患者报告的数据中显示，</a:t>
            </a:r>
            <a:r>
              <a:rPr lang="zh-CN" altLang="en-US" sz="3200" u="sng">
                <a:solidFill>
                  <a:schemeClr val="bg2">
                    <a:lumMod val="25000"/>
                  </a:schemeClr>
                </a:solidFill>
                <a:sym typeface="+mn-ea"/>
              </a:rPr>
              <a:t>当感染消失后，视力问题也会随之消失，并没有留下相关后遗症。</a:t>
            </a:r>
            <a:endParaRPr lang="zh-CN" altLang="en-US" sz="3200">
              <a:solidFill>
                <a:schemeClr val="bg2">
                  <a:lumMod val="25000"/>
                </a:schemeClr>
              </a:solidFill>
              <a:sym typeface="+mn-ea"/>
            </a:endParaRPr>
          </a:p>
          <a:p>
            <a:pPr marL="0" lvl="0" indent="0" algn="just">
              <a:lnSpc>
                <a:spcPts val="3300"/>
              </a:lnSpc>
              <a:spcBef>
                <a:spcPct val="0"/>
              </a:spcBef>
            </a:pPr>
            <a:endParaRPr lang="zh-CN" altLang="en-US" sz="2800">
              <a:solidFill>
                <a:schemeClr val="bg2">
                  <a:lumMod val="25000"/>
                </a:schemeClr>
              </a:solidFill>
              <a:sym typeface="+mn-ea"/>
            </a:endParaRPr>
          </a:p>
          <a:p>
            <a:pPr marL="0" lvl="0" indent="0" algn="just">
              <a:lnSpc>
                <a:spcPts val="3300"/>
              </a:lnSpc>
              <a:spcBef>
                <a:spcPct val="0"/>
              </a:spcBef>
            </a:pPr>
            <a:r>
              <a:rPr lang="zh-CN" altLang="en-US" sz="2800">
                <a:solidFill>
                  <a:srgbClr val="0070C0"/>
                </a:solidFill>
              </a:rPr>
              <a:t>https://medicalxpress.com/news/2022-12-covid-virus-affect-vision-depth.html</a:t>
            </a:r>
          </a:p>
          <a:p>
            <a:pPr marL="0" lvl="0" indent="0" algn="just">
              <a:lnSpc>
                <a:spcPts val="3300"/>
              </a:lnSpc>
              <a:spcBef>
                <a:spcPct val="0"/>
              </a:spcBef>
            </a:pPr>
            <a:endParaRPr lang="zh-CN" altLang="en-US" sz="2800">
              <a:solidFill>
                <a:srgbClr val="0070C0"/>
              </a:solidFill>
              <a:ea typeface="思源宋体 2" panose="02020400000000000000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11000" y="5372100"/>
            <a:ext cx="4966970" cy="41865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366445">
            <a:off x="12272641" y="-1792102"/>
            <a:ext cx="15617082" cy="11108259"/>
          </a:xfrm>
          <a:custGeom>
            <a:avLst/>
            <a:gdLst/>
            <a:ahLst/>
            <a:cxnLst/>
            <a:rect l="l" t="t" r="r" b="b"/>
            <a:pathLst>
              <a:path w="15617082" h="11108259">
                <a:moveTo>
                  <a:pt x="0" y="0"/>
                </a:moveTo>
                <a:lnTo>
                  <a:pt x="15617082" y="0"/>
                </a:lnTo>
                <a:lnTo>
                  <a:pt x="15617082" y="11108259"/>
                </a:lnTo>
                <a:lnTo>
                  <a:pt x="0" y="1110825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alphaModFix amt="9999"/>
            </a:blip>
            <a:stretch>
              <a:fillRect l="-13495" r="-11304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371836" y="-1283973"/>
            <a:ext cx="4743673" cy="5787774"/>
          </a:xfrm>
          <a:custGeom>
            <a:avLst/>
            <a:gdLst/>
            <a:ahLst/>
            <a:cxnLst/>
            <a:rect l="l" t="t" r="r" b="b"/>
            <a:pathLst>
              <a:path w="4743673" h="5787774">
                <a:moveTo>
                  <a:pt x="0" y="0"/>
                </a:moveTo>
                <a:lnTo>
                  <a:pt x="4743672" y="0"/>
                </a:lnTo>
                <a:lnTo>
                  <a:pt x="4743672" y="5787774"/>
                </a:lnTo>
                <a:lnTo>
                  <a:pt x="0" y="5787774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4" name="Freeform 4"/>
          <p:cNvSpPr/>
          <p:nvPr/>
        </p:nvSpPr>
        <p:spPr>
          <a:xfrm rot="1783347">
            <a:off x="496627" y="285578"/>
            <a:ext cx="2431963" cy="2648672"/>
          </a:xfrm>
          <a:custGeom>
            <a:avLst/>
            <a:gdLst/>
            <a:ahLst/>
            <a:cxnLst/>
            <a:rect l="l" t="t" r="r" b="b"/>
            <a:pathLst>
              <a:path w="2431963" h="2648672">
                <a:moveTo>
                  <a:pt x="0" y="0"/>
                </a:moveTo>
                <a:lnTo>
                  <a:pt x="2431962" y="0"/>
                </a:lnTo>
                <a:lnTo>
                  <a:pt x="2431962" y="2648672"/>
                </a:lnTo>
                <a:lnTo>
                  <a:pt x="0" y="2648672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rot="1958881">
            <a:off x="-1712417" y="8786120"/>
            <a:ext cx="2908126" cy="1993388"/>
          </a:xfrm>
          <a:custGeom>
            <a:avLst/>
            <a:gdLst/>
            <a:ahLst/>
            <a:cxnLst/>
            <a:rect l="l" t="t" r="r" b="b"/>
            <a:pathLst>
              <a:path w="2908126" h="1993388">
                <a:moveTo>
                  <a:pt x="0" y="0"/>
                </a:moveTo>
                <a:lnTo>
                  <a:pt x="2908126" y="0"/>
                </a:lnTo>
                <a:lnTo>
                  <a:pt x="2908126" y="1993389"/>
                </a:lnTo>
                <a:lnTo>
                  <a:pt x="0" y="1993389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3679962" y="1150199"/>
            <a:ext cx="2648948" cy="1533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750"/>
              </a:lnSpc>
            </a:pPr>
            <a:r>
              <a:rPr lang="en-US" sz="8500" spc="1351">
                <a:solidFill>
                  <a:srgbClr val="825E4F"/>
                </a:solidFill>
                <a:ea typeface="思源宋体 1 Semi-Bold" panose="02020600000000000000" charset="-122"/>
              </a:rPr>
              <a:t>目录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550292" y="1589439"/>
            <a:ext cx="3999928" cy="1095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9000"/>
              </a:lnSpc>
            </a:pPr>
            <a:r>
              <a:rPr lang="en-US" sz="6000" spc="324">
                <a:solidFill>
                  <a:srgbClr val="979B91"/>
                </a:solidFill>
                <a:latin typeface="Allura" panose="02000000000000000000"/>
              </a:rPr>
              <a:t>Concents</a:t>
            </a:r>
          </a:p>
        </p:txBody>
      </p:sp>
      <p:sp>
        <p:nvSpPr>
          <p:cNvPr id="8" name="Freeform 8"/>
          <p:cNvSpPr/>
          <p:nvPr/>
        </p:nvSpPr>
        <p:spPr>
          <a:xfrm rot="4148030">
            <a:off x="13230194" y="2417824"/>
            <a:ext cx="11096993" cy="7122252"/>
          </a:xfrm>
          <a:custGeom>
            <a:avLst/>
            <a:gdLst/>
            <a:ahLst/>
            <a:cxnLst/>
            <a:rect l="l" t="t" r="r" b="b"/>
            <a:pathLst>
              <a:path w="11096993" h="7122252">
                <a:moveTo>
                  <a:pt x="0" y="0"/>
                </a:moveTo>
                <a:lnTo>
                  <a:pt x="11096993" y="0"/>
                </a:lnTo>
                <a:lnTo>
                  <a:pt x="11096993" y="7122252"/>
                </a:lnTo>
                <a:lnTo>
                  <a:pt x="0" y="7122252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>
            <p:custDataLst>
              <p:tags r:id="rId1"/>
            </p:custDataLst>
          </p:nvPr>
        </p:nvGrpSpPr>
        <p:grpSpPr>
          <a:xfrm>
            <a:off x="2371836" y="4265964"/>
            <a:ext cx="1968052" cy="1219199"/>
            <a:chOff x="0" y="0"/>
            <a:chExt cx="2624070" cy="1625599"/>
          </a:xfrm>
        </p:grpSpPr>
        <p:sp>
          <p:nvSpPr>
            <p:cNvPr id="10" name="Freeform 10"/>
            <p:cNvSpPr/>
            <p:nvPr>
              <p:custDataLst>
                <p:tags r:id="rId11"/>
              </p:custDataLst>
            </p:nvPr>
          </p:nvSpPr>
          <p:spPr>
            <a:xfrm rot="-10800000" flipV="1">
              <a:off x="864266" y="307677"/>
              <a:ext cx="1759803" cy="1206265"/>
            </a:xfrm>
            <a:custGeom>
              <a:avLst/>
              <a:gdLst/>
              <a:ahLst/>
              <a:cxnLst/>
              <a:rect l="l" t="t" r="r" b="b"/>
              <a:pathLst>
                <a:path w="1759803" h="1206265">
                  <a:moveTo>
                    <a:pt x="0" y="1206265"/>
                  </a:moveTo>
                  <a:lnTo>
                    <a:pt x="1759804" y="1206265"/>
                  </a:lnTo>
                  <a:lnTo>
                    <a:pt x="1759804" y="0"/>
                  </a:lnTo>
                  <a:lnTo>
                    <a:pt x="0" y="0"/>
                  </a:lnTo>
                  <a:lnTo>
                    <a:pt x="0" y="1206265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TextBox 11"/>
            <p:cNvSpPr txBox="1"/>
            <p:nvPr>
              <p:custDataLst>
                <p:tags r:id="rId12"/>
              </p:custDataLst>
            </p:nvPr>
          </p:nvSpPr>
          <p:spPr>
            <a:xfrm>
              <a:off x="0" y="-238125"/>
              <a:ext cx="2125584" cy="1863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12000"/>
                </a:lnSpc>
              </a:pPr>
              <a:r>
                <a:rPr lang="en-US" sz="8000" u="none" strike="noStrike">
                  <a:solidFill>
                    <a:srgbClr val="979B91"/>
                  </a:solidFill>
                  <a:latin typeface="Allura" panose="02000000000000000000"/>
                </a:rPr>
                <a:t>01</a:t>
              </a:r>
            </a:p>
          </p:txBody>
        </p:sp>
      </p:grpSp>
      <p:sp>
        <p:nvSpPr>
          <p:cNvPr id="12" name="TextBox 12"/>
          <p:cNvSpPr txBox="1"/>
          <p:nvPr>
            <p:custDataLst>
              <p:tags r:id="rId2"/>
            </p:custDataLst>
          </p:nvPr>
        </p:nvSpPr>
        <p:spPr>
          <a:xfrm>
            <a:off x="4515479" y="4522435"/>
            <a:ext cx="2990125" cy="819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750"/>
              </a:lnSpc>
            </a:pPr>
            <a:r>
              <a:rPr lang="en-US" sz="4500" spc="900">
                <a:solidFill>
                  <a:srgbClr val="825E4F"/>
                </a:solidFill>
                <a:ea typeface="思源宋体 1 Medium" panose="02020500000000000000" charset="-122"/>
              </a:rPr>
              <a:t>眼球结构</a:t>
            </a:r>
          </a:p>
        </p:txBody>
      </p:sp>
      <p:sp>
        <p:nvSpPr>
          <p:cNvPr id="13" name="TextBox 13"/>
          <p:cNvSpPr txBox="1"/>
          <p:nvPr>
            <p:custDataLst>
              <p:tags r:id="rId3"/>
            </p:custDataLst>
          </p:nvPr>
        </p:nvSpPr>
        <p:spPr>
          <a:xfrm>
            <a:off x="10797200" y="4522435"/>
            <a:ext cx="2990125" cy="819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750"/>
              </a:lnSpc>
              <a:spcBef>
                <a:spcPct val="0"/>
              </a:spcBef>
            </a:pPr>
            <a:r>
              <a:rPr lang="en-US" sz="4500" spc="900">
                <a:solidFill>
                  <a:srgbClr val="825E4F"/>
                </a:solidFill>
                <a:ea typeface="思源宋体 1 Medium" panose="02020500000000000000" charset="-122"/>
              </a:rPr>
              <a:t>视觉通路</a:t>
            </a:r>
          </a:p>
        </p:txBody>
      </p:sp>
      <p:grpSp>
        <p:nvGrpSpPr>
          <p:cNvPr id="15" name="Group 15"/>
          <p:cNvGrpSpPr/>
          <p:nvPr>
            <p:custDataLst>
              <p:tags r:id="rId4"/>
            </p:custDataLst>
          </p:nvPr>
        </p:nvGrpSpPr>
        <p:grpSpPr>
          <a:xfrm>
            <a:off x="8582168" y="4265964"/>
            <a:ext cx="1968052" cy="1219199"/>
            <a:chOff x="0" y="0"/>
            <a:chExt cx="2624070" cy="1625599"/>
          </a:xfrm>
        </p:grpSpPr>
        <p:sp>
          <p:nvSpPr>
            <p:cNvPr id="16" name="Freeform 16"/>
            <p:cNvSpPr/>
            <p:nvPr>
              <p:custDataLst>
                <p:tags r:id="rId9"/>
              </p:custDataLst>
            </p:nvPr>
          </p:nvSpPr>
          <p:spPr>
            <a:xfrm rot="-10800000" flipV="1">
              <a:off x="864266" y="307677"/>
              <a:ext cx="1759803" cy="1206265"/>
            </a:xfrm>
            <a:custGeom>
              <a:avLst/>
              <a:gdLst/>
              <a:ahLst/>
              <a:cxnLst/>
              <a:rect l="l" t="t" r="r" b="b"/>
              <a:pathLst>
                <a:path w="1759803" h="1206265">
                  <a:moveTo>
                    <a:pt x="0" y="1206265"/>
                  </a:moveTo>
                  <a:lnTo>
                    <a:pt x="1759804" y="1206265"/>
                  </a:lnTo>
                  <a:lnTo>
                    <a:pt x="1759804" y="0"/>
                  </a:lnTo>
                  <a:lnTo>
                    <a:pt x="0" y="0"/>
                  </a:lnTo>
                  <a:lnTo>
                    <a:pt x="0" y="1206265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TextBox 17"/>
            <p:cNvSpPr txBox="1"/>
            <p:nvPr>
              <p:custDataLst>
                <p:tags r:id="rId10"/>
              </p:custDataLst>
            </p:nvPr>
          </p:nvSpPr>
          <p:spPr>
            <a:xfrm>
              <a:off x="0" y="-238125"/>
              <a:ext cx="2125584" cy="1863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12000"/>
                </a:lnSpc>
              </a:pPr>
              <a:r>
                <a:rPr lang="en-US" sz="8000" u="none" strike="noStrike">
                  <a:solidFill>
                    <a:srgbClr val="979B91"/>
                  </a:solidFill>
                  <a:latin typeface="Allura" panose="02000000000000000000"/>
                </a:rPr>
                <a:t>02</a:t>
              </a:r>
            </a:p>
          </p:txBody>
        </p:sp>
      </p:grpSp>
      <p:grpSp>
        <p:nvGrpSpPr>
          <p:cNvPr id="23" name="Group 18"/>
          <p:cNvGrpSpPr/>
          <p:nvPr>
            <p:custDataLst>
              <p:tags r:id="rId5"/>
            </p:custDataLst>
          </p:nvPr>
        </p:nvGrpSpPr>
        <p:grpSpPr>
          <a:xfrm>
            <a:off x="2392791" y="6338939"/>
            <a:ext cx="2147756" cy="1397793"/>
            <a:chOff x="-141394" y="-17991"/>
            <a:chExt cx="2863676" cy="1863724"/>
          </a:xfrm>
        </p:grpSpPr>
        <p:sp>
          <p:nvSpPr>
            <p:cNvPr id="24" name="Freeform 19"/>
            <p:cNvSpPr/>
            <p:nvPr>
              <p:custDataLst>
                <p:tags r:id="rId7"/>
              </p:custDataLst>
            </p:nvPr>
          </p:nvSpPr>
          <p:spPr>
            <a:xfrm rot="-10800000" flipV="1">
              <a:off x="962479" y="307677"/>
              <a:ext cx="1759803" cy="1206265"/>
            </a:xfrm>
            <a:custGeom>
              <a:avLst/>
              <a:gdLst/>
              <a:ahLst/>
              <a:cxnLst/>
              <a:rect l="l" t="t" r="r" b="b"/>
              <a:pathLst>
                <a:path w="1759803" h="1206265">
                  <a:moveTo>
                    <a:pt x="0" y="1206265"/>
                  </a:moveTo>
                  <a:lnTo>
                    <a:pt x="1759804" y="1206265"/>
                  </a:lnTo>
                  <a:lnTo>
                    <a:pt x="1759804" y="0"/>
                  </a:lnTo>
                  <a:lnTo>
                    <a:pt x="0" y="0"/>
                  </a:lnTo>
                  <a:lnTo>
                    <a:pt x="0" y="1206265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5" name="TextBox 20"/>
            <p:cNvSpPr txBox="1"/>
            <p:nvPr>
              <p:custDataLst>
                <p:tags r:id="rId8"/>
              </p:custDataLst>
            </p:nvPr>
          </p:nvSpPr>
          <p:spPr>
            <a:xfrm>
              <a:off x="-141394" y="-17991"/>
              <a:ext cx="2125584" cy="1863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12000"/>
                </a:lnSpc>
              </a:pPr>
              <a:r>
                <a:rPr lang="en-US" sz="8000" u="none" strike="noStrike">
                  <a:solidFill>
                    <a:srgbClr val="979B91"/>
                  </a:solidFill>
                  <a:latin typeface="Allura" panose="02000000000000000000"/>
                </a:rPr>
                <a:t>03</a:t>
              </a:r>
            </a:p>
          </p:txBody>
        </p:sp>
      </p:grpSp>
      <p:sp>
        <p:nvSpPr>
          <p:cNvPr id="26" name="文本框 25"/>
          <p:cNvSpPr txBox="1"/>
          <p:nvPr>
            <p:custDataLst>
              <p:tags r:id="rId6"/>
            </p:custDataLst>
          </p:nvPr>
        </p:nvSpPr>
        <p:spPr>
          <a:xfrm>
            <a:off x="4540250" y="6591300"/>
            <a:ext cx="4982210" cy="956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indent="0" algn="l">
              <a:lnSpc>
                <a:spcPts val="6750"/>
              </a:lnSpc>
              <a:spcBef>
                <a:spcPct val="0"/>
              </a:spcBef>
            </a:pPr>
            <a:r>
              <a:rPr lang="zh-CN" altLang="en-US" sz="4500" spc="900">
                <a:solidFill>
                  <a:srgbClr val="825E4F"/>
                </a:solidFill>
                <a:ea typeface="思源宋体 1 Medium" panose="02020500000000000000" charset="-122"/>
                <a:sym typeface="+mn-ea"/>
              </a:rPr>
              <a:t>近期研究进展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4104478">
            <a:off x="1737207" y="-425826"/>
            <a:ext cx="15617082" cy="11108259"/>
          </a:xfrm>
          <a:custGeom>
            <a:avLst/>
            <a:gdLst/>
            <a:ahLst/>
            <a:cxnLst/>
            <a:rect l="l" t="t" r="r" b="b"/>
            <a:pathLst>
              <a:path w="15617082" h="11108259">
                <a:moveTo>
                  <a:pt x="0" y="0"/>
                </a:moveTo>
                <a:lnTo>
                  <a:pt x="15617082" y="0"/>
                </a:lnTo>
                <a:lnTo>
                  <a:pt x="15617082" y="11108259"/>
                </a:lnTo>
                <a:lnTo>
                  <a:pt x="0" y="1110825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371836" y="8066880"/>
            <a:ext cx="4743673" cy="5787774"/>
          </a:xfrm>
          <a:custGeom>
            <a:avLst/>
            <a:gdLst/>
            <a:ahLst/>
            <a:cxnLst/>
            <a:rect l="l" t="t" r="r" b="b"/>
            <a:pathLst>
              <a:path w="4743673" h="5787774">
                <a:moveTo>
                  <a:pt x="0" y="0"/>
                </a:moveTo>
                <a:lnTo>
                  <a:pt x="4743672" y="0"/>
                </a:lnTo>
                <a:lnTo>
                  <a:pt x="4743672" y="5787774"/>
                </a:lnTo>
                <a:lnTo>
                  <a:pt x="0" y="578777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4" name="Freeform 4"/>
          <p:cNvSpPr/>
          <p:nvPr/>
        </p:nvSpPr>
        <p:spPr>
          <a:xfrm rot="1783347">
            <a:off x="15673465" y="6833555"/>
            <a:ext cx="2264834" cy="2466651"/>
          </a:xfrm>
          <a:custGeom>
            <a:avLst/>
            <a:gdLst/>
            <a:ahLst/>
            <a:cxnLst/>
            <a:rect l="l" t="t" r="r" b="b"/>
            <a:pathLst>
              <a:path w="2264834" h="2466651">
                <a:moveTo>
                  <a:pt x="0" y="0"/>
                </a:moveTo>
                <a:lnTo>
                  <a:pt x="2264834" y="0"/>
                </a:lnTo>
                <a:lnTo>
                  <a:pt x="2264834" y="2466651"/>
                </a:lnTo>
                <a:lnTo>
                  <a:pt x="0" y="24666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rot="1958881">
            <a:off x="15281895" y="-675122"/>
            <a:ext cx="3954809" cy="2710842"/>
          </a:xfrm>
          <a:custGeom>
            <a:avLst/>
            <a:gdLst/>
            <a:ahLst/>
            <a:cxnLst/>
            <a:rect l="l" t="t" r="r" b="b"/>
            <a:pathLst>
              <a:path w="3954809" h="2710842">
                <a:moveTo>
                  <a:pt x="0" y="0"/>
                </a:moveTo>
                <a:lnTo>
                  <a:pt x="3954810" y="0"/>
                </a:lnTo>
                <a:lnTo>
                  <a:pt x="3954810" y="2710842"/>
                </a:lnTo>
                <a:lnTo>
                  <a:pt x="0" y="271084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943426" y="2689904"/>
            <a:ext cx="16401148" cy="2438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250"/>
              </a:lnSpc>
            </a:pPr>
            <a:r>
              <a:rPr lang="en-US" sz="13500" spc="1350">
                <a:solidFill>
                  <a:srgbClr val="825E4F"/>
                </a:solidFill>
                <a:latin typeface="思源宋体 1 Semi-Bold" panose="02020600000000000000" charset="-122"/>
              </a:rPr>
              <a:t>thanks!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283043" y="1998977"/>
            <a:ext cx="11721914" cy="1095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000"/>
              </a:lnSpc>
            </a:pPr>
            <a:r>
              <a:rPr lang="en-US" sz="6000" spc="324">
                <a:solidFill>
                  <a:srgbClr val="979B91"/>
                </a:solidFill>
                <a:latin typeface="Allura" panose="02000000000000000000"/>
              </a:rPr>
              <a:t>Thank you very much for watching</a:t>
            </a:r>
          </a:p>
        </p:txBody>
      </p:sp>
      <p:sp>
        <p:nvSpPr>
          <p:cNvPr id="8" name="Freeform 8"/>
          <p:cNvSpPr/>
          <p:nvPr/>
        </p:nvSpPr>
        <p:spPr>
          <a:xfrm rot="1255876">
            <a:off x="810035" y="680299"/>
            <a:ext cx="2311366" cy="1483477"/>
          </a:xfrm>
          <a:custGeom>
            <a:avLst/>
            <a:gdLst/>
            <a:ahLst/>
            <a:cxnLst/>
            <a:rect l="l" t="t" r="r" b="b"/>
            <a:pathLst>
              <a:path w="2311366" h="1483477">
                <a:moveTo>
                  <a:pt x="0" y="0"/>
                </a:moveTo>
                <a:lnTo>
                  <a:pt x="2311366" y="0"/>
                </a:lnTo>
                <a:lnTo>
                  <a:pt x="2311366" y="1483477"/>
                </a:lnTo>
                <a:lnTo>
                  <a:pt x="0" y="148347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366445">
            <a:off x="12272641" y="-1792102"/>
            <a:ext cx="15617082" cy="11108259"/>
          </a:xfrm>
          <a:custGeom>
            <a:avLst/>
            <a:gdLst/>
            <a:ahLst/>
            <a:cxnLst/>
            <a:rect l="l" t="t" r="r" b="b"/>
            <a:pathLst>
              <a:path w="15617082" h="11108259">
                <a:moveTo>
                  <a:pt x="0" y="0"/>
                </a:moveTo>
                <a:lnTo>
                  <a:pt x="15617082" y="0"/>
                </a:lnTo>
                <a:lnTo>
                  <a:pt x="15617082" y="11108259"/>
                </a:lnTo>
                <a:lnTo>
                  <a:pt x="0" y="1110825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3" name="Freeform 3"/>
          <p:cNvSpPr/>
          <p:nvPr/>
        </p:nvSpPr>
        <p:spPr>
          <a:xfrm rot="7366445">
            <a:off x="-6223519" y="79508"/>
            <a:ext cx="12828959" cy="9125097"/>
          </a:xfrm>
          <a:custGeom>
            <a:avLst/>
            <a:gdLst/>
            <a:ahLst/>
            <a:cxnLst/>
            <a:rect l="l" t="t" r="r" b="b"/>
            <a:pathLst>
              <a:path w="12828959" h="9125097">
                <a:moveTo>
                  <a:pt x="0" y="0"/>
                </a:moveTo>
                <a:lnTo>
                  <a:pt x="12828960" y="0"/>
                </a:lnTo>
                <a:lnTo>
                  <a:pt x="12828960" y="9125097"/>
                </a:lnTo>
                <a:lnTo>
                  <a:pt x="0" y="91250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4" name="Freeform 4"/>
          <p:cNvSpPr/>
          <p:nvPr/>
        </p:nvSpPr>
        <p:spPr>
          <a:xfrm rot="-7775086">
            <a:off x="-1080879" y="-1157448"/>
            <a:ext cx="5642732" cy="6145549"/>
          </a:xfrm>
          <a:custGeom>
            <a:avLst/>
            <a:gdLst/>
            <a:ahLst/>
            <a:cxnLst/>
            <a:rect l="l" t="t" r="r" b="b"/>
            <a:pathLst>
              <a:path w="5642732" h="6145549">
                <a:moveTo>
                  <a:pt x="0" y="0"/>
                </a:moveTo>
                <a:lnTo>
                  <a:pt x="5642732" y="0"/>
                </a:lnTo>
                <a:lnTo>
                  <a:pt x="5642732" y="6145550"/>
                </a:lnTo>
                <a:lnTo>
                  <a:pt x="0" y="61455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rot="3111594">
            <a:off x="11863239" y="1990530"/>
            <a:ext cx="11096993" cy="7122252"/>
          </a:xfrm>
          <a:custGeom>
            <a:avLst/>
            <a:gdLst/>
            <a:ahLst/>
            <a:cxnLst/>
            <a:rect l="l" t="t" r="r" b="b"/>
            <a:pathLst>
              <a:path w="11096993" h="7122252">
                <a:moveTo>
                  <a:pt x="0" y="0"/>
                </a:moveTo>
                <a:lnTo>
                  <a:pt x="11096993" y="0"/>
                </a:lnTo>
                <a:lnTo>
                  <a:pt x="11096993" y="7122252"/>
                </a:lnTo>
                <a:lnTo>
                  <a:pt x="0" y="712225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6816929" y="2129918"/>
            <a:ext cx="4654142" cy="2883219"/>
            <a:chOff x="0" y="0"/>
            <a:chExt cx="6205523" cy="3844292"/>
          </a:xfrm>
        </p:grpSpPr>
        <p:sp>
          <p:nvSpPr>
            <p:cNvPr id="7" name="Freeform 7"/>
            <p:cNvSpPr/>
            <p:nvPr/>
          </p:nvSpPr>
          <p:spPr>
            <a:xfrm rot="-10800000" flipV="1">
              <a:off x="2043858" y="727608"/>
              <a:ext cx="4161665" cy="2852632"/>
            </a:xfrm>
            <a:custGeom>
              <a:avLst/>
              <a:gdLst/>
              <a:ahLst/>
              <a:cxnLst/>
              <a:rect l="l" t="t" r="r" b="b"/>
              <a:pathLst>
                <a:path w="4161665" h="2852632">
                  <a:moveTo>
                    <a:pt x="0" y="2852633"/>
                  </a:moveTo>
                  <a:lnTo>
                    <a:pt x="4161665" y="2852633"/>
                  </a:lnTo>
                  <a:lnTo>
                    <a:pt x="4161665" y="0"/>
                  </a:lnTo>
                  <a:lnTo>
                    <a:pt x="0" y="0"/>
                  </a:lnTo>
                  <a:lnTo>
                    <a:pt x="0" y="2852633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  <p:sp>
          <p:nvSpPr>
            <p:cNvPr id="8" name="TextBox 8"/>
            <p:cNvSpPr txBox="1"/>
            <p:nvPr/>
          </p:nvSpPr>
          <p:spPr>
            <a:xfrm>
              <a:off x="0" y="-533400"/>
              <a:ext cx="5026681" cy="43776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8380"/>
                </a:lnSpc>
              </a:pPr>
              <a:r>
                <a:rPr lang="en-US" sz="18920" u="none" strike="noStrike">
                  <a:solidFill>
                    <a:srgbClr val="979B91"/>
                  </a:solidFill>
                  <a:latin typeface="Allura" panose="02000000000000000000"/>
                </a:rPr>
                <a:t>03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5261244" y="5094456"/>
            <a:ext cx="9138065" cy="17144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4250"/>
              </a:lnSpc>
            </a:pPr>
            <a:r>
              <a:rPr lang="en-US" sz="9500" spc="1900">
                <a:solidFill>
                  <a:srgbClr val="825E4F"/>
                </a:solidFill>
                <a:ea typeface="思源宋体 1 Medium" panose="02020500000000000000" charset="-122"/>
              </a:rPr>
              <a:t>常见视觉疾病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5998845" y="6409372"/>
            <a:ext cx="189548" cy="184785"/>
            <a:chOff x="0" y="0"/>
            <a:chExt cx="252730" cy="246380"/>
          </a:xfrm>
        </p:grpSpPr>
        <p:sp>
          <p:nvSpPr>
            <p:cNvPr id="11" name="Freeform 11"/>
            <p:cNvSpPr/>
            <p:nvPr/>
          </p:nvSpPr>
          <p:spPr>
            <a:xfrm>
              <a:off x="49530" y="49530"/>
              <a:ext cx="149860" cy="153670"/>
            </a:xfrm>
            <a:custGeom>
              <a:avLst/>
              <a:gdLst/>
              <a:ahLst/>
              <a:cxnLst/>
              <a:rect l="l" t="t" r="r" b="b"/>
              <a:pathLst>
                <a:path w="149860" h="153670">
                  <a:moveTo>
                    <a:pt x="149860" y="53340"/>
                  </a:moveTo>
                  <a:cubicBezTo>
                    <a:pt x="146050" y="106680"/>
                    <a:pt x="127000" y="137160"/>
                    <a:pt x="107950" y="144780"/>
                  </a:cubicBezTo>
                  <a:cubicBezTo>
                    <a:pt x="88900" y="153670"/>
                    <a:pt x="54610" y="148590"/>
                    <a:pt x="38100" y="140970"/>
                  </a:cubicBezTo>
                  <a:cubicBezTo>
                    <a:pt x="25400" y="135890"/>
                    <a:pt x="17780" y="125730"/>
                    <a:pt x="11430" y="115570"/>
                  </a:cubicBezTo>
                  <a:cubicBezTo>
                    <a:pt x="6350" y="105410"/>
                    <a:pt x="0" y="93980"/>
                    <a:pt x="1270" y="80010"/>
                  </a:cubicBezTo>
                  <a:cubicBezTo>
                    <a:pt x="2540" y="62230"/>
                    <a:pt x="17780" y="29210"/>
                    <a:pt x="30480" y="15240"/>
                  </a:cubicBezTo>
                  <a:cubicBezTo>
                    <a:pt x="39370" y="6350"/>
                    <a:pt x="50800" y="1270"/>
                    <a:pt x="63500" y="1270"/>
                  </a:cubicBezTo>
                  <a:cubicBezTo>
                    <a:pt x="81280" y="0"/>
                    <a:pt x="130810" y="21590"/>
                    <a:pt x="130810" y="21590"/>
                  </a:cubicBezTo>
                </a:path>
              </a:pathLst>
            </a:custGeom>
            <a:solidFill>
              <a:srgbClr val="287B9F"/>
            </a:solidFill>
            <a:ln cap="sq">
              <a:noFill/>
              <a:prstDash val="solid"/>
              <a:miter/>
            </a:ln>
          </p:spPr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817873">
            <a:off x="13791732" y="-1811555"/>
            <a:ext cx="15617082" cy="11108259"/>
          </a:xfrm>
          <a:custGeom>
            <a:avLst/>
            <a:gdLst/>
            <a:ahLst/>
            <a:cxnLst/>
            <a:rect l="l" t="t" r="r" b="b"/>
            <a:pathLst>
              <a:path w="15617082" h="11108259">
                <a:moveTo>
                  <a:pt x="0" y="0"/>
                </a:moveTo>
                <a:lnTo>
                  <a:pt x="15617082" y="0"/>
                </a:lnTo>
                <a:lnTo>
                  <a:pt x="15617082" y="11108258"/>
                </a:lnTo>
                <a:lnTo>
                  <a:pt x="0" y="11108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3" name="Freeform 3"/>
          <p:cNvSpPr/>
          <p:nvPr/>
        </p:nvSpPr>
        <p:spPr>
          <a:xfrm rot="6324801">
            <a:off x="-8846164" y="128626"/>
            <a:ext cx="12828959" cy="9125097"/>
          </a:xfrm>
          <a:custGeom>
            <a:avLst/>
            <a:gdLst/>
            <a:ahLst/>
            <a:cxnLst/>
            <a:rect l="l" t="t" r="r" b="b"/>
            <a:pathLst>
              <a:path w="12828959" h="9125097">
                <a:moveTo>
                  <a:pt x="0" y="0"/>
                </a:moveTo>
                <a:lnTo>
                  <a:pt x="12828959" y="0"/>
                </a:lnTo>
                <a:lnTo>
                  <a:pt x="12828959" y="9125098"/>
                </a:lnTo>
                <a:lnTo>
                  <a:pt x="0" y="91250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4" name="Freeform 4"/>
          <p:cNvSpPr/>
          <p:nvPr/>
        </p:nvSpPr>
        <p:spPr>
          <a:xfrm rot="9337147">
            <a:off x="-421851" y="-114594"/>
            <a:ext cx="1496153" cy="1629473"/>
          </a:xfrm>
          <a:custGeom>
            <a:avLst/>
            <a:gdLst/>
            <a:ahLst/>
            <a:cxnLst/>
            <a:rect l="l" t="t" r="r" b="b"/>
            <a:pathLst>
              <a:path w="1496153" h="1629473">
                <a:moveTo>
                  <a:pt x="0" y="0"/>
                </a:moveTo>
                <a:lnTo>
                  <a:pt x="1496153" y="0"/>
                </a:lnTo>
                <a:lnTo>
                  <a:pt x="1496153" y="1629473"/>
                </a:lnTo>
                <a:lnTo>
                  <a:pt x="0" y="16294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rot="4412718">
            <a:off x="16587494" y="8335573"/>
            <a:ext cx="3012742" cy="1933633"/>
          </a:xfrm>
          <a:custGeom>
            <a:avLst/>
            <a:gdLst/>
            <a:ahLst/>
            <a:cxnLst/>
            <a:rect l="l" t="t" r="r" b="b"/>
            <a:pathLst>
              <a:path w="3012742" h="1933633">
                <a:moveTo>
                  <a:pt x="0" y="0"/>
                </a:moveTo>
                <a:lnTo>
                  <a:pt x="3012742" y="0"/>
                </a:lnTo>
                <a:lnTo>
                  <a:pt x="3012742" y="1933633"/>
                </a:lnTo>
                <a:lnTo>
                  <a:pt x="0" y="193363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641539">
            <a:off x="6453437" y="220602"/>
            <a:ext cx="5381127" cy="2298853"/>
          </a:xfrm>
          <a:custGeom>
            <a:avLst/>
            <a:gdLst/>
            <a:ahLst/>
            <a:cxnLst/>
            <a:rect l="l" t="t" r="r" b="b"/>
            <a:pathLst>
              <a:path w="5381127" h="2298853">
                <a:moveTo>
                  <a:pt x="0" y="0"/>
                </a:moveTo>
                <a:lnTo>
                  <a:pt x="5381126" y="0"/>
                </a:lnTo>
                <a:lnTo>
                  <a:pt x="5381126" y="2298853"/>
                </a:lnTo>
                <a:lnTo>
                  <a:pt x="0" y="229885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15337"/>
            </a:stretch>
          </a:blipFill>
          <a:ln cap="sq">
            <a:noFill/>
            <a:prstDash val="solid"/>
            <a:miter/>
          </a:ln>
        </p:spPr>
      </p:sp>
      <p:grpSp>
        <p:nvGrpSpPr>
          <p:cNvPr id="7" name="Group 7"/>
          <p:cNvGrpSpPr/>
          <p:nvPr/>
        </p:nvGrpSpPr>
        <p:grpSpPr>
          <a:xfrm>
            <a:off x="1697689" y="2499002"/>
            <a:ext cx="3034275" cy="499689"/>
            <a:chOff x="0" y="0"/>
            <a:chExt cx="4045700" cy="666253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4045700" cy="666253"/>
              <a:chOff x="0" y="0"/>
              <a:chExt cx="1039241" cy="171144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039241" cy="171144"/>
              </a:xfrm>
              <a:custGeom>
                <a:avLst/>
                <a:gdLst/>
                <a:ahLst/>
                <a:cxnLst/>
                <a:rect l="l" t="t" r="r" b="b"/>
                <a:pathLst>
                  <a:path w="1039241" h="171144">
                    <a:moveTo>
                      <a:pt x="85572" y="0"/>
                    </a:moveTo>
                    <a:lnTo>
                      <a:pt x="953669" y="0"/>
                    </a:lnTo>
                    <a:cubicBezTo>
                      <a:pt x="1000929" y="0"/>
                      <a:pt x="1039241" y="38312"/>
                      <a:pt x="1039241" y="85572"/>
                    </a:cubicBezTo>
                    <a:lnTo>
                      <a:pt x="1039241" y="85572"/>
                    </a:lnTo>
                    <a:cubicBezTo>
                      <a:pt x="1039241" y="132832"/>
                      <a:pt x="1000929" y="171144"/>
                      <a:pt x="953669" y="171144"/>
                    </a:cubicBezTo>
                    <a:lnTo>
                      <a:pt x="85572" y="171144"/>
                    </a:lnTo>
                    <a:cubicBezTo>
                      <a:pt x="38312" y="171144"/>
                      <a:pt x="0" y="132832"/>
                      <a:pt x="0" y="85572"/>
                    </a:cubicBezTo>
                    <a:lnTo>
                      <a:pt x="0" y="85572"/>
                    </a:lnTo>
                    <a:cubicBezTo>
                      <a:pt x="0" y="38312"/>
                      <a:pt x="38312" y="0"/>
                      <a:pt x="85572" y="0"/>
                    </a:cubicBezTo>
                    <a:close/>
                  </a:path>
                </a:pathLst>
              </a:custGeom>
              <a:solidFill>
                <a:srgbClr val="ECBCA6"/>
              </a:solidFill>
              <a:ln w="9525" cap="rnd">
                <a:solidFill>
                  <a:srgbClr val="825E4F"/>
                </a:solidFill>
                <a:prstDash val="solid"/>
                <a:round/>
              </a:ln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47625"/>
                <a:ext cx="1039241" cy="218769"/>
              </a:xfrm>
              <a:prstGeom prst="rect">
                <a:avLst/>
              </a:prstGeom>
            </p:spPr>
            <p:txBody>
              <a:bodyPr lIns="34493" tIns="34493" rIns="34493" bIns="34493" rtlCol="0" anchor="ctr"/>
              <a:lstStyle/>
              <a:p>
                <a:pPr marL="0" lvl="0" indent="0" algn="ctr">
                  <a:lnSpc>
                    <a:spcPts val="2895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292086" y="-16160"/>
              <a:ext cx="3461527" cy="6131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920"/>
                </a:lnSpc>
                <a:spcBef>
                  <a:spcPct val="0"/>
                </a:spcBef>
              </a:pPr>
              <a:r>
                <a:rPr lang="en-US" sz="2800" spc="279">
                  <a:solidFill>
                    <a:srgbClr val="825E4F"/>
                  </a:solidFill>
                  <a:ea typeface="思源宋体 1 Medium" panose="02020500000000000000" charset="-122"/>
                </a:rPr>
                <a:t>近视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9803658" y="6168088"/>
            <a:ext cx="3034275" cy="499689"/>
            <a:chOff x="0" y="0"/>
            <a:chExt cx="4045700" cy="666253"/>
          </a:xfrm>
        </p:grpSpPr>
        <p:grpSp>
          <p:nvGrpSpPr>
            <p:cNvPr id="13" name="Group 13"/>
            <p:cNvGrpSpPr/>
            <p:nvPr/>
          </p:nvGrpSpPr>
          <p:grpSpPr>
            <a:xfrm>
              <a:off x="0" y="0"/>
              <a:ext cx="4045700" cy="666253"/>
              <a:chOff x="0" y="0"/>
              <a:chExt cx="1039241" cy="171144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1039241" cy="171144"/>
              </a:xfrm>
              <a:custGeom>
                <a:avLst/>
                <a:gdLst/>
                <a:ahLst/>
                <a:cxnLst/>
                <a:rect l="l" t="t" r="r" b="b"/>
                <a:pathLst>
                  <a:path w="1039241" h="171144">
                    <a:moveTo>
                      <a:pt x="85572" y="0"/>
                    </a:moveTo>
                    <a:lnTo>
                      <a:pt x="953669" y="0"/>
                    </a:lnTo>
                    <a:cubicBezTo>
                      <a:pt x="1000929" y="0"/>
                      <a:pt x="1039241" y="38312"/>
                      <a:pt x="1039241" y="85572"/>
                    </a:cubicBezTo>
                    <a:lnTo>
                      <a:pt x="1039241" y="85572"/>
                    </a:lnTo>
                    <a:cubicBezTo>
                      <a:pt x="1039241" y="132832"/>
                      <a:pt x="1000929" y="171144"/>
                      <a:pt x="953669" y="171144"/>
                    </a:cubicBezTo>
                    <a:lnTo>
                      <a:pt x="85572" y="171144"/>
                    </a:lnTo>
                    <a:cubicBezTo>
                      <a:pt x="38312" y="171144"/>
                      <a:pt x="0" y="132832"/>
                      <a:pt x="0" y="85572"/>
                    </a:cubicBezTo>
                    <a:lnTo>
                      <a:pt x="0" y="85572"/>
                    </a:lnTo>
                    <a:cubicBezTo>
                      <a:pt x="0" y="38312"/>
                      <a:pt x="38312" y="0"/>
                      <a:pt x="85572" y="0"/>
                    </a:cubicBezTo>
                    <a:close/>
                  </a:path>
                </a:pathLst>
              </a:custGeom>
              <a:solidFill>
                <a:srgbClr val="ECBCA6"/>
              </a:solidFill>
              <a:ln w="9525" cap="rnd">
                <a:solidFill>
                  <a:srgbClr val="825E4F"/>
                </a:solidFill>
                <a:prstDash val="solid"/>
                <a:round/>
              </a:ln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47625"/>
                <a:ext cx="1039241" cy="218769"/>
              </a:xfrm>
              <a:prstGeom prst="rect">
                <a:avLst/>
              </a:prstGeom>
            </p:spPr>
            <p:txBody>
              <a:bodyPr lIns="34493" tIns="34493" rIns="34493" bIns="34493" rtlCol="0" anchor="ctr"/>
              <a:lstStyle/>
              <a:p>
                <a:pPr marL="0" lvl="0" indent="0" algn="ctr">
                  <a:lnSpc>
                    <a:spcPts val="2895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6" name="TextBox 16"/>
            <p:cNvSpPr txBox="1"/>
            <p:nvPr/>
          </p:nvSpPr>
          <p:spPr>
            <a:xfrm>
              <a:off x="292086" y="-16160"/>
              <a:ext cx="3461527" cy="6131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920"/>
                </a:lnSpc>
                <a:spcBef>
                  <a:spcPct val="0"/>
                </a:spcBef>
              </a:pPr>
              <a:r>
                <a:rPr lang="en-US" sz="2800" spc="279">
                  <a:solidFill>
                    <a:srgbClr val="825E4F"/>
                  </a:solidFill>
                  <a:ea typeface="思源宋体 1 Medium" panose="02020500000000000000" charset="-122"/>
                </a:rPr>
                <a:t>青光眼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9803658" y="2499002"/>
            <a:ext cx="3034275" cy="499689"/>
            <a:chOff x="0" y="0"/>
            <a:chExt cx="4045700" cy="666253"/>
          </a:xfrm>
        </p:grpSpPr>
        <p:grpSp>
          <p:nvGrpSpPr>
            <p:cNvPr id="18" name="Group 18"/>
            <p:cNvGrpSpPr/>
            <p:nvPr/>
          </p:nvGrpSpPr>
          <p:grpSpPr>
            <a:xfrm>
              <a:off x="0" y="0"/>
              <a:ext cx="4045700" cy="666253"/>
              <a:chOff x="0" y="0"/>
              <a:chExt cx="1039241" cy="171144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1039241" cy="171144"/>
              </a:xfrm>
              <a:custGeom>
                <a:avLst/>
                <a:gdLst/>
                <a:ahLst/>
                <a:cxnLst/>
                <a:rect l="l" t="t" r="r" b="b"/>
                <a:pathLst>
                  <a:path w="1039241" h="171144">
                    <a:moveTo>
                      <a:pt x="85572" y="0"/>
                    </a:moveTo>
                    <a:lnTo>
                      <a:pt x="953669" y="0"/>
                    </a:lnTo>
                    <a:cubicBezTo>
                      <a:pt x="1000929" y="0"/>
                      <a:pt x="1039241" y="38312"/>
                      <a:pt x="1039241" y="85572"/>
                    </a:cubicBezTo>
                    <a:lnTo>
                      <a:pt x="1039241" y="85572"/>
                    </a:lnTo>
                    <a:cubicBezTo>
                      <a:pt x="1039241" y="132832"/>
                      <a:pt x="1000929" y="171144"/>
                      <a:pt x="953669" y="171144"/>
                    </a:cubicBezTo>
                    <a:lnTo>
                      <a:pt x="85572" y="171144"/>
                    </a:lnTo>
                    <a:cubicBezTo>
                      <a:pt x="38312" y="171144"/>
                      <a:pt x="0" y="132832"/>
                      <a:pt x="0" y="85572"/>
                    </a:cubicBezTo>
                    <a:lnTo>
                      <a:pt x="0" y="85572"/>
                    </a:lnTo>
                    <a:cubicBezTo>
                      <a:pt x="0" y="38312"/>
                      <a:pt x="38312" y="0"/>
                      <a:pt x="85572" y="0"/>
                    </a:cubicBezTo>
                    <a:close/>
                  </a:path>
                </a:pathLst>
              </a:custGeom>
              <a:solidFill>
                <a:srgbClr val="ECBCA6"/>
              </a:solidFill>
              <a:ln w="9525" cap="rnd">
                <a:solidFill>
                  <a:srgbClr val="825E4F"/>
                </a:solidFill>
                <a:prstDash val="solid"/>
                <a:round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1039241" cy="218769"/>
              </a:xfrm>
              <a:prstGeom prst="rect">
                <a:avLst/>
              </a:prstGeom>
            </p:spPr>
            <p:txBody>
              <a:bodyPr lIns="34493" tIns="34493" rIns="34493" bIns="34493" rtlCol="0" anchor="ctr"/>
              <a:lstStyle/>
              <a:p>
                <a:pPr marL="0" lvl="0" indent="0" algn="ctr">
                  <a:lnSpc>
                    <a:spcPts val="2895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1" name="TextBox 21"/>
            <p:cNvSpPr txBox="1"/>
            <p:nvPr/>
          </p:nvSpPr>
          <p:spPr>
            <a:xfrm>
              <a:off x="292086" y="-16160"/>
              <a:ext cx="3461527" cy="6131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920"/>
                </a:lnSpc>
                <a:spcBef>
                  <a:spcPct val="0"/>
                </a:spcBef>
              </a:pPr>
              <a:r>
                <a:rPr lang="en-US" sz="2800" spc="279">
                  <a:solidFill>
                    <a:srgbClr val="825E4F"/>
                  </a:solidFill>
                  <a:ea typeface="思源宋体 1 Medium" panose="02020500000000000000" charset="-122"/>
                </a:rPr>
                <a:t>远视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697689" y="6346480"/>
            <a:ext cx="3034275" cy="499689"/>
            <a:chOff x="0" y="0"/>
            <a:chExt cx="4045700" cy="666253"/>
          </a:xfrm>
        </p:grpSpPr>
        <p:grpSp>
          <p:nvGrpSpPr>
            <p:cNvPr id="23" name="Group 23"/>
            <p:cNvGrpSpPr/>
            <p:nvPr/>
          </p:nvGrpSpPr>
          <p:grpSpPr>
            <a:xfrm>
              <a:off x="0" y="0"/>
              <a:ext cx="4045700" cy="666253"/>
              <a:chOff x="0" y="0"/>
              <a:chExt cx="1039241" cy="171144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0" y="0"/>
                <a:ext cx="1039241" cy="171144"/>
              </a:xfrm>
              <a:custGeom>
                <a:avLst/>
                <a:gdLst/>
                <a:ahLst/>
                <a:cxnLst/>
                <a:rect l="l" t="t" r="r" b="b"/>
                <a:pathLst>
                  <a:path w="1039241" h="171144">
                    <a:moveTo>
                      <a:pt x="85572" y="0"/>
                    </a:moveTo>
                    <a:lnTo>
                      <a:pt x="953669" y="0"/>
                    </a:lnTo>
                    <a:cubicBezTo>
                      <a:pt x="1000929" y="0"/>
                      <a:pt x="1039241" y="38312"/>
                      <a:pt x="1039241" y="85572"/>
                    </a:cubicBezTo>
                    <a:lnTo>
                      <a:pt x="1039241" y="85572"/>
                    </a:lnTo>
                    <a:cubicBezTo>
                      <a:pt x="1039241" y="132832"/>
                      <a:pt x="1000929" y="171144"/>
                      <a:pt x="953669" y="171144"/>
                    </a:cubicBezTo>
                    <a:lnTo>
                      <a:pt x="85572" y="171144"/>
                    </a:lnTo>
                    <a:cubicBezTo>
                      <a:pt x="38312" y="171144"/>
                      <a:pt x="0" y="132832"/>
                      <a:pt x="0" y="85572"/>
                    </a:cubicBezTo>
                    <a:lnTo>
                      <a:pt x="0" y="85572"/>
                    </a:lnTo>
                    <a:cubicBezTo>
                      <a:pt x="0" y="38312"/>
                      <a:pt x="38312" y="0"/>
                      <a:pt x="85572" y="0"/>
                    </a:cubicBezTo>
                    <a:close/>
                  </a:path>
                </a:pathLst>
              </a:custGeom>
              <a:solidFill>
                <a:srgbClr val="ECBCA6"/>
              </a:solidFill>
              <a:ln w="9525" cap="rnd">
                <a:solidFill>
                  <a:srgbClr val="825E4F"/>
                </a:solidFill>
                <a:prstDash val="solid"/>
                <a:round/>
              </a:ln>
            </p:spPr>
          </p:sp>
          <p:sp>
            <p:nvSpPr>
              <p:cNvPr id="25" name="TextBox 25"/>
              <p:cNvSpPr txBox="1"/>
              <p:nvPr/>
            </p:nvSpPr>
            <p:spPr>
              <a:xfrm>
                <a:off x="0" y="-47625"/>
                <a:ext cx="1039241" cy="218769"/>
              </a:xfrm>
              <a:prstGeom prst="rect">
                <a:avLst/>
              </a:prstGeom>
            </p:spPr>
            <p:txBody>
              <a:bodyPr lIns="34493" tIns="34493" rIns="34493" bIns="34493" rtlCol="0" anchor="ctr"/>
              <a:lstStyle/>
              <a:p>
                <a:pPr marL="0" lvl="0" indent="0" algn="ctr">
                  <a:lnSpc>
                    <a:spcPts val="2895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6" name="TextBox 26"/>
            <p:cNvSpPr txBox="1"/>
            <p:nvPr/>
          </p:nvSpPr>
          <p:spPr>
            <a:xfrm>
              <a:off x="292086" y="-16160"/>
              <a:ext cx="3461527" cy="6131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920"/>
                </a:lnSpc>
                <a:spcBef>
                  <a:spcPct val="0"/>
                </a:spcBef>
              </a:pPr>
              <a:r>
                <a:rPr lang="en-US" sz="2800" spc="279">
                  <a:solidFill>
                    <a:srgbClr val="825E4F"/>
                  </a:solidFill>
                  <a:ea typeface="思源宋体 1 Medium" panose="02020500000000000000" charset="-122"/>
                </a:rPr>
                <a:t>飞蚊症</a:t>
              </a:r>
            </a:p>
          </p:txBody>
        </p:sp>
      </p:grpSp>
      <p:sp>
        <p:nvSpPr>
          <p:cNvPr id="27" name="Freeform 27"/>
          <p:cNvSpPr/>
          <p:nvPr/>
        </p:nvSpPr>
        <p:spPr>
          <a:xfrm>
            <a:off x="655955" y="4155440"/>
            <a:ext cx="4601845" cy="1831975"/>
          </a:xfrm>
          <a:custGeom>
            <a:avLst/>
            <a:gdLst/>
            <a:ahLst/>
            <a:cxnLst/>
            <a:rect l="l" t="t" r="r" b="b"/>
            <a:pathLst>
              <a:path w="8151436" h="2080021">
                <a:moveTo>
                  <a:pt x="0" y="0"/>
                </a:moveTo>
                <a:lnTo>
                  <a:pt x="8151436" y="0"/>
                </a:lnTo>
                <a:lnTo>
                  <a:pt x="8151436" y="2080021"/>
                </a:lnTo>
                <a:lnTo>
                  <a:pt x="0" y="208002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9466661" y="4021231"/>
            <a:ext cx="5068894" cy="1965883"/>
          </a:xfrm>
          <a:custGeom>
            <a:avLst/>
            <a:gdLst/>
            <a:ahLst/>
            <a:cxnLst/>
            <a:rect l="l" t="t" r="r" b="b"/>
            <a:pathLst>
              <a:path w="5068894" h="1965883">
                <a:moveTo>
                  <a:pt x="0" y="0"/>
                </a:moveTo>
                <a:lnTo>
                  <a:pt x="5068894" y="0"/>
                </a:lnTo>
                <a:lnTo>
                  <a:pt x="5068894" y="1965882"/>
                </a:lnTo>
                <a:lnTo>
                  <a:pt x="0" y="196588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5181475" y="7315406"/>
            <a:ext cx="4910086" cy="2511438"/>
          </a:xfrm>
          <a:custGeom>
            <a:avLst/>
            <a:gdLst/>
            <a:ahLst/>
            <a:cxnLst/>
            <a:rect l="l" t="t" r="r" b="b"/>
            <a:pathLst>
              <a:path w="4910086" h="2511438">
                <a:moveTo>
                  <a:pt x="0" y="0"/>
                </a:moveTo>
                <a:lnTo>
                  <a:pt x="4910086" y="0"/>
                </a:lnTo>
                <a:lnTo>
                  <a:pt x="4910086" y="2511438"/>
                </a:lnTo>
                <a:lnTo>
                  <a:pt x="0" y="251143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30" name="TextBox 30"/>
          <p:cNvSpPr txBox="1"/>
          <p:nvPr/>
        </p:nvSpPr>
        <p:spPr>
          <a:xfrm>
            <a:off x="6044783" y="846153"/>
            <a:ext cx="5956324" cy="904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500"/>
              </a:lnSpc>
            </a:pPr>
            <a:r>
              <a:rPr lang="en-US" sz="5000" spc="1000">
                <a:solidFill>
                  <a:srgbClr val="825E4F"/>
                </a:solidFill>
                <a:ea typeface="思源宋体 1 Medium" panose="02020500000000000000" charset="-122"/>
              </a:rPr>
              <a:t>常见视觉疾病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532095" y="3125354"/>
            <a:ext cx="6399738" cy="120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300"/>
              </a:lnSpc>
            </a:pPr>
            <a:r>
              <a:rPr lang="en-US" sz="2200">
                <a:solidFill>
                  <a:srgbClr val="825E4F"/>
                </a:solidFill>
                <a:latin typeface="思源宋体 2" panose="02020400000000000000" charset="-122"/>
                <a:ea typeface="思源宋体 2" panose="02020400000000000000" charset="-122"/>
              </a:rPr>
              <a:t>眼球的前后径过长(轴性近视），致使来自远方物</a:t>
            </a:r>
            <a:r>
              <a:rPr lang="en-US" sz="2200">
                <a:solidFill>
                  <a:srgbClr val="825E4F"/>
                </a:solidFill>
                <a:ea typeface="思源宋体 2" panose="02020400000000000000" charset="-122"/>
              </a:rPr>
              <a:t>体的平行光线在视网膜前即已聚焦</a:t>
            </a:r>
          </a:p>
          <a:p>
            <a:pPr marL="0" lvl="0" indent="0" algn="just">
              <a:lnSpc>
                <a:spcPts val="3300"/>
              </a:lnSpc>
              <a:spcBef>
                <a:spcPct val="0"/>
              </a:spcBef>
            </a:pPr>
            <a:endParaRPr lang="en-US" sz="2200">
              <a:solidFill>
                <a:srgbClr val="825E4F"/>
              </a:solidFill>
              <a:ea typeface="思源宋体 2" panose="02020400000000000000" charset="-122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028700" y="7070931"/>
            <a:ext cx="3822636" cy="31592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80"/>
              </a:lnSpc>
            </a:pPr>
            <a:r>
              <a:rPr lang="en-US" sz="2385">
                <a:solidFill>
                  <a:srgbClr val="825E4F">
                    <a:alpha val="98824"/>
                  </a:srgbClr>
                </a:solidFill>
                <a:ea typeface="思源宋体 2" panose="02020400000000000000" charset="-122"/>
              </a:rPr>
              <a:t>为近视眼常见的症状，表现为眼前有黑影飘动，犹如蚊蝇在飞舞，在对着光亮处注视时更加明显。</a:t>
            </a:r>
          </a:p>
          <a:p>
            <a:pPr algn="just">
              <a:lnSpc>
                <a:spcPts val="3580"/>
              </a:lnSpc>
            </a:pPr>
            <a:r>
              <a:rPr lang="en-US" sz="2385">
                <a:solidFill>
                  <a:srgbClr val="825E4F">
                    <a:alpha val="98824"/>
                  </a:srgbClr>
                </a:solidFill>
                <a:ea typeface="思源宋体 2" panose="02020400000000000000" charset="-122"/>
              </a:rPr>
              <a:t>原因：眼球内的玻璃体液化形成混浊的小体</a:t>
            </a:r>
          </a:p>
          <a:p>
            <a:pPr marL="0" lvl="0" indent="0" algn="just">
              <a:lnSpc>
                <a:spcPts val="3580"/>
              </a:lnSpc>
              <a:spcBef>
                <a:spcPct val="0"/>
              </a:spcBef>
            </a:pPr>
            <a:endParaRPr lang="en-US" sz="2385">
              <a:solidFill>
                <a:srgbClr val="825E4F">
                  <a:alpha val="98824"/>
                </a:srgbClr>
              </a:solidFill>
              <a:ea typeface="思源宋体 2" panose="02020400000000000000" charset="-122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0421513" y="6832878"/>
            <a:ext cx="6399738" cy="2367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150"/>
              </a:lnSpc>
            </a:pPr>
            <a:r>
              <a:rPr lang="en-US" sz="2100">
                <a:solidFill>
                  <a:srgbClr val="825E4F"/>
                </a:solidFill>
                <a:ea typeface="思源宋体 2" panose="02020400000000000000" charset="-122"/>
              </a:rPr>
              <a:t>大多数：因眼球内的房水循环受阻引起的眼内压升高，超过了视神经所能耐受的眼压限度， 造成了视神经损伤。</a:t>
            </a:r>
          </a:p>
          <a:p>
            <a:pPr algn="just">
              <a:lnSpc>
                <a:spcPts val="3150"/>
              </a:lnSpc>
            </a:pPr>
            <a:r>
              <a:rPr lang="en-US" sz="2100">
                <a:solidFill>
                  <a:srgbClr val="825E4F"/>
                </a:solidFill>
                <a:ea typeface="思源宋体 2" panose="02020400000000000000" charset="-122"/>
              </a:rPr>
              <a:t>正常眼压性青光眼：因供应视神经的血液流量减低等一系列因素，导致视神经不能保持正常功能。</a:t>
            </a:r>
          </a:p>
          <a:p>
            <a:pPr marL="0" lvl="0" indent="0" algn="just">
              <a:lnSpc>
                <a:spcPts val="3150"/>
              </a:lnSpc>
              <a:spcBef>
                <a:spcPct val="0"/>
              </a:spcBef>
            </a:pPr>
            <a:endParaRPr lang="en-US" sz="2100">
              <a:solidFill>
                <a:srgbClr val="825E4F"/>
              </a:solidFill>
              <a:ea typeface="思源宋体 2" panose="02020400000000000000" charset="-122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9336783" y="3125354"/>
            <a:ext cx="6399738" cy="120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300"/>
              </a:lnSpc>
            </a:pPr>
            <a:r>
              <a:rPr lang="en-US" sz="2200">
                <a:solidFill>
                  <a:srgbClr val="825E4F"/>
                </a:solidFill>
                <a:ea typeface="思源宋体 2" panose="02020400000000000000" charset="-122"/>
              </a:rPr>
              <a:t>眼球的前后径过短，致使来自近处物体的平行光线在视网膜后才聚焦</a:t>
            </a:r>
          </a:p>
          <a:p>
            <a:pPr marL="0" lvl="0" indent="0" algn="just">
              <a:lnSpc>
                <a:spcPts val="3300"/>
              </a:lnSpc>
              <a:spcBef>
                <a:spcPct val="0"/>
              </a:spcBef>
            </a:pPr>
            <a:endParaRPr lang="en-US" sz="2200">
              <a:solidFill>
                <a:srgbClr val="825E4F"/>
              </a:solidFill>
              <a:ea typeface="思源宋体 2" panose="02020400000000000000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554200" y="3619500"/>
            <a:ext cx="2645410" cy="277558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88965" y="3848100"/>
            <a:ext cx="2472055" cy="261747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817873">
            <a:off x="13791732" y="-1811555"/>
            <a:ext cx="15617082" cy="11108259"/>
          </a:xfrm>
          <a:custGeom>
            <a:avLst/>
            <a:gdLst/>
            <a:ahLst/>
            <a:cxnLst/>
            <a:rect l="l" t="t" r="r" b="b"/>
            <a:pathLst>
              <a:path w="15617082" h="11108259">
                <a:moveTo>
                  <a:pt x="0" y="0"/>
                </a:moveTo>
                <a:lnTo>
                  <a:pt x="15617082" y="0"/>
                </a:lnTo>
                <a:lnTo>
                  <a:pt x="15617082" y="11108258"/>
                </a:lnTo>
                <a:lnTo>
                  <a:pt x="0" y="11108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3" name="Freeform 3"/>
          <p:cNvSpPr/>
          <p:nvPr/>
        </p:nvSpPr>
        <p:spPr>
          <a:xfrm rot="6324801">
            <a:off x="-8846164" y="128626"/>
            <a:ext cx="12828959" cy="9125097"/>
          </a:xfrm>
          <a:custGeom>
            <a:avLst/>
            <a:gdLst/>
            <a:ahLst/>
            <a:cxnLst/>
            <a:rect l="l" t="t" r="r" b="b"/>
            <a:pathLst>
              <a:path w="12828959" h="9125097">
                <a:moveTo>
                  <a:pt x="0" y="0"/>
                </a:moveTo>
                <a:lnTo>
                  <a:pt x="12828959" y="0"/>
                </a:lnTo>
                <a:lnTo>
                  <a:pt x="12828959" y="9125098"/>
                </a:lnTo>
                <a:lnTo>
                  <a:pt x="0" y="91250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4" name="Freeform 4"/>
          <p:cNvSpPr/>
          <p:nvPr/>
        </p:nvSpPr>
        <p:spPr>
          <a:xfrm rot="9337147">
            <a:off x="-421851" y="-114594"/>
            <a:ext cx="1496153" cy="1629473"/>
          </a:xfrm>
          <a:custGeom>
            <a:avLst/>
            <a:gdLst/>
            <a:ahLst/>
            <a:cxnLst/>
            <a:rect l="l" t="t" r="r" b="b"/>
            <a:pathLst>
              <a:path w="1496153" h="1629473">
                <a:moveTo>
                  <a:pt x="0" y="0"/>
                </a:moveTo>
                <a:lnTo>
                  <a:pt x="1496153" y="0"/>
                </a:lnTo>
                <a:lnTo>
                  <a:pt x="1496153" y="1629473"/>
                </a:lnTo>
                <a:lnTo>
                  <a:pt x="0" y="16294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rot="4412718">
            <a:off x="16587494" y="8335573"/>
            <a:ext cx="3012742" cy="1933633"/>
          </a:xfrm>
          <a:custGeom>
            <a:avLst/>
            <a:gdLst/>
            <a:ahLst/>
            <a:cxnLst/>
            <a:rect l="l" t="t" r="r" b="b"/>
            <a:pathLst>
              <a:path w="3012742" h="1933633">
                <a:moveTo>
                  <a:pt x="0" y="0"/>
                </a:moveTo>
                <a:lnTo>
                  <a:pt x="3012742" y="0"/>
                </a:lnTo>
                <a:lnTo>
                  <a:pt x="3012742" y="1933633"/>
                </a:lnTo>
                <a:lnTo>
                  <a:pt x="0" y="193363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641539">
            <a:off x="6453437" y="220602"/>
            <a:ext cx="5381127" cy="2298853"/>
          </a:xfrm>
          <a:custGeom>
            <a:avLst/>
            <a:gdLst/>
            <a:ahLst/>
            <a:cxnLst/>
            <a:rect l="l" t="t" r="r" b="b"/>
            <a:pathLst>
              <a:path w="5381127" h="2298853">
                <a:moveTo>
                  <a:pt x="0" y="0"/>
                </a:moveTo>
                <a:lnTo>
                  <a:pt x="5381126" y="0"/>
                </a:lnTo>
                <a:lnTo>
                  <a:pt x="5381126" y="2298853"/>
                </a:lnTo>
                <a:lnTo>
                  <a:pt x="0" y="229885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15337"/>
            </a:stretch>
          </a:blipFill>
          <a:ln cap="sq">
            <a:noFill/>
            <a:prstDash val="solid"/>
            <a:miter/>
          </a:ln>
        </p:spPr>
      </p:sp>
      <p:grpSp>
        <p:nvGrpSpPr>
          <p:cNvPr id="7" name="Group 7"/>
          <p:cNvGrpSpPr/>
          <p:nvPr/>
        </p:nvGrpSpPr>
        <p:grpSpPr>
          <a:xfrm>
            <a:off x="1697689" y="2499002"/>
            <a:ext cx="3034275" cy="499689"/>
            <a:chOff x="0" y="0"/>
            <a:chExt cx="4045700" cy="666253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4045700" cy="666253"/>
              <a:chOff x="0" y="0"/>
              <a:chExt cx="1039241" cy="171144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039241" cy="171144"/>
              </a:xfrm>
              <a:custGeom>
                <a:avLst/>
                <a:gdLst/>
                <a:ahLst/>
                <a:cxnLst/>
                <a:rect l="l" t="t" r="r" b="b"/>
                <a:pathLst>
                  <a:path w="1039241" h="171144">
                    <a:moveTo>
                      <a:pt x="85572" y="0"/>
                    </a:moveTo>
                    <a:lnTo>
                      <a:pt x="953669" y="0"/>
                    </a:lnTo>
                    <a:cubicBezTo>
                      <a:pt x="1000929" y="0"/>
                      <a:pt x="1039241" y="38312"/>
                      <a:pt x="1039241" y="85572"/>
                    </a:cubicBezTo>
                    <a:lnTo>
                      <a:pt x="1039241" y="85572"/>
                    </a:lnTo>
                    <a:cubicBezTo>
                      <a:pt x="1039241" y="132832"/>
                      <a:pt x="1000929" y="171144"/>
                      <a:pt x="953669" y="171144"/>
                    </a:cubicBezTo>
                    <a:lnTo>
                      <a:pt x="85572" y="171144"/>
                    </a:lnTo>
                    <a:cubicBezTo>
                      <a:pt x="38312" y="171144"/>
                      <a:pt x="0" y="132832"/>
                      <a:pt x="0" y="85572"/>
                    </a:cubicBezTo>
                    <a:lnTo>
                      <a:pt x="0" y="85572"/>
                    </a:lnTo>
                    <a:cubicBezTo>
                      <a:pt x="0" y="38312"/>
                      <a:pt x="38312" y="0"/>
                      <a:pt x="85572" y="0"/>
                    </a:cubicBezTo>
                    <a:close/>
                  </a:path>
                </a:pathLst>
              </a:custGeom>
              <a:solidFill>
                <a:srgbClr val="ECBCA6"/>
              </a:solidFill>
              <a:ln w="9525" cap="rnd">
                <a:solidFill>
                  <a:srgbClr val="825E4F"/>
                </a:solidFill>
                <a:prstDash val="solid"/>
                <a:round/>
              </a:ln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47625"/>
                <a:ext cx="1039241" cy="218769"/>
              </a:xfrm>
              <a:prstGeom prst="rect">
                <a:avLst/>
              </a:prstGeom>
            </p:spPr>
            <p:txBody>
              <a:bodyPr lIns="34493" tIns="34493" rIns="34493" bIns="34493" rtlCol="0" anchor="ctr"/>
              <a:lstStyle/>
              <a:p>
                <a:pPr marL="0" lvl="0" indent="0" algn="ctr">
                  <a:lnSpc>
                    <a:spcPts val="2895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292086" y="-16160"/>
              <a:ext cx="3461527" cy="6131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920"/>
                </a:lnSpc>
                <a:spcBef>
                  <a:spcPct val="0"/>
                </a:spcBef>
              </a:pPr>
              <a:r>
                <a:rPr lang="en-US" sz="2800" spc="279">
                  <a:solidFill>
                    <a:srgbClr val="825E4F"/>
                  </a:solidFill>
                  <a:ea typeface="思源宋体 1 Medium" panose="02020500000000000000" charset="-122"/>
                </a:rPr>
                <a:t>散光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9803658" y="2499002"/>
            <a:ext cx="3034275" cy="499689"/>
            <a:chOff x="0" y="0"/>
            <a:chExt cx="4045700" cy="666253"/>
          </a:xfrm>
        </p:grpSpPr>
        <p:grpSp>
          <p:nvGrpSpPr>
            <p:cNvPr id="13" name="Group 13"/>
            <p:cNvGrpSpPr/>
            <p:nvPr/>
          </p:nvGrpSpPr>
          <p:grpSpPr>
            <a:xfrm>
              <a:off x="0" y="0"/>
              <a:ext cx="4045700" cy="666253"/>
              <a:chOff x="0" y="0"/>
              <a:chExt cx="1039241" cy="171144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1039241" cy="171144"/>
              </a:xfrm>
              <a:custGeom>
                <a:avLst/>
                <a:gdLst/>
                <a:ahLst/>
                <a:cxnLst/>
                <a:rect l="l" t="t" r="r" b="b"/>
                <a:pathLst>
                  <a:path w="1039241" h="171144">
                    <a:moveTo>
                      <a:pt x="85572" y="0"/>
                    </a:moveTo>
                    <a:lnTo>
                      <a:pt x="953669" y="0"/>
                    </a:lnTo>
                    <a:cubicBezTo>
                      <a:pt x="1000929" y="0"/>
                      <a:pt x="1039241" y="38312"/>
                      <a:pt x="1039241" y="85572"/>
                    </a:cubicBezTo>
                    <a:lnTo>
                      <a:pt x="1039241" y="85572"/>
                    </a:lnTo>
                    <a:cubicBezTo>
                      <a:pt x="1039241" y="132832"/>
                      <a:pt x="1000929" y="171144"/>
                      <a:pt x="953669" y="171144"/>
                    </a:cubicBezTo>
                    <a:lnTo>
                      <a:pt x="85572" y="171144"/>
                    </a:lnTo>
                    <a:cubicBezTo>
                      <a:pt x="38312" y="171144"/>
                      <a:pt x="0" y="132832"/>
                      <a:pt x="0" y="85572"/>
                    </a:cubicBezTo>
                    <a:lnTo>
                      <a:pt x="0" y="85572"/>
                    </a:lnTo>
                    <a:cubicBezTo>
                      <a:pt x="0" y="38312"/>
                      <a:pt x="38312" y="0"/>
                      <a:pt x="85572" y="0"/>
                    </a:cubicBezTo>
                    <a:close/>
                  </a:path>
                </a:pathLst>
              </a:custGeom>
              <a:solidFill>
                <a:srgbClr val="ECBCA6"/>
              </a:solidFill>
              <a:ln w="9525" cap="rnd">
                <a:solidFill>
                  <a:srgbClr val="825E4F"/>
                </a:solidFill>
                <a:prstDash val="solid"/>
                <a:round/>
              </a:ln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47625"/>
                <a:ext cx="1039241" cy="218769"/>
              </a:xfrm>
              <a:prstGeom prst="rect">
                <a:avLst/>
              </a:prstGeom>
            </p:spPr>
            <p:txBody>
              <a:bodyPr lIns="34493" tIns="34493" rIns="34493" bIns="34493" rtlCol="0" anchor="ctr"/>
              <a:lstStyle/>
              <a:p>
                <a:pPr marL="0" lvl="0" indent="0" algn="ctr">
                  <a:lnSpc>
                    <a:spcPts val="2895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6" name="TextBox 16"/>
            <p:cNvSpPr txBox="1"/>
            <p:nvPr/>
          </p:nvSpPr>
          <p:spPr>
            <a:xfrm>
              <a:off x="292086" y="-16160"/>
              <a:ext cx="3461527" cy="6131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920"/>
                </a:lnSpc>
                <a:spcBef>
                  <a:spcPct val="0"/>
                </a:spcBef>
              </a:pPr>
              <a:r>
                <a:rPr lang="en-US" sz="2800" spc="279">
                  <a:solidFill>
                    <a:srgbClr val="825E4F"/>
                  </a:solidFill>
                  <a:ea typeface="思源宋体 1 Medium" panose="02020500000000000000" charset="-122"/>
                </a:rPr>
                <a:t>白内障</a:t>
              </a:r>
            </a:p>
          </p:txBody>
        </p:sp>
      </p:grpSp>
      <p:sp>
        <p:nvSpPr>
          <p:cNvPr id="17" name="Freeform 17"/>
          <p:cNvSpPr/>
          <p:nvPr/>
        </p:nvSpPr>
        <p:spPr>
          <a:xfrm>
            <a:off x="1343913" y="5143500"/>
            <a:ext cx="6234143" cy="2315539"/>
          </a:xfrm>
          <a:custGeom>
            <a:avLst/>
            <a:gdLst/>
            <a:ahLst/>
            <a:cxnLst/>
            <a:rect l="l" t="t" r="r" b="b"/>
            <a:pathLst>
              <a:path w="6234143" h="2315539">
                <a:moveTo>
                  <a:pt x="0" y="0"/>
                </a:moveTo>
                <a:lnTo>
                  <a:pt x="6234144" y="0"/>
                </a:lnTo>
                <a:lnTo>
                  <a:pt x="6234144" y="2315539"/>
                </a:lnTo>
                <a:lnTo>
                  <a:pt x="0" y="231553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9803658" y="5411873"/>
            <a:ext cx="5012972" cy="2171982"/>
          </a:xfrm>
          <a:custGeom>
            <a:avLst/>
            <a:gdLst/>
            <a:ahLst/>
            <a:cxnLst/>
            <a:rect l="l" t="t" r="r" b="b"/>
            <a:pathLst>
              <a:path w="5012972" h="2171982">
                <a:moveTo>
                  <a:pt x="0" y="0"/>
                </a:moveTo>
                <a:lnTo>
                  <a:pt x="5012972" y="0"/>
                </a:lnTo>
                <a:lnTo>
                  <a:pt x="5012972" y="2171983"/>
                </a:lnTo>
                <a:lnTo>
                  <a:pt x="0" y="217198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6044783" y="846153"/>
            <a:ext cx="5956324" cy="904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500"/>
              </a:lnSpc>
            </a:pPr>
            <a:r>
              <a:rPr lang="en-US" sz="5000" spc="1000">
                <a:solidFill>
                  <a:srgbClr val="825E4F"/>
                </a:solidFill>
                <a:ea typeface="思源宋体 1 Medium" panose="02020500000000000000" charset="-122"/>
              </a:rPr>
              <a:t>常见视觉疾病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532095" y="3125354"/>
            <a:ext cx="6399738" cy="382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3300"/>
              </a:lnSpc>
              <a:spcBef>
                <a:spcPct val="0"/>
              </a:spcBef>
            </a:pPr>
            <a:r>
              <a:rPr lang="en-US" sz="2200">
                <a:solidFill>
                  <a:srgbClr val="825E4F"/>
                </a:solidFill>
                <a:ea typeface="思源宋体 2" panose="02020400000000000000" charset="-122"/>
              </a:rPr>
              <a:t>不能将光均匀地聚焦在视网膜上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9336783" y="3125354"/>
            <a:ext cx="6399738" cy="120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300"/>
              </a:lnSpc>
            </a:pPr>
            <a:r>
              <a:rPr lang="en-US" sz="2200">
                <a:solidFill>
                  <a:srgbClr val="825E4F"/>
                </a:solidFill>
                <a:ea typeface="思源宋体 2" panose="02020400000000000000" charset="-122"/>
              </a:rPr>
              <a:t>晶状体变浑浊。</a:t>
            </a:r>
          </a:p>
          <a:p>
            <a:pPr marL="0" lvl="0" indent="0" algn="just">
              <a:lnSpc>
                <a:spcPts val="3300"/>
              </a:lnSpc>
              <a:spcBef>
                <a:spcPct val="0"/>
              </a:spcBef>
            </a:pPr>
            <a:r>
              <a:rPr lang="en-US" sz="2200">
                <a:solidFill>
                  <a:srgbClr val="825E4F"/>
                </a:solidFill>
                <a:ea typeface="思源宋体 2" panose="02020400000000000000" charset="-122"/>
              </a:rPr>
              <a:t>对于白内障患者，透过浑浊的晶状体看东西就像透过结霜或起雾的窗户一样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366445">
            <a:off x="12272641" y="-1792102"/>
            <a:ext cx="15617082" cy="11108259"/>
          </a:xfrm>
          <a:custGeom>
            <a:avLst/>
            <a:gdLst/>
            <a:ahLst/>
            <a:cxnLst/>
            <a:rect l="l" t="t" r="r" b="b"/>
            <a:pathLst>
              <a:path w="15617082" h="11108259">
                <a:moveTo>
                  <a:pt x="0" y="0"/>
                </a:moveTo>
                <a:lnTo>
                  <a:pt x="15617082" y="0"/>
                </a:lnTo>
                <a:lnTo>
                  <a:pt x="15617082" y="11108259"/>
                </a:lnTo>
                <a:lnTo>
                  <a:pt x="0" y="1110825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3" name="Freeform 3"/>
          <p:cNvSpPr/>
          <p:nvPr/>
        </p:nvSpPr>
        <p:spPr>
          <a:xfrm rot="7366445">
            <a:off x="-6223519" y="79508"/>
            <a:ext cx="12828959" cy="9125097"/>
          </a:xfrm>
          <a:custGeom>
            <a:avLst/>
            <a:gdLst/>
            <a:ahLst/>
            <a:cxnLst/>
            <a:rect l="l" t="t" r="r" b="b"/>
            <a:pathLst>
              <a:path w="12828959" h="9125097">
                <a:moveTo>
                  <a:pt x="0" y="0"/>
                </a:moveTo>
                <a:lnTo>
                  <a:pt x="12828960" y="0"/>
                </a:lnTo>
                <a:lnTo>
                  <a:pt x="12828960" y="9125097"/>
                </a:lnTo>
                <a:lnTo>
                  <a:pt x="0" y="91250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4" name="Freeform 4"/>
          <p:cNvSpPr/>
          <p:nvPr/>
        </p:nvSpPr>
        <p:spPr>
          <a:xfrm rot="-7775086">
            <a:off x="-1080879" y="-1157448"/>
            <a:ext cx="5642732" cy="6145549"/>
          </a:xfrm>
          <a:custGeom>
            <a:avLst/>
            <a:gdLst/>
            <a:ahLst/>
            <a:cxnLst/>
            <a:rect l="l" t="t" r="r" b="b"/>
            <a:pathLst>
              <a:path w="5642732" h="6145549">
                <a:moveTo>
                  <a:pt x="0" y="0"/>
                </a:moveTo>
                <a:lnTo>
                  <a:pt x="5642732" y="0"/>
                </a:lnTo>
                <a:lnTo>
                  <a:pt x="5642732" y="6145550"/>
                </a:lnTo>
                <a:lnTo>
                  <a:pt x="0" y="614555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rot="3111594">
            <a:off x="11863239" y="1990530"/>
            <a:ext cx="11096993" cy="7122252"/>
          </a:xfrm>
          <a:custGeom>
            <a:avLst/>
            <a:gdLst/>
            <a:ahLst/>
            <a:cxnLst/>
            <a:rect l="l" t="t" r="r" b="b"/>
            <a:pathLst>
              <a:path w="11096993" h="7122252">
                <a:moveTo>
                  <a:pt x="0" y="0"/>
                </a:moveTo>
                <a:lnTo>
                  <a:pt x="11096993" y="0"/>
                </a:lnTo>
                <a:lnTo>
                  <a:pt x="11096993" y="7122252"/>
                </a:lnTo>
                <a:lnTo>
                  <a:pt x="0" y="712225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6816929" y="2129918"/>
            <a:ext cx="4654142" cy="2883219"/>
            <a:chOff x="0" y="0"/>
            <a:chExt cx="6205523" cy="3844292"/>
          </a:xfrm>
        </p:grpSpPr>
        <p:sp>
          <p:nvSpPr>
            <p:cNvPr id="7" name="Freeform 7"/>
            <p:cNvSpPr/>
            <p:nvPr/>
          </p:nvSpPr>
          <p:spPr>
            <a:xfrm rot="-10800000" flipV="1">
              <a:off x="2043858" y="727608"/>
              <a:ext cx="4161665" cy="2852632"/>
            </a:xfrm>
            <a:custGeom>
              <a:avLst/>
              <a:gdLst/>
              <a:ahLst/>
              <a:cxnLst/>
              <a:rect l="l" t="t" r="r" b="b"/>
              <a:pathLst>
                <a:path w="4161665" h="2852632">
                  <a:moveTo>
                    <a:pt x="0" y="2852633"/>
                  </a:moveTo>
                  <a:lnTo>
                    <a:pt x="4161665" y="2852633"/>
                  </a:lnTo>
                  <a:lnTo>
                    <a:pt x="4161665" y="0"/>
                  </a:lnTo>
                  <a:lnTo>
                    <a:pt x="0" y="0"/>
                  </a:lnTo>
                  <a:lnTo>
                    <a:pt x="0" y="2852633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TextBox 8"/>
            <p:cNvSpPr txBox="1"/>
            <p:nvPr/>
          </p:nvSpPr>
          <p:spPr>
            <a:xfrm>
              <a:off x="0" y="-533400"/>
              <a:ext cx="5026681" cy="43776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8380"/>
                </a:lnSpc>
              </a:pPr>
              <a:r>
                <a:rPr lang="en-US" sz="18920" u="none" strike="noStrike">
                  <a:solidFill>
                    <a:srgbClr val="979B91"/>
                  </a:solidFill>
                  <a:latin typeface="Allura" panose="02000000000000000000"/>
                </a:rPr>
                <a:t>01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5261244" y="5094456"/>
            <a:ext cx="7765512" cy="17144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4250"/>
              </a:lnSpc>
            </a:pPr>
            <a:r>
              <a:rPr lang="en-US" sz="9500" spc="1900">
                <a:solidFill>
                  <a:srgbClr val="825E4F"/>
                </a:solidFill>
                <a:ea typeface="思源宋体 1 Medium" panose="02020500000000000000" charset="-122"/>
              </a:rPr>
              <a:t>眼球结构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817873">
            <a:off x="13791732" y="-1811555"/>
            <a:ext cx="15617082" cy="11108259"/>
          </a:xfrm>
          <a:custGeom>
            <a:avLst/>
            <a:gdLst/>
            <a:ahLst/>
            <a:cxnLst/>
            <a:rect l="l" t="t" r="r" b="b"/>
            <a:pathLst>
              <a:path w="15617082" h="11108259">
                <a:moveTo>
                  <a:pt x="0" y="0"/>
                </a:moveTo>
                <a:lnTo>
                  <a:pt x="15617082" y="0"/>
                </a:lnTo>
                <a:lnTo>
                  <a:pt x="15617082" y="11108258"/>
                </a:lnTo>
                <a:lnTo>
                  <a:pt x="0" y="11108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3" name="Freeform 3"/>
          <p:cNvSpPr/>
          <p:nvPr/>
        </p:nvSpPr>
        <p:spPr>
          <a:xfrm rot="6324801">
            <a:off x="-8846164" y="128626"/>
            <a:ext cx="12828959" cy="9125097"/>
          </a:xfrm>
          <a:custGeom>
            <a:avLst/>
            <a:gdLst/>
            <a:ahLst/>
            <a:cxnLst/>
            <a:rect l="l" t="t" r="r" b="b"/>
            <a:pathLst>
              <a:path w="12828959" h="9125097">
                <a:moveTo>
                  <a:pt x="0" y="0"/>
                </a:moveTo>
                <a:lnTo>
                  <a:pt x="12828959" y="0"/>
                </a:lnTo>
                <a:lnTo>
                  <a:pt x="12828959" y="9125098"/>
                </a:lnTo>
                <a:lnTo>
                  <a:pt x="0" y="91250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4" name="Freeform 4"/>
          <p:cNvSpPr/>
          <p:nvPr/>
        </p:nvSpPr>
        <p:spPr>
          <a:xfrm rot="9337147">
            <a:off x="-421851" y="-114594"/>
            <a:ext cx="1496153" cy="1629473"/>
          </a:xfrm>
          <a:custGeom>
            <a:avLst/>
            <a:gdLst/>
            <a:ahLst/>
            <a:cxnLst/>
            <a:rect l="l" t="t" r="r" b="b"/>
            <a:pathLst>
              <a:path w="1496153" h="1629473">
                <a:moveTo>
                  <a:pt x="0" y="0"/>
                </a:moveTo>
                <a:lnTo>
                  <a:pt x="1496153" y="0"/>
                </a:lnTo>
                <a:lnTo>
                  <a:pt x="1496153" y="1629473"/>
                </a:lnTo>
                <a:lnTo>
                  <a:pt x="0" y="16294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rot="4412718">
            <a:off x="16587494" y="8335573"/>
            <a:ext cx="3012742" cy="1933633"/>
          </a:xfrm>
          <a:custGeom>
            <a:avLst/>
            <a:gdLst/>
            <a:ahLst/>
            <a:cxnLst/>
            <a:rect l="l" t="t" r="r" b="b"/>
            <a:pathLst>
              <a:path w="3012742" h="1933633">
                <a:moveTo>
                  <a:pt x="0" y="0"/>
                </a:moveTo>
                <a:lnTo>
                  <a:pt x="3012742" y="0"/>
                </a:lnTo>
                <a:lnTo>
                  <a:pt x="3012742" y="1933633"/>
                </a:lnTo>
                <a:lnTo>
                  <a:pt x="0" y="193363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224462" y="522219"/>
            <a:ext cx="6522079" cy="3486189"/>
          </a:xfrm>
          <a:custGeom>
            <a:avLst/>
            <a:gdLst/>
            <a:ahLst/>
            <a:cxnLst/>
            <a:rect l="l" t="t" r="r" b="b"/>
            <a:pathLst>
              <a:path w="6522079" h="3486189">
                <a:moveTo>
                  <a:pt x="0" y="0"/>
                </a:moveTo>
                <a:lnTo>
                  <a:pt x="6522079" y="0"/>
                </a:lnTo>
                <a:lnTo>
                  <a:pt x="6522079" y="3486189"/>
                </a:lnTo>
                <a:lnTo>
                  <a:pt x="0" y="348618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772820" y="4691175"/>
            <a:ext cx="10045750" cy="5044682"/>
          </a:xfrm>
          <a:custGeom>
            <a:avLst/>
            <a:gdLst/>
            <a:ahLst/>
            <a:cxnLst/>
            <a:rect l="l" t="t" r="r" b="b"/>
            <a:pathLst>
              <a:path w="10045750" h="5044682">
                <a:moveTo>
                  <a:pt x="0" y="0"/>
                </a:moveTo>
                <a:lnTo>
                  <a:pt x="10045750" y="0"/>
                </a:lnTo>
                <a:lnTo>
                  <a:pt x="10045750" y="5044682"/>
                </a:lnTo>
                <a:lnTo>
                  <a:pt x="0" y="504468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117761" y="4342932"/>
            <a:ext cx="7534734" cy="5944068"/>
          </a:xfrm>
          <a:custGeom>
            <a:avLst/>
            <a:gdLst/>
            <a:ahLst/>
            <a:cxnLst/>
            <a:rect l="l" t="t" r="r" b="b"/>
            <a:pathLst>
              <a:path w="7534734" h="5944068">
                <a:moveTo>
                  <a:pt x="0" y="0"/>
                </a:moveTo>
                <a:lnTo>
                  <a:pt x="7534734" y="0"/>
                </a:lnTo>
                <a:lnTo>
                  <a:pt x="7534734" y="5944068"/>
                </a:lnTo>
                <a:lnTo>
                  <a:pt x="0" y="594406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5" name="文本框 14"/>
          <p:cNvSpPr txBox="1"/>
          <p:nvPr/>
        </p:nvSpPr>
        <p:spPr>
          <a:xfrm>
            <a:off x="5096510" y="6057900"/>
            <a:ext cx="234315" cy="2266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/>
              <a:t>1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405755" y="6052185"/>
            <a:ext cx="76835" cy="1663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/>
              <a:t>2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207635" y="5676900"/>
            <a:ext cx="211455" cy="2508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/>
              <a:t>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324801">
            <a:off x="-8846164" y="128626"/>
            <a:ext cx="12828959" cy="9125097"/>
          </a:xfrm>
          <a:custGeom>
            <a:avLst/>
            <a:gdLst/>
            <a:ahLst/>
            <a:cxnLst/>
            <a:rect l="l" t="t" r="r" b="b"/>
            <a:pathLst>
              <a:path w="12828959" h="9125097">
                <a:moveTo>
                  <a:pt x="0" y="0"/>
                </a:moveTo>
                <a:lnTo>
                  <a:pt x="12828959" y="0"/>
                </a:lnTo>
                <a:lnTo>
                  <a:pt x="12828959" y="9125098"/>
                </a:lnTo>
                <a:lnTo>
                  <a:pt x="0" y="91250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9999"/>
            </a:blip>
            <a:stretch>
              <a:fillRect l="-13495" r="-11304"/>
            </a:stretch>
          </a:blipFill>
        </p:spPr>
      </p:sp>
      <p:sp>
        <p:nvSpPr>
          <p:cNvPr id="3" name="Freeform 3"/>
          <p:cNvSpPr/>
          <p:nvPr/>
        </p:nvSpPr>
        <p:spPr>
          <a:xfrm rot="9337147">
            <a:off x="-421851" y="-114594"/>
            <a:ext cx="1496153" cy="1629473"/>
          </a:xfrm>
          <a:custGeom>
            <a:avLst/>
            <a:gdLst/>
            <a:ahLst/>
            <a:cxnLst/>
            <a:rect l="l" t="t" r="r" b="b"/>
            <a:pathLst>
              <a:path w="1496153" h="1629473">
                <a:moveTo>
                  <a:pt x="0" y="0"/>
                </a:moveTo>
                <a:lnTo>
                  <a:pt x="1496153" y="0"/>
                </a:lnTo>
                <a:lnTo>
                  <a:pt x="1496153" y="1629473"/>
                </a:lnTo>
                <a:lnTo>
                  <a:pt x="0" y="16294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4" name="Freeform 4"/>
          <p:cNvSpPr/>
          <p:nvPr/>
        </p:nvSpPr>
        <p:spPr>
          <a:xfrm rot="4412718">
            <a:off x="16587494" y="8335573"/>
            <a:ext cx="3012742" cy="1933633"/>
          </a:xfrm>
          <a:custGeom>
            <a:avLst/>
            <a:gdLst/>
            <a:ahLst/>
            <a:cxnLst/>
            <a:rect l="l" t="t" r="r" b="b"/>
            <a:pathLst>
              <a:path w="3012742" h="1933633">
                <a:moveTo>
                  <a:pt x="0" y="0"/>
                </a:moveTo>
                <a:lnTo>
                  <a:pt x="3012742" y="0"/>
                </a:lnTo>
                <a:lnTo>
                  <a:pt x="3012742" y="1933633"/>
                </a:lnTo>
                <a:lnTo>
                  <a:pt x="0" y="193363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343913" y="924846"/>
            <a:ext cx="5347590" cy="4218654"/>
          </a:xfrm>
          <a:custGeom>
            <a:avLst/>
            <a:gdLst/>
            <a:ahLst/>
            <a:cxnLst/>
            <a:rect l="l" t="t" r="r" b="b"/>
            <a:pathLst>
              <a:path w="5347590" h="4218654">
                <a:moveTo>
                  <a:pt x="0" y="0"/>
                </a:moveTo>
                <a:lnTo>
                  <a:pt x="5347590" y="0"/>
                </a:lnTo>
                <a:lnTo>
                  <a:pt x="5347590" y="4218654"/>
                </a:lnTo>
                <a:lnTo>
                  <a:pt x="0" y="421865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200921" y="6476870"/>
            <a:ext cx="5633575" cy="2781430"/>
          </a:xfrm>
          <a:custGeom>
            <a:avLst/>
            <a:gdLst/>
            <a:ahLst/>
            <a:cxnLst/>
            <a:rect l="l" t="t" r="r" b="b"/>
            <a:pathLst>
              <a:path w="5633575" h="2781430">
                <a:moveTo>
                  <a:pt x="0" y="0"/>
                </a:moveTo>
                <a:lnTo>
                  <a:pt x="5633575" y="0"/>
                </a:lnTo>
                <a:lnTo>
                  <a:pt x="5633575" y="2781430"/>
                </a:lnTo>
                <a:lnTo>
                  <a:pt x="0" y="278143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6775600" y="952285"/>
            <a:ext cx="10829034" cy="8204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65"/>
              </a:lnSpc>
            </a:pPr>
            <a:r>
              <a:rPr lang="en-US" sz="3200" spc="304">
                <a:solidFill>
                  <a:srgbClr val="825E4F"/>
                </a:solidFill>
                <a:ea typeface="思源宋体 1 Medium" panose="02020500000000000000" charset="-122"/>
              </a:rPr>
              <a:t>眼球的内容物</a:t>
            </a:r>
            <a:r>
              <a:rPr lang="zh-CN" altLang="en-US" sz="3200" spc="304">
                <a:solidFill>
                  <a:srgbClr val="825E4F"/>
                </a:solidFill>
                <a:ea typeface="思源宋体 1 Medium" panose="02020500000000000000" charset="-122"/>
              </a:rPr>
              <a:t>和</a:t>
            </a:r>
            <a:r>
              <a:rPr lang="en-US" sz="3200" spc="304">
                <a:solidFill>
                  <a:srgbClr val="825E4F"/>
                </a:solidFill>
                <a:ea typeface="思源宋体 1 Medium" panose="02020500000000000000" charset="-122"/>
              </a:rPr>
              <a:t>角膜一起统称为眼的屈光间质。</a:t>
            </a:r>
          </a:p>
          <a:p>
            <a:pPr algn="l">
              <a:lnSpc>
                <a:spcPts val="4265"/>
              </a:lnSpc>
            </a:pPr>
            <a:r>
              <a:rPr lang="en-US" sz="3200" spc="304">
                <a:solidFill>
                  <a:srgbClr val="825E4F"/>
                </a:solidFill>
                <a:latin typeface="思源宋体 1 Medium" panose="02020500000000000000" charset="-122"/>
              </a:rPr>
              <a:t> </a:t>
            </a:r>
          </a:p>
          <a:p>
            <a:pPr algn="l">
              <a:lnSpc>
                <a:spcPts val="4265"/>
              </a:lnSpc>
            </a:pPr>
            <a:r>
              <a:rPr lang="en-US" sz="3200" spc="304">
                <a:solidFill>
                  <a:srgbClr val="825E4F"/>
                </a:solidFill>
                <a:ea typeface="思源宋体 1 Medium" panose="02020500000000000000" charset="-122"/>
              </a:rPr>
              <a:t>房水：</a:t>
            </a:r>
          </a:p>
          <a:p>
            <a:pPr algn="l">
              <a:lnSpc>
                <a:spcPts val="4265"/>
              </a:lnSpc>
            </a:pPr>
            <a:r>
              <a:rPr lang="en-US" sz="3200" spc="304">
                <a:solidFill>
                  <a:srgbClr val="825E4F"/>
                </a:solidFill>
                <a:ea typeface="思源宋体 1 Medium" panose="02020500000000000000" charset="-122"/>
              </a:rPr>
              <a:t>⑴供给眼内组织的营养和氧气，并排出其新陈代谢产物；⑵维持眼内压；⑶具有屈光作用</a:t>
            </a:r>
          </a:p>
          <a:p>
            <a:pPr algn="l">
              <a:lnSpc>
                <a:spcPts val="4265"/>
              </a:lnSpc>
            </a:pPr>
            <a:endParaRPr lang="en-US" sz="3200" spc="304">
              <a:solidFill>
                <a:srgbClr val="825E4F"/>
              </a:solidFill>
              <a:ea typeface="思源宋体 1 Medium" panose="02020500000000000000" charset="-122"/>
            </a:endParaRPr>
          </a:p>
          <a:p>
            <a:pPr algn="l">
              <a:lnSpc>
                <a:spcPts val="4265"/>
              </a:lnSpc>
            </a:pPr>
            <a:r>
              <a:rPr lang="en-US" sz="3200" spc="304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晶状体（lens):双凸透镜状,具有弹性, 借助于睫状肌、悬韧带的作用改变其屈光力而具有调节作用。随年龄的增加，晶体变硬、 弹性减弱而导致调节作用减退，出现老视。</a:t>
            </a:r>
          </a:p>
          <a:p>
            <a:pPr algn="l">
              <a:lnSpc>
                <a:spcPts val="4265"/>
              </a:lnSpc>
            </a:pPr>
            <a:r>
              <a:rPr lang="en-US" sz="3200" spc="304">
                <a:solidFill>
                  <a:srgbClr val="825E4F"/>
                </a:solidFill>
                <a:latin typeface="思源宋体 1 Medium" panose="02020500000000000000" charset="-122"/>
              </a:rPr>
              <a:t> </a:t>
            </a:r>
          </a:p>
          <a:p>
            <a:pPr marL="0" lvl="0" indent="0" algn="l">
              <a:lnSpc>
                <a:spcPts val="4265"/>
              </a:lnSpc>
              <a:spcBef>
                <a:spcPct val="0"/>
              </a:spcBef>
            </a:pPr>
            <a:r>
              <a:rPr lang="en-US" sz="3200" spc="304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玻璃体（vitreous）为透明、无血管</a:t>
            </a:r>
            <a:r>
              <a:rPr lang="en-US" sz="3200" spc="304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  <a:sym typeface="+mn-ea"/>
              </a:rPr>
              <a:t>、</a:t>
            </a:r>
            <a:r>
              <a:rPr lang="zh-CN" altLang="en-US" sz="3200" spc="304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无</a:t>
            </a:r>
            <a:r>
              <a:rPr lang="en-US" sz="3200" spc="304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神经且具有一定弹性的胶体，是眼屈光间质之一。玻璃体充满眼球后4/5的玻璃体腔内，起着支撑视网膜和维持眼内压的作用。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817873">
            <a:off x="13791732" y="-1811555"/>
            <a:ext cx="15617082" cy="11108259"/>
          </a:xfrm>
          <a:custGeom>
            <a:avLst/>
            <a:gdLst/>
            <a:ahLst/>
            <a:cxnLst/>
            <a:rect l="l" t="t" r="r" b="b"/>
            <a:pathLst>
              <a:path w="15617082" h="11108259">
                <a:moveTo>
                  <a:pt x="0" y="0"/>
                </a:moveTo>
                <a:lnTo>
                  <a:pt x="15617082" y="0"/>
                </a:lnTo>
                <a:lnTo>
                  <a:pt x="15617082" y="11108258"/>
                </a:lnTo>
                <a:lnTo>
                  <a:pt x="0" y="11108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3" name="Freeform 3"/>
          <p:cNvSpPr/>
          <p:nvPr/>
        </p:nvSpPr>
        <p:spPr>
          <a:xfrm rot="6324801">
            <a:off x="-8846164" y="128626"/>
            <a:ext cx="12828959" cy="9125097"/>
          </a:xfrm>
          <a:custGeom>
            <a:avLst/>
            <a:gdLst/>
            <a:ahLst/>
            <a:cxnLst/>
            <a:rect l="l" t="t" r="r" b="b"/>
            <a:pathLst>
              <a:path w="12828959" h="9125097">
                <a:moveTo>
                  <a:pt x="0" y="0"/>
                </a:moveTo>
                <a:lnTo>
                  <a:pt x="12828959" y="0"/>
                </a:lnTo>
                <a:lnTo>
                  <a:pt x="12828959" y="9125098"/>
                </a:lnTo>
                <a:lnTo>
                  <a:pt x="0" y="91250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4" name="Freeform 4"/>
          <p:cNvSpPr/>
          <p:nvPr/>
        </p:nvSpPr>
        <p:spPr>
          <a:xfrm rot="9337147">
            <a:off x="-421851" y="-114594"/>
            <a:ext cx="1496153" cy="1629473"/>
          </a:xfrm>
          <a:custGeom>
            <a:avLst/>
            <a:gdLst/>
            <a:ahLst/>
            <a:cxnLst/>
            <a:rect l="l" t="t" r="r" b="b"/>
            <a:pathLst>
              <a:path w="1496153" h="1629473">
                <a:moveTo>
                  <a:pt x="0" y="0"/>
                </a:moveTo>
                <a:lnTo>
                  <a:pt x="1496153" y="0"/>
                </a:lnTo>
                <a:lnTo>
                  <a:pt x="1496153" y="1629473"/>
                </a:lnTo>
                <a:lnTo>
                  <a:pt x="0" y="16294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rot="4412718">
            <a:off x="16587494" y="8335573"/>
            <a:ext cx="3012742" cy="1933633"/>
          </a:xfrm>
          <a:custGeom>
            <a:avLst/>
            <a:gdLst/>
            <a:ahLst/>
            <a:cxnLst/>
            <a:rect l="l" t="t" r="r" b="b"/>
            <a:pathLst>
              <a:path w="3012742" h="1933633">
                <a:moveTo>
                  <a:pt x="0" y="0"/>
                </a:moveTo>
                <a:lnTo>
                  <a:pt x="3012742" y="0"/>
                </a:lnTo>
                <a:lnTo>
                  <a:pt x="3012742" y="1933633"/>
                </a:lnTo>
                <a:lnTo>
                  <a:pt x="0" y="193363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28700" y="1096065"/>
            <a:ext cx="7097415" cy="4143116"/>
          </a:xfrm>
          <a:custGeom>
            <a:avLst/>
            <a:gdLst/>
            <a:ahLst/>
            <a:cxnLst/>
            <a:rect l="l" t="t" r="r" b="b"/>
            <a:pathLst>
              <a:path w="7097415" h="4143116">
                <a:moveTo>
                  <a:pt x="0" y="0"/>
                </a:moveTo>
                <a:lnTo>
                  <a:pt x="7097415" y="0"/>
                </a:lnTo>
                <a:lnTo>
                  <a:pt x="7097415" y="4143116"/>
                </a:lnTo>
                <a:lnTo>
                  <a:pt x="0" y="414311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581131" y="1257148"/>
            <a:ext cx="4977567" cy="4409388"/>
          </a:xfrm>
          <a:custGeom>
            <a:avLst/>
            <a:gdLst/>
            <a:ahLst/>
            <a:cxnLst/>
            <a:rect l="l" t="t" r="r" b="b"/>
            <a:pathLst>
              <a:path w="4977567" h="4409388">
                <a:moveTo>
                  <a:pt x="0" y="0"/>
                </a:moveTo>
                <a:lnTo>
                  <a:pt x="4977567" y="0"/>
                </a:lnTo>
                <a:lnTo>
                  <a:pt x="4977567" y="4409388"/>
                </a:lnTo>
                <a:lnTo>
                  <a:pt x="0" y="440938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028700" y="5801156"/>
            <a:ext cx="15238947" cy="36620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34060" lvl="1" indent="-367030" algn="just">
              <a:lnSpc>
                <a:spcPts val="4760"/>
              </a:lnSpc>
              <a:buFont typeface="Arial" panose="020B0604020202020204"/>
              <a:buChar char="•"/>
            </a:pPr>
            <a:r>
              <a:rPr lang="en-US" sz="3400">
                <a:solidFill>
                  <a:srgbClr val="825E4F"/>
                </a:solidFill>
                <a:ea typeface="思源宋体 2" panose="02020400000000000000" charset="-122"/>
              </a:rPr>
              <a:t>富含叶黄素</a:t>
            </a:r>
            <a:r>
              <a:rPr lang="zh-CN" altLang="en-US" sz="3400">
                <a:solidFill>
                  <a:srgbClr val="825E4F"/>
                </a:solidFill>
                <a:ea typeface="思源宋体 2" panose="02020400000000000000" charset="-122"/>
              </a:rPr>
              <a:t>（胡萝卜）</a:t>
            </a:r>
            <a:endParaRPr lang="en-US" sz="3400">
              <a:solidFill>
                <a:srgbClr val="825E4F"/>
              </a:solidFill>
              <a:ea typeface="思源宋体 2" panose="02020400000000000000" charset="-122"/>
            </a:endParaRPr>
          </a:p>
          <a:p>
            <a:pPr marL="734060" lvl="1" indent="-367030" algn="just">
              <a:lnSpc>
                <a:spcPts val="4760"/>
              </a:lnSpc>
              <a:buFont typeface="Arial" panose="020B0604020202020204"/>
              <a:buChar char="•"/>
            </a:pPr>
            <a:r>
              <a:rPr lang="en-US" sz="3400">
                <a:solidFill>
                  <a:srgbClr val="825E4F"/>
                </a:solidFill>
                <a:latin typeface="思源宋体 2" panose="02020400000000000000" charset="-122"/>
                <a:ea typeface="思源宋体 2" panose="02020400000000000000" charset="-122"/>
              </a:rPr>
              <a:t>精细视觉+色觉</a:t>
            </a:r>
          </a:p>
          <a:p>
            <a:pPr marL="734060" lvl="1" indent="-367030" algn="just">
              <a:lnSpc>
                <a:spcPts val="4760"/>
              </a:lnSpc>
              <a:buFont typeface="Arial" panose="020B0604020202020204"/>
              <a:buChar char="•"/>
            </a:pPr>
            <a:r>
              <a:rPr lang="en-US" sz="3400">
                <a:solidFill>
                  <a:srgbClr val="825E4F"/>
                </a:solidFill>
                <a:ea typeface="思源宋体 2" panose="02020400000000000000" charset="-122"/>
              </a:rPr>
              <a:t>中央凹：黄斑中央的凹陷。视觉最敏锐，</a:t>
            </a:r>
            <a:r>
              <a:rPr lang="en-US" sz="3400">
                <a:solidFill>
                  <a:srgbClr val="825E4F"/>
                </a:solidFill>
                <a:ea typeface="思源宋体 2 Bold" panose="02020500000000000000" charset="-122"/>
              </a:rPr>
              <a:t>只有视锥细胞</a:t>
            </a:r>
            <a:r>
              <a:rPr lang="en-US" sz="3400">
                <a:solidFill>
                  <a:srgbClr val="825E4F"/>
                </a:solidFill>
                <a:ea typeface="思源宋体 2" panose="02020400000000000000" charset="-122"/>
              </a:rPr>
              <a:t>没有视杆细胞</a:t>
            </a:r>
          </a:p>
          <a:p>
            <a:pPr algn="just">
              <a:lnSpc>
                <a:spcPts val="4760"/>
              </a:lnSpc>
            </a:pPr>
            <a:endParaRPr lang="en-US" sz="3400">
              <a:solidFill>
                <a:srgbClr val="825E4F"/>
              </a:solidFill>
              <a:ea typeface="思源宋体 2" panose="02020400000000000000" charset="-122"/>
            </a:endParaRPr>
          </a:p>
          <a:p>
            <a:pPr marL="734060" lvl="1" indent="-367030" algn="just">
              <a:lnSpc>
                <a:spcPts val="4760"/>
              </a:lnSpc>
              <a:buFont typeface="Arial" panose="020B0604020202020204"/>
              <a:buChar char="•"/>
            </a:pPr>
            <a:r>
              <a:rPr lang="en-US" sz="3400">
                <a:solidFill>
                  <a:srgbClr val="825E4F"/>
                </a:solidFill>
                <a:ea typeface="思源宋体 2" panose="02020400000000000000" charset="-122"/>
              </a:rPr>
              <a:t>病变导致视力下降，眼前黑影</a:t>
            </a:r>
          </a:p>
          <a:p>
            <a:pPr algn="ctr">
              <a:lnSpc>
                <a:spcPts val="4760"/>
              </a:lnSpc>
            </a:pPr>
            <a:endParaRPr lang="en-US" sz="3400">
              <a:solidFill>
                <a:srgbClr val="825E4F"/>
              </a:solidFill>
              <a:ea typeface="思源宋体 2" panose="02020400000000000000" charset="-122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3282991" y="2764929"/>
            <a:ext cx="777240" cy="539115"/>
            <a:chOff x="0" y="0"/>
            <a:chExt cx="1036320" cy="718820"/>
          </a:xfrm>
        </p:grpSpPr>
        <p:sp>
          <p:nvSpPr>
            <p:cNvPr id="10" name="Freeform 10"/>
            <p:cNvSpPr/>
            <p:nvPr/>
          </p:nvSpPr>
          <p:spPr>
            <a:xfrm>
              <a:off x="45720" y="46990"/>
              <a:ext cx="939800" cy="621030"/>
            </a:xfrm>
            <a:custGeom>
              <a:avLst/>
              <a:gdLst/>
              <a:ahLst/>
              <a:cxnLst/>
              <a:rect l="l" t="t" r="r" b="b"/>
              <a:pathLst>
                <a:path w="939800" h="621030">
                  <a:moveTo>
                    <a:pt x="575310" y="621030"/>
                  </a:moveTo>
                  <a:cubicBezTo>
                    <a:pt x="259080" y="591820"/>
                    <a:pt x="205740" y="581660"/>
                    <a:pt x="158750" y="560070"/>
                  </a:cubicBezTo>
                  <a:cubicBezTo>
                    <a:pt x="116840" y="541020"/>
                    <a:pt x="76200" y="514350"/>
                    <a:pt x="50800" y="482600"/>
                  </a:cubicBezTo>
                  <a:cubicBezTo>
                    <a:pt x="27940" y="454660"/>
                    <a:pt x="15240" y="414020"/>
                    <a:pt x="7620" y="382270"/>
                  </a:cubicBezTo>
                  <a:cubicBezTo>
                    <a:pt x="1270" y="354330"/>
                    <a:pt x="0" y="331470"/>
                    <a:pt x="5080" y="303530"/>
                  </a:cubicBezTo>
                  <a:cubicBezTo>
                    <a:pt x="11430" y="266700"/>
                    <a:pt x="26670" y="217170"/>
                    <a:pt x="52070" y="185420"/>
                  </a:cubicBezTo>
                  <a:cubicBezTo>
                    <a:pt x="77470" y="154940"/>
                    <a:pt x="115570" y="137160"/>
                    <a:pt x="154940" y="115570"/>
                  </a:cubicBezTo>
                  <a:cubicBezTo>
                    <a:pt x="204470" y="87630"/>
                    <a:pt x="269240" y="55880"/>
                    <a:pt x="326390" y="36830"/>
                  </a:cubicBezTo>
                  <a:cubicBezTo>
                    <a:pt x="379730" y="20320"/>
                    <a:pt x="431800" y="11430"/>
                    <a:pt x="487680" y="5080"/>
                  </a:cubicBezTo>
                  <a:cubicBezTo>
                    <a:pt x="544830" y="0"/>
                    <a:pt x="612140" y="0"/>
                    <a:pt x="666750" y="3810"/>
                  </a:cubicBezTo>
                  <a:cubicBezTo>
                    <a:pt x="713740" y="7620"/>
                    <a:pt x="760730" y="10160"/>
                    <a:pt x="796290" y="25400"/>
                  </a:cubicBezTo>
                  <a:cubicBezTo>
                    <a:pt x="825500" y="38100"/>
                    <a:pt x="847090" y="59690"/>
                    <a:pt x="868680" y="81280"/>
                  </a:cubicBezTo>
                  <a:cubicBezTo>
                    <a:pt x="890270" y="102870"/>
                    <a:pt x="914400" y="130810"/>
                    <a:pt x="925830" y="157480"/>
                  </a:cubicBezTo>
                  <a:cubicBezTo>
                    <a:pt x="935990" y="181610"/>
                    <a:pt x="938530" y="205740"/>
                    <a:pt x="938530" y="232410"/>
                  </a:cubicBezTo>
                  <a:cubicBezTo>
                    <a:pt x="939800" y="265430"/>
                    <a:pt x="939800" y="302260"/>
                    <a:pt x="927100" y="339090"/>
                  </a:cubicBezTo>
                  <a:cubicBezTo>
                    <a:pt x="910590" y="386080"/>
                    <a:pt x="875030" y="449580"/>
                    <a:pt x="838200" y="486410"/>
                  </a:cubicBezTo>
                  <a:cubicBezTo>
                    <a:pt x="803910" y="519430"/>
                    <a:pt x="750570" y="544830"/>
                    <a:pt x="717550" y="554990"/>
                  </a:cubicBezTo>
                  <a:cubicBezTo>
                    <a:pt x="695960" y="560070"/>
                    <a:pt x="678180" y="561340"/>
                    <a:pt x="661670" y="556260"/>
                  </a:cubicBezTo>
                  <a:cubicBezTo>
                    <a:pt x="645160" y="551180"/>
                    <a:pt x="626110" y="538480"/>
                    <a:pt x="615950" y="523240"/>
                  </a:cubicBezTo>
                  <a:cubicBezTo>
                    <a:pt x="605790" y="509270"/>
                    <a:pt x="599440" y="487680"/>
                    <a:pt x="599440" y="469900"/>
                  </a:cubicBezTo>
                  <a:cubicBezTo>
                    <a:pt x="599440" y="453390"/>
                    <a:pt x="607060" y="431800"/>
                    <a:pt x="618490" y="417830"/>
                  </a:cubicBezTo>
                  <a:cubicBezTo>
                    <a:pt x="629920" y="403860"/>
                    <a:pt x="646430" y="391160"/>
                    <a:pt x="665480" y="387350"/>
                  </a:cubicBezTo>
                  <a:cubicBezTo>
                    <a:pt x="688340" y="383540"/>
                    <a:pt x="726440" y="391160"/>
                    <a:pt x="745490" y="407670"/>
                  </a:cubicBezTo>
                  <a:cubicBezTo>
                    <a:pt x="763270" y="422910"/>
                    <a:pt x="777240" y="459740"/>
                    <a:pt x="773430" y="483870"/>
                  </a:cubicBezTo>
                  <a:cubicBezTo>
                    <a:pt x="770890" y="508000"/>
                    <a:pt x="748030" y="539750"/>
                    <a:pt x="726440" y="551180"/>
                  </a:cubicBezTo>
                  <a:cubicBezTo>
                    <a:pt x="704850" y="561340"/>
                    <a:pt x="665480" y="560070"/>
                    <a:pt x="643890" y="548640"/>
                  </a:cubicBezTo>
                  <a:cubicBezTo>
                    <a:pt x="623570" y="537210"/>
                    <a:pt x="603250" y="502920"/>
                    <a:pt x="599440" y="480060"/>
                  </a:cubicBezTo>
                  <a:cubicBezTo>
                    <a:pt x="596900" y="461010"/>
                    <a:pt x="600710" y="444500"/>
                    <a:pt x="613410" y="425450"/>
                  </a:cubicBezTo>
                  <a:cubicBezTo>
                    <a:pt x="632460" y="394970"/>
                    <a:pt x="706120" y="361950"/>
                    <a:pt x="731520" y="327660"/>
                  </a:cubicBezTo>
                  <a:cubicBezTo>
                    <a:pt x="751840" y="300990"/>
                    <a:pt x="768350" y="271780"/>
                    <a:pt x="767080" y="246380"/>
                  </a:cubicBezTo>
                  <a:cubicBezTo>
                    <a:pt x="765810" y="220980"/>
                    <a:pt x="754380" y="189230"/>
                    <a:pt x="727710" y="173990"/>
                  </a:cubicBezTo>
                  <a:cubicBezTo>
                    <a:pt x="675640" y="144780"/>
                    <a:pt x="492760" y="170180"/>
                    <a:pt x="420370" y="181610"/>
                  </a:cubicBezTo>
                  <a:cubicBezTo>
                    <a:pt x="379730" y="187960"/>
                    <a:pt x="361950" y="194310"/>
                    <a:pt x="328930" y="209550"/>
                  </a:cubicBezTo>
                  <a:cubicBezTo>
                    <a:pt x="281940" y="229870"/>
                    <a:pt x="195580" y="266700"/>
                    <a:pt x="172720" y="303530"/>
                  </a:cubicBezTo>
                  <a:cubicBezTo>
                    <a:pt x="157480" y="327660"/>
                    <a:pt x="154940" y="364490"/>
                    <a:pt x="167640" y="383540"/>
                  </a:cubicBezTo>
                  <a:cubicBezTo>
                    <a:pt x="181610" y="406400"/>
                    <a:pt x="227330" y="410210"/>
                    <a:pt x="269240" y="420370"/>
                  </a:cubicBezTo>
                  <a:cubicBezTo>
                    <a:pt x="337820" y="436880"/>
                    <a:pt x="469900" y="439420"/>
                    <a:pt x="537210" y="453390"/>
                  </a:cubicBezTo>
                  <a:cubicBezTo>
                    <a:pt x="580390" y="462280"/>
                    <a:pt x="618490" y="466090"/>
                    <a:pt x="640080" y="483870"/>
                  </a:cubicBezTo>
                  <a:cubicBezTo>
                    <a:pt x="656590" y="495300"/>
                    <a:pt x="665480" y="514350"/>
                    <a:pt x="668020" y="532130"/>
                  </a:cubicBezTo>
                  <a:cubicBezTo>
                    <a:pt x="671830" y="548640"/>
                    <a:pt x="665480" y="571500"/>
                    <a:pt x="657860" y="585470"/>
                  </a:cubicBezTo>
                  <a:cubicBezTo>
                    <a:pt x="651510" y="598170"/>
                    <a:pt x="642620" y="605790"/>
                    <a:pt x="631190" y="612140"/>
                  </a:cubicBezTo>
                  <a:cubicBezTo>
                    <a:pt x="615950" y="619760"/>
                    <a:pt x="575310" y="621030"/>
                    <a:pt x="575310" y="62103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11" name="Group 11"/>
          <p:cNvGrpSpPr/>
          <p:nvPr/>
        </p:nvGrpSpPr>
        <p:grpSpPr>
          <a:xfrm>
            <a:off x="3093444" y="3125195"/>
            <a:ext cx="898207" cy="787718"/>
            <a:chOff x="0" y="0"/>
            <a:chExt cx="1197610" cy="1050290"/>
          </a:xfrm>
        </p:grpSpPr>
        <p:sp>
          <p:nvSpPr>
            <p:cNvPr id="12" name="Freeform 12"/>
            <p:cNvSpPr/>
            <p:nvPr/>
          </p:nvSpPr>
          <p:spPr>
            <a:xfrm>
              <a:off x="40640" y="49530"/>
              <a:ext cx="1113790" cy="955040"/>
            </a:xfrm>
            <a:custGeom>
              <a:avLst/>
              <a:gdLst/>
              <a:ahLst/>
              <a:cxnLst/>
              <a:rect l="l" t="t" r="r" b="b"/>
              <a:pathLst>
                <a:path w="1113790" h="955040">
                  <a:moveTo>
                    <a:pt x="520700" y="948690"/>
                  </a:moveTo>
                  <a:cubicBezTo>
                    <a:pt x="104140" y="741680"/>
                    <a:pt x="95250" y="730250"/>
                    <a:pt x="77470" y="709930"/>
                  </a:cubicBezTo>
                  <a:cubicBezTo>
                    <a:pt x="57150" y="688340"/>
                    <a:pt x="34290" y="666750"/>
                    <a:pt x="22860" y="633730"/>
                  </a:cubicBezTo>
                  <a:cubicBezTo>
                    <a:pt x="6350" y="585470"/>
                    <a:pt x="0" y="497840"/>
                    <a:pt x="10160" y="443230"/>
                  </a:cubicBezTo>
                  <a:cubicBezTo>
                    <a:pt x="19050" y="398780"/>
                    <a:pt x="41910" y="369570"/>
                    <a:pt x="64770" y="328930"/>
                  </a:cubicBezTo>
                  <a:cubicBezTo>
                    <a:pt x="93980" y="275590"/>
                    <a:pt x="137160" y="201930"/>
                    <a:pt x="175260" y="156210"/>
                  </a:cubicBezTo>
                  <a:cubicBezTo>
                    <a:pt x="205740" y="121920"/>
                    <a:pt x="238760" y="95250"/>
                    <a:pt x="269240" y="73660"/>
                  </a:cubicBezTo>
                  <a:cubicBezTo>
                    <a:pt x="292100" y="57150"/>
                    <a:pt x="306070" y="46990"/>
                    <a:pt x="335280" y="36830"/>
                  </a:cubicBezTo>
                  <a:cubicBezTo>
                    <a:pt x="378460" y="20320"/>
                    <a:pt x="463550" y="11430"/>
                    <a:pt x="510540" y="6350"/>
                  </a:cubicBezTo>
                  <a:cubicBezTo>
                    <a:pt x="542290" y="2540"/>
                    <a:pt x="560070" y="0"/>
                    <a:pt x="590550" y="1270"/>
                  </a:cubicBezTo>
                  <a:cubicBezTo>
                    <a:pt x="627380" y="2540"/>
                    <a:pt x="679450" y="6350"/>
                    <a:pt x="717550" y="19050"/>
                  </a:cubicBezTo>
                  <a:cubicBezTo>
                    <a:pt x="749300" y="30480"/>
                    <a:pt x="769620" y="45720"/>
                    <a:pt x="802640" y="68580"/>
                  </a:cubicBezTo>
                  <a:cubicBezTo>
                    <a:pt x="854710" y="104140"/>
                    <a:pt x="948690" y="177800"/>
                    <a:pt x="993140" y="222250"/>
                  </a:cubicBezTo>
                  <a:cubicBezTo>
                    <a:pt x="1021080" y="250190"/>
                    <a:pt x="1035050" y="270510"/>
                    <a:pt x="1052830" y="298450"/>
                  </a:cubicBezTo>
                  <a:cubicBezTo>
                    <a:pt x="1073150" y="330200"/>
                    <a:pt x="1097280" y="364490"/>
                    <a:pt x="1104900" y="401320"/>
                  </a:cubicBezTo>
                  <a:cubicBezTo>
                    <a:pt x="1113790" y="439420"/>
                    <a:pt x="1111250" y="492760"/>
                    <a:pt x="1099820" y="525780"/>
                  </a:cubicBezTo>
                  <a:cubicBezTo>
                    <a:pt x="1090930" y="552450"/>
                    <a:pt x="1075690" y="567690"/>
                    <a:pt x="1054100" y="590550"/>
                  </a:cubicBezTo>
                  <a:cubicBezTo>
                    <a:pt x="1022350" y="623570"/>
                    <a:pt x="955040" y="657860"/>
                    <a:pt x="919480" y="695960"/>
                  </a:cubicBezTo>
                  <a:cubicBezTo>
                    <a:pt x="887730" y="728980"/>
                    <a:pt x="881380" y="770890"/>
                    <a:pt x="847090" y="798830"/>
                  </a:cubicBezTo>
                  <a:cubicBezTo>
                    <a:pt x="801370" y="834390"/>
                    <a:pt x="709930" y="857250"/>
                    <a:pt x="659130" y="872490"/>
                  </a:cubicBezTo>
                  <a:cubicBezTo>
                    <a:pt x="627380" y="881380"/>
                    <a:pt x="612140" y="887730"/>
                    <a:pt x="579120" y="889000"/>
                  </a:cubicBezTo>
                  <a:cubicBezTo>
                    <a:pt x="524510" y="890270"/>
                    <a:pt x="407670" y="881380"/>
                    <a:pt x="365760" y="854710"/>
                  </a:cubicBezTo>
                  <a:cubicBezTo>
                    <a:pt x="340360" y="838200"/>
                    <a:pt x="322580" y="811530"/>
                    <a:pt x="321310" y="788670"/>
                  </a:cubicBezTo>
                  <a:cubicBezTo>
                    <a:pt x="318770" y="764540"/>
                    <a:pt x="332740" y="728980"/>
                    <a:pt x="350520" y="713740"/>
                  </a:cubicBezTo>
                  <a:cubicBezTo>
                    <a:pt x="368300" y="698500"/>
                    <a:pt x="406400" y="693420"/>
                    <a:pt x="429260" y="697230"/>
                  </a:cubicBezTo>
                  <a:cubicBezTo>
                    <a:pt x="447040" y="701040"/>
                    <a:pt x="463550" y="713740"/>
                    <a:pt x="473710" y="727710"/>
                  </a:cubicBezTo>
                  <a:cubicBezTo>
                    <a:pt x="483870" y="741680"/>
                    <a:pt x="492760" y="762000"/>
                    <a:pt x="491490" y="779780"/>
                  </a:cubicBezTo>
                  <a:cubicBezTo>
                    <a:pt x="488950" y="801370"/>
                    <a:pt x="471170" y="836930"/>
                    <a:pt x="453390" y="850900"/>
                  </a:cubicBezTo>
                  <a:cubicBezTo>
                    <a:pt x="439420" y="862330"/>
                    <a:pt x="417830" y="866140"/>
                    <a:pt x="401320" y="864870"/>
                  </a:cubicBezTo>
                  <a:cubicBezTo>
                    <a:pt x="383540" y="863600"/>
                    <a:pt x="363220" y="857250"/>
                    <a:pt x="350520" y="844550"/>
                  </a:cubicBezTo>
                  <a:cubicBezTo>
                    <a:pt x="334010" y="829310"/>
                    <a:pt x="320040" y="792480"/>
                    <a:pt x="321310" y="769620"/>
                  </a:cubicBezTo>
                  <a:cubicBezTo>
                    <a:pt x="321310" y="751840"/>
                    <a:pt x="331470" y="732790"/>
                    <a:pt x="344170" y="720090"/>
                  </a:cubicBezTo>
                  <a:cubicBezTo>
                    <a:pt x="355600" y="708660"/>
                    <a:pt x="370840" y="699770"/>
                    <a:pt x="392430" y="694690"/>
                  </a:cubicBezTo>
                  <a:cubicBezTo>
                    <a:pt x="430530" y="688340"/>
                    <a:pt x="501650" y="716280"/>
                    <a:pt x="558800" y="713740"/>
                  </a:cubicBezTo>
                  <a:cubicBezTo>
                    <a:pt x="619760" y="711200"/>
                    <a:pt x="706120" y="704850"/>
                    <a:pt x="744220" y="675640"/>
                  </a:cubicBezTo>
                  <a:cubicBezTo>
                    <a:pt x="772160" y="654050"/>
                    <a:pt x="768350" y="609600"/>
                    <a:pt x="789940" y="581660"/>
                  </a:cubicBezTo>
                  <a:cubicBezTo>
                    <a:pt x="811530" y="552450"/>
                    <a:pt x="852170" y="533400"/>
                    <a:pt x="875030" y="504190"/>
                  </a:cubicBezTo>
                  <a:cubicBezTo>
                    <a:pt x="896620" y="476250"/>
                    <a:pt x="924560" y="439420"/>
                    <a:pt x="923290" y="411480"/>
                  </a:cubicBezTo>
                  <a:cubicBezTo>
                    <a:pt x="922020" y="387350"/>
                    <a:pt x="901700" y="372110"/>
                    <a:pt x="880110" y="347980"/>
                  </a:cubicBezTo>
                  <a:cubicBezTo>
                    <a:pt x="844550" y="309880"/>
                    <a:pt x="764540" y="243840"/>
                    <a:pt x="715010" y="213360"/>
                  </a:cubicBezTo>
                  <a:cubicBezTo>
                    <a:pt x="681990" y="193040"/>
                    <a:pt x="662940" y="177800"/>
                    <a:pt x="623570" y="171450"/>
                  </a:cubicBezTo>
                  <a:cubicBezTo>
                    <a:pt x="565150" y="161290"/>
                    <a:pt x="444500" y="168910"/>
                    <a:pt x="389890" y="191770"/>
                  </a:cubicBezTo>
                  <a:cubicBezTo>
                    <a:pt x="354330" y="205740"/>
                    <a:pt x="337820" y="226060"/>
                    <a:pt x="312420" y="255270"/>
                  </a:cubicBezTo>
                  <a:cubicBezTo>
                    <a:pt x="276860" y="297180"/>
                    <a:pt x="228600" y="378460"/>
                    <a:pt x="207010" y="427990"/>
                  </a:cubicBezTo>
                  <a:cubicBezTo>
                    <a:pt x="191770" y="459740"/>
                    <a:pt x="181610" y="483870"/>
                    <a:pt x="179070" y="511810"/>
                  </a:cubicBezTo>
                  <a:cubicBezTo>
                    <a:pt x="177800" y="539750"/>
                    <a:pt x="181610" y="570230"/>
                    <a:pt x="194310" y="594360"/>
                  </a:cubicBezTo>
                  <a:cubicBezTo>
                    <a:pt x="209550" y="621030"/>
                    <a:pt x="232410" y="638810"/>
                    <a:pt x="267970" y="662940"/>
                  </a:cubicBezTo>
                  <a:cubicBezTo>
                    <a:pt x="337820" y="709930"/>
                    <a:pt x="567690" y="784860"/>
                    <a:pt x="608330" y="824230"/>
                  </a:cubicBezTo>
                  <a:cubicBezTo>
                    <a:pt x="622300" y="836930"/>
                    <a:pt x="623570" y="844550"/>
                    <a:pt x="626110" y="858520"/>
                  </a:cubicBezTo>
                  <a:cubicBezTo>
                    <a:pt x="628650" y="873760"/>
                    <a:pt x="626110" y="897890"/>
                    <a:pt x="618490" y="913130"/>
                  </a:cubicBezTo>
                  <a:cubicBezTo>
                    <a:pt x="609600" y="928370"/>
                    <a:pt x="591820" y="943610"/>
                    <a:pt x="575310" y="948690"/>
                  </a:cubicBezTo>
                  <a:cubicBezTo>
                    <a:pt x="558800" y="955040"/>
                    <a:pt x="520700" y="948690"/>
                    <a:pt x="520700" y="948690"/>
                  </a:cubicBezTo>
                </a:path>
              </a:pathLst>
            </a:custGeom>
            <a:solidFill>
              <a:srgbClr val="287B9F"/>
            </a:solidFill>
            <a:ln cap="sq">
              <a:noFill/>
              <a:prstDash val="solid"/>
              <a:miter/>
            </a:ln>
          </p:spPr>
        </p:sp>
      </p:grpSp>
      <p:sp>
        <p:nvSpPr>
          <p:cNvPr id="13" name="TextBox 13"/>
          <p:cNvSpPr txBox="1"/>
          <p:nvPr/>
        </p:nvSpPr>
        <p:spPr>
          <a:xfrm>
            <a:off x="2974315" y="2140467"/>
            <a:ext cx="863650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60"/>
              </a:lnSpc>
            </a:pPr>
            <a:r>
              <a:rPr lang="en-US" sz="3400">
                <a:solidFill>
                  <a:srgbClr val="000000"/>
                </a:solidFill>
                <a:ea typeface="字由点字典黑" panose="00020600040101010101" charset="-122"/>
              </a:rPr>
              <a:t>黄斑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542490" y="4110785"/>
            <a:ext cx="3692090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60"/>
              </a:lnSpc>
            </a:pPr>
            <a:r>
              <a:rPr lang="en-US" sz="3400">
                <a:solidFill>
                  <a:srgbClr val="000000"/>
                </a:solidFill>
                <a:ea typeface="字由点字典黑" panose="00020600040101010101" charset="-122"/>
              </a:rPr>
              <a:t>盲点（视神经盘）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605780" y="55880"/>
            <a:ext cx="7484745" cy="18834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345"/>
              </a:lnSpc>
            </a:pPr>
            <a:r>
              <a:rPr lang="en-US" sz="4895" spc="979">
                <a:solidFill>
                  <a:srgbClr val="825E4F"/>
                </a:solidFill>
                <a:ea typeface="思源宋体 1 Medium" panose="02020500000000000000" charset="-122"/>
              </a:rPr>
              <a:t>视网膜上的黄斑/</a:t>
            </a:r>
            <a:r>
              <a:rPr lang="zh-CN" altLang="en-US" sz="4895" spc="979">
                <a:solidFill>
                  <a:srgbClr val="825E4F"/>
                </a:solidFill>
                <a:ea typeface="思源宋体 1 Medium" panose="02020500000000000000" charset="-122"/>
              </a:rPr>
              <a:t>盲点</a:t>
            </a:r>
            <a:endParaRPr lang="en-US" sz="4895" spc="979">
              <a:solidFill>
                <a:srgbClr val="825E4F"/>
              </a:solidFill>
              <a:ea typeface="思源宋体 1 Medium" panose="02020500000000000000" charset="-122"/>
            </a:endParaRPr>
          </a:p>
          <a:p>
            <a:pPr marL="0" lvl="0" indent="0" algn="ctr">
              <a:lnSpc>
                <a:spcPts val="7345"/>
              </a:lnSpc>
            </a:pPr>
            <a:endParaRPr lang="en-US" sz="4895" spc="979">
              <a:solidFill>
                <a:srgbClr val="825E4F"/>
              </a:solidFill>
              <a:ea typeface="思源宋体 1 Medium" panose="02020500000000000000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817873">
            <a:off x="13791732" y="-1811555"/>
            <a:ext cx="15617082" cy="11108259"/>
          </a:xfrm>
          <a:custGeom>
            <a:avLst/>
            <a:gdLst/>
            <a:ahLst/>
            <a:cxnLst/>
            <a:rect l="l" t="t" r="r" b="b"/>
            <a:pathLst>
              <a:path w="15617082" h="11108259">
                <a:moveTo>
                  <a:pt x="0" y="0"/>
                </a:moveTo>
                <a:lnTo>
                  <a:pt x="15617082" y="0"/>
                </a:lnTo>
                <a:lnTo>
                  <a:pt x="15617082" y="11108258"/>
                </a:lnTo>
                <a:lnTo>
                  <a:pt x="0" y="11108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3" name="Freeform 3"/>
          <p:cNvSpPr/>
          <p:nvPr/>
        </p:nvSpPr>
        <p:spPr>
          <a:xfrm rot="6324801">
            <a:off x="-8846164" y="128626"/>
            <a:ext cx="12828959" cy="9125097"/>
          </a:xfrm>
          <a:custGeom>
            <a:avLst/>
            <a:gdLst/>
            <a:ahLst/>
            <a:cxnLst/>
            <a:rect l="l" t="t" r="r" b="b"/>
            <a:pathLst>
              <a:path w="12828959" h="9125097">
                <a:moveTo>
                  <a:pt x="0" y="0"/>
                </a:moveTo>
                <a:lnTo>
                  <a:pt x="12828959" y="0"/>
                </a:lnTo>
                <a:lnTo>
                  <a:pt x="12828959" y="9125098"/>
                </a:lnTo>
                <a:lnTo>
                  <a:pt x="0" y="91250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4" name="Freeform 4"/>
          <p:cNvSpPr/>
          <p:nvPr/>
        </p:nvSpPr>
        <p:spPr>
          <a:xfrm rot="9337147">
            <a:off x="-421851" y="-114594"/>
            <a:ext cx="1496153" cy="1629473"/>
          </a:xfrm>
          <a:custGeom>
            <a:avLst/>
            <a:gdLst/>
            <a:ahLst/>
            <a:cxnLst/>
            <a:rect l="l" t="t" r="r" b="b"/>
            <a:pathLst>
              <a:path w="1496153" h="1629473">
                <a:moveTo>
                  <a:pt x="0" y="0"/>
                </a:moveTo>
                <a:lnTo>
                  <a:pt x="1496153" y="0"/>
                </a:lnTo>
                <a:lnTo>
                  <a:pt x="1496153" y="1629473"/>
                </a:lnTo>
                <a:lnTo>
                  <a:pt x="0" y="16294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rot="4412718">
            <a:off x="16587494" y="8335573"/>
            <a:ext cx="3012742" cy="1933633"/>
          </a:xfrm>
          <a:custGeom>
            <a:avLst/>
            <a:gdLst/>
            <a:ahLst/>
            <a:cxnLst/>
            <a:rect l="l" t="t" r="r" b="b"/>
            <a:pathLst>
              <a:path w="3012742" h="1933633">
                <a:moveTo>
                  <a:pt x="0" y="0"/>
                </a:moveTo>
                <a:lnTo>
                  <a:pt x="3012742" y="0"/>
                </a:lnTo>
                <a:lnTo>
                  <a:pt x="3012742" y="1933633"/>
                </a:lnTo>
                <a:lnTo>
                  <a:pt x="0" y="193363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077754" y="1526026"/>
            <a:ext cx="10132493" cy="8067963"/>
          </a:xfrm>
          <a:custGeom>
            <a:avLst/>
            <a:gdLst/>
            <a:ahLst/>
            <a:cxnLst/>
            <a:rect l="l" t="t" r="r" b="b"/>
            <a:pathLst>
              <a:path w="10132493" h="8067963">
                <a:moveTo>
                  <a:pt x="0" y="0"/>
                </a:moveTo>
                <a:lnTo>
                  <a:pt x="10132492" y="0"/>
                </a:lnTo>
                <a:lnTo>
                  <a:pt x="10132492" y="8067963"/>
                </a:lnTo>
                <a:lnTo>
                  <a:pt x="0" y="806796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2057261" y="298540"/>
            <a:ext cx="14173478" cy="17930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20"/>
              </a:lnSpc>
            </a:pPr>
            <a:r>
              <a:rPr lang="en-US" sz="4810" spc="962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视网膜：光感受器-&gt;双极细胞-&gt;神经节细胞</a:t>
            </a:r>
          </a:p>
          <a:p>
            <a:pPr marL="0" lvl="0" indent="0" algn="ctr">
              <a:lnSpc>
                <a:spcPts val="7220"/>
              </a:lnSpc>
            </a:pPr>
            <a:endParaRPr lang="en-US" sz="4810" spc="962">
              <a:solidFill>
                <a:srgbClr val="825E4F"/>
              </a:solidFill>
              <a:latin typeface="思源宋体 1 Medium" panose="02020500000000000000" charset="-122"/>
              <a:ea typeface="思源宋体 1 Medium" panose="02020500000000000000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817873">
            <a:off x="13791732" y="-1811555"/>
            <a:ext cx="15617082" cy="11108259"/>
          </a:xfrm>
          <a:custGeom>
            <a:avLst/>
            <a:gdLst/>
            <a:ahLst/>
            <a:cxnLst/>
            <a:rect l="l" t="t" r="r" b="b"/>
            <a:pathLst>
              <a:path w="15617082" h="11108259">
                <a:moveTo>
                  <a:pt x="0" y="0"/>
                </a:moveTo>
                <a:lnTo>
                  <a:pt x="15617082" y="0"/>
                </a:lnTo>
                <a:lnTo>
                  <a:pt x="15617082" y="11108258"/>
                </a:lnTo>
                <a:lnTo>
                  <a:pt x="0" y="11108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3" name="Freeform 3"/>
          <p:cNvSpPr/>
          <p:nvPr/>
        </p:nvSpPr>
        <p:spPr>
          <a:xfrm rot="6324801">
            <a:off x="-8846164" y="128626"/>
            <a:ext cx="12828959" cy="9125097"/>
          </a:xfrm>
          <a:custGeom>
            <a:avLst/>
            <a:gdLst/>
            <a:ahLst/>
            <a:cxnLst/>
            <a:rect l="l" t="t" r="r" b="b"/>
            <a:pathLst>
              <a:path w="12828959" h="9125097">
                <a:moveTo>
                  <a:pt x="0" y="0"/>
                </a:moveTo>
                <a:lnTo>
                  <a:pt x="12828959" y="0"/>
                </a:lnTo>
                <a:lnTo>
                  <a:pt x="12828959" y="9125098"/>
                </a:lnTo>
                <a:lnTo>
                  <a:pt x="0" y="91250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4" name="Freeform 4"/>
          <p:cNvSpPr/>
          <p:nvPr/>
        </p:nvSpPr>
        <p:spPr>
          <a:xfrm rot="9337147">
            <a:off x="-421851" y="-114594"/>
            <a:ext cx="1496153" cy="1629473"/>
          </a:xfrm>
          <a:custGeom>
            <a:avLst/>
            <a:gdLst/>
            <a:ahLst/>
            <a:cxnLst/>
            <a:rect l="l" t="t" r="r" b="b"/>
            <a:pathLst>
              <a:path w="1496153" h="1629473">
                <a:moveTo>
                  <a:pt x="0" y="0"/>
                </a:moveTo>
                <a:lnTo>
                  <a:pt x="1496153" y="0"/>
                </a:lnTo>
                <a:lnTo>
                  <a:pt x="1496153" y="1629473"/>
                </a:lnTo>
                <a:lnTo>
                  <a:pt x="0" y="16294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rot="4412718">
            <a:off x="16587494" y="8335573"/>
            <a:ext cx="3012742" cy="1933633"/>
          </a:xfrm>
          <a:custGeom>
            <a:avLst/>
            <a:gdLst/>
            <a:ahLst/>
            <a:cxnLst/>
            <a:rect l="l" t="t" r="r" b="b"/>
            <a:pathLst>
              <a:path w="3012742" h="1933633">
                <a:moveTo>
                  <a:pt x="0" y="0"/>
                </a:moveTo>
                <a:lnTo>
                  <a:pt x="3012742" y="0"/>
                </a:lnTo>
                <a:lnTo>
                  <a:pt x="3012742" y="1933633"/>
                </a:lnTo>
                <a:lnTo>
                  <a:pt x="0" y="193363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66544" y="1751209"/>
            <a:ext cx="6937631" cy="7672203"/>
          </a:xfrm>
          <a:custGeom>
            <a:avLst/>
            <a:gdLst/>
            <a:ahLst/>
            <a:cxnLst/>
            <a:rect l="l" t="t" r="r" b="b"/>
            <a:pathLst>
              <a:path w="6937631" h="7672203">
                <a:moveTo>
                  <a:pt x="0" y="0"/>
                </a:moveTo>
                <a:lnTo>
                  <a:pt x="6937631" y="0"/>
                </a:lnTo>
                <a:lnTo>
                  <a:pt x="6937631" y="7672203"/>
                </a:lnTo>
                <a:lnTo>
                  <a:pt x="0" y="767220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8378825" y="1434465"/>
            <a:ext cx="7851775" cy="96551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65"/>
              </a:lnSpc>
            </a:pPr>
            <a:endParaRPr sz="2400"/>
          </a:p>
          <a:p>
            <a:pPr algn="ctr">
              <a:lnSpc>
                <a:spcPts val="3965"/>
              </a:lnSpc>
            </a:pPr>
            <a:r>
              <a:rPr lang="en-US" sz="3600" spc="283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step1:光感受器初步处理光线</a:t>
            </a:r>
          </a:p>
          <a:p>
            <a:pPr algn="ctr">
              <a:lnSpc>
                <a:spcPts val="3965"/>
              </a:lnSpc>
            </a:pPr>
            <a:endParaRPr sz="2400"/>
          </a:p>
          <a:p>
            <a:pPr algn="l">
              <a:lnSpc>
                <a:spcPts val="3965"/>
              </a:lnSpc>
            </a:pPr>
            <a:r>
              <a:rPr lang="en-US" sz="3600" spc="283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①视锥细胞：500万个</a:t>
            </a:r>
          </a:p>
          <a:p>
            <a:pPr algn="l">
              <a:lnSpc>
                <a:spcPts val="3965"/>
              </a:lnSpc>
            </a:pPr>
            <a:r>
              <a:rPr lang="en-US" sz="3600" spc="283">
                <a:solidFill>
                  <a:srgbClr val="825E4F"/>
                </a:solidFill>
                <a:ea typeface="思源宋体 1 Medium" panose="02020500000000000000" charset="-122"/>
                <a:sym typeface="+mn-ea"/>
              </a:rPr>
              <a:t>它们对光的敏感性较差，只有在类似白昼的强光条件下才能被刺激，但视物时可辨别颜色，且对物体表面的细节和轮廓境界都能看得很清楚</a:t>
            </a:r>
          </a:p>
          <a:p>
            <a:pPr algn="l">
              <a:lnSpc>
                <a:spcPts val="3965"/>
              </a:lnSpc>
            </a:pPr>
            <a:endParaRPr lang="en-US" sz="3600" spc="283">
              <a:solidFill>
                <a:srgbClr val="825E4F"/>
              </a:solidFill>
              <a:ea typeface="思源宋体 1 Medium" panose="02020500000000000000" charset="-122"/>
              <a:sym typeface="+mn-ea"/>
            </a:endParaRPr>
          </a:p>
          <a:p>
            <a:pPr algn="l">
              <a:lnSpc>
                <a:spcPts val="3965"/>
              </a:lnSpc>
            </a:pPr>
            <a:r>
              <a:rPr lang="en-US" sz="3600" spc="283">
                <a:solidFill>
                  <a:srgbClr val="825E4F"/>
                </a:solidFill>
                <a:ea typeface="思源宋体 1" panose="02020400000000000000" charset="-122"/>
              </a:rPr>
              <a:t>②</a:t>
            </a:r>
            <a:r>
              <a:rPr lang="en-US" sz="3600" spc="283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视杆细胞：9200万个</a:t>
            </a:r>
          </a:p>
          <a:p>
            <a:pPr algn="l">
              <a:lnSpc>
                <a:spcPts val="3965"/>
              </a:lnSpc>
            </a:pPr>
            <a:r>
              <a:rPr lang="en-US" sz="3600" spc="283">
                <a:solidFill>
                  <a:srgbClr val="825E4F"/>
                </a:solidFill>
                <a:ea typeface="思源宋体 1 Medium" panose="02020500000000000000" charset="-122"/>
                <a:sym typeface="+mn-ea"/>
              </a:rPr>
              <a:t>对光的敏感度较高，能在昏暗的环境中感受弱光刺激而引起暗视觉，无色觉而只能区别明暗，且视物时只能有较粗略的轮廓，精确性差</a:t>
            </a:r>
          </a:p>
          <a:p>
            <a:pPr algn="ctr">
              <a:lnSpc>
                <a:spcPts val="3920"/>
              </a:lnSpc>
              <a:spcBef>
                <a:spcPct val="0"/>
              </a:spcBef>
            </a:pPr>
            <a:endParaRPr lang="en-US" sz="3600" spc="283">
              <a:solidFill>
                <a:srgbClr val="825E4F"/>
              </a:solidFill>
              <a:ea typeface="思源宋体 1 Medium" panose="02020500000000000000" charset="-122"/>
            </a:endParaRPr>
          </a:p>
          <a:p>
            <a:pPr algn="l">
              <a:lnSpc>
                <a:spcPts val="3965"/>
              </a:lnSpc>
            </a:pPr>
            <a:endParaRPr lang="en-US" sz="3600" spc="283">
              <a:solidFill>
                <a:srgbClr val="825E4F"/>
              </a:solidFill>
              <a:ea typeface="思源宋体 1 Medium" panose="02020500000000000000" charset="-122"/>
            </a:endParaRPr>
          </a:p>
          <a:p>
            <a:pPr algn="l">
              <a:lnSpc>
                <a:spcPts val="3965"/>
              </a:lnSpc>
            </a:pPr>
            <a:endParaRPr lang="en-US" sz="3600" spc="283">
              <a:solidFill>
                <a:srgbClr val="825E4F"/>
              </a:solidFill>
              <a:ea typeface="思源宋体 1 Medium" panose="02020500000000000000" charset="-122"/>
            </a:endParaRPr>
          </a:p>
          <a:p>
            <a:pPr algn="ctr">
              <a:lnSpc>
                <a:spcPts val="3965"/>
              </a:lnSpc>
              <a:spcBef>
                <a:spcPct val="0"/>
              </a:spcBef>
            </a:pPr>
            <a:endParaRPr lang="en-US" sz="3600" spc="283">
              <a:solidFill>
                <a:srgbClr val="825E4F"/>
              </a:solidFill>
              <a:ea typeface="思源宋体 1 Medium" panose="02020500000000000000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057261" y="298540"/>
            <a:ext cx="14173478" cy="17930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20"/>
              </a:lnSpc>
            </a:pPr>
            <a:r>
              <a:rPr lang="en-US" sz="4810" spc="962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视网膜：光感受器-&gt;双极细胞-&gt;神经节细胞</a:t>
            </a:r>
          </a:p>
          <a:p>
            <a:pPr marL="0" lvl="0" indent="0" algn="ctr">
              <a:lnSpc>
                <a:spcPts val="7220"/>
              </a:lnSpc>
            </a:pPr>
            <a:endParaRPr lang="en-US" sz="4810" spc="962">
              <a:solidFill>
                <a:srgbClr val="825E4F"/>
              </a:solidFill>
              <a:latin typeface="思源宋体 1 Medium" panose="02020500000000000000" charset="-122"/>
              <a:ea typeface="思源宋体 1 Medium" panose="02020500000000000000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817873">
            <a:off x="13791732" y="-1811555"/>
            <a:ext cx="15617082" cy="11108259"/>
          </a:xfrm>
          <a:custGeom>
            <a:avLst/>
            <a:gdLst/>
            <a:ahLst/>
            <a:cxnLst/>
            <a:rect l="l" t="t" r="r" b="b"/>
            <a:pathLst>
              <a:path w="15617082" h="11108259">
                <a:moveTo>
                  <a:pt x="0" y="0"/>
                </a:moveTo>
                <a:lnTo>
                  <a:pt x="15617082" y="0"/>
                </a:lnTo>
                <a:lnTo>
                  <a:pt x="15617082" y="11108258"/>
                </a:lnTo>
                <a:lnTo>
                  <a:pt x="0" y="11108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3" name="Freeform 3"/>
          <p:cNvSpPr/>
          <p:nvPr/>
        </p:nvSpPr>
        <p:spPr>
          <a:xfrm rot="6324801">
            <a:off x="-8846164" y="128626"/>
            <a:ext cx="12828959" cy="9125097"/>
          </a:xfrm>
          <a:custGeom>
            <a:avLst/>
            <a:gdLst/>
            <a:ahLst/>
            <a:cxnLst/>
            <a:rect l="l" t="t" r="r" b="b"/>
            <a:pathLst>
              <a:path w="12828959" h="9125097">
                <a:moveTo>
                  <a:pt x="0" y="0"/>
                </a:moveTo>
                <a:lnTo>
                  <a:pt x="12828959" y="0"/>
                </a:lnTo>
                <a:lnTo>
                  <a:pt x="12828959" y="9125098"/>
                </a:lnTo>
                <a:lnTo>
                  <a:pt x="0" y="91250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 l="-13495" r="-11304"/>
            </a:stretch>
          </a:blipFill>
        </p:spPr>
      </p:sp>
      <p:sp>
        <p:nvSpPr>
          <p:cNvPr id="4" name="Freeform 4"/>
          <p:cNvSpPr/>
          <p:nvPr/>
        </p:nvSpPr>
        <p:spPr>
          <a:xfrm rot="9337147">
            <a:off x="-421851" y="-114594"/>
            <a:ext cx="1496153" cy="1629473"/>
          </a:xfrm>
          <a:custGeom>
            <a:avLst/>
            <a:gdLst/>
            <a:ahLst/>
            <a:cxnLst/>
            <a:rect l="l" t="t" r="r" b="b"/>
            <a:pathLst>
              <a:path w="1496153" h="1629473">
                <a:moveTo>
                  <a:pt x="0" y="0"/>
                </a:moveTo>
                <a:lnTo>
                  <a:pt x="1496153" y="0"/>
                </a:lnTo>
                <a:lnTo>
                  <a:pt x="1496153" y="1629473"/>
                </a:lnTo>
                <a:lnTo>
                  <a:pt x="0" y="16294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rot="4412718">
            <a:off x="16587494" y="8335573"/>
            <a:ext cx="3012742" cy="1933633"/>
          </a:xfrm>
          <a:custGeom>
            <a:avLst/>
            <a:gdLst/>
            <a:ahLst/>
            <a:cxnLst/>
            <a:rect l="l" t="t" r="r" b="b"/>
            <a:pathLst>
              <a:path w="3012742" h="1933633">
                <a:moveTo>
                  <a:pt x="0" y="0"/>
                </a:moveTo>
                <a:lnTo>
                  <a:pt x="3012742" y="0"/>
                </a:lnTo>
                <a:lnTo>
                  <a:pt x="3012742" y="1933633"/>
                </a:lnTo>
                <a:lnTo>
                  <a:pt x="0" y="193363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689908" y="1751028"/>
            <a:ext cx="12704052" cy="6188533"/>
          </a:xfrm>
          <a:custGeom>
            <a:avLst/>
            <a:gdLst/>
            <a:ahLst/>
            <a:cxnLst/>
            <a:rect l="l" t="t" r="r" b="b"/>
            <a:pathLst>
              <a:path w="12704052" h="6188533">
                <a:moveTo>
                  <a:pt x="0" y="0"/>
                </a:moveTo>
                <a:lnTo>
                  <a:pt x="12704052" y="0"/>
                </a:lnTo>
                <a:lnTo>
                  <a:pt x="12704052" y="6188533"/>
                </a:lnTo>
                <a:lnTo>
                  <a:pt x="0" y="618853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6312179" y="8271528"/>
            <a:ext cx="5663641" cy="1525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65"/>
              </a:lnSpc>
            </a:pPr>
            <a:r>
              <a:rPr lang="en-US" sz="3600" spc="283">
                <a:solidFill>
                  <a:srgbClr val="825E4F"/>
                </a:solidFill>
                <a:ea typeface="思源宋体 1" panose="02020400000000000000" charset="-122"/>
              </a:rPr>
              <a:t>视锥：多在中央凹处</a:t>
            </a:r>
          </a:p>
          <a:p>
            <a:pPr algn="ctr">
              <a:lnSpc>
                <a:spcPts val="3965"/>
              </a:lnSpc>
            </a:pPr>
            <a:r>
              <a:rPr lang="en-US" sz="3600" spc="283">
                <a:solidFill>
                  <a:srgbClr val="825E4F"/>
                </a:solidFill>
                <a:ea typeface="思源宋体 1" panose="02020400000000000000" charset="-122"/>
              </a:rPr>
              <a:t>视杆：两侧</a:t>
            </a:r>
          </a:p>
          <a:p>
            <a:pPr algn="ctr">
              <a:lnSpc>
                <a:spcPts val="3965"/>
              </a:lnSpc>
              <a:spcBef>
                <a:spcPct val="0"/>
              </a:spcBef>
            </a:pPr>
            <a:endParaRPr lang="en-US" sz="3600" spc="283">
              <a:solidFill>
                <a:srgbClr val="825E4F"/>
              </a:solidFill>
              <a:ea typeface="思源宋体 1" panose="02020400000000000000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057261" y="298540"/>
            <a:ext cx="14173478" cy="17930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20"/>
              </a:lnSpc>
            </a:pPr>
            <a:r>
              <a:rPr lang="en-US" sz="4810" spc="962">
                <a:solidFill>
                  <a:srgbClr val="825E4F"/>
                </a:solidFill>
                <a:latin typeface="思源宋体 1 Medium" panose="02020500000000000000" charset="-122"/>
                <a:ea typeface="思源宋体 1 Medium" panose="02020500000000000000" charset="-122"/>
              </a:rPr>
              <a:t>视网膜：光感受器-&gt;双极细胞-&gt;神经节细胞</a:t>
            </a:r>
          </a:p>
          <a:p>
            <a:pPr marL="0" lvl="0" indent="0" algn="ctr">
              <a:lnSpc>
                <a:spcPts val="7220"/>
              </a:lnSpc>
            </a:pPr>
            <a:endParaRPr lang="en-US" sz="4810" spc="962">
              <a:solidFill>
                <a:srgbClr val="825E4F"/>
              </a:solidFill>
              <a:latin typeface="思源宋体 1 Medium" panose="02020500000000000000" charset="-122"/>
              <a:ea typeface="思源宋体 1 Medium" panose="02020500000000000000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c4NTVmMjA0ZWUwM2RmOTYxZDU2NmVkYzM2NGMzZD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73.28881889763784,&quot;left&quot;:186.7587401574803,&quot;top&quot;:335.9026771653543,&quot;width&quot;:1055.6912598425197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73.28881889763784,&quot;left&quot;:186.7587401574803,&quot;top&quot;:335.9026771653543,&quot;width&quot;:1055.6912598425197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73.28881889763784,&quot;left&quot;:186.7587401574803,&quot;top&quot;:335.9026771653543,&quot;width&quot;:1055.6912598425197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73.28881889763784,&quot;left&quot;:186.7587401574803,&quot;top&quot;:335.9026771653543,&quot;width&quot;:1055.69125984251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73.28881889763784,&quot;left&quot;:186.7587401574803,&quot;top&quot;:335.9026771653543,&quot;width&quot;:1055.691259842519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73.28881889763784,&quot;left&quot;:186.7587401574803,&quot;top&quot;:335.9026771653543,&quot;width&quot;:1055.6912598425197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73.28881889763784,&quot;left&quot;:186.7587401574803,&quot;top&quot;:335.9026771653543,&quot;width&quot;:1055.6912598425197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73.28881889763784,&quot;left&quot;:186.7587401574803,&quot;top&quot;:335.9026771653543,&quot;width&quot;:1055.6912598425197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73.28881889763784,&quot;left&quot;:186.7587401574803,&quot;top&quot;:335.9026771653543,&quot;width&quot;:1055.6912598425197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73.28881889763784,&quot;left&quot;:186.7587401574803,&quot;top&quot;:335.9026771653543,&quot;width&quot;:1055.6912598425197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73.28881889763784,&quot;left&quot;:186.7587401574803,&quot;top&quot;:335.9026771653543,&quot;width&quot;:1055.6912598425197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73.28881889763784,&quot;left&quot;:186.7587401574803,&quot;top&quot;:335.9026771653543,&quot;width&quot;:1055.6912598425197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576</Words>
  <Application>Microsoft Macintosh PowerPoint</Application>
  <PresentationFormat>自定义</PresentationFormat>
  <Paragraphs>123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思源宋体 1 Medium</vt:lpstr>
      <vt:lpstr>思源宋体 1 Semi-Bold</vt:lpstr>
      <vt:lpstr>Calibri</vt:lpstr>
      <vt:lpstr>思源宋体 1</vt:lpstr>
      <vt:lpstr>Allura</vt:lpstr>
      <vt:lpstr>字由点字典黑</vt:lpstr>
      <vt:lpstr>思源宋体 2 Bold</vt:lpstr>
      <vt:lpstr>思源宋体 2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视觉</dc:title>
  <dc:creator/>
  <cp:lastModifiedBy>天悦 陈</cp:lastModifiedBy>
  <cp:revision>8</cp:revision>
  <dcterms:created xsi:type="dcterms:W3CDTF">2006-08-16T00:00:00Z</dcterms:created>
  <dcterms:modified xsi:type="dcterms:W3CDTF">2025-01-12T13:47:07Z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C1C86CABC3474A1EBCAB0DB22F0986B6_13</vt:lpwstr>
  </property>
  <property fmtid="{D5CDD505-2E9C-101B-9397-08002B2CF9AE}" pid="3" name="KSOProductBuildVer">
    <vt:lpwstr>2052-12.1.0.18912</vt:lpwstr>
  </property>
</Properties>
</file>