
<file path=[Content_Types].xml><?xml version="1.0" encoding="utf-8"?>
<Types xmlns="http://schemas.openxmlformats.org/package/2006/content-types">
  <Default ContentType="application/x-fontdata" Extension="fntdata"/>
  <Default ContentType="image/jpeg" Extension="jpeg"/>
  <Default ContentType="video/mp4" Extension="mp4"/>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18288000" cy="10287000"/>
  <p:notesSz cx="6858000" cy="9144000"/>
  <p:embeddedFontLst>
    <p:embeddedFont>
      <p:font typeface="Cormorant Garamond Bold" charset="1" panose="00000800000000000000"/>
      <p:regular r:id="rId24"/>
    </p:embeddedFont>
    <p:embeddedFont>
      <p:font typeface="Poppins Light Bold" charset="1" panose="02000000000000000000"/>
      <p:regular r:id="rId25"/>
    </p:embeddedFont>
    <p:embeddedFont>
      <p:font typeface="Poppins Light" charset="1" panose="0200000000000000000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1.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png" Type="http://schemas.openxmlformats.org/officeDocument/2006/relationships/image"/><Relationship Id="rId3" Target="../media/image18.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 Id="rId6" Target="../media/image21.png" Type="http://schemas.openxmlformats.org/officeDocument/2006/relationships/image"/><Relationship Id="rId7" Target="../media/image22.svg" Type="http://schemas.openxmlformats.org/officeDocument/2006/relationships/image"/><Relationship Id="rId8" Target="../media/image23.png" Type="http://schemas.openxmlformats.org/officeDocument/2006/relationships/image"/><Relationship Id="rId9" Target="../media/image24.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2.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3.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 Id="rId3" Target="../media/VAGj11Ooink.mp4" Type="http://schemas.openxmlformats.org/officeDocument/2006/relationships/video"/><Relationship Id="rId4" Target="../media/VAGj11Ooink.mp4" Type="http://schemas.microsoft.com/office/2007/relationships/media"/></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png" Type="http://schemas.openxmlformats.org/officeDocument/2006/relationships/image"/><Relationship Id="rId3" Target="../media/image18.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 Id="rId6" Target="../media/image21.png" Type="http://schemas.openxmlformats.org/officeDocument/2006/relationships/image"/><Relationship Id="rId7" Target="../media/image22.svg" Type="http://schemas.openxmlformats.org/officeDocument/2006/relationships/image"/><Relationship Id="rId8" Target="../media/image23.png" Type="http://schemas.openxmlformats.org/officeDocument/2006/relationships/image"/><Relationship Id="rId9" Target="../media/image24.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6.jpeg" Type="http://schemas.openxmlformats.org/officeDocument/2006/relationships/image"/><Relationship Id="rId3" Target="../media/VAGj10y4bl8.mp4" Type="http://schemas.openxmlformats.org/officeDocument/2006/relationships/video"/><Relationship Id="rId4" Target="../media/VAGj10y4bl8.mp4" Type="http://schemas.microsoft.com/office/2007/relationships/media"/></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png" Type="http://schemas.openxmlformats.org/officeDocument/2006/relationships/image"/><Relationship Id="rId3" Target="../media/image10.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13.png" Type="http://schemas.openxmlformats.org/officeDocument/2006/relationships/image"/><Relationship Id="rId7" Target="../media/image14.sv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png" Type="http://schemas.openxmlformats.org/officeDocument/2006/relationships/image"/><Relationship Id="rId3" Target="../media/image18.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 Id="rId6" Target="../media/image21.png" Type="http://schemas.openxmlformats.org/officeDocument/2006/relationships/image"/><Relationship Id="rId7" Target="../media/image22.svg" Type="http://schemas.openxmlformats.org/officeDocument/2006/relationships/image"/><Relationship Id="rId8" Target="../media/image23.png" Type="http://schemas.openxmlformats.org/officeDocument/2006/relationships/image"/><Relationship Id="rId9" Target="../media/image24.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6.png" Type="http://schemas.openxmlformats.org/officeDocument/2006/relationships/image"/><Relationship Id="rId3" Target="../media/image27.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9.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png" Type="http://schemas.openxmlformats.org/officeDocument/2006/relationships/image"/><Relationship Id="rId3" Target="../media/image18.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 Id="rId6" Target="../media/image21.png" Type="http://schemas.openxmlformats.org/officeDocument/2006/relationships/image"/><Relationship Id="rId7" Target="../media/image22.svg" Type="http://schemas.openxmlformats.org/officeDocument/2006/relationships/image"/><Relationship Id="rId8" Target="../media/image23.png" Type="http://schemas.openxmlformats.org/officeDocument/2006/relationships/image"/><Relationship Id="rId9" Target="../media/image24.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021C44"/>
        </a:solidFill>
      </p:bgPr>
    </p:bg>
    <p:spTree>
      <p:nvGrpSpPr>
        <p:cNvPr id="1" name=""/>
        <p:cNvGrpSpPr/>
        <p:nvPr/>
      </p:nvGrpSpPr>
      <p:grpSpPr>
        <a:xfrm>
          <a:off x="0" y="0"/>
          <a:ext cx="0" cy="0"/>
          <a:chOff x="0" y="0"/>
          <a:chExt cx="0" cy="0"/>
        </a:xfrm>
      </p:grpSpPr>
      <p:sp>
        <p:nvSpPr>
          <p:cNvPr name="Freeform 2" id="2"/>
          <p:cNvSpPr/>
          <p:nvPr/>
        </p:nvSpPr>
        <p:spPr>
          <a:xfrm flipH="false" flipV="false" rot="0">
            <a:off x="14930379" y="1238172"/>
            <a:ext cx="2008130" cy="1737946"/>
          </a:xfrm>
          <a:custGeom>
            <a:avLst/>
            <a:gdLst/>
            <a:ahLst/>
            <a:cxnLst/>
            <a:rect r="r" b="b" t="t" l="l"/>
            <a:pathLst>
              <a:path h="1737946" w="2008130">
                <a:moveTo>
                  <a:pt x="0" y="0"/>
                </a:moveTo>
                <a:lnTo>
                  <a:pt x="2008131" y="0"/>
                </a:lnTo>
                <a:lnTo>
                  <a:pt x="2008131" y="1737946"/>
                </a:lnTo>
                <a:lnTo>
                  <a:pt x="0" y="173794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286941">
            <a:off x="1348434" y="5283888"/>
            <a:ext cx="1693039" cy="1989682"/>
          </a:xfrm>
          <a:custGeom>
            <a:avLst/>
            <a:gdLst/>
            <a:ahLst/>
            <a:cxnLst/>
            <a:rect r="r" b="b" t="t" l="l"/>
            <a:pathLst>
              <a:path h="1989682" w="1693039">
                <a:moveTo>
                  <a:pt x="0" y="0"/>
                </a:moveTo>
                <a:lnTo>
                  <a:pt x="1693038" y="0"/>
                </a:lnTo>
                <a:lnTo>
                  <a:pt x="1693038" y="1989682"/>
                </a:lnTo>
                <a:lnTo>
                  <a:pt x="0" y="198968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1534910" y="2973569"/>
            <a:ext cx="15218181" cy="3708273"/>
          </a:xfrm>
          <a:prstGeom prst="rect">
            <a:avLst/>
          </a:prstGeom>
        </p:spPr>
        <p:txBody>
          <a:bodyPr anchor="t" rtlCol="false" tIns="0" lIns="0" bIns="0" rIns="0">
            <a:spAutoFit/>
          </a:bodyPr>
          <a:lstStyle/>
          <a:p>
            <a:pPr algn="ctr">
              <a:lnSpc>
                <a:spcPts val="14256"/>
              </a:lnSpc>
            </a:pPr>
            <a:r>
              <a:rPr lang="en-US" b="true" sz="14400" spc="144">
                <a:solidFill>
                  <a:srgbClr val="FFE4DC"/>
                </a:solidFill>
                <a:latin typeface="Cormorant Garamond Bold"/>
                <a:ea typeface="Cormorant Garamond Bold"/>
                <a:cs typeface="Cormorant Garamond Bold"/>
                <a:sym typeface="Cormorant Garamond Bold"/>
              </a:rPr>
              <a:t>Neurodegenerative</a:t>
            </a:r>
          </a:p>
          <a:p>
            <a:pPr algn="ctr">
              <a:lnSpc>
                <a:spcPts val="14256"/>
              </a:lnSpc>
            </a:pPr>
            <a:r>
              <a:rPr lang="en-US" b="true" sz="14400" spc="144">
                <a:solidFill>
                  <a:srgbClr val="FFE4DC"/>
                </a:solidFill>
                <a:latin typeface="Cormorant Garamond Bold"/>
                <a:ea typeface="Cormorant Garamond Bold"/>
                <a:cs typeface="Cormorant Garamond Bold"/>
                <a:sym typeface="Cormorant Garamond Bold"/>
              </a:rPr>
              <a:t>Disease</a:t>
            </a:r>
          </a:p>
        </p:txBody>
      </p:sp>
      <p:sp>
        <p:nvSpPr>
          <p:cNvPr name="TextBox 5" id="5"/>
          <p:cNvSpPr txBox="true"/>
          <p:nvPr/>
        </p:nvSpPr>
        <p:spPr>
          <a:xfrm rot="0">
            <a:off x="7527516" y="7131132"/>
            <a:ext cx="3232967" cy="419100"/>
          </a:xfrm>
          <a:prstGeom prst="rect">
            <a:avLst/>
          </a:prstGeom>
        </p:spPr>
        <p:txBody>
          <a:bodyPr anchor="t" rtlCol="false" tIns="0" lIns="0" bIns="0" rIns="0">
            <a:spAutoFit/>
          </a:bodyPr>
          <a:lstStyle/>
          <a:p>
            <a:pPr algn="ctr">
              <a:lnSpc>
                <a:spcPts val="3360"/>
              </a:lnSpc>
            </a:pPr>
            <a:r>
              <a:rPr lang="en-US" sz="2800" spc="280">
                <a:solidFill>
                  <a:srgbClr val="FFE4DC"/>
                </a:solidFill>
                <a:latin typeface="Poppins Light Bold"/>
                <a:ea typeface="Poppins Light Bold"/>
                <a:cs typeface="Poppins Light Bold"/>
                <a:sym typeface="Poppins Light Bold"/>
              </a:rPr>
              <a:t>4.7 神经科学社</a:t>
            </a:r>
          </a:p>
        </p:txBody>
      </p:sp>
      <p:sp>
        <p:nvSpPr>
          <p:cNvPr name="Freeform 6" id="6"/>
          <p:cNvSpPr/>
          <p:nvPr/>
        </p:nvSpPr>
        <p:spPr>
          <a:xfrm flipH="false" flipV="false" rot="0">
            <a:off x="7762064" y="8242653"/>
            <a:ext cx="2763872" cy="633178"/>
          </a:xfrm>
          <a:custGeom>
            <a:avLst/>
            <a:gdLst/>
            <a:ahLst/>
            <a:cxnLst/>
            <a:rect r="r" b="b" t="t" l="l"/>
            <a:pathLst>
              <a:path h="633178" w="2763872">
                <a:moveTo>
                  <a:pt x="0" y="0"/>
                </a:moveTo>
                <a:lnTo>
                  <a:pt x="2763872" y="0"/>
                </a:lnTo>
                <a:lnTo>
                  <a:pt x="2763872" y="633178"/>
                </a:lnTo>
                <a:lnTo>
                  <a:pt x="0" y="63317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false" flipV="false" rot="0">
            <a:off x="6735149" y="1701701"/>
            <a:ext cx="825905" cy="810889"/>
          </a:xfrm>
          <a:custGeom>
            <a:avLst/>
            <a:gdLst/>
            <a:ahLst/>
            <a:cxnLst/>
            <a:rect r="r" b="b" t="t" l="l"/>
            <a:pathLst>
              <a:path h="810889" w="825905">
                <a:moveTo>
                  <a:pt x="0" y="0"/>
                </a:moveTo>
                <a:lnTo>
                  <a:pt x="825905" y="0"/>
                </a:lnTo>
                <a:lnTo>
                  <a:pt x="825905" y="810888"/>
                </a:lnTo>
                <a:lnTo>
                  <a:pt x="0" y="810888"/>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TextBox 2" id="2"/>
          <p:cNvSpPr txBox="true"/>
          <p:nvPr/>
        </p:nvSpPr>
        <p:spPr>
          <a:xfrm rot="0">
            <a:off x="723576" y="2186178"/>
            <a:ext cx="11655658" cy="7072122"/>
          </a:xfrm>
          <a:prstGeom prst="rect">
            <a:avLst/>
          </a:prstGeom>
        </p:spPr>
        <p:txBody>
          <a:bodyPr anchor="t" rtlCol="false" tIns="0" lIns="0" bIns="0" rIns="0">
            <a:spAutoFit/>
          </a:bodyPr>
          <a:lstStyle/>
          <a:p>
            <a:pPr algn="l" marL="690881" indent="-345440" lvl="1">
              <a:lnSpc>
                <a:spcPts val="4704"/>
              </a:lnSpc>
              <a:buFont typeface="Arial"/>
              <a:buChar char="•"/>
            </a:pPr>
            <a:r>
              <a:rPr lang="en-US" sz="3200" spc="32">
                <a:solidFill>
                  <a:srgbClr val="FE5922"/>
                </a:solidFill>
                <a:latin typeface="Poppins Light Bold"/>
                <a:ea typeface="Poppins Light Bold"/>
                <a:cs typeface="Poppins Light Bold"/>
                <a:sym typeface="Poppins Light Bold"/>
              </a:rPr>
              <a:t>运动神经元死亡</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发病高峰期通常发生在45岁以上，男&gt;女</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成因：5%-10%遗传因素；吸烟；毒物接触（铅</a:t>
            </a:r>
            <a:r>
              <a:rPr lang="en-US" sz="3200" spc="32">
                <a:solidFill>
                  <a:srgbClr val="021C44"/>
                </a:solidFill>
                <a:latin typeface="Poppins Light"/>
                <a:ea typeface="Poppins Light"/>
                <a:cs typeface="Poppins Light"/>
                <a:sym typeface="Poppins Light"/>
              </a:rPr>
              <a:t>）；</a:t>
            </a:r>
            <a:r>
              <a:rPr lang="en-US" sz="3200" spc="32">
                <a:solidFill>
                  <a:srgbClr val="021C44"/>
                </a:solidFill>
                <a:latin typeface="Poppins Light"/>
                <a:ea typeface="Poppins Light"/>
                <a:cs typeface="Poppins Light"/>
                <a:sym typeface="Poppins Light"/>
              </a:rPr>
              <a:t>过度体力劳动</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ALS不改变患者的人格以及认知能力</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典型症状</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肌无力，肌萎缩，肌肉跳动</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言语不清或吞咽困难，甚至呼吸困难</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通常开始于手部、脚部或四肢，逐渐蔓延到身体其他部位</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治疗方法</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利鲁唑：降低谷氨酸的水平（ALS谷氨酸较高）</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依达拉奉：抗氧化剂，抑制自由基的产生</a:t>
            </a:r>
          </a:p>
        </p:txBody>
      </p:sp>
      <p:sp>
        <p:nvSpPr>
          <p:cNvPr name="Freeform 3" id="3"/>
          <p:cNvSpPr/>
          <p:nvPr/>
        </p:nvSpPr>
        <p:spPr>
          <a:xfrm flipH="false" flipV="false" rot="0">
            <a:off x="12773207" y="689314"/>
            <a:ext cx="5224377" cy="9105668"/>
          </a:xfrm>
          <a:custGeom>
            <a:avLst/>
            <a:gdLst/>
            <a:ahLst/>
            <a:cxnLst/>
            <a:rect r="r" b="b" t="t" l="l"/>
            <a:pathLst>
              <a:path h="9105668" w="5224377">
                <a:moveTo>
                  <a:pt x="0" y="0"/>
                </a:moveTo>
                <a:lnTo>
                  <a:pt x="5224377" y="0"/>
                </a:lnTo>
                <a:lnTo>
                  <a:pt x="5224377" y="9105667"/>
                </a:lnTo>
                <a:lnTo>
                  <a:pt x="0" y="9105667"/>
                </a:lnTo>
                <a:lnTo>
                  <a:pt x="0" y="0"/>
                </a:lnTo>
                <a:close/>
              </a:path>
            </a:pathLst>
          </a:custGeom>
          <a:blipFill>
            <a:blip r:embed="rId2"/>
            <a:stretch>
              <a:fillRect l="0" t="0" r="0" b="0"/>
            </a:stretch>
          </a:blipFill>
        </p:spPr>
      </p:sp>
      <p:sp>
        <p:nvSpPr>
          <p:cNvPr name="TextBox 4" id="4"/>
          <p:cNvSpPr txBox="true"/>
          <p:nvPr/>
        </p:nvSpPr>
        <p:spPr>
          <a:xfrm rot="0">
            <a:off x="1028700" y="953630"/>
            <a:ext cx="13028714" cy="1069976"/>
          </a:xfrm>
          <a:prstGeom prst="rect">
            <a:avLst/>
          </a:prstGeom>
        </p:spPr>
        <p:txBody>
          <a:bodyPr anchor="t" rtlCol="false" tIns="0" lIns="0" bIns="0" rIns="0">
            <a:spAutoFit/>
          </a:bodyPr>
          <a:lstStyle/>
          <a:p>
            <a:pPr algn="l" marL="0" indent="0" lvl="0">
              <a:lnSpc>
                <a:spcPts val="8000"/>
              </a:lnSpc>
              <a:spcBef>
                <a:spcPct val="0"/>
              </a:spcBef>
            </a:pPr>
            <a:r>
              <a:rPr lang="en-US" b="true" sz="8000" spc="-240" u="none">
                <a:solidFill>
                  <a:srgbClr val="021C44"/>
                </a:solidFill>
                <a:latin typeface="Cormorant Garamond Bold"/>
                <a:ea typeface="Cormorant Garamond Bold"/>
                <a:cs typeface="Cormorant Garamond Bold"/>
                <a:sym typeface="Cormorant Garamond Bold"/>
              </a:rPr>
              <a:t>Amyotrophic Lateral Sclerosis</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E9E29"/>
        </a:solidFill>
      </p:bgPr>
    </p:bg>
    <p:spTree>
      <p:nvGrpSpPr>
        <p:cNvPr id="1" name=""/>
        <p:cNvGrpSpPr/>
        <p:nvPr/>
      </p:nvGrpSpPr>
      <p:grpSpPr>
        <a:xfrm>
          <a:off x="0" y="0"/>
          <a:ext cx="0" cy="0"/>
          <a:chOff x="0" y="0"/>
          <a:chExt cx="0" cy="0"/>
        </a:xfrm>
      </p:grpSpPr>
      <p:sp>
        <p:nvSpPr>
          <p:cNvPr name="TextBox 2" id="2"/>
          <p:cNvSpPr txBox="true"/>
          <p:nvPr/>
        </p:nvSpPr>
        <p:spPr>
          <a:xfrm rot="0">
            <a:off x="8829589" y="2590819"/>
            <a:ext cx="8115300" cy="3129573"/>
          </a:xfrm>
          <a:prstGeom prst="rect">
            <a:avLst/>
          </a:prstGeom>
        </p:spPr>
        <p:txBody>
          <a:bodyPr anchor="t" rtlCol="false" tIns="0" lIns="0" bIns="0" rIns="0">
            <a:spAutoFit/>
          </a:bodyPr>
          <a:lstStyle/>
          <a:p>
            <a:pPr algn="l">
              <a:lnSpc>
                <a:spcPts val="12017"/>
              </a:lnSpc>
            </a:pPr>
            <a:r>
              <a:rPr lang="en-US" sz="12649" spc="-379" b="true">
                <a:solidFill>
                  <a:srgbClr val="021C44"/>
                </a:solidFill>
                <a:latin typeface="Cormorant Garamond Bold"/>
                <a:ea typeface="Cormorant Garamond Bold"/>
                <a:cs typeface="Cormorant Garamond Bold"/>
                <a:sym typeface="Cormorant Garamond Bold"/>
              </a:rPr>
              <a:t>Huntington’s</a:t>
            </a:r>
          </a:p>
          <a:p>
            <a:pPr algn="l" marL="0" indent="0" lvl="0">
              <a:lnSpc>
                <a:spcPts val="12017"/>
              </a:lnSpc>
              <a:spcBef>
                <a:spcPct val="0"/>
              </a:spcBef>
            </a:pPr>
            <a:r>
              <a:rPr lang="en-US" b="true" sz="12649" spc="-379">
                <a:solidFill>
                  <a:srgbClr val="021C44"/>
                </a:solidFill>
                <a:latin typeface="Cormorant Garamond Bold"/>
                <a:ea typeface="Cormorant Garamond Bold"/>
                <a:cs typeface="Cormorant Garamond Bold"/>
                <a:sym typeface="Cormorant Garamond Bold"/>
              </a:rPr>
              <a:t>Disease</a:t>
            </a:r>
          </a:p>
        </p:txBody>
      </p:sp>
      <p:sp>
        <p:nvSpPr>
          <p:cNvPr name="Freeform 3" id="3"/>
          <p:cNvSpPr/>
          <p:nvPr/>
        </p:nvSpPr>
        <p:spPr>
          <a:xfrm flipH="false" flipV="false" rot="10215233">
            <a:off x="2629038" y="3264869"/>
            <a:ext cx="5077782" cy="5422874"/>
          </a:xfrm>
          <a:custGeom>
            <a:avLst/>
            <a:gdLst/>
            <a:ahLst/>
            <a:cxnLst/>
            <a:rect r="r" b="b" t="t" l="l"/>
            <a:pathLst>
              <a:path h="5422874" w="5077782">
                <a:moveTo>
                  <a:pt x="0" y="0"/>
                </a:moveTo>
                <a:lnTo>
                  <a:pt x="5077782" y="0"/>
                </a:lnTo>
                <a:lnTo>
                  <a:pt x="5077782" y="5422873"/>
                </a:lnTo>
                <a:lnTo>
                  <a:pt x="0" y="54228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2588842" y="1419672"/>
            <a:ext cx="3662368" cy="3389355"/>
          </a:xfrm>
          <a:custGeom>
            <a:avLst/>
            <a:gdLst/>
            <a:ahLst/>
            <a:cxnLst/>
            <a:rect r="r" b="b" t="t" l="l"/>
            <a:pathLst>
              <a:path h="3389355" w="3662368">
                <a:moveTo>
                  <a:pt x="0" y="0"/>
                </a:moveTo>
                <a:lnTo>
                  <a:pt x="3662368" y="0"/>
                </a:lnTo>
                <a:lnTo>
                  <a:pt x="3662368" y="3389355"/>
                </a:lnTo>
                <a:lnTo>
                  <a:pt x="0" y="338935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793390" y="5976305"/>
            <a:ext cx="1590903" cy="1561977"/>
          </a:xfrm>
          <a:custGeom>
            <a:avLst/>
            <a:gdLst/>
            <a:ahLst/>
            <a:cxnLst/>
            <a:rect r="r" b="b" t="t" l="l"/>
            <a:pathLst>
              <a:path h="1561977" w="1590903">
                <a:moveTo>
                  <a:pt x="0" y="0"/>
                </a:moveTo>
                <a:lnTo>
                  <a:pt x="1590903" y="0"/>
                </a:lnTo>
                <a:lnTo>
                  <a:pt x="1590903" y="1561978"/>
                </a:lnTo>
                <a:lnTo>
                  <a:pt x="0" y="156197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4612836" y="2295544"/>
            <a:ext cx="2851530" cy="653260"/>
          </a:xfrm>
          <a:custGeom>
            <a:avLst/>
            <a:gdLst/>
            <a:ahLst/>
            <a:cxnLst/>
            <a:rect r="r" b="b" t="t" l="l"/>
            <a:pathLst>
              <a:path h="653260" w="2851530">
                <a:moveTo>
                  <a:pt x="0" y="0"/>
                </a:moveTo>
                <a:lnTo>
                  <a:pt x="2851529" y="0"/>
                </a:lnTo>
                <a:lnTo>
                  <a:pt x="2851529" y="653260"/>
                </a:lnTo>
                <a:lnTo>
                  <a:pt x="0" y="65326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7" id="7"/>
          <p:cNvSpPr txBox="true"/>
          <p:nvPr/>
        </p:nvSpPr>
        <p:spPr>
          <a:xfrm rot="0">
            <a:off x="8829589" y="6147755"/>
            <a:ext cx="7486479" cy="923935"/>
          </a:xfrm>
          <a:prstGeom prst="rect">
            <a:avLst/>
          </a:prstGeom>
        </p:spPr>
        <p:txBody>
          <a:bodyPr anchor="t" rtlCol="false" tIns="0" lIns="0" bIns="0" rIns="0">
            <a:spAutoFit/>
          </a:bodyPr>
          <a:lstStyle/>
          <a:p>
            <a:pPr algn="l" marL="0" indent="0" lvl="0">
              <a:lnSpc>
                <a:spcPts val="6840"/>
              </a:lnSpc>
              <a:spcBef>
                <a:spcPct val="0"/>
              </a:spcBef>
            </a:pPr>
            <a:r>
              <a:rPr lang="en-US" sz="7200" spc="-122">
                <a:solidFill>
                  <a:srgbClr val="021C44"/>
                </a:solidFill>
                <a:latin typeface="Poppins Light"/>
                <a:ea typeface="Poppins Light"/>
                <a:cs typeface="Poppins Light"/>
                <a:sym typeface="Poppins Light"/>
              </a:rPr>
              <a:t>亨廷顿舞蹈症</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Freeform 2" id="2"/>
          <p:cNvSpPr/>
          <p:nvPr/>
        </p:nvSpPr>
        <p:spPr>
          <a:xfrm flipH="false" flipV="false" rot="0">
            <a:off x="10845935" y="2544482"/>
            <a:ext cx="6989616" cy="5198037"/>
          </a:xfrm>
          <a:custGeom>
            <a:avLst/>
            <a:gdLst/>
            <a:ahLst/>
            <a:cxnLst/>
            <a:rect r="r" b="b" t="t" l="l"/>
            <a:pathLst>
              <a:path h="5198037" w="6989616">
                <a:moveTo>
                  <a:pt x="0" y="0"/>
                </a:moveTo>
                <a:lnTo>
                  <a:pt x="6989616" y="0"/>
                </a:lnTo>
                <a:lnTo>
                  <a:pt x="6989616" y="5198036"/>
                </a:lnTo>
                <a:lnTo>
                  <a:pt x="0" y="5198036"/>
                </a:lnTo>
                <a:lnTo>
                  <a:pt x="0" y="0"/>
                </a:lnTo>
                <a:close/>
              </a:path>
            </a:pathLst>
          </a:custGeom>
          <a:blipFill>
            <a:blip r:embed="rId2"/>
            <a:stretch>
              <a:fillRect l="0" t="-16239" r="0" b="-18226"/>
            </a:stretch>
          </a:blipFill>
        </p:spPr>
      </p:sp>
      <p:sp>
        <p:nvSpPr>
          <p:cNvPr name="TextBox 3" id="3"/>
          <p:cNvSpPr txBox="true"/>
          <p:nvPr/>
        </p:nvSpPr>
        <p:spPr>
          <a:xfrm rot="0">
            <a:off x="723576" y="2186178"/>
            <a:ext cx="9606972" cy="8253222"/>
          </a:xfrm>
          <a:prstGeom prst="rect">
            <a:avLst/>
          </a:prstGeom>
        </p:spPr>
        <p:txBody>
          <a:bodyPr anchor="t" rtlCol="false" tIns="0" lIns="0" bIns="0" rIns="0">
            <a:spAutoFit/>
          </a:bodyPr>
          <a:lstStyle/>
          <a:p>
            <a:pPr algn="l" marL="690881" indent="-345440" lvl="1">
              <a:lnSpc>
                <a:spcPts val="4704"/>
              </a:lnSpc>
              <a:buFont typeface="Arial"/>
              <a:buChar char="•"/>
            </a:pPr>
            <a:r>
              <a:rPr lang="en-US" sz="3200" spc="32">
                <a:solidFill>
                  <a:srgbClr val="FE5922"/>
                </a:solidFill>
                <a:latin typeface="Poppins Light Bold"/>
                <a:ea typeface="Poppins Light Bold"/>
                <a:cs typeface="Poppins Light Bold"/>
                <a:sym typeface="Poppins Light Bold"/>
              </a:rPr>
              <a:t>常染色体显性</a:t>
            </a:r>
            <a:r>
              <a:rPr lang="en-US" sz="3200" spc="32">
                <a:solidFill>
                  <a:srgbClr val="FE5922"/>
                </a:solidFill>
                <a:latin typeface="Poppins Light Bold"/>
                <a:ea typeface="Poppins Light Bold"/>
                <a:cs typeface="Poppins Light Bold"/>
                <a:sym typeface="Poppins Light Bold"/>
              </a:rPr>
              <a:t>遗传性</a:t>
            </a:r>
            <a:r>
              <a:rPr lang="en-US" sz="3200" spc="32">
                <a:solidFill>
                  <a:srgbClr val="021C44"/>
                </a:solidFill>
                <a:latin typeface="Poppins Light"/>
                <a:ea typeface="Poppins Light"/>
                <a:cs typeface="Poppins Light"/>
                <a:sym typeface="Poppins Light"/>
              </a:rPr>
              <a:t>疾病</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青少年到老年都有，平均发病年龄约40岁</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主要症状</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运动障碍：四肢、面、躯干的快速跳动抽动</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认知障碍：注意力和判断力</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精神障碍：焦虑，紧张，淡漠，兴趣减退</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第四对染色体的Ttt基因变异，产生变异的亨廷顿蛋白mHTT并聚集形成不溶物，导致</a:t>
            </a:r>
            <a:r>
              <a:rPr lang="en-US" sz="3200" spc="32">
                <a:solidFill>
                  <a:srgbClr val="19A797"/>
                </a:solidFill>
                <a:latin typeface="Poppins Light Bold"/>
                <a:ea typeface="Poppins Light Bold"/>
                <a:cs typeface="Poppins Light Bold"/>
                <a:sym typeface="Poppins Light Bold"/>
              </a:rPr>
              <a:t>基底神经节萎缩，尾状核中运动神经元死亡</a:t>
            </a:r>
          </a:p>
          <a:p>
            <a:pPr algn="l" marL="690881" indent="-345440" lvl="1">
              <a:lnSpc>
                <a:spcPts val="4704"/>
              </a:lnSpc>
              <a:buFont typeface="Arial"/>
              <a:buChar char="•"/>
            </a:pPr>
            <a:r>
              <a:rPr lang="en-US" sz="3200" spc="32">
                <a:solidFill>
                  <a:srgbClr val="FE5922"/>
                </a:solidFill>
                <a:latin typeface="Poppins Light Bold"/>
                <a:ea typeface="Poppins Light Bold"/>
                <a:cs typeface="Poppins Light Bold"/>
                <a:sym typeface="Poppins Light Bold"/>
              </a:rPr>
              <a:t>C</a:t>
            </a:r>
            <a:r>
              <a:rPr lang="en-US" sz="3200" spc="32">
                <a:solidFill>
                  <a:srgbClr val="FE5922"/>
                </a:solidFill>
                <a:latin typeface="Poppins Light Bold"/>
                <a:ea typeface="Poppins Light Bold"/>
                <a:cs typeface="Poppins Light Bold"/>
                <a:sym typeface="Poppins Light Bold"/>
              </a:rPr>
              <a:t>AG重复序列大于40个</a:t>
            </a:r>
            <a:r>
              <a:rPr lang="en-US" sz="3200" spc="32">
                <a:solidFill>
                  <a:srgbClr val="021C44"/>
                </a:solidFill>
                <a:latin typeface="Poppins Light"/>
                <a:ea typeface="Poppins Light"/>
                <a:cs typeface="Poppins Light"/>
                <a:sym typeface="Poppins Light"/>
              </a:rPr>
              <a:t>（正常人少于34个），在胞内异常聚集；重复序列越多，发病年龄越早</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患者脑内GABA含量减少，乙酰胆碱含量减少，多巴胺含量高</a:t>
            </a:r>
          </a:p>
          <a:p>
            <a:pPr algn="l">
              <a:lnSpc>
                <a:spcPts val="4704"/>
              </a:lnSpc>
            </a:pPr>
          </a:p>
        </p:txBody>
      </p:sp>
      <p:sp>
        <p:nvSpPr>
          <p:cNvPr name="TextBox 4" id="4"/>
          <p:cNvSpPr txBox="true"/>
          <p:nvPr/>
        </p:nvSpPr>
        <p:spPr>
          <a:xfrm rot="0">
            <a:off x="1028700" y="953630"/>
            <a:ext cx="13028714" cy="2079626"/>
          </a:xfrm>
          <a:prstGeom prst="rect">
            <a:avLst/>
          </a:prstGeom>
        </p:spPr>
        <p:txBody>
          <a:bodyPr anchor="t" rtlCol="false" tIns="0" lIns="0" bIns="0" rIns="0">
            <a:spAutoFit/>
          </a:bodyPr>
          <a:lstStyle/>
          <a:p>
            <a:pPr algn="l" marL="0" indent="0" lvl="0">
              <a:lnSpc>
                <a:spcPts val="8000"/>
              </a:lnSpc>
              <a:spcBef>
                <a:spcPct val="0"/>
              </a:spcBef>
            </a:pPr>
            <a:r>
              <a:rPr lang="en-US" b="true" sz="8000" spc="-240">
                <a:solidFill>
                  <a:srgbClr val="021C44"/>
                </a:solidFill>
                <a:latin typeface="Cormorant Garamond Bold"/>
                <a:ea typeface="Cormorant Garamond Bold"/>
                <a:cs typeface="Cormorant Garamond Bold"/>
                <a:sym typeface="Cormorant Garamond Bold"/>
              </a:rPr>
              <a:t>Hun</a:t>
            </a:r>
            <a:r>
              <a:rPr lang="en-US" b="true" sz="8000" spc="-240" u="none">
                <a:solidFill>
                  <a:srgbClr val="021C44"/>
                </a:solidFill>
                <a:latin typeface="Cormorant Garamond Bold"/>
                <a:ea typeface="Cormorant Garamond Bold"/>
                <a:cs typeface="Cormorant Garamond Bold"/>
                <a:sym typeface="Cormorant Garamond Bold"/>
              </a:rPr>
              <a:t>tington’s Disease</a:t>
            </a:r>
          </a:p>
          <a:p>
            <a:pPr algn="l" marL="0" indent="0" lvl="0">
              <a:lnSpc>
                <a:spcPts val="8000"/>
              </a:lnSpc>
              <a:spcBef>
                <a:spcPct val="0"/>
              </a:spcBef>
            </a:pP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Freeform 2" id="2"/>
          <p:cNvSpPr/>
          <p:nvPr/>
        </p:nvSpPr>
        <p:spPr>
          <a:xfrm flipH="false" flipV="false" rot="0">
            <a:off x="9965710" y="1398978"/>
            <a:ext cx="7489044" cy="7489044"/>
          </a:xfrm>
          <a:custGeom>
            <a:avLst/>
            <a:gdLst/>
            <a:ahLst/>
            <a:cxnLst/>
            <a:rect r="r" b="b" t="t" l="l"/>
            <a:pathLst>
              <a:path h="7489044" w="7489044">
                <a:moveTo>
                  <a:pt x="0" y="0"/>
                </a:moveTo>
                <a:lnTo>
                  <a:pt x="7489044" y="0"/>
                </a:lnTo>
                <a:lnTo>
                  <a:pt x="7489044" y="7489044"/>
                </a:lnTo>
                <a:lnTo>
                  <a:pt x="0" y="7489044"/>
                </a:lnTo>
                <a:lnTo>
                  <a:pt x="0" y="0"/>
                </a:lnTo>
                <a:close/>
              </a:path>
            </a:pathLst>
          </a:custGeom>
          <a:blipFill>
            <a:blip r:embed="rId2"/>
            <a:stretch>
              <a:fillRect l="0" t="0" r="0" b="0"/>
            </a:stretch>
          </a:blipFill>
        </p:spPr>
      </p:sp>
      <p:sp>
        <p:nvSpPr>
          <p:cNvPr name="TextBox 3" id="3"/>
          <p:cNvSpPr txBox="true"/>
          <p:nvPr/>
        </p:nvSpPr>
        <p:spPr>
          <a:xfrm rot="0">
            <a:off x="723576" y="2186178"/>
            <a:ext cx="9040314" cy="6481572"/>
          </a:xfrm>
          <a:prstGeom prst="rect">
            <a:avLst/>
          </a:prstGeom>
        </p:spPr>
        <p:txBody>
          <a:bodyPr anchor="t" rtlCol="false" tIns="0" lIns="0" bIns="0" rIns="0">
            <a:spAutoFit/>
          </a:bodyPr>
          <a:lstStyle/>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常见治疗方式</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多巴胺受体抑制剂</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毒扁豆碱抑制中枢乙酰胆碱酯酶的活动，阻止胆碱的降解</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GABA转移酶的抑制剂</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干</a:t>
            </a:r>
            <a:r>
              <a:rPr lang="en-US" sz="3200" spc="32">
                <a:solidFill>
                  <a:srgbClr val="000000"/>
                </a:solidFill>
                <a:latin typeface="Poppins Light"/>
                <a:ea typeface="Poppins Light"/>
                <a:cs typeface="Poppins Light"/>
                <a:sym typeface="Poppins Light"/>
              </a:rPr>
              <a:t>细胞移植（不成熟）</a:t>
            </a:r>
          </a:p>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新型研究成果</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细胞自噬特异性去除mHtt蛋白</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转基因构建亨廷顿舞蹈病的猪模型</a:t>
            </a:r>
          </a:p>
          <a:p>
            <a:pPr algn="l">
              <a:lnSpc>
                <a:spcPts val="4704"/>
              </a:lnSpc>
            </a:pPr>
          </a:p>
          <a:p>
            <a:pPr algn="l">
              <a:lnSpc>
                <a:spcPts val="4704"/>
              </a:lnSpc>
            </a:pPr>
          </a:p>
        </p:txBody>
      </p:sp>
      <p:sp>
        <p:nvSpPr>
          <p:cNvPr name="TextBox 4" id="4"/>
          <p:cNvSpPr txBox="true"/>
          <p:nvPr/>
        </p:nvSpPr>
        <p:spPr>
          <a:xfrm rot="0">
            <a:off x="1028700" y="953630"/>
            <a:ext cx="13028714" cy="2079626"/>
          </a:xfrm>
          <a:prstGeom prst="rect">
            <a:avLst/>
          </a:prstGeom>
        </p:spPr>
        <p:txBody>
          <a:bodyPr anchor="t" rtlCol="false" tIns="0" lIns="0" bIns="0" rIns="0">
            <a:spAutoFit/>
          </a:bodyPr>
          <a:lstStyle/>
          <a:p>
            <a:pPr algn="l" marL="0" indent="0" lvl="0">
              <a:lnSpc>
                <a:spcPts val="8000"/>
              </a:lnSpc>
              <a:spcBef>
                <a:spcPct val="0"/>
              </a:spcBef>
            </a:pPr>
            <a:r>
              <a:rPr lang="en-US" b="true" sz="8000" spc="-240">
                <a:solidFill>
                  <a:srgbClr val="021C44"/>
                </a:solidFill>
                <a:latin typeface="Cormorant Garamond Bold"/>
                <a:ea typeface="Cormorant Garamond Bold"/>
                <a:cs typeface="Cormorant Garamond Bold"/>
                <a:sym typeface="Cormorant Garamond Bold"/>
              </a:rPr>
              <a:t>Hun</a:t>
            </a:r>
            <a:r>
              <a:rPr lang="en-US" b="true" sz="8000" spc="-240" u="none">
                <a:solidFill>
                  <a:srgbClr val="021C44"/>
                </a:solidFill>
                <a:latin typeface="Cormorant Garamond Bold"/>
                <a:ea typeface="Cormorant Garamond Bold"/>
                <a:cs typeface="Cormorant Garamond Bold"/>
                <a:sym typeface="Cormorant Garamond Bold"/>
              </a:rPr>
              <a:t>tington’s Disease</a:t>
            </a:r>
          </a:p>
          <a:p>
            <a:pPr algn="l" marL="0" indent="0" lvl="0">
              <a:lnSpc>
                <a:spcPts val="8000"/>
              </a:lnSpc>
              <a:spcBef>
                <a:spcPct val="0"/>
              </a:spcBef>
            </a:pP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pic>
        <p:nvPicPr>
          <p:cNvPr name="Picture 2" id="2">
            <a:hlinkClick action="ppaction://media"/>
          </p:cNvPr>
          <p:cNvPicPr>
            <a:picLocks noChangeAspect="true"/>
          </p:cNvPicPr>
          <p:nvPr>
            <a:videoFile r:link="rId3"/>
            <p:extLst>
              <p:ext uri="{DAA4B4D4-6D71-4841-9C94-3DE7FCFB9230}">
                <p14:media xmlns:p14="http://schemas.microsoft.com/office/powerpoint/2010/main" r:embed="rId4"/>
              </p:ext>
            </p:extLst>
          </p:nvPr>
        </p:nvPicPr>
        <p:blipFill>
          <a:blip r:embed="rId2"/>
          <a:srcRect l="657" t="0" r="657" b="0"/>
          <a:stretch>
            <a:fillRect/>
          </a:stretch>
        </p:blipFill>
        <p:spPr>
          <a:xfrm flipH="false" flipV="false" rot="0">
            <a:off x="1105023" y="561283"/>
            <a:ext cx="16077955" cy="9164434"/>
          </a:xfrm>
          <a:prstGeom prst="rect">
            <a:avLst/>
          </a:prstGeom>
        </p:spPr>
      </p:pic>
    </p:spTree>
  </p:cSld>
  <p:clrMapOvr>
    <a:masterClrMapping/>
  </p:clrMapOvr>
  <p:timing>
    <p:tnLst>
      <p:par>
        <p:cTn dur="indefinite" restart="never" nodeType="tmRoot">
          <p:childTnLst>
            <p:video>
              <p:cMediaNode vol="100000">
                <p:cTn fill="hold" display="false">
                  <p:stCondLst>
                    <p:cond delay="indefinite"/>
                  </p:stCondLst>
                </p:cTn>
                <p:tgtEl>
                  <p:spTgt spid="2"/>
                </p:tgtEl>
              </p:cMediaNode>
            </p:video>
          </p:childTnLst>
        </p:cTn>
      </p:par>
    </p:tnLst>
  </p:timing>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E9E29"/>
        </a:solidFill>
      </p:bgPr>
    </p:bg>
    <p:spTree>
      <p:nvGrpSpPr>
        <p:cNvPr id="1" name=""/>
        <p:cNvGrpSpPr/>
        <p:nvPr/>
      </p:nvGrpSpPr>
      <p:grpSpPr>
        <a:xfrm>
          <a:off x="0" y="0"/>
          <a:ext cx="0" cy="0"/>
          <a:chOff x="0" y="0"/>
          <a:chExt cx="0" cy="0"/>
        </a:xfrm>
      </p:grpSpPr>
      <p:sp>
        <p:nvSpPr>
          <p:cNvPr name="TextBox 2" id="2"/>
          <p:cNvSpPr txBox="true"/>
          <p:nvPr/>
        </p:nvSpPr>
        <p:spPr>
          <a:xfrm rot="0">
            <a:off x="8829589" y="2590819"/>
            <a:ext cx="8115300" cy="3129573"/>
          </a:xfrm>
          <a:prstGeom prst="rect">
            <a:avLst/>
          </a:prstGeom>
        </p:spPr>
        <p:txBody>
          <a:bodyPr anchor="t" rtlCol="false" tIns="0" lIns="0" bIns="0" rIns="0">
            <a:spAutoFit/>
          </a:bodyPr>
          <a:lstStyle/>
          <a:p>
            <a:pPr algn="l">
              <a:lnSpc>
                <a:spcPts val="12017"/>
              </a:lnSpc>
            </a:pPr>
            <a:r>
              <a:rPr lang="en-US" sz="12649" spc="-379" b="true">
                <a:solidFill>
                  <a:srgbClr val="021C44"/>
                </a:solidFill>
                <a:latin typeface="Cormorant Garamond Bold"/>
                <a:ea typeface="Cormorant Garamond Bold"/>
                <a:cs typeface="Cormorant Garamond Bold"/>
                <a:sym typeface="Cormorant Garamond Bold"/>
              </a:rPr>
              <a:t>Parkinson’s</a:t>
            </a:r>
          </a:p>
          <a:p>
            <a:pPr algn="l" marL="0" indent="0" lvl="0">
              <a:lnSpc>
                <a:spcPts val="12017"/>
              </a:lnSpc>
              <a:spcBef>
                <a:spcPct val="0"/>
              </a:spcBef>
            </a:pPr>
            <a:r>
              <a:rPr lang="en-US" b="true" sz="12649" spc="-379">
                <a:solidFill>
                  <a:srgbClr val="021C44"/>
                </a:solidFill>
                <a:latin typeface="Cormorant Garamond Bold"/>
                <a:ea typeface="Cormorant Garamond Bold"/>
                <a:cs typeface="Cormorant Garamond Bold"/>
                <a:sym typeface="Cormorant Garamond Bold"/>
              </a:rPr>
              <a:t>Disease</a:t>
            </a:r>
          </a:p>
        </p:txBody>
      </p:sp>
      <p:sp>
        <p:nvSpPr>
          <p:cNvPr name="Freeform 3" id="3"/>
          <p:cNvSpPr/>
          <p:nvPr/>
        </p:nvSpPr>
        <p:spPr>
          <a:xfrm flipH="false" flipV="false" rot="10215233">
            <a:off x="2629038" y="3264869"/>
            <a:ext cx="5077782" cy="5422874"/>
          </a:xfrm>
          <a:custGeom>
            <a:avLst/>
            <a:gdLst/>
            <a:ahLst/>
            <a:cxnLst/>
            <a:rect r="r" b="b" t="t" l="l"/>
            <a:pathLst>
              <a:path h="5422874" w="5077782">
                <a:moveTo>
                  <a:pt x="0" y="0"/>
                </a:moveTo>
                <a:lnTo>
                  <a:pt x="5077782" y="0"/>
                </a:lnTo>
                <a:lnTo>
                  <a:pt x="5077782" y="5422873"/>
                </a:lnTo>
                <a:lnTo>
                  <a:pt x="0" y="54228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2588842" y="1419672"/>
            <a:ext cx="3662368" cy="3389355"/>
          </a:xfrm>
          <a:custGeom>
            <a:avLst/>
            <a:gdLst/>
            <a:ahLst/>
            <a:cxnLst/>
            <a:rect r="r" b="b" t="t" l="l"/>
            <a:pathLst>
              <a:path h="3389355" w="3662368">
                <a:moveTo>
                  <a:pt x="0" y="0"/>
                </a:moveTo>
                <a:lnTo>
                  <a:pt x="3662368" y="0"/>
                </a:lnTo>
                <a:lnTo>
                  <a:pt x="3662368" y="3389355"/>
                </a:lnTo>
                <a:lnTo>
                  <a:pt x="0" y="338935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793390" y="5976305"/>
            <a:ext cx="1590903" cy="1561977"/>
          </a:xfrm>
          <a:custGeom>
            <a:avLst/>
            <a:gdLst/>
            <a:ahLst/>
            <a:cxnLst/>
            <a:rect r="r" b="b" t="t" l="l"/>
            <a:pathLst>
              <a:path h="1561977" w="1590903">
                <a:moveTo>
                  <a:pt x="0" y="0"/>
                </a:moveTo>
                <a:lnTo>
                  <a:pt x="1590903" y="0"/>
                </a:lnTo>
                <a:lnTo>
                  <a:pt x="1590903" y="1561978"/>
                </a:lnTo>
                <a:lnTo>
                  <a:pt x="0" y="156197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4612836" y="2295544"/>
            <a:ext cx="2851530" cy="653260"/>
          </a:xfrm>
          <a:custGeom>
            <a:avLst/>
            <a:gdLst/>
            <a:ahLst/>
            <a:cxnLst/>
            <a:rect r="r" b="b" t="t" l="l"/>
            <a:pathLst>
              <a:path h="653260" w="2851530">
                <a:moveTo>
                  <a:pt x="0" y="0"/>
                </a:moveTo>
                <a:lnTo>
                  <a:pt x="2851529" y="0"/>
                </a:lnTo>
                <a:lnTo>
                  <a:pt x="2851529" y="653260"/>
                </a:lnTo>
                <a:lnTo>
                  <a:pt x="0" y="65326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7" id="7"/>
          <p:cNvSpPr txBox="true"/>
          <p:nvPr/>
        </p:nvSpPr>
        <p:spPr>
          <a:xfrm rot="0">
            <a:off x="8829589" y="6147755"/>
            <a:ext cx="7486479" cy="923935"/>
          </a:xfrm>
          <a:prstGeom prst="rect">
            <a:avLst/>
          </a:prstGeom>
        </p:spPr>
        <p:txBody>
          <a:bodyPr anchor="t" rtlCol="false" tIns="0" lIns="0" bIns="0" rIns="0">
            <a:spAutoFit/>
          </a:bodyPr>
          <a:lstStyle/>
          <a:p>
            <a:pPr algn="l" marL="0" indent="0" lvl="0">
              <a:lnSpc>
                <a:spcPts val="6840"/>
              </a:lnSpc>
              <a:spcBef>
                <a:spcPct val="0"/>
              </a:spcBef>
            </a:pPr>
            <a:r>
              <a:rPr lang="en-US" sz="7200" spc="-122">
                <a:solidFill>
                  <a:srgbClr val="021C44"/>
                </a:solidFill>
                <a:latin typeface="Poppins Light"/>
                <a:ea typeface="Poppins Light"/>
                <a:cs typeface="Poppins Light"/>
                <a:sym typeface="Poppins Light"/>
              </a:rPr>
              <a:t>帕金森症</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TextBox 2" id="2"/>
          <p:cNvSpPr txBox="true"/>
          <p:nvPr/>
        </p:nvSpPr>
        <p:spPr>
          <a:xfrm rot="0">
            <a:off x="810755" y="2469507"/>
            <a:ext cx="9519794" cy="6481572"/>
          </a:xfrm>
          <a:prstGeom prst="rect">
            <a:avLst/>
          </a:prstGeom>
        </p:spPr>
        <p:txBody>
          <a:bodyPr anchor="t" rtlCol="false" tIns="0" lIns="0" bIns="0" rIns="0">
            <a:spAutoFit/>
          </a:bodyPr>
          <a:lstStyle/>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典型症状：</a:t>
            </a:r>
            <a:r>
              <a:rPr lang="en-US" sz="3200" spc="32">
                <a:solidFill>
                  <a:srgbClr val="FE5922"/>
                </a:solidFill>
                <a:latin typeface="Poppins Light Bold"/>
                <a:ea typeface="Poppins Light Bold"/>
                <a:cs typeface="Poppins Light Bold"/>
                <a:sym typeface="Poppins Light Bold"/>
              </a:rPr>
              <a:t>静止性震颤，肌肉强直，运动迟缓</a:t>
            </a:r>
            <a:r>
              <a:rPr lang="en-US" sz="3200" spc="32">
                <a:solidFill>
                  <a:srgbClr val="000000"/>
                </a:solidFill>
                <a:latin typeface="Poppins Light"/>
                <a:ea typeface="Poppins Light"/>
                <a:cs typeface="Poppins Light"/>
                <a:sym typeface="Poppins Light"/>
              </a:rPr>
              <a:t>，姿势平衡障碍，认知</a:t>
            </a:r>
          </a:p>
          <a:p>
            <a:pPr algn="l" marL="690881" indent="-345440" lvl="1">
              <a:lnSpc>
                <a:spcPts val="4704"/>
              </a:lnSpc>
              <a:buFont typeface="Arial"/>
              <a:buChar char="•"/>
            </a:pPr>
            <a:r>
              <a:rPr lang="en-US" sz="3200" spc="32">
                <a:solidFill>
                  <a:srgbClr val="19A797"/>
                </a:solidFill>
                <a:latin typeface="Poppins Light Bold"/>
                <a:ea typeface="Poppins Light Bold"/>
                <a:cs typeface="Poppins Light Bold"/>
                <a:sym typeface="Poppins Light Bold"/>
              </a:rPr>
              <a:t>黑质-纹状体通路</a:t>
            </a:r>
            <a:r>
              <a:rPr lang="en-US" sz="3200" spc="32">
                <a:solidFill>
                  <a:srgbClr val="000000"/>
                </a:solidFill>
                <a:latin typeface="Poppins Light"/>
                <a:ea typeface="Poppins Light"/>
                <a:cs typeface="Poppins Light"/>
                <a:sym typeface="Poppins Light"/>
              </a:rPr>
              <a:t>病变：多巴胺显著减少，乙酰胆碱亢进</a:t>
            </a:r>
          </a:p>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发病原因：个体易感性与环境因素；遗传；自由基损伤</a:t>
            </a:r>
          </a:p>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功能障碍，嗅觉障碍</a:t>
            </a:r>
          </a:p>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单侧起病</a:t>
            </a:r>
          </a:p>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Alpha突触核蛋白+脂类聚集，形成路易小体</a:t>
            </a:r>
          </a:p>
          <a:p>
            <a:pPr algn="l">
              <a:lnSpc>
                <a:spcPts val="4704"/>
              </a:lnSpc>
            </a:pPr>
          </a:p>
          <a:p>
            <a:pPr algn="l">
              <a:lnSpc>
                <a:spcPts val="4704"/>
              </a:lnSpc>
            </a:pPr>
          </a:p>
        </p:txBody>
      </p:sp>
      <p:sp>
        <p:nvSpPr>
          <p:cNvPr name="Freeform 3" id="3"/>
          <p:cNvSpPr/>
          <p:nvPr/>
        </p:nvSpPr>
        <p:spPr>
          <a:xfrm flipH="false" flipV="false" rot="0">
            <a:off x="10744726" y="2275404"/>
            <a:ext cx="6625377" cy="5300301"/>
          </a:xfrm>
          <a:custGeom>
            <a:avLst/>
            <a:gdLst/>
            <a:ahLst/>
            <a:cxnLst/>
            <a:rect r="r" b="b" t="t" l="l"/>
            <a:pathLst>
              <a:path h="5300301" w="6625377">
                <a:moveTo>
                  <a:pt x="0" y="0"/>
                </a:moveTo>
                <a:lnTo>
                  <a:pt x="6625376" y="0"/>
                </a:lnTo>
                <a:lnTo>
                  <a:pt x="6625376" y="5300301"/>
                </a:lnTo>
                <a:lnTo>
                  <a:pt x="0" y="5300301"/>
                </a:lnTo>
                <a:lnTo>
                  <a:pt x="0" y="0"/>
                </a:lnTo>
                <a:close/>
              </a:path>
            </a:pathLst>
          </a:custGeom>
          <a:blipFill>
            <a:blip r:embed="rId2"/>
            <a:stretch>
              <a:fillRect l="0" t="0" r="0" b="0"/>
            </a:stretch>
          </a:blipFill>
        </p:spPr>
      </p:sp>
      <p:sp>
        <p:nvSpPr>
          <p:cNvPr name="TextBox 4" id="4"/>
          <p:cNvSpPr txBox="true"/>
          <p:nvPr/>
        </p:nvSpPr>
        <p:spPr>
          <a:xfrm rot="0">
            <a:off x="1028700" y="953630"/>
            <a:ext cx="13028714" cy="2079626"/>
          </a:xfrm>
          <a:prstGeom prst="rect">
            <a:avLst/>
          </a:prstGeom>
        </p:spPr>
        <p:txBody>
          <a:bodyPr anchor="t" rtlCol="false" tIns="0" lIns="0" bIns="0" rIns="0">
            <a:spAutoFit/>
          </a:bodyPr>
          <a:lstStyle/>
          <a:p>
            <a:pPr algn="l" marL="0" indent="0" lvl="0">
              <a:lnSpc>
                <a:spcPts val="8000"/>
              </a:lnSpc>
              <a:spcBef>
                <a:spcPct val="0"/>
              </a:spcBef>
            </a:pPr>
            <a:r>
              <a:rPr lang="en-US" b="true" sz="8000" spc="-240">
                <a:solidFill>
                  <a:srgbClr val="021C44"/>
                </a:solidFill>
                <a:latin typeface="Cormorant Garamond Bold"/>
                <a:ea typeface="Cormorant Garamond Bold"/>
                <a:cs typeface="Cormorant Garamond Bold"/>
                <a:sym typeface="Cormorant Garamond Bold"/>
              </a:rPr>
              <a:t>Parkinson</a:t>
            </a:r>
            <a:r>
              <a:rPr lang="en-US" b="true" sz="8000" spc="-240" u="none">
                <a:solidFill>
                  <a:srgbClr val="021C44"/>
                </a:solidFill>
                <a:latin typeface="Cormorant Garamond Bold"/>
                <a:ea typeface="Cormorant Garamond Bold"/>
                <a:cs typeface="Cormorant Garamond Bold"/>
                <a:sym typeface="Cormorant Garamond Bold"/>
              </a:rPr>
              <a:t>’s Disease</a:t>
            </a:r>
          </a:p>
          <a:p>
            <a:pPr algn="l" marL="0" indent="0" lvl="0">
              <a:lnSpc>
                <a:spcPts val="8000"/>
              </a:lnSpc>
              <a:spcBef>
                <a:spcPct val="0"/>
              </a:spcBef>
            </a:pPr>
          </a:p>
        </p:txBody>
      </p:sp>
    </p:spTree>
  </p:cSld>
  <p:clrMapOvr>
    <a:masterClrMapping/>
  </p:clrMapOvr>
</p:sld>
</file>

<file path=ppt/slides/slide17.xml><?xml version="1.0" encoding="utf-8"?>
<p:sld xmlns:p="http://schemas.openxmlformats.org/presentationml/2006/main" xmlns:a="http://schemas.openxmlformats.org/drawingml/2006/main">
  <p:cSld>
    <p:bg>
      <p:bgPr>
        <a:solidFill>
          <a:srgbClr val="FFE4DC"/>
        </a:solidFill>
      </p:bgPr>
    </p:bg>
    <p:spTree>
      <p:nvGrpSpPr>
        <p:cNvPr id="1" name=""/>
        <p:cNvGrpSpPr/>
        <p:nvPr/>
      </p:nvGrpSpPr>
      <p:grpSpPr>
        <a:xfrm>
          <a:off x="0" y="0"/>
          <a:ext cx="0" cy="0"/>
          <a:chOff x="0" y="0"/>
          <a:chExt cx="0" cy="0"/>
        </a:xfrm>
      </p:grpSpPr>
      <p:sp>
        <p:nvSpPr>
          <p:cNvPr name="TextBox 2" id="2"/>
          <p:cNvSpPr txBox="true"/>
          <p:nvPr/>
        </p:nvSpPr>
        <p:spPr>
          <a:xfrm rot="0">
            <a:off x="723576" y="2445639"/>
            <a:ext cx="16799169" cy="5891022"/>
          </a:xfrm>
          <a:prstGeom prst="rect">
            <a:avLst/>
          </a:prstGeom>
        </p:spPr>
        <p:txBody>
          <a:bodyPr anchor="t" rtlCol="false" tIns="0" lIns="0" bIns="0" rIns="0">
            <a:spAutoFit/>
          </a:bodyPr>
          <a:lstStyle/>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药物治疗</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L-dopa：多巴胺前体，可以穿过BBB</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抗乙酰胆碱：安坦，对震颤有效，对运动迟缓疗效差</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金刚烷胺：减少多巴胺再摄</a:t>
            </a:r>
            <a:r>
              <a:rPr lang="en-US" sz="3200" spc="32">
                <a:solidFill>
                  <a:srgbClr val="000000"/>
                </a:solidFill>
                <a:latin typeface="Poppins Light"/>
                <a:ea typeface="Poppins Light"/>
                <a:cs typeface="Poppins Light"/>
                <a:sym typeface="Poppins Light"/>
              </a:rPr>
              <a:t>取</a:t>
            </a:r>
            <a:r>
              <a:rPr lang="en-US" sz="3200" spc="32">
                <a:solidFill>
                  <a:srgbClr val="000000"/>
                </a:solidFill>
                <a:latin typeface="Poppins Light"/>
                <a:ea typeface="Poppins Light"/>
                <a:cs typeface="Poppins Light"/>
                <a:sym typeface="Poppins Light"/>
              </a:rPr>
              <a:t>，促进多巴胺释放</a:t>
            </a:r>
          </a:p>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手术：深部脑刺激，放电脉冲改变神经元活性，刺激丘脑底核</a:t>
            </a:r>
          </a:p>
          <a:p>
            <a:pPr algn="l" marL="690881" indent="-345440" lvl="1">
              <a:lnSpc>
                <a:spcPts val="4704"/>
              </a:lnSpc>
              <a:buFont typeface="Arial"/>
              <a:buChar char="•"/>
            </a:pPr>
            <a:r>
              <a:rPr lang="en-US" sz="3200" spc="32">
                <a:solidFill>
                  <a:srgbClr val="000000"/>
                </a:solidFill>
                <a:latin typeface="Poppins Light"/>
                <a:ea typeface="Poppins Light"/>
                <a:cs typeface="Poppins Light"/>
                <a:sym typeface="Poppins Light"/>
              </a:rPr>
              <a:t>最新研究</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FAM171A2蛋白：结合Alpha突触核蛋白，帮助扩散至其他神经元。靶向该蛋白可以特异性抑制Alpha突触核蛋白传播</a:t>
            </a:r>
          </a:p>
          <a:p>
            <a:pPr algn="l" marL="1381761" indent="-460587" lvl="2">
              <a:lnSpc>
                <a:spcPts val="4704"/>
              </a:lnSpc>
              <a:buFont typeface="Arial"/>
              <a:buChar char="⚬"/>
            </a:pPr>
            <a:r>
              <a:rPr lang="en-US" sz="3200" spc="32">
                <a:solidFill>
                  <a:srgbClr val="000000"/>
                </a:solidFill>
                <a:latin typeface="Poppins Light"/>
                <a:ea typeface="Poppins Light"/>
                <a:cs typeface="Poppins Light"/>
                <a:sym typeface="Poppins Light"/>
              </a:rPr>
              <a:t>肾脏中的Alpha突触核蛋白发生初始病理聚集，扩散至大脑</a:t>
            </a:r>
          </a:p>
          <a:p>
            <a:pPr algn="l">
              <a:lnSpc>
                <a:spcPts val="4704"/>
              </a:lnSpc>
            </a:pPr>
          </a:p>
        </p:txBody>
      </p:sp>
      <p:sp>
        <p:nvSpPr>
          <p:cNvPr name="TextBox 3" id="3"/>
          <p:cNvSpPr txBox="true"/>
          <p:nvPr/>
        </p:nvSpPr>
        <p:spPr>
          <a:xfrm rot="0">
            <a:off x="1028700" y="953630"/>
            <a:ext cx="13028714" cy="2079626"/>
          </a:xfrm>
          <a:prstGeom prst="rect">
            <a:avLst/>
          </a:prstGeom>
        </p:spPr>
        <p:txBody>
          <a:bodyPr anchor="t" rtlCol="false" tIns="0" lIns="0" bIns="0" rIns="0">
            <a:spAutoFit/>
          </a:bodyPr>
          <a:lstStyle/>
          <a:p>
            <a:pPr algn="l" marL="0" indent="0" lvl="0">
              <a:lnSpc>
                <a:spcPts val="8000"/>
              </a:lnSpc>
              <a:spcBef>
                <a:spcPct val="0"/>
              </a:spcBef>
            </a:pPr>
            <a:r>
              <a:rPr lang="en-US" b="true" sz="8000" spc="-240">
                <a:solidFill>
                  <a:srgbClr val="021C44"/>
                </a:solidFill>
                <a:latin typeface="Cormorant Garamond Bold"/>
                <a:ea typeface="Cormorant Garamond Bold"/>
                <a:cs typeface="Cormorant Garamond Bold"/>
                <a:sym typeface="Cormorant Garamond Bold"/>
              </a:rPr>
              <a:t>Parkinson’s</a:t>
            </a:r>
            <a:r>
              <a:rPr lang="en-US" b="true" sz="8000" spc="-240" u="none">
                <a:solidFill>
                  <a:srgbClr val="021C44"/>
                </a:solidFill>
                <a:latin typeface="Cormorant Garamond Bold"/>
                <a:ea typeface="Cormorant Garamond Bold"/>
                <a:cs typeface="Cormorant Garamond Bold"/>
                <a:sym typeface="Cormorant Garamond Bold"/>
              </a:rPr>
              <a:t> Disease</a:t>
            </a:r>
          </a:p>
          <a:p>
            <a:pPr algn="l" marL="0" indent="0" lvl="0">
              <a:lnSpc>
                <a:spcPts val="8000"/>
              </a:lnSpc>
              <a:spcBef>
                <a:spcPct val="0"/>
              </a:spcBef>
            </a:pP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pic>
        <p:nvPicPr>
          <p:cNvPr name="Picture 2" id="2">
            <a:hlinkClick action="ppaction://media"/>
          </p:cNvPr>
          <p:cNvPicPr>
            <a:picLocks noChangeAspect="true"/>
          </p:cNvPicPr>
          <p:nvPr>
            <a:videoFile r:link="rId3"/>
            <p:extLst>
              <p:ext uri="{DAA4B4D4-6D71-4841-9C94-3DE7FCFB9230}">
                <p14:media xmlns:p14="http://schemas.microsoft.com/office/powerpoint/2010/main" r:embed="rId4"/>
              </p:ext>
            </p:extLst>
          </p:nvPr>
        </p:nvPicPr>
        <p:blipFill>
          <a:blip r:embed="rId2"/>
          <a:srcRect l="0" t="0" r="0" b="0"/>
          <a:stretch>
            <a:fillRect/>
          </a:stretch>
        </p:blipFill>
        <p:spPr>
          <a:xfrm flipH="false" flipV="false" rot="0">
            <a:off x="1122062" y="631160"/>
            <a:ext cx="16043876" cy="9024680"/>
          </a:xfrm>
          <a:prstGeom prst="rect">
            <a:avLst/>
          </a:prstGeom>
        </p:spPr>
      </p:pic>
    </p:spTree>
  </p:cSld>
  <p:clrMapOvr>
    <a:masterClrMapping/>
  </p:clrMapOvr>
  <p:timing>
    <p:tnLst>
      <p:par>
        <p:cTn dur="indefinite" restart="never" nodeType="tmRoot">
          <p:childTnLst>
            <p:video>
              <p:cMediaNode vol="100000">
                <p:cTn fill="hold" display="false">
                  <p:stCondLst>
                    <p:cond delay="indefinite"/>
                  </p:stCondLst>
                </p:cTn>
                <p:tgtEl>
                  <p:spTgt spid="2"/>
                </p:tgtEl>
              </p:cMediaNode>
            </p:video>
          </p:childTnLst>
        </p:cTn>
      </p:par>
    </p:tnLst>
  </p:timing>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Freeform 2" id="2"/>
          <p:cNvSpPr/>
          <p:nvPr/>
        </p:nvSpPr>
        <p:spPr>
          <a:xfrm flipH="false" flipV="false" rot="0">
            <a:off x="3188850" y="1194057"/>
            <a:ext cx="1868816" cy="1995823"/>
          </a:xfrm>
          <a:custGeom>
            <a:avLst/>
            <a:gdLst/>
            <a:ahLst/>
            <a:cxnLst/>
            <a:rect r="r" b="b" t="t" l="l"/>
            <a:pathLst>
              <a:path h="1995823" w="1868816">
                <a:moveTo>
                  <a:pt x="0" y="0"/>
                </a:moveTo>
                <a:lnTo>
                  <a:pt x="1868816" y="0"/>
                </a:lnTo>
                <a:lnTo>
                  <a:pt x="1868816" y="1995823"/>
                </a:lnTo>
                <a:lnTo>
                  <a:pt x="0" y="199582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1267276">
            <a:off x="15039241" y="3366381"/>
            <a:ext cx="2203228" cy="885297"/>
          </a:xfrm>
          <a:custGeom>
            <a:avLst/>
            <a:gdLst/>
            <a:ahLst/>
            <a:cxnLst/>
            <a:rect r="r" b="b" t="t" l="l"/>
            <a:pathLst>
              <a:path h="885297" w="2203228">
                <a:moveTo>
                  <a:pt x="0" y="0"/>
                </a:moveTo>
                <a:lnTo>
                  <a:pt x="2203228" y="0"/>
                </a:lnTo>
                <a:lnTo>
                  <a:pt x="2203228" y="885297"/>
                </a:lnTo>
                <a:lnTo>
                  <a:pt x="0" y="88529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4" id="4"/>
          <p:cNvGrpSpPr/>
          <p:nvPr/>
        </p:nvGrpSpPr>
        <p:grpSpPr>
          <a:xfrm rot="0">
            <a:off x="3481476" y="1972932"/>
            <a:ext cx="11342293" cy="2433896"/>
            <a:chOff x="0" y="0"/>
            <a:chExt cx="15123057" cy="3245195"/>
          </a:xfrm>
        </p:grpSpPr>
        <p:sp>
          <p:nvSpPr>
            <p:cNvPr name="TextBox 5" id="5"/>
            <p:cNvSpPr txBox="true"/>
            <p:nvPr/>
          </p:nvSpPr>
          <p:spPr>
            <a:xfrm rot="0">
              <a:off x="0" y="285750"/>
              <a:ext cx="15123057" cy="2134184"/>
            </a:xfrm>
            <a:prstGeom prst="rect">
              <a:avLst/>
            </a:prstGeom>
          </p:spPr>
          <p:txBody>
            <a:bodyPr anchor="t" rtlCol="false" tIns="0" lIns="0" bIns="0" rIns="0">
              <a:spAutoFit/>
            </a:bodyPr>
            <a:lstStyle/>
            <a:p>
              <a:pPr algn="ctr">
                <a:lnSpc>
                  <a:spcPts val="11399"/>
                </a:lnSpc>
              </a:pPr>
              <a:r>
                <a:rPr lang="en-US" b="true" sz="11999" spc="-359">
                  <a:solidFill>
                    <a:srgbClr val="021C44"/>
                  </a:solidFill>
                  <a:latin typeface="Cormorant Garamond Bold"/>
                  <a:ea typeface="Cormorant Garamond Bold"/>
                  <a:cs typeface="Cormorant Garamond Bold"/>
                  <a:sym typeface="Cormorant Garamond Bold"/>
                </a:rPr>
                <a:t>Table of Contents</a:t>
              </a:r>
            </a:p>
          </p:txBody>
        </p:sp>
        <p:sp>
          <p:nvSpPr>
            <p:cNvPr name="TextBox 6" id="6"/>
            <p:cNvSpPr txBox="true"/>
            <p:nvPr/>
          </p:nvSpPr>
          <p:spPr>
            <a:xfrm rot="0">
              <a:off x="0" y="2587970"/>
              <a:ext cx="15123057" cy="657225"/>
            </a:xfrm>
            <a:prstGeom prst="rect">
              <a:avLst/>
            </a:prstGeom>
          </p:spPr>
          <p:txBody>
            <a:bodyPr anchor="t" rtlCol="false" tIns="0" lIns="0" bIns="0" rIns="0">
              <a:spAutoFit/>
            </a:bodyPr>
            <a:lstStyle/>
            <a:p>
              <a:pPr algn="ctr">
                <a:lnSpc>
                  <a:spcPts val="3840"/>
                </a:lnSpc>
              </a:pPr>
              <a:r>
                <a:rPr lang="en-US" sz="3200">
                  <a:solidFill>
                    <a:srgbClr val="021C44"/>
                  </a:solidFill>
                  <a:latin typeface="Poppins Light"/>
                  <a:ea typeface="Poppins Light"/>
                  <a:cs typeface="Poppins Light"/>
                  <a:sym typeface="Poppins Light"/>
                </a:rPr>
                <a:t>Neurodegenerative Diseases</a:t>
              </a:r>
            </a:p>
          </p:txBody>
        </p:sp>
      </p:grpSp>
      <p:sp>
        <p:nvSpPr>
          <p:cNvPr name="TextBox 7" id="7"/>
          <p:cNvSpPr txBox="true"/>
          <p:nvPr/>
        </p:nvSpPr>
        <p:spPr>
          <a:xfrm rot="0">
            <a:off x="3472853" y="5057775"/>
            <a:ext cx="11481683" cy="2308225"/>
          </a:xfrm>
          <a:prstGeom prst="rect">
            <a:avLst/>
          </a:prstGeom>
        </p:spPr>
        <p:txBody>
          <a:bodyPr anchor="t" rtlCol="false" tIns="0" lIns="0" bIns="0" rIns="0">
            <a:spAutoFit/>
          </a:bodyPr>
          <a:lstStyle/>
          <a:p>
            <a:pPr algn="l" marL="690881" indent="-345440" lvl="1">
              <a:lnSpc>
                <a:spcPts val="4640"/>
              </a:lnSpc>
              <a:buAutoNum type="arabicPeriod" startAt="1"/>
            </a:pPr>
            <a:r>
              <a:rPr lang="en-US" sz="3200" spc="32">
                <a:solidFill>
                  <a:srgbClr val="021C44"/>
                </a:solidFill>
                <a:latin typeface="Poppins Light"/>
                <a:ea typeface="Poppins Light"/>
                <a:cs typeface="Poppins Light"/>
                <a:sym typeface="Poppins Light"/>
              </a:rPr>
              <a:t>阿尔兹海默症（Alzheimer’s Disease, AD)</a:t>
            </a:r>
          </a:p>
          <a:p>
            <a:pPr algn="l" marL="690881" indent="-345440" lvl="1">
              <a:lnSpc>
                <a:spcPts val="4640"/>
              </a:lnSpc>
              <a:buAutoNum type="arabicPeriod" startAt="1"/>
            </a:pPr>
            <a:r>
              <a:rPr lang="en-US" sz="3200" spc="32">
                <a:solidFill>
                  <a:srgbClr val="021C44"/>
                </a:solidFill>
                <a:latin typeface="Poppins Light"/>
                <a:ea typeface="Poppins Light"/>
                <a:cs typeface="Poppins Light"/>
                <a:sym typeface="Poppins Light"/>
              </a:rPr>
              <a:t>肌萎缩侧索硬化症（Amyotrophic Lateral Sclerosis, ALS)</a:t>
            </a:r>
          </a:p>
          <a:p>
            <a:pPr algn="l" marL="690881" indent="-345440" lvl="1">
              <a:lnSpc>
                <a:spcPts val="4640"/>
              </a:lnSpc>
              <a:buAutoNum type="arabicPeriod" startAt="1"/>
            </a:pPr>
            <a:r>
              <a:rPr lang="en-US" sz="3200" spc="32">
                <a:solidFill>
                  <a:srgbClr val="021C44"/>
                </a:solidFill>
                <a:latin typeface="Poppins Light"/>
                <a:ea typeface="Poppins Light"/>
                <a:cs typeface="Poppins Light"/>
                <a:sym typeface="Poppins Light"/>
              </a:rPr>
              <a:t>亨廷顿舞蹈症（Huntington’s Disease, HD)</a:t>
            </a:r>
          </a:p>
          <a:p>
            <a:pPr algn="l" marL="690881" indent="-345440" lvl="1">
              <a:lnSpc>
                <a:spcPts val="4640"/>
              </a:lnSpc>
              <a:buAutoNum type="arabicPeriod" startAt="1"/>
            </a:pPr>
            <a:r>
              <a:rPr lang="en-US" sz="3200" spc="32">
                <a:solidFill>
                  <a:srgbClr val="021C44"/>
                </a:solidFill>
                <a:latin typeface="Poppins Light"/>
                <a:ea typeface="Poppins Light"/>
                <a:cs typeface="Poppins Light"/>
                <a:sym typeface="Poppins Light"/>
              </a:rPr>
              <a:t>帕金森症（Parkinson’s Disease, PD)</a:t>
            </a:r>
          </a:p>
        </p:txBody>
      </p:sp>
      <p:sp>
        <p:nvSpPr>
          <p:cNvPr name="Freeform 8" id="8"/>
          <p:cNvSpPr/>
          <p:nvPr/>
        </p:nvSpPr>
        <p:spPr>
          <a:xfrm flipH="false" flipV="false" rot="1556405">
            <a:off x="-592709" y="8024277"/>
            <a:ext cx="2595316" cy="1604377"/>
          </a:xfrm>
          <a:custGeom>
            <a:avLst/>
            <a:gdLst/>
            <a:ahLst/>
            <a:cxnLst/>
            <a:rect r="r" b="b" t="t" l="l"/>
            <a:pathLst>
              <a:path h="1604377" w="2595316">
                <a:moveTo>
                  <a:pt x="0" y="0"/>
                </a:moveTo>
                <a:lnTo>
                  <a:pt x="2595316" y="0"/>
                </a:lnTo>
                <a:lnTo>
                  <a:pt x="2595316" y="1604377"/>
                </a:lnTo>
                <a:lnTo>
                  <a:pt x="0" y="160437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9" id="9"/>
          <p:cNvSpPr/>
          <p:nvPr/>
        </p:nvSpPr>
        <p:spPr>
          <a:xfrm flipH="false" flipV="false" rot="1492854">
            <a:off x="13866315" y="8608114"/>
            <a:ext cx="1914908" cy="2131983"/>
          </a:xfrm>
          <a:custGeom>
            <a:avLst/>
            <a:gdLst/>
            <a:ahLst/>
            <a:cxnLst/>
            <a:rect r="r" b="b" t="t" l="l"/>
            <a:pathLst>
              <a:path h="2131983" w="1914908">
                <a:moveTo>
                  <a:pt x="0" y="0"/>
                </a:moveTo>
                <a:lnTo>
                  <a:pt x="1914908" y="0"/>
                </a:lnTo>
                <a:lnTo>
                  <a:pt x="1914908" y="2131983"/>
                </a:lnTo>
                <a:lnTo>
                  <a:pt x="0" y="213198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E9E29"/>
        </a:solidFill>
      </p:bgPr>
    </p:bg>
    <p:spTree>
      <p:nvGrpSpPr>
        <p:cNvPr id="1" name=""/>
        <p:cNvGrpSpPr/>
        <p:nvPr/>
      </p:nvGrpSpPr>
      <p:grpSpPr>
        <a:xfrm>
          <a:off x="0" y="0"/>
          <a:ext cx="0" cy="0"/>
          <a:chOff x="0" y="0"/>
          <a:chExt cx="0" cy="0"/>
        </a:xfrm>
      </p:grpSpPr>
      <p:sp>
        <p:nvSpPr>
          <p:cNvPr name="TextBox 2" id="2"/>
          <p:cNvSpPr txBox="true"/>
          <p:nvPr/>
        </p:nvSpPr>
        <p:spPr>
          <a:xfrm rot="0">
            <a:off x="9144000" y="2917449"/>
            <a:ext cx="7547294" cy="3129573"/>
          </a:xfrm>
          <a:prstGeom prst="rect">
            <a:avLst/>
          </a:prstGeom>
        </p:spPr>
        <p:txBody>
          <a:bodyPr anchor="t" rtlCol="false" tIns="0" lIns="0" bIns="0" rIns="0">
            <a:spAutoFit/>
          </a:bodyPr>
          <a:lstStyle/>
          <a:p>
            <a:pPr algn="l" marL="0" indent="0" lvl="0">
              <a:lnSpc>
                <a:spcPts val="12017"/>
              </a:lnSpc>
              <a:spcBef>
                <a:spcPct val="0"/>
              </a:spcBef>
            </a:pPr>
            <a:r>
              <a:rPr lang="en-US" b="true" sz="12649" spc="-379">
                <a:solidFill>
                  <a:srgbClr val="021C44"/>
                </a:solidFill>
                <a:latin typeface="Cormorant Garamond Bold"/>
                <a:ea typeface="Cormorant Garamond Bold"/>
                <a:cs typeface="Cormorant Garamond Bold"/>
                <a:sym typeface="Cormorant Garamond Bold"/>
              </a:rPr>
              <a:t>Alzheimer’s Disease</a:t>
            </a:r>
          </a:p>
        </p:txBody>
      </p:sp>
      <p:sp>
        <p:nvSpPr>
          <p:cNvPr name="Freeform 3" id="3"/>
          <p:cNvSpPr/>
          <p:nvPr/>
        </p:nvSpPr>
        <p:spPr>
          <a:xfrm flipH="false" flipV="false" rot="10215233">
            <a:off x="2629038" y="3264869"/>
            <a:ext cx="5077782" cy="5422874"/>
          </a:xfrm>
          <a:custGeom>
            <a:avLst/>
            <a:gdLst/>
            <a:ahLst/>
            <a:cxnLst/>
            <a:rect r="r" b="b" t="t" l="l"/>
            <a:pathLst>
              <a:path h="5422874" w="5077782">
                <a:moveTo>
                  <a:pt x="0" y="0"/>
                </a:moveTo>
                <a:lnTo>
                  <a:pt x="5077782" y="0"/>
                </a:lnTo>
                <a:lnTo>
                  <a:pt x="5077782" y="5422873"/>
                </a:lnTo>
                <a:lnTo>
                  <a:pt x="0" y="54228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2588842" y="1419672"/>
            <a:ext cx="3662368" cy="3389355"/>
          </a:xfrm>
          <a:custGeom>
            <a:avLst/>
            <a:gdLst/>
            <a:ahLst/>
            <a:cxnLst/>
            <a:rect r="r" b="b" t="t" l="l"/>
            <a:pathLst>
              <a:path h="3389355" w="3662368">
                <a:moveTo>
                  <a:pt x="0" y="0"/>
                </a:moveTo>
                <a:lnTo>
                  <a:pt x="3662368" y="0"/>
                </a:lnTo>
                <a:lnTo>
                  <a:pt x="3662368" y="3389355"/>
                </a:lnTo>
                <a:lnTo>
                  <a:pt x="0" y="338935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793390" y="5976305"/>
            <a:ext cx="1590903" cy="1561977"/>
          </a:xfrm>
          <a:custGeom>
            <a:avLst/>
            <a:gdLst/>
            <a:ahLst/>
            <a:cxnLst/>
            <a:rect r="r" b="b" t="t" l="l"/>
            <a:pathLst>
              <a:path h="1561977" w="1590903">
                <a:moveTo>
                  <a:pt x="0" y="0"/>
                </a:moveTo>
                <a:lnTo>
                  <a:pt x="1590903" y="0"/>
                </a:lnTo>
                <a:lnTo>
                  <a:pt x="1590903" y="1561978"/>
                </a:lnTo>
                <a:lnTo>
                  <a:pt x="0" y="156197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4612836" y="2295544"/>
            <a:ext cx="2851530" cy="653260"/>
          </a:xfrm>
          <a:custGeom>
            <a:avLst/>
            <a:gdLst/>
            <a:ahLst/>
            <a:cxnLst/>
            <a:rect r="r" b="b" t="t" l="l"/>
            <a:pathLst>
              <a:path h="653260" w="2851530">
                <a:moveTo>
                  <a:pt x="0" y="0"/>
                </a:moveTo>
                <a:lnTo>
                  <a:pt x="2851529" y="0"/>
                </a:lnTo>
                <a:lnTo>
                  <a:pt x="2851529" y="653260"/>
                </a:lnTo>
                <a:lnTo>
                  <a:pt x="0" y="65326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7" id="7"/>
          <p:cNvSpPr txBox="true"/>
          <p:nvPr/>
        </p:nvSpPr>
        <p:spPr>
          <a:xfrm rot="0">
            <a:off x="9144000" y="6381052"/>
            <a:ext cx="5633943" cy="923935"/>
          </a:xfrm>
          <a:prstGeom prst="rect">
            <a:avLst/>
          </a:prstGeom>
        </p:spPr>
        <p:txBody>
          <a:bodyPr anchor="t" rtlCol="false" tIns="0" lIns="0" bIns="0" rIns="0">
            <a:spAutoFit/>
          </a:bodyPr>
          <a:lstStyle/>
          <a:p>
            <a:pPr algn="l" marL="0" indent="0" lvl="0">
              <a:lnSpc>
                <a:spcPts val="6840"/>
              </a:lnSpc>
              <a:spcBef>
                <a:spcPct val="0"/>
              </a:spcBef>
            </a:pPr>
            <a:r>
              <a:rPr lang="en-US" sz="7200" spc="-122">
                <a:solidFill>
                  <a:srgbClr val="021C44"/>
                </a:solidFill>
                <a:latin typeface="Poppins Light"/>
                <a:ea typeface="Poppins Light"/>
                <a:cs typeface="Poppins Light"/>
                <a:sym typeface="Poppins Light"/>
              </a:rPr>
              <a:t>阿尔兹海默症</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TextBox 2" id="2"/>
          <p:cNvSpPr txBox="true"/>
          <p:nvPr/>
        </p:nvSpPr>
        <p:spPr>
          <a:xfrm rot="0">
            <a:off x="1028700" y="2228566"/>
            <a:ext cx="13268454" cy="5876671"/>
          </a:xfrm>
          <a:prstGeom prst="rect">
            <a:avLst/>
          </a:prstGeom>
        </p:spPr>
        <p:txBody>
          <a:bodyPr anchor="t" rtlCol="false" tIns="0" lIns="0" bIns="0" rIns="0">
            <a:spAutoFit/>
          </a:bodyPr>
          <a:lstStyle/>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世界上最常见的神经退行性疾病</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主要发生于老年人群体，患病概率随年龄增长而增加</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早发性&amp;晚发性</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发病原因：环境、遗传、雌激素缺乏</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风险因素：年龄增长；唐氏综合症</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2个典型病理改变</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整体特征：脑室增大；灰质、白质萎缩；海马萎缩</a:t>
            </a:r>
          </a:p>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诊断技术：PET（可以检测A beta&amp;tau蛋白）</a:t>
            </a:r>
          </a:p>
          <a:p>
            <a:pPr algn="l">
              <a:lnSpc>
                <a:spcPts val="4704"/>
              </a:lnSpc>
            </a:pPr>
          </a:p>
          <a:p>
            <a:pPr algn="l">
              <a:lnSpc>
                <a:spcPts val="4480"/>
              </a:lnSpc>
            </a:pPr>
          </a:p>
        </p:txBody>
      </p:sp>
      <p:sp>
        <p:nvSpPr>
          <p:cNvPr name="Freeform 3" id="3"/>
          <p:cNvSpPr/>
          <p:nvPr/>
        </p:nvSpPr>
        <p:spPr>
          <a:xfrm flipH="false" flipV="false" rot="0">
            <a:off x="12258996" y="210277"/>
            <a:ext cx="4686562" cy="9866447"/>
          </a:xfrm>
          <a:custGeom>
            <a:avLst/>
            <a:gdLst/>
            <a:ahLst/>
            <a:cxnLst/>
            <a:rect r="r" b="b" t="t" l="l"/>
            <a:pathLst>
              <a:path h="9866447" w="4686562">
                <a:moveTo>
                  <a:pt x="0" y="0"/>
                </a:moveTo>
                <a:lnTo>
                  <a:pt x="4686563" y="0"/>
                </a:lnTo>
                <a:lnTo>
                  <a:pt x="4686563" y="9866446"/>
                </a:lnTo>
                <a:lnTo>
                  <a:pt x="0" y="9866446"/>
                </a:lnTo>
                <a:lnTo>
                  <a:pt x="0" y="0"/>
                </a:lnTo>
                <a:close/>
              </a:path>
            </a:pathLst>
          </a:custGeom>
          <a:blipFill>
            <a:blip r:embed="rId2"/>
            <a:stretch>
              <a:fillRect l="0" t="0" r="0" b="0"/>
            </a:stretch>
          </a:blipFill>
        </p:spPr>
      </p:sp>
      <p:sp>
        <p:nvSpPr>
          <p:cNvPr name="TextBox 4" id="4"/>
          <p:cNvSpPr txBox="true"/>
          <p:nvPr/>
        </p:nvSpPr>
        <p:spPr>
          <a:xfrm rot="0">
            <a:off x="1028700" y="953630"/>
            <a:ext cx="13028714" cy="1069976"/>
          </a:xfrm>
          <a:prstGeom prst="rect">
            <a:avLst/>
          </a:prstGeom>
        </p:spPr>
        <p:txBody>
          <a:bodyPr anchor="t" rtlCol="false" tIns="0" lIns="0" bIns="0" rIns="0">
            <a:spAutoFit/>
          </a:bodyPr>
          <a:lstStyle/>
          <a:p>
            <a:pPr algn="l" marL="0" indent="0" lvl="0">
              <a:lnSpc>
                <a:spcPts val="8000"/>
              </a:lnSpc>
              <a:spcBef>
                <a:spcPct val="0"/>
              </a:spcBef>
            </a:pPr>
            <a:r>
              <a:rPr lang="en-US" b="true" sz="8000" spc="-240" u="none">
                <a:solidFill>
                  <a:srgbClr val="021C44"/>
                </a:solidFill>
                <a:latin typeface="Cormorant Garamond Bold"/>
                <a:ea typeface="Cormorant Garamond Bold"/>
                <a:cs typeface="Cormorant Garamond Bold"/>
                <a:sym typeface="Cormorant Garamond Bold"/>
              </a:rPr>
              <a:t>Alzheimer’s Disease</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Freeform 2" id="2"/>
          <p:cNvSpPr/>
          <p:nvPr/>
        </p:nvSpPr>
        <p:spPr>
          <a:xfrm flipH="false" flipV="false" rot="0">
            <a:off x="10211474" y="131302"/>
            <a:ext cx="6428226" cy="4322982"/>
          </a:xfrm>
          <a:custGeom>
            <a:avLst/>
            <a:gdLst/>
            <a:ahLst/>
            <a:cxnLst/>
            <a:rect r="r" b="b" t="t" l="l"/>
            <a:pathLst>
              <a:path h="4322982" w="6428226">
                <a:moveTo>
                  <a:pt x="0" y="0"/>
                </a:moveTo>
                <a:lnTo>
                  <a:pt x="6428226" y="0"/>
                </a:lnTo>
                <a:lnTo>
                  <a:pt x="6428226" y="4322982"/>
                </a:lnTo>
                <a:lnTo>
                  <a:pt x="0" y="4322982"/>
                </a:lnTo>
                <a:lnTo>
                  <a:pt x="0" y="0"/>
                </a:lnTo>
                <a:close/>
              </a:path>
            </a:pathLst>
          </a:custGeom>
          <a:blipFill>
            <a:blip r:embed="rId2"/>
            <a:stretch>
              <a:fillRect l="0" t="0" r="0" b="0"/>
            </a:stretch>
          </a:blipFill>
        </p:spPr>
      </p:sp>
      <p:sp>
        <p:nvSpPr>
          <p:cNvPr name="Freeform 3" id="3"/>
          <p:cNvSpPr/>
          <p:nvPr/>
        </p:nvSpPr>
        <p:spPr>
          <a:xfrm flipH="false" flipV="false" rot="0">
            <a:off x="9905584" y="4585052"/>
            <a:ext cx="7353716" cy="5539025"/>
          </a:xfrm>
          <a:custGeom>
            <a:avLst/>
            <a:gdLst/>
            <a:ahLst/>
            <a:cxnLst/>
            <a:rect r="r" b="b" t="t" l="l"/>
            <a:pathLst>
              <a:path h="5539025" w="7353716">
                <a:moveTo>
                  <a:pt x="0" y="0"/>
                </a:moveTo>
                <a:lnTo>
                  <a:pt x="7353716" y="0"/>
                </a:lnTo>
                <a:lnTo>
                  <a:pt x="7353716" y="5539024"/>
                </a:lnTo>
                <a:lnTo>
                  <a:pt x="0" y="5539024"/>
                </a:lnTo>
                <a:lnTo>
                  <a:pt x="0" y="0"/>
                </a:lnTo>
                <a:close/>
              </a:path>
            </a:pathLst>
          </a:custGeom>
          <a:blipFill>
            <a:blip r:embed="rId3"/>
            <a:stretch>
              <a:fillRect l="0" t="0" r="-5509" b="0"/>
            </a:stretch>
          </a:blipFill>
        </p:spPr>
      </p:sp>
      <p:sp>
        <p:nvSpPr>
          <p:cNvPr name="TextBox 4" id="4"/>
          <p:cNvSpPr txBox="true"/>
          <p:nvPr/>
        </p:nvSpPr>
        <p:spPr>
          <a:xfrm rot="0">
            <a:off x="1028700" y="2062718"/>
            <a:ext cx="7950587" cy="7057771"/>
          </a:xfrm>
          <a:prstGeom prst="rect">
            <a:avLst/>
          </a:prstGeom>
        </p:spPr>
        <p:txBody>
          <a:bodyPr anchor="t" rtlCol="false" tIns="0" lIns="0" bIns="0" rIns="0">
            <a:spAutoFit/>
          </a:bodyPr>
          <a:lstStyle/>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2个典型病理改变</a:t>
            </a:r>
          </a:p>
          <a:p>
            <a:pPr algn="l" marL="1381761" indent="-460587" lvl="2">
              <a:lnSpc>
                <a:spcPts val="4704"/>
              </a:lnSpc>
              <a:buFont typeface="Arial"/>
              <a:buChar char="⚬"/>
            </a:pPr>
            <a:r>
              <a:rPr lang="en-US" sz="3200" spc="32">
                <a:solidFill>
                  <a:srgbClr val="FE5922"/>
                </a:solidFill>
                <a:latin typeface="Poppins Light Bold"/>
                <a:ea typeface="Poppins Light Bold"/>
                <a:cs typeface="Poppins Light Bold"/>
                <a:sym typeface="Poppins Light Bold"/>
              </a:rPr>
              <a:t>1）淀粉样蛋白斑块（细胞外）</a:t>
            </a:r>
            <a:r>
              <a:rPr lang="en-US" sz="3200" spc="32">
                <a:solidFill>
                  <a:srgbClr val="021C44"/>
                </a:solidFill>
                <a:latin typeface="Poppins Light"/>
                <a:ea typeface="Poppins Light"/>
                <a:cs typeface="Poppins Light"/>
                <a:sym typeface="Poppins Light"/>
              </a:rPr>
              <a:t> </a:t>
            </a:r>
          </a:p>
          <a:p>
            <a:pPr algn="l" marL="2072642" indent="-518160" lvl="3">
              <a:lnSpc>
                <a:spcPts val="4704"/>
              </a:lnSpc>
              <a:buFont typeface="Arial"/>
              <a:buChar char="￭"/>
            </a:pPr>
            <a:r>
              <a:rPr lang="en-US" sz="3200" spc="32">
                <a:solidFill>
                  <a:srgbClr val="021C44"/>
                </a:solidFill>
                <a:latin typeface="Poppins Light"/>
                <a:ea typeface="Poppins Light"/>
                <a:cs typeface="Poppins Light"/>
                <a:sym typeface="Poppins Light"/>
              </a:rPr>
              <a:t>APP→（剪切酶）→B淀粉样蛋白→聚集形成淀粉样蛋白斑块</a:t>
            </a:r>
          </a:p>
          <a:p>
            <a:pPr algn="l">
              <a:lnSpc>
                <a:spcPts val="4704"/>
              </a:lnSpc>
            </a:pPr>
          </a:p>
          <a:p>
            <a:pPr algn="l" marL="1381761" indent="-460587" lvl="2">
              <a:lnSpc>
                <a:spcPts val="4704"/>
              </a:lnSpc>
              <a:buFont typeface="Arial"/>
              <a:buChar char="⚬"/>
            </a:pPr>
            <a:r>
              <a:rPr lang="en-US" sz="3200" spc="32">
                <a:solidFill>
                  <a:srgbClr val="FE5922"/>
                </a:solidFill>
                <a:latin typeface="Poppins Light Bold"/>
                <a:ea typeface="Poppins Light Bold"/>
                <a:cs typeface="Poppins Light Bold"/>
                <a:sym typeface="Poppins Light Bold"/>
              </a:rPr>
              <a:t>2）神经纤维缠结（细胞内）</a:t>
            </a:r>
          </a:p>
          <a:p>
            <a:pPr algn="l" marL="2072642" indent="-518160" lvl="3">
              <a:lnSpc>
                <a:spcPts val="4704"/>
              </a:lnSpc>
              <a:buFont typeface="Arial"/>
              <a:buChar char="￭"/>
            </a:pPr>
            <a:r>
              <a:rPr lang="en-US" sz="3200" spc="32">
                <a:solidFill>
                  <a:srgbClr val="021C44"/>
                </a:solidFill>
                <a:latin typeface="Poppins Light"/>
                <a:ea typeface="Poppins Light"/>
                <a:cs typeface="Poppins Light"/>
                <a:sym typeface="Poppins Light"/>
              </a:rPr>
              <a:t>神经元中微管上存在tau蛋白；过度磷酸化，不稳定，脱离微管，形成细胞内的不溶物（神经纤维缠结, NFT）</a:t>
            </a:r>
          </a:p>
          <a:p>
            <a:pPr algn="l">
              <a:lnSpc>
                <a:spcPts val="4704"/>
              </a:lnSpc>
            </a:pPr>
          </a:p>
          <a:p>
            <a:pPr algn="l">
              <a:lnSpc>
                <a:spcPts val="4480"/>
              </a:lnSpc>
            </a:pPr>
          </a:p>
        </p:txBody>
      </p:sp>
      <p:sp>
        <p:nvSpPr>
          <p:cNvPr name="TextBox 5" id="5"/>
          <p:cNvSpPr txBox="true"/>
          <p:nvPr/>
        </p:nvSpPr>
        <p:spPr>
          <a:xfrm rot="0">
            <a:off x="1028700" y="953630"/>
            <a:ext cx="13028714" cy="1069976"/>
          </a:xfrm>
          <a:prstGeom prst="rect">
            <a:avLst/>
          </a:prstGeom>
        </p:spPr>
        <p:txBody>
          <a:bodyPr anchor="t" rtlCol="false" tIns="0" lIns="0" bIns="0" rIns="0">
            <a:spAutoFit/>
          </a:bodyPr>
          <a:lstStyle/>
          <a:p>
            <a:pPr algn="l" marL="0" indent="0" lvl="0">
              <a:lnSpc>
                <a:spcPts val="8000"/>
              </a:lnSpc>
              <a:spcBef>
                <a:spcPct val="0"/>
              </a:spcBef>
            </a:pPr>
            <a:r>
              <a:rPr lang="en-US" b="true" sz="8000" spc="-240" u="none">
                <a:solidFill>
                  <a:srgbClr val="021C44"/>
                </a:solidFill>
                <a:latin typeface="Cormorant Garamond Bold"/>
                <a:ea typeface="Cormorant Garamond Bold"/>
                <a:cs typeface="Cormorant Garamond Bold"/>
                <a:sym typeface="Cormorant Garamond Bold"/>
              </a:rPr>
              <a:t>Alzheimer’s Disease</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Freeform 2" id="2"/>
          <p:cNvSpPr/>
          <p:nvPr/>
        </p:nvSpPr>
        <p:spPr>
          <a:xfrm flipH="false" flipV="false" rot="0">
            <a:off x="2962596" y="576988"/>
            <a:ext cx="12362808" cy="9133024"/>
          </a:xfrm>
          <a:custGeom>
            <a:avLst/>
            <a:gdLst/>
            <a:ahLst/>
            <a:cxnLst/>
            <a:rect r="r" b="b" t="t" l="l"/>
            <a:pathLst>
              <a:path h="9133024" w="12362808">
                <a:moveTo>
                  <a:pt x="0" y="0"/>
                </a:moveTo>
                <a:lnTo>
                  <a:pt x="12362808" y="0"/>
                </a:lnTo>
                <a:lnTo>
                  <a:pt x="12362808" y="9133024"/>
                </a:lnTo>
                <a:lnTo>
                  <a:pt x="0" y="9133024"/>
                </a:lnTo>
                <a:lnTo>
                  <a:pt x="0" y="0"/>
                </a:lnTo>
                <a:close/>
              </a:path>
            </a:pathLst>
          </a:custGeom>
          <a:blipFill>
            <a:blip r:embed="rId2"/>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Freeform 2" id="2"/>
          <p:cNvSpPr/>
          <p:nvPr/>
        </p:nvSpPr>
        <p:spPr>
          <a:xfrm flipH="false" flipV="false" rot="0">
            <a:off x="7317710" y="3666155"/>
            <a:ext cx="9941590" cy="5592145"/>
          </a:xfrm>
          <a:custGeom>
            <a:avLst/>
            <a:gdLst/>
            <a:ahLst/>
            <a:cxnLst/>
            <a:rect r="r" b="b" t="t" l="l"/>
            <a:pathLst>
              <a:path h="5592145" w="9941590">
                <a:moveTo>
                  <a:pt x="0" y="0"/>
                </a:moveTo>
                <a:lnTo>
                  <a:pt x="9941590" y="0"/>
                </a:lnTo>
                <a:lnTo>
                  <a:pt x="9941590" y="5592145"/>
                </a:lnTo>
                <a:lnTo>
                  <a:pt x="0" y="5592145"/>
                </a:lnTo>
                <a:lnTo>
                  <a:pt x="0" y="0"/>
                </a:lnTo>
                <a:close/>
              </a:path>
            </a:pathLst>
          </a:custGeom>
          <a:blipFill>
            <a:blip r:embed="rId2"/>
            <a:stretch>
              <a:fillRect l="0" t="0" r="0" b="0"/>
            </a:stretch>
          </a:blipFill>
        </p:spPr>
      </p:sp>
      <p:sp>
        <p:nvSpPr>
          <p:cNvPr name="TextBox 3" id="3"/>
          <p:cNvSpPr txBox="true"/>
          <p:nvPr/>
        </p:nvSpPr>
        <p:spPr>
          <a:xfrm rot="0">
            <a:off x="1028700" y="2197543"/>
            <a:ext cx="7950587" cy="3528822"/>
          </a:xfrm>
          <a:prstGeom prst="rect">
            <a:avLst/>
          </a:prstGeom>
        </p:spPr>
        <p:txBody>
          <a:bodyPr anchor="t" rtlCol="false" tIns="0" lIns="0" bIns="0" rIns="0">
            <a:spAutoFit/>
          </a:bodyPr>
          <a:lstStyle/>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常见治疗方式</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抗焦虑药</a:t>
            </a:r>
            <a:r>
              <a:rPr lang="en-US" sz="3200" spc="32">
                <a:solidFill>
                  <a:srgbClr val="021C44"/>
                </a:solidFill>
                <a:latin typeface="Poppins Light"/>
                <a:ea typeface="Poppins Light"/>
                <a:cs typeface="Poppins Light"/>
                <a:sym typeface="Poppins Light"/>
              </a:rPr>
              <a:t>（短效苯二氮卓类药物）</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抗抑郁药</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抗精神病药</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脑代谢赋</a:t>
            </a:r>
            <a:r>
              <a:rPr lang="en-US" sz="3200" spc="32">
                <a:solidFill>
                  <a:srgbClr val="021C44"/>
                </a:solidFill>
                <a:latin typeface="Poppins Light"/>
                <a:ea typeface="Poppins Light"/>
                <a:cs typeface="Poppins Light"/>
                <a:sym typeface="Poppins Light"/>
              </a:rPr>
              <a:t>活药物</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地中海饮食</a:t>
            </a:r>
          </a:p>
        </p:txBody>
      </p:sp>
      <p:sp>
        <p:nvSpPr>
          <p:cNvPr name="TextBox 4" id="4"/>
          <p:cNvSpPr txBox="true"/>
          <p:nvPr/>
        </p:nvSpPr>
        <p:spPr>
          <a:xfrm rot="0">
            <a:off x="1028700" y="953630"/>
            <a:ext cx="13028714" cy="1069976"/>
          </a:xfrm>
          <a:prstGeom prst="rect">
            <a:avLst/>
          </a:prstGeom>
        </p:spPr>
        <p:txBody>
          <a:bodyPr anchor="t" rtlCol="false" tIns="0" lIns="0" bIns="0" rIns="0">
            <a:spAutoFit/>
          </a:bodyPr>
          <a:lstStyle/>
          <a:p>
            <a:pPr algn="l" marL="0" indent="0" lvl="0">
              <a:lnSpc>
                <a:spcPts val="8000"/>
              </a:lnSpc>
              <a:spcBef>
                <a:spcPct val="0"/>
              </a:spcBef>
            </a:pPr>
            <a:r>
              <a:rPr lang="en-US" b="true" sz="8000" spc="-240" u="none">
                <a:solidFill>
                  <a:srgbClr val="021C44"/>
                </a:solidFill>
                <a:latin typeface="Cormorant Garamond Bold"/>
                <a:ea typeface="Cormorant Garamond Bold"/>
                <a:cs typeface="Cormorant Garamond Bold"/>
                <a:sym typeface="Cormorant Garamond Bold"/>
              </a:rPr>
              <a:t>Alzheimer’s Disease</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FE4DC"/>
        </a:solidFill>
      </p:bgPr>
    </p:bg>
    <p:spTree>
      <p:nvGrpSpPr>
        <p:cNvPr id="1" name=""/>
        <p:cNvGrpSpPr/>
        <p:nvPr/>
      </p:nvGrpSpPr>
      <p:grpSpPr>
        <a:xfrm>
          <a:off x="0" y="0"/>
          <a:ext cx="0" cy="0"/>
          <a:chOff x="0" y="0"/>
          <a:chExt cx="0" cy="0"/>
        </a:xfrm>
      </p:grpSpPr>
      <p:sp>
        <p:nvSpPr>
          <p:cNvPr name="TextBox 2" id="2"/>
          <p:cNvSpPr txBox="true"/>
          <p:nvPr/>
        </p:nvSpPr>
        <p:spPr>
          <a:xfrm rot="0">
            <a:off x="1028700" y="2197543"/>
            <a:ext cx="7950587" cy="5300472"/>
          </a:xfrm>
          <a:prstGeom prst="rect">
            <a:avLst/>
          </a:prstGeom>
        </p:spPr>
        <p:txBody>
          <a:bodyPr anchor="t" rtlCol="false" tIns="0" lIns="0" bIns="0" rIns="0">
            <a:spAutoFit/>
          </a:bodyPr>
          <a:lstStyle/>
          <a:p>
            <a:pPr algn="l" marL="690881" indent="-345440" lvl="1">
              <a:lnSpc>
                <a:spcPts val="4704"/>
              </a:lnSpc>
              <a:buFont typeface="Arial"/>
              <a:buChar char="•"/>
            </a:pPr>
            <a:r>
              <a:rPr lang="en-US" sz="3200" spc="32">
                <a:solidFill>
                  <a:srgbClr val="021C44"/>
                </a:solidFill>
                <a:latin typeface="Poppins Light"/>
                <a:ea typeface="Poppins Light"/>
                <a:cs typeface="Poppins Light"/>
                <a:sym typeface="Poppins Light"/>
              </a:rPr>
              <a:t>新型治疗方式</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Donanemab：特异性地与大脑中淀粉样蛋白斑块相结合，促进清除</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GV-971：调节患者肠道菌群，改善认知水平（中国）</a:t>
            </a:r>
          </a:p>
          <a:p>
            <a:pPr algn="l" marL="1381761" indent="-460587" lvl="2">
              <a:lnSpc>
                <a:spcPts val="4704"/>
              </a:lnSpc>
              <a:buFont typeface="Arial"/>
              <a:buChar char="⚬"/>
            </a:pPr>
            <a:r>
              <a:rPr lang="en-US" sz="3200" spc="32">
                <a:solidFill>
                  <a:srgbClr val="021C44"/>
                </a:solidFill>
                <a:latin typeface="Poppins Light"/>
                <a:ea typeface="Poppins Light"/>
                <a:cs typeface="Poppins Light"/>
                <a:sym typeface="Poppins Light"/>
              </a:rPr>
              <a:t>40Hz光刺激&amp;声音刺激：通过激活视觉回路改善阿尔茨海默病小鼠模型的记忆功能和冷漠行为，降低Abeta水平</a:t>
            </a:r>
          </a:p>
        </p:txBody>
      </p:sp>
      <p:sp>
        <p:nvSpPr>
          <p:cNvPr name="TextBox 3" id="3"/>
          <p:cNvSpPr txBox="true"/>
          <p:nvPr/>
        </p:nvSpPr>
        <p:spPr>
          <a:xfrm rot="0">
            <a:off x="1028700" y="953630"/>
            <a:ext cx="13028714" cy="1069976"/>
          </a:xfrm>
          <a:prstGeom prst="rect">
            <a:avLst/>
          </a:prstGeom>
        </p:spPr>
        <p:txBody>
          <a:bodyPr anchor="t" rtlCol="false" tIns="0" lIns="0" bIns="0" rIns="0">
            <a:spAutoFit/>
          </a:bodyPr>
          <a:lstStyle/>
          <a:p>
            <a:pPr algn="l" marL="0" indent="0" lvl="0">
              <a:lnSpc>
                <a:spcPts val="8000"/>
              </a:lnSpc>
              <a:spcBef>
                <a:spcPct val="0"/>
              </a:spcBef>
            </a:pPr>
            <a:r>
              <a:rPr lang="en-US" b="true" sz="8000" spc="-240" u="none">
                <a:solidFill>
                  <a:srgbClr val="021C44"/>
                </a:solidFill>
                <a:latin typeface="Cormorant Garamond Bold"/>
                <a:ea typeface="Cormorant Garamond Bold"/>
                <a:cs typeface="Cormorant Garamond Bold"/>
                <a:sym typeface="Cormorant Garamond Bold"/>
              </a:rPr>
              <a:t>Alzheimer’s Disease</a:t>
            </a:r>
          </a:p>
        </p:txBody>
      </p:sp>
      <p:sp>
        <p:nvSpPr>
          <p:cNvPr name="Freeform 4" id="4"/>
          <p:cNvSpPr/>
          <p:nvPr/>
        </p:nvSpPr>
        <p:spPr>
          <a:xfrm flipH="false" flipV="false" rot="0">
            <a:off x="9596053" y="1028700"/>
            <a:ext cx="7881192" cy="7881192"/>
          </a:xfrm>
          <a:custGeom>
            <a:avLst/>
            <a:gdLst/>
            <a:ahLst/>
            <a:cxnLst/>
            <a:rect r="r" b="b" t="t" l="l"/>
            <a:pathLst>
              <a:path h="7881192" w="7881192">
                <a:moveTo>
                  <a:pt x="0" y="0"/>
                </a:moveTo>
                <a:lnTo>
                  <a:pt x="7881192" y="0"/>
                </a:lnTo>
                <a:lnTo>
                  <a:pt x="7881192" y="7881192"/>
                </a:lnTo>
                <a:lnTo>
                  <a:pt x="0" y="7881192"/>
                </a:lnTo>
                <a:lnTo>
                  <a:pt x="0" y="0"/>
                </a:lnTo>
                <a:close/>
              </a:path>
            </a:pathLst>
          </a:custGeom>
          <a:blipFill>
            <a:blip r:embed="rId2"/>
            <a:stretch>
              <a:fillRect l="0" t="0" r="0" b="0"/>
            </a:stretch>
          </a:blipFill>
        </p:spPr>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E9E29"/>
        </a:solidFill>
      </p:bgPr>
    </p:bg>
    <p:spTree>
      <p:nvGrpSpPr>
        <p:cNvPr id="1" name=""/>
        <p:cNvGrpSpPr/>
        <p:nvPr/>
      </p:nvGrpSpPr>
      <p:grpSpPr>
        <a:xfrm>
          <a:off x="0" y="0"/>
          <a:ext cx="0" cy="0"/>
          <a:chOff x="0" y="0"/>
          <a:chExt cx="0" cy="0"/>
        </a:xfrm>
      </p:grpSpPr>
      <p:sp>
        <p:nvSpPr>
          <p:cNvPr name="TextBox 2" id="2"/>
          <p:cNvSpPr txBox="true"/>
          <p:nvPr/>
        </p:nvSpPr>
        <p:spPr>
          <a:xfrm rot="0">
            <a:off x="8829589" y="2116113"/>
            <a:ext cx="8115300" cy="4641181"/>
          </a:xfrm>
          <a:prstGeom prst="rect">
            <a:avLst/>
          </a:prstGeom>
        </p:spPr>
        <p:txBody>
          <a:bodyPr anchor="t" rtlCol="false" tIns="0" lIns="0" bIns="0" rIns="0">
            <a:spAutoFit/>
          </a:bodyPr>
          <a:lstStyle/>
          <a:p>
            <a:pPr algn="l" marL="0" indent="0" lvl="0">
              <a:lnSpc>
                <a:spcPts val="12017"/>
              </a:lnSpc>
              <a:spcBef>
                <a:spcPct val="0"/>
              </a:spcBef>
            </a:pPr>
            <a:r>
              <a:rPr lang="en-US" b="true" sz="12649" spc="-379">
                <a:solidFill>
                  <a:srgbClr val="021C44"/>
                </a:solidFill>
                <a:latin typeface="Cormorant Garamond Bold"/>
                <a:ea typeface="Cormorant Garamond Bold"/>
                <a:cs typeface="Cormorant Garamond Bold"/>
                <a:sym typeface="Cormorant Garamond Bold"/>
              </a:rPr>
              <a:t>Amyotrophic Lateral Sclerosis</a:t>
            </a:r>
          </a:p>
        </p:txBody>
      </p:sp>
      <p:sp>
        <p:nvSpPr>
          <p:cNvPr name="Freeform 3" id="3"/>
          <p:cNvSpPr/>
          <p:nvPr/>
        </p:nvSpPr>
        <p:spPr>
          <a:xfrm flipH="false" flipV="false" rot="10215233">
            <a:off x="2629038" y="3264869"/>
            <a:ext cx="5077782" cy="5422874"/>
          </a:xfrm>
          <a:custGeom>
            <a:avLst/>
            <a:gdLst/>
            <a:ahLst/>
            <a:cxnLst/>
            <a:rect r="r" b="b" t="t" l="l"/>
            <a:pathLst>
              <a:path h="5422874" w="5077782">
                <a:moveTo>
                  <a:pt x="0" y="0"/>
                </a:moveTo>
                <a:lnTo>
                  <a:pt x="5077782" y="0"/>
                </a:lnTo>
                <a:lnTo>
                  <a:pt x="5077782" y="5422873"/>
                </a:lnTo>
                <a:lnTo>
                  <a:pt x="0" y="542287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2588842" y="1419672"/>
            <a:ext cx="3662368" cy="3389355"/>
          </a:xfrm>
          <a:custGeom>
            <a:avLst/>
            <a:gdLst/>
            <a:ahLst/>
            <a:cxnLst/>
            <a:rect r="r" b="b" t="t" l="l"/>
            <a:pathLst>
              <a:path h="3389355" w="3662368">
                <a:moveTo>
                  <a:pt x="0" y="0"/>
                </a:moveTo>
                <a:lnTo>
                  <a:pt x="3662368" y="0"/>
                </a:lnTo>
                <a:lnTo>
                  <a:pt x="3662368" y="3389355"/>
                </a:lnTo>
                <a:lnTo>
                  <a:pt x="0" y="338935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793390" y="5976305"/>
            <a:ext cx="1590903" cy="1561977"/>
          </a:xfrm>
          <a:custGeom>
            <a:avLst/>
            <a:gdLst/>
            <a:ahLst/>
            <a:cxnLst/>
            <a:rect r="r" b="b" t="t" l="l"/>
            <a:pathLst>
              <a:path h="1561977" w="1590903">
                <a:moveTo>
                  <a:pt x="0" y="0"/>
                </a:moveTo>
                <a:lnTo>
                  <a:pt x="1590903" y="0"/>
                </a:lnTo>
                <a:lnTo>
                  <a:pt x="1590903" y="1561978"/>
                </a:lnTo>
                <a:lnTo>
                  <a:pt x="0" y="156197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4612836" y="2295544"/>
            <a:ext cx="2851530" cy="653260"/>
          </a:xfrm>
          <a:custGeom>
            <a:avLst/>
            <a:gdLst/>
            <a:ahLst/>
            <a:cxnLst/>
            <a:rect r="r" b="b" t="t" l="l"/>
            <a:pathLst>
              <a:path h="653260" w="2851530">
                <a:moveTo>
                  <a:pt x="0" y="0"/>
                </a:moveTo>
                <a:lnTo>
                  <a:pt x="2851529" y="0"/>
                </a:lnTo>
                <a:lnTo>
                  <a:pt x="2851529" y="653260"/>
                </a:lnTo>
                <a:lnTo>
                  <a:pt x="0" y="65326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7" id="7"/>
          <p:cNvSpPr txBox="true"/>
          <p:nvPr/>
        </p:nvSpPr>
        <p:spPr>
          <a:xfrm rot="0">
            <a:off x="8829589" y="7162040"/>
            <a:ext cx="7486479" cy="923935"/>
          </a:xfrm>
          <a:prstGeom prst="rect">
            <a:avLst/>
          </a:prstGeom>
        </p:spPr>
        <p:txBody>
          <a:bodyPr anchor="t" rtlCol="false" tIns="0" lIns="0" bIns="0" rIns="0">
            <a:spAutoFit/>
          </a:bodyPr>
          <a:lstStyle/>
          <a:p>
            <a:pPr algn="l" marL="0" indent="0" lvl="0">
              <a:lnSpc>
                <a:spcPts val="6840"/>
              </a:lnSpc>
              <a:spcBef>
                <a:spcPct val="0"/>
              </a:spcBef>
            </a:pPr>
            <a:r>
              <a:rPr lang="en-US" sz="7200" spc="-122">
                <a:solidFill>
                  <a:srgbClr val="021C44"/>
                </a:solidFill>
                <a:latin typeface="Poppins Light"/>
                <a:ea typeface="Poppins Light"/>
                <a:cs typeface="Poppins Light"/>
                <a:sym typeface="Poppins Light"/>
              </a:rPr>
              <a:t>肌萎缩侧索硬化症</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DAGj1QaVauc</dc:identifier>
  <dcterms:modified xsi:type="dcterms:W3CDTF">2011-08-01T06:04:30Z</dcterms:modified>
  <cp:revision>1</cp:revision>
  <dc:title>Neurodegenerative Disease</dc:title>
</cp:coreProperties>
</file>