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1"/>
  </p:sldMasterIdLst>
  <p:notesMasterIdLst>
    <p:notesMasterId r:id="rId42"/>
  </p:notesMasterIdLst>
  <p:sldIdLst>
    <p:sldId id="256" r:id="rId2"/>
    <p:sldId id="306" r:id="rId3"/>
    <p:sldId id="258" r:id="rId4"/>
    <p:sldId id="267" r:id="rId5"/>
    <p:sldId id="259" r:id="rId6"/>
    <p:sldId id="269" r:id="rId7"/>
    <p:sldId id="264" r:id="rId8"/>
    <p:sldId id="308" r:id="rId9"/>
    <p:sldId id="263" r:id="rId10"/>
    <p:sldId id="272" r:id="rId11"/>
    <p:sldId id="277" r:id="rId12"/>
    <p:sldId id="275" r:id="rId13"/>
    <p:sldId id="274" r:id="rId14"/>
    <p:sldId id="276" r:id="rId15"/>
    <p:sldId id="278" r:id="rId16"/>
    <p:sldId id="265" r:id="rId17"/>
    <p:sldId id="281" r:id="rId18"/>
    <p:sldId id="280" r:id="rId19"/>
    <p:sldId id="310" r:id="rId20"/>
    <p:sldId id="266" r:id="rId21"/>
    <p:sldId id="284" r:id="rId22"/>
    <p:sldId id="285" r:id="rId23"/>
    <p:sldId id="287" r:id="rId24"/>
    <p:sldId id="290" r:id="rId25"/>
    <p:sldId id="289" r:id="rId26"/>
    <p:sldId id="291" r:id="rId27"/>
    <p:sldId id="292" r:id="rId28"/>
    <p:sldId id="293" r:id="rId29"/>
    <p:sldId id="294" r:id="rId30"/>
    <p:sldId id="295" r:id="rId31"/>
    <p:sldId id="296" r:id="rId32"/>
    <p:sldId id="305" r:id="rId33"/>
    <p:sldId id="297" r:id="rId34"/>
    <p:sldId id="282" r:id="rId35"/>
    <p:sldId id="268" r:id="rId36"/>
    <p:sldId id="307" r:id="rId37"/>
    <p:sldId id="309" r:id="rId38"/>
    <p:sldId id="311" r:id="rId39"/>
    <p:sldId id="312" r:id="rId40"/>
    <p:sldId id="313"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891" autoAdjust="0"/>
    <p:restoredTop sz="82819" autoAdjust="0"/>
  </p:normalViewPr>
  <p:slideViewPr>
    <p:cSldViewPr snapToGrid="0">
      <p:cViewPr varScale="1">
        <p:scale>
          <a:sx n="97" d="100"/>
          <a:sy n="97" d="100"/>
        </p:scale>
        <p:origin x="776" y="18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64FEA9-7B0F-4E07-8A82-1995D9763CBB}"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1D5F44DD-B1EE-4524-8FA3-FE550DBD785A}">
      <dgm:prSet/>
      <dgm:spPr/>
      <dgm:t>
        <a:bodyPr/>
        <a:lstStyle/>
        <a:p>
          <a:r>
            <a:rPr lang="zh-CN"/>
            <a:t>研究受体</a:t>
          </a:r>
          <a:endParaRPr lang="en-US"/>
        </a:p>
      </dgm:t>
    </dgm:pt>
    <dgm:pt modelId="{A4F2F225-0037-4ADE-B365-FE23818F5693}" type="parTrans" cxnId="{804906EC-DBD9-41B8-8D59-5CA12B3A9A1F}">
      <dgm:prSet/>
      <dgm:spPr/>
      <dgm:t>
        <a:bodyPr/>
        <a:lstStyle/>
        <a:p>
          <a:endParaRPr lang="en-US"/>
        </a:p>
      </dgm:t>
    </dgm:pt>
    <dgm:pt modelId="{5483F3A0-62BA-4D31-9071-E9A6A7BDA0EA}" type="sibTrans" cxnId="{804906EC-DBD9-41B8-8D59-5CA12B3A9A1F}">
      <dgm:prSet/>
      <dgm:spPr/>
      <dgm:t>
        <a:bodyPr/>
        <a:lstStyle/>
        <a:p>
          <a:endParaRPr lang="en-US"/>
        </a:p>
      </dgm:t>
    </dgm:pt>
    <dgm:pt modelId="{A624F747-B198-4283-8904-B48A21142280}">
      <dgm:prSet/>
      <dgm:spPr/>
      <dgm:t>
        <a:bodyPr/>
        <a:lstStyle/>
        <a:p>
          <a:r>
            <a:rPr lang="zh-CN"/>
            <a:t>神经递质化学</a:t>
          </a:r>
          <a:endParaRPr lang="en-US"/>
        </a:p>
      </dgm:t>
    </dgm:pt>
    <dgm:pt modelId="{9D5EEB11-3B32-4DB6-B767-9DA244685A9F}" type="parTrans" cxnId="{6291F41B-A1CA-4345-80E4-BB2F008C4663}">
      <dgm:prSet/>
      <dgm:spPr/>
      <dgm:t>
        <a:bodyPr/>
        <a:lstStyle/>
        <a:p>
          <a:endParaRPr lang="en-US"/>
        </a:p>
      </dgm:t>
    </dgm:pt>
    <dgm:pt modelId="{36F9E7BD-BC98-4DA0-A718-6B2014E76EC6}" type="sibTrans" cxnId="{6291F41B-A1CA-4345-80E4-BB2F008C4663}">
      <dgm:prSet/>
      <dgm:spPr/>
      <dgm:t>
        <a:bodyPr/>
        <a:lstStyle/>
        <a:p>
          <a:endParaRPr lang="en-US"/>
        </a:p>
      </dgm:t>
    </dgm:pt>
    <dgm:pt modelId="{A64D1A29-1B33-4617-9E6A-6E37D50E13E3}">
      <dgm:prSet/>
      <dgm:spPr/>
      <dgm:t>
        <a:bodyPr/>
        <a:lstStyle/>
        <a:p>
          <a:r>
            <a:rPr lang="zh-CN"/>
            <a:t>递质门控通道</a:t>
          </a:r>
          <a:endParaRPr lang="en-US"/>
        </a:p>
      </dgm:t>
    </dgm:pt>
    <dgm:pt modelId="{3769E73A-1FF0-465D-B13D-327154D89335}" type="parTrans" cxnId="{8D5F1C6B-B324-420D-BEB1-BB04923F580D}">
      <dgm:prSet/>
      <dgm:spPr/>
      <dgm:t>
        <a:bodyPr/>
        <a:lstStyle/>
        <a:p>
          <a:endParaRPr lang="en-US"/>
        </a:p>
      </dgm:t>
    </dgm:pt>
    <dgm:pt modelId="{C03603B8-2D87-4205-863E-52ED91DE2170}" type="sibTrans" cxnId="{8D5F1C6B-B324-420D-BEB1-BB04923F580D}">
      <dgm:prSet/>
      <dgm:spPr/>
      <dgm:t>
        <a:bodyPr/>
        <a:lstStyle/>
        <a:p>
          <a:endParaRPr lang="en-US"/>
        </a:p>
      </dgm:t>
    </dgm:pt>
    <dgm:pt modelId="{8439F016-CDD1-4747-87E5-87635E7746FE}">
      <dgm:prSet/>
      <dgm:spPr/>
      <dgm:t>
        <a:bodyPr/>
        <a:lstStyle/>
        <a:p>
          <a:r>
            <a:rPr lang="en-US"/>
            <a:t>G</a:t>
          </a:r>
          <a:r>
            <a:rPr lang="zh-CN"/>
            <a:t>蛋白偶联受体和效应器</a:t>
          </a:r>
          <a:endParaRPr lang="en-US"/>
        </a:p>
      </dgm:t>
    </dgm:pt>
    <dgm:pt modelId="{5B90DB93-8C0A-4051-929B-74459180174A}" type="parTrans" cxnId="{FCD64894-D76B-4E28-8061-45C69F5FD776}">
      <dgm:prSet/>
      <dgm:spPr/>
      <dgm:t>
        <a:bodyPr/>
        <a:lstStyle/>
        <a:p>
          <a:endParaRPr lang="en-US"/>
        </a:p>
      </dgm:t>
    </dgm:pt>
    <dgm:pt modelId="{9DDB9B53-C2E3-4B74-BD22-610A6D496171}" type="sibTrans" cxnId="{FCD64894-D76B-4E28-8061-45C69F5FD776}">
      <dgm:prSet/>
      <dgm:spPr/>
      <dgm:t>
        <a:bodyPr/>
        <a:lstStyle/>
        <a:p>
          <a:endParaRPr lang="en-US"/>
        </a:p>
      </dgm:t>
    </dgm:pt>
    <dgm:pt modelId="{39BAE2CA-EEE4-4BCB-BF47-FC9874D6E409}">
      <dgm:prSet/>
      <dgm:spPr/>
      <dgm:t>
        <a:bodyPr/>
        <a:lstStyle/>
        <a:p>
          <a:r>
            <a:rPr lang="en-US"/>
            <a:t>Glossary</a:t>
          </a:r>
        </a:p>
      </dgm:t>
    </dgm:pt>
    <dgm:pt modelId="{DF637DAE-E9D1-4800-AED0-E6030226C8C7}" type="parTrans" cxnId="{B3F1FCBE-F210-4668-B70F-3EA1D85FB6E1}">
      <dgm:prSet/>
      <dgm:spPr/>
      <dgm:t>
        <a:bodyPr/>
        <a:lstStyle/>
        <a:p>
          <a:endParaRPr lang="en-US"/>
        </a:p>
      </dgm:t>
    </dgm:pt>
    <dgm:pt modelId="{B9312455-EEB8-4DEA-98FC-17CA71FD6B04}" type="sibTrans" cxnId="{B3F1FCBE-F210-4668-B70F-3EA1D85FB6E1}">
      <dgm:prSet/>
      <dgm:spPr/>
      <dgm:t>
        <a:bodyPr/>
        <a:lstStyle/>
        <a:p>
          <a:endParaRPr lang="en-US"/>
        </a:p>
      </dgm:t>
    </dgm:pt>
    <dgm:pt modelId="{70D0C039-F9EC-4B55-A98D-27DD167B9662}" type="pres">
      <dgm:prSet presAssocID="{9D64FEA9-7B0F-4E07-8A82-1995D9763CBB}" presName="linear" presStyleCnt="0">
        <dgm:presLayoutVars>
          <dgm:animLvl val="lvl"/>
          <dgm:resizeHandles val="exact"/>
        </dgm:presLayoutVars>
      </dgm:prSet>
      <dgm:spPr/>
    </dgm:pt>
    <dgm:pt modelId="{ACE51248-F020-4F92-BB45-B58597EBD9AF}" type="pres">
      <dgm:prSet presAssocID="{1D5F44DD-B1EE-4524-8FA3-FE550DBD785A}" presName="parentText" presStyleLbl="node1" presStyleIdx="0" presStyleCnt="5">
        <dgm:presLayoutVars>
          <dgm:chMax val="0"/>
          <dgm:bulletEnabled val="1"/>
        </dgm:presLayoutVars>
      </dgm:prSet>
      <dgm:spPr/>
    </dgm:pt>
    <dgm:pt modelId="{46FBB897-184B-4C9F-9E99-58866E1FC239}" type="pres">
      <dgm:prSet presAssocID="{5483F3A0-62BA-4D31-9071-E9A6A7BDA0EA}" presName="spacer" presStyleCnt="0"/>
      <dgm:spPr/>
    </dgm:pt>
    <dgm:pt modelId="{C98E6251-C022-4C97-A477-7D1040218D48}" type="pres">
      <dgm:prSet presAssocID="{A624F747-B198-4283-8904-B48A21142280}" presName="parentText" presStyleLbl="node1" presStyleIdx="1" presStyleCnt="5">
        <dgm:presLayoutVars>
          <dgm:chMax val="0"/>
          <dgm:bulletEnabled val="1"/>
        </dgm:presLayoutVars>
      </dgm:prSet>
      <dgm:spPr/>
    </dgm:pt>
    <dgm:pt modelId="{80C5E63E-14F9-484B-9638-CFD726FE800F}" type="pres">
      <dgm:prSet presAssocID="{36F9E7BD-BC98-4DA0-A718-6B2014E76EC6}" presName="spacer" presStyleCnt="0"/>
      <dgm:spPr/>
    </dgm:pt>
    <dgm:pt modelId="{F588418A-EBCC-40B6-86D3-48E91C779971}" type="pres">
      <dgm:prSet presAssocID="{A64D1A29-1B33-4617-9E6A-6E37D50E13E3}" presName="parentText" presStyleLbl="node1" presStyleIdx="2" presStyleCnt="5">
        <dgm:presLayoutVars>
          <dgm:chMax val="0"/>
          <dgm:bulletEnabled val="1"/>
        </dgm:presLayoutVars>
      </dgm:prSet>
      <dgm:spPr/>
    </dgm:pt>
    <dgm:pt modelId="{65765577-A59F-40EF-B515-F2EB0C36F9C5}" type="pres">
      <dgm:prSet presAssocID="{C03603B8-2D87-4205-863E-52ED91DE2170}" presName="spacer" presStyleCnt="0"/>
      <dgm:spPr/>
    </dgm:pt>
    <dgm:pt modelId="{D6B6ED09-AEB9-4CBE-98D3-F31FC6FED99C}" type="pres">
      <dgm:prSet presAssocID="{8439F016-CDD1-4747-87E5-87635E7746FE}" presName="parentText" presStyleLbl="node1" presStyleIdx="3" presStyleCnt="5">
        <dgm:presLayoutVars>
          <dgm:chMax val="0"/>
          <dgm:bulletEnabled val="1"/>
        </dgm:presLayoutVars>
      </dgm:prSet>
      <dgm:spPr/>
    </dgm:pt>
    <dgm:pt modelId="{11F55394-8F34-4C01-9903-3DE4E4EE862F}" type="pres">
      <dgm:prSet presAssocID="{9DDB9B53-C2E3-4B74-BD22-610A6D496171}" presName="spacer" presStyleCnt="0"/>
      <dgm:spPr/>
    </dgm:pt>
    <dgm:pt modelId="{87652F45-11BC-40C7-8DD4-C92AAC972FB8}" type="pres">
      <dgm:prSet presAssocID="{39BAE2CA-EEE4-4BCB-BF47-FC9874D6E409}" presName="parentText" presStyleLbl="node1" presStyleIdx="4" presStyleCnt="5">
        <dgm:presLayoutVars>
          <dgm:chMax val="0"/>
          <dgm:bulletEnabled val="1"/>
        </dgm:presLayoutVars>
      </dgm:prSet>
      <dgm:spPr/>
    </dgm:pt>
  </dgm:ptLst>
  <dgm:cxnLst>
    <dgm:cxn modelId="{FFFED115-5BDD-44B3-AF9B-DF72AEE8C285}" type="presOf" srcId="{1D5F44DD-B1EE-4524-8FA3-FE550DBD785A}" destId="{ACE51248-F020-4F92-BB45-B58597EBD9AF}" srcOrd="0" destOrd="0" presId="urn:microsoft.com/office/officeart/2005/8/layout/vList2"/>
    <dgm:cxn modelId="{6291F41B-A1CA-4345-80E4-BB2F008C4663}" srcId="{9D64FEA9-7B0F-4E07-8A82-1995D9763CBB}" destId="{A624F747-B198-4283-8904-B48A21142280}" srcOrd="1" destOrd="0" parTransId="{9D5EEB11-3B32-4DB6-B767-9DA244685A9F}" sibTransId="{36F9E7BD-BC98-4DA0-A718-6B2014E76EC6}"/>
    <dgm:cxn modelId="{39FFA924-B0B1-4441-AC67-6AD6469171F7}" type="presOf" srcId="{8439F016-CDD1-4747-87E5-87635E7746FE}" destId="{D6B6ED09-AEB9-4CBE-98D3-F31FC6FED99C}" srcOrd="0" destOrd="0" presId="urn:microsoft.com/office/officeart/2005/8/layout/vList2"/>
    <dgm:cxn modelId="{1C09016B-A5CC-4DE1-A597-77F903910B87}" type="presOf" srcId="{9D64FEA9-7B0F-4E07-8A82-1995D9763CBB}" destId="{70D0C039-F9EC-4B55-A98D-27DD167B9662}" srcOrd="0" destOrd="0" presId="urn:microsoft.com/office/officeart/2005/8/layout/vList2"/>
    <dgm:cxn modelId="{8D5F1C6B-B324-420D-BEB1-BB04923F580D}" srcId="{9D64FEA9-7B0F-4E07-8A82-1995D9763CBB}" destId="{A64D1A29-1B33-4617-9E6A-6E37D50E13E3}" srcOrd="2" destOrd="0" parTransId="{3769E73A-1FF0-465D-B13D-327154D89335}" sibTransId="{C03603B8-2D87-4205-863E-52ED91DE2170}"/>
    <dgm:cxn modelId="{16F56F90-F268-4F32-AD58-D55183868E71}" type="presOf" srcId="{A624F747-B198-4283-8904-B48A21142280}" destId="{C98E6251-C022-4C97-A477-7D1040218D48}" srcOrd="0" destOrd="0" presId="urn:microsoft.com/office/officeart/2005/8/layout/vList2"/>
    <dgm:cxn modelId="{FCD64894-D76B-4E28-8061-45C69F5FD776}" srcId="{9D64FEA9-7B0F-4E07-8A82-1995D9763CBB}" destId="{8439F016-CDD1-4747-87E5-87635E7746FE}" srcOrd="3" destOrd="0" parTransId="{5B90DB93-8C0A-4051-929B-74459180174A}" sibTransId="{9DDB9B53-C2E3-4B74-BD22-610A6D496171}"/>
    <dgm:cxn modelId="{B3F1FCBE-F210-4668-B70F-3EA1D85FB6E1}" srcId="{9D64FEA9-7B0F-4E07-8A82-1995D9763CBB}" destId="{39BAE2CA-EEE4-4BCB-BF47-FC9874D6E409}" srcOrd="4" destOrd="0" parTransId="{DF637DAE-E9D1-4800-AED0-E6030226C8C7}" sibTransId="{B9312455-EEB8-4DEA-98FC-17CA71FD6B04}"/>
    <dgm:cxn modelId="{56C3A0E2-679A-475F-B9E6-7DAA52F99CC6}" type="presOf" srcId="{39BAE2CA-EEE4-4BCB-BF47-FC9874D6E409}" destId="{87652F45-11BC-40C7-8DD4-C92AAC972FB8}" srcOrd="0" destOrd="0" presId="urn:microsoft.com/office/officeart/2005/8/layout/vList2"/>
    <dgm:cxn modelId="{8EB349E5-A72F-43C6-BC0B-1EEABACC9ED0}" type="presOf" srcId="{A64D1A29-1B33-4617-9E6A-6E37D50E13E3}" destId="{F588418A-EBCC-40B6-86D3-48E91C779971}" srcOrd="0" destOrd="0" presId="urn:microsoft.com/office/officeart/2005/8/layout/vList2"/>
    <dgm:cxn modelId="{804906EC-DBD9-41B8-8D59-5CA12B3A9A1F}" srcId="{9D64FEA9-7B0F-4E07-8A82-1995D9763CBB}" destId="{1D5F44DD-B1EE-4524-8FA3-FE550DBD785A}" srcOrd="0" destOrd="0" parTransId="{A4F2F225-0037-4ADE-B365-FE23818F5693}" sibTransId="{5483F3A0-62BA-4D31-9071-E9A6A7BDA0EA}"/>
    <dgm:cxn modelId="{C8560E08-334E-4035-B94B-EBA37D9F0A7A}" type="presParOf" srcId="{70D0C039-F9EC-4B55-A98D-27DD167B9662}" destId="{ACE51248-F020-4F92-BB45-B58597EBD9AF}" srcOrd="0" destOrd="0" presId="urn:microsoft.com/office/officeart/2005/8/layout/vList2"/>
    <dgm:cxn modelId="{CBC78CBC-B2DC-4B13-8B35-9C056D860B1E}" type="presParOf" srcId="{70D0C039-F9EC-4B55-A98D-27DD167B9662}" destId="{46FBB897-184B-4C9F-9E99-58866E1FC239}" srcOrd="1" destOrd="0" presId="urn:microsoft.com/office/officeart/2005/8/layout/vList2"/>
    <dgm:cxn modelId="{A1939A70-6050-4AD4-997C-4CF9427CF706}" type="presParOf" srcId="{70D0C039-F9EC-4B55-A98D-27DD167B9662}" destId="{C98E6251-C022-4C97-A477-7D1040218D48}" srcOrd="2" destOrd="0" presId="urn:microsoft.com/office/officeart/2005/8/layout/vList2"/>
    <dgm:cxn modelId="{54F68754-FE9B-4BCF-A6BB-AB29A551E437}" type="presParOf" srcId="{70D0C039-F9EC-4B55-A98D-27DD167B9662}" destId="{80C5E63E-14F9-484B-9638-CFD726FE800F}" srcOrd="3" destOrd="0" presId="urn:microsoft.com/office/officeart/2005/8/layout/vList2"/>
    <dgm:cxn modelId="{934C522A-245C-4089-A4A2-4478A9A16651}" type="presParOf" srcId="{70D0C039-F9EC-4B55-A98D-27DD167B9662}" destId="{F588418A-EBCC-40B6-86D3-48E91C779971}" srcOrd="4" destOrd="0" presId="urn:microsoft.com/office/officeart/2005/8/layout/vList2"/>
    <dgm:cxn modelId="{34FCBDB8-468C-4625-977B-3CDE0AF4E4C7}" type="presParOf" srcId="{70D0C039-F9EC-4B55-A98D-27DD167B9662}" destId="{65765577-A59F-40EF-B515-F2EB0C36F9C5}" srcOrd="5" destOrd="0" presId="urn:microsoft.com/office/officeart/2005/8/layout/vList2"/>
    <dgm:cxn modelId="{A8F35A81-38FC-4F5D-B754-7E2A91AAC536}" type="presParOf" srcId="{70D0C039-F9EC-4B55-A98D-27DD167B9662}" destId="{D6B6ED09-AEB9-4CBE-98D3-F31FC6FED99C}" srcOrd="6" destOrd="0" presId="urn:microsoft.com/office/officeart/2005/8/layout/vList2"/>
    <dgm:cxn modelId="{BE14E9F6-74F2-4C8A-BBCE-6AF1516ACBBE}" type="presParOf" srcId="{70D0C039-F9EC-4B55-A98D-27DD167B9662}" destId="{11F55394-8F34-4C01-9903-3DE4E4EE862F}" srcOrd="7" destOrd="0" presId="urn:microsoft.com/office/officeart/2005/8/layout/vList2"/>
    <dgm:cxn modelId="{1A58BDB9-863A-445B-B2F7-FB2CFAC500A8}" type="presParOf" srcId="{70D0C039-F9EC-4B55-A98D-27DD167B9662}" destId="{87652F45-11BC-40C7-8DD4-C92AAC972FB8}"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E51248-F020-4F92-BB45-B58597EBD9AF}">
      <dsp:nvSpPr>
        <dsp:cNvPr id="0" name=""/>
        <dsp:cNvSpPr/>
      </dsp:nvSpPr>
      <dsp:spPr>
        <a:xfrm>
          <a:off x="0" y="48832"/>
          <a:ext cx="5728344" cy="880424"/>
        </a:xfrm>
        <a:prstGeom prst="roundRect">
          <a:avLst/>
        </a:prstGeom>
        <a:blipFill rotWithShape="1">
          <a:blip xmlns:r="http://schemas.openxmlformats.org/officeDocument/2006/relationships" r:embed="rId1">
            <a:duotone>
              <a:schemeClr val="accent5">
                <a:hueOff val="0"/>
                <a:satOff val="0"/>
                <a:lumOff val="0"/>
                <a:alphaOff val="0"/>
                <a:tint val="98000"/>
                <a:lumMod val="102000"/>
              </a:schemeClr>
              <a:schemeClr val="accent5">
                <a:hueOff val="0"/>
                <a:satOff val="0"/>
                <a:lumOff val="0"/>
                <a:alphaOff val="0"/>
                <a:shade val="98000"/>
                <a:lumMod val="9800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zh-CN" sz="3500" kern="1200"/>
            <a:t>研究受体</a:t>
          </a:r>
          <a:endParaRPr lang="en-US" sz="3500" kern="1200"/>
        </a:p>
      </dsp:txBody>
      <dsp:txXfrm>
        <a:off x="42979" y="91811"/>
        <a:ext cx="5642386" cy="794466"/>
      </dsp:txXfrm>
    </dsp:sp>
    <dsp:sp modelId="{C98E6251-C022-4C97-A477-7D1040218D48}">
      <dsp:nvSpPr>
        <dsp:cNvPr id="0" name=""/>
        <dsp:cNvSpPr/>
      </dsp:nvSpPr>
      <dsp:spPr>
        <a:xfrm>
          <a:off x="0" y="1030057"/>
          <a:ext cx="5728344" cy="880424"/>
        </a:xfrm>
        <a:prstGeom prst="roundRect">
          <a:avLst/>
        </a:prstGeom>
        <a:blipFill rotWithShape="1">
          <a:blip xmlns:r="http://schemas.openxmlformats.org/officeDocument/2006/relationships" r:embed="rId1">
            <a:duotone>
              <a:schemeClr val="accent5">
                <a:hueOff val="5199046"/>
                <a:satOff val="-142"/>
                <a:lumOff val="-785"/>
                <a:alphaOff val="0"/>
                <a:tint val="98000"/>
                <a:lumMod val="102000"/>
              </a:schemeClr>
              <a:schemeClr val="accent5">
                <a:hueOff val="5199046"/>
                <a:satOff val="-142"/>
                <a:lumOff val="-785"/>
                <a:alphaOff val="0"/>
                <a:shade val="98000"/>
                <a:lumMod val="9800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zh-CN" sz="3500" kern="1200"/>
            <a:t>神经递质化学</a:t>
          </a:r>
          <a:endParaRPr lang="en-US" sz="3500" kern="1200"/>
        </a:p>
      </dsp:txBody>
      <dsp:txXfrm>
        <a:off x="42979" y="1073036"/>
        <a:ext cx="5642386" cy="794466"/>
      </dsp:txXfrm>
    </dsp:sp>
    <dsp:sp modelId="{F588418A-EBCC-40B6-86D3-48E91C779971}">
      <dsp:nvSpPr>
        <dsp:cNvPr id="0" name=""/>
        <dsp:cNvSpPr/>
      </dsp:nvSpPr>
      <dsp:spPr>
        <a:xfrm>
          <a:off x="0" y="2011282"/>
          <a:ext cx="5728344" cy="880424"/>
        </a:xfrm>
        <a:prstGeom prst="roundRect">
          <a:avLst/>
        </a:prstGeom>
        <a:blipFill rotWithShape="1">
          <a:blip xmlns:r="http://schemas.openxmlformats.org/officeDocument/2006/relationships" r:embed="rId1">
            <a:duotone>
              <a:schemeClr val="accent5">
                <a:hueOff val="10398092"/>
                <a:satOff val="-284"/>
                <a:lumOff val="-1569"/>
                <a:alphaOff val="0"/>
                <a:tint val="98000"/>
                <a:lumMod val="102000"/>
              </a:schemeClr>
              <a:schemeClr val="accent5">
                <a:hueOff val="10398092"/>
                <a:satOff val="-284"/>
                <a:lumOff val="-1569"/>
                <a:alphaOff val="0"/>
                <a:shade val="98000"/>
                <a:lumMod val="9800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zh-CN" sz="3500" kern="1200"/>
            <a:t>递质门控通道</a:t>
          </a:r>
          <a:endParaRPr lang="en-US" sz="3500" kern="1200"/>
        </a:p>
      </dsp:txBody>
      <dsp:txXfrm>
        <a:off x="42979" y="2054261"/>
        <a:ext cx="5642386" cy="794466"/>
      </dsp:txXfrm>
    </dsp:sp>
    <dsp:sp modelId="{D6B6ED09-AEB9-4CBE-98D3-F31FC6FED99C}">
      <dsp:nvSpPr>
        <dsp:cNvPr id="0" name=""/>
        <dsp:cNvSpPr/>
      </dsp:nvSpPr>
      <dsp:spPr>
        <a:xfrm>
          <a:off x="0" y="2992507"/>
          <a:ext cx="5728344" cy="880424"/>
        </a:xfrm>
        <a:prstGeom prst="roundRect">
          <a:avLst/>
        </a:prstGeom>
        <a:blipFill rotWithShape="1">
          <a:blip xmlns:r="http://schemas.openxmlformats.org/officeDocument/2006/relationships" r:embed="rId1">
            <a:duotone>
              <a:schemeClr val="accent5">
                <a:hueOff val="15597138"/>
                <a:satOff val="-426"/>
                <a:lumOff val="-2354"/>
                <a:alphaOff val="0"/>
                <a:tint val="98000"/>
                <a:lumMod val="102000"/>
              </a:schemeClr>
              <a:schemeClr val="accent5">
                <a:hueOff val="15597138"/>
                <a:satOff val="-426"/>
                <a:lumOff val="-2354"/>
                <a:alphaOff val="0"/>
                <a:shade val="98000"/>
                <a:lumMod val="9800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a:t>G</a:t>
          </a:r>
          <a:r>
            <a:rPr lang="zh-CN" sz="3500" kern="1200"/>
            <a:t>蛋白偶联受体和效应器</a:t>
          </a:r>
          <a:endParaRPr lang="en-US" sz="3500" kern="1200"/>
        </a:p>
      </dsp:txBody>
      <dsp:txXfrm>
        <a:off x="42979" y="3035486"/>
        <a:ext cx="5642386" cy="794466"/>
      </dsp:txXfrm>
    </dsp:sp>
    <dsp:sp modelId="{87652F45-11BC-40C7-8DD4-C92AAC972FB8}">
      <dsp:nvSpPr>
        <dsp:cNvPr id="0" name=""/>
        <dsp:cNvSpPr/>
      </dsp:nvSpPr>
      <dsp:spPr>
        <a:xfrm>
          <a:off x="0" y="3973732"/>
          <a:ext cx="5728344" cy="880424"/>
        </a:xfrm>
        <a:prstGeom prst="roundRect">
          <a:avLst/>
        </a:prstGeom>
        <a:blipFill rotWithShape="1">
          <a:blip xmlns:r="http://schemas.openxmlformats.org/officeDocument/2006/relationships" r:embed="rId1">
            <a:duotone>
              <a:schemeClr val="accent5">
                <a:hueOff val="20796183"/>
                <a:satOff val="-568"/>
                <a:lumOff val="-3138"/>
                <a:alphaOff val="0"/>
                <a:tint val="98000"/>
                <a:lumMod val="102000"/>
              </a:schemeClr>
              <a:schemeClr val="accent5">
                <a:hueOff val="20796183"/>
                <a:satOff val="-568"/>
                <a:lumOff val="-3138"/>
                <a:alphaOff val="0"/>
                <a:shade val="98000"/>
                <a:lumMod val="9800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a:t>Glossary</a:t>
          </a:r>
        </a:p>
      </dsp:txBody>
      <dsp:txXfrm>
        <a:off x="42979" y="4016711"/>
        <a:ext cx="5642386" cy="79446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204EE2-4051-4436-8FCC-D5F140722830}" type="datetimeFigureOut">
              <a:rPr lang="zh-CN" altLang="en-US" smtClean="0"/>
              <a:t>2025/1/12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29B82B-C943-424E-A9DE-E6F78841AA18}" type="slidenum">
              <a:rPr lang="zh-CN" altLang="en-US" smtClean="0"/>
              <a:t>‹#›</a:t>
            </a:fld>
            <a:endParaRPr lang="zh-CN" altLang="en-US"/>
          </a:p>
        </p:txBody>
      </p:sp>
    </p:spTree>
    <p:extLst>
      <p:ext uri="{BB962C8B-B14F-4D97-AF65-F5344CB8AC3E}">
        <p14:creationId xmlns:p14="http://schemas.microsoft.com/office/powerpoint/2010/main" val="2634014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1</a:t>
            </a:fld>
            <a:endParaRPr lang="zh-CN" altLang="en-US"/>
          </a:p>
        </p:txBody>
      </p:sp>
    </p:spTree>
    <p:extLst>
      <p:ext uri="{BB962C8B-B14F-4D97-AF65-F5344CB8AC3E}">
        <p14:creationId xmlns:p14="http://schemas.microsoft.com/office/powerpoint/2010/main" val="4223626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11</a:t>
            </a:fld>
            <a:endParaRPr lang="zh-CN" altLang="en-US"/>
          </a:p>
        </p:txBody>
      </p:sp>
    </p:spTree>
    <p:extLst>
      <p:ext uri="{BB962C8B-B14F-4D97-AF65-F5344CB8AC3E}">
        <p14:creationId xmlns:p14="http://schemas.microsoft.com/office/powerpoint/2010/main" val="2038794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12</a:t>
            </a:fld>
            <a:endParaRPr lang="zh-CN" altLang="en-US"/>
          </a:p>
        </p:txBody>
      </p:sp>
    </p:spTree>
    <p:extLst>
      <p:ext uri="{BB962C8B-B14F-4D97-AF65-F5344CB8AC3E}">
        <p14:creationId xmlns:p14="http://schemas.microsoft.com/office/powerpoint/2010/main" val="1799509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13</a:t>
            </a:fld>
            <a:endParaRPr lang="zh-CN" altLang="en-US"/>
          </a:p>
        </p:txBody>
      </p:sp>
    </p:spTree>
    <p:extLst>
      <p:ext uri="{BB962C8B-B14F-4D97-AF65-F5344CB8AC3E}">
        <p14:creationId xmlns:p14="http://schemas.microsoft.com/office/powerpoint/2010/main" val="9467386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14</a:t>
            </a:fld>
            <a:endParaRPr lang="zh-CN" altLang="en-US"/>
          </a:p>
        </p:txBody>
      </p:sp>
    </p:spTree>
    <p:extLst>
      <p:ext uri="{BB962C8B-B14F-4D97-AF65-F5344CB8AC3E}">
        <p14:creationId xmlns:p14="http://schemas.microsoft.com/office/powerpoint/2010/main" val="8410735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15</a:t>
            </a:fld>
            <a:endParaRPr lang="zh-CN" altLang="en-US"/>
          </a:p>
        </p:txBody>
      </p:sp>
    </p:spTree>
    <p:extLst>
      <p:ext uri="{BB962C8B-B14F-4D97-AF65-F5344CB8AC3E}">
        <p14:creationId xmlns:p14="http://schemas.microsoft.com/office/powerpoint/2010/main" val="15309008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16</a:t>
            </a:fld>
            <a:endParaRPr lang="zh-CN" altLang="en-US"/>
          </a:p>
        </p:txBody>
      </p:sp>
    </p:spTree>
    <p:extLst>
      <p:ext uri="{BB962C8B-B14F-4D97-AF65-F5344CB8AC3E}">
        <p14:creationId xmlns:p14="http://schemas.microsoft.com/office/powerpoint/2010/main" val="13154291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17</a:t>
            </a:fld>
            <a:endParaRPr lang="zh-CN" altLang="en-US"/>
          </a:p>
        </p:txBody>
      </p:sp>
    </p:spTree>
    <p:extLst>
      <p:ext uri="{BB962C8B-B14F-4D97-AF65-F5344CB8AC3E}">
        <p14:creationId xmlns:p14="http://schemas.microsoft.com/office/powerpoint/2010/main" val="42520482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18</a:t>
            </a:fld>
            <a:endParaRPr lang="zh-CN" altLang="en-US"/>
          </a:p>
        </p:txBody>
      </p:sp>
    </p:spTree>
    <p:extLst>
      <p:ext uri="{BB962C8B-B14F-4D97-AF65-F5344CB8AC3E}">
        <p14:creationId xmlns:p14="http://schemas.microsoft.com/office/powerpoint/2010/main" val="29748705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19</a:t>
            </a:fld>
            <a:endParaRPr lang="zh-CN" altLang="en-US"/>
          </a:p>
        </p:txBody>
      </p:sp>
    </p:spTree>
    <p:extLst>
      <p:ext uri="{BB962C8B-B14F-4D97-AF65-F5344CB8AC3E}">
        <p14:creationId xmlns:p14="http://schemas.microsoft.com/office/powerpoint/2010/main" val="14031757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20</a:t>
            </a:fld>
            <a:endParaRPr lang="zh-CN" altLang="en-US"/>
          </a:p>
        </p:txBody>
      </p:sp>
    </p:spTree>
    <p:extLst>
      <p:ext uri="{BB962C8B-B14F-4D97-AF65-F5344CB8AC3E}">
        <p14:creationId xmlns:p14="http://schemas.microsoft.com/office/powerpoint/2010/main" val="1858107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2</a:t>
            </a:fld>
            <a:endParaRPr lang="zh-CN" altLang="en-US"/>
          </a:p>
        </p:txBody>
      </p:sp>
    </p:spTree>
    <p:extLst>
      <p:ext uri="{BB962C8B-B14F-4D97-AF65-F5344CB8AC3E}">
        <p14:creationId xmlns:p14="http://schemas.microsoft.com/office/powerpoint/2010/main" val="24200305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21</a:t>
            </a:fld>
            <a:endParaRPr lang="zh-CN" altLang="en-US"/>
          </a:p>
        </p:txBody>
      </p:sp>
    </p:spTree>
    <p:extLst>
      <p:ext uri="{BB962C8B-B14F-4D97-AF65-F5344CB8AC3E}">
        <p14:creationId xmlns:p14="http://schemas.microsoft.com/office/powerpoint/2010/main" val="10807202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22</a:t>
            </a:fld>
            <a:endParaRPr lang="zh-CN" altLang="en-US"/>
          </a:p>
        </p:txBody>
      </p:sp>
    </p:spTree>
    <p:extLst>
      <p:ext uri="{BB962C8B-B14F-4D97-AF65-F5344CB8AC3E}">
        <p14:creationId xmlns:p14="http://schemas.microsoft.com/office/powerpoint/2010/main" val="35308248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23</a:t>
            </a:fld>
            <a:endParaRPr lang="zh-CN" altLang="en-US"/>
          </a:p>
        </p:txBody>
      </p:sp>
    </p:spTree>
    <p:extLst>
      <p:ext uri="{BB962C8B-B14F-4D97-AF65-F5344CB8AC3E}">
        <p14:creationId xmlns:p14="http://schemas.microsoft.com/office/powerpoint/2010/main" val="21527445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24</a:t>
            </a:fld>
            <a:endParaRPr lang="zh-CN" altLang="en-US"/>
          </a:p>
        </p:txBody>
      </p:sp>
    </p:spTree>
    <p:extLst>
      <p:ext uri="{BB962C8B-B14F-4D97-AF65-F5344CB8AC3E}">
        <p14:creationId xmlns:p14="http://schemas.microsoft.com/office/powerpoint/2010/main" val="32680574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25</a:t>
            </a:fld>
            <a:endParaRPr lang="zh-CN" altLang="en-US"/>
          </a:p>
        </p:txBody>
      </p:sp>
    </p:spTree>
    <p:extLst>
      <p:ext uri="{BB962C8B-B14F-4D97-AF65-F5344CB8AC3E}">
        <p14:creationId xmlns:p14="http://schemas.microsoft.com/office/powerpoint/2010/main" val="28227732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26</a:t>
            </a:fld>
            <a:endParaRPr lang="zh-CN" altLang="en-US"/>
          </a:p>
        </p:txBody>
      </p:sp>
    </p:spTree>
    <p:extLst>
      <p:ext uri="{BB962C8B-B14F-4D97-AF65-F5344CB8AC3E}">
        <p14:creationId xmlns:p14="http://schemas.microsoft.com/office/powerpoint/2010/main" val="40459925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27</a:t>
            </a:fld>
            <a:endParaRPr lang="zh-CN" altLang="en-US"/>
          </a:p>
        </p:txBody>
      </p:sp>
    </p:spTree>
    <p:extLst>
      <p:ext uri="{BB962C8B-B14F-4D97-AF65-F5344CB8AC3E}">
        <p14:creationId xmlns:p14="http://schemas.microsoft.com/office/powerpoint/2010/main" val="22736196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28</a:t>
            </a:fld>
            <a:endParaRPr lang="zh-CN" altLang="en-US"/>
          </a:p>
        </p:txBody>
      </p:sp>
    </p:spTree>
    <p:extLst>
      <p:ext uri="{BB962C8B-B14F-4D97-AF65-F5344CB8AC3E}">
        <p14:creationId xmlns:p14="http://schemas.microsoft.com/office/powerpoint/2010/main" val="23699167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5"/>
          </p:nvPr>
        </p:nvSpPr>
        <p:spPr/>
        <p:txBody>
          <a:bodyPr/>
          <a:lstStyle/>
          <a:p>
            <a:fld id="{D029B82B-C943-424E-A9DE-E6F78841AA18}" type="slidenum">
              <a:rPr lang="zh-CN" altLang="en-US" smtClean="0"/>
              <a:t>29</a:t>
            </a:fld>
            <a:endParaRPr lang="zh-CN" altLang="en-US"/>
          </a:p>
        </p:txBody>
      </p:sp>
    </p:spTree>
    <p:extLst>
      <p:ext uri="{BB962C8B-B14F-4D97-AF65-F5344CB8AC3E}">
        <p14:creationId xmlns:p14="http://schemas.microsoft.com/office/powerpoint/2010/main" val="39162369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30</a:t>
            </a:fld>
            <a:endParaRPr lang="zh-CN" altLang="en-US"/>
          </a:p>
        </p:txBody>
      </p:sp>
    </p:spTree>
    <p:extLst>
      <p:ext uri="{BB962C8B-B14F-4D97-AF65-F5344CB8AC3E}">
        <p14:creationId xmlns:p14="http://schemas.microsoft.com/office/powerpoint/2010/main" val="1660990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3</a:t>
            </a:fld>
            <a:endParaRPr lang="zh-CN" altLang="en-US"/>
          </a:p>
        </p:txBody>
      </p:sp>
    </p:spTree>
    <p:extLst>
      <p:ext uri="{BB962C8B-B14F-4D97-AF65-F5344CB8AC3E}">
        <p14:creationId xmlns:p14="http://schemas.microsoft.com/office/powerpoint/2010/main" val="26420716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31</a:t>
            </a:fld>
            <a:endParaRPr lang="zh-CN" altLang="en-US"/>
          </a:p>
        </p:txBody>
      </p:sp>
    </p:spTree>
    <p:extLst>
      <p:ext uri="{BB962C8B-B14F-4D97-AF65-F5344CB8AC3E}">
        <p14:creationId xmlns:p14="http://schemas.microsoft.com/office/powerpoint/2010/main" val="19642643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32</a:t>
            </a:fld>
            <a:endParaRPr lang="zh-CN" altLang="en-US"/>
          </a:p>
        </p:txBody>
      </p:sp>
    </p:spTree>
    <p:extLst>
      <p:ext uri="{BB962C8B-B14F-4D97-AF65-F5344CB8AC3E}">
        <p14:creationId xmlns:p14="http://schemas.microsoft.com/office/powerpoint/2010/main" val="37900282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33</a:t>
            </a:fld>
            <a:endParaRPr lang="zh-CN" altLang="en-US"/>
          </a:p>
        </p:txBody>
      </p:sp>
    </p:spTree>
    <p:extLst>
      <p:ext uri="{BB962C8B-B14F-4D97-AF65-F5344CB8AC3E}">
        <p14:creationId xmlns:p14="http://schemas.microsoft.com/office/powerpoint/2010/main" val="26465063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34</a:t>
            </a:fld>
            <a:endParaRPr lang="zh-CN" altLang="en-US"/>
          </a:p>
        </p:txBody>
      </p:sp>
    </p:spTree>
    <p:extLst>
      <p:ext uri="{BB962C8B-B14F-4D97-AF65-F5344CB8AC3E}">
        <p14:creationId xmlns:p14="http://schemas.microsoft.com/office/powerpoint/2010/main" val="35376155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35</a:t>
            </a:fld>
            <a:endParaRPr lang="zh-CN" altLang="en-US"/>
          </a:p>
        </p:txBody>
      </p:sp>
    </p:spTree>
    <p:extLst>
      <p:ext uri="{BB962C8B-B14F-4D97-AF65-F5344CB8AC3E}">
        <p14:creationId xmlns:p14="http://schemas.microsoft.com/office/powerpoint/2010/main" val="1596319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4</a:t>
            </a:fld>
            <a:endParaRPr lang="zh-CN" altLang="en-US"/>
          </a:p>
        </p:txBody>
      </p:sp>
    </p:spTree>
    <p:extLst>
      <p:ext uri="{BB962C8B-B14F-4D97-AF65-F5344CB8AC3E}">
        <p14:creationId xmlns:p14="http://schemas.microsoft.com/office/powerpoint/2010/main" val="4111668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5</a:t>
            </a:fld>
            <a:endParaRPr lang="zh-CN" altLang="en-US"/>
          </a:p>
        </p:txBody>
      </p:sp>
    </p:spTree>
    <p:extLst>
      <p:ext uri="{BB962C8B-B14F-4D97-AF65-F5344CB8AC3E}">
        <p14:creationId xmlns:p14="http://schemas.microsoft.com/office/powerpoint/2010/main" val="3590212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6</a:t>
            </a:fld>
            <a:endParaRPr lang="zh-CN" altLang="en-US"/>
          </a:p>
        </p:txBody>
      </p:sp>
    </p:spTree>
    <p:extLst>
      <p:ext uri="{BB962C8B-B14F-4D97-AF65-F5344CB8AC3E}">
        <p14:creationId xmlns:p14="http://schemas.microsoft.com/office/powerpoint/2010/main" val="3703048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7</a:t>
            </a:fld>
            <a:endParaRPr lang="zh-CN" altLang="en-US"/>
          </a:p>
        </p:txBody>
      </p:sp>
    </p:spTree>
    <p:extLst>
      <p:ext uri="{BB962C8B-B14F-4D97-AF65-F5344CB8AC3E}">
        <p14:creationId xmlns:p14="http://schemas.microsoft.com/office/powerpoint/2010/main" val="28764303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029B82B-C943-424E-A9DE-E6F78841AA18}" type="slidenum">
              <a:rPr lang="zh-CN" altLang="en-US" smtClean="0"/>
              <a:t>9</a:t>
            </a:fld>
            <a:endParaRPr lang="zh-CN" altLang="en-US"/>
          </a:p>
        </p:txBody>
      </p:sp>
    </p:spTree>
    <p:extLst>
      <p:ext uri="{BB962C8B-B14F-4D97-AF65-F5344CB8AC3E}">
        <p14:creationId xmlns:p14="http://schemas.microsoft.com/office/powerpoint/2010/main" val="247037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029B82B-C943-424E-A9DE-E6F78841AA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61336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zh-CN" altLang="en-US"/>
              <a:t>单击此处编辑母版标题样式</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D240A532-2E99-48C9-9DBA-DC16F667E5E9}" type="datetimeFigureOut">
              <a:rPr lang="zh-CN" altLang="en-US" smtClean="0"/>
              <a:t>2025/1/12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9A83037-BCBC-482C-AF03-A9AA26E35AFE}" type="slidenum">
              <a:rPr lang="zh-CN" altLang="en-US" smtClean="0"/>
              <a:t>‹#›</a:t>
            </a:fld>
            <a:endParaRPr lang="zh-CN" altLang="en-US"/>
          </a:p>
        </p:txBody>
      </p:sp>
    </p:spTree>
    <p:extLst>
      <p:ext uri="{BB962C8B-B14F-4D97-AF65-F5344CB8AC3E}">
        <p14:creationId xmlns:p14="http://schemas.microsoft.com/office/powerpoint/2010/main" val="18057911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zh-CN" altLang="en-US"/>
              <a:t>单击此处编辑母版标题样式</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zh-CN" altLang="en-US"/>
              <a:t>单击图标添加图片</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D240A532-2E99-48C9-9DBA-DC16F667E5E9}" type="datetimeFigureOut">
              <a:rPr lang="zh-CN" altLang="en-US" smtClean="0"/>
              <a:t>2025/1/12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9A83037-BCBC-482C-AF03-A9AA26E35AFE}" type="slidenum">
              <a:rPr lang="zh-CN" altLang="en-US" smtClean="0"/>
              <a:t>‹#›</a:t>
            </a:fld>
            <a:endParaRPr lang="zh-CN" altLang="en-US"/>
          </a:p>
        </p:txBody>
      </p:sp>
    </p:spTree>
    <p:extLst>
      <p:ext uri="{BB962C8B-B14F-4D97-AF65-F5344CB8AC3E}">
        <p14:creationId xmlns:p14="http://schemas.microsoft.com/office/powerpoint/2010/main" val="3358060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D240A532-2E99-48C9-9DBA-DC16F667E5E9}" type="datetimeFigureOut">
              <a:rPr lang="zh-CN" altLang="en-US" smtClean="0"/>
              <a:t>2025/1/12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9A83037-BCBC-482C-AF03-A9AA26E35AFE}" type="slidenum">
              <a:rPr lang="zh-CN" altLang="en-US" smtClean="0"/>
              <a:t>‹#›</a:t>
            </a:fld>
            <a:endParaRPr lang="zh-CN" altLang="en-US"/>
          </a:p>
        </p:txBody>
      </p:sp>
    </p:spTree>
    <p:extLst>
      <p:ext uri="{BB962C8B-B14F-4D97-AF65-F5344CB8AC3E}">
        <p14:creationId xmlns:p14="http://schemas.microsoft.com/office/powerpoint/2010/main" val="12331658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zh-CN" altLang="en-US"/>
              <a:t>单击此处编辑母版标题样式</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zh-CN" altLang="en-US"/>
              <a:t>单击此处编辑母版文本样式</a:t>
            </a:r>
          </a:p>
        </p:txBody>
      </p:sp>
      <p:sp>
        <p:nvSpPr>
          <p:cNvPr id="2" name="Date Placeholder 1"/>
          <p:cNvSpPr>
            <a:spLocks noGrp="1"/>
          </p:cNvSpPr>
          <p:nvPr>
            <p:ph type="dt" sz="half" idx="10"/>
          </p:nvPr>
        </p:nvSpPr>
        <p:spPr/>
        <p:txBody>
          <a:bodyPr/>
          <a:lstStyle/>
          <a:p>
            <a:fld id="{D240A532-2E99-48C9-9DBA-DC16F667E5E9}" type="datetimeFigureOut">
              <a:rPr lang="zh-CN" altLang="en-US" smtClean="0"/>
              <a:t>2025/1/12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9A83037-BCBC-482C-AF03-A9AA26E35AFE}" type="slidenum">
              <a:rPr lang="zh-CN" altLang="en-US" smtClean="0"/>
              <a:t>‹#›</a:t>
            </a:fld>
            <a:endParaRPr lang="zh-CN" altLang="en-US"/>
          </a:p>
        </p:txBody>
      </p:sp>
    </p:spTree>
    <p:extLst>
      <p:ext uri="{BB962C8B-B14F-4D97-AF65-F5344CB8AC3E}">
        <p14:creationId xmlns:p14="http://schemas.microsoft.com/office/powerpoint/2010/main" val="3845421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ncho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D240A532-2E99-48C9-9DBA-DC16F667E5E9}" type="datetimeFigureOut">
              <a:rPr lang="zh-CN" altLang="en-US" smtClean="0"/>
              <a:t>2025/1/12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9A83037-BCBC-482C-AF03-A9AA26E35AFE}" type="slidenum">
              <a:rPr lang="zh-CN" altLang="en-US" smtClean="0"/>
              <a:t>‹#›</a:t>
            </a:fld>
            <a:endParaRPr lang="zh-CN" altLang="en-US"/>
          </a:p>
        </p:txBody>
      </p:sp>
    </p:spTree>
    <p:extLst>
      <p:ext uri="{BB962C8B-B14F-4D97-AF65-F5344CB8AC3E}">
        <p14:creationId xmlns:p14="http://schemas.microsoft.com/office/powerpoint/2010/main" val="7596866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D240A532-2E99-48C9-9DBA-DC16F667E5E9}" type="datetimeFigureOut">
              <a:rPr lang="zh-CN" altLang="en-US" smtClean="0"/>
              <a:t>2025/1/12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9A83037-BCBC-482C-AF03-A9AA26E35AFE}" type="slidenum">
              <a:rPr lang="zh-CN" altLang="en-US" smtClean="0"/>
              <a:t>‹#›</a:t>
            </a:fld>
            <a:endParaRPr lang="zh-CN" altLang="en-US"/>
          </a:p>
        </p:txBody>
      </p:sp>
    </p:spTree>
    <p:extLst>
      <p:ext uri="{BB962C8B-B14F-4D97-AF65-F5344CB8AC3E}">
        <p14:creationId xmlns:p14="http://schemas.microsoft.com/office/powerpoint/2010/main" val="2124570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zh-CN" altLang="en-US" dirty="0"/>
              <a:t>单击此处编辑母版标题样式</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endParaRPr lang="en-US" dirty="0"/>
          </a:p>
        </p:txBody>
      </p:sp>
      <p:sp>
        <p:nvSpPr>
          <p:cNvPr id="4" name="Date Placeholder 3"/>
          <p:cNvSpPr>
            <a:spLocks noGrp="1"/>
          </p:cNvSpPr>
          <p:nvPr>
            <p:ph type="dt" sz="half" idx="10"/>
          </p:nvPr>
        </p:nvSpPr>
        <p:spPr/>
        <p:txBody>
          <a:bodyPr/>
          <a:lstStyle/>
          <a:p>
            <a:fld id="{D240A532-2E99-48C9-9DBA-DC16F667E5E9}" type="datetimeFigureOut">
              <a:rPr lang="zh-CN" altLang="en-US" smtClean="0"/>
              <a:t>2025/1/12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9A83037-BCBC-482C-AF03-A9AA26E35AFE}" type="slidenum">
              <a:rPr lang="zh-CN" altLang="en-US" smtClean="0"/>
              <a:t>‹#›</a:t>
            </a:fld>
            <a:endParaRPr lang="zh-CN" altLang="en-US"/>
          </a:p>
        </p:txBody>
      </p:sp>
    </p:spTree>
    <p:extLst>
      <p:ext uri="{BB962C8B-B14F-4D97-AF65-F5344CB8AC3E}">
        <p14:creationId xmlns:p14="http://schemas.microsoft.com/office/powerpoint/2010/main" val="1423394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D240A532-2E99-48C9-9DBA-DC16F667E5E9}" type="datetimeFigureOut">
              <a:rPr lang="zh-CN" altLang="en-US" smtClean="0"/>
              <a:t>2025/1/12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9A83037-BCBC-482C-AF03-A9AA26E35AFE}" type="slidenum">
              <a:rPr lang="zh-CN" altLang="en-US" smtClean="0"/>
              <a:t>‹#›</a:t>
            </a:fld>
            <a:endParaRPr lang="zh-CN" altLang="en-US"/>
          </a:p>
        </p:txBody>
      </p:sp>
    </p:spTree>
    <p:extLst>
      <p:ext uri="{BB962C8B-B14F-4D97-AF65-F5344CB8AC3E}">
        <p14:creationId xmlns:p14="http://schemas.microsoft.com/office/powerpoint/2010/main" val="3658204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D240A532-2E99-48C9-9DBA-DC16F667E5E9}" type="datetimeFigureOut">
              <a:rPr lang="zh-CN" altLang="en-US" smtClean="0"/>
              <a:t>2025/1/12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9A83037-BCBC-482C-AF03-A9AA26E35AFE}" type="slidenum">
              <a:rPr lang="zh-CN" altLang="en-US" smtClean="0"/>
              <a:t>‹#›</a:t>
            </a:fld>
            <a:endParaRPr lang="zh-CN" altLang="en-US"/>
          </a:p>
        </p:txBody>
      </p:sp>
    </p:spTree>
    <p:extLst>
      <p:ext uri="{BB962C8B-B14F-4D97-AF65-F5344CB8AC3E}">
        <p14:creationId xmlns:p14="http://schemas.microsoft.com/office/powerpoint/2010/main" val="1635420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zh-CN" altLang="en-US" dirty="0"/>
              <a:t>单击此处编辑母版标题样式</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D240A532-2E99-48C9-9DBA-DC16F667E5E9}" type="datetimeFigureOut">
              <a:rPr lang="zh-CN" altLang="en-US" smtClean="0"/>
              <a:t>2025/1/12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9A83037-BCBC-482C-AF03-A9AA26E35AFE}" type="slidenum">
              <a:rPr lang="zh-CN" altLang="en-US" smtClean="0"/>
              <a:t>‹#›</a:t>
            </a:fld>
            <a:endParaRPr lang="zh-CN" altLang="en-US"/>
          </a:p>
        </p:txBody>
      </p:sp>
    </p:spTree>
    <p:extLst>
      <p:ext uri="{BB962C8B-B14F-4D97-AF65-F5344CB8AC3E}">
        <p14:creationId xmlns:p14="http://schemas.microsoft.com/office/powerpoint/2010/main" val="58377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D240A532-2E99-48C9-9DBA-DC16F667E5E9}" type="datetimeFigureOut">
              <a:rPr lang="zh-CN" altLang="en-US" smtClean="0"/>
              <a:t>2025/1/12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9A83037-BCBC-482C-AF03-A9AA26E35AFE}" type="slidenum">
              <a:rPr lang="zh-CN" altLang="en-US" smtClean="0"/>
              <a:t>‹#›</a:t>
            </a:fld>
            <a:endParaRPr lang="zh-CN" altLang="en-US"/>
          </a:p>
        </p:txBody>
      </p:sp>
    </p:spTree>
    <p:extLst>
      <p:ext uri="{BB962C8B-B14F-4D97-AF65-F5344CB8AC3E}">
        <p14:creationId xmlns:p14="http://schemas.microsoft.com/office/powerpoint/2010/main" val="1826352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0A532-2E99-48C9-9DBA-DC16F667E5E9}" type="datetimeFigureOut">
              <a:rPr lang="zh-CN" altLang="en-US" smtClean="0"/>
              <a:t>2025/1/12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9A83037-BCBC-482C-AF03-A9AA26E35AFE}" type="slidenum">
              <a:rPr lang="zh-CN" altLang="en-US" smtClean="0"/>
              <a:t>‹#›</a:t>
            </a:fld>
            <a:endParaRPr lang="zh-CN" altLang="en-US"/>
          </a:p>
        </p:txBody>
      </p:sp>
    </p:spTree>
    <p:extLst>
      <p:ext uri="{BB962C8B-B14F-4D97-AF65-F5344CB8AC3E}">
        <p14:creationId xmlns:p14="http://schemas.microsoft.com/office/powerpoint/2010/main" val="2847384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zh-CN" altLang="en-US"/>
              <a:t>单击此处编辑母版标题样式</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D240A532-2E99-48C9-9DBA-DC16F667E5E9}" type="datetimeFigureOut">
              <a:rPr lang="zh-CN" altLang="en-US" smtClean="0"/>
              <a:t>2025/1/12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9A83037-BCBC-482C-AF03-A9AA26E35AFE}" type="slidenum">
              <a:rPr lang="zh-CN" altLang="en-US" smtClean="0"/>
              <a:t>‹#›</a:t>
            </a:fld>
            <a:endParaRPr lang="zh-CN" altLang="en-US"/>
          </a:p>
        </p:txBody>
      </p:sp>
    </p:spTree>
    <p:extLst>
      <p:ext uri="{BB962C8B-B14F-4D97-AF65-F5344CB8AC3E}">
        <p14:creationId xmlns:p14="http://schemas.microsoft.com/office/powerpoint/2010/main" val="312750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zh-CN" altLang="en-US"/>
              <a:t>单击此处编辑母版标题样式</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zh-CN" altLang="en-US"/>
              <a:t>单击图标添加图片</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a:xfrm>
            <a:off x="3885810" y="6041362"/>
            <a:ext cx="976879" cy="365125"/>
          </a:xfrm>
        </p:spPr>
        <p:txBody>
          <a:bodyPr/>
          <a:lstStyle/>
          <a:p>
            <a:fld id="{D240A532-2E99-48C9-9DBA-DC16F667E5E9}" type="datetimeFigureOut">
              <a:rPr lang="zh-CN" altLang="en-US" smtClean="0"/>
              <a:t>2025/1/12</a:t>
            </a:fld>
            <a:endParaRPr lang="zh-CN" altLang="en-US"/>
          </a:p>
        </p:txBody>
      </p:sp>
      <p:sp>
        <p:nvSpPr>
          <p:cNvPr id="6" name="Footer Placeholder 5"/>
          <p:cNvSpPr>
            <a:spLocks noGrp="1"/>
          </p:cNvSpPr>
          <p:nvPr>
            <p:ph type="ftr" sz="quarter" idx="11"/>
          </p:nvPr>
        </p:nvSpPr>
        <p:spPr>
          <a:xfrm>
            <a:off x="590396" y="6041362"/>
            <a:ext cx="3295413" cy="365125"/>
          </a:xfrm>
        </p:spPr>
        <p:txBody>
          <a:bodyPr/>
          <a:lstStyle/>
          <a:p>
            <a:endParaRPr lang="zh-CN" altLang="en-US"/>
          </a:p>
        </p:txBody>
      </p:sp>
      <p:sp>
        <p:nvSpPr>
          <p:cNvPr id="7" name="Slide Number Placeholder 6"/>
          <p:cNvSpPr>
            <a:spLocks noGrp="1"/>
          </p:cNvSpPr>
          <p:nvPr>
            <p:ph type="sldNum" sz="quarter" idx="12"/>
          </p:nvPr>
        </p:nvSpPr>
        <p:spPr>
          <a:xfrm>
            <a:off x="4862689" y="5915888"/>
            <a:ext cx="1062155" cy="490599"/>
          </a:xfrm>
        </p:spPr>
        <p:txBody>
          <a:bodyPr/>
          <a:lstStyle/>
          <a:p>
            <a:fld id="{69A83037-BCBC-482C-AF03-A9AA26E35AFE}" type="slidenum">
              <a:rPr lang="zh-CN" altLang="en-US" smtClean="0"/>
              <a:t>‹#›</a:t>
            </a:fld>
            <a:endParaRPr lang="zh-CN" altLang="en-US"/>
          </a:p>
        </p:txBody>
      </p:sp>
    </p:spTree>
    <p:extLst>
      <p:ext uri="{BB962C8B-B14F-4D97-AF65-F5344CB8AC3E}">
        <p14:creationId xmlns:p14="http://schemas.microsoft.com/office/powerpoint/2010/main" val="417840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zh-CN" altLang="en-US"/>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D240A532-2E99-48C9-9DBA-DC16F667E5E9}" type="datetimeFigureOut">
              <a:rPr lang="zh-CN" altLang="en-US" smtClean="0"/>
              <a:t>2025/1/12</a:t>
            </a:fld>
            <a:endParaRPr lang="zh-CN" altLang="en-US"/>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69A83037-BCBC-482C-AF03-A9AA26E35AFE}" type="slidenum">
              <a:rPr lang="zh-CN" altLang="en-US" smtClean="0"/>
              <a:t>‹#›</a:t>
            </a:fld>
            <a:endParaRPr lang="zh-CN" altLang="en-US"/>
          </a:p>
        </p:txBody>
      </p:sp>
    </p:spTree>
    <p:extLst>
      <p:ext uri="{BB962C8B-B14F-4D97-AF65-F5344CB8AC3E}">
        <p14:creationId xmlns:p14="http://schemas.microsoft.com/office/powerpoint/2010/main" val="3940936472"/>
      </p:ext>
    </p:extLst>
  </p:cSld>
  <p:clrMap bg1="dk1" tx1="lt1" bg2="dk2" tx2="lt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Lst>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FE006AF-67E1-2C19-7A9F-E3189FFD5994}"/>
              </a:ext>
            </a:extLst>
          </p:cNvPr>
          <p:cNvSpPr>
            <a:spLocks noGrp="1"/>
          </p:cNvSpPr>
          <p:nvPr>
            <p:ph type="ctrTitle"/>
          </p:nvPr>
        </p:nvSpPr>
        <p:spPr/>
        <p:txBody>
          <a:bodyPr/>
          <a:lstStyle/>
          <a:p>
            <a:r>
              <a:rPr lang="zh-CN" altLang="en-US" u="sng" dirty="0">
                <a:latin typeface="微软雅黑" panose="020B0503020204020204" pitchFamily="34" charset="-122"/>
                <a:ea typeface="微软雅黑" panose="020B0503020204020204" pitchFamily="34" charset="-122"/>
              </a:rPr>
              <a:t>神经递质</a:t>
            </a:r>
            <a:r>
              <a:rPr lang="zh-CN" altLang="en-US" dirty="0">
                <a:latin typeface="微软雅黑" panose="020B0503020204020204" pitchFamily="34" charset="-122"/>
                <a:ea typeface="微软雅黑" panose="020B0503020204020204" pitchFamily="34" charset="-122"/>
              </a:rPr>
              <a:t>系统</a:t>
            </a:r>
          </a:p>
        </p:txBody>
      </p:sp>
      <p:sp>
        <p:nvSpPr>
          <p:cNvPr id="3" name="副标题 2">
            <a:extLst>
              <a:ext uri="{FF2B5EF4-FFF2-40B4-BE49-F238E27FC236}">
                <a16:creationId xmlns:a16="http://schemas.microsoft.com/office/drawing/2014/main" id="{C5034AC7-95DD-F01D-45DA-8A2E7987667B}"/>
              </a:ext>
            </a:extLst>
          </p:cNvPr>
          <p:cNvSpPr>
            <a:spLocks noGrp="1"/>
          </p:cNvSpPr>
          <p:nvPr>
            <p:ph type="subTitle" idx="1"/>
          </p:nvPr>
        </p:nvSpPr>
        <p:spPr>
          <a:xfrm>
            <a:off x="894084" y="5191366"/>
            <a:ext cx="10572000" cy="980834"/>
          </a:xfrm>
        </p:spPr>
        <p:txBody>
          <a:bodyPr>
            <a:normAutofit/>
          </a:bodyPr>
          <a:lstStyle/>
          <a:p>
            <a:r>
              <a:rPr lang="zh-CN" altLang="en-US" b="1" dirty="0">
                <a:latin typeface="微软雅黑" panose="020B0503020204020204" pitchFamily="34" charset="-122"/>
                <a:ea typeface="微软雅黑" panose="020B0503020204020204" pitchFamily="34" charset="-122"/>
              </a:rPr>
              <a:t>邵宗麟</a:t>
            </a:r>
            <a:endParaRPr lang="en-US" altLang="zh-CN"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964152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8775F366-526C-4C42-8931-696FFE8AA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6="http://schemas.microsoft.com/office/drawing/2014/main"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useBgFill="1">
        <p:nvSpPr>
          <p:cNvPr id="9" name="Rectangle 8">
            <a:extLst>
              <a:ext uri="{FF2B5EF4-FFF2-40B4-BE49-F238E27FC236}">
                <a16:creationId xmlns:a16="http://schemas.microsoft.com/office/drawing/2014/main" id="{2FE8DED1-24FF-4A79-873B-ECE3ABE730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1" name="Freeform: Shape 10">
            <a:extLst>
              <a:ext uri="{FF2B5EF4-FFF2-40B4-BE49-F238E27FC236}">
                <a16:creationId xmlns:a16="http://schemas.microsoft.com/office/drawing/2014/main" id="{0AA6A048-501A-4387-906B-B8A8543E7B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7093" y="643467"/>
            <a:ext cx="10917814" cy="5571066"/>
          </a:xfrm>
          <a:custGeom>
            <a:avLst/>
            <a:gdLst>
              <a:gd name="connsiteX0" fmla="*/ 195712 w 10917814"/>
              <a:gd name="connsiteY0" fmla="*/ 0 h 5571066"/>
              <a:gd name="connsiteX1" fmla="*/ 5062165 w 10917814"/>
              <a:gd name="connsiteY1" fmla="*/ 0 h 5571066"/>
              <a:gd name="connsiteX2" fmla="*/ 5419638 w 10917814"/>
              <a:gd name="connsiteY2" fmla="*/ 268105 h 5571066"/>
              <a:gd name="connsiteX3" fmla="*/ 5428105 w 10917814"/>
              <a:gd name="connsiteY3" fmla="*/ 271280 h 5571066"/>
              <a:gd name="connsiteX4" fmla="*/ 5440804 w 10917814"/>
              <a:gd name="connsiteY4" fmla="*/ 276043 h 5571066"/>
              <a:gd name="connsiteX5" fmla="*/ 5453505 w 10917814"/>
              <a:gd name="connsiteY5" fmla="*/ 280805 h 5571066"/>
              <a:gd name="connsiteX6" fmla="*/ 5464088 w 10917814"/>
              <a:gd name="connsiteY6" fmla="*/ 280805 h 5571066"/>
              <a:gd name="connsiteX7" fmla="*/ 5476788 w 10917814"/>
              <a:gd name="connsiteY7" fmla="*/ 280805 h 5571066"/>
              <a:gd name="connsiteX8" fmla="*/ 5487371 w 10917814"/>
              <a:gd name="connsiteY8" fmla="*/ 276043 h 5571066"/>
              <a:gd name="connsiteX9" fmla="*/ 5500071 w 10917814"/>
              <a:gd name="connsiteY9" fmla="*/ 271280 h 5571066"/>
              <a:gd name="connsiteX10" fmla="*/ 5508538 w 10917814"/>
              <a:gd name="connsiteY10" fmla="*/ 268105 h 5571066"/>
              <a:gd name="connsiteX11" fmla="*/ 5866011 w 10917814"/>
              <a:gd name="connsiteY11" fmla="*/ 0 h 5571066"/>
              <a:gd name="connsiteX12" fmla="*/ 10722102 w 10917814"/>
              <a:gd name="connsiteY12" fmla="*/ 0 h 5571066"/>
              <a:gd name="connsiteX13" fmla="*/ 10917814 w 10917814"/>
              <a:gd name="connsiteY13" fmla="*/ 195712 h 5571066"/>
              <a:gd name="connsiteX14" fmla="*/ 10917814 w 10917814"/>
              <a:gd name="connsiteY14" fmla="*/ 5375354 h 5571066"/>
              <a:gd name="connsiteX15" fmla="*/ 10722102 w 10917814"/>
              <a:gd name="connsiteY15" fmla="*/ 5571066 h 5571066"/>
              <a:gd name="connsiteX16" fmla="*/ 195712 w 10917814"/>
              <a:gd name="connsiteY16" fmla="*/ 5571066 h 5571066"/>
              <a:gd name="connsiteX17" fmla="*/ 0 w 10917814"/>
              <a:gd name="connsiteY17" fmla="*/ 5375354 h 5571066"/>
              <a:gd name="connsiteX18" fmla="*/ 0 w 10917814"/>
              <a:gd name="connsiteY18" fmla="*/ 195712 h 5571066"/>
              <a:gd name="connsiteX19" fmla="*/ 195712 w 10917814"/>
              <a:gd name="connsiteY19" fmla="*/ 0 h 5571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917814" h="5571066">
                <a:moveTo>
                  <a:pt x="195712" y="0"/>
                </a:moveTo>
                <a:lnTo>
                  <a:pt x="5062165" y="0"/>
                </a:lnTo>
                <a:lnTo>
                  <a:pt x="5419638" y="268105"/>
                </a:lnTo>
                <a:lnTo>
                  <a:pt x="5428105" y="271280"/>
                </a:lnTo>
                <a:lnTo>
                  <a:pt x="5440804" y="276043"/>
                </a:lnTo>
                <a:lnTo>
                  <a:pt x="5453505" y="280805"/>
                </a:lnTo>
                <a:lnTo>
                  <a:pt x="5464088" y="280805"/>
                </a:lnTo>
                <a:lnTo>
                  <a:pt x="5476788" y="280805"/>
                </a:lnTo>
                <a:lnTo>
                  <a:pt x="5487371" y="276043"/>
                </a:lnTo>
                <a:lnTo>
                  <a:pt x="5500071" y="271280"/>
                </a:lnTo>
                <a:lnTo>
                  <a:pt x="5508538" y="268105"/>
                </a:lnTo>
                <a:lnTo>
                  <a:pt x="5866011" y="0"/>
                </a:lnTo>
                <a:lnTo>
                  <a:pt x="10722102" y="0"/>
                </a:lnTo>
                <a:cubicBezTo>
                  <a:pt x="10830191" y="0"/>
                  <a:pt x="10917814" y="87623"/>
                  <a:pt x="10917814" y="195712"/>
                </a:cubicBezTo>
                <a:lnTo>
                  <a:pt x="10917814" y="5375354"/>
                </a:lnTo>
                <a:cubicBezTo>
                  <a:pt x="10917814" y="5483443"/>
                  <a:pt x="10830191" y="5571066"/>
                  <a:pt x="10722102" y="5571066"/>
                </a:cubicBezTo>
                <a:lnTo>
                  <a:pt x="195712" y="5571066"/>
                </a:lnTo>
                <a:cubicBezTo>
                  <a:pt x="87623" y="5571066"/>
                  <a:pt x="0" y="5483443"/>
                  <a:pt x="0" y="5375354"/>
                </a:cubicBezTo>
                <a:lnTo>
                  <a:pt x="0" y="195712"/>
                </a:lnTo>
                <a:cubicBezTo>
                  <a:pt x="0" y="87623"/>
                  <a:pt x="87623" y="0"/>
                  <a:pt x="195712" y="0"/>
                </a:cubicBezTo>
                <a:close/>
              </a:path>
            </a:pathLst>
          </a:cu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2" name="标题 1">
            <a:extLst>
              <a:ext uri="{FF2B5EF4-FFF2-40B4-BE49-F238E27FC236}">
                <a16:creationId xmlns:a16="http://schemas.microsoft.com/office/drawing/2014/main" id="{C37A786B-6AAD-8647-9110-7CCA2DB92293}"/>
              </a:ext>
            </a:extLst>
          </p:cNvPr>
          <p:cNvSpPr>
            <a:spLocks noGrp="1"/>
          </p:cNvSpPr>
          <p:nvPr>
            <p:ph type="title"/>
          </p:nvPr>
        </p:nvSpPr>
        <p:spPr>
          <a:xfrm>
            <a:off x="1280559" y="1286935"/>
            <a:ext cx="9638153" cy="2668377"/>
          </a:xfrm>
          <a:effectLst/>
        </p:spPr>
        <p:txBody>
          <a:bodyPr vert="horz" lIns="91440" tIns="45720" rIns="91440" bIns="45720" rtlCol="0" anchor="b">
            <a:normAutofit/>
          </a:bodyPr>
          <a:lstStyle/>
          <a:p>
            <a:pPr algn="ctr"/>
            <a:r>
              <a:rPr lang="zh-CN" altLang="en-US" sz="5400" u="sng" dirty="0">
                <a:solidFill>
                  <a:schemeClr val="tx1"/>
                </a:solidFill>
              </a:rPr>
              <a:t>递质门控通道</a:t>
            </a:r>
          </a:p>
        </p:txBody>
      </p:sp>
    </p:spTree>
    <p:extLst>
      <p:ext uri="{BB962C8B-B14F-4D97-AF65-F5344CB8AC3E}">
        <p14:creationId xmlns:p14="http://schemas.microsoft.com/office/powerpoint/2010/main" val="3847545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1D0B03D-840D-994C-D453-28ED5105914F}"/>
              </a:ext>
            </a:extLst>
          </p:cNvPr>
          <p:cNvSpPr>
            <a:spLocks noGrp="1"/>
          </p:cNvSpPr>
          <p:nvPr>
            <p:ph type="title"/>
          </p:nvPr>
        </p:nvSpPr>
        <p:spPr/>
        <p:txBody>
          <a:bodyPr/>
          <a:lstStyle/>
          <a:p>
            <a:r>
              <a:rPr lang="zh-CN" altLang="en-US" dirty="0"/>
              <a:t>递质门控通道的基本结构</a:t>
            </a:r>
          </a:p>
        </p:txBody>
      </p:sp>
      <p:sp>
        <p:nvSpPr>
          <p:cNvPr id="3" name="内容占位符 2">
            <a:extLst>
              <a:ext uri="{FF2B5EF4-FFF2-40B4-BE49-F238E27FC236}">
                <a16:creationId xmlns:a16="http://schemas.microsoft.com/office/drawing/2014/main" id="{DFB768C6-A028-709A-F5FD-A451BE703BA4}"/>
              </a:ext>
            </a:extLst>
          </p:cNvPr>
          <p:cNvSpPr>
            <a:spLocks noGrp="1"/>
          </p:cNvSpPr>
          <p:nvPr>
            <p:ph idx="1"/>
          </p:nvPr>
        </p:nvSpPr>
        <p:spPr>
          <a:xfrm>
            <a:off x="205740" y="2263140"/>
            <a:ext cx="11887200" cy="4400549"/>
          </a:xfrm>
        </p:spPr>
        <p:txBody>
          <a:bodyPr>
            <a:normAutofit/>
          </a:bodyPr>
          <a:lstStyle/>
          <a:p>
            <a:r>
              <a:rPr lang="zh-CN" altLang="en-US" sz="2800" dirty="0">
                <a:latin typeface="微软雅黑" panose="020B0503020204020204" pitchFamily="34" charset="-122"/>
                <a:ea typeface="微软雅黑" panose="020B0503020204020204" pitchFamily="34" charset="-122"/>
              </a:rPr>
              <a:t>乙酰胆碱与氨基酸类神经递质</a:t>
            </a:r>
            <a:endParaRPr lang="en-US" altLang="zh-CN" sz="2800" dirty="0">
              <a:latin typeface="微软雅黑" panose="020B0503020204020204" pitchFamily="34" charset="-122"/>
              <a:ea typeface="微软雅黑" panose="020B0503020204020204" pitchFamily="34" charset="-122"/>
            </a:endParaRPr>
          </a:p>
          <a:p>
            <a:r>
              <a:rPr lang="zh-CN" altLang="en-US" sz="2800" dirty="0">
                <a:latin typeface="微软雅黑" panose="020B0503020204020204" pitchFamily="34" charset="-122"/>
                <a:ea typeface="微软雅黑" panose="020B0503020204020204" pitchFamily="34" charset="-122"/>
              </a:rPr>
              <a:t>举个例子：骨骼肌烟碱型乙酰胆碱受体</a:t>
            </a:r>
            <a:endParaRPr lang="en-US" altLang="zh-CN" sz="2800" dirty="0">
              <a:latin typeface="微软雅黑" panose="020B0503020204020204" pitchFamily="34" charset="-122"/>
              <a:ea typeface="微软雅黑" panose="020B0503020204020204" pitchFamily="34" charset="-122"/>
            </a:endParaRPr>
          </a:p>
          <a:p>
            <a:r>
              <a:rPr lang="zh-CN" altLang="en-US" sz="2800" dirty="0">
                <a:latin typeface="微软雅黑" panose="020B0503020204020204" pitchFamily="34" charset="-122"/>
                <a:ea typeface="微软雅黑" panose="020B0503020204020204" pitchFamily="34" charset="-122"/>
              </a:rPr>
              <a:t>蛋白质亚基 </a:t>
            </a:r>
            <a:r>
              <a:rPr lang="el-GR" altLang="zh-CN" sz="2800" dirty="0">
                <a:latin typeface="微软雅黑" panose="020B0503020204020204" pitchFamily="34" charset="-122"/>
                <a:ea typeface="微软雅黑" panose="020B0503020204020204" pitchFamily="34" charset="-122"/>
              </a:rPr>
              <a:t>α</a:t>
            </a:r>
            <a:r>
              <a:rPr lang="en-US" altLang="zh-CN" sz="2800" dirty="0">
                <a:latin typeface="微软雅黑" panose="020B0503020204020204" pitchFamily="34" charset="-122"/>
                <a:ea typeface="微软雅黑" panose="020B0503020204020204" pitchFamily="34" charset="-122"/>
              </a:rPr>
              <a:t> </a:t>
            </a:r>
            <a:r>
              <a:rPr lang="el-GR" altLang="zh-CN" sz="2800" dirty="0">
                <a:latin typeface="微软雅黑" panose="020B0503020204020204" pitchFamily="34" charset="-122"/>
                <a:ea typeface="微软雅黑" panose="020B0503020204020204" pitchFamily="34" charset="-122"/>
              </a:rPr>
              <a:t>β</a:t>
            </a:r>
            <a:r>
              <a:rPr lang="en-US" altLang="zh-CN" sz="2800" dirty="0">
                <a:latin typeface="微软雅黑" panose="020B0503020204020204" pitchFamily="34" charset="-122"/>
                <a:ea typeface="微软雅黑" panose="020B0503020204020204" pitchFamily="34" charset="-122"/>
              </a:rPr>
              <a:t> </a:t>
            </a:r>
            <a:r>
              <a:rPr lang="el-GR" altLang="zh-CN" sz="2800" dirty="0">
                <a:latin typeface="微软雅黑" panose="020B0503020204020204" pitchFamily="34" charset="-122"/>
                <a:ea typeface="微软雅黑" panose="020B0503020204020204" pitchFamily="34" charset="-122"/>
              </a:rPr>
              <a:t>γ</a:t>
            </a:r>
            <a:r>
              <a:rPr lang="en-US" altLang="zh-CN" sz="2800" dirty="0">
                <a:latin typeface="微软雅黑" panose="020B0503020204020204" pitchFamily="34" charset="-122"/>
                <a:ea typeface="微软雅黑" panose="020B0503020204020204" pitchFamily="34" charset="-122"/>
              </a:rPr>
              <a:t> </a:t>
            </a:r>
            <a:r>
              <a:rPr lang="el-GR" altLang="zh-CN" sz="2800" dirty="0">
                <a:latin typeface="微软雅黑" panose="020B0503020204020204" pitchFamily="34" charset="-122"/>
                <a:ea typeface="微软雅黑" panose="020B0503020204020204" pitchFamily="34" charset="-122"/>
              </a:rPr>
              <a:t>δ</a:t>
            </a:r>
            <a:r>
              <a:rPr lang="en-US" altLang="zh-CN" sz="2800" dirty="0">
                <a:latin typeface="微软雅黑" panose="020B0503020204020204" pitchFamily="34" charset="-122"/>
                <a:ea typeface="微软雅黑" panose="020B0503020204020204" pitchFamily="34" charset="-122"/>
              </a:rPr>
              <a:t> </a:t>
            </a:r>
            <a:r>
              <a:rPr lang="el-GR" altLang="zh-CN" sz="2800" dirty="0">
                <a:latin typeface="微软雅黑" panose="020B0503020204020204" pitchFamily="34" charset="-122"/>
                <a:ea typeface="微软雅黑" panose="020B0503020204020204" pitchFamily="34" charset="-122"/>
              </a:rPr>
              <a:t>ρ</a:t>
            </a:r>
            <a:endParaRPr lang="en-US" altLang="zh-CN" sz="2800" dirty="0">
              <a:latin typeface="微软雅黑" panose="020B0503020204020204" pitchFamily="34" charset="-122"/>
              <a:ea typeface="微软雅黑" panose="020B0503020204020204" pitchFamily="34" charset="-122"/>
            </a:endParaRPr>
          </a:p>
          <a:p>
            <a:endParaRPr lang="en-US" altLang="zh-CN" sz="2800" dirty="0">
              <a:latin typeface="微软雅黑" panose="020B0503020204020204" pitchFamily="34" charset="-122"/>
              <a:ea typeface="微软雅黑" panose="020B0503020204020204" pitchFamily="34" charset="-122"/>
            </a:endParaRPr>
          </a:p>
          <a:p>
            <a:endParaRPr lang="en-US" altLang="zh-CN" sz="2800" dirty="0">
              <a:latin typeface="微软雅黑" panose="020B0503020204020204" pitchFamily="34" charset="-122"/>
              <a:ea typeface="微软雅黑" panose="020B0503020204020204" pitchFamily="34" charset="-122"/>
            </a:endParaRPr>
          </a:p>
          <a:p>
            <a:pPr marL="0" indent="0">
              <a:buNone/>
            </a:pPr>
            <a:endParaRPr lang="en-US" altLang="zh-CN" dirty="0"/>
          </a:p>
          <a:p>
            <a:endParaRPr lang="zh-CN" altLang="en-US" dirty="0"/>
          </a:p>
        </p:txBody>
      </p:sp>
    </p:spTree>
    <p:extLst>
      <p:ext uri="{BB962C8B-B14F-4D97-AF65-F5344CB8AC3E}">
        <p14:creationId xmlns:p14="http://schemas.microsoft.com/office/powerpoint/2010/main" val="1634598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6A01907A-BF04-440F-BA0D-49BC962734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pic>
        <p:nvPicPr>
          <p:cNvPr id="5" name="图片 4">
            <a:extLst>
              <a:ext uri="{FF2B5EF4-FFF2-40B4-BE49-F238E27FC236}">
                <a16:creationId xmlns:a16="http://schemas.microsoft.com/office/drawing/2014/main" id="{9094B5F1-62F3-75B0-D09A-E4EF5DD57407}"/>
              </a:ext>
            </a:extLst>
          </p:cNvPr>
          <p:cNvPicPr>
            <a:picLocks noChangeAspect="1"/>
          </p:cNvPicPr>
          <p:nvPr/>
        </p:nvPicPr>
        <p:blipFill>
          <a:blip r:embed="rId3"/>
          <a:stretch>
            <a:fillRect/>
          </a:stretch>
        </p:blipFill>
        <p:spPr>
          <a:xfrm>
            <a:off x="2185881" y="15293"/>
            <a:ext cx="7820237" cy="6842707"/>
          </a:xfrm>
          <a:prstGeom prst="rect">
            <a:avLst/>
          </a:prstGeom>
          <a:solidFill>
            <a:srgbClr val="FFFFFF">
              <a:shade val="85000"/>
            </a:srgbClr>
          </a:solidFill>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389139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5" name="Rectangle 12">
            <a:extLst>
              <a:ext uri="{FF2B5EF4-FFF2-40B4-BE49-F238E27FC236}">
                <a16:creationId xmlns:a16="http://schemas.microsoft.com/office/drawing/2014/main" id="{6A01907A-BF04-440F-BA0D-49BC962734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pic>
        <p:nvPicPr>
          <p:cNvPr id="8" name="图片 7" descr="图形用户界面&#10;&#10;描述已自动生成">
            <a:extLst>
              <a:ext uri="{FF2B5EF4-FFF2-40B4-BE49-F238E27FC236}">
                <a16:creationId xmlns:a16="http://schemas.microsoft.com/office/drawing/2014/main" id="{4E9C8DB6-F6E9-BF97-0E15-1FA71D9F24DB}"/>
              </a:ext>
            </a:extLst>
          </p:cNvPr>
          <p:cNvPicPr>
            <a:picLocks noChangeAspect="1"/>
          </p:cNvPicPr>
          <p:nvPr/>
        </p:nvPicPr>
        <p:blipFill>
          <a:blip r:embed="rId3"/>
          <a:stretch>
            <a:fillRect/>
          </a:stretch>
        </p:blipFill>
        <p:spPr>
          <a:xfrm>
            <a:off x="32656" y="160020"/>
            <a:ext cx="12126687" cy="6366510"/>
          </a:xfrm>
          <a:prstGeom prst="rect">
            <a:avLst/>
          </a:prstGeom>
        </p:spPr>
      </p:pic>
    </p:spTree>
    <p:extLst>
      <p:ext uri="{BB962C8B-B14F-4D97-AF65-F5344CB8AC3E}">
        <p14:creationId xmlns:p14="http://schemas.microsoft.com/office/powerpoint/2010/main" val="22744873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C413417-C142-7EAD-DE1C-DCA40E5C6082}"/>
              </a:ext>
            </a:extLst>
          </p:cNvPr>
          <p:cNvSpPr>
            <a:spLocks noGrp="1"/>
          </p:cNvSpPr>
          <p:nvPr>
            <p:ph type="title"/>
          </p:nvPr>
        </p:nvSpPr>
        <p:spPr/>
        <p:txBody>
          <a:bodyPr/>
          <a:lstStyle/>
          <a:p>
            <a:r>
              <a:rPr lang="zh-CN" altLang="en-US" dirty="0"/>
              <a:t>通道之间的共性与差别</a:t>
            </a:r>
            <a:br>
              <a:rPr lang="en-US" altLang="zh-CN" dirty="0"/>
            </a:br>
            <a:r>
              <a:rPr lang="zh-CN" altLang="en-US" sz="1400" dirty="0"/>
              <a:t>还有一些奇怪的例外</a:t>
            </a:r>
            <a:endParaRPr lang="zh-CN" altLang="en-US" dirty="0"/>
          </a:p>
        </p:txBody>
      </p:sp>
      <p:sp>
        <p:nvSpPr>
          <p:cNvPr id="3" name="内容占位符 2">
            <a:extLst>
              <a:ext uri="{FF2B5EF4-FFF2-40B4-BE49-F238E27FC236}">
                <a16:creationId xmlns:a16="http://schemas.microsoft.com/office/drawing/2014/main" id="{A00C270B-D783-8300-6EDB-B34ABA0C830A}"/>
              </a:ext>
            </a:extLst>
          </p:cNvPr>
          <p:cNvSpPr>
            <a:spLocks noGrp="1"/>
          </p:cNvSpPr>
          <p:nvPr>
            <p:ph idx="1"/>
          </p:nvPr>
        </p:nvSpPr>
        <p:spPr/>
        <p:txBody>
          <a:bodyPr/>
          <a:lstStyle/>
          <a:p>
            <a:r>
              <a:rPr lang="zh-CN" altLang="en-US" sz="2400" dirty="0">
                <a:latin typeface="微软雅黑" panose="020B0503020204020204" pitchFamily="34" charset="-122"/>
                <a:ea typeface="微软雅黑" panose="020B0503020204020204" pitchFamily="34" charset="-122"/>
              </a:rPr>
              <a:t>五聚体化合物（五个蛋白质亚基） 四个跨膜疏水片段（</a:t>
            </a:r>
            <a:r>
              <a:rPr lang="el-GR" altLang="zh-CN" sz="2400" dirty="0">
                <a:latin typeface="微软雅黑" panose="020B0503020204020204" pitchFamily="34" charset="-122"/>
                <a:ea typeface="微软雅黑" panose="020B0503020204020204" pitchFamily="34" charset="-122"/>
              </a:rPr>
              <a:t>α</a:t>
            </a:r>
            <a:r>
              <a:rPr lang="zh-CN" altLang="en-US" sz="2400" dirty="0">
                <a:latin typeface="微软雅黑" panose="020B0503020204020204" pitchFamily="34" charset="-122"/>
                <a:ea typeface="微软雅黑" panose="020B0503020204020204" pitchFamily="34" charset="-122"/>
              </a:rPr>
              <a:t>螺旋）</a:t>
            </a:r>
            <a:endParaRPr lang="en-US" altLang="zh-CN" sz="2400" dirty="0">
              <a:latin typeface="微软雅黑" panose="020B0503020204020204" pitchFamily="34" charset="-122"/>
              <a:ea typeface="微软雅黑" panose="020B0503020204020204" pitchFamily="34" charset="-122"/>
            </a:endParaRPr>
          </a:p>
          <a:p>
            <a:r>
              <a:rPr lang="zh-CN" altLang="en-US" sz="2400" dirty="0">
                <a:latin typeface="微软雅黑" panose="020B0503020204020204" pitchFamily="34" charset="-122"/>
                <a:ea typeface="微软雅黑" panose="020B0503020204020204" pitchFamily="34" charset="-122"/>
              </a:rPr>
              <a:t>神经递质的结合位点不同 通道的激活方式也不一样</a:t>
            </a:r>
            <a:endParaRPr lang="en-US" altLang="zh-CN" sz="2400" dirty="0">
              <a:latin typeface="微软雅黑" panose="020B0503020204020204" pitchFamily="34" charset="-122"/>
              <a:ea typeface="微软雅黑" panose="020B0503020204020204" pitchFamily="34" charset="-122"/>
            </a:endParaRPr>
          </a:p>
          <a:p>
            <a:r>
              <a:rPr lang="zh-CN" altLang="en-US" sz="2400" dirty="0">
                <a:latin typeface="微软雅黑" panose="020B0503020204020204" pitchFamily="34" charset="-122"/>
                <a:ea typeface="微软雅黑" panose="020B0503020204020204" pitchFamily="34" charset="-122"/>
              </a:rPr>
              <a:t>谷氨酸门控通道：四聚体 </a:t>
            </a:r>
            <a:r>
              <a:rPr lang="en-US" altLang="zh-CN" sz="2400" dirty="0">
                <a:latin typeface="微软雅黑" panose="020B0503020204020204" pitchFamily="34" charset="-122"/>
                <a:ea typeface="微软雅黑" panose="020B0503020204020204" pitchFamily="34" charset="-122"/>
              </a:rPr>
              <a:t>M2</a:t>
            </a:r>
            <a:r>
              <a:rPr lang="zh-CN" altLang="en-US" sz="2400" dirty="0">
                <a:latin typeface="微软雅黑" panose="020B0503020204020204" pitchFamily="34" charset="-122"/>
                <a:ea typeface="微软雅黑" panose="020B0503020204020204" pitchFamily="34" charset="-122"/>
              </a:rPr>
              <a:t>区域不跨膜</a:t>
            </a:r>
            <a:endParaRPr lang="en-US" altLang="zh-CN" sz="2400" dirty="0">
              <a:latin typeface="微软雅黑" panose="020B0503020204020204" pitchFamily="34" charset="-122"/>
              <a:ea typeface="微软雅黑" panose="020B0503020204020204" pitchFamily="34" charset="-122"/>
            </a:endParaRPr>
          </a:p>
          <a:p>
            <a:r>
              <a:rPr lang="en-US" altLang="zh-CN" sz="2400" dirty="0">
                <a:latin typeface="微软雅黑" panose="020B0503020204020204" pitchFamily="34" charset="-122"/>
                <a:ea typeface="微软雅黑" panose="020B0503020204020204" pitchFamily="34" charset="-122"/>
              </a:rPr>
              <a:t>ATP</a:t>
            </a:r>
            <a:r>
              <a:rPr lang="zh-CN" altLang="en-US" sz="2400" dirty="0">
                <a:latin typeface="微软雅黑" panose="020B0503020204020204" pitchFamily="34" charset="-122"/>
                <a:ea typeface="微软雅黑" panose="020B0503020204020204" pitchFamily="34" charset="-122"/>
              </a:rPr>
              <a:t>门控通道：不知道几个亚基 只有两个跨膜疏水片段</a:t>
            </a:r>
            <a:endParaRPr lang="en-US" altLang="zh-CN" sz="2400" dirty="0">
              <a:latin typeface="微软雅黑" panose="020B0503020204020204" pitchFamily="34" charset="-122"/>
              <a:ea typeface="微软雅黑" panose="020B0503020204020204" pitchFamily="34" charset="-122"/>
            </a:endParaRPr>
          </a:p>
          <a:p>
            <a:endParaRPr lang="en-US" altLang="zh-CN" sz="2400" dirty="0">
              <a:latin typeface="微软雅黑" panose="020B0503020204020204" pitchFamily="34" charset="-122"/>
              <a:ea typeface="微软雅黑" panose="020B0503020204020204" pitchFamily="34" charset="-122"/>
            </a:endParaRPr>
          </a:p>
          <a:p>
            <a:endParaRPr lang="zh-CN" altLang="en-US" dirty="0"/>
          </a:p>
        </p:txBody>
      </p:sp>
    </p:spTree>
    <p:extLst>
      <p:ext uri="{BB962C8B-B14F-4D97-AF65-F5344CB8AC3E}">
        <p14:creationId xmlns:p14="http://schemas.microsoft.com/office/powerpoint/2010/main" val="2411038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内容占位符 4" descr="图示&#10;&#10;描述已自动生成">
            <a:extLst>
              <a:ext uri="{FF2B5EF4-FFF2-40B4-BE49-F238E27FC236}">
                <a16:creationId xmlns:a16="http://schemas.microsoft.com/office/drawing/2014/main" id="{E143A1F0-7608-FBFE-F565-EA7D5603B9C1}"/>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2687" r="4424" b="-1"/>
          <a:stretch/>
        </p:blipFill>
        <p:spPr>
          <a:xfrm>
            <a:off x="20" y="10"/>
            <a:ext cx="12191980" cy="6857990"/>
          </a:xfrm>
          <a:prstGeom prst="rect">
            <a:avLst/>
          </a:prstGeom>
        </p:spPr>
      </p:pic>
    </p:spTree>
    <p:extLst>
      <p:ext uri="{BB962C8B-B14F-4D97-AF65-F5344CB8AC3E}">
        <p14:creationId xmlns:p14="http://schemas.microsoft.com/office/powerpoint/2010/main" val="24024787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A1DFCBE5-52C1-48A9-89CF-E7D68CCA1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06AB74CA-E76D-4922-91FE-A4AAF0487C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47203"/>
            <a:ext cx="11707367" cy="2572622"/>
          </a:xfrm>
          <a:custGeom>
            <a:avLst/>
            <a:gdLst>
              <a:gd name="connsiteX0" fmla="*/ 0 w 11707367"/>
              <a:gd name="connsiteY0" fmla="*/ 0 h 2572622"/>
              <a:gd name="connsiteX1" fmla="*/ 1888420 w 11707367"/>
              <a:gd name="connsiteY1" fmla="*/ 0 h 2572622"/>
              <a:gd name="connsiteX2" fmla="*/ 2198560 w 11707367"/>
              <a:gd name="connsiteY2" fmla="*/ 310139 h 2572622"/>
              <a:gd name="connsiteX3" fmla="*/ 2425431 w 11707367"/>
              <a:gd name="connsiteY3" fmla="*/ 310139 h 2572622"/>
              <a:gd name="connsiteX4" fmla="*/ 2735570 w 11707367"/>
              <a:gd name="connsiteY4" fmla="*/ 0 h 2572622"/>
              <a:gd name="connsiteX5" fmla="*/ 11707367 w 11707367"/>
              <a:gd name="connsiteY5" fmla="*/ 0 h 2572622"/>
              <a:gd name="connsiteX6" fmla="*/ 11707367 w 11707367"/>
              <a:gd name="connsiteY6" fmla="*/ 2572622 h 2572622"/>
              <a:gd name="connsiteX7" fmla="*/ 0 w 11707367"/>
              <a:gd name="connsiteY7" fmla="*/ 2572622 h 2572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07367" h="2572622">
                <a:moveTo>
                  <a:pt x="0" y="0"/>
                </a:moveTo>
                <a:lnTo>
                  <a:pt x="1888420" y="0"/>
                </a:lnTo>
                <a:lnTo>
                  <a:pt x="2198560" y="310139"/>
                </a:lnTo>
                <a:cubicBezTo>
                  <a:pt x="2261209" y="372788"/>
                  <a:pt x="2362782" y="372788"/>
                  <a:pt x="2425431" y="310139"/>
                </a:cubicBezTo>
                <a:lnTo>
                  <a:pt x="2735570" y="0"/>
                </a:lnTo>
                <a:lnTo>
                  <a:pt x="11707367" y="0"/>
                </a:lnTo>
                <a:lnTo>
                  <a:pt x="11707367" y="2572622"/>
                </a:lnTo>
                <a:lnTo>
                  <a:pt x="0" y="2572622"/>
                </a:lnTo>
                <a:close/>
              </a:path>
            </a:pathLst>
          </a:custGeom>
          <a:solidFill>
            <a:srgbClr val="595959">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p>
        </p:txBody>
      </p:sp>
      <p:sp>
        <p:nvSpPr>
          <p:cNvPr id="2" name="标题 1">
            <a:extLst>
              <a:ext uri="{FF2B5EF4-FFF2-40B4-BE49-F238E27FC236}">
                <a16:creationId xmlns:a16="http://schemas.microsoft.com/office/drawing/2014/main" id="{E15AAAC2-9A4A-B23D-D4DC-80DB0ED4A2E5}"/>
              </a:ext>
            </a:extLst>
          </p:cNvPr>
          <p:cNvSpPr>
            <a:spLocks noGrp="1"/>
          </p:cNvSpPr>
          <p:nvPr>
            <p:ph type="title"/>
          </p:nvPr>
        </p:nvSpPr>
        <p:spPr>
          <a:xfrm>
            <a:off x="1063691" y="4049486"/>
            <a:ext cx="4825480" cy="1883228"/>
          </a:xfrm>
        </p:spPr>
        <p:txBody>
          <a:bodyPr anchor="ctr">
            <a:normAutofit/>
          </a:bodyPr>
          <a:lstStyle/>
          <a:p>
            <a:pPr>
              <a:lnSpc>
                <a:spcPct val="90000"/>
              </a:lnSpc>
            </a:pPr>
            <a:r>
              <a:rPr lang="zh-CN" altLang="en-US" dirty="0">
                <a:solidFill>
                  <a:srgbClr val="FFFFFF"/>
                </a:solidFill>
              </a:rPr>
              <a:t>谷氨酸门控通道</a:t>
            </a:r>
            <a:br>
              <a:rPr lang="en-US" altLang="zh-CN" dirty="0">
                <a:solidFill>
                  <a:srgbClr val="FFFFFF"/>
                </a:solidFill>
              </a:rPr>
            </a:br>
            <a:r>
              <a:rPr lang="zh-CN" altLang="en-US" sz="1400" dirty="0">
                <a:solidFill>
                  <a:srgbClr val="FFFFFF"/>
                </a:solidFill>
              </a:rPr>
              <a:t>从这里开始我们将回归好玩的机理部分！！</a:t>
            </a:r>
            <a:endParaRPr lang="zh-CN" altLang="en-US" dirty="0">
              <a:solidFill>
                <a:srgbClr val="FFFFFF"/>
              </a:solidFill>
            </a:endParaRPr>
          </a:p>
        </p:txBody>
      </p:sp>
      <p:pic>
        <p:nvPicPr>
          <p:cNvPr id="9" name="图片 8">
            <a:extLst>
              <a:ext uri="{FF2B5EF4-FFF2-40B4-BE49-F238E27FC236}">
                <a16:creationId xmlns:a16="http://schemas.microsoft.com/office/drawing/2014/main" id="{B95F0D9A-20F2-0E22-2B7A-AC1271F9F51F}"/>
              </a:ext>
            </a:extLst>
          </p:cNvPr>
          <p:cNvPicPr>
            <a:picLocks noChangeAspect="1"/>
          </p:cNvPicPr>
          <p:nvPr/>
        </p:nvPicPr>
        <p:blipFill>
          <a:blip r:embed="rId3"/>
          <a:stretch>
            <a:fillRect/>
          </a:stretch>
        </p:blipFill>
        <p:spPr>
          <a:xfrm>
            <a:off x="6509688" y="0"/>
            <a:ext cx="5030624" cy="3647203"/>
          </a:xfrm>
          <a:prstGeom prst="rect">
            <a:avLst/>
          </a:prstGeom>
        </p:spPr>
      </p:pic>
      <p:sp>
        <p:nvSpPr>
          <p:cNvPr id="3" name="内容占位符 2">
            <a:extLst>
              <a:ext uri="{FF2B5EF4-FFF2-40B4-BE49-F238E27FC236}">
                <a16:creationId xmlns:a16="http://schemas.microsoft.com/office/drawing/2014/main" id="{D7AAB5D8-418D-25D1-1B83-7324F19827C4}"/>
              </a:ext>
            </a:extLst>
          </p:cNvPr>
          <p:cNvSpPr>
            <a:spLocks noGrp="1"/>
          </p:cNvSpPr>
          <p:nvPr>
            <p:ph idx="1"/>
          </p:nvPr>
        </p:nvSpPr>
        <p:spPr>
          <a:xfrm>
            <a:off x="6153844" y="4232366"/>
            <a:ext cx="5553523" cy="1883228"/>
          </a:xfrm>
        </p:spPr>
        <p:txBody>
          <a:bodyPr>
            <a:normAutofit/>
          </a:bodyPr>
          <a:lstStyle/>
          <a:p>
            <a:r>
              <a:rPr lang="en-US" altLang="zh-CN" sz="2400" dirty="0">
                <a:solidFill>
                  <a:srgbClr val="FFFFFF"/>
                </a:solidFill>
                <a:latin typeface="微软雅黑" panose="020B0503020204020204" pitchFamily="34" charset="-122"/>
                <a:ea typeface="微软雅黑" panose="020B0503020204020204" pitchFamily="34" charset="-122"/>
              </a:rPr>
              <a:t>AMPA</a:t>
            </a:r>
            <a:r>
              <a:rPr lang="zh-CN" altLang="en-US" sz="2400" dirty="0">
                <a:solidFill>
                  <a:srgbClr val="FFFFFF"/>
                </a:solidFill>
                <a:latin typeface="微软雅黑" panose="020B0503020204020204" pitchFamily="34" charset="-122"/>
                <a:ea typeface="微软雅黑" panose="020B0503020204020204" pitchFamily="34" charset="-122"/>
              </a:rPr>
              <a:t>和</a:t>
            </a:r>
            <a:r>
              <a:rPr lang="en-US" altLang="zh-CN" sz="2400" dirty="0">
                <a:solidFill>
                  <a:srgbClr val="FFFFFF"/>
                </a:solidFill>
                <a:latin typeface="微软雅黑" panose="020B0503020204020204" pitchFamily="34" charset="-122"/>
                <a:ea typeface="微软雅黑" panose="020B0503020204020204" pitchFamily="34" charset="-122"/>
              </a:rPr>
              <a:t>NMDA</a:t>
            </a:r>
            <a:r>
              <a:rPr lang="zh-CN" altLang="en-US" sz="2400" dirty="0">
                <a:solidFill>
                  <a:srgbClr val="FFFFFF"/>
                </a:solidFill>
                <a:latin typeface="微软雅黑" panose="020B0503020204020204" pitchFamily="34" charset="-122"/>
                <a:ea typeface="微软雅黑" panose="020B0503020204020204" pitchFamily="34" charset="-122"/>
              </a:rPr>
              <a:t>门控通道：介导脑内大部分快速兴奋性突触传导</a:t>
            </a:r>
            <a:endParaRPr lang="en-US" altLang="zh-CN" sz="2400" dirty="0">
              <a:solidFill>
                <a:srgbClr val="FFFFFF"/>
              </a:solidFill>
              <a:latin typeface="微软雅黑" panose="020B0503020204020204" pitchFamily="34" charset="-122"/>
              <a:ea typeface="微软雅黑" panose="020B0503020204020204" pitchFamily="34" charset="-122"/>
            </a:endParaRPr>
          </a:p>
          <a:p>
            <a:r>
              <a:rPr lang="en-US" altLang="zh-CN" sz="2400" dirty="0" err="1">
                <a:solidFill>
                  <a:srgbClr val="FFFFFF"/>
                </a:solidFill>
                <a:latin typeface="微软雅黑" panose="020B0503020204020204" pitchFamily="34" charset="-122"/>
                <a:ea typeface="微软雅黑" panose="020B0503020204020204" pitchFamily="34" charset="-122"/>
              </a:rPr>
              <a:t>Kainate</a:t>
            </a:r>
            <a:r>
              <a:rPr lang="zh-CN" altLang="en-US" sz="2400" dirty="0">
                <a:solidFill>
                  <a:srgbClr val="FFFFFF"/>
                </a:solidFill>
                <a:latin typeface="微软雅黑" panose="020B0503020204020204" pitchFamily="34" charset="-122"/>
                <a:ea typeface="微软雅黑" panose="020B0503020204020204" pitchFamily="34" charset="-122"/>
              </a:rPr>
              <a:t>门控通道：功能尚不明确</a:t>
            </a:r>
            <a:endParaRPr lang="en-US" altLang="zh-CN" sz="2400" dirty="0">
              <a:solidFill>
                <a:srgbClr val="FFFFFF"/>
              </a:solidFill>
              <a:latin typeface="微软雅黑" panose="020B0503020204020204" pitchFamily="34" charset="-122"/>
              <a:ea typeface="微软雅黑" panose="020B0503020204020204" pitchFamily="34" charset="-122"/>
            </a:endParaRPr>
          </a:p>
          <a:p>
            <a:endParaRPr lang="en-US" altLang="zh-CN" dirty="0">
              <a:solidFill>
                <a:srgbClr val="FFFFFF"/>
              </a:solidFill>
            </a:endParaRPr>
          </a:p>
          <a:p>
            <a:endParaRPr lang="zh-CN" altLang="en-US" dirty="0">
              <a:solidFill>
                <a:srgbClr val="FFFFFF"/>
              </a:solidFill>
            </a:endParaRPr>
          </a:p>
        </p:txBody>
      </p:sp>
      <p:pic>
        <p:nvPicPr>
          <p:cNvPr id="11" name="图片 10">
            <a:extLst>
              <a:ext uri="{FF2B5EF4-FFF2-40B4-BE49-F238E27FC236}">
                <a16:creationId xmlns:a16="http://schemas.microsoft.com/office/drawing/2014/main" id="{01AE1BF1-0631-C9C7-4A91-C00F402F73C8}"/>
              </a:ext>
            </a:extLst>
          </p:cNvPr>
          <p:cNvPicPr>
            <a:picLocks noChangeAspect="1"/>
          </p:cNvPicPr>
          <p:nvPr/>
        </p:nvPicPr>
        <p:blipFill>
          <a:blip r:embed="rId4"/>
          <a:stretch>
            <a:fillRect/>
          </a:stretch>
        </p:blipFill>
        <p:spPr>
          <a:xfrm>
            <a:off x="318525" y="0"/>
            <a:ext cx="5872638" cy="3647203"/>
          </a:xfrm>
          <a:prstGeom prst="rect">
            <a:avLst/>
          </a:prstGeom>
        </p:spPr>
      </p:pic>
    </p:spTree>
    <p:extLst>
      <p:ext uri="{BB962C8B-B14F-4D97-AF65-F5344CB8AC3E}">
        <p14:creationId xmlns:p14="http://schemas.microsoft.com/office/powerpoint/2010/main" val="35860934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2264E67-6F59-4D8D-8E5F-8245B0FEA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3" y="0"/>
            <a:ext cx="1218742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23">
            <a:extLst>
              <a:ext uri="{FF2B5EF4-FFF2-40B4-BE49-F238E27FC236}">
                <a16:creationId xmlns:a16="http://schemas.microsoft.com/office/drawing/2014/main" id="{158E1C6E-D299-4F5D-B15B-155EBF7F62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rgbClr val="212121"/>
          </a:solidFill>
          <a:ln>
            <a:noFill/>
            <a:headEnd/>
            <a:tailEnd/>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a:p>
        </p:txBody>
      </p:sp>
      <p:sp>
        <p:nvSpPr>
          <p:cNvPr id="2" name="标题 1">
            <a:extLst>
              <a:ext uri="{FF2B5EF4-FFF2-40B4-BE49-F238E27FC236}">
                <a16:creationId xmlns:a16="http://schemas.microsoft.com/office/drawing/2014/main" id="{EC456B40-0DBA-1F2D-AAB1-609102BA4F05}"/>
              </a:ext>
            </a:extLst>
          </p:cNvPr>
          <p:cNvSpPr>
            <a:spLocks noGrp="1"/>
          </p:cNvSpPr>
          <p:nvPr>
            <p:ph type="title"/>
          </p:nvPr>
        </p:nvSpPr>
        <p:spPr>
          <a:xfrm>
            <a:off x="451514" y="457201"/>
            <a:ext cx="3575737" cy="1332688"/>
          </a:xfrm>
        </p:spPr>
        <p:txBody>
          <a:bodyPr anchor="b">
            <a:normAutofit/>
          </a:bodyPr>
          <a:lstStyle/>
          <a:p>
            <a:pPr algn="ctr"/>
            <a:r>
              <a:rPr lang="en-US" altLang="zh-CN" sz="3200">
                <a:solidFill>
                  <a:srgbClr val="FFFFFF"/>
                </a:solidFill>
              </a:rPr>
              <a:t>NMDA</a:t>
            </a:r>
            <a:r>
              <a:rPr lang="zh-CN" altLang="en-US" sz="3200">
                <a:solidFill>
                  <a:srgbClr val="FFFFFF"/>
                </a:solidFill>
              </a:rPr>
              <a:t>门控通道</a:t>
            </a:r>
          </a:p>
        </p:txBody>
      </p:sp>
      <p:sp>
        <p:nvSpPr>
          <p:cNvPr id="3" name="内容占位符 2">
            <a:extLst>
              <a:ext uri="{FF2B5EF4-FFF2-40B4-BE49-F238E27FC236}">
                <a16:creationId xmlns:a16="http://schemas.microsoft.com/office/drawing/2014/main" id="{B01EE9D3-497D-5155-3FDE-2DBA3553D30F}"/>
              </a:ext>
            </a:extLst>
          </p:cNvPr>
          <p:cNvSpPr>
            <a:spLocks noGrp="1"/>
          </p:cNvSpPr>
          <p:nvPr>
            <p:ph idx="1"/>
          </p:nvPr>
        </p:nvSpPr>
        <p:spPr>
          <a:xfrm>
            <a:off x="451514" y="2046514"/>
            <a:ext cx="4063336" cy="3994848"/>
          </a:xfrm>
        </p:spPr>
        <p:txBody>
          <a:bodyPr>
            <a:normAutofit/>
          </a:bodyPr>
          <a:lstStyle/>
          <a:p>
            <a:r>
              <a:rPr lang="zh-CN" altLang="en-US" sz="2400" dirty="0">
                <a:solidFill>
                  <a:srgbClr val="FFFFFF"/>
                </a:solidFill>
                <a:latin typeface="+mn-ea"/>
              </a:rPr>
              <a:t>通过</a:t>
            </a:r>
            <a:r>
              <a:rPr lang="en-US" altLang="zh-CN" sz="2400" dirty="0">
                <a:solidFill>
                  <a:srgbClr val="FFFFFF"/>
                </a:solidFill>
                <a:latin typeface="+mn-ea"/>
              </a:rPr>
              <a:t>NMDA</a:t>
            </a:r>
            <a:r>
              <a:rPr lang="zh-CN" altLang="en-US" sz="2400" dirty="0">
                <a:solidFill>
                  <a:srgbClr val="FFFFFF"/>
                </a:solidFill>
                <a:latin typeface="+mn-ea"/>
              </a:rPr>
              <a:t>通道内流的离子有电压依赖性</a:t>
            </a:r>
            <a:endParaRPr lang="en-US" altLang="zh-CN" sz="2400" dirty="0">
              <a:solidFill>
                <a:srgbClr val="FFFFFF"/>
              </a:solidFill>
              <a:latin typeface="+mn-ea"/>
            </a:endParaRPr>
          </a:p>
          <a:p>
            <a:r>
              <a:rPr lang="zh-CN" altLang="en-US" sz="2400" dirty="0">
                <a:solidFill>
                  <a:srgbClr val="FFFFFF"/>
                </a:solidFill>
                <a:latin typeface="+mn-ea"/>
              </a:rPr>
              <a:t>平时碍事的镁离子</a:t>
            </a:r>
            <a:endParaRPr lang="en-US" altLang="zh-CN" sz="2400" dirty="0">
              <a:solidFill>
                <a:srgbClr val="FFFFFF"/>
              </a:solidFill>
              <a:latin typeface="+mn-ea"/>
            </a:endParaRPr>
          </a:p>
          <a:p>
            <a:r>
              <a:rPr lang="en-US" altLang="zh-CN" sz="2400" dirty="0">
                <a:solidFill>
                  <a:srgbClr val="FFFFFF"/>
                </a:solidFill>
                <a:latin typeface="+mn-ea"/>
              </a:rPr>
              <a:t>AMPA</a:t>
            </a:r>
            <a:r>
              <a:rPr lang="zh-CN" altLang="en-US" sz="2400" dirty="0">
                <a:solidFill>
                  <a:srgbClr val="FFFFFF"/>
                </a:solidFill>
                <a:latin typeface="+mn-ea"/>
              </a:rPr>
              <a:t>与</a:t>
            </a:r>
            <a:r>
              <a:rPr lang="en-US" altLang="zh-CN" sz="2400" dirty="0">
                <a:solidFill>
                  <a:srgbClr val="FFFFFF"/>
                </a:solidFill>
                <a:latin typeface="+mn-ea"/>
              </a:rPr>
              <a:t>NMDA</a:t>
            </a:r>
            <a:r>
              <a:rPr lang="zh-CN" altLang="en-US" sz="2400" dirty="0">
                <a:solidFill>
                  <a:srgbClr val="FFFFFF"/>
                </a:solidFill>
                <a:latin typeface="+mn-ea"/>
              </a:rPr>
              <a:t>的联动</a:t>
            </a:r>
          </a:p>
        </p:txBody>
      </p:sp>
      <p:pic>
        <p:nvPicPr>
          <p:cNvPr id="5" name="图片 4">
            <a:extLst>
              <a:ext uri="{FF2B5EF4-FFF2-40B4-BE49-F238E27FC236}">
                <a16:creationId xmlns:a16="http://schemas.microsoft.com/office/drawing/2014/main" id="{51D9319A-FEAE-BAAF-0408-505CAE66BD52}"/>
              </a:ext>
            </a:extLst>
          </p:cNvPr>
          <p:cNvPicPr>
            <a:picLocks noChangeAspect="1"/>
          </p:cNvPicPr>
          <p:nvPr/>
        </p:nvPicPr>
        <p:blipFill>
          <a:blip r:embed="rId3"/>
          <a:stretch>
            <a:fillRect/>
          </a:stretch>
        </p:blipFill>
        <p:spPr>
          <a:xfrm>
            <a:off x="5643263" y="0"/>
            <a:ext cx="5812154" cy="6858000"/>
          </a:xfrm>
          <a:prstGeom prst="roundRect">
            <a:avLst>
              <a:gd name="adj" fmla="val 3876"/>
            </a:avLst>
          </a:prstGeom>
          <a:ln>
            <a:solidFill>
              <a:schemeClr val="accent1"/>
            </a:solidFill>
          </a:ln>
          <a:effectLst/>
        </p:spPr>
      </p:pic>
    </p:spTree>
    <p:extLst>
      <p:ext uri="{BB962C8B-B14F-4D97-AF65-F5344CB8AC3E}">
        <p14:creationId xmlns:p14="http://schemas.microsoft.com/office/powerpoint/2010/main" val="2043159266"/>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331764C-CB87-C948-0FCD-C62884A847FE}"/>
              </a:ext>
            </a:extLst>
          </p:cNvPr>
          <p:cNvSpPr>
            <a:spLocks noGrp="1"/>
          </p:cNvSpPr>
          <p:nvPr>
            <p:ph type="title"/>
          </p:nvPr>
        </p:nvSpPr>
        <p:spPr/>
        <p:txBody>
          <a:bodyPr/>
          <a:lstStyle/>
          <a:p>
            <a:r>
              <a:rPr lang="zh-CN" altLang="en-US" dirty="0"/>
              <a:t>重要的钙离子</a:t>
            </a:r>
          </a:p>
        </p:txBody>
      </p:sp>
      <p:sp>
        <p:nvSpPr>
          <p:cNvPr id="3" name="内容占位符 2">
            <a:extLst>
              <a:ext uri="{FF2B5EF4-FFF2-40B4-BE49-F238E27FC236}">
                <a16:creationId xmlns:a16="http://schemas.microsoft.com/office/drawing/2014/main" id="{CA2A7673-EB95-B5B1-0BE5-6BB9ED35403F}"/>
              </a:ext>
            </a:extLst>
          </p:cNvPr>
          <p:cNvSpPr>
            <a:spLocks noGrp="1"/>
          </p:cNvSpPr>
          <p:nvPr>
            <p:ph idx="1"/>
          </p:nvPr>
        </p:nvSpPr>
        <p:spPr/>
        <p:txBody>
          <a:bodyPr>
            <a:normAutofit/>
          </a:bodyPr>
          <a:lstStyle/>
          <a:p>
            <a:r>
              <a:rPr lang="zh-CN" altLang="en-US" sz="2400" dirty="0">
                <a:latin typeface="+mn-ea"/>
              </a:rPr>
              <a:t>触发突触前神经递质的释放</a:t>
            </a:r>
            <a:endParaRPr lang="en-US" altLang="zh-CN" sz="2400" dirty="0">
              <a:latin typeface="+mn-ea"/>
            </a:endParaRPr>
          </a:p>
          <a:p>
            <a:r>
              <a:rPr lang="zh-CN" altLang="en-US" sz="2400" dirty="0">
                <a:latin typeface="+mn-ea"/>
              </a:rPr>
              <a:t>激活酶类</a:t>
            </a:r>
            <a:endParaRPr lang="en-US" altLang="zh-CN" sz="2400" dirty="0">
              <a:latin typeface="+mn-ea"/>
            </a:endParaRPr>
          </a:p>
          <a:p>
            <a:r>
              <a:rPr lang="zh-CN" altLang="en-US" sz="2400" dirty="0">
                <a:latin typeface="+mn-ea"/>
              </a:rPr>
              <a:t>钙离子超载可引发细胞死亡</a:t>
            </a:r>
            <a:endParaRPr lang="en-US" altLang="zh-CN" sz="2400" dirty="0">
              <a:latin typeface="+mn-ea"/>
            </a:endParaRPr>
          </a:p>
          <a:p>
            <a:r>
              <a:rPr lang="zh-CN" altLang="en-US" sz="2400" dirty="0">
                <a:latin typeface="+mn-ea"/>
              </a:rPr>
              <a:t>还有一些很重要但是我找不到例子的功能：</a:t>
            </a:r>
            <a:endParaRPr lang="en-US" altLang="zh-CN" sz="2400" dirty="0">
              <a:latin typeface="+mn-ea"/>
            </a:endParaRPr>
          </a:p>
          <a:p>
            <a:r>
              <a:rPr lang="zh-CN" altLang="en-US" sz="2400" dirty="0">
                <a:latin typeface="+mn-ea"/>
              </a:rPr>
              <a:t>调节通道开放</a:t>
            </a:r>
            <a:endParaRPr lang="en-US" altLang="zh-CN" sz="2400" dirty="0">
              <a:latin typeface="+mn-ea"/>
            </a:endParaRPr>
          </a:p>
          <a:p>
            <a:r>
              <a:rPr lang="zh-CN" altLang="en-US" sz="2400" dirty="0">
                <a:latin typeface="+mn-ea"/>
              </a:rPr>
              <a:t>影响基因表达</a:t>
            </a:r>
            <a:endParaRPr lang="en-US" altLang="zh-CN" sz="2400" dirty="0">
              <a:latin typeface="+mn-ea"/>
            </a:endParaRPr>
          </a:p>
          <a:p>
            <a:endParaRPr lang="en-US" altLang="zh-CN" sz="2400" dirty="0">
              <a:latin typeface="+mn-ea"/>
            </a:endParaRPr>
          </a:p>
        </p:txBody>
      </p:sp>
    </p:spTree>
    <p:extLst>
      <p:ext uri="{BB962C8B-B14F-4D97-AF65-F5344CB8AC3E}">
        <p14:creationId xmlns:p14="http://schemas.microsoft.com/office/powerpoint/2010/main" val="1587247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A01907A-BF04-440F-BA0D-49BC962734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pic>
        <p:nvPicPr>
          <p:cNvPr id="4" name="内容占位符 3">
            <a:extLst>
              <a:ext uri="{FF2B5EF4-FFF2-40B4-BE49-F238E27FC236}">
                <a16:creationId xmlns:a16="http://schemas.microsoft.com/office/drawing/2014/main" id="{4B4D63E2-202C-8F3F-8E40-60FC09508061}"/>
              </a:ext>
            </a:extLst>
          </p:cNvPr>
          <p:cNvPicPr>
            <a:picLocks noGrp="1" noChangeAspect="1"/>
          </p:cNvPicPr>
          <p:nvPr>
            <p:ph idx="1"/>
          </p:nvPr>
        </p:nvPicPr>
        <p:blipFill>
          <a:blip r:embed="rId3"/>
          <a:stretch>
            <a:fillRect/>
          </a:stretch>
        </p:blipFill>
        <p:spPr>
          <a:xfrm>
            <a:off x="3540327" y="0"/>
            <a:ext cx="5111346" cy="6860869"/>
          </a:xfrm>
          <a:prstGeom prst="rect">
            <a:avLst/>
          </a:prstGeom>
        </p:spPr>
      </p:pic>
    </p:spTree>
    <p:extLst>
      <p:ext uri="{BB962C8B-B14F-4D97-AF65-F5344CB8AC3E}">
        <p14:creationId xmlns:p14="http://schemas.microsoft.com/office/powerpoint/2010/main" val="1446255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2B82547-2424-4E7A-A98B-75206EE730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3">
            <a:extLst>
              <a:ext uri="{FF2B5EF4-FFF2-40B4-BE49-F238E27FC236}">
                <a16:creationId xmlns:a16="http://schemas.microsoft.com/office/drawing/2014/main" id="{5109BC2F-9616-4D7D-9E98-57898009A8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blipFill>
            <a:blip r:embed="rId3">
              <a:duotone>
                <a:schemeClr val="accent1">
                  <a:tint val="98000"/>
                  <a:lumMod val="102000"/>
                </a:schemeClr>
                <a:schemeClr val="accent1">
                  <a:shade val="98000"/>
                  <a:lumMod val="98000"/>
                </a:schemeClr>
              </a:duotone>
            </a:blip>
            <a:tile tx="0" ty="0" sx="100000" sy="100000" flip="none" algn="tl"/>
          </a:blipFill>
          <a:ln>
            <a:headEnd/>
            <a:tailEnd/>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a:p>
        </p:txBody>
      </p:sp>
      <p:sp>
        <p:nvSpPr>
          <p:cNvPr id="2" name="标题 1">
            <a:extLst>
              <a:ext uri="{FF2B5EF4-FFF2-40B4-BE49-F238E27FC236}">
                <a16:creationId xmlns:a16="http://schemas.microsoft.com/office/drawing/2014/main" id="{60BBFBC1-6D74-460C-6CF7-3BFA0D174D2F}"/>
              </a:ext>
            </a:extLst>
          </p:cNvPr>
          <p:cNvSpPr>
            <a:spLocks noGrp="1"/>
          </p:cNvSpPr>
          <p:nvPr>
            <p:ph type="title"/>
          </p:nvPr>
        </p:nvSpPr>
        <p:spPr>
          <a:xfrm>
            <a:off x="641754" y="1687286"/>
            <a:ext cx="3269463" cy="3978017"/>
          </a:xfrm>
        </p:spPr>
        <p:txBody>
          <a:bodyPr anchor="t">
            <a:normAutofit/>
          </a:bodyPr>
          <a:lstStyle/>
          <a:p>
            <a:r>
              <a:rPr lang="zh-CN" altLang="en-US" sz="4400"/>
              <a:t>目录</a:t>
            </a:r>
          </a:p>
        </p:txBody>
      </p:sp>
      <p:graphicFrame>
        <p:nvGraphicFramePr>
          <p:cNvPr id="5" name="内容占位符 2">
            <a:extLst>
              <a:ext uri="{FF2B5EF4-FFF2-40B4-BE49-F238E27FC236}">
                <a16:creationId xmlns:a16="http://schemas.microsoft.com/office/drawing/2014/main" id="{4B461D3F-709E-47AA-0ABC-52E8FF223621}"/>
              </a:ext>
            </a:extLst>
          </p:cNvPr>
          <p:cNvGraphicFramePr>
            <a:graphicFrameLocks noGrp="1"/>
          </p:cNvGraphicFramePr>
          <p:nvPr>
            <p:ph idx="1"/>
            <p:extLst>
              <p:ext uri="{D42A27DB-BD31-4B8C-83A1-F6EECF244321}">
                <p14:modId xmlns:p14="http://schemas.microsoft.com/office/powerpoint/2010/main" val="3665821031"/>
              </p:ext>
            </p:extLst>
          </p:nvPr>
        </p:nvGraphicFramePr>
        <p:xfrm>
          <a:off x="5508820" y="965200"/>
          <a:ext cx="5728344" cy="490299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4312349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8775F366-526C-4C42-8931-696FFE8AA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xmlns:a16="http://schemas.microsoft.com/office/drawing/2014/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useBgFill="1">
        <p:nvSpPr>
          <p:cNvPr id="9" name="Rectangle 8">
            <a:extLst>
              <a:ext uri="{FF2B5EF4-FFF2-40B4-BE49-F238E27FC236}">
                <a16:creationId xmlns:a16="http://schemas.microsoft.com/office/drawing/2014/main" id="{2FE8DED1-24FF-4A79-873B-ECE3ABE730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0AA6A048-501A-4387-906B-B8A8543E7B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7093" y="643467"/>
            <a:ext cx="10917814" cy="5571066"/>
          </a:xfrm>
          <a:custGeom>
            <a:avLst/>
            <a:gdLst>
              <a:gd name="connsiteX0" fmla="*/ 195712 w 10917814"/>
              <a:gd name="connsiteY0" fmla="*/ 0 h 5571066"/>
              <a:gd name="connsiteX1" fmla="*/ 5062165 w 10917814"/>
              <a:gd name="connsiteY1" fmla="*/ 0 h 5571066"/>
              <a:gd name="connsiteX2" fmla="*/ 5419638 w 10917814"/>
              <a:gd name="connsiteY2" fmla="*/ 268105 h 5571066"/>
              <a:gd name="connsiteX3" fmla="*/ 5428105 w 10917814"/>
              <a:gd name="connsiteY3" fmla="*/ 271280 h 5571066"/>
              <a:gd name="connsiteX4" fmla="*/ 5440804 w 10917814"/>
              <a:gd name="connsiteY4" fmla="*/ 276043 h 5571066"/>
              <a:gd name="connsiteX5" fmla="*/ 5453505 w 10917814"/>
              <a:gd name="connsiteY5" fmla="*/ 280805 h 5571066"/>
              <a:gd name="connsiteX6" fmla="*/ 5464088 w 10917814"/>
              <a:gd name="connsiteY6" fmla="*/ 280805 h 5571066"/>
              <a:gd name="connsiteX7" fmla="*/ 5476788 w 10917814"/>
              <a:gd name="connsiteY7" fmla="*/ 280805 h 5571066"/>
              <a:gd name="connsiteX8" fmla="*/ 5487371 w 10917814"/>
              <a:gd name="connsiteY8" fmla="*/ 276043 h 5571066"/>
              <a:gd name="connsiteX9" fmla="*/ 5500071 w 10917814"/>
              <a:gd name="connsiteY9" fmla="*/ 271280 h 5571066"/>
              <a:gd name="connsiteX10" fmla="*/ 5508538 w 10917814"/>
              <a:gd name="connsiteY10" fmla="*/ 268105 h 5571066"/>
              <a:gd name="connsiteX11" fmla="*/ 5866011 w 10917814"/>
              <a:gd name="connsiteY11" fmla="*/ 0 h 5571066"/>
              <a:gd name="connsiteX12" fmla="*/ 10722102 w 10917814"/>
              <a:gd name="connsiteY12" fmla="*/ 0 h 5571066"/>
              <a:gd name="connsiteX13" fmla="*/ 10917814 w 10917814"/>
              <a:gd name="connsiteY13" fmla="*/ 195712 h 5571066"/>
              <a:gd name="connsiteX14" fmla="*/ 10917814 w 10917814"/>
              <a:gd name="connsiteY14" fmla="*/ 5375354 h 5571066"/>
              <a:gd name="connsiteX15" fmla="*/ 10722102 w 10917814"/>
              <a:gd name="connsiteY15" fmla="*/ 5571066 h 5571066"/>
              <a:gd name="connsiteX16" fmla="*/ 195712 w 10917814"/>
              <a:gd name="connsiteY16" fmla="*/ 5571066 h 5571066"/>
              <a:gd name="connsiteX17" fmla="*/ 0 w 10917814"/>
              <a:gd name="connsiteY17" fmla="*/ 5375354 h 5571066"/>
              <a:gd name="connsiteX18" fmla="*/ 0 w 10917814"/>
              <a:gd name="connsiteY18" fmla="*/ 195712 h 5571066"/>
              <a:gd name="connsiteX19" fmla="*/ 195712 w 10917814"/>
              <a:gd name="connsiteY19" fmla="*/ 0 h 5571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917814" h="5571066">
                <a:moveTo>
                  <a:pt x="195712" y="0"/>
                </a:moveTo>
                <a:lnTo>
                  <a:pt x="5062165" y="0"/>
                </a:lnTo>
                <a:lnTo>
                  <a:pt x="5419638" y="268105"/>
                </a:lnTo>
                <a:lnTo>
                  <a:pt x="5428105" y="271280"/>
                </a:lnTo>
                <a:lnTo>
                  <a:pt x="5440804" y="276043"/>
                </a:lnTo>
                <a:lnTo>
                  <a:pt x="5453505" y="280805"/>
                </a:lnTo>
                <a:lnTo>
                  <a:pt x="5464088" y="280805"/>
                </a:lnTo>
                <a:lnTo>
                  <a:pt x="5476788" y="280805"/>
                </a:lnTo>
                <a:lnTo>
                  <a:pt x="5487371" y="276043"/>
                </a:lnTo>
                <a:lnTo>
                  <a:pt x="5500071" y="271280"/>
                </a:lnTo>
                <a:lnTo>
                  <a:pt x="5508538" y="268105"/>
                </a:lnTo>
                <a:lnTo>
                  <a:pt x="5866011" y="0"/>
                </a:lnTo>
                <a:lnTo>
                  <a:pt x="10722102" y="0"/>
                </a:lnTo>
                <a:cubicBezTo>
                  <a:pt x="10830191" y="0"/>
                  <a:pt x="10917814" y="87623"/>
                  <a:pt x="10917814" y="195712"/>
                </a:cubicBezTo>
                <a:lnTo>
                  <a:pt x="10917814" y="5375354"/>
                </a:lnTo>
                <a:cubicBezTo>
                  <a:pt x="10917814" y="5483443"/>
                  <a:pt x="10830191" y="5571066"/>
                  <a:pt x="10722102" y="5571066"/>
                </a:cubicBezTo>
                <a:lnTo>
                  <a:pt x="195712" y="5571066"/>
                </a:lnTo>
                <a:cubicBezTo>
                  <a:pt x="87623" y="5571066"/>
                  <a:pt x="0" y="5483443"/>
                  <a:pt x="0" y="5375354"/>
                </a:cubicBezTo>
                <a:lnTo>
                  <a:pt x="0" y="195712"/>
                </a:lnTo>
                <a:cubicBezTo>
                  <a:pt x="0" y="87623"/>
                  <a:pt x="87623" y="0"/>
                  <a:pt x="195712" y="0"/>
                </a:cubicBezTo>
                <a:close/>
              </a:path>
            </a:pathLst>
          </a:cu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标题 1">
            <a:extLst>
              <a:ext uri="{FF2B5EF4-FFF2-40B4-BE49-F238E27FC236}">
                <a16:creationId xmlns:a16="http://schemas.microsoft.com/office/drawing/2014/main" id="{162F2BFF-2776-5721-F1E4-50D49611DD85}"/>
              </a:ext>
            </a:extLst>
          </p:cNvPr>
          <p:cNvSpPr>
            <a:spLocks noGrp="1"/>
          </p:cNvSpPr>
          <p:nvPr>
            <p:ph type="title"/>
          </p:nvPr>
        </p:nvSpPr>
        <p:spPr>
          <a:xfrm>
            <a:off x="1280559" y="1286935"/>
            <a:ext cx="9638153" cy="2668377"/>
          </a:xfrm>
          <a:effectLst/>
        </p:spPr>
        <p:txBody>
          <a:bodyPr vert="horz" lIns="91440" tIns="45720" rIns="91440" bIns="45720" rtlCol="0" anchor="b">
            <a:normAutofit/>
          </a:bodyPr>
          <a:lstStyle/>
          <a:p>
            <a:pPr algn="ctr"/>
            <a:r>
              <a:rPr lang="en-US" altLang="zh-CN" sz="5400" dirty="0">
                <a:solidFill>
                  <a:schemeClr val="tx1"/>
                </a:solidFill>
              </a:rPr>
              <a:t>G</a:t>
            </a:r>
            <a:r>
              <a:rPr lang="zh-CN" altLang="en-US" sz="5400" dirty="0">
                <a:solidFill>
                  <a:schemeClr val="tx1"/>
                </a:solidFill>
              </a:rPr>
              <a:t>蛋白偶联受体</a:t>
            </a:r>
          </a:p>
        </p:txBody>
      </p:sp>
    </p:spTree>
    <p:extLst>
      <p:ext uri="{BB962C8B-B14F-4D97-AF65-F5344CB8AC3E}">
        <p14:creationId xmlns:p14="http://schemas.microsoft.com/office/powerpoint/2010/main" val="3344636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A416E3E5-5186-46A4-AFBD-337387D316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3" y="0"/>
            <a:ext cx="1218742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23">
            <a:extLst>
              <a:ext uri="{FF2B5EF4-FFF2-40B4-BE49-F238E27FC236}">
                <a16:creationId xmlns:a16="http://schemas.microsoft.com/office/drawing/2014/main" id="{7B8FAACC-353E-4F84-BA62-A5514185D9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flipH="1">
            <a:off x="7554995"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rgbClr val="212121"/>
          </a:solidFill>
          <a:ln>
            <a:noFill/>
            <a:headEnd/>
            <a:tailEnd/>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a:p>
        </p:txBody>
      </p:sp>
      <p:sp>
        <p:nvSpPr>
          <p:cNvPr id="2" name="标题 1">
            <a:extLst>
              <a:ext uri="{FF2B5EF4-FFF2-40B4-BE49-F238E27FC236}">
                <a16:creationId xmlns:a16="http://schemas.microsoft.com/office/drawing/2014/main" id="{65A2B34D-B0D9-1CEE-B10B-23B1084941DF}"/>
              </a:ext>
            </a:extLst>
          </p:cNvPr>
          <p:cNvSpPr>
            <a:spLocks noGrp="1"/>
          </p:cNvSpPr>
          <p:nvPr>
            <p:ph type="title"/>
          </p:nvPr>
        </p:nvSpPr>
        <p:spPr>
          <a:xfrm>
            <a:off x="8164749" y="457201"/>
            <a:ext cx="3575737" cy="1332688"/>
          </a:xfrm>
        </p:spPr>
        <p:txBody>
          <a:bodyPr anchor="b">
            <a:normAutofit/>
          </a:bodyPr>
          <a:lstStyle/>
          <a:p>
            <a:pPr algn="ctr"/>
            <a:r>
              <a:rPr lang="en-US" altLang="zh-CN" sz="3200">
                <a:solidFill>
                  <a:srgbClr val="FFFFFF"/>
                </a:solidFill>
              </a:rPr>
              <a:t>G</a:t>
            </a:r>
            <a:r>
              <a:rPr lang="zh-CN" altLang="en-US" sz="3200">
                <a:solidFill>
                  <a:srgbClr val="FFFFFF"/>
                </a:solidFill>
              </a:rPr>
              <a:t>蛋白偶联受体的基本结构</a:t>
            </a:r>
          </a:p>
        </p:txBody>
      </p:sp>
      <p:pic>
        <p:nvPicPr>
          <p:cNvPr id="5" name="图片 4" descr="图示&#10;&#10;描述已自动生成">
            <a:extLst>
              <a:ext uri="{FF2B5EF4-FFF2-40B4-BE49-F238E27FC236}">
                <a16:creationId xmlns:a16="http://schemas.microsoft.com/office/drawing/2014/main" id="{A2039B01-2873-2FDE-BE9B-1CE1ED991077}"/>
              </a:ext>
            </a:extLst>
          </p:cNvPr>
          <p:cNvPicPr>
            <a:picLocks noChangeAspect="1"/>
          </p:cNvPicPr>
          <p:nvPr/>
        </p:nvPicPr>
        <p:blipFill>
          <a:blip r:embed="rId3"/>
          <a:stretch>
            <a:fillRect/>
          </a:stretch>
        </p:blipFill>
        <p:spPr>
          <a:xfrm>
            <a:off x="42604" y="691515"/>
            <a:ext cx="7474360" cy="5474969"/>
          </a:xfrm>
          <a:prstGeom prst="roundRect">
            <a:avLst>
              <a:gd name="adj" fmla="val 3876"/>
            </a:avLst>
          </a:prstGeom>
          <a:ln>
            <a:solidFill>
              <a:schemeClr val="accent1"/>
            </a:solidFill>
          </a:ln>
          <a:effectLst/>
        </p:spPr>
      </p:pic>
      <p:sp>
        <p:nvSpPr>
          <p:cNvPr id="3" name="内容占位符 2">
            <a:extLst>
              <a:ext uri="{FF2B5EF4-FFF2-40B4-BE49-F238E27FC236}">
                <a16:creationId xmlns:a16="http://schemas.microsoft.com/office/drawing/2014/main" id="{098DF1E1-FCE9-DCAC-B039-A24182F1DCC4}"/>
              </a:ext>
            </a:extLst>
          </p:cNvPr>
          <p:cNvSpPr>
            <a:spLocks noGrp="1"/>
          </p:cNvSpPr>
          <p:nvPr>
            <p:ph idx="1"/>
          </p:nvPr>
        </p:nvSpPr>
        <p:spPr>
          <a:xfrm>
            <a:off x="7999148" y="1789889"/>
            <a:ext cx="4048072" cy="4485181"/>
          </a:xfrm>
        </p:spPr>
        <p:txBody>
          <a:bodyPr>
            <a:normAutofit/>
          </a:bodyPr>
          <a:lstStyle/>
          <a:p>
            <a:r>
              <a:rPr lang="zh-CN" altLang="en-US" sz="2000" dirty="0">
                <a:solidFill>
                  <a:srgbClr val="FFFFFF"/>
                </a:solidFill>
              </a:rPr>
              <a:t>七个跨膜</a:t>
            </a:r>
            <a:r>
              <a:rPr lang="el-GR" altLang="zh-CN" sz="2000" dirty="0">
                <a:solidFill>
                  <a:srgbClr val="FFFFFF"/>
                </a:solidFill>
              </a:rPr>
              <a:t>α</a:t>
            </a:r>
            <a:r>
              <a:rPr lang="zh-CN" altLang="en-US" sz="2000" dirty="0">
                <a:solidFill>
                  <a:srgbClr val="FFFFFF"/>
                </a:solidFill>
              </a:rPr>
              <a:t>螺旋组成的单链多肽</a:t>
            </a:r>
            <a:endParaRPr lang="en-US" altLang="zh-CN" sz="2000" dirty="0">
              <a:solidFill>
                <a:srgbClr val="FFFFFF"/>
              </a:solidFill>
            </a:endParaRPr>
          </a:p>
          <a:p>
            <a:r>
              <a:rPr lang="zh-CN" altLang="en-US" sz="2000" dirty="0">
                <a:solidFill>
                  <a:srgbClr val="FFFFFF"/>
                </a:solidFill>
              </a:rPr>
              <a:t>两个胞外环→递质的结合位点</a:t>
            </a:r>
            <a:endParaRPr lang="en-US" altLang="zh-CN" sz="2000" dirty="0">
              <a:solidFill>
                <a:srgbClr val="FFFFFF"/>
              </a:solidFill>
            </a:endParaRPr>
          </a:p>
          <a:p>
            <a:r>
              <a:rPr lang="zh-CN" altLang="en-US" sz="2000" dirty="0">
                <a:solidFill>
                  <a:srgbClr val="FFFFFF"/>
                </a:solidFill>
              </a:rPr>
              <a:t>两个胞内环→</a:t>
            </a:r>
            <a:r>
              <a:rPr lang="en-US" altLang="zh-CN" sz="2000" dirty="0">
                <a:solidFill>
                  <a:srgbClr val="FFFFFF"/>
                </a:solidFill>
              </a:rPr>
              <a:t>G</a:t>
            </a:r>
            <a:r>
              <a:rPr lang="zh-CN" altLang="en-US" sz="2000" dirty="0">
                <a:solidFill>
                  <a:srgbClr val="FFFFFF"/>
                </a:solidFill>
              </a:rPr>
              <a:t>蛋白结合位点</a:t>
            </a:r>
            <a:endParaRPr lang="en-US" altLang="zh-CN" sz="2000" dirty="0">
              <a:solidFill>
                <a:srgbClr val="FFFFFF"/>
              </a:solidFill>
            </a:endParaRPr>
          </a:p>
          <a:p>
            <a:r>
              <a:rPr lang="zh-CN" altLang="en-US" sz="2000" dirty="0">
                <a:solidFill>
                  <a:srgbClr val="FFFFFF"/>
                </a:solidFill>
              </a:rPr>
              <a:t>结构变异带来的影响</a:t>
            </a:r>
            <a:endParaRPr lang="en-US" altLang="zh-CN" sz="2000" dirty="0">
              <a:solidFill>
                <a:srgbClr val="FFFFFF"/>
              </a:solidFill>
            </a:endParaRPr>
          </a:p>
          <a:p>
            <a:endParaRPr lang="zh-CN" altLang="en-US" sz="1600" dirty="0">
              <a:solidFill>
                <a:srgbClr val="FFFFFF"/>
              </a:solidFill>
            </a:endParaRPr>
          </a:p>
        </p:txBody>
      </p:sp>
    </p:spTree>
    <p:extLst>
      <p:ext uri="{BB962C8B-B14F-4D97-AF65-F5344CB8AC3E}">
        <p14:creationId xmlns:p14="http://schemas.microsoft.com/office/powerpoint/2010/main" val="1002975100"/>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6">
            <a:extLst>
              <a:ext uri="{FF2B5EF4-FFF2-40B4-BE49-F238E27FC236}">
                <a16:creationId xmlns:a16="http://schemas.microsoft.com/office/drawing/2014/main" id="{133F8CB7-795C-4272-9073-64D8CF97F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12" name="Rectangle 11">
            <a:extLst>
              <a:ext uri="{FF2B5EF4-FFF2-40B4-BE49-F238E27FC236}">
                <a16:creationId xmlns:a16="http://schemas.microsoft.com/office/drawing/2014/main" id="{180DE8A2-73B1-4AFE-8FB9-BE4B66F398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6">
            <a:extLst>
              <a:ext uri="{FF2B5EF4-FFF2-40B4-BE49-F238E27FC236}">
                <a16:creationId xmlns:a16="http://schemas.microsoft.com/office/drawing/2014/main" id="{E5ADB140-E61F-4DA4-A342-F5EF70772D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solidFill>
            <a:srgbClr val="212121"/>
          </a:solid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标题 1">
            <a:extLst>
              <a:ext uri="{FF2B5EF4-FFF2-40B4-BE49-F238E27FC236}">
                <a16:creationId xmlns:a16="http://schemas.microsoft.com/office/drawing/2014/main" id="{F401BE87-6920-7E53-F89E-1942B7D1213F}"/>
              </a:ext>
            </a:extLst>
          </p:cNvPr>
          <p:cNvSpPr>
            <a:spLocks noGrp="1"/>
          </p:cNvSpPr>
          <p:nvPr>
            <p:ph type="title"/>
          </p:nvPr>
        </p:nvSpPr>
        <p:spPr>
          <a:xfrm>
            <a:off x="451514" y="217171"/>
            <a:ext cx="11288972" cy="994410"/>
          </a:xfrm>
          <a:effectLst/>
        </p:spPr>
        <p:txBody>
          <a:bodyPr vert="horz" lIns="91440" tIns="45720" rIns="91440" bIns="45720" rtlCol="0" anchor="b">
            <a:normAutofit/>
          </a:bodyPr>
          <a:lstStyle/>
          <a:p>
            <a:pPr>
              <a:lnSpc>
                <a:spcPct val="90000"/>
              </a:lnSpc>
            </a:pPr>
            <a:r>
              <a:rPr lang="en-US" altLang="zh-CN" sz="4400" dirty="0">
                <a:solidFill>
                  <a:srgbClr val="FFFFFF"/>
                </a:solidFill>
              </a:rPr>
              <a:t>G</a:t>
            </a:r>
            <a:r>
              <a:rPr lang="zh-CN" altLang="en-US" sz="4400" dirty="0">
                <a:solidFill>
                  <a:srgbClr val="FFFFFF"/>
                </a:solidFill>
              </a:rPr>
              <a:t>蛋白激活的基本模式</a:t>
            </a:r>
            <a:br>
              <a:rPr lang="en-US" altLang="zh-CN" sz="2500" dirty="0">
                <a:solidFill>
                  <a:srgbClr val="FFFFFF"/>
                </a:solidFill>
              </a:rPr>
            </a:br>
            <a:r>
              <a:rPr lang="zh-CN" altLang="en-US" sz="1400" dirty="0">
                <a:solidFill>
                  <a:srgbClr val="FFFFFF"/>
                </a:solidFill>
              </a:rPr>
              <a:t>探索脑慷慨的给了很多图片</a:t>
            </a:r>
            <a:endParaRPr lang="zh-CN" altLang="en-US" sz="2500" dirty="0">
              <a:solidFill>
                <a:srgbClr val="FFFFFF"/>
              </a:solidFill>
            </a:endParaRPr>
          </a:p>
        </p:txBody>
      </p:sp>
      <p:sp>
        <p:nvSpPr>
          <p:cNvPr id="3" name="内容占位符 2">
            <a:extLst>
              <a:ext uri="{FF2B5EF4-FFF2-40B4-BE49-F238E27FC236}">
                <a16:creationId xmlns:a16="http://schemas.microsoft.com/office/drawing/2014/main" id="{DA978799-46A8-2BDF-DD56-E5921CA35C1F}"/>
              </a:ext>
            </a:extLst>
          </p:cNvPr>
          <p:cNvSpPr>
            <a:spLocks noGrp="1"/>
          </p:cNvSpPr>
          <p:nvPr>
            <p:ph idx="1"/>
          </p:nvPr>
        </p:nvSpPr>
        <p:spPr>
          <a:xfrm>
            <a:off x="451514" y="1211580"/>
            <a:ext cx="11288972" cy="491490"/>
          </a:xfrm>
        </p:spPr>
        <p:txBody>
          <a:bodyPr vert="horz" lIns="91440" tIns="45720" rIns="91440" bIns="45720" rtlCol="0" anchor="t">
            <a:normAutofit fontScale="92500" lnSpcReduction="10000"/>
          </a:bodyPr>
          <a:lstStyle/>
          <a:p>
            <a:pPr marL="0" indent="0">
              <a:buNone/>
            </a:pPr>
            <a:r>
              <a:rPr lang="zh-CN" altLang="en-US" sz="2400" kern="1200" dirty="0">
                <a:solidFill>
                  <a:srgbClr val="FFFFFF"/>
                </a:solidFill>
                <a:latin typeface="+mn-lt"/>
                <a:ea typeface="+mn-ea"/>
                <a:cs typeface="+mn-cs"/>
              </a:rPr>
              <a:t>每个</a:t>
            </a:r>
            <a:r>
              <a:rPr lang="en-US" altLang="zh-CN" sz="2400" kern="1200" dirty="0">
                <a:solidFill>
                  <a:srgbClr val="FFFFFF"/>
                </a:solidFill>
                <a:latin typeface="+mn-lt"/>
                <a:ea typeface="+mn-ea"/>
                <a:cs typeface="+mn-cs"/>
              </a:rPr>
              <a:t>G</a:t>
            </a:r>
            <a:r>
              <a:rPr lang="zh-CN" altLang="en-US" sz="2400" kern="1200" dirty="0">
                <a:solidFill>
                  <a:srgbClr val="FFFFFF"/>
                </a:solidFill>
                <a:latin typeface="+mn-lt"/>
                <a:ea typeface="+mn-ea"/>
                <a:cs typeface="+mn-cs"/>
              </a:rPr>
              <a:t>蛋白都有</a:t>
            </a:r>
            <a:r>
              <a:rPr lang="en-US" altLang="zh-CN" sz="2400" kern="1200" dirty="0">
                <a:solidFill>
                  <a:srgbClr val="FFFFFF"/>
                </a:solidFill>
                <a:latin typeface="+mn-lt"/>
                <a:ea typeface="+mn-ea"/>
                <a:cs typeface="+mn-cs"/>
              </a:rPr>
              <a:t>α β γ</a:t>
            </a:r>
            <a:r>
              <a:rPr lang="zh-CN" altLang="en-US" sz="2400" kern="1200" dirty="0">
                <a:solidFill>
                  <a:srgbClr val="FFFFFF"/>
                </a:solidFill>
                <a:latin typeface="+mn-lt"/>
                <a:ea typeface="+mn-ea"/>
                <a:cs typeface="+mn-cs"/>
              </a:rPr>
              <a:t>三个亚基 </a:t>
            </a:r>
            <a:r>
              <a:rPr lang="zh-CN" altLang="en-US" sz="2400" dirty="0">
                <a:solidFill>
                  <a:srgbClr val="FFFFFF"/>
                </a:solidFill>
              </a:rPr>
              <a:t>这是静息状态</a:t>
            </a:r>
            <a:endParaRPr lang="en-US" altLang="zh-CN" sz="2400" dirty="0">
              <a:solidFill>
                <a:srgbClr val="FFFFFF"/>
              </a:solidFill>
            </a:endParaRPr>
          </a:p>
          <a:p>
            <a:pPr marL="0" indent="0">
              <a:buNone/>
            </a:pPr>
            <a:endParaRPr lang="zh-CN" altLang="en-US" kern="1200" dirty="0">
              <a:solidFill>
                <a:srgbClr val="FFFFFF"/>
              </a:solidFill>
              <a:latin typeface="+mn-lt"/>
              <a:ea typeface="+mn-ea"/>
              <a:cs typeface="+mn-cs"/>
            </a:endParaRPr>
          </a:p>
        </p:txBody>
      </p:sp>
      <p:pic>
        <p:nvPicPr>
          <p:cNvPr id="5" name="图片 4">
            <a:extLst>
              <a:ext uri="{FF2B5EF4-FFF2-40B4-BE49-F238E27FC236}">
                <a16:creationId xmlns:a16="http://schemas.microsoft.com/office/drawing/2014/main" id="{A2501C43-45CE-90D8-CC0C-FE4ECF552C37}"/>
              </a:ext>
            </a:extLst>
          </p:cNvPr>
          <p:cNvPicPr>
            <a:picLocks noChangeAspect="1"/>
          </p:cNvPicPr>
          <p:nvPr/>
        </p:nvPicPr>
        <p:blipFill>
          <a:blip r:embed="rId3"/>
          <a:stretch>
            <a:fillRect/>
          </a:stretch>
        </p:blipFill>
        <p:spPr>
          <a:xfrm>
            <a:off x="77303" y="2337461"/>
            <a:ext cx="12037394" cy="4303368"/>
          </a:xfrm>
          <a:prstGeom prst="roundRect">
            <a:avLst>
              <a:gd name="adj" fmla="val 3876"/>
            </a:avLst>
          </a:prstGeom>
          <a:ln>
            <a:solidFill>
              <a:schemeClr val="accent1"/>
            </a:solidFill>
          </a:ln>
          <a:effectLst/>
        </p:spPr>
      </p:pic>
    </p:spTree>
    <p:extLst>
      <p:ext uri="{BB962C8B-B14F-4D97-AF65-F5344CB8AC3E}">
        <p14:creationId xmlns:p14="http://schemas.microsoft.com/office/powerpoint/2010/main" val="2475850842"/>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9D336D4B-F9C3-4167-9191-8DA896C803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6">
            <a:extLst>
              <a:ext uri="{FF2B5EF4-FFF2-40B4-BE49-F238E27FC236}">
                <a16:creationId xmlns:a16="http://schemas.microsoft.com/office/drawing/2014/main" id="{069BF0B4-2BF1-40F2-8D8E-9CFCED97D9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0" y="4672012"/>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solidFill>
            <a:srgbClr val="212121"/>
          </a:solid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标题 1">
            <a:extLst>
              <a:ext uri="{FF2B5EF4-FFF2-40B4-BE49-F238E27FC236}">
                <a16:creationId xmlns:a16="http://schemas.microsoft.com/office/drawing/2014/main" id="{F401BE87-6920-7E53-F89E-1942B7D1213F}"/>
              </a:ext>
            </a:extLst>
          </p:cNvPr>
          <p:cNvSpPr>
            <a:spLocks noGrp="1"/>
          </p:cNvSpPr>
          <p:nvPr>
            <p:ph type="title"/>
          </p:nvPr>
        </p:nvSpPr>
        <p:spPr>
          <a:xfrm>
            <a:off x="131473" y="5153708"/>
            <a:ext cx="5213413" cy="1395681"/>
          </a:xfrm>
        </p:spPr>
        <p:txBody>
          <a:bodyPr vert="horz" lIns="91440" tIns="45720" rIns="91440" bIns="45720" rtlCol="0" anchor="ctr">
            <a:normAutofit fontScale="90000"/>
          </a:bodyPr>
          <a:lstStyle/>
          <a:p>
            <a:r>
              <a:rPr lang="en-US" altLang="zh-CN" sz="4400" dirty="0"/>
              <a:t>G</a:t>
            </a:r>
            <a:r>
              <a:rPr lang="zh-CN" altLang="en-US" sz="4400" dirty="0"/>
              <a:t>蛋白激活的基本模式</a:t>
            </a:r>
            <a:br>
              <a:rPr lang="en-US" altLang="zh-CN" sz="2400" dirty="0"/>
            </a:br>
            <a:endParaRPr lang="zh-CN" altLang="en-US" sz="2400" dirty="0"/>
          </a:p>
        </p:txBody>
      </p:sp>
      <p:pic>
        <p:nvPicPr>
          <p:cNvPr id="7" name="图片 6">
            <a:extLst>
              <a:ext uri="{FF2B5EF4-FFF2-40B4-BE49-F238E27FC236}">
                <a16:creationId xmlns:a16="http://schemas.microsoft.com/office/drawing/2014/main" id="{CDAD0984-0383-3EA6-5BA6-DF9D6A2C8FFD}"/>
              </a:ext>
            </a:extLst>
          </p:cNvPr>
          <p:cNvPicPr>
            <a:picLocks noChangeAspect="1"/>
          </p:cNvPicPr>
          <p:nvPr/>
        </p:nvPicPr>
        <p:blipFill>
          <a:blip r:embed="rId3"/>
          <a:stretch>
            <a:fillRect/>
          </a:stretch>
        </p:blipFill>
        <p:spPr>
          <a:xfrm>
            <a:off x="924408" y="0"/>
            <a:ext cx="10343184" cy="4576858"/>
          </a:xfrm>
          <a:prstGeom prst="roundRect">
            <a:avLst>
              <a:gd name="adj" fmla="val 3876"/>
            </a:avLst>
          </a:prstGeom>
          <a:ln>
            <a:solidFill>
              <a:schemeClr val="accent1"/>
            </a:solidFill>
          </a:ln>
          <a:effectLst/>
        </p:spPr>
      </p:pic>
      <p:sp>
        <p:nvSpPr>
          <p:cNvPr id="3" name="内容占位符 2">
            <a:extLst>
              <a:ext uri="{FF2B5EF4-FFF2-40B4-BE49-F238E27FC236}">
                <a16:creationId xmlns:a16="http://schemas.microsoft.com/office/drawing/2014/main" id="{DA978799-46A8-2BDF-DD56-E5921CA35C1F}"/>
              </a:ext>
            </a:extLst>
          </p:cNvPr>
          <p:cNvSpPr>
            <a:spLocks noGrp="1"/>
          </p:cNvSpPr>
          <p:nvPr>
            <p:ph idx="1"/>
          </p:nvPr>
        </p:nvSpPr>
        <p:spPr>
          <a:xfrm>
            <a:off x="5344886" y="5449902"/>
            <a:ext cx="6395601" cy="970450"/>
          </a:xfrm>
        </p:spPr>
        <p:txBody>
          <a:bodyPr vert="horz" lIns="91440" tIns="45720" rIns="91440" bIns="45720" rtlCol="0">
            <a:normAutofit/>
          </a:bodyPr>
          <a:lstStyle/>
          <a:p>
            <a:pPr marL="0" indent="0">
              <a:buNone/>
            </a:pPr>
            <a:r>
              <a:rPr lang="zh-CN" altLang="en-US" sz="2400" dirty="0">
                <a:solidFill>
                  <a:srgbClr val="FEFEFE"/>
                </a:solidFill>
                <a:latin typeface="+mn-ea"/>
              </a:rPr>
              <a:t>注意必须要是“合适的受体”和“受体有神经递质结合”两个条件都满足</a:t>
            </a:r>
            <a:endParaRPr lang="en-US" altLang="zh-CN" sz="2400" dirty="0">
              <a:solidFill>
                <a:srgbClr val="FEFEFE"/>
              </a:solidFill>
              <a:latin typeface="+mn-ea"/>
            </a:endParaRPr>
          </a:p>
          <a:p>
            <a:pPr marL="0" indent="0">
              <a:buNone/>
            </a:pPr>
            <a:endParaRPr lang="zh-CN" altLang="en-US" sz="1600" kern="1200" dirty="0">
              <a:solidFill>
                <a:srgbClr val="FEFEFE"/>
              </a:solidFill>
              <a:latin typeface="+mn-lt"/>
              <a:ea typeface="+mn-ea"/>
              <a:cs typeface="+mn-cs"/>
            </a:endParaRPr>
          </a:p>
        </p:txBody>
      </p:sp>
    </p:spTree>
    <p:extLst>
      <p:ext uri="{BB962C8B-B14F-4D97-AF65-F5344CB8AC3E}">
        <p14:creationId xmlns:p14="http://schemas.microsoft.com/office/powerpoint/2010/main" val="2421118264"/>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6">
            <a:extLst>
              <a:ext uri="{FF2B5EF4-FFF2-40B4-BE49-F238E27FC236}">
                <a16:creationId xmlns:a16="http://schemas.microsoft.com/office/drawing/2014/main" id="{133F8CB7-795C-4272-9073-64D8CF97F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12" name="Rectangle 11">
            <a:extLst>
              <a:ext uri="{FF2B5EF4-FFF2-40B4-BE49-F238E27FC236}">
                <a16:creationId xmlns:a16="http://schemas.microsoft.com/office/drawing/2014/main" id="{180DE8A2-73B1-4AFE-8FB9-BE4B66F398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6">
            <a:extLst>
              <a:ext uri="{FF2B5EF4-FFF2-40B4-BE49-F238E27FC236}">
                <a16:creationId xmlns:a16="http://schemas.microsoft.com/office/drawing/2014/main" id="{E5ADB140-E61F-4DA4-A342-F5EF70772D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solidFill>
            <a:srgbClr val="212121"/>
          </a:solid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标题 1">
            <a:extLst>
              <a:ext uri="{FF2B5EF4-FFF2-40B4-BE49-F238E27FC236}">
                <a16:creationId xmlns:a16="http://schemas.microsoft.com/office/drawing/2014/main" id="{F401BE87-6920-7E53-F89E-1942B7D1213F}"/>
              </a:ext>
            </a:extLst>
          </p:cNvPr>
          <p:cNvSpPr>
            <a:spLocks noGrp="1"/>
          </p:cNvSpPr>
          <p:nvPr>
            <p:ph type="title"/>
          </p:nvPr>
        </p:nvSpPr>
        <p:spPr>
          <a:xfrm>
            <a:off x="451514" y="217171"/>
            <a:ext cx="11288972" cy="994410"/>
          </a:xfrm>
          <a:effectLst/>
        </p:spPr>
        <p:txBody>
          <a:bodyPr vert="horz" lIns="91440" tIns="45720" rIns="91440" bIns="45720" rtlCol="0" anchor="b">
            <a:normAutofit fontScale="90000"/>
          </a:bodyPr>
          <a:lstStyle/>
          <a:p>
            <a:pPr>
              <a:lnSpc>
                <a:spcPct val="90000"/>
              </a:lnSpc>
            </a:pPr>
            <a:r>
              <a:rPr lang="en-US" altLang="zh-CN" sz="4400" dirty="0">
                <a:solidFill>
                  <a:srgbClr val="FFFFFF"/>
                </a:solidFill>
              </a:rPr>
              <a:t>G</a:t>
            </a:r>
            <a:r>
              <a:rPr lang="zh-CN" altLang="en-US" sz="4400" dirty="0">
                <a:solidFill>
                  <a:srgbClr val="FFFFFF"/>
                </a:solidFill>
              </a:rPr>
              <a:t>蛋白激活的基本模式</a:t>
            </a:r>
            <a:br>
              <a:rPr lang="en-US" altLang="zh-CN" sz="2500" dirty="0">
                <a:solidFill>
                  <a:srgbClr val="FFFFFF"/>
                </a:solidFill>
              </a:rPr>
            </a:br>
            <a:endParaRPr lang="zh-CN" altLang="en-US" sz="2500" dirty="0">
              <a:solidFill>
                <a:srgbClr val="FFFFFF"/>
              </a:solidFill>
            </a:endParaRPr>
          </a:p>
        </p:txBody>
      </p:sp>
      <p:sp>
        <p:nvSpPr>
          <p:cNvPr id="3" name="内容占位符 2">
            <a:extLst>
              <a:ext uri="{FF2B5EF4-FFF2-40B4-BE49-F238E27FC236}">
                <a16:creationId xmlns:a16="http://schemas.microsoft.com/office/drawing/2014/main" id="{DA978799-46A8-2BDF-DD56-E5921CA35C1F}"/>
              </a:ext>
            </a:extLst>
          </p:cNvPr>
          <p:cNvSpPr>
            <a:spLocks noGrp="1"/>
          </p:cNvSpPr>
          <p:nvPr>
            <p:ph idx="1"/>
          </p:nvPr>
        </p:nvSpPr>
        <p:spPr>
          <a:xfrm>
            <a:off x="451514" y="1211580"/>
            <a:ext cx="11288972" cy="628650"/>
          </a:xfrm>
        </p:spPr>
        <p:txBody>
          <a:bodyPr vert="horz" lIns="91440" tIns="45720" rIns="91440" bIns="45720" rtlCol="0" anchor="t">
            <a:normAutofit/>
          </a:bodyPr>
          <a:lstStyle/>
          <a:p>
            <a:pPr marL="0" indent="0">
              <a:buNone/>
            </a:pPr>
            <a:r>
              <a:rPr lang="zh-CN" altLang="en-US" sz="2200" kern="1200" dirty="0">
                <a:solidFill>
                  <a:srgbClr val="FFFFFF"/>
                </a:solidFill>
                <a:latin typeface="+mn-lt"/>
                <a:ea typeface="+mn-ea"/>
                <a:cs typeface="+mn-cs"/>
              </a:rPr>
              <a:t>分开来</a:t>
            </a:r>
            <a:r>
              <a:rPr lang="zh-CN" altLang="en-US" sz="2200" dirty="0">
                <a:solidFill>
                  <a:srgbClr val="FFFFFF"/>
                </a:solidFill>
              </a:rPr>
              <a:t>进一步激活不同的</a:t>
            </a:r>
            <a:r>
              <a:rPr lang="zh-CN" altLang="en-US" sz="2200" kern="1200" dirty="0">
                <a:solidFill>
                  <a:srgbClr val="FFFFFF"/>
                </a:solidFill>
                <a:latin typeface="+mn-lt"/>
                <a:ea typeface="+mn-ea"/>
                <a:cs typeface="+mn-cs"/>
              </a:rPr>
              <a:t>效应器蛋白</a:t>
            </a:r>
          </a:p>
        </p:txBody>
      </p:sp>
      <p:pic>
        <p:nvPicPr>
          <p:cNvPr id="6" name="图片 5">
            <a:extLst>
              <a:ext uri="{FF2B5EF4-FFF2-40B4-BE49-F238E27FC236}">
                <a16:creationId xmlns:a16="http://schemas.microsoft.com/office/drawing/2014/main" id="{758A1706-A774-B29A-14A5-3A73C93529F4}"/>
              </a:ext>
            </a:extLst>
          </p:cNvPr>
          <p:cNvPicPr>
            <a:picLocks noChangeAspect="1"/>
          </p:cNvPicPr>
          <p:nvPr/>
        </p:nvPicPr>
        <p:blipFill>
          <a:blip r:embed="rId3"/>
          <a:stretch>
            <a:fillRect/>
          </a:stretch>
        </p:blipFill>
        <p:spPr>
          <a:xfrm>
            <a:off x="583897" y="2185988"/>
            <a:ext cx="11024206" cy="4582189"/>
          </a:xfrm>
          <a:prstGeom prst="rect">
            <a:avLst/>
          </a:prstGeom>
        </p:spPr>
      </p:pic>
    </p:spTree>
    <p:extLst>
      <p:ext uri="{BB962C8B-B14F-4D97-AF65-F5344CB8AC3E}">
        <p14:creationId xmlns:p14="http://schemas.microsoft.com/office/powerpoint/2010/main" val="1080361408"/>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9D336D4B-F9C3-4167-9191-8DA896C803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6">
            <a:extLst>
              <a:ext uri="{FF2B5EF4-FFF2-40B4-BE49-F238E27FC236}">
                <a16:creationId xmlns:a16="http://schemas.microsoft.com/office/drawing/2014/main" id="{069BF0B4-2BF1-40F2-8D8E-9CFCED97D9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0" y="4672012"/>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solidFill>
            <a:srgbClr val="212121"/>
          </a:solid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标题 1">
            <a:extLst>
              <a:ext uri="{FF2B5EF4-FFF2-40B4-BE49-F238E27FC236}">
                <a16:creationId xmlns:a16="http://schemas.microsoft.com/office/drawing/2014/main" id="{F401BE87-6920-7E53-F89E-1942B7D1213F}"/>
              </a:ext>
            </a:extLst>
          </p:cNvPr>
          <p:cNvSpPr>
            <a:spLocks noGrp="1"/>
          </p:cNvSpPr>
          <p:nvPr>
            <p:ph type="title"/>
          </p:nvPr>
        </p:nvSpPr>
        <p:spPr>
          <a:xfrm>
            <a:off x="131473" y="5153708"/>
            <a:ext cx="5213413" cy="1395681"/>
          </a:xfrm>
        </p:spPr>
        <p:txBody>
          <a:bodyPr vert="horz" lIns="91440" tIns="45720" rIns="91440" bIns="45720" rtlCol="0" anchor="ctr">
            <a:normAutofit fontScale="90000"/>
          </a:bodyPr>
          <a:lstStyle/>
          <a:p>
            <a:r>
              <a:rPr lang="en-US" altLang="zh-CN" sz="4400" dirty="0"/>
              <a:t>G</a:t>
            </a:r>
            <a:r>
              <a:rPr lang="zh-CN" altLang="en-US" sz="4400" dirty="0"/>
              <a:t>蛋白激活的基本模式</a:t>
            </a:r>
            <a:br>
              <a:rPr lang="en-US" altLang="zh-CN" sz="2400" dirty="0"/>
            </a:br>
            <a:endParaRPr lang="zh-CN" altLang="en-US" sz="2400" dirty="0"/>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DA978799-46A8-2BDF-DD56-E5921CA35C1F}"/>
                  </a:ext>
                </a:extLst>
              </p:cNvPr>
              <p:cNvSpPr>
                <a:spLocks noGrp="1"/>
              </p:cNvSpPr>
              <p:nvPr>
                <p:ph idx="1"/>
              </p:nvPr>
            </p:nvSpPr>
            <p:spPr>
              <a:xfrm>
                <a:off x="5525481" y="5366323"/>
                <a:ext cx="6395601" cy="970450"/>
              </a:xfrm>
            </p:spPr>
            <p:txBody>
              <a:bodyPr vert="horz" lIns="91440" tIns="45720" rIns="91440" bIns="45720" rtlCol="0">
                <a:normAutofit lnSpcReduction="10000"/>
              </a:bodyPr>
              <a:lstStyle/>
              <a:p>
                <a:pPr marL="0" indent="0">
                  <a:buNone/>
                </a:pPr>
                <a14:m>
                  <m:oMath xmlns:m="http://schemas.openxmlformats.org/officeDocument/2006/math">
                    <m:sSub>
                      <m:sSubPr>
                        <m:ctrlPr>
                          <a:rPr lang="en-US" altLang="zh-CN" sz="2400" i="1" smtClean="0">
                            <a:solidFill>
                              <a:srgbClr val="FEFEFE"/>
                            </a:solidFill>
                            <a:latin typeface="Cambria Math" panose="02040503050406030204" pitchFamily="18" charset="0"/>
                          </a:rPr>
                        </m:ctrlPr>
                      </m:sSubPr>
                      <m:e>
                        <m:r>
                          <a:rPr lang="en-US" altLang="zh-CN" sz="2400" b="0" i="1" smtClean="0">
                            <a:solidFill>
                              <a:srgbClr val="FEFEFE"/>
                            </a:solidFill>
                            <a:latin typeface="Cambria Math" panose="02040503050406030204" pitchFamily="18" charset="0"/>
                          </a:rPr>
                          <m:t>𝐺</m:t>
                        </m:r>
                      </m:e>
                      <m:sub>
                        <m:r>
                          <m:rPr>
                            <m:sty m:val="p"/>
                          </m:rPr>
                          <a:rPr lang="el-GR" altLang="zh-CN" sz="2400" i="1" smtClean="0">
                            <a:solidFill>
                              <a:srgbClr val="FEFEFE"/>
                            </a:solidFill>
                            <a:latin typeface="Cambria Math" panose="02040503050406030204" pitchFamily="18" charset="0"/>
                          </a:rPr>
                          <m:t>α</m:t>
                        </m:r>
                      </m:sub>
                    </m:sSub>
                    <m:r>
                      <a:rPr lang="zh-CN" altLang="en-US" sz="2400" i="1">
                        <a:solidFill>
                          <a:srgbClr val="FEFEFE"/>
                        </a:solidFill>
                        <a:latin typeface="Cambria Math" panose="02040503050406030204" pitchFamily="18" charset="0"/>
                      </a:rPr>
                      <m:t>本身</m:t>
                    </m:r>
                  </m:oMath>
                </a14:m>
                <a:r>
                  <a:rPr lang="zh-CN" altLang="en-US" sz="2400" kern="1200" dirty="0">
                    <a:solidFill>
                      <a:srgbClr val="FEFEFE"/>
                    </a:solidFill>
                    <a:latin typeface="+mn-lt"/>
                    <a:ea typeface="+mn-ea"/>
                    <a:cs typeface="+mn-cs"/>
                  </a:rPr>
                  <a:t>也是个酶 于是自己把自己的活动给停了</a:t>
                </a:r>
                <a:endParaRPr lang="en-US" altLang="zh-CN" sz="2400" kern="1200" dirty="0">
                  <a:solidFill>
                    <a:srgbClr val="FEFEFE"/>
                  </a:solidFill>
                  <a:latin typeface="+mn-lt"/>
                  <a:ea typeface="+mn-ea"/>
                  <a:cs typeface="+mn-cs"/>
                </a:endParaRPr>
              </a:p>
              <a:p>
                <a:pPr marL="0" indent="0">
                  <a:buNone/>
                </a:pPr>
                <a:r>
                  <a:rPr lang="zh-CN" altLang="en-US" sz="2400" dirty="0">
                    <a:solidFill>
                      <a:srgbClr val="FEFEFE"/>
                    </a:solidFill>
                  </a:rPr>
                  <a:t>然后这两块东西会重新合体</a:t>
                </a:r>
                <a:endParaRPr lang="zh-CN" altLang="en-US" sz="2400" kern="1200" dirty="0">
                  <a:solidFill>
                    <a:srgbClr val="FEFEFE"/>
                  </a:solidFill>
                  <a:latin typeface="+mn-lt"/>
                  <a:ea typeface="+mn-ea"/>
                  <a:cs typeface="+mn-cs"/>
                </a:endParaRPr>
              </a:p>
            </p:txBody>
          </p:sp>
        </mc:Choice>
        <mc:Fallback xmlns="">
          <p:sp>
            <p:nvSpPr>
              <p:cNvPr id="3" name="内容占位符 2">
                <a:extLst>
                  <a:ext uri="{FF2B5EF4-FFF2-40B4-BE49-F238E27FC236}">
                    <a16:creationId xmlns:a16="http://schemas.microsoft.com/office/drawing/2014/main" id="{DA978799-46A8-2BDF-DD56-E5921CA35C1F}"/>
                  </a:ext>
                </a:extLst>
              </p:cNvPr>
              <p:cNvSpPr>
                <a:spLocks noGrp="1" noRot="1" noChangeAspect="1" noMove="1" noResize="1" noEditPoints="1" noAdjustHandles="1" noChangeArrowheads="1" noChangeShapeType="1" noTextEdit="1"/>
              </p:cNvSpPr>
              <p:nvPr>
                <p:ph idx="1"/>
              </p:nvPr>
            </p:nvSpPr>
            <p:spPr>
              <a:xfrm>
                <a:off x="5525481" y="5366323"/>
                <a:ext cx="6395601" cy="970450"/>
              </a:xfrm>
              <a:blipFill>
                <a:blip r:embed="rId3"/>
                <a:stretch>
                  <a:fillRect/>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D21681D1-30C4-C8E1-0D04-B1ED11A74347}"/>
              </a:ext>
            </a:extLst>
          </p:cNvPr>
          <p:cNvPicPr>
            <a:picLocks noChangeAspect="1"/>
          </p:cNvPicPr>
          <p:nvPr/>
        </p:nvPicPr>
        <p:blipFill>
          <a:blip r:embed="rId4"/>
          <a:stretch>
            <a:fillRect/>
          </a:stretch>
        </p:blipFill>
        <p:spPr>
          <a:xfrm>
            <a:off x="270917" y="531721"/>
            <a:ext cx="11650165" cy="3925753"/>
          </a:xfrm>
          <a:prstGeom prst="rect">
            <a:avLst/>
          </a:prstGeom>
        </p:spPr>
      </p:pic>
    </p:spTree>
    <p:extLst>
      <p:ext uri="{BB962C8B-B14F-4D97-AF65-F5344CB8AC3E}">
        <p14:creationId xmlns:p14="http://schemas.microsoft.com/office/powerpoint/2010/main" val="1697398376"/>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B386D0A-C99B-102E-372D-4F93A80B17DF}"/>
              </a:ext>
            </a:extLst>
          </p:cNvPr>
          <p:cNvSpPr>
            <a:spLocks noGrp="1"/>
          </p:cNvSpPr>
          <p:nvPr>
            <p:ph type="title"/>
          </p:nvPr>
        </p:nvSpPr>
        <p:spPr/>
        <p:txBody>
          <a:bodyPr/>
          <a:lstStyle/>
          <a:p>
            <a:r>
              <a:rPr lang="en-US" altLang="zh-CN" sz="4400" dirty="0"/>
              <a:t>G</a:t>
            </a:r>
            <a:r>
              <a:rPr lang="zh-CN" altLang="en-US" sz="4400" dirty="0"/>
              <a:t>蛋白偶联效应器系统</a:t>
            </a:r>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7D459CD7-ACDB-7D99-E259-A37FC2014D4E}"/>
                  </a:ext>
                </a:extLst>
              </p:cNvPr>
              <p:cNvSpPr>
                <a:spLocks noGrp="1"/>
              </p:cNvSpPr>
              <p:nvPr>
                <p:ph idx="1"/>
              </p:nvPr>
            </p:nvSpPr>
            <p:spPr/>
            <p:txBody>
              <a:bodyPr>
                <a:normAutofit/>
              </a:bodyPr>
              <a:lstStyle/>
              <a:p>
                <a14:m>
                  <m:oMath xmlns:m="http://schemas.openxmlformats.org/officeDocument/2006/math">
                    <m:sSub>
                      <m:sSubPr>
                        <m:ctrlPr>
                          <a:rPr lang="en-US" altLang="zh-CN" sz="2800" i="1" smtClean="0">
                            <a:latin typeface="Cambria Math" panose="02040503050406030204" pitchFamily="18" charset="0"/>
                          </a:rPr>
                        </m:ctrlPr>
                      </m:sSubPr>
                      <m:e>
                        <m:r>
                          <a:rPr lang="en-US" altLang="zh-CN" sz="2800" b="0" i="1" smtClean="0">
                            <a:latin typeface="Cambria Math" panose="02040503050406030204" pitchFamily="18" charset="0"/>
                          </a:rPr>
                          <m:t>𝐺</m:t>
                        </m:r>
                      </m:e>
                      <m:sub>
                        <m:r>
                          <a:rPr lang="en-US" altLang="zh-CN" sz="2800" b="0" i="1" smtClean="0">
                            <a:latin typeface="Cambria Math" panose="02040503050406030204" pitchFamily="18" charset="0"/>
                          </a:rPr>
                          <m:t>𝑆</m:t>
                        </m:r>
                      </m:sub>
                    </m:sSub>
                  </m:oMath>
                </a14:m>
                <a:r>
                  <a:rPr lang="zh-CN" altLang="en-US" sz="2800" dirty="0"/>
                  <a:t> 兴奋性</a:t>
                </a:r>
                <a:r>
                  <a:rPr lang="en-US" altLang="zh-CN" sz="2800" dirty="0"/>
                  <a:t>G</a:t>
                </a:r>
                <a:r>
                  <a:rPr lang="zh-CN" altLang="en-US" sz="2800" dirty="0"/>
                  <a:t>蛋白 </a:t>
                </a:r>
                <a:r>
                  <a:rPr lang="en-US" altLang="zh-CN" sz="2800" dirty="0"/>
                  <a:t>&amp; </a:t>
                </a:r>
                <a14:m>
                  <m:oMath xmlns:m="http://schemas.openxmlformats.org/officeDocument/2006/math">
                    <m:sSub>
                      <m:sSubPr>
                        <m:ctrlPr>
                          <a:rPr lang="en-US" altLang="zh-CN" sz="2800" i="1" dirty="0" smtClean="0">
                            <a:latin typeface="Cambria Math" panose="02040503050406030204" pitchFamily="18" charset="0"/>
                          </a:rPr>
                        </m:ctrlPr>
                      </m:sSubPr>
                      <m:e>
                        <m:r>
                          <a:rPr lang="en-US" altLang="zh-CN" sz="2800" b="0" i="1" dirty="0" smtClean="0">
                            <a:latin typeface="Cambria Math" panose="02040503050406030204" pitchFamily="18" charset="0"/>
                          </a:rPr>
                          <m:t>𝐺</m:t>
                        </m:r>
                      </m:e>
                      <m:sub>
                        <m:r>
                          <a:rPr lang="en-US" altLang="zh-CN" sz="2800" b="0" i="1" dirty="0" smtClean="0">
                            <a:latin typeface="Cambria Math" panose="02040503050406030204" pitchFamily="18" charset="0"/>
                          </a:rPr>
                          <m:t>𝑖</m:t>
                        </m:r>
                      </m:sub>
                    </m:sSub>
                    <m:r>
                      <a:rPr lang="en-US" altLang="zh-CN" sz="2800" b="0" i="0" dirty="0" smtClean="0">
                        <a:latin typeface="Cambria Math" panose="02040503050406030204" pitchFamily="18" charset="0"/>
                      </a:rPr>
                      <m:t> </m:t>
                    </m:r>
                  </m:oMath>
                </a14:m>
                <a:r>
                  <a:rPr lang="zh-CN" altLang="en-US" sz="2800" dirty="0"/>
                  <a:t>抑制性</a:t>
                </a:r>
                <a:r>
                  <a:rPr lang="en-US" altLang="zh-CN" sz="2800" dirty="0"/>
                  <a:t>G</a:t>
                </a:r>
                <a:r>
                  <a:rPr lang="zh-CN" altLang="en-US" sz="2800" dirty="0"/>
                  <a:t>蛋白</a:t>
                </a:r>
                <a:endParaRPr lang="en-US" altLang="zh-CN" sz="2800" dirty="0"/>
              </a:p>
              <a:p>
                <a:r>
                  <a:rPr lang="zh-CN" altLang="en-US" sz="2800" dirty="0"/>
                  <a:t>效应器蛋白：</a:t>
                </a:r>
                <a:r>
                  <a:rPr lang="en-US" altLang="zh-CN" sz="2800" dirty="0"/>
                  <a:t>G</a:t>
                </a:r>
                <a:r>
                  <a:rPr lang="zh-CN" altLang="en-US" sz="2800" dirty="0"/>
                  <a:t>蛋白门控离子通道 </a:t>
                </a:r>
                <a:r>
                  <a:rPr lang="en-US" altLang="zh-CN" sz="2800" dirty="0"/>
                  <a:t>&amp; G</a:t>
                </a:r>
                <a:r>
                  <a:rPr lang="zh-CN" altLang="en-US" sz="2800" dirty="0"/>
                  <a:t>蛋白活化酶</a:t>
                </a:r>
                <a:endParaRPr lang="en-US" altLang="zh-CN" sz="2800" dirty="0"/>
              </a:p>
              <a:p>
                <a:r>
                  <a:rPr lang="zh-CN" altLang="en-US" sz="2800" dirty="0"/>
                  <a:t>直捷通路 </a:t>
                </a:r>
                <a:r>
                  <a:rPr lang="en-US" altLang="zh-CN" sz="2800" dirty="0"/>
                  <a:t>&amp; </a:t>
                </a:r>
                <a:r>
                  <a:rPr lang="zh-CN" altLang="en-US" sz="2800" u="sng" dirty="0"/>
                  <a:t>第二信使级联反应</a:t>
                </a:r>
              </a:p>
            </p:txBody>
          </p:sp>
        </mc:Choice>
        <mc:Fallback xmlns="">
          <p:sp>
            <p:nvSpPr>
              <p:cNvPr id="3" name="内容占位符 2">
                <a:extLst>
                  <a:ext uri="{FF2B5EF4-FFF2-40B4-BE49-F238E27FC236}">
                    <a16:creationId xmlns:a16="http://schemas.microsoft.com/office/drawing/2014/main" id="{7D459CD7-ACDB-7D99-E259-A37FC2014D4E}"/>
                  </a:ext>
                </a:extLst>
              </p:cNvPr>
              <p:cNvSpPr>
                <a:spLocks noGrp="1" noRot="1" noChangeAspect="1" noMove="1" noResize="1" noEditPoints="1" noAdjustHandles="1" noChangeArrowheads="1" noChangeShapeType="1" noTextEdit="1"/>
              </p:cNvSpPr>
              <p:nvPr>
                <p:ph idx="1"/>
              </p:nvPr>
            </p:nvSpPr>
            <p:spPr>
              <a:blipFill>
                <a:blip r:embed="rId3"/>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6848307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7D26C8-96ED-46E3-BD94-C1608C54C3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23">
            <a:extLst>
              <a:ext uri="{FF2B5EF4-FFF2-40B4-BE49-F238E27FC236}">
                <a16:creationId xmlns:a16="http://schemas.microsoft.com/office/drawing/2014/main" id="{13EEA0A9-F720-41ED-8EBA-2A10A664FD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标题 1">
            <a:extLst>
              <a:ext uri="{FF2B5EF4-FFF2-40B4-BE49-F238E27FC236}">
                <a16:creationId xmlns:a16="http://schemas.microsoft.com/office/drawing/2014/main" id="{9030BC00-E0A4-0DFE-17EA-1DCDAF1246FD}"/>
              </a:ext>
            </a:extLst>
          </p:cNvPr>
          <p:cNvSpPr>
            <a:spLocks noGrp="1"/>
          </p:cNvSpPr>
          <p:nvPr>
            <p:ph type="title"/>
          </p:nvPr>
        </p:nvSpPr>
        <p:spPr>
          <a:xfrm>
            <a:off x="643464" y="731520"/>
            <a:ext cx="3768516" cy="911628"/>
          </a:xfrm>
        </p:spPr>
        <p:txBody>
          <a:bodyPr>
            <a:normAutofit/>
          </a:bodyPr>
          <a:lstStyle/>
          <a:p>
            <a:r>
              <a:rPr lang="zh-CN" altLang="en-US" dirty="0"/>
              <a:t>直捷通路</a:t>
            </a:r>
          </a:p>
        </p:txBody>
      </p:sp>
      <p:sp>
        <p:nvSpPr>
          <p:cNvPr id="3" name="内容占位符 2">
            <a:extLst>
              <a:ext uri="{FF2B5EF4-FFF2-40B4-BE49-F238E27FC236}">
                <a16:creationId xmlns:a16="http://schemas.microsoft.com/office/drawing/2014/main" id="{F3227E78-2C81-FCBB-D991-83BA5AE4D2E4}"/>
              </a:ext>
            </a:extLst>
          </p:cNvPr>
          <p:cNvSpPr>
            <a:spLocks noGrp="1"/>
          </p:cNvSpPr>
          <p:nvPr>
            <p:ph idx="1"/>
          </p:nvPr>
        </p:nvSpPr>
        <p:spPr>
          <a:xfrm>
            <a:off x="643463" y="2003005"/>
            <a:ext cx="3993541" cy="4409670"/>
          </a:xfrm>
        </p:spPr>
        <p:txBody>
          <a:bodyPr>
            <a:normAutofit/>
          </a:bodyPr>
          <a:lstStyle/>
          <a:p>
            <a:r>
              <a:rPr lang="zh-CN" altLang="en-US" sz="2400" dirty="0"/>
              <a:t>受体→</a:t>
            </a:r>
            <a:r>
              <a:rPr lang="en-US" altLang="zh-CN" sz="2400" dirty="0"/>
              <a:t>G</a:t>
            </a:r>
            <a:r>
              <a:rPr lang="zh-CN" altLang="en-US" sz="2400" dirty="0"/>
              <a:t>蛋白→离子通道</a:t>
            </a:r>
            <a:endParaRPr lang="en-US" altLang="zh-CN" sz="2400" dirty="0"/>
          </a:p>
          <a:p>
            <a:r>
              <a:rPr lang="zh-CN" altLang="en-US" sz="2400" dirty="0"/>
              <a:t>仅次于递质门控通道的调节速度：</a:t>
            </a:r>
            <a:r>
              <a:rPr lang="en-US" altLang="zh-CN" sz="2400" dirty="0"/>
              <a:t>30~100ms</a:t>
            </a:r>
          </a:p>
          <a:p>
            <a:r>
              <a:rPr lang="zh-CN" altLang="en-US" sz="2400" dirty="0"/>
              <a:t>作用范围有限</a:t>
            </a:r>
          </a:p>
        </p:txBody>
      </p:sp>
      <p:sp>
        <p:nvSpPr>
          <p:cNvPr id="14" name="Rounded Rectangle 17">
            <a:extLst>
              <a:ext uri="{FF2B5EF4-FFF2-40B4-BE49-F238E27FC236}">
                <a16:creationId xmlns:a16="http://schemas.microsoft.com/office/drawing/2014/main" id="{03B27569-6089-4DC0-93E0-F3F6E1E93C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78945" y="958640"/>
            <a:ext cx="6269591"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图片 6">
            <a:extLst>
              <a:ext uri="{FF2B5EF4-FFF2-40B4-BE49-F238E27FC236}">
                <a16:creationId xmlns:a16="http://schemas.microsoft.com/office/drawing/2014/main" id="{586A87F0-551C-8FAB-B1F7-CA00B785B7CA}"/>
              </a:ext>
            </a:extLst>
          </p:cNvPr>
          <p:cNvPicPr>
            <a:picLocks noChangeAspect="1"/>
          </p:cNvPicPr>
          <p:nvPr/>
        </p:nvPicPr>
        <p:blipFill>
          <a:blip r:embed="rId3"/>
          <a:stretch>
            <a:fillRect/>
          </a:stretch>
        </p:blipFill>
        <p:spPr>
          <a:xfrm>
            <a:off x="5055444" y="0"/>
            <a:ext cx="6858000" cy="6858000"/>
          </a:xfrm>
          <a:prstGeom prst="rect">
            <a:avLst/>
          </a:prstGeom>
        </p:spPr>
      </p:pic>
    </p:spTree>
    <p:extLst>
      <p:ext uri="{BB962C8B-B14F-4D97-AF65-F5344CB8AC3E}">
        <p14:creationId xmlns:p14="http://schemas.microsoft.com/office/powerpoint/2010/main" val="14858869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030BC00-E0A4-0DFE-17EA-1DCDAF1246FD}"/>
              </a:ext>
            </a:extLst>
          </p:cNvPr>
          <p:cNvSpPr>
            <a:spLocks noGrp="1"/>
          </p:cNvSpPr>
          <p:nvPr>
            <p:ph type="title"/>
          </p:nvPr>
        </p:nvSpPr>
        <p:spPr>
          <a:xfrm>
            <a:off x="810000" y="447188"/>
            <a:ext cx="10571998" cy="970450"/>
          </a:xfrm>
        </p:spPr>
        <p:txBody>
          <a:bodyPr>
            <a:normAutofit/>
          </a:bodyPr>
          <a:lstStyle/>
          <a:p>
            <a:r>
              <a:rPr lang="zh-CN" altLang="en-US" dirty="0"/>
              <a:t>第二信使级联反应</a:t>
            </a:r>
          </a:p>
        </p:txBody>
      </p:sp>
      <p:sp>
        <p:nvSpPr>
          <p:cNvPr id="3" name="内容占位符 2">
            <a:extLst>
              <a:ext uri="{FF2B5EF4-FFF2-40B4-BE49-F238E27FC236}">
                <a16:creationId xmlns:a16="http://schemas.microsoft.com/office/drawing/2014/main" id="{F3227E78-2C81-FCBB-D991-83BA5AE4D2E4}"/>
              </a:ext>
            </a:extLst>
          </p:cNvPr>
          <p:cNvSpPr>
            <a:spLocks noGrp="1"/>
          </p:cNvSpPr>
          <p:nvPr>
            <p:ph idx="1"/>
          </p:nvPr>
        </p:nvSpPr>
        <p:spPr>
          <a:xfrm>
            <a:off x="810000" y="2424876"/>
            <a:ext cx="3835583" cy="3632200"/>
          </a:xfrm>
        </p:spPr>
        <p:txBody>
          <a:bodyPr>
            <a:normAutofit/>
          </a:bodyPr>
          <a:lstStyle/>
          <a:p>
            <a:r>
              <a:rPr lang="zh-CN" altLang="en-US" sz="2800" dirty="0"/>
              <a:t>通过直接激活酶类来发挥作用</a:t>
            </a:r>
            <a:endParaRPr lang="en-US" altLang="zh-CN" sz="2800" dirty="0"/>
          </a:p>
          <a:p>
            <a:r>
              <a:rPr lang="zh-CN" altLang="en-US" sz="2800" dirty="0"/>
              <a:t>下游酶</a:t>
            </a:r>
            <a:endParaRPr lang="en-US" altLang="zh-CN" sz="2800" dirty="0"/>
          </a:p>
          <a:p>
            <a:r>
              <a:rPr lang="zh-CN" altLang="en-US" sz="2800" u="sng" dirty="0"/>
              <a:t>第二信使</a:t>
            </a:r>
            <a:endParaRPr lang="en-US" altLang="zh-CN" sz="2800" u="sng" dirty="0"/>
          </a:p>
        </p:txBody>
      </p:sp>
      <p:pic>
        <p:nvPicPr>
          <p:cNvPr id="5" name="图片 4">
            <a:extLst>
              <a:ext uri="{FF2B5EF4-FFF2-40B4-BE49-F238E27FC236}">
                <a16:creationId xmlns:a16="http://schemas.microsoft.com/office/drawing/2014/main" id="{923B106D-3A4A-E068-ACD5-E1D7AA60D79D}"/>
              </a:ext>
            </a:extLst>
          </p:cNvPr>
          <p:cNvPicPr>
            <a:picLocks noChangeAspect="1"/>
          </p:cNvPicPr>
          <p:nvPr/>
        </p:nvPicPr>
        <p:blipFill>
          <a:blip r:embed="rId3"/>
          <a:stretch>
            <a:fillRect/>
          </a:stretch>
        </p:blipFill>
        <p:spPr>
          <a:xfrm>
            <a:off x="4577151" y="2072845"/>
            <a:ext cx="7516876" cy="4660463"/>
          </a:xfrm>
          <a:prstGeom prst="roundRect">
            <a:avLst>
              <a:gd name="adj" fmla="val 3876"/>
            </a:avLst>
          </a:prstGeom>
          <a:ln>
            <a:solidFill>
              <a:schemeClr val="accent1"/>
            </a:solidFill>
          </a:ln>
          <a:effectLst/>
        </p:spPr>
      </p:pic>
    </p:spTree>
    <p:extLst>
      <p:ext uri="{BB962C8B-B14F-4D97-AF65-F5344CB8AC3E}">
        <p14:creationId xmlns:p14="http://schemas.microsoft.com/office/powerpoint/2010/main" val="35414555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4" name="Freeform 6">
            <a:extLst>
              <a:ext uri="{FF2B5EF4-FFF2-40B4-BE49-F238E27FC236}">
                <a16:creationId xmlns:a16="http://schemas.microsoft.com/office/drawing/2014/main" id="{133F8CB7-795C-4272-9073-64D8CF97F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15" name="Freeform 9">
            <a:extLst>
              <a:ext uri="{FF2B5EF4-FFF2-40B4-BE49-F238E27FC236}">
                <a16:creationId xmlns:a16="http://schemas.microsoft.com/office/drawing/2014/main" id="{7AF0B711-0578-47A6-AB9A-AF422D2535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4525094"/>
            <a:ext cx="12192000" cy="2332906"/>
          </a:xfrm>
          <a:custGeom>
            <a:avLst/>
            <a:gdLst>
              <a:gd name="connsiteX0" fmla="*/ 0 w 12192000"/>
              <a:gd name="connsiteY0" fmla="*/ 0 h 2332906"/>
              <a:gd name="connsiteX1" fmla="*/ 1996017 w 12192000"/>
              <a:gd name="connsiteY1" fmla="*/ 0 h 2332906"/>
              <a:gd name="connsiteX2" fmla="*/ 2377017 w 12192000"/>
              <a:gd name="connsiteY2" fmla="*/ 263783 h 2332906"/>
              <a:gd name="connsiteX3" fmla="*/ 2385484 w 12192000"/>
              <a:gd name="connsiteY3" fmla="*/ 266713 h 2332906"/>
              <a:gd name="connsiteX4" fmla="*/ 2398184 w 12192000"/>
              <a:gd name="connsiteY4" fmla="*/ 271110 h 2332906"/>
              <a:gd name="connsiteX5" fmla="*/ 2410883 w 12192000"/>
              <a:gd name="connsiteY5" fmla="*/ 275506 h 2332906"/>
              <a:gd name="connsiteX6" fmla="*/ 2421467 w 12192000"/>
              <a:gd name="connsiteY6" fmla="*/ 275506 h 2332906"/>
              <a:gd name="connsiteX7" fmla="*/ 2434167 w 12192000"/>
              <a:gd name="connsiteY7" fmla="*/ 275506 h 2332906"/>
              <a:gd name="connsiteX8" fmla="*/ 2444750 w 12192000"/>
              <a:gd name="connsiteY8" fmla="*/ 271110 h 2332906"/>
              <a:gd name="connsiteX9" fmla="*/ 2457450 w 12192000"/>
              <a:gd name="connsiteY9" fmla="*/ 266713 h 2332906"/>
              <a:gd name="connsiteX10" fmla="*/ 2465917 w 12192000"/>
              <a:gd name="connsiteY10" fmla="*/ 263783 h 2332906"/>
              <a:gd name="connsiteX11" fmla="*/ 2846917 w 12192000"/>
              <a:gd name="connsiteY11" fmla="*/ 0 h 2332906"/>
              <a:gd name="connsiteX12" fmla="*/ 12192000 w 12192000"/>
              <a:gd name="connsiteY12" fmla="*/ 0 h 2332906"/>
              <a:gd name="connsiteX13" fmla="*/ 12192000 w 12192000"/>
              <a:gd name="connsiteY13" fmla="*/ 2332906 h 2332906"/>
              <a:gd name="connsiteX14" fmla="*/ 0 w 12192000"/>
              <a:gd name="connsiteY14" fmla="*/ 2332906 h 2332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2332906">
                <a:moveTo>
                  <a:pt x="0" y="0"/>
                </a:moveTo>
                <a:lnTo>
                  <a:pt x="1996017" y="0"/>
                </a:lnTo>
                <a:lnTo>
                  <a:pt x="2377017" y="263783"/>
                </a:lnTo>
                <a:lnTo>
                  <a:pt x="2385484" y="266713"/>
                </a:lnTo>
                <a:lnTo>
                  <a:pt x="2398184" y="271110"/>
                </a:lnTo>
                <a:lnTo>
                  <a:pt x="2410883" y="275506"/>
                </a:lnTo>
                <a:lnTo>
                  <a:pt x="2421467" y="275506"/>
                </a:lnTo>
                <a:lnTo>
                  <a:pt x="2434167" y="275506"/>
                </a:lnTo>
                <a:lnTo>
                  <a:pt x="2444750" y="271110"/>
                </a:lnTo>
                <a:lnTo>
                  <a:pt x="2457450" y="266713"/>
                </a:lnTo>
                <a:lnTo>
                  <a:pt x="2465917" y="263783"/>
                </a:lnTo>
                <a:lnTo>
                  <a:pt x="2846917" y="0"/>
                </a:lnTo>
                <a:lnTo>
                  <a:pt x="12192000" y="0"/>
                </a:lnTo>
                <a:lnTo>
                  <a:pt x="12192000" y="2332906"/>
                </a:lnTo>
                <a:lnTo>
                  <a:pt x="0" y="2332906"/>
                </a:lnTo>
                <a:close/>
              </a:path>
            </a:pathLst>
          </a:custGeom>
          <a:solidFill>
            <a:srgbClr val="21212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标题 1">
            <a:extLst>
              <a:ext uri="{FF2B5EF4-FFF2-40B4-BE49-F238E27FC236}">
                <a16:creationId xmlns:a16="http://schemas.microsoft.com/office/drawing/2014/main" id="{C3C1A8B7-B43D-1902-BD38-5EF5B22F2076}"/>
              </a:ext>
            </a:extLst>
          </p:cNvPr>
          <p:cNvSpPr>
            <a:spLocks noGrp="1"/>
          </p:cNvSpPr>
          <p:nvPr>
            <p:ph type="title"/>
          </p:nvPr>
        </p:nvSpPr>
        <p:spPr>
          <a:xfrm>
            <a:off x="807485" y="4460797"/>
            <a:ext cx="10572000" cy="1134835"/>
          </a:xfrm>
        </p:spPr>
        <p:txBody>
          <a:bodyPr vert="horz" lIns="91440" tIns="45720" rIns="91440" bIns="45720" rtlCol="0" anchor="b">
            <a:normAutofit/>
          </a:bodyPr>
          <a:lstStyle/>
          <a:p>
            <a:r>
              <a:rPr lang="en-US" altLang="zh-CN" dirty="0">
                <a:solidFill>
                  <a:srgbClr val="FFFFFF"/>
                </a:solidFill>
              </a:rPr>
              <a:t>cAMP</a:t>
            </a:r>
            <a:r>
              <a:rPr lang="zh-CN" altLang="en-US" dirty="0">
                <a:solidFill>
                  <a:srgbClr val="FFFFFF"/>
                </a:solidFill>
              </a:rPr>
              <a:t>第二信使级联反应</a:t>
            </a:r>
          </a:p>
        </p:txBody>
      </p:sp>
      <p:pic>
        <p:nvPicPr>
          <p:cNvPr id="5" name="内容占位符 4">
            <a:extLst>
              <a:ext uri="{FF2B5EF4-FFF2-40B4-BE49-F238E27FC236}">
                <a16:creationId xmlns:a16="http://schemas.microsoft.com/office/drawing/2014/main" id="{0CB3EDCF-5003-8D7C-1EA9-275FD30BBF93}"/>
              </a:ext>
            </a:extLst>
          </p:cNvPr>
          <p:cNvPicPr>
            <a:picLocks noGrp="1" noChangeAspect="1"/>
          </p:cNvPicPr>
          <p:nvPr>
            <p:ph idx="1"/>
          </p:nvPr>
        </p:nvPicPr>
        <p:blipFill>
          <a:blip r:embed="rId3"/>
          <a:stretch>
            <a:fillRect/>
          </a:stretch>
        </p:blipFill>
        <p:spPr>
          <a:xfrm>
            <a:off x="-5030" y="111234"/>
            <a:ext cx="12197030" cy="4299451"/>
          </a:xfrm>
          <a:prstGeom prst="roundRect">
            <a:avLst>
              <a:gd name="adj" fmla="val 3876"/>
            </a:avLst>
          </a:prstGeom>
          <a:ln>
            <a:solidFill>
              <a:schemeClr val="accent1"/>
            </a:solidFill>
          </a:ln>
          <a:effectLst/>
        </p:spPr>
      </p:pic>
      <p:sp>
        <p:nvSpPr>
          <p:cNvPr id="6" name="文本框 5">
            <a:extLst>
              <a:ext uri="{FF2B5EF4-FFF2-40B4-BE49-F238E27FC236}">
                <a16:creationId xmlns:a16="http://schemas.microsoft.com/office/drawing/2014/main" id="{9C1F56E8-DB7B-3147-37AD-AF8458A44F62}"/>
              </a:ext>
            </a:extLst>
          </p:cNvPr>
          <p:cNvSpPr txBox="1"/>
          <p:nvPr/>
        </p:nvSpPr>
        <p:spPr>
          <a:xfrm>
            <a:off x="697230" y="5597062"/>
            <a:ext cx="11041380" cy="707886"/>
          </a:xfrm>
          <a:prstGeom prst="rect">
            <a:avLst/>
          </a:prstGeom>
          <a:noFill/>
        </p:spPr>
        <p:txBody>
          <a:bodyPr wrap="square" rtlCol="0">
            <a:spAutoFit/>
          </a:bodyPr>
          <a:lstStyle/>
          <a:p>
            <a:pPr marL="285750" indent="-285750">
              <a:buFont typeface="Arial" panose="020B0604020202020204" pitchFamily="34" charset="0"/>
              <a:buChar char="•"/>
            </a:pPr>
            <a:r>
              <a:rPr lang="zh-CN" altLang="en-US" sz="2000" dirty="0"/>
              <a:t>由</a:t>
            </a:r>
            <a:r>
              <a:rPr lang="en-US" altLang="zh-CN" sz="2000" dirty="0"/>
              <a:t>NE </a:t>
            </a:r>
            <a:r>
              <a:rPr lang="el-GR" altLang="zh-CN" sz="2000" dirty="0"/>
              <a:t>β</a:t>
            </a:r>
            <a:r>
              <a:rPr lang="zh-CN" altLang="en-US" sz="2000" dirty="0"/>
              <a:t>受体的激活引发</a:t>
            </a:r>
            <a:endParaRPr lang="en-US" altLang="zh-CN" sz="2000" dirty="0"/>
          </a:p>
          <a:p>
            <a:pPr marL="285750" indent="-285750">
              <a:buFont typeface="Arial" panose="020B0604020202020204" pitchFamily="34" charset="0"/>
              <a:buChar char="•"/>
            </a:pPr>
            <a:r>
              <a:rPr lang="zh-CN" altLang="en-US" sz="2000" dirty="0"/>
              <a:t>双向调控</a:t>
            </a:r>
          </a:p>
        </p:txBody>
      </p:sp>
    </p:spTree>
    <p:extLst>
      <p:ext uri="{BB962C8B-B14F-4D97-AF65-F5344CB8AC3E}">
        <p14:creationId xmlns:p14="http://schemas.microsoft.com/office/powerpoint/2010/main" val="1185013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8775F366-526C-4C42-8931-696FFE8AA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6="http://schemas.microsoft.com/office/drawing/2014/main"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useBgFill="1">
        <p:nvSpPr>
          <p:cNvPr id="9" name="Rectangle 8">
            <a:extLst>
              <a:ext uri="{FF2B5EF4-FFF2-40B4-BE49-F238E27FC236}">
                <a16:creationId xmlns:a16="http://schemas.microsoft.com/office/drawing/2014/main" id="{2FE8DED1-24FF-4A79-873B-ECE3ABE730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0AA6A048-501A-4387-906B-B8A8543E7B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7093" y="643467"/>
            <a:ext cx="10917814" cy="5571066"/>
          </a:xfrm>
          <a:custGeom>
            <a:avLst/>
            <a:gdLst>
              <a:gd name="connsiteX0" fmla="*/ 195712 w 10917814"/>
              <a:gd name="connsiteY0" fmla="*/ 0 h 5571066"/>
              <a:gd name="connsiteX1" fmla="*/ 5062165 w 10917814"/>
              <a:gd name="connsiteY1" fmla="*/ 0 h 5571066"/>
              <a:gd name="connsiteX2" fmla="*/ 5419638 w 10917814"/>
              <a:gd name="connsiteY2" fmla="*/ 268105 h 5571066"/>
              <a:gd name="connsiteX3" fmla="*/ 5428105 w 10917814"/>
              <a:gd name="connsiteY3" fmla="*/ 271280 h 5571066"/>
              <a:gd name="connsiteX4" fmla="*/ 5440804 w 10917814"/>
              <a:gd name="connsiteY4" fmla="*/ 276043 h 5571066"/>
              <a:gd name="connsiteX5" fmla="*/ 5453505 w 10917814"/>
              <a:gd name="connsiteY5" fmla="*/ 280805 h 5571066"/>
              <a:gd name="connsiteX6" fmla="*/ 5464088 w 10917814"/>
              <a:gd name="connsiteY6" fmla="*/ 280805 h 5571066"/>
              <a:gd name="connsiteX7" fmla="*/ 5476788 w 10917814"/>
              <a:gd name="connsiteY7" fmla="*/ 280805 h 5571066"/>
              <a:gd name="connsiteX8" fmla="*/ 5487371 w 10917814"/>
              <a:gd name="connsiteY8" fmla="*/ 276043 h 5571066"/>
              <a:gd name="connsiteX9" fmla="*/ 5500071 w 10917814"/>
              <a:gd name="connsiteY9" fmla="*/ 271280 h 5571066"/>
              <a:gd name="connsiteX10" fmla="*/ 5508538 w 10917814"/>
              <a:gd name="connsiteY10" fmla="*/ 268105 h 5571066"/>
              <a:gd name="connsiteX11" fmla="*/ 5866011 w 10917814"/>
              <a:gd name="connsiteY11" fmla="*/ 0 h 5571066"/>
              <a:gd name="connsiteX12" fmla="*/ 10722102 w 10917814"/>
              <a:gd name="connsiteY12" fmla="*/ 0 h 5571066"/>
              <a:gd name="connsiteX13" fmla="*/ 10917814 w 10917814"/>
              <a:gd name="connsiteY13" fmla="*/ 195712 h 5571066"/>
              <a:gd name="connsiteX14" fmla="*/ 10917814 w 10917814"/>
              <a:gd name="connsiteY14" fmla="*/ 5375354 h 5571066"/>
              <a:gd name="connsiteX15" fmla="*/ 10722102 w 10917814"/>
              <a:gd name="connsiteY15" fmla="*/ 5571066 h 5571066"/>
              <a:gd name="connsiteX16" fmla="*/ 195712 w 10917814"/>
              <a:gd name="connsiteY16" fmla="*/ 5571066 h 5571066"/>
              <a:gd name="connsiteX17" fmla="*/ 0 w 10917814"/>
              <a:gd name="connsiteY17" fmla="*/ 5375354 h 5571066"/>
              <a:gd name="connsiteX18" fmla="*/ 0 w 10917814"/>
              <a:gd name="connsiteY18" fmla="*/ 195712 h 5571066"/>
              <a:gd name="connsiteX19" fmla="*/ 195712 w 10917814"/>
              <a:gd name="connsiteY19" fmla="*/ 0 h 5571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917814" h="5571066">
                <a:moveTo>
                  <a:pt x="195712" y="0"/>
                </a:moveTo>
                <a:lnTo>
                  <a:pt x="5062165" y="0"/>
                </a:lnTo>
                <a:lnTo>
                  <a:pt x="5419638" y="268105"/>
                </a:lnTo>
                <a:lnTo>
                  <a:pt x="5428105" y="271280"/>
                </a:lnTo>
                <a:lnTo>
                  <a:pt x="5440804" y="276043"/>
                </a:lnTo>
                <a:lnTo>
                  <a:pt x="5453505" y="280805"/>
                </a:lnTo>
                <a:lnTo>
                  <a:pt x="5464088" y="280805"/>
                </a:lnTo>
                <a:lnTo>
                  <a:pt x="5476788" y="280805"/>
                </a:lnTo>
                <a:lnTo>
                  <a:pt x="5487371" y="276043"/>
                </a:lnTo>
                <a:lnTo>
                  <a:pt x="5500071" y="271280"/>
                </a:lnTo>
                <a:lnTo>
                  <a:pt x="5508538" y="268105"/>
                </a:lnTo>
                <a:lnTo>
                  <a:pt x="5866011" y="0"/>
                </a:lnTo>
                <a:lnTo>
                  <a:pt x="10722102" y="0"/>
                </a:lnTo>
                <a:cubicBezTo>
                  <a:pt x="10830191" y="0"/>
                  <a:pt x="10917814" y="87623"/>
                  <a:pt x="10917814" y="195712"/>
                </a:cubicBezTo>
                <a:lnTo>
                  <a:pt x="10917814" y="5375354"/>
                </a:lnTo>
                <a:cubicBezTo>
                  <a:pt x="10917814" y="5483443"/>
                  <a:pt x="10830191" y="5571066"/>
                  <a:pt x="10722102" y="5571066"/>
                </a:cubicBezTo>
                <a:lnTo>
                  <a:pt x="195712" y="5571066"/>
                </a:lnTo>
                <a:cubicBezTo>
                  <a:pt x="87623" y="5571066"/>
                  <a:pt x="0" y="5483443"/>
                  <a:pt x="0" y="5375354"/>
                </a:cubicBezTo>
                <a:lnTo>
                  <a:pt x="0" y="195712"/>
                </a:lnTo>
                <a:cubicBezTo>
                  <a:pt x="0" y="87623"/>
                  <a:pt x="87623" y="0"/>
                  <a:pt x="195712" y="0"/>
                </a:cubicBezTo>
                <a:close/>
              </a:path>
            </a:pathLst>
          </a:cu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标题 1">
            <a:extLst>
              <a:ext uri="{FF2B5EF4-FFF2-40B4-BE49-F238E27FC236}">
                <a16:creationId xmlns:a16="http://schemas.microsoft.com/office/drawing/2014/main" id="{C9F395D7-FCFD-9675-952A-DE94A87B4627}"/>
              </a:ext>
            </a:extLst>
          </p:cNvPr>
          <p:cNvSpPr>
            <a:spLocks noGrp="1"/>
          </p:cNvSpPr>
          <p:nvPr>
            <p:ph type="title"/>
          </p:nvPr>
        </p:nvSpPr>
        <p:spPr>
          <a:xfrm>
            <a:off x="1280559" y="1286935"/>
            <a:ext cx="9638153" cy="2668377"/>
          </a:xfrm>
          <a:effectLst/>
        </p:spPr>
        <p:txBody>
          <a:bodyPr vert="horz" lIns="91440" tIns="45720" rIns="91440" bIns="45720" rtlCol="0" anchor="b">
            <a:normAutofit/>
          </a:bodyPr>
          <a:lstStyle/>
          <a:p>
            <a:pPr algn="ctr"/>
            <a:r>
              <a:rPr lang="zh-CN" altLang="en-US" sz="5400" dirty="0">
                <a:solidFill>
                  <a:schemeClr val="tx1"/>
                </a:solidFill>
              </a:rPr>
              <a:t>研究</a:t>
            </a:r>
            <a:r>
              <a:rPr lang="zh-CN" altLang="en-US" sz="5400" u="sng" dirty="0">
                <a:solidFill>
                  <a:schemeClr val="tx1"/>
                </a:solidFill>
              </a:rPr>
              <a:t>受体</a:t>
            </a:r>
          </a:p>
        </p:txBody>
      </p:sp>
    </p:spTree>
    <p:extLst>
      <p:ext uri="{BB962C8B-B14F-4D97-AF65-F5344CB8AC3E}">
        <p14:creationId xmlns:p14="http://schemas.microsoft.com/office/powerpoint/2010/main" val="11295010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D336D4B-F9C3-4167-9191-8DA896C803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6">
            <a:extLst>
              <a:ext uri="{FF2B5EF4-FFF2-40B4-BE49-F238E27FC236}">
                <a16:creationId xmlns:a16="http://schemas.microsoft.com/office/drawing/2014/main" id="{069BF0B4-2BF1-40F2-8D8E-9CFCED97D9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0" y="4672012"/>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solidFill>
            <a:srgbClr val="212121"/>
          </a:solid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标题 1">
            <a:extLst>
              <a:ext uri="{FF2B5EF4-FFF2-40B4-BE49-F238E27FC236}">
                <a16:creationId xmlns:a16="http://schemas.microsoft.com/office/drawing/2014/main" id="{E21C96C5-24F5-E167-3C48-C51FCB7A5591}"/>
              </a:ext>
            </a:extLst>
          </p:cNvPr>
          <p:cNvSpPr>
            <a:spLocks noGrp="1"/>
          </p:cNvSpPr>
          <p:nvPr>
            <p:ph type="title"/>
          </p:nvPr>
        </p:nvSpPr>
        <p:spPr>
          <a:xfrm>
            <a:off x="383870" y="5279781"/>
            <a:ext cx="11424257" cy="970450"/>
          </a:xfrm>
        </p:spPr>
        <p:txBody>
          <a:bodyPr anchor="ctr">
            <a:normAutofit/>
          </a:bodyPr>
          <a:lstStyle/>
          <a:p>
            <a:r>
              <a:rPr lang="zh-CN" altLang="en-US" dirty="0"/>
              <a:t>一个融合了很多关键点的第二信使级联反应</a:t>
            </a:r>
            <a:br>
              <a:rPr lang="en-US" altLang="zh-CN" sz="2400" dirty="0"/>
            </a:br>
            <a:r>
              <a:rPr lang="zh-CN" altLang="en-US" sz="1400" dirty="0"/>
              <a:t>如果你觉得这个也很眼熟的话那你的记忆力非常厉害</a:t>
            </a:r>
          </a:p>
        </p:txBody>
      </p:sp>
      <p:pic>
        <p:nvPicPr>
          <p:cNvPr id="5" name="图片 4">
            <a:extLst>
              <a:ext uri="{FF2B5EF4-FFF2-40B4-BE49-F238E27FC236}">
                <a16:creationId xmlns:a16="http://schemas.microsoft.com/office/drawing/2014/main" id="{FEB6B86B-325B-93B1-2485-6EEFAC11097F}"/>
              </a:ext>
            </a:extLst>
          </p:cNvPr>
          <p:cNvPicPr>
            <a:picLocks noChangeAspect="1"/>
          </p:cNvPicPr>
          <p:nvPr/>
        </p:nvPicPr>
        <p:blipFill>
          <a:blip r:embed="rId3"/>
          <a:stretch>
            <a:fillRect/>
          </a:stretch>
        </p:blipFill>
        <p:spPr>
          <a:xfrm>
            <a:off x="65999" y="421481"/>
            <a:ext cx="12060001" cy="3829050"/>
          </a:xfrm>
          <a:prstGeom prst="roundRect">
            <a:avLst>
              <a:gd name="adj" fmla="val 3876"/>
            </a:avLst>
          </a:prstGeom>
          <a:ln>
            <a:solidFill>
              <a:schemeClr val="accent1"/>
            </a:solidFill>
          </a:ln>
          <a:effectLst/>
        </p:spPr>
      </p:pic>
    </p:spTree>
    <p:extLst>
      <p:ext uri="{BB962C8B-B14F-4D97-AF65-F5344CB8AC3E}">
        <p14:creationId xmlns:p14="http://schemas.microsoft.com/office/powerpoint/2010/main" val="4266062602"/>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159479F-2578-908E-3BE1-C1898FDC79E3}"/>
              </a:ext>
            </a:extLst>
          </p:cNvPr>
          <p:cNvSpPr>
            <a:spLocks noGrp="1"/>
          </p:cNvSpPr>
          <p:nvPr>
            <p:ph type="title"/>
          </p:nvPr>
        </p:nvSpPr>
        <p:spPr>
          <a:xfrm>
            <a:off x="810000" y="447188"/>
            <a:ext cx="10571998" cy="970450"/>
          </a:xfrm>
        </p:spPr>
        <p:txBody>
          <a:bodyPr>
            <a:normAutofit/>
          </a:bodyPr>
          <a:lstStyle/>
          <a:p>
            <a:r>
              <a:rPr lang="zh-CN" altLang="en-US" dirty="0"/>
              <a:t>磷酸化和去磷酸化</a:t>
            </a:r>
          </a:p>
        </p:txBody>
      </p:sp>
      <p:sp>
        <p:nvSpPr>
          <p:cNvPr id="3" name="内容占位符 2">
            <a:extLst>
              <a:ext uri="{FF2B5EF4-FFF2-40B4-BE49-F238E27FC236}">
                <a16:creationId xmlns:a16="http://schemas.microsoft.com/office/drawing/2014/main" id="{CE11AC69-CAE2-733F-CCCD-D16E4D31422B}"/>
              </a:ext>
            </a:extLst>
          </p:cNvPr>
          <p:cNvSpPr>
            <a:spLocks noGrp="1"/>
          </p:cNvSpPr>
          <p:nvPr>
            <p:ph idx="1"/>
          </p:nvPr>
        </p:nvSpPr>
        <p:spPr>
          <a:xfrm>
            <a:off x="818713" y="2413000"/>
            <a:ext cx="4050170" cy="3632200"/>
          </a:xfrm>
        </p:spPr>
        <p:txBody>
          <a:bodyPr>
            <a:normAutofit/>
          </a:bodyPr>
          <a:lstStyle/>
          <a:p>
            <a:r>
              <a:rPr lang="zh-CN" altLang="en-US" sz="2400" u="sng" dirty="0"/>
              <a:t>蛋白激酶</a:t>
            </a:r>
            <a:r>
              <a:rPr lang="en-US" altLang="zh-CN" sz="2400" dirty="0"/>
              <a:t>PKA PKC </a:t>
            </a:r>
            <a:r>
              <a:rPr lang="en-US" altLang="zh-CN" sz="2400" dirty="0" err="1"/>
              <a:t>CaMK</a:t>
            </a:r>
            <a:endParaRPr lang="en-US" altLang="zh-CN" sz="2400" dirty="0"/>
          </a:p>
          <a:p>
            <a:r>
              <a:rPr lang="zh-CN" altLang="en-US" sz="2400" dirty="0"/>
              <a:t>强烈影响离子通道开启和关闭的概率</a:t>
            </a:r>
            <a:endParaRPr lang="en-US" altLang="zh-CN" sz="2400" dirty="0"/>
          </a:p>
          <a:p>
            <a:r>
              <a:rPr lang="zh-CN" altLang="en-US" sz="2400" dirty="0"/>
              <a:t>心肌上的</a:t>
            </a:r>
            <a:r>
              <a:rPr lang="en-US" altLang="zh-CN" sz="2400" dirty="0"/>
              <a:t>NE </a:t>
            </a:r>
            <a:r>
              <a:rPr lang="el-GR" altLang="zh-CN" sz="2400" dirty="0"/>
              <a:t>β</a:t>
            </a:r>
            <a:r>
              <a:rPr lang="zh-CN" altLang="en-US" sz="2400" dirty="0"/>
              <a:t>受体与神经元上的</a:t>
            </a:r>
            <a:r>
              <a:rPr lang="en-US" altLang="zh-CN" sz="2400" dirty="0"/>
              <a:t>NE </a:t>
            </a:r>
            <a:r>
              <a:rPr lang="el-GR" altLang="zh-CN" sz="2400" dirty="0"/>
              <a:t>β</a:t>
            </a:r>
            <a:r>
              <a:rPr lang="zh-CN" altLang="en-US" sz="2400" dirty="0"/>
              <a:t>受体</a:t>
            </a:r>
            <a:endParaRPr lang="en-US" altLang="zh-CN" sz="2400" dirty="0"/>
          </a:p>
          <a:p>
            <a:r>
              <a:rPr lang="zh-CN" altLang="en-US" sz="2400" u="sng" dirty="0"/>
              <a:t>蛋白磷酸酶</a:t>
            </a:r>
            <a:r>
              <a:rPr lang="zh-CN" altLang="en-US" sz="2400" dirty="0"/>
              <a:t>拯救世界</a:t>
            </a:r>
          </a:p>
        </p:txBody>
      </p:sp>
      <p:pic>
        <p:nvPicPr>
          <p:cNvPr id="5" name="图片 4">
            <a:extLst>
              <a:ext uri="{FF2B5EF4-FFF2-40B4-BE49-F238E27FC236}">
                <a16:creationId xmlns:a16="http://schemas.microsoft.com/office/drawing/2014/main" id="{940224D9-FAC5-5306-226E-472315BAB810}"/>
              </a:ext>
            </a:extLst>
          </p:cNvPr>
          <p:cNvPicPr>
            <a:picLocks noChangeAspect="1"/>
          </p:cNvPicPr>
          <p:nvPr/>
        </p:nvPicPr>
        <p:blipFill>
          <a:blip r:embed="rId3"/>
          <a:stretch>
            <a:fillRect/>
          </a:stretch>
        </p:blipFill>
        <p:spPr>
          <a:xfrm>
            <a:off x="5433321" y="3232571"/>
            <a:ext cx="6277349" cy="1993058"/>
          </a:xfrm>
          <a:prstGeom prst="roundRect">
            <a:avLst>
              <a:gd name="adj" fmla="val 3876"/>
            </a:avLst>
          </a:prstGeom>
          <a:ln>
            <a:solidFill>
              <a:schemeClr val="accent1"/>
            </a:solidFill>
          </a:ln>
          <a:effectLst/>
        </p:spPr>
      </p:pic>
    </p:spTree>
    <p:extLst>
      <p:ext uri="{BB962C8B-B14F-4D97-AF65-F5344CB8AC3E}">
        <p14:creationId xmlns:p14="http://schemas.microsoft.com/office/powerpoint/2010/main" val="9883997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Freeform 6">
            <a:extLst>
              <a:ext uri="{FF2B5EF4-FFF2-40B4-BE49-F238E27FC236}">
                <a16:creationId xmlns:a16="http://schemas.microsoft.com/office/drawing/2014/main" id="{133F8CB7-795C-4272-9073-64D8CF97F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3" name="Rectangle 22">
            <a:extLst>
              <a:ext uri="{FF2B5EF4-FFF2-40B4-BE49-F238E27FC236}">
                <a16:creationId xmlns:a16="http://schemas.microsoft.com/office/drawing/2014/main" id="{1C2647E2-7D2F-4C4F-872B-ACE1717F5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77D413C2-1363-4D2E-97D4-7F3549760E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2" y="0"/>
            <a:ext cx="7057118" cy="6858000"/>
          </a:xfrm>
          <a:custGeom>
            <a:avLst/>
            <a:gdLst>
              <a:gd name="connsiteX0" fmla="*/ 0 w 7057118"/>
              <a:gd name="connsiteY0" fmla="*/ 0 h 6858000"/>
              <a:gd name="connsiteX1" fmla="*/ 2420113 w 7057118"/>
              <a:gd name="connsiteY1" fmla="*/ 0 h 6858000"/>
              <a:gd name="connsiteX2" fmla="*/ 2496703 w 7057118"/>
              <a:gd name="connsiteY2" fmla="*/ 0 h 6858000"/>
              <a:gd name="connsiteX3" fmla="*/ 7057118 w 7057118"/>
              <a:gd name="connsiteY3" fmla="*/ 0 h 6858000"/>
              <a:gd name="connsiteX4" fmla="*/ 7057118 w 7057118"/>
              <a:gd name="connsiteY4" fmla="*/ 1900238 h 6858000"/>
              <a:gd name="connsiteX5" fmla="*/ 6686702 w 7057118"/>
              <a:gd name="connsiteY5" fmla="*/ 2178050 h 6858000"/>
              <a:gd name="connsiteX6" fmla="*/ 6682468 w 7057118"/>
              <a:gd name="connsiteY6" fmla="*/ 2184400 h 6858000"/>
              <a:gd name="connsiteX7" fmla="*/ 6676118 w 7057118"/>
              <a:gd name="connsiteY7" fmla="*/ 2193925 h 6858000"/>
              <a:gd name="connsiteX8" fmla="*/ 6669768 w 7057118"/>
              <a:gd name="connsiteY8" fmla="*/ 2201863 h 6858000"/>
              <a:gd name="connsiteX9" fmla="*/ 6669768 w 7057118"/>
              <a:gd name="connsiteY9" fmla="*/ 2211388 h 6858000"/>
              <a:gd name="connsiteX10" fmla="*/ 6669768 w 7057118"/>
              <a:gd name="connsiteY10" fmla="*/ 2220913 h 6858000"/>
              <a:gd name="connsiteX11" fmla="*/ 6676118 w 7057118"/>
              <a:gd name="connsiteY11" fmla="*/ 2228850 h 6858000"/>
              <a:gd name="connsiteX12" fmla="*/ 6682468 w 7057118"/>
              <a:gd name="connsiteY12" fmla="*/ 2238375 h 6858000"/>
              <a:gd name="connsiteX13" fmla="*/ 6686702 w 7057118"/>
              <a:gd name="connsiteY13" fmla="*/ 2244725 h 6858000"/>
              <a:gd name="connsiteX14" fmla="*/ 7057118 w 7057118"/>
              <a:gd name="connsiteY14" fmla="*/ 2522538 h 6858000"/>
              <a:gd name="connsiteX15" fmla="*/ 7057118 w 7057118"/>
              <a:gd name="connsiteY15" fmla="*/ 6858000 h 6858000"/>
              <a:gd name="connsiteX16" fmla="*/ 2496703 w 7057118"/>
              <a:gd name="connsiteY16" fmla="*/ 6858000 h 6858000"/>
              <a:gd name="connsiteX17" fmla="*/ 2420113 w 7057118"/>
              <a:gd name="connsiteY17" fmla="*/ 6858000 h 6858000"/>
              <a:gd name="connsiteX18" fmla="*/ 0 w 7057118"/>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057118" h="6858000">
                <a:moveTo>
                  <a:pt x="0" y="0"/>
                </a:moveTo>
                <a:lnTo>
                  <a:pt x="2420113" y="0"/>
                </a:lnTo>
                <a:lnTo>
                  <a:pt x="2496703" y="0"/>
                </a:lnTo>
                <a:lnTo>
                  <a:pt x="7057118" y="0"/>
                </a:lnTo>
                <a:lnTo>
                  <a:pt x="7057118" y="1900238"/>
                </a:lnTo>
                <a:lnTo>
                  <a:pt x="6686702" y="2178050"/>
                </a:lnTo>
                <a:lnTo>
                  <a:pt x="6682468" y="2184400"/>
                </a:lnTo>
                <a:lnTo>
                  <a:pt x="6676118" y="2193925"/>
                </a:lnTo>
                <a:lnTo>
                  <a:pt x="6669768" y="2201863"/>
                </a:lnTo>
                <a:lnTo>
                  <a:pt x="6669768" y="2211388"/>
                </a:lnTo>
                <a:lnTo>
                  <a:pt x="6669768" y="2220913"/>
                </a:lnTo>
                <a:lnTo>
                  <a:pt x="6676118" y="2228850"/>
                </a:lnTo>
                <a:lnTo>
                  <a:pt x="6682468" y="2238375"/>
                </a:lnTo>
                <a:lnTo>
                  <a:pt x="6686702" y="2244725"/>
                </a:lnTo>
                <a:lnTo>
                  <a:pt x="7057118" y="2522538"/>
                </a:lnTo>
                <a:lnTo>
                  <a:pt x="7057118" y="6858000"/>
                </a:lnTo>
                <a:lnTo>
                  <a:pt x="2496703" y="6858000"/>
                </a:lnTo>
                <a:lnTo>
                  <a:pt x="2420113" y="6858000"/>
                </a:lnTo>
                <a:lnTo>
                  <a:pt x="0" y="6858000"/>
                </a:lnTo>
                <a:close/>
              </a:path>
            </a:pathLst>
          </a:custGeom>
          <a:blipFill>
            <a:blip r:embed="rId3">
              <a:duotone>
                <a:schemeClr val="accent1">
                  <a:tint val="98000"/>
                  <a:lumMod val="102000"/>
                </a:schemeClr>
                <a:schemeClr val="accent1">
                  <a:shade val="98000"/>
                  <a:lumMod val="98000"/>
                </a:schemeClr>
              </a:duotone>
            </a:blip>
            <a:tile tx="0" ty="0" sx="100000" sy="100000" flip="none" algn="tl"/>
          </a:blipFill>
          <a:ln>
            <a:solidFill>
              <a:schemeClr val="accent1"/>
            </a:solidFill>
            <a:headEnd/>
            <a:tailEnd/>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a:p>
        </p:txBody>
      </p:sp>
      <p:sp>
        <p:nvSpPr>
          <p:cNvPr id="2" name="标题 1">
            <a:extLst>
              <a:ext uri="{FF2B5EF4-FFF2-40B4-BE49-F238E27FC236}">
                <a16:creationId xmlns:a16="http://schemas.microsoft.com/office/drawing/2014/main" id="{A04F6369-02F0-A9A9-32E8-94C9E71ADF55}"/>
              </a:ext>
            </a:extLst>
          </p:cNvPr>
          <p:cNvSpPr>
            <a:spLocks noGrp="1"/>
          </p:cNvSpPr>
          <p:nvPr>
            <p:ph type="title"/>
          </p:nvPr>
        </p:nvSpPr>
        <p:spPr>
          <a:xfrm>
            <a:off x="451514" y="1600200"/>
            <a:ext cx="6020987" cy="4441161"/>
          </a:xfrm>
        </p:spPr>
        <p:txBody>
          <a:bodyPr vert="horz" lIns="91440" tIns="45720" rIns="91440" bIns="45720" rtlCol="0" anchor="t">
            <a:normAutofit/>
          </a:bodyPr>
          <a:lstStyle/>
          <a:p>
            <a:r>
              <a:rPr lang="zh-CN" altLang="en-US" sz="6600" dirty="0"/>
              <a:t>融会贯通！</a:t>
            </a:r>
            <a:br>
              <a:rPr lang="en-US" altLang="zh-CN" sz="6600" dirty="0"/>
            </a:br>
            <a:endParaRPr lang="zh-CN" altLang="en-US" sz="6600" dirty="0"/>
          </a:p>
        </p:txBody>
      </p:sp>
      <p:pic>
        <p:nvPicPr>
          <p:cNvPr id="5" name="图片 4">
            <a:extLst>
              <a:ext uri="{FF2B5EF4-FFF2-40B4-BE49-F238E27FC236}">
                <a16:creationId xmlns:a16="http://schemas.microsoft.com/office/drawing/2014/main" id="{C14088FE-195D-8F65-0AFC-C25D8AC6A669}"/>
              </a:ext>
            </a:extLst>
          </p:cNvPr>
          <p:cNvPicPr>
            <a:picLocks noChangeAspect="1"/>
          </p:cNvPicPr>
          <p:nvPr/>
        </p:nvPicPr>
        <p:blipFill>
          <a:blip r:embed="rId4"/>
          <a:stretch>
            <a:fillRect/>
          </a:stretch>
        </p:blipFill>
        <p:spPr>
          <a:xfrm>
            <a:off x="7129960" y="-3175"/>
            <a:ext cx="4989195" cy="6858000"/>
          </a:xfrm>
          <a:prstGeom prst="roundRect">
            <a:avLst>
              <a:gd name="adj" fmla="val 3876"/>
            </a:avLst>
          </a:prstGeom>
          <a:ln>
            <a:solidFill>
              <a:schemeClr val="accent1"/>
            </a:solidFill>
          </a:ln>
          <a:effectLst/>
        </p:spPr>
      </p:pic>
    </p:spTree>
    <p:extLst>
      <p:ext uri="{BB962C8B-B14F-4D97-AF65-F5344CB8AC3E}">
        <p14:creationId xmlns:p14="http://schemas.microsoft.com/office/powerpoint/2010/main" val="1343548046"/>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2264E67-6F59-4D8D-8E5F-8245B0FEA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3" y="0"/>
            <a:ext cx="1218742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23">
            <a:extLst>
              <a:ext uri="{FF2B5EF4-FFF2-40B4-BE49-F238E27FC236}">
                <a16:creationId xmlns:a16="http://schemas.microsoft.com/office/drawing/2014/main" id="{158E1C6E-D299-4F5D-B15B-155EBF7F62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rgbClr val="212121"/>
          </a:solidFill>
          <a:ln>
            <a:noFill/>
            <a:headEnd/>
            <a:tailEnd/>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a:p>
        </p:txBody>
      </p:sp>
      <p:sp>
        <p:nvSpPr>
          <p:cNvPr id="2" name="标题 1">
            <a:extLst>
              <a:ext uri="{FF2B5EF4-FFF2-40B4-BE49-F238E27FC236}">
                <a16:creationId xmlns:a16="http://schemas.microsoft.com/office/drawing/2014/main" id="{92EE1B63-1A76-55C3-0C0F-3218DC2E6D8A}"/>
              </a:ext>
            </a:extLst>
          </p:cNvPr>
          <p:cNvSpPr>
            <a:spLocks noGrp="1"/>
          </p:cNvSpPr>
          <p:nvPr>
            <p:ph type="title"/>
          </p:nvPr>
        </p:nvSpPr>
        <p:spPr>
          <a:xfrm>
            <a:off x="96335" y="1394460"/>
            <a:ext cx="4540670" cy="652054"/>
          </a:xfrm>
        </p:spPr>
        <p:txBody>
          <a:bodyPr anchor="b">
            <a:normAutofit/>
          </a:bodyPr>
          <a:lstStyle/>
          <a:p>
            <a:pPr algn="ctr"/>
            <a:r>
              <a:rPr lang="zh-CN" altLang="en-US" sz="3600" dirty="0">
                <a:solidFill>
                  <a:srgbClr val="FFFFFF"/>
                </a:solidFill>
              </a:rPr>
              <a:t>信号级联反应的功能</a:t>
            </a:r>
          </a:p>
        </p:txBody>
      </p:sp>
      <p:sp>
        <p:nvSpPr>
          <p:cNvPr id="3" name="内容占位符 2">
            <a:extLst>
              <a:ext uri="{FF2B5EF4-FFF2-40B4-BE49-F238E27FC236}">
                <a16:creationId xmlns:a16="http://schemas.microsoft.com/office/drawing/2014/main" id="{6467B1B6-5966-0FE6-7C2E-0A1CB2BE583A}"/>
              </a:ext>
            </a:extLst>
          </p:cNvPr>
          <p:cNvSpPr>
            <a:spLocks noGrp="1"/>
          </p:cNvSpPr>
          <p:nvPr>
            <p:ph idx="1"/>
          </p:nvPr>
        </p:nvSpPr>
        <p:spPr>
          <a:xfrm>
            <a:off x="291716" y="2046514"/>
            <a:ext cx="4345289" cy="4461164"/>
          </a:xfrm>
        </p:spPr>
        <p:txBody>
          <a:bodyPr>
            <a:normAutofit/>
          </a:bodyPr>
          <a:lstStyle/>
          <a:p>
            <a:r>
              <a:rPr lang="zh-CN" altLang="en-US" sz="2400" dirty="0">
                <a:solidFill>
                  <a:srgbClr val="FFFFFF"/>
                </a:solidFill>
              </a:rPr>
              <a:t>复杂且缓慢</a:t>
            </a:r>
            <a:endParaRPr lang="en-US" altLang="zh-CN" sz="2400" dirty="0">
              <a:solidFill>
                <a:srgbClr val="FFFFFF"/>
              </a:solidFill>
            </a:endParaRPr>
          </a:p>
          <a:p>
            <a:r>
              <a:rPr lang="zh-CN" altLang="en-US" sz="2400" dirty="0">
                <a:solidFill>
                  <a:srgbClr val="FFFFFF"/>
                </a:solidFill>
              </a:rPr>
              <a:t>放大信号</a:t>
            </a:r>
            <a:endParaRPr lang="en-US" altLang="zh-CN" sz="2400" dirty="0">
              <a:solidFill>
                <a:srgbClr val="FFFFFF"/>
              </a:solidFill>
            </a:endParaRPr>
          </a:p>
          <a:p>
            <a:r>
              <a:rPr lang="zh-CN" altLang="en-US" sz="2400" dirty="0">
                <a:solidFill>
                  <a:srgbClr val="FFFFFF"/>
                </a:solidFill>
              </a:rPr>
              <a:t>信号影响范围变广</a:t>
            </a:r>
            <a:endParaRPr lang="en-US" altLang="zh-CN" sz="2400" dirty="0">
              <a:solidFill>
                <a:srgbClr val="FFFFFF"/>
              </a:solidFill>
            </a:endParaRPr>
          </a:p>
          <a:p>
            <a:r>
              <a:rPr lang="zh-CN" altLang="en-US" sz="2400" dirty="0">
                <a:solidFill>
                  <a:srgbClr val="FFFFFF"/>
                </a:solidFill>
              </a:rPr>
              <a:t>提供了更多可以调控</a:t>
            </a:r>
            <a:r>
              <a:rPr lang="zh-CN" altLang="en-US" sz="2400">
                <a:solidFill>
                  <a:srgbClr val="FFFFFF"/>
                </a:solidFill>
              </a:rPr>
              <a:t>的位点</a:t>
            </a:r>
            <a:endParaRPr lang="zh-CN" altLang="en-US" sz="2400" dirty="0">
              <a:solidFill>
                <a:srgbClr val="FFFFFF"/>
              </a:solidFill>
            </a:endParaRPr>
          </a:p>
        </p:txBody>
      </p:sp>
      <p:pic>
        <p:nvPicPr>
          <p:cNvPr id="7" name="图片 6">
            <a:extLst>
              <a:ext uri="{FF2B5EF4-FFF2-40B4-BE49-F238E27FC236}">
                <a16:creationId xmlns:a16="http://schemas.microsoft.com/office/drawing/2014/main" id="{1A2FC7CE-5EB3-96D5-A3C3-5D15D0D65B9B}"/>
              </a:ext>
            </a:extLst>
          </p:cNvPr>
          <p:cNvPicPr>
            <a:picLocks noChangeAspect="1"/>
          </p:cNvPicPr>
          <p:nvPr/>
        </p:nvPicPr>
        <p:blipFill>
          <a:blip r:embed="rId3"/>
          <a:stretch>
            <a:fillRect/>
          </a:stretch>
        </p:blipFill>
        <p:spPr>
          <a:xfrm>
            <a:off x="5083946" y="0"/>
            <a:ext cx="5891561" cy="6858000"/>
          </a:xfrm>
          <a:prstGeom prst="rect">
            <a:avLst/>
          </a:prstGeom>
        </p:spPr>
      </p:pic>
    </p:spTree>
    <p:extLst>
      <p:ext uri="{BB962C8B-B14F-4D97-AF65-F5344CB8AC3E}">
        <p14:creationId xmlns:p14="http://schemas.microsoft.com/office/powerpoint/2010/main" val="2619116941"/>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8775F366-526C-4C42-8931-696FFE8AA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6="http://schemas.microsoft.com/office/drawing/2014/main"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useBgFill="1">
        <p:nvSpPr>
          <p:cNvPr id="9" name="Rectangle 8">
            <a:extLst>
              <a:ext uri="{FF2B5EF4-FFF2-40B4-BE49-F238E27FC236}">
                <a16:creationId xmlns:a16="http://schemas.microsoft.com/office/drawing/2014/main" id="{2FE8DED1-24FF-4A79-873B-ECE3ABE730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0AA6A048-501A-4387-906B-B8A8543E7B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7093" y="643467"/>
            <a:ext cx="10917814" cy="5571066"/>
          </a:xfrm>
          <a:custGeom>
            <a:avLst/>
            <a:gdLst>
              <a:gd name="connsiteX0" fmla="*/ 195712 w 10917814"/>
              <a:gd name="connsiteY0" fmla="*/ 0 h 5571066"/>
              <a:gd name="connsiteX1" fmla="*/ 5062165 w 10917814"/>
              <a:gd name="connsiteY1" fmla="*/ 0 h 5571066"/>
              <a:gd name="connsiteX2" fmla="*/ 5419638 w 10917814"/>
              <a:gd name="connsiteY2" fmla="*/ 268105 h 5571066"/>
              <a:gd name="connsiteX3" fmla="*/ 5428105 w 10917814"/>
              <a:gd name="connsiteY3" fmla="*/ 271280 h 5571066"/>
              <a:gd name="connsiteX4" fmla="*/ 5440804 w 10917814"/>
              <a:gd name="connsiteY4" fmla="*/ 276043 h 5571066"/>
              <a:gd name="connsiteX5" fmla="*/ 5453505 w 10917814"/>
              <a:gd name="connsiteY5" fmla="*/ 280805 h 5571066"/>
              <a:gd name="connsiteX6" fmla="*/ 5464088 w 10917814"/>
              <a:gd name="connsiteY6" fmla="*/ 280805 h 5571066"/>
              <a:gd name="connsiteX7" fmla="*/ 5476788 w 10917814"/>
              <a:gd name="connsiteY7" fmla="*/ 280805 h 5571066"/>
              <a:gd name="connsiteX8" fmla="*/ 5487371 w 10917814"/>
              <a:gd name="connsiteY8" fmla="*/ 276043 h 5571066"/>
              <a:gd name="connsiteX9" fmla="*/ 5500071 w 10917814"/>
              <a:gd name="connsiteY9" fmla="*/ 271280 h 5571066"/>
              <a:gd name="connsiteX10" fmla="*/ 5508538 w 10917814"/>
              <a:gd name="connsiteY10" fmla="*/ 268105 h 5571066"/>
              <a:gd name="connsiteX11" fmla="*/ 5866011 w 10917814"/>
              <a:gd name="connsiteY11" fmla="*/ 0 h 5571066"/>
              <a:gd name="connsiteX12" fmla="*/ 10722102 w 10917814"/>
              <a:gd name="connsiteY12" fmla="*/ 0 h 5571066"/>
              <a:gd name="connsiteX13" fmla="*/ 10917814 w 10917814"/>
              <a:gd name="connsiteY13" fmla="*/ 195712 h 5571066"/>
              <a:gd name="connsiteX14" fmla="*/ 10917814 w 10917814"/>
              <a:gd name="connsiteY14" fmla="*/ 5375354 h 5571066"/>
              <a:gd name="connsiteX15" fmla="*/ 10722102 w 10917814"/>
              <a:gd name="connsiteY15" fmla="*/ 5571066 h 5571066"/>
              <a:gd name="connsiteX16" fmla="*/ 195712 w 10917814"/>
              <a:gd name="connsiteY16" fmla="*/ 5571066 h 5571066"/>
              <a:gd name="connsiteX17" fmla="*/ 0 w 10917814"/>
              <a:gd name="connsiteY17" fmla="*/ 5375354 h 5571066"/>
              <a:gd name="connsiteX18" fmla="*/ 0 w 10917814"/>
              <a:gd name="connsiteY18" fmla="*/ 195712 h 5571066"/>
              <a:gd name="connsiteX19" fmla="*/ 195712 w 10917814"/>
              <a:gd name="connsiteY19" fmla="*/ 0 h 5571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917814" h="5571066">
                <a:moveTo>
                  <a:pt x="195712" y="0"/>
                </a:moveTo>
                <a:lnTo>
                  <a:pt x="5062165" y="0"/>
                </a:lnTo>
                <a:lnTo>
                  <a:pt x="5419638" y="268105"/>
                </a:lnTo>
                <a:lnTo>
                  <a:pt x="5428105" y="271280"/>
                </a:lnTo>
                <a:lnTo>
                  <a:pt x="5440804" y="276043"/>
                </a:lnTo>
                <a:lnTo>
                  <a:pt x="5453505" y="280805"/>
                </a:lnTo>
                <a:lnTo>
                  <a:pt x="5464088" y="280805"/>
                </a:lnTo>
                <a:lnTo>
                  <a:pt x="5476788" y="280805"/>
                </a:lnTo>
                <a:lnTo>
                  <a:pt x="5487371" y="276043"/>
                </a:lnTo>
                <a:lnTo>
                  <a:pt x="5500071" y="271280"/>
                </a:lnTo>
                <a:lnTo>
                  <a:pt x="5508538" y="268105"/>
                </a:lnTo>
                <a:lnTo>
                  <a:pt x="5866011" y="0"/>
                </a:lnTo>
                <a:lnTo>
                  <a:pt x="10722102" y="0"/>
                </a:lnTo>
                <a:cubicBezTo>
                  <a:pt x="10830191" y="0"/>
                  <a:pt x="10917814" y="87623"/>
                  <a:pt x="10917814" y="195712"/>
                </a:cubicBezTo>
                <a:lnTo>
                  <a:pt x="10917814" y="5375354"/>
                </a:lnTo>
                <a:cubicBezTo>
                  <a:pt x="10917814" y="5483443"/>
                  <a:pt x="10830191" y="5571066"/>
                  <a:pt x="10722102" y="5571066"/>
                </a:cubicBezTo>
                <a:lnTo>
                  <a:pt x="195712" y="5571066"/>
                </a:lnTo>
                <a:cubicBezTo>
                  <a:pt x="87623" y="5571066"/>
                  <a:pt x="0" y="5483443"/>
                  <a:pt x="0" y="5375354"/>
                </a:cubicBezTo>
                <a:lnTo>
                  <a:pt x="0" y="195712"/>
                </a:lnTo>
                <a:cubicBezTo>
                  <a:pt x="0" y="87623"/>
                  <a:pt x="87623" y="0"/>
                  <a:pt x="195712" y="0"/>
                </a:cubicBezTo>
                <a:close/>
              </a:path>
            </a:pathLst>
          </a:cu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标题 1">
            <a:extLst>
              <a:ext uri="{FF2B5EF4-FFF2-40B4-BE49-F238E27FC236}">
                <a16:creationId xmlns:a16="http://schemas.microsoft.com/office/drawing/2014/main" id="{162F2BFF-2776-5721-F1E4-50D49611DD85}"/>
              </a:ext>
            </a:extLst>
          </p:cNvPr>
          <p:cNvSpPr>
            <a:spLocks noGrp="1"/>
          </p:cNvSpPr>
          <p:nvPr>
            <p:ph type="title"/>
          </p:nvPr>
        </p:nvSpPr>
        <p:spPr>
          <a:xfrm>
            <a:off x="1280559" y="1286935"/>
            <a:ext cx="9638153" cy="2668377"/>
          </a:xfrm>
          <a:effectLst/>
        </p:spPr>
        <p:txBody>
          <a:bodyPr vert="horz" lIns="91440" tIns="45720" rIns="91440" bIns="45720" rtlCol="0" anchor="b">
            <a:normAutofit/>
          </a:bodyPr>
          <a:lstStyle/>
          <a:p>
            <a:pPr algn="ctr"/>
            <a:r>
              <a:rPr lang="zh-CN" altLang="en-US" sz="5400" dirty="0"/>
              <a:t>神经系统信号的辐散与整合</a:t>
            </a:r>
            <a:endParaRPr lang="zh-CN" altLang="en-US" sz="5400" dirty="0">
              <a:solidFill>
                <a:schemeClr val="tx1"/>
              </a:solidFill>
            </a:endParaRPr>
          </a:p>
        </p:txBody>
      </p:sp>
    </p:spTree>
    <p:extLst>
      <p:ext uri="{BB962C8B-B14F-4D97-AF65-F5344CB8AC3E}">
        <p14:creationId xmlns:p14="http://schemas.microsoft.com/office/powerpoint/2010/main" val="26832470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A1DFCBE5-52C1-48A9-89CF-E7D68CCA1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id="{06AB74CA-E76D-4922-91FE-A4AAF0487C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47203"/>
            <a:ext cx="11707367" cy="2572622"/>
          </a:xfrm>
          <a:custGeom>
            <a:avLst/>
            <a:gdLst>
              <a:gd name="connsiteX0" fmla="*/ 0 w 11707367"/>
              <a:gd name="connsiteY0" fmla="*/ 0 h 2572622"/>
              <a:gd name="connsiteX1" fmla="*/ 1888420 w 11707367"/>
              <a:gd name="connsiteY1" fmla="*/ 0 h 2572622"/>
              <a:gd name="connsiteX2" fmla="*/ 2198560 w 11707367"/>
              <a:gd name="connsiteY2" fmla="*/ 310139 h 2572622"/>
              <a:gd name="connsiteX3" fmla="*/ 2425431 w 11707367"/>
              <a:gd name="connsiteY3" fmla="*/ 310139 h 2572622"/>
              <a:gd name="connsiteX4" fmla="*/ 2735570 w 11707367"/>
              <a:gd name="connsiteY4" fmla="*/ 0 h 2572622"/>
              <a:gd name="connsiteX5" fmla="*/ 11707367 w 11707367"/>
              <a:gd name="connsiteY5" fmla="*/ 0 h 2572622"/>
              <a:gd name="connsiteX6" fmla="*/ 11707367 w 11707367"/>
              <a:gd name="connsiteY6" fmla="*/ 2572622 h 2572622"/>
              <a:gd name="connsiteX7" fmla="*/ 0 w 11707367"/>
              <a:gd name="connsiteY7" fmla="*/ 2572622 h 2572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07367" h="2572622">
                <a:moveTo>
                  <a:pt x="0" y="0"/>
                </a:moveTo>
                <a:lnTo>
                  <a:pt x="1888420" y="0"/>
                </a:lnTo>
                <a:lnTo>
                  <a:pt x="2198560" y="310139"/>
                </a:lnTo>
                <a:cubicBezTo>
                  <a:pt x="2261209" y="372788"/>
                  <a:pt x="2362782" y="372788"/>
                  <a:pt x="2425431" y="310139"/>
                </a:cubicBezTo>
                <a:lnTo>
                  <a:pt x="2735570" y="0"/>
                </a:lnTo>
                <a:lnTo>
                  <a:pt x="11707367" y="0"/>
                </a:lnTo>
                <a:lnTo>
                  <a:pt x="11707367" y="2572622"/>
                </a:lnTo>
                <a:lnTo>
                  <a:pt x="0" y="2572622"/>
                </a:lnTo>
                <a:close/>
              </a:path>
            </a:pathLst>
          </a:custGeom>
          <a:solidFill>
            <a:srgbClr val="595959">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p>
        </p:txBody>
      </p:sp>
      <p:pic>
        <p:nvPicPr>
          <p:cNvPr id="11" name="图片 10">
            <a:extLst>
              <a:ext uri="{FF2B5EF4-FFF2-40B4-BE49-F238E27FC236}">
                <a16:creationId xmlns:a16="http://schemas.microsoft.com/office/drawing/2014/main" id="{37096631-911A-97E0-60DD-88BD50120343}"/>
              </a:ext>
            </a:extLst>
          </p:cNvPr>
          <p:cNvPicPr>
            <a:picLocks noChangeAspect="1"/>
          </p:cNvPicPr>
          <p:nvPr/>
        </p:nvPicPr>
        <p:blipFill>
          <a:blip r:embed="rId3"/>
          <a:stretch>
            <a:fillRect/>
          </a:stretch>
        </p:blipFill>
        <p:spPr>
          <a:xfrm>
            <a:off x="7334199" y="0"/>
            <a:ext cx="2854383" cy="3647775"/>
          </a:xfrm>
          <a:prstGeom prst="rect">
            <a:avLst/>
          </a:prstGeom>
        </p:spPr>
      </p:pic>
      <p:sp>
        <p:nvSpPr>
          <p:cNvPr id="3" name="内容占位符 2">
            <a:extLst>
              <a:ext uri="{FF2B5EF4-FFF2-40B4-BE49-F238E27FC236}">
                <a16:creationId xmlns:a16="http://schemas.microsoft.com/office/drawing/2014/main" id="{51B807B0-4135-4975-CAB9-4DE6716056AD}"/>
              </a:ext>
            </a:extLst>
          </p:cNvPr>
          <p:cNvSpPr>
            <a:spLocks noGrp="1"/>
          </p:cNvSpPr>
          <p:nvPr>
            <p:ph idx="1"/>
          </p:nvPr>
        </p:nvSpPr>
        <p:spPr>
          <a:xfrm>
            <a:off x="746083" y="4057650"/>
            <a:ext cx="10699834" cy="1875064"/>
          </a:xfrm>
        </p:spPr>
        <p:txBody>
          <a:bodyPr>
            <a:normAutofit/>
          </a:bodyPr>
          <a:lstStyle/>
          <a:p>
            <a:r>
              <a:rPr lang="zh-CN" altLang="en-US" sz="2400" u="sng" dirty="0">
                <a:solidFill>
                  <a:srgbClr val="FFFFFF"/>
                </a:solidFill>
              </a:rPr>
              <a:t>辐散</a:t>
            </a:r>
            <a:r>
              <a:rPr lang="zh-CN" altLang="en-US" sz="2400" dirty="0">
                <a:solidFill>
                  <a:srgbClr val="FFFFFF"/>
                </a:solidFill>
              </a:rPr>
              <a:t>：</a:t>
            </a:r>
            <a:r>
              <a:rPr lang="zh-CN" altLang="en-US" sz="2400" b="1" dirty="0">
                <a:solidFill>
                  <a:srgbClr val="FFFFFF"/>
                </a:solidFill>
              </a:rPr>
              <a:t>一种</a:t>
            </a:r>
            <a:r>
              <a:rPr lang="zh-CN" altLang="en-US" sz="2400" dirty="0">
                <a:solidFill>
                  <a:srgbClr val="FFFFFF"/>
                </a:solidFill>
              </a:rPr>
              <a:t>神经递质激活多种受体亚型，引发多种突触后效应</a:t>
            </a:r>
            <a:endParaRPr lang="en-US" altLang="zh-CN" sz="2400" dirty="0">
              <a:solidFill>
                <a:srgbClr val="FFFFFF"/>
              </a:solidFill>
            </a:endParaRPr>
          </a:p>
          <a:p>
            <a:r>
              <a:rPr lang="zh-CN" altLang="en-US" sz="2400" u="sng" dirty="0">
                <a:solidFill>
                  <a:srgbClr val="FFFFFF"/>
                </a:solidFill>
              </a:rPr>
              <a:t>聚合</a:t>
            </a:r>
            <a:r>
              <a:rPr lang="zh-CN" altLang="en-US" sz="2400" dirty="0">
                <a:solidFill>
                  <a:srgbClr val="FFFFFF"/>
                </a:solidFill>
              </a:rPr>
              <a:t>可发生在单一细胞的</a:t>
            </a:r>
            <a:r>
              <a:rPr lang="en-US" altLang="zh-CN" sz="2400" dirty="0">
                <a:solidFill>
                  <a:srgbClr val="FFFFFF"/>
                </a:solidFill>
              </a:rPr>
              <a:t>G</a:t>
            </a:r>
            <a:r>
              <a:rPr lang="zh-CN" altLang="en-US" sz="2400" dirty="0">
                <a:solidFill>
                  <a:srgbClr val="FFFFFF"/>
                </a:solidFill>
              </a:rPr>
              <a:t>蛋白、第二信使级联、离子通道等等</a:t>
            </a:r>
            <a:endParaRPr lang="en-US" altLang="zh-CN" sz="2400" dirty="0">
              <a:solidFill>
                <a:srgbClr val="FFFFFF"/>
              </a:solidFill>
            </a:endParaRPr>
          </a:p>
          <a:p>
            <a:r>
              <a:rPr lang="zh-CN" altLang="en-US" sz="2400" dirty="0">
                <a:solidFill>
                  <a:srgbClr val="FFFFFF"/>
                </a:solidFill>
              </a:rPr>
              <a:t>两者结合形成复杂的神经网络</a:t>
            </a:r>
          </a:p>
        </p:txBody>
      </p:sp>
      <p:pic>
        <p:nvPicPr>
          <p:cNvPr id="23" name="图片 22">
            <a:extLst>
              <a:ext uri="{FF2B5EF4-FFF2-40B4-BE49-F238E27FC236}">
                <a16:creationId xmlns:a16="http://schemas.microsoft.com/office/drawing/2014/main" id="{75DF9DD3-5EF4-5B01-C473-3956E8953ECF}"/>
              </a:ext>
            </a:extLst>
          </p:cNvPr>
          <p:cNvPicPr>
            <a:picLocks noChangeAspect="1"/>
          </p:cNvPicPr>
          <p:nvPr/>
        </p:nvPicPr>
        <p:blipFill>
          <a:blip r:embed="rId4"/>
          <a:stretch>
            <a:fillRect/>
          </a:stretch>
        </p:blipFill>
        <p:spPr>
          <a:xfrm>
            <a:off x="1505903" y="0"/>
            <a:ext cx="3683318" cy="3627892"/>
          </a:xfrm>
          <a:prstGeom prst="rect">
            <a:avLst/>
          </a:prstGeom>
        </p:spPr>
      </p:pic>
    </p:spTree>
    <p:extLst>
      <p:ext uri="{BB962C8B-B14F-4D97-AF65-F5344CB8AC3E}">
        <p14:creationId xmlns:p14="http://schemas.microsoft.com/office/powerpoint/2010/main" val="38743380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E506FC8-612E-C678-F568-0F65F20825D4}"/>
              </a:ext>
            </a:extLst>
          </p:cNvPr>
          <p:cNvSpPr>
            <a:spLocks noGrp="1"/>
          </p:cNvSpPr>
          <p:nvPr>
            <p:ph type="title"/>
          </p:nvPr>
        </p:nvSpPr>
        <p:spPr/>
        <p:txBody>
          <a:bodyPr/>
          <a:lstStyle/>
          <a:p>
            <a:r>
              <a:rPr lang="en-US" altLang="zh-CN" dirty="0"/>
              <a:t>Glossary——</a:t>
            </a:r>
            <a:r>
              <a:rPr lang="zh-CN" altLang="en-US" dirty="0"/>
              <a:t>研究受体</a:t>
            </a:r>
          </a:p>
        </p:txBody>
      </p:sp>
      <p:sp>
        <p:nvSpPr>
          <p:cNvPr id="3" name="内容占位符 2">
            <a:extLst>
              <a:ext uri="{FF2B5EF4-FFF2-40B4-BE49-F238E27FC236}">
                <a16:creationId xmlns:a16="http://schemas.microsoft.com/office/drawing/2014/main" id="{5F82AEC6-3FA9-8B3A-8C8D-394D07FD9F73}"/>
              </a:ext>
            </a:extLst>
          </p:cNvPr>
          <p:cNvSpPr>
            <a:spLocks noGrp="1"/>
          </p:cNvSpPr>
          <p:nvPr>
            <p:ph idx="1"/>
          </p:nvPr>
        </p:nvSpPr>
        <p:spPr/>
        <p:txBody>
          <a:bodyPr>
            <a:normAutofit/>
          </a:bodyPr>
          <a:lstStyle/>
          <a:p>
            <a:r>
              <a:rPr lang="zh-CN" altLang="en-US" sz="2400" dirty="0"/>
              <a:t>神经递质：突触前成份受到刺激释放的，并可激活突触后受体的化学分子</a:t>
            </a:r>
            <a:endParaRPr lang="en-US" altLang="zh-CN" sz="2400" dirty="0"/>
          </a:p>
          <a:p>
            <a:r>
              <a:rPr lang="zh-CN" altLang="en-US" sz="2400" dirty="0"/>
              <a:t>受体：探测化学信号（如神经递质）并启动细胞反应的特化蛋白质</a:t>
            </a:r>
            <a:endParaRPr lang="en-US" altLang="zh-CN" sz="2400" dirty="0"/>
          </a:p>
          <a:p>
            <a:r>
              <a:rPr lang="zh-CN" altLang="en-US" sz="2400" dirty="0"/>
              <a:t>受体亚型：与某一神经递质结合的多种受体中的一种</a:t>
            </a:r>
            <a:endParaRPr lang="en-US" altLang="zh-CN" sz="2400" dirty="0"/>
          </a:p>
          <a:p>
            <a:r>
              <a:rPr lang="zh-CN" altLang="en-US" sz="2400" dirty="0"/>
              <a:t>受体激动剂：能够与受体结合并激活受体的药物</a:t>
            </a:r>
            <a:endParaRPr lang="en-US" altLang="zh-CN" sz="2400" dirty="0"/>
          </a:p>
          <a:p>
            <a:r>
              <a:rPr lang="zh-CN" altLang="en-US" sz="2400" dirty="0"/>
              <a:t>受体颉颃剂：能够与受体结合并抑制受体功能的药物</a:t>
            </a:r>
            <a:endParaRPr lang="en-US" altLang="zh-CN" sz="2400" dirty="0"/>
          </a:p>
        </p:txBody>
      </p:sp>
    </p:spTree>
    <p:extLst>
      <p:ext uri="{BB962C8B-B14F-4D97-AF65-F5344CB8AC3E}">
        <p14:creationId xmlns:p14="http://schemas.microsoft.com/office/powerpoint/2010/main" val="40842900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6F16C6-F694-EB32-EEDA-963A478C6079}"/>
              </a:ext>
            </a:extLst>
          </p:cNvPr>
          <p:cNvSpPr>
            <a:spLocks noGrp="1"/>
          </p:cNvSpPr>
          <p:nvPr>
            <p:ph type="title"/>
          </p:nvPr>
        </p:nvSpPr>
        <p:spPr/>
        <p:txBody>
          <a:bodyPr/>
          <a:lstStyle/>
          <a:p>
            <a:r>
              <a:rPr lang="en-US" altLang="zh-CN" dirty="0"/>
              <a:t>Glossary——</a:t>
            </a:r>
            <a:r>
              <a:rPr lang="zh-CN" altLang="en-US" dirty="0"/>
              <a:t>神经递质化学</a:t>
            </a:r>
          </a:p>
        </p:txBody>
      </p:sp>
      <p:sp>
        <p:nvSpPr>
          <p:cNvPr id="3" name="内容占位符 2">
            <a:extLst>
              <a:ext uri="{FF2B5EF4-FFF2-40B4-BE49-F238E27FC236}">
                <a16:creationId xmlns:a16="http://schemas.microsoft.com/office/drawing/2014/main" id="{71870DC2-3C0E-ECCF-EF89-263BF183B4BC}"/>
              </a:ext>
            </a:extLst>
          </p:cNvPr>
          <p:cNvSpPr>
            <a:spLocks noGrp="1"/>
          </p:cNvSpPr>
          <p:nvPr>
            <p:ph idx="1"/>
          </p:nvPr>
        </p:nvSpPr>
        <p:spPr/>
        <p:txBody>
          <a:bodyPr/>
          <a:lstStyle/>
          <a:p>
            <a:r>
              <a:rPr lang="zh-CN" altLang="en-US" sz="2400" dirty="0"/>
              <a:t>转运体：将神经递质或神经递质的前体跨膜转运至突触前轴浆或突出囊泡聚集起来的膜蛋白</a:t>
            </a:r>
            <a:endParaRPr lang="en-US" altLang="zh-CN" sz="2400" dirty="0"/>
          </a:p>
          <a:p>
            <a:r>
              <a:rPr lang="zh-CN" altLang="en-US" sz="2400" dirty="0"/>
              <a:t>限速步骤：在一系列导致一个化合物产生的生化反应中起到限制化学产物合成速率的步骤</a:t>
            </a:r>
            <a:endParaRPr lang="en-US" altLang="zh-CN" sz="2400" dirty="0"/>
          </a:p>
          <a:p>
            <a:r>
              <a:rPr lang="zh-CN" altLang="en-US" sz="2400" dirty="0"/>
              <a:t>逆行性信使：将信息由突触后侧传递到突触前侧的物质</a:t>
            </a:r>
            <a:endParaRPr lang="en-US" altLang="zh-CN" sz="2400" dirty="0"/>
          </a:p>
          <a:p>
            <a:endParaRPr lang="zh-CN" altLang="en-US" dirty="0"/>
          </a:p>
        </p:txBody>
      </p:sp>
    </p:spTree>
    <p:extLst>
      <p:ext uri="{BB962C8B-B14F-4D97-AF65-F5344CB8AC3E}">
        <p14:creationId xmlns:p14="http://schemas.microsoft.com/office/powerpoint/2010/main" val="22228454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378E250-3731-6E38-2A68-72A38693B1BF}"/>
              </a:ext>
            </a:extLst>
          </p:cNvPr>
          <p:cNvSpPr>
            <a:spLocks noGrp="1"/>
          </p:cNvSpPr>
          <p:nvPr>
            <p:ph type="title"/>
          </p:nvPr>
        </p:nvSpPr>
        <p:spPr/>
        <p:txBody>
          <a:bodyPr/>
          <a:lstStyle/>
          <a:p>
            <a:r>
              <a:rPr lang="en-US" altLang="zh-CN" dirty="0"/>
              <a:t>Glossary——</a:t>
            </a:r>
            <a:r>
              <a:rPr lang="zh-CN" altLang="en-US" dirty="0"/>
              <a:t>递质门控通道</a:t>
            </a:r>
          </a:p>
        </p:txBody>
      </p:sp>
      <p:sp>
        <p:nvSpPr>
          <p:cNvPr id="3" name="内容占位符 2">
            <a:extLst>
              <a:ext uri="{FF2B5EF4-FFF2-40B4-BE49-F238E27FC236}">
                <a16:creationId xmlns:a16="http://schemas.microsoft.com/office/drawing/2014/main" id="{F64839A6-7837-886C-B8A0-7B2141FDD872}"/>
              </a:ext>
            </a:extLst>
          </p:cNvPr>
          <p:cNvSpPr>
            <a:spLocks noGrp="1"/>
          </p:cNvSpPr>
          <p:nvPr>
            <p:ph idx="1"/>
          </p:nvPr>
        </p:nvSpPr>
        <p:spPr>
          <a:xfrm>
            <a:off x="810000" y="2115409"/>
            <a:ext cx="11373288" cy="4635713"/>
          </a:xfrm>
        </p:spPr>
        <p:txBody>
          <a:bodyPr>
            <a:normAutofit/>
          </a:bodyPr>
          <a:lstStyle/>
          <a:p>
            <a:r>
              <a:rPr lang="zh-CN" altLang="en-US" sz="2400" dirty="0"/>
              <a:t>递质门控离子通道：具有一个孔洞、允许离子通透并受神经递质门控调节的膜蛋白</a:t>
            </a:r>
            <a:endParaRPr lang="en-US" altLang="zh-CN" sz="2400" dirty="0"/>
          </a:p>
          <a:p>
            <a:r>
              <a:rPr lang="zh-CN" altLang="en-US" sz="2400" dirty="0"/>
              <a:t>兴奋性突触后电位</a:t>
            </a:r>
            <a:r>
              <a:rPr lang="en-US" altLang="zh-CN" sz="2400" dirty="0"/>
              <a:t>(EPSP)</a:t>
            </a:r>
            <a:r>
              <a:rPr lang="zh-CN" altLang="en-US" sz="2400" dirty="0"/>
              <a:t>：由突触前释放的神经递质而引起的突触后膜电位的去极化状态</a:t>
            </a:r>
            <a:endParaRPr lang="en-US" altLang="zh-CN" sz="2400" dirty="0"/>
          </a:p>
        </p:txBody>
      </p:sp>
    </p:spTree>
    <p:extLst>
      <p:ext uri="{BB962C8B-B14F-4D97-AF65-F5344CB8AC3E}">
        <p14:creationId xmlns:p14="http://schemas.microsoft.com/office/powerpoint/2010/main" val="13916696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D91C8F0-0097-7920-F387-67CF8E9DB1C8}"/>
              </a:ext>
            </a:extLst>
          </p:cNvPr>
          <p:cNvSpPr>
            <a:spLocks noGrp="1"/>
          </p:cNvSpPr>
          <p:nvPr>
            <p:ph type="title"/>
          </p:nvPr>
        </p:nvSpPr>
        <p:spPr/>
        <p:txBody>
          <a:bodyPr/>
          <a:lstStyle/>
          <a:p>
            <a:r>
              <a:rPr lang="en-US" altLang="zh-CN" dirty="0"/>
              <a:t>Glossary——G</a:t>
            </a:r>
            <a:r>
              <a:rPr lang="zh-CN" altLang="en-US" dirty="0"/>
              <a:t>蛋白偶联受体</a:t>
            </a:r>
          </a:p>
        </p:txBody>
      </p:sp>
      <p:sp>
        <p:nvSpPr>
          <p:cNvPr id="3" name="内容占位符 2">
            <a:extLst>
              <a:ext uri="{FF2B5EF4-FFF2-40B4-BE49-F238E27FC236}">
                <a16:creationId xmlns:a16="http://schemas.microsoft.com/office/drawing/2014/main" id="{4932F2CA-37EA-B362-7ED0-877FC018BFB2}"/>
              </a:ext>
            </a:extLst>
          </p:cNvPr>
          <p:cNvSpPr>
            <a:spLocks noGrp="1"/>
          </p:cNvSpPr>
          <p:nvPr>
            <p:ph idx="1"/>
          </p:nvPr>
        </p:nvSpPr>
        <p:spPr/>
        <p:txBody>
          <a:bodyPr>
            <a:normAutofit/>
          </a:bodyPr>
          <a:lstStyle/>
          <a:p>
            <a:r>
              <a:rPr lang="zh-CN" altLang="en-US" sz="2400" dirty="0"/>
              <a:t>第二信使：胞浆中可以触发一个生化反应的短期化学信号，通常由于第一信使（神经递质或激素）对膜表面的</a:t>
            </a:r>
            <a:r>
              <a:rPr lang="en-US" altLang="zh-CN" sz="2400" dirty="0"/>
              <a:t>G</a:t>
            </a:r>
            <a:r>
              <a:rPr lang="zh-CN" altLang="en-US" sz="2400" dirty="0"/>
              <a:t>蛋白偶联受体的刺激形成</a:t>
            </a:r>
            <a:endParaRPr lang="en-US" altLang="zh-CN" sz="2400" dirty="0"/>
          </a:p>
          <a:p>
            <a:r>
              <a:rPr lang="zh-CN" altLang="en-US" sz="2400" dirty="0"/>
              <a:t>第二信使级联反应：将神经递质受体激活与胞内酶激活偶联起来的一系列生化反应步骤</a:t>
            </a:r>
            <a:endParaRPr lang="en-US" altLang="zh-CN" sz="2400" dirty="0"/>
          </a:p>
          <a:p>
            <a:r>
              <a:rPr lang="zh-CN" altLang="en-US" sz="2400" dirty="0"/>
              <a:t>蛋白激酶：使蛋白质磷酸化的一类酶，磷酸化反应可以改变蛋白质的构象和生物活性</a:t>
            </a:r>
            <a:endParaRPr lang="en-US" altLang="zh-CN" sz="2400" dirty="0"/>
          </a:p>
          <a:p>
            <a:r>
              <a:rPr lang="zh-CN" altLang="en-US" sz="2400" dirty="0"/>
              <a:t>蛋白磷酸酶：能够去除蛋白质磷酸基团的酶</a:t>
            </a:r>
            <a:endParaRPr lang="en-US" altLang="zh-CN" sz="2400" dirty="0"/>
          </a:p>
        </p:txBody>
      </p:sp>
    </p:spTree>
    <p:extLst>
      <p:ext uri="{BB962C8B-B14F-4D97-AF65-F5344CB8AC3E}">
        <p14:creationId xmlns:p14="http://schemas.microsoft.com/office/powerpoint/2010/main" val="3416635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7F7096F-7899-66D5-7FEC-12A2FB88B983}"/>
              </a:ext>
            </a:extLst>
          </p:cNvPr>
          <p:cNvSpPr>
            <a:spLocks noGrp="1"/>
          </p:cNvSpPr>
          <p:nvPr>
            <p:ph type="title"/>
          </p:nvPr>
        </p:nvSpPr>
        <p:spPr/>
        <p:txBody>
          <a:bodyPr/>
          <a:lstStyle/>
          <a:p>
            <a:r>
              <a:rPr lang="zh-CN" altLang="en-US" dirty="0"/>
              <a:t>一些规则和概念</a:t>
            </a:r>
          </a:p>
        </p:txBody>
      </p:sp>
      <p:sp>
        <p:nvSpPr>
          <p:cNvPr id="3" name="内容占位符 2">
            <a:extLst>
              <a:ext uri="{FF2B5EF4-FFF2-40B4-BE49-F238E27FC236}">
                <a16:creationId xmlns:a16="http://schemas.microsoft.com/office/drawing/2014/main" id="{7AB065A0-EA3F-BB3B-99D9-A5C844751AD7}"/>
              </a:ext>
            </a:extLst>
          </p:cNvPr>
          <p:cNvSpPr>
            <a:spLocks noGrp="1"/>
          </p:cNvSpPr>
          <p:nvPr>
            <p:ph idx="1"/>
          </p:nvPr>
        </p:nvSpPr>
        <p:spPr/>
        <p:txBody>
          <a:bodyPr/>
          <a:lstStyle/>
          <a:p>
            <a:r>
              <a:rPr lang="zh-CN" altLang="en-US" sz="2800" dirty="0">
                <a:latin typeface="微软雅黑" panose="020B0503020204020204" pitchFamily="34" charset="-122"/>
                <a:ea typeface="微软雅黑" panose="020B0503020204020204" pitchFamily="34" charset="-122"/>
              </a:rPr>
              <a:t>通常，不同的神经递质不与同一受体结合</a:t>
            </a:r>
            <a:endParaRPr lang="en-US" altLang="zh-CN" sz="2800" dirty="0">
              <a:latin typeface="微软雅黑" panose="020B0503020204020204" pitchFamily="34" charset="-122"/>
              <a:ea typeface="微软雅黑" panose="020B0503020204020204" pitchFamily="34" charset="-122"/>
            </a:endParaRPr>
          </a:p>
          <a:p>
            <a:r>
              <a:rPr lang="zh-CN" altLang="en-US" sz="2800" dirty="0">
                <a:latin typeface="微软雅黑" panose="020B0503020204020204" pitchFamily="34" charset="-122"/>
                <a:ea typeface="微软雅黑" panose="020B0503020204020204" pitchFamily="34" charset="-122"/>
              </a:rPr>
              <a:t>但是，一种神经递质可以与多种受体结合</a:t>
            </a:r>
            <a:endParaRPr lang="en-US" altLang="zh-CN" sz="2800" dirty="0">
              <a:latin typeface="微软雅黑" panose="020B0503020204020204" pitchFamily="34" charset="-122"/>
              <a:ea typeface="微软雅黑" panose="020B0503020204020204" pitchFamily="34" charset="-122"/>
            </a:endParaRPr>
          </a:p>
          <a:p>
            <a:r>
              <a:rPr lang="zh-CN" altLang="en-US" sz="2800" u="sng" dirty="0">
                <a:latin typeface="微软雅黑" panose="020B0503020204020204" pitchFamily="34" charset="-122"/>
                <a:ea typeface="微软雅黑" panose="020B0503020204020204" pitchFamily="34" charset="-122"/>
              </a:rPr>
              <a:t>受体亚型</a:t>
            </a:r>
            <a:endParaRPr lang="en-US" altLang="zh-CN" sz="2800" u="sng" dirty="0">
              <a:latin typeface="微软雅黑" panose="020B0503020204020204" pitchFamily="34" charset="-122"/>
              <a:ea typeface="微软雅黑" panose="020B0503020204020204" pitchFamily="34" charset="-122"/>
            </a:endParaRPr>
          </a:p>
          <a:p>
            <a:endParaRPr lang="zh-CN" altLang="en-US" dirty="0"/>
          </a:p>
        </p:txBody>
      </p:sp>
    </p:spTree>
    <p:extLst>
      <p:ext uri="{BB962C8B-B14F-4D97-AF65-F5344CB8AC3E}">
        <p14:creationId xmlns:p14="http://schemas.microsoft.com/office/powerpoint/2010/main" val="31347567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FD703AC-45B4-F3B2-C8BA-5B84B6C452B0}"/>
              </a:ext>
            </a:extLst>
          </p:cNvPr>
          <p:cNvSpPr>
            <a:spLocks noGrp="1"/>
          </p:cNvSpPr>
          <p:nvPr>
            <p:ph type="title"/>
          </p:nvPr>
        </p:nvSpPr>
        <p:spPr/>
        <p:txBody>
          <a:bodyPr/>
          <a:lstStyle/>
          <a:p>
            <a:r>
              <a:rPr lang="en-US" altLang="zh-CN" dirty="0"/>
              <a:t>Glossary——</a:t>
            </a:r>
            <a:r>
              <a:rPr lang="zh-CN" altLang="en-US" dirty="0"/>
              <a:t>神经系统信号的辐散与整合</a:t>
            </a:r>
          </a:p>
        </p:txBody>
      </p:sp>
      <p:sp>
        <p:nvSpPr>
          <p:cNvPr id="3" name="内容占位符 2">
            <a:extLst>
              <a:ext uri="{FF2B5EF4-FFF2-40B4-BE49-F238E27FC236}">
                <a16:creationId xmlns:a16="http://schemas.microsoft.com/office/drawing/2014/main" id="{0438FF64-8C33-3B99-B7C1-97CF1B33DFD5}"/>
              </a:ext>
            </a:extLst>
          </p:cNvPr>
          <p:cNvSpPr>
            <a:spLocks noGrp="1"/>
          </p:cNvSpPr>
          <p:nvPr>
            <p:ph idx="1"/>
          </p:nvPr>
        </p:nvSpPr>
        <p:spPr/>
        <p:txBody>
          <a:bodyPr>
            <a:normAutofit/>
          </a:bodyPr>
          <a:lstStyle/>
          <a:p>
            <a:r>
              <a:rPr lang="zh-CN" altLang="en-US" sz="2400" dirty="0"/>
              <a:t>辐散：</a:t>
            </a:r>
            <a:r>
              <a:rPr lang="zh-CN" altLang="en-US" sz="2400" b="1" dirty="0">
                <a:solidFill>
                  <a:srgbClr val="FFFFFF"/>
                </a:solidFill>
              </a:rPr>
              <a:t>一种</a:t>
            </a:r>
            <a:r>
              <a:rPr lang="zh-CN" altLang="en-US" sz="2400" dirty="0">
                <a:solidFill>
                  <a:srgbClr val="FFFFFF"/>
                </a:solidFill>
              </a:rPr>
              <a:t>神经递质激活多种受体亚型，引发多种突触后效应</a:t>
            </a:r>
            <a:endParaRPr lang="en-US" altLang="zh-CN" sz="2400" dirty="0"/>
          </a:p>
          <a:p>
            <a:r>
              <a:rPr lang="zh-CN" altLang="en-US" sz="2400" dirty="0"/>
              <a:t>聚合：多种神经递质，分别激活各自的受体亚型，共同作用于同一效应器系统</a:t>
            </a:r>
          </a:p>
        </p:txBody>
      </p:sp>
    </p:spTree>
    <p:extLst>
      <p:ext uri="{BB962C8B-B14F-4D97-AF65-F5344CB8AC3E}">
        <p14:creationId xmlns:p14="http://schemas.microsoft.com/office/powerpoint/2010/main" val="1887977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A1DFCBE5-52C1-48A9-89CF-E7D68CCA1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06AB74CA-E76D-4922-91FE-A4AAF0487C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47203"/>
            <a:ext cx="11707367" cy="2572622"/>
          </a:xfrm>
          <a:custGeom>
            <a:avLst/>
            <a:gdLst>
              <a:gd name="connsiteX0" fmla="*/ 0 w 11707367"/>
              <a:gd name="connsiteY0" fmla="*/ 0 h 2572622"/>
              <a:gd name="connsiteX1" fmla="*/ 1888420 w 11707367"/>
              <a:gd name="connsiteY1" fmla="*/ 0 h 2572622"/>
              <a:gd name="connsiteX2" fmla="*/ 2198560 w 11707367"/>
              <a:gd name="connsiteY2" fmla="*/ 310139 h 2572622"/>
              <a:gd name="connsiteX3" fmla="*/ 2425431 w 11707367"/>
              <a:gd name="connsiteY3" fmla="*/ 310139 h 2572622"/>
              <a:gd name="connsiteX4" fmla="*/ 2735570 w 11707367"/>
              <a:gd name="connsiteY4" fmla="*/ 0 h 2572622"/>
              <a:gd name="connsiteX5" fmla="*/ 11707367 w 11707367"/>
              <a:gd name="connsiteY5" fmla="*/ 0 h 2572622"/>
              <a:gd name="connsiteX6" fmla="*/ 11707367 w 11707367"/>
              <a:gd name="connsiteY6" fmla="*/ 2572622 h 2572622"/>
              <a:gd name="connsiteX7" fmla="*/ 0 w 11707367"/>
              <a:gd name="connsiteY7" fmla="*/ 2572622 h 2572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07367" h="2572622">
                <a:moveTo>
                  <a:pt x="0" y="0"/>
                </a:moveTo>
                <a:lnTo>
                  <a:pt x="1888420" y="0"/>
                </a:lnTo>
                <a:lnTo>
                  <a:pt x="2198560" y="310139"/>
                </a:lnTo>
                <a:cubicBezTo>
                  <a:pt x="2261209" y="372788"/>
                  <a:pt x="2362782" y="372788"/>
                  <a:pt x="2425431" y="310139"/>
                </a:cubicBezTo>
                <a:lnTo>
                  <a:pt x="2735570" y="0"/>
                </a:lnTo>
                <a:lnTo>
                  <a:pt x="11707367" y="0"/>
                </a:lnTo>
                <a:lnTo>
                  <a:pt x="11707367" y="2572622"/>
                </a:lnTo>
                <a:lnTo>
                  <a:pt x="0" y="2572622"/>
                </a:lnTo>
                <a:close/>
              </a:path>
            </a:pathLst>
          </a:custGeom>
          <a:solidFill>
            <a:srgbClr val="595959">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p>
        </p:txBody>
      </p:sp>
      <p:sp>
        <p:nvSpPr>
          <p:cNvPr id="2" name="标题 1">
            <a:extLst>
              <a:ext uri="{FF2B5EF4-FFF2-40B4-BE49-F238E27FC236}">
                <a16:creationId xmlns:a16="http://schemas.microsoft.com/office/drawing/2014/main" id="{210C252E-9603-0007-AE99-4E520431FB9E}"/>
              </a:ext>
            </a:extLst>
          </p:cNvPr>
          <p:cNvSpPr>
            <a:spLocks noGrp="1"/>
          </p:cNvSpPr>
          <p:nvPr>
            <p:ph type="title"/>
          </p:nvPr>
        </p:nvSpPr>
        <p:spPr>
          <a:xfrm>
            <a:off x="1063691" y="4049486"/>
            <a:ext cx="4825480" cy="1883228"/>
          </a:xfrm>
        </p:spPr>
        <p:txBody>
          <a:bodyPr anchor="ctr">
            <a:normAutofit/>
          </a:bodyPr>
          <a:lstStyle/>
          <a:p>
            <a:r>
              <a:rPr lang="zh-CN" altLang="en-US" dirty="0">
                <a:solidFill>
                  <a:srgbClr val="FFFFFF"/>
                </a:solidFill>
              </a:rPr>
              <a:t>受体亚型及其命名</a:t>
            </a:r>
          </a:p>
        </p:txBody>
      </p:sp>
      <p:pic>
        <p:nvPicPr>
          <p:cNvPr id="11" name="图片 10">
            <a:extLst>
              <a:ext uri="{FF2B5EF4-FFF2-40B4-BE49-F238E27FC236}">
                <a16:creationId xmlns:a16="http://schemas.microsoft.com/office/drawing/2014/main" id="{03169425-4517-9F13-2F1C-FF6179E1B745}"/>
              </a:ext>
            </a:extLst>
          </p:cNvPr>
          <p:cNvPicPr>
            <a:picLocks noChangeAspect="1"/>
          </p:cNvPicPr>
          <p:nvPr/>
        </p:nvPicPr>
        <p:blipFill>
          <a:blip r:embed="rId3"/>
          <a:stretch>
            <a:fillRect/>
          </a:stretch>
        </p:blipFill>
        <p:spPr>
          <a:xfrm>
            <a:off x="231228" y="78689"/>
            <a:ext cx="6233212" cy="3568514"/>
          </a:xfrm>
          <a:prstGeom prst="rect">
            <a:avLst/>
          </a:prstGeom>
        </p:spPr>
      </p:pic>
      <p:pic>
        <p:nvPicPr>
          <p:cNvPr id="15" name="图片 14">
            <a:extLst>
              <a:ext uri="{FF2B5EF4-FFF2-40B4-BE49-F238E27FC236}">
                <a16:creationId xmlns:a16="http://schemas.microsoft.com/office/drawing/2014/main" id="{DD109475-889A-CEB8-67AD-DB8095BCD13F}"/>
              </a:ext>
            </a:extLst>
          </p:cNvPr>
          <p:cNvPicPr>
            <a:picLocks noChangeAspect="1"/>
          </p:cNvPicPr>
          <p:nvPr/>
        </p:nvPicPr>
        <p:blipFill>
          <a:blip r:embed="rId4"/>
          <a:stretch>
            <a:fillRect/>
          </a:stretch>
        </p:blipFill>
        <p:spPr>
          <a:xfrm>
            <a:off x="6871713" y="77633"/>
            <a:ext cx="4695413" cy="3568514"/>
          </a:xfrm>
          <a:prstGeom prst="rect">
            <a:avLst/>
          </a:prstGeom>
        </p:spPr>
      </p:pic>
      <p:sp>
        <p:nvSpPr>
          <p:cNvPr id="3" name="内容占位符 2">
            <a:extLst>
              <a:ext uri="{FF2B5EF4-FFF2-40B4-BE49-F238E27FC236}">
                <a16:creationId xmlns:a16="http://schemas.microsoft.com/office/drawing/2014/main" id="{B3E1292F-D9DF-855A-D70D-D674B6787B47}"/>
              </a:ext>
            </a:extLst>
          </p:cNvPr>
          <p:cNvSpPr>
            <a:spLocks noGrp="1"/>
          </p:cNvSpPr>
          <p:nvPr>
            <p:ph idx="1"/>
          </p:nvPr>
        </p:nvSpPr>
        <p:spPr>
          <a:xfrm>
            <a:off x="6338316" y="4049485"/>
            <a:ext cx="4846151" cy="1883229"/>
          </a:xfrm>
        </p:spPr>
        <p:txBody>
          <a:bodyPr>
            <a:normAutofit/>
          </a:bodyPr>
          <a:lstStyle/>
          <a:p>
            <a:r>
              <a:rPr lang="zh-CN" altLang="en-US" sz="2000" u="sng" dirty="0">
                <a:solidFill>
                  <a:srgbClr val="FFFFFF"/>
                </a:solidFill>
                <a:latin typeface="+mj-ea"/>
                <a:ea typeface="+mj-ea"/>
              </a:rPr>
              <a:t>激动剂</a:t>
            </a:r>
            <a:r>
              <a:rPr lang="en-US" altLang="zh-CN" sz="2000" dirty="0">
                <a:solidFill>
                  <a:srgbClr val="FFFFFF"/>
                </a:solidFill>
                <a:latin typeface="+mj-ea"/>
                <a:ea typeface="+mj-ea"/>
              </a:rPr>
              <a:t>(agonist) &amp; </a:t>
            </a:r>
            <a:r>
              <a:rPr lang="zh-CN" altLang="en-US" sz="2000" u="sng" dirty="0">
                <a:solidFill>
                  <a:srgbClr val="FFFFFF"/>
                </a:solidFill>
                <a:latin typeface="+mj-ea"/>
                <a:ea typeface="+mj-ea"/>
              </a:rPr>
              <a:t>颉颃</a:t>
            </a:r>
            <a:r>
              <a:rPr lang="en-US" altLang="zh-CN" sz="2000" u="sng" dirty="0">
                <a:solidFill>
                  <a:srgbClr val="FFFFFF"/>
                </a:solidFill>
                <a:latin typeface="+mj-ea"/>
                <a:ea typeface="+mj-ea"/>
              </a:rPr>
              <a:t>(</a:t>
            </a:r>
            <a:r>
              <a:rPr lang="en-US" altLang="zh-CN" sz="2000" u="sng" dirty="0" err="1">
                <a:solidFill>
                  <a:srgbClr val="FFFFFF"/>
                </a:solidFill>
                <a:latin typeface="+mj-ea"/>
                <a:ea typeface="+mj-ea"/>
              </a:rPr>
              <a:t>xié</a:t>
            </a:r>
            <a:r>
              <a:rPr lang="en-US" altLang="zh-CN" sz="2000" u="sng" dirty="0">
                <a:solidFill>
                  <a:srgbClr val="FFFFFF"/>
                </a:solidFill>
                <a:latin typeface="+mj-ea"/>
                <a:ea typeface="+mj-ea"/>
              </a:rPr>
              <a:t> </a:t>
            </a:r>
            <a:r>
              <a:rPr lang="en-US" altLang="zh-CN" sz="2000" u="sng" dirty="0" err="1">
                <a:solidFill>
                  <a:srgbClr val="FFFFFF"/>
                </a:solidFill>
                <a:latin typeface="+mj-ea"/>
                <a:ea typeface="+mj-ea"/>
              </a:rPr>
              <a:t>háng</a:t>
            </a:r>
            <a:r>
              <a:rPr lang="en-US" altLang="zh-CN" sz="2000" u="sng" dirty="0">
                <a:solidFill>
                  <a:srgbClr val="FFFFFF"/>
                </a:solidFill>
                <a:latin typeface="+mj-ea"/>
                <a:ea typeface="+mj-ea"/>
              </a:rPr>
              <a:t>)</a:t>
            </a:r>
            <a:r>
              <a:rPr lang="zh-CN" altLang="en-US" sz="2000" u="sng" dirty="0">
                <a:solidFill>
                  <a:srgbClr val="FFFFFF"/>
                </a:solidFill>
                <a:latin typeface="+mj-ea"/>
                <a:ea typeface="+mj-ea"/>
              </a:rPr>
              <a:t>剂</a:t>
            </a:r>
            <a:r>
              <a:rPr lang="en-US" altLang="zh-CN" sz="2000" dirty="0">
                <a:solidFill>
                  <a:srgbClr val="FFFFFF"/>
                </a:solidFill>
                <a:latin typeface="+mj-ea"/>
                <a:ea typeface="+mj-ea"/>
              </a:rPr>
              <a:t>(antagonist)</a:t>
            </a:r>
          </a:p>
          <a:p>
            <a:r>
              <a:rPr lang="zh-CN" altLang="en-US" sz="2000" dirty="0">
                <a:solidFill>
                  <a:srgbClr val="FFFFFF"/>
                </a:solidFill>
                <a:latin typeface="+mj-ea"/>
                <a:ea typeface="+mj-ea"/>
              </a:rPr>
              <a:t>受体亚型可以用它的激动剂命名</a:t>
            </a:r>
            <a:endParaRPr lang="en-US" altLang="zh-CN" sz="2000" dirty="0">
              <a:solidFill>
                <a:srgbClr val="FFFFFF"/>
              </a:solidFill>
              <a:latin typeface="+mj-ea"/>
              <a:ea typeface="+mj-ea"/>
            </a:endParaRPr>
          </a:p>
          <a:p>
            <a:endParaRPr lang="zh-CN" altLang="en-US" dirty="0">
              <a:solidFill>
                <a:srgbClr val="FFFFFF"/>
              </a:solidFill>
            </a:endParaRPr>
          </a:p>
        </p:txBody>
      </p:sp>
    </p:spTree>
    <p:extLst>
      <p:ext uri="{BB962C8B-B14F-4D97-AF65-F5344CB8AC3E}">
        <p14:creationId xmlns:p14="http://schemas.microsoft.com/office/powerpoint/2010/main" val="2477882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8775F366-526C-4C42-8931-696FFE8AA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6="http://schemas.microsoft.com/office/drawing/2014/main"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useBgFill="1">
        <p:nvSpPr>
          <p:cNvPr id="9" name="Rectangle 8">
            <a:extLst>
              <a:ext uri="{FF2B5EF4-FFF2-40B4-BE49-F238E27FC236}">
                <a16:creationId xmlns:a16="http://schemas.microsoft.com/office/drawing/2014/main" id="{2FE8DED1-24FF-4A79-873B-ECE3ABE730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0AA6A048-501A-4387-906B-B8A8543E7B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7093" y="643467"/>
            <a:ext cx="10917814" cy="5571066"/>
          </a:xfrm>
          <a:custGeom>
            <a:avLst/>
            <a:gdLst>
              <a:gd name="connsiteX0" fmla="*/ 195712 w 10917814"/>
              <a:gd name="connsiteY0" fmla="*/ 0 h 5571066"/>
              <a:gd name="connsiteX1" fmla="*/ 5062165 w 10917814"/>
              <a:gd name="connsiteY1" fmla="*/ 0 h 5571066"/>
              <a:gd name="connsiteX2" fmla="*/ 5419638 w 10917814"/>
              <a:gd name="connsiteY2" fmla="*/ 268105 h 5571066"/>
              <a:gd name="connsiteX3" fmla="*/ 5428105 w 10917814"/>
              <a:gd name="connsiteY3" fmla="*/ 271280 h 5571066"/>
              <a:gd name="connsiteX4" fmla="*/ 5440804 w 10917814"/>
              <a:gd name="connsiteY4" fmla="*/ 276043 h 5571066"/>
              <a:gd name="connsiteX5" fmla="*/ 5453505 w 10917814"/>
              <a:gd name="connsiteY5" fmla="*/ 280805 h 5571066"/>
              <a:gd name="connsiteX6" fmla="*/ 5464088 w 10917814"/>
              <a:gd name="connsiteY6" fmla="*/ 280805 h 5571066"/>
              <a:gd name="connsiteX7" fmla="*/ 5476788 w 10917814"/>
              <a:gd name="connsiteY7" fmla="*/ 280805 h 5571066"/>
              <a:gd name="connsiteX8" fmla="*/ 5487371 w 10917814"/>
              <a:gd name="connsiteY8" fmla="*/ 276043 h 5571066"/>
              <a:gd name="connsiteX9" fmla="*/ 5500071 w 10917814"/>
              <a:gd name="connsiteY9" fmla="*/ 271280 h 5571066"/>
              <a:gd name="connsiteX10" fmla="*/ 5508538 w 10917814"/>
              <a:gd name="connsiteY10" fmla="*/ 268105 h 5571066"/>
              <a:gd name="connsiteX11" fmla="*/ 5866011 w 10917814"/>
              <a:gd name="connsiteY11" fmla="*/ 0 h 5571066"/>
              <a:gd name="connsiteX12" fmla="*/ 10722102 w 10917814"/>
              <a:gd name="connsiteY12" fmla="*/ 0 h 5571066"/>
              <a:gd name="connsiteX13" fmla="*/ 10917814 w 10917814"/>
              <a:gd name="connsiteY13" fmla="*/ 195712 h 5571066"/>
              <a:gd name="connsiteX14" fmla="*/ 10917814 w 10917814"/>
              <a:gd name="connsiteY14" fmla="*/ 5375354 h 5571066"/>
              <a:gd name="connsiteX15" fmla="*/ 10722102 w 10917814"/>
              <a:gd name="connsiteY15" fmla="*/ 5571066 h 5571066"/>
              <a:gd name="connsiteX16" fmla="*/ 195712 w 10917814"/>
              <a:gd name="connsiteY16" fmla="*/ 5571066 h 5571066"/>
              <a:gd name="connsiteX17" fmla="*/ 0 w 10917814"/>
              <a:gd name="connsiteY17" fmla="*/ 5375354 h 5571066"/>
              <a:gd name="connsiteX18" fmla="*/ 0 w 10917814"/>
              <a:gd name="connsiteY18" fmla="*/ 195712 h 5571066"/>
              <a:gd name="connsiteX19" fmla="*/ 195712 w 10917814"/>
              <a:gd name="connsiteY19" fmla="*/ 0 h 5571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917814" h="5571066">
                <a:moveTo>
                  <a:pt x="195712" y="0"/>
                </a:moveTo>
                <a:lnTo>
                  <a:pt x="5062165" y="0"/>
                </a:lnTo>
                <a:lnTo>
                  <a:pt x="5419638" y="268105"/>
                </a:lnTo>
                <a:lnTo>
                  <a:pt x="5428105" y="271280"/>
                </a:lnTo>
                <a:lnTo>
                  <a:pt x="5440804" y="276043"/>
                </a:lnTo>
                <a:lnTo>
                  <a:pt x="5453505" y="280805"/>
                </a:lnTo>
                <a:lnTo>
                  <a:pt x="5464088" y="280805"/>
                </a:lnTo>
                <a:lnTo>
                  <a:pt x="5476788" y="280805"/>
                </a:lnTo>
                <a:lnTo>
                  <a:pt x="5487371" y="276043"/>
                </a:lnTo>
                <a:lnTo>
                  <a:pt x="5500071" y="271280"/>
                </a:lnTo>
                <a:lnTo>
                  <a:pt x="5508538" y="268105"/>
                </a:lnTo>
                <a:lnTo>
                  <a:pt x="5866011" y="0"/>
                </a:lnTo>
                <a:lnTo>
                  <a:pt x="10722102" y="0"/>
                </a:lnTo>
                <a:cubicBezTo>
                  <a:pt x="10830191" y="0"/>
                  <a:pt x="10917814" y="87623"/>
                  <a:pt x="10917814" y="195712"/>
                </a:cubicBezTo>
                <a:lnTo>
                  <a:pt x="10917814" y="5375354"/>
                </a:lnTo>
                <a:cubicBezTo>
                  <a:pt x="10917814" y="5483443"/>
                  <a:pt x="10830191" y="5571066"/>
                  <a:pt x="10722102" y="5571066"/>
                </a:cubicBezTo>
                <a:lnTo>
                  <a:pt x="195712" y="5571066"/>
                </a:lnTo>
                <a:cubicBezTo>
                  <a:pt x="87623" y="5571066"/>
                  <a:pt x="0" y="5483443"/>
                  <a:pt x="0" y="5375354"/>
                </a:cubicBezTo>
                <a:lnTo>
                  <a:pt x="0" y="195712"/>
                </a:lnTo>
                <a:cubicBezTo>
                  <a:pt x="0" y="87623"/>
                  <a:pt x="87623" y="0"/>
                  <a:pt x="195712" y="0"/>
                </a:cubicBezTo>
                <a:close/>
              </a:path>
            </a:pathLst>
          </a:cu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标题 1">
            <a:extLst>
              <a:ext uri="{FF2B5EF4-FFF2-40B4-BE49-F238E27FC236}">
                <a16:creationId xmlns:a16="http://schemas.microsoft.com/office/drawing/2014/main" id="{C37A786B-6AAD-8647-9110-7CCA2DB92293}"/>
              </a:ext>
            </a:extLst>
          </p:cNvPr>
          <p:cNvSpPr>
            <a:spLocks noGrp="1"/>
          </p:cNvSpPr>
          <p:nvPr>
            <p:ph type="title"/>
          </p:nvPr>
        </p:nvSpPr>
        <p:spPr>
          <a:xfrm>
            <a:off x="1280559" y="1286935"/>
            <a:ext cx="9638153" cy="2668377"/>
          </a:xfrm>
          <a:effectLst/>
        </p:spPr>
        <p:txBody>
          <a:bodyPr vert="horz" lIns="91440" tIns="45720" rIns="91440" bIns="45720" rtlCol="0" anchor="b">
            <a:normAutofit/>
          </a:bodyPr>
          <a:lstStyle/>
          <a:p>
            <a:pPr algn="ctr"/>
            <a:r>
              <a:rPr lang="zh-CN" altLang="en-US" sz="5400" dirty="0">
                <a:solidFill>
                  <a:schemeClr val="tx1"/>
                </a:solidFill>
              </a:rPr>
              <a:t>神经递质化学</a:t>
            </a:r>
          </a:p>
        </p:txBody>
      </p:sp>
    </p:spTree>
    <p:extLst>
      <p:ext uri="{BB962C8B-B14F-4D97-AF65-F5344CB8AC3E}">
        <p14:creationId xmlns:p14="http://schemas.microsoft.com/office/powerpoint/2010/main" val="2643156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C1FC8BA-94E6-44F7-B346-6A2215E66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3">
            <a:extLst>
              <a:ext uri="{FF2B5EF4-FFF2-40B4-BE49-F238E27FC236}">
                <a16:creationId xmlns:a16="http://schemas.microsoft.com/office/drawing/2014/main" id="{A8329D92-4903-43FF-90F4-878F5D3F1D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标题 1">
            <a:extLst>
              <a:ext uri="{FF2B5EF4-FFF2-40B4-BE49-F238E27FC236}">
                <a16:creationId xmlns:a16="http://schemas.microsoft.com/office/drawing/2014/main" id="{77B4E5AD-F411-6D54-B286-F2D32B12C8CE}"/>
              </a:ext>
            </a:extLst>
          </p:cNvPr>
          <p:cNvSpPr>
            <a:spLocks noGrp="1"/>
          </p:cNvSpPr>
          <p:nvPr>
            <p:ph type="title"/>
          </p:nvPr>
        </p:nvSpPr>
        <p:spPr>
          <a:xfrm>
            <a:off x="90490" y="167598"/>
            <a:ext cx="4115750" cy="2061251"/>
          </a:xfrm>
        </p:spPr>
        <p:txBody>
          <a:bodyPr>
            <a:normAutofit/>
          </a:bodyPr>
          <a:lstStyle/>
          <a:p>
            <a:r>
              <a:rPr lang="zh-CN" altLang="en-US" sz="4400" dirty="0">
                <a:latin typeface="+mj-ea"/>
              </a:rPr>
              <a:t>乙酰胆碱</a:t>
            </a:r>
            <a:r>
              <a:rPr lang="en-US" altLang="zh-CN" sz="4400" dirty="0">
                <a:latin typeface="+mj-ea"/>
              </a:rPr>
              <a:t>——</a:t>
            </a:r>
            <a:r>
              <a:rPr lang="zh-CN" altLang="en-US" sz="4400" dirty="0">
                <a:latin typeface="+mj-ea"/>
              </a:rPr>
              <a:t>从合成到降解</a:t>
            </a:r>
          </a:p>
        </p:txBody>
      </p:sp>
      <p:sp>
        <p:nvSpPr>
          <p:cNvPr id="3" name="内容占位符 2">
            <a:extLst>
              <a:ext uri="{FF2B5EF4-FFF2-40B4-BE49-F238E27FC236}">
                <a16:creationId xmlns:a16="http://schemas.microsoft.com/office/drawing/2014/main" id="{2CB6116D-11B0-2B15-9309-7E420D041255}"/>
              </a:ext>
            </a:extLst>
          </p:cNvPr>
          <p:cNvSpPr>
            <a:spLocks noGrp="1"/>
          </p:cNvSpPr>
          <p:nvPr>
            <p:ph idx="1"/>
          </p:nvPr>
        </p:nvSpPr>
        <p:spPr>
          <a:xfrm>
            <a:off x="90490" y="1615162"/>
            <a:ext cx="4115750" cy="5014238"/>
          </a:xfrm>
        </p:spPr>
        <p:txBody>
          <a:bodyPr>
            <a:normAutofit/>
          </a:bodyPr>
          <a:lstStyle/>
          <a:p>
            <a:r>
              <a:rPr lang="en-US" altLang="zh-CN" sz="2400" dirty="0" err="1">
                <a:solidFill>
                  <a:srgbClr val="FFFFFF"/>
                </a:solidFill>
                <a:latin typeface="微软雅黑" panose="020B0503020204020204" pitchFamily="34" charset="-122"/>
                <a:ea typeface="微软雅黑" panose="020B0503020204020204" pitchFamily="34" charset="-122"/>
              </a:rPr>
              <a:t>ChAT</a:t>
            </a:r>
            <a:r>
              <a:rPr lang="zh-CN" altLang="en-US" sz="2400" dirty="0">
                <a:solidFill>
                  <a:srgbClr val="FFFFFF"/>
                </a:solidFill>
                <a:latin typeface="微软雅黑" panose="020B0503020204020204" pitchFamily="34" charset="-122"/>
                <a:ea typeface="微软雅黑" panose="020B0503020204020204" pitchFamily="34" charset="-122"/>
              </a:rPr>
              <a:t>催化乙酰胆碱的合成</a:t>
            </a:r>
            <a:endParaRPr lang="en-US" altLang="zh-CN" sz="2400" dirty="0">
              <a:solidFill>
                <a:srgbClr val="FFFFFF"/>
              </a:solidFill>
              <a:latin typeface="微软雅黑" panose="020B0503020204020204" pitchFamily="34" charset="-122"/>
              <a:ea typeface="微软雅黑" panose="020B0503020204020204" pitchFamily="34" charset="-122"/>
            </a:endParaRPr>
          </a:p>
          <a:p>
            <a:r>
              <a:rPr lang="zh-CN" altLang="en-US" sz="2400" dirty="0">
                <a:solidFill>
                  <a:srgbClr val="FFFFFF"/>
                </a:solidFill>
                <a:latin typeface="微软雅黑" panose="020B0503020204020204" pitchFamily="34" charset="-122"/>
                <a:ea typeface="微软雅黑" panose="020B0503020204020204" pitchFamily="34" charset="-122"/>
              </a:rPr>
              <a:t>乙酰胆碱</a:t>
            </a:r>
            <a:r>
              <a:rPr lang="zh-CN" altLang="en-US" sz="2400" u="sng" dirty="0">
                <a:solidFill>
                  <a:srgbClr val="FFFFFF"/>
                </a:solidFill>
                <a:latin typeface="微软雅黑" panose="020B0503020204020204" pitchFamily="34" charset="-122"/>
                <a:ea typeface="微软雅黑" panose="020B0503020204020204" pitchFamily="34" charset="-122"/>
              </a:rPr>
              <a:t>转运体</a:t>
            </a:r>
            <a:endParaRPr lang="en-US" altLang="zh-CN" sz="2400" u="sng" dirty="0">
              <a:solidFill>
                <a:srgbClr val="FFFFFF"/>
              </a:solidFill>
              <a:latin typeface="微软雅黑" panose="020B0503020204020204" pitchFamily="34" charset="-122"/>
              <a:ea typeface="微软雅黑" panose="020B0503020204020204" pitchFamily="34" charset="-122"/>
            </a:endParaRPr>
          </a:p>
          <a:p>
            <a:r>
              <a:rPr lang="zh-CN" altLang="en-US" sz="2400" u="sng" dirty="0">
                <a:solidFill>
                  <a:srgbClr val="FFFFFF"/>
                </a:solidFill>
                <a:latin typeface="微软雅黑" panose="020B0503020204020204" pitchFamily="34" charset="-122"/>
                <a:ea typeface="微软雅黑" panose="020B0503020204020204" pitchFamily="34" charset="-122"/>
              </a:rPr>
              <a:t>限速步骤</a:t>
            </a:r>
            <a:endParaRPr lang="en-US" altLang="zh-CN" sz="2400" u="sng" dirty="0">
              <a:solidFill>
                <a:srgbClr val="FFFFFF"/>
              </a:solidFill>
              <a:latin typeface="微软雅黑" panose="020B0503020204020204" pitchFamily="34" charset="-122"/>
              <a:ea typeface="微软雅黑" panose="020B0503020204020204" pitchFamily="34" charset="-122"/>
            </a:endParaRPr>
          </a:p>
          <a:p>
            <a:r>
              <a:rPr lang="zh-CN" altLang="en-US" sz="2400" dirty="0">
                <a:solidFill>
                  <a:srgbClr val="FFFFFF"/>
                </a:solidFill>
                <a:latin typeface="微软雅黑" panose="020B0503020204020204" pitchFamily="34" charset="-122"/>
                <a:ea typeface="微软雅黑" panose="020B0503020204020204" pitchFamily="34" charset="-122"/>
              </a:rPr>
              <a:t>降解</a:t>
            </a:r>
            <a:r>
              <a:rPr lang="en-US" altLang="zh-CN" sz="2400" dirty="0">
                <a:solidFill>
                  <a:srgbClr val="FFFFFF"/>
                </a:solidFill>
                <a:latin typeface="微软雅黑" panose="020B0503020204020204" pitchFamily="34" charset="-122"/>
                <a:ea typeface="微软雅黑" panose="020B0503020204020204" pitchFamily="34" charset="-122"/>
              </a:rPr>
              <a:t>——</a:t>
            </a:r>
            <a:r>
              <a:rPr lang="en-US" altLang="zh-CN" sz="2400" dirty="0" err="1">
                <a:solidFill>
                  <a:srgbClr val="FFFFFF"/>
                </a:solidFill>
                <a:latin typeface="微软雅黑" panose="020B0503020204020204" pitchFamily="34" charset="-122"/>
                <a:ea typeface="微软雅黑" panose="020B0503020204020204" pitchFamily="34" charset="-122"/>
              </a:rPr>
              <a:t>AchE</a:t>
            </a:r>
            <a:endParaRPr lang="en-US" altLang="zh-CN" sz="2400" dirty="0">
              <a:solidFill>
                <a:srgbClr val="FFFFFF"/>
              </a:solidFill>
              <a:latin typeface="微软雅黑" panose="020B0503020204020204" pitchFamily="34" charset="-122"/>
              <a:ea typeface="微软雅黑" panose="020B0503020204020204" pitchFamily="34" charset="-122"/>
            </a:endParaRPr>
          </a:p>
          <a:p>
            <a:endParaRPr lang="zh-CN" altLang="en-US" sz="1600" dirty="0">
              <a:solidFill>
                <a:srgbClr val="FFFFFF"/>
              </a:solidFill>
            </a:endParaRPr>
          </a:p>
        </p:txBody>
      </p:sp>
      <p:sp>
        <p:nvSpPr>
          <p:cNvPr id="13" name="Rounded Rectangle 17">
            <a:extLst>
              <a:ext uri="{FF2B5EF4-FFF2-40B4-BE49-F238E27FC236}">
                <a16:creationId xmlns:a16="http://schemas.microsoft.com/office/drawing/2014/main" id="{567B1EEF-AB32-40F7-AD5F-41E0EA001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78945" y="958640"/>
            <a:ext cx="6269591" cy="4945244"/>
          </a:xfrm>
          <a:prstGeom prst="roundRect">
            <a:avLst>
              <a:gd name="adj" fmla="val 351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内容占位符 12">
            <a:extLst>
              <a:ext uri="{FF2B5EF4-FFF2-40B4-BE49-F238E27FC236}">
                <a16:creationId xmlns:a16="http://schemas.microsoft.com/office/drawing/2014/main" id="{CEB926D5-6326-8D4D-EAF7-46B83347AF3F}"/>
              </a:ext>
            </a:extLst>
          </p:cNvPr>
          <p:cNvPicPr>
            <a:picLocks noChangeAspect="1"/>
          </p:cNvPicPr>
          <p:nvPr/>
        </p:nvPicPr>
        <p:blipFill>
          <a:blip r:embed="rId3"/>
          <a:stretch>
            <a:fillRect/>
          </a:stretch>
        </p:blipFill>
        <p:spPr>
          <a:xfrm>
            <a:off x="4981518" y="0"/>
            <a:ext cx="7297924" cy="6860048"/>
          </a:xfrm>
          <a:prstGeom prst="rect">
            <a:avLst/>
          </a:prstGeom>
        </p:spPr>
      </p:pic>
    </p:spTree>
    <p:extLst>
      <p:ext uri="{BB962C8B-B14F-4D97-AF65-F5344CB8AC3E}">
        <p14:creationId xmlns:p14="http://schemas.microsoft.com/office/powerpoint/2010/main" val="4181261376"/>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A01907A-BF04-440F-BA0D-49BC962734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pic>
        <p:nvPicPr>
          <p:cNvPr id="5" name="内容占位符 4">
            <a:extLst>
              <a:ext uri="{FF2B5EF4-FFF2-40B4-BE49-F238E27FC236}">
                <a16:creationId xmlns:a16="http://schemas.microsoft.com/office/drawing/2014/main" id="{D85D504F-C107-A6EB-56CB-B58F89373E49}"/>
              </a:ext>
            </a:extLst>
          </p:cNvPr>
          <p:cNvPicPr>
            <a:picLocks noGrp="1" noChangeAspect="1"/>
          </p:cNvPicPr>
          <p:nvPr>
            <p:ph idx="1"/>
          </p:nvPr>
        </p:nvPicPr>
        <p:blipFill>
          <a:blip r:embed="rId2"/>
          <a:stretch>
            <a:fillRect/>
          </a:stretch>
        </p:blipFill>
        <p:spPr>
          <a:xfrm>
            <a:off x="1223937" y="262159"/>
            <a:ext cx="9744126" cy="6333682"/>
          </a:xfrm>
          <a:prstGeom prst="rect">
            <a:avLst/>
          </a:prstGeom>
        </p:spPr>
      </p:pic>
    </p:spTree>
    <p:extLst>
      <p:ext uri="{BB962C8B-B14F-4D97-AF65-F5344CB8AC3E}">
        <p14:creationId xmlns:p14="http://schemas.microsoft.com/office/powerpoint/2010/main" val="41825942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C9FA3E0-5B59-B807-ABEC-7342D80F22A2}"/>
              </a:ext>
            </a:extLst>
          </p:cNvPr>
          <p:cNvSpPr>
            <a:spLocks noGrp="1"/>
          </p:cNvSpPr>
          <p:nvPr>
            <p:ph type="title"/>
          </p:nvPr>
        </p:nvSpPr>
        <p:spPr>
          <a:xfrm>
            <a:off x="810000" y="447188"/>
            <a:ext cx="5359921" cy="970450"/>
          </a:xfrm>
        </p:spPr>
        <p:txBody>
          <a:bodyPr>
            <a:normAutofit/>
          </a:bodyPr>
          <a:lstStyle/>
          <a:p>
            <a:r>
              <a:rPr lang="zh-CN" altLang="en-US" u="sng" dirty="0"/>
              <a:t>逆行性信使</a:t>
            </a:r>
          </a:p>
        </p:txBody>
      </p:sp>
      <p:sp>
        <p:nvSpPr>
          <p:cNvPr id="3" name="内容占位符 2">
            <a:extLst>
              <a:ext uri="{FF2B5EF4-FFF2-40B4-BE49-F238E27FC236}">
                <a16:creationId xmlns:a16="http://schemas.microsoft.com/office/drawing/2014/main" id="{E0A8F365-C62B-E2F5-F8EF-7340A927AAE7}"/>
              </a:ext>
            </a:extLst>
          </p:cNvPr>
          <p:cNvSpPr>
            <a:spLocks noGrp="1"/>
          </p:cNvSpPr>
          <p:nvPr>
            <p:ph idx="1"/>
          </p:nvPr>
        </p:nvSpPr>
        <p:spPr>
          <a:xfrm>
            <a:off x="331284" y="2346524"/>
            <a:ext cx="5991625" cy="4511476"/>
          </a:xfrm>
        </p:spPr>
        <p:txBody>
          <a:bodyPr>
            <a:normAutofit/>
          </a:bodyPr>
          <a:lstStyle/>
          <a:p>
            <a:r>
              <a:rPr lang="zh-CN" altLang="en-US" sz="2400" dirty="0">
                <a:latin typeface="微软雅黑" panose="020B0503020204020204" pitchFamily="34" charset="-122"/>
                <a:ea typeface="微软雅黑" panose="020B0503020204020204" pitchFamily="34" charset="-122"/>
              </a:rPr>
              <a:t>从突触后到突触前</a:t>
            </a:r>
            <a:endParaRPr lang="en-US" altLang="zh-CN" sz="2400" dirty="0">
              <a:latin typeface="微软雅黑" panose="020B0503020204020204" pitchFamily="34" charset="-122"/>
              <a:ea typeface="微软雅黑" panose="020B0503020204020204" pitchFamily="34" charset="-122"/>
            </a:endParaRPr>
          </a:p>
          <a:p>
            <a:r>
              <a:rPr lang="zh-CN" altLang="en-US" sz="2400" dirty="0">
                <a:latin typeface="微软雅黑" panose="020B0503020204020204" pitchFamily="34" charset="-122"/>
                <a:ea typeface="微软雅黑" panose="020B0503020204020204" pitchFamily="34" charset="-122"/>
              </a:rPr>
              <a:t>触发条件</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突触后神经元动作电位的猛烈激活</a:t>
            </a:r>
            <a:endParaRPr lang="en-US" altLang="zh-CN" sz="2400" dirty="0">
              <a:latin typeface="微软雅黑" panose="020B0503020204020204" pitchFamily="34" charset="-122"/>
              <a:ea typeface="微软雅黑" panose="020B0503020204020204" pitchFamily="34" charset="-122"/>
            </a:endParaRPr>
          </a:p>
          <a:p>
            <a:r>
              <a:rPr lang="zh-CN" altLang="en-US" sz="2400" dirty="0">
                <a:latin typeface="微软雅黑" panose="020B0503020204020204" pitchFamily="34" charset="-122"/>
                <a:ea typeface="微软雅黑" panose="020B0503020204020204" pitchFamily="34" charset="-122"/>
              </a:rPr>
              <a:t>抑制突触前末端神经递质的释放</a:t>
            </a:r>
            <a:endParaRPr lang="en-US" altLang="zh-CN" sz="2400" dirty="0">
              <a:latin typeface="微软雅黑" panose="020B0503020204020204" pitchFamily="34" charset="-122"/>
              <a:ea typeface="微软雅黑" panose="020B0503020204020204" pitchFamily="34" charset="-122"/>
            </a:endParaRPr>
          </a:p>
          <a:p>
            <a:pPr marL="0" indent="0">
              <a:buNone/>
            </a:pPr>
            <a:endParaRPr lang="en-US" altLang="zh-CN" sz="2400" dirty="0">
              <a:latin typeface="微软雅黑" panose="020B0503020204020204" pitchFamily="34" charset="-122"/>
              <a:ea typeface="微软雅黑" panose="020B0503020204020204" pitchFamily="34" charset="-122"/>
            </a:endParaRPr>
          </a:p>
          <a:p>
            <a:pPr>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rPr>
              <a:t>即合成即用</a:t>
            </a:r>
            <a:endParaRPr lang="en-US" altLang="zh-CN" sz="2400" dirty="0">
              <a:latin typeface="微软雅黑" panose="020B0503020204020204" pitchFamily="34" charset="-122"/>
              <a:ea typeface="微软雅黑" panose="020B0503020204020204" pitchFamily="34" charset="-122"/>
            </a:endParaRPr>
          </a:p>
          <a:p>
            <a:pPr>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rPr>
              <a:t>小</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膜通透：快速和邻近细胞接触</a:t>
            </a:r>
            <a:endParaRPr lang="en-US" altLang="zh-CN" sz="2400" dirty="0">
              <a:latin typeface="微软雅黑" panose="020B0503020204020204" pitchFamily="34" charset="-122"/>
              <a:ea typeface="微软雅黑" panose="020B0503020204020204" pitchFamily="34" charset="-122"/>
            </a:endParaRPr>
          </a:p>
          <a:p>
            <a:pPr>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rPr>
              <a:t>会和突触前的</a:t>
            </a:r>
            <a:r>
              <a:rPr lang="en-US" altLang="zh-CN" sz="2400" dirty="0">
                <a:latin typeface="微软雅黑" panose="020B0503020204020204" pitchFamily="34" charset="-122"/>
                <a:ea typeface="微软雅黑" panose="020B0503020204020204" pitchFamily="34" charset="-122"/>
              </a:rPr>
              <a:t>CB1</a:t>
            </a:r>
            <a:r>
              <a:rPr lang="zh-CN" altLang="en-US" sz="2400" dirty="0">
                <a:latin typeface="微软雅黑" panose="020B0503020204020204" pitchFamily="34" charset="-122"/>
                <a:ea typeface="微软雅黑" panose="020B0503020204020204" pitchFamily="34" charset="-122"/>
              </a:rPr>
              <a:t>受体结合</a:t>
            </a:r>
            <a:endParaRPr lang="en-US" altLang="zh-CN" sz="2400" dirty="0">
              <a:latin typeface="微软雅黑" panose="020B0503020204020204" pitchFamily="34" charset="-122"/>
              <a:ea typeface="微软雅黑" panose="020B0503020204020204" pitchFamily="34" charset="-122"/>
            </a:endParaRPr>
          </a:p>
          <a:p>
            <a:endParaRPr lang="en-US" altLang="zh-CN" dirty="0"/>
          </a:p>
          <a:p>
            <a:endParaRPr lang="zh-CN" altLang="en-US" dirty="0"/>
          </a:p>
        </p:txBody>
      </p:sp>
      <p:sp>
        <p:nvSpPr>
          <p:cNvPr id="18" name="Rectangle 17">
            <a:extLst>
              <a:ext uri="{FF2B5EF4-FFF2-40B4-BE49-F238E27FC236}">
                <a16:creationId xmlns:a16="http://schemas.microsoft.com/office/drawing/2014/main" id="{1C524A27-B6C0-41EA-ABCB-AA2E61FC0F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75898" y="0"/>
            <a:ext cx="571305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7">
            <a:extLst>
              <a:ext uri="{FF2B5EF4-FFF2-40B4-BE49-F238E27FC236}">
                <a16:creationId xmlns:a16="http://schemas.microsoft.com/office/drawing/2014/main" id="{F3FCE8DC-E7A6-4A8F-BB57-A87EC4B846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28932" y="958640"/>
            <a:ext cx="4419604"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图片 5">
            <a:extLst>
              <a:ext uri="{FF2B5EF4-FFF2-40B4-BE49-F238E27FC236}">
                <a16:creationId xmlns:a16="http://schemas.microsoft.com/office/drawing/2014/main" id="{FDD84282-064E-ABCB-C5CA-523DEAFE7105}"/>
              </a:ext>
            </a:extLst>
          </p:cNvPr>
          <p:cNvPicPr>
            <a:picLocks noChangeAspect="1"/>
          </p:cNvPicPr>
          <p:nvPr/>
        </p:nvPicPr>
        <p:blipFill>
          <a:blip r:embed="rId3"/>
          <a:stretch>
            <a:fillRect/>
          </a:stretch>
        </p:blipFill>
        <p:spPr>
          <a:xfrm>
            <a:off x="7029450" y="0"/>
            <a:ext cx="5213590" cy="6858000"/>
          </a:xfrm>
          <a:prstGeom prst="rect">
            <a:avLst/>
          </a:prstGeom>
        </p:spPr>
      </p:pic>
    </p:spTree>
    <p:extLst>
      <p:ext uri="{BB962C8B-B14F-4D97-AF65-F5344CB8AC3E}">
        <p14:creationId xmlns:p14="http://schemas.microsoft.com/office/powerpoint/2010/main" val="960516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引用">
  <a:themeElements>
    <a:clrScheme name="引用">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引用">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2162</TotalTime>
  <Words>1208</Words>
  <Application>Microsoft Macintosh PowerPoint</Application>
  <PresentationFormat>宽屏</PresentationFormat>
  <Paragraphs>157</Paragraphs>
  <Slides>40</Slides>
  <Notes>34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40</vt:i4>
      </vt:variant>
    </vt:vector>
  </HeadingPairs>
  <TitlesOfParts>
    <vt:vector size="48" baseType="lpstr">
      <vt:lpstr>等线</vt:lpstr>
      <vt:lpstr>微软雅黑</vt:lpstr>
      <vt:lpstr>Arial</vt:lpstr>
      <vt:lpstr>Arial Black</vt:lpstr>
      <vt:lpstr>Cambria Math</vt:lpstr>
      <vt:lpstr>Wingdings</vt:lpstr>
      <vt:lpstr>Wingdings 2</vt:lpstr>
      <vt:lpstr>引用</vt:lpstr>
      <vt:lpstr>神经递质系统</vt:lpstr>
      <vt:lpstr>目录</vt:lpstr>
      <vt:lpstr>研究受体</vt:lpstr>
      <vt:lpstr>一些规则和概念</vt:lpstr>
      <vt:lpstr>受体亚型及其命名</vt:lpstr>
      <vt:lpstr>神经递质化学</vt:lpstr>
      <vt:lpstr>乙酰胆碱——从合成到降解</vt:lpstr>
      <vt:lpstr>PowerPoint 演示文稿</vt:lpstr>
      <vt:lpstr>逆行性信使</vt:lpstr>
      <vt:lpstr>递质门控通道</vt:lpstr>
      <vt:lpstr>递质门控通道的基本结构</vt:lpstr>
      <vt:lpstr>PowerPoint 演示文稿</vt:lpstr>
      <vt:lpstr>PowerPoint 演示文稿</vt:lpstr>
      <vt:lpstr>通道之间的共性与差别 还有一些奇怪的例外</vt:lpstr>
      <vt:lpstr>PowerPoint 演示文稿</vt:lpstr>
      <vt:lpstr>谷氨酸门控通道 从这里开始我们将回归好玩的机理部分！！</vt:lpstr>
      <vt:lpstr>NMDA门控通道</vt:lpstr>
      <vt:lpstr>重要的钙离子</vt:lpstr>
      <vt:lpstr>PowerPoint 演示文稿</vt:lpstr>
      <vt:lpstr>G蛋白偶联受体</vt:lpstr>
      <vt:lpstr>G蛋白偶联受体的基本结构</vt:lpstr>
      <vt:lpstr>G蛋白激活的基本模式 探索脑慷慨的给了很多图片</vt:lpstr>
      <vt:lpstr>G蛋白激活的基本模式 </vt:lpstr>
      <vt:lpstr>G蛋白激活的基本模式 </vt:lpstr>
      <vt:lpstr>G蛋白激活的基本模式 </vt:lpstr>
      <vt:lpstr>G蛋白偶联效应器系统</vt:lpstr>
      <vt:lpstr>直捷通路</vt:lpstr>
      <vt:lpstr>第二信使级联反应</vt:lpstr>
      <vt:lpstr>cAMP第二信使级联反应</vt:lpstr>
      <vt:lpstr>一个融合了很多关键点的第二信使级联反应 如果你觉得这个也很眼熟的话那你的记忆力非常厉害</vt:lpstr>
      <vt:lpstr>磷酸化和去磷酸化</vt:lpstr>
      <vt:lpstr>融会贯通！ </vt:lpstr>
      <vt:lpstr>信号级联反应的功能</vt:lpstr>
      <vt:lpstr>神经系统信号的辐散与整合</vt:lpstr>
      <vt:lpstr>PowerPoint 演示文稿</vt:lpstr>
      <vt:lpstr>Glossary——研究受体</vt:lpstr>
      <vt:lpstr>Glossary——神经递质化学</vt:lpstr>
      <vt:lpstr>Glossary——递质门控通道</vt:lpstr>
      <vt:lpstr>Glossary——G蛋白偶联受体</vt:lpstr>
      <vt:lpstr>Glossary——神经系统信号的辐散与整合</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神经递质系统</dc:title>
  <dc:creator>季 周</dc:creator>
  <cp:lastModifiedBy>天悦 陈</cp:lastModifiedBy>
  <cp:revision>193</cp:revision>
  <dcterms:created xsi:type="dcterms:W3CDTF">2023-10-25T04:32:12Z</dcterms:created>
  <dcterms:modified xsi:type="dcterms:W3CDTF">2025-01-12T14:09:23Z</dcterms:modified>
</cp:coreProperties>
</file>