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思源黑体" panose="020B0500000000000000" pitchFamily="34" charset="-128"/>
      <p:regular r:id="rId15"/>
    </p:embeddedFont>
    <p:embeddedFont>
      <p:font typeface="Bobby Jones" pitchFamily="2" charset="0"/>
      <p:regular r:id="rId16"/>
    </p:embeddedFont>
    <p:embeddedFont>
      <p:font typeface="Telegraf Bold" pitchFamily="2" charset="0"/>
      <p:regular r:id="rId17"/>
      <p:bold r:id="rId18"/>
    </p:embeddedFont>
    <p:embeddedFont>
      <p:font typeface="Telegraf Bold Bold" pitchFamily="2" charset="0"/>
      <p:regular r:id="rId19"/>
      <p:bold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 autoAdjust="0"/>
    <p:restoredTop sz="94656" autoAdjust="0"/>
  </p:normalViewPr>
  <p:slideViewPr>
    <p:cSldViewPr>
      <p:cViewPr varScale="1">
        <p:scale>
          <a:sx n="74" d="100"/>
          <a:sy n="74" d="100"/>
        </p:scale>
        <p:origin x="704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2.svg"/><Relationship Id="rId3" Type="http://schemas.openxmlformats.org/officeDocument/2006/relationships/image" Target="../media/image20.svg"/><Relationship Id="rId7" Type="http://schemas.openxmlformats.org/officeDocument/2006/relationships/image" Target="../media/image18.svg"/><Relationship Id="rId12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6.svg"/><Relationship Id="rId5" Type="http://schemas.openxmlformats.org/officeDocument/2006/relationships/image" Target="../media/image22.sv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2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zh.wikipedia.org/wiki/%E5%B9%B3%E8%A1%A1%E6%84%9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zh.wikipedia.org/wiki/%E6%84%9F%E8%A7%89%E7%B3%BB%E7%BB%9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D1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269931">
            <a:off x="17003502" y="2882213"/>
            <a:ext cx="1353652" cy="1587438"/>
          </a:xfrm>
          <a:custGeom>
            <a:avLst/>
            <a:gdLst/>
            <a:ahLst/>
            <a:cxnLst/>
            <a:rect l="l" t="t" r="r" b="b"/>
            <a:pathLst>
              <a:path w="1353652" h="1587438">
                <a:moveTo>
                  <a:pt x="0" y="0"/>
                </a:moveTo>
                <a:lnTo>
                  <a:pt x="1353651" y="0"/>
                </a:lnTo>
                <a:lnTo>
                  <a:pt x="1353651" y="1587437"/>
                </a:lnTo>
                <a:lnTo>
                  <a:pt x="0" y="1587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231150">
            <a:off x="1043062" y="-2455266"/>
            <a:ext cx="5053887" cy="4837955"/>
          </a:xfrm>
          <a:custGeom>
            <a:avLst/>
            <a:gdLst/>
            <a:ahLst/>
            <a:cxnLst/>
            <a:rect l="l" t="t" r="r" b="b"/>
            <a:pathLst>
              <a:path w="5053887" h="4837955">
                <a:moveTo>
                  <a:pt x="0" y="0"/>
                </a:moveTo>
                <a:lnTo>
                  <a:pt x="5053887" y="0"/>
                </a:lnTo>
                <a:lnTo>
                  <a:pt x="5053887" y="4837955"/>
                </a:lnTo>
                <a:lnTo>
                  <a:pt x="0" y="48379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128" b="-11706"/>
            </a:stretch>
          </a:blipFill>
        </p:spPr>
      </p:sp>
      <p:sp>
        <p:nvSpPr>
          <p:cNvPr id="4" name="Freeform 4"/>
          <p:cNvSpPr/>
          <p:nvPr/>
        </p:nvSpPr>
        <p:spPr>
          <a:xfrm rot="-1411738" flipH="1">
            <a:off x="-1735952" y="5224724"/>
            <a:ext cx="5529305" cy="7490438"/>
          </a:xfrm>
          <a:custGeom>
            <a:avLst/>
            <a:gdLst/>
            <a:ahLst/>
            <a:cxnLst/>
            <a:rect l="l" t="t" r="r" b="b"/>
            <a:pathLst>
              <a:path w="5529305" h="7490438">
                <a:moveTo>
                  <a:pt x="5529304" y="0"/>
                </a:moveTo>
                <a:lnTo>
                  <a:pt x="0" y="0"/>
                </a:lnTo>
                <a:lnTo>
                  <a:pt x="0" y="7490438"/>
                </a:lnTo>
                <a:lnTo>
                  <a:pt x="5529304" y="7490438"/>
                </a:lnTo>
                <a:lnTo>
                  <a:pt x="552930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832574" flipH="1">
            <a:off x="13641409" y="6345137"/>
            <a:ext cx="6496445" cy="6472822"/>
          </a:xfrm>
          <a:custGeom>
            <a:avLst/>
            <a:gdLst/>
            <a:ahLst/>
            <a:cxnLst/>
            <a:rect l="l" t="t" r="r" b="b"/>
            <a:pathLst>
              <a:path w="6496445" h="6472822">
                <a:moveTo>
                  <a:pt x="6496445" y="0"/>
                </a:moveTo>
                <a:lnTo>
                  <a:pt x="0" y="0"/>
                </a:lnTo>
                <a:lnTo>
                  <a:pt x="0" y="6472822"/>
                </a:lnTo>
                <a:lnTo>
                  <a:pt x="6496445" y="6472822"/>
                </a:lnTo>
                <a:lnTo>
                  <a:pt x="6496445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3280583">
            <a:off x="170779" y="4332786"/>
            <a:ext cx="865853" cy="1015393"/>
          </a:xfrm>
          <a:custGeom>
            <a:avLst/>
            <a:gdLst/>
            <a:ahLst/>
            <a:cxnLst/>
            <a:rect l="l" t="t" r="r" b="b"/>
            <a:pathLst>
              <a:path w="865853" h="1015393">
                <a:moveTo>
                  <a:pt x="0" y="0"/>
                </a:moveTo>
                <a:lnTo>
                  <a:pt x="865853" y="0"/>
                </a:lnTo>
                <a:lnTo>
                  <a:pt x="865853" y="1015394"/>
                </a:lnTo>
                <a:lnTo>
                  <a:pt x="0" y="10153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188846">
            <a:off x="427133" y="5124891"/>
            <a:ext cx="617995" cy="724728"/>
          </a:xfrm>
          <a:custGeom>
            <a:avLst/>
            <a:gdLst/>
            <a:ahLst/>
            <a:cxnLst/>
            <a:rect l="l" t="t" r="r" b="b"/>
            <a:pathLst>
              <a:path w="617995" h="724728">
                <a:moveTo>
                  <a:pt x="0" y="0"/>
                </a:moveTo>
                <a:lnTo>
                  <a:pt x="617995" y="0"/>
                </a:lnTo>
                <a:lnTo>
                  <a:pt x="617995" y="724728"/>
                </a:lnTo>
                <a:lnTo>
                  <a:pt x="0" y="72472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597175">
            <a:off x="2635874" y="8152089"/>
            <a:ext cx="2552102" cy="3366081"/>
          </a:xfrm>
          <a:custGeom>
            <a:avLst/>
            <a:gdLst/>
            <a:ahLst/>
            <a:cxnLst/>
            <a:rect l="l" t="t" r="r" b="b"/>
            <a:pathLst>
              <a:path w="2552102" h="3366081">
                <a:moveTo>
                  <a:pt x="0" y="0"/>
                </a:moveTo>
                <a:lnTo>
                  <a:pt x="2552102" y="0"/>
                </a:lnTo>
                <a:lnTo>
                  <a:pt x="2552102" y="3366081"/>
                </a:lnTo>
                <a:lnTo>
                  <a:pt x="0" y="336608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541047">
            <a:off x="15190548" y="-1051112"/>
            <a:ext cx="5090523" cy="4627748"/>
          </a:xfrm>
          <a:custGeom>
            <a:avLst/>
            <a:gdLst/>
            <a:ahLst/>
            <a:cxnLst/>
            <a:rect l="l" t="t" r="r" b="b"/>
            <a:pathLst>
              <a:path w="5090523" h="4627748">
                <a:moveTo>
                  <a:pt x="0" y="0"/>
                </a:moveTo>
                <a:lnTo>
                  <a:pt x="5090523" y="0"/>
                </a:lnTo>
                <a:lnTo>
                  <a:pt x="5090523" y="4627748"/>
                </a:lnTo>
                <a:lnTo>
                  <a:pt x="0" y="462774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5888056">
            <a:off x="7498749" y="-3179205"/>
            <a:ext cx="3154571" cy="4906934"/>
          </a:xfrm>
          <a:custGeom>
            <a:avLst/>
            <a:gdLst/>
            <a:ahLst/>
            <a:cxnLst/>
            <a:rect l="l" t="t" r="r" b="b"/>
            <a:pathLst>
              <a:path w="3154571" h="4906934">
                <a:moveTo>
                  <a:pt x="0" y="0"/>
                </a:moveTo>
                <a:lnTo>
                  <a:pt x="3154571" y="0"/>
                </a:lnTo>
                <a:lnTo>
                  <a:pt x="3154571" y="4906935"/>
                </a:lnTo>
                <a:lnTo>
                  <a:pt x="0" y="490693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39712"/>
            </a:stretch>
          </a:blipFill>
        </p:spPr>
      </p:sp>
      <p:sp>
        <p:nvSpPr>
          <p:cNvPr id="11" name="Freeform 11"/>
          <p:cNvSpPr/>
          <p:nvPr/>
        </p:nvSpPr>
        <p:spPr>
          <a:xfrm rot="8748774">
            <a:off x="11951944" y="8905951"/>
            <a:ext cx="2290766" cy="2550448"/>
          </a:xfrm>
          <a:custGeom>
            <a:avLst/>
            <a:gdLst/>
            <a:ahLst/>
            <a:cxnLst/>
            <a:rect l="l" t="t" r="r" b="b"/>
            <a:pathLst>
              <a:path w="2290766" h="2550448">
                <a:moveTo>
                  <a:pt x="0" y="0"/>
                </a:moveTo>
                <a:lnTo>
                  <a:pt x="2290766" y="0"/>
                </a:lnTo>
                <a:lnTo>
                  <a:pt x="2290766" y="2550448"/>
                </a:lnTo>
                <a:lnTo>
                  <a:pt x="0" y="255044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10427415">
            <a:off x="13061031" y="7835436"/>
            <a:ext cx="804986" cy="1573735"/>
          </a:xfrm>
          <a:custGeom>
            <a:avLst/>
            <a:gdLst/>
            <a:ahLst/>
            <a:cxnLst/>
            <a:rect l="l" t="t" r="r" b="b"/>
            <a:pathLst>
              <a:path w="804986" h="1573735">
                <a:moveTo>
                  <a:pt x="0" y="0"/>
                </a:moveTo>
                <a:lnTo>
                  <a:pt x="804986" y="0"/>
                </a:lnTo>
                <a:lnTo>
                  <a:pt x="804986" y="1573735"/>
                </a:lnTo>
                <a:lnTo>
                  <a:pt x="0" y="157373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43388" r="-32204"/>
            </a:stretch>
          </a:blipFill>
        </p:spPr>
      </p:sp>
      <p:sp>
        <p:nvSpPr>
          <p:cNvPr id="13" name="Freeform 13"/>
          <p:cNvSpPr/>
          <p:nvPr/>
        </p:nvSpPr>
        <p:spPr>
          <a:xfrm rot="4177288">
            <a:off x="14661849" y="1069540"/>
            <a:ext cx="703515" cy="1265426"/>
          </a:xfrm>
          <a:custGeom>
            <a:avLst/>
            <a:gdLst/>
            <a:ahLst/>
            <a:cxnLst/>
            <a:rect l="l" t="t" r="r" b="b"/>
            <a:pathLst>
              <a:path w="703515" h="1265426">
                <a:moveTo>
                  <a:pt x="0" y="0"/>
                </a:moveTo>
                <a:lnTo>
                  <a:pt x="703515" y="0"/>
                </a:lnTo>
                <a:lnTo>
                  <a:pt x="703515" y="1265426"/>
                </a:lnTo>
                <a:lnTo>
                  <a:pt x="0" y="126542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35680" r="-25877"/>
            </a:stretch>
          </a:blipFill>
        </p:spPr>
      </p:sp>
      <p:sp>
        <p:nvSpPr>
          <p:cNvPr id="14" name="Freeform 14"/>
          <p:cNvSpPr/>
          <p:nvPr/>
        </p:nvSpPr>
        <p:spPr>
          <a:xfrm rot="5101081">
            <a:off x="14419390" y="646971"/>
            <a:ext cx="463376" cy="815847"/>
          </a:xfrm>
          <a:custGeom>
            <a:avLst/>
            <a:gdLst/>
            <a:ahLst/>
            <a:cxnLst/>
            <a:rect l="l" t="t" r="r" b="b"/>
            <a:pathLst>
              <a:path w="463376" h="815847">
                <a:moveTo>
                  <a:pt x="0" y="0"/>
                </a:moveTo>
                <a:lnTo>
                  <a:pt x="463376" y="0"/>
                </a:lnTo>
                <a:lnTo>
                  <a:pt x="463376" y="815847"/>
                </a:lnTo>
                <a:lnTo>
                  <a:pt x="0" y="81584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34743" r="-23395"/>
            </a:stretch>
          </a:blipFill>
        </p:spPr>
      </p:sp>
      <p:sp>
        <p:nvSpPr>
          <p:cNvPr id="15" name="Freeform 15"/>
          <p:cNvSpPr/>
          <p:nvPr/>
        </p:nvSpPr>
        <p:spPr>
          <a:xfrm rot="6515010">
            <a:off x="13898826" y="-603282"/>
            <a:ext cx="1023242" cy="1401295"/>
          </a:xfrm>
          <a:custGeom>
            <a:avLst/>
            <a:gdLst/>
            <a:ahLst/>
            <a:cxnLst/>
            <a:rect l="l" t="t" r="r" b="b"/>
            <a:pathLst>
              <a:path w="1023242" h="1401295">
                <a:moveTo>
                  <a:pt x="0" y="0"/>
                </a:moveTo>
                <a:lnTo>
                  <a:pt x="1023243" y="0"/>
                </a:lnTo>
                <a:lnTo>
                  <a:pt x="1023243" y="1401294"/>
                </a:lnTo>
                <a:lnTo>
                  <a:pt x="0" y="140129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r="-23002"/>
            </a:stretch>
          </a:blipFill>
        </p:spPr>
      </p:sp>
      <p:sp>
        <p:nvSpPr>
          <p:cNvPr id="16" name="Freeform 16"/>
          <p:cNvSpPr/>
          <p:nvPr/>
        </p:nvSpPr>
        <p:spPr>
          <a:xfrm rot="-238726">
            <a:off x="-1694321" y="-983038"/>
            <a:ext cx="4099606" cy="4491600"/>
          </a:xfrm>
          <a:custGeom>
            <a:avLst/>
            <a:gdLst/>
            <a:ahLst/>
            <a:cxnLst/>
            <a:rect l="l" t="t" r="r" b="b"/>
            <a:pathLst>
              <a:path w="4099606" h="4491600">
                <a:moveTo>
                  <a:pt x="0" y="0"/>
                </a:moveTo>
                <a:lnTo>
                  <a:pt x="4099606" y="0"/>
                </a:lnTo>
                <a:lnTo>
                  <a:pt x="4099606" y="4491600"/>
                </a:lnTo>
                <a:lnTo>
                  <a:pt x="0" y="44916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326092" y="3583127"/>
            <a:ext cx="13635816" cy="289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10000">
                <a:solidFill>
                  <a:srgbClr val="2A2952"/>
                </a:solidFill>
                <a:latin typeface="Bobby Jones"/>
                <a:ea typeface="Bobby Jones"/>
                <a:cs typeface="Bobby Jones"/>
                <a:sym typeface="Bobby Jones"/>
              </a:rPr>
              <a:t>Auditory system &amp; language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B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15328191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布洛卡区 &amp; 威尔尼克区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766661" y="2261564"/>
            <a:ext cx="15317485" cy="7301225"/>
            <a:chOff x="0" y="0"/>
            <a:chExt cx="20423314" cy="97349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847275" cy="6021373"/>
            </a:xfrm>
            <a:custGeom>
              <a:avLst/>
              <a:gdLst/>
              <a:ahLst/>
              <a:cxnLst/>
              <a:rect l="l" t="t" r="r" b="b"/>
              <a:pathLst>
                <a:path w="7847275" h="6021373">
                  <a:moveTo>
                    <a:pt x="0" y="0"/>
                  </a:moveTo>
                  <a:lnTo>
                    <a:pt x="7847275" y="0"/>
                  </a:lnTo>
                  <a:lnTo>
                    <a:pt x="7847275" y="6021373"/>
                  </a:lnTo>
                  <a:lnTo>
                    <a:pt x="0" y="60213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10813645" y="0"/>
              <a:ext cx="7760434" cy="6021373"/>
            </a:xfrm>
            <a:custGeom>
              <a:avLst/>
              <a:gdLst/>
              <a:ahLst/>
              <a:cxnLst/>
              <a:rect l="l" t="t" r="r" b="b"/>
              <a:pathLst>
                <a:path w="7760434" h="6021373">
                  <a:moveTo>
                    <a:pt x="0" y="0"/>
                  </a:moveTo>
                  <a:lnTo>
                    <a:pt x="7760434" y="0"/>
                  </a:lnTo>
                  <a:lnTo>
                    <a:pt x="7760434" y="6021373"/>
                  </a:lnTo>
                  <a:lnTo>
                    <a:pt x="0" y="60213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10813645" y="6535414"/>
              <a:ext cx="9609669" cy="3199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760"/>
                </a:lnSpc>
              </a:pPr>
              <a:r>
                <a:rPr lang="en-US" sz="3400" b="1" spc="71">
                  <a:solidFill>
                    <a:srgbClr val="E4B2FF"/>
                  </a:solidFill>
                  <a:latin typeface="Telegraf Bold Bold"/>
                  <a:ea typeface="Telegraf Bold Bold"/>
                  <a:cs typeface="Telegraf Bold Bold"/>
                  <a:sym typeface="Telegraf Bold Bold"/>
                </a:rPr>
                <a:t>威尔尼克区（Wernicke’s Area)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左侧颞叶颞上回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语言理解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威尔尼克失语症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601671" y="6359779"/>
              <a:ext cx="7536503" cy="3199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760"/>
                </a:lnSpc>
              </a:pPr>
              <a:r>
                <a:rPr lang="en-US" sz="3400" b="1" spc="71">
                  <a:solidFill>
                    <a:srgbClr val="E4B2FF"/>
                  </a:solidFill>
                  <a:latin typeface="Telegraf Bold Bold"/>
                  <a:ea typeface="Telegraf Bold Bold"/>
                  <a:cs typeface="Telegraf Bold Bold"/>
                  <a:sym typeface="Telegraf Bold Bold"/>
                </a:rPr>
                <a:t>布洛卡区（Broca’s Area)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左侧额叶额下回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语言生成</a:t>
              </a:r>
            </a:p>
            <a:p>
              <a:pPr marL="734061" lvl="1" indent="-367031" algn="l">
                <a:lnSpc>
                  <a:spcPts val="4760"/>
                </a:lnSpc>
                <a:buFont typeface="Arial"/>
                <a:buChar char="•"/>
              </a:pPr>
              <a:r>
                <a:rPr lang="en-US" sz="3400" spc="71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布洛卡失语症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B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1645996" y="2162964"/>
            <a:ext cx="6351531" cy="4811285"/>
          </a:xfrm>
          <a:custGeom>
            <a:avLst/>
            <a:gdLst/>
            <a:ahLst/>
            <a:cxnLst/>
            <a:rect l="l" t="t" r="r" b="b"/>
            <a:pathLst>
              <a:path w="6351531" h="4811285">
                <a:moveTo>
                  <a:pt x="0" y="0"/>
                </a:moveTo>
                <a:lnTo>
                  <a:pt x="6351531" y="0"/>
                </a:lnTo>
                <a:lnTo>
                  <a:pt x="6351531" y="4811285"/>
                </a:lnTo>
                <a:lnTo>
                  <a:pt x="0" y="48112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836093" y="2366673"/>
            <a:ext cx="6596485" cy="4607576"/>
          </a:xfrm>
          <a:custGeom>
            <a:avLst/>
            <a:gdLst/>
            <a:ahLst/>
            <a:cxnLst/>
            <a:rect l="l" t="t" r="r" b="b"/>
            <a:pathLst>
              <a:path w="6596485" h="4607576">
                <a:moveTo>
                  <a:pt x="0" y="0"/>
                </a:moveTo>
                <a:lnTo>
                  <a:pt x="6596486" y="0"/>
                </a:lnTo>
                <a:lnTo>
                  <a:pt x="6596486" y="4607576"/>
                </a:lnTo>
                <a:lnTo>
                  <a:pt x="0" y="46075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7892" r="-3163" b="-19803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052048" y="6859949"/>
            <a:ext cx="6304843" cy="182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4"/>
              </a:lnSpc>
            </a:pPr>
            <a:r>
              <a:rPr lang="en-US" sz="3400" b="1" spc="71">
                <a:solidFill>
                  <a:srgbClr val="E4B2FF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左侧角回（Angular gyrus)</a:t>
            </a:r>
          </a:p>
          <a:p>
            <a:pPr marL="734061" lvl="1" indent="-367031" algn="l">
              <a:lnSpc>
                <a:spcPts val="4794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理解语言相关的视觉输入</a:t>
            </a:r>
          </a:p>
          <a:p>
            <a:pPr marL="734061" lvl="1" indent="-367031" algn="l">
              <a:lnSpc>
                <a:spcPts val="4794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顶枕交界处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03835" y="6859949"/>
            <a:ext cx="6688960" cy="3028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60"/>
              </a:lnSpc>
            </a:pPr>
            <a:r>
              <a:rPr lang="en-US" sz="3400" b="1" spc="71">
                <a:solidFill>
                  <a:srgbClr val="E4B2FF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弓状束（Arculate Fascocilus)</a:t>
            </a:r>
          </a:p>
          <a:p>
            <a:pPr marL="734061" lvl="1" indent="-367031" algn="l">
              <a:lnSpc>
                <a:spcPts val="4760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连接布洛卡和威尔尼克区</a:t>
            </a:r>
          </a:p>
          <a:p>
            <a:pPr marL="734061" lvl="1" indent="-367031" algn="l">
              <a:lnSpc>
                <a:spcPts val="4760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传导性失语症：能理解他们所听到的话语，但在复诵语句上有困难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624840"/>
            <a:ext cx="15328191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弓状束 &amp; 左侧角回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D1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578614" y="2312538"/>
            <a:ext cx="11654821" cy="7269695"/>
          </a:xfrm>
          <a:custGeom>
            <a:avLst/>
            <a:gdLst/>
            <a:ahLst/>
            <a:cxnLst/>
            <a:rect l="l" t="t" r="r" b="b"/>
            <a:pathLst>
              <a:path w="11654821" h="7269695">
                <a:moveTo>
                  <a:pt x="0" y="0"/>
                </a:moveTo>
                <a:lnTo>
                  <a:pt x="11654821" y="0"/>
                </a:lnTo>
                <a:lnTo>
                  <a:pt x="11654821" y="7269694"/>
                </a:lnTo>
                <a:lnTo>
                  <a:pt x="0" y="72696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126487" y="6439415"/>
            <a:ext cx="4132813" cy="3587282"/>
          </a:xfrm>
          <a:custGeom>
            <a:avLst/>
            <a:gdLst/>
            <a:ahLst/>
            <a:cxnLst/>
            <a:rect l="l" t="t" r="r" b="b"/>
            <a:pathLst>
              <a:path w="4132813" h="3587282">
                <a:moveTo>
                  <a:pt x="0" y="0"/>
                </a:moveTo>
                <a:lnTo>
                  <a:pt x="4132813" y="0"/>
                </a:lnTo>
                <a:lnTo>
                  <a:pt x="4132813" y="3587282"/>
                </a:lnTo>
                <a:lnTo>
                  <a:pt x="0" y="35872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624840"/>
            <a:ext cx="15328191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语言基因：FOXP2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233435" y="2047069"/>
            <a:ext cx="5479613" cy="482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60"/>
              </a:lnSpc>
            </a:pPr>
            <a:r>
              <a:rPr lang="en-US" sz="3400" b="1" spc="71">
                <a:solidFill>
                  <a:srgbClr val="9FD1C2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FOXP2</a:t>
            </a:r>
          </a:p>
          <a:p>
            <a:pPr marL="734061" lvl="1" indent="-367031" algn="l">
              <a:lnSpc>
                <a:spcPts val="4760"/>
              </a:lnSpc>
              <a:buFont typeface="Arial"/>
              <a:buChar char="•"/>
            </a:pPr>
            <a:r>
              <a:rPr lang="en-US" sz="3400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对小鼠和鸣禽的研究表明，该基因对声音模仿和相关的运动学习是必要的。</a:t>
            </a:r>
          </a:p>
          <a:p>
            <a:pPr marL="734061" lvl="1" indent="-367031" algn="l">
              <a:lnSpc>
                <a:spcPts val="4760"/>
              </a:lnSpc>
              <a:buFont typeface="Arial"/>
              <a:buChar char="•"/>
            </a:pPr>
            <a:r>
              <a:rPr lang="en-US" sz="3400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在人类中突变：严重的发音困难，并伴有语言和语法障碍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D1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5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9710084" y="2209584"/>
            <a:ext cx="7293279" cy="7293279"/>
          </a:xfrm>
          <a:custGeom>
            <a:avLst/>
            <a:gdLst/>
            <a:ahLst/>
            <a:cxnLst/>
            <a:rect l="l" t="t" r="r" b="b"/>
            <a:pathLst>
              <a:path w="7293279" h="7293279">
                <a:moveTo>
                  <a:pt x="0" y="0"/>
                </a:moveTo>
                <a:lnTo>
                  <a:pt x="7293279" y="0"/>
                </a:lnTo>
                <a:lnTo>
                  <a:pt x="7293279" y="7293279"/>
                </a:lnTo>
                <a:lnTo>
                  <a:pt x="0" y="729327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76738" y="2259643"/>
            <a:ext cx="7216058" cy="7243220"/>
          </a:xfrm>
          <a:custGeom>
            <a:avLst/>
            <a:gdLst/>
            <a:ahLst/>
            <a:cxnLst/>
            <a:rect l="l" t="t" r="r" b="b"/>
            <a:pathLst>
              <a:path w="7216058" h="7243220">
                <a:moveTo>
                  <a:pt x="0" y="0"/>
                </a:moveTo>
                <a:lnTo>
                  <a:pt x="7216058" y="0"/>
                </a:lnTo>
                <a:lnTo>
                  <a:pt x="7216058" y="7243220"/>
                </a:lnTo>
                <a:lnTo>
                  <a:pt x="0" y="72432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624840"/>
            <a:ext cx="15328191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发展性语言障碍 DEVELOPMENTAL LANGUAGE DISORDER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6096" y="700366"/>
            <a:ext cx="4272488" cy="4501663"/>
          </a:xfrm>
          <a:custGeom>
            <a:avLst/>
            <a:gdLst/>
            <a:ahLst/>
            <a:cxnLst/>
            <a:rect l="l" t="t" r="r" b="b"/>
            <a:pathLst>
              <a:path w="4272488" h="4501663">
                <a:moveTo>
                  <a:pt x="0" y="0"/>
                </a:moveTo>
                <a:lnTo>
                  <a:pt x="4272488" y="0"/>
                </a:lnTo>
                <a:lnTo>
                  <a:pt x="4272488" y="4501663"/>
                </a:lnTo>
                <a:lnTo>
                  <a:pt x="0" y="45016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353791">
            <a:off x="10253004" y="-1824445"/>
            <a:ext cx="4308575" cy="4601390"/>
          </a:xfrm>
          <a:custGeom>
            <a:avLst/>
            <a:gdLst/>
            <a:ahLst/>
            <a:cxnLst/>
            <a:rect l="l" t="t" r="r" b="b"/>
            <a:pathLst>
              <a:path w="4308575" h="4601390">
                <a:moveTo>
                  <a:pt x="0" y="0"/>
                </a:moveTo>
                <a:lnTo>
                  <a:pt x="4308575" y="0"/>
                </a:lnTo>
                <a:lnTo>
                  <a:pt x="4308575" y="4601390"/>
                </a:lnTo>
                <a:lnTo>
                  <a:pt x="0" y="46013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944516" y="-1993844"/>
            <a:ext cx="4661672" cy="5107410"/>
          </a:xfrm>
          <a:custGeom>
            <a:avLst/>
            <a:gdLst/>
            <a:ahLst/>
            <a:cxnLst/>
            <a:rect l="l" t="t" r="r" b="b"/>
            <a:pathLst>
              <a:path w="4661672" h="5107410">
                <a:moveTo>
                  <a:pt x="0" y="0"/>
                </a:moveTo>
                <a:lnTo>
                  <a:pt x="4661672" y="0"/>
                </a:lnTo>
                <a:lnTo>
                  <a:pt x="4661672" y="5107410"/>
                </a:lnTo>
                <a:lnTo>
                  <a:pt x="0" y="51074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841101" y="6997456"/>
            <a:ext cx="4367232" cy="4287827"/>
          </a:xfrm>
          <a:custGeom>
            <a:avLst/>
            <a:gdLst/>
            <a:ahLst/>
            <a:cxnLst/>
            <a:rect l="l" t="t" r="r" b="b"/>
            <a:pathLst>
              <a:path w="4367232" h="4287827">
                <a:moveTo>
                  <a:pt x="0" y="0"/>
                </a:moveTo>
                <a:lnTo>
                  <a:pt x="4367232" y="0"/>
                </a:lnTo>
                <a:lnTo>
                  <a:pt x="4367232" y="4287828"/>
                </a:lnTo>
                <a:lnTo>
                  <a:pt x="0" y="42878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780321">
            <a:off x="7014016" y="-2929070"/>
            <a:ext cx="4259967" cy="4742879"/>
          </a:xfrm>
          <a:custGeom>
            <a:avLst/>
            <a:gdLst/>
            <a:ahLst/>
            <a:cxnLst/>
            <a:rect l="l" t="t" r="r" b="b"/>
            <a:pathLst>
              <a:path w="4259967" h="4742879">
                <a:moveTo>
                  <a:pt x="0" y="0"/>
                </a:moveTo>
                <a:lnTo>
                  <a:pt x="4259968" y="0"/>
                </a:lnTo>
                <a:lnTo>
                  <a:pt x="4259968" y="4742878"/>
                </a:lnTo>
                <a:lnTo>
                  <a:pt x="0" y="474287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3423859">
            <a:off x="15552873" y="3459941"/>
            <a:ext cx="2917541" cy="3848076"/>
          </a:xfrm>
          <a:custGeom>
            <a:avLst/>
            <a:gdLst/>
            <a:ahLst/>
            <a:cxnLst/>
            <a:rect l="l" t="t" r="r" b="b"/>
            <a:pathLst>
              <a:path w="2917541" h="3848076">
                <a:moveTo>
                  <a:pt x="0" y="0"/>
                </a:moveTo>
                <a:lnTo>
                  <a:pt x="2917541" y="0"/>
                </a:lnTo>
                <a:lnTo>
                  <a:pt x="2917541" y="3848077"/>
                </a:lnTo>
                <a:lnTo>
                  <a:pt x="0" y="384807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514701" y="2246705"/>
            <a:ext cx="10724322" cy="1820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650"/>
              </a:lnSpc>
              <a:spcBef>
                <a:spcPct val="0"/>
              </a:spcBef>
            </a:pPr>
            <a:r>
              <a:rPr lang="en-US" sz="10464">
                <a:solidFill>
                  <a:srgbClr val="2A2952"/>
                </a:solidFill>
                <a:latin typeface="Bobby Jones"/>
                <a:ea typeface="Bobby Jones"/>
                <a:cs typeface="Bobby Jones"/>
                <a:sym typeface="Bobby Jones"/>
              </a:rPr>
              <a:t>Table of Contents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70450" y="6320028"/>
            <a:ext cx="8506418" cy="2938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just">
              <a:lnSpc>
                <a:spcPts val="4704"/>
              </a:lnSpc>
              <a:buAutoNum type="arabicPeriod"/>
            </a:pPr>
            <a:r>
              <a:rPr lang="en-US" sz="3200" spc="35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听觉通路</a:t>
            </a:r>
          </a:p>
          <a:p>
            <a:pPr marL="690881" lvl="1" indent="-345440" algn="just">
              <a:lnSpc>
                <a:spcPts val="4704"/>
              </a:lnSpc>
              <a:buAutoNum type="arabicPeriod"/>
            </a:pPr>
            <a:r>
              <a:rPr lang="en-US" sz="3200" spc="35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耳聋的分类</a:t>
            </a:r>
          </a:p>
          <a:p>
            <a:pPr marL="690881" lvl="1" indent="-345440" algn="just">
              <a:lnSpc>
                <a:spcPts val="4704"/>
              </a:lnSpc>
              <a:buAutoNum type="arabicPeriod"/>
            </a:pPr>
            <a:r>
              <a:rPr lang="en-US" sz="3200" spc="35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语言：威尔尼克-格施温徳模型</a:t>
            </a:r>
          </a:p>
          <a:p>
            <a:pPr marL="690881" lvl="1" indent="-345440" algn="just">
              <a:lnSpc>
                <a:spcPts val="4704"/>
              </a:lnSpc>
              <a:buAutoNum type="arabicPeriod"/>
            </a:pPr>
            <a:r>
              <a:rPr lang="en-US" sz="3200" spc="35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语言相关的基因</a:t>
            </a:r>
          </a:p>
          <a:p>
            <a:pPr marL="690880" lvl="1" indent="-345440" algn="just">
              <a:lnSpc>
                <a:spcPts val="4703"/>
              </a:lnSpc>
              <a:buAutoNum type="arabicPeriod"/>
            </a:pPr>
            <a:r>
              <a:rPr lang="en-US" sz="3199" spc="35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发展性语言障碍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6338739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听觉通路 - 耳的结构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42895" y="2026457"/>
            <a:ext cx="17402211" cy="8157840"/>
            <a:chOff x="0" y="0"/>
            <a:chExt cx="23202947" cy="108771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629973" cy="10877120"/>
            </a:xfrm>
            <a:custGeom>
              <a:avLst/>
              <a:gdLst/>
              <a:ahLst/>
              <a:cxnLst/>
              <a:rect l="l" t="t" r="r" b="b"/>
              <a:pathLst>
                <a:path w="14629973" h="10877120">
                  <a:moveTo>
                    <a:pt x="0" y="0"/>
                  </a:moveTo>
                  <a:lnTo>
                    <a:pt x="14629973" y="0"/>
                  </a:lnTo>
                  <a:lnTo>
                    <a:pt x="14629973" y="10877120"/>
                  </a:lnTo>
                  <a:lnTo>
                    <a:pt x="0" y="108771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251" r="-4401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14629973" y="1383402"/>
              <a:ext cx="8572974" cy="7137001"/>
            </a:xfrm>
            <a:custGeom>
              <a:avLst/>
              <a:gdLst/>
              <a:ahLst/>
              <a:cxnLst/>
              <a:rect l="l" t="t" r="r" b="b"/>
              <a:pathLst>
                <a:path w="8572974" h="7137001">
                  <a:moveTo>
                    <a:pt x="0" y="0"/>
                  </a:moveTo>
                  <a:lnTo>
                    <a:pt x="8572974" y="0"/>
                  </a:lnTo>
                  <a:lnTo>
                    <a:pt x="8572974" y="7137001"/>
                  </a:lnTo>
                  <a:lnTo>
                    <a:pt x="0" y="713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17696763" y="9418130"/>
              <a:ext cx="2438400" cy="8337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内耳结构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0135163" y="1822559"/>
              <a:ext cx="2302768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上半规管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4629973" y="1269102"/>
              <a:ext cx="2302768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后半规管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4374172" y="5849814"/>
              <a:ext cx="2302768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外半规管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1606052" y="4747307"/>
              <a:ext cx="1151434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 b="1">
                  <a:solidFill>
                    <a:srgbClr val="FD9C4C"/>
                  </a:solidFill>
                  <a:latin typeface="Telegraf Bold Bold"/>
                  <a:ea typeface="Telegraf Bold Bold"/>
                  <a:cs typeface="Telegraf Bold Bold"/>
                  <a:sym typeface="Telegraf Bold Bold"/>
                </a:rPr>
                <a:t>耳蜗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6676940" y="7002405"/>
              <a:ext cx="1151434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前庭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0454668" y="3782218"/>
              <a:ext cx="1727101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椭圆囊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8241910" y="7721150"/>
              <a:ext cx="1727101" cy="7992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球状囊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697962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耳蜗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852987" y="2619701"/>
            <a:ext cx="16017354" cy="6425880"/>
            <a:chOff x="0" y="0"/>
            <a:chExt cx="21356472" cy="8567840"/>
          </a:xfrm>
        </p:grpSpPr>
        <p:sp>
          <p:nvSpPr>
            <p:cNvPr id="8" name="Freeform 8"/>
            <p:cNvSpPr/>
            <p:nvPr/>
          </p:nvSpPr>
          <p:spPr>
            <a:xfrm>
              <a:off x="4230482" y="0"/>
              <a:ext cx="14998406" cy="8567840"/>
            </a:xfrm>
            <a:custGeom>
              <a:avLst/>
              <a:gdLst/>
              <a:ahLst/>
              <a:cxnLst/>
              <a:rect l="l" t="t" r="r" b="b"/>
              <a:pathLst>
                <a:path w="14998406" h="8567840">
                  <a:moveTo>
                    <a:pt x="0" y="0"/>
                  </a:moveTo>
                  <a:lnTo>
                    <a:pt x="14998407" y="0"/>
                  </a:lnTo>
                  <a:lnTo>
                    <a:pt x="14998407" y="8567840"/>
                  </a:lnTo>
                  <a:lnTo>
                    <a:pt x="0" y="85678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grpSp>
          <p:nvGrpSpPr>
            <p:cNvPr id="9" name="Group 9"/>
            <p:cNvGrpSpPr/>
            <p:nvPr/>
          </p:nvGrpSpPr>
          <p:grpSpPr>
            <a:xfrm>
              <a:off x="16977698" y="1921927"/>
              <a:ext cx="1886174" cy="1264720"/>
              <a:chOff x="0" y="0"/>
              <a:chExt cx="372577" cy="249821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372578" cy="249821"/>
              </a:xfrm>
              <a:custGeom>
                <a:avLst/>
                <a:gdLst/>
                <a:ahLst/>
                <a:cxnLst/>
                <a:rect l="l" t="t" r="r" b="b"/>
                <a:pathLst>
                  <a:path w="372578" h="249821">
                    <a:moveTo>
                      <a:pt x="87564" y="0"/>
                    </a:moveTo>
                    <a:lnTo>
                      <a:pt x="285013" y="0"/>
                    </a:lnTo>
                    <a:cubicBezTo>
                      <a:pt x="308237" y="0"/>
                      <a:pt x="330509" y="9225"/>
                      <a:pt x="346931" y="25647"/>
                    </a:cubicBezTo>
                    <a:cubicBezTo>
                      <a:pt x="363352" y="42068"/>
                      <a:pt x="372578" y="64341"/>
                      <a:pt x="372578" y="87564"/>
                    </a:cubicBezTo>
                    <a:lnTo>
                      <a:pt x="372578" y="162257"/>
                    </a:lnTo>
                    <a:cubicBezTo>
                      <a:pt x="372578" y="185481"/>
                      <a:pt x="363352" y="207753"/>
                      <a:pt x="346931" y="224174"/>
                    </a:cubicBezTo>
                    <a:cubicBezTo>
                      <a:pt x="330509" y="240596"/>
                      <a:pt x="308237" y="249821"/>
                      <a:pt x="285013" y="249821"/>
                    </a:cubicBezTo>
                    <a:lnTo>
                      <a:pt x="87564" y="249821"/>
                    </a:lnTo>
                    <a:cubicBezTo>
                      <a:pt x="64341" y="249821"/>
                      <a:pt x="42068" y="240596"/>
                      <a:pt x="25647" y="224174"/>
                    </a:cubicBezTo>
                    <a:cubicBezTo>
                      <a:pt x="9225" y="207753"/>
                      <a:pt x="0" y="185481"/>
                      <a:pt x="0" y="162257"/>
                    </a:cubicBezTo>
                    <a:lnTo>
                      <a:pt x="0" y="87564"/>
                    </a:lnTo>
                    <a:cubicBezTo>
                      <a:pt x="0" y="64341"/>
                      <a:pt x="9225" y="42068"/>
                      <a:pt x="25647" y="25647"/>
                    </a:cubicBezTo>
                    <a:cubicBezTo>
                      <a:pt x="42068" y="9225"/>
                      <a:pt x="64341" y="0"/>
                      <a:pt x="87564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D834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372577" cy="3069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9053704" y="2113597"/>
              <a:ext cx="2302768" cy="761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60"/>
                </a:lnSpc>
                <a:spcBef>
                  <a:spcPct val="0"/>
                </a:spcBef>
              </a:pPr>
              <a:r>
                <a:rPr lang="en-US" sz="3400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柯蒂氏器</a:t>
              </a:r>
            </a:p>
          </p:txBody>
        </p:sp>
        <p:grpSp>
          <p:nvGrpSpPr>
            <p:cNvPr id="13" name="Group 13"/>
            <p:cNvGrpSpPr/>
            <p:nvPr/>
          </p:nvGrpSpPr>
          <p:grpSpPr>
            <a:xfrm>
              <a:off x="3950872" y="657207"/>
              <a:ext cx="1886174" cy="1264720"/>
              <a:chOff x="0" y="0"/>
              <a:chExt cx="372577" cy="249821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72578" cy="249821"/>
              </a:xfrm>
              <a:custGeom>
                <a:avLst/>
                <a:gdLst/>
                <a:ahLst/>
                <a:cxnLst/>
                <a:rect l="l" t="t" r="r" b="b"/>
                <a:pathLst>
                  <a:path w="372578" h="249821">
                    <a:moveTo>
                      <a:pt x="87564" y="0"/>
                    </a:moveTo>
                    <a:lnTo>
                      <a:pt x="285013" y="0"/>
                    </a:lnTo>
                    <a:cubicBezTo>
                      <a:pt x="308237" y="0"/>
                      <a:pt x="330509" y="9225"/>
                      <a:pt x="346931" y="25647"/>
                    </a:cubicBezTo>
                    <a:cubicBezTo>
                      <a:pt x="363352" y="42068"/>
                      <a:pt x="372578" y="64341"/>
                      <a:pt x="372578" y="87564"/>
                    </a:cubicBezTo>
                    <a:lnTo>
                      <a:pt x="372578" y="162257"/>
                    </a:lnTo>
                    <a:cubicBezTo>
                      <a:pt x="372578" y="185481"/>
                      <a:pt x="363352" y="207753"/>
                      <a:pt x="346931" y="224174"/>
                    </a:cubicBezTo>
                    <a:cubicBezTo>
                      <a:pt x="330509" y="240596"/>
                      <a:pt x="308237" y="249821"/>
                      <a:pt x="285013" y="249821"/>
                    </a:cubicBezTo>
                    <a:lnTo>
                      <a:pt x="87564" y="249821"/>
                    </a:lnTo>
                    <a:cubicBezTo>
                      <a:pt x="64341" y="249821"/>
                      <a:pt x="42068" y="240596"/>
                      <a:pt x="25647" y="224174"/>
                    </a:cubicBezTo>
                    <a:cubicBezTo>
                      <a:pt x="9225" y="207753"/>
                      <a:pt x="0" y="185481"/>
                      <a:pt x="0" y="162257"/>
                    </a:cubicBezTo>
                    <a:lnTo>
                      <a:pt x="0" y="87564"/>
                    </a:lnTo>
                    <a:cubicBezTo>
                      <a:pt x="0" y="64341"/>
                      <a:pt x="9225" y="42068"/>
                      <a:pt x="25647" y="25647"/>
                    </a:cubicBezTo>
                    <a:cubicBezTo>
                      <a:pt x="42068" y="9225"/>
                      <a:pt x="64341" y="0"/>
                      <a:pt x="87564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D834"/>
                </a:solidFill>
                <a:prstDash val="solid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372577" cy="30697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0" y="1880499"/>
              <a:ext cx="5849243" cy="14569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卵圆窗 - 分割中耳和耳蜗</a:t>
              </a:r>
            </a:p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将声波转化为压力波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697962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耳蜗的核心部分 - 柯蒂氏器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32948" y="2242824"/>
            <a:ext cx="12914091" cy="7419689"/>
            <a:chOff x="0" y="0"/>
            <a:chExt cx="17218789" cy="989291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948456" cy="9549507"/>
            </a:xfrm>
            <a:custGeom>
              <a:avLst/>
              <a:gdLst/>
              <a:ahLst/>
              <a:cxnLst/>
              <a:rect l="l" t="t" r="r" b="b"/>
              <a:pathLst>
                <a:path w="16948456" h="9549507">
                  <a:moveTo>
                    <a:pt x="0" y="0"/>
                  </a:moveTo>
                  <a:lnTo>
                    <a:pt x="16948456" y="0"/>
                  </a:lnTo>
                  <a:lnTo>
                    <a:pt x="16948456" y="9549507"/>
                  </a:lnTo>
                  <a:lnTo>
                    <a:pt x="0" y="95495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595" b="-372"/>
              </a:stretch>
            </a:blipFill>
          </p:spPr>
        </p:sp>
        <p:grpSp>
          <p:nvGrpSpPr>
            <p:cNvPr id="9" name="Group 9"/>
            <p:cNvGrpSpPr/>
            <p:nvPr/>
          </p:nvGrpSpPr>
          <p:grpSpPr>
            <a:xfrm>
              <a:off x="3098512" y="3214809"/>
              <a:ext cx="3497221" cy="877595"/>
              <a:chOff x="0" y="0"/>
              <a:chExt cx="719245" cy="18048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719245" cy="180488"/>
              </a:xfrm>
              <a:custGeom>
                <a:avLst/>
                <a:gdLst/>
                <a:ahLst/>
                <a:cxnLst/>
                <a:rect l="l" t="t" r="r" b="b"/>
                <a:pathLst>
                  <a:path w="719245" h="180488">
                    <a:moveTo>
                      <a:pt x="45359" y="0"/>
                    </a:moveTo>
                    <a:lnTo>
                      <a:pt x="673886" y="0"/>
                    </a:lnTo>
                    <a:cubicBezTo>
                      <a:pt x="698937" y="0"/>
                      <a:pt x="719245" y="20308"/>
                      <a:pt x="719245" y="45359"/>
                    </a:cubicBezTo>
                    <a:lnTo>
                      <a:pt x="719245" y="135129"/>
                    </a:lnTo>
                    <a:cubicBezTo>
                      <a:pt x="719245" y="160180"/>
                      <a:pt x="698937" y="180488"/>
                      <a:pt x="673886" y="180488"/>
                    </a:cubicBezTo>
                    <a:lnTo>
                      <a:pt x="45359" y="180488"/>
                    </a:lnTo>
                    <a:cubicBezTo>
                      <a:pt x="20308" y="180488"/>
                      <a:pt x="0" y="160180"/>
                      <a:pt x="0" y="135129"/>
                    </a:cubicBezTo>
                    <a:lnTo>
                      <a:pt x="0" y="45359"/>
                    </a:lnTo>
                    <a:cubicBezTo>
                      <a:pt x="0" y="20308"/>
                      <a:pt x="20308" y="0"/>
                      <a:pt x="4535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D834"/>
                </a:solidFill>
                <a:prstDash val="solid"/>
                <a:miter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719245" cy="23763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2324367" y="37613"/>
              <a:ext cx="2211727" cy="734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71"/>
                </a:lnSpc>
                <a:spcBef>
                  <a:spcPct val="0"/>
                </a:spcBef>
              </a:pPr>
              <a:r>
                <a:rPr lang="en-US" sz="3265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外毛细胞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098512" y="4216909"/>
              <a:ext cx="2211727" cy="734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71"/>
                </a:lnSpc>
                <a:spcBef>
                  <a:spcPct val="0"/>
                </a:spcBef>
              </a:pPr>
              <a:r>
                <a:rPr lang="en-US" sz="3265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内毛细胞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1494957" y="9158846"/>
              <a:ext cx="1658819" cy="7340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71"/>
                </a:lnSpc>
                <a:spcBef>
                  <a:spcPct val="0"/>
                </a:spcBef>
              </a:pPr>
              <a:r>
                <a:rPr lang="en-US" sz="3265">
                  <a:solidFill>
                    <a:srgbClr val="2A2952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基底膜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7948897" y="8796249"/>
              <a:ext cx="3497221" cy="877595"/>
              <a:chOff x="0" y="0"/>
              <a:chExt cx="719245" cy="180488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719245" cy="180488"/>
              </a:xfrm>
              <a:custGeom>
                <a:avLst/>
                <a:gdLst/>
                <a:ahLst/>
                <a:cxnLst/>
                <a:rect l="l" t="t" r="r" b="b"/>
                <a:pathLst>
                  <a:path w="719245" h="180488">
                    <a:moveTo>
                      <a:pt x="45359" y="0"/>
                    </a:moveTo>
                    <a:lnTo>
                      <a:pt x="673886" y="0"/>
                    </a:lnTo>
                    <a:cubicBezTo>
                      <a:pt x="698937" y="0"/>
                      <a:pt x="719245" y="20308"/>
                      <a:pt x="719245" y="45359"/>
                    </a:cubicBezTo>
                    <a:lnTo>
                      <a:pt x="719245" y="135129"/>
                    </a:lnTo>
                    <a:cubicBezTo>
                      <a:pt x="719245" y="160180"/>
                      <a:pt x="698937" y="180488"/>
                      <a:pt x="673886" y="180488"/>
                    </a:cubicBezTo>
                    <a:lnTo>
                      <a:pt x="45359" y="180488"/>
                    </a:lnTo>
                    <a:cubicBezTo>
                      <a:pt x="20308" y="180488"/>
                      <a:pt x="0" y="160180"/>
                      <a:pt x="0" y="135129"/>
                    </a:cubicBezTo>
                    <a:lnTo>
                      <a:pt x="0" y="45359"/>
                    </a:lnTo>
                    <a:cubicBezTo>
                      <a:pt x="0" y="20308"/>
                      <a:pt x="20308" y="0"/>
                      <a:pt x="45359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D834"/>
                </a:solidFill>
                <a:prstDash val="solid"/>
                <a:miter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57150"/>
                <a:ext cx="719245" cy="23763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8816855" y="0"/>
              <a:ext cx="3289760" cy="885500"/>
              <a:chOff x="0" y="0"/>
              <a:chExt cx="676578" cy="182114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676578" cy="182114"/>
              </a:xfrm>
              <a:custGeom>
                <a:avLst/>
                <a:gdLst/>
                <a:ahLst/>
                <a:cxnLst/>
                <a:rect l="l" t="t" r="r" b="b"/>
                <a:pathLst>
                  <a:path w="676578" h="182114">
                    <a:moveTo>
                      <a:pt x="48220" y="0"/>
                    </a:moveTo>
                    <a:lnTo>
                      <a:pt x="628358" y="0"/>
                    </a:lnTo>
                    <a:cubicBezTo>
                      <a:pt x="641147" y="0"/>
                      <a:pt x="653412" y="5080"/>
                      <a:pt x="662455" y="14123"/>
                    </a:cubicBezTo>
                    <a:cubicBezTo>
                      <a:pt x="671498" y="23166"/>
                      <a:pt x="676578" y="35431"/>
                      <a:pt x="676578" y="48220"/>
                    </a:cubicBezTo>
                    <a:lnTo>
                      <a:pt x="676578" y="133894"/>
                    </a:lnTo>
                    <a:cubicBezTo>
                      <a:pt x="676578" y="160525"/>
                      <a:pt x="654989" y="182114"/>
                      <a:pt x="628358" y="182114"/>
                    </a:cubicBezTo>
                    <a:lnTo>
                      <a:pt x="48220" y="182114"/>
                    </a:lnTo>
                    <a:cubicBezTo>
                      <a:pt x="21589" y="182114"/>
                      <a:pt x="0" y="160525"/>
                      <a:pt x="0" y="133894"/>
                    </a:cubicBezTo>
                    <a:lnTo>
                      <a:pt x="0" y="48220"/>
                    </a:lnTo>
                    <a:cubicBezTo>
                      <a:pt x="0" y="21589"/>
                      <a:pt x="21589" y="0"/>
                      <a:pt x="4822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D834"/>
                </a:solidFill>
                <a:prstDash val="solid"/>
                <a:miter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57150"/>
                <a:ext cx="676578" cy="2392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21" name="TextBox 21"/>
          <p:cNvSpPr txBox="1"/>
          <p:nvPr/>
        </p:nvSpPr>
        <p:spPr>
          <a:xfrm>
            <a:off x="12988870" y="2316885"/>
            <a:ext cx="4810153" cy="4611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22"/>
              </a:lnSpc>
            </a:pPr>
            <a:r>
              <a:rPr lang="en-US" sz="3400" b="1" spc="71">
                <a:solidFill>
                  <a:srgbClr val="FD9C4C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毛细胞</a:t>
            </a:r>
          </a:p>
          <a:p>
            <a:pPr marL="734061" lvl="1" indent="-367031" algn="l">
              <a:lnSpc>
                <a:spcPts val="4522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将压力波（振动）转化为电信号</a:t>
            </a:r>
          </a:p>
          <a:p>
            <a:pPr marL="734061" lvl="1" indent="-367031" algn="l">
              <a:lnSpc>
                <a:spcPts val="4522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不同毛细胞对不同频率的声音起反应</a:t>
            </a:r>
          </a:p>
          <a:p>
            <a:pPr marL="734061" lvl="1" indent="-367031" algn="l">
              <a:lnSpc>
                <a:spcPts val="4522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通过听神经将信息传递到中枢神经系统</a:t>
            </a:r>
          </a:p>
          <a:p>
            <a:pPr marL="734061" lvl="1" indent="-367031" algn="l">
              <a:lnSpc>
                <a:spcPts val="4522"/>
              </a:lnSpc>
              <a:buFont typeface="Arial"/>
              <a:buChar char="•"/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不可再生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3206295" y="7337398"/>
            <a:ext cx="4592728" cy="2325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22"/>
              </a:lnSpc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听觉神经 - 是前庭耳蜗神经的一个分支</a:t>
            </a:r>
          </a:p>
          <a:p>
            <a:pPr algn="l">
              <a:lnSpc>
                <a:spcPts val="4522"/>
              </a:lnSpc>
            </a:pPr>
            <a:r>
              <a:rPr lang="en-US" sz="3400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（另外：前庭神经，负责平衡觉信息传递）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11055111" y="374954"/>
            <a:ext cx="6548439" cy="9537092"/>
          </a:xfrm>
          <a:custGeom>
            <a:avLst/>
            <a:gdLst/>
            <a:ahLst/>
            <a:cxnLst/>
            <a:rect l="l" t="t" r="r" b="b"/>
            <a:pathLst>
              <a:path w="6548439" h="9537092">
                <a:moveTo>
                  <a:pt x="0" y="0"/>
                </a:moveTo>
                <a:lnTo>
                  <a:pt x="6548440" y="0"/>
                </a:lnTo>
                <a:lnTo>
                  <a:pt x="6548440" y="9537092"/>
                </a:lnTo>
                <a:lnTo>
                  <a:pt x="0" y="95370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603" r="-10120" b="-138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32127" y="4659930"/>
            <a:ext cx="9768882" cy="5438050"/>
          </a:xfrm>
          <a:custGeom>
            <a:avLst/>
            <a:gdLst/>
            <a:ahLst/>
            <a:cxnLst/>
            <a:rect l="l" t="t" r="r" b="b"/>
            <a:pathLst>
              <a:path w="9768882" h="5438050">
                <a:moveTo>
                  <a:pt x="0" y="0"/>
                </a:moveTo>
                <a:lnTo>
                  <a:pt x="9768882" y="0"/>
                </a:lnTo>
                <a:lnTo>
                  <a:pt x="9768882" y="5438050"/>
                </a:lnTo>
                <a:lnTo>
                  <a:pt x="0" y="54380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87" r="-6073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266485" y="1923754"/>
            <a:ext cx="9434524" cy="2887345"/>
            <a:chOff x="0" y="0"/>
            <a:chExt cx="12579366" cy="3849793"/>
          </a:xfrm>
        </p:grpSpPr>
        <p:sp>
          <p:nvSpPr>
            <p:cNvPr id="9" name="TextBox 9"/>
            <p:cNvSpPr txBox="1"/>
            <p:nvPr/>
          </p:nvSpPr>
          <p:spPr>
            <a:xfrm>
              <a:off x="0" y="1521460"/>
              <a:ext cx="11219547" cy="15993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760"/>
                </a:lnSpc>
              </a:pPr>
              <a:r>
                <a:rPr lang="en-US" sz="3400" spc="71">
                  <a:solidFill>
                    <a:srgbClr val="000000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听神经 → 蜗神经核 → 上橄榄核群 →下丘→内侧膝状体 → 初级听觉皮层</a:t>
              </a:r>
            </a:p>
          </p:txBody>
        </p:sp>
        <p:sp>
          <p:nvSpPr>
            <p:cNvPr id="10" name="AutoShape 10"/>
            <p:cNvSpPr/>
            <p:nvPr/>
          </p:nvSpPr>
          <p:spPr>
            <a:xfrm>
              <a:off x="3636674" y="994501"/>
              <a:ext cx="3958900" cy="0"/>
            </a:xfrm>
            <a:prstGeom prst="line">
              <a:avLst/>
            </a:prstGeom>
            <a:ln w="50800" cap="flat">
              <a:solidFill>
                <a:srgbClr val="FD9C4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 flipV="1">
              <a:off x="3649374" y="994134"/>
              <a:ext cx="0" cy="641626"/>
            </a:xfrm>
            <a:prstGeom prst="line">
              <a:avLst/>
            </a:prstGeom>
            <a:ln w="50800" cap="flat">
              <a:solidFill>
                <a:srgbClr val="FD9C4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 flipV="1">
              <a:off x="7570173" y="994134"/>
              <a:ext cx="0" cy="641626"/>
            </a:xfrm>
            <a:prstGeom prst="line">
              <a:avLst/>
            </a:prstGeom>
            <a:ln w="50800" cap="flat">
              <a:solidFill>
                <a:srgbClr val="FD9C4C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4136354" y="-76200"/>
              <a:ext cx="2946839" cy="805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D9C4C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（脑干）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312166" y="652780"/>
              <a:ext cx="4267200" cy="805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D9C4C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（中脑顶盖部）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9373" y="3044613"/>
              <a:ext cx="2438400" cy="8051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>
                  <a:solidFill>
                    <a:srgbClr val="FD9C4C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（丘脑）</a:t>
              </a: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28700" y="624840"/>
            <a:ext cx="697962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听觉通路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697962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前庭系统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2555900"/>
            <a:ext cx="6895716" cy="6823717"/>
            <a:chOff x="0" y="0"/>
            <a:chExt cx="9194288" cy="9098290"/>
          </a:xfrm>
        </p:grpSpPr>
        <p:sp>
          <p:nvSpPr>
            <p:cNvPr id="8" name="Freeform 8"/>
            <p:cNvSpPr/>
            <p:nvPr/>
          </p:nvSpPr>
          <p:spPr>
            <a:xfrm>
              <a:off x="266391" y="0"/>
              <a:ext cx="8927897" cy="7321940"/>
            </a:xfrm>
            <a:custGeom>
              <a:avLst/>
              <a:gdLst/>
              <a:ahLst/>
              <a:cxnLst/>
              <a:rect l="l" t="t" r="r" b="b"/>
              <a:pathLst>
                <a:path w="8927897" h="7321940">
                  <a:moveTo>
                    <a:pt x="0" y="0"/>
                  </a:moveTo>
                  <a:lnTo>
                    <a:pt x="8927897" y="0"/>
                  </a:lnTo>
                  <a:lnTo>
                    <a:pt x="8927897" y="7321940"/>
                  </a:lnTo>
                  <a:lnTo>
                    <a:pt x="0" y="7321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754" b="-754"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3460147" y="8245645"/>
              <a:ext cx="2539350" cy="8526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70"/>
                </a:lnSpc>
                <a:spcBef>
                  <a:spcPct val="0"/>
                </a:spcBef>
              </a:pPr>
              <a:r>
                <a:rPr lang="en-US" sz="3693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内耳结构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999497" y="453499"/>
              <a:ext cx="23981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上半规管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66391" y="-114300"/>
              <a:ext cx="23981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后半规管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4585111"/>
              <a:ext cx="23981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外半规管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531281" y="3454035"/>
              <a:ext cx="11991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000000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耳蜗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398103" y="5767568"/>
              <a:ext cx="11991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前庭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32229" y="2463938"/>
              <a:ext cx="17986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椭圆囊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027863" y="6504938"/>
              <a:ext cx="1798603" cy="817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3"/>
                </a:lnSpc>
                <a:spcBef>
                  <a:spcPct val="0"/>
                </a:spcBef>
              </a:pPr>
              <a:r>
                <a:rPr lang="en-US" sz="3488">
                  <a:solidFill>
                    <a:srgbClr val="2A2952"/>
                  </a:solidFill>
                  <a:latin typeface="Telegraf Bold"/>
                  <a:ea typeface="Telegraf Bold"/>
                  <a:cs typeface="Telegraf Bold"/>
                  <a:sym typeface="Telegraf Bold"/>
                </a:rPr>
                <a:t>球状囊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61966" y="2771238"/>
            <a:ext cx="9690918" cy="6325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6"/>
              </a:lnSpc>
            </a:pPr>
            <a:r>
              <a:rPr lang="en-US" sz="3388" b="1" spc="71">
                <a:solidFill>
                  <a:srgbClr val="FD9C4C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前庭系统（内耳）：半规管+耳石</a:t>
            </a:r>
          </a:p>
          <a:p>
            <a:pPr marL="731491" lvl="1" indent="-365746" algn="l">
              <a:lnSpc>
                <a:spcPts val="4506"/>
              </a:lnSpc>
              <a:buFont typeface="Arial"/>
              <a:buChar char="•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负责人体自身</a:t>
            </a:r>
            <a:r>
              <a:rPr lang="en-US" sz="3388" u="sng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  <a:hlinkClick r:id="rId3" tooltip="https://zh.wikipedia.org/wiki/%E5%B9%B3%E8%A1%A1%E6%84%9F"/>
              </a:rPr>
              <a:t>平衡感</a:t>
            </a: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和空间感的</a:t>
            </a:r>
            <a:r>
              <a:rPr lang="en-US" sz="3388" u="sng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  <a:hlinkClick r:id="rId4" tooltip="https://zh.wikipedia.org/wiki/%E6%84%9F%E8%A7%89%E7%B3%BB%E7%BB%9F"/>
              </a:rPr>
              <a:t>感觉系统</a:t>
            </a: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，对于人的运动和平衡能力起关键性的作用</a:t>
            </a:r>
          </a:p>
          <a:p>
            <a:pPr algn="l">
              <a:lnSpc>
                <a:spcPts val="4506"/>
              </a:lnSpc>
            </a:pPr>
            <a:endParaRPr lang="en-US" sz="3388" spc="71">
              <a:solidFill>
                <a:srgbClr val="000000"/>
              </a:solidFill>
              <a:latin typeface="Telegraf Bold"/>
              <a:ea typeface="Telegraf Bold"/>
              <a:cs typeface="Telegraf Bold"/>
              <a:sym typeface="Telegraf Bold"/>
            </a:endParaRPr>
          </a:p>
          <a:p>
            <a:pPr marL="731491" lvl="1" indent="-365746" algn="l">
              <a:lnSpc>
                <a:spcPts val="4506"/>
              </a:lnSpc>
              <a:buFont typeface="Arial"/>
              <a:buChar char="•"/>
            </a:pPr>
            <a:r>
              <a:rPr lang="en-US" sz="3388" spc="71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人的运动由旋转和平移两种方式组成</a:t>
            </a:r>
          </a:p>
          <a:p>
            <a:pPr marL="731491" lvl="1" indent="-365746" algn="l">
              <a:lnSpc>
                <a:spcPts val="4506"/>
              </a:lnSpc>
              <a:buFont typeface="Arial"/>
              <a:buChar char="•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半规管：感知旋转动作</a:t>
            </a:r>
          </a:p>
          <a:p>
            <a:pPr marL="731491" lvl="1" indent="-365746" algn="l">
              <a:lnSpc>
                <a:spcPts val="4506"/>
              </a:lnSpc>
              <a:buFont typeface="Arial"/>
              <a:buChar char="•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耳石：感知定向加速度</a:t>
            </a:r>
          </a:p>
          <a:p>
            <a:pPr marL="1462983" lvl="2" indent="-487661" algn="l">
              <a:lnSpc>
                <a:spcPts val="4506"/>
              </a:lnSpc>
              <a:buFont typeface="Arial"/>
              <a:buChar char="⚬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椭圆囊 - 水平直线加速度</a:t>
            </a:r>
          </a:p>
          <a:p>
            <a:pPr marL="1462983" lvl="2" indent="-487661" algn="l">
              <a:lnSpc>
                <a:spcPts val="4506"/>
              </a:lnSpc>
              <a:buFont typeface="Arial"/>
              <a:buChar char="⚬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球状囊 - 垂直加速度</a:t>
            </a:r>
          </a:p>
          <a:p>
            <a:pPr marL="1462983" lvl="2" indent="-487661" algn="l">
              <a:lnSpc>
                <a:spcPts val="4506"/>
              </a:lnSpc>
              <a:buFont typeface="Arial"/>
              <a:buChar char="⚬"/>
            </a:pPr>
            <a:r>
              <a:rPr lang="en-US" sz="3388" spc="71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良性阵发性位置性眩晕：耳石内晶体脱落</a:t>
            </a:r>
          </a:p>
          <a:p>
            <a:pPr algn="l">
              <a:lnSpc>
                <a:spcPts val="4506"/>
              </a:lnSpc>
            </a:pPr>
            <a:endParaRPr lang="en-US" sz="3388" spc="71">
              <a:solidFill>
                <a:srgbClr val="000000"/>
              </a:solidFill>
              <a:latin typeface="Telegraf Bold"/>
              <a:ea typeface="Telegraf Bold"/>
              <a:cs typeface="Telegraf Bold"/>
              <a:sym typeface="Telegraf 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C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28700" y="624840"/>
            <a:ext cx="697962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耳聋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2464422"/>
            <a:ext cx="15744701" cy="6126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3082" lvl="1" indent="-376541" algn="l">
              <a:lnSpc>
                <a:spcPts val="4848"/>
              </a:lnSpc>
              <a:buFont typeface="Arial"/>
              <a:buChar char="•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传导性耳聋</a:t>
            </a:r>
          </a:p>
          <a:p>
            <a:pPr marL="1506165" lvl="2" indent="-502055" algn="l">
              <a:lnSpc>
                <a:spcPts val="4848"/>
              </a:lnSpc>
              <a:buFont typeface="Arial"/>
              <a:buChar char="⚬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外耳、中耳病变，使得声音无法传达到内耳</a:t>
            </a:r>
          </a:p>
          <a:p>
            <a:pPr marL="1506165" lvl="2" indent="-502055" algn="l">
              <a:lnSpc>
                <a:spcPts val="4848"/>
              </a:lnSpc>
              <a:buFont typeface="Arial"/>
              <a:buChar char="⚬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外耳畸形/中耳三小骨的机能异常/耳膜的缺陷</a:t>
            </a:r>
          </a:p>
          <a:p>
            <a:pPr algn="l">
              <a:lnSpc>
                <a:spcPts val="4848"/>
              </a:lnSpc>
            </a:pPr>
            <a:endParaRPr lang="en-US" sz="3488" spc="73">
              <a:solidFill>
                <a:srgbClr val="000000"/>
              </a:solidFill>
              <a:latin typeface="Telegraf Bold"/>
              <a:ea typeface="Telegraf Bold"/>
              <a:cs typeface="Telegraf Bold"/>
              <a:sym typeface="Telegraf Bold"/>
            </a:endParaRPr>
          </a:p>
          <a:p>
            <a:pPr marL="753082" lvl="1" indent="-376541" algn="l">
              <a:lnSpc>
                <a:spcPts val="4848"/>
              </a:lnSpc>
              <a:buFont typeface="Arial"/>
              <a:buChar char="•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感觉神经性耳聋</a:t>
            </a:r>
          </a:p>
          <a:p>
            <a:pPr marL="1506165" lvl="2" indent="-502055" algn="l">
              <a:lnSpc>
                <a:spcPts val="4848"/>
              </a:lnSpc>
              <a:buFont typeface="Arial"/>
              <a:buChar char="⚬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内耳（耳蜗）、前庭耳蜗神经或中枢听觉系统的异常</a:t>
            </a:r>
          </a:p>
          <a:p>
            <a:pPr marL="1506165" lvl="2" indent="-502055" algn="l">
              <a:lnSpc>
                <a:spcPts val="4848"/>
              </a:lnSpc>
              <a:buFont typeface="Arial"/>
              <a:buChar char="⚬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最常见造成原因：毛细胞缺失</a:t>
            </a:r>
          </a:p>
          <a:p>
            <a:pPr marL="1506165" lvl="2" indent="-502055" algn="l">
              <a:lnSpc>
                <a:spcPts val="4848"/>
              </a:lnSpc>
              <a:buFont typeface="Arial"/>
              <a:buChar char="⚬"/>
            </a:pPr>
            <a:r>
              <a:rPr lang="en-US" sz="3488" b="1" spc="73">
                <a:solidFill>
                  <a:srgbClr val="FD9C4C"/>
                </a:solidFill>
                <a:latin typeface="Telegraf Bold Bold"/>
                <a:ea typeface="Telegraf Bold Bold"/>
                <a:cs typeface="Telegraf Bold Bold"/>
                <a:sym typeface="Telegraf Bold Bold"/>
              </a:rPr>
              <a:t>人工耳蜗，直接将声波转化为电信号</a:t>
            </a:r>
          </a:p>
          <a:p>
            <a:pPr algn="l">
              <a:lnSpc>
                <a:spcPts val="4848"/>
              </a:lnSpc>
            </a:pPr>
            <a:endParaRPr lang="en-US" sz="3488" b="1" spc="73">
              <a:solidFill>
                <a:srgbClr val="FD9C4C"/>
              </a:solidFill>
              <a:latin typeface="Telegraf Bold Bold"/>
              <a:ea typeface="Telegraf Bold Bold"/>
              <a:cs typeface="Telegraf Bold Bold"/>
              <a:sym typeface="Telegraf Bold Bold"/>
            </a:endParaRPr>
          </a:p>
          <a:p>
            <a:pPr marL="753082" lvl="1" indent="-376541" algn="l">
              <a:lnSpc>
                <a:spcPts val="4848"/>
              </a:lnSpc>
              <a:buFont typeface="Arial"/>
              <a:buChar char="•"/>
            </a:pPr>
            <a:r>
              <a:rPr lang="en-US" sz="3488" spc="73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混合型耳聋 - 结合了上述二种耳聋的症状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B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923754"/>
            <a:ext cx="18288000" cy="8363246"/>
            <a:chOff x="0" y="0"/>
            <a:chExt cx="6186311" cy="28290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2829049"/>
            </a:xfrm>
            <a:custGeom>
              <a:avLst/>
              <a:gdLst/>
              <a:ahLst/>
              <a:cxnLst/>
              <a:rect l="l" t="t" r="r" b="b"/>
              <a:pathLst>
                <a:path w="6186311" h="2829049">
                  <a:moveTo>
                    <a:pt x="0" y="0"/>
                  </a:moveTo>
                  <a:lnTo>
                    <a:pt x="6186311" y="0"/>
                  </a:lnTo>
                  <a:lnTo>
                    <a:pt x="6186311" y="2829049"/>
                  </a:lnTo>
                  <a:lnTo>
                    <a:pt x="0" y="2829049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25604" y="7693997"/>
            <a:ext cx="1271004" cy="539059"/>
            <a:chOff x="0" y="0"/>
            <a:chExt cx="2527300" cy="10718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27300" cy="1071880"/>
            </a:xfrm>
            <a:custGeom>
              <a:avLst/>
              <a:gdLst/>
              <a:ahLst/>
              <a:cxnLst/>
              <a:rect l="l" t="t" r="r" b="b"/>
              <a:pathLst>
                <a:path w="2527300" h="1071880">
                  <a:moveTo>
                    <a:pt x="260350" y="1071880"/>
                  </a:moveTo>
                  <a:lnTo>
                    <a:pt x="0" y="914400"/>
                  </a:lnTo>
                  <a:lnTo>
                    <a:pt x="524510" y="48260"/>
                  </a:lnTo>
                  <a:lnTo>
                    <a:pt x="941070" y="516890"/>
                  </a:lnTo>
                  <a:lnTo>
                    <a:pt x="1245870" y="0"/>
                  </a:lnTo>
                  <a:lnTo>
                    <a:pt x="1604010" y="500380"/>
                  </a:lnTo>
                  <a:lnTo>
                    <a:pt x="1941830" y="15240"/>
                  </a:lnTo>
                  <a:lnTo>
                    <a:pt x="2527300" y="787400"/>
                  </a:lnTo>
                  <a:lnTo>
                    <a:pt x="2284730" y="971550"/>
                  </a:lnTo>
                  <a:lnTo>
                    <a:pt x="1951990" y="533400"/>
                  </a:lnTo>
                  <a:lnTo>
                    <a:pt x="1607820" y="1028700"/>
                  </a:lnTo>
                  <a:lnTo>
                    <a:pt x="1271270" y="557530"/>
                  </a:lnTo>
                  <a:lnTo>
                    <a:pt x="990600" y="1031240"/>
                  </a:lnTo>
                  <a:lnTo>
                    <a:pt x="571500" y="5600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4240184" y="2172482"/>
            <a:ext cx="9807632" cy="7595315"/>
          </a:xfrm>
          <a:custGeom>
            <a:avLst/>
            <a:gdLst/>
            <a:ahLst/>
            <a:cxnLst/>
            <a:rect l="l" t="t" r="r" b="b"/>
            <a:pathLst>
              <a:path w="9807632" h="7595315">
                <a:moveTo>
                  <a:pt x="0" y="0"/>
                </a:moveTo>
                <a:lnTo>
                  <a:pt x="9807632" y="0"/>
                </a:lnTo>
                <a:lnTo>
                  <a:pt x="9807632" y="7595315"/>
                </a:lnTo>
                <a:lnTo>
                  <a:pt x="0" y="75953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212" r="-2269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211159"/>
            <a:ext cx="15328191" cy="1464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语言：威尔尼克-格施温徳模型（左半球，偏侧化程度最高）</a:t>
            </a:r>
          </a:p>
          <a:p>
            <a:pPr algn="l">
              <a:lnSpc>
                <a:spcPts val="5880"/>
              </a:lnSpc>
              <a:spcBef>
                <a:spcPct val="0"/>
              </a:spcBef>
            </a:pPr>
            <a:r>
              <a:rPr lang="en-US" sz="4200" spc="222">
                <a:solidFill>
                  <a:srgbClr val="2A2952"/>
                </a:solidFill>
                <a:latin typeface="思源黑体"/>
                <a:ea typeface="思源黑体"/>
                <a:cs typeface="思源黑体"/>
                <a:sym typeface="思源黑体"/>
              </a:rPr>
              <a:t>语言生成、理解、阅读、拼写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699119" y="8613473"/>
            <a:ext cx="2657773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初级视觉皮层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047816" y="2335322"/>
            <a:ext cx="1328886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弓状束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64817" y="8348209"/>
            <a:ext cx="1771873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布洛卡区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88213" y="9388233"/>
            <a:ext cx="2657773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初级听觉皮层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359327" y="3507596"/>
            <a:ext cx="2657773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初级运动皮层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585366" y="9642173"/>
            <a:ext cx="2214860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威尔尼克区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766672" y="9388233"/>
            <a:ext cx="1771873" cy="64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3"/>
              </a:lnSpc>
              <a:spcBef>
                <a:spcPct val="0"/>
              </a:spcBef>
            </a:pPr>
            <a:r>
              <a:rPr lang="en-US" sz="3488">
                <a:solidFill>
                  <a:srgbClr val="2A2952"/>
                </a:solidFill>
                <a:latin typeface="Telegraf Bold"/>
                <a:ea typeface="Telegraf Bold"/>
                <a:cs typeface="Telegraf Bold"/>
                <a:sym typeface="Telegraf Bold"/>
              </a:rPr>
              <a:t>左侧角回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222</Words>
  <Application>Microsoft Macintosh PowerPoint</Application>
  <PresentationFormat>自定义</PresentationFormat>
  <Paragraphs>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Telegraf Bold</vt:lpstr>
      <vt:lpstr>Calibri</vt:lpstr>
      <vt:lpstr>Telegraf Bold Bold</vt:lpstr>
      <vt:lpstr>Bobby Jones</vt:lpstr>
      <vt:lpstr>思源黑体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3.3 神经科学社</dc:title>
  <cp:lastModifiedBy>天悦 陈</cp:lastModifiedBy>
  <cp:revision>2</cp:revision>
  <dcterms:created xsi:type="dcterms:W3CDTF">2006-08-16T00:00:00Z</dcterms:created>
  <dcterms:modified xsi:type="dcterms:W3CDTF">2025-03-09T05:03:20Z</dcterms:modified>
  <dc:identifier>DAGgcYzs_jU</dc:identifier>
</cp:coreProperties>
</file>