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8288000" cy="10287000"/>
  <p:notesSz cx="6858000" cy="9144000"/>
  <p:embeddedFontLst>
    <p:embeddedFont>
      <p:font typeface="210 나의동무" panose="02020603020101020101" pitchFamily="18" charset="-127"/>
      <p:regular r:id="rId19"/>
    </p:embeddedFont>
    <p:embeddedFont>
      <p:font typeface="思源黑体" panose="020B0500000000000000" pitchFamily="34" charset="-128"/>
      <p:regular r:id="rId20"/>
    </p:embeddedFont>
    <p:embeddedFont>
      <p:font typeface="思源黑体 Bold" panose="020B0800000000000000" pitchFamily="34" charset="-128"/>
      <p:regular r:id="rId21"/>
      <p:bold r:id="rId22"/>
      <p:boldItalic r:id="rId23"/>
    </p:embeddedFont>
    <p:embeddedFont>
      <p:font typeface="思源黑体 Medium" panose="020B0600000000000000" pitchFamily="34" charset="-128"/>
      <p:regular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 autoAdjust="0"/>
    <p:restoredTop sz="94624" autoAdjust="0"/>
  </p:normalViewPr>
  <p:slideViewPr>
    <p:cSldViewPr>
      <p:cViewPr varScale="1">
        <p:scale>
          <a:sx n="74" d="100"/>
          <a:sy n="74" d="100"/>
        </p:scale>
        <p:origin x="704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918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597667" y="2574533"/>
            <a:ext cx="5137933" cy="5137933"/>
          </a:xfrm>
          <a:custGeom>
            <a:avLst/>
            <a:gdLst/>
            <a:ahLst/>
            <a:cxnLst/>
            <a:rect l="l" t="t" r="r" b="b"/>
            <a:pathLst>
              <a:path w="5137933" h="5137933">
                <a:moveTo>
                  <a:pt x="0" y="0"/>
                </a:moveTo>
                <a:lnTo>
                  <a:pt x="5137933" y="0"/>
                </a:lnTo>
                <a:lnTo>
                  <a:pt x="5137933" y="5137934"/>
                </a:lnTo>
                <a:lnTo>
                  <a:pt x="0" y="51379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028700" y="2574533"/>
            <a:ext cx="5137933" cy="5137933"/>
          </a:xfrm>
          <a:custGeom>
            <a:avLst/>
            <a:gdLst/>
            <a:ahLst/>
            <a:cxnLst/>
            <a:rect l="l" t="t" r="r" b="b"/>
            <a:pathLst>
              <a:path w="5137933" h="5137933">
                <a:moveTo>
                  <a:pt x="0" y="0"/>
                </a:moveTo>
                <a:lnTo>
                  <a:pt x="5137933" y="0"/>
                </a:lnTo>
                <a:lnTo>
                  <a:pt x="5137933" y="5137934"/>
                </a:lnTo>
                <a:lnTo>
                  <a:pt x="0" y="513793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5400000">
            <a:off x="14865724" y="793974"/>
            <a:ext cx="2634307" cy="2634307"/>
          </a:xfrm>
          <a:custGeom>
            <a:avLst/>
            <a:gdLst/>
            <a:ahLst/>
            <a:cxnLst/>
            <a:rect l="l" t="t" r="r" b="b"/>
            <a:pathLst>
              <a:path w="2634307" h="2634307">
                <a:moveTo>
                  <a:pt x="0" y="0"/>
                </a:moveTo>
                <a:lnTo>
                  <a:pt x="2634307" y="0"/>
                </a:lnTo>
                <a:lnTo>
                  <a:pt x="2634307" y="2634307"/>
                </a:lnTo>
                <a:lnTo>
                  <a:pt x="0" y="263430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7394103" y="5519737"/>
            <a:ext cx="9563660" cy="838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599"/>
              </a:lnSpc>
            </a:pPr>
            <a:r>
              <a:rPr lang="en-US" sz="5499">
                <a:solidFill>
                  <a:srgbClr val="FFFFFF"/>
                </a:solidFill>
                <a:latin typeface="210 나의동무"/>
                <a:ea typeface="210 나의동무"/>
                <a:cs typeface="210 나의동무"/>
                <a:sym typeface="210 나의동무"/>
              </a:rPr>
              <a:t>2024-25 Hemisphere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7249215" y="3919537"/>
            <a:ext cx="10893897" cy="1609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600"/>
              </a:lnSpc>
            </a:pPr>
            <a:r>
              <a:rPr lang="en-US" sz="10500">
                <a:solidFill>
                  <a:srgbClr val="FFFFFF"/>
                </a:solidFill>
                <a:latin typeface="210 나의동무"/>
                <a:ea typeface="210 나의동무"/>
                <a:cs typeface="210 나의동무"/>
                <a:sym typeface="210 나의동무"/>
              </a:rPr>
              <a:t>Neurons and Glia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4975896" y="8763000"/>
            <a:ext cx="2413963" cy="495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959"/>
              </a:lnSpc>
            </a:pPr>
            <a:r>
              <a:rPr lang="en-US" sz="3299">
                <a:solidFill>
                  <a:srgbClr val="FFFFFF"/>
                </a:solidFill>
                <a:latin typeface="思源黑体"/>
                <a:ea typeface="思源黑体"/>
                <a:cs typeface="思源黑体"/>
                <a:sym typeface="思源黑体"/>
              </a:rPr>
              <a:t>11.1陈天悦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867529" y="3149612"/>
            <a:ext cx="10552943" cy="3987776"/>
            <a:chOff x="0" y="0"/>
            <a:chExt cx="14070590" cy="5317035"/>
          </a:xfrm>
        </p:grpSpPr>
        <p:grpSp>
          <p:nvGrpSpPr>
            <p:cNvPr id="3" name="Group 3"/>
            <p:cNvGrpSpPr/>
            <p:nvPr/>
          </p:nvGrpSpPr>
          <p:grpSpPr>
            <a:xfrm>
              <a:off x="3142643" y="0"/>
              <a:ext cx="7785304" cy="1989771"/>
              <a:chOff x="0" y="0"/>
              <a:chExt cx="1537838" cy="393041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0" y="0"/>
                <a:ext cx="1537838" cy="393041"/>
              </a:xfrm>
              <a:custGeom>
                <a:avLst/>
                <a:gdLst/>
                <a:ahLst/>
                <a:cxnLst/>
                <a:rect l="l" t="t" r="r" b="b"/>
                <a:pathLst>
                  <a:path w="1537838" h="393041">
                    <a:moveTo>
                      <a:pt x="67621" y="0"/>
                    </a:moveTo>
                    <a:lnTo>
                      <a:pt x="1470217" y="0"/>
                    </a:lnTo>
                    <a:cubicBezTo>
                      <a:pt x="1488151" y="0"/>
                      <a:pt x="1505351" y="7124"/>
                      <a:pt x="1518032" y="19806"/>
                    </a:cubicBezTo>
                    <a:cubicBezTo>
                      <a:pt x="1530713" y="32487"/>
                      <a:pt x="1537838" y="49687"/>
                      <a:pt x="1537838" y="67621"/>
                    </a:cubicBezTo>
                    <a:lnTo>
                      <a:pt x="1537838" y="325420"/>
                    </a:lnTo>
                    <a:cubicBezTo>
                      <a:pt x="1537838" y="362766"/>
                      <a:pt x="1507563" y="393041"/>
                      <a:pt x="1470217" y="393041"/>
                    </a:cubicBezTo>
                    <a:lnTo>
                      <a:pt x="67621" y="393041"/>
                    </a:lnTo>
                    <a:cubicBezTo>
                      <a:pt x="49687" y="393041"/>
                      <a:pt x="32487" y="385917"/>
                      <a:pt x="19806" y="373236"/>
                    </a:cubicBezTo>
                    <a:cubicBezTo>
                      <a:pt x="7124" y="360554"/>
                      <a:pt x="0" y="343354"/>
                      <a:pt x="0" y="325420"/>
                    </a:cubicBezTo>
                    <a:lnTo>
                      <a:pt x="0" y="67621"/>
                    </a:lnTo>
                    <a:cubicBezTo>
                      <a:pt x="0" y="49687"/>
                      <a:pt x="7124" y="32487"/>
                      <a:pt x="19806" y="19806"/>
                    </a:cubicBezTo>
                    <a:cubicBezTo>
                      <a:pt x="32487" y="7124"/>
                      <a:pt x="49687" y="0"/>
                      <a:pt x="67621" y="0"/>
                    </a:cubicBezTo>
                    <a:close/>
                  </a:path>
                </a:pathLst>
              </a:custGeom>
              <a:solidFill>
                <a:srgbClr val="F6917C"/>
              </a:solidFill>
            </p:spPr>
          </p:sp>
          <p:sp>
            <p:nvSpPr>
              <p:cNvPr id="5" name="TextBox 5"/>
              <p:cNvSpPr txBox="1"/>
              <p:nvPr/>
            </p:nvSpPr>
            <p:spPr>
              <a:xfrm>
                <a:off x="0" y="-38100"/>
                <a:ext cx="1537838" cy="431141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6" name="TextBox 6"/>
            <p:cNvSpPr txBox="1"/>
            <p:nvPr/>
          </p:nvSpPr>
          <p:spPr>
            <a:xfrm>
              <a:off x="3360751" y="463389"/>
              <a:ext cx="7349086" cy="106299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6719"/>
                </a:lnSpc>
                <a:spcBef>
                  <a:spcPct val="0"/>
                </a:spcBef>
              </a:pPr>
              <a:r>
                <a:rPr lang="en-US" sz="4800" dirty="0" err="1">
                  <a:solidFill>
                    <a:srgbClr val="000000"/>
                  </a:solidFill>
                  <a:latin typeface="思源黑体"/>
                  <a:ea typeface="思源黑体"/>
                  <a:cs typeface="思源黑体"/>
                  <a:sym typeface="思源黑体"/>
                </a:rPr>
                <a:t>神经胶质细胞</a:t>
              </a:r>
              <a:r>
                <a:rPr lang="en-US" sz="4800" dirty="0">
                  <a:solidFill>
                    <a:srgbClr val="000000"/>
                  </a:solidFill>
                  <a:latin typeface="思源黑体"/>
                  <a:ea typeface="思源黑体"/>
                  <a:cs typeface="思源黑体"/>
                  <a:sym typeface="思源黑体"/>
                </a:rPr>
                <a:t> </a:t>
              </a:r>
              <a:r>
                <a:rPr lang="en-US" sz="4800" dirty="0" err="1">
                  <a:solidFill>
                    <a:srgbClr val="000000"/>
                  </a:solidFill>
                  <a:latin typeface="思源黑体"/>
                  <a:ea typeface="思源黑体"/>
                  <a:cs typeface="思源黑体"/>
                  <a:sym typeface="思源黑体"/>
                </a:rPr>
                <a:t>Glias</a:t>
              </a:r>
              <a:endParaRPr lang="en-US" sz="4800" dirty="0">
                <a:solidFill>
                  <a:srgbClr val="000000"/>
                </a:solidFill>
                <a:latin typeface="思源黑体"/>
                <a:ea typeface="思源黑体"/>
                <a:cs typeface="思源黑体"/>
                <a:sym typeface="思源黑体"/>
              </a:endParaRP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3129884"/>
              <a:ext cx="14070590" cy="21871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690882" lvl="1" indent="-345441" algn="l">
                <a:lnSpc>
                  <a:spcPts val="4480"/>
                </a:lnSpc>
                <a:buFont typeface="Arial"/>
                <a:buChar char="•"/>
              </a:pPr>
              <a:r>
                <a:rPr lang="en-US" sz="3200">
                  <a:solidFill>
                    <a:srgbClr val="000000"/>
                  </a:solidFill>
                  <a:latin typeface="思源黑体"/>
                  <a:ea typeface="思源黑体"/>
                  <a:cs typeface="思源黑体"/>
                  <a:sym typeface="思源黑体"/>
                </a:rPr>
                <a:t>insulating, supporting, and nourishing neighboring neurons</a:t>
              </a:r>
            </a:p>
            <a:p>
              <a:pPr marL="690882" lvl="1" indent="-345441" algn="l">
                <a:lnSpc>
                  <a:spcPts val="4480"/>
                </a:lnSpc>
                <a:buFont typeface="Arial"/>
                <a:buChar char="•"/>
              </a:pPr>
              <a:r>
                <a:rPr lang="en-US" sz="3200">
                  <a:solidFill>
                    <a:srgbClr val="000000"/>
                  </a:solidFill>
                  <a:latin typeface="思源黑体"/>
                  <a:ea typeface="思源黑体"/>
                  <a:cs typeface="思源黑体"/>
                  <a:sym typeface="思源黑体"/>
                </a:rPr>
                <a:t>derived from the Greek word for ‘glue’</a:t>
              </a: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918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900626" y="4228824"/>
            <a:ext cx="4534983" cy="1492328"/>
            <a:chOff x="0" y="0"/>
            <a:chExt cx="1194399" cy="393041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194399" cy="393041"/>
            </a:xfrm>
            <a:custGeom>
              <a:avLst/>
              <a:gdLst/>
              <a:ahLst/>
              <a:cxnLst/>
              <a:rect l="l" t="t" r="r" b="b"/>
              <a:pathLst>
                <a:path w="1194399" h="393041">
                  <a:moveTo>
                    <a:pt x="87065" y="0"/>
                  </a:moveTo>
                  <a:lnTo>
                    <a:pt x="1107334" y="0"/>
                  </a:lnTo>
                  <a:cubicBezTo>
                    <a:pt x="1130425" y="0"/>
                    <a:pt x="1152570" y="9173"/>
                    <a:pt x="1168898" y="25501"/>
                  </a:cubicBezTo>
                  <a:cubicBezTo>
                    <a:pt x="1185226" y="41829"/>
                    <a:pt x="1194399" y="63974"/>
                    <a:pt x="1194399" y="87065"/>
                  </a:cubicBezTo>
                  <a:lnTo>
                    <a:pt x="1194399" y="305976"/>
                  </a:lnTo>
                  <a:cubicBezTo>
                    <a:pt x="1194399" y="329067"/>
                    <a:pt x="1185226" y="351213"/>
                    <a:pt x="1168898" y="367541"/>
                  </a:cubicBezTo>
                  <a:cubicBezTo>
                    <a:pt x="1152570" y="383868"/>
                    <a:pt x="1130425" y="393041"/>
                    <a:pt x="1107334" y="393041"/>
                  </a:cubicBezTo>
                  <a:lnTo>
                    <a:pt x="87065" y="393041"/>
                  </a:lnTo>
                  <a:cubicBezTo>
                    <a:pt x="63974" y="393041"/>
                    <a:pt x="41829" y="383868"/>
                    <a:pt x="25501" y="367541"/>
                  </a:cubicBezTo>
                  <a:cubicBezTo>
                    <a:pt x="9173" y="351213"/>
                    <a:pt x="0" y="329067"/>
                    <a:pt x="0" y="305976"/>
                  </a:cubicBezTo>
                  <a:lnTo>
                    <a:pt x="0" y="87065"/>
                  </a:lnTo>
                  <a:cubicBezTo>
                    <a:pt x="0" y="63974"/>
                    <a:pt x="9173" y="41829"/>
                    <a:pt x="25501" y="25501"/>
                  </a:cubicBezTo>
                  <a:cubicBezTo>
                    <a:pt x="41829" y="9173"/>
                    <a:pt x="63974" y="0"/>
                    <a:pt x="87065" y="0"/>
                  </a:cubicBezTo>
                  <a:close/>
                </a:path>
              </a:pathLst>
            </a:custGeom>
            <a:solidFill>
              <a:srgbClr val="EFB9A2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1194399" cy="43114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AutoShape 5"/>
          <p:cNvSpPr/>
          <p:nvPr/>
        </p:nvSpPr>
        <p:spPr>
          <a:xfrm flipV="1">
            <a:off x="7911066" y="1606353"/>
            <a:ext cx="0" cy="6492240"/>
          </a:xfrm>
          <a:prstGeom prst="line">
            <a:avLst/>
          </a:prstGeom>
          <a:ln w="38100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 flipH="1" flipV="1">
            <a:off x="6435609" y="4955939"/>
            <a:ext cx="1475457" cy="19050"/>
          </a:xfrm>
          <a:prstGeom prst="line">
            <a:avLst/>
          </a:prstGeom>
          <a:ln w="38100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 flipH="1">
            <a:off x="7911312" y="1606353"/>
            <a:ext cx="893232" cy="19048"/>
          </a:xfrm>
          <a:prstGeom prst="line">
            <a:avLst/>
          </a:prstGeom>
          <a:ln w="38100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 flipH="1" flipV="1">
            <a:off x="7910932" y="8059329"/>
            <a:ext cx="893179" cy="21387"/>
          </a:xfrm>
          <a:prstGeom prst="line">
            <a:avLst/>
          </a:prstGeom>
          <a:ln w="38100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9" name="Group 9"/>
          <p:cNvGrpSpPr/>
          <p:nvPr/>
        </p:nvGrpSpPr>
        <p:grpSpPr>
          <a:xfrm>
            <a:off x="8804111" y="6080858"/>
            <a:ext cx="7582830" cy="2960785"/>
            <a:chOff x="0" y="0"/>
            <a:chExt cx="1997124" cy="77979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997124" cy="779795"/>
            </a:xfrm>
            <a:custGeom>
              <a:avLst/>
              <a:gdLst/>
              <a:ahLst/>
              <a:cxnLst/>
              <a:rect l="l" t="t" r="r" b="b"/>
              <a:pathLst>
                <a:path w="1997124" h="779795">
                  <a:moveTo>
                    <a:pt x="52070" y="0"/>
                  </a:moveTo>
                  <a:lnTo>
                    <a:pt x="1945054" y="0"/>
                  </a:lnTo>
                  <a:cubicBezTo>
                    <a:pt x="1973811" y="0"/>
                    <a:pt x="1997124" y="23313"/>
                    <a:pt x="1997124" y="52070"/>
                  </a:cubicBezTo>
                  <a:lnTo>
                    <a:pt x="1997124" y="727725"/>
                  </a:lnTo>
                  <a:cubicBezTo>
                    <a:pt x="1997124" y="741535"/>
                    <a:pt x="1991638" y="754779"/>
                    <a:pt x="1981873" y="764544"/>
                  </a:cubicBezTo>
                  <a:cubicBezTo>
                    <a:pt x="1972108" y="774309"/>
                    <a:pt x="1958864" y="779795"/>
                    <a:pt x="1945054" y="779795"/>
                  </a:cubicBezTo>
                  <a:lnTo>
                    <a:pt x="52070" y="779795"/>
                  </a:lnTo>
                  <a:cubicBezTo>
                    <a:pt x="38260" y="779795"/>
                    <a:pt x="25016" y="774309"/>
                    <a:pt x="15251" y="764544"/>
                  </a:cubicBezTo>
                  <a:cubicBezTo>
                    <a:pt x="5486" y="754779"/>
                    <a:pt x="0" y="741535"/>
                    <a:pt x="0" y="727725"/>
                  </a:cubicBezTo>
                  <a:lnTo>
                    <a:pt x="0" y="52070"/>
                  </a:lnTo>
                  <a:cubicBezTo>
                    <a:pt x="0" y="38260"/>
                    <a:pt x="5486" y="25016"/>
                    <a:pt x="15251" y="15251"/>
                  </a:cubicBezTo>
                  <a:cubicBezTo>
                    <a:pt x="25016" y="5486"/>
                    <a:pt x="38260" y="0"/>
                    <a:pt x="52070" y="0"/>
                  </a:cubicBezTo>
                  <a:close/>
                </a:path>
              </a:pathLst>
            </a:custGeom>
            <a:solidFill>
              <a:srgbClr val="F6917C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0" y="-38100"/>
              <a:ext cx="1997124" cy="81789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9131275" y="6368869"/>
            <a:ext cx="6917911" cy="2516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  <a:spcBef>
                <a:spcPct val="0"/>
              </a:spcBef>
            </a:pPr>
            <a:r>
              <a:rPr lang="en-US" sz="4800">
                <a:solidFill>
                  <a:srgbClr val="000000"/>
                </a:solidFill>
                <a:latin typeface="思源黑体"/>
                <a:ea typeface="思源黑体"/>
                <a:cs typeface="思源黑体"/>
                <a:sym typeface="思源黑体"/>
              </a:rPr>
              <a:t>周边神经系统 (Peripheral Nervous System/PNS)</a:t>
            </a:r>
          </a:p>
        </p:txBody>
      </p:sp>
      <p:grpSp>
        <p:nvGrpSpPr>
          <p:cNvPr id="13" name="Group 13"/>
          <p:cNvGrpSpPr/>
          <p:nvPr/>
        </p:nvGrpSpPr>
        <p:grpSpPr>
          <a:xfrm>
            <a:off x="8804544" y="787969"/>
            <a:ext cx="7582830" cy="3187778"/>
            <a:chOff x="0" y="0"/>
            <a:chExt cx="10110440" cy="4250371"/>
          </a:xfrm>
        </p:grpSpPr>
        <p:grpSp>
          <p:nvGrpSpPr>
            <p:cNvPr id="14" name="Group 14"/>
            <p:cNvGrpSpPr/>
            <p:nvPr/>
          </p:nvGrpSpPr>
          <p:grpSpPr>
            <a:xfrm>
              <a:off x="0" y="0"/>
              <a:ext cx="10110440" cy="4250371"/>
              <a:chOff x="0" y="0"/>
              <a:chExt cx="1997124" cy="839580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1997124" cy="839579"/>
              </a:xfrm>
              <a:custGeom>
                <a:avLst/>
                <a:gdLst/>
                <a:ahLst/>
                <a:cxnLst/>
                <a:rect l="l" t="t" r="r" b="b"/>
                <a:pathLst>
                  <a:path w="1997124" h="839579">
                    <a:moveTo>
                      <a:pt x="52070" y="0"/>
                    </a:moveTo>
                    <a:lnTo>
                      <a:pt x="1945054" y="0"/>
                    </a:lnTo>
                    <a:cubicBezTo>
                      <a:pt x="1973811" y="0"/>
                      <a:pt x="1997124" y="23313"/>
                      <a:pt x="1997124" y="52070"/>
                    </a:cubicBezTo>
                    <a:lnTo>
                      <a:pt x="1997124" y="787509"/>
                    </a:lnTo>
                    <a:cubicBezTo>
                      <a:pt x="1997124" y="801319"/>
                      <a:pt x="1991638" y="814563"/>
                      <a:pt x="1981873" y="824329"/>
                    </a:cubicBezTo>
                    <a:cubicBezTo>
                      <a:pt x="1972108" y="834094"/>
                      <a:pt x="1958864" y="839579"/>
                      <a:pt x="1945054" y="839579"/>
                    </a:cubicBezTo>
                    <a:lnTo>
                      <a:pt x="52070" y="839579"/>
                    </a:lnTo>
                    <a:cubicBezTo>
                      <a:pt x="38260" y="839579"/>
                      <a:pt x="25016" y="834094"/>
                      <a:pt x="15251" y="824329"/>
                    </a:cubicBezTo>
                    <a:cubicBezTo>
                      <a:pt x="5486" y="814563"/>
                      <a:pt x="0" y="801319"/>
                      <a:pt x="0" y="787509"/>
                    </a:cubicBezTo>
                    <a:lnTo>
                      <a:pt x="0" y="52070"/>
                    </a:lnTo>
                    <a:cubicBezTo>
                      <a:pt x="0" y="38260"/>
                      <a:pt x="5486" y="25016"/>
                      <a:pt x="15251" y="15251"/>
                    </a:cubicBezTo>
                    <a:cubicBezTo>
                      <a:pt x="25016" y="5486"/>
                      <a:pt x="38260" y="0"/>
                      <a:pt x="52070" y="0"/>
                    </a:cubicBezTo>
                    <a:close/>
                  </a:path>
                </a:pathLst>
              </a:custGeom>
              <a:solidFill>
                <a:srgbClr val="F9E8A4"/>
              </a:solidFill>
            </p:spPr>
          </p:sp>
          <p:sp>
            <p:nvSpPr>
              <p:cNvPr id="16" name="TextBox 16"/>
              <p:cNvSpPr txBox="1"/>
              <p:nvPr/>
            </p:nvSpPr>
            <p:spPr>
              <a:xfrm>
                <a:off x="0" y="-38100"/>
                <a:ext cx="1997124" cy="87768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17" name="TextBox 17"/>
            <p:cNvSpPr txBox="1"/>
            <p:nvPr/>
          </p:nvSpPr>
          <p:spPr>
            <a:xfrm>
              <a:off x="1512780" y="415766"/>
              <a:ext cx="7084879" cy="332359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719"/>
                </a:lnSpc>
                <a:spcBef>
                  <a:spcPct val="0"/>
                </a:spcBef>
              </a:pPr>
              <a:r>
                <a:rPr lang="en-US" sz="4800">
                  <a:solidFill>
                    <a:srgbClr val="000000"/>
                  </a:solidFill>
                  <a:latin typeface="思源黑体"/>
                  <a:ea typeface="思源黑体"/>
                  <a:cs typeface="思源黑体"/>
                  <a:sym typeface="思源黑体"/>
                </a:rPr>
                <a:t>中枢神经系统 (Central Nervous System/CNS)</a:t>
              </a:r>
            </a:p>
          </p:txBody>
        </p:sp>
      </p:grpSp>
      <p:sp>
        <p:nvSpPr>
          <p:cNvPr id="18" name="TextBox 18"/>
          <p:cNvSpPr txBox="1"/>
          <p:nvPr/>
        </p:nvSpPr>
        <p:spPr>
          <a:xfrm>
            <a:off x="709162" y="4516836"/>
            <a:ext cx="6917911" cy="821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  <a:spcBef>
                <a:spcPct val="0"/>
              </a:spcBef>
            </a:pPr>
            <a:r>
              <a:rPr lang="en-US" sz="4800">
                <a:solidFill>
                  <a:srgbClr val="000000"/>
                </a:solidFill>
                <a:latin typeface="思源黑体"/>
                <a:ea typeface="思源黑体"/>
                <a:cs typeface="思源黑体"/>
                <a:sym typeface="思源黑体"/>
              </a:rPr>
              <a:t>神经系统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162298" y="13619"/>
            <a:ext cx="7385727" cy="10273381"/>
          </a:xfrm>
          <a:custGeom>
            <a:avLst/>
            <a:gdLst/>
            <a:ahLst/>
            <a:cxnLst/>
            <a:rect l="l" t="t" r="r" b="b"/>
            <a:pathLst>
              <a:path w="7385727" h="10273381">
                <a:moveTo>
                  <a:pt x="0" y="0"/>
                </a:moveTo>
                <a:lnTo>
                  <a:pt x="7385727" y="0"/>
                </a:lnTo>
                <a:lnTo>
                  <a:pt x="7385727" y="10273381"/>
                </a:lnTo>
                <a:lnTo>
                  <a:pt x="0" y="102733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218" t="-5973" r="-3260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2918785" y="-416878"/>
            <a:ext cx="5640456" cy="3677992"/>
            <a:chOff x="0" y="0"/>
            <a:chExt cx="7520608" cy="4903990"/>
          </a:xfrm>
        </p:grpSpPr>
        <p:grpSp>
          <p:nvGrpSpPr>
            <p:cNvPr id="4" name="Group 4"/>
            <p:cNvGrpSpPr/>
            <p:nvPr/>
          </p:nvGrpSpPr>
          <p:grpSpPr>
            <a:xfrm>
              <a:off x="0" y="0"/>
              <a:ext cx="7520608" cy="4903990"/>
              <a:chOff x="0" y="0"/>
              <a:chExt cx="892167" cy="581758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0" y="0"/>
                <a:ext cx="892167" cy="581758"/>
              </a:xfrm>
              <a:custGeom>
                <a:avLst/>
                <a:gdLst/>
                <a:ahLst/>
                <a:cxnLst/>
                <a:rect l="l" t="t" r="r" b="b"/>
                <a:pathLst>
                  <a:path w="892167" h="581758">
                    <a:moveTo>
                      <a:pt x="0" y="0"/>
                    </a:moveTo>
                    <a:lnTo>
                      <a:pt x="892167" y="0"/>
                    </a:lnTo>
                    <a:lnTo>
                      <a:pt x="892167" y="581758"/>
                    </a:lnTo>
                    <a:lnTo>
                      <a:pt x="0" y="581758"/>
                    </a:lnTo>
                    <a:close/>
                  </a:path>
                </a:pathLst>
              </a:custGeom>
              <a:solidFill>
                <a:srgbClr val="EFB9A2"/>
              </a:solidFill>
            </p:spPr>
          </p:sp>
          <p:sp>
            <p:nvSpPr>
              <p:cNvPr id="6" name="TextBox 6"/>
              <p:cNvSpPr txBox="1"/>
              <p:nvPr/>
            </p:nvSpPr>
            <p:spPr>
              <a:xfrm>
                <a:off x="0" y="-38100"/>
                <a:ext cx="892167" cy="6198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7" name="TextBox 7"/>
            <p:cNvSpPr txBox="1"/>
            <p:nvPr/>
          </p:nvSpPr>
          <p:spPr>
            <a:xfrm>
              <a:off x="331593" y="738160"/>
              <a:ext cx="5819451" cy="8900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5599"/>
                </a:lnSpc>
                <a:spcBef>
                  <a:spcPct val="0"/>
                </a:spcBef>
              </a:pPr>
              <a:r>
                <a:rPr lang="en-US" sz="3999">
                  <a:solidFill>
                    <a:srgbClr val="FFFFFF"/>
                  </a:solidFill>
                  <a:latin typeface="210 나의동무"/>
                  <a:ea typeface="210 나의동무"/>
                  <a:cs typeface="210 나의동무"/>
                  <a:sym typeface="210 나의동무"/>
                </a:rPr>
                <a:t>Key Words：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331593" y="1797165"/>
              <a:ext cx="6403439" cy="259439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604519" lvl="1" indent="-302260" algn="l">
                <a:lnSpc>
                  <a:spcPts val="3919"/>
                </a:lnSpc>
                <a:buFont typeface="Arial"/>
                <a:buChar char="•"/>
              </a:pPr>
              <a:r>
                <a:rPr lang="en-US" sz="2799" b="1">
                  <a:solidFill>
                    <a:srgbClr val="FFFFFF"/>
                  </a:solidFill>
                  <a:latin typeface="思源黑体 Medium"/>
                  <a:ea typeface="思源黑体 Medium"/>
                  <a:cs typeface="思源黑体 Medium"/>
                  <a:sym typeface="思源黑体 Medium"/>
                </a:rPr>
                <a:t>central nervous system 中枢神经系统</a:t>
              </a:r>
            </a:p>
            <a:p>
              <a:pPr marL="604519" lvl="1" indent="-302260" algn="l">
                <a:lnSpc>
                  <a:spcPts val="3919"/>
                </a:lnSpc>
                <a:buFont typeface="Arial"/>
                <a:buChar char="•"/>
              </a:pPr>
              <a:r>
                <a:rPr lang="en-US" sz="2799" b="1">
                  <a:solidFill>
                    <a:srgbClr val="FFFFFF"/>
                  </a:solidFill>
                  <a:latin typeface="思源黑体 Medium"/>
                  <a:ea typeface="思源黑体 Medium"/>
                  <a:cs typeface="思源黑体 Medium"/>
                  <a:sym typeface="思源黑体 Medium"/>
                </a:rPr>
                <a:t>peripheral nervous system 周边神经系统</a:t>
              </a: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id="{C0A86464-F621-F35A-3604-963A58FEF0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l="47337" t="16783" r="18010" b="3663"/>
          <a:stretch/>
        </p:blipFill>
        <p:spPr>
          <a:xfrm>
            <a:off x="1218302" y="364056"/>
            <a:ext cx="4392195" cy="9558887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918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914400"/>
            <a:ext cx="14297001" cy="10852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8960"/>
              </a:lnSpc>
              <a:spcBef>
                <a:spcPct val="0"/>
              </a:spcBef>
            </a:pPr>
            <a:r>
              <a:rPr lang="en-US" sz="6400" b="1">
                <a:solidFill>
                  <a:srgbClr val="FFFFFF"/>
                </a:solidFill>
                <a:latin typeface="思源黑体 Bold"/>
                <a:ea typeface="思源黑体 Bold"/>
                <a:cs typeface="思源黑体 Bold"/>
                <a:sym typeface="思源黑体 Bold"/>
              </a:rPr>
              <a:t>CNS中的神经胶质细胞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12894712" y="-324840"/>
            <a:ext cx="5640456" cy="3677992"/>
            <a:chOff x="0" y="0"/>
            <a:chExt cx="7520608" cy="4903990"/>
          </a:xfrm>
        </p:grpSpPr>
        <p:grpSp>
          <p:nvGrpSpPr>
            <p:cNvPr id="4" name="Group 4"/>
            <p:cNvGrpSpPr/>
            <p:nvPr/>
          </p:nvGrpSpPr>
          <p:grpSpPr>
            <a:xfrm>
              <a:off x="0" y="0"/>
              <a:ext cx="7520608" cy="4903990"/>
              <a:chOff x="0" y="0"/>
              <a:chExt cx="892167" cy="581758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0" y="0"/>
                <a:ext cx="892167" cy="581758"/>
              </a:xfrm>
              <a:custGeom>
                <a:avLst/>
                <a:gdLst/>
                <a:ahLst/>
                <a:cxnLst/>
                <a:rect l="l" t="t" r="r" b="b"/>
                <a:pathLst>
                  <a:path w="892167" h="581758">
                    <a:moveTo>
                      <a:pt x="0" y="0"/>
                    </a:moveTo>
                    <a:lnTo>
                      <a:pt x="892167" y="0"/>
                    </a:lnTo>
                    <a:lnTo>
                      <a:pt x="892167" y="581758"/>
                    </a:lnTo>
                    <a:lnTo>
                      <a:pt x="0" y="581758"/>
                    </a:lnTo>
                    <a:close/>
                  </a:path>
                </a:pathLst>
              </a:custGeom>
              <a:solidFill>
                <a:srgbClr val="EFB9A2"/>
              </a:solidFill>
            </p:spPr>
          </p:sp>
          <p:sp>
            <p:nvSpPr>
              <p:cNvPr id="6" name="TextBox 6"/>
              <p:cNvSpPr txBox="1"/>
              <p:nvPr/>
            </p:nvSpPr>
            <p:spPr>
              <a:xfrm>
                <a:off x="0" y="-38100"/>
                <a:ext cx="892167" cy="6198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7" name="TextBox 7"/>
            <p:cNvSpPr txBox="1"/>
            <p:nvPr/>
          </p:nvSpPr>
          <p:spPr>
            <a:xfrm>
              <a:off x="331593" y="738160"/>
              <a:ext cx="5819451" cy="8900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5599"/>
                </a:lnSpc>
                <a:spcBef>
                  <a:spcPct val="0"/>
                </a:spcBef>
              </a:pPr>
              <a:r>
                <a:rPr lang="en-US" sz="3999">
                  <a:solidFill>
                    <a:srgbClr val="FFFFFF"/>
                  </a:solidFill>
                  <a:latin typeface="210 나의동무"/>
                  <a:ea typeface="210 나의동무"/>
                  <a:cs typeface="210 나의동무"/>
                  <a:sym typeface="210 나의동무"/>
                </a:rPr>
                <a:t>Key Words：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331593" y="1797165"/>
              <a:ext cx="6403439" cy="259439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604519" lvl="1" indent="-302260" algn="l">
                <a:lnSpc>
                  <a:spcPts val="3919"/>
                </a:lnSpc>
                <a:buFont typeface="Arial"/>
                <a:buChar char="•"/>
              </a:pPr>
              <a:r>
                <a:rPr lang="en-US" sz="2799">
                  <a:solidFill>
                    <a:srgbClr val="FFFFFF"/>
                  </a:solidFill>
                  <a:latin typeface="思源黑体"/>
                  <a:ea typeface="思源黑体"/>
                  <a:cs typeface="思源黑体"/>
                  <a:sym typeface="思源黑体"/>
                </a:rPr>
                <a:t>astrocytes 星形胶质细胞</a:t>
              </a:r>
            </a:p>
            <a:p>
              <a:pPr marL="604519" lvl="1" indent="-302260" algn="l">
                <a:lnSpc>
                  <a:spcPts val="3919"/>
                </a:lnSpc>
                <a:buFont typeface="Arial"/>
                <a:buChar char="•"/>
              </a:pPr>
              <a:r>
                <a:rPr lang="en-US" sz="2799">
                  <a:solidFill>
                    <a:srgbClr val="FFFFFF"/>
                  </a:solidFill>
                  <a:latin typeface="思源黑体"/>
                  <a:ea typeface="思源黑体"/>
                  <a:cs typeface="思源黑体"/>
                  <a:sym typeface="思源黑体"/>
                </a:rPr>
                <a:t>potassium ions 钾离子</a:t>
              </a:r>
            </a:p>
            <a:p>
              <a:pPr marL="604519" lvl="1" indent="-302260" algn="l">
                <a:lnSpc>
                  <a:spcPts val="3919"/>
                </a:lnSpc>
                <a:buFont typeface="Arial"/>
                <a:buChar char="•"/>
              </a:pPr>
              <a:r>
                <a:rPr lang="en-US" sz="2799">
                  <a:solidFill>
                    <a:srgbClr val="FFFFFF"/>
                  </a:solidFill>
                  <a:latin typeface="思源黑体"/>
                  <a:ea typeface="思源黑体"/>
                  <a:cs typeface="思源黑体"/>
                  <a:sym typeface="思源黑体"/>
                </a:rPr>
                <a:t>blood-brain barrier 血脑屏障</a:t>
              </a:r>
            </a:p>
          </p:txBody>
        </p:sp>
      </p:grpSp>
      <p:sp>
        <p:nvSpPr>
          <p:cNvPr id="9" name="Freeform 9"/>
          <p:cNvSpPr/>
          <p:nvPr/>
        </p:nvSpPr>
        <p:spPr>
          <a:xfrm>
            <a:off x="9312511" y="4592944"/>
            <a:ext cx="8374013" cy="4496845"/>
          </a:xfrm>
          <a:custGeom>
            <a:avLst/>
            <a:gdLst/>
            <a:ahLst/>
            <a:cxnLst/>
            <a:rect l="l" t="t" r="r" b="b"/>
            <a:pathLst>
              <a:path w="8374013" h="4496845">
                <a:moveTo>
                  <a:pt x="0" y="0"/>
                </a:moveTo>
                <a:lnTo>
                  <a:pt x="8374013" y="0"/>
                </a:lnTo>
                <a:lnTo>
                  <a:pt x="8374013" y="4496845"/>
                </a:lnTo>
                <a:lnTo>
                  <a:pt x="0" y="449684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10" name="Group 10"/>
          <p:cNvGrpSpPr/>
          <p:nvPr/>
        </p:nvGrpSpPr>
        <p:grpSpPr>
          <a:xfrm>
            <a:off x="1028700" y="2536077"/>
            <a:ext cx="8115300" cy="4708355"/>
            <a:chOff x="0" y="0"/>
            <a:chExt cx="10820400" cy="6277807"/>
          </a:xfrm>
        </p:grpSpPr>
        <p:sp>
          <p:nvSpPr>
            <p:cNvPr id="11" name="TextBox 11"/>
            <p:cNvSpPr txBox="1"/>
            <p:nvPr/>
          </p:nvSpPr>
          <p:spPr>
            <a:xfrm>
              <a:off x="263555" y="-66675"/>
              <a:ext cx="7586593" cy="79565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5039"/>
                </a:lnSpc>
                <a:spcBef>
                  <a:spcPct val="0"/>
                </a:spcBef>
              </a:pPr>
              <a:r>
                <a:rPr lang="en-US" sz="3599" b="1">
                  <a:solidFill>
                    <a:srgbClr val="FFFFFF"/>
                  </a:solidFill>
                  <a:latin typeface="思源黑体 Bold"/>
                  <a:ea typeface="思源黑体 Bold"/>
                  <a:cs typeface="思源黑体 Bold"/>
                  <a:sym typeface="思源黑体 Bold"/>
                </a:rPr>
                <a:t>Astrocytes 星形胶质细胞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1041809"/>
              <a:ext cx="10820400" cy="523599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604518" lvl="1" indent="-302259" algn="l">
                <a:lnSpc>
                  <a:spcPts val="3919"/>
                </a:lnSpc>
                <a:buFont typeface="Arial"/>
                <a:buChar char="•"/>
              </a:pPr>
              <a:r>
                <a:rPr lang="en-US" sz="2799">
                  <a:solidFill>
                    <a:srgbClr val="FFFFFF"/>
                  </a:solidFill>
                  <a:latin typeface="思源黑体"/>
                  <a:ea typeface="思源黑体"/>
                  <a:cs typeface="思源黑体"/>
                  <a:sym typeface="思源黑体"/>
                </a:rPr>
                <a:t>数量最多</a:t>
              </a:r>
            </a:p>
            <a:p>
              <a:pPr marL="604518" lvl="1" indent="-302259" algn="l">
                <a:lnSpc>
                  <a:spcPts val="3919"/>
                </a:lnSpc>
                <a:buFont typeface="Arial"/>
                <a:buChar char="•"/>
              </a:pPr>
              <a:r>
                <a:rPr lang="en-US" sz="2799">
                  <a:solidFill>
                    <a:srgbClr val="FFFFFF"/>
                  </a:solidFill>
                  <a:latin typeface="思源黑体"/>
                  <a:ea typeface="思源黑体"/>
                  <a:cs typeface="思源黑体"/>
                  <a:sym typeface="思源黑体"/>
                </a:rPr>
                <a:t>regulate the concentration of potassium ions in the extracellular fluid 控制钾离子浓度</a:t>
              </a:r>
            </a:p>
            <a:p>
              <a:pPr marL="604518" lvl="1" indent="-302259" algn="l">
                <a:lnSpc>
                  <a:spcPts val="3919"/>
                </a:lnSpc>
                <a:buFont typeface="Arial"/>
                <a:buChar char="•"/>
              </a:pPr>
              <a:r>
                <a:rPr lang="en-US" sz="2799">
                  <a:solidFill>
                    <a:srgbClr val="FFFFFF"/>
                  </a:solidFill>
                  <a:latin typeface="思源黑体"/>
                  <a:ea typeface="思源黑体"/>
                  <a:cs typeface="思源黑体"/>
                  <a:sym typeface="思源黑体"/>
                </a:rPr>
                <a:t>actively remove many neurotransmitters from the synaptic cleft </a:t>
              </a:r>
            </a:p>
            <a:p>
              <a:pPr marL="604518" lvl="1" indent="-302259" algn="l">
                <a:lnSpc>
                  <a:spcPts val="3919"/>
                </a:lnSpc>
                <a:buFont typeface="Arial"/>
                <a:buChar char="•"/>
              </a:pPr>
              <a:r>
                <a:rPr lang="en-US" sz="2799">
                  <a:solidFill>
                    <a:srgbClr val="FFFFFF"/>
                  </a:solidFill>
                  <a:latin typeface="思源黑体"/>
                  <a:ea typeface="思源黑体"/>
                  <a:cs typeface="思源黑体"/>
                  <a:sym typeface="思源黑体"/>
                </a:rPr>
                <a:t>blood-brain barrier 血脑屏障</a:t>
              </a:r>
            </a:p>
            <a:p>
              <a:pPr algn="l">
                <a:lnSpc>
                  <a:spcPts val="3919"/>
                </a:lnSpc>
              </a:pPr>
              <a:r>
                <a:rPr lang="en-US" sz="2799">
                  <a:solidFill>
                    <a:srgbClr val="FFFFFF"/>
                  </a:solidFill>
                  <a:latin typeface="思源黑体"/>
                  <a:ea typeface="思源黑体"/>
                  <a:cs typeface="思源黑体"/>
                  <a:sym typeface="思源黑体"/>
                </a:rPr>
                <a:t>       ➤ regulate molecule and ion movement </a:t>
              </a:r>
            </a:p>
            <a:p>
              <a:pPr algn="l">
                <a:lnSpc>
                  <a:spcPts val="3919"/>
                </a:lnSpc>
              </a:pPr>
              <a:r>
                <a:rPr lang="en-US" sz="2799">
                  <a:solidFill>
                    <a:srgbClr val="FFFFFF"/>
                  </a:solidFill>
                  <a:latin typeface="思源黑体"/>
                  <a:ea typeface="思源黑体"/>
                  <a:cs typeface="思源黑体"/>
                  <a:sym typeface="思源黑体"/>
                </a:rPr>
                <a:t>            between the blood and the brain</a:t>
              </a: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2124374" y="-327865"/>
            <a:ext cx="6627451" cy="3677992"/>
            <a:chOff x="0" y="0"/>
            <a:chExt cx="8836601" cy="4903990"/>
          </a:xfrm>
        </p:grpSpPr>
        <p:grpSp>
          <p:nvGrpSpPr>
            <p:cNvPr id="3" name="Group 3"/>
            <p:cNvGrpSpPr/>
            <p:nvPr/>
          </p:nvGrpSpPr>
          <p:grpSpPr>
            <a:xfrm>
              <a:off x="0" y="0"/>
              <a:ext cx="8836601" cy="4903990"/>
              <a:chOff x="0" y="0"/>
              <a:chExt cx="1048282" cy="581758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0" y="0"/>
                <a:ext cx="1048282" cy="581758"/>
              </a:xfrm>
              <a:custGeom>
                <a:avLst/>
                <a:gdLst/>
                <a:ahLst/>
                <a:cxnLst/>
                <a:rect l="l" t="t" r="r" b="b"/>
                <a:pathLst>
                  <a:path w="1048282" h="581758">
                    <a:moveTo>
                      <a:pt x="0" y="0"/>
                    </a:moveTo>
                    <a:lnTo>
                      <a:pt x="1048282" y="0"/>
                    </a:lnTo>
                    <a:lnTo>
                      <a:pt x="1048282" y="581758"/>
                    </a:lnTo>
                    <a:lnTo>
                      <a:pt x="0" y="581758"/>
                    </a:lnTo>
                    <a:close/>
                  </a:path>
                </a:pathLst>
              </a:custGeom>
              <a:solidFill>
                <a:srgbClr val="EFB9A2"/>
              </a:solidFill>
            </p:spPr>
          </p:sp>
          <p:sp>
            <p:nvSpPr>
              <p:cNvPr id="5" name="TextBox 5"/>
              <p:cNvSpPr txBox="1"/>
              <p:nvPr/>
            </p:nvSpPr>
            <p:spPr>
              <a:xfrm>
                <a:off x="0" y="-38100"/>
                <a:ext cx="1048282" cy="6198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6" name="TextBox 6"/>
            <p:cNvSpPr txBox="1"/>
            <p:nvPr/>
          </p:nvSpPr>
          <p:spPr>
            <a:xfrm>
              <a:off x="389617" y="738160"/>
              <a:ext cx="6837768" cy="8900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5599"/>
                </a:lnSpc>
                <a:spcBef>
                  <a:spcPct val="0"/>
                </a:spcBef>
              </a:pPr>
              <a:r>
                <a:rPr lang="en-US" sz="3999">
                  <a:solidFill>
                    <a:srgbClr val="FFFFFF"/>
                  </a:solidFill>
                  <a:latin typeface="210 나의동무"/>
                  <a:ea typeface="210 나의동무"/>
                  <a:cs typeface="210 나의동무"/>
                  <a:sym typeface="210 나의동무"/>
                </a:rPr>
                <a:t>Key Words：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389617" y="1797165"/>
              <a:ext cx="7523945" cy="259439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604519" lvl="1" indent="-302260" algn="l">
                <a:lnSpc>
                  <a:spcPts val="3919"/>
                </a:lnSpc>
                <a:buFont typeface="Arial"/>
                <a:buChar char="•"/>
              </a:pPr>
              <a:r>
                <a:rPr lang="en-US" sz="2799" b="1">
                  <a:solidFill>
                    <a:srgbClr val="FFFFFF"/>
                  </a:solidFill>
                  <a:latin typeface="思源黑体 Medium"/>
                  <a:ea typeface="思源黑体 Medium"/>
                  <a:cs typeface="思源黑体 Medium"/>
                  <a:sym typeface="思源黑体 Medium"/>
                </a:rPr>
                <a:t>Oligodendrocyte 少突细胞</a:t>
              </a:r>
            </a:p>
            <a:p>
              <a:pPr marL="604519" lvl="1" indent="-302260" algn="l">
                <a:lnSpc>
                  <a:spcPts val="3919"/>
                </a:lnSpc>
                <a:buFont typeface="Arial"/>
                <a:buChar char="•"/>
              </a:pPr>
              <a:r>
                <a:rPr lang="en-US" sz="2799" b="1">
                  <a:solidFill>
                    <a:srgbClr val="FFFFFF"/>
                  </a:solidFill>
                  <a:latin typeface="思源黑体 Medium"/>
                  <a:ea typeface="思源黑体 Medium"/>
                  <a:cs typeface="思源黑体 Medium"/>
                  <a:sym typeface="思源黑体 Medium"/>
                </a:rPr>
                <a:t>Microglia 小胶质细胞</a:t>
              </a:r>
            </a:p>
            <a:p>
              <a:pPr marL="604519" lvl="1" indent="-302260" algn="l">
                <a:lnSpc>
                  <a:spcPts val="3919"/>
                </a:lnSpc>
                <a:buFont typeface="Arial"/>
                <a:buChar char="•"/>
              </a:pPr>
              <a:r>
                <a:rPr lang="en-US" sz="2799" b="1">
                  <a:solidFill>
                    <a:srgbClr val="FFFFFF"/>
                  </a:solidFill>
                  <a:latin typeface="思源黑体 Medium"/>
                  <a:ea typeface="思源黑体 Medium"/>
                  <a:cs typeface="思源黑体 Medium"/>
                  <a:sym typeface="思源黑体 Medium"/>
                </a:rPr>
                <a:t>Ependymal Cells 室管膜细胞</a:t>
              </a:r>
            </a:p>
            <a:p>
              <a:pPr marL="604519" lvl="1" indent="-302260" algn="l">
                <a:lnSpc>
                  <a:spcPts val="3919"/>
                </a:lnSpc>
                <a:buFont typeface="Arial"/>
                <a:buChar char="•"/>
              </a:pPr>
              <a:r>
                <a:rPr lang="en-US" sz="2799" b="1">
                  <a:solidFill>
                    <a:srgbClr val="FFFFFF"/>
                  </a:solidFill>
                  <a:latin typeface="思源黑体 Medium"/>
                  <a:ea typeface="思源黑体 Medium"/>
                  <a:cs typeface="思源黑体 Medium"/>
                  <a:sym typeface="思源黑体 Medium"/>
                </a:rPr>
                <a:t>Cerebrospinal fluid 脑脊液</a:t>
              </a:r>
            </a:p>
          </p:txBody>
        </p:sp>
      </p:grpSp>
      <p:sp>
        <p:nvSpPr>
          <p:cNvPr id="8" name="Freeform 8"/>
          <p:cNvSpPr/>
          <p:nvPr/>
        </p:nvSpPr>
        <p:spPr>
          <a:xfrm>
            <a:off x="10452106" y="3881636"/>
            <a:ext cx="5557797" cy="4420975"/>
          </a:xfrm>
          <a:custGeom>
            <a:avLst/>
            <a:gdLst/>
            <a:ahLst/>
            <a:cxnLst/>
            <a:rect l="l" t="t" r="r" b="b"/>
            <a:pathLst>
              <a:path w="5557797" h="4420975">
                <a:moveTo>
                  <a:pt x="0" y="0"/>
                </a:moveTo>
                <a:lnTo>
                  <a:pt x="5557797" y="0"/>
                </a:lnTo>
                <a:lnTo>
                  <a:pt x="5557797" y="4420975"/>
                </a:lnTo>
                <a:lnTo>
                  <a:pt x="0" y="442097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1028700" y="914400"/>
            <a:ext cx="8934266" cy="10852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8960"/>
              </a:lnSpc>
              <a:spcBef>
                <a:spcPct val="0"/>
              </a:spcBef>
            </a:pPr>
            <a:r>
              <a:rPr lang="en-US" sz="6400" b="1">
                <a:solidFill>
                  <a:srgbClr val="000000"/>
                </a:solidFill>
                <a:latin typeface="思源黑体 Bold"/>
                <a:ea typeface="思源黑体 Bold"/>
                <a:cs typeface="思源黑体 Bold"/>
                <a:sym typeface="思源黑体 Bold"/>
              </a:rPr>
              <a:t>CNS中的神经胶质细胞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226366" y="2469402"/>
            <a:ext cx="6026968" cy="6134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39"/>
              </a:lnSpc>
              <a:spcBef>
                <a:spcPct val="0"/>
              </a:spcBef>
            </a:pPr>
            <a:r>
              <a:rPr lang="en-US" sz="3599" b="1">
                <a:solidFill>
                  <a:srgbClr val="000000"/>
                </a:solidFill>
                <a:latin typeface="思源黑体 Bold"/>
                <a:ea typeface="思源黑体 Bold"/>
                <a:cs typeface="思源黑体 Bold"/>
                <a:sym typeface="思源黑体 Bold"/>
              </a:rPr>
              <a:t>Oligodendrocyte 少突细胞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028700" y="3302503"/>
            <a:ext cx="8115300" cy="14624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04518" lvl="1" indent="-302259" algn="l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000000"/>
                </a:solidFill>
                <a:latin typeface="思源黑体"/>
                <a:ea typeface="思源黑体"/>
                <a:cs typeface="思源黑体"/>
                <a:sym typeface="思源黑体"/>
              </a:rPr>
              <a:t>myelin sheath formation</a:t>
            </a:r>
          </a:p>
          <a:p>
            <a:pPr marL="604518" lvl="1" indent="-302259" algn="l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000000"/>
                </a:solidFill>
                <a:latin typeface="思源黑体"/>
                <a:ea typeface="思源黑体"/>
                <a:cs typeface="思源黑体"/>
                <a:sym typeface="思源黑体"/>
              </a:rPr>
              <a:t>one oligodendrocyte can form several myelin sheaths (vs.Schwann cells)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226366" y="5231633"/>
            <a:ext cx="6026968" cy="6134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39"/>
              </a:lnSpc>
              <a:spcBef>
                <a:spcPct val="0"/>
              </a:spcBef>
            </a:pPr>
            <a:r>
              <a:rPr lang="en-US" sz="3599" b="1">
                <a:solidFill>
                  <a:srgbClr val="000000"/>
                </a:solidFill>
                <a:latin typeface="思源黑体 Bold"/>
                <a:ea typeface="思源黑体 Bold"/>
                <a:cs typeface="思源黑体 Bold"/>
                <a:sym typeface="思源黑体 Bold"/>
              </a:rPr>
              <a:t>Microglia 小胶质细胞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226366" y="6064118"/>
            <a:ext cx="8115300" cy="4718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04518" lvl="1" indent="-302259" algn="l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000000"/>
                </a:solidFill>
                <a:latin typeface="思源黑体"/>
                <a:ea typeface="思源黑体"/>
                <a:cs typeface="思源黑体"/>
                <a:sym typeface="思源黑体"/>
              </a:rPr>
              <a:t>immune cells 免疫细胞 in the brain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226366" y="7002648"/>
            <a:ext cx="6725086" cy="6134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39"/>
              </a:lnSpc>
              <a:spcBef>
                <a:spcPct val="0"/>
              </a:spcBef>
            </a:pPr>
            <a:r>
              <a:rPr lang="en-US" sz="3599" b="1">
                <a:solidFill>
                  <a:srgbClr val="000000"/>
                </a:solidFill>
                <a:latin typeface="思源黑体 Bold"/>
                <a:ea typeface="思源黑体 Bold"/>
                <a:cs typeface="思源黑体 Bold"/>
                <a:sym typeface="思源黑体 Bold"/>
              </a:rPr>
              <a:t>Ependymal Cells 室管膜细胞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226366" y="7835133"/>
            <a:ext cx="8115300" cy="4718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04518" lvl="1" indent="-302259" algn="l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000000"/>
                </a:solidFill>
                <a:latin typeface="思源黑体"/>
                <a:ea typeface="思源黑体"/>
                <a:cs typeface="思源黑体"/>
                <a:sym typeface="思源黑体"/>
              </a:rPr>
              <a:t>formation of cerebrospinal fluid 脑脊液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1364003" y="8617983"/>
            <a:ext cx="3734004" cy="4718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919"/>
              </a:lnSpc>
            </a:pPr>
            <a:r>
              <a:rPr lang="en-US" sz="2799">
                <a:solidFill>
                  <a:srgbClr val="000000"/>
                </a:solidFill>
                <a:latin typeface="思源黑体"/>
                <a:ea typeface="思源黑体"/>
                <a:cs typeface="思源黑体"/>
                <a:sym typeface="思源黑体"/>
              </a:rPr>
              <a:t>oligodendrocyte cells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918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914400"/>
            <a:ext cx="14297001" cy="10852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8960"/>
              </a:lnSpc>
              <a:spcBef>
                <a:spcPct val="0"/>
              </a:spcBef>
            </a:pPr>
            <a:r>
              <a:rPr lang="en-US" sz="6400" b="1">
                <a:solidFill>
                  <a:srgbClr val="FFFFFF"/>
                </a:solidFill>
                <a:latin typeface="思源黑体 Bold"/>
                <a:ea typeface="思源黑体 Bold"/>
                <a:cs typeface="思源黑体 Bold"/>
                <a:sym typeface="思源黑体 Bold"/>
              </a:rPr>
              <a:t>PNS中的神经胶质细胞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12822267" y="-314996"/>
            <a:ext cx="5640456" cy="2687392"/>
            <a:chOff x="0" y="0"/>
            <a:chExt cx="7520608" cy="3583190"/>
          </a:xfrm>
        </p:grpSpPr>
        <p:grpSp>
          <p:nvGrpSpPr>
            <p:cNvPr id="4" name="Group 4"/>
            <p:cNvGrpSpPr/>
            <p:nvPr/>
          </p:nvGrpSpPr>
          <p:grpSpPr>
            <a:xfrm>
              <a:off x="0" y="0"/>
              <a:ext cx="7520608" cy="3583190"/>
              <a:chOff x="0" y="0"/>
              <a:chExt cx="892167" cy="425072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0" y="0"/>
                <a:ext cx="892167" cy="425072"/>
              </a:xfrm>
              <a:custGeom>
                <a:avLst/>
                <a:gdLst/>
                <a:ahLst/>
                <a:cxnLst/>
                <a:rect l="l" t="t" r="r" b="b"/>
                <a:pathLst>
                  <a:path w="892167" h="425072">
                    <a:moveTo>
                      <a:pt x="0" y="0"/>
                    </a:moveTo>
                    <a:lnTo>
                      <a:pt x="892167" y="0"/>
                    </a:lnTo>
                    <a:lnTo>
                      <a:pt x="892167" y="425072"/>
                    </a:lnTo>
                    <a:lnTo>
                      <a:pt x="0" y="425072"/>
                    </a:lnTo>
                    <a:close/>
                  </a:path>
                </a:pathLst>
              </a:custGeom>
              <a:solidFill>
                <a:srgbClr val="EFB9A2"/>
              </a:solidFill>
            </p:spPr>
          </p:sp>
          <p:sp>
            <p:nvSpPr>
              <p:cNvPr id="6" name="TextBox 6"/>
              <p:cNvSpPr txBox="1"/>
              <p:nvPr/>
            </p:nvSpPr>
            <p:spPr>
              <a:xfrm>
                <a:off x="0" y="-38100"/>
                <a:ext cx="892167" cy="463172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7" name="TextBox 7"/>
            <p:cNvSpPr txBox="1"/>
            <p:nvPr/>
          </p:nvSpPr>
          <p:spPr>
            <a:xfrm>
              <a:off x="331593" y="738160"/>
              <a:ext cx="5819451" cy="8900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5599"/>
                </a:lnSpc>
                <a:spcBef>
                  <a:spcPct val="0"/>
                </a:spcBef>
              </a:pPr>
              <a:r>
                <a:rPr lang="en-US" sz="3999">
                  <a:solidFill>
                    <a:srgbClr val="FFFFFF"/>
                  </a:solidFill>
                  <a:latin typeface="210 나의동무"/>
                  <a:ea typeface="210 나의동무"/>
                  <a:cs typeface="210 나의동무"/>
                  <a:sym typeface="210 나의동무"/>
                </a:rPr>
                <a:t>Key Words：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331593" y="1797165"/>
              <a:ext cx="6403439" cy="127359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604519" lvl="1" indent="-302260" algn="l">
                <a:lnSpc>
                  <a:spcPts val="3919"/>
                </a:lnSpc>
                <a:buFont typeface="Arial"/>
                <a:buChar char="•"/>
              </a:pPr>
              <a:r>
                <a:rPr lang="en-US" sz="2799">
                  <a:solidFill>
                    <a:srgbClr val="FFFFFF"/>
                  </a:solidFill>
                  <a:latin typeface="思源黑体"/>
                  <a:ea typeface="思源黑体"/>
                  <a:cs typeface="思源黑体"/>
                  <a:sym typeface="思源黑体"/>
                </a:rPr>
                <a:t>Schwann cells 施旺细胞</a:t>
              </a:r>
            </a:p>
            <a:p>
              <a:pPr marL="604519" lvl="1" indent="-302260" algn="l">
                <a:lnSpc>
                  <a:spcPts val="3919"/>
                </a:lnSpc>
                <a:buFont typeface="Arial"/>
                <a:buChar char="•"/>
              </a:pPr>
              <a:r>
                <a:rPr lang="en-US" sz="2799">
                  <a:solidFill>
                    <a:srgbClr val="FFFFFF"/>
                  </a:solidFill>
                  <a:latin typeface="思源黑体"/>
                  <a:ea typeface="思源黑体"/>
                  <a:cs typeface="思源黑体"/>
                  <a:sym typeface="思源黑体"/>
                </a:rPr>
                <a:t>Satellite cells 卫星细胞</a:t>
              </a:r>
            </a:p>
          </p:txBody>
        </p:sp>
      </p:grpSp>
      <p:sp>
        <p:nvSpPr>
          <p:cNvPr id="9" name="Freeform 9"/>
          <p:cNvSpPr/>
          <p:nvPr/>
        </p:nvSpPr>
        <p:spPr>
          <a:xfrm>
            <a:off x="10643595" y="4275508"/>
            <a:ext cx="5623880" cy="4506134"/>
          </a:xfrm>
          <a:custGeom>
            <a:avLst/>
            <a:gdLst/>
            <a:ahLst/>
            <a:cxnLst/>
            <a:rect l="l" t="t" r="r" b="b"/>
            <a:pathLst>
              <a:path w="5623880" h="4506134">
                <a:moveTo>
                  <a:pt x="0" y="0"/>
                </a:moveTo>
                <a:lnTo>
                  <a:pt x="5623880" y="0"/>
                </a:lnTo>
                <a:lnTo>
                  <a:pt x="5623880" y="4506134"/>
                </a:lnTo>
                <a:lnTo>
                  <a:pt x="0" y="45061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1226366" y="2482801"/>
            <a:ext cx="5689945" cy="6134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39"/>
              </a:lnSpc>
              <a:spcBef>
                <a:spcPct val="0"/>
              </a:spcBef>
            </a:pPr>
            <a:r>
              <a:rPr lang="en-US" sz="3599" b="1">
                <a:solidFill>
                  <a:srgbClr val="FFFFFF"/>
                </a:solidFill>
                <a:latin typeface="思源黑体 Bold"/>
                <a:ea typeface="思源黑体 Bold"/>
                <a:cs typeface="思源黑体 Bold"/>
                <a:sym typeface="思源黑体 Bold"/>
              </a:rPr>
              <a:t>Schwann Cells 施旺细胞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028700" y="3318926"/>
            <a:ext cx="8115300" cy="14624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04518" lvl="1" indent="-302259" algn="l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FFFFFF"/>
                </a:solidFill>
                <a:latin typeface="思源黑体"/>
                <a:ea typeface="思源黑体"/>
                <a:cs typeface="思源黑体"/>
                <a:sym typeface="思源黑体"/>
              </a:rPr>
              <a:t>myelin sheath formation</a:t>
            </a:r>
          </a:p>
          <a:p>
            <a:pPr marL="604518" lvl="1" indent="-302259" algn="l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FFFFFF"/>
                </a:solidFill>
                <a:latin typeface="思源黑体"/>
                <a:ea typeface="思源黑体"/>
                <a:cs typeface="思源黑体"/>
                <a:sym typeface="思源黑体"/>
              </a:rPr>
              <a:t>one schwann cells can only form one myelin sheath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226366" y="5436375"/>
            <a:ext cx="5689945" cy="6134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39"/>
              </a:lnSpc>
              <a:spcBef>
                <a:spcPct val="0"/>
              </a:spcBef>
            </a:pPr>
            <a:r>
              <a:rPr lang="en-US" sz="3599" b="1">
                <a:solidFill>
                  <a:srgbClr val="FFFFFF"/>
                </a:solidFill>
                <a:latin typeface="思源黑体 Bold"/>
                <a:ea typeface="思源黑体 Bold"/>
                <a:cs typeface="思源黑体 Bold"/>
                <a:sym typeface="思源黑体 Bold"/>
              </a:rPr>
              <a:t>Satellite Cells 卫星细胞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028700" y="6268860"/>
            <a:ext cx="8115300" cy="4718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04518" lvl="1" indent="-302259" algn="l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FFFFFF"/>
                </a:solidFill>
                <a:latin typeface="思源黑体"/>
                <a:ea typeface="思源黑体"/>
                <a:cs typeface="思源黑体"/>
                <a:sym typeface="思源黑体"/>
              </a:rPr>
              <a:t>supply nutrients to surrounding neurons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3458699" y="8309837"/>
            <a:ext cx="3734004" cy="4718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919"/>
              </a:lnSpc>
            </a:pPr>
            <a:r>
              <a:rPr lang="en-US" sz="2799">
                <a:solidFill>
                  <a:srgbClr val="FFFFFF"/>
                </a:solidFill>
                <a:latin typeface="思源黑体"/>
                <a:ea typeface="思源黑体"/>
                <a:cs typeface="思源黑体"/>
                <a:sym typeface="思源黑体"/>
              </a:rPr>
              <a:t>Schwann cells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231895" y="216746"/>
            <a:ext cx="11824210" cy="9853509"/>
          </a:xfrm>
          <a:custGeom>
            <a:avLst/>
            <a:gdLst/>
            <a:ahLst/>
            <a:cxnLst/>
            <a:rect l="l" t="t" r="r" b="b"/>
            <a:pathLst>
              <a:path w="11824210" h="9853509">
                <a:moveTo>
                  <a:pt x="0" y="0"/>
                </a:moveTo>
                <a:lnTo>
                  <a:pt x="11824210" y="0"/>
                </a:lnTo>
                <a:lnTo>
                  <a:pt x="11824210" y="9853508"/>
                </a:lnTo>
                <a:lnTo>
                  <a:pt x="0" y="985350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B9A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469974"/>
            <a:ext cx="6194141" cy="13874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1200"/>
              </a:lnSpc>
              <a:spcBef>
                <a:spcPct val="0"/>
              </a:spcBef>
            </a:pPr>
            <a:r>
              <a:rPr lang="en-US" sz="8000">
                <a:solidFill>
                  <a:srgbClr val="000000"/>
                </a:solidFill>
                <a:latin typeface="210 나의동무"/>
                <a:ea typeface="210 나의동무"/>
                <a:cs typeface="210 나의동무"/>
                <a:sym typeface="210 나의동무"/>
              </a:rPr>
              <a:t>Key Words：</a:t>
            </a:r>
          </a:p>
        </p:txBody>
      </p:sp>
      <p:sp>
        <p:nvSpPr>
          <p:cNvPr id="3" name="Freeform 3"/>
          <p:cNvSpPr/>
          <p:nvPr/>
        </p:nvSpPr>
        <p:spPr>
          <a:xfrm>
            <a:off x="16050598" y="247744"/>
            <a:ext cx="1988654" cy="2003385"/>
          </a:xfrm>
          <a:custGeom>
            <a:avLst/>
            <a:gdLst/>
            <a:ahLst/>
            <a:cxnLst/>
            <a:rect l="l" t="t" r="r" b="b"/>
            <a:pathLst>
              <a:path w="1988654" h="2003385">
                <a:moveTo>
                  <a:pt x="0" y="0"/>
                </a:moveTo>
                <a:lnTo>
                  <a:pt x="1988654" y="0"/>
                </a:lnTo>
                <a:lnTo>
                  <a:pt x="1988654" y="2003385"/>
                </a:lnTo>
                <a:lnTo>
                  <a:pt x="0" y="200338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1243075" y="2129995"/>
            <a:ext cx="16206725" cy="7152511"/>
            <a:chOff x="0" y="-95251"/>
            <a:chExt cx="21608967" cy="9536681"/>
          </a:xfrm>
        </p:grpSpPr>
        <p:sp>
          <p:nvSpPr>
            <p:cNvPr id="5" name="TextBox 5"/>
            <p:cNvSpPr txBox="1"/>
            <p:nvPr/>
          </p:nvSpPr>
          <p:spPr>
            <a:xfrm>
              <a:off x="0" y="-95250"/>
              <a:ext cx="5819451" cy="287147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5249"/>
                </a:lnSpc>
              </a:pPr>
              <a:r>
                <a:rPr lang="en-US" sz="3499" b="1">
                  <a:solidFill>
                    <a:srgbClr val="000000"/>
                  </a:solidFill>
                  <a:latin typeface="思源黑体 Bold"/>
                  <a:ea typeface="思源黑体 Bold"/>
                  <a:cs typeface="思源黑体 Bold"/>
                  <a:sym typeface="思源黑体 Bold"/>
                </a:rPr>
                <a:t>Page 5</a:t>
              </a:r>
            </a:p>
            <a:p>
              <a:pPr marL="582930" lvl="1" indent="-291465" algn="l">
                <a:lnSpc>
                  <a:spcPts val="4050"/>
                </a:lnSpc>
                <a:buFont typeface="Arial"/>
                <a:buChar char="•"/>
              </a:pPr>
              <a:r>
                <a:rPr lang="en-US" sz="2700" b="1">
                  <a:solidFill>
                    <a:srgbClr val="000000"/>
                  </a:solidFill>
                  <a:latin typeface="思源黑体 Medium"/>
                  <a:ea typeface="思源黑体 Medium"/>
                  <a:cs typeface="思源黑体 Medium"/>
                  <a:sym typeface="思源黑体 Medium"/>
                </a:rPr>
                <a:t>Soma 孢体</a:t>
              </a:r>
            </a:p>
            <a:p>
              <a:pPr marL="582930" lvl="1" indent="-291465" algn="l">
                <a:lnSpc>
                  <a:spcPts val="4050"/>
                </a:lnSpc>
                <a:buFont typeface="Arial"/>
                <a:buChar char="•"/>
              </a:pPr>
              <a:r>
                <a:rPr lang="en-US" sz="2700" b="1">
                  <a:solidFill>
                    <a:srgbClr val="000000"/>
                  </a:solidFill>
                  <a:latin typeface="思源黑体 Medium"/>
                  <a:ea typeface="思源黑体 Medium"/>
                  <a:cs typeface="思源黑体 Medium"/>
                  <a:sym typeface="思源黑体 Medium"/>
                </a:rPr>
                <a:t>Axon 轴突</a:t>
              </a:r>
            </a:p>
            <a:p>
              <a:pPr marL="582930" lvl="1" indent="-291465" algn="l">
                <a:lnSpc>
                  <a:spcPts val="4050"/>
                </a:lnSpc>
                <a:buFont typeface="Arial"/>
                <a:buChar char="•"/>
              </a:pPr>
              <a:r>
                <a:rPr lang="en-US" sz="2700" b="1">
                  <a:solidFill>
                    <a:srgbClr val="000000"/>
                  </a:solidFill>
                  <a:latin typeface="思源黑体 Medium"/>
                  <a:ea typeface="思源黑体 Medium"/>
                  <a:cs typeface="思源黑体 Medium"/>
                  <a:sym typeface="思源黑体 Medium"/>
                </a:rPr>
                <a:t>Dendrite 树突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3237354"/>
              <a:ext cx="6686081" cy="287147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5249"/>
                </a:lnSpc>
              </a:pPr>
              <a:r>
                <a:rPr lang="en-US" sz="3499" b="1">
                  <a:solidFill>
                    <a:srgbClr val="000000"/>
                  </a:solidFill>
                  <a:latin typeface="思源黑体 Bold"/>
                  <a:ea typeface="思源黑体 Bold"/>
                  <a:cs typeface="思源黑体 Bold"/>
                  <a:sym typeface="思源黑体 Bold"/>
                </a:rPr>
                <a:t>Page 7</a:t>
              </a:r>
            </a:p>
            <a:p>
              <a:pPr marL="582930" lvl="1" indent="-291465" algn="l">
                <a:lnSpc>
                  <a:spcPts val="4050"/>
                </a:lnSpc>
                <a:buFont typeface="Arial"/>
                <a:buChar char="•"/>
              </a:pPr>
              <a:r>
                <a:rPr lang="en-US" sz="2700" b="1">
                  <a:solidFill>
                    <a:srgbClr val="000000"/>
                  </a:solidFill>
                  <a:latin typeface="思源黑体 Medium"/>
                  <a:ea typeface="思源黑体 Medium"/>
                  <a:cs typeface="思源黑体 Medium"/>
                  <a:sym typeface="思源黑体 Medium"/>
                </a:rPr>
                <a:t>axon hillock 轴丘</a:t>
              </a:r>
            </a:p>
            <a:p>
              <a:pPr marL="582930" lvl="1" indent="-291465" algn="l">
                <a:lnSpc>
                  <a:spcPts val="4050"/>
                </a:lnSpc>
                <a:buFont typeface="Arial"/>
                <a:buChar char="•"/>
              </a:pPr>
              <a:r>
                <a:rPr lang="en-US" sz="2700" b="1">
                  <a:solidFill>
                    <a:srgbClr val="000000"/>
                  </a:solidFill>
                  <a:latin typeface="思源黑体 Medium"/>
                  <a:ea typeface="思源黑体 Medium"/>
                  <a:cs typeface="思源黑体 Medium"/>
                  <a:sym typeface="思源黑体 Medium"/>
                </a:rPr>
                <a:t>myelin sheath 髓鞘</a:t>
              </a:r>
            </a:p>
            <a:p>
              <a:pPr marL="582930" lvl="1" indent="-291465" algn="l">
                <a:lnSpc>
                  <a:spcPts val="4050"/>
                </a:lnSpc>
                <a:buFont typeface="Arial"/>
                <a:buChar char="•"/>
              </a:pPr>
              <a:r>
                <a:rPr lang="en-US" sz="2700" b="1">
                  <a:solidFill>
                    <a:srgbClr val="000000"/>
                  </a:solidFill>
                  <a:latin typeface="思源黑体 Medium"/>
                  <a:ea typeface="思源黑体 Medium"/>
                  <a:cs typeface="思源黑体 Medium"/>
                  <a:sym typeface="思源黑体 Medium"/>
                </a:rPr>
                <a:t>node of ranvier 朗飞氏结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6569959"/>
              <a:ext cx="7234722" cy="287147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5249"/>
                </a:lnSpc>
              </a:pPr>
              <a:r>
                <a:rPr lang="en-US" sz="3499" b="1">
                  <a:solidFill>
                    <a:srgbClr val="000000"/>
                  </a:solidFill>
                  <a:latin typeface="思源黑体 Bold"/>
                  <a:ea typeface="思源黑体 Bold"/>
                  <a:cs typeface="思源黑体 Bold"/>
                  <a:sym typeface="思源黑体 Bold"/>
                </a:rPr>
                <a:t>Page 8</a:t>
              </a:r>
            </a:p>
            <a:p>
              <a:pPr marL="582930" lvl="1" indent="-291465" algn="l">
                <a:lnSpc>
                  <a:spcPts val="4050"/>
                </a:lnSpc>
                <a:buFont typeface="Arial"/>
                <a:buChar char="•"/>
              </a:pPr>
              <a:r>
                <a:rPr lang="en-US" sz="2700" b="1">
                  <a:solidFill>
                    <a:srgbClr val="000000"/>
                  </a:solidFill>
                  <a:latin typeface="思源黑体 Medium"/>
                  <a:ea typeface="思源黑体 Medium"/>
                  <a:cs typeface="思源黑体 Medium"/>
                  <a:sym typeface="思源黑体 Medium"/>
                </a:rPr>
                <a:t>Sensor Neurons 感觉神经元</a:t>
              </a:r>
            </a:p>
            <a:p>
              <a:pPr marL="582930" lvl="1" indent="-291465" algn="l">
                <a:lnSpc>
                  <a:spcPts val="4050"/>
                </a:lnSpc>
                <a:buFont typeface="Arial"/>
                <a:buChar char="•"/>
              </a:pPr>
              <a:r>
                <a:rPr lang="en-US" sz="2700" b="1">
                  <a:solidFill>
                    <a:srgbClr val="000000"/>
                  </a:solidFill>
                  <a:latin typeface="思源黑体 Medium"/>
                  <a:ea typeface="思源黑体 Medium"/>
                  <a:cs typeface="思源黑体 Medium"/>
                  <a:sym typeface="思源黑体 Medium"/>
                </a:rPr>
                <a:t>Interneurons 中间神经元</a:t>
              </a:r>
            </a:p>
            <a:p>
              <a:pPr marL="582930" lvl="1" indent="-291465" algn="l">
                <a:lnSpc>
                  <a:spcPts val="4050"/>
                </a:lnSpc>
                <a:buFont typeface="Arial"/>
                <a:buChar char="•"/>
              </a:pPr>
              <a:r>
                <a:rPr lang="en-US" sz="2700" b="1">
                  <a:solidFill>
                    <a:srgbClr val="000000"/>
                  </a:solidFill>
                  <a:latin typeface="思源黑体 Medium"/>
                  <a:ea typeface="思源黑体 Medium"/>
                  <a:cs typeface="思源黑体 Medium"/>
                  <a:sym typeface="思源黑体 Medium"/>
                </a:rPr>
                <a:t>Motor Neurons 运动神经元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7593712" y="-95250"/>
              <a:ext cx="5819451" cy="149987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5249"/>
                </a:lnSpc>
              </a:pPr>
              <a:r>
                <a:rPr lang="en-US" sz="3499" b="1">
                  <a:solidFill>
                    <a:srgbClr val="000000"/>
                  </a:solidFill>
                  <a:latin typeface="思源黑体 Bold"/>
                  <a:ea typeface="思源黑体 Bold"/>
                  <a:cs typeface="思源黑体 Bold"/>
                  <a:sym typeface="思源黑体 Bold"/>
                </a:rPr>
                <a:t>Page 9</a:t>
              </a:r>
            </a:p>
            <a:p>
              <a:pPr marL="582930" lvl="1" indent="-291465" algn="l">
                <a:lnSpc>
                  <a:spcPts val="4050"/>
                </a:lnSpc>
                <a:buFont typeface="Arial"/>
                <a:buChar char="•"/>
              </a:pPr>
              <a:r>
                <a:rPr lang="en-US" sz="2700" b="1">
                  <a:solidFill>
                    <a:srgbClr val="000000"/>
                  </a:solidFill>
                  <a:latin typeface="思源黑体 Medium"/>
                  <a:ea typeface="思源黑体 Medium"/>
                  <a:cs typeface="思源黑体 Medium"/>
                  <a:sym typeface="思源黑体 Medium"/>
                </a:rPr>
                <a:t>Reflex Arc 反射弧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7593712" y="2002914"/>
              <a:ext cx="6335819" cy="355727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5249"/>
                </a:lnSpc>
              </a:pPr>
              <a:r>
                <a:rPr lang="en-US" sz="3499" b="1" dirty="0">
                  <a:solidFill>
                    <a:srgbClr val="000000"/>
                  </a:solidFill>
                  <a:latin typeface="思源黑体 Bold"/>
                  <a:ea typeface="思源黑体 Bold"/>
                  <a:cs typeface="思源黑体 Bold"/>
                  <a:sym typeface="思源黑体 Bold"/>
                </a:rPr>
                <a:t>Page 12</a:t>
              </a:r>
            </a:p>
            <a:p>
              <a:pPr marL="582930" lvl="1" indent="-291465" algn="l">
                <a:lnSpc>
                  <a:spcPts val="4050"/>
                </a:lnSpc>
                <a:buFont typeface="Arial"/>
                <a:buChar char="•"/>
              </a:pPr>
              <a:r>
                <a:rPr lang="en-US" sz="2700" b="1" dirty="0">
                  <a:solidFill>
                    <a:srgbClr val="000000"/>
                  </a:solidFill>
                  <a:latin typeface="思源黑体 Medium"/>
                  <a:ea typeface="思源黑体 Medium"/>
                  <a:cs typeface="思源黑体 Medium"/>
                  <a:sym typeface="思源黑体 Medium"/>
                </a:rPr>
                <a:t>central nervous system </a:t>
              </a:r>
              <a:r>
                <a:rPr lang="en-US" sz="2700" b="1" dirty="0" err="1">
                  <a:solidFill>
                    <a:srgbClr val="000000"/>
                  </a:solidFill>
                  <a:latin typeface="思源黑体 Medium"/>
                  <a:ea typeface="思源黑体 Medium"/>
                  <a:cs typeface="思源黑体 Medium"/>
                  <a:sym typeface="思源黑体 Medium"/>
                </a:rPr>
                <a:t>中枢神经系统</a:t>
              </a:r>
              <a:endParaRPr lang="en-US" sz="2700" b="1" dirty="0">
                <a:solidFill>
                  <a:srgbClr val="000000"/>
                </a:solidFill>
                <a:latin typeface="思源黑体 Medium"/>
                <a:ea typeface="思源黑体 Medium"/>
                <a:cs typeface="思源黑体 Medium"/>
                <a:sym typeface="思源黑体 Medium"/>
              </a:endParaRPr>
            </a:p>
            <a:p>
              <a:pPr marL="582930" lvl="1" indent="-291465" algn="l">
                <a:lnSpc>
                  <a:spcPts val="4050"/>
                </a:lnSpc>
                <a:buFont typeface="Arial"/>
                <a:buChar char="•"/>
              </a:pPr>
              <a:r>
                <a:rPr lang="en-US" sz="2700" b="1" dirty="0">
                  <a:solidFill>
                    <a:srgbClr val="000000"/>
                  </a:solidFill>
                  <a:latin typeface="思源黑体 Medium"/>
                  <a:ea typeface="思源黑体 Medium"/>
                  <a:cs typeface="思源黑体 Medium"/>
                  <a:sym typeface="思源黑体 Medium"/>
                </a:rPr>
                <a:t>peripheral nervous system </a:t>
              </a:r>
              <a:r>
                <a:rPr lang="en-US" sz="2700" b="1" dirty="0" err="1">
                  <a:solidFill>
                    <a:srgbClr val="000000"/>
                  </a:solidFill>
                  <a:latin typeface="思源黑体 Medium"/>
                  <a:ea typeface="思源黑体 Medium"/>
                  <a:cs typeface="思源黑体 Medium"/>
                  <a:sym typeface="思源黑体 Medium"/>
                </a:rPr>
                <a:t>周边神经系统</a:t>
              </a:r>
              <a:endParaRPr lang="en-US" sz="2700" b="1" dirty="0">
                <a:solidFill>
                  <a:srgbClr val="000000"/>
                </a:solidFill>
                <a:latin typeface="思源黑体 Medium"/>
                <a:ea typeface="思源黑体 Medium"/>
                <a:cs typeface="思源黑体 Medium"/>
                <a:sym typeface="思源黑体 Medium"/>
              </a:endParaRP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7652489" y="6163434"/>
              <a:ext cx="7860477" cy="292721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5249"/>
                </a:lnSpc>
              </a:pPr>
              <a:r>
                <a:rPr lang="en-US" sz="3499" b="1" dirty="0">
                  <a:solidFill>
                    <a:srgbClr val="000000"/>
                  </a:solidFill>
                  <a:latin typeface="思源黑体 Bold"/>
                  <a:ea typeface="思源黑体 Bold"/>
                  <a:cs typeface="思源黑体 Bold"/>
                  <a:sym typeface="思源黑体 Bold"/>
                </a:rPr>
                <a:t>Page 13</a:t>
              </a:r>
            </a:p>
            <a:p>
              <a:pPr marL="582930" lvl="1" indent="-291465" algn="l">
                <a:lnSpc>
                  <a:spcPts val="4050"/>
                </a:lnSpc>
                <a:buFont typeface="Arial"/>
                <a:buChar char="•"/>
              </a:pPr>
              <a:r>
                <a:rPr lang="en-US" sz="2700" b="1" dirty="0">
                  <a:solidFill>
                    <a:srgbClr val="000000"/>
                  </a:solidFill>
                  <a:latin typeface="思源黑体 Medium"/>
                  <a:ea typeface="思源黑体 Medium"/>
                  <a:cs typeface="思源黑体 Medium"/>
                  <a:sym typeface="思源黑体 Medium"/>
                </a:rPr>
                <a:t>astrocytes </a:t>
              </a:r>
              <a:r>
                <a:rPr lang="en-US" sz="2700" b="1" dirty="0" err="1">
                  <a:solidFill>
                    <a:srgbClr val="000000"/>
                  </a:solidFill>
                  <a:latin typeface="思源黑体 Medium"/>
                  <a:ea typeface="思源黑体 Medium"/>
                  <a:cs typeface="思源黑体 Medium"/>
                  <a:sym typeface="思源黑体 Medium"/>
                </a:rPr>
                <a:t>星形胶质细胞</a:t>
              </a:r>
              <a:endParaRPr lang="en-US" sz="2700" b="1" dirty="0">
                <a:solidFill>
                  <a:srgbClr val="000000"/>
                </a:solidFill>
                <a:latin typeface="思源黑体 Medium"/>
                <a:ea typeface="思源黑体 Medium"/>
                <a:cs typeface="思源黑体 Medium"/>
                <a:sym typeface="思源黑体 Medium"/>
              </a:endParaRPr>
            </a:p>
            <a:p>
              <a:pPr marL="582930" lvl="1" indent="-291465" algn="l">
                <a:lnSpc>
                  <a:spcPts val="4050"/>
                </a:lnSpc>
                <a:buFont typeface="Arial"/>
                <a:buChar char="•"/>
              </a:pPr>
              <a:r>
                <a:rPr lang="en-US" sz="2700" b="1" dirty="0">
                  <a:solidFill>
                    <a:srgbClr val="000000"/>
                  </a:solidFill>
                  <a:latin typeface="思源黑体 Medium"/>
                  <a:ea typeface="思源黑体 Medium"/>
                  <a:cs typeface="思源黑体 Medium"/>
                  <a:sym typeface="思源黑体 Medium"/>
                </a:rPr>
                <a:t>potassium ions </a:t>
              </a:r>
              <a:r>
                <a:rPr lang="en-US" sz="2700" b="1" dirty="0" err="1">
                  <a:solidFill>
                    <a:srgbClr val="000000"/>
                  </a:solidFill>
                  <a:latin typeface="思源黑体 Medium"/>
                  <a:ea typeface="思源黑体 Medium"/>
                  <a:cs typeface="思源黑体 Medium"/>
                  <a:sym typeface="思源黑体 Medium"/>
                </a:rPr>
                <a:t>钾离子</a:t>
              </a:r>
              <a:endParaRPr lang="en-US" sz="2700" b="1" dirty="0">
                <a:solidFill>
                  <a:srgbClr val="000000"/>
                </a:solidFill>
                <a:latin typeface="思源黑体 Medium"/>
                <a:ea typeface="思源黑体 Medium"/>
                <a:cs typeface="思源黑体 Medium"/>
                <a:sym typeface="思源黑体 Medium"/>
              </a:endParaRPr>
            </a:p>
            <a:p>
              <a:pPr marL="582930" lvl="1" indent="-291465" algn="l">
                <a:lnSpc>
                  <a:spcPts val="4050"/>
                </a:lnSpc>
                <a:buFont typeface="Arial"/>
                <a:buChar char="•"/>
              </a:pPr>
              <a:r>
                <a:rPr lang="en-US" sz="2700" b="1" dirty="0">
                  <a:solidFill>
                    <a:srgbClr val="000000"/>
                  </a:solidFill>
                  <a:latin typeface="思源黑体 Medium"/>
                  <a:ea typeface="思源黑体 Medium"/>
                  <a:cs typeface="思源黑体 Medium"/>
                  <a:sym typeface="思源黑体 Medium"/>
                </a:rPr>
                <a:t>blood-brain barrier </a:t>
              </a:r>
              <a:r>
                <a:rPr lang="en-US" sz="2700" b="1" dirty="0" err="1">
                  <a:solidFill>
                    <a:srgbClr val="000000"/>
                  </a:solidFill>
                  <a:latin typeface="思源黑体 Medium"/>
                  <a:ea typeface="思源黑体 Medium"/>
                  <a:cs typeface="思源黑体 Medium"/>
                  <a:sym typeface="思源黑体 Medium"/>
                </a:rPr>
                <a:t>血脑屏障</a:t>
              </a:r>
              <a:endParaRPr lang="en-US" sz="2700" b="1" dirty="0">
                <a:solidFill>
                  <a:srgbClr val="000000"/>
                </a:solidFill>
                <a:latin typeface="思源黑体 Medium"/>
                <a:ea typeface="思源黑体 Medium"/>
                <a:cs typeface="思源黑体 Medium"/>
                <a:sym typeface="思源黑体 Medium"/>
              </a:endParaRP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14412874" y="-95251"/>
              <a:ext cx="7196093" cy="362825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5249"/>
                </a:lnSpc>
              </a:pPr>
              <a:r>
                <a:rPr lang="en-US" sz="3499" b="1" dirty="0">
                  <a:solidFill>
                    <a:srgbClr val="000000"/>
                  </a:solidFill>
                  <a:latin typeface="思源黑体 Bold"/>
                  <a:ea typeface="思源黑体 Bold"/>
                  <a:cs typeface="思源黑体 Bold"/>
                  <a:sym typeface="思源黑体 Bold"/>
                </a:rPr>
                <a:t>Page 14</a:t>
              </a:r>
            </a:p>
            <a:p>
              <a:pPr marL="582930" lvl="1" indent="-291465" algn="l">
                <a:lnSpc>
                  <a:spcPts val="4050"/>
                </a:lnSpc>
                <a:buFont typeface="Arial"/>
                <a:buChar char="•"/>
              </a:pPr>
              <a:r>
                <a:rPr lang="en-US" sz="2700" b="1" dirty="0">
                  <a:solidFill>
                    <a:srgbClr val="000000"/>
                  </a:solidFill>
                  <a:latin typeface="思源黑体 Medium"/>
                  <a:ea typeface="思源黑体 Medium"/>
                  <a:cs typeface="思源黑体 Medium"/>
                  <a:sym typeface="思源黑体 Medium"/>
                </a:rPr>
                <a:t>Oligodendrocyte </a:t>
              </a:r>
              <a:r>
                <a:rPr lang="en-US" sz="2700" b="1" dirty="0" err="1">
                  <a:solidFill>
                    <a:srgbClr val="000000"/>
                  </a:solidFill>
                  <a:latin typeface="思源黑体 Medium"/>
                  <a:ea typeface="思源黑体 Medium"/>
                  <a:cs typeface="思源黑体 Medium"/>
                  <a:sym typeface="思源黑体 Medium"/>
                </a:rPr>
                <a:t>少突细胞</a:t>
              </a:r>
              <a:endParaRPr lang="en-US" sz="2700" b="1" dirty="0">
                <a:solidFill>
                  <a:srgbClr val="000000"/>
                </a:solidFill>
                <a:latin typeface="思源黑体 Medium"/>
                <a:ea typeface="思源黑体 Medium"/>
                <a:cs typeface="思源黑体 Medium"/>
                <a:sym typeface="思源黑体 Medium"/>
              </a:endParaRPr>
            </a:p>
            <a:p>
              <a:pPr marL="582930" lvl="1" indent="-291465" algn="l">
                <a:lnSpc>
                  <a:spcPts val="4050"/>
                </a:lnSpc>
                <a:buFont typeface="Arial"/>
                <a:buChar char="•"/>
              </a:pPr>
              <a:r>
                <a:rPr lang="en-US" sz="2700" b="1" dirty="0">
                  <a:solidFill>
                    <a:srgbClr val="000000"/>
                  </a:solidFill>
                  <a:latin typeface="思源黑体 Medium"/>
                  <a:ea typeface="思源黑体 Medium"/>
                  <a:cs typeface="思源黑体 Medium"/>
                  <a:sym typeface="思源黑体 Medium"/>
                </a:rPr>
                <a:t>Microglia </a:t>
              </a:r>
              <a:r>
                <a:rPr lang="en-US" sz="2700" b="1" dirty="0" err="1">
                  <a:solidFill>
                    <a:srgbClr val="000000"/>
                  </a:solidFill>
                  <a:latin typeface="思源黑体 Medium"/>
                  <a:ea typeface="思源黑体 Medium"/>
                  <a:cs typeface="思源黑体 Medium"/>
                  <a:sym typeface="思源黑体 Medium"/>
                </a:rPr>
                <a:t>小胶质细胞</a:t>
              </a:r>
              <a:endParaRPr lang="en-US" sz="2700" b="1" dirty="0">
                <a:solidFill>
                  <a:srgbClr val="000000"/>
                </a:solidFill>
                <a:latin typeface="思源黑体 Medium"/>
                <a:ea typeface="思源黑体 Medium"/>
                <a:cs typeface="思源黑体 Medium"/>
                <a:sym typeface="思源黑体 Medium"/>
              </a:endParaRPr>
            </a:p>
            <a:p>
              <a:pPr marL="582930" lvl="1" indent="-291465" algn="l">
                <a:lnSpc>
                  <a:spcPts val="4050"/>
                </a:lnSpc>
                <a:buFont typeface="Arial"/>
                <a:buChar char="•"/>
              </a:pPr>
              <a:r>
                <a:rPr lang="en-US" sz="2700" b="1" dirty="0">
                  <a:solidFill>
                    <a:srgbClr val="000000"/>
                  </a:solidFill>
                  <a:latin typeface="思源黑体 Medium"/>
                  <a:ea typeface="思源黑体 Medium"/>
                  <a:cs typeface="思源黑体 Medium"/>
                  <a:sym typeface="思源黑体 Medium"/>
                </a:rPr>
                <a:t>Ependymal Cells </a:t>
              </a:r>
              <a:r>
                <a:rPr lang="en-US" sz="2700" b="1" dirty="0" err="1">
                  <a:solidFill>
                    <a:srgbClr val="000000"/>
                  </a:solidFill>
                  <a:latin typeface="思源黑体 Medium"/>
                  <a:ea typeface="思源黑体 Medium"/>
                  <a:cs typeface="思源黑体 Medium"/>
                  <a:sym typeface="思源黑体 Medium"/>
                </a:rPr>
                <a:t>室管膜细胞</a:t>
              </a:r>
              <a:endParaRPr lang="en-US" sz="2700" b="1" dirty="0">
                <a:solidFill>
                  <a:srgbClr val="000000"/>
                </a:solidFill>
                <a:latin typeface="思源黑体 Medium"/>
                <a:ea typeface="思源黑体 Medium"/>
                <a:cs typeface="思源黑体 Medium"/>
                <a:sym typeface="思源黑体 Medium"/>
              </a:endParaRPr>
            </a:p>
            <a:p>
              <a:pPr marL="582930" lvl="1" indent="-291465" algn="l">
                <a:lnSpc>
                  <a:spcPts val="4050"/>
                </a:lnSpc>
                <a:buFont typeface="Arial"/>
                <a:buChar char="•"/>
              </a:pPr>
              <a:r>
                <a:rPr lang="en-US" sz="2700" b="1" dirty="0">
                  <a:solidFill>
                    <a:srgbClr val="000000"/>
                  </a:solidFill>
                  <a:latin typeface="思源黑体 Medium"/>
                  <a:ea typeface="思源黑体 Medium"/>
                  <a:cs typeface="思源黑体 Medium"/>
                  <a:sym typeface="思源黑体 Medium"/>
                </a:rPr>
                <a:t>Cerebrospinal fluid </a:t>
              </a:r>
              <a:r>
                <a:rPr lang="en-US" sz="2700" b="1" dirty="0" err="1">
                  <a:solidFill>
                    <a:srgbClr val="000000"/>
                  </a:solidFill>
                  <a:latin typeface="思源黑体 Medium"/>
                  <a:ea typeface="思源黑体 Medium"/>
                  <a:cs typeface="思源黑体 Medium"/>
                  <a:sym typeface="思源黑体 Medium"/>
                </a:rPr>
                <a:t>脑脊液</a:t>
              </a:r>
              <a:endParaRPr lang="en-US" sz="2700" b="1" dirty="0">
                <a:solidFill>
                  <a:srgbClr val="000000"/>
                </a:solidFill>
                <a:latin typeface="思源黑体 Medium"/>
                <a:ea typeface="思源黑体 Medium"/>
                <a:cs typeface="思源黑体 Medium"/>
                <a:sym typeface="思源黑体 Medium"/>
              </a:endParaRP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14412873" y="3923154"/>
              <a:ext cx="6942094" cy="218567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5249"/>
                </a:lnSpc>
              </a:pPr>
              <a:r>
                <a:rPr lang="en-US" sz="3499" b="1" dirty="0">
                  <a:solidFill>
                    <a:srgbClr val="000000"/>
                  </a:solidFill>
                  <a:latin typeface="思源黑体 Bold"/>
                  <a:ea typeface="思源黑体 Bold"/>
                  <a:cs typeface="思源黑体 Bold"/>
                  <a:sym typeface="思源黑体 Bold"/>
                </a:rPr>
                <a:t>Page 15</a:t>
              </a:r>
            </a:p>
            <a:p>
              <a:pPr marL="582930" lvl="1" indent="-291465" algn="l">
                <a:lnSpc>
                  <a:spcPts val="4050"/>
                </a:lnSpc>
                <a:buFont typeface="Arial"/>
                <a:buChar char="•"/>
              </a:pPr>
              <a:r>
                <a:rPr lang="en-US" sz="2700" b="1" dirty="0">
                  <a:solidFill>
                    <a:srgbClr val="000000"/>
                  </a:solidFill>
                  <a:latin typeface="思源黑体 Medium"/>
                  <a:ea typeface="思源黑体 Medium"/>
                  <a:cs typeface="思源黑体 Medium"/>
                  <a:sym typeface="思源黑体 Medium"/>
                </a:rPr>
                <a:t>Schwann cells </a:t>
              </a:r>
              <a:r>
                <a:rPr lang="en-US" sz="2700" b="1" dirty="0" err="1">
                  <a:solidFill>
                    <a:srgbClr val="000000"/>
                  </a:solidFill>
                  <a:latin typeface="思源黑体 Medium"/>
                  <a:ea typeface="思源黑体 Medium"/>
                  <a:cs typeface="思源黑体 Medium"/>
                  <a:sym typeface="思源黑体 Medium"/>
                </a:rPr>
                <a:t>施旺细胞</a:t>
              </a:r>
              <a:endParaRPr lang="en-US" sz="2700" b="1" dirty="0">
                <a:solidFill>
                  <a:srgbClr val="000000"/>
                </a:solidFill>
                <a:latin typeface="思源黑体 Medium"/>
                <a:ea typeface="思源黑体 Medium"/>
                <a:cs typeface="思源黑体 Medium"/>
                <a:sym typeface="思源黑体 Medium"/>
              </a:endParaRPr>
            </a:p>
            <a:p>
              <a:pPr marL="582930" lvl="1" indent="-291465" algn="l">
                <a:lnSpc>
                  <a:spcPts val="4050"/>
                </a:lnSpc>
                <a:buFont typeface="Arial"/>
                <a:buChar char="•"/>
              </a:pPr>
              <a:r>
                <a:rPr lang="en-US" sz="2700" b="1" dirty="0">
                  <a:solidFill>
                    <a:srgbClr val="000000"/>
                  </a:solidFill>
                  <a:latin typeface="思源黑体 Medium"/>
                  <a:ea typeface="思源黑体 Medium"/>
                  <a:cs typeface="思源黑体 Medium"/>
                  <a:sym typeface="思源黑体 Medium"/>
                </a:rPr>
                <a:t>Satellite cells </a:t>
              </a:r>
              <a:r>
                <a:rPr lang="en-US" sz="2700" b="1" dirty="0" err="1">
                  <a:solidFill>
                    <a:srgbClr val="000000"/>
                  </a:solidFill>
                  <a:latin typeface="思源黑体 Medium"/>
                  <a:ea typeface="思源黑体 Medium"/>
                  <a:cs typeface="思源黑体 Medium"/>
                  <a:sym typeface="思源黑体 Medium"/>
                </a:rPr>
                <a:t>卫星细胞</a:t>
              </a:r>
              <a:endParaRPr lang="en-US" sz="2700" b="1" dirty="0">
                <a:solidFill>
                  <a:srgbClr val="000000"/>
                </a:solidFill>
                <a:latin typeface="思源黑体 Medium"/>
                <a:ea typeface="思源黑体 Medium"/>
                <a:cs typeface="思源黑体 Medium"/>
                <a:sym typeface="思源黑体 Medium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747187" y="4685347"/>
            <a:ext cx="2438400" cy="821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  <a:spcBef>
                <a:spcPct val="0"/>
              </a:spcBef>
            </a:pPr>
            <a:r>
              <a:rPr lang="en-US" sz="4800">
                <a:solidFill>
                  <a:srgbClr val="000000"/>
                </a:solidFill>
                <a:latin typeface="思源黑体"/>
                <a:ea typeface="思源黑体"/>
                <a:cs typeface="思源黑体"/>
                <a:sym typeface="思源黑体"/>
              </a:rPr>
              <a:t>神经系统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9676470" y="1028700"/>
            <a:ext cx="5838978" cy="1492328"/>
            <a:chOff x="0" y="0"/>
            <a:chExt cx="7785304" cy="1989771"/>
          </a:xfrm>
        </p:grpSpPr>
        <p:grpSp>
          <p:nvGrpSpPr>
            <p:cNvPr id="4" name="Group 4"/>
            <p:cNvGrpSpPr/>
            <p:nvPr/>
          </p:nvGrpSpPr>
          <p:grpSpPr>
            <a:xfrm>
              <a:off x="0" y="0"/>
              <a:ext cx="7785304" cy="1989771"/>
              <a:chOff x="0" y="0"/>
              <a:chExt cx="1537838" cy="393041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0" y="0"/>
                <a:ext cx="1537838" cy="393041"/>
              </a:xfrm>
              <a:custGeom>
                <a:avLst/>
                <a:gdLst/>
                <a:ahLst/>
                <a:cxnLst/>
                <a:rect l="l" t="t" r="r" b="b"/>
                <a:pathLst>
                  <a:path w="1537838" h="393041">
                    <a:moveTo>
                      <a:pt x="67621" y="0"/>
                    </a:moveTo>
                    <a:lnTo>
                      <a:pt x="1470217" y="0"/>
                    </a:lnTo>
                    <a:cubicBezTo>
                      <a:pt x="1488151" y="0"/>
                      <a:pt x="1505351" y="7124"/>
                      <a:pt x="1518032" y="19806"/>
                    </a:cubicBezTo>
                    <a:cubicBezTo>
                      <a:pt x="1530713" y="32487"/>
                      <a:pt x="1537838" y="49687"/>
                      <a:pt x="1537838" y="67621"/>
                    </a:cubicBezTo>
                    <a:lnTo>
                      <a:pt x="1537838" y="325420"/>
                    </a:lnTo>
                    <a:cubicBezTo>
                      <a:pt x="1537838" y="362766"/>
                      <a:pt x="1507563" y="393041"/>
                      <a:pt x="1470217" y="393041"/>
                    </a:cubicBezTo>
                    <a:lnTo>
                      <a:pt x="67621" y="393041"/>
                    </a:lnTo>
                    <a:cubicBezTo>
                      <a:pt x="49687" y="393041"/>
                      <a:pt x="32487" y="385917"/>
                      <a:pt x="19806" y="373236"/>
                    </a:cubicBezTo>
                    <a:cubicBezTo>
                      <a:pt x="7124" y="360554"/>
                      <a:pt x="0" y="343354"/>
                      <a:pt x="0" y="325420"/>
                    </a:cubicBezTo>
                    <a:lnTo>
                      <a:pt x="0" y="67621"/>
                    </a:lnTo>
                    <a:cubicBezTo>
                      <a:pt x="0" y="49687"/>
                      <a:pt x="7124" y="32487"/>
                      <a:pt x="19806" y="19806"/>
                    </a:cubicBezTo>
                    <a:cubicBezTo>
                      <a:pt x="32487" y="7124"/>
                      <a:pt x="49687" y="0"/>
                      <a:pt x="67621" y="0"/>
                    </a:cubicBezTo>
                    <a:close/>
                  </a:path>
                </a:pathLst>
              </a:custGeom>
              <a:solidFill>
                <a:srgbClr val="F9E8A4"/>
              </a:solidFill>
            </p:spPr>
          </p:sp>
          <p:sp>
            <p:nvSpPr>
              <p:cNvPr id="6" name="TextBox 6"/>
              <p:cNvSpPr txBox="1"/>
              <p:nvPr/>
            </p:nvSpPr>
            <p:spPr>
              <a:xfrm>
                <a:off x="0" y="-38100"/>
                <a:ext cx="1537838" cy="431141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7" name="TextBox 7"/>
            <p:cNvSpPr txBox="1"/>
            <p:nvPr/>
          </p:nvSpPr>
          <p:spPr>
            <a:xfrm>
              <a:off x="970427" y="463391"/>
              <a:ext cx="5844451" cy="106299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6719"/>
                </a:lnSpc>
                <a:spcBef>
                  <a:spcPct val="0"/>
                </a:spcBef>
              </a:pPr>
              <a:r>
                <a:rPr lang="en-US" sz="4800" dirty="0" err="1">
                  <a:solidFill>
                    <a:srgbClr val="000000"/>
                  </a:solidFill>
                  <a:latin typeface="思源黑体"/>
                  <a:ea typeface="思源黑体"/>
                  <a:cs typeface="思源黑体"/>
                  <a:sym typeface="思源黑体"/>
                </a:rPr>
                <a:t>神经元</a:t>
              </a:r>
              <a:r>
                <a:rPr lang="en-US" sz="4800" dirty="0">
                  <a:solidFill>
                    <a:srgbClr val="000000"/>
                  </a:solidFill>
                  <a:latin typeface="思源黑体"/>
                  <a:ea typeface="思源黑体"/>
                  <a:cs typeface="思源黑体"/>
                  <a:sym typeface="思源黑体"/>
                </a:rPr>
                <a:t> Neuron</a:t>
              </a: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2772552" y="4397336"/>
            <a:ext cx="4534983" cy="1492328"/>
            <a:chOff x="0" y="0"/>
            <a:chExt cx="1194399" cy="393041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194399" cy="393041"/>
            </a:xfrm>
            <a:custGeom>
              <a:avLst/>
              <a:gdLst/>
              <a:ahLst/>
              <a:cxnLst/>
              <a:rect l="l" t="t" r="r" b="b"/>
              <a:pathLst>
                <a:path w="1194399" h="393041">
                  <a:moveTo>
                    <a:pt x="87065" y="0"/>
                  </a:moveTo>
                  <a:lnTo>
                    <a:pt x="1107334" y="0"/>
                  </a:lnTo>
                  <a:cubicBezTo>
                    <a:pt x="1130425" y="0"/>
                    <a:pt x="1152570" y="9173"/>
                    <a:pt x="1168898" y="25501"/>
                  </a:cubicBezTo>
                  <a:cubicBezTo>
                    <a:pt x="1185226" y="41829"/>
                    <a:pt x="1194399" y="63974"/>
                    <a:pt x="1194399" y="87065"/>
                  </a:cubicBezTo>
                  <a:lnTo>
                    <a:pt x="1194399" y="305976"/>
                  </a:lnTo>
                  <a:cubicBezTo>
                    <a:pt x="1194399" y="329067"/>
                    <a:pt x="1185226" y="351213"/>
                    <a:pt x="1168898" y="367541"/>
                  </a:cubicBezTo>
                  <a:cubicBezTo>
                    <a:pt x="1152570" y="383868"/>
                    <a:pt x="1130425" y="393041"/>
                    <a:pt x="1107334" y="393041"/>
                  </a:cubicBezTo>
                  <a:lnTo>
                    <a:pt x="87065" y="393041"/>
                  </a:lnTo>
                  <a:cubicBezTo>
                    <a:pt x="63974" y="393041"/>
                    <a:pt x="41829" y="383868"/>
                    <a:pt x="25501" y="367541"/>
                  </a:cubicBezTo>
                  <a:cubicBezTo>
                    <a:pt x="9173" y="351213"/>
                    <a:pt x="0" y="329067"/>
                    <a:pt x="0" y="305976"/>
                  </a:cubicBezTo>
                  <a:lnTo>
                    <a:pt x="0" y="87065"/>
                  </a:lnTo>
                  <a:cubicBezTo>
                    <a:pt x="0" y="63974"/>
                    <a:pt x="9173" y="41829"/>
                    <a:pt x="25501" y="25501"/>
                  </a:cubicBezTo>
                  <a:cubicBezTo>
                    <a:pt x="41829" y="9173"/>
                    <a:pt x="63974" y="0"/>
                    <a:pt x="87065" y="0"/>
                  </a:cubicBezTo>
                  <a:close/>
                </a:path>
              </a:pathLst>
            </a:custGeom>
            <a:solidFill>
              <a:srgbClr val="EFB9A2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38100"/>
              <a:ext cx="1194399" cy="43114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AutoShape 11"/>
          <p:cNvSpPr/>
          <p:nvPr/>
        </p:nvSpPr>
        <p:spPr>
          <a:xfrm flipV="1">
            <a:off x="8782992" y="1774864"/>
            <a:ext cx="0" cy="649224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 flipH="1" flipV="1">
            <a:off x="7307535" y="5124450"/>
            <a:ext cx="1475457" cy="1905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 flipH="1">
            <a:off x="8783238" y="1774864"/>
            <a:ext cx="893232" cy="19048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 flipH="1" flipV="1">
            <a:off x="8782858" y="8227841"/>
            <a:ext cx="893179" cy="21387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5" name="Group 15"/>
          <p:cNvGrpSpPr/>
          <p:nvPr/>
        </p:nvGrpSpPr>
        <p:grpSpPr>
          <a:xfrm>
            <a:off x="9676470" y="7520940"/>
            <a:ext cx="5838978" cy="1492328"/>
            <a:chOff x="0" y="0"/>
            <a:chExt cx="1537838" cy="393041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537838" cy="393041"/>
            </a:xfrm>
            <a:custGeom>
              <a:avLst/>
              <a:gdLst/>
              <a:ahLst/>
              <a:cxnLst/>
              <a:rect l="l" t="t" r="r" b="b"/>
              <a:pathLst>
                <a:path w="1537838" h="393041">
                  <a:moveTo>
                    <a:pt x="67621" y="0"/>
                  </a:moveTo>
                  <a:lnTo>
                    <a:pt x="1470217" y="0"/>
                  </a:lnTo>
                  <a:cubicBezTo>
                    <a:pt x="1488151" y="0"/>
                    <a:pt x="1505351" y="7124"/>
                    <a:pt x="1518032" y="19806"/>
                  </a:cubicBezTo>
                  <a:cubicBezTo>
                    <a:pt x="1530713" y="32487"/>
                    <a:pt x="1537838" y="49687"/>
                    <a:pt x="1537838" y="67621"/>
                  </a:cubicBezTo>
                  <a:lnTo>
                    <a:pt x="1537838" y="325420"/>
                  </a:lnTo>
                  <a:cubicBezTo>
                    <a:pt x="1537838" y="362766"/>
                    <a:pt x="1507563" y="393041"/>
                    <a:pt x="1470217" y="393041"/>
                  </a:cubicBezTo>
                  <a:lnTo>
                    <a:pt x="67621" y="393041"/>
                  </a:lnTo>
                  <a:cubicBezTo>
                    <a:pt x="49687" y="393041"/>
                    <a:pt x="32487" y="385917"/>
                    <a:pt x="19806" y="373236"/>
                  </a:cubicBezTo>
                  <a:cubicBezTo>
                    <a:pt x="7124" y="360554"/>
                    <a:pt x="0" y="343354"/>
                    <a:pt x="0" y="325420"/>
                  </a:cubicBezTo>
                  <a:lnTo>
                    <a:pt x="0" y="67621"/>
                  </a:lnTo>
                  <a:cubicBezTo>
                    <a:pt x="0" y="49687"/>
                    <a:pt x="7124" y="32487"/>
                    <a:pt x="19806" y="19806"/>
                  </a:cubicBezTo>
                  <a:cubicBezTo>
                    <a:pt x="32487" y="7124"/>
                    <a:pt x="49687" y="0"/>
                    <a:pt x="67621" y="0"/>
                  </a:cubicBezTo>
                  <a:close/>
                </a:path>
              </a:pathLst>
            </a:custGeom>
            <a:solidFill>
              <a:srgbClr val="F6917C"/>
            </a:solidFill>
          </p:spPr>
        </p:sp>
        <p:sp>
          <p:nvSpPr>
            <p:cNvPr id="17" name="TextBox 17"/>
            <p:cNvSpPr txBox="1"/>
            <p:nvPr/>
          </p:nvSpPr>
          <p:spPr>
            <a:xfrm>
              <a:off x="0" y="-38100"/>
              <a:ext cx="1537838" cy="43114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8" name="TextBox 18"/>
          <p:cNvSpPr txBox="1"/>
          <p:nvPr/>
        </p:nvSpPr>
        <p:spPr>
          <a:xfrm>
            <a:off x="9745625" y="7856576"/>
            <a:ext cx="5700668" cy="8210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  <a:spcBef>
                <a:spcPct val="0"/>
              </a:spcBef>
            </a:pPr>
            <a:r>
              <a:rPr lang="en-US" sz="4800" dirty="0" err="1">
                <a:solidFill>
                  <a:srgbClr val="000000"/>
                </a:solidFill>
                <a:latin typeface="思源黑体"/>
                <a:ea typeface="思源黑体"/>
                <a:cs typeface="思源黑体"/>
                <a:sym typeface="思源黑体"/>
              </a:rPr>
              <a:t>神经胶质细胞</a:t>
            </a:r>
            <a:r>
              <a:rPr lang="en-US" sz="4800" dirty="0">
                <a:solidFill>
                  <a:srgbClr val="000000"/>
                </a:solidFill>
                <a:latin typeface="思源黑体"/>
                <a:ea typeface="思源黑体"/>
                <a:cs typeface="思源黑体"/>
                <a:sym typeface="思源黑体"/>
              </a:rPr>
              <a:t> </a:t>
            </a:r>
            <a:r>
              <a:rPr lang="en-US" sz="4800" dirty="0" err="1">
                <a:solidFill>
                  <a:srgbClr val="000000"/>
                </a:solidFill>
                <a:latin typeface="思源黑体"/>
                <a:ea typeface="思源黑体"/>
                <a:cs typeface="思源黑体"/>
                <a:sym typeface="思源黑体"/>
              </a:rPr>
              <a:t>Glias</a:t>
            </a:r>
            <a:endParaRPr lang="en-US" sz="4800" dirty="0">
              <a:solidFill>
                <a:srgbClr val="000000"/>
              </a:solidFill>
              <a:latin typeface="思源黑体"/>
              <a:ea typeface="思源黑体"/>
              <a:cs typeface="思源黑体"/>
              <a:sym typeface="思源黑体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9487616" y="2801682"/>
            <a:ext cx="6216686" cy="6134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  <a:spcBef>
                <a:spcPct val="0"/>
              </a:spcBef>
            </a:pPr>
            <a:r>
              <a:rPr lang="en-US" sz="3600" dirty="0">
                <a:solidFill>
                  <a:srgbClr val="000000"/>
                </a:solidFill>
                <a:latin typeface="思源黑体"/>
                <a:ea typeface="思源黑体"/>
                <a:cs typeface="思源黑体"/>
                <a:sym typeface="思源黑体"/>
              </a:rPr>
              <a:t>大约860亿个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9487616" y="6679529"/>
            <a:ext cx="6216686" cy="6134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  <a:spcBef>
                <a:spcPct val="0"/>
              </a:spcBef>
            </a:pPr>
            <a:r>
              <a:rPr lang="en-US" sz="3600" dirty="0">
                <a:solidFill>
                  <a:srgbClr val="000000"/>
                </a:solidFill>
                <a:latin typeface="思源黑体"/>
                <a:ea typeface="思源黑体"/>
                <a:cs typeface="思源黑体"/>
                <a:sym typeface="思源黑体"/>
              </a:rPr>
              <a:t>神经元的数量的10-50倍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2374061" y="4746936"/>
            <a:ext cx="5184651" cy="821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  <a:spcBef>
                <a:spcPct val="0"/>
              </a:spcBef>
            </a:pPr>
            <a:r>
              <a:rPr lang="en-US" sz="4800" dirty="0" err="1">
                <a:solidFill>
                  <a:srgbClr val="000000"/>
                </a:solidFill>
                <a:latin typeface="思源黑体"/>
                <a:ea typeface="思源黑体"/>
                <a:cs typeface="思源黑体"/>
                <a:sym typeface="思源黑体"/>
              </a:rPr>
              <a:t>神经系统</a:t>
            </a:r>
            <a:endParaRPr lang="en-US" sz="4800" dirty="0">
              <a:solidFill>
                <a:srgbClr val="000000"/>
              </a:solidFill>
              <a:latin typeface="思源黑体"/>
              <a:ea typeface="思源黑体"/>
              <a:cs typeface="思源黑体"/>
              <a:sym typeface="思源黑体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439067" y="3151418"/>
            <a:ext cx="11409866" cy="3984164"/>
            <a:chOff x="0" y="0"/>
            <a:chExt cx="15213155" cy="5312219"/>
          </a:xfrm>
        </p:grpSpPr>
        <p:grpSp>
          <p:nvGrpSpPr>
            <p:cNvPr id="3" name="Group 3"/>
            <p:cNvGrpSpPr/>
            <p:nvPr/>
          </p:nvGrpSpPr>
          <p:grpSpPr>
            <a:xfrm>
              <a:off x="3713926" y="0"/>
              <a:ext cx="7785304" cy="1989771"/>
              <a:chOff x="0" y="0"/>
              <a:chExt cx="1537838" cy="393041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0" y="0"/>
                <a:ext cx="1537838" cy="393041"/>
              </a:xfrm>
              <a:custGeom>
                <a:avLst/>
                <a:gdLst/>
                <a:ahLst/>
                <a:cxnLst/>
                <a:rect l="l" t="t" r="r" b="b"/>
                <a:pathLst>
                  <a:path w="1537838" h="393041">
                    <a:moveTo>
                      <a:pt x="67621" y="0"/>
                    </a:moveTo>
                    <a:lnTo>
                      <a:pt x="1470217" y="0"/>
                    </a:lnTo>
                    <a:cubicBezTo>
                      <a:pt x="1488151" y="0"/>
                      <a:pt x="1505351" y="7124"/>
                      <a:pt x="1518032" y="19806"/>
                    </a:cubicBezTo>
                    <a:cubicBezTo>
                      <a:pt x="1530713" y="32487"/>
                      <a:pt x="1537838" y="49687"/>
                      <a:pt x="1537838" y="67621"/>
                    </a:cubicBezTo>
                    <a:lnTo>
                      <a:pt x="1537838" y="325420"/>
                    </a:lnTo>
                    <a:cubicBezTo>
                      <a:pt x="1537838" y="362766"/>
                      <a:pt x="1507563" y="393041"/>
                      <a:pt x="1470217" y="393041"/>
                    </a:cubicBezTo>
                    <a:lnTo>
                      <a:pt x="67621" y="393041"/>
                    </a:lnTo>
                    <a:cubicBezTo>
                      <a:pt x="49687" y="393041"/>
                      <a:pt x="32487" y="385917"/>
                      <a:pt x="19806" y="373236"/>
                    </a:cubicBezTo>
                    <a:cubicBezTo>
                      <a:pt x="7124" y="360554"/>
                      <a:pt x="0" y="343354"/>
                      <a:pt x="0" y="325420"/>
                    </a:cubicBezTo>
                    <a:lnTo>
                      <a:pt x="0" y="67621"/>
                    </a:lnTo>
                    <a:cubicBezTo>
                      <a:pt x="0" y="49687"/>
                      <a:pt x="7124" y="32487"/>
                      <a:pt x="19806" y="19806"/>
                    </a:cubicBezTo>
                    <a:cubicBezTo>
                      <a:pt x="32487" y="7124"/>
                      <a:pt x="49687" y="0"/>
                      <a:pt x="67621" y="0"/>
                    </a:cubicBezTo>
                    <a:close/>
                  </a:path>
                </a:pathLst>
              </a:custGeom>
              <a:solidFill>
                <a:srgbClr val="F9E8A4"/>
              </a:solidFill>
            </p:spPr>
          </p:sp>
          <p:sp>
            <p:nvSpPr>
              <p:cNvPr id="5" name="TextBox 5"/>
              <p:cNvSpPr txBox="1"/>
              <p:nvPr/>
            </p:nvSpPr>
            <p:spPr>
              <a:xfrm>
                <a:off x="0" y="-38100"/>
                <a:ext cx="1537838" cy="431141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6" name="TextBox 6"/>
            <p:cNvSpPr txBox="1"/>
            <p:nvPr/>
          </p:nvSpPr>
          <p:spPr>
            <a:xfrm>
              <a:off x="4667892" y="463391"/>
              <a:ext cx="5877371" cy="106298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6719"/>
                </a:lnSpc>
                <a:spcBef>
                  <a:spcPct val="0"/>
                </a:spcBef>
              </a:pPr>
              <a:r>
                <a:rPr lang="en-US" sz="4800" dirty="0" err="1">
                  <a:solidFill>
                    <a:srgbClr val="000000"/>
                  </a:solidFill>
                  <a:latin typeface="思源黑体"/>
                  <a:ea typeface="思源黑体"/>
                  <a:cs typeface="思源黑体"/>
                  <a:sym typeface="思源黑体"/>
                </a:rPr>
                <a:t>神经元</a:t>
              </a:r>
              <a:r>
                <a:rPr lang="en-US" sz="4800" dirty="0">
                  <a:solidFill>
                    <a:srgbClr val="000000"/>
                  </a:solidFill>
                  <a:latin typeface="思源黑体"/>
                  <a:ea typeface="思源黑体"/>
                  <a:cs typeface="思源黑体"/>
                  <a:sym typeface="思源黑体"/>
                </a:rPr>
                <a:t> Neuron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3125067"/>
              <a:ext cx="15213155" cy="218715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690877" lvl="1" indent="-345439" algn="l">
                <a:lnSpc>
                  <a:spcPts val="4479"/>
                </a:lnSpc>
                <a:buFont typeface="Arial"/>
                <a:buChar char="•"/>
              </a:pPr>
              <a:r>
                <a:rPr lang="en-US" sz="3199">
                  <a:solidFill>
                    <a:srgbClr val="000000"/>
                  </a:solidFill>
                  <a:latin typeface="思源黑体"/>
                  <a:ea typeface="思源黑体"/>
                  <a:cs typeface="思源黑体"/>
                  <a:sym typeface="思源黑体"/>
                </a:rPr>
                <a:t>sense changes in the environment</a:t>
              </a:r>
            </a:p>
            <a:p>
              <a:pPr marL="690877" lvl="1" indent="-345439" algn="l">
                <a:lnSpc>
                  <a:spcPts val="4479"/>
                </a:lnSpc>
                <a:buFont typeface="Arial"/>
                <a:buChar char="•"/>
              </a:pPr>
              <a:r>
                <a:rPr lang="en-US" sz="3199">
                  <a:solidFill>
                    <a:srgbClr val="000000"/>
                  </a:solidFill>
                  <a:latin typeface="思源黑体"/>
                  <a:ea typeface="思源黑体"/>
                  <a:cs typeface="思源黑体"/>
                  <a:sym typeface="思源黑体"/>
                </a:rPr>
                <a:t>communicate these changes to other neurons</a:t>
              </a:r>
            </a:p>
            <a:p>
              <a:pPr marL="690877" lvl="1" indent="-345439" algn="l">
                <a:lnSpc>
                  <a:spcPts val="4479"/>
                </a:lnSpc>
                <a:buFont typeface="Arial"/>
                <a:buChar char="•"/>
              </a:pPr>
              <a:r>
                <a:rPr lang="en-US" sz="3199">
                  <a:solidFill>
                    <a:srgbClr val="000000"/>
                  </a:solidFill>
                  <a:latin typeface="思源黑体"/>
                  <a:ea typeface="思源黑体"/>
                  <a:cs typeface="思源黑体"/>
                  <a:sym typeface="思源黑体"/>
                </a:rPr>
                <a:t>command the body’s responses to these sensations</a:t>
              </a: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743094" y="1028700"/>
            <a:ext cx="14801812" cy="7961260"/>
          </a:xfrm>
          <a:custGeom>
            <a:avLst/>
            <a:gdLst/>
            <a:ahLst/>
            <a:cxnLst/>
            <a:rect l="l" t="t" r="r" b="b"/>
            <a:pathLst>
              <a:path w="14801812" h="7961260">
                <a:moveTo>
                  <a:pt x="0" y="0"/>
                </a:moveTo>
                <a:lnTo>
                  <a:pt x="14801812" y="0"/>
                </a:lnTo>
                <a:lnTo>
                  <a:pt x="14801812" y="7961260"/>
                </a:lnTo>
                <a:lnTo>
                  <a:pt x="0" y="796126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918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2894712" y="-354893"/>
            <a:ext cx="5640456" cy="3182692"/>
            <a:chOff x="0" y="0"/>
            <a:chExt cx="892167" cy="50341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92167" cy="503415"/>
            </a:xfrm>
            <a:custGeom>
              <a:avLst/>
              <a:gdLst/>
              <a:ahLst/>
              <a:cxnLst/>
              <a:rect l="l" t="t" r="r" b="b"/>
              <a:pathLst>
                <a:path w="892167" h="503415">
                  <a:moveTo>
                    <a:pt x="0" y="0"/>
                  </a:moveTo>
                  <a:lnTo>
                    <a:pt x="892167" y="0"/>
                  </a:lnTo>
                  <a:lnTo>
                    <a:pt x="892167" y="503415"/>
                  </a:lnTo>
                  <a:lnTo>
                    <a:pt x="0" y="503415"/>
                  </a:lnTo>
                  <a:close/>
                </a:path>
              </a:pathLst>
            </a:custGeom>
            <a:solidFill>
              <a:srgbClr val="EFB9A2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92167" cy="54151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7539646" y="3305769"/>
            <a:ext cx="9719654" cy="5235277"/>
            <a:chOff x="0" y="0"/>
            <a:chExt cx="12959539" cy="6980369"/>
          </a:xfrm>
        </p:grpSpPr>
        <p:grpSp>
          <p:nvGrpSpPr>
            <p:cNvPr id="6" name="Group 6"/>
            <p:cNvGrpSpPr/>
            <p:nvPr/>
          </p:nvGrpSpPr>
          <p:grpSpPr>
            <a:xfrm>
              <a:off x="0" y="0"/>
              <a:ext cx="12959539" cy="6980369"/>
              <a:chOff x="0" y="0"/>
              <a:chExt cx="2559909" cy="1378838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2559909" cy="1378838"/>
              </a:xfrm>
              <a:custGeom>
                <a:avLst/>
                <a:gdLst/>
                <a:ahLst/>
                <a:cxnLst/>
                <a:rect l="l" t="t" r="r" b="b"/>
                <a:pathLst>
                  <a:path w="2559909" h="1378838">
                    <a:moveTo>
                      <a:pt x="40623" y="0"/>
                    </a:moveTo>
                    <a:lnTo>
                      <a:pt x="2519286" y="0"/>
                    </a:lnTo>
                    <a:cubicBezTo>
                      <a:pt x="2541721" y="0"/>
                      <a:pt x="2559909" y="18187"/>
                      <a:pt x="2559909" y="40623"/>
                    </a:cubicBezTo>
                    <a:lnTo>
                      <a:pt x="2559909" y="1338216"/>
                    </a:lnTo>
                    <a:cubicBezTo>
                      <a:pt x="2559909" y="1348989"/>
                      <a:pt x="2555629" y="1359322"/>
                      <a:pt x="2548011" y="1366940"/>
                    </a:cubicBezTo>
                    <a:cubicBezTo>
                      <a:pt x="2540393" y="1374558"/>
                      <a:pt x="2530060" y="1378838"/>
                      <a:pt x="2519286" y="1378838"/>
                    </a:cubicBezTo>
                    <a:lnTo>
                      <a:pt x="40623" y="1378838"/>
                    </a:lnTo>
                    <a:cubicBezTo>
                      <a:pt x="29849" y="1378838"/>
                      <a:pt x="19516" y="1374558"/>
                      <a:pt x="11898" y="1366940"/>
                    </a:cubicBezTo>
                    <a:cubicBezTo>
                      <a:pt x="4280" y="1359322"/>
                      <a:pt x="0" y="1348989"/>
                      <a:pt x="0" y="1338216"/>
                    </a:cubicBezTo>
                    <a:lnTo>
                      <a:pt x="0" y="40623"/>
                    </a:lnTo>
                    <a:cubicBezTo>
                      <a:pt x="0" y="29849"/>
                      <a:pt x="4280" y="19516"/>
                      <a:pt x="11898" y="11898"/>
                    </a:cubicBezTo>
                    <a:cubicBezTo>
                      <a:pt x="19516" y="4280"/>
                      <a:pt x="29849" y="0"/>
                      <a:pt x="40623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8" name="TextBox 8"/>
              <p:cNvSpPr txBox="1"/>
              <p:nvPr/>
            </p:nvSpPr>
            <p:spPr>
              <a:xfrm>
                <a:off x="0" y="-47625"/>
                <a:ext cx="2559909" cy="1426463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639"/>
                  </a:lnSpc>
                </a:pPr>
                <a:endParaRPr/>
              </a:p>
            </p:txBody>
          </p:sp>
        </p:grpSp>
        <p:sp>
          <p:nvSpPr>
            <p:cNvPr id="9" name="Freeform 9"/>
            <p:cNvSpPr/>
            <p:nvPr/>
          </p:nvSpPr>
          <p:spPr>
            <a:xfrm>
              <a:off x="589520" y="322072"/>
              <a:ext cx="11780500" cy="6336226"/>
            </a:xfrm>
            <a:custGeom>
              <a:avLst/>
              <a:gdLst/>
              <a:ahLst/>
              <a:cxnLst/>
              <a:rect l="l" t="t" r="r" b="b"/>
              <a:pathLst>
                <a:path w="11780500" h="6336226">
                  <a:moveTo>
                    <a:pt x="0" y="0"/>
                  </a:moveTo>
                  <a:lnTo>
                    <a:pt x="11780499" y="0"/>
                  </a:lnTo>
                  <a:lnTo>
                    <a:pt x="11780499" y="6336225"/>
                  </a:lnTo>
                  <a:lnTo>
                    <a:pt x="0" y="633622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</p:sp>
      </p:grpSp>
      <p:grpSp>
        <p:nvGrpSpPr>
          <p:cNvPr id="10" name="Group 10"/>
          <p:cNvGrpSpPr/>
          <p:nvPr/>
        </p:nvGrpSpPr>
        <p:grpSpPr>
          <a:xfrm>
            <a:off x="8714421" y="3305769"/>
            <a:ext cx="1733809" cy="816183"/>
            <a:chOff x="0" y="0"/>
            <a:chExt cx="456641" cy="214962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456641" cy="214962"/>
            </a:xfrm>
            <a:custGeom>
              <a:avLst/>
              <a:gdLst/>
              <a:ahLst/>
              <a:cxnLst/>
              <a:rect l="l" t="t" r="r" b="b"/>
              <a:pathLst>
                <a:path w="456641" h="214962">
                  <a:moveTo>
                    <a:pt x="107481" y="0"/>
                  </a:moveTo>
                  <a:lnTo>
                    <a:pt x="349160" y="0"/>
                  </a:lnTo>
                  <a:cubicBezTo>
                    <a:pt x="408520" y="0"/>
                    <a:pt x="456641" y="48121"/>
                    <a:pt x="456641" y="107481"/>
                  </a:cubicBezTo>
                  <a:lnTo>
                    <a:pt x="456641" y="107481"/>
                  </a:lnTo>
                  <a:cubicBezTo>
                    <a:pt x="456641" y="166841"/>
                    <a:pt x="408520" y="214962"/>
                    <a:pt x="349160" y="214962"/>
                  </a:cubicBezTo>
                  <a:lnTo>
                    <a:pt x="107481" y="214962"/>
                  </a:lnTo>
                  <a:cubicBezTo>
                    <a:pt x="48121" y="214962"/>
                    <a:pt x="0" y="166841"/>
                    <a:pt x="0" y="107481"/>
                  </a:cubicBezTo>
                  <a:lnTo>
                    <a:pt x="0" y="107481"/>
                  </a:lnTo>
                  <a:cubicBezTo>
                    <a:pt x="0" y="48121"/>
                    <a:pt x="48121" y="0"/>
                    <a:pt x="107481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23825" cap="rnd">
              <a:solidFill>
                <a:srgbClr val="F9E8A4"/>
              </a:solidFill>
              <a:prstDash val="solid"/>
              <a:round/>
            </a:ln>
          </p:spPr>
        </p:sp>
        <p:sp>
          <p:nvSpPr>
            <p:cNvPr id="12" name="TextBox 12"/>
            <p:cNvSpPr txBox="1"/>
            <p:nvPr/>
          </p:nvSpPr>
          <p:spPr>
            <a:xfrm>
              <a:off x="0" y="-38100"/>
              <a:ext cx="456641" cy="25306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10919406" y="7032081"/>
            <a:ext cx="1105960" cy="647147"/>
            <a:chOff x="0" y="0"/>
            <a:chExt cx="291282" cy="170442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91282" cy="170442"/>
            </a:xfrm>
            <a:custGeom>
              <a:avLst/>
              <a:gdLst/>
              <a:ahLst/>
              <a:cxnLst/>
              <a:rect l="l" t="t" r="r" b="b"/>
              <a:pathLst>
                <a:path w="291282" h="170442">
                  <a:moveTo>
                    <a:pt x="85221" y="0"/>
                  </a:moveTo>
                  <a:lnTo>
                    <a:pt x="206061" y="0"/>
                  </a:lnTo>
                  <a:cubicBezTo>
                    <a:pt x="253127" y="0"/>
                    <a:pt x="291282" y="38155"/>
                    <a:pt x="291282" y="85221"/>
                  </a:cubicBezTo>
                  <a:lnTo>
                    <a:pt x="291282" y="85221"/>
                  </a:lnTo>
                  <a:cubicBezTo>
                    <a:pt x="291282" y="107823"/>
                    <a:pt x="282303" y="129499"/>
                    <a:pt x="266321" y="145481"/>
                  </a:cubicBezTo>
                  <a:cubicBezTo>
                    <a:pt x="250339" y="161463"/>
                    <a:pt x="228663" y="170442"/>
                    <a:pt x="206061" y="170442"/>
                  </a:cubicBezTo>
                  <a:lnTo>
                    <a:pt x="85221" y="170442"/>
                  </a:lnTo>
                  <a:cubicBezTo>
                    <a:pt x="62619" y="170442"/>
                    <a:pt x="40943" y="161463"/>
                    <a:pt x="24961" y="145481"/>
                  </a:cubicBezTo>
                  <a:cubicBezTo>
                    <a:pt x="8979" y="129499"/>
                    <a:pt x="0" y="107823"/>
                    <a:pt x="0" y="85221"/>
                  </a:cubicBezTo>
                  <a:lnTo>
                    <a:pt x="0" y="85221"/>
                  </a:lnTo>
                  <a:cubicBezTo>
                    <a:pt x="0" y="62619"/>
                    <a:pt x="8979" y="40943"/>
                    <a:pt x="24961" y="24961"/>
                  </a:cubicBezTo>
                  <a:cubicBezTo>
                    <a:pt x="40943" y="8979"/>
                    <a:pt x="62619" y="0"/>
                    <a:pt x="85221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23825" cap="rnd">
              <a:solidFill>
                <a:srgbClr val="F9E8A4"/>
              </a:solidFill>
              <a:prstDash val="solid"/>
              <a:round/>
            </a:ln>
          </p:spPr>
        </p:sp>
        <p:sp>
          <p:nvSpPr>
            <p:cNvPr id="15" name="TextBox 15"/>
            <p:cNvSpPr txBox="1"/>
            <p:nvPr/>
          </p:nvSpPr>
          <p:spPr>
            <a:xfrm>
              <a:off x="0" y="-38100"/>
              <a:ext cx="291282" cy="2085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0774518" y="4856149"/>
            <a:ext cx="1878697" cy="574702"/>
            <a:chOff x="0" y="0"/>
            <a:chExt cx="494801" cy="151362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494801" cy="151362"/>
            </a:xfrm>
            <a:custGeom>
              <a:avLst/>
              <a:gdLst/>
              <a:ahLst/>
              <a:cxnLst/>
              <a:rect l="l" t="t" r="r" b="b"/>
              <a:pathLst>
                <a:path w="494801" h="151362">
                  <a:moveTo>
                    <a:pt x="75681" y="0"/>
                  </a:moveTo>
                  <a:lnTo>
                    <a:pt x="419120" y="0"/>
                  </a:lnTo>
                  <a:cubicBezTo>
                    <a:pt x="439192" y="0"/>
                    <a:pt x="458442" y="7974"/>
                    <a:pt x="472635" y="22166"/>
                  </a:cubicBezTo>
                  <a:cubicBezTo>
                    <a:pt x="486827" y="36359"/>
                    <a:pt x="494801" y="55609"/>
                    <a:pt x="494801" y="75681"/>
                  </a:cubicBezTo>
                  <a:lnTo>
                    <a:pt x="494801" y="75681"/>
                  </a:lnTo>
                  <a:cubicBezTo>
                    <a:pt x="494801" y="95753"/>
                    <a:pt x="486827" y="115003"/>
                    <a:pt x="472635" y="129196"/>
                  </a:cubicBezTo>
                  <a:cubicBezTo>
                    <a:pt x="458442" y="143388"/>
                    <a:pt x="439192" y="151362"/>
                    <a:pt x="419120" y="151362"/>
                  </a:cubicBezTo>
                  <a:lnTo>
                    <a:pt x="75681" y="151362"/>
                  </a:lnTo>
                  <a:cubicBezTo>
                    <a:pt x="55609" y="151362"/>
                    <a:pt x="36359" y="143388"/>
                    <a:pt x="22166" y="129196"/>
                  </a:cubicBezTo>
                  <a:cubicBezTo>
                    <a:pt x="7974" y="115003"/>
                    <a:pt x="0" y="95753"/>
                    <a:pt x="0" y="75681"/>
                  </a:cubicBezTo>
                  <a:lnTo>
                    <a:pt x="0" y="75681"/>
                  </a:lnTo>
                  <a:cubicBezTo>
                    <a:pt x="0" y="55609"/>
                    <a:pt x="7974" y="36359"/>
                    <a:pt x="22166" y="22166"/>
                  </a:cubicBezTo>
                  <a:cubicBezTo>
                    <a:pt x="36359" y="7974"/>
                    <a:pt x="55609" y="0"/>
                    <a:pt x="75681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23825" cap="rnd">
              <a:solidFill>
                <a:srgbClr val="F9E8A4"/>
              </a:solidFill>
              <a:prstDash val="solid"/>
              <a:round/>
            </a:ln>
          </p:spPr>
        </p:sp>
        <p:sp>
          <p:nvSpPr>
            <p:cNvPr id="18" name="TextBox 18"/>
            <p:cNvSpPr txBox="1"/>
            <p:nvPr/>
          </p:nvSpPr>
          <p:spPr>
            <a:xfrm>
              <a:off x="0" y="-38100"/>
              <a:ext cx="494801" cy="18946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9" name="TextBox 19"/>
          <p:cNvSpPr txBox="1"/>
          <p:nvPr/>
        </p:nvSpPr>
        <p:spPr>
          <a:xfrm>
            <a:off x="1028700" y="914400"/>
            <a:ext cx="14297001" cy="10852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8960"/>
              </a:lnSpc>
              <a:spcBef>
                <a:spcPct val="0"/>
              </a:spcBef>
            </a:pPr>
            <a:r>
              <a:rPr lang="en-US" sz="6400" b="1">
                <a:solidFill>
                  <a:srgbClr val="FFFFFF"/>
                </a:solidFill>
                <a:latin typeface="思源黑体 Bold"/>
                <a:ea typeface="思源黑体 Bold"/>
                <a:cs typeface="思源黑体 Bold"/>
                <a:sym typeface="思源黑体 Bold"/>
              </a:rPr>
              <a:t>典型的神经元由三部分组成：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3143407" y="177296"/>
            <a:ext cx="4364588" cy="6889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599"/>
              </a:lnSpc>
              <a:spcBef>
                <a:spcPct val="0"/>
              </a:spcBef>
            </a:pPr>
            <a:r>
              <a:rPr lang="en-US" sz="3999">
                <a:solidFill>
                  <a:srgbClr val="FFFFFF"/>
                </a:solidFill>
                <a:latin typeface="210 나의동무"/>
                <a:ea typeface="210 나의동무"/>
                <a:cs typeface="210 나의동무"/>
                <a:sym typeface="210 나의동무"/>
              </a:rPr>
              <a:t>Key Words：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3143407" y="981075"/>
            <a:ext cx="4364588" cy="14624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04519" lvl="1" indent="-302260" algn="l">
              <a:lnSpc>
                <a:spcPts val="3919"/>
              </a:lnSpc>
              <a:buFont typeface="Arial"/>
              <a:buChar char="•"/>
            </a:pPr>
            <a:r>
              <a:rPr lang="en-US" sz="2799" b="1">
                <a:solidFill>
                  <a:srgbClr val="FFFFFF"/>
                </a:solidFill>
                <a:latin typeface="思源黑体 Medium"/>
                <a:ea typeface="思源黑体 Medium"/>
                <a:cs typeface="思源黑体 Medium"/>
                <a:sym typeface="思源黑体 Medium"/>
              </a:rPr>
              <a:t>Soma 孢体</a:t>
            </a:r>
          </a:p>
          <a:p>
            <a:pPr marL="604519" lvl="1" indent="-302260" algn="l">
              <a:lnSpc>
                <a:spcPts val="3919"/>
              </a:lnSpc>
              <a:buFont typeface="Arial"/>
              <a:buChar char="•"/>
            </a:pPr>
            <a:r>
              <a:rPr lang="en-US" sz="2799" b="1">
                <a:solidFill>
                  <a:srgbClr val="FFFFFF"/>
                </a:solidFill>
                <a:latin typeface="思源黑体 Medium"/>
                <a:ea typeface="思源黑体 Medium"/>
                <a:cs typeface="思源黑体 Medium"/>
                <a:sym typeface="思源黑体 Medium"/>
              </a:rPr>
              <a:t>Axon 轴突</a:t>
            </a:r>
          </a:p>
          <a:p>
            <a:pPr marL="604519" lvl="1" indent="-302260" algn="l">
              <a:lnSpc>
                <a:spcPts val="3919"/>
              </a:lnSpc>
              <a:buFont typeface="Arial"/>
              <a:buChar char="•"/>
            </a:pPr>
            <a:r>
              <a:rPr lang="en-US" sz="2799" b="1">
                <a:solidFill>
                  <a:srgbClr val="FFFFFF"/>
                </a:solidFill>
                <a:latin typeface="思源黑体 Medium"/>
                <a:ea typeface="思源黑体 Medium"/>
                <a:cs typeface="思源黑体 Medium"/>
                <a:sym typeface="思源黑体 Medium"/>
              </a:rPr>
              <a:t>Dendrite 树突</a:t>
            </a:r>
          </a:p>
        </p:txBody>
      </p:sp>
      <p:grpSp>
        <p:nvGrpSpPr>
          <p:cNvPr id="22" name="Group 22"/>
          <p:cNvGrpSpPr/>
          <p:nvPr/>
        </p:nvGrpSpPr>
        <p:grpSpPr>
          <a:xfrm>
            <a:off x="1028700" y="2443480"/>
            <a:ext cx="5668583" cy="6655862"/>
            <a:chOff x="0" y="0"/>
            <a:chExt cx="7558111" cy="8874482"/>
          </a:xfrm>
        </p:grpSpPr>
        <p:sp>
          <p:nvSpPr>
            <p:cNvPr id="23" name="TextBox 23"/>
            <p:cNvSpPr txBox="1"/>
            <p:nvPr/>
          </p:nvSpPr>
          <p:spPr>
            <a:xfrm>
              <a:off x="263555" y="-66675"/>
              <a:ext cx="3830691" cy="79565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5039"/>
                </a:lnSpc>
                <a:spcBef>
                  <a:spcPct val="0"/>
                </a:spcBef>
              </a:pPr>
              <a:r>
                <a:rPr lang="en-US" sz="3599" b="1">
                  <a:solidFill>
                    <a:srgbClr val="FFFFFF"/>
                  </a:solidFill>
                  <a:latin typeface="思源黑体 Bold"/>
                  <a:ea typeface="思源黑体 Bold"/>
                  <a:cs typeface="思源黑体 Bold"/>
                  <a:sym typeface="思源黑体 Bold"/>
                </a:rPr>
                <a:t>Soma 孢体</a:t>
              </a: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0" y="961829"/>
              <a:ext cx="7558111" cy="178837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561339" lvl="1" indent="-280669" algn="l">
                <a:lnSpc>
                  <a:spcPts val="3639"/>
                </a:lnSpc>
                <a:buFont typeface="Arial"/>
                <a:buChar char="•"/>
              </a:pPr>
              <a:r>
                <a:rPr lang="en-US" sz="2599">
                  <a:solidFill>
                    <a:srgbClr val="FFFFFF"/>
                  </a:solidFill>
                  <a:latin typeface="思源黑体"/>
                  <a:ea typeface="思源黑体"/>
                  <a:cs typeface="思源黑体"/>
                  <a:sym typeface="思源黑体"/>
                </a:rPr>
                <a:t>contains genetic information</a:t>
              </a:r>
            </a:p>
            <a:p>
              <a:pPr marL="561339" lvl="1" indent="-280669" algn="l">
                <a:lnSpc>
                  <a:spcPts val="3639"/>
                </a:lnSpc>
                <a:buFont typeface="Arial"/>
                <a:buChar char="•"/>
              </a:pPr>
              <a:r>
                <a:rPr lang="en-US" sz="2599">
                  <a:solidFill>
                    <a:srgbClr val="FFFFFF"/>
                  </a:solidFill>
                  <a:latin typeface="思源黑体"/>
                  <a:ea typeface="思源黑体"/>
                  <a:cs typeface="思源黑体"/>
                  <a:sym typeface="思源黑体"/>
                </a:rPr>
                <a:t>maintains neuron’s structure</a:t>
              </a:r>
            </a:p>
            <a:p>
              <a:pPr marL="561339" lvl="1" indent="-280669" algn="l">
                <a:lnSpc>
                  <a:spcPts val="3639"/>
                </a:lnSpc>
                <a:buFont typeface="Arial"/>
                <a:buChar char="•"/>
              </a:pPr>
              <a:r>
                <a:rPr lang="en-US" sz="2599">
                  <a:solidFill>
                    <a:srgbClr val="FFFFFF"/>
                  </a:solidFill>
                  <a:latin typeface="思源黑体"/>
                  <a:ea typeface="思源黑体"/>
                  <a:cs typeface="思源黑体"/>
                  <a:sym typeface="思源黑体"/>
                </a:rPr>
                <a:t>provide energy</a:t>
              </a: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225382" y="3280426"/>
              <a:ext cx="3275856" cy="79565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5039"/>
                </a:lnSpc>
                <a:spcBef>
                  <a:spcPct val="0"/>
                </a:spcBef>
              </a:pPr>
              <a:r>
                <a:rPr lang="en-US" sz="3599" b="1">
                  <a:solidFill>
                    <a:srgbClr val="FFFFFF"/>
                  </a:solidFill>
                  <a:latin typeface="思源黑体 Bold"/>
                  <a:ea typeface="思源黑体 Bold"/>
                  <a:cs typeface="思源黑体 Bold"/>
                  <a:sym typeface="思源黑体 Bold"/>
                </a:rPr>
                <a:t>Axon 轴突</a:t>
              </a:r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0" y="4308930"/>
              <a:ext cx="6463399" cy="117877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561339" lvl="1" indent="-280669" algn="l">
                <a:lnSpc>
                  <a:spcPts val="3639"/>
                </a:lnSpc>
                <a:buFont typeface="Arial"/>
                <a:buChar char="•"/>
              </a:pPr>
              <a:r>
                <a:rPr lang="en-US" sz="2599">
                  <a:solidFill>
                    <a:srgbClr val="FFFFFF"/>
                  </a:solidFill>
                  <a:latin typeface="思源黑体"/>
                  <a:ea typeface="思源黑体"/>
                  <a:cs typeface="思源黑体"/>
                  <a:sym typeface="思源黑体"/>
                </a:rPr>
                <a:t>transmit information</a:t>
              </a:r>
            </a:p>
            <a:p>
              <a:pPr marL="561339" lvl="1" indent="-280669" algn="l">
                <a:lnSpc>
                  <a:spcPts val="3639"/>
                </a:lnSpc>
                <a:buFont typeface="Arial"/>
                <a:buChar char="•"/>
              </a:pPr>
              <a:r>
                <a:rPr lang="en-US" sz="2599">
                  <a:solidFill>
                    <a:srgbClr val="FFFFFF"/>
                  </a:solidFill>
                  <a:latin typeface="思源黑体"/>
                  <a:ea typeface="思源黑体"/>
                  <a:cs typeface="思源黑体"/>
                  <a:sym typeface="思源黑体"/>
                </a:rPr>
                <a:t>轴突越粗，传导速度越快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263555" y="6017927"/>
              <a:ext cx="5863829" cy="79565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5039"/>
                </a:lnSpc>
                <a:spcBef>
                  <a:spcPct val="0"/>
                </a:spcBef>
              </a:pPr>
              <a:r>
                <a:rPr lang="en-US" sz="3599" b="1">
                  <a:solidFill>
                    <a:srgbClr val="FFFFFF"/>
                  </a:solidFill>
                  <a:latin typeface="思源黑体 Bold"/>
                  <a:ea typeface="思源黑体 Bold"/>
                  <a:cs typeface="思源黑体 Bold"/>
                  <a:sym typeface="思源黑体 Bold"/>
                </a:rPr>
                <a:t>Dendrite 树突</a:t>
              </a:r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0" y="6987897"/>
              <a:ext cx="7558111" cy="188658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561339" lvl="1" indent="-280669" algn="l">
                <a:lnSpc>
                  <a:spcPts val="3639"/>
                </a:lnSpc>
                <a:buFont typeface="Arial"/>
                <a:buChar char="•"/>
              </a:pPr>
              <a:r>
                <a:rPr lang="en-US" sz="2599">
                  <a:solidFill>
                    <a:srgbClr val="FFFFFF"/>
                  </a:solidFill>
                  <a:latin typeface="思源黑体"/>
                  <a:ea typeface="思源黑体"/>
                  <a:cs typeface="思源黑体"/>
                  <a:sym typeface="思源黑体"/>
                </a:rPr>
                <a:t>receive input from other neurons</a:t>
              </a:r>
            </a:p>
            <a:p>
              <a:pPr marL="604518" lvl="1" indent="-302259" algn="l">
                <a:lnSpc>
                  <a:spcPts val="3919"/>
                </a:lnSpc>
                <a:buFont typeface="Arial"/>
                <a:buChar char="•"/>
              </a:pPr>
              <a:r>
                <a:rPr lang="en-US" sz="2799">
                  <a:solidFill>
                    <a:srgbClr val="FFFFFF"/>
                  </a:solidFill>
                  <a:latin typeface="思源黑体"/>
                  <a:ea typeface="思源黑体"/>
                  <a:cs typeface="思源黑体"/>
                  <a:sym typeface="思源黑体"/>
                </a:rPr>
                <a:t>carry signals to cell body</a:t>
              </a:r>
            </a:p>
            <a:p>
              <a:pPr marL="604518" lvl="1" indent="-302259" algn="l">
                <a:lnSpc>
                  <a:spcPts val="3919"/>
                </a:lnSpc>
                <a:buFont typeface="Arial"/>
                <a:buChar char="•"/>
              </a:pPr>
              <a:r>
                <a:rPr lang="en-US" sz="2799">
                  <a:solidFill>
                    <a:srgbClr val="FFFFFF"/>
                  </a:solidFill>
                  <a:latin typeface="思源黑体"/>
                  <a:ea typeface="思源黑体"/>
                  <a:cs typeface="思源黑体"/>
                  <a:sym typeface="思源黑体"/>
                </a:rPr>
                <a:t>increase surface area</a:t>
              </a: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64806" y="-862587"/>
            <a:ext cx="8362191" cy="11149587"/>
          </a:xfrm>
          <a:custGeom>
            <a:avLst/>
            <a:gdLst/>
            <a:ahLst/>
            <a:cxnLst/>
            <a:rect l="l" t="t" r="r" b="b"/>
            <a:pathLst>
              <a:path w="8362191" h="11149587">
                <a:moveTo>
                  <a:pt x="0" y="0"/>
                </a:moveTo>
                <a:lnTo>
                  <a:pt x="8362190" y="0"/>
                </a:lnTo>
                <a:lnTo>
                  <a:pt x="8362190" y="11149587"/>
                </a:lnTo>
                <a:lnTo>
                  <a:pt x="0" y="1114958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6062" t="-14822" r="-1108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9009211" y="914400"/>
            <a:ext cx="6936203" cy="10852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8960"/>
              </a:lnSpc>
              <a:spcBef>
                <a:spcPct val="0"/>
              </a:spcBef>
            </a:pPr>
            <a:r>
              <a:rPr lang="en-US" sz="6400" b="1">
                <a:solidFill>
                  <a:srgbClr val="000000"/>
                </a:solidFill>
                <a:latin typeface="思源黑体 Bold"/>
                <a:ea typeface="思源黑体 Bold"/>
                <a:cs typeface="思源黑体 Bold"/>
                <a:sym typeface="思源黑体 Bold"/>
              </a:rPr>
              <a:t>孢体内：细胞器 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8891819" y="2296718"/>
            <a:ext cx="4627414" cy="33112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61339" lvl="1" indent="-280669" algn="l">
              <a:lnSpc>
                <a:spcPts val="3821"/>
              </a:lnSpc>
              <a:buFont typeface="Arial"/>
              <a:buChar char="•"/>
            </a:pPr>
            <a:r>
              <a:rPr lang="en-US" sz="2599">
                <a:solidFill>
                  <a:srgbClr val="000000"/>
                </a:solidFill>
                <a:latin typeface="思源黑体"/>
                <a:ea typeface="思源黑体"/>
                <a:cs typeface="思源黑体"/>
                <a:sym typeface="思源黑体"/>
              </a:rPr>
              <a:t>Nucleus 细胞核</a:t>
            </a:r>
          </a:p>
          <a:p>
            <a:pPr marL="561339" lvl="1" indent="-280669" algn="l">
              <a:lnSpc>
                <a:spcPts val="3821"/>
              </a:lnSpc>
              <a:buFont typeface="Arial"/>
              <a:buChar char="•"/>
            </a:pPr>
            <a:r>
              <a:rPr lang="en-US" sz="2599">
                <a:solidFill>
                  <a:srgbClr val="000000"/>
                </a:solidFill>
                <a:latin typeface="思源黑体"/>
                <a:ea typeface="思源黑体"/>
                <a:cs typeface="思源黑体"/>
                <a:sym typeface="思源黑体"/>
              </a:rPr>
              <a:t>Mitochondrion 线粒体</a:t>
            </a:r>
          </a:p>
          <a:p>
            <a:pPr marL="561339" lvl="1" indent="-280669" algn="l">
              <a:lnSpc>
                <a:spcPts val="3821"/>
              </a:lnSpc>
              <a:buFont typeface="Arial"/>
              <a:buChar char="•"/>
            </a:pPr>
            <a:r>
              <a:rPr lang="en-US" sz="2599">
                <a:solidFill>
                  <a:srgbClr val="000000"/>
                </a:solidFill>
                <a:latin typeface="思源黑体"/>
                <a:ea typeface="思源黑体"/>
                <a:cs typeface="思源黑体"/>
                <a:sym typeface="思源黑体"/>
              </a:rPr>
              <a:t>Rough ER 粗糙内质网</a:t>
            </a:r>
          </a:p>
          <a:p>
            <a:pPr marL="561339" lvl="1" indent="-280669" algn="l">
              <a:lnSpc>
                <a:spcPts val="3821"/>
              </a:lnSpc>
              <a:buFont typeface="Arial"/>
              <a:buChar char="•"/>
            </a:pPr>
            <a:r>
              <a:rPr lang="en-US" sz="2599">
                <a:solidFill>
                  <a:srgbClr val="000000"/>
                </a:solidFill>
                <a:latin typeface="思源黑体"/>
                <a:ea typeface="思源黑体"/>
                <a:cs typeface="思源黑体"/>
                <a:sym typeface="思源黑体"/>
              </a:rPr>
              <a:t>Smooth ER 光滑内质网</a:t>
            </a:r>
          </a:p>
          <a:p>
            <a:pPr marL="561339" lvl="1" indent="-280669" algn="l">
              <a:lnSpc>
                <a:spcPts val="3821"/>
              </a:lnSpc>
              <a:buFont typeface="Arial"/>
              <a:buChar char="•"/>
            </a:pPr>
            <a:r>
              <a:rPr lang="en-US" sz="2599">
                <a:solidFill>
                  <a:srgbClr val="000000"/>
                </a:solidFill>
                <a:latin typeface="思源黑体"/>
                <a:ea typeface="思源黑体"/>
                <a:cs typeface="思源黑体"/>
                <a:sym typeface="思源黑体"/>
              </a:rPr>
              <a:t>Golgi apparatus 高尔基体</a:t>
            </a:r>
          </a:p>
          <a:p>
            <a:pPr marL="561339" lvl="1" indent="-280669" algn="l">
              <a:lnSpc>
                <a:spcPts val="3821"/>
              </a:lnSpc>
              <a:buFont typeface="Arial"/>
              <a:buChar char="•"/>
            </a:pPr>
            <a:r>
              <a:rPr lang="en-US" sz="2599">
                <a:solidFill>
                  <a:srgbClr val="000000"/>
                </a:solidFill>
                <a:latin typeface="思源黑体"/>
                <a:ea typeface="思源黑体"/>
                <a:cs typeface="思源黑体"/>
                <a:sym typeface="思源黑体"/>
              </a:rPr>
              <a:t>Ribosomes 核糖体</a:t>
            </a:r>
          </a:p>
          <a:p>
            <a:pPr algn="l">
              <a:lnSpc>
                <a:spcPts val="3821"/>
              </a:lnSpc>
            </a:pPr>
            <a:endParaRPr lang="en-US" sz="2599">
              <a:solidFill>
                <a:srgbClr val="000000"/>
              </a:solidFill>
              <a:latin typeface="思源黑体"/>
              <a:ea typeface="思源黑体"/>
              <a:cs typeface="思源黑体"/>
              <a:sym typeface="思源黑体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918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914400"/>
            <a:ext cx="14297001" cy="10852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8960"/>
              </a:lnSpc>
              <a:spcBef>
                <a:spcPct val="0"/>
              </a:spcBef>
            </a:pPr>
            <a:r>
              <a:rPr lang="en-US" sz="6400" b="1">
                <a:solidFill>
                  <a:srgbClr val="FFFFFF"/>
                </a:solidFill>
                <a:latin typeface="思源黑体 Bold"/>
                <a:ea typeface="思源黑体 Bold"/>
                <a:cs typeface="思源黑体 Bold"/>
                <a:sym typeface="思源黑体 Bold"/>
              </a:rPr>
              <a:t>神经元的外部解刨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12894712" y="-354893"/>
            <a:ext cx="5640456" cy="3182692"/>
            <a:chOff x="0" y="0"/>
            <a:chExt cx="7520608" cy="4243590"/>
          </a:xfrm>
        </p:grpSpPr>
        <p:grpSp>
          <p:nvGrpSpPr>
            <p:cNvPr id="4" name="Group 4"/>
            <p:cNvGrpSpPr/>
            <p:nvPr/>
          </p:nvGrpSpPr>
          <p:grpSpPr>
            <a:xfrm>
              <a:off x="0" y="0"/>
              <a:ext cx="7520608" cy="4243590"/>
              <a:chOff x="0" y="0"/>
              <a:chExt cx="892167" cy="503415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0" y="0"/>
                <a:ext cx="892167" cy="503415"/>
              </a:xfrm>
              <a:custGeom>
                <a:avLst/>
                <a:gdLst/>
                <a:ahLst/>
                <a:cxnLst/>
                <a:rect l="l" t="t" r="r" b="b"/>
                <a:pathLst>
                  <a:path w="892167" h="503415">
                    <a:moveTo>
                      <a:pt x="0" y="0"/>
                    </a:moveTo>
                    <a:lnTo>
                      <a:pt x="892167" y="0"/>
                    </a:lnTo>
                    <a:lnTo>
                      <a:pt x="892167" y="503415"/>
                    </a:lnTo>
                    <a:lnTo>
                      <a:pt x="0" y="503415"/>
                    </a:lnTo>
                    <a:close/>
                  </a:path>
                </a:pathLst>
              </a:custGeom>
              <a:solidFill>
                <a:srgbClr val="EFB9A2"/>
              </a:solidFill>
            </p:spPr>
          </p:sp>
          <p:sp>
            <p:nvSpPr>
              <p:cNvPr id="6" name="TextBox 6"/>
              <p:cNvSpPr txBox="1"/>
              <p:nvPr/>
            </p:nvSpPr>
            <p:spPr>
              <a:xfrm>
                <a:off x="0" y="-38100"/>
                <a:ext cx="892167" cy="54151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7" name="TextBox 7"/>
            <p:cNvSpPr txBox="1"/>
            <p:nvPr/>
          </p:nvSpPr>
          <p:spPr>
            <a:xfrm>
              <a:off x="331593" y="738160"/>
              <a:ext cx="5819451" cy="8900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5599"/>
                </a:lnSpc>
                <a:spcBef>
                  <a:spcPct val="0"/>
                </a:spcBef>
              </a:pPr>
              <a:r>
                <a:rPr lang="en-US" sz="3999">
                  <a:solidFill>
                    <a:srgbClr val="FFFFFF"/>
                  </a:solidFill>
                  <a:latin typeface="210 나의동무"/>
                  <a:ea typeface="210 나의동무"/>
                  <a:cs typeface="210 나의동무"/>
                  <a:sym typeface="210 나의동무"/>
                </a:rPr>
                <a:t>Key Words：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331593" y="1797166"/>
              <a:ext cx="6656257" cy="193399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604519" lvl="1" indent="-302260" algn="l">
                <a:lnSpc>
                  <a:spcPts val="3919"/>
                </a:lnSpc>
                <a:buFont typeface="Arial"/>
                <a:buChar char="•"/>
              </a:pPr>
              <a:r>
                <a:rPr lang="en-US" sz="2799" b="1" dirty="0">
                  <a:solidFill>
                    <a:srgbClr val="FFFFFF"/>
                  </a:solidFill>
                  <a:latin typeface="思源黑体 Medium"/>
                  <a:ea typeface="思源黑体 Medium"/>
                  <a:cs typeface="思源黑体 Medium"/>
                  <a:sym typeface="思源黑体 Medium"/>
                </a:rPr>
                <a:t>axon hillock </a:t>
              </a:r>
              <a:r>
                <a:rPr lang="en-US" sz="2799" b="1" dirty="0" err="1">
                  <a:solidFill>
                    <a:srgbClr val="FFFFFF"/>
                  </a:solidFill>
                  <a:latin typeface="思源黑体 Medium"/>
                  <a:ea typeface="思源黑体 Medium"/>
                  <a:cs typeface="思源黑体 Medium"/>
                  <a:sym typeface="思源黑体 Medium"/>
                </a:rPr>
                <a:t>轴丘</a:t>
              </a:r>
              <a:endParaRPr lang="en-US" sz="2799" b="1" dirty="0">
                <a:solidFill>
                  <a:srgbClr val="FFFFFF"/>
                </a:solidFill>
                <a:latin typeface="思源黑体 Medium"/>
                <a:ea typeface="思源黑体 Medium"/>
                <a:cs typeface="思源黑体 Medium"/>
                <a:sym typeface="思源黑体 Medium"/>
              </a:endParaRPr>
            </a:p>
            <a:p>
              <a:pPr marL="604519" lvl="1" indent="-302260" algn="l">
                <a:lnSpc>
                  <a:spcPts val="3919"/>
                </a:lnSpc>
                <a:buFont typeface="Arial"/>
                <a:buChar char="•"/>
              </a:pPr>
              <a:r>
                <a:rPr lang="en-US" sz="2799" b="1" dirty="0">
                  <a:solidFill>
                    <a:srgbClr val="FFFFFF"/>
                  </a:solidFill>
                  <a:latin typeface="思源黑体 Medium"/>
                  <a:ea typeface="思源黑体 Medium"/>
                  <a:cs typeface="思源黑体 Medium"/>
                  <a:sym typeface="思源黑体 Medium"/>
                </a:rPr>
                <a:t>myelin sheath </a:t>
              </a:r>
              <a:r>
                <a:rPr lang="en-US" sz="2799" b="1" dirty="0" err="1">
                  <a:solidFill>
                    <a:srgbClr val="FFFFFF"/>
                  </a:solidFill>
                  <a:latin typeface="思源黑体 Medium"/>
                  <a:ea typeface="思源黑体 Medium"/>
                  <a:cs typeface="思源黑体 Medium"/>
                  <a:sym typeface="思源黑体 Medium"/>
                </a:rPr>
                <a:t>髓鞘</a:t>
              </a:r>
              <a:endParaRPr lang="en-US" sz="2799" b="1" dirty="0">
                <a:solidFill>
                  <a:srgbClr val="FFFFFF"/>
                </a:solidFill>
                <a:latin typeface="思源黑体 Medium"/>
                <a:ea typeface="思源黑体 Medium"/>
                <a:cs typeface="思源黑体 Medium"/>
                <a:sym typeface="思源黑体 Medium"/>
              </a:endParaRPr>
            </a:p>
            <a:p>
              <a:pPr marL="604519" lvl="1" indent="-302260" algn="l">
                <a:lnSpc>
                  <a:spcPts val="3919"/>
                </a:lnSpc>
                <a:buFont typeface="Arial"/>
                <a:buChar char="•"/>
              </a:pPr>
              <a:r>
                <a:rPr lang="en-US" sz="2799" b="1" dirty="0">
                  <a:solidFill>
                    <a:srgbClr val="FFFFFF"/>
                  </a:solidFill>
                  <a:latin typeface="思源黑体 Medium"/>
                  <a:ea typeface="思源黑体 Medium"/>
                  <a:cs typeface="思源黑体 Medium"/>
                  <a:sym typeface="思源黑体 Medium"/>
                </a:rPr>
                <a:t>node of </a:t>
              </a:r>
              <a:r>
                <a:rPr lang="en-US" sz="2799" b="1" dirty="0" err="1">
                  <a:solidFill>
                    <a:srgbClr val="FFFFFF"/>
                  </a:solidFill>
                  <a:latin typeface="思源黑体 Medium"/>
                  <a:ea typeface="思源黑体 Medium"/>
                  <a:cs typeface="思源黑体 Medium"/>
                  <a:sym typeface="思源黑体 Medium"/>
                </a:rPr>
                <a:t>ranvier</a:t>
              </a:r>
              <a:r>
                <a:rPr lang="en-US" sz="2799" b="1" dirty="0">
                  <a:solidFill>
                    <a:srgbClr val="FFFFFF"/>
                  </a:solidFill>
                  <a:latin typeface="思源黑体 Medium"/>
                  <a:ea typeface="思源黑体 Medium"/>
                  <a:cs typeface="思源黑体 Medium"/>
                  <a:sym typeface="思源黑体 Medium"/>
                </a:rPr>
                <a:t> </a:t>
              </a:r>
              <a:r>
                <a:rPr lang="en-US" sz="2799" b="1" dirty="0" err="1">
                  <a:solidFill>
                    <a:srgbClr val="FFFFFF"/>
                  </a:solidFill>
                  <a:latin typeface="思源黑体 Medium"/>
                  <a:ea typeface="思源黑体 Medium"/>
                  <a:cs typeface="思源黑体 Medium"/>
                  <a:sym typeface="思源黑体 Medium"/>
                </a:rPr>
                <a:t>朗飞氏结</a:t>
              </a:r>
              <a:endParaRPr lang="en-US" sz="2799" b="1" dirty="0">
                <a:solidFill>
                  <a:srgbClr val="FFFFFF"/>
                </a:solidFill>
                <a:latin typeface="思源黑体 Medium"/>
                <a:ea typeface="思源黑体 Medium"/>
                <a:cs typeface="思源黑体 Medium"/>
                <a:sym typeface="思源黑体 Medium"/>
              </a:endParaRP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028700" y="2536077"/>
            <a:ext cx="6158413" cy="6067965"/>
            <a:chOff x="0" y="0"/>
            <a:chExt cx="8211218" cy="8090619"/>
          </a:xfrm>
        </p:grpSpPr>
        <p:sp>
          <p:nvSpPr>
            <p:cNvPr id="10" name="TextBox 10"/>
            <p:cNvSpPr txBox="1"/>
            <p:nvPr/>
          </p:nvSpPr>
          <p:spPr>
            <a:xfrm>
              <a:off x="263555" y="-66675"/>
              <a:ext cx="6199844" cy="79565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5039"/>
                </a:lnSpc>
                <a:spcBef>
                  <a:spcPct val="0"/>
                </a:spcBef>
              </a:pPr>
              <a:r>
                <a:rPr lang="en-US" sz="3599" b="1">
                  <a:solidFill>
                    <a:srgbClr val="FFFFFF"/>
                  </a:solidFill>
                  <a:latin typeface="思源黑体 Bold"/>
                  <a:ea typeface="思源黑体 Bold"/>
                  <a:cs typeface="思源黑体 Bold"/>
                  <a:sym typeface="思源黑体 Bold"/>
                </a:rPr>
                <a:t>Axon Hillock 轴丘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1069240"/>
              <a:ext cx="8211218" cy="56917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561339" lvl="1" indent="-280669" algn="l">
                <a:lnSpc>
                  <a:spcPts val="3639"/>
                </a:lnSpc>
                <a:buFont typeface="Arial"/>
                <a:buChar char="•"/>
              </a:pPr>
              <a:r>
                <a:rPr lang="en-US" sz="2599">
                  <a:solidFill>
                    <a:srgbClr val="FFFFFF"/>
                  </a:solidFill>
                  <a:latin typeface="思源黑体"/>
                  <a:ea typeface="思源黑体"/>
                  <a:cs typeface="思源黑体"/>
                  <a:sym typeface="思源黑体"/>
                </a:rPr>
                <a:t>connect soma (孢体) and axon(轴突)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263555" y="2111602"/>
              <a:ext cx="6924245" cy="79565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5039"/>
                </a:lnSpc>
                <a:spcBef>
                  <a:spcPct val="0"/>
                </a:spcBef>
              </a:pPr>
              <a:r>
                <a:rPr lang="en-US" sz="3599" b="1">
                  <a:solidFill>
                    <a:srgbClr val="FFFFFF"/>
                  </a:solidFill>
                  <a:latin typeface="思源黑体 Bold"/>
                  <a:ea typeface="思源黑体 Bold"/>
                  <a:cs typeface="思源黑体 Bold"/>
                  <a:sym typeface="思源黑体 Bold"/>
                </a:rPr>
                <a:t>Myelin Sheath 髓鞘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3070521"/>
              <a:ext cx="7187800" cy="239797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561339" lvl="1" indent="-280669" algn="l">
                <a:lnSpc>
                  <a:spcPts val="3639"/>
                </a:lnSpc>
                <a:buFont typeface="Arial"/>
                <a:buChar char="•"/>
              </a:pPr>
              <a:r>
                <a:rPr lang="en-US" sz="2599">
                  <a:solidFill>
                    <a:srgbClr val="FFFFFF"/>
                  </a:solidFill>
                  <a:latin typeface="思源黑体"/>
                  <a:ea typeface="思源黑体"/>
                  <a:cs typeface="思源黑体"/>
                  <a:sym typeface="思源黑体"/>
                </a:rPr>
                <a:t>protein+fatty acids</a:t>
              </a:r>
            </a:p>
            <a:p>
              <a:pPr marL="561339" lvl="1" indent="-280669" algn="l">
                <a:lnSpc>
                  <a:spcPts val="3639"/>
                </a:lnSpc>
                <a:buFont typeface="Arial"/>
                <a:buChar char="•"/>
              </a:pPr>
              <a:r>
                <a:rPr lang="en-US" sz="2599">
                  <a:solidFill>
                    <a:srgbClr val="FFFFFF"/>
                  </a:solidFill>
                  <a:latin typeface="思源黑体"/>
                  <a:ea typeface="思源黑体"/>
                  <a:cs typeface="思源黑体"/>
                  <a:sym typeface="思源黑体"/>
                </a:rPr>
                <a:t>insulation, no action potential</a:t>
              </a:r>
            </a:p>
            <a:p>
              <a:pPr marL="561339" lvl="1" indent="-280669" algn="l">
                <a:lnSpc>
                  <a:spcPts val="3639"/>
                </a:lnSpc>
                <a:buFont typeface="Arial"/>
                <a:buChar char="•"/>
              </a:pPr>
              <a:r>
                <a:rPr lang="en-US" sz="2599">
                  <a:solidFill>
                    <a:srgbClr val="FFFFFF"/>
                  </a:solidFill>
                  <a:latin typeface="思源黑体"/>
                  <a:ea typeface="思源黑体"/>
                  <a:cs typeface="思源黑体"/>
                  <a:sym typeface="思源黑体"/>
                </a:rPr>
                <a:t>saltatory conduction</a:t>
              </a:r>
            </a:p>
            <a:p>
              <a:pPr algn="l">
                <a:lnSpc>
                  <a:spcPts val="3639"/>
                </a:lnSpc>
              </a:pPr>
              <a:r>
                <a:rPr lang="en-US" sz="2599">
                  <a:solidFill>
                    <a:srgbClr val="FFFFFF"/>
                  </a:solidFill>
                  <a:latin typeface="思源黑体"/>
                  <a:ea typeface="思源黑体"/>
                  <a:cs typeface="思源黑体"/>
                  <a:sym typeface="思源黑体"/>
                </a:rPr>
                <a:t>       跳跃式传导 (快)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263555" y="5947917"/>
              <a:ext cx="7586593" cy="79565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5039"/>
                </a:lnSpc>
                <a:spcBef>
                  <a:spcPct val="0"/>
                </a:spcBef>
              </a:pPr>
              <a:r>
                <a:rPr lang="en-US" sz="3599" b="1">
                  <a:solidFill>
                    <a:srgbClr val="FFFFFF"/>
                  </a:solidFill>
                  <a:latin typeface="思源黑体 Bold"/>
                  <a:ea typeface="思源黑体 Bold"/>
                  <a:cs typeface="思源黑体 Bold"/>
                  <a:sym typeface="思源黑体 Bold"/>
                </a:rPr>
                <a:t>Node of Ranvier 朗飞氏结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6911848"/>
              <a:ext cx="7558111" cy="117877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561339" lvl="1" indent="-280669" algn="l">
                <a:lnSpc>
                  <a:spcPts val="3639"/>
                </a:lnSpc>
                <a:buFont typeface="Arial"/>
                <a:buChar char="•"/>
              </a:pPr>
              <a:r>
                <a:rPr lang="en-US" sz="2599">
                  <a:solidFill>
                    <a:srgbClr val="FFFFFF"/>
                  </a:solidFill>
                  <a:latin typeface="思源黑体"/>
                  <a:ea typeface="思源黑体"/>
                  <a:cs typeface="思源黑体"/>
                  <a:sym typeface="思源黑体"/>
                </a:rPr>
                <a:t>gaps between myelin sheath</a:t>
              </a:r>
            </a:p>
            <a:p>
              <a:pPr marL="561339" lvl="1" indent="-280669" algn="l">
                <a:lnSpc>
                  <a:spcPts val="3639"/>
                </a:lnSpc>
                <a:buFont typeface="Arial"/>
                <a:buChar char="•"/>
              </a:pPr>
              <a:r>
                <a:rPr lang="en-US" sz="2599">
                  <a:solidFill>
                    <a:srgbClr val="FFFFFF"/>
                  </a:solidFill>
                  <a:latin typeface="思源黑体"/>
                  <a:ea typeface="思源黑体"/>
                  <a:cs typeface="思源黑体"/>
                  <a:sym typeface="思源黑体"/>
                </a:rPr>
                <a:t>action potential</a:t>
              </a: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7788341" y="3368765"/>
            <a:ext cx="9719654" cy="5235277"/>
            <a:chOff x="0" y="0"/>
            <a:chExt cx="12959539" cy="6980369"/>
          </a:xfrm>
        </p:grpSpPr>
        <p:grpSp>
          <p:nvGrpSpPr>
            <p:cNvPr id="17" name="Group 17"/>
            <p:cNvGrpSpPr/>
            <p:nvPr/>
          </p:nvGrpSpPr>
          <p:grpSpPr>
            <a:xfrm>
              <a:off x="0" y="0"/>
              <a:ext cx="12959539" cy="6980369"/>
              <a:chOff x="0" y="0"/>
              <a:chExt cx="2559909" cy="1378838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2559909" cy="1378838"/>
              </a:xfrm>
              <a:custGeom>
                <a:avLst/>
                <a:gdLst/>
                <a:ahLst/>
                <a:cxnLst/>
                <a:rect l="l" t="t" r="r" b="b"/>
                <a:pathLst>
                  <a:path w="2559909" h="1378838">
                    <a:moveTo>
                      <a:pt x="40623" y="0"/>
                    </a:moveTo>
                    <a:lnTo>
                      <a:pt x="2519286" y="0"/>
                    </a:lnTo>
                    <a:cubicBezTo>
                      <a:pt x="2541721" y="0"/>
                      <a:pt x="2559909" y="18187"/>
                      <a:pt x="2559909" y="40623"/>
                    </a:cubicBezTo>
                    <a:lnTo>
                      <a:pt x="2559909" y="1338216"/>
                    </a:lnTo>
                    <a:cubicBezTo>
                      <a:pt x="2559909" y="1348989"/>
                      <a:pt x="2555629" y="1359322"/>
                      <a:pt x="2548011" y="1366940"/>
                    </a:cubicBezTo>
                    <a:cubicBezTo>
                      <a:pt x="2540393" y="1374558"/>
                      <a:pt x="2530060" y="1378838"/>
                      <a:pt x="2519286" y="1378838"/>
                    </a:cubicBezTo>
                    <a:lnTo>
                      <a:pt x="40623" y="1378838"/>
                    </a:lnTo>
                    <a:cubicBezTo>
                      <a:pt x="29849" y="1378838"/>
                      <a:pt x="19516" y="1374558"/>
                      <a:pt x="11898" y="1366940"/>
                    </a:cubicBezTo>
                    <a:cubicBezTo>
                      <a:pt x="4280" y="1359322"/>
                      <a:pt x="0" y="1348989"/>
                      <a:pt x="0" y="1338216"/>
                    </a:cubicBezTo>
                    <a:lnTo>
                      <a:pt x="0" y="40623"/>
                    </a:lnTo>
                    <a:cubicBezTo>
                      <a:pt x="0" y="29849"/>
                      <a:pt x="4280" y="19516"/>
                      <a:pt x="11898" y="11898"/>
                    </a:cubicBezTo>
                    <a:cubicBezTo>
                      <a:pt x="19516" y="4280"/>
                      <a:pt x="29849" y="0"/>
                      <a:pt x="40623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19" name="TextBox 19"/>
              <p:cNvSpPr txBox="1"/>
              <p:nvPr/>
            </p:nvSpPr>
            <p:spPr>
              <a:xfrm>
                <a:off x="0" y="-47625"/>
                <a:ext cx="2559909" cy="1426463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639"/>
                  </a:lnSpc>
                </a:pPr>
                <a:endParaRPr/>
              </a:p>
            </p:txBody>
          </p:sp>
        </p:grpSp>
        <p:sp>
          <p:nvSpPr>
            <p:cNvPr id="20" name="Freeform 20"/>
            <p:cNvSpPr/>
            <p:nvPr/>
          </p:nvSpPr>
          <p:spPr>
            <a:xfrm>
              <a:off x="589520" y="322072"/>
              <a:ext cx="11780500" cy="6336226"/>
            </a:xfrm>
            <a:custGeom>
              <a:avLst/>
              <a:gdLst/>
              <a:ahLst/>
              <a:cxnLst/>
              <a:rect l="l" t="t" r="r" b="b"/>
              <a:pathLst>
                <a:path w="11780500" h="6336226">
                  <a:moveTo>
                    <a:pt x="0" y="0"/>
                  </a:moveTo>
                  <a:lnTo>
                    <a:pt x="11780499" y="0"/>
                  </a:lnTo>
                  <a:lnTo>
                    <a:pt x="11780499" y="6336225"/>
                  </a:lnTo>
                  <a:lnTo>
                    <a:pt x="0" y="633622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</p:sp>
      </p:grpSp>
      <p:grpSp>
        <p:nvGrpSpPr>
          <p:cNvPr id="21" name="Group 21"/>
          <p:cNvGrpSpPr/>
          <p:nvPr/>
        </p:nvGrpSpPr>
        <p:grpSpPr>
          <a:xfrm>
            <a:off x="11147994" y="7083086"/>
            <a:ext cx="1105960" cy="647147"/>
            <a:chOff x="0" y="0"/>
            <a:chExt cx="291282" cy="170442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291282" cy="170442"/>
            </a:xfrm>
            <a:custGeom>
              <a:avLst/>
              <a:gdLst/>
              <a:ahLst/>
              <a:cxnLst/>
              <a:rect l="l" t="t" r="r" b="b"/>
              <a:pathLst>
                <a:path w="291282" h="170442">
                  <a:moveTo>
                    <a:pt x="85221" y="0"/>
                  </a:moveTo>
                  <a:lnTo>
                    <a:pt x="206061" y="0"/>
                  </a:lnTo>
                  <a:cubicBezTo>
                    <a:pt x="253127" y="0"/>
                    <a:pt x="291282" y="38155"/>
                    <a:pt x="291282" y="85221"/>
                  </a:cubicBezTo>
                  <a:lnTo>
                    <a:pt x="291282" y="85221"/>
                  </a:lnTo>
                  <a:cubicBezTo>
                    <a:pt x="291282" y="107823"/>
                    <a:pt x="282303" y="129499"/>
                    <a:pt x="266321" y="145481"/>
                  </a:cubicBezTo>
                  <a:cubicBezTo>
                    <a:pt x="250339" y="161463"/>
                    <a:pt x="228663" y="170442"/>
                    <a:pt x="206061" y="170442"/>
                  </a:cubicBezTo>
                  <a:lnTo>
                    <a:pt x="85221" y="170442"/>
                  </a:lnTo>
                  <a:cubicBezTo>
                    <a:pt x="62619" y="170442"/>
                    <a:pt x="40943" y="161463"/>
                    <a:pt x="24961" y="145481"/>
                  </a:cubicBezTo>
                  <a:cubicBezTo>
                    <a:pt x="8979" y="129499"/>
                    <a:pt x="0" y="107823"/>
                    <a:pt x="0" y="85221"/>
                  </a:cubicBezTo>
                  <a:lnTo>
                    <a:pt x="0" y="85221"/>
                  </a:lnTo>
                  <a:cubicBezTo>
                    <a:pt x="0" y="62619"/>
                    <a:pt x="8979" y="40943"/>
                    <a:pt x="24961" y="24961"/>
                  </a:cubicBezTo>
                  <a:cubicBezTo>
                    <a:pt x="40943" y="8979"/>
                    <a:pt x="62619" y="0"/>
                    <a:pt x="85221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23825" cap="rnd">
              <a:solidFill>
                <a:srgbClr val="F9E8A4"/>
              </a:solidFill>
              <a:prstDash val="solid"/>
              <a:round/>
            </a:ln>
          </p:spPr>
        </p:sp>
        <p:sp>
          <p:nvSpPr>
            <p:cNvPr id="23" name="TextBox 23"/>
            <p:cNvSpPr txBox="1"/>
            <p:nvPr/>
          </p:nvSpPr>
          <p:spPr>
            <a:xfrm>
              <a:off x="0" y="-38100"/>
              <a:ext cx="291282" cy="2085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12777874" y="7501160"/>
            <a:ext cx="2649985" cy="759849"/>
            <a:chOff x="0" y="0"/>
            <a:chExt cx="697938" cy="200125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697938" cy="200125"/>
            </a:xfrm>
            <a:custGeom>
              <a:avLst/>
              <a:gdLst/>
              <a:ahLst/>
              <a:cxnLst/>
              <a:rect l="l" t="t" r="r" b="b"/>
              <a:pathLst>
                <a:path w="697938" h="200125">
                  <a:moveTo>
                    <a:pt x="75959" y="0"/>
                  </a:moveTo>
                  <a:lnTo>
                    <a:pt x="621979" y="0"/>
                  </a:lnTo>
                  <a:cubicBezTo>
                    <a:pt x="663930" y="0"/>
                    <a:pt x="697938" y="34008"/>
                    <a:pt x="697938" y="75959"/>
                  </a:cubicBezTo>
                  <a:lnTo>
                    <a:pt x="697938" y="124166"/>
                  </a:lnTo>
                  <a:cubicBezTo>
                    <a:pt x="697938" y="166117"/>
                    <a:pt x="663930" y="200125"/>
                    <a:pt x="621979" y="200125"/>
                  </a:cubicBezTo>
                  <a:lnTo>
                    <a:pt x="75959" y="200125"/>
                  </a:lnTo>
                  <a:cubicBezTo>
                    <a:pt x="34008" y="200125"/>
                    <a:pt x="0" y="166117"/>
                    <a:pt x="0" y="124166"/>
                  </a:cubicBezTo>
                  <a:lnTo>
                    <a:pt x="0" y="75959"/>
                  </a:lnTo>
                  <a:cubicBezTo>
                    <a:pt x="0" y="34008"/>
                    <a:pt x="34008" y="0"/>
                    <a:pt x="75959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23825" cap="rnd">
              <a:solidFill>
                <a:srgbClr val="F9E8A4"/>
              </a:solidFill>
              <a:prstDash val="solid"/>
              <a:round/>
            </a:ln>
          </p:spPr>
        </p:sp>
        <p:sp>
          <p:nvSpPr>
            <p:cNvPr id="26" name="TextBox 26"/>
            <p:cNvSpPr txBox="1"/>
            <p:nvPr/>
          </p:nvSpPr>
          <p:spPr>
            <a:xfrm>
              <a:off x="0" y="-38100"/>
              <a:ext cx="697938" cy="2382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12894712" y="4243999"/>
            <a:ext cx="1808761" cy="1040257"/>
            <a:chOff x="0" y="0"/>
            <a:chExt cx="476382" cy="273977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476382" cy="273977"/>
            </a:xfrm>
            <a:custGeom>
              <a:avLst/>
              <a:gdLst/>
              <a:ahLst/>
              <a:cxnLst/>
              <a:rect l="l" t="t" r="r" b="b"/>
              <a:pathLst>
                <a:path w="476382" h="273977">
                  <a:moveTo>
                    <a:pt x="111286" y="0"/>
                  </a:moveTo>
                  <a:lnTo>
                    <a:pt x="365096" y="0"/>
                  </a:lnTo>
                  <a:cubicBezTo>
                    <a:pt x="394610" y="0"/>
                    <a:pt x="422916" y="11725"/>
                    <a:pt x="443787" y="32595"/>
                  </a:cubicBezTo>
                  <a:cubicBezTo>
                    <a:pt x="464657" y="53465"/>
                    <a:pt x="476382" y="81771"/>
                    <a:pt x="476382" y="111286"/>
                  </a:cubicBezTo>
                  <a:lnTo>
                    <a:pt x="476382" y="162691"/>
                  </a:lnTo>
                  <a:cubicBezTo>
                    <a:pt x="476382" y="192206"/>
                    <a:pt x="464657" y="220512"/>
                    <a:pt x="443787" y="241382"/>
                  </a:cubicBezTo>
                  <a:cubicBezTo>
                    <a:pt x="422916" y="262252"/>
                    <a:pt x="394610" y="273977"/>
                    <a:pt x="365096" y="273977"/>
                  </a:cubicBezTo>
                  <a:lnTo>
                    <a:pt x="111286" y="273977"/>
                  </a:lnTo>
                  <a:cubicBezTo>
                    <a:pt x="81771" y="273977"/>
                    <a:pt x="53465" y="262252"/>
                    <a:pt x="32595" y="241382"/>
                  </a:cubicBezTo>
                  <a:cubicBezTo>
                    <a:pt x="11725" y="220512"/>
                    <a:pt x="0" y="192206"/>
                    <a:pt x="0" y="162691"/>
                  </a:cubicBezTo>
                  <a:lnTo>
                    <a:pt x="0" y="111286"/>
                  </a:lnTo>
                  <a:cubicBezTo>
                    <a:pt x="0" y="81771"/>
                    <a:pt x="11725" y="53465"/>
                    <a:pt x="32595" y="32595"/>
                  </a:cubicBezTo>
                  <a:cubicBezTo>
                    <a:pt x="53465" y="11725"/>
                    <a:pt x="81771" y="0"/>
                    <a:pt x="11128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23825" cap="rnd">
              <a:solidFill>
                <a:srgbClr val="F9E8A4"/>
              </a:solidFill>
              <a:prstDash val="solid"/>
              <a:round/>
            </a:ln>
          </p:spPr>
        </p:sp>
        <p:sp>
          <p:nvSpPr>
            <p:cNvPr id="29" name="TextBox 29"/>
            <p:cNvSpPr txBox="1"/>
            <p:nvPr/>
          </p:nvSpPr>
          <p:spPr>
            <a:xfrm>
              <a:off x="0" y="-38100"/>
              <a:ext cx="476382" cy="31207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914400"/>
            <a:ext cx="6936203" cy="10852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8960"/>
              </a:lnSpc>
              <a:spcBef>
                <a:spcPct val="0"/>
              </a:spcBef>
            </a:pPr>
            <a:r>
              <a:rPr lang="en-US" sz="6400" b="1">
                <a:solidFill>
                  <a:srgbClr val="000000"/>
                </a:solidFill>
                <a:latin typeface="思源黑体 Bold"/>
                <a:ea typeface="思源黑体 Bold"/>
                <a:cs typeface="思源黑体 Bold"/>
                <a:sym typeface="思源黑体 Bold"/>
              </a:rPr>
              <a:t>神经元的分类：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028700" y="2178663"/>
            <a:ext cx="6936203" cy="7054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740"/>
              </a:lnSpc>
              <a:spcBef>
                <a:spcPct val="0"/>
              </a:spcBef>
            </a:pPr>
            <a:r>
              <a:rPr lang="en-US" sz="4100" b="1">
                <a:solidFill>
                  <a:srgbClr val="000000"/>
                </a:solidFill>
                <a:latin typeface="思源黑体 Bold"/>
                <a:ea typeface="思源黑体 Bold"/>
                <a:cs typeface="思源黑体 Bold"/>
                <a:sym typeface="思源黑体 Bold"/>
              </a:rPr>
              <a:t>（按功能分类）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1028700" y="3473861"/>
            <a:ext cx="6936203" cy="4910838"/>
            <a:chOff x="0" y="0"/>
            <a:chExt cx="9248270" cy="6547784"/>
          </a:xfrm>
        </p:grpSpPr>
        <p:sp>
          <p:nvSpPr>
            <p:cNvPr id="5" name="TextBox 5"/>
            <p:cNvSpPr txBox="1"/>
            <p:nvPr/>
          </p:nvSpPr>
          <p:spPr>
            <a:xfrm>
              <a:off x="263555" y="-66675"/>
              <a:ext cx="8984715" cy="79565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5039"/>
                </a:lnSpc>
                <a:spcBef>
                  <a:spcPct val="0"/>
                </a:spcBef>
              </a:pPr>
              <a:r>
                <a:rPr lang="en-US" sz="3599" b="1">
                  <a:solidFill>
                    <a:srgbClr val="000000"/>
                  </a:solidFill>
                  <a:latin typeface="思源黑体 Bold"/>
                  <a:ea typeface="思源黑体 Bold"/>
                  <a:cs typeface="思源黑体 Bold"/>
                  <a:sym typeface="思源黑体 Bold"/>
                </a:rPr>
                <a:t>Sensory Neurons 感觉神经元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961829"/>
              <a:ext cx="7558111" cy="56917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561339" lvl="1" indent="-280669" algn="l">
                <a:lnSpc>
                  <a:spcPts val="3639"/>
                </a:lnSpc>
                <a:buFont typeface="Arial"/>
                <a:buChar char="•"/>
              </a:pPr>
              <a:r>
                <a:rPr lang="en-US" sz="2599">
                  <a:solidFill>
                    <a:srgbClr val="000000"/>
                  </a:solidFill>
                  <a:latin typeface="思源黑体"/>
                  <a:ea typeface="思源黑体"/>
                  <a:cs typeface="思源黑体"/>
                  <a:sym typeface="思源黑体"/>
                </a:rPr>
                <a:t>sensory information  input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263555" y="2051799"/>
              <a:ext cx="8984715" cy="79565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5039"/>
                </a:lnSpc>
                <a:spcBef>
                  <a:spcPct val="0"/>
                </a:spcBef>
              </a:pPr>
              <a:r>
                <a:rPr lang="en-US" sz="3599" b="1">
                  <a:solidFill>
                    <a:srgbClr val="000000"/>
                  </a:solidFill>
                  <a:latin typeface="思源黑体 Bold"/>
                  <a:ea typeface="思源黑体 Bold"/>
                  <a:cs typeface="思源黑体 Bold"/>
                  <a:sym typeface="思源黑体 Bold"/>
                </a:rPr>
                <a:t>Interneurons 中间神经元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263555" y="4775527"/>
              <a:ext cx="8984715" cy="79565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5039"/>
                </a:lnSpc>
                <a:spcBef>
                  <a:spcPct val="0"/>
                </a:spcBef>
              </a:pPr>
              <a:r>
                <a:rPr lang="en-US" sz="3599" b="1">
                  <a:solidFill>
                    <a:srgbClr val="000000"/>
                  </a:solidFill>
                  <a:latin typeface="思源黑体 Bold"/>
                  <a:ea typeface="思源黑体 Bold"/>
                  <a:cs typeface="思源黑体 Bold"/>
                  <a:sym typeface="思源黑体 Bold"/>
                </a:rPr>
                <a:t>Motor Neurons 运动神经元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3079230"/>
              <a:ext cx="9002494" cy="117877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561339" lvl="1" indent="-280669" algn="l">
                <a:lnSpc>
                  <a:spcPts val="3639"/>
                </a:lnSpc>
                <a:buFont typeface="Arial"/>
                <a:buChar char="•"/>
              </a:pPr>
              <a:r>
                <a:rPr lang="en-US" sz="2599">
                  <a:solidFill>
                    <a:srgbClr val="000000"/>
                  </a:solidFill>
                  <a:latin typeface="思源黑体"/>
                  <a:ea typeface="思源黑体"/>
                  <a:cs typeface="思源黑体"/>
                  <a:sym typeface="思源黑体"/>
                </a:rPr>
                <a:t>carry signals from sensory neurons to motor neurons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5978612"/>
              <a:ext cx="9002494" cy="56917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561339" lvl="1" indent="-280669" algn="l">
                <a:lnSpc>
                  <a:spcPts val="3639"/>
                </a:lnSpc>
                <a:buFont typeface="Arial"/>
                <a:buChar char="•"/>
              </a:pPr>
              <a:r>
                <a:rPr lang="en-US" sz="2599">
                  <a:solidFill>
                    <a:srgbClr val="000000"/>
                  </a:solidFill>
                  <a:latin typeface="思源黑体"/>
                  <a:ea typeface="思源黑体"/>
                  <a:cs typeface="思源黑体"/>
                  <a:sym typeface="思源黑体"/>
                </a:rPr>
                <a:t>motor information output</a:t>
              </a: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1907716" y="-298545"/>
            <a:ext cx="6627451" cy="3182692"/>
            <a:chOff x="0" y="0"/>
            <a:chExt cx="8836601" cy="4243590"/>
          </a:xfrm>
        </p:grpSpPr>
        <p:grpSp>
          <p:nvGrpSpPr>
            <p:cNvPr id="12" name="Group 12"/>
            <p:cNvGrpSpPr/>
            <p:nvPr/>
          </p:nvGrpSpPr>
          <p:grpSpPr>
            <a:xfrm>
              <a:off x="0" y="0"/>
              <a:ext cx="8836601" cy="4243590"/>
              <a:chOff x="0" y="0"/>
              <a:chExt cx="1048282" cy="503415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1048282" cy="503415"/>
              </a:xfrm>
              <a:custGeom>
                <a:avLst/>
                <a:gdLst/>
                <a:ahLst/>
                <a:cxnLst/>
                <a:rect l="l" t="t" r="r" b="b"/>
                <a:pathLst>
                  <a:path w="1048282" h="503415">
                    <a:moveTo>
                      <a:pt x="0" y="0"/>
                    </a:moveTo>
                    <a:lnTo>
                      <a:pt x="1048282" y="0"/>
                    </a:lnTo>
                    <a:lnTo>
                      <a:pt x="1048282" y="503415"/>
                    </a:lnTo>
                    <a:lnTo>
                      <a:pt x="0" y="503415"/>
                    </a:lnTo>
                    <a:close/>
                  </a:path>
                </a:pathLst>
              </a:custGeom>
              <a:solidFill>
                <a:srgbClr val="EFB9A2"/>
              </a:solidFill>
            </p:spPr>
          </p:sp>
          <p:sp>
            <p:nvSpPr>
              <p:cNvPr id="14" name="TextBox 14"/>
              <p:cNvSpPr txBox="1"/>
              <p:nvPr/>
            </p:nvSpPr>
            <p:spPr>
              <a:xfrm>
                <a:off x="0" y="-38100"/>
                <a:ext cx="1048282" cy="54151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15" name="TextBox 15"/>
            <p:cNvSpPr txBox="1"/>
            <p:nvPr/>
          </p:nvSpPr>
          <p:spPr>
            <a:xfrm>
              <a:off x="389617" y="738160"/>
              <a:ext cx="6837768" cy="8900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5599"/>
                </a:lnSpc>
                <a:spcBef>
                  <a:spcPct val="0"/>
                </a:spcBef>
              </a:pPr>
              <a:r>
                <a:rPr lang="en-US" sz="3999">
                  <a:solidFill>
                    <a:srgbClr val="FFFFFF"/>
                  </a:solidFill>
                  <a:latin typeface="210 나의동무"/>
                  <a:ea typeface="210 나의동무"/>
                  <a:cs typeface="210 나의동무"/>
                  <a:sym typeface="210 나의동무"/>
                </a:rPr>
                <a:t>Key Words：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389617" y="1797165"/>
              <a:ext cx="7523945" cy="193399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604519" lvl="1" indent="-302260" algn="l">
                <a:lnSpc>
                  <a:spcPts val="3919"/>
                </a:lnSpc>
                <a:buFont typeface="Arial"/>
                <a:buChar char="•"/>
              </a:pPr>
              <a:r>
                <a:rPr lang="en-US" sz="2799">
                  <a:solidFill>
                    <a:srgbClr val="FFFFFF"/>
                  </a:solidFill>
                  <a:latin typeface="思源黑体"/>
                  <a:ea typeface="思源黑体"/>
                  <a:cs typeface="思源黑体"/>
                  <a:sym typeface="思源黑体"/>
                </a:rPr>
                <a:t>Sensor Neurons 感觉神经元</a:t>
              </a:r>
            </a:p>
            <a:p>
              <a:pPr marL="604519" lvl="1" indent="-302260" algn="l">
                <a:lnSpc>
                  <a:spcPts val="3919"/>
                </a:lnSpc>
                <a:buFont typeface="Arial"/>
                <a:buChar char="•"/>
              </a:pPr>
              <a:r>
                <a:rPr lang="en-US" sz="2799">
                  <a:solidFill>
                    <a:srgbClr val="FFFFFF"/>
                  </a:solidFill>
                  <a:latin typeface="思源黑体"/>
                  <a:ea typeface="思源黑体"/>
                  <a:cs typeface="思源黑体"/>
                  <a:sym typeface="思源黑体"/>
                </a:rPr>
                <a:t>Interneurons 中间神经元</a:t>
              </a:r>
            </a:p>
            <a:p>
              <a:pPr marL="604519" lvl="1" indent="-302260" algn="l">
                <a:lnSpc>
                  <a:spcPts val="3919"/>
                </a:lnSpc>
                <a:buFont typeface="Arial"/>
                <a:buChar char="•"/>
              </a:pPr>
              <a:r>
                <a:rPr lang="en-US" sz="2799">
                  <a:solidFill>
                    <a:srgbClr val="FFFFFF"/>
                  </a:solidFill>
                  <a:latin typeface="思源黑体"/>
                  <a:ea typeface="思源黑体"/>
                  <a:cs typeface="思源黑体"/>
                  <a:sym typeface="思源黑体"/>
                </a:rPr>
                <a:t>Motor Neurons 运动神经元</a:t>
              </a:r>
            </a:p>
          </p:txBody>
        </p:sp>
      </p:grpSp>
      <p:sp>
        <p:nvSpPr>
          <p:cNvPr id="17" name="Freeform 17"/>
          <p:cNvSpPr/>
          <p:nvPr/>
        </p:nvSpPr>
        <p:spPr>
          <a:xfrm>
            <a:off x="9769899" y="3059968"/>
            <a:ext cx="7314032" cy="6198332"/>
          </a:xfrm>
          <a:custGeom>
            <a:avLst/>
            <a:gdLst/>
            <a:ahLst/>
            <a:cxnLst/>
            <a:rect l="l" t="t" r="r" b="b"/>
            <a:pathLst>
              <a:path w="7314032" h="6198332">
                <a:moveTo>
                  <a:pt x="0" y="0"/>
                </a:moveTo>
                <a:lnTo>
                  <a:pt x="7314032" y="0"/>
                </a:lnTo>
                <a:lnTo>
                  <a:pt x="7314032" y="6198332"/>
                </a:lnTo>
                <a:lnTo>
                  <a:pt x="0" y="619833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694981" y="2426256"/>
            <a:ext cx="10898038" cy="7265359"/>
          </a:xfrm>
          <a:custGeom>
            <a:avLst/>
            <a:gdLst/>
            <a:ahLst/>
            <a:cxnLst/>
            <a:rect l="l" t="t" r="r" b="b"/>
            <a:pathLst>
              <a:path w="10898038" h="7265359">
                <a:moveTo>
                  <a:pt x="0" y="0"/>
                </a:moveTo>
                <a:lnTo>
                  <a:pt x="10898038" y="0"/>
                </a:lnTo>
                <a:lnTo>
                  <a:pt x="10898038" y="7265359"/>
                </a:lnTo>
                <a:lnTo>
                  <a:pt x="0" y="726535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028700" y="914400"/>
            <a:ext cx="8573170" cy="10852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8960"/>
              </a:lnSpc>
              <a:spcBef>
                <a:spcPct val="0"/>
              </a:spcBef>
            </a:pPr>
            <a:r>
              <a:rPr lang="en-US" sz="6400" b="1">
                <a:solidFill>
                  <a:srgbClr val="000000"/>
                </a:solidFill>
                <a:latin typeface="思源黑体 Bold"/>
                <a:ea typeface="思源黑体 Bold"/>
                <a:cs typeface="思源黑体 Bold"/>
                <a:sym typeface="思源黑体 Bold"/>
              </a:rPr>
              <a:t>反射弧 Reflex Arc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13544684" y="-360991"/>
            <a:ext cx="5014556" cy="2192092"/>
            <a:chOff x="0" y="0"/>
            <a:chExt cx="6686075" cy="2922790"/>
          </a:xfrm>
        </p:grpSpPr>
        <p:grpSp>
          <p:nvGrpSpPr>
            <p:cNvPr id="5" name="Group 5"/>
            <p:cNvGrpSpPr/>
            <p:nvPr/>
          </p:nvGrpSpPr>
          <p:grpSpPr>
            <a:xfrm>
              <a:off x="0" y="0"/>
              <a:ext cx="6686075" cy="2922790"/>
              <a:chOff x="0" y="0"/>
              <a:chExt cx="793166" cy="346729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793166" cy="346729"/>
              </a:xfrm>
              <a:custGeom>
                <a:avLst/>
                <a:gdLst/>
                <a:ahLst/>
                <a:cxnLst/>
                <a:rect l="l" t="t" r="r" b="b"/>
                <a:pathLst>
                  <a:path w="793166" h="346729">
                    <a:moveTo>
                      <a:pt x="0" y="0"/>
                    </a:moveTo>
                    <a:lnTo>
                      <a:pt x="793166" y="0"/>
                    </a:lnTo>
                    <a:lnTo>
                      <a:pt x="793166" y="346729"/>
                    </a:lnTo>
                    <a:lnTo>
                      <a:pt x="0" y="346729"/>
                    </a:lnTo>
                    <a:close/>
                  </a:path>
                </a:pathLst>
              </a:custGeom>
              <a:solidFill>
                <a:srgbClr val="EFB9A2"/>
              </a:solidFill>
            </p:spPr>
          </p:sp>
          <p:sp>
            <p:nvSpPr>
              <p:cNvPr id="7" name="TextBox 7"/>
              <p:cNvSpPr txBox="1"/>
              <p:nvPr/>
            </p:nvSpPr>
            <p:spPr>
              <a:xfrm>
                <a:off x="0" y="-38100"/>
                <a:ext cx="793166" cy="384829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8" name="TextBox 8"/>
            <p:cNvSpPr txBox="1"/>
            <p:nvPr/>
          </p:nvSpPr>
          <p:spPr>
            <a:xfrm>
              <a:off x="294798" y="738160"/>
              <a:ext cx="5173689" cy="8900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5599"/>
                </a:lnSpc>
                <a:spcBef>
                  <a:spcPct val="0"/>
                </a:spcBef>
              </a:pPr>
              <a:r>
                <a:rPr lang="en-US" sz="3999">
                  <a:solidFill>
                    <a:srgbClr val="FFFFFF"/>
                  </a:solidFill>
                  <a:latin typeface="210 나의동무"/>
                  <a:ea typeface="210 나의동무"/>
                  <a:cs typeface="210 나의동무"/>
                  <a:sym typeface="210 나의동무"/>
                </a:rPr>
                <a:t>Key Words：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294798" y="1797165"/>
              <a:ext cx="5692874" cy="61319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604519" lvl="1" indent="-302260" algn="l">
                <a:lnSpc>
                  <a:spcPts val="3919"/>
                </a:lnSpc>
                <a:buFont typeface="Arial"/>
                <a:buChar char="•"/>
              </a:pPr>
              <a:r>
                <a:rPr lang="en-US" sz="2799">
                  <a:solidFill>
                    <a:srgbClr val="FFFFFF"/>
                  </a:solidFill>
                  <a:latin typeface="思源黑体"/>
                  <a:ea typeface="思源黑体"/>
                  <a:cs typeface="思源黑体"/>
                  <a:sym typeface="思源黑体"/>
                </a:rPr>
                <a:t>Reflex Arc 反射弧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467</Words>
  <Application>Microsoft Macintosh PowerPoint</Application>
  <PresentationFormat>自定义</PresentationFormat>
  <Paragraphs>141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思源黑体</vt:lpstr>
      <vt:lpstr>思源黑体 Bold</vt:lpstr>
      <vt:lpstr>Calibri</vt:lpstr>
      <vt:lpstr>210 나의동무</vt:lpstr>
      <vt:lpstr>思源黑体 Medium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9.16 Neurons and Glia</dc:title>
  <cp:lastModifiedBy>天悦 陈</cp:lastModifiedBy>
  <cp:revision>4</cp:revision>
  <dcterms:created xsi:type="dcterms:W3CDTF">2006-08-16T00:00:00Z</dcterms:created>
  <dcterms:modified xsi:type="dcterms:W3CDTF">2024-09-13T02:16:06Z</dcterms:modified>
  <dc:identifier>DAGQT3QyBxg</dc:identifier>
</cp:coreProperties>
</file>