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x="18288000" cy="10287000"/>
  <p:notesSz cx="6858000" cy="9144000"/>
  <p:embeddedFontLst>
    <p:embeddedFont>
      <p:font typeface="思源黑体" charset="1" panose="020B0500000000000000"/>
      <p:regular r:id="rId21"/>
    </p:embeddedFont>
    <p:embeddedFont>
      <p:font typeface="可画朵朵体-简" charset="1" panose="020B0500000000000000"/>
      <p:regular r:id="rId22"/>
    </p:embeddedFont>
    <p:embeddedFont>
      <p:font typeface="210 나의동무" charset="1" panose="02020603020101020101"/>
      <p:regular r:id="rId23"/>
    </p:embeddedFont>
    <p:embeddedFont>
      <p:font typeface="思源黑体 Bold" charset="1" panose="020B0800000000000000"/>
      <p:regular r:id="rId24"/>
    </p:embeddedFont>
    <p:embeddedFont>
      <p:font typeface="HK Grotesk Bold" charset="1" panose="00000800000000000000"/>
      <p:regular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jpeg" Type="http://schemas.openxmlformats.org/officeDocument/2006/relationships/image"/><Relationship Id="rId3" Target="../media/image20.jpeg" Type="http://schemas.openxmlformats.org/officeDocument/2006/relationships/image"/><Relationship Id="rId4" Target="../media/image21.jpeg" Type="http://schemas.openxmlformats.org/officeDocument/2006/relationships/image"/><Relationship Id="rId5" Target="../media/image22.jpe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3.png" Type="http://schemas.openxmlformats.org/officeDocument/2006/relationships/image"/><Relationship Id="rId3" Target="../media/image24.svg" Type="http://schemas.openxmlformats.org/officeDocument/2006/relationships/image"/><Relationship Id="rId4" Target="../media/image25.png" Type="http://schemas.openxmlformats.org/officeDocument/2006/relationships/image"/><Relationship Id="rId5" Target="../media/image26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7.png" Type="http://schemas.openxmlformats.org/officeDocument/2006/relationships/image"/><Relationship Id="rId3" Target="../media/image28.png" Type="http://schemas.openxmlformats.org/officeDocument/2006/relationships/image"/><Relationship Id="rId4" Target="../media/image29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Relationship Id="rId3" Target="../media/image9.png" Type="http://schemas.openxmlformats.org/officeDocument/2006/relationships/image"/><Relationship Id="rId4" Target="../media/image10.svg" Type="http://schemas.openxmlformats.org/officeDocument/2006/relationships/image"/><Relationship Id="rId5" Target="../media/image11.png" Type="http://schemas.openxmlformats.org/officeDocument/2006/relationships/image"/><Relationship Id="rId6" Target="../media/image12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Relationship Id="rId3" Target="../media/image14.png" Type="http://schemas.openxmlformats.org/officeDocument/2006/relationships/image"/><Relationship Id="rId4" Target="../media/image15.svg" Type="http://schemas.openxmlformats.org/officeDocument/2006/relationships/image"/><Relationship Id="rId5" Target="../media/image16.jpeg" Type="http://schemas.openxmlformats.org/officeDocument/2006/relationships/image"/><Relationship Id="rId6" Target="../media/image17.jpeg" Type="http://schemas.openxmlformats.org/officeDocument/2006/relationships/image"/><Relationship Id="rId7" Target="../media/image18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9182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3597667" y="2574533"/>
            <a:ext cx="5137933" cy="5137933"/>
          </a:xfrm>
          <a:custGeom>
            <a:avLst/>
            <a:gdLst/>
            <a:ahLst/>
            <a:cxnLst/>
            <a:rect r="r" b="b" t="t" l="l"/>
            <a:pathLst>
              <a:path h="5137933" w="5137933">
                <a:moveTo>
                  <a:pt x="0" y="0"/>
                </a:moveTo>
                <a:lnTo>
                  <a:pt x="5137933" y="0"/>
                </a:lnTo>
                <a:lnTo>
                  <a:pt x="5137933" y="5137934"/>
                </a:lnTo>
                <a:lnTo>
                  <a:pt x="0" y="51379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028700" y="2574533"/>
            <a:ext cx="5137933" cy="5137933"/>
          </a:xfrm>
          <a:custGeom>
            <a:avLst/>
            <a:gdLst/>
            <a:ahLst/>
            <a:cxnLst/>
            <a:rect r="r" b="b" t="t" l="l"/>
            <a:pathLst>
              <a:path h="5137933" w="5137933">
                <a:moveTo>
                  <a:pt x="0" y="0"/>
                </a:moveTo>
                <a:lnTo>
                  <a:pt x="5137933" y="0"/>
                </a:lnTo>
                <a:lnTo>
                  <a:pt x="5137933" y="5137934"/>
                </a:lnTo>
                <a:lnTo>
                  <a:pt x="0" y="51379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4627908" y="450825"/>
            <a:ext cx="3094047" cy="2548721"/>
          </a:xfrm>
          <a:custGeom>
            <a:avLst/>
            <a:gdLst/>
            <a:ahLst/>
            <a:cxnLst/>
            <a:rect r="r" b="b" t="t" l="l"/>
            <a:pathLst>
              <a:path h="2548721" w="3094047">
                <a:moveTo>
                  <a:pt x="0" y="0"/>
                </a:moveTo>
                <a:lnTo>
                  <a:pt x="3094047" y="0"/>
                </a:lnTo>
                <a:lnTo>
                  <a:pt x="3094047" y="2548721"/>
                </a:lnTo>
                <a:lnTo>
                  <a:pt x="0" y="254872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1233846" y="8780145"/>
            <a:ext cx="6183450" cy="4781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809"/>
              </a:lnSpc>
            </a:pPr>
            <a:r>
              <a:rPr lang="en-US" sz="29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陈天悦/何家欢/车安晨/邵宗麟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7179657" y="3447888"/>
            <a:ext cx="9639860" cy="2019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5840"/>
              </a:lnSpc>
            </a:pPr>
            <a:r>
              <a:rPr lang="en-US" sz="13200" spc="607">
                <a:solidFill>
                  <a:srgbClr val="FFFFFF"/>
                </a:solidFill>
                <a:latin typeface="可画朵朵体-简"/>
                <a:ea typeface="可画朵朵体-简"/>
                <a:cs typeface="可画朵朵体-简"/>
                <a:sym typeface="可画朵朵体-简"/>
              </a:rPr>
              <a:t>神经科学社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394103" y="5324226"/>
            <a:ext cx="9563660" cy="838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599"/>
              </a:lnSpc>
            </a:pPr>
            <a:r>
              <a:rPr lang="en-US" sz="5499">
                <a:solidFill>
                  <a:srgbClr val="FFFFFF"/>
                </a:solidFill>
                <a:latin typeface="210 나의동무"/>
                <a:ea typeface="210 나의동무"/>
                <a:cs typeface="210 나의동무"/>
                <a:sym typeface="210 나의동무"/>
              </a:rPr>
              <a:t>2024-25 Hemisphere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>
  <p:cSld>
    <p:bg>
      <p:bgPr>
        <a:solidFill>
          <a:srgbClr val="19182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652657"/>
            <a:ext cx="10264276" cy="1361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1200"/>
              </a:lnSpc>
              <a:spcBef>
                <a:spcPct val="0"/>
              </a:spcBef>
            </a:pPr>
            <a:r>
              <a:rPr lang="en-US" b="true" sz="8000">
                <a:solidFill>
                  <a:srgbClr val="FFFFFF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学期规划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166946" y="2346031"/>
            <a:ext cx="9064960" cy="7406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19"/>
              </a:lnSpc>
            </a:pPr>
            <a:r>
              <a:rPr lang="en-US" sz="2799" b="true">
                <a:solidFill>
                  <a:srgbClr val="FFFFFF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基础知识</a:t>
            </a: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：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Neurons and Glia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The Neuronal Membrane at Rest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The Action Potential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Synaptic Transmission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Neurotransmitter systems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The Structure of Nervous System</a:t>
            </a:r>
          </a:p>
          <a:p>
            <a:pPr algn="l">
              <a:lnSpc>
                <a:spcPts val="3919"/>
              </a:lnSpc>
            </a:pPr>
          </a:p>
          <a:p>
            <a:pPr algn="l">
              <a:lnSpc>
                <a:spcPts val="3919"/>
              </a:lnSpc>
            </a:pPr>
            <a:r>
              <a:rPr lang="en-US" sz="2799" b="true">
                <a:solidFill>
                  <a:srgbClr val="FFFFFF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有趣知识点</a:t>
            </a: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：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为什么天热吃不下饭？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如何提高专注力，be better prepared for the final?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梦境背后的原理？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为什么总会被音乐洗脑？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儿童疾病介绍</a:t>
            </a:r>
          </a:p>
          <a:p>
            <a:pPr algn="l" marL="0" indent="0" lvl="0">
              <a:lnSpc>
                <a:spcPts val="3919"/>
              </a:lnSpc>
              <a:spcBef>
                <a:spcPct val="0"/>
              </a:spcBef>
            </a:pPr>
          </a:p>
        </p:txBody>
      </p:sp>
      <p:sp>
        <p:nvSpPr>
          <p:cNvPr name="TextBox 4" id="4"/>
          <p:cNvSpPr txBox="true"/>
          <p:nvPr/>
        </p:nvSpPr>
        <p:spPr>
          <a:xfrm rot="0">
            <a:off x="10628702" y="2346031"/>
            <a:ext cx="6359284" cy="7406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19"/>
              </a:lnSpc>
            </a:pPr>
            <a:r>
              <a:rPr lang="en-US" sz="2799" b="true">
                <a:solidFill>
                  <a:srgbClr val="FFFFFF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实践机会</a:t>
            </a: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：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猪脑！解刨！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上海类脑研究中心实验室参观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香薰制作&amp;神经科学原理</a:t>
            </a:r>
          </a:p>
          <a:p>
            <a:pPr algn="l">
              <a:lnSpc>
                <a:spcPts val="3919"/>
              </a:lnSpc>
            </a:pPr>
          </a:p>
          <a:p>
            <a:pPr algn="l">
              <a:lnSpc>
                <a:spcPts val="3919"/>
              </a:lnSpc>
            </a:pPr>
            <a:r>
              <a:rPr lang="en-US" sz="2799" b="true">
                <a:solidFill>
                  <a:srgbClr val="FFFFFF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Brain Bee备考：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备赛经验分享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常考点巩固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备考资源分享（e.g.全国第二名学姐的笔记分享）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答疑解惑&amp;我们是一个温暖的社群</a:t>
            </a:r>
          </a:p>
          <a:p>
            <a:pPr algn="l">
              <a:lnSpc>
                <a:spcPts val="3919"/>
              </a:lnSpc>
            </a:pPr>
          </a:p>
          <a:p>
            <a:pPr algn="l">
              <a:lnSpc>
                <a:spcPts val="3919"/>
              </a:lnSpc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以及…任何你想要在神经科学社内学到的、体验的、探索的知识！</a:t>
            </a:r>
          </a:p>
          <a:p>
            <a:pPr algn="l" marL="0" indent="0" lvl="0">
              <a:lnSpc>
                <a:spcPts val="391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36700" y="1689100"/>
            <a:ext cx="7559675" cy="3406775"/>
          </a:xfrm>
          <a:custGeom>
            <a:avLst/>
            <a:gdLst/>
            <a:ahLst/>
            <a:cxnLst/>
            <a:rect r="r" b="b" t="t" l="l"/>
            <a:pathLst>
              <a:path h="3406775" w="7559675">
                <a:moveTo>
                  <a:pt x="0" y="0"/>
                </a:moveTo>
                <a:lnTo>
                  <a:pt x="7559675" y="0"/>
                </a:lnTo>
                <a:lnTo>
                  <a:pt x="7559675" y="3406775"/>
                </a:lnTo>
                <a:lnTo>
                  <a:pt x="0" y="34067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3050" r="0" b="-3305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191625" y="1689100"/>
            <a:ext cx="7559675" cy="3406775"/>
          </a:xfrm>
          <a:custGeom>
            <a:avLst/>
            <a:gdLst/>
            <a:ahLst/>
            <a:cxnLst/>
            <a:rect r="r" b="b" t="t" l="l"/>
            <a:pathLst>
              <a:path h="3406775" w="7559675">
                <a:moveTo>
                  <a:pt x="0" y="0"/>
                </a:moveTo>
                <a:lnTo>
                  <a:pt x="7559675" y="0"/>
                </a:lnTo>
                <a:lnTo>
                  <a:pt x="7559675" y="3406775"/>
                </a:lnTo>
                <a:lnTo>
                  <a:pt x="0" y="34067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33050" r="0" b="-3305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36700" y="5191125"/>
            <a:ext cx="7559675" cy="3406775"/>
          </a:xfrm>
          <a:custGeom>
            <a:avLst/>
            <a:gdLst/>
            <a:ahLst/>
            <a:cxnLst/>
            <a:rect r="r" b="b" t="t" l="l"/>
            <a:pathLst>
              <a:path h="3406775" w="7559675">
                <a:moveTo>
                  <a:pt x="0" y="0"/>
                </a:moveTo>
                <a:lnTo>
                  <a:pt x="7559675" y="0"/>
                </a:lnTo>
                <a:lnTo>
                  <a:pt x="7559675" y="3406775"/>
                </a:lnTo>
                <a:lnTo>
                  <a:pt x="0" y="34067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33050" r="0" b="-3305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9191625" y="5191125"/>
            <a:ext cx="7559675" cy="3406775"/>
          </a:xfrm>
          <a:custGeom>
            <a:avLst/>
            <a:gdLst/>
            <a:ahLst/>
            <a:cxnLst/>
            <a:rect r="r" b="b" t="t" l="l"/>
            <a:pathLst>
              <a:path h="3406775" w="7559675">
                <a:moveTo>
                  <a:pt x="0" y="0"/>
                </a:moveTo>
                <a:lnTo>
                  <a:pt x="7559675" y="0"/>
                </a:lnTo>
                <a:lnTo>
                  <a:pt x="7559675" y="3406775"/>
                </a:lnTo>
                <a:lnTo>
                  <a:pt x="0" y="340677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12465" r="0" b="-12465"/>
            </a:stretch>
          </a:blipFill>
        </p:spPr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771383" y="5518818"/>
            <a:ext cx="3487917" cy="3739482"/>
          </a:xfrm>
          <a:custGeom>
            <a:avLst/>
            <a:gdLst/>
            <a:ahLst/>
            <a:cxnLst/>
            <a:rect r="r" b="b" t="t" l="l"/>
            <a:pathLst>
              <a:path h="3739482" w="3487917">
                <a:moveTo>
                  <a:pt x="0" y="0"/>
                </a:moveTo>
                <a:lnTo>
                  <a:pt x="3487917" y="0"/>
                </a:lnTo>
                <a:lnTo>
                  <a:pt x="3487917" y="3739482"/>
                </a:lnTo>
                <a:lnTo>
                  <a:pt x="0" y="37394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2132942" cy="10287000"/>
          </a:xfrm>
          <a:prstGeom prst="rect">
            <a:avLst/>
          </a:prstGeom>
          <a:solidFill>
            <a:srgbClr val="191824"/>
          </a:solidFill>
        </p:spPr>
      </p:sp>
      <p:sp>
        <p:nvSpPr>
          <p:cNvPr name="Freeform 4" id="4"/>
          <p:cNvSpPr/>
          <p:nvPr/>
        </p:nvSpPr>
        <p:spPr>
          <a:xfrm flipH="false" flipV="false" rot="0">
            <a:off x="13809379" y="2605881"/>
            <a:ext cx="3411925" cy="2537619"/>
          </a:xfrm>
          <a:custGeom>
            <a:avLst/>
            <a:gdLst/>
            <a:ahLst/>
            <a:cxnLst/>
            <a:rect r="r" b="b" t="t" l="l"/>
            <a:pathLst>
              <a:path h="2537619" w="3411925">
                <a:moveTo>
                  <a:pt x="0" y="0"/>
                </a:moveTo>
                <a:lnTo>
                  <a:pt x="3411925" y="0"/>
                </a:lnTo>
                <a:lnTo>
                  <a:pt x="3411925" y="2537619"/>
                </a:lnTo>
                <a:lnTo>
                  <a:pt x="0" y="253761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65713" y="1028700"/>
            <a:ext cx="7458708" cy="4925633"/>
            <a:chOff x="0" y="0"/>
            <a:chExt cx="9944944" cy="6567510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0" y="-152400"/>
              <a:ext cx="9944944" cy="177376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just" marL="0" indent="0" lvl="0">
                <a:lnSpc>
                  <a:spcPts val="11200"/>
                </a:lnSpc>
                <a:spcBef>
                  <a:spcPct val="0"/>
                </a:spcBef>
              </a:pPr>
              <a:r>
                <a:rPr lang="en-US" b="true" sz="8000">
                  <a:solidFill>
                    <a:srgbClr val="191824"/>
                  </a:solidFill>
                  <a:latin typeface="思源黑体 Bold"/>
                  <a:ea typeface="思源黑体 Bold"/>
                  <a:cs typeface="思源黑体 Bold"/>
                  <a:sym typeface="思源黑体 Bold"/>
                </a:rPr>
                <a:t>匿名提问箱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0" y="2371091"/>
              <a:ext cx="9287035" cy="419641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just" marL="604519" indent="-302260" lvl="1">
                <a:lnSpc>
                  <a:spcPts val="4227"/>
                </a:lnSpc>
                <a:buFont typeface="Arial"/>
                <a:buChar char="•"/>
              </a:pPr>
              <a:r>
                <a:rPr lang="en-US" sz="2799">
                  <a:solidFill>
                    <a:srgbClr val="000000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活动主题</a:t>
              </a:r>
            </a:p>
            <a:p>
              <a:pPr algn="just" marL="604519" indent="-302260" lvl="1">
                <a:lnSpc>
                  <a:spcPts val="4227"/>
                </a:lnSpc>
                <a:buFont typeface="Arial"/>
                <a:buChar char="•"/>
              </a:pPr>
              <a:r>
                <a:rPr lang="en-US" sz="2799">
                  <a:solidFill>
                    <a:srgbClr val="000000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备赛需求</a:t>
              </a:r>
            </a:p>
            <a:p>
              <a:pPr algn="just" marL="604519" indent="-302260" lvl="1">
                <a:lnSpc>
                  <a:spcPts val="4227"/>
                </a:lnSpc>
                <a:buFont typeface="Arial"/>
                <a:buChar char="•"/>
              </a:pPr>
              <a:r>
                <a:rPr lang="en-US" sz="2799">
                  <a:solidFill>
                    <a:srgbClr val="000000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讲解进度调整</a:t>
              </a:r>
            </a:p>
            <a:p>
              <a:pPr algn="just" marL="604519" indent="-302260" lvl="1">
                <a:lnSpc>
                  <a:spcPts val="4227"/>
                </a:lnSpc>
                <a:buFont typeface="Arial"/>
                <a:buChar char="•"/>
              </a:pPr>
              <a:r>
                <a:rPr lang="en-US" sz="2799">
                  <a:solidFill>
                    <a:srgbClr val="000000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任何疑问</a:t>
              </a:r>
            </a:p>
            <a:p>
              <a:pPr algn="just" marL="604519" indent="-302260" lvl="1">
                <a:lnSpc>
                  <a:spcPts val="4227"/>
                </a:lnSpc>
                <a:buFont typeface="Arial"/>
                <a:buChar char="•"/>
              </a:pPr>
              <a:r>
                <a:rPr lang="en-US" sz="2799">
                  <a:solidFill>
                    <a:srgbClr val="000000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经验分享</a:t>
              </a:r>
            </a:p>
            <a:p>
              <a:pPr algn="just">
                <a:lnSpc>
                  <a:spcPts val="4227"/>
                </a:lnSpc>
              </a:pPr>
              <a:r>
                <a:rPr lang="en-US" sz="2799">
                  <a:solidFill>
                    <a:srgbClr val="000000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    ……</a:t>
              </a: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3837878" y="7321884"/>
            <a:ext cx="6858000" cy="6134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思源黑体"/>
                <a:ea typeface="思源黑体"/>
                <a:cs typeface="思源黑体"/>
                <a:sym typeface="思源黑体"/>
              </a:rPr>
              <a:t>欢迎大家来提出任何的想法！！！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876300"/>
            <a:ext cx="10264276" cy="1361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1200"/>
              </a:lnSpc>
              <a:spcBef>
                <a:spcPct val="0"/>
              </a:spcBef>
            </a:pPr>
            <a:r>
              <a:rPr lang="en-US" b="true" sz="8000">
                <a:solidFill>
                  <a:srgbClr val="191824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换届规则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028700" y="2548684"/>
            <a:ext cx="10264276" cy="2594816"/>
            <a:chOff x="0" y="0"/>
            <a:chExt cx="13685701" cy="3459755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0" y="1368318"/>
              <a:ext cx="12297087" cy="209143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604519" indent="-302260" lvl="1">
                <a:lnSpc>
                  <a:spcPts val="4283"/>
                </a:lnSpc>
                <a:buFont typeface="Arial"/>
                <a:buChar char="•"/>
              </a:pPr>
              <a:r>
                <a:rPr lang="en-US" sz="2799">
                  <a:solidFill>
                    <a:srgbClr val="191824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社团参与度MATTERS!</a:t>
              </a:r>
            </a:p>
            <a:p>
              <a:pPr algn="l" marL="604519" indent="-302260" lvl="1">
                <a:lnSpc>
                  <a:spcPts val="4283"/>
                </a:lnSpc>
                <a:buFont typeface="Arial"/>
                <a:buChar char="•"/>
              </a:pPr>
              <a:r>
                <a:rPr lang="en-US" sz="2799">
                  <a:solidFill>
                    <a:srgbClr val="191824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知识点讲解（Semester 2）</a:t>
              </a:r>
            </a:p>
            <a:p>
              <a:pPr algn="l" marL="604519" indent="-302260" lvl="1">
                <a:lnSpc>
                  <a:spcPts val="4283"/>
                </a:lnSpc>
                <a:buFont typeface="Arial"/>
                <a:buChar char="•"/>
              </a:pPr>
              <a:r>
                <a:rPr lang="en-US" sz="2799">
                  <a:solidFill>
                    <a:srgbClr val="191824"/>
                  </a:solidFill>
                  <a:latin typeface="思源黑体"/>
                  <a:ea typeface="思源黑体"/>
                  <a:cs typeface="思源黑体"/>
                  <a:sym typeface="思源黑体"/>
                </a:rPr>
                <a:t>论坛准备贡献度</a:t>
              </a:r>
            </a:p>
          </p:txBody>
        </p:sp>
        <p:sp>
          <p:nvSpPr>
            <p:cNvPr name="TextBox 5" id="5"/>
            <p:cNvSpPr txBox="true"/>
            <p:nvPr/>
          </p:nvSpPr>
          <p:spPr>
            <a:xfrm rot="0">
              <a:off x="0" y="-9525"/>
              <a:ext cx="13685701" cy="7207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4200"/>
                </a:lnSpc>
                <a:spcBef>
                  <a:spcPct val="0"/>
                </a:spcBef>
              </a:pPr>
              <a:r>
                <a:rPr lang="en-US" b="true" sz="3500">
                  <a:solidFill>
                    <a:srgbClr val="191824"/>
                  </a:solidFill>
                  <a:latin typeface="HK Grotesk Bold"/>
                  <a:ea typeface="HK Grotesk Bold"/>
                  <a:cs typeface="HK Grotesk Bold"/>
                  <a:sym typeface="HK Grotesk Bold"/>
                </a:rPr>
                <a:t>如果你也想提前为高二的CAS做准备…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9182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38543" y="2609684"/>
            <a:ext cx="5139421" cy="6648616"/>
          </a:xfrm>
          <a:custGeom>
            <a:avLst/>
            <a:gdLst/>
            <a:ahLst/>
            <a:cxnLst/>
            <a:rect r="r" b="b" t="t" l="l"/>
            <a:pathLst>
              <a:path h="6648616" w="5139421">
                <a:moveTo>
                  <a:pt x="0" y="0"/>
                </a:moveTo>
                <a:lnTo>
                  <a:pt x="5139421" y="0"/>
                </a:lnTo>
                <a:lnTo>
                  <a:pt x="5139421" y="6648616"/>
                </a:lnTo>
                <a:lnTo>
                  <a:pt x="0" y="6648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704527" y="2609684"/>
            <a:ext cx="5098632" cy="6648616"/>
          </a:xfrm>
          <a:custGeom>
            <a:avLst/>
            <a:gdLst/>
            <a:ahLst/>
            <a:cxnLst/>
            <a:rect r="r" b="b" t="t" l="l"/>
            <a:pathLst>
              <a:path h="6648616" w="5098632">
                <a:moveTo>
                  <a:pt x="0" y="0"/>
                </a:moveTo>
                <a:lnTo>
                  <a:pt x="5098632" y="0"/>
                </a:lnTo>
                <a:lnTo>
                  <a:pt x="5098632" y="6648616"/>
                </a:lnTo>
                <a:lnTo>
                  <a:pt x="0" y="66486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2417927" y="2609684"/>
            <a:ext cx="4731530" cy="6648616"/>
          </a:xfrm>
          <a:custGeom>
            <a:avLst/>
            <a:gdLst/>
            <a:ahLst/>
            <a:cxnLst/>
            <a:rect r="r" b="b" t="t" l="l"/>
            <a:pathLst>
              <a:path h="6648616" w="4731530">
                <a:moveTo>
                  <a:pt x="0" y="0"/>
                </a:moveTo>
                <a:lnTo>
                  <a:pt x="4731530" y="0"/>
                </a:lnTo>
                <a:lnTo>
                  <a:pt x="4731530" y="6648616"/>
                </a:lnTo>
                <a:lnTo>
                  <a:pt x="0" y="664861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138543" y="698555"/>
            <a:ext cx="6521227" cy="1361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1200"/>
              </a:lnSpc>
              <a:spcBef>
                <a:spcPct val="0"/>
              </a:spcBef>
            </a:pPr>
            <a:r>
              <a:rPr lang="en-US" b="true" sz="8000">
                <a:solidFill>
                  <a:srgbClr val="FFFFFF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课外资源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66946" y="1436330"/>
            <a:ext cx="8840238" cy="2229068"/>
            <a:chOff x="0" y="0"/>
            <a:chExt cx="11786983" cy="2972091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0" y="-152400"/>
              <a:ext cx="11786983" cy="177376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1200"/>
                </a:lnSpc>
              </a:pPr>
              <a:r>
                <a:rPr lang="en-US" sz="8000" b="true">
                  <a:solidFill>
                    <a:srgbClr val="191824"/>
                  </a:solidFill>
                  <a:latin typeface="思源黑体 Bold"/>
                  <a:ea typeface="思源黑体 Bold"/>
                  <a:cs typeface="思源黑体 Bold"/>
                  <a:sym typeface="思源黑体 Bold"/>
                </a:rPr>
                <a:t>Part 3</a:t>
              </a:r>
            </a:p>
          </p:txBody>
        </p:sp>
        <p:sp>
          <p:nvSpPr>
            <p:cNvPr name="TextBox 4" id="4"/>
            <p:cNvSpPr txBox="true"/>
            <p:nvPr/>
          </p:nvSpPr>
          <p:spPr>
            <a:xfrm rot="0">
              <a:off x="101600" y="2111666"/>
              <a:ext cx="11685383" cy="8604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5040"/>
                </a:lnSpc>
              </a:pPr>
              <a:r>
                <a:rPr lang="en-US" sz="4200" b="true">
                  <a:solidFill>
                    <a:srgbClr val="191824"/>
                  </a:solidFill>
                  <a:latin typeface="HK Grotesk Bold"/>
                  <a:ea typeface="HK Grotesk Bold"/>
                  <a:cs typeface="HK Grotesk Bold"/>
                  <a:sym typeface="HK Grotesk Bold"/>
                </a:rPr>
                <a:t>Kahoot Time！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4767687" y="1257072"/>
            <a:ext cx="8752625" cy="1361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200"/>
              </a:lnSpc>
              <a:spcBef>
                <a:spcPct val="0"/>
              </a:spcBef>
            </a:pPr>
            <a:r>
              <a:rPr lang="en-US" b="true" sz="8000">
                <a:solidFill>
                  <a:srgbClr val="191824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目录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882166" y="5076825"/>
            <a:ext cx="3975005" cy="12515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Part 1</a:t>
            </a:r>
          </a:p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什么是神经科学？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6212661" y="2808209"/>
            <a:ext cx="5862678" cy="644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040"/>
              </a:lnSpc>
              <a:spcBef>
                <a:spcPct val="0"/>
              </a:spcBef>
            </a:pPr>
            <a:r>
              <a:rPr lang="en-US" b="true" sz="4200">
                <a:solidFill>
                  <a:srgbClr val="191824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Table of Contents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6850381" y="5076825"/>
            <a:ext cx="4587238" cy="12515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Part 2</a:t>
            </a:r>
          </a:p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社团介绍与活动规划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428219" y="5076825"/>
            <a:ext cx="3975005" cy="12515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Part 3</a:t>
            </a:r>
          </a:p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Kahoot Time！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66946" y="1436330"/>
            <a:ext cx="8840238" cy="2229068"/>
            <a:chOff x="0" y="0"/>
            <a:chExt cx="11786983" cy="2972091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0" y="-152400"/>
              <a:ext cx="11786983" cy="177376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1200"/>
                </a:lnSpc>
              </a:pPr>
              <a:r>
                <a:rPr lang="en-US" sz="8000" b="true">
                  <a:solidFill>
                    <a:srgbClr val="191824"/>
                  </a:solidFill>
                  <a:latin typeface="思源黑体 Bold"/>
                  <a:ea typeface="思源黑体 Bold"/>
                  <a:cs typeface="思源黑体 Bold"/>
                  <a:sym typeface="思源黑体 Bold"/>
                </a:rPr>
                <a:t>Part 1</a:t>
              </a:r>
            </a:p>
          </p:txBody>
        </p:sp>
        <p:sp>
          <p:nvSpPr>
            <p:cNvPr name="TextBox 4" id="4"/>
            <p:cNvSpPr txBox="true"/>
            <p:nvPr/>
          </p:nvSpPr>
          <p:spPr>
            <a:xfrm rot="0">
              <a:off x="101600" y="2111666"/>
              <a:ext cx="11685383" cy="8604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5040"/>
                </a:lnSpc>
              </a:pPr>
              <a:r>
                <a:rPr lang="en-US" sz="4200" b="true">
                  <a:solidFill>
                    <a:srgbClr val="191824"/>
                  </a:solidFill>
                  <a:latin typeface="HK Grotesk Bold"/>
                  <a:ea typeface="HK Grotesk Bold"/>
                  <a:cs typeface="HK Grotesk Bold"/>
                  <a:sym typeface="HK Grotesk Bold"/>
                </a:rPr>
                <a:t>什么是神经科学？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bg>
      <p:bgPr>
        <a:solidFill>
          <a:srgbClr val="19182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0856" y="985837"/>
            <a:ext cx="15666289" cy="83058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40"/>
              </a:lnSpc>
            </a:pPr>
            <a:r>
              <a:rPr lang="en-US" sz="4200" b="true">
                <a:solidFill>
                  <a:srgbClr val="FFFFF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Men ought to know that from nothing else but the brain come </a:t>
            </a:r>
            <a:r>
              <a:rPr lang="en-US" sz="4200" b="true">
                <a:solidFill>
                  <a:srgbClr val="F9E8A4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joys, delights, laughter and sports, and sorrows, griefs, despondency, and lamentations</a:t>
            </a:r>
            <a:r>
              <a:rPr lang="en-US" sz="4200" b="true">
                <a:solidFill>
                  <a:srgbClr val="FFFFF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. And by this, in an especial manner, we acquire wisdom and knowledge, and </a:t>
            </a:r>
            <a:r>
              <a:rPr lang="en-US" sz="4200" b="true">
                <a:solidFill>
                  <a:srgbClr val="F9E8A4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see and hear and know what are foul and what are fair, what are bad and what are good, what are sweet and what are unsavory </a:t>
            </a:r>
            <a:r>
              <a:rPr lang="en-US" sz="4200" b="true">
                <a:solidFill>
                  <a:srgbClr val="FFFFF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. . . . And by the same organ we become mad and delirious, and fears and terrors assail us . . . . All these things we endure from the brain when it is not healthy . . . . In these ways I am of the opinion that the </a:t>
            </a:r>
            <a:r>
              <a:rPr lang="en-US" sz="4200" b="true">
                <a:solidFill>
                  <a:srgbClr val="F7B2A8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brain exercises the greatest power in the man.</a:t>
            </a:r>
          </a:p>
          <a:p>
            <a:pPr algn="l">
              <a:lnSpc>
                <a:spcPts val="5040"/>
              </a:lnSpc>
            </a:pPr>
          </a:p>
          <a:p>
            <a:pPr algn="r">
              <a:lnSpc>
                <a:spcPts val="5040"/>
              </a:lnSpc>
            </a:pPr>
            <a:r>
              <a:rPr lang="en-US" sz="4200" b="true">
                <a:solidFill>
                  <a:srgbClr val="FFFFFF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—Hippocrates, On the Sacred Disease</a:t>
            </a:r>
          </a:p>
          <a:p>
            <a:pPr algn="l" marL="0" indent="0" lvl="0">
              <a:lnSpc>
                <a:spcPts val="5040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81926" y="2197255"/>
            <a:ext cx="3120788" cy="3120788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FB9A2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400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5906011" y="2285535"/>
            <a:ext cx="3086100" cy="3086100"/>
            <a:chOff x="0" y="0"/>
            <a:chExt cx="812800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E8A4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9924167" y="2285535"/>
            <a:ext cx="3086100" cy="3086100"/>
            <a:chOff x="0" y="0"/>
            <a:chExt cx="812800" cy="8128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A6EFF1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14226792" y="2285535"/>
            <a:ext cx="3032508" cy="3032508"/>
          </a:xfrm>
          <a:custGeom>
            <a:avLst/>
            <a:gdLst/>
            <a:ahLst/>
            <a:cxnLst/>
            <a:rect r="r" b="b" t="t" l="l"/>
            <a:pathLst>
              <a:path h="3032508" w="3032508">
                <a:moveTo>
                  <a:pt x="0" y="0"/>
                </a:moveTo>
                <a:lnTo>
                  <a:pt x="3032508" y="0"/>
                </a:lnTo>
                <a:lnTo>
                  <a:pt x="3032508" y="3032508"/>
                </a:lnTo>
                <a:lnTo>
                  <a:pt x="0" y="303250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5654194" y="7920016"/>
            <a:ext cx="2100564" cy="1767141"/>
          </a:xfrm>
          <a:custGeom>
            <a:avLst/>
            <a:gdLst/>
            <a:ahLst/>
            <a:cxnLst/>
            <a:rect r="r" b="b" t="t" l="l"/>
            <a:pathLst>
              <a:path h="1767141" w="2100564">
                <a:moveTo>
                  <a:pt x="0" y="0"/>
                </a:moveTo>
                <a:lnTo>
                  <a:pt x="2100564" y="0"/>
                </a:lnTo>
                <a:lnTo>
                  <a:pt x="2100564" y="1767141"/>
                </a:lnTo>
                <a:lnTo>
                  <a:pt x="0" y="17671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309167" y="686515"/>
            <a:ext cx="7139893" cy="8210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6719"/>
              </a:lnSpc>
              <a:spcBef>
                <a:spcPct val="0"/>
              </a:spcBef>
            </a:pPr>
            <a:r>
              <a:rPr lang="en-US" b="true" sz="4800">
                <a:solidFill>
                  <a:srgbClr val="191824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“我们用大脑连接世界”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281926" y="3411112"/>
            <a:ext cx="3094732" cy="10902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interdisciplinary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跨学科性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309167" y="5779073"/>
            <a:ext cx="5283043" cy="3724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神经科学+医学=神经外科/内科</a:t>
            </a:r>
          </a:p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神经科学+心理学=认知科学</a:t>
            </a:r>
          </a:p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神经科学+计算机=神经网络</a:t>
            </a:r>
          </a:p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神经科学+工程学=神经工程</a:t>
            </a:r>
          </a:p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神经科学+经济学=行为经济学</a:t>
            </a:r>
          </a:p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神经科学+哲学=神经伦理学</a:t>
            </a:r>
          </a:p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.......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5893807" y="3411112"/>
            <a:ext cx="3110508" cy="10902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time-consuming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耗时性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4807539" y="5779073"/>
            <a:ext cx="5283043" cy="1057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学习理论</a:t>
            </a:r>
          </a:p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做实验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0585038" y="3411112"/>
            <a:ext cx="1764357" cy="10902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reflective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反思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9943217" y="5779073"/>
            <a:ext cx="3048000" cy="1057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与生活紧密相关</a:t>
            </a:r>
          </a:p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对人类自身的思考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4781616" y="3411112"/>
            <a:ext cx="1922859" cy="10902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promising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有前景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600046" y="5779073"/>
            <a:ext cx="2286000" cy="1057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新兴前沿学科</a:t>
            </a:r>
          </a:p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国家重点投资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5480698" y="8800148"/>
            <a:ext cx="9946758" cy="8210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6719"/>
              </a:lnSpc>
              <a:spcBef>
                <a:spcPct val="0"/>
              </a:spcBef>
            </a:pPr>
            <a:r>
              <a:rPr lang="en-US" b="true" sz="4800">
                <a:solidFill>
                  <a:srgbClr val="191824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Learning neuroscience is COOL!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0" y="0"/>
            <a:ext cx="9144000" cy="10287000"/>
          </a:xfrm>
          <a:prstGeom prst="rect">
            <a:avLst/>
          </a:prstGeom>
          <a:solidFill>
            <a:srgbClr val="191824"/>
          </a:solidFill>
        </p:spPr>
      </p:sp>
      <p:sp>
        <p:nvSpPr>
          <p:cNvPr name="TextBox 3" id="3"/>
          <p:cNvSpPr txBox="true"/>
          <p:nvPr/>
        </p:nvSpPr>
        <p:spPr>
          <a:xfrm rot="0">
            <a:off x="1002053" y="916969"/>
            <a:ext cx="7139893" cy="25165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719"/>
              </a:lnSpc>
            </a:pPr>
            <a:r>
              <a:rPr lang="en-US" sz="4800" b="true">
                <a:solidFill>
                  <a:srgbClr val="FFFFFF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神经科学</a:t>
            </a:r>
          </a:p>
          <a:p>
            <a:pPr algn="l">
              <a:lnSpc>
                <a:spcPts val="6719"/>
              </a:lnSpc>
            </a:pPr>
            <a:r>
              <a:rPr lang="en-US" sz="4800" b="true">
                <a:solidFill>
                  <a:srgbClr val="FFFFFF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VS.</a:t>
            </a:r>
          </a:p>
          <a:p>
            <a:pPr algn="l" marL="0" indent="0" lvl="0">
              <a:lnSpc>
                <a:spcPts val="6719"/>
              </a:lnSpc>
              <a:spcBef>
                <a:spcPct val="0"/>
              </a:spcBef>
            </a:pPr>
            <a:r>
              <a:rPr lang="en-US" b="true" sz="4800">
                <a:solidFill>
                  <a:srgbClr val="FFFFFF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心理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349930" y="2619375"/>
            <a:ext cx="7395423" cy="39389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919"/>
              </a:lnSpc>
            </a:pPr>
            <a:r>
              <a:rPr lang="en-US" sz="2799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Neuroscience：</a:t>
            </a:r>
          </a:p>
          <a:p>
            <a:pPr algn="r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The study of </a:t>
            </a:r>
            <a:r>
              <a:rPr lang="en-US" b="true" sz="2799">
                <a:solidFill>
                  <a:srgbClr val="E35F59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nervous system</a:t>
            </a:r>
            <a:r>
              <a:rPr lang="en-US" sz="2799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 (the brain, spinal cord, and peripheral nervous system), its functions, and its disorders</a:t>
            </a:r>
          </a:p>
          <a:p>
            <a:pPr algn="r">
              <a:lnSpc>
                <a:spcPts val="3919"/>
              </a:lnSpc>
            </a:pPr>
          </a:p>
          <a:p>
            <a:pPr algn="r">
              <a:lnSpc>
                <a:spcPts val="3919"/>
              </a:lnSpc>
            </a:pPr>
            <a:r>
              <a:rPr lang="en-US" sz="2799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Biology：</a:t>
            </a:r>
          </a:p>
          <a:p>
            <a:pPr algn="r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the study of </a:t>
            </a:r>
            <a:r>
              <a:rPr lang="en-US" b="true" sz="2799">
                <a:solidFill>
                  <a:srgbClr val="E35F59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life</a:t>
            </a:r>
            <a:r>
              <a:rPr lang="en-US" sz="2799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 and </a:t>
            </a:r>
            <a:r>
              <a:rPr lang="en-US" b="true" sz="2799">
                <a:solidFill>
                  <a:srgbClr val="E35F59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living systems</a:t>
            </a:r>
          </a:p>
          <a:p>
            <a:pPr algn="r">
              <a:lnSpc>
                <a:spcPts val="3919"/>
              </a:lnSpc>
            </a:pPr>
            <a:r>
              <a:rPr lang="en-US" sz="2799">
                <a:solidFill>
                  <a:srgbClr val="191824"/>
                </a:solidFill>
                <a:latin typeface="思源黑体"/>
                <a:ea typeface="思源黑体"/>
                <a:cs typeface="思源黑体"/>
                <a:sym typeface="思源黑体"/>
              </a:rPr>
              <a:t>（IB textbook）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605460" y="6912612"/>
            <a:ext cx="7139893" cy="25165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6719"/>
              </a:lnSpc>
            </a:pPr>
            <a:r>
              <a:rPr lang="en-US" sz="4800" b="true">
                <a:solidFill>
                  <a:srgbClr val="191824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神经科学</a:t>
            </a:r>
          </a:p>
          <a:p>
            <a:pPr algn="r">
              <a:lnSpc>
                <a:spcPts val="6719"/>
              </a:lnSpc>
            </a:pPr>
            <a:r>
              <a:rPr lang="en-US" sz="4800" b="true">
                <a:solidFill>
                  <a:srgbClr val="191824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VS.</a:t>
            </a:r>
          </a:p>
          <a:p>
            <a:pPr algn="r" marL="0" indent="0" lvl="0">
              <a:lnSpc>
                <a:spcPts val="6719"/>
              </a:lnSpc>
              <a:spcBef>
                <a:spcPct val="0"/>
              </a:spcBef>
            </a:pPr>
            <a:r>
              <a:rPr lang="en-US" b="true" sz="4800">
                <a:solidFill>
                  <a:srgbClr val="191824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生物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3722179"/>
            <a:ext cx="7415173" cy="58333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27"/>
              </a:lnSpc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Neuroscience：</a:t>
            </a:r>
          </a:p>
          <a:p>
            <a:pPr algn="l" marL="604519" indent="-302260" lvl="1">
              <a:lnSpc>
                <a:spcPts val="4227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The understanding of the </a:t>
            </a:r>
            <a:r>
              <a:rPr lang="en-US" b="true" sz="2799">
                <a:solidFill>
                  <a:srgbClr val="F7B2A8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biological basis</a:t>
            </a: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 of learning, memory, behavior, perception, and consciousness </a:t>
            </a:r>
          </a:p>
          <a:p>
            <a:pPr algn="l">
              <a:lnSpc>
                <a:spcPts val="4227"/>
              </a:lnSpc>
            </a:pPr>
          </a:p>
          <a:p>
            <a:pPr algn="l">
              <a:lnSpc>
                <a:spcPts val="4227"/>
              </a:lnSpc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Psychology：</a:t>
            </a:r>
          </a:p>
          <a:p>
            <a:pPr algn="l" marL="604519" indent="-302260" lvl="1">
              <a:lnSpc>
                <a:spcPts val="4227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SCIENTIFIC study of the </a:t>
            </a:r>
            <a:r>
              <a:rPr lang="en-US" b="true" sz="2799">
                <a:solidFill>
                  <a:srgbClr val="F7B2A8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behaviour</a:t>
            </a: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 and </a:t>
            </a:r>
            <a:r>
              <a:rPr lang="en-US" b="true" sz="2799">
                <a:solidFill>
                  <a:srgbClr val="F7B2A8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mental processes</a:t>
            </a: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 of individuals, and how it is affected by an individual’s physical </a:t>
            </a:r>
            <a:r>
              <a:rPr lang="en-US" sz="27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state, mental state, and external environment. (IB textbook)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66946" y="1436330"/>
            <a:ext cx="8840238" cy="2229068"/>
            <a:chOff x="0" y="0"/>
            <a:chExt cx="11786983" cy="2972091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0" y="-152400"/>
              <a:ext cx="11786983" cy="177376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1200"/>
                </a:lnSpc>
              </a:pPr>
              <a:r>
                <a:rPr lang="en-US" sz="8000" b="true">
                  <a:solidFill>
                    <a:srgbClr val="191824"/>
                  </a:solidFill>
                  <a:latin typeface="思源黑体 Bold"/>
                  <a:ea typeface="思源黑体 Bold"/>
                  <a:cs typeface="思源黑体 Bold"/>
                  <a:sym typeface="思源黑体 Bold"/>
                </a:rPr>
                <a:t>Part 2</a:t>
              </a:r>
            </a:p>
          </p:txBody>
        </p:sp>
        <p:sp>
          <p:nvSpPr>
            <p:cNvPr name="TextBox 4" id="4"/>
            <p:cNvSpPr txBox="true"/>
            <p:nvPr/>
          </p:nvSpPr>
          <p:spPr>
            <a:xfrm rot="0">
              <a:off x="101600" y="2111666"/>
              <a:ext cx="11685383" cy="8604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5040"/>
                </a:lnSpc>
              </a:pPr>
              <a:r>
                <a:rPr lang="en-US" sz="4200" b="true">
                  <a:solidFill>
                    <a:srgbClr val="191824"/>
                  </a:solidFill>
                  <a:latin typeface="HK Grotesk Bold"/>
                  <a:ea typeface="HK Grotesk Bold"/>
                  <a:cs typeface="HK Grotesk Bold"/>
                  <a:sym typeface="HK Grotesk Bold"/>
                </a:rPr>
                <a:t>社团介绍与活动规划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9182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411277" y="2112010"/>
            <a:ext cx="5223321" cy="6062980"/>
            <a:chOff x="0" y="0"/>
            <a:chExt cx="6964428" cy="8083973"/>
          </a:xfrm>
        </p:grpSpPr>
        <p:sp>
          <p:nvSpPr>
            <p:cNvPr name="Freeform 3" id="3"/>
            <p:cNvSpPr/>
            <p:nvPr/>
          </p:nvSpPr>
          <p:spPr>
            <a:xfrm flipH="false" flipV="false" rot="5400000">
              <a:off x="486207" y="1605753"/>
              <a:ext cx="7209994" cy="5746447"/>
            </a:xfrm>
            <a:custGeom>
              <a:avLst/>
              <a:gdLst/>
              <a:ahLst/>
              <a:cxnLst/>
              <a:rect r="r" b="b" t="t" l="l"/>
              <a:pathLst>
                <a:path h="5746447" w="7209994">
                  <a:moveTo>
                    <a:pt x="0" y="0"/>
                  </a:moveTo>
                  <a:lnTo>
                    <a:pt x="7209995" y="0"/>
                  </a:lnTo>
                  <a:lnTo>
                    <a:pt x="7209995" y="5746446"/>
                  </a:lnTo>
                  <a:lnTo>
                    <a:pt x="0" y="574644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42076" t="-15527" r="-42076" b="0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977741" cy="7209994"/>
            </a:xfrm>
            <a:custGeom>
              <a:avLst/>
              <a:gdLst/>
              <a:ahLst/>
              <a:cxnLst/>
              <a:rect r="r" b="b" t="t" l="l"/>
              <a:pathLst>
                <a:path h="7209994" w="5977741">
                  <a:moveTo>
                    <a:pt x="0" y="0"/>
                  </a:moveTo>
                  <a:lnTo>
                    <a:pt x="5977741" y="0"/>
                  </a:lnTo>
                  <a:lnTo>
                    <a:pt x="5977741" y="7209994"/>
                  </a:lnTo>
                  <a:lnTo>
                    <a:pt x="0" y="72099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4279999" y="4338829"/>
            <a:ext cx="3140230" cy="1994046"/>
          </a:xfrm>
          <a:custGeom>
            <a:avLst/>
            <a:gdLst/>
            <a:ahLst/>
            <a:cxnLst/>
            <a:rect r="r" b="b" t="t" l="l"/>
            <a:pathLst>
              <a:path h="1994046" w="3140230">
                <a:moveTo>
                  <a:pt x="0" y="0"/>
                </a:moveTo>
                <a:lnTo>
                  <a:pt x="3140231" y="0"/>
                </a:lnTo>
                <a:lnTo>
                  <a:pt x="3140231" y="1994046"/>
                </a:lnTo>
                <a:lnTo>
                  <a:pt x="0" y="199404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8164011" y="1997710"/>
            <a:ext cx="9095289" cy="1085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8960"/>
              </a:lnSpc>
              <a:spcBef>
                <a:spcPct val="0"/>
              </a:spcBef>
            </a:pPr>
            <a:r>
              <a:rPr lang="en-US" b="true" sz="6400">
                <a:solidFill>
                  <a:srgbClr val="FFFFFF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Hemisphere神经科学社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8164011" y="3584712"/>
            <a:ext cx="9095289" cy="33975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09" indent="-313054" lvl="1">
              <a:lnSpc>
                <a:spcPts val="4552"/>
              </a:lnSpc>
              <a:buFont typeface="Arial"/>
              <a:buChar char="•"/>
            </a:pPr>
            <a:r>
              <a:rPr lang="en-US" sz="28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科普神经科学知识</a:t>
            </a:r>
          </a:p>
          <a:p>
            <a:pPr algn="l" marL="626109" indent="-313054" lvl="1">
              <a:lnSpc>
                <a:spcPts val="4552"/>
              </a:lnSpc>
              <a:buFont typeface="Arial"/>
              <a:buChar char="•"/>
            </a:pPr>
            <a:r>
              <a:rPr lang="en-US" sz="28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Brainbee备赛</a:t>
            </a:r>
          </a:p>
          <a:p>
            <a:pPr algn="l" marL="626109" indent="-313054" lvl="1">
              <a:lnSpc>
                <a:spcPts val="4552"/>
              </a:lnSpc>
              <a:buFont typeface="Arial"/>
              <a:buChar char="•"/>
            </a:pPr>
            <a:r>
              <a:rPr lang="en-US" sz="28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了解生活中的神经科学现象</a:t>
            </a:r>
          </a:p>
          <a:p>
            <a:pPr algn="l" marL="626109" indent="-313054" lvl="1">
              <a:lnSpc>
                <a:spcPts val="4552"/>
              </a:lnSpc>
              <a:buFont typeface="Arial"/>
              <a:buChar char="•"/>
            </a:pPr>
            <a:r>
              <a:rPr lang="en-US" sz="28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有趣话题的自由分享</a:t>
            </a:r>
          </a:p>
          <a:p>
            <a:pPr algn="l" marL="626109" indent="-313054" lvl="1">
              <a:lnSpc>
                <a:spcPts val="4552"/>
              </a:lnSpc>
              <a:buFont typeface="Arial"/>
              <a:buChar char="•"/>
            </a:pPr>
            <a:r>
              <a:rPr lang="en-US" sz="28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参加体验、动手实践</a:t>
            </a:r>
          </a:p>
          <a:p>
            <a:pPr algn="l" marL="626109" indent="-313054" lvl="1">
              <a:lnSpc>
                <a:spcPts val="4552"/>
              </a:lnSpc>
              <a:buFont typeface="Arial"/>
              <a:buChar char="•"/>
            </a:pPr>
            <a:r>
              <a:rPr lang="en-US" sz="2899">
                <a:solidFill>
                  <a:srgbClr val="FFFFFF"/>
                </a:solidFill>
                <a:latin typeface="思源黑体"/>
                <a:ea typeface="思源黑体"/>
                <a:cs typeface="思源黑体"/>
                <a:sym typeface="思源黑体"/>
              </a:rPr>
              <a:t>中国高中生神经科学论坛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-2093958" y="-358254"/>
            <a:ext cx="4462578" cy="4462578"/>
            <a:chOff x="0" y="0"/>
            <a:chExt cx="5950103" cy="595010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950103" cy="5950103"/>
            </a:xfrm>
            <a:custGeom>
              <a:avLst/>
              <a:gdLst/>
              <a:ahLst/>
              <a:cxnLst/>
              <a:rect r="r" b="b" t="t" l="l"/>
              <a:pathLst>
                <a:path h="5950103" w="5950103">
                  <a:moveTo>
                    <a:pt x="0" y="0"/>
                  </a:moveTo>
                  <a:lnTo>
                    <a:pt x="5950103" y="0"/>
                  </a:lnTo>
                  <a:lnTo>
                    <a:pt x="5950103" y="5950103"/>
                  </a:lnTo>
                  <a:lnTo>
                    <a:pt x="0" y="59501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 rot="-10800000">
              <a:off x="0" y="463703"/>
              <a:ext cx="4152839" cy="4549923"/>
            </a:xfrm>
            <a:custGeom>
              <a:avLst/>
              <a:gdLst/>
              <a:ahLst/>
              <a:cxnLst/>
              <a:rect r="r" b="b" t="t" l="l"/>
              <a:pathLst>
                <a:path h="4549923" w="4152839">
                  <a:moveTo>
                    <a:pt x="0" y="0"/>
                  </a:moveTo>
                  <a:lnTo>
                    <a:pt x="4152839" y="0"/>
                  </a:lnTo>
                  <a:lnTo>
                    <a:pt x="4152839" y="4549923"/>
                  </a:lnTo>
                  <a:lnTo>
                    <a:pt x="0" y="454992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</p:grpSp>
      <p:grpSp>
        <p:nvGrpSpPr>
          <p:cNvPr name="Group 5" id="5"/>
          <p:cNvGrpSpPr/>
          <p:nvPr/>
        </p:nvGrpSpPr>
        <p:grpSpPr>
          <a:xfrm rot="0">
            <a:off x="16056711" y="6233855"/>
            <a:ext cx="4462578" cy="4462578"/>
            <a:chOff x="0" y="0"/>
            <a:chExt cx="5950103" cy="5950103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5950103" cy="5950103"/>
            </a:xfrm>
            <a:custGeom>
              <a:avLst/>
              <a:gdLst/>
              <a:ahLst/>
              <a:cxnLst/>
              <a:rect r="r" b="b" t="t" l="l"/>
              <a:pathLst>
                <a:path h="5950103" w="5950103">
                  <a:moveTo>
                    <a:pt x="0" y="0"/>
                  </a:moveTo>
                  <a:lnTo>
                    <a:pt x="5950103" y="0"/>
                  </a:lnTo>
                  <a:lnTo>
                    <a:pt x="5950103" y="5950103"/>
                  </a:lnTo>
                  <a:lnTo>
                    <a:pt x="0" y="59501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10800000">
              <a:off x="0" y="463703"/>
              <a:ext cx="4152839" cy="4549923"/>
            </a:xfrm>
            <a:custGeom>
              <a:avLst/>
              <a:gdLst/>
              <a:ahLst/>
              <a:cxnLst/>
              <a:rect r="r" b="b" t="t" l="l"/>
              <a:pathLst>
                <a:path h="4549923" w="4152839">
                  <a:moveTo>
                    <a:pt x="0" y="0"/>
                  </a:moveTo>
                  <a:lnTo>
                    <a:pt x="4152839" y="0"/>
                  </a:lnTo>
                  <a:lnTo>
                    <a:pt x="4152839" y="4549923"/>
                  </a:lnTo>
                  <a:lnTo>
                    <a:pt x="0" y="454992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Freeform 8" id="8"/>
          <p:cNvSpPr/>
          <p:nvPr/>
        </p:nvSpPr>
        <p:spPr>
          <a:xfrm flipH="false" flipV="false" rot="0">
            <a:off x="5398599" y="3247199"/>
            <a:ext cx="8757036" cy="5838024"/>
          </a:xfrm>
          <a:custGeom>
            <a:avLst/>
            <a:gdLst/>
            <a:ahLst/>
            <a:cxnLst/>
            <a:rect r="r" b="b" t="t" l="l"/>
            <a:pathLst>
              <a:path h="5838024" w="8757036">
                <a:moveTo>
                  <a:pt x="0" y="0"/>
                </a:moveTo>
                <a:lnTo>
                  <a:pt x="8757036" y="0"/>
                </a:lnTo>
                <a:lnTo>
                  <a:pt x="8757036" y="5838024"/>
                </a:lnTo>
                <a:lnTo>
                  <a:pt x="0" y="583802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028700" y="3247199"/>
            <a:ext cx="4007400" cy="6011101"/>
          </a:xfrm>
          <a:custGeom>
            <a:avLst/>
            <a:gdLst/>
            <a:ahLst/>
            <a:cxnLst/>
            <a:rect r="r" b="b" t="t" l="l"/>
            <a:pathLst>
              <a:path h="6011101" w="4007400">
                <a:moveTo>
                  <a:pt x="0" y="0"/>
                </a:moveTo>
                <a:lnTo>
                  <a:pt x="4007400" y="0"/>
                </a:lnTo>
                <a:lnTo>
                  <a:pt x="4007400" y="6011101"/>
                </a:lnTo>
                <a:lnTo>
                  <a:pt x="0" y="601110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0832473" y="712617"/>
            <a:ext cx="6646324" cy="4430883"/>
          </a:xfrm>
          <a:custGeom>
            <a:avLst/>
            <a:gdLst/>
            <a:ahLst/>
            <a:cxnLst/>
            <a:rect r="r" b="b" t="t" l="l"/>
            <a:pathLst>
              <a:path h="4430883" w="6646324">
                <a:moveTo>
                  <a:pt x="0" y="0"/>
                </a:moveTo>
                <a:lnTo>
                  <a:pt x="6646324" y="0"/>
                </a:lnTo>
                <a:lnTo>
                  <a:pt x="6646324" y="4430883"/>
                </a:lnTo>
                <a:lnTo>
                  <a:pt x="0" y="443088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028700" y="1273278"/>
            <a:ext cx="9490278" cy="1085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8960"/>
              </a:lnSpc>
              <a:spcBef>
                <a:spcPct val="0"/>
              </a:spcBef>
            </a:pPr>
            <a:r>
              <a:rPr lang="en-US" b="true" sz="6400" spc="128">
                <a:solidFill>
                  <a:srgbClr val="000000"/>
                </a:solidFill>
                <a:latin typeface="思源黑体 Bold"/>
                <a:ea typeface="思源黑体 Bold"/>
                <a:cs typeface="思源黑体 Bold"/>
                <a:sym typeface="思源黑体 Bold"/>
              </a:rPr>
              <a:t>中国高中生神经科学论坛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DAGP2xDSUkU</dc:identifier>
  <dcterms:modified xsi:type="dcterms:W3CDTF">2011-08-01T06:04:30Z</dcterms:modified>
  <cp:revision>1</cp:revision>
  <dc:title>9.9 神经科学社</dc:title>
</cp:coreProperties>
</file>