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Open Sans" panose="020B0606030504020204" pitchFamily="34" charset="0"/>
      <p:regular r:id="rId16"/>
      <p:bold r:id="rId17"/>
      <p:boldItalic r:id="rId18"/>
    </p:embeddedFont>
    <p:embeddedFont>
      <p:font typeface="Open Sans Bold" panose="020B0806030504020204" pitchFamily="34" charset="0"/>
      <p:bold r:id="rId19"/>
    </p:embeddedFont>
    <p:embeddedFont>
      <p:font typeface="Open Sans Bold Italics" panose="020B0806030504020204" pitchFamily="34" charset="0"/>
      <p:bold r:id="rId20"/>
      <p:italic r:id="rId21"/>
      <p:boldItalic r:id="rId22"/>
    </p:embeddedFont>
  </p:embeddedFontLst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 autoAdjust="0"/>
    <p:restoredTop sz="94640" autoAdjust="0"/>
  </p:normalViewPr>
  <p:slideViewPr>
    <p:cSldViewPr>
      <p:cViewPr varScale="1">
        <p:scale>
          <a:sx n="74" d="100"/>
          <a:sy n="74" d="100"/>
        </p:scale>
        <p:origin x="70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2072514" y="-209100"/>
            <a:ext cx="9525" cy="104961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AutoShape 4"/>
          <p:cNvSpPr/>
          <p:nvPr/>
        </p:nvSpPr>
        <p:spPr>
          <a:xfrm rot="5400000">
            <a:off x="9286932" y="-1083077"/>
            <a:ext cx="9525" cy="18583389"/>
          </a:xfrm>
          <a:prstGeom prst="rect">
            <a:avLst/>
          </a:prstGeom>
          <a:solidFill>
            <a:srgbClr val="000000"/>
          </a:solidFill>
        </p:spPr>
      </p:sp>
      <p:grpSp>
        <p:nvGrpSpPr>
          <p:cNvPr id="5" name="Group 5"/>
          <p:cNvGrpSpPr/>
          <p:nvPr/>
        </p:nvGrpSpPr>
        <p:grpSpPr>
          <a:xfrm>
            <a:off x="16329560" y="8984932"/>
            <a:ext cx="783261" cy="153882"/>
            <a:chOff x="0" y="0"/>
            <a:chExt cx="2184939" cy="429260"/>
          </a:xfrm>
        </p:grpSpPr>
        <p:sp>
          <p:nvSpPr>
            <p:cNvPr id="6" name="Freeform 6"/>
            <p:cNvSpPr/>
            <p:nvPr/>
          </p:nvSpPr>
          <p:spPr>
            <a:xfrm>
              <a:off x="0" y="-5080"/>
              <a:ext cx="2184939" cy="434340"/>
            </a:xfrm>
            <a:custGeom>
              <a:avLst/>
              <a:gdLst/>
              <a:ahLst/>
              <a:cxnLst/>
              <a:rect l="l" t="t" r="r" b="b"/>
              <a:pathLst>
                <a:path w="2184939" h="434340">
                  <a:moveTo>
                    <a:pt x="2167159" y="187960"/>
                  </a:moveTo>
                  <a:lnTo>
                    <a:pt x="1905539" y="11430"/>
                  </a:lnTo>
                  <a:cubicBezTo>
                    <a:pt x="1887759" y="0"/>
                    <a:pt x="1864899" y="3810"/>
                    <a:pt x="1852199" y="21590"/>
                  </a:cubicBezTo>
                  <a:cubicBezTo>
                    <a:pt x="1840769" y="39370"/>
                    <a:pt x="1844579" y="62230"/>
                    <a:pt x="1862359" y="74930"/>
                  </a:cubicBezTo>
                  <a:lnTo>
                    <a:pt x="2021109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2021109" y="257810"/>
                  </a:lnTo>
                  <a:lnTo>
                    <a:pt x="1862359" y="364490"/>
                  </a:lnTo>
                  <a:cubicBezTo>
                    <a:pt x="1844579" y="375920"/>
                    <a:pt x="1840769" y="400050"/>
                    <a:pt x="1852200" y="417830"/>
                  </a:cubicBezTo>
                  <a:cubicBezTo>
                    <a:pt x="1859819" y="429260"/>
                    <a:pt x="1871250" y="434340"/>
                    <a:pt x="1883950" y="434340"/>
                  </a:cubicBezTo>
                  <a:cubicBezTo>
                    <a:pt x="1891569" y="434340"/>
                    <a:pt x="1899189" y="431800"/>
                    <a:pt x="1905539" y="427990"/>
                  </a:cubicBezTo>
                  <a:lnTo>
                    <a:pt x="2168429" y="251460"/>
                  </a:lnTo>
                  <a:cubicBezTo>
                    <a:pt x="2178589" y="243840"/>
                    <a:pt x="2184939" y="232410"/>
                    <a:pt x="2184939" y="219710"/>
                  </a:cubicBezTo>
                  <a:cubicBezTo>
                    <a:pt x="2184939" y="207010"/>
                    <a:pt x="2178589" y="195580"/>
                    <a:pt x="2167159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2973901" y="939165"/>
            <a:ext cx="12144211" cy="6479796"/>
            <a:chOff x="0" y="0"/>
            <a:chExt cx="16192282" cy="8639728"/>
          </a:xfrm>
        </p:grpSpPr>
        <p:sp>
          <p:nvSpPr>
            <p:cNvPr id="8" name="TextBox 8"/>
            <p:cNvSpPr txBox="1"/>
            <p:nvPr/>
          </p:nvSpPr>
          <p:spPr>
            <a:xfrm>
              <a:off x="0" y="1654249"/>
              <a:ext cx="16192282" cy="69854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3425"/>
                </a:lnSpc>
              </a:pPr>
              <a:r>
                <a:rPr lang="en-US" sz="13425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action potential</a:t>
              </a:r>
            </a:p>
            <a:p>
              <a:pPr algn="l">
                <a:lnSpc>
                  <a:spcPts val="13425"/>
                </a:lnSpc>
              </a:pPr>
              <a:r>
                <a:rPr lang="en-US" sz="13425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动作电位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85725"/>
              <a:ext cx="16192282" cy="10534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720"/>
                </a:lnSpc>
              </a:pPr>
              <a:r>
                <a:rPr lang="en-US" sz="4800">
                  <a:solidFill>
                    <a:srgbClr val="000000"/>
                  </a:solidFill>
                  <a:latin typeface="Open Sans" panose="020B0606030504020204"/>
                  <a:ea typeface="Open Sans" panose="020B0606030504020204"/>
                  <a:cs typeface="Open Sans" panose="020B0606030504020204"/>
                  <a:sym typeface="Open Sans" panose="020B0606030504020204"/>
                </a:rPr>
                <a:t>平和神经科学社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973901" y="8644890"/>
            <a:ext cx="11713516" cy="613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i="1">
                <a:solidFill>
                  <a:srgbClr val="000000"/>
                </a:solidFill>
                <a:latin typeface="Open Sans Bold Italics" panose="020B0806030504020204"/>
                <a:ea typeface="Open Sans Bold Italics" panose="020B0806030504020204"/>
                <a:cs typeface="Open Sans Bold Italics" panose="020B0806030504020204"/>
                <a:sym typeface="Open Sans Bold Italics" panose="020B0806030504020204"/>
              </a:rPr>
              <a:t>2024/10/14 何家欢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6251" b="-10636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27612" y="4921088"/>
            <a:ext cx="8009434" cy="4925802"/>
          </a:xfrm>
          <a:custGeom>
            <a:avLst/>
            <a:gdLst/>
            <a:ahLst/>
            <a:cxnLst/>
            <a:rect l="l" t="t" r="r" b="b"/>
            <a:pathLst>
              <a:path w="8009434" h="4925802">
                <a:moveTo>
                  <a:pt x="0" y="0"/>
                </a:moveTo>
                <a:lnTo>
                  <a:pt x="8009434" y="0"/>
                </a:lnTo>
                <a:lnTo>
                  <a:pt x="8009434" y="4925802"/>
                </a:lnTo>
                <a:lnTo>
                  <a:pt x="0" y="49258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525406" y="6678619"/>
            <a:ext cx="4951079" cy="2956807"/>
          </a:xfrm>
          <a:custGeom>
            <a:avLst/>
            <a:gdLst/>
            <a:ahLst/>
            <a:cxnLst/>
            <a:rect l="l" t="t" r="r" b="b"/>
            <a:pathLst>
              <a:path w="4951079" h="2956807">
                <a:moveTo>
                  <a:pt x="0" y="0"/>
                </a:moveTo>
                <a:lnTo>
                  <a:pt x="4951078" y="0"/>
                </a:lnTo>
                <a:lnTo>
                  <a:pt x="4951078" y="2956807"/>
                </a:lnTo>
                <a:lnTo>
                  <a:pt x="0" y="29568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27612" y="1849503"/>
            <a:ext cx="6028473" cy="2916274"/>
          </a:xfrm>
          <a:custGeom>
            <a:avLst/>
            <a:gdLst/>
            <a:ahLst/>
            <a:cxnLst/>
            <a:rect l="l" t="t" r="r" b="b"/>
            <a:pathLst>
              <a:path w="6028473" h="2916274">
                <a:moveTo>
                  <a:pt x="0" y="0"/>
                </a:moveTo>
                <a:lnTo>
                  <a:pt x="6028473" y="0"/>
                </a:lnTo>
                <a:lnTo>
                  <a:pt x="6028473" y="2916274"/>
                </a:lnTo>
                <a:lnTo>
                  <a:pt x="0" y="29162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407137" y="1985962"/>
            <a:ext cx="6236537" cy="6315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node of Ranvier: 郎飞氏结</a:t>
            </a: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saltatory conduction:跳跃式传导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大大提高了信息的传导速度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多发性硬化（MS）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感觉异常：麻木、刺痛感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>
                <a:solidFill>
                  <a:srgbClr val="A41B17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运动障碍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视力问题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认知障碍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27612" y="554368"/>
            <a:ext cx="10675205" cy="1139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00"/>
              </a:lnSpc>
            </a:pPr>
            <a:r>
              <a:rPr lang="en-US" sz="80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髓鞘/myelin sheath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79" b="-15123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168726" y="5892890"/>
            <a:ext cx="4240137" cy="3940128"/>
          </a:xfrm>
          <a:custGeom>
            <a:avLst/>
            <a:gdLst/>
            <a:ahLst/>
            <a:cxnLst/>
            <a:rect l="l" t="t" r="r" b="b"/>
            <a:pathLst>
              <a:path w="4240137" h="3940128">
                <a:moveTo>
                  <a:pt x="0" y="0"/>
                </a:moveTo>
                <a:lnTo>
                  <a:pt x="4240137" y="0"/>
                </a:lnTo>
                <a:lnTo>
                  <a:pt x="4240137" y="3940128"/>
                </a:lnTo>
                <a:lnTo>
                  <a:pt x="0" y="39401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378042" y="5633034"/>
            <a:ext cx="4891689" cy="4079555"/>
          </a:xfrm>
          <a:custGeom>
            <a:avLst/>
            <a:gdLst/>
            <a:ahLst/>
            <a:cxnLst/>
            <a:rect l="l" t="t" r="r" b="b"/>
            <a:pathLst>
              <a:path w="4891689" h="4079555">
                <a:moveTo>
                  <a:pt x="0" y="0"/>
                </a:moveTo>
                <a:lnTo>
                  <a:pt x="4891689" y="0"/>
                </a:lnTo>
                <a:lnTo>
                  <a:pt x="4891689" y="4079555"/>
                </a:lnTo>
                <a:lnTo>
                  <a:pt x="0" y="40795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659509" y="552195"/>
            <a:ext cx="12811632" cy="1906309"/>
            <a:chOff x="0" y="0"/>
            <a:chExt cx="17082175" cy="2541745"/>
          </a:xfrm>
        </p:grpSpPr>
        <p:sp>
          <p:nvSpPr>
            <p:cNvPr id="6" name="TextBox 6"/>
            <p:cNvSpPr txBox="1"/>
            <p:nvPr/>
          </p:nvSpPr>
          <p:spPr>
            <a:xfrm>
              <a:off x="0" y="1894045"/>
              <a:ext cx="17082175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76200"/>
              <a:ext cx="17082175" cy="15451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8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相关application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12576" y="2016854"/>
            <a:ext cx="15342096" cy="2914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河豚的毒素TTX：block </a:t>
            </a:r>
            <a:r>
              <a:rPr lang="en-US" sz="3200">
                <a:solidFill>
                  <a:srgbClr val="A41B17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sodium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voltage-gated channel（钠离子通道）</a:t>
            </a:r>
          </a:p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所以没法引发动作电位 →  肌肉瘫痪muscle paralysis</a:t>
            </a:r>
          </a:p>
          <a:p>
            <a:pPr algn="ctr">
              <a:lnSpc>
                <a:spcPts val="3840"/>
              </a:lnSpc>
              <a:spcBef>
                <a:spcPct val="0"/>
              </a:spcBef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ctr">
              <a:lnSpc>
                <a:spcPts val="3840"/>
              </a:lnSpc>
              <a:spcBef>
                <a:spcPct val="0"/>
              </a:spcBef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局部麻醉：block一个特定位置的sodium voltage-gated channel，没法引发动作电位 </a:t>
            </a:r>
          </a:p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                  → 感受不到痛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79" b="-15123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493686" y="5310790"/>
            <a:ext cx="9504756" cy="4015759"/>
          </a:xfrm>
          <a:custGeom>
            <a:avLst/>
            <a:gdLst/>
            <a:ahLst/>
            <a:cxnLst/>
            <a:rect l="l" t="t" r="r" b="b"/>
            <a:pathLst>
              <a:path w="9504756" h="4015759">
                <a:moveTo>
                  <a:pt x="0" y="0"/>
                </a:moveTo>
                <a:lnTo>
                  <a:pt x="9504756" y="0"/>
                </a:lnTo>
                <a:lnTo>
                  <a:pt x="9504756" y="4015760"/>
                </a:lnTo>
                <a:lnTo>
                  <a:pt x="0" y="40157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59509" y="4976210"/>
            <a:ext cx="7288602" cy="4350340"/>
          </a:xfrm>
          <a:custGeom>
            <a:avLst/>
            <a:gdLst/>
            <a:ahLst/>
            <a:cxnLst/>
            <a:rect l="l" t="t" r="r" b="b"/>
            <a:pathLst>
              <a:path w="7288602" h="4350340">
                <a:moveTo>
                  <a:pt x="0" y="0"/>
                </a:moveTo>
                <a:lnTo>
                  <a:pt x="7288602" y="0"/>
                </a:lnTo>
                <a:lnTo>
                  <a:pt x="7288602" y="4350340"/>
                </a:lnTo>
                <a:lnTo>
                  <a:pt x="0" y="43503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659509" y="2128967"/>
            <a:ext cx="7610523" cy="2167751"/>
          </a:xfrm>
          <a:custGeom>
            <a:avLst/>
            <a:gdLst/>
            <a:ahLst/>
            <a:cxnLst/>
            <a:rect l="l" t="t" r="r" b="b"/>
            <a:pathLst>
              <a:path w="7610523" h="2167751">
                <a:moveTo>
                  <a:pt x="0" y="0"/>
                </a:moveTo>
                <a:lnTo>
                  <a:pt x="7610523" y="0"/>
                </a:lnTo>
                <a:lnTo>
                  <a:pt x="7610523" y="2167752"/>
                </a:lnTo>
                <a:lnTo>
                  <a:pt x="0" y="21677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68238" y="658031"/>
            <a:ext cx="8205806" cy="4318179"/>
          </a:xfrm>
          <a:custGeom>
            <a:avLst/>
            <a:gdLst/>
            <a:ahLst/>
            <a:cxnLst/>
            <a:rect l="l" t="t" r="r" b="b"/>
            <a:pathLst>
              <a:path w="8205806" h="4318179">
                <a:moveTo>
                  <a:pt x="0" y="0"/>
                </a:moveTo>
                <a:lnTo>
                  <a:pt x="8205806" y="0"/>
                </a:lnTo>
                <a:lnTo>
                  <a:pt x="8205806" y="4318179"/>
                </a:lnTo>
                <a:lnTo>
                  <a:pt x="0" y="43181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659509" y="552195"/>
            <a:ext cx="12811632" cy="1906309"/>
            <a:chOff x="0" y="0"/>
            <a:chExt cx="17082175" cy="2541745"/>
          </a:xfrm>
        </p:grpSpPr>
        <p:sp>
          <p:nvSpPr>
            <p:cNvPr id="8" name="TextBox 8"/>
            <p:cNvSpPr txBox="1"/>
            <p:nvPr/>
          </p:nvSpPr>
          <p:spPr>
            <a:xfrm>
              <a:off x="0" y="1894045"/>
              <a:ext cx="17082175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76200"/>
              <a:ext cx="17082175" cy="15451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8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TTX河豚毒素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79598" y="2239645"/>
            <a:ext cx="15726721" cy="707702"/>
          </a:xfrm>
          <a:custGeom>
            <a:avLst/>
            <a:gdLst/>
            <a:ahLst/>
            <a:cxnLst/>
            <a:rect l="l" t="t" r="r" b="b"/>
            <a:pathLst>
              <a:path w="15726721" h="707702">
                <a:moveTo>
                  <a:pt x="0" y="0"/>
                </a:moveTo>
                <a:lnTo>
                  <a:pt x="15726721" y="0"/>
                </a:lnTo>
                <a:lnTo>
                  <a:pt x="15726721" y="707702"/>
                </a:lnTo>
                <a:lnTo>
                  <a:pt x="0" y="707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79598" y="4504500"/>
            <a:ext cx="16946608" cy="1249812"/>
          </a:xfrm>
          <a:custGeom>
            <a:avLst/>
            <a:gdLst/>
            <a:ahLst/>
            <a:cxnLst/>
            <a:rect l="l" t="t" r="r" b="b"/>
            <a:pathLst>
              <a:path w="16946608" h="1249812">
                <a:moveTo>
                  <a:pt x="0" y="0"/>
                </a:moveTo>
                <a:lnTo>
                  <a:pt x="16946607" y="0"/>
                </a:lnTo>
                <a:lnTo>
                  <a:pt x="16946607" y="1249813"/>
                </a:lnTo>
                <a:lnTo>
                  <a:pt x="0" y="12498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9598" y="7384652"/>
            <a:ext cx="10542837" cy="816571"/>
          </a:xfrm>
          <a:custGeom>
            <a:avLst/>
            <a:gdLst/>
            <a:ahLst/>
            <a:cxnLst/>
            <a:rect l="l" t="t" r="r" b="b"/>
            <a:pathLst>
              <a:path w="10542837" h="816571">
                <a:moveTo>
                  <a:pt x="0" y="0"/>
                </a:moveTo>
                <a:lnTo>
                  <a:pt x="10542836" y="0"/>
                </a:lnTo>
                <a:lnTo>
                  <a:pt x="10542836" y="816571"/>
                </a:lnTo>
                <a:lnTo>
                  <a:pt x="0" y="8165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659509" y="552195"/>
            <a:ext cx="12811632" cy="1906309"/>
            <a:chOff x="0" y="0"/>
            <a:chExt cx="17082175" cy="2541745"/>
          </a:xfrm>
        </p:grpSpPr>
        <p:sp>
          <p:nvSpPr>
            <p:cNvPr id="7" name="TextBox 7"/>
            <p:cNvSpPr txBox="1"/>
            <p:nvPr/>
          </p:nvSpPr>
          <p:spPr>
            <a:xfrm>
              <a:off x="0" y="1894045"/>
              <a:ext cx="17082175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76200"/>
              <a:ext cx="17082175" cy="15451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8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some practice!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1604" y="3240149"/>
            <a:ext cx="6273721" cy="971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内流：Na+钠离子</a:t>
            </a:r>
          </a:p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外流：K+钾离子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9598" y="5932113"/>
            <a:ext cx="6273721" cy="971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Na+ voltage-gated channel</a:t>
            </a:r>
          </a:p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神经元无法传导动作电位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8496498"/>
            <a:ext cx="6958554" cy="971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轴突直径变长，其传导速度越快</a:t>
            </a:r>
          </a:p>
          <a:p>
            <a:pPr algn="l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     原因：电阻变小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t="-679" r="-25980" b="-1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382481" y="3815771"/>
            <a:ext cx="10069819" cy="2960741"/>
            <a:chOff x="0" y="0"/>
            <a:chExt cx="13426426" cy="3947654"/>
          </a:xfrm>
        </p:grpSpPr>
        <p:sp>
          <p:nvSpPr>
            <p:cNvPr id="4" name="TextBox 4"/>
            <p:cNvSpPr txBox="1"/>
            <p:nvPr/>
          </p:nvSpPr>
          <p:spPr>
            <a:xfrm>
              <a:off x="0" y="3223754"/>
              <a:ext cx="4717922" cy="723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320"/>
                </a:lnSpc>
              </a:pPr>
              <a:endParaRPr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257175"/>
              <a:ext cx="13426426" cy="24601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3425"/>
                </a:lnSpc>
              </a:pPr>
              <a:r>
                <a:rPr lang="en-US" sz="13425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Thanks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909" b="-135705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2072514" y="-209100"/>
            <a:ext cx="9525" cy="104961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Freeform 4"/>
          <p:cNvSpPr/>
          <p:nvPr/>
        </p:nvSpPr>
        <p:spPr>
          <a:xfrm>
            <a:off x="13184697" y="4510987"/>
            <a:ext cx="4876612" cy="5324677"/>
          </a:xfrm>
          <a:custGeom>
            <a:avLst/>
            <a:gdLst/>
            <a:ahLst/>
            <a:cxnLst/>
            <a:rect l="l" t="t" r="r" b="b"/>
            <a:pathLst>
              <a:path w="4876612" h="5324677">
                <a:moveTo>
                  <a:pt x="0" y="0"/>
                </a:moveTo>
                <a:lnTo>
                  <a:pt x="4876612" y="0"/>
                </a:lnTo>
                <a:lnTo>
                  <a:pt x="4876612" y="5324677"/>
                </a:lnTo>
                <a:lnTo>
                  <a:pt x="0" y="53246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97" b="-897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05921" y="6458867"/>
            <a:ext cx="2994602" cy="3139892"/>
          </a:xfrm>
          <a:custGeom>
            <a:avLst/>
            <a:gdLst/>
            <a:ahLst/>
            <a:cxnLst/>
            <a:rect l="l" t="t" r="r" b="b"/>
            <a:pathLst>
              <a:path w="2994602" h="3139892">
                <a:moveTo>
                  <a:pt x="0" y="0"/>
                </a:moveTo>
                <a:lnTo>
                  <a:pt x="2994602" y="0"/>
                </a:lnTo>
                <a:lnTo>
                  <a:pt x="2994602" y="3139892"/>
                </a:lnTo>
                <a:lnTo>
                  <a:pt x="0" y="31398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131491" y="6291981"/>
            <a:ext cx="3478701" cy="3740627"/>
          </a:xfrm>
          <a:custGeom>
            <a:avLst/>
            <a:gdLst/>
            <a:ahLst/>
            <a:cxnLst/>
            <a:rect l="l" t="t" r="r" b="b"/>
            <a:pathLst>
              <a:path w="3478701" h="3740627">
                <a:moveTo>
                  <a:pt x="0" y="0"/>
                </a:moveTo>
                <a:lnTo>
                  <a:pt x="3478702" y="0"/>
                </a:lnTo>
                <a:lnTo>
                  <a:pt x="3478702" y="3740627"/>
                </a:lnTo>
                <a:lnTo>
                  <a:pt x="0" y="37406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2306422" y="267339"/>
            <a:ext cx="15393600" cy="3244513"/>
            <a:chOff x="0" y="0"/>
            <a:chExt cx="20524800" cy="4326017"/>
          </a:xfrm>
        </p:grpSpPr>
        <p:sp>
          <p:nvSpPr>
            <p:cNvPr id="8" name="TextBox 8"/>
            <p:cNvSpPr txBox="1"/>
            <p:nvPr/>
          </p:nvSpPr>
          <p:spPr>
            <a:xfrm>
              <a:off x="0" y="152400"/>
              <a:ext cx="20524800" cy="28109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静息膜电位/</a:t>
              </a:r>
            </a:p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resting membrane potential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3678317"/>
              <a:ext cx="20524800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r>
                <a:rPr lang="en-US" sz="3200">
                  <a:solidFill>
                    <a:srgbClr val="000000"/>
                  </a:solidFill>
                  <a:latin typeface="Open Sans" panose="020B0606030504020204"/>
                  <a:ea typeface="Open Sans" panose="020B0606030504020204"/>
                  <a:cs typeface="Open Sans" panose="020B0606030504020204"/>
                  <a:sym typeface="Open Sans" panose="020B0606030504020204"/>
                </a:rPr>
                <a:t>定义：神经元处于相对静止状态时，细胞膜内外产生的恒定电位差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112182" y="3772900"/>
            <a:ext cx="10887535" cy="340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约为-65mV，</a:t>
            </a:r>
            <a:r>
              <a:rPr lang="en-US" sz="3200" b="1">
                <a:solidFill>
                  <a:srgbClr val="A41B17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内负外正</a:t>
            </a: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（细胞内负离子更多）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 b="1">
                <a:solidFill>
                  <a:srgbClr val="A41B17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细胞外Na+ ion多，细胞内k+ ion多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细胞膜对K+ 的permeability更大</a:t>
            </a:r>
          </a:p>
          <a:p>
            <a:pPr marL="690880" lvl="1" indent="-345440" algn="l">
              <a:lnSpc>
                <a:spcPts val="3840"/>
              </a:lnSpc>
              <a:buFont typeface="Arial" panose="020B0604020202020204"/>
              <a:buChar char="•"/>
            </a:pPr>
            <a:r>
              <a:rPr lang="en-US" sz="3200" b="1">
                <a:solidFill>
                  <a:srgbClr val="A41B17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沿神经元膜的内和外表面呈现不均匀的电荷分布</a:t>
            </a: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，胞浆和胞外液呈电中性</a:t>
            </a:r>
          </a:p>
          <a:p>
            <a:pPr algn="l">
              <a:lnSpc>
                <a:spcPts val="3840"/>
              </a:lnSpc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ctr">
              <a:lnSpc>
                <a:spcPts val="3840"/>
              </a:lnSpc>
              <a:spcBef>
                <a:spcPct val="0"/>
              </a:spcBef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909" b="-135705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2072514" y="-209100"/>
            <a:ext cx="9525" cy="104961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TextBox 4"/>
          <p:cNvSpPr txBox="1"/>
          <p:nvPr/>
        </p:nvSpPr>
        <p:spPr>
          <a:xfrm>
            <a:off x="2176381" y="2484997"/>
            <a:ext cx="10612269" cy="7286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1.化学梯度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passive transport of ions：high concentration--&gt;low</a:t>
            </a: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2.电梯度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异性电荷相吸，同性电荷相斥</a:t>
            </a: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e.g. K+离子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-原先细胞内的钾离子含量大于细胞外。由于化学梯度，K+离子diffuse顺着浓度梯度(concentration gradient)从channel protein流到了细胞外。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-细胞外K+离子的含量越来越高。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-因为K+离子都带有正电荷，所以他们相互排斥，又有一部分的K+离子回到了细胞内。</a:t>
            </a: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  <a:spcBef>
                <a:spcPct val="0"/>
              </a:spcBef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2882993" y="6384570"/>
            <a:ext cx="5216322" cy="3602007"/>
          </a:xfrm>
          <a:custGeom>
            <a:avLst/>
            <a:gdLst/>
            <a:ahLst/>
            <a:cxnLst/>
            <a:rect l="l" t="t" r="r" b="b"/>
            <a:pathLst>
              <a:path w="5216322" h="3602007">
                <a:moveTo>
                  <a:pt x="0" y="0"/>
                </a:moveTo>
                <a:lnTo>
                  <a:pt x="5216322" y="0"/>
                </a:lnTo>
                <a:lnTo>
                  <a:pt x="5216322" y="3602008"/>
                </a:lnTo>
                <a:lnTo>
                  <a:pt x="0" y="36020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306422" y="250135"/>
            <a:ext cx="15393600" cy="2234863"/>
            <a:chOff x="0" y="0"/>
            <a:chExt cx="20524800" cy="2979817"/>
          </a:xfrm>
        </p:grpSpPr>
        <p:sp>
          <p:nvSpPr>
            <p:cNvPr id="7" name="TextBox 7"/>
            <p:cNvSpPr txBox="1"/>
            <p:nvPr/>
          </p:nvSpPr>
          <p:spPr>
            <a:xfrm>
              <a:off x="0" y="152400"/>
              <a:ext cx="20524800" cy="14647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平衡电位/equilibrium potential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2332117"/>
              <a:ext cx="20524800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r>
                <a:rPr lang="en-US" sz="3200">
                  <a:solidFill>
                    <a:srgbClr val="000000"/>
                  </a:solidFill>
                  <a:latin typeface="Open Sans" panose="020B0606030504020204"/>
                  <a:ea typeface="Open Sans" panose="020B0606030504020204"/>
                  <a:cs typeface="Open Sans" panose="020B0606030504020204"/>
                  <a:sym typeface="Open Sans" panose="020B0606030504020204"/>
                </a:rPr>
                <a:t>定义：静息膜电位时每个离子的浓度梯度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909" b="-135705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2072514" y="-209100"/>
            <a:ext cx="9525" cy="104961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TextBox 4"/>
          <p:cNvSpPr txBox="1"/>
          <p:nvPr/>
        </p:nvSpPr>
        <p:spPr>
          <a:xfrm>
            <a:off x="2212877" y="2639835"/>
            <a:ext cx="15046423" cy="825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3.钠钾泵（发挥5%的作用）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pump protein的一种</a:t>
            </a: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将3个Na+离子运回细胞外，2个K+离子运回细胞内</a:t>
            </a: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神经元的静息膜电位=K+离子的平衡电位=-70mv</a:t>
            </a:r>
          </a:p>
          <a:p>
            <a:pPr algn="just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conclusion：</a:t>
            </a:r>
          </a:p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神经元的静息膜电位主要由</a:t>
            </a:r>
            <a:r>
              <a:rPr lang="en-US" sz="3200" b="1">
                <a:solidFill>
                  <a:srgbClr val="A41B17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钾K+离子</a:t>
            </a: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的外流+钠钾泵的少量作用下形成</a:t>
            </a:r>
          </a:p>
          <a:p>
            <a:pPr algn="just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（而动作电位主要由Na+离子内流形成）</a:t>
            </a:r>
          </a:p>
          <a:p>
            <a:pPr algn="just">
              <a:lnSpc>
                <a:spcPts val="3840"/>
              </a:lnSpc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just">
              <a:lnSpc>
                <a:spcPts val="3840"/>
              </a:lnSpc>
              <a:spcBef>
                <a:spcPct val="0"/>
              </a:spcBef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2306422" y="4255073"/>
            <a:ext cx="8556022" cy="3122948"/>
          </a:xfrm>
          <a:custGeom>
            <a:avLst/>
            <a:gdLst/>
            <a:ahLst/>
            <a:cxnLst/>
            <a:rect l="l" t="t" r="r" b="b"/>
            <a:pathLst>
              <a:path w="8556022" h="3122948">
                <a:moveTo>
                  <a:pt x="0" y="0"/>
                </a:moveTo>
                <a:lnTo>
                  <a:pt x="8556022" y="0"/>
                </a:lnTo>
                <a:lnTo>
                  <a:pt x="8556022" y="3122948"/>
                </a:lnTo>
                <a:lnTo>
                  <a:pt x="0" y="31229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306422" y="250135"/>
            <a:ext cx="15393600" cy="2234863"/>
            <a:chOff x="0" y="0"/>
            <a:chExt cx="20524800" cy="2979817"/>
          </a:xfrm>
        </p:grpSpPr>
        <p:sp>
          <p:nvSpPr>
            <p:cNvPr id="7" name="TextBox 7"/>
            <p:cNvSpPr txBox="1"/>
            <p:nvPr/>
          </p:nvSpPr>
          <p:spPr>
            <a:xfrm>
              <a:off x="0" y="152400"/>
              <a:ext cx="20524800" cy="14647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平衡电位/equilibrium potential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2332117"/>
              <a:ext cx="20524800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r>
                <a:rPr lang="en-US" sz="3200">
                  <a:solidFill>
                    <a:srgbClr val="000000"/>
                  </a:solidFill>
                  <a:latin typeface="Open Sans" panose="020B0606030504020204"/>
                  <a:ea typeface="Open Sans" panose="020B0606030504020204"/>
                  <a:cs typeface="Open Sans" panose="020B0606030504020204"/>
                  <a:sym typeface="Open Sans" panose="020B0606030504020204"/>
                </a:rPr>
                <a:t>定义：静息膜电位时每个离子的浓度梯度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2072514" y="-209100"/>
            <a:ext cx="9525" cy="104961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TextBox 4"/>
          <p:cNvSpPr txBox="1"/>
          <p:nvPr/>
        </p:nvSpPr>
        <p:spPr>
          <a:xfrm>
            <a:off x="2515058" y="3100142"/>
            <a:ext cx="14881124" cy="6315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1.哪些细胞能够产生动作电位？</a:t>
            </a:r>
          </a:p>
          <a:p>
            <a:pPr algn="l">
              <a:lnSpc>
                <a:spcPts val="3840"/>
              </a:lnSpc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所有细胞的静息膜电位(resting membrane potential)都在-70mv左右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但</a:t>
            </a:r>
            <a:r>
              <a:rPr lang="en-US" sz="3200" b="1">
                <a:solidFill>
                  <a:srgbClr val="A41B17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只有神经细胞，心肌细胞和腺细胞能够产生动作电位</a:t>
            </a:r>
          </a:p>
          <a:p>
            <a:pPr algn="l">
              <a:lnSpc>
                <a:spcPts val="3840"/>
              </a:lnSpc>
            </a:pPr>
            <a:endParaRPr lang="en-US" sz="3200" b="1">
              <a:solidFill>
                <a:srgbClr val="A41B17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区别：兴奋性细胞膜上有电压门控性通道 voltage-gated channel</a:t>
            </a:r>
          </a:p>
          <a:p>
            <a:pPr algn="l">
              <a:lnSpc>
                <a:spcPts val="3840"/>
              </a:lnSpc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2.全或无反应：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频率可以变，amplitude(幅度)不会变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要么反应，要么完全不反应。一旦反应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就实现最大幅度的膜电位变化</a:t>
            </a:r>
          </a:p>
          <a:p>
            <a:pPr algn="l">
              <a:lnSpc>
                <a:spcPts val="3840"/>
              </a:lnSpc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  <a:p>
            <a:pPr algn="l">
              <a:lnSpc>
                <a:spcPts val="3840"/>
              </a:lnSpc>
              <a:spcBef>
                <a:spcPct val="0"/>
              </a:spcBef>
            </a:pPr>
            <a:endParaRPr lang="en-US" sz="3200" b="1">
              <a:solidFill>
                <a:srgbClr val="000000"/>
              </a:solidFill>
              <a:latin typeface="Open Sans Bold" panose="020B0806030504020204"/>
              <a:ea typeface="Open Sans Bold" panose="020B0806030504020204"/>
              <a:cs typeface="Open Sans Bold" panose="020B0806030504020204"/>
              <a:sym typeface="Open Sans Bold" panose="020B0806030504020204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9667659" y="6861305"/>
            <a:ext cx="8338522" cy="2553912"/>
          </a:xfrm>
          <a:custGeom>
            <a:avLst/>
            <a:gdLst/>
            <a:ahLst/>
            <a:cxnLst/>
            <a:rect l="l" t="t" r="r" b="b"/>
            <a:pathLst>
              <a:path w="8338522" h="2553912">
                <a:moveTo>
                  <a:pt x="0" y="0"/>
                </a:moveTo>
                <a:lnTo>
                  <a:pt x="8338523" y="0"/>
                </a:lnTo>
                <a:lnTo>
                  <a:pt x="8338523" y="2553912"/>
                </a:lnTo>
                <a:lnTo>
                  <a:pt x="0" y="25539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2515058" y="817914"/>
            <a:ext cx="13444996" cy="1060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动作电位/action potential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515058" y="2195267"/>
            <a:ext cx="12273272" cy="590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80"/>
              </a:lnSpc>
            </a:pPr>
            <a:r>
              <a:rPr lang="en-US" sz="39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定义：细胞受到刺激并产生反应时所产生的膜电位变化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673" b="-14194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36230" y="6476815"/>
            <a:ext cx="6000052" cy="3367529"/>
          </a:xfrm>
          <a:custGeom>
            <a:avLst/>
            <a:gdLst/>
            <a:ahLst/>
            <a:cxnLst/>
            <a:rect l="l" t="t" r="r" b="b"/>
            <a:pathLst>
              <a:path w="6000052" h="3367529">
                <a:moveTo>
                  <a:pt x="0" y="0"/>
                </a:moveTo>
                <a:lnTo>
                  <a:pt x="6000051" y="0"/>
                </a:lnTo>
                <a:lnTo>
                  <a:pt x="6000051" y="3367529"/>
                </a:lnTo>
                <a:lnTo>
                  <a:pt x="0" y="33675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326879" y="2233971"/>
            <a:ext cx="10971388" cy="534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step1.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前一个神经元释放神经递质(neurotransmitter), 与本神经元树突上/胞体的受体receptor结合</a:t>
            </a: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  --》离子通道打开，膜电位开始改变（有正有负），最后汇总到轴丘（棕色）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step2.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当到达轴丘的EPSP的总和达到兴奋性阈值threshold（</a:t>
            </a:r>
            <a:r>
              <a:rPr lang="en-US" sz="3200">
                <a:solidFill>
                  <a:srgbClr val="A41B17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-55mv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），</a:t>
            </a: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  --》动作电位生成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ctr">
              <a:lnSpc>
                <a:spcPts val="3840"/>
              </a:lnSpc>
              <a:spcBef>
                <a:spcPct val="0"/>
              </a:spcBef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108981" y="3829096"/>
            <a:ext cx="6753192" cy="6170085"/>
          </a:xfrm>
          <a:custGeom>
            <a:avLst/>
            <a:gdLst/>
            <a:ahLst/>
            <a:cxnLst/>
            <a:rect l="l" t="t" r="r" b="b"/>
            <a:pathLst>
              <a:path w="6753192" h="6170085">
                <a:moveTo>
                  <a:pt x="0" y="0"/>
                </a:moveTo>
                <a:lnTo>
                  <a:pt x="6753192" y="0"/>
                </a:lnTo>
                <a:lnTo>
                  <a:pt x="6753192" y="6170085"/>
                </a:lnTo>
                <a:lnTo>
                  <a:pt x="0" y="61700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93564" y="960995"/>
            <a:ext cx="13444996" cy="1060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动作电位的产生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139025" y="2001112"/>
            <a:ext cx="9611866" cy="7681668"/>
          </a:xfrm>
          <a:custGeom>
            <a:avLst/>
            <a:gdLst/>
            <a:ahLst/>
            <a:cxnLst/>
            <a:rect l="l" t="t" r="r" b="b"/>
            <a:pathLst>
              <a:path w="9611866" h="7681668">
                <a:moveTo>
                  <a:pt x="0" y="0"/>
                </a:moveTo>
                <a:lnTo>
                  <a:pt x="9611866" y="0"/>
                </a:lnTo>
                <a:lnTo>
                  <a:pt x="9611866" y="7681668"/>
                </a:lnTo>
                <a:lnTo>
                  <a:pt x="0" y="76816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688166" y="546070"/>
            <a:ext cx="7829303" cy="1853033"/>
            <a:chOff x="0" y="0"/>
            <a:chExt cx="10439071" cy="2470711"/>
          </a:xfrm>
        </p:grpSpPr>
        <p:sp>
          <p:nvSpPr>
            <p:cNvPr id="5" name="TextBox 5"/>
            <p:cNvSpPr txBox="1"/>
            <p:nvPr/>
          </p:nvSpPr>
          <p:spPr>
            <a:xfrm>
              <a:off x="0" y="1823011"/>
              <a:ext cx="10439071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152400"/>
              <a:ext cx="10439071" cy="14647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动作电位的过程</a:t>
              </a: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688166" y="2263977"/>
            <a:ext cx="7201304" cy="8743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step3.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 钠离子通道(</a:t>
            </a:r>
            <a:r>
              <a:rPr lang="en-US" sz="3200">
                <a:solidFill>
                  <a:srgbClr val="A41B17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potassium voltage gated channel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)打开，钠离子流到细胞内</a:t>
            </a:r>
          </a:p>
          <a:p>
            <a:pPr algn="l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--&gt;细胞内的膜电压上升（有更多正电荷）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FFFFFF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[depolarisation去极化]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step4. 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达到峰值(peak) =35mv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step5.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钠离子通道关闭。钾离子通道打开。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step6.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钾离子外流，细胞膜电位下降（正电荷减少了）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FFFFFF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[repolarisation复极化]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step7. 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到达最低值(低于静息膜电位）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FFFFFF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[hyperpolarisation超极化]</a:t>
            </a:r>
          </a:p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step8.</a:t>
            </a:r>
            <a:r>
              <a:rPr lang="en-US" sz="32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钾离子通道关闭。回到静息膜电位。</a:t>
            </a: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3840"/>
              </a:lnSpc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ctr">
              <a:lnSpc>
                <a:spcPts val="3840"/>
              </a:lnSpc>
              <a:spcBef>
                <a:spcPct val="0"/>
              </a:spcBef>
            </a:pPr>
            <a:endParaRPr lang="en-US" sz="32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475827" y="2399103"/>
            <a:ext cx="10681782" cy="6235490"/>
          </a:xfrm>
          <a:custGeom>
            <a:avLst/>
            <a:gdLst/>
            <a:ahLst/>
            <a:cxnLst/>
            <a:rect l="l" t="t" r="r" b="b"/>
            <a:pathLst>
              <a:path w="10681782" h="6235490">
                <a:moveTo>
                  <a:pt x="0" y="0"/>
                </a:moveTo>
                <a:lnTo>
                  <a:pt x="10681783" y="0"/>
                </a:lnTo>
                <a:lnTo>
                  <a:pt x="10681783" y="6235490"/>
                </a:lnTo>
                <a:lnTo>
                  <a:pt x="0" y="623549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28700" y="546070"/>
            <a:ext cx="10014229" cy="1853033"/>
            <a:chOff x="0" y="0"/>
            <a:chExt cx="13352305" cy="2470711"/>
          </a:xfrm>
        </p:grpSpPr>
        <p:sp>
          <p:nvSpPr>
            <p:cNvPr id="5" name="TextBox 5"/>
            <p:cNvSpPr txBox="1"/>
            <p:nvPr/>
          </p:nvSpPr>
          <p:spPr>
            <a:xfrm>
              <a:off x="0" y="1823011"/>
              <a:ext cx="13352305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152400"/>
              <a:ext cx="13352305" cy="14647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动作电位的模拟网站</a:t>
              </a: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2166119" y="9015412"/>
            <a:ext cx="13955762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https://phet.colorado.edu/sims/html/neuron/latest/neuron_en.html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0612" r="-15367" b="-694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146765" y="3619968"/>
            <a:ext cx="6586520" cy="6227255"/>
          </a:xfrm>
          <a:custGeom>
            <a:avLst/>
            <a:gdLst/>
            <a:ahLst/>
            <a:cxnLst/>
            <a:rect l="l" t="t" r="r" b="b"/>
            <a:pathLst>
              <a:path w="6586520" h="6227255">
                <a:moveTo>
                  <a:pt x="0" y="0"/>
                </a:moveTo>
                <a:lnTo>
                  <a:pt x="6586520" y="0"/>
                </a:lnTo>
                <a:lnTo>
                  <a:pt x="6586520" y="6227256"/>
                </a:lnTo>
                <a:lnTo>
                  <a:pt x="0" y="62272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28700" y="546070"/>
            <a:ext cx="7829303" cy="1853033"/>
            <a:chOff x="0" y="0"/>
            <a:chExt cx="10439071" cy="2470711"/>
          </a:xfrm>
        </p:grpSpPr>
        <p:sp>
          <p:nvSpPr>
            <p:cNvPr id="5" name="TextBox 5"/>
            <p:cNvSpPr txBox="1"/>
            <p:nvPr/>
          </p:nvSpPr>
          <p:spPr>
            <a:xfrm>
              <a:off x="0" y="1823011"/>
              <a:ext cx="10439071" cy="647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40"/>
                </a:lnSpc>
              </a:pPr>
              <a:endParaRPr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152400"/>
              <a:ext cx="10439071" cy="14647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00"/>
                </a:lnSpc>
              </a:pPr>
              <a:r>
                <a:rPr lang="en-US" sz="8000" b="1">
                  <a:solidFill>
                    <a:srgbClr val="000000"/>
                  </a:solidFill>
                  <a:latin typeface="Open Sans Bold" panose="020B0806030504020204"/>
                  <a:ea typeface="Open Sans Bold" panose="020B0806030504020204"/>
                  <a:cs typeface="Open Sans Bold" panose="020B0806030504020204"/>
                  <a:sym typeface="Open Sans Bold" panose="020B0806030504020204"/>
                </a:rPr>
                <a:t>动作电位-不应期</a:t>
              </a: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10010" y="2212237"/>
            <a:ext cx="9789514" cy="8743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1.</a:t>
            </a:r>
            <a:r>
              <a:rPr lang="en-US" sz="34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绝对不应期 absolute refractory period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动作电位生成1-2ms后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神经元不可能再引发第二个动作电位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→ 防止动作电位反向传导。由于后方的路被堵，只能向前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2.</a:t>
            </a:r>
            <a:r>
              <a:rPr lang="en-US" sz="3400" b="1">
                <a:solidFill>
                  <a:srgbClr val="000000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  <a:sym typeface="Open Sans Bold" panose="020B0806030504020204"/>
              </a:rPr>
              <a:t>相对不应期 Relative refractory period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绝对不应期之后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神经元可以再次生成动作电位，但刺激需要高于正常阈值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4080"/>
              </a:lnSpc>
              <a:spcBef>
                <a:spcPct val="0"/>
              </a:spcBef>
            </a:pPr>
            <a:r>
              <a:rPr lang="en-US" sz="3400">
                <a:solidFill>
                  <a:srgbClr val="000000"/>
                </a:solidFill>
                <a:latin typeface="Open Sans" panose="020B0606030504020204"/>
                <a:ea typeface="Open Sans" panose="020B0606030504020204"/>
                <a:cs typeface="Open Sans" panose="020B0606030504020204"/>
                <a:sym typeface="Open Sans" panose="020B0606030504020204"/>
              </a:rPr>
              <a:t>允许神经元在需要时快速恢复兴奋性，同时调节神经元响应刺激的强度和频率</a:t>
            </a: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  <a:p>
            <a:pPr algn="l">
              <a:lnSpc>
                <a:spcPts val="4080"/>
              </a:lnSpc>
              <a:spcBef>
                <a:spcPct val="0"/>
              </a:spcBef>
            </a:pPr>
            <a:endParaRPr lang="en-US" sz="3400">
              <a:solidFill>
                <a:srgbClr val="000000"/>
              </a:solidFill>
              <a:latin typeface="Open Sans" panose="020B0606030504020204"/>
              <a:ea typeface="Open Sans" panose="020B0606030504020204"/>
              <a:cs typeface="Open Sans" panose="020B0606030504020204"/>
              <a:sym typeface="Open Sans" panose="020B0606030504020204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c4NTVmMjA0ZWUwM2RmOTYxZDU2NmVkYzM2NGMzZDQ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Microsoft Macintosh PowerPoint</Application>
  <PresentationFormat>自定义</PresentationFormat>
  <Paragraphs>115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Arial</vt:lpstr>
      <vt:lpstr>Open Sans Bold Italics</vt:lpstr>
      <vt:lpstr>Calibri</vt:lpstr>
      <vt:lpstr>Open Sans Bold</vt:lpstr>
      <vt:lpstr>Open Sans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potential 动作电位</dc:title>
  <dc:creator/>
  <cp:lastModifiedBy>天悦 陈</cp:lastModifiedBy>
  <cp:revision>2</cp:revision>
  <dcterms:created xsi:type="dcterms:W3CDTF">2006-08-16T00:00:00Z</dcterms:created>
  <dcterms:modified xsi:type="dcterms:W3CDTF">2025-01-12T13:46:49Z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7FF8142DACEB451F84374628C392B93E_12</vt:lpwstr>
  </property>
  <property fmtid="{D5CDD505-2E9C-101B-9397-08002B2CF9AE}" pid="3" name="KSOProductBuildVer">
    <vt:lpwstr>2052-12.1.0.18276</vt:lpwstr>
  </property>
</Properties>
</file>