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6858000" cy="9144000"/>
  <p:embeddedFontLst>
    <p:embeddedFont>
      <p:font typeface="字由点字典黑 Bold" pitchFamily="18" charset="-122"/>
      <p:regular r:id="rId7"/>
    </p:embeddedFont>
    <p:embeddedFont>
      <p:font typeface="AC Diary Girl" panose="02000603000000000000" pitchFamily="2" charset="0"/>
      <p:regular r:id="rId8"/>
    </p:embeddedFont>
    <p:embeddedFont>
      <p:font typeface="AC Diary Girl Bold" panose="02000603000000000000" pitchFamily="2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624" autoAdjust="0"/>
  </p:normalViewPr>
  <p:slideViewPr>
    <p:cSldViewPr>
      <p:cViewPr varScale="1">
        <p:scale>
          <a:sx n="74" d="100"/>
          <a:sy n="74" d="100"/>
        </p:scale>
        <p:origin x="70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224942"/>
            <a:chOff x="0" y="0"/>
            <a:chExt cx="24384000" cy="242999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8109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237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8109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6237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109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6237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1028700"/>
            <a:ext cx="16230600" cy="8485114"/>
            <a:chOff x="0" y="0"/>
            <a:chExt cx="4274726" cy="22347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74726" cy="2234763"/>
            </a:xfrm>
            <a:custGeom>
              <a:avLst/>
              <a:gdLst/>
              <a:ahLst/>
              <a:cxnLst/>
              <a:rect l="l" t="t" r="r" b="b"/>
              <a:pathLst>
                <a:path w="4274726" h="223476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210436"/>
                  </a:lnTo>
                  <a:cubicBezTo>
                    <a:pt x="4274726" y="2223871"/>
                    <a:pt x="4263834" y="2234763"/>
                    <a:pt x="4250399" y="2234763"/>
                  </a:cubicBezTo>
                  <a:lnTo>
                    <a:pt x="24327" y="2234763"/>
                  </a:lnTo>
                  <a:cubicBezTo>
                    <a:pt x="10891" y="2234763"/>
                    <a:pt x="0" y="2223871"/>
                    <a:pt x="0" y="22104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BF2"/>
            </a:solidFill>
            <a:ln w="666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274726" cy="2272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604779" y="7086100"/>
            <a:ext cx="3078442" cy="703835"/>
            <a:chOff x="0" y="0"/>
            <a:chExt cx="4104589" cy="938447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4104589" cy="938447"/>
              <a:chOff x="0" y="0"/>
              <a:chExt cx="722017" cy="16507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722017" cy="165077"/>
              </a:xfrm>
              <a:custGeom>
                <a:avLst/>
                <a:gdLst/>
                <a:ahLst/>
                <a:cxnLst/>
                <a:rect l="l" t="t" r="r" b="b"/>
                <a:pathLst>
                  <a:path w="722017" h="165077">
                    <a:moveTo>
                      <a:pt x="82539" y="0"/>
                    </a:moveTo>
                    <a:lnTo>
                      <a:pt x="639479" y="0"/>
                    </a:lnTo>
                    <a:cubicBezTo>
                      <a:pt x="685064" y="0"/>
                      <a:pt x="722017" y="36954"/>
                      <a:pt x="722017" y="82539"/>
                    </a:cubicBezTo>
                    <a:lnTo>
                      <a:pt x="722017" y="82539"/>
                    </a:lnTo>
                    <a:cubicBezTo>
                      <a:pt x="722017" y="104429"/>
                      <a:pt x="713321" y="125423"/>
                      <a:pt x="697842" y="140902"/>
                    </a:cubicBezTo>
                    <a:cubicBezTo>
                      <a:pt x="682363" y="156381"/>
                      <a:pt x="661369" y="165077"/>
                      <a:pt x="639479" y="165077"/>
                    </a:cubicBezTo>
                    <a:lnTo>
                      <a:pt x="82539" y="165077"/>
                    </a:lnTo>
                    <a:cubicBezTo>
                      <a:pt x="60648" y="165077"/>
                      <a:pt x="39654" y="156381"/>
                      <a:pt x="24175" y="140902"/>
                    </a:cubicBezTo>
                    <a:cubicBezTo>
                      <a:pt x="8696" y="125423"/>
                      <a:pt x="0" y="104429"/>
                      <a:pt x="0" y="82539"/>
                    </a:cubicBezTo>
                    <a:lnTo>
                      <a:pt x="0" y="82539"/>
                    </a:lnTo>
                    <a:cubicBezTo>
                      <a:pt x="0" y="60648"/>
                      <a:pt x="8696" y="39654"/>
                      <a:pt x="24175" y="24175"/>
                    </a:cubicBezTo>
                    <a:cubicBezTo>
                      <a:pt x="39654" y="8696"/>
                      <a:pt x="60648" y="0"/>
                      <a:pt x="82539" y="0"/>
                    </a:cubicBezTo>
                    <a:close/>
                  </a:path>
                </a:pathLst>
              </a:custGeom>
              <a:solidFill>
                <a:srgbClr val="FCBF65"/>
              </a:solidFill>
              <a:ln w="47625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722017" cy="19365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167143" y="142198"/>
              <a:ext cx="3770302" cy="625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535"/>
                </a:lnSpc>
                <a:spcBef>
                  <a:spcPct val="0"/>
                </a:spcBef>
              </a:pPr>
              <a:r>
                <a:rPr lang="en-US" sz="2946" spc="197">
                  <a:solidFill>
                    <a:srgbClr val="000000"/>
                  </a:solidFill>
                  <a:latin typeface="AC Diary Girl"/>
                  <a:ea typeface="AC Diary Girl"/>
                  <a:cs typeface="AC Diary Girl"/>
                  <a:sym typeface="AC Diary Girl"/>
                </a:rPr>
                <a:t>2024.11.28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2346542" y="3242336"/>
            <a:ext cx="14057710" cy="2587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576"/>
              </a:lnSpc>
            </a:pPr>
            <a:r>
              <a:rPr lang="en-US" sz="15294">
                <a:solidFill>
                  <a:srgbClr val="000000"/>
                </a:solidFill>
                <a:latin typeface="AC Diary Girl"/>
                <a:ea typeface="AC Diary Girl"/>
                <a:cs typeface="AC Diary Girl"/>
                <a:sym typeface="AC Diary Girl"/>
              </a:rPr>
              <a:t>Olfactory</a:t>
            </a:r>
          </a:p>
        </p:txBody>
      </p:sp>
      <p:sp>
        <p:nvSpPr>
          <p:cNvPr id="21" name="Freeform 21"/>
          <p:cNvSpPr/>
          <p:nvPr/>
        </p:nvSpPr>
        <p:spPr>
          <a:xfrm>
            <a:off x="5212715" y="6127246"/>
            <a:ext cx="7862569" cy="491411"/>
          </a:xfrm>
          <a:custGeom>
            <a:avLst/>
            <a:gdLst/>
            <a:ahLst/>
            <a:cxnLst/>
            <a:rect l="l" t="t" r="r" b="b"/>
            <a:pathLst>
              <a:path w="7862569" h="491411">
                <a:moveTo>
                  <a:pt x="0" y="0"/>
                </a:moveTo>
                <a:lnTo>
                  <a:pt x="7862570" y="0"/>
                </a:lnTo>
                <a:lnTo>
                  <a:pt x="7862570" y="491410"/>
                </a:lnTo>
                <a:lnTo>
                  <a:pt x="0" y="4914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3366822" y="6489419"/>
            <a:ext cx="3389182" cy="2346826"/>
          </a:xfrm>
          <a:custGeom>
            <a:avLst/>
            <a:gdLst/>
            <a:ahLst/>
            <a:cxnLst/>
            <a:rect l="l" t="t" r="r" b="b"/>
            <a:pathLst>
              <a:path w="3389182" h="2346826">
                <a:moveTo>
                  <a:pt x="0" y="0"/>
                </a:moveTo>
                <a:lnTo>
                  <a:pt x="3389182" y="0"/>
                </a:lnTo>
                <a:lnTo>
                  <a:pt x="3389182" y="2346826"/>
                </a:lnTo>
                <a:lnTo>
                  <a:pt x="0" y="23468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224942"/>
            <a:chOff x="0" y="0"/>
            <a:chExt cx="24384000" cy="242999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8109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237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8109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6237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109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6237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1028700"/>
            <a:ext cx="16230600" cy="8485114"/>
            <a:chOff x="0" y="0"/>
            <a:chExt cx="4274726" cy="22347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74726" cy="2234763"/>
            </a:xfrm>
            <a:custGeom>
              <a:avLst/>
              <a:gdLst/>
              <a:ahLst/>
              <a:cxnLst/>
              <a:rect l="l" t="t" r="r" b="b"/>
              <a:pathLst>
                <a:path w="4274726" h="223476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210436"/>
                  </a:lnTo>
                  <a:cubicBezTo>
                    <a:pt x="4274726" y="2223871"/>
                    <a:pt x="4263834" y="2234763"/>
                    <a:pt x="4250399" y="2234763"/>
                  </a:cubicBezTo>
                  <a:lnTo>
                    <a:pt x="24327" y="2234763"/>
                  </a:lnTo>
                  <a:cubicBezTo>
                    <a:pt x="10891" y="2234763"/>
                    <a:pt x="0" y="2223871"/>
                    <a:pt x="0" y="22104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BF2"/>
            </a:solidFill>
            <a:ln w="666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274726" cy="2272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62934" y="1704226"/>
            <a:ext cx="7755008" cy="953184"/>
            <a:chOff x="0" y="0"/>
            <a:chExt cx="1253935" cy="15412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53935" cy="154124"/>
            </a:xfrm>
            <a:custGeom>
              <a:avLst/>
              <a:gdLst/>
              <a:ahLst/>
              <a:cxnLst/>
              <a:rect l="l" t="t" r="r" b="b"/>
              <a:pathLst>
                <a:path w="1253935" h="154124">
                  <a:moveTo>
                    <a:pt x="77062" y="0"/>
                  </a:moveTo>
                  <a:lnTo>
                    <a:pt x="1176873" y="0"/>
                  </a:lnTo>
                  <a:cubicBezTo>
                    <a:pt x="1219433" y="0"/>
                    <a:pt x="1253935" y="34502"/>
                    <a:pt x="1253935" y="77062"/>
                  </a:cubicBezTo>
                  <a:lnTo>
                    <a:pt x="1253935" y="77062"/>
                  </a:lnTo>
                  <a:cubicBezTo>
                    <a:pt x="1253935" y="97500"/>
                    <a:pt x="1245816" y="117101"/>
                    <a:pt x="1231364" y="131553"/>
                  </a:cubicBezTo>
                  <a:cubicBezTo>
                    <a:pt x="1216912" y="146005"/>
                    <a:pt x="1197311" y="154124"/>
                    <a:pt x="1176873" y="154124"/>
                  </a:cubicBezTo>
                  <a:lnTo>
                    <a:pt x="77062" y="154124"/>
                  </a:lnTo>
                  <a:cubicBezTo>
                    <a:pt x="34502" y="154124"/>
                    <a:pt x="0" y="119622"/>
                    <a:pt x="0" y="77062"/>
                  </a:cubicBezTo>
                  <a:lnTo>
                    <a:pt x="0" y="77062"/>
                  </a:lnTo>
                  <a:cubicBezTo>
                    <a:pt x="0" y="34502"/>
                    <a:pt x="34502" y="0"/>
                    <a:pt x="77062" y="0"/>
                  </a:cubicBezTo>
                  <a:close/>
                </a:path>
              </a:pathLst>
            </a:custGeom>
            <a:solidFill>
              <a:srgbClr val="FCBF65"/>
            </a:solidFill>
            <a:ln w="4762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253935" cy="182699"/>
            </a:xfrm>
            <a:prstGeom prst="rect">
              <a:avLst/>
            </a:prstGeom>
          </p:spPr>
          <p:txBody>
            <a:bodyPr lIns="73686" tIns="73686" rIns="73686" bIns="73686" rtlCol="0" anchor="ctr"/>
            <a:lstStyle/>
            <a:p>
              <a:pPr marL="0" lvl="0" indent="0"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983838" y="1747431"/>
            <a:ext cx="7481985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70"/>
              </a:lnSpc>
            </a:pPr>
            <a:r>
              <a:rPr lang="en-US" sz="5225" b="1" spc="501">
                <a:solidFill>
                  <a:srgbClr val="000000"/>
                </a:solidFill>
                <a:latin typeface="AC Diary Girl Bold"/>
                <a:ea typeface="AC Diary Girl Bold"/>
                <a:cs typeface="AC Diary Girl Bold"/>
                <a:sym typeface="AC Diary Girl Bold"/>
              </a:rPr>
              <a:t>Olfactory System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22977" y="3092300"/>
            <a:ext cx="4667748" cy="2782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olfactory cells 嗅觉神经</a:t>
            </a:r>
          </a:p>
          <a:p>
            <a:pPr algn="ctr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↓</a:t>
            </a:r>
          </a:p>
          <a:p>
            <a:pPr algn="ctr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olfactory bulbs 嗅球</a:t>
            </a:r>
          </a:p>
          <a:p>
            <a:pPr algn="ctr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↓</a:t>
            </a:r>
          </a:p>
          <a:p>
            <a:pPr marL="0" lvl="1" indent="0" algn="ctr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olfactory nerves 嗅神经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353066" y="4416734"/>
            <a:ext cx="4713475" cy="534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piriform cortex 梨状皮层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353066" y="6040747"/>
            <a:ext cx="2101795" cy="1096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amygdala</a:t>
            </a:r>
          </a:p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杏仁核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620344" y="5359709"/>
            <a:ext cx="4532380" cy="534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limbic system 边缘系统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620344" y="6976456"/>
            <a:ext cx="1932031" cy="1096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thalamus</a:t>
            </a:r>
          </a:p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丘脑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390434" y="7002772"/>
            <a:ext cx="3524581" cy="1658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orbitofrontal cortex</a:t>
            </a:r>
          </a:p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眶额叶皮层</a:t>
            </a:r>
          </a:p>
        </p:txBody>
      </p:sp>
      <p:sp>
        <p:nvSpPr>
          <p:cNvPr id="25" name="AutoShape 25"/>
          <p:cNvSpPr/>
          <p:nvPr/>
        </p:nvSpPr>
        <p:spPr>
          <a:xfrm flipH="1" flipV="1">
            <a:off x="6791206" y="4707623"/>
            <a:ext cx="0" cy="19050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flipH="1">
            <a:off x="6390725" y="5670107"/>
            <a:ext cx="400481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6810256" y="4726673"/>
            <a:ext cx="40691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6810256" y="6612623"/>
            <a:ext cx="40691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2822903" y="7257444"/>
            <a:ext cx="567532" cy="534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→</a:t>
            </a:r>
          </a:p>
        </p:txBody>
      </p:sp>
      <p:sp>
        <p:nvSpPr>
          <p:cNvPr id="30" name="AutoShape 30"/>
          <p:cNvSpPr/>
          <p:nvPr/>
        </p:nvSpPr>
        <p:spPr>
          <a:xfrm flipV="1">
            <a:off x="10026791" y="5669648"/>
            <a:ext cx="0" cy="19050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flipH="1">
            <a:off x="9626310" y="6632132"/>
            <a:ext cx="400481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10045841" y="5688698"/>
            <a:ext cx="40691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10045841" y="7574648"/>
            <a:ext cx="40691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TextBox 34"/>
          <p:cNvSpPr txBox="1"/>
          <p:nvPr/>
        </p:nvSpPr>
        <p:spPr>
          <a:xfrm>
            <a:off x="7353066" y="3196781"/>
            <a:ext cx="8633120" cy="1096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0"/>
              </a:lnSpc>
              <a:spcBef>
                <a:spcPct val="0"/>
              </a:spcBef>
            </a:pPr>
            <a:r>
              <a:rPr lang="en-US" sz="2980">
                <a:solidFill>
                  <a:srgbClr val="FCBF65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嗅觉系统是所有感觉系统中唯一一个不需要先经过丘脑，就能将主要感觉通路投射给皮层的系统!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224942"/>
            <a:chOff x="0" y="0"/>
            <a:chExt cx="24384000" cy="242999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8109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237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8109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6237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109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6237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1028700"/>
            <a:ext cx="16230600" cy="8485114"/>
            <a:chOff x="0" y="0"/>
            <a:chExt cx="4274726" cy="22347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74726" cy="2234763"/>
            </a:xfrm>
            <a:custGeom>
              <a:avLst/>
              <a:gdLst/>
              <a:ahLst/>
              <a:cxnLst/>
              <a:rect l="l" t="t" r="r" b="b"/>
              <a:pathLst>
                <a:path w="4274726" h="223476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210436"/>
                  </a:lnTo>
                  <a:cubicBezTo>
                    <a:pt x="4274726" y="2223871"/>
                    <a:pt x="4263834" y="2234763"/>
                    <a:pt x="4250399" y="2234763"/>
                  </a:cubicBezTo>
                  <a:lnTo>
                    <a:pt x="24327" y="2234763"/>
                  </a:lnTo>
                  <a:cubicBezTo>
                    <a:pt x="10891" y="2234763"/>
                    <a:pt x="0" y="2223871"/>
                    <a:pt x="0" y="22104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BF2"/>
            </a:solidFill>
            <a:ln w="666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274726" cy="2272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62934" y="1704226"/>
            <a:ext cx="6641573" cy="953184"/>
            <a:chOff x="0" y="0"/>
            <a:chExt cx="1073899" cy="15412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73899" cy="154124"/>
            </a:xfrm>
            <a:custGeom>
              <a:avLst/>
              <a:gdLst/>
              <a:ahLst/>
              <a:cxnLst/>
              <a:rect l="l" t="t" r="r" b="b"/>
              <a:pathLst>
                <a:path w="1073899" h="154124">
                  <a:moveTo>
                    <a:pt x="77062" y="0"/>
                  </a:moveTo>
                  <a:lnTo>
                    <a:pt x="996837" y="0"/>
                  </a:lnTo>
                  <a:cubicBezTo>
                    <a:pt x="1039397" y="0"/>
                    <a:pt x="1073899" y="34502"/>
                    <a:pt x="1073899" y="77062"/>
                  </a:cubicBezTo>
                  <a:lnTo>
                    <a:pt x="1073899" y="77062"/>
                  </a:lnTo>
                  <a:cubicBezTo>
                    <a:pt x="1073899" y="97500"/>
                    <a:pt x="1065780" y="117101"/>
                    <a:pt x="1051328" y="131553"/>
                  </a:cubicBezTo>
                  <a:cubicBezTo>
                    <a:pt x="1036876" y="146005"/>
                    <a:pt x="1017275" y="154124"/>
                    <a:pt x="996837" y="154124"/>
                  </a:cubicBezTo>
                  <a:lnTo>
                    <a:pt x="77062" y="154124"/>
                  </a:lnTo>
                  <a:cubicBezTo>
                    <a:pt x="34502" y="154124"/>
                    <a:pt x="0" y="119622"/>
                    <a:pt x="0" y="77062"/>
                  </a:cubicBezTo>
                  <a:lnTo>
                    <a:pt x="0" y="77062"/>
                  </a:lnTo>
                  <a:cubicBezTo>
                    <a:pt x="0" y="34502"/>
                    <a:pt x="34502" y="0"/>
                    <a:pt x="77062" y="0"/>
                  </a:cubicBezTo>
                  <a:close/>
                </a:path>
              </a:pathLst>
            </a:custGeom>
            <a:solidFill>
              <a:srgbClr val="FCBF65"/>
            </a:solidFill>
            <a:ln w="4762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073899" cy="182699"/>
            </a:xfrm>
            <a:prstGeom prst="rect">
              <a:avLst/>
            </a:prstGeom>
          </p:spPr>
          <p:txBody>
            <a:bodyPr lIns="73686" tIns="73686" rIns="73686" bIns="73686" rtlCol="0" anchor="ctr"/>
            <a:lstStyle/>
            <a:p>
              <a:pPr marL="0" lvl="0" indent="0"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8414975" y="2657410"/>
            <a:ext cx="8346385" cy="6291087"/>
          </a:xfrm>
          <a:custGeom>
            <a:avLst/>
            <a:gdLst/>
            <a:ahLst/>
            <a:cxnLst/>
            <a:rect l="l" t="t" r="r" b="b"/>
            <a:pathLst>
              <a:path w="8346385" h="6291087">
                <a:moveTo>
                  <a:pt x="0" y="0"/>
                </a:moveTo>
                <a:lnTo>
                  <a:pt x="8346385" y="0"/>
                </a:lnTo>
                <a:lnTo>
                  <a:pt x="8346385" y="6291088"/>
                </a:lnTo>
                <a:lnTo>
                  <a:pt x="0" y="62910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983837" y="1747431"/>
            <a:ext cx="6220669" cy="796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70"/>
              </a:lnSpc>
            </a:pPr>
            <a:r>
              <a:rPr lang="en-US" sz="5225" b="1" spc="501" dirty="0">
                <a:solidFill>
                  <a:srgbClr val="000000"/>
                </a:solidFill>
                <a:latin typeface="AC Diary Girl Bold"/>
                <a:ea typeface="AC Diary Girl Bold"/>
                <a:cs typeface="AC Diary Girl Bold"/>
                <a:sym typeface="AC Diary Girl Bold"/>
              </a:rPr>
              <a:t>Olfactory Cells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22977" y="2964127"/>
            <a:ext cx="6885267" cy="5591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located on the olfactory epithelium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olfactory receptor cells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supporting cells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basal (stem) cells</a:t>
            </a:r>
          </a:p>
          <a:p>
            <a:pPr algn="l">
              <a:lnSpc>
                <a:spcPts val="4470"/>
              </a:lnSpc>
            </a:pPr>
            <a:endParaRPr lang="en-US" sz="2980">
              <a:solidFill>
                <a:srgbClr val="000000"/>
              </a:solidFill>
              <a:latin typeface="字由点字典黑 Bold"/>
              <a:ea typeface="字由点字典黑 Bold"/>
              <a:cs typeface="字由点字典黑 Bold"/>
              <a:sym typeface="字由点字典黑 Bold"/>
            </a:endParaRPr>
          </a:p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Olfactory receptor cells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4-8 weeks lifespan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axons - olfactory bulbs</a:t>
            </a:r>
          </a:p>
          <a:p>
            <a:pPr marL="1286863" lvl="2" indent="-428954" algn="l">
              <a:lnSpc>
                <a:spcPts val="4470"/>
              </a:lnSpc>
              <a:buFont typeface="Arial"/>
              <a:buChar char="⚬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damage: anosmia 嗅觉丧失症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224942"/>
            <a:chOff x="0" y="0"/>
            <a:chExt cx="24384000" cy="242999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8109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237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8109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6237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109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6237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1028700"/>
            <a:ext cx="16230600" cy="8485114"/>
            <a:chOff x="0" y="0"/>
            <a:chExt cx="4274726" cy="22347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74726" cy="2234763"/>
            </a:xfrm>
            <a:custGeom>
              <a:avLst/>
              <a:gdLst/>
              <a:ahLst/>
              <a:cxnLst/>
              <a:rect l="l" t="t" r="r" b="b"/>
              <a:pathLst>
                <a:path w="4274726" h="223476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210436"/>
                  </a:lnTo>
                  <a:cubicBezTo>
                    <a:pt x="4274726" y="2223871"/>
                    <a:pt x="4263834" y="2234763"/>
                    <a:pt x="4250399" y="2234763"/>
                  </a:cubicBezTo>
                  <a:lnTo>
                    <a:pt x="24327" y="2234763"/>
                  </a:lnTo>
                  <a:cubicBezTo>
                    <a:pt x="10891" y="2234763"/>
                    <a:pt x="0" y="2223871"/>
                    <a:pt x="0" y="22104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BF2"/>
            </a:solidFill>
            <a:ln w="666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274726" cy="2272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62934" y="1704226"/>
            <a:ext cx="6852042" cy="953184"/>
            <a:chOff x="0" y="0"/>
            <a:chExt cx="1107931" cy="15412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07931" cy="154124"/>
            </a:xfrm>
            <a:custGeom>
              <a:avLst/>
              <a:gdLst/>
              <a:ahLst/>
              <a:cxnLst/>
              <a:rect l="l" t="t" r="r" b="b"/>
              <a:pathLst>
                <a:path w="1107931" h="154124">
                  <a:moveTo>
                    <a:pt x="77062" y="0"/>
                  </a:moveTo>
                  <a:lnTo>
                    <a:pt x="1030869" y="0"/>
                  </a:lnTo>
                  <a:cubicBezTo>
                    <a:pt x="1073429" y="0"/>
                    <a:pt x="1107931" y="34502"/>
                    <a:pt x="1107931" y="77062"/>
                  </a:cubicBezTo>
                  <a:lnTo>
                    <a:pt x="1107931" y="77062"/>
                  </a:lnTo>
                  <a:cubicBezTo>
                    <a:pt x="1107931" y="97500"/>
                    <a:pt x="1099812" y="117101"/>
                    <a:pt x="1085360" y="131553"/>
                  </a:cubicBezTo>
                  <a:cubicBezTo>
                    <a:pt x="1070908" y="146005"/>
                    <a:pt x="1051307" y="154124"/>
                    <a:pt x="1030869" y="154124"/>
                  </a:cubicBezTo>
                  <a:lnTo>
                    <a:pt x="77062" y="154124"/>
                  </a:lnTo>
                  <a:cubicBezTo>
                    <a:pt x="34502" y="154124"/>
                    <a:pt x="0" y="119622"/>
                    <a:pt x="0" y="77062"/>
                  </a:cubicBezTo>
                  <a:lnTo>
                    <a:pt x="0" y="77062"/>
                  </a:lnTo>
                  <a:cubicBezTo>
                    <a:pt x="0" y="34502"/>
                    <a:pt x="34502" y="0"/>
                    <a:pt x="77062" y="0"/>
                  </a:cubicBezTo>
                  <a:close/>
                </a:path>
              </a:pathLst>
            </a:custGeom>
            <a:solidFill>
              <a:srgbClr val="FCBF65"/>
            </a:solidFill>
            <a:ln w="4762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107931" cy="182699"/>
            </a:xfrm>
            <a:prstGeom prst="rect">
              <a:avLst/>
            </a:prstGeom>
          </p:spPr>
          <p:txBody>
            <a:bodyPr lIns="73686" tIns="73686" rIns="73686" bIns="73686" rtlCol="0" anchor="ctr"/>
            <a:lstStyle/>
            <a:p>
              <a:pPr marL="0" lvl="0" indent="0"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6347123" y="4313821"/>
            <a:ext cx="5593754" cy="4944479"/>
          </a:xfrm>
          <a:custGeom>
            <a:avLst/>
            <a:gdLst/>
            <a:ahLst/>
            <a:cxnLst/>
            <a:rect l="l" t="t" r="r" b="b"/>
            <a:pathLst>
              <a:path w="5593754" h="4944479">
                <a:moveTo>
                  <a:pt x="0" y="0"/>
                </a:moveTo>
                <a:lnTo>
                  <a:pt x="5593754" y="0"/>
                </a:lnTo>
                <a:lnTo>
                  <a:pt x="5593754" y="4944479"/>
                </a:lnTo>
                <a:lnTo>
                  <a:pt x="0" y="49444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983838" y="1747431"/>
            <a:ext cx="6431138" cy="796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270"/>
              </a:lnSpc>
            </a:pPr>
            <a:r>
              <a:rPr lang="en-US" sz="5225" b="1" spc="501" dirty="0">
                <a:solidFill>
                  <a:srgbClr val="000000"/>
                </a:solidFill>
                <a:latin typeface="AC Diary Girl Bold"/>
                <a:ea typeface="AC Diary Girl Bold"/>
                <a:cs typeface="AC Diary Girl Bold"/>
                <a:sym typeface="AC Diary Girl Bold"/>
              </a:rPr>
              <a:t>Olfactory Bulbs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22977" y="3092300"/>
            <a:ext cx="13252913" cy="1096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2 bulbs (1 for each nostril)</a:t>
            </a:r>
          </a:p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information is then transferred to cortex via olfactory nerves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F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224942"/>
            <a:chOff x="0" y="0"/>
            <a:chExt cx="24384000" cy="242999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8109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237142" y="0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8109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16237142" y="8109142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8109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618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6237142" y="16153064"/>
              <a:ext cx="8146858" cy="8146858"/>
            </a:xfrm>
            <a:custGeom>
              <a:avLst/>
              <a:gdLst/>
              <a:ahLst/>
              <a:cxnLst/>
              <a:rect l="l" t="t" r="r" b="b"/>
              <a:pathLst>
                <a:path w="8146858" h="8146858">
                  <a:moveTo>
                    <a:pt x="0" y="0"/>
                  </a:moveTo>
                  <a:lnTo>
                    <a:pt x="8146858" y="0"/>
                  </a:lnTo>
                  <a:lnTo>
                    <a:pt x="8146858" y="8146858"/>
                  </a:lnTo>
                  <a:lnTo>
                    <a:pt x="0" y="81468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4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028700" y="1028700"/>
            <a:ext cx="16230600" cy="8485114"/>
            <a:chOff x="0" y="0"/>
            <a:chExt cx="4274726" cy="22347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74726" cy="2234763"/>
            </a:xfrm>
            <a:custGeom>
              <a:avLst/>
              <a:gdLst/>
              <a:ahLst/>
              <a:cxnLst/>
              <a:rect l="l" t="t" r="r" b="b"/>
              <a:pathLst>
                <a:path w="4274726" h="223476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210436"/>
                  </a:lnTo>
                  <a:cubicBezTo>
                    <a:pt x="4274726" y="2223871"/>
                    <a:pt x="4263834" y="2234763"/>
                    <a:pt x="4250399" y="2234763"/>
                  </a:cubicBezTo>
                  <a:lnTo>
                    <a:pt x="24327" y="2234763"/>
                  </a:lnTo>
                  <a:cubicBezTo>
                    <a:pt x="10891" y="2234763"/>
                    <a:pt x="0" y="2223871"/>
                    <a:pt x="0" y="22104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BF2"/>
            </a:solidFill>
            <a:ln w="666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274726" cy="2272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562934" y="1704226"/>
            <a:ext cx="8175764" cy="953184"/>
            <a:chOff x="0" y="0"/>
            <a:chExt cx="10901019" cy="1270912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10901019" cy="1270912"/>
              <a:chOff x="0" y="0"/>
              <a:chExt cx="1321968" cy="154124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321968" cy="154124"/>
              </a:xfrm>
              <a:custGeom>
                <a:avLst/>
                <a:gdLst/>
                <a:ahLst/>
                <a:cxnLst/>
                <a:rect l="l" t="t" r="r" b="b"/>
                <a:pathLst>
                  <a:path w="1321968" h="154124">
                    <a:moveTo>
                      <a:pt x="77062" y="0"/>
                    </a:moveTo>
                    <a:lnTo>
                      <a:pt x="1244906" y="0"/>
                    </a:lnTo>
                    <a:cubicBezTo>
                      <a:pt x="1287466" y="0"/>
                      <a:pt x="1321968" y="34502"/>
                      <a:pt x="1321968" y="77062"/>
                    </a:cubicBezTo>
                    <a:lnTo>
                      <a:pt x="1321968" y="77062"/>
                    </a:lnTo>
                    <a:cubicBezTo>
                      <a:pt x="1321968" y="97500"/>
                      <a:pt x="1313849" y="117101"/>
                      <a:pt x="1299397" y="131553"/>
                    </a:cubicBezTo>
                    <a:cubicBezTo>
                      <a:pt x="1284945" y="146005"/>
                      <a:pt x="1265344" y="154124"/>
                      <a:pt x="1244906" y="154124"/>
                    </a:cubicBezTo>
                    <a:lnTo>
                      <a:pt x="77062" y="154124"/>
                    </a:lnTo>
                    <a:cubicBezTo>
                      <a:pt x="34502" y="154124"/>
                      <a:pt x="0" y="119622"/>
                      <a:pt x="0" y="77062"/>
                    </a:cubicBezTo>
                    <a:lnTo>
                      <a:pt x="0" y="77062"/>
                    </a:lnTo>
                    <a:cubicBezTo>
                      <a:pt x="0" y="34502"/>
                      <a:pt x="34502" y="0"/>
                      <a:pt x="77062" y="0"/>
                    </a:cubicBezTo>
                    <a:close/>
                  </a:path>
                </a:pathLst>
              </a:custGeom>
              <a:solidFill>
                <a:srgbClr val="FCBF65"/>
              </a:solidFill>
              <a:ln w="47625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321968" cy="182699"/>
              </a:xfrm>
              <a:prstGeom prst="rect">
                <a:avLst/>
              </a:prstGeom>
            </p:spPr>
            <p:txBody>
              <a:bodyPr lIns="73686" tIns="73686" rIns="73686" bIns="73686" rtlCol="0" anchor="ctr"/>
              <a:lstStyle/>
              <a:p>
                <a:pPr marL="0" lvl="0" indent="0" algn="ctr">
                  <a:lnSpc>
                    <a:spcPts val="26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669621" y="70307"/>
              <a:ext cx="10231396" cy="10922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6270"/>
                </a:lnSpc>
              </a:pPr>
              <a:r>
                <a:rPr lang="en-US" sz="5225" b="1" spc="501" dirty="0">
                  <a:solidFill>
                    <a:srgbClr val="000000"/>
                  </a:solidFill>
                  <a:latin typeface="AC Diary Girl Bold"/>
                  <a:ea typeface="AC Diary Girl Bold"/>
                  <a:cs typeface="AC Diary Girl Bold"/>
                  <a:sym typeface="AC Diary Girl Bold"/>
                </a:rPr>
                <a:t>Olfactory Pathway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10242202" y="1450548"/>
            <a:ext cx="6527292" cy="7385903"/>
          </a:xfrm>
          <a:custGeom>
            <a:avLst/>
            <a:gdLst/>
            <a:ahLst/>
            <a:cxnLst/>
            <a:rect l="l" t="t" r="r" b="b"/>
            <a:pathLst>
              <a:path w="6527292" h="7385903">
                <a:moveTo>
                  <a:pt x="0" y="0"/>
                </a:moveTo>
                <a:lnTo>
                  <a:pt x="6527293" y="0"/>
                </a:lnTo>
                <a:lnTo>
                  <a:pt x="6527293" y="7385904"/>
                </a:lnTo>
                <a:lnTo>
                  <a:pt x="0" y="73859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562934" y="2994406"/>
            <a:ext cx="8945258" cy="4467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piriform cortex </a:t>
            </a:r>
          </a:p>
          <a:p>
            <a:pPr algn="l">
              <a:lnSpc>
                <a:spcPts val="4470"/>
              </a:lnSpc>
            </a:pPr>
            <a:r>
              <a:rPr lang="en-US" sz="298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    (primary olfactory cortex)</a:t>
            </a:r>
          </a:p>
          <a:p>
            <a:pPr marL="643432" lvl="1" indent="-321716" algn="l">
              <a:lnSpc>
                <a:spcPts val="4470"/>
              </a:lnSpc>
              <a:buFont typeface="Arial"/>
              <a:buChar char="•"/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amygdala</a:t>
            </a:r>
          </a:p>
          <a:p>
            <a:pPr algn="l">
              <a:lnSpc>
                <a:spcPts val="4470"/>
              </a:lnSpc>
            </a:pPr>
            <a:endParaRPr lang="en-US" sz="2980" dirty="0">
              <a:solidFill>
                <a:srgbClr val="000000"/>
              </a:solidFill>
              <a:latin typeface="字由点字典黑 Bold"/>
              <a:ea typeface="字由点字典黑 Bold"/>
              <a:cs typeface="字由点字典黑 Bold"/>
              <a:sym typeface="字由点字典黑 Bold"/>
            </a:endParaRPr>
          </a:p>
          <a:p>
            <a:pPr algn="l">
              <a:lnSpc>
                <a:spcPts val="4470"/>
              </a:lnSpc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2 pathways：</a:t>
            </a:r>
          </a:p>
          <a:p>
            <a:pPr marL="643432" lvl="1" indent="-321716" algn="l">
              <a:lnSpc>
                <a:spcPts val="4470"/>
              </a:lnSpc>
              <a:buAutoNum type="arabicPeriod"/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limbic system - </a:t>
            </a:r>
            <a:r>
              <a:rPr lang="en-US" sz="2980" dirty="0" err="1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介导由气味引起的情绪反应</a:t>
            </a:r>
            <a:endParaRPr lang="en-US" sz="2980" dirty="0">
              <a:solidFill>
                <a:srgbClr val="000000"/>
              </a:solidFill>
              <a:latin typeface="字由点字典黑 Bold"/>
              <a:ea typeface="字由点字典黑 Bold"/>
              <a:cs typeface="字由点字典黑 Bold"/>
              <a:sym typeface="字由点字典黑 Bold"/>
            </a:endParaRPr>
          </a:p>
          <a:p>
            <a:pPr marL="643432" lvl="1" indent="-321716" algn="l">
              <a:lnSpc>
                <a:spcPts val="4470"/>
              </a:lnSpc>
              <a:buAutoNum type="arabicPeriod"/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thalamus → orbitofrontal cortex</a:t>
            </a:r>
          </a:p>
          <a:p>
            <a:pPr algn="l">
              <a:lnSpc>
                <a:spcPts val="4470"/>
              </a:lnSpc>
            </a:pPr>
            <a:r>
              <a:rPr lang="en-US" sz="2980" dirty="0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    </a:t>
            </a:r>
            <a:r>
              <a:rPr lang="en-US" sz="2980" dirty="0" err="1">
                <a:solidFill>
                  <a:srgbClr val="000000"/>
                </a:solidFill>
                <a:latin typeface="字由点字典黑 Bold"/>
                <a:ea typeface="字由点字典黑 Bold"/>
                <a:cs typeface="字由点字典黑 Bold"/>
                <a:sym typeface="字由点字典黑 Bold"/>
              </a:rPr>
              <a:t>介导由气味产生的认知</a:t>
            </a:r>
            <a:endParaRPr lang="en-US" sz="2980" dirty="0">
              <a:solidFill>
                <a:srgbClr val="000000"/>
              </a:solidFill>
              <a:latin typeface="字由点字典黑 Bold"/>
              <a:ea typeface="字由点字典黑 Bold"/>
              <a:cs typeface="字由点字典黑 Bold"/>
              <a:sym typeface="字由点字典黑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Microsoft Macintosh PowerPoint</Application>
  <PresentationFormat>自定义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字由点字典黑 Bold</vt:lpstr>
      <vt:lpstr>AC Diary Girl</vt:lpstr>
      <vt:lpstr>Arial</vt:lpstr>
      <vt:lpstr>Calibri</vt:lpstr>
      <vt:lpstr>AC Diary Girl Bold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Olfactory</dc:title>
  <cp:lastModifiedBy>天悦 陈</cp:lastModifiedBy>
  <cp:revision>2</cp:revision>
  <dcterms:created xsi:type="dcterms:W3CDTF">2006-08-16T00:00:00Z</dcterms:created>
  <dcterms:modified xsi:type="dcterms:W3CDTF">2024-11-28T09:05:42Z</dcterms:modified>
  <dc:identifier>DAGXY9m6ESU</dc:identifier>
</cp:coreProperties>
</file>