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6" r:id="rId2"/>
  </p:sldMasterIdLst>
  <p:notesMasterIdLst>
    <p:notesMasterId r:id="rId77"/>
  </p:notesMasterIdLst>
  <p:sldIdLst>
    <p:sldId id="256" r:id="rId3"/>
    <p:sldId id="363" r:id="rId4"/>
    <p:sldId id="258" r:id="rId5"/>
    <p:sldId id="259" r:id="rId6"/>
    <p:sldId id="361" r:id="rId7"/>
    <p:sldId id="261" r:id="rId8"/>
    <p:sldId id="262" r:id="rId9"/>
    <p:sldId id="360" r:id="rId10"/>
    <p:sldId id="264" r:id="rId11"/>
    <p:sldId id="265"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339" r:id="rId29"/>
    <p:sldId id="284" r:id="rId30"/>
    <p:sldId id="285" r:id="rId31"/>
    <p:sldId id="287" r:id="rId32"/>
    <p:sldId id="288" r:id="rId33"/>
    <p:sldId id="289" r:id="rId34"/>
    <p:sldId id="290" r:id="rId35"/>
    <p:sldId id="291" r:id="rId36"/>
    <p:sldId id="292" r:id="rId37"/>
    <p:sldId id="340" r:id="rId38"/>
    <p:sldId id="294" r:id="rId39"/>
    <p:sldId id="295" r:id="rId40"/>
    <p:sldId id="352" r:id="rId41"/>
    <p:sldId id="353" r:id="rId42"/>
    <p:sldId id="354" r:id="rId43"/>
    <p:sldId id="298" r:id="rId44"/>
    <p:sldId id="347" r:id="rId45"/>
    <p:sldId id="300" r:id="rId46"/>
    <p:sldId id="301" r:id="rId47"/>
    <p:sldId id="302" r:id="rId48"/>
    <p:sldId id="303" r:id="rId49"/>
    <p:sldId id="304" r:id="rId50"/>
    <p:sldId id="342" r:id="rId51"/>
    <p:sldId id="358" r:id="rId52"/>
    <p:sldId id="355" r:id="rId53"/>
    <p:sldId id="343" r:id="rId54"/>
    <p:sldId id="309" r:id="rId55"/>
    <p:sldId id="311" r:id="rId56"/>
    <p:sldId id="312" r:id="rId57"/>
    <p:sldId id="313" r:id="rId58"/>
    <p:sldId id="327" r:id="rId59"/>
    <p:sldId id="315" r:id="rId60"/>
    <p:sldId id="316" r:id="rId61"/>
    <p:sldId id="357" r:id="rId62"/>
    <p:sldId id="318" r:id="rId63"/>
    <p:sldId id="319" r:id="rId64"/>
    <p:sldId id="321" r:id="rId65"/>
    <p:sldId id="323" r:id="rId66"/>
    <p:sldId id="324" r:id="rId67"/>
    <p:sldId id="325" r:id="rId68"/>
    <p:sldId id="326" r:id="rId69"/>
    <p:sldId id="359" r:id="rId70"/>
    <p:sldId id="328" r:id="rId71"/>
    <p:sldId id="329" r:id="rId72"/>
    <p:sldId id="330" r:id="rId73"/>
    <p:sldId id="331" r:id="rId74"/>
    <p:sldId id="332" r:id="rId75"/>
    <p:sldId id="335" r:id="rId76"/>
  </p:sldIdLst>
  <p:sldSz cx="12192000" cy="6858000"/>
  <p:notesSz cx="6858000" cy="9144000"/>
  <p:embeddedFontLst>
    <p:embeddedFont>
      <p:font typeface="Bahnschrift SemiBold" panose="020B0502040204020203" pitchFamily="34" charset="0"/>
      <p:bold r:id="rId78"/>
    </p:embeddedFont>
    <p:embeddedFont>
      <p:font typeface="Calibri" panose="020F0502020204030204" pitchFamily="34" charset="0"/>
      <p:regular r:id="rId79"/>
      <p:bold r:id="rId80"/>
      <p:italic r:id="rId81"/>
      <p:boldItalic r:id="rId82"/>
    </p:embeddedFont>
    <p:embeddedFont>
      <p:font typeface="Century Gothic" panose="020B0502020202020204" pitchFamily="34" charset="0"/>
      <p:regular r:id="rId83"/>
      <p:bold r:id="rId84"/>
      <p:italic r:id="rId85"/>
      <p:boldItalic r:id="rId86"/>
    </p:embeddedFont>
    <p:embeddedFont>
      <p:font typeface="Roboto" panose="02000000000000000000" pitchFamily="2" charset="0"/>
      <p:regular r:id="rId87"/>
      <p:bold r:id="rId88"/>
      <p:italic r:id="rId89"/>
      <p:boldItalic r:id="rId90"/>
    </p:embeddedFont>
    <p:embeddedFont>
      <p:font typeface="Wingdings 3" panose="05040102010807070707" pitchFamily="18" charset="2"/>
      <p:regular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8" roundtripDataSignature="AMtx7mjOg7PXLp9G7ZouRT2fi5n+hhuE8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E1DB744-F9EF-43A0-9097-52B16CA3DC10}">
  <a:tblStyle styleId="{3E1DB744-F9EF-43A0-9097-52B16CA3DC10}" styleName="Table_0">
    <a:wholeTbl>
      <a:tcTxStyle b="off" i="off">
        <a:font>
          <a:latin typeface="Century Gothic"/>
          <a:ea typeface="Century Gothic"/>
          <a:cs typeface="Century Gothic"/>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12700" cap="flat" cmpd="sng">
              <a:solidFill>
                <a:schemeClr val="accent1"/>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sorterViewPr>
    <p:cViewPr>
      <p:scale>
        <a:sx n="100" d="100"/>
        <a:sy n="100" d="100"/>
      </p:scale>
      <p:origin x="0" y="-3413"/>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font" Target="fonts/font2.fntdata"/><Relationship Id="rId102"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font" Target="fonts/font13.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font" Target="fonts/font3.fntdata"/><Relationship Id="rId85" Type="http://schemas.openxmlformats.org/officeDocument/2006/relationships/font" Target="fonts/font8.fntdata"/><Relationship Id="rId98"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0.fntdata"/><Relationship Id="rId61" Type="http://schemas.openxmlformats.org/officeDocument/2006/relationships/slide" Target="slides/slide59.xml"/><Relationship Id="rId82"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notesMaster" Target="notesMasters/notesMaster1.xml"/><Relationship Id="rId10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BB7B01-8BC8-4B89-8A77-025B76371291}"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l-GR"/>
        </a:p>
      </dgm:t>
    </dgm:pt>
    <dgm:pt modelId="{4BCFB701-AC52-4700-8F75-AE939542CBAD}">
      <dgm:prSet phldrT="[Κείμενο]" custT="1"/>
      <dgm:spPr/>
      <dgm:t>
        <a:bodyPr/>
        <a:lstStyle/>
        <a:p>
          <a:pPr>
            <a:buClr>
              <a:schemeClr val="dk1"/>
            </a:buClr>
            <a:buSzPts val="1600"/>
            <a:buFont typeface="Century Gothic"/>
            <a:buNone/>
          </a:pPr>
          <a:r>
            <a:rPr lang="el-GR" sz="1200">
              <a:latin typeface="Century Gothic"/>
              <a:ea typeface="Century Gothic"/>
              <a:cs typeface="Century Gothic"/>
              <a:sym typeface="Century Gothic"/>
            </a:rPr>
            <a:t>Η αξιολόγηση μίας μόνο μέτρησης είναι προβληματική </a:t>
          </a:r>
          <a:endParaRPr lang="el-GR" sz="1200" dirty="0"/>
        </a:p>
      </dgm:t>
    </dgm:pt>
    <dgm:pt modelId="{B1F59464-7E51-47D3-A74C-A733F04EDB69}" type="parTrans" cxnId="{8C2CB423-4FEE-4C7C-B8F9-781AEE96AD78}">
      <dgm:prSet/>
      <dgm:spPr/>
      <dgm:t>
        <a:bodyPr/>
        <a:lstStyle/>
        <a:p>
          <a:endParaRPr lang="el-GR"/>
        </a:p>
      </dgm:t>
    </dgm:pt>
    <dgm:pt modelId="{5A12C107-8D87-4938-A09A-55D3828E908B}" type="sibTrans" cxnId="{8C2CB423-4FEE-4C7C-B8F9-781AEE96AD78}">
      <dgm:prSet/>
      <dgm:spPr/>
      <dgm:t>
        <a:bodyPr/>
        <a:lstStyle/>
        <a:p>
          <a:endParaRPr lang="el-GR"/>
        </a:p>
      </dgm:t>
    </dgm:pt>
    <dgm:pt modelId="{FB6540F6-2680-46F1-A693-43A5D6E85F89}">
      <dgm:prSet phldrT="[Κείμενο]"/>
      <dgm:spPr/>
      <dgm:t>
        <a:bodyPr/>
        <a:lstStyle/>
        <a:p>
          <a:pPr>
            <a:buClr>
              <a:schemeClr val="lt1"/>
            </a:buClr>
            <a:buSzPts val="1400"/>
            <a:buFont typeface="Century Gothic"/>
            <a:buNone/>
          </a:pPr>
          <a:r>
            <a:rPr lang="el-GR">
              <a:latin typeface="Century Gothic"/>
              <a:ea typeface="Century Gothic"/>
              <a:cs typeface="Century Gothic"/>
              <a:sym typeface="Century Gothic"/>
            </a:rPr>
            <a:t>Ένας ηλικιωμένος με υπέρταση που παρουσιάζεται με  «φυσιολογική»  αρτηριακή πίεση στα ΤΕΠ, μπορεί να  έχει σοβαρή υποκείμενη νόσο που τον αποσταθεροποιεί αιμοδυναμικά</a:t>
          </a:r>
          <a:endParaRPr lang="el-GR" dirty="0"/>
        </a:p>
      </dgm:t>
    </dgm:pt>
    <dgm:pt modelId="{0ABE147D-24AA-423B-8E9F-44504AF31E0D}" type="parTrans" cxnId="{17ED2A25-92D5-4124-AFB5-7409B7C3D4F9}">
      <dgm:prSet/>
      <dgm:spPr/>
      <dgm:t>
        <a:bodyPr/>
        <a:lstStyle/>
        <a:p>
          <a:endParaRPr lang="el-GR"/>
        </a:p>
      </dgm:t>
    </dgm:pt>
    <dgm:pt modelId="{19A7FF31-8D7A-412B-B729-F7207D1CAFA0}" type="sibTrans" cxnId="{17ED2A25-92D5-4124-AFB5-7409B7C3D4F9}">
      <dgm:prSet/>
      <dgm:spPr/>
      <dgm:t>
        <a:bodyPr/>
        <a:lstStyle/>
        <a:p>
          <a:endParaRPr lang="el-GR"/>
        </a:p>
      </dgm:t>
    </dgm:pt>
    <dgm:pt modelId="{B7B317D0-9C12-4106-9AFF-DC655C7BC525}">
      <dgm:prSet phldrT="[Κείμενο]"/>
      <dgm:spPr/>
      <dgm:t>
        <a:bodyPr/>
        <a:lstStyle/>
        <a:p>
          <a:pPr>
            <a:buClr>
              <a:schemeClr val="lt1"/>
            </a:buClr>
            <a:buSzPts val="1400"/>
            <a:buFont typeface="Century Gothic"/>
            <a:buNone/>
          </a:pPr>
          <a:r>
            <a:rPr lang="el-GR" dirty="0">
              <a:latin typeface="Century Gothic"/>
              <a:ea typeface="Century Gothic"/>
              <a:cs typeface="Century Gothic"/>
              <a:sym typeface="Century Gothic"/>
            </a:rPr>
            <a:t>Ένας 80χρονος με δύσπνοια  στα ΤΕΠ, υπό αγωγή με β- </a:t>
          </a:r>
          <a:r>
            <a:rPr lang="el-GR" dirty="0" err="1">
              <a:latin typeface="Century Gothic"/>
              <a:ea typeface="Century Gothic"/>
              <a:cs typeface="Century Gothic"/>
              <a:sym typeface="Century Gothic"/>
            </a:rPr>
            <a:t>αποκλειστή</a:t>
          </a:r>
          <a:r>
            <a:rPr lang="el-GR" dirty="0">
              <a:latin typeface="Century Gothic"/>
              <a:ea typeface="Century Gothic"/>
              <a:cs typeface="Century Gothic"/>
              <a:sym typeface="Century Gothic"/>
            </a:rPr>
            <a:t> και «φυσιολογικές» </a:t>
          </a:r>
          <a:r>
            <a:rPr lang="el-GR" dirty="0" err="1">
              <a:latin typeface="Century Gothic"/>
              <a:ea typeface="Century Gothic"/>
              <a:cs typeface="Century Gothic"/>
              <a:sym typeface="Century Gothic"/>
            </a:rPr>
            <a:t>σφύξεις</a:t>
          </a:r>
          <a:r>
            <a:rPr lang="el-GR" dirty="0">
              <a:latin typeface="Century Gothic"/>
              <a:ea typeface="Century Gothic"/>
              <a:cs typeface="Century Gothic"/>
              <a:sym typeface="Century Gothic"/>
            </a:rPr>
            <a:t> μπορεί να έχει ΠΕ</a:t>
          </a:r>
          <a:endParaRPr lang="el-GR" dirty="0"/>
        </a:p>
      </dgm:t>
    </dgm:pt>
    <dgm:pt modelId="{B5BEB143-AF2D-418F-977A-A7D2BE1E64BD}" type="parTrans" cxnId="{C719EDA7-ADD7-4A16-87AC-1A64F515D19C}">
      <dgm:prSet/>
      <dgm:spPr/>
      <dgm:t>
        <a:bodyPr/>
        <a:lstStyle/>
        <a:p>
          <a:endParaRPr lang="el-GR"/>
        </a:p>
      </dgm:t>
    </dgm:pt>
    <dgm:pt modelId="{9DA7AF78-9AFD-4317-927D-520EE2333F89}" type="sibTrans" cxnId="{C719EDA7-ADD7-4A16-87AC-1A64F515D19C}">
      <dgm:prSet/>
      <dgm:spPr/>
      <dgm:t>
        <a:bodyPr/>
        <a:lstStyle/>
        <a:p>
          <a:endParaRPr lang="el-GR"/>
        </a:p>
      </dgm:t>
    </dgm:pt>
    <dgm:pt modelId="{CD27D76B-3445-4944-AB21-0A575D5C9B83}">
      <dgm:prSet phldrT="[Κείμενο]" custT="1"/>
      <dgm:spPr/>
      <dgm:t>
        <a:bodyPr/>
        <a:lstStyle/>
        <a:p>
          <a:pPr>
            <a:buClr>
              <a:schemeClr val="dk1"/>
            </a:buClr>
            <a:buSzPts val="1600"/>
            <a:buFont typeface="Century Gothic"/>
            <a:buNone/>
          </a:pPr>
          <a:r>
            <a:rPr lang="el-GR" sz="900">
              <a:latin typeface="Century Gothic"/>
              <a:ea typeface="Century Gothic"/>
              <a:cs typeface="Century Gothic"/>
              <a:sym typeface="Century Gothic"/>
            </a:rPr>
            <a:t>Η σύγκριση με τις τιμές αναφοράς του ασθενούς και η παρακολούθηση των μεταβολών έχει μεγαλύτερη κλινική αξία</a:t>
          </a:r>
          <a:endParaRPr lang="el-GR" sz="900" dirty="0"/>
        </a:p>
      </dgm:t>
    </dgm:pt>
    <dgm:pt modelId="{B3A3F216-69B3-470D-9F08-753559B16784}" type="parTrans" cxnId="{644AC592-12D2-4A71-9BDC-729E6C24FCD7}">
      <dgm:prSet/>
      <dgm:spPr/>
      <dgm:t>
        <a:bodyPr/>
        <a:lstStyle/>
        <a:p>
          <a:endParaRPr lang="el-GR"/>
        </a:p>
      </dgm:t>
    </dgm:pt>
    <dgm:pt modelId="{5D60EC17-DB7B-499B-A486-34AE1590FA61}" type="sibTrans" cxnId="{644AC592-12D2-4A71-9BDC-729E6C24FCD7}">
      <dgm:prSet/>
      <dgm:spPr/>
      <dgm:t>
        <a:bodyPr/>
        <a:lstStyle/>
        <a:p>
          <a:endParaRPr lang="el-GR"/>
        </a:p>
      </dgm:t>
    </dgm:pt>
    <dgm:pt modelId="{3D4F4898-5120-47E9-964F-6A845D59F694}">
      <dgm:prSet phldrT="[Κείμενο]"/>
      <dgm:spPr/>
      <dgm:t>
        <a:bodyPr/>
        <a:lstStyle/>
        <a:p>
          <a:pPr>
            <a:buClr>
              <a:schemeClr val="lt1"/>
            </a:buClr>
            <a:buSzPts val="1400"/>
            <a:buFont typeface="Century Gothic"/>
            <a:buNone/>
          </a:pPr>
          <a:r>
            <a:rPr lang="el-GR">
              <a:latin typeface="Century Gothic"/>
              <a:ea typeface="Century Gothic"/>
              <a:cs typeface="Century Gothic"/>
              <a:sym typeface="Century Gothic"/>
            </a:rPr>
            <a:t>Ένας ευπαθής γηραιότερος ασθενής με «φυσιολογική» θερμοκρασία που είναι όμως αυξημένη από την συνήθη του, μπορεί να έχει λοίμωξη </a:t>
          </a:r>
          <a:endParaRPr lang="el-GR" dirty="0"/>
        </a:p>
      </dgm:t>
    </dgm:pt>
    <dgm:pt modelId="{8BEC373F-5ABB-493D-BD92-1ADE0566763F}" type="parTrans" cxnId="{BE99E0B2-F05D-4CF5-820B-F9D88CAB1634}">
      <dgm:prSet/>
      <dgm:spPr/>
      <dgm:t>
        <a:bodyPr/>
        <a:lstStyle/>
        <a:p>
          <a:endParaRPr lang="el-GR"/>
        </a:p>
      </dgm:t>
    </dgm:pt>
    <dgm:pt modelId="{8644681D-A1EB-4D4E-B7E3-9F92EB37ADA5}" type="sibTrans" cxnId="{BE99E0B2-F05D-4CF5-820B-F9D88CAB1634}">
      <dgm:prSet/>
      <dgm:spPr/>
      <dgm:t>
        <a:bodyPr/>
        <a:lstStyle/>
        <a:p>
          <a:endParaRPr lang="el-GR"/>
        </a:p>
      </dgm:t>
    </dgm:pt>
    <dgm:pt modelId="{DC62A351-02E1-40FF-9A18-9C8ECD21DA4E}" type="pres">
      <dgm:prSet presAssocID="{F7BB7B01-8BC8-4B89-8A77-025B76371291}" presName="list" presStyleCnt="0">
        <dgm:presLayoutVars>
          <dgm:dir/>
          <dgm:animLvl val="lvl"/>
        </dgm:presLayoutVars>
      </dgm:prSet>
      <dgm:spPr/>
    </dgm:pt>
    <dgm:pt modelId="{31DD4609-FF1A-4EEE-86F2-3CFEFB97D26F}" type="pres">
      <dgm:prSet presAssocID="{4BCFB701-AC52-4700-8F75-AE939542CBAD}" presName="posSpace" presStyleCnt="0"/>
      <dgm:spPr/>
    </dgm:pt>
    <dgm:pt modelId="{C09797CE-4956-40B9-97D5-3211EB21B925}" type="pres">
      <dgm:prSet presAssocID="{4BCFB701-AC52-4700-8F75-AE939542CBAD}" presName="vertFlow" presStyleCnt="0"/>
      <dgm:spPr/>
    </dgm:pt>
    <dgm:pt modelId="{FC28D2C9-653A-412F-BB95-DFE4166E6CCD}" type="pres">
      <dgm:prSet presAssocID="{4BCFB701-AC52-4700-8F75-AE939542CBAD}" presName="topSpace" presStyleCnt="0"/>
      <dgm:spPr/>
    </dgm:pt>
    <dgm:pt modelId="{08B49B28-F6F5-44B6-AEAB-2CE975FFF5E1}" type="pres">
      <dgm:prSet presAssocID="{4BCFB701-AC52-4700-8F75-AE939542CBAD}" presName="firstComp" presStyleCnt="0"/>
      <dgm:spPr/>
    </dgm:pt>
    <dgm:pt modelId="{DC5538AF-F801-41CA-A553-CE7ED5E34D2C}" type="pres">
      <dgm:prSet presAssocID="{4BCFB701-AC52-4700-8F75-AE939542CBAD}" presName="firstChild" presStyleLbl="bgAccFollowNode1" presStyleIdx="0" presStyleCnt="3"/>
      <dgm:spPr/>
    </dgm:pt>
    <dgm:pt modelId="{CF27E4A7-51DB-4B52-B9B1-F0160A68775A}" type="pres">
      <dgm:prSet presAssocID="{4BCFB701-AC52-4700-8F75-AE939542CBAD}" presName="firstChildTx" presStyleLbl="bgAccFollowNode1" presStyleIdx="0" presStyleCnt="3">
        <dgm:presLayoutVars>
          <dgm:bulletEnabled val="1"/>
        </dgm:presLayoutVars>
      </dgm:prSet>
      <dgm:spPr/>
    </dgm:pt>
    <dgm:pt modelId="{31F24EEA-F39A-4940-B12F-42ED3B3781A7}" type="pres">
      <dgm:prSet presAssocID="{B7B317D0-9C12-4106-9AFF-DC655C7BC525}" presName="comp" presStyleCnt="0"/>
      <dgm:spPr/>
    </dgm:pt>
    <dgm:pt modelId="{D0B92441-6344-4491-88D1-A52B54D14337}" type="pres">
      <dgm:prSet presAssocID="{B7B317D0-9C12-4106-9AFF-DC655C7BC525}" presName="child" presStyleLbl="bgAccFollowNode1" presStyleIdx="1" presStyleCnt="3"/>
      <dgm:spPr/>
    </dgm:pt>
    <dgm:pt modelId="{B03263C8-184A-4F6E-9B7A-F60F35E7CE93}" type="pres">
      <dgm:prSet presAssocID="{B7B317D0-9C12-4106-9AFF-DC655C7BC525}" presName="childTx" presStyleLbl="bgAccFollowNode1" presStyleIdx="1" presStyleCnt="3">
        <dgm:presLayoutVars>
          <dgm:bulletEnabled val="1"/>
        </dgm:presLayoutVars>
      </dgm:prSet>
      <dgm:spPr/>
    </dgm:pt>
    <dgm:pt modelId="{FB5555BA-B2A0-4289-B00D-760F53BCD625}" type="pres">
      <dgm:prSet presAssocID="{4BCFB701-AC52-4700-8F75-AE939542CBAD}" presName="negSpace" presStyleCnt="0"/>
      <dgm:spPr/>
    </dgm:pt>
    <dgm:pt modelId="{678463DD-975B-4AAF-8A1C-D0FDBC101453}" type="pres">
      <dgm:prSet presAssocID="{4BCFB701-AC52-4700-8F75-AE939542CBAD}" presName="circle" presStyleLbl="node1" presStyleIdx="0" presStyleCnt="2"/>
      <dgm:spPr/>
    </dgm:pt>
    <dgm:pt modelId="{98B49C15-8822-4954-AD12-AB1E32119ACB}" type="pres">
      <dgm:prSet presAssocID="{5A12C107-8D87-4938-A09A-55D3828E908B}" presName="transSpace" presStyleCnt="0"/>
      <dgm:spPr/>
    </dgm:pt>
    <dgm:pt modelId="{C68CD136-2AB0-484F-B65A-958E0F9B3D7D}" type="pres">
      <dgm:prSet presAssocID="{CD27D76B-3445-4944-AB21-0A575D5C9B83}" presName="posSpace" presStyleCnt="0"/>
      <dgm:spPr/>
    </dgm:pt>
    <dgm:pt modelId="{7ACF6138-691F-48C5-8CA2-CE4127417CD5}" type="pres">
      <dgm:prSet presAssocID="{CD27D76B-3445-4944-AB21-0A575D5C9B83}" presName="vertFlow" presStyleCnt="0"/>
      <dgm:spPr/>
    </dgm:pt>
    <dgm:pt modelId="{28953E3E-7287-45BB-B836-66EDD3C2586A}" type="pres">
      <dgm:prSet presAssocID="{CD27D76B-3445-4944-AB21-0A575D5C9B83}" presName="topSpace" presStyleCnt="0"/>
      <dgm:spPr/>
    </dgm:pt>
    <dgm:pt modelId="{7546DE4A-4CA9-40F3-A321-5DF200C35FDA}" type="pres">
      <dgm:prSet presAssocID="{CD27D76B-3445-4944-AB21-0A575D5C9B83}" presName="firstComp" presStyleCnt="0"/>
      <dgm:spPr/>
    </dgm:pt>
    <dgm:pt modelId="{71DE76B2-FC04-4593-8FA9-F2DFCCD2140C}" type="pres">
      <dgm:prSet presAssocID="{CD27D76B-3445-4944-AB21-0A575D5C9B83}" presName="firstChild" presStyleLbl="bgAccFollowNode1" presStyleIdx="2" presStyleCnt="3"/>
      <dgm:spPr/>
    </dgm:pt>
    <dgm:pt modelId="{EF7B1EDA-A6A1-45E7-AF1D-167CF41261BB}" type="pres">
      <dgm:prSet presAssocID="{CD27D76B-3445-4944-AB21-0A575D5C9B83}" presName="firstChildTx" presStyleLbl="bgAccFollowNode1" presStyleIdx="2" presStyleCnt="3">
        <dgm:presLayoutVars>
          <dgm:bulletEnabled val="1"/>
        </dgm:presLayoutVars>
      </dgm:prSet>
      <dgm:spPr/>
    </dgm:pt>
    <dgm:pt modelId="{B973B11B-DEB2-48AD-8CF6-23D7D38D940C}" type="pres">
      <dgm:prSet presAssocID="{CD27D76B-3445-4944-AB21-0A575D5C9B83}" presName="negSpace" presStyleCnt="0"/>
      <dgm:spPr/>
    </dgm:pt>
    <dgm:pt modelId="{A3599055-BD97-44ED-B73E-7F7EE67B8BB5}" type="pres">
      <dgm:prSet presAssocID="{CD27D76B-3445-4944-AB21-0A575D5C9B83}" presName="circle" presStyleLbl="node1" presStyleIdx="1" presStyleCnt="2"/>
      <dgm:spPr/>
    </dgm:pt>
  </dgm:ptLst>
  <dgm:cxnLst>
    <dgm:cxn modelId="{8C2CB423-4FEE-4C7C-B8F9-781AEE96AD78}" srcId="{F7BB7B01-8BC8-4B89-8A77-025B76371291}" destId="{4BCFB701-AC52-4700-8F75-AE939542CBAD}" srcOrd="0" destOrd="0" parTransId="{B1F59464-7E51-47D3-A74C-A733F04EDB69}" sibTransId="{5A12C107-8D87-4938-A09A-55D3828E908B}"/>
    <dgm:cxn modelId="{17ED2A25-92D5-4124-AFB5-7409B7C3D4F9}" srcId="{4BCFB701-AC52-4700-8F75-AE939542CBAD}" destId="{FB6540F6-2680-46F1-A693-43A5D6E85F89}" srcOrd="0" destOrd="0" parTransId="{0ABE147D-24AA-423B-8E9F-44504AF31E0D}" sibTransId="{19A7FF31-8D7A-412B-B729-F7207D1CAFA0}"/>
    <dgm:cxn modelId="{C0FFB428-59D3-40D9-9B60-74866EEC2269}" type="presOf" srcId="{CD27D76B-3445-4944-AB21-0A575D5C9B83}" destId="{A3599055-BD97-44ED-B73E-7F7EE67B8BB5}" srcOrd="0" destOrd="0" presId="urn:microsoft.com/office/officeart/2005/8/layout/hList9"/>
    <dgm:cxn modelId="{3D47D529-B2CC-41E3-B25C-15AB73C6EECE}" type="presOf" srcId="{3D4F4898-5120-47E9-964F-6A845D59F694}" destId="{EF7B1EDA-A6A1-45E7-AF1D-167CF41261BB}" srcOrd="1" destOrd="0" presId="urn:microsoft.com/office/officeart/2005/8/layout/hList9"/>
    <dgm:cxn modelId="{350B413A-77AE-4373-AFFF-975C449DA5F6}" type="presOf" srcId="{FB6540F6-2680-46F1-A693-43A5D6E85F89}" destId="{DC5538AF-F801-41CA-A553-CE7ED5E34D2C}" srcOrd="0" destOrd="0" presId="urn:microsoft.com/office/officeart/2005/8/layout/hList9"/>
    <dgm:cxn modelId="{BE6E6D76-D38C-4024-AEC8-3C4590556AC9}" type="presOf" srcId="{B7B317D0-9C12-4106-9AFF-DC655C7BC525}" destId="{D0B92441-6344-4491-88D1-A52B54D14337}" srcOrd="0" destOrd="0" presId="urn:microsoft.com/office/officeart/2005/8/layout/hList9"/>
    <dgm:cxn modelId="{2A68F888-AF28-4165-B7A4-042BC763B43B}" type="presOf" srcId="{B7B317D0-9C12-4106-9AFF-DC655C7BC525}" destId="{B03263C8-184A-4F6E-9B7A-F60F35E7CE93}" srcOrd="1" destOrd="0" presId="urn:microsoft.com/office/officeart/2005/8/layout/hList9"/>
    <dgm:cxn modelId="{644AC592-12D2-4A71-9BDC-729E6C24FCD7}" srcId="{F7BB7B01-8BC8-4B89-8A77-025B76371291}" destId="{CD27D76B-3445-4944-AB21-0A575D5C9B83}" srcOrd="1" destOrd="0" parTransId="{B3A3F216-69B3-470D-9F08-753559B16784}" sibTransId="{5D60EC17-DB7B-499B-A486-34AE1590FA61}"/>
    <dgm:cxn modelId="{C539F895-8FD8-49D1-BDC9-68006E3265E7}" type="presOf" srcId="{4BCFB701-AC52-4700-8F75-AE939542CBAD}" destId="{678463DD-975B-4AAF-8A1C-D0FDBC101453}" srcOrd="0" destOrd="0" presId="urn:microsoft.com/office/officeart/2005/8/layout/hList9"/>
    <dgm:cxn modelId="{C719EDA7-ADD7-4A16-87AC-1A64F515D19C}" srcId="{4BCFB701-AC52-4700-8F75-AE939542CBAD}" destId="{B7B317D0-9C12-4106-9AFF-DC655C7BC525}" srcOrd="1" destOrd="0" parTransId="{B5BEB143-AF2D-418F-977A-A7D2BE1E64BD}" sibTransId="{9DA7AF78-9AFD-4317-927D-520EE2333F89}"/>
    <dgm:cxn modelId="{A1D034AA-01B8-4576-93EF-EA99829F3231}" type="presOf" srcId="{F7BB7B01-8BC8-4B89-8A77-025B76371291}" destId="{DC62A351-02E1-40FF-9A18-9C8ECD21DA4E}" srcOrd="0" destOrd="0" presId="urn:microsoft.com/office/officeart/2005/8/layout/hList9"/>
    <dgm:cxn modelId="{BE99E0B2-F05D-4CF5-820B-F9D88CAB1634}" srcId="{CD27D76B-3445-4944-AB21-0A575D5C9B83}" destId="{3D4F4898-5120-47E9-964F-6A845D59F694}" srcOrd="0" destOrd="0" parTransId="{8BEC373F-5ABB-493D-BD92-1ADE0566763F}" sibTransId="{8644681D-A1EB-4D4E-B7E3-9F92EB37ADA5}"/>
    <dgm:cxn modelId="{5633FAD3-4EF2-40EE-83C5-6143421A6BA2}" type="presOf" srcId="{FB6540F6-2680-46F1-A693-43A5D6E85F89}" destId="{CF27E4A7-51DB-4B52-B9B1-F0160A68775A}" srcOrd="1" destOrd="0" presId="urn:microsoft.com/office/officeart/2005/8/layout/hList9"/>
    <dgm:cxn modelId="{BEDF3BF2-67E1-4754-A163-106FE7F1AA11}" type="presOf" srcId="{3D4F4898-5120-47E9-964F-6A845D59F694}" destId="{71DE76B2-FC04-4593-8FA9-F2DFCCD2140C}" srcOrd="0" destOrd="0" presId="urn:microsoft.com/office/officeart/2005/8/layout/hList9"/>
    <dgm:cxn modelId="{4EC5C697-C332-4E75-9C6D-3B935A9016E6}" type="presParOf" srcId="{DC62A351-02E1-40FF-9A18-9C8ECD21DA4E}" destId="{31DD4609-FF1A-4EEE-86F2-3CFEFB97D26F}" srcOrd="0" destOrd="0" presId="urn:microsoft.com/office/officeart/2005/8/layout/hList9"/>
    <dgm:cxn modelId="{F3844DDC-5727-4359-B606-A4E8E191B40C}" type="presParOf" srcId="{DC62A351-02E1-40FF-9A18-9C8ECD21DA4E}" destId="{C09797CE-4956-40B9-97D5-3211EB21B925}" srcOrd="1" destOrd="0" presId="urn:microsoft.com/office/officeart/2005/8/layout/hList9"/>
    <dgm:cxn modelId="{7F1FFA73-0088-4D48-A82B-E9B8C19F3565}" type="presParOf" srcId="{C09797CE-4956-40B9-97D5-3211EB21B925}" destId="{FC28D2C9-653A-412F-BB95-DFE4166E6CCD}" srcOrd="0" destOrd="0" presId="urn:microsoft.com/office/officeart/2005/8/layout/hList9"/>
    <dgm:cxn modelId="{C72F315A-F2BA-427C-8BC8-531E1347122F}" type="presParOf" srcId="{C09797CE-4956-40B9-97D5-3211EB21B925}" destId="{08B49B28-F6F5-44B6-AEAB-2CE975FFF5E1}" srcOrd="1" destOrd="0" presId="urn:microsoft.com/office/officeart/2005/8/layout/hList9"/>
    <dgm:cxn modelId="{697C07B8-974D-4268-B74B-FE27EB58791F}" type="presParOf" srcId="{08B49B28-F6F5-44B6-AEAB-2CE975FFF5E1}" destId="{DC5538AF-F801-41CA-A553-CE7ED5E34D2C}" srcOrd="0" destOrd="0" presId="urn:microsoft.com/office/officeart/2005/8/layout/hList9"/>
    <dgm:cxn modelId="{0EE7F356-9982-4A1C-AB60-B0C6FC7DD648}" type="presParOf" srcId="{08B49B28-F6F5-44B6-AEAB-2CE975FFF5E1}" destId="{CF27E4A7-51DB-4B52-B9B1-F0160A68775A}" srcOrd="1" destOrd="0" presId="urn:microsoft.com/office/officeart/2005/8/layout/hList9"/>
    <dgm:cxn modelId="{B715DC80-4108-4297-94C1-950B9121314F}" type="presParOf" srcId="{C09797CE-4956-40B9-97D5-3211EB21B925}" destId="{31F24EEA-F39A-4940-B12F-42ED3B3781A7}" srcOrd="2" destOrd="0" presId="urn:microsoft.com/office/officeart/2005/8/layout/hList9"/>
    <dgm:cxn modelId="{A614D825-503C-4D20-A5AC-F790F6480C76}" type="presParOf" srcId="{31F24EEA-F39A-4940-B12F-42ED3B3781A7}" destId="{D0B92441-6344-4491-88D1-A52B54D14337}" srcOrd="0" destOrd="0" presId="urn:microsoft.com/office/officeart/2005/8/layout/hList9"/>
    <dgm:cxn modelId="{E74B6F92-2623-4B26-81C2-EDEBC3BBC11D}" type="presParOf" srcId="{31F24EEA-F39A-4940-B12F-42ED3B3781A7}" destId="{B03263C8-184A-4F6E-9B7A-F60F35E7CE93}" srcOrd="1" destOrd="0" presId="urn:microsoft.com/office/officeart/2005/8/layout/hList9"/>
    <dgm:cxn modelId="{802516D1-8500-4E94-8D58-8555644B83A0}" type="presParOf" srcId="{DC62A351-02E1-40FF-9A18-9C8ECD21DA4E}" destId="{FB5555BA-B2A0-4289-B00D-760F53BCD625}" srcOrd="2" destOrd="0" presId="urn:microsoft.com/office/officeart/2005/8/layout/hList9"/>
    <dgm:cxn modelId="{4F06A93C-15B8-4D84-A5AD-2CE8C6EC7969}" type="presParOf" srcId="{DC62A351-02E1-40FF-9A18-9C8ECD21DA4E}" destId="{678463DD-975B-4AAF-8A1C-D0FDBC101453}" srcOrd="3" destOrd="0" presId="urn:microsoft.com/office/officeart/2005/8/layout/hList9"/>
    <dgm:cxn modelId="{217149F8-41DB-439E-AF89-8535DF2DC75E}" type="presParOf" srcId="{DC62A351-02E1-40FF-9A18-9C8ECD21DA4E}" destId="{98B49C15-8822-4954-AD12-AB1E32119ACB}" srcOrd="4" destOrd="0" presId="urn:microsoft.com/office/officeart/2005/8/layout/hList9"/>
    <dgm:cxn modelId="{2B616832-4C11-4BC7-9531-E2BA1161CD7F}" type="presParOf" srcId="{DC62A351-02E1-40FF-9A18-9C8ECD21DA4E}" destId="{C68CD136-2AB0-484F-B65A-958E0F9B3D7D}" srcOrd="5" destOrd="0" presId="urn:microsoft.com/office/officeart/2005/8/layout/hList9"/>
    <dgm:cxn modelId="{A8CE4E56-7B0D-43F7-83EB-5DD9CD91E82C}" type="presParOf" srcId="{DC62A351-02E1-40FF-9A18-9C8ECD21DA4E}" destId="{7ACF6138-691F-48C5-8CA2-CE4127417CD5}" srcOrd="6" destOrd="0" presId="urn:microsoft.com/office/officeart/2005/8/layout/hList9"/>
    <dgm:cxn modelId="{38798658-9C99-4C46-B011-96CE1CCB8489}" type="presParOf" srcId="{7ACF6138-691F-48C5-8CA2-CE4127417CD5}" destId="{28953E3E-7287-45BB-B836-66EDD3C2586A}" srcOrd="0" destOrd="0" presId="urn:microsoft.com/office/officeart/2005/8/layout/hList9"/>
    <dgm:cxn modelId="{60F2F348-2CC0-4B2B-ABE6-07D1896E735F}" type="presParOf" srcId="{7ACF6138-691F-48C5-8CA2-CE4127417CD5}" destId="{7546DE4A-4CA9-40F3-A321-5DF200C35FDA}" srcOrd="1" destOrd="0" presId="urn:microsoft.com/office/officeart/2005/8/layout/hList9"/>
    <dgm:cxn modelId="{AAE72237-FF06-4A76-AE30-2E5CACAC1221}" type="presParOf" srcId="{7546DE4A-4CA9-40F3-A321-5DF200C35FDA}" destId="{71DE76B2-FC04-4593-8FA9-F2DFCCD2140C}" srcOrd="0" destOrd="0" presId="urn:microsoft.com/office/officeart/2005/8/layout/hList9"/>
    <dgm:cxn modelId="{76EAB68C-D466-496B-985B-6FC91C7AD6ED}" type="presParOf" srcId="{7546DE4A-4CA9-40F3-A321-5DF200C35FDA}" destId="{EF7B1EDA-A6A1-45E7-AF1D-167CF41261BB}" srcOrd="1" destOrd="0" presId="urn:microsoft.com/office/officeart/2005/8/layout/hList9"/>
    <dgm:cxn modelId="{896156A7-A667-408D-90BA-B2C36E53AD0E}" type="presParOf" srcId="{DC62A351-02E1-40FF-9A18-9C8ECD21DA4E}" destId="{B973B11B-DEB2-48AD-8CF6-23D7D38D940C}" srcOrd="7" destOrd="0" presId="urn:microsoft.com/office/officeart/2005/8/layout/hList9"/>
    <dgm:cxn modelId="{5DEA64D9-7938-451B-9806-F2538C7A740E}" type="presParOf" srcId="{DC62A351-02E1-40FF-9A18-9C8ECD21DA4E}" destId="{A3599055-BD97-44ED-B73E-7F7EE67B8BB5}"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BE7148-514A-42E2-B76C-76334A61A8C7}" type="doc">
      <dgm:prSet loTypeId="urn:microsoft.com/office/officeart/2005/8/layout/arrow4" loCatId="process" qsTypeId="urn:microsoft.com/office/officeart/2005/8/quickstyle/simple1" qsCatId="simple" csTypeId="urn:microsoft.com/office/officeart/2005/8/colors/accent1_3" csCatId="accent1" phldr="1"/>
      <dgm:spPr/>
      <dgm:t>
        <a:bodyPr/>
        <a:lstStyle/>
        <a:p>
          <a:endParaRPr lang="el-GR"/>
        </a:p>
      </dgm:t>
    </dgm:pt>
    <dgm:pt modelId="{DFBCA843-0F25-4B74-B33E-851B31ACACC5}">
      <dgm:prSet phldrT="[Κείμενο]" custT="1"/>
      <dgm:spPr/>
      <dgm:t>
        <a:bodyPr/>
        <a:lstStyle/>
        <a:p>
          <a:pPr>
            <a:buClr>
              <a:schemeClr val="lt1"/>
            </a:buClr>
            <a:buSzPts val="1300"/>
            <a:buFont typeface="Century Gothic"/>
            <a:buNone/>
          </a:pPr>
          <a:r>
            <a:rPr lang="el-GR" sz="2400" b="0" dirty="0">
              <a:latin typeface="Century Gothic"/>
              <a:ea typeface="Century Gothic"/>
              <a:cs typeface="Century Gothic"/>
              <a:sym typeface="Century Gothic"/>
            </a:rPr>
            <a:t>Αύξηση συχνότητας </a:t>
          </a:r>
          <a:r>
            <a:rPr lang="el-GR" sz="2400" b="0" dirty="0" err="1">
              <a:latin typeface="Century Gothic"/>
              <a:ea typeface="Century Gothic"/>
              <a:cs typeface="Century Gothic"/>
              <a:sym typeface="Century Gothic"/>
            </a:rPr>
            <a:t>ορθοστατικής</a:t>
          </a:r>
          <a:r>
            <a:rPr lang="el-GR" sz="2400" b="0" dirty="0">
              <a:latin typeface="Century Gothic"/>
              <a:ea typeface="Century Gothic"/>
              <a:cs typeface="Century Gothic"/>
              <a:sym typeface="Century Gothic"/>
            </a:rPr>
            <a:t> υπότασης            (30%)</a:t>
          </a:r>
          <a:endParaRPr lang="el-GR" sz="2400" dirty="0"/>
        </a:p>
      </dgm:t>
    </dgm:pt>
    <dgm:pt modelId="{1DCA5EF4-987E-4E53-8B36-1893A15FB6DB}" type="parTrans" cxnId="{0703AB77-F457-41F6-BBCE-EB347473C1FD}">
      <dgm:prSet/>
      <dgm:spPr/>
      <dgm:t>
        <a:bodyPr/>
        <a:lstStyle/>
        <a:p>
          <a:endParaRPr lang="el-GR"/>
        </a:p>
      </dgm:t>
    </dgm:pt>
    <dgm:pt modelId="{FD5781AB-484B-41DF-B1C3-9B1A665FA8EE}" type="sibTrans" cxnId="{0703AB77-F457-41F6-BBCE-EB347473C1FD}">
      <dgm:prSet/>
      <dgm:spPr/>
      <dgm:t>
        <a:bodyPr/>
        <a:lstStyle/>
        <a:p>
          <a:endParaRPr lang="el-GR"/>
        </a:p>
      </dgm:t>
    </dgm:pt>
    <dgm:pt modelId="{E74D96D8-1C86-4E59-B31C-CBC62CFC0E52}">
      <dgm:prSet phldrT="[Κείμενο]"/>
      <dgm:spPr/>
      <dgm:t>
        <a:bodyPr/>
        <a:lstStyle/>
        <a:p>
          <a:pPr>
            <a:buClr>
              <a:schemeClr val="lt1"/>
            </a:buClr>
            <a:buSzPts val="1300"/>
            <a:buFont typeface="Century Gothic"/>
            <a:buNone/>
          </a:pPr>
          <a:r>
            <a:rPr lang="el-GR" dirty="0">
              <a:latin typeface="Century Gothic"/>
              <a:ea typeface="Century Gothic"/>
              <a:cs typeface="Century Gothic"/>
              <a:sym typeface="Century Gothic"/>
            </a:rPr>
            <a:t>Μείωση της ικανότητας ρύθμισης της αρτηριακής πίεσης από το αυτόνομο νευρικό σύστημα </a:t>
          </a:r>
        </a:p>
        <a:p>
          <a:pPr>
            <a:buClr>
              <a:schemeClr val="lt1"/>
            </a:buClr>
            <a:buSzPts val="1300"/>
            <a:buFont typeface="Century Gothic"/>
            <a:buNone/>
          </a:pPr>
          <a:r>
            <a:rPr lang="el-GR" dirty="0">
              <a:latin typeface="Century Gothic"/>
              <a:ea typeface="Century Gothic"/>
              <a:cs typeface="Century Gothic"/>
              <a:sym typeface="Century Gothic"/>
            </a:rPr>
            <a:t>Μείωση ενδοτικότητας  τοιχωμάτων μυοκαρδίου </a:t>
          </a:r>
        </a:p>
        <a:p>
          <a:pPr>
            <a:buClr>
              <a:schemeClr val="lt1"/>
            </a:buClr>
            <a:buSzPts val="1300"/>
            <a:buFont typeface="Century Gothic"/>
            <a:buNone/>
          </a:pPr>
          <a:r>
            <a:rPr lang="el-GR" dirty="0">
              <a:latin typeface="Century Gothic"/>
              <a:ea typeface="Century Gothic"/>
              <a:cs typeface="Century Gothic"/>
              <a:sym typeface="Century Gothic"/>
            </a:rPr>
            <a:t>Μειώνεται  η ικανότητα  αύξησης της ΑΠ σε κατάσταση στρες                                     (αφυδάτωση, λοίμωξη, αιμορραγία)</a:t>
          </a:r>
        </a:p>
        <a:p>
          <a:pPr>
            <a:buClr>
              <a:schemeClr val="lt1"/>
            </a:buClr>
            <a:buSzPts val="1300"/>
            <a:buFont typeface="Century Gothic"/>
            <a:buNone/>
          </a:pPr>
          <a:endParaRPr lang="el-GR" dirty="0"/>
        </a:p>
      </dgm:t>
    </dgm:pt>
    <dgm:pt modelId="{4EF9E621-B80E-4D16-A3B6-437BBAF90C28}" type="parTrans" cxnId="{F8540B1A-4AA3-4E77-AC59-601D6E10EA2E}">
      <dgm:prSet/>
      <dgm:spPr/>
      <dgm:t>
        <a:bodyPr/>
        <a:lstStyle/>
        <a:p>
          <a:endParaRPr lang="el-GR"/>
        </a:p>
      </dgm:t>
    </dgm:pt>
    <dgm:pt modelId="{36C0A433-C9C3-492A-BCA9-6EE0B91E0C13}" type="sibTrans" cxnId="{F8540B1A-4AA3-4E77-AC59-601D6E10EA2E}">
      <dgm:prSet/>
      <dgm:spPr/>
      <dgm:t>
        <a:bodyPr/>
        <a:lstStyle/>
        <a:p>
          <a:endParaRPr lang="el-GR"/>
        </a:p>
      </dgm:t>
    </dgm:pt>
    <dgm:pt modelId="{9FF61132-4DDF-48DA-95D8-97D74ED85165}" type="pres">
      <dgm:prSet presAssocID="{72BE7148-514A-42E2-B76C-76334A61A8C7}" presName="compositeShape" presStyleCnt="0">
        <dgm:presLayoutVars>
          <dgm:chMax val="2"/>
          <dgm:dir/>
          <dgm:resizeHandles val="exact"/>
        </dgm:presLayoutVars>
      </dgm:prSet>
      <dgm:spPr/>
    </dgm:pt>
    <dgm:pt modelId="{7F60DA42-927F-4F83-9472-3A989AC1502F}" type="pres">
      <dgm:prSet presAssocID="{DFBCA843-0F25-4B74-B33E-851B31ACACC5}" presName="upArrow" presStyleLbl="node1" presStyleIdx="0" presStyleCnt="2"/>
      <dgm:spPr/>
    </dgm:pt>
    <dgm:pt modelId="{CEAA00C7-278A-4810-A084-DC127CF37EC5}" type="pres">
      <dgm:prSet presAssocID="{DFBCA843-0F25-4B74-B33E-851B31ACACC5}" presName="upArrowText" presStyleLbl="revTx" presStyleIdx="0" presStyleCnt="2">
        <dgm:presLayoutVars>
          <dgm:chMax val="0"/>
          <dgm:bulletEnabled val="1"/>
        </dgm:presLayoutVars>
      </dgm:prSet>
      <dgm:spPr/>
    </dgm:pt>
    <dgm:pt modelId="{4CF26941-B075-4860-92CD-6F080A0D41AF}" type="pres">
      <dgm:prSet presAssocID="{E74D96D8-1C86-4E59-B31C-CBC62CFC0E52}" presName="downArrow" presStyleLbl="node1" presStyleIdx="1" presStyleCnt="2"/>
      <dgm:spPr/>
    </dgm:pt>
    <dgm:pt modelId="{FF8CA4CE-B326-47B5-B508-CD593D39E102}" type="pres">
      <dgm:prSet presAssocID="{E74D96D8-1C86-4E59-B31C-CBC62CFC0E52}" presName="downArrowText" presStyleLbl="revTx" presStyleIdx="1" presStyleCnt="2">
        <dgm:presLayoutVars>
          <dgm:chMax val="0"/>
          <dgm:bulletEnabled val="1"/>
        </dgm:presLayoutVars>
      </dgm:prSet>
      <dgm:spPr/>
    </dgm:pt>
  </dgm:ptLst>
  <dgm:cxnLst>
    <dgm:cxn modelId="{F8540B1A-4AA3-4E77-AC59-601D6E10EA2E}" srcId="{72BE7148-514A-42E2-B76C-76334A61A8C7}" destId="{E74D96D8-1C86-4E59-B31C-CBC62CFC0E52}" srcOrd="1" destOrd="0" parTransId="{4EF9E621-B80E-4D16-A3B6-437BBAF90C28}" sibTransId="{36C0A433-C9C3-492A-BCA9-6EE0B91E0C13}"/>
    <dgm:cxn modelId="{92A93744-03AD-411A-9E05-0741A84DBC52}" type="presOf" srcId="{72BE7148-514A-42E2-B76C-76334A61A8C7}" destId="{9FF61132-4DDF-48DA-95D8-97D74ED85165}" srcOrd="0" destOrd="0" presId="urn:microsoft.com/office/officeart/2005/8/layout/arrow4"/>
    <dgm:cxn modelId="{0703AB77-F457-41F6-BBCE-EB347473C1FD}" srcId="{72BE7148-514A-42E2-B76C-76334A61A8C7}" destId="{DFBCA843-0F25-4B74-B33E-851B31ACACC5}" srcOrd="0" destOrd="0" parTransId="{1DCA5EF4-987E-4E53-8B36-1893A15FB6DB}" sibTransId="{FD5781AB-484B-41DF-B1C3-9B1A665FA8EE}"/>
    <dgm:cxn modelId="{6AB5FF9A-7359-4925-8A1E-F118973C7F6B}" type="presOf" srcId="{DFBCA843-0F25-4B74-B33E-851B31ACACC5}" destId="{CEAA00C7-278A-4810-A084-DC127CF37EC5}" srcOrd="0" destOrd="0" presId="urn:microsoft.com/office/officeart/2005/8/layout/arrow4"/>
    <dgm:cxn modelId="{23801BED-40C2-41CC-8B99-D797E154A304}" type="presOf" srcId="{E74D96D8-1C86-4E59-B31C-CBC62CFC0E52}" destId="{FF8CA4CE-B326-47B5-B508-CD593D39E102}" srcOrd="0" destOrd="0" presId="urn:microsoft.com/office/officeart/2005/8/layout/arrow4"/>
    <dgm:cxn modelId="{08F8F2CD-0EEE-4335-9C15-1CD567594F77}" type="presParOf" srcId="{9FF61132-4DDF-48DA-95D8-97D74ED85165}" destId="{7F60DA42-927F-4F83-9472-3A989AC1502F}" srcOrd="0" destOrd="0" presId="urn:microsoft.com/office/officeart/2005/8/layout/arrow4"/>
    <dgm:cxn modelId="{4776967B-BC46-421C-935A-73D2E4FFF9CC}" type="presParOf" srcId="{9FF61132-4DDF-48DA-95D8-97D74ED85165}" destId="{CEAA00C7-278A-4810-A084-DC127CF37EC5}" srcOrd="1" destOrd="0" presId="urn:microsoft.com/office/officeart/2005/8/layout/arrow4"/>
    <dgm:cxn modelId="{FF6F0AAF-3F99-4847-9599-8230CB73B62B}" type="presParOf" srcId="{9FF61132-4DDF-48DA-95D8-97D74ED85165}" destId="{4CF26941-B075-4860-92CD-6F080A0D41AF}" srcOrd="2" destOrd="0" presId="urn:microsoft.com/office/officeart/2005/8/layout/arrow4"/>
    <dgm:cxn modelId="{F1E94B13-B227-4AC0-A3AD-D53B961A9F05}" type="presParOf" srcId="{9FF61132-4DDF-48DA-95D8-97D74ED85165}" destId="{FF8CA4CE-B326-47B5-B508-CD593D39E102}"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1ED74D-4CB0-4604-A808-D3D269ADE4D8}"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l-GR"/>
        </a:p>
      </dgm:t>
    </dgm:pt>
    <dgm:pt modelId="{369AB0E5-AF30-4071-920C-4B92379D8E3F}">
      <dgm:prSet phldrT="[Κείμενο]"/>
      <dgm:spPr/>
      <dgm:t>
        <a:bodyPr/>
        <a:lstStyle/>
        <a:p>
          <a:pPr>
            <a:buClr>
              <a:schemeClr val="dk1"/>
            </a:buClr>
            <a:buSzPts val="3000"/>
            <a:buFont typeface="Century Gothic"/>
            <a:buNone/>
          </a:pPr>
          <a:r>
            <a:rPr lang="el-GR" dirty="0">
              <a:latin typeface="Century Gothic"/>
              <a:ea typeface="Century Gothic"/>
              <a:cs typeface="Century Gothic"/>
              <a:sym typeface="Century Gothic"/>
            </a:rPr>
            <a:t>Ελαττωμένο αντανακλαστικό και αποτελεσματικότητα βήχα </a:t>
          </a:r>
          <a:endParaRPr lang="el-GR" dirty="0"/>
        </a:p>
      </dgm:t>
    </dgm:pt>
    <dgm:pt modelId="{664D7E4E-4069-4D7D-A95A-1FDD9951DDFA}" type="parTrans" cxnId="{2CC2BA3D-6E97-47A8-B730-B9CAD1AF6D29}">
      <dgm:prSet/>
      <dgm:spPr/>
      <dgm:t>
        <a:bodyPr/>
        <a:lstStyle/>
        <a:p>
          <a:endParaRPr lang="el-GR"/>
        </a:p>
      </dgm:t>
    </dgm:pt>
    <dgm:pt modelId="{C287BDD2-60B7-4B1D-808E-52B2E66052AB}" type="sibTrans" cxnId="{2CC2BA3D-6E97-47A8-B730-B9CAD1AF6D29}">
      <dgm:prSet/>
      <dgm:spPr/>
      <dgm:t>
        <a:bodyPr/>
        <a:lstStyle/>
        <a:p>
          <a:endParaRPr lang="el-GR"/>
        </a:p>
      </dgm:t>
    </dgm:pt>
    <dgm:pt modelId="{871B3BAE-B51F-4A34-84CE-31B4DCF73632}">
      <dgm:prSet phldrT="[Κείμενο]"/>
      <dgm:spPr/>
      <dgm:t>
        <a:bodyPr/>
        <a:lstStyle/>
        <a:p>
          <a:r>
            <a:rPr lang="el-GR">
              <a:latin typeface="Century Gothic"/>
              <a:ea typeface="Century Gothic"/>
              <a:cs typeface="Century Gothic"/>
              <a:sym typeface="Century Gothic"/>
            </a:rPr>
            <a:t>Δυσφαγία</a:t>
          </a:r>
          <a:endParaRPr lang="el-GR" dirty="0"/>
        </a:p>
      </dgm:t>
    </dgm:pt>
    <dgm:pt modelId="{560AD432-3C0E-4E53-8A39-83D48EB99573}" type="parTrans" cxnId="{504F024A-6851-4BA2-BFA3-62E5D7EC566A}">
      <dgm:prSet/>
      <dgm:spPr/>
      <dgm:t>
        <a:bodyPr/>
        <a:lstStyle/>
        <a:p>
          <a:endParaRPr lang="el-GR"/>
        </a:p>
      </dgm:t>
    </dgm:pt>
    <dgm:pt modelId="{FCD2AF54-D0EC-4D0C-9E16-E92CFBB33036}" type="sibTrans" cxnId="{504F024A-6851-4BA2-BFA3-62E5D7EC566A}">
      <dgm:prSet/>
      <dgm:spPr/>
      <dgm:t>
        <a:bodyPr/>
        <a:lstStyle/>
        <a:p>
          <a:endParaRPr lang="el-GR"/>
        </a:p>
      </dgm:t>
    </dgm:pt>
    <dgm:pt modelId="{C90107D9-1716-4C78-89EB-1440706D3209}">
      <dgm:prSet phldrT="[Κείμενο]"/>
      <dgm:spPr/>
      <dgm:t>
        <a:bodyPr/>
        <a:lstStyle/>
        <a:p>
          <a:pPr>
            <a:buClr>
              <a:schemeClr val="dk1"/>
            </a:buClr>
            <a:buSzPts val="3000"/>
            <a:buFont typeface="Century Gothic"/>
            <a:buNone/>
          </a:pPr>
          <a:r>
            <a:rPr lang="el-GR" dirty="0"/>
            <a:t>Φυσιολογικές και ανατομικές αλλαγές γεροντικού πνεύμονα </a:t>
          </a:r>
        </a:p>
      </dgm:t>
    </dgm:pt>
    <dgm:pt modelId="{8ABC0DB6-8832-4DF6-954D-ABCDA8D985ED}" type="parTrans" cxnId="{AA809B8A-1717-4738-90CE-7A635C716965}">
      <dgm:prSet/>
      <dgm:spPr/>
    </dgm:pt>
    <dgm:pt modelId="{3102FDBE-343D-410D-BDD1-7DEB9A1BFCE1}" type="sibTrans" cxnId="{AA809B8A-1717-4738-90CE-7A635C716965}">
      <dgm:prSet/>
      <dgm:spPr/>
    </dgm:pt>
    <dgm:pt modelId="{9F661D04-BB28-40E9-A3D0-EC14AC5D9885}" type="pres">
      <dgm:prSet presAssocID="{7C1ED74D-4CB0-4604-A808-D3D269ADE4D8}" presName="linear" presStyleCnt="0">
        <dgm:presLayoutVars>
          <dgm:animLvl val="lvl"/>
          <dgm:resizeHandles val="exact"/>
        </dgm:presLayoutVars>
      </dgm:prSet>
      <dgm:spPr/>
    </dgm:pt>
    <dgm:pt modelId="{88F160BB-74A4-4533-9704-F81EAA45B948}" type="pres">
      <dgm:prSet presAssocID="{369AB0E5-AF30-4071-920C-4B92379D8E3F}" presName="parentText" presStyleLbl="node1" presStyleIdx="0" presStyleCnt="3">
        <dgm:presLayoutVars>
          <dgm:chMax val="0"/>
          <dgm:bulletEnabled val="1"/>
        </dgm:presLayoutVars>
      </dgm:prSet>
      <dgm:spPr/>
    </dgm:pt>
    <dgm:pt modelId="{84C9E25D-1EB4-4B82-93EC-2523EAD50F10}" type="pres">
      <dgm:prSet presAssocID="{C287BDD2-60B7-4B1D-808E-52B2E66052AB}" presName="spacer" presStyleCnt="0"/>
      <dgm:spPr/>
    </dgm:pt>
    <dgm:pt modelId="{86199E65-82CD-4317-AEAE-39CA9CF1CAF2}" type="pres">
      <dgm:prSet presAssocID="{C90107D9-1716-4C78-89EB-1440706D3209}" presName="parentText" presStyleLbl="node1" presStyleIdx="1" presStyleCnt="3">
        <dgm:presLayoutVars>
          <dgm:chMax val="0"/>
          <dgm:bulletEnabled val="1"/>
        </dgm:presLayoutVars>
      </dgm:prSet>
      <dgm:spPr/>
    </dgm:pt>
    <dgm:pt modelId="{0B3002EB-2C59-46A2-8654-D16DFDF4E81E}" type="pres">
      <dgm:prSet presAssocID="{3102FDBE-343D-410D-BDD1-7DEB9A1BFCE1}" presName="spacer" presStyleCnt="0"/>
      <dgm:spPr/>
    </dgm:pt>
    <dgm:pt modelId="{8CC1461E-65C2-4C92-8C31-C9F676BD55D1}" type="pres">
      <dgm:prSet presAssocID="{871B3BAE-B51F-4A34-84CE-31B4DCF73632}" presName="parentText" presStyleLbl="node1" presStyleIdx="2" presStyleCnt="3">
        <dgm:presLayoutVars>
          <dgm:chMax val="0"/>
          <dgm:bulletEnabled val="1"/>
        </dgm:presLayoutVars>
      </dgm:prSet>
      <dgm:spPr/>
    </dgm:pt>
  </dgm:ptLst>
  <dgm:cxnLst>
    <dgm:cxn modelId="{97ECEF1D-431D-4005-9E61-7C9A6303BDD0}" type="presOf" srcId="{871B3BAE-B51F-4A34-84CE-31B4DCF73632}" destId="{8CC1461E-65C2-4C92-8C31-C9F676BD55D1}" srcOrd="0" destOrd="0" presId="urn:microsoft.com/office/officeart/2005/8/layout/vList2"/>
    <dgm:cxn modelId="{EA82E02D-47CB-4B6F-A85A-3A5331FEFEF6}" type="presOf" srcId="{7C1ED74D-4CB0-4604-A808-D3D269ADE4D8}" destId="{9F661D04-BB28-40E9-A3D0-EC14AC5D9885}" srcOrd="0" destOrd="0" presId="urn:microsoft.com/office/officeart/2005/8/layout/vList2"/>
    <dgm:cxn modelId="{2CC2BA3D-6E97-47A8-B730-B9CAD1AF6D29}" srcId="{7C1ED74D-4CB0-4604-A808-D3D269ADE4D8}" destId="{369AB0E5-AF30-4071-920C-4B92379D8E3F}" srcOrd="0" destOrd="0" parTransId="{664D7E4E-4069-4D7D-A95A-1FDD9951DDFA}" sibTransId="{C287BDD2-60B7-4B1D-808E-52B2E66052AB}"/>
    <dgm:cxn modelId="{504F024A-6851-4BA2-BFA3-62E5D7EC566A}" srcId="{7C1ED74D-4CB0-4604-A808-D3D269ADE4D8}" destId="{871B3BAE-B51F-4A34-84CE-31B4DCF73632}" srcOrd="2" destOrd="0" parTransId="{560AD432-3C0E-4E53-8A39-83D48EB99573}" sibTransId="{FCD2AF54-D0EC-4D0C-9E16-E92CFBB33036}"/>
    <dgm:cxn modelId="{AA809B8A-1717-4738-90CE-7A635C716965}" srcId="{7C1ED74D-4CB0-4604-A808-D3D269ADE4D8}" destId="{C90107D9-1716-4C78-89EB-1440706D3209}" srcOrd="1" destOrd="0" parTransId="{8ABC0DB6-8832-4DF6-954D-ABCDA8D985ED}" sibTransId="{3102FDBE-343D-410D-BDD1-7DEB9A1BFCE1}"/>
    <dgm:cxn modelId="{14622BAC-26AC-4BBB-82AA-8FF0F90ABBBA}" type="presOf" srcId="{369AB0E5-AF30-4071-920C-4B92379D8E3F}" destId="{88F160BB-74A4-4533-9704-F81EAA45B948}" srcOrd="0" destOrd="0" presId="urn:microsoft.com/office/officeart/2005/8/layout/vList2"/>
    <dgm:cxn modelId="{B3F271E6-F294-402C-BB72-BE77F92EB691}" type="presOf" srcId="{C90107D9-1716-4C78-89EB-1440706D3209}" destId="{86199E65-82CD-4317-AEAE-39CA9CF1CAF2}" srcOrd="0" destOrd="0" presId="urn:microsoft.com/office/officeart/2005/8/layout/vList2"/>
    <dgm:cxn modelId="{2209BAFF-279A-46DF-ADB3-E0E2886ED903}" type="presParOf" srcId="{9F661D04-BB28-40E9-A3D0-EC14AC5D9885}" destId="{88F160BB-74A4-4533-9704-F81EAA45B948}" srcOrd="0" destOrd="0" presId="urn:microsoft.com/office/officeart/2005/8/layout/vList2"/>
    <dgm:cxn modelId="{DE0203C2-8F0A-4ED8-B1EA-3DE4B072EFDD}" type="presParOf" srcId="{9F661D04-BB28-40E9-A3D0-EC14AC5D9885}" destId="{84C9E25D-1EB4-4B82-93EC-2523EAD50F10}" srcOrd="1" destOrd="0" presId="urn:microsoft.com/office/officeart/2005/8/layout/vList2"/>
    <dgm:cxn modelId="{90DF7D36-5DE8-4194-AF3B-FFCA3FA73A62}" type="presParOf" srcId="{9F661D04-BB28-40E9-A3D0-EC14AC5D9885}" destId="{86199E65-82CD-4317-AEAE-39CA9CF1CAF2}" srcOrd="2" destOrd="0" presId="urn:microsoft.com/office/officeart/2005/8/layout/vList2"/>
    <dgm:cxn modelId="{9F4B0712-436E-479F-8CA2-E2A8780DB295}" type="presParOf" srcId="{9F661D04-BB28-40E9-A3D0-EC14AC5D9885}" destId="{0B3002EB-2C59-46A2-8654-D16DFDF4E81E}" srcOrd="3" destOrd="0" presId="urn:microsoft.com/office/officeart/2005/8/layout/vList2"/>
    <dgm:cxn modelId="{530ED69C-A7FB-4798-9F02-07E97974A26C}" type="presParOf" srcId="{9F661D04-BB28-40E9-A3D0-EC14AC5D9885}" destId="{8CC1461E-65C2-4C92-8C31-C9F676BD55D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EA0678-D4C9-4E8B-862B-39E94269F37A}" type="doc">
      <dgm:prSet loTypeId="urn:microsoft.com/office/officeart/2005/8/layout/hList9" loCatId="list" qsTypeId="urn:microsoft.com/office/officeart/2005/8/quickstyle/simple1" qsCatId="simple" csTypeId="urn:microsoft.com/office/officeart/2005/8/colors/colorful1" csCatId="colorful" phldr="1"/>
      <dgm:spPr/>
      <dgm:t>
        <a:bodyPr/>
        <a:lstStyle/>
        <a:p>
          <a:endParaRPr lang="el-GR"/>
        </a:p>
      </dgm:t>
    </dgm:pt>
    <dgm:pt modelId="{A283B94A-9591-4020-8386-2C43D21F7C24}">
      <dgm:prSet phldrT="[Κείμενο]"/>
      <dgm:spPr/>
      <dgm:t>
        <a:bodyPr/>
        <a:lstStyle/>
        <a:p>
          <a:r>
            <a:rPr lang="el-GR" dirty="0"/>
            <a:t>Πιθανότητα προ ελέγχου (</a:t>
          </a:r>
          <a:r>
            <a:rPr lang="en-US" dirty="0"/>
            <a:t>PTP)</a:t>
          </a:r>
          <a:endParaRPr lang="el-GR" dirty="0"/>
        </a:p>
      </dgm:t>
    </dgm:pt>
    <dgm:pt modelId="{3D1F22CB-C217-4579-8F3E-6AC5A65E915D}" type="parTrans" cxnId="{F888E6DB-0D0E-413F-969E-69C6B12C299D}">
      <dgm:prSet/>
      <dgm:spPr/>
      <dgm:t>
        <a:bodyPr/>
        <a:lstStyle/>
        <a:p>
          <a:endParaRPr lang="el-GR"/>
        </a:p>
      </dgm:t>
    </dgm:pt>
    <dgm:pt modelId="{359C0DE9-CFF3-4EF2-A1C4-644D8D95A1B1}" type="sibTrans" cxnId="{F888E6DB-0D0E-413F-969E-69C6B12C299D}">
      <dgm:prSet/>
      <dgm:spPr/>
      <dgm:t>
        <a:bodyPr/>
        <a:lstStyle/>
        <a:p>
          <a:endParaRPr lang="el-GR"/>
        </a:p>
      </dgm:t>
    </dgm:pt>
    <dgm:pt modelId="{495125FA-E741-40E1-BD7B-C8C9CF72B281}">
      <dgm:prSet phldrT="[Κείμενο]" custT="1"/>
      <dgm:spPr/>
      <dgm:t>
        <a:bodyPr/>
        <a:lstStyle/>
        <a:p>
          <a:r>
            <a:rPr lang="el-GR" sz="2000" dirty="0" err="1"/>
            <a:t>Well’s</a:t>
          </a:r>
          <a:r>
            <a:rPr lang="en-US" sz="2000" dirty="0"/>
            <a:t> score</a:t>
          </a:r>
          <a:endParaRPr lang="el-GR" sz="2000" dirty="0"/>
        </a:p>
      </dgm:t>
    </dgm:pt>
    <dgm:pt modelId="{6ECA881F-CB5D-4E30-AAF3-864FA94FB518}" type="parTrans" cxnId="{08AB4E70-F988-48CD-942C-D56B7B80FE41}">
      <dgm:prSet/>
      <dgm:spPr/>
      <dgm:t>
        <a:bodyPr/>
        <a:lstStyle/>
        <a:p>
          <a:endParaRPr lang="el-GR"/>
        </a:p>
      </dgm:t>
    </dgm:pt>
    <dgm:pt modelId="{24F33B4D-A7B9-4B0A-8253-8F61D3DB6A65}" type="sibTrans" cxnId="{08AB4E70-F988-48CD-942C-D56B7B80FE41}">
      <dgm:prSet/>
      <dgm:spPr/>
      <dgm:t>
        <a:bodyPr/>
        <a:lstStyle/>
        <a:p>
          <a:endParaRPr lang="el-GR"/>
        </a:p>
      </dgm:t>
    </dgm:pt>
    <dgm:pt modelId="{1D831E12-B9CA-44FB-BD87-5C53560C0A07}">
      <dgm:prSet phldrT="[Κείμενο]" custT="1"/>
      <dgm:spPr/>
      <dgm:t>
        <a:bodyPr/>
        <a:lstStyle/>
        <a:p>
          <a:r>
            <a:rPr lang="en-US" sz="2000" dirty="0"/>
            <a:t>Geneva score</a:t>
          </a:r>
          <a:endParaRPr lang="el-GR" sz="2000" dirty="0"/>
        </a:p>
      </dgm:t>
    </dgm:pt>
    <dgm:pt modelId="{5F705B73-6A89-41C4-A8D2-F448954EA4A3}" type="parTrans" cxnId="{2D17B452-B1B8-4772-9A8A-46DA18A045CA}">
      <dgm:prSet/>
      <dgm:spPr/>
      <dgm:t>
        <a:bodyPr/>
        <a:lstStyle/>
        <a:p>
          <a:endParaRPr lang="el-GR"/>
        </a:p>
      </dgm:t>
    </dgm:pt>
    <dgm:pt modelId="{CC365AE4-D729-47F3-B6E0-824A8DE4A3DC}" type="sibTrans" cxnId="{2D17B452-B1B8-4772-9A8A-46DA18A045CA}">
      <dgm:prSet/>
      <dgm:spPr/>
      <dgm:t>
        <a:bodyPr/>
        <a:lstStyle/>
        <a:p>
          <a:endParaRPr lang="el-GR"/>
        </a:p>
      </dgm:t>
    </dgm:pt>
    <dgm:pt modelId="{57AE4202-5722-4AAE-BC97-EFD9911E785A}">
      <dgm:prSet phldrT="[Κείμενο]"/>
      <dgm:spPr/>
      <dgm:t>
        <a:bodyPr/>
        <a:lstStyle/>
        <a:p>
          <a:r>
            <a:rPr lang="en-US" dirty="0"/>
            <a:t>d-dimmers</a:t>
          </a:r>
          <a:r>
            <a:rPr lang="el-GR" dirty="0"/>
            <a:t> (&lt;500</a:t>
          </a:r>
          <a:r>
            <a:rPr lang="en-US" dirty="0"/>
            <a:t>ng/ml)</a:t>
          </a:r>
          <a:endParaRPr lang="el-GR" dirty="0"/>
        </a:p>
      </dgm:t>
    </dgm:pt>
    <dgm:pt modelId="{6A38ABC8-497A-47F6-A0A2-D41BBCB0C19C}" type="parTrans" cxnId="{5AF974B2-1A2D-4F10-B636-B81D7EA6FB6F}">
      <dgm:prSet/>
      <dgm:spPr/>
      <dgm:t>
        <a:bodyPr/>
        <a:lstStyle/>
        <a:p>
          <a:endParaRPr lang="el-GR"/>
        </a:p>
      </dgm:t>
    </dgm:pt>
    <dgm:pt modelId="{F0F8DFCA-3FDA-4F77-8E6B-DB5F4897905F}" type="sibTrans" cxnId="{5AF974B2-1A2D-4F10-B636-B81D7EA6FB6F}">
      <dgm:prSet/>
      <dgm:spPr/>
      <dgm:t>
        <a:bodyPr/>
        <a:lstStyle/>
        <a:p>
          <a:endParaRPr lang="el-GR"/>
        </a:p>
      </dgm:t>
    </dgm:pt>
    <dgm:pt modelId="{E6C513E5-7979-424F-AF15-BE8BA151FB89}">
      <dgm:prSet phldrT="[Κείμενο]" custT="1"/>
      <dgm:spPr/>
      <dgm:t>
        <a:bodyPr/>
        <a:lstStyle/>
        <a:p>
          <a:r>
            <a:rPr lang="el-GR" sz="2000" dirty="0"/>
            <a:t>Μέθοδος αναφοράς</a:t>
          </a:r>
        </a:p>
      </dgm:t>
    </dgm:pt>
    <dgm:pt modelId="{B10854CD-71B7-4387-9E6B-5EFB1F9CEADE}" type="parTrans" cxnId="{0F101C4E-368E-4F44-9A48-6F7C58A4701B}">
      <dgm:prSet/>
      <dgm:spPr/>
      <dgm:t>
        <a:bodyPr/>
        <a:lstStyle/>
        <a:p>
          <a:endParaRPr lang="el-GR"/>
        </a:p>
      </dgm:t>
    </dgm:pt>
    <dgm:pt modelId="{8D1E3C9B-37B5-4806-9B82-FF528D6CCEA1}" type="sibTrans" cxnId="{0F101C4E-368E-4F44-9A48-6F7C58A4701B}">
      <dgm:prSet/>
      <dgm:spPr/>
      <dgm:t>
        <a:bodyPr/>
        <a:lstStyle/>
        <a:p>
          <a:endParaRPr lang="el-GR"/>
        </a:p>
      </dgm:t>
    </dgm:pt>
    <dgm:pt modelId="{9CB7B932-4560-4B83-8D63-18C74F4C4CE3}">
      <dgm:prSet phldrT="[Κείμενο]" custT="1"/>
      <dgm:spPr/>
      <dgm:t>
        <a:bodyPr/>
        <a:lstStyle/>
        <a:p>
          <a:r>
            <a:rPr lang="el-GR" sz="1800" dirty="0"/>
            <a:t>Σχετική αντένδειξη η νεφρική</a:t>
          </a:r>
          <a:r>
            <a:rPr lang="en-US" sz="1800" dirty="0"/>
            <a:t> </a:t>
          </a:r>
          <a:r>
            <a:rPr lang="el-GR" sz="1800" dirty="0"/>
            <a:t>δυσλειτουργία</a:t>
          </a:r>
        </a:p>
      </dgm:t>
    </dgm:pt>
    <dgm:pt modelId="{581B0D74-CBC4-4C1F-990F-9C75B30CD0A2}" type="parTrans" cxnId="{C44A8A20-6E8D-45E5-9458-BC49648EB26C}">
      <dgm:prSet/>
      <dgm:spPr/>
      <dgm:t>
        <a:bodyPr/>
        <a:lstStyle/>
        <a:p>
          <a:endParaRPr lang="el-GR"/>
        </a:p>
      </dgm:t>
    </dgm:pt>
    <dgm:pt modelId="{10FC0F51-0C31-4D18-9A3E-E513C8539DF7}" type="sibTrans" cxnId="{C44A8A20-6E8D-45E5-9458-BC49648EB26C}">
      <dgm:prSet/>
      <dgm:spPr/>
      <dgm:t>
        <a:bodyPr/>
        <a:lstStyle/>
        <a:p>
          <a:endParaRPr lang="el-GR"/>
        </a:p>
      </dgm:t>
    </dgm:pt>
    <dgm:pt modelId="{1FCEED4C-C192-46C7-B97C-8CFE1284A45B}">
      <dgm:prSet phldrT="[Κείμενο]"/>
      <dgm:spPr/>
      <dgm:t>
        <a:bodyPr/>
        <a:lstStyle/>
        <a:p>
          <a:r>
            <a:rPr lang="el-GR" dirty="0"/>
            <a:t>Αξονική αγγειογραφία πνευμονικών αρτηριών</a:t>
          </a:r>
          <a:r>
            <a:rPr lang="en-US" dirty="0"/>
            <a:t> </a:t>
          </a:r>
          <a:r>
            <a:rPr lang="el-GR" dirty="0"/>
            <a:t> (</a:t>
          </a:r>
          <a:r>
            <a:rPr lang="en-US" dirty="0"/>
            <a:t>CTPA)</a:t>
          </a:r>
          <a:endParaRPr lang="el-GR" dirty="0"/>
        </a:p>
      </dgm:t>
    </dgm:pt>
    <dgm:pt modelId="{410B2940-71CA-4B9A-AB31-60DDAA8444E1}" type="parTrans" cxnId="{C6936230-2FD5-4516-AD47-A2F28D20AF07}">
      <dgm:prSet/>
      <dgm:spPr/>
      <dgm:t>
        <a:bodyPr/>
        <a:lstStyle/>
        <a:p>
          <a:endParaRPr lang="el-GR"/>
        </a:p>
      </dgm:t>
    </dgm:pt>
    <dgm:pt modelId="{A211EAB8-AD9A-4B95-8E93-9FD804441D24}" type="sibTrans" cxnId="{C6936230-2FD5-4516-AD47-A2F28D20AF07}">
      <dgm:prSet/>
      <dgm:spPr/>
      <dgm:t>
        <a:bodyPr/>
        <a:lstStyle/>
        <a:p>
          <a:endParaRPr lang="el-GR"/>
        </a:p>
      </dgm:t>
    </dgm:pt>
    <dgm:pt modelId="{F801D720-6FD5-4E85-B3B6-33511692A915}">
      <dgm:prSet custT="1"/>
      <dgm:spPr/>
      <dgm:t>
        <a:bodyPr/>
        <a:lstStyle/>
        <a:p>
          <a:r>
            <a:rPr lang="en-US" sz="1600" dirty="0"/>
            <a:t>A</a:t>
          </a:r>
          <a:r>
            <a:rPr lang="el-GR" sz="1600" dirty="0" err="1"/>
            <a:t>υξάνονται</a:t>
          </a:r>
          <a:r>
            <a:rPr lang="el-GR" sz="1600" dirty="0"/>
            <a:t> με την ηλικία </a:t>
          </a:r>
        </a:p>
      </dgm:t>
    </dgm:pt>
    <dgm:pt modelId="{BA0E7852-94EC-4158-97DD-7E7982C97D85}" type="parTrans" cxnId="{4837F2B0-7A1B-4944-92DC-2B7E44B7A31E}">
      <dgm:prSet/>
      <dgm:spPr/>
      <dgm:t>
        <a:bodyPr/>
        <a:lstStyle/>
        <a:p>
          <a:endParaRPr lang="el-GR"/>
        </a:p>
      </dgm:t>
    </dgm:pt>
    <dgm:pt modelId="{18A450CC-6B48-4675-AE7E-12D90741C98F}" type="sibTrans" cxnId="{4837F2B0-7A1B-4944-92DC-2B7E44B7A31E}">
      <dgm:prSet/>
      <dgm:spPr/>
      <dgm:t>
        <a:bodyPr/>
        <a:lstStyle/>
        <a:p>
          <a:endParaRPr lang="el-GR"/>
        </a:p>
      </dgm:t>
    </dgm:pt>
    <dgm:pt modelId="{63D06C3D-B690-4914-A4AD-7DC18DF9EB3D}">
      <dgm:prSet custT="1"/>
      <dgm:spPr/>
      <dgm:t>
        <a:bodyPr/>
        <a:lstStyle/>
        <a:p>
          <a:r>
            <a:rPr lang="en-US" sz="1600" dirty="0"/>
            <a:t>M</a:t>
          </a:r>
          <a:r>
            <a:rPr lang="el-GR" sz="1600" dirty="0" err="1"/>
            <a:t>ειώνεται</a:t>
          </a:r>
          <a:r>
            <a:rPr lang="el-GR" sz="1600" dirty="0"/>
            <a:t> η αξία τους σαν εργαλεία αποκλεισμού </a:t>
          </a:r>
        </a:p>
      </dgm:t>
    </dgm:pt>
    <dgm:pt modelId="{D4EC5968-F9A4-4A15-9371-17D53B742B11}" type="parTrans" cxnId="{BAFBCD2D-08E4-4F5E-9005-3F5EC194D383}">
      <dgm:prSet/>
      <dgm:spPr/>
      <dgm:t>
        <a:bodyPr/>
        <a:lstStyle/>
        <a:p>
          <a:endParaRPr lang="el-GR"/>
        </a:p>
      </dgm:t>
    </dgm:pt>
    <dgm:pt modelId="{13E5F627-B904-4523-9B95-F1C86F893203}" type="sibTrans" cxnId="{BAFBCD2D-08E4-4F5E-9005-3F5EC194D383}">
      <dgm:prSet/>
      <dgm:spPr/>
      <dgm:t>
        <a:bodyPr/>
        <a:lstStyle/>
        <a:p>
          <a:endParaRPr lang="el-GR"/>
        </a:p>
      </dgm:t>
    </dgm:pt>
    <dgm:pt modelId="{59700A73-A68A-4ADD-B04A-00E69EB4FB0C}">
      <dgm:prSet custT="1"/>
      <dgm:spPr/>
      <dgm:t>
        <a:bodyPr/>
        <a:lstStyle/>
        <a:p>
          <a:r>
            <a:rPr lang="el-GR" sz="1400" dirty="0"/>
            <a:t>60% των ασθενών &lt;40ετ 5% των ασθενών &gt;80ετ</a:t>
          </a:r>
        </a:p>
      </dgm:t>
    </dgm:pt>
    <dgm:pt modelId="{3A8D0291-B8F2-4641-B044-BF425E7CA278}" type="parTrans" cxnId="{04CD0C67-5278-4CFE-8570-1E66CD46A2B3}">
      <dgm:prSet/>
      <dgm:spPr/>
      <dgm:t>
        <a:bodyPr/>
        <a:lstStyle/>
        <a:p>
          <a:endParaRPr lang="el-GR"/>
        </a:p>
      </dgm:t>
    </dgm:pt>
    <dgm:pt modelId="{62C690E8-9BA9-455B-877E-621408F964D9}" type="sibTrans" cxnId="{04CD0C67-5278-4CFE-8570-1E66CD46A2B3}">
      <dgm:prSet/>
      <dgm:spPr/>
      <dgm:t>
        <a:bodyPr/>
        <a:lstStyle/>
        <a:p>
          <a:endParaRPr lang="el-GR"/>
        </a:p>
      </dgm:t>
    </dgm:pt>
    <dgm:pt modelId="{77FCAAFE-D688-469C-AE10-5369D91EFCE3}" type="pres">
      <dgm:prSet presAssocID="{E5EA0678-D4C9-4E8B-862B-39E94269F37A}" presName="list" presStyleCnt="0">
        <dgm:presLayoutVars>
          <dgm:dir/>
          <dgm:animLvl val="lvl"/>
        </dgm:presLayoutVars>
      </dgm:prSet>
      <dgm:spPr/>
    </dgm:pt>
    <dgm:pt modelId="{193FDF96-7DD2-4013-BBC9-7D33BCC07635}" type="pres">
      <dgm:prSet presAssocID="{A283B94A-9591-4020-8386-2C43D21F7C24}" presName="posSpace" presStyleCnt="0"/>
      <dgm:spPr/>
    </dgm:pt>
    <dgm:pt modelId="{1DEA1A45-9F19-4DC1-BC34-796C521E8476}" type="pres">
      <dgm:prSet presAssocID="{A283B94A-9591-4020-8386-2C43D21F7C24}" presName="vertFlow" presStyleCnt="0"/>
      <dgm:spPr/>
    </dgm:pt>
    <dgm:pt modelId="{2D3F5BAD-17F8-40FC-BB27-7E3BBD47A132}" type="pres">
      <dgm:prSet presAssocID="{A283B94A-9591-4020-8386-2C43D21F7C24}" presName="topSpace" presStyleCnt="0"/>
      <dgm:spPr/>
    </dgm:pt>
    <dgm:pt modelId="{E7EB4D36-2142-4131-8090-FBF2367D7D70}" type="pres">
      <dgm:prSet presAssocID="{A283B94A-9591-4020-8386-2C43D21F7C24}" presName="firstComp" presStyleCnt="0"/>
      <dgm:spPr/>
    </dgm:pt>
    <dgm:pt modelId="{621ED474-9585-47FE-A3A2-2F2614763192}" type="pres">
      <dgm:prSet presAssocID="{A283B94A-9591-4020-8386-2C43D21F7C24}" presName="firstChild" presStyleLbl="bgAccFollowNode1" presStyleIdx="0" presStyleCnt="7" custLinFactNeighborX="453"/>
      <dgm:spPr/>
    </dgm:pt>
    <dgm:pt modelId="{5D5EE0F8-5CDC-43CD-8EB4-0EAFD03DCAAB}" type="pres">
      <dgm:prSet presAssocID="{A283B94A-9591-4020-8386-2C43D21F7C24}" presName="firstChildTx" presStyleLbl="bgAccFollowNode1" presStyleIdx="0" presStyleCnt="7">
        <dgm:presLayoutVars>
          <dgm:bulletEnabled val="1"/>
        </dgm:presLayoutVars>
      </dgm:prSet>
      <dgm:spPr/>
    </dgm:pt>
    <dgm:pt modelId="{2746F2B6-D9A0-4F1B-AA77-D0E1384788BC}" type="pres">
      <dgm:prSet presAssocID="{1D831E12-B9CA-44FB-BD87-5C53560C0A07}" presName="comp" presStyleCnt="0"/>
      <dgm:spPr/>
    </dgm:pt>
    <dgm:pt modelId="{000900B0-50B0-4851-AB6B-96F59883E4B7}" type="pres">
      <dgm:prSet presAssocID="{1D831E12-B9CA-44FB-BD87-5C53560C0A07}" presName="child" presStyleLbl="bgAccFollowNode1" presStyleIdx="1" presStyleCnt="7" custScaleY="92025"/>
      <dgm:spPr/>
    </dgm:pt>
    <dgm:pt modelId="{F8AB902C-DC18-43D7-AF41-E7683E4D52A9}" type="pres">
      <dgm:prSet presAssocID="{1D831E12-B9CA-44FB-BD87-5C53560C0A07}" presName="childTx" presStyleLbl="bgAccFollowNode1" presStyleIdx="1" presStyleCnt="7">
        <dgm:presLayoutVars>
          <dgm:bulletEnabled val="1"/>
        </dgm:presLayoutVars>
      </dgm:prSet>
      <dgm:spPr/>
    </dgm:pt>
    <dgm:pt modelId="{CFAEA802-6AEA-42A6-968B-2BE1B6D18451}" type="pres">
      <dgm:prSet presAssocID="{A283B94A-9591-4020-8386-2C43D21F7C24}" presName="negSpace" presStyleCnt="0"/>
      <dgm:spPr/>
    </dgm:pt>
    <dgm:pt modelId="{42D8ABD4-B218-4344-A6E1-19F820B68D5B}" type="pres">
      <dgm:prSet presAssocID="{A283B94A-9591-4020-8386-2C43D21F7C24}" presName="circle" presStyleLbl="node1" presStyleIdx="0" presStyleCnt="3"/>
      <dgm:spPr/>
    </dgm:pt>
    <dgm:pt modelId="{A46EE4CB-A62D-4668-82F8-03128F280B09}" type="pres">
      <dgm:prSet presAssocID="{359C0DE9-CFF3-4EF2-A1C4-644D8D95A1B1}" presName="transSpace" presStyleCnt="0"/>
      <dgm:spPr/>
    </dgm:pt>
    <dgm:pt modelId="{B8A9C7E1-423E-458A-B63C-680EDF763B81}" type="pres">
      <dgm:prSet presAssocID="{57AE4202-5722-4AAE-BC97-EFD9911E785A}" presName="posSpace" presStyleCnt="0"/>
      <dgm:spPr/>
    </dgm:pt>
    <dgm:pt modelId="{DB3D0399-EC19-4F58-A015-FC89B3D755B4}" type="pres">
      <dgm:prSet presAssocID="{57AE4202-5722-4AAE-BC97-EFD9911E785A}" presName="vertFlow" presStyleCnt="0"/>
      <dgm:spPr/>
    </dgm:pt>
    <dgm:pt modelId="{5AD3D377-E89F-4D89-8F23-1BFB946597CA}" type="pres">
      <dgm:prSet presAssocID="{57AE4202-5722-4AAE-BC97-EFD9911E785A}" presName="topSpace" presStyleCnt="0"/>
      <dgm:spPr/>
    </dgm:pt>
    <dgm:pt modelId="{366D731B-AC03-4259-B4DA-2897034FAEE8}" type="pres">
      <dgm:prSet presAssocID="{57AE4202-5722-4AAE-BC97-EFD9911E785A}" presName="firstComp" presStyleCnt="0"/>
      <dgm:spPr/>
    </dgm:pt>
    <dgm:pt modelId="{914E1C9E-8D4B-48D5-94A1-D0809238C3E4}" type="pres">
      <dgm:prSet presAssocID="{57AE4202-5722-4AAE-BC97-EFD9911E785A}" presName="firstChild" presStyleLbl="bgAccFollowNode1" presStyleIdx="2" presStyleCnt="7" custScaleY="53362" custLinFactNeighborY="-2048"/>
      <dgm:spPr/>
    </dgm:pt>
    <dgm:pt modelId="{31F1EDA8-F6D1-46F3-B76A-679897A2CEEF}" type="pres">
      <dgm:prSet presAssocID="{57AE4202-5722-4AAE-BC97-EFD9911E785A}" presName="firstChildTx" presStyleLbl="bgAccFollowNode1" presStyleIdx="2" presStyleCnt="7">
        <dgm:presLayoutVars>
          <dgm:bulletEnabled val="1"/>
        </dgm:presLayoutVars>
      </dgm:prSet>
      <dgm:spPr/>
    </dgm:pt>
    <dgm:pt modelId="{D8436710-5959-4525-9831-52AEB5664B14}" type="pres">
      <dgm:prSet presAssocID="{63D06C3D-B690-4914-A4AD-7DC18DF9EB3D}" presName="comp" presStyleCnt="0"/>
      <dgm:spPr/>
    </dgm:pt>
    <dgm:pt modelId="{84394639-0694-4B06-82A5-43BEC17B549C}" type="pres">
      <dgm:prSet presAssocID="{63D06C3D-B690-4914-A4AD-7DC18DF9EB3D}" presName="child" presStyleLbl="bgAccFollowNode1" presStyleIdx="3" presStyleCnt="7" custScaleY="63239"/>
      <dgm:spPr/>
    </dgm:pt>
    <dgm:pt modelId="{DF2AA086-2266-4B1A-9F5B-1F6651157457}" type="pres">
      <dgm:prSet presAssocID="{63D06C3D-B690-4914-A4AD-7DC18DF9EB3D}" presName="childTx" presStyleLbl="bgAccFollowNode1" presStyleIdx="3" presStyleCnt="7">
        <dgm:presLayoutVars>
          <dgm:bulletEnabled val="1"/>
        </dgm:presLayoutVars>
      </dgm:prSet>
      <dgm:spPr/>
    </dgm:pt>
    <dgm:pt modelId="{A69C4708-33E1-454A-A2C3-9B014ED0CA78}" type="pres">
      <dgm:prSet presAssocID="{59700A73-A68A-4ADD-B04A-00E69EB4FB0C}" presName="comp" presStyleCnt="0"/>
      <dgm:spPr/>
    </dgm:pt>
    <dgm:pt modelId="{D031EEB6-F9A7-4DF9-8B83-960C57766961}" type="pres">
      <dgm:prSet presAssocID="{59700A73-A68A-4ADD-B04A-00E69EB4FB0C}" presName="child" presStyleLbl="bgAccFollowNode1" presStyleIdx="4" presStyleCnt="7" custScaleX="110012" custScaleY="66738" custLinFactNeighborY="4343"/>
      <dgm:spPr/>
    </dgm:pt>
    <dgm:pt modelId="{6E251FFE-F37A-4796-96CB-33CF3ED6B181}" type="pres">
      <dgm:prSet presAssocID="{59700A73-A68A-4ADD-B04A-00E69EB4FB0C}" presName="childTx" presStyleLbl="bgAccFollowNode1" presStyleIdx="4" presStyleCnt="7">
        <dgm:presLayoutVars>
          <dgm:bulletEnabled val="1"/>
        </dgm:presLayoutVars>
      </dgm:prSet>
      <dgm:spPr/>
    </dgm:pt>
    <dgm:pt modelId="{382D7025-EAC6-4F74-9E8E-CAC267B4A30B}" type="pres">
      <dgm:prSet presAssocID="{57AE4202-5722-4AAE-BC97-EFD9911E785A}" presName="negSpace" presStyleCnt="0"/>
      <dgm:spPr/>
    </dgm:pt>
    <dgm:pt modelId="{393EDF30-35EB-4BB6-B564-BA1E6ED46158}" type="pres">
      <dgm:prSet presAssocID="{57AE4202-5722-4AAE-BC97-EFD9911E785A}" presName="circle" presStyleLbl="node1" presStyleIdx="1" presStyleCnt="3" custLinFactNeighborX="-18508" custLinFactNeighborY="1332"/>
      <dgm:spPr/>
    </dgm:pt>
    <dgm:pt modelId="{8C211722-8B10-449A-9C6F-AF8E771913D2}" type="pres">
      <dgm:prSet presAssocID="{F0F8DFCA-3FDA-4F77-8E6B-DB5F4897905F}" presName="transSpace" presStyleCnt="0"/>
      <dgm:spPr/>
    </dgm:pt>
    <dgm:pt modelId="{BBFAA045-4E25-47CF-AA29-CD6774BF2593}" type="pres">
      <dgm:prSet presAssocID="{1FCEED4C-C192-46C7-B97C-8CFE1284A45B}" presName="posSpace" presStyleCnt="0"/>
      <dgm:spPr/>
    </dgm:pt>
    <dgm:pt modelId="{5DECE6F3-29BF-426B-8180-5A1A347D22E6}" type="pres">
      <dgm:prSet presAssocID="{1FCEED4C-C192-46C7-B97C-8CFE1284A45B}" presName="vertFlow" presStyleCnt="0"/>
      <dgm:spPr/>
    </dgm:pt>
    <dgm:pt modelId="{5A6D4BEC-C48A-47E5-B309-2E635EC3B9F1}" type="pres">
      <dgm:prSet presAssocID="{1FCEED4C-C192-46C7-B97C-8CFE1284A45B}" presName="topSpace" presStyleCnt="0"/>
      <dgm:spPr/>
    </dgm:pt>
    <dgm:pt modelId="{B314B3D0-6EAC-4DF8-9CF1-F669B5F731E7}" type="pres">
      <dgm:prSet presAssocID="{1FCEED4C-C192-46C7-B97C-8CFE1284A45B}" presName="firstComp" presStyleCnt="0"/>
      <dgm:spPr/>
    </dgm:pt>
    <dgm:pt modelId="{40585632-9B68-47D1-AC98-6B6FB61A4D66}" type="pres">
      <dgm:prSet presAssocID="{1FCEED4C-C192-46C7-B97C-8CFE1284A45B}" presName="firstChild" presStyleLbl="bgAccFollowNode1" presStyleIdx="5" presStyleCnt="7" custScaleY="92517"/>
      <dgm:spPr/>
    </dgm:pt>
    <dgm:pt modelId="{6FFE3F60-453F-421A-8D5B-5994E4123C5B}" type="pres">
      <dgm:prSet presAssocID="{1FCEED4C-C192-46C7-B97C-8CFE1284A45B}" presName="firstChildTx" presStyleLbl="bgAccFollowNode1" presStyleIdx="5" presStyleCnt="7">
        <dgm:presLayoutVars>
          <dgm:bulletEnabled val="1"/>
        </dgm:presLayoutVars>
      </dgm:prSet>
      <dgm:spPr/>
    </dgm:pt>
    <dgm:pt modelId="{C72D6BD1-FC45-470F-9162-7F5421175AA8}" type="pres">
      <dgm:prSet presAssocID="{9CB7B932-4560-4B83-8D63-18C74F4C4CE3}" presName="comp" presStyleCnt="0"/>
      <dgm:spPr/>
    </dgm:pt>
    <dgm:pt modelId="{A734AC94-446C-4CBA-8124-8B5D4321BBDE}" type="pres">
      <dgm:prSet presAssocID="{9CB7B932-4560-4B83-8D63-18C74F4C4CE3}" presName="child" presStyleLbl="bgAccFollowNode1" presStyleIdx="6" presStyleCnt="7" custScaleY="95591"/>
      <dgm:spPr/>
    </dgm:pt>
    <dgm:pt modelId="{214AE0A4-4704-43AC-8418-B25D8398AC36}" type="pres">
      <dgm:prSet presAssocID="{9CB7B932-4560-4B83-8D63-18C74F4C4CE3}" presName="childTx" presStyleLbl="bgAccFollowNode1" presStyleIdx="6" presStyleCnt="7">
        <dgm:presLayoutVars>
          <dgm:bulletEnabled val="1"/>
        </dgm:presLayoutVars>
      </dgm:prSet>
      <dgm:spPr/>
    </dgm:pt>
    <dgm:pt modelId="{6ED2C072-BF7B-4DDF-A7E1-C5B5B32515E3}" type="pres">
      <dgm:prSet presAssocID="{1FCEED4C-C192-46C7-B97C-8CFE1284A45B}" presName="negSpace" presStyleCnt="0"/>
      <dgm:spPr/>
    </dgm:pt>
    <dgm:pt modelId="{82C1B77F-B390-4D1C-9B91-62329553625D}" type="pres">
      <dgm:prSet presAssocID="{1FCEED4C-C192-46C7-B97C-8CFE1284A45B}" presName="circle" presStyleLbl="node1" presStyleIdx="2" presStyleCnt="3"/>
      <dgm:spPr/>
    </dgm:pt>
  </dgm:ptLst>
  <dgm:cxnLst>
    <dgm:cxn modelId="{FDB03511-0652-44C8-80FC-C0E4B01F8893}" type="presOf" srcId="{1D831E12-B9CA-44FB-BD87-5C53560C0A07}" destId="{000900B0-50B0-4851-AB6B-96F59883E4B7}" srcOrd="0" destOrd="0" presId="urn:microsoft.com/office/officeart/2005/8/layout/hList9"/>
    <dgm:cxn modelId="{E9D95920-A709-4E7A-B39C-6CCAA81155C4}" type="presOf" srcId="{E6C513E5-7979-424F-AF15-BE8BA151FB89}" destId="{6FFE3F60-453F-421A-8D5B-5994E4123C5B}" srcOrd="1" destOrd="0" presId="urn:microsoft.com/office/officeart/2005/8/layout/hList9"/>
    <dgm:cxn modelId="{C44A8A20-6E8D-45E5-9458-BC49648EB26C}" srcId="{1FCEED4C-C192-46C7-B97C-8CFE1284A45B}" destId="{9CB7B932-4560-4B83-8D63-18C74F4C4CE3}" srcOrd="1" destOrd="0" parTransId="{581B0D74-CBC4-4C1F-990F-9C75B30CD0A2}" sibTransId="{10FC0F51-0C31-4D18-9A3E-E513C8539DF7}"/>
    <dgm:cxn modelId="{CA3D8B2D-1E15-42D3-BBFA-7476C027D2C4}" type="presOf" srcId="{59700A73-A68A-4ADD-B04A-00E69EB4FB0C}" destId="{6E251FFE-F37A-4796-96CB-33CF3ED6B181}" srcOrd="1" destOrd="0" presId="urn:microsoft.com/office/officeart/2005/8/layout/hList9"/>
    <dgm:cxn modelId="{BAFBCD2D-08E4-4F5E-9005-3F5EC194D383}" srcId="{57AE4202-5722-4AAE-BC97-EFD9911E785A}" destId="{63D06C3D-B690-4914-A4AD-7DC18DF9EB3D}" srcOrd="1" destOrd="0" parTransId="{D4EC5968-F9A4-4A15-9371-17D53B742B11}" sibTransId="{13E5F627-B904-4523-9B95-F1C86F893203}"/>
    <dgm:cxn modelId="{16B0E02F-4625-4A91-B544-7D8727879257}" type="presOf" srcId="{F801D720-6FD5-4E85-B3B6-33511692A915}" destId="{31F1EDA8-F6D1-46F3-B76A-679897A2CEEF}" srcOrd="1" destOrd="0" presId="urn:microsoft.com/office/officeart/2005/8/layout/hList9"/>
    <dgm:cxn modelId="{C6936230-2FD5-4516-AD47-A2F28D20AF07}" srcId="{E5EA0678-D4C9-4E8B-862B-39E94269F37A}" destId="{1FCEED4C-C192-46C7-B97C-8CFE1284A45B}" srcOrd="2" destOrd="0" parTransId="{410B2940-71CA-4B9A-AB31-60DDAA8444E1}" sibTransId="{A211EAB8-AD9A-4B95-8E93-9FD804441D24}"/>
    <dgm:cxn modelId="{272A4530-CFD6-4552-A52F-046BBBBBB099}" type="presOf" srcId="{1D831E12-B9CA-44FB-BD87-5C53560C0A07}" destId="{F8AB902C-DC18-43D7-AF41-E7683E4D52A9}" srcOrd="1" destOrd="0" presId="urn:microsoft.com/office/officeart/2005/8/layout/hList9"/>
    <dgm:cxn modelId="{38023838-1100-4433-87EC-DE4875800147}" type="presOf" srcId="{9CB7B932-4560-4B83-8D63-18C74F4C4CE3}" destId="{A734AC94-446C-4CBA-8124-8B5D4321BBDE}" srcOrd="0" destOrd="0" presId="urn:microsoft.com/office/officeart/2005/8/layout/hList9"/>
    <dgm:cxn modelId="{3BEF9438-0729-4DCD-BDAD-90CB920EC429}" type="presOf" srcId="{63D06C3D-B690-4914-A4AD-7DC18DF9EB3D}" destId="{DF2AA086-2266-4B1A-9F5B-1F6651157457}" srcOrd="1" destOrd="0" presId="urn:microsoft.com/office/officeart/2005/8/layout/hList9"/>
    <dgm:cxn modelId="{04CD0C67-5278-4CFE-8570-1E66CD46A2B3}" srcId="{57AE4202-5722-4AAE-BC97-EFD9911E785A}" destId="{59700A73-A68A-4ADD-B04A-00E69EB4FB0C}" srcOrd="2" destOrd="0" parTransId="{3A8D0291-B8F2-4641-B044-BF425E7CA278}" sibTransId="{62C690E8-9BA9-455B-877E-621408F964D9}"/>
    <dgm:cxn modelId="{0F101C4E-368E-4F44-9A48-6F7C58A4701B}" srcId="{1FCEED4C-C192-46C7-B97C-8CFE1284A45B}" destId="{E6C513E5-7979-424F-AF15-BE8BA151FB89}" srcOrd="0" destOrd="0" parTransId="{B10854CD-71B7-4387-9E6B-5EFB1F9CEADE}" sibTransId="{8D1E3C9B-37B5-4806-9B82-FF528D6CCEA1}"/>
    <dgm:cxn modelId="{B6A1736F-CCFD-45C0-84F2-9D794F645545}" type="presOf" srcId="{F801D720-6FD5-4E85-B3B6-33511692A915}" destId="{914E1C9E-8D4B-48D5-94A1-D0809238C3E4}" srcOrd="0" destOrd="0" presId="urn:microsoft.com/office/officeart/2005/8/layout/hList9"/>
    <dgm:cxn modelId="{08AB4E70-F988-48CD-942C-D56B7B80FE41}" srcId="{A283B94A-9591-4020-8386-2C43D21F7C24}" destId="{495125FA-E741-40E1-BD7B-C8C9CF72B281}" srcOrd="0" destOrd="0" parTransId="{6ECA881F-CB5D-4E30-AAF3-864FA94FB518}" sibTransId="{24F33B4D-A7B9-4B0A-8253-8F61D3DB6A65}"/>
    <dgm:cxn modelId="{2D17B452-B1B8-4772-9A8A-46DA18A045CA}" srcId="{A283B94A-9591-4020-8386-2C43D21F7C24}" destId="{1D831E12-B9CA-44FB-BD87-5C53560C0A07}" srcOrd="1" destOrd="0" parTransId="{5F705B73-6A89-41C4-A8D2-F448954EA4A3}" sibTransId="{CC365AE4-D729-47F3-B6E0-824A8DE4A3DC}"/>
    <dgm:cxn modelId="{D71EC781-DEA2-4F56-B6A0-7017E5B71B7C}" type="presOf" srcId="{59700A73-A68A-4ADD-B04A-00E69EB4FB0C}" destId="{D031EEB6-F9A7-4DF9-8B83-960C57766961}" srcOrd="0" destOrd="0" presId="urn:microsoft.com/office/officeart/2005/8/layout/hList9"/>
    <dgm:cxn modelId="{8E43CB92-80B0-4B77-A586-7E34D5A2619B}" type="presOf" srcId="{495125FA-E741-40E1-BD7B-C8C9CF72B281}" destId="{621ED474-9585-47FE-A3A2-2F2614763192}" srcOrd="0" destOrd="0" presId="urn:microsoft.com/office/officeart/2005/8/layout/hList9"/>
    <dgm:cxn modelId="{F050C79F-091A-4D67-8DBC-2312D3E0BFB1}" type="presOf" srcId="{63D06C3D-B690-4914-A4AD-7DC18DF9EB3D}" destId="{84394639-0694-4B06-82A5-43BEC17B549C}" srcOrd="0" destOrd="0" presId="urn:microsoft.com/office/officeart/2005/8/layout/hList9"/>
    <dgm:cxn modelId="{F31A1CA4-C531-4987-8F4D-D55AA170B4F0}" type="presOf" srcId="{57AE4202-5722-4AAE-BC97-EFD9911E785A}" destId="{393EDF30-35EB-4BB6-B564-BA1E6ED46158}" srcOrd="0" destOrd="0" presId="urn:microsoft.com/office/officeart/2005/8/layout/hList9"/>
    <dgm:cxn modelId="{8E4BDCA7-E45A-4366-B627-48CB5B57FA35}" type="presOf" srcId="{E5EA0678-D4C9-4E8B-862B-39E94269F37A}" destId="{77FCAAFE-D688-469C-AE10-5369D91EFCE3}" srcOrd="0" destOrd="0" presId="urn:microsoft.com/office/officeart/2005/8/layout/hList9"/>
    <dgm:cxn modelId="{4837F2B0-7A1B-4944-92DC-2B7E44B7A31E}" srcId="{57AE4202-5722-4AAE-BC97-EFD9911E785A}" destId="{F801D720-6FD5-4E85-B3B6-33511692A915}" srcOrd="0" destOrd="0" parTransId="{BA0E7852-94EC-4158-97DD-7E7982C97D85}" sibTransId="{18A450CC-6B48-4675-AE7E-12D90741C98F}"/>
    <dgm:cxn modelId="{5AF974B2-1A2D-4F10-B636-B81D7EA6FB6F}" srcId="{E5EA0678-D4C9-4E8B-862B-39E94269F37A}" destId="{57AE4202-5722-4AAE-BC97-EFD9911E785A}" srcOrd="1" destOrd="0" parTransId="{6A38ABC8-497A-47F6-A0A2-D41BBCB0C19C}" sibTransId="{F0F8DFCA-3FDA-4F77-8E6B-DB5F4897905F}"/>
    <dgm:cxn modelId="{4DFF97B9-4D7D-4E1C-93DF-5CEB054899A9}" type="presOf" srcId="{A283B94A-9591-4020-8386-2C43D21F7C24}" destId="{42D8ABD4-B218-4344-A6E1-19F820B68D5B}" srcOrd="0" destOrd="0" presId="urn:microsoft.com/office/officeart/2005/8/layout/hList9"/>
    <dgm:cxn modelId="{4B8BADBE-8F26-4628-B7AE-C8BA862C3881}" type="presOf" srcId="{9CB7B932-4560-4B83-8D63-18C74F4C4CE3}" destId="{214AE0A4-4704-43AC-8418-B25D8398AC36}" srcOrd="1" destOrd="0" presId="urn:microsoft.com/office/officeart/2005/8/layout/hList9"/>
    <dgm:cxn modelId="{2CBBB7C9-0E89-452B-82E0-7D52A7EFE14A}" type="presOf" srcId="{1FCEED4C-C192-46C7-B97C-8CFE1284A45B}" destId="{82C1B77F-B390-4D1C-9B91-62329553625D}" srcOrd="0" destOrd="0" presId="urn:microsoft.com/office/officeart/2005/8/layout/hList9"/>
    <dgm:cxn modelId="{BA49DDDB-82C9-4982-BD1C-E37317E0B6CD}" type="presOf" srcId="{E6C513E5-7979-424F-AF15-BE8BA151FB89}" destId="{40585632-9B68-47D1-AC98-6B6FB61A4D66}" srcOrd="0" destOrd="0" presId="urn:microsoft.com/office/officeart/2005/8/layout/hList9"/>
    <dgm:cxn modelId="{F888E6DB-0D0E-413F-969E-69C6B12C299D}" srcId="{E5EA0678-D4C9-4E8B-862B-39E94269F37A}" destId="{A283B94A-9591-4020-8386-2C43D21F7C24}" srcOrd="0" destOrd="0" parTransId="{3D1F22CB-C217-4579-8F3E-6AC5A65E915D}" sibTransId="{359C0DE9-CFF3-4EF2-A1C4-644D8D95A1B1}"/>
    <dgm:cxn modelId="{8ABBAAE0-0F6A-4829-A3A0-7FDA23A0B8D8}" type="presOf" srcId="{495125FA-E741-40E1-BD7B-C8C9CF72B281}" destId="{5D5EE0F8-5CDC-43CD-8EB4-0EAFD03DCAAB}" srcOrd="1" destOrd="0" presId="urn:microsoft.com/office/officeart/2005/8/layout/hList9"/>
    <dgm:cxn modelId="{51AE2647-02BE-4C56-9C6E-DD42FC7342A8}" type="presParOf" srcId="{77FCAAFE-D688-469C-AE10-5369D91EFCE3}" destId="{193FDF96-7DD2-4013-BBC9-7D33BCC07635}" srcOrd="0" destOrd="0" presId="urn:microsoft.com/office/officeart/2005/8/layout/hList9"/>
    <dgm:cxn modelId="{C2A6BEC8-00DA-4D55-BEDA-A1454AC1961E}" type="presParOf" srcId="{77FCAAFE-D688-469C-AE10-5369D91EFCE3}" destId="{1DEA1A45-9F19-4DC1-BC34-796C521E8476}" srcOrd="1" destOrd="0" presId="urn:microsoft.com/office/officeart/2005/8/layout/hList9"/>
    <dgm:cxn modelId="{CDB28EFE-C3D3-4842-9316-86D5A567E3B3}" type="presParOf" srcId="{1DEA1A45-9F19-4DC1-BC34-796C521E8476}" destId="{2D3F5BAD-17F8-40FC-BB27-7E3BBD47A132}" srcOrd="0" destOrd="0" presId="urn:microsoft.com/office/officeart/2005/8/layout/hList9"/>
    <dgm:cxn modelId="{B3747A28-3F04-4E68-8259-9FC807597D5C}" type="presParOf" srcId="{1DEA1A45-9F19-4DC1-BC34-796C521E8476}" destId="{E7EB4D36-2142-4131-8090-FBF2367D7D70}" srcOrd="1" destOrd="0" presId="urn:microsoft.com/office/officeart/2005/8/layout/hList9"/>
    <dgm:cxn modelId="{9A7DFA22-09AE-4916-B90B-F0C7721C59EC}" type="presParOf" srcId="{E7EB4D36-2142-4131-8090-FBF2367D7D70}" destId="{621ED474-9585-47FE-A3A2-2F2614763192}" srcOrd="0" destOrd="0" presId="urn:microsoft.com/office/officeart/2005/8/layout/hList9"/>
    <dgm:cxn modelId="{3767D084-8F6D-4669-9101-4C2A27AD9D02}" type="presParOf" srcId="{E7EB4D36-2142-4131-8090-FBF2367D7D70}" destId="{5D5EE0F8-5CDC-43CD-8EB4-0EAFD03DCAAB}" srcOrd="1" destOrd="0" presId="urn:microsoft.com/office/officeart/2005/8/layout/hList9"/>
    <dgm:cxn modelId="{31F7DB78-E538-4BC9-9AA4-F40E6ADE687F}" type="presParOf" srcId="{1DEA1A45-9F19-4DC1-BC34-796C521E8476}" destId="{2746F2B6-D9A0-4F1B-AA77-D0E1384788BC}" srcOrd="2" destOrd="0" presId="urn:microsoft.com/office/officeart/2005/8/layout/hList9"/>
    <dgm:cxn modelId="{B2302E2D-F0B1-4C18-82E0-0B8401381474}" type="presParOf" srcId="{2746F2B6-D9A0-4F1B-AA77-D0E1384788BC}" destId="{000900B0-50B0-4851-AB6B-96F59883E4B7}" srcOrd="0" destOrd="0" presId="urn:microsoft.com/office/officeart/2005/8/layout/hList9"/>
    <dgm:cxn modelId="{7CAEDA3E-2AFA-447A-9497-D89B46893C5D}" type="presParOf" srcId="{2746F2B6-D9A0-4F1B-AA77-D0E1384788BC}" destId="{F8AB902C-DC18-43D7-AF41-E7683E4D52A9}" srcOrd="1" destOrd="0" presId="urn:microsoft.com/office/officeart/2005/8/layout/hList9"/>
    <dgm:cxn modelId="{95E98607-F71A-4BEE-9641-E63A78A14B70}" type="presParOf" srcId="{77FCAAFE-D688-469C-AE10-5369D91EFCE3}" destId="{CFAEA802-6AEA-42A6-968B-2BE1B6D18451}" srcOrd="2" destOrd="0" presId="urn:microsoft.com/office/officeart/2005/8/layout/hList9"/>
    <dgm:cxn modelId="{9F65914A-4B55-4A31-948A-A16F818E5C94}" type="presParOf" srcId="{77FCAAFE-D688-469C-AE10-5369D91EFCE3}" destId="{42D8ABD4-B218-4344-A6E1-19F820B68D5B}" srcOrd="3" destOrd="0" presId="urn:microsoft.com/office/officeart/2005/8/layout/hList9"/>
    <dgm:cxn modelId="{07824A50-F1CF-462D-95FD-19FE639B43D1}" type="presParOf" srcId="{77FCAAFE-D688-469C-AE10-5369D91EFCE3}" destId="{A46EE4CB-A62D-4668-82F8-03128F280B09}" srcOrd="4" destOrd="0" presId="urn:microsoft.com/office/officeart/2005/8/layout/hList9"/>
    <dgm:cxn modelId="{F47C2CDD-A114-484E-9EB6-DCC72492F23E}" type="presParOf" srcId="{77FCAAFE-D688-469C-AE10-5369D91EFCE3}" destId="{B8A9C7E1-423E-458A-B63C-680EDF763B81}" srcOrd="5" destOrd="0" presId="urn:microsoft.com/office/officeart/2005/8/layout/hList9"/>
    <dgm:cxn modelId="{2B53133C-38C1-4F09-B07C-2617ABCC80B8}" type="presParOf" srcId="{77FCAAFE-D688-469C-AE10-5369D91EFCE3}" destId="{DB3D0399-EC19-4F58-A015-FC89B3D755B4}" srcOrd="6" destOrd="0" presId="urn:microsoft.com/office/officeart/2005/8/layout/hList9"/>
    <dgm:cxn modelId="{8BED3552-3E31-4BB0-B40C-91D51F66DE1E}" type="presParOf" srcId="{DB3D0399-EC19-4F58-A015-FC89B3D755B4}" destId="{5AD3D377-E89F-4D89-8F23-1BFB946597CA}" srcOrd="0" destOrd="0" presId="urn:microsoft.com/office/officeart/2005/8/layout/hList9"/>
    <dgm:cxn modelId="{FD9B6484-17E5-4504-8AAB-B7BEC89072AA}" type="presParOf" srcId="{DB3D0399-EC19-4F58-A015-FC89B3D755B4}" destId="{366D731B-AC03-4259-B4DA-2897034FAEE8}" srcOrd="1" destOrd="0" presId="urn:microsoft.com/office/officeart/2005/8/layout/hList9"/>
    <dgm:cxn modelId="{023EAC9B-97B8-478C-AC40-CA558379FC21}" type="presParOf" srcId="{366D731B-AC03-4259-B4DA-2897034FAEE8}" destId="{914E1C9E-8D4B-48D5-94A1-D0809238C3E4}" srcOrd="0" destOrd="0" presId="urn:microsoft.com/office/officeart/2005/8/layout/hList9"/>
    <dgm:cxn modelId="{8E82E8AA-B538-4236-B31D-AEE3442171F2}" type="presParOf" srcId="{366D731B-AC03-4259-B4DA-2897034FAEE8}" destId="{31F1EDA8-F6D1-46F3-B76A-679897A2CEEF}" srcOrd="1" destOrd="0" presId="urn:microsoft.com/office/officeart/2005/8/layout/hList9"/>
    <dgm:cxn modelId="{58ABD835-8F10-4277-A860-D755897AA577}" type="presParOf" srcId="{DB3D0399-EC19-4F58-A015-FC89B3D755B4}" destId="{D8436710-5959-4525-9831-52AEB5664B14}" srcOrd="2" destOrd="0" presId="urn:microsoft.com/office/officeart/2005/8/layout/hList9"/>
    <dgm:cxn modelId="{5F3EDD2F-9893-4E55-A654-78C337A359AC}" type="presParOf" srcId="{D8436710-5959-4525-9831-52AEB5664B14}" destId="{84394639-0694-4B06-82A5-43BEC17B549C}" srcOrd="0" destOrd="0" presId="urn:microsoft.com/office/officeart/2005/8/layout/hList9"/>
    <dgm:cxn modelId="{39BC9B8A-024E-4160-890D-8478E92D222E}" type="presParOf" srcId="{D8436710-5959-4525-9831-52AEB5664B14}" destId="{DF2AA086-2266-4B1A-9F5B-1F6651157457}" srcOrd="1" destOrd="0" presId="urn:microsoft.com/office/officeart/2005/8/layout/hList9"/>
    <dgm:cxn modelId="{96AC9ED2-D18B-4DB7-97A8-9AD69F20DB22}" type="presParOf" srcId="{DB3D0399-EC19-4F58-A015-FC89B3D755B4}" destId="{A69C4708-33E1-454A-A2C3-9B014ED0CA78}" srcOrd="3" destOrd="0" presId="urn:microsoft.com/office/officeart/2005/8/layout/hList9"/>
    <dgm:cxn modelId="{DA495387-260C-48A6-9CC7-A639858EACA2}" type="presParOf" srcId="{A69C4708-33E1-454A-A2C3-9B014ED0CA78}" destId="{D031EEB6-F9A7-4DF9-8B83-960C57766961}" srcOrd="0" destOrd="0" presId="urn:microsoft.com/office/officeart/2005/8/layout/hList9"/>
    <dgm:cxn modelId="{5997181D-9FCB-4FCC-9490-EE53491067B4}" type="presParOf" srcId="{A69C4708-33E1-454A-A2C3-9B014ED0CA78}" destId="{6E251FFE-F37A-4796-96CB-33CF3ED6B181}" srcOrd="1" destOrd="0" presId="urn:microsoft.com/office/officeart/2005/8/layout/hList9"/>
    <dgm:cxn modelId="{BEFE61AB-4203-4C5E-A5A5-FC26227E6185}" type="presParOf" srcId="{77FCAAFE-D688-469C-AE10-5369D91EFCE3}" destId="{382D7025-EAC6-4F74-9E8E-CAC267B4A30B}" srcOrd="7" destOrd="0" presId="urn:microsoft.com/office/officeart/2005/8/layout/hList9"/>
    <dgm:cxn modelId="{9097D34F-29B2-470C-82FC-8B2904AE5C5C}" type="presParOf" srcId="{77FCAAFE-D688-469C-AE10-5369D91EFCE3}" destId="{393EDF30-35EB-4BB6-B564-BA1E6ED46158}" srcOrd="8" destOrd="0" presId="urn:microsoft.com/office/officeart/2005/8/layout/hList9"/>
    <dgm:cxn modelId="{C0EA3853-141C-4D7B-B27C-691B0AB94254}" type="presParOf" srcId="{77FCAAFE-D688-469C-AE10-5369D91EFCE3}" destId="{8C211722-8B10-449A-9C6F-AF8E771913D2}" srcOrd="9" destOrd="0" presId="urn:microsoft.com/office/officeart/2005/8/layout/hList9"/>
    <dgm:cxn modelId="{9A1BEAED-EACA-40D9-9A41-4402EB3B10DE}" type="presParOf" srcId="{77FCAAFE-D688-469C-AE10-5369D91EFCE3}" destId="{BBFAA045-4E25-47CF-AA29-CD6774BF2593}" srcOrd="10" destOrd="0" presId="urn:microsoft.com/office/officeart/2005/8/layout/hList9"/>
    <dgm:cxn modelId="{5A5E3A4A-8C90-4849-8E55-5D389C4EDF30}" type="presParOf" srcId="{77FCAAFE-D688-469C-AE10-5369D91EFCE3}" destId="{5DECE6F3-29BF-426B-8180-5A1A347D22E6}" srcOrd="11" destOrd="0" presId="urn:microsoft.com/office/officeart/2005/8/layout/hList9"/>
    <dgm:cxn modelId="{49C9C068-13CF-407B-819D-2BA807A2639E}" type="presParOf" srcId="{5DECE6F3-29BF-426B-8180-5A1A347D22E6}" destId="{5A6D4BEC-C48A-47E5-B309-2E635EC3B9F1}" srcOrd="0" destOrd="0" presId="urn:microsoft.com/office/officeart/2005/8/layout/hList9"/>
    <dgm:cxn modelId="{326D781F-A769-455B-9EC5-040F843F7088}" type="presParOf" srcId="{5DECE6F3-29BF-426B-8180-5A1A347D22E6}" destId="{B314B3D0-6EAC-4DF8-9CF1-F669B5F731E7}" srcOrd="1" destOrd="0" presId="urn:microsoft.com/office/officeart/2005/8/layout/hList9"/>
    <dgm:cxn modelId="{005C613F-4BB1-4D75-B0B5-590D6848C151}" type="presParOf" srcId="{B314B3D0-6EAC-4DF8-9CF1-F669B5F731E7}" destId="{40585632-9B68-47D1-AC98-6B6FB61A4D66}" srcOrd="0" destOrd="0" presId="urn:microsoft.com/office/officeart/2005/8/layout/hList9"/>
    <dgm:cxn modelId="{C120C38D-8498-429D-83EA-7420BEFE2EC5}" type="presParOf" srcId="{B314B3D0-6EAC-4DF8-9CF1-F669B5F731E7}" destId="{6FFE3F60-453F-421A-8D5B-5994E4123C5B}" srcOrd="1" destOrd="0" presId="urn:microsoft.com/office/officeart/2005/8/layout/hList9"/>
    <dgm:cxn modelId="{4BAE1D97-6A38-4EDD-8326-3EB0FA4BF225}" type="presParOf" srcId="{5DECE6F3-29BF-426B-8180-5A1A347D22E6}" destId="{C72D6BD1-FC45-470F-9162-7F5421175AA8}" srcOrd="2" destOrd="0" presId="urn:microsoft.com/office/officeart/2005/8/layout/hList9"/>
    <dgm:cxn modelId="{8EE06BA2-EF2B-4D41-BBA6-6324E5F3D798}" type="presParOf" srcId="{C72D6BD1-FC45-470F-9162-7F5421175AA8}" destId="{A734AC94-446C-4CBA-8124-8B5D4321BBDE}" srcOrd="0" destOrd="0" presId="urn:microsoft.com/office/officeart/2005/8/layout/hList9"/>
    <dgm:cxn modelId="{5C1BD64E-6491-4631-820C-7E1ABC9DC145}" type="presParOf" srcId="{C72D6BD1-FC45-470F-9162-7F5421175AA8}" destId="{214AE0A4-4704-43AC-8418-B25D8398AC36}" srcOrd="1" destOrd="0" presId="urn:microsoft.com/office/officeart/2005/8/layout/hList9"/>
    <dgm:cxn modelId="{1C050460-DF27-43FE-AECB-475D30294D2A}" type="presParOf" srcId="{77FCAAFE-D688-469C-AE10-5369D91EFCE3}" destId="{6ED2C072-BF7B-4DDF-A7E1-C5B5B32515E3}" srcOrd="12" destOrd="0" presId="urn:microsoft.com/office/officeart/2005/8/layout/hList9"/>
    <dgm:cxn modelId="{A4CE0B90-6864-4EE0-BD19-8716DDD606D8}" type="presParOf" srcId="{77FCAAFE-D688-469C-AE10-5369D91EFCE3}" destId="{82C1B77F-B390-4D1C-9B91-62329553625D}" srcOrd="1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A95F79-56C1-41BA-ADF7-FE6C6E854957}" type="doc">
      <dgm:prSet loTypeId="urn:microsoft.com/office/officeart/2008/layout/RadialCluster" loCatId="cycle" qsTypeId="urn:microsoft.com/office/officeart/2005/8/quickstyle/simple1" qsCatId="simple" csTypeId="urn:microsoft.com/office/officeart/2005/8/colors/colorful1" csCatId="colorful" phldr="1"/>
      <dgm:spPr/>
      <dgm:t>
        <a:bodyPr/>
        <a:lstStyle/>
        <a:p>
          <a:endParaRPr lang="el-GR"/>
        </a:p>
      </dgm:t>
    </dgm:pt>
    <dgm:pt modelId="{69BFCCF6-B317-4329-B882-3F6528E81C71}">
      <dgm:prSet phldrT="[Κείμενο]"/>
      <dgm:spPr/>
      <dgm:t>
        <a:bodyPr/>
        <a:lstStyle/>
        <a:p>
          <a:r>
            <a:rPr lang="el-GR" dirty="0"/>
            <a:t>Αποδίδονται συχνά σε άλλες παθολογίες ή στο γήρας </a:t>
          </a:r>
        </a:p>
      </dgm:t>
    </dgm:pt>
    <dgm:pt modelId="{EE9CB725-AD63-4506-BF7D-2263652DF597}" type="parTrans" cxnId="{2675A194-5EA9-44DB-9FD5-4B55787D9096}">
      <dgm:prSet/>
      <dgm:spPr/>
      <dgm:t>
        <a:bodyPr/>
        <a:lstStyle/>
        <a:p>
          <a:endParaRPr lang="el-GR"/>
        </a:p>
      </dgm:t>
    </dgm:pt>
    <dgm:pt modelId="{E611BF84-400B-42A1-865C-3F7C5EFE40BB}" type="sibTrans" cxnId="{2675A194-5EA9-44DB-9FD5-4B55787D9096}">
      <dgm:prSet/>
      <dgm:spPr/>
      <dgm:t>
        <a:bodyPr/>
        <a:lstStyle/>
        <a:p>
          <a:endParaRPr lang="el-GR"/>
        </a:p>
      </dgm:t>
    </dgm:pt>
    <dgm:pt modelId="{61037487-A96D-4153-AD20-AE985E2C40FF}">
      <dgm:prSet phldrT="[Κείμενο]"/>
      <dgm:spPr/>
      <dgm:t>
        <a:bodyPr/>
        <a:lstStyle/>
        <a:p>
          <a:r>
            <a:rPr lang="el-GR" dirty="0"/>
            <a:t>Ληθαργικότητα</a:t>
          </a:r>
        </a:p>
      </dgm:t>
    </dgm:pt>
    <dgm:pt modelId="{2D928161-B873-4DDA-8AE4-39B2CAEECBAC}" type="parTrans" cxnId="{D2D3E1F6-C64C-44B2-8FB8-1E1E9BE0517E}">
      <dgm:prSet/>
      <dgm:spPr/>
      <dgm:t>
        <a:bodyPr/>
        <a:lstStyle/>
        <a:p>
          <a:endParaRPr lang="el-GR"/>
        </a:p>
      </dgm:t>
    </dgm:pt>
    <dgm:pt modelId="{B45A90EC-AAFD-4EC1-B37F-ED039B132AB7}" type="sibTrans" cxnId="{D2D3E1F6-C64C-44B2-8FB8-1E1E9BE0517E}">
      <dgm:prSet/>
      <dgm:spPr/>
      <dgm:t>
        <a:bodyPr/>
        <a:lstStyle/>
        <a:p>
          <a:endParaRPr lang="el-GR"/>
        </a:p>
      </dgm:t>
    </dgm:pt>
    <dgm:pt modelId="{AE1AFF5C-2E06-452B-BE78-C3A986E74833}">
      <dgm:prSet phldrT="[Κείμενο]"/>
      <dgm:spPr/>
      <dgm:t>
        <a:bodyPr/>
        <a:lstStyle/>
        <a:p>
          <a:r>
            <a:rPr lang="el-GR" dirty="0"/>
            <a:t>Βραδυψυχισμός</a:t>
          </a:r>
        </a:p>
        <a:p>
          <a:r>
            <a:rPr lang="el-GR" dirty="0"/>
            <a:t>Βραδύνοια</a:t>
          </a:r>
        </a:p>
        <a:p>
          <a:r>
            <a:rPr lang="el-GR" dirty="0"/>
            <a:t>Κατάθλιψη</a:t>
          </a:r>
        </a:p>
      </dgm:t>
    </dgm:pt>
    <dgm:pt modelId="{B3E0CD01-5BEA-4DF2-B986-263F2A3E1A98}" type="parTrans" cxnId="{2BF3746C-74F8-4957-A3F2-23E6D7A20E4C}">
      <dgm:prSet/>
      <dgm:spPr/>
      <dgm:t>
        <a:bodyPr/>
        <a:lstStyle/>
        <a:p>
          <a:endParaRPr lang="el-GR"/>
        </a:p>
      </dgm:t>
    </dgm:pt>
    <dgm:pt modelId="{1B962342-5836-4A21-BDCD-3FCC83199FC3}" type="sibTrans" cxnId="{2BF3746C-74F8-4957-A3F2-23E6D7A20E4C}">
      <dgm:prSet/>
      <dgm:spPr/>
      <dgm:t>
        <a:bodyPr/>
        <a:lstStyle/>
        <a:p>
          <a:endParaRPr lang="el-GR"/>
        </a:p>
      </dgm:t>
    </dgm:pt>
    <dgm:pt modelId="{E83B5E52-DA14-4D27-848F-6AD31E08E8F7}">
      <dgm:prSet phldrT="[Κείμενο]" phldr="1"/>
      <dgm:spPr/>
      <dgm:t>
        <a:bodyPr/>
        <a:lstStyle/>
        <a:p>
          <a:endParaRPr lang="el-GR"/>
        </a:p>
      </dgm:t>
    </dgm:pt>
    <dgm:pt modelId="{43DF4352-7D2A-4E1E-82E9-D7A1CD70129B}" type="parTrans" cxnId="{5A167D42-8A7A-49F1-9926-3200F77BEF4A}">
      <dgm:prSet/>
      <dgm:spPr/>
      <dgm:t>
        <a:bodyPr/>
        <a:lstStyle/>
        <a:p>
          <a:endParaRPr lang="el-GR"/>
        </a:p>
      </dgm:t>
    </dgm:pt>
    <dgm:pt modelId="{5B0B5EF1-9D85-406E-AD14-20D509D10662}" type="sibTrans" cxnId="{5A167D42-8A7A-49F1-9926-3200F77BEF4A}">
      <dgm:prSet/>
      <dgm:spPr/>
      <dgm:t>
        <a:bodyPr/>
        <a:lstStyle/>
        <a:p>
          <a:endParaRPr lang="el-GR"/>
        </a:p>
      </dgm:t>
    </dgm:pt>
    <dgm:pt modelId="{818B1381-BB45-4901-9156-F4CA73F3C0C1}">
      <dgm:prSet phldrT="[Κείμενο]"/>
      <dgm:spPr/>
      <dgm:t>
        <a:bodyPr/>
        <a:lstStyle/>
        <a:p>
          <a:endParaRPr lang="el-GR" dirty="0"/>
        </a:p>
      </dgm:t>
    </dgm:pt>
    <dgm:pt modelId="{868CBB9F-6E19-4130-B627-1A430E524F6D}" type="parTrans" cxnId="{12B72F11-0DCA-44B6-AFE8-6EFF2F131417}">
      <dgm:prSet/>
      <dgm:spPr/>
      <dgm:t>
        <a:bodyPr/>
        <a:lstStyle/>
        <a:p>
          <a:endParaRPr lang="el-GR"/>
        </a:p>
      </dgm:t>
    </dgm:pt>
    <dgm:pt modelId="{28B11755-0088-4EFC-A966-DDB757DB696C}" type="sibTrans" cxnId="{12B72F11-0DCA-44B6-AFE8-6EFF2F131417}">
      <dgm:prSet/>
      <dgm:spPr/>
      <dgm:t>
        <a:bodyPr/>
        <a:lstStyle/>
        <a:p>
          <a:endParaRPr lang="el-GR"/>
        </a:p>
      </dgm:t>
    </dgm:pt>
    <dgm:pt modelId="{679FAB17-EDA4-495C-BDCF-B66B87CFFE18}">
      <dgm:prSet phldrT="[Κείμενο]"/>
      <dgm:spPr/>
      <dgm:t>
        <a:bodyPr/>
        <a:lstStyle/>
        <a:p>
          <a:r>
            <a:rPr lang="el-GR" dirty="0"/>
            <a:t>Μυαλγίες</a:t>
          </a:r>
        </a:p>
        <a:p>
          <a:r>
            <a:rPr lang="el-GR" dirty="0"/>
            <a:t>Αρθραλγίες</a:t>
          </a:r>
        </a:p>
      </dgm:t>
    </dgm:pt>
    <dgm:pt modelId="{83FC0262-E84F-4428-9425-456EC94CEE68}" type="parTrans" cxnId="{EBEF531E-9B52-4797-A43F-2333CF9E338F}">
      <dgm:prSet/>
      <dgm:spPr/>
      <dgm:t>
        <a:bodyPr/>
        <a:lstStyle/>
        <a:p>
          <a:endParaRPr lang="el-GR"/>
        </a:p>
      </dgm:t>
    </dgm:pt>
    <dgm:pt modelId="{97BF6EEB-7689-4DC0-9EB0-52F0AFC0F92A}" type="sibTrans" cxnId="{EBEF531E-9B52-4797-A43F-2333CF9E338F}">
      <dgm:prSet/>
      <dgm:spPr/>
      <dgm:t>
        <a:bodyPr/>
        <a:lstStyle/>
        <a:p>
          <a:endParaRPr lang="el-GR"/>
        </a:p>
      </dgm:t>
    </dgm:pt>
    <dgm:pt modelId="{84DCFB83-75B2-430E-9191-C9D57F04301D}">
      <dgm:prSet phldrT="[Κείμενο]"/>
      <dgm:spPr/>
      <dgm:t>
        <a:bodyPr/>
        <a:lstStyle/>
        <a:p>
          <a:r>
            <a:rPr lang="el-GR" dirty="0"/>
            <a:t>Δυσανεξία στο κρύο</a:t>
          </a:r>
        </a:p>
      </dgm:t>
    </dgm:pt>
    <dgm:pt modelId="{3B66675B-3215-4CB0-BEBF-300B6E9C1CE7}" type="parTrans" cxnId="{AB3B8C91-7400-4115-9A2D-E6E11B79D6B9}">
      <dgm:prSet/>
      <dgm:spPr/>
      <dgm:t>
        <a:bodyPr/>
        <a:lstStyle/>
        <a:p>
          <a:endParaRPr lang="el-GR"/>
        </a:p>
      </dgm:t>
    </dgm:pt>
    <dgm:pt modelId="{C04C8B89-04A5-4F75-8C53-5CC10D3EAE65}" type="sibTrans" cxnId="{AB3B8C91-7400-4115-9A2D-E6E11B79D6B9}">
      <dgm:prSet/>
      <dgm:spPr/>
      <dgm:t>
        <a:bodyPr/>
        <a:lstStyle/>
        <a:p>
          <a:endParaRPr lang="el-GR"/>
        </a:p>
      </dgm:t>
    </dgm:pt>
    <dgm:pt modelId="{F610C3AE-8F22-478B-BC73-F0D24B733118}">
      <dgm:prSet phldrT="[Κείμενο]"/>
      <dgm:spPr/>
      <dgm:t>
        <a:bodyPr/>
        <a:lstStyle/>
        <a:p>
          <a:r>
            <a:rPr lang="el-GR" dirty="0"/>
            <a:t>Δυσκοιλιότητα</a:t>
          </a:r>
        </a:p>
      </dgm:t>
    </dgm:pt>
    <dgm:pt modelId="{9B8E0CA0-4600-46BC-A613-CE5890FA7893}" type="parTrans" cxnId="{B80BC1E9-3279-4174-B474-BFC49417E975}">
      <dgm:prSet/>
      <dgm:spPr/>
      <dgm:t>
        <a:bodyPr/>
        <a:lstStyle/>
        <a:p>
          <a:endParaRPr lang="el-GR"/>
        </a:p>
      </dgm:t>
    </dgm:pt>
    <dgm:pt modelId="{DCF33853-E4EA-4EDB-B8F9-04F41C6A9233}" type="sibTrans" cxnId="{B80BC1E9-3279-4174-B474-BFC49417E975}">
      <dgm:prSet/>
      <dgm:spPr/>
      <dgm:t>
        <a:bodyPr/>
        <a:lstStyle/>
        <a:p>
          <a:endParaRPr lang="el-GR"/>
        </a:p>
      </dgm:t>
    </dgm:pt>
    <dgm:pt modelId="{02CAB295-A69C-4702-A11C-FB9A1F630742}">
      <dgm:prSet phldrT="[Κείμενο]"/>
      <dgm:spPr/>
      <dgm:t>
        <a:bodyPr/>
        <a:lstStyle/>
        <a:p>
          <a:r>
            <a:rPr lang="el-GR" dirty="0"/>
            <a:t>Ξηρό δέρμα</a:t>
          </a:r>
        </a:p>
        <a:p>
          <a:r>
            <a:rPr lang="el-GR" dirty="0"/>
            <a:t>Οίδημα</a:t>
          </a:r>
        </a:p>
      </dgm:t>
    </dgm:pt>
    <dgm:pt modelId="{3F43D254-F0C9-44A0-A92B-A3F07187AEB5}" type="parTrans" cxnId="{C5DB7BC9-5EE1-4DF0-9333-201681FA9612}">
      <dgm:prSet/>
      <dgm:spPr/>
      <dgm:t>
        <a:bodyPr/>
        <a:lstStyle/>
        <a:p>
          <a:endParaRPr lang="el-GR"/>
        </a:p>
      </dgm:t>
    </dgm:pt>
    <dgm:pt modelId="{C4585A65-1D91-4A38-99C7-EA10A66A9CFA}" type="sibTrans" cxnId="{C5DB7BC9-5EE1-4DF0-9333-201681FA9612}">
      <dgm:prSet/>
      <dgm:spPr/>
      <dgm:t>
        <a:bodyPr/>
        <a:lstStyle/>
        <a:p>
          <a:endParaRPr lang="el-GR"/>
        </a:p>
      </dgm:t>
    </dgm:pt>
    <dgm:pt modelId="{E041E491-A256-42D6-97D0-757FFD3FD0C7}">
      <dgm:prSet phldrT="[Κείμενο]"/>
      <dgm:spPr/>
      <dgm:t>
        <a:bodyPr/>
        <a:lstStyle/>
        <a:p>
          <a:r>
            <a:rPr lang="el-GR" dirty="0"/>
            <a:t>Διαταραχές μνήμης</a:t>
          </a:r>
        </a:p>
      </dgm:t>
    </dgm:pt>
    <dgm:pt modelId="{363B80D0-448C-4999-B7FD-57C668D3EB8C}" type="sibTrans" cxnId="{5B417DAA-5743-48E6-818C-C2F09E74DFC6}">
      <dgm:prSet/>
      <dgm:spPr/>
      <dgm:t>
        <a:bodyPr/>
        <a:lstStyle/>
        <a:p>
          <a:endParaRPr lang="el-GR"/>
        </a:p>
      </dgm:t>
    </dgm:pt>
    <dgm:pt modelId="{A7990B7C-F773-4163-8A5E-47DC4D71DDD1}" type="parTrans" cxnId="{5B417DAA-5743-48E6-818C-C2F09E74DFC6}">
      <dgm:prSet/>
      <dgm:spPr/>
      <dgm:t>
        <a:bodyPr/>
        <a:lstStyle/>
        <a:p>
          <a:endParaRPr lang="el-GR"/>
        </a:p>
      </dgm:t>
    </dgm:pt>
    <dgm:pt modelId="{1138D88E-B7B5-49ED-A8A5-DA819C34AD22}" type="pres">
      <dgm:prSet presAssocID="{FDA95F79-56C1-41BA-ADF7-FE6C6E854957}" presName="Name0" presStyleCnt="0">
        <dgm:presLayoutVars>
          <dgm:chMax val="1"/>
          <dgm:chPref val="1"/>
          <dgm:dir/>
          <dgm:animOne val="branch"/>
          <dgm:animLvl val="lvl"/>
        </dgm:presLayoutVars>
      </dgm:prSet>
      <dgm:spPr/>
    </dgm:pt>
    <dgm:pt modelId="{A07A2000-F6C6-430D-9A52-E66C3BE80C7C}" type="pres">
      <dgm:prSet presAssocID="{69BFCCF6-B317-4329-B882-3F6528E81C71}" presName="singleCycle" presStyleCnt="0"/>
      <dgm:spPr/>
    </dgm:pt>
    <dgm:pt modelId="{6842FEDF-D644-4B0F-98EE-1C94A934E5BF}" type="pres">
      <dgm:prSet presAssocID="{69BFCCF6-B317-4329-B882-3F6528E81C71}" presName="singleCenter" presStyleLbl="node1" presStyleIdx="0" presStyleCnt="8">
        <dgm:presLayoutVars>
          <dgm:chMax val="7"/>
          <dgm:chPref val="7"/>
        </dgm:presLayoutVars>
      </dgm:prSet>
      <dgm:spPr/>
    </dgm:pt>
    <dgm:pt modelId="{19DA6BE2-F17B-400E-AF56-F729BB2A7311}" type="pres">
      <dgm:prSet presAssocID="{2D928161-B873-4DDA-8AE4-39B2CAEECBAC}" presName="Name56" presStyleLbl="parChTrans1D2" presStyleIdx="0" presStyleCnt="7"/>
      <dgm:spPr/>
    </dgm:pt>
    <dgm:pt modelId="{4A9D65CC-8B6F-4D54-BF9B-3A167B1030AB}" type="pres">
      <dgm:prSet presAssocID="{61037487-A96D-4153-AD20-AE985E2C40FF}" presName="text0" presStyleLbl="node1" presStyleIdx="1" presStyleCnt="8">
        <dgm:presLayoutVars>
          <dgm:bulletEnabled val="1"/>
        </dgm:presLayoutVars>
      </dgm:prSet>
      <dgm:spPr/>
    </dgm:pt>
    <dgm:pt modelId="{56FBF3A9-22A4-4CD2-8994-6768B8DF632A}" type="pres">
      <dgm:prSet presAssocID="{B3E0CD01-5BEA-4DF2-B986-263F2A3E1A98}" presName="Name56" presStyleLbl="parChTrans1D2" presStyleIdx="1" presStyleCnt="7"/>
      <dgm:spPr/>
    </dgm:pt>
    <dgm:pt modelId="{E4BE946B-35B1-4DA7-AA2B-92690293BFA0}" type="pres">
      <dgm:prSet presAssocID="{AE1AFF5C-2E06-452B-BE78-C3A986E74833}" presName="text0" presStyleLbl="node1" presStyleIdx="2" presStyleCnt="8">
        <dgm:presLayoutVars>
          <dgm:bulletEnabled val="1"/>
        </dgm:presLayoutVars>
      </dgm:prSet>
      <dgm:spPr/>
    </dgm:pt>
    <dgm:pt modelId="{EA0BCB46-8A40-43D0-A5AE-ED7993DC2025}" type="pres">
      <dgm:prSet presAssocID="{83FC0262-E84F-4428-9425-456EC94CEE68}" presName="Name56" presStyleLbl="parChTrans1D2" presStyleIdx="2" presStyleCnt="7"/>
      <dgm:spPr/>
    </dgm:pt>
    <dgm:pt modelId="{2CC53D88-30A2-45C4-9EDD-43CDEA82289E}" type="pres">
      <dgm:prSet presAssocID="{679FAB17-EDA4-495C-BDCF-B66B87CFFE18}" presName="text0" presStyleLbl="node1" presStyleIdx="3" presStyleCnt="8">
        <dgm:presLayoutVars>
          <dgm:bulletEnabled val="1"/>
        </dgm:presLayoutVars>
      </dgm:prSet>
      <dgm:spPr/>
    </dgm:pt>
    <dgm:pt modelId="{5C37A726-C48B-4055-A2AF-7FEC05900C13}" type="pres">
      <dgm:prSet presAssocID="{3B66675B-3215-4CB0-BEBF-300B6E9C1CE7}" presName="Name56" presStyleLbl="parChTrans1D2" presStyleIdx="3" presStyleCnt="7"/>
      <dgm:spPr/>
    </dgm:pt>
    <dgm:pt modelId="{DFC1A9E0-3AF0-439F-B395-C7877A501CA8}" type="pres">
      <dgm:prSet presAssocID="{84DCFB83-75B2-430E-9191-C9D57F04301D}" presName="text0" presStyleLbl="node1" presStyleIdx="4" presStyleCnt="8">
        <dgm:presLayoutVars>
          <dgm:bulletEnabled val="1"/>
        </dgm:presLayoutVars>
      </dgm:prSet>
      <dgm:spPr/>
    </dgm:pt>
    <dgm:pt modelId="{1C197190-F585-434D-82BE-ED3EC9205437}" type="pres">
      <dgm:prSet presAssocID="{9B8E0CA0-4600-46BC-A613-CE5890FA7893}" presName="Name56" presStyleLbl="parChTrans1D2" presStyleIdx="4" presStyleCnt="7"/>
      <dgm:spPr/>
    </dgm:pt>
    <dgm:pt modelId="{AB73C409-4321-4DF0-A110-1D25E5622C13}" type="pres">
      <dgm:prSet presAssocID="{F610C3AE-8F22-478B-BC73-F0D24B733118}" presName="text0" presStyleLbl="node1" presStyleIdx="5" presStyleCnt="8">
        <dgm:presLayoutVars>
          <dgm:bulletEnabled val="1"/>
        </dgm:presLayoutVars>
      </dgm:prSet>
      <dgm:spPr/>
    </dgm:pt>
    <dgm:pt modelId="{4AAB0863-9DC7-47F3-87ED-2E2E3560E4BA}" type="pres">
      <dgm:prSet presAssocID="{A7990B7C-F773-4163-8A5E-47DC4D71DDD1}" presName="Name56" presStyleLbl="parChTrans1D2" presStyleIdx="5" presStyleCnt="7"/>
      <dgm:spPr/>
    </dgm:pt>
    <dgm:pt modelId="{B4528F15-2EEF-4D9E-AB9A-54DCA689E24A}" type="pres">
      <dgm:prSet presAssocID="{E041E491-A256-42D6-97D0-757FFD3FD0C7}" presName="text0" presStyleLbl="node1" presStyleIdx="6" presStyleCnt="8">
        <dgm:presLayoutVars>
          <dgm:bulletEnabled val="1"/>
        </dgm:presLayoutVars>
      </dgm:prSet>
      <dgm:spPr/>
    </dgm:pt>
    <dgm:pt modelId="{585CE7FB-9490-46F4-941A-8A277FF7AAC3}" type="pres">
      <dgm:prSet presAssocID="{3F43D254-F0C9-44A0-A92B-A3F07187AEB5}" presName="Name56" presStyleLbl="parChTrans1D2" presStyleIdx="6" presStyleCnt="7"/>
      <dgm:spPr/>
    </dgm:pt>
    <dgm:pt modelId="{B563A1F0-50F6-47BF-A956-C744B06990D5}" type="pres">
      <dgm:prSet presAssocID="{02CAB295-A69C-4702-A11C-FB9A1F630742}" presName="text0" presStyleLbl="node1" presStyleIdx="7" presStyleCnt="8">
        <dgm:presLayoutVars>
          <dgm:bulletEnabled val="1"/>
        </dgm:presLayoutVars>
      </dgm:prSet>
      <dgm:spPr/>
    </dgm:pt>
  </dgm:ptLst>
  <dgm:cxnLst>
    <dgm:cxn modelId="{160B8801-F929-4E61-9A78-B9CDE65579D4}" type="presOf" srcId="{61037487-A96D-4153-AD20-AE985E2C40FF}" destId="{4A9D65CC-8B6F-4D54-BF9B-3A167B1030AB}" srcOrd="0" destOrd="0" presId="urn:microsoft.com/office/officeart/2008/layout/RadialCluster"/>
    <dgm:cxn modelId="{904FC20D-AC31-43C8-9C08-787DB4409272}" type="presOf" srcId="{84DCFB83-75B2-430E-9191-C9D57F04301D}" destId="{DFC1A9E0-3AF0-439F-B395-C7877A501CA8}" srcOrd="0" destOrd="0" presId="urn:microsoft.com/office/officeart/2008/layout/RadialCluster"/>
    <dgm:cxn modelId="{12B72F11-0DCA-44B6-AFE8-6EFF2F131417}" srcId="{69BFCCF6-B317-4329-B882-3F6528E81C71}" destId="{818B1381-BB45-4901-9156-F4CA73F3C0C1}" srcOrd="7" destOrd="0" parTransId="{868CBB9F-6E19-4130-B627-1A430E524F6D}" sibTransId="{28B11755-0088-4EFC-A966-DDB757DB696C}"/>
    <dgm:cxn modelId="{87A1F717-E20D-4D57-B8C4-882561AB2A4F}" type="presOf" srcId="{83FC0262-E84F-4428-9425-456EC94CEE68}" destId="{EA0BCB46-8A40-43D0-A5AE-ED7993DC2025}" srcOrd="0" destOrd="0" presId="urn:microsoft.com/office/officeart/2008/layout/RadialCluster"/>
    <dgm:cxn modelId="{EBEF531E-9B52-4797-A43F-2333CF9E338F}" srcId="{69BFCCF6-B317-4329-B882-3F6528E81C71}" destId="{679FAB17-EDA4-495C-BDCF-B66B87CFFE18}" srcOrd="2" destOrd="0" parTransId="{83FC0262-E84F-4428-9425-456EC94CEE68}" sibTransId="{97BF6EEB-7689-4DC0-9EB0-52F0AFC0F92A}"/>
    <dgm:cxn modelId="{5A167D42-8A7A-49F1-9926-3200F77BEF4A}" srcId="{69BFCCF6-B317-4329-B882-3F6528E81C71}" destId="{E83B5E52-DA14-4D27-848F-6AD31E08E8F7}" srcOrd="8" destOrd="0" parTransId="{43DF4352-7D2A-4E1E-82E9-D7A1CD70129B}" sibTransId="{5B0B5EF1-9D85-406E-AD14-20D509D10662}"/>
    <dgm:cxn modelId="{2BF3746C-74F8-4957-A3F2-23E6D7A20E4C}" srcId="{69BFCCF6-B317-4329-B882-3F6528E81C71}" destId="{AE1AFF5C-2E06-452B-BE78-C3A986E74833}" srcOrd="1" destOrd="0" parTransId="{B3E0CD01-5BEA-4DF2-B986-263F2A3E1A98}" sibTransId="{1B962342-5836-4A21-BDCD-3FCC83199FC3}"/>
    <dgm:cxn modelId="{4F6A4F4D-CF94-4B3A-8B0D-B275FD03EC5C}" type="presOf" srcId="{E041E491-A256-42D6-97D0-757FFD3FD0C7}" destId="{B4528F15-2EEF-4D9E-AB9A-54DCA689E24A}" srcOrd="0" destOrd="0" presId="urn:microsoft.com/office/officeart/2008/layout/RadialCluster"/>
    <dgm:cxn modelId="{2C2AEA76-D204-4C4E-9A7F-79AABDD05800}" type="presOf" srcId="{3F43D254-F0C9-44A0-A92B-A3F07187AEB5}" destId="{585CE7FB-9490-46F4-941A-8A277FF7AAC3}" srcOrd="0" destOrd="0" presId="urn:microsoft.com/office/officeart/2008/layout/RadialCluster"/>
    <dgm:cxn modelId="{ED9F7A59-A6B3-4680-A912-42B2033307FC}" type="presOf" srcId="{FDA95F79-56C1-41BA-ADF7-FE6C6E854957}" destId="{1138D88E-B7B5-49ED-A8A5-DA819C34AD22}" srcOrd="0" destOrd="0" presId="urn:microsoft.com/office/officeart/2008/layout/RadialCluster"/>
    <dgm:cxn modelId="{522BE47C-615D-4BB3-B4E0-9F7D70AF5764}" type="presOf" srcId="{A7990B7C-F773-4163-8A5E-47DC4D71DDD1}" destId="{4AAB0863-9DC7-47F3-87ED-2E2E3560E4BA}" srcOrd="0" destOrd="0" presId="urn:microsoft.com/office/officeart/2008/layout/RadialCluster"/>
    <dgm:cxn modelId="{8AD6888A-AF41-46E4-89F4-72F38B14E75F}" type="presOf" srcId="{AE1AFF5C-2E06-452B-BE78-C3A986E74833}" destId="{E4BE946B-35B1-4DA7-AA2B-92690293BFA0}" srcOrd="0" destOrd="0" presId="urn:microsoft.com/office/officeart/2008/layout/RadialCluster"/>
    <dgm:cxn modelId="{A6E1DB8E-FAC4-477D-B03B-BB51C54E8936}" type="presOf" srcId="{02CAB295-A69C-4702-A11C-FB9A1F630742}" destId="{B563A1F0-50F6-47BF-A956-C744B06990D5}" srcOrd="0" destOrd="0" presId="urn:microsoft.com/office/officeart/2008/layout/RadialCluster"/>
    <dgm:cxn modelId="{BFAB2590-32F0-4D1A-9A25-34AB343EB5E0}" type="presOf" srcId="{F610C3AE-8F22-478B-BC73-F0D24B733118}" destId="{AB73C409-4321-4DF0-A110-1D25E5622C13}" srcOrd="0" destOrd="0" presId="urn:microsoft.com/office/officeart/2008/layout/RadialCluster"/>
    <dgm:cxn modelId="{AB3B8C91-7400-4115-9A2D-E6E11B79D6B9}" srcId="{69BFCCF6-B317-4329-B882-3F6528E81C71}" destId="{84DCFB83-75B2-430E-9191-C9D57F04301D}" srcOrd="3" destOrd="0" parTransId="{3B66675B-3215-4CB0-BEBF-300B6E9C1CE7}" sibTransId="{C04C8B89-04A5-4F75-8C53-5CC10D3EAE65}"/>
    <dgm:cxn modelId="{09525992-A8C4-45AB-B371-3B868E7A9899}" type="presOf" srcId="{B3E0CD01-5BEA-4DF2-B986-263F2A3E1A98}" destId="{56FBF3A9-22A4-4CD2-8994-6768B8DF632A}" srcOrd="0" destOrd="0" presId="urn:microsoft.com/office/officeart/2008/layout/RadialCluster"/>
    <dgm:cxn modelId="{2675A194-5EA9-44DB-9FD5-4B55787D9096}" srcId="{FDA95F79-56C1-41BA-ADF7-FE6C6E854957}" destId="{69BFCCF6-B317-4329-B882-3F6528E81C71}" srcOrd="0" destOrd="0" parTransId="{EE9CB725-AD63-4506-BF7D-2263652DF597}" sibTransId="{E611BF84-400B-42A1-865C-3F7C5EFE40BB}"/>
    <dgm:cxn modelId="{F7F62B9A-517B-4F83-9294-762C8BB96234}" type="presOf" srcId="{679FAB17-EDA4-495C-BDCF-B66B87CFFE18}" destId="{2CC53D88-30A2-45C4-9EDD-43CDEA82289E}" srcOrd="0" destOrd="0" presId="urn:microsoft.com/office/officeart/2008/layout/RadialCluster"/>
    <dgm:cxn modelId="{D5D14C9B-FBD3-4D99-BAB6-60E72829F4C9}" type="presOf" srcId="{69BFCCF6-B317-4329-B882-3F6528E81C71}" destId="{6842FEDF-D644-4B0F-98EE-1C94A934E5BF}" srcOrd="0" destOrd="0" presId="urn:microsoft.com/office/officeart/2008/layout/RadialCluster"/>
    <dgm:cxn modelId="{5B417DAA-5743-48E6-818C-C2F09E74DFC6}" srcId="{69BFCCF6-B317-4329-B882-3F6528E81C71}" destId="{E041E491-A256-42D6-97D0-757FFD3FD0C7}" srcOrd="5" destOrd="0" parTransId="{A7990B7C-F773-4163-8A5E-47DC4D71DDD1}" sibTransId="{363B80D0-448C-4999-B7FD-57C668D3EB8C}"/>
    <dgm:cxn modelId="{75DDBEC2-3EB8-44B2-B528-2808AE107FB9}" type="presOf" srcId="{9B8E0CA0-4600-46BC-A613-CE5890FA7893}" destId="{1C197190-F585-434D-82BE-ED3EC9205437}" srcOrd="0" destOrd="0" presId="urn:microsoft.com/office/officeart/2008/layout/RadialCluster"/>
    <dgm:cxn modelId="{991C2AC4-DF28-44B5-821A-99FBCA38ED7D}" type="presOf" srcId="{3B66675B-3215-4CB0-BEBF-300B6E9C1CE7}" destId="{5C37A726-C48B-4055-A2AF-7FEC05900C13}" srcOrd="0" destOrd="0" presId="urn:microsoft.com/office/officeart/2008/layout/RadialCluster"/>
    <dgm:cxn modelId="{C5DB7BC9-5EE1-4DF0-9333-201681FA9612}" srcId="{69BFCCF6-B317-4329-B882-3F6528E81C71}" destId="{02CAB295-A69C-4702-A11C-FB9A1F630742}" srcOrd="6" destOrd="0" parTransId="{3F43D254-F0C9-44A0-A92B-A3F07187AEB5}" sibTransId="{C4585A65-1D91-4A38-99C7-EA10A66A9CFA}"/>
    <dgm:cxn modelId="{DCF997E8-B4DB-4408-B1BE-0FA856BCD68F}" type="presOf" srcId="{2D928161-B873-4DDA-8AE4-39B2CAEECBAC}" destId="{19DA6BE2-F17B-400E-AF56-F729BB2A7311}" srcOrd="0" destOrd="0" presId="urn:microsoft.com/office/officeart/2008/layout/RadialCluster"/>
    <dgm:cxn modelId="{B80BC1E9-3279-4174-B474-BFC49417E975}" srcId="{69BFCCF6-B317-4329-B882-3F6528E81C71}" destId="{F610C3AE-8F22-478B-BC73-F0D24B733118}" srcOrd="4" destOrd="0" parTransId="{9B8E0CA0-4600-46BC-A613-CE5890FA7893}" sibTransId="{DCF33853-E4EA-4EDB-B8F9-04F41C6A9233}"/>
    <dgm:cxn modelId="{D2D3E1F6-C64C-44B2-8FB8-1E1E9BE0517E}" srcId="{69BFCCF6-B317-4329-B882-3F6528E81C71}" destId="{61037487-A96D-4153-AD20-AE985E2C40FF}" srcOrd="0" destOrd="0" parTransId="{2D928161-B873-4DDA-8AE4-39B2CAEECBAC}" sibTransId="{B45A90EC-AAFD-4EC1-B37F-ED039B132AB7}"/>
    <dgm:cxn modelId="{41BC2688-3726-465E-8C24-1CF16B15E4A5}" type="presParOf" srcId="{1138D88E-B7B5-49ED-A8A5-DA819C34AD22}" destId="{A07A2000-F6C6-430D-9A52-E66C3BE80C7C}" srcOrd="0" destOrd="0" presId="urn:microsoft.com/office/officeart/2008/layout/RadialCluster"/>
    <dgm:cxn modelId="{49BEE446-04C6-4E21-8E41-57DA558F88ED}" type="presParOf" srcId="{A07A2000-F6C6-430D-9A52-E66C3BE80C7C}" destId="{6842FEDF-D644-4B0F-98EE-1C94A934E5BF}" srcOrd="0" destOrd="0" presId="urn:microsoft.com/office/officeart/2008/layout/RadialCluster"/>
    <dgm:cxn modelId="{42590C5F-FC62-48D0-91C9-C519CBAA303B}" type="presParOf" srcId="{A07A2000-F6C6-430D-9A52-E66C3BE80C7C}" destId="{19DA6BE2-F17B-400E-AF56-F729BB2A7311}" srcOrd="1" destOrd="0" presId="urn:microsoft.com/office/officeart/2008/layout/RadialCluster"/>
    <dgm:cxn modelId="{B36B8C43-5ECA-4CBE-B56F-B77C51E37D4F}" type="presParOf" srcId="{A07A2000-F6C6-430D-9A52-E66C3BE80C7C}" destId="{4A9D65CC-8B6F-4D54-BF9B-3A167B1030AB}" srcOrd="2" destOrd="0" presId="urn:microsoft.com/office/officeart/2008/layout/RadialCluster"/>
    <dgm:cxn modelId="{B7216F36-50F9-4FA6-8E85-F1E48032EAC4}" type="presParOf" srcId="{A07A2000-F6C6-430D-9A52-E66C3BE80C7C}" destId="{56FBF3A9-22A4-4CD2-8994-6768B8DF632A}" srcOrd="3" destOrd="0" presId="urn:microsoft.com/office/officeart/2008/layout/RadialCluster"/>
    <dgm:cxn modelId="{3BF4C4B5-6E32-4886-BE50-D230172399CB}" type="presParOf" srcId="{A07A2000-F6C6-430D-9A52-E66C3BE80C7C}" destId="{E4BE946B-35B1-4DA7-AA2B-92690293BFA0}" srcOrd="4" destOrd="0" presId="urn:microsoft.com/office/officeart/2008/layout/RadialCluster"/>
    <dgm:cxn modelId="{4B4DBECB-516C-4B8E-898A-B4CF25D31D25}" type="presParOf" srcId="{A07A2000-F6C6-430D-9A52-E66C3BE80C7C}" destId="{EA0BCB46-8A40-43D0-A5AE-ED7993DC2025}" srcOrd="5" destOrd="0" presId="urn:microsoft.com/office/officeart/2008/layout/RadialCluster"/>
    <dgm:cxn modelId="{4BD1D1A9-1092-4102-B9C5-A54CD7CD91D6}" type="presParOf" srcId="{A07A2000-F6C6-430D-9A52-E66C3BE80C7C}" destId="{2CC53D88-30A2-45C4-9EDD-43CDEA82289E}" srcOrd="6" destOrd="0" presId="urn:microsoft.com/office/officeart/2008/layout/RadialCluster"/>
    <dgm:cxn modelId="{DBE35784-E67F-4DBB-B5A4-934F7342CB49}" type="presParOf" srcId="{A07A2000-F6C6-430D-9A52-E66C3BE80C7C}" destId="{5C37A726-C48B-4055-A2AF-7FEC05900C13}" srcOrd="7" destOrd="0" presId="urn:microsoft.com/office/officeart/2008/layout/RadialCluster"/>
    <dgm:cxn modelId="{5C793D98-450B-45F0-93C0-EE7ADEA93538}" type="presParOf" srcId="{A07A2000-F6C6-430D-9A52-E66C3BE80C7C}" destId="{DFC1A9E0-3AF0-439F-B395-C7877A501CA8}" srcOrd="8" destOrd="0" presId="urn:microsoft.com/office/officeart/2008/layout/RadialCluster"/>
    <dgm:cxn modelId="{BB0E1FFD-016A-42A7-AAC5-B4CB555CFC3C}" type="presParOf" srcId="{A07A2000-F6C6-430D-9A52-E66C3BE80C7C}" destId="{1C197190-F585-434D-82BE-ED3EC9205437}" srcOrd="9" destOrd="0" presId="urn:microsoft.com/office/officeart/2008/layout/RadialCluster"/>
    <dgm:cxn modelId="{06E4C53A-A789-4D19-88AB-ABB96DC68598}" type="presParOf" srcId="{A07A2000-F6C6-430D-9A52-E66C3BE80C7C}" destId="{AB73C409-4321-4DF0-A110-1D25E5622C13}" srcOrd="10" destOrd="0" presId="urn:microsoft.com/office/officeart/2008/layout/RadialCluster"/>
    <dgm:cxn modelId="{FE6D409E-94FC-4CAD-8944-70ACA2F83212}" type="presParOf" srcId="{A07A2000-F6C6-430D-9A52-E66C3BE80C7C}" destId="{4AAB0863-9DC7-47F3-87ED-2E2E3560E4BA}" srcOrd="11" destOrd="0" presId="urn:microsoft.com/office/officeart/2008/layout/RadialCluster"/>
    <dgm:cxn modelId="{9F60D48D-7A8A-4FFA-AFF6-D3C004B9EA02}" type="presParOf" srcId="{A07A2000-F6C6-430D-9A52-E66C3BE80C7C}" destId="{B4528F15-2EEF-4D9E-AB9A-54DCA689E24A}" srcOrd="12" destOrd="0" presId="urn:microsoft.com/office/officeart/2008/layout/RadialCluster"/>
    <dgm:cxn modelId="{AA5563EF-56D6-4149-8584-41BC973CDC25}" type="presParOf" srcId="{A07A2000-F6C6-430D-9A52-E66C3BE80C7C}" destId="{585CE7FB-9490-46F4-941A-8A277FF7AAC3}" srcOrd="13" destOrd="0" presId="urn:microsoft.com/office/officeart/2008/layout/RadialCluster"/>
    <dgm:cxn modelId="{BFBDD6B4-6062-470F-8701-B8877D54A641}" type="presParOf" srcId="{A07A2000-F6C6-430D-9A52-E66C3BE80C7C}" destId="{B563A1F0-50F6-47BF-A956-C744B06990D5}" srcOrd="1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C3D9C3C-C5BB-47D9-8434-B11D3611044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l-GR"/>
        </a:p>
      </dgm:t>
    </dgm:pt>
    <dgm:pt modelId="{0A86A573-E6D0-4F68-8157-B01C3D16A082}">
      <dgm:prSet phldrT="[Κείμενο]"/>
      <dgm:spPr/>
      <dgm:t>
        <a:bodyPr/>
        <a:lstStyle/>
        <a:p>
          <a:r>
            <a:rPr lang="el-GR" i="0" dirty="0"/>
            <a:t>Φυσιολογικά όρια της TSH στους ηλικιωμένους</a:t>
          </a:r>
        </a:p>
      </dgm:t>
    </dgm:pt>
    <dgm:pt modelId="{8750AEE7-EED2-4DFA-80FB-58C1D10E84A4}" type="parTrans" cxnId="{CE51A245-C492-4D4A-9B6C-3F05D4AD24B6}">
      <dgm:prSet/>
      <dgm:spPr/>
      <dgm:t>
        <a:bodyPr/>
        <a:lstStyle/>
        <a:p>
          <a:endParaRPr lang="el-GR"/>
        </a:p>
      </dgm:t>
    </dgm:pt>
    <dgm:pt modelId="{5A12DCE3-61FD-4840-A579-6E59CD01915A}" type="sibTrans" cxnId="{CE51A245-C492-4D4A-9B6C-3F05D4AD24B6}">
      <dgm:prSet/>
      <dgm:spPr/>
      <dgm:t>
        <a:bodyPr/>
        <a:lstStyle/>
        <a:p>
          <a:endParaRPr lang="el-GR"/>
        </a:p>
      </dgm:t>
    </dgm:pt>
    <dgm:pt modelId="{6783ED89-B7EB-4EA7-BAD0-A41238FED186}">
      <dgm:prSet phldrT="[Κείμενο]"/>
      <dgm:spPr/>
      <dgm:t>
        <a:bodyPr/>
        <a:lstStyle/>
        <a:p>
          <a:r>
            <a:rPr lang="el-GR" dirty="0"/>
            <a:t>Έχει προταθεί να είναι υψηλότερα</a:t>
          </a:r>
        </a:p>
      </dgm:t>
    </dgm:pt>
    <dgm:pt modelId="{8FA0FD28-E2CD-4A91-82F8-3BBB98B89BE7}" type="parTrans" cxnId="{28777B71-349A-4E76-A91E-1A15BDDFA188}">
      <dgm:prSet/>
      <dgm:spPr/>
      <dgm:t>
        <a:bodyPr/>
        <a:lstStyle/>
        <a:p>
          <a:endParaRPr lang="el-GR"/>
        </a:p>
      </dgm:t>
    </dgm:pt>
    <dgm:pt modelId="{23540DC3-0BE8-4B40-9D90-8D269AA34A47}" type="sibTrans" cxnId="{28777B71-349A-4E76-A91E-1A15BDDFA188}">
      <dgm:prSet/>
      <dgm:spPr/>
      <dgm:t>
        <a:bodyPr/>
        <a:lstStyle/>
        <a:p>
          <a:endParaRPr lang="el-GR"/>
        </a:p>
      </dgm:t>
    </dgm:pt>
    <dgm:pt modelId="{1EEC5A80-52AD-4639-B191-B0500B51BB0F}">
      <dgm:prSet phldrT="[Κείμενο]"/>
      <dgm:spPr/>
      <dgm:t>
        <a:bodyPr/>
        <a:lstStyle/>
        <a:p>
          <a:r>
            <a:rPr lang="el-GR" i="0" dirty="0"/>
            <a:t>Θεραπεία</a:t>
          </a:r>
          <a:r>
            <a:rPr lang="el-GR" dirty="0"/>
            <a:t> του υποθυρεοειδισμού </a:t>
          </a:r>
        </a:p>
      </dgm:t>
    </dgm:pt>
    <dgm:pt modelId="{29401B78-0EE9-4F09-8953-B2791584645D}" type="parTrans" cxnId="{22CEDA08-DB06-480F-B394-01CBDB04612D}">
      <dgm:prSet/>
      <dgm:spPr/>
      <dgm:t>
        <a:bodyPr/>
        <a:lstStyle/>
        <a:p>
          <a:endParaRPr lang="el-GR"/>
        </a:p>
      </dgm:t>
    </dgm:pt>
    <dgm:pt modelId="{5D2D0F39-D582-4B22-95ED-A88456F85DED}" type="sibTrans" cxnId="{22CEDA08-DB06-480F-B394-01CBDB04612D}">
      <dgm:prSet/>
      <dgm:spPr/>
      <dgm:t>
        <a:bodyPr/>
        <a:lstStyle/>
        <a:p>
          <a:endParaRPr lang="el-GR"/>
        </a:p>
      </dgm:t>
    </dgm:pt>
    <dgm:pt modelId="{EFAC97AA-51FD-49B0-B7A8-B9B876C76335}">
      <dgm:prSet phldrT="[Κείμενο]"/>
      <dgm:spPr/>
      <dgm:t>
        <a:bodyPr/>
        <a:lstStyle/>
        <a:p>
          <a:r>
            <a:rPr lang="el-GR" dirty="0"/>
            <a:t>Να ζυγίζονται τα οφέλη έναντι της πιθανότητας ισχαιμικής καρδιοπάθειας , διέγερσης , διαταραχών ύπνου</a:t>
          </a:r>
        </a:p>
      </dgm:t>
    </dgm:pt>
    <dgm:pt modelId="{BB8BB0E9-1C5C-4AFD-BD93-561614CF1EF2}" type="parTrans" cxnId="{15B2F447-1082-4D24-AA19-88DC18F8956A}">
      <dgm:prSet/>
      <dgm:spPr/>
      <dgm:t>
        <a:bodyPr/>
        <a:lstStyle/>
        <a:p>
          <a:endParaRPr lang="el-GR"/>
        </a:p>
      </dgm:t>
    </dgm:pt>
    <dgm:pt modelId="{7B33DFED-7CAD-4AAD-AF62-19B2DF056ABD}" type="sibTrans" cxnId="{15B2F447-1082-4D24-AA19-88DC18F8956A}">
      <dgm:prSet/>
      <dgm:spPr/>
      <dgm:t>
        <a:bodyPr/>
        <a:lstStyle/>
        <a:p>
          <a:endParaRPr lang="el-GR"/>
        </a:p>
      </dgm:t>
    </dgm:pt>
    <dgm:pt modelId="{98137EBE-93B8-40E2-8B0A-B30679087F60}">
      <dgm:prSet phldrT="[Κείμενο]"/>
      <dgm:spPr/>
      <dgm:t>
        <a:bodyPr/>
        <a:lstStyle/>
        <a:p>
          <a:r>
            <a:rPr lang="el-GR" dirty="0"/>
            <a:t>Βραδεία </a:t>
          </a:r>
          <a:r>
            <a:rPr lang="el-GR" dirty="0" err="1"/>
            <a:t>τιτλοποίηση</a:t>
          </a:r>
          <a:endParaRPr lang="el-GR" dirty="0"/>
        </a:p>
      </dgm:t>
    </dgm:pt>
    <dgm:pt modelId="{3923D3F3-2A7B-4B46-A598-F2C03F59DF47}" type="parTrans" cxnId="{16814AF2-2F8C-413B-9308-16061B10F8FB}">
      <dgm:prSet/>
      <dgm:spPr/>
      <dgm:t>
        <a:bodyPr/>
        <a:lstStyle/>
        <a:p>
          <a:endParaRPr lang="el-GR"/>
        </a:p>
      </dgm:t>
    </dgm:pt>
    <dgm:pt modelId="{0D049710-53A4-4C1B-A64B-35FDAB83BB44}" type="sibTrans" cxnId="{16814AF2-2F8C-413B-9308-16061B10F8FB}">
      <dgm:prSet/>
      <dgm:spPr/>
      <dgm:t>
        <a:bodyPr/>
        <a:lstStyle/>
        <a:p>
          <a:endParaRPr lang="el-GR"/>
        </a:p>
      </dgm:t>
    </dgm:pt>
    <dgm:pt modelId="{D00A1163-C70A-4211-970B-95DFED23DA71}" type="pres">
      <dgm:prSet presAssocID="{8C3D9C3C-C5BB-47D9-8434-B11D3611044A}" presName="linear" presStyleCnt="0">
        <dgm:presLayoutVars>
          <dgm:animLvl val="lvl"/>
          <dgm:resizeHandles val="exact"/>
        </dgm:presLayoutVars>
      </dgm:prSet>
      <dgm:spPr/>
    </dgm:pt>
    <dgm:pt modelId="{FB150A0A-21F6-4949-8011-EEDB4927EC4F}" type="pres">
      <dgm:prSet presAssocID="{0A86A573-E6D0-4F68-8157-B01C3D16A082}" presName="parentText" presStyleLbl="node1" presStyleIdx="0" presStyleCnt="2">
        <dgm:presLayoutVars>
          <dgm:chMax val="0"/>
          <dgm:bulletEnabled val="1"/>
        </dgm:presLayoutVars>
      </dgm:prSet>
      <dgm:spPr/>
    </dgm:pt>
    <dgm:pt modelId="{AF8EDCDE-25B6-4162-BF81-FB17435BC924}" type="pres">
      <dgm:prSet presAssocID="{0A86A573-E6D0-4F68-8157-B01C3D16A082}" presName="childText" presStyleLbl="revTx" presStyleIdx="0" presStyleCnt="2">
        <dgm:presLayoutVars>
          <dgm:bulletEnabled val="1"/>
        </dgm:presLayoutVars>
      </dgm:prSet>
      <dgm:spPr/>
    </dgm:pt>
    <dgm:pt modelId="{2AF2A03E-439B-4A4F-8099-B4CEB794C363}" type="pres">
      <dgm:prSet presAssocID="{1EEC5A80-52AD-4639-B191-B0500B51BB0F}" presName="parentText" presStyleLbl="node1" presStyleIdx="1" presStyleCnt="2" custLinFactNeighborY="0">
        <dgm:presLayoutVars>
          <dgm:chMax val="0"/>
          <dgm:bulletEnabled val="1"/>
        </dgm:presLayoutVars>
      </dgm:prSet>
      <dgm:spPr/>
    </dgm:pt>
    <dgm:pt modelId="{9C58233D-FC7F-4430-B693-7E1598F36CAE}" type="pres">
      <dgm:prSet presAssocID="{1EEC5A80-52AD-4639-B191-B0500B51BB0F}" presName="childText" presStyleLbl="revTx" presStyleIdx="1" presStyleCnt="2">
        <dgm:presLayoutVars>
          <dgm:bulletEnabled val="1"/>
        </dgm:presLayoutVars>
      </dgm:prSet>
      <dgm:spPr/>
    </dgm:pt>
  </dgm:ptLst>
  <dgm:cxnLst>
    <dgm:cxn modelId="{22CEDA08-DB06-480F-B394-01CBDB04612D}" srcId="{8C3D9C3C-C5BB-47D9-8434-B11D3611044A}" destId="{1EEC5A80-52AD-4639-B191-B0500B51BB0F}" srcOrd="1" destOrd="0" parTransId="{29401B78-0EE9-4F09-8953-B2791584645D}" sibTransId="{5D2D0F39-D582-4B22-95ED-A88456F85DED}"/>
    <dgm:cxn modelId="{49A2DB1D-09AB-41C5-8AD3-321C381CCBAF}" type="presOf" srcId="{98137EBE-93B8-40E2-8B0A-B30679087F60}" destId="{9C58233D-FC7F-4430-B693-7E1598F36CAE}" srcOrd="0" destOrd="1" presId="urn:microsoft.com/office/officeart/2005/8/layout/vList2"/>
    <dgm:cxn modelId="{EC45E527-1BFE-4981-955E-744C77FAED09}" type="presOf" srcId="{0A86A573-E6D0-4F68-8157-B01C3D16A082}" destId="{FB150A0A-21F6-4949-8011-EEDB4927EC4F}" srcOrd="0" destOrd="0" presId="urn:microsoft.com/office/officeart/2005/8/layout/vList2"/>
    <dgm:cxn modelId="{60E42132-FF45-48B6-BA18-A0AF88CA2241}" type="presOf" srcId="{1EEC5A80-52AD-4639-B191-B0500B51BB0F}" destId="{2AF2A03E-439B-4A4F-8099-B4CEB794C363}" srcOrd="0" destOrd="0" presId="urn:microsoft.com/office/officeart/2005/8/layout/vList2"/>
    <dgm:cxn modelId="{B05C3B44-19C7-41B3-861A-8D929BDD9A77}" type="presOf" srcId="{8C3D9C3C-C5BB-47D9-8434-B11D3611044A}" destId="{D00A1163-C70A-4211-970B-95DFED23DA71}" srcOrd="0" destOrd="0" presId="urn:microsoft.com/office/officeart/2005/8/layout/vList2"/>
    <dgm:cxn modelId="{CE51A245-C492-4D4A-9B6C-3F05D4AD24B6}" srcId="{8C3D9C3C-C5BB-47D9-8434-B11D3611044A}" destId="{0A86A573-E6D0-4F68-8157-B01C3D16A082}" srcOrd="0" destOrd="0" parTransId="{8750AEE7-EED2-4DFA-80FB-58C1D10E84A4}" sibTransId="{5A12DCE3-61FD-4840-A579-6E59CD01915A}"/>
    <dgm:cxn modelId="{15B2F447-1082-4D24-AA19-88DC18F8956A}" srcId="{1EEC5A80-52AD-4639-B191-B0500B51BB0F}" destId="{EFAC97AA-51FD-49B0-B7A8-B9B876C76335}" srcOrd="0" destOrd="0" parTransId="{BB8BB0E9-1C5C-4AFD-BD93-561614CF1EF2}" sibTransId="{7B33DFED-7CAD-4AAD-AF62-19B2DF056ABD}"/>
    <dgm:cxn modelId="{1453AD69-2A78-43F5-87A3-51B26D0734E4}" type="presOf" srcId="{EFAC97AA-51FD-49B0-B7A8-B9B876C76335}" destId="{9C58233D-FC7F-4430-B693-7E1598F36CAE}" srcOrd="0" destOrd="0" presId="urn:microsoft.com/office/officeart/2005/8/layout/vList2"/>
    <dgm:cxn modelId="{28777B71-349A-4E76-A91E-1A15BDDFA188}" srcId="{0A86A573-E6D0-4F68-8157-B01C3D16A082}" destId="{6783ED89-B7EB-4EA7-BAD0-A41238FED186}" srcOrd="0" destOrd="0" parTransId="{8FA0FD28-E2CD-4A91-82F8-3BBB98B89BE7}" sibTransId="{23540DC3-0BE8-4B40-9D90-8D269AA34A47}"/>
    <dgm:cxn modelId="{534B72CB-1B71-4129-A44B-C3AA888C3E12}" type="presOf" srcId="{6783ED89-B7EB-4EA7-BAD0-A41238FED186}" destId="{AF8EDCDE-25B6-4162-BF81-FB17435BC924}" srcOrd="0" destOrd="0" presId="urn:microsoft.com/office/officeart/2005/8/layout/vList2"/>
    <dgm:cxn modelId="{16814AF2-2F8C-413B-9308-16061B10F8FB}" srcId="{1EEC5A80-52AD-4639-B191-B0500B51BB0F}" destId="{98137EBE-93B8-40E2-8B0A-B30679087F60}" srcOrd="1" destOrd="0" parTransId="{3923D3F3-2A7B-4B46-A598-F2C03F59DF47}" sibTransId="{0D049710-53A4-4C1B-A64B-35FDAB83BB44}"/>
    <dgm:cxn modelId="{F9F49CE5-1E4F-4C72-8A3B-84F3B53831DC}" type="presParOf" srcId="{D00A1163-C70A-4211-970B-95DFED23DA71}" destId="{FB150A0A-21F6-4949-8011-EEDB4927EC4F}" srcOrd="0" destOrd="0" presId="urn:microsoft.com/office/officeart/2005/8/layout/vList2"/>
    <dgm:cxn modelId="{045BD2D6-5BBF-4ECB-BC53-2C939D492203}" type="presParOf" srcId="{D00A1163-C70A-4211-970B-95DFED23DA71}" destId="{AF8EDCDE-25B6-4162-BF81-FB17435BC924}" srcOrd="1" destOrd="0" presId="urn:microsoft.com/office/officeart/2005/8/layout/vList2"/>
    <dgm:cxn modelId="{38EDEE38-D8CB-48BD-826A-BFCBDB5FCDA8}" type="presParOf" srcId="{D00A1163-C70A-4211-970B-95DFED23DA71}" destId="{2AF2A03E-439B-4A4F-8099-B4CEB794C363}" srcOrd="2" destOrd="0" presId="urn:microsoft.com/office/officeart/2005/8/layout/vList2"/>
    <dgm:cxn modelId="{8F5CFD66-C8ED-446C-A6E1-31098C9AC3B8}" type="presParOf" srcId="{D00A1163-C70A-4211-970B-95DFED23DA71}" destId="{9C58233D-FC7F-4430-B693-7E1598F36CA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7B2C22-2B18-4AF9-BDAD-204536DF71B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l-GR"/>
        </a:p>
      </dgm:t>
    </dgm:pt>
    <dgm:pt modelId="{448E757E-316A-4CDF-BBD3-31BB657A181F}">
      <dgm:prSet phldrT="[Κείμενο]"/>
      <dgm:spPr/>
      <dgm:t>
        <a:bodyPr/>
        <a:lstStyle/>
        <a:p>
          <a:pPr>
            <a:buSzPts val="1800"/>
            <a:buFont typeface="Wingdings" panose="05000000000000000000" pitchFamily="2" charset="2"/>
            <a:buChar char="q"/>
          </a:pPr>
          <a:r>
            <a:rPr lang="el-GR" dirty="0"/>
            <a:t>1-3 % συχνότητα στους ηλικιωμένους</a:t>
          </a:r>
        </a:p>
      </dgm:t>
    </dgm:pt>
    <dgm:pt modelId="{DD085137-07D0-4933-A868-9A7C91E47DCD}" type="parTrans" cxnId="{A6181324-C2B7-49DA-9785-42D620902F0E}">
      <dgm:prSet/>
      <dgm:spPr/>
      <dgm:t>
        <a:bodyPr/>
        <a:lstStyle/>
        <a:p>
          <a:endParaRPr lang="el-GR"/>
        </a:p>
      </dgm:t>
    </dgm:pt>
    <dgm:pt modelId="{119D27A3-B496-4E47-A922-E5CD356A7C63}" type="sibTrans" cxnId="{A6181324-C2B7-49DA-9785-42D620902F0E}">
      <dgm:prSet/>
      <dgm:spPr/>
      <dgm:t>
        <a:bodyPr/>
        <a:lstStyle/>
        <a:p>
          <a:endParaRPr lang="el-GR"/>
        </a:p>
      </dgm:t>
    </dgm:pt>
    <dgm:pt modelId="{7126776F-E315-4349-850E-499B2792FE3D}">
      <dgm:prSet phldrT="[Κείμενο]"/>
      <dgm:spPr/>
      <dgm:t>
        <a:bodyPr/>
        <a:lstStyle/>
        <a:p>
          <a:pPr>
            <a:buSzPts val="1800"/>
            <a:buFont typeface="Wingdings" panose="05000000000000000000" pitchFamily="2" charset="2"/>
            <a:buChar char="q"/>
          </a:pPr>
          <a:r>
            <a:rPr lang="el-GR" dirty="0"/>
            <a:t>Συχνά λείπουν τα κλασσικά συμπτώματα της διέγερσης του συμπαθητικού : τρόμος, ευερεθιστότητα, νευρικότητα</a:t>
          </a:r>
        </a:p>
      </dgm:t>
    </dgm:pt>
    <dgm:pt modelId="{D27CF4D1-283C-4CB9-A404-A8778DFE48CC}" type="parTrans" cxnId="{7A725635-ACBF-4B88-B640-1116BF77F74E}">
      <dgm:prSet/>
      <dgm:spPr/>
      <dgm:t>
        <a:bodyPr/>
        <a:lstStyle/>
        <a:p>
          <a:endParaRPr lang="el-GR"/>
        </a:p>
      </dgm:t>
    </dgm:pt>
    <dgm:pt modelId="{79454575-CAD3-42DA-8FDA-D8E3BB00C269}" type="sibTrans" cxnId="{7A725635-ACBF-4B88-B640-1116BF77F74E}">
      <dgm:prSet/>
      <dgm:spPr/>
      <dgm:t>
        <a:bodyPr/>
        <a:lstStyle/>
        <a:p>
          <a:endParaRPr lang="el-GR"/>
        </a:p>
      </dgm:t>
    </dgm:pt>
    <dgm:pt modelId="{4982A43B-AF16-47AB-BA84-2E5812C2DCB9}">
      <dgm:prSet phldrT="[Κείμενο]"/>
      <dgm:spPr/>
      <dgm:t>
        <a:bodyPr/>
        <a:lstStyle/>
        <a:p>
          <a:pPr>
            <a:buSzPts val="1800"/>
            <a:buFont typeface="Wingdings" panose="05000000000000000000" pitchFamily="2" charset="2"/>
            <a:buChar char="q"/>
          </a:pPr>
          <a:r>
            <a:rPr lang="el-GR" dirty="0"/>
            <a:t>Συχνά συμπτώματα : κόπωση, ανορεξία, απώλεια βάρους, απάθεια, νοητική έκπτωση, η εικόνα του ¨απαθούς¨ υπερθυρεοειδισμού</a:t>
          </a:r>
        </a:p>
      </dgm:t>
    </dgm:pt>
    <dgm:pt modelId="{81094DCE-18A3-458F-AE98-7174F8F114E6}" type="parTrans" cxnId="{DB3618B4-9426-4EC5-8AF7-E471C7CAAC1F}">
      <dgm:prSet/>
      <dgm:spPr/>
      <dgm:t>
        <a:bodyPr/>
        <a:lstStyle/>
        <a:p>
          <a:endParaRPr lang="el-GR"/>
        </a:p>
      </dgm:t>
    </dgm:pt>
    <dgm:pt modelId="{AEBE51DA-9953-408B-8CBF-D63EE1F662EF}" type="sibTrans" cxnId="{DB3618B4-9426-4EC5-8AF7-E471C7CAAC1F}">
      <dgm:prSet/>
      <dgm:spPr/>
      <dgm:t>
        <a:bodyPr/>
        <a:lstStyle/>
        <a:p>
          <a:endParaRPr lang="el-GR"/>
        </a:p>
      </dgm:t>
    </dgm:pt>
    <dgm:pt modelId="{D5F2D9C6-F3B6-46A5-9B65-074AA6A7E887}">
      <dgm:prSet phldrT="[Κείμενο]"/>
      <dgm:spPr/>
      <dgm:t>
        <a:bodyPr/>
        <a:lstStyle/>
        <a:p>
          <a:pPr>
            <a:buSzPts val="1800"/>
            <a:buFont typeface="Wingdings" panose="05000000000000000000" pitchFamily="2" charset="2"/>
            <a:buChar char="q"/>
          </a:pPr>
          <a:r>
            <a:rPr lang="el-GR" dirty="0"/>
            <a:t>Καρδιολογικά  συμπτώματα:</a:t>
          </a:r>
        </a:p>
        <a:p>
          <a:pPr>
            <a:buSzPts val="1800"/>
            <a:buFont typeface="Wingdings" panose="05000000000000000000" pitchFamily="2" charset="2"/>
            <a:buChar char="q"/>
          </a:pPr>
          <a:r>
            <a:rPr lang="el-GR" dirty="0"/>
            <a:t> αίσθημα παλμών, στηθάγχη, επιδείνωση καρδιακής ανεπάρκειας, κολπική μαρμαρυγή</a:t>
          </a:r>
        </a:p>
      </dgm:t>
    </dgm:pt>
    <dgm:pt modelId="{3A3B30D8-149E-4DD3-BBD4-EFB614C87D1F}" type="parTrans" cxnId="{E50F26C1-1E81-467A-B8B2-22175B71AF9A}">
      <dgm:prSet/>
      <dgm:spPr/>
      <dgm:t>
        <a:bodyPr/>
        <a:lstStyle/>
        <a:p>
          <a:endParaRPr lang="el-GR"/>
        </a:p>
      </dgm:t>
    </dgm:pt>
    <dgm:pt modelId="{8C368139-1F77-435F-A7A5-2E3F1EEEF90E}" type="sibTrans" cxnId="{E50F26C1-1E81-467A-B8B2-22175B71AF9A}">
      <dgm:prSet/>
      <dgm:spPr/>
      <dgm:t>
        <a:bodyPr/>
        <a:lstStyle/>
        <a:p>
          <a:endParaRPr lang="el-GR"/>
        </a:p>
      </dgm:t>
    </dgm:pt>
    <dgm:pt modelId="{745884AC-2A04-466A-A520-B2A2BDA35C02}">
      <dgm:prSet phldrT="[Κείμενο]"/>
      <dgm:spPr/>
      <dgm:t>
        <a:bodyPr/>
        <a:lstStyle/>
        <a:p>
          <a:pPr>
            <a:buSzPts val="1800"/>
            <a:buFont typeface="Wingdings" panose="05000000000000000000" pitchFamily="2" charset="2"/>
            <a:buChar char="q"/>
          </a:pPr>
          <a:r>
            <a:rPr lang="el-GR" dirty="0"/>
            <a:t>Ένα ποσοστό είναι </a:t>
          </a:r>
          <a:r>
            <a:rPr lang="el-GR" dirty="0" err="1"/>
            <a:t>ιατρογενές</a:t>
          </a:r>
          <a:r>
            <a:rPr lang="el-GR" dirty="0"/>
            <a:t> από </a:t>
          </a:r>
          <a:r>
            <a:rPr lang="el-GR" dirty="0" err="1"/>
            <a:t>υπερδιόρθωση</a:t>
          </a:r>
          <a:r>
            <a:rPr lang="el-GR" dirty="0"/>
            <a:t> υποθυρεοειδισμού</a:t>
          </a:r>
        </a:p>
      </dgm:t>
    </dgm:pt>
    <dgm:pt modelId="{D42DF00F-DF2B-479D-81F3-FA5371E79493}" type="parTrans" cxnId="{341E526B-63B8-43C8-9496-D928201A342E}">
      <dgm:prSet/>
      <dgm:spPr/>
      <dgm:t>
        <a:bodyPr/>
        <a:lstStyle/>
        <a:p>
          <a:endParaRPr lang="el-GR"/>
        </a:p>
      </dgm:t>
    </dgm:pt>
    <dgm:pt modelId="{870E2633-D3C6-45F4-B0DF-1E4B15A8893A}" type="sibTrans" cxnId="{341E526B-63B8-43C8-9496-D928201A342E}">
      <dgm:prSet/>
      <dgm:spPr/>
      <dgm:t>
        <a:bodyPr/>
        <a:lstStyle/>
        <a:p>
          <a:endParaRPr lang="el-GR"/>
        </a:p>
      </dgm:t>
    </dgm:pt>
    <dgm:pt modelId="{17C0B49D-7E45-4583-924D-D77E130C4555}" type="pres">
      <dgm:prSet presAssocID="{007B2C22-2B18-4AF9-BDAD-204536DF71BD}" presName="diagram" presStyleCnt="0">
        <dgm:presLayoutVars>
          <dgm:dir/>
          <dgm:resizeHandles val="exact"/>
        </dgm:presLayoutVars>
      </dgm:prSet>
      <dgm:spPr/>
    </dgm:pt>
    <dgm:pt modelId="{61C08882-98B0-442E-8FC9-422580621DBA}" type="pres">
      <dgm:prSet presAssocID="{448E757E-316A-4CDF-BBD3-31BB657A181F}" presName="node" presStyleLbl="node1" presStyleIdx="0" presStyleCnt="5">
        <dgm:presLayoutVars>
          <dgm:bulletEnabled val="1"/>
        </dgm:presLayoutVars>
      </dgm:prSet>
      <dgm:spPr/>
    </dgm:pt>
    <dgm:pt modelId="{0402D791-22E6-4FB0-957D-3800B8403EAA}" type="pres">
      <dgm:prSet presAssocID="{119D27A3-B496-4E47-A922-E5CD356A7C63}" presName="sibTrans" presStyleCnt="0"/>
      <dgm:spPr/>
    </dgm:pt>
    <dgm:pt modelId="{F727932C-6F64-4940-AEE3-5FC2E17DD87A}" type="pres">
      <dgm:prSet presAssocID="{7126776F-E315-4349-850E-499B2792FE3D}" presName="node" presStyleLbl="node1" presStyleIdx="1" presStyleCnt="5">
        <dgm:presLayoutVars>
          <dgm:bulletEnabled val="1"/>
        </dgm:presLayoutVars>
      </dgm:prSet>
      <dgm:spPr/>
    </dgm:pt>
    <dgm:pt modelId="{CFCF9B7A-757D-4CF8-A085-97A07ADB5FDB}" type="pres">
      <dgm:prSet presAssocID="{79454575-CAD3-42DA-8FDA-D8E3BB00C269}" presName="sibTrans" presStyleCnt="0"/>
      <dgm:spPr/>
    </dgm:pt>
    <dgm:pt modelId="{22D93296-222E-4765-A29E-CB05F769FD3C}" type="pres">
      <dgm:prSet presAssocID="{4982A43B-AF16-47AB-BA84-2E5812C2DCB9}" presName="node" presStyleLbl="node1" presStyleIdx="2" presStyleCnt="5">
        <dgm:presLayoutVars>
          <dgm:bulletEnabled val="1"/>
        </dgm:presLayoutVars>
      </dgm:prSet>
      <dgm:spPr/>
    </dgm:pt>
    <dgm:pt modelId="{3456AD5A-D396-4BFC-8EA4-9C2CF870BE18}" type="pres">
      <dgm:prSet presAssocID="{AEBE51DA-9953-408B-8CBF-D63EE1F662EF}" presName="sibTrans" presStyleCnt="0"/>
      <dgm:spPr/>
    </dgm:pt>
    <dgm:pt modelId="{60294F1A-9B1B-4F28-ADD8-357750FD7591}" type="pres">
      <dgm:prSet presAssocID="{D5F2D9C6-F3B6-46A5-9B65-074AA6A7E887}" presName="node" presStyleLbl="node1" presStyleIdx="3" presStyleCnt="5">
        <dgm:presLayoutVars>
          <dgm:bulletEnabled val="1"/>
        </dgm:presLayoutVars>
      </dgm:prSet>
      <dgm:spPr/>
    </dgm:pt>
    <dgm:pt modelId="{72DC39A8-6F10-4D92-9928-1CCF57C1DC4C}" type="pres">
      <dgm:prSet presAssocID="{8C368139-1F77-435F-A7A5-2E3F1EEEF90E}" presName="sibTrans" presStyleCnt="0"/>
      <dgm:spPr/>
    </dgm:pt>
    <dgm:pt modelId="{1CF83615-FD74-428A-8978-91E020842650}" type="pres">
      <dgm:prSet presAssocID="{745884AC-2A04-466A-A520-B2A2BDA35C02}" presName="node" presStyleLbl="node1" presStyleIdx="4" presStyleCnt="5" custScaleX="103596" custScaleY="100657">
        <dgm:presLayoutVars>
          <dgm:bulletEnabled val="1"/>
        </dgm:presLayoutVars>
      </dgm:prSet>
      <dgm:spPr/>
    </dgm:pt>
  </dgm:ptLst>
  <dgm:cxnLst>
    <dgm:cxn modelId="{1A6BE910-F8CD-40C9-9114-2CFEE00FCB0D}" type="presOf" srcId="{D5F2D9C6-F3B6-46A5-9B65-074AA6A7E887}" destId="{60294F1A-9B1B-4F28-ADD8-357750FD7591}" srcOrd="0" destOrd="0" presId="urn:microsoft.com/office/officeart/2005/8/layout/default"/>
    <dgm:cxn modelId="{A6181324-C2B7-49DA-9785-42D620902F0E}" srcId="{007B2C22-2B18-4AF9-BDAD-204536DF71BD}" destId="{448E757E-316A-4CDF-BBD3-31BB657A181F}" srcOrd="0" destOrd="0" parTransId="{DD085137-07D0-4933-A868-9A7C91E47DCD}" sibTransId="{119D27A3-B496-4E47-A922-E5CD356A7C63}"/>
    <dgm:cxn modelId="{7A725635-ACBF-4B88-B640-1116BF77F74E}" srcId="{007B2C22-2B18-4AF9-BDAD-204536DF71BD}" destId="{7126776F-E315-4349-850E-499B2792FE3D}" srcOrd="1" destOrd="0" parTransId="{D27CF4D1-283C-4CB9-A404-A8778DFE48CC}" sibTransId="{79454575-CAD3-42DA-8FDA-D8E3BB00C269}"/>
    <dgm:cxn modelId="{341E526B-63B8-43C8-9496-D928201A342E}" srcId="{007B2C22-2B18-4AF9-BDAD-204536DF71BD}" destId="{745884AC-2A04-466A-A520-B2A2BDA35C02}" srcOrd="4" destOrd="0" parTransId="{D42DF00F-DF2B-479D-81F3-FA5371E79493}" sibTransId="{870E2633-D3C6-45F4-B0DF-1E4B15A8893A}"/>
    <dgm:cxn modelId="{DB3618B4-9426-4EC5-8AF7-E471C7CAAC1F}" srcId="{007B2C22-2B18-4AF9-BDAD-204536DF71BD}" destId="{4982A43B-AF16-47AB-BA84-2E5812C2DCB9}" srcOrd="2" destOrd="0" parTransId="{81094DCE-18A3-458F-AE98-7174F8F114E6}" sibTransId="{AEBE51DA-9953-408B-8CBF-D63EE1F662EF}"/>
    <dgm:cxn modelId="{E50F26C1-1E81-467A-B8B2-22175B71AF9A}" srcId="{007B2C22-2B18-4AF9-BDAD-204536DF71BD}" destId="{D5F2D9C6-F3B6-46A5-9B65-074AA6A7E887}" srcOrd="3" destOrd="0" parTransId="{3A3B30D8-149E-4DD3-BBD4-EFB614C87D1F}" sibTransId="{8C368139-1F77-435F-A7A5-2E3F1EEEF90E}"/>
    <dgm:cxn modelId="{B4D735C1-D071-42EC-B764-83505DCA4036}" type="presOf" srcId="{4982A43B-AF16-47AB-BA84-2E5812C2DCB9}" destId="{22D93296-222E-4765-A29E-CB05F769FD3C}" srcOrd="0" destOrd="0" presId="urn:microsoft.com/office/officeart/2005/8/layout/default"/>
    <dgm:cxn modelId="{D3B8CAC6-079D-4E85-B619-8DA022CB9B5D}" type="presOf" srcId="{7126776F-E315-4349-850E-499B2792FE3D}" destId="{F727932C-6F64-4940-AEE3-5FC2E17DD87A}" srcOrd="0" destOrd="0" presId="urn:microsoft.com/office/officeart/2005/8/layout/default"/>
    <dgm:cxn modelId="{8A3A4BDC-5EC4-4D97-874E-332477C91DA5}" type="presOf" srcId="{745884AC-2A04-466A-A520-B2A2BDA35C02}" destId="{1CF83615-FD74-428A-8978-91E020842650}" srcOrd="0" destOrd="0" presId="urn:microsoft.com/office/officeart/2005/8/layout/default"/>
    <dgm:cxn modelId="{D56B9DE8-38B3-44CB-81F1-44DA63F13113}" type="presOf" srcId="{007B2C22-2B18-4AF9-BDAD-204536DF71BD}" destId="{17C0B49D-7E45-4583-924D-D77E130C4555}" srcOrd="0" destOrd="0" presId="urn:microsoft.com/office/officeart/2005/8/layout/default"/>
    <dgm:cxn modelId="{D65F4DEA-11B6-4516-9D9E-DB592B85880C}" type="presOf" srcId="{448E757E-316A-4CDF-BBD3-31BB657A181F}" destId="{61C08882-98B0-442E-8FC9-422580621DBA}" srcOrd="0" destOrd="0" presId="urn:microsoft.com/office/officeart/2005/8/layout/default"/>
    <dgm:cxn modelId="{C27308C4-C8F9-4BC4-8681-5F859F335D3F}" type="presParOf" srcId="{17C0B49D-7E45-4583-924D-D77E130C4555}" destId="{61C08882-98B0-442E-8FC9-422580621DBA}" srcOrd="0" destOrd="0" presId="urn:microsoft.com/office/officeart/2005/8/layout/default"/>
    <dgm:cxn modelId="{4321ABBD-1636-4F01-8C98-465C2B07C5E5}" type="presParOf" srcId="{17C0B49D-7E45-4583-924D-D77E130C4555}" destId="{0402D791-22E6-4FB0-957D-3800B8403EAA}" srcOrd="1" destOrd="0" presId="urn:microsoft.com/office/officeart/2005/8/layout/default"/>
    <dgm:cxn modelId="{D64AA765-63AD-4F22-B879-5B1C96C461C7}" type="presParOf" srcId="{17C0B49D-7E45-4583-924D-D77E130C4555}" destId="{F727932C-6F64-4940-AEE3-5FC2E17DD87A}" srcOrd="2" destOrd="0" presId="urn:microsoft.com/office/officeart/2005/8/layout/default"/>
    <dgm:cxn modelId="{D3E0BD45-C51D-440A-AF75-854E2C376338}" type="presParOf" srcId="{17C0B49D-7E45-4583-924D-D77E130C4555}" destId="{CFCF9B7A-757D-4CF8-A085-97A07ADB5FDB}" srcOrd="3" destOrd="0" presId="urn:microsoft.com/office/officeart/2005/8/layout/default"/>
    <dgm:cxn modelId="{4B085365-90EB-4BC1-A39A-BD44FC0FDE7A}" type="presParOf" srcId="{17C0B49D-7E45-4583-924D-D77E130C4555}" destId="{22D93296-222E-4765-A29E-CB05F769FD3C}" srcOrd="4" destOrd="0" presId="urn:microsoft.com/office/officeart/2005/8/layout/default"/>
    <dgm:cxn modelId="{44246FC4-7025-4FA4-A020-F27380762550}" type="presParOf" srcId="{17C0B49D-7E45-4583-924D-D77E130C4555}" destId="{3456AD5A-D396-4BFC-8EA4-9C2CF870BE18}" srcOrd="5" destOrd="0" presId="urn:microsoft.com/office/officeart/2005/8/layout/default"/>
    <dgm:cxn modelId="{BF37ACFB-3C05-462F-85F6-18D39463E2D2}" type="presParOf" srcId="{17C0B49D-7E45-4583-924D-D77E130C4555}" destId="{60294F1A-9B1B-4F28-ADD8-357750FD7591}" srcOrd="6" destOrd="0" presId="urn:microsoft.com/office/officeart/2005/8/layout/default"/>
    <dgm:cxn modelId="{6931CB80-AF86-48BC-BD77-D5DE5FADF88E}" type="presParOf" srcId="{17C0B49D-7E45-4583-924D-D77E130C4555}" destId="{72DC39A8-6F10-4D92-9928-1CCF57C1DC4C}" srcOrd="7" destOrd="0" presId="urn:microsoft.com/office/officeart/2005/8/layout/default"/>
    <dgm:cxn modelId="{CFDCDC21-551B-4713-9F17-924C88633DC1}" type="presParOf" srcId="{17C0B49D-7E45-4583-924D-D77E130C4555}" destId="{1CF83615-FD74-428A-8978-91E02084265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BDDF3F-8A0F-485E-94E3-2949573C4A86}" type="doc">
      <dgm:prSet loTypeId="urn:microsoft.com/office/officeart/2005/8/layout/target3" loCatId="relationship" qsTypeId="urn:microsoft.com/office/officeart/2005/8/quickstyle/simple1" qsCatId="simple" csTypeId="urn:microsoft.com/office/officeart/2005/8/colors/colorful1" csCatId="colorful" phldr="1"/>
      <dgm:spPr/>
      <dgm:t>
        <a:bodyPr/>
        <a:lstStyle/>
        <a:p>
          <a:endParaRPr lang="el-GR"/>
        </a:p>
      </dgm:t>
    </dgm:pt>
    <dgm:pt modelId="{E5C28B41-68C0-4375-B6D8-73892C755301}">
      <dgm:prSet phldrT="[Κείμενο]" custT="1"/>
      <dgm:spPr>
        <a:solidFill>
          <a:schemeClr val="bg2">
            <a:lumMod val="20000"/>
            <a:lumOff val="80000"/>
          </a:schemeClr>
        </a:solidFill>
      </dgm:spPr>
      <dgm:t>
        <a:bodyPr/>
        <a:lstStyle/>
        <a:p>
          <a:r>
            <a:rPr lang="el-GR" sz="2000" dirty="0"/>
            <a:t>Η συχνότερη ηλεκτρολυτική  διαταραχή </a:t>
          </a:r>
        </a:p>
      </dgm:t>
    </dgm:pt>
    <dgm:pt modelId="{EB757AF1-756D-49DB-B50D-9916A43A23EE}" type="parTrans" cxnId="{4878C563-0ACF-47A6-91DE-8B643261B298}">
      <dgm:prSet/>
      <dgm:spPr/>
      <dgm:t>
        <a:bodyPr/>
        <a:lstStyle/>
        <a:p>
          <a:endParaRPr lang="el-GR"/>
        </a:p>
      </dgm:t>
    </dgm:pt>
    <dgm:pt modelId="{1E5FD433-2A8C-4277-A315-8C5663EF7CA7}" type="sibTrans" cxnId="{4878C563-0ACF-47A6-91DE-8B643261B298}">
      <dgm:prSet/>
      <dgm:spPr/>
      <dgm:t>
        <a:bodyPr/>
        <a:lstStyle/>
        <a:p>
          <a:endParaRPr lang="el-GR"/>
        </a:p>
      </dgm:t>
    </dgm:pt>
    <dgm:pt modelId="{BDDFCBFF-7994-4E17-B22E-47D7555B68D5}">
      <dgm:prSet phldrT="[Κείμενο]" custT="1"/>
      <dgm:spPr/>
      <dgm:t>
        <a:bodyPr/>
        <a:lstStyle/>
        <a:p>
          <a:r>
            <a:rPr lang="el-GR" sz="2000" dirty="0"/>
            <a:t>7-11% στους &gt; 75 ετών</a:t>
          </a:r>
        </a:p>
      </dgm:t>
    </dgm:pt>
    <dgm:pt modelId="{7026232D-B822-4376-B2F5-8C990636452B}" type="parTrans" cxnId="{3C452035-D2E6-4E3D-B5A6-E095E3A643B1}">
      <dgm:prSet/>
      <dgm:spPr/>
      <dgm:t>
        <a:bodyPr/>
        <a:lstStyle/>
        <a:p>
          <a:endParaRPr lang="el-GR"/>
        </a:p>
      </dgm:t>
    </dgm:pt>
    <dgm:pt modelId="{47F43202-6D5A-43BD-878D-0AC17594EEC1}" type="sibTrans" cxnId="{3C452035-D2E6-4E3D-B5A6-E095E3A643B1}">
      <dgm:prSet/>
      <dgm:spPr/>
      <dgm:t>
        <a:bodyPr/>
        <a:lstStyle/>
        <a:p>
          <a:endParaRPr lang="el-GR"/>
        </a:p>
      </dgm:t>
    </dgm:pt>
    <dgm:pt modelId="{3D5C7B0F-6F4C-4E9D-9778-7285DA71612B}">
      <dgm:prSet phldrT="[Κείμενο]" custT="1"/>
      <dgm:spPr/>
      <dgm:t>
        <a:bodyPr/>
        <a:lstStyle/>
        <a:p>
          <a:r>
            <a:rPr lang="el-GR" sz="2000" dirty="0"/>
            <a:t>25% σε νοσηλευόμενους ηλικιωμένους  ασθενείς </a:t>
          </a:r>
        </a:p>
      </dgm:t>
    </dgm:pt>
    <dgm:pt modelId="{591F2E9D-E116-4F81-947A-654466E6F5C3}" type="parTrans" cxnId="{C44508ED-080C-4A41-BE08-184C00C586CE}">
      <dgm:prSet/>
      <dgm:spPr/>
      <dgm:t>
        <a:bodyPr/>
        <a:lstStyle/>
        <a:p>
          <a:endParaRPr lang="el-GR"/>
        </a:p>
      </dgm:t>
    </dgm:pt>
    <dgm:pt modelId="{DEFEC889-D1BC-408D-BDB4-3761799FAE38}" type="sibTrans" cxnId="{C44508ED-080C-4A41-BE08-184C00C586CE}">
      <dgm:prSet/>
      <dgm:spPr/>
      <dgm:t>
        <a:bodyPr/>
        <a:lstStyle/>
        <a:p>
          <a:endParaRPr lang="el-GR"/>
        </a:p>
      </dgm:t>
    </dgm:pt>
    <dgm:pt modelId="{596A335E-7469-4DB1-9C11-7C834DD5A66C}">
      <dgm:prSet phldrT="[Κείμενο]" custT="1"/>
      <dgm:spPr>
        <a:solidFill>
          <a:schemeClr val="bg2">
            <a:lumMod val="20000"/>
            <a:lumOff val="80000"/>
          </a:schemeClr>
        </a:solidFill>
      </dgm:spPr>
      <dgm:t>
        <a:bodyPr/>
        <a:lstStyle/>
        <a:p>
          <a:r>
            <a:rPr lang="el-GR" sz="2000" dirty="0"/>
            <a:t>Αυξημένη πιθανότητα  για:</a:t>
          </a:r>
        </a:p>
      </dgm:t>
    </dgm:pt>
    <dgm:pt modelId="{A0A69E39-DAF9-409A-971B-EEE2F9483303}" type="parTrans" cxnId="{F6033F9A-8867-419D-A8CC-1F2CF517D646}">
      <dgm:prSet/>
      <dgm:spPr/>
      <dgm:t>
        <a:bodyPr/>
        <a:lstStyle/>
        <a:p>
          <a:endParaRPr lang="el-GR"/>
        </a:p>
      </dgm:t>
    </dgm:pt>
    <dgm:pt modelId="{27A4631A-4D87-4B35-8C03-8172E5DED683}" type="sibTrans" cxnId="{F6033F9A-8867-419D-A8CC-1F2CF517D646}">
      <dgm:prSet/>
      <dgm:spPr/>
      <dgm:t>
        <a:bodyPr/>
        <a:lstStyle/>
        <a:p>
          <a:endParaRPr lang="el-GR"/>
        </a:p>
      </dgm:t>
    </dgm:pt>
    <dgm:pt modelId="{57769782-0BFC-491C-9B34-CEACD2A475FB}">
      <dgm:prSet phldrT="[Κείμενο]"/>
      <dgm:spPr/>
      <dgm:t>
        <a:bodyPr/>
        <a:lstStyle/>
        <a:p>
          <a:r>
            <a:rPr lang="el-GR" dirty="0"/>
            <a:t>Πτώση</a:t>
          </a:r>
        </a:p>
      </dgm:t>
    </dgm:pt>
    <dgm:pt modelId="{F951CA83-736E-4F6F-B314-0F6F57F4553D}" type="parTrans" cxnId="{77376359-C867-4B87-A619-35B5C30FC05D}">
      <dgm:prSet/>
      <dgm:spPr/>
      <dgm:t>
        <a:bodyPr/>
        <a:lstStyle/>
        <a:p>
          <a:endParaRPr lang="el-GR"/>
        </a:p>
      </dgm:t>
    </dgm:pt>
    <dgm:pt modelId="{A9E5939E-9DE1-4491-80FE-E0C5AC791983}" type="sibTrans" cxnId="{77376359-C867-4B87-A619-35B5C30FC05D}">
      <dgm:prSet/>
      <dgm:spPr/>
      <dgm:t>
        <a:bodyPr/>
        <a:lstStyle/>
        <a:p>
          <a:endParaRPr lang="el-GR"/>
        </a:p>
      </dgm:t>
    </dgm:pt>
    <dgm:pt modelId="{9A82547A-5BE9-4626-9FCF-175288A6EF24}">
      <dgm:prSet phldrT="[Κείμενο]"/>
      <dgm:spPr/>
      <dgm:t>
        <a:bodyPr/>
        <a:lstStyle/>
        <a:p>
          <a:r>
            <a:rPr lang="el-GR" dirty="0" err="1"/>
            <a:t>Επανεισαγωγή</a:t>
          </a:r>
          <a:r>
            <a:rPr lang="el-GR" dirty="0"/>
            <a:t> τον πρώτο μήνα</a:t>
          </a:r>
        </a:p>
      </dgm:t>
    </dgm:pt>
    <dgm:pt modelId="{DDEC7F53-4A11-4CD7-8C2B-4CAA0AA08ADC}" type="parTrans" cxnId="{2E9FA4CD-41DB-42B7-A8B6-9E3628A3A861}">
      <dgm:prSet/>
      <dgm:spPr/>
      <dgm:t>
        <a:bodyPr/>
        <a:lstStyle/>
        <a:p>
          <a:endParaRPr lang="el-GR"/>
        </a:p>
      </dgm:t>
    </dgm:pt>
    <dgm:pt modelId="{6601A010-641D-40FF-BD9C-EC9CC362438C}" type="sibTrans" cxnId="{2E9FA4CD-41DB-42B7-A8B6-9E3628A3A861}">
      <dgm:prSet/>
      <dgm:spPr/>
      <dgm:t>
        <a:bodyPr/>
        <a:lstStyle/>
        <a:p>
          <a:endParaRPr lang="el-GR"/>
        </a:p>
      </dgm:t>
    </dgm:pt>
    <dgm:pt modelId="{C1F19F62-29C3-4FDE-AF87-770A170C5534}">
      <dgm:prSet phldrT="[Κείμενο]" custT="1"/>
      <dgm:spPr/>
      <dgm:t>
        <a:bodyPr/>
        <a:lstStyle/>
        <a:p>
          <a:endParaRPr lang="el-GR" sz="2000" dirty="0"/>
        </a:p>
      </dgm:t>
    </dgm:pt>
    <dgm:pt modelId="{CA2B0899-F46B-45E5-95F2-18FE48047237}" type="parTrans" cxnId="{B214BC06-7E03-4FEF-83C2-958F21F56023}">
      <dgm:prSet/>
      <dgm:spPr/>
      <dgm:t>
        <a:bodyPr/>
        <a:lstStyle/>
        <a:p>
          <a:endParaRPr lang="el-GR"/>
        </a:p>
      </dgm:t>
    </dgm:pt>
    <dgm:pt modelId="{CDC748C1-BEAF-479B-840B-29F8521951F8}" type="sibTrans" cxnId="{B214BC06-7E03-4FEF-83C2-958F21F56023}">
      <dgm:prSet/>
      <dgm:spPr/>
      <dgm:t>
        <a:bodyPr/>
        <a:lstStyle/>
        <a:p>
          <a:endParaRPr lang="el-GR"/>
        </a:p>
      </dgm:t>
    </dgm:pt>
    <dgm:pt modelId="{4EE2A83A-0D3A-4AA0-BFC7-C09212B4E765}">
      <dgm:prSet phldrT="[Κείμενο]"/>
      <dgm:spPr/>
      <dgm:t>
        <a:bodyPr/>
        <a:lstStyle/>
        <a:p>
          <a:endParaRPr lang="el-GR" dirty="0"/>
        </a:p>
      </dgm:t>
    </dgm:pt>
    <dgm:pt modelId="{0FE96658-113A-4198-A89C-7A1D14D54F83}" type="parTrans" cxnId="{CFBFE09F-5AC1-4056-8D67-D816E3BF665E}">
      <dgm:prSet/>
      <dgm:spPr/>
      <dgm:t>
        <a:bodyPr/>
        <a:lstStyle/>
        <a:p>
          <a:endParaRPr lang="el-GR"/>
        </a:p>
      </dgm:t>
    </dgm:pt>
    <dgm:pt modelId="{F8EA70FF-4D83-432E-A754-F46B12809B69}" type="sibTrans" cxnId="{CFBFE09F-5AC1-4056-8D67-D816E3BF665E}">
      <dgm:prSet/>
      <dgm:spPr/>
      <dgm:t>
        <a:bodyPr/>
        <a:lstStyle/>
        <a:p>
          <a:endParaRPr lang="el-GR"/>
        </a:p>
      </dgm:t>
    </dgm:pt>
    <dgm:pt modelId="{13936383-8675-4DF6-ABA7-B184EEAF00C4}">
      <dgm:prSet phldrT="[Κείμενο]"/>
      <dgm:spPr/>
      <dgm:t>
        <a:bodyPr/>
        <a:lstStyle/>
        <a:p>
          <a:r>
            <a:rPr lang="el-GR" dirty="0"/>
            <a:t>Παράταση νοσηλείας</a:t>
          </a:r>
        </a:p>
      </dgm:t>
    </dgm:pt>
    <dgm:pt modelId="{D4DAFA2D-1AAF-4113-A528-D4C02ABAACC5}" type="parTrans" cxnId="{2B517BF9-72CF-469B-8BB6-BADD0837D49F}">
      <dgm:prSet/>
      <dgm:spPr/>
      <dgm:t>
        <a:bodyPr/>
        <a:lstStyle/>
        <a:p>
          <a:endParaRPr lang="el-GR"/>
        </a:p>
      </dgm:t>
    </dgm:pt>
    <dgm:pt modelId="{57CF2350-37D0-4D26-AE26-985F254F5C7E}" type="sibTrans" cxnId="{2B517BF9-72CF-469B-8BB6-BADD0837D49F}">
      <dgm:prSet/>
      <dgm:spPr/>
      <dgm:t>
        <a:bodyPr/>
        <a:lstStyle/>
        <a:p>
          <a:endParaRPr lang="el-GR"/>
        </a:p>
      </dgm:t>
    </dgm:pt>
    <dgm:pt modelId="{1C1C3F67-2946-4277-A43D-75DD1D24E84E}">
      <dgm:prSet phldrT="[Κείμενο]"/>
      <dgm:spPr/>
      <dgm:t>
        <a:bodyPr/>
        <a:lstStyle/>
        <a:p>
          <a:endParaRPr lang="el-GR" dirty="0"/>
        </a:p>
      </dgm:t>
    </dgm:pt>
    <dgm:pt modelId="{7887D4F1-582D-4407-A962-889F72A880BF}" type="parTrans" cxnId="{93AC92B5-9CCD-49F1-9271-FF7337E1C242}">
      <dgm:prSet/>
      <dgm:spPr/>
      <dgm:t>
        <a:bodyPr/>
        <a:lstStyle/>
        <a:p>
          <a:endParaRPr lang="el-GR"/>
        </a:p>
      </dgm:t>
    </dgm:pt>
    <dgm:pt modelId="{FA593F1C-9C37-4940-B0BA-655CB5C920E5}" type="sibTrans" cxnId="{93AC92B5-9CCD-49F1-9271-FF7337E1C242}">
      <dgm:prSet/>
      <dgm:spPr/>
      <dgm:t>
        <a:bodyPr/>
        <a:lstStyle/>
        <a:p>
          <a:endParaRPr lang="el-GR"/>
        </a:p>
      </dgm:t>
    </dgm:pt>
    <dgm:pt modelId="{25CCF45F-6B55-478C-897F-B19DD5B1EDCB}">
      <dgm:prSet phldrT="[Κείμενο]"/>
      <dgm:spPr/>
      <dgm:t>
        <a:bodyPr/>
        <a:lstStyle/>
        <a:p>
          <a:r>
            <a:rPr lang="el-GR" dirty="0"/>
            <a:t>Εισαγωγή σε ΜΕΘ</a:t>
          </a:r>
        </a:p>
      </dgm:t>
    </dgm:pt>
    <dgm:pt modelId="{B74663BF-F52E-40D3-A727-7FCFD3A190D4}" type="parTrans" cxnId="{B52AF843-E212-47F4-A26A-9B36FBCD68F1}">
      <dgm:prSet/>
      <dgm:spPr/>
      <dgm:t>
        <a:bodyPr/>
        <a:lstStyle/>
        <a:p>
          <a:endParaRPr lang="el-GR"/>
        </a:p>
      </dgm:t>
    </dgm:pt>
    <dgm:pt modelId="{F74B0D17-FFBE-4F11-992A-CDD61558ADE4}" type="sibTrans" cxnId="{B52AF843-E212-47F4-A26A-9B36FBCD68F1}">
      <dgm:prSet/>
      <dgm:spPr/>
      <dgm:t>
        <a:bodyPr/>
        <a:lstStyle/>
        <a:p>
          <a:endParaRPr lang="el-GR"/>
        </a:p>
      </dgm:t>
    </dgm:pt>
    <dgm:pt modelId="{16F9F3F0-D42A-4993-AB50-238DC107207C}" type="pres">
      <dgm:prSet presAssocID="{73BDDF3F-8A0F-485E-94E3-2949573C4A86}" presName="Name0" presStyleCnt="0">
        <dgm:presLayoutVars>
          <dgm:chMax val="7"/>
          <dgm:dir/>
          <dgm:animLvl val="lvl"/>
          <dgm:resizeHandles val="exact"/>
        </dgm:presLayoutVars>
      </dgm:prSet>
      <dgm:spPr/>
    </dgm:pt>
    <dgm:pt modelId="{34A76116-F720-488B-A84A-3E7EB5DD8CA5}" type="pres">
      <dgm:prSet presAssocID="{E5C28B41-68C0-4375-B6D8-73892C755301}" presName="circle1" presStyleLbl="node1" presStyleIdx="0" presStyleCnt="2"/>
      <dgm:spPr/>
    </dgm:pt>
    <dgm:pt modelId="{33E9F14C-698A-49B3-97C4-CE3CB5DA6447}" type="pres">
      <dgm:prSet presAssocID="{E5C28B41-68C0-4375-B6D8-73892C755301}" presName="space" presStyleCnt="0"/>
      <dgm:spPr/>
    </dgm:pt>
    <dgm:pt modelId="{CE73C1B1-8CF0-4E83-BD34-FDE51B81AE29}" type="pres">
      <dgm:prSet presAssocID="{E5C28B41-68C0-4375-B6D8-73892C755301}" presName="rect1" presStyleLbl="alignAcc1" presStyleIdx="0" presStyleCnt="2"/>
      <dgm:spPr/>
    </dgm:pt>
    <dgm:pt modelId="{AFA2A6DA-36D6-40C4-98E3-9350232511F4}" type="pres">
      <dgm:prSet presAssocID="{596A335E-7469-4DB1-9C11-7C834DD5A66C}" presName="vertSpace2" presStyleLbl="node1" presStyleIdx="0" presStyleCnt="2"/>
      <dgm:spPr/>
    </dgm:pt>
    <dgm:pt modelId="{89D9A961-2E22-4749-AA63-66C378446DCF}" type="pres">
      <dgm:prSet presAssocID="{596A335E-7469-4DB1-9C11-7C834DD5A66C}" presName="circle2" presStyleLbl="node1" presStyleIdx="1" presStyleCnt="2"/>
      <dgm:spPr/>
    </dgm:pt>
    <dgm:pt modelId="{317B5DD2-AECC-45A0-94D3-83C6B3F0E63F}" type="pres">
      <dgm:prSet presAssocID="{596A335E-7469-4DB1-9C11-7C834DD5A66C}" presName="rect2" presStyleLbl="alignAcc1" presStyleIdx="1" presStyleCnt="2"/>
      <dgm:spPr/>
    </dgm:pt>
    <dgm:pt modelId="{EB25F96A-6E2D-4819-AA8C-04FEDF52DDAA}" type="pres">
      <dgm:prSet presAssocID="{E5C28B41-68C0-4375-B6D8-73892C755301}" presName="rect1ParTx" presStyleLbl="alignAcc1" presStyleIdx="1" presStyleCnt="2">
        <dgm:presLayoutVars>
          <dgm:chMax val="1"/>
          <dgm:bulletEnabled val="1"/>
        </dgm:presLayoutVars>
      </dgm:prSet>
      <dgm:spPr/>
    </dgm:pt>
    <dgm:pt modelId="{79DE8582-DE6C-4AC3-A946-A53D5A21D4CA}" type="pres">
      <dgm:prSet presAssocID="{E5C28B41-68C0-4375-B6D8-73892C755301}" presName="rect1ChTx" presStyleLbl="alignAcc1" presStyleIdx="1" presStyleCnt="2">
        <dgm:presLayoutVars>
          <dgm:bulletEnabled val="1"/>
        </dgm:presLayoutVars>
      </dgm:prSet>
      <dgm:spPr/>
    </dgm:pt>
    <dgm:pt modelId="{CEB5C501-E466-409E-9D78-DB727C918AEC}" type="pres">
      <dgm:prSet presAssocID="{596A335E-7469-4DB1-9C11-7C834DD5A66C}" presName="rect2ParTx" presStyleLbl="alignAcc1" presStyleIdx="1" presStyleCnt="2">
        <dgm:presLayoutVars>
          <dgm:chMax val="1"/>
          <dgm:bulletEnabled val="1"/>
        </dgm:presLayoutVars>
      </dgm:prSet>
      <dgm:spPr/>
    </dgm:pt>
    <dgm:pt modelId="{ED70E97C-B20D-4F58-8659-76D51B439AA3}" type="pres">
      <dgm:prSet presAssocID="{596A335E-7469-4DB1-9C11-7C834DD5A66C}" presName="rect2ChTx" presStyleLbl="alignAcc1" presStyleIdx="1" presStyleCnt="2">
        <dgm:presLayoutVars>
          <dgm:bulletEnabled val="1"/>
        </dgm:presLayoutVars>
      </dgm:prSet>
      <dgm:spPr/>
    </dgm:pt>
  </dgm:ptLst>
  <dgm:cxnLst>
    <dgm:cxn modelId="{B214BC06-7E03-4FEF-83C2-958F21F56023}" srcId="{E5C28B41-68C0-4375-B6D8-73892C755301}" destId="{C1F19F62-29C3-4FDE-AF87-770A170C5534}" srcOrd="1" destOrd="0" parTransId="{CA2B0899-F46B-45E5-95F2-18FE48047237}" sibTransId="{CDC748C1-BEAF-479B-840B-29F8521951F8}"/>
    <dgm:cxn modelId="{AEB15A15-664B-4BC8-A47F-3F90E3905A47}" type="presOf" srcId="{25CCF45F-6B55-478C-897F-B19DD5B1EDCB}" destId="{ED70E97C-B20D-4F58-8659-76D51B439AA3}" srcOrd="0" destOrd="3" presId="urn:microsoft.com/office/officeart/2005/8/layout/target3"/>
    <dgm:cxn modelId="{3C452035-D2E6-4E3D-B5A6-E095E3A643B1}" srcId="{E5C28B41-68C0-4375-B6D8-73892C755301}" destId="{BDDFCBFF-7994-4E17-B22E-47D7555B68D5}" srcOrd="0" destOrd="0" parTransId="{7026232D-B822-4376-B2F5-8C990636452B}" sibTransId="{47F43202-6D5A-43BD-878D-0AC17594EEC1}"/>
    <dgm:cxn modelId="{1106E237-D6BA-42C3-B4A8-52DF6E09E361}" type="presOf" srcId="{596A335E-7469-4DB1-9C11-7C834DD5A66C}" destId="{CEB5C501-E466-409E-9D78-DB727C918AEC}" srcOrd="1" destOrd="0" presId="urn:microsoft.com/office/officeart/2005/8/layout/target3"/>
    <dgm:cxn modelId="{2962565E-E9FD-45B6-AD8D-2F9CCBB152F8}" type="presOf" srcId="{57769782-0BFC-491C-9B34-CEACD2A475FB}" destId="{ED70E97C-B20D-4F58-8659-76D51B439AA3}" srcOrd="0" destOrd="0" presId="urn:microsoft.com/office/officeart/2005/8/layout/target3"/>
    <dgm:cxn modelId="{4878C563-0ACF-47A6-91DE-8B643261B298}" srcId="{73BDDF3F-8A0F-485E-94E3-2949573C4A86}" destId="{E5C28B41-68C0-4375-B6D8-73892C755301}" srcOrd="0" destOrd="0" parTransId="{EB757AF1-756D-49DB-B50D-9916A43A23EE}" sibTransId="{1E5FD433-2A8C-4277-A315-8C5663EF7CA7}"/>
    <dgm:cxn modelId="{B52AF843-E212-47F4-A26A-9B36FBCD68F1}" srcId="{596A335E-7469-4DB1-9C11-7C834DD5A66C}" destId="{25CCF45F-6B55-478C-897F-B19DD5B1EDCB}" srcOrd="3" destOrd="0" parTransId="{B74663BF-F52E-40D3-A727-7FCFD3A190D4}" sibTransId="{F74B0D17-FFBE-4F11-992A-CDD61558ADE4}"/>
    <dgm:cxn modelId="{B99B3A6E-7D48-4664-90E0-0CAACA3E0202}" type="presOf" srcId="{596A335E-7469-4DB1-9C11-7C834DD5A66C}" destId="{317B5DD2-AECC-45A0-94D3-83C6B3F0E63F}" srcOrd="0" destOrd="0" presId="urn:microsoft.com/office/officeart/2005/8/layout/target3"/>
    <dgm:cxn modelId="{04E49151-D286-4A1B-ACBE-E76DB5E76A87}" type="presOf" srcId="{E5C28B41-68C0-4375-B6D8-73892C755301}" destId="{EB25F96A-6E2D-4819-AA8C-04FEDF52DDAA}" srcOrd="1" destOrd="0" presId="urn:microsoft.com/office/officeart/2005/8/layout/target3"/>
    <dgm:cxn modelId="{77376359-C867-4B87-A619-35B5C30FC05D}" srcId="{596A335E-7469-4DB1-9C11-7C834DD5A66C}" destId="{57769782-0BFC-491C-9B34-CEACD2A475FB}" srcOrd="0" destOrd="0" parTransId="{F951CA83-736E-4F6F-B314-0F6F57F4553D}" sibTransId="{A9E5939E-9DE1-4491-80FE-E0C5AC791983}"/>
    <dgm:cxn modelId="{79BB1D80-D354-423D-915F-A9CB6A78C943}" type="presOf" srcId="{C1F19F62-29C3-4FDE-AF87-770A170C5534}" destId="{79DE8582-DE6C-4AC3-A946-A53D5A21D4CA}" srcOrd="0" destOrd="1" presId="urn:microsoft.com/office/officeart/2005/8/layout/target3"/>
    <dgm:cxn modelId="{F1652C88-246D-4EB8-A8AD-6DD5C4910EF9}" type="presOf" srcId="{73BDDF3F-8A0F-485E-94E3-2949573C4A86}" destId="{16F9F3F0-D42A-4993-AB50-238DC107207C}" srcOrd="0" destOrd="0" presId="urn:microsoft.com/office/officeart/2005/8/layout/target3"/>
    <dgm:cxn modelId="{F6033F9A-8867-419D-A8CC-1F2CF517D646}" srcId="{73BDDF3F-8A0F-485E-94E3-2949573C4A86}" destId="{596A335E-7469-4DB1-9C11-7C834DD5A66C}" srcOrd="1" destOrd="0" parTransId="{A0A69E39-DAF9-409A-971B-EEE2F9483303}" sibTransId="{27A4631A-4D87-4B35-8C03-8172E5DED683}"/>
    <dgm:cxn modelId="{297C419D-4FEC-4A00-AAE4-F94B0B7C17F0}" type="presOf" srcId="{1C1C3F67-2946-4277-A43D-75DD1D24E84E}" destId="{ED70E97C-B20D-4F58-8659-76D51B439AA3}" srcOrd="0" destOrd="4" presId="urn:microsoft.com/office/officeart/2005/8/layout/target3"/>
    <dgm:cxn modelId="{CFBFE09F-5AC1-4056-8D67-D816E3BF665E}" srcId="{596A335E-7469-4DB1-9C11-7C834DD5A66C}" destId="{4EE2A83A-0D3A-4AA0-BFC7-C09212B4E765}" srcOrd="5" destOrd="0" parTransId="{0FE96658-113A-4198-A89C-7A1D14D54F83}" sibTransId="{F8EA70FF-4D83-432E-A754-F46B12809B69}"/>
    <dgm:cxn modelId="{93AC92B5-9CCD-49F1-9271-FF7337E1C242}" srcId="{596A335E-7469-4DB1-9C11-7C834DD5A66C}" destId="{1C1C3F67-2946-4277-A43D-75DD1D24E84E}" srcOrd="4" destOrd="0" parTransId="{7887D4F1-582D-4407-A962-889F72A880BF}" sibTransId="{FA593F1C-9C37-4940-B0BA-655CB5C920E5}"/>
    <dgm:cxn modelId="{D0C6F5BC-A97C-497F-B9A9-8313B2384191}" type="presOf" srcId="{BDDFCBFF-7994-4E17-B22E-47D7555B68D5}" destId="{79DE8582-DE6C-4AC3-A946-A53D5A21D4CA}" srcOrd="0" destOrd="0" presId="urn:microsoft.com/office/officeart/2005/8/layout/target3"/>
    <dgm:cxn modelId="{2E9FA4CD-41DB-42B7-A8B6-9E3628A3A861}" srcId="{596A335E-7469-4DB1-9C11-7C834DD5A66C}" destId="{9A82547A-5BE9-4626-9FCF-175288A6EF24}" srcOrd="1" destOrd="0" parTransId="{DDEC7F53-4A11-4CD7-8C2B-4CAA0AA08ADC}" sibTransId="{6601A010-641D-40FF-BD9C-EC9CC362438C}"/>
    <dgm:cxn modelId="{4538EED6-6A6B-445C-8FFF-FF0A25B3324B}" type="presOf" srcId="{E5C28B41-68C0-4375-B6D8-73892C755301}" destId="{CE73C1B1-8CF0-4E83-BD34-FDE51B81AE29}" srcOrd="0" destOrd="0" presId="urn:microsoft.com/office/officeart/2005/8/layout/target3"/>
    <dgm:cxn modelId="{0B7F42E1-BDDF-4E58-B085-F85A2894943C}" type="presOf" srcId="{9A82547A-5BE9-4626-9FCF-175288A6EF24}" destId="{ED70E97C-B20D-4F58-8659-76D51B439AA3}" srcOrd="0" destOrd="1" presId="urn:microsoft.com/office/officeart/2005/8/layout/target3"/>
    <dgm:cxn modelId="{C44508ED-080C-4A41-BE08-184C00C586CE}" srcId="{E5C28B41-68C0-4375-B6D8-73892C755301}" destId="{3D5C7B0F-6F4C-4E9D-9778-7285DA71612B}" srcOrd="2" destOrd="0" parTransId="{591F2E9D-E116-4F81-947A-654466E6F5C3}" sibTransId="{DEFEC889-D1BC-408D-BDB4-3761799FAE38}"/>
    <dgm:cxn modelId="{555162EE-8A80-40EC-8FD3-D1D0AC0DEC48}" type="presOf" srcId="{13936383-8675-4DF6-ABA7-B184EEAF00C4}" destId="{ED70E97C-B20D-4F58-8659-76D51B439AA3}" srcOrd="0" destOrd="2" presId="urn:microsoft.com/office/officeart/2005/8/layout/target3"/>
    <dgm:cxn modelId="{AE2308F0-D303-4F66-8B3A-5F456AC568CA}" type="presOf" srcId="{3D5C7B0F-6F4C-4E9D-9778-7285DA71612B}" destId="{79DE8582-DE6C-4AC3-A946-A53D5A21D4CA}" srcOrd="0" destOrd="2" presId="urn:microsoft.com/office/officeart/2005/8/layout/target3"/>
    <dgm:cxn modelId="{2B517BF9-72CF-469B-8BB6-BADD0837D49F}" srcId="{596A335E-7469-4DB1-9C11-7C834DD5A66C}" destId="{13936383-8675-4DF6-ABA7-B184EEAF00C4}" srcOrd="2" destOrd="0" parTransId="{D4DAFA2D-1AAF-4113-A528-D4C02ABAACC5}" sibTransId="{57CF2350-37D0-4D26-AE26-985F254F5C7E}"/>
    <dgm:cxn modelId="{26E77AFA-156E-4D20-82C3-9C4BBE69E70E}" type="presOf" srcId="{4EE2A83A-0D3A-4AA0-BFC7-C09212B4E765}" destId="{ED70E97C-B20D-4F58-8659-76D51B439AA3}" srcOrd="0" destOrd="5" presId="urn:microsoft.com/office/officeart/2005/8/layout/target3"/>
    <dgm:cxn modelId="{0C58D11D-5EB6-4EC7-9C31-4C1AC8214D70}" type="presParOf" srcId="{16F9F3F0-D42A-4993-AB50-238DC107207C}" destId="{34A76116-F720-488B-A84A-3E7EB5DD8CA5}" srcOrd="0" destOrd="0" presId="urn:microsoft.com/office/officeart/2005/8/layout/target3"/>
    <dgm:cxn modelId="{DE2A83E6-F009-486C-BC98-242A5E3FD72E}" type="presParOf" srcId="{16F9F3F0-D42A-4993-AB50-238DC107207C}" destId="{33E9F14C-698A-49B3-97C4-CE3CB5DA6447}" srcOrd="1" destOrd="0" presId="urn:microsoft.com/office/officeart/2005/8/layout/target3"/>
    <dgm:cxn modelId="{BCA77DE1-F380-49A6-A246-FC52A591079E}" type="presParOf" srcId="{16F9F3F0-D42A-4993-AB50-238DC107207C}" destId="{CE73C1B1-8CF0-4E83-BD34-FDE51B81AE29}" srcOrd="2" destOrd="0" presId="urn:microsoft.com/office/officeart/2005/8/layout/target3"/>
    <dgm:cxn modelId="{90682EF3-A36C-4290-93EE-D9F4AC036629}" type="presParOf" srcId="{16F9F3F0-D42A-4993-AB50-238DC107207C}" destId="{AFA2A6DA-36D6-40C4-98E3-9350232511F4}" srcOrd="3" destOrd="0" presId="urn:microsoft.com/office/officeart/2005/8/layout/target3"/>
    <dgm:cxn modelId="{B820A3F3-9848-475F-991E-F9A3EC675EA5}" type="presParOf" srcId="{16F9F3F0-D42A-4993-AB50-238DC107207C}" destId="{89D9A961-2E22-4749-AA63-66C378446DCF}" srcOrd="4" destOrd="0" presId="urn:microsoft.com/office/officeart/2005/8/layout/target3"/>
    <dgm:cxn modelId="{30BD132D-0F93-4FC8-8546-A39D5868BD90}" type="presParOf" srcId="{16F9F3F0-D42A-4993-AB50-238DC107207C}" destId="{317B5DD2-AECC-45A0-94D3-83C6B3F0E63F}" srcOrd="5" destOrd="0" presId="urn:microsoft.com/office/officeart/2005/8/layout/target3"/>
    <dgm:cxn modelId="{F71148A9-4224-4D20-9E51-429447FDDD05}" type="presParOf" srcId="{16F9F3F0-D42A-4993-AB50-238DC107207C}" destId="{EB25F96A-6E2D-4819-AA8C-04FEDF52DDAA}" srcOrd="6" destOrd="0" presId="urn:microsoft.com/office/officeart/2005/8/layout/target3"/>
    <dgm:cxn modelId="{CD06EC0F-097F-460C-BACC-A5B8AB1259CE}" type="presParOf" srcId="{16F9F3F0-D42A-4993-AB50-238DC107207C}" destId="{79DE8582-DE6C-4AC3-A946-A53D5A21D4CA}" srcOrd="7" destOrd="0" presId="urn:microsoft.com/office/officeart/2005/8/layout/target3"/>
    <dgm:cxn modelId="{0F6924E9-A79E-454A-9573-1C2D20B6439F}" type="presParOf" srcId="{16F9F3F0-D42A-4993-AB50-238DC107207C}" destId="{CEB5C501-E466-409E-9D78-DB727C918AEC}" srcOrd="8" destOrd="0" presId="urn:microsoft.com/office/officeart/2005/8/layout/target3"/>
    <dgm:cxn modelId="{2BE68003-B9C1-43BB-9020-6CADDAEADFC6}" type="presParOf" srcId="{16F9F3F0-D42A-4993-AB50-238DC107207C}" destId="{ED70E97C-B20D-4F58-8659-76D51B439AA3}"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61FAE070-3D51-43B2-87A2-FBB0418998A7}"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l-GR"/>
        </a:p>
      </dgm:t>
    </dgm:pt>
    <dgm:pt modelId="{8204D88D-24D9-4D00-8B47-02D945F45195}">
      <dgm:prSet phldrT="[Κείμενο]"/>
      <dgm:spPr/>
      <dgm:t>
        <a:bodyPr/>
        <a:lstStyle/>
        <a:p>
          <a:r>
            <a:rPr lang="el-GR" dirty="0"/>
            <a:t>Πολύ συχνότερα έχει σοβαρή υποκείμενη αιτία</a:t>
          </a:r>
        </a:p>
      </dgm:t>
    </dgm:pt>
    <dgm:pt modelId="{F8677002-3859-4FB0-B062-FF5C51C30656}" type="parTrans" cxnId="{536CF69F-F6A8-4244-9914-65AC9FA41018}">
      <dgm:prSet/>
      <dgm:spPr/>
      <dgm:t>
        <a:bodyPr/>
        <a:lstStyle/>
        <a:p>
          <a:endParaRPr lang="el-GR"/>
        </a:p>
      </dgm:t>
    </dgm:pt>
    <dgm:pt modelId="{063682B1-CEC0-48B6-8289-4F22A5661E15}" type="sibTrans" cxnId="{536CF69F-F6A8-4244-9914-65AC9FA41018}">
      <dgm:prSet/>
      <dgm:spPr/>
      <dgm:t>
        <a:bodyPr/>
        <a:lstStyle/>
        <a:p>
          <a:endParaRPr lang="el-GR"/>
        </a:p>
      </dgm:t>
    </dgm:pt>
    <dgm:pt modelId="{0C16F526-CF15-4BDE-83DD-9D4470A48392}">
      <dgm:prSet phldrT="[Κείμενο]"/>
      <dgm:spPr/>
      <dgm:t>
        <a:bodyPr/>
        <a:lstStyle/>
        <a:p>
          <a:r>
            <a:rPr lang="el-GR" dirty="0"/>
            <a:t>6 φορές μεγαλύτερη θνητότητα </a:t>
          </a:r>
        </a:p>
        <a:p>
          <a:r>
            <a:rPr lang="el-GR" dirty="0"/>
            <a:t>2 φορές συχνότερα χειρουργικά αίτια </a:t>
          </a:r>
        </a:p>
        <a:p>
          <a:r>
            <a:rPr lang="el-GR" dirty="0"/>
            <a:t>από τους νεότερους</a:t>
          </a:r>
        </a:p>
      </dgm:t>
    </dgm:pt>
    <dgm:pt modelId="{5E093BA7-5B7C-493F-9DD4-8F73EC479B69}" type="parTrans" cxnId="{B7D6789A-3354-4AA2-945A-B5AFD7FB7D75}">
      <dgm:prSet/>
      <dgm:spPr/>
      <dgm:t>
        <a:bodyPr/>
        <a:lstStyle/>
        <a:p>
          <a:endParaRPr lang="el-GR"/>
        </a:p>
      </dgm:t>
    </dgm:pt>
    <dgm:pt modelId="{EE5D8184-7743-4700-80BE-65D01DCB1930}" type="sibTrans" cxnId="{B7D6789A-3354-4AA2-945A-B5AFD7FB7D75}">
      <dgm:prSet/>
      <dgm:spPr/>
      <dgm:t>
        <a:bodyPr/>
        <a:lstStyle/>
        <a:p>
          <a:endParaRPr lang="el-GR"/>
        </a:p>
      </dgm:t>
    </dgm:pt>
    <dgm:pt modelId="{34410535-5334-4DF6-92D2-B9FD7F2F34A2}" type="pres">
      <dgm:prSet presAssocID="{61FAE070-3D51-43B2-87A2-FBB0418998A7}" presName="linear" presStyleCnt="0">
        <dgm:presLayoutVars>
          <dgm:animLvl val="lvl"/>
          <dgm:resizeHandles val="exact"/>
        </dgm:presLayoutVars>
      </dgm:prSet>
      <dgm:spPr/>
    </dgm:pt>
    <dgm:pt modelId="{8801AEC8-26D3-464F-A37E-50BA7A0E4304}" type="pres">
      <dgm:prSet presAssocID="{8204D88D-24D9-4D00-8B47-02D945F45195}" presName="parentText" presStyleLbl="node1" presStyleIdx="0" presStyleCnt="2" custAng="0" custLinFactNeighborX="919" custLinFactNeighborY="-22125">
        <dgm:presLayoutVars>
          <dgm:chMax val="0"/>
          <dgm:bulletEnabled val="1"/>
        </dgm:presLayoutVars>
      </dgm:prSet>
      <dgm:spPr/>
    </dgm:pt>
    <dgm:pt modelId="{89D85C1E-4CFC-4651-B2A6-565D9793A529}" type="pres">
      <dgm:prSet presAssocID="{063682B1-CEC0-48B6-8289-4F22A5661E15}" presName="spacer" presStyleCnt="0"/>
      <dgm:spPr/>
    </dgm:pt>
    <dgm:pt modelId="{A5AE63FD-6E1E-41E8-A0DC-4E79C6810535}" type="pres">
      <dgm:prSet presAssocID="{0C16F526-CF15-4BDE-83DD-9D4470A48392}" presName="parentText" presStyleLbl="node1" presStyleIdx="1" presStyleCnt="2">
        <dgm:presLayoutVars>
          <dgm:chMax val="0"/>
          <dgm:bulletEnabled val="1"/>
        </dgm:presLayoutVars>
      </dgm:prSet>
      <dgm:spPr/>
    </dgm:pt>
  </dgm:ptLst>
  <dgm:cxnLst>
    <dgm:cxn modelId="{69C8D961-DE6A-42FA-BF3D-736205A2C5F9}" type="presOf" srcId="{8204D88D-24D9-4D00-8B47-02D945F45195}" destId="{8801AEC8-26D3-464F-A37E-50BA7A0E4304}" srcOrd="0" destOrd="0" presId="urn:microsoft.com/office/officeart/2005/8/layout/vList2"/>
    <dgm:cxn modelId="{07154995-8F0B-4F1C-BCA3-DA83AD7B92DE}" type="presOf" srcId="{61FAE070-3D51-43B2-87A2-FBB0418998A7}" destId="{34410535-5334-4DF6-92D2-B9FD7F2F34A2}" srcOrd="0" destOrd="0" presId="urn:microsoft.com/office/officeart/2005/8/layout/vList2"/>
    <dgm:cxn modelId="{B7D6789A-3354-4AA2-945A-B5AFD7FB7D75}" srcId="{61FAE070-3D51-43B2-87A2-FBB0418998A7}" destId="{0C16F526-CF15-4BDE-83DD-9D4470A48392}" srcOrd="1" destOrd="0" parTransId="{5E093BA7-5B7C-493F-9DD4-8F73EC479B69}" sibTransId="{EE5D8184-7743-4700-80BE-65D01DCB1930}"/>
    <dgm:cxn modelId="{536CF69F-F6A8-4244-9914-65AC9FA41018}" srcId="{61FAE070-3D51-43B2-87A2-FBB0418998A7}" destId="{8204D88D-24D9-4D00-8B47-02D945F45195}" srcOrd="0" destOrd="0" parTransId="{F8677002-3859-4FB0-B062-FF5C51C30656}" sibTransId="{063682B1-CEC0-48B6-8289-4F22A5661E15}"/>
    <dgm:cxn modelId="{893283E5-B715-4491-A467-EE6BE2B6EBCB}" type="presOf" srcId="{0C16F526-CF15-4BDE-83DD-9D4470A48392}" destId="{A5AE63FD-6E1E-41E8-A0DC-4E79C6810535}" srcOrd="0" destOrd="0" presId="urn:microsoft.com/office/officeart/2005/8/layout/vList2"/>
    <dgm:cxn modelId="{AC647655-09EE-417D-B3AE-3DFAFEF41F3C}" type="presParOf" srcId="{34410535-5334-4DF6-92D2-B9FD7F2F34A2}" destId="{8801AEC8-26D3-464F-A37E-50BA7A0E4304}" srcOrd="0" destOrd="0" presId="urn:microsoft.com/office/officeart/2005/8/layout/vList2"/>
    <dgm:cxn modelId="{A5974A89-DBCF-44F0-8CB4-BFF293E38467}" type="presParOf" srcId="{34410535-5334-4DF6-92D2-B9FD7F2F34A2}" destId="{89D85C1E-4CFC-4651-B2A6-565D9793A529}" srcOrd="1" destOrd="0" presId="urn:microsoft.com/office/officeart/2005/8/layout/vList2"/>
    <dgm:cxn modelId="{3013D9D1-678F-47CB-8C55-337D554A4ADF}" type="presParOf" srcId="{34410535-5334-4DF6-92D2-B9FD7F2F34A2}" destId="{A5AE63FD-6E1E-41E8-A0DC-4E79C681053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E2878D3-02ED-4FA7-A6A2-9B778475C9A4}" type="doc">
      <dgm:prSet loTypeId="urn:microsoft.com/office/officeart/2005/8/layout/hierarchy3" loCatId="relationship" qsTypeId="urn:microsoft.com/office/officeart/2005/8/quickstyle/simple1" qsCatId="simple" csTypeId="urn:microsoft.com/office/officeart/2005/8/colors/colorful1" csCatId="colorful" phldr="1"/>
      <dgm:spPr/>
      <dgm:t>
        <a:bodyPr/>
        <a:lstStyle/>
        <a:p>
          <a:endParaRPr lang="el-GR"/>
        </a:p>
      </dgm:t>
    </dgm:pt>
    <dgm:pt modelId="{5A8CA40F-B2C1-4FE7-9CFD-7556C470659B}">
      <dgm:prSet phldrT="[Κείμενο]"/>
      <dgm:spPr/>
      <dgm:t>
        <a:bodyPr/>
        <a:lstStyle/>
        <a:p>
          <a:pPr>
            <a:buSzPts val="1800"/>
            <a:buFont typeface="Wingdings" panose="05000000000000000000" pitchFamily="2" charset="2"/>
            <a:buChar char="q"/>
          </a:pPr>
          <a:r>
            <a:rPr lang="el-GR" dirty="0"/>
            <a:t>Φυσικά σημεία       λιγότερο θορυβώδη </a:t>
          </a:r>
        </a:p>
      </dgm:t>
    </dgm:pt>
    <dgm:pt modelId="{B15D4E69-B224-4CC4-B058-8BB4FD0BA3E0}" type="parTrans" cxnId="{22A39733-658D-4576-B6C8-1B2E47F74198}">
      <dgm:prSet/>
      <dgm:spPr/>
      <dgm:t>
        <a:bodyPr/>
        <a:lstStyle/>
        <a:p>
          <a:endParaRPr lang="el-GR"/>
        </a:p>
      </dgm:t>
    </dgm:pt>
    <dgm:pt modelId="{DAD4D1A0-0097-413D-9006-646265D40B75}" type="sibTrans" cxnId="{22A39733-658D-4576-B6C8-1B2E47F74198}">
      <dgm:prSet/>
      <dgm:spPr/>
      <dgm:t>
        <a:bodyPr/>
        <a:lstStyle/>
        <a:p>
          <a:endParaRPr lang="el-GR"/>
        </a:p>
      </dgm:t>
    </dgm:pt>
    <dgm:pt modelId="{22629686-6EC1-4CC5-B99E-2DA2CBEF08E8}">
      <dgm:prSet phldrT="[Κείμενο]"/>
      <dgm:spPr/>
      <dgm:t>
        <a:bodyPr/>
        <a:lstStyle/>
        <a:p>
          <a:r>
            <a:rPr lang="el-GR" dirty="0"/>
            <a:t>Μειωμένη κοιλιακή ευαισθησία</a:t>
          </a:r>
        </a:p>
        <a:p>
          <a:r>
            <a:rPr lang="el-GR" dirty="0"/>
            <a:t>(ελαττωμένη φλεγμονώδης αντίδραση και πρόσληψη του πόνου) </a:t>
          </a:r>
        </a:p>
      </dgm:t>
    </dgm:pt>
    <dgm:pt modelId="{D3A5591A-5732-4996-A966-22EC0B23D03C}" type="parTrans" cxnId="{E40BD1BF-20BF-42B1-A694-8A95F2A3177D}">
      <dgm:prSet/>
      <dgm:spPr/>
      <dgm:t>
        <a:bodyPr/>
        <a:lstStyle/>
        <a:p>
          <a:endParaRPr lang="el-GR"/>
        </a:p>
      </dgm:t>
    </dgm:pt>
    <dgm:pt modelId="{6005A837-DF74-4A20-BB7E-3B7AEE3D8990}" type="sibTrans" cxnId="{E40BD1BF-20BF-42B1-A694-8A95F2A3177D}">
      <dgm:prSet/>
      <dgm:spPr/>
      <dgm:t>
        <a:bodyPr/>
        <a:lstStyle/>
        <a:p>
          <a:endParaRPr lang="el-GR"/>
        </a:p>
      </dgm:t>
    </dgm:pt>
    <dgm:pt modelId="{A5DF1BD2-F198-4EA7-8FB7-C30162B0706A}">
      <dgm:prSet phldrT="[Κείμενο]"/>
      <dgm:spPr/>
      <dgm:t>
        <a:bodyPr/>
        <a:lstStyle/>
        <a:p>
          <a:pPr>
            <a:buSzPts val="1600"/>
            <a:buFont typeface="Wingdings" panose="05000000000000000000" pitchFamily="2" charset="2"/>
            <a:buChar char="q"/>
          </a:pPr>
          <a:r>
            <a:rPr lang="el-GR" dirty="0"/>
            <a:t>Απούσα ή εξασθενημένη σύσπαση κοιλιακών τοιχωμάτων </a:t>
          </a:r>
        </a:p>
        <a:p>
          <a:pPr>
            <a:buSzPts val="1600"/>
            <a:buFont typeface="Wingdings" panose="05000000000000000000" pitchFamily="2" charset="2"/>
            <a:buChar char="q"/>
          </a:pPr>
          <a:r>
            <a:rPr lang="el-GR" dirty="0"/>
            <a:t>(λέπτυνση κοιλιακών μυών)</a:t>
          </a:r>
        </a:p>
      </dgm:t>
    </dgm:pt>
    <dgm:pt modelId="{16344CC3-4F31-40E9-A6B6-1487A5D93A33}" type="parTrans" cxnId="{A680B61C-D4DA-4EA6-9632-351D7732EB24}">
      <dgm:prSet/>
      <dgm:spPr/>
      <dgm:t>
        <a:bodyPr/>
        <a:lstStyle/>
        <a:p>
          <a:endParaRPr lang="el-GR"/>
        </a:p>
      </dgm:t>
    </dgm:pt>
    <dgm:pt modelId="{5A509EC9-8EA4-49A0-A1FA-0297F524789D}" type="sibTrans" cxnId="{A680B61C-D4DA-4EA6-9632-351D7732EB24}">
      <dgm:prSet/>
      <dgm:spPr/>
      <dgm:t>
        <a:bodyPr/>
        <a:lstStyle/>
        <a:p>
          <a:endParaRPr lang="el-GR"/>
        </a:p>
      </dgm:t>
    </dgm:pt>
    <dgm:pt modelId="{79FD749B-D02F-4056-8B72-B0FE5EE0364E}">
      <dgm:prSet phldrT="[Κείμενο]"/>
      <dgm:spPr/>
      <dgm:t>
        <a:bodyPr/>
        <a:lstStyle/>
        <a:p>
          <a:pPr>
            <a:buSzPts val="1600"/>
            <a:buFont typeface="Wingdings" panose="05000000000000000000" pitchFamily="2" charset="2"/>
            <a:buChar char="q"/>
          </a:pPr>
          <a:r>
            <a:rPr lang="el-GR" dirty="0"/>
            <a:t>Τα ζωτικά σημεία μπορεί να παραπλανούν</a:t>
          </a:r>
        </a:p>
      </dgm:t>
    </dgm:pt>
    <dgm:pt modelId="{F4F41931-2BD0-45B9-A973-EE161F2DE2C1}" type="parTrans" cxnId="{0C37B413-D840-4A8D-BC16-992F1267E1F1}">
      <dgm:prSet/>
      <dgm:spPr/>
      <dgm:t>
        <a:bodyPr/>
        <a:lstStyle/>
        <a:p>
          <a:endParaRPr lang="el-GR"/>
        </a:p>
      </dgm:t>
    </dgm:pt>
    <dgm:pt modelId="{1809F78F-AC97-4182-80E8-A097AA2D165D}" type="sibTrans" cxnId="{0C37B413-D840-4A8D-BC16-992F1267E1F1}">
      <dgm:prSet/>
      <dgm:spPr/>
      <dgm:t>
        <a:bodyPr/>
        <a:lstStyle/>
        <a:p>
          <a:endParaRPr lang="el-GR"/>
        </a:p>
      </dgm:t>
    </dgm:pt>
    <dgm:pt modelId="{E8520239-71C8-4F45-B43C-A41D2DB83A73}">
      <dgm:prSet phldrT="[Κείμενο]"/>
      <dgm:spPr/>
      <dgm:t>
        <a:bodyPr/>
        <a:lstStyle/>
        <a:p>
          <a:r>
            <a:rPr lang="el-GR" dirty="0"/>
            <a:t>Απουσία πυρετού </a:t>
          </a:r>
        </a:p>
        <a:p>
          <a:r>
            <a:rPr lang="el-GR" dirty="0"/>
            <a:t>(έως και 30%)</a:t>
          </a:r>
        </a:p>
      </dgm:t>
    </dgm:pt>
    <dgm:pt modelId="{7315AF18-95D3-4C62-8AD1-DC4D10DF7F20}" type="parTrans" cxnId="{8E1F17C8-5C0C-449A-A2B3-D6843E678FED}">
      <dgm:prSet/>
      <dgm:spPr/>
      <dgm:t>
        <a:bodyPr/>
        <a:lstStyle/>
        <a:p>
          <a:endParaRPr lang="el-GR"/>
        </a:p>
      </dgm:t>
    </dgm:pt>
    <dgm:pt modelId="{7FE3779A-A9D7-4A11-88E7-96D6F4CAE2E8}" type="sibTrans" cxnId="{8E1F17C8-5C0C-449A-A2B3-D6843E678FED}">
      <dgm:prSet/>
      <dgm:spPr/>
      <dgm:t>
        <a:bodyPr/>
        <a:lstStyle/>
        <a:p>
          <a:endParaRPr lang="el-GR"/>
        </a:p>
      </dgm:t>
    </dgm:pt>
    <dgm:pt modelId="{B066F657-9BA4-4CD8-A4D6-B8822B33AB56}">
      <dgm:prSet phldrT="[Κείμενο]"/>
      <dgm:spPr/>
      <dgm:t>
        <a:bodyPr/>
        <a:lstStyle/>
        <a:p>
          <a:pPr>
            <a:buSzPts val="1400"/>
            <a:buFont typeface="Wingdings" panose="05000000000000000000" pitchFamily="2" charset="2"/>
            <a:buChar char="q"/>
          </a:pPr>
          <a:r>
            <a:rPr lang="el-GR" dirty="0"/>
            <a:t>«Φυσιολογική»  ΑΠ σε υπογκαιμικό ασθενή λόγω προϋπάρχουσας υπέρτασης</a:t>
          </a:r>
        </a:p>
      </dgm:t>
    </dgm:pt>
    <dgm:pt modelId="{B12A2EE4-4ACA-4CC7-9AF7-EADD1F59D272}" type="parTrans" cxnId="{C56EABF0-591F-4112-B7B8-F367A65CCA76}">
      <dgm:prSet/>
      <dgm:spPr/>
      <dgm:t>
        <a:bodyPr/>
        <a:lstStyle/>
        <a:p>
          <a:endParaRPr lang="el-GR"/>
        </a:p>
      </dgm:t>
    </dgm:pt>
    <dgm:pt modelId="{1E268852-95D7-47AD-8C18-2708E97713C7}" type="sibTrans" cxnId="{C56EABF0-591F-4112-B7B8-F367A65CCA76}">
      <dgm:prSet/>
      <dgm:spPr/>
      <dgm:t>
        <a:bodyPr/>
        <a:lstStyle/>
        <a:p>
          <a:endParaRPr lang="el-GR"/>
        </a:p>
      </dgm:t>
    </dgm:pt>
    <dgm:pt modelId="{9E27BAA3-5DF3-4700-B4E1-1B4609D59555}">
      <dgm:prSet/>
      <dgm:spPr/>
      <dgm:t>
        <a:bodyPr/>
        <a:lstStyle/>
        <a:p>
          <a:pPr>
            <a:buSzPts val="1600"/>
            <a:buFont typeface="Wingdings" panose="05000000000000000000" pitchFamily="2" charset="2"/>
            <a:buChar char="q"/>
          </a:pPr>
          <a:r>
            <a:rPr lang="el-GR" dirty="0"/>
            <a:t>Υπερτονία των κοιλιακών τοιχωμάτων σε </a:t>
          </a:r>
          <a:r>
            <a:rPr lang="el-GR" dirty="0" err="1"/>
            <a:t>παρκινσονική</a:t>
          </a:r>
          <a:r>
            <a:rPr lang="el-GR" dirty="0"/>
            <a:t> συνδρομή </a:t>
          </a:r>
          <a:r>
            <a:rPr lang="el-GR" dirty="0" err="1"/>
            <a:t>παραπλανεί</a:t>
          </a:r>
          <a:r>
            <a:rPr lang="el-GR" dirty="0"/>
            <a:t> την διάγνωση</a:t>
          </a:r>
        </a:p>
      </dgm:t>
    </dgm:pt>
    <dgm:pt modelId="{C425AE6C-5F47-4CC2-934C-79AF91C84AC0}" type="parTrans" cxnId="{F113E448-B51A-436E-9765-F0BBA1F817FF}">
      <dgm:prSet/>
      <dgm:spPr/>
      <dgm:t>
        <a:bodyPr/>
        <a:lstStyle/>
        <a:p>
          <a:endParaRPr lang="el-GR"/>
        </a:p>
      </dgm:t>
    </dgm:pt>
    <dgm:pt modelId="{AC2634EE-E5DB-40E6-8404-0AE3613176FC}" type="sibTrans" cxnId="{F113E448-B51A-436E-9765-F0BBA1F817FF}">
      <dgm:prSet/>
      <dgm:spPr/>
      <dgm:t>
        <a:bodyPr/>
        <a:lstStyle/>
        <a:p>
          <a:endParaRPr lang="el-GR"/>
        </a:p>
      </dgm:t>
    </dgm:pt>
    <dgm:pt modelId="{AC48D4CF-D9CA-41E0-9E84-01F8EBCE35DF}">
      <dgm:prSet/>
      <dgm:spPr/>
      <dgm:t>
        <a:bodyPr/>
        <a:lstStyle/>
        <a:p>
          <a:pPr>
            <a:buSzPts val="1400"/>
            <a:buFont typeface="Wingdings" panose="05000000000000000000" pitchFamily="2" charset="2"/>
            <a:buChar char="q"/>
          </a:pPr>
          <a:r>
            <a:rPr lang="el-GR" dirty="0"/>
            <a:t>«Φυσιολογική» καρδιακή συχνότητα πιθανά λόγω </a:t>
          </a:r>
          <a:r>
            <a:rPr lang="el-GR" dirty="0" err="1"/>
            <a:t>βραδυκαρδικών</a:t>
          </a:r>
          <a:r>
            <a:rPr lang="el-GR" dirty="0"/>
            <a:t> φαρμάκων</a:t>
          </a:r>
        </a:p>
      </dgm:t>
    </dgm:pt>
    <dgm:pt modelId="{1A9C649D-4735-4F4E-8642-5E303571DB5D}" type="parTrans" cxnId="{BDDDFE81-D47B-4733-B9DF-F9001BFC6E70}">
      <dgm:prSet/>
      <dgm:spPr/>
      <dgm:t>
        <a:bodyPr/>
        <a:lstStyle/>
        <a:p>
          <a:endParaRPr lang="el-GR"/>
        </a:p>
      </dgm:t>
    </dgm:pt>
    <dgm:pt modelId="{10B7E366-9EE0-466D-B84B-415585EDD91F}" type="sibTrans" cxnId="{BDDDFE81-D47B-4733-B9DF-F9001BFC6E70}">
      <dgm:prSet/>
      <dgm:spPr/>
      <dgm:t>
        <a:bodyPr/>
        <a:lstStyle/>
        <a:p>
          <a:endParaRPr lang="el-GR"/>
        </a:p>
      </dgm:t>
    </dgm:pt>
    <dgm:pt modelId="{FAA47EF4-CDA8-48DB-AB44-3A84F38D476B}" type="pres">
      <dgm:prSet presAssocID="{BE2878D3-02ED-4FA7-A6A2-9B778475C9A4}" presName="diagram" presStyleCnt="0">
        <dgm:presLayoutVars>
          <dgm:chPref val="1"/>
          <dgm:dir/>
          <dgm:animOne val="branch"/>
          <dgm:animLvl val="lvl"/>
          <dgm:resizeHandles/>
        </dgm:presLayoutVars>
      </dgm:prSet>
      <dgm:spPr/>
    </dgm:pt>
    <dgm:pt modelId="{54196FAA-857C-439B-95DF-7016ADF6C6F7}" type="pres">
      <dgm:prSet presAssocID="{5A8CA40F-B2C1-4FE7-9CFD-7556C470659B}" presName="root" presStyleCnt="0"/>
      <dgm:spPr/>
    </dgm:pt>
    <dgm:pt modelId="{A117ECF9-B837-4E65-A74F-22EACF10385E}" type="pres">
      <dgm:prSet presAssocID="{5A8CA40F-B2C1-4FE7-9CFD-7556C470659B}" presName="rootComposite" presStyleCnt="0"/>
      <dgm:spPr/>
    </dgm:pt>
    <dgm:pt modelId="{8D27BB6D-9AB0-4EB8-984F-4DE4ED856935}" type="pres">
      <dgm:prSet presAssocID="{5A8CA40F-B2C1-4FE7-9CFD-7556C470659B}" presName="rootText" presStyleLbl="node1" presStyleIdx="0" presStyleCnt="2" custScaleX="242212"/>
      <dgm:spPr/>
    </dgm:pt>
    <dgm:pt modelId="{3FD9E784-CF9D-4418-AED2-7E5D5A328A8A}" type="pres">
      <dgm:prSet presAssocID="{5A8CA40F-B2C1-4FE7-9CFD-7556C470659B}" presName="rootConnector" presStyleLbl="node1" presStyleIdx="0" presStyleCnt="2"/>
      <dgm:spPr/>
    </dgm:pt>
    <dgm:pt modelId="{2A4B4D8B-8E32-4657-B4CB-DE246A002FA6}" type="pres">
      <dgm:prSet presAssocID="{5A8CA40F-B2C1-4FE7-9CFD-7556C470659B}" presName="childShape" presStyleCnt="0"/>
      <dgm:spPr/>
    </dgm:pt>
    <dgm:pt modelId="{E3D29878-A393-4BC3-8B8D-E8249D5B6D93}" type="pres">
      <dgm:prSet presAssocID="{D3A5591A-5732-4996-A966-22EC0B23D03C}" presName="Name13" presStyleLbl="parChTrans1D2" presStyleIdx="0" presStyleCnt="6"/>
      <dgm:spPr/>
    </dgm:pt>
    <dgm:pt modelId="{F844FDF2-F1CD-47AC-8AA8-2E0B15CF4B1B}" type="pres">
      <dgm:prSet presAssocID="{22629686-6EC1-4CC5-B99E-2DA2CBEF08E8}" presName="childText" presStyleLbl="bgAcc1" presStyleIdx="0" presStyleCnt="6" custScaleX="229421">
        <dgm:presLayoutVars>
          <dgm:bulletEnabled val="1"/>
        </dgm:presLayoutVars>
      </dgm:prSet>
      <dgm:spPr/>
    </dgm:pt>
    <dgm:pt modelId="{6DCEDE51-5875-4F7C-8C82-6C4BA53B1C58}" type="pres">
      <dgm:prSet presAssocID="{16344CC3-4F31-40E9-A6B6-1487A5D93A33}" presName="Name13" presStyleLbl="parChTrans1D2" presStyleIdx="1" presStyleCnt="6"/>
      <dgm:spPr/>
    </dgm:pt>
    <dgm:pt modelId="{2E2F7DD6-B038-4D7F-AF64-E37E262D9EF8}" type="pres">
      <dgm:prSet presAssocID="{A5DF1BD2-F198-4EA7-8FB7-C30162B0706A}" presName="childText" presStyleLbl="bgAcc1" presStyleIdx="1" presStyleCnt="6" custScaleX="229435">
        <dgm:presLayoutVars>
          <dgm:bulletEnabled val="1"/>
        </dgm:presLayoutVars>
      </dgm:prSet>
      <dgm:spPr/>
    </dgm:pt>
    <dgm:pt modelId="{E3078D11-F0D0-4A2E-B7B6-E4882A7B9566}" type="pres">
      <dgm:prSet presAssocID="{C425AE6C-5F47-4CC2-934C-79AF91C84AC0}" presName="Name13" presStyleLbl="parChTrans1D2" presStyleIdx="2" presStyleCnt="6"/>
      <dgm:spPr/>
    </dgm:pt>
    <dgm:pt modelId="{EF0B8EAF-683B-47FF-827A-68CA4944819D}" type="pres">
      <dgm:prSet presAssocID="{9E27BAA3-5DF3-4700-B4E1-1B4609D59555}" presName="childText" presStyleLbl="bgAcc1" presStyleIdx="2" presStyleCnt="6" custScaleX="229435">
        <dgm:presLayoutVars>
          <dgm:bulletEnabled val="1"/>
        </dgm:presLayoutVars>
      </dgm:prSet>
      <dgm:spPr/>
    </dgm:pt>
    <dgm:pt modelId="{11FF16CF-D89B-4198-92DE-91958DFD6D2B}" type="pres">
      <dgm:prSet presAssocID="{79FD749B-D02F-4056-8B72-B0FE5EE0364E}" presName="root" presStyleCnt="0"/>
      <dgm:spPr/>
    </dgm:pt>
    <dgm:pt modelId="{26502890-30A4-4371-B901-916821E9A05C}" type="pres">
      <dgm:prSet presAssocID="{79FD749B-D02F-4056-8B72-B0FE5EE0364E}" presName="rootComposite" presStyleCnt="0"/>
      <dgm:spPr/>
    </dgm:pt>
    <dgm:pt modelId="{F6045709-B570-4440-B8B1-EBE04FC6B808}" type="pres">
      <dgm:prSet presAssocID="{79FD749B-D02F-4056-8B72-B0FE5EE0364E}" presName="rootText" presStyleLbl="node1" presStyleIdx="1" presStyleCnt="2" custScaleX="229419"/>
      <dgm:spPr/>
    </dgm:pt>
    <dgm:pt modelId="{E3B3AEE4-DB34-44D9-9A2C-FB07B9B9C0F5}" type="pres">
      <dgm:prSet presAssocID="{79FD749B-D02F-4056-8B72-B0FE5EE0364E}" presName="rootConnector" presStyleLbl="node1" presStyleIdx="1" presStyleCnt="2"/>
      <dgm:spPr/>
    </dgm:pt>
    <dgm:pt modelId="{6783EBED-E416-4FD7-8B38-99E222C2FE8A}" type="pres">
      <dgm:prSet presAssocID="{79FD749B-D02F-4056-8B72-B0FE5EE0364E}" presName="childShape" presStyleCnt="0"/>
      <dgm:spPr/>
    </dgm:pt>
    <dgm:pt modelId="{741287E9-805D-4BC2-B34B-B5764D912378}" type="pres">
      <dgm:prSet presAssocID="{7315AF18-95D3-4C62-8AD1-DC4D10DF7F20}" presName="Name13" presStyleLbl="parChTrans1D2" presStyleIdx="3" presStyleCnt="6"/>
      <dgm:spPr/>
    </dgm:pt>
    <dgm:pt modelId="{13B6C9FB-DF76-48DD-A0FB-B8F84743A64F}" type="pres">
      <dgm:prSet presAssocID="{E8520239-71C8-4F45-B43C-A41D2DB83A73}" presName="childText" presStyleLbl="bgAcc1" presStyleIdx="3" presStyleCnt="6" custScaleX="229435" custLinFactNeighborX="1547">
        <dgm:presLayoutVars>
          <dgm:bulletEnabled val="1"/>
        </dgm:presLayoutVars>
      </dgm:prSet>
      <dgm:spPr/>
    </dgm:pt>
    <dgm:pt modelId="{A44664FD-BF74-45AA-9516-86F75EB2A5F6}" type="pres">
      <dgm:prSet presAssocID="{B12A2EE4-4ACA-4CC7-9AF7-EADD1F59D272}" presName="Name13" presStyleLbl="parChTrans1D2" presStyleIdx="4" presStyleCnt="6"/>
      <dgm:spPr/>
    </dgm:pt>
    <dgm:pt modelId="{AB7B425A-E00E-4158-8582-A834E19D63C0}" type="pres">
      <dgm:prSet presAssocID="{B066F657-9BA4-4CD8-A4D6-B8822B33AB56}" presName="childText" presStyleLbl="bgAcc1" presStyleIdx="4" presStyleCnt="6" custScaleX="229435">
        <dgm:presLayoutVars>
          <dgm:bulletEnabled val="1"/>
        </dgm:presLayoutVars>
      </dgm:prSet>
      <dgm:spPr/>
    </dgm:pt>
    <dgm:pt modelId="{5CA20047-6DE7-4771-93BF-4F2462389F27}" type="pres">
      <dgm:prSet presAssocID="{1A9C649D-4735-4F4E-8642-5E303571DB5D}" presName="Name13" presStyleLbl="parChTrans1D2" presStyleIdx="5" presStyleCnt="6"/>
      <dgm:spPr/>
    </dgm:pt>
    <dgm:pt modelId="{7C00C3A0-4AB3-45E6-B6B7-79970EC3C46D}" type="pres">
      <dgm:prSet presAssocID="{AC48D4CF-D9CA-41E0-9E84-01F8EBCE35DF}" presName="childText" presStyleLbl="bgAcc1" presStyleIdx="5" presStyleCnt="6" custScaleX="229435">
        <dgm:presLayoutVars>
          <dgm:bulletEnabled val="1"/>
        </dgm:presLayoutVars>
      </dgm:prSet>
      <dgm:spPr/>
    </dgm:pt>
  </dgm:ptLst>
  <dgm:cxnLst>
    <dgm:cxn modelId="{584A3E10-A6BB-4010-8DB1-056648DB02C6}" type="presOf" srcId="{B066F657-9BA4-4CD8-A4D6-B8822B33AB56}" destId="{AB7B425A-E00E-4158-8582-A834E19D63C0}" srcOrd="0" destOrd="0" presId="urn:microsoft.com/office/officeart/2005/8/layout/hierarchy3"/>
    <dgm:cxn modelId="{0C37B413-D840-4A8D-BC16-992F1267E1F1}" srcId="{BE2878D3-02ED-4FA7-A6A2-9B778475C9A4}" destId="{79FD749B-D02F-4056-8B72-B0FE5EE0364E}" srcOrd="1" destOrd="0" parTransId="{F4F41931-2BD0-45B9-A973-EE161F2DE2C1}" sibTransId="{1809F78F-AC97-4182-80E8-A097AA2D165D}"/>
    <dgm:cxn modelId="{A680B61C-D4DA-4EA6-9632-351D7732EB24}" srcId="{5A8CA40F-B2C1-4FE7-9CFD-7556C470659B}" destId="{A5DF1BD2-F198-4EA7-8FB7-C30162B0706A}" srcOrd="1" destOrd="0" parTransId="{16344CC3-4F31-40E9-A6B6-1487A5D93A33}" sibTransId="{5A509EC9-8EA4-49A0-A1FA-0297F524789D}"/>
    <dgm:cxn modelId="{8045EB26-760A-4E5D-92C1-5E6DC8849013}" type="presOf" srcId="{D3A5591A-5732-4996-A966-22EC0B23D03C}" destId="{E3D29878-A393-4BC3-8B8D-E8249D5B6D93}" srcOrd="0" destOrd="0" presId="urn:microsoft.com/office/officeart/2005/8/layout/hierarchy3"/>
    <dgm:cxn modelId="{05DFC729-4027-42DD-B7CA-FF35CBD688AB}" type="presOf" srcId="{79FD749B-D02F-4056-8B72-B0FE5EE0364E}" destId="{E3B3AEE4-DB34-44D9-9A2C-FB07B9B9C0F5}" srcOrd="1" destOrd="0" presId="urn:microsoft.com/office/officeart/2005/8/layout/hierarchy3"/>
    <dgm:cxn modelId="{6876412D-79E8-44DF-B8A3-41563705481E}" type="presOf" srcId="{BE2878D3-02ED-4FA7-A6A2-9B778475C9A4}" destId="{FAA47EF4-CDA8-48DB-AB44-3A84F38D476B}" srcOrd="0" destOrd="0" presId="urn:microsoft.com/office/officeart/2005/8/layout/hierarchy3"/>
    <dgm:cxn modelId="{22A39733-658D-4576-B6C8-1B2E47F74198}" srcId="{BE2878D3-02ED-4FA7-A6A2-9B778475C9A4}" destId="{5A8CA40F-B2C1-4FE7-9CFD-7556C470659B}" srcOrd="0" destOrd="0" parTransId="{B15D4E69-B224-4CC4-B058-8BB4FD0BA3E0}" sibTransId="{DAD4D1A0-0097-413D-9006-646265D40B75}"/>
    <dgm:cxn modelId="{30B3C25F-CF77-466D-9B67-2F4517BE150D}" type="presOf" srcId="{79FD749B-D02F-4056-8B72-B0FE5EE0364E}" destId="{F6045709-B570-4440-B8B1-EBE04FC6B808}" srcOrd="0" destOrd="0" presId="urn:microsoft.com/office/officeart/2005/8/layout/hierarchy3"/>
    <dgm:cxn modelId="{7F81D546-DEAF-454A-B1BC-AB0564E0412F}" type="presOf" srcId="{16344CC3-4F31-40E9-A6B6-1487A5D93A33}" destId="{6DCEDE51-5875-4F7C-8C82-6C4BA53B1C58}" srcOrd="0" destOrd="0" presId="urn:microsoft.com/office/officeart/2005/8/layout/hierarchy3"/>
    <dgm:cxn modelId="{F113E448-B51A-436E-9765-F0BBA1F817FF}" srcId="{5A8CA40F-B2C1-4FE7-9CFD-7556C470659B}" destId="{9E27BAA3-5DF3-4700-B4E1-1B4609D59555}" srcOrd="2" destOrd="0" parTransId="{C425AE6C-5F47-4CC2-934C-79AF91C84AC0}" sibTransId="{AC2634EE-E5DB-40E6-8404-0AE3613176FC}"/>
    <dgm:cxn modelId="{73BA2B6F-2EE6-45FA-83FE-2C6369D4EB19}" type="presOf" srcId="{9E27BAA3-5DF3-4700-B4E1-1B4609D59555}" destId="{EF0B8EAF-683B-47FF-827A-68CA4944819D}" srcOrd="0" destOrd="0" presId="urn:microsoft.com/office/officeart/2005/8/layout/hierarchy3"/>
    <dgm:cxn modelId="{5FEEE65A-F272-4A34-8DE1-6F293FEE4FE1}" type="presOf" srcId="{B12A2EE4-4ACA-4CC7-9AF7-EADD1F59D272}" destId="{A44664FD-BF74-45AA-9516-86F75EB2A5F6}" srcOrd="0" destOrd="0" presId="urn:microsoft.com/office/officeart/2005/8/layout/hierarchy3"/>
    <dgm:cxn modelId="{BDDDFE81-D47B-4733-B9DF-F9001BFC6E70}" srcId="{79FD749B-D02F-4056-8B72-B0FE5EE0364E}" destId="{AC48D4CF-D9CA-41E0-9E84-01F8EBCE35DF}" srcOrd="2" destOrd="0" parTransId="{1A9C649D-4735-4F4E-8642-5E303571DB5D}" sibTransId="{10B7E366-9EE0-466D-B84B-415585EDD91F}"/>
    <dgm:cxn modelId="{3D0653AC-D521-4938-ADD4-F68DFAFD9B7B}" type="presOf" srcId="{AC48D4CF-D9CA-41E0-9E84-01F8EBCE35DF}" destId="{7C00C3A0-4AB3-45E6-B6B7-79970EC3C46D}" srcOrd="0" destOrd="0" presId="urn:microsoft.com/office/officeart/2005/8/layout/hierarchy3"/>
    <dgm:cxn modelId="{DE87DDAD-F28C-496D-ABBD-27C8D0E8E031}" type="presOf" srcId="{A5DF1BD2-F198-4EA7-8FB7-C30162B0706A}" destId="{2E2F7DD6-B038-4D7F-AF64-E37E262D9EF8}" srcOrd="0" destOrd="0" presId="urn:microsoft.com/office/officeart/2005/8/layout/hierarchy3"/>
    <dgm:cxn modelId="{C508F0B0-1E1F-4929-967B-03D5888D7FD7}" type="presOf" srcId="{1A9C649D-4735-4F4E-8642-5E303571DB5D}" destId="{5CA20047-6DE7-4771-93BF-4F2462389F27}" srcOrd="0" destOrd="0" presId="urn:microsoft.com/office/officeart/2005/8/layout/hierarchy3"/>
    <dgm:cxn modelId="{19ECDEB3-FB27-45F0-8699-54A99453D4A9}" type="presOf" srcId="{5A8CA40F-B2C1-4FE7-9CFD-7556C470659B}" destId="{3FD9E784-CF9D-4418-AED2-7E5D5A328A8A}" srcOrd="1" destOrd="0" presId="urn:microsoft.com/office/officeart/2005/8/layout/hierarchy3"/>
    <dgm:cxn modelId="{11FB9EBB-4007-4A8A-AA7F-218B20677130}" type="presOf" srcId="{22629686-6EC1-4CC5-B99E-2DA2CBEF08E8}" destId="{F844FDF2-F1CD-47AC-8AA8-2E0B15CF4B1B}" srcOrd="0" destOrd="0" presId="urn:microsoft.com/office/officeart/2005/8/layout/hierarchy3"/>
    <dgm:cxn modelId="{E40BD1BF-20BF-42B1-A694-8A95F2A3177D}" srcId="{5A8CA40F-B2C1-4FE7-9CFD-7556C470659B}" destId="{22629686-6EC1-4CC5-B99E-2DA2CBEF08E8}" srcOrd="0" destOrd="0" parTransId="{D3A5591A-5732-4996-A966-22EC0B23D03C}" sibTransId="{6005A837-DF74-4A20-BB7E-3B7AEE3D8990}"/>
    <dgm:cxn modelId="{8E1F17C8-5C0C-449A-A2B3-D6843E678FED}" srcId="{79FD749B-D02F-4056-8B72-B0FE5EE0364E}" destId="{E8520239-71C8-4F45-B43C-A41D2DB83A73}" srcOrd="0" destOrd="0" parTransId="{7315AF18-95D3-4C62-8AD1-DC4D10DF7F20}" sibTransId="{7FE3779A-A9D7-4A11-88E7-96D6F4CAE2E8}"/>
    <dgm:cxn modelId="{E3EE5DCC-BF61-4E2E-9FAC-4FBB34B4E5B4}" type="presOf" srcId="{C425AE6C-5F47-4CC2-934C-79AF91C84AC0}" destId="{E3078D11-F0D0-4A2E-B7B6-E4882A7B9566}" srcOrd="0" destOrd="0" presId="urn:microsoft.com/office/officeart/2005/8/layout/hierarchy3"/>
    <dgm:cxn modelId="{C589B6CE-E668-4CD0-BD04-F8A204F48820}" type="presOf" srcId="{7315AF18-95D3-4C62-8AD1-DC4D10DF7F20}" destId="{741287E9-805D-4BC2-B34B-B5764D912378}" srcOrd="0" destOrd="0" presId="urn:microsoft.com/office/officeart/2005/8/layout/hierarchy3"/>
    <dgm:cxn modelId="{818F6BD1-9D34-451D-A1EF-E9C34CB76118}" type="presOf" srcId="{5A8CA40F-B2C1-4FE7-9CFD-7556C470659B}" destId="{8D27BB6D-9AB0-4EB8-984F-4DE4ED856935}" srcOrd="0" destOrd="0" presId="urn:microsoft.com/office/officeart/2005/8/layout/hierarchy3"/>
    <dgm:cxn modelId="{57DB28DB-D51A-48FD-8315-0054C28A8C73}" type="presOf" srcId="{E8520239-71C8-4F45-B43C-A41D2DB83A73}" destId="{13B6C9FB-DF76-48DD-A0FB-B8F84743A64F}" srcOrd="0" destOrd="0" presId="urn:microsoft.com/office/officeart/2005/8/layout/hierarchy3"/>
    <dgm:cxn modelId="{C56EABF0-591F-4112-B7B8-F367A65CCA76}" srcId="{79FD749B-D02F-4056-8B72-B0FE5EE0364E}" destId="{B066F657-9BA4-4CD8-A4D6-B8822B33AB56}" srcOrd="1" destOrd="0" parTransId="{B12A2EE4-4ACA-4CC7-9AF7-EADD1F59D272}" sibTransId="{1E268852-95D7-47AD-8C18-2708E97713C7}"/>
    <dgm:cxn modelId="{6CD8DEB0-28FC-4B07-9C6E-F9B08D962CD4}" type="presParOf" srcId="{FAA47EF4-CDA8-48DB-AB44-3A84F38D476B}" destId="{54196FAA-857C-439B-95DF-7016ADF6C6F7}" srcOrd="0" destOrd="0" presId="urn:microsoft.com/office/officeart/2005/8/layout/hierarchy3"/>
    <dgm:cxn modelId="{2831FA6B-9EF1-4498-BA7B-476738D51217}" type="presParOf" srcId="{54196FAA-857C-439B-95DF-7016ADF6C6F7}" destId="{A117ECF9-B837-4E65-A74F-22EACF10385E}" srcOrd="0" destOrd="0" presId="urn:microsoft.com/office/officeart/2005/8/layout/hierarchy3"/>
    <dgm:cxn modelId="{3AF35404-70ED-4C9F-9156-84E934219487}" type="presParOf" srcId="{A117ECF9-B837-4E65-A74F-22EACF10385E}" destId="{8D27BB6D-9AB0-4EB8-984F-4DE4ED856935}" srcOrd="0" destOrd="0" presId="urn:microsoft.com/office/officeart/2005/8/layout/hierarchy3"/>
    <dgm:cxn modelId="{7861C132-1677-4BCD-828E-4057171A85B0}" type="presParOf" srcId="{A117ECF9-B837-4E65-A74F-22EACF10385E}" destId="{3FD9E784-CF9D-4418-AED2-7E5D5A328A8A}" srcOrd="1" destOrd="0" presId="urn:microsoft.com/office/officeart/2005/8/layout/hierarchy3"/>
    <dgm:cxn modelId="{DCC70713-74C8-4DD7-A157-807FD2467743}" type="presParOf" srcId="{54196FAA-857C-439B-95DF-7016ADF6C6F7}" destId="{2A4B4D8B-8E32-4657-B4CB-DE246A002FA6}" srcOrd="1" destOrd="0" presId="urn:microsoft.com/office/officeart/2005/8/layout/hierarchy3"/>
    <dgm:cxn modelId="{A6616546-F65C-49B5-8379-15595B2EDC88}" type="presParOf" srcId="{2A4B4D8B-8E32-4657-B4CB-DE246A002FA6}" destId="{E3D29878-A393-4BC3-8B8D-E8249D5B6D93}" srcOrd="0" destOrd="0" presId="urn:microsoft.com/office/officeart/2005/8/layout/hierarchy3"/>
    <dgm:cxn modelId="{D908849B-29F5-4903-BEB5-F11A23E79B86}" type="presParOf" srcId="{2A4B4D8B-8E32-4657-B4CB-DE246A002FA6}" destId="{F844FDF2-F1CD-47AC-8AA8-2E0B15CF4B1B}" srcOrd="1" destOrd="0" presId="urn:microsoft.com/office/officeart/2005/8/layout/hierarchy3"/>
    <dgm:cxn modelId="{ACE0BAF1-E241-4A65-A812-139F05EF014A}" type="presParOf" srcId="{2A4B4D8B-8E32-4657-B4CB-DE246A002FA6}" destId="{6DCEDE51-5875-4F7C-8C82-6C4BA53B1C58}" srcOrd="2" destOrd="0" presId="urn:microsoft.com/office/officeart/2005/8/layout/hierarchy3"/>
    <dgm:cxn modelId="{91C13062-AA51-4DCD-A7A8-ED04035A9B0B}" type="presParOf" srcId="{2A4B4D8B-8E32-4657-B4CB-DE246A002FA6}" destId="{2E2F7DD6-B038-4D7F-AF64-E37E262D9EF8}" srcOrd="3" destOrd="0" presId="urn:microsoft.com/office/officeart/2005/8/layout/hierarchy3"/>
    <dgm:cxn modelId="{A471B297-8597-4F27-934E-4A53BB688674}" type="presParOf" srcId="{2A4B4D8B-8E32-4657-B4CB-DE246A002FA6}" destId="{E3078D11-F0D0-4A2E-B7B6-E4882A7B9566}" srcOrd="4" destOrd="0" presId="urn:microsoft.com/office/officeart/2005/8/layout/hierarchy3"/>
    <dgm:cxn modelId="{C511B067-CF50-48A1-98B7-CBFC01D1A432}" type="presParOf" srcId="{2A4B4D8B-8E32-4657-B4CB-DE246A002FA6}" destId="{EF0B8EAF-683B-47FF-827A-68CA4944819D}" srcOrd="5" destOrd="0" presId="urn:microsoft.com/office/officeart/2005/8/layout/hierarchy3"/>
    <dgm:cxn modelId="{66D382A4-B5D7-48EA-9893-E53587D5AFCA}" type="presParOf" srcId="{FAA47EF4-CDA8-48DB-AB44-3A84F38D476B}" destId="{11FF16CF-D89B-4198-92DE-91958DFD6D2B}" srcOrd="1" destOrd="0" presId="urn:microsoft.com/office/officeart/2005/8/layout/hierarchy3"/>
    <dgm:cxn modelId="{8D766F48-D6AC-4B4D-A6B2-C22632B19183}" type="presParOf" srcId="{11FF16CF-D89B-4198-92DE-91958DFD6D2B}" destId="{26502890-30A4-4371-B901-916821E9A05C}" srcOrd="0" destOrd="0" presId="urn:microsoft.com/office/officeart/2005/8/layout/hierarchy3"/>
    <dgm:cxn modelId="{602D5367-7DDA-47F2-B93F-AF9CF078C146}" type="presParOf" srcId="{26502890-30A4-4371-B901-916821E9A05C}" destId="{F6045709-B570-4440-B8B1-EBE04FC6B808}" srcOrd="0" destOrd="0" presId="urn:microsoft.com/office/officeart/2005/8/layout/hierarchy3"/>
    <dgm:cxn modelId="{629A7215-960D-4881-BC64-7C5401AE5020}" type="presParOf" srcId="{26502890-30A4-4371-B901-916821E9A05C}" destId="{E3B3AEE4-DB34-44D9-9A2C-FB07B9B9C0F5}" srcOrd="1" destOrd="0" presId="urn:microsoft.com/office/officeart/2005/8/layout/hierarchy3"/>
    <dgm:cxn modelId="{AF1ADCDA-08FC-49C9-BF51-F2C250CBFE9A}" type="presParOf" srcId="{11FF16CF-D89B-4198-92DE-91958DFD6D2B}" destId="{6783EBED-E416-4FD7-8B38-99E222C2FE8A}" srcOrd="1" destOrd="0" presId="urn:microsoft.com/office/officeart/2005/8/layout/hierarchy3"/>
    <dgm:cxn modelId="{E16962B1-EF8E-4E3B-B3CD-5ACF932F1CB8}" type="presParOf" srcId="{6783EBED-E416-4FD7-8B38-99E222C2FE8A}" destId="{741287E9-805D-4BC2-B34B-B5764D912378}" srcOrd="0" destOrd="0" presId="urn:microsoft.com/office/officeart/2005/8/layout/hierarchy3"/>
    <dgm:cxn modelId="{8246FAE9-2E7C-4602-B8BE-BD42C8148767}" type="presParOf" srcId="{6783EBED-E416-4FD7-8B38-99E222C2FE8A}" destId="{13B6C9FB-DF76-48DD-A0FB-B8F84743A64F}" srcOrd="1" destOrd="0" presId="urn:microsoft.com/office/officeart/2005/8/layout/hierarchy3"/>
    <dgm:cxn modelId="{6B785F62-834C-49A3-B012-86BE78B13699}" type="presParOf" srcId="{6783EBED-E416-4FD7-8B38-99E222C2FE8A}" destId="{A44664FD-BF74-45AA-9516-86F75EB2A5F6}" srcOrd="2" destOrd="0" presId="urn:microsoft.com/office/officeart/2005/8/layout/hierarchy3"/>
    <dgm:cxn modelId="{968A23D3-9D7C-43E4-9172-47FD263FC7CD}" type="presParOf" srcId="{6783EBED-E416-4FD7-8B38-99E222C2FE8A}" destId="{AB7B425A-E00E-4158-8582-A834E19D63C0}" srcOrd="3" destOrd="0" presId="urn:microsoft.com/office/officeart/2005/8/layout/hierarchy3"/>
    <dgm:cxn modelId="{44DA1E79-58DB-40F4-ACC2-42F375F44327}" type="presParOf" srcId="{6783EBED-E416-4FD7-8B38-99E222C2FE8A}" destId="{5CA20047-6DE7-4771-93BF-4F2462389F27}" srcOrd="4" destOrd="0" presId="urn:microsoft.com/office/officeart/2005/8/layout/hierarchy3"/>
    <dgm:cxn modelId="{1B9ECD0A-CA38-483B-BC9D-F64A1141A7CC}" type="presParOf" srcId="{6783EBED-E416-4FD7-8B38-99E222C2FE8A}" destId="{7C00C3A0-4AB3-45E6-B6B7-79970EC3C46D}"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C3F8EA1-8F05-4B88-B5BF-3E035F2A528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l-GR"/>
        </a:p>
      </dgm:t>
    </dgm:pt>
    <dgm:pt modelId="{FACDBBBD-F86D-4884-9175-FC8EC221D2C3}">
      <dgm:prSet phldrT="[Κείμενο]" custT="1"/>
      <dgm:spPr/>
      <dgm:t>
        <a:bodyPr/>
        <a:lstStyle/>
        <a:p>
          <a:pPr>
            <a:buSzPts val="1800"/>
            <a:buFont typeface="Wingdings" panose="05000000000000000000" pitchFamily="2" charset="2"/>
            <a:buChar char="q"/>
          </a:pPr>
          <a:r>
            <a:rPr lang="el-GR" sz="1900" b="1" kern="1200" dirty="0">
              <a:solidFill>
                <a:schemeClr val="accent1">
                  <a:lumMod val="75000"/>
                </a:schemeClr>
              </a:solidFill>
              <a:latin typeface="Arial"/>
              <a:ea typeface="+mn-ea"/>
              <a:cs typeface="+mn-cs"/>
            </a:rPr>
            <a:t>Οξεία χολοκυστίτιδα</a:t>
          </a:r>
        </a:p>
        <a:p>
          <a:pPr>
            <a:buSzPts val="1800"/>
            <a:buFont typeface="Wingdings" panose="05000000000000000000" pitchFamily="2" charset="2"/>
            <a:buChar char="q"/>
          </a:pPr>
          <a:r>
            <a:rPr lang="el-GR" sz="1600" kern="1200" dirty="0"/>
            <a:t>Συχνή στους ηλικιωμένους</a:t>
          </a:r>
        </a:p>
        <a:p>
          <a:pPr>
            <a:buSzPts val="1800"/>
            <a:buFont typeface="Wingdings" panose="05000000000000000000" pitchFamily="2" charset="2"/>
            <a:buChar char="q"/>
          </a:pPr>
          <a:r>
            <a:rPr lang="el-GR" sz="1600" kern="1200" dirty="0"/>
            <a:t> Μπορεί να υπάρχει χωρίς τα ειδικά συμπτώματα</a:t>
          </a:r>
        </a:p>
        <a:p>
          <a:pPr>
            <a:buSzPts val="1800"/>
            <a:buFont typeface="Wingdings" panose="05000000000000000000" pitchFamily="2" charset="2"/>
            <a:buChar char="q"/>
          </a:pPr>
          <a:r>
            <a:rPr lang="el-GR" sz="1600" kern="1200" dirty="0"/>
            <a:t>Συχνά χωρίς επηρεασμένη ηπατική βιοχημεία</a:t>
          </a:r>
        </a:p>
      </dgm:t>
    </dgm:pt>
    <dgm:pt modelId="{BA0B8918-5209-4FF9-BF31-182FA7DAA097}" type="parTrans" cxnId="{5BAFB169-F9DE-4220-BDE7-4062667C281B}">
      <dgm:prSet/>
      <dgm:spPr/>
      <dgm:t>
        <a:bodyPr/>
        <a:lstStyle/>
        <a:p>
          <a:endParaRPr lang="el-GR"/>
        </a:p>
      </dgm:t>
    </dgm:pt>
    <dgm:pt modelId="{A76A3925-F895-4E6F-8BEA-FD2915263A47}" type="sibTrans" cxnId="{5BAFB169-F9DE-4220-BDE7-4062667C281B}">
      <dgm:prSet/>
      <dgm:spPr/>
      <dgm:t>
        <a:bodyPr/>
        <a:lstStyle/>
        <a:p>
          <a:endParaRPr lang="el-GR"/>
        </a:p>
      </dgm:t>
    </dgm:pt>
    <dgm:pt modelId="{345DBF7A-718F-4916-AED1-4C87BA816FBD}">
      <dgm:prSet phldrT="[Κείμενο]" custT="1"/>
      <dgm:spPr/>
      <dgm: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err="1">
              <a:solidFill>
                <a:srgbClr val="A53010">
                  <a:lumMod val="75000"/>
                </a:srgbClr>
              </a:solidFill>
              <a:latin typeface="Arial"/>
              <a:ea typeface="+mn-ea"/>
              <a:cs typeface="+mn-cs"/>
            </a:rPr>
            <a:t>Συμφυτικός</a:t>
          </a:r>
          <a:r>
            <a:rPr lang="el-GR" sz="1900" b="1" kern="1200" dirty="0">
              <a:solidFill>
                <a:srgbClr val="A53010">
                  <a:lumMod val="75000"/>
                </a:srgbClr>
              </a:solidFill>
              <a:latin typeface="Arial"/>
              <a:ea typeface="+mn-ea"/>
              <a:cs typeface="+mn-cs"/>
            </a:rPr>
            <a:t> ειλεός </a:t>
          </a:r>
        </a:p>
        <a:p>
          <a:pPr marL="0" lvl="0" algn="ctr" defTabSz="844550">
            <a:lnSpc>
              <a:spcPct val="90000"/>
            </a:lnSpc>
            <a:spcBef>
              <a:spcPct val="0"/>
            </a:spcBef>
            <a:spcAft>
              <a:spcPct val="35000"/>
            </a:spcAft>
            <a:buSzPts val="1800"/>
            <a:buFont typeface="Wingdings" panose="05000000000000000000" pitchFamily="2" charset="2"/>
            <a:buChar char="q"/>
          </a:pPr>
          <a:r>
            <a:rPr lang="el-GR" sz="1300" kern="1200" dirty="0"/>
            <a:t>Συχνός λόγω ιστορικού χειρουργικών επεμβάσεων </a:t>
          </a:r>
        </a:p>
        <a:p>
          <a:pPr marL="0" lvl="0" algn="ctr" defTabSz="844550">
            <a:lnSpc>
              <a:spcPct val="90000"/>
            </a:lnSpc>
            <a:spcBef>
              <a:spcPct val="0"/>
            </a:spcBef>
            <a:spcAft>
              <a:spcPct val="35000"/>
            </a:spcAft>
            <a:buSzPts val="1800"/>
            <a:buFont typeface="Wingdings" panose="05000000000000000000" pitchFamily="2" charset="2"/>
            <a:buChar char="q"/>
          </a:pPr>
          <a:r>
            <a:rPr lang="el-GR" sz="1300" kern="1200" dirty="0"/>
            <a:t>Υποψία σε κάθε  ασθενή με ανάλογη κλινική εικόνα (</a:t>
          </a:r>
          <a:r>
            <a:rPr lang="el-GR" sz="1300" kern="1200" dirty="0" err="1"/>
            <a:t>κολικοειδές</a:t>
          </a:r>
          <a:r>
            <a:rPr lang="el-GR" sz="1300" kern="1200" dirty="0"/>
            <a:t> άλγος, έμετοι, παθολογικούς εντερικούς ήχους, αφυδάτωση)</a:t>
          </a:r>
        </a:p>
      </dgm:t>
    </dgm:pt>
    <dgm:pt modelId="{7CD27F16-9CAB-415C-8B1D-938CBE9456A1}" type="parTrans" cxnId="{5C6297D9-8184-4705-A943-7F3ADB010B67}">
      <dgm:prSet/>
      <dgm:spPr/>
      <dgm:t>
        <a:bodyPr/>
        <a:lstStyle/>
        <a:p>
          <a:endParaRPr lang="el-GR"/>
        </a:p>
      </dgm:t>
    </dgm:pt>
    <dgm:pt modelId="{1FAEDB3B-2BD3-4824-AD07-5620134A4FD8}" type="sibTrans" cxnId="{5C6297D9-8184-4705-A943-7F3ADB010B67}">
      <dgm:prSet/>
      <dgm:spPr/>
      <dgm:t>
        <a:bodyPr/>
        <a:lstStyle/>
        <a:p>
          <a:endParaRPr lang="el-GR"/>
        </a:p>
      </dgm:t>
    </dgm:pt>
    <dgm:pt modelId="{EBC0D7F4-B1BB-4D09-B33E-9536C7A043BF}">
      <dgm:prSet phldrT="[Κείμενο]" custT="1"/>
      <dgm:spPr/>
      <dgm: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err="1">
              <a:solidFill>
                <a:srgbClr val="A53010">
                  <a:lumMod val="75000"/>
                </a:srgbClr>
              </a:solidFill>
              <a:latin typeface="Arial"/>
              <a:ea typeface="+mn-ea"/>
              <a:cs typeface="+mn-cs"/>
            </a:rPr>
            <a:t>Μεσεντέριος</a:t>
          </a:r>
          <a:r>
            <a:rPr lang="el-GR" sz="1900" b="1" kern="1200" dirty="0">
              <a:solidFill>
                <a:srgbClr val="A53010">
                  <a:lumMod val="75000"/>
                </a:srgbClr>
              </a:solidFill>
              <a:latin typeface="Arial"/>
              <a:ea typeface="+mn-ea"/>
              <a:cs typeface="+mn-cs"/>
            </a:rPr>
            <a:t> ισχαιμία</a:t>
          </a:r>
        </a:p>
        <a:p>
          <a:pPr marL="0" lvl="0" algn="ctr" defTabSz="844550">
            <a:lnSpc>
              <a:spcPct val="90000"/>
            </a:lnSpc>
            <a:spcBef>
              <a:spcPct val="0"/>
            </a:spcBef>
            <a:spcAft>
              <a:spcPct val="35000"/>
            </a:spcAft>
            <a:buSzPts val="1800"/>
            <a:buFont typeface="Wingdings" panose="05000000000000000000" pitchFamily="2" charset="2"/>
            <a:buChar char="q"/>
          </a:pPr>
          <a:endParaRPr lang="el-GR" sz="1300" b="1" kern="1200" dirty="0"/>
        </a:p>
        <a:p>
          <a:pPr marL="0" lvl="0" algn="ctr" defTabSz="844550">
            <a:lnSpc>
              <a:spcPct val="90000"/>
            </a:lnSpc>
            <a:spcBef>
              <a:spcPct val="0"/>
            </a:spcBef>
            <a:spcAft>
              <a:spcPct val="35000"/>
            </a:spcAft>
            <a:buSzPts val="1800"/>
            <a:buFont typeface="Wingdings" panose="05000000000000000000" pitchFamily="2" charset="2"/>
            <a:buChar char="q"/>
          </a:pPr>
          <a:r>
            <a:rPr lang="el-GR" sz="1300" kern="1200" dirty="0"/>
            <a:t>Υψηλή κλινική υποψία</a:t>
          </a:r>
        </a:p>
        <a:p>
          <a:pPr marL="0" lvl="0" algn="ctr" defTabSz="844550">
            <a:lnSpc>
              <a:spcPct val="90000"/>
            </a:lnSpc>
            <a:spcBef>
              <a:spcPct val="0"/>
            </a:spcBef>
            <a:spcAft>
              <a:spcPct val="35000"/>
            </a:spcAft>
            <a:buSzPts val="1800"/>
            <a:buFont typeface="Wingdings" panose="05000000000000000000" pitchFamily="2" charset="2"/>
            <a:buChar char="q"/>
          </a:pPr>
          <a:r>
            <a:rPr lang="el-GR" sz="1300" kern="1200" dirty="0"/>
            <a:t>Έντονος κοιλιακός πόνος χωρίς αξιόλογα κλινικά σημεία</a:t>
          </a:r>
        </a:p>
      </dgm:t>
    </dgm:pt>
    <dgm:pt modelId="{22A45A8D-BF10-4470-93EB-9817A341D55B}" type="parTrans" cxnId="{BB3F0C7D-096C-4F1B-8433-34A2F726FFC9}">
      <dgm:prSet/>
      <dgm:spPr/>
      <dgm:t>
        <a:bodyPr/>
        <a:lstStyle/>
        <a:p>
          <a:endParaRPr lang="el-GR"/>
        </a:p>
      </dgm:t>
    </dgm:pt>
    <dgm:pt modelId="{C3443373-D794-4D7F-B94A-848C16C7E0B8}" type="sibTrans" cxnId="{BB3F0C7D-096C-4F1B-8433-34A2F726FFC9}">
      <dgm:prSet/>
      <dgm:spPr/>
      <dgm:t>
        <a:bodyPr/>
        <a:lstStyle/>
        <a:p>
          <a:endParaRPr lang="el-GR"/>
        </a:p>
      </dgm:t>
    </dgm:pt>
    <dgm:pt modelId="{6CCDFA8B-49A7-47B2-AF1C-AFFFAA213C8A}">
      <dgm:prSet phldrT="[Κείμενο]" custT="1"/>
      <dgm:spPr/>
      <dgm: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a:solidFill>
                <a:srgbClr val="A53010">
                  <a:lumMod val="75000"/>
                </a:srgbClr>
              </a:solidFill>
              <a:latin typeface="Arial"/>
              <a:ea typeface="+mn-ea"/>
              <a:cs typeface="+mn-cs"/>
            </a:rPr>
            <a:t>Ανεύρυσμα κοιλιακής αορτής</a:t>
          </a:r>
        </a:p>
        <a:p>
          <a:pPr marL="0" lvl="0" algn="ctr" defTabSz="844550">
            <a:lnSpc>
              <a:spcPct val="90000"/>
            </a:lnSpc>
            <a:spcBef>
              <a:spcPct val="0"/>
            </a:spcBef>
            <a:spcAft>
              <a:spcPct val="35000"/>
            </a:spcAft>
            <a:buSzPts val="1800"/>
            <a:buFont typeface="Wingdings" panose="05000000000000000000" pitchFamily="2" charset="2"/>
            <a:buChar char="q"/>
          </a:pPr>
          <a:r>
            <a:rPr lang="el-GR" sz="1900" kern="1200" dirty="0"/>
            <a:t> Οσφυαλγία σε ηλικιωμένο με  ιστορικό καπνίσματος </a:t>
          </a:r>
        </a:p>
      </dgm:t>
    </dgm:pt>
    <dgm:pt modelId="{0BEFD5D8-FCEE-4BFE-87EA-119199B5E42D}" type="parTrans" cxnId="{D35C4FF5-E07D-4396-9288-4CBD7A70209F}">
      <dgm:prSet/>
      <dgm:spPr/>
      <dgm:t>
        <a:bodyPr/>
        <a:lstStyle/>
        <a:p>
          <a:endParaRPr lang="el-GR"/>
        </a:p>
      </dgm:t>
    </dgm:pt>
    <dgm:pt modelId="{BAAD2A3C-F06D-47E8-9C28-A0770B890158}" type="sibTrans" cxnId="{D35C4FF5-E07D-4396-9288-4CBD7A70209F}">
      <dgm:prSet/>
      <dgm:spPr/>
      <dgm:t>
        <a:bodyPr/>
        <a:lstStyle/>
        <a:p>
          <a:endParaRPr lang="el-GR"/>
        </a:p>
      </dgm:t>
    </dgm:pt>
    <dgm:pt modelId="{6CB55A55-1ACA-4510-BB17-77855ABA6F07}">
      <dgm:prSet phldrT="[Κείμενο]" custT="1"/>
      <dgm:spPr/>
      <dgm: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a:solidFill>
                <a:srgbClr val="A53010">
                  <a:lumMod val="75000"/>
                </a:srgbClr>
              </a:solidFill>
              <a:latin typeface="Arial"/>
              <a:ea typeface="+mn-ea"/>
              <a:cs typeface="+mn-cs"/>
            </a:rPr>
            <a:t>Οξεία σκωληκοειδίτιδα</a:t>
          </a:r>
        </a:p>
        <a:p>
          <a:pPr marL="0" lvl="0" algn="ctr" defTabSz="844550">
            <a:lnSpc>
              <a:spcPct val="90000"/>
            </a:lnSpc>
            <a:spcBef>
              <a:spcPct val="0"/>
            </a:spcBef>
            <a:spcAft>
              <a:spcPct val="35000"/>
            </a:spcAft>
            <a:buSzPts val="1800"/>
            <a:buFont typeface="Wingdings" panose="05000000000000000000" pitchFamily="2" charset="2"/>
            <a:buChar char="q"/>
          </a:pPr>
          <a:endParaRPr lang="el-GR" sz="1900" kern="1200" dirty="0"/>
        </a:p>
        <a:p>
          <a:pPr marL="0" lvl="0" algn="ctr" defTabSz="844550">
            <a:lnSpc>
              <a:spcPct val="90000"/>
            </a:lnSpc>
            <a:spcBef>
              <a:spcPct val="0"/>
            </a:spcBef>
            <a:spcAft>
              <a:spcPct val="35000"/>
            </a:spcAft>
            <a:buSzPts val="1800"/>
            <a:buFont typeface="Wingdings" panose="05000000000000000000" pitchFamily="2" charset="2"/>
            <a:buChar char="q"/>
          </a:pPr>
          <a:r>
            <a:rPr lang="el-GR" sz="1900" kern="1200" dirty="0"/>
            <a:t> Δεν αποκλείεται στους ηλικιωμένους</a:t>
          </a:r>
        </a:p>
      </dgm:t>
    </dgm:pt>
    <dgm:pt modelId="{DD62B0F4-7B68-4BFD-ADD6-E52115A26CD3}" type="parTrans" cxnId="{57DCC156-ED28-4013-AF22-0BA601BD4FCC}">
      <dgm:prSet/>
      <dgm:spPr/>
      <dgm:t>
        <a:bodyPr/>
        <a:lstStyle/>
        <a:p>
          <a:endParaRPr lang="el-GR"/>
        </a:p>
      </dgm:t>
    </dgm:pt>
    <dgm:pt modelId="{0B7B6677-384A-4B31-A088-A092BC533D79}" type="sibTrans" cxnId="{57DCC156-ED28-4013-AF22-0BA601BD4FCC}">
      <dgm:prSet/>
      <dgm:spPr/>
      <dgm:t>
        <a:bodyPr/>
        <a:lstStyle/>
        <a:p>
          <a:endParaRPr lang="el-GR"/>
        </a:p>
      </dgm:t>
    </dgm:pt>
    <dgm:pt modelId="{351E0DD4-4ABD-4453-A445-480DC17091D2}" type="pres">
      <dgm:prSet presAssocID="{EC3F8EA1-8F05-4B88-B5BF-3E035F2A5283}" presName="diagram" presStyleCnt="0">
        <dgm:presLayoutVars>
          <dgm:dir/>
          <dgm:resizeHandles val="exact"/>
        </dgm:presLayoutVars>
      </dgm:prSet>
      <dgm:spPr/>
    </dgm:pt>
    <dgm:pt modelId="{6BE48F9A-A859-4B4A-8609-838F3BB80384}" type="pres">
      <dgm:prSet presAssocID="{FACDBBBD-F86D-4884-9175-FC8EC221D2C3}" presName="node" presStyleLbl="node1" presStyleIdx="0" presStyleCnt="5">
        <dgm:presLayoutVars>
          <dgm:bulletEnabled val="1"/>
        </dgm:presLayoutVars>
      </dgm:prSet>
      <dgm:spPr/>
    </dgm:pt>
    <dgm:pt modelId="{CFBB7BC6-9F52-4762-BE26-7910E9999621}" type="pres">
      <dgm:prSet presAssocID="{A76A3925-F895-4E6F-8BEA-FD2915263A47}" presName="sibTrans" presStyleCnt="0"/>
      <dgm:spPr/>
    </dgm:pt>
    <dgm:pt modelId="{5C3BBBDB-A683-437F-A9A5-E62EA47C2339}" type="pres">
      <dgm:prSet presAssocID="{345DBF7A-718F-4916-AED1-4C87BA816FBD}" presName="node" presStyleLbl="node1" presStyleIdx="1" presStyleCnt="5">
        <dgm:presLayoutVars>
          <dgm:bulletEnabled val="1"/>
        </dgm:presLayoutVars>
      </dgm:prSet>
      <dgm:spPr/>
    </dgm:pt>
    <dgm:pt modelId="{9ABF3323-5667-4F73-9DF3-93BB5BF68BDD}" type="pres">
      <dgm:prSet presAssocID="{1FAEDB3B-2BD3-4824-AD07-5620134A4FD8}" presName="sibTrans" presStyleCnt="0"/>
      <dgm:spPr/>
    </dgm:pt>
    <dgm:pt modelId="{433F332C-11B2-4E04-8D1A-ECB54B716EAC}" type="pres">
      <dgm:prSet presAssocID="{EBC0D7F4-B1BB-4D09-B33E-9536C7A043BF}" presName="node" presStyleLbl="node1" presStyleIdx="2" presStyleCnt="5">
        <dgm:presLayoutVars>
          <dgm:bulletEnabled val="1"/>
        </dgm:presLayoutVars>
      </dgm:prSet>
      <dgm:spPr/>
    </dgm:pt>
    <dgm:pt modelId="{5E43FE30-3EBF-4090-A219-9F5407178155}" type="pres">
      <dgm:prSet presAssocID="{C3443373-D794-4D7F-B94A-848C16C7E0B8}" presName="sibTrans" presStyleCnt="0"/>
      <dgm:spPr/>
    </dgm:pt>
    <dgm:pt modelId="{CE80B1D7-1110-45C6-BA79-49673722A2FA}" type="pres">
      <dgm:prSet presAssocID="{6CCDFA8B-49A7-47B2-AF1C-AFFFAA213C8A}" presName="node" presStyleLbl="node1" presStyleIdx="3" presStyleCnt="5" custLinFactNeighborX="382">
        <dgm:presLayoutVars>
          <dgm:bulletEnabled val="1"/>
        </dgm:presLayoutVars>
      </dgm:prSet>
      <dgm:spPr/>
    </dgm:pt>
    <dgm:pt modelId="{8CB84244-50C1-4A6E-8652-DE89ABB355BB}" type="pres">
      <dgm:prSet presAssocID="{BAAD2A3C-F06D-47E8-9C28-A0770B890158}" presName="sibTrans" presStyleCnt="0"/>
      <dgm:spPr/>
    </dgm:pt>
    <dgm:pt modelId="{87EED6C6-3D24-4D48-A457-844F57436C7F}" type="pres">
      <dgm:prSet presAssocID="{6CB55A55-1ACA-4510-BB17-77855ABA6F07}" presName="node" presStyleLbl="node1" presStyleIdx="4" presStyleCnt="5" custLinFactNeighborX="382" custLinFactNeighborY="-2090">
        <dgm:presLayoutVars>
          <dgm:bulletEnabled val="1"/>
        </dgm:presLayoutVars>
      </dgm:prSet>
      <dgm:spPr/>
    </dgm:pt>
  </dgm:ptLst>
  <dgm:cxnLst>
    <dgm:cxn modelId="{21156F3E-9017-4322-A25A-159A6364B4E1}" type="presOf" srcId="{345DBF7A-718F-4916-AED1-4C87BA816FBD}" destId="{5C3BBBDB-A683-437F-A9A5-E62EA47C2339}" srcOrd="0" destOrd="0" presId="urn:microsoft.com/office/officeart/2005/8/layout/default"/>
    <dgm:cxn modelId="{DD9F2E46-C62C-42FC-B99C-C7BAF336B3AF}" type="presOf" srcId="{EC3F8EA1-8F05-4B88-B5BF-3E035F2A5283}" destId="{351E0DD4-4ABD-4453-A445-480DC17091D2}" srcOrd="0" destOrd="0" presId="urn:microsoft.com/office/officeart/2005/8/layout/default"/>
    <dgm:cxn modelId="{5BAFB169-F9DE-4220-BDE7-4062667C281B}" srcId="{EC3F8EA1-8F05-4B88-B5BF-3E035F2A5283}" destId="{FACDBBBD-F86D-4884-9175-FC8EC221D2C3}" srcOrd="0" destOrd="0" parTransId="{BA0B8918-5209-4FF9-BF31-182FA7DAA097}" sibTransId="{A76A3925-F895-4E6F-8BEA-FD2915263A47}"/>
    <dgm:cxn modelId="{57DCC156-ED28-4013-AF22-0BA601BD4FCC}" srcId="{EC3F8EA1-8F05-4B88-B5BF-3E035F2A5283}" destId="{6CB55A55-1ACA-4510-BB17-77855ABA6F07}" srcOrd="4" destOrd="0" parTransId="{DD62B0F4-7B68-4BFD-ADD6-E52115A26CD3}" sibTransId="{0B7B6677-384A-4B31-A088-A092BC533D79}"/>
    <dgm:cxn modelId="{BB3F0C7D-096C-4F1B-8433-34A2F726FFC9}" srcId="{EC3F8EA1-8F05-4B88-B5BF-3E035F2A5283}" destId="{EBC0D7F4-B1BB-4D09-B33E-9536C7A043BF}" srcOrd="2" destOrd="0" parTransId="{22A45A8D-BF10-4470-93EB-9817A341D55B}" sibTransId="{C3443373-D794-4D7F-B94A-848C16C7E0B8}"/>
    <dgm:cxn modelId="{0106549D-65F9-4EED-BEDD-C69679641248}" type="presOf" srcId="{6CB55A55-1ACA-4510-BB17-77855ABA6F07}" destId="{87EED6C6-3D24-4D48-A457-844F57436C7F}" srcOrd="0" destOrd="0" presId="urn:microsoft.com/office/officeart/2005/8/layout/default"/>
    <dgm:cxn modelId="{E9A0C2CC-BB84-4256-9037-CAFBA37CDFA4}" type="presOf" srcId="{FACDBBBD-F86D-4884-9175-FC8EC221D2C3}" destId="{6BE48F9A-A859-4B4A-8609-838F3BB80384}" srcOrd="0" destOrd="0" presId="urn:microsoft.com/office/officeart/2005/8/layout/default"/>
    <dgm:cxn modelId="{5C6297D9-8184-4705-A943-7F3ADB010B67}" srcId="{EC3F8EA1-8F05-4B88-B5BF-3E035F2A5283}" destId="{345DBF7A-718F-4916-AED1-4C87BA816FBD}" srcOrd="1" destOrd="0" parTransId="{7CD27F16-9CAB-415C-8B1D-938CBE9456A1}" sibTransId="{1FAEDB3B-2BD3-4824-AD07-5620134A4FD8}"/>
    <dgm:cxn modelId="{44B2BCDB-979B-4D03-968F-0B6EA76FC18A}" type="presOf" srcId="{6CCDFA8B-49A7-47B2-AF1C-AFFFAA213C8A}" destId="{CE80B1D7-1110-45C6-BA79-49673722A2FA}" srcOrd="0" destOrd="0" presId="urn:microsoft.com/office/officeart/2005/8/layout/default"/>
    <dgm:cxn modelId="{9D0810DF-3E83-4DF1-BCAF-232BBDEBB37F}" type="presOf" srcId="{EBC0D7F4-B1BB-4D09-B33E-9536C7A043BF}" destId="{433F332C-11B2-4E04-8D1A-ECB54B716EAC}" srcOrd="0" destOrd="0" presId="urn:microsoft.com/office/officeart/2005/8/layout/default"/>
    <dgm:cxn modelId="{D35C4FF5-E07D-4396-9288-4CBD7A70209F}" srcId="{EC3F8EA1-8F05-4B88-B5BF-3E035F2A5283}" destId="{6CCDFA8B-49A7-47B2-AF1C-AFFFAA213C8A}" srcOrd="3" destOrd="0" parTransId="{0BEFD5D8-FCEE-4BFE-87EA-119199B5E42D}" sibTransId="{BAAD2A3C-F06D-47E8-9C28-A0770B890158}"/>
    <dgm:cxn modelId="{3FB4078B-05D2-4A7F-B387-BDDD5F1A4C7E}" type="presParOf" srcId="{351E0DD4-4ABD-4453-A445-480DC17091D2}" destId="{6BE48F9A-A859-4B4A-8609-838F3BB80384}" srcOrd="0" destOrd="0" presId="urn:microsoft.com/office/officeart/2005/8/layout/default"/>
    <dgm:cxn modelId="{1D3AA097-7C2F-44F0-973F-0FFE5C7F6689}" type="presParOf" srcId="{351E0DD4-4ABD-4453-A445-480DC17091D2}" destId="{CFBB7BC6-9F52-4762-BE26-7910E9999621}" srcOrd="1" destOrd="0" presId="urn:microsoft.com/office/officeart/2005/8/layout/default"/>
    <dgm:cxn modelId="{3E93D3E8-37AD-4B7B-B0C8-82E278A8B9EC}" type="presParOf" srcId="{351E0DD4-4ABD-4453-A445-480DC17091D2}" destId="{5C3BBBDB-A683-437F-A9A5-E62EA47C2339}" srcOrd="2" destOrd="0" presId="urn:microsoft.com/office/officeart/2005/8/layout/default"/>
    <dgm:cxn modelId="{21ED53E2-E66A-43B0-BDAD-92BD3A0828F2}" type="presParOf" srcId="{351E0DD4-4ABD-4453-A445-480DC17091D2}" destId="{9ABF3323-5667-4F73-9DF3-93BB5BF68BDD}" srcOrd="3" destOrd="0" presId="urn:microsoft.com/office/officeart/2005/8/layout/default"/>
    <dgm:cxn modelId="{4EBA4BAD-DE84-426C-B758-81C274E3FBF3}" type="presParOf" srcId="{351E0DD4-4ABD-4453-A445-480DC17091D2}" destId="{433F332C-11B2-4E04-8D1A-ECB54B716EAC}" srcOrd="4" destOrd="0" presId="urn:microsoft.com/office/officeart/2005/8/layout/default"/>
    <dgm:cxn modelId="{28D97241-CE13-4FB9-BFC6-D00DDD26C2D4}" type="presParOf" srcId="{351E0DD4-4ABD-4453-A445-480DC17091D2}" destId="{5E43FE30-3EBF-4090-A219-9F5407178155}" srcOrd="5" destOrd="0" presId="urn:microsoft.com/office/officeart/2005/8/layout/default"/>
    <dgm:cxn modelId="{FFEF58DE-5D98-40BF-BD59-08D831B1F6CE}" type="presParOf" srcId="{351E0DD4-4ABD-4453-A445-480DC17091D2}" destId="{CE80B1D7-1110-45C6-BA79-49673722A2FA}" srcOrd="6" destOrd="0" presId="urn:microsoft.com/office/officeart/2005/8/layout/default"/>
    <dgm:cxn modelId="{90008342-4F29-486E-8086-F06D2B4C5B09}" type="presParOf" srcId="{351E0DD4-4ABD-4453-A445-480DC17091D2}" destId="{8CB84244-50C1-4A6E-8652-DE89ABB355BB}" srcOrd="7" destOrd="0" presId="urn:microsoft.com/office/officeart/2005/8/layout/default"/>
    <dgm:cxn modelId="{92697821-9AD6-4283-AF14-7D6A25D6DA96}" type="presParOf" srcId="{351E0DD4-4ABD-4453-A445-480DC17091D2}" destId="{87EED6C6-3D24-4D48-A457-844F57436C7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4B14628-0604-481C-A1E5-0A6219E0E9A9}"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l-GR"/>
        </a:p>
      </dgm:t>
    </dgm:pt>
    <dgm:pt modelId="{DB97280D-5D6B-47FA-A437-BCEC7A881C36}">
      <dgm:prSet phldrT="[Κείμενο]"/>
      <dgm:spPr/>
      <dgm:t>
        <a:bodyPr/>
        <a:lstStyle/>
        <a:p>
          <a:r>
            <a:rPr lang="el-GR" i="0" u="none" dirty="0"/>
            <a:t>Υπέρηχος κοιλίας</a:t>
          </a:r>
        </a:p>
      </dgm:t>
    </dgm:pt>
    <dgm:pt modelId="{518000FB-3696-43BD-886A-60B9AF68BF9F}" type="parTrans" cxnId="{1B33B25D-09E1-4C14-953A-F8A38C6C1D86}">
      <dgm:prSet/>
      <dgm:spPr/>
      <dgm:t>
        <a:bodyPr/>
        <a:lstStyle/>
        <a:p>
          <a:endParaRPr lang="el-GR"/>
        </a:p>
      </dgm:t>
    </dgm:pt>
    <dgm:pt modelId="{3E5D9528-2828-4067-82B0-AB81210D6BFD}" type="sibTrans" cxnId="{1B33B25D-09E1-4C14-953A-F8A38C6C1D86}">
      <dgm:prSet/>
      <dgm:spPr/>
      <dgm:t>
        <a:bodyPr/>
        <a:lstStyle/>
        <a:p>
          <a:endParaRPr lang="el-GR"/>
        </a:p>
      </dgm:t>
    </dgm:pt>
    <dgm:pt modelId="{E880EFA1-7373-44A4-8A78-A2C452CC0A88}">
      <dgm:prSet phldrT="[Κείμενο]"/>
      <dgm:spPr/>
      <dgm:t>
        <a:bodyPr/>
        <a:lstStyle/>
        <a:p>
          <a:r>
            <a:rPr lang="el-GR" dirty="0"/>
            <a:t>Γίνεται επί κλίνης ή </a:t>
          </a:r>
          <a:r>
            <a:rPr lang="el-GR" dirty="0" err="1"/>
            <a:t>κατ’οίκον</a:t>
          </a:r>
          <a:endParaRPr lang="el-GR" dirty="0"/>
        </a:p>
      </dgm:t>
    </dgm:pt>
    <dgm:pt modelId="{A094BD5A-D967-497F-8594-F6787B0454D4}" type="parTrans" cxnId="{272CA05E-ED83-4AA4-BDF4-F7402AAD93A5}">
      <dgm:prSet/>
      <dgm:spPr/>
      <dgm:t>
        <a:bodyPr/>
        <a:lstStyle/>
        <a:p>
          <a:endParaRPr lang="el-GR"/>
        </a:p>
      </dgm:t>
    </dgm:pt>
    <dgm:pt modelId="{A4BFE64D-7D60-4107-BFD8-5AFAF2BC67B4}" type="sibTrans" cxnId="{272CA05E-ED83-4AA4-BDF4-F7402AAD93A5}">
      <dgm:prSet/>
      <dgm:spPr/>
      <dgm:t>
        <a:bodyPr/>
        <a:lstStyle/>
        <a:p>
          <a:endParaRPr lang="el-GR"/>
        </a:p>
      </dgm:t>
    </dgm:pt>
    <dgm:pt modelId="{09C3E6A0-E357-48B1-A91C-D42832946D0C}">
      <dgm:prSet phldrT="[Κείμενο]"/>
      <dgm:spPr/>
      <dgm:t>
        <a:bodyPr/>
        <a:lstStyle/>
        <a:p>
          <a:r>
            <a:rPr lang="el-GR" dirty="0"/>
            <a:t>Μεγάλη ευαισθησία στις παθήσεις χοληφόρων, ουροποιητικού</a:t>
          </a:r>
        </a:p>
      </dgm:t>
    </dgm:pt>
    <dgm:pt modelId="{ECAB2F52-D3FA-4ED9-ADC2-DF9222797A8E}" type="parTrans" cxnId="{AD1C3B2D-0003-4992-BE76-4046BDE2DEA9}">
      <dgm:prSet/>
      <dgm:spPr/>
      <dgm:t>
        <a:bodyPr/>
        <a:lstStyle/>
        <a:p>
          <a:endParaRPr lang="el-GR"/>
        </a:p>
      </dgm:t>
    </dgm:pt>
    <dgm:pt modelId="{5203C7D3-7708-432B-9D44-E3C497ABC1A9}" type="sibTrans" cxnId="{AD1C3B2D-0003-4992-BE76-4046BDE2DEA9}">
      <dgm:prSet/>
      <dgm:spPr/>
      <dgm:t>
        <a:bodyPr/>
        <a:lstStyle/>
        <a:p>
          <a:endParaRPr lang="el-GR"/>
        </a:p>
      </dgm:t>
    </dgm:pt>
    <dgm:pt modelId="{D66C081D-BDE8-4780-895B-9B0ACD94F5B5}">
      <dgm:prSet phldrT="[Κείμενο]"/>
      <dgm:spPr/>
      <dgm:t>
        <a:bodyPr/>
        <a:lstStyle/>
        <a:p>
          <a:r>
            <a:rPr lang="el-GR" dirty="0"/>
            <a:t>Αξονική τομογραφία κοιλίας</a:t>
          </a:r>
        </a:p>
      </dgm:t>
    </dgm:pt>
    <dgm:pt modelId="{215BA235-0224-4132-BBD0-A8AE05918A51}" type="parTrans" cxnId="{A1B7D02A-F3E1-4487-82CB-A517E02CDA92}">
      <dgm:prSet/>
      <dgm:spPr/>
      <dgm:t>
        <a:bodyPr/>
        <a:lstStyle/>
        <a:p>
          <a:endParaRPr lang="el-GR"/>
        </a:p>
      </dgm:t>
    </dgm:pt>
    <dgm:pt modelId="{96CEE5C8-7F8E-419B-86FB-63CDE0EEFEBD}" type="sibTrans" cxnId="{A1B7D02A-F3E1-4487-82CB-A517E02CDA92}">
      <dgm:prSet/>
      <dgm:spPr/>
      <dgm:t>
        <a:bodyPr/>
        <a:lstStyle/>
        <a:p>
          <a:endParaRPr lang="el-GR"/>
        </a:p>
      </dgm:t>
    </dgm:pt>
    <dgm:pt modelId="{68775514-BB20-4615-B869-001C86EDBE9B}">
      <dgm:prSet phldrT="[Κείμενο]"/>
      <dgm:spPr/>
      <dgm:t>
        <a:bodyPr/>
        <a:lstStyle/>
        <a:p>
          <a:r>
            <a:rPr lang="el-GR" dirty="0"/>
            <a:t>Πολύ συχνά θέτει την διάγνωση</a:t>
          </a:r>
        </a:p>
      </dgm:t>
    </dgm:pt>
    <dgm:pt modelId="{8E549219-DBED-4AFC-8733-A7724CFD538D}" type="parTrans" cxnId="{503684FF-4F78-43E4-910A-94E85477D785}">
      <dgm:prSet/>
      <dgm:spPr/>
      <dgm:t>
        <a:bodyPr/>
        <a:lstStyle/>
        <a:p>
          <a:endParaRPr lang="el-GR"/>
        </a:p>
      </dgm:t>
    </dgm:pt>
    <dgm:pt modelId="{A3B375F5-A379-40D5-9B61-6136D9D8FB5C}" type="sibTrans" cxnId="{503684FF-4F78-43E4-910A-94E85477D785}">
      <dgm:prSet/>
      <dgm:spPr/>
      <dgm:t>
        <a:bodyPr/>
        <a:lstStyle/>
        <a:p>
          <a:endParaRPr lang="el-GR"/>
        </a:p>
      </dgm:t>
    </dgm:pt>
    <dgm:pt modelId="{B363C984-EF85-44B2-A226-B71AA510D118}">
      <dgm:prSet phldrT="[Κείμενο]"/>
      <dgm:spPr/>
      <dgm:t>
        <a:bodyPr/>
        <a:lstStyle/>
        <a:p>
          <a:r>
            <a:rPr lang="el-GR" dirty="0"/>
            <a:t>Αξονική αγγειογραφία </a:t>
          </a:r>
          <a:r>
            <a:rPr lang="el-GR" dirty="0" err="1"/>
            <a:t>μεσεντέριων</a:t>
          </a:r>
          <a:r>
            <a:rPr lang="el-GR" dirty="0"/>
            <a:t> αγγείων</a:t>
          </a:r>
        </a:p>
      </dgm:t>
    </dgm:pt>
    <dgm:pt modelId="{6ED3CDEE-F8EA-4A5C-92E8-37E27BEDC9AC}" type="parTrans" cxnId="{5D340AF9-794B-43AA-B882-66A8ADE5CB1A}">
      <dgm:prSet/>
      <dgm:spPr/>
      <dgm:t>
        <a:bodyPr/>
        <a:lstStyle/>
        <a:p>
          <a:endParaRPr lang="el-GR"/>
        </a:p>
      </dgm:t>
    </dgm:pt>
    <dgm:pt modelId="{D9BE840A-996B-490F-94CD-97F969DE5AA3}" type="sibTrans" cxnId="{5D340AF9-794B-43AA-B882-66A8ADE5CB1A}">
      <dgm:prSet/>
      <dgm:spPr/>
      <dgm:t>
        <a:bodyPr/>
        <a:lstStyle/>
        <a:p>
          <a:endParaRPr lang="el-GR"/>
        </a:p>
      </dgm:t>
    </dgm:pt>
    <dgm:pt modelId="{B44F391A-03A1-4507-B9B4-800F1662607E}">
      <dgm:prSet phldrT="[Κείμενο]"/>
      <dgm:spPr/>
      <dgm:t>
        <a:bodyPr/>
        <a:lstStyle/>
        <a:p>
          <a:r>
            <a:rPr lang="el-GR" dirty="0"/>
            <a:t>Σε υποψία </a:t>
          </a:r>
          <a:r>
            <a:rPr lang="el-GR" dirty="0" err="1"/>
            <a:t>μεσεντέριου</a:t>
          </a:r>
          <a:r>
            <a:rPr lang="el-GR" dirty="0"/>
            <a:t> ισχαιμίας</a:t>
          </a:r>
        </a:p>
      </dgm:t>
    </dgm:pt>
    <dgm:pt modelId="{4D9B9D7B-1108-4A51-BD16-CF02EDFC281D}" type="parTrans" cxnId="{B03DB502-4E78-43C2-B5BC-F2935F0BE165}">
      <dgm:prSet/>
      <dgm:spPr/>
      <dgm:t>
        <a:bodyPr/>
        <a:lstStyle/>
        <a:p>
          <a:endParaRPr lang="el-GR"/>
        </a:p>
      </dgm:t>
    </dgm:pt>
    <dgm:pt modelId="{479C3A01-2F91-45F6-B486-98C666AC2153}" type="sibTrans" cxnId="{B03DB502-4E78-43C2-B5BC-F2935F0BE165}">
      <dgm:prSet/>
      <dgm:spPr/>
      <dgm:t>
        <a:bodyPr/>
        <a:lstStyle/>
        <a:p>
          <a:endParaRPr lang="el-GR"/>
        </a:p>
      </dgm:t>
    </dgm:pt>
    <dgm:pt modelId="{7C78A24A-C20A-4117-A6D0-82832214A394}">
      <dgm:prSet phldrT="[Κείμενο]"/>
      <dgm:spPr/>
      <dgm:t>
        <a:bodyPr/>
        <a:lstStyle/>
        <a:p>
          <a:endParaRPr lang="el-GR" dirty="0"/>
        </a:p>
      </dgm:t>
    </dgm:pt>
    <dgm:pt modelId="{32F36916-762B-4664-BF99-9CDC1F05F7A9}" type="parTrans" cxnId="{07F1B5F8-2ABB-41E3-84F2-1B23D780354A}">
      <dgm:prSet/>
      <dgm:spPr/>
      <dgm:t>
        <a:bodyPr/>
        <a:lstStyle/>
        <a:p>
          <a:endParaRPr lang="el-GR"/>
        </a:p>
      </dgm:t>
    </dgm:pt>
    <dgm:pt modelId="{FDAC78EC-B9B5-4304-A703-C0B0EB15C66A}" type="sibTrans" cxnId="{07F1B5F8-2ABB-41E3-84F2-1B23D780354A}">
      <dgm:prSet/>
      <dgm:spPr/>
      <dgm:t>
        <a:bodyPr/>
        <a:lstStyle/>
        <a:p>
          <a:endParaRPr lang="el-GR"/>
        </a:p>
      </dgm:t>
    </dgm:pt>
    <dgm:pt modelId="{44BFA96B-B29A-47C4-B530-E3D8E9FA09C1}">
      <dgm:prSet phldrT="[Κείμενο]"/>
      <dgm:spPr/>
      <dgm:t>
        <a:bodyPr/>
        <a:lstStyle/>
        <a:p>
          <a:endParaRPr lang="el-GR" dirty="0"/>
        </a:p>
      </dgm:t>
    </dgm:pt>
    <dgm:pt modelId="{F83C460C-0F95-4B9D-8AB4-6AC30A49AEA8}" type="parTrans" cxnId="{072CBD0C-1B06-41FE-B874-84E2CE63B1C8}">
      <dgm:prSet/>
      <dgm:spPr/>
      <dgm:t>
        <a:bodyPr/>
        <a:lstStyle/>
        <a:p>
          <a:endParaRPr lang="el-GR"/>
        </a:p>
      </dgm:t>
    </dgm:pt>
    <dgm:pt modelId="{C1E7EF91-A0C8-4F9F-82FD-E5FA0FA71D77}" type="sibTrans" cxnId="{072CBD0C-1B06-41FE-B874-84E2CE63B1C8}">
      <dgm:prSet/>
      <dgm:spPr/>
      <dgm:t>
        <a:bodyPr/>
        <a:lstStyle/>
        <a:p>
          <a:endParaRPr lang="el-GR"/>
        </a:p>
      </dgm:t>
    </dgm:pt>
    <dgm:pt modelId="{1FE8D5A6-A744-4FF0-9D56-50C0A95EA9B3}">
      <dgm:prSet phldrT="[Κείμενο]"/>
      <dgm:spPr/>
      <dgm:t>
        <a:bodyPr/>
        <a:lstStyle/>
        <a:p>
          <a:r>
            <a:rPr lang="el-GR" b="1" dirty="0"/>
            <a:t>Προτείνεται να «προσφέρεται» εύκολα στους ηλικιωμένους</a:t>
          </a:r>
        </a:p>
      </dgm:t>
    </dgm:pt>
    <dgm:pt modelId="{42CB7D36-46BC-478E-BB31-8180B8CD538A}" type="parTrans" cxnId="{F9A6BD5B-94B7-4B29-9961-92B22814DC47}">
      <dgm:prSet/>
      <dgm:spPr/>
      <dgm:t>
        <a:bodyPr/>
        <a:lstStyle/>
        <a:p>
          <a:endParaRPr lang="el-GR"/>
        </a:p>
      </dgm:t>
    </dgm:pt>
    <dgm:pt modelId="{EB8CBB9E-6C71-4353-812D-A67F90D4EC45}" type="sibTrans" cxnId="{F9A6BD5B-94B7-4B29-9961-92B22814DC47}">
      <dgm:prSet/>
      <dgm:spPr/>
      <dgm:t>
        <a:bodyPr/>
        <a:lstStyle/>
        <a:p>
          <a:endParaRPr lang="el-GR"/>
        </a:p>
      </dgm:t>
    </dgm:pt>
    <dgm:pt modelId="{72AEEDE2-919E-46BD-A387-D7E10AD34F11}">
      <dgm:prSet phldrT="[Κείμενο]"/>
      <dgm:spPr/>
      <dgm:t>
        <a:bodyPr/>
        <a:lstStyle/>
        <a:p>
          <a:endParaRPr lang="el-GR" dirty="0"/>
        </a:p>
      </dgm:t>
    </dgm:pt>
    <dgm:pt modelId="{1F692CB1-4E6A-46D6-B992-AA17B7C164A1}" type="parTrans" cxnId="{228A4C77-A3D6-469B-803A-76A5C4840BE9}">
      <dgm:prSet/>
      <dgm:spPr/>
      <dgm:t>
        <a:bodyPr/>
        <a:lstStyle/>
        <a:p>
          <a:endParaRPr lang="el-GR"/>
        </a:p>
      </dgm:t>
    </dgm:pt>
    <dgm:pt modelId="{14DB44B2-D595-4A96-8F0E-7A39321B19A0}" type="sibTrans" cxnId="{228A4C77-A3D6-469B-803A-76A5C4840BE9}">
      <dgm:prSet/>
      <dgm:spPr/>
      <dgm:t>
        <a:bodyPr/>
        <a:lstStyle/>
        <a:p>
          <a:endParaRPr lang="el-GR"/>
        </a:p>
      </dgm:t>
    </dgm:pt>
    <dgm:pt modelId="{47A6CCE8-9C17-405A-B773-238A08B81309}">
      <dgm:prSet phldrT="[Κείμενο]"/>
      <dgm:spPr/>
      <dgm:t>
        <a:bodyPr/>
        <a:lstStyle/>
        <a:p>
          <a:endParaRPr lang="el-GR" dirty="0"/>
        </a:p>
      </dgm:t>
    </dgm:pt>
    <dgm:pt modelId="{4637E01A-C536-4203-9847-8D24789F2590}" type="parTrans" cxnId="{D0D8AF24-6EEC-44DD-9B90-299AA9B62691}">
      <dgm:prSet/>
      <dgm:spPr/>
      <dgm:t>
        <a:bodyPr/>
        <a:lstStyle/>
        <a:p>
          <a:endParaRPr lang="el-GR"/>
        </a:p>
      </dgm:t>
    </dgm:pt>
    <dgm:pt modelId="{A5A48399-37AF-4A87-B3C3-CA54AD787263}" type="sibTrans" cxnId="{D0D8AF24-6EEC-44DD-9B90-299AA9B62691}">
      <dgm:prSet/>
      <dgm:spPr/>
      <dgm:t>
        <a:bodyPr/>
        <a:lstStyle/>
        <a:p>
          <a:endParaRPr lang="el-GR"/>
        </a:p>
      </dgm:t>
    </dgm:pt>
    <dgm:pt modelId="{C38BF15D-D55A-4FE4-86FC-B9506B2E3C4A}" type="pres">
      <dgm:prSet presAssocID="{B4B14628-0604-481C-A1E5-0A6219E0E9A9}" presName="Name0" presStyleCnt="0">
        <dgm:presLayoutVars>
          <dgm:dir/>
          <dgm:animLvl val="lvl"/>
          <dgm:resizeHandles val="exact"/>
        </dgm:presLayoutVars>
      </dgm:prSet>
      <dgm:spPr/>
    </dgm:pt>
    <dgm:pt modelId="{F51F4701-6653-4D46-90BF-586E01F57F19}" type="pres">
      <dgm:prSet presAssocID="{DB97280D-5D6B-47FA-A437-BCEC7A881C36}" presName="composite" presStyleCnt="0"/>
      <dgm:spPr/>
    </dgm:pt>
    <dgm:pt modelId="{93D2AEC1-2161-4414-8FA9-2E9486ED3CFE}" type="pres">
      <dgm:prSet presAssocID="{DB97280D-5D6B-47FA-A437-BCEC7A881C36}" presName="parTx" presStyleLbl="alignNode1" presStyleIdx="0" presStyleCnt="3">
        <dgm:presLayoutVars>
          <dgm:chMax val="0"/>
          <dgm:chPref val="0"/>
          <dgm:bulletEnabled val="1"/>
        </dgm:presLayoutVars>
      </dgm:prSet>
      <dgm:spPr/>
    </dgm:pt>
    <dgm:pt modelId="{792AE358-DDA8-4235-AFD0-5E4586F615C9}" type="pres">
      <dgm:prSet presAssocID="{DB97280D-5D6B-47FA-A437-BCEC7A881C36}" presName="desTx" presStyleLbl="alignAccFollowNode1" presStyleIdx="0" presStyleCnt="3">
        <dgm:presLayoutVars>
          <dgm:bulletEnabled val="1"/>
        </dgm:presLayoutVars>
      </dgm:prSet>
      <dgm:spPr/>
    </dgm:pt>
    <dgm:pt modelId="{2C226BC0-6D6E-4407-A877-632BC811052B}" type="pres">
      <dgm:prSet presAssocID="{3E5D9528-2828-4067-82B0-AB81210D6BFD}" presName="space" presStyleCnt="0"/>
      <dgm:spPr/>
    </dgm:pt>
    <dgm:pt modelId="{7F73ACAB-1541-4B1C-BCEB-685831239E16}" type="pres">
      <dgm:prSet presAssocID="{D66C081D-BDE8-4780-895B-9B0ACD94F5B5}" presName="composite" presStyleCnt="0"/>
      <dgm:spPr/>
    </dgm:pt>
    <dgm:pt modelId="{8E7176D0-88D1-46F6-B5A8-542D6D6F37A6}" type="pres">
      <dgm:prSet presAssocID="{D66C081D-BDE8-4780-895B-9B0ACD94F5B5}" presName="parTx" presStyleLbl="alignNode1" presStyleIdx="1" presStyleCnt="3">
        <dgm:presLayoutVars>
          <dgm:chMax val="0"/>
          <dgm:chPref val="0"/>
          <dgm:bulletEnabled val="1"/>
        </dgm:presLayoutVars>
      </dgm:prSet>
      <dgm:spPr/>
    </dgm:pt>
    <dgm:pt modelId="{4B8DC7E9-975A-42C0-BA92-D85328588419}" type="pres">
      <dgm:prSet presAssocID="{D66C081D-BDE8-4780-895B-9B0ACD94F5B5}" presName="desTx" presStyleLbl="alignAccFollowNode1" presStyleIdx="1" presStyleCnt="3">
        <dgm:presLayoutVars>
          <dgm:bulletEnabled val="1"/>
        </dgm:presLayoutVars>
      </dgm:prSet>
      <dgm:spPr/>
    </dgm:pt>
    <dgm:pt modelId="{C9BE44A1-5984-4AC4-B095-D0E491666C03}" type="pres">
      <dgm:prSet presAssocID="{96CEE5C8-7F8E-419B-86FB-63CDE0EEFEBD}" presName="space" presStyleCnt="0"/>
      <dgm:spPr/>
    </dgm:pt>
    <dgm:pt modelId="{8669A58E-A225-401C-8ADE-9267DDEBCF0F}" type="pres">
      <dgm:prSet presAssocID="{B363C984-EF85-44B2-A226-B71AA510D118}" presName="composite" presStyleCnt="0"/>
      <dgm:spPr/>
    </dgm:pt>
    <dgm:pt modelId="{E8D1FE3C-1227-46D4-8E68-843621B905DF}" type="pres">
      <dgm:prSet presAssocID="{B363C984-EF85-44B2-A226-B71AA510D118}" presName="parTx" presStyleLbl="alignNode1" presStyleIdx="2" presStyleCnt="3">
        <dgm:presLayoutVars>
          <dgm:chMax val="0"/>
          <dgm:chPref val="0"/>
          <dgm:bulletEnabled val="1"/>
        </dgm:presLayoutVars>
      </dgm:prSet>
      <dgm:spPr/>
    </dgm:pt>
    <dgm:pt modelId="{F21A6541-91F1-40BC-BA07-1EA3CDF75B7D}" type="pres">
      <dgm:prSet presAssocID="{B363C984-EF85-44B2-A226-B71AA510D118}" presName="desTx" presStyleLbl="alignAccFollowNode1" presStyleIdx="2" presStyleCnt="3">
        <dgm:presLayoutVars>
          <dgm:bulletEnabled val="1"/>
        </dgm:presLayoutVars>
      </dgm:prSet>
      <dgm:spPr/>
    </dgm:pt>
  </dgm:ptLst>
  <dgm:cxnLst>
    <dgm:cxn modelId="{B03DB502-4E78-43C2-B5BC-F2935F0BE165}" srcId="{B363C984-EF85-44B2-A226-B71AA510D118}" destId="{B44F391A-03A1-4507-B9B4-800F1662607E}" srcOrd="0" destOrd="0" parTransId="{4D9B9D7B-1108-4A51-BD16-CF02EDFC281D}" sibTransId="{479C3A01-2F91-45F6-B486-98C666AC2153}"/>
    <dgm:cxn modelId="{12080C04-B30F-4664-BC83-35D865728F63}" type="presOf" srcId="{D66C081D-BDE8-4780-895B-9B0ACD94F5B5}" destId="{8E7176D0-88D1-46F6-B5A8-542D6D6F37A6}" srcOrd="0" destOrd="0" presId="urn:microsoft.com/office/officeart/2005/8/layout/hList1"/>
    <dgm:cxn modelId="{072CBD0C-1B06-41FE-B874-84E2CE63B1C8}" srcId="{D66C081D-BDE8-4780-895B-9B0ACD94F5B5}" destId="{44BFA96B-B29A-47C4-B530-E3D8E9FA09C1}" srcOrd="4" destOrd="0" parTransId="{F83C460C-0F95-4B9D-8AB4-6AC30A49AEA8}" sibTransId="{C1E7EF91-A0C8-4F9F-82FD-E5FA0FA71D77}"/>
    <dgm:cxn modelId="{818E060E-C885-4FC3-9CFC-85A9A4DB2B48}" type="presOf" srcId="{B363C984-EF85-44B2-A226-B71AA510D118}" destId="{E8D1FE3C-1227-46D4-8E68-843621B905DF}" srcOrd="0" destOrd="0" presId="urn:microsoft.com/office/officeart/2005/8/layout/hList1"/>
    <dgm:cxn modelId="{D1B55B15-698F-4FD1-B42D-15A3F3E023CE}" type="presOf" srcId="{44BFA96B-B29A-47C4-B530-E3D8E9FA09C1}" destId="{4B8DC7E9-975A-42C0-BA92-D85328588419}" srcOrd="0" destOrd="4" presId="urn:microsoft.com/office/officeart/2005/8/layout/hList1"/>
    <dgm:cxn modelId="{D0D8AF24-6EEC-44DD-9B90-299AA9B62691}" srcId="{D66C081D-BDE8-4780-895B-9B0ACD94F5B5}" destId="{47A6CCE8-9C17-405A-B773-238A08B81309}" srcOrd="2" destOrd="0" parTransId="{4637E01A-C536-4203-9847-8D24789F2590}" sibTransId="{A5A48399-37AF-4A87-B3C3-CA54AD787263}"/>
    <dgm:cxn modelId="{A1B7D02A-F3E1-4487-82CB-A517E02CDA92}" srcId="{B4B14628-0604-481C-A1E5-0A6219E0E9A9}" destId="{D66C081D-BDE8-4780-895B-9B0ACD94F5B5}" srcOrd="1" destOrd="0" parTransId="{215BA235-0224-4132-BBD0-A8AE05918A51}" sibTransId="{96CEE5C8-7F8E-419B-86FB-63CDE0EEFEBD}"/>
    <dgm:cxn modelId="{AD1C3B2D-0003-4992-BE76-4046BDE2DEA9}" srcId="{DB97280D-5D6B-47FA-A437-BCEC7A881C36}" destId="{09C3E6A0-E357-48B1-A91C-D42832946D0C}" srcOrd="1" destOrd="0" parTransId="{ECAB2F52-D3FA-4ED9-ADC2-DF9222797A8E}" sibTransId="{5203C7D3-7708-432B-9D44-E3C497ABC1A9}"/>
    <dgm:cxn modelId="{F651573D-4BC5-43D3-9D0F-F1B5A75CEF54}" type="presOf" srcId="{B4B14628-0604-481C-A1E5-0A6219E0E9A9}" destId="{C38BF15D-D55A-4FE4-86FC-B9506B2E3C4A}" srcOrd="0" destOrd="0" presId="urn:microsoft.com/office/officeart/2005/8/layout/hList1"/>
    <dgm:cxn modelId="{F9A6BD5B-94B7-4B29-9961-92B22814DC47}" srcId="{D66C081D-BDE8-4780-895B-9B0ACD94F5B5}" destId="{1FE8D5A6-A744-4FF0-9D56-50C0A95EA9B3}" srcOrd="1" destOrd="0" parTransId="{42CB7D36-46BC-478E-BB31-8180B8CD538A}" sibTransId="{EB8CBB9E-6C71-4353-812D-A67F90D4EC45}"/>
    <dgm:cxn modelId="{1B33B25D-09E1-4C14-953A-F8A38C6C1D86}" srcId="{B4B14628-0604-481C-A1E5-0A6219E0E9A9}" destId="{DB97280D-5D6B-47FA-A437-BCEC7A881C36}" srcOrd="0" destOrd="0" parTransId="{518000FB-3696-43BD-886A-60B9AF68BF9F}" sibTransId="{3E5D9528-2828-4067-82B0-AB81210D6BFD}"/>
    <dgm:cxn modelId="{272CA05E-ED83-4AA4-BDF4-F7402AAD93A5}" srcId="{DB97280D-5D6B-47FA-A437-BCEC7A881C36}" destId="{E880EFA1-7373-44A4-8A78-A2C452CC0A88}" srcOrd="0" destOrd="0" parTransId="{A094BD5A-D967-497F-8594-F6787B0454D4}" sibTransId="{A4BFE64D-7D60-4107-BFD8-5AFAF2BC67B4}"/>
    <dgm:cxn modelId="{363F2161-6FD8-461A-A4D2-02788A484079}" type="presOf" srcId="{E880EFA1-7373-44A4-8A78-A2C452CC0A88}" destId="{792AE358-DDA8-4235-AFD0-5E4586F615C9}" srcOrd="0" destOrd="0" presId="urn:microsoft.com/office/officeart/2005/8/layout/hList1"/>
    <dgm:cxn modelId="{139BB556-ADE0-4489-93A6-171CE53C6D85}" type="presOf" srcId="{1FE8D5A6-A744-4FF0-9D56-50C0A95EA9B3}" destId="{4B8DC7E9-975A-42C0-BA92-D85328588419}" srcOrd="0" destOrd="1" presId="urn:microsoft.com/office/officeart/2005/8/layout/hList1"/>
    <dgm:cxn modelId="{228A4C77-A3D6-469B-803A-76A5C4840BE9}" srcId="{D66C081D-BDE8-4780-895B-9B0ACD94F5B5}" destId="{72AEEDE2-919E-46BD-A387-D7E10AD34F11}" srcOrd="3" destOrd="0" parTransId="{1F692CB1-4E6A-46D6-B992-AA17B7C164A1}" sibTransId="{14DB44B2-D595-4A96-8F0E-7A39321B19A0}"/>
    <dgm:cxn modelId="{852E7891-9A38-4677-9321-05F687F0158A}" type="presOf" srcId="{68775514-BB20-4615-B869-001C86EDBE9B}" destId="{4B8DC7E9-975A-42C0-BA92-D85328588419}" srcOrd="0" destOrd="0" presId="urn:microsoft.com/office/officeart/2005/8/layout/hList1"/>
    <dgm:cxn modelId="{C3A50E98-1890-437C-9EC2-9A0B473F4433}" type="presOf" srcId="{7C78A24A-C20A-4117-A6D0-82832214A394}" destId="{4B8DC7E9-975A-42C0-BA92-D85328588419}" srcOrd="0" destOrd="5" presId="urn:microsoft.com/office/officeart/2005/8/layout/hList1"/>
    <dgm:cxn modelId="{06FB2DB5-D34D-4966-A4AF-0B5C518B9791}" type="presOf" srcId="{09C3E6A0-E357-48B1-A91C-D42832946D0C}" destId="{792AE358-DDA8-4235-AFD0-5E4586F615C9}" srcOrd="0" destOrd="1" presId="urn:microsoft.com/office/officeart/2005/8/layout/hList1"/>
    <dgm:cxn modelId="{498C82B5-78ED-42D2-96EC-41FD3F239ED0}" type="presOf" srcId="{DB97280D-5D6B-47FA-A437-BCEC7A881C36}" destId="{93D2AEC1-2161-4414-8FA9-2E9486ED3CFE}" srcOrd="0" destOrd="0" presId="urn:microsoft.com/office/officeart/2005/8/layout/hList1"/>
    <dgm:cxn modelId="{35A020C0-BD9C-47A1-A15E-7D4461B65483}" type="presOf" srcId="{47A6CCE8-9C17-405A-B773-238A08B81309}" destId="{4B8DC7E9-975A-42C0-BA92-D85328588419}" srcOrd="0" destOrd="2" presId="urn:microsoft.com/office/officeart/2005/8/layout/hList1"/>
    <dgm:cxn modelId="{968B86C8-F4D0-42F9-A5C2-826C3017152E}" type="presOf" srcId="{B44F391A-03A1-4507-B9B4-800F1662607E}" destId="{F21A6541-91F1-40BC-BA07-1EA3CDF75B7D}" srcOrd="0" destOrd="0" presId="urn:microsoft.com/office/officeart/2005/8/layout/hList1"/>
    <dgm:cxn modelId="{3F514BF4-21DA-434D-93EC-35D674566A1E}" type="presOf" srcId="{72AEEDE2-919E-46BD-A387-D7E10AD34F11}" destId="{4B8DC7E9-975A-42C0-BA92-D85328588419}" srcOrd="0" destOrd="3" presId="urn:microsoft.com/office/officeart/2005/8/layout/hList1"/>
    <dgm:cxn modelId="{07F1B5F8-2ABB-41E3-84F2-1B23D780354A}" srcId="{D66C081D-BDE8-4780-895B-9B0ACD94F5B5}" destId="{7C78A24A-C20A-4117-A6D0-82832214A394}" srcOrd="5" destOrd="0" parTransId="{32F36916-762B-4664-BF99-9CDC1F05F7A9}" sibTransId="{FDAC78EC-B9B5-4304-A703-C0B0EB15C66A}"/>
    <dgm:cxn modelId="{5D340AF9-794B-43AA-B882-66A8ADE5CB1A}" srcId="{B4B14628-0604-481C-A1E5-0A6219E0E9A9}" destId="{B363C984-EF85-44B2-A226-B71AA510D118}" srcOrd="2" destOrd="0" parTransId="{6ED3CDEE-F8EA-4A5C-92E8-37E27BEDC9AC}" sibTransId="{D9BE840A-996B-490F-94CD-97F969DE5AA3}"/>
    <dgm:cxn modelId="{503684FF-4F78-43E4-910A-94E85477D785}" srcId="{D66C081D-BDE8-4780-895B-9B0ACD94F5B5}" destId="{68775514-BB20-4615-B869-001C86EDBE9B}" srcOrd="0" destOrd="0" parTransId="{8E549219-DBED-4AFC-8733-A7724CFD538D}" sibTransId="{A3B375F5-A379-40D5-9B61-6136D9D8FB5C}"/>
    <dgm:cxn modelId="{175A742D-70DA-4FDF-B1A9-1428BE5C249E}" type="presParOf" srcId="{C38BF15D-D55A-4FE4-86FC-B9506B2E3C4A}" destId="{F51F4701-6653-4D46-90BF-586E01F57F19}" srcOrd="0" destOrd="0" presId="urn:microsoft.com/office/officeart/2005/8/layout/hList1"/>
    <dgm:cxn modelId="{544F7F69-5E68-43B4-B4B0-90CA3B32C584}" type="presParOf" srcId="{F51F4701-6653-4D46-90BF-586E01F57F19}" destId="{93D2AEC1-2161-4414-8FA9-2E9486ED3CFE}" srcOrd="0" destOrd="0" presId="urn:microsoft.com/office/officeart/2005/8/layout/hList1"/>
    <dgm:cxn modelId="{B582DC49-EE20-48F8-9623-60134F170893}" type="presParOf" srcId="{F51F4701-6653-4D46-90BF-586E01F57F19}" destId="{792AE358-DDA8-4235-AFD0-5E4586F615C9}" srcOrd="1" destOrd="0" presId="urn:microsoft.com/office/officeart/2005/8/layout/hList1"/>
    <dgm:cxn modelId="{0062E6F3-FE9D-4FDC-A500-0D4F58621C4B}" type="presParOf" srcId="{C38BF15D-D55A-4FE4-86FC-B9506B2E3C4A}" destId="{2C226BC0-6D6E-4407-A877-632BC811052B}" srcOrd="1" destOrd="0" presId="urn:microsoft.com/office/officeart/2005/8/layout/hList1"/>
    <dgm:cxn modelId="{7A17AB31-69A6-4CC2-A42C-9A0AC16C1369}" type="presParOf" srcId="{C38BF15D-D55A-4FE4-86FC-B9506B2E3C4A}" destId="{7F73ACAB-1541-4B1C-BCEB-685831239E16}" srcOrd="2" destOrd="0" presId="urn:microsoft.com/office/officeart/2005/8/layout/hList1"/>
    <dgm:cxn modelId="{8907EC4D-3980-4FA0-A60E-9F6BECE6358E}" type="presParOf" srcId="{7F73ACAB-1541-4B1C-BCEB-685831239E16}" destId="{8E7176D0-88D1-46F6-B5A8-542D6D6F37A6}" srcOrd="0" destOrd="0" presId="urn:microsoft.com/office/officeart/2005/8/layout/hList1"/>
    <dgm:cxn modelId="{A20BFB79-35B1-492C-80D4-08EA5FD7805B}" type="presParOf" srcId="{7F73ACAB-1541-4B1C-BCEB-685831239E16}" destId="{4B8DC7E9-975A-42C0-BA92-D85328588419}" srcOrd="1" destOrd="0" presId="urn:microsoft.com/office/officeart/2005/8/layout/hList1"/>
    <dgm:cxn modelId="{48EADAA2-A94B-4E41-B130-FB6168698A06}" type="presParOf" srcId="{C38BF15D-D55A-4FE4-86FC-B9506B2E3C4A}" destId="{C9BE44A1-5984-4AC4-B095-D0E491666C03}" srcOrd="3" destOrd="0" presId="urn:microsoft.com/office/officeart/2005/8/layout/hList1"/>
    <dgm:cxn modelId="{39E523C2-E48E-4B55-9BCF-24BCC36A8BA7}" type="presParOf" srcId="{C38BF15D-D55A-4FE4-86FC-B9506B2E3C4A}" destId="{8669A58E-A225-401C-8ADE-9267DDEBCF0F}" srcOrd="4" destOrd="0" presId="urn:microsoft.com/office/officeart/2005/8/layout/hList1"/>
    <dgm:cxn modelId="{28F0F2E8-6DFB-4CD2-9605-81D518E73BEC}" type="presParOf" srcId="{8669A58E-A225-401C-8ADE-9267DDEBCF0F}" destId="{E8D1FE3C-1227-46D4-8E68-843621B905DF}" srcOrd="0" destOrd="0" presId="urn:microsoft.com/office/officeart/2005/8/layout/hList1"/>
    <dgm:cxn modelId="{29CF8174-4FB2-4681-B6A0-25628B0B3AE5}" type="presParOf" srcId="{8669A58E-A225-401C-8ADE-9267DDEBCF0F}" destId="{F21A6541-91F1-40BC-BA07-1EA3CDF75B7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0EE9270-E8A8-4B1D-83C7-995C9D8FF986}" type="doc">
      <dgm:prSet loTypeId="urn:microsoft.com/office/officeart/2005/8/layout/hList3" loCatId="list" qsTypeId="urn:microsoft.com/office/officeart/2005/8/quickstyle/simple3" qsCatId="simple" csTypeId="urn:microsoft.com/office/officeart/2005/8/colors/accent1_3" csCatId="accent1" phldr="1"/>
      <dgm:spPr/>
      <dgm:t>
        <a:bodyPr/>
        <a:lstStyle/>
        <a:p>
          <a:endParaRPr lang="el-GR"/>
        </a:p>
      </dgm:t>
    </dgm:pt>
    <dgm:pt modelId="{16D8DE7F-C7FB-4DC5-8753-49D7A2A7C6D7}">
      <dgm:prSet phldrT="[Κείμενο]"/>
      <dgm:spPr/>
      <dgm:t>
        <a:bodyPr/>
        <a:lstStyle/>
        <a:p>
          <a:pPr>
            <a:buSzPts val="1800"/>
            <a:buFont typeface="Wingdings" panose="05000000000000000000" pitchFamily="2" charset="2"/>
            <a:buChar char="q"/>
          </a:pPr>
          <a:r>
            <a:rPr lang="el-GR" b="0" i="0" dirty="0">
              <a:latin typeface="Roboto"/>
              <a:ea typeface="Roboto"/>
              <a:cs typeface="Roboto"/>
              <a:sym typeface="Roboto"/>
            </a:rPr>
            <a:t>Ένα οργανικό εγκεφαλικό σύνδρομο που χαρακτηρίζεται από ταυτόχρονη διαταραχή της συνείδησης και προσοχής,      </a:t>
          </a:r>
          <a:r>
            <a:rPr lang="en-US" b="0" i="0" dirty="0">
              <a:latin typeface="Roboto"/>
              <a:ea typeface="Roboto"/>
              <a:cs typeface="Roboto"/>
              <a:sym typeface="Roboto"/>
            </a:rPr>
            <a:t>                </a:t>
          </a:r>
          <a:r>
            <a:rPr lang="el-GR" b="0" i="0" dirty="0">
              <a:latin typeface="Roboto"/>
              <a:ea typeface="Roboto"/>
              <a:cs typeface="Roboto"/>
              <a:sym typeface="Roboto"/>
            </a:rPr>
            <a:t>της αντίληψης, της σκέψης, της μνήμης, της ψυχοκινητικής συμπεριφοράς, του συναισθήματος και του κύκλου ύπνου-εγρήγορσης. </a:t>
          </a:r>
          <a:r>
            <a:rPr lang="el-GR" dirty="0">
              <a:latin typeface="Roboto"/>
              <a:ea typeface="Roboto"/>
              <a:cs typeface="Roboto"/>
              <a:sym typeface="Roboto"/>
            </a:rPr>
            <a:t>Έχει οξεία ή </a:t>
          </a:r>
          <a:r>
            <a:rPr lang="el-GR" dirty="0" err="1">
              <a:latin typeface="Roboto"/>
              <a:ea typeface="Roboto"/>
              <a:cs typeface="Roboto"/>
              <a:sym typeface="Roboto"/>
            </a:rPr>
            <a:t>υποξεία</a:t>
          </a:r>
          <a:r>
            <a:rPr lang="el-GR" dirty="0">
              <a:latin typeface="Roboto"/>
              <a:ea typeface="Roboto"/>
              <a:cs typeface="Roboto"/>
              <a:sym typeface="Roboto"/>
            </a:rPr>
            <a:t> έναρξη (σε ώρες ή μέρες) και ημερήσια διακύμανση. Οφείλεται σε φυσιολογικές διαταραχές</a:t>
          </a:r>
        </a:p>
        <a:p>
          <a:pPr>
            <a:buSzPts val="1800"/>
            <a:buFont typeface="Wingdings" panose="05000000000000000000" pitchFamily="2" charset="2"/>
            <a:buChar char="q"/>
          </a:pPr>
          <a:r>
            <a:rPr lang="el-GR" dirty="0">
              <a:latin typeface="Roboto"/>
              <a:ea typeface="Roboto"/>
              <a:cs typeface="Roboto"/>
              <a:sym typeface="Roboto"/>
            </a:rPr>
            <a:t> (νοσήματα, </a:t>
          </a:r>
          <a:r>
            <a:rPr lang="el-GR" dirty="0" err="1">
              <a:latin typeface="Roboto"/>
              <a:ea typeface="Roboto"/>
              <a:cs typeface="Roboto"/>
              <a:sym typeface="Roboto"/>
            </a:rPr>
            <a:t>τοξίκωση</a:t>
          </a:r>
          <a:r>
            <a:rPr lang="el-GR" dirty="0">
              <a:latin typeface="Roboto"/>
              <a:ea typeface="Roboto"/>
              <a:cs typeface="Roboto"/>
              <a:sym typeface="Roboto"/>
            </a:rPr>
            <a:t> ή απόσυρση ουσιών, τοξίνες </a:t>
          </a:r>
          <a:r>
            <a:rPr lang="el-GR" dirty="0" err="1">
              <a:latin typeface="Roboto"/>
              <a:ea typeface="Roboto"/>
              <a:cs typeface="Roboto"/>
              <a:sym typeface="Roboto"/>
            </a:rPr>
            <a:t>κ.αλ</a:t>
          </a:r>
          <a:r>
            <a:rPr lang="el-GR" dirty="0">
              <a:latin typeface="Roboto"/>
              <a:ea typeface="Roboto"/>
              <a:cs typeface="Roboto"/>
              <a:sym typeface="Roboto"/>
            </a:rPr>
            <a:t>.)</a:t>
          </a:r>
          <a:endParaRPr lang="el-GR" dirty="0"/>
        </a:p>
      </dgm:t>
    </dgm:pt>
    <dgm:pt modelId="{E4FC38FB-9FC9-4C6E-B9DF-8202D3745ACF}" type="parTrans" cxnId="{F4874AD2-3166-43C9-9A5A-7B1908400F82}">
      <dgm:prSet/>
      <dgm:spPr/>
      <dgm:t>
        <a:bodyPr/>
        <a:lstStyle/>
        <a:p>
          <a:endParaRPr lang="el-GR"/>
        </a:p>
      </dgm:t>
    </dgm:pt>
    <dgm:pt modelId="{09CF8E34-7A46-4A4D-B6A3-43DE72057BA0}" type="sibTrans" cxnId="{F4874AD2-3166-43C9-9A5A-7B1908400F82}">
      <dgm:prSet/>
      <dgm:spPr/>
      <dgm:t>
        <a:bodyPr/>
        <a:lstStyle/>
        <a:p>
          <a:endParaRPr lang="el-GR"/>
        </a:p>
      </dgm:t>
    </dgm:pt>
    <dgm:pt modelId="{9D60115A-AE9F-49B6-9607-133D4D1A214A}">
      <dgm:prSet phldrT="[Κείμενο]" custT="1"/>
      <dgm:spPr/>
      <dgm:t>
        <a:bodyPr/>
        <a:lstStyle/>
        <a:p>
          <a:r>
            <a:rPr lang="el-GR" sz="2400" dirty="0">
              <a:latin typeface="Roboto"/>
              <a:ea typeface="Roboto"/>
              <a:cs typeface="Roboto"/>
              <a:sym typeface="Roboto"/>
            </a:rPr>
            <a:t>Υπερδραστήριο</a:t>
          </a:r>
          <a:r>
            <a:rPr lang="el-GR" sz="1800" dirty="0">
              <a:latin typeface="Roboto"/>
              <a:ea typeface="Roboto"/>
              <a:cs typeface="Roboto"/>
              <a:sym typeface="Roboto"/>
            </a:rPr>
            <a:t> </a:t>
          </a:r>
        </a:p>
        <a:p>
          <a:r>
            <a:rPr lang="el-GR" sz="1800" dirty="0">
              <a:latin typeface="Roboto"/>
              <a:ea typeface="Roboto"/>
              <a:cs typeface="Roboto"/>
              <a:sym typeface="Roboto"/>
            </a:rPr>
            <a:t> διέγερση </a:t>
          </a:r>
          <a:r>
            <a:rPr lang="el-GR" sz="1800" dirty="0" err="1">
              <a:latin typeface="Roboto"/>
              <a:ea typeface="Roboto"/>
              <a:cs typeface="Roboto"/>
              <a:sym typeface="Roboto"/>
            </a:rPr>
            <a:t>υπερκινητικότητα</a:t>
          </a:r>
          <a:endParaRPr lang="el-GR" sz="1800" dirty="0"/>
        </a:p>
      </dgm:t>
    </dgm:pt>
    <dgm:pt modelId="{A38633AB-1645-4B5D-8984-FD6D9C9CEDB3}" type="parTrans" cxnId="{E672EE87-E1D4-48A3-B47C-0210158D37BC}">
      <dgm:prSet/>
      <dgm:spPr/>
      <dgm:t>
        <a:bodyPr/>
        <a:lstStyle/>
        <a:p>
          <a:endParaRPr lang="el-GR"/>
        </a:p>
      </dgm:t>
    </dgm:pt>
    <dgm:pt modelId="{F0D77F2A-B8D8-4903-AE54-31B954E22F2E}" type="sibTrans" cxnId="{E672EE87-E1D4-48A3-B47C-0210158D37BC}">
      <dgm:prSet/>
      <dgm:spPr/>
      <dgm:t>
        <a:bodyPr/>
        <a:lstStyle/>
        <a:p>
          <a:endParaRPr lang="el-GR"/>
        </a:p>
      </dgm:t>
    </dgm:pt>
    <dgm:pt modelId="{642DDA80-4F50-43AB-96E0-4753553277A0}">
      <dgm:prSet phldrT="[Κείμενο]" custT="1"/>
      <dgm:spPr/>
      <dgm:t>
        <a:bodyPr/>
        <a:lstStyle/>
        <a:p>
          <a:pPr>
            <a:buSzPts val="1600"/>
            <a:buFont typeface="Wingdings" panose="05000000000000000000" pitchFamily="2" charset="2"/>
            <a:buChar char="q"/>
          </a:pPr>
          <a:r>
            <a:rPr lang="el-GR" sz="2400" b="0" i="0" dirty="0" err="1">
              <a:latin typeface="Roboto"/>
              <a:ea typeface="Roboto"/>
              <a:cs typeface="Roboto"/>
              <a:sym typeface="Roboto"/>
            </a:rPr>
            <a:t>Υποδραστήριο</a:t>
          </a:r>
          <a:endParaRPr lang="el-GR" sz="2400" b="0" i="0" dirty="0">
            <a:latin typeface="Roboto"/>
            <a:ea typeface="Roboto"/>
            <a:cs typeface="Roboto"/>
            <a:sym typeface="Roboto"/>
          </a:endParaRPr>
        </a:p>
        <a:p>
          <a:pPr>
            <a:buSzPts val="1600"/>
            <a:buFont typeface="Wingdings" panose="05000000000000000000" pitchFamily="2" charset="2"/>
            <a:buChar char="q"/>
          </a:pPr>
          <a:r>
            <a:rPr lang="el-GR" sz="1800" b="0" i="0" dirty="0">
              <a:latin typeface="Roboto"/>
              <a:ea typeface="Roboto"/>
              <a:cs typeface="Roboto"/>
              <a:sym typeface="Roboto"/>
            </a:rPr>
            <a:t> ληθαργικότητα  </a:t>
          </a:r>
          <a:r>
            <a:rPr lang="el-GR" sz="1800" dirty="0">
              <a:latin typeface="Roboto"/>
              <a:ea typeface="Roboto"/>
              <a:cs typeface="Roboto"/>
              <a:sym typeface="Roboto"/>
            </a:rPr>
            <a:t>απόσυρση                έλλειψη επικοινωνίας </a:t>
          </a:r>
          <a:r>
            <a:rPr lang="el-GR" sz="1800" b="1" dirty="0">
              <a:latin typeface="Roboto"/>
              <a:ea typeface="Roboto"/>
              <a:cs typeface="Roboto"/>
              <a:sym typeface="Roboto"/>
            </a:rPr>
            <a:t>Συχνή </a:t>
          </a:r>
          <a:r>
            <a:rPr lang="el-GR" sz="1800" b="1" dirty="0" err="1">
              <a:latin typeface="Roboto"/>
              <a:ea typeface="Roboto"/>
              <a:cs typeface="Roboto"/>
              <a:sym typeface="Roboto"/>
            </a:rPr>
            <a:t>υποδιάγνωση</a:t>
          </a:r>
          <a:endParaRPr lang="el-GR" sz="1800" b="1" dirty="0"/>
        </a:p>
      </dgm:t>
    </dgm:pt>
    <dgm:pt modelId="{8F81E25E-9ABC-4442-927A-95036BD28846}" type="parTrans" cxnId="{DCAA5CDE-9821-4B17-A363-567E5BF9C752}">
      <dgm:prSet/>
      <dgm:spPr/>
      <dgm:t>
        <a:bodyPr/>
        <a:lstStyle/>
        <a:p>
          <a:endParaRPr lang="el-GR"/>
        </a:p>
      </dgm:t>
    </dgm:pt>
    <dgm:pt modelId="{DE916144-A084-4059-8778-FC8DD0DE8168}" type="sibTrans" cxnId="{DCAA5CDE-9821-4B17-A363-567E5BF9C752}">
      <dgm:prSet/>
      <dgm:spPr/>
      <dgm:t>
        <a:bodyPr/>
        <a:lstStyle/>
        <a:p>
          <a:endParaRPr lang="el-GR"/>
        </a:p>
      </dgm:t>
    </dgm:pt>
    <dgm:pt modelId="{2DE8BFB7-C09F-46F2-8A84-11458062DFA4}">
      <dgm:prSet phldrT="[Κείμενο]" custT="1"/>
      <dgm:spPr/>
      <dgm:t>
        <a:bodyPr/>
        <a:lstStyle/>
        <a:p>
          <a:pPr>
            <a:buSzPts val="1600"/>
            <a:buFont typeface="Wingdings" panose="05000000000000000000" pitchFamily="2" charset="2"/>
            <a:buChar char="q"/>
          </a:pPr>
          <a:r>
            <a:rPr lang="el-GR" sz="3200" dirty="0">
              <a:latin typeface="Roboto"/>
              <a:ea typeface="Roboto"/>
              <a:cs typeface="Roboto"/>
              <a:sym typeface="Roboto"/>
            </a:rPr>
            <a:t>Μεικτό</a:t>
          </a:r>
          <a:endParaRPr lang="el-GR" sz="3200" dirty="0"/>
        </a:p>
      </dgm:t>
    </dgm:pt>
    <dgm:pt modelId="{C34685FA-AFF2-450B-A5D9-315AEDB870E4}" type="parTrans" cxnId="{4341C19F-1050-47EB-8C53-04EA218E5DF6}">
      <dgm:prSet/>
      <dgm:spPr/>
      <dgm:t>
        <a:bodyPr/>
        <a:lstStyle/>
        <a:p>
          <a:endParaRPr lang="el-GR"/>
        </a:p>
      </dgm:t>
    </dgm:pt>
    <dgm:pt modelId="{3B1E1F25-A2E2-4CBB-A7CB-A36576F28B79}" type="sibTrans" cxnId="{4341C19F-1050-47EB-8C53-04EA218E5DF6}">
      <dgm:prSet/>
      <dgm:spPr/>
      <dgm:t>
        <a:bodyPr/>
        <a:lstStyle/>
        <a:p>
          <a:endParaRPr lang="el-GR"/>
        </a:p>
      </dgm:t>
    </dgm:pt>
    <dgm:pt modelId="{522EEB8C-857A-414B-9AEC-4DD660D63F5F}">
      <dgm:prSet/>
      <dgm:spPr/>
      <dgm:t>
        <a:bodyPr/>
        <a:lstStyle/>
        <a:p>
          <a:endParaRPr lang="el-GR"/>
        </a:p>
      </dgm:t>
    </dgm:pt>
    <dgm:pt modelId="{6C634245-A140-4B87-8F6A-FF8D2A3B250F}" type="parTrans" cxnId="{14D1FE59-CB48-48FD-94C5-AE772089B48B}">
      <dgm:prSet/>
      <dgm:spPr/>
      <dgm:t>
        <a:bodyPr/>
        <a:lstStyle/>
        <a:p>
          <a:endParaRPr lang="el-GR"/>
        </a:p>
      </dgm:t>
    </dgm:pt>
    <dgm:pt modelId="{95FD3CD1-C48F-4A35-9573-48163AA97CE2}" type="sibTrans" cxnId="{14D1FE59-CB48-48FD-94C5-AE772089B48B}">
      <dgm:prSet/>
      <dgm:spPr/>
      <dgm:t>
        <a:bodyPr/>
        <a:lstStyle/>
        <a:p>
          <a:endParaRPr lang="el-GR"/>
        </a:p>
      </dgm:t>
    </dgm:pt>
    <dgm:pt modelId="{E2224211-C405-43F2-BD1D-16F378687547}" type="pres">
      <dgm:prSet presAssocID="{E0EE9270-E8A8-4B1D-83C7-995C9D8FF986}" presName="composite" presStyleCnt="0">
        <dgm:presLayoutVars>
          <dgm:chMax val="1"/>
          <dgm:dir/>
          <dgm:resizeHandles val="exact"/>
        </dgm:presLayoutVars>
      </dgm:prSet>
      <dgm:spPr/>
    </dgm:pt>
    <dgm:pt modelId="{AA23E9FA-308C-48E5-826B-670CE4E9AFDA}" type="pres">
      <dgm:prSet presAssocID="{16D8DE7F-C7FB-4DC5-8753-49D7A2A7C6D7}" presName="roof" presStyleLbl="dkBgShp" presStyleIdx="0" presStyleCnt="2" custScaleY="228368" custLinFactNeighborX="-1073" custLinFactNeighborY="0"/>
      <dgm:spPr/>
    </dgm:pt>
    <dgm:pt modelId="{20E4F558-A513-4F44-A252-2A84403E3011}" type="pres">
      <dgm:prSet presAssocID="{16D8DE7F-C7FB-4DC5-8753-49D7A2A7C6D7}" presName="pillars" presStyleCnt="0"/>
      <dgm:spPr/>
    </dgm:pt>
    <dgm:pt modelId="{E417392D-C0F2-460E-8D91-5D04659C6870}" type="pres">
      <dgm:prSet presAssocID="{16D8DE7F-C7FB-4DC5-8753-49D7A2A7C6D7}" presName="pillar1" presStyleLbl="node1" presStyleIdx="0" presStyleCnt="3" custScaleY="68860" custLinFactNeighborX="-92" custLinFactNeighborY="17369">
        <dgm:presLayoutVars>
          <dgm:bulletEnabled val="1"/>
        </dgm:presLayoutVars>
      </dgm:prSet>
      <dgm:spPr/>
    </dgm:pt>
    <dgm:pt modelId="{D6DFE992-99C4-474C-8F76-4F65FCF5DD5A}" type="pres">
      <dgm:prSet presAssocID="{642DDA80-4F50-43AB-96E0-4753553277A0}" presName="pillarX" presStyleLbl="node1" presStyleIdx="1" presStyleCnt="3" custScaleY="68893" custLinFactNeighborY="17340">
        <dgm:presLayoutVars>
          <dgm:bulletEnabled val="1"/>
        </dgm:presLayoutVars>
      </dgm:prSet>
      <dgm:spPr/>
    </dgm:pt>
    <dgm:pt modelId="{49A56CA3-B102-4C5B-A6CA-04C68E3B4E34}" type="pres">
      <dgm:prSet presAssocID="{2DE8BFB7-C09F-46F2-8A84-11458062DFA4}" presName="pillarX" presStyleLbl="node1" presStyleIdx="2" presStyleCnt="3" custScaleX="99140" custScaleY="68893" custLinFactNeighborX="138" custLinFactNeighborY="15595">
        <dgm:presLayoutVars>
          <dgm:bulletEnabled val="1"/>
        </dgm:presLayoutVars>
      </dgm:prSet>
      <dgm:spPr/>
    </dgm:pt>
    <dgm:pt modelId="{3B9AD4F6-327E-4517-AF1C-C9A8DE6D51CB}" type="pres">
      <dgm:prSet presAssocID="{16D8DE7F-C7FB-4DC5-8753-49D7A2A7C6D7}" presName="base" presStyleLbl="dkBgShp" presStyleIdx="1" presStyleCnt="2" custScaleY="175074" custLinFactY="100000" custLinFactNeighborY="168841"/>
      <dgm:spPr/>
    </dgm:pt>
  </dgm:ptLst>
  <dgm:cxnLst>
    <dgm:cxn modelId="{2DF5CF20-5CF4-4A5C-BB2D-CFB260B2705D}" type="presOf" srcId="{2DE8BFB7-C09F-46F2-8A84-11458062DFA4}" destId="{49A56CA3-B102-4C5B-A6CA-04C68E3B4E34}" srcOrd="0" destOrd="0" presId="urn:microsoft.com/office/officeart/2005/8/layout/hList3"/>
    <dgm:cxn modelId="{7987126F-A441-435A-9414-E782EE3CBA8D}" type="presOf" srcId="{16D8DE7F-C7FB-4DC5-8753-49D7A2A7C6D7}" destId="{AA23E9FA-308C-48E5-826B-670CE4E9AFDA}" srcOrd="0" destOrd="0" presId="urn:microsoft.com/office/officeart/2005/8/layout/hList3"/>
    <dgm:cxn modelId="{14D1FE59-CB48-48FD-94C5-AE772089B48B}" srcId="{E0EE9270-E8A8-4B1D-83C7-995C9D8FF986}" destId="{522EEB8C-857A-414B-9AEC-4DD660D63F5F}" srcOrd="1" destOrd="0" parTransId="{6C634245-A140-4B87-8F6A-FF8D2A3B250F}" sibTransId="{95FD3CD1-C48F-4A35-9573-48163AA97CE2}"/>
    <dgm:cxn modelId="{E672EE87-E1D4-48A3-B47C-0210158D37BC}" srcId="{16D8DE7F-C7FB-4DC5-8753-49D7A2A7C6D7}" destId="{9D60115A-AE9F-49B6-9607-133D4D1A214A}" srcOrd="0" destOrd="0" parTransId="{A38633AB-1645-4B5D-8984-FD6D9C9CEDB3}" sibTransId="{F0D77F2A-B8D8-4903-AE54-31B954E22F2E}"/>
    <dgm:cxn modelId="{3F84839A-2D4C-4837-B683-F39D512B6029}" type="presOf" srcId="{E0EE9270-E8A8-4B1D-83C7-995C9D8FF986}" destId="{E2224211-C405-43F2-BD1D-16F378687547}" srcOrd="0" destOrd="0" presId="urn:microsoft.com/office/officeart/2005/8/layout/hList3"/>
    <dgm:cxn modelId="{4341C19F-1050-47EB-8C53-04EA218E5DF6}" srcId="{16D8DE7F-C7FB-4DC5-8753-49D7A2A7C6D7}" destId="{2DE8BFB7-C09F-46F2-8A84-11458062DFA4}" srcOrd="2" destOrd="0" parTransId="{C34685FA-AFF2-450B-A5D9-315AEDB870E4}" sibTransId="{3B1E1F25-A2E2-4CBB-A7CB-A36576F28B79}"/>
    <dgm:cxn modelId="{DA46B7A1-7AAB-40BF-9A7D-0002456D4D91}" type="presOf" srcId="{9D60115A-AE9F-49B6-9607-133D4D1A214A}" destId="{E417392D-C0F2-460E-8D91-5D04659C6870}" srcOrd="0" destOrd="0" presId="urn:microsoft.com/office/officeart/2005/8/layout/hList3"/>
    <dgm:cxn modelId="{F4874AD2-3166-43C9-9A5A-7B1908400F82}" srcId="{E0EE9270-E8A8-4B1D-83C7-995C9D8FF986}" destId="{16D8DE7F-C7FB-4DC5-8753-49D7A2A7C6D7}" srcOrd="0" destOrd="0" parTransId="{E4FC38FB-9FC9-4C6E-B9DF-8202D3745ACF}" sibTransId="{09CF8E34-7A46-4A4D-B6A3-43DE72057BA0}"/>
    <dgm:cxn modelId="{DCAA5CDE-9821-4B17-A363-567E5BF9C752}" srcId="{16D8DE7F-C7FB-4DC5-8753-49D7A2A7C6D7}" destId="{642DDA80-4F50-43AB-96E0-4753553277A0}" srcOrd="1" destOrd="0" parTransId="{8F81E25E-9ABC-4442-927A-95036BD28846}" sibTransId="{DE916144-A084-4059-8778-FC8DD0DE8168}"/>
    <dgm:cxn modelId="{2A39B2ED-9A71-4AF6-A321-107214652F55}" type="presOf" srcId="{642DDA80-4F50-43AB-96E0-4753553277A0}" destId="{D6DFE992-99C4-474C-8F76-4F65FCF5DD5A}" srcOrd="0" destOrd="0" presId="urn:microsoft.com/office/officeart/2005/8/layout/hList3"/>
    <dgm:cxn modelId="{57CAE296-498F-4163-B388-5775F2331B27}" type="presParOf" srcId="{E2224211-C405-43F2-BD1D-16F378687547}" destId="{AA23E9FA-308C-48E5-826B-670CE4E9AFDA}" srcOrd="0" destOrd="0" presId="urn:microsoft.com/office/officeart/2005/8/layout/hList3"/>
    <dgm:cxn modelId="{700DFAC2-84B7-42C9-BF95-AB9C68C5B7C6}" type="presParOf" srcId="{E2224211-C405-43F2-BD1D-16F378687547}" destId="{20E4F558-A513-4F44-A252-2A84403E3011}" srcOrd="1" destOrd="0" presId="urn:microsoft.com/office/officeart/2005/8/layout/hList3"/>
    <dgm:cxn modelId="{F26A54E4-385D-467F-9212-5F54A97FE45E}" type="presParOf" srcId="{20E4F558-A513-4F44-A252-2A84403E3011}" destId="{E417392D-C0F2-460E-8D91-5D04659C6870}" srcOrd="0" destOrd="0" presId="urn:microsoft.com/office/officeart/2005/8/layout/hList3"/>
    <dgm:cxn modelId="{91893137-41B2-4B07-B399-EA888C33F2F2}" type="presParOf" srcId="{20E4F558-A513-4F44-A252-2A84403E3011}" destId="{D6DFE992-99C4-474C-8F76-4F65FCF5DD5A}" srcOrd="1" destOrd="0" presId="urn:microsoft.com/office/officeart/2005/8/layout/hList3"/>
    <dgm:cxn modelId="{6E5E2D62-99DB-4D53-8803-247F1AAB9860}" type="presParOf" srcId="{20E4F558-A513-4F44-A252-2A84403E3011}" destId="{49A56CA3-B102-4C5B-A6CA-04C68E3B4E34}" srcOrd="2" destOrd="0" presId="urn:microsoft.com/office/officeart/2005/8/layout/hList3"/>
    <dgm:cxn modelId="{4BDC67A9-4201-44EE-BE0A-056521B26321}" type="presParOf" srcId="{E2224211-C405-43F2-BD1D-16F378687547}" destId="{3B9AD4F6-327E-4517-AF1C-C9A8DE6D51CB}"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2064802F-AAAB-4D9C-8C5E-9E85E72DAC5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l-GR"/>
        </a:p>
      </dgm:t>
    </dgm:pt>
    <dgm:pt modelId="{96C8A9FB-606B-4C77-B153-DCA2E2F8DB51}">
      <dgm:prSet phldrT="[Κείμενο]"/>
      <dgm:spPr/>
      <dgm:t>
        <a:bodyPr/>
        <a:lstStyle/>
        <a:p>
          <a:pPr>
            <a:buSzPts val="1800"/>
            <a:buFont typeface="Wingdings" panose="05000000000000000000" pitchFamily="2" charset="2"/>
            <a:buChar char="q"/>
          </a:pPr>
          <a:r>
            <a:rPr lang="el-GR" dirty="0"/>
            <a:t>11% στους ηλικιωμένους</a:t>
          </a:r>
        </a:p>
      </dgm:t>
    </dgm:pt>
    <dgm:pt modelId="{B8126B34-8A63-4DE7-9631-40AB9FC75F22}" type="parTrans" cxnId="{65AEC4F8-5CDA-4871-AEB6-87CB1CAFF110}">
      <dgm:prSet/>
      <dgm:spPr/>
      <dgm:t>
        <a:bodyPr/>
        <a:lstStyle/>
        <a:p>
          <a:endParaRPr lang="el-GR"/>
        </a:p>
      </dgm:t>
    </dgm:pt>
    <dgm:pt modelId="{8600254D-5316-4518-811C-1721C6AA306F}" type="sibTrans" cxnId="{65AEC4F8-5CDA-4871-AEB6-87CB1CAFF110}">
      <dgm:prSet/>
      <dgm:spPr/>
      <dgm:t>
        <a:bodyPr/>
        <a:lstStyle/>
        <a:p>
          <a:endParaRPr lang="el-GR"/>
        </a:p>
      </dgm:t>
    </dgm:pt>
    <dgm:pt modelId="{3123B091-C424-4568-9E07-3ABB58E778FF}">
      <dgm:prSet phldrT="[Κείμενο]"/>
      <dgm:spPr/>
      <dgm:t>
        <a:bodyPr/>
        <a:lstStyle/>
        <a:p>
          <a:pPr>
            <a:buSzPts val="1800"/>
            <a:buFont typeface="Wingdings" panose="05000000000000000000" pitchFamily="2" charset="2"/>
            <a:buChar char="q"/>
          </a:pPr>
          <a:r>
            <a:rPr lang="el-GR" dirty="0"/>
            <a:t>2 φάρμακα </a:t>
          </a:r>
          <a:r>
            <a:rPr lang="el-GR" dirty="0">
              <a:latin typeface="Century Gothic" panose="020B0502020202020204" pitchFamily="34" charset="0"/>
            </a:rPr>
            <a:t>→</a:t>
          </a:r>
          <a:r>
            <a:rPr lang="el-GR" dirty="0"/>
            <a:t> 13% </a:t>
          </a:r>
        </a:p>
      </dgm:t>
    </dgm:pt>
    <dgm:pt modelId="{DCF85149-F1CE-4D22-AE5B-DAA9957D50E3}" type="parTrans" cxnId="{2EDFDA3D-6AC3-4436-AC01-5DE75ACAC05C}">
      <dgm:prSet/>
      <dgm:spPr/>
      <dgm:t>
        <a:bodyPr/>
        <a:lstStyle/>
        <a:p>
          <a:endParaRPr lang="el-GR"/>
        </a:p>
      </dgm:t>
    </dgm:pt>
    <dgm:pt modelId="{C1F40252-7E80-4449-AC03-88E24C8ECFB0}" type="sibTrans" cxnId="{2EDFDA3D-6AC3-4436-AC01-5DE75ACAC05C}">
      <dgm:prSet/>
      <dgm:spPr/>
      <dgm:t>
        <a:bodyPr/>
        <a:lstStyle/>
        <a:p>
          <a:endParaRPr lang="el-GR"/>
        </a:p>
      </dgm:t>
    </dgm:pt>
    <dgm:pt modelId="{A5F98925-5B85-45E2-8C2D-C2F57E2574E0}">
      <dgm:prSet phldrT="[Κείμενο]"/>
      <dgm:spPr/>
      <dgm:t>
        <a:bodyPr/>
        <a:lstStyle/>
        <a:p>
          <a:pPr>
            <a:buSzPts val="1800"/>
            <a:buFont typeface="Wingdings" panose="05000000000000000000" pitchFamily="2" charset="2"/>
            <a:buChar char="q"/>
          </a:pPr>
          <a:r>
            <a:rPr lang="el-GR" dirty="0"/>
            <a:t>Συχνά στους ηλικιωμένους έχουν άτυπη παρουσίαση</a:t>
          </a:r>
        </a:p>
      </dgm:t>
    </dgm:pt>
    <dgm:pt modelId="{616269E6-1AD6-4B94-B2F1-C1A9384C2B51}" type="parTrans" cxnId="{5AFA6C5C-0F36-413E-874B-F36F5C3901CF}">
      <dgm:prSet/>
      <dgm:spPr/>
      <dgm:t>
        <a:bodyPr/>
        <a:lstStyle/>
        <a:p>
          <a:endParaRPr lang="el-GR"/>
        </a:p>
      </dgm:t>
    </dgm:pt>
    <dgm:pt modelId="{3A8D81AF-59F0-48F2-883D-3069C21B73AA}" type="sibTrans" cxnId="{5AFA6C5C-0F36-413E-874B-F36F5C3901CF}">
      <dgm:prSet/>
      <dgm:spPr/>
      <dgm:t>
        <a:bodyPr/>
        <a:lstStyle/>
        <a:p>
          <a:endParaRPr lang="el-GR"/>
        </a:p>
      </dgm:t>
    </dgm:pt>
    <dgm:pt modelId="{EEEE6E49-9BE4-4A9A-85B8-6986330F99EF}">
      <dgm:prSet phldrT="[Κείμενο]"/>
      <dgm:spPr/>
      <dgm:t>
        <a:bodyPr/>
        <a:lstStyle/>
        <a:p>
          <a:r>
            <a:rPr lang="el-GR" dirty="0"/>
            <a:t>4 φάρμακα </a:t>
          </a:r>
          <a:r>
            <a:rPr lang="el-GR" dirty="0">
              <a:latin typeface="Century Gothic" panose="020B0502020202020204" pitchFamily="34" charset="0"/>
            </a:rPr>
            <a:t>→</a:t>
          </a:r>
          <a:r>
            <a:rPr lang="el-GR" dirty="0"/>
            <a:t> 38%</a:t>
          </a:r>
        </a:p>
      </dgm:t>
    </dgm:pt>
    <dgm:pt modelId="{98333A6B-C9B2-470B-A9C9-15A20A478127}" type="parTrans" cxnId="{9ADE040C-85FE-414E-81BF-52E791ABF071}">
      <dgm:prSet/>
      <dgm:spPr/>
      <dgm:t>
        <a:bodyPr/>
        <a:lstStyle/>
        <a:p>
          <a:endParaRPr lang="el-GR"/>
        </a:p>
      </dgm:t>
    </dgm:pt>
    <dgm:pt modelId="{7BEADA9B-26C9-42D6-8698-6532EACCD109}" type="sibTrans" cxnId="{9ADE040C-85FE-414E-81BF-52E791ABF071}">
      <dgm:prSet/>
      <dgm:spPr/>
      <dgm:t>
        <a:bodyPr/>
        <a:lstStyle/>
        <a:p>
          <a:endParaRPr lang="el-GR"/>
        </a:p>
      </dgm:t>
    </dgm:pt>
    <dgm:pt modelId="{7FDABAA3-1832-4EF5-A4A9-A94062A5928F}">
      <dgm:prSet phldrT="[Κείμενο]"/>
      <dgm:spPr/>
      <dgm:t>
        <a:bodyPr/>
        <a:lstStyle/>
        <a:p>
          <a:pPr>
            <a:buSzPts val="1800"/>
            <a:buFont typeface="Wingdings" panose="05000000000000000000" pitchFamily="2" charset="2"/>
            <a:buChar char="q"/>
          </a:pPr>
          <a:r>
            <a:rPr lang="el-GR" dirty="0"/>
            <a:t>Συμμετέχουν στην αιτία στο 10-20% των νοσηλειών των ηλικιωμένων</a:t>
          </a:r>
        </a:p>
      </dgm:t>
    </dgm:pt>
    <dgm:pt modelId="{101C04CC-DFC8-4747-8765-70A4ED511521}" type="parTrans" cxnId="{0AD0C05B-9645-493A-A40B-E1B5B8F65C03}">
      <dgm:prSet/>
      <dgm:spPr/>
      <dgm:t>
        <a:bodyPr/>
        <a:lstStyle/>
        <a:p>
          <a:endParaRPr lang="el-GR"/>
        </a:p>
      </dgm:t>
    </dgm:pt>
    <dgm:pt modelId="{3BB947FD-9452-425E-A6DB-88CBB9FCA1D6}" type="sibTrans" cxnId="{0AD0C05B-9645-493A-A40B-E1B5B8F65C03}">
      <dgm:prSet/>
      <dgm:spPr/>
      <dgm:t>
        <a:bodyPr/>
        <a:lstStyle/>
        <a:p>
          <a:endParaRPr lang="el-GR"/>
        </a:p>
      </dgm:t>
    </dgm:pt>
    <dgm:pt modelId="{9B200295-3AC6-4FD6-A7E2-D5E3AA176960}">
      <dgm:prSet phldrT="[Κείμενο]"/>
      <dgm:spPr/>
      <dgm:t>
        <a:bodyPr/>
        <a:lstStyle/>
        <a:p>
          <a:r>
            <a:rPr lang="el-GR" dirty="0"/>
            <a:t>&gt;7 φάρμακα </a:t>
          </a:r>
          <a:r>
            <a:rPr lang="el-GR" dirty="0">
              <a:latin typeface="Century Gothic" panose="020B0502020202020204" pitchFamily="34" charset="0"/>
            </a:rPr>
            <a:t>→</a:t>
          </a:r>
          <a:r>
            <a:rPr lang="el-GR" dirty="0"/>
            <a:t> 82%</a:t>
          </a:r>
        </a:p>
      </dgm:t>
    </dgm:pt>
    <dgm:pt modelId="{C74CA637-EF1D-462D-98E3-F55DBB79A126}" type="parTrans" cxnId="{30D68D68-1661-4DE4-BED9-261AFC3C23CD}">
      <dgm:prSet/>
      <dgm:spPr/>
      <dgm:t>
        <a:bodyPr/>
        <a:lstStyle/>
        <a:p>
          <a:endParaRPr lang="el-GR"/>
        </a:p>
      </dgm:t>
    </dgm:pt>
    <dgm:pt modelId="{D6DDFF4E-DC8B-4AE9-B914-41C0E408B240}" type="sibTrans" cxnId="{30D68D68-1661-4DE4-BED9-261AFC3C23CD}">
      <dgm:prSet/>
      <dgm:spPr/>
      <dgm:t>
        <a:bodyPr/>
        <a:lstStyle/>
        <a:p>
          <a:endParaRPr lang="el-GR"/>
        </a:p>
      </dgm:t>
    </dgm:pt>
    <dgm:pt modelId="{BE88AC46-C5E6-4545-8BA3-24003EA53718}" type="pres">
      <dgm:prSet presAssocID="{2064802F-AAAB-4D9C-8C5E-9E85E72DAC50}" presName="Name0" presStyleCnt="0">
        <dgm:presLayoutVars>
          <dgm:chMax/>
          <dgm:chPref/>
          <dgm:dir/>
          <dgm:animLvl val="lvl"/>
        </dgm:presLayoutVars>
      </dgm:prSet>
      <dgm:spPr/>
    </dgm:pt>
    <dgm:pt modelId="{3271706B-0A63-4A9C-BF18-B5A602DF00B3}" type="pres">
      <dgm:prSet presAssocID="{96C8A9FB-606B-4C77-B153-DCA2E2F8DB51}" presName="composite" presStyleCnt="0"/>
      <dgm:spPr/>
    </dgm:pt>
    <dgm:pt modelId="{4AEFF23C-16CA-4765-88D7-11725B92A342}" type="pres">
      <dgm:prSet presAssocID="{96C8A9FB-606B-4C77-B153-DCA2E2F8DB51}" presName="Parent1" presStyleLbl="node1" presStyleIdx="0" presStyleCnt="6" custAng="0" custLinFactNeighborX="-1125" custLinFactNeighborY="-979">
        <dgm:presLayoutVars>
          <dgm:chMax val="1"/>
          <dgm:chPref val="1"/>
          <dgm:bulletEnabled val="1"/>
        </dgm:presLayoutVars>
      </dgm:prSet>
      <dgm:spPr/>
    </dgm:pt>
    <dgm:pt modelId="{2D6B8E26-BE0C-4A62-A18D-0F12E0AE61D8}" type="pres">
      <dgm:prSet presAssocID="{96C8A9FB-606B-4C77-B153-DCA2E2F8DB51}" presName="Childtext1" presStyleLbl="revTx" presStyleIdx="0" presStyleCnt="3">
        <dgm:presLayoutVars>
          <dgm:chMax val="0"/>
          <dgm:chPref val="0"/>
          <dgm:bulletEnabled val="1"/>
        </dgm:presLayoutVars>
      </dgm:prSet>
      <dgm:spPr/>
    </dgm:pt>
    <dgm:pt modelId="{E83A9A5F-0ED7-4CE1-AFFB-25605C2CEC8D}" type="pres">
      <dgm:prSet presAssocID="{96C8A9FB-606B-4C77-B153-DCA2E2F8DB51}" presName="BalanceSpacing" presStyleCnt="0"/>
      <dgm:spPr/>
    </dgm:pt>
    <dgm:pt modelId="{59DBF67A-0376-48F4-B78D-984BEB67392F}" type="pres">
      <dgm:prSet presAssocID="{96C8A9FB-606B-4C77-B153-DCA2E2F8DB51}" presName="BalanceSpacing1" presStyleCnt="0"/>
      <dgm:spPr/>
    </dgm:pt>
    <dgm:pt modelId="{E2DD833F-D48D-486C-B44B-FD69CD6D305E}" type="pres">
      <dgm:prSet presAssocID="{8600254D-5316-4518-811C-1721C6AA306F}" presName="Accent1Text" presStyleLbl="node1" presStyleIdx="1" presStyleCnt="6"/>
      <dgm:spPr/>
    </dgm:pt>
    <dgm:pt modelId="{53AF0539-DF0D-454B-892A-F323FF95A194}" type="pres">
      <dgm:prSet presAssocID="{8600254D-5316-4518-811C-1721C6AA306F}" presName="spaceBetweenRectangles" presStyleCnt="0"/>
      <dgm:spPr/>
    </dgm:pt>
    <dgm:pt modelId="{9266FCB5-814D-4FC2-BB61-26B41E6E1F79}" type="pres">
      <dgm:prSet presAssocID="{A5F98925-5B85-45E2-8C2D-C2F57E2574E0}" presName="composite" presStyleCnt="0"/>
      <dgm:spPr/>
    </dgm:pt>
    <dgm:pt modelId="{8DBF88F6-FBB2-4319-BDFC-5B7023A2DC96}" type="pres">
      <dgm:prSet presAssocID="{A5F98925-5B85-45E2-8C2D-C2F57E2574E0}" presName="Parent1" presStyleLbl="node1" presStyleIdx="2" presStyleCnt="6" custLinFactNeighborY="0">
        <dgm:presLayoutVars>
          <dgm:chMax val="1"/>
          <dgm:chPref val="1"/>
          <dgm:bulletEnabled val="1"/>
        </dgm:presLayoutVars>
      </dgm:prSet>
      <dgm:spPr/>
    </dgm:pt>
    <dgm:pt modelId="{431B5D38-55B5-4A63-AF01-3AB81A01413E}" type="pres">
      <dgm:prSet presAssocID="{A5F98925-5B85-45E2-8C2D-C2F57E2574E0}" presName="Childtext1" presStyleLbl="revTx" presStyleIdx="1" presStyleCnt="3">
        <dgm:presLayoutVars>
          <dgm:chMax val="0"/>
          <dgm:chPref val="0"/>
          <dgm:bulletEnabled val="1"/>
        </dgm:presLayoutVars>
      </dgm:prSet>
      <dgm:spPr/>
    </dgm:pt>
    <dgm:pt modelId="{958D131F-1DAD-442E-89E5-9D91BAC5F0F3}" type="pres">
      <dgm:prSet presAssocID="{A5F98925-5B85-45E2-8C2D-C2F57E2574E0}" presName="BalanceSpacing" presStyleCnt="0"/>
      <dgm:spPr/>
    </dgm:pt>
    <dgm:pt modelId="{B93DDA62-C141-44EB-A478-15E29953ED74}" type="pres">
      <dgm:prSet presAssocID="{A5F98925-5B85-45E2-8C2D-C2F57E2574E0}" presName="BalanceSpacing1" presStyleCnt="0"/>
      <dgm:spPr/>
    </dgm:pt>
    <dgm:pt modelId="{4DBD22CC-5865-4A62-8463-43902DBA2514}" type="pres">
      <dgm:prSet presAssocID="{3A8D81AF-59F0-48F2-883D-3069C21B73AA}" presName="Accent1Text" presStyleLbl="node1" presStyleIdx="3" presStyleCnt="6"/>
      <dgm:spPr/>
    </dgm:pt>
    <dgm:pt modelId="{EAE4915A-F7A5-4455-ABBD-1F1F40B7C6CD}" type="pres">
      <dgm:prSet presAssocID="{3A8D81AF-59F0-48F2-883D-3069C21B73AA}" presName="spaceBetweenRectangles" presStyleCnt="0"/>
      <dgm:spPr/>
    </dgm:pt>
    <dgm:pt modelId="{92E8D655-D138-489A-8AC8-88C7DE2E1B70}" type="pres">
      <dgm:prSet presAssocID="{7FDABAA3-1832-4EF5-A4A9-A94062A5928F}" presName="composite" presStyleCnt="0"/>
      <dgm:spPr/>
    </dgm:pt>
    <dgm:pt modelId="{80B5A7A7-B583-49BF-91A7-255D41C3B3C6}" type="pres">
      <dgm:prSet presAssocID="{7FDABAA3-1832-4EF5-A4A9-A94062A5928F}" presName="Parent1" presStyleLbl="node1" presStyleIdx="4" presStyleCnt="6">
        <dgm:presLayoutVars>
          <dgm:chMax val="1"/>
          <dgm:chPref val="1"/>
          <dgm:bulletEnabled val="1"/>
        </dgm:presLayoutVars>
      </dgm:prSet>
      <dgm:spPr/>
    </dgm:pt>
    <dgm:pt modelId="{C94830E2-8414-487A-B92A-D8148A0E91DA}" type="pres">
      <dgm:prSet presAssocID="{7FDABAA3-1832-4EF5-A4A9-A94062A5928F}" presName="Childtext1" presStyleLbl="revTx" presStyleIdx="2" presStyleCnt="3">
        <dgm:presLayoutVars>
          <dgm:chMax val="0"/>
          <dgm:chPref val="0"/>
          <dgm:bulletEnabled val="1"/>
        </dgm:presLayoutVars>
      </dgm:prSet>
      <dgm:spPr/>
    </dgm:pt>
    <dgm:pt modelId="{2556C14B-F564-4B5F-9B5F-BD3E672A10E4}" type="pres">
      <dgm:prSet presAssocID="{7FDABAA3-1832-4EF5-A4A9-A94062A5928F}" presName="BalanceSpacing" presStyleCnt="0"/>
      <dgm:spPr/>
    </dgm:pt>
    <dgm:pt modelId="{F58835F9-5C4A-457D-8C91-B27B2B4B211D}" type="pres">
      <dgm:prSet presAssocID="{7FDABAA3-1832-4EF5-A4A9-A94062A5928F}" presName="BalanceSpacing1" presStyleCnt="0"/>
      <dgm:spPr/>
    </dgm:pt>
    <dgm:pt modelId="{5090B45B-B207-486E-A7F5-03FC24EB9EC3}" type="pres">
      <dgm:prSet presAssocID="{3BB947FD-9452-425E-A6DB-88CBB9FCA1D6}" presName="Accent1Text" presStyleLbl="node1" presStyleIdx="5" presStyleCnt="6"/>
      <dgm:spPr/>
    </dgm:pt>
  </dgm:ptLst>
  <dgm:cxnLst>
    <dgm:cxn modelId="{9ADE040C-85FE-414E-81BF-52E791ABF071}" srcId="{A5F98925-5B85-45E2-8C2D-C2F57E2574E0}" destId="{EEEE6E49-9BE4-4A9A-85B8-6986330F99EF}" srcOrd="0" destOrd="0" parTransId="{98333A6B-C9B2-470B-A9C9-15A20A478127}" sibTransId="{7BEADA9B-26C9-42D6-8698-6532EACCD109}"/>
    <dgm:cxn modelId="{8DE9330E-651E-4535-BF19-424FB5B9162A}" type="presOf" srcId="{96C8A9FB-606B-4C77-B153-DCA2E2F8DB51}" destId="{4AEFF23C-16CA-4765-88D7-11725B92A342}" srcOrd="0" destOrd="0" presId="urn:microsoft.com/office/officeart/2008/layout/AlternatingHexagons"/>
    <dgm:cxn modelId="{D095EB38-F7E9-4F06-96D6-612F3765B787}" type="presOf" srcId="{3123B091-C424-4568-9E07-3ABB58E778FF}" destId="{2D6B8E26-BE0C-4A62-A18D-0F12E0AE61D8}" srcOrd="0" destOrd="0" presId="urn:microsoft.com/office/officeart/2008/layout/AlternatingHexagons"/>
    <dgm:cxn modelId="{2EDFDA3D-6AC3-4436-AC01-5DE75ACAC05C}" srcId="{96C8A9FB-606B-4C77-B153-DCA2E2F8DB51}" destId="{3123B091-C424-4568-9E07-3ABB58E778FF}" srcOrd="0" destOrd="0" parTransId="{DCF85149-F1CE-4D22-AE5B-DAA9957D50E3}" sibTransId="{C1F40252-7E80-4449-AC03-88E24C8ECFB0}"/>
    <dgm:cxn modelId="{0AD0C05B-9645-493A-A40B-E1B5B8F65C03}" srcId="{2064802F-AAAB-4D9C-8C5E-9E85E72DAC50}" destId="{7FDABAA3-1832-4EF5-A4A9-A94062A5928F}" srcOrd="2" destOrd="0" parTransId="{101C04CC-DFC8-4747-8765-70A4ED511521}" sibTransId="{3BB947FD-9452-425E-A6DB-88CBB9FCA1D6}"/>
    <dgm:cxn modelId="{5AFA6C5C-0F36-413E-874B-F36F5C3901CF}" srcId="{2064802F-AAAB-4D9C-8C5E-9E85E72DAC50}" destId="{A5F98925-5B85-45E2-8C2D-C2F57E2574E0}" srcOrd="1" destOrd="0" parTransId="{616269E6-1AD6-4B94-B2F1-C1A9384C2B51}" sibTransId="{3A8D81AF-59F0-48F2-883D-3069C21B73AA}"/>
    <dgm:cxn modelId="{30D68D68-1661-4DE4-BED9-261AFC3C23CD}" srcId="{7FDABAA3-1832-4EF5-A4A9-A94062A5928F}" destId="{9B200295-3AC6-4FD6-A7E2-D5E3AA176960}" srcOrd="0" destOrd="0" parTransId="{C74CA637-EF1D-462D-98E3-F55DBB79A126}" sibTransId="{D6DDFF4E-DC8B-4AE9-B914-41C0E408B240}"/>
    <dgm:cxn modelId="{F85D854A-9BAE-44E0-B6CD-9737D9146AF5}" type="presOf" srcId="{EEEE6E49-9BE4-4A9A-85B8-6986330F99EF}" destId="{431B5D38-55B5-4A63-AF01-3AB81A01413E}" srcOrd="0" destOrd="0" presId="urn:microsoft.com/office/officeart/2008/layout/AlternatingHexagons"/>
    <dgm:cxn modelId="{56B90880-FA1D-4F7C-AA07-CE2A785E068D}" type="presOf" srcId="{3BB947FD-9452-425E-A6DB-88CBB9FCA1D6}" destId="{5090B45B-B207-486E-A7F5-03FC24EB9EC3}" srcOrd="0" destOrd="0" presId="urn:microsoft.com/office/officeart/2008/layout/AlternatingHexagons"/>
    <dgm:cxn modelId="{9F323E92-098D-43D1-ADC8-C155189DAEF3}" type="presOf" srcId="{7FDABAA3-1832-4EF5-A4A9-A94062A5928F}" destId="{80B5A7A7-B583-49BF-91A7-255D41C3B3C6}" srcOrd="0" destOrd="0" presId="urn:microsoft.com/office/officeart/2008/layout/AlternatingHexagons"/>
    <dgm:cxn modelId="{8D423E97-98D3-42CB-AA40-9743C616ADF4}" type="presOf" srcId="{3A8D81AF-59F0-48F2-883D-3069C21B73AA}" destId="{4DBD22CC-5865-4A62-8463-43902DBA2514}" srcOrd="0" destOrd="0" presId="urn:microsoft.com/office/officeart/2008/layout/AlternatingHexagons"/>
    <dgm:cxn modelId="{13E803C8-0100-4727-A289-73F28F51C52E}" type="presOf" srcId="{A5F98925-5B85-45E2-8C2D-C2F57E2574E0}" destId="{8DBF88F6-FBB2-4319-BDFC-5B7023A2DC96}" srcOrd="0" destOrd="0" presId="urn:microsoft.com/office/officeart/2008/layout/AlternatingHexagons"/>
    <dgm:cxn modelId="{924806D0-67E1-48A9-B216-503694B12951}" type="presOf" srcId="{9B200295-3AC6-4FD6-A7E2-D5E3AA176960}" destId="{C94830E2-8414-487A-B92A-D8148A0E91DA}" srcOrd="0" destOrd="0" presId="urn:microsoft.com/office/officeart/2008/layout/AlternatingHexagons"/>
    <dgm:cxn modelId="{D71D41F6-FD46-4FDF-9A64-124015130440}" type="presOf" srcId="{2064802F-AAAB-4D9C-8C5E-9E85E72DAC50}" destId="{BE88AC46-C5E6-4545-8BA3-24003EA53718}" srcOrd="0" destOrd="0" presId="urn:microsoft.com/office/officeart/2008/layout/AlternatingHexagons"/>
    <dgm:cxn modelId="{7BD6F0F6-B56B-4CE9-BF54-E90A2E50A51F}" type="presOf" srcId="{8600254D-5316-4518-811C-1721C6AA306F}" destId="{E2DD833F-D48D-486C-B44B-FD69CD6D305E}" srcOrd="0" destOrd="0" presId="urn:microsoft.com/office/officeart/2008/layout/AlternatingHexagons"/>
    <dgm:cxn modelId="{65AEC4F8-5CDA-4871-AEB6-87CB1CAFF110}" srcId="{2064802F-AAAB-4D9C-8C5E-9E85E72DAC50}" destId="{96C8A9FB-606B-4C77-B153-DCA2E2F8DB51}" srcOrd="0" destOrd="0" parTransId="{B8126B34-8A63-4DE7-9631-40AB9FC75F22}" sibTransId="{8600254D-5316-4518-811C-1721C6AA306F}"/>
    <dgm:cxn modelId="{09416C08-8DFD-4939-AB26-8320CB916DE8}" type="presParOf" srcId="{BE88AC46-C5E6-4545-8BA3-24003EA53718}" destId="{3271706B-0A63-4A9C-BF18-B5A602DF00B3}" srcOrd="0" destOrd="0" presId="urn:microsoft.com/office/officeart/2008/layout/AlternatingHexagons"/>
    <dgm:cxn modelId="{8173BB73-27FD-4148-BB5C-FDF3D8E55030}" type="presParOf" srcId="{3271706B-0A63-4A9C-BF18-B5A602DF00B3}" destId="{4AEFF23C-16CA-4765-88D7-11725B92A342}" srcOrd="0" destOrd="0" presId="urn:microsoft.com/office/officeart/2008/layout/AlternatingHexagons"/>
    <dgm:cxn modelId="{E2ABDCED-503A-45D0-ACF1-43D05CD8C181}" type="presParOf" srcId="{3271706B-0A63-4A9C-BF18-B5A602DF00B3}" destId="{2D6B8E26-BE0C-4A62-A18D-0F12E0AE61D8}" srcOrd="1" destOrd="0" presId="urn:microsoft.com/office/officeart/2008/layout/AlternatingHexagons"/>
    <dgm:cxn modelId="{23EB4679-BFF3-44BC-8D3D-DDA550E15F6B}" type="presParOf" srcId="{3271706B-0A63-4A9C-BF18-B5A602DF00B3}" destId="{E83A9A5F-0ED7-4CE1-AFFB-25605C2CEC8D}" srcOrd="2" destOrd="0" presId="urn:microsoft.com/office/officeart/2008/layout/AlternatingHexagons"/>
    <dgm:cxn modelId="{D831A3BC-5915-42FF-A04C-C18908255007}" type="presParOf" srcId="{3271706B-0A63-4A9C-BF18-B5A602DF00B3}" destId="{59DBF67A-0376-48F4-B78D-984BEB67392F}" srcOrd="3" destOrd="0" presId="urn:microsoft.com/office/officeart/2008/layout/AlternatingHexagons"/>
    <dgm:cxn modelId="{A56BF7FF-33AD-44A3-8283-BB84AB3215F0}" type="presParOf" srcId="{3271706B-0A63-4A9C-BF18-B5A602DF00B3}" destId="{E2DD833F-D48D-486C-B44B-FD69CD6D305E}" srcOrd="4" destOrd="0" presId="urn:microsoft.com/office/officeart/2008/layout/AlternatingHexagons"/>
    <dgm:cxn modelId="{F14FA83F-4D4A-41C1-B615-87DB678D90E0}" type="presParOf" srcId="{BE88AC46-C5E6-4545-8BA3-24003EA53718}" destId="{53AF0539-DF0D-454B-892A-F323FF95A194}" srcOrd="1" destOrd="0" presId="urn:microsoft.com/office/officeart/2008/layout/AlternatingHexagons"/>
    <dgm:cxn modelId="{C94D1795-0090-4D7F-9C3A-1791F7EC8DBC}" type="presParOf" srcId="{BE88AC46-C5E6-4545-8BA3-24003EA53718}" destId="{9266FCB5-814D-4FC2-BB61-26B41E6E1F79}" srcOrd="2" destOrd="0" presId="urn:microsoft.com/office/officeart/2008/layout/AlternatingHexagons"/>
    <dgm:cxn modelId="{0F689F82-3BA4-4B9A-89F2-EF42078795F6}" type="presParOf" srcId="{9266FCB5-814D-4FC2-BB61-26B41E6E1F79}" destId="{8DBF88F6-FBB2-4319-BDFC-5B7023A2DC96}" srcOrd="0" destOrd="0" presId="urn:microsoft.com/office/officeart/2008/layout/AlternatingHexagons"/>
    <dgm:cxn modelId="{D7D9761A-DFEF-4AFF-8560-C0B1224F4D6D}" type="presParOf" srcId="{9266FCB5-814D-4FC2-BB61-26B41E6E1F79}" destId="{431B5D38-55B5-4A63-AF01-3AB81A01413E}" srcOrd="1" destOrd="0" presId="urn:microsoft.com/office/officeart/2008/layout/AlternatingHexagons"/>
    <dgm:cxn modelId="{FE47F5FE-89B9-409A-B26A-E983E33C43A7}" type="presParOf" srcId="{9266FCB5-814D-4FC2-BB61-26B41E6E1F79}" destId="{958D131F-1DAD-442E-89E5-9D91BAC5F0F3}" srcOrd="2" destOrd="0" presId="urn:microsoft.com/office/officeart/2008/layout/AlternatingHexagons"/>
    <dgm:cxn modelId="{8A013C61-FA21-4368-B50A-F2FC22BFC103}" type="presParOf" srcId="{9266FCB5-814D-4FC2-BB61-26B41E6E1F79}" destId="{B93DDA62-C141-44EB-A478-15E29953ED74}" srcOrd="3" destOrd="0" presId="urn:microsoft.com/office/officeart/2008/layout/AlternatingHexagons"/>
    <dgm:cxn modelId="{184FA194-846D-4248-96A9-1476FCDDBED4}" type="presParOf" srcId="{9266FCB5-814D-4FC2-BB61-26B41E6E1F79}" destId="{4DBD22CC-5865-4A62-8463-43902DBA2514}" srcOrd="4" destOrd="0" presId="urn:microsoft.com/office/officeart/2008/layout/AlternatingHexagons"/>
    <dgm:cxn modelId="{77811022-85E5-4829-ACF3-0E2FCF475137}" type="presParOf" srcId="{BE88AC46-C5E6-4545-8BA3-24003EA53718}" destId="{EAE4915A-F7A5-4455-ABBD-1F1F40B7C6CD}" srcOrd="3" destOrd="0" presId="urn:microsoft.com/office/officeart/2008/layout/AlternatingHexagons"/>
    <dgm:cxn modelId="{1E3C5C78-CEA9-4054-8317-618F3ADDB781}" type="presParOf" srcId="{BE88AC46-C5E6-4545-8BA3-24003EA53718}" destId="{92E8D655-D138-489A-8AC8-88C7DE2E1B70}" srcOrd="4" destOrd="0" presId="urn:microsoft.com/office/officeart/2008/layout/AlternatingHexagons"/>
    <dgm:cxn modelId="{AACD3143-EFA9-4EC0-9F45-D70C415A3102}" type="presParOf" srcId="{92E8D655-D138-489A-8AC8-88C7DE2E1B70}" destId="{80B5A7A7-B583-49BF-91A7-255D41C3B3C6}" srcOrd="0" destOrd="0" presId="urn:microsoft.com/office/officeart/2008/layout/AlternatingHexagons"/>
    <dgm:cxn modelId="{1757C1EF-D482-45D1-8CCC-EA30DD7E7A23}" type="presParOf" srcId="{92E8D655-D138-489A-8AC8-88C7DE2E1B70}" destId="{C94830E2-8414-487A-B92A-D8148A0E91DA}" srcOrd="1" destOrd="0" presId="urn:microsoft.com/office/officeart/2008/layout/AlternatingHexagons"/>
    <dgm:cxn modelId="{AEEB1AD3-CB18-4E94-8FF3-6D5678CABDC2}" type="presParOf" srcId="{92E8D655-D138-489A-8AC8-88C7DE2E1B70}" destId="{2556C14B-F564-4B5F-9B5F-BD3E672A10E4}" srcOrd="2" destOrd="0" presId="urn:microsoft.com/office/officeart/2008/layout/AlternatingHexagons"/>
    <dgm:cxn modelId="{E2124641-8A19-4BAD-BE3C-2406511A512E}" type="presParOf" srcId="{92E8D655-D138-489A-8AC8-88C7DE2E1B70}" destId="{F58835F9-5C4A-457D-8C91-B27B2B4B211D}" srcOrd="3" destOrd="0" presId="urn:microsoft.com/office/officeart/2008/layout/AlternatingHexagons"/>
    <dgm:cxn modelId="{72DF8A52-66A4-4B41-AF19-6F9005C4A6BE}" type="presParOf" srcId="{92E8D655-D138-489A-8AC8-88C7DE2E1B70}" destId="{5090B45B-B207-486E-A7F5-03FC24EB9EC3}"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5538AF-F801-41CA-A553-CE7ED5E34D2C}">
      <dsp:nvSpPr>
        <dsp:cNvPr id="0" name=""/>
        <dsp:cNvSpPr/>
      </dsp:nvSpPr>
      <dsp:spPr>
        <a:xfrm>
          <a:off x="1938988" y="629597"/>
          <a:ext cx="2359551" cy="15738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Clr>
              <a:schemeClr val="lt1"/>
            </a:buClr>
            <a:buSzPts val="1400"/>
            <a:buFont typeface="Century Gothic"/>
            <a:buNone/>
          </a:pPr>
          <a:r>
            <a:rPr lang="el-GR" sz="1100" kern="1200">
              <a:latin typeface="Century Gothic"/>
              <a:ea typeface="Century Gothic"/>
              <a:cs typeface="Century Gothic"/>
              <a:sym typeface="Century Gothic"/>
            </a:rPr>
            <a:t>Ένας ηλικιωμένος με υπέρταση που παρουσιάζεται με  «φυσιολογική»  αρτηριακή πίεση στα ΤΕΠ, μπορεί να  έχει σοβαρή υποκείμενη νόσο που τον αποσταθεροποιεί αιμοδυναμικά</a:t>
          </a:r>
          <a:endParaRPr lang="el-GR" sz="1100" kern="1200" dirty="0"/>
        </a:p>
      </dsp:txBody>
      <dsp:txXfrm>
        <a:off x="2316516" y="629597"/>
        <a:ext cx="1982023" cy="1573821"/>
      </dsp:txXfrm>
    </dsp:sp>
    <dsp:sp modelId="{D0B92441-6344-4491-88D1-A52B54D14337}">
      <dsp:nvSpPr>
        <dsp:cNvPr id="0" name=""/>
        <dsp:cNvSpPr/>
      </dsp:nvSpPr>
      <dsp:spPr>
        <a:xfrm>
          <a:off x="1938988" y="2203418"/>
          <a:ext cx="2359551" cy="15738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Clr>
              <a:schemeClr val="lt1"/>
            </a:buClr>
            <a:buSzPts val="1400"/>
            <a:buFont typeface="Century Gothic"/>
            <a:buNone/>
          </a:pPr>
          <a:r>
            <a:rPr lang="el-GR" sz="1100" kern="1200" dirty="0">
              <a:latin typeface="Century Gothic"/>
              <a:ea typeface="Century Gothic"/>
              <a:cs typeface="Century Gothic"/>
              <a:sym typeface="Century Gothic"/>
            </a:rPr>
            <a:t>Ένας 80χρονος με δύσπνοια  στα ΤΕΠ, υπό αγωγή με β- </a:t>
          </a:r>
          <a:r>
            <a:rPr lang="el-GR" sz="1100" kern="1200" dirty="0" err="1">
              <a:latin typeface="Century Gothic"/>
              <a:ea typeface="Century Gothic"/>
              <a:cs typeface="Century Gothic"/>
              <a:sym typeface="Century Gothic"/>
            </a:rPr>
            <a:t>αποκλειστή</a:t>
          </a:r>
          <a:r>
            <a:rPr lang="el-GR" sz="1100" kern="1200" dirty="0">
              <a:latin typeface="Century Gothic"/>
              <a:ea typeface="Century Gothic"/>
              <a:cs typeface="Century Gothic"/>
              <a:sym typeface="Century Gothic"/>
            </a:rPr>
            <a:t> και «φυσιολογικές» </a:t>
          </a:r>
          <a:r>
            <a:rPr lang="el-GR" sz="1100" kern="1200" dirty="0" err="1">
              <a:latin typeface="Century Gothic"/>
              <a:ea typeface="Century Gothic"/>
              <a:cs typeface="Century Gothic"/>
              <a:sym typeface="Century Gothic"/>
            </a:rPr>
            <a:t>σφύξεις</a:t>
          </a:r>
          <a:r>
            <a:rPr lang="el-GR" sz="1100" kern="1200" dirty="0">
              <a:latin typeface="Century Gothic"/>
              <a:ea typeface="Century Gothic"/>
              <a:cs typeface="Century Gothic"/>
              <a:sym typeface="Century Gothic"/>
            </a:rPr>
            <a:t> μπορεί να έχει ΠΕ</a:t>
          </a:r>
          <a:endParaRPr lang="el-GR" sz="1100" kern="1200" dirty="0"/>
        </a:p>
      </dsp:txBody>
      <dsp:txXfrm>
        <a:off x="2316516" y="2203418"/>
        <a:ext cx="1982023" cy="1573821"/>
      </dsp:txXfrm>
    </dsp:sp>
    <dsp:sp modelId="{678463DD-975B-4AAF-8A1C-D0FDBC101453}">
      <dsp:nvSpPr>
        <dsp:cNvPr id="0" name=""/>
        <dsp:cNvSpPr/>
      </dsp:nvSpPr>
      <dsp:spPr>
        <a:xfrm>
          <a:off x="680560" y="383"/>
          <a:ext cx="1573034" cy="15730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Clr>
              <a:schemeClr val="dk1"/>
            </a:buClr>
            <a:buSzPts val="1600"/>
            <a:buFont typeface="Century Gothic"/>
            <a:buNone/>
          </a:pPr>
          <a:r>
            <a:rPr lang="el-GR" sz="1200" kern="1200">
              <a:latin typeface="Century Gothic"/>
              <a:ea typeface="Century Gothic"/>
              <a:cs typeface="Century Gothic"/>
              <a:sym typeface="Century Gothic"/>
            </a:rPr>
            <a:t>Η αξιολόγηση μίας μόνο μέτρησης είναι προβληματική </a:t>
          </a:r>
          <a:endParaRPr lang="el-GR" sz="1200" kern="1200" dirty="0"/>
        </a:p>
      </dsp:txBody>
      <dsp:txXfrm>
        <a:off x="910925" y="230748"/>
        <a:ext cx="1112304" cy="1112304"/>
      </dsp:txXfrm>
    </dsp:sp>
    <dsp:sp modelId="{71DE76B2-FC04-4593-8FA9-F2DFCCD2140C}">
      <dsp:nvSpPr>
        <dsp:cNvPr id="0" name=""/>
        <dsp:cNvSpPr/>
      </dsp:nvSpPr>
      <dsp:spPr>
        <a:xfrm>
          <a:off x="5871574" y="629597"/>
          <a:ext cx="2359551" cy="15738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Clr>
              <a:schemeClr val="lt1"/>
            </a:buClr>
            <a:buSzPts val="1400"/>
            <a:buFont typeface="Century Gothic"/>
            <a:buNone/>
          </a:pPr>
          <a:r>
            <a:rPr lang="el-GR" sz="1100" kern="1200">
              <a:latin typeface="Century Gothic"/>
              <a:ea typeface="Century Gothic"/>
              <a:cs typeface="Century Gothic"/>
              <a:sym typeface="Century Gothic"/>
            </a:rPr>
            <a:t>Ένας ευπαθής γηραιότερος ασθενής με «φυσιολογική» θερμοκρασία που είναι όμως αυξημένη από την συνήθη του, μπορεί να έχει λοίμωξη </a:t>
          </a:r>
          <a:endParaRPr lang="el-GR" sz="1100" kern="1200" dirty="0"/>
        </a:p>
      </dsp:txBody>
      <dsp:txXfrm>
        <a:off x="6249102" y="629597"/>
        <a:ext cx="1982023" cy="1573821"/>
      </dsp:txXfrm>
    </dsp:sp>
    <dsp:sp modelId="{A3599055-BD97-44ED-B73E-7F7EE67B8BB5}">
      <dsp:nvSpPr>
        <dsp:cNvPr id="0" name=""/>
        <dsp:cNvSpPr/>
      </dsp:nvSpPr>
      <dsp:spPr>
        <a:xfrm>
          <a:off x="4613146" y="383"/>
          <a:ext cx="1573034" cy="15730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Clr>
              <a:schemeClr val="dk1"/>
            </a:buClr>
            <a:buSzPts val="1600"/>
            <a:buFont typeface="Century Gothic"/>
            <a:buNone/>
          </a:pPr>
          <a:r>
            <a:rPr lang="el-GR" sz="900" kern="1200">
              <a:latin typeface="Century Gothic"/>
              <a:ea typeface="Century Gothic"/>
              <a:cs typeface="Century Gothic"/>
              <a:sym typeface="Century Gothic"/>
            </a:rPr>
            <a:t>Η σύγκριση με τις τιμές αναφοράς του ασθενούς και η παρακολούθηση των μεταβολών έχει μεγαλύτερη κλινική αξία</a:t>
          </a:r>
          <a:endParaRPr lang="el-GR" sz="900" kern="1200" dirty="0"/>
        </a:p>
      </dsp:txBody>
      <dsp:txXfrm>
        <a:off x="4843511" y="230748"/>
        <a:ext cx="1112304" cy="11123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0DA42-927F-4F83-9472-3A989AC1502F}">
      <dsp:nvSpPr>
        <dsp:cNvPr id="0" name=""/>
        <dsp:cNvSpPr/>
      </dsp:nvSpPr>
      <dsp:spPr>
        <a:xfrm>
          <a:off x="353632" y="0"/>
          <a:ext cx="2417678" cy="1813258"/>
        </a:xfrm>
        <a:prstGeom prst="upArrow">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AA00C7-278A-4810-A084-DC127CF37EC5}">
      <dsp:nvSpPr>
        <dsp:cNvPr id="0" name=""/>
        <dsp:cNvSpPr/>
      </dsp:nvSpPr>
      <dsp:spPr>
        <a:xfrm>
          <a:off x="2843840" y="0"/>
          <a:ext cx="4992624" cy="1813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0" rIns="170688" bIns="170688" numCol="1" spcCol="1270" anchor="ctr" anchorCtr="0">
          <a:noAutofit/>
        </a:bodyPr>
        <a:lstStyle/>
        <a:p>
          <a:pPr marL="0" lvl="0" indent="0" algn="l" defTabSz="1066800">
            <a:lnSpc>
              <a:spcPct val="90000"/>
            </a:lnSpc>
            <a:spcBef>
              <a:spcPct val="0"/>
            </a:spcBef>
            <a:spcAft>
              <a:spcPct val="35000"/>
            </a:spcAft>
            <a:buClr>
              <a:schemeClr val="lt1"/>
            </a:buClr>
            <a:buSzPts val="1300"/>
            <a:buFont typeface="Century Gothic"/>
            <a:buNone/>
          </a:pPr>
          <a:r>
            <a:rPr lang="el-GR" sz="2400" b="0" kern="1200" dirty="0">
              <a:latin typeface="Century Gothic"/>
              <a:ea typeface="Century Gothic"/>
              <a:cs typeface="Century Gothic"/>
              <a:sym typeface="Century Gothic"/>
            </a:rPr>
            <a:t>Αύξηση συχνότητας </a:t>
          </a:r>
          <a:r>
            <a:rPr lang="el-GR" sz="2400" b="0" kern="1200" dirty="0" err="1">
              <a:latin typeface="Century Gothic"/>
              <a:ea typeface="Century Gothic"/>
              <a:cs typeface="Century Gothic"/>
              <a:sym typeface="Century Gothic"/>
            </a:rPr>
            <a:t>ορθοστατικής</a:t>
          </a:r>
          <a:r>
            <a:rPr lang="el-GR" sz="2400" b="0" kern="1200" dirty="0">
              <a:latin typeface="Century Gothic"/>
              <a:ea typeface="Century Gothic"/>
              <a:cs typeface="Century Gothic"/>
              <a:sym typeface="Century Gothic"/>
            </a:rPr>
            <a:t> υπότασης            (30%)</a:t>
          </a:r>
          <a:endParaRPr lang="el-GR" sz="2400" kern="1200" dirty="0"/>
        </a:p>
      </dsp:txBody>
      <dsp:txXfrm>
        <a:off x="2843840" y="0"/>
        <a:ext cx="4992624" cy="1813258"/>
      </dsp:txXfrm>
    </dsp:sp>
    <dsp:sp modelId="{4CF26941-B075-4860-92CD-6F080A0D41AF}">
      <dsp:nvSpPr>
        <dsp:cNvPr id="0" name=""/>
        <dsp:cNvSpPr/>
      </dsp:nvSpPr>
      <dsp:spPr>
        <a:xfrm>
          <a:off x="1078935" y="1964363"/>
          <a:ext cx="2417678" cy="1813258"/>
        </a:xfrm>
        <a:prstGeom prst="downArrow">
          <a:avLst/>
        </a:prstGeom>
        <a:solidFill>
          <a:schemeClr val="accent1">
            <a:shade val="80000"/>
            <a:hueOff val="-491245"/>
            <a:satOff val="-54004"/>
            <a:lumOff val="362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8CA4CE-B326-47B5-B508-CD593D39E102}">
      <dsp:nvSpPr>
        <dsp:cNvPr id="0" name=""/>
        <dsp:cNvSpPr/>
      </dsp:nvSpPr>
      <dsp:spPr>
        <a:xfrm>
          <a:off x="3569143" y="1964363"/>
          <a:ext cx="4992624" cy="1813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0" rIns="106680" bIns="106680" numCol="1" spcCol="1270" anchor="ctr" anchorCtr="0">
          <a:noAutofit/>
        </a:bodyPr>
        <a:lstStyle/>
        <a:p>
          <a:pPr marL="0" lvl="0" indent="0" algn="l" defTabSz="666750">
            <a:lnSpc>
              <a:spcPct val="90000"/>
            </a:lnSpc>
            <a:spcBef>
              <a:spcPct val="0"/>
            </a:spcBef>
            <a:spcAft>
              <a:spcPct val="35000"/>
            </a:spcAft>
            <a:buClr>
              <a:schemeClr val="lt1"/>
            </a:buClr>
            <a:buSzPts val="1300"/>
            <a:buFont typeface="Century Gothic"/>
            <a:buNone/>
          </a:pPr>
          <a:r>
            <a:rPr lang="el-GR" sz="1500" kern="1200" dirty="0">
              <a:latin typeface="Century Gothic"/>
              <a:ea typeface="Century Gothic"/>
              <a:cs typeface="Century Gothic"/>
              <a:sym typeface="Century Gothic"/>
            </a:rPr>
            <a:t>Μείωση της ικανότητας ρύθμισης της αρτηριακής πίεσης από το αυτόνομο νευρικό σύστημα </a:t>
          </a:r>
        </a:p>
        <a:p>
          <a:pPr marL="0" lvl="0" indent="0" algn="l" defTabSz="666750">
            <a:lnSpc>
              <a:spcPct val="90000"/>
            </a:lnSpc>
            <a:spcBef>
              <a:spcPct val="0"/>
            </a:spcBef>
            <a:spcAft>
              <a:spcPct val="35000"/>
            </a:spcAft>
            <a:buClr>
              <a:schemeClr val="lt1"/>
            </a:buClr>
            <a:buSzPts val="1300"/>
            <a:buFont typeface="Century Gothic"/>
            <a:buNone/>
          </a:pPr>
          <a:r>
            <a:rPr lang="el-GR" sz="1500" kern="1200" dirty="0">
              <a:latin typeface="Century Gothic"/>
              <a:ea typeface="Century Gothic"/>
              <a:cs typeface="Century Gothic"/>
              <a:sym typeface="Century Gothic"/>
            </a:rPr>
            <a:t>Μείωση ενδοτικότητας  τοιχωμάτων μυοκαρδίου </a:t>
          </a:r>
        </a:p>
        <a:p>
          <a:pPr marL="0" lvl="0" indent="0" algn="l" defTabSz="666750">
            <a:lnSpc>
              <a:spcPct val="90000"/>
            </a:lnSpc>
            <a:spcBef>
              <a:spcPct val="0"/>
            </a:spcBef>
            <a:spcAft>
              <a:spcPct val="35000"/>
            </a:spcAft>
            <a:buClr>
              <a:schemeClr val="lt1"/>
            </a:buClr>
            <a:buSzPts val="1300"/>
            <a:buFont typeface="Century Gothic"/>
            <a:buNone/>
          </a:pPr>
          <a:r>
            <a:rPr lang="el-GR" sz="1500" kern="1200" dirty="0">
              <a:latin typeface="Century Gothic"/>
              <a:ea typeface="Century Gothic"/>
              <a:cs typeface="Century Gothic"/>
              <a:sym typeface="Century Gothic"/>
            </a:rPr>
            <a:t>Μειώνεται  η ικανότητα  αύξησης της ΑΠ σε κατάσταση στρες                                     (αφυδάτωση, λοίμωξη, αιμορραγία)</a:t>
          </a:r>
        </a:p>
        <a:p>
          <a:pPr marL="0" lvl="0" indent="0" algn="l" defTabSz="666750">
            <a:lnSpc>
              <a:spcPct val="90000"/>
            </a:lnSpc>
            <a:spcBef>
              <a:spcPct val="0"/>
            </a:spcBef>
            <a:spcAft>
              <a:spcPct val="35000"/>
            </a:spcAft>
            <a:buClr>
              <a:schemeClr val="lt1"/>
            </a:buClr>
            <a:buSzPts val="1300"/>
            <a:buFont typeface="Century Gothic"/>
            <a:buNone/>
          </a:pPr>
          <a:endParaRPr lang="el-GR" sz="1500" kern="1200" dirty="0"/>
        </a:p>
      </dsp:txBody>
      <dsp:txXfrm>
        <a:off x="3569143" y="1964363"/>
        <a:ext cx="4992624" cy="18132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F160BB-74A4-4533-9704-F81EAA45B948}">
      <dsp:nvSpPr>
        <dsp:cNvPr id="0" name=""/>
        <dsp:cNvSpPr/>
      </dsp:nvSpPr>
      <dsp:spPr>
        <a:xfrm>
          <a:off x="0" y="12311"/>
          <a:ext cx="9203864" cy="11934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Clr>
              <a:schemeClr val="dk1"/>
            </a:buClr>
            <a:buSzPts val="3000"/>
            <a:buFont typeface="Century Gothic"/>
            <a:buNone/>
          </a:pPr>
          <a:r>
            <a:rPr lang="el-GR" sz="3000" kern="1200" dirty="0">
              <a:latin typeface="Century Gothic"/>
              <a:ea typeface="Century Gothic"/>
              <a:cs typeface="Century Gothic"/>
              <a:sym typeface="Century Gothic"/>
            </a:rPr>
            <a:t>Ελαττωμένο αντανακλαστικό και αποτελεσματικότητα βήχα </a:t>
          </a:r>
          <a:endParaRPr lang="el-GR" sz="3000" kern="1200" dirty="0"/>
        </a:p>
      </dsp:txBody>
      <dsp:txXfrm>
        <a:off x="58257" y="70568"/>
        <a:ext cx="9087350" cy="1076886"/>
      </dsp:txXfrm>
    </dsp:sp>
    <dsp:sp modelId="{86199E65-82CD-4317-AEAE-39CA9CF1CAF2}">
      <dsp:nvSpPr>
        <dsp:cNvPr id="0" name=""/>
        <dsp:cNvSpPr/>
      </dsp:nvSpPr>
      <dsp:spPr>
        <a:xfrm>
          <a:off x="0" y="1292111"/>
          <a:ext cx="9203864" cy="11934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Clr>
              <a:schemeClr val="dk1"/>
            </a:buClr>
            <a:buSzPts val="3000"/>
            <a:buFont typeface="Century Gothic"/>
            <a:buNone/>
          </a:pPr>
          <a:r>
            <a:rPr lang="el-GR" sz="3000" kern="1200" dirty="0"/>
            <a:t>Φυσιολογικές και ανατομικές αλλαγές γεροντικού πνεύμονα </a:t>
          </a:r>
        </a:p>
      </dsp:txBody>
      <dsp:txXfrm>
        <a:off x="58257" y="1350368"/>
        <a:ext cx="9087350" cy="1076886"/>
      </dsp:txXfrm>
    </dsp:sp>
    <dsp:sp modelId="{8CC1461E-65C2-4C92-8C31-C9F676BD55D1}">
      <dsp:nvSpPr>
        <dsp:cNvPr id="0" name=""/>
        <dsp:cNvSpPr/>
      </dsp:nvSpPr>
      <dsp:spPr>
        <a:xfrm>
          <a:off x="0" y="2571911"/>
          <a:ext cx="9203864" cy="11934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l-GR" sz="3000" kern="1200">
              <a:latin typeface="Century Gothic"/>
              <a:ea typeface="Century Gothic"/>
              <a:cs typeface="Century Gothic"/>
              <a:sym typeface="Century Gothic"/>
            </a:rPr>
            <a:t>Δυσφαγία</a:t>
          </a:r>
          <a:endParaRPr lang="el-GR" sz="3000" kern="1200" dirty="0"/>
        </a:p>
      </dsp:txBody>
      <dsp:txXfrm>
        <a:off x="58257" y="2630168"/>
        <a:ext cx="9087350" cy="10768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ED474-9585-47FE-A3A2-2F2614763192}">
      <dsp:nvSpPr>
        <dsp:cNvPr id="0" name=""/>
        <dsp:cNvSpPr/>
      </dsp:nvSpPr>
      <dsp:spPr>
        <a:xfrm>
          <a:off x="1033496" y="1400188"/>
          <a:ext cx="2125031" cy="1417396"/>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l-GR" sz="2000" kern="1200" dirty="0" err="1"/>
            <a:t>Well’s</a:t>
          </a:r>
          <a:r>
            <a:rPr lang="en-US" sz="2000" kern="1200" dirty="0"/>
            <a:t> score</a:t>
          </a:r>
          <a:endParaRPr lang="el-GR" sz="2000" kern="1200" dirty="0"/>
        </a:p>
      </dsp:txBody>
      <dsp:txXfrm>
        <a:off x="1373501" y="1400188"/>
        <a:ext cx="1785026" cy="1417396"/>
      </dsp:txXfrm>
    </dsp:sp>
    <dsp:sp modelId="{000900B0-50B0-4851-AB6B-96F59883E4B7}">
      <dsp:nvSpPr>
        <dsp:cNvPr id="0" name=""/>
        <dsp:cNvSpPr/>
      </dsp:nvSpPr>
      <dsp:spPr>
        <a:xfrm>
          <a:off x="1023869" y="2817584"/>
          <a:ext cx="2125031" cy="1304358"/>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n-US" sz="2000" kern="1200" dirty="0"/>
            <a:t>Geneva score</a:t>
          </a:r>
          <a:endParaRPr lang="el-GR" sz="2000" kern="1200" dirty="0"/>
        </a:p>
      </dsp:txBody>
      <dsp:txXfrm>
        <a:off x="1363874" y="2817584"/>
        <a:ext cx="1785026" cy="1304358"/>
      </dsp:txXfrm>
    </dsp:sp>
    <dsp:sp modelId="{42D8ABD4-B218-4344-A6E1-19F820B68D5B}">
      <dsp:nvSpPr>
        <dsp:cNvPr id="0" name=""/>
        <dsp:cNvSpPr/>
      </dsp:nvSpPr>
      <dsp:spPr>
        <a:xfrm>
          <a:off x="-109480" y="833513"/>
          <a:ext cx="1416687" cy="141668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l-GR" sz="1300" kern="1200" dirty="0"/>
            <a:t>Πιθανότητα προ ελέγχου (</a:t>
          </a:r>
          <a:r>
            <a:rPr lang="en-US" sz="1300" kern="1200" dirty="0"/>
            <a:t>PTP)</a:t>
          </a:r>
          <a:endParaRPr lang="el-GR" sz="1300" kern="1200" dirty="0"/>
        </a:p>
      </dsp:txBody>
      <dsp:txXfrm>
        <a:off x="97989" y="1040982"/>
        <a:ext cx="1001749" cy="1001749"/>
      </dsp:txXfrm>
    </dsp:sp>
    <dsp:sp modelId="{914E1C9E-8D4B-48D5-94A1-D0809238C3E4}">
      <dsp:nvSpPr>
        <dsp:cNvPr id="0" name=""/>
        <dsp:cNvSpPr/>
      </dsp:nvSpPr>
      <dsp:spPr>
        <a:xfrm>
          <a:off x="4682619" y="1371160"/>
          <a:ext cx="2337789" cy="75635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dirty="0"/>
            <a:t>A</a:t>
          </a:r>
          <a:r>
            <a:rPr lang="el-GR" sz="1600" kern="1200" dirty="0" err="1"/>
            <a:t>υξάνονται</a:t>
          </a:r>
          <a:r>
            <a:rPr lang="el-GR" sz="1600" kern="1200" dirty="0"/>
            <a:t> με την ηλικία </a:t>
          </a:r>
        </a:p>
      </dsp:txBody>
      <dsp:txXfrm>
        <a:off x="5056665" y="1371160"/>
        <a:ext cx="1963743" cy="756350"/>
      </dsp:txXfrm>
    </dsp:sp>
    <dsp:sp modelId="{84394639-0694-4B06-82A5-43BEC17B549C}">
      <dsp:nvSpPr>
        <dsp:cNvPr id="0" name=""/>
        <dsp:cNvSpPr/>
      </dsp:nvSpPr>
      <dsp:spPr>
        <a:xfrm>
          <a:off x="4682619" y="2156539"/>
          <a:ext cx="2337789" cy="89634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dirty="0"/>
            <a:t>M</a:t>
          </a:r>
          <a:r>
            <a:rPr lang="el-GR" sz="1600" kern="1200" dirty="0" err="1"/>
            <a:t>ειώνεται</a:t>
          </a:r>
          <a:r>
            <a:rPr lang="el-GR" sz="1600" kern="1200" dirty="0"/>
            <a:t> η αξία τους σαν εργαλεία αποκλεισμού </a:t>
          </a:r>
        </a:p>
      </dsp:txBody>
      <dsp:txXfrm>
        <a:off x="5056665" y="2156539"/>
        <a:ext cx="1963743" cy="896347"/>
      </dsp:txXfrm>
    </dsp:sp>
    <dsp:sp modelId="{D031EEB6-F9A7-4DF9-8B83-960C57766961}">
      <dsp:nvSpPr>
        <dsp:cNvPr id="0" name=""/>
        <dsp:cNvSpPr/>
      </dsp:nvSpPr>
      <dsp:spPr>
        <a:xfrm>
          <a:off x="4565589" y="3114444"/>
          <a:ext cx="2571849" cy="945941"/>
        </a:xfrm>
        <a:prstGeom prst="rect">
          <a:avLst/>
        </a:prstGeom>
        <a:solidFill>
          <a:schemeClr val="accent6">
            <a:tint val="40000"/>
            <a:alpha val="90000"/>
            <a:hueOff val="0"/>
            <a:satOff val="0"/>
            <a:lumOff val="0"/>
            <a:alphaOff val="0"/>
          </a:schemeClr>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9568" rIns="99568" bIns="99568" numCol="1" spcCol="1270" anchor="ctr" anchorCtr="0">
          <a:noAutofit/>
        </a:bodyPr>
        <a:lstStyle/>
        <a:p>
          <a:pPr marL="0" lvl="0" indent="0" algn="l" defTabSz="622300">
            <a:lnSpc>
              <a:spcPct val="90000"/>
            </a:lnSpc>
            <a:spcBef>
              <a:spcPct val="0"/>
            </a:spcBef>
            <a:spcAft>
              <a:spcPct val="35000"/>
            </a:spcAft>
            <a:buNone/>
          </a:pPr>
          <a:r>
            <a:rPr lang="el-GR" sz="1400" kern="1200" dirty="0"/>
            <a:t>60% των ασθενών &lt;40ετ 5% των ασθενών &gt;80ετ</a:t>
          </a:r>
        </a:p>
      </dsp:txBody>
      <dsp:txXfrm>
        <a:off x="4977085" y="3114444"/>
        <a:ext cx="2160353" cy="945941"/>
      </dsp:txXfrm>
    </dsp:sp>
    <dsp:sp modelId="{393EDF30-35EB-4BB6-B564-BA1E6ED46158}">
      <dsp:nvSpPr>
        <dsp:cNvPr id="0" name=""/>
        <dsp:cNvSpPr/>
      </dsp:nvSpPr>
      <dsp:spPr>
        <a:xfrm>
          <a:off x="3485756" y="852383"/>
          <a:ext cx="1416687" cy="1416687"/>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kern="1200" dirty="0"/>
            <a:t>d-dimmers</a:t>
          </a:r>
          <a:r>
            <a:rPr lang="el-GR" sz="1300" kern="1200" dirty="0"/>
            <a:t> (&lt;500</a:t>
          </a:r>
          <a:r>
            <a:rPr lang="en-US" sz="1300" kern="1200" dirty="0"/>
            <a:t>ng/ml)</a:t>
          </a:r>
          <a:endParaRPr lang="el-GR" sz="1300" kern="1200" dirty="0"/>
        </a:p>
      </dsp:txBody>
      <dsp:txXfrm>
        <a:off x="3693225" y="1059852"/>
        <a:ext cx="1001749" cy="1001749"/>
      </dsp:txXfrm>
    </dsp:sp>
    <dsp:sp modelId="{40585632-9B68-47D1-AC98-6B6FB61A4D66}">
      <dsp:nvSpPr>
        <dsp:cNvPr id="0" name=""/>
        <dsp:cNvSpPr/>
      </dsp:nvSpPr>
      <dsp:spPr>
        <a:xfrm>
          <a:off x="8554126" y="1400188"/>
          <a:ext cx="2125031" cy="1311332"/>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l" defTabSz="889000">
            <a:lnSpc>
              <a:spcPct val="90000"/>
            </a:lnSpc>
            <a:spcBef>
              <a:spcPct val="0"/>
            </a:spcBef>
            <a:spcAft>
              <a:spcPct val="35000"/>
            </a:spcAft>
            <a:buNone/>
          </a:pPr>
          <a:r>
            <a:rPr lang="el-GR" sz="2000" kern="1200" dirty="0"/>
            <a:t>Μέθοδος αναφοράς</a:t>
          </a:r>
        </a:p>
      </dsp:txBody>
      <dsp:txXfrm>
        <a:off x="8894131" y="1400188"/>
        <a:ext cx="1785026" cy="1311332"/>
      </dsp:txXfrm>
    </dsp:sp>
    <dsp:sp modelId="{A734AC94-446C-4CBA-8124-8B5D4321BBDE}">
      <dsp:nvSpPr>
        <dsp:cNvPr id="0" name=""/>
        <dsp:cNvSpPr/>
      </dsp:nvSpPr>
      <dsp:spPr>
        <a:xfrm>
          <a:off x="8554126" y="2711520"/>
          <a:ext cx="2125031" cy="1354903"/>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l-GR" sz="1800" kern="1200" dirty="0"/>
            <a:t>Σχετική αντένδειξη η νεφρική</a:t>
          </a:r>
          <a:r>
            <a:rPr lang="en-US" sz="1800" kern="1200" dirty="0"/>
            <a:t> </a:t>
          </a:r>
          <a:r>
            <a:rPr lang="el-GR" sz="1800" kern="1200" dirty="0"/>
            <a:t>δυσλειτουργία</a:t>
          </a:r>
        </a:p>
      </dsp:txBody>
      <dsp:txXfrm>
        <a:off x="8894131" y="2711520"/>
        <a:ext cx="1785026" cy="1354903"/>
      </dsp:txXfrm>
    </dsp:sp>
    <dsp:sp modelId="{82C1B77F-B390-4D1C-9B91-62329553625D}">
      <dsp:nvSpPr>
        <dsp:cNvPr id="0" name=""/>
        <dsp:cNvSpPr/>
      </dsp:nvSpPr>
      <dsp:spPr>
        <a:xfrm>
          <a:off x="7420776" y="833513"/>
          <a:ext cx="1416687" cy="1416687"/>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l-GR" sz="1300" kern="1200" dirty="0"/>
            <a:t>Αξονική αγγειογραφία πνευμονικών αρτηριών</a:t>
          </a:r>
          <a:r>
            <a:rPr lang="en-US" sz="1300" kern="1200" dirty="0"/>
            <a:t> </a:t>
          </a:r>
          <a:r>
            <a:rPr lang="el-GR" sz="1300" kern="1200" dirty="0"/>
            <a:t> (</a:t>
          </a:r>
          <a:r>
            <a:rPr lang="en-US" sz="1300" kern="1200" dirty="0"/>
            <a:t>CTPA)</a:t>
          </a:r>
          <a:endParaRPr lang="el-GR" sz="1300" kern="1200" dirty="0"/>
        </a:p>
      </dsp:txBody>
      <dsp:txXfrm>
        <a:off x="7628245" y="1040982"/>
        <a:ext cx="1001749" cy="10017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2FEDF-D644-4B0F-98EE-1C94A934E5BF}">
      <dsp:nvSpPr>
        <dsp:cNvPr id="0" name=""/>
        <dsp:cNvSpPr/>
      </dsp:nvSpPr>
      <dsp:spPr>
        <a:xfrm>
          <a:off x="4414797" y="1673098"/>
          <a:ext cx="1355522" cy="135552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l-GR" sz="1600" kern="1200" dirty="0"/>
            <a:t>Αποδίδονται συχνά σε άλλες παθολογίες ή στο γήρας </a:t>
          </a:r>
        </a:p>
      </dsp:txBody>
      <dsp:txXfrm>
        <a:off x="4480968" y="1739269"/>
        <a:ext cx="1223180" cy="1223180"/>
      </dsp:txXfrm>
    </dsp:sp>
    <dsp:sp modelId="{19DA6BE2-F17B-400E-AF56-F729BB2A7311}">
      <dsp:nvSpPr>
        <dsp:cNvPr id="0" name=""/>
        <dsp:cNvSpPr/>
      </dsp:nvSpPr>
      <dsp:spPr>
        <a:xfrm rot="16200000">
          <a:off x="4732965" y="1313505"/>
          <a:ext cx="719185" cy="0"/>
        </a:xfrm>
        <a:custGeom>
          <a:avLst/>
          <a:gdLst/>
          <a:ahLst/>
          <a:cxnLst/>
          <a:rect l="0" t="0" r="0" b="0"/>
          <a:pathLst>
            <a:path>
              <a:moveTo>
                <a:pt x="0" y="0"/>
              </a:moveTo>
              <a:lnTo>
                <a:pt x="719185"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9D65CC-8B6F-4D54-BF9B-3A167B1030AB}">
      <dsp:nvSpPr>
        <dsp:cNvPr id="0" name=""/>
        <dsp:cNvSpPr/>
      </dsp:nvSpPr>
      <dsp:spPr>
        <a:xfrm>
          <a:off x="4638458" y="45712"/>
          <a:ext cx="908200" cy="9082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400050">
            <a:lnSpc>
              <a:spcPct val="90000"/>
            </a:lnSpc>
            <a:spcBef>
              <a:spcPct val="0"/>
            </a:spcBef>
            <a:spcAft>
              <a:spcPct val="35000"/>
            </a:spcAft>
            <a:buNone/>
          </a:pPr>
          <a:r>
            <a:rPr lang="el-GR" sz="900" kern="1200" dirty="0"/>
            <a:t>Ληθαργικότητα</a:t>
          </a:r>
        </a:p>
      </dsp:txBody>
      <dsp:txXfrm>
        <a:off x="4682793" y="90047"/>
        <a:ext cx="819530" cy="819530"/>
      </dsp:txXfrm>
    </dsp:sp>
    <dsp:sp modelId="{56FBF3A9-22A4-4CD2-8994-6768B8DF632A}">
      <dsp:nvSpPr>
        <dsp:cNvPr id="0" name=""/>
        <dsp:cNvSpPr/>
      </dsp:nvSpPr>
      <dsp:spPr>
        <a:xfrm rot="19285714">
          <a:off x="5726321" y="1684623"/>
          <a:ext cx="403342" cy="0"/>
        </a:xfrm>
        <a:custGeom>
          <a:avLst/>
          <a:gdLst/>
          <a:ahLst/>
          <a:cxnLst/>
          <a:rect l="0" t="0" r="0" b="0"/>
          <a:pathLst>
            <a:path>
              <a:moveTo>
                <a:pt x="0" y="0"/>
              </a:moveTo>
              <a:lnTo>
                <a:pt x="40334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BE946B-35B1-4DA7-AA2B-92690293BFA0}">
      <dsp:nvSpPr>
        <dsp:cNvPr id="0" name=""/>
        <dsp:cNvSpPr/>
      </dsp:nvSpPr>
      <dsp:spPr>
        <a:xfrm>
          <a:off x="6085665" y="742650"/>
          <a:ext cx="908200" cy="9082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355600">
            <a:lnSpc>
              <a:spcPct val="90000"/>
            </a:lnSpc>
            <a:spcBef>
              <a:spcPct val="0"/>
            </a:spcBef>
            <a:spcAft>
              <a:spcPct val="35000"/>
            </a:spcAft>
            <a:buNone/>
          </a:pPr>
          <a:r>
            <a:rPr lang="el-GR" sz="800" kern="1200" dirty="0"/>
            <a:t>Βραδυψυχισμός</a:t>
          </a:r>
        </a:p>
        <a:p>
          <a:pPr marL="0" lvl="0" indent="0" algn="ctr" defTabSz="355600">
            <a:lnSpc>
              <a:spcPct val="90000"/>
            </a:lnSpc>
            <a:spcBef>
              <a:spcPct val="0"/>
            </a:spcBef>
            <a:spcAft>
              <a:spcPct val="35000"/>
            </a:spcAft>
            <a:buNone/>
          </a:pPr>
          <a:r>
            <a:rPr lang="el-GR" sz="800" kern="1200" dirty="0"/>
            <a:t>Βραδύνοια</a:t>
          </a:r>
        </a:p>
        <a:p>
          <a:pPr marL="0" lvl="0" indent="0" algn="ctr" defTabSz="355600">
            <a:lnSpc>
              <a:spcPct val="90000"/>
            </a:lnSpc>
            <a:spcBef>
              <a:spcPct val="0"/>
            </a:spcBef>
            <a:spcAft>
              <a:spcPct val="35000"/>
            </a:spcAft>
            <a:buNone/>
          </a:pPr>
          <a:r>
            <a:rPr lang="el-GR" sz="800" kern="1200" dirty="0"/>
            <a:t>Κατάθλιψη</a:t>
          </a:r>
        </a:p>
      </dsp:txBody>
      <dsp:txXfrm>
        <a:off x="6130000" y="786985"/>
        <a:ext cx="819530" cy="819530"/>
      </dsp:txXfrm>
    </dsp:sp>
    <dsp:sp modelId="{EA0BCB46-8A40-43D0-A5AE-ED7993DC2025}">
      <dsp:nvSpPr>
        <dsp:cNvPr id="0" name=""/>
        <dsp:cNvSpPr/>
      </dsp:nvSpPr>
      <dsp:spPr>
        <a:xfrm rot="771429">
          <a:off x="5761668" y="2582332"/>
          <a:ext cx="690077" cy="0"/>
        </a:xfrm>
        <a:custGeom>
          <a:avLst/>
          <a:gdLst/>
          <a:ahLst/>
          <a:cxnLst/>
          <a:rect l="0" t="0" r="0" b="0"/>
          <a:pathLst>
            <a:path>
              <a:moveTo>
                <a:pt x="0" y="0"/>
              </a:moveTo>
              <a:lnTo>
                <a:pt x="690077"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C53D88-30A2-45C4-9EDD-43CDEA82289E}">
      <dsp:nvSpPr>
        <dsp:cNvPr id="0" name=""/>
        <dsp:cNvSpPr/>
      </dsp:nvSpPr>
      <dsp:spPr>
        <a:xfrm>
          <a:off x="6443095" y="2308656"/>
          <a:ext cx="908200" cy="9082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l-GR" sz="1100" kern="1200" dirty="0"/>
            <a:t>Μυαλγίες</a:t>
          </a:r>
        </a:p>
        <a:p>
          <a:pPr marL="0" lvl="0" indent="0" algn="ctr" defTabSz="488950">
            <a:lnSpc>
              <a:spcPct val="90000"/>
            </a:lnSpc>
            <a:spcBef>
              <a:spcPct val="0"/>
            </a:spcBef>
            <a:spcAft>
              <a:spcPct val="35000"/>
            </a:spcAft>
            <a:buNone/>
          </a:pPr>
          <a:r>
            <a:rPr lang="el-GR" sz="1100" kern="1200" dirty="0"/>
            <a:t>Αρθραλγίες</a:t>
          </a:r>
        </a:p>
      </dsp:txBody>
      <dsp:txXfrm>
        <a:off x="6487430" y="2352991"/>
        <a:ext cx="819530" cy="819530"/>
      </dsp:txXfrm>
    </dsp:sp>
    <dsp:sp modelId="{5C37A726-C48B-4055-A2AF-7FEC05900C13}">
      <dsp:nvSpPr>
        <dsp:cNvPr id="0" name=""/>
        <dsp:cNvSpPr/>
      </dsp:nvSpPr>
      <dsp:spPr>
        <a:xfrm rot="3857143">
          <a:off x="5250594" y="3296558"/>
          <a:ext cx="594775" cy="0"/>
        </a:xfrm>
        <a:custGeom>
          <a:avLst/>
          <a:gdLst/>
          <a:ahLst/>
          <a:cxnLst/>
          <a:rect l="0" t="0" r="0" b="0"/>
          <a:pathLst>
            <a:path>
              <a:moveTo>
                <a:pt x="0" y="0"/>
              </a:moveTo>
              <a:lnTo>
                <a:pt x="594775"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C1A9E0-3AF0-439F-B395-C7877A501CA8}">
      <dsp:nvSpPr>
        <dsp:cNvPr id="0" name=""/>
        <dsp:cNvSpPr/>
      </dsp:nvSpPr>
      <dsp:spPr>
        <a:xfrm>
          <a:off x="5441597" y="3564495"/>
          <a:ext cx="908200" cy="9082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el-GR" sz="1200" kern="1200" dirty="0"/>
            <a:t>Δυσανεξία στο κρύο</a:t>
          </a:r>
        </a:p>
      </dsp:txBody>
      <dsp:txXfrm>
        <a:off x="5485932" y="3608830"/>
        <a:ext cx="819530" cy="819530"/>
      </dsp:txXfrm>
    </dsp:sp>
    <dsp:sp modelId="{1C197190-F585-434D-82BE-ED3EC9205437}">
      <dsp:nvSpPr>
        <dsp:cNvPr id="0" name=""/>
        <dsp:cNvSpPr/>
      </dsp:nvSpPr>
      <dsp:spPr>
        <a:xfrm rot="6942857">
          <a:off x="4339746" y="3296558"/>
          <a:ext cx="594775" cy="0"/>
        </a:xfrm>
        <a:custGeom>
          <a:avLst/>
          <a:gdLst/>
          <a:ahLst/>
          <a:cxnLst/>
          <a:rect l="0" t="0" r="0" b="0"/>
          <a:pathLst>
            <a:path>
              <a:moveTo>
                <a:pt x="0" y="0"/>
              </a:moveTo>
              <a:lnTo>
                <a:pt x="594775"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73C409-4321-4DF0-A110-1D25E5622C13}">
      <dsp:nvSpPr>
        <dsp:cNvPr id="0" name=""/>
        <dsp:cNvSpPr/>
      </dsp:nvSpPr>
      <dsp:spPr>
        <a:xfrm>
          <a:off x="3835319" y="3564495"/>
          <a:ext cx="908200" cy="908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400050">
            <a:lnSpc>
              <a:spcPct val="90000"/>
            </a:lnSpc>
            <a:spcBef>
              <a:spcPct val="0"/>
            </a:spcBef>
            <a:spcAft>
              <a:spcPct val="35000"/>
            </a:spcAft>
            <a:buNone/>
          </a:pPr>
          <a:r>
            <a:rPr lang="el-GR" sz="900" kern="1200" dirty="0"/>
            <a:t>Δυσκοιλιότητα</a:t>
          </a:r>
        </a:p>
      </dsp:txBody>
      <dsp:txXfrm>
        <a:off x="3879654" y="3608830"/>
        <a:ext cx="819530" cy="819530"/>
      </dsp:txXfrm>
    </dsp:sp>
    <dsp:sp modelId="{4AAB0863-9DC7-47F3-87ED-2E2E3560E4BA}">
      <dsp:nvSpPr>
        <dsp:cNvPr id="0" name=""/>
        <dsp:cNvSpPr/>
      </dsp:nvSpPr>
      <dsp:spPr>
        <a:xfrm rot="10028571">
          <a:off x="3733370" y="2582332"/>
          <a:ext cx="690077" cy="0"/>
        </a:xfrm>
        <a:custGeom>
          <a:avLst/>
          <a:gdLst/>
          <a:ahLst/>
          <a:cxnLst/>
          <a:rect l="0" t="0" r="0" b="0"/>
          <a:pathLst>
            <a:path>
              <a:moveTo>
                <a:pt x="0" y="0"/>
              </a:moveTo>
              <a:lnTo>
                <a:pt x="690077"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528F15-2EEF-4D9E-AB9A-54DCA689E24A}">
      <dsp:nvSpPr>
        <dsp:cNvPr id="0" name=""/>
        <dsp:cNvSpPr/>
      </dsp:nvSpPr>
      <dsp:spPr>
        <a:xfrm>
          <a:off x="2833821" y="2308656"/>
          <a:ext cx="908200" cy="9082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l-GR" sz="1100" kern="1200" dirty="0"/>
            <a:t>Διαταραχές μνήμης</a:t>
          </a:r>
        </a:p>
      </dsp:txBody>
      <dsp:txXfrm>
        <a:off x="2878156" y="2352991"/>
        <a:ext cx="819530" cy="819530"/>
      </dsp:txXfrm>
    </dsp:sp>
    <dsp:sp modelId="{585CE7FB-9490-46F4-941A-8A277FF7AAC3}">
      <dsp:nvSpPr>
        <dsp:cNvPr id="0" name=""/>
        <dsp:cNvSpPr/>
      </dsp:nvSpPr>
      <dsp:spPr>
        <a:xfrm rot="13114286">
          <a:off x="4055453" y="1684623"/>
          <a:ext cx="403342" cy="0"/>
        </a:xfrm>
        <a:custGeom>
          <a:avLst/>
          <a:gdLst/>
          <a:ahLst/>
          <a:cxnLst/>
          <a:rect l="0" t="0" r="0" b="0"/>
          <a:pathLst>
            <a:path>
              <a:moveTo>
                <a:pt x="0" y="0"/>
              </a:moveTo>
              <a:lnTo>
                <a:pt x="40334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63A1F0-50F6-47BF-A956-C744B06990D5}">
      <dsp:nvSpPr>
        <dsp:cNvPr id="0" name=""/>
        <dsp:cNvSpPr/>
      </dsp:nvSpPr>
      <dsp:spPr>
        <a:xfrm>
          <a:off x="3191251" y="742650"/>
          <a:ext cx="908200" cy="9082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l-GR" sz="1600" kern="1200" dirty="0"/>
            <a:t>Ξηρό δέρμα</a:t>
          </a:r>
        </a:p>
        <a:p>
          <a:pPr marL="0" lvl="0" indent="0" algn="ctr" defTabSz="711200">
            <a:lnSpc>
              <a:spcPct val="90000"/>
            </a:lnSpc>
            <a:spcBef>
              <a:spcPct val="0"/>
            </a:spcBef>
            <a:spcAft>
              <a:spcPct val="35000"/>
            </a:spcAft>
            <a:buNone/>
          </a:pPr>
          <a:r>
            <a:rPr lang="el-GR" sz="1600" kern="1200" dirty="0"/>
            <a:t>Οίδημα</a:t>
          </a:r>
        </a:p>
      </dsp:txBody>
      <dsp:txXfrm>
        <a:off x="3235586" y="786985"/>
        <a:ext cx="819530" cy="8195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150A0A-21F6-4949-8011-EEDB4927EC4F}">
      <dsp:nvSpPr>
        <dsp:cNvPr id="0" name=""/>
        <dsp:cNvSpPr/>
      </dsp:nvSpPr>
      <dsp:spPr>
        <a:xfrm>
          <a:off x="0" y="309421"/>
          <a:ext cx="9472612" cy="79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l-GR" sz="3400" i="0" kern="1200" dirty="0"/>
            <a:t>Φυσιολογικά όρια της TSH στους ηλικιωμένους</a:t>
          </a:r>
        </a:p>
      </dsp:txBody>
      <dsp:txXfrm>
        <a:off x="38838" y="348259"/>
        <a:ext cx="9394936" cy="717924"/>
      </dsp:txXfrm>
    </dsp:sp>
    <dsp:sp modelId="{AF8EDCDE-25B6-4162-BF81-FB17435BC924}">
      <dsp:nvSpPr>
        <dsp:cNvPr id="0" name=""/>
        <dsp:cNvSpPr/>
      </dsp:nvSpPr>
      <dsp:spPr>
        <a:xfrm>
          <a:off x="0" y="1105022"/>
          <a:ext cx="9472612"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755"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l-GR" sz="2700" kern="1200" dirty="0"/>
            <a:t>Έχει προταθεί να είναι υψηλότερα</a:t>
          </a:r>
        </a:p>
      </dsp:txBody>
      <dsp:txXfrm>
        <a:off x="0" y="1105022"/>
        <a:ext cx="9472612" cy="563040"/>
      </dsp:txXfrm>
    </dsp:sp>
    <dsp:sp modelId="{2AF2A03E-439B-4A4F-8099-B4CEB794C363}">
      <dsp:nvSpPr>
        <dsp:cNvPr id="0" name=""/>
        <dsp:cNvSpPr/>
      </dsp:nvSpPr>
      <dsp:spPr>
        <a:xfrm>
          <a:off x="0" y="1668062"/>
          <a:ext cx="9472612" cy="7956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l-GR" sz="3400" i="0" kern="1200" dirty="0"/>
            <a:t>Θεραπεία</a:t>
          </a:r>
          <a:r>
            <a:rPr lang="el-GR" sz="3400" kern="1200" dirty="0"/>
            <a:t> του υποθυρεοειδισμού </a:t>
          </a:r>
        </a:p>
      </dsp:txBody>
      <dsp:txXfrm>
        <a:off x="38838" y="1706900"/>
        <a:ext cx="9394936" cy="717924"/>
      </dsp:txXfrm>
    </dsp:sp>
    <dsp:sp modelId="{9C58233D-FC7F-4430-B693-7E1598F36CAE}">
      <dsp:nvSpPr>
        <dsp:cNvPr id="0" name=""/>
        <dsp:cNvSpPr/>
      </dsp:nvSpPr>
      <dsp:spPr>
        <a:xfrm>
          <a:off x="0" y="2463661"/>
          <a:ext cx="9472612" cy="12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755"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l-GR" sz="2700" kern="1200" dirty="0"/>
            <a:t>Να ζυγίζονται τα οφέλη έναντι της πιθανότητας ισχαιμικής καρδιοπάθειας , διέγερσης , διαταραχών ύπνου</a:t>
          </a:r>
        </a:p>
        <a:p>
          <a:pPr marL="228600" lvl="1" indent="-228600" algn="l" defTabSz="1200150">
            <a:lnSpc>
              <a:spcPct val="90000"/>
            </a:lnSpc>
            <a:spcBef>
              <a:spcPct val="0"/>
            </a:spcBef>
            <a:spcAft>
              <a:spcPct val="20000"/>
            </a:spcAft>
            <a:buChar char="•"/>
          </a:pPr>
          <a:r>
            <a:rPr lang="el-GR" sz="2700" kern="1200" dirty="0"/>
            <a:t>Βραδεία </a:t>
          </a:r>
          <a:r>
            <a:rPr lang="el-GR" sz="2700" kern="1200" dirty="0" err="1"/>
            <a:t>τιτλοποίηση</a:t>
          </a:r>
          <a:endParaRPr lang="el-GR" sz="2700" kern="1200" dirty="0"/>
        </a:p>
      </dsp:txBody>
      <dsp:txXfrm>
        <a:off x="0" y="2463661"/>
        <a:ext cx="9472612" cy="12316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08882-98B0-442E-8FC9-422580621DBA}">
      <dsp:nvSpPr>
        <dsp:cNvPr id="0" name=""/>
        <dsp:cNvSpPr/>
      </dsp:nvSpPr>
      <dsp:spPr>
        <a:xfrm>
          <a:off x="0" y="113136"/>
          <a:ext cx="2786062" cy="167163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SzPts val="1800"/>
            <a:buFont typeface="Wingdings" panose="05000000000000000000" pitchFamily="2" charset="2"/>
            <a:buNone/>
          </a:pPr>
          <a:r>
            <a:rPr lang="el-GR" sz="1700" kern="1200" dirty="0"/>
            <a:t>1-3 % συχνότητα στους ηλικιωμένους</a:t>
          </a:r>
        </a:p>
      </dsp:txBody>
      <dsp:txXfrm>
        <a:off x="0" y="113136"/>
        <a:ext cx="2786062" cy="1671637"/>
      </dsp:txXfrm>
    </dsp:sp>
    <dsp:sp modelId="{F727932C-6F64-4940-AEE3-5FC2E17DD87A}">
      <dsp:nvSpPr>
        <dsp:cNvPr id="0" name=""/>
        <dsp:cNvSpPr/>
      </dsp:nvSpPr>
      <dsp:spPr>
        <a:xfrm>
          <a:off x="3064669" y="113136"/>
          <a:ext cx="2786062" cy="1671637"/>
        </a:xfrm>
        <a:prstGeom prst="rect">
          <a:avLst/>
        </a:prstGeom>
        <a:solidFill>
          <a:schemeClr val="accent2">
            <a:hueOff val="113291"/>
            <a:satOff val="-11998"/>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SzPts val="1800"/>
            <a:buFont typeface="Wingdings" panose="05000000000000000000" pitchFamily="2" charset="2"/>
            <a:buNone/>
          </a:pPr>
          <a:r>
            <a:rPr lang="el-GR" sz="1700" kern="1200" dirty="0"/>
            <a:t>Συχνά λείπουν τα κλασσικά συμπτώματα της διέγερσης του συμπαθητικού : τρόμος, ευερεθιστότητα, νευρικότητα</a:t>
          </a:r>
        </a:p>
      </dsp:txBody>
      <dsp:txXfrm>
        <a:off x="3064669" y="113136"/>
        <a:ext cx="2786062" cy="1671637"/>
      </dsp:txXfrm>
    </dsp:sp>
    <dsp:sp modelId="{22D93296-222E-4765-A29E-CB05F769FD3C}">
      <dsp:nvSpPr>
        <dsp:cNvPr id="0" name=""/>
        <dsp:cNvSpPr/>
      </dsp:nvSpPr>
      <dsp:spPr>
        <a:xfrm>
          <a:off x="6129338" y="113136"/>
          <a:ext cx="2786062" cy="1671637"/>
        </a:xfrm>
        <a:prstGeom prst="rect">
          <a:avLst/>
        </a:prstGeom>
        <a:solidFill>
          <a:schemeClr val="accent2">
            <a:hueOff val="226582"/>
            <a:satOff val="-23996"/>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SzPts val="1800"/>
            <a:buFont typeface="Wingdings" panose="05000000000000000000" pitchFamily="2" charset="2"/>
            <a:buNone/>
          </a:pPr>
          <a:r>
            <a:rPr lang="el-GR" sz="1700" kern="1200" dirty="0"/>
            <a:t>Συχνά συμπτώματα : κόπωση, ανορεξία, απώλεια βάρους, απάθεια, νοητική έκπτωση, η εικόνα του ¨απαθούς¨ υπερθυρεοειδισμού</a:t>
          </a:r>
        </a:p>
      </dsp:txBody>
      <dsp:txXfrm>
        <a:off x="6129338" y="113136"/>
        <a:ext cx="2786062" cy="1671637"/>
      </dsp:txXfrm>
    </dsp:sp>
    <dsp:sp modelId="{60294F1A-9B1B-4F28-ADD8-357750FD7591}">
      <dsp:nvSpPr>
        <dsp:cNvPr id="0" name=""/>
        <dsp:cNvSpPr/>
      </dsp:nvSpPr>
      <dsp:spPr>
        <a:xfrm>
          <a:off x="1482241" y="2068872"/>
          <a:ext cx="2786062" cy="1671637"/>
        </a:xfrm>
        <a:prstGeom prst="rect">
          <a:avLst/>
        </a:prstGeom>
        <a:solidFill>
          <a:schemeClr val="accent2">
            <a:hueOff val="339874"/>
            <a:satOff val="-35995"/>
            <a:lumOff val="-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SzPts val="1800"/>
            <a:buFont typeface="Wingdings" panose="05000000000000000000" pitchFamily="2" charset="2"/>
            <a:buNone/>
          </a:pPr>
          <a:r>
            <a:rPr lang="el-GR" sz="1700" kern="1200" dirty="0"/>
            <a:t>Καρδιολογικά  συμπτώματα:</a:t>
          </a:r>
        </a:p>
        <a:p>
          <a:pPr marL="0" lvl="0" indent="0" algn="ctr" defTabSz="755650">
            <a:lnSpc>
              <a:spcPct val="90000"/>
            </a:lnSpc>
            <a:spcBef>
              <a:spcPct val="0"/>
            </a:spcBef>
            <a:spcAft>
              <a:spcPct val="35000"/>
            </a:spcAft>
            <a:buSzPts val="1800"/>
            <a:buFont typeface="Wingdings" panose="05000000000000000000" pitchFamily="2" charset="2"/>
            <a:buNone/>
          </a:pPr>
          <a:r>
            <a:rPr lang="el-GR" sz="1700" kern="1200" dirty="0"/>
            <a:t> αίσθημα παλμών, στηθάγχη, επιδείνωση καρδιακής ανεπάρκειας, κολπική μαρμαρυγή</a:t>
          </a:r>
        </a:p>
      </dsp:txBody>
      <dsp:txXfrm>
        <a:off x="1482241" y="2068872"/>
        <a:ext cx="2786062" cy="1671637"/>
      </dsp:txXfrm>
    </dsp:sp>
    <dsp:sp modelId="{1CF83615-FD74-428A-8978-91E020842650}">
      <dsp:nvSpPr>
        <dsp:cNvPr id="0" name=""/>
        <dsp:cNvSpPr/>
      </dsp:nvSpPr>
      <dsp:spPr>
        <a:xfrm>
          <a:off x="4546910" y="2063380"/>
          <a:ext cx="2886249" cy="1682620"/>
        </a:xfrm>
        <a:prstGeom prst="rect">
          <a:avLst/>
        </a:prstGeom>
        <a:solidFill>
          <a:schemeClr val="accent2">
            <a:hueOff val="453165"/>
            <a:satOff val="-47993"/>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SzPts val="1800"/>
            <a:buFont typeface="Wingdings" panose="05000000000000000000" pitchFamily="2" charset="2"/>
            <a:buNone/>
          </a:pPr>
          <a:r>
            <a:rPr lang="el-GR" sz="1700" kern="1200" dirty="0"/>
            <a:t>Ένα ποσοστό είναι </a:t>
          </a:r>
          <a:r>
            <a:rPr lang="el-GR" sz="1700" kern="1200" dirty="0" err="1"/>
            <a:t>ιατρογενές</a:t>
          </a:r>
          <a:r>
            <a:rPr lang="el-GR" sz="1700" kern="1200" dirty="0"/>
            <a:t> από </a:t>
          </a:r>
          <a:r>
            <a:rPr lang="el-GR" sz="1700" kern="1200" dirty="0" err="1"/>
            <a:t>υπερδιόρθωση</a:t>
          </a:r>
          <a:r>
            <a:rPr lang="el-GR" sz="1700" kern="1200" dirty="0"/>
            <a:t> υποθυρεοειδισμού</a:t>
          </a:r>
        </a:p>
      </dsp:txBody>
      <dsp:txXfrm>
        <a:off x="4546910" y="2063380"/>
        <a:ext cx="2886249" cy="16826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A76116-F720-488B-A84A-3E7EB5DD8CA5}">
      <dsp:nvSpPr>
        <dsp:cNvPr id="0" name=""/>
        <dsp:cNvSpPr/>
      </dsp:nvSpPr>
      <dsp:spPr>
        <a:xfrm>
          <a:off x="0" y="0"/>
          <a:ext cx="4083392" cy="4083392"/>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73C1B1-8CF0-4E83-BD34-FDE51B81AE29}">
      <dsp:nvSpPr>
        <dsp:cNvPr id="0" name=""/>
        <dsp:cNvSpPr/>
      </dsp:nvSpPr>
      <dsp:spPr>
        <a:xfrm>
          <a:off x="2041696" y="0"/>
          <a:ext cx="7122840" cy="4083392"/>
        </a:xfrm>
        <a:prstGeom prst="rect">
          <a:avLst/>
        </a:prstGeom>
        <a:solidFill>
          <a:schemeClr val="bg2">
            <a:lumMod val="20000"/>
            <a:lumOff val="8000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Η συχνότερη ηλεκτρολυτική  διαταραχή </a:t>
          </a:r>
        </a:p>
      </dsp:txBody>
      <dsp:txXfrm>
        <a:off x="2041696" y="0"/>
        <a:ext cx="3561420" cy="1939611"/>
      </dsp:txXfrm>
    </dsp:sp>
    <dsp:sp modelId="{89D9A961-2E22-4749-AA63-66C378446DCF}">
      <dsp:nvSpPr>
        <dsp:cNvPr id="0" name=""/>
        <dsp:cNvSpPr/>
      </dsp:nvSpPr>
      <dsp:spPr>
        <a:xfrm>
          <a:off x="1071890" y="1939611"/>
          <a:ext cx="1939611" cy="1939611"/>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7B5DD2-AECC-45A0-94D3-83C6B3F0E63F}">
      <dsp:nvSpPr>
        <dsp:cNvPr id="0" name=""/>
        <dsp:cNvSpPr/>
      </dsp:nvSpPr>
      <dsp:spPr>
        <a:xfrm>
          <a:off x="2041696" y="1939611"/>
          <a:ext cx="7122840" cy="1939611"/>
        </a:xfrm>
        <a:prstGeom prst="rect">
          <a:avLst/>
        </a:prstGeom>
        <a:solidFill>
          <a:schemeClr val="bg2">
            <a:lumMod val="20000"/>
            <a:lumOff val="8000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Αυξημένη πιθανότητα  για:</a:t>
          </a:r>
        </a:p>
      </dsp:txBody>
      <dsp:txXfrm>
        <a:off x="2041696" y="1939611"/>
        <a:ext cx="3561420" cy="1939611"/>
      </dsp:txXfrm>
    </dsp:sp>
    <dsp:sp modelId="{79DE8582-DE6C-4AC3-A946-A53D5A21D4CA}">
      <dsp:nvSpPr>
        <dsp:cNvPr id="0" name=""/>
        <dsp:cNvSpPr/>
      </dsp:nvSpPr>
      <dsp:spPr>
        <a:xfrm>
          <a:off x="5603115" y="0"/>
          <a:ext cx="3561420" cy="193961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t>7-11% στους &gt; 75 ετών</a:t>
          </a:r>
        </a:p>
        <a:p>
          <a:pPr marL="228600" lvl="1" indent="-228600" algn="l" defTabSz="889000">
            <a:lnSpc>
              <a:spcPct val="90000"/>
            </a:lnSpc>
            <a:spcBef>
              <a:spcPct val="0"/>
            </a:spcBef>
            <a:spcAft>
              <a:spcPct val="15000"/>
            </a:spcAft>
            <a:buChar char="•"/>
          </a:pPr>
          <a:endParaRPr lang="el-GR" sz="2000" kern="1200" dirty="0"/>
        </a:p>
        <a:p>
          <a:pPr marL="228600" lvl="1" indent="-228600" algn="l" defTabSz="889000">
            <a:lnSpc>
              <a:spcPct val="90000"/>
            </a:lnSpc>
            <a:spcBef>
              <a:spcPct val="0"/>
            </a:spcBef>
            <a:spcAft>
              <a:spcPct val="15000"/>
            </a:spcAft>
            <a:buChar char="•"/>
          </a:pPr>
          <a:r>
            <a:rPr lang="el-GR" sz="2000" kern="1200" dirty="0"/>
            <a:t>25% σε νοσηλευόμενους ηλικιωμένους  ασθενείς </a:t>
          </a:r>
        </a:p>
      </dsp:txBody>
      <dsp:txXfrm>
        <a:off x="5603115" y="0"/>
        <a:ext cx="3561420" cy="1939611"/>
      </dsp:txXfrm>
    </dsp:sp>
    <dsp:sp modelId="{ED70E97C-B20D-4F58-8659-76D51B439AA3}">
      <dsp:nvSpPr>
        <dsp:cNvPr id="0" name=""/>
        <dsp:cNvSpPr/>
      </dsp:nvSpPr>
      <dsp:spPr>
        <a:xfrm>
          <a:off x="5603115" y="1939611"/>
          <a:ext cx="3561420" cy="193961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a:t>Πτώση</a:t>
          </a:r>
        </a:p>
        <a:p>
          <a:pPr marL="171450" lvl="1" indent="-171450" algn="l" defTabSz="800100">
            <a:lnSpc>
              <a:spcPct val="90000"/>
            </a:lnSpc>
            <a:spcBef>
              <a:spcPct val="0"/>
            </a:spcBef>
            <a:spcAft>
              <a:spcPct val="15000"/>
            </a:spcAft>
            <a:buChar char="•"/>
          </a:pPr>
          <a:r>
            <a:rPr lang="el-GR" sz="1800" kern="1200" dirty="0" err="1"/>
            <a:t>Επανεισαγωγή</a:t>
          </a:r>
          <a:r>
            <a:rPr lang="el-GR" sz="1800" kern="1200" dirty="0"/>
            <a:t> τον πρώτο μήνα</a:t>
          </a:r>
        </a:p>
        <a:p>
          <a:pPr marL="171450" lvl="1" indent="-171450" algn="l" defTabSz="800100">
            <a:lnSpc>
              <a:spcPct val="90000"/>
            </a:lnSpc>
            <a:spcBef>
              <a:spcPct val="0"/>
            </a:spcBef>
            <a:spcAft>
              <a:spcPct val="15000"/>
            </a:spcAft>
            <a:buChar char="•"/>
          </a:pPr>
          <a:r>
            <a:rPr lang="el-GR" sz="1800" kern="1200" dirty="0"/>
            <a:t>Παράταση νοσηλείας</a:t>
          </a:r>
        </a:p>
        <a:p>
          <a:pPr marL="171450" lvl="1" indent="-171450" algn="l" defTabSz="800100">
            <a:lnSpc>
              <a:spcPct val="90000"/>
            </a:lnSpc>
            <a:spcBef>
              <a:spcPct val="0"/>
            </a:spcBef>
            <a:spcAft>
              <a:spcPct val="15000"/>
            </a:spcAft>
            <a:buChar char="•"/>
          </a:pPr>
          <a:r>
            <a:rPr lang="el-GR" sz="1800" kern="1200" dirty="0"/>
            <a:t>Εισαγωγή σε ΜΕΘ</a:t>
          </a:r>
        </a:p>
        <a:p>
          <a:pPr marL="171450" lvl="1" indent="-171450" algn="l" defTabSz="800100">
            <a:lnSpc>
              <a:spcPct val="90000"/>
            </a:lnSpc>
            <a:spcBef>
              <a:spcPct val="0"/>
            </a:spcBef>
            <a:spcAft>
              <a:spcPct val="15000"/>
            </a:spcAft>
            <a:buChar char="•"/>
          </a:pPr>
          <a:endParaRPr lang="el-GR" sz="1800" kern="1200" dirty="0"/>
        </a:p>
        <a:p>
          <a:pPr marL="171450" lvl="1" indent="-171450" algn="l" defTabSz="800100">
            <a:lnSpc>
              <a:spcPct val="90000"/>
            </a:lnSpc>
            <a:spcBef>
              <a:spcPct val="0"/>
            </a:spcBef>
            <a:spcAft>
              <a:spcPct val="15000"/>
            </a:spcAft>
            <a:buChar char="•"/>
          </a:pPr>
          <a:endParaRPr lang="el-GR" sz="1800" kern="1200" dirty="0"/>
        </a:p>
      </dsp:txBody>
      <dsp:txXfrm>
        <a:off x="5603115" y="1939611"/>
        <a:ext cx="3561420" cy="19396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1AEC8-26D3-464F-A37E-50BA7A0E4304}">
      <dsp:nvSpPr>
        <dsp:cNvPr id="0" name=""/>
        <dsp:cNvSpPr/>
      </dsp:nvSpPr>
      <dsp:spPr>
        <a:xfrm>
          <a:off x="0" y="4752"/>
          <a:ext cx="7485626" cy="198238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l-GR" sz="3100" kern="1200" dirty="0"/>
            <a:t>Πολύ συχνότερα έχει σοβαρή υποκείμενη αιτία</a:t>
          </a:r>
        </a:p>
      </dsp:txBody>
      <dsp:txXfrm>
        <a:off x="96772" y="101524"/>
        <a:ext cx="7292082" cy="1788838"/>
      </dsp:txXfrm>
    </dsp:sp>
    <dsp:sp modelId="{A5AE63FD-6E1E-41E8-A0DC-4E79C6810535}">
      <dsp:nvSpPr>
        <dsp:cNvPr id="0" name=""/>
        <dsp:cNvSpPr/>
      </dsp:nvSpPr>
      <dsp:spPr>
        <a:xfrm>
          <a:off x="0" y="2096167"/>
          <a:ext cx="7485626" cy="198238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l-GR" sz="3100" kern="1200" dirty="0"/>
            <a:t>6 φορές μεγαλύτερη θνητότητα </a:t>
          </a:r>
        </a:p>
        <a:p>
          <a:pPr marL="0" lvl="0" indent="0" algn="l" defTabSz="1377950">
            <a:lnSpc>
              <a:spcPct val="90000"/>
            </a:lnSpc>
            <a:spcBef>
              <a:spcPct val="0"/>
            </a:spcBef>
            <a:spcAft>
              <a:spcPct val="35000"/>
            </a:spcAft>
            <a:buNone/>
          </a:pPr>
          <a:r>
            <a:rPr lang="el-GR" sz="3100" kern="1200" dirty="0"/>
            <a:t>2 φορές συχνότερα χειρουργικά αίτια </a:t>
          </a:r>
        </a:p>
        <a:p>
          <a:pPr marL="0" lvl="0" indent="0" algn="l" defTabSz="1377950">
            <a:lnSpc>
              <a:spcPct val="90000"/>
            </a:lnSpc>
            <a:spcBef>
              <a:spcPct val="0"/>
            </a:spcBef>
            <a:spcAft>
              <a:spcPct val="35000"/>
            </a:spcAft>
            <a:buNone/>
          </a:pPr>
          <a:r>
            <a:rPr lang="el-GR" sz="3100" kern="1200" dirty="0"/>
            <a:t>από τους νεότερους</a:t>
          </a:r>
        </a:p>
      </dsp:txBody>
      <dsp:txXfrm>
        <a:off x="96772" y="2192939"/>
        <a:ext cx="7292082" cy="17888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7BB6D-9AB0-4EB8-984F-4DE4ED856935}">
      <dsp:nvSpPr>
        <dsp:cNvPr id="0" name=""/>
        <dsp:cNvSpPr/>
      </dsp:nvSpPr>
      <dsp:spPr>
        <a:xfrm>
          <a:off x="512048" y="1961"/>
          <a:ext cx="3848570" cy="79446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SzPts val="1800"/>
            <a:buFont typeface="Wingdings" panose="05000000000000000000" pitchFamily="2" charset="2"/>
            <a:buNone/>
          </a:pPr>
          <a:r>
            <a:rPr lang="el-GR" sz="2500" kern="1200" dirty="0"/>
            <a:t>Φυσικά σημεία       λιγότερο θορυβώδη </a:t>
          </a:r>
        </a:p>
      </dsp:txBody>
      <dsp:txXfrm>
        <a:off x="535317" y="25230"/>
        <a:ext cx="3802032" cy="747925"/>
      </dsp:txXfrm>
    </dsp:sp>
    <dsp:sp modelId="{E3D29878-A393-4BC3-8B8D-E8249D5B6D93}">
      <dsp:nvSpPr>
        <dsp:cNvPr id="0" name=""/>
        <dsp:cNvSpPr/>
      </dsp:nvSpPr>
      <dsp:spPr>
        <a:xfrm>
          <a:off x="896905" y="796424"/>
          <a:ext cx="384857" cy="595847"/>
        </a:xfrm>
        <a:custGeom>
          <a:avLst/>
          <a:gdLst/>
          <a:ahLst/>
          <a:cxnLst/>
          <a:rect l="0" t="0" r="0" b="0"/>
          <a:pathLst>
            <a:path>
              <a:moveTo>
                <a:pt x="0" y="0"/>
              </a:moveTo>
              <a:lnTo>
                <a:pt x="0" y="595847"/>
              </a:lnTo>
              <a:lnTo>
                <a:pt x="384857" y="59584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44FDF2-F1CD-47AC-8AA8-2E0B15CF4B1B}">
      <dsp:nvSpPr>
        <dsp:cNvPr id="0" name=""/>
        <dsp:cNvSpPr/>
      </dsp:nvSpPr>
      <dsp:spPr>
        <a:xfrm>
          <a:off x="1281762" y="995040"/>
          <a:ext cx="2916264" cy="79446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l-GR" sz="1300" kern="1200" dirty="0"/>
            <a:t>Μειωμένη κοιλιακή ευαισθησία</a:t>
          </a:r>
        </a:p>
        <a:p>
          <a:pPr marL="0" lvl="0" indent="0" algn="ctr" defTabSz="577850">
            <a:lnSpc>
              <a:spcPct val="90000"/>
            </a:lnSpc>
            <a:spcBef>
              <a:spcPct val="0"/>
            </a:spcBef>
            <a:spcAft>
              <a:spcPct val="35000"/>
            </a:spcAft>
            <a:buNone/>
          </a:pPr>
          <a:r>
            <a:rPr lang="el-GR" sz="1300" kern="1200" dirty="0"/>
            <a:t>(ελαττωμένη φλεγμονώδης αντίδραση και πρόσληψη του πόνου) </a:t>
          </a:r>
        </a:p>
      </dsp:txBody>
      <dsp:txXfrm>
        <a:off x="1305031" y="1018309"/>
        <a:ext cx="2869726" cy="747925"/>
      </dsp:txXfrm>
    </dsp:sp>
    <dsp:sp modelId="{6DCEDE51-5875-4F7C-8C82-6C4BA53B1C58}">
      <dsp:nvSpPr>
        <dsp:cNvPr id="0" name=""/>
        <dsp:cNvSpPr/>
      </dsp:nvSpPr>
      <dsp:spPr>
        <a:xfrm>
          <a:off x="896905" y="796424"/>
          <a:ext cx="384857" cy="1588926"/>
        </a:xfrm>
        <a:custGeom>
          <a:avLst/>
          <a:gdLst/>
          <a:ahLst/>
          <a:cxnLst/>
          <a:rect l="0" t="0" r="0" b="0"/>
          <a:pathLst>
            <a:path>
              <a:moveTo>
                <a:pt x="0" y="0"/>
              </a:moveTo>
              <a:lnTo>
                <a:pt x="0" y="1588926"/>
              </a:lnTo>
              <a:lnTo>
                <a:pt x="384857" y="158892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2F7DD6-B038-4D7F-AF64-E37E262D9EF8}">
      <dsp:nvSpPr>
        <dsp:cNvPr id="0" name=""/>
        <dsp:cNvSpPr/>
      </dsp:nvSpPr>
      <dsp:spPr>
        <a:xfrm>
          <a:off x="1281762" y="1988119"/>
          <a:ext cx="2916442" cy="794463"/>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SzPts val="1600"/>
            <a:buFont typeface="Wingdings" panose="05000000000000000000" pitchFamily="2" charset="2"/>
            <a:buNone/>
          </a:pPr>
          <a:r>
            <a:rPr lang="el-GR" sz="1300" kern="1200" dirty="0"/>
            <a:t>Απούσα ή εξασθενημένη σύσπαση κοιλιακών τοιχωμάτων </a:t>
          </a:r>
        </a:p>
        <a:p>
          <a:pPr marL="0" lvl="0" indent="0" algn="ctr" defTabSz="577850">
            <a:lnSpc>
              <a:spcPct val="90000"/>
            </a:lnSpc>
            <a:spcBef>
              <a:spcPct val="0"/>
            </a:spcBef>
            <a:spcAft>
              <a:spcPct val="35000"/>
            </a:spcAft>
            <a:buSzPts val="1600"/>
            <a:buFont typeface="Wingdings" panose="05000000000000000000" pitchFamily="2" charset="2"/>
            <a:buNone/>
          </a:pPr>
          <a:r>
            <a:rPr lang="el-GR" sz="1300" kern="1200" dirty="0"/>
            <a:t>(λέπτυνση κοιλιακών μυών)</a:t>
          </a:r>
        </a:p>
      </dsp:txBody>
      <dsp:txXfrm>
        <a:off x="1305031" y="2011388"/>
        <a:ext cx="2869904" cy="747925"/>
      </dsp:txXfrm>
    </dsp:sp>
    <dsp:sp modelId="{E3078D11-F0D0-4A2E-B7B6-E4882A7B9566}">
      <dsp:nvSpPr>
        <dsp:cNvPr id="0" name=""/>
        <dsp:cNvSpPr/>
      </dsp:nvSpPr>
      <dsp:spPr>
        <a:xfrm>
          <a:off x="896905" y="796424"/>
          <a:ext cx="384857" cy="2582005"/>
        </a:xfrm>
        <a:custGeom>
          <a:avLst/>
          <a:gdLst/>
          <a:ahLst/>
          <a:cxnLst/>
          <a:rect l="0" t="0" r="0" b="0"/>
          <a:pathLst>
            <a:path>
              <a:moveTo>
                <a:pt x="0" y="0"/>
              </a:moveTo>
              <a:lnTo>
                <a:pt x="0" y="2582005"/>
              </a:lnTo>
              <a:lnTo>
                <a:pt x="384857" y="25820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0B8EAF-683B-47FF-827A-68CA4944819D}">
      <dsp:nvSpPr>
        <dsp:cNvPr id="0" name=""/>
        <dsp:cNvSpPr/>
      </dsp:nvSpPr>
      <dsp:spPr>
        <a:xfrm>
          <a:off x="1281762" y="2981198"/>
          <a:ext cx="2916442" cy="79446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SzPts val="1600"/>
            <a:buFont typeface="Wingdings" panose="05000000000000000000" pitchFamily="2" charset="2"/>
            <a:buNone/>
          </a:pPr>
          <a:r>
            <a:rPr lang="el-GR" sz="1300" kern="1200" dirty="0"/>
            <a:t>Υπερτονία των κοιλιακών τοιχωμάτων σε </a:t>
          </a:r>
          <a:r>
            <a:rPr lang="el-GR" sz="1300" kern="1200" dirty="0" err="1"/>
            <a:t>παρκινσονική</a:t>
          </a:r>
          <a:r>
            <a:rPr lang="el-GR" sz="1300" kern="1200" dirty="0"/>
            <a:t> συνδρομή </a:t>
          </a:r>
          <a:r>
            <a:rPr lang="el-GR" sz="1300" kern="1200" dirty="0" err="1"/>
            <a:t>παραπλανεί</a:t>
          </a:r>
          <a:r>
            <a:rPr lang="el-GR" sz="1300" kern="1200" dirty="0"/>
            <a:t> την διάγνωση</a:t>
          </a:r>
        </a:p>
      </dsp:txBody>
      <dsp:txXfrm>
        <a:off x="1305031" y="3004467"/>
        <a:ext cx="2869904" cy="747925"/>
      </dsp:txXfrm>
    </dsp:sp>
    <dsp:sp modelId="{F6045709-B570-4440-B8B1-EBE04FC6B808}">
      <dsp:nvSpPr>
        <dsp:cNvPr id="0" name=""/>
        <dsp:cNvSpPr/>
      </dsp:nvSpPr>
      <dsp:spPr>
        <a:xfrm>
          <a:off x="4757849" y="1961"/>
          <a:ext cx="3645298" cy="794463"/>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SzPts val="1600"/>
            <a:buFont typeface="Wingdings" panose="05000000000000000000" pitchFamily="2" charset="2"/>
            <a:buNone/>
          </a:pPr>
          <a:r>
            <a:rPr lang="el-GR" sz="2500" kern="1200" dirty="0"/>
            <a:t>Τα ζωτικά σημεία μπορεί να παραπλανούν</a:t>
          </a:r>
        </a:p>
      </dsp:txBody>
      <dsp:txXfrm>
        <a:off x="4781118" y="25230"/>
        <a:ext cx="3598760" cy="747925"/>
      </dsp:txXfrm>
    </dsp:sp>
    <dsp:sp modelId="{741287E9-805D-4BC2-B34B-B5764D912378}">
      <dsp:nvSpPr>
        <dsp:cNvPr id="0" name=""/>
        <dsp:cNvSpPr/>
      </dsp:nvSpPr>
      <dsp:spPr>
        <a:xfrm>
          <a:off x="5122379" y="796424"/>
          <a:ext cx="384194" cy="595847"/>
        </a:xfrm>
        <a:custGeom>
          <a:avLst/>
          <a:gdLst/>
          <a:ahLst/>
          <a:cxnLst/>
          <a:rect l="0" t="0" r="0" b="0"/>
          <a:pathLst>
            <a:path>
              <a:moveTo>
                <a:pt x="0" y="0"/>
              </a:moveTo>
              <a:lnTo>
                <a:pt x="0" y="595847"/>
              </a:lnTo>
              <a:lnTo>
                <a:pt x="384194" y="595847"/>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6C9FB-DF76-48DD-A0FB-B8F84743A64F}">
      <dsp:nvSpPr>
        <dsp:cNvPr id="0" name=""/>
        <dsp:cNvSpPr/>
      </dsp:nvSpPr>
      <dsp:spPr>
        <a:xfrm>
          <a:off x="5506574" y="995040"/>
          <a:ext cx="2916442" cy="794463"/>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l-GR" sz="1300" kern="1200" dirty="0"/>
            <a:t>Απουσία πυρετού </a:t>
          </a:r>
        </a:p>
        <a:p>
          <a:pPr marL="0" lvl="0" indent="0" algn="ctr" defTabSz="577850">
            <a:lnSpc>
              <a:spcPct val="90000"/>
            </a:lnSpc>
            <a:spcBef>
              <a:spcPct val="0"/>
            </a:spcBef>
            <a:spcAft>
              <a:spcPct val="35000"/>
            </a:spcAft>
            <a:buNone/>
          </a:pPr>
          <a:r>
            <a:rPr lang="el-GR" sz="1300" kern="1200" dirty="0"/>
            <a:t>(έως και 30%)</a:t>
          </a:r>
        </a:p>
      </dsp:txBody>
      <dsp:txXfrm>
        <a:off x="5529843" y="1018309"/>
        <a:ext cx="2869904" cy="747925"/>
      </dsp:txXfrm>
    </dsp:sp>
    <dsp:sp modelId="{A44664FD-BF74-45AA-9516-86F75EB2A5F6}">
      <dsp:nvSpPr>
        <dsp:cNvPr id="0" name=""/>
        <dsp:cNvSpPr/>
      </dsp:nvSpPr>
      <dsp:spPr>
        <a:xfrm>
          <a:off x="5122379" y="796424"/>
          <a:ext cx="364529" cy="1588926"/>
        </a:xfrm>
        <a:custGeom>
          <a:avLst/>
          <a:gdLst/>
          <a:ahLst/>
          <a:cxnLst/>
          <a:rect l="0" t="0" r="0" b="0"/>
          <a:pathLst>
            <a:path>
              <a:moveTo>
                <a:pt x="0" y="0"/>
              </a:moveTo>
              <a:lnTo>
                <a:pt x="0" y="1588926"/>
              </a:lnTo>
              <a:lnTo>
                <a:pt x="364529" y="158892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7B425A-E00E-4158-8582-A834E19D63C0}">
      <dsp:nvSpPr>
        <dsp:cNvPr id="0" name=""/>
        <dsp:cNvSpPr/>
      </dsp:nvSpPr>
      <dsp:spPr>
        <a:xfrm>
          <a:off x="5486909" y="1988119"/>
          <a:ext cx="2916442" cy="794463"/>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SzPts val="1400"/>
            <a:buFont typeface="Wingdings" panose="05000000000000000000" pitchFamily="2" charset="2"/>
            <a:buNone/>
          </a:pPr>
          <a:r>
            <a:rPr lang="el-GR" sz="1300" kern="1200" dirty="0"/>
            <a:t>«Φυσιολογική»  ΑΠ σε υπογκαιμικό ασθενή λόγω προϋπάρχουσας υπέρτασης</a:t>
          </a:r>
        </a:p>
      </dsp:txBody>
      <dsp:txXfrm>
        <a:off x="5510178" y="2011388"/>
        <a:ext cx="2869904" cy="747925"/>
      </dsp:txXfrm>
    </dsp:sp>
    <dsp:sp modelId="{5CA20047-6DE7-4771-93BF-4F2462389F27}">
      <dsp:nvSpPr>
        <dsp:cNvPr id="0" name=""/>
        <dsp:cNvSpPr/>
      </dsp:nvSpPr>
      <dsp:spPr>
        <a:xfrm>
          <a:off x="5122379" y="796424"/>
          <a:ext cx="364529" cy="2582005"/>
        </a:xfrm>
        <a:custGeom>
          <a:avLst/>
          <a:gdLst/>
          <a:ahLst/>
          <a:cxnLst/>
          <a:rect l="0" t="0" r="0" b="0"/>
          <a:pathLst>
            <a:path>
              <a:moveTo>
                <a:pt x="0" y="0"/>
              </a:moveTo>
              <a:lnTo>
                <a:pt x="0" y="2582005"/>
              </a:lnTo>
              <a:lnTo>
                <a:pt x="364529" y="258200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C00C3A0-4AB3-45E6-B6B7-79970EC3C46D}">
      <dsp:nvSpPr>
        <dsp:cNvPr id="0" name=""/>
        <dsp:cNvSpPr/>
      </dsp:nvSpPr>
      <dsp:spPr>
        <a:xfrm>
          <a:off x="5486909" y="2981198"/>
          <a:ext cx="2916442" cy="794463"/>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SzPts val="1400"/>
            <a:buFont typeface="Wingdings" panose="05000000000000000000" pitchFamily="2" charset="2"/>
            <a:buNone/>
          </a:pPr>
          <a:r>
            <a:rPr lang="el-GR" sz="1300" kern="1200" dirty="0"/>
            <a:t>«Φυσιολογική» καρδιακή συχνότητα πιθανά λόγω </a:t>
          </a:r>
          <a:r>
            <a:rPr lang="el-GR" sz="1300" kern="1200" dirty="0" err="1"/>
            <a:t>βραδυκαρδικών</a:t>
          </a:r>
          <a:r>
            <a:rPr lang="el-GR" sz="1300" kern="1200" dirty="0"/>
            <a:t> φαρμάκων</a:t>
          </a:r>
        </a:p>
      </dsp:txBody>
      <dsp:txXfrm>
        <a:off x="5510178" y="3004467"/>
        <a:ext cx="2869904" cy="7479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48F9A-A859-4B4A-8609-838F3BB80384}">
      <dsp:nvSpPr>
        <dsp:cNvPr id="0" name=""/>
        <dsp:cNvSpPr/>
      </dsp:nvSpPr>
      <dsp:spPr>
        <a:xfrm>
          <a:off x="0" y="192180"/>
          <a:ext cx="2784901" cy="167094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a:solidFill>
                <a:schemeClr val="accent1">
                  <a:lumMod val="75000"/>
                </a:schemeClr>
              </a:solidFill>
              <a:latin typeface="Arial"/>
              <a:ea typeface="+mn-ea"/>
              <a:cs typeface="+mn-cs"/>
            </a:rPr>
            <a:t>Οξεία χολοκυστίτιδα</a:t>
          </a:r>
        </a:p>
        <a:p>
          <a:pPr marL="0" lvl="0" indent="0" algn="ctr" defTabSz="844550">
            <a:lnSpc>
              <a:spcPct val="90000"/>
            </a:lnSpc>
            <a:spcBef>
              <a:spcPct val="0"/>
            </a:spcBef>
            <a:spcAft>
              <a:spcPct val="35000"/>
            </a:spcAft>
            <a:buSzPts val="1800"/>
            <a:buFont typeface="Wingdings" panose="05000000000000000000" pitchFamily="2" charset="2"/>
            <a:buNone/>
          </a:pPr>
          <a:r>
            <a:rPr lang="el-GR" sz="1600" kern="1200" dirty="0"/>
            <a:t>Συχνή στους ηλικιωμένους</a:t>
          </a:r>
        </a:p>
        <a:p>
          <a:pPr marL="0" lvl="0" indent="0" algn="ctr" defTabSz="844550">
            <a:lnSpc>
              <a:spcPct val="90000"/>
            </a:lnSpc>
            <a:spcBef>
              <a:spcPct val="0"/>
            </a:spcBef>
            <a:spcAft>
              <a:spcPct val="35000"/>
            </a:spcAft>
            <a:buSzPts val="1800"/>
            <a:buFont typeface="Wingdings" panose="05000000000000000000" pitchFamily="2" charset="2"/>
            <a:buNone/>
          </a:pPr>
          <a:r>
            <a:rPr lang="el-GR" sz="1600" kern="1200" dirty="0"/>
            <a:t> Μπορεί να υπάρχει χωρίς τα ειδικά συμπτώματα</a:t>
          </a:r>
        </a:p>
        <a:p>
          <a:pPr marL="0" lvl="0" indent="0" algn="ctr" defTabSz="844550">
            <a:lnSpc>
              <a:spcPct val="90000"/>
            </a:lnSpc>
            <a:spcBef>
              <a:spcPct val="0"/>
            </a:spcBef>
            <a:spcAft>
              <a:spcPct val="35000"/>
            </a:spcAft>
            <a:buSzPts val="1800"/>
            <a:buFont typeface="Wingdings" panose="05000000000000000000" pitchFamily="2" charset="2"/>
            <a:buNone/>
          </a:pPr>
          <a:r>
            <a:rPr lang="el-GR" sz="1600" kern="1200" dirty="0"/>
            <a:t>Συχνά χωρίς επηρεασμένη ηπατική βιοχημεία</a:t>
          </a:r>
        </a:p>
      </dsp:txBody>
      <dsp:txXfrm>
        <a:off x="0" y="192180"/>
        <a:ext cx="2784901" cy="1670941"/>
      </dsp:txXfrm>
    </dsp:sp>
    <dsp:sp modelId="{5C3BBBDB-A683-437F-A9A5-E62EA47C2339}">
      <dsp:nvSpPr>
        <dsp:cNvPr id="0" name=""/>
        <dsp:cNvSpPr/>
      </dsp:nvSpPr>
      <dsp:spPr>
        <a:xfrm>
          <a:off x="3063392" y="192180"/>
          <a:ext cx="2784901" cy="1670941"/>
        </a:xfrm>
        <a:prstGeom prst="rect">
          <a:avLst/>
        </a:prstGeom>
        <a:solidFill>
          <a:schemeClr val="accent2">
            <a:hueOff val="113291"/>
            <a:satOff val="-11998"/>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err="1">
              <a:solidFill>
                <a:srgbClr val="A53010">
                  <a:lumMod val="75000"/>
                </a:srgbClr>
              </a:solidFill>
              <a:latin typeface="Arial"/>
              <a:ea typeface="+mn-ea"/>
              <a:cs typeface="+mn-cs"/>
            </a:rPr>
            <a:t>Συμφυτικός</a:t>
          </a:r>
          <a:r>
            <a:rPr lang="el-GR" sz="1900" b="1" kern="1200" dirty="0">
              <a:solidFill>
                <a:srgbClr val="A53010">
                  <a:lumMod val="75000"/>
                </a:srgbClr>
              </a:solidFill>
              <a:latin typeface="Arial"/>
              <a:ea typeface="+mn-ea"/>
              <a:cs typeface="+mn-cs"/>
            </a:rPr>
            <a:t> ειλεός </a:t>
          </a:r>
        </a:p>
        <a:p>
          <a:pPr marL="0" lvl="0" algn="ctr" defTabSz="844550">
            <a:lnSpc>
              <a:spcPct val="90000"/>
            </a:lnSpc>
            <a:spcBef>
              <a:spcPct val="0"/>
            </a:spcBef>
            <a:spcAft>
              <a:spcPct val="35000"/>
            </a:spcAft>
            <a:buSzPts val="1800"/>
            <a:buFont typeface="Wingdings" panose="05000000000000000000" pitchFamily="2" charset="2"/>
            <a:buNone/>
          </a:pPr>
          <a:r>
            <a:rPr lang="el-GR" sz="1300" kern="1200" dirty="0"/>
            <a:t>Συχνός λόγω ιστορικού χειρουργικών επεμβάσεων </a:t>
          </a:r>
        </a:p>
        <a:p>
          <a:pPr marL="0" lvl="0" algn="ctr" defTabSz="844550">
            <a:lnSpc>
              <a:spcPct val="90000"/>
            </a:lnSpc>
            <a:spcBef>
              <a:spcPct val="0"/>
            </a:spcBef>
            <a:spcAft>
              <a:spcPct val="35000"/>
            </a:spcAft>
            <a:buSzPts val="1800"/>
            <a:buFont typeface="Wingdings" panose="05000000000000000000" pitchFamily="2" charset="2"/>
            <a:buNone/>
          </a:pPr>
          <a:r>
            <a:rPr lang="el-GR" sz="1300" kern="1200" dirty="0"/>
            <a:t>Υποψία σε κάθε  ασθενή με ανάλογη κλινική εικόνα (</a:t>
          </a:r>
          <a:r>
            <a:rPr lang="el-GR" sz="1300" kern="1200" dirty="0" err="1"/>
            <a:t>κολικοειδές</a:t>
          </a:r>
          <a:r>
            <a:rPr lang="el-GR" sz="1300" kern="1200" dirty="0"/>
            <a:t> άλγος, έμετοι, παθολογικούς εντερικούς ήχους, αφυδάτωση)</a:t>
          </a:r>
        </a:p>
      </dsp:txBody>
      <dsp:txXfrm>
        <a:off x="3063392" y="192180"/>
        <a:ext cx="2784901" cy="1670941"/>
      </dsp:txXfrm>
    </dsp:sp>
    <dsp:sp modelId="{433F332C-11B2-4E04-8D1A-ECB54B716EAC}">
      <dsp:nvSpPr>
        <dsp:cNvPr id="0" name=""/>
        <dsp:cNvSpPr/>
      </dsp:nvSpPr>
      <dsp:spPr>
        <a:xfrm>
          <a:off x="6126784" y="192180"/>
          <a:ext cx="2784901" cy="1670941"/>
        </a:xfrm>
        <a:prstGeom prst="rect">
          <a:avLst/>
        </a:prstGeom>
        <a:solidFill>
          <a:schemeClr val="accent2">
            <a:hueOff val="226582"/>
            <a:satOff val="-23996"/>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err="1">
              <a:solidFill>
                <a:srgbClr val="A53010">
                  <a:lumMod val="75000"/>
                </a:srgbClr>
              </a:solidFill>
              <a:latin typeface="Arial"/>
              <a:ea typeface="+mn-ea"/>
              <a:cs typeface="+mn-cs"/>
            </a:rPr>
            <a:t>Μεσεντέριος</a:t>
          </a:r>
          <a:r>
            <a:rPr lang="el-GR" sz="1900" b="1" kern="1200" dirty="0">
              <a:solidFill>
                <a:srgbClr val="A53010">
                  <a:lumMod val="75000"/>
                </a:srgbClr>
              </a:solidFill>
              <a:latin typeface="Arial"/>
              <a:ea typeface="+mn-ea"/>
              <a:cs typeface="+mn-cs"/>
            </a:rPr>
            <a:t> ισχαιμία</a:t>
          </a:r>
        </a:p>
        <a:p>
          <a:pPr marL="0" lvl="0" algn="ctr" defTabSz="844550">
            <a:lnSpc>
              <a:spcPct val="90000"/>
            </a:lnSpc>
            <a:spcBef>
              <a:spcPct val="0"/>
            </a:spcBef>
            <a:spcAft>
              <a:spcPct val="35000"/>
            </a:spcAft>
            <a:buSzPts val="1800"/>
            <a:buFont typeface="Wingdings" panose="05000000000000000000" pitchFamily="2" charset="2"/>
            <a:buNone/>
          </a:pPr>
          <a:endParaRPr lang="el-GR" sz="1300" b="1" kern="1200" dirty="0"/>
        </a:p>
        <a:p>
          <a:pPr marL="0" lvl="0" algn="ctr" defTabSz="844550">
            <a:lnSpc>
              <a:spcPct val="90000"/>
            </a:lnSpc>
            <a:spcBef>
              <a:spcPct val="0"/>
            </a:spcBef>
            <a:spcAft>
              <a:spcPct val="35000"/>
            </a:spcAft>
            <a:buSzPts val="1800"/>
            <a:buFont typeface="Wingdings" panose="05000000000000000000" pitchFamily="2" charset="2"/>
            <a:buNone/>
          </a:pPr>
          <a:r>
            <a:rPr lang="el-GR" sz="1300" kern="1200" dirty="0"/>
            <a:t>Υψηλή κλινική υποψία</a:t>
          </a:r>
        </a:p>
        <a:p>
          <a:pPr marL="0" lvl="0" algn="ctr" defTabSz="844550">
            <a:lnSpc>
              <a:spcPct val="90000"/>
            </a:lnSpc>
            <a:spcBef>
              <a:spcPct val="0"/>
            </a:spcBef>
            <a:spcAft>
              <a:spcPct val="35000"/>
            </a:spcAft>
            <a:buSzPts val="1800"/>
            <a:buFont typeface="Wingdings" panose="05000000000000000000" pitchFamily="2" charset="2"/>
            <a:buNone/>
          </a:pPr>
          <a:r>
            <a:rPr lang="el-GR" sz="1300" kern="1200" dirty="0"/>
            <a:t>Έντονος κοιλιακός πόνος χωρίς αξιόλογα κλινικά σημεία</a:t>
          </a:r>
        </a:p>
      </dsp:txBody>
      <dsp:txXfrm>
        <a:off x="6126784" y="192180"/>
        <a:ext cx="2784901" cy="1670941"/>
      </dsp:txXfrm>
    </dsp:sp>
    <dsp:sp modelId="{CE80B1D7-1110-45C6-BA79-49673722A2FA}">
      <dsp:nvSpPr>
        <dsp:cNvPr id="0" name=""/>
        <dsp:cNvSpPr/>
      </dsp:nvSpPr>
      <dsp:spPr>
        <a:xfrm>
          <a:off x="1542334" y="2141611"/>
          <a:ext cx="2784901" cy="1670941"/>
        </a:xfrm>
        <a:prstGeom prst="rect">
          <a:avLst/>
        </a:prstGeom>
        <a:solidFill>
          <a:schemeClr val="accent2">
            <a:hueOff val="339874"/>
            <a:satOff val="-35995"/>
            <a:lumOff val="-8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a:solidFill>
                <a:srgbClr val="A53010">
                  <a:lumMod val="75000"/>
                </a:srgbClr>
              </a:solidFill>
              <a:latin typeface="Arial"/>
              <a:ea typeface="+mn-ea"/>
              <a:cs typeface="+mn-cs"/>
            </a:rPr>
            <a:t>Ανεύρυσμα κοιλιακής αορτής</a:t>
          </a:r>
        </a:p>
        <a:p>
          <a:pPr marL="0" lvl="0" algn="ctr" defTabSz="844550">
            <a:lnSpc>
              <a:spcPct val="90000"/>
            </a:lnSpc>
            <a:spcBef>
              <a:spcPct val="0"/>
            </a:spcBef>
            <a:spcAft>
              <a:spcPct val="35000"/>
            </a:spcAft>
            <a:buSzPts val="1800"/>
            <a:buFont typeface="Wingdings" panose="05000000000000000000" pitchFamily="2" charset="2"/>
            <a:buNone/>
          </a:pPr>
          <a:r>
            <a:rPr lang="el-GR" sz="1900" kern="1200" dirty="0"/>
            <a:t> Οσφυαλγία σε ηλικιωμένο με  ιστορικό καπνίσματος </a:t>
          </a:r>
        </a:p>
      </dsp:txBody>
      <dsp:txXfrm>
        <a:off x="1542334" y="2141611"/>
        <a:ext cx="2784901" cy="1670941"/>
      </dsp:txXfrm>
    </dsp:sp>
    <dsp:sp modelId="{87EED6C6-3D24-4D48-A457-844F57436C7F}">
      <dsp:nvSpPr>
        <dsp:cNvPr id="0" name=""/>
        <dsp:cNvSpPr/>
      </dsp:nvSpPr>
      <dsp:spPr>
        <a:xfrm>
          <a:off x="4605726" y="2106688"/>
          <a:ext cx="2784901" cy="1670941"/>
        </a:xfrm>
        <a:prstGeom prst="rect">
          <a:avLst/>
        </a:prstGeom>
        <a:solidFill>
          <a:schemeClr val="accent2">
            <a:hueOff val="453165"/>
            <a:satOff val="-47993"/>
            <a:lumOff val="-1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SzPts val="1800"/>
            <a:buFont typeface="Wingdings" panose="05000000000000000000" pitchFamily="2" charset="2"/>
            <a:buNone/>
          </a:pPr>
          <a:r>
            <a:rPr lang="el-GR" sz="1900" b="1" kern="1200" dirty="0">
              <a:solidFill>
                <a:srgbClr val="A53010">
                  <a:lumMod val="75000"/>
                </a:srgbClr>
              </a:solidFill>
              <a:latin typeface="Arial"/>
              <a:ea typeface="+mn-ea"/>
              <a:cs typeface="+mn-cs"/>
            </a:rPr>
            <a:t>Οξεία σκωληκοειδίτιδα</a:t>
          </a:r>
        </a:p>
        <a:p>
          <a:pPr marL="0" lvl="0" algn="ctr" defTabSz="844550">
            <a:lnSpc>
              <a:spcPct val="90000"/>
            </a:lnSpc>
            <a:spcBef>
              <a:spcPct val="0"/>
            </a:spcBef>
            <a:spcAft>
              <a:spcPct val="35000"/>
            </a:spcAft>
            <a:buSzPts val="1800"/>
            <a:buFont typeface="Wingdings" panose="05000000000000000000" pitchFamily="2" charset="2"/>
            <a:buNone/>
          </a:pPr>
          <a:endParaRPr lang="el-GR" sz="1900" kern="1200" dirty="0"/>
        </a:p>
        <a:p>
          <a:pPr marL="0" lvl="0" algn="ctr" defTabSz="844550">
            <a:lnSpc>
              <a:spcPct val="90000"/>
            </a:lnSpc>
            <a:spcBef>
              <a:spcPct val="0"/>
            </a:spcBef>
            <a:spcAft>
              <a:spcPct val="35000"/>
            </a:spcAft>
            <a:buSzPts val="1800"/>
            <a:buFont typeface="Wingdings" panose="05000000000000000000" pitchFamily="2" charset="2"/>
            <a:buNone/>
          </a:pPr>
          <a:r>
            <a:rPr lang="el-GR" sz="1900" kern="1200" dirty="0"/>
            <a:t> Δεν αποκλείεται στους ηλικιωμένους</a:t>
          </a:r>
        </a:p>
      </dsp:txBody>
      <dsp:txXfrm>
        <a:off x="4605726" y="2106688"/>
        <a:ext cx="2784901" cy="167094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2AEC1-2161-4414-8FA9-2E9486ED3CFE}">
      <dsp:nvSpPr>
        <dsp:cNvPr id="0" name=""/>
        <dsp:cNvSpPr/>
      </dsp:nvSpPr>
      <dsp:spPr>
        <a:xfrm>
          <a:off x="2784" y="111421"/>
          <a:ext cx="2715279" cy="665086"/>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l-GR" sz="1900" i="0" u="none" kern="1200" dirty="0"/>
            <a:t>Υπέρηχος κοιλίας</a:t>
          </a:r>
        </a:p>
      </dsp:txBody>
      <dsp:txXfrm>
        <a:off x="2784" y="111421"/>
        <a:ext cx="2715279" cy="665086"/>
      </dsp:txXfrm>
    </dsp:sp>
    <dsp:sp modelId="{792AE358-DDA8-4235-AFD0-5E4586F615C9}">
      <dsp:nvSpPr>
        <dsp:cNvPr id="0" name=""/>
        <dsp:cNvSpPr/>
      </dsp:nvSpPr>
      <dsp:spPr>
        <a:xfrm>
          <a:off x="2784" y="776508"/>
          <a:ext cx="2715279" cy="2966315"/>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l-GR" sz="1900" kern="1200" dirty="0"/>
            <a:t>Γίνεται επί κλίνης ή </a:t>
          </a:r>
          <a:r>
            <a:rPr lang="el-GR" sz="1900" kern="1200" dirty="0" err="1"/>
            <a:t>κατ’οίκον</a:t>
          </a:r>
          <a:endParaRPr lang="el-GR" sz="1900" kern="1200" dirty="0"/>
        </a:p>
        <a:p>
          <a:pPr marL="171450" lvl="1" indent="-171450" algn="l" defTabSz="844550">
            <a:lnSpc>
              <a:spcPct val="90000"/>
            </a:lnSpc>
            <a:spcBef>
              <a:spcPct val="0"/>
            </a:spcBef>
            <a:spcAft>
              <a:spcPct val="15000"/>
            </a:spcAft>
            <a:buChar char="•"/>
          </a:pPr>
          <a:r>
            <a:rPr lang="el-GR" sz="1900" kern="1200" dirty="0"/>
            <a:t>Μεγάλη ευαισθησία στις παθήσεις χοληφόρων, ουροποιητικού</a:t>
          </a:r>
        </a:p>
      </dsp:txBody>
      <dsp:txXfrm>
        <a:off x="2784" y="776508"/>
        <a:ext cx="2715279" cy="2966315"/>
      </dsp:txXfrm>
    </dsp:sp>
    <dsp:sp modelId="{8E7176D0-88D1-46F6-B5A8-542D6D6F37A6}">
      <dsp:nvSpPr>
        <dsp:cNvPr id="0" name=""/>
        <dsp:cNvSpPr/>
      </dsp:nvSpPr>
      <dsp:spPr>
        <a:xfrm>
          <a:off x="3098203" y="111421"/>
          <a:ext cx="2715279" cy="665086"/>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l-GR" sz="1900" kern="1200" dirty="0"/>
            <a:t>Αξονική τομογραφία κοιλίας</a:t>
          </a:r>
        </a:p>
      </dsp:txBody>
      <dsp:txXfrm>
        <a:off x="3098203" y="111421"/>
        <a:ext cx="2715279" cy="665086"/>
      </dsp:txXfrm>
    </dsp:sp>
    <dsp:sp modelId="{4B8DC7E9-975A-42C0-BA92-D85328588419}">
      <dsp:nvSpPr>
        <dsp:cNvPr id="0" name=""/>
        <dsp:cNvSpPr/>
      </dsp:nvSpPr>
      <dsp:spPr>
        <a:xfrm>
          <a:off x="3098203" y="776508"/>
          <a:ext cx="2715279" cy="2966315"/>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l-GR" sz="1900" kern="1200" dirty="0"/>
            <a:t>Πολύ συχνά θέτει την διάγνωση</a:t>
          </a:r>
        </a:p>
        <a:p>
          <a:pPr marL="171450" lvl="1" indent="-171450" algn="l" defTabSz="844550">
            <a:lnSpc>
              <a:spcPct val="90000"/>
            </a:lnSpc>
            <a:spcBef>
              <a:spcPct val="0"/>
            </a:spcBef>
            <a:spcAft>
              <a:spcPct val="15000"/>
            </a:spcAft>
            <a:buChar char="•"/>
          </a:pPr>
          <a:r>
            <a:rPr lang="el-GR" sz="1900" b="1" kern="1200" dirty="0"/>
            <a:t>Προτείνεται να «προσφέρεται» εύκολα στους ηλικιωμένους</a:t>
          </a:r>
        </a:p>
        <a:p>
          <a:pPr marL="171450" lvl="1" indent="-171450" algn="l" defTabSz="844550">
            <a:lnSpc>
              <a:spcPct val="90000"/>
            </a:lnSpc>
            <a:spcBef>
              <a:spcPct val="0"/>
            </a:spcBef>
            <a:spcAft>
              <a:spcPct val="15000"/>
            </a:spcAft>
            <a:buChar char="•"/>
          </a:pPr>
          <a:endParaRPr lang="el-GR" sz="1900" kern="1200" dirty="0"/>
        </a:p>
        <a:p>
          <a:pPr marL="171450" lvl="1" indent="-171450" algn="l" defTabSz="844550">
            <a:lnSpc>
              <a:spcPct val="90000"/>
            </a:lnSpc>
            <a:spcBef>
              <a:spcPct val="0"/>
            </a:spcBef>
            <a:spcAft>
              <a:spcPct val="15000"/>
            </a:spcAft>
            <a:buChar char="•"/>
          </a:pPr>
          <a:endParaRPr lang="el-GR" sz="1900" kern="1200" dirty="0"/>
        </a:p>
        <a:p>
          <a:pPr marL="171450" lvl="1" indent="-171450" algn="l" defTabSz="844550">
            <a:lnSpc>
              <a:spcPct val="90000"/>
            </a:lnSpc>
            <a:spcBef>
              <a:spcPct val="0"/>
            </a:spcBef>
            <a:spcAft>
              <a:spcPct val="15000"/>
            </a:spcAft>
            <a:buChar char="•"/>
          </a:pPr>
          <a:endParaRPr lang="el-GR" sz="1900" kern="1200" dirty="0"/>
        </a:p>
        <a:p>
          <a:pPr marL="171450" lvl="1" indent="-171450" algn="l" defTabSz="844550">
            <a:lnSpc>
              <a:spcPct val="90000"/>
            </a:lnSpc>
            <a:spcBef>
              <a:spcPct val="0"/>
            </a:spcBef>
            <a:spcAft>
              <a:spcPct val="15000"/>
            </a:spcAft>
            <a:buChar char="•"/>
          </a:pPr>
          <a:endParaRPr lang="el-GR" sz="1900" kern="1200" dirty="0"/>
        </a:p>
      </dsp:txBody>
      <dsp:txXfrm>
        <a:off x="3098203" y="776508"/>
        <a:ext cx="2715279" cy="2966315"/>
      </dsp:txXfrm>
    </dsp:sp>
    <dsp:sp modelId="{E8D1FE3C-1227-46D4-8E68-843621B905DF}">
      <dsp:nvSpPr>
        <dsp:cNvPr id="0" name=""/>
        <dsp:cNvSpPr/>
      </dsp:nvSpPr>
      <dsp:spPr>
        <a:xfrm>
          <a:off x="6193622" y="111421"/>
          <a:ext cx="2715279" cy="665086"/>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l-GR" sz="1900" kern="1200" dirty="0"/>
            <a:t>Αξονική αγγειογραφία </a:t>
          </a:r>
          <a:r>
            <a:rPr lang="el-GR" sz="1900" kern="1200" dirty="0" err="1"/>
            <a:t>μεσεντέριων</a:t>
          </a:r>
          <a:r>
            <a:rPr lang="el-GR" sz="1900" kern="1200" dirty="0"/>
            <a:t> αγγείων</a:t>
          </a:r>
        </a:p>
      </dsp:txBody>
      <dsp:txXfrm>
        <a:off x="6193622" y="111421"/>
        <a:ext cx="2715279" cy="665086"/>
      </dsp:txXfrm>
    </dsp:sp>
    <dsp:sp modelId="{F21A6541-91F1-40BC-BA07-1EA3CDF75B7D}">
      <dsp:nvSpPr>
        <dsp:cNvPr id="0" name=""/>
        <dsp:cNvSpPr/>
      </dsp:nvSpPr>
      <dsp:spPr>
        <a:xfrm>
          <a:off x="6193622" y="776508"/>
          <a:ext cx="2715279" cy="2966315"/>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l-GR" sz="1900" kern="1200" dirty="0"/>
            <a:t>Σε υποψία </a:t>
          </a:r>
          <a:r>
            <a:rPr lang="el-GR" sz="1900" kern="1200" dirty="0" err="1"/>
            <a:t>μεσεντέριου</a:t>
          </a:r>
          <a:r>
            <a:rPr lang="el-GR" sz="1900" kern="1200" dirty="0"/>
            <a:t> ισχαιμίας</a:t>
          </a:r>
        </a:p>
      </dsp:txBody>
      <dsp:txXfrm>
        <a:off x="6193622" y="776508"/>
        <a:ext cx="2715279" cy="296631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3E9FA-308C-48E5-826B-670CE4E9AFDA}">
      <dsp:nvSpPr>
        <dsp:cNvPr id="0" name=""/>
        <dsp:cNvSpPr/>
      </dsp:nvSpPr>
      <dsp:spPr>
        <a:xfrm>
          <a:off x="0" y="-438336"/>
          <a:ext cx="8915400" cy="2744678"/>
        </a:xfrm>
        <a:prstGeom prst="rect">
          <a:avLst/>
        </a:prstGeom>
        <a:solidFill>
          <a:schemeClr val="accent1">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SzPts val="1800"/>
            <a:buFont typeface="Wingdings" panose="05000000000000000000" pitchFamily="2" charset="2"/>
            <a:buNone/>
          </a:pPr>
          <a:r>
            <a:rPr lang="el-GR" sz="2300" b="0" i="0" kern="1200" dirty="0">
              <a:latin typeface="Roboto"/>
              <a:ea typeface="Roboto"/>
              <a:cs typeface="Roboto"/>
              <a:sym typeface="Roboto"/>
            </a:rPr>
            <a:t>Ένα οργανικό εγκεφαλικό σύνδρομο που χαρακτηρίζεται από ταυτόχρονη διαταραχή της συνείδησης και προσοχής,      </a:t>
          </a:r>
          <a:r>
            <a:rPr lang="en-US" sz="2300" b="0" i="0" kern="1200" dirty="0">
              <a:latin typeface="Roboto"/>
              <a:ea typeface="Roboto"/>
              <a:cs typeface="Roboto"/>
              <a:sym typeface="Roboto"/>
            </a:rPr>
            <a:t>                </a:t>
          </a:r>
          <a:r>
            <a:rPr lang="el-GR" sz="2300" b="0" i="0" kern="1200" dirty="0">
              <a:latin typeface="Roboto"/>
              <a:ea typeface="Roboto"/>
              <a:cs typeface="Roboto"/>
              <a:sym typeface="Roboto"/>
            </a:rPr>
            <a:t>της αντίληψης, της σκέψης, της μνήμης, της ψυχοκινητικής συμπεριφοράς, του συναισθήματος και του κύκλου ύπνου-εγρήγορσης. </a:t>
          </a:r>
          <a:r>
            <a:rPr lang="el-GR" sz="2300" kern="1200" dirty="0">
              <a:latin typeface="Roboto"/>
              <a:ea typeface="Roboto"/>
              <a:cs typeface="Roboto"/>
              <a:sym typeface="Roboto"/>
            </a:rPr>
            <a:t>Έχει οξεία ή </a:t>
          </a:r>
          <a:r>
            <a:rPr lang="el-GR" sz="2300" kern="1200" dirty="0" err="1">
              <a:latin typeface="Roboto"/>
              <a:ea typeface="Roboto"/>
              <a:cs typeface="Roboto"/>
              <a:sym typeface="Roboto"/>
            </a:rPr>
            <a:t>υποξεία</a:t>
          </a:r>
          <a:r>
            <a:rPr lang="el-GR" sz="2300" kern="1200" dirty="0">
              <a:latin typeface="Roboto"/>
              <a:ea typeface="Roboto"/>
              <a:cs typeface="Roboto"/>
              <a:sym typeface="Roboto"/>
            </a:rPr>
            <a:t> έναρξη (σε ώρες ή μέρες) και ημερήσια διακύμανση. Οφείλεται σε φυσιολογικές διαταραχές</a:t>
          </a:r>
        </a:p>
        <a:p>
          <a:pPr marL="0" lvl="0" indent="0" algn="ctr" defTabSz="1022350">
            <a:lnSpc>
              <a:spcPct val="90000"/>
            </a:lnSpc>
            <a:spcBef>
              <a:spcPct val="0"/>
            </a:spcBef>
            <a:spcAft>
              <a:spcPct val="35000"/>
            </a:spcAft>
            <a:buSzPts val="1800"/>
            <a:buFont typeface="Wingdings" panose="05000000000000000000" pitchFamily="2" charset="2"/>
            <a:buNone/>
          </a:pPr>
          <a:r>
            <a:rPr lang="el-GR" sz="2300" kern="1200" dirty="0">
              <a:latin typeface="Roboto"/>
              <a:ea typeface="Roboto"/>
              <a:cs typeface="Roboto"/>
              <a:sym typeface="Roboto"/>
            </a:rPr>
            <a:t> (νοσήματα, </a:t>
          </a:r>
          <a:r>
            <a:rPr lang="el-GR" sz="2300" kern="1200" dirty="0" err="1">
              <a:latin typeface="Roboto"/>
              <a:ea typeface="Roboto"/>
              <a:cs typeface="Roboto"/>
              <a:sym typeface="Roboto"/>
            </a:rPr>
            <a:t>τοξίκωση</a:t>
          </a:r>
          <a:r>
            <a:rPr lang="el-GR" sz="2300" kern="1200" dirty="0">
              <a:latin typeface="Roboto"/>
              <a:ea typeface="Roboto"/>
              <a:cs typeface="Roboto"/>
              <a:sym typeface="Roboto"/>
            </a:rPr>
            <a:t> ή απόσυρση ουσιών, τοξίνες </a:t>
          </a:r>
          <a:r>
            <a:rPr lang="el-GR" sz="2300" kern="1200" dirty="0" err="1">
              <a:latin typeface="Roboto"/>
              <a:ea typeface="Roboto"/>
              <a:cs typeface="Roboto"/>
              <a:sym typeface="Roboto"/>
            </a:rPr>
            <a:t>κ.αλ</a:t>
          </a:r>
          <a:r>
            <a:rPr lang="el-GR" sz="2300" kern="1200" dirty="0">
              <a:latin typeface="Roboto"/>
              <a:ea typeface="Roboto"/>
              <a:cs typeface="Roboto"/>
              <a:sym typeface="Roboto"/>
            </a:rPr>
            <a:t>.)</a:t>
          </a:r>
          <a:endParaRPr lang="el-GR" sz="2300" kern="1200" dirty="0"/>
        </a:p>
      </dsp:txBody>
      <dsp:txXfrm>
        <a:off x="0" y="-438336"/>
        <a:ext cx="8915400" cy="2744678"/>
      </dsp:txXfrm>
    </dsp:sp>
    <dsp:sp modelId="{E417392D-C0F2-460E-8D91-5D04659C6870}">
      <dsp:nvSpPr>
        <dsp:cNvPr id="0" name=""/>
        <dsp:cNvSpPr/>
      </dsp:nvSpPr>
      <dsp:spPr>
        <a:xfrm>
          <a:off x="1357" y="2268250"/>
          <a:ext cx="2977604" cy="1737971"/>
        </a:xfrm>
        <a:prstGeom prst="rect">
          <a:avLst/>
        </a:prstGeom>
        <a:gradFill rotWithShape="0">
          <a:gsLst>
            <a:gs pos="0">
              <a:schemeClr val="accent1">
                <a:shade val="80000"/>
                <a:hueOff val="0"/>
                <a:satOff val="0"/>
                <a:lumOff val="0"/>
                <a:alphaOff val="0"/>
                <a:tint val="50000"/>
                <a:satMod val="300000"/>
              </a:schemeClr>
            </a:gs>
            <a:gs pos="35000">
              <a:schemeClr val="accent1">
                <a:shade val="80000"/>
                <a:hueOff val="0"/>
                <a:satOff val="0"/>
                <a:lumOff val="0"/>
                <a:alphaOff val="0"/>
                <a:tint val="37000"/>
                <a:satMod val="300000"/>
              </a:schemeClr>
            </a:gs>
            <a:gs pos="100000">
              <a:schemeClr val="accent1">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l-GR" sz="2400" kern="1200" dirty="0">
              <a:latin typeface="Roboto"/>
              <a:ea typeface="Roboto"/>
              <a:cs typeface="Roboto"/>
              <a:sym typeface="Roboto"/>
            </a:rPr>
            <a:t>Υπερδραστήριο</a:t>
          </a:r>
          <a:r>
            <a:rPr lang="el-GR" sz="1800" kern="1200" dirty="0">
              <a:latin typeface="Roboto"/>
              <a:ea typeface="Roboto"/>
              <a:cs typeface="Roboto"/>
              <a:sym typeface="Roboto"/>
            </a:rPr>
            <a:t> </a:t>
          </a:r>
        </a:p>
        <a:p>
          <a:pPr marL="0" lvl="0" indent="0" algn="ctr" defTabSz="1066800">
            <a:lnSpc>
              <a:spcPct val="90000"/>
            </a:lnSpc>
            <a:spcBef>
              <a:spcPct val="0"/>
            </a:spcBef>
            <a:spcAft>
              <a:spcPct val="35000"/>
            </a:spcAft>
            <a:buNone/>
          </a:pPr>
          <a:r>
            <a:rPr lang="el-GR" sz="1800" kern="1200" dirty="0">
              <a:latin typeface="Roboto"/>
              <a:ea typeface="Roboto"/>
              <a:cs typeface="Roboto"/>
              <a:sym typeface="Roboto"/>
            </a:rPr>
            <a:t> διέγερση </a:t>
          </a:r>
          <a:r>
            <a:rPr lang="el-GR" sz="1800" kern="1200" dirty="0" err="1">
              <a:latin typeface="Roboto"/>
              <a:ea typeface="Roboto"/>
              <a:cs typeface="Roboto"/>
              <a:sym typeface="Roboto"/>
            </a:rPr>
            <a:t>υπερκινητικότητα</a:t>
          </a:r>
          <a:endParaRPr lang="el-GR" sz="1800" kern="1200" dirty="0"/>
        </a:p>
      </dsp:txBody>
      <dsp:txXfrm>
        <a:off x="1357" y="2268250"/>
        <a:ext cx="2977604" cy="1737971"/>
      </dsp:txXfrm>
    </dsp:sp>
    <dsp:sp modelId="{D6DFE992-99C4-474C-8F76-4F65FCF5DD5A}">
      <dsp:nvSpPr>
        <dsp:cNvPr id="0" name=""/>
        <dsp:cNvSpPr/>
      </dsp:nvSpPr>
      <dsp:spPr>
        <a:xfrm>
          <a:off x="2981701" y="2267417"/>
          <a:ext cx="2977604" cy="1738804"/>
        </a:xfrm>
        <a:prstGeom prst="rect">
          <a:avLst/>
        </a:prstGeom>
        <a:gradFill rotWithShape="0">
          <a:gsLst>
            <a:gs pos="0">
              <a:schemeClr val="accent1">
                <a:shade val="80000"/>
                <a:hueOff val="-245623"/>
                <a:satOff val="-27002"/>
                <a:lumOff val="18143"/>
                <a:alphaOff val="0"/>
                <a:tint val="50000"/>
                <a:satMod val="300000"/>
              </a:schemeClr>
            </a:gs>
            <a:gs pos="35000">
              <a:schemeClr val="accent1">
                <a:shade val="80000"/>
                <a:hueOff val="-245623"/>
                <a:satOff val="-27002"/>
                <a:lumOff val="18143"/>
                <a:alphaOff val="0"/>
                <a:tint val="37000"/>
                <a:satMod val="300000"/>
              </a:schemeClr>
            </a:gs>
            <a:gs pos="100000">
              <a:schemeClr val="accent1">
                <a:shade val="80000"/>
                <a:hueOff val="-245623"/>
                <a:satOff val="-27002"/>
                <a:lumOff val="1814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SzPts val="1600"/>
            <a:buFont typeface="Wingdings" panose="05000000000000000000" pitchFamily="2" charset="2"/>
            <a:buNone/>
          </a:pPr>
          <a:r>
            <a:rPr lang="el-GR" sz="2400" b="0" i="0" kern="1200" dirty="0" err="1">
              <a:latin typeface="Roboto"/>
              <a:ea typeface="Roboto"/>
              <a:cs typeface="Roboto"/>
              <a:sym typeface="Roboto"/>
            </a:rPr>
            <a:t>Υποδραστήριο</a:t>
          </a:r>
          <a:endParaRPr lang="el-GR" sz="2400" b="0" i="0" kern="1200" dirty="0">
            <a:latin typeface="Roboto"/>
            <a:ea typeface="Roboto"/>
            <a:cs typeface="Roboto"/>
            <a:sym typeface="Roboto"/>
          </a:endParaRPr>
        </a:p>
        <a:p>
          <a:pPr marL="0" lvl="0" indent="0" algn="ctr" defTabSz="1066800">
            <a:lnSpc>
              <a:spcPct val="90000"/>
            </a:lnSpc>
            <a:spcBef>
              <a:spcPct val="0"/>
            </a:spcBef>
            <a:spcAft>
              <a:spcPct val="35000"/>
            </a:spcAft>
            <a:buSzPts val="1600"/>
            <a:buFont typeface="Wingdings" panose="05000000000000000000" pitchFamily="2" charset="2"/>
            <a:buNone/>
          </a:pPr>
          <a:r>
            <a:rPr lang="el-GR" sz="1800" b="0" i="0" kern="1200" dirty="0">
              <a:latin typeface="Roboto"/>
              <a:ea typeface="Roboto"/>
              <a:cs typeface="Roboto"/>
              <a:sym typeface="Roboto"/>
            </a:rPr>
            <a:t> ληθαργικότητα  </a:t>
          </a:r>
          <a:r>
            <a:rPr lang="el-GR" sz="1800" kern="1200" dirty="0">
              <a:latin typeface="Roboto"/>
              <a:ea typeface="Roboto"/>
              <a:cs typeface="Roboto"/>
              <a:sym typeface="Roboto"/>
            </a:rPr>
            <a:t>απόσυρση                έλλειψη επικοινωνίας </a:t>
          </a:r>
          <a:r>
            <a:rPr lang="el-GR" sz="1800" b="1" kern="1200" dirty="0">
              <a:latin typeface="Roboto"/>
              <a:ea typeface="Roboto"/>
              <a:cs typeface="Roboto"/>
              <a:sym typeface="Roboto"/>
            </a:rPr>
            <a:t>Συχνή </a:t>
          </a:r>
          <a:r>
            <a:rPr lang="el-GR" sz="1800" b="1" kern="1200" dirty="0" err="1">
              <a:latin typeface="Roboto"/>
              <a:ea typeface="Roboto"/>
              <a:cs typeface="Roboto"/>
              <a:sym typeface="Roboto"/>
            </a:rPr>
            <a:t>υποδιάγνωση</a:t>
          </a:r>
          <a:endParaRPr lang="el-GR" sz="1800" b="1" kern="1200" dirty="0"/>
        </a:p>
      </dsp:txBody>
      <dsp:txXfrm>
        <a:off x="2981701" y="2267417"/>
        <a:ext cx="2977604" cy="1738804"/>
      </dsp:txXfrm>
    </dsp:sp>
    <dsp:sp modelId="{49A56CA3-B102-4C5B-A6CA-04C68E3B4E34}">
      <dsp:nvSpPr>
        <dsp:cNvPr id="0" name=""/>
        <dsp:cNvSpPr/>
      </dsp:nvSpPr>
      <dsp:spPr>
        <a:xfrm>
          <a:off x="5963403" y="2267417"/>
          <a:ext cx="2951996" cy="1738804"/>
        </a:xfrm>
        <a:prstGeom prst="rect">
          <a:avLst/>
        </a:prstGeom>
        <a:gradFill rotWithShape="0">
          <a:gsLst>
            <a:gs pos="0">
              <a:schemeClr val="accent1">
                <a:shade val="80000"/>
                <a:hueOff val="-491245"/>
                <a:satOff val="-54004"/>
                <a:lumOff val="36287"/>
                <a:alphaOff val="0"/>
                <a:tint val="50000"/>
                <a:satMod val="300000"/>
              </a:schemeClr>
            </a:gs>
            <a:gs pos="35000">
              <a:schemeClr val="accent1">
                <a:shade val="80000"/>
                <a:hueOff val="-491245"/>
                <a:satOff val="-54004"/>
                <a:lumOff val="36287"/>
                <a:alphaOff val="0"/>
                <a:tint val="37000"/>
                <a:satMod val="300000"/>
              </a:schemeClr>
            </a:gs>
            <a:gs pos="100000">
              <a:schemeClr val="accent1">
                <a:shade val="80000"/>
                <a:hueOff val="-491245"/>
                <a:satOff val="-54004"/>
                <a:lumOff val="3628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SzPts val="1600"/>
            <a:buFont typeface="Wingdings" panose="05000000000000000000" pitchFamily="2" charset="2"/>
            <a:buNone/>
          </a:pPr>
          <a:r>
            <a:rPr lang="el-GR" sz="3200" kern="1200" dirty="0">
              <a:latin typeface="Roboto"/>
              <a:ea typeface="Roboto"/>
              <a:cs typeface="Roboto"/>
              <a:sym typeface="Roboto"/>
            </a:rPr>
            <a:t>Μεικτό</a:t>
          </a:r>
          <a:endParaRPr lang="el-GR" sz="3200" kern="1200" dirty="0"/>
        </a:p>
      </dsp:txBody>
      <dsp:txXfrm>
        <a:off x="5963403" y="2267417"/>
        <a:ext cx="2951996" cy="1738804"/>
      </dsp:txXfrm>
    </dsp:sp>
    <dsp:sp modelId="{3B9AD4F6-327E-4517-AF1C-C9A8DE6D51CB}">
      <dsp:nvSpPr>
        <dsp:cNvPr id="0" name=""/>
        <dsp:cNvSpPr/>
      </dsp:nvSpPr>
      <dsp:spPr>
        <a:xfrm>
          <a:off x="0" y="3953588"/>
          <a:ext cx="8915400" cy="490969"/>
        </a:xfrm>
        <a:prstGeom prst="rect">
          <a:avLst/>
        </a:prstGeom>
        <a:solidFill>
          <a:schemeClr val="accent1">
            <a:shade val="9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FF23C-16CA-4765-88D7-11725B92A342}">
      <dsp:nvSpPr>
        <dsp:cNvPr id="0" name=""/>
        <dsp:cNvSpPr/>
      </dsp:nvSpPr>
      <dsp:spPr>
        <a:xfrm rot="5400000">
          <a:off x="4021522" y="98721"/>
          <a:ext cx="1518791" cy="132134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SzPts val="1800"/>
            <a:buFont typeface="Wingdings" panose="05000000000000000000" pitchFamily="2" charset="2"/>
            <a:buNone/>
          </a:pPr>
          <a:r>
            <a:rPr lang="el-GR" sz="1000" kern="1200" dirty="0"/>
            <a:t>11% στους ηλικιωμένους</a:t>
          </a:r>
        </a:p>
      </dsp:txBody>
      <dsp:txXfrm rot="-5400000">
        <a:off x="4326153" y="236678"/>
        <a:ext cx="909528" cy="1045435"/>
      </dsp:txXfrm>
    </dsp:sp>
    <dsp:sp modelId="{2D6B8E26-BE0C-4A62-A18D-0F12E0AE61D8}">
      <dsp:nvSpPr>
        <dsp:cNvPr id="0" name=""/>
        <dsp:cNvSpPr/>
      </dsp:nvSpPr>
      <dsp:spPr>
        <a:xfrm>
          <a:off x="5496553" y="305357"/>
          <a:ext cx="1694970" cy="91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SzPts val="1800"/>
            <a:buFont typeface="Wingdings" panose="05000000000000000000" pitchFamily="2" charset="2"/>
            <a:buNone/>
          </a:pPr>
          <a:r>
            <a:rPr lang="el-GR" sz="1000" kern="1200" dirty="0"/>
            <a:t>2 φάρμακα </a:t>
          </a:r>
          <a:r>
            <a:rPr lang="el-GR" sz="1000" kern="1200" dirty="0">
              <a:latin typeface="Century Gothic" panose="020B0502020202020204" pitchFamily="34" charset="0"/>
            </a:rPr>
            <a:t>→</a:t>
          </a:r>
          <a:r>
            <a:rPr lang="el-GR" sz="1000" kern="1200" dirty="0"/>
            <a:t> 13% </a:t>
          </a:r>
        </a:p>
      </dsp:txBody>
      <dsp:txXfrm>
        <a:off x="5496553" y="305357"/>
        <a:ext cx="1694970" cy="911274"/>
      </dsp:txXfrm>
    </dsp:sp>
    <dsp:sp modelId="{E2DD833F-D48D-486C-B44B-FD69CD6D305E}">
      <dsp:nvSpPr>
        <dsp:cNvPr id="0" name=""/>
        <dsp:cNvSpPr/>
      </dsp:nvSpPr>
      <dsp:spPr>
        <a:xfrm rot="5400000">
          <a:off x="2609331" y="100320"/>
          <a:ext cx="1518791" cy="132134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l-GR" sz="3600" kern="1200"/>
        </a:p>
      </dsp:txBody>
      <dsp:txXfrm rot="-5400000">
        <a:off x="2913962" y="238277"/>
        <a:ext cx="909528" cy="1045435"/>
      </dsp:txXfrm>
    </dsp:sp>
    <dsp:sp modelId="{8DBF88F6-FBB2-4319-BDFC-5B7023A2DC96}">
      <dsp:nvSpPr>
        <dsp:cNvPr id="0" name=""/>
        <dsp:cNvSpPr/>
      </dsp:nvSpPr>
      <dsp:spPr>
        <a:xfrm rot="5400000">
          <a:off x="3320125" y="1389470"/>
          <a:ext cx="1518791" cy="132134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SzPts val="1800"/>
            <a:buFont typeface="Wingdings" panose="05000000000000000000" pitchFamily="2" charset="2"/>
            <a:buNone/>
          </a:pPr>
          <a:r>
            <a:rPr lang="el-GR" sz="1000" kern="1200" dirty="0"/>
            <a:t>Συχνά στους ηλικιωμένους έχουν άτυπη παρουσίαση</a:t>
          </a:r>
        </a:p>
      </dsp:txBody>
      <dsp:txXfrm rot="-5400000">
        <a:off x="3624756" y="1527427"/>
        <a:ext cx="909528" cy="1045435"/>
      </dsp:txXfrm>
    </dsp:sp>
    <dsp:sp modelId="{431B5D38-55B5-4A63-AF01-3AB81A01413E}">
      <dsp:nvSpPr>
        <dsp:cNvPr id="0" name=""/>
        <dsp:cNvSpPr/>
      </dsp:nvSpPr>
      <dsp:spPr>
        <a:xfrm>
          <a:off x="1723876" y="1594507"/>
          <a:ext cx="1640294" cy="91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r" defTabSz="444500">
            <a:lnSpc>
              <a:spcPct val="90000"/>
            </a:lnSpc>
            <a:spcBef>
              <a:spcPct val="0"/>
            </a:spcBef>
            <a:spcAft>
              <a:spcPct val="35000"/>
            </a:spcAft>
            <a:buNone/>
          </a:pPr>
          <a:r>
            <a:rPr lang="el-GR" sz="1000" kern="1200" dirty="0"/>
            <a:t>4 φάρμακα </a:t>
          </a:r>
          <a:r>
            <a:rPr lang="el-GR" sz="1000" kern="1200" dirty="0">
              <a:latin typeface="Century Gothic" panose="020B0502020202020204" pitchFamily="34" charset="0"/>
            </a:rPr>
            <a:t>→</a:t>
          </a:r>
          <a:r>
            <a:rPr lang="el-GR" sz="1000" kern="1200" dirty="0"/>
            <a:t> 38%</a:t>
          </a:r>
        </a:p>
      </dsp:txBody>
      <dsp:txXfrm>
        <a:off x="1723876" y="1594507"/>
        <a:ext cx="1640294" cy="911274"/>
      </dsp:txXfrm>
    </dsp:sp>
    <dsp:sp modelId="{4DBD22CC-5865-4A62-8463-43902DBA2514}">
      <dsp:nvSpPr>
        <dsp:cNvPr id="0" name=""/>
        <dsp:cNvSpPr/>
      </dsp:nvSpPr>
      <dsp:spPr>
        <a:xfrm rot="5400000">
          <a:off x="4747182" y="1389470"/>
          <a:ext cx="1518791" cy="132134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l-GR" sz="3600" kern="1200"/>
        </a:p>
      </dsp:txBody>
      <dsp:txXfrm rot="-5400000">
        <a:off x="5051813" y="1527427"/>
        <a:ext cx="909528" cy="1045435"/>
      </dsp:txXfrm>
    </dsp:sp>
    <dsp:sp modelId="{80B5A7A7-B583-49BF-91A7-255D41C3B3C6}">
      <dsp:nvSpPr>
        <dsp:cNvPr id="0" name=""/>
        <dsp:cNvSpPr/>
      </dsp:nvSpPr>
      <dsp:spPr>
        <a:xfrm rot="5400000">
          <a:off x="4036387" y="2678620"/>
          <a:ext cx="1518791" cy="132134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SzPts val="1800"/>
            <a:buFont typeface="Wingdings" panose="05000000000000000000" pitchFamily="2" charset="2"/>
            <a:buNone/>
          </a:pPr>
          <a:r>
            <a:rPr lang="el-GR" sz="1000" kern="1200" dirty="0"/>
            <a:t>Συμμετέχουν στην αιτία στο 10-20% των νοσηλειών των ηλικιωμένων</a:t>
          </a:r>
        </a:p>
      </dsp:txBody>
      <dsp:txXfrm rot="-5400000">
        <a:off x="4341018" y="2816577"/>
        <a:ext cx="909528" cy="1045435"/>
      </dsp:txXfrm>
    </dsp:sp>
    <dsp:sp modelId="{C94830E2-8414-487A-B92A-D8148A0E91DA}">
      <dsp:nvSpPr>
        <dsp:cNvPr id="0" name=""/>
        <dsp:cNvSpPr/>
      </dsp:nvSpPr>
      <dsp:spPr>
        <a:xfrm>
          <a:off x="5496553" y="2883657"/>
          <a:ext cx="1694970" cy="91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l-GR" sz="1000" kern="1200" dirty="0"/>
            <a:t>&gt;7 φάρμακα </a:t>
          </a:r>
          <a:r>
            <a:rPr lang="el-GR" sz="1000" kern="1200" dirty="0">
              <a:latin typeface="Century Gothic" panose="020B0502020202020204" pitchFamily="34" charset="0"/>
            </a:rPr>
            <a:t>→</a:t>
          </a:r>
          <a:r>
            <a:rPr lang="el-GR" sz="1000" kern="1200" dirty="0"/>
            <a:t> 82%</a:t>
          </a:r>
        </a:p>
      </dsp:txBody>
      <dsp:txXfrm>
        <a:off x="5496553" y="2883657"/>
        <a:ext cx="1694970" cy="911274"/>
      </dsp:txXfrm>
    </dsp:sp>
    <dsp:sp modelId="{5090B45B-B207-486E-A7F5-03FC24EB9EC3}">
      <dsp:nvSpPr>
        <dsp:cNvPr id="0" name=""/>
        <dsp:cNvSpPr/>
      </dsp:nvSpPr>
      <dsp:spPr>
        <a:xfrm rot="5400000">
          <a:off x="2609331" y="2678620"/>
          <a:ext cx="1518791" cy="132134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l-GR" sz="3600" kern="1200"/>
        </a:p>
      </dsp:txBody>
      <dsp:txXfrm rot="-5400000">
        <a:off x="2913962" y="2816577"/>
        <a:ext cx="909528" cy="1045435"/>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2482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9" name="Google Shape;50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6" name="Google Shape;51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6" name="Google Shape;52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6" name="Google Shape;53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8" name="Google Shape;58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9" name="Google Shape;62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4" name="Google Shape;66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2" name="Google Shape;67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5" name="Google Shape;68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0" name="Google Shape;70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8" name="Google Shape;70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3" name="Google Shape;72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8" name="Google Shape;73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0" name="Google Shape;80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3" name="Google Shape;82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2" name="Google Shape;842;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9" name="Google Shape;85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7" name="Google Shape;94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6" name="Google Shape;966;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7" name="Google Shape;103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7" name="Google Shape;105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3" name="Google Shape;107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2" name="Google Shape;111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4" name="Google Shape;1174;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4" name="Google Shape;119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9"/>
        <p:cNvGrpSpPr/>
        <p:nvPr/>
      </p:nvGrpSpPr>
      <p:grpSpPr>
        <a:xfrm>
          <a:off x="0" y="0"/>
          <a:ext cx="0" cy="0"/>
          <a:chOff x="0" y="0"/>
          <a:chExt cx="0" cy="0"/>
        </a:xfrm>
      </p:grpSpPr>
      <p:sp>
        <p:nvSpPr>
          <p:cNvPr id="1220" name="Google Shape;1220;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1" name="Google Shape;1221;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4" name="Google Shape;1234;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2" name="Google Shape;1312;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382" name="Google Shape;1382;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9"/>
        <p:cNvGrpSpPr/>
        <p:nvPr/>
      </p:nvGrpSpPr>
      <p:grpSpPr>
        <a:xfrm>
          <a:off x="0" y="0"/>
          <a:ext cx="0" cy="0"/>
          <a:chOff x="0" y="0"/>
          <a:chExt cx="0" cy="0"/>
        </a:xfrm>
      </p:grpSpPr>
      <p:sp>
        <p:nvSpPr>
          <p:cNvPr id="1400" name="Google Shape;1400;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1" name="Google Shape;1401;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5" name="Google Shape;1415;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5"/>
        <p:cNvGrpSpPr/>
        <p:nvPr/>
      </p:nvGrpSpPr>
      <p:grpSpPr>
        <a:xfrm>
          <a:off x="0" y="0"/>
          <a:ext cx="0" cy="0"/>
          <a:chOff x="0" y="0"/>
          <a:chExt cx="0" cy="0"/>
        </a:xfrm>
      </p:grpSpPr>
      <p:sp>
        <p:nvSpPr>
          <p:cNvPr id="1476" name="Google Shape;1476;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477" name="Google Shape;1477;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0"/>
        <p:cNvGrpSpPr/>
        <p:nvPr/>
      </p:nvGrpSpPr>
      <p:grpSpPr>
        <a:xfrm>
          <a:off x="0" y="0"/>
          <a:ext cx="0" cy="0"/>
          <a:chOff x="0" y="0"/>
          <a:chExt cx="0" cy="0"/>
        </a:xfrm>
      </p:grpSpPr>
      <p:sp>
        <p:nvSpPr>
          <p:cNvPr id="1491" name="Google Shape;1491;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2" name="Google Shape;1492;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5" name="Google Shape;1595;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
        <p:cNvGrpSpPr/>
        <p:nvPr/>
      </p:nvGrpSpPr>
      <p:grpSpPr>
        <a:xfrm>
          <a:off x="0" y="0"/>
          <a:ext cx="0" cy="0"/>
          <a:chOff x="0" y="0"/>
          <a:chExt cx="0" cy="0"/>
        </a:xfrm>
      </p:grpSpPr>
      <p:sp>
        <p:nvSpPr>
          <p:cNvPr id="1664" name="Google Shape;1664;p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5" name="Google Shape;1665;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0"/>
        <p:cNvGrpSpPr/>
        <p:nvPr/>
      </p:nvGrpSpPr>
      <p:grpSpPr>
        <a:xfrm>
          <a:off x="0" y="0"/>
          <a:ext cx="0" cy="0"/>
          <a:chOff x="0" y="0"/>
          <a:chExt cx="0" cy="0"/>
        </a:xfrm>
      </p:grpSpPr>
      <p:sp>
        <p:nvSpPr>
          <p:cNvPr id="1681" name="Google Shape;1681;p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2" name="Google Shape;1682;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p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9" name="Google Shape;1719;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7"/>
        <p:cNvGrpSpPr/>
        <p:nvPr/>
      </p:nvGrpSpPr>
      <p:grpSpPr>
        <a:xfrm>
          <a:off x="0" y="0"/>
          <a:ext cx="0" cy="0"/>
          <a:chOff x="0" y="0"/>
          <a:chExt cx="0" cy="0"/>
        </a:xfrm>
      </p:grpSpPr>
      <p:sp>
        <p:nvSpPr>
          <p:cNvPr id="1738" name="Google Shape;1738;p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9" name="Google Shape;1739;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p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2" name="Google Shape;1752;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0"/>
        <p:cNvGrpSpPr/>
        <p:nvPr/>
      </p:nvGrpSpPr>
      <p:grpSpPr>
        <a:xfrm>
          <a:off x="0" y="0"/>
          <a:ext cx="0" cy="0"/>
          <a:chOff x="0" y="0"/>
          <a:chExt cx="0" cy="0"/>
        </a:xfrm>
      </p:grpSpPr>
      <p:sp>
        <p:nvSpPr>
          <p:cNvPr id="1821" name="Google Shape;1821;p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2" name="Google Shape;1822;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7"/>
        <p:cNvGrpSpPr/>
        <p:nvPr/>
      </p:nvGrpSpPr>
      <p:grpSpPr>
        <a:xfrm>
          <a:off x="0" y="0"/>
          <a:ext cx="0" cy="0"/>
          <a:chOff x="0" y="0"/>
          <a:chExt cx="0" cy="0"/>
        </a:xfrm>
      </p:grpSpPr>
      <p:sp>
        <p:nvSpPr>
          <p:cNvPr id="1838" name="Google Shape;1838;p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9" name="Google Shape;1839;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1"/>
        <p:cNvGrpSpPr/>
        <p:nvPr/>
      </p:nvGrpSpPr>
      <p:grpSpPr>
        <a:xfrm>
          <a:off x="0" y="0"/>
          <a:ext cx="0" cy="0"/>
          <a:chOff x="0" y="0"/>
          <a:chExt cx="0" cy="0"/>
        </a:xfrm>
      </p:grpSpPr>
      <p:sp>
        <p:nvSpPr>
          <p:cNvPr id="1882" name="Google Shape;1882;p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3" name="Google Shape;1883;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5"/>
        <p:cNvGrpSpPr/>
        <p:nvPr/>
      </p:nvGrpSpPr>
      <p:grpSpPr>
        <a:xfrm>
          <a:off x="0" y="0"/>
          <a:ext cx="0" cy="0"/>
          <a:chOff x="0" y="0"/>
          <a:chExt cx="0" cy="0"/>
        </a:xfrm>
      </p:grpSpPr>
      <p:sp>
        <p:nvSpPr>
          <p:cNvPr id="1916" name="Google Shape;1916;p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7" name="Google Shape;1917;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p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9" name="Google Shape;1979;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p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6" name="Google Shape;1996;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6"/>
        <p:cNvGrpSpPr/>
        <p:nvPr/>
      </p:nvGrpSpPr>
      <p:grpSpPr>
        <a:xfrm>
          <a:off x="0" y="0"/>
          <a:ext cx="0" cy="0"/>
          <a:chOff x="0" y="0"/>
          <a:chExt cx="0" cy="0"/>
        </a:xfrm>
      </p:grpSpPr>
      <p:sp>
        <p:nvSpPr>
          <p:cNvPr id="2057" name="Google Shape;2057;p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8" name="Google Shape;2058;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1"/>
        <p:cNvGrpSpPr/>
        <p:nvPr/>
      </p:nvGrpSpPr>
      <p:grpSpPr>
        <a:xfrm>
          <a:off x="0" y="0"/>
          <a:ext cx="0" cy="0"/>
          <a:chOff x="0" y="0"/>
          <a:chExt cx="0" cy="0"/>
        </a:xfrm>
      </p:grpSpPr>
      <p:sp>
        <p:nvSpPr>
          <p:cNvPr id="2082" name="Google Shape;2082;p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3" name="Google Shape;2083;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9"/>
        <p:cNvGrpSpPr/>
        <p:nvPr/>
      </p:nvGrpSpPr>
      <p:grpSpPr>
        <a:xfrm>
          <a:off x="0" y="0"/>
          <a:ext cx="0" cy="0"/>
          <a:chOff x="0" y="0"/>
          <a:chExt cx="0" cy="0"/>
        </a:xfrm>
      </p:grpSpPr>
      <p:sp>
        <p:nvSpPr>
          <p:cNvPr id="2090" name="Google Shape;2090;p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1" name="Google Shape;2091;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4"/>
        <p:cNvGrpSpPr/>
        <p:nvPr/>
      </p:nvGrpSpPr>
      <p:grpSpPr>
        <a:xfrm>
          <a:off x="0" y="0"/>
          <a:ext cx="0" cy="0"/>
          <a:chOff x="0" y="0"/>
          <a:chExt cx="0" cy="0"/>
        </a:xfrm>
      </p:grpSpPr>
      <p:sp>
        <p:nvSpPr>
          <p:cNvPr id="2105" name="Google Shape;2105;p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6" name="Google Shape;2106;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6"/>
        <p:cNvGrpSpPr/>
        <p:nvPr/>
      </p:nvGrpSpPr>
      <p:grpSpPr>
        <a:xfrm>
          <a:off x="0" y="0"/>
          <a:ext cx="0" cy="0"/>
          <a:chOff x="0" y="0"/>
          <a:chExt cx="0" cy="0"/>
        </a:xfrm>
      </p:grpSpPr>
      <p:sp>
        <p:nvSpPr>
          <p:cNvPr id="2167" name="Google Shape;2167;p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8" name="Google Shape;2168;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4"/>
        <p:cNvGrpSpPr/>
        <p:nvPr/>
      </p:nvGrpSpPr>
      <p:grpSpPr>
        <a:xfrm>
          <a:off x="0" y="0"/>
          <a:ext cx="0" cy="0"/>
          <a:chOff x="0" y="0"/>
          <a:chExt cx="0" cy="0"/>
        </a:xfrm>
      </p:grpSpPr>
      <p:sp>
        <p:nvSpPr>
          <p:cNvPr id="2175" name="Google Shape;2175;p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6" name="Google Shape;2176;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9"/>
        <p:cNvGrpSpPr/>
        <p:nvPr/>
      </p:nvGrpSpPr>
      <p:grpSpPr>
        <a:xfrm>
          <a:off x="0" y="0"/>
          <a:ext cx="0" cy="0"/>
          <a:chOff x="0" y="0"/>
          <a:chExt cx="0" cy="0"/>
        </a:xfrm>
      </p:grpSpPr>
      <p:sp>
        <p:nvSpPr>
          <p:cNvPr id="2210" name="Google Shape;2210;p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11" name="Google Shape;2211;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Διαφάνεια τίτλου" type="title">
  <p:cSld name="TITLE">
    <p:spTree>
      <p:nvGrpSpPr>
        <p:cNvPr id="1" name="Shape 38"/>
        <p:cNvGrpSpPr/>
        <p:nvPr/>
      </p:nvGrpSpPr>
      <p:grpSpPr>
        <a:xfrm>
          <a:off x="0" y="0"/>
          <a:ext cx="0" cy="0"/>
          <a:chOff x="0" y="0"/>
          <a:chExt cx="0" cy="0"/>
        </a:xfrm>
      </p:grpSpPr>
      <p:sp>
        <p:nvSpPr>
          <p:cNvPr id="39" name="Google Shape;39;p82"/>
          <p:cNvSpPr txBox="1">
            <a:spLocks noGrp="1"/>
          </p:cNvSpPr>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82"/>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41" name="Google Shape;41;p82"/>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2"/>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82"/>
          <p:cNvSpPr txBox="1">
            <a:spLocks noGrp="1"/>
          </p:cNvSpPr>
          <p:nvPr>
            <p:ph type="sldNum" idx="12"/>
          </p:nvPr>
        </p:nvSpPr>
        <p:spPr>
          <a:xfrm>
            <a:off x="531812" y="4529540"/>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Κενό" type="blank">
  <p:cSld name="BLANK">
    <p:spTree>
      <p:nvGrpSpPr>
        <p:cNvPr id="1" name="Shape 45"/>
        <p:cNvGrpSpPr/>
        <p:nvPr/>
      </p:nvGrpSpPr>
      <p:grpSpPr>
        <a:xfrm>
          <a:off x="0" y="0"/>
          <a:ext cx="0" cy="0"/>
          <a:chOff x="0" y="0"/>
          <a:chExt cx="0" cy="0"/>
        </a:xfrm>
      </p:grpSpPr>
      <p:sp>
        <p:nvSpPr>
          <p:cNvPr id="46" name="Google Shape;46;p8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6"/>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86"/>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Κεφαλίδα ενότητας" type="secHead">
  <p:cSld name="SECTION_HEADER">
    <p:spTree>
      <p:nvGrpSpPr>
        <p:cNvPr id="1" name="Shape 50"/>
        <p:cNvGrpSpPr/>
        <p:nvPr/>
      </p:nvGrpSpPr>
      <p:grpSpPr>
        <a:xfrm>
          <a:off x="0" y="0"/>
          <a:ext cx="0" cy="0"/>
          <a:chOff x="0" y="0"/>
          <a:chExt cx="0" cy="0"/>
        </a:xfrm>
      </p:grpSpPr>
      <p:sp>
        <p:nvSpPr>
          <p:cNvPr id="51" name="Google Shape;51;p87"/>
          <p:cNvSpPr txBox="1">
            <a:spLocks noGrp="1"/>
          </p:cNvSpPr>
          <p:nvPr>
            <p:ph type="title"/>
          </p:nvPr>
        </p:nvSpPr>
        <p:spPr>
          <a:xfrm>
            <a:off x="2589212" y="2058750"/>
            <a:ext cx="8915399"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7"/>
          <p:cNvSpPr txBox="1">
            <a:spLocks noGrp="1"/>
          </p:cNvSpPr>
          <p:nvPr>
            <p:ph type="body" idx="1"/>
          </p:nvPr>
        </p:nvSpPr>
        <p:spPr>
          <a:xfrm>
            <a:off x="2589212" y="3530129"/>
            <a:ext cx="891539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000"/>
              <a:buNone/>
              <a:defRPr sz="20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53" name="Google Shape;53;p8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7"/>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7"/>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Τίτλος και περιεχόμενο" type="obj">
  <p:cSld name="OBJECT">
    <p:spTree>
      <p:nvGrpSpPr>
        <p:cNvPr id="1" name="Shape 57"/>
        <p:cNvGrpSpPr/>
        <p:nvPr/>
      </p:nvGrpSpPr>
      <p:grpSpPr>
        <a:xfrm>
          <a:off x="0" y="0"/>
          <a:ext cx="0" cy="0"/>
          <a:chOff x="0" y="0"/>
          <a:chExt cx="0" cy="0"/>
        </a:xfrm>
      </p:grpSpPr>
      <p:sp>
        <p:nvSpPr>
          <p:cNvPr id="58" name="Google Shape;58;p88"/>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8"/>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0" name="Google Shape;60;p8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Περιεχόμενο με λεζάντα" type="objTx">
  <p:cSld name="OBJECT_WITH_CAPTION_TEXT">
    <p:spTree>
      <p:nvGrpSpPr>
        <p:cNvPr id="1" name="Shape 64"/>
        <p:cNvGrpSpPr/>
        <p:nvPr/>
      </p:nvGrpSpPr>
      <p:grpSpPr>
        <a:xfrm>
          <a:off x="0" y="0"/>
          <a:ext cx="0" cy="0"/>
          <a:chOff x="0" y="0"/>
          <a:chExt cx="0" cy="0"/>
        </a:xfrm>
      </p:grpSpPr>
      <p:sp>
        <p:nvSpPr>
          <p:cNvPr id="65" name="Google Shape;65;p89"/>
          <p:cNvSpPr txBox="1">
            <a:spLocks noGrp="1"/>
          </p:cNvSpPr>
          <p:nvPr>
            <p:ph type="title"/>
          </p:nvPr>
        </p:nvSpPr>
        <p:spPr>
          <a:xfrm>
            <a:off x="2589212" y="446088"/>
            <a:ext cx="3505199" cy="97631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000"/>
              <a:buFont typeface="Century Gothic"/>
              <a:buNone/>
              <a:defRPr sz="20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9"/>
          <p:cNvSpPr txBox="1">
            <a:spLocks noGrp="1"/>
          </p:cNvSpPr>
          <p:nvPr>
            <p:ph type="body" idx="1"/>
          </p:nvPr>
        </p:nvSpPr>
        <p:spPr>
          <a:xfrm>
            <a:off x="6323012" y="446088"/>
            <a:ext cx="5181600" cy="5414963"/>
          </a:xfrm>
          <a:prstGeom prst="rect">
            <a:avLst/>
          </a:prstGeom>
          <a:noFill/>
          <a:ln>
            <a:noFill/>
          </a:ln>
        </p:spPr>
        <p:txBody>
          <a:bodyPr spcFirstLastPara="1" wrap="square" lIns="91425" tIns="45700" rIns="91425" bIns="45700" anchor="ctr"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7" name="Google Shape;67;p89"/>
          <p:cNvSpPr txBox="1">
            <a:spLocks noGrp="1"/>
          </p:cNvSpPr>
          <p:nvPr>
            <p:ph type="body" idx="2"/>
          </p:nvPr>
        </p:nvSpPr>
        <p:spPr>
          <a:xfrm>
            <a:off x="2589212" y="1598613"/>
            <a:ext cx="3505199" cy="4262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00"/>
              <a:buNone/>
              <a:defRPr sz="1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68" name="Google Shape;68;p8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8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Μόνο τίτλος" type="titleOnly">
  <p:cSld name="TITLE_ONLY">
    <p:spTree>
      <p:nvGrpSpPr>
        <p:cNvPr id="1" name="Shape 72"/>
        <p:cNvGrpSpPr/>
        <p:nvPr/>
      </p:nvGrpSpPr>
      <p:grpSpPr>
        <a:xfrm>
          <a:off x="0" y="0"/>
          <a:ext cx="0" cy="0"/>
          <a:chOff x="0" y="0"/>
          <a:chExt cx="0" cy="0"/>
        </a:xfrm>
      </p:grpSpPr>
      <p:sp>
        <p:nvSpPr>
          <p:cNvPr id="73" name="Google Shape;73;p90"/>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0"/>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0"/>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90"/>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90"/>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Δύο περιεχόμενα" type="twoObj">
  <p:cSld name="TWO_OBJECTS">
    <p:spTree>
      <p:nvGrpSpPr>
        <p:cNvPr id="1" name="Shape 78"/>
        <p:cNvGrpSpPr/>
        <p:nvPr/>
      </p:nvGrpSpPr>
      <p:grpSpPr>
        <a:xfrm>
          <a:off x="0" y="0"/>
          <a:ext cx="0" cy="0"/>
          <a:chOff x="0" y="0"/>
          <a:chExt cx="0" cy="0"/>
        </a:xfrm>
      </p:grpSpPr>
      <p:sp>
        <p:nvSpPr>
          <p:cNvPr id="79" name="Google Shape;79;p84"/>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84"/>
          <p:cNvSpPr txBox="1">
            <a:spLocks noGrp="1"/>
          </p:cNvSpPr>
          <p:nvPr>
            <p:ph type="body" idx="1"/>
          </p:nvPr>
        </p:nvSpPr>
        <p:spPr>
          <a:xfrm>
            <a:off x="2589212" y="2133600"/>
            <a:ext cx="4313864"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81" name="Google Shape;81;p84"/>
          <p:cNvSpPr txBox="1">
            <a:spLocks noGrp="1"/>
          </p:cNvSpPr>
          <p:nvPr>
            <p:ph type="body" idx="2"/>
          </p:nvPr>
        </p:nvSpPr>
        <p:spPr>
          <a:xfrm>
            <a:off x="7190747" y="2126222"/>
            <a:ext cx="4313864"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82" name="Google Shape;82;p8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84"/>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4"/>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Σύγκριση" type="twoTxTwoObj">
  <p:cSld name="TWO_OBJECTS_WITH_TEXT">
    <p:spTree>
      <p:nvGrpSpPr>
        <p:cNvPr id="1" name="Shape 86"/>
        <p:cNvGrpSpPr/>
        <p:nvPr/>
      </p:nvGrpSpPr>
      <p:grpSpPr>
        <a:xfrm>
          <a:off x="0" y="0"/>
          <a:ext cx="0" cy="0"/>
          <a:chOff x="0" y="0"/>
          <a:chExt cx="0" cy="0"/>
        </a:xfrm>
      </p:grpSpPr>
      <p:sp>
        <p:nvSpPr>
          <p:cNvPr id="87" name="Google Shape;87;p91"/>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91"/>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89" name="Google Shape;89;p91"/>
          <p:cNvSpPr txBox="1">
            <a:spLocks noGrp="1"/>
          </p:cNvSpPr>
          <p:nvPr>
            <p:ph type="body" idx="2"/>
          </p:nvPr>
        </p:nvSpPr>
        <p:spPr>
          <a:xfrm>
            <a:off x="2589212" y="2548966"/>
            <a:ext cx="4342893" cy="335406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90" name="Google Shape;90;p91"/>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91" name="Google Shape;91;p91"/>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92" name="Google Shape;92;p91"/>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91"/>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91"/>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91"/>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Τίτλος και λεζάντα">
  <p:cSld name="Τίτλος και λεζάντα">
    <p:spTree>
      <p:nvGrpSpPr>
        <p:cNvPr id="1" name="Shape 104"/>
        <p:cNvGrpSpPr/>
        <p:nvPr/>
      </p:nvGrpSpPr>
      <p:grpSpPr>
        <a:xfrm>
          <a:off x="0" y="0"/>
          <a:ext cx="0" cy="0"/>
          <a:chOff x="0" y="0"/>
          <a:chExt cx="0" cy="0"/>
        </a:xfrm>
      </p:grpSpPr>
      <p:sp>
        <p:nvSpPr>
          <p:cNvPr id="105" name="Google Shape;105;p93"/>
          <p:cNvSpPr txBox="1">
            <a:spLocks noGrp="1"/>
          </p:cNvSpPr>
          <p:nvPr>
            <p:ph type="title"/>
          </p:nvPr>
        </p:nvSpPr>
        <p:spPr>
          <a:xfrm>
            <a:off x="2589212" y="609600"/>
            <a:ext cx="8915399" cy="3117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93"/>
          <p:cNvSpPr txBox="1">
            <a:spLocks noGrp="1"/>
          </p:cNvSpPr>
          <p:nvPr>
            <p:ph type="body" idx="1"/>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07" name="Google Shape;107;p9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9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93"/>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93"/>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Εισαγωγικά με λεζάντα">
  <p:cSld name="Εισαγωγικά με λεζάντα">
    <p:spTree>
      <p:nvGrpSpPr>
        <p:cNvPr id="1" name="Shape 111"/>
        <p:cNvGrpSpPr/>
        <p:nvPr/>
      </p:nvGrpSpPr>
      <p:grpSpPr>
        <a:xfrm>
          <a:off x="0" y="0"/>
          <a:ext cx="0" cy="0"/>
          <a:chOff x="0" y="0"/>
          <a:chExt cx="0" cy="0"/>
        </a:xfrm>
      </p:grpSpPr>
      <p:sp>
        <p:nvSpPr>
          <p:cNvPr id="112" name="Google Shape;112;p94"/>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94"/>
          <p:cNvSpPr txBox="1">
            <a:spLocks noGrp="1"/>
          </p:cNvSpPr>
          <p:nvPr>
            <p:ph type="body" idx="1"/>
          </p:nvPr>
        </p:nvSpPr>
        <p:spPr>
          <a:xfrm>
            <a:off x="3275012" y="3505200"/>
            <a:ext cx="753655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600"/>
              <a:buFont typeface="Century Gothic"/>
              <a:buNone/>
              <a:defRPr sz="1600">
                <a:solidFill>
                  <a:srgbClr val="7F7F7F"/>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4" name="Google Shape;114;p94"/>
          <p:cNvSpPr txBox="1">
            <a:spLocks noGrp="1"/>
          </p:cNvSpPr>
          <p:nvPr>
            <p:ph type="body" idx="2"/>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5" name="Google Shape;115;p9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9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94"/>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94"/>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119" name="Google Shape;119;p94"/>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8000">
                <a:solidFill>
                  <a:schemeClr val="accent1"/>
                </a:solidFill>
                <a:latin typeface="Arial"/>
                <a:ea typeface="Arial"/>
                <a:cs typeface="Arial"/>
                <a:sym typeface="Arial"/>
              </a:rPr>
              <a:t>“</a:t>
            </a:r>
            <a:endParaRPr/>
          </a:p>
        </p:txBody>
      </p:sp>
      <p:sp>
        <p:nvSpPr>
          <p:cNvPr id="120" name="Google Shape;120;p94"/>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8000">
                <a:solidFill>
                  <a:schemeClr val="accent1"/>
                </a:solidFill>
                <a:latin typeface="Arial"/>
                <a:ea typeface="Arial"/>
                <a:cs typeface="Arial"/>
                <a:sym typeface="Arial"/>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Κάρτα ονόματος">
  <p:cSld name="Κάρτα ονόματος">
    <p:spTree>
      <p:nvGrpSpPr>
        <p:cNvPr id="1" name="Shape 121"/>
        <p:cNvGrpSpPr/>
        <p:nvPr/>
      </p:nvGrpSpPr>
      <p:grpSpPr>
        <a:xfrm>
          <a:off x="0" y="0"/>
          <a:ext cx="0" cy="0"/>
          <a:chOff x="0" y="0"/>
          <a:chExt cx="0" cy="0"/>
        </a:xfrm>
      </p:grpSpPr>
      <p:sp>
        <p:nvSpPr>
          <p:cNvPr id="122" name="Google Shape;122;p95"/>
          <p:cNvSpPr txBox="1">
            <a:spLocks noGrp="1"/>
          </p:cNvSpPr>
          <p:nvPr>
            <p:ph type="title"/>
          </p:nvPr>
        </p:nvSpPr>
        <p:spPr>
          <a:xfrm>
            <a:off x="2589213" y="2438400"/>
            <a:ext cx="8915400" cy="272484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95"/>
          <p:cNvSpPr txBox="1">
            <a:spLocks noGrp="1"/>
          </p:cNvSpPr>
          <p:nvPr>
            <p:ph type="body" idx="1"/>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24" name="Google Shape;124;p9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9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95"/>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5"/>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Κάρτα ονόματος με φράση">
  <p:cSld name="Κάρτα ονόματος με φράση">
    <p:spTree>
      <p:nvGrpSpPr>
        <p:cNvPr id="1" name="Shape 128"/>
        <p:cNvGrpSpPr/>
        <p:nvPr/>
      </p:nvGrpSpPr>
      <p:grpSpPr>
        <a:xfrm>
          <a:off x="0" y="0"/>
          <a:ext cx="0" cy="0"/>
          <a:chOff x="0" y="0"/>
          <a:chExt cx="0" cy="0"/>
        </a:xfrm>
      </p:grpSpPr>
      <p:sp>
        <p:nvSpPr>
          <p:cNvPr id="129" name="Google Shape;129;p96"/>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96"/>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1" name="Google Shape;131;p96"/>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2" name="Google Shape;132;p9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9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96"/>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6"/>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136" name="Google Shape;136;p96"/>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8000">
                <a:solidFill>
                  <a:schemeClr val="accent1"/>
                </a:solidFill>
                <a:latin typeface="Arial"/>
                <a:ea typeface="Arial"/>
                <a:cs typeface="Arial"/>
                <a:sym typeface="Arial"/>
              </a:rPr>
              <a:t>“</a:t>
            </a:r>
            <a:endParaRPr/>
          </a:p>
        </p:txBody>
      </p:sp>
      <p:sp>
        <p:nvSpPr>
          <p:cNvPr id="137" name="Google Shape;137;p96"/>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l-GR" sz="8000">
                <a:solidFill>
                  <a:schemeClr val="accent1"/>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rue ή False">
  <p:cSld name="True ή False">
    <p:spTree>
      <p:nvGrpSpPr>
        <p:cNvPr id="1" name="Shape 138"/>
        <p:cNvGrpSpPr/>
        <p:nvPr/>
      </p:nvGrpSpPr>
      <p:grpSpPr>
        <a:xfrm>
          <a:off x="0" y="0"/>
          <a:ext cx="0" cy="0"/>
          <a:chOff x="0" y="0"/>
          <a:chExt cx="0" cy="0"/>
        </a:xfrm>
      </p:grpSpPr>
      <p:sp>
        <p:nvSpPr>
          <p:cNvPr id="139" name="Google Shape;139;p97"/>
          <p:cNvSpPr txBox="1">
            <a:spLocks noGrp="1"/>
          </p:cNvSpPr>
          <p:nvPr>
            <p:ph type="title"/>
          </p:nvPr>
        </p:nvSpPr>
        <p:spPr>
          <a:xfrm>
            <a:off x="2589212" y="627407"/>
            <a:ext cx="8915399" cy="28800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97"/>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1" name="Google Shape;141;p97"/>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2" name="Google Shape;142;p9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9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97"/>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97"/>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Τίτλος και Κατακόρυφο κείμενο" type="vertTx">
  <p:cSld name="VERTICAL_TEXT">
    <p:spTree>
      <p:nvGrpSpPr>
        <p:cNvPr id="1" name="Shape 146"/>
        <p:cNvGrpSpPr/>
        <p:nvPr/>
      </p:nvGrpSpPr>
      <p:grpSpPr>
        <a:xfrm>
          <a:off x="0" y="0"/>
          <a:ext cx="0" cy="0"/>
          <a:chOff x="0" y="0"/>
          <a:chExt cx="0" cy="0"/>
        </a:xfrm>
      </p:grpSpPr>
      <p:sp>
        <p:nvSpPr>
          <p:cNvPr id="147" name="Google Shape;147;p98"/>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98"/>
          <p:cNvSpPr txBox="1">
            <a:spLocks noGrp="1"/>
          </p:cNvSpPr>
          <p:nvPr>
            <p:ph type="body" idx="1"/>
          </p:nvPr>
        </p:nvSpPr>
        <p:spPr>
          <a:xfrm rot="5400000">
            <a:off x="5103812" y="-381000"/>
            <a:ext cx="3886200" cy="891540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9" name="Google Shape;149;p9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9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9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9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Κατακόρυφος τίτλος και Κείμενο" type="vertTitleAndTx">
  <p:cSld name="VERTICAL_TITLE_AND_VERTICAL_TEXT">
    <p:spTree>
      <p:nvGrpSpPr>
        <p:cNvPr id="1" name="Shape 153"/>
        <p:cNvGrpSpPr/>
        <p:nvPr/>
      </p:nvGrpSpPr>
      <p:grpSpPr>
        <a:xfrm>
          <a:off x="0" y="0"/>
          <a:ext cx="0" cy="0"/>
          <a:chOff x="0" y="0"/>
          <a:chExt cx="0" cy="0"/>
        </a:xfrm>
      </p:grpSpPr>
      <p:sp>
        <p:nvSpPr>
          <p:cNvPr id="154" name="Google Shape;154;p99"/>
          <p:cNvSpPr txBox="1">
            <a:spLocks noGrp="1"/>
          </p:cNvSpPr>
          <p:nvPr>
            <p:ph type="title"/>
          </p:nvPr>
        </p:nvSpPr>
        <p:spPr>
          <a:xfrm rot="5400000">
            <a:off x="7756704" y="2165513"/>
            <a:ext cx="5283817" cy="220760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99"/>
          <p:cNvSpPr txBox="1">
            <a:spLocks noGrp="1"/>
          </p:cNvSpPr>
          <p:nvPr>
            <p:ph type="body" idx="1"/>
          </p:nvPr>
        </p:nvSpPr>
        <p:spPr>
          <a:xfrm rot="5400000">
            <a:off x="3185803" y="30814"/>
            <a:ext cx="5283817" cy="647700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56" name="Google Shape;156;p9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9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9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9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60"/>
        <p:cNvGrpSpPr/>
        <p:nvPr/>
      </p:nvGrpSpPr>
      <p:grpSpPr>
        <a:xfrm>
          <a:off x="0" y="0"/>
          <a:ext cx="0" cy="0"/>
          <a:chOff x="0" y="0"/>
          <a:chExt cx="0" cy="0"/>
        </a:xfrm>
      </p:grpSpPr>
      <p:sp>
        <p:nvSpPr>
          <p:cNvPr id="161" name="Google Shape;161;p100"/>
          <p:cNvSpPr txBox="1"/>
          <p:nvPr/>
        </p:nvSpPr>
        <p:spPr>
          <a:xfrm>
            <a:off x="203200" y="6477001"/>
            <a:ext cx="124585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000">
                <a:solidFill>
                  <a:schemeClr val="dk1"/>
                </a:solidFill>
                <a:latin typeface="Century Gothic"/>
                <a:ea typeface="Century Gothic"/>
                <a:cs typeface="Century Gothic"/>
                <a:sym typeface="Century Gothic"/>
              </a:rPr>
              <a:t>Copyrights apply</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59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57639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601705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54847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65532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901042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242681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02005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473883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248098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96721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883298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560560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276881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14153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6507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
        <p:cNvGrpSpPr/>
        <p:nvPr/>
      </p:nvGrpSpPr>
      <p:grpSpPr>
        <a:xfrm>
          <a:off x="0" y="0"/>
          <a:ext cx="0" cy="0"/>
          <a:chOff x="0" y="0"/>
          <a:chExt cx="0" cy="0"/>
        </a:xfrm>
      </p:grpSpPr>
      <p:grpSp>
        <p:nvGrpSpPr>
          <p:cNvPr id="6" name="Google Shape;6;p81"/>
          <p:cNvGrpSpPr/>
          <p:nvPr/>
        </p:nvGrpSpPr>
        <p:grpSpPr>
          <a:xfrm>
            <a:off x="1" y="228600"/>
            <a:ext cx="2851516" cy="6638628"/>
            <a:chOff x="2487613" y="285750"/>
            <a:chExt cx="2428875" cy="5654676"/>
          </a:xfrm>
        </p:grpSpPr>
        <p:sp>
          <p:nvSpPr>
            <p:cNvPr id="7" name="Google Shape;7;p8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8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8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8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8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8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8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8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8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8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8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8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81"/>
          <p:cNvGrpSpPr/>
          <p:nvPr/>
        </p:nvGrpSpPr>
        <p:grpSpPr>
          <a:xfrm>
            <a:off x="27221" y="-786"/>
            <a:ext cx="2356674" cy="6854039"/>
            <a:chOff x="6627813" y="194833"/>
            <a:chExt cx="1952625" cy="5678918"/>
          </a:xfrm>
        </p:grpSpPr>
        <p:sp>
          <p:nvSpPr>
            <p:cNvPr id="20" name="Google Shape;20;p81"/>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8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8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8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8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8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8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8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8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8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8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8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8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81"/>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34" name="Google Shape;34;p81"/>
          <p:cNvSpPr txBox="1">
            <a:spLocks noGrp="1"/>
          </p:cNvSpPr>
          <p:nvPr>
            <p:ph type="body" idx="1"/>
          </p:nvPr>
        </p:nvSpPr>
        <p:spPr>
          <a:xfrm>
            <a:off x="2589212" y="2133600"/>
            <a:ext cx="8915400" cy="3886200"/>
          </a:xfrm>
          <a:prstGeom prst="rect">
            <a:avLst/>
          </a:prstGeom>
          <a:noFill/>
          <a:ln>
            <a:noFill/>
          </a:ln>
        </p:spPr>
        <p:txBody>
          <a:bodyPr spcFirstLastPara="1" wrap="square" lIns="91425" tIns="45700" rIns="91425" bIns="45700" anchor="t" anchorCtr="0">
            <a:norm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5" name="Google Shape;35;p81"/>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81"/>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7" name="Google Shape;37;p81"/>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5630138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06"/>
        <p:cNvGrpSpPr/>
        <p:nvPr/>
      </p:nvGrpSpPr>
      <p:grpSpPr>
        <a:xfrm>
          <a:off x="0" y="0"/>
          <a:ext cx="0" cy="0"/>
          <a:chOff x="0" y="0"/>
          <a:chExt cx="0" cy="0"/>
        </a:xfrm>
      </p:grpSpPr>
      <p:sp>
        <p:nvSpPr>
          <p:cNvPr id="207" name="Google Shape;207;p1"/>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08" name="Google Shape;208;p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1"/>
          <p:cNvGrpSpPr/>
          <p:nvPr/>
        </p:nvGrpSpPr>
        <p:grpSpPr>
          <a:xfrm flipH="1">
            <a:off x="6009967" y="0"/>
            <a:ext cx="6176982" cy="6853245"/>
            <a:chOff x="2487613" y="285750"/>
            <a:chExt cx="2428876" cy="5654676"/>
          </a:xfrm>
        </p:grpSpPr>
        <p:sp>
          <p:nvSpPr>
            <p:cNvPr id="210" name="Google Shape;210;p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
            <p:cNvSpPr/>
            <p:nvPr/>
          </p:nvSpPr>
          <p:spPr>
            <a:xfrm>
              <a:off x="3148014" y="468286"/>
              <a:ext cx="1768475" cy="4262464"/>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D1D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2" name="Google Shape;222;p1"/>
          <p:cNvSpPr txBox="1">
            <a:spLocks noGrp="1"/>
          </p:cNvSpPr>
          <p:nvPr>
            <p:ph type="ctrTitle"/>
          </p:nvPr>
        </p:nvSpPr>
        <p:spPr>
          <a:xfrm>
            <a:off x="1304103" y="1318591"/>
            <a:ext cx="5800929" cy="422082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58533E"/>
              </a:buClr>
              <a:buSzPts val="5600"/>
              <a:buFont typeface="Century Gothic"/>
              <a:buNone/>
            </a:pPr>
            <a:r>
              <a:rPr lang="el-GR" sz="5600">
                <a:solidFill>
                  <a:srgbClr val="58533E"/>
                </a:solidFill>
              </a:rPr>
              <a:t>Τα συχνότερα διαγνωστικά λάθη στον γηριατρικό ασθενή</a:t>
            </a:r>
            <a:endParaRPr/>
          </a:p>
        </p:txBody>
      </p:sp>
      <p:sp>
        <p:nvSpPr>
          <p:cNvPr id="223" name="Google Shape;223;p1"/>
          <p:cNvSpPr txBox="1">
            <a:spLocks noGrp="1"/>
          </p:cNvSpPr>
          <p:nvPr>
            <p:ph type="subTitle" idx="1"/>
          </p:nvPr>
        </p:nvSpPr>
        <p:spPr>
          <a:xfrm>
            <a:off x="7855048" y="1871831"/>
            <a:ext cx="3084569" cy="3199806"/>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1800"/>
              <a:buNone/>
            </a:pPr>
            <a:r>
              <a:rPr lang="el-GR">
                <a:solidFill>
                  <a:srgbClr val="58533E"/>
                </a:solidFill>
              </a:rPr>
              <a:t>Διονύσης Ρόδης</a:t>
            </a:r>
            <a:endParaRPr/>
          </a:p>
          <a:p>
            <a:pPr marL="0" lvl="0" indent="0" algn="l" rtl="0">
              <a:spcBef>
                <a:spcPts val="1000"/>
              </a:spcBef>
              <a:spcAft>
                <a:spcPts val="0"/>
              </a:spcAft>
              <a:buSzPts val="1800"/>
              <a:buNone/>
            </a:pPr>
            <a:r>
              <a:rPr lang="el-GR">
                <a:solidFill>
                  <a:srgbClr val="58533E"/>
                </a:solidFill>
              </a:rPr>
              <a:t>Παθολόγος</a:t>
            </a:r>
            <a:endParaRPr/>
          </a:p>
        </p:txBody>
      </p:sp>
      <p:cxnSp>
        <p:nvCxnSpPr>
          <p:cNvPr id="224" name="Google Shape;224;p1"/>
          <p:cNvCxnSpPr/>
          <p:nvPr/>
        </p:nvCxnSpPr>
        <p:spPr>
          <a:xfrm>
            <a:off x="7537196" y="1871831"/>
            <a:ext cx="0" cy="3200400"/>
          </a:xfrm>
          <a:prstGeom prst="straightConnector1">
            <a:avLst/>
          </a:prstGeom>
          <a:noFill/>
          <a:ln w="15875" cap="flat" cmpd="sng">
            <a:solidFill>
              <a:schemeClr val="accent5"/>
            </a:solidFill>
            <a:prstDash val="solid"/>
            <a:round/>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pSp>
        <p:nvGrpSpPr>
          <p:cNvPr id="266" name="Google Shape;266;p3"/>
          <p:cNvGrpSpPr/>
          <p:nvPr/>
        </p:nvGrpSpPr>
        <p:grpSpPr>
          <a:xfrm>
            <a:off x="9" y="228600"/>
            <a:ext cx="2851523" cy="6638625"/>
            <a:chOff x="2487613" y="285750"/>
            <a:chExt cx="2428875" cy="5654676"/>
          </a:xfrm>
        </p:grpSpPr>
        <p:sp>
          <p:nvSpPr>
            <p:cNvPr id="267" name="Google Shape;267;p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8" name="Google Shape;260;p2" descr="Ageing and health">
            <a:extLst>
              <a:ext uri="{FF2B5EF4-FFF2-40B4-BE49-F238E27FC236}">
                <a16:creationId xmlns:a16="http://schemas.microsoft.com/office/drawing/2014/main" id="{14AE1206-493B-4A3F-A1DC-31E3F1B5C0CA}"/>
              </a:ext>
            </a:extLst>
          </p:cNvPr>
          <p:cNvPicPr preferRelativeResize="0">
            <a:picLocks/>
          </p:cNvPicPr>
          <p:nvPr/>
        </p:nvPicPr>
        <p:blipFill rotWithShape="1">
          <a:blip r:embed="rId3">
            <a:alphaModFix/>
          </a:blip>
          <a:srcRect l="13140" r="28890"/>
          <a:stretch/>
        </p:blipFill>
        <p:spPr>
          <a:xfrm>
            <a:off x="4055296" y="9223"/>
            <a:ext cx="8132920" cy="6858000"/>
          </a:xfrm>
          <a:prstGeom prst="rect">
            <a:avLst/>
          </a:prstGeom>
          <a:noFill/>
          <a:ln>
            <a:noFill/>
          </a:ln>
        </p:spPr>
      </p:pic>
      <p:grpSp>
        <p:nvGrpSpPr>
          <p:cNvPr id="279" name="Google Shape;279;p3"/>
          <p:cNvGrpSpPr/>
          <p:nvPr/>
        </p:nvGrpSpPr>
        <p:grpSpPr>
          <a:xfrm>
            <a:off x="27224" y="-786"/>
            <a:ext cx="2356675" cy="6854040"/>
            <a:chOff x="6627813" y="194833"/>
            <a:chExt cx="1952625" cy="5678918"/>
          </a:xfrm>
        </p:grpSpPr>
        <p:sp>
          <p:nvSpPr>
            <p:cNvPr id="280" name="Google Shape;280;p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2" name="Google Shape;292;p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1" y="0"/>
            <a:ext cx="4059079" cy="6858000"/>
          </a:xfrm>
          <a:prstGeom prst="rect">
            <a:avLst/>
          </a:prstGeom>
          <a:solidFill>
            <a:schemeClr val="tx1">
              <a:lumMod val="85000"/>
              <a:lumOff val="1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dirty="0">
                <a:solidFill>
                  <a:schemeClr val="lt1"/>
                </a:solidFill>
                <a:latin typeface="Century Gothic"/>
                <a:ea typeface="Century Gothic"/>
                <a:cs typeface="Century Gothic"/>
                <a:sym typeface="Century Gothic"/>
              </a:rPr>
              <a:t>Η γήρανση προκαλείται από την συσσώρευση πολλών μοριακών και κυτταρικών βλαβών που επέρχονται με τον χρόνο. Αυτές οδηγούν σε σταδιακή μείωση των φυσικών και πνευματικών ικανοτήτων και σε αυξημένο κίνδυνο νόσου και τελικά θανάτου. Αυτές οι αλλαγές δεν εξελίσσονται  ούτε γραμμικά ούτε  συνεχόμενα και σχετίζονται μόνο μερικώς με την ηλικία του ατόμου </a:t>
            </a:r>
          </a:p>
        </p:txBody>
      </p:sp>
      <p:sp>
        <p:nvSpPr>
          <p:cNvPr id="296" name="Google Shape;296;p3"/>
          <p:cNvSpPr/>
          <p:nvPr/>
        </p:nvSpPr>
        <p:spPr>
          <a:xfrm>
            <a:off x="4078738" y="17973"/>
            <a:ext cx="8086037"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 name="TextBox 1">
            <a:extLst>
              <a:ext uri="{FF2B5EF4-FFF2-40B4-BE49-F238E27FC236}">
                <a16:creationId xmlns:a16="http://schemas.microsoft.com/office/drawing/2014/main" id="{0A47208D-422D-432C-A980-234DF31B16FA}"/>
              </a:ext>
            </a:extLst>
          </p:cNvPr>
          <p:cNvSpPr txBox="1"/>
          <p:nvPr/>
        </p:nvSpPr>
        <p:spPr>
          <a:xfrm>
            <a:off x="775506" y="6323005"/>
            <a:ext cx="3341499" cy="600164"/>
          </a:xfrm>
          <a:prstGeom prst="rect">
            <a:avLst/>
          </a:prstGeom>
          <a:noFill/>
        </p:spPr>
        <p:txBody>
          <a:bodyPr wrap="square" rtlCol="0">
            <a:spAutoFit/>
          </a:bodyPr>
          <a:lstStyle/>
          <a:p>
            <a:pPr marL="0" marR="0" lvl="0" indent="0" algn="r" rtl="0">
              <a:spcBef>
                <a:spcPts val="0"/>
              </a:spcBef>
              <a:spcAft>
                <a:spcPts val="0"/>
              </a:spcAft>
              <a:buNone/>
            </a:pPr>
            <a:r>
              <a:rPr lang="en-US" sz="1100" b="0" i="0" u="none" strike="noStrike" cap="none" dirty="0" err="1">
                <a:solidFill>
                  <a:schemeClr val="lt1"/>
                </a:solidFill>
                <a:latin typeface="Century Gothic"/>
                <a:ea typeface="Century Gothic"/>
                <a:cs typeface="Century Gothic"/>
                <a:sym typeface="Century Gothic"/>
              </a:rPr>
              <a:t>WHO:Ageing</a:t>
            </a:r>
            <a:r>
              <a:rPr lang="en-US" sz="1100" b="0" i="0" u="none" strike="noStrike" cap="none" dirty="0">
                <a:solidFill>
                  <a:schemeClr val="lt1"/>
                </a:solidFill>
                <a:latin typeface="Century Gothic"/>
                <a:ea typeface="Century Gothic"/>
                <a:cs typeface="Century Gothic"/>
                <a:sym typeface="Century Gothic"/>
              </a:rPr>
              <a:t> and health</a:t>
            </a:r>
            <a:endParaRPr lang="en-US" sz="1100" dirty="0"/>
          </a:p>
          <a:p>
            <a:pPr marL="0" marR="0" lvl="0" indent="0" algn="r" rtl="0">
              <a:spcBef>
                <a:spcPts val="0"/>
              </a:spcBef>
              <a:spcAft>
                <a:spcPts val="0"/>
              </a:spcAft>
              <a:buNone/>
            </a:pPr>
            <a:r>
              <a:rPr lang="en-US" sz="1100" dirty="0">
                <a:solidFill>
                  <a:schemeClr val="lt1"/>
                </a:solidFill>
                <a:latin typeface="Century Gothic"/>
                <a:ea typeface="Century Gothic"/>
                <a:cs typeface="Century Gothic"/>
                <a:sym typeface="Century Gothic"/>
              </a:rPr>
              <a:t>Photo credits: </a:t>
            </a:r>
            <a:r>
              <a:rPr lang="en-US" sz="1100" b="0" i="0" dirty="0">
                <a:solidFill>
                  <a:srgbClr val="FFFFFF"/>
                </a:solidFill>
                <a:latin typeface="Arial"/>
                <a:ea typeface="Arial"/>
                <a:cs typeface="Arial"/>
                <a:sym typeface="Arial"/>
              </a:rPr>
              <a:t>M </a:t>
            </a:r>
            <a:r>
              <a:rPr lang="en-US" sz="1100" b="0" i="0" dirty="0" err="1">
                <a:solidFill>
                  <a:srgbClr val="FFFFFF"/>
                </a:solidFill>
                <a:latin typeface="Arial"/>
                <a:ea typeface="Arial"/>
                <a:cs typeface="Arial"/>
                <a:sym typeface="Arial"/>
              </a:rPr>
              <a:t>Steverson</a:t>
            </a:r>
            <a:endParaRPr lang="en-US" sz="1100" dirty="0">
              <a:solidFill>
                <a:schemeClr val="lt1"/>
              </a:solidFill>
              <a:latin typeface="Century Gothic"/>
              <a:ea typeface="Century Gothic"/>
              <a:cs typeface="Century Gothic"/>
              <a:sym typeface="Century Gothic"/>
            </a:endParaRPr>
          </a:p>
          <a:p>
            <a:pPr algn="r"/>
            <a:endParaRPr lang="el-GR" sz="1100" dirty="0"/>
          </a:p>
        </p:txBody>
      </p:sp>
    </p:spTree>
    <p:extLst>
      <p:ext uri="{BB962C8B-B14F-4D97-AF65-F5344CB8AC3E}">
        <p14:creationId xmlns:p14="http://schemas.microsoft.com/office/powerpoint/2010/main" val="4193341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65"/>
        <p:cNvGrpSpPr/>
        <p:nvPr/>
      </p:nvGrpSpPr>
      <p:grpSpPr>
        <a:xfrm>
          <a:off x="0" y="0"/>
          <a:ext cx="0" cy="0"/>
          <a:chOff x="0" y="0"/>
          <a:chExt cx="0" cy="0"/>
        </a:xfrm>
      </p:grpSpPr>
      <p:grpSp>
        <p:nvGrpSpPr>
          <p:cNvPr id="266" name="Google Shape;266;p3"/>
          <p:cNvGrpSpPr/>
          <p:nvPr/>
        </p:nvGrpSpPr>
        <p:grpSpPr>
          <a:xfrm>
            <a:off x="9" y="228600"/>
            <a:ext cx="2851523" cy="6638625"/>
            <a:chOff x="2487613" y="285750"/>
            <a:chExt cx="2428875" cy="5654676"/>
          </a:xfrm>
        </p:grpSpPr>
        <p:sp>
          <p:nvSpPr>
            <p:cNvPr id="267" name="Google Shape;267;p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8" name="Google Shape;260;p2" descr="Ageing and health">
            <a:extLst>
              <a:ext uri="{FF2B5EF4-FFF2-40B4-BE49-F238E27FC236}">
                <a16:creationId xmlns:a16="http://schemas.microsoft.com/office/drawing/2014/main" id="{14AE1206-493B-4A3F-A1DC-31E3F1B5C0CA}"/>
              </a:ext>
            </a:extLst>
          </p:cNvPr>
          <p:cNvPicPr preferRelativeResize="0">
            <a:picLocks/>
          </p:cNvPicPr>
          <p:nvPr/>
        </p:nvPicPr>
        <p:blipFill rotWithShape="1">
          <a:blip r:embed="rId3">
            <a:alphaModFix/>
          </a:blip>
          <a:srcRect l="13140" r="28890"/>
          <a:stretch/>
        </p:blipFill>
        <p:spPr>
          <a:xfrm>
            <a:off x="4055296" y="9223"/>
            <a:ext cx="8132920" cy="6858000"/>
          </a:xfrm>
          <a:prstGeom prst="rect">
            <a:avLst/>
          </a:prstGeom>
          <a:noFill/>
          <a:ln>
            <a:noFill/>
          </a:ln>
        </p:spPr>
      </p:pic>
      <p:grpSp>
        <p:nvGrpSpPr>
          <p:cNvPr id="279" name="Google Shape;279;p3"/>
          <p:cNvGrpSpPr/>
          <p:nvPr/>
        </p:nvGrpSpPr>
        <p:grpSpPr>
          <a:xfrm>
            <a:off x="27224" y="-786"/>
            <a:ext cx="2356675" cy="6854040"/>
            <a:chOff x="6627813" y="194833"/>
            <a:chExt cx="1952625" cy="5678918"/>
          </a:xfrm>
        </p:grpSpPr>
        <p:sp>
          <p:nvSpPr>
            <p:cNvPr id="280" name="Google Shape;280;p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2" name="Google Shape;292;p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1" y="0"/>
            <a:ext cx="4059079" cy="6858000"/>
          </a:xfrm>
          <a:prstGeom prst="rect">
            <a:avLst/>
          </a:prstGeom>
          <a:solidFill>
            <a:schemeClr val="tx1">
              <a:lumMod val="85000"/>
              <a:lumOff val="1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l-GR" sz="1800">
              <a:solidFill>
                <a:schemeClr val="lt1"/>
              </a:solidFill>
              <a:latin typeface="Century Gothic"/>
              <a:ea typeface="Century Gothic"/>
              <a:cs typeface="Century Gothic"/>
              <a:sym typeface="Century Gothic"/>
            </a:endParaRPr>
          </a:p>
        </p:txBody>
      </p:sp>
      <p:sp>
        <p:nvSpPr>
          <p:cNvPr id="296" name="Google Shape;296;p3"/>
          <p:cNvSpPr/>
          <p:nvPr/>
        </p:nvSpPr>
        <p:spPr>
          <a:xfrm>
            <a:off x="4078738" y="17973"/>
            <a:ext cx="8086037"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97" name="Google Shape;297;p3"/>
          <p:cNvGrpSpPr/>
          <p:nvPr/>
        </p:nvGrpSpPr>
        <p:grpSpPr>
          <a:xfrm>
            <a:off x="-4190" y="17973"/>
            <a:ext cx="11674639" cy="6022976"/>
            <a:chOff x="3392" y="14482"/>
            <a:chExt cx="6794869" cy="5235813"/>
          </a:xfrm>
        </p:grpSpPr>
        <p:sp>
          <p:nvSpPr>
            <p:cNvPr id="298" name="Google Shape;298;p3"/>
            <p:cNvSpPr/>
            <p:nvPr/>
          </p:nvSpPr>
          <p:spPr>
            <a:xfrm>
              <a:off x="3392" y="14482"/>
              <a:ext cx="2353975" cy="1287711"/>
            </a:xfrm>
            <a:prstGeom prst="ellipse">
              <a:avLst/>
            </a:prstGeom>
            <a:gradFill>
              <a:gsLst>
                <a:gs pos="0">
                  <a:srgbClr val="B04B3E"/>
                </a:gs>
                <a:gs pos="100000">
                  <a:srgbClr val="992B0B"/>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txBox="1"/>
            <p:nvPr/>
          </p:nvSpPr>
          <p:spPr>
            <a:xfrm>
              <a:off x="348124" y="203063"/>
              <a:ext cx="1664511" cy="910549"/>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Φυσιολογικές αλλαγές γήρανσης</a:t>
              </a:r>
              <a:endParaRPr sz="1600">
                <a:solidFill>
                  <a:schemeClr val="lt1"/>
                </a:solidFill>
                <a:latin typeface="Century Gothic"/>
                <a:ea typeface="Century Gothic"/>
                <a:cs typeface="Century Gothic"/>
                <a:sym typeface="Century Gothic"/>
              </a:endParaRPr>
            </a:p>
          </p:txBody>
        </p:sp>
        <p:sp>
          <p:nvSpPr>
            <p:cNvPr id="300" name="Google Shape;300;p3"/>
            <p:cNvSpPr/>
            <p:nvPr/>
          </p:nvSpPr>
          <p:spPr>
            <a:xfrm>
              <a:off x="955150" y="1406756"/>
              <a:ext cx="450461" cy="502578"/>
            </a:xfrm>
            <a:prstGeom prst="mathPlus">
              <a:avLst>
                <a:gd name="adj1" fmla="val 23520"/>
              </a:avLst>
            </a:prstGeom>
            <a:gradFill>
              <a:gsLst>
                <a:gs pos="0">
                  <a:srgbClr val="D6B7B5"/>
                </a:gs>
                <a:gs pos="100000">
                  <a:srgbClr val="C59A96"/>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txBox="1"/>
            <p:nvPr/>
          </p:nvSpPr>
          <p:spPr>
            <a:xfrm>
              <a:off x="1014859" y="1605071"/>
              <a:ext cx="331043" cy="10594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700"/>
                <a:buFont typeface="Century Gothic"/>
                <a:buNone/>
              </a:pPr>
              <a:endParaRPr sz="700">
                <a:solidFill>
                  <a:schemeClr val="lt1"/>
                </a:solidFill>
                <a:latin typeface="Century Gothic"/>
                <a:ea typeface="Century Gothic"/>
                <a:cs typeface="Century Gothic"/>
                <a:sym typeface="Century Gothic"/>
              </a:endParaRPr>
            </a:p>
          </p:txBody>
        </p:sp>
        <p:sp>
          <p:nvSpPr>
            <p:cNvPr id="302" name="Google Shape;302;p3"/>
            <p:cNvSpPr/>
            <p:nvPr/>
          </p:nvSpPr>
          <p:spPr>
            <a:xfrm>
              <a:off x="3998" y="2013897"/>
              <a:ext cx="2352765" cy="1287711"/>
            </a:xfrm>
            <a:prstGeom prst="ellipse">
              <a:avLst/>
            </a:prstGeom>
            <a:gradFill>
              <a:gsLst>
                <a:gs pos="0">
                  <a:srgbClr val="B04B3E"/>
                </a:gs>
                <a:gs pos="100000">
                  <a:srgbClr val="992B0B"/>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txBox="1"/>
            <p:nvPr/>
          </p:nvSpPr>
          <p:spPr>
            <a:xfrm>
              <a:off x="348552" y="2202478"/>
              <a:ext cx="1663657" cy="910549"/>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dirty="0">
                  <a:solidFill>
                    <a:schemeClr val="lt1"/>
                  </a:solidFill>
                  <a:latin typeface="Century Gothic"/>
                  <a:ea typeface="Century Gothic"/>
                  <a:cs typeface="Century Gothic"/>
                  <a:sym typeface="Century Gothic"/>
                </a:rPr>
                <a:t>Συσσωρευμένες νοσηρότητες οργάνων</a:t>
              </a:r>
              <a:endParaRPr sz="1600" dirty="0">
                <a:solidFill>
                  <a:schemeClr val="lt1"/>
                </a:solidFill>
                <a:latin typeface="Century Gothic"/>
                <a:ea typeface="Century Gothic"/>
                <a:cs typeface="Century Gothic"/>
                <a:sym typeface="Century Gothic"/>
              </a:endParaRPr>
            </a:p>
          </p:txBody>
        </p:sp>
        <p:sp>
          <p:nvSpPr>
            <p:cNvPr id="304" name="Google Shape;304;p3"/>
            <p:cNvSpPr/>
            <p:nvPr/>
          </p:nvSpPr>
          <p:spPr>
            <a:xfrm>
              <a:off x="919961" y="3447936"/>
              <a:ext cx="481583" cy="451850"/>
            </a:xfrm>
            <a:prstGeom prst="mathPlus">
              <a:avLst>
                <a:gd name="adj1" fmla="val 23520"/>
              </a:avLst>
            </a:prstGeom>
            <a:gradFill>
              <a:gsLst>
                <a:gs pos="0">
                  <a:srgbClr val="D6B7B5"/>
                </a:gs>
                <a:gs pos="100000">
                  <a:srgbClr val="C59A96"/>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txBox="1"/>
            <p:nvPr/>
          </p:nvSpPr>
          <p:spPr>
            <a:xfrm>
              <a:off x="983795" y="3620723"/>
              <a:ext cx="353915" cy="10627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700"/>
                <a:buFont typeface="Century Gothic"/>
                <a:buNone/>
              </a:pPr>
              <a:endParaRPr sz="700">
                <a:solidFill>
                  <a:schemeClr val="lt1"/>
                </a:solidFill>
                <a:latin typeface="Century Gothic"/>
                <a:ea typeface="Century Gothic"/>
                <a:cs typeface="Century Gothic"/>
                <a:sym typeface="Century Gothic"/>
              </a:endParaRPr>
            </a:p>
          </p:txBody>
        </p:sp>
        <p:sp>
          <p:nvSpPr>
            <p:cNvPr id="306" name="Google Shape;306;p3"/>
            <p:cNvSpPr/>
            <p:nvPr/>
          </p:nvSpPr>
          <p:spPr>
            <a:xfrm>
              <a:off x="28380" y="3962584"/>
              <a:ext cx="2303999" cy="1287711"/>
            </a:xfrm>
            <a:prstGeom prst="ellipse">
              <a:avLst/>
            </a:prstGeom>
            <a:gradFill>
              <a:gsLst>
                <a:gs pos="0">
                  <a:srgbClr val="B04B3E"/>
                </a:gs>
                <a:gs pos="100000">
                  <a:srgbClr val="992B0B"/>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txBox="1"/>
            <p:nvPr/>
          </p:nvSpPr>
          <p:spPr>
            <a:xfrm>
              <a:off x="365793" y="4151165"/>
              <a:ext cx="1629173" cy="910549"/>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Νευρονοητικές διαταραχές</a:t>
              </a:r>
              <a:endParaRPr sz="1600">
                <a:solidFill>
                  <a:schemeClr val="lt1"/>
                </a:solidFill>
                <a:latin typeface="Century Gothic"/>
                <a:ea typeface="Century Gothic"/>
                <a:cs typeface="Century Gothic"/>
                <a:sym typeface="Century Gothic"/>
              </a:endParaRPr>
            </a:p>
          </p:txBody>
        </p:sp>
        <p:sp>
          <p:nvSpPr>
            <p:cNvPr id="308" name="Google Shape;308;p3"/>
            <p:cNvSpPr/>
            <p:nvPr/>
          </p:nvSpPr>
          <p:spPr>
            <a:xfrm rot="57790">
              <a:off x="2409806" y="2419090"/>
              <a:ext cx="659798" cy="479028"/>
            </a:xfrm>
            <a:prstGeom prst="rightArrow">
              <a:avLst>
                <a:gd name="adj1" fmla="val 60000"/>
                <a:gd name="adj2" fmla="val 50000"/>
              </a:avLst>
            </a:prstGeom>
            <a:gradFill>
              <a:gsLst>
                <a:gs pos="0">
                  <a:srgbClr val="D6B7B5"/>
                </a:gs>
                <a:gs pos="100000">
                  <a:srgbClr val="C59A96"/>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txBox="1"/>
            <p:nvPr/>
          </p:nvSpPr>
          <p:spPr>
            <a:xfrm rot="57790">
              <a:off x="2409816" y="2513688"/>
              <a:ext cx="516090" cy="28741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endParaRPr sz="1300">
                <a:solidFill>
                  <a:schemeClr val="lt1"/>
                </a:solidFill>
                <a:latin typeface="Century Gothic"/>
                <a:ea typeface="Century Gothic"/>
                <a:cs typeface="Century Gothic"/>
                <a:sym typeface="Century Gothic"/>
              </a:endParaRPr>
            </a:p>
          </p:txBody>
        </p:sp>
        <p:sp>
          <p:nvSpPr>
            <p:cNvPr id="310" name="Google Shape;310;p3"/>
            <p:cNvSpPr/>
            <p:nvPr/>
          </p:nvSpPr>
          <p:spPr>
            <a:xfrm>
              <a:off x="3099438" y="1055650"/>
              <a:ext cx="3698823" cy="3280188"/>
            </a:xfrm>
            <a:prstGeom prst="ellipse">
              <a:avLst/>
            </a:prstGeom>
            <a:gradFill>
              <a:gsLst>
                <a:gs pos="0">
                  <a:srgbClr val="B04B3E">
                    <a:alpha val="0"/>
                  </a:srgbClr>
                </a:gs>
                <a:gs pos="100000">
                  <a:srgbClr val="992B0B"/>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
            <p:cNvSpPr txBox="1"/>
            <p:nvPr/>
          </p:nvSpPr>
          <p:spPr>
            <a:xfrm>
              <a:off x="3651915" y="1564215"/>
              <a:ext cx="2615463" cy="2319444"/>
            </a:xfrm>
            <a:prstGeom prst="rect">
              <a:avLst/>
            </a:prstGeom>
            <a:noFill/>
            <a:ln>
              <a:noFill/>
            </a:ln>
          </p:spPr>
          <p:txBody>
            <a:bodyPr spcFirstLastPara="1" wrap="square" lIns="38100" tIns="38100" rIns="38100" bIns="38100" anchor="ctr" anchorCtr="0">
              <a:noAutofit/>
            </a:bodyPr>
            <a:lstStyle/>
            <a:p>
              <a:pPr marL="0" marR="0" lvl="0" indent="0" algn="ctr" rtl="0">
                <a:lnSpc>
                  <a:spcPct val="90000"/>
                </a:lnSpc>
                <a:spcBef>
                  <a:spcPts val="0"/>
                </a:spcBef>
                <a:spcAft>
                  <a:spcPts val="0"/>
                </a:spcAft>
                <a:buClr>
                  <a:schemeClr val="lt1"/>
                </a:buClr>
                <a:buSzPts val="3000"/>
                <a:buFont typeface="Century Gothic"/>
                <a:buNone/>
              </a:pPr>
              <a:r>
                <a:rPr lang="el-GR" sz="3000" dirty="0">
                  <a:solidFill>
                    <a:schemeClr val="lt1"/>
                  </a:solidFill>
                  <a:latin typeface="Century Gothic"/>
                  <a:ea typeface="Century Gothic"/>
                  <a:cs typeface="Century Gothic"/>
                  <a:sym typeface="Century Gothic"/>
                </a:rPr>
                <a:t>Τροποποίηση εκδηλώσεων νόσου</a:t>
              </a:r>
              <a:endParaRPr sz="3000" dirty="0">
                <a:solidFill>
                  <a:schemeClr val="lt1"/>
                </a:solidFill>
                <a:latin typeface="Century Gothic"/>
                <a:ea typeface="Century Gothic"/>
                <a:cs typeface="Century Gothic"/>
                <a:sym typeface="Century Gothic"/>
              </a:endParaRPr>
            </a:p>
          </p:txBody>
        </p:sp>
      </p:grpSp>
      <p:sp>
        <p:nvSpPr>
          <p:cNvPr id="2" name="TextBox 1">
            <a:extLst>
              <a:ext uri="{FF2B5EF4-FFF2-40B4-BE49-F238E27FC236}">
                <a16:creationId xmlns:a16="http://schemas.microsoft.com/office/drawing/2014/main" id="{0A47208D-422D-432C-A980-234DF31B16FA}"/>
              </a:ext>
            </a:extLst>
          </p:cNvPr>
          <p:cNvSpPr txBox="1"/>
          <p:nvPr/>
        </p:nvSpPr>
        <p:spPr>
          <a:xfrm>
            <a:off x="775506" y="6323005"/>
            <a:ext cx="3341499" cy="600164"/>
          </a:xfrm>
          <a:prstGeom prst="rect">
            <a:avLst/>
          </a:prstGeom>
          <a:noFill/>
        </p:spPr>
        <p:txBody>
          <a:bodyPr wrap="square" rtlCol="0">
            <a:spAutoFit/>
          </a:bodyPr>
          <a:lstStyle/>
          <a:p>
            <a:pPr marL="0" marR="0" lvl="0" indent="0" algn="r" rtl="0">
              <a:spcBef>
                <a:spcPts val="0"/>
              </a:spcBef>
              <a:spcAft>
                <a:spcPts val="0"/>
              </a:spcAft>
              <a:buNone/>
            </a:pPr>
            <a:r>
              <a:rPr lang="en-US" sz="1100" b="0" i="0" u="none" strike="noStrike" cap="none" dirty="0" err="1">
                <a:solidFill>
                  <a:schemeClr val="lt1"/>
                </a:solidFill>
                <a:latin typeface="Century Gothic"/>
                <a:ea typeface="Century Gothic"/>
                <a:cs typeface="Century Gothic"/>
                <a:sym typeface="Century Gothic"/>
              </a:rPr>
              <a:t>WHO:Ageing</a:t>
            </a:r>
            <a:r>
              <a:rPr lang="en-US" sz="1100" b="0" i="0" u="none" strike="noStrike" cap="none" dirty="0">
                <a:solidFill>
                  <a:schemeClr val="lt1"/>
                </a:solidFill>
                <a:latin typeface="Century Gothic"/>
                <a:ea typeface="Century Gothic"/>
                <a:cs typeface="Century Gothic"/>
                <a:sym typeface="Century Gothic"/>
              </a:rPr>
              <a:t> and health</a:t>
            </a:r>
            <a:endParaRPr lang="en-US" sz="1100" dirty="0"/>
          </a:p>
          <a:p>
            <a:pPr marL="0" marR="0" lvl="0" indent="0" algn="r" rtl="0">
              <a:spcBef>
                <a:spcPts val="0"/>
              </a:spcBef>
              <a:spcAft>
                <a:spcPts val="0"/>
              </a:spcAft>
              <a:buNone/>
            </a:pPr>
            <a:r>
              <a:rPr lang="en-US" sz="1100" dirty="0">
                <a:solidFill>
                  <a:schemeClr val="lt1"/>
                </a:solidFill>
                <a:latin typeface="Century Gothic"/>
                <a:ea typeface="Century Gothic"/>
                <a:cs typeface="Century Gothic"/>
                <a:sym typeface="Century Gothic"/>
              </a:rPr>
              <a:t>Photo credits: </a:t>
            </a:r>
            <a:r>
              <a:rPr lang="en-US" sz="1100" b="0" i="0" dirty="0">
                <a:solidFill>
                  <a:srgbClr val="FFFFFF"/>
                </a:solidFill>
                <a:latin typeface="Arial"/>
                <a:ea typeface="Arial"/>
                <a:cs typeface="Arial"/>
                <a:sym typeface="Arial"/>
              </a:rPr>
              <a:t>M </a:t>
            </a:r>
            <a:r>
              <a:rPr lang="en-US" sz="1100" b="0" i="0" dirty="0" err="1">
                <a:solidFill>
                  <a:srgbClr val="FFFFFF"/>
                </a:solidFill>
                <a:latin typeface="Arial"/>
                <a:ea typeface="Arial"/>
                <a:cs typeface="Arial"/>
                <a:sym typeface="Arial"/>
              </a:rPr>
              <a:t>Steverson</a:t>
            </a:r>
            <a:endParaRPr lang="en-US" sz="1100" dirty="0">
              <a:solidFill>
                <a:schemeClr val="lt1"/>
              </a:solidFill>
              <a:latin typeface="Century Gothic"/>
              <a:ea typeface="Century Gothic"/>
              <a:cs typeface="Century Gothic"/>
              <a:sym typeface="Century Gothic"/>
            </a:endParaRPr>
          </a:p>
          <a:p>
            <a:pPr algn="r"/>
            <a:endParaRPr lang="el-GR"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
          <p:cNvSpPr txBox="1">
            <a:spLocks noGrp="1"/>
          </p:cNvSpPr>
          <p:nvPr>
            <p:ph type="title"/>
          </p:nvPr>
        </p:nvSpPr>
        <p:spPr>
          <a:xfrm>
            <a:off x="2589212" y="2058750"/>
            <a:ext cx="8915399" cy="14688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4000"/>
              <a:buFont typeface="Century Gothic"/>
              <a:buNone/>
            </a:pPr>
            <a:r>
              <a:rPr lang="el-GR"/>
              <a:t> Τα ζωτικά σημεία</a:t>
            </a:r>
            <a:endParaRPr/>
          </a:p>
        </p:txBody>
      </p:sp>
      <p:grpSp>
        <p:nvGrpSpPr>
          <p:cNvPr id="317" name="Google Shape;317;p4"/>
          <p:cNvGrpSpPr/>
          <p:nvPr/>
        </p:nvGrpSpPr>
        <p:grpSpPr>
          <a:xfrm>
            <a:off x="2591823" y="4147925"/>
            <a:ext cx="8910175" cy="1381077"/>
            <a:chOff x="2611" y="617797"/>
            <a:chExt cx="8910175" cy="1381077"/>
          </a:xfrm>
        </p:grpSpPr>
        <p:sp>
          <p:nvSpPr>
            <p:cNvPr id="318" name="Google Shape;318;p4"/>
            <p:cNvSpPr/>
            <p:nvPr/>
          </p:nvSpPr>
          <p:spPr>
            <a:xfrm>
              <a:off x="2611" y="617797"/>
              <a:ext cx="1864920" cy="1184224"/>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
            <p:cNvSpPr/>
            <p:nvPr/>
          </p:nvSpPr>
          <p:spPr>
            <a:xfrm>
              <a:off x="209825" y="814650"/>
              <a:ext cx="1864920" cy="1184224"/>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
            <p:cNvSpPr txBox="1"/>
            <p:nvPr/>
          </p:nvSpPr>
          <p:spPr>
            <a:xfrm>
              <a:off x="244510" y="849335"/>
              <a:ext cx="1795550" cy="111485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Αρτηριακή πίεση</a:t>
              </a:r>
              <a:endParaRPr sz="1900">
                <a:solidFill>
                  <a:schemeClr val="dk1"/>
                </a:solidFill>
                <a:latin typeface="Century Gothic"/>
                <a:ea typeface="Century Gothic"/>
                <a:cs typeface="Century Gothic"/>
                <a:sym typeface="Century Gothic"/>
              </a:endParaRPr>
            </a:p>
          </p:txBody>
        </p:sp>
        <p:sp>
          <p:nvSpPr>
            <p:cNvPr id="321" name="Google Shape;321;p4"/>
            <p:cNvSpPr/>
            <p:nvPr/>
          </p:nvSpPr>
          <p:spPr>
            <a:xfrm>
              <a:off x="2281959" y="617797"/>
              <a:ext cx="1864920" cy="1184224"/>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
            <p:cNvSpPr/>
            <p:nvPr/>
          </p:nvSpPr>
          <p:spPr>
            <a:xfrm>
              <a:off x="2489172" y="814650"/>
              <a:ext cx="1864920" cy="1184224"/>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
            <p:cNvSpPr txBox="1"/>
            <p:nvPr/>
          </p:nvSpPr>
          <p:spPr>
            <a:xfrm>
              <a:off x="2523857" y="849335"/>
              <a:ext cx="1795550" cy="111485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Καρδιακή συχνότητα</a:t>
              </a:r>
              <a:endParaRPr sz="1900">
                <a:solidFill>
                  <a:schemeClr val="dk1"/>
                </a:solidFill>
                <a:latin typeface="Century Gothic"/>
                <a:ea typeface="Century Gothic"/>
                <a:cs typeface="Century Gothic"/>
                <a:sym typeface="Century Gothic"/>
              </a:endParaRPr>
            </a:p>
          </p:txBody>
        </p:sp>
        <p:sp>
          <p:nvSpPr>
            <p:cNvPr id="324" name="Google Shape;324;p4"/>
            <p:cNvSpPr/>
            <p:nvPr/>
          </p:nvSpPr>
          <p:spPr>
            <a:xfrm>
              <a:off x="4561306" y="617797"/>
              <a:ext cx="1864920" cy="1184224"/>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
            <p:cNvSpPr/>
            <p:nvPr/>
          </p:nvSpPr>
          <p:spPr>
            <a:xfrm>
              <a:off x="4768519" y="814650"/>
              <a:ext cx="1864920" cy="1184224"/>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
            <p:cNvSpPr txBox="1"/>
            <p:nvPr/>
          </p:nvSpPr>
          <p:spPr>
            <a:xfrm>
              <a:off x="4803204" y="849335"/>
              <a:ext cx="1795550" cy="111485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Θερμοκρασία</a:t>
              </a:r>
              <a:endParaRPr sz="1900">
                <a:solidFill>
                  <a:schemeClr val="dk1"/>
                </a:solidFill>
                <a:latin typeface="Century Gothic"/>
                <a:ea typeface="Century Gothic"/>
                <a:cs typeface="Century Gothic"/>
                <a:sym typeface="Century Gothic"/>
              </a:endParaRPr>
            </a:p>
          </p:txBody>
        </p:sp>
        <p:sp>
          <p:nvSpPr>
            <p:cNvPr id="327" name="Google Shape;327;p4"/>
            <p:cNvSpPr/>
            <p:nvPr/>
          </p:nvSpPr>
          <p:spPr>
            <a:xfrm>
              <a:off x="6840653" y="617797"/>
              <a:ext cx="1864920" cy="1184224"/>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
            <p:cNvSpPr/>
            <p:nvPr/>
          </p:nvSpPr>
          <p:spPr>
            <a:xfrm>
              <a:off x="7047866" y="814650"/>
              <a:ext cx="1864920" cy="1184224"/>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
            <p:cNvSpPr txBox="1"/>
            <p:nvPr/>
          </p:nvSpPr>
          <p:spPr>
            <a:xfrm>
              <a:off x="7082551" y="849335"/>
              <a:ext cx="1795550" cy="1114854"/>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Αναπνευστική συχνότητα</a:t>
              </a:r>
              <a:endParaRPr sz="1900">
                <a:solidFill>
                  <a:schemeClr val="dk1"/>
                </a:solidFill>
                <a:latin typeface="Century Gothic"/>
                <a:ea typeface="Century Gothic"/>
                <a:cs typeface="Century Gothic"/>
                <a:sym typeface="Century Gothic"/>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8A5933-484B-4D14-8853-A7D1AA7056FF}"/>
              </a:ext>
            </a:extLst>
          </p:cNvPr>
          <p:cNvSpPr>
            <a:spLocks noGrp="1"/>
          </p:cNvSpPr>
          <p:nvPr>
            <p:ph type="title"/>
          </p:nvPr>
        </p:nvSpPr>
        <p:spPr/>
        <p:txBody>
          <a:bodyPr/>
          <a:lstStyle/>
          <a:p>
            <a:r>
              <a:rPr lang="el-GR" dirty="0"/>
              <a:t>‘Παγίδες’ στην αξιολόγηση των ζωτικών σημείων στους ηλικιωμένους</a:t>
            </a:r>
          </a:p>
        </p:txBody>
      </p:sp>
      <p:sp>
        <p:nvSpPr>
          <p:cNvPr id="3" name="Θέση κειμένου 2">
            <a:extLst>
              <a:ext uri="{FF2B5EF4-FFF2-40B4-BE49-F238E27FC236}">
                <a16:creationId xmlns:a16="http://schemas.microsoft.com/office/drawing/2014/main" id="{D4653FDE-986C-4296-8E12-358F45604AD3}"/>
              </a:ext>
            </a:extLst>
          </p:cNvPr>
          <p:cNvSpPr>
            <a:spLocks noGrp="1"/>
          </p:cNvSpPr>
          <p:nvPr>
            <p:ph type="body" idx="1"/>
          </p:nvPr>
        </p:nvSpPr>
        <p:spPr/>
        <p:txBody>
          <a:bodyPr/>
          <a:lstStyle/>
          <a:p>
            <a:endParaRPr lang="el-GR"/>
          </a:p>
        </p:txBody>
      </p:sp>
      <p:graphicFrame>
        <p:nvGraphicFramePr>
          <p:cNvPr id="5" name="Διάγραμμα 4">
            <a:extLst>
              <a:ext uri="{FF2B5EF4-FFF2-40B4-BE49-F238E27FC236}">
                <a16:creationId xmlns:a16="http://schemas.microsoft.com/office/drawing/2014/main" id="{D941D3A2-3E55-4D5E-B2F8-86F86E2A063C}"/>
              </a:ext>
            </a:extLst>
          </p:cNvPr>
          <p:cNvGraphicFramePr/>
          <p:nvPr>
            <p:extLst>
              <p:ext uri="{D42A27DB-BD31-4B8C-83A1-F6EECF244321}">
                <p14:modId xmlns:p14="http://schemas.microsoft.com/office/powerpoint/2010/main" val="1660057779"/>
              </p:ext>
            </p:extLst>
          </p:nvPr>
        </p:nvGraphicFramePr>
        <p:xfrm>
          <a:off x="2589211" y="2133599"/>
          <a:ext cx="8911687" cy="37776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155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351"/>
        <p:cNvGrpSpPr/>
        <p:nvPr/>
      </p:nvGrpSpPr>
      <p:grpSpPr>
        <a:xfrm>
          <a:off x="0" y="0"/>
          <a:ext cx="0" cy="0"/>
          <a:chOff x="0" y="0"/>
          <a:chExt cx="0" cy="0"/>
        </a:xfrm>
      </p:grpSpPr>
      <p:grpSp>
        <p:nvGrpSpPr>
          <p:cNvPr id="352" name="Google Shape;352;p6"/>
          <p:cNvGrpSpPr/>
          <p:nvPr/>
        </p:nvGrpSpPr>
        <p:grpSpPr>
          <a:xfrm>
            <a:off x="9" y="228600"/>
            <a:ext cx="2851523" cy="6638625"/>
            <a:chOff x="2487613" y="285750"/>
            <a:chExt cx="2428875" cy="5654676"/>
          </a:xfrm>
        </p:grpSpPr>
        <p:sp>
          <p:nvSpPr>
            <p:cNvPr id="353" name="Google Shape;353;p6"/>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6"/>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6"/>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6"/>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 name="Google Shape;365;p6"/>
          <p:cNvGrpSpPr/>
          <p:nvPr/>
        </p:nvGrpSpPr>
        <p:grpSpPr>
          <a:xfrm>
            <a:off x="27224" y="-786"/>
            <a:ext cx="2356675" cy="6854040"/>
            <a:chOff x="6627813" y="194833"/>
            <a:chExt cx="1952625" cy="5678918"/>
          </a:xfrm>
        </p:grpSpPr>
        <p:sp>
          <p:nvSpPr>
            <p:cNvPr id="366" name="Google Shape;366;p6"/>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6"/>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6"/>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6"/>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6"/>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6"/>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8" name="Google Shape;378;p6"/>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6"/>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381" name="Google Shape;381;p6"/>
          <p:cNvGrpSpPr/>
          <p:nvPr/>
        </p:nvGrpSpPr>
        <p:grpSpPr>
          <a:xfrm>
            <a:off x="27224" y="-786"/>
            <a:ext cx="2356675" cy="6854040"/>
            <a:chOff x="6627813" y="194833"/>
            <a:chExt cx="1952625" cy="5678918"/>
          </a:xfrm>
        </p:grpSpPr>
        <p:sp>
          <p:nvSpPr>
            <p:cNvPr id="382" name="Google Shape;382;p6"/>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6"/>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6"/>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6"/>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6"/>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6"/>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6"/>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6"/>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6"/>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6"/>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6"/>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6"/>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4" name="Google Shape;394;p6"/>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6" name="Google Shape;396;p6"/>
          <p:cNvGrpSpPr/>
          <p:nvPr/>
        </p:nvGrpSpPr>
        <p:grpSpPr>
          <a:xfrm>
            <a:off x="4589070" y="1883916"/>
            <a:ext cx="3922253" cy="2614181"/>
            <a:chOff x="2496572" y="1245"/>
            <a:chExt cx="3922253" cy="2614181"/>
          </a:xfrm>
        </p:grpSpPr>
        <p:sp>
          <p:nvSpPr>
            <p:cNvPr id="397" name="Google Shape;397;p6"/>
            <p:cNvSpPr/>
            <p:nvPr/>
          </p:nvSpPr>
          <p:spPr>
            <a:xfrm>
              <a:off x="2496572" y="1245"/>
              <a:ext cx="3530027" cy="2241567"/>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6"/>
            <p:cNvSpPr/>
            <p:nvPr/>
          </p:nvSpPr>
          <p:spPr>
            <a:xfrm>
              <a:off x="2888798" y="373859"/>
              <a:ext cx="3530027" cy="2241567"/>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6"/>
            <p:cNvSpPr txBox="1"/>
            <p:nvPr/>
          </p:nvSpPr>
          <p:spPr>
            <a:xfrm>
              <a:off x="2954451" y="439512"/>
              <a:ext cx="3398721" cy="2110261"/>
            </a:xfrm>
            <a:prstGeom prst="rect">
              <a:avLst/>
            </a:prstGeom>
            <a:noFill/>
            <a:ln>
              <a:noFill/>
            </a:ln>
          </p:spPr>
          <p:txBody>
            <a:bodyPr spcFirstLastPara="1" wrap="square" lIns="179050" tIns="179050" rIns="179050" bIns="179050" anchor="ctr" anchorCtr="0">
              <a:noAutofit/>
            </a:bodyPr>
            <a:lstStyle/>
            <a:p>
              <a:pPr marL="0" marR="0" lvl="0" indent="0" algn="ctr" rtl="0">
                <a:lnSpc>
                  <a:spcPct val="90000"/>
                </a:lnSpc>
                <a:spcBef>
                  <a:spcPts val="0"/>
                </a:spcBef>
                <a:spcAft>
                  <a:spcPts val="0"/>
                </a:spcAft>
                <a:buClr>
                  <a:schemeClr val="dk1"/>
                </a:buClr>
                <a:buSzPts val="4700"/>
                <a:buFont typeface="Century Gothic"/>
                <a:buNone/>
              </a:pPr>
              <a:r>
                <a:rPr lang="el-GR" sz="4700">
                  <a:solidFill>
                    <a:schemeClr val="dk1"/>
                  </a:solidFill>
                  <a:latin typeface="Century Gothic"/>
                  <a:ea typeface="Century Gothic"/>
                  <a:cs typeface="Century Gothic"/>
                  <a:sym typeface="Century Gothic"/>
                </a:rPr>
                <a:t>Αρτηριακή πίεση</a:t>
              </a:r>
              <a:endParaRPr sz="4700">
                <a:solidFill>
                  <a:schemeClr val="dk1"/>
                </a:solidFill>
                <a:latin typeface="Century Gothic"/>
                <a:ea typeface="Century Gothic"/>
                <a:cs typeface="Century Gothic"/>
                <a:sym typeface="Century Gothic"/>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403"/>
        <p:cNvGrpSpPr/>
        <p:nvPr/>
      </p:nvGrpSpPr>
      <p:grpSpPr>
        <a:xfrm>
          <a:off x="0" y="0"/>
          <a:ext cx="0" cy="0"/>
          <a:chOff x="0" y="0"/>
          <a:chExt cx="0" cy="0"/>
        </a:xfrm>
      </p:grpSpPr>
      <p:sp>
        <p:nvSpPr>
          <p:cNvPr id="404" name="Google Shape;404;p7"/>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l-GR" sz="1800" dirty="0">
              <a:solidFill>
                <a:schemeClr val="lt1"/>
              </a:solidFill>
              <a:latin typeface="Century Gothic"/>
              <a:ea typeface="Century Gothic"/>
              <a:cs typeface="Century Gothic"/>
              <a:sym typeface="Century Gothic"/>
            </a:endParaRPr>
          </a:p>
        </p:txBody>
      </p:sp>
      <p:sp>
        <p:nvSpPr>
          <p:cNvPr id="405" name="Google Shape;405;p7"/>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dirty="0">
                <a:latin typeface="Century Gothic"/>
                <a:ea typeface="Century Gothic"/>
                <a:cs typeface="Century Gothic"/>
                <a:sym typeface="Century Gothic"/>
              </a:rPr>
              <a:t>Φυσιολογικές</a:t>
            </a:r>
            <a:r>
              <a:rPr lang="el-GR" dirty="0"/>
              <a:t> </a:t>
            </a:r>
            <a:r>
              <a:rPr lang="el-GR" dirty="0">
                <a:latin typeface="Century Gothic"/>
                <a:ea typeface="Century Gothic"/>
                <a:cs typeface="Century Gothic"/>
                <a:sym typeface="Century Gothic"/>
              </a:rPr>
              <a:t>μεταβολές ΑΠ με την γήρανση</a:t>
            </a:r>
            <a:endParaRPr dirty="0"/>
          </a:p>
        </p:txBody>
      </p:sp>
      <p:sp>
        <p:nvSpPr>
          <p:cNvPr id="406" name="Google Shape;406;p7"/>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8" name="Google Shape;408;p7"/>
          <p:cNvGrpSpPr/>
          <p:nvPr/>
        </p:nvGrpSpPr>
        <p:grpSpPr>
          <a:xfrm>
            <a:off x="2217008" y="2222983"/>
            <a:ext cx="8143181" cy="3653940"/>
            <a:chOff x="422111" y="0"/>
            <a:chExt cx="8143181" cy="3653940"/>
          </a:xfrm>
        </p:grpSpPr>
        <p:sp>
          <p:nvSpPr>
            <p:cNvPr id="409" name="Google Shape;409;p7"/>
            <p:cNvSpPr/>
            <p:nvPr/>
          </p:nvSpPr>
          <p:spPr>
            <a:xfrm>
              <a:off x="422111" y="0"/>
              <a:ext cx="2338522" cy="1753891"/>
            </a:xfrm>
            <a:prstGeom prst="upArrow">
              <a:avLst>
                <a:gd name="adj1" fmla="val 50000"/>
                <a:gd name="adj2" fmla="val 50000"/>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7"/>
            <p:cNvSpPr/>
            <p:nvPr/>
          </p:nvSpPr>
          <p:spPr>
            <a:xfrm>
              <a:off x="2830789" y="0"/>
              <a:ext cx="5032946" cy="175389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7"/>
            <p:cNvSpPr txBox="1"/>
            <p:nvPr/>
          </p:nvSpPr>
          <p:spPr>
            <a:xfrm>
              <a:off x="2830789" y="0"/>
              <a:ext cx="5032946" cy="1753891"/>
            </a:xfrm>
            <a:prstGeom prst="rect">
              <a:avLst/>
            </a:prstGeom>
            <a:noFill/>
            <a:ln>
              <a:noFill/>
            </a:ln>
          </p:spPr>
          <p:txBody>
            <a:bodyPr spcFirstLastPara="1" wrap="square" lIns="113775" tIns="0" rIns="113775" bIns="113775" anchor="ctr" anchorCtr="0">
              <a:noAutofit/>
            </a:bodyPr>
            <a:lstStyle/>
            <a:p>
              <a:pPr marL="0" marR="0" lvl="0" indent="0" algn="l" rtl="0">
                <a:lnSpc>
                  <a:spcPct val="150000"/>
                </a:lnSpc>
                <a:spcBef>
                  <a:spcPts val="0"/>
                </a:spcBef>
                <a:spcAft>
                  <a:spcPts val="0"/>
                </a:spcAft>
                <a:buClr>
                  <a:schemeClr val="dk1"/>
                </a:buClr>
                <a:buSzPts val="1600"/>
                <a:buFont typeface="Century Gothic"/>
                <a:buNone/>
              </a:pPr>
              <a:endParaRPr sz="1600">
                <a:solidFill>
                  <a:schemeClr val="dk1"/>
                </a:solidFill>
                <a:latin typeface="Century Gothic"/>
                <a:ea typeface="Century Gothic"/>
                <a:cs typeface="Century Gothic"/>
                <a:sym typeface="Century Gothic"/>
              </a:endParaRPr>
            </a:p>
            <a:p>
              <a:pPr marL="0" marR="0" lvl="0" indent="0" algn="l" rtl="0">
                <a:lnSpc>
                  <a:spcPct val="250000"/>
                </a:lnSpc>
                <a:spcBef>
                  <a:spcPts val="560"/>
                </a:spcBef>
                <a:spcAft>
                  <a:spcPts val="0"/>
                </a:spcAft>
                <a:buClr>
                  <a:schemeClr val="dk1"/>
                </a:buClr>
                <a:buSzPts val="1600"/>
                <a:buFont typeface="Century Gothic"/>
                <a:buNone/>
              </a:pPr>
              <a:r>
                <a:rPr lang="el-GR" sz="1600">
                  <a:solidFill>
                    <a:schemeClr val="dk1"/>
                  </a:solidFill>
                  <a:latin typeface="Century Gothic"/>
                  <a:ea typeface="Century Gothic"/>
                  <a:cs typeface="Century Gothic"/>
                  <a:sym typeface="Century Gothic"/>
                </a:rPr>
                <a:t>Αρτηριακή σκληρία και περιφερικές αντιστάσεις </a:t>
              </a:r>
              <a:endParaRPr/>
            </a:p>
            <a:p>
              <a:pPr marL="0" marR="0" lvl="0" indent="0" algn="l" rtl="0">
                <a:lnSpc>
                  <a:spcPct val="150000"/>
                </a:lnSpc>
                <a:spcBef>
                  <a:spcPts val="560"/>
                </a:spcBef>
                <a:spcAft>
                  <a:spcPts val="0"/>
                </a:spcAft>
                <a:buClr>
                  <a:schemeClr val="dk1"/>
                </a:buClr>
                <a:buSzPts val="1600"/>
                <a:buFont typeface="Century Gothic"/>
                <a:buNone/>
              </a:pPr>
              <a:r>
                <a:rPr lang="el-GR" sz="1600">
                  <a:solidFill>
                    <a:schemeClr val="dk1"/>
                  </a:solidFill>
                  <a:latin typeface="Century Gothic"/>
                  <a:ea typeface="Century Gothic"/>
                  <a:cs typeface="Century Gothic"/>
                  <a:sym typeface="Century Gothic"/>
                </a:rPr>
                <a:t>Συστολική και  Μέση αρτηριακή πίεση</a:t>
              </a:r>
              <a:endParaRPr/>
            </a:p>
            <a:p>
              <a:pPr marL="0" marR="0" lvl="0" indent="0" algn="l" rtl="0">
                <a:lnSpc>
                  <a:spcPct val="150000"/>
                </a:lnSpc>
                <a:spcBef>
                  <a:spcPts val="560"/>
                </a:spcBef>
                <a:spcAft>
                  <a:spcPts val="0"/>
                </a:spcAft>
                <a:buClr>
                  <a:schemeClr val="dk1"/>
                </a:buClr>
                <a:buSzPts val="1600"/>
                <a:buFont typeface="Century Gothic"/>
                <a:buNone/>
              </a:pPr>
              <a:r>
                <a:rPr lang="el-GR" sz="1600">
                  <a:solidFill>
                    <a:schemeClr val="dk1"/>
                  </a:solidFill>
                  <a:latin typeface="Century Gothic"/>
                  <a:ea typeface="Century Gothic"/>
                  <a:cs typeface="Century Gothic"/>
                  <a:sym typeface="Century Gothic"/>
                </a:rPr>
                <a:t>Πίεση Παλμού </a:t>
              </a:r>
              <a:endParaRPr/>
            </a:p>
            <a:p>
              <a:pPr marL="0" marR="0" lvl="0" indent="0" algn="l" rtl="0">
                <a:lnSpc>
                  <a:spcPct val="90000"/>
                </a:lnSpc>
                <a:spcBef>
                  <a:spcPts val="560"/>
                </a:spcBef>
                <a:spcAft>
                  <a:spcPts val="0"/>
                </a:spcAft>
                <a:buClr>
                  <a:schemeClr val="dk1"/>
                </a:buClr>
                <a:buSzPts val="1600"/>
                <a:buFont typeface="Century Gothic"/>
                <a:buNone/>
              </a:pPr>
              <a:endParaRPr sz="1600">
                <a:solidFill>
                  <a:schemeClr val="dk1"/>
                </a:solidFill>
                <a:latin typeface="Century Gothic"/>
                <a:ea typeface="Century Gothic"/>
                <a:cs typeface="Century Gothic"/>
                <a:sym typeface="Century Gothic"/>
              </a:endParaRPr>
            </a:p>
          </p:txBody>
        </p:sp>
        <p:sp>
          <p:nvSpPr>
            <p:cNvPr id="412" name="Google Shape;412;p7"/>
            <p:cNvSpPr/>
            <p:nvPr/>
          </p:nvSpPr>
          <p:spPr>
            <a:xfrm>
              <a:off x="1123668" y="1900049"/>
              <a:ext cx="2338522" cy="1753891"/>
            </a:xfrm>
            <a:prstGeom prst="downArrow">
              <a:avLst>
                <a:gd name="adj1" fmla="val 50000"/>
                <a:gd name="adj2" fmla="val 50000"/>
              </a:avLst>
            </a:prstGeom>
            <a:gradFill>
              <a:gsLst>
                <a:gs pos="0">
                  <a:srgbClr val="A78F65"/>
                </a:gs>
                <a:gs pos="100000">
                  <a:srgbClr val="9379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7"/>
            <p:cNvSpPr/>
            <p:nvPr/>
          </p:nvSpPr>
          <p:spPr>
            <a:xfrm>
              <a:off x="3532346" y="1900049"/>
              <a:ext cx="5032946" cy="175389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7"/>
            <p:cNvSpPr txBox="1"/>
            <p:nvPr/>
          </p:nvSpPr>
          <p:spPr>
            <a:xfrm>
              <a:off x="3532346" y="1900049"/>
              <a:ext cx="5032946" cy="1753891"/>
            </a:xfrm>
            <a:prstGeom prst="rect">
              <a:avLst/>
            </a:prstGeom>
            <a:noFill/>
            <a:ln>
              <a:noFill/>
            </a:ln>
          </p:spPr>
          <p:txBody>
            <a:bodyPr spcFirstLastPara="1" wrap="square" lIns="113775" tIns="0" rIns="113775" bIns="113775" anchor="ctr" anchorCtr="0">
              <a:noAutofit/>
            </a:bodyPr>
            <a:lstStyle/>
            <a:p>
              <a:pPr marL="0" marR="0" lvl="0" indent="0" algn="l" rtl="0">
                <a:lnSpc>
                  <a:spcPct val="90000"/>
                </a:lnSpc>
                <a:spcBef>
                  <a:spcPts val="0"/>
                </a:spcBef>
                <a:spcAft>
                  <a:spcPts val="0"/>
                </a:spcAft>
                <a:buClr>
                  <a:schemeClr val="dk1"/>
                </a:buClr>
                <a:buSzPts val="1600"/>
                <a:buFont typeface="Century Gothic"/>
                <a:buNone/>
              </a:pPr>
              <a:r>
                <a:rPr lang="el-GR" sz="1600" dirty="0">
                  <a:solidFill>
                    <a:schemeClr val="dk1"/>
                  </a:solidFill>
                  <a:latin typeface="Century Gothic"/>
                  <a:ea typeface="Century Gothic"/>
                  <a:cs typeface="Century Gothic"/>
                  <a:sym typeface="Century Gothic"/>
                </a:rPr>
                <a:t>Διαστολική αρτηριακή πίεση αυξάνεται έως την ηλικία των 50 και μετά έχει την τάση να μειώνεται</a:t>
              </a:r>
              <a:endParaRPr sz="1600" dirty="0">
                <a:solidFill>
                  <a:schemeClr val="dk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72FF787B-29F5-43B1-A225-A09B1EBEC4B9}"/>
              </a:ext>
            </a:extLst>
          </p:cNvPr>
          <p:cNvSpPr txBox="1"/>
          <p:nvPr/>
        </p:nvSpPr>
        <p:spPr>
          <a:xfrm>
            <a:off x="5515897" y="6499122"/>
            <a:ext cx="6001830" cy="242631"/>
          </a:xfrm>
          <a:prstGeom prst="rect">
            <a:avLst/>
          </a:prstGeom>
          <a:noFill/>
        </p:spPr>
        <p:txBody>
          <a:bodyPr wrap="square" rtlCol="0">
            <a:spAutoFit/>
          </a:bodyPr>
          <a:lstStyle/>
          <a:p>
            <a:pPr lvl="0" algn="r" rtl="0">
              <a:lnSpc>
                <a:spcPct val="93333"/>
              </a:lnSpc>
              <a:spcBef>
                <a:spcPts val="1200"/>
              </a:spcBef>
              <a:spcAft>
                <a:spcPts val="0"/>
              </a:spcAft>
              <a:buSzPts val="900"/>
            </a:pPr>
            <a:r>
              <a:rPr lang="en-US" sz="1050" dirty="0">
                <a:solidFill>
                  <a:srgbClr val="212121"/>
                </a:solidFill>
                <a:latin typeface="Calibri"/>
                <a:ea typeface="Calibri"/>
                <a:cs typeface="Calibri"/>
                <a:sym typeface="Calibri"/>
              </a:rPr>
              <a:t>Singh JN, Nguyen T, </a:t>
            </a:r>
            <a:r>
              <a:rPr lang="en-US" sz="1050" dirty="0" err="1">
                <a:solidFill>
                  <a:srgbClr val="212121"/>
                </a:solidFill>
                <a:latin typeface="Calibri"/>
                <a:ea typeface="Calibri"/>
                <a:cs typeface="Calibri"/>
                <a:sym typeface="Calibri"/>
              </a:rPr>
              <a:t>Kerndt</a:t>
            </a:r>
            <a:r>
              <a:rPr lang="en-US" sz="1050" dirty="0">
                <a:solidFill>
                  <a:srgbClr val="212121"/>
                </a:solidFill>
                <a:latin typeface="Calibri"/>
                <a:ea typeface="Calibri"/>
                <a:cs typeface="Calibri"/>
                <a:sym typeface="Calibri"/>
              </a:rPr>
              <a:t> CC, </a:t>
            </a:r>
            <a:r>
              <a:rPr lang="en-US" sz="1050" dirty="0" err="1">
                <a:solidFill>
                  <a:srgbClr val="212121"/>
                </a:solidFill>
                <a:latin typeface="Calibri"/>
                <a:ea typeface="Calibri"/>
                <a:cs typeface="Calibri"/>
                <a:sym typeface="Calibri"/>
              </a:rPr>
              <a:t>Dhamoon</a:t>
            </a:r>
            <a:r>
              <a:rPr lang="en-US" sz="1050" dirty="0">
                <a:solidFill>
                  <a:srgbClr val="212121"/>
                </a:solidFill>
                <a:latin typeface="Calibri"/>
                <a:ea typeface="Calibri"/>
                <a:cs typeface="Calibri"/>
                <a:sym typeface="Calibri"/>
              </a:rPr>
              <a:t> AS. Physiology, Blood Pressure Age Related Changes. 2021 Jul 12. </a:t>
            </a:r>
            <a:endParaRPr lang="en-US" sz="1050" dirty="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591E2F-ACE9-44C6-86A7-3B51F7590A43}"/>
              </a:ext>
            </a:extLst>
          </p:cNvPr>
          <p:cNvSpPr>
            <a:spLocks noGrp="1"/>
          </p:cNvSpPr>
          <p:nvPr>
            <p:ph type="title"/>
          </p:nvPr>
        </p:nvSpPr>
        <p:spPr/>
        <p:txBody>
          <a:bodyPr/>
          <a:lstStyle/>
          <a:p>
            <a:r>
              <a:rPr lang="el-GR" dirty="0"/>
              <a:t>Φυσιολογικές μεταβολές ΑΠ με την γήρανση</a:t>
            </a:r>
          </a:p>
        </p:txBody>
      </p:sp>
      <p:sp>
        <p:nvSpPr>
          <p:cNvPr id="3" name="Θέση κειμένου 2">
            <a:extLst>
              <a:ext uri="{FF2B5EF4-FFF2-40B4-BE49-F238E27FC236}">
                <a16:creationId xmlns:a16="http://schemas.microsoft.com/office/drawing/2014/main" id="{1753F406-D920-476C-BB45-F17ECD7ADD9D}"/>
              </a:ext>
            </a:extLst>
          </p:cNvPr>
          <p:cNvSpPr>
            <a:spLocks noGrp="1"/>
          </p:cNvSpPr>
          <p:nvPr>
            <p:ph type="body" idx="1"/>
          </p:nvPr>
        </p:nvSpPr>
        <p:spPr/>
        <p:txBody>
          <a:bodyPr/>
          <a:lstStyle/>
          <a:p>
            <a:endParaRPr lang="el-GR"/>
          </a:p>
        </p:txBody>
      </p:sp>
      <p:graphicFrame>
        <p:nvGraphicFramePr>
          <p:cNvPr id="5" name="Διάγραμμα 4">
            <a:extLst>
              <a:ext uri="{FF2B5EF4-FFF2-40B4-BE49-F238E27FC236}">
                <a16:creationId xmlns:a16="http://schemas.microsoft.com/office/drawing/2014/main" id="{DFF654BB-F78F-4A26-821E-25A9C48C77A8}"/>
              </a:ext>
            </a:extLst>
          </p:cNvPr>
          <p:cNvGraphicFramePr/>
          <p:nvPr>
            <p:extLst>
              <p:ext uri="{D42A27DB-BD31-4B8C-83A1-F6EECF244321}">
                <p14:modId xmlns:p14="http://schemas.microsoft.com/office/powerpoint/2010/main" val="654174547"/>
              </p:ext>
            </p:extLst>
          </p:nvPr>
        </p:nvGraphicFramePr>
        <p:xfrm>
          <a:off x="2589212" y="2133601"/>
          <a:ext cx="8915400" cy="3777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9850FA3-F5C2-4623-B47B-8E323F870CAD}"/>
              </a:ext>
            </a:extLst>
          </p:cNvPr>
          <p:cNvSpPr txBox="1"/>
          <p:nvPr/>
        </p:nvSpPr>
        <p:spPr>
          <a:xfrm>
            <a:off x="5073445" y="6233890"/>
            <a:ext cx="6431167" cy="430887"/>
          </a:xfrm>
          <a:prstGeom prst="rect">
            <a:avLst/>
          </a:prstGeom>
          <a:noFill/>
        </p:spPr>
        <p:txBody>
          <a:bodyPr wrap="square" rtlCol="0">
            <a:spAutoFit/>
          </a:bodyPr>
          <a:lstStyle/>
          <a:p>
            <a:pPr algn="r"/>
            <a:r>
              <a:rPr lang="en-US" sz="1050" dirty="0">
                <a:solidFill>
                  <a:srgbClr val="212121"/>
                </a:solidFill>
                <a:latin typeface="Calibri"/>
                <a:ea typeface="Calibri"/>
                <a:cs typeface="Calibri"/>
                <a:sym typeface="Calibri"/>
              </a:rPr>
              <a:t>Singh JN, Nguyen T, </a:t>
            </a:r>
            <a:r>
              <a:rPr lang="en-US" sz="1050" dirty="0" err="1">
                <a:solidFill>
                  <a:srgbClr val="212121"/>
                </a:solidFill>
                <a:latin typeface="Calibri"/>
                <a:ea typeface="Calibri"/>
                <a:cs typeface="Calibri"/>
                <a:sym typeface="Calibri"/>
              </a:rPr>
              <a:t>Kerndt</a:t>
            </a:r>
            <a:r>
              <a:rPr lang="en-US" sz="1050" dirty="0">
                <a:solidFill>
                  <a:srgbClr val="212121"/>
                </a:solidFill>
                <a:latin typeface="Calibri"/>
                <a:ea typeface="Calibri"/>
                <a:cs typeface="Calibri"/>
                <a:sym typeface="Calibri"/>
              </a:rPr>
              <a:t> CC, </a:t>
            </a:r>
            <a:r>
              <a:rPr lang="en-US" sz="1050" dirty="0" err="1">
                <a:solidFill>
                  <a:srgbClr val="212121"/>
                </a:solidFill>
                <a:latin typeface="Calibri"/>
                <a:ea typeface="Calibri"/>
                <a:cs typeface="Calibri"/>
                <a:sym typeface="Calibri"/>
              </a:rPr>
              <a:t>Dhamoon</a:t>
            </a:r>
            <a:r>
              <a:rPr lang="en-US" sz="1050" dirty="0">
                <a:solidFill>
                  <a:srgbClr val="212121"/>
                </a:solidFill>
                <a:latin typeface="Calibri"/>
                <a:ea typeface="Calibri"/>
                <a:cs typeface="Calibri"/>
                <a:sym typeface="Calibri"/>
              </a:rPr>
              <a:t> AS. Physiology, Blood Pressure Age Related Changes. 2021 Jul 12. </a:t>
            </a:r>
            <a:endParaRPr lang="en-US" sz="1050" dirty="0">
              <a:latin typeface="Calibri"/>
              <a:ea typeface="Calibri"/>
              <a:cs typeface="Calibri"/>
              <a:sym typeface="Calibri"/>
            </a:endParaRPr>
          </a:p>
          <a:p>
            <a:pPr algn="r"/>
            <a:endParaRPr lang="el-GR" sz="1050" dirty="0"/>
          </a:p>
        </p:txBody>
      </p:sp>
    </p:spTree>
    <p:extLst>
      <p:ext uri="{BB962C8B-B14F-4D97-AF65-F5344CB8AC3E}">
        <p14:creationId xmlns:p14="http://schemas.microsoft.com/office/powerpoint/2010/main" val="2872968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463"/>
        <p:cNvGrpSpPr/>
        <p:nvPr/>
      </p:nvGrpSpPr>
      <p:grpSpPr>
        <a:xfrm>
          <a:off x="0" y="0"/>
          <a:ext cx="0" cy="0"/>
          <a:chOff x="0" y="0"/>
          <a:chExt cx="0" cy="0"/>
        </a:xfrm>
      </p:grpSpPr>
      <p:sp>
        <p:nvSpPr>
          <p:cNvPr id="464" name="Google Shape;464;p9"/>
          <p:cNvSpPr/>
          <p:nvPr/>
        </p:nvSpPr>
        <p:spPr>
          <a:xfrm>
            <a:off x="-7620" y="-1"/>
            <a:ext cx="12207240" cy="6858001"/>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465" name="Google Shape;465;p9"/>
          <p:cNvGrpSpPr/>
          <p:nvPr/>
        </p:nvGrpSpPr>
        <p:grpSpPr>
          <a:xfrm>
            <a:off x="9" y="228600"/>
            <a:ext cx="2851523" cy="6638625"/>
            <a:chOff x="2487613" y="285750"/>
            <a:chExt cx="2428875" cy="5654676"/>
          </a:xfrm>
        </p:grpSpPr>
        <p:sp>
          <p:nvSpPr>
            <p:cNvPr id="466" name="Google Shape;466;p9"/>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9"/>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9"/>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9"/>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9"/>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9"/>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9"/>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9"/>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9"/>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9"/>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9"/>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9"/>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8" name="Google Shape;478;p9"/>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Διαχείριση αντιυπερτασικής αγωγής στον ηλικιωμένο ασθενή</a:t>
            </a:r>
            <a:endParaRPr/>
          </a:p>
        </p:txBody>
      </p:sp>
      <p:grpSp>
        <p:nvGrpSpPr>
          <p:cNvPr id="479" name="Google Shape;479;p9"/>
          <p:cNvGrpSpPr/>
          <p:nvPr/>
        </p:nvGrpSpPr>
        <p:grpSpPr>
          <a:xfrm>
            <a:off x="27224" y="-786"/>
            <a:ext cx="2356675" cy="6854040"/>
            <a:chOff x="6627813" y="194833"/>
            <a:chExt cx="1952625" cy="5678918"/>
          </a:xfrm>
        </p:grpSpPr>
        <p:sp>
          <p:nvSpPr>
            <p:cNvPr id="480" name="Google Shape;480;p9"/>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9"/>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9"/>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9"/>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9"/>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9"/>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9"/>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9"/>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9"/>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9"/>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9"/>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9"/>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2" name="Google Shape;492;p9"/>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4" name="Google Shape;494;p9"/>
          <p:cNvGrpSpPr/>
          <p:nvPr/>
        </p:nvGrpSpPr>
        <p:grpSpPr>
          <a:xfrm>
            <a:off x="2589212" y="2133600"/>
            <a:ext cx="8915400" cy="3777621"/>
            <a:chOff x="0" y="0"/>
            <a:chExt cx="8915400" cy="3777621"/>
          </a:xfrm>
        </p:grpSpPr>
        <p:cxnSp>
          <p:nvCxnSpPr>
            <p:cNvPr id="495" name="Google Shape;495;p9"/>
            <p:cNvCxnSpPr/>
            <p:nvPr/>
          </p:nvCxnSpPr>
          <p:spPr>
            <a:xfrm>
              <a:off x="0" y="0"/>
              <a:ext cx="8915400" cy="0"/>
            </a:xfrm>
            <a:prstGeom prst="straightConnector1">
              <a:avLst/>
            </a:prstGeom>
            <a:solidFill>
              <a:srgbClr val="DD7C16"/>
            </a:solidFill>
            <a:ln w="15875" cap="rnd" cmpd="sng">
              <a:solidFill>
                <a:srgbClr val="DD7C16"/>
              </a:solidFill>
              <a:prstDash val="solid"/>
              <a:round/>
              <a:headEnd type="none" w="sm" len="sm"/>
              <a:tailEnd type="none" w="sm" len="sm"/>
            </a:ln>
          </p:spPr>
        </p:cxnSp>
        <p:sp>
          <p:nvSpPr>
            <p:cNvPr id="496" name="Google Shape;496;p9"/>
            <p:cNvSpPr/>
            <p:nvPr/>
          </p:nvSpPr>
          <p:spPr>
            <a:xfrm>
              <a:off x="0" y="0"/>
              <a:ext cx="8915400" cy="94440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9"/>
            <p:cNvSpPr txBox="1"/>
            <p:nvPr/>
          </p:nvSpPr>
          <p:spPr>
            <a:xfrm>
              <a:off x="0" y="0"/>
              <a:ext cx="8915400" cy="944405"/>
            </a:xfrm>
            <a:prstGeom prst="rect">
              <a:avLst/>
            </a:prstGeom>
            <a:noFill/>
            <a:ln>
              <a:noFill/>
            </a:ln>
          </p:spPr>
          <p:txBody>
            <a:bodyPr spcFirstLastPara="1" wrap="square" lIns="72375" tIns="72375" rIns="72375" bIns="72375" anchor="t" anchorCtr="0">
              <a:noAutofit/>
            </a:bodyPr>
            <a:lstStyle/>
            <a:p>
              <a:pPr marL="0" marR="0" lvl="0" indent="0" algn="l"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Διάφορες κλινικές μελέτες  δείχνουν καρδιαγγειακό όφελος  από την φαρμακευτική αγωγή της υπέρτασης</a:t>
              </a:r>
              <a:endParaRPr sz="1900">
                <a:solidFill>
                  <a:schemeClr val="dk1"/>
                </a:solidFill>
                <a:latin typeface="Century Gothic"/>
                <a:ea typeface="Century Gothic"/>
                <a:cs typeface="Century Gothic"/>
                <a:sym typeface="Century Gothic"/>
              </a:endParaRPr>
            </a:p>
          </p:txBody>
        </p:sp>
        <p:cxnSp>
          <p:nvCxnSpPr>
            <p:cNvPr id="498" name="Google Shape;498;p9"/>
            <p:cNvCxnSpPr/>
            <p:nvPr/>
          </p:nvCxnSpPr>
          <p:spPr>
            <a:xfrm>
              <a:off x="0" y="944405"/>
              <a:ext cx="8915400" cy="0"/>
            </a:xfrm>
            <a:prstGeom prst="straightConnector1">
              <a:avLst/>
            </a:prstGeom>
            <a:solidFill>
              <a:srgbClr val="C7812A"/>
            </a:solidFill>
            <a:ln w="15875" cap="rnd" cmpd="sng">
              <a:solidFill>
                <a:srgbClr val="C7812A"/>
              </a:solidFill>
              <a:prstDash val="solid"/>
              <a:round/>
              <a:headEnd type="none" w="sm" len="sm"/>
              <a:tailEnd type="none" w="sm" len="sm"/>
            </a:ln>
          </p:spPr>
        </p:cxnSp>
        <p:sp>
          <p:nvSpPr>
            <p:cNvPr id="499" name="Google Shape;499;p9"/>
            <p:cNvSpPr/>
            <p:nvPr/>
          </p:nvSpPr>
          <p:spPr>
            <a:xfrm>
              <a:off x="0" y="944405"/>
              <a:ext cx="8915400" cy="94440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9"/>
            <p:cNvSpPr txBox="1"/>
            <p:nvPr/>
          </p:nvSpPr>
          <p:spPr>
            <a:xfrm>
              <a:off x="0" y="944405"/>
              <a:ext cx="8915400" cy="944405"/>
            </a:xfrm>
            <a:prstGeom prst="rect">
              <a:avLst/>
            </a:prstGeom>
            <a:noFill/>
            <a:ln>
              <a:noFill/>
            </a:ln>
          </p:spPr>
          <p:txBody>
            <a:bodyPr spcFirstLastPara="1" wrap="square" lIns="72375" tIns="72375" rIns="72375" bIns="72375" anchor="t" anchorCtr="0">
              <a:noAutofit/>
            </a:bodyPr>
            <a:lstStyle/>
            <a:p>
              <a:pPr marL="0" marR="0" lvl="0" indent="0" algn="l"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Αμφισβητείται αν οι πληθυσμοί μελέτης είναι αντιπροσωπευτικοί </a:t>
              </a:r>
              <a:endParaRPr sz="1900">
                <a:solidFill>
                  <a:schemeClr val="dk1"/>
                </a:solidFill>
                <a:latin typeface="Century Gothic"/>
                <a:ea typeface="Century Gothic"/>
                <a:cs typeface="Century Gothic"/>
                <a:sym typeface="Century Gothic"/>
              </a:endParaRPr>
            </a:p>
          </p:txBody>
        </p:sp>
        <p:cxnSp>
          <p:nvCxnSpPr>
            <p:cNvPr id="501" name="Google Shape;501;p9"/>
            <p:cNvCxnSpPr/>
            <p:nvPr/>
          </p:nvCxnSpPr>
          <p:spPr>
            <a:xfrm>
              <a:off x="0" y="1888810"/>
              <a:ext cx="8915400" cy="0"/>
            </a:xfrm>
            <a:prstGeom prst="straightConnector1">
              <a:avLst/>
            </a:prstGeom>
            <a:solidFill>
              <a:srgbClr val="B2833D"/>
            </a:solidFill>
            <a:ln w="15875" cap="rnd" cmpd="sng">
              <a:solidFill>
                <a:srgbClr val="B2833D"/>
              </a:solidFill>
              <a:prstDash val="solid"/>
              <a:round/>
              <a:headEnd type="none" w="sm" len="sm"/>
              <a:tailEnd type="none" w="sm" len="sm"/>
            </a:ln>
          </p:spPr>
        </p:cxnSp>
        <p:sp>
          <p:nvSpPr>
            <p:cNvPr id="502" name="Google Shape;502;p9"/>
            <p:cNvSpPr/>
            <p:nvPr/>
          </p:nvSpPr>
          <p:spPr>
            <a:xfrm>
              <a:off x="0" y="1888810"/>
              <a:ext cx="8915400" cy="94440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9"/>
            <p:cNvSpPr txBox="1"/>
            <p:nvPr/>
          </p:nvSpPr>
          <p:spPr>
            <a:xfrm>
              <a:off x="0" y="1888810"/>
              <a:ext cx="8915400" cy="944405"/>
            </a:xfrm>
            <a:prstGeom prst="rect">
              <a:avLst/>
            </a:prstGeom>
            <a:noFill/>
            <a:ln>
              <a:noFill/>
            </a:ln>
          </p:spPr>
          <p:txBody>
            <a:bodyPr spcFirstLastPara="1" wrap="square" lIns="72375" tIns="72375" rIns="72375" bIns="72375" anchor="t" anchorCtr="0">
              <a:noAutofit/>
            </a:bodyPr>
            <a:lstStyle/>
            <a:p>
              <a:pPr marL="0" marR="0" lvl="0" indent="0" algn="l"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Στην κλινική πράξη  μεγαλύτερη συχνότητα ΣΔ, άνοιας, καρδιαγγειακής και νεφρικής νόσου στους ηλικιωμένους</a:t>
              </a:r>
              <a:endParaRPr sz="1900">
                <a:solidFill>
                  <a:schemeClr val="dk1"/>
                </a:solidFill>
                <a:latin typeface="Century Gothic"/>
                <a:ea typeface="Century Gothic"/>
                <a:cs typeface="Century Gothic"/>
                <a:sym typeface="Century Gothic"/>
              </a:endParaRPr>
            </a:p>
          </p:txBody>
        </p:sp>
        <p:cxnSp>
          <p:nvCxnSpPr>
            <p:cNvPr id="504" name="Google Shape;504;p9"/>
            <p:cNvCxnSpPr/>
            <p:nvPr/>
          </p:nvCxnSpPr>
          <p:spPr>
            <a:xfrm>
              <a:off x="0" y="2833216"/>
              <a:ext cx="8915400" cy="0"/>
            </a:xfrm>
            <a:prstGeom prst="straightConnector1">
              <a:avLst/>
            </a:prstGeom>
            <a:solidFill>
              <a:srgbClr val="9E814F"/>
            </a:solidFill>
            <a:ln w="15875" cap="rnd" cmpd="sng">
              <a:solidFill>
                <a:srgbClr val="9E814F"/>
              </a:solidFill>
              <a:prstDash val="solid"/>
              <a:round/>
              <a:headEnd type="none" w="sm" len="sm"/>
              <a:tailEnd type="none" w="sm" len="sm"/>
            </a:ln>
          </p:spPr>
        </p:cxnSp>
        <p:sp>
          <p:nvSpPr>
            <p:cNvPr id="505" name="Google Shape;505;p9"/>
            <p:cNvSpPr/>
            <p:nvPr/>
          </p:nvSpPr>
          <p:spPr>
            <a:xfrm>
              <a:off x="0" y="2833216"/>
              <a:ext cx="8915400" cy="94440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9"/>
            <p:cNvSpPr txBox="1"/>
            <p:nvPr/>
          </p:nvSpPr>
          <p:spPr>
            <a:xfrm>
              <a:off x="0" y="2833216"/>
              <a:ext cx="8915400" cy="944405"/>
            </a:xfrm>
            <a:prstGeom prst="rect">
              <a:avLst/>
            </a:prstGeom>
            <a:noFill/>
            <a:ln>
              <a:noFill/>
            </a:ln>
          </p:spPr>
          <p:txBody>
            <a:bodyPr spcFirstLastPara="1" wrap="square" lIns="72375" tIns="72375" rIns="72375" bIns="72375" anchor="t" anchorCtr="0">
              <a:noAutofit/>
            </a:bodyPr>
            <a:lstStyle/>
            <a:p>
              <a:pPr marL="0" marR="0" lvl="0" indent="0" algn="l" rtl="0">
                <a:lnSpc>
                  <a:spcPct val="90000"/>
                </a:lnSpc>
                <a:spcBef>
                  <a:spcPts val="0"/>
                </a:spcBef>
                <a:spcAft>
                  <a:spcPts val="0"/>
                </a:spcAft>
                <a:buClr>
                  <a:schemeClr val="dk1"/>
                </a:buClr>
                <a:buSzPts val="1900"/>
                <a:buFont typeface="Century Gothic"/>
                <a:buNone/>
              </a:pPr>
              <a:r>
                <a:rPr lang="el-GR" sz="1900">
                  <a:solidFill>
                    <a:schemeClr val="dk1"/>
                  </a:solidFill>
                  <a:latin typeface="Century Gothic"/>
                  <a:ea typeface="Century Gothic"/>
                  <a:cs typeface="Century Gothic"/>
                  <a:sym typeface="Century Gothic"/>
                </a:rPr>
                <a:t>Πιθανά οι περισσότεροι ηλικιωμένοι είναι πιο επιρρεπείς στις παρενέργειες των αντιϋπερτασικών φαρμάκων, ιδιαίτερα της </a:t>
              </a:r>
              <a:r>
                <a:rPr lang="el-GR" sz="1900" b="1">
                  <a:solidFill>
                    <a:schemeClr val="dk1"/>
                  </a:solidFill>
                  <a:latin typeface="Century Gothic"/>
                  <a:ea typeface="Century Gothic"/>
                  <a:cs typeface="Century Gothic"/>
                  <a:sym typeface="Century Gothic"/>
                </a:rPr>
                <a:t>ορθοστατικής υπότασης, </a:t>
              </a:r>
              <a:r>
                <a:rPr lang="el-GR" sz="1900">
                  <a:solidFill>
                    <a:schemeClr val="dk1"/>
                  </a:solidFill>
                  <a:latin typeface="Century Gothic"/>
                  <a:ea typeface="Century Gothic"/>
                  <a:cs typeface="Century Gothic"/>
                  <a:sym typeface="Century Gothic"/>
                </a:rPr>
                <a:t>που είναι αιτία </a:t>
              </a:r>
              <a:r>
                <a:rPr lang="el-GR" sz="1900" b="1">
                  <a:solidFill>
                    <a:schemeClr val="dk1"/>
                  </a:solidFill>
                  <a:latin typeface="Century Gothic"/>
                  <a:ea typeface="Century Gothic"/>
                  <a:cs typeface="Century Gothic"/>
                  <a:sym typeface="Century Gothic"/>
                </a:rPr>
                <a:t>πτώσεων</a:t>
              </a:r>
              <a:endParaRPr sz="1900" b="1">
                <a:solidFill>
                  <a:schemeClr val="dk1"/>
                </a:solidFill>
                <a:latin typeface="Century Gothic"/>
                <a:ea typeface="Century Gothic"/>
                <a:cs typeface="Century Gothic"/>
                <a:sym typeface="Century Gothic"/>
              </a:endParaRPr>
            </a:p>
          </p:txBody>
        </p:sp>
      </p:grpSp>
      <p:sp>
        <p:nvSpPr>
          <p:cNvPr id="2" name="TextBox 1">
            <a:extLst>
              <a:ext uri="{FF2B5EF4-FFF2-40B4-BE49-F238E27FC236}">
                <a16:creationId xmlns:a16="http://schemas.microsoft.com/office/drawing/2014/main" id="{8175083E-3096-4C0E-81A8-35EE98E38390}"/>
              </a:ext>
            </a:extLst>
          </p:cNvPr>
          <p:cNvSpPr txBox="1"/>
          <p:nvPr/>
        </p:nvSpPr>
        <p:spPr>
          <a:xfrm>
            <a:off x="5638800" y="2974258"/>
            <a:ext cx="914400" cy="914400"/>
          </a:xfrm>
          <a:prstGeom prst="rect">
            <a:avLst/>
          </a:prstGeom>
          <a:noFill/>
        </p:spPr>
        <p:txBody>
          <a:bodyPr wrap="square" rtlCol="0">
            <a:spAutoFit/>
          </a:bodyPr>
          <a:lstStyle/>
          <a:p>
            <a:endParaRPr lang="el-GR" dirty="0"/>
          </a:p>
        </p:txBody>
      </p:sp>
      <p:sp>
        <p:nvSpPr>
          <p:cNvPr id="3" name="TextBox 2">
            <a:extLst>
              <a:ext uri="{FF2B5EF4-FFF2-40B4-BE49-F238E27FC236}">
                <a16:creationId xmlns:a16="http://schemas.microsoft.com/office/drawing/2014/main" id="{89BE59CD-2F76-4D8E-BFA0-467468C86EFC}"/>
              </a:ext>
            </a:extLst>
          </p:cNvPr>
          <p:cNvSpPr txBox="1"/>
          <p:nvPr/>
        </p:nvSpPr>
        <p:spPr>
          <a:xfrm>
            <a:off x="4758813" y="6322522"/>
            <a:ext cx="6745799" cy="253916"/>
          </a:xfrm>
          <a:prstGeom prst="rect">
            <a:avLst/>
          </a:prstGeom>
          <a:noFill/>
        </p:spPr>
        <p:txBody>
          <a:bodyPr wrap="square" rtlCol="0">
            <a:spAutoFit/>
          </a:bodyPr>
          <a:lstStyle/>
          <a:p>
            <a:pPr algn="r"/>
            <a:r>
              <a:rPr lang="el-GR" sz="1050" dirty="0">
                <a:latin typeface="Calibri"/>
                <a:ea typeface="Calibri"/>
                <a:cs typeface="Calibri"/>
                <a:sym typeface="Calibri"/>
              </a:rPr>
              <a:t>Geriatric Emergency </a:t>
            </a:r>
            <a:r>
              <a:rPr lang="el-GR" sz="1050" dirty="0" err="1">
                <a:latin typeface="Calibri"/>
                <a:ea typeface="Calibri"/>
                <a:cs typeface="Calibri"/>
                <a:sym typeface="Calibri"/>
              </a:rPr>
              <a:t>Medicine</a:t>
            </a:r>
            <a:r>
              <a:rPr lang="el-GR" sz="1050" dirty="0">
                <a:latin typeface="Calibri"/>
                <a:ea typeface="Calibri"/>
                <a:cs typeface="Calibri"/>
                <a:sym typeface="Calibri"/>
              </a:rPr>
              <a:t>  </a:t>
            </a:r>
            <a:r>
              <a:rPr lang="el-GR" sz="1050" dirty="0" err="1">
                <a:latin typeface="Calibri"/>
                <a:ea typeface="Calibri"/>
                <a:cs typeface="Calibri"/>
                <a:sym typeface="Calibri"/>
              </a:rPr>
              <a:t>Edited</a:t>
            </a:r>
            <a:r>
              <a:rPr lang="el-GR" sz="1050" dirty="0">
                <a:latin typeface="Calibri"/>
                <a:ea typeface="Calibri"/>
                <a:cs typeface="Calibri"/>
                <a:sym typeface="Calibri"/>
              </a:rPr>
              <a:t> </a:t>
            </a:r>
            <a:r>
              <a:rPr lang="el-GR" sz="1050" dirty="0" err="1">
                <a:latin typeface="Calibri"/>
                <a:ea typeface="Calibri"/>
                <a:cs typeface="Calibri"/>
                <a:sym typeface="Calibri"/>
              </a:rPr>
              <a:t>by</a:t>
            </a:r>
            <a:r>
              <a:rPr lang="el-GR" sz="1050" dirty="0">
                <a:latin typeface="Calibri"/>
                <a:ea typeface="Calibri"/>
                <a:cs typeface="Calibri"/>
                <a:sym typeface="Calibri"/>
              </a:rPr>
              <a:t> </a:t>
            </a:r>
            <a:r>
              <a:rPr lang="el-GR" sz="1050" dirty="0" err="1">
                <a:latin typeface="Calibri"/>
                <a:ea typeface="Calibri"/>
                <a:cs typeface="Calibri"/>
                <a:sym typeface="Calibri"/>
              </a:rPr>
              <a:t>Christian</a:t>
            </a:r>
            <a:r>
              <a:rPr lang="el-GR" sz="1050" dirty="0">
                <a:latin typeface="Calibri"/>
                <a:ea typeface="Calibri"/>
                <a:cs typeface="Calibri"/>
                <a:sym typeface="Calibri"/>
              </a:rPr>
              <a:t> </a:t>
            </a:r>
            <a:r>
              <a:rPr lang="el-GR" sz="1050" dirty="0" err="1">
                <a:latin typeface="Calibri"/>
                <a:ea typeface="Calibri"/>
                <a:cs typeface="Calibri"/>
                <a:sym typeface="Calibri"/>
              </a:rPr>
              <a:t>Nickel</a:t>
            </a:r>
            <a:r>
              <a:rPr lang="el-GR" sz="1050" dirty="0">
                <a:latin typeface="Calibri"/>
                <a:ea typeface="Calibri"/>
                <a:cs typeface="Calibri"/>
                <a:sym typeface="Calibri"/>
              </a:rPr>
              <a:t> &amp; </a:t>
            </a:r>
            <a:r>
              <a:rPr lang="el-GR" sz="1050" dirty="0" err="1">
                <a:latin typeface="Calibri"/>
                <a:ea typeface="Calibri"/>
                <a:cs typeface="Calibri"/>
                <a:sym typeface="Calibri"/>
              </a:rPr>
              <a:t>Abdelouahab</a:t>
            </a:r>
            <a:r>
              <a:rPr lang="el-GR" sz="1050" dirty="0">
                <a:latin typeface="Calibri"/>
                <a:ea typeface="Calibri"/>
                <a:cs typeface="Calibri"/>
                <a:sym typeface="Calibri"/>
              </a:rPr>
              <a:t> </a:t>
            </a:r>
            <a:r>
              <a:rPr lang="el-GR" sz="1050" dirty="0" err="1">
                <a:latin typeface="Calibri"/>
                <a:ea typeface="Calibri"/>
                <a:cs typeface="Calibri"/>
                <a:sym typeface="Calibri"/>
              </a:rPr>
              <a:t>Bellou</a:t>
            </a:r>
            <a:r>
              <a:rPr lang="el-GR" sz="1050" dirty="0">
                <a:latin typeface="Calibri"/>
                <a:ea typeface="Calibri"/>
                <a:cs typeface="Calibri"/>
                <a:sym typeface="Calibri"/>
              </a:rPr>
              <a:t> &amp; </a:t>
            </a:r>
            <a:r>
              <a:rPr lang="el-GR" sz="1050" dirty="0" err="1">
                <a:latin typeface="Calibri"/>
                <a:ea typeface="Calibri"/>
                <a:cs typeface="Calibri"/>
                <a:sym typeface="Calibri"/>
              </a:rPr>
              <a:t>Simon</a:t>
            </a:r>
            <a:r>
              <a:rPr lang="el-GR" sz="1050" dirty="0">
                <a:latin typeface="Calibri"/>
                <a:ea typeface="Calibri"/>
                <a:cs typeface="Calibri"/>
                <a:sym typeface="Calibri"/>
              </a:rPr>
              <a:t> </a:t>
            </a:r>
            <a:r>
              <a:rPr lang="el-GR" sz="1050" dirty="0" err="1">
                <a:latin typeface="Calibri"/>
                <a:ea typeface="Calibri"/>
                <a:cs typeface="Calibri"/>
                <a:sym typeface="Calibri"/>
              </a:rPr>
              <a:t>Conroy</a:t>
            </a:r>
            <a:r>
              <a:rPr lang="el-GR" sz="1050" dirty="0">
                <a:latin typeface="Calibri"/>
                <a:ea typeface="Calibri"/>
                <a:cs typeface="Calibri"/>
                <a:sym typeface="Calibri"/>
              </a:rPr>
              <a:t> – </a:t>
            </a:r>
            <a:r>
              <a:rPr lang="el-GR" sz="1050" dirty="0" err="1">
                <a:latin typeface="Calibri"/>
                <a:ea typeface="Calibri"/>
                <a:cs typeface="Calibri"/>
                <a:sym typeface="Calibri"/>
              </a:rPr>
              <a:t>Springer</a:t>
            </a:r>
            <a:r>
              <a:rPr lang="el-GR" sz="1050" dirty="0">
                <a:latin typeface="Calibri"/>
                <a:ea typeface="Calibri"/>
                <a:cs typeface="Calibri"/>
                <a:sym typeface="Calibri"/>
              </a:rPr>
              <a:t>- 2017/11/27</a:t>
            </a:r>
            <a:endParaRPr lang="el-GR"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10"/>
        <p:cNvGrpSpPr/>
        <p:nvPr/>
      </p:nvGrpSpPr>
      <p:grpSpPr>
        <a:xfrm>
          <a:off x="0" y="0"/>
          <a:ext cx="0" cy="0"/>
          <a:chOff x="0" y="0"/>
          <a:chExt cx="0" cy="0"/>
        </a:xfrm>
      </p:grpSpPr>
      <p:sp>
        <p:nvSpPr>
          <p:cNvPr id="511" name="Google Shape;511;p10"/>
          <p:cNvSpPr txBox="1">
            <a:spLocks noGrp="1"/>
          </p:cNvSpPr>
          <p:nvPr>
            <p:ph type="body" idx="1"/>
          </p:nvPr>
        </p:nvSpPr>
        <p:spPr>
          <a:xfrm>
            <a:off x="3444240" y="1033645"/>
            <a:ext cx="7061200" cy="84328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1800"/>
              <a:buNone/>
            </a:pPr>
            <a:r>
              <a:rPr lang="el-GR" dirty="0"/>
              <a:t>Δεν υπάρχουν επαρκείς μελέτες στους ηλικιωμένους και τα αποτελέσματα είναι αντικρουόμενα</a:t>
            </a:r>
            <a:endParaRPr dirty="0"/>
          </a:p>
          <a:p>
            <a:pPr marL="342900" lvl="0" indent="-228600" algn="l" rtl="0">
              <a:spcBef>
                <a:spcPts val="1000"/>
              </a:spcBef>
              <a:spcAft>
                <a:spcPts val="0"/>
              </a:spcAft>
              <a:buSzPts val="1800"/>
              <a:buNone/>
            </a:pPr>
            <a:endParaRPr dirty="0"/>
          </a:p>
        </p:txBody>
      </p:sp>
      <p:pic>
        <p:nvPicPr>
          <p:cNvPr id="512" name="Google Shape;512;p10"/>
          <p:cNvPicPr preferRelativeResize="0"/>
          <p:nvPr/>
        </p:nvPicPr>
        <p:blipFill rotWithShape="1">
          <a:blip r:embed="rId3">
            <a:alphaModFix/>
          </a:blip>
          <a:srcRect/>
          <a:stretch/>
        </p:blipFill>
        <p:spPr>
          <a:xfrm>
            <a:off x="3454072" y="2391252"/>
            <a:ext cx="8016240" cy="3433103"/>
          </a:xfrm>
          <a:prstGeom prst="rect">
            <a:avLst/>
          </a:prstGeom>
          <a:noFill/>
          <a:ln>
            <a:noFill/>
          </a:ln>
        </p:spPr>
      </p:pic>
      <p:sp>
        <p:nvSpPr>
          <p:cNvPr id="513" name="Google Shape;513;p10"/>
          <p:cNvSpPr txBox="1"/>
          <p:nvPr/>
        </p:nvSpPr>
        <p:spPr>
          <a:xfrm>
            <a:off x="3444239" y="6041014"/>
            <a:ext cx="801623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200" dirty="0">
                <a:solidFill>
                  <a:schemeClr val="dk1"/>
                </a:solidFill>
                <a:latin typeface="Century Gothic"/>
                <a:ea typeface="Century Gothic"/>
                <a:cs typeface="Century Gothic"/>
                <a:sym typeface="Century Gothic"/>
              </a:rPr>
              <a:t>Older </a:t>
            </a:r>
            <a:r>
              <a:rPr lang="el-GR" sz="1200" dirty="0" err="1">
                <a:solidFill>
                  <a:schemeClr val="dk1"/>
                </a:solidFill>
                <a:latin typeface="Century Gothic"/>
                <a:ea typeface="Century Gothic"/>
                <a:cs typeface="Century Gothic"/>
                <a:sym typeface="Century Gothic"/>
              </a:rPr>
              <a:t>Adults</a:t>
            </a:r>
            <a:r>
              <a:rPr lang="el-GR" sz="1200" dirty="0">
                <a:solidFill>
                  <a:schemeClr val="dk1"/>
                </a:solidFill>
                <a:latin typeface="Century Gothic"/>
                <a:ea typeface="Century Gothic"/>
                <a:cs typeface="Century Gothic"/>
                <a:sym typeface="Century Gothic"/>
              </a:rPr>
              <a:t> and </a:t>
            </a:r>
            <a:r>
              <a:rPr lang="el-GR" sz="1200" dirty="0" err="1">
                <a:solidFill>
                  <a:schemeClr val="dk1"/>
                </a:solidFill>
                <a:latin typeface="Century Gothic"/>
                <a:ea typeface="Century Gothic"/>
                <a:cs typeface="Century Gothic"/>
                <a:sym typeface="Century Gothic"/>
              </a:rPr>
              <a:t>Hypertension</a:t>
            </a:r>
            <a:r>
              <a:rPr lang="el-GR" sz="1200" dirty="0">
                <a:solidFill>
                  <a:schemeClr val="dk1"/>
                </a:solidFill>
                <a:latin typeface="Century Gothic"/>
                <a:ea typeface="Century Gothic"/>
                <a:cs typeface="Century Gothic"/>
                <a:sym typeface="Century Gothic"/>
              </a:rPr>
              <a:t>_ </a:t>
            </a:r>
            <a:r>
              <a:rPr lang="el-GR" sz="1200" dirty="0" err="1">
                <a:solidFill>
                  <a:schemeClr val="dk1"/>
                </a:solidFill>
                <a:latin typeface="Century Gothic"/>
                <a:ea typeface="Century Gothic"/>
                <a:cs typeface="Century Gothic"/>
                <a:sym typeface="Century Gothic"/>
              </a:rPr>
              <a:t>Beyond</a:t>
            </a:r>
            <a:r>
              <a:rPr lang="el-GR" sz="1200" dirty="0">
                <a:solidFill>
                  <a:schemeClr val="dk1"/>
                </a:solidFill>
                <a:latin typeface="Century Gothic"/>
                <a:ea typeface="Century Gothic"/>
                <a:cs typeface="Century Gothic"/>
                <a:sym typeface="Century Gothic"/>
              </a:rPr>
              <a:t> the 2017 </a:t>
            </a:r>
            <a:r>
              <a:rPr lang="el-GR" sz="1200" dirty="0" err="1">
                <a:solidFill>
                  <a:schemeClr val="dk1"/>
                </a:solidFill>
                <a:latin typeface="Century Gothic"/>
                <a:ea typeface="Century Gothic"/>
                <a:cs typeface="Century Gothic"/>
                <a:sym typeface="Century Gothic"/>
              </a:rPr>
              <a:t>Guideline</a:t>
            </a:r>
            <a:r>
              <a:rPr lang="el-GR" sz="1200" dirty="0">
                <a:solidFill>
                  <a:schemeClr val="dk1"/>
                </a:solidFill>
                <a:latin typeface="Century Gothic"/>
                <a:ea typeface="Century Gothic"/>
                <a:cs typeface="Century Gothic"/>
                <a:sym typeface="Century Gothic"/>
              </a:rPr>
              <a:t> for </a:t>
            </a:r>
            <a:r>
              <a:rPr lang="el-GR" sz="1200" dirty="0" err="1">
                <a:solidFill>
                  <a:schemeClr val="dk1"/>
                </a:solidFill>
                <a:latin typeface="Century Gothic"/>
                <a:ea typeface="Century Gothic"/>
                <a:cs typeface="Century Gothic"/>
                <a:sym typeface="Century Gothic"/>
              </a:rPr>
              <a:t>Prevention</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Detection</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Evaluation</a:t>
            </a:r>
            <a:r>
              <a:rPr lang="el-GR" sz="1200" dirty="0">
                <a:solidFill>
                  <a:schemeClr val="dk1"/>
                </a:solidFill>
                <a:latin typeface="Century Gothic"/>
                <a:ea typeface="Century Gothic"/>
                <a:cs typeface="Century Gothic"/>
                <a:sym typeface="Century Gothic"/>
              </a:rPr>
              <a:t>, and </a:t>
            </a:r>
            <a:r>
              <a:rPr lang="el-GR" sz="1200" dirty="0" err="1">
                <a:solidFill>
                  <a:schemeClr val="dk1"/>
                </a:solidFill>
                <a:latin typeface="Century Gothic"/>
                <a:ea typeface="Century Gothic"/>
                <a:cs typeface="Century Gothic"/>
                <a:sym typeface="Century Gothic"/>
              </a:rPr>
              <a:t>Management</a:t>
            </a:r>
            <a:r>
              <a:rPr lang="el-GR" sz="1200" dirty="0">
                <a:solidFill>
                  <a:schemeClr val="dk1"/>
                </a:solidFill>
                <a:latin typeface="Century Gothic"/>
                <a:ea typeface="Century Gothic"/>
                <a:cs typeface="Century Gothic"/>
                <a:sym typeface="Century Gothic"/>
              </a:rPr>
              <a:t> of High </a:t>
            </a:r>
            <a:r>
              <a:rPr lang="el-GR" sz="1200" dirty="0" err="1">
                <a:solidFill>
                  <a:schemeClr val="dk1"/>
                </a:solidFill>
                <a:latin typeface="Century Gothic"/>
                <a:ea typeface="Century Gothic"/>
                <a:cs typeface="Century Gothic"/>
                <a:sym typeface="Century Gothic"/>
              </a:rPr>
              <a:t>Blood</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Pressure</a:t>
            </a:r>
            <a:r>
              <a:rPr lang="el-GR" sz="1200" dirty="0">
                <a:solidFill>
                  <a:schemeClr val="dk1"/>
                </a:solidFill>
                <a:latin typeface="Century Gothic"/>
                <a:ea typeface="Century Gothic"/>
                <a:cs typeface="Century Gothic"/>
                <a:sym typeface="Century Gothic"/>
              </a:rPr>
              <a:t> in </a:t>
            </a:r>
            <a:r>
              <a:rPr lang="el-GR" sz="1200" dirty="0" err="1">
                <a:solidFill>
                  <a:schemeClr val="dk1"/>
                </a:solidFill>
                <a:latin typeface="Century Gothic"/>
                <a:ea typeface="Century Gothic"/>
                <a:cs typeface="Century Gothic"/>
                <a:sym typeface="Century Gothic"/>
              </a:rPr>
              <a:t>Adults</a:t>
            </a:r>
            <a:r>
              <a:rPr lang="el-GR" sz="1200" dirty="0">
                <a:solidFill>
                  <a:schemeClr val="dk1"/>
                </a:solidFill>
                <a:latin typeface="Century Gothic"/>
                <a:ea typeface="Century Gothic"/>
                <a:cs typeface="Century Gothic"/>
                <a:sym typeface="Century Gothic"/>
              </a:rPr>
              <a:t> - American </a:t>
            </a:r>
            <a:r>
              <a:rPr lang="el-GR" sz="1200" dirty="0" err="1">
                <a:solidFill>
                  <a:schemeClr val="dk1"/>
                </a:solidFill>
                <a:latin typeface="Century Gothic"/>
                <a:ea typeface="Century Gothic"/>
                <a:cs typeface="Century Gothic"/>
                <a:sym typeface="Century Gothic"/>
              </a:rPr>
              <a:t>College</a:t>
            </a:r>
            <a:r>
              <a:rPr lang="el-GR" sz="1200" dirty="0">
                <a:solidFill>
                  <a:schemeClr val="dk1"/>
                </a:solidFill>
                <a:latin typeface="Century Gothic"/>
                <a:ea typeface="Century Gothic"/>
                <a:cs typeface="Century Gothic"/>
                <a:sym typeface="Century Gothic"/>
              </a:rPr>
              <a:t> of </a:t>
            </a:r>
            <a:r>
              <a:rPr lang="el-GR" sz="1200" dirty="0" err="1">
                <a:solidFill>
                  <a:schemeClr val="dk1"/>
                </a:solidFill>
                <a:latin typeface="Century Gothic"/>
                <a:ea typeface="Century Gothic"/>
                <a:cs typeface="Century Gothic"/>
                <a:sym typeface="Century Gothic"/>
              </a:rPr>
              <a:t>Cardiology</a:t>
            </a:r>
            <a:r>
              <a:rPr lang="el-GR" sz="1200" dirty="0">
                <a:solidFill>
                  <a:schemeClr val="dk1"/>
                </a:solidFill>
                <a:latin typeface="Century Gothic"/>
                <a:ea typeface="Century Gothic"/>
                <a:cs typeface="Century Gothic"/>
                <a:sym typeface="Century Gothic"/>
              </a:rPr>
              <a:t> - </a:t>
            </a:r>
            <a:r>
              <a:rPr lang="el-GR" sz="1200" dirty="0" err="1">
                <a:solidFill>
                  <a:schemeClr val="dk1"/>
                </a:solidFill>
                <a:latin typeface="Century Gothic"/>
                <a:ea typeface="Century Gothic"/>
                <a:cs typeface="Century Gothic"/>
                <a:sym typeface="Century Gothic"/>
              </a:rPr>
              <a:t>Feb</a:t>
            </a:r>
            <a:r>
              <a:rPr lang="el-GR" sz="1200" dirty="0">
                <a:solidFill>
                  <a:schemeClr val="dk1"/>
                </a:solidFill>
                <a:latin typeface="Century Gothic"/>
                <a:ea typeface="Century Gothic"/>
                <a:cs typeface="Century Gothic"/>
                <a:sym typeface="Century Gothic"/>
              </a:rPr>
              <a:t> 26, 2020</a:t>
            </a:r>
            <a:endParaRPr sz="1200" dirty="0">
              <a:solidFill>
                <a:schemeClr val="dk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17"/>
        <p:cNvGrpSpPr/>
        <p:nvPr/>
      </p:nvGrpSpPr>
      <p:grpSpPr>
        <a:xfrm>
          <a:off x="0" y="0"/>
          <a:ext cx="0" cy="0"/>
          <a:chOff x="0" y="0"/>
          <a:chExt cx="0" cy="0"/>
        </a:xfrm>
      </p:grpSpPr>
      <p:sp>
        <p:nvSpPr>
          <p:cNvPr id="518" name="Google Shape;518;p11"/>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19" name="Google Shape;519;p11"/>
          <p:cNvSpPr txBox="1">
            <a:spLocks noGrp="1"/>
          </p:cNvSpPr>
          <p:nvPr>
            <p:ph type="title"/>
          </p:nvPr>
        </p:nvSpPr>
        <p:spPr>
          <a:xfrm>
            <a:off x="649224" y="645106"/>
            <a:ext cx="3650279" cy="1259894"/>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rgbClr val="262626"/>
              </a:buClr>
              <a:buSzPct val="100000"/>
              <a:buFont typeface="Century Gothic"/>
              <a:buNone/>
            </a:pPr>
            <a:r>
              <a:rPr lang="el-GR" sz="2300"/>
              <a:t>Θεραπεία υπέρτασης σε ασθενείς με ιστορικό καρδιαγγειακής νόσου</a:t>
            </a:r>
            <a:br>
              <a:rPr lang="el-GR" sz="2300"/>
            </a:br>
            <a:r>
              <a:rPr lang="el-GR" sz="2300"/>
              <a:t>Καμπύλη J</a:t>
            </a:r>
            <a:endParaRPr/>
          </a:p>
        </p:txBody>
      </p:sp>
      <p:sp>
        <p:nvSpPr>
          <p:cNvPr id="520" name="Google Shape;520;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1"/>
          <p:cNvSpPr txBox="1"/>
          <p:nvPr/>
        </p:nvSpPr>
        <p:spPr>
          <a:xfrm>
            <a:off x="649225" y="2133600"/>
            <a:ext cx="3650278" cy="3759253"/>
          </a:xfrm>
          <a:prstGeom prst="rect">
            <a:avLst/>
          </a:prstGeom>
          <a:noFill/>
          <a:ln>
            <a:noFill/>
          </a:ln>
        </p:spPr>
        <p:txBody>
          <a:bodyPr spcFirstLastPara="1" wrap="square" lIns="91425" tIns="45700" rIns="91425" bIns="45700" anchor="t" anchorCtr="0">
            <a:normAutofit/>
          </a:bodyPr>
          <a:lstStyle/>
          <a:p>
            <a:pPr marR="0" lvl="0" algn="l" rtl="0">
              <a:spcBef>
                <a:spcPts val="0"/>
              </a:spcBef>
              <a:spcAft>
                <a:spcPts val="0"/>
              </a:spcAft>
              <a:buClr>
                <a:schemeClr val="accent1"/>
              </a:buClr>
              <a:buSzPts val="1800"/>
            </a:pPr>
            <a:r>
              <a:rPr lang="el-GR" sz="1800" dirty="0">
                <a:solidFill>
                  <a:srgbClr val="3F3F3F"/>
                </a:solidFill>
                <a:latin typeface="Century Gothic"/>
                <a:ea typeface="Century Gothic"/>
                <a:cs typeface="Century Gothic"/>
                <a:sym typeface="Century Gothic"/>
              </a:rPr>
              <a:t>Older </a:t>
            </a:r>
            <a:r>
              <a:rPr lang="el-GR" sz="1800" dirty="0" err="1">
                <a:solidFill>
                  <a:srgbClr val="3F3F3F"/>
                </a:solidFill>
                <a:latin typeface="Century Gothic"/>
                <a:ea typeface="Century Gothic"/>
                <a:cs typeface="Century Gothic"/>
                <a:sym typeface="Century Gothic"/>
              </a:rPr>
              <a:t>Adults</a:t>
            </a:r>
            <a:r>
              <a:rPr lang="el-GR" sz="1800" dirty="0">
                <a:solidFill>
                  <a:srgbClr val="3F3F3F"/>
                </a:solidFill>
                <a:latin typeface="Century Gothic"/>
                <a:ea typeface="Century Gothic"/>
                <a:cs typeface="Century Gothic"/>
                <a:sym typeface="Century Gothic"/>
              </a:rPr>
              <a:t> and </a:t>
            </a:r>
            <a:r>
              <a:rPr lang="el-GR" sz="1800" dirty="0" err="1">
                <a:solidFill>
                  <a:srgbClr val="3F3F3F"/>
                </a:solidFill>
                <a:latin typeface="Century Gothic"/>
                <a:ea typeface="Century Gothic"/>
                <a:cs typeface="Century Gothic"/>
                <a:sym typeface="Century Gothic"/>
              </a:rPr>
              <a:t>Hypertension</a:t>
            </a:r>
            <a:r>
              <a:rPr lang="el-GR" sz="1800" dirty="0">
                <a:solidFill>
                  <a:srgbClr val="3F3F3F"/>
                </a:solidFill>
                <a:latin typeface="Century Gothic"/>
                <a:ea typeface="Century Gothic"/>
                <a:cs typeface="Century Gothic"/>
                <a:sym typeface="Century Gothic"/>
              </a:rPr>
              <a:t>_ </a:t>
            </a:r>
            <a:r>
              <a:rPr lang="el-GR" sz="1800" dirty="0" err="1">
                <a:solidFill>
                  <a:srgbClr val="3F3F3F"/>
                </a:solidFill>
                <a:latin typeface="Century Gothic"/>
                <a:ea typeface="Century Gothic"/>
                <a:cs typeface="Century Gothic"/>
                <a:sym typeface="Century Gothic"/>
              </a:rPr>
              <a:t>Beyond</a:t>
            </a:r>
            <a:r>
              <a:rPr lang="el-GR" sz="1800" dirty="0">
                <a:solidFill>
                  <a:srgbClr val="3F3F3F"/>
                </a:solidFill>
                <a:latin typeface="Century Gothic"/>
                <a:ea typeface="Century Gothic"/>
                <a:cs typeface="Century Gothic"/>
                <a:sym typeface="Century Gothic"/>
              </a:rPr>
              <a:t> the 2017 </a:t>
            </a:r>
            <a:r>
              <a:rPr lang="el-GR" sz="1800" dirty="0" err="1">
                <a:solidFill>
                  <a:srgbClr val="3F3F3F"/>
                </a:solidFill>
                <a:latin typeface="Century Gothic"/>
                <a:ea typeface="Century Gothic"/>
                <a:cs typeface="Century Gothic"/>
                <a:sym typeface="Century Gothic"/>
              </a:rPr>
              <a:t>Guideline</a:t>
            </a:r>
            <a:r>
              <a:rPr lang="el-GR" sz="1800" dirty="0">
                <a:solidFill>
                  <a:srgbClr val="3F3F3F"/>
                </a:solidFill>
                <a:latin typeface="Century Gothic"/>
                <a:ea typeface="Century Gothic"/>
                <a:cs typeface="Century Gothic"/>
                <a:sym typeface="Century Gothic"/>
              </a:rPr>
              <a:t> for </a:t>
            </a:r>
            <a:r>
              <a:rPr lang="el-GR" sz="1800" dirty="0" err="1">
                <a:solidFill>
                  <a:srgbClr val="3F3F3F"/>
                </a:solidFill>
                <a:latin typeface="Century Gothic"/>
                <a:ea typeface="Century Gothic"/>
                <a:cs typeface="Century Gothic"/>
                <a:sym typeface="Century Gothic"/>
              </a:rPr>
              <a:t>Prevention</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Detection</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Evaluation</a:t>
            </a:r>
            <a:r>
              <a:rPr lang="el-GR" sz="1800" dirty="0">
                <a:solidFill>
                  <a:srgbClr val="3F3F3F"/>
                </a:solidFill>
                <a:latin typeface="Century Gothic"/>
                <a:ea typeface="Century Gothic"/>
                <a:cs typeface="Century Gothic"/>
                <a:sym typeface="Century Gothic"/>
              </a:rPr>
              <a:t>, and </a:t>
            </a:r>
            <a:r>
              <a:rPr lang="el-GR" sz="1800" dirty="0" err="1">
                <a:solidFill>
                  <a:srgbClr val="3F3F3F"/>
                </a:solidFill>
                <a:latin typeface="Century Gothic"/>
                <a:ea typeface="Century Gothic"/>
                <a:cs typeface="Century Gothic"/>
                <a:sym typeface="Century Gothic"/>
              </a:rPr>
              <a:t>Management</a:t>
            </a:r>
            <a:r>
              <a:rPr lang="el-GR" sz="1800" dirty="0">
                <a:solidFill>
                  <a:srgbClr val="3F3F3F"/>
                </a:solidFill>
                <a:latin typeface="Century Gothic"/>
                <a:ea typeface="Century Gothic"/>
                <a:cs typeface="Century Gothic"/>
                <a:sym typeface="Century Gothic"/>
              </a:rPr>
              <a:t> of High </a:t>
            </a:r>
            <a:r>
              <a:rPr lang="el-GR" sz="1800" dirty="0" err="1">
                <a:solidFill>
                  <a:srgbClr val="3F3F3F"/>
                </a:solidFill>
                <a:latin typeface="Century Gothic"/>
                <a:ea typeface="Century Gothic"/>
                <a:cs typeface="Century Gothic"/>
                <a:sym typeface="Century Gothic"/>
              </a:rPr>
              <a:t>Blood</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Pressure</a:t>
            </a:r>
            <a:r>
              <a:rPr lang="el-GR" sz="1800" dirty="0">
                <a:solidFill>
                  <a:srgbClr val="3F3F3F"/>
                </a:solidFill>
                <a:latin typeface="Century Gothic"/>
                <a:ea typeface="Century Gothic"/>
                <a:cs typeface="Century Gothic"/>
                <a:sym typeface="Century Gothic"/>
              </a:rPr>
              <a:t> in </a:t>
            </a:r>
            <a:r>
              <a:rPr lang="el-GR" sz="1800" dirty="0" err="1">
                <a:solidFill>
                  <a:srgbClr val="3F3F3F"/>
                </a:solidFill>
                <a:latin typeface="Century Gothic"/>
                <a:ea typeface="Century Gothic"/>
                <a:cs typeface="Century Gothic"/>
                <a:sym typeface="Century Gothic"/>
              </a:rPr>
              <a:t>Adults</a:t>
            </a:r>
            <a:r>
              <a:rPr lang="el-GR" sz="1800" dirty="0">
                <a:solidFill>
                  <a:srgbClr val="3F3F3F"/>
                </a:solidFill>
                <a:latin typeface="Century Gothic"/>
                <a:ea typeface="Century Gothic"/>
                <a:cs typeface="Century Gothic"/>
                <a:sym typeface="Century Gothic"/>
              </a:rPr>
              <a:t> - American </a:t>
            </a:r>
            <a:r>
              <a:rPr lang="el-GR" sz="1800" dirty="0" err="1">
                <a:solidFill>
                  <a:srgbClr val="3F3F3F"/>
                </a:solidFill>
                <a:latin typeface="Century Gothic"/>
                <a:ea typeface="Century Gothic"/>
                <a:cs typeface="Century Gothic"/>
                <a:sym typeface="Century Gothic"/>
              </a:rPr>
              <a:t>College</a:t>
            </a:r>
            <a:r>
              <a:rPr lang="el-GR" sz="1800" dirty="0">
                <a:solidFill>
                  <a:srgbClr val="3F3F3F"/>
                </a:solidFill>
                <a:latin typeface="Century Gothic"/>
                <a:ea typeface="Century Gothic"/>
                <a:cs typeface="Century Gothic"/>
                <a:sym typeface="Century Gothic"/>
              </a:rPr>
              <a:t> of </a:t>
            </a:r>
            <a:r>
              <a:rPr lang="el-GR" sz="1800" dirty="0" err="1">
                <a:solidFill>
                  <a:srgbClr val="3F3F3F"/>
                </a:solidFill>
                <a:latin typeface="Century Gothic"/>
                <a:ea typeface="Century Gothic"/>
                <a:cs typeface="Century Gothic"/>
                <a:sym typeface="Century Gothic"/>
              </a:rPr>
              <a:t>Cardiology</a:t>
            </a:r>
            <a:r>
              <a:rPr lang="el-GR" sz="1800" dirty="0">
                <a:solidFill>
                  <a:srgbClr val="3F3F3F"/>
                </a:solidFill>
                <a:latin typeface="Century Gothic"/>
                <a:ea typeface="Century Gothic"/>
                <a:cs typeface="Century Gothic"/>
                <a:sym typeface="Century Gothic"/>
              </a:rPr>
              <a:t> - </a:t>
            </a:r>
            <a:r>
              <a:rPr lang="el-GR" sz="1800" dirty="0" err="1">
                <a:solidFill>
                  <a:srgbClr val="3F3F3F"/>
                </a:solidFill>
                <a:latin typeface="Century Gothic"/>
                <a:ea typeface="Century Gothic"/>
                <a:cs typeface="Century Gothic"/>
                <a:sym typeface="Century Gothic"/>
              </a:rPr>
              <a:t>Feb</a:t>
            </a:r>
            <a:r>
              <a:rPr lang="el-GR" sz="1800" dirty="0">
                <a:solidFill>
                  <a:srgbClr val="3F3F3F"/>
                </a:solidFill>
                <a:latin typeface="Century Gothic"/>
                <a:ea typeface="Century Gothic"/>
                <a:cs typeface="Century Gothic"/>
                <a:sym typeface="Century Gothic"/>
              </a:rPr>
              <a:t> 26, 2020</a:t>
            </a:r>
            <a:endParaRPr dirty="0"/>
          </a:p>
        </p:txBody>
      </p:sp>
      <p:pic>
        <p:nvPicPr>
          <p:cNvPr id="522" name="Google Shape;522;p11"/>
          <p:cNvPicPr preferRelativeResize="0">
            <a:picLocks noGrp="1"/>
          </p:cNvPicPr>
          <p:nvPr>
            <p:ph type="body" idx="1"/>
          </p:nvPr>
        </p:nvPicPr>
        <p:blipFill rotWithShape="1">
          <a:blip r:embed="rId3">
            <a:alphaModFix/>
          </a:blip>
          <a:srcRect/>
          <a:stretch/>
        </p:blipFill>
        <p:spPr>
          <a:xfrm>
            <a:off x="5137022" y="640080"/>
            <a:ext cx="5918618" cy="5252773"/>
          </a:xfrm>
          <a:prstGeom prst="rect">
            <a:avLst/>
          </a:prstGeom>
          <a:noFill/>
          <a:ln>
            <a:noFill/>
          </a:ln>
        </p:spPr>
      </p:pic>
      <p:sp>
        <p:nvSpPr>
          <p:cNvPr id="523" name="Google Shape;523;p11"/>
          <p:cNvSpPr/>
          <p:nvPr/>
        </p:nvSpPr>
        <p:spPr>
          <a:xfrm>
            <a:off x="-1" y="6061223"/>
            <a:ext cx="1038036" cy="506277"/>
          </a:xfrm>
          <a:custGeom>
            <a:avLst/>
            <a:gdLst/>
            <a:ahLst/>
            <a:cxnLst/>
            <a:rect l="l" t="t" r="r" b="b"/>
            <a:pathLst>
              <a:path w="1038036" h="506277" extrusionOk="0">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27"/>
        <p:cNvGrpSpPr/>
        <p:nvPr/>
      </p:nvGrpSpPr>
      <p:grpSpPr>
        <a:xfrm>
          <a:off x="0" y="0"/>
          <a:ext cx="0" cy="0"/>
          <a:chOff x="0" y="0"/>
          <a:chExt cx="0" cy="0"/>
        </a:xfrm>
      </p:grpSpPr>
      <p:sp>
        <p:nvSpPr>
          <p:cNvPr id="528" name="Google Shape;528;p12"/>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29" name="Google Shape;529;p12"/>
          <p:cNvSpPr txBox="1">
            <a:spLocks noGrp="1"/>
          </p:cNvSpPr>
          <p:nvPr>
            <p:ph type="title"/>
          </p:nvPr>
        </p:nvSpPr>
        <p:spPr>
          <a:xfrm>
            <a:off x="649224" y="645106"/>
            <a:ext cx="3650279" cy="125989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62626"/>
              </a:buClr>
              <a:buSzPts val="2800"/>
              <a:buFont typeface="Century Gothic"/>
              <a:buNone/>
            </a:pPr>
            <a:r>
              <a:rPr lang="el-GR" sz="2800"/>
              <a:t>Διαχείριση της υπέρτασης στον ηλικιωμένο ασθενή</a:t>
            </a:r>
            <a:endParaRPr/>
          </a:p>
        </p:txBody>
      </p:sp>
      <p:sp>
        <p:nvSpPr>
          <p:cNvPr id="530" name="Google Shape;530;p12"/>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2"/>
          <p:cNvSpPr txBox="1"/>
          <p:nvPr/>
        </p:nvSpPr>
        <p:spPr>
          <a:xfrm>
            <a:off x="649225" y="2133600"/>
            <a:ext cx="3650278" cy="3759253"/>
          </a:xfrm>
          <a:prstGeom prst="rect">
            <a:avLst/>
          </a:prstGeom>
          <a:noFill/>
          <a:ln>
            <a:noFill/>
          </a:ln>
        </p:spPr>
        <p:txBody>
          <a:bodyPr spcFirstLastPara="1" wrap="square" lIns="91425" tIns="45700" rIns="91425" bIns="45700" anchor="t" anchorCtr="0">
            <a:normAutofit/>
          </a:bodyPr>
          <a:lstStyle/>
          <a:p>
            <a:pPr marR="0" lvl="0" algn="l" rtl="0">
              <a:spcBef>
                <a:spcPts val="0"/>
              </a:spcBef>
              <a:spcAft>
                <a:spcPts val="0"/>
              </a:spcAft>
              <a:buClr>
                <a:schemeClr val="accent1"/>
              </a:buClr>
              <a:buSzPts val="1800"/>
            </a:pPr>
            <a:r>
              <a:rPr lang="el-GR" sz="1800" dirty="0">
                <a:solidFill>
                  <a:srgbClr val="3F3F3F"/>
                </a:solidFill>
                <a:latin typeface="Century Gothic"/>
                <a:ea typeface="Century Gothic"/>
                <a:cs typeface="Century Gothic"/>
                <a:sym typeface="Century Gothic"/>
              </a:rPr>
              <a:t>Older </a:t>
            </a:r>
            <a:r>
              <a:rPr lang="el-GR" sz="1800" dirty="0" err="1">
                <a:solidFill>
                  <a:srgbClr val="3F3F3F"/>
                </a:solidFill>
                <a:latin typeface="Century Gothic"/>
                <a:ea typeface="Century Gothic"/>
                <a:cs typeface="Century Gothic"/>
                <a:sym typeface="Century Gothic"/>
              </a:rPr>
              <a:t>Adults</a:t>
            </a:r>
            <a:r>
              <a:rPr lang="el-GR" sz="1800" dirty="0">
                <a:solidFill>
                  <a:srgbClr val="3F3F3F"/>
                </a:solidFill>
                <a:latin typeface="Century Gothic"/>
                <a:ea typeface="Century Gothic"/>
                <a:cs typeface="Century Gothic"/>
                <a:sym typeface="Century Gothic"/>
              </a:rPr>
              <a:t> and </a:t>
            </a:r>
            <a:r>
              <a:rPr lang="el-GR" sz="1800" dirty="0" err="1">
                <a:solidFill>
                  <a:srgbClr val="3F3F3F"/>
                </a:solidFill>
                <a:latin typeface="Century Gothic"/>
                <a:ea typeface="Century Gothic"/>
                <a:cs typeface="Century Gothic"/>
                <a:sym typeface="Century Gothic"/>
              </a:rPr>
              <a:t>Hypertension</a:t>
            </a:r>
            <a:r>
              <a:rPr lang="el-GR" sz="1800" dirty="0">
                <a:solidFill>
                  <a:srgbClr val="3F3F3F"/>
                </a:solidFill>
                <a:latin typeface="Century Gothic"/>
                <a:ea typeface="Century Gothic"/>
                <a:cs typeface="Century Gothic"/>
                <a:sym typeface="Century Gothic"/>
              </a:rPr>
              <a:t>_ </a:t>
            </a:r>
            <a:r>
              <a:rPr lang="el-GR" sz="1800" dirty="0" err="1">
                <a:solidFill>
                  <a:srgbClr val="3F3F3F"/>
                </a:solidFill>
                <a:latin typeface="Century Gothic"/>
                <a:ea typeface="Century Gothic"/>
                <a:cs typeface="Century Gothic"/>
                <a:sym typeface="Century Gothic"/>
              </a:rPr>
              <a:t>Beyond</a:t>
            </a:r>
            <a:r>
              <a:rPr lang="el-GR" sz="1800" dirty="0">
                <a:solidFill>
                  <a:srgbClr val="3F3F3F"/>
                </a:solidFill>
                <a:latin typeface="Century Gothic"/>
                <a:ea typeface="Century Gothic"/>
                <a:cs typeface="Century Gothic"/>
                <a:sym typeface="Century Gothic"/>
              </a:rPr>
              <a:t> the 2017 </a:t>
            </a:r>
            <a:r>
              <a:rPr lang="el-GR" sz="1800" dirty="0" err="1">
                <a:solidFill>
                  <a:srgbClr val="3F3F3F"/>
                </a:solidFill>
                <a:latin typeface="Century Gothic"/>
                <a:ea typeface="Century Gothic"/>
                <a:cs typeface="Century Gothic"/>
                <a:sym typeface="Century Gothic"/>
              </a:rPr>
              <a:t>Guideline</a:t>
            </a:r>
            <a:r>
              <a:rPr lang="el-GR" sz="1800" dirty="0">
                <a:solidFill>
                  <a:srgbClr val="3F3F3F"/>
                </a:solidFill>
                <a:latin typeface="Century Gothic"/>
                <a:ea typeface="Century Gothic"/>
                <a:cs typeface="Century Gothic"/>
                <a:sym typeface="Century Gothic"/>
              </a:rPr>
              <a:t> for </a:t>
            </a:r>
            <a:r>
              <a:rPr lang="el-GR" sz="1800" dirty="0" err="1">
                <a:solidFill>
                  <a:srgbClr val="3F3F3F"/>
                </a:solidFill>
                <a:latin typeface="Century Gothic"/>
                <a:ea typeface="Century Gothic"/>
                <a:cs typeface="Century Gothic"/>
                <a:sym typeface="Century Gothic"/>
              </a:rPr>
              <a:t>Prevention</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Detection</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Evaluation</a:t>
            </a:r>
            <a:r>
              <a:rPr lang="el-GR" sz="1800" dirty="0">
                <a:solidFill>
                  <a:srgbClr val="3F3F3F"/>
                </a:solidFill>
                <a:latin typeface="Century Gothic"/>
                <a:ea typeface="Century Gothic"/>
                <a:cs typeface="Century Gothic"/>
                <a:sym typeface="Century Gothic"/>
              </a:rPr>
              <a:t>, and </a:t>
            </a:r>
            <a:r>
              <a:rPr lang="el-GR" sz="1800" dirty="0" err="1">
                <a:solidFill>
                  <a:srgbClr val="3F3F3F"/>
                </a:solidFill>
                <a:latin typeface="Century Gothic"/>
                <a:ea typeface="Century Gothic"/>
                <a:cs typeface="Century Gothic"/>
                <a:sym typeface="Century Gothic"/>
              </a:rPr>
              <a:t>Management</a:t>
            </a:r>
            <a:r>
              <a:rPr lang="el-GR" sz="1800" dirty="0">
                <a:solidFill>
                  <a:srgbClr val="3F3F3F"/>
                </a:solidFill>
                <a:latin typeface="Century Gothic"/>
                <a:ea typeface="Century Gothic"/>
                <a:cs typeface="Century Gothic"/>
                <a:sym typeface="Century Gothic"/>
              </a:rPr>
              <a:t> of High </a:t>
            </a:r>
            <a:r>
              <a:rPr lang="el-GR" sz="1800" dirty="0" err="1">
                <a:solidFill>
                  <a:srgbClr val="3F3F3F"/>
                </a:solidFill>
                <a:latin typeface="Century Gothic"/>
                <a:ea typeface="Century Gothic"/>
                <a:cs typeface="Century Gothic"/>
                <a:sym typeface="Century Gothic"/>
              </a:rPr>
              <a:t>Blood</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Pressure</a:t>
            </a:r>
            <a:r>
              <a:rPr lang="el-GR" sz="1800" dirty="0">
                <a:solidFill>
                  <a:srgbClr val="3F3F3F"/>
                </a:solidFill>
                <a:latin typeface="Century Gothic"/>
                <a:ea typeface="Century Gothic"/>
                <a:cs typeface="Century Gothic"/>
                <a:sym typeface="Century Gothic"/>
              </a:rPr>
              <a:t> in </a:t>
            </a:r>
            <a:r>
              <a:rPr lang="el-GR" sz="1800" dirty="0" err="1">
                <a:solidFill>
                  <a:srgbClr val="3F3F3F"/>
                </a:solidFill>
                <a:latin typeface="Century Gothic"/>
                <a:ea typeface="Century Gothic"/>
                <a:cs typeface="Century Gothic"/>
                <a:sym typeface="Century Gothic"/>
              </a:rPr>
              <a:t>Adults</a:t>
            </a:r>
            <a:r>
              <a:rPr lang="el-GR" sz="1800" dirty="0">
                <a:solidFill>
                  <a:srgbClr val="3F3F3F"/>
                </a:solidFill>
                <a:latin typeface="Century Gothic"/>
                <a:ea typeface="Century Gothic"/>
                <a:cs typeface="Century Gothic"/>
                <a:sym typeface="Century Gothic"/>
              </a:rPr>
              <a:t> - American </a:t>
            </a:r>
            <a:r>
              <a:rPr lang="el-GR" sz="1800" dirty="0" err="1">
                <a:solidFill>
                  <a:srgbClr val="3F3F3F"/>
                </a:solidFill>
                <a:latin typeface="Century Gothic"/>
                <a:ea typeface="Century Gothic"/>
                <a:cs typeface="Century Gothic"/>
                <a:sym typeface="Century Gothic"/>
              </a:rPr>
              <a:t>College</a:t>
            </a:r>
            <a:r>
              <a:rPr lang="el-GR" sz="1800" dirty="0">
                <a:solidFill>
                  <a:srgbClr val="3F3F3F"/>
                </a:solidFill>
                <a:latin typeface="Century Gothic"/>
                <a:ea typeface="Century Gothic"/>
                <a:cs typeface="Century Gothic"/>
                <a:sym typeface="Century Gothic"/>
              </a:rPr>
              <a:t> of </a:t>
            </a:r>
            <a:r>
              <a:rPr lang="el-GR" sz="1800" dirty="0" err="1">
                <a:solidFill>
                  <a:srgbClr val="3F3F3F"/>
                </a:solidFill>
                <a:latin typeface="Century Gothic"/>
                <a:ea typeface="Century Gothic"/>
                <a:cs typeface="Century Gothic"/>
                <a:sym typeface="Century Gothic"/>
              </a:rPr>
              <a:t>Cardiology</a:t>
            </a:r>
            <a:r>
              <a:rPr lang="el-GR" sz="1800" dirty="0">
                <a:solidFill>
                  <a:srgbClr val="3F3F3F"/>
                </a:solidFill>
                <a:latin typeface="Century Gothic"/>
                <a:ea typeface="Century Gothic"/>
                <a:cs typeface="Century Gothic"/>
                <a:sym typeface="Century Gothic"/>
              </a:rPr>
              <a:t> - </a:t>
            </a:r>
            <a:r>
              <a:rPr lang="el-GR" sz="1800" dirty="0" err="1">
                <a:solidFill>
                  <a:srgbClr val="3F3F3F"/>
                </a:solidFill>
                <a:latin typeface="Century Gothic"/>
                <a:ea typeface="Century Gothic"/>
                <a:cs typeface="Century Gothic"/>
                <a:sym typeface="Century Gothic"/>
              </a:rPr>
              <a:t>Feb</a:t>
            </a:r>
            <a:r>
              <a:rPr lang="el-GR" sz="1800" dirty="0">
                <a:solidFill>
                  <a:srgbClr val="3F3F3F"/>
                </a:solidFill>
                <a:latin typeface="Century Gothic"/>
                <a:ea typeface="Century Gothic"/>
                <a:cs typeface="Century Gothic"/>
                <a:sym typeface="Century Gothic"/>
              </a:rPr>
              <a:t> 26, 2020</a:t>
            </a:r>
            <a:endParaRPr dirty="0"/>
          </a:p>
        </p:txBody>
      </p:sp>
      <p:pic>
        <p:nvPicPr>
          <p:cNvPr id="532" name="Google Shape;532;p12"/>
          <p:cNvPicPr preferRelativeResize="0">
            <a:picLocks noGrp="1"/>
          </p:cNvPicPr>
          <p:nvPr>
            <p:ph type="body" idx="1"/>
          </p:nvPr>
        </p:nvPicPr>
        <p:blipFill rotWithShape="1">
          <a:blip r:embed="rId3">
            <a:alphaModFix/>
          </a:blip>
          <a:srcRect/>
          <a:stretch/>
        </p:blipFill>
        <p:spPr>
          <a:xfrm>
            <a:off x="4619543" y="963185"/>
            <a:ext cx="6953577" cy="4606562"/>
          </a:xfrm>
          <a:prstGeom prst="rect">
            <a:avLst/>
          </a:prstGeom>
          <a:noFill/>
          <a:ln>
            <a:noFill/>
          </a:ln>
        </p:spPr>
      </p:pic>
      <p:sp>
        <p:nvSpPr>
          <p:cNvPr id="533" name="Google Shape;533;p12"/>
          <p:cNvSpPr/>
          <p:nvPr/>
        </p:nvSpPr>
        <p:spPr>
          <a:xfrm>
            <a:off x="-1" y="6061223"/>
            <a:ext cx="1038036" cy="506277"/>
          </a:xfrm>
          <a:custGeom>
            <a:avLst/>
            <a:gdLst/>
            <a:ahLst/>
            <a:cxnLst/>
            <a:rect l="l" t="t" r="r" b="b"/>
            <a:pathLst>
              <a:path w="1038036" h="506277" extrusionOk="0">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37"/>
        <p:cNvGrpSpPr/>
        <p:nvPr/>
      </p:nvGrpSpPr>
      <p:grpSpPr>
        <a:xfrm>
          <a:off x="0" y="0"/>
          <a:ext cx="0" cy="0"/>
          <a:chOff x="0" y="0"/>
          <a:chExt cx="0" cy="0"/>
        </a:xfrm>
      </p:grpSpPr>
      <p:grpSp>
        <p:nvGrpSpPr>
          <p:cNvPr id="538" name="Google Shape;538;p13"/>
          <p:cNvGrpSpPr/>
          <p:nvPr/>
        </p:nvGrpSpPr>
        <p:grpSpPr>
          <a:xfrm>
            <a:off x="9" y="228600"/>
            <a:ext cx="2851523" cy="6638625"/>
            <a:chOff x="2487613" y="285750"/>
            <a:chExt cx="2428875" cy="5654676"/>
          </a:xfrm>
        </p:grpSpPr>
        <p:sp>
          <p:nvSpPr>
            <p:cNvPr id="539" name="Google Shape;539;p1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1" name="Google Shape;551;p13"/>
          <p:cNvGrpSpPr/>
          <p:nvPr/>
        </p:nvGrpSpPr>
        <p:grpSpPr>
          <a:xfrm>
            <a:off x="27224" y="-786"/>
            <a:ext cx="2356675" cy="6854040"/>
            <a:chOff x="6627813" y="194833"/>
            <a:chExt cx="1952625" cy="5678918"/>
          </a:xfrm>
        </p:grpSpPr>
        <p:sp>
          <p:nvSpPr>
            <p:cNvPr id="552" name="Google Shape;552;p1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4" name="Google Shape;564;p1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3"/>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567" name="Google Shape;567;p13"/>
          <p:cNvGrpSpPr/>
          <p:nvPr/>
        </p:nvGrpSpPr>
        <p:grpSpPr>
          <a:xfrm>
            <a:off x="27224" y="-786"/>
            <a:ext cx="2356675" cy="6854040"/>
            <a:chOff x="6627813" y="194833"/>
            <a:chExt cx="1952625" cy="5678918"/>
          </a:xfrm>
        </p:grpSpPr>
        <p:sp>
          <p:nvSpPr>
            <p:cNvPr id="568" name="Google Shape;568;p1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0" name="Google Shape;580;p1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2" name="Google Shape;582;p13"/>
          <p:cNvGrpSpPr/>
          <p:nvPr/>
        </p:nvGrpSpPr>
        <p:grpSpPr>
          <a:xfrm>
            <a:off x="4589070" y="1883916"/>
            <a:ext cx="3922253" cy="2614181"/>
            <a:chOff x="2496572" y="1245"/>
            <a:chExt cx="3922253" cy="2614181"/>
          </a:xfrm>
        </p:grpSpPr>
        <p:sp>
          <p:nvSpPr>
            <p:cNvPr id="583" name="Google Shape;583;p13"/>
            <p:cNvSpPr/>
            <p:nvPr/>
          </p:nvSpPr>
          <p:spPr>
            <a:xfrm>
              <a:off x="2496572" y="1245"/>
              <a:ext cx="3530027" cy="2241567"/>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3"/>
            <p:cNvSpPr/>
            <p:nvPr/>
          </p:nvSpPr>
          <p:spPr>
            <a:xfrm>
              <a:off x="2888798" y="373859"/>
              <a:ext cx="3530027" cy="2241567"/>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13"/>
            <p:cNvSpPr txBox="1"/>
            <p:nvPr/>
          </p:nvSpPr>
          <p:spPr>
            <a:xfrm>
              <a:off x="2954451" y="439512"/>
              <a:ext cx="3398721" cy="2110261"/>
            </a:xfrm>
            <a:prstGeom prst="rect">
              <a:avLst/>
            </a:prstGeom>
            <a:noFill/>
            <a:ln>
              <a:noFill/>
            </a:ln>
          </p:spPr>
          <p:txBody>
            <a:bodyPr spcFirstLastPara="1" wrap="square" lIns="175250" tIns="175250" rIns="175250" bIns="175250" anchor="ctr" anchorCtr="0">
              <a:noAutofit/>
            </a:bodyPr>
            <a:lstStyle/>
            <a:p>
              <a:pPr marL="0" marR="0" lvl="0" indent="0" algn="ctr" rtl="0">
                <a:lnSpc>
                  <a:spcPct val="90000"/>
                </a:lnSpc>
                <a:spcBef>
                  <a:spcPts val="0"/>
                </a:spcBef>
                <a:spcAft>
                  <a:spcPts val="0"/>
                </a:spcAft>
                <a:buClr>
                  <a:schemeClr val="dk1"/>
                </a:buClr>
                <a:buSzPts val="4600"/>
                <a:buFont typeface="Century Gothic"/>
                <a:buNone/>
              </a:pPr>
              <a:r>
                <a:rPr lang="el-GR" sz="4600">
                  <a:solidFill>
                    <a:schemeClr val="dk1"/>
                  </a:solidFill>
                  <a:latin typeface="Century Gothic"/>
                  <a:ea typeface="Century Gothic"/>
                  <a:cs typeface="Century Gothic"/>
                  <a:sym typeface="Century Gothic"/>
                </a:rPr>
                <a:t>Καρδιακή συχνότητα</a:t>
              </a:r>
              <a:endParaRPr sz="4600">
                <a:solidFill>
                  <a:schemeClr val="dk1"/>
                </a:solidFill>
                <a:latin typeface="Century Gothic"/>
                <a:ea typeface="Century Gothic"/>
                <a:cs typeface="Century Gothic"/>
                <a:sym typeface="Century Gothic"/>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89"/>
        <p:cNvGrpSpPr/>
        <p:nvPr/>
      </p:nvGrpSpPr>
      <p:grpSpPr>
        <a:xfrm>
          <a:off x="0" y="0"/>
          <a:ext cx="0" cy="0"/>
          <a:chOff x="0" y="0"/>
          <a:chExt cx="0" cy="0"/>
        </a:xfrm>
      </p:grpSpPr>
      <p:sp>
        <p:nvSpPr>
          <p:cNvPr id="590" name="Google Shape;590;p14"/>
          <p:cNvSpPr/>
          <p:nvPr/>
        </p:nvSpPr>
        <p:spPr>
          <a:xfrm>
            <a:off x="-7620" y="-1"/>
            <a:ext cx="12207240" cy="6858001"/>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591" name="Google Shape;591;p14"/>
          <p:cNvGrpSpPr/>
          <p:nvPr/>
        </p:nvGrpSpPr>
        <p:grpSpPr>
          <a:xfrm>
            <a:off x="9" y="228600"/>
            <a:ext cx="2851523" cy="6638625"/>
            <a:chOff x="2487613" y="285750"/>
            <a:chExt cx="2428875" cy="5654676"/>
          </a:xfrm>
        </p:grpSpPr>
        <p:sp>
          <p:nvSpPr>
            <p:cNvPr id="592" name="Google Shape;592;p14"/>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4"/>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4"/>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4"/>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4"/>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4"/>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4"/>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4"/>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4"/>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4"/>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4"/>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4"/>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4" name="Google Shape;604;p14"/>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62626"/>
              </a:buClr>
              <a:buSzPts val="2800"/>
              <a:buFont typeface="Century Gothic"/>
              <a:buNone/>
            </a:pPr>
            <a:r>
              <a:rPr lang="el-GR" sz="2800"/>
              <a:t>Φυσιολογικές μεταβολές στην καρδιακή συχνότητα λόγω γήρανσης</a:t>
            </a:r>
            <a:br>
              <a:rPr lang="el-GR" sz="2800"/>
            </a:br>
            <a:endParaRPr sz="2800"/>
          </a:p>
        </p:txBody>
      </p:sp>
      <p:grpSp>
        <p:nvGrpSpPr>
          <p:cNvPr id="605" name="Google Shape;605;p14"/>
          <p:cNvGrpSpPr/>
          <p:nvPr/>
        </p:nvGrpSpPr>
        <p:grpSpPr>
          <a:xfrm>
            <a:off x="27224" y="-786"/>
            <a:ext cx="2356675" cy="6854040"/>
            <a:chOff x="6627813" y="194833"/>
            <a:chExt cx="1952625" cy="5678918"/>
          </a:xfrm>
        </p:grpSpPr>
        <p:sp>
          <p:nvSpPr>
            <p:cNvPr id="606" name="Google Shape;606;p14"/>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4"/>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4"/>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4"/>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4"/>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4"/>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4"/>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14"/>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4"/>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4"/>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4"/>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4"/>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8" name="Google Shape;618;p14"/>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4"/>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0" name="Google Shape;620;p14"/>
          <p:cNvGrpSpPr/>
          <p:nvPr/>
        </p:nvGrpSpPr>
        <p:grpSpPr>
          <a:xfrm>
            <a:off x="2942844" y="2133600"/>
            <a:ext cx="8208135" cy="3777621"/>
            <a:chOff x="353632" y="0"/>
            <a:chExt cx="8208135" cy="3777621"/>
          </a:xfrm>
        </p:grpSpPr>
        <p:sp>
          <p:nvSpPr>
            <p:cNvPr id="621" name="Google Shape;621;p14"/>
            <p:cNvSpPr/>
            <p:nvPr/>
          </p:nvSpPr>
          <p:spPr>
            <a:xfrm>
              <a:off x="353632" y="0"/>
              <a:ext cx="2417678" cy="1813258"/>
            </a:xfrm>
            <a:prstGeom prst="upArrow">
              <a:avLst>
                <a:gd name="adj1" fmla="val 50000"/>
                <a:gd name="adj2" fmla="val 50000"/>
              </a:avLst>
            </a:prstGeom>
            <a:solidFill>
              <a:schemeClr val="accent5"/>
            </a:solidFill>
            <a:ln w="222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14"/>
            <p:cNvSpPr/>
            <p:nvPr/>
          </p:nvSpPr>
          <p:spPr>
            <a:xfrm>
              <a:off x="2843840" y="0"/>
              <a:ext cx="4992624" cy="181325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4"/>
            <p:cNvSpPr txBox="1"/>
            <p:nvPr/>
          </p:nvSpPr>
          <p:spPr>
            <a:xfrm>
              <a:off x="2843840" y="0"/>
              <a:ext cx="4992624" cy="1813258"/>
            </a:xfrm>
            <a:prstGeom prst="rect">
              <a:avLst/>
            </a:prstGeom>
            <a:noFill/>
            <a:ln>
              <a:noFill/>
            </a:ln>
          </p:spPr>
          <p:txBody>
            <a:bodyPr spcFirstLastPara="1" wrap="square" lIns="270250" tIns="0" rIns="270250" bIns="270250" anchor="ctr" anchorCtr="0">
              <a:noAutofit/>
            </a:bodyPr>
            <a:lstStyle/>
            <a:p>
              <a:pPr marL="0" marR="0" lvl="0" indent="0" algn="l" rtl="0">
                <a:lnSpc>
                  <a:spcPct val="90000"/>
                </a:lnSpc>
                <a:spcBef>
                  <a:spcPts val="0"/>
                </a:spcBef>
                <a:spcAft>
                  <a:spcPts val="0"/>
                </a:spcAft>
                <a:buClr>
                  <a:schemeClr val="dk1"/>
                </a:buClr>
                <a:buSzPts val="3800"/>
                <a:buFont typeface="Century Gothic"/>
                <a:buNone/>
              </a:pPr>
              <a:r>
                <a:rPr lang="el-GR" sz="3800">
                  <a:solidFill>
                    <a:schemeClr val="dk1"/>
                  </a:solidFill>
                  <a:latin typeface="Century Gothic"/>
                  <a:ea typeface="Century Gothic"/>
                  <a:cs typeface="Century Gothic"/>
                  <a:sym typeface="Century Gothic"/>
                </a:rPr>
                <a:t>Καρδιακή συχνότητα ηρεμίας</a:t>
              </a:r>
              <a:endParaRPr sz="3800">
                <a:solidFill>
                  <a:schemeClr val="dk1"/>
                </a:solidFill>
                <a:latin typeface="Century Gothic"/>
                <a:ea typeface="Century Gothic"/>
                <a:cs typeface="Century Gothic"/>
                <a:sym typeface="Century Gothic"/>
              </a:endParaRPr>
            </a:p>
          </p:txBody>
        </p:sp>
        <p:sp>
          <p:nvSpPr>
            <p:cNvPr id="624" name="Google Shape;624;p14"/>
            <p:cNvSpPr/>
            <p:nvPr/>
          </p:nvSpPr>
          <p:spPr>
            <a:xfrm>
              <a:off x="1078935" y="1964363"/>
              <a:ext cx="2417678" cy="1813258"/>
            </a:xfrm>
            <a:prstGeom prst="downArrow">
              <a:avLst>
                <a:gd name="adj1" fmla="val 50000"/>
                <a:gd name="adj2" fmla="val 50000"/>
              </a:avLst>
            </a:prstGeom>
            <a:solidFill>
              <a:srgbClr val="69AB8F"/>
            </a:solidFill>
            <a:ln w="222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4"/>
            <p:cNvSpPr/>
            <p:nvPr/>
          </p:nvSpPr>
          <p:spPr>
            <a:xfrm>
              <a:off x="3569143" y="1964363"/>
              <a:ext cx="4992624" cy="181325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4"/>
            <p:cNvSpPr txBox="1"/>
            <p:nvPr/>
          </p:nvSpPr>
          <p:spPr>
            <a:xfrm>
              <a:off x="3569143" y="1964363"/>
              <a:ext cx="4992624" cy="1813258"/>
            </a:xfrm>
            <a:prstGeom prst="rect">
              <a:avLst/>
            </a:prstGeom>
            <a:noFill/>
            <a:ln>
              <a:noFill/>
            </a:ln>
          </p:spPr>
          <p:txBody>
            <a:bodyPr spcFirstLastPara="1" wrap="square" lIns="270250" tIns="0" rIns="270250" bIns="270250" anchor="ctr" anchorCtr="0">
              <a:noAutofit/>
            </a:bodyPr>
            <a:lstStyle/>
            <a:p>
              <a:pPr marL="0" marR="0" lvl="0" indent="0" algn="l" rtl="0">
                <a:lnSpc>
                  <a:spcPct val="90000"/>
                </a:lnSpc>
                <a:spcBef>
                  <a:spcPts val="0"/>
                </a:spcBef>
                <a:spcAft>
                  <a:spcPts val="0"/>
                </a:spcAft>
                <a:buClr>
                  <a:schemeClr val="dk1"/>
                </a:buClr>
                <a:buSzPts val="3800"/>
                <a:buFont typeface="Century Gothic"/>
                <a:buNone/>
              </a:pPr>
              <a:r>
                <a:rPr lang="el-GR" sz="3800">
                  <a:solidFill>
                    <a:schemeClr val="dk1"/>
                  </a:solidFill>
                  <a:latin typeface="Century Gothic"/>
                  <a:ea typeface="Century Gothic"/>
                  <a:cs typeface="Century Gothic"/>
                  <a:sym typeface="Century Gothic"/>
                </a:rPr>
                <a:t>Μέγιστη καρδιακή συχνότητα </a:t>
              </a:r>
              <a:endParaRPr sz="3800">
                <a:solidFill>
                  <a:schemeClr val="dk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D9E3E5E2-518E-4DC9-83F8-F496411DAE67}"/>
              </a:ext>
            </a:extLst>
          </p:cNvPr>
          <p:cNvSpPr txBox="1"/>
          <p:nvPr/>
        </p:nvSpPr>
        <p:spPr>
          <a:xfrm>
            <a:off x="4434348" y="6233890"/>
            <a:ext cx="7070264" cy="338554"/>
          </a:xfrm>
          <a:prstGeom prst="rect">
            <a:avLst/>
          </a:prstGeom>
          <a:noFill/>
        </p:spPr>
        <p:txBody>
          <a:bodyPr wrap="square" rtlCol="0">
            <a:spAutoFit/>
          </a:bodyPr>
          <a:lstStyle/>
          <a:p>
            <a:pPr algn="r"/>
            <a:r>
              <a:rPr lang="en-US" sz="1600" b="0" i="0" u="none" strike="noStrike" baseline="0" dirty="0" err="1">
                <a:latin typeface="TimesLTStd-Roman"/>
              </a:rPr>
              <a:t>Lakatta</a:t>
            </a:r>
            <a:r>
              <a:rPr lang="en-US" sz="1600" b="0" i="0" u="none" strike="noStrike" baseline="0" dirty="0">
                <a:latin typeface="TimesLTStd-Roman"/>
              </a:rPr>
              <a:t> EG (2000) Cardiovascular aging in health. Clin </a:t>
            </a:r>
            <a:r>
              <a:rPr lang="en-US" sz="1600" b="0" i="0" u="none" strike="noStrike" baseline="0" dirty="0" err="1">
                <a:latin typeface="TimesLTStd-Roman"/>
              </a:rPr>
              <a:t>Geriatr</a:t>
            </a:r>
            <a:r>
              <a:rPr lang="en-US" sz="1600" b="0" i="0" u="none" strike="noStrike" baseline="0" dirty="0">
                <a:latin typeface="TimesLTStd-Roman"/>
              </a:rPr>
              <a:t> Med 16(3):419–444</a:t>
            </a:r>
            <a:endParaRPr lang="el-GR"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630"/>
        <p:cNvGrpSpPr/>
        <p:nvPr/>
      </p:nvGrpSpPr>
      <p:grpSpPr>
        <a:xfrm>
          <a:off x="0" y="0"/>
          <a:ext cx="0" cy="0"/>
          <a:chOff x="0" y="0"/>
          <a:chExt cx="0" cy="0"/>
        </a:xfrm>
      </p:grpSpPr>
      <p:sp>
        <p:nvSpPr>
          <p:cNvPr id="631" name="Google Shape;631;p15"/>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32" name="Google Shape;632;p15"/>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62626"/>
              </a:buClr>
              <a:buSzPts val="2800"/>
              <a:buFont typeface="Century Gothic"/>
              <a:buNone/>
            </a:pPr>
            <a:r>
              <a:rPr lang="el-GR" sz="2800"/>
              <a:t>Παθολογικές μεταβολές στην καρδιακή συχνότητα</a:t>
            </a:r>
            <a:br>
              <a:rPr lang="el-GR" sz="2800"/>
            </a:br>
            <a:br>
              <a:rPr lang="el-GR" sz="2800"/>
            </a:br>
            <a:endParaRPr sz="2800"/>
          </a:p>
        </p:txBody>
      </p:sp>
      <p:sp>
        <p:nvSpPr>
          <p:cNvPr id="633" name="Google Shape;633;p15"/>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1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5" name="Google Shape;635;p15"/>
          <p:cNvGrpSpPr/>
          <p:nvPr/>
        </p:nvGrpSpPr>
        <p:grpSpPr>
          <a:xfrm>
            <a:off x="1794897" y="2224767"/>
            <a:ext cx="8987404" cy="3650371"/>
            <a:chOff x="0" y="1784"/>
            <a:chExt cx="8987404" cy="3650371"/>
          </a:xfrm>
        </p:grpSpPr>
        <p:cxnSp>
          <p:nvCxnSpPr>
            <p:cNvPr id="636" name="Google Shape;636;p15"/>
            <p:cNvCxnSpPr/>
            <p:nvPr/>
          </p:nvCxnSpPr>
          <p:spPr>
            <a:xfrm>
              <a:off x="0" y="1784"/>
              <a:ext cx="8987404" cy="0"/>
            </a:xfrm>
            <a:prstGeom prst="straightConnector1">
              <a:avLst/>
            </a:prstGeom>
            <a:gradFill>
              <a:gsLst>
                <a:gs pos="0">
                  <a:srgbClr val="DF8A47"/>
                </a:gs>
                <a:gs pos="100000">
                  <a:srgbClr val="CC7213"/>
                </a:gs>
              </a:gsLst>
              <a:lin ang="5400000" scaled="0"/>
            </a:gradFill>
            <a:ln w="9525" cap="rnd" cmpd="sng">
              <a:solidFill>
                <a:srgbClr val="DD7C16"/>
              </a:solidFill>
              <a:prstDash val="solid"/>
              <a:round/>
              <a:headEnd type="none" w="sm" len="sm"/>
              <a:tailEnd type="none" w="sm" len="sm"/>
            </a:ln>
            <a:effectLst>
              <a:outerShdw blurRad="38100" dist="25400" dir="5400000" rotWithShape="0">
                <a:srgbClr val="000000">
                  <a:alpha val="24705"/>
                </a:srgbClr>
              </a:outerShdw>
            </a:effectLst>
          </p:spPr>
        </p:cxnSp>
        <p:sp>
          <p:nvSpPr>
            <p:cNvPr id="637" name="Google Shape;637;p15"/>
            <p:cNvSpPr/>
            <p:nvPr/>
          </p:nvSpPr>
          <p:spPr>
            <a:xfrm>
              <a:off x="0" y="1784"/>
              <a:ext cx="8987404" cy="12167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5"/>
            <p:cNvSpPr txBox="1"/>
            <p:nvPr/>
          </p:nvSpPr>
          <p:spPr>
            <a:xfrm>
              <a:off x="0" y="1784"/>
              <a:ext cx="8987404" cy="1216790"/>
            </a:xfrm>
            <a:prstGeom prst="rect">
              <a:avLst/>
            </a:prstGeom>
            <a:noFill/>
            <a:ln>
              <a:noFill/>
            </a:ln>
          </p:spPr>
          <p:txBody>
            <a:bodyPr spcFirstLastPara="1" wrap="square" lIns="129525" tIns="129525" rIns="129525" bIns="129525" anchor="t" anchorCtr="0">
              <a:noAutofit/>
            </a:bodyPr>
            <a:lstStyle/>
            <a:p>
              <a:pPr marL="0" marR="0" lvl="0" indent="0" algn="l" rtl="0">
                <a:lnSpc>
                  <a:spcPct val="90000"/>
                </a:lnSpc>
                <a:spcBef>
                  <a:spcPts val="0"/>
                </a:spcBef>
                <a:spcAft>
                  <a:spcPts val="0"/>
                </a:spcAft>
                <a:buClr>
                  <a:schemeClr val="dk1"/>
                </a:buClr>
                <a:buSzPts val="3400"/>
                <a:buFont typeface="Century Gothic"/>
                <a:buNone/>
              </a:pPr>
              <a:r>
                <a:rPr lang="el-GR" sz="3400">
                  <a:solidFill>
                    <a:schemeClr val="dk1"/>
                  </a:solidFill>
                  <a:latin typeface="Century Gothic"/>
                  <a:ea typeface="Century Gothic"/>
                  <a:cs typeface="Century Gothic"/>
                  <a:sym typeface="Century Gothic"/>
                </a:rPr>
                <a:t>Καρδιολογικές παθήσεις (κολπική μαρμαρυγή, καρδιακή ανεπάρκεια)</a:t>
              </a:r>
              <a:endParaRPr sz="3400">
                <a:solidFill>
                  <a:schemeClr val="dk1"/>
                </a:solidFill>
                <a:latin typeface="Century Gothic"/>
                <a:ea typeface="Century Gothic"/>
                <a:cs typeface="Century Gothic"/>
                <a:sym typeface="Century Gothic"/>
              </a:endParaRPr>
            </a:p>
          </p:txBody>
        </p:sp>
        <p:cxnSp>
          <p:nvCxnSpPr>
            <p:cNvPr id="639" name="Google Shape;639;p15"/>
            <p:cNvCxnSpPr/>
            <p:nvPr/>
          </p:nvCxnSpPr>
          <p:spPr>
            <a:xfrm>
              <a:off x="0" y="1218575"/>
              <a:ext cx="8987404" cy="0"/>
            </a:xfrm>
            <a:prstGeom prst="straightConnector1">
              <a:avLst/>
            </a:prstGeom>
            <a:gradFill>
              <a:gsLst>
                <a:gs pos="0">
                  <a:srgbClr val="C19053"/>
                </a:gs>
                <a:gs pos="100000">
                  <a:srgbClr val="AE792F"/>
                </a:gs>
              </a:gsLst>
              <a:lin ang="5400000" scaled="0"/>
            </a:gradFill>
            <a:ln w="9525" cap="rnd" cmpd="sng">
              <a:solidFill>
                <a:srgbClr val="BC8334"/>
              </a:solidFill>
              <a:prstDash val="solid"/>
              <a:round/>
              <a:headEnd type="none" w="sm" len="sm"/>
              <a:tailEnd type="none" w="sm" len="sm"/>
            </a:ln>
            <a:effectLst>
              <a:outerShdw blurRad="38100" dist="25400" dir="5400000" rotWithShape="0">
                <a:srgbClr val="000000">
                  <a:alpha val="24705"/>
                </a:srgbClr>
              </a:outerShdw>
            </a:effectLst>
          </p:spPr>
        </p:cxnSp>
        <p:sp>
          <p:nvSpPr>
            <p:cNvPr id="640" name="Google Shape;640;p15"/>
            <p:cNvSpPr/>
            <p:nvPr/>
          </p:nvSpPr>
          <p:spPr>
            <a:xfrm>
              <a:off x="0" y="1218575"/>
              <a:ext cx="8987404" cy="12167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5"/>
            <p:cNvSpPr txBox="1"/>
            <p:nvPr/>
          </p:nvSpPr>
          <p:spPr>
            <a:xfrm>
              <a:off x="0" y="1218575"/>
              <a:ext cx="8987404" cy="1216790"/>
            </a:xfrm>
            <a:prstGeom prst="rect">
              <a:avLst/>
            </a:prstGeom>
            <a:noFill/>
            <a:ln>
              <a:noFill/>
            </a:ln>
          </p:spPr>
          <p:txBody>
            <a:bodyPr spcFirstLastPara="1" wrap="square" lIns="129525" tIns="129525" rIns="129525" bIns="129525" anchor="t" anchorCtr="0">
              <a:noAutofit/>
            </a:bodyPr>
            <a:lstStyle/>
            <a:p>
              <a:pPr marL="0" marR="0" lvl="0" indent="0" algn="l" rtl="0">
                <a:lnSpc>
                  <a:spcPct val="90000"/>
                </a:lnSpc>
                <a:spcBef>
                  <a:spcPts val="0"/>
                </a:spcBef>
                <a:spcAft>
                  <a:spcPts val="0"/>
                </a:spcAft>
                <a:buClr>
                  <a:schemeClr val="dk1"/>
                </a:buClr>
                <a:buSzPts val="3400"/>
                <a:buFont typeface="Century Gothic"/>
                <a:buNone/>
              </a:pPr>
              <a:r>
                <a:rPr lang="el-GR" sz="3400">
                  <a:solidFill>
                    <a:schemeClr val="dk1"/>
                  </a:solidFill>
                  <a:latin typeface="Century Gothic"/>
                  <a:ea typeface="Century Gothic"/>
                  <a:cs typeface="Century Gothic"/>
                  <a:sym typeface="Century Gothic"/>
                </a:rPr>
                <a:t>Φάρμακα (β- αποκλειστές, αντιαρρυθμικά)</a:t>
              </a:r>
              <a:endParaRPr sz="3400">
                <a:solidFill>
                  <a:schemeClr val="dk1"/>
                </a:solidFill>
                <a:latin typeface="Century Gothic"/>
                <a:ea typeface="Century Gothic"/>
                <a:cs typeface="Century Gothic"/>
                <a:sym typeface="Century Gothic"/>
              </a:endParaRPr>
            </a:p>
          </p:txBody>
        </p:sp>
        <p:cxnSp>
          <p:nvCxnSpPr>
            <p:cNvPr id="642" name="Google Shape;642;p15"/>
            <p:cNvCxnSpPr/>
            <p:nvPr/>
          </p:nvCxnSpPr>
          <p:spPr>
            <a:xfrm>
              <a:off x="0" y="2435365"/>
              <a:ext cx="8987404" cy="0"/>
            </a:xfrm>
            <a:prstGeom prst="straightConnector1">
              <a:avLst/>
            </a:prstGeom>
            <a:gradFill>
              <a:gsLst>
                <a:gs pos="0">
                  <a:srgbClr val="A68D65"/>
                </a:gs>
                <a:gs pos="100000">
                  <a:srgbClr val="927749"/>
                </a:gs>
              </a:gsLst>
              <a:lin ang="5400000" scaled="0"/>
            </a:gradFill>
            <a:ln w="9525" cap="rnd" cmpd="sng">
              <a:solidFill>
                <a:srgbClr val="9E814F"/>
              </a:solidFill>
              <a:prstDash val="solid"/>
              <a:round/>
              <a:headEnd type="none" w="sm" len="sm"/>
              <a:tailEnd type="none" w="sm" len="sm"/>
            </a:ln>
            <a:effectLst>
              <a:outerShdw blurRad="38100" dist="25400" dir="5400000" rotWithShape="0">
                <a:srgbClr val="000000">
                  <a:alpha val="24705"/>
                </a:srgbClr>
              </a:outerShdw>
            </a:effectLst>
          </p:spPr>
        </p:cxnSp>
        <p:sp>
          <p:nvSpPr>
            <p:cNvPr id="643" name="Google Shape;643;p15"/>
            <p:cNvSpPr/>
            <p:nvPr/>
          </p:nvSpPr>
          <p:spPr>
            <a:xfrm>
              <a:off x="0" y="2435365"/>
              <a:ext cx="8987404" cy="12167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5"/>
            <p:cNvSpPr txBox="1"/>
            <p:nvPr/>
          </p:nvSpPr>
          <p:spPr>
            <a:xfrm>
              <a:off x="0" y="2435365"/>
              <a:ext cx="8987404" cy="1216790"/>
            </a:xfrm>
            <a:prstGeom prst="rect">
              <a:avLst/>
            </a:prstGeom>
            <a:noFill/>
            <a:ln>
              <a:noFill/>
            </a:ln>
          </p:spPr>
          <p:txBody>
            <a:bodyPr spcFirstLastPara="1" wrap="square" lIns="129525" tIns="129525" rIns="129525" bIns="129525" anchor="t" anchorCtr="0">
              <a:noAutofit/>
            </a:bodyPr>
            <a:lstStyle/>
            <a:p>
              <a:pPr marL="0" marR="0" lvl="0" indent="0" algn="l" rtl="0">
                <a:lnSpc>
                  <a:spcPct val="90000"/>
                </a:lnSpc>
                <a:spcBef>
                  <a:spcPts val="0"/>
                </a:spcBef>
                <a:spcAft>
                  <a:spcPts val="0"/>
                </a:spcAft>
                <a:buClr>
                  <a:schemeClr val="dk1"/>
                </a:buClr>
                <a:buSzPts val="3400"/>
                <a:buFont typeface="Century Gothic"/>
                <a:buNone/>
              </a:pPr>
              <a:r>
                <a:rPr lang="el-GR" sz="3400">
                  <a:solidFill>
                    <a:schemeClr val="dk1"/>
                  </a:solidFill>
                  <a:latin typeface="Century Gothic"/>
                  <a:ea typeface="Century Gothic"/>
                  <a:cs typeface="Century Gothic"/>
                  <a:sym typeface="Century Gothic"/>
                </a:rPr>
                <a:t>Μόνιμος βηματοδότης</a:t>
              </a:r>
              <a:endParaRPr sz="3400">
                <a:solidFill>
                  <a:schemeClr val="dk1"/>
                </a:solidFill>
                <a:latin typeface="Century Gothic"/>
                <a:ea typeface="Century Gothic"/>
                <a:cs typeface="Century Gothic"/>
                <a:sym typeface="Century Gothic"/>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grpSp>
        <p:nvGrpSpPr>
          <p:cNvPr id="666" name="Google Shape;666;p17"/>
          <p:cNvGrpSpPr/>
          <p:nvPr/>
        </p:nvGrpSpPr>
        <p:grpSpPr>
          <a:xfrm>
            <a:off x="4589070" y="1883916"/>
            <a:ext cx="3922253" cy="2614181"/>
            <a:chOff x="2496572" y="1245"/>
            <a:chExt cx="3922253" cy="2614181"/>
          </a:xfrm>
        </p:grpSpPr>
        <p:sp>
          <p:nvSpPr>
            <p:cNvPr id="667" name="Google Shape;667;p17"/>
            <p:cNvSpPr/>
            <p:nvPr/>
          </p:nvSpPr>
          <p:spPr>
            <a:xfrm>
              <a:off x="2496572" y="1245"/>
              <a:ext cx="3530027" cy="2241567"/>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17"/>
            <p:cNvSpPr/>
            <p:nvPr/>
          </p:nvSpPr>
          <p:spPr>
            <a:xfrm>
              <a:off x="2888798" y="373859"/>
              <a:ext cx="3530027" cy="2241567"/>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7"/>
            <p:cNvSpPr txBox="1"/>
            <p:nvPr/>
          </p:nvSpPr>
          <p:spPr>
            <a:xfrm>
              <a:off x="2954451" y="439512"/>
              <a:ext cx="3398721" cy="2110261"/>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dk1"/>
                </a:buClr>
                <a:buSzPts val="3600"/>
                <a:buFont typeface="Century Gothic"/>
                <a:buNone/>
              </a:pPr>
              <a:r>
                <a:rPr lang="el-GR" sz="3600">
                  <a:solidFill>
                    <a:schemeClr val="dk1"/>
                  </a:solidFill>
                  <a:latin typeface="Century Gothic"/>
                  <a:ea typeface="Century Gothic"/>
                  <a:cs typeface="Century Gothic"/>
                  <a:sym typeface="Century Gothic"/>
                </a:rPr>
                <a:t>Θερμοκρασία</a:t>
              </a:r>
              <a:endParaRPr sz="3600">
                <a:solidFill>
                  <a:schemeClr val="dk1"/>
                </a:solidFill>
                <a:latin typeface="Century Gothic"/>
                <a:ea typeface="Century Gothic"/>
                <a:cs typeface="Century Gothic"/>
                <a:sym typeface="Century Gothic"/>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673"/>
        <p:cNvGrpSpPr/>
        <p:nvPr/>
      </p:nvGrpSpPr>
      <p:grpSpPr>
        <a:xfrm>
          <a:off x="0" y="0"/>
          <a:ext cx="0" cy="0"/>
          <a:chOff x="0" y="0"/>
          <a:chExt cx="0" cy="0"/>
        </a:xfrm>
      </p:grpSpPr>
      <p:sp>
        <p:nvSpPr>
          <p:cNvPr id="674" name="Google Shape;674;p18"/>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75" name="Google Shape;675;p18"/>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Φυσιολογικές αλλαγές στην θερμοκρασία με τη γήρανση</a:t>
            </a:r>
            <a:endParaRPr/>
          </a:p>
        </p:txBody>
      </p:sp>
      <p:sp>
        <p:nvSpPr>
          <p:cNvPr id="676" name="Google Shape;676;p18"/>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8" name="Google Shape;678;p18"/>
          <p:cNvGrpSpPr/>
          <p:nvPr/>
        </p:nvGrpSpPr>
        <p:grpSpPr>
          <a:xfrm>
            <a:off x="1795994" y="2766352"/>
            <a:ext cx="8985209" cy="2567202"/>
            <a:chOff x="1097" y="543369"/>
            <a:chExt cx="8985209" cy="2567202"/>
          </a:xfrm>
        </p:grpSpPr>
        <p:sp>
          <p:nvSpPr>
            <p:cNvPr id="679" name="Google Shape;679;p18"/>
            <p:cNvSpPr/>
            <p:nvPr/>
          </p:nvSpPr>
          <p:spPr>
            <a:xfrm>
              <a:off x="1097" y="543369"/>
              <a:ext cx="4278671" cy="2567202"/>
            </a:xfrm>
            <a:prstGeom prst="rect">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8"/>
            <p:cNvSpPr txBox="1"/>
            <p:nvPr/>
          </p:nvSpPr>
          <p:spPr>
            <a:xfrm>
              <a:off x="1097" y="543369"/>
              <a:ext cx="4278671" cy="2567202"/>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entury Gothic"/>
                <a:buNone/>
              </a:pPr>
              <a:r>
                <a:rPr lang="el-GR" sz="2700">
                  <a:solidFill>
                    <a:schemeClr val="lt1"/>
                  </a:solidFill>
                  <a:latin typeface="Century Gothic"/>
                  <a:ea typeface="Century Gothic"/>
                  <a:cs typeface="Century Gothic"/>
                  <a:sym typeface="Century Gothic"/>
                </a:rPr>
                <a:t>Μειωμένη ικανότητα συντήρησης και αύξησης θερμοκρασίας  λόγω μειωμένου υποδόριου λίπους και βασικού μεταβολισμού</a:t>
              </a:r>
              <a:endParaRPr sz="2700">
                <a:solidFill>
                  <a:schemeClr val="lt1"/>
                </a:solidFill>
                <a:latin typeface="Century Gothic"/>
                <a:ea typeface="Century Gothic"/>
                <a:cs typeface="Century Gothic"/>
                <a:sym typeface="Century Gothic"/>
              </a:endParaRPr>
            </a:p>
          </p:txBody>
        </p:sp>
        <p:sp>
          <p:nvSpPr>
            <p:cNvPr id="681" name="Google Shape;681;p18"/>
            <p:cNvSpPr/>
            <p:nvPr/>
          </p:nvSpPr>
          <p:spPr>
            <a:xfrm>
              <a:off x="4707635" y="543369"/>
              <a:ext cx="4278671" cy="2567202"/>
            </a:xfrm>
            <a:prstGeom prst="rect">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8"/>
            <p:cNvSpPr txBox="1"/>
            <p:nvPr/>
          </p:nvSpPr>
          <p:spPr>
            <a:xfrm>
              <a:off x="4707635" y="543369"/>
              <a:ext cx="4278671" cy="2567202"/>
            </a:xfrm>
            <a:prstGeom prst="rect">
              <a:avLst/>
            </a:prstGeom>
            <a:noFill/>
            <a:ln>
              <a:noFill/>
            </a:ln>
          </p:spPr>
          <p:txBody>
            <a:bodyPr spcFirstLastPara="1" wrap="square" lIns="102850" tIns="102850" rIns="102850" bIns="102850" anchor="ctr" anchorCtr="0">
              <a:noAutofit/>
            </a:bodyPr>
            <a:lstStyle/>
            <a:p>
              <a:pPr marL="0" marR="0" lvl="0" indent="0" algn="ctr" rtl="0">
                <a:lnSpc>
                  <a:spcPct val="90000"/>
                </a:lnSpc>
                <a:spcBef>
                  <a:spcPts val="0"/>
                </a:spcBef>
                <a:spcAft>
                  <a:spcPts val="0"/>
                </a:spcAft>
                <a:buClr>
                  <a:schemeClr val="lt1"/>
                </a:buClr>
                <a:buSzPts val="2700"/>
                <a:buFont typeface="Century Gothic"/>
                <a:buNone/>
              </a:pPr>
              <a:r>
                <a:rPr lang="el-GR" sz="2700">
                  <a:solidFill>
                    <a:schemeClr val="lt1"/>
                  </a:solidFill>
                  <a:latin typeface="Century Gothic"/>
                  <a:ea typeface="Century Gothic"/>
                  <a:cs typeface="Century Gothic"/>
                  <a:sym typeface="Century Gothic"/>
                </a:rPr>
                <a:t>Αυξημένος κίνδυνος θερμοπληξίας λόγω μειωμένης ικανότητας εφίδρωσης </a:t>
              </a:r>
              <a:endParaRPr sz="2700">
                <a:solidFill>
                  <a:schemeClr val="lt1"/>
                </a:solidFill>
                <a:latin typeface="Century Gothic"/>
                <a:ea typeface="Century Gothic"/>
                <a:cs typeface="Century Gothic"/>
                <a:sym typeface="Century Gothic"/>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686"/>
        <p:cNvGrpSpPr/>
        <p:nvPr/>
      </p:nvGrpSpPr>
      <p:grpSpPr>
        <a:xfrm>
          <a:off x="0" y="0"/>
          <a:ext cx="0" cy="0"/>
          <a:chOff x="0" y="0"/>
          <a:chExt cx="0" cy="0"/>
        </a:xfrm>
      </p:grpSpPr>
      <p:sp>
        <p:nvSpPr>
          <p:cNvPr id="687" name="Google Shape;687;p19"/>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688" name="Google Shape;688;p19"/>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a:buNone/>
            </a:pPr>
            <a:r>
              <a:rPr lang="el-GR"/>
              <a:t>Αξιολόγηση θερμοκρασίας στον ηλικιωμένο ασθενή</a:t>
            </a:r>
            <a:br>
              <a:rPr lang="el-GR"/>
            </a:br>
            <a:endParaRPr/>
          </a:p>
        </p:txBody>
      </p:sp>
      <p:sp>
        <p:nvSpPr>
          <p:cNvPr id="689" name="Google Shape;689;p19"/>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1" name="Google Shape;691;p19"/>
          <p:cNvGrpSpPr/>
          <p:nvPr/>
        </p:nvGrpSpPr>
        <p:grpSpPr>
          <a:xfrm>
            <a:off x="1794897" y="2394673"/>
            <a:ext cx="8987404" cy="3310560"/>
            <a:chOff x="0" y="171690"/>
            <a:chExt cx="8987404" cy="3310560"/>
          </a:xfrm>
        </p:grpSpPr>
        <p:sp>
          <p:nvSpPr>
            <p:cNvPr id="692" name="Google Shape;692;p19"/>
            <p:cNvSpPr/>
            <p:nvPr/>
          </p:nvSpPr>
          <p:spPr>
            <a:xfrm>
              <a:off x="0" y="171690"/>
              <a:ext cx="8987404" cy="1067040"/>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9"/>
            <p:cNvSpPr txBox="1"/>
            <p:nvPr/>
          </p:nvSpPr>
          <p:spPr>
            <a:xfrm>
              <a:off x="52089" y="223779"/>
              <a:ext cx="8883226" cy="962862"/>
            </a:xfrm>
            <a:prstGeom prst="rect">
              <a:avLst/>
            </a:prstGeom>
            <a:noFill/>
            <a:ln>
              <a:noFill/>
            </a:ln>
          </p:spPr>
          <p:txBody>
            <a:bodyPr spcFirstLastPara="1" wrap="square" lIns="72375" tIns="72375" rIns="72375" bIns="72375" anchor="ctr" anchorCtr="0">
              <a:noAutofit/>
            </a:bodyPr>
            <a:lstStyle/>
            <a:p>
              <a:pPr marL="0" marR="0" lvl="0" indent="0" algn="l" rtl="0">
                <a:lnSpc>
                  <a:spcPct val="90000"/>
                </a:lnSpc>
                <a:spcBef>
                  <a:spcPts val="0"/>
                </a:spcBef>
                <a:spcAft>
                  <a:spcPts val="0"/>
                </a:spcAft>
                <a:buClr>
                  <a:schemeClr val="lt1"/>
                </a:buClr>
                <a:buSzPts val="1900"/>
                <a:buFont typeface="Century Gothic"/>
                <a:buNone/>
              </a:pPr>
              <a:r>
                <a:rPr lang="el-GR" sz="1900">
                  <a:solidFill>
                    <a:schemeClr val="lt1"/>
                  </a:solidFill>
                  <a:latin typeface="Century Gothic"/>
                  <a:ea typeface="Century Gothic"/>
                  <a:cs typeface="Century Gothic"/>
                  <a:sym typeface="Century Gothic"/>
                </a:rPr>
                <a:t>Η απουσία πυρετού επί ενδείξεων φλεγμονής  </a:t>
              </a:r>
              <a:r>
                <a:rPr lang="el-GR" sz="1900" b="1">
                  <a:solidFill>
                    <a:schemeClr val="lt1"/>
                  </a:solidFill>
                  <a:latin typeface="Century Gothic"/>
                  <a:ea typeface="Century Gothic"/>
                  <a:cs typeface="Century Gothic"/>
                  <a:sym typeface="Century Gothic"/>
                </a:rPr>
                <a:t>δεν πρέπει να απομακρύνει από την διάγνωση </a:t>
              </a:r>
              <a:r>
                <a:rPr lang="el-GR" sz="1900">
                  <a:solidFill>
                    <a:schemeClr val="lt1"/>
                  </a:solidFill>
                  <a:latin typeface="Century Gothic"/>
                  <a:ea typeface="Century Gothic"/>
                  <a:cs typeface="Century Gothic"/>
                  <a:sym typeface="Century Gothic"/>
                </a:rPr>
                <a:t>της, καθώς λοιμώξεις, οξεία χολοκυστίτιδα, σκωληκειδίτιδα κ.αλ  </a:t>
              </a:r>
              <a:r>
                <a:rPr lang="el-GR" sz="1900" b="1">
                  <a:solidFill>
                    <a:schemeClr val="lt1"/>
                  </a:solidFill>
                  <a:latin typeface="Century Gothic"/>
                  <a:ea typeface="Century Gothic"/>
                  <a:cs typeface="Century Gothic"/>
                  <a:sym typeface="Century Gothic"/>
                </a:rPr>
                <a:t>συχνά παρουσιάζονται χωρίς αναφερόμενο πυρετό</a:t>
              </a:r>
              <a:endParaRPr sz="1900">
                <a:solidFill>
                  <a:schemeClr val="lt1"/>
                </a:solidFill>
                <a:latin typeface="Century Gothic"/>
                <a:ea typeface="Century Gothic"/>
                <a:cs typeface="Century Gothic"/>
                <a:sym typeface="Century Gothic"/>
              </a:endParaRPr>
            </a:p>
          </p:txBody>
        </p:sp>
        <p:sp>
          <p:nvSpPr>
            <p:cNvPr id="694" name="Google Shape;694;p19"/>
            <p:cNvSpPr/>
            <p:nvPr/>
          </p:nvSpPr>
          <p:spPr>
            <a:xfrm>
              <a:off x="0" y="1293450"/>
              <a:ext cx="8987404" cy="1067040"/>
            </a:xfrm>
            <a:prstGeom prst="roundRect">
              <a:avLst>
                <a:gd name="adj" fmla="val 16667"/>
              </a:avLst>
            </a:prstGeom>
            <a:gradFill>
              <a:gsLst>
                <a:gs pos="0">
                  <a:srgbClr val="C19053"/>
                </a:gs>
                <a:gs pos="100000">
                  <a:srgbClr val="AE792F"/>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9"/>
            <p:cNvSpPr txBox="1"/>
            <p:nvPr/>
          </p:nvSpPr>
          <p:spPr>
            <a:xfrm>
              <a:off x="52089" y="1345539"/>
              <a:ext cx="8883226" cy="962862"/>
            </a:xfrm>
            <a:prstGeom prst="rect">
              <a:avLst/>
            </a:prstGeom>
            <a:noFill/>
            <a:ln>
              <a:noFill/>
            </a:ln>
          </p:spPr>
          <p:txBody>
            <a:bodyPr spcFirstLastPara="1" wrap="square" lIns="72375" tIns="72375" rIns="72375" bIns="72375" anchor="ctr" anchorCtr="0">
              <a:noAutofit/>
            </a:bodyPr>
            <a:lstStyle/>
            <a:p>
              <a:pPr marL="0" marR="0" lvl="0" indent="0" algn="l" rtl="0">
                <a:lnSpc>
                  <a:spcPct val="90000"/>
                </a:lnSpc>
                <a:spcBef>
                  <a:spcPts val="0"/>
                </a:spcBef>
                <a:spcAft>
                  <a:spcPts val="0"/>
                </a:spcAft>
                <a:buClr>
                  <a:schemeClr val="lt1"/>
                </a:buClr>
                <a:buSzPts val="1900"/>
                <a:buFont typeface="Century Gothic"/>
                <a:buNone/>
              </a:pPr>
              <a:r>
                <a:rPr lang="el-GR" sz="1900">
                  <a:solidFill>
                    <a:schemeClr val="lt1"/>
                  </a:solidFill>
                  <a:latin typeface="Century Gothic"/>
                  <a:ea typeface="Century Gothic"/>
                  <a:cs typeface="Century Gothic"/>
                  <a:sym typeface="Century Gothic"/>
                </a:rPr>
                <a:t>Σε ευπαθείς ηλικιωμένους ασθενείς (frail) με λοίμωξη ο πυρετός μπορεί να απουσιάζει σε ποσοστό 30-50%</a:t>
              </a:r>
              <a:endParaRPr sz="1900">
                <a:solidFill>
                  <a:schemeClr val="lt1"/>
                </a:solidFill>
                <a:latin typeface="Century Gothic"/>
                <a:ea typeface="Century Gothic"/>
                <a:cs typeface="Century Gothic"/>
                <a:sym typeface="Century Gothic"/>
              </a:endParaRPr>
            </a:p>
          </p:txBody>
        </p:sp>
        <p:sp>
          <p:nvSpPr>
            <p:cNvPr id="696" name="Google Shape;696;p19"/>
            <p:cNvSpPr/>
            <p:nvPr/>
          </p:nvSpPr>
          <p:spPr>
            <a:xfrm>
              <a:off x="0" y="2415210"/>
              <a:ext cx="8987404" cy="1067040"/>
            </a:xfrm>
            <a:prstGeom prst="roundRect">
              <a:avLst>
                <a:gd name="adj" fmla="val 16667"/>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9"/>
            <p:cNvSpPr txBox="1"/>
            <p:nvPr/>
          </p:nvSpPr>
          <p:spPr>
            <a:xfrm>
              <a:off x="52089" y="2467299"/>
              <a:ext cx="8883226" cy="962862"/>
            </a:xfrm>
            <a:prstGeom prst="rect">
              <a:avLst/>
            </a:prstGeom>
            <a:noFill/>
            <a:ln>
              <a:noFill/>
            </a:ln>
          </p:spPr>
          <p:txBody>
            <a:bodyPr spcFirstLastPara="1" wrap="square" lIns="72375" tIns="72375" rIns="72375" bIns="72375" anchor="ctr" anchorCtr="0">
              <a:noAutofit/>
            </a:bodyPr>
            <a:lstStyle/>
            <a:p>
              <a:pPr marL="0" marR="0" lvl="0" indent="0" algn="l" rtl="0">
                <a:lnSpc>
                  <a:spcPct val="90000"/>
                </a:lnSpc>
                <a:spcBef>
                  <a:spcPts val="0"/>
                </a:spcBef>
                <a:spcAft>
                  <a:spcPts val="0"/>
                </a:spcAft>
                <a:buClr>
                  <a:schemeClr val="lt1"/>
                </a:buClr>
                <a:buSzPts val="1900"/>
                <a:buFont typeface="Century Gothic"/>
                <a:buNone/>
              </a:pPr>
              <a:r>
                <a:rPr lang="el-GR" sz="1900">
                  <a:solidFill>
                    <a:schemeClr val="lt1"/>
                  </a:solidFill>
                  <a:latin typeface="Century Gothic"/>
                  <a:ea typeface="Century Gothic"/>
                  <a:cs typeface="Century Gothic"/>
                  <a:sym typeface="Century Gothic"/>
                </a:rPr>
                <a:t>Οι σηπτικοί ασθενείς με υποθερμία έχουν βαρύτερη πρόγνωση</a:t>
              </a:r>
              <a:endParaRPr sz="1900">
                <a:solidFill>
                  <a:schemeClr val="lt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650F6D64-4AF2-4CB6-BA50-E311795E1BD3}"/>
              </a:ext>
            </a:extLst>
          </p:cNvPr>
          <p:cNvSpPr txBox="1"/>
          <p:nvPr/>
        </p:nvSpPr>
        <p:spPr>
          <a:xfrm>
            <a:off x="3010526" y="6129909"/>
            <a:ext cx="7719686" cy="242631"/>
          </a:xfrm>
          <a:prstGeom prst="rect">
            <a:avLst/>
          </a:prstGeom>
          <a:noFill/>
        </p:spPr>
        <p:txBody>
          <a:bodyPr wrap="square" rtlCol="0">
            <a:spAutoFit/>
          </a:bodyPr>
          <a:lstStyle/>
          <a:p>
            <a:pPr lvl="0" algn="r" rtl="0">
              <a:lnSpc>
                <a:spcPct val="93333"/>
              </a:lnSpc>
              <a:spcBef>
                <a:spcPts val="1200"/>
              </a:spcBef>
              <a:spcAft>
                <a:spcPts val="0"/>
              </a:spcAft>
              <a:buSzPts val="900"/>
            </a:pP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a:t>
            </a:r>
            <a:r>
              <a:rPr lang="el-GR" sz="1050" dirty="0">
                <a:latin typeface="Calibri"/>
                <a:ea typeface="Calibri"/>
                <a:cs typeface="Calibri"/>
                <a:sym typeface="Calibri"/>
              </a:rPr>
              <a:t>  </a:t>
            </a:r>
            <a:r>
              <a:rPr lang="en-US" sz="1050" dirty="0">
                <a:latin typeface="Calibri"/>
                <a:ea typeface="Calibri"/>
                <a:cs typeface="Calibri"/>
                <a:sym typeface="Calibri"/>
              </a:rPr>
              <a:t>2017/11/27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grpSp>
        <p:nvGrpSpPr>
          <p:cNvPr id="702" name="Google Shape;702;p20"/>
          <p:cNvGrpSpPr/>
          <p:nvPr/>
        </p:nvGrpSpPr>
        <p:grpSpPr>
          <a:xfrm>
            <a:off x="4589070" y="1883916"/>
            <a:ext cx="3922253" cy="2614181"/>
            <a:chOff x="2496572" y="1245"/>
            <a:chExt cx="3922253" cy="2614181"/>
          </a:xfrm>
        </p:grpSpPr>
        <p:sp>
          <p:nvSpPr>
            <p:cNvPr id="703" name="Google Shape;703;p20"/>
            <p:cNvSpPr/>
            <p:nvPr/>
          </p:nvSpPr>
          <p:spPr>
            <a:xfrm>
              <a:off x="2496572" y="1245"/>
              <a:ext cx="3530027" cy="2241567"/>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0"/>
            <p:cNvSpPr/>
            <p:nvPr/>
          </p:nvSpPr>
          <p:spPr>
            <a:xfrm>
              <a:off x="2888798" y="373859"/>
              <a:ext cx="3530027" cy="2241567"/>
            </a:xfrm>
            <a:prstGeom prst="roundRect">
              <a:avLst>
                <a:gd name="adj" fmla="val 10000"/>
              </a:avLst>
            </a:prstGeom>
            <a:solidFill>
              <a:schemeClr val="lt1">
                <a:alpha val="89803"/>
              </a:schemeClr>
            </a:solidFill>
            <a:ln w="15875" cap="rnd" cmpd="sng">
              <a:solidFill>
                <a:srgbClr val="A52F0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0"/>
            <p:cNvSpPr txBox="1"/>
            <p:nvPr/>
          </p:nvSpPr>
          <p:spPr>
            <a:xfrm>
              <a:off x="2954451" y="439512"/>
              <a:ext cx="3398721" cy="2110261"/>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dk1"/>
                </a:buClr>
                <a:buSzPts val="3600"/>
                <a:buFont typeface="Century Gothic"/>
                <a:buNone/>
              </a:pPr>
              <a:r>
                <a:rPr lang="el-GR" sz="3600">
                  <a:solidFill>
                    <a:schemeClr val="dk1"/>
                  </a:solidFill>
                  <a:latin typeface="Century Gothic"/>
                  <a:ea typeface="Century Gothic"/>
                  <a:cs typeface="Century Gothic"/>
                  <a:sym typeface="Century Gothic"/>
                </a:rPr>
                <a:t>Αναπνευστική συχνότητα</a:t>
              </a:r>
              <a:endParaRPr sz="3600">
                <a:solidFill>
                  <a:schemeClr val="dk1"/>
                </a:solidFill>
                <a:latin typeface="Century Gothic"/>
                <a:ea typeface="Century Gothic"/>
                <a:cs typeface="Century Gothic"/>
                <a:sym typeface="Century Gothic"/>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709"/>
        <p:cNvGrpSpPr/>
        <p:nvPr/>
      </p:nvGrpSpPr>
      <p:grpSpPr>
        <a:xfrm>
          <a:off x="0" y="0"/>
          <a:ext cx="0" cy="0"/>
          <a:chOff x="0" y="0"/>
          <a:chExt cx="0" cy="0"/>
        </a:xfrm>
      </p:grpSpPr>
      <p:sp>
        <p:nvSpPr>
          <p:cNvPr id="710" name="Google Shape;710;p21"/>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11" name="Google Shape;711;p21"/>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Μεταβολές αναπνευστικής συχνότητας με την γήρανση</a:t>
            </a:r>
            <a:endParaRPr/>
          </a:p>
        </p:txBody>
      </p:sp>
      <p:sp>
        <p:nvSpPr>
          <p:cNvPr id="712" name="Google Shape;712;p2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1"/>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4" name="Google Shape;714;p21"/>
          <p:cNvGrpSpPr/>
          <p:nvPr/>
        </p:nvGrpSpPr>
        <p:grpSpPr>
          <a:xfrm>
            <a:off x="2217008" y="2222983"/>
            <a:ext cx="8143181" cy="3653940"/>
            <a:chOff x="422111" y="0"/>
            <a:chExt cx="8143181" cy="3653940"/>
          </a:xfrm>
        </p:grpSpPr>
        <p:sp>
          <p:nvSpPr>
            <p:cNvPr id="715" name="Google Shape;715;p21"/>
            <p:cNvSpPr/>
            <p:nvPr/>
          </p:nvSpPr>
          <p:spPr>
            <a:xfrm>
              <a:off x="422111" y="0"/>
              <a:ext cx="2338522" cy="1753891"/>
            </a:xfrm>
            <a:prstGeom prst="upArrow">
              <a:avLst>
                <a:gd name="adj1" fmla="val 50000"/>
                <a:gd name="adj2" fmla="val 50000"/>
              </a:avLst>
            </a:prstGeom>
            <a:gradFill>
              <a:gsLst>
                <a:gs pos="0">
                  <a:srgbClr val="B04B3E"/>
                </a:gs>
                <a:gs pos="100000">
                  <a:srgbClr val="992B0B"/>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1"/>
            <p:cNvSpPr/>
            <p:nvPr/>
          </p:nvSpPr>
          <p:spPr>
            <a:xfrm>
              <a:off x="2830789" y="0"/>
              <a:ext cx="5032946" cy="175389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1"/>
            <p:cNvSpPr txBox="1"/>
            <p:nvPr/>
          </p:nvSpPr>
          <p:spPr>
            <a:xfrm>
              <a:off x="2830789" y="0"/>
              <a:ext cx="5032946" cy="1753891"/>
            </a:xfrm>
            <a:prstGeom prst="rect">
              <a:avLst/>
            </a:prstGeom>
            <a:noFill/>
            <a:ln>
              <a:noFill/>
            </a:ln>
          </p:spPr>
          <p:txBody>
            <a:bodyPr spcFirstLastPara="1" wrap="square" lIns="156450" tIns="0" rIns="156450" bIns="156450" anchor="ctr" anchorCtr="0">
              <a:noAutofit/>
            </a:bodyPr>
            <a:lstStyle/>
            <a:p>
              <a:pPr marL="0" marR="0" lvl="0" indent="0" algn="l" rtl="0">
                <a:lnSpc>
                  <a:spcPct val="90000"/>
                </a:lnSpc>
                <a:spcBef>
                  <a:spcPts val="0"/>
                </a:spcBef>
                <a:spcAft>
                  <a:spcPts val="0"/>
                </a:spcAft>
                <a:buClr>
                  <a:schemeClr val="dk1"/>
                </a:buClr>
                <a:buSzPts val="2200"/>
                <a:buFont typeface="Century Gothic"/>
                <a:buNone/>
              </a:pPr>
              <a:r>
                <a:rPr lang="el-GR" sz="2200">
                  <a:solidFill>
                    <a:schemeClr val="dk1"/>
                  </a:solidFill>
                  <a:latin typeface="Century Gothic"/>
                  <a:ea typeface="Century Gothic"/>
                  <a:cs typeface="Century Gothic"/>
                  <a:sym typeface="Century Gothic"/>
                </a:rPr>
                <a:t>Υπολειπόμενος όγκος</a:t>
              </a:r>
              <a:endParaRPr sz="2200">
                <a:solidFill>
                  <a:schemeClr val="dk1"/>
                </a:solidFill>
                <a:latin typeface="Century Gothic"/>
                <a:ea typeface="Century Gothic"/>
                <a:cs typeface="Century Gothic"/>
                <a:sym typeface="Century Gothic"/>
              </a:endParaRPr>
            </a:p>
          </p:txBody>
        </p:sp>
        <p:sp>
          <p:nvSpPr>
            <p:cNvPr id="718" name="Google Shape;718;p21"/>
            <p:cNvSpPr/>
            <p:nvPr/>
          </p:nvSpPr>
          <p:spPr>
            <a:xfrm>
              <a:off x="1123668" y="1900049"/>
              <a:ext cx="2338522" cy="1753891"/>
            </a:xfrm>
            <a:prstGeom prst="downArrow">
              <a:avLst>
                <a:gd name="adj1" fmla="val 50000"/>
                <a:gd name="adj2" fmla="val 50000"/>
              </a:avLst>
            </a:prstGeom>
            <a:gradFill>
              <a:gsLst>
                <a:gs pos="0">
                  <a:srgbClr val="B04B3E"/>
                </a:gs>
                <a:gs pos="100000">
                  <a:srgbClr val="992B0B"/>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1"/>
            <p:cNvSpPr/>
            <p:nvPr/>
          </p:nvSpPr>
          <p:spPr>
            <a:xfrm>
              <a:off x="3532346" y="1900049"/>
              <a:ext cx="5032946" cy="175389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1"/>
            <p:cNvSpPr txBox="1"/>
            <p:nvPr/>
          </p:nvSpPr>
          <p:spPr>
            <a:xfrm>
              <a:off x="3532346" y="1900049"/>
              <a:ext cx="5032946" cy="1753891"/>
            </a:xfrm>
            <a:prstGeom prst="rect">
              <a:avLst/>
            </a:prstGeom>
            <a:noFill/>
            <a:ln>
              <a:noFill/>
            </a:ln>
          </p:spPr>
          <p:txBody>
            <a:bodyPr spcFirstLastPara="1" wrap="square" lIns="156450" tIns="0" rIns="156450" bIns="156450" anchor="ctr" anchorCtr="0">
              <a:noAutofit/>
            </a:bodyPr>
            <a:lstStyle/>
            <a:p>
              <a:pPr marL="0" marR="0" lvl="0" indent="0" algn="l" rtl="0">
                <a:lnSpc>
                  <a:spcPct val="90000"/>
                </a:lnSpc>
                <a:spcBef>
                  <a:spcPts val="0"/>
                </a:spcBef>
                <a:spcAft>
                  <a:spcPts val="0"/>
                </a:spcAft>
                <a:buClr>
                  <a:schemeClr val="dk1"/>
                </a:buClr>
                <a:buSzPts val="2200"/>
                <a:buFont typeface="Century Gothic"/>
                <a:buNone/>
              </a:pPr>
              <a:r>
                <a:rPr lang="el-GR" sz="2200">
                  <a:solidFill>
                    <a:schemeClr val="dk1"/>
                  </a:solidFill>
                  <a:latin typeface="Century Gothic"/>
                  <a:ea typeface="Century Gothic"/>
                  <a:cs typeface="Century Gothic"/>
                  <a:sym typeface="Century Gothic"/>
                </a:rPr>
                <a:t>Ζωτική χωρητικότητα</a:t>
              </a:r>
              <a:endParaRPr/>
            </a:p>
            <a:p>
              <a:pPr marL="0" marR="0" lvl="0" indent="0" algn="l" rtl="0">
                <a:lnSpc>
                  <a:spcPct val="90000"/>
                </a:lnSpc>
                <a:spcBef>
                  <a:spcPts val="770"/>
                </a:spcBef>
                <a:spcAft>
                  <a:spcPts val="0"/>
                </a:spcAft>
                <a:buClr>
                  <a:schemeClr val="dk1"/>
                </a:buClr>
                <a:buSzPts val="2200"/>
                <a:buFont typeface="Century Gothic"/>
                <a:buNone/>
              </a:pPr>
              <a:r>
                <a:rPr lang="el-GR" sz="2200">
                  <a:solidFill>
                    <a:schemeClr val="dk1"/>
                  </a:solidFill>
                  <a:latin typeface="Century Gothic"/>
                  <a:ea typeface="Century Gothic"/>
                  <a:cs typeface="Century Gothic"/>
                  <a:sym typeface="Century Gothic"/>
                </a:rPr>
                <a:t>Μειωμένη αναπνευστική απάντηση έως και 50% σε ερεθίσματα όπως η υποξία, η υπερκαπνία</a:t>
              </a:r>
              <a:endParaRPr sz="2200">
                <a:solidFill>
                  <a:schemeClr val="dk1"/>
                </a:solidFill>
                <a:latin typeface="Century Gothic"/>
                <a:ea typeface="Century Gothic"/>
                <a:cs typeface="Century Gothic"/>
                <a:sym typeface="Century Gothic"/>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724"/>
        <p:cNvGrpSpPr/>
        <p:nvPr/>
      </p:nvGrpSpPr>
      <p:grpSpPr>
        <a:xfrm>
          <a:off x="0" y="0"/>
          <a:ext cx="0" cy="0"/>
          <a:chOff x="0" y="0"/>
          <a:chExt cx="0" cy="0"/>
        </a:xfrm>
      </p:grpSpPr>
      <p:sp>
        <p:nvSpPr>
          <p:cNvPr id="725" name="Google Shape;725;p22"/>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26" name="Google Shape;726;p22"/>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Αξιολόγηση αναπνευστικής συχνότητας</a:t>
            </a:r>
            <a:endParaRPr/>
          </a:p>
        </p:txBody>
      </p:sp>
      <p:sp>
        <p:nvSpPr>
          <p:cNvPr id="727" name="Google Shape;727;p22"/>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2"/>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9" name="Google Shape;729;p22"/>
          <p:cNvGrpSpPr/>
          <p:nvPr/>
        </p:nvGrpSpPr>
        <p:grpSpPr>
          <a:xfrm>
            <a:off x="1794897" y="2550727"/>
            <a:ext cx="8987404" cy="2998451"/>
            <a:chOff x="0" y="327744"/>
            <a:chExt cx="8987404" cy="2998451"/>
          </a:xfrm>
        </p:grpSpPr>
        <p:sp>
          <p:nvSpPr>
            <p:cNvPr id="730" name="Google Shape;730;p22"/>
            <p:cNvSpPr/>
            <p:nvPr/>
          </p:nvSpPr>
          <p:spPr>
            <a:xfrm>
              <a:off x="0" y="327744"/>
              <a:ext cx="8987404" cy="953403"/>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2"/>
            <p:cNvSpPr txBox="1"/>
            <p:nvPr/>
          </p:nvSpPr>
          <p:spPr>
            <a:xfrm>
              <a:off x="46541" y="374285"/>
              <a:ext cx="8894322" cy="860321"/>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Century Gothic"/>
                <a:buNone/>
              </a:pPr>
              <a:r>
                <a:rPr lang="el-GR" sz="2400">
                  <a:solidFill>
                    <a:schemeClr val="lt1"/>
                  </a:solidFill>
                  <a:latin typeface="Century Gothic"/>
                  <a:ea typeface="Century Gothic"/>
                  <a:cs typeface="Century Gothic"/>
                  <a:sym typeface="Century Gothic"/>
                </a:rPr>
                <a:t>Από τους πιο αξιόπιστους δείκτες σοβαρής νόσησης</a:t>
              </a:r>
              <a:endParaRPr sz="2400">
                <a:solidFill>
                  <a:schemeClr val="lt1"/>
                </a:solidFill>
                <a:latin typeface="Century Gothic"/>
                <a:ea typeface="Century Gothic"/>
                <a:cs typeface="Century Gothic"/>
                <a:sym typeface="Century Gothic"/>
              </a:endParaRPr>
            </a:p>
          </p:txBody>
        </p:sp>
        <p:sp>
          <p:nvSpPr>
            <p:cNvPr id="732" name="Google Shape;732;p22"/>
            <p:cNvSpPr/>
            <p:nvPr/>
          </p:nvSpPr>
          <p:spPr>
            <a:xfrm>
              <a:off x="0" y="1350268"/>
              <a:ext cx="8987404" cy="953403"/>
            </a:xfrm>
            <a:prstGeom prst="roundRect">
              <a:avLst>
                <a:gd name="adj" fmla="val 16667"/>
              </a:avLst>
            </a:prstGeom>
            <a:gradFill>
              <a:gsLst>
                <a:gs pos="0">
                  <a:srgbClr val="C19053"/>
                </a:gs>
                <a:gs pos="100000">
                  <a:srgbClr val="AE792F"/>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2"/>
            <p:cNvSpPr txBox="1"/>
            <p:nvPr/>
          </p:nvSpPr>
          <p:spPr>
            <a:xfrm>
              <a:off x="46541" y="1396809"/>
              <a:ext cx="8894322" cy="860321"/>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Century Gothic"/>
                <a:buNone/>
              </a:pPr>
              <a:r>
                <a:rPr lang="el-GR" sz="2400">
                  <a:solidFill>
                    <a:schemeClr val="lt1"/>
                  </a:solidFill>
                  <a:latin typeface="Century Gothic"/>
                  <a:ea typeface="Century Gothic"/>
                  <a:cs typeface="Century Gothic"/>
                  <a:sym typeface="Century Gothic"/>
                </a:rPr>
                <a:t>Συχνά παραβλέπεται στην καθημέρα πράξη</a:t>
              </a:r>
              <a:endParaRPr sz="2400">
                <a:solidFill>
                  <a:schemeClr val="lt1"/>
                </a:solidFill>
                <a:latin typeface="Century Gothic"/>
                <a:ea typeface="Century Gothic"/>
                <a:cs typeface="Century Gothic"/>
                <a:sym typeface="Century Gothic"/>
              </a:endParaRPr>
            </a:p>
          </p:txBody>
        </p:sp>
        <p:sp>
          <p:nvSpPr>
            <p:cNvPr id="734" name="Google Shape;734;p22"/>
            <p:cNvSpPr/>
            <p:nvPr/>
          </p:nvSpPr>
          <p:spPr>
            <a:xfrm>
              <a:off x="0" y="2372792"/>
              <a:ext cx="8987404" cy="953403"/>
            </a:xfrm>
            <a:prstGeom prst="roundRect">
              <a:avLst>
                <a:gd name="adj" fmla="val 16667"/>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2"/>
            <p:cNvSpPr txBox="1"/>
            <p:nvPr/>
          </p:nvSpPr>
          <p:spPr>
            <a:xfrm>
              <a:off x="46541" y="2419333"/>
              <a:ext cx="8894322" cy="860321"/>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lt1"/>
                </a:buClr>
                <a:buSzPts val="2400"/>
                <a:buFont typeface="Century Gothic"/>
                <a:buNone/>
              </a:pPr>
              <a:r>
                <a:rPr lang="el-GR" sz="2400">
                  <a:solidFill>
                    <a:schemeClr val="lt1"/>
                  </a:solidFill>
                  <a:latin typeface="Century Gothic"/>
                  <a:ea typeface="Century Gothic"/>
                  <a:cs typeface="Century Gothic"/>
                  <a:sym typeface="Century Gothic"/>
                </a:rPr>
                <a:t>&gt;20 αναπν./λεπτό  χρήζει άμεσης αξιολόγησης (λοίμωξη, πνευμονική εμβολή, πνευμονική συμφόρηση, οξέωση κ.αλ)</a:t>
              </a:r>
              <a:endParaRPr sz="2400">
                <a:solidFill>
                  <a:schemeClr val="lt1"/>
                </a:solidFill>
                <a:latin typeface="Century Gothic"/>
                <a:ea typeface="Century Gothic"/>
                <a:cs typeface="Century Gothic"/>
                <a:sym typeface="Century Gothic"/>
              </a:endParaRPr>
            </a:p>
          </p:txBody>
        </p:sp>
      </p:grpSp>
      <p:sp>
        <p:nvSpPr>
          <p:cNvPr id="2" name="TextBox 1">
            <a:extLst>
              <a:ext uri="{FF2B5EF4-FFF2-40B4-BE49-F238E27FC236}">
                <a16:creationId xmlns:a16="http://schemas.microsoft.com/office/drawing/2014/main" id="{75A69DB2-4D59-461A-A757-09879D31FDBC}"/>
              </a:ext>
            </a:extLst>
          </p:cNvPr>
          <p:cNvSpPr txBox="1"/>
          <p:nvPr/>
        </p:nvSpPr>
        <p:spPr>
          <a:xfrm>
            <a:off x="5638800" y="2976033"/>
            <a:ext cx="914400" cy="914400"/>
          </a:xfrm>
          <a:prstGeom prst="rect">
            <a:avLst/>
          </a:prstGeom>
          <a:noFill/>
        </p:spPr>
        <p:txBody>
          <a:bodyPr wrap="square" rtlCol="0">
            <a:spAutoFit/>
          </a:bodyPr>
          <a:lstStyle/>
          <a:p>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739"/>
        <p:cNvGrpSpPr/>
        <p:nvPr/>
      </p:nvGrpSpPr>
      <p:grpSpPr>
        <a:xfrm>
          <a:off x="0" y="0"/>
          <a:ext cx="0" cy="0"/>
          <a:chOff x="0" y="0"/>
          <a:chExt cx="0" cy="0"/>
        </a:xfrm>
      </p:grpSpPr>
      <p:grpSp>
        <p:nvGrpSpPr>
          <p:cNvPr id="740" name="Google Shape;740;p23"/>
          <p:cNvGrpSpPr/>
          <p:nvPr/>
        </p:nvGrpSpPr>
        <p:grpSpPr>
          <a:xfrm>
            <a:off x="9" y="228600"/>
            <a:ext cx="2851523" cy="6638625"/>
            <a:chOff x="2487613" y="285750"/>
            <a:chExt cx="2428875" cy="5654676"/>
          </a:xfrm>
        </p:grpSpPr>
        <p:sp>
          <p:nvSpPr>
            <p:cNvPr id="741" name="Google Shape;741;p2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3" name="Google Shape;753;p23"/>
          <p:cNvGrpSpPr/>
          <p:nvPr/>
        </p:nvGrpSpPr>
        <p:grpSpPr>
          <a:xfrm>
            <a:off x="27224" y="-786"/>
            <a:ext cx="2356675" cy="6854040"/>
            <a:chOff x="6627813" y="194833"/>
            <a:chExt cx="1952625" cy="5678918"/>
          </a:xfrm>
        </p:grpSpPr>
        <p:sp>
          <p:nvSpPr>
            <p:cNvPr id="754" name="Google Shape;754;p2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6" name="Google Shape;766;p2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3"/>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769" name="Google Shape;769;p23"/>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Λοιμώξεις</a:t>
            </a:r>
            <a:endParaRPr sz="5400"/>
          </a:p>
        </p:txBody>
      </p:sp>
      <p:sp>
        <p:nvSpPr>
          <p:cNvPr id="770" name="Google Shape;770;p23"/>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771" name="Google Shape;771;p23"/>
          <p:cNvGrpSpPr/>
          <p:nvPr/>
        </p:nvGrpSpPr>
        <p:grpSpPr>
          <a:xfrm>
            <a:off x="9" y="228600"/>
            <a:ext cx="2851523" cy="6638625"/>
            <a:chOff x="2487613" y="285750"/>
            <a:chExt cx="2428875" cy="5654676"/>
          </a:xfrm>
        </p:grpSpPr>
        <p:sp>
          <p:nvSpPr>
            <p:cNvPr id="772" name="Google Shape;772;p2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4" name="Google Shape;784;p23"/>
          <p:cNvGrpSpPr/>
          <p:nvPr/>
        </p:nvGrpSpPr>
        <p:grpSpPr>
          <a:xfrm>
            <a:off x="27224" y="-786"/>
            <a:ext cx="2356675" cy="6854040"/>
            <a:chOff x="6627813" y="194833"/>
            <a:chExt cx="1952625" cy="5678918"/>
          </a:xfrm>
        </p:grpSpPr>
        <p:sp>
          <p:nvSpPr>
            <p:cNvPr id="785" name="Google Shape;785;p2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7" name="Google Shape;797;p23"/>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69"/>
                                        </p:tgtEl>
                                        <p:attrNameLst>
                                          <p:attrName>style.visibility</p:attrName>
                                        </p:attrNameLst>
                                      </p:cBhvr>
                                      <p:to>
                                        <p:strVal val="visible"/>
                                      </p:to>
                                    </p:set>
                                    <p:animEffect transition="in" filter="fade">
                                      <p:cBhvr>
                                        <p:cTn id="7" dur="1000"/>
                                        <p:tgtEl>
                                          <p:spTgt spid="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801"/>
        <p:cNvGrpSpPr/>
        <p:nvPr/>
      </p:nvGrpSpPr>
      <p:grpSpPr>
        <a:xfrm>
          <a:off x="0" y="0"/>
          <a:ext cx="0" cy="0"/>
          <a:chOff x="0" y="0"/>
          <a:chExt cx="0" cy="0"/>
        </a:xfrm>
      </p:grpSpPr>
      <p:sp>
        <p:nvSpPr>
          <p:cNvPr id="802" name="Google Shape;802;p24"/>
          <p:cNvSpPr/>
          <p:nvPr/>
        </p:nvSpPr>
        <p:spPr>
          <a:xfrm>
            <a:off x="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03" name="Google Shape;803;p24"/>
          <p:cNvSpPr txBox="1">
            <a:spLocks noGrp="1"/>
          </p:cNvSpPr>
          <p:nvPr>
            <p:ph type="title"/>
          </p:nvPr>
        </p:nvSpPr>
        <p:spPr>
          <a:xfrm>
            <a:off x="125989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2700"/>
              <a:buFont typeface="Century Gothic"/>
              <a:buNone/>
            </a:pPr>
            <a:r>
              <a:rPr lang="el-GR" sz="2700">
                <a:solidFill>
                  <a:schemeClr val="lt1"/>
                </a:solidFill>
              </a:rPr>
              <a:t>Άτυπη παρουσίαση λοιμώξεων </a:t>
            </a:r>
            <a:endParaRPr/>
          </a:p>
        </p:txBody>
      </p:sp>
      <p:sp>
        <p:nvSpPr>
          <p:cNvPr id="804" name="Google Shape;804;p24"/>
          <p:cNvSpPr/>
          <p:nvPr/>
        </p:nvSpPr>
        <p:spPr>
          <a:xfrm rot="10800000" flipH="1">
            <a:off x="-159" y="3179901"/>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4"/>
          <p:cNvSpPr/>
          <p:nvPr/>
        </p:nvSpPr>
        <p:spPr>
          <a:xfrm>
            <a:off x="4795736" y="-644258"/>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806" name="Google Shape;806;p24"/>
          <p:cNvGrpSpPr/>
          <p:nvPr/>
        </p:nvGrpSpPr>
        <p:grpSpPr>
          <a:xfrm>
            <a:off x="4713144" y="961458"/>
            <a:ext cx="7145749" cy="5535034"/>
            <a:chOff x="0" y="930"/>
            <a:chExt cx="6832212" cy="5252282"/>
          </a:xfrm>
        </p:grpSpPr>
        <p:sp>
          <p:nvSpPr>
            <p:cNvPr id="807" name="Google Shape;807;p24"/>
            <p:cNvSpPr/>
            <p:nvPr/>
          </p:nvSpPr>
          <p:spPr>
            <a:xfrm>
              <a:off x="0" y="3162197"/>
              <a:ext cx="6832212" cy="2075634"/>
            </a:xfrm>
            <a:prstGeom prst="rect">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4"/>
            <p:cNvSpPr txBox="1"/>
            <p:nvPr/>
          </p:nvSpPr>
          <p:spPr>
            <a:xfrm>
              <a:off x="0" y="3162197"/>
              <a:ext cx="6832212" cy="783558"/>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entury Gothic"/>
                <a:buNone/>
              </a:pPr>
              <a:r>
                <a:rPr lang="el-GR" sz="2300" dirty="0">
                  <a:solidFill>
                    <a:schemeClr val="lt1"/>
                  </a:solidFill>
                  <a:latin typeface="Century Gothic"/>
                  <a:ea typeface="Century Gothic"/>
                  <a:cs typeface="Century Gothic"/>
                  <a:sym typeface="Century Gothic"/>
                </a:rPr>
                <a:t>Αυξημένη πιθανότητα σε:</a:t>
              </a:r>
              <a:endParaRPr sz="2300" dirty="0">
                <a:solidFill>
                  <a:schemeClr val="lt1"/>
                </a:solidFill>
                <a:latin typeface="Century Gothic"/>
                <a:ea typeface="Century Gothic"/>
                <a:cs typeface="Century Gothic"/>
                <a:sym typeface="Century Gothic"/>
              </a:endParaRPr>
            </a:p>
          </p:txBody>
        </p:sp>
        <p:sp>
          <p:nvSpPr>
            <p:cNvPr id="809" name="Google Shape;809;p24"/>
            <p:cNvSpPr/>
            <p:nvPr/>
          </p:nvSpPr>
          <p:spPr>
            <a:xfrm>
              <a:off x="0" y="4639478"/>
              <a:ext cx="1708053" cy="598354"/>
            </a:xfrm>
            <a:prstGeom prst="rect">
              <a:avLst/>
            </a:prstGeom>
            <a:solidFill>
              <a:srgbClr val="F2D7CB">
                <a:alpha val="89803"/>
              </a:srgbClr>
            </a:solidFill>
            <a:ln w="9525" cap="rnd" cmpd="sng">
              <a:solidFill>
                <a:srgbClr val="F2D7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4"/>
            <p:cNvSpPr txBox="1"/>
            <p:nvPr/>
          </p:nvSpPr>
          <p:spPr>
            <a:xfrm>
              <a:off x="0" y="4639476"/>
              <a:ext cx="1708053" cy="598355"/>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l-GR" dirty="0">
                  <a:solidFill>
                    <a:schemeClr val="dk1"/>
                  </a:solidFill>
                  <a:latin typeface="Century Gothic"/>
                  <a:ea typeface="Century Gothic"/>
                  <a:cs typeface="Century Gothic"/>
                  <a:sym typeface="Century Gothic"/>
                </a:rPr>
                <a:t>Πολύ ηλικιωμένους (&gt;85 ετών)</a:t>
              </a:r>
              <a:endParaRPr dirty="0">
                <a:solidFill>
                  <a:schemeClr val="dk1"/>
                </a:solidFill>
                <a:latin typeface="Century Gothic"/>
                <a:ea typeface="Century Gothic"/>
                <a:cs typeface="Century Gothic"/>
                <a:sym typeface="Century Gothic"/>
              </a:endParaRPr>
            </a:p>
          </p:txBody>
        </p:sp>
        <p:sp>
          <p:nvSpPr>
            <p:cNvPr id="811" name="Google Shape;811;p24"/>
            <p:cNvSpPr/>
            <p:nvPr/>
          </p:nvSpPr>
          <p:spPr>
            <a:xfrm>
              <a:off x="1708053" y="4639478"/>
              <a:ext cx="1708053" cy="598354"/>
            </a:xfrm>
            <a:prstGeom prst="rect">
              <a:avLst/>
            </a:prstGeom>
            <a:solidFill>
              <a:srgbClr val="EBD8CB">
                <a:alpha val="89803"/>
              </a:srgbClr>
            </a:solidFill>
            <a:ln w="9525" cap="rnd" cmpd="sng">
              <a:solidFill>
                <a:srgbClr val="EBD8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4"/>
            <p:cNvSpPr txBox="1"/>
            <p:nvPr/>
          </p:nvSpPr>
          <p:spPr>
            <a:xfrm>
              <a:off x="1708053" y="4639478"/>
              <a:ext cx="1708053" cy="598354"/>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l-GR" sz="1800" dirty="0">
                  <a:solidFill>
                    <a:schemeClr val="dk1"/>
                  </a:solidFill>
                  <a:latin typeface="Century Gothic"/>
                  <a:ea typeface="Century Gothic"/>
                  <a:cs typeface="Century Gothic"/>
                  <a:sym typeface="Century Gothic"/>
                </a:rPr>
                <a:t>Ευπαθείς</a:t>
              </a:r>
            </a:p>
            <a:p>
              <a:pPr marL="0" marR="0" lvl="0" indent="0" algn="ctr" rtl="0">
                <a:lnSpc>
                  <a:spcPct val="90000"/>
                </a:lnSpc>
                <a:spcBef>
                  <a:spcPts val="0"/>
                </a:spcBef>
                <a:spcAft>
                  <a:spcPts val="0"/>
                </a:spcAft>
                <a:buClr>
                  <a:schemeClr val="dk1"/>
                </a:buClr>
                <a:buSzPts val="1300"/>
                <a:buFont typeface="Century Gothic"/>
                <a:buNone/>
              </a:pPr>
              <a:r>
                <a:rPr lang="el-GR" sz="1800" dirty="0">
                  <a:solidFill>
                    <a:schemeClr val="dk1"/>
                  </a:solidFill>
                  <a:latin typeface="Century Gothic"/>
                  <a:ea typeface="Century Gothic"/>
                  <a:cs typeface="Century Gothic"/>
                  <a:sym typeface="Century Gothic"/>
                </a:rPr>
                <a:t> (</a:t>
              </a:r>
              <a:r>
                <a:rPr lang="el-GR" sz="1800" dirty="0" err="1">
                  <a:solidFill>
                    <a:schemeClr val="dk1"/>
                  </a:solidFill>
                  <a:latin typeface="Century Gothic"/>
                  <a:ea typeface="Century Gothic"/>
                  <a:cs typeface="Century Gothic"/>
                  <a:sym typeface="Century Gothic"/>
                </a:rPr>
                <a:t>Frail</a:t>
              </a:r>
              <a:r>
                <a:rPr lang="el-GR" sz="1800" dirty="0">
                  <a:solidFill>
                    <a:schemeClr val="dk1"/>
                  </a:solidFill>
                  <a:latin typeface="Century Gothic"/>
                  <a:ea typeface="Century Gothic"/>
                  <a:cs typeface="Century Gothic"/>
                  <a:sym typeface="Century Gothic"/>
                </a:rPr>
                <a:t>)</a:t>
              </a:r>
              <a:endParaRPr sz="2000" dirty="0"/>
            </a:p>
          </p:txBody>
        </p:sp>
        <p:sp>
          <p:nvSpPr>
            <p:cNvPr id="813" name="Google Shape;813;p24"/>
            <p:cNvSpPr/>
            <p:nvPr/>
          </p:nvSpPr>
          <p:spPr>
            <a:xfrm>
              <a:off x="3416106" y="4639478"/>
              <a:ext cx="1708053" cy="598354"/>
            </a:xfrm>
            <a:prstGeom prst="rect">
              <a:avLst/>
            </a:prstGeom>
            <a:solidFill>
              <a:srgbClr val="E4D7CD">
                <a:alpha val="89803"/>
              </a:srgbClr>
            </a:solidFill>
            <a:ln w="9525" cap="rnd" cmpd="sng">
              <a:solidFill>
                <a:srgbClr val="E4D7CD">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4"/>
            <p:cNvSpPr txBox="1"/>
            <p:nvPr/>
          </p:nvSpPr>
          <p:spPr>
            <a:xfrm>
              <a:off x="3416106" y="4639476"/>
              <a:ext cx="1708053" cy="598356"/>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l-GR" dirty="0">
                  <a:solidFill>
                    <a:schemeClr val="dk1"/>
                  </a:solidFill>
                  <a:latin typeface="Century Gothic"/>
                  <a:ea typeface="Century Gothic"/>
                  <a:cs typeface="Century Gothic"/>
                  <a:sym typeface="Century Gothic"/>
                </a:rPr>
                <a:t>Πολλές </a:t>
              </a:r>
              <a:r>
                <a:rPr lang="el-GR" dirty="0" err="1">
                  <a:solidFill>
                    <a:schemeClr val="dk1"/>
                  </a:solidFill>
                  <a:latin typeface="Century Gothic"/>
                  <a:ea typeface="Century Gothic"/>
                  <a:cs typeface="Century Gothic"/>
                  <a:sym typeface="Century Gothic"/>
                </a:rPr>
                <a:t>συνοσηρρότητες</a:t>
              </a:r>
              <a:endParaRPr dirty="0">
                <a:solidFill>
                  <a:schemeClr val="dk1"/>
                </a:solidFill>
                <a:latin typeface="Century Gothic"/>
                <a:ea typeface="Century Gothic"/>
                <a:cs typeface="Century Gothic"/>
                <a:sym typeface="Century Gothic"/>
              </a:endParaRPr>
            </a:p>
          </p:txBody>
        </p:sp>
        <p:sp>
          <p:nvSpPr>
            <p:cNvPr id="815" name="Google Shape;815;p24"/>
            <p:cNvSpPr/>
            <p:nvPr/>
          </p:nvSpPr>
          <p:spPr>
            <a:xfrm>
              <a:off x="5124159" y="4639478"/>
              <a:ext cx="1708053" cy="598354"/>
            </a:xfrm>
            <a:prstGeom prst="rect">
              <a:avLst/>
            </a:prstGeom>
            <a:solidFill>
              <a:srgbClr val="DDD7CF">
                <a:alpha val="89803"/>
              </a:srgbClr>
            </a:solidFill>
            <a:ln w="9525" cap="rnd" cmpd="sng">
              <a:solidFill>
                <a:srgbClr val="DDD7CF">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4"/>
            <p:cNvSpPr txBox="1"/>
            <p:nvPr/>
          </p:nvSpPr>
          <p:spPr>
            <a:xfrm>
              <a:off x="5041567" y="4639475"/>
              <a:ext cx="1708053" cy="613737"/>
            </a:xfrm>
            <a:prstGeom prst="rect">
              <a:avLst/>
            </a:prstGeom>
            <a:noFill/>
            <a:ln>
              <a:noFill/>
            </a:ln>
          </p:spPr>
          <p:txBody>
            <a:bodyPr spcFirstLastPara="1" wrap="square" lIns="92450" tIns="16500" rIns="92450" bIns="1650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l-GR" sz="1800" dirty="0" err="1">
                  <a:solidFill>
                    <a:schemeClr val="dk1"/>
                  </a:solidFill>
                  <a:latin typeface="Century Gothic"/>
                  <a:ea typeface="Century Gothic"/>
                  <a:cs typeface="Century Gothic"/>
                  <a:sym typeface="Century Gothic"/>
                </a:rPr>
                <a:t>Νευρονοητική</a:t>
              </a:r>
              <a:r>
                <a:rPr lang="el-GR" sz="1800" dirty="0">
                  <a:solidFill>
                    <a:schemeClr val="dk1"/>
                  </a:solidFill>
                  <a:latin typeface="Century Gothic"/>
                  <a:ea typeface="Century Gothic"/>
                  <a:cs typeface="Century Gothic"/>
                  <a:sym typeface="Century Gothic"/>
                </a:rPr>
                <a:t> διαταραχή </a:t>
              </a:r>
              <a:endParaRPr sz="1800" dirty="0">
                <a:solidFill>
                  <a:schemeClr val="dk1"/>
                </a:solidFill>
                <a:latin typeface="Century Gothic"/>
                <a:ea typeface="Century Gothic"/>
                <a:cs typeface="Century Gothic"/>
                <a:sym typeface="Century Gothic"/>
              </a:endParaRPr>
            </a:p>
          </p:txBody>
        </p:sp>
        <p:sp>
          <p:nvSpPr>
            <p:cNvPr id="817" name="Google Shape;817;p24"/>
            <p:cNvSpPr/>
            <p:nvPr/>
          </p:nvSpPr>
          <p:spPr>
            <a:xfrm rot="10800000">
              <a:off x="0" y="1566292"/>
              <a:ext cx="6832212" cy="1595902"/>
            </a:xfrm>
            <a:prstGeom prst="upArrowCallout">
              <a:avLst>
                <a:gd name="adj1" fmla="val 15447"/>
                <a:gd name="adj2" fmla="val 20223"/>
                <a:gd name="adj3" fmla="val 25000"/>
                <a:gd name="adj4" fmla="val 64977"/>
              </a:avLst>
            </a:prstGeom>
            <a:gradFill>
              <a:gsLst>
                <a:gs pos="0">
                  <a:srgbClr val="C19053"/>
                </a:gs>
                <a:gs pos="100000">
                  <a:srgbClr val="AE792F"/>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4"/>
            <p:cNvSpPr txBox="1"/>
            <p:nvPr/>
          </p:nvSpPr>
          <p:spPr>
            <a:xfrm>
              <a:off x="82592" y="1611821"/>
              <a:ext cx="6749620" cy="856651"/>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entury Gothic"/>
                <a:buNone/>
              </a:pPr>
              <a:r>
                <a:rPr lang="el-GR" sz="2300" dirty="0" err="1">
                  <a:solidFill>
                    <a:schemeClr val="lt1"/>
                  </a:solidFill>
                  <a:latin typeface="Century Gothic"/>
                  <a:ea typeface="Century Gothic"/>
                  <a:cs typeface="Century Gothic"/>
                  <a:sym typeface="Century Gothic"/>
                </a:rPr>
                <a:t>Υποδιαγιγνώσκεται</a:t>
              </a:r>
              <a:r>
                <a:rPr lang="el-GR" sz="2300" dirty="0">
                  <a:solidFill>
                    <a:schemeClr val="lt1"/>
                  </a:solidFill>
                  <a:latin typeface="Century Gothic"/>
                  <a:ea typeface="Century Gothic"/>
                  <a:cs typeface="Century Gothic"/>
                  <a:sym typeface="Century Gothic"/>
                </a:rPr>
                <a:t> λόγω άτυπης παρουσίασης</a:t>
              </a:r>
              <a:endParaRPr sz="2300" dirty="0">
                <a:solidFill>
                  <a:schemeClr val="lt1"/>
                </a:solidFill>
                <a:latin typeface="Century Gothic"/>
                <a:ea typeface="Century Gothic"/>
                <a:cs typeface="Century Gothic"/>
                <a:sym typeface="Century Gothic"/>
              </a:endParaRPr>
            </a:p>
          </p:txBody>
        </p:sp>
        <p:sp>
          <p:nvSpPr>
            <p:cNvPr id="819" name="Google Shape;819;p24"/>
            <p:cNvSpPr/>
            <p:nvPr/>
          </p:nvSpPr>
          <p:spPr>
            <a:xfrm rot="10800000">
              <a:off x="0" y="930"/>
              <a:ext cx="6832212" cy="1544240"/>
            </a:xfrm>
            <a:prstGeom prst="upArrowCallout">
              <a:avLst>
                <a:gd name="adj1" fmla="val 16496"/>
                <a:gd name="adj2" fmla="val 22500"/>
                <a:gd name="adj3" fmla="val 25000"/>
                <a:gd name="adj4" fmla="val 41061"/>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4"/>
            <p:cNvSpPr txBox="1"/>
            <p:nvPr/>
          </p:nvSpPr>
          <p:spPr>
            <a:xfrm>
              <a:off x="0" y="930"/>
              <a:ext cx="6832212" cy="686589"/>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Clr>
                  <a:schemeClr val="lt1"/>
                </a:buClr>
                <a:buSzPts val="2300"/>
                <a:buFont typeface="Century Gothic"/>
                <a:buNone/>
              </a:pPr>
              <a:r>
                <a:rPr lang="el-GR" sz="1800" dirty="0">
                  <a:solidFill>
                    <a:schemeClr val="lt1"/>
                  </a:solidFill>
                  <a:latin typeface="Century Gothic"/>
                  <a:ea typeface="Century Gothic"/>
                  <a:cs typeface="Century Gothic"/>
                  <a:sym typeface="Century Gothic"/>
                </a:rPr>
                <a:t>Η λοίμωξη καταγράφεται με χαμηλή συχνότητα ως παρούσα νόσος στους ηλικιωμένους στα ΤΕΠ (~3%)</a:t>
              </a:r>
              <a:endParaRPr sz="1800" dirty="0">
                <a:solidFill>
                  <a:schemeClr val="lt1"/>
                </a:solidFill>
                <a:latin typeface="Century Gothic"/>
                <a:ea typeface="Century Gothic"/>
                <a:cs typeface="Century Gothic"/>
                <a:sym typeface="Century Gothic"/>
              </a:endParaRPr>
            </a:p>
          </p:txBody>
        </p:sp>
      </p:grpSp>
      <p:sp>
        <p:nvSpPr>
          <p:cNvPr id="2" name="TextBox 1">
            <a:extLst>
              <a:ext uri="{FF2B5EF4-FFF2-40B4-BE49-F238E27FC236}">
                <a16:creationId xmlns:a16="http://schemas.microsoft.com/office/drawing/2014/main" id="{02D8FEC8-FEE0-4BCC-BDAF-BE8E1C326A46}"/>
              </a:ext>
            </a:extLst>
          </p:cNvPr>
          <p:cNvSpPr txBox="1"/>
          <p:nvPr/>
        </p:nvSpPr>
        <p:spPr>
          <a:xfrm>
            <a:off x="5633499" y="2655735"/>
            <a:ext cx="914400" cy="914400"/>
          </a:xfrm>
          <a:prstGeom prst="rect">
            <a:avLst/>
          </a:prstGeom>
          <a:noFill/>
        </p:spPr>
        <p:txBody>
          <a:bodyPr wrap="square" rtlCol="0">
            <a:spAutoFit/>
          </a:bodyPr>
          <a:lstStyle/>
          <a:p>
            <a:endParaRPr lang="el-GR" dirty="0"/>
          </a:p>
        </p:txBody>
      </p:sp>
      <p:sp>
        <p:nvSpPr>
          <p:cNvPr id="3" name="TextBox 2">
            <a:extLst>
              <a:ext uri="{FF2B5EF4-FFF2-40B4-BE49-F238E27FC236}">
                <a16:creationId xmlns:a16="http://schemas.microsoft.com/office/drawing/2014/main" id="{163BB0A3-FCA6-43CE-BB3A-F5DC91D4E4BA}"/>
              </a:ext>
            </a:extLst>
          </p:cNvPr>
          <p:cNvSpPr txBox="1"/>
          <p:nvPr/>
        </p:nvSpPr>
        <p:spPr>
          <a:xfrm>
            <a:off x="3872286" y="6611269"/>
            <a:ext cx="8237551" cy="400110"/>
          </a:xfrm>
          <a:prstGeom prst="rect">
            <a:avLst/>
          </a:prstGeom>
          <a:noFill/>
        </p:spPr>
        <p:txBody>
          <a:bodyPr wrap="square" rtlCol="0">
            <a:spAutoFit/>
          </a:bodyPr>
          <a:lstStyle/>
          <a:p>
            <a:pPr algn="r"/>
            <a:r>
              <a:rPr lang="el-GR" sz="1000" dirty="0" err="1">
                <a:latin typeface="Calibri"/>
                <a:ea typeface="Calibri"/>
                <a:cs typeface="Calibri"/>
                <a:sym typeface="Calibri"/>
              </a:rPr>
              <a:t>Sumaya</a:t>
            </a:r>
            <a:r>
              <a:rPr lang="el-GR" sz="1000" dirty="0">
                <a:latin typeface="Calibri"/>
                <a:ea typeface="Calibri"/>
                <a:cs typeface="Calibri"/>
                <a:sym typeface="Calibri"/>
              </a:rPr>
              <a:t> </a:t>
            </a:r>
            <a:r>
              <a:rPr lang="el-GR" sz="1000" dirty="0" err="1">
                <a:latin typeface="Calibri"/>
                <a:ea typeface="Calibri"/>
                <a:cs typeface="Calibri"/>
                <a:sym typeface="Calibri"/>
              </a:rPr>
              <a:t>Farran</a:t>
            </a:r>
            <a:r>
              <a:rPr lang="el-GR" sz="1000" dirty="0">
                <a:latin typeface="Calibri"/>
                <a:ea typeface="Calibri"/>
                <a:cs typeface="Calibri"/>
                <a:sym typeface="Calibri"/>
              </a:rPr>
              <a:t>, MD and </a:t>
            </a:r>
            <a:r>
              <a:rPr lang="el-GR" sz="1000" dirty="0" err="1">
                <a:latin typeface="Calibri"/>
                <a:ea typeface="Calibri"/>
                <a:cs typeface="Calibri"/>
                <a:sym typeface="Calibri"/>
              </a:rPr>
              <a:t>Tirdad</a:t>
            </a:r>
            <a:r>
              <a:rPr lang="el-GR" sz="1000" dirty="0">
                <a:latin typeface="Calibri"/>
                <a:ea typeface="Calibri"/>
                <a:cs typeface="Calibri"/>
                <a:sym typeface="Calibri"/>
              </a:rPr>
              <a:t> </a:t>
            </a:r>
            <a:r>
              <a:rPr lang="el-GR" sz="1000" dirty="0" err="1">
                <a:latin typeface="Calibri"/>
                <a:ea typeface="Calibri"/>
                <a:cs typeface="Calibri"/>
                <a:sym typeface="Calibri"/>
              </a:rPr>
              <a:t>Zangeneh</a:t>
            </a:r>
            <a:r>
              <a:rPr lang="el-GR" sz="1000" dirty="0">
                <a:latin typeface="Calibri"/>
                <a:ea typeface="Calibri"/>
                <a:cs typeface="Calibri"/>
                <a:sym typeface="Calibri"/>
              </a:rPr>
              <a:t>, DO, </a:t>
            </a:r>
            <a:r>
              <a:rPr lang="el-GR" sz="1000" dirty="0" err="1">
                <a:latin typeface="Calibri"/>
                <a:ea typeface="Calibri"/>
                <a:cs typeface="Calibri"/>
                <a:sym typeface="Calibri"/>
              </a:rPr>
              <a:t>University</a:t>
            </a:r>
            <a:r>
              <a:rPr lang="el-GR" sz="1000" dirty="0">
                <a:latin typeface="Calibri"/>
                <a:ea typeface="Calibri"/>
                <a:cs typeface="Calibri"/>
                <a:sym typeface="Calibri"/>
              </a:rPr>
              <a:t> of </a:t>
            </a:r>
            <a:r>
              <a:rPr lang="el-GR" sz="1000" dirty="0" err="1">
                <a:latin typeface="Calibri"/>
                <a:ea typeface="Calibri"/>
                <a:cs typeface="Calibri"/>
                <a:sym typeface="Calibri"/>
              </a:rPr>
              <a:t>Arizona</a:t>
            </a:r>
            <a:r>
              <a:rPr lang="el-GR" sz="1000" dirty="0">
                <a:latin typeface="Calibri"/>
                <a:ea typeface="Calibri"/>
                <a:cs typeface="Calibri"/>
                <a:sym typeface="Calibri"/>
              </a:rPr>
              <a:t> </a:t>
            </a:r>
            <a:r>
              <a:rPr lang="el-GR" sz="1000" dirty="0" err="1">
                <a:latin typeface="Calibri"/>
                <a:ea typeface="Calibri"/>
                <a:cs typeface="Calibri"/>
                <a:sym typeface="Calibri"/>
              </a:rPr>
              <a:t>College</a:t>
            </a:r>
            <a:r>
              <a:rPr lang="el-GR" sz="1000" dirty="0">
                <a:latin typeface="Calibri"/>
                <a:ea typeface="Calibri"/>
                <a:cs typeface="Calibri"/>
                <a:sym typeface="Calibri"/>
              </a:rPr>
              <a:t> of </a:t>
            </a:r>
            <a:r>
              <a:rPr lang="el-GR" sz="1000" dirty="0" err="1">
                <a:latin typeface="Calibri"/>
                <a:ea typeface="Calibri"/>
                <a:cs typeface="Calibri"/>
                <a:sym typeface="Calibri"/>
              </a:rPr>
              <a:t>Medicine</a:t>
            </a:r>
            <a:r>
              <a:rPr lang="el-GR" sz="1000" dirty="0">
                <a:latin typeface="Calibri"/>
                <a:ea typeface="Calibri"/>
                <a:cs typeface="Calibri"/>
                <a:sym typeface="Calibri"/>
              </a:rPr>
              <a:t>, </a:t>
            </a:r>
            <a:r>
              <a:rPr lang="el-GR" sz="1000" dirty="0" err="1">
                <a:latin typeface="Calibri"/>
                <a:ea typeface="Calibri"/>
                <a:cs typeface="Calibri"/>
                <a:sym typeface="Calibri"/>
              </a:rPr>
              <a:t>Presentation</a:t>
            </a:r>
            <a:r>
              <a:rPr lang="el-GR" sz="1000" dirty="0">
                <a:latin typeface="Calibri"/>
                <a:ea typeface="Calibri"/>
                <a:cs typeface="Calibri"/>
                <a:sym typeface="Calibri"/>
              </a:rPr>
              <a:t> of Common </a:t>
            </a:r>
            <a:r>
              <a:rPr lang="el-GR" sz="1000" dirty="0" err="1">
                <a:latin typeface="Calibri"/>
                <a:ea typeface="Calibri"/>
                <a:cs typeface="Calibri"/>
                <a:sym typeface="Calibri"/>
              </a:rPr>
              <a:t>Infections</a:t>
            </a:r>
            <a:r>
              <a:rPr lang="el-GR" sz="1000" dirty="0">
                <a:latin typeface="Calibri"/>
                <a:ea typeface="Calibri"/>
                <a:cs typeface="Calibri"/>
                <a:sym typeface="Calibri"/>
              </a:rPr>
              <a:t> in </a:t>
            </a:r>
            <a:r>
              <a:rPr lang="el-GR" sz="1000" dirty="0" err="1">
                <a:latin typeface="Calibri"/>
                <a:ea typeface="Calibri"/>
                <a:cs typeface="Calibri"/>
                <a:sym typeface="Calibri"/>
              </a:rPr>
              <a:t>Older</a:t>
            </a:r>
            <a:r>
              <a:rPr lang="el-GR" sz="1000" dirty="0">
                <a:latin typeface="Calibri"/>
                <a:ea typeface="Calibri"/>
                <a:cs typeface="Calibri"/>
                <a:sym typeface="Calibri"/>
              </a:rPr>
              <a:t> </a:t>
            </a:r>
            <a:r>
              <a:rPr lang="el-GR" sz="1000" dirty="0" err="1">
                <a:latin typeface="Calibri"/>
                <a:ea typeface="Calibri"/>
                <a:cs typeface="Calibri"/>
                <a:sym typeface="Calibri"/>
              </a:rPr>
              <a:t>Adults</a:t>
            </a:r>
            <a:r>
              <a:rPr lang="el-GR" sz="1000" dirty="0">
                <a:latin typeface="Calibri"/>
                <a:ea typeface="Calibri"/>
                <a:cs typeface="Calibri"/>
                <a:sym typeface="Calibri"/>
              </a:rPr>
              <a:t>, </a:t>
            </a:r>
            <a:r>
              <a:rPr lang="el-GR" sz="1000" dirty="0" err="1">
                <a:latin typeface="Calibri"/>
                <a:ea typeface="Calibri"/>
                <a:cs typeface="Calibri"/>
                <a:sym typeface="Calibri"/>
              </a:rPr>
              <a:t>Jun</a:t>
            </a:r>
            <a:r>
              <a:rPr lang="el-GR" sz="1000" dirty="0">
                <a:latin typeface="Calibri"/>
                <a:ea typeface="Calibri"/>
                <a:cs typeface="Calibri"/>
                <a:sym typeface="Calibri"/>
              </a:rPr>
              <a:t> 2016</a:t>
            </a:r>
            <a:endParaRPr lang="el-GR" sz="1000" dirty="0"/>
          </a:p>
          <a:p>
            <a:pPr algn="r"/>
            <a:endParaRPr lang="el-GR"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824"/>
        <p:cNvGrpSpPr/>
        <p:nvPr/>
      </p:nvGrpSpPr>
      <p:grpSpPr>
        <a:xfrm>
          <a:off x="0" y="0"/>
          <a:ext cx="0" cy="0"/>
          <a:chOff x="0" y="0"/>
          <a:chExt cx="0" cy="0"/>
        </a:xfrm>
      </p:grpSpPr>
      <p:sp>
        <p:nvSpPr>
          <p:cNvPr id="825" name="Google Shape;825;p25"/>
          <p:cNvSpPr/>
          <p:nvPr/>
        </p:nvSpPr>
        <p:spPr>
          <a:xfrm>
            <a:off x="0" y="0"/>
            <a:ext cx="12192000"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26" name="Google Shape;826;p25"/>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Λοιμώξεις στους ηλικιωμένους </a:t>
            </a:r>
            <a:endParaRPr/>
          </a:p>
        </p:txBody>
      </p:sp>
      <p:sp>
        <p:nvSpPr>
          <p:cNvPr id="827" name="Google Shape;827;p25"/>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9" name="Google Shape;829;p25"/>
          <p:cNvGrpSpPr/>
          <p:nvPr/>
        </p:nvGrpSpPr>
        <p:grpSpPr>
          <a:xfrm>
            <a:off x="1794897" y="2473860"/>
            <a:ext cx="8987404" cy="3152186"/>
            <a:chOff x="0" y="250877"/>
            <a:chExt cx="8987404" cy="3152186"/>
          </a:xfrm>
        </p:grpSpPr>
        <p:sp>
          <p:nvSpPr>
            <p:cNvPr id="830" name="Google Shape;830;p25"/>
            <p:cNvSpPr/>
            <p:nvPr/>
          </p:nvSpPr>
          <p:spPr>
            <a:xfrm>
              <a:off x="0" y="250877"/>
              <a:ext cx="8987404" cy="595877"/>
            </a:xfrm>
            <a:prstGeom prst="roundRect">
              <a:avLst>
                <a:gd name="adj" fmla="val 16667"/>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5"/>
            <p:cNvSpPr txBox="1"/>
            <p:nvPr/>
          </p:nvSpPr>
          <p:spPr>
            <a:xfrm>
              <a:off x="29088" y="279965"/>
              <a:ext cx="8929228" cy="537701"/>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Μεγάλη θνητότητα των ηλικιωμένων ασθενών με πυρετό στα ΤΕΠ (έως και 10%)</a:t>
              </a:r>
              <a:endParaRPr sz="1500">
                <a:solidFill>
                  <a:schemeClr val="lt1"/>
                </a:solidFill>
                <a:latin typeface="Century Gothic"/>
                <a:ea typeface="Century Gothic"/>
                <a:cs typeface="Century Gothic"/>
                <a:sym typeface="Century Gothic"/>
              </a:endParaRPr>
            </a:p>
          </p:txBody>
        </p:sp>
        <p:sp>
          <p:nvSpPr>
            <p:cNvPr id="832" name="Google Shape;832;p25"/>
            <p:cNvSpPr/>
            <p:nvPr/>
          </p:nvSpPr>
          <p:spPr>
            <a:xfrm>
              <a:off x="0" y="889954"/>
              <a:ext cx="8987404" cy="595877"/>
            </a:xfrm>
            <a:prstGeom prst="roundRect">
              <a:avLst>
                <a:gd name="adj" fmla="val 16667"/>
              </a:avLst>
            </a:prstGeom>
            <a:solidFill>
              <a:srgbClr val="CC812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5"/>
            <p:cNvSpPr txBox="1"/>
            <p:nvPr/>
          </p:nvSpPr>
          <p:spPr>
            <a:xfrm>
              <a:off x="29088" y="919042"/>
              <a:ext cx="8929228" cy="537701"/>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Πυρετός (&gt;37.8 °C από του στόματος, &gt;38.1 °C  από το ορθό) είναι συχνά σημείο σοβαρής λοίμωξης, συχνά βακτηριακής</a:t>
              </a:r>
              <a:endParaRPr sz="1500">
                <a:solidFill>
                  <a:schemeClr val="lt1"/>
                </a:solidFill>
                <a:latin typeface="Century Gothic"/>
                <a:ea typeface="Century Gothic"/>
                <a:cs typeface="Century Gothic"/>
                <a:sym typeface="Century Gothic"/>
              </a:endParaRPr>
            </a:p>
          </p:txBody>
        </p:sp>
        <p:sp>
          <p:nvSpPr>
            <p:cNvPr id="834" name="Google Shape;834;p25"/>
            <p:cNvSpPr/>
            <p:nvPr/>
          </p:nvSpPr>
          <p:spPr>
            <a:xfrm>
              <a:off x="0" y="1529031"/>
              <a:ext cx="8987404" cy="595877"/>
            </a:xfrm>
            <a:prstGeom prst="roundRect">
              <a:avLst>
                <a:gd name="adj" fmla="val 16667"/>
              </a:avLst>
            </a:prstGeom>
            <a:solidFill>
              <a:srgbClr val="BC8334"/>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5"/>
            <p:cNvSpPr txBox="1"/>
            <p:nvPr/>
          </p:nvSpPr>
          <p:spPr>
            <a:xfrm>
              <a:off x="29088" y="1558119"/>
              <a:ext cx="8929228" cy="537701"/>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Πυρετός &gt;39 °C με ταχύπνοια, ταχυκαρδία ή λευκοκυττάρωση χρειάζεται αξιολόγηση προς αποκλεισμό σήψης που χρειάζεται άμεση αντιμετώπιση</a:t>
              </a:r>
              <a:endParaRPr sz="1500">
                <a:solidFill>
                  <a:schemeClr val="lt1"/>
                </a:solidFill>
                <a:latin typeface="Century Gothic"/>
                <a:ea typeface="Century Gothic"/>
                <a:cs typeface="Century Gothic"/>
                <a:sym typeface="Century Gothic"/>
              </a:endParaRPr>
            </a:p>
          </p:txBody>
        </p:sp>
        <p:sp>
          <p:nvSpPr>
            <p:cNvPr id="836" name="Google Shape;836;p25"/>
            <p:cNvSpPr/>
            <p:nvPr/>
          </p:nvSpPr>
          <p:spPr>
            <a:xfrm>
              <a:off x="0" y="2168109"/>
              <a:ext cx="8987404" cy="595877"/>
            </a:xfrm>
            <a:prstGeom prst="roundRect">
              <a:avLst>
                <a:gd name="adj" fmla="val 16667"/>
              </a:avLst>
            </a:prstGeom>
            <a:solidFill>
              <a:srgbClr val="AC8342"/>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5"/>
            <p:cNvSpPr txBox="1"/>
            <p:nvPr/>
          </p:nvSpPr>
          <p:spPr>
            <a:xfrm>
              <a:off x="29088" y="2197197"/>
              <a:ext cx="8929228" cy="537701"/>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Σε ευπαθείς ηλικιωμένους μεταβολή &gt; 1.1 °C  από την συνήθη θερμοκρασία ή &gt;37.2 °C (από του στόματος) ή 37.5 °C (από το ορθό) σε επανειλημμένες μετρήσεις χρειάζεται αξιολόγηση</a:t>
              </a:r>
              <a:endParaRPr sz="1500">
                <a:solidFill>
                  <a:schemeClr val="lt1"/>
                </a:solidFill>
                <a:latin typeface="Century Gothic"/>
                <a:ea typeface="Century Gothic"/>
                <a:cs typeface="Century Gothic"/>
                <a:sym typeface="Century Gothic"/>
              </a:endParaRPr>
            </a:p>
          </p:txBody>
        </p:sp>
        <p:sp>
          <p:nvSpPr>
            <p:cNvPr id="838" name="Google Shape;838;p25"/>
            <p:cNvSpPr/>
            <p:nvPr/>
          </p:nvSpPr>
          <p:spPr>
            <a:xfrm>
              <a:off x="0" y="2807186"/>
              <a:ext cx="8987404" cy="595877"/>
            </a:xfrm>
            <a:prstGeom prst="roundRect">
              <a:avLst>
                <a:gd name="adj" fmla="val 16667"/>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5"/>
            <p:cNvSpPr txBox="1"/>
            <p:nvPr/>
          </p:nvSpPr>
          <p:spPr>
            <a:xfrm>
              <a:off x="29088" y="2836274"/>
              <a:ext cx="8929228" cy="537701"/>
            </a:xfrm>
            <a:prstGeom prst="rect">
              <a:avLst/>
            </a:prstGeom>
            <a:noFill/>
            <a:ln>
              <a:noFill/>
            </a:ln>
          </p:spPr>
          <p:txBody>
            <a:bodyPr spcFirstLastPara="1" wrap="square" lIns="57150" tIns="57150" rIns="57150" bIns="57150" anchor="ctr" anchorCtr="0">
              <a:noAutofit/>
            </a:bodyPr>
            <a:lstStyle/>
            <a:p>
              <a:pPr marL="0" marR="0" lvl="0" indent="0" algn="l"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Σπανιότερα πρέπει να αποκλείονται αίτια όπως νευροληπτικό σύνδρομο (ιδιαίτερα σε ανοϊκούς ασθενείς υπό αγωγή), θερμοπληξία</a:t>
              </a:r>
              <a:endParaRPr sz="1500">
                <a:solidFill>
                  <a:schemeClr val="lt1"/>
                </a:solidFill>
                <a:latin typeface="Century Gothic"/>
                <a:ea typeface="Century Gothic"/>
                <a:cs typeface="Century Gothic"/>
                <a:sym typeface="Century Gothic"/>
              </a:endParaRPr>
            </a:p>
          </p:txBody>
        </p:sp>
      </p:grpSp>
      <p:sp>
        <p:nvSpPr>
          <p:cNvPr id="2" name="TextBox 1">
            <a:extLst>
              <a:ext uri="{FF2B5EF4-FFF2-40B4-BE49-F238E27FC236}">
                <a16:creationId xmlns:a16="http://schemas.microsoft.com/office/drawing/2014/main" id="{909F239F-0F98-47E1-BCEF-C28F558C0F7F}"/>
              </a:ext>
            </a:extLst>
          </p:cNvPr>
          <p:cNvSpPr txBox="1"/>
          <p:nvPr/>
        </p:nvSpPr>
        <p:spPr>
          <a:xfrm>
            <a:off x="5635413" y="2976880"/>
            <a:ext cx="914400" cy="914400"/>
          </a:xfrm>
          <a:prstGeom prst="rect">
            <a:avLst/>
          </a:prstGeom>
          <a:noFill/>
        </p:spPr>
        <p:txBody>
          <a:bodyPr wrap="square" rtlCol="0">
            <a:spAutoFit/>
          </a:bodyPr>
          <a:lstStyle/>
          <a:p>
            <a:endParaRPr lang="el-GR" dirty="0"/>
          </a:p>
        </p:txBody>
      </p:sp>
      <p:sp>
        <p:nvSpPr>
          <p:cNvPr id="3" name="TextBox 2">
            <a:extLst>
              <a:ext uri="{FF2B5EF4-FFF2-40B4-BE49-F238E27FC236}">
                <a16:creationId xmlns:a16="http://schemas.microsoft.com/office/drawing/2014/main" id="{EFB7B4CD-DBDB-4737-9589-9683E8DCD04D}"/>
              </a:ext>
            </a:extLst>
          </p:cNvPr>
          <p:cNvSpPr txBox="1"/>
          <p:nvPr/>
        </p:nvSpPr>
        <p:spPr>
          <a:xfrm>
            <a:off x="2389239" y="6068907"/>
            <a:ext cx="8363975" cy="253916"/>
          </a:xfrm>
          <a:prstGeom prst="rect">
            <a:avLst/>
          </a:prstGeom>
          <a:noFill/>
        </p:spPr>
        <p:txBody>
          <a:bodyPr wrap="square" rtlCol="0">
            <a:spAutoFit/>
          </a:bodyPr>
          <a:lstStyle/>
          <a:p>
            <a:r>
              <a:rPr lang="el-GR" sz="1050" dirty="0" err="1">
                <a:latin typeface="Calibri"/>
                <a:ea typeface="Calibri"/>
                <a:cs typeface="Calibri"/>
                <a:sym typeface="Calibri"/>
              </a:rPr>
              <a:t>Sumaya</a:t>
            </a:r>
            <a:r>
              <a:rPr lang="el-GR" sz="1050" dirty="0">
                <a:latin typeface="Calibri"/>
                <a:ea typeface="Calibri"/>
                <a:cs typeface="Calibri"/>
                <a:sym typeface="Calibri"/>
              </a:rPr>
              <a:t> </a:t>
            </a:r>
            <a:r>
              <a:rPr lang="el-GR" sz="1050" dirty="0" err="1">
                <a:latin typeface="Calibri"/>
                <a:ea typeface="Calibri"/>
                <a:cs typeface="Calibri"/>
                <a:sym typeface="Calibri"/>
              </a:rPr>
              <a:t>Farran</a:t>
            </a:r>
            <a:r>
              <a:rPr lang="el-GR" sz="1050" dirty="0">
                <a:latin typeface="Calibri"/>
                <a:ea typeface="Calibri"/>
                <a:cs typeface="Calibri"/>
                <a:sym typeface="Calibri"/>
              </a:rPr>
              <a:t>, MD and </a:t>
            </a:r>
            <a:r>
              <a:rPr lang="el-GR" sz="1050" dirty="0" err="1">
                <a:latin typeface="Calibri"/>
                <a:ea typeface="Calibri"/>
                <a:cs typeface="Calibri"/>
                <a:sym typeface="Calibri"/>
              </a:rPr>
              <a:t>Tirdad</a:t>
            </a:r>
            <a:r>
              <a:rPr lang="el-GR" sz="1050" dirty="0">
                <a:latin typeface="Calibri"/>
                <a:ea typeface="Calibri"/>
                <a:cs typeface="Calibri"/>
                <a:sym typeface="Calibri"/>
              </a:rPr>
              <a:t> </a:t>
            </a:r>
            <a:r>
              <a:rPr lang="el-GR" sz="1050" dirty="0" err="1">
                <a:latin typeface="Calibri"/>
                <a:ea typeface="Calibri"/>
                <a:cs typeface="Calibri"/>
                <a:sym typeface="Calibri"/>
              </a:rPr>
              <a:t>Zangeneh</a:t>
            </a:r>
            <a:r>
              <a:rPr lang="el-GR" sz="1050" dirty="0">
                <a:latin typeface="Calibri"/>
                <a:ea typeface="Calibri"/>
                <a:cs typeface="Calibri"/>
                <a:sym typeface="Calibri"/>
              </a:rPr>
              <a:t>, DO, </a:t>
            </a:r>
            <a:r>
              <a:rPr lang="el-GR" sz="1050" dirty="0" err="1">
                <a:latin typeface="Calibri"/>
                <a:ea typeface="Calibri"/>
                <a:cs typeface="Calibri"/>
                <a:sym typeface="Calibri"/>
              </a:rPr>
              <a:t>University</a:t>
            </a:r>
            <a:r>
              <a:rPr lang="el-GR" sz="1050" dirty="0">
                <a:latin typeface="Calibri"/>
                <a:ea typeface="Calibri"/>
                <a:cs typeface="Calibri"/>
                <a:sym typeface="Calibri"/>
              </a:rPr>
              <a:t> of </a:t>
            </a:r>
            <a:r>
              <a:rPr lang="el-GR" sz="1050" dirty="0" err="1">
                <a:latin typeface="Calibri"/>
                <a:ea typeface="Calibri"/>
                <a:cs typeface="Calibri"/>
                <a:sym typeface="Calibri"/>
              </a:rPr>
              <a:t>Arizona</a:t>
            </a:r>
            <a:r>
              <a:rPr lang="el-GR" sz="1050" dirty="0">
                <a:latin typeface="Calibri"/>
                <a:ea typeface="Calibri"/>
                <a:cs typeface="Calibri"/>
                <a:sym typeface="Calibri"/>
              </a:rPr>
              <a:t> </a:t>
            </a:r>
            <a:r>
              <a:rPr lang="el-GR" sz="1050" dirty="0" err="1">
                <a:latin typeface="Calibri"/>
                <a:ea typeface="Calibri"/>
                <a:cs typeface="Calibri"/>
                <a:sym typeface="Calibri"/>
              </a:rPr>
              <a:t>College</a:t>
            </a:r>
            <a:r>
              <a:rPr lang="el-GR" sz="1050" dirty="0">
                <a:latin typeface="Calibri"/>
                <a:ea typeface="Calibri"/>
                <a:cs typeface="Calibri"/>
                <a:sym typeface="Calibri"/>
              </a:rPr>
              <a:t> of </a:t>
            </a:r>
            <a:r>
              <a:rPr lang="el-GR" sz="1050" dirty="0" err="1">
                <a:latin typeface="Calibri"/>
                <a:ea typeface="Calibri"/>
                <a:cs typeface="Calibri"/>
                <a:sym typeface="Calibri"/>
              </a:rPr>
              <a:t>Medicine</a:t>
            </a:r>
            <a:r>
              <a:rPr lang="el-GR" sz="1050" dirty="0">
                <a:latin typeface="Calibri"/>
                <a:ea typeface="Calibri"/>
                <a:cs typeface="Calibri"/>
                <a:sym typeface="Calibri"/>
              </a:rPr>
              <a:t>, </a:t>
            </a:r>
            <a:r>
              <a:rPr lang="el-GR" sz="1050" dirty="0" err="1">
                <a:latin typeface="Calibri"/>
                <a:ea typeface="Calibri"/>
                <a:cs typeface="Calibri"/>
                <a:sym typeface="Calibri"/>
              </a:rPr>
              <a:t>Presentation</a:t>
            </a:r>
            <a:r>
              <a:rPr lang="el-GR" sz="1050" dirty="0">
                <a:latin typeface="Calibri"/>
                <a:ea typeface="Calibri"/>
                <a:cs typeface="Calibri"/>
                <a:sym typeface="Calibri"/>
              </a:rPr>
              <a:t> of Common </a:t>
            </a:r>
            <a:r>
              <a:rPr lang="el-GR" sz="1050" dirty="0" err="1">
                <a:latin typeface="Calibri"/>
                <a:ea typeface="Calibri"/>
                <a:cs typeface="Calibri"/>
                <a:sym typeface="Calibri"/>
              </a:rPr>
              <a:t>Infections</a:t>
            </a:r>
            <a:r>
              <a:rPr lang="el-GR" sz="1050" dirty="0">
                <a:latin typeface="Calibri"/>
                <a:ea typeface="Calibri"/>
                <a:cs typeface="Calibri"/>
                <a:sym typeface="Calibri"/>
              </a:rPr>
              <a:t> in </a:t>
            </a:r>
            <a:r>
              <a:rPr lang="el-GR" sz="1050" dirty="0" err="1">
                <a:latin typeface="Calibri"/>
                <a:ea typeface="Calibri"/>
                <a:cs typeface="Calibri"/>
                <a:sym typeface="Calibri"/>
              </a:rPr>
              <a:t>Older</a:t>
            </a:r>
            <a:r>
              <a:rPr lang="el-GR" sz="1050" dirty="0">
                <a:latin typeface="Calibri"/>
                <a:ea typeface="Calibri"/>
                <a:cs typeface="Calibri"/>
                <a:sym typeface="Calibri"/>
              </a:rPr>
              <a:t> </a:t>
            </a:r>
            <a:r>
              <a:rPr lang="el-GR" sz="1050" dirty="0" err="1">
                <a:latin typeface="Calibri"/>
                <a:ea typeface="Calibri"/>
                <a:cs typeface="Calibri"/>
                <a:sym typeface="Calibri"/>
              </a:rPr>
              <a:t>Adults</a:t>
            </a:r>
            <a:r>
              <a:rPr lang="el-GR" sz="1050" dirty="0">
                <a:latin typeface="Calibri"/>
                <a:ea typeface="Calibri"/>
                <a:cs typeface="Calibri"/>
                <a:sym typeface="Calibri"/>
              </a:rPr>
              <a:t>, </a:t>
            </a:r>
            <a:r>
              <a:rPr lang="el-GR" sz="1050" dirty="0" err="1">
                <a:latin typeface="Calibri"/>
                <a:ea typeface="Calibri"/>
                <a:cs typeface="Calibri"/>
                <a:sym typeface="Calibri"/>
              </a:rPr>
              <a:t>Jun</a:t>
            </a:r>
            <a:r>
              <a:rPr lang="el-GR" sz="1050" dirty="0">
                <a:latin typeface="Calibri"/>
                <a:ea typeface="Calibri"/>
                <a:cs typeface="Calibri"/>
                <a:sym typeface="Calibri"/>
              </a:rPr>
              <a:t> 2016</a:t>
            </a:r>
            <a:endParaRPr lang="el-GR"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6"/>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dirty="0"/>
              <a:t>Geriatric </a:t>
            </a:r>
            <a:r>
              <a:rPr lang="el-GR" dirty="0" err="1"/>
              <a:t>Fever</a:t>
            </a:r>
            <a:r>
              <a:rPr lang="el-GR" dirty="0"/>
              <a:t> </a:t>
            </a:r>
            <a:r>
              <a:rPr lang="el-GR" dirty="0" err="1"/>
              <a:t>Score</a:t>
            </a:r>
            <a:endParaRPr dirty="0"/>
          </a:p>
        </p:txBody>
      </p:sp>
      <p:grpSp>
        <p:nvGrpSpPr>
          <p:cNvPr id="845" name="Google Shape;845;p26"/>
          <p:cNvGrpSpPr/>
          <p:nvPr/>
        </p:nvGrpSpPr>
        <p:grpSpPr>
          <a:xfrm>
            <a:off x="2745763" y="1501182"/>
            <a:ext cx="8432486" cy="4732708"/>
            <a:chOff x="156550" y="148243"/>
            <a:chExt cx="8432486" cy="5068625"/>
          </a:xfrm>
        </p:grpSpPr>
        <p:sp>
          <p:nvSpPr>
            <p:cNvPr id="846" name="Google Shape;846;p26"/>
            <p:cNvSpPr/>
            <p:nvPr/>
          </p:nvSpPr>
          <p:spPr>
            <a:xfrm>
              <a:off x="665491" y="1914782"/>
              <a:ext cx="7584416" cy="3302086"/>
            </a:xfrm>
            <a:prstGeom prst="ellipse">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6"/>
            <p:cNvSpPr txBox="1"/>
            <p:nvPr/>
          </p:nvSpPr>
          <p:spPr>
            <a:xfrm>
              <a:off x="1776203" y="2398361"/>
              <a:ext cx="5362992" cy="2334928"/>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Clr>
                  <a:schemeClr val="lt1"/>
                </a:buClr>
                <a:buSzPts val="2000"/>
                <a:buFont typeface="Century Gothic"/>
                <a:buNone/>
              </a:pPr>
              <a:r>
                <a:rPr lang="el-GR" sz="2000" dirty="0">
                  <a:solidFill>
                    <a:schemeClr val="lt1"/>
                  </a:solidFill>
                  <a:latin typeface="Century Gothic"/>
                  <a:ea typeface="Century Gothic"/>
                  <a:cs typeface="Century Gothic"/>
                  <a:sym typeface="Century Gothic"/>
                </a:rPr>
                <a:t>Α) Ομάδα χαμηλού  κινδύνου (0-1 βαθμοί) </a:t>
              </a:r>
              <a:endParaRPr dirty="0"/>
            </a:p>
            <a:p>
              <a:pPr marL="0" marR="0" lvl="0" indent="0" algn="ctr" rtl="0">
                <a:lnSpc>
                  <a:spcPct val="90000"/>
                </a:lnSpc>
                <a:spcBef>
                  <a:spcPts val="700"/>
                </a:spcBef>
                <a:spcAft>
                  <a:spcPts val="0"/>
                </a:spcAft>
                <a:buClr>
                  <a:schemeClr val="lt1"/>
                </a:buClr>
                <a:buSzPts val="2000"/>
                <a:buFont typeface="Century Gothic"/>
                <a:buNone/>
              </a:pPr>
              <a:r>
                <a:rPr lang="el-GR" sz="2000" dirty="0">
                  <a:solidFill>
                    <a:schemeClr val="lt1"/>
                  </a:solidFill>
                  <a:latin typeface="Century Gothic"/>
                  <a:ea typeface="Century Gothic"/>
                  <a:cs typeface="Century Gothic"/>
                  <a:sym typeface="Century Gothic"/>
                </a:rPr>
                <a:t>θνητότητα 3%-Νοσηλεία σε κοινό θάλαμο ή αγωγή στα ΤΕΠ και έξοδο</a:t>
              </a:r>
              <a:endParaRPr dirty="0"/>
            </a:p>
            <a:p>
              <a:pPr marL="0" marR="0" lvl="0" indent="0" algn="ctr" rtl="0">
                <a:lnSpc>
                  <a:spcPct val="90000"/>
                </a:lnSpc>
                <a:spcBef>
                  <a:spcPts val="700"/>
                </a:spcBef>
                <a:spcAft>
                  <a:spcPts val="0"/>
                </a:spcAft>
                <a:buClr>
                  <a:schemeClr val="lt1"/>
                </a:buClr>
                <a:buSzPts val="2000"/>
                <a:buFont typeface="Century Gothic"/>
                <a:buNone/>
              </a:pPr>
              <a:r>
                <a:rPr lang="el-GR" sz="2000" dirty="0">
                  <a:solidFill>
                    <a:schemeClr val="lt1"/>
                  </a:solidFill>
                  <a:latin typeface="Century Gothic"/>
                  <a:ea typeface="Century Gothic"/>
                  <a:cs typeface="Century Gothic"/>
                  <a:sym typeface="Century Gothic"/>
                </a:rPr>
                <a:t>Β)Ομάδα υψηλού κινδύνου (2-3 βαθμοί) θνητότητα 30% -Εισαγωγή και αξιολόγηση για ανάγκη ΜΕΘ </a:t>
              </a:r>
              <a:endParaRPr dirty="0"/>
            </a:p>
          </p:txBody>
        </p:sp>
        <p:sp>
          <p:nvSpPr>
            <p:cNvPr id="848" name="Google Shape;848;p26"/>
            <p:cNvSpPr/>
            <p:nvPr/>
          </p:nvSpPr>
          <p:spPr>
            <a:xfrm rot="-8593008">
              <a:off x="1233529" y="1278678"/>
              <a:ext cx="1220738" cy="665941"/>
            </a:xfrm>
            <a:prstGeom prst="leftArrow">
              <a:avLst>
                <a:gd name="adj1" fmla="val 60000"/>
                <a:gd name="adj2" fmla="val 50000"/>
              </a:avLst>
            </a:prstGeom>
            <a:solidFill>
              <a:srgbClr val="DD7C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6"/>
            <p:cNvSpPr/>
            <p:nvPr/>
          </p:nvSpPr>
          <p:spPr>
            <a:xfrm>
              <a:off x="156550" y="543572"/>
              <a:ext cx="2110900" cy="1191288"/>
            </a:xfrm>
            <a:prstGeom prst="roundRect">
              <a:avLst>
                <a:gd name="adj" fmla="val 10000"/>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6"/>
            <p:cNvSpPr txBox="1"/>
            <p:nvPr/>
          </p:nvSpPr>
          <p:spPr>
            <a:xfrm>
              <a:off x="191442" y="578464"/>
              <a:ext cx="2041116" cy="1121504"/>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Clr>
                  <a:schemeClr val="lt1"/>
                </a:buClr>
                <a:buSzPts val="1800"/>
                <a:buFont typeface="Century Gothic"/>
                <a:buNone/>
              </a:pPr>
              <a:r>
                <a:rPr lang="el-GR" sz="1800">
                  <a:solidFill>
                    <a:schemeClr val="lt1"/>
                  </a:solidFill>
                  <a:latin typeface="Century Gothic"/>
                  <a:ea typeface="Century Gothic"/>
                  <a:cs typeface="Century Gothic"/>
                  <a:sym typeface="Century Gothic"/>
                </a:rPr>
                <a:t>Λευκοκυττάρωση&gt;12.000/mm³</a:t>
              </a:r>
              <a:endParaRPr/>
            </a:p>
            <a:p>
              <a:pPr marL="0" marR="0" lvl="0" indent="0" algn="ctr" rtl="0">
                <a:lnSpc>
                  <a:spcPct val="90000"/>
                </a:lnSpc>
                <a:spcBef>
                  <a:spcPts val="630"/>
                </a:spcBef>
                <a:spcAft>
                  <a:spcPts val="0"/>
                </a:spcAft>
                <a:buClr>
                  <a:schemeClr val="lt1"/>
                </a:buClr>
                <a:buSzPts val="1800"/>
                <a:buFont typeface="Century Gothic"/>
                <a:buNone/>
              </a:pPr>
              <a:r>
                <a:rPr lang="el-GR" sz="1800">
                  <a:solidFill>
                    <a:schemeClr val="lt1"/>
                  </a:solidFill>
                  <a:latin typeface="Century Gothic"/>
                  <a:ea typeface="Century Gothic"/>
                  <a:cs typeface="Century Gothic"/>
                  <a:sym typeface="Century Gothic"/>
                </a:rPr>
                <a:t> 1 βαθμός</a:t>
              </a:r>
              <a:endParaRPr/>
            </a:p>
          </p:txBody>
        </p:sp>
        <p:sp>
          <p:nvSpPr>
            <p:cNvPr id="851" name="Google Shape;851;p26"/>
            <p:cNvSpPr/>
            <p:nvPr/>
          </p:nvSpPr>
          <p:spPr>
            <a:xfrm rot="-5397732">
              <a:off x="3889899" y="964249"/>
              <a:ext cx="1138595" cy="665941"/>
            </a:xfrm>
            <a:prstGeom prst="leftArrow">
              <a:avLst>
                <a:gd name="adj1" fmla="val 60000"/>
                <a:gd name="adj2" fmla="val 50000"/>
              </a:avLst>
            </a:prstGeom>
            <a:solidFill>
              <a:srgbClr val="BC83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6"/>
            <p:cNvSpPr/>
            <p:nvPr/>
          </p:nvSpPr>
          <p:spPr>
            <a:xfrm>
              <a:off x="3404766" y="148243"/>
              <a:ext cx="2109590" cy="1191608"/>
            </a:xfrm>
            <a:prstGeom prst="roundRect">
              <a:avLst>
                <a:gd name="adj" fmla="val 10000"/>
              </a:avLst>
            </a:prstGeom>
            <a:solidFill>
              <a:srgbClr val="BC8334"/>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6"/>
            <p:cNvSpPr txBox="1"/>
            <p:nvPr/>
          </p:nvSpPr>
          <p:spPr>
            <a:xfrm>
              <a:off x="3439667" y="183144"/>
              <a:ext cx="2039788" cy="1121806"/>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Clr>
                  <a:schemeClr val="lt1"/>
                </a:buClr>
                <a:buSzPts val="1800"/>
                <a:buFont typeface="Century Gothic"/>
                <a:buNone/>
              </a:pPr>
              <a:r>
                <a:rPr lang="el-GR" sz="1800">
                  <a:solidFill>
                    <a:schemeClr val="lt1"/>
                  </a:solidFill>
                  <a:latin typeface="Century Gothic"/>
                  <a:ea typeface="Century Gothic"/>
                  <a:cs typeface="Century Gothic"/>
                  <a:sym typeface="Century Gothic"/>
                </a:rPr>
                <a:t>Θρομβοπενία &lt;150.000/ mm³</a:t>
              </a:r>
              <a:endParaRPr/>
            </a:p>
            <a:p>
              <a:pPr marL="0" marR="0" lvl="0" indent="0" algn="ctr" rtl="0">
                <a:lnSpc>
                  <a:spcPct val="90000"/>
                </a:lnSpc>
                <a:spcBef>
                  <a:spcPts val="630"/>
                </a:spcBef>
                <a:spcAft>
                  <a:spcPts val="0"/>
                </a:spcAft>
                <a:buClr>
                  <a:schemeClr val="lt1"/>
                </a:buClr>
                <a:buSzPts val="1800"/>
                <a:buFont typeface="Century Gothic"/>
                <a:buNone/>
              </a:pPr>
              <a:r>
                <a:rPr lang="el-GR" sz="1800">
                  <a:solidFill>
                    <a:schemeClr val="lt1"/>
                  </a:solidFill>
                  <a:latin typeface="Century Gothic"/>
                  <a:ea typeface="Century Gothic"/>
                  <a:cs typeface="Century Gothic"/>
                  <a:sym typeface="Century Gothic"/>
                </a:rPr>
                <a:t> 1 βαθμός</a:t>
              </a:r>
              <a:endParaRPr/>
            </a:p>
          </p:txBody>
        </p:sp>
        <p:sp>
          <p:nvSpPr>
            <p:cNvPr id="854" name="Google Shape;854;p26"/>
            <p:cNvSpPr/>
            <p:nvPr/>
          </p:nvSpPr>
          <p:spPr>
            <a:xfrm rot="-2289900">
              <a:off x="6358683" y="1274976"/>
              <a:ext cx="1180334" cy="665941"/>
            </a:xfrm>
            <a:prstGeom prst="leftArrow">
              <a:avLst>
                <a:gd name="adj1" fmla="val 60000"/>
                <a:gd name="adj2" fmla="val 50000"/>
              </a:avLst>
            </a:prstGeom>
            <a:solidFill>
              <a:srgbClr val="9E81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6"/>
            <p:cNvSpPr/>
            <p:nvPr/>
          </p:nvSpPr>
          <p:spPr>
            <a:xfrm>
              <a:off x="6479446" y="552064"/>
              <a:ext cx="2109590" cy="1191608"/>
            </a:xfrm>
            <a:prstGeom prst="roundRect">
              <a:avLst>
                <a:gd name="adj" fmla="val 10000"/>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6"/>
            <p:cNvSpPr txBox="1"/>
            <p:nvPr/>
          </p:nvSpPr>
          <p:spPr>
            <a:xfrm>
              <a:off x="6514347" y="586965"/>
              <a:ext cx="2039788" cy="1121806"/>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Κλίμακα Κώματος Γλασκώβης </a:t>
              </a:r>
              <a:endParaRPr/>
            </a:p>
            <a:p>
              <a:pPr marL="0" marR="0" lvl="0" indent="0" algn="ctr" rtl="0">
                <a:lnSpc>
                  <a:spcPct val="90000"/>
                </a:lnSpc>
                <a:spcBef>
                  <a:spcPts val="56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&lt; 8 </a:t>
              </a:r>
              <a:endParaRPr/>
            </a:p>
            <a:p>
              <a:pPr marL="0" marR="0" lvl="0" indent="0" algn="ctr" rtl="0">
                <a:lnSpc>
                  <a:spcPct val="90000"/>
                </a:lnSpc>
                <a:spcBef>
                  <a:spcPts val="56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 1 βαθμός</a:t>
              </a:r>
              <a:endParaRPr sz="1600">
                <a:solidFill>
                  <a:schemeClr val="lt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8DA71B19-9306-4FC3-8128-0E7FF203B1B0}"/>
              </a:ext>
            </a:extLst>
          </p:cNvPr>
          <p:cNvSpPr txBox="1"/>
          <p:nvPr/>
        </p:nvSpPr>
        <p:spPr>
          <a:xfrm>
            <a:off x="3593832" y="6516802"/>
            <a:ext cx="7584417" cy="253916"/>
          </a:xfrm>
          <a:prstGeom prst="rect">
            <a:avLst/>
          </a:prstGeom>
          <a:noFill/>
        </p:spPr>
        <p:txBody>
          <a:bodyPr wrap="square" rtlCol="0">
            <a:spAutoFit/>
          </a:bodyPr>
          <a:lstStyle/>
          <a:p>
            <a:pPr algn="r"/>
            <a:r>
              <a:rPr lang="en-US" sz="1050" b="0" i="0" dirty="0">
                <a:solidFill>
                  <a:srgbClr val="303030"/>
                </a:solidFill>
                <a:effectLst/>
                <a:latin typeface="arial" panose="020B0604020202020204" pitchFamily="34" charset="0"/>
              </a:rPr>
              <a:t>Chung MH, Huang CC, </a:t>
            </a:r>
            <a:r>
              <a:rPr lang="en-US" sz="1050" b="0" i="0" dirty="0" err="1">
                <a:solidFill>
                  <a:srgbClr val="303030"/>
                </a:solidFill>
                <a:effectLst/>
                <a:latin typeface="arial" panose="020B0604020202020204" pitchFamily="34" charset="0"/>
              </a:rPr>
              <a:t>Vong</a:t>
            </a:r>
            <a:r>
              <a:rPr lang="en-US" sz="1050" b="0" i="0" dirty="0">
                <a:solidFill>
                  <a:srgbClr val="303030"/>
                </a:solidFill>
                <a:effectLst/>
                <a:latin typeface="arial" panose="020B0604020202020204" pitchFamily="34" charset="0"/>
              </a:rPr>
              <a:t> SC, et al. Geriatric Fever Score: a new decision rule for geriatric care. </a:t>
            </a:r>
            <a:r>
              <a:rPr lang="en-US" sz="1050" b="0" i="1" dirty="0" err="1">
                <a:solidFill>
                  <a:srgbClr val="303030"/>
                </a:solidFill>
                <a:effectLst/>
                <a:latin typeface="arial" panose="020B0604020202020204" pitchFamily="34" charset="0"/>
              </a:rPr>
              <a:t>PLoS</a:t>
            </a:r>
            <a:r>
              <a:rPr lang="en-US" sz="1050" b="0" i="1" dirty="0">
                <a:solidFill>
                  <a:srgbClr val="303030"/>
                </a:solidFill>
                <a:effectLst/>
                <a:latin typeface="arial" panose="020B0604020202020204" pitchFamily="34" charset="0"/>
              </a:rPr>
              <a:t> One</a:t>
            </a:r>
            <a:r>
              <a:rPr lang="en-US" sz="1050" b="0" i="0" dirty="0">
                <a:solidFill>
                  <a:srgbClr val="303030"/>
                </a:solidFill>
                <a:effectLst/>
                <a:latin typeface="arial" panose="020B0604020202020204" pitchFamily="34" charset="0"/>
              </a:rPr>
              <a:t>. 2014;9(10)</a:t>
            </a:r>
            <a:endParaRPr lang="el-GR"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860"/>
        <p:cNvGrpSpPr/>
        <p:nvPr/>
      </p:nvGrpSpPr>
      <p:grpSpPr>
        <a:xfrm>
          <a:off x="0" y="0"/>
          <a:ext cx="0" cy="0"/>
          <a:chOff x="0" y="0"/>
          <a:chExt cx="0" cy="0"/>
        </a:xfrm>
      </p:grpSpPr>
      <p:grpSp>
        <p:nvGrpSpPr>
          <p:cNvPr id="861" name="Google Shape;861;p27"/>
          <p:cNvGrpSpPr/>
          <p:nvPr/>
        </p:nvGrpSpPr>
        <p:grpSpPr>
          <a:xfrm>
            <a:off x="9" y="228600"/>
            <a:ext cx="2851523" cy="6638625"/>
            <a:chOff x="2487613" y="285750"/>
            <a:chExt cx="2428875" cy="5654676"/>
          </a:xfrm>
        </p:grpSpPr>
        <p:sp>
          <p:nvSpPr>
            <p:cNvPr id="862" name="Google Shape;862;p27"/>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7"/>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7"/>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7"/>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7"/>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7"/>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7"/>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7"/>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7"/>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7"/>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7"/>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7"/>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4" name="Google Shape;874;p27"/>
          <p:cNvGrpSpPr/>
          <p:nvPr/>
        </p:nvGrpSpPr>
        <p:grpSpPr>
          <a:xfrm>
            <a:off x="27224" y="-786"/>
            <a:ext cx="2356675" cy="6854040"/>
            <a:chOff x="6627813" y="194833"/>
            <a:chExt cx="1952625" cy="5678918"/>
          </a:xfrm>
        </p:grpSpPr>
        <p:sp>
          <p:nvSpPr>
            <p:cNvPr id="875" name="Google Shape;875;p27"/>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7"/>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7"/>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7"/>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7"/>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7"/>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7"/>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7"/>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7"/>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7"/>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7"/>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7"/>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7" name="Google Shape;887;p27"/>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7"/>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90" name="Google Shape;890;p27"/>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Πνευμονία</a:t>
            </a:r>
            <a:endParaRPr/>
          </a:p>
        </p:txBody>
      </p:sp>
      <p:sp>
        <p:nvSpPr>
          <p:cNvPr id="891" name="Google Shape;891;p27"/>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892" name="Google Shape;892;p27"/>
          <p:cNvGrpSpPr/>
          <p:nvPr/>
        </p:nvGrpSpPr>
        <p:grpSpPr>
          <a:xfrm>
            <a:off x="9" y="228600"/>
            <a:ext cx="2851523" cy="6638625"/>
            <a:chOff x="2487613" y="285750"/>
            <a:chExt cx="2428875" cy="5654676"/>
          </a:xfrm>
        </p:grpSpPr>
        <p:sp>
          <p:nvSpPr>
            <p:cNvPr id="893" name="Google Shape;893;p27"/>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7"/>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7"/>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7"/>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7"/>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7"/>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7"/>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7"/>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7"/>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7"/>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7"/>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7"/>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5" name="Google Shape;905;p27"/>
          <p:cNvGrpSpPr/>
          <p:nvPr/>
        </p:nvGrpSpPr>
        <p:grpSpPr>
          <a:xfrm>
            <a:off x="27224" y="-786"/>
            <a:ext cx="2356675" cy="6854040"/>
            <a:chOff x="6627813" y="194833"/>
            <a:chExt cx="1952625" cy="5678918"/>
          </a:xfrm>
        </p:grpSpPr>
        <p:sp>
          <p:nvSpPr>
            <p:cNvPr id="906" name="Google Shape;906;p27"/>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7"/>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7"/>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7"/>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7"/>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7"/>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7"/>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7"/>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7"/>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7"/>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7"/>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7"/>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8" name="Google Shape;918;p27"/>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90"/>
                                        </p:tgtEl>
                                        <p:attrNameLst>
                                          <p:attrName>style.visibility</p:attrName>
                                        </p:attrNameLst>
                                      </p:cBhvr>
                                      <p:to>
                                        <p:strVal val="visible"/>
                                      </p:to>
                                    </p:set>
                                    <p:animEffect transition="in" filter="fade">
                                      <p:cBhvr>
                                        <p:cTn id="7" dur="400"/>
                                        <p:tgtEl>
                                          <p:spTgt spid="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7A5D8F-423B-4888-8FE4-CEF54C074AD5}"/>
              </a:ext>
            </a:extLst>
          </p:cNvPr>
          <p:cNvSpPr>
            <a:spLocks noGrp="1"/>
          </p:cNvSpPr>
          <p:nvPr>
            <p:ph type="title"/>
          </p:nvPr>
        </p:nvSpPr>
        <p:spPr/>
        <p:txBody>
          <a:bodyPr/>
          <a:lstStyle/>
          <a:p>
            <a:r>
              <a:rPr lang="el-GR" dirty="0"/>
              <a:t>Παθολογικές αλλαγές με την γήρανση </a:t>
            </a:r>
          </a:p>
        </p:txBody>
      </p:sp>
      <p:sp>
        <p:nvSpPr>
          <p:cNvPr id="3" name="Θέση κειμένου 2">
            <a:extLst>
              <a:ext uri="{FF2B5EF4-FFF2-40B4-BE49-F238E27FC236}">
                <a16:creationId xmlns:a16="http://schemas.microsoft.com/office/drawing/2014/main" id="{C2B3C135-4400-4E1C-8801-C8C63935C21C}"/>
              </a:ext>
            </a:extLst>
          </p:cNvPr>
          <p:cNvSpPr>
            <a:spLocks noGrp="1"/>
          </p:cNvSpPr>
          <p:nvPr>
            <p:ph type="body" idx="1"/>
          </p:nvPr>
        </p:nvSpPr>
        <p:spPr/>
        <p:txBody>
          <a:bodyPr/>
          <a:lstStyle/>
          <a:p>
            <a:endParaRPr lang="el-GR"/>
          </a:p>
        </p:txBody>
      </p:sp>
      <p:graphicFrame>
        <p:nvGraphicFramePr>
          <p:cNvPr id="4" name="Διάγραμμα 3">
            <a:extLst>
              <a:ext uri="{FF2B5EF4-FFF2-40B4-BE49-F238E27FC236}">
                <a16:creationId xmlns:a16="http://schemas.microsoft.com/office/drawing/2014/main" id="{DD09AB56-72A3-43CB-A499-B33F8D70654F}"/>
              </a:ext>
            </a:extLst>
          </p:cNvPr>
          <p:cNvGraphicFramePr/>
          <p:nvPr>
            <p:extLst>
              <p:ext uri="{D42A27DB-BD31-4B8C-83A1-F6EECF244321}">
                <p14:modId xmlns:p14="http://schemas.microsoft.com/office/powerpoint/2010/main" val="3142397788"/>
              </p:ext>
            </p:extLst>
          </p:nvPr>
        </p:nvGraphicFramePr>
        <p:xfrm>
          <a:off x="2300748" y="2360711"/>
          <a:ext cx="9203864" cy="3777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0587546-335A-4DA6-9F47-609B941E3A19}"/>
              </a:ext>
            </a:extLst>
          </p:cNvPr>
          <p:cNvSpPr txBox="1"/>
          <p:nvPr/>
        </p:nvSpPr>
        <p:spPr>
          <a:xfrm>
            <a:off x="3570137" y="6233890"/>
            <a:ext cx="7832034" cy="261610"/>
          </a:xfrm>
          <a:prstGeom prst="rect">
            <a:avLst/>
          </a:prstGeom>
          <a:noFill/>
        </p:spPr>
        <p:txBody>
          <a:bodyPr wrap="square" rtlCol="0">
            <a:spAutoFit/>
          </a:bodyPr>
          <a:lstStyle/>
          <a:p>
            <a:pPr algn="r"/>
            <a:r>
              <a:rPr lang="el-GR" sz="1050" b="0" i="0" dirty="0" err="1">
                <a:solidFill>
                  <a:srgbClr val="303030"/>
                </a:solidFill>
                <a:latin typeface="Calibri"/>
                <a:ea typeface="Calibri"/>
                <a:cs typeface="Calibri"/>
                <a:sym typeface="Calibri"/>
              </a:rPr>
              <a:t>Aslam</a:t>
            </a:r>
            <a:r>
              <a:rPr lang="el-GR" sz="1050" b="0" i="0" dirty="0">
                <a:solidFill>
                  <a:srgbClr val="303030"/>
                </a:solidFill>
                <a:latin typeface="Calibri"/>
                <a:ea typeface="Calibri"/>
                <a:cs typeface="Calibri"/>
                <a:sym typeface="Calibri"/>
              </a:rPr>
              <a:t> M, </a:t>
            </a:r>
            <a:r>
              <a:rPr lang="el-GR" sz="1050" b="0" i="0" dirty="0" err="1">
                <a:solidFill>
                  <a:srgbClr val="303030"/>
                </a:solidFill>
                <a:latin typeface="Calibri"/>
                <a:ea typeface="Calibri"/>
                <a:cs typeface="Calibri"/>
                <a:sym typeface="Calibri"/>
              </a:rPr>
              <a:t>Vaezi</a:t>
            </a:r>
            <a:r>
              <a:rPr lang="el-GR" sz="1050" b="0" i="0" dirty="0">
                <a:solidFill>
                  <a:srgbClr val="303030"/>
                </a:solidFill>
                <a:latin typeface="Calibri"/>
                <a:ea typeface="Calibri"/>
                <a:cs typeface="Calibri"/>
                <a:sym typeface="Calibri"/>
              </a:rPr>
              <a:t> MF. </a:t>
            </a:r>
            <a:r>
              <a:rPr lang="el-GR" sz="1050" b="0" i="0" dirty="0" err="1">
                <a:solidFill>
                  <a:srgbClr val="303030"/>
                </a:solidFill>
                <a:latin typeface="Calibri"/>
                <a:ea typeface="Calibri"/>
                <a:cs typeface="Calibri"/>
                <a:sym typeface="Calibri"/>
              </a:rPr>
              <a:t>Dysphagia</a:t>
            </a:r>
            <a:r>
              <a:rPr lang="el-GR" sz="1050" b="0" i="0" dirty="0">
                <a:solidFill>
                  <a:srgbClr val="303030"/>
                </a:solidFill>
                <a:latin typeface="Calibri"/>
                <a:ea typeface="Calibri"/>
                <a:cs typeface="Calibri"/>
                <a:sym typeface="Calibri"/>
              </a:rPr>
              <a:t> in the </a:t>
            </a:r>
            <a:r>
              <a:rPr lang="el-GR" sz="1050" b="0" i="0" dirty="0" err="1">
                <a:solidFill>
                  <a:srgbClr val="303030"/>
                </a:solidFill>
                <a:latin typeface="Calibri"/>
                <a:ea typeface="Calibri"/>
                <a:cs typeface="Calibri"/>
                <a:sym typeface="Calibri"/>
              </a:rPr>
              <a:t>elderly</a:t>
            </a:r>
            <a:r>
              <a:rPr lang="el-GR" sz="1050" b="0" i="0" dirty="0">
                <a:solidFill>
                  <a:srgbClr val="303030"/>
                </a:solidFill>
                <a:latin typeface="Calibri"/>
                <a:ea typeface="Calibri"/>
                <a:cs typeface="Calibri"/>
                <a:sym typeface="Calibri"/>
              </a:rPr>
              <a:t>. </a:t>
            </a:r>
            <a:r>
              <a:rPr lang="el-GR" sz="1050" b="0" i="1" dirty="0" err="1">
                <a:solidFill>
                  <a:srgbClr val="303030"/>
                </a:solidFill>
                <a:latin typeface="Calibri"/>
                <a:ea typeface="Calibri"/>
                <a:cs typeface="Calibri"/>
                <a:sym typeface="Calibri"/>
              </a:rPr>
              <a:t>Gastroenterol</a:t>
            </a:r>
            <a:r>
              <a:rPr lang="el-GR" sz="1050" b="0" i="1" dirty="0">
                <a:solidFill>
                  <a:srgbClr val="303030"/>
                </a:solidFill>
                <a:latin typeface="Calibri"/>
                <a:ea typeface="Calibri"/>
                <a:cs typeface="Calibri"/>
                <a:sym typeface="Calibri"/>
              </a:rPr>
              <a:t> </a:t>
            </a:r>
            <a:r>
              <a:rPr lang="el-GR" sz="1050" b="0" i="1" dirty="0" err="1">
                <a:solidFill>
                  <a:srgbClr val="303030"/>
                </a:solidFill>
                <a:latin typeface="Calibri"/>
                <a:ea typeface="Calibri"/>
                <a:cs typeface="Calibri"/>
                <a:sym typeface="Calibri"/>
              </a:rPr>
              <a:t>Hepatol</a:t>
            </a:r>
            <a:r>
              <a:rPr lang="el-GR" sz="1050" b="0" i="1" dirty="0">
                <a:solidFill>
                  <a:srgbClr val="303030"/>
                </a:solidFill>
                <a:latin typeface="Calibri"/>
                <a:ea typeface="Calibri"/>
                <a:cs typeface="Calibri"/>
                <a:sym typeface="Calibri"/>
              </a:rPr>
              <a:t> (N Y)</a:t>
            </a:r>
            <a:r>
              <a:rPr lang="el-GR" sz="1050" b="0" i="0" dirty="0">
                <a:solidFill>
                  <a:srgbClr val="303030"/>
                </a:solidFill>
                <a:latin typeface="Calibri"/>
                <a:ea typeface="Calibri"/>
                <a:cs typeface="Calibri"/>
                <a:sym typeface="Calibri"/>
              </a:rPr>
              <a:t>. 2013;9(12):784-795</a:t>
            </a:r>
            <a:endParaRPr lang="el-GR" sz="1050" dirty="0"/>
          </a:p>
        </p:txBody>
      </p:sp>
    </p:spTree>
    <p:extLst>
      <p:ext uri="{BB962C8B-B14F-4D97-AF65-F5344CB8AC3E}">
        <p14:creationId xmlns:p14="http://schemas.microsoft.com/office/powerpoint/2010/main" val="25843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948"/>
        <p:cNvGrpSpPr/>
        <p:nvPr/>
      </p:nvGrpSpPr>
      <p:grpSpPr>
        <a:xfrm>
          <a:off x="0" y="0"/>
          <a:ext cx="0" cy="0"/>
          <a:chOff x="0" y="0"/>
          <a:chExt cx="0" cy="0"/>
        </a:xfrm>
      </p:grpSpPr>
      <p:sp>
        <p:nvSpPr>
          <p:cNvPr id="949" name="Google Shape;949;p29"/>
          <p:cNvSpPr/>
          <p:nvPr/>
        </p:nvSpPr>
        <p:spPr>
          <a:xfrm>
            <a:off x="1" y="0"/>
            <a:ext cx="12192000"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50" name="Google Shape;950;p29"/>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dirty="0"/>
              <a:t>Άτυπη παρουσίαση πνευμονίας</a:t>
            </a:r>
            <a:endParaRPr dirty="0"/>
          </a:p>
        </p:txBody>
      </p:sp>
      <p:sp>
        <p:nvSpPr>
          <p:cNvPr id="951" name="Google Shape;951;p29"/>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3" name="Google Shape;953;p29"/>
          <p:cNvGrpSpPr/>
          <p:nvPr/>
        </p:nvGrpSpPr>
        <p:grpSpPr>
          <a:xfrm>
            <a:off x="1794897" y="2263714"/>
            <a:ext cx="8987404" cy="3572477"/>
            <a:chOff x="0" y="40731"/>
            <a:chExt cx="8987404" cy="3572477"/>
          </a:xfrm>
        </p:grpSpPr>
        <p:sp>
          <p:nvSpPr>
            <p:cNvPr id="954" name="Google Shape;954;p29"/>
            <p:cNvSpPr/>
            <p:nvPr/>
          </p:nvSpPr>
          <p:spPr>
            <a:xfrm>
              <a:off x="0" y="40731"/>
              <a:ext cx="8987404" cy="675327"/>
            </a:xfrm>
            <a:prstGeom prst="roundRect">
              <a:avLst>
                <a:gd name="adj" fmla="val 16667"/>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9"/>
            <p:cNvSpPr txBox="1"/>
            <p:nvPr/>
          </p:nvSpPr>
          <p:spPr>
            <a:xfrm>
              <a:off x="32967" y="73698"/>
              <a:ext cx="8921470" cy="60939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Από τις πιο συχνές αιτίες θανάτου</a:t>
              </a:r>
              <a:endParaRPr sz="1700">
                <a:solidFill>
                  <a:schemeClr val="lt1"/>
                </a:solidFill>
                <a:latin typeface="Century Gothic"/>
                <a:ea typeface="Century Gothic"/>
                <a:cs typeface="Century Gothic"/>
                <a:sym typeface="Century Gothic"/>
              </a:endParaRPr>
            </a:p>
          </p:txBody>
        </p:sp>
        <p:sp>
          <p:nvSpPr>
            <p:cNvPr id="956" name="Google Shape;956;p29"/>
            <p:cNvSpPr/>
            <p:nvPr/>
          </p:nvSpPr>
          <p:spPr>
            <a:xfrm>
              <a:off x="0" y="765019"/>
              <a:ext cx="8987404" cy="675327"/>
            </a:xfrm>
            <a:prstGeom prst="roundRect">
              <a:avLst>
                <a:gd name="adj" fmla="val 16667"/>
              </a:avLst>
            </a:prstGeom>
            <a:solidFill>
              <a:srgbClr val="CC812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9"/>
            <p:cNvSpPr txBox="1"/>
            <p:nvPr/>
          </p:nvSpPr>
          <p:spPr>
            <a:xfrm>
              <a:off x="32967" y="797986"/>
              <a:ext cx="8921470" cy="60939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Η άτυπη παρουσίαση πιθανά συνδέεται με το μεγάλο ποσοστό  υποδιάγνωσης και την μεγάλη θνητότητα (έως 15% σε νοσηλευόμενους ασθενείς)</a:t>
              </a:r>
              <a:endParaRPr sz="1700">
                <a:solidFill>
                  <a:schemeClr val="lt1"/>
                </a:solidFill>
                <a:latin typeface="Century Gothic"/>
                <a:ea typeface="Century Gothic"/>
                <a:cs typeface="Century Gothic"/>
                <a:sym typeface="Century Gothic"/>
              </a:endParaRPr>
            </a:p>
          </p:txBody>
        </p:sp>
        <p:sp>
          <p:nvSpPr>
            <p:cNvPr id="958" name="Google Shape;958;p29"/>
            <p:cNvSpPr/>
            <p:nvPr/>
          </p:nvSpPr>
          <p:spPr>
            <a:xfrm>
              <a:off x="0" y="1489306"/>
              <a:ext cx="8987404" cy="675327"/>
            </a:xfrm>
            <a:prstGeom prst="roundRect">
              <a:avLst>
                <a:gd name="adj" fmla="val 16667"/>
              </a:avLst>
            </a:prstGeom>
            <a:solidFill>
              <a:srgbClr val="BC8334"/>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9"/>
            <p:cNvSpPr txBox="1"/>
            <p:nvPr/>
          </p:nvSpPr>
          <p:spPr>
            <a:xfrm>
              <a:off x="32967" y="1522273"/>
              <a:ext cx="8921470" cy="60939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entury Gothic"/>
                <a:buNone/>
              </a:pPr>
              <a:r>
                <a:rPr lang="el-GR" sz="1700" dirty="0">
                  <a:solidFill>
                    <a:schemeClr val="lt1"/>
                  </a:solidFill>
                  <a:latin typeface="Century Gothic"/>
                  <a:ea typeface="Century Gothic"/>
                  <a:cs typeface="Century Gothic"/>
                  <a:sym typeface="Century Gothic"/>
                </a:rPr>
                <a:t>Συχνά απουσιάζουν τα τυπικά συμπτώματα από το αναπνευστικό (βήχας, δύσπνοια) και τα γενικά (πυρετός, ρίγος , ιδρώτας, μυαλγίες, κεφαλαλγία) </a:t>
              </a:r>
              <a:endParaRPr sz="1700" dirty="0">
                <a:solidFill>
                  <a:schemeClr val="lt1"/>
                </a:solidFill>
                <a:latin typeface="Century Gothic"/>
                <a:ea typeface="Century Gothic"/>
                <a:cs typeface="Century Gothic"/>
                <a:sym typeface="Century Gothic"/>
              </a:endParaRPr>
            </a:p>
          </p:txBody>
        </p:sp>
        <p:sp>
          <p:nvSpPr>
            <p:cNvPr id="960" name="Google Shape;960;p29"/>
            <p:cNvSpPr/>
            <p:nvPr/>
          </p:nvSpPr>
          <p:spPr>
            <a:xfrm>
              <a:off x="0" y="2213594"/>
              <a:ext cx="8987404" cy="675327"/>
            </a:xfrm>
            <a:prstGeom prst="roundRect">
              <a:avLst>
                <a:gd name="adj" fmla="val 16667"/>
              </a:avLst>
            </a:prstGeom>
            <a:solidFill>
              <a:srgbClr val="AC8342"/>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9"/>
            <p:cNvSpPr txBox="1"/>
            <p:nvPr/>
          </p:nvSpPr>
          <p:spPr>
            <a:xfrm>
              <a:off x="32967" y="2246561"/>
              <a:ext cx="8921470" cy="60939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Αρκετές φορές τα μόνα συμπτώματα μπορεί να είναι σύγχυση, ταχύπνοια, επιδείνωση της λειτουργικής κατάστασης, πτώση</a:t>
              </a:r>
              <a:endParaRPr sz="1700">
                <a:solidFill>
                  <a:schemeClr val="lt1"/>
                </a:solidFill>
                <a:latin typeface="Century Gothic"/>
                <a:ea typeface="Century Gothic"/>
                <a:cs typeface="Century Gothic"/>
                <a:sym typeface="Century Gothic"/>
              </a:endParaRPr>
            </a:p>
          </p:txBody>
        </p:sp>
        <p:sp>
          <p:nvSpPr>
            <p:cNvPr id="962" name="Google Shape;962;p29"/>
            <p:cNvSpPr/>
            <p:nvPr/>
          </p:nvSpPr>
          <p:spPr>
            <a:xfrm>
              <a:off x="0" y="2937881"/>
              <a:ext cx="8987404" cy="675327"/>
            </a:xfrm>
            <a:prstGeom prst="roundRect">
              <a:avLst>
                <a:gd name="adj" fmla="val 16667"/>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9"/>
            <p:cNvSpPr txBox="1"/>
            <p:nvPr/>
          </p:nvSpPr>
          <p:spPr>
            <a:xfrm>
              <a:off x="32967" y="2970848"/>
              <a:ext cx="8921470" cy="609393"/>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Η ταχύπνοια είναι από τα πιο ευαίσθητα σημεία  οξείας αναπνευστικής νόσου και βαρύτητας </a:t>
              </a:r>
              <a:endParaRPr sz="1700">
                <a:solidFill>
                  <a:schemeClr val="lt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475FD2C8-009E-4196-BA77-ABACA9944758}"/>
              </a:ext>
            </a:extLst>
          </p:cNvPr>
          <p:cNvSpPr txBox="1"/>
          <p:nvPr/>
        </p:nvSpPr>
        <p:spPr>
          <a:xfrm>
            <a:off x="4091089" y="6139346"/>
            <a:ext cx="6691212" cy="415498"/>
          </a:xfrm>
          <a:prstGeom prst="rect">
            <a:avLst/>
          </a:prstGeom>
          <a:noFill/>
        </p:spPr>
        <p:txBody>
          <a:bodyPr wrap="square" rtlCol="0">
            <a:spAutoFit/>
          </a:bodyPr>
          <a:lstStyle/>
          <a:p>
            <a:pPr algn="r"/>
            <a:r>
              <a:rPr lang="en-US" sz="1050" b="0" i="0" dirty="0" err="1">
                <a:solidFill>
                  <a:srgbClr val="333333"/>
                </a:solidFill>
                <a:latin typeface="Calibri"/>
                <a:ea typeface="Calibri"/>
                <a:cs typeface="Calibri"/>
                <a:sym typeface="Calibri"/>
              </a:rPr>
              <a:t>Madhavan</a:t>
            </a:r>
            <a:r>
              <a:rPr lang="en-US" sz="1050" b="0" i="0" dirty="0">
                <a:solidFill>
                  <a:srgbClr val="333333"/>
                </a:solidFill>
                <a:latin typeface="Calibri"/>
                <a:ea typeface="Calibri"/>
                <a:cs typeface="Calibri"/>
                <a:sym typeface="Calibri"/>
              </a:rPr>
              <a:t>, A., </a:t>
            </a:r>
            <a:r>
              <a:rPr lang="en-US" sz="1050" b="0" i="0" dirty="0" err="1">
                <a:solidFill>
                  <a:srgbClr val="333333"/>
                </a:solidFill>
                <a:latin typeface="Calibri"/>
                <a:ea typeface="Calibri"/>
                <a:cs typeface="Calibri"/>
                <a:sym typeface="Calibri"/>
              </a:rPr>
              <a:t>Lagorio</a:t>
            </a:r>
            <a:r>
              <a:rPr lang="en-US" sz="1050" b="0" i="0" dirty="0">
                <a:solidFill>
                  <a:srgbClr val="333333"/>
                </a:solidFill>
                <a:latin typeface="Calibri"/>
                <a:ea typeface="Calibri"/>
                <a:cs typeface="Calibri"/>
                <a:sym typeface="Calibri"/>
              </a:rPr>
              <a:t>, L.A., </a:t>
            </a:r>
            <a:r>
              <a:rPr lang="en-US" sz="1050" b="0" i="0" dirty="0" err="1">
                <a:solidFill>
                  <a:srgbClr val="333333"/>
                </a:solidFill>
                <a:latin typeface="Calibri"/>
                <a:ea typeface="Calibri"/>
                <a:cs typeface="Calibri"/>
                <a:sym typeface="Calibri"/>
              </a:rPr>
              <a:t>Crary</a:t>
            </a:r>
            <a:r>
              <a:rPr lang="en-US" sz="1050" b="0" i="0" dirty="0">
                <a:solidFill>
                  <a:srgbClr val="333333"/>
                </a:solidFill>
                <a:latin typeface="Calibri"/>
                <a:ea typeface="Calibri"/>
                <a:cs typeface="Calibri"/>
                <a:sym typeface="Calibri"/>
              </a:rPr>
              <a:t>, M.A. </a:t>
            </a:r>
            <a:r>
              <a:rPr lang="en-US" sz="1050" b="0" i="1" dirty="0">
                <a:solidFill>
                  <a:srgbClr val="333333"/>
                </a:solidFill>
                <a:latin typeface="Calibri"/>
                <a:ea typeface="Calibri"/>
                <a:cs typeface="Calibri"/>
                <a:sym typeface="Calibri"/>
              </a:rPr>
              <a:t>et al.</a:t>
            </a:r>
            <a:r>
              <a:rPr lang="en-US" sz="1050" b="0" i="0" dirty="0">
                <a:solidFill>
                  <a:srgbClr val="333333"/>
                </a:solidFill>
                <a:latin typeface="Calibri"/>
                <a:ea typeface="Calibri"/>
                <a:cs typeface="Calibri"/>
                <a:sym typeface="Calibri"/>
              </a:rPr>
              <a:t> Prevalence of and risk factors for dysphagia in the community dwelling elderly: A systematic review. </a:t>
            </a:r>
            <a:r>
              <a:rPr lang="en-US" sz="1050" b="0" i="1" dirty="0">
                <a:solidFill>
                  <a:srgbClr val="333333"/>
                </a:solidFill>
                <a:latin typeface="Calibri"/>
                <a:ea typeface="Calibri"/>
                <a:cs typeface="Calibri"/>
                <a:sym typeface="Calibri"/>
              </a:rPr>
              <a:t>J </a:t>
            </a:r>
            <a:r>
              <a:rPr lang="en-US" sz="1050" b="0" i="1" dirty="0" err="1">
                <a:solidFill>
                  <a:srgbClr val="333333"/>
                </a:solidFill>
                <a:latin typeface="Calibri"/>
                <a:ea typeface="Calibri"/>
                <a:cs typeface="Calibri"/>
                <a:sym typeface="Calibri"/>
              </a:rPr>
              <a:t>Nutr</a:t>
            </a:r>
            <a:r>
              <a:rPr lang="en-US" sz="1050" b="0" i="1" dirty="0">
                <a:solidFill>
                  <a:srgbClr val="333333"/>
                </a:solidFill>
                <a:latin typeface="Calibri"/>
                <a:ea typeface="Calibri"/>
                <a:cs typeface="Calibri"/>
                <a:sym typeface="Calibri"/>
              </a:rPr>
              <a:t> Health Aging</a:t>
            </a:r>
            <a:r>
              <a:rPr lang="en-US" sz="1050" b="0" i="0" dirty="0">
                <a:solidFill>
                  <a:srgbClr val="333333"/>
                </a:solidFill>
                <a:latin typeface="Calibri"/>
                <a:ea typeface="Calibri"/>
                <a:cs typeface="Calibri"/>
                <a:sym typeface="Calibri"/>
              </a:rPr>
              <a:t> </a:t>
            </a:r>
            <a:r>
              <a:rPr lang="en-US" sz="1050" b="1" i="0" dirty="0">
                <a:solidFill>
                  <a:srgbClr val="333333"/>
                </a:solidFill>
                <a:latin typeface="Calibri"/>
                <a:ea typeface="Calibri"/>
                <a:cs typeface="Calibri"/>
                <a:sym typeface="Calibri"/>
              </a:rPr>
              <a:t>20, </a:t>
            </a:r>
            <a:r>
              <a:rPr lang="en-US" sz="1050" b="0" i="0" dirty="0">
                <a:solidFill>
                  <a:srgbClr val="333333"/>
                </a:solidFill>
                <a:latin typeface="Calibri"/>
                <a:ea typeface="Calibri"/>
                <a:cs typeface="Calibri"/>
                <a:sym typeface="Calibri"/>
              </a:rPr>
              <a:t>806–815 (2016). </a:t>
            </a:r>
            <a:endParaRPr lang="el-GR"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967"/>
        <p:cNvGrpSpPr/>
        <p:nvPr/>
      </p:nvGrpSpPr>
      <p:grpSpPr>
        <a:xfrm>
          <a:off x="0" y="0"/>
          <a:ext cx="0" cy="0"/>
          <a:chOff x="0" y="0"/>
          <a:chExt cx="0" cy="0"/>
        </a:xfrm>
      </p:grpSpPr>
      <p:grpSp>
        <p:nvGrpSpPr>
          <p:cNvPr id="968" name="Google Shape;968;p30"/>
          <p:cNvGrpSpPr/>
          <p:nvPr/>
        </p:nvGrpSpPr>
        <p:grpSpPr>
          <a:xfrm>
            <a:off x="9" y="228600"/>
            <a:ext cx="2851523" cy="6638625"/>
            <a:chOff x="2487613" y="285750"/>
            <a:chExt cx="2428875" cy="5654676"/>
          </a:xfrm>
        </p:grpSpPr>
        <p:sp>
          <p:nvSpPr>
            <p:cNvPr id="969" name="Google Shape;969;p3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 name="Google Shape;981;p30"/>
          <p:cNvGrpSpPr/>
          <p:nvPr/>
        </p:nvGrpSpPr>
        <p:grpSpPr>
          <a:xfrm>
            <a:off x="27224" y="-786"/>
            <a:ext cx="2356675" cy="6854040"/>
            <a:chOff x="6627813" y="194833"/>
            <a:chExt cx="1952625" cy="5678918"/>
          </a:xfrm>
        </p:grpSpPr>
        <p:sp>
          <p:nvSpPr>
            <p:cNvPr id="982" name="Google Shape;982;p3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4" name="Google Shape;994;p30"/>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0"/>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997" name="Google Shape;997;p30"/>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62626"/>
              </a:buClr>
              <a:buSzPts val="5000"/>
              <a:buFont typeface="Century Gothic"/>
              <a:buNone/>
            </a:pPr>
            <a:r>
              <a:rPr lang="el-GR" sz="5000" dirty="0"/>
              <a:t>Ουρολοίμωξη και Ασυμπτωματική Βακτηριουρία</a:t>
            </a:r>
            <a:endParaRPr dirty="0"/>
          </a:p>
        </p:txBody>
      </p:sp>
      <p:sp>
        <p:nvSpPr>
          <p:cNvPr id="998" name="Google Shape;998;p30"/>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999" name="Google Shape;999;p30"/>
          <p:cNvGrpSpPr/>
          <p:nvPr/>
        </p:nvGrpSpPr>
        <p:grpSpPr>
          <a:xfrm>
            <a:off x="9" y="228600"/>
            <a:ext cx="2851523" cy="6638625"/>
            <a:chOff x="2487613" y="285750"/>
            <a:chExt cx="2428875" cy="5654676"/>
          </a:xfrm>
        </p:grpSpPr>
        <p:sp>
          <p:nvSpPr>
            <p:cNvPr id="1000" name="Google Shape;1000;p3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2" name="Google Shape;1012;p30"/>
          <p:cNvGrpSpPr/>
          <p:nvPr/>
        </p:nvGrpSpPr>
        <p:grpSpPr>
          <a:xfrm>
            <a:off x="27224" y="-786"/>
            <a:ext cx="2356675" cy="6854040"/>
            <a:chOff x="6627813" y="194833"/>
            <a:chExt cx="1952625" cy="5678918"/>
          </a:xfrm>
        </p:grpSpPr>
        <p:sp>
          <p:nvSpPr>
            <p:cNvPr id="1013" name="Google Shape;1013;p3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5" name="Google Shape;1025;p30"/>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997"/>
                                        </p:tgtEl>
                                        <p:attrNameLst>
                                          <p:attrName>style.visibility</p:attrName>
                                        </p:attrNameLst>
                                      </p:cBhvr>
                                      <p:to>
                                        <p:strVal val="visible"/>
                                      </p:to>
                                    </p:set>
                                    <p:animEffect transition="in" filter="fade">
                                      <p:cBhvr>
                                        <p:cTn id="7" dur="1000"/>
                                        <p:tgtEl>
                                          <p:spTgt spid="9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32"/>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2000"/>
              <a:buFont typeface="Century Gothic"/>
              <a:buNone/>
            </a:pPr>
            <a:r>
              <a:rPr lang="el-GR" sz="2000"/>
              <a:t>Διάκριση ασυμπτωματικής βακτηριουρίας και ουρολοίμωξης στους ηλικιωμένους</a:t>
            </a:r>
            <a:endParaRPr/>
          </a:p>
        </p:txBody>
      </p:sp>
      <p:grpSp>
        <p:nvGrpSpPr>
          <p:cNvPr id="1040" name="Google Shape;1040;p32"/>
          <p:cNvGrpSpPr/>
          <p:nvPr/>
        </p:nvGrpSpPr>
        <p:grpSpPr>
          <a:xfrm>
            <a:off x="2350340" y="1533831"/>
            <a:ext cx="8911686" cy="4857443"/>
            <a:chOff x="4462" y="0"/>
            <a:chExt cx="8906475" cy="4857750"/>
          </a:xfrm>
        </p:grpSpPr>
        <p:sp>
          <p:nvSpPr>
            <p:cNvPr id="1041" name="Google Shape;1041;p32"/>
            <p:cNvSpPr/>
            <p:nvPr/>
          </p:nvSpPr>
          <p:spPr>
            <a:xfrm>
              <a:off x="4462" y="0"/>
              <a:ext cx="4292277" cy="4857750"/>
            </a:xfrm>
            <a:prstGeom prst="roundRect">
              <a:avLst>
                <a:gd name="adj" fmla="val 10000"/>
              </a:avLst>
            </a:prstGeom>
            <a:solidFill>
              <a:srgbClr val="E0C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2"/>
            <p:cNvSpPr txBox="1"/>
            <p:nvPr/>
          </p:nvSpPr>
          <p:spPr>
            <a:xfrm>
              <a:off x="4462" y="0"/>
              <a:ext cx="4292277" cy="1457325"/>
            </a:xfrm>
            <a:prstGeom prst="rect">
              <a:avLst/>
            </a:prstGeom>
            <a:noFill/>
            <a:ln>
              <a:noFill/>
            </a:ln>
          </p:spPr>
          <p:txBody>
            <a:bodyPr spcFirstLastPara="1" wrap="square" lIns="106675" tIns="106675" rIns="106675" bIns="106675" anchor="ctr" anchorCtr="0">
              <a:noAutofit/>
            </a:bodyPr>
            <a:lstStyle/>
            <a:p>
              <a:pPr marL="0" marR="0" lvl="0" indent="0" algn="ctr" rtl="0">
                <a:lnSpc>
                  <a:spcPct val="90000"/>
                </a:lnSpc>
                <a:spcBef>
                  <a:spcPts val="0"/>
                </a:spcBef>
                <a:spcAft>
                  <a:spcPts val="0"/>
                </a:spcAft>
                <a:buClr>
                  <a:schemeClr val="dk1"/>
                </a:buClr>
                <a:buSzPts val="2800"/>
                <a:buFont typeface="Century Gothic"/>
                <a:buNone/>
              </a:pPr>
              <a:endParaRPr lang="el-GR" sz="2400" dirty="0">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dk1"/>
                </a:buClr>
                <a:buSzPts val="2800"/>
                <a:buFont typeface="Century Gothic"/>
                <a:buNone/>
              </a:pPr>
              <a:endParaRPr lang="el-GR" sz="800" dirty="0">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dk1"/>
                </a:buClr>
                <a:buSzPts val="2800"/>
                <a:buFont typeface="Century Gothic"/>
                <a:buNone/>
              </a:pPr>
              <a:r>
                <a:rPr lang="el-GR" sz="2400" dirty="0">
                  <a:solidFill>
                    <a:schemeClr val="dk1"/>
                  </a:solidFill>
                  <a:latin typeface="Century Gothic"/>
                  <a:ea typeface="Century Gothic"/>
                  <a:cs typeface="Century Gothic"/>
                  <a:sym typeface="Century Gothic"/>
                </a:rPr>
                <a:t>Ασυμπτωματική βακτηριουρία</a:t>
              </a:r>
            </a:p>
            <a:p>
              <a:pPr algn="ctr">
                <a:lnSpc>
                  <a:spcPct val="90000"/>
                </a:lnSpc>
                <a:buClr>
                  <a:schemeClr val="dk1"/>
                </a:buClr>
                <a:buSzPts val="2800"/>
              </a:pPr>
              <a:r>
                <a:rPr lang="el-GR" sz="1600" dirty="0"/>
                <a:t>(σε καλλιέργεια ούρων &gt;10</a:t>
              </a:r>
              <a:r>
                <a:rPr lang="el-GR" sz="1600" baseline="30000" dirty="0"/>
                <a:t>5</a:t>
              </a:r>
              <a:r>
                <a:rPr lang="el-GR" sz="1600" dirty="0"/>
                <a:t> αποικίες/</a:t>
              </a:r>
              <a:r>
                <a:rPr lang="el-GR" sz="1600" dirty="0" err="1"/>
                <a:t>ml</a:t>
              </a:r>
              <a:r>
                <a:rPr lang="el-GR" sz="1600" dirty="0"/>
                <a:t> παθογόνου μικροβίου χωρίς συμπτώματα)</a:t>
              </a:r>
            </a:p>
            <a:p>
              <a:pPr marL="0" marR="0" lvl="0" indent="0" algn="ctr" rtl="0">
                <a:lnSpc>
                  <a:spcPct val="90000"/>
                </a:lnSpc>
                <a:spcBef>
                  <a:spcPts val="0"/>
                </a:spcBef>
                <a:spcAft>
                  <a:spcPts val="0"/>
                </a:spcAft>
                <a:buClr>
                  <a:schemeClr val="dk1"/>
                </a:buClr>
                <a:buSzPts val="2800"/>
                <a:buFont typeface="Century Gothic"/>
                <a:buNone/>
              </a:pPr>
              <a:endParaRPr lang="el-GR" sz="2800" dirty="0">
                <a:solidFill>
                  <a:schemeClr val="dk1"/>
                </a:solidFill>
                <a:latin typeface="Century Gothic"/>
                <a:ea typeface="Century Gothic"/>
                <a:cs typeface="Century Gothic"/>
                <a:sym typeface="Century Gothic"/>
              </a:endParaRPr>
            </a:p>
          </p:txBody>
        </p:sp>
        <p:sp>
          <p:nvSpPr>
            <p:cNvPr id="1043" name="Google Shape;1043;p32"/>
            <p:cNvSpPr/>
            <p:nvPr/>
          </p:nvSpPr>
          <p:spPr>
            <a:xfrm>
              <a:off x="433689" y="1458407"/>
              <a:ext cx="3433822" cy="647036"/>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2"/>
            <p:cNvSpPr txBox="1"/>
            <p:nvPr/>
          </p:nvSpPr>
          <p:spPr>
            <a:xfrm>
              <a:off x="452640" y="1477358"/>
              <a:ext cx="3395920" cy="609134"/>
            </a:xfrm>
            <a:prstGeom prst="rect">
              <a:avLst/>
            </a:prstGeom>
            <a:noFill/>
            <a:ln>
              <a:noFill/>
            </a:ln>
          </p:spPr>
          <p:txBody>
            <a:bodyPr spcFirstLastPara="1" wrap="square" lIns="30475" tIns="22850" rIns="30475" bIns="22850"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Αρκετά συχνή (25-50% σε νοσηλευόμενους και σε τροφίμους μονάδων φροντίδας)</a:t>
              </a:r>
              <a:endParaRPr/>
            </a:p>
          </p:txBody>
        </p:sp>
        <p:sp>
          <p:nvSpPr>
            <p:cNvPr id="1045" name="Google Shape;1045;p32"/>
            <p:cNvSpPr/>
            <p:nvPr/>
          </p:nvSpPr>
          <p:spPr>
            <a:xfrm>
              <a:off x="433689" y="2439889"/>
              <a:ext cx="3433822" cy="2173890"/>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2"/>
            <p:cNvSpPr txBox="1"/>
            <p:nvPr/>
          </p:nvSpPr>
          <p:spPr>
            <a:xfrm>
              <a:off x="497360" y="2503560"/>
              <a:ext cx="3306480" cy="2046548"/>
            </a:xfrm>
            <a:prstGeom prst="rect">
              <a:avLst/>
            </a:prstGeom>
            <a:noFill/>
            <a:ln>
              <a:noFill/>
            </a:ln>
          </p:spPr>
          <p:txBody>
            <a:bodyPr spcFirstLastPara="1" wrap="square" lIns="30475" tIns="22850" rIns="30475" bIns="22850"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Παράγοντες κινδύνου </a:t>
              </a:r>
              <a:endParaRPr dirty="0"/>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Γυναικείο φύλο</a:t>
              </a:r>
              <a:endParaRPr dirty="0"/>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Νευρολογική νόσος </a:t>
              </a:r>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(άνοια, </a:t>
              </a:r>
              <a:r>
                <a:rPr lang="el-GR" sz="1200" dirty="0" err="1">
                  <a:solidFill>
                    <a:schemeClr val="lt1"/>
                  </a:solidFill>
                  <a:latin typeface="Century Gothic"/>
                  <a:ea typeface="Century Gothic"/>
                  <a:cs typeface="Century Gothic"/>
                  <a:sym typeface="Century Gothic"/>
                </a:rPr>
                <a:t>ν.Parkinson</a:t>
              </a:r>
              <a:r>
                <a:rPr lang="el-GR" sz="1200" dirty="0">
                  <a:solidFill>
                    <a:schemeClr val="lt1"/>
                  </a:solidFill>
                  <a:latin typeface="Century Gothic"/>
                  <a:ea typeface="Century Gothic"/>
                  <a:cs typeface="Century Gothic"/>
                  <a:sym typeface="Century Gothic"/>
                </a:rPr>
                <a:t>, ΑΕΕ)</a:t>
              </a:r>
              <a:endParaRPr dirty="0"/>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Ανωμαλίες ουροποιητικού (λιθίαση, υπερτροφία προστάτη, υπόλειμμα ούρων)</a:t>
              </a:r>
              <a:endParaRPr dirty="0"/>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Επηρεασμένη κινητικότητα</a:t>
              </a:r>
              <a:endParaRPr dirty="0"/>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Παρουσία καθετήρα</a:t>
              </a:r>
              <a:endParaRPr dirty="0"/>
            </a:p>
            <a:p>
              <a:pPr marL="0" marR="0" lvl="0" indent="0" algn="ctr" rtl="0">
                <a:lnSpc>
                  <a:spcPct val="90000"/>
                </a:lnSpc>
                <a:spcBef>
                  <a:spcPts val="420"/>
                </a:spcBef>
                <a:spcAft>
                  <a:spcPts val="0"/>
                </a:spcAft>
                <a:buClr>
                  <a:schemeClr val="lt1"/>
                </a:buClr>
                <a:buSzPts val="1200"/>
                <a:buFont typeface="Century Gothic"/>
                <a:buNone/>
              </a:pPr>
              <a:r>
                <a:rPr lang="el-GR" sz="1200" dirty="0">
                  <a:solidFill>
                    <a:schemeClr val="lt1"/>
                  </a:solidFill>
                  <a:latin typeface="Century Gothic"/>
                  <a:ea typeface="Century Gothic"/>
                  <a:cs typeface="Century Gothic"/>
                  <a:sym typeface="Century Gothic"/>
                </a:rPr>
                <a:t>Δυσκοιλιότητα</a:t>
              </a:r>
              <a:endParaRPr dirty="0"/>
            </a:p>
          </p:txBody>
        </p:sp>
        <p:sp>
          <p:nvSpPr>
            <p:cNvPr id="1047" name="Google Shape;1047;p32"/>
            <p:cNvSpPr/>
            <p:nvPr/>
          </p:nvSpPr>
          <p:spPr>
            <a:xfrm>
              <a:off x="4618660" y="0"/>
              <a:ext cx="4292277" cy="4857750"/>
            </a:xfrm>
            <a:prstGeom prst="roundRect">
              <a:avLst>
                <a:gd name="adj" fmla="val 10000"/>
              </a:avLst>
            </a:prstGeom>
            <a:solidFill>
              <a:srgbClr val="E0C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2"/>
            <p:cNvSpPr txBox="1"/>
            <p:nvPr/>
          </p:nvSpPr>
          <p:spPr>
            <a:xfrm>
              <a:off x="4618660" y="0"/>
              <a:ext cx="4292277" cy="1457325"/>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3200"/>
                <a:buFont typeface="Century Gothic"/>
                <a:buNone/>
              </a:pPr>
              <a:r>
                <a:rPr lang="el-GR" sz="2800" dirty="0">
                  <a:solidFill>
                    <a:schemeClr val="dk1"/>
                  </a:solidFill>
                  <a:latin typeface="Century Gothic"/>
                  <a:ea typeface="Century Gothic"/>
                  <a:cs typeface="Century Gothic"/>
                  <a:sym typeface="Century Gothic"/>
                </a:rPr>
                <a:t>Ουρολοίμωξη</a:t>
              </a:r>
            </a:p>
            <a:p>
              <a:pPr marL="0" marR="0" lvl="0" indent="0" algn="ctr" rtl="0">
                <a:lnSpc>
                  <a:spcPct val="90000"/>
                </a:lnSpc>
                <a:spcBef>
                  <a:spcPts val="0"/>
                </a:spcBef>
                <a:spcAft>
                  <a:spcPts val="0"/>
                </a:spcAft>
                <a:buClr>
                  <a:schemeClr val="dk1"/>
                </a:buClr>
                <a:buSzPts val="3200"/>
                <a:buFont typeface="Century Gothic"/>
                <a:buNone/>
              </a:pPr>
              <a:endParaRPr lang="el-GR" sz="1100" dirty="0">
                <a:solidFill>
                  <a:schemeClr val="dk1"/>
                </a:solidFill>
                <a:latin typeface="Century Gothic"/>
                <a:ea typeface="Century Gothic"/>
                <a:cs typeface="Century Gothic"/>
                <a:sym typeface="Century Gothic"/>
              </a:endParaRPr>
            </a:p>
            <a:p>
              <a:pPr marL="0" marR="0" lvl="0" indent="0" algn="ctr" rtl="0">
                <a:lnSpc>
                  <a:spcPct val="90000"/>
                </a:lnSpc>
                <a:spcBef>
                  <a:spcPts val="0"/>
                </a:spcBef>
                <a:spcAft>
                  <a:spcPts val="0"/>
                </a:spcAft>
                <a:buClr>
                  <a:schemeClr val="dk1"/>
                </a:buClr>
                <a:buSzPts val="3200"/>
                <a:buFont typeface="Century Gothic"/>
                <a:buNone/>
              </a:pPr>
              <a:r>
                <a:rPr lang="el-GR" sz="1600" dirty="0">
                  <a:solidFill>
                    <a:schemeClr val="dk1"/>
                  </a:solidFill>
                  <a:latin typeface="Century Gothic"/>
                  <a:sym typeface="Century Gothic"/>
                </a:rPr>
                <a:t>(Βακτηριουρία με</a:t>
              </a:r>
            </a:p>
            <a:p>
              <a:pPr marL="0" marR="0" lvl="0" indent="0" algn="ctr" rtl="0">
                <a:lnSpc>
                  <a:spcPct val="90000"/>
                </a:lnSpc>
                <a:spcBef>
                  <a:spcPts val="0"/>
                </a:spcBef>
                <a:spcAft>
                  <a:spcPts val="0"/>
                </a:spcAft>
                <a:buClr>
                  <a:schemeClr val="dk1"/>
                </a:buClr>
                <a:buSzPts val="3200"/>
                <a:buFont typeface="Century Gothic"/>
                <a:buNone/>
              </a:pPr>
              <a:r>
                <a:rPr lang="el-GR" sz="1600" dirty="0">
                  <a:solidFill>
                    <a:schemeClr val="dk1"/>
                  </a:solidFill>
                  <a:latin typeface="Century Gothic"/>
                  <a:sym typeface="Century Gothic"/>
                </a:rPr>
                <a:t> συμπτώματα)</a:t>
              </a:r>
              <a:endParaRPr sz="900" dirty="0"/>
            </a:p>
          </p:txBody>
        </p:sp>
        <p:sp>
          <p:nvSpPr>
            <p:cNvPr id="1049" name="Google Shape;1049;p32"/>
            <p:cNvSpPr/>
            <p:nvPr/>
          </p:nvSpPr>
          <p:spPr>
            <a:xfrm>
              <a:off x="5047888" y="1457740"/>
              <a:ext cx="3433822" cy="954353"/>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2"/>
            <p:cNvSpPr txBox="1"/>
            <p:nvPr/>
          </p:nvSpPr>
          <p:spPr>
            <a:xfrm>
              <a:off x="5075840" y="1485692"/>
              <a:ext cx="3377918" cy="898449"/>
            </a:xfrm>
            <a:prstGeom prst="rect">
              <a:avLst/>
            </a:prstGeom>
            <a:noFill/>
            <a:ln>
              <a:noFill/>
            </a:ln>
          </p:spPr>
          <p:txBody>
            <a:bodyPr spcFirstLastPara="1" wrap="square" lIns="30475" tIns="22850" rIns="30475" bIns="22850"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2</a:t>
              </a:r>
              <a:r>
                <a:rPr lang="el-GR" sz="1200" baseline="30000">
                  <a:solidFill>
                    <a:schemeClr val="lt1"/>
                  </a:solidFill>
                  <a:latin typeface="Century Gothic"/>
                  <a:ea typeface="Century Gothic"/>
                  <a:cs typeface="Century Gothic"/>
                  <a:sym typeface="Century Gothic"/>
                </a:rPr>
                <a:t>η</a:t>
              </a:r>
              <a:r>
                <a:rPr lang="el-GR" sz="1200">
                  <a:solidFill>
                    <a:schemeClr val="lt1"/>
                  </a:solidFill>
                  <a:latin typeface="Century Gothic"/>
                  <a:ea typeface="Century Gothic"/>
                  <a:cs typeface="Century Gothic"/>
                  <a:sym typeface="Century Gothic"/>
                </a:rPr>
                <a:t> συχνότερη λοίμωξη στους ηλικιωμένους</a:t>
              </a:r>
              <a:endParaRPr/>
            </a:p>
          </p:txBody>
        </p:sp>
        <p:sp>
          <p:nvSpPr>
            <p:cNvPr id="1051" name="Google Shape;1051;p32"/>
            <p:cNvSpPr/>
            <p:nvPr/>
          </p:nvSpPr>
          <p:spPr>
            <a:xfrm>
              <a:off x="5050703" y="2473192"/>
              <a:ext cx="3433822" cy="954353"/>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2"/>
            <p:cNvSpPr txBox="1"/>
            <p:nvPr/>
          </p:nvSpPr>
          <p:spPr>
            <a:xfrm>
              <a:off x="5078655" y="2501144"/>
              <a:ext cx="3377918" cy="898449"/>
            </a:xfrm>
            <a:prstGeom prst="rect">
              <a:avLst/>
            </a:prstGeom>
            <a:noFill/>
            <a:ln>
              <a:noFill/>
            </a:ln>
          </p:spPr>
          <p:txBody>
            <a:bodyPr spcFirstLastPara="1" wrap="square" lIns="30475" tIns="22850" rIns="30475" bIns="22850"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Θνητότητα έως 30% σε ευπαθείς με πολλαπλές συννοσηρότητες</a:t>
              </a:r>
              <a:endParaRPr sz="1200">
                <a:solidFill>
                  <a:schemeClr val="lt1"/>
                </a:solidFill>
                <a:latin typeface="Century Gothic"/>
                <a:ea typeface="Century Gothic"/>
                <a:cs typeface="Century Gothic"/>
                <a:sym typeface="Century Gothic"/>
              </a:endParaRPr>
            </a:p>
          </p:txBody>
        </p:sp>
        <p:sp>
          <p:nvSpPr>
            <p:cNvPr id="1053" name="Google Shape;1053;p32"/>
            <p:cNvSpPr/>
            <p:nvPr/>
          </p:nvSpPr>
          <p:spPr>
            <a:xfrm>
              <a:off x="5047888" y="3660094"/>
              <a:ext cx="3433822" cy="954353"/>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2"/>
            <p:cNvSpPr txBox="1"/>
            <p:nvPr/>
          </p:nvSpPr>
          <p:spPr>
            <a:xfrm>
              <a:off x="5075840" y="3688046"/>
              <a:ext cx="3377918" cy="898449"/>
            </a:xfrm>
            <a:prstGeom prst="rect">
              <a:avLst/>
            </a:prstGeom>
            <a:noFill/>
            <a:ln>
              <a:noFill/>
            </a:ln>
          </p:spPr>
          <p:txBody>
            <a:bodyPr spcFirstLastPara="1" wrap="square" lIns="30475" tIns="22850" rIns="30475" bIns="22850"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Συχνή άτυπη παρουσίαση </a:t>
              </a:r>
              <a:endParaRPr/>
            </a:p>
            <a:p>
              <a:pPr marL="0" marR="0" lvl="0" indent="0" algn="ctr" rtl="0">
                <a:lnSpc>
                  <a:spcPct val="90000"/>
                </a:lnSpc>
                <a:spcBef>
                  <a:spcPts val="42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(ληθαργικότητα, επιδείνωση της λειτουργικότητας)</a:t>
              </a:r>
              <a:endParaRPr/>
            </a:p>
          </p:txBody>
        </p:sp>
      </p:grpSp>
      <p:sp>
        <p:nvSpPr>
          <p:cNvPr id="3" name="TextBox 2">
            <a:extLst>
              <a:ext uri="{FF2B5EF4-FFF2-40B4-BE49-F238E27FC236}">
                <a16:creationId xmlns:a16="http://schemas.microsoft.com/office/drawing/2014/main" id="{47762A5B-033D-4C9A-9412-7802AAD074DE}"/>
              </a:ext>
            </a:extLst>
          </p:cNvPr>
          <p:cNvSpPr txBox="1"/>
          <p:nvPr/>
        </p:nvSpPr>
        <p:spPr>
          <a:xfrm>
            <a:off x="4267200" y="6595533"/>
            <a:ext cx="6994825" cy="253916"/>
          </a:xfrm>
          <a:prstGeom prst="rect">
            <a:avLst/>
          </a:prstGeom>
          <a:noFill/>
        </p:spPr>
        <p:txBody>
          <a:bodyPr wrap="square" rtlCol="0">
            <a:spAutoFit/>
          </a:bodyPr>
          <a:lstStyle/>
          <a:p>
            <a:pPr algn="r"/>
            <a:r>
              <a:rPr lang="el-GR" sz="1050" dirty="0">
                <a:solidFill>
                  <a:srgbClr val="212121"/>
                </a:solidFill>
                <a:latin typeface="Calibri"/>
                <a:ea typeface="Calibri"/>
                <a:cs typeface="Calibri"/>
                <a:sym typeface="Calibri"/>
              </a:rPr>
              <a:t>Ariathianto Y. </a:t>
            </a:r>
            <a:r>
              <a:rPr lang="el-GR" sz="1050" dirty="0" err="1">
                <a:solidFill>
                  <a:srgbClr val="212121"/>
                </a:solidFill>
                <a:latin typeface="Calibri"/>
                <a:ea typeface="Calibri"/>
                <a:cs typeface="Calibri"/>
                <a:sym typeface="Calibri"/>
              </a:rPr>
              <a:t>Asymptomatic</a:t>
            </a:r>
            <a:r>
              <a:rPr lang="el-GR" sz="1050" dirty="0">
                <a:solidFill>
                  <a:srgbClr val="212121"/>
                </a:solidFill>
                <a:latin typeface="Calibri"/>
                <a:ea typeface="Calibri"/>
                <a:cs typeface="Calibri"/>
                <a:sym typeface="Calibri"/>
              </a:rPr>
              <a:t> </a:t>
            </a:r>
            <a:r>
              <a:rPr lang="el-GR" sz="1050" dirty="0" err="1">
                <a:solidFill>
                  <a:srgbClr val="212121"/>
                </a:solidFill>
                <a:latin typeface="Calibri"/>
                <a:ea typeface="Calibri"/>
                <a:cs typeface="Calibri"/>
                <a:sym typeface="Calibri"/>
              </a:rPr>
              <a:t>bacteriuria</a:t>
            </a:r>
            <a:r>
              <a:rPr lang="el-GR" sz="1050" dirty="0">
                <a:solidFill>
                  <a:srgbClr val="212121"/>
                </a:solidFill>
                <a:latin typeface="Calibri"/>
                <a:ea typeface="Calibri"/>
                <a:cs typeface="Calibri"/>
                <a:sym typeface="Calibri"/>
              </a:rPr>
              <a:t> - </a:t>
            </a:r>
            <a:r>
              <a:rPr lang="el-GR" sz="1050" dirty="0" err="1">
                <a:solidFill>
                  <a:srgbClr val="212121"/>
                </a:solidFill>
                <a:latin typeface="Calibri"/>
                <a:ea typeface="Calibri"/>
                <a:cs typeface="Calibri"/>
                <a:sym typeface="Calibri"/>
              </a:rPr>
              <a:t>prevalence</a:t>
            </a:r>
            <a:r>
              <a:rPr lang="el-GR" sz="1050" dirty="0">
                <a:solidFill>
                  <a:srgbClr val="212121"/>
                </a:solidFill>
                <a:latin typeface="Calibri"/>
                <a:ea typeface="Calibri"/>
                <a:cs typeface="Calibri"/>
                <a:sym typeface="Calibri"/>
              </a:rPr>
              <a:t> in the </a:t>
            </a:r>
            <a:r>
              <a:rPr lang="el-GR" sz="1050" dirty="0" err="1">
                <a:solidFill>
                  <a:srgbClr val="212121"/>
                </a:solidFill>
                <a:latin typeface="Calibri"/>
                <a:ea typeface="Calibri"/>
                <a:cs typeface="Calibri"/>
                <a:sym typeface="Calibri"/>
              </a:rPr>
              <a:t>elderly</a:t>
            </a:r>
            <a:r>
              <a:rPr lang="el-GR" sz="1050" dirty="0">
                <a:solidFill>
                  <a:srgbClr val="212121"/>
                </a:solidFill>
                <a:latin typeface="Calibri"/>
                <a:ea typeface="Calibri"/>
                <a:cs typeface="Calibri"/>
                <a:sym typeface="Calibri"/>
              </a:rPr>
              <a:t> </a:t>
            </a:r>
            <a:r>
              <a:rPr lang="el-GR" sz="1050" dirty="0" err="1">
                <a:solidFill>
                  <a:srgbClr val="212121"/>
                </a:solidFill>
                <a:latin typeface="Calibri"/>
                <a:ea typeface="Calibri"/>
                <a:cs typeface="Calibri"/>
                <a:sym typeface="Calibri"/>
              </a:rPr>
              <a:t>population</a:t>
            </a:r>
            <a:r>
              <a:rPr lang="el-GR" sz="1050" dirty="0">
                <a:solidFill>
                  <a:srgbClr val="212121"/>
                </a:solidFill>
                <a:latin typeface="Calibri"/>
                <a:ea typeface="Calibri"/>
                <a:cs typeface="Calibri"/>
                <a:sym typeface="Calibri"/>
              </a:rPr>
              <a:t>. </a:t>
            </a:r>
            <a:r>
              <a:rPr lang="el-GR" sz="1050" dirty="0" err="1">
                <a:solidFill>
                  <a:srgbClr val="212121"/>
                </a:solidFill>
                <a:latin typeface="Calibri"/>
                <a:ea typeface="Calibri"/>
                <a:cs typeface="Calibri"/>
                <a:sym typeface="Calibri"/>
              </a:rPr>
              <a:t>Aust</a:t>
            </a:r>
            <a:r>
              <a:rPr lang="el-GR" sz="1050" dirty="0">
                <a:solidFill>
                  <a:srgbClr val="212121"/>
                </a:solidFill>
                <a:latin typeface="Calibri"/>
                <a:ea typeface="Calibri"/>
                <a:cs typeface="Calibri"/>
                <a:sym typeface="Calibri"/>
              </a:rPr>
              <a:t> </a:t>
            </a:r>
            <a:r>
              <a:rPr lang="el-GR" sz="1050" dirty="0" err="1">
                <a:solidFill>
                  <a:srgbClr val="212121"/>
                </a:solidFill>
                <a:latin typeface="Calibri"/>
                <a:ea typeface="Calibri"/>
                <a:cs typeface="Calibri"/>
                <a:sym typeface="Calibri"/>
              </a:rPr>
              <a:t>Fam</a:t>
            </a:r>
            <a:r>
              <a:rPr lang="el-GR" sz="1050" dirty="0">
                <a:solidFill>
                  <a:srgbClr val="212121"/>
                </a:solidFill>
                <a:latin typeface="Calibri"/>
                <a:ea typeface="Calibri"/>
                <a:cs typeface="Calibri"/>
                <a:sym typeface="Calibri"/>
              </a:rPr>
              <a:t> </a:t>
            </a:r>
            <a:r>
              <a:rPr lang="el-GR" sz="1050" dirty="0" err="1">
                <a:solidFill>
                  <a:srgbClr val="212121"/>
                </a:solidFill>
                <a:latin typeface="Calibri"/>
                <a:ea typeface="Calibri"/>
                <a:cs typeface="Calibri"/>
                <a:sym typeface="Calibri"/>
              </a:rPr>
              <a:t>Physician</a:t>
            </a:r>
            <a:r>
              <a:rPr lang="el-GR" sz="1050" dirty="0">
                <a:solidFill>
                  <a:srgbClr val="212121"/>
                </a:solidFill>
                <a:latin typeface="Calibri"/>
                <a:ea typeface="Calibri"/>
                <a:cs typeface="Calibri"/>
                <a:sym typeface="Calibri"/>
              </a:rPr>
              <a:t>. 2011 Oct;40(10):805-9</a:t>
            </a:r>
            <a:endParaRPr lang="el-GR"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058"/>
        <p:cNvGrpSpPr/>
        <p:nvPr/>
      </p:nvGrpSpPr>
      <p:grpSpPr>
        <a:xfrm>
          <a:off x="0" y="0"/>
          <a:ext cx="0" cy="0"/>
          <a:chOff x="0" y="0"/>
          <a:chExt cx="0" cy="0"/>
        </a:xfrm>
      </p:grpSpPr>
      <p:sp>
        <p:nvSpPr>
          <p:cNvPr id="1059" name="Google Shape;1059;p33"/>
          <p:cNvSpPr/>
          <p:nvPr/>
        </p:nvSpPr>
        <p:spPr>
          <a:xfrm>
            <a:off x="1" y="0"/>
            <a:ext cx="12192000"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060" name="Google Shape;1060;p33"/>
          <p:cNvSpPr/>
          <p:nvPr/>
        </p:nvSpPr>
        <p:spPr>
          <a:xfrm>
            <a:off x="0" y="0"/>
            <a:ext cx="12192000" cy="2306695"/>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3"/>
          <p:cNvSpPr txBox="1">
            <a:spLocks noGrp="1"/>
          </p:cNvSpPr>
          <p:nvPr>
            <p:ph type="title"/>
          </p:nvPr>
        </p:nvSpPr>
        <p:spPr>
          <a:xfrm>
            <a:off x="1843391" y="624110"/>
            <a:ext cx="938340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3300"/>
              <a:buFont typeface="Century Gothic"/>
              <a:buNone/>
            </a:pPr>
            <a:r>
              <a:rPr lang="el-GR" sz="3300">
                <a:solidFill>
                  <a:schemeClr val="lt1"/>
                </a:solidFill>
              </a:rPr>
              <a:t>Διαχείριση ασυμπτωματικής βακτηριουρίας και ουρολοίμωξης στους ηλικιωμένους</a:t>
            </a:r>
            <a:endParaRPr/>
          </a:p>
        </p:txBody>
      </p:sp>
      <p:sp>
        <p:nvSpPr>
          <p:cNvPr id="1062" name="Google Shape;1062;p33"/>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3" name="Google Shape;1063;p33"/>
          <p:cNvGrpSpPr/>
          <p:nvPr/>
        </p:nvGrpSpPr>
        <p:grpSpPr>
          <a:xfrm>
            <a:off x="1997225" y="2930805"/>
            <a:ext cx="8146748" cy="3536669"/>
            <a:chOff x="1082825" y="0"/>
            <a:chExt cx="8146748" cy="3536669"/>
          </a:xfrm>
        </p:grpSpPr>
        <p:sp>
          <p:nvSpPr>
            <p:cNvPr id="1064" name="Google Shape;1064;p33"/>
            <p:cNvSpPr/>
            <p:nvPr/>
          </p:nvSpPr>
          <p:spPr>
            <a:xfrm rot="-300000">
              <a:off x="1098325" y="1413317"/>
              <a:ext cx="8115747" cy="710035"/>
            </a:xfrm>
            <a:prstGeom prst="mathMinus">
              <a:avLst>
                <a:gd name="adj1" fmla="val 23520"/>
              </a:avLst>
            </a:prstGeom>
            <a:gradFill>
              <a:gsLst>
                <a:gs pos="0">
                  <a:srgbClr val="C5C3BD"/>
                </a:gs>
                <a:gs pos="100000">
                  <a:srgbClr val="AFACA4"/>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3"/>
            <p:cNvSpPr/>
            <p:nvPr/>
          </p:nvSpPr>
          <p:spPr>
            <a:xfrm>
              <a:off x="1237487" y="176833"/>
              <a:ext cx="3093719" cy="1414668"/>
            </a:xfrm>
            <a:prstGeom prst="downArrow">
              <a:avLst>
                <a:gd name="adj1" fmla="val 50000"/>
                <a:gd name="adj2" fmla="val 50000"/>
              </a:avLst>
            </a:prstGeom>
            <a:gradFill>
              <a:gsLst>
                <a:gs pos="0">
                  <a:srgbClr val="847D66"/>
                </a:gs>
                <a:gs pos="100000">
                  <a:srgbClr val="6D664E"/>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3"/>
            <p:cNvSpPr/>
            <p:nvPr/>
          </p:nvSpPr>
          <p:spPr>
            <a:xfrm>
              <a:off x="5465570" y="0"/>
              <a:ext cx="3299967" cy="14854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3"/>
            <p:cNvSpPr txBox="1"/>
            <p:nvPr/>
          </p:nvSpPr>
          <p:spPr>
            <a:xfrm>
              <a:off x="5465570" y="0"/>
              <a:ext cx="3299967" cy="1485401"/>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dk1"/>
                </a:buClr>
                <a:buSzPts val="1800"/>
                <a:buFont typeface="Century Gothic"/>
                <a:buNone/>
              </a:pPr>
              <a:r>
                <a:rPr lang="el-GR" sz="1800">
                  <a:solidFill>
                    <a:schemeClr val="dk1"/>
                  </a:solidFill>
                  <a:latin typeface="Century Gothic"/>
                  <a:ea typeface="Century Gothic"/>
                  <a:cs typeface="Century Gothic"/>
                  <a:sym typeface="Century Gothic"/>
                </a:rPr>
                <a:t>Η ουρολοίμωξη χωρίς θεραπεία έχει κακή πρόγνωση</a:t>
              </a:r>
              <a:endParaRPr sz="1800">
                <a:solidFill>
                  <a:schemeClr val="dk1"/>
                </a:solidFill>
                <a:latin typeface="Century Gothic"/>
                <a:ea typeface="Century Gothic"/>
                <a:cs typeface="Century Gothic"/>
                <a:sym typeface="Century Gothic"/>
              </a:endParaRPr>
            </a:p>
          </p:txBody>
        </p:sp>
        <p:sp>
          <p:nvSpPr>
            <p:cNvPr id="1068" name="Google Shape;1068;p33"/>
            <p:cNvSpPr/>
            <p:nvPr/>
          </p:nvSpPr>
          <p:spPr>
            <a:xfrm>
              <a:off x="5981190" y="1945168"/>
              <a:ext cx="3093719" cy="1414668"/>
            </a:xfrm>
            <a:prstGeom prst="upArrow">
              <a:avLst>
                <a:gd name="adj1" fmla="val 50000"/>
                <a:gd name="adj2" fmla="val 50000"/>
              </a:avLst>
            </a:prstGeom>
            <a:gradFill>
              <a:gsLst>
                <a:gs pos="0">
                  <a:srgbClr val="847D66"/>
                </a:gs>
                <a:gs pos="100000">
                  <a:srgbClr val="6D664E"/>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3"/>
            <p:cNvSpPr/>
            <p:nvPr/>
          </p:nvSpPr>
          <p:spPr>
            <a:xfrm>
              <a:off x="1546859" y="2051268"/>
              <a:ext cx="3299967" cy="14854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3"/>
            <p:cNvSpPr txBox="1"/>
            <p:nvPr/>
          </p:nvSpPr>
          <p:spPr>
            <a:xfrm>
              <a:off x="1546859" y="2051268"/>
              <a:ext cx="3299967" cy="1485401"/>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l-GR" sz="1400">
                  <a:solidFill>
                    <a:schemeClr val="dk1"/>
                  </a:solidFill>
                  <a:latin typeface="Century Gothic"/>
                  <a:ea typeface="Century Gothic"/>
                  <a:cs typeface="Century Gothic"/>
                  <a:sym typeface="Century Gothic"/>
                </a:rPr>
                <a:t>Η  άστοχη θεραπεία της ασυμπτωματικής βακτηριουρίας αυξάνει το ρίσκο παρενεργειών από την θεραπεία (διάρροια εξ αντιβιοτικών, αλλεργία, τοξικότητα) και ανάπτυξης ανθεκτικότητας</a:t>
              </a:r>
              <a:endParaRPr sz="1400">
                <a:solidFill>
                  <a:schemeClr val="dk1"/>
                </a:solidFill>
                <a:latin typeface="Century Gothic"/>
                <a:ea typeface="Century Gothic"/>
                <a:cs typeface="Century Gothic"/>
                <a:sym typeface="Century Gothic"/>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074"/>
        <p:cNvGrpSpPr/>
        <p:nvPr/>
      </p:nvGrpSpPr>
      <p:grpSpPr>
        <a:xfrm>
          <a:off x="0" y="0"/>
          <a:ext cx="0" cy="0"/>
          <a:chOff x="0" y="0"/>
          <a:chExt cx="0" cy="0"/>
        </a:xfrm>
      </p:grpSpPr>
      <p:sp>
        <p:nvSpPr>
          <p:cNvPr id="1075" name="Google Shape;1075;p34"/>
          <p:cNvSpPr/>
          <p:nvPr/>
        </p:nvSpPr>
        <p:spPr>
          <a:xfrm>
            <a:off x="-7620" y="-1"/>
            <a:ext cx="12207240" cy="6858001"/>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076" name="Google Shape;1076;p34"/>
          <p:cNvGrpSpPr/>
          <p:nvPr/>
        </p:nvGrpSpPr>
        <p:grpSpPr>
          <a:xfrm>
            <a:off x="9" y="228600"/>
            <a:ext cx="2851523" cy="6638625"/>
            <a:chOff x="2487613" y="285750"/>
            <a:chExt cx="2428875" cy="5654676"/>
          </a:xfrm>
        </p:grpSpPr>
        <p:sp>
          <p:nvSpPr>
            <p:cNvPr id="1077" name="Google Shape;1077;p34"/>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4"/>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4"/>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4"/>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34"/>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4"/>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4"/>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4"/>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4"/>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4"/>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4"/>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4"/>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9" name="Google Shape;1089;p34"/>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300"/>
              <a:buFont typeface="Century Gothic"/>
              <a:buNone/>
            </a:pPr>
            <a:r>
              <a:rPr lang="el-GR" sz="3300">
                <a:latin typeface="Century Gothic"/>
                <a:ea typeface="Century Gothic"/>
                <a:cs typeface="Century Gothic"/>
                <a:sym typeface="Century Gothic"/>
              </a:rPr>
              <a:t>Διαχείριση ασυμπτωματικής βακτηριουρίας και ουρολοίμωξης στους ηλικιωμένους</a:t>
            </a:r>
            <a:endParaRPr/>
          </a:p>
        </p:txBody>
      </p:sp>
      <p:grpSp>
        <p:nvGrpSpPr>
          <p:cNvPr id="1090" name="Google Shape;1090;p34"/>
          <p:cNvGrpSpPr/>
          <p:nvPr/>
        </p:nvGrpSpPr>
        <p:grpSpPr>
          <a:xfrm>
            <a:off x="27224" y="-786"/>
            <a:ext cx="2356675" cy="6854040"/>
            <a:chOff x="6627813" y="194833"/>
            <a:chExt cx="1952625" cy="5678918"/>
          </a:xfrm>
        </p:grpSpPr>
        <p:sp>
          <p:nvSpPr>
            <p:cNvPr id="1091" name="Google Shape;1091;p34"/>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4"/>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4"/>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4"/>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4"/>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4"/>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3" name="Google Shape;1103;p34"/>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5" name="Google Shape;1105;p34"/>
          <p:cNvGrpSpPr/>
          <p:nvPr/>
        </p:nvGrpSpPr>
        <p:grpSpPr>
          <a:xfrm>
            <a:off x="2589212" y="2524811"/>
            <a:ext cx="8915400" cy="2995200"/>
            <a:chOff x="0" y="391211"/>
            <a:chExt cx="8915400" cy="2995200"/>
          </a:xfrm>
        </p:grpSpPr>
        <p:sp>
          <p:nvSpPr>
            <p:cNvPr id="1106" name="Google Shape;1106;p34"/>
            <p:cNvSpPr/>
            <p:nvPr/>
          </p:nvSpPr>
          <p:spPr>
            <a:xfrm>
              <a:off x="0" y="391211"/>
              <a:ext cx="8915400" cy="1460160"/>
            </a:xfrm>
            <a:prstGeom prst="roundRect">
              <a:avLst>
                <a:gd name="adj" fmla="val 16667"/>
              </a:avLst>
            </a:prstGeom>
            <a:gradFill>
              <a:gsLst>
                <a:gs pos="0">
                  <a:srgbClr val="DF8A47"/>
                </a:gs>
                <a:gs pos="100000">
                  <a:srgbClr val="CC7213"/>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4"/>
            <p:cNvSpPr txBox="1"/>
            <p:nvPr/>
          </p:nvSpPr>
          <p:spPr>
            <a:xfrm>
              <a:off x="71279" y="462490"/>
              <a:ext cx="8772842" cy="13176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entury Gothic"/>
                <a:buNone/>
              </a:pPr>
              <a:r>
                <a:rPr lang="el-GR" sz="2600">
                  <a:solidFill>
                    <a:schemeClr val="lt1"/>
                  </a:solidFill>
                  <a:latin typeface="Century Gothic"/>
                  <a:ea typeface="Century Gothic"/>
                  <a:cs typeface="Century Gothic"/>
                  <a:sym typeface="Century Gothic"/>
                </a:rPr>
                <a:t>Σύγκριση με την πρότερη κατάσταση, πχ. αύξηση θολερότητας ή δυσοσμίας ούρων που αναφέρεται από τον φροντιστή </a:t>
              </a:r>
              <a:endParaRPr sz="2600">
                <a:solidFill>
                  <a:schemeClr val="lt1"/>
                </a:solidFill>
                <a:latin typeface="Century Gothic"/>
                <a:ea typeface="Century Gothic"/>
                <a:cs typeface="Century Gothic"/>
                <a:sym typeface="Century Gothic"/>
              </a:endParaRPr>
            </a:p>
          </p:txBody>
        </p:sp>
        <p:sp>
          <p:nvSpPr>
            <p:cNvPr id="1108" name="Google Shape;1108;p34"/>
            <p:cNvSpPr/>
            <p:nvPr/>
          </p:nvSpPr>
          <p:spPr>
            <a:xfrm>
              <a:off x="0" y="1926251"/>
              <a:ext cx="8915400" cy="1460160"/>
            </a:xfrm>
            <a:prstGeom prst="roundRect">
              <a:avLst>
                <a:gd name="adj" fmla="val 16667"/>
              </a:avLst>
            </a:prstGeom>
            <a:gradFill>
              <a:gsLst>
                <a:gs pos="0">
                  <a:srgbClr val="A68D65"/>
                </a:gs>
                <a:gs pos="100000">
                  <a:srgbClr val="927749"/>
                </a:gs>
              </a:gsLst>
              <a:lin ang="5400000" scaled="0"/>
            </a:gradFill>
            <a:ln>
              <a:noFill/>
            </a:ln>
            <a:effectLst>
              <a:outerShdw blurRad="50800" dist="38100" dir="5400000"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4"/>
            <p:cNvSpPr txBox="1"/>
            <p:nvPr/>
          </p:nvSpPr>
          <p:spPr>
            <a:xfrm>
              <a:off x="71279" y="1997530"/>
              <a:ext cx="8772842" cy="13176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entury Gothic"/>
                <a:buNone/>
              </a:pPr>
              <a:r>
                <a:rPr lang="el-GR" sz="2600">
                  <a:solidFill>
                    <a:schemeClr val="lt1"/>
                  </a:solidFill>
                  <a:latin typeface="Century Gothic"/>
                  <a:ea typeface="Century Gothic"/>
                  <a:cs typeface="Century Gothic"/>
                  <a:sym typeface="Century Gothic"/>
                </a:rPr>
                <a:t>Η ύπαρξη τυπικών ή άτυπων συμπτωμάτων λοίμωξης, ιδιαίτερα αν δεν ανευρίσκεται άλλη εστία , πρέπει να οδηγεί στην έγκαιρη έναρξη αντιβιοτικής αγωγής</a:t>
              </a:r>
              <a:endParaRPr sz="2600">
                <a:solidFill>
                  <a:schemeClr val="lt1"/>
                </a:solidFill>
                <a:latin typeface="Century Gothic"/>
                <a:ea typeface="Century Gothic"/>
                <a:cs typeface="Century Gothic"/>
                <a:sym typeface="Century Gothic"/>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113"/>
        <p:cNvGrpSpPr/>
        <p:nvPr/>
      </p:nvGrpSpPr>
      <p:grpSpPr>
        <a:xfrm>
          <a:off x="0" y="0"/>
          <a:ext cx="0" cy="0"/>
          <a:chOff x="0" y="0"/>
          <a:chExt cx="0" cy="0"/>
        </a:xfrm>
      </p:grpSpPr>
      <p:grpSp>
        <p:nvGrpSpPr>
          <p:cNvPr id="1114" name="Google Shape;1114;p35"/>
          <p:cNvGrpSpPr/>
          <p:nvPr/>
        </p:nvGrpSpPr>
        <p:grpSpPr>
          <a:xfrm>
            <a:off x="9" y="228600"/>
            <a:ext cx="2851523" cy="6638625"/>
            <a:chOff x="2487613" y="285750"/>
            <a:chExt cx="2428875" cy="5654676"/>
          </a:xfrm>
        </p:grpSpPr>
        <p:sp>
          <p:nvSpPr>
            <p:cNvPr id="1115" name="Google Shape;1115;p35"/>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5"/>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5"/>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5"/>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5"/>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5"/>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5"/>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5"/>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5"/>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5"/>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5"/>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5"/>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7" name="Google Shape;1127;p35"/>
          <p:cNvGrpSpPr/>
          <p:nvPr/>
        </p:nvGrpSpPr>
        <p:grpSpPr>
          <a:xfrm>
            <a:off x="27224" y="-786"/>
            <a:ext cx="2356675" cy="6854040"/>
            <a:chOff x="6627813" y="194833"/>
            <a:chExt cx="1952625" cy="5678918"/>
          </a:xfrm>
        </p:grpSpPr>
        <p:sp>
          <p:nvSpPr>
            <p:cNvPr id="1128" name="Google Shape;1128;p35"/>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5"/>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5"/>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5"/>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5"/>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35"/>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35"/>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5"/>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5"/>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5"/>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5"/>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5"/>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0" name="Google Shape;1140;p35"/>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5"/>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43" name="Google Shape;1143;p35"/>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Πνευμονική εμβολή (ΠΕ)</a:t>
            </a:r>
            <a:endParaRPr/>
          </a:p>
        </p:txBody>
      </p:sp>
      <p:sp>
        <p:nvSpPr>
          <p:cNvPr id="1144" name="Google Shape;1144;p35"/>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145" name="Google Shape;1145;p35"/>
          <p:cNvGrpSpPr/>
          <p:nvPr/>
        </p:nvGrpSpPr>
        <p:grpSpPr>
          <a:xfrm>
            <a:off x="9" y="228600"/>
            <a:ext cx="2851523" cy="6638625"/>
            <a:chOff x="2487613" y="285750"/>
            <a:chExt cx="2428875" cy="5654676"/>
          </a:xfrm>
        </p:grpSpPr>
        <p:sp>
          <p:nvSpPr>
            <p:cNvPr id="1146" name="Google Shape;1146;p35"/>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5"/>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5"/>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5"/>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5"/>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5"/>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5"/>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5"/>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5"/>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5"/>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8" name="Google Shape;1158;p35"/>
          <p:cNvGrpSpPr/>
          <p:nvPr/>
        </p:nvGrpSpPr>
        <p:grpSpPr>
          <a:xfrm>
            <a:off x="27224" y="-786"/>
            <a:ext cx="2356675" cy="6854040"/>
            <a:chOff x="6627813" y="194833"/>
            <a:chExt cx="1952625" cy="5678918"/>
          </a:xfrm>
        </p:grpSpPr>
        <p:sp>
          <p:nvSpPr>
            <p:cNvPr id="1159" name="Google Shape;1159;p35"/>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5"/>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5"/>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5"/>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5"/>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5"/>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5"/>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5"/>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5"/>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5"/>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5"/>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5"/>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1" name="Google Shape;1171;p35"/>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143"/>
                                        </p:tgtEl>
                                        <p:attrNameLst>
                                          <p:attrName>style.visibility</p:attrName>
                                        </p:attrNameLst>
                                      </p:cBhvr>
                                      <p:to>
                                        <p:strVal val="visible"/>
                                      </p:to>
                                    </p:set>
                                    <p:animEffect transition="in" filter="fade">
                                      <p:cBhvr>
                                        <p:cTn id="7" dur="400"/>
                                        <p:tgtEl>
                                          <p:spTgt spid="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175"/>
        <p:cNvGrpSpPr/>
        <p:nvPr/>
      </p:nvGrpSpPr>
      <p:grpSpPr>
        <a:xfrm>
          <a:off x="0" y="0"/>
          <a:ext cx="0" cy="0"/>
          <a:chOff x="0" y="0"/>
          <a:chExt cx="0" cy="0"/>
        </a:xfrm>
      </p:grpSpPr>
      <p:sp>
        <p:nvSpPr>
          <p:cNvPr id="1176" name="Google Shape;1176;p36"/>
          <p:cNvSpPr/>
          <p:nvPr/>
        </p:nvSpPr>
        <p:spPr>
          <a:xfrm>
            <a:off x="0" y="0"/>
            <a:ext cx="12192000"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77" name="Google Shape;1177;p36"/>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78" name="Google Shape;1178;p36"/>
          <p:cNvSpPr/>
          <p:nvPr/>
        </p:nvSpPr>
        <p:spPr>
          <a:xfrm>
            <a:off x="813292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79" name="Google Shape;1179;p36"/>
          <p:cNvSpPr txBox="1">
            <a:spLocks noGrp="1"/>
          </p:cNvSpPr>
          <p:nvPr>
            <p:ph type="title"/>
          </p:nvPr>
        </p:nvSpPr>
        <p:spPr>
          <a:xfrm>
            <a:off x="939281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2700"/>
              <a:buFont typeface="Century Gothic"/>
              <a:buNone/>
            </a:pPr>
            <a:r>
              <a:rPr lang="el-GR" sz="2700">
                <a:solidFill>
                  <a:schemeClr val="lt1"/>
                </a:solidFill>
              </a:rPr>
              <a:t>ΠΕ στους ηλικιωμένους</a:t>
            </a:r>
            <a:endParaRPr/>
          </a:p>
        </p:txBody>
      </p:sp>
      <p:sp>
        <p:nvSpPr>
          <p:cNvPr id="1180" name="Google Shape;1180;p36"/>
          <p:cNvSpPr/>
          <p:nvPr/>
        </p:nvSpPr>
        <p:spPr>
          <a:xfrm rot="10800000" flipH="1">
            <a:off x="8132921" y="3187343"/>
            <a:ext cx="1105119" cy="506624"/>
          </a:xfrm>
          <a:custGeom>
            <a:avLst/>
            <a:gdLst/>
            <a:ahLst/>
            <a:cxnLst/>
            <a:rect l="l" t="t" r="r" b="b"/>
            <a:pathLst>
              <a:path w="1105119" h="506624" extrusionOk="0">
                <a:moveTo>
                  <a:pt x="0" y="506624"/>
                </a:moveTo>
                <a:lnTo>
                  <a:pt x="759132" y="505572"/>
                </a:lnTo>
                <a:lnTo>
                  <a:pt x="849827" y="505572"/>
                </a:lnTo>
                <a:cubicBezTo>
                  <a:pt x="854636" y="505572"/>
                  <a:pt x="859446" y="500804"/>
                  <a:pt x="864083" y="500804"/>
                </a:cubicBezTo>
                <a:cubicBezTo>
                  <a:pt x="864083" y="496035"/>
                  <a:pt x="869065" y="496035"/>
                  <a:pt x="869065" y="496035"/>
                </a:cubicBezTo>
                <a:lnTo>
                  <a:pt x="1098034" y="267092"/>
                </a:lnTo>
                <a:cubicBezTo>
                  <a:pt x="1107481" y="257555"/>
                  <a:pt x="1107481" y="248018"/>
                  <a:pt x="1098034" y="238480"/>
                </a:cubicBezTo>
                <a:lnTo>
                  <a:pt x="869065" y="9537"/>
                </a:lnTo>
                <a:cubicBezTo>
                  <a:pt x="867519" y="7914"/>
                  <a:pt x="865629" y="6392"/>
                  <a:pt x="864083" y="4769"/>
                </a:cubicBezTo>
                <a:cubicBezTo>
                  <a:pt x="859446" y="0"/>
                  <a:pt x="854636" y="0"/>
                  <a:pt x="849827" y="0"/>
                </a:cubicBezTo>
                <a:lnTo>
                  <a:pt x="759132" y="0"/>
                </a:lnTo>
                <a:lnTo>
                  <a:pt x="0" y="215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1" name="Google Shape;1181;p36"/>
          <p:cNvGrpSpPr/>
          <p:nvPr/>
        </p:nvGrpSpPr>
        <p:grpSpPr>
          <a:xfrm>
            <a:off x="616444" y="642481"/>
            <a:ext cx="6832212" cy="5262917"/>
            <a:chOff x="0" y="930"/>
            <a:chExt cx="6832212" cy="5262917"/>
          </a:xfrm>
        </p:grpSpPr>
        <p:sp>
          <p:nvSpPr>
            <p:cNvPr id="1182" name="Google Shape;1182;p36"/>
            <p:cNvSpPr/>
            <p:nvPr/>
          </p:nvSpPr>
          <p:spPr>
            <a:xfrm>
              <a:off x="0" y="3963077"/>
              <a:ext cx="6832212" cy="1300770"/>
            </a:xfrm>
            <a:prstGeom prst="rect">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6"/>
            <p:cNvSpPr txBox="1"/>
            <p:nvPr/>
          </p:nvSpPr>
          <p:spPr>
            <a:xfrm>
              <a:off x="0" y="3963077"/>
              <a:ext cx="6832212" cy="702416"/>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Αύξηση συχνότητας κλασσικών παραγόντων κινδύνου στους ηλικιωμένους:</a:t>
              </a:r>
              <a:endParaRPr sz="1600">
                <a:solidFill>
                  <a:schemeClr val="lt1"/>
                </a:solidFill>
                <a:latin typeface="Century Gothic"/>
                <a:ea typeface="Century Gothic"/>
                <a:cs typeface="Century Gothic"/>
                <a:sym typeface="Century Gothic"/>
              </a:endParaRPr>
            </a:p>
          </p:txBody>
        </p:sp>
        <p:sp>
          <p:nvSpPr>
            <p:cNvPr id="1184" name="Google Shape;1184;p36"/>
            <p:cNvSpPr/>
            <p:nvPr/>
          </p:nvSpPr>
          <p:spPr>
            <a:xfrm>
              <a:off x="0" y="4639478"/>
              <a:ext cx="3416106" cy="598354"/>
            </a:xfrm>
            <a:prstGeom prst="rect">
              <a:avLst/>
            </a:prstGeom>
            <a:solidFill>
              <a:srgbClr val="F2D7CB">
                <a:alpha val="89803"/>
              </a:srgbClr>
            </a:solidFill>
            <a:ln w="15875" cap="rnd" cmpd="sng">
              <a:solidFill>
                <a:srgbClr val="F2D7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6"/>
            <p:cNvSpPr txBox="1"/>
            <p:nvPr/>
          </p:nvSpPr>
          <p:spPr>
            <a:xfrm>
              <a:off x="0" y="4639478"/>
              <a:ext cx="3416106" cy="598354"/>
            </a:xfrm>
            <a:prstGeom prst="rect">
              <a:avLst/>
            </a:prstGeom>
            <a:noFill/>
            <a:ln>
              <a:noFill/>
            </a:ln>
          </p:spPr>
          <p:txBody>
            <a:bodyPr spcFirstLastPara="1" wrap="square" lIns="99550" tIns="17775" rIns="99550" bIns="1777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l-GR" sz="1400">
                  <a:solidFill>
                    <a:schemeClr val="dk1"/>
                  </a:solidFill>
                  <a:latin typeface="Century Gothic"/>
                  <a:ea typeface="Century Gothic"/>
                  <a:cs typeface="Century Gothic"/>
                  <a:sym typeface="Century Gothic"/>
                </a:rPr>
                <a:t>Μείωση κινητικότητας (νευρολογικές, μυοσκελετικές παθήσεις)</a:t>
              </a:r>
              <a:endParaRPr sz="1400">
                <a:solidFill>
                  <a:schemeClr val="dk1"/>
                </a:solidFill>
                <a:latin typeface="Century Gothic"/>
                <a:ea typeface="Century Gothic"/>
                <a:cs typeface="Century Gothic"/>
                <a:sym typeface="Century Gothic"/>
              </a:endParaRPr>
            </a:p>
          </p:txBody>
        </p:sp>
        <p:sp>
          <p:nvSpPr>
            <p:cNvPr id="1186" name="Google Shape;1186;p36"/>
            <p:cNvSpPr/>
            <p:nvPr/>
          </p:nvSpPr>
          <p:spPr>
            <a:xfrm>
              <a:off x="3416106" y="4639478"/>
              <a:ext cx="3416106" cy="598354"/>
            </a:xfrm>
            <a:prstGeom prst="rect">
              <a:avLst/>
            </a:prstGeom>
            <a:solidFill>
              <a:srgbClr val="DDD7CF">
                <a:alpha val="89803"/>
              </a:srgbClr>
            </a:solidFill>
            <a:ln w="15875" cap="rnd" cmpd="sng">
              <a:solidFill>
                <a:srgbClr val="DDD7CF">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6"/>
            <p:cNvSpPr txBox="1"/>
            <p:nvPr/>
          </p:nvSpPr>
          <p:spPr>
            <a:xfrm>
              <a:off x="3416106" y="4639478"/>
              <a:ext cx="3416106" cy="598354"/>
            </a:xfrm>
            <a:prstGeom prst="rect">
              <a:avLst/>
            </a:prstGeom>
            <a:noFill/>
            <a:ln>
              <a:noFill/>
            </a:ln>
          </p:spPr>
          <p:txBody>
            <a:bodyPr spcFirstLastPara="1" wrap="square" lIns="99550" tIns="17775" rIns="99550" bIns="1777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l-GR" sz="1400">
                  <a:solidFill>
                    <a:schemeClr val="dk1"/>
                  </a:solidFill>
                  <a:latin typeface="Century Gothic"/>
                  <a:ea typeface="Century Gothic"/>
                  <a:cs typeface="Century Gothic"/>
                  <a:sym typeface="Century Gothic"/>
                </a:rPr>
                <a:t>Αύξηση νοσηλειών και παρεμβάσεων που επιβάλουν κλινοστατισμό</a:t>
              </a:r>
              <a:endParaRPr sz="1400">
                <a:solidFill>
                  <a:schemeClr val="dk1"/>
                </a:solidFill>
                <a:latin typeface="Century Gothic"/>
                <a:ea typeface="Century Gothic"/>
                <a:cs typeface="Century Gothic"/>
                <a:sym typeface="Century Gothic"/>
              </a:endParaRPr>
            </a:p>
          </p:txBody>
        </p:sp>
        <p:sp>
          <p:nvSpPr>
            <p:cNvPr id="1188" name="Google Shape;1188;p36"/>
            <p:cNvSpPr/>
            <p:nvPr/>
          </p:nvSpPr>
          <p:spPr>
            <a:xfrm rot="10800000">
              <a:off x="0" y="1982004"/>
              <a:ext cx="6832212" cy="2000585"/>
            </a:xfrm>
            <a:prstGeom prst="upArrowCallout">
              <a:avLst>
                <a:gd name="adj1" fmla="val 25000"/>
                <a:gd name="adj2" fmla="val 25000"/>
                <a:gd name="adj3" fmla="val 25000"/>
                <a:gd name="adj4" fmla="val 64977"/>
              </a:avLst>
            </a:prstGeom>
            <a:solidFill>
              <a:srgbClr val="BC8334"/>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6"/>
            <p:cNvSpPr txBox="1"/>
            <p:nvPr/>
          </p:nvSpPr>
          <p:spPr>
            <a:xfrm>
              <a:off x="0" y="1982004"/>
              <a:ext cx="6832212" cy="1299920"/>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Θνητότητα 15-20% στους ηλικιωμένους</a:t>
              </a:r>
              <a:endParaRPr sz="1600">
                <a:solidFill>
                  <a:schemeClr val="lt1"/>
                </a:solidFill>
                <a:latin typeface="Century Gothic"/>
                <a:ea typeface="Century Gothic"/>
                <a:cs typeface="Century Gothic"/>
                <a:sym typeface="Century Gothic"/>
              </a:endParaRPr>
            </a:p>
          </p:txBody>
        </p:sp>
        <p:sp>
          <p:nvSpPr>
            <p:cNvPr id="1190" name="Google Shape;1190;p36"/>
            <p:cNvSpPr/>
            <p:nvPr/>
          </p:nvSpPr>
          <p:spPr>
            <a:xfrm rot="10800000">
              <a:off x="0" y="930"/>
              <a:ext cx="6832212" cy="2000585"/>
            </a:xfrm>
            <a:prstGeom prst="upArrowCallout">
              <a:avLst>
                <a:gd name="adj1" fmla="val 25000"/>
                <a:gd name="adj2" fmla="val 25000"/>
                <a:gd name="adj3" fmla="val 25000"/>
                <a:gd name="adj4" fmla="val 64977"/>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6"/>
            <p:cNvSpPr txBox="1"/>
            <p:nvPr/>
          </p:nvSpPr>
          <p:spPr>
            <a:xfrm>
              <a:off x="0" y="930"/>
              <a:ext cx="6832212" cy="1299920"/>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l-GR" sz="1600">
                  <a:solidFill>
                    <a:schemeClr val="lt1"/>
                  </a:solidFill>
                  <a:latin typeface="Century Gothic"/>
                  <a:ea typeface="Century Gothic"/>
                  <a:cs typeface="Century Gothic"/>
                  <a:sym typeface="Century Gothic"/>
                </a:rPr>
                <a:t>Η συχνότητα αυξάνει πολύ με την ηλικία  (ετήσια επίπτωση 3.5 ανά 1000 σε ηλικία 60-74, 9 ανά 1000 σε ηλικία &gt;75)</a:t>
              </a:r>
              <a:endParaRPr sz="1600">
                <a:solidFill>
                  <a:schemeClr val="lt1"/>
                </a:solidFill>
                <a:latin typeface="Century Gothic"/>
                <a:ea typeface="Century Gothic"/>
                <a:cs typeface="Century Gothic"/>
                <a:sym typeface="Century Gothic"/>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195"/>
        <p:cNvGrpSpPr/>
        <p:nvPr/>
      </p:nvGrpSpPr>
      <p:grpSpPr>
        <a:xfrm>
          <a:off x="0" y="0"/>
          <a:ext cx="0" cy="0"/>
          <a:chOff x="0" y="0"/>
          <a:chExt cx="0" cy="0"/>
        </a:xfrm>
      </p:grpSpPr>
      <p:sp>
        <p:nvSpPr>
          <p:cNvPr id="1196" name="Google Shape;1196;p37"/>
          <p:cNvSpPr/>
          <p:nvPr/>
        </p:nvSpPr>
        <p:spPr>
          <a:xfrm>
            <a:off x="0" y="0"/>
            <a:ext cx="12192000"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97" name="Google Shape;1197;p37"/>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98" name="Google Shape;1198;p37"/>
          <p:cNvSpPr/>
          <p:nvPr/>
        </p:nvSpPr>
        <p:spPr>
          <a:xfrm>
            <a:off x="813292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199" name="Google Shape;1199;p37"/>
          <p:cNvSpPr txBox="1">
            <a:spLocks noGrp="1"/>
          </p:cNvSpPr>
          <p:nvPr>
            <p:ph type="title"/>
          </p:nvPr>
        </p:nvSpPr>
        <p:spPr>
          <a:xfrm>
            <a:off x="939281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2700"/>
              <a:buFont typeface="Century Gothic"/>
              <a:buNone/>
            </a:pPr>
            <a:r>
              <a:rPr lang="el-GR" sz="2700">
                <a:solidFill>
                  <a:schemeClr val="lt1"/>
                </a:solidFill>
              </a:rPr>
              <a:t>Κλινική υποψία ΠΕ στους ηλικιωμένους</a:t>
            </a:r>
            <a:endParaRPr/>
          </a:p>
        </p:txBody>
      </p:sp>
      <p:sp>
        <p:nvSpPr>
          <p:cNvPr id="1200" name="Google Shape;1200;p37"/>
          <p:cNvSpPr/>
          <p:nvPr/>
        </p:nvSpPr>
        <p:spPr>
          <a:xfrm rot="10800000" flipH="1">
            <a:off x="8132921" y="3187343"/>
            <a:ext cx="1105119" cy="506624"/>
          </a:xfrm>
          <a:custGeom>
            <a:avLst/>
            <a:gdLst/>
            <a:ahLst/>
            <a:cxnLst/>
            <a:rect l="l" t="t" r="r" b="b"/>
            <a:pathLst>
              <a:path w="1105119" h="506624" extrusionOk="0">
                <a:moveTo>
                  <a:pt x="0" y="506624"/>
                </a:moveTo>
                <a:lnTo>
                  <a:pt x="759132" y="505572"/>
                </a:lnTo>
                <a:lnTo>
                  <a:pt x="849827" y="505572"/>
                </a:lnTo>
                <a:cubicBezTo>
                  <a:pt x="854636" y="505572"/>
                  <a:pt x="859446" y="500804"/>
                  <a:pt x="864083" y="500804"/>
                </a:cubicBezTo>
                <a:cubicBezTo>
                  <a:pt x="864083" y="496035"/>
                  <a:pt x="869065" y="496035"/>
                  <a:pt x="869065" y="496035"/>
                </a:cubicBezTo>
                <a:lnTo>
                  <a:pt x="1098034" y="267092"/>
                </a:lnTo>
                <a:cubicBezTo>
                  <a:pt x="1107481" y="257555"/>
                  <a:pt x="1107481" y="248018"/>
                  <a:pt x="1098034" y="238480"/>
                </a:cubicBezTo>
                <a:lnTo>
                  <a:pt x="869065" y="9537"/>
                </a:lnTo>
                <a:cubicBezTo>
                  <a:pt x="867519" y="7914"/>
                  <a:pt x="865629" y="6392"/>
                  <a:pt x="864083" y="4769"/>
                </a:cubicBezTo>
                <a:cubicBezTo>
                  <a:pt x="859446" y="0"/>
                  <a:pt x="854636" y="0"/>
                  <a:pt x="849827" y="0"/>
                </a:cubicBezTo>
                <a:lnTo>
                  <a:pt x="759132" y="0"/>
                </a:lnTo>
                <a:lnTo>
                  <a:pt x="0" y="2157"/>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1" name="Google Shape;1201;p37"/>
          <p:cNvGrpSpPr/>
          <p:nvPr/>
        </p:nvGrpSpPr>
        <p:grpSpPr>
          <a:xfrm>
            <a:off x="1400160" y="641551"/>
            <a:ext cx="5264779" cy="5264779"/>
            <a:chOff x="783716" y="0"/>
            <a:chExt cx="5264779" cy="5264779"/>
          </a:xfrm>
        </p:grpSpPr>
        <p:sp>
          <p:nvSpPr>
            <p:cNvPr id="1202" name="Google Shape;1202;p37"/>
            <p:cNvSpPr/>
            <p:nvPr/>
          </p:nvSpPr>
          <p:spPr>
            <a:xfrm>
              <a:off x="783716" y="0"/>
              <a:ext cx="5264779" cy="5264779"/>
            </a:xfrm>
            <a:prstGeom prst="diamond">
              <a:avLst/>
            </a:prstGeom>
            <a:solidFill>
              <a:srgbClr val="F2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7"/>
            <p:cNvSpPr/>
            <p:nvPr/>
          </p:nvSpPr>
          <p:spPr>
            <a:xfrm>
              <a:off x="1283870" y="500154"/>
              <a:ext cx="2053263" cy="2053263"/>
            </a:xfrm>
            <a:prstGeom prst="roundRect">
              <a:avLst>
                <a:gd name="adj" fmla="val 16667"/>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7"/>
            <p:cNvSpPr txBox="1"/>
            <p:nvPr/>
          </p:nvSpPr>
          <p:spPr>
            <a:xfrm>
              <a:off x="1384102" y="600386"/>
              <a:ext cx="1852799" cy="185279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l-GR" sz="1300" dirty="0">
                  <a:solidFill>
                    <a:schemeClr val="lt1"/>
                  </a:solidFill>
                  <a:latin typeface="Century Gothic"/>
                  <a:ea typeface="Century Gothic"/>
                  <a:cs typeface="Century Gothic"/>
                  <a:sym typeface="Century Gothic"/>
                </a:rPr>
                <a:t>Η πιο συχνή </a:t>
              </a:r>
              <a:r>
                <a:rPr lang="el-GR" sz="1300" dirty="0" err="1">
                  <a:solidFill>
                    <a:schemeClr val="lt1"/>
                  </a:solidFill>
                  <a:latin typeface="Century Gothic"/>
                  <a:ea typeface="Century Gothic"/>
                  <a:cs typeface="Century Gothic"/>
                  <a:sym typeface="Century Gothic"/>
                </a:rPr>
                <a:t>υποδιαγνωσμένη</a:t>
              </a:r>
              <a:r>
                <a:rPr lang="el-GR" sz="1300" dirty="0">
                  <a:solidFill>
                    <a:schemeClr val="lt1"/>
                  </a:solidFill>
                  <a:latin typeface="Century Gothic"/>
                  <a:ea typeface="Century Gothic"/>
                  <a:cs typeface="Century Gothic"/>
                  <a:sym typeface="Century Gothic"/>
                </a:rPr>
                <a:t> αιτία θανάτου</a:t>
              </a:r>
              <a:endParaRPr sz="1300" dirty="0">
                <a:solidFill>
                  <a:schemeClr val="lt1"/>
                </a:solidFill>
                <a:latin typeface="Century Gothic"/>
                <a:ea typeface="Century Gothic"/>
                <a:cs typeface="Century Gothic"/>
                <a:sym typeface="Century Gothic"/>
              </a:endParaRPr>
            </a:p>
          </p:txBody>
        </p:sp>
        <p:sp>
          <p:nvSpPr>
            <p:cNvPr id="1205" name="Google Shape;1205;p37"/>
            <p:cNvSpPr/>
            <p:nvPr/>
          </p:nvSpPr>
          <p:spPr>
            <a:xfrm>
              <a:off x="3495077" y="500154"/>
              <a:ext cx="2053263" cy="2053263"/>
            </a:xfrm>
            <a:prstGeom prst="roundRect">
              <a:avLst>
                <a:gd name="adj" fmla="val 16667"/>
              </a:avLst>
            </a:prstGeom>
            <a:solidFill>
              <a:srgbClr val="C7812A"/>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7"/>
            <p:cNvSpPr txBox="1"/>
            <p:nvPr/>
          </p:nvSpPr>
          <p:spPr>
            <a:xfrm>
              <a:off x="3595309" y="600386"/>
              <a:ext cx="1852799" cy="185279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l-GR" sz="1300">
                  <a:solidFill>
                    <a:schemeClr val="lt1"/>
                  </a:solidFill>
                  <a:latin typeface="Century Gothic"/>
                  <a:ea typeface="Century Gothic"/>
                  <a:cs typeface="Century Gothic"/>
                  <a:sym typeface="Century Gothic"/>
                </a:rPr>
                <a:t>Ο πλευριτικός πόνος και η αιμόπτυση είναι λιγότερο συχνά από τους νεότερους</a:t>
              </a:r>
              <a:endParaRPr sz="1300">
                <a:solidFill>
                  <a:schemeClr val="lt1"/>
                </a:solidFill>
                <a:latin typeface="Century Gothic"/>
                <a:ea typeface="Century Gothic"/>
                <a:cs typeface="Century Gothic"/>
                <a:sym typeface="Century Gothic"/>
              </a:endParaRPr>
            </a:p>
          </p:txBody>
        </p:sp>
        <p:sp>
          <p:nvSpPr>
            <p:cNvPr id="1207" name="Google Shape;1207;p37"/>
            <p:cNvSpPr/>
            <p:nvPr/>
          </p:nvSpPr>
          <p:spPr>
            <a:xfrm>
              <a:off x="1283870" y="2711361"/>
              <a:ext cx="2053263" cy="2053263"/>
            </a:xfrm>
            <a:prstGeom prst="roundRect">
              <a:avLst>
                <a:gd name="adj" fmla="val 16667"/>
              </a:avLst>
            </a:prstGeom>
            <a:solidFill>
              <a:srgbClr val="B2833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7"/>
            <p:cNvSpPr txBox="1"/>
            <p:nvPr/>
          </p:nvSpPr>
          <p:spPr>
            <a:xfrm>
              <a:off x="1384102" y="2811593"/>
              <a:ext cx="1852799" cy="185279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l-GR" sz="1300" dirty="0">
                  <a:solidFill>
                    <a:schemeClr val="lt1"/>
                  </a:solidFill>
                  <a:latin typeface="Century Gothic"/>
                  <a:ea typeface="Century Gothic"/>
                  <a:cs typeface="Century Gothic"/>
                  <a:sym typeface="Century Gothic"/>
                </a:rPr>
                <a:t>Η συγκοπή είναι πολύ συχνότερη από τους νεότερους </a:t>
              </a:r>
            </a:p>
            <a:p>
              <a:pPr marL="0" marR="0" lvl="0" indent="0" algn="ctr" rtl="0">
                <a:lnSpc>
                  <a:spcPct val="90000"/>
                </a:lnSpc>
                <a:spcBef>
                  <a:spcPts val="0"/>
                </a:spcBef>
                <a:spcAft>
                  <a:spcPts val="0"/>
                </a:spcAft>
                <a:buClr>
                  <a:schemeClr val="lt1"/>
                </a:buClr>
                <a:buSzPts val="1300"/>
                <a:buFont typeface="Century Gothic"/>
                <a:buNone/>
              </a:pPr>
              <a:r>
                <a:rPr lang="el-GR" sz="1300" dirty="0">
                  <a:solidFill>
                    <a:schemeClr val="lt1"/>
                  </a:solidFill>
                  <a:latin typeface="Century Gothic"/>
                  <a:ea typeface="Century Gothic"/>
                  <a:cs typeface="Century Gothic"/>
                  <a:sym typeface="Century Gothic"/>
                </a:rPr>
                <a:t>(24% </a:t>
              </a:r>
              <a:r>
                <a:rPr lang="el-GR" sz="1300" dirty="0" err="1">
                  <a:solidFill>
                    <a:schemeClr val="lt1"/>
                  </a:solidFill>
                  <a:latin typeface="Century Gothic"/>
                  <a:ea typeface="Century Gothic"/>
                  <a:cs typeface="Century Gothic"/>
                  <a:sym typeface="Century Gothic"/>
                </a:rPr>
                <a:t>vs</a:t>
              </a:r>
              <a:r>
                <a:rPr lang="el-GR" sz="1300" dirty="0">
                  <a:solidFill>
                    <a:schemeClr val="lt1"/>
                  </a:solidFill>
                  <a:latin typeface="Century Gothic"/>
                  <a:ea typeface="Century Gothic"/>
                  <a:cs typeface="Century Gothic"/>
                  <a:sym typeface="Century Gothic"/>
                </a:rPr>
                <a:t> 3%)</a:t>
              </a:r>
              <a:endParaRPr dirty="0"/>
            </a:p>
          </p:txBody>
        </p:sp>
        <p:sp>
          <p:nvSpPr>
            <p:cNvPr id="1209" name="Google Shape;1209;p37"/>
            <p:cNvSpPr/>
            <p:nvPr/>
          </p:nvSpPr>
          <p:spPr>
            <a:xfrm>
              <a:off x="3495077" y="2711361"/>
              <a:ext cx="2053263" cy="2053263"/>
            </a:xfrm>
            <a:prstGeom prst="roundRect">
              <a:avLst>
                <a:gd name="adj" fmla="val 16667"/>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7"/>
            <p:cNvSpPr txBox="1"/>
            <p:nvPr/>
          </p:nvSpPr>
          <p:spPr>
            <a:xfrm>
              <a:off x="3595309" y="2811593"/>
              <a:ext cx="1852799" cy="185279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chemeClr val="lt1"/>
                </a:buClr>
                <a:buSzPts val="1300"/>
                <a:buFont typeface="Century Gothic"/>
                <a:buNone/>
              </a:pPr>
              <a:r>
                <a:rPr lang="el-GR" sz="1300">
                  <a:solidFill>
                    <a:schemeClr val="lt1"/>
                  </a:solidFill>
                  <a:latin typeface="Century Gothic"/>
                  <a:ea typeface="Century Gothic"/>
                  <a:cs typeface="Century Gothic"/>
                  <a:sym typeface="Century Gothic"/>
                </a:rPr>
                <a:t>Συχνά τα συμπτώματα αποδίδονται σε συνυπάρχουσες παθήσεις (παρόξυνση ΧΑΠ, καρδιακή ανεπάρκεια)</a:t>
              </a:r>
              <a:endParaRPr sz="1300">
                <a:solidFill>
                  <a:schemeClr val="lt1"/>
                </a:solidFill>
                <a:latin typeface="Century Gothic"/>
                <a:ea typeface="Century Gothic"/>
                <a:cs typeface="Century Gothic"/>
                <a:sym typeface="Century Gothic"/>
              </a:endParaRPr>
            </a:p>
          </p:txBody>
        </p:sp>
      </p:grpSp>
      <p:sp>
        <p:nvSpPr>
          <p:cNvPr id="2" name="TextBox 1">
            <a:extLst>
              <a:ext uri="{FF2B5EF4-FFF2-40B4-BE49-F238E27FC236}">
                <a16:creationId xmlns:a16="http://schemas.microsoft.com/office/drawing/2014/main" id="{03190DC6-5186-4590-AE6B-BAE1EFEC9803}"/>
              </a:ext>
            </a:extLst>
          </p:cNvPr>
          <p:cNvSpPr txBox="1"/>
          <p:nvPr/>
        </p:nvSpPr>
        <p:spPr>
          <a:xfrm>
            <a:off x="5638800" y="2976033"/>
            <a:ext cx="914400" cy="914400"/>
          </a:xfrm>
          <a:prstGeom prst="rect">
            <a:avLst/>
          </a:prstGeom>
          <a:noFill/>
        </p:spPr>
        <p:txBody>
          <a:bodyPr wrap="square" rtlCol="0">
            <a:spAutoFit/>
          </a:bodyPr>
          <a:lstStyle/>
          <a:p>
            <a:endParaRPr lang="el-GR" dirty="0"/>
          </a:p>
        </p:txBody>
      </p:sp>
      <p:sp>
        <p:nvSpPr>
          <p:cNvPr id="3" name="TextBox 2">
            <a:extLst>
              <a:ext uri="{FF2B5EF4-FFF2-40B4-BE49-F238E27FC236}">
                <a16:creationId xmlns:a16="http://schemas.microsoft.com/office/drawing/2014/main" id="{15244D1C-0D0A-4606-886B-B8FDC9E66214}"/>
              </a:ext>
            </a:extLst>
          </p:cNvPr>
          <p:cNvSpPr txBox="1"/>
          <p:nvPr/>
        </p:nvSpPr>
        <p:spPr>
          <a:xfrm flipH="1">
            <a:off x="1400159" y="6347580"/>
            <a:ext cx="5264779" cy="392928"/>
          </a:xfrm>
          <a:prstGeom prst="rect">
            <a:avLst/>
          </a:prstGeom>
          <a:noFill/>
        </p:spPr>
        <p:txBody>
          <a:bodyPr wrap="square" rtlCol="0">
            <a:spAutoFit/>
          </a:bodyPr>
          <a:lstStyle/>
          <a:p>
            <a:pPr lvl="0" algn="r" rtl="0">
              <a:lnSpc>
                <a:spcPct val="93333"/>
              </a:lnSpc>
              <a:spcBef>
                <a:spcPts val="1200"/>
              </a:spcBef>
              <a:spcAft>
                <a:spcPts val="0"/>
              </a:spcAft>
              <a:buSzPts val="900"/>
            </a:pPr>
            <a:r>
              <a:rPr lang="en-US" sz="1050" dirty="0">
                <a:solidFill>
                  <a:srgbClr val="000000"/>
                </a:solidFill>
                <a:latin typeface="Calibri"/>
                <a:ea typeface="Calibri"/>
                <a:cs typeface="Calibri"/>
                <a:sym typeface="Calibri"/>
              </a:rPr>
              <a:t>Masotti L, Ray P, </a:t>
            </a:r>
            <a:r>
              <a:rPr lang="en-US" sz="1050" dirty="0" err="1">
                <a:solidFill>
                  <a:srgbClr val="000000"/>
                </a:solidFill>
                <a:latin typeface="Calibri"/>
                <a:ea typeface="Calibri"/>
                <a:cs typeface="Calibri"/>
                <a:sym typeface="Calibri"/>
              </a:rPr>
              <a:t>Righini</a:t>
            </a:r>
            <a:r>
              <a:rPr lang="en-US" sz="1050" dirty="0">
                <a:solidFill>
                  <a:srgbClr val="000000"/>
                </a:solidFill>
                <a:latin typeface="Calibri"/>
                <a:ea typeface="Calibri"/>
                <a:cs typeface="Calibri"/>
                <a:sym typeface="Calibri"/>
              </a:rPr>
              <a:t> M, et al. Pulmonary embolism in the elderly: a review on clinical, instrumental and laboratory presentation. </a:t>
            </a:r>
            <a:r>
              <a:rPr lang="en-US" sz="1050" dirty="0" err="1">
                <a:solidFill>
                  <a:srgbClr val="000000"/>
                </a:solidFill>
                <a:latin typeface="Calibri"/>
                <a:ea typeface="Calibri"/>
                <a:cs typeface="Calibri"/>
                <a:sym typeface="Calibri"/>
              </a:rPr>
              <a:t>Vasc</a:t>
            </a:r>
            <a:r>
              <a:rPr lang="en-US" sz="1050" dirty="0">
                <a:solidFill>
                  <a:srgbClr val="000000"/>
                </a:solidFill>
                <a:latin typeface="Calibri"/>
                <a:ea typeface="Calibri"/>
                <a:cs typeface="Calibri"/>
                <a:sym typeface="Calibri"/>
              </a:rPr>
              <a:t> Health Risk </a:t>
            </a:r>
            <a:r>
              <a:rPr lang="en-US" sz="1050" dirty="0" err="1">
                <a:solidFill>
                  <a:srgbClr val="000000"/>
                </a:solidFill>
                <a:latin typeface="Calibri"/>
                <a:ea typeface="Calibri"/>
                <a:cs typeface="Calibri"/>
                <a:sym typeface="Calibri"/>
              </a:rPr>
              <a:t>Manag</a:t>
            </a:r>
            <a:r>
              <a:rPr lang="en-US" sz="1050" dirty="0">
                <a:solidFill>
                  <a:srgbClr val="000000"/>
                </a:solidFill>
                <a:latin typeface="Calibri"/>
                <a:ea typeface="Calibri"/>
                <a:cs typeface="Calibri"/>
                <a:sym typeface="Calibri"/>
              </a:rPr>
              <a:t>. 2008;4(3):629-636.</a:t>
            </a:r>
            <a:endParaRPr lang="en-US"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5291AE-5A48-4AD9-AA06-A6A116F6FC94}"/>
              </a:ext>
            </a:extLst>
          </p:cNvPr>
          <p:cNvSpPr>
            <a:spLocks noGrp="1"/>
          </p:cNvSpPr>
          <p:nvPr>
            <p:ph type="title"/>
          </p:nvPr>
        </p:nvSpPr>
        <p:spPr/>
        <p:txBody>
          <a:bodyPr/>
          <a:lstStyle/>
          <a:p>
            <a:r>
              <a:rPr lang="el-GR" sz="3600" dirty="0"/>
              <a:t>Διάγνωση ΠΕ στους ηλικιωμένους</a:t>
            </a:r>
            <a:endParaRPr lang="el-GR" dirty="0"/>
          </a:p>
        </p:txBody>
      </p:sp>
      <p:sp>
        <p:nvSpPr>
          <p:cNvPr id="3" name="Θέση κειμένου 2">
            <a:extLst>
              <a:ext uri="{FF2B5EF4-FFF2-40B4-BE49-F238E27FC236}">
                <a16:creationId xmlns:a16="http://schemas.microsoft.com/office/drawing/2014/main" id="{B98C4D27-67F3-4C37-A48A-94A207AAEF83}"/>
              </a:ext>
            </a:extLst>
          </p:cNvPr>
          <p:cNvSpPr>
            <a:spLocks noGrp="1"/>
          </p:cNvSpPr>
          <p:nvPr>
            <p:ph type="body" idx="1"/>
          </p:nvPr>
        </p:nvSpPr>
        <p:spPr/>
        <p:txBody>
          <a:bodyPr/>
          <a:lstStyle/>
          <a:p>
            <a:endParaRPr lang="el-GR"/>
          </a:p>
        </p:txBody>
      </p:sp>
      <p:graphicFrame>
        <p:nvGraphicFramePr>
          <p:cNvPr id="6" name="Διάγραμμα 5">
            <a:extLst>
              <a:ext uri="{FF2B5EF4-FFF2-40B4-BE49-F238E27FC236}">
                <a16:creationId xmlns:a16="http://schemas.microsoft.com/office/drawing/2014/main" id="{2139FEAA-4949-4309-898C-7869C211CC6C}"/>
              </a:ext>
            </a:extLst>
          </p:cNvPr>
          <p:cNvGraphicFramePr/>
          <p:nvPr>
            <p:extLst>
              <p:ext uri="{D42A27DB-BD31-4B8C-83A1-F6EECF244321}">
                <p14:modId xmlns:p14="http://schemas.microsoft.com/office/powerpoint/2010/main" val="394374048"/>
              </p:ext>
            </p:extLst>
          </p:nvPr>
        </p:nvGraphicFramePr>
        <p:xfrm>
          <a:off x="934934" y="1753344"/>
          <a:ext cx="10569678" cy="495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F17F38E-071E-42A6-954C-E25C7EA3C3C5}"/>
              </a:ext>
            </a:extLst>
          </p:cNvPr>
          <p:cNvSpPr txBox="1"/>
          <p:nvPr/>
        </p:nvSpPr>
        <p:spPr>
          <a:xfrm>
            <a:off x="3852333" y="6324600"/>
            <a:ext cx="7652279" cy="415498"/>
          </a:xfrm>
          <a:prstGeom prst="rect">
            <a:avLst/>
          </a:prstGeom>
          <a:noFill/>
        </p:spPr>
        <p:txBody>
          <a:bodyPr wrap="square" rtlCol="0">
            <a:spAutoFit/>
          </a:bodyPr>
          <a:lstStyle/>
          <a:p>
            <a:pPr algn="r"/>
            <a:r>
              <a:rPr lang="en-US" sz="1050" dirty="0" err="1">
                <a:solidFill>
                  <a:srgbClr val="000000"/>
                </a:solidFill>
                <a:latin typeface="Calibri"/>
                <a:ea typeface="Calibri"/>
                <a:cs typeface="Calibri"/>
                <a:sym typeface="Calibri"/>
              </a:rPr>
              <a:t>Tita-Nwa</a:t>
            </a:r>
            <a:r>
              <a:rPr lang="en-US" sz="1050" dirty="0">
                <a:solidFill>
                  <a:srgbClr val="000000"/>
                </a:solidFill>
                <a:latin typeface="Calibri"/>
                <a:ea typeface="Calibri"/>
                <a:cs typeface="Calibri"/>
                <a:sym typeface="Calibri"/>
              </a:rPr>
              <a:t> F, Bos A, Adjei A, </a:t>
            </a:r>
            <a:r>
              <a:rPr lang="en-US" sz="1050" dirty="0" err="1">
                <a:solidFill>
                  <a:srgbClr val="000000"/>
                </a:solidFill>
                <a:latin typeface="Calibri"/>
                <a:ea typeface="Calibri"/>
                <a:cs typeface="Calibri"/>
                <a:sym typeface="Calibri"/>
              </a:rPr>
              <a:t>Ershler</a:t>
            </a:r>
            <a:r>
              <a:rPr lang="en-US" sz="1050" dirty="0">
                <a:solidFill>
                  <a:srgbClr val="000000"/>
                </a:solidFill>
                <a:latin typeface="Calibri"/>
                <a:ea typeface="Calibri"/>
                <a:cs typeface="Calibri"/>
                <a:sym typeface="Calibri"/>
              </a:rPr>
              <a:t> WB, Longo DL, </a:t>
            </a:r>
            <a:r>
              <a:rPr lang="en-US" sz="1050" dirty="0" err="1">
                <a:solidFill>
                  <a:srgbClr val="000000"/>
                </a:solidFill>
                <a:latin typeface="Calibri"/>
                <a:ea typeface="Calibri"/>
                <a:cs typeface="Calibri"/>
                <a:sym typeface="Calibri"/>
              </a:rPr>
              <a:t>Ferrucci</a:t>
            </a:r>
            <a:r>
              <a:rPr lang="en-US" sz="1050" dirty="0">
                <a:solidFill>
                  <a:srgbClr val="000000"/>
                </a:solidFill>
                <a:latin typeface="Calibri"/>
                <a:ea typeface="Calibri"/>
                <a:cs typeface="Calibri"/>
                <a:sym typeface="Calibri"/>
              </a:rPr>
              <a:t> L. Correlates of D-dimer in older persons. Aging Clin Exp Res. 2010;22(1):20-23</a:t>
            </a:r>
            <a:endParaRPr lang="en-US" sz="1050" dirty="0"/>
          </a:p>
          <a:p>
            <a:pPr algn="r"/>
            <a:endParaRPr lang="el-GR" sz="1050" dirty="0"/>
          </a:p>
        </p:txBody>
      </p:sp>
    </p:spTree>
    <p:extLst>
      <p:ext uri="{BB962C8B-B14F-4D97-AF65-F5344CB8AC3E}">
        <p14:creationId xmlns:p14="http://schemas.microsoft.com/office/powerpoint/2010/main" val="1378154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222"/>
        <p:cNvGrpSpPr/>
        <p:nvPr/>
      </p:nvGrpSpPr>
      <p:grpSpPr>
        <a:xfrm>
          <a:off x="0" y="0"/>
          <a:ext cx="0" cy="0"/>
          <a:chOff x="0" y="0"/>
          <a:chExt cx="0" cy="0"/>
        </a:xfrm>
      </p:grpSpPr>
      <p:sp>
        <p:nvSpPr>
          <p:cNvPr id="1223" name="Google Shape;1223;p39"/>
          <p:cNvSpPr/>
          <p:nvPr/>
        </p:nvSpPr>
        <p:spPr>
          <a:xfrm>
            <a:off x="1" y="0"/>
            <a:ext cx="12192000"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224" name="Google Shape;1224;p39"/>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Διάγνωση ΠΕ στους ηλικιωμένους</a:t>
            </a:r>
            <a:endParaRPr/>
          </a:p>
        </p:txBody>
      </p:sp>
      <p:sp>
        <p:nvSpPr>
          <p:cNvPr id="1225" name="Google Shape;1225;p39"/>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7" name="Google Shape;1227;p39"/>
          <p:cNvGrpSpPr/>
          <p:nvPr/>
        </p:nvGrpSpPr>
        <p:grpSpPr>
          <a:xfrm>
            <a:off x="1794897" y="2228983"/>
            <a:ext cx="8987404" cy="3641940"/>
            <a:chOff x="0" y="6000"/>
            <a:chExt cx="8987404" cy="3641940"/>
          </a:xfrm>
        </p:grpSpPr>
        <p:sp>
          <p:nvSpPr>
            <p:cNvPr id="1228" name="Google Shape;1228;p39"/>
            <p:cNvSpPr/>
            <p:nvPr/>
          </p:nvSpPr>
          <p:spPr>
            <a:xfrm>
              <a:off x="0" y="6000"/>
              <a:ext cx="8987404" cy="1774890"/>
            </a:xfrm>
            <a:prstGeom prst="roundRect">
              <a:avLst>
                <a:gd name="adj" fmla="val 16667"/>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9"/>
            <p:cNvSpPr txBox="1"/>
            <p:nvPr/>
          </p:nvSpPr>
          <p:spPr>
            <a:xfrm>
              <a:off x="86643" y="92643"/>
              <a:ext cx="8814118" cy="1601604"/>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0"/>
                </a:spcBef>
                <a:spcAft>
                  <a:spcPts val="0"/>
                </a:spcAft>
                <a:buClr>
                  <a:schemeClr val="lt1"/>
                </a:buClr>
                <a:buSzPts val="3200"/>
                <a:buFont typeface="Century Gothic"/>
                <a:buNone/>
              </a:pPr>
              <a:r>
                <a:rPr lang="el-GR" sz="3200">
                  <a:solidFill>
                    <a:schemeClr val="lt1"/>
                  </a:solidFill>
                  <a:latin typeface="Century Gothic"/>
                  <a:ea typeface="Century Gothic"/>
                  <a:cs typeface="Century Gothic"/>
                  <a:sym typeface="Century Gothic"/>
                </a:rPr>
                <a:t>Χρειάζεται υψηλή κλινική υποψία </a:t>
              </a:r>
              <a:endParaRPr sz="3200">
                <a:solidFill>
                  <a:schemeClr val="lt1"/>
                </a:solidFill>
                <a:latin typeface="Century Gothic"/>
                <a:ea typeface="Century Gothic"/>
                <a:cs typeface="Century Gothic"/>
                <a:sym typeface="Century Gothic"/>
              </a:endParaRPr>
            </a:p>
          </p:txBody>
        </p:sp>
        <p:sp>
          <p:nvSpPr>
            <p:cNvPr id="1230" name="Google Shape;1230;p39"/>
            <p:cNvSpPr/>
            <p:nvPr/>
          </p:nvSpPr>
          <p:spPr>
            <a:xfrm>
              <a:off x="0" y="1873050"/>
              <a:ext cx="8987404" cy="1774890"/>
            </a:xfrm>
            <a:prstGeom prst="roundRect">
              <a:avLst>
                <a:gd name="adj" fmla="val 16667"/>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9"/>
            <p:cNvSpPr txBox="1"/>
            <p:nvPr/>
          </p:nvSpPr>
          <p:spPr>
            <a:xfrm>
              <a:off x="86643" y="1959693"/>
              <a:ext cx="8814118" cy="1601604"/>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0"/>
                </a:spcBef>
                <a:spcAft>
                  <a:spcPts val="0"/>
                </a:spcAft>
                <a:buClr>
                  <a:schemeClr val="lt1"/>
                </a:buClr>
                <a:buSzPts val="3200"/>
                <a:buFont typeface="Century Gothic"/>
                <a:buNone/>
              </a:pPr>
              <a:r>
                <a:rPr lang="el-GR" sz="3200">
                  <a:solidFill>
                    <a:schemeClr val="lt1"/>
                  </a:solidFill>
                  <a:latin typeface="Century Gothic"/>
                  <a:ea typeface="Century Gothic"/>
                  <a:cs typeface="Century Gothic"/>
                  <a:sym typeface="Century Gothic"/>
                </a:rPr>
                <a:t>Χαμηλή PTP και D-dimmers αποκλείουν με ασφάλεια την ΠΕ , αποφεύγοντας άχρηστες και δυνητικά νεφροτοξικές CTPA</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235"/>
        <p:cNvGrpSpPr/>
        <p:nvPr/>
      </p:nvGrpSpPr>
      <p:grpSpPr>
        <a:xfrm>
          <a:off x="0" y="0"/>
          <a:ext cx="0" cy="0"/>
          <a:chOff x="0" y="0"/>
          <a:chExt cx="0" cy="0"/>
        </a:xfrm>
      </p:grpSpPr>
      <p:grpSp>
        <p:nvGrpSpPr>
          <p:cNvPr id="1236" name="Google Shape;1236;p40"/>
          <p:cNvGrpSpPr/>
          <p:nvPr/>
        </p:nvGrpSpPr>
        <p:grpSpPr>
          <a:xfrm>
            <a:off x="9" y="228600"/>
            <a:ext cx="2851523" cy="6638625"/>
            <a:chOff x="2487613" y="285750"/>
            <a:chExt cx="2428875" cy="5654676"/>
          </a:xfrm>
        </p:grpSpPr>
        <p:sp>
          <p:nvSpPr>
            <p:cNvPr id="1237" name="Google Shape;1237;p4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9" name="Google Shape;1249;p40"/>
          <p:cNvGrpSpPr/>
          <p:nvPr/>
        </p:nvGrpSpPr>
        <p:grpSpPr>
          <a:xfrm>
            <a:off x="27224" y="-786"/>
            <a:ext cx="2356675" cy="6854040"/>
            <a:chOff x="6627813" y="194833"/>
            <a:chExt cx="1952625" cy="5678918"/>
          </a:xfrm>
        </p:grpSpPr>
        <p:sp>
          <p:nvSpPr>
            <p:cNvPr id="1250" name="Google Shape;1250;p4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4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4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2" name="Google Shape;1262;p40"/>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4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0"/>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265" name="Google Shape;1265;p40"/>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262626"/>
              </a:buClr>
              <a:buSzPts val="3000"/>
              <a:buFont typeface="Century Gothic"/>
              <a:buNone/>
            </a:pPr>
            <a:r>
              <a:rPr lang="el-GR" sz="3000" dirty="0" err="1"/>
              <a:t>Θυρεοειδική</a:t>
            </a:r>
            <a:r>
              <a:rPr lang="el-GR" sz="3000" dirty="0"/>
              <a:t> νόσος </a:t>
            </a:r>
            <a:br>
              <a:rPr lang="el-GR" sz="3000" dirty="0"/>
            </a:br>
            <a:r>
              <a:rPr lang="el-GR" sz="3000" dirty="0"/>
              <a:t>(υποθυρεοειδισμός</a:t>
            </a:r>
            <a:br>
              <a:rPr lang="el-GR" sz="3000" dirty="0"/>
            </a:br>
            <a:r>
              <a:rPr lang="el-GR" sz="3000" dirty="0"/>
              <a:t>υπερθυρεοειδισμός)</a:t>
            </a:r>
            <a:endParaRPr dirty="0"/>
          </a:p>
        </p:txBody>
      </p:sp>
      <p:sp>
        <p:nvSpPr>
          <p:cNvPr id="1266" name="Google Shape;1266;p40"/>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267" name="Google Shape;1267;p40"/>
          <p:cNvGrpSpPr/>
          <p:nvPr/>
        </p:nvGrpSpPr>
        <p:grpSpPr>
          <a:xfrm>
            <a:off x="9" y="228600"/>
            <a:ext cx="2851523" cy="6638625"/>
            <a:chOff x="2487613" y="285750"/>
            <a:chExt cx="2428875" cy="5654676"/>
          </a:xfrm>
        </p:grpSpPr>
        <p:sp>
          <p:nvSpPr>
            <p:cNvPr id="1268" name="Google Shape;1268;p4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4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0" name="Google Shape;1280;p40"/>
          <p:cNvGrpSpPr/>
          <p:nvPr/>
        </p:nvGrpSpPr>
        <p:grpSpPr>
          <a:xfrm>
            <a:off x="27224" y="-786"/>
            <a:ext cx="2356675" cy="6854040"/>
            <a:chOff x="6627813" y="194833"/>
            <a:chExt cx="1952625" cy="5678918"/>
          </a:xfrm>
        </p:grpSpPr>
        <p:sp>
          <p:nvSpPr>
            <p:cNvPr id="1281" name="Google Shape;1281;p4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4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4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4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3" name="Google Shape;1293;p40"/>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265"/>
                                        </p:tgtEl>
                                        <p:attrNameLst>
                                          <p:attrName>style.visibility</p:attrName>
                                        </p:attrNameLst>
                                      </p:cBhvr>
                                      <p:to>
                                        <p:strVal val="visible"/>
                                      </p:to>
                                    </p:set>
                                    <p:animEffect transition="in" filter="fade">
                                      <p:cBhvr>
                                        <p:cTn id="7" dur="1000"/>
                                        <p:tgtEl>
                                          <p:spTgt spid="1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69FF96-3F87-46B8-A919-87CA3B88883D}"/>
              </a:ext>
            </a:extLst>
          </p:cNvPr>
          <p:cNvSpPr>
            <a:spLocks noGrp="1"/>
          </p:cNvSpPr>
          <p:nvPr>
            <p:ph type="title"/>
          </p:nvPr>
        </p:nvSpPr>
        <p:spPr/>
        <p:txBody>
          <a:bodyPr/>
          <a:lstStyle/>
          <a:p>
            <a:pPr algn="ctr"/>
            <a:r>
              <a:rPr lang="el-GR" dirty="0"/>
              <a:t>Υποδιάγνωση κλινικού υποθυρεοειδισμού</a:t>
            </a:r>
          </a:p>
        </p:txBody>
      </p:sp>
      <p:sp>
        <p:nvSpPr>
          <p:cNvPr id="3" name="Θέση κειμένου 2">
            <a:extLst>
              <a:ext uri="{FF2B5EF4-FFF2-40B4-BE49-F238E27FC236}">
                <a16:creationId xmlns:a16="http://schemas.microsoft.com/office/drawing/2014/main" id="{849B312E-C366-47DF-8F05-C1288A12DA7F}"/>
              </a:ext>
            </a:extLst>
          </p:cNvPr>
          <p:cNvSpPr>
            <a:spLocks noGrp="1"/>
          </p:cNvSpPr>
          <p:nvPr>
            <p:ph type="body" idx="1"/>
          </p:nvPr>
        </p:nvSpPr>
        <p:spPr/>
        <p:txBody>
          <a:bodyPr/>
          <a:lstStyle/>
          <a:p>
            <a:endParaRPr lang="el-GR" dirty="0"/>
          </a:p>
        </p:txBody>
      </p:sp>
      <p:graphicFrame>
        <p:nvGraphicFramePr>
          <p:cNvPr id="4" name="Διάγραμμα 3">
            <a:extLst>
              <a:ext uri="{FF2B5EF4-FFF2-40B4-BE49-F238E27FC236}">
                <a16:creationId xmlns:a16="http://schemas.microsoft.com/office/drawing/2014/main" id="{AC620061-007B-46E2-A707-AEDE59F01A57}"/>
              </a:ext>
            </a:extLst>
          </p:cNvPr>
          <p:cNvGraphicFramePr/>
          <p:nvPr>
            <p:extLst>
              <p:ext uri="{D42A27DB-BD31-4B8C-83A1-F6EECF244321}">
                <p14:modId xmlns:p14="http://schemas.microsoft.com/office/powerpoint/2010/main" val="4181530489"/>
              </p:ext>
            </p:extLst>
          </p:nvPr>
        </p:nvGraphicFramePr>
        <p:xfrm>
          <a:off x="216310" y="2020044"/>
          <a:ext cx="10185117" cy="4518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446ABC35-11C4-4EC1-9EDF-A1BFC5F7BC43}"/>
              </a:ext>
            </a:extLst>
          </p:cNvPr>
          <p:cNvSpPr txBox="1"/>
          <p:nvPr/>
        </p:nvSpPr>
        <p:spPr>
          <a:xfrm>
            <a:off x="8882829" y="4341562"/>
            <a:ext cx="2828261" cy="1569660"/>
          </a:xfrm>
          <a:prstGeom prst="rect">
            <a:avLst/>
          </a:prstGeom>
          <a:noFill/>
        </p:spPr>
        <p:txBody>
          <a:bodyPr wrap="square" rtlCol="0">
            <a:spAutoFit/>
          </a:bodyPr>
          <a:lstStyle/>
          <a:p>
            <a:r>
              <a:rPr lang="el-GR" sz="3200" dirty="0">
                <a:solidFill>
                  <a:schemeClr val="tx1"/>
                </a:solidFill>
              </a:rPr>
              <a:t>7-14%  στους ηλικιωμένους</a:t>
            </a:r>
          </a:p>
          <a:p>
            <a:endParaRPr lang="el-GR" sz="3200" dirty="0">
              <a:solidFill>
                <a:schemeClr val="tx1"/>
              </a:solidFill>
            </a:endParaRPr>
          </a:p>
        </p:txBody>
      </p:sp>
    </p:spTree>
    <p:extLst>
      <p:ext uri="{BB962C8B-B14F-4D97-AF65-F5344CB8AC3E}">
        <p14:creationId xmlns:p14="http://schemas.microsoft.com/office/powerpoint/2010/main" val="2531764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1EF297-ACD8-4F79-93D9-F97A8F5FEEDD}"/>
              </a:ext>
            </a:extLst>
          </p:cNvPr>
          <p:cNvSpPr>
            <a:spLocks noGrp="1"/>
          </p:cNvSpPr>
          <p:nvPr>
            <p:ph type="title"/>
          </p:nvPr>
        </p:nvSpPr>
        <p:spPr/>
        <p:txBody>
          <a:bodyPr/>
          <a:lstStyle/>
          <a:p>
            <a:r>
              <a:rPr lang="el-GR" dirty="0" err="1"/>
              <a:t>Υπερδιάγνωση</a:t>
            </a:r>
            <a:r>
              <a:rPr lang="el-GR" dirty="0"/>
              <a:t> </a:t>
            </a:r>
            <a:r>
              <a:rPr lang="el-GR" dirty="0" err="1"/>
              <a:t>υποκλινικού</a:t>
            </a:r>
            <a:r>
              <a:rPr lang="el-GR" dirty="0"/>
              <a:t> υποθυρεοειδισμού</a:t>
            </a:r>
          </a:p>
        </p:txBody>
      </p:sp>
      <p:sp>
        <p:nvSpPr>
          <p:cNvPr id="3" name="Θέση κειμένου 2">
            <a:extLst>
              <a:ext uri="{FF2B5EF4-FFF2-40B4-BE49-F238E27FC236}">
                <a16:creationId xmlns:a16="http://schemas.microsoft.com/office/drawing/2014/main" id="{174B827A-0A6A-4242-AEE2-A786BDE53049}"/>
              </a:ext>
            </a:extLst>
          </p:cNvPr>
          <p:cNvSpPr>
            <a:spLocks noGrp="1"/>
          </p:cNvSpPr>
          <p:nvPr>
            <p:ph type="body" idx="1"/>
          </p:nvPr>
        </p:nvSpPr>
        <p:spPr/>
        <p:txBody>
          <a:bodyPr/>
          <a:lstStyle/>
          <a:p>
            <a:endParaRPr lang="el-GR" dirty="0"/>
          </a:p>
        </p:txBody>
      </p:sp>
      <p:graphicFrame>
        <p:nvGraphicFramePr>
          <p:cNvPr id="4" name="Διάγραμμα 3">
            <a:extLst>
              <a:ext uri="{FF2B5EF4-FFF2-40B4-BE49-F238E27FC236}">
                <a16:creationId xmlns:a16="http://schemas.microsoft.com/office/drawing/2014/main" id="{93EF75CF-7D02-432D-8159-D42A3382BEE8}"/>
              </a:ext>
            </a:extLst>
          </p:cNvPr>
          <p:cNvGraphicFramePr/>
          <p:nvPr>
            <p:extLst>
              <p:ext uri="{D42A27DB-BD31-4B8C-83A1-F6EECF244321}">
                <p14:modId xmlns:p14="http://schemas.microsoft.com/office/powerpoint/2010/main" val="3170247245"/>
              </p:ext>
            </p:extLst>
          </p:nvPr>
        </p:nvGraphicFramePr>
        <p:xfrm>
          <a:off x="2032000" y="2133600"/>
          <a:ext cx="9472612" cy="4004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CBCD2F0A-D4C6-4ACE-93EE-43096F658725}"/>
              </a:ext>
            </a:extLst>
          </p:cNvPr>
          <p:cNvSpPr txBox="1"/>
          <p:nvPr/>
        </p:nvSpPr>
        <p:spPr>
          <a:xfrm>
            <a:off x="5640572" y="2977116"/>
            <a:ext cx="914400" cy="914400"/>
          </a:xfrm>
          <a:prstGeom prst="rect">
            <a:avLst/>
          </a:prstGeom>
          <a:noFill/>
        </p:spPr>
        <p:txBody>
          <a:bodyPr wrap="square" rtlCol="0">
            <a:spAutoFit/>
          </a:bodyPr>
          <a:lstStyle/>
          <a:p>
            <a:endParaRPr lang="el-GR" dirty="0"/>
          </a:p>
        </p:txBody>
      </p:sp>
      <p:sp>
        <p:nvSpPr>
          <p:cNvPr id="6" name="TextBox 5">
            <a:extLst>
              <a:ext uri="{FF2B5EF4-FFF2-40B4-BE49-F238E27FC236}">
                <a16:creationId xmlns:a16="http://schemas.microsoft.com/office/drawing/2014/main" id="{6B0A7901-4654-4A00-924C-DC27137C4B2D}"/>
              </a:ext>
            </a:extLst>
          </p:cNvPr>
          <p:cNvSpPr txBox="1"/>
          <p:nvPr/>
        </p:nvSpPr>
        <p:spPr>
          <a:xfrm>
            <a:off x="3604437" y="6120280"/>
            <a:ext cx="7900175" cy="407163"/>
          </a:xfrm>
          <a:prstGeom prst="rect">
            <a:avLst/>
          </a:prstGeom>
          <a:noFill/>
        </p:spPr>
        <p:txBody>
          <a:bodyPr wrap="square" rtlCol="0">
            <a:spAutoFit/>
          </a:bodyPr>
          <a:lstStyle/>
          <a:p>
            <a:pPr lvl="0" algn="r" rtl="0">
              <a:lnSpc>
                <a:spcPct val="93333"/>
              </a:lnSpc>
              <a:spcBef>
                <a:spcPts val="1200"/>
              </a:spcBef>
              <a:spcAft>
                <a:spcPts val="0"/>
              </a:spcAft>
              <a:buSzPts val="900"/>
            </a:pPr>
            <a:r>
              <a:rPr lang="en-US" sz="1050" dirty="0">
                <a:solidFill>
                  <a:srgbClr val="000000"/>
                </a:solidFill>
                <a:latin typeface="Calibri"/>
                <a:ea typeface="Calibri"/>
                <a:cs typeface="Calibri"/>
                <a:sym typeface="Calibri"/>
              </a:rPr>
              <a:t>Kim MI. Hypothyroidism in Older Adults. [Updated 2020 Jul 14]. In: Feingold KR, </a:t>
            </a:r>
            <a:r>
              <a:rPr lang="en-US" sz="1050" dirty="0" err="1">
                <a:solidFill>
                  <a:srgbClr val="000000"/>
                </a:solidFill>
                <a:latin typeface="Calibri"/>
                <a:ea typeface="Calibri"/>
                <a:cs typeface="Calibri"/>
                <a:sym typeface="Calibri"/>
              </a:rPr>
              <a:t>Anawalt</a:t>
            </a:r>
            <a:r>
              <a:rPr lang="en-US" sz="1050" dirty="0">
                <a:solidFill>
                  <a:srgbClr val="000000"/>
                </a:solidFill>
                <a:latin typeface="Calibri"/>
                <a:ea typeface="Calibri"/>
                <a:cs typeface="Calibri"/>
                <a:sym typeface="Calibri"/>
              </a:rPr>
              <a:t> B, Boyce A, et al., editors. </a:t>
            </a:r>
            <a:r>
              <a:rPr lang="en-US" sz="1050" dirty="0" err="1">
                <a:solidFill>
                  <a:srgbClr val="000000"/>
                </a:solidFill>
                <a:latin typeface="Calibri"/>
                <a:ea typeface="Calibri"/>
                <a:cs typeface="Calibri"/>
                <a:sym typeface="Calibri"/>
              </a:rPr>
              <a:t>Endotext</a:t>
            </a:r>
            <a:r>
              <a:rPr lang="en-US" sz="1050" dirty="0">
                <a:solidFill>
                  <a:srgbClr val="000000"/>
                </a:solidFill>
                <a:latin typeface="Calibri"/>
                <a:ea typeface="Calibri"/>
                <a:cs typeface="Calibri"/>
                <a:sym typeface="Calibri"/>
              </a:rPr>
              <a:t> [Internet]. South Dartmouth (MA): MDText.com, Inc.; 2000</a:t>
            </a:r>
            <a:endParaRPr lang="en-US" sz="1050" dirty="0"/>
          </a:p>
        </p:txBody>
      </p:sp>
    </p:spTree>
    <p:extLst>
      <p:ext uri="{BB962C8B-B14F-4D97-AF65-F5344CB8AC3E}">
        <p14:creationId xmlns:p14="http://schemas.microsoft.com/office/powerpoint/2010/main" val="2615826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5D88E3-469B-43C3-BA75-55EBE398CF19}"/>
              </a:ext>
            </a:extLst>
          </p:cNvPr>
          <p:cNvSpPr>
            <a:spLocks noGrp="1"/>
          </p:cNvSpPr>
          <p:nvPr>
            <p:ph type="title"/>
          </p:nvPr>
        </p:nvSpPr>
        <p:spPr/>
        <p:txBody>
          <a:bodyPr/>
          <a:lstStyle/>
          <a:p>
            <a:r>
              <a:rPr lang="el-GR" dirty="0"/>
              <a:t>Υπερθυρεοειδισμός</a:t>
            </a:r>
          </a:p>
        </p:txBody>
      </p:sp>
      <p:sp>
        <p:nvSpPr>
          <p:cNvPr id="3" name="Θέση κειμένου 2">
            <a:extLst>
              <a:ext uri="{FF2B5EF4-FFF2-40B4-BE49-F238E27FC236}">
                <a16:creationId xmlns:a16="http://schemas.microsoft.com/office/drawing/2014/main" id="{10FBBF43-B001-4B74-9948-936B0CCFCAF0}"/>
              </a:ext>
            </a:extLst>
          </p:cNvPr>
          <p:cNvSpPr>
            <a:spLocks noGrp="1"/>
          </p:cNvSpPr>
          <p:nvPr>
            <p:ph type="body" idx="1"/>
          </p:nvPr>
        </p:nvSpPr>
        <p:spPr/>
        <p:txBody>
          <a:bodyPr/>
          <a:lstStyle/>
          <a:p>
            <a:endParaRPr lang="el-GR"/>
          </a:p>
        </p:txBody>
      </p:sp>
      <p:graphicFrame>
        <p:nvGraphicFramePr>
          <p:cNvPr id="4" name="Διάγραμμα 3">
            <a:extLst>
              <a:ext uri="{FF2B5EF4-FFF2-40B4-BE49-F238E27FC236}">
                <a16:creationId xmlns:a16="http://schemas.microsoft.com/office/drawing/2014/main" id="{D599A915-B038-4BE6-9F00-2F1667BB0C6B}"/>
              </a:ext>
            </a:extLst>
          </p:cNvPr>
          <p:cNvGraphicFramePr/>
          <p:nvPr>
            <p:extLst>
              <p:ext uri="{D42A27DB-BD31-4B8C-83A1-F6EECF244321}">
                <p14:modId xmlns:p14="http://schemas.microsoft.com/office/powerpoint/2010/main" val="2438738634"/>
              </p:ext>
            </p:extLst>
          </p:nvPr>
        </p:nvGraphicFramePr>
        <p:xfrm>
          <a:off x="2589210" y="2052084"/>
          <a:ext cx="8915401" cy="3859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72BEE0C2-28EC-466E-BF5B-6252A99302C6}"/>
              </a:ext>
            </a:extLst>
          </p:cNvPr>
          <p:cNvSpPr txBox="1"/>
          <p:nvPr/>
        </p:nvSpPr>
        <p:spPr>
          <a:xfrm>
            <a:off x="3064934" y="6233890"/>
            <a:ext cx="8439678" cy="430887"/>
          </a:xfrm>
          <a:prstGeom prst="rect">
            <a:avLst/>
          </a:prstGeom>
          <a:noFill/>
        </p:spPr>
        <p:txBody>
          <a:bodyPr wrap="square" rtlCol="0">
            <a:spAutoFit/>
          </a:bodyPr>
          <a:lstStyle/>
          <a:p>
            <a:pPr algn="r"/>
            <a:r>
              <a:rPr lang="el-GR" sz="1050" dirty="0">
                <a:solidFill>
                  <a:srgbClr val="000000"/>
                </a:solidFill>
                <a:latin typeface="Calibri"/>
                <a:ea typeface="Calibri"/>
                <a:cs typeface="Calibri"/>
                <a:sym typeface="Calibri"/>
              </a:rPr>
              <a:t>Samuels MH. </a:t>
            </a:r>
            <a:r>
              <a:rPr lang="el-GR" sz="1050" dirty="0" err="1">
                <a:solidFill>
                  <a:srgbClr val="000000"/>
                </a:solidFill>
                <a:latin typeface="Calibri"/>
                <a:ea typeface="Calibri"/>
                <a:cs typeface="Calibri"/>
                <a:sym typeface="Calibri"/>
              </a:rPr>
              <a:t>Hyperthyroidism</a:t>
            </a:r>
            <a:r>
              <a:rPr lang="el-GR" sz="1050" dirty="0">
                <a:solidFill>
                  <a:srgbClr val="000000"/>
                </a:solidFill>
                <a:latin typeface="Calibri"/>
                <a:ea typeface="Calibri"/>
                <a:cs typeface="Calibri"/>
                <a:sym typeface="Calibri"/>
              </a:rPr>
              <a:t> in </a:t>
            </a:r>
            <a:r>
              <a:rPr lang="el-GR" sz="1050" dirty="0" err="1">
                <a:solidFill>
                  <a:srgbClr val="000000"/>
                </a:solidFill>
                <a:latin typeface="Calibri"/>
                <a:ea typeface="Calibri"/>
                <a:cs typeface="Calibri"/>
                <a:sym typeface="Calibri"/>
              </a:rPr>
              <a:t>Aging</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Updated</a:t>
            </a:r>
            <a:r>
              <a:rPr lang="el-GR" sz="1050" dirty="0">
                <a:solidFill>
                  <a:srgbClr val="000000"/>
                </a:solidFill>
                <a:latin typeface="Calibri"/>
                <a:ea typeface="Calibri"/>
                <a:cs typeface="Calibri"/>
                <a:sym typeface="Calibri"/>
              </a:rPr>
              <a:t> 2021 </a:t>
            </a:r>
            <a:r>
              <a:rPr lang="el-GR" sz="1050" dirty="0" err="1">
                <a:solidFill>
                  <a:srgbClr val="000000"/>
                </a:solidFill>
                <a:latin typeface="Calibri"/>
                <a:ea typeface="Calibri"/>
                <a:cs typeface="Calibri"/>
                <a:sym typeface="Calibri"/>
              </a:rPr>
              <a:t>Aug</a:t>
            </a:r>
            <a:r>
              <a:rPr lang="el-GR" sz="1050" dirty="0">
                <a:solidFill>
                  <a:srgbClr val="000000"/>
                </a:solidFill>
                <a:latin typeface="Calibri"/>
                <a:ea typeface="Calibri"/>
                <a:cs typeface="Calibri"/>
                <a:sym typeface="Calibri"/>
              </a:rPr>
              <a:t> 9]. In: </a:t>
            </a:r>
            <a:r>
              <a:rPr lang="el-GR" sz="1050" dirty="0" err="1">
                <a:solidFill>
                  <a:srgbClr val="000000"/>
                </a:solidFill>
                <a:latin typeface="Calibri"/>
                <a:ea typeface="Calibri"/>
                <a:cs typeface="Calibri"/>
                <a:sym typeface="Calibri"/>
              </a:rPr>
              <a:t>Feingold</a:t>
            </a:r>
            <a:r>
              <a:rPr lang="el-GR" sz="1050" dirty="0">
                <a:solidFill>
                  <a:srgbClr val="000000"/>
                </a:solidFill>
                <a:latin typeface="Calibri"/>
                <a:ea typeface="Calibri"/>
                <a:cs typeface="Calibri"/>
                <a:sym typeface="Calibri"/>
              </a:rPr>
              <a:t> KR, </a:t>
            </a:r>
            <a:r>
              <a:rPr lang="el-GR" sz="1050" dirty="0" err="1">
                <a:solidFill>
                  <a:srgbClr val="000000"/>
                </a:solidFill>
                <a:latin typeface="Calibri"/>
                <a:ea typeface="Calibri"/>
                <a:cs typeface="Calibri"/>
                <a:sym typeface="Calibri"/>
              </a:rPr>
              <a:t>Anawalt</a:t>
            </a:r>
            <a:r>
              <a:rPr lang="el-GR" sz="1050" dirty="0">
                <a:solidFill>
                  <a:srgbClr val="000000"/>
                </a:solidFill>
                <a:latin typeface="Calibri"/>
                <a:ea typeface="Calibri"/>
                <a:cs typeface="Calibri"/>
                <a:sym typeface="Calibri"/>
              </a:rPr>
              <a:t> B, </a:t>
            </a:r>
            <a:r>
              <a:rPr lang="el-GR" sz="1050" dirty="0" err="1">
                <a:solidFill>
                  <a:srgbClr val="000000"/>
                </a:solidFill>
                <a:latin typeface="Calibri"/>
                <a:ea typeface="Calibri"/>
                <a:cs typeface="Calibri"/>
                <a:sym typeface="Calibri"/>
              </a:rPr>
              <a:t>Boyce</a:t>
            </a:r>
            <a:r>
              <a:rPr lang="el-GR" sz="1050" dirty="0">
                <a:solidFill>
                  <a:srgbClr val="000000"/>
                </a:solidFill>
                <a:latin typeface="Calibri"/>
                <a:ea typeface="Calibri"/>
                <a:cs typeface="Calibri"/>
                <a:sym typeface="Calibri"/>
              </a:rPr>
              <a:t> A, </a:t>
            </a:r>
            <a:r>
              <a:rPr lang="el-GR" sz="1050" dirty="0" err="1">
                <a:solidFill>
                  <a:srgbClr val="000000"/>
                </a:solidFill>
                <a:latin typeface="Calibri"/>
                <a:ea typeface="Calibri"/>
                <a:cs typeface="Calibri"/>
                <a:sym typeface="Calibri"/>
              </a:rPr>
              <a:t>et</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al</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editors</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Endotext</a:t>
            </a:r>
            <a:r>
              <a:rPr lang="el-GR" sz="1050" dirty="0">
                <a:solidFill>
                  <a:srgbClr val="000000"/>
                </a:solidFill>
                <a:latin typeface="Calibri"/>
                <a:ea typeface="Calibri"/>
                <a:cs typeface="Calibri"/>
                <a:sym typeface="Calibri"/>
              </a:rPr>
              <a:t> [Internet]. </a:t>
            </a:r>
            <a:r>
              <a:rPr lang="el-GR" sz="1050" dirty="0" err="1">
                <a:solidFill>
                  <a:srgbClr val="000000"/>
                </a:solidFill>
                <a:latin typeface="Calibri"/>
                <a:ea typeface="Calibri"/>
                <a:cs typeface="Calibri"/>
                <a:sym typeface="Calibri"/>
              </a:rPr>
              <a:t>South</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Dartmouth</a:t>
            </a:r>
            <a:r>
              <a:rPr lang="el-GR" sz="1050" dirty="0">
                <a:solidFill>
                  <a:srgbClr val="000000"/>
                </a:solidFill>
                <a:latin typeface="Calibri"/>
                <a:ea typeface="Calibri"/>
                <a:cs typeface="Calibri"/>
                <a:sym typeface="Calibri"/>
              </a:rPr>
              <a:t> (MA): MDText.com, Inc.; 2000-</a:t>
            </a:r>
            <a:endParaRPr lang="el-GR" sz="1050" dirty="0"/>
          </a:p>
        </p:txBody>
      </p:sp>
    </p:spTree>
    <p:extLst>
      <p:ext uri="{BB962C8B-B14F-4D97-AF65-F5344CB8AC3E}">
        <p14:creationId xmlns:p14="http://schemas.microsoft.com/office/powerpoint/2010/main" val="2497371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313"/>
        <p:cNvGrpSpPr/>
        <p:nvPr/>
      </p:nvGrpSpPr>
      <p:grpSpPr>
        <a:xfrm>
          <a:off x="0" y="0"/>
          <a:ext cx="0" cy="0"/>
          <a:chOff x="0" y="0"/>
          <a:chExt cx="0" cy="0"/>
        </a:xfrm>
      </p:grpSpPr>
      <p:grpSp>
        <p:nvGrpSpPr>
          <p:cNvPr id="1314" name="Google Shape;1314;p43"/>
          <p:cNvGrpSpPr/>
          <p:nvPr/>
        </p:nvGrpSpPr>
        <p:grpSpPr>
          <a:xfrm>
            <a:off x="9" y="228600"/>
            <a:ext cx="2851523" cy="6638625"/>
            <a:chOff x="2487613" y="285750"/>
            <a:chExt cx="2428875" cy="5654676"/>
          </a:xfrm>
        </p:grpSpPr>
        <p:sp>
          <p:nvSpPr>
            <p:cNvPr id="1315" name="Google Shape;1315;p4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7" name="Google Shape;1327;p43"/>
          <p:cNvGrpSpPr/>
          <p:nvPr/>
        </p:nvGrpSpPr>
        <p:grpSpPr>
          <a:xfrm>
            <a:off x="27224" y="-786"/>
            <a:ext cx="2356675" cy="6854040"/>
            <a:chOff x="6627813" y="194833"/>
            <a:chExt cx="1952625" cy="5678918"/>
          </a:xfrm>
        </p:grpSpPr>
        <p:sp>
          <p:nvSpPr>
            <p:cNvPr id="1328" name="Google Shape;1328;p4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0" name="Google Shape;1340;p4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3"/>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343" name="Google Shape;1343;p43"/>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Υπονατριαιμία</a:t>
            </a:r>
            <a:endParaRPr/>
          </a:p>
        </p:txBody>
      </p:sp>
      <p:sp>
        <p:nvSpPr>
          <p:cNvPr id="1344" name="Google Shape;1344;p43"/>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345" name="Google Shape;1345;p43"/>
          <p:cNvGrpSpPr/>
          <p:nvPr/>
        </p:nvGrpSpPr>
        <p:grpSpPr>
          <a:xfrm>
            <a:off x="9" y="228600"/>
            <a:ext cx="2851523" cy="6638625"/>
            <a:chOff x="2487613" y="285750"/>
            <a:chExt cx="2428875" cy="5654676"/>
          </a:xfrm>
        </p:grpSpPr>
        <p:sp>
          <p:nvSpPr>
            <p:cNvPr id="1346" name="Google Shape;1346;p4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8" name="Google Shape;1358;p43"/>
          <p:cNvGrpSpPr/>
          <p:nvPr/>
        </p:nvGrpSpPr>
        <p:grpSpPr>
          <a:xfrm>
            <a:off x="27224" y="-786"/>
            <a:ext cx="2356675" cy="6854040"/>
            <a:chOff x="6627813" y="194833"/>
            <a:chExt cx="1952625" cy="5678918"/>
          </a:xfrm>
        </p:grpSpPr>
        <p:sp>
          <p:nvSpPr>
            <p:cNvPr id="1359" name="Google Shape;1359;p4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1" name="Google Shape;1371;p43"/>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343"/>
                                        </p:tgtEl>
                                        <p:attrNameLst>
                                          <p:attrName>style.visibility</p:attrName>
                                        </p:attrNameLst>
                                      </p:cBhvr>
                                      <p:to>
                                        <p:strVal val="visible"/>
                                      </p:to>
                                    </p:set>
                                    <p:animEffect transition="in" filter="fade">
                                      <p:cBhvr>
                                        <p:cTn id="7" dur="400"/>
                                        <p:tgtEl>
                                          <p:spTgt spid="1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7717B9-6B24-4ACA-8A3D-DD4B943AB9D1}"/>
              </a:ext>
            </a:extLst>
          </p:cNvPr>
          <p:cNvSpPr>
            <a:spLocks noGrp="1"/>
          </p:cNvSpPr>
          <p:nvPr>
            <p:ph type="title"/>
          </p:nvPr>
        </p:nvSpPr>
        <p:spPr/>
        <p:txBody>
          <a:bodyPr/>
          <a:lstStyle/>
          <a:p>
            <a:pPr algn="ctr"/>
            <a:r>
              <a:rPr lang="el-GR" sz="3600" dirty="0" err="1"/>
              <a:t>Υπονατριαιμία</a:t>
            </a:r>
            <a:endParaRPr lang="el-GR" dirty="0"/>
          </a:p>
        </p:txBody>
      </p:sp>
      <p:sp>
        <p:nvSpPr>
          <p:cNvPr id="3" name="Θέση κειμένου 2">
            <a:extLst>
              <a:ext uri="{FF2B5EF4-FFF2-40B4-BE49-F238E27FC236}">
                <a16:creationId xmlns:a16="http://schemas.microsoft.com/office/drawing/2014/main" id="{44306A54-5944-400C-948E-6A8A580A7838}"/>
              </a:ext>
            </a:extLst>
          </p:cNvPr>
          <p:cNvSpPr>
            <a:spLocks noGrp="1"/>
          </p:cNvSpPr>
          <p:nvPr>
            <p:ph type="body" idx="1"/>
          </p:nvPr>
        </p:nvSpPr>
        <p:spPr/>
        <p:txBody>
          <a:bodyPr/>
          <a:lstStyle/>
          <a:p>
            <a:endParaRPr lang="el-GR" dirty="0"/>
          </a:p>
        </p:txBody>
      </p:sp>
      <p:graphicFrame>
        <p:nvGraphicFramePr>
          <p:cNvPr id="6" name="Διάγραμμα 5">
            <a:extLst>
              <a:ext uri="{FF2B5EF4-FFF2-40B4-BE49-F238E27FC236}">
                <a16:creationId xmlns:a16="http://schemas.microsoft.com/office/drawing/2014/main" id="{76251C98-CCD4-4EAF-A2DB-C1F0289E98BB}"/>
              </a:ext>
            </a:extLst>
          </p:cNvPr>
          <p:cNvGraphicFramePr/>
          <p:nvPr>
            <p:extLst>
              <p:ext uri="{D42A27DB-BD31-4B8C-83A1-F6EECF244321}">
                <p14:modId xmlns:p14="http://schemas.microsoft.com/office/powerpoint/2010/main" val="1676056918"/>
              </p:ext>
            </p:extLst>
          </p:nvPr>
        </p:nvGraphicFramePr>
        <p:xfrm>
          <a:off x="2340076" y="2054942"/>
          <a:ext cx="9164536" cy="40833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BB4DE9BE-FD04-4CC7-B2D6-5D77C21126D1}"/>
              </a:ext>
            </a:extLst>
          </p:cNvPr>
          <p:cNvSpPr txBox="1"/>
          <p:nvPr/>
        </p:nvSpPr>
        <p:spPr>
          <a:xfrm>
            <a:off x="3386667" y="6350000"/>
            <a:ext cx="8117945" cy="430887"/>
          </a:xfrm>
          <a:prstGeom prst="rect">
            <a:avLst/>
          </a:prstGeom>
          <a:noFill/>
        </p:spPr>
        <p:txBody>
          <a:bodyPr wrap="square" rtlCol="0">
            <a:spAutoFit/>
          </a:bodyPr>
          <a:lstStyle/>
          <a:p>
            <a:pPr algn="r"/>
            <a:r>
              <a:rPr lang="el-GR" sz="1050" dirty="0">
                <a:solidFill>
                  <a:srgbClr val="000000"/>
                </a:solidFill>
                <a:latin typeface="Calibri"/>
                <a:ea typeface="Calibri"/>
                <a:cs typeface="Calibri"/>
                <a:sym typeface="Calibri"/>
              </a:rPr>
              <a:t>Lu H, </a:t>
            </a:r>
            <a:r>
              <a:rPr lang="el-GR" sz="1050" dirty="0" err="1">
                <a:solidFill>
                  <a:srgbClr val="000000"/>
                </a:solidFill>
                <a:latin typeface="Calibri"/>
                <a:ea typeface="Calibri"/>
                <a:cs typeface="Calibri"/>
                <a:sym typeface="Calibri"/>
              </a:rPr>
              <a:t>Vollenweider</a:t>
            </a:r>
            <a:r>
              <a:rPr lang="el-GR" sz="1050" dirty="0">
                <a:solidFill>
                  <a:srgbClr val="000000"/>
                </a:solidFill>
                <a:latin typeface="Calibri"/>
                <a:ea typeface="Calibri"/>
                <a:cs typeface="Calibri"/>
                <a:sym typeface="Calibri"/>
              </a:rPr>
              <a:t> P, </a:t>
            </a:r>
            <a:r>
              <a:rPr lang="el-GR" sz="1050" dirty="0" err="1">
                <a:solidFill>
                  <a:srgbClr val="000000"/>
                </a:solidFill>
                <a:latin typeface="Calibri"/>
                <a:ea typeface="Calibri"/>
                <a:cs typeface="Calibri"/>
                <a:sym typeface="Calibri"/>
              </a:rPr>
              <a:t>Kissling</a:t>
            </a:r>
            <a:r>
              <a:rPr lang="el-GR" sz="1050" dirty="0">
                <a:solidFill>
                  <a:srgbClr val="000000"/>
                </a:solidFill>
                <a:latin typeface="Calibri"/>
                <a:ea typeface="Calibri"/>
                <a:cs typeface="Calibri"/>
                <a:sym typeface="Calibri"/>
              </a:rPr>
              <a:t> S, </a:t>
            </a:r>
            <a:r>
              <a:rPr lang="el-GR" sz="1050" dirty="0" err="1">
                <a:solidFill>
                  <a:srgbClr val="000000"/>
                </a:solidFill>
                <a:latin typeface="Calibri"/>
                <a:ea typeface="Calibri"/>
                <a:cs typeface="Calibri"/>
                <a:sym typeface="Calibri"/>
              </a:rPr>
              <a:t>Marques-Vidal</a:t>
            </a:r>
            <a:r>
              <a:rPr lang="el-GR" sz="1050" dirty="0">
                <a:solidFill>
                  <a:srgbClr val="000000"/>
                </a:solidFill>
                <a:latin typeface="Calibri"/>
                <a:ea typeface="Calibri"/>
                <a:cs typeface="Calibri"/>
                <a:sym typeface="Calibri"/>
              </a:rPr>
              <a:t> P. </a:t>
            </a:r>
            <a:r>
              <a:rPr lang="el-GR" sz="1050" dirty="0" err="1">
                <a:solidFill>
                  <a:srgbClr val="000000"/>
                </a:solidFill>
                <a:latin typeface="Calibri"/>
                <a:ea typeface="Calibri"/>
                <a:cs typeface="Calibri"/>
                <a:sym typeface="Calibri"/>
              </a:rPr>
              <a:t>Prevalence</a:t>
            </a:r>
            <a:r>
              <a:rPr lang="el-GR" sz="1050" dirty="0">
                <a:solidFill>
                  <a:srgbClr val="000000"/>
                </a:solidFill>
                <a:latin typeface="Calibri"/>
                <a:ea typeface="Calibri"/>
                <a:cs typeface="Calibri"/>
                <a:sym typeface="Calibri"/>
              </a:rPr>
              <a:t> and </a:t>
            </a:r>
            <a:r>
              <a:rPr lang="el-GR" sz="1050" dirty="0" err="1">
                <a:solidFill>
                  <a:srgbClr val="000000"/>
                </a:solidFill>
                <a:latin typeface="Calibri"/>
                <a:ea typeface="Calibri"/>
                <a:cs typeface="Calibri"/>
                <a:sym typeface="Calibri"/>
              </a:rPr>
              <a:t>Description</a:t>
            </a:r>
            <a:r>
              <a:rPr lang="el-GR" sz="1050" dirty="0">
                <a:solidFill>
                  <a:srgbClr val="000000"/>
                </a:solidFill>
                <a:latin typeface="Calibri"/>
                <a:ea typeface="Calibri"/>
                <a:cs typeface="Calibri"/>
                <a:sym typeface="Calibri"/>
              </a:rPr>
              <a:t> of </a:t>
            </a:r>
            <a:r>
              <a:rPr lang="el-GR" sz="1050" dirty="0" err="1">
                <a:solidFill>
                  <a:srgbClr val="000000"/>
                </a:solidFill>
                <a:latin typeface="Calibri"/>
                <a:ea typeface="Calibri"/>
                <a:cs typeface="Calibri"/>
                <a:sym typeface="Calibri"/>
              </a:rPr>
              <a:t>Hyponatremia</a:t>
            </a:r>
            <a:r>
              <a:rPr lang="el-GR" sz="1050" dirty="0">
                <a:solidFill>
                  <a:srgbClr val="000000"/>
                </a:solidFill>
                <a:latin typeface="Calibri"/>
                <a:ea typeface="Calibri"/>
                <a:cs typeface="Calibri"/>
                <a:sym typeface="Calibri"/>
              </a:rPr>
              <a:t> in a Swiss </a:t>
            </a:r>
            <a:r>
              <a:rPr lang="el-GR" sz="1050" dirty="0" err="1">
                <a:solidFill>
                  <a:srgbClr val="000000"/>
                </a:solidFill>
                <a:latin typeface="Calibri"/>
                <a:ea typeface="Calibri"/>
                <a:cs typeface="Calibri"/>
                <a:sym typeface="Calibri"/>
              </a:rPr>
              <a:t>Tertiary</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Care</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Hospital</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An</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Observational</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Retrospective</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Study</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Front</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Med</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Lausanne</a:t>
            </a:r>
            <a:r>
              <a:rPr lang="el-GR" sz="1050" dirty="0">
                <a:solidFill>
                  <a:srgbClr val="000000"/>
                </a:solidFill>
                <a:latin typeface="Calibri"/>
                <a:ea typeface="Calibri"/>
                <a:cs typeface="Calibri"/>
                <a:sym typeface="Calibri"/>
              </a:rPr>
              <a:t>). 2020 </a:t>
            </a:r>
            <a:r>
              <a:rPr lang="el-GR" sz="1050" dirty="0" err="1">
                <a:solidFill>
                  <a:srgbClr val="000000"/>
                </a:solidFill>
                <a:latin typeface="Calibri"/>
                <a:ea typeface="Calibri"/>
                <a:cs typeface="Calibri"/>
                <a:sym typeface="Calibri"/>
              </a:rPr>
              <a:t>Sep</a:t>
            </a:r>
            <a:r>
              <a:rPr lang="el-GR" sz="1050" dirty="0">
                <a:solidFill>
                  <a:srgbClr val="000000"/>
                </a:solidFill>
                <a:latin typeface="Calibri"/>
                <a:ea typeface="Calibri"/>
                <a:cs typeface="Calibri"/>
                <a:sym typeface="Calibri"/>
              </a:rPr>
              <a:t> 11;7:512.</a:t>
            </a:r>
            <a:endParaRPr lang="el-GR" sz="1050" dirty="0"/>
          </a:p>
        </p:txBody>
      </p:sp>
    </p:spTree>
    <p:extLst>
      <p:ext uri="{BB962C8B-B14F-4D97-AF65-F5344CB8AC3E}">
        <p14:creationId xmlns:p14="http://schemas.microsoft.com/office/powerpoint/2010/main" val="28552983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383"/>
        <p:cNvGrpSpPr/>
        <p:nvPr/>
      </p:nvGrpSpPr>
      <p:grpSpPr>
        <a:xfrm>
          <a:off x="0" y="0"/>
          <a:ext cx="0" cy="0"/>
          <a:chOff x="0" y="0"/>
          <a:chExt cx="0" cy="0"/>
        </a:xfrm>
      </p:grpSpPr>
      <p:sp>
        <p:nvSpPr>
          <p:cNvPr id="1384" name="Google Shape;1384;p45"/>
          <p:cNvSpPr/>
          <p:nvPr/>
        </p:nvSpPr>
        <p:spPr>
          <a:xfrm>
            <a:off x="192598"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entury Gothic"/>
              <a:ea typeface="Century Gothic"/>
              <a:cs typeface="Century Gothic"/>
              <a:sym typeface="Century Gothic"/>
            </a:endParaRPr>
          </a:p>
        </p:txBody>
      </p:sp>
      <p:sp>
        <p:nvSpPr>
          <p:cNvPr id="1385" name="Google Shape;1385;p45"/>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Παθοφυσιολογικοί μηχανισμοί υπονατριαιμίας στους ηλικιωμένους</a:t>
            </a:r>
            <a:endParaRPr/>
          </a:p>
        </p:txBody>
      </p:sp>
      <p:sp>
        <p:nvSpPr>
          <p:cNvPr id="1386" name="Google Shape;1386;p45"/>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8" name="Google Shape;1388;p45"/>
          <p:cNvGrpSpPr/>
          <p:nvPr/>
        </p:nvGrpSpPr>
        <p:grpSpPr>
          <a:xfrm>
            <a:off x="1794897" y="2224387"/>
            <a:ext cx="8987403" cy="3651132"/>
            <a:chOff x="0" y="1404"/>
            <a:chExt cx="8987403" cy="3651132"/>
          </a:xfrm>
        </p:grpSpPr>
        <p:sp>
          <p:nvSpPr>
            <p:cNvPr id="1389" name="Google Shape;1389;p45"/>
            <p:cNvSpPr/>
            <p:nvPr/>
          </p:nvSpPr>
          <p:spPr>
            <a:xfrm>
              <a:off x="0" y="1404"/>
              <a:ext cx="2808563" cy="1685138"/>
            </a:xfrm>
            <a:prstGeom prst="rect">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5"/>
            <p:cNvSpPr txBox="1"/>
            <p:nvPr/>
          </p:nvSpPr>
          <p:spPr>
            <a:xfrm>
              <a:off x="0" y="1404"/>
              <a:ext cx="2808563" cy="1685138"/>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Επηρεασμένη ικανότητα απέκκρισης ελεύθερου ύδατος λόγω μείωσης GFR</a:t>
              </a:r>
              <a:endParaRPr/>
            </a:p>
          </p:txBody>
        </p:sp>
        <p:sp>
          <p:nvSpPr>
            <p:cNvPr id="1391" name="Google Shape;1391;p45"/>
            <p:cNvSpPr/>
            <p:nvPr/>
          </p:nvSpPr>
          <p:spPr>
            <a:xfrm>
              <a:off x="3089420" y="1404"/>
              <a:ext cx="2808563" cy="1685138"/>
            </a:xfrm>
            <a:prstGeom prst="rect">
              <a:avLst/>
            </a:prstGeom>
            <a:gradFill>
              <a:gsLst>
                <a:gs pos="0">
                  <a:srgbClr val="A78F65"/>
                </a:gs>
                <a:gs pos="100000">
                  <a:srgbClr val="9379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5"/>
            <p:cNvSpPr txBox="1"/>
            <p:nvPr/>
          </p:nvSpPr>
          <p:spPr>
            <a:xfrm>
              <a:off x="3089420" y="1404"/>
              <a:ext cx="2808563" cy="1685138"/>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entury Gothic"/>
                <a:buNone/>
              </a:pPr>
              <a:r>
                <a:rPr lang="el-GR" sz="1500" dirty="0">
                  <a:solidFill>
                    <a:schemeClr val="lt1"/>
                  </a:solidFill>
                  <a:latin typeface="Century Gothic"/>
                  <a:ea typeface="Century Gothic"/>
                  <a:cs typeface="Century Gothic"/>
                  <a:sym typeface="Century Gothic"/>
                </a:rPr>
                <a:t>Αυξημένη ευαισθησία στο ωσμωτικό ερέθισμα</a:t>
              </a:r>
              <a:endParaRPr sz="1500" dirty="0">
                <a:solidFill>
                  <a:schemeClr val="lt1"/>
                </a:solidFill>
                <a:latin typeface="Century Gothic"/>
                <a:ea typeface="Century Gothic"/>
                <a:cs typeface="Century Gothic"/>
                <a:sym typeface="Century Gothic"/>
              </a:endParaRPr>
            </a:p>
          </p:txBody>
        </p:sp>
        <p:sp>
          <p:nvSpPr>
            <p:cNvPr id="1393" name="Google Shape;1393;p45"/>
            <p:cNvSpPr/>
            <p:nvPr/>
          </p:nvSpPr>
          <p:spPr>
            <a:xfrm>
              <a:off x="6178840" y="1404"/>
              <a:ext cx="2808563" cy="1685138"/>
            </a:xfrm>
            <a:prstGeom prst="rect">
              <a:avLst/>
            </a:prstGeom>
            <a:gradFill>
              <a:gsLst>
                <a:gs pos="0">
                  <a:srgbClr val="7E9165"/>
                </a:gs>
                <a:gs pos="100000">
                  <a:srgbClr val="677B4D"/>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5"/>
            <p:cNvSpPr txBox="1"/>
            <p:nvPr/>
          </p:nvSpPr>
          <p:spPr>
            <a:xfrm>
              <a:off x="6178840" y="1404"/>
              <a:ext cx="2808563" cy="1685138"/>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entury Gothic"/>
                <a:buNone/>
              </a:pPr>
              <a:r>
                <a:rPr lang="el-GR" sz="1500" b="1" dirty="0" err="1">
                  <a:solidFill>
                    <a:schemeClr val="lt1"/>
                  </a:solidFill>
                  <a:latin typeface="Century Gothic"/>
                  <a:ea typeface="Century Gothic"/>
                  <a:cs typeface="Century Gothic"/>
                  <a:sym typeface="Century Gothic"/>
                </a:rPr>
                <a:t>Θειαζιδικά</a:t>
              </a:r>
              <a:r>
                <a:rPr lang="el-GR" sz="1500" b="1" dirty="0">
                  <a:solidFill>
                    <a:schemeClr val="lt1"/>
                  </a:solidFill>
                  <a:latin typeface="Century Gothic"/>
                  <a:ea typeface="Century Gothic"/>
                  <a:cs typeface="Century Gothic"/>
                  <a:sym typeface="Century Gothic"/>
                </a:rPr>
                <a:t> διουρητικά </a:t>
              </a:r>
              <a:r>
                <a:rPr lang="el-GR" sz="1500" dirty="0">
                  <a:solidFill>
                    <a:schemeClr val="lt1"/>
                  </a:solidFill>
                  <a:latin typeface="Century Gothic"/>
                  <a:ea typeface="Century Gothic"/>
                  <a:cs typeface="Century Gothic"/>
                  <a:sym typeface="Century Gothic"/>
                </a:rPr>
                <a:t>(</a:t>
              </a:r>
              <a:r>
                <a:rPr lang="el-GR" sz="1500" dirty="0" err="1">
                  <a:solidFill>
                    <a:schemeClr val="lt1"/>
                  </a:solidFill>
                  <a:latin typeface="Century Gothic"/>
                  <a:ea typeface="Century Gothic"/>
                  <a:cs typeface="Century Gothic"/>
                  <a:sym typeface="Century Gothic"/>
                </a:rPr>
                <a:t>νατριούρηση</a:t>
              </a:r>
              <a:r>
                <a:rPr lang="el-GR" sz="1500" dirty="0">
                  <a:solidFill>
                    <a:schemeClr val="lt1"/>
                  </a:solidFill>
                  <a:latin typeface="Century Gothic"/>
                  <a:ea typeface="Century Gothic"/>
                  <a:cs typeface="Century Gothic"/>
                  <a:sym typeface="Century Gothic"/>
                </a:rPr>
                <a:t>)</a:t>
              </a:r>
              <a:r>
                <a:rPr lang="el-GR" sz="1500" b="1" dirty="0">
                  <a:solidFill>
                    <a:schemeClr val="lt1"/>
                  </a:solidFill>
                  <a:latin typeface="Century Gothic"/>
                  <a:ea typeface="Century Gothic"/>
                  <a:cs typeface="Century Gothic"/>
                  <a:sym typeface="Century Gothic"/>
                </a:rPr>
                <a:t> Αντικαταθλιπτικά </a:t>
              </a:r>
              <a:r>
                <a:rPr lang="el-GR" sz="1500" dirty="0">
                  <a:solidFill>
                    <a:schemeClr val="lt1"/>
                  </a:solidFill>
                  <a:latin typeface="Century Gothic"/>
                  <a:ea typeface="Century Gothic"/>
                  <a:cs typeface="Century Gothic"/>
                  <a:sym typeface="Century Gothic"/>
                </a:rPr>
                <a:t>(SIAD) κύριες αιτίες στους ηλικιωμένους</a:t>
              </a:r>
              <a:endParaRPr sz="1500" dirty="0">
                <a:solidFill>
                  <a:schemeClr val="lt1"/>
                </a:solidFill>
                <a:latin typeface="Century Gothic"/>
                <a:ea typeface="Century Gothic"/>
                <a:cs typeface="Century Gothic"/>
                <a:sym typeface="Century Gothic"/>
              </a:endParaRPr>
            </a:p>
          </p:txBody>
        </p:sp>
        <p:sp>
          <p:nvSpPr>
            <p:cNvPr id="1395" name="Google Shape;1395;p45"/>
            <p:cNvSpPr/>
            <p:nvPr/>
          </p:nvSpPr>
          <p:spPr>
            <a:xfrm>
              <a:off x="1544710" y="1967398"/>
              <a:ext cx="2808563" cy="1685138"/>
            </a:xfrm>
            <a:prstGeom prst="rect">
              <a:avLst/>
            </a:prstGeom>
            <a:gradFill>
              <a:gsLst>
                <a:gs pos="0">
                  <a:srgbClr val="9CB163"/>
                </a:gs>
                <a:gs pos="100000">
                  <a:srgbClr val="879D46"/>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5"/>
            <p:cNvSpPr txBox="1"/>
            <p:nvPr/>
          </p:nvSpPr>
          <p:spPr>
            <a:xfrm>
              <a:off x="1544710" y="1967398"/>
              <a:ext cx="2808563" cy="1685138"/>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Συννοσηρότητα ( καρδιακή ανεπάρκεια, νεφρική νόσος, κακοήθειες, ενδοκρινοπάθειες)</a:t>
              </a:r>
              <a:endParaRPr sz="1500">
                <a:solidFill>
                  <a:schemeClr val="lt1"/>
                </a:solidFill>
                <a:latin typeface="Century Gothic"/>
                <a:ea typeface="Century Gothic"/>
                <a:cs typeface="Century Gothic"/>
                <a:sym typeface="Century Gothic"/>
              </a:endParaRPr>
            </a:p>
          </p:txBody>
        </p:sp>
        <p:sp>
          <p:nvSpPr>
            <p:cNvPr id="1397" name="Google Shape;1397;p45"/>
            <p:cNvSpPr/>
            <p:nvPr/>
          </p:nvSpPr>
          <p:spPr>
            <a:xfrm>
              <a:off x="4634130" y="1967398"/>
              <a:ext cx="2808563" cy="1685138"/>
            </a:xfrm>
            <a:prstGeom prst="rect">
              <a:avLst/>
            </a:prstGeom>
            <a:gradFill>
              <a:gsLst>
                <a:gs pos="0">
                  <a:srgbClr val="7CB29B"/>
                </a:gs>
                <a:gs pos="100000">
                  <a:srgbClr val="5EA185"/>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5"/>
            <p:cNvSpPr txBox="1"/>
            <p:nvPr/>
          </p:nvSpPr>
          <p:spPr>
            <a:xfrm>
              <a:off x="4634130" y="1967398"/>
              <a:ext cx="2808563" cy="1685138"/>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lt1"/>
                </a:buClr>
                <a:buSzPts val="1500"/>
                <a:buFont typeface="Century Gothic"/>
                <a:buNone/>
              </a:pPr>
              <a:r>
                <a:rPr lang="el-GR" sz="1500">
                  <a:solidFill>
                    <a:schemeClr val="lt1"/>
                  </a:solidFill>
                  <a:latin typeface="Century Gothic"/>
                  <a:ea typeface="Century Gothic"/>
                  <a:cs typeface="Century Gothic"/>
                  <a:sym typeface="Century Gothic"/>
                </a:rPr>
                <a:t>Πρόσληψη αρκετού νερού, δίαιτα χαμηλή σε νάτριο και πρωτεΐνη (tea and tost syndrome)</a:t>
              </a:r>
              <a:endParaRPr/>
            </a:p>
          </p:txBody>
        </p:sp>
      </p:grpSp>
      <p:sp>
        <p:nvSpPr>
          <p:cNvPr id="4" name="TextBox 3">
            <a:extLst>
              <a:ext uri="{FF2B5EF4-FFF2-40B4-BE49-F238E27FC236}">
                <a16:creationId xmlns:a16="http://schemas.microsoft.com/office/drawing/2014/main" id="{2408FBEC-F466-4BB6-8E78-882BE2BA383C}"/>
              </a:ext>
            </a:extLst>
          </p:cNvPr>
          <p:cNvSpPr txBox="1"/>
          <p:nvPr/>
        </p:nvSpPr>
        <p:spPr>
          <a:xfrm>
            <a:off x="2607733" y="6156375"/>
            <a:ext cx="8174567" cy="261610"/>
          </a:xfrm>
          <a:prstGeom prst="rect">
            <a:avLst/>
          </a:prstGeom>
          <a:noFill/>
        </p:spPr>
        <p:txBody>
          <a:bodyPr wrap="square" rtlCol="0">
            <a:spAutoFit/>
          </a:bodyPr>
          <a:lstStyle/>
          <a:p>
            <a:pPr algn="r"/>
            <a:r>
              <a:rPr lang="el-GR" sz="1050" dirty="0">
                <a:solidFill>
                  <a:srgbClr val="000000"/>
                </a:solidFill>
                <a:latin typeface="Calibri"/>
                <a:ea typeface="Calibri"/>
                <a:cs typeface="Calibri"/>
                <a:sym typeface="Calibri"/>
              </a:rPr>
              <a:t>Filippatos TD, </a:t>
            </a:r>
            <a:r>
              <a:rPr lang="el-GR" sz="1050" dirty="0" err="1">
                <a:solidFill>
                  <a:srgbClr val="000000"/>
                </a:solidFill>
                <a:latin typeface="Calibri"/>
                <a:ea typeface="Calibri"/>
                <a:cs typeface="Calibri"/>
                <a:sym typeface="Calibri"/>
              </a:rPr>
              <a:t>Makri</a:t>
            </a:r>
            <a:r>
              <a:rPr lang="el-GR" sz="1050" dirty="0">
                <a:solidFill>
                  <a:srgbClr val="000000"/>
                </a:solidFill>
                <a:latin typeface="Calibri"/>
                <a:ea typeface="Calibri"/>
                <a:cs typeface="Calibri"/>
                <a:sym typeface="Calibri"/>
              </a:rPr>
              <a:t> A, </a:t>
            </a:r>
            <a:r>
              <a:rPr lang="el-GR" sz="1050" dirty="0" err="1">
                <a:solidFill>
                  <a:srgbClr val="000000"/>
                </a:solidFill>
                <a:latin typeface="Calibri"/>
                <a:ea typeface="Calibri"/>
                <a:cs typeface="Calibri"/>
                <a:sym typeface="Calibri"/>
              </a:rPr>
              <a:t>Elisaf</a:t>
            </a:r>
            <a:r>
              <a:rPr lang="el-GR" sz="1050" dirty="0">
                <a:solidFill>
                  <a:srgbClr val="000000"/>
                </a:solidFill>
                <a:latin typeface="Calibri"/>
                <a:ea typeface="Calibri"/>
                <a:cs typeface="Calibri"/>
                <a:sym typeface="Calibri"/>
              </a:rPr>
              <a:t> MS, </a:t>
            </a:r>
            <a:r>
              <a:rPr lang="el-GR" sz="1050" dirty="0" err="1">
                <a:solidFill>
                  <a:srgbClr val="000000"/>
                </a:solidFill>
                <a:latin typeface="Calibri"/>
                <a:ea typeface="Calibri"/>
                <a:cs typeface="Calibri"/>
                <a:sym typeface="Calibri"/>
              </a:rPr>
              <a:t>Liamis</a:t>
            </a:r>
            <a:r>
              <a:rPr lang="el-GR" sz="1050" dirty="0">
                <a:solidFill>
                  <a:srgbClr val="000000"/>
                </a:solidFill>
                <a:latin typeface="Calibri"/>
                <a:ea typeface="Calibri"/>
                <a:cs typeface="Calibri"/>
                <a:sym typeface="Calibri"/>
              </a:rPr>
              <a:t> G. </a:t>
            </a:r>
            <a:r>
              <a:rPr lang="el-GR" sz="1050" dirty="0" err="1">
                <a:solidFill>
                  <a:srgbClr val="000000"/>
                </a:solidFill>
                <a:latin typeface="Calibri"/>
                <a:ea typeface="Calibri"/>
                <a:cs typeface="Calibri"/>
                <a:sym typeface="Calibri"/>
              </a:rPr>
              <a:t>Hyponatremia</a:t>
            </a:r>
            <a:r>
              <a:rPr lang="el-GR" sz="1050" dirty="0">
                <a:solidFill>
                  <a:srgbClr val="000000"/>
                </a:solidFill>
                <a:latin typeface="Calibri"/>
                <a:ea typeface="Calibri"/>
                <a:cs typeface="Calibri"/>
                <a:sym typeface="Calibri"/>
              </a:rPr>
              <a:t> in the </a:t>
            </a:r>
            <a:r>
              <a:rPr lang="el-GR" sz="1050" dirty="0" err="1">
                <a:solidFill>
                  <a:srgbClr val="000000"/>
                </a:solidFill>
                <a:latin typeface="Calibri"/>
                <a:ea typeface="Calibri"/>
                <a:cs typeface="Calibri"/>
                <a:sym typeface="Calibri"/>
              </a:rPr>
              <a:t>elderly</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challenges</a:t>
            </a:r>
            <a:r>
              <a:rPr lang="el-GR" sz="1050" dirty="0">
                <a:solidFill>
                  <a:srgbClr val="000000"/>
                </a:solidFill>
                <a:latin typeface="Calibri"/>
                <a:ea typeface="Calibri"/>
                <a:cs typeface="Calibri"/>
                <a:sym typeface="Calibri"/>
              </a:rPr>
              <a:t> and </a:t>
            </a:r>
            <a:r>
              <a:rPr lang="el-GR" sz="1050" dirty="0" err="1">
                <a:solidFill>
                  <a:srgbClr val="000000"/>
                </a:solidFill>
                <a:latin typeface="Calibri"/>
                <a:ea typeface="Calibri"/>
                <a:cs typeface="Calibri"/>
                <a:sym typeface="Calibri"/>
              </a:rPr>
              <a:t>solutions</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Clin</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Interv</a:t>
            </a:r>
            <a:r>
              <a:rPr lang="el-GR" sz="1050" dirty="0">
                <a:solidFill>
                  <a:srgbClr val="000000"/>
                </a:solidFill>
                <a:latin typeface="Calibri"/>
                <a:ea typeface="Calibri"/>
                <a:cs typeface="Calibri"/>
                <a:sym typeface="Calibri"/>
              </a:rPr>
              <a:t> </a:t>
            </a:r>
            <a:r>
              <a:rPr lang="el-GR" sz="1050" dirty="0" err="1">
                <a:solidFill>
                  <a:srgbClr val="000000"/>
                </a:solidFill>
                <a:latin typeface="Calibri"/>
                <a:ea typeface="Calibri"/>
                <a:cs typeface="Calibri"/>
                <a:sym typeface="Calibri"/>
              </a:rPr>
              <a:t>Aging</a:t>
            </a:r>
            <a:r>
              <a:rPr lang="el-GR" sz="1050" dirty="0">
                <a:solidFill>
                  <a:srgbClr val="000000"/>
                </a:solidFill>
                <a:latin typeface="Calibri"/>
                <a:ea typeface="Calibri"/>
                <a:cs typeface="Calibri"/>
                <a:sym typeface="Calibri"/>
              </a:rPr>
              <a:t>. 2017;12:1957-1965.</a:t>
            </a:r>
            <a:endParaRPr lang="el-GR" sz="10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402"/>
        <p:cNvGrpSpPr/>
        <p:nvPr/>
      </p:nvGrpSpPr>
      <p:grpSpPr>
        <a:xfrm>
          <a:off x="0" y="0"/>
          <a:ext cx="0" cy="0"/>
          <a:chOff x="0" y="0"/>
          <a:chExt cx="0" cy="0"/>
        </a:xfrm>
      </p:grpSpPr>
      <p:sp>
        <p:nvSpPr>
          <p:cNvPr id="1403" name="Google Shape;1403;p46"/>
          <p:cNvSpPr/>
          <p:nvPr/>
        </p:nvSpPr>
        <p:spPr>
          <a:xfrm>
            <a:off x="1" y="0"/>
            <a:ext cx="4654295"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404" name="Google Shape;1404;p46"/>
          <p:cNvSpPr txBox="1">
            <a:spLocks noGrp="1"/>
          </p:cNvSpPr>
          <p:nvPr>
            <p:ph type="title"/>
          </p:nvPr>
        </p:nvSpPr>
        <p:spPr>
          <a:xfrm>
            <a:off x="1433889" y="1059872"/>
            <a:ext cx="3012216" cy="485134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100"/>
              <a:buFont typeface="Century Gothic"/>
              <a:buNone/>
            </a:pPr>
            <a:r>
              <a:rPr lang="el-GR" sz="3100"/>
              <a:t>Υπονατριαιμία</a:t>
            </a:r>
            <a:endParaRPr/>
          </a:p>
        </p:txBody>
      </p:sp>
      <p:sp>
        <p:nvSpPr>
          <p:cNvPr id="1405" name="Google Shape;1405;p46"/>
          <p:cNvSpPr/>
          <p:nvPr/>
        </p:nvSpPr>
        <p:spPr>
          <a:xfrm rot="10800000" flipH="1">
            <a:off x="-159" y="1149203"/>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6" name="Google Shape;1406;p46"/>
          <p:cNvGrpSpPr/>
          <p:nvPr/>
        </p:nvGrpSpPr>
        <p:grpSpPr>
          <a:xfrm>
            <a:off x="6249891" y="1387338"/>
            <a:ext cx="4285197" cy="4196417"/>
            <a:chOff x="969523" y="327466"/>
            <a:chExt cx="4285197" cy="4196417"/>
          </a:xfrm>
        </p:grpSpPr>
        <p:sp>
          <p:nvSpPr>
            <p:cNvPr id="1407" name="Google Shape;1407;p46"/>
            <p:cNvSpPr/>
            <p:nvPr/>
          </p:nvSpPr>
          <p:spPr>
            <a:xfrm>
              <a:off x="1179586" y="327466"/>
              <a:ext cx="4075134" cy="4075134"/>
            </a:xfrm>
            <a:prstGeom prst="pie">
              <a:avLst>
                <a:gd name="adj1" fmla="val 16200000"/>
                <a:gd name="adj2" fmla="val 1800000"/>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6"/>
            <p:cNvSpPr txBox="1"/>
            <p:nvPr/>
          </p:nvSpPr>
          <p:spPr>
            <a:xfrm>
              <a:off x="3395198" y="1079425"/>
              <a:ext cx="1382634" cy="1358378"/>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b="1">
                  <a:solidFill>
                    <a:schemeClr val="lt1"/>
                  </a:solidFill>
                  <a:latin typeface="Century Gothic"/>
                  <a:ea typeface="Century Gothic"/>
                  <a:cs typeface="Century Gothic"/>
                  <a:sym typeface="Century Gothic"/>
                </a:rPr>
                <a:t>Πολύ συχνά πολυπαραγοντικό το αίτιο</a:t>
              </a:r>
              <a:endParaRPr sz="1200">
                <a:solidFill>
                  <a:schemeClr val="lt1"/>
                </a:solidFill>
                <a:latin typeface="Century Gothic"/>
                <a:ea typeface="Century Gothic"/>
                <a:cs typeface="Century Gothic"/>
                <a:sym typeface="Century Gothic"/>
              </a:endParaRPr>
            </a:p>
          </p:txBody>
        </p:sp>
        <p:sp>
          <p:nvSpPr>
            <p:cNvPr id="1409" name="Google Shape;1409;p46"/>
            <p:cNvSpPr/>
            <p:nvPr/>
          </p:nvSpPr>
          <p:spPr>
            <a:xfrm>
              <a:off x="969523" y="448749"/>
              <a:ext cx="4075134" cy="4075134"/>
            </a:xfrm>
            <a:prstGeom prst="pie">
              <a:avLst>
                <a:gd name="adj1" fmla="val 1800000"/>
                <a:gd name="adj2" fmla="val 9000000"/>
              </a:avLst>
            </a:prstGeom>
            <a:solidFill>
              <a:srgbClr val="BC8334"/>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6"/>
            <p:cNvSpPr txBox="1"/>
            <p:nvPr/>
          </p:nvSpPr>
          <p:spPr>
            <a:xfrm>
              <a:off x="2085333" y="3019965"/>
              <a:ext cx="1843513" cy="1261351"/>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Να μην παραλείπεται η διερεύνηση για υποφυσιακή ανεπάρκεια ( αυξημένη συχνότητα στους ηλικιωμένους</a:t>
              </a:r>
              <a:endParaRPr sz="1200">
                <a:solidFill>
                  <a:schemeClr val="lt1"/>
                </a:solidFill>
                <a:latin typeface="Century Gothic"/>
                <a:ea typeface="Century Gothic"/>
                <a:cs typeface="Century Gothic"/>
                <a:sym typeface="Century Gothic"/>
              </a:endParaRPr>
            </a:p>
          </p:txBody>
        </p:sp>
        <p:sp>
          <p:nvSpPr>
            <p:cNvPr id="1411" name="Google Shape;1411;p46"/>
            <p:cNvSpPr/>
            <p:nvPr/>
          </p:nvSpPr>
          <p:spPr>
            <a:xfrm>
              <a:off x="969523" y="448749"/>
              <a:ext cx="4075134" cy="4075134"/>
            </a:xfrm>
            <a:prstGeom prst="pie">
              <a:avLst>
                <a:gd name="adj1" fmla="val 9000000"/>
                <a:gd name="adj2" fmla="val 16200000"/>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46"/>
            <p:cNvSpPr txBox="1"/>
            <p:nvPr/>
          </p:nvSpPr>
          <p:spPr>
            <a:xfrm>
              <a:off x="1406144" y="1249222"/>
              <a:ext cx="1382634" cy="1358378"/>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a:solidFill>
                    <a:schemeClr val="lt1"/>
                  </a:solidFill>
                  <a:latin typeface="Century Gothic"/>
                  <a:ea typeface="Century Gothic"/>
                  <a:cs typeface="Century Gothic"/>
                  <a:sym typeface="Century Gothic"/>
                </a:rPr>
                <a:t>Συχνά δύσκολη η διάκριση υπογκαιμίας - νορμογκαιμίας</a:t>
              </a:r>
              <a:endParaRPr sz="1200">
                <a:solidFill>
                  <a:schemeClr val="lt1"/>
                </a:solidFill>
                <a:latin typeface="Century Gothic"/>
                <a:ea typeface="Century Gothic"/>
                <a:cs typeface="Century Gothic"/>
                <a:sym typeface="Century Gothic"/>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416"/>
        <p:cNvGrpSpPr/>
        <p:nvPr/>
      </p:nvGrpSpPr>
      <p:grpSpPr>
        <a:xfrm>
          <a:off x="0" y="0"/>
          <a:ext cx="0" cy="0"/>
          <a:chOff x="0" y="0"/>
          <a:chExt cx="0" cy="0"/>
        </a:xfrm>
      </p:grpSpPr>
      <p:grpSp>
        <p:nvGrpSpPr>
          <p:cNvPr id="1417" name="Google Shape;1417;p47"/>
          <p:cNvGrpSpPr/>
          <p:nvPr/>
        </p:nvGrpSpPr>
        <p:grpSpPr>
          <a:xfrm>
            <a:off x="9" y="228600"/>
            <a:ext cx="2851523" cy="6638625"/>
            <a:chOff x="2487613" y="285750"/>
            <a:chExt cx="2428875" cy="5654676"/>
          </a:xfrm>
        </p:grpSpPr>
        <p:sp>
          <p:nvSpPr>
            <p:cNvPr id="1418" name="Google Shape;1418;p47"/>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7"/>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7"/>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7"/>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7"/>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7"/>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7"/>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7"/>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7"/>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7"/>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7"/>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7"/>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0" name="Google Shape;1430;p47"/>
          <p:cNvGrpSpPr/>
          <p:nvPr/>
        </p:nvGrpSpPr>
        <p:grpSpPr>
          <a:xfrm>
            <a:off x="27224" y="-786"/>
            <a:ext cx="2356675" cy="6854040"/>
            <a:chOff x="6627813" y="194833"/>
            <a:chExt cx="1952625" cy="5678918"/>
          </a:xfrm>
        </p:grpSpPr>
        <p:sp>
          <p:nvSpPr>
            <p:cNvPr id="1431" name="Google Shape;1431;p47"/>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7"/>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7"/>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7"/>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7"/>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7"/>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7"/>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7"/>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7"/>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7"/>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7"/>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7"/>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3" name="Google Shape;1443;p47"/>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4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47"/>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446" name="Google Shape;1446;p47"/>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Οσφυαλγία</a:t>
            </a:r>
            <a:endParaRPr/>
          </a:p>
        </p:txBody>
      </p:sp>
      <p:sp>
        <p:nvSpPr>
          <p:cNvPr id="1447" name="Google Shape;1447;p47"/>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448" name="Google Shape;1448;p47"/>
          <p:cNvGrpSpPr/>
          <p:nvPr/>
        </p:nvGrpSpPr>
        <p:grpSpPr>
          <a:xfrm>
            <a:off x="9" y="228600"/>
            <a:ext cx="2851523" cy="6638625"/>
            <a:chOff x="2487613" y="285750"/>
            <a:chExt cx="2428875" cy="5654676"/>
          </a:xfrm>
        </p:grpSpPr>
        <p:sp>
          <p:nvSpPr>
            <p:cNvPr id="1449" name="Google Shape;1449;p47"/>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47"/>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47"/>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47"/>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47"/>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47"/>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47"/>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47"/>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47"/>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47"/>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47"/>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47"/>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1" name="Google Shape;1461;p47"/>
          <p:cNvGrpSpPr/>
          <p:nvPr/>
        </p:nvGrpSpPr>
        <p:grpSpPr>
          <a:xfrm>
            <a:off x="27224" y="-786"/>
            <a:ext cx="2356675" cy="6854040"/>
            <a:chOff x="6627813" y="194833"/>
            <a:chExt cx="1952625" cy="5678918"/>
          </a:xfrm>
        </p:grpSpPr>
        <p:sp>
          <p:nvSpPr>
            <p:cNvPr id="1462" name="Google Shape;1462;p47"/>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7"/>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7"/>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7"/>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7"/>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7"/>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7"/>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7"/>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7"/>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47"/>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47"/>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7"/>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4" name="Google Shape;1474;p47"/>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446"/>
                                        </p:tgtEl>
                                        <p:attrNameLst>
                                          <p:attrName>style.visibility</p:attrName>
                                        </p:attrNameLst>
                                      </p:cBhvr>
                                      <p:to>
                                        <p:strVal val="visible"/>
                                      </p:to>
                                    </p:set>
                                    <p:animEffect transition="in" filter="fade">
                                      <p:cBhvr>
                                        <p:cTn id="7" dur="400"/>
                                        <p:tgtEl>
                                          <p:spTgt spid="1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478"/>
        <p:cNvGrpSpPr/>
        <p:nvPr/>
      </p:nvGrpSpPr>
      <p:grpSpPr>
        <a:xfrm>
          <a:off x="0" y="0"/>
          <a:ext cx="0" cy="0"/>
          <a:chOff x="0" y="0"/>
          <a:chExt cx="0" cy="0"/>
        </a:xfrm>
      </p:grpSpPr>
      <p:sp>
        <p:nvSpPr>
          <p:cNvPr id="1479" name="Google Shape;1479;p48"/>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480" name="Google Shape;1480;p48"/>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Οσφυαλγία (μη τραυματικής αιτιολογίας)</a:t>
            </a:r>
            <a:endParaRPr/>
          </a:p>
        </p:txBody>
      </p:sp>
      <p:sp>
        <p:nvSpPr>
          <p:cNvPr id="1481" name="Google Shape;1481;p48"/>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4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3" name="Google Shape;1483;p48"/>
          <p:cNvGrpSpPr/>
          <p:nvPr/>
        </p:nvGrpSpPr>
        <p:grpSpPr>
          <a:xfrm>
            <a:off x="1794897" y="2307553"/>
            <a:ext cx="8987404" cy="3484800"/>
            <a:chOff x="0" y="84570"/>
            <a:chExt cx="8987404" cy="3484800"/>
          </a:xfrm>
        </p:grpSpPr>
        <p:sp>
          <p:nvSpPr>
            <p:cNvPr id="1484" name="Google Shape;1484;p48"/>
            <p:cNvSpPr/>
            <p:nvPr/>
          </p:nvSpPr>
          <p:spPr>
            <a:xfrm>
              <a:off x="0" y="84570"/>
              <a:ext cx="8987404" cy="1123200"/>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8"/>
            <p:cNvSpPr txBox="1"/>
            <p:nvPr/>
          </p:nvSpPr>
          <p:spPr>
            <a:xfrm>
              <a:off x="54830" y="139400"/>
              <a:ext cx="8877744" cy="1013540"/>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l-GR" sz="2000" dirty="0" err="1">
                  <a:solidFill>
                    <a:schemeClr val="lt1"/>
                  </a:solidFill>
                  <a:latin typeface="Century Gothic"/>
                  <a:ea typeface="Century Gothic"/>
                  <a:cs typeface="Century Gothic"/>
                  <a:sym typeface="Century Gothic"/>
                </a:rPr>
                <a:t>Νεοεμφανισθείσα</a:t>
              </a:r>
              <a:r>
                <a:rPr lang="el-GR" sz="2000" dirty="0">
                  <a:solidFill>
                    <a:schemeClr val="lt1"/>
                  </a:solidFill>
                  <a:latin typeface="Century Gothic"/>
                  <a:ea typeface="Century Gothic"/>
                  <a:cs typeface="Century Gothic"/>
                  <a:sym typeface="Century Gothic"/>
                </a:rPr>
                <a:t> οσφυαλγία  μη τραυματικής αιτιολογίας στους ηλικιωμένους συνδέεται πολύ συχνότερα με </a:t>
              </a:r>
              <a:r>
                <a:rPr lang="el-GR" sz="2000" b="1" dirty="0">
                  <a:solidFill>
                    <a:schemeClr val="lt1"/>
                  </a:solidFill>
                  <a:latin typeface="Century Gothic"/>
                  <a:ea typeface="Century Gothic"/>
                  <a:cs typeface="Century Gothic"/>
                  <a:sym typeface="Century Gothic"/>
                </a:rPr>
                <a:t>σοβαρή υποκείμενη νόσο </a:t>
              </a:r>
              <a:r>
                <a:rPr lang="el-GR" sz="2000" dirty="0">
                  <a:solidFill>
                    <a:schemeClr val="lt1"/>
                  </a:solidFill>
                  <a:latin typeface="Century Gothic"/>
                  <a:ea typeface="Century Gothic"/>
                  <a:cs typeface="Century Gothic"/>
                  <a:sym typeface="Century Gothic"/>
                </a:rPr>
                <a:t>από ότι στους νεότερους</a:t>
              </a:r>
              <a:endParaRPr sz="2000" dirty="0">
                <a:solidFill>
                  <a:schemeClr val="lt1"/>
                </a:solidFill>
                <a:latin typeface="Century Gothic"/>
                <a:ea typeface="Century Gothic"/>
                <a:cs typeface="Century Gothic"/>
                <a:sym typeface="Century Gothic"/>
              </a:endParaRPr>
            </a:p>
          </p:txBody>
        </p:sp>
        <p:sp>
          <p:nvSpPr>
            <p:cNvPr id="1486" name="Google Shape;1486;p48"/>
            <p:cNvSpPr/>
            <p:nvPr/>
          </p:nvSpPr>
          <p:spPr>
            <a:xfrm>
              <a:off x="0" y="1265370"/>
              <a:ext cx="8987404" cy="1123200"/>
            </a:xfrm>
            <a:prstGeom prst="roundRect">
              <a:avLst>
                <a:gd name="adj" fmla="val 16667"/>
              </a:avLst>
            </a:prstGeom>
            <a:gradFill>
              <a:gsLst>
                <a:gs pos="0">
                  <a:srgbClr val="C19053"/>
                </a:gs>
                <a:gs pos="100000">
                  <a:srgbClr val="AE792F"/>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8"/>
            <p:cNvSpPr txBox="1"/>
            <p:nvPr/>
          </p:nvSpPr>
          <p:spPr>
            <a:xfrm>
              <a:off x="54830" y="1320200"/>
              <a:ext cx="8877744" cy="1013540"/>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l-GR" sz="2000">
                  <a:solidFill>
                    <a:schemeClr val="lt1"/>
                  </a:solidFill>
                  <a:latin typeface="Century Gothic"/>
                  <a:ea typeface="Century Gothic"/>
                  <a:cs typeface="Century Gothic"/>
                  <a:sym typeface="Century Gothic"/>
                </a:rPr>
                <a:t>Ορθοπεδικά αίτια : οστεοπορωτικό κάταγμα, οστεομυελίτιδα, νεοπλασματική νόσος</a:t>
              </a:r>
              <a:endParaRPr sz="2000">
                <a:solidFill>
                  <a:schemeClr val="lt1"/>
                </a:solidFill>
                <a:latin typeface="Century Gothic"/>
                <a:ea typeface="Century Gothic"/>
                <a:cs typeface="Century Gothic"/>
                <a:sym typeface="Century Gothic"/>
              </a:endParaRPr>
            </a:p>
          </p:txBody>
        </p:sp>
        <p:sp>
          <p:nvSpPr>
            <p:cNvPr id="1488" name="Google Shape;1488;p48"/>
            <p:cNvSpPr/>
            <p:nvPr/>
          </p:nvSpPr>
          <p:spPr>
            <a:xfrm>
              <a:off x="0" y="2446170"/>
              <a:ext cx="8987404" cy="1123200"/>
            </a:xfrm>
            <a:prstGeom prst="roundRect">
              <a:avLst>
                <a:gd name="adj" fmla="val 16667"/>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8"/>
            <p:cNvSpPr txBox="1"/>
            <p:nvPr/>
          </p:nvSpPr>
          <p:spPr>
            <a:xfrm>
              <a:off x="54830" y="2501000"/>
              <a:ext cx="8877744" cy="1013540"/>
            </a:xfrm>
            <a:prstGeom prst="rect">
              <a:avLst/>
            </a:prstGeom>
            <a:noFill/>
            <a:ln>
              <a:noFill/>
            </a:ln>
          </p:spPr>
          <p:txBody>
            <a:bodyPr spcFirstLastPara="1" wrap="square" lIns="76200" tIns="76200" rIns="76200" bIns="76200" anchor="ctr" anchorCtr="0">
              <a:noAutofit/>
            </a:bodyPr>
            <a:lstStyle/>
            <a:p>
              <a:pPr marL="0" marR="0" lvl="0" indent="0" algn="l" rtl="0">
                <a:lnSpc>
                  <a:spcPct val="90000"/>
                </a:lnSpc>
                <a:spcBef>
                  <a:spcPts val="0"/>
                </a:spcBef>
                <a:spcAft>
                  <a:spcPts val="0"/>
                </a:spcAft>
                <a:buClr>
                  <a:schemeClr val="lt1"/>
                </a:buClr>
                <a:buSzPts val="2000"/>
                <a:buFont typeface="Century Gothic"/>
                <a:buNone/>
              </a:pPr>
              <a:r>
                <a:rPr lang="el-GR" sz="2000">
                  <a:solidFill>
                    <a:schemeClr val="lt1"/>
                  </a:solidFill>
                  <a:latin typeface="Century Gothic"/>
                  <a:ea typeface="Century Gothic"/>
                  <a:cs typeface="Century Gothic"/>
                  <a:sym typeface="Century Gothic"/>
                </a:rPr>
                <a:t>Διερεύνηση προς αποκλεισμό νεφρολιθίασης, πυελονεφρίτιδας, αορτικής νόσου, πανκρεατίτιδας, αποστήματος ψωίτη</a:t>
              </a:r>
              <a:endParaRPr sz="2000">
                <a:solidFill>
                  <a:schemeClr val="lt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F6B42F5E-7C3F-4D26-A330-65155A720E8B}"/>
              </a:ext>
            </a:extLst>
          </p:cNvPr>
          <p:cNvSpPr txBox="1"/>
          <p:nvPr/>
        </p:nvSpPr>
        <p:spPr>
          <a:xfrm>
            <a:off x="3886200" y="6233890"/>
            <a:ext cx="6841271" cy="430887"/>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10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493"/>
        <p:cNvGrpSpPr/>
        <p:nvPr/>
      </p:nvGrpSpPr>
      <p:grpSpPr>
        <a:xfrm>
          <a:off x="0" y="0"/>
          <a:ext cx="0" cy="0"/>
          <a:chOff x="0" y="0"/>
          <a:chExt cx="0" cy="0"/>
        </a:xfrm>
      </p:grpSpPr>
      <p:grpSp>
        <p:nvGrpSpPr>
          <p:cNvPr id="1494" name="Google Shape;1494;p49"/>
          <p:cNvGrpSpPr/>
          <p:nvPr/>
        </p:nvGrpSpPr>
        <p:grpSpPr>
          <a:xfrm>
            <a:off x="9" y="228600"/>
            <a:ext cx="2851523" cy="6638625"/>
            <a:chOff x="2487613" y="285750"/>
            <a:chExt cx="2428875" cy="5654676"/>
          </a:xfrm>
        </p:grpSpPr>
        <p:sp>
          <p:nvSpPr>
            <p:cNvPr id="1495" name="Google Shape;1495;p49"/>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49"/>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9"/>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49"/>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49"/>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9"/>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9"/>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9"/>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9"/>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9"/>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9"/>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9"/>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7" name="Google Shape;1507;p49"/>
          <p:cNvGrpSpPr/>
          <p:nvPr/>
        </p:nvGrpSpPr>
        <p:grpSpPr>
          <a:xfrm>
            <a:off x="27224" y="-786"/>
            <a:ext cx="2356675" cy="6854040"/>
            <a:chOff x="6627813" y="194833"/>
            <a:chExt cx="1952625" cy="5678918"/>
          </a:xfrm>
        </p:grpSpPr>
        <p:sp>
          <p:nvSpPr>
            <p:cNvPr id="1508" name="Google Shape;1508;p49"/>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9"/>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49"/>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49"/>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9"/>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9"/>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9"/>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9"/>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9"/>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9"/>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9"/>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9"/>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0" name="Google Shape;1520;p49"/>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9"/>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523" name="Google Shape;1523;p49"/>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dirty="0"/>
              <a:t>Οξύ κοιλιακό άλγος</a:t>
            </a:r>
            <a:endParaRPr dirty="0"/>
          </a:p>
        </p:txBody>
      </p:sp>
      <p:sp>
        <p:nvSpPr>
          <p:cNvPr id="1524" name="Google Shape;1524;p49"/>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525" name="Google Shape;1525;p49"/>
          <p:cNvGrpSpPr/>
          <p:nvPr/>
        </p:nvGrpSpPr>
        <p:grpSpPr>
          <a:xfrm>
            <a:off x="9" y="228600"/>
            <a:ext cx="2851523" cy="6638625"/>
            <a:chOff x="2487613" y="285750"/>
            <a:chExt cx="2428875" cy="5654676"/>
          </a:xfrm>
        </p:grpSpPr>
        <p:sp>
          <p:nvSpPr>
            <p:cNvPr id="1526" name="Google Shape;1526;p49"/>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9"/>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9"/>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9"/>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9"/>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9"/>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9"/>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9"/>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9"/>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9"/>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9"/>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9"/>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8" name="Google Shape;1538;p49"/>
          <p:cNvGrpSpPr/>
          <p:nvPr/>
        </p:nvGrpSpPr>
        <p:grpSpPr>
          <a:xfrm>
            <a:off x="27224" y="-786"/>
            <a:ext cx="2356675" cy="6854040"/>
            <a:chOff x="6627813" y="194833"/>
            <a:chExt cx="1952625" cy="5678918"/>
          </a:xfrm>
        </p:grpSpPr>
        <p:sp>
          <p:nvSpPr>
            <p:cNvPr id="1539" name="Google Shape;1539;p49"/>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9"/>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9"/>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9"/>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9"/>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9"/>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9"/>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9"/>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9"/>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9"/>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9"/>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9"/>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1" name="Google Shape;1551;p49"/>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523"/>
                                        </p:tgtEl>
                                        <p:attrNameLst>
                                          <p:attrName>style.visibility</p:attrName>
                                        </p:attrNameLst>
                                      </p:cBhvr>
                                      <p:to>
                                        <p:strVal val="visible"/>
                                      </p:to>
                                    </p:set>
                                    <p:animEffect transition="in" filter="fade">
                                      <p:cBhvr>
                                        <p:cTn id="7" dur="700"/>
                                        <p:tgtEl>
                                          <p:spTgt spid="15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39DE82-D933-4C04-8B2B-20FEE88FEDE6}"/>
              </a:ext>
            </a:extLst>
          </p:cNvPr>
          <p:cNvSpPr>
            <a:spLocks noGrp="1"/>
          </p:cNvSpPr>
          <p:nvPr>
            <p:ph type="title"/>
          </p:nvPr>
        </p:nvSpPr>
        <p:spPr/>
        <p:txBody>
          <a:bodyPr/>
          <a:lstStyle/>
          <a:p>
            <a:r>
              <a:rPr lang="el-GR" sz="3600" dirty="0"/>
              <a:t>Οξύ κοιλιακό άλγος</a:t>
            </a:r>
            <a:endParaRPr lang="el-GR" dirty="0"/>
          </a:p>
        </p:txBody>
      </p:sp>
      <p:sp>
        <p:nvSpPr>
          <p:cNvPr id="3" name="Θέση κειμένου 2">
            <a:extLst>
              <a:ext uri="{FF2B5EF4-FFF2-40B4-BE49-F238E27FC236}">
                <a16:creationId xmlns:a16="http://schemas.microsoft.com/office/drawing/2014/main" id="{E4102FE6-B076-4211-A938-62359825EDC1}"/>
              </a:ext>
            </a:extLst>
          </p:cNvPr>
          <p:cNvSpPr>
            <a:spLocks noGrp="1"/>
          </p:cNvSpPr>
          <p:nvPr>
            <p:ph type="body" idx="1"/>
          </p:nvPr>
        </p:nvSpPr>
        <p:spPr>
          <a:xfrm>
            <a:off x="2254916" y="1802306"/>
            <a:ext cx="8915400" cy="3777622"/>
          </a:xfrm>
        </p:spPr>
        <p:txBody>
          <a:bodyPr/>
          <a:lstStyle/>
          <a:p>
            <a:endParaRPr lang="el-GR" dirty="0"/>
          </a:p>
        </p:txBody>
      </p:sp>
      <p:graphicFrame>
        <p:nvGraphicFramePr>
          <p:cNvPr id="5" name="Διάγραμμα 4">
            <a:extLst>
              <a:ext uri="{FF2B5EF4-FFF2-40B4-BE49-F238E27FC236}">
                <a16:creationId xmlns:a16="http://schemas.microsoft.com/office/drawing/2014/main" id="{54008F97-6B03-4949-B272-3FCE18CB7518}"/>
              </a:ext>
            </a:extLst>
          </p:cNvPr>
          <p:cNvGraphicFramePr/>
          <p:nvPr>
            <p:extLst>
              <p:ext uri="{D42A27DB-BD31-4B8C-83A1-F6EECF244321}">
                <p14:modId xmlns:p14="http://schemas.microsoft.com/office/powerpoint/2010/main" val="1890798068"/>
              </p:ext>
            </p:extLst>
          </p:nvPr>
        </p:nvGraphicFramePr>
        <p:xfrm>
          <a:off x="2674374" y="2035277"/>
          <a:ext cx="7485626" cy="4103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954272DE-564D-476C-9FC6-DCE8C6B29229}"/>
              </a:ext>
            </a:extLst>
          </p:cNvPr>
          <p:cNvSpPr txBox="1"/>
          <p:nvPr/>
        </p:nvSpPr>
        <p:spPr>
          <a:xfrm>
            <a:off x="2795638" y="6268609"/>
            <a:ext cx="7364362" cy="561692"/>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2000" dirty="0"/>
          </a:p>
        </p:txBody>
      </p:sp>
    </p:spTree>
    <p:extLst>
      <p:ext uri="{BB962C8B-B14F-4D97-AF65-F5344CB8AC3E}">
        <p14:creationId xmlns:p14="http://schemas.microsoft.com/office/powerpoint/2010/main" val="2707343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7A9D5A-4910-4633-AE5D-C177348EAE17}"/>
              </a:ext>
            </a:extLst>
          </p:cNvPr>
          <p:cNvSpPr>
            <a:spLocks noGrp="1"/>
          </p:cNvSpPr>
          <p:nvPr>
            <p:ph type="title"/>
          </p:nvPr>
        </p:nvSpPr>
        <p:spPr/>
        <p:txBody>
          <a:bodyPr/>
          <a:lstStyle/>
          <a:p>
            <a:r>
              <a:rPr lang="el-GR" dirty="0"/>
              <a:t>Άτυπη εικόνα</a:t>
            </a:r>
          </a:p>
        </p:txBody>
      </p:sp>
      <p:sp>
        <p:nvSpPr>
          <p:cNvPr id="3" name="Θέση κειμένου 2">
            <a:extLst>
              <a:ext uri="{FF2B5EF4-FFF2-40B4-BE49-F238E27FC236}">
                <a16:creationId xmlns:a16="http://schemas.microsoft.com/office/drawing/2014/main" id="{461AB400-5B91-410C-88E7-B4C1FE679013}"/>
              </a:ext>
            </a:extLst>
          </p:cNvPr>
          <p:cNvSpPr>
            <a:spLocks noGrp="1"/>
          </p:cNvSpPr>
          <p:nvPr>
            <p:ph type="body" idx="1"/>
          </p:nvPr>
        </p:nvSpPr>
        <p:spPr/>
        <p:txBody>
          <a:bodyPr/>
          <a:lstStyle/>
          <a:p>
            <a:endParaRPr lang="el-GR"/>
          </a:p>
        </p:txBody>
      </p:sp>
      <p:graphicFrame>
        <p:nvGraphicFramePr>
          <p:cNvPr id="4" name="Διάγραμμα 3">
            <a:extLst>
              <a:ext uri="{FF2B5EF4-FFF2-40B4-BE49-F238E27FC236}">
                <a16:creationId xmlns:a16="http://schemas.microsoft.com/office/drawing/2014/main" id="{9AE60F1A-2654-494A-BF61-A694241CABAC}"/>
              </a:ext>
            </a:extLst>
          </p:cNvPr>
          <p:cNvGraphicFramePr/>
          <p:nvPr>
            <p:extLst>
              <p:ext uri="{D42A27DB-BD31-4B8C-83A1-F6EECF244321}">
                <p14:modId xmlns:p14="http://schemas.microsoft.com/office/powerpoint/2010/main" val="3146561884"/>
              </p:ext>
            </p:extLst>
          </p:nvPr>
        </p:nvGraphicFramePr>
        <p:xfrm>
          <a:off x="2589212" y="2133599"/>
          <a:ext cx="8915400" cy="37776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DAF934B-05D2-4411-A760-43BF53353BAD}"/>
              </a:ext>
            </a:extLst>
          </p:cNvPr>
          <p:cNvSpPr txBox="1"/>
          <p:nvPr/>
        </p:nvSpPr>
        <p:spPr>
          <a:xfrm>
            <a:off x="4444181" y="6136327"/>
            <a:ext cx="7060431" cy="730969"/>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2000" dirty="0"/>
          </a:p>
          <a:p>
            <a:endParaRPr lang="el-GR" sz="1050" dirty="0"/>
          </a:p>
        </p:txBody>
      </p:sp>
    </p:spTree>
    <p:extLst>
      <p:ext uri="{BB962C8B-B14F-4D97-AF65-F5344CB8AC3E}">
        <p14:creationId xmlns:p14="http://schemas.microsoft.com/office/powerpoint/2010/main" val="11060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EA5BB8-7D0A-4231-A0E9-4CFE0AF74BC7}"/>
              </a:ext>
            </a:extLst>
          </p:cNvPr>
          <p:cNvSpPr>
            <a:spLocks noGrp="1"/>
          </p:cNvSpPr>
          <p:nvPr>
            <p:ph type="title"/>
          </p:nvPr>
        </p:nvSpPr>
        <p:spPr/>
        <p:txBody>
          <a:bodyPr/>
          <a:lstStyle/>
          <a:p>
            <a:r>
              <a:rPr lang="el-GR" dirty="0"/>
              <a:t>Διαγνώσεις που χρειάζονται προσοχή</a:t>
            </a:r>
          </a:p>
        </p:txBody>
      </p:sp>
      <p:sp>
        <p:nvSpPr>
          <p:cNvPr id="3" name="Θέση κειμένου 2">
            <a:extLst>
              <a:ext uri="{FF2B5EF4-FFF2-40B4-BE49-F238E27FC236}">
                <a16:creationId xmlns:a16="http://schemas.microsoft.com/office/drawing/2014/main" id="{57FA9005-5499-4C79-8287-F90823FD2CA2}"/>
              </a:ext>
            </a:extLst>
          </p:cNvPr>
          <p:cNvSpPr>
            <a:spLocks noGrp="1"/>
          </p:cNvSpPr>
          <p:nvPr>
            <p:ph type="body" idx="1"/>
          </p:nvPr>
        </p:nvSpPr>
        <p:spPr/>
        <p:txBody>
          <a:bodyPr/>
          <a:lstStyle/>
          <a:p>
            <a:endParaRPr lang="el-GR" dirty="0"/>
          </a:p>
        </p:txBody>
      </p:sp>
      <p:graphicFrame>
        <p:nvGraphicFramePr>
          <p:cNvPr id="5" name="Διάγραμμα 4">
            <a:extLst>
              <a:ext uri="{FF2B5EF4-FFF2-40B4-BE49-F238E27FC236}">
                <a16:creationId xmlns:a16="http://schemas.microsoft.com/office/drawing/2014/main" id="{7A1B3251-F6AB-4FE0-A2FB-1532EB32EFBA}"/>
              </a:ext>
            </a:extLst>
          </p:cNvPr>
          <p:cNvGraphicFramePr/>
          <p:nvPr>
            <p:extLst>
              <p:ext uri="{D42A27DB-BD31-4B8C-83A1-F6EECF244321}">
                <p14:modId xmlns:p14="http://schemas.microsoft.com/office/powerpoint/2010/main" val="1875461502"/>
              </p:ext>
            </p:extLst>
          </p:nvPr>
        </p:nvGraphicFramePr>
        <p:xfrm>
          <a:off x="2589212" y="2133600"/>
          <a:ext cx="8911686" cy="4004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4E44DD10-35A8-4F52-A00C-B70E9B898FDF}"/>
              </a:ext>
            </a:extLst>
          </p:cNvPr>
          <p:cNvSpPr txBox="1"/>
          <p:nvPr/>
        </p:nvSpPr>
        <p:spPr>
          <a:xfrm>
            <a:off x="3854245" y="6233890"/>
            <a:ext cx="7646653" cy="900246"/>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2000" dirty="0"/>
          </a:p>
          <a:p>
            <a:pPr algn="r"/>
            <a:endParaRPr lang="el-GR" sz="1050" dirty="0"/>
          </a:p>
          <a:p>
            <a:pPr algn="r"/>
            <a:endParaRPr lang="el-GR" sz="1050" dirty="0"/>
          </a:p>
        </p:txBody>
      </p:sp>
    </p:spTree>
    <p:extLst>
      <p:ext uri="{BB962C8B-B14F-4D97-AF65-F5344CB8AC3E}">
        <p14:creationId xmlns:p14="http://schemas.microsoft.com/office/powerpoint/2010/main" val="3516731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B6EFA1-68A9-4597-98DF-52EF6BD80208}"/>
              </a:ext>
            </a:extLst>
          </p:cNvPr>
          <p:cNvSpPr>
            <a:spLocks noGrp="1"/>
          </p:cNvSpPr>
          <p:nvPr>
            <p:ph type="title"/>
          </p:nvPr>
        </p:nvSpPr>
        <p:spPr/>
        <p:txBody>
          <a:bodyPr/>
          <a:lstStyle/>
          <a:p>
            <a:r>
              <a:rPr lang="el-GR" sz="3600" dirty="0"/>
              <a:t>Απεικονιστικός έλεγχος </a:t>
            </a:r>
            <a:endParaRPr lang="el-GR" dirty="0"/>
          </a:p>
        </p:txBody>
      </p:sp>
      <p:sp>
        <p:nvSpPr>
          <p:cNvPr id="3" name="Θέση κειμένου 2">
            <a:extLst>
              <a:ext uri="{FF2B5EF4-FFF2-40B4-BE49-F238E27FC236}">
                <a16:creationId xmlns:a16="http://schemas.microsoft.com/office/drawing/2014/main" id="{9E61A2BF-27A1-42AD-B20A-7AAFEE1DBCA4}"/>
              </a:ext>
            </a:extLst>
          </p:cNvPr>
          <p:cNvSpPr>
            <a:spLocks noGrp="1"/>
          </p:cNvSpPr>
          <p:nvPr>
            <p:ph type="body" idx="1"/>
          </p:nvPr>
        </p:nvSpPr>
        <p:spPr/>
        <p:txBody>
          <a:bodyPr/>
          <a:lstStyle/>
          <a:p>
            <a:endParaRPr lang="el-GR" dirty="0"/>
          </a:p>
        </p:txBody>
      </p:sp>
      <p:graphicFrame>
        <p:nvGraphicFramePr>
          <p:cNvPr id="5" name="Διάγραμμα 4">
            <a:extLst>
              <a:ext uri="{FF2B5EF4-FFF2-40B4-BE49-F238E27FC236}">
                <a16:creationId xmlns:a16="http://schemas.microsoft.com/office/drawing/2014/main" id="{C8F3AAE2-D003-44F0-9F4A-15BC87D0AB47}"/>
              </a:ext>
            </a:extLst>
          </p:cNvPr>
          <p:cNvGraphicFramePr/>
          <p:nvPr>
            <p:extLst>
              <p:ext uri="{D42A27DB-BD31-4B8C-83A1-F6EECF244321}">
                <p14:modId xmlns:p14="http://schemas.microsoft.com/office/powerpoint/2010/main" val="2289428369"/>
              </p:ext>
            </p:extLst>
          </p:nvPr>
        </p:nvGraphicFramePr>
        <p:xfrm>
          <a:off x="2589211" y="2133600"/>
          <a:ext cx="8911687" cy="3854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056805C-2B13-4E36-9DAE-EBAFA9FD0DEA}"/>
              </a:ext>
            </a:extLst>
          </p:cNvPr>
          <p:cNvSpPr txBox="1"/>
          <p:nvPr/>
        </p:nvSpPr>
        <p:spPr>
          <a:xfrm>
            <a:off x="3628103" y="6233890"/>
            <a:ext cx="7872795" cy="738664"/>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1050" dirty="0"/>
          </a:p>
          <a:p>
            <a:endParaRPr lang="el-GR" sz="1050" dirty="0"/>
          </a:p>
          <a:p>
            <a:endParaRPr lang="el-GR" sz="1050" dirty="0"/>
          </a:p>
        </p:txBody>
      </p:sp>
    </p:spTree>
    <p:extLst>
      <p:ext uri="{BB962C8B-B14F-4D97-AF65-F5344CB8AC3E}">
        <p14:creationId xmlns:p14="http://schemas.microsoft.com/office/powerpoint/2010/main" val="2856328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596"/>
        <p:cNvGrpSpPr/>
        <p:nvPr/>
      </p:nvGrpSpPr>
      <p:grpSpPr>
        <a:xfrm>
          <a:off x="0" y="0"/>
          <a:ext cx="0" cy="0"/>
          <a:chOff x="0" y="0"/>
          <a:chExt cx="0" cy="0"/>
        </a:xfrm>
      </p:grpSpPr>
      <p:grpSp>
        <p:nvGrpSpPr>
          <p:cNvPr id="1597" name="Google Shape;1597;p54"/>
          <p:cNvGrpSpPr/>
          <p:nvPr/>
        </p:nvGrpSpPr>
        <p:grpSpPr>
          <a:xfrm>
            <a:off x="9" y="228600"/>
            <a:ext cx="2851523" cy="6638625"/>
            <a:chOff x="2487613" y="285750"/>
            <a:chExt cx="2428875" cy="5654676"/>
          </a:xfrm>
        </p:grpSpPr>
        <p:sp>
          <p:nvSpPr>
            <p:cNvPr id="1598" name="Google Shape;1598;p54"/>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54"/>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54"/>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54"/>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54"/>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54"/>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54"/>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54"/>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54"/>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54"/>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54"/>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54"/>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0" name="Google Shape;1610;p54"/>
          <p:cNvGrpSpPr/>
          <p:nvPr/>
        </p:nvGrpSpPr>
        <p:grpSpPr>
          <a:xfrm>
            <a:off x="27224" y="-786"/>
            <a:ext cx="2356675" cy="6854040"/>
            <a:chOff x="6627813" y="194833"/>
            <a:chExt cx="1952625" cy="5678918"/>
          </a:xfrm>
        </p:grpSpPr>
        <p:sp>
          <p:nvSpPr>
            <p:cNvPr id="1611" name="Google Shape;1611;p54"/>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54"/>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54"/>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54"/>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54"/>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54"/>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54"/>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54"/>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54"/>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54"/>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54"/>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54"/>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23" name="Google Shape;1623;p54"/>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5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54"/>
          <p:cNvSpPr txBox="1">
            <a:spLocks noGrp="1"/>
          </p:cNvSpPr>
          <p:nvPr>
            <p:ph type="title"/>
          </p:nvPr>
        </p:nvSpPr>
        <p:spPr>
          <a:xfrm>
            <a:off x="3285125" y="1075587"/>
            <a:ext cx="3027185"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dirty="0"/>
              <a:t>Πτώσεις</a:t>
            </a:r>
            <a:br>
              <a:rPr lang="el-GR" sz="5400" dirty="0"/>
            </a:br>
            <a:endParaRPr sz="5400" dirty="0"/>
          </a:p>
        </p:txBody>
      </p:sp>
      <p:sp>
        <p:nvSpPr>
          <p:cNvPr id="1627" name="Google Shape;1627;p54"/>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628" name="Google Shape;1628;p54"/>
          <p:cNvGrpSpPr/>
          <p:nvPr/>
        </p:nvGrpSpPr>
        <p:grpSpPr>
          <a:xfrm>
            <a:off x="9" y="228600"/>
            <a:ext cx="2851523" cy="6638625"/>
            <a:chOff x="2487613" y="285750"/>
            <a:chExt cx="2428875" cy="5654676"/>
          </a:xfrm>
        </p:grpSpPr>
        <p:sp>
          <p:nvSpPr>
            <p:cNvPr id="1629" name="Google Shape;1629;p54"/>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4"/>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4"/>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4"/>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4"/>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4"/>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4"/>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4"/>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4"/>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4"/>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4"/>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54"/>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54"/>
          <p:cNvGrpSpPr/>
          <p:nvPr/>
        </p:nvGrpSpPr>
        <p:grpSpPr>
          <a:xfrm>
            <a:off x="27224" y="-786"/>
            <a:ext cx="2356675" cy="6854040"/>
            <a:chOff x="6627813" y="194833"/>
            <a:chExt cx="1952625" cy="5678918"/>
          </a:xfrm>
        </p:grpSpPr>
        <p:sp>
          <p:nvSpPr>
            <p:cNvPr id="1642" name="Google Shape;1642;p54"/>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4"/>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4"/>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4"/>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4"/>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4"/>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4"/>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4"/>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4"/>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4"/>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4"/>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54"/>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4" name="Google Shape;1654;p54"/>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 name="Picture 2" descr="My Medical Mantra - A guide to understand and tackle falls in an  #OlderPerson">
            <a:extLst>
              <a:ext uri="{FF2B5EF4-FFF2-40B4-BE49-F238E27FC236}">
                <a16:creationId xmlns:a16="http://schemas.microsoft.com/office/drawing/2014/main" id="{36006B89-A772-1B37-793C-B8E703BBC9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5903" y="2999113"/>
            <a:ext cx="5149064" cy="30102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626"/>
                                        </p:tgtEl>
                                        <p:attrNameLst>
                                          <p:attrName>style.visibility</p:attrName>
                                        </p:attrNameLst>
                                      </p:cBhvr>
                                      <p:to>
                                        <p:strVal val="visible"/>
                                      </p:to>
                                    </p:set>
                                    <p:animEffect transition="in" filter="fade">
                                      <p:cBhvr>
                                        <p:cTn id="7" dur="400"/>
                                        <p:tgtEl>
                                          <p:spTgt spid="1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666"/>
        <p:cNvGrpSpPr/>
        <p:nvPr/>
      </p:nvGrpSpPr>
      <p:grpSpPr>
        <a:xfrm>
          <a:off x="0" y="0"/>
          <a:ext cx="0" cy="0"/>
          <a:chOff x="0" y="0"/>
          <a:chExt cx="0" cy="0"/>
        </a:xfrm>
      </p:grpSpPr>
      <p:sp>
        <p:nvSpPr>
          <p:cNvPr id="1667" name="Google Shape;1667;p56"/>
          <p:cNvSpPr/>
          <p:nvPr/>
        </p:nvSpPr>
        <p:spPr>
          <a:xfrm>
            <a:off x="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668" name="Google Shape;1668;p56"/>
          <p:cNvSpPr txBox="1">
            <a:spLocks noGrp="1"/>
          </p:cNvSpPr>
          <p:nvPr>
            <p:ph type="title"/>
          </p:nvPr>
        </p:nvSpPr>
        <p:spPr>
          <a:xfrm>
            <a:off x="125989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3200"/>
              <a:buFont typeface="Century Gothic"/>
              <a:buNone/>
            </a:pPr>
            <a:r>
              <a:rPr lang="el-GR" sz="3200">
                <a:solidFill>
                  <a:schemeClr val="lt1"/>
                </a:solidFill>
              </a:rPr>
              <a:t>Πτώσεις</a:t>
            </a:r>
            <a:endParaRPr/>
          </a:p>
        </p:txBody>
      </p:sp>
      <p:sp>
        <p:nvSpPr>
          <p:cNvPr id="1669" name="Google Shape;1669;p56"/>
          <p:cNvSpPr/>
          <p:nvPr/>
        </p:nvSpPr>
        <p:spPr>
          <a:xfrm rot="10800000" flipH="1">
            <a:off x="-159" y="3179901"/>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56"/>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671" name="Google Shape;1671;p56"/>
          <p:cNvGrpSpPr/>
          <p:nvPr/>
        </p:nvGrpSpPr>
        <p:grpSpPr>
          <a:xfrm>
            <a:off x="4713144" y="925300"/>
            <a:ext cx="6832212" cy="4697280"/>
            <a:chOff x="0" y="283749"/>
            <a:chExt cx="6832212" cy="4697280"/>
          </a:xfrm>
        </p:grpSpPr>
        <p:sp>
          <p:nvSpPr>
            <p:cNvPr id="1672" name="Google Shape;1672;p56"/>
            <p:cNvSpPr/>
            <p:nvPr/>
          </p:nvSpPr>
          <p:spPr>
            <a:xfrm>
              <a:off x="0" y="283749"/>
              <a:ext cx="6832212" cy="1113840"/>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56"/>
            <p:cNvSpPr txBox="1"/>
            <p:nvPr/>
          </p:nvSpPr>
          <p:spPr>
            <a:xfrm>
              <a:off x="54373" y="338122"/>
              <a:ext cx="6723466" cy="100509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lt1"/>
                </a:buClr>
                <a:buSzPts val="2800"/>
                <a:buFont typeface="Century Gothic"/>
                <a:buNone/>
              </a:pPr>
              <a:r>
                <a:rPr lang="el-GR" sz="2800">
                  <a:solidFill>
                    <a:schemeClr val="lt1"/>
                  </a:solidFill>
                  <a:latin typeface="Century Gothic"/>
                  <a:ea typeface="Century Gothic"/>
                  <a:cs typeface="Century Gothic"/>
                  <a:sym typeface="Century Gothic"/>
                </a:rPr>
                <a:t>Η προεξάρχουσα αιτία νοσηρότητας και θνητότητας στους ηλικιωμένους</a:t>
              </a:r>
              <a:endParaRPr sz="2800">
                <a:solidFill>
                  <a:schemeClr val="lt1"/>
                </a:solidFill>
                <a:latin typeface="Century Gothic"/>
                <a:ea typeface="Century Gothic"/>
                <a:cs typeface="Century Gothic"/>
                <a:sym typeface="Century Gothic"/>
              </a:endParaRPr>
            </a:p>
          </p:txBody>
        </p:sp>
        <p:sp>
          <p:nvSpPr>
            <p:cNvPr id="1674" name="Google Shape;1674;p56"/>
            <p:cNvSpPr/>
            <p:nvPr/>
          </p:nvSpPr>
          <p:spPr>
            <a:xfrm>
              <a:off x="0" y="1478229"/>
              <a:ext cx="6832212" cy="1113840"/>
            </a:xfrm>
            <a:prstGeom prst="roundRect">
              <a:avLst>
                <a:gd name="adj" fmla="val 16667"/>
              </a:avLst>
            </a:prstGeom>
            <a:gradFill>
              <a:gsLst>
                <a:gs pos="0">
                  <a:srgbClr val="CC8E4E"/>
                </a:gs>
                <a:gs pos="100000">
                  <a:srgbClr val="B97726"/>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56"/>
            <p:cNvSpPr txBox="1"/>
            <p:nvPr/>
          </p:nvSpPr>
          <p:spPr>
            <a:xfrm>
              <a:off x="54373" y="1532602"/>
              <a:ext cx="6723466" cy="100509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lt1"/>
                </a:buClr>
                <a:buSzPts val="2800"/>
                <a:buFont typeface="Century Gothic"/>
                <a:buNone/>
              </a:pPr>
              <a:r>
                <a:rPr lang="el-GR" sz="2800">
                  <a:solidFill>
                    <a:schemeClr val="lt1"/>
                  </a:solidFill>
                  <a:latin typeface="Century Gothic"/>
                  <a:ea typeface="Century Gothic"/>
                  <a:cs typeface="Century Gothic"/>
                  <a:sym typeface="Century Gothic"/>
                </a:rPr>
                <a:t>Ετησίως &gt;30% των ανθρώπων &gt;65 ετών έχει ένα επεισόδιο πτώσης</a:t>
              </a:r>
              <a:endParaRPr sz="2800">
                <a:solidFill>
                  <a:schemeClr val="lt1"/>
                </a:solidFill>
                <a:latin typeface="Century Gothic"/>
                <a:ea typeface="Century Gothic"/>
                <a:cs typeface="Century Gothic"/>
                <a:sym typeface="Century Gothic"/>
              </a:endParaRPr>
            </a:p>
          </p:txBody>
        </p:sp>
        <p:sp>
          <p:nvSpPr>
            <p:cNvPr id="1676" name="Google Shape;1676;p56"/>
            <p:cNvSpPr/>
            <p:nvPr/>
          </p:nvSpPr>
          <p:spPr>
            <a:xfrm>
              <a:off x="0" y="2672709"/>
              <a:ext cx="6832212" cy="1113840"/>
            </a:xfrm>
            <a:prstGeom prst="roundRect">
              <a:avLst>
                <a:gd name="adj" fmla="val 16667"/>
              </a:avLst>
            </a:prstGeom>
            <a:gradFill>
              <a:gsLst>
                <a:gs pos="0">
                  <a:srgbClr val="B98F58"/>
                </a:gs>
                <a:gs pos="100000">
                  <a:srgbClr val="A57938"/>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56"/>
            <p:cNvSpPr txBox="1"/>
            <p:nvPr/>
          </p:nvSpPr>
          <p:spPr>
            <a:xfrm>
              <a:off x="54373" y="2727082"/>
              <a:ext cx="6723466" cy="100509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lt1"/>
                </a:buClr>
                <a:buSzPts val="2800"/>
                <a:buFont typeface="Century Gothic"/>
                <a:buNone/>
              </a:pPr>
              <a:r>
                <a:rPr lang="el-GR" sz="2800">
                  <a:solidFill>
                    <a:schemeClr val="lt1"/>
                  </a:solidFill>
                  <a:latin typeface="Century Gothic"/>
                  <a:ea typeface="Century Gothic"/>
                  <a:cs typeface="Century Gothic"/>
                  <a:sym typeface="Century Gothic"/>
                </a:rPr>
                <a:t>Στους ασθενείς &gt; 65 ετών αποτελεί το 15-30%  των αιτιών προσέλευσης  </a:t>
              </a:r>
              <a:endParaRPr sz="2800">
                <a:solidFill>
                  <a:schemeClr val="lt1"/>
                </a:solidFill>
                <a:latin typeface="Century Gothic"/>
                <a:ea typeface="Century Gothic"/>
                <a:cs typeface="Century Gothic"/>
                <a:sym typeface="Century Gothic"/>
              </a:endParaRPr>
            </a:p>
          </p:txBody>
        </p:sp>
        <p:sp>
          <p:nvSpPr>
            <p:cNvPr id="1678" name="Google Shape;1678;p56"/>
            <p:cNvSpPr/>
            <p:nvPr/>
          </p:nvSpPr>
          <p:spPr>
            <a:xfrm>
              <a:off x="0" y="3867189"/>
              <a:ext cx="6832212" cy="1113840"/>
            </a:xfrm>
            <a:prstGeom prst="roundRect">
              <a:avLst>
                <a:gd name="adj" fmla="val 16667"/>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56"/>
            <p:cNvSpPr txBox="1"/>
            <p:nvPr/>
          </p:nvSpPr>
          <p:spPr>
            <a:xfrm>
              <a:off x="54373" y="3921562"/>
              <a:ext cx="6723466" cy="100509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lt1"/>
                </a:buClr>
                <a:buSzPts val="2800"/>
                <a:buFont typeface="Century Gothic"/>
                <a:buNone/>
              </a:pPr>
              <a:r>
                <a:rPr lang="el-GR" sz="2800">
                  <a:solidFill>
                    <a:schemeClr val="lt1"/>
                  </a:solidFill>
                  <a:latin typeface="Century Gothic"/>
                  <a:ea typeface="Century Gothic"/>
                  <a:cs typeface="Century Gothic"/>
                  <a:sym typeface="Century Gothic"/>
                </a:rPr>
                <a:t>10% προκαλούν τραυματισμούς, 4-6% κατάγματα, 1-2% κατάγματα ισχίου</a:t>
              </a:r>
              <a:endParaRPr sz="2800">
                <a:solidFill>
                  <a:schemeClr val="lt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D958CDBD-5B78-4AEE-947B-0A4DF3E7817F}"/>
              </a:ext>
            </a:extLst>
          </p:cNvPr>
          <p:cNvSpPr txBox="1"/>
          <p:nvPr/>
        </p:nvSpPr>
        <p:spPr>
          <a:xfrm>
            <a:off x="5879690" y="6007510"/>
            <a:ext cx="5665666" cy="415498"/>
          </a:xfrm>
          <a:prstGeom prst="rect">
            <a:avLst/>
          </a:prstGeom>
          <a:noFill/>
        </p:spPr>
        <p:txBody>
          <a:bodyPr wrap="square" rtlCol="0">
            <a:spAutoFit/>
          </a:bodyPr>
          <a:lstStyle/>
          <a:p>
            <a:pPr algn="r"/>
            <a:r>
              <a:rPr lang="en-US" sz="1050" dirty="0" err="1">
                <a:solidFill>
                  <a:srgbClr val="000000"/>
                </a:solidFill>
                <a:latin typeface="Calibri"/>
                <a:ea typeface="Calibri"/>
                <a:cs typeface="Calibri"/>
                <a:sym typeface="Calibri"/>
              </a:rPr>
              <a:t>Dionyssiotis</a:t>
            </a:r>
            <a:r>
              <a:rPr lang="en-US" sz="1050" dirty="0">
                <a:solidFill>
                  <a:srgbClr val="000000"/>
                </a:solidFill>
                <a:latin typeface="Calibri"/>
                <a:ea typeface="Calibri"/>
                <a:cs typeface="Calibri"/>
                <a:sym typeface="Calibri"/>
              </a:rPr>
              <a:t> Y. Analyzing the problem of falls among older people. Int J Gen Med. 2012;5:805-813. </a:t>
            </a:r>
            <a:endParaRPr lang="en-US" sz="1050" dirty="0"/>
          </a:p>
          <a:p>
            <a:pPr algn="r"/>
            <a:endParaRPr lang="el-GR" sz="10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683"/>
        <p:cNvGrpSpPr/>
        <p:nvPr/>
      </p:nvGrpSpPr>
      <p:grpSpPr>
        <a:xfrm>
          <a:off x="0" y="0"/>
          <a:ext cx="0" cy="0"/>
          <a:chOff x="0" y="0"/>
          <a:chExt cx="0" cy="0"/>
        </a:xfrm>
      </p:grpSpPr>
      <p:grpSp>
        <p:nvGrpSpPr>
          <p:cNvPr id="1684" name="Google Shape;1684;p57"/>
          <p:cNvGrpSpPr/>
          <p:nvPr/>
        </p:nvGrpSpPr>
        <p:grpSpPr>
          <a:xfrm>
            <a:off x="9" y="228600"/>
            <a:ext cx="2851523" cy="6638625"/>
            <a:chOff x="2487613" y="285750"/>
            <a:chExt cx="2428875" cy="5654676"/>
          </a:xfrm>
        </p:grpSpPr>
        <p:sp>
          <p:nvSpPr>
            <p:cNvPr id="1685" name="Google Shape;1685;p57"/>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57"/>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57"/>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57"/>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57"/>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57"/>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57"/>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57"/>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57"/>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57"/>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57"/>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57"/>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7" name="Google Shape;1697;p57"/>
          <p:cNvGrpSpPr/>
          <p:nvPr/>
        </p:nvGrpSpPr>
        <p:grpSpPr>
          <a:xfrm>
            <a:off x="27224" y="-786"/>
            <a:ext cx="2356675" cy="6854040"/>
            <a:chOff x="6627813" y="194833"/>
            <a:chExt cx="1952625" cy="5678918"/>
          </a:xfrm>
        </p:grpSpPr>
        <p:sp>
          <p:nvSpPr>
            <p:cNvPr id="1698" name="Google Shape;1698;p57"/>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57"/>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57"/>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57"/>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57"/>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57"/>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57"/>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57"/>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57"/>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57"/>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57"/>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57"/>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0" name="Google Shape;1710;p57"/>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5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57"/>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713" name="Google Shape;1713;p57"/>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57"/>
          <p:cNvSpPr txBox="1"/>
          <p:nvPr/>
        </p:nvSpPr>
        <p:spPr>
          <a:xfrm>
            <a:off x="649225" y="2133600"/>
            <a:ext cx="3650278" cy="3759253"/>
          </a:xfrm>
          <a:prstGeom prst="rect">
            <a:avLst/>
          </a:prstGeom>
          <a:noFill/>
          <a:ln>
            <a:noFill/>
          </a:ln>
        </p:spPr>
        <p:txBody>
          <a:bodyPr spcFirstLastPara="1" wrap="square" lIns="91425" tIns="45700" rIns="91425" bIns="45700" anchor="t" anchorCtr="0">
            <a:normAutofit/>
          </a:bodyPr>
          <a:lstStyle/>
          <a:p>
            <a:pPr marR="0" lvl="0" algn="l" rtl="0">
              <a:spcBef>
                <a:spcPts val="0"/>
              </a:spcBef>
              <a:spcAft>
                <a:spcPts val="0"/>
              </a:spcAft>
              <a:buClr>
                <a:schemeClr val="accent1"/>
              </a:buClr>
              <a:buSzPts val="1800"/>
            </a:pPr>
            <a:r>
              <a:rPr lang="el-GR" sz="1800" dirty="0" err="1">
                <a:solidFill>
                  <a:srgbClr val="3F3F3F"/>
                </a:solidFill>
                <a:latin typeface="Century Gothic"/>
                <a:ea typeface="Century Gothic"/>
                <a:cs typeface="Century Gothic"/>
                <a:sym typeface="Century Gothic"/>
              </a:rPr>
              <a:t>Falls</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Presenting</a:t>
            </a:r>
            <a:r>
              <a:rPr lang="el-GR" sz="1800" dirty="0">
                <a:solidFill>
                  <a:srgbClr val="3F3F3F"/>
                </a:solidFill>
                <a:latin typeface="Century Gothic"/>
                <a:ea typeface="Century Gothic"/>
                <a:cs typeface="Century Gothic"/>
                <a:sym typeface="Century Gothic"/>
              </a:rPr>
              <a:t> in the Emergency Department-Geriatric Emergency </a:t>
            </a:r>
            <a:r>
              <a:rPr lang="el-GR" sz="1800" dirty="0" err="1">
                <a:solidFill>
                  <a:srgbClr val="3F3F3F"/>
                </a:solidFill>
                <a:latin typeface="Century Gothic"/>
                <a:ea typeface="Century Gothic"/>
                <a:cs typeface="Century Gothic"/>
                <a:sym typeface="Century Gothic"/>
              </a:rPr>
              <a:t>Medicine</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Edited</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by</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Christian</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Nickel</a:t>
            </a:r>
            <a:r>
              <a:rPr lang="el-GR" sz="1800" dirty="0">
                <a:solidFill>
                  <a:srgbClr val="3F3F3F"/>
                </a:solidFill>
                <a:latin typeface="Century Gothic"/>
                <a:ea typeface="Century Gothic"/>
                <a:cs typeface="Century Gothic"/>
                <a:sym typeface="Century Gothic"/>
              </a:rPr>
              <a:t> &amp; </a:t>
            </a:r>
            <a:r>
              <a:rPr lang="el-GR" sz="1800" dirty="0" err="1">
                <a:solidFill>
                  <a:srgbClr val="3F3F3F"/>
                </a:solidFill>
                <a:latin typeface="Century Gothic"/>
                <a:ea typeface="Century Gothic"/>
                <a:cs typeface="Century Gothic"/>
                <a:sym typeface="Century Gothic"/>
              </a:rPr>
              <a:t>Abdelouahab</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Bellou</a:t>
            </a:r>
            <a:r>
              <a:rPr lang="el-GR" sz="1800" dirty="0">
                <a:solidFill>
                  <a:srgbClr val="3F3F3F"/>
                </a:solidFill>
                <a:latin typeface="Century Gothic"/>
                <a:ea typeface="Century Gothic"/>
                <a:cs typeface="Century Gothic"/>
                <a:sym typeface="Century Gothic"/>
              </a:rPr>
              <a:t> &amp; </a:t>
            </a:r>
            <a:r>
              <a:rPr lang="el-GR" sz="1800" dirty="0" err="1">
                <a:solidFill>
                  <a:srgbClr val="3F3F3F"/>
                </a:solidFill>
                <a:latin typeface="Century Gothic"/>
                <a:ea typeface="Century Gothic"/>
                <a:cs typeface="Century Gothic"/>
                <a:sym typeface="Century Gothic"/>
              </a:rPr>
              <a:t>Simon</a:t>
            </a:r>
            <a:r>
              <a:rPr lang="el-GR" sz="1800" dirty="0">
                <a:solidFill>
                  <a:srgbClr val="3F3F3F"/>
                </a:solidFill>
                <a:latin typeface="Century Gothic"/>
                <a:ea typeface="Century Gothic"/>
                <a:cs typeface="Century Gothic"/>
                <a:sym typeface="Century Gothic"/>
              </a:rPr>
              <a:t> </a:t>
            </a:r>
            <a:r>
              <a:rPr lang="el-GR" sz="1800" dirty="0" err="1">
                <a:solidFill>
                  <a:srgbClr val="3F3F3F"/>
                </a:solidFill>
                <a:latin typeface="Century Gothic"/>
                <a:ea typeface="Century Gothic"/>
                <a:cs typeface="Century Gothic"/>
                <a:sym typeface="Century Gothic"/>
              </a:rPr>
              <a:t>Conroy</a:t>
            </a:r>
            <a:r>
              <a:rPr lang="el-GR" sz="1800" dirty="0">
                <a:solidFill>
                  <a:srgbClr val="3F3F3F"/>
                </a:solidFill>
                <a:latin typeface="Century Gothic"/>
                <a:ea typeface="Century Gothic"/>
                <a:cs typeface="Century Gothic"/>
                <a:sym typeface="Century Gothic"/>
              </a:rPr>
              <a:t> – </a:t>
            </a:r>
            <a:r>
              <a:rPr lang="el-GR" sz="1800" dirty="0" err="1">
                <a:solidFill>
                  <a:srgbClr val="3F3F3F"/>
                </a:solidFill>
                <a:latin typeface="Century Gothic"/>
                <a:ea typeface="Century Gothic"/>
                <a:cs typeface="Century Gothic"/>
                <a:sym typeface="Century Gothic"/>
              </a:rPr>
              <a:t>Springer</a:t>
            </a:r>
            <a:r>
              <a:rPr lang="el-GR" sz="1800" dirty="0">
                <a:solidFill>
                  <a:srgbClr val="3F3F3F"/>
                </a:solidFill>
                <a:latin typeface="Century Gothic"/>
                <a:ea typeface="Century Gothic"/>
                <a:cs typeface="Century Gothic"/>
                <a:sym typeface="Century Gothic"/>
              </a:rPr>
              <a:t>- 2017</a:t>
            </a:r>
            <a:endParaRPr dirty="0"/>
          </a:p>
        </p:txBody>
      </p:sp>
      <p:pic>
        <p:nvPicPr>
          <p:cNvPr id="1715" name="Google Shape;1715;p57"/>
          <p:cNvPicPr preferRelativeResize="0"/>
          <p:nvPr/>
        </p:nvPicPr>
        <p:blipFill rotWithShape="1">
          <a:blip r:embed="rId3">
            <a:alphaModFix/>
          </a:blip>
          <a:srcRect/>
          <a:stretch/>
        </p:blipFill>
        <p:spPr>
          <a:xfrm>
            <a:off x="4619543" y="658875"/>
            <a:ext cx="6953577" cy="5215182"/>
          </a:xfrm>
          <a:prstGeom prst="rect">
            <a:avLst/>
          </a:prstGeom>
          <a:noFill/>
          <a:ln>
            <a:noFill/>
          </a:ln>
        </p:spPr>
      </p:pic>
      <p:sp>
        <p:nvSpPr>
          <p:cNvPr id="1716" name="Google Shape;1716;p57"/>
          <p:cNvSpPr/>
          <p:nvPr/>
        </p:nvSpPr>
        <p:spPr>
          <a:xfrm>
            <a:off x="-1" y="6061223"/>
            <a:ext cx="1038036" cy="506277"/>
          </a:xfrm>
          <a:custGeom>
            <a:avLst/>
            <a:gdLst/>
            <a:ahLst/>
            <a:cxnLst/>
            <a:rect l="l" t="t" r="r" b="b"/>
            <a:pathLst>
              <a:path w="1038036" h="506277" extrusionOk="0">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720"/>
        <p:cNvGrpSpPr/>
        <p:nvPr/>
      </p:nvGrpSpPr>
      <p:grpSpPr>
        <a:xfrm>
          <a:off x="0" y="0"/>
          <a:ext cx="0" cy="0"/>
          <a:chOff x="0" y="0"/>
          <a:chExt cx="0" cy="0"/>
        </a:xfrm>
      </p:grpSpPr>
      <p:sp>
        <p:nvSpPr>
          <p:cNvPr id="1721" name="Google Shape;1721;p58"/>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722" name="Google Shape;1722;p58"/>
          <p:cNvSpPr txBox="1">
            <a:spLocks noGrp="1"/>
          </p:cNvSpPr>
          <p:nvPr>
            <p:ph type="title"/>
          </p:nvPr>
        </p:nvSpPr>
        <p:spPr>
          <a:xfrm>
            <a:off x="649224" y="645106"/>
            <a:ext cx="5122652" cy="125989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Παράγοντες κινδύνου</a:t>
            </a:r>
            <a:endParaRPr/>
          </a:p>
        </p:txBody>
      </p:sp>
      <p:sp>
        <p:nvSpPr>
          <p:cNvPr id="1723" name="Google Shape;1723;p58"/>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58"/>
          <p:cNvSpPr txBox="1"/>
          <p:nvPr/>
        </p:nvSpPr>
        <p:spPr>
          <a:xfrm>
            <a:off x="649225" y="2133600"/>
            <a:ext cx="5122652" cy="3759253"/>
          </a:xfrm>
          <a:prstGeom prst="rect">
            <a:avLst/>
          </a:prstGeom>
          <a:noFill/>
          <a:ln>
            <a:noFill/>
          </a:ln>
        </p:spPr>
        <p:txBody>
          <a:bodyPr spcFirstLastPara="1" wrap="square" lIns="91425" tIns="45700" rIns="91425" bIns="45700" anchor="t" anchorCtr="0">
            <a:normAutofit/>
          </a:bodyPr>
          <a:lstStyle/>
          <a:p>
            <a:pPr marR="0" lvl="0" algn="l" rtl="0">
              <a:spcBef>
                <a:spcPts val="0"/>
              </a:spcBef>
              <a:spcAft>
                <a:spcPts val="0"/>
              </a:spcAft>
              <a:buClr>
                <a:schemeClr val="accent1"/>
              </a:buClr>
              <a:buSzPts val="1800"/>
            </a:pPr>
            <a:r>
              <a:rPr lang="el-GR" sz="1800" b="0" i="0" dirty="0" err="1">
                <a:solidFill>
                  <a:srgbClr val="3F3F3F"/>
                </a:solidFill>
                <a:latin typeface="Century Gothic"/>
                <a:ea typeface="Century Gothic"/>
                <a:cs typeface="Century Gothic"/>
                <a:sym typeface="Century Gothic"/>
              </a:rPr>
              <a:t>Falls</a:t>
            </a:r>
            <a:r>
              <a:rPr lang="el-GR" sz="1800" b="0" i="0" dirty="0">
                <a:solidFill>
                  <a:srgbClr val="3F3F3F"/>
                </a:solidFill>
                <a:latin typeface="Century Gothic"/>
                <a:ea typeface="Century Gothic"/>
                <a:cs typeface="Century Gothic"/>
                <a:sym typeface="Century Gothic"/>
              </a:rPr>
              <a:t> </a:t>
            </a:r>
            <a:r>
              <a:rPr lang="el-GR" sz="1800" b="0" i="0" dirty="0" err="1">
                <a:solidFill>
                  <a:srgbClr val="3F3F3F"/>
                </a:solidFill>
                <a:latin typeface="Century Gothic"/>
                <a:ea typeface="Century Gothic"/>
                <a:cs typeface="Century Gothic"/>
                <a:sym typeface="Century Gothic"/>
              </a:rPr>
              <a:t>Factors</a:t>
            </a:r>
            <a:r>
              <a:rPr lang="el-GR" sz="1800" b="0" i="0" dirty="0">
                <a:solidFill>
                  <a:srgbClr val="3F3F3F"/>
                </a:solidFill>
                <a:latin typeface="Century Gothic"/>
                <a:ea typeface="Century Gothic"/>
                <a:cs typeface="Century Gothic"/>
                <a:sym typeface="Century Gothic"/>
              </a:rPr>
              <a:t> (</a:t>
            </a:r>
            <a:r>
              <a:rPr lang="el-GR" sz="1800" b="0" i="0" dirty="0" err="1">
                <a:solidFill>
                  <a:srgbClr val="3F3F3F"/>
                </a:solidFill>
                <a:latin typeface="Century Gothic"/>
                <a:ea typeface="Century Gothic"/>
                <a:cs typeface="Century Gothic"/>
                <a:sym typeface="Century Gothic"/>
              </a:rPr>
              <a:t>from</a:t>
            </a:r>
            <a:r>
              <a:rPr lang="el-GR" sz="1800" b="0" i="0" dirty="0">
                <a:solidFill>
                  <a:srgbClr val="3F3F3F"/>
                </a:solidFill>
                <a:latin typeface="Century Gothic"/>
                <a:ea typeface="Century Gothic"/>
                <a:cs typeface="Century Gothic"/>
                <a:sym typeface="Century Gothic"/>
              </a:rPr>
              <a:t> the UK Department of </a:t>
            </a:r>
            <a:r>
              <a:rPr lang="el-GR" sz="1800" b="0" i="0" dirty="0" err="1">
                <a:solidFill>
                  <a:srgbClr val="3F3F3F"/>
                </a:solidFill>
                <a:latin typeface="Century Gothic"/>
                <a:ea typeface="Century Gothic"/>
                <a:cs typeface="Century Gothic"/>
                <a:sym typeface="Century Gothic"/>
              </a:rPr>
              <a:t>Work</a:t>
            </a:r>
            <a:r>
              <a:rPr lang="el-GR" sz="1800" b="0" i="0" dirty="0">
                <a:solidFill>
                  <a:srgbClr val="3F3F3F"/>
                </a:solidFill>
                <a:latin typeface="Century Gothic"/>
                <a:ea typeface="Century Gothic"/>
                <a:cs typeface="Century Gothic"/>
                <a:sym typeface="Century Gothic"/>
              </a:rPr>
              <a:t> and </a:t>
            </a:r>
            <a:r>
              <a:rPr lang="el-GR" sz="1800" b="0" i="0" dirty="0" err="1">
                <a:solidFill>
                  <a:srgbClr val="3F3F3F"/>
                </a:solidFill>
                <a:latin typeface="Century Gothic"/>
                <a:ea typeface="Century Gothic"/>
                <a:cs typeface="Century Gothic"/>
                <a:sym typeface="Century Gothic"/>
              </a:rPr>
              <a:t>Pensions</a:t>
            </a:r>
            <a:r>
              <a:rPr lang="el-GR" sz="1800" b="0" i="0" dirty="0">
                <a:solidFill>
                  <a:srgbClr val="3F3F3F"/>
                </a:solidFill>
                <a:latin typeface="Century Gothic"/>
                <a:ea typeface="Century Gothic"/>
                <a:cs typeface="Century Gothic"/>
                <a:sym typeface="Century Gothic"/>
              </a:rPr>
              <a:t> </a:t>
            </a:r>
            <a:r>
              <a:rPr lang="el-GR" sz="1800" b="0" i="0" dirty="0" err="1">
                <a:solidFill>
                  <a:srgbClr val="3F3F3F"/>
                </a:solidFill>
                <a:latin typeface="Century Gothic"/>
                <a:ea typeface="Century Gothic"/>
                <a:cs typeface="Century Gothic"/>
                <a:sym typeface="Century Gothic"/>
              </a:rPr>
              <a:t>site</a:t>
            </a:r>
            <a:r>
              <a:rPr lang="el-GR" sz="1800" b="0" i="0" dirty="0">
                <a:solidFill>
                  <a:srgbClr val="3F3F3F"/>
                </a:solidFill>
                <a:latin typeface="Century Gothic"/>
                <a:ea typeface="Century Gothic"/>
                <a:cs typeface="Century Gothic"/>
                <a:sym typeface="Century Gothic"/>
              </a:rPr>
              <a:t>)</a:t>
            </a:r>
            <a:endParaRPr sz="1800" dirty="0">
              <a:solidFill>
                <a:srgbClr val="3F3F3F"/>
              </a:solidFill>
              <a:latin typeface="Century Gothic"/>
              <a:ea typeface="Century Gothic"/>
              <a:cs typeface="Century Gothic"/>
              <a:sym typeface="Century Gothic"/>
            </a:endParaRPr>
          </a:p>
        </p:txBody>
      </p:sp>
      <p:pic>
        <p:nvPicPr>
          <p:cNvPr id="1725" name="Google Shape;1725;p58"/>
          <p:cNvPicPr preferRelativeResize="0">
            <a:picLocks noGrp="1"/>
          </p:cNvPicPr>
          <p:nvPr>
            <p:ph type="body" idx="1"/>
          </p:nvPr>
        </p:nvPicPr>
        <p:blipFill rotWithShape="1">
          <a:blip r:embed="rId3">
            <a:alphaModFix/>
          </a:blip>
          <a:srcRect/>
          <a:stretch/>
        </p:blipFill>
        <p:spPr>
          <a:xfrm>
            <a:off x="6091916" y="815747"/>
            <a:ext cx="5451627" cy="4906464"/>
          </a:xfrm>
          <a:prstGeom prst="rect">
            <a:avLst/>
          </a:prstGeom>
          <a:noFill/>
          <a:ln>
            <a:noFill/>
          </a:ln>
        </p:spPr>
      </p:pic>
      <p:sp>
        <p:nvSpPr>
          <p:cNvPr id="1726" name="Google Shape;1726;p58"/>
          <p:cNvSpPr/>
          <p:nvPr/>
        </p:nvSpPr>
        <p:spPr>
          <a:xfrm>
            <a:off x="-1" y="6061223"/>
            <a:ext cx="1038036" cy="506277"/>
          </a:xfrm>
          <a:custGeom>
            <a:avLst/>
            <a:gdLst/>
            <a:ahLst/>
            <a:cxnLst/>
            <a:rect l="l" t="t" r="r" b="b"/>
            <a:pathLst>
              <a:path w="1038036" h="506277" extrusionOk="0">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8C09CEF7-6D0F-4DE0-927C-4835D68A8712}"/>
              </a:ext>
            </a:extLst>
          </p:cNvPr>
          <p:cNvPicPr>
            <a:picLocks noChangeAspect="1"/>
          </p:cNvPicPr>
          <p:nvPr/>
        </p:nvPicPr>
        <p:blipFill>
          <a:blip r:embed="rId2"/>
          <a:stretch>
            <a:fillRect/>
          </a:stretch>
        </p:blipFill>
        <p:spPr>
          <a:xfrm>
            <a:off x="1722474" y="1590327"/>
            <a:ext cx="9973340" cy="4508204"/>
          </a:xfrm>
          <a:prstGeom prst="rect">
            <a:avLst/>
          </a:prstGeom>
        </p:spPr>
      </p:pic>
      <p:sp>
        <p:nvSpPr>
          <p:cNvPr id="4" name="TextBox 3">
            <a:extLst>
              <a:ext uri="{FF2B5EF4-FFF2-40B4-BE49-F238E27FC236}">
                <a16:creationId xmlns:a16="http://schemas.microsoft.com/office/drawing/2014/main" id="{49F10542-CAC6-4483-B78F-128A4DCDCADF}"/>
              </a:ext>
            </a:extLst>
          </p:cNvPr>
          <p:cNvSpPr txBox="1"/>
          <p:nvPr/>
        </p:nvSpPr>
        <p:spPr>
          <a:xfrm flipH="1">
            <a:off x="1722474" y="1076534"/>
            <a:ext cx="538751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entury Gothic" panose="020B0502020202020204"/>
                <a:ea typeface="+mn-ea"/>
                <a:cs typeface="+mn-cs"/>
              </a:rPr>
              <a:t>Σχήμα  διαχείρισης πτώσεων στα ΤΕΠ</a:t>
            </a:r>
          </a:p>
        </p:txBody>
      </p:sp>
      <p:sp>
        <p:nvSpPr>
          <p:cNvPr id="5" name="TextBox 4">
            <a:extLst>
              <a:ext uri="{FF2B5EF4-FFF2-40B4-BE49-F238E27FC236}">
                <a16:creationId xmlns:a16="http://schemas.microsoft.com/office/drawing/2014/main" id="{B0460F42-9C05-41BC-BDBD-D09AC713F3EF}"/>
              </a:ext>
            </a:extLst>
          </p:cNvPr>
          <p:cNvSpPr txBox="1"/>
          <p:nvPr/>
        </p:nvSpPr>
        <p:spPr>
          <a:xfrm>
            <a:off x="1722473" y="6242992"/>
            <a:ext cx="9973339"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Falls Presenting in the Emergency Department-Geriatric Emergency Medicine  Edited by Christian Nickel &amp; </a:t>
            </a:r>
            <a:r>
              <a:rPr kumimoji="0" lang="en-U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Abdelouahab</a:t>
            </a: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Bellou</a:t>
            </a: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 &amp; Simon Conroy – Springer- 2017</a:t>
            </a:r>
            <a:endParaRPr kumimoji="0" lang="el-GR" sz="1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84825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740"/>
        <p:cNvGrpSpPr/>
        <p:nvPr/>
      </p:nvGrpSpPr>
      <p:grpSpPr>
        <a:xfrm>
          <a:off x="0" y="0"/>
          <a:ext cx="0" cy="0"/>
          <a:chOff x="0" y="0"/>
          <a:chExt cx="0" cy="0"/>
        </a:xfrm>
      </p:grpSpPr>
      <p:sp>
        <p:nvSpPr>
          <p:cNvPr id="1741" name="Google Shape;1741;p60"/>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Προτεραιότητες</a:t>
            </a:r>
            <a:endParaRPr/>
          </a:p>
        </p:txBody>
      </p:sp>
      <p:grpSp>
        <p:nvGrpSpPr>
          <p:cNvPr id="1742" name="Google Shape;1742;p60"/>
          <p:cNvGrpSpPr/>
          <p:nvPr/>
        </p:nvGrpSpPr>
        <p:grpSpPr>
          <a:xfrm>
            <a:off x="2598790" y="2133600"/>
            <a:ext cx="8896245" cy="3778250"/>
            <a:chOff x="9577" y="0"/>
            <a:chExt cx="8896245" cy="3778250"/>
          </a:xfrm>
        </p:grpSpPr>
        <p:sp>
          <p:nvSpPr>
            <p:cNvPr id="1743" name="Google Shape;1743;p60"/>
            <p:cNvSpPr/>
            <p:nvPr/>
          </p:nvSpPr>
          <p:spPr>
            <a:xfrm>
              <a:off x="668654" y="0"/>
              <a:ext cx="7578090" cy="3778250"/>
            </a:xfrm>
            <a:prstGeom prst="rightArrow">
              <a:avLst>
                <a:gd name="adj1" fmla="val 50000"/>
                <a:gd name="adj2" fmla="val 50000"/>
              </a:avLst>
            </a:prstGeom>
            <a:solidFill>
              <a:srgbClr val="F2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60"/>
            <p:cNvSpPr/>
            <p:nvPr/>
          </p:nvSpPr>
          <p:spPr>
            <a:xfrm>
              <a:off x="9577" y="1133475"/>
              <a:ext cx="2869644" cy="1511300"/>
            </a:xfrm>
            <a:prstGeom prst="roundRect">
              <a:avLst>
                <a:gd name="adj" fmla="val 16667"/>
              </a:avLst>
            </a:prstGeom>
            <a:solidFill>
              <a:srgbClr val="DD7C1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60"/>
            <p:cNvSpPr txBox="1"/>
            <p:nvPr/>
          </p:nvSpPr>
          <p:spPr>
            <a:xfrm>
              <a:off x="83353" y="1207251"/>
              <a:ext cx="2722092" cy="136374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entury Gothic"/>
                <a:buNone/>
              </a:pPr>
              <a:r>
                <a:rPr lang="el-GR" sz="1400">
                  <a:solidFill>
                    <a:schemeClr val="lt1"/>
                  </a:solidFill>
                  <a:latin typeface="Century Gothic"/>
                  <a:ea typeface="Century Gothic"/>
                  <a:cs typeface="Century Gothic"/>
                  <a:sym typeface="Century Gothic"/>
                </a:rPr>
                <a:t>Κατανόηση  αιτίας και συνθηκών πτώσης (αποκλεισμός καρδιογενούς αιτιολογίας, ΑΕΕ, επιληπτικής κρίσης, κακοποίησης, ορθοστατικής υπότασης)</a:t>
              </a:r>
              <a:endParaRPr/>
            </a:p>
          </p:txBody>
        </p:sp>
        <p:sp>
          <p:nvSpPr>
            <p:cNvPr id="1746" name="Google Shape;1746;p60"/>
            <p:cNvSpPr/>
            <p:nvPr/>
          </p:nvSpPr>
          <p:spPr>
            <a:xfrm>
              <a:off x="3022877" y="1133475"/>
              <a:ext cx="2869644" cy="1511300"/>
            </a:xfrm>
            <a:prstGeom prst="roundRect">
              <a:avLst>
                <a:gd name="adj" fmla="val 16667"/>
              </a:avLst>
            </a:prstGeom>
            <a:solidFill>
              <a:srgbClr val="BC8334"/>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60"/>
            <p:cNvSpPr txBox="1"/>
            <p:nvPr/>
          </p:nvSpPr>
          <p:spPr>
            <a:xfrm>
              <a:off x="3096653" y="1207251"/>
              <a:ext cx="2722092" cy="136374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entury Gothic"/>
                <a:buNone/>
              </a:pPr>
              <a:r>
                <a:rPr lang="el-GR" sz="1400">
                  <a:solidFill>
                    <a:schemeClr val="lt1"/>
                  </a:solidFill>
                  <a:latin typeface="Century Gothic"/>
                  <a:ea typeface="Century Gothic"/>
                  <a:cs typeface="Century Gothic"/>
                  <a:sym typeface="Century Gothic"/>
                </a:rPr>
                <a:t>Διερεύνηση για παράγοντες επιδείνωσης της αστάθειας που οδήγησαν στην πτώση (λοίμωξη, ηλεκτρολυτικές διαταραχές, φάρμακα κ.αλ)</a:t>
              </a:r>
              <a:endParaRPr/>
            </a:p>
          </p:txBody>
        </p:sp>
        <p:sp>
          <p:nvSpPr>
            <p:cNvPr id="1748" name="Google Shape;1748;p60"/>
            <p:cNvSpPr/>
            <p:nvPr/>
          </p:nvSpPr>
          <p:spPr>
            <a:xfrm>
              <a:off x="6036178" y="1133475"/>
              <a:ext cx="2869644" cy="1511300"/>
            </a:xfrm>
            <a:prstGeom prst="roundRect">
              <a:avLst>
                <a:gd name="adj" fmla="val 16667"/>
              </a:avLst>
            </a:prstGeom>
            <a:solidFill>
              <a:srgbClr val="9E8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60"/>
            <p:cNvSpPr txBox="1"/>
            <p:nvPr/>
          </p:nvSpPr>
          <p:spPr>
            <a:xfrm>
              <a:off x="6109954" y="1207251"/>
              <a:ext cx="2722092" cy="1363748"/>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lt1"/>
                </a:buClr>
                <a:buSzPts val="1400"/>
                <a:buFont typeface="Century Gothic"/>
                <a:buNone/>
              </a:pPr>
              <a:r>
                <a:rPr lang="el-GR" sz="1400">
                  <a:solidFill>
                    <a:schemeClr val="lt1"/>
                  </a:solidFill>
                  <a:latin typeface="Century Gothic"/>
                  <a:ea typeface="Century Gothic"/>
                  <a:cs typeface="Century Gothic"/>
                  <a:sym typeface="Century Gothic"/>
                </a:rPr>
                <a:t>Προσεκτική διερεύνηση των άμεσων επιπτώσεων (κάταγμα, τραυματισμός, ενδοκράνια βλάβη, αφυδάτωση, υποθερμία )</a:t>
              </a:r>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753"/>
        <p:cNvGrpSpPr/>
        <p:nvPr/>
      </p:nvGrpSpPr>
      <p:grpSpPr>
        <a:xfrm>
          <a:off x="0" y="0"/>
          <a:ext cx="0" cy="0"/>
          <a:chOff x="0" y="0"/>
          <a:chExt cx="0" cy="0"/>
        </a:xfrm>
      </p:grpSpPr>
      <p:grpSp>
        <p:nvGrpSpPr>
          <p:cNvPr id="1754" name="Google Shape;1754;p61"/>
          <p:cNvGrpSpPr/>
          <p:nvPr/>
        </p:nvGrpSpPr>
        <p:grpSpPr>
          <a:xfrm>
            <a:off x="9" y="228600"/>
            <a:ext cx="2851523" cy="6638625"/>
            <a:chOff x="2487613" y="285750"/>
            <a:chExt cx="2428875" cy="5654676"/>
          </a:xfrm>
        </p:grpSpPr>
        <p:sp>
          <p:nvSpPr>
            <p:cNvPr id="1755" name="Google Shape;1755;p6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6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6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6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6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6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6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6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6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6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6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6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7" name="Google Shape;1767;p61"/>
          <p:cNvGrpSpPr/>
          <p:nvPr/>
        </p:nvGrpSpPr>
        <p:grpSpPr>
          <a:xfrm>
            <a:off x="27224" y="-786"/>
            <a:ext cx="2356675" cy="6854040"/>
            <a:chOff x="6627813" y="194833"/>
            <a:chExt cx="1952625" cy="5678918"/>
          </a:xfrm>
        </p:grpSpPr>
        <p:sp>
          <p:nvSpPr>
            <p:cNvPr id="1768" name="Google Shape;1768;p61"/>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6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6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6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6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6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6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6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6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6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6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6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80" name="Google Shape;1780;p6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6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61"/>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783" name="Google Shape;1783;p61"/>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Παραλήρημα</a:t>
            </a:r>
            <a:endParaRPr/>
          </a:p>
        </p:txBody>
      </p:sp>
      <p:sp>
        <p:nvSpPr>
          <p:cNvPr id="1784" name="Google Shape;1784;p61"/>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785" name="Google Shape;1785;p61"/>
          <p:cNvGrpSpPr/>
          <p:nvPr/>
        </p:nvGrpSpPr>
        <p:grpSpPr>
          <a:xfrm>
            <a:off x="9" y="228600"/>
            <a:ext cx="2851523" cy="6638625"/>
            <a:chOff x="2487613" y="285750"/>
            <a:chExt cx="2428875" cy="5654676"/>
          </a:xfrm>
        </p:grpSpPr>
        <p:sp>
          <p:nvSpPr>
            <p:cNvPr id="1786" name="Google Shape;1786;p6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6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6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6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6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6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6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6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6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6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6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6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8" name="Google Shape;1798;p61"/>
          <p:cNvGrpSpPr/>
          <p:nvPr/>
        </p:nvGrpSpPr>
        <p:grpSpPr>
          <a:xfrm>
            <a:off x="27224" y="-786"/>
            <a:ext cx="2356675" cy="6854040"/>
            <a:chOff x="6627813" y="194833"/>
            <a:chExt cx="1952625" cy="5678918"/>
          </a:xfrm>
        </p:grpSpPr>
        <p:sp>
          <p:nvSpPr>
            <p:cNvPr id="1799" name="Google Shape;1799;p61"/>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6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6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6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6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6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6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6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6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6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6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6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11" name="Google Shape;1811;p61"/>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783"/>
                                        </p:tgtEl>
                                        <p:attrNameLst>
                                          <p:attrName>style.visibility</p:attrName>
                                        </p:attrNameLst>
                                      </p:cBhvr>
                                      <p:to>
                                        <p:strVal val="visible"/>
                                      </p:to>
                                    </p:set>
                                    <p:animEffect transition="in" filter="fade">
                                      <p:cBhvr>
                                        <p:cTn id="7" dur="1000"/>
                                        <p:tgtEl>
                                          <p:spTgt spid="1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7D19FD-CEE1-47BF-BBDA-5670291F0A98}"/>
              </a:ext>
            </a:extLst>
          </p:cNvPr>
          <p:cNvSpPr>
            <a:spLocks noGrp="1"/>
          </p:cNvSpPr>
          <p:nvPr>
            <p:ph type="title"/>
          </p:nvPr>
        </p:nvSpPr>
        <p:spPr/>
        <p:txBody>
          <a:bodyPr/>
          <a:lstStyle/>
          <a:p>
            <a:r>
              <a:rPr lang="el-GR" dirty="0"/>
              <a:t>Ορισμός</a:t>
            </a:r>
          </a:p>
        </p:txBody>
      </p:sp>
      <p:sp>
        <p:nvSpPr>
          <p:cNvPr id="3" name="Θέση κειμένου 2">
            <a:extLst>
              <a:ext uri="{FF2B5EF4-FFF2-40B4-BE49-F238E27FC236}">
                <a16:creationId xmlns:a16="http://schemas.microsoft.com/office/drawing/2014/main" id="{3C2E99DF-D8D2-4DEA-ACE4-43ED9935F89A}"/>
              </a:ext>
            </a:extLst>
          </p:cNvPr>
          <p:cNvSpPr>
            <a:spLocks noGrp="1"/>
          </p:cNvSpPr>
          <p:nvPr>
            <p:ph type="body" idx="1"/>
          </p:nvPr>
        </p:nvSpPr>
        <p:spPr/>
        <p:txBody>
          <a:bodyPr/>
          <a:lstStyle/>
          <a:p>
            <a:endParaRPr lang="el-GR"/>
          </a:p>
        </p:txBody>
      </p:sp>
      <p:graphicFrame>
        <p:nvGraphicFramePr>
          <p:cNvPr id="4" name="Διάγραμμα 3">
            <a:extLst>
              <a:ext uri="{FF2B5EF4-FFF2-40B4-BE49-F238E27FC236}">
                <a16:creationId xmlns:a16="http://schemas.microsoft.com/office/drawing/2014/main" id="{DCF9EFAA-D68A-4592-B7DC-A3CC24F47816}"/>
              </a:ext>
            </a:extLst>
          </p:cNvPr>
          <p:cNvGraphicFramePr/>
          <p:nvPr>
            <p:extLst>
              <p:ext uri="{D42A27DB-BD31-4B8C-83A1-F6EECF244321}">
                <p14:modId xmlns:p14="http://schemas.microsoft.com/office/powerpoint/2010/main" val="2711148631"/>
              </p:ext>
            </p:extLst>
          </p:nvPr>
        </p:nvGraphicFramePr>
        <p:xfrm>
          <a:off x="2589212" y="1887370"/>
          <a:ext cx="8915400" cy="4006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3D7A477D-2D3F-4DCA-8A2D-48B7A25002E4}"/>
              </a:ext>
            </a:extLst>
          </p:cNvPr>
          <p:cNvSpPr txBox="1"/>
          <p:nvPr/>
        </p:nvSpPr>
        <p:spPr>
          <a:xfrm>
            <a:off x="3934048" y="5911223"/>
            <a:ext cx="6496492" cy="400110"/>
          </a:xfrm>
          <a:prstGeom prst="rect">
            <a:avLst/>
          </a:prstGeom>
          <a:noFill/>
        </p:spPr>
        <p:txBody>
          <a:bodyPr wrap="square" rtlCol="0">
            <a:spAutoFit/>
          </a:bodyPr>
          <a:lstStyle/>
          <a:p>
            <a:pPr lvl="0" algn="l" rtl="0">
              <a:spcBef>
                <a:spcPts val="1000"/>
              </a:spcBef>
              <a:spcAft>
                <a:spcPts val="0"/>
              </a:spcAft>
              <a:buSzPts val="1800"/>
            </a:pPr>
            <a:r>
              <a:rPr lang="el-GR" sz="2000" dirty="0">
                <a:solidFill>
                  <a:schemeClr val="accent1">
                    <a:lumMod val="20000"/>
                    <a:lumOff val="80000"/>
                  </a:schemeClr>
                </a:solidFill>
                <a:latin typeface="Roboto"/>
                <a:ea typeface="Roboto"/>
                <a:cs typeface="Roboto"/>
                <a:sym typeface="Roboto"/>
              </a:rPr>
              <a:t>Συχνότητα σε νοσηλευόμενους ασθενείς  από 14-24%</a:t>
            </a:r>
            <a:endParaRPr lang="el-GR" sz="2000" dirty="0">
              <a:solidFill>
                <a:schemeClr val="accent1">
                  <a:lumMod val="20000"/>
                  <a:lumOff val="80000"/>
                </a:schemeClr>
              </a:solidFill>
            </a:endParaRPr>
          </a:p>
        </p:txBody>
      </p:sp>
    </p:spTree>
    <p:extLst>
      <p:ext uri="{BB962C8B-B14F-4D97-AF65-F5344CB8AC3E}">
        <p14:creationId xmlns:p14="http://schemas.microsoft.com/office/powerpoint/2010/main" val="5079777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823"/>
        <p:cNvGrpSpPr/>
        <p:nvPr/>
      </p:nvGrpSpPr>
      <p:grpSpPr>
        <a:xfrm>
          <a:off x="0" y="0"/>
          <a:ext cx="0" cy="0"/>
          <a:chOff x="0" y="0"/>
          <a:chExt cx="0" cy="0"/>
        </a:xfrm>
      </p:grpSpPr>
      <p:sp>
        <p:nvSpPr>
          <p:cNvPr id="1824" name="Google Shape;1824;p63"/>
          <p:cNvSpPr/>
          <p:nvPr/>
        </p:nvSpPr>
        <p:spPr>
          <a:xfrm>
            <a:off x="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825" name="Google Shape;1825;p63"/>
          <p:cNvSpPr txBox="1">
            <a:spLocks noGrp="1"/>
          </p:cNvSpPr>
          <p:nvPr>
            <p:ph type="title"/>
          </p:nvPr>
        </p:nvSpPr>
        <p:spPr>
          <a:xfrm>
            <a:off x="125989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2200"/>
              <a:buFont typeface="Century Gothic"/>
              <a:buNone/>
            </a:pPr>
            <a:r>
              <a:rPr lang="el-GR" sz="2200">
                <a:solidFill>
                  <a:schemeClr val="lt1"/>
                </a:solidFill>
              </a:rPr>
              <a:t>Μη τροποποιήσιμοι παράγοντες κινδύνου</a:t>
            </a:r>
            <a:endParaRPr/>
          </a:p>
        </p:txBody>
      </p:sp>
      <p:sp>
        <p:nvSpPr>
          <p:cNvPr id="1826" name="Google Shape;1826;p63"/>
          <p:cNvSpPr/>
          <p:nvPr/>
        </p:nvSpPr>
        <p:spPr>
          <a:xfrm rot="10800000" flipH="1">
            <a:off x="-159" y="3179901"/>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63"/>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828" name="Google Shape;1828;p63"/>
          <p:cNvGrpSpPr/>
          <p:nvPr/>
        </p:nvGrpSpPr>
        <p:grpSpPr>
          <a:xfrm>
            <a:off x="4713144" y="677060"/>
            <a:ext cx="6832212" cy="5193759"/>
            <a:chOff x="0" y="35509"/>
            <a:chExt cx="6832212" cy="5193759"/>
          </a:xfrm>
        </p:grpSpPr>
        <p:sp>
          <p:nvSpPr>
            <p:cNvPr id="1829" name="Google Shape;1829;p63"/>
            <p:cNvSpPr/>
            <p:nvPr/>
          </p:nvSpPr>
          <p:spPr>
            <a:xfrm>
              <a:off x="0" y="35509"/>
              <a:ext cx="6832212" cy="1231479"/>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63"/>
            <p:cNvSpPr txBox="1"/>
            <p:nvPr/>
          </p:nvSpPr>
          <p:spPr>
            <a:xfrm>
              <a:off x="60116" y="95625"/>
              <a:ext cx="6711980" cy="1111247"/>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Ηλικία &gt;65</a:t>
              </a:r>
              <a:endParaRPr sz="3100">
                <a:solidFill>
                  <a:schemeClr val="lt1"/>
                </a:solidFill>
                <a:latin typeface="Century Gothic"/>
                <a:ea typeface="Century Gothic"/>
                <a:cs typeface="Century Gothic"/>
                <a:sym typeface="Century Gothic"/>
              </a:endParaRPr>
            </a:p>
          </p:txBody>
        </p:sp>
        <p:sp>
          <p:nvSpPr>
            <p:cNvPr id="1831" name="Google Shape;1831;p63"/>
            <p:cNvSpPr/>
            <p:nvPr/>
          </p:nvSpPr>
          <p:spPr>
            <a:xfrm>
              <a:off x="0" y="1356269"/>
              <a:ext cx="6832212" cy="1231479"/>
            </a:xfrm>
            <a:prstGeom prst="roundRect">
              <a:avLst>
                <a:gd name="adj" fmla="val 16667"/>
              </a:avLst>
            </a:prstGeom>
            <a:gradFill>
              <a:gsLst>
                <a:gs pos="0">
                  <a:srgbClr val="CC8E4E"/>
                </a:gs>
                <a:gs pos="100000">
                  <a:srgbClr val="B97726"/>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63"/>
            <p:cNvSpPr txBox="1"/>
            <p:nvPr/>
          </p:nvSpPr>
          <p:spPr>
            <a:xfrm>
              <a:off x="60116" y="1416385"/>
              <a:ext cx="6711980" cy="1111247"/>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Νευρονοητική διαταραχή / άνοια</a:t>
              </a:r>
              <a:endParaRPr sz="3100">
                <a:solidFill>
                  <a:schemeClr val="lt1"/>
                </a:solidFill>
                <a:latin typeface="Century Gothic"/>
                <a:ea typeface="Century Gothic"/>
                <a:cs typeface="Century Gothic"/>
                <a:sym typeface="Century Gothic"/>
              </a:endParaRPr>
            </a:p>
          </p:txBody>
        </p:sp>
        <p:sp>
          <p:nvSpPr>
            <p:cNvPr id="1833" name="Google Shape;1833;p63"/>
            <p:cNvSpPr/>
            <p:nvPr/>
          </p:nvSpPr>
          <p:spPr>
            <a:xfrm>
              <a:off x="0" y="2677029"/>
              <a:ext cx="6832212" cy="1231479"/>
            </a:xfrm>
            <a:prstGeom prst="roundRect">
              <a:avLst>
                <a:gd name="adj" fmla="val 16667"/>
              </a:avLst>
            </a:prstGeom>
            <a:gradFill>
              <a:gsLst>
                <a:gs pos="0">
                  <a:srgbClr val="B98F58"/>
                </a:gs>
                <a:gs pos="100000">
                  <a:srgbClr val="A57938"/>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63"/>
            <p:cNvSpPr txBox="1"/>
            <p:nvPr/>
          </p:nvSpPr>
          <p:spPr>
            <a:xfrm>
              <a:off x="60116" y="2737145"/>
              <a:ext cx="6711980" cy="1111247"/>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Κάταγμα ισχίου</a:t>
              </a:r>
              <a:endParaRPr sz="3100">
                <a:solidFill>
                  <a:schemeClr val="lt1"/>
                </a:solidFill>
                <a:latin typeface="Century Gothic"/>
                <a:ea typeface="Century Gothic"/>
                <a:cs typeface="Century Gothic"/>
                <a:sym typeface="Century Gothic"/>
              </a:endParaRPr>
            </a:p>
          </p:txBody>
        </p:sp>
        <p:sp>
          <p:nvSpPr>
            <p:cNvPr id="1835" name="Google Shape;1835;p63"/>
            <p:cNvSpPr/>
            <p:nvPr/>
          </p:nvSpPr>
          <p:spPr>
            <a:xfrm>
              <a:off x="0" y="3997789"/>
              <a:ext cx="6832212" cy="1231479"/>
            </a:xfrm>
            <a:prstGeom prst="roundRect">
              <a:avLst>
                <a:gd name="adj" fmla="val 16667"/>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63"/>
            <p:cNvSpPr txBox="1"/>
            <p:nvPr/>
          </p:nvSpPr>
          <p:spPr>
            <a:xfrm>
              <a:off x="60116" y="4057905"/>
              <a:ext cx="6711980" cy="1111247"/>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Κάθε σοβαρή προϋπάρχουσα νόσος </a:t>
              </a:r>
              <a:endParaRPr sz="3100">
                <a:solidFill>
                  <a:schemeClr val="lt1"/>
                </a:solidFill>
                <a:latin typeface="Century Gothic"/>
                <a:ea typeface="Century Gothic"/>
                <a:cs typeface="Century Gothic"/>
                <a:sym typeface="Century Gothic"/>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840"/>
        <p:cNvGrpSpPr/>
        <p:nvPr/>
      </p:nvGrpSpPr>
      <p:grpSpPr>
        <a:xfrm>
          <a:off x="0" y="0"/>
          <a:ext cx="0" cy="0"/>
          <a:chOff x="0" y="0"/>
          <a:chExt cx="0" cy="0"/>
        </a:xfrm>
      </p:grpSpPr>
      <p:grpSp>
        <p:nvGrpSpPr>
          <p:cNvPr id="1841" name="Google Shape;1841;p64"/>
          <p:cNvGrpSpPr/>
          <p:nvPr/>
        </p:nvGrpSpPr>
        <p:grpSpPr>
          <a:xfrm>
            <a:off x="9" y="228600"/>
            <a:ext cx="2851523" cy="6638625"/>
            <a:chOff x="2487613" y="285750"/>
            <a:chExt cx="2428875" cy="5654676"/>
          </a:xfrm>
        </p:grpSpPr>
        <p:sp>
          <p:nvSpPr>
            <p:cNvPr id="1842" name="Google Shape;1842;p64"/>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64"/>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64"/>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64"/>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64"/>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64"/>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64"/>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64"/>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64"/>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64"/>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64"/>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64"/>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4" name="Google Shape;1854;p64"/>
          <p:cNvGrpSpPr/>
          <p:nvPr/>
        </p:nvGrpSpPr>
        <p:grpSpPr>
          <a:xfrm>
            <a:off x="27224" y="-786"/>
            <a:ext cx="2356675" cy="6854040"/>
            <a:chOff x="6627813" y="194833"/>
            <a:chExt cx="1952625" cy="5678918"/>
          </a:xfrm>
        </p:grpSpPr>
        <p:sp>
          <p:nvSpPr>
            <p:cNvPr id="1855" name="Google Shape;1855;p64"/>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64"/>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64"/>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64"/>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64"/>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64"/>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64"/>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64"/>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64"/>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64"/>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64"/>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64"/>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67" name="Google Shape;1867;p64"/>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6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64"/>
          <p:cNvSpPr/>
          <p:nvPr/>
        </p:nvSpPr>
        <p:spPr>
          <a:xfrm>
            <a:off x="0" y="-786"/>
            <a:ext cx="12192000" cy="6854038"/>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870" name="Google Shape;1870;p64"/>
          <p:cNvSpPr/>
          <p:nvPr/>
        </p:nvSpPr>
        <p:spPr>
          <a:xfrm>
            <a:off x="-1" y="0"/>
            <a:ext cx="4639734" cy="6858000"/>
          </a:xfrm>
          <a:prstGeom prst="rect">
            <a:avLst/>
          </a:prstGeom>
          <a:solidFill>
            <a:srgbClr val="3B372A">
              <a:alpha val="8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64"/>
          <p:cNvSpPr txBox="1">
            <a:spLocks noGrp="1"/>
          </p:cNvSpPr>
          <p:nvPr>
            <p:ph type="title"/>
          </p:nvPr>
        </p:nvSpPr>
        <p:spPr>
          <a:xfrm>
            <a:off x="540279" y="967417"/>
            <a:ext cx="3778870" cy="394325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EFFFF"/>
              </a:buClr>
              <a:buSzPts val="3200"/>
              <a:buFont typeface="Century Gothic"/>
              <a:buNone/>
            </a:pPr>
            <a:r>
              <a:rPr lang="el-GR" sz="3200">
                <a:solidFill>
                  <a:srgbClr val="FEFFFF"/>
                </a:solidFill>
              </a:rPr>
              <a:t>Αιτίες παραληρήματος</a:t>
            </a:r>
            <a:br>
              <a:rPr lang="el-GR" sz="3200">
                <a:solidFill>
                  <a:srgbClr val="FEFFFF"/>
                </a:solidFill>
              </a:rPr>
            </a:br>
            <a:endParaRPr sz="3200">
              <a:solidFill>
                <a:srgbClr val="FEFFFF"/>
              </a:solidFill>
            </a:endParaRPr>
          </a:p>
        </p:txBody>
      </p:sp>
      <p:sp>
        <p:nvSpPr>
          <p:cNvPr id="1872" name="Google Shape;1872;p64"/>
          <p:cNvSpPr/>
          <p:nvPr/>
        </p:nvSpPr>
        <p:spPr>
          <a:xfrm>
            <a:off x="0" y="5033007"/>
            <a:ext cx="5404022" cy="857047"/>
          </a:xfrm>
          <a:custGeom>
            <a:avLst/>
            <a:gdLst/>
            <a:ahLst/>
            <a:cxnLst/>
            <a:rect l="l" t="t" r="r" b="b"/>
            <a:pathLst>
              <a:path w="1117" h="163" extrusionOk="0">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1873" name="Google Shape;1873;p64"/>
          <p:cNvPicPr preferRelativeResize="0"/>
          <p:nvPr/>
        </p:nvPicPr>
        <p:blipFill rotWithShape="1">
          <a:blip r:embed="rId3">
            <a:alphaModFix/>
          </a:blip>
          <a:srcRect/>
          <a:stretch/>
        </p:blipFill>
        <p:spPr>
          <a:xfrm>
            <a:off x="6096000" y="228600"/>
            <a:ext cx="5476875" cy="6555766"/>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84"/>
        <p:cNvGrpSpPr/>
        <p:nvPr/>
      </p:nvGrpSpPr>
      <p:grpSpPr>
        <a:xfrm>
          <a:off x="0" y="0"/>
          <a:ext cx="0" cy="0"/>
          <a:chOff x="0" y="0"/>
          <a:chExt cx="0" cy="0"/>
        </a:xfrm>
      </p:grpSpPr>
      <p:grpSp>
        <p:nvGrpSpPr>
          <p:cNvPr id="1885" name="Google Shape;1885;p66"/>
          <p:cNvGrpSpPr/>
          <p:nvPr/>
        </p:nvGrpSpPr>
        <p:grpSpPr>
          <a:xfrm>
            <a:off x="2886077" y="309476"/>
            <a:ext cx="7393338" cy="6416326"/>
            <a:chOff x="1253220" y="1567"/>
            <a:chExt cx="7393338" cy="6416326"/>
          </a:xfrm>
        </p:grpSpPr>
        <p:sp>
          <p:nvSpPr>
            <p:cNvPr id="1886" name="Google Shape;1886;p66"/>
            <p:cNvSpPr/>
            <p:nvPr/>
          </p:nvSpPr>
          <p:spPr>
            <a:xfrm>
              <a:off x="1253220" y="1955345"/>
              <a:ext cx="3356099" cy="2508769"/>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66"/>
            <p:cNvSpPr txBox="1"/>
            <p:nvPr/>
          </p:nvSpPr>
          <p:spPr>
            <a:xfrm>
              <a:off x="1326699" y="2028824"/>
              <a:ext cx="3209141" cy="2361811"/>
            </a:xfrm>
            <a:prstGeom prst="rect">
              <a:avLst/>
            </a:prstGeom>
            <a:noFill/>
            <a:ln>
              <a:noFill/>
            </a:ln>
          </p:spPr>
          <p:txBody>
            <a:bodyPr spcFirstLastPara="1" wrap="square" lIns="8875" tIns="8875" rIns="8875" bIns="8875" anchor="ctr" anchorCtr="0">
              <a:noAutofit/>
            </a:bodyPr>
            <a:lstStyle/>
            <a:p>
              <a:pPr marL="0" marR="0" lvl="0" indent="0" algn="ctr" rtl="0">
                <a:lnSpc>
                  <a:spcPct val="90000"/>
                </a:lnSpc>
                <a:spcBef>
                  <a:spcPts val="0"/>
                </a:spcBef>
                <a:spcAft>
                  <a:spcPts val="0"/>
                </a:spcAft>
                <a:buClr>
                  <a:schemeClr val="lt1"/>
                </a:buClr>
                <a:buSzPts val="1400"/>
                <a:buFont typeface="Century Gothic"/>
                <a:buNone/>
              </a:pPr>
              <a:r>
                <a:rPr lang="el-GR" sz="1400" dirty="0">
                  <a:solidFill>
                    <a:schemeClr val="lt1"/>
                  </a:solidFill>
                  <a:latin typeface="Century Gothic"/>
                  <a:ea typeface="Century Gothic"/>
                  <a:cs typeface="Century Gothic"/>
                  <a:sym typeface="Century Gothic"/>
                </a:rPr>
                <a:t>Συστήνεται να διερευνάται σε όλους τους ασθενείς &gt;65 ετών που εισάγονται σε νοσοκομείο. </a:t>
              </a:r>
              <a:endParaRPr sz="1400" dirty="0">
                <a:solidFill>
                  <a:schemeClr val="lt1"/>
                </a:solidFill>
                <a:latin typeface="Century Gothic"/>
                <a:ea typeface="Century Gothic"/>
                <a:cs typeface="Century Gothic"/>
                <a:sym typeface="Century Gothic"/>
              </a:endParaRPr>
            </a:p>
            <a:p>
              <a:pPr marL="0" marR="0" lvl="0" indent="0" algn="ctr" rtl="0">
                <a:lnSpc>
                  <a:spcPct val="90000"/>
                </a:lnSpc>
                <a:spcBef>
                  <a:spcPts val="490"/>
                </a:spcBef>
                <a:spcAft>
                  <a:spcPts val="0"/>
                </a:spcAft>
                <a:buClr>
                  <a:schemeClr val="lt1"/>
                </a:buClr>
                <a:buSzPts val="1400"/>
                <a:buFont typeface="Century Gothic"/>
                <a:buNone/>
              </a:pPr>
              <a:r>
                <a:rPr lang="el-GR" sz="1400" dirty="0" err="1">
                  <a:solidFill>
                    <a:schemeClr val="lt1"/>
                  </a:solidFill>
                  <a:latin typeface="Century Gothic"/>
                  <a:ea typeface="Century Gothic"/>
                  <a:cs typeface="Century Gothic"/>
                  <a:sym typeface="Century Gothic"/>
                </a:rPr>
                <a:t>Eργαλεία</a:t>
              </a:r>
              <a:r>
                <a:rPr lang="el-GR" sz="1400" dirty="0">
                  <a:solidFill>
                    <a:schemeClr val="lt1"/>
                  </a:solidFill>
                  <a:latin typeface="Century Gothic"/>
                  <a:ea typeface="Century Gothic"/>
                  <a:cs typeface="Century Gothic"/>
                  <a:sym typeface="Century Gothic"/>
                </a:rPr>
                <a:t> ελέγχου:</a:t>
              </a:r>
              <a:br>
                <a:rPr lang="el-GR" sz="1400" dirty="0">
                  <a:solidFill>
                    <a:schemeClr val="lt1"/>
                  </a:solidFill>
                  <a:latin typeface="Century Gothic"/>
                  <a:ea typeface="Century Gothic"/>
                  <a:cs typeface="Century Gothic"/>
                  <a:sym typeface="Century Gothic"/>
                </a:rPr>
              </a:br>
              <a:r>
                <a:rPr lang="el-GR" sz="1400" dirty="0" err="1">
                  <a:solidFill>
                    <a:schemeClr val="lt1"/>
                  </a:solidFill>
                  <a:latin typeface="Century Gothic"/>
                  <a:ea typeface="Century Gothic"/>
                  <a:cs typeface="Century Gothic"/>
                  <a:sym typeface="Century Gothic"/>
                </a:rPr>
                <a:t>Single</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Question</a:t>
              </a:r>
              <a:r>
                <a:rPr lang="el-GR" sz="1400" dirty="0">
                  <a:solidFill>
                    <a:schemeClr val="lt1"/>
                  </a:solidFill>
                  <a:latin typeface="Century Gothic"/>
                  <a:ea typeface="Century Gothic"/>
                  <a:cs typeface="Century Gothic"/>
                  <a:sym typeface="Century Gothic"/>
                </a:rPr>
                <a:t> in </a:t>
              </a:r>
              <a:r>
                <a:rPr lang="el-GR" sz="1400" dirty="0" err="1">
                  <a:solidFill>
                    <a:schemeClr val="lt1"/>
                  </a:solidFill>
                  <a:latin typeface="Century Gothic"/>
                  <a:ea typeface="Century Gothic"/>
                  <a:cs typeface="Century Gothic"/>
                  <a:sym typeface="Century Gothic"/>
                </a:rPr>
                <a:t>Delirium</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SQiD</a:t>
              </a:r>
              <a:r>
                <a:rPr lang="el-GR" sz="1400" dirty="0">
                  <a:solidFill>
                    <a:schemeClr val="lt1"/>
                  </a:solidFill>
                  <a:latin typeface="Century Gothic"/>
                  <a:ea typeface="Century Gothic"/>
                  <a:cs typeface="Century Gothic"/>
                  <a:sym typeface="Century Gothic"/>
                </a:rPr>
                <a:t>)</a:t>
              </a:r>
              <a:br>
                <a:rPr lang="el-GR" sz="1400" dirty="0">
                  <a:solidFill>
                    <a:schemeClr val="lt1"/>
                  </a:solidFill>
                  <a:latin typeface="Century Gothic"/>
                  <a:ea typeface="Century Gothic"/>
                  <a:cs typeface="Century Gothic"/>
                  <a:sym typeface="Century Gothic"/>
                </a:rPr>
              </a:br>
              <a:r>
                <a:rPr lang="el-GR" sz="1400" dirty="0">
                  <a:solidFill>
                    <a:schemeClr val="lt1"/>
                  </a:solidFill>
                  <a:latin typeface="Century Gothic"/>
                  <a:ea typeface="Century Gothic"/>
                  <a:cs typeface="Century Gothic"/>
                  <a:sym typeface="Century Gothic"/>
                </a:rPr>
                <a:t>4AT</a:t>
              </a:r>
              <a:br>
                <a:rPr lang="el-GR" sz="1400" dirty="0">
                  <a:solidFill>
                    <a:schemeClr val="lt1"/>
                  </a:solidFill>
                  <a:latin typeface="Century Gothic"/>
                  <a:ea typeface="Century Gothic"/>
                  <a:cs typeface="Century Gothic"/>
                  <a:sym typeface="Century Gothic"/>
                </a:rPr>
              </a:br>
              <a:r>
                <a:rPr lang="el-GR" sz="1400" dirty="0" err="1">
                  <a:solidFill>
                    <a:schemeClr val="lt1"/>
                  </a:solidFill>
                  <a:latin typeface="Century Gothic"/>
                  <a:ea typeface="Century Gothic"/>
                  <a:cs typeface="Century Gothic"/>
                  <a:sym typeface="Century Gothic"/>
                </a:rPr>
                <a:t>Abbreviated</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Mental</a:t>
              </a:r>
              <a:r>
                <a:rPr lang="el-GR" sz="1400" dirty="0">
                  <a:solidFill>
                    <a:schemeClr val="lt1"/>
                  </a:solidFill>
                  <a:latin typeface="Century Gothic"/>
                  <a:ea typeface="Century Gothic"/>
                  <a:cs typeface="Century Gothic"/>
                  <a:sym typeface="Century Gothic"/>
                </a:rPr>
                <a:t> Test-10 (AMT10)</a:t>
              </a:r>
              <a:br>
                <a:rPr lang="el-GR" sz="1400" dirty="0">
                  <a:solidFill>
                    <a:schemeClr val="lt1"/>
                  </a:solidFill>
                  <a:latin typeface="Century Gothic"/>
                  <a:ea typeface="Century Gothic"/>
                  <a:cs typeface="Century Gothic"/>
                  <a:sym typeface="Century Gothic"/>
                </a:rPr>
              </a:br>
              <a:r>
                <a:rPr lang="el-GR" sz="1400" dirty="0" err="1">
                  <a:solidFill>
                    <a:schemeClr val="lt1"/>
                  </a:solidFill>
                  <a:latin typeface="Century Gothic"/>
                  <a:ea typeface="Century Gothic"/>
                  <a:cs typeface="Century Gothic"/>
                  <a:sym typeface="Century Gothic"/>
                </a:rPr>
                <a:t>brief</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Confusion</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Assessment</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Method</a:t>
              </a:r>
              <a:r>
                <a:rPr lang="el-GR" sz="1400" dirty="0">
                  <a:solidFill>
                    <a:schemeClr val="lt1"/>
                  </a:solidFill>
                  <a:latin typeface="Century Gothic"/>
                  <a:ea typeface="Century Gothic"/>
                  <a:cs typeface="Century Gothic"/>
                  <a:sym typeface="Century Gothic"/>
                </a:rPr>
                <a:t> (</a:t>
              </a:r>
              <a:r>
                <a:rPr lang="el-GR" sz="1400" dirty="0" err="1">
                  <a:solidFill>
                    <a:schemeClr val="lt1"/>
                  </a:solidFill>
                  <a:latin typeface="Century Gothic"/>
                  <a:ea typeface="Century Gothic"/>
                  <a:cs typeface="Century Gothic"/>
                  <a:sym typeface="Century Gothic"/>
                </a:rPr>
                <a:t>bCAM</a:t>
              </a:r>
              <a:endParaRPr sz="1400" dirty="0">
                <a:solidFill>
                  <a:schemeClr val="lt1"/>
                </a:solidFill>
                <a:latin typeface="Century Gothic"/>
                <a:ea typeface="Century Gothic"/>
                <a:cs typeface="Century Gothic"/>
                <a:sym typeface="Century Gothic"/>
              </a:endParaRPr>
            </a:p>
          </p:txBody>
        </p:sp>
        <p:sp>
          <p:nvSpPr>
            <p:cNvPr id="1888" name="Google Shape;1888;p66"/>
            <p:cNvSpPr/>
            <p:nvPr/>
          </p:nvSpPr>
          <p:spPr>
            <a:xfrm rot="-3907178">
              <a:off x="3815224" y="1945901"/>
              <a:ext cx="2741688" cy="40429"/>
            </a:xfrm>
            <a:custGeom>
              <a:avLst/>
              <a:gdLst/>
              <a:ahLst/>
              <a:cxnLst/>
              <a:rect l="l" t="t" r="r" b="b"/>
              <a:pathLst>
                <a:path w="120000" h="120000" extrusionOk="0">
                  <a:moveTo>
                    <a:pt x="0" y="59999"/>
                  </a:moveTo>
                  <a:lnTo>
                    <a:pt x="120000" y="59999"/>
                  </a:lnTo>
                </a:path>
              </a:pathLst>
            </a:custGeom>
            <a:noFill/>
            <a:ln w="15875" cap="rnd" cmpd="sng">
              <a:solidFill>
                <a:srgbClr val="9F83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66"/>
            <p:cNvSpPr txBox="1"/>
            <p:nvPr/>
          </p:nvSpPr>
          <p:spPr>
            <a:xfrm rot="-3907178">
              <a:off x="5117526" y="1897574"/>
              <a:ext cx="137084" cy="13708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900"/>
                <a:buFont typeface="Century Gothic"/>
                <a:buNone/>
              </a:pPr>
              <a:endParaRPr sz="900">
                <a:solidFill>
                  <a:schemeClr val="dk1"/>
                </a:solidFill>
                <a:latin typeface="Century Gothic"/>
                <a:ea typeface="Century Gothic"/>
                <a:cs typeface="Century Gothic"/>
                <a:sym typeface="Century Gothic"/>
              </a:endParaRPr>
            </a:p>
          </p:txBody>
        </p:sp>
        <p:sp>
          <p:nvSpPr>
            <p:cNvPr id="1890" name="Google Shape;1890;p66"/>
            <p:cNvSpPr/>
            <p:nvPr/>
          </p:nvSpPr>
          <p:spPr>
            <a:xfrm>
              <a:off x="5762816" y="1567"/>
              <a:ext cx="2883742" cy="1441871"/>
            </a:xfrm>
            <a:prstGeom prst="roundRect">
              <a:avLst>
                <a:gd name="adj" fmla="val 10000"/>
              </a:avLst>
            </a:prstGeom>
            <a:solidFill>
              <a:srgbClr val="9F83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66"/>
            <p:cNvSpPr txBox="1"/>
            <p:nvPr/>
          </p:nvSpPr>
          <p:spPr>
            <a:xfrm>
              <a:off x="5805047" y="43798"/>
              <a:ext cx="2799280" cy="1357409"/>
            </a:xfrm>
            <a:prstGeom prst="rect">
              <a:avLst/>
            </a:prstGeom>
            <a:noFill/>
            <a:ln>
              <a:noFill/>
            </a:ln>
          </p:spPr>
          <p:txBody>
            <a:bodyPr spcFirstLastPara="1" wrap="square" lIns="7600" tIns="7600" rIns="7600" bIns="7600" anchor="ctr" anchorCtr="0">
              <a:noAutofit/>
            </a:bodyPr>
            <a:lstStyle/>
            <a:p>
              <a:pPr marL="0" marR="0" lvl="0" indent="0" algn="ctr" rtl="0">
                <a:lnSpc>
                  <a:spcPct val="90000"/>
                </a:lnSpc>
                <a:spcBef>
                  <a:spcPts val="0"/>
                </a:spcBef>
                <a:spcAft>
                  <a:spcPts val="0"/>
                </a:spcAft>
                <a:buClr>
                  <a:schemeClr val="lt1"/>
                </a:buClr>
                <a:buSzPts val="1200"/>
                <a:buFont typeface="Century Gothic"/>
                <a:buNone/>
              </a:pPr>
              <a:r>
                <a:rPr lang="el-GR" sz="1200" dirty="0" err="1">
                  <a:solidFill>
                    <a:schemeClr val="lt1"/>
                  </a:solidFill>
                  <a:latin typeface="Century Gothic"/>
                  <a:ea typeface="Century Gothic"/>
                  <a:cs typeface="Century Gothic"/>
                  <a:sym typeface="Century Gothic"/>
                </a:rPr>
                <a:t>Aυξημένη</a:t>
              </a:r>
              <a:r>
                <a:rPr lang="el-GR" sz="1200" dirty="0">
                  <a:solidFill>
                    <a:schemeClr val="lt1"/>
                  </a:solidFill>
                  <a:latin typeface="Century Gothic"/>
                  <a:ea typeface="Century Gothic"/>
                  <a:cs typeface="Century Gothic"/>
                  <a:sym typeface="Century Gothic"/>
                </a:rPr>
                <a:t> νοσηρότητα, θνητότητα, παραμονή στο νοσοκομείο, ανάπτυξη ή επιδείνωση </a:t>
              </a:r>
              <a:r>
                <a:rPr lang="el-GR" sz="1200" dirty="0" err="1">
                  <a:solidFill>
                    <a:schemeClr val="lt1"/>
                  </a:solidFill>
                  <a:latin typeface="Century Gothic"/>
                  <a:ea typeface="Century Gothic"/>
                  <a:cs typeface="Century Gothic"/>
                  <a:sym typeface="Century Gothic"/>
                </a:rPr>
                <a:t>ανοϊκής</a:t>
              </a:r>
              <a:r>
                <a:rPr lang="el-GR" sz="1200" dirty="0">
                  <a:solidFill>
                    <a:schemeClr val="lt1"/>
                  </a:solidFill>
                  <a:latin typeface="Century Gothic"/>
                  <a:ea typeface="Century Gothic"/>
                  <a:cs typeface="Century Gothic"/>
                  <a:sym typeface="Century Gothic"/>
                </a:rPr>
                <a:t> διαταραχής, λειτουργική επιδείνωση</a:t>
              </a:r>
              <a:endParaRPr sz="1200" dirty="0">
                <a:solidFill>
                  <a:schemeClr val="lt1"/>
                </a:solidFill>
                <a:latin typeface="Century Gothic"/>
                <a:ea typeface="Century Gothic"/>
                <a:cs typeface="Century Gothic"/>
                <a:sym typeface="Century Gothic"/>
              </a:endParaRPr>
            </a:p>
          </p:txBody>
        </p:sp>
        <p:sp>
          <p:nvSpPr>
            <p:cNvPr id="1892" name="Google Shape;1892;p66"/>
            <p:cNvSpPr/>
            <p:nvPr/>
          </p:nvSpPr>
          <p:spPr>
            <a:xfrm rot="-2142401">
              <a:off x="4475800" y="2774977"/>
              <a:ext cx="1420535" cy="40429"/>
            </a:xfrm>
            <a:custGeom>
              <a:avLst/>
              <a:gdLst/>
              <a:ahLst/>
              <a:cxnLst/>
              <a:rect l="l" t="t" r="r" b="b"/>
              <a:pathLst>
                <a:path w="120000" h="120000" extrusionOk="0">
                  <a:moveTo>
                    <a:pt x="0" y="59999"/>
                  </a:moveTo>
                  <a:lnTo>
                    <a:pt x="120000" y="59999"/>
                  </a:lnTo>
                </a:path>
              </a:pathLst>
            </a:custGeom>
            <a:noFill/>
            <a:ln w="15875" cap="rnd" cmpd="sng">
              <a:solidFill>
                <a:srgbClr val="9F83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66"/>
            <p:cNvSpPr txBox="1"/>
            <p:nvPr/>
          </p:nvSpPr>
          <p:spPr>
            <a:xfrm rot="-2142401">
              <a:off x="5150555" y="2759679"/>
              <a:ext cx="71026" cy="71026"/>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entury Gothic"/>
                <a:buNone/>
              </a:pPr>
              <a:endParaRPr sz="500">
                <a:solidFill>
                  <a:schemeClr val="dk1"/>
                </a:solidFill>
                <a:latin typeface="Century Gothic"/>
                <a:ea typeface="Century Gothic"/>
                <a:cs typeface="Century Gothic"/>
                <a:sym typeface="Century Gothic"/>
              </a:endParaRPr>
            </a:p>
          </p:txBody>
        </p:sp>
        <p:sp>
          <p:nvSpPr>
            <p:cNvPr id="1894" name="Google Shape;1894;p66"/>
            <p:cNvSpPr/>
            <p:nvPr/>
          </p:nvSpPr>
          <p:spPr>
            <a:xfrm>
              <a:off x="5762816" y="1659719"/>
              <a:ext cx="2883742" cy="1441871"/>
            </a:xfrm>
            <a:prstGeom prst="roundRect">
              <a:avLst>
                <a:gd name="adj" fmla="val 10000"/>
              </a:avLst>
            </a:prstGeom>
            <a:solidFill>
              <a:srgbClr val="9F83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66"/>
            <p:cNvSpPr txBox="1"/>
            <p:nvPr/>
          </p:nvSpPr>
          <p:spPr>
            <a:xfrm>
              <a:off x="5805047" y="1701950"/>
              <a:ext cx="2799280" cy="1357409"/>
            </a:xfrm>
            <a:prstGeom prst="rect">
              <a:avLst/>
            </a:prstGeom>
            <a:noFill/>
            <a:ln>
              <a:noFill/>
            </a:ln>
          </p:spPr>
          <p:txBody>
            <a:bodyPr spcFirstLastPara="1" wrap="square" lIns="8875" tIns="8875" rIns="8875" bIns="8875" anchor="ctr" anchorCtr="0">
              <a:noAutofit/>
            </a:bodyPr>
            <a:lstStyle/>
            <a:p>
              <a:pPr marL="0" marR="0" lvl="0" indent="0" algn="ctr" rtl="0">
                <a:lnSpc>
                  <a:spcPct val="90000"/>
                </a:lnSpc>
                <a:spcBef>
                  <a:spcPts val="0"/>
                </a:spcBef>
                <a:spcAft>
                  <a:spcPts val="0"/>
                </a:spcAft>
                <a:buClr>
                  <a:schemeClr val="lt1"/>
                </a:buClr>
                <a:buSzPts val="1400"/>
                <a:buFont typeface="Century Gothic"/>
                <a:buNone/>
              </a:pPr>
              <a:r>
                <a:rPr lang="el-GR" sz="1400">
                  <a:solidFill>
                    <a:schemeClr val="lt1"/>
                  </a:solidFill>
                  <a:latin typeface="Century Gothic"/>
                  <a:ea typeface="Century Gothic"/>
                  <a:cs typeface="Century Gothic"/>
                  <a:sym typeface="Century Gothic"/>
                </a:rPr>
                <a:t>Συνήθως πολυπαραγοντική αιτιολογία</a:t>
              </a:r>
              <a:endParaRPr sz="1400">
                <a:solidFill>
                  <a:schemeClr val="lt1"/>
                </a:solidFill>
                <a:latin typeface="Century Gothic"/>
                <a:ea typeface="Century Gothic"/>
                <a:cs typeface="Century Gothic"/>
                <a:sym typeface="Century Gothic"/>
              </a:endParaRPr>
            </a:p>
          </p:txBody>
        </p:sp>
        <p:sp>
          <p:nvSpPr>
            <p:cNvPr id="1896" name="Google Shape;1896;p66"/>
            <p:cNvSpPr/>
            <p:nvPr/>
          </p:nvSpPr>
          <p:spPr>
            <a:xfrm rot="2142401">
              <a:off x="4475800" y="3604053"/>
              <a:ext cx="1420535" cy="40429"/>
            </a:xfrm>
            <a:custGeom>
              <a:avLst/>
              <a:gdLst/>
              <a:ahLst/>
              <a:cxnLst/>
              <a:rect l="l" t="t" r="r" b="b"/>
              <a:pathLst>
                <a:path w="120000" h="120000" extrusionOk="0">
                  <a:moveTo>
                    <a:pt x="0" y="59999"/>
                  </a:moveTo>
                  <a:lnTo>
                    <a:pt x="120000" y="59999"/>
                  </a:lnTo>
                </a:path>
              </a:pathLst>
            </a:custGeom>
            <a:noFill/>
            <a:ln w="15875" cap="rnd" cmpd="sng">
              <a:solidFill>
                <a:srgbClr val="9F83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66"/>
            <p:cNvSpPr txBox="1"/>
            <p:nvPr/>
          </p:nvSpPr>
          <p:spPr>
            <a:xfrm rot="2142401">
              <a:off x="5150555" y="3588755"/>
              <a:ext cx="71026" cy="71026"/>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entury Gothic"/>
                <a:buNone/>
              </a:pPr>
              <a:endParaRPr sz="500">
                <a:solidFill>
                  <a:schemeClr val="dk1"/>
                </a:solidFill>
                <a:latin typeface="Century Gothic"/>
                <a:ea typeface="Century Gothic"/>
                <a:cs typeface="Century Gothic"/>
                <a:sym typeface="Century Gothic"/>
              </a:endParaRPr>
            </a:p>
          </p:txBody>
        </p:sp>
        <p:sp>
          <p:nvSpPr>
            <p:cNvPr id="1898" name="Google Shape;1898;p66"/>
            <p:cNvSpPr/>
            <p:nvPr/>
          </p:nvSpPr>
          <p:spPr>
            <a:xfrm>
              <a:off x="5762816" y="3317870"/>
              <a:ext cx="2883742" cy="1441871"/>
            </a:xfrm>
            <a:prstGeom prst="roundRect">
              <a:avLst>
                <a:gd name="adj" fmla="val 10000"/>
              </a:avLst>
            </a:prstGeom>
            <a:solidFill>
              <a:srgbClr val="9F83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66"/>
            <p:cNvSpPr txBox="1"/>
            <p:nvPr/>
          </p:nvSpPr>
          <p:spPr>
            <a:xfrm>
              <a:off x="5805047" y="3360101"/>
              <a:ext cx="2799280" cy="1357409"/>
            </a:xfrm>
            <a:prstGeom prst="rect">
              <a:avLst/>
            </a:prstGeom>
            <a:noFill/>
            <a:ln>
              <a:noFill/>
            </a:ln>
          </p:spPr>
          <p:txBody>
            <a:bodyPr spcFirstLastPara="1" wrap="square" lIns="8875" tIns="8875" rIns="8875" bIns="8875" anchor="ctr" anchorCtr="0">
              <a:noAutofit/>
            </a:bodyPr>
            <a:lstStyle/>
            <a:p>
              <a:pPr marL="0" marR="0" lvl="0" indent="0" algn="ctr" rtl="0">
                <a:lnSpc>
                  <a:spcPct val="90000"/>
                </a:lnSpc>
                <a:spcBef>
                  <a:spcPts val="0"/>
                </a:spcBef>
                <a:spcAft>
                  <a:spcPts val="0"/>
                </a:spcAft>
                <a:buClr>
                  <a:schemeClr val="lt1"/>
                </a:buClr>
                <a:buSzPts val="1400"/>
                <a:buFont typeface="Century Gothic"/>
                <a:buNone/>
              </a:pPr>
              <a:r>
                <a:rPr lang="el-GR" sz="1400">
                  <a:solidFill>
                    <a:schemeClr val="lt1"/>
                  </a:solidFill>
                  <a:latin typeface="Century Gothic"/>
                  <a:ea typeface="Century Gothic"/>
                  <a:cs typeface="Century Gothic"/>
                  <a:sym typeface="Century Gothic"/>
                </a:rPr>
                <a:t>Η παρουσία του συνιστά επείγουσα κατάσταση , που χρήζει διερεύνησης και αντιμετώπισης τυχόν υποκείμενης παθολογίας που την πυροδοτεί </a:t>
              </a:r>
              <a:endParaRPr sz="1400">
                <a:solidFill>
                  <a:schemeClr val="lt1"/>
                </a:solidFill>
                <a:latin typeface="Century Gothic"/>
                <a:ea typeface="Century Gothic"/>
                <a:cs typeface="Century Gothic"/>
                <a:sym typeface="Century Gothic"/>
              </a:endParaRPr>
            </a:p>
          </p:txBody>
        </p:sp>
        <p:sp>
          <p:nvSpPr>
            <p:cNvPr id="1900" name="Google Shape;1900;p66"/>
            <p:cNvSpPr/>
            <p:nvPr/>
          </p:nvSpPr>
          <p:spPr>
            <a:xfrm rot="3907178">
              <a:off x="3815224" y="4433129"/>
              <a:ext cx="2741688" cy="40429"/>
            </a:xfrm>
            <a:custGeom>
              <a:avLst/>
              <a:gdLst/>
              <a:ahLst/>
              <a:cxnLst/>
              <a:rect l="l" t="t" r="r" b="b"/>
              <a:pathLst>
                <a:path w="120000" h="120000" extrusionOk="0">
                  <a:moveTo>
                    <a:pt x="0" y="59999"/>
                  </a:moveTo>
                  <a:lnTo>
                    <a:pt x="120000" y="59999"/>
                  </a:lnTo>
                </a:path>
              </a:pathLst>
            </a:custGeom>
            <a:noFill/>
            <a:ln w="15875" cap="rnd" cmpd="sng">
              <a:solidFill>
                <a:srgbClr val="9F834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66"/>
            <p:cNvSpPr txBox="1"/>
            <p:nvPr/>
          </p:nvSpPr>
          <p:spPr>
            <a:xfrm rot="3907178">
              <a:off x="5117526" y="4384802"/>
              <a:ext cx="137084" cy="13708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900"/>
                <a:buFont typeface="Century Gothic"/>
                <a:buNone/>
              </a:pPr>
              <a:endParaRPr sz="900">
                <a:solidFill>
                  <a:schemeClr val="dk1"/>
                </a:solidFill>
                <a:latin typeface="Century Gothic"/>
                <a:ea typeface="Century Gothic"/>
                <a:cs typeface="Century Gothic"/>
                <a:sym typeface="Century Gothic"/>
              </a:endParaRPr>
            </a:p>
          </p:txBody>
        </p:sp>
        <p:sp>
          <p:nvSpPr>
            <p:cNvPr id="1902" name="Google Shape;1902;p66"/>
            <p:cNvSpPr/>
            <p:nvPr/>
          </p:nvSpPr>
          <p:spPr>
            <a:xfrm>
              <a:off x="5762816" y="4976022"/>
              <a:ext cx="2883742" cy="1441871"/>
            </a:xfrm>
            <a:prstGeom prst="roundRect">
              <a:avLst>
                <a:gd name="adj" fmla="val 10000"/>
              </a:avLst>
            </a:prstGeom>
            <a:solidFill>
              <a:srgbClr val="9F83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66"/>
            <p:cNvSpPr txBox="1"/>
            <p:nvPr/>
          </p:nvSpPr>
          <p:spPr>
            <a:xfrm>
              <a:off x="5805047" y="5018253"/>
              <a:ext cx="2799280" cy="1357409"/>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lt1"/>
                </a:buClr>
                <a:buSzPts val="1800"/>
                <a:buFont typeface="Century Gothic"/>
                <a:buNone/>
              </a:pPr>
              <a:r>
                <a:rPr lang="el-GR" sz="1800">
                  <a:solidFill>
                    <a:schemeClr val="lt1"/>
                  </a:solidFill>
                  <a:latin typeface="Century Gothic"/>
                  <a:ea typeface="Century Gothic"/>
                  <a:cs typeface="Century Gothic"/>
                  <a:sym typeface="Century Gothic"/>
                </a:rPr>
                <a:t>Η πλειοψηφία των ασθενών χρειάζονται εισαγωγή</a:t>
              </a:r>
              <a:endParaRPr/>
            </a:p>
          </p:txBody>
        </p:sp>
      </p:grpSp>
      <p:sp>
        <p:nvSpPr>
          <p:cNvPr id="1904" name="Google Shape;1904;p66"/>
          <p:cNvSpPr txBox="1"/>
          <p:nvPr/>
        </p:nvSpPr>
        <p:spPr>
          <a:xfrm>
            <a:off x="2095500" y="800100"/>
            <a:ext cx="29241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800">
                <a:solidFill>
                  <a:schemeClr val="accent1"/>
                </a:solidFill>
                <a:latin typeface="Century Gothic"/>
                <a:ea typeface="Century Gothic"/>
                <a:cs typeface="Century Gothic"/>
                <a:sym typeface="Century Gothic"/>
              </a:rPr>
              <a:t>Παραλήρημα</a:t>
            </a:r>
            <a:endParaRPr sz="1800">
              <a:solidFill>
                <a:schemeClr val="accent1"/>
              </a:solidFill>
              <a:latin typeface="Century Gothic"/>
              <a:ea typeface="Century Gothic"/>
              <a:cs typeface="Century Gothic"/>
              <a:sym typeface="Century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918"/>
        <p:cNvGrpSpPr/>
        <p:nvPr/>
      </p:nvGrpSpPr>
      <p:grpSpPr>
        <a:xfrm>
          <a:off x="0" y="0"/>
          <a:ext cx="0" cy="0"/>
          <a:chOff x="0" y="0"/>
          <a:chExt cx="0" cy="0"/>
        </a:xfrm>
      </p:grpSpPr>
      <p:grpSp>
        <p:nvGrpSpPr>
          <p:cNvPr id="1919" name="Google Shape;1919;p68"/>
          <p:cNvGrpSpPr/>
          <p:nvPr/>
        </p:nvGrpSpPr>
        <p:grpSpPr>
          <a:xfrm>
            <a:off x="9" y="228600"/>
            <a:ext cx="2851523" cy="6638625"/>
            <a:chOff x="2487613" y="285750"/>
            <a:chExt cx="2428875" cy="5654676"/>
          </a:xfrm>
        </p:grpSpPr>
        <p:sp>
          <p:nvSpPr>
            <p:cNvPr id="1920" name="Google Shape;1920;p68"/>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68"/>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68"/>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68"/>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68"/>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68"/>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68"/>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68"/>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68"/>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68"/>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68"/>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68"/>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2" name="Google Shape;1932;p68"/>
          <p:cNvGrpSpPr/>
          <p:nvPr/>
        </p:nvGrpSpPr>
        <p:grpSpPr>
          <a:xfrm>
            <a:off x="27224" y="-786"/>
            <a:ext cx="2356675" cy="6854040"/>
            <a:chOff x="6627813" y="194833"/>
            <a:chExt cx="1952625" cy="5678918"/>
          </a:xfrm>
        </p:grpSpPr>
        <p:sp>
          <p:nvSpPr>
            <p:cNvPr id="1933" name="Google Shape;1933;p68"/>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68"/>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68"/>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68"/>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68"/>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68"/>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68"/>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68"/>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68"/>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68"/>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68"/>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68"/>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45" name="Google Shape;1945;p68"/>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6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68"/>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948" name="Google Shape;1948;p68"/>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Οξέα στεφανιαία σύνδρομα</a:t>
            </a:r>
            <a:endParaRPr/>
          </a:p>
        </p:txBody>
      </p:sp>
      <p:sp>
        <p:nvSpPr>
          <p:cNvPr id="1949" name="Google Shape;1949;p68"/>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950" name="Google Shape;1950;p68"/>
          <p:cNvGrpSpPr/>
          <p:nvPr/>
        </p:nvGrpSpPr>
        <p:grpSpPr>
          <a:xfrm>
            <a:off x="9" y="228600"/>
            <a:ext cx="2851523" cy="6638625"/>
            <a:chOff x="2487613" y="285750"/>
            <a:chExt cx="2428875" cy="5654676"/>
          </a:xfrm>
        </p:grpSpPr>
        <p:sp>
          <p:nvSpPr>
            <p:cNvPr id="1951" name="Google Shape;1951;p68"/>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68"/>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68"/>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68"/>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68"/>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68"/>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68"/>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68"/>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68"/>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68"/>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68"/>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68"/>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3" name="Google Shape;1963;p68"/>
          <p:cNvGrpSpPr/>
          <p:nvPr/>
        </p:nvGrpSpPr>
        <p:grpSpPr>
          <a:xfrm>
            <a:off x="27224" y="-786"/>
            <a:ext cx="2356675" cy="6854040"/>
            <a:chOff x="6627813" y="194833"/>
            <a:chExt cx="1952625" cy="5678918"/>
          </a:xfrm>
        </p:grpSpPr>
        <p:sp>
          <p:nvSpPr>
            <p:cNvPr id="1964" name="Google Shape;1964;p68"/>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68"/>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68"/>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68"/>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68"/>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68"/>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68"/>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68"/>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68"/>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68"/>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68"/>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68"/>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6" name="Google Shape;1976;p68"/>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48"/>
                                        </p:tgtEl>
                                        <p:attrNameLst>
                                          <p:attrName>style.visibility</p:attrName>
                                        </p:attrNameLst>
                                      </p:cBhvr>
                                      <p:to>
                                        <p:strVal val="visible"/>
                                      </p:to>
                                    </p:set>
                                    <p:animEffect transition="in" filter="fade">
                                      <p:cBhvr>
                                        <p:cTn id="7" dur="1000"/>
                                        <p:tgtEl>
                                          <p:spTgt spid="1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980"/>
        <p:cNvGrpSpPr/>
        <p:nvPr/>
      </p:nvGrpSpPr>
      <p:grpSpPr>
        <a:xfrm>
          <a:off x="0" y="0"/>
          <a:ext cx="0" cy="0"/>
          <a:chOff x="0" y="0"/>
          <a:chExt cx="0" cy="0"/>
        </a:xfrm>
      </p:grpSpPr>
      <p:sp>
        <p:nvSpPr>
          <p:cNvPr id="1981" name="Google Shape;1981;p69"/>
          <p:cNvSpPr/>
          <p:nvPr/>
        </p:nvSpPr>
        <p:spPr>
          <a:xfrm>
            <a:off x="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982" name="Google Shape;1982;p69"/>
          <p:cNvSpPr txBox="1">
            <a:spLocks noGrp="1"/>
          </p:cNvSpPr>
          <p:nvPr>
            <p:ph type="title"/>
          </p:nvPr>
        </p:nvSpPr>
        <p:spPr>
          <a:xfrm>
            <a:off x="125989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3200"/>
              <a:buFont typeface="Century Gothic"/>
              <a:buNone/>
            </a:pPr>
            <a:r>
              <a:rPr lang="el-GR" sz="3200">
                <a:solidFill>
                  <a:schemeClr val="lt1"/>
                </a:solidFill>
              </a:rPr>
              <a:t>Οξέα στεφανιαία σύνδρομα</a:t>
            </a:r>
            <a:endParaRPr/>
          </a:p>
        </p:txBody>
      </p:sp>
      <p:sp>
        <p:nvSpPr>
          <p:cNvPr id="1983" name="Google Shape;1983;p69"/>
          <p:cNvSpPr/>
          <p:nvPr/>
        </p:nvSpPr>
        <p:spPr>
          <a:xfrm rot="10800000" flipH="1">
            <a:off x="-159" y="3179901"/>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69"/>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1985" name="Google Shape;1985;p69"/>
          <p:cNvGrpSpPr/>
          <p:nvPr/>
        </p:nvGrpSpPr>
        <p:grpSpPr>
          <a:xfrm>
            <a:off x="4713144" y="1176940"/>
            <a:ext cx="6832212" cy="4194000"/>
            <a:chOff x="0" y="535389"/>
            <a:chExt cx="6832212" cy="4194000"/>
          </a:xfrm>
        </p:grpSpPr>
        <p:sp>
          <p:nvSpPr>
            <p:cNvPr id="1986" name="Google Shape;1986;p69"/>
            <p:cNvSpPr/>
            <p:nvPr/>
          </p:nvSpPr>
          <p:spPr>
            <a:xfrm>
              <a:off x="0" y="535389"/>
              <a:ext cx="6832212" cy="994500"/>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69"/>
            <p:cNvSpPr txBox="1"/>
            <p:nvPr/>
          </p:nvSpPr>
          <p:spPr>
            <a:xfrm>
              <a:off x="48547" y="583936"/>
              <a:ext cx="6735118" cy="897406"/>
            </a:xfrm>
            <a:prstGeom prst="rect">
              <a:avLst/>
            </a:prstGeom>
            <a:noFill/>
            <a:ln>
              <a:noFill/>
            </a:ln>
          </p:spPr>
          <p:txBody>
            <a:bodyPr spcFirstLastPara="1" wrap="square" lIns="95250" tIns="95250" rIns="95250" bIns="95250" anchor="ctr" anchorCtr="0">
              <a:noAutofit/>
            </a:bodyPr>
            <a:lstStyle/>
            <a:p>
              <a:pPr marL="0" marR="0" lvl="0" indent="0" algn="l" rtl="0">
                <a:lnSpc>
                  <a:spcPct val="90000"/>
                </a:lnSpc>
                <a:spcBef>
                  <a:spcPts val="0"/>
                </a:spcBef>
                <a:spcAft>
                  <a:spcPts val="0"/>
                </a:spcAft>
                <a:buClr>
                  <a:schemeClr val="lt1"/>
                </a:buClr>
                <a:buSzPts val="2500"/>
                <a:buFont typeface="Century Gothic"/>
                <a:buNone/>
              </a:pPr>
              <a:r>
                <a:rPr lang="el-GR" sz="2500">
                  <a:solidFill>
                    <a:schemeClr val="lt1"/>
                  </a:solidFill>
                  <a:latin typeface="Century Gothic"/>
                  <a:ea typeface="Century Gothic"/>
                  <a:cs typeface="Century Gothic"/>
                  <a:sym typeface="Century Gothic"/>
                </a:rPr>
                <a:t>Συχνή η άτυπη παρουσίαση, προκάρδιο άλγος συχνά απουσιάζει</a:t>
              </a:r>
              <a:endParaRPr sz="2500">
                <a:solidFill>
                  <a:schemeClr val="lt1"/>
                </a:solidFill>
                <a:latin typeface="Century Gothic"/>
                <a:ea typeface="Century Gothic"/>
                <a:cs typeface="Century Gothic"/>
                <a:sym typeface="Century Gothic"/>
              </a:endParaRPr>
            </a:p>
          </p:txBody>
        </p:sp>
        <p:sp>
          <p:nvSpPr>
            <p:cNvPr id="1988" name="Google Shape;1988;p69"/>
            <p:cNvSpPr/>
            <p:nvPr/>
          </p:nvSpPr>
          <p:spPr>
            <a:xfrm>
              <a:off x="0" y="1601889"/>
              <a:ext cx="6832212" cy="994500"/>
            </a:xfrm>
            <a:prstGeom prst="roundRect">
              <a:avLst>
                <a:gd name="adj" fmla="val 16667"/>
              </a:avLst>
            </a:prstGeom>
            <a:gradFill>
              <a:gsLst>
                <a:gs pos="0">
                  <a:srgbClr val="A78F65"/>
                </a:gs>
                <a:gs pos="100000">
                  <a:srgbClr val="9379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69"/>
            <p:cNvSpPr txBox="1"/>
            <p:nvPr/>
          </p:nvSpPr>
          <p:spPr>
            <a:xfrm>
              <a:off x="48547" y="1650436"/>
              <a:ext cx="6735118" cy="897406"/>
            </a:xfrm>
            <a:prstGeom prst="rect">
              <a:avLst/>
            </a:prstGeom>
            <a:noFill/>
            <a:ln>
              <a:noFill/>
            </a:ln>
          </p:spPr>
          <p:txBody>
            <a:bodyPr spcFirstLastPara="1" wrap="square" lIns="95250" tIns="95250" rIns="95250" bIns="95250" anchor="ctr" anchorCtr="0">
              <a:noAutofit/>
            </a:bodyPr>
            <a:lstStyle/>
            <a:p>
              <a:pPr marL="0" marR="0" lvl="0" indent="0" algn="l" rtl="0">
                <a:lnSpc>
                  <a:spcPct val="90000"/>
                </a:lnSpc>
                <a:spcBef>
                  <a:spcPts val="0"/>
                </a:spcBef>
                <a:spcAft>
                  <a:spcPts val="0"/>
                </a:spcAft>
                <a:buClr>
                  <a:schemeClr val="lt1"/>
                </a:buClr>
                <a:buSzPts val="2500"/>
                <a:buFont typeface="Century Gothic"/>
                <a:buNone/>
              </a:pPr>
              <a:r>
                <a:rPr lang="el-GR" sz="2500">
                  <a:solidFill>
                    <a:schemeClr val="lt1"/>
                  </a:solidFill>
                  <a:latin typeface="Century Gothic"/>
                  <a:ea typeface="Century Gothic"/>
                  <a:cs typeface="Century Gothic"/>
                  <a:sym typeface="Century Gothic"/>
                </a:rPr>
                <a:t>Πτώση, ναυτία, έμετοι, συγκοπή, δύσπνοια είναι συμπτώματα συναγερμού</a:t>
              </a:r>
              <a:endParaRPr sz="2500">
                <a:solidFill>
                  <a:schemeClr val="lt1"/>
                </a:solidFill>
                <a:latin typeface="Century Gothic"/>
                <a:ea typeface="Century Gothic"/>
                <a:cs typeface="Century Gothic"/>
                <a:sym typeface="Century Gothic"/>
              </a:endParaRPr>
            </a:p>
          </p:txBody>
        </p:sp>
        <p:sp>
          <p:nvSpPr>
            <p:cNvPr id="1990" name="Google Shape;1990;p69"/>
            <p:cNvSpPr/>
            <p:nvPr/>
          </p:nvSpPr>
          <p:spPr>
            <a:xfrm>
              <a:off x="0" y="2668389"/>
              <a:ext cx="6832212" cy="994500"/>
            </a:xfrm>
            <a:prstGeom prst="roundRect">
              <a:avLst>
                <a:gd name="adj" fmla="val 16667"/>
              </a:avLst>
            </a:prstGeom>
            <a:gradFill>
              <a:gsLst>
                <a:gs pos="0">
                  <a:srgbClr val="7E9165"/>
                </a:gs>
                <a:gs pos="100000">
                  <a:srgbClr val="677B4D"/>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69"/>
            <p:cNvSpPr txBox="1"/>
            <p:nvPr/>
          </p:nvSpPr>
          <p:spPr>
            <a:xfrm>
              <a:off x="48547" y="2716936"/>
              <a:ext cx="6735118" cy="897406"/>
            </a:xfrm>
            <a:prstGeom prst="rect">
              <a:avLst/>
            </a:prstGeom>
            <a:noFill/>
            <a:ln>
              <a:noFill/>
            </a:ln>
          </p:spPr>
          <p:txBody>
            <a:bodyPr spcFirstLastPara="1" wrap="square" lIns="95250" tIns="95250" rIns="95250" bIns="95250" anchor="ctr" anchorCtr="0">
              <a:noAutofit/>
            </a:bodyPr>
            <a:lstStyle/>
            <a:p>
              <a:pPr marL="0" marR="0" lvl="0" indent="0" algn="l" rtl="0">
                <a:lnSpc>
                  <a:spcPct val="90000"/>
                </a:lnSpc>
                <a:spcBef>
                  <a:spcPts val="0"/>
                </a:spcBef>
                <a:spcAft>
                  <a:spcPts val="0"/>
                </a:spcAft>
                <a:buClr>
                  <a:schemeClr val="lt1"/>
                </a:buClr>
                <a:buSzPts val="2500"/>
                <a:buFont typeface="Century Gothic"/>
                <a:buNone/>
              </a:pPr>
              <a:r>
                <a:rPr lang="el-GR" sz="2500">
                  <a:solidFill>
                    <a:schemeClr val="lt1"/>
                  </a:solidFill>
                  <a:latin typeface="Century Gothic"/>
                  <a:ea typeface="Century Gothic"/>
                  <a:cs typeface="Century Gothic"/>
                  <a:sym typeface="Century Gothic"/>
                </a:rPr>
                <a:t>ΗΚΓ συχνά μη διαγνωστικό (προϋπάρχον LBBB και άλλα ευρήματα)</a:t>
              </a:r>
              <a:endParaRPr sz="2500">
                <a:solidFill>
                  <a:schemeClr val="lt1"/>
                </a:solidFill>
                <a:latin typeface="Century Gothic"/>
                <a:ea typeface="Century Gothic"/>
                <a:cs typeface="Century Gothic"/>
                <a:sym typeface="Century Gothic"/>
              </a:endParaRPr>
            </a:p>
          </p:txBody>
        </p:sp>
        <p:sp>
          <p:nvSpPr>
            <p:cNvPr id="1992" name="Google Shape;1992;p69"/>
            <p:cNvSpPr/>
            <p:nvPr/>
          </p:nvSpPr>
          <p:spPr>
            <a:xfrm>
              <a:off x="0" y="3734889"/>
              <a:ext cx="6832212" cy="994500"/>
            </a:xfrm>
            <a:prstGeom prst="roundRect">
              <a:avLst>
                <a:gd name="adj" fmla="val 16667"/>
              </a:avLst>
            </a:prstGeom>
            <a:gradFill>
              <a:gsLst>
                <a:gs pos="0">
                  <a:srgbClr val="9CB163"/>
                </a:gs>
                <a:gs pos="100000">
                  <a:srgbClr val="879D46"/>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69"/>
            <p:cNvSpPr txBox="1"/>
            <p:nvPr/>
          </p:nvSpPr>
          <p:spPr>
            <a:xfrm>
              <a:off x="48547" y="3783436"/>
              <a:ext cx="6735118" cy="897406"/>
            </a:xfrm>
            <a:prstGeom prst="rect">
              <a:avLst/>
            </a:prstGeom>
            <a:noFill/>
            <a:ln>
              <a:noFill/>
            </a:ln>
          </p:spPr>
          <p:txBody>
            <a:bodyPr spcFirstLastPara="1" wrap="square" lIns="95250" tIns="95250" rIns="95250" bIns="95250" anchor="ctr" anchorCtr="0">
              <a:noAutofit/>
            </a:bodyPr>
            <a:lstStyle/>
            <a:p>
              <a:pPr marL="0" marR="0" lvl="0" indent="0" algn="l" rtl="0">
                <a:lnSpc>
                  <a:spcPct val="90000"/>
                </a:lnSpc>
                <a:spcBef>
                  <a:spcPts val="0"/>
                </a:spcBef>
                <a:spcAft>
                  <a:spcPts val="0"/>
                </a:spcAft>
                <a:buClr>
                  <a:schemeClr val="lt1"/>
                </a:buClr>
                <a:buSzPts val="2500"/>
                <a:buFont typeface="Century Gothic"/>
                <a:buNone/>
              </a:pPr>
              <a:r>
                <a:rPr lang="el-GR" sz="2500">
                  <a:solidFill>
                    <a:schemeClr val="lt1"/>
                  </a:solidFill>
                  <a:latin typeface="Century Gothic"/>
                  <a:ea typeface="Century Gothic"/>
                  <a:cs typeface="Century Gothic"/>
                  <a:sym typeface="Century Gothic"/>
                </a:rPr>
                <a:t>Δυσκολότερος ο υπολογισμός κινδύνου/όφελους </a:t>
              </a:r>
              <a:endParaRPr sz="2500">
                <a:solidFill>
                  <a:schemeClr val="lt1"/>
                </a:solidFill>
                <a:latin typeface="Century Gothic"/>
                <a:ea typeface="Century Gothic"/>
                <a:cs typeface="Century Gothic"/>
                <a:sym typeface="Century Gothic"/>
              </a:endParaRPr>
            </a:p>
          </p:txBody>
        </p:sp>
      </p:grpSp>
      <p:sp>
        <p:nvSpPr>
          <p:cNvPr id="3" name="TextBox 2">
            <a:extLst>
              <a:ext uri="{FF2B5EF4-FFF2-40B4-BE49-F238E27FC236}">
                <a16:creationId xmlns:a16="http://schemas.microsoft.com/office/drawing/2014/main" id="{D4937936-8C61-46DA-9BEE-B60A7A90D547}"/>
              </a:ext>
            </a:extLst>
          </p:cNvPr>
          <p:cNvSpPr txBox="1"/>
          <p:nvPr/>
        </p:nvSpPr>
        <p:spPr>
          <a:xfrm>
            <a:off x="4795736" y="5938684"/>
            <a:ext cx="6701073" cy="784830"/>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2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1997"/>
        <p:cNvGrpSpPr/>
        <p:nvPr/>
      </p:nvGrpSpPr>
      <p:grpSpPr>
        <a:xfrm>
          <a:off x="0" y="0"/>
          <a:ext cx="0" cy="0"/>
          <a:chOff x="0" y="0"/>
          <a:chExt cx="0" cy="0"/>
        </a:xfrm>
      </p:grpSpPr>
      <p:grpSp>
        <p:nvGrpSpPr>
          <p:cNvPr id="1998" name="Google Shape;1998;p70"/>
          <p:cNvGrpSpPr/>
          <p:nvPr/>
        </p:nvGrpSpPr>
        <p:grpSpPr>
          <a:xfrm>
            <a:off x="9" y="228600"/>
            <a:ext cx="2851523" cy="6638625"/>
            <a:chOff x="2487613" y="285750"/>
            <a:chExt cx="2428875" cy="5654676"/>
          </a:xfrm>
        </p:grpSpPr>
        <p:sp>
          <p:nvSpPr>
            <p:cNvPr id="1999" name="Google Shape;1999;p7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7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7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7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7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7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7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7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7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7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7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7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1" name="Google Shape;2011;p70"/>
          <p:cNvGrpSpPr/>
          <p:nvPr/>
        </p:nvGrpSpPr>
        <p:grpSpPr>
          <a:xfrm>
            <a:off x="27224" y="-786"/>
            <a:ext cx="2356675" cy="6854040"/>
            <a:chOff x="6627813" y="194833"/>
            <a:chExt cx="1952625" cy="5678918"/>
          </a:xfrm>
        </p:grpSpPr>
        <p:sp>
          <p:nvSpPr>
            <p:cNvPr id="2012" name="Google Shape;2012;p7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7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7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7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7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7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7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7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7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7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7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7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24" name="Google Shape;2024;p70"/>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7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70"/>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027" name="Google Shape;2027;p70"/>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Ανεπιθύμητες ενέργειες φαρμάκων</a:t>
            </a:r>
            <a:endParaRPr/>
          </a:p>
        </p:txBody>
      </p:sp>
      <p:sp>
        <p:nvSpPr>
          <p:cNvPr id="2028" name="Google Shape;2028;p70"/>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029" name="Google Shape;2029;p70"/>
          <p:cNvGrpSpPr/>
          <p:nvPr/>
        </p:nvGrpSpPr>
        <p:grpSpPr>
          <a:xfrm>
            <a:off x="9" y="228600"/>
            <a:ext cx="2851523" cy="6638625"/>
            <a:chOff x="2487613" y="285750"/>
            <a:chExt cx="2428875" cy="5654676"/>
          </a:xfrm>
        </p:grpSpPr>
        <p:sp>
          <p:nvSpPr>
            <p:cNvPr id="2030" name="Google Shape;2030;p7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7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7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7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7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7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7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7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7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7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7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7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2" name="Google Shape;2042;p70"/>
          <p:cNvGrpSpPr/>
          <p:nvPr/>
        </p:nvGrpSpPr>
        <p:grpSpPr>
          <a:xfrm>
            <a:off x="27224" y="-786"/>
            <a:ext cx="2356675" cy="6854040"/>
            <a:chOff x="6627813" y="194833"/>
            <a:chExt cx="1952625" cy="5678918"/>
          </a:xfrm>
        </p:grpSpPr>
        <p:sp>
          <p:nvSpPr>
            <p:cNvPr id="2043" name="Google Shape;2043;p7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7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7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7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7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7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7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7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7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7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7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7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5" name="Google Shape;2055;p70"/>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027"/>
                                        </p:tgtEl>
                                        <p:attrNameLst>
                                          <p:attrName>style.visibility</p:attrName>
                                        </p:attrNameLst>
                                      </p:cBhvr>
                                      <p:to>
                                        <p:strVal val="visible"/>
                                      </p:to>
                                    </p:set>
                                    <p:animEffect transition="in" filter="fade">
                                      <p:cBhvr>
                                        <p:cTn id="7" dur="700"/>
                                        <p:tgtEl>
                                          <p:spTgt spid="2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059"/>
        <p:cNvGrpSpPr/>
        <p:nvPr/>
      </p:nvGrpSpPr>
      <p:grpSpPr>
        <a:xfrm>
          <a:off x="0" y="0"/>
          <a:ext cx="0" cy="0"/>
          <a:chOff x="0" y="0"/>
          <a:chExt cx="0" cy="0"/>
        </a:xfrm>
      </p:grpSpPr>
      <p:sp>
        <p:nvSpPr>
          <p:cNvPr id="2060" name="Google Shape;2060;p71"/>
          <p:cNvSpPr/>
          <p:nvPr/>
        </p:nvSpPr>
        <p:spPr>
          <a:xfrm>
            <a:off x="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061" name="Google Shape;2061;p71"/>
          <p:cNvSpPr txBox="1">
            <a:spLocks noGrp="1"/>
          </p:cNvSpPr>
          <p:nvPr>
            <p:ph type="title"/>
          </p:nvPr>
        </p:nvSpPr>
        <p:spPr>
          <a:xfrm>
            <a:off x="125989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3200"/>
              <a:buFont typeface="Century Gothic"/>
              <a:buNone/>
            </a:pPr>
            <a:r>
              <a:rPr lang="el-GR" sz="3200">
                <a:solidFill>
                  <a:schemeClr val="lt1"/>
                </a:solidFill>
              </a:rPr>
              <a:t>Αλλαγές με την γήρανση</a:t>
            </a:r>
            <a:endParaRPr/>
          </a:p>
        </p:txBody>
      </p:sp>
      <p:sp>
        <p:nvSpPr>
          <p:cNvPr id="2062" name="Google Shape;2062;p71"/>
          <p:cNvSpPr/>
          <p:nvPr/>
        </p:nvSpPr>
        <p:spPr>
          <a:xfrm rot="10800000" flipH="1">
            <a:off x="-159" y="3179901"/>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71"/>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064" name="Google Shape;2064;p71"/>
          <p:cNvGrpSpPr/>
          <p:nvPr/>
        </p:nvGrpSpPr>
        <p:grpSpPr>
          <a:xfrm>
            <a:off x="4713144" y="689702"/>
            <a:ext cx="6832212" cy="5168475"/>
            <a:chOff x="0" y="48151"/>
            <a:chExt cx="6832212" cy="5168475"/>
          </a:xfrm>
        </p:grpSpPr>
        <p:sp>
          <p:nvSpPr>
            <p:cNvPr id="2065" name="Google Shape;2065;p71"/>
            <p:cNvSpPr/>
            <p:nvPr/>
          </p:nvSpPr>
          <p:spPr>
            <a:xfrm>
              <a:off x="0" y="48151"/>
              <a:ext cx="6832212" cy="743535"/>
            </a:xfrm>
            <a:prstGeom prst="roundRect">
              <a:avLst>
                <a:gd name="adj" fmla="val 16667"/>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71"/>
            <p:cNvSpPr txBox="1"/>
            <p:nvPr/>
          </p:nvSpPr>
          <p:spPr>
            <a:xfrm>
              <a:off x="36296" y="84447"/>
              <a:ext cx="6759620" cy="670943"/>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Πολυφαρμακία</a:t>
              </a:r>
              <a:endParaRPr sz="3100">
                <a:solidFill>
                  <a:schemeClr val="lt1"/>
                </a:solidFill>
                <a:latin typeface="Century Gothic"/>
                <a:ea typeface="Century Gothic"/>
                <a:cs typeface="Century Gothic"/>
                <a:sym typeface="Century Gothic"/>
              </a:endParaRPr>
            </a:p>
          </p:txBody>
        </p:sp>
        <p:sp>
          <p:nvSpPr>
            <p:cNvPr id="2067" name="Google Shape;2067;p71"/>
            <p:cNvSpPr/>
            <p:nvPr/>
          </p:nvSpPr>
          <p:spPr>
            <a:xfrm>
              <a:off x="0" y="880966"/>
              <a:ext cx="6832212" cy="743535"/>
            </a:xfrm>
            <a:prstGeom prst="roundRect">
              <a:avLst>
                <a:gd name="adj" fmla="val 16667"/>
              </a:avLst>
            </a:prstGeom>
            <a:gradFill>
              <a:gsLst>
                <a:gs pos="0">
                  <a:srgbClr val="C19053"/>
                </a:gs>
                <a:gs pos="100000">
                  <a:srgbClr val="AE792F"/>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71"/>
            <p:cNvSpPr txBox="1"/>
            <p:nvPr/>
          </p:nvSpPr>
          <p:spPr>
            <a:xfrm>
              <a:off x="36296" y="917262"/>
              <a:ext cx="6759620" cy="670943"/>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Συννοσηρότητες</a:t>
              </a:r>
              <a:endParaRPr sz="3100">
                <a:solidFill>
                  <a:schemeClr val="lt1"/>
                </a:solidFill>
                <a:latin typeface="Century Gothic"/>
                <a:ea typeface="Century Gothic"/>
                <a:cs typeface="Century Gothic"/>
                <a:sym typeface="Century Gothic"/>
              </a:endParaRPr>
            </a:p>
          </p:txBody>
        </p:sp>
        <p:sp>
          <p:nvSpPr>
            <p:cNvPr id="2069" name="Google Shape;2069;p71"/>
            <p:cNvSpPr/>
            <p:nvPr/>
          </p:nvSpPr>
          <p:spPr>
            <a:xfrm>
              <a:off x="0" y="1713782"/>
              <a:ext cx="6832212" cy="743535"/>
            </a:xfrm>
            <a:prstGeom prst="roundRect">
              <a:avLst>
                <a:gd name="adj" fmla="val 16667"/>
              </a:avLst>
            </a:prstGeom>
            <a:gradFill>
              <a:gsLst>
                <a:gs pos="0">
                  <a:srgbClr val="A68D65"/>
                </a:gs>
                <a:gs pos="100000">
                  <a:srgbClr val="9277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71"/>
            <p:cNvSpPr txBox="1"/>
            <p:nvPr/>
          </p:nvSpPr>
          <p:spPr>
            <a:xfrm>
              <a:off x="36296" y="1750078"/>
              <a:ext cx="6759620" cy="670943"/>
            </a:xfrm>
            <a:prstGeom prst="rect">
              <a:avLst/>
            </a:prstGeom>
            <a:noFill/>
            <a:ln>
              <a:noFill/>
            </a:ln>
          </p:spPr>
          <p:txBody>
            <a:bodyPr spcFirstLastPara="1" wrap="square" lIns="118100" tIns="118100" rIns="118100" bIns="118100" anchor="ctr" anchorCtr="0">
              <a:noAutofit/>
            </a:bodyPr>
            <a:lstStyle/>
            <a:p>
              <a:pPr marL="0" marR="0" lvl="0" indent="0" algn="l" rtl="0">
                <a:lnSpc>
                  <a:spcPct val="90000"/>
                </a:lnSpc>
                <a:spcBef>
                  <a:spcPts val="0"/>
                </a:spcBef>
                <a:spcAft>
                  <a:spcPts val="0"/>
                </a:spcAft>
                <a:buClr>
                  <a:schemeClr val="lt1"/>
                </a:buClr>
                <a:buSzPts val="3100"/>
                <a:buFont typeface="Century Gothic"/>
                <a:buNone/>
              </a:pPr>
              <a:r>
                <a:rPr lang="el-GR" sz="3100">
                  <a:solidFill>
                    <a:schemeClr val="lt1"/>
                  </a:solidFill>
                  <a:latin typeface="Century Gothic"/>
                  <a:ea typeface="Century Gothic"/>
                  <a:cs typeface="Century Gothic"/>
                  <a:sym typeface="Century Gothic"/>
                </a:rPr>
                <a:t>Φυσιολογικές αλλαγές γήρατος</a:t>
              </a:r>
              <a:endParaRPr sz="3100">
                <a:solidFill>
                  <a:schemeClr val="lt1"/>
                </a:solidFill>
                <a:latin typeface="Century Gothic"/>
                <a:ea typeface="Century Gothic"/>
                <a:cs typeface="Century Gothic"/>
                <a:sym typeface="Century Gothic"/>
              </a:endParaRPr>
            </a:p>
          </p:txBody>
        </p:sp>
        <p:sp>
          <p:nvSpPr>
            <p:cNvPr id="2071" name="Google Shape;2071;p71"/>
            <p:cNvSpPr/>
            <p:nvPr/>
          </p:nvSpPr>
          <p:spPr>
            <a:xfrm>
              <a:off x="0" y="2457317"/>
              <a:ext cx="6832212" cy="275930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71"/>
            <p:cNvSpPr txBox="1"/>
            <p:nvPr/>
          </p:nvSpPr>
          <p:spPr>
            <a:xfrm>
              <a:off x="0" y="2457317"/>
              <a:ext cx="6832212" cy="2759309"/>
            </a:xfrm>
            <a:prstGeom prst="rect">
              <a:avLst/>
            </a:prstGeom>
            <a:noFill/>
            <a:ln>
              <a:noFill/>
            </a:ln>
          </p:spPr>
          <p:txBody>
            <a:bodyPr spcFirstLastPara="1" wrap="square" lIns="216900" tIns="39350" rIns="220450" bIns="39350" anchor="t" anchorCtr="0">
              <a:noAutofit/>
            </a:bodyPr>
            <a:lstStyle/>
            <a:p>
              <a:pPr marL="228600" marR="0" lvl="1" indent="-228600" algn="l" rtl="0">
                <a:lnSpc>
                  <a:spcPct val="90000"/>
                </a:lnSpc>
                <a:spcBef>
                  <a:spcPts val="0"/>
                </a:spcBef>
                <a:spcAft>
                  <a:spcPts val="0"/>
                </a:spcAft>
                <a:buClr>
                  <a:schemeClr val="dk1"/>
                </a:buClr>
                <a:buSzPts val="2400"/>
                <a:buFont typeface="Century Gothic"/>
                <a:buChar char="•"/>
              </a:pPr>
              <a:r>
                <a:rPr lang="el-GR" sz="2400" b="0" i="0" u="none" strike="noStrike" cap="none">
                  <a:solidFill>
                    <a:schemeClr val="dk1"/>
                  </a:solidFill>
                  <a:latin typeface="Century Gothic"/>
                  <a:ea typeface="Century Gothic"/>
                  <a:cs typeface="Century Gothic"/>
                  <a:sym typeface="Century Gothic"/>
                </a:rPr>
                <a:t>Ελάττωση νεφρικής κάθαρσης</a:t>
              </a:r>
              <a:endParaRPr sz="2400" b="0" i="0" u="none" strike="noStrike" cap="none">
                <a:solidFill>
                  <a:schemeClr val="dk1"/>
                </a:solidFill>
                <a:latin typeface="Century Gothic"/>
                <a:ea typeface="Century Gothic"/>
                <a:cs typeface="Century Gothic"/>
                <a:sym typeface="Century Gothic"/>
              </a:endParaRPr>
            </a:p>
            <a:p>
              <a:pPr marL="228600" marR="0" lvl="1" indent="-228600" algn="l" rtl="0">
                <a:lnSpc>
                  <a:spcPct val="90000"/>
                </a:lnSpc>
                <a:spcBef>
                  <a:spcPts val="480"/>
                </a:spcBef>
                <a:spcAft>
                  <a:spcPts val="0"/>
                </a:spcAft>
                <a:buClr>
                  <a:schemeClr val="dk1"/>
                </a:buClr>
                <a:buSzPts val="2400"/>
                <a:buFont typeface="Century Gothic"/>
                <a:buChar char="•"/>
              </a:pPr>
              <a:r>
                <a:rPr lang="el-GR" sz="2400" b="0" i="0" u="none" strike="noStrike" cap="none">
                  <a:solidFill>
                    <a:schemeClr val="dk1"/>
                  </a:solidFill>
                  <a:latin typeface="Century Gothic"/>
                  <a:ea typeface="Century Gothic"/>
                  <a:cs typeface="Century Gothic"/>
                  <a:sym typeface="Century Gothic"/>
                </a:rPr>
                <a:t>Ελάττωση ηπατικού μεταβολισμού</a:t>
              </a:r>
              <a:endParaRPr sz="2400" b="0" i="0" u="none" strike="noStrike" cap="none">
                <a:solidFill>
                  <a:schemeClr val="dk1"/>
                </a:solidFill>
                <a:latin typeface="Century Gothic"/>
                <a:ea typeface="Century Gothic"/>
                <a:cs typeface="Century Gothic"/>
                <a:sym typeface="Century Gothic"/>
              </a:endParaRPr>
            </a:p>
            <a:p>
              <a:pPr marL="228600" marR="0" lvl="1" indent="-228600" algn="l" rtl="0">
                <a:lnSpc>
                  <a:spcPct val="90000"/>
                </a:lnSpc>
                <a:spcBef>
                  <a:spcPts val="480"/>
                </a:spcBef>
                <a:spcAft>
                  <a:spcPts val="0"/>
                </a:spcAft>
                <a:buClr>
                  <a:schemeClr val="dk1"/>
                </a:buClr>
                <a:buSzPts val="2400"/>
                <a:buFont typeface="Century Gothic"/>
                <a:buChar char="•"/>
              </a:pPr>
              <a:r>
                <a:rPr lang="el-GR" sz="2400" b="0" i="0" u="none" strike="noStrike" cap="none">
                  <a:solidFill>
                    <a:schemeClr val="dk1"/>
                  </a:solidFill>
                  <a:latin typeface="Century Gothic"/>
                  <a:ea typeface="Century Gothic"/>
                  <a:cs typeface="Century Gothic"/>
                  <a:sym typeface="Century Gothic"/>
                </a:rPr>
                <a:t>Ελάττωση μυϊκής μάζας, αύξηση λίπους</a:t>
              </a:r>
              <a:endParaRPr sz="2400" b="0" i="0" u="none" strike="noStrike" cap="none">
                <a:solidFill>
                  <a:schemeClr val="dk1"/>
                </a:solidFill>
                <a:latin typeface="Century Gothic"/>
                <a:ea typeface="Century Gothic"/>
                <a:cs typeface="Century Gothic"/>
                <a:sym typeface="Century Gothic"/>
              </a:endParaRPr>
            </a:p>
            <a:p>
              <a:pPr marL="228600" marR="0" lvl="1" indent="-228600" algn="l" rtl="0">
                <a:lnSpc>
                  <a:spcPct val="90000"/>
                </a:lnSpc>
                <a:spcBef>
                  <a:spcPts val="480"/>
                </a:spcBef>
                <a:spcAft>
                  <a:spcPts val="0"/>
                </a:spcAft>
                <a:buClr>
                  <a:schemeClr val="dk1"/>
                </a:buClr>
                <a:buSzPts val="2400"/>
                <a:buFont typeface="Century Gothic"/>
                <a:buChar char="•"/>
              </a:pPr>
              <a:r>
                <a:rPr lang="el-GR" sz="2400" b="0" i="0" u="none" strike="noStrike" cap="none">
                  <a:solidFill>
                    <a:schemeClr val="dk1"/>
                  </a:solidFill>
                  <a:latin typeface="Century Gothic"/>
                  <a:ea typeface="Century Gothic"/>
                  <a:cs typeface="Century Gothic"/>
                  <a:sym typeface="Century Gothic"/>
                </a:rPr>
                <a:t>Μεταβολές στα μόρια στόχους των φαρμάκων</a:t>
              </a:r>
              <a:endParaRPr sz="2400" b="0" i="0" u="none" strike="noStrike" cap="none">
                <a:solidFill>
                  <a:schemeClr val="dk1"/>
                </a:solidFill>
                <a:latin typeface="Century Gothic"/>
                <a:ea typeface="Century Gothic"/>
                <a:cs typeface="Century Gothic"/>
                <a:sym typeface="Century Gothic"/>
              </a:endParaRPr>
            </a:p>
            <a:p>
              <a:pPr marL="228600" marR="0" lvl="1" indent="-228600" algn="l" rtl="0">
                <a:lnSpc>
                  <a:spcPct val="90000"/>
                </a:lnSpc>
                <a:spcBef>
                  <a:spcPts val="480"/>
                </a:spcBef>
                <a:spcAft>
                  <a:spcPts val="0"/>
                </a:spcAft>
                <a:buClr>
                  <a:schemeClr val="dk1"/>
                </a:buClr>
                <a:buSzPts val="2400"/>
                <a:buFont typeface="Century Gothic"/>
                <a:buChar char="•"/>
              </a:pPr>
              <a:r>
                <a:rPr lang="el-GR" sz="2400" b="0" i="0" u="none" strike="noStrike" cap="none">
                  <a:solidFill>
                    <a:schemeClr val="dk1"/>
                  </a:solidFill>
                  <a:latin typeface="Century Gothic"/>
                  <a:ea typeface="Century Gothic"/>
                  <a:cs typeface="Century Gothic"/>
                  <a:sym typeface="Century Gothic"/>
                </a:rPr>
                <a:t>Μεταβολές στην φασρμακοκινητική/φαρμακοδυναμική</a:t>
              </a:r>
              <a:endParaRPr sz="2400" b="0" i="0" u="none" strike="noStrike" cap="none">
                <a:solidFill>
                  <a:schemeClr val="dk1"/>
                </a:solidFill>
                <a:latin typeface="Century Gothic"/>
                <a:ea typeface="Century Gothic"/>
                <a:cs typeface="Century Gothic"/>
                <a:sym typeface="Century Gothic"/>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476C29-1DD5-4329-AD33-9BED57135974}"/>
              </a:ext>
            </a:extLst>
          </p:cNvPr>
          <p:cNvSpPr>
            <a:spLocks noGrp="1"/>
          </p:cNvSpPr>
          <p:nvPr>
            <p:ph type="title"/>
          </p:nvPr>
        </p:nvSpPr>
        <p:spPr/>
        <p:txBody>
          <a:bodyPr/>
          <a:lstStyle/>
          <a:p>
            <a:r>
              <a:rPr lang="el-GR" sz="3600" dirty="0"/>
              <a:t>Ανεπιθύμητες ενέργειες φαρμάκων</a:t>
            </a:r>
            <a:endParaRPr lang="el-GR" dirty="0"/>
          </a:p>
        </p:txBody>
      </p:sp>
      <p:sp>
        <p:nvSpPr>
          <p:cNvPr id="3" name="Θέση κειμένου 2">
            <a:extLst>
              <a:ext uri="{FF2B5EF4-FFF2-40B4-BE49-F238E27FC236}">
                <a16:creationId xmlns:a16="http://schemas.microsoft.com/office/drawing/2014/main" id="{02D7C256-33F7-4F18-BD6D-C7E1CBBB276C}"/>
              </a:ext>
            </a:extLst>
          </p:cNvPr>
          <p:cNvSpPr>
            <a:spLocks noGrp="1"/>
          </p:cNvSpPr>
          <p:nvPr>
            <p:ph type="body" idx="1"/>
          </p:nvPr>
        </p:nvSpPr>
        <p:spPr/>
        <p:txBody>
          <a:bodyPr/>
          <a:lstStyle/>
          <a:p>
            <a:endParaRPr lang="el-GR"/>
          </a:p>
        </p:txBody>
      </p:sp>
      <p:graphicFrame>
        <p:nvGraphicFramePr>
          <p:cNvPr id="4" name="Διάγραμμα 3">
            <a:extLst>
              <a:ext uri="{FF2B5EF4-FFF2-40B4-BE49-F238E27FC236}">
                <a16:creationId xmlns:a16="http://schemas.microsoft.com/office/drawing/2014/main" id="{3C8461DE-394B-4132-855E-73F8204C300F}"/>
              </a:ext>
            </a:extLst>
          </p:cNvPr>
          <p:cNvGraphicFramePr/>
          <p:nvPr>
            <p:extLst>
              <p:ext uri="{D42A27DB-BD31-4B8C-83A1-F6EECF244321}">
                <p14:modId xmlns:p14="http://schemas.microsoft.com/office/powerpoint/2010/main" val="2056519091"/>
              </p:ext>
            </p:extLst>
          </p:nvPr>
        </p:nvGraphicFramePr>
        <p:xfrm>
          <a:off x="2589210" y="2133600"/>
          <a:ext cx="8915401" cy="41002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7F2F8C00-378D-43F2-B815-AFB6ADB5B2C4}"/>
              </a:ext>
            </a:extLst>
          </p:cNvPr>
          <p:cNvSpPr txBox="1"/>
          <p:nvPr/>
        </p:nvSpPr>
        <p:spPr>
          <a:xfrm>
            <a:off x="4925962" y="6390968"/>
            <a:ext cx="6578650" cy="723275"/>
          </a:xfrm>
          <a:prstGeom prst="rect">
            <a:avLst/>
          </a:prstGeom>
          <a:noFill/>
        </p:spPr>
        <p:txBody>
          <a:bodyPr wrap="square" rtlCol="0">
            <a:spAutoFit/>
          </a:bodyPr>
          <a:lstStyle/>
          <a:p>
            <a:pPr algn="r"/>
            <a:r>
              <a:rPr lang="en-US" sz="1050" dirty="0">
                <a:latin typeface="Calibri"/>
                <a:ea typeface="Calibri"/>
                <a:cs typeface="Calibri"/>
                <a:sym typeface="Calibri"/>
              </a:rPr>
              <a:t>Geriatric Emergency Medicine  Edited by Christian Nickel &amp; </a:t>
            </a:r>
            <a:r>
              <a:rPr lang="en-US" sz="1050" dirty="0" err="1">
                <a:latin typeface="Calibri"/>
                <a:ea typeface="Calibri"/>
                <a:cs typeface="Calibri"/>
                <a:sym typeface="Calibri"/>
              </a:rPr>
              <a:t>Abdelouahab</a:t>
            </a:r>
            <a:r>
              <a:rPr lang="en-US" sz="1050" dirty="0">
                <a:latin typeface="Calibri"/>
                <a:ea typeface="Calibri"/>
                <a:cs typeface="Calibri"/>
                <a:sym typeface="Calibri"/>
              </a:rPr>
              <a:t> </a:t>
            </a:r>
            <a:r>
              <a:rPr lang="en-US" sz="1050" dirty="0" err="1">
                <a:latin typeface="Calibri"/>
                <a:ea typeface="Calibri"/>
                <a:cs typeface="Calibri"/>
                <a:sym typeface="Calibri"/>
              </a:rPr>
              <a:t>Bellou</a:t>
            </a:r>
            <a:r>
              <a:rPr lang="en-US" sz="1050" dirty="0">
                <a:latin typeface="Calibri"/>
                <a:ea typeface="Calibri"/>
                <a:cs typeface="Calibri"/>
                <a:sym typeface="Calibri"/>
              </a:rPr>
              <a:t> &amp; Simon Conroy – Springer- 2017/11/27</a:t>
            </a:r>
          </a:p>
          <a:p>
            <a:pPr algn="r"/>
            <a:endParaRPr lang="el-GR" sz="2000" dirty="0"/>
          </a:p>
        </p:txBody>
      </p:sp>
    </p:spTree>
    <p:extLst>
      <p:ext uri="{BB962C8B-B14F-4D97-AF65-F5344CB8AC3E}">
        <p14:creationId xmlns:p14="http://schemas.microsoft.com/office/powerpoint/2010/main" val="2659046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084"/>
        <p:cNvGrpSpPr/>
        <p:nvPr/>
      </p:nvGrpSpPr>
      <p:grpSpPr>
        <a:xfrm>
          <a:off x="0" y="0"/>
          <a:ext cx="0" cy="0"/>
          <a:chOff x="0" y="0"/>
          <a:chExt cx="0" cy="0"/>
        </a:xfrm>
      </p:grpSpPr>
      <p:sp>
        <p:nvSpPr>
          <p:cNvPr id="2085" name="Google Shape;2085;p73"/>
          <p:cNvSpPr txBox="1">
            <a:spLocks noGrp="1"/>
          </p:cNvSpPr>
          <p:nvPr>
            <p:ph type="title"/>
          </p:nvPr>
        </p:nvSpPr>
        <p:spPr>
          <a:xfrm>
            <a:off x="2589212" y="456974"/>
            <a:ext cx="3505199" cy="97631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2000"/>
              <a:buFont typeface="Century Gothic"/>
              <a:buNone/>
            </a:pPr>
            <a:r>
              <a:rPr lang="el-GR"/>
              <a:t>Ανεπιθύμητες ενέργειες φαρμάκων (ΑΕΦ)</a:t>
            </a:r>
            <a:endParaRPr/>
          </a:p>
        </p:txBody>
      </p:sp>
      <p:sp>
        <p:nvSpPr>
          <p:cNvPr id="2086" name="Google Shape;2086;p73"/>
          <p:cNvSpPr txBox="1">
            <a:spLocks noGrp="1"/>
          </p:cNvSpPr>
          <p:nvPr>
            <p:ph type="body" idx="2"/>
          </p:nvPr>
        </p:nvSpPr>
        <p:spPr>
          <a:xfrm>
            <a:off x="2589212" y="1609499"/>
            <a:ext cx="3505199" cy="4262436"/>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400"/>
              <a:buNone/>
            </a:pPr>
            <a:r>
              <a:rPr lang="el-GR" sz="2400">
                <a:solidFill>
                  <a:srgbClr val="315949"/>
                </a:solidFill>
              </a:rPr>
              <a:t>Συχνότερα:</a:t>
            </a:r>
            <a:endParaRPr/>
          </a:p>
          <a:p>
            <a:pPr marL="342900" lvl="0" indent="-342900" algn="l" rtl="0">
              <a:spcBef>
                <a:spcPts val="1000"/>
              </a:spcBef>
              <a:spcAft>
                <a:spcPts val="0"/>
              </a:spcAft>
              <a:buSzPts val="2400"/>
              <a:buFont typeface="Noto Sans Symbols"/>
              <a:buChar char="❑"/>
            </a:pPr>
            <a:r>
              <a:rPr lang="el-GR" sz="2400">
                <a:solidFill>
                  <a:srgbClr val="315949"/>
                </a:solidFill>
              </a:rPr>
              <a:t>Αντιπηκτικά</a:t>
            </a:r>
            <a:endParaRPr/>
          </a:p>
          <a:p>
            <a:pPr marL="342900" lvl="0" indent="-342900" algn="l" rtl="0">
              <a:spcBef>
                <a:spcPts val="1000"/>
              </a:spcBef>
              <a:spcAft>
                <a:spcPts val="0"/>
              </a:spcAft>
              <a:buSzPts val="2400"/>
              <a:buFont typeface="Noto Sans Symbols"/>
              <a:buChar char="❑"/>
            </a:pPr>
            <a:r>
              <a:rPr lang="el-GR" sz="2400">
                <a:solidFill>
                  <a:srgbClr val="315949"/>
                </a:solidFill>
              </a:rPr>
              <a:t>Ινσουλίνη</a:t>
            </a:r>
            <a:endParaRPr/>
          </a:p>
          <a:p>
            <a:pPr marL="342900" lvl="0" indent="-342900" algn="l" rtl="0">
              <a:spcBef>
                <a:spcPts val="1000"/>
              </a:spcBef>
              <a:spcAft>
                <a:spcPts val="0"/>
              </a:spcAft>
              <a:buSzPts val="2400"/>
              <a:buFont typeface="Noto Sans Symbols"/>
              <a:buChar char="❑"/>
            </a:pPr>
            <a:r>
              <a:rPr lang="el-GR" sz="2400">
                <a:solidFill>
                  <a:srgbClr val="315949"/>
                </a:solidFill>
              </a:rPr>
              <a:t>Αντιαιμοπεταλιακά</a:t>
            </a:r>
            <a:endParaRPr sz="2400">
              <a:solidFill>
                <a:srgbClr val="315949"/>
              </a:solidFill>
            </a:endParaRPr>
          </a:p>
          <a:p>
            <a:pPr marL="342900" lvl="0" indent="-342900" algn="l" rtl="0">
              <a:spcBef>
                <a:spcPts val="1000"/>
              </a:spcBef>
              <a:spcAft>
                <a:spcPts val="0"/>
              </a:spcAft>
              <a:buSzPts val="2400"/>
              <a:buFont typeface="Noto Sans Symbols"/>
              <a:buChar char="❑"/>
            </a:pPr>
            <a:r>
              <a:rPr lang="el-GR" sz="2400">
                <a:solidFill>
                  <a:srgbClr val="315949"/>
                </a:solidFill>
              </a:rPr>
              <a:t>αντιδιαβητικά δισκία</a:t>
            </a:r>
            <a:endParaRPr/>
          </a:p>
          <a:p>
            <a:pPr marL="342900" lvl="0" indent="-190500" algn="l" rtl="0">
              <a:spcBef>
                <a:spcPts val="1000"/>
              </a:spcBef>
              <a:spcAft>
                <a:spcPts val="0"/>
              </a:spcAft>
              <a:buSzPts val="2400"/>
              <a:buFont typeface="Noto Sans Symbols"/>
              <a:buNone/>
            </a:pPr>
            <a:endParaRPr sz="2400">
              <a:solidFill>
                <a:srgbClr val="315949"/>
              </a:solidFill>
            </a:endParaRPr>
          </a:p>
          <a:p>
            <a:pPr marL="0" lvl="0" indent="0" algn="l" rtl="0">
              <a:spcBef>
                <a:spcPts val="1000"/>
              </a:spcBef>
              <a:spcAft>
                <a:spcPts val="0"/>
              </a:spcAft>
              <a:buSzPts val="2400"/>
              <a:buNone/>
            </a:pPr>
            <a:endParaRPr sz="2400">
              <a:solidFill>
                <a:srgbClr val="315949"/>
              </a:solidFill>
            </a:endParaRPr>
          </a:p>
          <a:p>
            <a:pPr marL="0" lvl="0" indent="0" algn="l" rtl="0">
              <a:spcBef>
                <a:spcPts val="1000"/>
              </a:spcBef>
              <a:spcAft>
                <a:spcPts val="0"/>
              </a:spcAft>
              <a:buSzPts val="2400"/>
              <a:buNone/>
            </a:pPr>
            <a:r>
              <a:rPr lang="el-GR" sz="2400">
                <a:solidFill>
                  <a:srgbClr val="315949"/>
                </a:solidFill>
              </a:rPr>
              <a:t>Ι</a:t>
            </a:r>
            <a:endParaRPr/>
          </a:p>
        </p:txBody>
      </p:sp>
      <p:sp>
        <p:nvSpPr>
          <p:cNvPr id="2087" name="Google Shape;2087;p73"/>
          <p:cNvSpPr txBox="1"/>
          <p:nvPr/>
        </p:nvSpPr>
        <p:spPr>
          <a:xfrm>
            <a:off x="6323013" y="6106886"/>
            <a:ext cx="559684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200" dirty="0" err="1">
                <a:solidFill>
                  <a:schemeClr val="dk1"/>
                </a:solidFill>
                <a:latin typeface="Century Gothic"/>
                <a:ea typeface="Century Gothic"/>
                <a:cs typeface="Century Gothic"/>
                <a:sym typeface="Century Gothic"/>
              </a:rPr>
              <a:t>Adverse</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Drug</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Events</a:t>
            </a:r>
            <a:r>
              <a:rPr lang="el-GR" sz="1200" dirty="0">
                <a:solidFill>
                  <a:schemeClr val="dk1"/>
                </a:solidFill>
                <a:latin typeface="Century Gothic"/>
                <a:ea typeface="Century Gothic"/>
                <a:cs typeface="Century Gothic"/>
                <a:sym typeface="Century Gothic"/>
              </a:rPr>
              <a:t> in Older </a:t>
            </a:r>
            <a:r>
              <a:rPr lang="el-GR" sz="1200" dirty="0" err="1">
                <a:solidFill>
                  <a:schemeClr val="dk1"/>
                </a:solidFill>
                <a:latin typeface="Century Gothic"/>
                <a:ea typeface="Century Gothic"/>
                <a:cs typeface="Century Gothic"/>
                <a:sym typeface="Century Gothic"/>
              </a:rPr>
              <a:t>Patients</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Presenting</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to</a:t>
            </a:r>
            <a:r>
              <a:rPr lang="el-GR" sz="1200" dirty="0">
                <a:solidFill>
                  <a:schemeClr val="dk1"/>
                </a:solidFill>
                <a:latin typeface="Century Gothic"/>
                <a:ea typeface="Century Gothic"/>
                <a:cs typeface="Century Gothic"/>
                <a:sym typeface="Century Gothic"/>
              </a:rPr>
              <a:t> the Emergency Department-</a:t>
            </a:r>
            <a:r>
              <a:rPr lang="el-GR" sz="1200" dirty="0" err="1">
                <a:solidFill>
                  <a:schemeClr val="dk1"/>
                </a:solidFill>
                <a:latin typeface="Century Gothic"/>
                <a:ea typeface="Century Gothic"/>
                <a:cs typeface="Century Gothic"/>
                <a:sym typeface="Century Gothic"/>
              </a:rPr>
              <a:t>Geriatric</a:t>
            </a:r>
            <a:r>
              <a:rPr lang="el-GR" sz="1200" dirty="0">
                <a:solidFill>
                  <a:schemeClr val="dk1"/>
                </a:solidFill>
                <a:latin typeface="Century Gothic"/>
                <a:ea typeface="Century Gothic"/>
                <a:cs typeface="Century Gothic"/>
                <a:sym typeface="Century Gothic"/>
              </a:rPr>
              <a:t> Emergency </a:t>
            </a:r>
            <a:r>
              <a:rPr lang="el-GR" sz="1200" dirty="0" err="1">
                <a:solidFill>
                  <a:schemeClr val="dk1"/>
                </a:solidFill>
                <a:latin typeface="Century Gothic"/>
                <a:ea typeface="Century Gothic"/>
                <a:cs typeface="Century Gothic"/>
                <a:sym typeface="Century Gothic"/>
              </a:rPr>
              <a:t>Medicine</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Edited</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by</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Christian</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Nickel</a:t>
            </a:r>
            <a:r>
              <a:rPr lang="el-GR" sz="1200" dirty="0">
                <a:solidFill>
                  <a:schemeClr val="dk1"/>
                </a:solidFill>
                <a:latin typeface="Century Gothic"/>
                <a:ea typeface="Century Gothic"/>
                <a:cs typeface="Century Gothic"/>
                <a:sym typeface="Century Gothic"/>
              </a:rPr>
              <a:t> &amp; </a:t>
            </a:r>
            <a:r>
              <a:rPr lang="el-GR" sz="1200" dirty="0" err="1">
                <a:solidFill>
                  <a:schemeClr val="dk1"/>
                </a:solidFill>
                <a:latin typeface="Century Gothic"/>
                <a:ea typeface="Century Gothic"/>
                <a:cs typeface="Century Gothic"/>
                <a:sym typeface="Century Gothic"/>
              </a:rPr>
              <a:t>Abdelouahab</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Bellou</a:t>
            </a:r>
            <a:r>
              <a:rPr lang="el-GR" sz="1200" dirty="0">
                <a:solidFill>
                  <a:schemeClr val="dk1"/>
                </a:solidFill>
                <a:latin typeface="Century Gothic"/>
                <a:ea typeface="Century Gothic"/>
                <a:cs typeface="Century Gothic"/>
                <a:sym typeface="Century Gothic"/>
              </a:rPr>
              <a:t> &amp; </a:t>
            </a:r>
            <a:r>
              <a:rPr lang="el-GR" sz="1200" dirty="0" err="1">
                <a:solidFill>
                  <a:schemeClr val="dk1"/>
                </a:solidFill>
                <a:latin typeface="Century Gothic"/>
                <a:ea typeface="Century Gothic"/>
                <a:cs typeface="Century Gothic"/>
                <a:sym typeface="Century Gothic"/>
              </a:rPr>
              <a:t>Simon</a:t>
            </a:r>
            <a:r>
              <a:rPr lang="el-GR" sz="1200" dirty="0">
                <a:solidFill>
                  <a:schemeClr val="dk1"/>
                </a:solidFill>
                <a:latin typeface="Century Gothic"/>
                <a:ea typeface="Century Gothic"/>
                <a:cs typeface="Century Gothic"/>
                <a:sym typeface="Century Gothic"/>
              </a:rPr>
              <a:t> </a:t>
            </a:r>
            <a:r>
              <a:rPr lang="el-GR" sz="1200" dirty="0" err="1">
                <a:solidFill>
                  <a:schemeClr val="dk1"/>
                </a:solidFill>
                <a:latin typeface="Century Gothic"/>
                <a:ea typeface="Century Gothic"/>
                <a:cs typeface="Century Gothic"/>
                <a:sym typeface="Century Gothic"/>
              </a:rPr>
              <a:t>Conroy</a:t>
            </a:r>
            <a:r>
              <a:rPr lang="el-GR" sz="1200" dirty="0">
                <a:solidFill>
                  <a:schemeClr val="dk1"/>
                </a:solidFill>
                <a:latin typeface="Century Gothic"/>
                <a:ea typeface="Century Gothic"/>
                <a:cs typeface="Century Gothic"/>
                <a:sym typeface="Century Gothic"/>
              </a:rPr>
              <a:t> – </a:t>
            </a:r>
            <a:r>
              <a:rPr lang="el-GR" sz="1200" dirty="0" err="1">
                <a:solidFill>
                  <a:schemeClr val="dk1"/>
                </a:solidFill>
                <a:latin typeface="Century Gothic"/>
                <a:ea typeface="Century Gothic"/>
                <a:cs typeface="Century Gothic"/>
                <a:sym typeface="Century Gothic"/>
              </a:rPr>
              <a:t>Springer</a:t>
            </a:r>
            <a:r>
              <a:rPr lang="el-GR" sz="1200" dirty="0">
                <a:solidFill>
                  <a:schemeClr val="dk1"/>
                </a:solidFill>
                <a:latin typeface="Century Gothic"/>
                <a:ea typeface="Century Gothic"/>
                <a:cs typeface="Century Gothic"/>
                <a:sym typeface="Century Gothic"/>
              </a:rPr>
              <a:t>- 2017</a:t>
            </a:r>
            <a:endParaRPr dirty="0"/>
          </a:p>
          <a:p>
            <a:pPr marL="0" marR="0" lvl="0" indent="0" algn="l" rtl="0">
              <a:spcBef>
                <a:spcPts val="0"/>
              </a:spcBef>
              <a:spcAft>
                <a:spcPts val="0"/>
              </a:spcAft>
              <a:buNone/>
            </a:pPr>
            <a:endParaRPr sz="1200" dirty="0">
              <a:solidFill>
                <a:schemeClr val="dk1"/>
              </a:solidFill>
              <a:latin typeface="Century Gothic"/>
              <a:ea typeface="Century Gothic"/>
              <a:cs typeface="Century Gothic"/>
              <a:sym typeface="Century Gothic"/>
            </a:endParaRPr>
          </a:p>
        </p:txBody>
      </p:sp>
      <p:pic>
        <p:nvPicPr>
          <p:cNvPr id="2088" name="Google Shape;2088;p73"/>
          <p:cNvPicPr preferRelativeResize="0">
            <a:picLocks noGrp="1"/>
          </p:cNvPicPr>
          <p:nvPr>
            <p:ph type="body" idx="1"/>
          </p:nvPr>
        </p:nvPicPr>
        <p:blipFill rotWithShape="1">
          <a:blip r:embed="rId3">
            <a:alphaModFix/>
          </a:blip>
          <a:srcRect/>
          <a:stretch/>
        </p:blipFill>
        <p:spPr>
          <a:xfrm>
            <a:off x="6323013" y="751114"/>
            <a:ext cx="5596844" cy="512082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092"/>
        <p:cNvGrpSpPr/>
        <p:nvPr/>
      </p:nvGrpSpPr>
      <p:grpSpPr>
        <a:xfrm>
          <a:off x="0" y="0"/>
          <a:ext cx="0" cy="0"/>
          <a:chOff x="0" y="0"/>
          <a:chExt cx="0" cy="0"/>
        </a:xfrm>
      </p:grpSpPr>
      <p:sp>
        <p:nvSpPr>
          <p:cNvPr id="2093" name="Google Shape;2093;p74"/>
          <p:cNvSpPr/>
          <p:nvPr/>
        </p:nvSpPr>
        <p:spPr>
          <a:xfrm>
            <a:off x="1"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entury Gothic"/>
              <a:ea typeface="Century Gothic"/>
              <a:cs typeface="Century Gothic"/>
              <a:sym typeface="Century Gothic"/>
            </a:endParaRPr>
          </a:p>
        </p:txBody>
      </p:sp>
      <p:sp>
        <p:nvSpPr>
          <p:cNvPr id="2094" name="Google Shape;2094;p74"/>
          <p:cNvSpPr txBox="1">
            <a:spLocks noGrp="1"/>
          </p:cNvSpPr>
          <p:nvPr>
            <p:ph type="title"/>
          </p:nvPr>
        </p:nvSpPr>
        <p:spPr>
          <a:xfrm>
            <a:off x="1794897" y="624110"/>
            <a:ext cx="9712998"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l-GR"/>
              <a:t>Αναθεώρηση χορηγούμενων φαρμάκων</a:t>
            </a:r>
            <a:endParaRPr/>
          </a:p>
        </p:txBody>
      </p:sp>
      <p:sp>
        <p:nvSpPr>
          <p:cNvPr id="2095" name="Google Shape;2095;p74"/>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74"/>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7" name="Google Shape;2097;p74"/>
          <p:cNvGrpSpPr/>
          <p:nvPr/>
        </p:nvGrpSpPr>
        <p:grpSpPr>
          <a:xfrm>
            <a:off x="1794897" y="2222983"/>
            <a:ext cx="8987403" cy="3653940"/>
            <a:chOff x="0" y="0"/>
            <a:chExt cx="8987403" cy="3653940"/>
          </a:xfrm>
        </p:grpSpPr>
        <p:sp>
          <p:nvSpPr>
            <p:cNvPr id="2098" name="Google Shape;2098;p74"/>
            <p:cNvSpPr/>
            <p:nvPr/>
          </p:nvSpPr>
          <p:spPr>
            <a:xfrm>
              <a:off x="0" y="0"/>
              <a:ext cx="7639293" cy="1644273"/>
            </a:xfrm>
            <a:prstGeom prst="roundRect">
              <a:avLst>
                <a:gd name="adj" fmla="val 10000"/>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74"/>
            <p:cNvSpPr txBox="1"/>
            <p:nvPr/>
          </p:nvSpPr>
          <p:spPr>
            <a:xfrm>
              <a:off x="48159" y="48159"/>
              <a:ext cx="5939808" cy="1547955"/>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0"/>
                </a:spcBef>
                <a:spcAft>
                  <a:spcPts val="0"/>
                </a:spcAft>
                <a:buClr>
                  <a:schemeClr val="lt1"/>
                </a:buClr>
                <a:buSzPts val="3200"/>
                <a:buFont typeface="Century Gothic"/>
                <a:buNone/>
              </a:pPr>
              <a:r>
                <a:rPr lang="el-GR" sz="3200">
                  <a:solidFill>
                    <a:schemeClr val="lt1"/>
                  </a:solidFill>
                  <a:latin typeface="Century Gothic"/>
                  <a:ea typeface="Century Gothic"/>
                  <a:cs typeface="Century Gothic"/>
                  <a:sym typeface="Century Gothic"/>
                </a:rPr>
                <a:t>Σε κάθε ευκαιρία επαφής του ηλικιωμένου με το σύστημα</a:t>
              </a:r>
              <a:endParaRPr sz="3200">
                <a:solidFill>
                  <a:schemeClr val="lt1"/>
                </a:solidFill>
                <a:latin typeface="Century Gothic"/>
                <a:ea typeface="Century Gothic"/>
                <a:cs typeface="Century Gothic"/>
                <a:sym typeface="Century Gothic"/>
              </a:endParaRPr>
            </a:p>
          </p:txBody>
        </p:sp>
        <p:sp>
          <p:nvSpPr>
            <p:cNvPr id="2100" name="Google Shape;2100;p74"/>
            <p:cNvSpPr/>
            <p:nvPr/>
          </p:nvSpPr>
          <p:spPr>
            <a:xfrm>
              <a:off x="1348110" y="2009667"/>
              <a:ext cx="7639293" cy="1644273"/>
            </a:xfrm>
            <a:prstGeom prst="roundRect">
              <a:avLst>
                <a:gd name="adj" fmla="val 10000"/>
              </a:avLst>
            </a:prstGeom>
            <a:gradFill>
              <a:gsLst>
                <a:gs pos="0">
                  <a:srgbClr val="A78F65"/>
                </a:gs>
                <a:gs pos="100000">
                  <a:srgbClr val="9379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74"/>
            <p:cNvSpPr txBox="1"/>
            <p:nvPr/>
          </p:nvSpPr>
          <p:spPr>
            <a:xfrm>
              <a:off x="1396269" y="2057826"/>
              <a:ext cx="5126087" cy="1547955"/>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0"/>
                </a:spcBef>
                <a:spcAft>
                  <a:spcPts val="0"/>
                </a:spcAft>
                <a:buClr>
                  <a:schemeClr val="lt1"/>
                </a:buClr>
                <a:buSzPts val="3200"/>
                <a:buFont typeface="Century Gothic"/>
                <a:buNone/>
              </a:pPr>
              <a:r>
                <a:rPr lang="el-GR" sz="3200">
                  <a:solidFill>
                    <a:schemeClr val="lt1"/>
                  </a:solidFill>
                  <a:latin typeface="Century Gothic"/>
                  <a:ea typeface="Century Gothic"/>
                  <a:cs typeface="Century Gothic"/>
                  <a:sym typeface="Century Gothic"/>
                </a:rPr>
                <a:t>Εργαλεία όπως STOPP/START</a:t>
              </a:r>
              <a:endParaRPr/>
            </a:p>
          </p:txBody>
        </p:sp>
        <p:sp>
          <p:nvSpPr>
            <p:cNvPr id="2102" name="Google Shape;2102;p74"/>
            <p:cNvSpPr/>
            <p:nvPr/>
          </p:nvSpPr>
          <p:spPr>
            <a:xfrm>
              <a:off x="6570515" y="1292581"/>
              <a:ext cx="1068777" cy="1068777"/>
            </a:xfrm>
            <a:prstGeom prst="downArrow">
              <a:avLst>
                <a:gd name="adj1" fmla="val 55000"/>
                <a:gd name="adj2" fmla="val 45000"/>
              </a:avLst>
            </a:prstGeom>
            <a:solidFill>
              <a:srgbClr val="F2D7CB">
                <a:alpha val="89803"/>
              </a:srgbClr>
            </a:solidFill>
            <a:ln w="9525" cap="rnd" cmpd="sng">
              <a:solidFill>
                <a:srgbClr val="F2D7CB">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74"/>
            <p:cNvSpPr txBox="1"/>
            <p:nvPr/>
          </p:nvSpPr>
          <p:spPr>
            <a:xfrm>
              <a:off x="6810990" y="1292581"/>
              <a:ext cx="587827" cy="804255"/>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chemeClr val="dk1"/>
                </a:buClr>
                <a:buSzPts val="3600"/>
                <a:buFont typeface="Century Gothic"/>
                <a:buNone/>
              </a:pPr>
              <a:endParaRPr sz="3600">
                <a:solidFill>
                  <a:schemeClr val="dk1"/>
                </a:solidFill>
                <a:latin typeface="Century Gothic"/>
                <a:ea typeface="Century Gothic"/>
                <a:cs typeface="Century Gothic"/>
                <a:sym typeface="Century Gothic"/>
              </a:endParaRPr>
            </a:p>
          </p:txBody>
        </p:sp>
      </p:grpSp>
      <p:sp>
        <p:nvSpPr>
          <p:cNvPr id="4" name="TextBox 3">
            <a:extLst>
              <a:ext uri="{FF2B5EF4-FFF2-40B4-BE49-F238E27FC236}">
                <a16:creationId xmlns:a16="http://schemas.microsoft.com/office/drawing/2014/main" id="{647CD570-380B-4FAF-A078-D5D703FA1E8F}"/>
              </a:ext>
            </a:extLst>
          </p:cNvPr>
          <p:cNvSpPr txBox="1"/>
          <p:nvPr/>
        </p:nvSpPr>
        <p:spPr>
          <a:xfrm>
            <a:off x="3274142" y="6096000"/>
            <a:ext cx="7508158" cy="430887"/>
          </a:xfrm>
          <a:prstGeom prst="rect">
            <a:avLst/>
          </a:prstGeom>
          <a:noFill/>
        </p:spPr>
        <p:txBody>
          <a:bodyPr wrap="square" rtlCol="0">
            <a:spAutoFit/>
          </a:bodyPr>
          <a:lstStyle/>
          <a:p>
            <a:pPr algn="r"/>
            <a:r>
              <a:rPr lang="en-US" sz="1100" dirty="0">
                <a:latin typeface="Calibri"/>
                <a:ea typeface="Calibri"/>
                <a:cs typeface="Calibri"/>
                <a:sym typeface="Calibri"/>
              </a:rPr>
              <a:t>Geriatric Emergency Medicine  Edited by Christian Nickel &amp; </a:t>
            </a:r>
            <a:r>
              <a:rPr lang="en-US" sz="1100" dirty="0" err="1">
                <a:latin typeface="Calibri"/>
                <a:ea typeface="Calibri"/>
                <a:cs typeface="Calibri"/>
                <a:sym typeface="Calibri"/>
              </a:rPr>
              <a:t>Abdelouahab</a:t>
            </a:r>
            <a:r>
              <a:rPr lang="en-US" sz="1100" dirty="0">
                <a:latin typeface="Calibri"/>
                <a:ea typeface="Calibri"/>
                <a:cs typeface="Calibri"/>
                <a:sym typeface="Calibri"/>
              </a:rPr>
              <a:t> </a:t>
            </a:r>
            <a:r>
              <a:rPr lang="en-US" sz="1100" dirty="0" err="1">
                <a:latin typeface="Calibri"/>
                <a:ea typeface="Calibri"/>
                <a:cs typeface="Calibri"/>
                <a:sym typeface="Calibri"/>
              </a:rPr>
              <a:t>Bellou</a:t>
            </a:r>
            <a:r>
              <a:rPr lang="en-US" sz="1100" dirty="0">
                <a:latin typeface="Calibri"/>
                <a:ea typeface="Calibri"/>
                <a:cs typeface="Calibri"/>
                <a:sym typeface="Calibri"/>
              </a:rPr>
              <a:t> &amp; Simon Conroy – Springer- 2017/11/27</a:t>
            </a:r>
          </a:p>
          <a:p>
            <a:pPr algn="r"/>
            <a:endParaRPr lang="el-GR" sz="11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107"/>
        <p:cNvGrpSpPr/>
        <p:nvPr/>
      </p:nvGrpSpPr>
      <p:grpSpPr>
        <a:xfrm>
          <a:off x="0" y="0"/>
          <a:ext cx="0" cy="0"/>
          <a:chOff x="0" y="0"/>
          <a:chExt cx="0" cy="0"/>
        </a:xfrm>
      </p:grpSpPr>
      <p:grpSp>
        <p:nvGrpSpPr>
          <p:cNvPr id="2108" name="Google Shape;2108;p75"/>
          <p:cNvGrpSpPr/>
          <p:nvPr/>
        </p:nvGrpSpPr>
        <p:grpSpPr>
          <a:xfrm>
            <a:off x="9" y="228600"/>
            <a:ext cx="2851523" cy="6638625"/>
            <a:chOff x="2487613" y="285750"/>
            <a:chExt cx="2428875" cy="5654676"/>
          </a:xfrm>
        </p:grpSpPr>
        <p:sp>
          <p:nvSpPr>
            <p:cNvPr id="2109" name="Google Shape;2109;p75"/>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75"/>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75"/>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75"/>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75"/>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75"/>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75"/>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75"/>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75"/>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75"/>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75"/>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75"/>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1" name="Google Shape;2121;p75"/>
          <p:cNvGrpSpPr/>
          <p:nvPr/>
        </p:nvGrpSpPr>
        <p:grpSpPr>
          <a:xfrm>
            <a:off x="27224" y="-786"/>
            <a:ext cx="2356675" cy="6854040"/>
            <a:chOff x="6627813" y="194833"/>
            <a:chExt cx="1952625" cy="5678918"/>
          </a:xfrm>
        </p:grpSpPr>
        <p:sp>
          <p:nvSpPr>
            <p:cNvPr id="2122" name="Google Shape;2122;p75"/>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75"/>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75"/>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75"/>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75"/>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75"/>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75"/>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75"/>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75"/>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75"/>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75"/>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75"/>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34" name="Google Shape;2134;p75"/>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7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75"/>
          <p:cNvSpPr/>
          <p:nvPr/>
        </p:nvSpPr>
        <p:spPr>
          <a:xfrm>
            <a:off x="2" y="0"/>
            <a:ext cx="12191998"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37" name="Google Shape;2137;p75"/>
          <p:cNvSpPr txBox="1">
            <a:spLocks noGrp="1"/>
          </p:cNvSpPr>
          <p:nvPr>
            <p:ph type="title"/>
          </p:nvPr>
        </p:nvSpPr>
        <p:spPr>
          <a:xfrm>
            <a:off x="3373062" y="1864865"/>
            <a:ext cx="8131550"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l-GR" sz="5400"/>
              <a:t>Κακοποίηση και παραμέληση</a:t>
            </a:r>
            <a:endParaRPr/>
          </a:p>
        </p:txBody>
      </p:sp>
      <p:sp>
        <p:nvSpPr>
          <p:cNvPr id="2138" name="Google Shape;2138;p75"/>
          <p:cNvSpPr/>
          <p:nvPr/>
        </p:nvSpPr>
        <p:spPr>
          <a:xfrm>
            <a:off x="1" y="0"/>
            <a:ext cx="2851515"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139" name="Google Shape;2139;p75"/>
          <p:cNvGrpSpPr/>
          <p:nvPr/>
        </p:nvGrpSpPr>
        <p:grpSpPr>
          <a:xfrm>
            <a:off x="9" y="228600"/>
            <a:ext cx="2851523" cy="6638625"/>
            <a:chOff x="2487613" y="285750"/>
            <a:chExt cx="2428875" cy="5654676"/>
          </a:xfrm>
        </p:grpSpPr>
        <p:sp>
          <p:nvSpPr>
            <p:cNvPr id="2140" name="Google Shape;2140;p75"/>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75"/>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75"/>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75"/>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75"/>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75"/>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75"/>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75"/>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75"/>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75"/>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75"/>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75"/>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rgbClr val="B1AB92">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2" name="Google Shape;2152;p75"/>
          <p:cNvGrpSpPr/>
          <p:nvPr/>
        </p:nvGrpSpPr>
        <p:grpSpPr>
          <a:xfrm>
            <a:off x="27224" y="-786"/>
            <a:ext cx="2356675" cy="6854040"/>
            <a:chOff x="6627813" y="194833"/>
            <a:chExt cx="1952625" cy="5678918"/>
          </a:xfrm>
        </p:grpSpPr>
        <p:sp>
          <p:nvSpPr>
            <p:cNvPr id="2153" name="Google Shape;2153;p75"/>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75"/>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75"/>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75"/>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75"/>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75"/>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75"/>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75"/>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75"/>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75"/>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75"/>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75"/>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rgbClr val="58533E">
                <a:alpha val="6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65" name="Google Shape;2165;p75"/>
          <p:cNvSpPr/>
          <p:nvPr/>
        </p:nvSpPr>
        <p:spPr>
          <a:xfrm rot="10800000" flipH="1">
            <a:off x="-159" y="3411452"/>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137"/>
                                        </p:tgtEl>
                                        <p:attrNameLst>
                                          <p:attrName>style.visibility</p:attrName>
                                        </p:attrNameLst>
                                      </p:cBhvr>
                                      <p:to>
                                        <p:strVal val="visible"/>
                                      </p:to>
                                    </p:set>
                                    <p:animEffect transition="in" filter="fade">
                                      <p:cBhvr>
                                        <p:cTn id="7" dur="400"/>
                                        <p:tgtEl>
                                          <p:spTgt spid="2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169"/>
        <p:cNvGrpSpPr/>
        <p:nvPr/>
      </p:nvGrpSpPr>
      <p:grpSpPr>
        <a:xfrm>
          <a:off x="0" y="0"/>
          <a:ext cx="0" cy="0"/>
          <a:chOff x="0" y="0"/>
          <a:chExt cx="0" cy="0"/>
        </a:xfrm>
      </p:grpSpPr>
      <p:sp>
        <p:nvSpPr>
          <p:cNvPr id="2170" name="Google Shape;2170;p76"/>
          <p:cNvSpPr/>
          <p:nvPr/>
        </p:nvSpPr>
        <p:spPr>
          <a:xfrm>
            <a:off x="1" y="0"/>
            <a:ext cx="4654295"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71" name="Google Shape;2171;p76"/>
          <p:cNvSpPr txBox="1">
            <a:spLocks noGrp="1"/>
          </p:cNvSpPr>
          <p:nvPr>
            <p:ph type="title"/>
          </p:nvPr>
        </p:nvSpPr>
        <p:spPr>
          <a:xfrm>
            <a:off x="1433889" y="1059872"/>
            <a:ext cx="3012216" cy="485134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300"/>
              <a:buFont typeface="Century Gothic"/>
              <a:buNone/>
            </a:pPr>
            <a:r>
              <a:rPr lang="el-GR" sz="3300"/>
              <a:t>Κακοποίηση και παραμέληση</a:t>
            </a:r>
            <a:endParaRPr/>
          </a:p>
        </p:txBody>
      </p:sp>
      <p:sp>
        <p:nvSpPr>
          <p:cNvPr id="2172" name="Google Shape;2172;p76"/>
          <p:cNvSpPr/>
          <p:nvPr/>
        </p:nvSpPr>
        <p:spPr>
          <a:xfrm rot="10800000" flipH="1">
            <a:off x="-159" y="1149203"/>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76"/>
          <p:cNvSpPr txBox="1">
            <a:spLocks noGrp="1"/>
          </p:cNvSpPr>
          <p:nvPr>
            <p:ph type="body" idx="1"/>
          </p:nvPr>
        </p:nvSpPr>
        <p:spPr>
          <a:xfrm>
            <a:off x="5280368" y="1059872"/>
            <a:ext cx="6224244" cy="485135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q"/>
            </a:pPr>
            <a:r>
              <a:rPr lang="el-GR" dirty="0"/>
              <a:t>Κάθε ενέργεια ή παράλειψη ενέργειας που προκαλεί βλάβη στην υγεία ή στην ευημερία του ηλικιωμένου</a:t>
            </a:r>
            <a:endParaRPr dirty="0"/>
          </a:p>
          <a:p>
            <a:pPr marL="342900" lvl="0" indent="-342900" algn="l" rtl="0">
              <a:spcBef>
                <a:spcPts val="1000"/>
              </a:spcBef>
              <a:spcAft>
                <a:spcPts val="0"/>
              </a:spcAft>
              <a:buSzPts val="1800"/>
              <a:buFont typeface="Wingdings" panose="05000000000000000000" pitchFamily="2" charset="2"/>
              <a:buChar char="q"/>
            </a:pPr>
            <a:r>
              <a:rPr lang="el-GR" dirty="0"/>
              <a:t>Περιλαμβάνει την βιαιοπραγία, την φυσική κακοποίηση, την εγκατάλειψη, την εκμετάλλευση και την παραμέληση του ηλικιωμένου</a:t>
            </a:r>
            <a:endParaRPr dirty="0"/>
          </a:p>
          <a:p>
            <a:pPr marL="342900" lvl="0" indent="-342900" algn="l" rtl="0">
              <a:spcBef>
                <a:spcPts val="1000"/>
              </a:spcBef>
              <a:spcAft>
                <a:spcPts val="0"/>
              </a:spcAft>
              <a:buSzPts val="1800"/>
              <a:buFont typeface="Wingdings" panose="05000000000000000000" pitchFamily="2" charset="2"/>
              <a:buChar char="q"/>
            </a:pPr>
            <a:r>
              <a:rPr lang="el-GR" dirty="0"/>
              <a:t>Παράγοντες κινδύνου :  σχέση εξάρτησης, κοινωνική απομόνωση, ψυχοπαθολογία του δράστη</a:t>
            </a:r>
            <a:endParaRPr dirty="0"/>
          </a:p>
          <a:p>
            <a:pPr marL="342900" lvl="0" indent="-342900" algn="l" rtl="0">
              <a:spcBef>
                <a:spcPts val="1000"/>
              </a:spcBef>
              <a:spcAft>
                <a:spcPts val="0"/>
              </a:spcAft>
              <a:buSzPts val="1800"/>
              <a:buFont typeface="Wingdings" panose="05000000000000000000" pitchFamily="2" charset="2"/>
              <a:buChar char="q"/>
            </a:pPr>
            <a:r>
              <a:rPr lang="el-GR" dirty="0"/>
              <a:t>Συχνότερα θύματα οι γυναίκες και οι νεότεροι από τους ηλικιωμένους</a:t>
            </a:r>
            <a:endParaRPr dirty="0"/>
          </a:p>
          <a:p>
            <a:pPr marL="342900" lvl="0" indent="-342900" algn="l" rtl="0">
              <a:spcBef>
                <a:spcPts val="1000"/>
              </a:spcBef>
              <a:spcAft>
                <a:spcPts val="0"/>
              </a:spcAft>
              <a:buSzPts val="1800"/>
              <a:buFont typeface="Wingdings" panose="05000000000000000000" pitchFamily="2" charset="2"/>
              <a:buChar char="q"/>
            </a:pPr>
            <a:r>
              <a:rPr lang="el-GR" dirty="0"/>
              <a:t>Συχνότεροι δράστες: ενήλικα παιδιά, συγγενείς</a:t>
            </a:r>
            <a:endParaRPr dirty="0"/>
          </a:p>
          <a:p>
            <a:pPr marL="342900" lvl="0" indent="-342900" algn="l" rtl="0">
              <a:spcBef>
                <a:spcPts val="1000"/>
              </a:spcBef>
              <a:spcAft>
                <a:spcPts val="0"/>
              </a:spcAft>
              <a:buSzPts val="1800"/>
              <a:buFont typeface="Wingdings" panose="05000000000000000000" pitchFamily="2" charset="2"/>
              <a:buChar char="q"/>
            </a:pPr>
            <a:r>
              <a:rPr lang="el-GR" dirty="0"/>
              <a:t>1 στους 10 ηλικιωμένους στις ΗΠΑ</a:t>
            </a:r>
            <a:endParaRPr dirty="0"/>
          </a:p>
          <a:p>
            <a:pPr marL="342900" lvl="0" indent="-342900" algn="l" rtl="0">
              <a:spcBef>
                <a:spcPts val="1000"/>
              </a:spcBef>
              <a:spcAft>
                <a:spcPts val="0"/>
              </a:spcAft>
              <a:buSzPts val="2000"/>
              <a:buFont typeface="Wingdings" panose="05000000000000000000" pitchFamily="2" charset="2"/>
              <a:buChar char="q"/>
            </a:pPr>
            <a:r>
              <a:rPr lang="el-GR" sz="2000" b="1" dirty="0"/>
              <a:t>Κάθε ύποπτο περιστατικό πρέπει να αναφέρεται και να διερευνάται</a:t>
            </a:r>
            <a:endParaRP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177"/>
        <p:cNvGrpSpPr/>
        <p:nvPr/>
      </p:nvGrpSpPr>
      <p:grpSpPr>
        <a:xfrm>
          <a:off x="0" y="0"/>
          <a:ext cx="0" cy="0"/>
          <a:chOff x="0" y="0"/>
          <a:chExt cx="0" cy="0"/>
        </a:xfrm>
      </p:grpSpPr>
      <p:sp>
        <p:nvSpPr>
          <p:cNvPr id="2178" name="Google Shape;2178;p77"/>
          <p:cNvSpPr/>
          <p:nvPr/>
        </p:nvSpPr>
        <p:spPr>
          <a:xfrm>
            <a:off x="1" y="0"/>
            <a:ext cx="4059079" cy="6858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79" name="Google Shape;2179;p77"/>
          <p:cNvSpPr txBox="1">
            <a:spLocks noGrp="1"/>
          </p:cNvSpPr>
          <p:nvPr>
            <p:ph type="title"/>
          </p:nvPr>
        </p:nvSpPr>
        <p:spPr>
          <a:xfrm>
            <a:off x="1259893" y="3101093"/>
            <a:ext cx="2454052" cy="302934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500"/>
              <a:buFont typeface="Century Gothic"/>
              <a:buNone/>
            </a:pPr>
            <a:r>
              <a:rPr lang="el-GR" sz="2500">
                <a:solidFill>
                  <a:schemeClr val="lt1"/>
                </a:solidFill>
              </a:rPr>
              <a:t>Εργαλεία για να ξεπεραστούν οι «παγίδες» στην αντιμετώπιση των ηλικιωμένων</a:t>
            </a:r>
            <a:endParaRPr/>
          </a:p>
        </p:txBody>
      </p:sp>
      <p:sp>
        <p:nvSpPr>
          <p:cNvPr id="2180" name="Google Shape;2180;p77"/>
          <p:cNvSpPr/>
          <p:nvPr/>
        </p:nvSpPr>
        <p:spPr>
          <a:xfrm rot="10800000" flipH="1">
            <a:off x="-159" y="3179901"/>
            <a:ext cx="1098194" cy="514066"/>
          </a:xfrm>
          <a:custGeom>
            <a:avLst/>
            <a:gdLst/>
            <a:ahLst/>
            <a:cxnLst/>
            <a:rect l="l" t="t" r="r" b="b"/>
            <a:pathLst>
              <a:path w="6883" h="10168" extrusionOk="0">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77"/>
          <p:cNvSpPr/>
          <p:nvPr/>
        </p:nvSpPr>
        <p:spPr>
          <a:xfrm>
            <a:off x="4795736" y="0"/>
            <a:ext cx="7396264" cy="6858000"/>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nvGrpSpPr>
          <p:cNvPr id="2182" name="Google Shape;2182;p77"/>
          <p:cNvGrpSpPr/>
          <p:nvPr/>
        </p:nvGrpSpPr>
        <p:grpSpPr>
          <a:xfrm>
            <a:off x="5552040" y="696731"/>
            <a:ext cx="5118418" cy="5118418"/>
            <a:chOff x="838896" y="55180"/>
            <a:chExt cx="5118418" cy="5118418"/>
          </a:xfrm>
        </p:grpSpPr>
        <p:sp>
          <p:nvSpPr>
            <p:cNvPr id="2183" name="Google Shape;2183;p77"/>
            <p:cNvSpPr/>
            <p:nvPr/>
          </p:nvSpPr>
          <p:spPr>
            <a:xfrm>
              <a:off x="1261132" y="328948"/>
              <a:ext cx="4422414" cy="4422414"/>
            </a:xfrm>
            <a:prstGeom prst="pie">
              <a:avLst>
                <a:gd name="adj1" fmla="val 16200000"/>
                <a:gd name="adj2" fmla="val 0"/>
              </a:avLst>
            </a:pr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77"/>
            <p:cNvSpPr txBox="1"/>
            <p:nvPr/>
          </p:nvSpPr>
          <p:spPr>
            <a:xfrm>
              <a:off x="3608697" y="1245546"/>
              <a:ext cx="1632081" cy="1210899"/>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Υψηλή κλινική υποψία  </a:t>
              </a:r>
              <a:endParaRPr sz="1700">
                <a:solidFill>
                  <a:schemeClr val="lt1"/>
                </a:solidFill>
                <a:latin typeface="Century Gothic"/>
                <a:ea typeface="Century Gothic"/>
                <a:cs typeface="Century Gothic"/>
                <a:sym typeface="Century Gothic"/>
              </a:endParaRPr>
            </a:p>
          </p:txBody>
        </p:sp>
        <p:sp>
          <p:nvSpPr>
            <p:cNvPr id="2185" name="Google Shape;2185;p77"/>
            <p:cNvSpPr/>
            <p:nvPr/>
          </p:nvSpPr>
          <p:spPr>
            <a:xfrm>
              <a:off x="1261132" y="477415"/>
              <a:ext cx="4422414" cy="4422414"/>
            </a:xfrm>
            <a:prstGeom prst="pie">
              <a:avLst>
                <a:gd name="adj1" fmla="val 0"/>
                <a:gd name="adj2" fmla="val 5400000"/>
              </a:avLst>
            </a:prstGeom>
            <a:gradFill>
              <a:gsLst>
                <a:gs pos="0">
                  <a:srgbClr val="A78F65"/>
                </a:gs>
                <a:gs pos="100000">
                  <a:srgbClr val="9379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77"/>
            <p:cNvSpPr txBox="1"/>
            <p:nvPr/>
          </p:nvSpPr>
          <p:spPr>
            <a:xfrm>
              <a:off x="3608697" y="2772332"/>
              <a:ext cx="1632081" cy="1210899"/>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Η διαχείριση των δυσκολιών στην επικοινωνία</a:t>
              </a:r>
              <a:endParaRPr sz="1700">
                <a:solidFill>
                  <a:schemeClr val="lt1"/>
                </a:solidFill>
                <a:latin typeface="Century Gothic"/>
                <a:ea typeface="Century Gothic"/>
                <a:cs typeface="Century Gothic"/>
                <a:sym typeface="Century Gothic"/>
              </a:endParaRPr>
            </a:p>
          </p:txBody>
        </p:sp>
        <p:sp>
          <p:nvSpPr>
            <p:cNvPr id="2187" name="Google Shape;2187;p77"/>
            <p:cNvSpPr/>
            <p:nvPr/>
          </p:nvSpPr>
          <p:spPr>
            <a:xfrm>
              <a:off x="1112665" y="477415"/>
              <a:ext cx="4422414" cy="4422414"/>
            </a:xfrm>
            <a:prstGeom prst="pie">
              <a:avLst>
                <a:gd name="adj1" fmla="val 5400000"/>
                <a:gd name="adj2" fmla="val 10800000"/>
              </a:avLst>
            </a:prstGeom>
            <a:gradFill>
              <a:gsLst>
                <a:gs pos="0">
                  <a:srgbClr val="7E9165"/>
                </a:gs>
                <a:gs pos="100000">
                  <a:srgbClr val="677B4D"/>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77"/>
            <p:cNvSpPr txBox="1"/>
            <p:nvPr/>
          </p:nvSpPr>
          <p:spPr>
            <a:xfrm>
              <a:off x="1555433" y="2772332"/>
              <a:ext cx="1632081" cy="1210899"/>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entury Gothic"/>
                <a:buNone/>
              </a:pPr>
              <a:r>
                <a:rPr lang="el-GR" sz="1700">
                  <a:solidFill>
                    <a:schemeClr val="lt1"/>
                  </a:solidFill>
                  <a:latin typeface="Century Gothic"/>
                  <a:ea typeface="Century Gothic"/>
                  <a:cs typeface="Century Gothic"/>
                  <a:sym typeface="Century Gothic"/>
                </a:rPr>
                <a:t>Η ανθρώπινη ιατρική</a:t>
              </a:r>
              <a:endParaRPr sz="1700">
                <a:solidFill>
                  <a:schemeClr val="lt1"/>
                </a:solidFill>
                <a:latin typeface="Century Gothic"/>
                <a:ea typeface="Century Gothic"/>
                <a:cs typeface="Century Gothic"/>
                <a:sym typeface="Century Gothic"/>
              </a:endParaRPr>
            </a:p>
          </p:txBody>
        </p:sp>
        <p:sp>
          <p:nvSpPr>
            <p:cNvPr id="2189" name="Google Shape;2189;p77"/>
            <p:cNvSpPr/>
            <p:nvPr/>
          </p:nvSpPr>
          <p:spPr>
            <a:xfrm>
              <a:off x="1112665" y="328948"/>
              <a:ext cx="4422414" cy="4422414"/>
            </a:xfrm>
            <a:prstGeom prst="pie">
              <a:avLst>
                <a:gd name="adj1" fmla="val 10800000"/>
                <a:gd name="adj2" fmla="val 16200000"/>
              </a:avLst>
            </a:prstGeom>
            <a:gradFill>
              <a:gsLst>
                <a:gs pos="0">
                  <a:srgbClr val="9CB163"/>
                </a:gs>
                <a:gs pos="100000">
                  <a:srgbClr val="879D46"/>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77"/>
            <p:cNvSpPr txBox="1"/>
            <p:nvPr/>
          </p:nvSpPr>
          <p:spPr>
            <a:xfrm>
              <a:off x="1540173" y="1285572"/>
              <a:ext cx="1647342" cy="1170873"/>
            </a:xfrm>
            <a:prstGeom prst="rect">
              <a:avLst/>
            </a:prstGeom>
            <a:noFill/>
            <a:ln>
              <a:noFill/>
            </a:ln>
          </p:spPr>
          <p:txBody>
            <a:bodyPr spcFirstLastPara="1" wrap="square" lIns="21575" tIns="21575" rIns="21575" bIns="21575" anchor="ctr" anchorCtr="0">
              <a:noAutofit/>
            </a:bodyPr>
            <a:lstStyle/>
            <a:p>
              <a:pPr marL="0" marR="0" lvl="0" indent="0" algn="ctr" rtl="0">
                <a:lnSpc>
                  <a:spcPct val="90000"/>
                </a:lnSpc>
                <a:spcBef>
                  <a:spcPts val="0"/>
                </a:spcBef>
                <a:spcAft>
                  <a:spcPts val="0"/>
                </a:spcAft>
                <a:buClr>
                  <a:schemeClr val="lt1"/>
                </a:buClr>
                <a:buSzPts val="1700"/>
                <a:buFont typeface="Century Gothic"/>
                <a:buNone/>
              </a:pPr>
              <a:r>
                <a:rPr lang="el-GR" sz="1600" dirty="0">
                  <a:solidFill>
                    <a:schemeClr val="lt1"/>
                  </a:solidFill>
                  <a:latin typeface="Century Gothic"/>
                  <a:ea typeface="Century Gothic"/>
                  <a:cs typeface="Century Gothic"/>
                  <a:sym typeface="Century Gothic"/>
                </a:rPr>
                <a:t> Ολοκληρωμένη γηριατρική εκτίμηση</a:t>
              </a:r>
              <a:endParaRPr sz="1600" dirty="0">
                <a:solidFill>
                  <a:schemeClr val="lt1"/>
                </a:solidFill>
                <a:latin typeface="Century Gothic"/>
                <a:ea typeface="Century Gothic"/>
                <a:cs typeface="Century Gothic"/>
                <a:sym typeface="Century Gothic"/>
              </a:endParaRPr>
            </a:p>
          </p:txBody>
        </p:sp>
        <p:sp>
          <p:nvSpPr>
            <p:cNvPr id="2191" name="Google Shape;2191;p77"/>
            <p:cNvSpPr/>
            <p:nvPr/>
          </p:nvSpPr>
          <p:spPr>
            <a:xfrm>
              <a:off x="987363" y="55180"/>
              <a:ext cx="4969951" cy="4969951"/>
            </a:xfrm>
            <a:custGeom>
              <a:avLst/>
              <a:gdLst/>
              <a:ahLst/>
              <a:cxnLst/>
              <a:rect l="l" t="t" r="r" b="b"/>
              <a:pathLst>
                <a:path w="120000" h="120000" extrusionOk="0">
                  <a:moveTo>
                    <a:pt x="60000" y="4067"/>
                  </a:moveTo>
                  <a:lnTo>
                    <a:pt x="60000" y="4067"/>
                  </a:lnTo>
                  <a:cubicBezTo>
                    <a:pt x="88941" y="4067"/>
                    <a:pt x="113103" y="26145"/>
                    <a:pt x="115706" y="54969"/>
                  </a:cubicBezTo>
                  <a:lnTo>
                    <a:pt x="119760" y="54969"/>
                  </a:lnTo>
                  <a:lnTo>
                    <a:pt x="112882" y="60000"/>
                  </a:lnTo>
                  <a:lnTo>
                    <a:pt x="105523" y="54969"/>
                  </a:lnTo>
                  <a:lnTo>
                    <a:pt x="109576" y="54969"/>
                  </a:lnTo>
                  <a:lnTo>
                    <a:pt x="109576" y="54969"/>
                  </a:lnTo>
                  <a:cubicBezTo>
                    <a:pt x="106994" y="29527"/>
                    <a:pt x="85573" y="10169"/>
                    <a:pt x="60000" y="10169"/>
                  </a:cubicBezTo>
                  <a:close/>
                </a:path>
              </a:pathLst>
            </a:custGeom>
            <a:gradFill>
              <a:gsLst>
                <a:gs pos="0">
                  <a:srgbClr val="DF8A47"/>
                </a:gs>
                <a:gs pos="100000">
                  <a:srgbClr val="CC7213"/>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77"/>
            <p:cNvSpPr/>
            <p:nvPr/>
          </p:nvSpPr>
          <p:spPr>
            <a:xfrm>
              <a:off x="987363" y="203647"/>
              <a:ext cx="4969951" cy="4969951"/>
            </a:xfrm>
            <a:custGeom>
              <a:avLst/>
              <a:gdLst/>
              <a:ahLst/>
              <a:cxnLst/>
              <a:rect l="l" t="t" r="r" b="b"/>
              <a:pathLst>
                <a:path w="120000" h="120000" extrusionOk="0">
                  <a:moveTo>
                    <a:pt x="115933" y="60000"/>
                  </a:moveTo>
                  <a:lnTo>
                    <a:pt x="115933" y="60000"/>
                  </a:lnTo>
                  <a:cubicBezTo>
                    <a:pt x="115933" y="88941"/>
                    <a:pt x="93855" y="113103"/>
                    <a:pt x="65031" y="115706"/>
                  </a:cubicBezTo>
                  <a:lnTo>
                    <a:pt x="65031" y="119760"/>
                  </a:lnTo>
                  <a:lnTo>
                    <a:pt x="60000" y="112882"/>
                  </a:lnTo>
                  <a:lnTo>
                    <a:pt x="65031" y="105523"/>
                  </a:lnTo>
                  <a:lnTo>
                    <a:pt x="65031" y="109576"/>
                  </a:lnTo>
                  <a:cubicBezTo>
                    <a:pt x="90473" y="106994"/>
                    <a:pt x="109831" y="85573"/>
                    <a:pt x="109831" y="60000"/>
                  </a:cubicBezTo>
                  <a:close/>
                </a:path>
              </a:pathLst>
            </a:custGeom>
            <a:gradFill>
              <a:gsLst>
                <a:gs pos="0">
                  <a:srgbClr val="A78F65"/>
                </a:gs>
                <a:gs pos="100000">
                  <a:srgbClr val="937949"/>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77"/>
            <p:cNvSpPr/>
            <p:nvPr/>
          </p:nvSpPr>
          <p:spPr>
            <a:xfrm>
              <a:off x="838896" y="203647"/>
              <a:ext cx="4969951" cy="4969951"/>
            </a:xfrm>
            <a:custGeom>
              <a:avLst/>
              <a:gdLst/>
              <a:ahLst/>
              <a:cxnLst/>
              <a:rect l="l" t="t" r="r" b="b"/>
              <a:pathLst>
                <a:path w="120000" h="120000" extrusionOk="0">
                  <a:moveTo>
                    <a:pt x="60000" y="115933"/>
                  </a:moveTo>
                  <a:cubicBezTo>
                    <a:pt x="31059" y="115933"/>
                    <a:pt x="6897" y="93855"/>
                    <a:pt x="4294" y="65031"/>
                  </a:cubicBezTo>
                  <a:lnTo>
                    <a:pt x="240" y="65031"/>
                  </a:lnTo>
                  <a:lnTo>
                    <a:pt x="7118" y="60000"/>
                  </a:lnTo>
                  <a:lnTo>
                    <a:pt x="14477" y="65031"/>
                  </a:lnTo>
                  <a:lnTo>
                    <a:pt x="10424" y="65031"/>
                  </a:lnTo>
                  <a:lnTo>
                    <a:pt x="10424" y="65031"/>
                  </a:lnTo>
                  <a:cubicBezTo>
                    <a:pt x="13006" y="90473"/>
                    <a:pt x="34427" y="109831"/>
                    <a:pt x="60000" y="109831"/>
                  </a:cubicBezTo>
                  <a:close/>
                </a:path>
              </a:pathLst>
            </a:custGeom>
            <a:gradFill>
              <a:gsLst>
                <a:gs pos="0">
                  <a:srgbClr val="7E9165"/>
                </a:gs>
                <a:gs pos="100000">
                  <a:srgbClr val="677B4D"/>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77"/>
            <p:cNvSpPr/>
            <p:nvPr/>
          </p:nvSpPr>
          <p:spPr>
            <a:xfrm>
              <a:off x="838896" y="55180"/>
              <a:ext cx="4969951" cy="4969951"/>
            </a:xfrm>
            <a:custGeom>
              <a:avLst/>
              <a:gdLst/>
              <a:ahLst/>
              <a:cxnLst/>
              <a:rect l="l" t="t" r="r" b="b"/>
              <a:pathLst>
                <a:path w="120000" h="120000" extrusionOk="0">
                  <a:moveTo>
                    <a:pt x="4067" y="60000"/>
                  </a:moveTo>
                  <a:lnTo>
                    <a:pt x="4067" y="60000"/>
                  </a:lnTo>
                  <a:cubicBezTo>
                    <a:pt x="4067" y="31059"/>
                    <a:pt x="26145" y="6897"/>
                    <a:pt x="54969" y="4294"/>
                  </a:cubicBezTo>
                  <a:lnTo>
                    <a:pt x="54969" y="240"/>
                  </a:lnTo>
                  <a:lnTo>
                    <a:pt x="60000" y="7118"/>
                  </a:lnTo>
                  <a:lnTo>
                    <a:pt x="54969" y="14477"/>
                  </a:lnTo>
                  <a:lnTo>
                    <a:pt x="54969" y="10424"/>
                  </a:lnTo>
                  <a:lnTo>
                    <a:pt x="54969" y="10424"/>
                  </a:lnTo>
                  <a:cubicBezTo>
                    <a:pt x="29527" y="13006"/>
                    <a:pt x="10169" y="34427"/>
                    <a:pt x="10169" y="60000"/>
                  </a:cubicBezTo>
                  <a:close/>
                </a:path>
              </a:pathLst>
            </a:custGeom>
            <a:gradFill>
              <a:gsLst>
                <a:gs pos="0">
                  <a:srgbClr val="9CB163"/>
                </a:gs>
                <a:gs pos="100000">
                  <a:srgbClr val="879D46"/>
                </a:gs>
              </a:gsLst>
              <a:lin ang="5400000" scaled="0"/>
            </a:gradFill>
            <a:ln>
              <a:noFill/>
            </a:ln>
            <a:effectLst>
              <a:outerShdw blurRad="38100" dist="25400" dir="5400000" rotWithShape="0">
                <a:srgbClr val="000000">
                  <a:alpha val="2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2212"/>
        <p:cNvGrpSpPr/>
        <p:nvPr/>
      </p:nvGrpSpPr>
      <p:grpSpPr>
        <a:xfrm>
          <a:off x="0" y="0"/>
          <a:ext cx="0" cy="0"/>
          <a:chOff x="0" y="0"/>
          <a:chExt cx="0" cy="0"/>
        </a:xfrm>
      </p:grpSpPr>
      <p:grpSp>
        <p:nvGrpSpPr>
          <p:cNvPr id="2213" name="Google Shape;2213;p80"/>
          <p:cNvGrpSpPr/>
          <p:nvPr/>
        </p:nvGrpSpPr>
        <p:grpSpPr>
          <a:xfrm>
            <a:off x="9" y="228600"/>
            <a:ext cx="2851523" cy="6638625"/>
            <a:chOff x="2487613" y="285750"/>
            <a:chExt cx="2428875" cy="5654676"/>
          </a:xfrm>
        </p:grpSpPr>
        <p:sp>
          <p:nvSpPr>
            <p:cNvPr id="2214" name="Google Shape;2214;p80"/>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80"/>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80"/>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80"/>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80"/>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80"/>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80"/>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80"/>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80"/>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80"/>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80"/>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80"/>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6" name="Google Shape;2226;p80"/>
          <p:cNvGrpSpPr/>
          <p:nvPr/>
        </p:nvGrpSpPr>
        <p:grpSpPr>
          <a:xfrm>
            <a:off x="27224" y="-786"/>
            <a:ext cx="2356675" cy="6854040"/>
            <a:chOff x="6627813" y="194833"/>
            <a:chExt cx="1952625" cy="5678918"/>
          </a:xfrm>
        </p:grpSpPr>
        <p:sp>
          <p:nvSpPr>
            <p:cNvPr id="2227" name="Google Shape;2227;p80"/>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80"/>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80"/>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80"/>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80"/>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80"/>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80"/>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80"/>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80"/>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80"/>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80"/>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80"/>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39" name="Google Shape;2239;p80"/>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80"/>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80"/>
          <p:cNvSpPr txBox="1"/>
          <p:nvPr/>
        </p:nvSpPr>
        <p:spPr>
          <a:xfrm>
            <a:off x="1683956" y="2133600"/>
            <a:ext cx="4140772" cy="3777622"/>
          </a:xfrm>
          <a:prstGeom prst="rect">
            <a:avLst/>
          </a:prstGeom>
          <a:noFill/>
          <a:ln>
            <a:noFill/>
          </a:ln>
        </p:spPr>
        <p:txBody>
          <a:bodyPr spcFirstLastPara="1" wrap="square" lIns="91425" tIns="45700" rIns="91425" bIns="45700" anchor="t" anchorCtr="0">
            <a:normAutofit/>
          </a:bodyPr>
          <a:lstStyle/>
          <a:p>
            <a:pPr marR="0" lvl="0" algn="l" rtl="0">
              <a:spcBef>
                <a:spcPts val="0"/>
              </a:spcBef>
              <a:spcAft>
                <a:spcPts val="0"/>
              </a:spcAft>
              <a:buClr>
                <a:schemeClr val="accent1"/>
              </a:buClr>
              <a:buSzPts val="1600"/>
            </a:pPr>
            <a:r>
              <a:rPr lang="en-US" sz="1600" b="0" i="0" dirty="0">
                <a:solidFill>
                  <a:schemeClr val="dk1"/>
                </a:solidFill>
                <a:latin typeface="Century Gothic"/>
                <a:ea typeface="Century Gothic"/>
                <a:cs typeface="Century Gothic"/>
                <a:sym typeface="Century Gothic"/>
              </a:rPr>
              <a:t>I</a:t>
            </a:r>
            <a:r>
              <a:rPr lang="el-GR" sz="1600" b="0" i="0" dirty="0" err="1">
                <a:solidFill>
                  <a:schemeClr val="dk1"/>
                </a:solidFill>
                <a:latin typeface="Century Gothic"/>
                <a:ea typeface="Century Gothic"/>
                <a:cs typeface="Century Gothic"/>
                <a:sym typeface="Century Gothic"/>
              </a:rPr>
              <a:t>gor</a:t>
            </a:r>
            <a:r>
              <a:rPr lang="el-GR" sz="1600" b="0" i="0" dirty="0">
                <a:solidFill>
                  <a:schemeClr val="dk1"/>
                </a:solidFill>
                <a:latin typeface="Century Gothic"/>
                <a:ea typeface="Century Gothic"/>
                <a:cs typeface="Century Gothic"/>
                <a:sym typeface="Century Gothic"/>
              </a:rPr>
              <a:t> </a:t>
            </a:r>
            <a:r>
              <a:rPr lang="el-GR" sz="1600" b="0" i="0" dirty="0" err="1">
                <a:solidFill>
                  <a:schemeClr val="dk1"/>
                </a:solidFill>
                <a:latin typeface="Century Gothic"/>
                <a:ea typeface="Century Gothic"/>
                <a:cs typeface="Century Gothic"/>
                <a:sym typeface="Century Gothic"/>
              </a:rPr>
              <a:t>Mitoraj</a:t>
            </a:r>
            <a:r>
              <a:rPr lang="el-GR" sz="1600" b="0" i="0" dirty="0">
                <a:solidFill>
                  <a:schemeClr val="dk1"/>
                </a:solidFill>
                <a:latin typeface="Century Gothic"/>
                <a:ea typeface="Century Gothic"/>
                <a:cs typeface="Century Gothic"/>
                <a:sym typeface="Century Gothic"/>
              </a:rPr>
              <a:t>, </a:t>
            </a:r>
            <a:r>
              <a:rPr lang="el-GR" sz="1600" b="0" i="1" dirty="0" err="1">
                <a:solidFill>
                  <a:schemeClr val="dk1"/>
                </a:solidFill>
                <a:latin typeface="Century Gothic"/>
                <a:ea typeface="Century Gothic"/>
                <a:cs typeface="Century Gothic"/>
                <a:sym typeface="Century Gothic"/>
              </a:rPr>
              <a:t>Eros</a:t>
            </a:r>
            <a:r>
              <a:rPr lang="el-GR" sz="1600" b="0" i="1" dirty="0">
                <a:solidFill>
                  <a:schemeClr val="dk1"/>
                </a:solidFill>
                <a:latin typeface="Century Gothic"/>
                <a:ea typeface="Century Gothic"/>
                <a:cs typeface="Century Gothic"/>
                <a:sym typeface="Century Gothic"/>
              </a:rPr>
              <a:t> </a:t>
            </a:r>
            <a:r>
              <a:rPr lang="el-GR" sz="1600" b="0" i="1" dirty="0" err="1">
                <a:solidFill>
                  <a:schemeClr val="dk1"/>
                </a:solidFill>
                <a:latin typeface="Century Gothic"/>
                <a:ea typeface="Century Gothic"/>
                <a:cs typeface="Century Gothic"/>
                <a:sym typeface="Century Gothic"/>
              </a:rPr>
              <a:t>bendato</a:t>
            </a:r>
            <a:r>
              <a:rPr lang="el-GR" sz="1600" b="0" i="0" dirty="0">
                <a:solidFill>
                  <a:schemeClr val="dk1"/>
                </a:solidFill>
                <a:latin typeface="Century Gothic"/>
                <a:ea typeface="Century Gothic"/>
                <a:cs typeface="Century Gothic"/>
                <a:sym typeface="Century Gothic"/>
              </a:rPr>
              <a:t> (1999)</a:t>
            </a:r>
            <a:endParaRPr sz="1600" dirty="0">
              <a:solidFill>
                <a:schemeClr val="dk1"/>
              </a:solidFill>
              <a:latin typeface="Century Gothic"/>
              <a:ea typeface="Century Gothic"/>
              <a:cs typeface="Century Gothic"/>
              <a:sym typeface="Century Gothic"/>
            </a:endParaRPr>
          </a:p>
        </p:txBody>
      </p:sp>
      <p:pic>
        <p:nvPicPr>
          <p:cNvPr id="2242" name="Google Shape;2242;p80"/>
          <p:cNvPicPr preferRelativeResize="0"/>
          <p:nvPr/>
        </p:nvPicPr>
        <p:blipFill rotWithShape="1">
          <a:blip r:embed="rId3">
            <a:alphaModFix/>
          </a:blip>
          <a:srcRect t="1684" r="2" b="13998"/>
          <a:stretch/>
        </p:blipFill>
        <p:spPr>
          <a:xfrm>
            <a:off x="6091916" y="10"/>
            <a:ext cx="6100084" cy="6857990"/>
          </a:xfrm>
          <a:prstGeom prst="rect">
            <a:avLst/>
          </a:prstGeom>
          <a:noFill/>
          <a:ln>
            <a:noFill/>
          </a:ln>
        </p:spPr>
      </p:pic>
      <p:sp>
        <p:nvSpPr>
          <p:cNvPr id="2" name="TextBox 1">
            <a:extLst>
              <a:ext uri="{FF2B5EF4-FFF2-40B4-BE49-F238E27FC236}">
                <a16:creationId xmlns:a16="http://schemas.microsoft.com/office/drawing/2014/main" id="{E25A1AC7-50AF-4534-A74C-1FCA8C55D7B4}"/>
              </a:ext>
            </a:extLst>
          </p:cNvPr>
          <p:cNvSpPr txBox="1"/>
          <p:nvPr/>
        </p:nvSpPr>
        <p:spPr>
          <a:xfrm>
            <a:off x="2383899" y="4896465"/>
            <a:ext cx="3045945" cy="769441"/>
          </a:xfrm>
          <a:prstGeom prst="rect">
            <a:avLst/>
          </a:prstGeom>
          <a:noFill/>
        </p:spPr>
        <p:txBody>
          <a:bodyPr wrap="square" rtlCol="0">
            <a:spAutoFit/>
          </a:bodyPr>
          <a:lstStyle/>
          <a:p>
            <a:r>
              <a:rPr lang="el-GR" sz="4400" dirty="0">
                <a:solidFill>
                  <a:schemeClr val="bg2"/>
                </a:solidFill>
                <a:latin typeface="Bahnschrift SemiBold" panose="020B0502040204020203" pitchFamily="34" charset="0"/>
              </a:rPr>
              <a:t>Ευχαριστώ</a:t>
            </a:r>
            <a:endParaRPr lang="el-GR" dirty="0">
              <a:solidFill>
                <a:schemeClr val="bg2"/>
              </a:solidFill>
              <a:latin typeface="Bahnschrift SemiBold" panose="020B0502040204020203" pitchFamily="34" charset="0"/>
            </a:endParaRPr>
          </a:p>
        </p:txBody>
      </p:sp>
    </p:spTree>
  </p:cSld>
  <p:clrMapOvr>
    <a:masterClrMapping/>
  </p:clrMapOvr>
</p:sld>
</file>

<file path=ppt/theme/theme1.xml><?xml version="1.0" encoding="utf-8"?>
<a:theme xmlns:a="http://schemas.openxmlformats.org/drawingml/2006/main" name="Θρόισμα">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Θρόισμα">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9073</TotalTime>
  <Words>3211</Words>
  <Application>Microsoft Office PowerPoint</Application>
  <PresentationFormat>Ευρεία οθόνη</PresentationFormat>
  <Paragraphs>380</Paragraphs>
  <Slides>74</Slides>
  <Notes>59</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2</vt:i4>
      </vt:variant>
      <vt:variant>
        <vt:lpstr>Τίτλοι διαφανειών</vt:lpstr>
      </vt:variant>
      <vt:variant>
        <vt:i4>74</vt:i4>
      </vt:variant>
    </vt:vector>
  </HeadingPairs>
  <TitlesOfParts>
    <vt:vector size="86" baseType="lpstr">
      <vt:lpstr>TimesLTStd-Roman</vt:lpstr>
      <vt:lpstr>Wingdings 3</vt:lpstr>
      <vt:lpstr>Noto Sans Symbols</vt:lpstr>
      <vt:lpstr>Roboto</vt:lpstr>
      <vt:lpstr>Wingdings</vt:lpstr>
      <vt:lpstr>arial</vt:lpstr>
      <vt:lpstr>arial</vt:lpstr>
      <vt:lpstr>Century Gothic</vt:lpstr>
      <vt:lpstr>Calibri</vt:lpstr>
      <vt:lpstr>Bahnschrift SemiBold</vt:lpstr>
      <vt:lpstr>Θρόισμα</vt:lpstr>
      <vt:lpstr>1_Θρόισμα</vt:lpstr>
      <vt:lpstr>Τα συχνότερα διαγνωστικά λάθη στον γηριατρικό ασθενή</vt:lpstr>
      <vt:lpstr>Παρουσίαση του PowerPoint</vt:lpstr>
      <vt:lpstr>Παρουσίαση του PowerPoint</vt:lpstr>
      <vt:lpstr> Τα ζωτικά σημεία</vt:lpstr>
      <vt:lpstr>‘Παγίδες’ στην αξιολόγηση των ζωτικών σημείων στους ηλικιωμένους</vt:lpstr>
      <vt:lpstr>Παρουσίαση του PowerPoint</vt:lpstr>
      <vt:lpstr>Φυσιολογικές μεταβολές ΑΠ με την γήρανση</vt:lpstr>
      <vt:lpstr>Φυσιολογικές μεταβολές ΑΠ με την γήρανση</vt:lpstr>
      <vt:lpstr>Διαχείριση αντιυπερτασικής αγωγής στον ηλικιωμένο ασθενή</vt:lpstr>
      <vt:lpstr>Παρουσίαση του PowerPoint</vt:lpstr>
      <vt:lpstr>Θεραπεία υπέρτασης σε ασθενείς με ιστορικό καρδιαγγειακής νόσου Καμπύλη J</vt:lpstr>
      <vt:lpstr>Διαχείριση της υπέρτασης στον ηλικιωμένο ασθενή</vt:lpstr>
      <vt:lpstr>Παρουσίαση του PowerPoint</vt:lpstr>
      <vt:lpstr>Φυσιολογικές μεταβολές στην καρδιακή συχνότητα λόγω γήρανσης </vt:lpstr>
      <vt:lpstr>Παθολογικές μεταβολές στην καρδιακή συχνότητα  </vt:lpstr>
      <vt:lpstr>Παρουσίαση του PowerPoint</vt:lpstr>
      <vt:lpstr>Φυσιολογικές αλλαγές στην θερμοκρασία με τη γήρανση</vt:lpstr>
      <vt:lpstr>Αξιολόγηση θερμοκρασίας στον ηλικιωμένο ασθενή </vt:lpstr>
      <vt:lpstr>Παρουσίαση του PowerPoint</vt:lpstr>
      <vt:lpstr>Μεταβολές αναπνευστικής συχνότητας με την γήρανση</vt:lpstr>
      <vt:lpstr>Αξιολόγηση αναπνευστικής συχνότητας</vt:lpstr>
      <vt:lpstr>Λοιμώξεις</vt:lpstr>
      <vt:lpstr>Άτυπη παρουσίαση λοιμώξεων </vt:lpstr>
      <vt:lpstr>Λοιμώξεις στους ηλικιωμένους </vt:lpstr>
      <vt:lpstr>Geriatric Fever Score</vt:lpstr>
      <vt:lpstr>Πνευμονία</vt:lpstr>
      <vt:lpstr>Παθολογικές αλλαγές με την γήρανση </vt:lpstr>
      <vt:lpstr>Άτυπη παρουσίαση πνευμονίας</vt:lpstr>
      <vt:lpstr>Ουρολοίμωξη και Ασυμπτωματική Βακτηριουρία</vt:lpstr>
      <vt:lpstr>Διάκριση ασυμπτωματικής βακτηριουρίας και ουρολοίμωξης στους ηλικιωμένους</vt:lpstr>
      <vt:lpstr>Διαχείριση ασυμπτωματικής βακτηριουρίας και ουρολοίμωξης στους ηλικιωμένους</vt:lpstr>
      <vt:lpstr>Διαχείριση ασυμπτωματικής βακτηριουρίας και ουρολοίμωξης στους ηλικιωμένους</vt:lpstr>
      <vt:lpstr>Πνευμονική εμβολή (ΠΕ)</vt:lpstr>
      <vt:lpstr>ΠΕ στους ηλικιωμένους</vt:lpstr>
      <vt:lpstr>Κλινική υποψία ΠΕ στους ηλικιωμένους</vt:lpstr>
      <vt:lpstr>Διάγνωση ΠΕ στους ηλικιωμένους</vt:lpstr>
      <vt:lpstr>Διάγνωση ΠΕ στους ηλικιωμένους</vt:lpstr>
      <vt:lpstr>Θυρεοειδική νόσος  (υποθυρεοειδισμός υπερθυρεοειδισμός)</vt:lpstr>
      <vt:lpstr>Υποδιάγνωση κλινικού υποθυρεοειδισμού</vt:lpstr>
      <vt:lpstr>Υπερδιάγνωση υποκλινικού υποθυρεοειδισμού</vt:lpstr>
      <vt:lpstr>Υπερθυρεοειδισμός</vt:lpstr>
      <vt:lpstr>Υπονατριαιμία</vt:lpstr>
      <vt:lpstr>Υπονατριαιμία</vt:lpstr>
      <vt:lpstr>Παθοφυσιολογικοί μηχανισμοί υπονατριαιμίας στους ηλικιωμένους</vt:lpstr>
      <vt:lpstr>Υπονατριαιμία</vt:lpstr>
      <vt:lpstr>Οσφυαλγία</vt:lpstr>
      <vt:lpstr>Οσφυαλγία (μη τραυματικής αιτιολογίας)</vt:lpstr>
      <vt:lpstr>Οξύ κοιλιακό άλγος</vt:lpstr>
      <vt:lpstr>Οξύ κοιλιακό άλγος</vt:lpstr>
      <vt:lpstr>Άτυπη εικόνα</vt:lpstr>
      <vt:lpstr>Διαγνώσεις που χρειάζονται προσοχή</vt:lpstr>
      <vt:lpstr>Απεικονιστικός έλεγχος </vt:lpstr>
      <vt:lpstr>Πτώσεις </vt:lpstr>
      <vt:lpstr>Πτώσεις</vt:lpstr>
      <vt:lpstr>Παρουσίαση του PowerPoint</vt:lpstr>
      <vt:lpstr>Παράγοντες κινδύνου</vt:lpstr>
      <vt:lpstr>Παρουσίαση του PowerPoint</vt:lpstr>
      <vt:lpstr>Προτεραιότητες</vt:lpstr>
      <vt:lpstr>Παραλήρημα</vt:lpstr>
      <vt:lpstr>Ορισμός</vt:lpstr>
      <vt:lpstr>Μη τροποποιήσιμοι παράγοντες κινδύνου</vt:lpstr>
      <vt:lpstr>Αιτίες παραληρήματος </vt:lpstr>
      <vt:lpstr>Παρουσίαση του PowerPoint</vt:lpstr>
      <vt:lpstr>Οξέα στεφανιαία σύνδρομα</vt:lpstr>
      <vt:lpstr>Οξέα στεφανιαία σύνδρομα</vt:lpstr>
      <vt:lpstr>Ανεπιθύμητες ενέργειες φαρμάκων</vt:lpstr>
      <vt:lpstr>Αλλαγές με την γήρανση</vt:lpstr>
      <vt:lpstr>Ανεπιθύμητες ενέργειες φαρμάκων</vt:lpstr>
      <vt:lpstr>Ανεπιθύμητες ενέργειες φαρμάκων (ΑΕΦ)</vt:lpstr>
      <vt:lpstr>Αναθεώρηση χορηγούμενων φαρμάκων</vt:lpstr>
      <vt:lpstr>Κακοποίηση και παραμέληση</vt:lpstr>
      <vt:lpstr>Κακοποίηση και παραμέληση</vt:lpstr>
      <vt:lpstr>Εργαλεία για να ξεπεραστούν οι «παγίδες» στην αντιμετώπιση των ηλικιωμένων</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Τα συχνότερα διαγνωστικά λάθη στον γηριατρικό ασθενή</dc:title>
  <dc:creator>Διονύσης Ρόδης</dc:creator>
  <cp:lastModifiedBy>Διονύσης Ρόδης</cp:lastModifiedBy>
  <cp:revision>29</cp:revision>
  <dcterms:created xsi:type="dcterms:W3CDTF">2022-02-21T16:22:36Z</dcterms:created>
  <dcterms:modified xsi:type="dcterms:W3CDTF">2022-05-10T04:35:30Z</dcterms:modified>
</cp:coreProperties>
</file>