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Lst>
  <p:sldSz cx="7559675" cy="5327650"/>
  <p:notesSz cx="7559675" cy="10691813"/>
  <p:embeddedFontLst>
    <p:embeddedFont>
      <p:font typeface="BIZ UDPGothic" panose="020B0400000000000000" pitchFamily="34" charset="-128"/>
      <p:regular r:id="rId19"/>
      <p:bold r:id="rId20"/>
    </p:embeddedFont>
    <p:embeddedFont>
      <p:font typeface="M PLUS Rounded 1c" panose="020B0502020203020207" pitchFamily="34" charset="-128"/>
      <p:regular r:id="rId21"/>
      <p:bold r:id="rId22"/>
    </p:embeddedFont>
    <p:embeddedFont>
      <p:font typeface="UD Digi Kyokasho N-R" panose="020B0400000000000000" pitchFamily="34" charset="-128"/>
      <p:regular r:id="rId23"/>
    </p:embeddedFont>
    <p:embeddedFont>
      <p:font typeface="UD Digi Kyokasho NK-R" panose="020B0400000000000000" pitchFamily="34" charset="-128"/>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7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9"/>
  </p:normalViewPr>
  <p:slideViewPr>
    <p:cSldViewPr snapToGrid="0">
      <p:cViewPr varScale="1">
        <p:scale>
          <a:sx n="145" d="100"/>
          <a:sy n="145" d="100"/>
        </p:scale>
        <p:origin x="1400" y="168"/>
      </p:cViewPr>
      <p:guideLst>
        <p:guide orient="horz" pos="167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96558" y="685800"/>
            <a:ext cx="486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D Digi Kyokasho NK-R" panose="020B0400000000000000" pitchFamily="34" charset="-128"/>
        <a:ea typeface="UD Digi Kyokasho NK-R" panose="020B0400000000000000" pitchFamily="34"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cs typeface="BIZ UDPGothic"/>
                <a:sym typeface="BIZ UDPGothic"/>
              </a:rPr>
              <a:t>保険薬局である旨・開局時間&amp;夜間・休日等加算の対象となる日及び受付時間帯</a:t>
            </a:r>
            <a:endParaRPr dirty="0">
              <a:cs typeface="BIZ UDPGothic"/>
              <a:sym typeface="BIZ UDPGothic"/>
            </a:endParaRPr>
          </a:p>
          <a:p>
            <a:pPr marL="457200" lvl="0" indent="-298450" algn="l" rtl="0">
              <a:spcBef>
                <a:spcPts val="0"/>
              </a:spcBef>
              <a:spcAft>
                <a:spcPts val="0"/>
              </a:spcAft>
              <a:buSzPts val="1100"/>
              <a:buFont typeface="BIZ UDPGothic"/>
              <a:buChar char="●"/>
            </a:pPr>
            <a:r>
              <a:rPr lang="ja" sz="1000" dirty="0">
                <a:solidFill>
                  <a:schemeClr val="dk1"/>
                </a:solidFill>
                <a:highlight>
                  <a:srgbClr val="FFFFFF"/>
                </a:highlight>
                <a:cs typeface="BIZ UDPGothic"/>
                <a:sym typeface="BIZ UDPGothic"/>
              </a:rPr>
              <a:t>保険薬局である旨</a:t>
            </a:r>
            <a:endParaRPr sz="1000" dirty="0">
              <a:solidFill>
                <a:schemeClr val="dk1"/>
              </a:solidFill>
              <a:highlight>
                <a:srgbClr val="FFFFFF"/>
              </a:highlight>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highlight>
                  <a:srgbClr val="FFFFFF"/>
                </a:highlight>
                <a:cs typeface="BIZ UDPGothic"/>
                <a:sym typeface="BIZ UDPGothic"/>
              </a:rPr>
              <a:t>夜間・休日等加算の対象となる日及び受付時間帯</a:t>
            </a:r>
            <a:endParaRPr sz="1000" dirty="0">
              <a:solidFill>
                <a:schemeClr val="dk1"/>
              </a:solidFill>
              <a:highlight>
                <a:srgbClr val="FFFFFF"/>
              </a:highlight>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highlight>
                  <a:srgbClr val="FFFFFF"/>
                </a:highlight>
                <a:cs typeface="BIZ UDPGothic"/>
                <a:sym typeface="BIZ UDPGothic"/>
              </a:rPr>
              <a:t>開局時間</a:t>
            </a:r>
            <a:endParaRPr sz="1000" dirty="0">
              <a:solidFill>
                <a:schemeClr val="dk1"/>
              </a:solidFill>
              <a:highlight>
                <a:srgbClr val="FFFFFF"/>
              </a:highlight>
              <a:cs typeface="BIZ UDPGothic"/>
              <a:sym typeface="BIZ UDP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c0f1582066_0_12: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c0f1582066_0_12: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cs typeface="BIZ UDPGothic"/>
                <a:sym typeface="BIZ UDPGothic"/>
              </a:rPr>
              <a:t>健康相談又は健康教室を行っている旨</a:t>
            </a:r>
            <a:endParaRPr dirty="0">
              <a:cs typeface="BIZ UDPGothic"/>
              <a:sym typeface="BIZ UDP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c592010fe7_0_168: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c592010fe7_0_168: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cs typeface="BIZ UDPGothic"/>
                <a:sym typeface="BIZ UDPGothic"/>
              </a:rPr>
              <a:t>かかりつけ薬剤師指導料及びかかりつけ薬剤師包括管理料に関する事項</a:t>
            </a:r>
            <a:endParaRPr dirty="0">
              <a:cs typeface="BIZ UDPGothic"/>
              <a:sym typeface="BIZ UDP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c0d25fde5e_0_0: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c0d25fde5e_0_0: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cs typeface="BIZ UDPGothic"/>
                <a:sym typeface="BIZ UDPGothic"/>
              </a:rPr>
              <a:t>健康サポート薬局関連</a:t>
            </a:r>
            <a:endParaRPr dirty="0">
              <a:solidFill>
                <a:schemeClr val="dk1"/>
              </a:solidFill>
              <a:highlight>
                <a:srgbClr val="FFFFFF"/>
              </a:highlight>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highlight>
                  <a:srgbClr val="FFFFFF"/>
                </a:highlight>
                <a:cs typeface="BIZ UDPGothic"/>
                <a:sym typeface="BIZ UDPGothic"/>
              </a:rPr>
              <a:t>健康サポート薬局である旨及び要指導医薬品等及び健康食品等の安全かつ適正な使用に関する助言及び健康の保持増進に関する相談を積極的に行っている旨（外側）</a:t>
            </a:r>
            <a:endParaRPr dirty="0">
              <a:solidFill>
                <a:schemeClr val="dk1"/>
              </a:solidFill>
              <a:highlight>
                <a:srgbClr val="FFFFFF"/>
              </a:highlight>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highlight>
                  <a:srgbClr val="FFFFFF"/>
                </a:highlight>
                <a:cs typeface="BIZ UDPGothic"/>
                <a:sym typeface="BIZ UDPGothic"/>
              </a:rPr>
              <a:t>当該薬局で実施している国民による主体的な健康の保持増進の支援の具体的な内容（内側）</a:t>
            </a:r>
            <a:endParaRPr dirty="0">
              <a:solidFill>
                <a:schemeClr val="dk1"/>
              </a:solidFill>
              <a:highlight>
                <a:srgbClr val="FFFFFF"/>
              </a:highlight>
              <a:cs typeface="BIZ UDPGothic"/>
              <a:sym typeface="BIZ UDP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c0dc3331c6_0_8: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c0dc3331c6_0_8: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cs typeface="BIZ UDPGothic"/>
                <a:sym typeface="BIZ UDPGothic"/>
              </a:rPr>
              <a:t>保険外サービス等の費用請求に関する事項</a:t>
            </a:r>
            <a:endParaRPr dirty="0">
              <a:cs typeface="BIZ UDPGothic"/>
              <a:sym typeface="BIZ UDP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c6ad63063d_0_85: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c6ad63063d_0_85: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cs typeface="BIZ UDPGothic"/>
                <a:sym typeface="BIZ UDPGothic"/>
              </a:rPr>
              <a:t>取扱い公費負担医療</a:t>
            </a:r>
            <a:endParaRPr dirty="0">
              <a:cs typeface="BIZ UDPGothic"/>
              <a:sym typeface="BIZ UDPGothic"/>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c6ad63063d_0_163: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c6ad63063d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sz="1800" b="0" i="0" u="none" strike="noStrike">
                <a:solidFill>
                  <a:srgbClr val="000000"/>
                </a:solidFill>
                <a:effectLst/>
                <a:latin typeface="BIZ UDPGothic" panose="020B0400000000000000" pitchFamily="34" charset="-128"/>
                <a:ea typeface="BIZ UDPGothic" panose="020B0400000000000000" pitchFamily="34" charset="-128"/>
              </a:rPr>
              <a:t>医療情報・システム基盤整備体制充実加算（旧 電子的保健医療情報活用加算）</a:t>
            </a:r>
            <a:endParaRPr dirty="0">
              <a:cs typeface="BIZ UDPGothic"/>
              <a:sym typeface="BIZ UDPGothic"/>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c0d25fde5e_1_28: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c0d25fde5e_1_28: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solidFill>
                  <a:schemeClr val="dk1"/>
                </a:solidFill>
                <a:highlight>
                  <a:srgbClr val="FFFFFF"/>
                </a:highlight>
                <a:cs typeface="BIZ UDPGothic"/>
                <a:sym typeface="BIZ UDPGothic"/>
              </a:rPr>
              <a:t>労災指定の標札</a:t>
            </a:r>
            <a:endParaRPr dirty="0">
              <a:cs typeface="BIZ UDPGothic"/>
              <a:sym typeface="BIZ UDP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c39c242188_0_0: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c39c242188_0_0: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cs typeface="BIZ UDPGothic"/>
                <a:sym typeface="BIZ UDPGothic"/>
              </a:rPr>
              <a:t>薬局の管理及び運営に関する事項</a:t>
            </a:r>
            <a:endParaRPr dirty="0">
              <a:cs typeface="BIZ UDPGothic"/>
              <a:sym typeface="BIZ UDPGothic"/>
            </a:endParaRPr>
          </a:p>
          <a:p>
            <a:pPr marL="457200" lvl="0" indent="-298450" algn="l" rtl="0">
              <a:spcBef>
                <a:spcPts val="0"/>
              </a:spcBef>
              <a:spcAft>
                <a:spcPts val="0"/>
              </a:spcAft>
              <a:buSzPts val="1100"/>
              <a:buFont typeface="BIZ UDPGothic"/>
              <a:buChar char="●"/>
            </a:pPr>
            <a:r>
              <a:rPr lang="ja" sz="1000" dirty="0">
                <a:solidFill>
                  <a:schemeClr val="dk1"/>
                </a:solidFill>
                <a:highlight>
                  <a:srgbClr val="FFFFFF"/>
                </a:highlight>
                <a:cs typeface="BIZ UDPGothic"/>
                <a:sym typeface="BIZ UDPGothic"/>
              </a:rPr>
              <a:t>薬局又は店舗の管理及び運営に関する事項</a:t>
            </a:r>
            <a:endParaRPr dirty="0">
              <a:cs typeface="BIZ UDPGothic"/>
              <a:sym typeface="BIZ UDP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c39c242188_0_72:notes"/>
          <p:cNvSpPr>
            <a:spLocks noGrp="1" noRot="1" noChangeAspect="1"/>
          </p:cNvSpPr>
          <p:nvPr>
            <p:ph type="sldImg" idx="2"/>
          </p:nvPr>
        </p:nvSpPr>
        <p:spPr>
          <a:xfrm>
            <a:off x="996950" y="685800"/>
            <a:ext cx="48656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1c39c242188_0_72:notes"/>
          <p:cNvSpPr txBox="1">
            <a:spLocks noGrp="1"/>
          </p:cNvSpPr>
          <p:nvPr>
            <p:ph type="body" idx="1"/>
          </p:nvPr>
        </p:nvSpPr>
        <p:spPr>
          <a:xfrm>
            <a:off x="685829" y="4343481"/>
            <a:ext cx="54867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 dirty="0">
                <a:cs typeface="BIZ UDPGothic"/>
                <a:sym typeface="BIZ UDPGothic"/>
              </a:rPr>
              <a:t>要指導医薬品及び一般用医薬品の販売に関する制度に関する事項</a:t>
            </a:r>
            <a:endParaRPr dirty="0">
              <a:cs typeface="BIZ UDPGothic"/>
              <a:sym typeface="BIZ UDPGothic"/>
            </a:endParaRPr>
          </a:p>
          <a:p>
            <a:pPr marL="457200" lvl="0" indent="-298450" algn="l" rtl="0">
              <a:lnSpc>
                <a:spcPct val="100000"/>
              </a:lnSpc>
              <a:spcBef>
                <a:spcPts val="0"/>
              </a:spcBef>
              <a:spcAft>
                <a:spcPts val="0"/>
              </a:spcAft>
              <a:buSzPts val="1100"/>
              <a:buFont typeface="BIZ UDPGothic"/>
              <a:buChar char="●"/>
            </a:pPr>
            <a:r>
              <a:rPr lang="ja" dirty="0">
                <a:solidFill>
                  <a:schemeClr val="dk1"/>
                </a:solidFill>
                <a:highlight>
                  <a:srgbClr val="FFFFFF"/>
                </a:highlight>
                <a:cs typeface="BIZ UDPGothic"/>
                <a:sym typeface="BIZ UDPGothic"/>
              </a:rPr>
              <a:t>要指導医薬品及び一般用医薬品の販売に関する制度に関する事項</a:t>
            </a:r>
            <a:endParaRPr dirty="0">
              <a:cs typeface="BIZ UDPGothic"/>
              <a:sym typeface="BIZ UDP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c6ad63063d_0_144: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c6ad63063d_0_144: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000" dirty="0">
                <a:solidFill>
                  <a:schemeClr val="dk1"/>
                </a:solidFill>
                <a:highlight>
                  <a:srgbClr val="FFFFFF"/>
                </a:highlight>
                <a:cs typeface="BIZ UDPGothic"/>
                <a:sym typeface="BIZ UDPGothic"/>
              </a:rPr>
              <a:t>個人情報保護方針</a:t>
            </a:r>
            <a:endParaRPr dirty="0">
              <a:cs typeface="BIZ UDPGothic"/>
              <a:sym typeface="BIZ UDP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c6ad63063d_0_154: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c6ad63063d_0_154: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1000" dirty="0">
                <a:solidFill>
                  <a:schemeClr val="dk1"/>
                </a:solidFill>
                <a:highlight>
                  <a:srgbClr val="FFFFFF"/>
                </a:highlight>
                <a:cs typeface="BIZ UDPGothic"/>
                <a:sym typeface="BIZ UDPGothic"/>
              </a:rPr>
              <a:t>個人情報保護の取り扱い</a:t>
            </a:r>
            <a:endParaRPr dirty="0">
              <a:cs typeface="BIZ UDPGothic"/>
              <a:sym typeface="BIZ UDPGothic"/>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c39c242188_0_134: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c39c242188_0_134: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cs typeface="BIZ UDPGothic"/>
                <a:sym typeface="BIZ UDPGothic"/>
              </a:rPr>
              <a:t>調剤基本料と薬剤服用歴管理指導料に関する事項</a:t>
            </a:r>
            <a:endParaRPr dirty="0">
              <a:cs typeface="BIZ UDPGothic"/>
              <a:sym typeface="BIZ UDPGothic"/>
            </a:endParaRPr>
          </a:p>
          <a:p>
            <a:pPr marL="457200" lvl="0" indent="-298450" algn="l" rtl="0">
              <a:spcBef>
                <a:spcPts val="0"/>
              </a:spcBef>
              <a:spcAft>
                <a:spcPts val="0"/>
              </a:spcAft>
              <a:buSzPts val="1100"/>
              <a:buFont typeface="BIZ UDPGothic"/>
              <a:buChar char="●"/>
            </a:pPr>
            <a:r>
              <a:rPr lang="ja" sz="1000" dirty="0">
                <a:solidFill>
                  <a:schemeClr val="dk1"/>
                </a:solidFill>
                <a:highlight>
                  <a:srgbClr val="FFFFFF"/>
                </a:highlight>
                <a:cs typeface="BIZ UDPGothic"/>
                <a:sym typeface="BIZ UDPGothic"/>
              </a:rPr>
              <a:t>薬剤服用歴管理指導料に関する事項</a:t>
            </a:r>
            <a:endParaRPr sz="1000" dirty="0">
              <a:solidFill>
                <a:schemeClr val="dk1"/>
              </a:solidFill>
              <a:highlight>
                <a:srgbClr val="FFFFFF"/>
              </a:highlight>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highlight>
                  <a:srgbClr val="FFFFFF"/>
                </a:highlight>
                <a:cs typeface="BIZ UDPGothic"/>
                <a:sym typeface="BIZ UDPGothic"/>
              </a:rPr>
              <a:t>明細書の発行状況に関する事項</a:t>
            </a:r>
            <a:endParaRPr sz="1000" dirty="0">
              <a:solidFill>
                <a:schemeClr val="dk1"/>
              </a:solidFill>
              <a:highlight>
                <a:srgbClr val="FFFFFF"/>
              </a:highlight>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highlight>
                  <a:srgbClr val="FFFFFF"/>
                </a:highlight>
                <a:cs typeface="BIZ UDPGothic"/>
                <a:sym typeface="BIZ UDPGothic"/>
              </a:rPr>
              <a:t>調剤基本料に関する事項</a:t>
            </a:r>
            <a:endParaRPr sz="1000" dirty="0">
              <a:solidFill>
                <a:schemeClr val="dk1"/>
              </a:solidFill>
              <a:highlight>
                <a:srgbClr val="FFFFFF"/>
              </a:highlight>
              <a:cs typeface="BIZ UDPGothic"/>
              <a:sym typeface="BIZ UDPGothic"/>
            </a:endParaRPr>
          </a:p>
          <a:p>
            <a:pPr marL="457200" lvl="0" indent="-292100" algn="l" rtl="0">
              <a:spcBef>
                <a:spcPts val="0"/>
              </a:spcBef>
              <a:spcAft>
                <a:spcPts val="0"/>
              </a:spcAft>
              <a:buClr>
                <a:schemeClr val="dk1"/>
              </a:buClr>
              <a:buSzPts val="1000"/>
              <a:buFont typeface="BIZ UDPGothic"/>
              <a:buChar char="●"/>
            </a:pPr>
            <a:r>
              <a:rPr lang="ja" sz="1000" dirty="0">
                <a:solidFill>
                  <a:schemeClr val="dk1"/>
                </a:solidFill>
                <a:highlight>
                  <a:srgbClr val="FFFFFF"/>
                </a:highlight>
                <a:cs typeface="BIZ UDPGothic"/>
                <a:sym typeface="BIZ UDPGothic"/>
              </a:rPr>
              <a:t>開局時間及び休業日並びに時間外、休日、深夜における調剤応需体制に関する事項</a:t>
            </a:r>
            <a:endParaRPr sz="1000" dirty="0">
              <a:solidFill>
                <a:schemeClr val="dk1"/>
              </a:solidFill>
              <a:highlight>
                <a:srgbClr val="FFFFFF"/>
              </a:highlight>
              <a:cs typeface="BIZ UDPGothic"/>
              <a:sym typeface="BIZ UDP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c39c242188_0_193: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c39c242188_0_193: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cs typeface="BIZ UDPGothic"/>
                <a:sym typeface="BIZ UDPGothic"/>
              </a:rPr>
              <a:t>後発医薬品体制加算を算定している旨の表示</a:t>
            </a:r>
            <a:endParaRPr dirty="0">
              <a:cs typeface="BIZ UDPGothic"/>
              <a:sym typeface="BIZ UDPGothic"/>
            </a:endParaRPr>
          </a:p>
          <a:p>
            <a:pPr marL="457200" lvl="0" indent="-298450" algn="l" rtl="0">
              <a:spcBef>
                <a:spcPts val="0"/>
              </a:spcBef>
              <a:spcAft>
                <a:spcPts val="0"/>
              </a:spcAft>
              <a:buSzPts val="1100"/>
              <a:buFont typeface="BIZ UDPGothic"/>
              <a:buChar char="●"/>
            </a:pPr>
            <a:r>
              <a:rPr lang="ja" dirty="0">
                <a:solidFill>
                  <a:schemeClr val="dk1"/>
                </a:solidFill>
                <a:highlight>
                  <a:srgbClr val="FFFFFF"/>
                </a:highlight>
                <a:cs typeface="BIZ UDPGothic"/>
                <a:sym typeface="BIZ UDPGothic"/>
              </a:rPr>
              <a:t>後発医薬品の調剤を積極的に行っている旨</a:t>
            </a:r>
            <a:endParaRPr dirty="0">
              <a:solidFill>
                <a:schemeClr val="dk1"/>
              </a:solidFill>
              <a:highlight>
                <a:srgbClr val="FFFFFF"/>
              </a:highlight>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highlight>
                  <a:srgbClr val="FFFFFF"/>
                </a:highlight>
                <a:cs typeface="BIZ UDPGothic"/>
                <a:sym typeface="BIZ UDPGothic"/>
              </a:rPr>
              <a:t>後発医薬品調剤体制加算を算定している旨</a:t>
            </a:r>
            <a:endParaRPr dirty="0">
              <a:solidFill>
                <a:schemeClr val="dk1"/>
              </a:solidFill>
              <a:highlight>
                <a:srgbClr val="FFFFFF"/>
              </a:highlight>
              <a:cs typeface="BIZ UDPGothic"/>
              <a:sym typeface="BIZ UDPGothi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c39c242188_0_249: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c39c242188_0_249: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cs typeface="BIZ UDPGothic"/>
                <a:sym typeface="BIZ UDPGothic"/>
              </a:rPr>
              <a:t>地域支援体制加算に関する事項</a:t>
            </a:r>
            <a:endParaRPr dirty="0">
              <a:cs typeface="BIZ UDPGothic"/>
              <a:sym typeface="BIZ UDPGothic"/>
            </a:endParaRPr>
          </a:p>
          <a:p>
            <a:pPr marL="457200" lvl="0" indent="-298450" algn="l" rtl="0">
              <a:spcBef>
                <a:spcPts val="0"/>
              </a:spcBef>
              <a:spcAft>
                <a:spcPts val="0"/>
              </a:spcAft>
              <a:buSzPts val="1100"/>
              <a:buFont typeface="BIZ UDPGothic"/>
              <a:buChar char="●"/>
            </a:pPr>
            <a:r>
              <a:rPr lang="ja" dirty="0">
                <a:solidFill>
                  <a:schemeClr val="dk1"/>
                </a:solidFill>
                <a:highlight>
                  <a:srgbClr val="FFFFFF"/>
                </a:highlight>
                <a:cs typeface="BIZ UDPGothic"/>
                <a:sym typeface="BIZ UDPGothic"/>
              </a:rPr>
              <a:t>地域支援体制加算に関する事項</a:t>
            </a:r>
            <a:endParaRPr dirty="0">
              <a:solidFill>
                <a:schemeClr val="dk1"/>
              </a:solidFill>
              <a:highlight>
                <a:srgbClr val="FFFFFF"/>
              </a:highlight>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highlight>
                  <a:srgbClr val="FFFFFF"/>
                </a:highlight>
                <a:cs typeface="BIZ UDPGothic"/>
                <a:sym typeface="BIZ UDPGothic"/>
              </a:rPr>
              <a:t>健康相談又は健康教室を行っている旨</a:t>
            </a:r>
            <a:endParaRPr dirty="0">
              <a:solidFill>
                <a:schemeClr val="dk1"/>
              </a:solidFill>
              <a:highlight>
                <a:srgbClr val="FFFFFF"/>
              </a:highlight>
              <a:cs typeface="BIZ UDPGothic"/>
              <a:sym typeface="BIZ UDP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c6ad63063d_0_0:notes"/>
          <p:cNvSpPr>
            <a:spLocks noGrp="1" noRot="1" noChangeAspect="1"/>
          </p:cNvSpPr>
          <p:nvPr>
            <p:ph type="sldImg" idx="2"/>
          </p:nvPr>
        </p:nvSpPr>
        <p:spPr>
          <a:xfrm>
            <a:off x="936625" y="801688"/>
            <a:ext cx="568801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c6ad63063d_0_0: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dirty="0">
                <a:solidFill>
                  <a:schemeClr val="dk1"/>
                </a:solidFill>
                <a:cs typeface="BIZ UDPGothic"/>
                <a:sym typeface="BIZ UDPGothic"/>
              </a:rPr>
              <a:t>在宅患者訪問薬剤管理指導を行っている旨</a:t>
            </a:r>
            <a:endParaRPr dirty="0">
              <a:solidFill>
                <a:schemeClr val="dk1"/>
              </a:solidFill>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cs typeface="BIZ UDPGothic"/>
                <a:sym typeface="BIZ UDPGothic"/>
              </a:rPr>
              <a:t>在宅患者訪問薬剤管理指導料に関する事項</a:t>
            </a:r>
            <a:endParaRPr dirty="0">
              <a:solidFill>
                <a:schemeClr val="dk1"/>
              </a:solidFill>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highlight>
                  <a:schemeClr val="lt1"/>
                </a:highlight>
                <a:cs typeface="BIZ UDPGothic"/>
                <a:sym typeface="BIZ UDPGothic"/>
              </a:rPr>
              <a:t>在宅患者訪問薬剤管理指導を行っている旨</a:t>
            </a:r>
            <a:endParaRPr dirty="0">
              <a:solidFill>
                <a:schemeClr val="dk1"/>
              </a:solidFill>
              <a:highlight>
                <a:schemeClr val="lt1"/>
              </a:highlight>
              <a:cs typeface="BIZ UDPGothic"/>
              <a:sym typeface="BIZ UDPGothic"/>
            </a:endParaRPr>
          </a:p>
          <a:p>
            <a:pPr marL="457200" lvl="0" indent="-298450" algn="l" rtl="0">
              <a:spcBef>
                <a:spcPts val="0"/>
              </a:spcBef>
              <a:spcAft>
                <a:spcPts val="0"/>
              </a:spcAft>
              <a:buClr>
                <a:schemeClr val="dk1"/>
              </a:buClr>
              <a:buSzPts val="1100"/>
              <a:buFont typeface="BIZ UDPGothic"/>
              <a:buChar char="●"/>
            </a:pPr>
            <a:r>
              <a:rPr lang="ja" dirty="0">
                <a:solidFill>
                  <a:schemeClr val="dk1"/>
                </a:solidFill>
                <a:highlight>
                  <a:schemeClr val="lt1"/>
                </a:highlight>
                <a:cs typeface="BIZ UDPGothic"/>
                <a:sym typeface="BIZ UDPGothic"/>
              </a:rPr>
              <a:t>指定居宅サービス事業者である旨</a:t>
            </a:r>
            <a:endParaRPr dirty="0">
              <a:solidFill>
                <a:schemeClr val="dk1"/>
              </a:solidFill>
              <a:highlight>
                <a:srgbClr val="FFFFFF"/>
              </a:highlight>
              <a:cs typeface="BIZ UDPGothic"/>
              <a:sym typeface="BIZ UDP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771283"/>
            <a:ext cx="7044600" cy="2126400"/>
          </a:xfrm>
          <a:prstGeom prst="rect">
            <a:avLst/>
          </a:prstGeom>
        </p:spPr>
        <p:txBody>
          <a:bodyPr spcFirstLastPara="1" wrap="square" lIns="64575" tIns="64575" rIns="64575" bIns="64575" anchor="b" anchorCtr="0">
            <a:noAutofit/>
          </a:bodyPr>
          <a:lstStyle>
            <a:lvl1pPr lvl="0" algn="ctr">
              <a:spcBef>
                <a:spcPts val="0"/>
              </a:spcBef>
              <a:spcAft>
                <a:spcPts val="0"/>
              </a:spcAft>
              <a:buSzPts val="3700"/>
              <a:buNone/>
              <a:defRPr sz="3700" b="0" i="0"/>
            </a:lvl1pPr>
            <a:lvl2pPr lvl="1" algn="ctr">
              <a:spcBef>
                <a:spcPts val="0"/>
              </a:spcBef>
              <a:spcAft>
                <a:spcPts val="0"/>
              </a:spcAft>
              <a:buSzPts val="3700"/>
              <a:buNone/>
              <a:defRPr sz="3700"/>
            </a:lvl2pPr>
            <a:lvl3pPr lvl="2" algn="ctr">
              <a:spcBef>
                <a:spcPts val="0"/>
              </a:spcBef>
              <a:spcAft>
                <a:spcPts val="0"/>
              </a:spcAft>
              <a:buSzPts val="3700"/>
              <a:buNone/>
              <a:defRPr sz="3700"/>
            </a:lvl3pPr>
            <a:lvl4pPr lvl="3" algn="ctr">
              <a:spcBef>
                <a:spcPts val="0"/>
              </a:spcBef>
              <a:spcAft>
                <a:spcPts val="0"/>
              </a:spcAft>
              <a:buSzPts val="3700"/>
              <a:buNone/>
              <a:defRPr sz="3700"/>
            </a:lvl4pPr>
            <a:lvl5pPr lvl="4" algn="ctr">
              <a:spcBef>
                <a:spcPts val="0"/>
              </a:spcBef>
              <a:spcAft>
                <a:spcPts val="0"/>
              </a:spcAft>
              <a:buSzPts val="3700"/>
              <a:buNone/>
              <a:defRPr sz="3700"/>
            </a:lvl5pPr>
            <a:lvl6pPr lvl="5" algn="ctr">
              <a:spcBef>
                <a:spcPts val="0"/>
              </a:spcBef>
              <a:spcAft>
                <a:spcPts val="0"/>
              </a:spcAft>
              <a:buSzPts val="3700"/>
              <a:buNone/>
              <a:defRPr sz="3700"/>
            </a:lvl6pPr>
            <a:lvl7pPr lvl="6" algn="ctr">
              <a:spcBef>
                <a:spcPts val="0"/>
              </a:spcBef>
              <a:spcAft>
                <a:spcPts val="0"/>
              </a:spcAft>
              <a:buSzPts val="3700"/>
              <a:buNone/>
              <a:defRPr sz="3700"/>
            </a:lvl7pPr>
            <a:lvl8pPr lvl="7" algn="ctr">
              <a:spcBef>
                <a:spcPts val="0"/>
              </a:spcBef>
              <a:spcAft>
                <a:spcPts val="0"/>
              </a:spcAft>
              <a:buSzPts val="3700"/>
              <a:buNone/>
              <a:defRPr sz="3700"/>
            </a:lvl8pPr>
            <a:lvl9pPr lvl="8" algn="ctr">
              <a:spcBef>
                <a:spcPts val="0"/>
              </a:spcBef>
              <a:spcAft>
                <a:spcPts val="0"/>
              </a:spcAft>
              <a:buSzPts val="3700"/>
              <a:buNone/>
              <a:defRPr sz="3700"/>
            </a:lvl9pPr>
          </a:lstStyle>
          <a:p>
            <a:endParaRPr dirty="0"/>
          </a:p>
        </p:txBody>
      </p:sp>
      <p:sp>
        <p:nvSpPr>
          <p:cNvPr id="11" name="Google Shape;11;p2"/>
          <p:cNvSpPr txBox="1">
            <a:spLocks noGrp="1"/>
          </p:cNvSpPr>
          <p:nvPr>
            <p:ph type="subTitle" idx="1"/>
          </p:nvPr>
        </p:nvSpPr>
        <p:spPr>
          <a:xfrm>
            <a:off x="257705" y="2935787"/>
            <a:ext cx="7044600" cy="821100"/>
          </a:xfrm>
          <a:prstGeom prst="rect">
            <a:avLst/>
          </a:prstGeom>
        </p:spPr>
        <p:txBody>
          <a:bodyPr spcFirstLastPara="1" wrap="square" lIns="64575" tIns="64575" rIns="64575" bIns="64575" anchor="t" anchorCtr="0">
            <a:noAutofit/>
          </a:bodyPr>
          <a:lstStyle>
            <a:lvl1pPr lvl="0" algn="ctr">
              <a:lnSpc>
                <a:spcPct val="100000"/>
              </a:lnSpc>
              <a:spcBef>
                <a:spcPts val="0"/>
              </a:spcBef>
              <a:spcAft>
                <a:spcPts val="0"/>
              </a:spcAft>
              <a:buSzPts val="2000"/>
              <a:buNone/>
              <a:defRPr sz="2000" b="0" i="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dirty="0"/>
          </a:p>
        </p:txBody>
      </p:sp>
      <p:sp>
        <p:nvSpPr>
          <p:cNvPr id="12" name="Google Shape;12;p2"/>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1145802"/>
            <a:ext cx="7044600" cy="2034000"/>
          </a:xfrm>
          <a:prstGeom prst="rect">
            <a:avLst/>
          </a:prstGeom>
        </p:spPr>
        <p:txBody>
          <a:bodyPr spcFirstLastPara="1" wrap="square" lIns="64575" tIns="64575" rIns="64575" bIns="64575" anchor="b" anchorCtr="0">
            <a:noAutofit/>
          </a:bodyPr>
          <a:lstStyle>
            <a:lvl1pPr lvl="0" algn="ctr">
              <a:spcBef>
                <a:spcPts val="0"/>
              </a:spcBef>
              <a:spcAft>
                <a:spcPts val="0"/>
              </a:spcAft>
              <a:buSzPts val="8500"/>
              <a:buNone/>
              <a:defRPr sz="8500" b="0" i="0"/>
            </a:lvl1pPr>
            <a:lvl2pPr lvl="1" algn="ctr">
              <a:spcBef>
                <a:spcPts val="0"/>
              </a:spcBef>
              <a:spcAft>
                <a:spcPts val="0"/>
              </a:spcAft>
              <a:buSzPts val="8500"/>
              <a:buNone/>
              <a:defRPr sz="8500"/>
            </a:lvl2pPr>
            <a:lvl3pPr lvl="2" algn="ctr">
              <a:spcBef>
                <a:spcPts val="0"/>
              </a:spcBef>
              <a:spcAft>
                <a:spcPts val="0"/>
              </a:spcAft>
              <a:buSzPts val="8500"/>
              <a:buNone/>
              <a:defRPr sz="8500"/>
            </a:lvl3pPr>
            <a:lvl4pPr lvl="3" algn="ctr">
              <a:spcBef>
                <a:spcPts val="0"/>
              </a:spcBef>
              <a:spcAft>
                <a:spcPts val="0"/>
              </a:spcAft>
              <a:buSzPts val="8500"/>
              <a:buNone/>
              <a:defRPr sz="8500"/>
            </a:lvl4pPr>
            <a:lvl5pPr lvl="4" algn="ctr">
              <a:spcBef>
                <a:spcPts val="0"/>
              </a:spcBef>
              <a:spcAft>
                <a:spcPts val="0"/>
              </a:spcAft>
              <a:buSzPts val="8500"/>
              <a:buNone/>
              <a:defRPr sz="8500"/>
            </a:lvl5pPr>
            <a:lvl6pPr lvl="5" algn="ctr">
              <a:spcBef>
                <a:spcPts val="0"/>
              </a:spcBef>
              <a:spcAft>
                <a:spcPts val="0"/>
              </a:spcAft>
              <a:buSzPts val="8500"/>
              <a:buNone/>
              <a:defRPr sz="8500"/>
            </a:lvl6pPr>
            <a:lvl7pPr lvl="6" algn="ctr">
              <a:spcBef>
                <a:spcPts val="0"/>
              </a:spcBef>
              <a:spcAft>
                <a:spcPts val="0"/>
              </a:spcAft>
              <a:buSzPts val="8500"/>
              <a:buNone/>
              <a:defRPr sz="8500"/>
            </a:lvl7pPr>
            <a:lvl8pPr lvl="7" algn="ctr">
              <a:spcBef>
                <a:spcPts val="0"/>
              </a:spcBef>
              <a:spcAft>
                <a:spcPts val="0"/>
              </a:spcAft>
              <a:buSzPts val="8500"/>
              <a:buNone/>
              <a:defRPr sz="8500"/>
            </a:lvl8pPr>
            <a:lvl9pPr lvl="8" algn="ctr">
              <a:spcBef>
                <a:spcPts val="0"/>
              </a:spcBef>
              <a:spcAft>
                <a:spcPts val="0"/>
              </a:spcAft>
              <a:buSzPts val="8500"/>
              <a:buNone/>
              <a:defRPr sz="8500"/>
            </a:lvl9pPr>
          </a:lstStyle>
          <a:p>
            <a:r>
              <a:rPr dirty="0"/>
              <a:t>xx%</a:t>
            </a:r>
          </a:p>
        </p:txBody>
      </p:sp>
      <p:sp>
        <p:nvSpPr>
          <p:cNvPr id="46" name="Google Shape;46;p11"/>
          <p:cNvSpPr txBox="1">
            <a:spLocks noGrp="1"/>
          </p:cNvSpPr>
          <p:nvPr>
            <p:ph type="body" idx="1"/>
          </p:nvPr>
        </p:nvSpPr>
        <p:spPr>
          <a:xfrm>
            <a:off x="257705" y="3265297"/>
            <a:ext cx="7044600" cy="1347300"/>
          </a:xfrm>
          <a:prstGeom prst="rect">
            <a:avLst/>
          </a:prstGeom>
        </p:spPr>
        <p:txBody>
          <a:bodyPr spcFirstLastPara="1" wrap="square" lIns="64575" tIns="64575" rIns="64575" bIns="64575" anchor="t" anchorCtr="0">
            <a:noAutofit/>
          </a:bodyPr>
          <a:lstStyle>
            <a:lvl1pPr marL="457200" lvl="0" indent="-311150" algn="ctr">
              <a:spcBef>
                <a:spcPts val="0"/>
              </a:spcBef>
              <a:spcAft>
                <a:spcPts val="0"/>
              </a:spcAft>
              <a:buSzPts val="1300"/>
              <a:buChar char="●"/>
              <a:defRPr b="0" i="0"/>
            </a:lvl1pPr>
            <a:lvl2pPr marL="914400" lvl="1" indent="-292100" algn="ctr">
              <a:spcBef>
                <a:spcPts val="1100"/>
              </a:spcBef>
              <a:spcAft>
                <a:spcPts val="0"/>
              </a:spcAft>
              <a:buSzPts val="1000"/>
              <a:buChar char="○"/>
              <a:defRPr/>
            </a:lvl2pPr>
            <a:lvl3pPr marL="1371600" lvl="2" indent="-292100" algn="ctr">
              <a:spcBef>
                <a:spcPts val="1100"/>
              </a:spcBef>
              <a:spcAft>
                <a:spcPts val="0"/>
              </a:spcAft>
              <a:buSzPts val="1000"/>
              <a:buChar char="■"/>
              <a:defRPr/>
            </a:lvl3pPr>
            <a:lvl4pPr marL="1828800" lvl="3" indent="-292100" algn="ctr">
              <a:spcBef>
                <a:spcPts val="1100"/>
              </a:spcBef>
              <a:spcAft>
                <a:spcPts val="0"/>
              </a:spcAft>
              <a:buSzPts val="1000"/>
              <a:buChar char="●"/>
              <a:defRPr/>
            </a:lvl4pPr>
            <a:lvl5pPr marL="2286000" lvl="4" indent="-292100" algn="ctr">
              <a:spcBef>
                <a:spcPts val="1100"/>
              </a:spcBef>
              <a:spcAft>
                <a:spcPts val="0"/>
              </a:spcAft>
              <a:buSzPts val="1000"/>
              <a:buChar char="○"/>
              <a:defRPr/>
            </a:lvl5pPr>
            <a:lvl6pPr marL="2743200" lvl="5" indent="-292100" algn="ctr">
              <a:spcBef>
                <a:spcPts val="1100"/>
              </a:spcBef>
              <a:spcAft>
                <a:spcPts val="0"/>
              </a:spcAft>
              <a:buSzPts val="1000"/>
              <a:buChar char="■"/>
              <a:defRPr/>
            </a:lvl6pPr>
            <a:lvl7pPr marL="3200400" lvl="6" indent="-292100" algn="ctr">
              <a:spcBef>
                <a:spcPts val="1100"/>
              </a:spcBef>
              <a:spcAft>
                <a:spcPts val="0"/>
              </a:spcAft>
              <a:buSzPts val="1000"/>
              <a:buChar char="●"/>
              <a:defRPr/>
            </a:lvl7pPr>
            <a:lvl8pPr marL="3657600" lvl="7" indent="-292100" algn="ctr">
              <a:spcBef>
                <a:spcPts val="1100"/>
              </a:spcBef>
              <a:spcAft>
                <a:spcPts val="0"/>
              </a:spcAft>
              <a:buSzPts val="1000"/>
              <a:buChar char="○"/>
              <a:defRPr/>
            </a:lvl8pPr>
            <a:lvl9pPr marL="4114800" lvl="8" indent="-292100" algn="ctr">
              <a:spcBef>
                <a:spcPts val="1100"/>
              </a:spcBef>
              <a:spcAft>
                <a:spcPts val="1100"/>
              </a:spcAft>
              <a:buSzPts val="1000"/>
              <a:buChar char="■"/>
              <a:defRPr/>
            </a:lvl9pPr>
          </a:lstStyle>
          <a:p>
            <a:endParaRPr dirty="0"/>
          </a:p>
        </p:txBody>
      </p:sp>
      <p:sp>
        <p:nvSpPr>
          <p:cNvPr id="47" name="Google Shape;47;p11"/>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2228002"/>
            <a:ext cx="7044600" cy="871800"/>
          </a:xfrm>
          <a:prstGeom prst="rect">
            <a:avLst/>
          </a:prstGeom>
        </p:spPr>
        <p:txBody>
          <a:bodyPr spcFirstLastPara="1" wrap="square" lIns="64575" tIns="64575" rIns="64575" bIns="64575" anchor="ctr" anchorCtr="0">
            <a:noAutofit/>
          </a:bodyPr>
          <a:lstStyle>
            <a:lvl1pPr lvl="0" algn="ctr">
              <a:spcBef>
                <a:spcPts val="0"/>
              </a:spcBef>
              <a:spcAft>
                <a:spcPts val="0"/>
              </a:spcAft>
              <a:buSzPts val="2500"/>
              <a:buNone/>
              <a:defRPr sz="2500" b="0" i="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endParaRPr dirty="0"/>
          </a:p>
        </p:txBody>
      </p:sp>
      <p:sp>
        <p:nvSpPr>
          <p:cNvPr id="15" name="Google Shape;15;p3"/>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460988"/>
            <a:ext cx="7044600" cy="593400"/>
          </a:xfrm>
          <a:prstGeom prst="rect">
            <a:avLst/>
          </a:prstGeom>
        </p:spPr>
        <p:txBody>
          <a:bodyPr spcFirstLastPara="1" wrap="square" lIns="64575" tIns="64575" rIns="64575" bIns="64575" anchor="t" anchorCtr="0">
            <a:noAutofit/>
          </a:bodyPr>
          <a:lstStyle>
            <a:lvl1pPr lvl="0">
              <a:spcBef>
                <a:spcPts val="0"/>
              </a:spcBef>
              <a:spcAft>
                <a:spcPts val="0"/>
              </a:spcAft>
              <a:buSzPts val="2000"/>
              <a:buNone/>
              <a:defRPr b="0" i="0"/>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18" name="Google Shape;18;p4"/>
          <p:cNvSpPr txBox="1">
            <a:spLocks noGrp="1"/>
          </p:cNvSpPr>
          <p:nvPr>
            <p:ph type="body" idx="1"/>
          </p:nvPr>
        </p:nvSpPr>
        <p:spPr>
          <a:xfrm>
            <a:off x="257705" y="1193815"/>
            <a:ext cx="7044600" cy="3538800"/>
          </a:xfrm>
          <a:prstGeom prst="rect">
            <a:avLst/>
          </a:prstGeom>
        </p:spPr>
        <p:txBody>
          <a:bodyPr spcFirstLastPara="1" wrap="square" lIns="64575" tIns="64575" rIns="64575" bIns="64575" anchor="t" anchorCtr="0">
            <a:noAutofit/>
          </a:bodyPr>
          <a:lstStyle>
            <a:lvl1pPr marL="457200" lvl="0" indent="-311150">
              <a:spcBef>
                <a:spcPts val="0"/>
              </a:spcBef>
              <a:spcAft>
                <a:spcPts val="0"/>
              </a:spcAft>
              <a:buSzPts val="1300"/>
              <a:buChar char="●"/>
              <a:defRPr b="0" i="0"/>
            </a:lvl1pPr>
            <a:lvl2pPr marL="914400" lvl="1" indent="-292100">
              <a:spcBef>
                <a:spcPts val="1100"/>
              </a:spcBef>
              <a:spcAft>
                <a:spcPts val="0"/>
              </a:spcAft>
              <a:buSzPts val="1000"/>
              <a:buChar char="○"/>
              <a:defRPr/>
            </a:lvl2pPr>
            <a:lvl3pPr marL="1371600" lvl="2" indent="-292100">
              <a:spcBef>
                <a:spcPts val="1100"/>
              </a:spcBef>
              <a:spcAft>
                <a:spcPts val="0"/>
              </a:spcAft>
              <a:buSzPts val="1000"/>
              <a:buChar char="■"/>
              <a:defRPr/>
            </a:lvl3pPr>
            <a:lvl4pPr marL="1828800" lvl="3" indent="-292100">
              <a:spcBef>
                <a:spcPts val="1100"/>
              </a:spcBef>
              <a:spcAft>
                <a:spcPts val="0"/>
              </a:spcAft>
              <a:buSzPts val="1000"/>
              <a:buChar char="●"/>
              <a:defRPr/>
            </a:lvl4pPr>
            <a:lvl5pPr marL="2286000" lvl="4" indent="-292100">
              <a:spcBef>
                <a:spcPts val="1100"/>
              </a:spcBef>
              <a:spcAft>
                <a:spcPts val="0"/>
              </a:spcAft>
              <a:buSzPts val="1000"/>
              <a:buChar char="○"/>
              <a:defRPr/>
            </a:lvl5pPr>
            <a:lvl6pPr marL="2743200" lvl="5" indent="-292100">
              <a:spcBef>
                <a:spcPts val="1100"/>
              </a:spcBef>
              <a:spcAft>
                <a:spcPts val="0"/>
              </a:spcAft>
              <a:buSzPts val="1000"/>
              <a:buChar char="■"/>
              <a:defRPr/>
            </a:lvl6pPr>
            <a:lvl7pPr marL="3200400" lvl="6" indent="-292100">
              <a:spcBef>
                <a:spcPts val="1100"/>
              </a:spcBef>
              <a:spcAft>
                <a:spcPts val="0"/>
              </a:spcAft>
              <a:buSzPts val="1000"/>
              <a:buChar char="●"/>
              <a:defRPr/>
            </a:lvl7pPr>
            <a:lvl8pPr marL="3657600" lvl="7" indent="-292100">
              <a:spcBef>
                <a:spcPts val="1100"/>
              </a:spcBef>
              <a:spcAft>
                <a:spcPts val="0"/>
              </a:spcAft>
              <a:buSzPts val="1000"/>
              <a:buChar char="○"/>
              <a:defRPr/>
            </a:lvl8pPr>
            <a:lvl9pPr marL="4114800" lvl="8" indent="-292100">
              <a:spcBef>
                <a:spcPts val="1100"/>
              </a:spcBef>
              <a:spcAft>
                <a:spcPts val="1100"/>
              </a:spcAft>
              <a:buSzPts val="1000"/>
              <a:buChar char="■"/>
              <a:defRPr/>
            </a:lvl9pPr>
          </a:lstStyle>
          <a:p>
            <a:endParaRPr dirty="0"/>
          </a:p>
        </p:txBody>
      </p:sp>
      <p:sp>
        <p:nvSpPr>
          <p:cNvPr id="19" name="Google Shape;19;p4"/>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460988"/>
            <a:ext cx="7044600" cy="593400"/>
          </a:xfrm>
          <a:prstGeom prst="rect">
            <a:avLst/>
          </a:prstGeom>
        </p:spPr>
        <p:txBody>
          <a:bodyPr spcFirstLastPara="1" wrap="square" lIns="64575" tIns="64575" rIns="64575" bIns="64575" anchor="t" anchorCtr="0">
            <a:noAutofit/>
          </a:bodyPr>
          <a:lstStyle>
            <a:lvl1pPr lvl="0">
              <a:spcBef>
                <a:spcPts val="0"/>
              </a:spcBef>
              <a:spcAft>
                <a:spcPts val="0"/>
              </a:spcAft>
              <a:buSzPts val="2000"/>
              <a:buNone/>
              <a:defRPr b="0" i="0"/>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22" name="Google Shape;22;p5"/>
          <p:cNvSpPr txBox="1">
            <a:spLocks noGrp="1"/>
          </p:cNvSpPr>
          <p:nvPr>
            <p:ph type="body" idx="1"/>
          </p:nvPr>
        </p:nvSpPr>
        <p:spPr>
          <a:xfrm>
            <a:off x="257705" y="1193815"/>
            <a:ext cx="3306900" cy="3538800"/>
          </a:xfrm>
          <a:prstGeom prst="rect">
            <a:avLst/>
          </a:prstGeom>
        </p:spPr>
        <p:txBody>
          <a:bodyPr spcFirstLastPara="1" wrap="square" lIns="64575" tIns="64575" rIns="64575" bIns="64575" anchor="t" anchorCtr="0">
            <a:noAutofit/>
          </a:bodyPr>
          <a:lstStyle>
            <a:lvl1pPr marL="457200" lvl="0" indent="-292100">
              <a:spcBef>
                <a:spcPts val="0"/>
              </a:spcBef>
              <a:spcAft>
                <a:spcPts val="0"/>
              </a:spcAft>
              <a:buSzPts val="1000"/>
              <a:buChar char="●"/>
              <a:defRPr sz="1000" b="0" i="0"/>
            </a:lvl1pPr>
            <a:lvl2pPr marL="914400" lvl="1" indent="-279400">
              <a:spcBef>
                <a:spcPts val="1100"/>
              </a:spcBef>
              <a:spcAft>
                <a:spcPts val="0"/>
              </a:spcAft>
              <a:buSzPts val="800"/>
              <a:buChar char="○"/>
              <a:defRPr sz="800"/>
            </a:lvl2pPr>
            <a:lvl3pPr marL="1371600" lvl="2" indent="-279400">
              <a:spcBef>
                <a:spcPts val="1100"/>
              </a:spcBef>
              <a:spcAft>
                <a:spcPts val="0"/>
              </a:spcAft>
              <a:buSzPts val="800"/>
              <a:buChar char="■"/>
              <a:defRPr sz="800"/>
            </a:lvl3pPr>
            <a:lvl4pPr marL="1828800" lvl="3" indent="-279400">
              <a:spcBef>
                <a:spcPts val="1100"/>
              </a:spcBef>
              <a:spcAft>
                <a:spcPts val="0"/>
              </a:spcAft>
              <a:buSzPts val="800"/>
              <a:buChar char="●"/>
              <a:defRPr sz="800"/>
            </a:lvl4pPr>
            <a:lvl5pPr marL="2286000" lvl="4" indent="-279400">
              <a:spcBef>
                <a:spcPts val="1100"/>
              </a:spcBef>
              <a:spcAft>
                <a:spcPts val="0"/>
              </a:spcAft>
              <a:buSzPts val="800"/>
              <a:buChar char="○"/>
              <a:defRPr sz="800"/>
            </a:lvl5pPr>
            <a:lvl6pPr marL="2743200" lvl="5" indent="-279400">
              <a:spcBef>
                <a:spcPts val="1100"/>
              </a:spcBef>
              <a:spcAft>
                <a:spcPts val="0"/>
              </a:spcAft>
              <a:buSzPts val="800"/>
              <a:buChar char="■"/>
              <a:defRPr sz="800"/>
            </a:lvl6pPr>
            <a:lvl7pPr marL="3200400" lvl="6" indent="-279400">
              <a:spcBef>
                <a:spcPts val="1100"/>
              </a:spcBef>
              <a:spcAft>
                <a:spcPts val="0"/>
              </a:spcAft>
              <a:buSzPts val="800"/>
              <a:buChar char="●"/>
              <a:defRPr sz="800"/>
            </a:lvl7pPr>
            <a:lvl8pPr marL="3657600" lvl="7" indent="-279400">
              <a:spcBef>
                <a:spcPts val="1100"/>
              </a:spcBef>
              <a:spcAft>
                <a:spcPts val="0"/>
              </a:spcAft>
              <a:buSzPts val="800"/>
              <a:buChar char="○"/>
              <a:defRPr sz="800"/>
            </a:lvl8pPr>
            <a:lvl9pPr marL="4114800" lvl="8" indent="-279400">
              <a:spcBef>
                <a:spcPts val="1100"/>
              </a:spcBef>
              <a:spcAft>
                <a:spcPts val="1100"/>
              </a:spcAft>
              <a:buSzPts val="800"/>
              <a:buChar char="■"/>
              <a:defRPr sz="800"/>
            </a:lvl9pPr>
          </a:lstStyle>
          <a:p>
            <a:endParaRPr dirty="0"/>
          </a:p>
        </p:txBody>
      </p:sp>
      <p:sp>
        <p:nvSpPr>
          <p:cNvPr id="23" name="Google Shape;23;p5"/>
          <p:cNvSpPr txBox="1">
            <a:spLocks noGrp="1"/>
          </p:cNvSpPr>
          <p:nvPr>
            <p:ph type="body" idx="2"/>
          </p:nvPr>
        </p:nvSpPr>
        <p:spPr>
          <a:xfrm>
            <a:off x="3995291" y="1193815"/>
            <a:ext cx="3306900" cy="3538800"/>
          </a:xfrm>
          <a:prstGeom prst="rect">
            <a:avLst/>
          </a:prstGeom>
        </p:spPr>
        <p:txBody>
          <a:bodyPr spcFirstLastPara="1" wrap="square" lIns="64575" tIns="64575" rIns="64575" bIns="64575" anchor="t" anchorCtr="0">
            <a:noAutofit/>
          </a:bodyPr>
          <a:lstStyle>
            <a:lvl1pPr marL="457200" lvl="0" indent="-292100">
              <a:spcBef>
                <a:spcPts val="0"/>
              </a:spcBef>
              <a:spcAft>
                <a:spcPts val="0"/>
              </a:spcAft>
              <a:buSzPts val="1000"/>
              <a:buChar char="●"/>
              <a:defRPr sz="1000" b="0" i="0"/>
            </a:lvl1pPr>
            <a:lvl2pPr marL="914400" lvl="1" indent="-279400">
              <a:spcBef>
                <a:spcPts val="1100"/>
              </a:spcBef>
              <a:spcAft>
                <a:spcPts val="0"/>
              </a:spcAft>
              <a:buSzPts val="800"/>
              <a:buChar char="○"/>
              <a:defRPr sz="800"/>
            </a:lvl2pPr>
            <a:lvl3pPr marL="1371600" lvl="2" indent="-279400">
              <a:spcBef>
                <a:spcPts val="1100"/>
              </a:spcBef>
              <a:spcAft>
                <a:spcPts val="0"/>
              </a:spcAft>
              <a:buSzPts val="800"/>
              <a:buChar char="■"/>
              <a:defRPr sz="800"/>
            </a:lvl3pPr>
            <a:lvl4pPr marL="1828800" lvl="3" indent="-279400">
              <a:spcBef>
                <a:spcPts val="1100"/>
              </a:spcBef>
              <a:spcAft>
                <a:spcPts val="0"/>
              </a:spcAft>
              <a:buSzPts val="800"/>
              <a:buChar char="●"/>
              <a:defRPr sz="800"/>
            </a:lvl4pPr>
            <a:lvl5pPr marL="2286000" lvl="4" indent="-279400">
              <a:spcBef>
                <a:spcPts val="1100"/>
              </a:spcBef>
              <a:spcAft>
                <a:spcPts val="0"/>
              </a:spcAft>
              <a:buSzPts val="800"/>
              <a:buChar char="○"/>
              <a:defRPr sz="800"/>
            </a:lvl5pPr>
            <a:lvl6pPr marL="2743200" lvl="5" indent="-279400">
              <a:spcBef>
                <a:spcPts val="1100"/>
              </a:spcBef>
              <a:spcAft>
                <a:spcPts val="0"/>
              </a:spcAft>
              <a:buSzPts val="800"/>
              <a:buChar char="■"/>
              <a:defRPr sz="800"/>
            </a:lvl6pPr>
            <a:lvl7pPr marL="3200400" lvl="6" indent="-279400">
              <a:spcBef>
                <a:spcPts val="1100"/>
              </a:spcBef>
              <a:spcAft>
                <a:spcPts val="0"/>
              </a:spcAft>
              <a:buSzPts val="800"/>
              <a:buChar char="●"/>
              <a:defRPr sz="800"/>
            </a:lvl7pPr>
            <a:lvl8pPr marL="3657600" lvl="7" indent="-279400">
              <a:spcBef>
                <a:spcPts val="1100"/>
              </a:spcBef>
              <a:spcAft>
                <a:spcPts val="0"/>
              </a:spcAft>
              <a:buSzPts val="800"/>
              <a:buChar char="○"/>
              <a:defRPr sz="800"/>
            </a:lvl8pPr>
            <a:lvl9pPr marL="4114800" lvl="8" indent="-279400">
              <a:spcBef>
                <a:spcPts val="1100"/>
              </a:spcBef>
              <a:spcAft>
                <a:spcPts val="1100"/>
              </a:spcAft>
              <a:buSzPts val="800"/>
              <a:buChar char="■"/>
              <a:defRPr sz="800"/>
            </a:lvl9pPr>
          </a:lstStyle>
          <a:p>
            <a:endParaRPr dirty="0"/>
          </a:p>
        </p:txBody>
      </p:sp>
      <p:sp>
        <p:nvSpPr>
          <p:cNvPr id="24" name="Google Shape;24;p5"/>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460988"/>
            <a:ext cx="7044600" cy="593400"/>
          </a:xfrm>
          <a:prstGeom prst="rect">
            <a:avLst/>
          </a:prstGeom>
        </p:spPr>
        <p:txBody>
          <a:bodyPr spcFirstLastPara="1" wrap="square" lIns="64575" tIns="64575" rIns="64575" bIns="64575" anchor="t" anchorCtr="0">
            <a:noAutofit/>
          </a:bodyPr>
          <a:lstStyle>
            <a:lvl1pPr lvl="0">
              <a:spcBef>
                <a:spcPts val="0"/>
              </a:spcBef>
              <a:spcAft>
                <a:spcPts val="0"/>
              </a:spcAft>
              <a:buSzPts val="2000"/>
              <a:buNone/>
              <a:defRPr b="0" i="0"/>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dirty="0"/>
          </a:p>
        </p:txBody>
      </p:sp>
      <p:sp>
        <p:nvSpPr>
          <p:cNvPr id="27" name="Google Shape;27;p6"/>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575530"/>
            <a:ext cx="2321700" cy="782700"/>
          </a:xfrm>
          <a:prstGeom prst="rect">
            <a:avLst/>
          </a:prstGeom>
        </p:spPr>
        <p:txBody>
          <a:bodyPr spcFirstLastPara="1" wrap="square" lIns="64575" tIns="64575" rIns="64575" bIns="64575" anchor="b" anchorCtr="0">
            <a:noAutofit/>
          </a:bodyPr>
          <a:lstStyle>
            <a:lvl1pPr lvl="0">
              <a:spcBef>
                <a:spcPts val="0"/>
              </a:spcBef>
              <a:spcAft>
                <a:spcPts val="0"/>
              </a:spcAft>
              <a:buSzPts val="1700"/>
              <a:buNone/>
              <a:defRPr sz="1700" b="0" i="0"/>
            </a:lvl1pPr>
            <a:lvl2pPr lvl="1">
              <a:spcBef>
                <a:spcPts val="0"/>
              </a:spcBef>
              <a:spcAft>
                <a:spcPts val="0"/>
              </a:spcAft>
              <a:buSzPts val="1700"/>
              <a:buNone/>
              <a:defRPr sz="1700"/>
            </a:lvl2pPr>
            <a:lvl3pPr lvl="2">
              <a:spcBef>
                <a:spcPts val="0"/>
              </a:spcBef>
              <a:spcAft>
                <a:spcPts val="0"/>
              </a:spcAft>
              <a:buSzPts val="1700"/>
              <a:buNone/>
              <a:defRPr sz="1700"/>
            </a:lvl3pPr>
            <a:lvl4pPr lvl="3">
              <a:spcBef>
                <a:spcPts val="0"/>
              </a:spcBef>
              <a:spcAft>
                <a:spcPts val="0"/>
              </a:spcAft>
              <a:buSzPts val="1700"/>
              <a:buNone/>
              <a:defRPr sz="1700"/>
            </a:lvl4pPr>
            <a:lvl5pPr lvl="4">
              <a:spcBef>
                <a:spcPts val="0"/>
              </a:spcBef>
              <a:spcAft>
                <a:spcPts val="0"/>
              </a:spcAft>
              <a:buSzPts val="1700"/>
              <a:buNone/>
              <a:defRPr sz="1700"/>
            </a:lvl5pPr>
            <a:lvl6pPr lvl="5">
              <a:spcBef>
                <a:spcPts val="0"/>
              </a:spcBef>
              <a:spcAft>
                <a:spcPts val="0"/>
              </a:spcAft>
              <a:buSzPts val="1700"/>
              <a:buNone/>
              <a:defRPr sz="1700"/>
            </a:lvl6pPr>
            <a:lvl7pPr lvl="6">
              <a:spcBef>
                <a:spcPts val="0"/>
              </a:spcBef>
              <a:spcAft>
                <a:spcPts val="0"/>
              </a:spcAft>
              <a:buSzPts val="1700"/>
              <a:buNone/>
              <a:defRPr sz="1700"/>
            </a:lvl7pPr>
            <a:lvl8pPr lvl="7">
              <a:spcBef>
                <a:spcPts val="0"/>
              </a:spcBef>
              <a:spcAft>
                <a:spcPts val="0"/>
              </a:spcAft>
              <a:buSzPts val="1700"/>
              <a:buNone/>
              <a:defRPr sz="1700"/>
            </a:lvl8pPr>
            <a:lvl9pPr lvl="8">
              <a:spcBef>
                <a:spcPts val="0"/>
              </a:spcBef>
              <a:spcAft>
                <a:spcPts val="0"/>
              </a:spcAft>
              <a:buSzPts val="1700"/>
              <a:buNone/>
              <a:defRPr sz="1700"/>
            </a:lvl9pPr>
          </a:lstStyle>
          <a:p>
            <a:endParaRPr dirty="0"/>
          </a:p>
        </p:txBody>
      </p:sp>
      <p:sp>
        <p:nvSpPr>
          <p:cNvPr id="30" name="Google Shape;30;p7"/>
          <p:cNvSpPr txBox="1">
            <a:spLocks noGrp="1"/>
          </p:cNvSpPr>
          <p:nvPr>
            <p:ph type="body" idx="1"/>
          </p:nvPr>
        </p:nvSpPr>
        <p:spPr>
          <a:xfrm>
            <a:off x="257705" y="1439446"/>
            <a:ext cx="2321700" cy="3293400"/>
          </a:xfrm>
          <a:prstGeom prst="rect">
            <a:avLst/>
          </a:prstGeom>
        </p:spPr>
        <p:txBody>
          <a:bodyPr spcFirstLastPara="1" wrap="square" lIns="64575" tIns="64575" rIns="64575" bIns="64575" anchor="t" anchorCtr="0">
            <a:noAutofit/>
          </a:bodyPr>
          <a:lstStyle>
            <a:lvl1pPr marL="457200" lvl="0" indent="-279400">
              <a:spcBef>
                <a:spcPts val="0"/>
              </a:spcBef>
              <a:spcAft>
                <a:spcPts val="0"/>
              </a:spcAft>
              <a:buSzPts val="800"/>
              <a:buChar char="●"/>
              <a:defRPr sz="800" b="0" i="0"/>
            </a:lvl1pPr>
            <a:lvl2pPr marL="914400" lvl="1" indent="-279400">
              <a:spcBef>
                <a:spcPts val="1100"/>
              </a:spcBef>
              <a:spcAft>
                <a:spcPts val="0"/>
              </a:spcAft>
              <a:buSzPts val="800"/>
              <a:buChar char="○"/>
              <a:defRPr sz="800"/>
            </a:lvl2pPr>
            <a:lvl3pPr marL="1371600" lvl="2" indent="-279400">
              <a:spcBef>
                <a:spcPts val="1100"/>
              </a:spcBef>
              <a:spcAft>
                <a:spcPts val="0"/>
              </a:spcAft>
              <a:buSzPts val="800"/>
              <a:buChar char="■"/>
              <a:defRPr sz="800"/>
            </a:lvl3pPr>
            <a:lvl4pPr marL="1828800" lvl="3" indent="-279400">
              <a:spcBef>
                <a:spcPts val="1100"/>
              </a:spcBef>
              <a:spcAft>
                <a:spcPts val="0"/>
              </a:spcAft>
              <a:buSzPts val="800"/>
              <a:buChar char="●"/>
              <a:defRPr sz="800"/>
            </a:lvl4pPr>
            <a:lvl5pPr marL="2286000" lvl="4" indent="-279400">
              <a:spcBef>
                <a:spcPts val="1100"/>
              </a:spcBef>
              <a:spcAft>
                <a:spcPts val="0"/>
              </a:spcAft>
              <a:buSzPts val="800"/>
              <a:buChar char="○"/>
              <a:defRPr sz="800"/>
            </a:lvl5pPr>
            <a:lvl6pPr marL="2743200" lvl="5" indent="-279400">
              <a:spcBef>
                <a:spcPts val="1100"/>
              </a:spcBef>
              <a:spcAft>
                <a:spcPts val="0"/>
              </a:spcAft>
              <a:buSzPts val="800"/>
              <a:buChar char="■"/>
              <a:defRPr sz="800"/>
            </a:lvl6pPr>
            <a:lvl7pPr marL="3200400" lvl="6" indent="-279400">
              <a:spcBef>
                <a:spcPts val="1100"/>
              </a:spcBef>
              <a:spcAft>
                <a:spcPts val="0"/>
              </a:spcAft>
              <a:buSzPts val="800"/>
              <a:buChar char="●"/>
              <a:defRPr sz="800"/>
            </a:lvl7pPr>
            <a:lvl8pPr marL="3657600" lvl="7" indent="-279400">
              <a:spcBef>
                <a:spcPts val="1100"/>
              </a:spcBef>
              <a:spcAft>
                <a:spcPts val="0"/>
              </a:spcAft>
              <a:buSzPts val="800"/>
              <a:buChar char="○"/>
              <a:defRPr sz="800"/>
            </a:lvl8pPr>
            <a:lvl9pPr marL="4114800" lvl="8" indent="-279400">
              <a:spcBef>
                <a:spcPts val="1100"/>
              </a:spcBef>
              <a:spcAft>
                <a:spcPts val="1100"/>
              </a:spcAft>
              <a:buSzPts val="800"/>
              <a:buChar char="■"/>
              <a:defRPr sz="800"/>
            </a:lvl9pPr>
          </a:lstStyle>
          <a:p>
            <a:endParaRPr dirty="0"/>
          </a:p>
        </p:txBody>
      </p:sp>
      <p:sp>
        <p:nvSpPr>
          <p:cNvPr id="31" name="Google Shape;31;p7"/>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466297"/>
            <a:ext cx="5264700" cy="4237800"/>
          </a:xfrm>
          <a:prstGeom prst="rect">
            <a:avLst/>
          </a:prstGeom>
        </p:spPr>
        <p:txBody>
          <a:bodyPr spcFirstLastPara="1" wrap="square" lIns="64575" tIns="64575" rIns="64575" bIns="64575" anchor="ctr" anchorCtr="0">
            <a:noAutofit/>
          </a:bodyPr>
          <a:lstStyle>
            <a:lvl1pPr lvl="0">
              <a:spcBef>
                <a:spcPts val="0"/>
              </a:spcBef>
              <a:spcAft>
                <a:spcPts val="0"/>
              </a:spcAft>
              <a:buSzPts val="3400"/>
              <a:buNone/>
              <a:defRPr sz="3400" b="0" i="0"/>
            </a:lvl1pPr>
            <a:lvl2pPr lvl="1">
              <a:spcBef>
                <a:spcPts val="0"/>
              </a:spcBef>
              <a:spcAft>
                <a:spcPts val="0"/>
              </a:spcAft>
              <a:buSzPts val="3400"/>
              <a:buNone/>
              <a:defRPr sz="3400"/>
            </a:lvl2pPr>
            <a:lvl3pPr lvl="2">
              <a:spcBef>
                <a:spcPts val="0"/>
              </a:spcBef>
              <a:spcAft>
                <a:spcPts val="0"/>
              </a:spcAft>
              <a:buSzPts val="3400"/>
              <a:buNone/>
              <a:defRPr sz="3400"/>
            </a:lvl3pPr>
            <a:lvl4pPr lvl="3">
              <a:spcBef>
                <a:spcPts val="0"/>
              </a:spcBef>
              <a:spcAft>
                <a:spcPts val="0"/>
              </a:spcAft>
              <a:buSzPts val="3400"/>
              <a:buNone/>
              <a:defRPr sz="3400"/>
            </a:lvl4pPr>
            <a:lvl5pPr lvl="4">
              <a:spcBef>
                <a:spcPts val="0"/>
              </a:spcBef>
              <a:spcAft>
                <a:spcPts val="0"/>
              </a:spcAft>
              <a:buSzPts val="3400"/>
              <a:buNone/>
              <a:defRPr sz="3400"/>
            </a:lvl5pPr>
            <a:lvl6pPr lvl="5">
              <a:spcBef>
                <a:spcPts val="0"/>
              </a:spcBef>
              <a:spcAft>
                <a:spcPts val="0"/>
              </a:spcAft>
              <a:buSzPts val="3400"/>
              <a:buNone/>
              <a:defRPr sz="3400"/>
            </a:lvl6pPr>
            <a:lvl7pPr lvl="6">
              <a:spcBef>
                <a:spcPts val="0"/>
              </a:spcBef>
              <a:spcAft>
                <a:spcPts val="0"/>
              </a:spcAft>
              <a:buSzPts val="3400"/>
              <a:buNone/>
              <a:defRPr sz="3400"/>
            </a:lvl7pPr>
            <a:lvl8pPr lvl="7">
              <a:spcBef>
                <a:spcPts val="0"/>
              </a:spcBef>
              <a:spcAft>
                <a:spcPts val="0"/>
              </a:spcAft>
              <a:buSzPts val="3400"/>
              <a:buNone/>
              <a:defRPr sz="3400"/>
            </a:lvl8pPr>
            <a:lvl9pPr lvl="8">
              <a:spcBef>
                <a:spcPts val="0"/>
              </a:spcBef>
              <a:spcAft>
                <a:spcPts val="0"/>
              </a:spcAft>
              <a:buSzPts val="3400"/>
              <a:buNone/>
              <a:defRPr sz="3400"/>
            </a:lvl9pPr>
          </a:lstStyle>
          <a:p>
            <a:endParaRPr dirty="0"/>
          </a:p>
        </p:txBody>
      </p:sp>
      <p:sp>
        <p:nvSpPr>
          <p:cNvPr id="34" name="Google Shape;34;p8"/>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129"/>
            <a:ext cx="3780000" cy="5328000"/>
          </a:xfrm>
          <a:prstGeom prst="rect">
            <a:avLst/>
          </a:prstGeom>
          <a:solidFill>
            <a:schemeClr val="lt2"/>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b="0" i="0" dirty="0">
              <a:latin typeface="UD Digi Kyokasho NK-R" panose="020B0400000000000000" pitchFamily="34" charset="-128"/>
              <a:ea typeface="UD Digi Kyokasho NK-R" panose="020B0400000000000000" pitchFamily="34" charset="-128"/>
            </a:endParaRPr>
          </a:p>
        </p:txBody>
      </p:sp>
      <p:sp>
        <p:nvSpPr>
          <p:cNvPr id="37" name="Google Shape;37;p9"/>
          <p:cNvSpPr txBox="1">
            <a:spLocks noGrp="1"/>
          </p:cNvSpPr>
          <p:nvPr>
            <p:ph type="title"/>
          </p:nvPr>
        </p:nvSpPr>
        <p:spPr>
          <a:xfrm>
            <a:off x="219508" y="1277410"/>
            <a:ext cx="3344400" cy="1535400"/>
          </a:xfrm>
          <a:prstGeom prst="rect">
            <a:avLst/>
          </a:prstGeom>
        </p:spPr>
        <p:txBody>
          <a:bodyPr spcFirstLastPara="1" wrap="square" lIns="64575" tIns="64575" rIns="64575" bIns="64575" anchor="b" anchorCtr="0">
            <a:noAutofit/>
          </a:bodyPr>
          <a:lstStyle>
            <a:lvl1pPr lvl="0" algn="ctr">
              <a:spcBef>
                <a:spcPts val="0"/>
              </a:spcBef>
              <a:spcAft>
                <a:spcPts val="0"/>
              </a:spcAft>
              <a:buSzPts val="3000"/>
              <a:buNone/>
              <a:defRPr sz="3000" b="0" i="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a:endParaRPr dirty="0"/>
          </a:p>
        </p:txBody>
      </p:sp>
      <p:sp>
        <p:nvSpPr>
          <p:cNvPr id="38" name="Google Shape;38;p9"/>
          <p:cNvSpPr txBox="1">
            <a:spLocks noGrp="1"/>
          </p:cNvSpPr>
          <p:nvPr>
            <p:ph type="subTitle" idx="1"/>
          </p:nvPr>
        </p:nvSpPr>
        <p:spPr>
          <a:xfrm>
            <a:off x="219508" y="2903623"/>
            <a:ext cx="3344400" cy="1279500"/>
          </a:xfrm>
          <a:prstGeom prst="rect">
            <a:avLst/>
          </a:prstGeom>
        </p:spPr>
        <p:txBody>
          <a:bodyPr spcFirstLastPara="1" wrap="square" lIns="64575" tIns="64575" rIns="64575" bIns="64575" anchor="t" anchorCtr="0">
            <a:noAutofit/>
          </a:bodyPr>
          <a:lstStyle>
            <a:lvl1pPr lvl="0" algn="ctr">
              <a:lnSpc>
                <a:spcPct val="100000"/>
              </a:lnSpc>
              <a:spcBef>
                <a:spcPts val="0"/>
              </a:spcBef>
              <a:spcAft>
                <a:spcPts val="0"/>
              </a:spcAft>
              <a:buSzPts val="1500"/>
              <a:buNone/>
              <a:defRPr sz="1500" b="0" i="0"/>
            </a:lvl1pPr>
            <a:lvl2pPr lvl="1" algn="ctr">
              <a:lnSpc>
                <a:spcPct val="100000"/>
              </a:lnSpc>
              <a:spcBef>
                <a:spcPts val="0"/>
              </a:spcBef>
              <a:spcAft>
                <a:spcPts val="0"/>
              </a:spcAft>
              <a:buSzPts val="1500"/>
              <a:buNone/>
              <a:defRPr sz="1500"/>
            </a:lvl2pPr>
            <a:lvl3pPr lvl="2" algn="ctr">
              <a:lnSpc>
                <a:spcPct val="100000"/>
              </a:lnSpc>
              <a:spcBef>
                <a:spcPts val="0"/>
              </a:spcBef>
              <a:spcAft>
                <a:spcPts val="0"/>
              </a:spcAft>
              <a:buSzPts val="1500"/>
              <a:buNone/>
              <a:defRPr sz="1500"/>
            </a:lvl3pPr>
            <a:lvl4pPr lvl="3" algn="ctr">
              <a:lnSpc>
                <a:spcPct val="100000"/>
              </a:lnSpc>
              <a:spcBef>
                <a:spcPts val="0"/>
              </a:spcBef>
              <a:spcAft>
                <a:spcPts val="0"/>
              </a:spcAft>
              <a:buSzPts val="1500"/>
              <a:buNone/>
              <a:defRPr sz="1500"/>
            </a:lvl4pPr>
            <a:lvl5pPr lvl="4" algn="ctr">
              <a:lnSpc>
                <a:spcPct val="100000"/>
              </a:lnSpc>
              <a:spcBef>
                <a:spcPts val="0"/>
              </a:spcBef>
              <a:spcAft>
                <a:spcPts val="0"/>
              </a:spcAft>
              <a:buSzPts val="1500"/>
              <a:buNone/>
              <a:defRPr sz="1500"/>
            </a:lvl5pPr>
            <a:lvl6pPr lvl="5" algn="ctr">
              <a:lnSpc>
                <a:spcPct val="100000"/>
              </a:lnSpc>
              <a:spcBef>
                <a:spcPts val="0"/>
              </a:spcBef>
              <a:spcAft>
                <a:spcPts val="0"/>
              </a:spcAft>
              <a:buSzPts val="1500"/>
              <a:buNone/>
              <a:defRPr sz="1500"/>
            </a:lvl6pPr>
            <a:lvl7pPr lvl="6" algn="ctr">
              <a:lnSpc>
                <a:spcPct val="100000"/>
              </a:lnSpc>
              <a:spcBef>
                <a:spcPts val="0"/>
              </a:spcBef>
              <a:spcAft>
                <a:spcPts val="0"/>
              </a:spcAft>
              <a:buSzPts val="1500"/>
              <a:buNone/>
              <a:defRPr sz="1500"/>
            </a:lvl7pPr>
            <a:lvl8pPr lvl="7" algn="ctr">
              <a:lnSpc>
                <a:spcPct val="100000"/>
              </a:lnSpc>
              <a:spcBef>
                <a:spcPts val="0"/>
              </a:spcBef>
              <a:spcAft>
                <a:spcPts val="0"/>
              </a:spcAft>
              <a:buSzPts val="1500"/>
              <a:buNone/>
              <a:defRPr sz="1500"/>
            </a:lvl8pPr>
            <a:lvl9pPr lvl="8" algn="ctr">
              <a:lnSpc>
                <a:spcPct val="100000"/>
              </a:lnSpc>
              <a:spcBef>
                <a:spcPts val="0"/>
              </a:spcBef>
              <a:spcAft>
                <a:spcPts val="0"/>
              </a:spcAft>
              <a:buSzPts val="1500"/>
              <a:buNone/>
              <a:defRPr sz="1500"/>
            </a:lvl9pPr>
          </a:lstStyle>
          <a:p>
            <a:endParaRPr dirty="0"/>
          </a:p>
        </p:txBody>
      </p:sp>
      <p:sp>
        <p:nvSpPr>
          <p:cNvPr id="39" name="Google Shape;39;p9"/>
          <p:cNvSpPr txBox="1">
            <a:spLocks noGrp="1"/>
          </p:cNvSpPr>
          <p:nvPr>
            <p:ph type="body" idx="2"/>
          </p:nvPr>
        </p:nvSpPr>
        <p:spPr>
          <a:xfrm>
            <a:off x="4083839" y="750048"/>
            <a:ext cx="3172200" cy="3827700"/>
          </a:xfrm>
          <a:prstGeom prst="rect">
            <a:avLst/>
          </a:prstGeom>
        </p:spPr>
        <p:txBody>
          <a:bodyPr spcFirstLastPara="1" wrap="square" lIns="64575" tIns="64575" rIns="64575" bIns="64575" anchor="ctr" anchorCtr="0">
            <a:noAutofit/>
          </a:bodyPr>
          <a:lstStyle>
            <a:lvl1pPr marL="457200" lvl="0" indent="-311150">
              <a:spcBef>
                <a:spcPts val="0"/>
              </a:spcBef>
              <a:spcAft>
                <a:spcPts val="0"/>
              </a:spcAft>
              <a:buSzPts val="1300"/>
              <a:buChar char="●"/>
              <a:defRPr b="0" i="0"/>
            </a:lvl1pPr>
            <a:lvl2pPr marL="914400" lvl="1" indent="-292100">
              <a:spcBef>
                <a:spcPts val="1100"/>
              </a:spcBef>
              <a:spcAft>
                <a:spcPts val="0"/>
              </a:spcAft>
              <a:buSzPts val="1000"/>
              <a:buChar char="○"/>
              <a:defRPr/>
            </a:lvl2pPr>
            <a:lvl3pPr marL="1371600" lvl="2" indent="-292100">
              <a:spcBef>
                <a:spcPts val="1100"/>
              </a:spcBef>
              <a:spcAft>
                <a:spcPts val="0"/>
              </a:spcAft>
              <a:buSzPts val="1000"/>
              <a:buChar char="■"/>
              <a:defRPr/>
            </a:lvl3pPr>
            <a:lvl4pPr marL="1828800" lvl="3" indent="-292100">
              <a:spcBef>
                <a:spcPts val="1100"/>
              </a:spcBef>
              <a:spcAft>
                <a:spcPts val="0"/>
              </a:spcAft>
              <a:buSzPts val="1000"/>
              <a:buChar char="●"/>
              <a:defRPr/>
            </a:lvl4pPr>
            <a:lvl5pPr marL="2286000" lvl="4" indent="-292100">
              <a:spcBef>
                <a:spcPts val="1100"/>
              </a:spcBef>
              <a:spcAft>
                <a:spcPts val="0"/>
              </a:spcAft>
              <a:buSzPts val="1000"/>
              <a:buChar char="○"/>
              <a:defRPr/>
            </a:lvl5pPr>
            <a:lvl6pPr marL="2743200" lvl="5" indent="-292100">
              <a:spcBef>
                <a:spcPts val="1100"/>
              </a:spcBef>
              <a:spcAft>
                <a:spcPts val="0"/>
              </a:spcAft>
              <a:buSzPts val="1000"/>
              <a:buChar char="■"/>
              <a:defRPr/>
            </a:lvl6pPr>
            <a:lvl7pPr marL="3200400" lvl="6" indent="-292100">
              <a:spcBef>
                <a:spcPts val="1100"/>
              </a:spcBef>
              <a:spcAft>
                <a:spcPts val="0"/>
              </a:spcAft>
              <a:buSzPts val="1000"/>
              <a:buChar char="●"/>
              <a:defRPr/>
            </a:lvl7pPr>
            <a:lvl8pPr marL="3657600" lvl="7" indent="-292100">
              <a:spcBef>
                <a:spcPts val="1100"/>
              </a:spcBef>
              <a:spcAft>
                <a:spcPts val="0"/>
              </a:spcAft>
              <a:buSzPts val="1000"/>
              <a:buChar char="○"/>
              <a:defRPr/>
            </a:lvl8pPr>
            <a:lvl9pPr marL="4114800" lvl="8" indent="-292100">
              <a:spcBef>
                <a:spcPts val="1100"/>
              </a:spcBef>
              <a:spcAft>
                <a:spcPts val="1100"/>
              </a:spcAft>
              <a:buSzPts val="1000"/>
              <a:buChar char="■"/>
              <a:defRPr/>
            </a:lvl9pPr>
          </a:lstStyle>
          <a:p>
            <a:endParaRPr dirty="0"/>
          </a:p>
        </p:txBody>
      </p:sp>
      <p:sp>
        <p:nvSpPr>
          <p:cNvPr id="40" name="Google Shape;40;p9"/>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4382328"/>
            <a:ext cx="4959600" cy="627000"/>
          </a:xfrm>
          <a:prstGeom prst="rect">
            <a:avLst/>
          </a:prstGeom>
        </p:spPr>
        <p:txBody>
          <a:bodyPr spcFirstLastPara="1" wrap="square" lIns="64575" tIns="64575" rIns="64575" bIns="64575" anchor="ctr" anchorCtr="0">
            <a:noAutofit/>
          </a:bodyPr>
          <a:lstStyle>
            <a:lvl1pPr marL="457200" lvl="0" indent="-228600">
              <a:lnSpc>
                <a:spcPct val="100000"/>
              </a:lnSpc>
              <a:spcBef>
                <a:spcPts val="0"/>
              </a:spcBef>
              <a:spcAft>
                <a:spcPts val="0"/>
              </a:spcAft>
              <a:buSzPts val="1300"/>
              <a:buNone/>
              <a:defRPr b="0" i="0"/>
            </a:lvl1pPr>
          </a:lstStyle>
          <a:p>
            <a:endParaRPr dirty="0"/>
          </a:p>
        </p:txBody>
      </p:sp>
      <p:sp>
        <p:nvSpPr>
          <p:cNvPr id="43" name="Google Shape;43;p10"/>
          <p:cNvSpPr txBox="1">
            <a:spLocks noGrp="1"/>
          </p:cNvSpPr>
          <p:nvPr>
            <p:ph type="sldNum" idx="12"/>
          </p:nvPr>
        </p:nvSpPr>
        <p:spPr>
          <a:xfrm>
            <a:off x="7004788" y="4830489"/>
            <a:ext cx="453600" cy="407700"/>
          </a:xfrm>
          <a:prstGeom prst="rect">
            <a:avLst/>
          </a:prstGeom>
        </p:spPr>
        <p:txBody>
          <a:bodyPr spcFirstLastPara="1" wrap="square" lIns="64575" tIns="64575" rIns="64575" bIns="64575" anchor="ctr"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460988"/>
            <a:ext cx="7044600" cy="593400"/>
          </a:xfrm>
          <a:prstGeom prst="rect">
            <a:avLst/>
          </a:prstGeom>
          <a:noFill/>
          <a:ln>
            <a:noFill/>
          </a:ln>
        </p:spPr>
        <p:txBody>
          <a:bodyPr spcFirstLastPara="1" wrap="square" lIns="64575" tIns="64575" rIns="64575" bIns="64575" anchor="t" anchorCtr="0">
            <a:noAutofit/>
          </a:bodyPr>
          <a:lstStyle>
            <a:lvl1pPr lvl="0">
              <a:spcBef>
                <a:spcPts val="0"/>
              </a:spcBef>
              <a:spcAft>
                <a:spcPts val="0"/>
              </a:spcAft>
              <a:buClr>
                <a:schemeClr val="dk1"/>
              </a:buClr>
              <a:buSzPts val="2000"/>
              <a:buNone/>
              <a:defRPr sz="2000">
                <a:solidFill>
                  <a:schemeClr val="dk1"/>
                </a:solidFill>
              </a:defRPr>
            </a:lvl1pPr>
            <a:lvl2pPr lvl="1">
              <a:spcBef>
                <a:spcPts val="0"/>
              </a:spcBef>
              <a:spcAft>
                <a:spcPts val="0"/>
              </a:spcAft>
              <a:buClr>
                <a:schemeClr val="dk1"/>
              </a:buClr>
              <a:buSzPts val="2000"/>
              <a:buNone/>
              <a:defRPr sz="2000">
                <a:solidFill>
                  <a:schemeClr val="dk1"/>
                </a:solidFill>
              </a:defRPr>
            </a:lvl2pPr>
            <a:lvl3pPr lvl="2">
              <a:spcBef>
                <a:spcPts val="0"/>
              </a:spcBef>
              <a:spcAft>
                <a:spcPts val="0"/>
              </a:spcAft>
              <a:buClr>
                <a:schemeClr val="dk1"/>
              </a:buClr>
              <a:buSzPts val="2000"/>
              <a:buNone/>
              <a:defRPr sz="2000">
                <a:solidFill>
                  <a:schemeClr val="dk1"/>
                </a:solidFill>
              </a:defRPr>
            </a:lvl3pPr>
            <a:lvl4pPr lvl="3">
              <a:spcBef>
                <a:spcPts val="0"/>
              </a:spcBef>
              <a:spcAft>
                <a:spcPts val="0"/>
              </a:spcAft>
              <a:buClr>
                <a:schemeClr val="dk1"/>
              </a:buClr>
              <a:buSzPts val="2000"/>
              <a:buNone/>
              <a:defRPr sz="2000">
                <a:solidFill>
                  <a:schemeClr val="dk1"/>
                </a:solidFill>
              </a:defRPr>
            </a:lvl4pPr>
            <a:lvl5pPr lvl="4">
              <a:spcBef>
                <a:spcPts val="0"/>
              </a:spcBef>
              <a:spcAft>
                <a:spcPts val="0"/>
              </a:spcAft>
              <a:buClr>
                <a:schemeClr val="dk1"/>
              </a:buClr>
              <a:buSzPts val="2000"/>
              <a:buNone/>
              <a:defRPr sz="2000">
                <a:solidFill>
                  <a:schemeClr val="dk1"/>
                </a:solidFill>
              </a:defRPr>
            </a:lvl5pPr>
            <a:lvl6pPr lvl="5">
              <a:spcBef>
                <a:spcPts val="0"/>
              </a:spcBef>
              <a:spcAft>
                <a:spcPts val="0"/>
              </a:spcAft>
              <a:buClr>
                <a:schemeClr val="dk1"/>
              </a:buClr>
              <a:buSzPts val="2000"/>
              <a:buNone/>
              <a:defRPr sz="2000">
                <a:solidFill>
                  <a:schemeClr val="dk1"/>
                </a:solidFill>
              </a:defRPr>
            </a:lvl6pPr>
            <a:lvl7pPr lvl="6">
              <a:spcBef>
                <a:spcPts val="0"/>
              </a:spcBef>
              <a:spcAft>
                <a:spcPts val="0"/>
              </a:spcAft>
              <a:buClr>
                <a:schemeClr val="dk1"/>
              </a:buClr>
              <a:buSzPts val="2000"/>
              <a:buNone/>
              <a:defRPr sz="2000">
                <a:solidFill>
                  <a:schemeClr val="dk1"/>
                </a:solidFill>
              </a:defRPr>
            </a:lvl7pPr>
            <a:lvl8pPr lvl="7">
              <a:spcBef>
                <a:spcPts val="0"/>
              </a:spcBef>
              <a:spcAft>
                <a:spcPts val="0"/>
              </a:spcAft>
              <a:buClr>
                <a:schemeClr val="dk1"/>
              </a:buClr>
              <a:buSzPts val="2000"/>
              <a:buNone/>
              <a:defRPr sz="2000">
                <a:solidFill>
                  <a:schemeClr val="dk1"/>
                </a:solidFill>
              </a:defRPr>
            </a:lvl8pPr>
            <a:lvl9pPr lvl="8">
              <a:spcBef>
                <a:spcPts val="0"/>
              </a:spcBef>
              <a:spcAft>
                <a:spcPts val="0"/>
              </a:spcAft>
              <a:buClr>
                <a:schemeClr val="dk1"/>
              </a:buClr>
              <a:buSzPts val="2000"/>
              <a:buNone/>
              <a:defRPr sz="2000">
                <a:solidFill>
                  <a:schemeClr val="dk1"/>
                </a:solidFill>
              </a:defRPr>
            </a:lvl9pPr>
          </a:lstStyle>
          <a:p>
            <a:endParaRPr dirty="0"/>
          </a:p>
        </p:txBody>
      </p:sp>
      <p:sp>
        <p:nvSpPr>
          <p:cNvPr id="7" name="Google Shape;7;p1"/>
          <p:cNvSpPr txBox="1">
            <a:spLocks noGrp="1"/>
          </p:cNvSpPr>
          <p:nvPr>
            <p:ph type="body" idx="1"/>
          </p:nvPr>
        </p:nvSpPr>
        <p:spPr>
          <a:xfrm>
            <a:off x="257705" y="1193815"/>
            <a:ext cx="7044600" cy="3538800"/>
          </a:xfrm>
          <a:prstGeom prst="rect">
            <a:avLst/>
          </a:prstGeom>
          <a:noFill/>
          <a:ln>
            <a:noFill/>
          </a:ln>
        </p:spPr>
        <p:txBody>
          <a:bodyPr spcFirstLastPara="1" wrap="square" lIns="64575" tIns="64575" rIns="64575" bIns="64575" anchor="t" anchorCtr="0">
            <a:noAutofit/>
          </a:bodyPr>
          <a:lstStyle>
            <a:lvl1pPr marL="457200" lvl="0" indent="-311150">
              <a:lnSpc>
                <a:spcPct val="115000"/>
              </a:lnSpc>
              <a:spcBef>
                <a:spcPts val="0"/>
              </a:spcBef>
              <a:spcAft>
                <a:spcPts val="0"/>
              </a:spcAft>
              <a:buClr>
                <a:schemeClr val="dk2"/>
              </a:buClr>
              <a:buSzPts val="1300"/>
              <a:buChar char="●"/>
              <a:defRPr sz="1300">
                <a:solidFill>
                  <a:schemeClr val="dk2"/>
                </a:solidFill>
              </a:defRPr>
            </a:lvl1pPr>
            <a:lvl2pPr marL="914400" lvl="1" indent="-292100">
              <a:lnSpc>
                <a:spcPct val="115000"/>
              </a:lnSpc>
              <a:spcBef>
                <a:spcPts val="1100"/>
              </a:spcBef>
              <a:spcAft>
                <a:spcPts val="0"/>
              </a:spcAft>
              <a:buClr>
                <a:schemeClr val="dk2"/>
              </a:buClr>
              <a:buSzPts val="1000"/>
              <a:buChar char="○"/>
              <a:defRPr sz="1000">
                <a:solidFill>
                  <a:schemeClr val="dk2"/>
                </a:solidFill>
              </a:defRPr>
            </a:lvl2pPr>
            <a:lvl3pPr marL="1371600" lvl="2" indent="-292100">
              <a:lnSpc>
                <a:spcPct val="115000"/>
              </a:lnSpc>
              <a:spcBef>
                <a:spcPts val="1100"/>
              </a:spcBef>
              <a:spcAft>
                <a:spcPts val="0"/>
              </a:spcAft>
              <a:buClr>
                <a:schemeClr val="dk2"/>
              </a:buClr>
              <a:buSzPts val="1000"/>
              <a:buChar char="■"/>
              <a:defRPr sz="1000">
                <a:solidFill>
                  <a:schemeClr val="dk2"/>
                </a:solidFill>
              </a:defRPr>
            </a:lvl3pPr>
            <a:lvl4pPr marL="1828800" lvl="3" indent="-292100">
              <a:lnSpc>
                <a:spcPct val="115000"/>
              </a:lnSpc>
              <a:spcBef>
                <a:spcPts val="1100"/>
              </a:spcBef>
              <a:spcAft>
                <a:spcPts val="0"/>
              </a:spcAft>
              <a:buClr>
                <a:schemeClr val="dk2"/>
              </a:buClr>
              <a:buSzPts val="1000"/>
              <a:buChar char="●"/>
              <a:defRPr sz="1000">
                <a:solidFill>
                  <a:schemeClr val="dk2"/>
                </a:solidFill>
              </a:defRPr>
            </a:lvl4pPr>
            <a:lvl5pPr marL="2286000" lvl="4" indent="-292100">
              <a:lnSpc>
                <a:spcPct val="115000"/>
              </a:lnSpc>
              <a:spcBef>
                <a:spcPts val="1100"/>
              </a:spcBef>
              <a:spcAft>
                <a:spcPts val="0"/>
              </a:spcAft>
              <a:buClr>
                <a:schemeClr val="dk2"/>
              </a:buClr>
              <a:buSzPts val="1000"/>
              <a:buChar char="○"/>
              <a:defRPr sz="1000">
                <a:solidFill>
                  <a:schemeClr val="dk2"/>
                </a:solidFill>
              </a:defRPr>
            </a:lvl5pPr>
            <a:lvl6pPr marL="2743200" lvl="5" indent="-292100">
              <a:lnSpc>
                <a:spcPct val="115000"/>
              </a:lnSpc>
              <a:spcBef>
                <a:spcPts val="1100"/>
              </a:spcBef>
              <a:spcAft>
                <a:spcPts val="0"/>
              </a:spcAft>
              <a:buClr>
                <a:schemeClr val="dk2"/>
              </a:buClr>
              <a:buSzPts val="1000"/>
              <a:buChar char="■"/>
              <a:defRPr sz="1000">
                <a:solidFill>
                  <a:schemeClr val="dk2"/>
                </a:solidFill>
              </a:defRPr>
            </a:lvl6pPr>
            <a:lvl7pPr marL="3200400" lvl="6" indent="-292100">
              <a:lnSpc>
                <a:spcPct val="115000"/>
              </a:lnSpc>
              <a:spcBef>
                <a:spcPts val="1100"/>
              </a:spcBef>
              <a:spcAft>
                <a:spcPts val="0"/>
              </a:spcAft>
              <a:buClr>
                <a:schemeClr val="dk2"/>
              </a:buClr>
              <a:buSzPts val="1000"/>
              <a:buChar char="●"/>
              <a:defRPr sz="1000">
                <a:solidFill>
                  <a:schemeClr val="dk2"/>
                </a:solidFill>
              </a:defRPr>
            </a:lvl7pPr>
            <a:lvl8pPr marL="3657600" lvl="7" indent="-292100">
              <a:lnSpc>
                <a:spcPct val="115000"/>
              </a:lnSpc>
              <a:spcBef>
                <a:spcPts val="1100"/>
              </a:spcBef>
              <a:spcAft>
                <a:spcPts val="0"/>
              </a:spcAft>
              <a:buClr>
                <a:schemeClr val="dk2"/>
              </a:buClr>
              <a:buSzPts val="1000"/>
              <a:buChar char="○"/>
              <a:defRPr sz="1000">
                <a:solidFill>
                  <a:schemeClr val="dk2"/>
                </a:solidFill>
              </a:defRPr>
            </a:lvl8pPr>
            <a:lvl9pPr marL="4114800" lvl="8" indent="-292100">
              <a:lnSpc>
                <a:spcPct val="115000"/>
              </a:lnSpc>
              <a:spcBef>
                <a:spcPts val="1100"/>
              </a:spcBef>
              <a:spcAft>
                <a:spcPts val="1100"/>
              </a:spcAft>
              <a:buClr>
                <a:schemeClr val="dk2"/>
              </a:buClr>
              <a:buSzPts val="1000"/>
              <a:buChar char="■"/>
              <a:defRPr sz="1000">
                <a:solidFill>
                  <a:schemeClr val="dk2"/>
                </a:solidFill>
              </a:defRPr>
            </a:lvl9pPr>
          </a:lstStyle>
          <a:p>
            <a:endParaRPr dirty="0"/>
          </a:p>
        </p:txBody>
      </p:sp>
      <p:sp>
        <p:nvSpPr>
          <p:cNvPr id="8" name="Google Shape;8;p1"/>
          <p:cNvSpPr txBox="1">
            <a:spLocks noGrp="1"/>
          </p:cNvSpPr>
          <p:nvPr>
            <p:ph type="sldNum" idx="12"/>
          </p:nvPr>
        </p:nvSpPr>
        <p:spPr>
          <a:xfrm>
            <a:off x="7004788" y="4830489"/>
            <a:ext cx="453600" cy="407700"/>
          </a:xfrm>
          <a:prstGeom prst="rect">
            <a:avLst/>
          </a:prstGeom>
          <a:noFill/>
          <a:ln>
            <a:noFill/>
          </a:ln>
        </p:spPr>
        <p:txBody>
          <a:bodyPr spcFirstLastPara="1" wrap="square" lIns="64575" tIns="64575" rIns="64575" bIns="64575" anchor="ctr" anchorCtr="0">
            <a:noAutofit/>
          </a:bodyPr>
          <a:lstStyle>
            <a:lvl1pPr lvl="0" algn="r">
              <a:buNone/>
              <a:defRPr sz="700" b="0" i="0">
                <a:solidFill>
                  <a:schemeClr val="dk2"/>
                </a:solidFill>
                <a:latin typeface="UD Digi Kyokasho NK-R" panose="020B0400000000000000" pitchFamily="34" charset="-128"/>
                <a:ea typeface="UD Digi Kyokasho NK-R" panose="020B0400000000000000" pitchFamily="34" charset="-128"/>
              </a:defRPr>
            </a:lvl1pPr>
            <a:lvl2pPr lvl="1" algn="r">
              <a:buNone/>
              <a:defRPr sz="700">
                <a:solidFill>
                  <a:schemeClr val="dk2"/>
                </a:solidFill>
              </a:defRPr>
            </a:lvl2pPr>
            <a:lvl3pPr lvl="2" algn="r">
              <a:buNone/>
              <a:defRPr sz="700">
                <a:solidFill>
                  <a:schemeClr val="dk2"/>
                </a:solidFill>
              </a:defRPr>
            </a:lvl3pPr>
            <a:lvl4pPr lvl="3" algn="r">
              <a:buNone/>
              <a:defRPr sz="700">
                <a:solidFill>
                  <a:schemeClr val="dk2"/>
                </a:solidFill>
              </a:defRPr>
            </a:lvl4pPr>
            <a:lvl5pPr lvl="4" algn="r">
              <a:buNone/>
              <a:defRPr sz="700">
                <a:solidFill>
                  <a:schemeClr val="dk2"/>
                </a:solidFill>
              </a:defRPr>
            </a:lvl5pPr>
            <a:lvl6pPr lvl="5" algn="r">
              <a:buNone/>
              <a:defRPr sz="700">
                <a:solidFill>
                  <a:schemeClr val="dk2"/>
                </a:solidFill>
              </a:defRPr>
            </a:lvl6pPr>
            <a:lvl7pPr lvl="6" algn="r">
              <a:buNone/>
              <a:defRPr sz="700">
                <a:solidFill>
                  <a:schemeClr val="dk2"/>
                </a:solidFill>
              </a:defRPr>
            </a:lvl7pPr>
            <a:lvl8pPr lvl="7" algn="r">
              <a:buNone/>
              <a:defRPr sz="700">
                <a:solidFill>
                  <a:schemeClr val="dk2"/>
                </a:solidFill>
              </a:defRPr>
            </a:lvl8pPr>
            <a:lvl9pPr lvl="8" algn="r">
              <a:buNone/>
              <a:defRPr sz="700">
                <a:solidFill>
                  <a:schemeClr val="dk2"/>
                </a:solidFill>
              </a:defRPr>
            </a:lvl9pPr>
          </a:lstStyle>
          <a:p>
            <a:fld id="{00000000-1234-1234-1234-123412341234}" type="slidenum">
              <a:rPr lang="en-US" altLang="ja" smtClean="0"/>
              <a:pPr/>
              <a:t>‹#›</a:t>
            </a:fld>
            <a:endParaRPr lang="ja" alt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D Digi Kyokasho NK-R" panose="020B0400000000000000" pitchFamily="34" charset="-128"/>
          <a:ea typeface="UD Digi Kyokasho NK-R" panose="020B0400000000000000" pitchFamily="34"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D Digi Kyokasho NK-R" panose="020B0400000000000000" pitchFamily="34" charset="-128"/>
          <a:ea typeface="UD Digi Kyokasho NK-R" panose="020B0400000000000000" pitchFamily="34"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800000" y="3043900"/>
            <a:ext cx="5547000" cy="1470000"/>
          </a:xfrm>
          <a:prstGeom prst="rect">
            <a:avLst/>
          </a:prstGeom>
        </p:spPr>
        <p:txBody>
          <a:bodyPr spcFirstLastPara="1" wrap="square" lIns="317825" tIns="64575" rIns="64575" bIns="64575" anchor="ctr" anchorCtr="0">
            <a:noAutofit/>
          </a:bodyPr>
          <a:lstStyle/>
          <a:p>
            <a:pPr marL="0" marR="190500" lvl="0" indent="0" algn="l" rtl="0">
              <a:lnSpc>
                <a:spcPct val="115000"/>
              </a:lnSpc>
              <a:spcBef>
                <a:spcPts val="0"/>
              </a:spcBef>
              <a:spcAft>
                <a:spcPts val="0"/>
              </a:spcAft>
              <a:buClr>
                <a:schemeClr val="dk1"/>
              </a:buClr>
              <a:buSzPts val="800"/>
              <a:buFont typeface="Arial"/>
              <a:buNone/>
            </a:pPr>
            <a:r>
              <a:rPr lang="ja" sz="1200" b="1" dirty="0">
                <a:solidFill>
                  <a:srgbClr val="000000"/>
                </a:solidFill>
                <a:cs typeface="BIZ UDPGothic"/>
                <a:sym typeface="BIZ UDPGothic"/>
              </a:rPr>
              <a:t>●夜間・休日等加算の対象時間</a:t>
            </a:r>
            <a:endParaRPr sz="1200" b="1" dirty="0">
              <a:solidFill>
                <a:srgbClr val="000000"/>
              </a:solidFill>
              <a:cs typeface="BIZ UDPGothic"/>
              <a:sym typeface="BIZ UDPGothic"/>
            </a:endParaRPr>
          </a:p>
          <a:p>
            <a:pPr marL="63500" marR="190500" lvl="0" indent="0" algn="l" rtl="0">
              <a:lnSpc>
                <a:spcPct val="115000"/>
              </a:lnSpc>
              <a:spcBef>
                <a:spcPts val="0"/>
              </a:spcBef>
              <a:spcAft>
                <a:spcPts val="0"/>
              </a:spcAft>
              <a:buClr>
                <a:schemeClr val="dk1"/>
              </a:buClr>
              <a:buSzPts val="800"/>
              <a:buFont typeface="Arial"/>
              <a:buNone/>
            </a:pPr>
            <a:r>
              <a:rPr lang="ja" sz="1200" b="1" dirty="0">
                <a:solidFill>
                  <a:srgbClr val="000000"/>
                </a:solidFill>
                <a:cs typeface="BIZ UDPGothic"/>
                <a:sym typeface="BIZ UDPGothic"/>
              </a:rPr>
              <a:t>平日19:00-閉店まで　土曜日13:00-閉店まで　</a:t>
            </a:r>
            <a:endParaRPr sz="1200" b="1" dirty="0">
              <a:solidFill>
                <a:srgbClr val="000000"/>
              </a:solidFill>
              <a:cs typeface="BIZ UDPGothic"/>
              <a:sym typeface="BIZ UDPGothic"/>
            </a:endParaRPr>
          </a:p>
          <a:p>
            <a:pPr marL="63500" marR="190500" lvl="0" indent="0" algn="l" rtl="0">
              <a:lnSpc>
                <a:spcPct val="115000"/>
              </a:lnSpc>
              <a:spcBef>
                <a:spcPts val="0"/>
              </a:spcBef>
              <a:spcAft>
                <a:spcPts val="0"/>
              </a:spcAft>
              <a:buClr>
                <a:schemeClr val="dk1"/>
              </a:buClr>
              <a:buSzPts val="800"/>
              <a:buFont typeface="Arial"/>
              <a:buNone/>
            </a:pPr>
            <a:r>
              <a:rPr lang="ja" sz="1200" b="1" dirty="0">
                <a:solidFill>
                  <a:srgbClr val="000000"/>
                </a:solidFill>
                <a:cs typeface="BIZ UDPGothic"/>
                <a:sym typeface="BIZ UDPGothic"/>
              </a:rPr>
              <a:t>※1月2-3日　12月29-31日は休日扱い</a:t>
            </a:r>
            <a:endParaRPr sz="1200" b="1" dirty="0">
              <a:solidFill>
                <a:srgbClr val="000000"/>
              </a:solidFill>
              <a:cs typeface="BIZ UDPGothic"/>
              <a:sym typeface="BIZ UDPGothic"/>
            </a:endParaRPr>
          </a:p>
          <a:p>
            <a:pPr marL="0" marR="190500" lvl="0" indent="0" algn="l" rtl="0">
              <a:lnSpc>
                <a:spcPct val="115000"/>
              </a:lnSpc>
              <a:spcBef>
                <a:spcPts val="700"/>
              </a:spcBef>
              <a:spcAft>
                <a:spcPts val="0"/>
              </a:spcAft>
              <a:buClr>
                <a:schemeClr val="dk1"/>
              </a:buClr>
              <a:buSzPts val="800"/>
              <a:buFont typeface="Arial"/>
              <a:buNone/>
            </a:pPr>
            <a:r>
              <a:rPr lang="ja" sz="1200" dirty="0">
                <a:solidFill>
                  <a:srgbClr val="000000"/>
                </a:solidFill>
                <a:cs typeface="BIZ UDPGothic"/>
                <a:sym typeface="BIZ UDPGothic"/>
              </a:rPr>
              <a:t>※営業時間外の時間外調剤料について</a:t>
            </a:r>
            <a:endParaRPr sz="1200" dirty="0">
              <a:solidFill>
                <a:srgbClr val="000000"/>
              </a:solidFill>
              <a:cs typeface="BIZ UDPGothic"/>
              <a:sym typeface="BIZ UDPGothic"/>
            </a:endParaRPr>
          </a:p>
          <a:p>
            <a:pPr marL="63500" marR="190500" lvl="0" indent="0" algn="l" rtl="0">
              <a:lnSpc>
                <a:spcPct val="115000"/>
              </a:lnSpc>
              <a:spcBef>
                <a:spcPts val="0"/>
              </a:spcBef>
              <a:spcAft>
                <a:spcPts val="0"/>
              </a:spcAft>
              <a:buClr>
                <a:schemeClr val="dk1"/>
              </a:buClr>
              <a:buSzPts val="800"/>
              <a:buFont typeface="Arial"/>
              <a:buNone/>
            </a:pPr>
            <a:r>
              <a:rPr lang="ja" sz="1200" dirty="0">
                <a:solidFill>
                  <a:srgbClr val="000000"/>
                </a:solidFill>
                <a:cs typeface="BIZ UDPGothic"/>
                <a:sym typeface="BIZ UDPGothic"/>
              </a:rPr>
              <a:t>時間外加算 18:30-22:00  6:00-8:00 　深夜加算 22:00-6:00　</a:t>
            </a:r>
            <a:endParaRPr sz="1200" dirty="0">
              <a:solidFill>
                <a:srgbClr val="000000"/>
              </a:solidFill>
              <a:cs typeface="BIZ UDPGothic"/>
              <a:sym typeface="BIZ UDPGothic"/>
            </a:endParaRPr>
          </a:p>
          <a:p>
            <a:pPr marL="63500" marR="190500" lvl="0" indent="0" algn="l" rtl="0">
              <a:lnSpc>
                <a:spcPct val="115000"/>
              </a:lnSpc>
              <a:spcBef>
                <a:spcPts val="0"/>
              </a:spcBef>
              <a:spcAft>
                <a:spcPts val="0"/>
              </a:spcAft>
              <a:buClr>
                <a:schemeClr val="dk1"/>
              </a:buClr>
              <a:buSzPts val="800"/>
              <a:buFont typeface="Arial"/>
              <a:buNone/>
            </a:pPr>
            <a:r>
              <a:rPr lang="ja" sz="1200" dirty="0">
                <a:solidFill>
                  <a:srgbClr val="000000"/>
                </a:solidFill>
                <a:cs typeface="BIZ UDPGothic"/>
                <a:sym typeface="BIZ UDPGothic"/>
              </a:rPr>
              <a:t>休日加算     日曜日・祝日・年末年始（12月30日-翌年1月3日）</a:t>
            </a:r>
            <a:endParaRPr sz="1200" dirty="0">
              <a:solidFill>
                <a:srgbClr val="000000"/>
              </a:solidFill>
              <a:cs typeface="BIZ UDPGothic"/>
              <a:sym typeface="BIZ UDPGothic"/>
            </a:endParaRPr>
          </a:p>
        </p:txBody>
      </p:sp>
      <p:sp>
        <p:nvSpPr>
          <p:cNvPr id="55" name="Google Shape;55;p13"/>
          <p:cNvSpPr txBox="1"/>
          <p:nvPr/>
        </p:nvSpPr>
        <p:spPr>
          <a:xfrm>
            <a:off x="257526" y="130100"/>
            <a:ext cx="7089599" cy="644700"/>
          </a:xfrm>
          <a:prstGeom prst="rect">
            <a:avLst/>
          </a:prstGeom>
          <a:noFill/>
          <a:ln>
            <a:noFill/>
          </a:ln>
        </p:spPr>
        <p:txBody>
          <a:bodyPr spcFirstLastPara="1" wrap="square" lIns="64575" tIns="64575" rIns="64575" bIns="64575" anchor="ctr" anchorCtr="0">
            <a:noAutofit/>
          </a:bodyPr>
          <a:lstStyle/>
          <a:p>
            <a:pPr marL="0" lvl="0" indent="0" algn="ctr" rtl="0">
              <a:spcBef>
                <a:spcPts val="0"/>
              </a:spcBef>
              <a:spcAft>
                <a:spcPts val="600"/>
              </a:spcAft>
              <a:buClr>
                <a:schemeClr val="dk1"/>
              </a:buClr>
              <a:buSzPts val="800"/>
              <a:buFont typeface="Arial"/>
              <a:buNone/>
            </a:pPr>
            <a:r>
              <a:rPr lang="ja" sz="3600" dirty="0">
                <a:latin typeface="UD Digi Kyokasho NK-R" panose="020B0400000000000000" pitchFamily="34" charset="-128"/>
                <a:ea typeface="UD Digi Kyokasho NK-R" panose="020B0400000000000000" pitchFamily="34" charset="-128"/>
                <a:cs typeface="Aldhabi" panose="020F0502020204030204" pitchFamily="34" charset="0"/>
                <a:sym typeface="BIZ UDPGothic"/>
              </a:rPr>
              <a:t>開局時間のご案内</a:t>
            </a:r>
            <a:endParaRPr sz="3600" dirty="0">
              <a:latin typeface="UD Digi Kyokasho NK-R" panose="020B0400000000000000" pitchFamily="34" charset="-128"/>
              <a:ea typeface="UD Digi Kyokasho NK-R" panose="020B0400000000000000" pitchFamily="34" charset="-128"/>
              <a:cs typeface="Aldhabi" panose="020F0502020204030204" pitchFamily="34" charset="0"/>
              <a:sym typeface="BIZ UDPGothic"/>
            </a:endParaRPr>
          </a:p>
        </p:txBody>
      </p:sp>
      <p:sp>
        <p:nvSpPr>
          <p:cNvPr id="56" name="Google Shape;56;p13"/>
          <p:cNvSpPr txBox="1"/>
          <p:nvPr/>
        </p:nvSpPr>
        <p:spPr>
          <a:xfrm>
            <a:off x="257525" y="4600000"/>
            <a:ext cx="7188900" cy="6447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dirty="0">
                <a:solidFill>
                  <a:schemeClr val="lt1"/>
                </a:solidFill>
                <a:latin typeface="UD Digi Kyokasho NK-R" panose="020B0400000000000000" pitchFamily="34" charset="-128"/>
                <a:ea typeface="UD Digi Kyokasho NK-R" panose="020B0400000000000000" pitchFamily="34" charset="-128"/>
                <a:cs typeface="BIZ UDPGothic"/>
                <a:sym typeface="BIZ UDPGothic"/>
              </a:rPr>
              <a:t>緊急連絡先（転送</a:t>
            </a:r>
            <a:r>
              <a:rPr lang="ja" altLang="en-US" sz="2400" dirty="0">
                <a:solidFill>
                  <a:schemeClr val="lt1"/>
                </a:solidFill>
                <a:latin typeface="UD Digi Kyokasho NK-R" panose="020B0400000000000000" pitchFamily="34" charset="-128"/>
                <a:ea typeface="UD Digi Kyokasho NK-R" panose="020B0400000000000000" pitchFamily="34" charset="-128"/>
                <a:cs typeface="BIZ UDPGothic"/>
                <a:sym typeface="BIZ UDPGothic"/>
              </a:rPr>
              <a:t>対応</a:t>
            </a:r>
            <a:r>
              <a:rPr lang="ja" sz="2400" dirty="0">
                <a:solidFill>
                  <a:schemeClr val="lt1"/>
                </a:solidFill>
                <a:latin typeface="UD Digi Kyokasho NK-R" panose="020B0400000000000000" pitchFamily="34" charset="-128"/>
                <a:ea typeface="UD Digi Kyokasho NK-R" panose="020B0400000000000000" pitchFamily="34" charset="-128"/>
                <a:cs typeface="BIZ UDPGothic"/>
                <a:sym typeface="BIZ UDPGothic"/>
              </a:rPr>
              <a:t>）</a:t>
            </a:r>
            <a:r>
              <a:rPr lang="en-US" altLang="ja"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0771-56-8260</a:t>
            </a:r>
            <a:endParaRPr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57" name="Google Shape;57;p13"/>
          <p:cNvSpPr txBox="1"/>
          <p:nvPr/>
        </p:nvSpPr>
        <p:spPr>
          <a:xfrm>
            <a:off x="1078475" y="660104"/>
            <a:ext cx="5547000" cy="2186296"/>
          </a:xfrm>
          <a:prstGeom prst="rect">
            <a:avLst/>
          </a:prstGeom>
          <a:noFill/>
          <a:ln>
            <a:noFill/>
          </a:ln>
        </p:spPr>
        <p:txBody>
          <a:bodyPr spcFirstLastPara="1" wrap="square" lIns="64575" tIns="64575" rIns="64575" bIns="64575" anchor="t" anchorCtr="0">
            <a:noAutofit/>
          </a:bodyPr>
          <a:lstStyle/>
          <a:p>
            <a:pPr marL="0" lvl="0" indent="0" algn="r" rtl="0">
              <a:spcBef>
                <a:spcPts val="0"/>
              </a:spcBef>
              <a:spcAft>
                <a:spcPts val="0"/>
              </a:spcAft>
              <a:buClr>
                <a:schemeClr val="dk1"/>
              </a:buClr>
              <a:buSzPts val="800"/>
              <a:buFont typeface="Arial"/>
              <a:buNone/>
            </a:pPr>
            <a:r>
              <a:rPr lang="ja" sz="3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月-金   </a:t>
            </a:r>
            <a:r>
              <a:rPr lang="ja" altLang="en-US" sz="3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９</a:t>
            </a:r>
            <a:r>
              <a:rPr lang="ja" sz="3200" dirty="0">
                <a:latin typeface="UD Digi Kyokasho NK-R" panose="020B0400000000000000" pitchFamily="34" charset="-128"/>
                <a:ea typeface="UD Digi Kyokasho NK-R" panose="020B0400000000000000" pitchFamily="34" charset="-128"/>
                <a:cs typeface="BIZ UDPGothic"/>
                <a:sym typeface="BIZ UDPGothic"/>
              </a:rPr>
              <a:t>:</a:t>
            </a:r>
            <a:r>
              <a:rPr lang="en-US" altLang="ja" sz="3200" dirty="0">
                <a:latin typeface="UD Digi Kyokasho NK-R" panose="020B0400000000000000" pitchFamily="34" charset="-128"/>
                <a:ea typeface="UD Digi Kyokasho NK-R" panose="020B0400000000000000" pitchFamily="34" charset="-128"/>
                <a:cs typeface="BIZ UDPGothic"/>
                <a:sym typeface="BIZ UDPGothic"/>
              </a:rPr>
              <a:t>0</a:t>
            </a:r>
            <a:r>
              <a:rPr lang="ja" sz="3200" dirty="0">
                <a:latin typeface="UD Digi Kyokasho NK-R" panose="020B0400000000000000" pitchFamily="34" charset="-128"/>
                <a:ea typeface="UD Digi Kyokasho NK-R" panose="020B0400000000000000" pitchFamily="34" charset="-128"/>
                <a:cs typeface="BIZ UDPGothic"/>
                <a:sym typeface="BIZ UDPGothic"/>
              </a:rPr>
              <a:t>0-</a:t>
            </a:r>
            <a:r>
              <a:rPr lang="en-US" altLang="ja" sz="3200" dirty="0">
                <a:latin typeface="UD Digi Kyokasho NK-R" panose="020B0400000000000000" pitchFamily="34" charset="-128"/>
                <a:ea typeface="UD Digi Kyokasho NK-R" panose="020B0400000000000000" pitchFamily="34" charset="-128"/>
                <a:cs typeface="BIZ UDPGothic"/>
                <a:sym typeface="BIZ UDPGothic"/>
              </a:rPr>
              <a:t>13:30</a:t>
            </a:r>
          </a:p>
          <a:p>
            <a:pPr marL="0" lvl="0" indent="0" algn="r" rtl="0">
              <a:spcBef>
                <a:spcPts val="0"/>
              </a:spcBef>
              <a:spcAft>
                <a:spcPts val="0"/>
              </a:spcAft>
              <a:buClr>
                <a:schemeClr val="dk1"/>
              </a:buClr>
              <a:buSzPts val="800"/>
              <a:buFont typeface="Arial"/>
              <a:buNone/>
            </a:pPr>
            <a:r>
              <a:rPr lang="en-US" altLang="ja" sz="3200" dirty="0">
                <a:latin typeface="UD Digi Kyokasho NK-R" panose="020B0400000000000000" pitchFamily="34" charset="-128"/>
                <a:ea typeface="UD Digi Kyokasho NK-R" panose="020B0400000000000000" pitchFamily="34" charset="-128"/>
                <a:cs typeface="BIZ UDPGothic"/>
                <a:sym typeface="BIZ UDPGothic"/>
              </a:rPr>
              <a:t>16:00-20</a:t>
            </a:r>
            <a:r>
              <a:rPr lang="ja" sz="3200" dirty="0">
                <a:latin typeface="UD Digi Kyokasho NK-R" panose="020B0400000000000000" pitchFamily="34" charset="-128"/>
                <a:ea typeface="UD Digi Kyokasho NK-R" panose="020B0400000000000000" pitchFamily="34" charset="-128"/>
                <a:cs typeface="BIZ UDPGothic"/>
                <a:sym typeface="BIZ UDPGothic"/>
              </a:rPr>
              <a:t>:</a:t>
            </a:r>
            <a:r>
              <a:rPr lang="en-US" altLang="ja" sz="3200" dirty="0">
                <a:latin typeface="UD Digi Kyokasho NK-R" panose="020B0400000000000000" pitchFamily="34" charset="-128"/>
                <a:ea typeface="UD Digi Kyokasho NK-R" panose="020B0400000000000000" pitchFamily="34" charset="-128"/>
                <a:cs typeface="BIZ UDPGothic"/>
                <a:sym typeface="BIZ UDPGothic"/>
              </a:rPr>
              <a:t>0</a:t>
            </a:r>
            <a:r>
              <a:rPr lang="ja" sz="3200" dirty="0">
                <a:latin typeface="UD Digi Kyokasho NK-R" panose="020B0400000000000000" pitchFamily="34" charset="-128"/>
                <a:ea typeface="UD Digi Kyokasho NK-R" panose="020B0400000000000000" pitchFamily="34" charset="-128"/>
                <a:cs typeface="BIZ UDPGothic"/>
                <a:sym typeface="BIZ UDPGothic"/>
              </a:rPr>
              <a:t>0</a:t>
            </a:r>
            <a:endParaRPr sz="32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r" rtl="0">
              <a:spcBef>
                <a:spcPts val="600"/>
              </a:spcBef>
              <a:spcAft>
                <a:spcPts val="0"/>
              </a:spcAft>
              <a:buClr>
                <a:schemeClr val="dk1"/>
              </a:buClr>
              <a:buSzPts val="800"/>
              <a:buFont typeface="Arial"/>
              <a:buNone/>
            </a:pPr>
            <a:r>
              <a:rPr lang="ja" sz="3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 土      </a:t>
            </a:r>
            <a:r>
              <a:rPr lang="en-US" altLang="ja" sz="3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9</a:t>
            </a:r>
            <a:r>
              <a:rPr lang="ja" sz="3200" dirty="0">
                <a:latin typeface="UD Digi Kyokasho NK-R" panose="020B0400000000000000" pitchFamily="34" charset="-128"/>
                <a:ea typeface="UD Digi Kyokasho NK-R" panose="020B0400000000000000" pitchFamily="34" charset="-128"/>
                <a:cs typeface="BIZ UDPGothic"/>
                <a:sym typeface="BIZ UDPGothic"/>
              </a:rPr>
              <a:t>:</a:t>
            </a:r>
            <a:r>
              <a:rPr lang="en-US" altLang="ja" sz="3200" dirty="0">
                <a:latin typeface="UD Digi Kyokasho NK-R" panose="020B0400000000000000" pitchFamily="34" charset="-128"/>
                <a:ea typeface="UD Digi Kyokasho NK-R" panose="020B0400000000000000" pitchFamily="34" charset="-128"/>
                <a:cs typeface="BIZ UDPGothic"/>
                <a:sym typeface="BIZ UDPGothic"/>
              </a:rPr>
              <a:t>0</a:t>
            </a:r>
            <a:r>
              <a:rPr lang="ja" sz="3200" dirty="0">
                <a:latin typeface="UD Digi Kyokasho NK-R" panose="020B0400000000000000" pitchFamily="34" charset="-128"/>
                <a:ea typeface="UD Digi Kyokasho NK-R" panose="020B0400000000000000" pitchFamily="34" charset="-128"/>
                <a:cs typeface="BIZ UDPGothic"/>
                <a:sym typeface="BIZ UDPGothic"/>
              </a:rPr>
              <a:t>0-1</a:t>
            </a:r>
            <a:r>
              <a:rPr lang="en-US" altLang="ja" sz="3200" dirty="0">
                <a:latin typeface="UD Digi Kyokasho NK-R" panose="020B0400000000000000" pitchFamily="34" charset="-128"/>
                <a:ea typeface="UD Digi Kyokasho NK-R" panose="020B0400000000000000" pitchFamily="34" charset="-128"/>
                <a:cs typeface="BIZ UDPGothic"/>
                <a:sym typeface="BIZ UDPGothic"/>
              </a:rPr>
              <a:t>3</a:t>
            </a:r>
            <a:r>
              <a:rPr lang="ja" sz="3200" dirty="0">
                <a:latin typeface="UD Digi Kyokasho NK-R" panose="020B0400000000000000" pitchFamily="34" charset="-128"/>
                <a:ea typeface="UD Digi Kyokasho NK-R" panose="020B0400000000000000" pitchFamily="34" charset="-128"/>
                <a:cs typeface="BIZ UDPGothic"/>
                <a:sym typeface="BIZ UDPGothic"/>
              </a:rPr>
              <a:t>:0</a:t>
            </a:r>
            <a:r>
              <a:rPr lang="en-US" altLang="ja" sz="3200" dirty="0">
                <a:latin typeface="UD Digi Kyokasho NK-R" panose="020B0400000000000000" pitchFamily="34" charset="-128"/>
                <a:ea typeface="UD Digi Kyokasho NK-R" panose="020B0400000000000000" pitchFamily="34" charset="-128"/>
                <a:cs typeface="BIZ UDPGothic"/>
                <a:sym typeface="BIZ UDPGothic"/>
              </a:rPr>
              <a:t>0</a:t>
            </a:r>
            <a:endParaRPr sz="32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r" rtl="0">
              <a:spcBef>
                <a:spcPts val="600"/>
              </a:spcBef>
              <a:spcAft>
                <a:spcPts val="600"/>
              </a:spcAft>
              <a:buClr>
                <a:schemeClr val="dk1"/>
              </a:buClr>
              <a:buSzPts val="800"/>
              <a:buFont typeface="Arial"/>
              <a:buNone/>
            </a:pPr>
            <a:r>
              <a:rPr lang="ja" sz="2500" dirty="0">
                <a:solidFill>
                  <a:srgbClr val="FF0000"/>
                </a:solidFill>
                <a:latin typeface="UD Digi Kyokasho NK-R" panose="020B0400000000000000" pitchFamily="34" charset="-128"/>
                <a:ea typeface="UD Digi Kyokasho NK-R" panose="020B0400000000000000" pitchFamily="34" charset="-128"/>
                <a:cs typeface="BIZ UDPGothic"/>
                <a:sym typeface="BIZ UDPGothic"/>
              </a:rPr>
              <a:t> </a:t>
            </a:r>
            <a:r>
              <a:rPr lang="ja" sz="2400" dirty="0">
                <a:solidFill>
                  <a:srgbClr val="FF0000"/>
                </a:solidFill>
                <a:latin typeface="UD Digi Kyokasho NK-R" panose="020B0400000000000000" pitchFamily="34" charset="-128"/>
                <a:ea typeface="UD Digi Kyokasho NK-R" panose="020B0400000000000000" pitchFamily="34" charset="-128"/>
                <a:cs typeface="BIZ UDPGothic"/>
                <a:sym typeface="BIZ UDPGothic"/>
              </a:rPr>
              <a:t>日・祝日    休み</a:t>
            </a:r>
            <a:endParaRPr sz="2400" dirty="0">
              <a:solidFill>
                <a:srgbClr val="FF0000"/>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58" name="Google Shape;58;p13"/>
          <p:cNvSpPr/>
          <p:nvPr/>
        </p:nvSpPr>
        <p:spPr>
          <a:xfrm>
            <a:off x="312225" y="3174600"/>
            <a:ext cx="1227900" cy="12279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2400" dirty="0">
                <a:latin typeface="UD Digi Kyokasho NK-R" panose="020B0400000000000000" pitchFamily="34" charset="-128"/>
                <a:ea typeface="UD Digi Kyokasho NK-R" panose="020B0400000000000000" pitchFamily="34" charset="-128"/>
                <a:cs typeface="BIZ UDPGothic"/>
                <a:sym typeface="BIZ UDPGothic"/>
              </a:rPr>
              <a:t>保険</a:t>
            </a:r>
            <a:endParaRPr sz="24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ctr" rtl="0">
              <a:spcBef>
                <a:spcPts val="0"/>
              </a:spcBef>
              <a:spcAft>
                <a:spcPts val="0"/>
              </a:spcAft>
              <a:buNone/>
            </a:pPr>
            <a:r>
              <a:rPr lang="ja" sz="2400" dirty="0">
                <a:latin typeface="UD Digi Kyokasho NK-R" panose="020B0400000000000000" pitchFamily="34" charset="-128"/>
                <a:ea typeface="UD Digi Kyokasho NK-R" panose="020B0400000000000000" pitchFamily="34" charset="-128"/>
                <a:cs typeface="BIZ UDPGothic"/>
                <a:sym typeface="BIZ UDPGothic"/>
              </a:rPr>
              <a:t>薬局</a:t>
            </a:r>
            <a:endParaRPr sz="2400" dirty="0">
              <a:latin typeface="UD Digi Kyokasho NK-R" panose="020B0400000000000000" pitchFamily="34" charset="-128"/>
              <a:ea typeface="UD Digi Kyokasho NK-R" panose="020B0400000000000000" pitchFamily="34" charset="-128"/>
              <a:cs typeface="BIZ UDPGothic"/>
              <a:sym typeface="BIZ UDP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txBox="1">
            <a:spLocks noGrp="1"/>
          </p:cNvSpPr>
          <p:nvPr>
            <p:ph type="ctrTitle"/>
          </p:nvPr>
        </p:nvSpPr>
        <p:spPr>
          <a:xfrm>
            <a:off x="197325" y="65375"/>
            <a:ext cx="7201200" cy="1008900"/>
          </a:xfrm>
          <a:prstGeom prst="rect">
            <a:avLst/>
          </a:prstGeom>
        </p:spPr>
        <p:txBody>
          <a:bodyPr spcFirstLastPara="1" wrap="square" lIns="317825" tIns="64575" rIns="64575" bIns="64575" anchor="ctr" anchorCtr="0">
            <a:noAutofit/>
          </a:bodyPr>
          <a:lstStyle/>
          <a:p>
            <a:pPr marL="0" marR="190500" lvl="0" indent="0" algn="ctr" rtl="0">
              <a:spcBef>
                <a:spcPts val="0"/>
              </a:spcBef>
              <a:spcAft>
                <a:spcPts val="0"/>
              </a:spcAft>
              <a:buClr>
                <a:schemeClr val="dk1"/>
              </a:buClr>
              <a:buSzPts val="800"/>
              <a:buFont typeface="Arial"/>
              <a:buNone/>
            </a:pPr>
            <a:r>
              <a:rPr lang="ja" sz="2400" dirty="0">
                <a:solidFill>
                  <a:srgbClr val="000000"/>
                </a:solidFill>
                <a:cs typeface="BIZ UDPGothic"/>
                <a:sym typeface="BIZ UDPGothic"/>
              </a:rPr>
              <a:t>調剤だけでなくおくすり相談や</a:t>
            </a:r>
            <a:endParaRPr sz="2400" dirty="0">
              <a:solidFill>
                <a:srgbClr val="000000"/>
              </a:solidFill>
              <a:cs typeface="BIZ UDPGothic"/>
              <a:sym typeface="BIZ UDPGothic"/>
            </a:endParaRPr>
          </a:p>
          <a:p>
            <a:pPr marL="0" marR="190500" lvl="0" indent="0" algn="ctr" rtl="0">
              <a:spcBef>
                <a:spcPts val="0"/>
              </a:spcBef>
              <a:spcAft>
                <a:spcPts val="0"/>
              </a:spcAft>
              <a:buClr>
                <a:schemeClr val="dk1"/>
              </a:buClr>
              <a:buSzPts val="800"/>
              <a:buFont typeface="Arial"/>
              <a:buNone/>
            </a:pPr>
            <a:r>
              <a:rPr lang="ja" sz="2400" dirty="0">
                <a:solidFill>
                  <a:srgbClr val="000000"/>
                </a:solidFill>
                <a:cs typeface="BIZ UDPGothic"/>
                <a:sym typeface="BIZ UDPGothic"/>
              </a:rPr>
              <a:t>健康チェックも行っています</a:t>
            </a:r>
            <a:endParaRPr sz="2400" dirty="0">
              <a:solidFill>
                <a:srgbClr val="000000"/>
              </a:solidFill>
              <a:cs typeface="BIZ UDPGothic"/>
              <a:sym typeface="BIZ UDPGothic"/>
            </a:endParaRPr>
          </a:p>
        </p:txBody>
      </p:sp>
      <p:sp>
        <p:nvSpPr>
          <p:cNvPr id="233" name="Google Shape;233;p22"/>
          <p:cNvSpPr txBox="1"/>
          <p:nvPr/>
        </p:nvSpPr>
        <p:spPr>
          <a:xfrm>
            <a:off x="161175" y="3906200"/>
            <a:ext cx="7273500" cy="10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dirty="0">
                <a:latin typeface="UD Digi Kyokasho NK-R" panose="020B0400000000000000" pitchFamily="34" charset="-128"/>
                <a:ea typeface="UD Digi Kyokasho NK-R" panose="020B0400000000000000" pitchFamily="34" charset="-128"/>
                <a:cs typeface="BIZ UDPGothic"/>
                <a:sym typeface="BIZ UDPGothic"/>
              </a:rPr>
              <a:t>日頃よりご利用いただいている皆さま、ご近所の皆さまのお薬相談や健康チェックを行います。お気軽にお越しください。</a:t>
            </a:r>
            <a:endParaRPr sz="18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0"/>
              </a:spcBef>
              <a:spcAft>
                <a:spcPts val="0"/>
              </a:spcAft>
              <a:buNone/>
            </a:pPr>
            <a:r>
              <a:rPr lang="ja" sz="1800" dirty="0">
                <a:latin typeface="UD Digi Kyokasho NK-R" panose="020B0400000000000000" pitchFamily="34" charset="-128"/>
                <a:ea typeface="UD Digi Kyokasho NK-R" panose="020B0400000000000000" pitchFamily="34" charset="-128"/>
                <a:cs typeface="BIZ UDPGothic"/>
                <a:sym typeface="BIZ UDPGothic"/>
              </a:rPr>
              <a:t>また、全国どこの保険医療機関からの処方せんも対応しています。</a:t>
            </a:r>
            <a:endParaRPr sz="1800" dirty="0">
              <a:latin typeface="UD Digi Kyokasho NK-R" panose="020B0400000000000000" pitchFamily="34" charset="-128"/>
              <a:ea typeface="UD Digi Kyokasho NK-R" panose="020B0400000000000000" pitchFamily="34" charset="-128"/>
              <a:cs typeface="BIZ UDPGothic"/>
              <a:sym typeface="BIZ UDPGothic"/>
            </a:endParaRPr>
          </a:p>
        </p:txBody>
      </p:sp>
      <p:pic>
        <p:nvPicPr>
          <p:cNvPr id="234" name="Google Shape;234;p22"/>
          <p:cNvPicPr preferRelativeResize="0"/>
          <p:nvPr/>
        </p:nvPicPr>
        <p:blipFill>
          <a:blip r:embed="rId3">
            <a:alphaModFix/>
          </a:blip>
          <a:stretch>
            <a:fillRect/>
          </a:stretch>
        </p:blipFill>
        <p:spPr>
          <a:xfrm>
            <a:off x="1325800" y="2246425"/>
            <a:ext cx="1416234" cy="1416200"/>
          </a:xfrm>
          <a:prstGeom prst="rect">
            <a:avLst/>
          </a:prstGeom>
          <a:noFill/>
          <a:ln>
            <a:noFill/>
          </a:ln>
        </p:spPr>
      </p:pic>
      <p:pic>
        <p:nvPicPr>
          <p:cNvPr id="235" name="Google Shape;235;p22"/>
          <p:cNvPicPr preferRelativeResize="0"/>
          <p:nvPr/>
        </p:nvPicPr>
        <p:blipFill>
          <a:blip r:embed="rId4">
            <a:alphaModFix/>
          </a:blip>
          <a:stretch>
            <a:fillRect/>
          </a:stretch>
        </p:blipFill>
        <p:spPr>
          <a:xfrm>
            <a:off x="4792400" y="2269296"/>
            <a:ext cx="1370450" cy="1370450"/>
          </a:xfrm>
          <a:prstGeom prst="rect">
            <a:avLst/>
          </a:prstGeom>
          <a:noFill/>
          <a:ln>
            <a:noFill/>
          </a:ln>
        </p:spPr>
      </p:pic>
      <p:sp>
        <p:nvSpPr>
          <p:cNvPr id="236" name="Google Shape;236;p22"/>
          <p:cNvSpPr/>
          <p:nvPr/>
        </p:nvSpPr>
        <p:spPr>
          <a:xfrm>
            <a:off x="1150875" y="1365752"/>
            <a:ext cx="1766100" cy="4176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8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おくすり相談</a:t>
            </a:r>
            <a:endParaRPr sz="18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237" name="Google Shape;237;p22"/>
          <p:cNvSpPr/>
          <p:nvPr/>
        </p:nvSpPr>
        <p:spPr>
          <a:xfrm>
            <a:off x="4594575" y="1365738"/>
            <a:ext cx="1766100" cy="4176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8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健康チェック</a:t>
            </a:r>
            <a:endParaRPr sz="18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238" name="Google Shape;238;p22"/>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ctrTitle"/>
          </p:nvPr>
        </p:nvSpPr>
        <p:spPr>
          <a:xfrm>
            <a:off x="83700" y="118600"/>
            <a:ext cx="7392600" cy="698400"/>
          </a:xfrm>
          <a:prstGeom prst="rect">
            <a:avLst/>
          </a:prstGeom>
        </p:spPr>
        <p:txBody>
          <a:bodyPr spcFirstLastPara="1" wrap="square" lIns="317825" tIns="64575" rIns="64575" bIns="64575" anchor="ctr" anchorCtr="0">
            <a:noAutofit/>
          </a:bodyPr>
          <a:lstStyle/>
          <a:p>
            <a:pPr marL="0" marR="190500" lvl="0" indent="0" algn="ctr" rtl="0">
              <a:spcBef>
                <a:spcPts val="0"/>
              </a:spcBef>
              <a:spcAft>
                <a:spcPts val="0"/>
              </a:spcAft>
              <a:buClr>
                <a:schemeClr val="dk1"/>
              </a:buClr>
              <a:buSzPts val="800"/>
              <a:buFont typeface="Arial"/>
              <a:buNone/>
            </a:pPr>
            <a:r>
              <a:rPr lang="ja" sz="1800" dirty="0">
                <a:cs typeface="BIZ UDPGothic"/>
                <a:sym typeface="BIZ UDPGothic"/>
              </a:rPr>
              <a:t>お薬のことで困ったら</a:t>
            </a:r>
            <a:r>
              <a:rPr lang="ja" sz="2400" dirty="0">
                <a:solidFill>
                  <a:srgbClr val="000000"/>
                </a:solidFill>
                <a:cs typeface="BIZ UDPGothic"/>
                <a:sym typeface="BIZ UDPGothic"/>
              </a:rPr>
              <a:t>かかりつけ薬剤師</a:t>
            </a:r>
            <a:r>
              <a:rPr lang="ja" sz="1800" dirty="0">
                <a:solidFill>
                  <a:srgbClr val="000000"/>
                </a:solidFill>
                <a:cs typeface="BIZ UDPGothic"/>
                <a:sym typeface="BIZ UDPGothic"/>
              </a:rPr>
              <a:t>におまかせください</a:t>
            </a:r>
            <a:endParaRPr sz="1800" dirty="0">
              <a:solidFill>
                <a:srgbClr val="000000"/>
              </a:solidFill>
              <a:cs typeface="BIZ UDPGothic"/>
              <a:sym typeface="BIZ UDPGothic"/>
            </a:endParaRPr>
          </a:p>
        </p:txBody>
      </p:sp>
      <p:sp>
        <p:nvSpPr>
          <p:cNvPr id="253" name="Google Shape;253;p24"/>
          <p:cNvSpPr txBox="1"/>
          <p:nvPr/>
        </p:nvSpPr>
        <p:spPr>
          <a:xfrm>
            <a:off x="179325" y="3376344"/>
            <a:ext cx="7201200" cy="6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dirty="0">
                <a:latin typeface="UD Digi Kyokasho NK-R" panose="020B0400000000000000" pitchFamily="34" charset="-128"/>
                <a:ea typeface="UD Digi Kyokasho NK-R" panose="020B0400000000000000" pitchFamily="34" charset="-128"/>
                <a:cs typeface="BIZ UDPGothic"/>
                <a:sym typeface="BIZ UDPGothic"/>
              </a:rPr>
              <a:t>担当薬剤師を指名してください。同意書に署名していただくことで、次回から専任のかかりつけ薬剤師が担当いたします。</a:t>
            </a:r>
            <a:endParaRPr sz="18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254" name="Google Shape;254;p24"/>
          <p:cNvSpPr txBox="1"/>
          <p:nvPr/>
        </p:nvSpPr>
        <p:spPr>
          <a:xfrm>
            <a:off x="179325" y="4207800"/>
            <a:ext cx="7201200" cy="6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保険薬剤師として3年以上の薬局勤務経験があり、当薬局に週32時間以上勤務しています（育児・介護など労働時間短縮の場合は週24時間4日間以上）。</a:t>
            </a:r>
            <a:r>
              <a:rPr lang="ja" sz="1200" dirty="0">
                <a:solidFill>
                  <a:srgbClr val="202124"/>
                </a:solidFill>
                <a:highlight>
                  <a:srgbClr val="FFFFFF"/>
                </a:highlight>
                <a:latin typeface="UD Digi Kyokasho NK-R" panose="020B0400000000000000" pitchFamily="34" charset="-128"/>
                <a:ea typeface="UD Digi Kyokasho NK-R" panose="020B0400000000000000" pitchFamily="34" charset="-128"/>
                <a:cs typeface="BIZ UDPGothic"/>
                <a:sym typeface="BIZ UDPGothic"/>
              </a:rPr>
              <a:t>薬剤師認定制度認証機構が認証している研修認定制度等の研修認定を取得し、</a:t>
            </a:r>
            <a:r>
              <a:rPr lang="ja" sz="1200" dirty="0">
                <a:solidFill>
                  <a:srgbClr val="222222"/>
                </a:solidFill>
                <a:highlight>
                  <a:srgbClr val="FFFFFF"/>
                </a:highlight>
                <a:latin typeface="UD Digi Kyokasho NK-R" panose="020B0400000000000000" pitchFamily="34" charset="-128"/>
                <a:ea typeface="UD Digi Kyokasho NK-R" panose="020B0400000000000000" pitchFamily="34" charset="-128"/>
                <a:cs typeface="BIZ UDPGothic"/>
                <a:sym typeface="BIZ UDPGothic"/>
              </a:rPr>
              <a:t>医療に係る地域活動の取組に参画しています。</a:t>
            </a:r>
            <a:endParaRPr sz="1200" dirty="0">
              <a:solidFill>
                <a:srgbClr val="202124"/>
              </a:solidFill>
              <a:highlight>
                <a:srgbClr val="FFFFFF"/>
              </a:highlight>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0"/>
              </a:spcBef>
              <a:spcAft>
                <a:spcPts val="0"/>
              </a:spcAft>
              <a:buNone/>
            </a:pPr>
            <a:endParaRPr sz="1000" dirty="0">
              <a:latin typeface="UD Digi Kyokasho NK-R" panose="020B0400000000000000" pitchFamily="34" charset="-128"/>
              <a:ea typeface="UD Digi Kyokasho NK-R" panose="020B0400000000000000" pitchFamily="34" charset="-128"/>
              <a:cs typeface="M PLUS 1p"/>
              <a:sym typeface="M PLUS 1p"/>
            </a:endParaRPr>
          </a:p>
        </p:txBody>
      </p:sp>
      <p:grpSp>
        <p:nvGrpSpPr>
          <p:cNvPr id="255" name="Google Shape;255;p24"/>
          <p:cNvGrpSpPr/>
          <p:nvPr/>
        </p:nvGrpSpPr>
        <p:grpSpPr>
          <a:xfrm>
            <a:off x="1638315" y="4074450"/>
            <a:ext cx="1810592" cy="104100"/>
            <a:chOff x="2359525" y="3851500"/>
            <a:chExt cx="1755300" cy="104100"/>
          </a:xfrm>
        </p:grpSpPr>
        <p:cxnSp>
          <p:nvCxnSpPr>
            <p:cNvPr id="256" name="Google Shape;256;p24"/>
            <p:cNvCxnSpPr/>
            <p:nvPr/>
          </p:nvCxnSpPr>
          <p:spPr>
            <a:xfrm>
              <a:off x="2359525" y="3851500"/>
              <a:ext cx="1755300" cy="0"/>
            </a:xfrm>
            <a:prstGeom prst="straightConnector1">
              <a:avLst/>
            </a:prstGeom>
            <a:noFill/>
            <a:ln w="28575" cap="flat" cmpd="sng">
              <a:solidFill>
                <a:srgbClr val="000000"/>
              </a:solidFill>
              <a:prstDash val="solid"/>
              <a:round/>
              <a:headEnd type="none" w="med" len="med"/>
              <a:tailEnd type="none" w="med" len="med"/>
            </a:ln>
          </p:spPr>
        </p:cxnSp>
        <p:sp>
          <p:nvSpPr>
            <p:cNvPr id="257" name="Google Shape;257;p24"/>
            <p:cNvSpPr/>
            <p:nvPr/>
          </p:nvSpPr>
          <p:spPr>
            <a:xfrm>
              <a:off x="3184759" y="3851500"/>
              <a:ext cx="175800" cy="104100"/>
            </a:xfrm>
            <a:prstGeom prst="flowChartMerg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grpSp>
      <p:sp>
        <p:nvSpPr>
          <p:cNvPr id="258" name="Google Shape;258;p24"/>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grpSp>
        <p:nvGrpSpPr>
          <p:cNvPr id="259" name="Google Shape;259;p24"/>
          <p:cNvGrpSpPr/>
          <p:nvPr/>
        </p:nvGrpSpPr>
        <p:grpSpPr>
          <a:xfrm>
            <a:off x="187899" y="931478"/>
            <a:ext cx="7184055" cy="2144522"/>
            <a:chOff x="76899" y="817003"/>
            <a:chExt cx="7184055" cy="2144522"/>
          </a:xfrm>
        </p:grpSpPr>
        <p:sp>
          <p:nvSpPr>
            <p:cNvPr id="260" name="Google Shape;260;p24"/>
            <p:cNvSpPr/>
            <p:nvPr/>
          </p:nvSpPr>
          <p:spPr>
            <a:xfrm>
              <a:off x="6429775" y="1819600"/>
              <a:ext cx="596400" cy="591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grpSp>
          <p:nvGrpSpPr>
            <p:cNvPr id="261" name="Google Shape;261;p24"/>
            <p:cNvGrpSpPr/>
            <p:nvPr/>
          </p:nvGrpSpPr>
          <p:grpSpPr>
            <a:xfrm>
              <a:off x="76899" y="817003"/>
              <a:ext cx="3322126" cy="2144522"/>
              <a:chOff x="76899" y="817003"/>
              <a:chExt cx="3322126" cy="2144522"/>
            </a:xfrm>
          </p:grpSpPr>
          <p:sp>
            <p:nvSpPr>
              <p:cNvPr id="262" name="Google Shape;262;p24"/>
              <p:cNvSpPr/>
              <p:nvPr/>
            </p:nvSpPr>
            <p:spPr>
              <a:xfrm>
                <a:off x="310750" y="2045800"/>
                <a:ext cx="644100" cy="637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63" name="Google Shape;263;p24"/>
              <p:cNvSpPr txBox="1"/>
              <p:nvPr/>
            </p:nvSpPr>
            <p:spPr>
              <a:xfrm>
                <a:off x="76899" y="2116288"/>
                <a:ext cx="1111800" cy="49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いろんな</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ctr"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病院で薬を</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ctr"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もらっている</a:t>
                </a:r>
                <a:endParaRPr sz="12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264" name="Google Shape;264;p24"/>
              <p:cNvSpPr/>
              <p:nvPr/>
            </p:nvSpPr>
            <p:spPr>
              <a:xfrm>
                <a:off x="1439150" y="817003"/>
                <a:ext cx="644100" cy="637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65" name="Google Shape;265;p24"/>
              <p:cNvSpPr/>
              <p:nvPr/>
            </p:nvSpPr>
            <p:spPr>
              <a:xfrm>
                <a:off x="2350672" y="1928675"/>
                <a:ext cx="644100" cy="637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66" name="Google Shape;266;p24"/>
              <p:cNvSpPr txBox="1"/>
              <p:nvPr/>
            </p:nvSpPr>
            <p:spPr>
              <a:xfrm>
                <a:off x="906646" y="894600"/>
                <a:ext cx="1709100" cy="49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お薬がたくさんあって</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ctr"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間違えそうになる</a:t>
                </a:r>
                <a:endParaRPr sz="12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267" name="Google Shape;267;p24"/>
              <p:cNvSpPr txBox="1"/>
              <p:nvPr/>
            </p:nvSpPr>
            <p:spPr>
              <a:xfrm>
                <a:off x="1946425" y="1928675"/>
                <a:ext cx="1452600" cy="63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こんなこと</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ctr"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医師にいっても</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ctr"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いいのかなぁ…</a:t>
                </a:r>
                <a:endParaRPr sz="12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268" name="Google Shape;268;p24"/>
              <p:cNvSpPr/>
              <p:nvPr/>
            </p:nvSpPr>
            <p:spPr>
              <a:xfrm>
                <a:off x="779051" y="2751475"/>
                <a:ext cx="175800" cy="174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69" name="Google Shape;269;p24"/>
              <p:cNvSpPr/>
              <p:nvPr/>
            </p:nvSpPr>
            <p:spPr>
              <a:xfrm>
                <a:off x="1006025" y="2857425"/>
                <a:ext cx="105000" cy="1041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70" name="Google Shape;270;p24"/>
              <p:cNvSpPr/>
              <p:nvPr/>
            </p:nvSpPr>
            <p:spPr>
              <a:xfrm>
                <a:off x="2000876" y="1432100"/>
                <a:ext cx="175800" cy="174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71" name="Google Shape;271;p24"/>
              <p:cNvSpPr/>
              <p:nvPr/>
            </p:nvSpPr>
            <p:spPr>
              <a:xfrm>
                <a:off x="2036275" y="1715488"/>
                <a:ext cx="105000" cy="1041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72" name="Google Shape;272;p24"/>
              <p:cNvSpPr/>
              <p:nvPr/>
            </p:nvSpPr>
            <p:spPr>
              <a:xfrm>
                <a:off x="2409601" y="2566638"/>
                <a:ext cx="175800" cy="1743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73" name="Google Shape;273;p24"/>
              <p:cNvSpPr/>
              <p:nvPr/>
            </p:nvSpPr>
            <p:spPr>
              <a:xfrm>
                <a:off x="2299038" y="2740938"/>
                <a:ext cx="105000" cy="1041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grpSp>
        <p:sp>
          <p:nvSpPr>
            <p:cNvPr id="274" name="Google Shape;274;p24"/>
            <p:cNvSpPr txBox="1"/>
            <p:nvPr/>
          </p:nvSpPr>
          <p:spPr>
            <a:xfrm>
              <a:off x="6277554" y="1913988"/>
              <a:ext cx="983400" cy="49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dirty="0">
                  <a:latin typeface="UD Digi Kyokasho NK-R" panose="020B0400000000000000" pitchFamily="34" charset="-128"/>
                  <a:ea typeface="UD Digi Kyokasho NK-R" panose="020B0400000000000000" pitchFamily="34" charset="-128"/>
                  <a:cs typeface="BIZ UDPGothic"/>
                  <a:sym typeface="BIZ UDPGothic"/>
                </a:rPr>
                <a:t>いつでも</a:t>
              </a:r>
              <a:endParaRPr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0"/>
                </a:spcBef>
                <a:spcAft>
                  <a:spcPts val="0"/>
                </a:spcAft>
                <a:buNone/>
              </a:pPr>
              <a:r>
                <a:rPr lang="ja" dirty="0">
                  <a:latin typeface="UD Digi Kyokasho NK-R" panose="020B0400000000000000" pitchFamily="34" charset="-128"/>
                  <a:ea typeface="UD Digi Kyokasho NK-R" panose="020B0400000000000000" pitchFamily="34" charset="-128"/>
                  <a:cs typeface="BIZ UDPGothic"/>
                  <a:sym typeface="BIZ UDPGothic"/>
                </a:rPr>
                <a:t>相談OK</a:t>
              </a:r>
              <a:endParaRPr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275" name="Google Shape;275;p24"/>
            <p:cNvSpPr/>
            <p:nvPr/>
          </p:nvSpPr>
          <p:spPr>
            <a:xfrm>
              <a:off x="4312320" y="943271"/>
              <a:ext cx="828000" cy="820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76" name="Google Shape;276;p24"/>
            <p:cNvSpPr txBox="1"/>
            <p:nvPr/>
          </p:nvSpPr>
          <p:spPr>
            <a:xfrm>
              <a:off x="3871771" y="1105275"/>
              <a:ext cx="1709100" cy="49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dirty="0">
                  <a:latin typeface="UD Digi Kyokasho NK-R" panose="020B0400000000000000" pitchFamily="34" charset="-128"/>
                  <a:ea typeface="UD Digi Kyokasho NK-R" panose="020B0400000000000000" pitchFamily="34" charset="-128"/>
                  <a:cs typeface="BIZ UDPGothic"/>
                  <a:sym typeface="BIZ UDPGothic"/>
                </a:rPr>
                <a:t>専任の薬剤師が</a:t>
              </a:r>
              <a:endParaRPr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0"/>
                </a:spcBef>
                <a:spcAft>
                  <a:spcPts val="0"/>
                </a:spcAft>
                <a:buNone/>
              </a:pPr>
              <a:r>
                <a:rPr lang="ja" dirty="0">
                  <a:latin typeface="UD Digi Kyokasho NK-R" panose="020B0400000000000000" pitchFamily="34" charset="-128"/>
                  <a:ea typeface="UD Digi Kyokasho NK-R" panose="020B0400000000000000" pitchFamily="34" charset="-128"/>
                  <a:cs typeface="BIZ UDPGothic"/>
                  <a:sym typeface="BIZ UDPGothic"/>
                </a:rPr>
                <a:t>あなたの薬を管理</a:t>
              </a:r>
              <a:endParaRPr dirty="0">
                <a:latin typeface="UD Digi Kyokasho NK-R" panose="020B0400000000000000" pitchFamily="34" charset="-128"/>
                <a:ea typeface="UD Digi Kyokasho NK-R" panose="020B0400000000000000" pitchFamily="34" charset="-128"/>
                <a:cs typeface="BIZ UDPGothic"/>
                <a:sym typeface="BIZ UDPGothic"/>
              </a:endParaRPr>
            </a:p>
          </p:txBody>
        </p:sp>
        <p:cxnSp>
          <p:nvCxnSpPr>
            <p:cNvPr id="277" name="Google Shape;277;p24"/>
            <p:cNvCxnSpPr/>
            <p:nvPr/>
          </p:nvCxnSpPr>
          <p:spPr>
            <a:xfrm>
              <a:off x="3354550" y="2465775"/>
              <a:ext cx="1372200" cy="9900"/>
            </a:xfrm>
            <a:prstGeom prst="straightConnector1">
              <a:avLst/>
            </a:prstGeom>
            <a:noFill/>
            <a:ln w="28575" cap="flat" cmpd="sng">
              <a:solidFill>
                <a:srgbClr val="000000"/>
              </a:solidFill>
              <a:prstDash val="solid"/>
              <a:round/>
              <a:headEnd type="none" w="med" len="med"/>
              <a:tailEnd type="triangle" w="med" len="med"/>
            </a:ln>
          </p:spPr>
        </p:cxnSp>
      </p:grpSp>
      <p:pic>
        <p:nvPicPr>
          <p:cNvPr id="278" name="Google Shape;278;p24"/>
          <p:cNvPicPr preferRelativeResize="0"/>
          <p:nvPr/>
        </p:nvPicPr>
        <p:blipFill rotWithShape="1">
          <a:blip r:embed="rId3">
            <a:alphaModFix/>
          </a:blip>
          <a:srcRect l="31403" r="30323" b="46004"/>
          <a:stretch/>
        </p:blipFill>
        <p:spPr>
          <a:xfrm>
            <a:off x="1192687" y="1818711"/>
            <a:ext cx="983400" cy="1387389"/>
          </a:xfrm>
          <a:prstGeom prst="rect">
            <a:avLst/>
          </a:prstGeom>
          <a:noFill/>
          <a:ln>
            <a:noFill/>
          </a:ln>
        </p:spPr>
      </p:pic>
      <p:pic>
        <p:nvPicPr>
          <p:cNvPr id="279" name="Google Shape;279;p24"/>
          <p:cNvPicPr preferRelativeResize="0"/>
          <p:nvPr/>
        </p:nvPicPr>
        <p:blipFill>
          <a:blip r:embed="rId4">
            <a:alphaModFix/>
          </a:blip>
          <a:stretch>
            <a:fillRect/>
          </a:stretch>
        </p:blipFill>
        <p:spPr>
          <a:xfrm flipH="1">
            <a:off x="5086525" y="1837312"/>
            <a:ext cx="1111800" cy="1350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5"/>
          <p:cNvSpPr txBox="1">
            <a:spLocks noGrp="1"/>
          </p:cNvSpPr>
          <p:nvPr>
            <p:ph type="ctrTitle"/>
          </p:nvPr>
        </p:nvSpPr>
        <p:spPr>
          <a:xfrm>
            <a:off x="1340600" y="940550"/>
            <a:ext cx="6000900" cy="1104000"/>
          </a:xfrm>
          <a:prstGeom prst="rect">
            <a:avLst/>
          </a:prstGeom>
        </p:spPr>
        <p:txBody>
          <a:bodyPr spcFirstLastPara="1" wrap="square" lIns="317825" tIns="64575" rIns="64575" bIns="64575" anchor="ctr" anchorCtr="0">
            <a:noAutofit/>
          </a:bodyPr>
          <a:lstStyle/>
          <a:p>
            <a:pPr marL="63500" marR="190500" lvl="0" indent="0" algn="l" rtl="0">
              <a:spcBef>
                <a:spcPts val="700"/>
              </a:spcBef>
              <a:spcAft>
                <a:spcPts val="0"/>
              </a:spcAft>
              <a:buClr>
                <a:schemeClr val="dk1"/>
              </a:buClr>
              <a:buSzPts val="800"/>
              <a:buFont typeface="Arial"/>
              <a:buNone/>
            </a:pPr>
            <a:r>
              <a:rPr lang="ja" sz="1400" dirty="0">
                <a:solidFill>
                  <a:srgbClr val="000000"/>
                </a:solidFill>
                <a:cs typeface="BIZ UDPGothic"/>
                <a:sym typeface="BIZ UDPGothic"/>
              </a:rPr>
              <a:t>地域に密着した健康情報の拠点として、医療用の医薬品や一般用医薬品、健康食品の情報提供や健康に関する相談を行います。</a:t>
            </a:r>
            <a:endParaRPr sz="1400" dirty="0">
              <a:solidFill>
                <a:srgbClr val="000000"/>
              </a:solidFill>
              <a:cs typeface="BIZ UDPGothic"/>
              <a:sym typeface="BIZ UDPGothic"/>
            </a:endParaRPr>
          </a:p>
          <a:p>
            <a:pPr marL="63500" marR="190500" lvl="0" indent="0" algn="l" rtl="0">
              <a:spcBef>
                <a:spcPts val="700"/>
              </a:spcBef>
              <a:spcAft>
                <a:spcPts val="0"/>
              </a:spcAft>
              <a:buClr>
                <a:schemeClr val="dk1"/>
              </a:buClr>
              <a:buSzPts val="800"/>
              <a:buFont typeface="Arial"/>
              <a:buNone/>
            </a:pPr>
            <a:r>
              <a:rPr lang="ja" sz="1400" dirty="0">
                <a:solidFill>
                  <a:srgbClr val="000000"/>
                </a:solidFill>
                <a:cs typeface="BIZ UDPGothic"/>
                <a:sym typeface="BIZ UDPGothic"/>
              </a:rPr>
              <a:t>薬をまるごと把握して、医療機関と連携し皆さまの健康を守ります。24時間対応や在宅対応もいたします。</a:t>
            </a:r>
            <a:endParaRPr sz="1400" dirty="0">
              <a:solidFill>
                <a:srgbClr val="000000"/>
              </a:solidFill>
              <a:cs typeface="BIZ UDPGothic"/>
              <a:sym typeface="BIZ UDPGothic"/>
            </a:endParaRPr>
          </a:p>
        </p:txBody>
      </p:sp>
      <p:grpSp>
        <p:nvGrpSpPr>
          <p:cNvPr id="287" name="Google Shape;287;p25"/>
          <p:cNvGrpSpPr/>
          <p:nvPr/>
        </p:nvGrpSpPr>
        <p:grpSpPr>
          <a:xfrm>
            <a:off x="4668575" y="2778787"/>
            <a:ext cx="2272945" cy="611994"/>
            <a:chOff x="7347386" y="2660900"/>
            <a:chExt cx="2740800" cy="861600"/>
          </a:xfrm>
        </p:grpSpPr>
        <p:sp>
          <p:nvSpPr>
            <p:cNvPr id="288" name="Google Shape;288;p25"/>
            <p:cNvSpPr/>
            <p:nvPr/>
          </p:nvSpPr>
          <p:spPr>
            <a:xfrm>
              <a:off x="8456574" y="2660900"/>
              <a:ext cx="738000" cy="861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89" name="Google Shape;289;p25"/>
            <p:cNvSpPr txBox="1"/>
            <p:nvPr/>
          </p:nvSpPr>
          <p:spPr>
            <a:xfrm>
              <a:off x="7347386" y="2855437"/>
              <a:ext cx="2740800" cy="472500"/>
            </a:xfrm>
            <a:prstGeom prst="rect">
              <a:avLst/>
            </a:prstGeom>
            <a:noFill/>
            <a:ln>
              <a:noFill/>
            </a:ln>
          </p:spPr>
          <p:txBody>
            <a:bodyPr spcFirstLastPara="1" wrap="square" lIns="129450" tIns="129450" rIns="129450" bIns="129450" anchor="ctr" anchorCtr="0">
              <a:noAutofit/>
            </a:bodyPr>
            <a:lstStyle/>
            <a:p>
              <a:pPr marL="0" lvl="0" indent="0" algn="ctr" rtl="0">
                <a:spcBef>
                  <a:spcPts val="0"/>
                </a:spcBef>
                <a:spcAft>
                  <a:spcPts val="0"/>
                </a:spcAft>
                <a:buNone/>
              </a:pPr>
              <a:r>
                <a:rPr lang="ja" sz="1800" dirty="0">
                  <a:latin typeface="UD Digi Kyokasho NK-R" panose="020B0400000000000000" pitchFamily="34" charset="-128"/>
                  <a:ea typeface="UD Digi Kyokasho NK-R" panose="020B0400000000000000" pitchFamily="34" charset="-128"/>
                  <a:cs typeface="BIZ UDPGothic"/>
                  <a:sym typeface="BIZ UDPGothic"/>
                </a:rPr>
                <a:t>健康食品相談</a:t>
              </a:r>
              <a:endParaRPr sz="1800" dirty="0">
                <a:latin typeface="UD Digi Kyokasho NK-R" panose="020B0400000000000000" pitchFamily="34" charset="-128"/>
                <a:ea typeface="UD Digi Kyokasho NK-R" panose="020B0400000000000000" pitchFamily="34" charset="-128"/>
                <a:cs typeface="BIZ UDPGothic"/>
                <a:sym typeface="BIZ UDPGothic"/>
              </a:endParaRPr>
            </a:p>
          </p:txBody>
        </p:sp>
      </p:grpSp>
      <p:pic>
        <p:nvPicPr>
          <p:cNvPr id="290" name="Google Shape;290;p25"/>
          <p:cNvPicPr preferRelativeResize="0"/>
          <p:nvPr/>
        </p:nvPicPr>
        <p:blipFill rotWithShape="1">
          <a:blip r:embed="rId3">
            <a:alphaModFix/>
          </a:blip>
          <a:srcRect t="15522" b="15913"/>
          <a:stretch/>
        </p:blipFill>
        <p:spPr>
          <a:xfrm>
            <a:off x="2599550" y="3117638"/>
            <a:ext cx="2201025" cy="1509088"/>
          </a:xfrm>
          <a:prstGeom prst="rect">
            <a:avLst/>
          </a:prstGeom>
          <a:noFill/>
          <a:ln>
            <a:noFill/>
          </a:ln>
        </p:spPr>
      </p:pic>
      <p:sp>
        <p:nvSpPr>
          <p:cNvPr id="291" name="Google Shape;291;p25"/>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grpSp>
        <p:nvGrpSpPr>
          <p:cNvPr id="292" name="Google Shape;292;p25"/>
          <p:cNvGrpSpPr/>
          <p:nvPr/>
        </p:nvGrpSpPr>
        <p:grpSpPr>
          <a:xfrm>
            <a:off x="4668587" y="4236875"/>
            <a:ext cx="2045054" cy="611994"/>
            <a:chOff x="7592577" y="2660900"/>
            <a:chExt cx="2466000" cy="861600"/>
          </a:xfrm>
        </p:grpSpPr>
        <p:sp>
          <p:nvSpPr>
            <p:cNvPr id="293" name="Google Shape;293;p25"/>
            <p:cNvSpPr/>
            <p:nvPr/>
          </p:nvSpPr>
          <p:spPr>
            <a:xfrm>
              <a:off x="8456574" y="2660900"/>
              <a:ext cx="738000" cy="861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94" name="Google Shape;294;p25"/>
            <p:cNvSpPr txBox="1"/>
            <p:nvPr/>
          </p:nvSpPr>
          <p:spPr>
            <a:xfrm>
              <a:off x="7592577" y="2855430"/>
              <a:ext cx="2466000" cy="472500"/>
            </a:xfrm>
            <a:prstGeom prst="rect">
              <a:avLst/>
            </a:prstGeom>
            <a:noFill/>
            <a:ln>
              <a:noFill/>
            </a:ln>
          </p:spPr>
          <p:txBody>
            <a:bodyPr spcFirstLastPara="1" wrap="square" lIns="129450" tIns="129450" rIns="129450" bIns="129450" anchor="ctr" anchorCtr="0">
              <a:noAutofit/>
            </a:bodyPr>
            <a:lstStyle/>
            <a:p>
              <a:pPr marL="0" lvl="0" indent="0" algn="ctr" rtl="0">
                <a:spcBef>
                  <a:spcPts val="0"/>
                </a:spcBef>
                <a:spcAft>
                  <a:spcPts val="0"/>
                </a:spcAft>
                <a:buNone/>
              </a:pPr>
              <a:r>
                <a:rPr lang="ja" sz="1800" dirty="0">
                  <a:latin typeface="UD Digi Kyokasho NK-R" panose="020B0400000000000000" pitchFamily="34" charset="-128"/>
                  <a:ea typeface="UD Digi Kyokasho NK-R" panose="020B0400000000000000" pitchFamily="34" charset="-128"/>
                  <a:cs typeface="BIZ UDPGothic"/>
                  <a:sym typeface="BIZ UDPGothic"/>
                </a:rPr>
                <a:t>禁煙相談</a:t>
              </a:r>
              <a:endParaRPr sz="1800" dirty="0">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295" name="Google Shape;295;p25"/>
          <p:cNvGrpSpPr/>
          <p:nvPr/>
        </p:nvGrpSpPr>
        <p:grpSpPr>
          <a:xfrm>
            <a:off x="716312" y="2505650"/>
            <a:ext cx="2045054" cy="611994"/>
            <a:chOff x="7592577" y="2660900"/>
            <a:chExt cx="2466000" cy="861600"/>
          </a:xfrm>
        </p:grpSpPr>
        <p:sp>
          <p:nvSpPr>
            <p:cNvPr id="296" name="Google Shape;296;p25"/>
            <p:cNvSpPr/>
            <p:nvPr/>
          </p:nvSpPr>
          <p:spPr>
            <a:xfrm>
              <a:off x="8456574" y="2660900"/>
              <a:ext cx="738000" cy="861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97" name="Google Shape;297;p25"/>
            <p:cNvSpPr txBox="1"/>
            <p:nvPr/>
          </p:nvSpPr>
          <p:spPr>
            <a:xfrm>
              <a:off x="7592577" y="2855430"/>
              <a:ext cx="2466000" cy="472500"/>
            </a:xfrm>
            <a:prstGeom prst="rect">
              <a:avLst/>
            </a:prstGeom>
            <a:noFill/>
            <a:ln>
              <a:noFill/>
            </a:ln>
          </p:spPr>
          <p:txBody>
            <a:bodyPr spcFirstLastPara="1" wrap="square" lIns="129450" tIns="129450" rIns="129450" bIns="129450" anchor="ctr" anchorCtr="0">
              <a:noAutofit/>
            </a:bodyPr>
            <a:lstStyle/>
            <a:p>
              <a:pPr marL="0" lvl="0" indent="0" algn="ctr" rtl="0">
                <a:spcBef>
                  <a:spcPts val="0"/>
                </a:spcBef>
                <a:spcAft>
                  <a:spcPts val="0"/>
                </a:spcAft>
                <a:buNone/>
              </a:pPr>
              <a:r>
                <a:rPr lang="ja" sz="1800" dirty="0">
                  <a:latin typeface="UD Digi Kyokasho NK-R" panose="020B0400000000000000" pitchFamily="34" charset="-128"/>
                  <a:ea typeface="UD Digi Kyokasho NK-R" panose="020B0400000000000000" pitchFamily="34" charset="-128"/>
                  <a:cs typeface="BIZ UDPGothic"/>
                  <a:sym typeface="BIZ UDPGothic"/>
                </a:rPr>
                <a:t>おくすり相談</a:t>
              </a:r>
              <a:endParaRPr sz="1800" dirty="0">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298" name="Google Shape;298;p25"/>
          <p:cNvGrpSpPr/>
          <p:nvPr/>
        </p:nvGrpSpPr>
        <p:grpSpPr>
          <a:xfrm>
            <a:off x="554487" y="3772825"/>
            <a:ext cx="2045054" cy="611994"/>
            <a:chOff x="7592577" y="2660900"/>
            <a:chExt cx="2466000" cy="861600"/>
          </a:xfrm>
        </p:grpSpPr>
        <p:sp>
          <p:nvSpPr>
            <p:cNvPr id="299" name="Google Shape;299;p25"/>
            <p:cNvSpPr/>
            <p:nvPr/>
          </p:nvSpPr>
          <p:spPr>
            <a:xfrm>
              <a:off x="8456574" y="2660900"/>
              <a:ext cx="738000" cy="861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300" name="Google Shape;300;p25"/>
            <p:cNvSpPr txBox="1"/>
            <p:nvPr/>
          </p:nvSpPr>
          <p:spPr>
            <a:xfrm>
              <a:off x="7592577" y="2855430"/>
              <a:ext cx="2466000" cy="472500"/>
            </a:xfrm>
            <a:prstGeom prst="rect">
              <a:avLst/>
            </a:prstGeom>
            <a:noFill/>
            <a:ln>
              <a:noFill/>
            </a:ln>
          </p:spPr>
          <p:txBody>
            <a:bodyPr spcFirstLastPara="1" wrap="square" lIns="129450" tIns="129450" rIns="129450" bIns="129450" anchor="ctr" anchorCtr="0">
              <a:noAutofit/>
            </a:bodyPr>
            <a:lstStyle/>
            <a:p>
              <a:pPr marL="0" lvl="0" indent="0" algn="ctr" rtl="0">
                <a:spcBef>
                  <a:spcPts val="0"/>
                </a:spcBef>
                <a:spcAft>
                  <a:spcPts val="0"/>
                </a:spcAft>
                <a:buNone/>
              </a:pPr>
              <a:r>
                <a:rPr lang="ja" sz="1800" dirty="0">
                  <a:latin typeface="UD Digi Kyokasho NK-R" panose="020B0400000000000000" pitchFamily="34" charset="-128"/>
                  <a:ea typeface="UD Digi Kyokasho NK-R" panose="020B0400000000000000" pitchFamily="34" charset="-128"/>
                  <a:cs typeface="BIZ UDPGothic"/>
                  <a:sym typeface="BIZ UDPGothic"/>
                </a:rPr>
                <a:t>スキンケア相談</a:t>
              </a:r>
              <a:endParaRPr sz="1800" dirty="0">
                <a:latin typeface="UD Digi Kyokasho NK-R" panose="020B0400000000000000" pitchFamily="34" charset="-128"/>
                <a:ea typeface="UD Digi Kyokasho NK-R" panose="020B0400000000000000" pitchFamily="34" charset="-128"/>
                <a:cs typeface="BIZ UDPGothic"/>
                <a:sym typeface="BIZ UDPGothic"/>
              </a:endParaRPr>
            </a:p>
          </p:txBody>
        </p:sp>
      </p:grpSp>
      <p:pic>
        <p:nvPicPr>
          <p:cNvPr id="301" name="Google Shape;301;p25"/>
          <p:cNvPicPr preferRelativeResize="0"/>
          <p:nvPr/>
        </p:nvPicPr>
        <p:blipFill>
          <a:blip r:embed="rId4">
            <a:alphaModFix/>
          </a:blip>
          <a:stretch>
            <a:fillRect/>
          </a:stretch>
        </p:blipFill>
        <p:spPr>
          <a:xfrm>
            <a:off x="6170250" y="4125000"/>
            <a:ext cx="463800" cy="463800"/>
          </a:xfrm>
          <a:prstGeom prst="rect">
            <a:avLst/>
          </a:prstGeom>
          <a:noFill/>
          <a:ln>
            <a:noFill/>
          </a:ln>
        </p:spPr>
      </p:pic>
      <p:pic>
        <p:nvPicPr>
          <p:cNvPr id="302" name="Google Shape;302;p25"/>
          <p:cNvPicPr preferRelativeResize="0"/>
          <p:nvPr/>
        </p:nvPicPr>
        <p:blipFill>
          <a:blip r:embed="rId5">
            <a:alphaModFix/>
          </a:blip>
          <a:stretch>
            <a:fillRect/>
          </a:stretch>
        </p:blipFill>
        <p:spPr>
          <a:xfrm>
            <a:off x="596525" y="2559250"/>
            <a:ext cx="395350" cy="395350"/>
          </a:xfrm>
          <a:prstGeom prst="rect">
            <a:avLst/>
          </a:prstGeom>
          <a:noFill/>
          <a:ln>
            <a:noFill/>
          </a:ln>
        </p:spPr>
      </p:pic>
      <p:pic>
        <p:nvPicPr>
          <p:cNvPr id="303" name="Google Shape;303;p25"/>
          <p:cNvPicPr preferRelativeResize="0"/>
          <p:nvPr/>
        </p:nvPicPr>
        <p:blipFill>
          <a:blip r:embed="rId6">
            <a:alphaModFix/>
          </a:blip>
          <a:stretch>
            <a:fillRect/>
          </a:stretch>
        </p:blipFill>
        <p:spPr>
          <a:xfrm>
            <a:off x="320950" y="3881149"/>
            <a:ext cx="395350" cy="395350"/>
          </a:xfrm>
          <a:prstGeom prst="rect">
            <a:avLst/>
          </a:prstGeom>
          <a:noFill/>
          <a:ln>
            <a:noFill/>
          </a:ln>
        </p:spPr>
      </p:pic>
      <p:pic>
        <p:nvPicPr>
          <p:cNvPr id="304" name="Google Shape;304;p25"/>
          <p:cNvPicPr preferRelativeResize="0"/>
          <p:nvPr/>
        </p:nvPicPr>
        <p:blipFill>
          <a:blip r:embed="rId7">
            <a:alphaModFix/>
          </a:blip>
          <a:stretch>
            <a:fillRect/>
          </a:stretch>
        </p:blipFill>
        <p:spPr>
          <a:xfrm>
            <a:off x="4427513" y="2302413"/>
            <a:ext cx="463800" cy="463800"/>
          </a:xfrm>
          <a:prstGeom prst="rect">
            <a:avLst/>
          </a:prstGeom>
          <a:noFill/>
          <a:ln>
            <a:noFill/>
          </a:ln>
        </p:spPr>
      </p:pic>
      <p:grpSp>
        <p:nvGrpSpPr>
          <p:cNvPr id="305" name="Google Shape;305;p25"/>
          <p:cNvGrpSpPr/>
          <p:nvPr/>
        </p:nvGrpSpPr>
        <p:grpSpPr>
          <a:xfrm>
            <a:off x="2867362" y="2275100"/>
            <a:ext cx="2045054" cy="611994"/>
            <a:chOff x="7592577" y="2660900"/>
            <a:chExt cx="2466000" cy="861600"/>
          </a:xfrm>
        </p:grpSpPr>
        <p:sp>
          <p:nvSpPr>
            <p:cNvPr id="306" name="Google Shape;306;p25"/>
            <p:cNvSpPr/>
            <p:nvPr/>
          </p:nvSpPr>
          <p:spPr>
            <a:xfrm>
              <a:off x="8456574" y="2660900"/>
              <a:ext cx="738000" cy="8616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307" name="Google Shape;307;p25"/>
            <p:cNvSpPr txBox="1"/>
            <p:nvPr/>
          </p:nvSpPr>
          <p:spPr>
            <a:xfrm>
              <a:off x="7592577" y="2855430"/>
              <a:ext cx="2466000" cy="472500"/>
            </a:xfrm>
            <a:prstGeom prst="rect">
              <a:avLst/>
            </a:prstGeom>
            <a:noFill/>
            <a:ln>
              <a:noFill/>
            </a:ln>
          </p:spPr>
          <p:txBody>
            <a:bodyPr spcFirstLastPara="1" wrap="square" lIns="129450" tIns="129450" rIns="129450" bIns="129450" anchor="ctr" anchorCtr="0">
              <a:noAutofit/>
            </a:bodyPr>
            <a:lstStyle/>
            <a:p>
              <a:pPr marL="0" lvl="0" indent="0" algn="ctr" rtl="0">
                <a:spcBef>
                  <a:spcPts val="0"/>
                </a:spcBef>
                <a:spcAft>
                  <a:spcPts val="0"/>
                </a:spcAft>
                <a:buNone/>
              </a:pPr>
              <a:r>
                <a:rPr lang="ja" sz="1800" dirty="0">
                  <a:latin typeface="UD Digi Kyokasho NK-R" panose="020B0400000000000000" pitchFamily="34" charset="-128"/>
                  <a:ea typeface="UD Digi Kyokasho NK-R" panose="020B0400000000000000" pitchFamily="34" charset="-128"/>
                  <a:cs typeface="BIZ UDPGothic"/>
                  <a:sym typeface="BIZ UDPGothic"/>
                </a:rPr>
                <a:t>栄養相談</a:t>
              </a:r>
              <a:endParaRPr sz="1800" dirty="0">
                <a:latin typeface="UD Digi Kyokasho NK-R" panose="020B0400000000000000" pitchFamily="34" charset="-128"/>
                <a:ea typeface="UD Digi Kyokasho NK-R" panose="020B0400000000000000" pitchFamily="34" charset="-128"/>
                <a:cs typeface="BIZ UDPGothic"/>
                <a:sym typeface="BIZ UDPGothic"/>
              </a:endParaRPr>
            </a:p>
          </p:txBody>
        </p:sp>
      </p:grpSp>
      <p:pic>
        <p:nvPicPr>
          <p:cNvPr id="308" name="Google Shape;308;p25"/>
          <p:cNvPicPr preferRelativeResize="0"/>
          <p:nvPr/>
        </p:nvPicPr>
        <p:blipFill>
          <a:blip r:embed="rId8">
            <a:alphaModFix/>
          </a:blip>
          <a:stretch>
            <a:fillRect/>
          </a:stretch>
        </p:blipFill>
        <p:spPr>
          <a:xfrm>
            <a:off x="6546175" y="2887100"/>
            <a:ext cx="395350" cy="395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6"/>
          <p:cNvSpPr txBox="1">
            <a:spLocks noGrp="1"/>
          </p:cNvSpPr>
          <p:nvPr>
            <p:ph type="ctrTitle"/>
          </p:nvPr>
        </p:nvSpPr>
        <p:spPr>
          <a:xfrm>
            <a:off x="179400" y="136825"/>
            <a:ext cx="7201200" cy="540300"/>
          </a:xfrm>
          <a:prstGeom prst="rect">
            <a:avLst/>
          </a:prstGeom>
        </p:spPr>
        <p:txBody>
          <a:bodyPr spcFirstLastPara="1" wrap="square" lIns="317825" tIns="64575" rIns="64575" bIns="64575" anchor="ctr" anchorCtr="0">
            <a:noAutofit/>
          </a:bodyPr>
          <a:lstStyle/>
          <a:p>
            <a:pPr marL="0" lvl="0" indent="0" algn="ctr" rtl="0">
              <a:spcBef>
                <a:spcPts val="0"/>
              </a:spcBef>
              <a:spcAft>
                <a:spcPts val="600"/>
              </a:spcAft>
              <a:buClr>
                <a:schemeClr val="dk1"/>
              </a:buClr>
              <a:buSzPts val="800"/>
              <a:buFont typeface="Arial"/>
              <a:buNone/>
            </a:pPr>
            <a:r>
              <a:rPr lang="ja" sz="2400" dirty="0">
                <a:cs typeface="BIZ UDPGothic"/>
                <a:sym typeface="BIZ UDPGothic"/>
              </a:rPr>
              <a:t>保険対象外の費用についてのお知らせ</a:t>
            </a:r>
            <a:endParaRPr sz="2400" dirty="0">
              <a:solidFill>
                <a:srgbClr val="000000"/>
              </a:solidFill>
              <a:cs typeface="BIZ UDPGothic"/>
              <a:sym typeface="BIZ UDPGothic"/>
            </a:endParaRPr>
          </a:p>
        </p:txBody>
      </p:sp>
      <p:sp>
        <p:nvSpPr>
          <p:cNvPr id="314" name="Google Shape;314;p26"/>
          <p:cNvSpPr txBox="1"/>
          <p:nvPr/>
        </p:nvSpPr>
        <p:spPr>
          <a:xfrm>
            <a:off x="1279225" y="756875"/>
            <a:ext cx="5241000" cy="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当薬局では療養給付と直接関係のない以下の項目においては、実費で負担をお願いしています。ご了承ください。</a:t>
            </a:r>
            <a:endParaRPr sz="12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315" name="Google Shape;315;p26"/>
          <p:cNvSpPr txBox="1"/>
          <p:nvPr/>
        </p:nvSpPr>
        <p:spPr>
          <a:xfrm>
            <a:off x="624425" y="2446500"/>
            <a:ext cx="2004000" cy="954300"/>
          </a:xfrm>
          <a:prstGeom prst="rect">
            <a:avLst/>
          </a:prstGeom>
          <a:noFill/>
          <a:ln>
            <a:noFill/>
          </a:ln>
        </p:spPr>
        <p:txBody>
          <a:bodyPr spcFirstLastPara="1" wrap="square" lIns="64575" tIns="64575" rIns="64575" bIns="64575" anchor="t" anchorCtr="0">
            <a:noAutofit/>
          </a:bodyPr>
          <a:lstStyle/>
          <a:p>
            <a:pPr marL="0" lvl="0" indent="0" algn="l" rtl="0">
              <a:spcBef>
                <a:spcPts val="0"/>
              </a:spcBef>
              <a:spcAft>
                <a:spcPts val="0"/>
              </a:spcAft>
              <a:buNone/>
            </a:pPr>
            <a:r>
              <a:rPr lang="ja-JP" altLang="en-US" sz="1100">
                <a:latin typeface="UD Digi Kyokasho N-R" panose="020B0400000000000000" pitchFamily="34" charset="-128"/>
                <a:ea typeface="UD Digi Kyokasho N-R" panose="020B0400000000000000" pitchFamily="34" charset="-128"/>
                <a:cs typeface="BIZ UDGothic"/>
                <a:sym typeface="BIZ UDGothic"/>
              </a:rPr>
              <a:t>頂戴いたしません</a:t>
            </a:r>
            <a:endParaRPr sz="1100" dirty="0">
              <a:latin typeface="UD Digi Kyokasho N-R" panose="020B0400000000000000" pitchFamily="34" charset="-128"/>
              <a:ea typeface="UD Digi Kyokasho N-R" panose="020B0400000000000000" pitchFamily="34" charset="-128"/>
              <a:cs typeface="BIZ UDGothic"/>
              <a:sym typeface="BIZ UDGothic"/>
            </a:endParaRPr>
          </a:p>
        </p:txBody>
      </p:sp>
      <p:sp>
        <p:nvSpPr>
          <p:cNvPr id="317" name="Google Shape;317;p26"/>
          <p:cNvSpPr txBox="1"/>
          <p:nvPr/>
        </p:nvSpPr>
        <p:spPr>
          <a:xfrm>
            <a:off x="5158675" y="2526575"/>
            <a:ext cx="2004000" cy="450300"/>
          </a:xfrm>
          <a:prstGeom prst="rect">
            <a:avLst/>
          </a:prstGeom>
          <a:noFill/>
          <a:ln>
            <a:noFill/>
          </a:ln>
        </p:spPr>
        <p:txBody>
          <a:bodyPr spcFirstLastPara="1" wrap="square" lIns="64575" tIns="64575" rIns="64575" bIns="64575" anchor="t" anchorCtr="0">
            <a:noAutofit/>
          </a:bodyPr>
          <a:lstStyle/>
          <a:p>
            <a:pPr marL="0" lvl="0" indent="0" algn="ctr" rtl="0">
              <a:spcBef>
                <a:spcPts val="0"/>
              </a:spcBef>
              <a:spcAft>
                <a:spcPts val="0"/>
              </a:spcAft>
              <a:buNone/>
            </a:pPr>
            <a:r>
              <a:rPr lang="ja-JP" altLang="en-US" sz="1100">
                <a:latin typeface="UD Digi Kyokasho N-R" panose="020B0400000000000000" pitchFamily="34" charset="-128"/>
                <a:ea typeface="UD Digi Kyokasho N-R" panose="020B0400000000000000" pitchFamily="34" charset="-128"/>
                <a:cs typeface="BIZ UDGothic"/>
                <a:sym typeface="BIZ UDGothic"/>
              </a:rPr>
              <a:t>頂戴いたしません</a:t>
            </a:r>
            <a:endParaRPr sz="1100" dirty="0">
              <a:latin typeface="UD Digi Kyokasho N-R" panose="020B0400000000000000" pitchFamily="34" charset="-128"/>
              <a:ea typeface="UD Digi Kyokasho N-R" panose="020B0400000000000000" pitchFamily="34" charset="-128"/>
              <a:cs typeface="BIZ UDGothic"/>
              <a:sym typeface="BIZ UDGothic"/>
            </a:endParaRPr>
          </a:p>
        </p:txBody>
      </p:sp>
      <p:sp>
        <p:nvSpPr>
          <p:cNvPr id="319" name="Google Shape;319;p26"/>
          <p:cNvSpPr txBox="1"/>
          <p:nvPr/>
        </p:nvSpPr>
        <p:spPr>
          <a:xfrm>
            <a:off x="3015875" y="4627800"/>
            <a:ext cx="1726200" cy="474900"/>
          </a:xfrm>
          <a:prstGeom prst="rect">
            <a:avLst/>
          </a:prstGeom>
          <a:noFill/>
          <a:ln>
            <a:noFill/>
          </a:ln>
        </p:spPr>
        <p:txBody>
          <a:bodyPr spcFirstLastPara="1" wrap="square" lIns="64575" tIns="64575" rIns="64575" bIns="64575" anchor="t" anchorCtr="0">
            <a:noAutofit/>
          </a:bodyPr>
          <a:lstStyle/>
          <a:p>
            <a:pPr marL="0" lvl="0" indent="0" algn="ctr" rtl="0">
              <a:spcBef>
                <a:spcPts val="0"/>
              </a:spcBef>
              <a:spcAft>
                <a:spcPts val="0"/>
              </a:spcAft>
              <a:buNone/>
            </a:pPr>
            <a:r>
              <a:rPr lang="ja-JP" altLang="en-US" sz="1100">
                <a:latin typeface="UD Digi Kyokasho N-R" panose="020B0400000000000000" pitchFamily="34" charset="-128"/>
                <a:ea typeface="UD Digi Kyokasho N-R" panose="020B0400000000000000" pitchFamily="34" charset="-128"/>
                <a:cs typeface="BIZ UDGothic"/>
                <a:sym typeface="BIZ UDGothic"/>
              </a:rPr>
              <a:t>頂戴いたしません</a:t>
            </a:r>
            <a:endParaRPr sz="1100" dirty="0">
              <a:latin typeface="UD Digi Kyokasho N-R" panose="020B0400000000000000" pitchFamily="34" charset="-128"/>
              <a:ea typeface="UD Digi Kyokasho N-R" panose="020B0400000000000000" pitchFamily="34" charset="-128"/>
              <a:cs typeface="BIZ UDGothic"/>
              <a:sym typeface="BIZ UDGothic"/>
            </a:endParaRPr>
          </a:p>
        </p:txBody>
      </p:sp>
      <p:pic>
        <p:nvPicPr>
          <p:cNvPr id="321" name="Google Shape;321;p26"/>
          <p:cNvPicPr preferRelativeResize="0"/>
          <p:nvPr/>
        </p:nvPicPr>
        <p:blipFill>
          <a:blip r:embed="rId3">
            <a:alphaModFix/>
          </a:blip>
          <a:stretch>
            <a:fillRect/>
          </a:stretch>
        </p:blipFill>
        <p:spPr>
          <a:xfrm>
            <a:off x="6096600" y="4107303"/>
            <a:ext cx="450250" cy="450250"/>
          </a:xfrm>
          <a:prstGeom prst="rect">
            <a:avLst/>
          </a:prstGeom>
          <a:noFill/>
          <a:ln>
            <a:noFill/>
          </a:ln>
        </p:spPr>
      </p:pic>
      <p:grpSp>
        <p:nvGrpSpPr>
          <p:cNvPr id="322" name="Google Shape;322;p26"/>
          <p:cNvGrpSpPr/>
          <p:nvPr/>
        </p:nvGrpSpPr>
        <p:grpSpPr>
          <a:xfrm>
            <a:off x="3428710" y="4107270"/>
            <a:ext cx="900542" cy="450315"/>
            <a:chOff x="5779725" y="943125"/>
            <a:chExt cx="1367150" cy="749900"/>
          </a:xfrm>
        </p:grpSpPr>
        <p:pic>
          <p:nvPicPr>
            <p:cNvPr id="323" name="Google Shape;323;p26"/>
            <p:cNvPicPr preferRelativeResize="0"/>
            <p:nvPr/>
          </p:nvPicPr>
          <p:blipFill>
            <a:blip r:embed="rId4">
              <a:alphaModFix/>
            </a:blip>
            <a:stretch>
              <a:fillRect/>
            </a:stretch>
          </p:blipFill>
          <p:spPr>
            <a:xfrm>
              <a:off x="5779725" y="943125"/>
              <a:ext cx="749900" cy="749900"/>
            </a:xfrm>
            <a:prstGeom prst="rect">
              <a:avLst/>
            </a:prstGeom>
            <a:noFill/>
            <a:ln>
              <a:noFill/>
            </a:ln>
          </p:spPr>
        </p:pic>
        <p:pic>
          <p:nvPicPr>
            <p:cNvPr id="324" name="Google Shape;324;p26"/>
            <p:cNvPicPr preferRelativeResize="0"/>
            <p:nvPr/>
          </p:nvPicPr>
          <p:blipFill>
            <a:blip r:embed="rId5">
              <a:alphaModFix/>
            </a:blip>
            <a:stretch>
              <a:fillRect/>
            </a:stretch>
          </p:blipFill>
          <p:spPr>
            <a:xfrm>
              <a:off x="6396975" y="943125"/>
              <a:ext cx="749900" cy="749900"/>
            </a:xfrm>
            <a:prstGeom prst="rect">
              <a:avLst/>
            </a:prstGeom>
            <a:noFill/>
            <a:ln>
              <a:noFill/>
            </a:ln>
          </p:spPr>
        </p:pic>
      </p:grpSp>
      <p:pic>
        <p:nvPicPr>
          <p:cNvPr id="325" name="Google Shape;325;p26"/>
          <p:cNvPicPr preferRelativeResize="0"/>
          <p:nvPr/>
        </p:nvPicPr>
        <p:blipFill>
          <a:blip r:embed="rId6">
            <a:alphaModFix/>
          </a:blip>
          <a:stretch>
            <a:fillRect/>
          </a:stretch>
        </p:blipFill>
        <p:spPr>
          <a:xfrm>
            <a:off x="1211100" y="4131950"/>
            <a:ext cx="450250" cy="450250"/>
          </a:xfrm>
          <a:prstGeom prst="rect">
            <a:avLst/>
          </a:prstGeom>
          <a:noFill/>
          <a:ln>
            <a:noFill/>
          </a:ln>
        </p:spPr>
      </p:pic>
      <p:pic>
        <p:nvPicPr>
          <p:cNvPr id="326" name="Google Shape;326;p26"/>
          <p:cNvPicPr preferRelativeResize="0"/>
          <p:nvPr/>
        </p:nvPicPr>
        <p:blipFill>
          <a:blip r:embed="rId7">
            <a:alphaModFix/>
          </a:blip>
          <a:stretch>
            <a:fillRect/>
          </a:stretch>
        </p:blipFill>
        <p:spPr>
          <a:xfrm>
            <a:off x="3555187" y="1940925"/>
            <a:ext cx="450225" cy="450225"/>
          </a:xfrm>
          <a:prstGeom prst="rect">
            <a:avLst/>
          </a:prstGeom>
          <a:noFill/>
          <a:ln w="38100" cap="flat" cmpd="sng">
            <a:solidFill>
              <a:srgbClr val="000000"/>
            </a:solidFill>
            <a:prstDash val="solid"/>
            <a:round/>
            <a:headEnd type="none" w="sm" len="sm"/>
            <a:tailEnd type="none" w="sm" len="sm"/>
          </a:ln>
        </p:spPr>
      </p:pic>
      <p:pic>
        <p:nvPicPr>
          <p:cNvPr id="327" name="Google Shape;327;p26"/>
          <p:cNvPicPr preferRelativeResize="0"/>
          <p:nvPr/>
        </p:nvPicPr>
        <p:blipFill>
          <a:blip r:embed="rId8">
            <a:alphaModFix/>
          </a:blip>
          <a:stretch>
            <a:fillRect/>
          </a:stretch>
        </p:blipFill>
        <p:spPr>
          <a:xfrm>
            <a:off x="5891950" y="1884022"/>
            <a:ext cx="654900" cy="654900"/>
          </a:xfrm>
          <a:prstGeom prst="rect">
            <a:avLst/>
          </a:prstGeom>
          <a:noFill/>
          <a:ln>
            <a:noFill/>
          </a:ln>
        </p:spPr>
      </p:pic>
      <p:cxnSp>
        <p:nvCxnSpPr>
          <p:cNvPr id="328" name="Google Shape;328;p26"/>
          <p:cNvCxnSpPr/>
          <p:nvPr/>
        </p:nvCxnSpPr>
        <p:spPr>
          <a:xfrm rot="10800000" flipH="1">
            <a:off x="180000" y="669313"/>
            <a:ext cx="7200000" cy="7800"/>
          </a:xfrm>
          <a:prstGeom prst="straightConnector1">
            <a:avLst/>
          </a:prstGeom>
          <a:noFill/>
          <a:ln w="28575" cap="flat" cmpd="sng">
            <a:solidFill>
              <a:srgbClr val="FF9900"/>
            </a:solidFill>
            <a:prstDash val="solid"/>
            <a:round/>
            <a:headEnd type="none" w="med" len="med"/>
            <a:tailEnd type="none" w="med" len="med"/>
          </a:ln>
        </p:spPr>
      </p:cxnSp>
      <p:sp>
        <p:nvSpPr>
          <p:cNvPr id="329" name="Google Shape;329;p26"/>
          <p:cNvSpPr/>
          <p:nvPr/>
        </p:nvSpPr>
        <p:spPr>
          <a:xfrm>
            <a:off x="602225" y="1403600"/>
            <a:ext cx="17661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薬剤の容器代</a:t>
            </a:r>
            <a:endParaRPr dirty="0">
              <a:latin typeface="UD Digi Kyokasho NK-R" panose="020B0400000000000000" pitchFamily="34" charset="-128"/>
              <a:ea typeface="UD Digi Kyokasho NK-R" panose="020B0400000000000000" pitchFamily="34" charset="-128"/>
              <a:cs typeface="BIZ UDPGothic"/>
              <a:sym typeface="BIZ UDPGothic"/>
            </a:endParaRPr>
          </a:p>
        </p:txBody>
      </p:sp>
      <p:pic>
        <p:nvPicPr>
          <p:cNvPr id="330" name="Google Shape;330;p26"/>
          <p:cNvPicPr preferRelativeResize="0"/>
          <p:nvPr/>
        </p:nvPicPr>
        <p:blipFill>
          <a:blip r:embed="rId9">
            <a:alphaModFix/>
          </a:blip>
          <a:stretch>
            <a:fillRect/>
          </a:stretch>
        </p:blipFill>
        <p:spPr>
          <a:xfrm>
            <a:off x="1215113" y="1817225"/>
            <a:ext cx="540325" cy="540325"/>
          </a:xfrm>
          <a:prstGeom prst="rect">
            <a:avLst/>
          </a:prstGeom>
          <a:noFill/>
          <a:ln>
            <a:noFill/>
          </a:ln>
        </p:spPr>
      </p:pic>
      <p:sp>
        <p:nvSpPr>
          <p:cNvPr id="331" name="Google Shape;331;p26"/>
          <p:cNvSpPr/>
          <p:nvPr/>
        </p:nvSpPr>
        <p:spPr>
          <a:xfrm>
            <a:off x="2897325" y="1434038"/>
            <a:ext cx="18513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患者希望による一包化</a:t>
            </a:r>
            <a:endParaRPr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332" name="Google Shape;332;p26"/>
          <p:cNvSpPr/>
          <p:nvPr/>
        </p:nvSpPr>
        <p:spPr>
          <a:xfrm>
            <a:off x="5277625" y="1437000"/>
            <a:ext cx="17661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在宅医療の交通費</a:t>
            </a:r>
            <a:endParaRPr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333" name="Google Shape;333;p26"/>
          <p:cNvSpPr/>
          <p:nvPr/>
        </p:nvSpPr>
        <p:spPr>
          <a:xfrm>
            <a:off x="553925" y="3541225"/>
            <a:ext cx="1851300" cy="4749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患者希望による</a:t>
            </a:r>
            <a:endParaRPr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a:p>
            <a:pPr marL="0" lvl="0" indent="0" algn="ctr" rtl="0">
              <a:spcBef>
                <a:spcPts val="0"/>
              </a:spcBef>
              <a:spcAft>
                <a:spcPts val="0"/>
              </a:spcAft>
              <a:buClr>
                <a:schemeClr val="dk1"/>
              </a:buClr>
              <a:buSzPts val="1100"/>
              <a:buFont typeface="Arial"/>
              <a:buNone/>
            </a:pPr>
            <a:r>
              <a:rPr lang="ja"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甘味料などの添加</a:t>
            </a:r>
            <a:endParaRPr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334" name="Google Shape;334;p26"/>
          <p:cNvSpPr/>
          <p:nvPr/>
        </p:nvSpPr>
        <p:spPr>
          <a:xfrm>
            <a:off x="2897325" y="3528925"/>
            <a:ext cx="1851300" cy="4749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患者さん宅へ</a:t>
            </a:r>
            <a:endParaRPr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a:p>
            <a:pPr marL="0" lvl="0" indent="0" algn="ctr" rtl="0">
              <a:spcBef>
                <a:spcPts val="0"/>
              </a:spcBef>
              <a:spcAft>
                <a:spcPts val="0"/>
              </a:spcAft>
              <a:buClr>
                <a:schemeClr val="dk1"/>
              </a:buClr>
              <a:buSzPts val="1100"/>
              <a:buFont typeface="Arial"/>
              <a:buNone/>
            </a:pPr>
            <a:r>
              <a:rPr lang="ja"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調剤した薬の持参料</a:t>
            </a:r>
            <a:endParaRPr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335" name="Google Shape;335;p26"/>
          <p:cNvSpPr/>
          <p:nvPr/>
        </p:nvSpPr>
        <p:spPr>
          <a:xfrm>
            <a:off x="5293750" y="3528925"/>
            <a:ext cx="1851300" cy="4749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患者希望による</a:t>
            </a:r>
            <a:endParaRPr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a:p>
            <a:pPr marL="0" lvl="0" indent="0" algn="ctr" rtl="0">
              <a:spcBef>
                <a:spcPts val="0"/>
              </a:spcBef>
              <a:spcAft>
                <a:spcPts val="0"/>
              </a:spcAft>
              <a:buClr>
                <a:schemeClr val="dk1"/>
              </a:buClr>
              <a:buSzPts val="1100"/>
              <a:buFont typeface="Arial"/>
              <a:buNone/>
            </a:pPr>
            <a:r>
              <a:rPr lang="ja"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服薬カレンダー</a:t>
            </a:r>
            <a:endParaRPr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7"/>
          <p:cNvSpPr txBox="1">
            <a:spLocks noGrp="1"/>
          </p:cNvSpPr>
          <p:nvPr>
            <p:ph type="ctrTitle"/>
          </p:nvPr>
        </p:nvSpPr>
        <p:spPr>
          <a:xfrm>
            <a:off x="143250" y="943277"/>
            <a:ext cx="7273500" cy="3627300"/>
          </a:xfrm>
          <a:prstGeom prst="rect">
            <a:avLst/>
          </a:prstGeom>
        </p:spPr>
        <p:txBody>
          <a:bodyPr spcFirstLastPara="1" wrap="square" lIns="317825" tIns="64575" rIns="64575" bIns="64575" anchor="t" anchorCtr="0">
            <a:noAutofit/>
          </a:bodyPr>
          <a:lstStyle/>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cs typeface="BIZ UDPGothic"/>
                <a:sym typeface="BIZ UDPGothic"/>
              </a:rPr>
              <a:t>戦傷病者特別援護法→生活保護法による医療扶助・更生医療</a:t>
            </a:r>
            <a:endParaRPr sz="1400" dirty="0">
              <a:solidFill>
                <a:srgbClr val="000000"/>
              </a:solidFill>
              <a:highlight>
                <a:srgbClr val="FFFFFF"/>
              </a:highlight>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cs typeface="BIZ UDPGothic"/>
                <a:sym typeface="BIZ UDPGothic"/>
              </a:rPr>
              <a:t>原子爆弾被爆者に対する援護に関する法律→認定疾病医療・一般疾病医療費</a:t>
            </a:r>
            <a:endParaRPr sz="1400" dirty="0">
              <a:solidFill>
                <a:srgbClr val="000000"/>
              </a:solidFill>
              <a:highlight>
                <a:srgbClr val="FFFFFF"/>
              </a:highlight>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cs typeface="BIZ UDPGothic"/>
                <a:sym typeface="BIZ UDPGothic"/>
              </a:rPr>
              <a:t>感染症の予防及び感染症の患者に対する医療に関する法律→結核患者の適正医療</a:t>
            </a:r>
            <a:endParaRPr sz="1400" dirty="0">
              <a:solidFill>
                <a:srgbClr val="000000"/>
              </a:solidFill>
              <a:highlight>
                <a:srgbClr val="FFFFFF"/>
              </a:highlight>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cs typeface="BIZ UDPGothic"/>
                <a:sym typeface="BIZ UDPGothic"/>
              </a:rPr>
              <a:t>障害者自立支援法→精神通院医療・更生医療・育成医療</a:t>
            </a:r>
            <a:endParaRPr sz="1400" dirty="0">
              <a:solidFill>
                <a:srgbClr val="000000"/>
              </a:solidFill>
              <a:highlight>
                <a:srgbClr val="FFFFFF"/>
              </a:highlight>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cs typeface="BIZ UDPGothic"/>
                <a:sym typeface="BIZ UDPGothic"/>
              </a:rPr>
              <a:t>児童福祉法→療育の給付・障害児施設医療・小児慢性特定疾患治療研究事業に係る医療・児童福祉法の措置等に係る医療</a:t>
            </a:r>
            <a:endParaRPr sz="1400" dirty="0">
              <a:solidFill>
                <a:srgbClr val="000000"/>
              </a:solidFill>
              <a:highlight>
                <a:srgbClr val="FFFFFF"/>
              </a:highlight>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cs typeface="BIZ UDPGothic"/>
                <a:sym typeface="BIZ UDPGothic"/>
              </a:rPr>
              <a:t>母子保健法による養育医療</a:t>
            </a:r>
            <a:endParaRPr sz="1400" dirty="0">
              <a:solidFill>
                <a:srgbClr val="000000"/>
              </a:solidFill>
              <a:highlight>
                <a:srgbClr val="FFFFFF"/>
              </a:highlight>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cs typeface="BIZ UDPGothic"/>
                <a:sym typeface="BIZ UDPGothic"/>
              </a:rPr>
              <a:t>特定疾患治療費及び先天性血液凝固因子障害等治療費</a:t>
            </a:r>
            <a:endParaRPr sz="1400" dirty="0">
              <a:solidFill>
                <a:srgbClr val="000000"/>
              </a:solidFill>
              <a:highlight>
                <a:srgbClr val="FFFFFF"/>
              </a:highlight>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cs typeface="BIZ UDPGothic"/>
                <a:sym typeface="BIZ UDPGothic"/>
              </a:rPr>
              <a:t>小児慢性特定疾患治療研究事業に係る医療の給付</a:t>
            </a:r>
            <a:endParaRPr sz="1400" dirty="0">
              <a:solidFill>
                <a:srgbClr val="000000"/>
              </a:solidFill>
              <a:highlight>
                <a:srgbClr val="FFFFFF"/>
              </a:highlight>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cs typeface="BIZ UDPGothic"/>
                <a:sym typeface="BIZ UDPGothic"/>
              </a:rPr>
              <a:t>石綿による健康被害の救済に関する法律による医療費の支給</a:t>
            </a:r>
            <a:endParaRPr sz="1400" dirty="0">
              <a:solidFill>
                <a:srgbClr val="000000"/>
              </a:solidFill>
              <a:highlight>
                <a:srgbClr val="FFFFFF"/>
              </a:highlight>
              <a:cs typeface="BIZ UDPGothic"/>
              <a:sym typeface="BIZ UDPGothic"/>
            </a:endParaRPr>
          </a:p>
          <a:p>
            <a:pPr marL="457200" lvl="0" indent="-317500" algn="l" rtl="0">
              <a:lnSpc>
                <a:spcPct val="150000"/>
              </a:lnSpc>
              <a:spcBef>
                <a:spcPts val="0"/>
              </a:spcBef>
              <a:spcAft>
                <a:spcPts val="0"/>
              </a:spcAft>
              <a:buClr>
                <a:srgbClr val="000000"/>
              </a:buClr>
              <a:buSzPts val="1400"/>
              <a:buFont typeface="BIZ UDPGothic"/>
              <a:buChar char="●"/>
            </a:pPr>
            <a:r>
              <a:rPr lang="ja" sz="1400" dirty="0">
                <a:solidFill>
                  <a:srgbClr val="000000"/>
                </a:solidFill>
                <a:highlight>
                  <a:srgbClr val="FFFFFF"/>
                </a:highlight>
                <a:cs typeface="BIZ UDPGothic"/>
                <a:sym typeface="BIZ UDPGothic"/>
              </a:rPr>
              <a:t>生活保護法による医療扶助</a:t>
            </a:r>
            <a:endParaRPr sz="1400" dirty="0">
              <a:solidFill>
                <a:srgbClr val="000000"/>
              </a:solidFill>
              <a:highlight>
                <a:srgbClr val="FFFFFF"/>
              </a:highlight>
              <a:cs typeface="BIZ UDPGothic"/>
              <a:sym typeface="BIZ UDPGothic"/>
            </a:endParaRPr>
          </a:p>
          <a:p>
            <a:pPr marL="0" marR="0" lvl="0" indent="0" algn="just" rtl="0">
              <a:lnSpc>
                <a:spcPct val="100000"/>
              </a:lnSpc>
              <a:spcBef>
                <a:spcPts val="500"/>
              </a:spcBef>
              <a:spcAft>
                <a:spcPts val="0"/>
              </a:spcAft>
              <a:buClr>
                <a:schemeClr val="dk1"/>
              </a:buClr>
              <a:buSzPts val="1100"/>
              <a:buFont typeface="Arial"/>
              <a:buNone/>
            </a:pPr>
            <a:endParaRPr sz="1800" dirty="0">
              <a:solidFill>
                <a:srgbClr val="000000"/>
              </a:solidFill>
              <a:cs typeface="M PLUS 1p"/>
              <a:sym typeface="M PLUS 1p"/>
            </a:endParaRPr>
          </a:p>
        </p:txBody>
      </p:sp>
      <p:sp>
        <p:nvSpPr>
          <p:cNvPr id="341" name="Google Shape;341;p27"/>
          <p:cNvSpPr txBox="1"/>
          <p:nvPr/>
        </p:nvSpPr>
        <p:spPr>
          <a:xfrm>
            <a:off x="215650" y="213150"/>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dirty="0">
                <a:latin typeface="UD Digi Kyokasho NK-R" panose="020B0400000000000000" pitchFamily="34" charset="-128"/>
                <a:ea typeface="UD Digi Kyokasho NK-R" panose="020B0400000000000000" pitchFamily="34" charset="-128"/>
                <a:cs typeface="BIZ UDPGothic"/>
                <a:sym typeface="BIZ UDPGothic"/>
              </a:rPr>
              <a:t>取扱い公費負担医療</a:t>
            </a:r>
            <a:endParaRPr sz="3000" dirty="0">
              <a:latin typeface="UD Digi Kyokasho NK-R" panose="020B0400000000000000" pitchFamily="34" charset="-128"/>
              <a:ea typeface="UD Digi Kyokasho NK-R" panose="020B0400000000000000" pitchFamily="34" charset="-128"/>
              <a:cs typeface="BIZ UDPGothic"/>
              <a:sym typeface="BIZ UDPGothic"/>
            </a:endParaRPr>
          </a:p>
        </p:txBody>
      </p:sp>
      <p:pic>
        <p:nvPicPr>
          <p:cNvPr id="342" name="Google Shape;342;p27"/>
          <p:cNvPicPr preferRelativeResize="0"/>
          <p:nvPr/>
        </p:nvPicPr>
        <p:blipFill>
          <a:blip r:embed="rId3">
            <a:alphaModFix/>
          </a:blip>
          <a:stretch>
            <a:fillRect/>
          </a:stretch>
        </p:blipFill>
        <p:spPr>
          <a:xfrm>
            <a:off x="5965450" y="2945025"/>
            <a:ext cx="1202625" cy="1202625"/>
          </a:xfrm>
          <a:prstGeom prst="rect">
            <a:avLst/>
          </a:prstGeom>
          <a:noFill/>
          <a:ln>
            <a:noFill/>
          </a:ln>
        </p:spPr>
      </p:pic>
      <p:sp>
        <p:nvSpPr>
          <p:cNvPr id="343" name="Google Shape;343;p27"/>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8"/>
          <p:cNvSpPr txBox="1">
            <a:spLocks noGrp="1"/>
          </p:cNvSpPr>
          <p:nvPr>
            <p:ph type="ctrTitle"/>
          </p:nvPr>
        </p:nvSpPr>
        <p:spPr>
          <a:xfrm>
            <a:off x="322106" y="3695198"/>
            <a:ext cx="6754800" cy="1231965"/>
          </a:xfrm>
          <a:prstGeom prst="rect">
            <a:avLst/>
          </a:prstGeom>
        </p:spPr>
        <p:txBody>
          <a:bodyPr spcFirstLastPara="1" wrap="square" lIns="317825" tIns="64575" rIns="64575" bIns="64575" anchor="t" anchorCtr="0">
            <a:noAutofit/>
          </a:bodyPr>
          <a:lstStyle/>
          <a:p>
            <a:pPr algn="l" rtl="0">
              <a:spcBef>
                <a:spcPts val="0"/>
              </a:spcBef>
              <a:spcAft>
                <a:spcPts val="1000"/>
              </a:spcAft>
            </a:pPr>
            <a:r>
              <a:rPr lang="ja-JP" altLang="en-US" sz="1800" b="0" i="0" u="none" strike="noStrike">
                <a:solidFill>
                  <a:srgbClr val="000000"/>
                </a:solidFill>
                <a:effectLst/>
                <a:latin typeface="BIZ UDPGothic" panose="020B0400000000000000" pitchFamily="34" charset="-128"/>
                <a:ea typeface="BIZ UDPGothic" panose="020B0400000000000000" pitchFamily="34" charset="-128"/>
              </a:rPr>
              <a:t>当薬局では、薬剤情報等を取得・活用することにより、質の高い保険調剤の提供に努めています。正確な情報を取得・活用するため、マイナ保険証のご利用について、ご理解・ご協力いただきますようお願いします。</a:t>
            </a:r>
            <a:br>
              <a:rPr lang="ja-JP" altLang="en-US" sz="1000" b="0">
                <a:effectLst/>
              </a:rPr>
            </a:br>
            <a:br>
              <a:rPr lang="ja-JP" altLang="en-US" sz="1000"/>
            </a:br>
            <a:endParaRPr sz="1800" dirty="0">
              <a:sym typeface="BIZ UDPGothic"/>
            </a:endParaRPr>
          </a:p>
        </p:txBody>
      </p:sp>
      <p:sp>
        <p:nvSpPr>
          <p:cNvPr id="349" name="Google Shape;349;p28"/>
          <p:cNvSpPr txBox="1"/>
          <p:nvPr/>
        </p:nvSpPr>
        <p:spPr>
          <a:xfrm>
            <a:off x="190496" y="271152"/>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3000" dirty="0">
                <a:latin typeface="UD Digi Kyokasho NK-R" panose="020B0400000000000000" pitchFamily="34" charset="-128"/>
                <a:ea typeface="UD Digi Kyokasho NK-R" panose="020B0400000000000000" pitchFamily="34" charset="-128"/>
                <a:cs typeface="BIZ UDPGothic"/>
                <a:sym typeface="BIZ UDPGothic"/>
              </a:rPr>
              <a:t>情報通信技術を活用しています</a:t>
            </a:r>
            <a:endParaRPr sz="3000" dirty="0">
              <a:latin typeface="UD Digi Kyokasho NK-R" panose="020B0400000000000000" pitchFamily="34" charset="-128"/>
              <a:ea typeface="UD Digi Kyokasho NK-R" panose="020B0400000000000000" pitchFamily="34" charset="-128"/>
              <a:cs typeface="BIZ UDPGothic"/>
              <a:sym typeface="BIZ UDPGothic"/>
            </a:endParaRPr>
          </a:p>
        </p:txBody>
      </p:sp>
      <p:grpSp>
        <p:nvGrpSpPr>
          <p:cNvPr id="350" name="Google Shape;350;p28"/>
          <p:cNvGrpSpPr/>
          <p:nvPr/>
        </p:nvGrpSpPr>
        <p:grpSpPr>
          <a:xfrm>
            <a:off x="2278056" y="1603975"/>
            <a:ext cx="4869639" cy="1522403"/>
            <a:chOff x="3242450" y="2033675"/>
            <a:chExt cx="6886775" cy="2160050"/>
          </a:xfrm>
        </p:grpSpPr>
        <p:grpSp>
          <p:nvGrpSpPr>
            <p:cNvPr id="351" name="Google Shape;351;p28"/>
            <p:cNvGrpSpPr/>
            <p:nvPr/>
          </p:nvGrpSpPr>
          <p:grpSpPr>
            <a:xfrm>
              <a:off x="3242450" y="2033675"/>
              <a:ext cx="6886775" cy="2010175"/>
              <a:chOff x="2813700" y="2545350"/>
              <a:chExt cx="6886775" cy="2010175"/>
            </a:xfrm>
          </p:grpSpPr>
          <p:pic>
            <p:nvPicPr>
              <p:cNvPr id="352" name="Google Shape;352;p28"/>
              <p:cNvPicPr preferRelativeResize="0"/>
              <p:nvPr/>
            </p:nvPicPr>
            <p:blipFill>
              <a:blip r:embed="rId3">
                <a:alphaModFix/>
              </a:blip>
              <a:stretch>
                <a:fillRect/>
              </a:stretch>
            </p:blipFill>
            <p:spPr>
              <a:xfrm>
                <a:off x="2997512" y="2545350"/>
                <a:ext cx="723450" cy="723450"/>
              </a:xfrm>
              <a:prstGeom prst="rect">
                <a:avLst/>
              </a:prstGeom>
              <a:noFill/>
              <a:ln>
                <a:noFill/>
              </a:ln>
            </p:spPr>
          </p:pic>
          <p:pic>
            <p:nvPicPr>
              <p:cNvPr id="353" name="Google Shape;353;p28"/>
              <p:cNvPicPr preferRelativeResize="0"/>
              <p:nvPr/>
            </p:nvPicPr>
            <p:blipFill>
              <a:blip r:embed="rId4">
                <a:alphaModFix/>
              </a:blip>
              <a:stretch>
                <a:fillRect/>
              </a:stretch>
            </p:blipFill>
            <p:spPr>
              <a:xfrm>
                <a:off x="4415650" y="2694825"/>
                <a:ext cx="1860700" cy="1860700"/>
              </a:xfrm>
              <a:prstGeom prst="rect">
                <a:avLst/>
              </a:prstGeom>
              <a:noFill/>
              <a:ln>
                <a:noFill/>
              </a:ln>
            </p:spPr>
          </p:pic>
          <p:sp>
            <p:nvSpPr>
              <p:cNvPr id="354" name="Google Shape;354;p28"/>
              <p:cNvSpPr/>
              <p:nvPr/>
            </p:nvSpPr>
            <p:spPr>
              <a:xfrm>
                <a:off x="6737025" y="3215150"/>
                <a:ext cx="1141200" cy="361800"/>
              </a:xfrm>
              <a:prstGeom prst="rightArrow">
                <a:avLst>
                  <a:gd name="adj1" fmla="val 50000"/>
                  <a:gd name="adj2" fmla="val 50000"/>
                </a:avLst>
              </a:prstGeom>
              <a:solidFill>
                <a:srgbClr val="000000"/>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355" name="Google Shape;355;p28"/>
              <p:cNvSpPr/>
              <p:nvPr/>
            </p:nvSpPr>
            <p:spPr>
              <a:xfrm rot="10800000">
                <a:off x="6739500" y="3670700"/>
                <a:ext cx="1138800" cy="361800"/>
              </a:xfrm>
              <a:prstGeom prst="rightArrow">
                <a:avLst>
                  <a:gd name="adj1" fmla="val 50000"/>
                  <a:gd name="adj2" fmla="val 50000"/>
                </a:avLst>
              </a:prstGeom>
              <a:solidFill>
                <a:srgbClr val="000000"/>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pic>
            <p:nvPicPr>
              <p:cNvPr id="356" name="Google Shape;356;p28"/>
              <p:cNvPicPr preferRelativeResize="0"/>
              <p:nvPr/>
            </p:nvPicPr>
            <p:blipFill>
              <a:blip r:embed="rId5">
                <a:alphaModFix/>
              </a:blip>
              <a:stretch>
                <a:fillRect/>
              </a:stretch>
            </p:blipFill>
            <p:spPr>
              <a:xfrm>
                <a:off x="8213300" y="2881587"/>
                <a:ext cx="1487175" cy="1487175"/>
              </a:xfrm>
              <a:prstGeom prst="rect">
                <a:avLst/>
              </a:prstGeom>
              <a:noFill/>
              <a:ln>
                <a:noFill/>
              </a:ln>
            </p:spPr>
          </p:pic>
          <p:pic>
            <p:nvPicPr>
              <p:cNvPr id="357" name="Google Shape;357;p28"/>
              <p:cNvPicPr preferRelativeResize="0"/>
              <p:nvPr/>
            </p:nvPicPr>
            <p:blipFill>
              <a:blip r:embed="rId6">
                <a:alphaModFix/>
              </a:blip>
              <a:stretch>
                <a:fillRect/>
              </a:stretch>
            </p:blipFill>
            <p:spPr>
              <a:xfrm>
                <a:off x="6971063" y="2545350"/>
                <a:ext cx="723450" cy="723450"/>
              </a:xfrm>
              <a:prstGeom prst="rect">
                <a:avLst/>
              </a:prstGeom>
              <a:noFill/>
              <a:ln>
                <a:noFill/>
              </a:ln>
            </p:spPr>
          </p:pic>
          <p:sp>
            <p:nvSpPr>
              <p:cNvPr id="358" name="Google Shape;358;p28"/>
              <p:cNvSpPr/>
              <p:nvPr/>
            </p:nvSpPr>
            <p:spPr>
              <a:xfrm>
                <a:off x="2813775" y="3215138"/>
                <a:ext cx="1141200" cy="361800"/>
              </a:xfrm>
              <a:prstGeom prst="rightArrow">
                <a:avLst>
                  <a:gd name="adj1" fmla="val 50000"/>
                  <a:gd name="adj2" fmla="val 50000"/>
                </a:avLst>
              </a:prstGeom>
              <a:solidFill>
                <a:srgbClr val="000000"/>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359" name="Google Shape;359;p28"/>
              <p:cNvSpPr/>
              <p:nvPr/>
            </p:nvSpPr>
            <p:spPr>
              <a:xfrm rot="10800000">
                <a:off x="2813700" y="3670700"/>
                <a:ext cx="1138800" cy="361800"/>
              </a:xfrm>
              <a:prstGeom prst="rightArrow">
                <a:avLst>
                  <a:gd name="adj1" fmla="val 50000"/>
                  <a:gd name="adj2" fmla="val 50000"/>
                </a:avLst>
              </a:prstGeom>
              <a:solidFill>
                <a:srgbClr val="000000"/>
              </a:solidFill>
              <a:ln>
                <a:noFill/>
              </a:ln>
            </p:spPr>
            <p:txBody>
              <a:bodyPr spcFirstLastPara="1" wrap="square" lIns="64575" tIns="64575" rIns="64575" bIns="6457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grpSp>
        <p:pic>
          <p:nvPicPr>
            <p:cNvPr id="360" name="Google Shape;360;p28"/>
            <p:cNvPicPr preferRelativeResize="0"/>
            <p:nvPr/>
          </p:nvPicPr>
          <p:blipFill>
            <a:blip r:embed="rId7">
              <a:alphaModFix/>
            </a:blip>
            <a:stretch>
              <a:fillRect/>
            </a:stretch>
          </p:blipFill>
          <p:spPr>
            <a:xfrm>
              <a:off x="7445425" y="3561500"/>
              <a:ext cx="632225" cy="632225"/>
            </a:xfrm>
            <a:prstGeom prst="rect">
              <a:avLst/>
            </a:prstGeom>
            <a:noFill/>
            <a:ln>
              <a:noFill/>
            </a:ln>
          </p:spPr>
        </p:pic>
        <p:pic>
          <p:nvPicPr>
            <p:cNvPr id="361" name="Google Shape;361;p28"/>
            <p:cNvPicPr preferRelativeResize="0"/>
            <p:nvPr/>
          </p:nvPicPr>
          <p:blipFill>
            <a:blip r:embed="rId7">
              <a:alphaModFix/>
            </a:blip>
            <a:stretch>
              <a:fillRect/>
            </a:stretch>
          </p:blipFill>
          <p:spPr>
            <a:xfrm>
              <a:off x="3519650" y="3561500"/>
              <a:ext cx="632225" cy="632225"/>
            </a:xfrm>
            <a:prstGeom prst="rect">
              <a:avLst/>
            </a:prstGeom>
            <a:noFill/>
            <a:ln>
              <a:noFill/>
            </a:ln>
          </p:spPr>
        </p:pic>
      </p:grpSp>
      <p:sp>
        <p:nvSpPr>
          <p:cNvPr id="362" name="Google Shape;362;p28"/>
          <p:cNvSpPr txBox="1">
            <a:spLocks noGrp="1"/>
          </p:cNvSpPr>
          <p:nvPr>
            <p:ph type="ctrTitle"/>
          </p:nvPr>
        </p:nvSpPr>
        <p:spPr>
          <a:xfrm>
            <a:off x="6152593" y="2972703"/>
            <a:ext cx="1042200" cy="695700"/>
          </a:xfrm>
          <a:prstGeom prst="rect">
            <a:avLst/>
          </a:prstGeom>
        </p:spPr>
        <p:txBody>
          <a:bodyPr spcFirstLastPara="1" wrap="square" lIns="63575" tIns="64575" rIns="64575" bIns="64575" anchor="t" anchorCtr="0">
            <a:noAutofit/>
          </a:bodyPr>
          <a:lstStyle/>
          <a:p>
            <a:pPr marL="0" lvl="0" indent="0" algn="l" rtl="0">
              <a:spcBef>
                <a:spcPts val="0"/>
              </a:spcBef>
              <a:spcAft>
                <a:spcPts val="0"/>
              </a:spcAft>
              <a:buClr>
                <a:schemeClr val="dk1"/>
              </a:buClr>
              <a:buSzPts val="1100"/>
              <a:buFont typeface="Arial"/>
              <a:buNone/>
            </a:pPr>
            <a:r>
              <a:rPr lang="ja" sz="1200" dirty="0">
                <a:cs typeface="BIZ UDPGothic"/>
                <a:sym typeface="BIZ UDPGothic"/>
              </a:rPr>
              <a:t>オンライン資格確認等</a:t>
            </a:r>
            <a:endParaRPr sz="1200" dirty="0">
              <a:cs typeface="BIZ UDPGothic"/>
              <a:sym typeface="BIZ UDPGothic"/>
            </a:endParaRPr>
          </a:p>
          <a:p>
            <a:pPr marL="0" lvl="0" indent="0" algn="l" rtl="0">
              <a:spcBef>
                <a:spcPts val="0"/>
              </a:spcBef>
              <a:spcAft>
                <a:spcPts val="0"/>
              </a:spcAft>
              <a:buClr>
                <a:schemeClr val="dk1"/>
              </a:buClr>
              <a:buSzPts val="1100"/>
              <a:buFont typeface="Arial"/>
              <a:buNone/>
            </a:pPr>
            <a:r>
              <a:rPr lang="ja" sz="1200" dirty="0">
                <a:cs typeface="BIZ UDPGothic"/>
                <a:sym typeface="BIZ UDPGothic"/>
              </a:rPr>
              <a:t>システム</a:t>
            </a:r>
            <a:endParaRPr sz="1200" dirty="0">
              <a:solidFill>
                <a:srgbClr val="000000"/>
              </a:solidFill>
              <a:cs typeface="BIZ UDPGothic"/>
              <a:sym typeface="BIZ UDPGothic"/>
            </a:endParaRPr>
          </a:p>
        </p:txBody>
      </p:sp>
      <p:sp>
        <p:nvSpPr>
          <p:cNvPr id="363" name="Google Shape;363;p28"/>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pic>
        <p:nvPicPr>
          <p:cNvPr id="364" name="Google Shape;364;p28"/>
          <p:cNvPicPr preferRelativeResize="0"/>
          <p:nvPr/>
        </p:nvPicPr>
        <p:blipFill rotWithShape="1">
          <a:blip r:embed="rId8">
            <a:alphaModFix/>
          </a:blip>
          <a:srcRect l="28964" r="27792"/>
          <a:stretch/>
        </p:blipFill>
        <p:spPr>
          <a:xfrm>
            <a:off x="1146075" y="1378400"/>
            <a:ext cx="790575" cy="1828150"/>
          </a:xfrm>
          <a:prstGeom prst="rect">
            <a:avLst/>
          </a:prstGeom>
          <a:noFill/>
          <a:ln>
            <a:noFill/>
          </a:ln>
        </p:spPr>
      </p:pic>
      <p:sp>
        <p:nvSpPr>
          <p:cNvPr id="2" name="テキスト ボックス 1">
            <a:extLst>
              <a:ext uri="{FF2B5EF4-FFF2-40B4-BE49-F238E27FC236}">
                <a16:creationId xmlns:a16="http://schemas.microsoft.com/office/drawing/2014/main" id="{2E469417-9052-6BC7-D2D0-B2C1305A08E0}"/>
              </a:ext>
            </a:extLst>
          </p:cNvPr>
          <p:cNvSpPr txBox="1"/>
          <p:nvPr/>
        </p:nvSpPr>
        <p:spPr>
          <a:xfrm>
            <a:off x="8432800" y="2814320"/>
            <a:ext cx="184731" cy="307777"/>
          </a:xfrm>
          <a:prstGeom prst="rect">
            <a:avLst/>
          </a:prstGeom>
          <a:noFill/>
        </p:spPr>
        <p:txBody>
          <a:bodyPr wrap="none" rtlCol="0">
            <a:spAutoFit/>
          </a:bodyPr>
          <a:lstStyle/>
          <a:p>
            <a:endParaRPr kumimoji="1"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68"/>
        <p:cNvGrpSpPr/>
        <p:nvPr/>
      </p:nvGrpSpPr>
      <p:grpSpPr>
        <a:xfrm>
          <a:off x="0" y="0"/>
          <a:ext cx="0" cy="0"/>
          <a:chOff x="0" y="0"/>
          <a:chExt cx="0" cy="0"/>
        </a:xfrm>
      </p:grpSpPr>
      <p:sp>
        <p:nvSpPr>
          <p:cNvPr id="369" name="Google Shape;369;p29"/>
          <p:cNvSpPr txBox="1"/>
          <p:nvPr/>
        </p:nvSpPr>
        <p:spPr>
          <a:xfrm>
            <a:off x="1473300" y="493200"/>
            <a:ext cx="1980000" cy="4500000"/>
          </a:xfrm>
          <a:prstGeom prst="rect">
            <a:avLst/>
          </a:prstGeom>
          <a:solidFill>
            <a:srgbClr val="FFFFFF"/>
          </a:solid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grpSp>
        <p:nvGrpSpPr>
          <p:cNvPr id="370" name="Google Shape;370;p29"/>
          <p:cNvGrpSpPr/>
          <p:nvPr/>
        </p:nvGrpSpPr>
        <p:grpSpPr>
          <a:xfrm>
            <a:off x="4191300" y="493200"/>
            <a:ext cx="1980000" cy="3600000"/>
            <a:chOff x="4191300" y="493200"/>
            <a:chExt cx="1980000" cy="3600000"/>
          </a:xfrm>
        </p:grpSpPr>
        <p:sp>
          <p:nvSpPr>
            <p:cNvPr id="371" name="Google Shape;371;p29"/>
            <p:cNvSpPr txBox="1"/>
            <p:nvPr/>
          </p:nvSpPr>
          <p:spPr>
            <a:xfrm>
              <a:off x="4191300" y="493200"/>
              <a:ext cx="1980000" cy="3600000"/>
            </a:xfrm>
            <a:prstGeom prst="rect">
              <a:avLst/>
            </a:prstGeom>
            <a:solidFill>
              <a:srgbClr val="0B5394"/>
            </a:solidFill>
            <a:ln w="952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372" name="Google Shape;372;p29"/>
            <p:cNvSpPr txBox="1"/>
            <p:nvPr/>
          </p:nvSpPr>
          <p:spPr>
            <a:xfrm>
              <a:off x="4435200" y="738025"/>
              <a:ext cx="1492200" cy="298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4800" b="1"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指労定災</a:t>
              </a:r>
              <a:endParaRPr sz="4800" b="1"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0"/>
                </a:spcBef>
                <a:spcAft>
                  <a:spcPts val="0"/>
                </a:spcAft>
                <a:buNone/>
              </a:pPr>
              <a:r>
                <a:rPr lang="ja" sz="4800" b="1"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薬保</a:t>
              </a:r>
              <a:endParaRPr sz="4800" b="1"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0"/>
                </a:spcBef>
                <a:spcAft>
                  <a:spcPts val="0"/>
                </a:spcAft>
                <a:buNone/>
              </a:pPr>
              <a:r>
                <a:rPr lang="ja" sz="4800" b="1"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局険</a:t>
              </a:r>
              <a:endParaRPr sz="4800" b="1"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grpSp>
      <p:sp>
        <p:nvSpPr>
          <p:cNvPr id="373" name="Google Shape;373;p29"/>
          <p:cNvSpPr txBox="1"/>
          <p:nvPr/>
        </p:nvSpPr>
        <p:spPr>
          <a:xfrm>
            <a:off x="2076300" y="567900"/>
            <a:ext cx="774000" cy="435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3600" dirty="0">
                <a:latin typeface="UD Digi Kyokasho NK-R" panose="020B0400000000000000" pitchFamily="34" charset="-128"/>
                <a:ea typeface="UD Digi Kyokasho NK-R" panose="020B0400000000000000" pitchFamily="34" charset="-128"/>
                <a:cs typeface="BIZ UDPGothic"/>
                <a:sym typeface="BIZ UDPGothic"/>
              </a:rPr>
              <a:t>生</a:t>
            </a:r>
            <a:endParaRPr sz="36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0"/>
              </a:spcBef>
              <a:spcAft>
                <a:spcPts val="0"/>
              </a:spcAft>
              <a:buNone/>
            </a:pPr>
            <a:r>
              <a:rPr lang="ja" sz="3600" dirty="0">
                <a:latin typeface="UD Digi Kyokasho NK-R" panose="020B0400000000000000" pitchFamily="34" charset="-128"/>
                <a:ea typeface="UD Digi Kyokasho NK-R" panose="020B0400000000000000" pitchFamily="34" charset="-128"/>
                <a:cs typeface="BIZ UDPGothic"/>
                <a:sym typeface="BIZ UDPGothic"/>
              </a:rPr>
              <a:t>活</a:t>
            </a:r>
            <a:endParaRPr sz="36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0"/>
              </a:spcBef>
              <a:spcAft>
                <a:spcPts val="0"/>
              </a:spcAft>
              <a:buNone/>
            </a:pPr>
            <a:r>
              <a:rPr lang="ja" sz="3600" dirty="0">
                <a:latin typeface="UD Digi Kyokasho NK-R" panose="020B0400000000000000" pitchFamily="34" charset="-128"/>
                <a:ea typeface="UD Digi Kyokasho NK-R" panose="020B0400000000000000" pitchFamily="34" charset="-128"/>
                <a:cs typeface="BIZ UDPGothic"/>
                <a:sym typeface="BIZ UDPGothic"/>
              </a:rPr>
              <a:t>保</a:t>
            </a:r>
            <a:endParaRPr sz="36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0"/>
              </a:spcBef>
              <a:spcAft>
                <a:spcPts val="0"/>
              </a:spcAft>
              <a:buNone/>
            </a:pPr>
            <a:r>
              <a:rPr lang="ja" sz="3600" dirty="0">
                <a:latin typeface="UD Digi Kyokasho NK-R" panose="020B0400000000000000" pitchFamily="34" charset="-128"/>
                <a:ea typeface="UD Digi Kyokasho NK-R" panose="020B0400000000000000" pitchFamily="34" charset="-128"/>
                <a:cs typeface="BIZ UDPGothic"/>
                <a:sym typeface="BIZ UDPGothic"/>
              </a:rPr>
              <a:t>護</a:t>
            </a:r>
            <a:endParaRPr sz="36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0"/>
              </a:spcBef>
              <a:spcAft>
                <a:spcPts val="0"/>
              </a:spcAft>
              <a:buNone/>
            </a:pPr>
            <a:r>
              <a:rPr lang="ja" sz="3600" dirty="0">
                <a:latin typeface="UD Digi Kyokasho NK-R" panose="020B0400000000000000" pitchFamily="34" charset="-128"/>
                <a:ea typeface="UD Digi Kyokasho NK-R" panose="020B0400000000000000" pitchFamily="34" charset="-128"/>
                <a:cs typeface="BIZ UDPGothic"/>
                <a:sym typeface="BIZ UDPGothic"/>
              </a:rPr>
              <a:t>法</a:t>
            </a:r>
            <a:endParaRPr sz="36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0"/>
              </a:spcBef>
              <a:spcAft>
                <a:spcPts val="0"/>
              </a:spcAft>
              <a:buNone/>
            </a:pPr>
            <a:r>
              <a:rPr lang="ja" sz="3600" dirty="0">
                <a:latin typeface="UD Digi Kyokasho NK-R" panose="020B0400000000000000" pitchFamily="34" charset="-128"/>
                <a:ea typeface="UD Digi Kyokasho NK-R" panose="020B0400000000000000" pitchFamily="34" charset="-128"/>
                <a:cs typeface="BIZ UDPGothic"/>
                <a:sym typeface="BIZ UDPGothic"/>
              </a:rPr>
              <a:t>指</a:t>
            </a:r>
            <a:endParaRPr sz="36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0"/>
              </a:spcBef>
              <a:spcAft>
                <a:spcPts val="0"/>
              </a:spcAft>
              <a:buNone/>
            </a:pPr>
            <a:r>
              <a:rPr lang="ja" sz="3600" dirty="0">
                <a:latin typeface="UD Digi Kyokasho NK-R" panose="020B0400000000000000" pitchFamily="34" charset="-128"/>
                <a:ea typeface="UD Digi Kyokasho NK-R" panose="020B0400000000000000" pitchFamily="34" charset="-128"/>
                <a:cs typeface="BIZ UDPGothic"/>
                <a:sym typeface="BIZ UDPGothic"/>
              </a:rPr>
              <a:t>定</a:t>
            </a:r>
            <a:endParaRPr sz="36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0"/>
              </a:spcBef>
              <a:spcAft>
                <a:spcPts val="0"/>
              </a:spcAft>
              <a:buNone/>
            </a:pPr>
            <a:endParaRPr sz="4800" dirty="0">
              <a:latin typeface="M PLUS Rounded 1c"/>
              <a:ea typeface="M PLUS Rounded 1c"/>
              <a:cs typeface="M PLUS Rounded 1c"/>
              <a:sym typeface="M PLUS Rounded 1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p:nvPr/>
        </p:nvSpPr>
        <p:spPr>
          <a:xfrm>
            <a:off x="228751" y="206206"/>
            <a:ext cx="7102500" cy="36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dirty="0">
                <a:highlight>
                  <a:srgbClr val="FFFFFF"/>
                </a:highlight>
                <a:latin typeface="UD Digi Kyokasho NK-R" panose="020B0400000000000000" pitchFamily="34" charset="-128"/>
                <a:ea typeface="UD Digi Kyokasho NK-R" panose="020B0400000000000000" pitchFamily="34" charset="-128"/>
                <a:cs typeface="BIZ UDPGothic"/>
                <a:sym typeface="BIZ UDPGothic"/>
              </a:rPr>
              <a:t>薬局の管理および運営は以下のとおりです</a:t>
            </a:r>
            <a:endParaRPr sz="2400" dirty="0">
              <a:latin typeface="UD Digi Kyokasho NK-R" panose="020B0400000000000000" pitchFamily="34" charset="-128"/>
              <a:ea typeface="UD Digi Kyokasho NK-R" panose="020B0400000000000000" pitchFamily="34" charset="-128"/>
              <a:cs typeface="BIZ UDPGothic"/>
              <a:sym typeface="BIZ UDPGothic"/>
            </a:endParaRPr>
          </a:p>
        </p:txBody>
      </p:sp>
      <p:grpSp>
        <p:nvGrpSpPr>
          <p:cNvPr id="64" name="Google Shape;64;p14"/>
          <p:cNvGrpSpPr/>
          <p:nvPr/>
        </p:nvGrpSpPr>
        <p:grpSpPr>
          <a:xfrm>
            <a:off x="282175" y="1673370"/>
            <a:ext cx="1449300" cy="1246997"/>
            <a:chOff x="477975" y="1731770"/>
            <a:chExt cx="1449300" cy="1246997"/>
          </a:xfrm>
        </p:grpSpPr>
        <p:pic>
          <p:nvPicPr>
            <p:cNvPr id="65" name="Google Shape;65;p14"/>
            <p:cNvPicPr preferRelativeResize="0"/>
            <p:nvPr/>
          </p:nvPicPr>
          <p:blipFill>
            <a:blip r:embed="rId3">
              <a:alphaModFix/>
            </a:blip>
            <a:stretch>
              <a:fillRect/>
            </a:stretch>
          </p:blipFill>
          <p:spPr>
            <a:xfrm>
              <a:off x="583284" y="1731770"/>
              <a:ext cx="344422" cy="329508"/>
            </a:xfrm>
            <a:prstGeom prst="rect">
              <a:avLst/>
            </a:prstGeom>
            <a:noFill/>
            <a:ln>
              <a:noFill/>
            </a:ln>
          </p:spPr>
        </p:pic>
        <p:sp>
          <p:nvSpPr>
            <p:cNvPr id="66" name="Google Shape;66;p14"/>
            <p:cNvSpPr txBox="1"/>
            <p:nvPr/>
          </p:nvSpPr>
          <p:spPr>
            <a:xfrm>
              <a:off x="477975" y="2081885"/>
              <a:ext cx="1449300" cy="896882"/>
            </a:xfrm>
            <a:prstGeom prst="rect">
              <a:avLst/>
            </a:prstGeom>
            <a:noFill/>
            <a:ln>
              <a:noFill/>
            </a:ln>
          </p:spPr>
          <p:txBody>
            <a:bodyPr spcFirstLastPara="1" wrap="square" lIns="91425" tIns="91425" rIns="80075" bIns="91425" anchor="ctr" anchorCtr="0">
              <a:spAutoFit/>
            </a:bodyPr>
            <a:lstStyle/>
            <a:p>
              <a:pPr marL="0" marR="3525" lvl="0" indent="0" algn="l" rtl="0">
                <a:lnSpc>
                  <a:spcPct val="115000"/>
                </a:lnSpc>
                <a:spcBef>
                  <a:spcPts val="1000"/>
                </a:spcBef>
                <a:spcAft>
                  <a:spcPts val="0"/>
                </a:spcAft>
                <a:buClr>
                  <a:schemeClr val="dk1"/>
                </a:buClr>
                <a:buSzPts val="800"/>
                <a:buFont typeface="Arial"/>
                <a:buNone/>
              </a:pPr>
              <a:r>
                <a:rPr lang="ja" sz="1100" dirty="0">
                  <a:highlight>
                    <a:schemeClr val="lt1"/>
                  </a:highlight>
                  <a:latin typeface="UD Digi Kyokasho NK-R" panose="020B0400000000000000" pitchFamily="34" charset="-128"/>
                  <a:ea typeface="UD Digi Kyokasho NK-R" panose="020B0400000000000000" pitchFamily="34" charset="-128"/>
                  <a:cs typeface="BIZ UDPGothic"/>
                  <a:sym typeface="BIZ UDPGothic"/>
                </a:rPr>
                <a:t>開設者</a:t>
              </a:r>
              <a:endParaRPr sz="1100" dirty="0">
                <a:highlight>
                  <a:schemeClr val="lt1"/>
                </a:highlight>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JP" altLang="en-US" sz="1100">
                  <a:highlight>
                    <a:schemeClr val="lt1"/>
                  </a:highlight>
                  <a:latin typeface="UD Digi Kyokasho NK-R" panose="020B0400000000000000" pitchFamily="34" charset="-128"/>
                  <a:ea typeface="UD Digi Kyokasho NK-R" panose="020B0400000000000000" pitchFamily="34" charset="-128"/>
                  <a:cs typeface="BIZ UDPGothic"/>
                  <a:sym typeface="BIZ UDPGothic"/>
                </a:rPr>
                <a:t>株式会社らくだ商店</a:t>
              </a:r>
              <a:endParaRPr lang="en-US" altLang="ja-JP" sz="1100" dirty="0">
                <a:highlight>
                  <a:schemeClr val="lt1"/>
                </a:highlight>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JP" altLang="en-US" sz="1100">
                  <a:highlight>
                    <a:schemeClr val="lt1"/>
                  </a:highlight>
                  <a:latin typeface="UD Digi Kyokasho NK-R" panose="020B0400000000000000" pitchFamily="34" charset="-128"/>
                  <a:ea typeface="UD Digi Kyokasho NK-R" panose="020B0400000000000000" pitchFamily="34" charset="-128"/>
                  <a:cs typeface="BIZ UDPGothic"/>
                  <a:sym typeface="BIZ UDPGothic"/>
                </a:rPr>
                <a:t>代表取締役廣瀬裕之</a:t>
              </a:r>
              <a:endParaRPr sz="1100" dirty="0">
                <a:highlight>
                  <a:schemeClr val="lt1"/>
                </a:highlight>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67" name="Google Shape;67;p14"/>
          <p:cNvGrpSpPr/>
          <p:nvPr/>
        </p:nvGrpSpPr>
        <p:grpSpPr>
          <a:xfrm>
            <a:off x="279625" y="854221"/>
            <a:ext cx="1512600" cy="810178"/>
            <a:chOff x="477975" y="823158"/>
            <a:chExt cx="1512600" cy="810178"/>
          </a:xfrm>
        </p:grpSpPr>
        <p:pic>
          <p:nvPicPr>
            <p:cNvPr id="68" name="Google Shape;68;p14"/>
            <p:cNvPicPr preferRelativeResize="0"/>
            <p:nvPr/>
          </p:nvPicPr>
          <p:blipFill>
            <a:blip r:embed="rId4">
              <a:alphaModFix/>
            </a:blip>
            <a:stretch>
              <a:fillRect/>
            </a:stretch>
          </p:blipFill>
          <p:spPr>
            <a:xfrm>
              <a:off x="570288" y="823158"/>
              <a:ext cx="386800" cy="391791"/>
            </a:xfrm>
            <a:prstGeom prst="rect">
              <a:avLst/>
            </a:prstGeom>
            <a:noFill/>
            <a:ln>
              <a:noFill/>
            </a:ln>
          </p:spPr>
        </p:pic>
        <p:sp>
          <p:nvSpPr>
            <p:cNvPr id="69" name="Google Shape;69;p14"/>
            <p:cNvSpPr txBox="1"/>
            <p:nvPr/>
          </p:nvSpPr>
          <p:spPr>
            <a:xfrm>
              <a:off x="477975" y="1125791"/>
              <a:ext cx="1512600" cy="507545"/>
            </a:xfrm>
            <a:prstGeom prst="rect">
              <a:avLst/>
            </a:prstGeom>
            <a:noFill/>
            <a:ln>
              <a:noFill/>
            </a:ln>
          </p:spPr>
          <p:txBody>
            <a:bodyPr spcFirstLastPara="1" wrap="square" lIns="91425" tIns="91425" rIns="80075" bIns="91425" anchor="ctr" anchorCtr="0">
              <a:spAutoFit/>
            </a:bodyPr>
            <a:lstStyle/>
            <a:p>
              <a:pPr marL="0" marR="3525" lvl="0" indent="0" algn="l" rtl="0">
                <a:lnSpc>
                  <a:spcPct val="115000"/>
                </a:lnSpc>
                <a:spcBef>
                  <a:spcPts val="1000"/>
                </a:spcBef>
                <a:spcAft>
                  <a:spcPts val="0"/>
                </a:spcAft>
                <a:buClr>
                  <a:schemeClr val="dk1"/>
                </a:buClr>
                <a:buSzPts val="800"/>
                <a:buFont typeface="Arial"/>
                <a:buNone/>
              </a:pPr>
              <a:r>
                <a:rPr lang="ja" sz="1100" dirty="0">
                  <a:solidFill>
                    <a:schemeClr val="dk1"/>
                  </a:solidFill>
                  <a:highlight>
                    <a:schemeClr val="lt1"/>
                  </a:highlight>
                  <a:latin typeface="UD Digi Kyokasho NK-R" panose="020B0400000000000000" pitchFamily="34" charset="-128"/>
                  <a:ea typeface="UD Digi Kyokasho NK-R" panose="020B0400000000000000" pitchFamily="34" charset="-128"/>
                  <a:cs typeface="BIZ UDPGothic"/>
                  <a:sym typeface="BIZ UDPGothic"/>
                </a:rPr>
                <a:t>許可区分｜薬局</a:t>
              </a:r>
              <a:endParaRPr sz="1100" dirty="0">
                <a:highlight>
                  <a:schemeClr val="lt1"/>
                </a:highlight>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70" name="Google Shape;70;p14"/>
          <p:cNvGrpSpPr/>
          <p:nvPr/>
        </p:nvGrpSpPr>
        <p:grpSpPr>
          <a:xfrm>
            <a:off x="5106925" y="780125"/>
            <a:ext cx="2292300" cy="2684225"/>
            <a:chOff x="2633850" y="813250"/>
            <a:chExt cx="2292300" cy="2684225"/>
          </a:xfrm>
        </p:grpSpPr>
        <p:pic>
          <p:nvPicPr>
            <p:cNvPr id="71" name="Google Shape;71;p14"/>
            <p:cNvPicPr preferRelativeResize="0"/>
            <p:nvPr/>
          </p:nvPicPr>
          <p:blipFill>
            <a:blip r:embed="rId5">
              <a:alphaModFix/>
            </a:blip>
            <a:stretch>
              <a:fillRect/>
            </a:stretch>
          </p:blipFill>
          <p:spPr>
            <a:xfrm>
              <a:off x="2714675" y="813250"/>
              <a:ext cx="386800" cy="386800"/>
            </a:xfrm>
            <a:prstGeom prst="rect">
              <a:avLst/>
            </a:prstGeom>
            <a:noFill/>
            <a:ln>
              <a:noFill/>
            </a:ln>
          </p:spPr>
        </p:pic>
        <p:sp>
          <p:nvSpPr>
            <p:cNvPr id="72" name="Google Shape;72;p14"/>
            <p:cNvSpPr txBox="1"/>
            <p:nvPr/>
          </p:nvSpPr>
          <p:spPr>
            <a:xfrm>
              <a:off x="2633850" y="1200075"/>
              <a:ext cx="2292300" cy="2297400"/>
            </a:xfrm>
            <a:prstGeom prst="rect">
              <a:avLst/>
            </a:prstGeom>
            <a:noFill/>
            <a:ln>
              <a:noFill/>
            </a:ln>
          </p:spPr>
          <p:txBody>
            <a:bodyPr spcFirstLastPara="1" wrap="square" lIns="91425" tIns="91425" rIns="80075" bIns="91425" anchor="t" anchorCtr="0">
              <a:noAutofit/>
            </a:bodyPr>
            <a:lstStyle/>
            <a:p>
              <a:pPr marL="0" marR="0" lvl="0" indent="0" algn="l" rtl="0">
                <a:lnSpc>
                  <a:spcPct val="115000"/>
                </a:lnSpc>
                <a:spcBef>
                  <a:spcPts val="0"/>
                </a:spcBef>
                <a:spcAft>
                  <a:spcPts val="0"/>
                </a:spcAft>
                <a:buClr>
                  <a:schemeClr val="dk1"/>
                </a:buClr>
                <a:buSzPts val="800"/>
                <a:buFont typeface="Arial"/>
                <a:buNone/>
              </a:pPr>
              <a:r>
                <a:rPr lang="ja" sz="1100" dirty="0">
                  <a:latin typeface="UD Digi Kyokasho NK-R" panose="020B0400000000000000" pitchFamily="34" charset="-128"/>
                  <a:ea typeface="UD Digi Kyokasho NK-R" panose="020B0400000000000000" pitchFamily="34" charset="-128"/>
                  <a:cs typeface="BIZ UDPGothic"/>
                  <a:sym typeface="BIZ UDPGothic"/>
                </a:rPr>
                <a:t>営業時間</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r>
                <a:rPr lang="en-US" altLang="ja" sz="1100" dirty="0">
                  <a:latin typeface="UD Digi Kyokasho NK-R" panose="020B0400000000000000" pitchFamily="34" charset="-128"/>
                  <a:ea typeface="UD Digi Kyokasho NK-R" panose="020B0400000000000000" pitchFamily="34" charset="-128"/>
                  <a:cs typeface="BIZ UDPGothic"/>
                  <a:sym typeface="BIZ UDPGothic"/>
                </a:rPr>
                <a:t>9</a:t>
              </a:r>
              <a:r>
                <a:rPr lang="ja" sz="1100" dirty="0">
                  <a:latin typeface="UD Digi Kyokasho NK-R" panose="020B0400000000000000" pitchFamily="34" charset="-128"/>
                  <a:ea typeface="UD Digi Kyokasho NK-R" panose="020B0400000000000000" pitchFamily="34" charset="-128"/>
                  <a:cs typeface="BIZ UDPGothic"/>
                  <a:sym typeface="BIZ UDPGothic"/>
                </a:rPr>
                <a:t>:</a:t>
              </a:r>
              <a:r>
                <a:rPr lang="en-US" altLang="ja" sz="1100" dirty="0">
                  <a:latin typeface="UD Digi Kyokasho NK-R" panose="020B0400000000000000" pitchFamily="34" charset="-128"/>
                  <a:ea typeface="UD Digi Kyokasho NK-R" panose="020B0400000000000000" pitchFamily="34" charset="-128"/>
                  <a:cs typeface="BIZ UDPGothic"/>
                  <a:sym typeface="BIZ UDPGothic"/>
                </a:rPr>
                <a:t>0</a:t>
              </a:r>
              <a:r>
                <a:rPr lang="ja" sz="1100" dirty="0">
                  <a:latin typeface="UD Digi Kyokasho NK-R" panose="020B0400000000000000" pitchFamily="34" charset="-128"/>
                  <a:ea typeface="UD Digi Kyokasho NK-R" panose="020B0400000000000000" pitchFamily="34" charset="-128"/>
                  <a:cs typeface="BIZ UDPGothic"/>
                  <a:sym typeface="BIZ UDPGothic"/>
                </a:rPr>
                <a:t>0-</a:t>
              </a:r>
              <a:r>
                <a:rPr lang="en-US" altLang="ja" sz="1100" dirty="0">
                  <a:latin typeface="UD Digi Kyokasho NK-R" panose="020B0400000000000000" pitchFamily="34" charset="-128"/>
                  <a:ea typeface="UD Digi Kyokasho NK-R" panose="020B0400000000000000" pitchFamily="34" charset="-128"/>
                  <a:cs typeface="BIZ UDPGothic"/>
                  <a:sym typeface="BIZ UDPGothic"/>
                </a:rPr>
                <a:t>13:30 16:00-20</a:t>
              </a:r>
              <a:r>
                <a:rPr lang="ja" sz="1100" dirty="0">
                  <a:latin typeface="UD Digi Kyokasho NK-R" panose="020B0400000000000000" pitchFamily="34" charset="-128"/>
                  <a:ea typeface="UD Digi Kyokasho NK-R" panose="020B0400000000000000" pitchFamily="34" charset="-128"/>
                  <a:cs typeface="BIZ UDPGothic"/>
                  <a:sym typeface="BIZ UDPGothic"/>
                </a:rPr>
                <a:t>:</a:t>
              </a:r>
              <a:r>
                <a:rPr lang="en-US" altLang="ja" sz="1100" dirty="0">
                  <a:latin typeface="UD Digi Kyokasho NK-R" panose="020B0400000000000000" pitchFamily="34" charset="-128"/>
                  <a:ea typeface="UD Digi Kyokasho NK-R" panose="020B0400000000000000" pitchFamily="34" charset="-128"/>
                  <a:cs typeface="BIZ UDPGothic"/>
                  <a:sym typeface="BIZ UDPGothic"/>
                </a:rPr>
                <a:t>0</a:t>
              </a:r>
              <a:r>
                <a:rPr lang="ja" sz="1100" dirty="0">
                  <a:latin typeface="UD Digi Kyokasho NK-R" panose="020B0400000000000000" pitchFamily="34" charset="-128"/>
                  <a:ea typeface="UD Digi Kyokasho NK-R" panose="020B0400000000000000" pitchFamily="34" charset="-128"/>
                  <a:cs typeface="BIZ UDPGothic"/>
                  <a:sym typeface="BIZ UDPGothic"/>
                </a:rPr>
                <a:t>0</a:t>
              </a:r>
              <a:endParaRPr lang="en-US" altLang="ja" sz="11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r>
                <a:rPr lang="ja" sz="1100" dirty="0">
                  <a:latin typeface="UD Digi Kyokasho NK-R" panose="020B0400000000000000" pitchFamily="34" charset="-128"/>
                  <a:ea typeface="UD Digi Kyokasho NK-R" panose="020B0400000000000000" pitchFamily="34" charset="-128"/>
                  <a:cs typeface="BIZ UDPGothic"/>
                  <a:sym typeface="BIZ UDPGothic"/>
                </a:rPr>
                <a:t>（月−金）</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r>
                <a:rPr lang="en-US" altLang="ja" sz="1100" dirty="0">
                  <a:latin typeface="UD Digi Kyokasho NK-R" panose="020B0400000000000000" pitchFamily="34" charset="-128"/>
                  <a:ea typeface="UD Digi Kyokasho NK-R" panose="020B0400000000000000" pitchFamily="34" charset="-128"/>
                  <a:cs typeface="BIZ UDPGothic"/>
                  <a:sym typeface="BIZ UDPGothic"/>
                </a:rPr>
                <a:t>9</a:t>
              </a:r>
              <a:r>
                <a:rPr lang="ja" sz="1100" dirty="0">
                  <a:latin typeface="UD Digi Kyokasho NK-R" panose="020B0400000000000000" pitchFamily="34" charset="-128"/>
                  <a:ea typeface="UD Digi Kyokasho NK-R" panose="020B0400000000000000" pitchFamily="34" charset="-128"/>
                  <a:cs typeface="BIZ UDPGothic"/>
                  <a:sym typeface="BIZ UDPGothic"/>
                </a:rPr>
                <a:t>:</a:t>
              </a:r>
              <a:r>
                <a:rPr lang="en-US" altLang="ja" sz="1100" dirty="0">
                  <a:latin typeface="UD Digi Kyokasho NK-R" panose="020B0400000000000000" pitchFamily="34" charset="-128"/>
                  <a:ea typeface="UD Digi Kyokasho NK-R" panose="020B0400000000000000" pitchFamily="34" charset="-128"/>
                  <a:cs typeface="BIZ UDPGothic"/>
                  <a:sym typeface="BIZ UDPGothic"/>
                </a:rPr>
                <a:t>0</a:t>
              </a:r>
              <a:r>
                <a:rPr lang="ja" sz="1100" dirty="0">
                  <a:latin typeface="UD Digi Kyokasho NK-R" panose="020B0400000000000000" pitchFamily="34" charset="-128"/>
                  <a:ea typeface="UD Digi Kyokasho NK-R" panose="020B0400000000000000" pitchFamily="34" charset="-128"/>
                  <a:cs typeface="BIZ UDPGothic"/>
                  <a:sym typeface="BIZ UDPGothic"/>
                </a:rPr>
                <a:t>0-1</a:t>
              </a:r>
              <a:r>
                <a:rPr lang="en-US" altLang="ja" sz="1100" dirty="0">
                  <a:latin typeface="UD Digi Kyokasho NK-R" panose="020B0400000000000000" pitchFamily="34" charset="-128"/>
                  <a:ea typeface="UD Digi Kyokasho NK-R" panose="020B0400000000000000" pitchFamily="34" charset="-128"/>
                  <a:cs typeface="BIZ UDPGothic"/>
                  <a:sym typeface="BIZ UDPGothic"/>
                </a:rPr>
                <a:t>3</a:t>
              </a:r>
              <a:r>
                <a:rPr lang="ja" sz="1100" dirty="0">
                  <a:latin typeface="UD Digi Kyokasho NK-R" panose="020B0400000000000000" pitchFamily="34" charset="-128"/>
                  <a:ea typeface="UD Digi Kyokasho NK-R" panose="020B0400000000000000" pitchFamily="34" charset="-128"/>
                  <a:cs typeface="BIZ UDPGothic"/>
                  <a:sym typeface="BIZ UDPGothic"/>
                </a:rPr>
                <a:t>:</a:t>
              </a:r>
              <a:r>
                <a:rPr lang="en-US" altLang="ja" sz="1100" dirty="0">
                  <a:latin typeface="UD Digi Kyokasho NK-R" panose="020B0400000000000000" pitchFamily="34" charset="-128"/>
                  <a:ea typeface="UD Digi Kyokasho NK-R" panose="020B0400000000000000" pitchFamily="34" charset="-128"/>
                  <a:cs typeface="BIZ UDPGothic"/>
                  <a:sym typeface="BIZ UDPGothic"/>
                </a:rPr>
                <a:t>0</a:t>
              </a:r>
              <a:r>
                <a:rPr lang="ja" sz="1100" dirty="0">
                  <a:latin typeface="UD Digi Kyokasho NK-R" panose="020B0400000000000000" pitchFamily="34" charset="-128"/>
                  <a:ea typeface="UD Digi Kyokasho NK-R" panose="020B0400000000000000" pitchFamily="34" charset="-128"/>
                  <a:cs typeface="BIZ UDPGothic"/>
                  <a:sym typeface="BIZ UDPGothic"/>
                </a:rPr>
                <a:t>0（土）</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r>
                <a:rPr lang="ja" sz="1100" dirty="0">
                  <a:latin typeface="UD Digi Kyokasho NK-R" panose="020B0400000000000000" pitchFamily="34" charset="-128"/>
                  <a:ea typeface="UD Digi Kyokasho NK-R" panose="020B0400000000000000" pitchFamily="34" charset="-128"/>
                  <a:cs typeface="BIZ UDPGothic"/>
                  <a:sym typeface="BIZ UDPGothic"/>
                </a:rPr>
                <a:t>休日：日・祝</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r>
                <a:rPr lang="ja" sz="1100" dirty="0">
                  <a:latin typeface="UD Digi Kyokasho NK-R" panose="020B0400000000000000" pitchFamily="34" charset="-128"/>
                  <a:ea typeface="UD Digi Kyokasho NK-R" panose="020B0400000000000000" pitchFamily="34" charset="-128"/>
                  <a:cs typeface="BIZ UDPGothic"/>
                  <a:sym typeface="BIZ UDPGothic"/>
                </a:rPr>
                <a:t>医薬品の購入または譲り受けの申し込みを受理する時間は上記営業時間とする</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1000"/>
                </a:spcBef>
                <a:spcAft>
                  <a:spcPts val="0"/>
                </a:spcAft>
                <a:buClr>
                  <a:schemeClr val="dk1"/>
                </a:buClr>
                <a:buSzPts val="1100"/>
                <a:buFont typeface="Arial"/>
                <a:buNone/>
              </a:pPr>
              <a:r>
                <a:rPr lang="ja" sz="1100" dirty="0">
                  <a:highlight>
                    <a:schemeClr val="lt1"/>
                  </a:highlight>
                  <a:latin typeface="UD Digi Kyokasho NK-R" panose="020B0400000000000000" pitchFamily="34" charset="-128"/>
                  <a:ea typeface="UD Digi Kyokasho NK-R" panose="020B0400000000000000" pitchFamily="34" charset="-128"/>
                  <a:cs typeface="BIZ UDPGothic"/>
                  <a:sym typeface="BIZ UDPGothic"/>
                </a:rPr>
                <a:t>営業時間外の相談時間</a:t>
              </a:r>
              <a:endParaRPr sz="1100" dirty="0">
                <a:highlight>
                  <a:schemeClr val="lt1"/>
                </a:highlight>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JP" altLang="en-US" sz="1100">
                  <a:solidFill>
                    <a:srgbClr val="434343"/>
                  </a:solidFill>
                  <a:highlight>
                    <a:schemeClr val="lt1"/>
                  </a:highlight>
                  <a:latin typeface="UD Digi Kyokasho NK-R" panose="020B0400000000000000" pitchFamily="34" charset="-128"/>
                  <a:ea typeface="UD Digi Kyokasho NK-R" panose="020B0400000000000000" pitchFamily="34" charset="-128"/>
                  <a:cs typeface="BIZ UDPGothic"/>
                  <a:sym typeface="BIZ UDPGothic"/>
                </a:rPr>
                <a:t>転送</a:t>
              </a:r>
              <a:r>
                <a:rPr lang="ja" sz="1100" dirty="0">
                  <a:solidFill>
                    <a:srgbClr val="434343"/>
                  </a:solidFill>
                  <a:highlight>
                    <a:schemeClr val="lt1"/>
                  </a:highlight>
                  <a:latin typeface="UD Digi Kyokasho NK-R" panose="020B0400000000000000" pitchFamily="34" charset="-128"/>
                  <a:ea typeface="UD Digi Kyokasho NK-R" panose="020B0400000000000000" pitchFamily="34" charset="-128"/>
                  <a:cs typeface="BIZ UDPGothic"/>
                  <a:sym typeface="BIZ UDPGothic"/>
                </a:rPr>
                <a:t>電話にて対応　</a:t>
              </a:r>
              <a:endParaRPr lang="en-US" altLang="ja" sz="1100" dirty="0">
                <a:solidFill>
                  <a:srgbClr val="434343"/>
                </a:solidFill>
                <a:highlight>
                  <a:schemeClr val="lt1"/>
                </a:highlight>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en-US" sz="1100" dirty="0">
                  <a:solidFill>
                    <a:srgbClr val="434343"/>
                  </a:solidFill>
                  <a:latin typeface="UD Digi Kyokasho NK-R" panose="020B0400000000000000" pitchFamily="34" charset="-128"/>
                  <a:ea typeface="UD Digi Kyokasho NK-R" panose="020B0400000000000000" pitchFamily="34" charset="-128"/>
                  <a:cs typeface="M PLUS 1p"/>
                  <a:sym typeface="BIZ UDPGothic"/>
                </a:rPr>
                <a:t>0771—56-8260</a:t>
              </a:r>
              <a:endParaRPr sz="1100" dirty="0">
                <a:latin typeface="UD Digi Kyokasho NK-R" panose="020B0400000000000000" pitchFamily="34" charset="-128"/>
                <a:ea typeface="UD Digi Kyokasho NK-R" panose="020B0400000000000000" pitchFamily="34" charset="-128"/>
                <a:cs typeface="M PLUS 1p"/>
                <a:sym typeface="M PLUS 1p"/>
              </a:endParaRPr>
            </a:p>
            <a:p>
              <a:pPr marL="0" marR="3525" lvl="0" indent="0" algn="ctr" rtl="0">
                <a:lnSpc>
                  <a:spcPct val="115000"/>
                </a:lnSpc>
                <a:spcBef>
                  <a:spcPts val="0"/>
                </a:spcBef>
                <a:spcAft>
                  <a:spcPts val="0"/>
                </a:spcAft>
                <a:buNone/>
              </a:pPr>
              <a:endParaRPr sz="1200" dirty="0">
                <a:solidFill>
                  <a:srgbClr val="434343"/>
                </a:solidFill>
                <a:latin typeface="UD Digi Kyokasho NK-R" panose="020B0400000000000000" pitchFamily="34" charset="-128"/>
                <a:ea typeface="UD Digi Kyokasho NK-R" panose="020B0400000000000000" pitchFamily="34" charset="-128"/>
                <a:cs typeface="M PLUS 1p"/>
                <a:sym typeface="M PLUS 1p"/>
              </a:endParaRPr>
            </a:p>
            <a:p>
              <a:pPr marL="0" marR="3525" lvl="0" indent="0" algn="ctr" rtl="0">
                <a:lnSpc>
                  <a:spcPct val="115000"/>
                </a:lnSpc>
                <a:spcBef>
                  <a:spcPts val="0"/>
                </a:spcBef>
                <a:spcAft>
                  <a:spcPts val="0"/>
                </a:spcAft>
                <a:buNone/>
              </a:pPr>
              <a:endParaRPr sz="1200" dirty="0">
                <a:solidFill>
                  <a:schemeClr val="dk1"/>
                </a:solidFill>
                <a:highlight>
                  <a:schemeClr val="lt1"/>
                </a:highlight>
                <a:latin typeface="UD Digi Kyokasho NK-R" panose="020B0400000000000000" pitchFamily="34" charset="-128"/>
                <a:ea typeface="UD Digi Kyokasho NK-R" panose="020B0400000000000000" pitchFamily="34" charset="-128"/>
                <a:cs typeface="M PLUS 1p"/>
                <a:sym typeface="M PLUS 1p"/>
              </a:endParaRPr>
            </a:p>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grpSp>
      <p:grpSp>
        <p:nvGrpSpPr>
          <p:cNvPr id="73" name="Google Shape;73;p14"/>
          <p:cNvGrpSpPr/>
          <p:nvPr/>
        </p:nvGrpSpPr>
        <p:grpSpPr>
          <a:xfrm>
            <a:off x="279633" y="3300197"/>
            <a:ext cx="1593735" cy="1645448"/>
            <a:chOff x="364625" y="2621177"/>
            <a:chExt cx="1650000" cy="1645448"/>
          </a:xfrm>
        </p:grpSpPr>
        <p:pic>
          <p:nvPicPr>
            <p:cNvPr id="74" name="Google Shape;74;p14"/>
            <p:cNvPicPr preferRelativeResize="0"/>
            <p:nvPr/>
          </p:nvPicPr>
          <p:blipFill>
            <a:blip r:embed="rId6">
              <a:alphaModFix/>
            </a:blip>
            <a:stretch>
              <a:fillRect/>
            </a:stretch>
          </p:blipFill>
          <p:spPr>
            <a:xfrm>
              <a:off x="465025" y="2621177"/>
              <a:ext cx="446602" cy="427272"/>
            </a:xfrm>
            <a:prstGeom prst="rect">
              <a:avLst/>
            </a:prstGeom>
            <a:noFill/>
            <a:ln>
              <a:noFill/>
            </a:ln>
          </p:spPr>
        </p:pic>
        <p:sp>
          <p:nvSpPr>
            <p:cNvPr id="75" name="Google Shape;75;p14"/>
            <p:cNvSpPr txBox="1"/>
            <p:nvPr/>
          </p:nvSpPr>
          <p:spPr>
            <a:xfrm>
              <a:off x="364625" y="3026125"/>
              <a:ext cx="1650000" cy="1240500"/>
            </a:xfrm>
            <a:prstGeom prst="rect">
              <a:avLst/>
            </a:prstGeom>
            <a:noFill/>
            <a:ln>
              <a:noFill/>
            </a:ln>
          </p:spPr>
          <p:txBody>
            <a:bodyPr spcFirstLastPara="1" wrap="square" lIns="91425" tIns="91425" rIns="91425" bIns="91425" anchor="t" anchorCtr="0">
              <a:noAutofit/>
            </a:bodyPr>
            <a:lstStyle/>
            <a:p>
              <a:pPr marL="0" marR="3525" lvl="0" indent="0" algn="l" rtl="0">
                <a:lnSpc>
                  <a:spcPct val="115000"/>
                </a:lnSpc>
                <a:spcBef>
                  <a:spcPts val="0"/>
                </a:spcBef>
                <a:spcAft>
                  <a:spcPts val="0"/>
                </a:spcAft>
                <a:buClr>
                  <a:srgbClr val="000000"/>
                </a:buClr>
                <a:buSzPts val="1100"/>
                <a:buFont typeface="Arial"/>
                <a:buNone/>
              </a:pPr>
              <a:r>
                <a:rPr lang="ja" sz="1100" dirty="0">
                  <a:latin typeface="UD Digi Kyokasho NK-R" panose="020B0400000000000000" pitchFamily="34" charset="-128"/>
                  <a:ea typeface="UD Digi Kyokasho NK-R" panose="020B0400000000000000" pitchFamily="34" charset="-128"/>
                  <a:cs typeface="BIZ UDPGothic"/>
                  <a:sym typeface="BIZ UDPGothic"/>
                </a:rPr>
                <a:t>取り扱う一般用医薬品</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rgbClr val="000000"/>
                </a:buClr>
                <a:buSzPts val="1100"/>
                <a:buFont typeface="Arial"/>
                <a:buNone/>
              </a:pPr>
              <a:r>
                <a:rPr lang="ja" sz="1100" u="none" strike="noStrike" cap="none" dirty="0">
                  <a:latin typeface="UD Digi Kyokasho NK-R" panose="020B0400000000000000" pitchFamily="34" charset="-128"/>
                  <a:ea typeface="UD Digi Kyokasho NK-R" panose="020B0400000000000000" pitchFamily="34" charset="-128"/>
                  <a:cs typeface="BIZ UDPGothic"/>
                  <a:sym typeface="BIZ UDPGothic"/>
                </a:rPr>
                <a:t>要指導医薬品</a:t>
              </a:r>
              <a:endParaRPr sz="1100" u="none" strike="noStrike" cap="none"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15000"/>
                </a:lnSpc>
                <a:spcBef>
                  <a:spcPts val="0"/>
                </a:spcBef>
                <a:spcAft>
                  <a:spcPts val="0"/>
                </a:spcAft>
                <a:buClr>
                  <a:srgbClr val="000000"/>
                </a:buClr>
                <a:buSzPts val="1200"/>
                <a:buFont typeface="Arial"/>
                <a:buNone/>
              </a:pPr>
              <a:r>
                <a:rPr lang="ja" sz="1100" u="none" strike="noStrike" cap="none" dirty="0">
                  <a:latin typeface="UD Digi Kyokasho NK-R" panose="020B0400000000000000" pitchFamily="34" charset="-128"/>
                  <a:ea typeface="UD Digi Kyokasho NK-R" panose="020B0400000000000000" pitchFamily="34" charset="-128"/>
                  <a:cs typeface="BIZ UDPGothic"/>
                  <a:sym typeface="BIZ UDPGothic"/>
                </a:rPr>
                <a:t>第一類医薬品</a:t>
              </a:r>
              <a:endParaRPr sz="1100" u="none" strike="noStrike" cap="none"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15000"/>
                </a:lnSpc>
                <a:spcBef>
                  <a:spcPts val="0"/>
                </a:spcBef>
                <a:spcAft>
                  <a:spcPts val="0"/>
                </a:spcAft>
                <a:buClr>
                  <a:srgbClr val="000000"/>
                </a:buClr>
                <a:buSzPts val="1200"/>
                <a:buFont typeface="Arial"/>
                <a:buNone/>
              </a:pPr>
              <a:r>
                <a:rPr lang="ja" sz="1100" u="none" strike="noStrike" cap="none" dirty="0">
                  <a:latin typeface="UD Digi Kyokasho NK-R" panose="020B0400000000000000" pitchFamily="34" charset="-128"/>
                  <a:ea typeface="UD Digi Kyokasho NK-R" panose="020B0400000000000000" pitchFamily="34" charset="-128"/>
                  <a:cs typeface="BIZ UDPGothic"/>
                  <a:sym typeface="BIZ UDPGothic"/>
                </a:rPr>
                <a:t>指定第二類医薬品</a:t>
              </a:r>
              <a:endParaRPr sz="1100" u="none" strike="noStrike" cap="none"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15000"/>
                </a:lnSpc>
                <a:spcBef>
                  <a:spcPts val="0"/>
                </a:spcBef>
                <a:spcAft>
                  <a:spcPts val="0"/>
                </a:spcAft>
                <a:buClr>
                  <a:srgbClr val="000000"/>
                </a:buClr>
                <a:buSzPts val="1200"/>
                <a:buFont typeface="Arial"/>
                <a:buNone/>
              </a:pPr>
              <a:r>
                <a:rPr lang="ja" sz="1100" u="none" strike="noStrike" cap="none" dirty="0">
                  <a:latin typeface="UD Digi Kyokasho NK-R" panose="020B0400000000000000" pitchFamily="34" charset="-128"/>
                  <a:ea typeface="UD Digi Kyokasho NK-R" panose="020B0400000000000000" pitchFamily="34" charset="-128"/>
                  <a:cs typeface="BIZ UDPGothic"/>
                  <a:sym typeface="BIZ UDPGothic"/>
                </a:rPr>
                <a:t>第二類医薬品</a:t>
              </a:r>
              <a:endParaRPr sz="1100" u="none" strike="noStrike" cap="none"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15000"/>
                </a:lnSpc>
                <a:spcBef>
                  <a:spcPts val="0"/>
                </a:spcBef>
                <a:spcAft>
                  <a:spcPts val="0"/>
                </a:spcAft>
                <a:buClr>
                  <a:srgbClr val="000000"/>
                </a:buClr>
                <a:buSzPts val="1200"/>
                <a:buFont typeface="Arial"/>
                <a:buNone/>
              </a:pPr>
              <a:r>
                <a:rPr lang="ja" sz="1100" u="none" strike="noStrike" cap="none" dirty="0">
                  <a:latin typeface="UD Digi Kyokasho NK-R" panose="020B0400000000000000" pitchFamily="34" charset="-128"/>
                  <a:ea typeface="UD Digi Kyokasho NK-R" panose="020B0400000000000000" pitchFamily="34" charset="-128"/>
                  <a:cs typeface="BIZ UDPGothic"/>
                  <a:sym typeface="BIZ UDPGothic"/>
                </a:rPr>
                <a:t>第三類医薬品</a:t>
              </a:r>
              <a:endParaRPr sz="1100" u="none" strike="noStrike" cap="none" dirty="0">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76" name="Google Shape;76;p14"/>
          <p:cNvGrpSpPr/>
          <p:nvPr/>
        </p:nvGrpSpPr>
        <p:grpSpPr>
          <a:xfrm>
            <a:off x="2007400" y="813200"/>
            <a:ext cx="3021749" cy="4405954"/>
            <a:chOff x="4442425" y="813251"/>
            <a:chExt cx="2919000" cy="4001875"/>
          </a:xfrm>
        </p:grpSpPr>
        <p:pic>
          <p:nvPicPr>
            <p:cNvPr id="77" name="Google Shape;77;p14"/>
            <p:cNvPicPr preferRelativeResize="0"/>
            <p:nvPr/>
          </p:nvPicPr>
          <p:blipFill rotWithShape="1">
            <a:blip r:embed="rId7">
              <a:alphaModFix/>
            </a:blip>
            <a:srcRect b="18493"/>
            <a:stretch/>
          </p:blipFill>
          <p:spPr>
            <a:xfrm>
              <a:off x="4509127" y="813251"/>
              <a:ext cx="371900" cy="368099"/>
            </a:xfrm>
            <a:prstGeom prst="rect">
              <a:avLst/>
            </a:prstGeom>
            <a:noFill/>
            <a:ln>
              <a:noFill/>
            </a:ln>
          </p:spPr>
        </p:pic>
        <p:sp>
          <p:nvSpPr>
            <p:cNvPr id="78" name="Google Shape;78;p14"/>
            <p:cNvSpPr txBox="1"/>
            <p:nvPr/>
          </p:nvSpPr>
          <p:spPr>
            <a:xfrm>
              <a:off x="4442425" y="1140127"/>
              <a:ext cx="2919000" cy="3675000"/>
            </a:xfrm>
            <a:prstGeom prst="rect">
              <a:avLst/>
            </a:prstGeom>
            <a:noFill/>
            <a:ln>
              <a:noFill/>
            </a:ln>
          </p:spPr>
          <p:txBody>
            <a:bodyPr spcFirstLastPara="1" wrap="square" lIns="91425" tIns="91425" rIns="80075" bIns="91425" anchor="t" anchorCtr="0">
              <a:noAutofit/>
            </a:bodyPr>
            <a:lstStyle/>
            <a:p>
              <a:pPr marL="0" marR="3525" lvl="0" indent="0" algn="l" rtl="0">
                <a:lnSpc>
                  <a:spcPct val="115000"/>
                </a:lnSpc>
                <a:spcBef>
                  <a:spcPts val="0"/>
                </a:spcBef>
                <a:spcAft>
                  <a:spcPts val="0"/>
                </a:spcAft>
                <a:buClr>
                  <a:schemeClr val="dk1"/>
                </a:buClr>
                <a:buSzPts val="1100"/>
                <a:buFont typeface="Arial"/>
                <a:buNone/>
              </a:pPr>
              <a:r>
                <a:rPr lang="ja" sz="1100" dirty="0">
                  <a:latin typeface="UD Digi Kyokasho NK-R" panose="020B0400000000000000" pitchFamily="34" charset="-128"/>
                  <a:ea typeface="UD Digi Kyokasho NK-R" panose="020B0400000000000000" pitchFamily="34" charset="-128"/>
                  <a:cs typeface="BIZ UDPGothic"/>
                  <a:sym typeface="BIZ UDPGothic"/>
                </a:rPr>
                <a:t>管理薬剤師</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JP" altLang="en-US" sz="1100">
                  <a:latin typeface="UD Digi Kyokasho NK-R" panose="020B0400000000000000" pitchFamily="34" charset="-128"/>
                  <a:ea typeface="UD Digi Kyokasho NK-R" panose="020B0400000000000000" pitchFamily="34" charset="-128"/>
                  <a:cs typeface="BIZ UDPGothic"/>
                  <a:sym typeface="BIZ UDPGothic"/>
                </a:rPr>
                <a:t>廣瀬裕之</a:t>
              </a:r>
              <a:endParaRPr lang="en-US" altLang="ja-JP"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latin typeface="UD Digi Kyokasho NK-R" panose="020B0400000000000000" pitchFamily="34" charset="-128"/>
                  <a:ea typeface="UD Digi Kyokasho NK-R" panose="020B0400000000000000" pitchFamily="34" charset="-128"/>
                  <a:cs typeface="BIZ UDPGothic"/>
                  <a:sym typeface="BIZ UDPGothic"/>
                </a:rPr>
                <a:t>勤務する薬剤師（保管・陳列・販売・情報提供・相談）</a:t>
              </a:r>
              <a:endParaRPr lang="en-US" altLang="ja"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JP" altLang="en-US" sz="1100">
                  <a:latin typeface="UD Digi Kyokasho NK-R" panose="020B0400000000000000" pitchFamily="34" charset="-128"/>
                  <a:ea typeface="UD Digi Kyokasho NK-R" panose="020B0400000000000000" pitchFamily="34" charset="-128"/>
                  <a:cs typeface="BIZ UDPGothic"/>
                  <a:sym typeface="BIZ UDPGothic"/>
                </a:rPr>
                <a:t>なし</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1000"/>
                </a:spcBef>
                <a:spcAft>
                  <a:spcPts val="0"/>
                </a:spcAft>
                <a:buClr>
                  <a:schemeClr val="dk1"/>
                </a:buClr>
                <a:buSzPts val="1100"/>
                <a:buFont typeface="Arial"/>
                <a:buNone/>
              </a:pPr>
              <a:r>
                <a:rPr lang="ja" sz="1100" dirty="0">
                  <a:latin typeface="UD Digi Kyokasho NK-R" panose="020B0400000000000000" pitchFamily="34" charset="-128"/>
                  <a:ea typeface="UD Digi Kyokasho NK-R" panose="020B0400000000000000" pitchFamily="34" charset="-128"/>
                  <a:cs typeface="BIZ UDPGothic"/>
                  <a:sym typeface="BIZ UDPGothic"/>
                </a:rPr>
                <a:t>勤務する登録販売者（販売・情報提供・相談）</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JP" altLang="en-US" sz="1100">
                  <a:latin typeface="UD Digi Kyokasho NK-R" panose="020B0400000000000000" pitchFamily="34" charset="-128"/>
                  <a:ea typeface="UD Digi Kyokasho NK-R" panose="020B0400000000000000" pitchFamily="34" charset="-128"/>
                  <a:cs typeface="BIZ UDPGothic"/>
                  <a:sym typeface="BIZ UDPGothic"/>
                </a:rPr>
                <a:t>なし</a:t>
              </a:r>
              <a:endParaRPr lang="en-US" altLang="ja-JP"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endParaRPr lang="en-US" altLang="ja-JP"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JP" altLang="en-US" sz="1100">
                  <a:latin typeface="UD Digi Kyokasho NK-R" panose="020B0400000000000000" pitchFamily="34" charset="-128"/>
                  <a:ea typeface="UD Digi Kyokasho NK-R" panose="020B0400000000000000" pitchFamily="34" charset="-128"/>
                  <a:cs typeface="BIZ UDPGothic"/>
                  <a:sym typeface="BIZ UDPGothic"/>
                </a:rPr>
                <a:t>薬剤師</a:t>
              </a:r>
            </a:p>
            <a:p>
              <a:pPr marL="0" marR="3525" lvl="0" indent="0" algn="l" rtl="0">
                <a:lnSpc>
                  <a:spcPct val="115000"/>
                </a:lnSpc>
                <a:spcBef>
                  <a:spcPts val="0"/>
                </a:spcBef>
                <a:spcAft>
                  <a:spcPts val="0"/>
                </a:spcAft>
                <a:buClr>
                  <a:schemeClr val="dk1"/>
                </a:buClr>
                <a:buSzPts val="1100"/>
                <a:buFont typeface="Arial"/>
                <a:buNone/>
              </a:pPr>
              <a:r>
                <a:rPr lang="ja" sz="1100" dirty="0">
                  <a:latin typeface="UD Digi Kyokasho NK-R" panose="020B0400000000000000" pitchFamily="34" charset="-128"/>
                  <a:ea typeface="UD Digi Kyokasho NK-R" panose="020B0400000000000000" pitchFamily="34" charset="-128"/>
                  <a:cs typeface="BIZ UDPGothic"/>
                  <a:sym typeface="BIZ UDPGothic"/>
                </a:rPr>
                <a:t>名札に氏名及び「薬剤師」</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1000"/>
                </a:spcBef>
                <a:spcAft>
                  <a:spcPts val="0"/>
                </a:spcAft>
                <a:buClr>
                  <a:schemeClr val="dk1"/>
                </a:buClr>
                <a:buSzPts val="1100"/>
                <a:buFont typeface="Arial"/>
                <a:buNone/>
              </a:pPr>
              <a:r>
                <a:rPr lang="ja" sz="1100" dirty="0">
                  <a:latin typeface="UD Digi Kyokasho NK-R" panose="020B0400000000000000" pitchFamily="34" charset="-128"/>
                  <a:ea typeface="UD Digi Kyokasho NK-R" panose="020B0400000000000000" pitchFamily="34" charset="-128"/>
                  <a:cs typeface="BIZ UDPGothic"/>
                  <a:sym typeface="BIZ UDPGothic"/>
                </a:rPr>
                <a:t>登録販売者</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latin typeface="UD Digi Kyokasho NK-R" panose="020B0400000000000000" pitchFamily="34" charset="-128"/>
                  <a:ea typeface="UD Digi Kyokasho NK-R" panose="020B0400000000000000" pitchFamily="34" charset="-128"/>
                  <a:cs typeface="BIZ UDPGothic"/>
                  <a:sym typeface="BIZ UDPGothic"/>
                </a:rPr>
                <a:t>名札に氏名及び「登録販売者」</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1000"/>
                </a:spcBef>
                <a:spcAft>
                  <a:spcPts val="0"/>
                </a:spcAft>
                <a:buClr>
                  <a:schemeClr val="dk1"/>
                </a:buClr>
                <a:buSzPts val="1100"/>
                <a:buFont typeface="Arial"/>
                <a:buNone/>
              </a:pPr>
              <a:r>
                <a:rPr lang="ja" sz="1100" dirty="0">
                  <a:latin typeface="UD Digi Kyokasho NK-R" panose="020B0400000000000000" pitchFamily="34" charset="-128"/>
                  <a:ea typeface="UD Digi Kyokasho NK-R" panose="020B0400000000000000" pitchFamily="34" charset="-128"/>
                  <a:cs typeface="BIZ UDPGothic"/>
                  <a:sym typeface="BIZ UDPGothic"/>
                </a:rPr>
                <a:t>その他の勤務者</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r>
                <a:rPr lang="ja" sz="1100" dirty="0">
                  <a:latin typeface="UD Digi Kyokasho NK-R" panose="020B0400000000000000" pitchFamily="34" charset="-128"/>
                  <a:ea typeface="UD Digi Kyokasho NK-R" panose="020B0400000000000000" pitchFamily="34" charset="-128"/>
                  <a:cs typeface="BIZ UDPGothic"/>
                  <a:sym typeface="BIZ UDPGothic"/>
                </a:rPr>
                <a:t>名札に氏名</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1100"/>
                <a:buFont typeface="Arial"/>
                <a:buNone/>
              </a:pP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15000"/>
                </a:lnSpc>
                <a:spcBef>
                  <a:spcPts val="0"/>
                </a:spcBef>
                <a:spcAft>
                  <a:spcPts val="0"/>
                </a:spcAft>
                <a:buClr>
                  <a:schemeClr val="dk1"/>
                </a:buClr>
                <a:buSzPts val="800"/>
                <a:buFont typeface="Arial"/>
                <a:buNone/>
              </a:pPr>
              <a:endParaRPr sz="1100" dirty="0">
                <a:latin typeface="UD Digi Kyokasho NK-R" panose="020B0400000000000000" pitchFamily="34" charset="-128"/>
                <a:ea typeface="UD Digi Kyokasho NK-R" panose="020B0400000000000000" pitchFamily="34" charset="-128"/>
                <a:cs typeface="M PLUS 1p"/>
                <a:sym typeface="M PLUS 1p"/>
              </a:endParaRPr>
            </a:p>
            <a:p>
              <a:pPr marL="0" marR="3525" lvl="0" indent="0" algn="ctr" rtl="0">
                <a:lnSpc>
                  <a:spcPct val="115000"/>
                </a:lnSpc>
                <a:spcBef>
                  <a:spcPts val="0"/>
                </a:spcBef>
                <a:spcAft>
                  <a:spcPts val="0"/>
                </a:spcAft>
                <a:buNone/>
              </a:pPr>
              <a:endParaRPr sz="1200" dirty="0">
                <a:solidFill>
                  <a:srgbClr val="434343"/>
                </a:solidFill>
                <a:latin typeface="UD Digi Kyokasho NK-R" panose="020B0400000000000000" pitchFamily="34" charset="-128"/>
                <a:ea typeface="UD Digi Kyokasho NK-R" panose="020B0400000000000000" pitchFamily="34" charset="-128"/>
                <a:cs typeface="M PLUS 1p"/>
                <a:sym typeface="M PLUS 1p"/>
              </a:endParaRPr>
            </a:p>
            <a:p>
              <a:pPr marL="0" marR="3525" lvl="0" indent="0" algn="ctr" rtl="0">
                <a:lnSpc>
                  <a:spcPct val="115000"/>
                </a:lnSpc>
                <a:spcBef>
                  <a:spcPts val="0"/>
                </a:spcBef>
                <a:spcAft>
                  <a:spcPts val="0"/>
                </a:spcAft>
                <a:buNone/>
              </a:pPr>
              <a:endParaRPr sz="1200" dirty="0">
                <a:solidFill>
                  <a:schemeClr val="dk1"/>
                </a:solidFill>
                <a:highlight>
                  <a:schemeClr val="lt1"/>
                </a:highlight>
                <a:latin typeface="UD Digi Kyokasho NK-R" panose="020B0400000000000000" pitchFamily="34" charset="-128"/>
                <a:ea typeface="UD Digi Kyokasho NK-R" panose="020B0400000000000000" pitchFamily="34" charset="-128"/>
                <a:cs typeface="M PLUS 1p"/>
                <a:sym typeface="M PLUS 1p"/>
              </a:endParaRPr>
            </a:p>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grpSp>
      <p:cxnSp>
        <p:nvCxnSpPr>
          <p:cNvPr id="79" name="Google Shape;79;p14"/>
          <p:cNvCxnSpPr/>
          <p:nvPr/>
        </p:nvCxnSpPr>
        <p:spPr>
          <a:xfrm>
            <a:off x="1873313" y="762138"/>
            <a:ext cx="0" cy="4183500"/>
          </a:xfrm>
          <a:prstGeom prst="straightConnector1">
            <a:avLst/>
          </a:prstGeom>
          <a:noFill/>
          <a:ln w="19050" cap="flat" cmpd="sng">
            <a:solidFill>
              <a:srgbClr val="D9D9D9"/>
            </a:solidFill>
            <a:prstDash val="solid"/>
            <a:round/>
            <a:headEnd type="none" w="med" len="med"/>
            <a:tailEnd type="none" w="med" len="med"/>
          </a:ln>
        </p:spPr>
      </p:cxnSp>
      <p:cxnSp>
        <p:nvCxnSpPr>
          <p:cNvPr id="80" name="Google Shape;80;p14"/>
          <p:cNvCxnSpPr/>
          <p:nvPr/>
        </p:nvCxnSpPr>
        <p:spPr>
          <a:xfrm>
            <a:off x="5029150" y="813188"/>
            <a:ext cx="0" cy="4089900"/>
          </a:xfrm>
          <a:prstGeom prst="straightConnector1">
            <a:avLst/>
          </a:prstGeom>
          <a:noFill/>
          <a:ln w="19050" cap="flat" cmpd="sng">
            <a:solidFill>
              <a:srgbClr val="D9D9D9"/>
            </a:solidFill>
            <a:prstDash val="solid"/>
            <a:round/>
            <a:headEnd type="none" w="med" len="med"/>
            <a:tailEnd type="none" w="med" len="med"/>
          </a:ln>
        </p:spPr>
      </p:cxnSp>
      <p:cxnSp>
        <p:nvCxnSpPr>
          <p:cNvPr id="81" name="Google Shape;81;p14"/>
          <p:cNvCxnSpPr/>
          <p:nvPr/>
        </p:nvCxnSpPr>
        <p:spPr>
          <a:xfrm>
            <a:off x="228751" y="1587626"/>
            <a:ext cx="1449300" cy="0"/>
          </a:xfrm>
          <a:prstGeom prst="straightConnector1">
            <a:avLst/>
          </a:prstGeom>
          <a:noFill/>
          <a:ln w="19050" cap="flat" cmpd="sng">
            <a:solidFill>
              <a:srgbClr val="D9D9D9"/>
            </a:solidFill>
            <a:prstDash val="solid"/>
            <a:round/>
            <a:headEnd type="none" w="med" len="med"/>
            <a:tailEnd type="none" w="med" len="med"/>
          </a:ln>
        </p:spPr>
      </p:cxnSp>
      <p:cxnSp>
        <p:nvCxnSpPr>
          <p:cNvPr id="82" name="Google Shape;82;p14"/>
          <p:cNvCxnSpPr/>
          <p:nvPr/>
        </p:nvCxnSpPr>
        <p:spPr>
          <a:xfrm>
            <a:off x="289950" y="3026700"/>
            <a:ext cx="1449300" cy="0"/>
          </a:xfrm>
          <a:prstGeom prst="straightConnector1">
            <a:avLst/>
          </a:prstGeom>
          <a:noFill/>
          <a:ln w="19050" cap="flat" cmpd="sng">
            <a:solidFill>
              <a:srgbClr val="D9D9D9"/>
            </a:solidFill>
            <a:prstDash val="solid"/>
            <a:round/>
            <a:headEnd type="none" w="med" len="med"/>
            <a:tailEnd type="none" w="med" len="med"/>
          </a:ln>
        </p:spPr>
      </p:cxnSp>
      <p:sp>
        <p:nvSpPr>
          <p:cNvPr id="83" name="Google Shape;83;p14"/>
          <p:cNvSpPr txBox="1">
            <a:spLocks noGrp="1"/>
          </p:cNvSpPr>
          <p:nvPr>
            <p:ph type="title"/>
          </p:nvPr>
        </p:nvSpPr>
        <p:spPr>
          <a:xfrm>
            <a:off x="4919340" y="4038275"/>
            <a:ext cx="2261075" cy="886500"/>
          </a:xfrm>
          <a:prstGeom prst="rect">
            <a:avLst/>
          </a:prstGeom>
          <a:noFill/>
          <a:ln>
            <a:noFill/>
          </a:ln>
        </p:spPr>
        <p:txBody>
          <a:bodyPr spcFirstLastPara="1" wrap="square" lIns="317825" tIns="64575" rIns="64575" bIns="64575" anchor="t" anchorCtr="0">
            <a:noAutofit/>
          </a:bodyPr>
          <a:lstStyle/>
          <a:p>
            <a:pPr marL="9525" marR="0" lvl="0" algn="l" rtl="0">
              <a:lnSpc>
                <a:spcPct val="115000"/>
              </a:lnSpc>
              <a:spcBef>
                <a:spcPts val="0"/>
              </a:spcBef>
              <a:spcAft>
                <a:spcPts val="0"/>
              </a:spcAft>
              <a:buClr>
                <a:schemeClr val="dk1"/>
              </a:buClr>
              <a:buSzPts val="800"/>
              <a:buFont typeface="Arial"/>
              <a:buNone/>
            </a:pPr>
            <a:r>
              <a:rPr lang="ja" sz="1100" b="1" dirty="0">
                <a:solidFill>
                  <a:srgbClr val="000000"/>
                </a:solidFill>
                <a:highlight>
                  <a:srgbClr val="FFFFFF"/>
                </a:highlight>
                <a:cs typeface="BIZ UDPGothic"/>
                <a:sym typeface="BIZ UDPGothic"/>
              </a:rPr>
              <a:t>薬局の名称・許可番号・許可年月日・所在地・有効期間</a:t>
            </a:r>
            <a:endParaRPr sz="1100" b="1" dirty="0">
              <a:solidFill>
                <a:srgbClr val="000000"/>
              </a:solidFill>
              <a:cs typeface="BIZ UDPGothic"/>
              <a:sym typeface="BIZ UDPGothic"/>
            </a:endParaRPr>
          </a:p>
          <a:p>
            <a:pPr marL="9525" marR="0" lvl="0" algn="l" rtl="0">
              <a:lnSpc>
                <a:spcPct val="115000"/>
              </a:lnSpc>
              <a:spcBef>
                <a:spcPts val="1000"/>
              </a:spcBef>
              <a:spcAft>
                <a:spcPts val="0"/>
              </a:spcAft>
              <a:buClr>
                <a:schemeClr val="dk1"/>
              </a:buClr>
              <a:buSzPts val="800"/>
              <a:buFont typeface="Arial"/>
              <a:buNone/>
            </a:pPr>
            <a:r>
              <a:rPr lang="ja" sz="1100" dirty="0">
                <a:solidFill>
                  <a:srgbClr val="434343"/>
                </a:solidFill>
                <a:cs typeface="BIZ UDPGothic"/>
                <a:sym typeface="BIZ UDPGothic"/>
              </a:rPr>
              <a:t>薬局開設許可証（別掲）を参照</a:t>
            </a:r>
            <a:endParaRPr sz="1100" dirty="0">
              <a:solidFill>
                <a:srgbClr val="434343"/>
              </a:solidFill>
              <a:cs typeface="BIZ UDPGothic"/>
              <a:sym typeface="BIZ UDPGothic"/>
            </a:endParaRPr>
          </a:p>
        </p:txBody>
      </p:sp>
      <p:cxnSp>
        <p:nvCxnSpPr>
          <p:cNvPr id="84" name="Google Shape;84;p14"/>
          <p:cNvCxnSpPr/>
          <p:nvPr/>
        </p:nvCxnSpPr>
        <p:spPr>
          <a:xfrm>
            <a:off x="5163225" y="3513825"/>
            <a:ext cx="2017200" cy="0"/>
          </a:xfrm>
          <a:prstGeom prst="straightConnector1">
            <a:avLst/>
          </a:prstGeom>
          <a:noFill/>
          <a:ln w="19050" cap="flat" cmpd="sng">
            <a:solidFill>
              <a:srgbClr val="D9D9D9"/>
            </a:solidFill>
            <a:prstDash val="solid"/>
            <a:round/>
            <a:headEnd type="none" w="med" len="med"/>
            <a:tailEnd type="none" w="med" len="med"/>
          </a:ln>
        </p:spPr>
      </p:cxnSp>
      <p:pic>
        <p:nvPicPr>
          <p:cNvPr id="85" name="Google Shape;85;p14"/>
          <p:cNvPicPr preferRelativeResize="0"/>
          <p:nvPr/>
        </p:nvPicPr>
        <p:blipFill>
          <a:blip r:embed="rId8">
            <a:alphaModFix/>
          </a:blip>
          <a:stretch>
            <a:fillRect/>
          </a:stretch>
        </p:blipFill>
        <p:spPr>
          <a:xfrm>
            <a:off x="5163223" y="3670175"/>
            <a:ext cx="368100" cy="368100"/>
          </a:xfrm>
          <a:prstGeom prst="rect">
            <a:avLst/>
          </a:prstGeom>
          <a:noFill/>
          <a:ln>
            <a:noFill/>
          </a:ln>
        </p:spPr>
      </p:pic>
      <p:cxnSp>
        <p:nvCxnSpPr>
          <p:cNvPr id="86" name="Google Shape;86;p14"/>
          <p:cNvCxnSpPr/>
          <p:nvPr/>
        </p:nvCxnSpPr>
        <p:spPr>
          <a:xfrm rot="10800000" flipH="1">
            <a:off x="180000" y="621775"/>
            <a:ext cx="7200000" cy="7800"/>
          </a:xfrm>
          <a:prstGeom prst="straightConnector1">
            <a:avLst/>
          </a:prstGeom>
          <a:noFill/>
          <a:ln w="28575" cap="flat" cmpd="sng">
            <a:solidFill>
              <a:srgbClr val="FF9900"/>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p:nvPr/>
        </p:nvSpPr>
        <p:spPr>
          <a:xfrm>
            <a:off x="-71" y="67272"/>
            <a:ext cx="7560000" cy="472200"/>
          </a:xfrm>
          <a:prstGeom prst="rect">
            <a:avLst/>
          </a:prstGeom>
          <a:no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600"/>
              </a:spcAft>
              <a:buClr>
                <a:schemeClr val="dk1"/>
              </a:buClr>
              <a:buSzPts val="800"/>
              <a:buFont typeface="Arial"/>
              <a:buNone/>
            </a:pPr>
            <a:r>
              <a:rPr lang="ja" sz="24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取り扱う一般用医薬品や副作用救済制度の案内です</a:t>
            </a:r>
            <a:endParaRPr sz="24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92" name="Google Shape;92;p15"/>
          <p:cNvSpPr/>
          <p:nvPr/>
        </p:nvSpPr>
        <p:spPr>
          <a:xfrm>
            <a:off x="478260" y="735554"/>
            <a:ext cx="1210500" cy="1206600"/>
          </a:xfrm>
          <a:prstGeom prst="ellipse">
            <a:avLst/>
          </a:prstGeom>
          <a:solidFill>
            <a:srgbClr val="CC0000"/>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ja"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要指導</a:t>
            </a:r>
            <a:endParaRPr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ctr" rtl="0">
              <a:lnSpc>
                <a:spcPct val="100000"/>
              </a:lnSpc>
              <a:spcBef>
                <a:spcPts val="0"/>
              </a:spcBef>
              <a:spcAft>
                <a:spcPts val="0"/>
              </a:spcAft>
              <a:buClr>
                <a:srgbClr val="000000"/>
              </a:buClr>
              <a:buSzPts val="1000"/>
              <a:buFont typeface="Arial"/>
              <a:buNone/>
            </a:pPr>
            <a:r>
              <a:rPr lang="ja" sz="11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医薬品</a:t>
            </a:r>
            <a:endParaRPr sz="11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93" name="Google Shape;93;p15"/>
          <p:cNvSpPr/>
          <p:nvPr/>
        </p:nvSpPr>
        <p:spPr>
          <a:xfrm>
            <a:off x="2155049" y="735554"/>
            <a:ext cx="1210500" cy="1206600"/>
          </a:xfrm>
          <a:prstGeom prst="ellipse">
            <a:avLst/>
          </a:prstGeom>
          <a:solidFill>
            <a:srgbClr val="FF9900"/>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ja"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第</a:t>
            </a:r>
            <a:r>
              <a:rPr lang="ja" sz="1800"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1</a:t>
            </a:r>
            <a:r>
              <a:rPr lang="ja"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類</a:t>
            </a:r>
            <a:endParaRPr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ctr" rtl="0">
              <a:lnSpc>
                <a:spcPct val="100000"/>
              </a:lnSpc>
              <a:spcBef>
                <a:spcPts val="0"/>
              </a:spcBef>
              <a:spcAft>
                <a:spcPts val="0"/>
              </a:spcAft>
              <a:buClr>
                <a:srgbClr val="000000"/>
              </a:buClr>
              <a:buSzPts val="1000"/>
              <a:buFont typeface="Arial"/>
              <a:buNone/>
            </a:pPr>
            <a:r>
              <a:rPr lang="ja" sz="11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医薬品</a:t>
            </a:r>
            <a:endParaRPr sz="9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94" name="Google Shape;94;p15"/>
          <p:cNvSpPr/>
          <p:nvPr/>
        </p:nvSpPr>
        <p:spPr>
          <a:xfrm>
            <a:off x="3831838" y="735554"/>
            <a:ext cx="1210500" cy="1206600"/>
          </a:xfrm>
          <a:prstGeom prst="ellipse">
            <a:avLst/>
          </a:prstGeom>
          <a:solidFill>
            <a:schemeClr val="accent5"/>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ja"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第</a:t>
            </a:r>
            <a:r>
              <a:rPr lang="ja" sz="1800"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2</a:t>
            </a:r>
            <a:r>
              <a:rPr lang="ja"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類</a:t>
            </a:r>
            <a:endParaRPr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ctr" rtl="0">
              <a:lnSpc>
                <a:spcPct val="100000"/>
              </a:lnSpc>
              <a:spcBef>
                <a:spcPts val="0"/>
              </a:spcBef>
              <a:spcAft>
                <a:spcPts val="0"/>
              </a:spcAft>
              <a:buClr>
                <a:srgbClr val="000000"/>
              </a:buClr>
              <a:buSzPts val="1000"/>
              <a:buFont typeface="Arial"/>
              <a:buNone/>
            </a:pPr>
            <a:r>
              <a:rPr lang="ja" sz="11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医薬品</a:t>
            </a:r>
            <a:endParaRPr sz="11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95" name="Google Shape;95;p15"/>
          <p:cNvSpPr/>
          <p:nvPr/>
        </p:nvSpPr>
        <p:spPr>
          <a:xfrm>
            <a:off x="5681301" y="735554"/>
            <a:ext cx="1210500" cy="1206600"/>
          </a:xfrm>
          <a:prstGeom prst="ellipse">
            <a:avLst/>
          </a:prstGeom>
          <a:solidFill>
            <a:srgbClr val="6AA84F"/>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ja"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第</a:t>
            </a:r>
            <a:r>
              <a:rPr lang="ja" sz="1800"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3</a:t>
            </a:r>
            <a:r>
              <a:rPr lang="ja"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類</a:t>
            </a:r>
            <a:endParaRPr sz="18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ctr" rtl="0">
              <a:lnSpc>
                <a:spcPct val="100000"/>
              </a:lnSpc>
              <a:spcBef>
                <a:spcPts val="0"/>
              </a:spcBef>
              <a:spcAft>
                <a:spcPts val="0"/>
              </a:spcAft>
              <a:buClr>
                <a:srgbClr val="000000"/>
              </a:buClr>
              <a:buSzPts val="1000"/>
              <a:buFont typeface="Arial"/>
              <a:buNone/>
            </a:pPr>
            <a:r>
              <a:rPr lang="ja" sz="11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医薬品</a:t>
            </a:r>
            <a:endParaRPr sz="11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96" name="Google Shape;96;p15"/>
          <p:cNvSpPr txBox="1"/>
          <p:nvPr/>
        </p:nvSpPr>
        <p:spPr>
          <a:xfrm>
            <a:off x="309425" y="2072375"/>
            <a:ext cx="1658100" cy="1576800"/>
          </a:xfrm>
          <a:prstGeom prst="rect">
            <a:avLst/>
          </a:prstGeom>
          <a:noFill/>
          <a:ln>
            <a:noFill/>
          </a:ln>
        </p:spPr>
        <p:txBody>
          <a:bodyPr spcFirstLastPara="1" wrap="square" lIns="64575" tIns="64575" rIns="64575" bIns="645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医療用医薬品から新たに市販用にスイッチされた医薬品等で、使用上特に注意が必要な医薬品です。</a:t>
            </a:r>
            <a:endParaRPr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800"/>
              <a:buFont typeface="Arial"/>
              <a:buNone/>
            </a:pPr>
            <a:r>
              <a:rPr lang="ja" sz="1000" u="none" strike="noStrike" cap="none" dirty="0">
                <a:solidFill>
                  <a:srgbClr val="CC0000"/>
                </a:solidFill>
                <a:latin typeface="UD Digi Kyokasho NK-R" panose="020B0400000000000000" pitchFamily="34" charset="-128"/>
                <a:ea typeface="UD Digi Kyokasho NK-R" panose="020B0400000000000000" pitchFamily="34" charset="-128"/>
                <a:cs typeface="BIZ UDPGothic"/>
                <a:sym typeface="BIZ UDPGothic"/>
              </a:rPr>
              <a:t>薬剤師</a:t>
            </a:r>
            <a:r>
              <a:rPr lang="ja"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が、書面を用いて必要な情報提供を行い、対面販売いたします。</a:t>
            </a:r>
            <a:endParaRPr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800"/>
              <a:buFont typeface="Arial"/>
              <a:buNone/>
            </a:pPr>
            <a:r>
              <a:rPr lang="ja"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直接触れることができない場所に陳列されています。</a:t>
            </a:r>
            <a:endParaRPr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97" name="Google Shape;97;p15"/>
          <p:cNvSpPr txBox="1"/>
          <p:nvPr/>
        </p:nvSpPr>
        <p:spPr>
          <a:xfrm>
            <a:off x="2004450" y="2020475"/>
            <a:ext cx="1658100" cy="1445100"/>
          </a:xfrm>
          <a:prstGeom prst="rect">
            <a:avLst/>
          </a:prstGeom>
          <a:noFill/>
          <a:ln>
            <a:noFill/>
          </a:ln>
        </p:spPr>
        <p:txBody>
          <a:bodyPr spcFirstLastPara="1" wrap="square" lIns="64575" tIns="64575" rIns="64575" bIns="645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一</a:t>
            </a:r>
            <a:r>
              <a:rPr lang="ja" sz="1000" u="none" strike="noStrike" cap="none" dirty="0">
                <a:latin typeface="UD Digi Kyokasho NK-R" panose="020B0400000000000000" pitchFamily="34" charset="-128"/>
                <a:ea typeface="UD Digi Kyokasho NK-R" panose="020B0400000000000000" pitchFamily="34" charset="-128"/>
                <a:cs typeface="BIZ UDPGothic"/>
                <a:sym typeface="BIZ UDPGothic"/>
              </a:rPr>
              <a:t>般用医薬品</a:t>
            </a:r>
            <a:endParaRPr sz="1000" u="none" strike="noStrike" cap="none"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800"/>
              <a:buFont typeface="Arial"/>
              <a:buNone/>
            </a:pPr>
            <a:r>
              <a:rPr lang="ja" sz="1000" u="none" strike="noStrike" cap="none" dirty="0">
                <a:latin typeface="UD Digi Kyokasho NK-R" panose="020B0400000000000000" pitchFamily="34" charset="-128"/>
                <a:ea typeface="UD Digi Kyokasho NK-R" panose="020B0400000000000000" pitchFamily="34" charset="-128"/>
                <a:cs typeface="BIZ UDPGothic"/>
                <a:sym typeface="BIZ UDPGothic"/>
              </a:rPr>
              <a:t>使用上特に注意が必要な医薬品です。</a:t>
            </a:r>
            <a:endParaRPr sz="1000" u="none" strike="noStrike" cap="none"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800"/>
              <a:buFont typeface="Arial"/>
              <a:buNone/>
            </a:pPr>
            <a:r>
              <a:rPr lang="ja" sz="1000" u="none" strike="noStrike" cap="none" dirty="0">
                <a:latin typeface="UD Digi Kyokasho NK-R" panose="020B0400000000000000" pitchFamily="34" charset="-128"/>
                <a:ea typeface="UD Digi Kyokasho NK-R" panose="020B0400000000000000" pitchFamily="34" charset="-128"/>
                <a:cs typeface="BIZ UDPGothic"/>
                <a:sym typeface="BIZ UDPGothic"/>
              </a:rPr>
              <a:t>薬剤師が、書面を用いて必要な情報提供を行い、販売いたします。</a:t>
            </a:r>
            <a:endParaRPr sz="1000" u="none" strike="noStrike" cap="none"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800"/>
              <a:buFont typeface="Arial"/>
              <a:buNone/>
            </a:pPr>
            <a:r>
              <a:rPr lang="ja" sz="1000" u="none" strike="noStrike" cap="none" dirty="0">
                <a:latin typeface="UD Digi Kyokasho NK-R" panose="020B0400000000000000" pitchFamily="34" charset="-128"/>
                <a:ea typeface="UD Digi Kyokasho NK-R" panose="020B0400000000000000" pitchFamily="34" charset="-128"/>
                <a:cs typeface="BIZ UDPGothic"/>
                <a:sym typeface="BIZ UDPGothic"/>
              </a:rPr>
              <a:t>直接触れることができない場所に陳列されています。</a:t>
            </a:r>
            <a:endParaRPr sz="1000" u="none" strike="noStrike" cap="none"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98" name="Google Shape;98;p15"/>
          <p:cNvSpPr txBox="1"/>
          <p:nvPr/>
        </p:nvSpPr>
        <p:spPr>
          <a:xfrm>
            <a:off x="3699475" y="2020475"/>
            <a:ext cx="2061300" cy="1784400"/>
          </a:xfrm>
          <a:prstGeom prst="rect">
            <a:avLst/>
          </a:prstGeom>
          <a:noFill/>
          <a:ln>
            <a:noFill/>
          </a:ln>
        </p:spPr>
        <p:txBody>
          <a:bodyPr spcFirstLastPara="1" wrap="square" lIns="64575" tIns="64575" rIns="64575" bIns="64575" anchor="t" anchorCtr="0">
            <a:noAutofit/>
          </a:bodyPr>
          <a:lstStyle/>
          <a:p>
            <a:pPr marL="0" marR="0" lvl="0" indent="0" algn="l" rtl="0">
              <a:lnSpc>
                <a:spcPct val="100000"/>
              </a:lnSpc>
              <a:spcBef>
                <a:spcPts val="0"/>
              </a:spcBef>
              <a:spcAft>
                <a:spcPts val="0"/>
              </a:spcAft>
              <a:buClr>
                <a:schemeClr val="dk1"/>
              </a:buClr>
              <a:buSzPts val="800"/>
              <a:buFont typeface="Arial"/>
              <a:buNone/>
            </a:pPr>
            <a:r>
              <a:rPr lang="ja" sz="10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一般用医薬品</a:t>
            </a:r>
            <a:endParaRPr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700"/>
              <a:buFont typeface="Arial"/>
              <a:buNone/>
            </a:pPr>
            <a:r>
              <a:rPr lang="ja"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使用上、注意が必要な医薬品。</a:t>
            </a:r>
            <a:endParaRPr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700"/>
              <a:buFont typeface="Arial"/>
              <a:buNone/>
            </a:pPr>
            <a:r>
              <a:rPr lang="ja" sz="1000" u="none" strike="noStrike" cap="none" dirty="0">
                <a:solidFill>
                  <a:srgbClr val="CC0000"/>
                </a:solidFill>
                <a:latin typeface="UD Digi Kyokasho NK-R" panose="020B0400000000000000" pitchFamily="34" charset="-128"/>
                <a:ea typeface="UD Digi Kyokasho NK-R" panose="020B0400000000000000" pitchFamily="34" charset="-128"/>
                <a:cs typeface="BIZ UDPGothic"/>
                <a:sym typeface="BIZ UDPGothic"/>
              </a:rPr>
              <a:t>薬剤師</a:t>
            </a:r>
            <a:r>
              <a:rPr lang="ja"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または</a:t>
            </a:r>
            <a:r>
              <a:rPr lang="ja" sz="1000" u="none" strike="noStrike" cap="none" dirty="0">
                <a:solidFill>
                  <a:srgbClr val="CC0000"/>
                </a:solidFill>
                <a:latin typeface="UD Digi Kyokasho NK-R" panose="020B0400000000000000" pitchFamily="34" charset="-128"/>
                <a:ea typeface="UD Digi Kyokasho NK-R" panose="020B0400000000000000" pitchFamily="34" charset="-128"/>
                <a:cs typeface="BIZ UDPGothic"/>
                <a:sym typeface="BIZ UDPGothic"/>
              </a:rPr>
              <a:t>登録販売者</a:t>
            </a:r>
            <a:r>
              <a:rPr lang="ja"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が必要な情報提供に努め、販売いたします。商品に直接触れることができます。</a:t>
            </a:r>
            <a:endParaRPr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chemeClr val="dk1"/>
              </a:buClr>
              <a:buSzPts val="800"/>
              <a:buFont typeface="Arial"/>
              <a:buNone/>
            </a:pPr>
            <a:r>
              <a:rPr lang="ja" sz="1000" u="none" strike="noStrike" cap="none" dirty="0">
                <a:solidFill>
                  <a:schemeClr val="accent5"/>
                </a:solidFill>
                <a:latin typeface="UD Digi Kyokasho NK-R" panose="020B0400000000000000" pitchFamily="34" charset="-128"/>
                <a:ea typeface="UD Digi Kyokasho NK-R" panose="020B0400000000000000" pitchFamily="34" charset="-128"/>
                <a:cs typeface="BIZ UDPGothic"/>
                <a:sym typeface="BIZ UDPGothic"/>
              </a:rPr>
              <a:t>指定第２類医薬品</a:t>
            </a:r>
            <a:endParaRPr sz="1000" u="none" strike="noStrike" cap="none" dirty="0">
              <a:solidFill>
                <a:schemeClr val="accent5"/>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chemeClr val="dk1"/>
              </a:buClr>
              <a:buSzPts val="800"/>
              <a:buFont typeface="Arial"/>
              <a:buNone/>
            </a:pPr>
            <a:r>
              <a:rPr lang="ja" sz="10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第２類医薬品の中で特に注意が必要な医薬品です。</a:t>
            </a:r>
            <a:r>
              <a:rPr lang="ja" sz="1000" u="none" strike="noStrike" cap="none" dirty="0">
                <a:solidFill>
                  <a:srgbClr val="CC0000"/>
                </a:solidFill>
                <a:latin typeface="UD Digi Kyokasho NK-R" panose="020B0400000000000000" pitchFamily="34" charset="-128"/>
                <a:ea typeface="UD Digi Kyokasho NK-R" panose="020B0400000000000000" pitchFamily="34" charset="-128"/>
                <a:cs typeface="BIZ UDPGothic"/>
                <a:sym typeface="BIZ UDPGothic"/>
              </a:rPr>
              <a:t>「してはいけないこと」</a:t>
            </a:r>
            <a:r>
              <a:rPr lang="ja" sz="10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を必ずご確認ください。情報提供しやすい場所に陳列。</a:t>
            </a:r>
            <a:endParaRPr sz="10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800"/>
              <a:buFont typeface="Arial"/>
              <a:buNone/>
            </a:pPr>
            <a:endParaRPr sz="800" u="none" strike="noStrike" cap="none" dirty="0">
              <a:solidFill>
                <a:srgbClr val="000000"/>
              </a:solidFill>
              <a:latin typeface="UD Digi Kyokasho NK-R" panose="020B0400000000000000" pitchFamily="34" charset="-128"/>
              <a:ea typeface="UD Digi Kyokasho NK-R" panose="020B0400000000000000" pitchFamily="34" charset="-128"/>
              <a:sym typeface="Arial"/>
            </a:endParaRPr>
          </a:p>
        </p:txBody>
      </p:sp>
      <p:sp>
        <p:nvSpPr>
          <p:cNvPr id="99" name="Google Shape;99;p15"/>
          <p:cNvSpPr txBox="1"/>
          <p:nvPr/>
        </p:nvSpPr>
        <p:spPr>
          <a:xfrm>
            <a:off x="5760775" y="2020475"/>
            <a:ext cx="1623900" cy="1545900"/>
          </a:xfrm>
          <a:prstGeom prst="rect">
            <a:avLst/>
          </a:prstGeom>
          <a:noFill/>
          <a:ln>
            <a:noFill/>
          </a:ln>
        </p:spPr>
        <p:txBody>
          <a:bodyPr spcFirstLastPara="1" wrap="square" lIns="64575" tIns="64575" rIns="64575" bIns="645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 sz="10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一般用医薬品</a:t>
            </a:r>
            <a:endParaRPr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800"/>
              <a:buFont typeface="Arial"/>
              <a:buNone/>
            </a:pPr>
            <a:r>
              <a:rPr lang="ja"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要指導や第１類、第２類以外の一般用医薬品です。</a:t>
            </a:r>
            <a:endParaRPr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800"/>
              <a:buFont typeface="Arial"/>
              <a:buNone/>
            </a:pPr>
            <a:r>
              <a:rPr lang="ja" sz="1000" u="none" strike="noStrike" cap="none" dirty="0">
                <a:solidFill>
                  <a:srgbClr val="CC0000"/>
                </a:solidFill>
                <a:latin typeface="UD Digi Kyokasho NK-R" panose="020B0400000000000000" pitchFamily="34" charset="-128"/>
                <a:ea typeface="UD Digi Kyokasho NK-R" panose="020B0400000000000000" pitchFamily="34" charset="-128"/>
                <a:cs typeface="BIZ UDPGothic"/>
                <a:sym typeface="BIZ UDPGothic"/>
              </a:rPr>
              <a:t>薬剤師</a:t>
            </a:r>
            <a:r>
              <a:rPr lang="ja" sz="10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または</a:t>
            </a:r>
            <a:r>
              <a:rPr lang="ja" sz="1000" u="none" strike="noStrike" cap="none" dirty="0">
                <a:solidFill>
                  <a:srgbClr val="CC0000"/>
                </a:solidFill>
                <a:latin typeface="UD Digi Kyokasho NK-R" panose="020B0400000000000000" pitchFamily="34" charset="-128"/>
                <a:ea typeface="UD Digi Kyokasho NK-R" panose="020B0400000000000000" pitchFamily="34" charset="-128"/>
                <a:cs typeface="BIZ UDPGothic"/>
                <a:sym typeface="BIZ UDPGothic"/>
              </a:rPr>
              <a:t>登録販売者</a:t>
            </a:r>
            <a:r>
              <a:rPr lang="ja" sz="10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が必要な情報提供に努め、販売いたします。</a:t>
            </a:r>
            <a:endParaRPr sz="1000" u="none" strike="noStrike" cap="none" dirty="0">
              <a:solidFill>
                <a:srgbClr val="E03253"/>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400"/>
              </a:spcBef>
              <a:spcAft>
                <a:spcPts val="0"/>
              </a:spcAft>
              <a:buClr>
                <a:srgbClr val="000000"/>
              </a:buClr>
              <a:buSzPts val="800"/>
              <a:buFont typeface="Arial"/>
              <a:buNone/>
            </a:pPr>
            <a:r>
              <a:rPr lang="ja"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直接触れることができない場所に陳列されています。</a:t>
            </a:r>
            <a:endParaRPr sz="10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100" name="Google Shape;100;p15"/>
          <p:cNvSpPr/>
          <p:nvPr/>
        </p:nvSpPr>
        <p:spPr>
          <a:xfrm>
            <a:off x="369999" y="3895668"/>
            <a:ext cx="4988700" cy="301500"/>
          </a:xfrm>
          <a:prstGeom prst="roundRect">
            <a:avLst>
              <a:gd name="adj" fmla="val 50000"/>
            </a:avLst>
          </a:prstGeom>
          <a:solidFill>
            <a:srgbClr val="434343"/>
          </a:solidFill>
          <a:ln>
            <a:noFill/>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2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rPr>
              <a:t>健康被害救済制度</a:t>
            </a:r>
            <a:endParaRPr sz="1200" u="none" strike="noStrike" cap="none"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101" name="Google Shape;101;p15"/>
          <p:cNvSpPr txBox="1"/>
          <p:nvPr/>
        </p:nvSpPr>
        <p:spPr>
          <a:xfrm>
            <a:off x="370000" y="4197175"/>
            <a:ext cx="5070000" cy="1068300"/>
          </a:xfrm>
          <a:prstGeom prst="rect">
            <a:avLst/>
          </a:prstGeom>
          <a:noFill/>
          <a:ln>
            <a:noFill/>
          </a:ln>
        </p:spPr>
        <p:txBody>
          <a:bodyPr spcFirstLastPara="1" wrap="square" lIns="64575" tIns="64575" rIns="64575" bIns="6457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ja" sz="12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医薬品の副作用等による健康被害を受けられた方の救済制度です。</a:t>
            </a:r>
            <a:endParaRPr sz="1200" u="none" strike="noStrike" cap="none"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ctr" rtl="0">
              <a:lnSpc>
                <a:spcPct val="100000"/>
              </a:lnSpc>
              <a:spcBef>
                <a:spcPts val="400"/>
              </a:spcBef>
              <a:spcAft>
                <a:spcPts val="0"/>
              </a:spcAft>
              <a:buClr>
                <a:schemeClr val="dk1"/>
              </a:buClr>
              <a:buSzPts val="800"/>
              <a:buFont typeface="Arial"/>
              <a:buNone/>
            </a:pPr>
            <a:r>
              <a:rPr lang="ja" sz="9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独立行政法人</a:t>
            </a:r>
            <a:r>
              <a:rPr lang="ja" sz="8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 </a:t>
            </a:r>
            <a:r>
              <a:rPr lang="ja" sz="12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医薬品医療機器総合機構</a:t>
            </a:r>
            <a:endParaRPr sz="12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ctr" rtl="0">
              <a:lnSpc>
                <a:spcPct val="100000"/>
              </a:lnSpc>
              <a:spcBef>
                <a:spcPts val="400"/>
              </a:spcBef>
              <a:spcAft>
                <a:spcPts val="0"/>
              </a:spcAft>
              <a:buClr>
                <a:schemeClr val="dk1"/>
              </a:buClr>
              <a:buSzPts val="800"/>
              <a:buFont typeface="Arial"/>
              <a:buNone/>
            </a:pPr>
            <a:r>
              <a:rPr lang="ja" sz="12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TEL </a:t>
            </a:r>
            <a:r>
              <a:rPr lang="ja" sz="18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0120-149-931</a:t>
            </a:r>
            <a:endParaRPr sz="18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lnSpc>
                <a:spcPct val="100000"/>
              </a:lnSpc>
              <a:spcBef>
                <a:spcPts val="0"/>
              </a:spcBef>
              <a:spcAft>
                <a:spcPts val="0"/>
              </a:spcAft>
              <a:buClr>
                <a:schemeClr val="dk1"/>
              </a:buClr>
              <a:buSzPts val="800"/>
              <a:buFont typeface="Arial"/>
              <a:buNone/>
            </a:pPr>
            <a:r>
              <a:rPr lang="ja" sz="9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医薬品の安全使用のために症状等の情報をお伺いさせていただくことがあります。個人情報は個人情報保護法等に基づき適切に管理を行い、医薬品の安全使用以外の目的で利用はしません。</a:t>
            </a:r>
            <a:endParaRPr sz="9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102" name="Google Shape;102;p15"/>
          <p:cNvSpPr/>
          <p:nvPr/>
        </p:nvSpPr>
        <p:spPr>
          <a:xfrm>
            <a:off x="5496163" y="3895668"/>
            <a:ext cx="1913700" cy="301500"/>
          </a:xfrm>
          <a:prstGeom prst="roundRect">
            <a:avLst>
              <a:gd name="adj" fmla="val 50000"/>
            </a:avLst>
          </a:prstGeom>
          <a:solidFill>
            <a:srgbClr val="FFFFFF"/>
          </a:solidFill>
          <a:ln w="28575" cap="flat" cmpd="sng">
            <a:solidFill>
              <a:srgbClr val="434343"/>
            </a:solidFill>
            <a:prstDash val="solid"/>
            <a:round/>
            <a:headEnd type="none" w="sm" len="sm"/>
            <a:tailEnd type="none" w="sm" len="sm"/>
          </a:ln>
        </p:spPr>
        <p:txBody>
          <a:bodyPr spcFirstLastPara="1" wrap="square" lIns="64575" tIns="64575" rIns="64575" bIns="6457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ja" sz="1200" u="none" strike="noStrike" cap="none" dirty="0">
                <a:solidFill>
                  <a:srgbClr val="434343"/>
                </a:solidFill>
                <a:latin typeface="UD Digi Kyokasho NK-R" panose="020B0400000000000000" pitchFamily="34" charset="-128"/>
                <a:ea typeface="UD Digi Kyokasho NK-R" panose="020B0400000000000000" pitchFamily="34" charset="-128"/>
                <a:cs typeface="BIZ UDPGothic"/>
                <a:sym typeface="BIZ UDPGothic"/>
              </a:rPr>
              <a:t>苦情相談窓口</a:t>
            </a:r>
            <a:endParaRPr sz="1200" u="none" strike="noStrike" cap="none" dirty="0">
              <a:solidFill>
                <a:srgbClr val="434343"/>
              </a:solidFill>
              <a:latin typeface="UD Digi Kyokasho NK-R" panose="020B0400000000000000" pitchFamily="34" charset="-128"/>
              <a:ea typeface="UD Digi Kyokasho NK-R" panose="020B0400000000000000" pitchFamily="34" charset="-128"/>
              <a:cs typeface="BIZ UDPGothic"/>
              <a:sym typeface="BIZ UDPGothic"/>
            </a:endParaRPr>
          </a:p>
        </p:txBody>
      </p:sp>
      <p:sp>
        <p:nvSpPr>
          <p:cNvPr id="103" name="Google Shape;103;p15"/>
          <p:cNvSpPr txBox="1"/>
          <p:nvPr/>
        </p:nvSpPr>
        <p:spPr>
          <a:xfrm>
            <a:off x="5496163" y="4254161"/>
            <a:ext cx="1913700" cy="954300"/>
          </a:xfrm>
          <a:prstGeom prst="rect">
            <a:avLst/>
          </a:prstGeom>
          <a:noFill/>
          <a:ln>
            <a:noFill/>
          </a:ln>
        </p:spPr>
        <p:txBody>
          <a:bodyPr spcFirstLastPara="1" wrap="square" lIns="64575" tIns="64575" rIns="64575" bIns="64575" anchor="t" anchorCtr="0">
            <a:noAutofit/>
          </a:bodyPr>
          <a:lstStyle/>
          <a:p>
            <a:pPr marL="0" marR="0" lvl="0" indent="0" algn="ctr" rtl="0">
              <a:lnSpc>
                <a:spcPct val="100000"/>
              </a:lnSpc>
              <a:spcBef>
                <a:spcPts val="400"/>
              </a:spcBef>
              <a:spcAft>
                <a:spcPts val="0"/>
              </a:spcAft>
              <a:buClr>
                <a:srgbClr val="000000"/>
              </a:buClr>
              <a:buSzPts val="1100"/>
              <a:buFont typeface="Arial"/>
              <a:buNone/>
            </a:pPr>
            <a:r>
              <a:rPr lang="ja-JP" altLang="en-US" sz="1100">
                <a:solidFill>
                  <a:schemeClr val="dk1"/>
                </a:solidFill>
                <a:latin typeface="UD Digi Kyokasho NK-R" panose="020B0400000000000000" pitchFamily="34" charset="-128"/>
                <a:ea typeface="UD Digi Kyokasho NK-R" panose="020B0400000000000000" pitchFamily="34" charset="-128"/>
                <a:cs typeface="BIZ UDPGothic"/>
                <a:sym typeface="BIZ UDPGothic"/>
              </a:rPr>
              <a:t>京都府</a:t>
            </a:r>
            <a:r>
              <a:rPr lang="ja" sz="11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薬剤師会</a:t>
            </a:r>
            <a:endParaRPr sz="11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ctr" rtl="0">
              <a:lnSpc>
                <a:spcPct val="100000"/>
              </a:lnSpc>
              <a:spcBef>
                <a:spcPts val="0"/>
              </a:spcBef>
              <a:spcAft>
                <a:spcPts val="0"/>
              </a:spcAft>
              <a:buClr>
                <a:srgbClr val="000000"/>
              </a:buClr>
              <a:buSzPts val="1100"/>
              <a:buFont typeface="Arial"/>
              <a:buNone/>
            </a:pPr>
            <a:r>
              <a:rPr lang="en-US" altLang="ja" sz="11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075-551-0376</a:t>
            </a:r>
            <a:endParaRPr sz="11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ctr" rtl="0">
              <a:lnSpc>
                <a:spcPct val="100000"/>
              </a:lnSpc>
              <a:spcBef>
                <a:spcPts val="400"/>
              </a:spcBef>
              <a:spcAft>
                <a:spcPts val="0"/>
              </a:spcAft>
              <a:buClr>
                <a:srgbClr val="000000"/>
              </a:buClr>
              <a:buSzPts val="1100"/>
              <a:buFont typeface="Arial"/>
              <a:buNone/>
            </a:pPr>
            <a:r>
              <a:rPr lang="ja-JP" altLang="en-US" sz="1100">
                <a:solidFill>
                  <a:schemeClr val="dk1"/>
                </a:solidFill>
                <a:latin typeface="UD Digi Kyokasho NK-R" panose="020B0400000000000000" pitchFamily="34" charset="-128"/>
                <a:ea typeface="UD Digi Kyokasho NK-R" panose="020B0400000000000000" pitchFamily="34" charset="-128"/>
                <a:cs typeface="BIZ UDPGothic"/>
                <a:sym typeface="BIZ UDPGothic"/>
              </a:rPr>
              <a:t>京都府</a:t>
            </a:r>
            <a:r>
              <a:rPr lang="ja" sz="11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薬務課</a:t>
            </a:r>
            <a:endParaRPr sz="11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075-451-8111</a:t>
            </a:r>
            <a:endParaRPr sz="1100" u="none" strike="noStrike" cap="none" dirty="0">
              <a:solidFill>
                <a:schemeClr val="dk1"/>
              </a:solidFill>
              <a:latin typeface="UD Digi Kyokasho NK-R" panose="020B0400000000000000" pitchFamily="34" charset="-128"/>
              <a:ea typeface="UD Digi Kyokasho NK-R" panose="020B0400000000000000" pitchFamily="34" charset="-128"/>
              <a:cs typeface="BIZ UDPGothic"/>
              <a:sym typeface="BIZ UDP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ctrTitle"/>
          </p:nvPr>
        </p:nvSpPr>
        <p:spPr>
          <a:xfrm>
            <a:off x="190500" y="718175"/>
            <a:ext cx="7179000" cy="4260000"/>
          </a:xfrm>
          <a:prstGeom prst="rect">
            <a:avLst/>
          </a:prstGeom>
        </p:spPr>
        <p:txBody>
          <a:bodyPr spcFirstLastPara="1" wrap="square" lIns="317825" tIns="64575" rIns="64575" bIns="64575" anchor="t" anchorCtr="0">
            <a:noAutofit/>
          </a:bodyPr>
          <a:lstStyle/>
          <a:p>
            <a:pPr marL="0" lvl="0" indent="0" algn="l" rtl="0">
              <a:lnSpc>
                <a:spcPct val="100000"/>
              </a:lnSpc>
              <a:spcBef>
                <a:spcPts val="500"/>
              </a:spcBef>
              <a:spcAft>
                <a:spcPts val="0"/>
              </a:spcAft>
              <a:buNone/>
            </a:pPr>
            <a:r>
              <a:rPr lang="ja" sz="1100" dirty="0">
                <a:solidFill>
                  <a:srgbClr val="000000"/>
                </a:solidFill>
                <a:highlight>
                  <a:srgbClr val="FFFFFF"/>
                </a:highlight>
                <a:cs typeface="BIZ UDPGothic"/>
                <a:sym typeface="BIZ UDPGothic"/>
              </a:rPr>
              <a:t>当薬局は、「個人情報の保護に関する法律」（以下、「個人情報保護法」）および「医療・介護関係事業者における個人情報の適切な取扱いのためのガイドライン」（厚生労働省策定。以下、「ガイドライン」）を遵守し、良質な薬局サービスを提供するために、皆様の個人情報を適切かつ万全の体制で取り扱います。 当薬局は、皆様の個人情報を適切に取り扱うために次の事項を実施します。 </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個人情報保護法およびガイドラインをはじめ関連する法令を遵守します。 </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個人情報の取扱いに関するルール（運用管理規定）を策定し、個人情報取扱責任者を定めるとともに、従業員全員で遵守します。 </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個人情報の適切な保管のために安全管理措置をし、漏洩・滅失・棄損の防止に努めます。 </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個人情報を適切に取り扱っていることを定期的に確認し問題が認められた場合には、これを改善します。 </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個人情報の取得にあたっては、あらかじめ利用目的を明示し、その目的以外には使用しません。ただし、本人の了解を得ている場合、法令に基づく場合、個人を識別できないよう匿名化した場合などは除きます。 </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業務を委託する場合は、委託先に対し、当薬局の基本方針を十分理解の上で取り扱うよう求めるとともに、必要な監督・改善措置に努めます。 </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個人情報の取扱いに関する相談体制を整備し、適切かつ迅速に対応します。</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当薬局は、次の事項についてご本人から申し出があった場合、適切かつ迅速に対応します。 </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個人情報の利用目的に同意しがたい場合 </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個人情報の開示、訂正、利用停止など（法令により応じられない場合を除く） </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個人情報が漏洩・滅失・棄損した場合、または、その可能性が疑われる場合 </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500"/>
              </a:spcBef>
              <a:spcAft>
                <a:spcPts val="500"/>
              </a:spcAft>
              <a:buClr>
                <a:srgbClr val="000000"/>
              </a:buClr>
              <a:buSzPts val="1100"/>
              <a:buFont typeface="BIZ UDPGothic"/>
              <a:buChar char="●"/>
            </a:pPr>
            <a:r>
              <a:rPr lang="ja" sz="1100" dirty="0">
                <a:solidFill>
                  <a:srgbClr val="000000"/>
                </a:solidFill>
                <a:highlight>
                  <a:srgbClr val="FFFFFF"/>
                </a:highlight>
                <a:cs typeface="BIZ UDPGothic"/>
                <a:sym typeface="BIZ UDPGothic"/>
              </a:rPr>
              <a:t>その他、個人情報の取扱い</a:t>
            </a:r>
            <a:endParaRPr sz="1100" dirty="0">
              <a:solidFill>
                <a:srgbClr val="000000"/>
              </a:solidFill>
              <a:cs typeface="M PLUS 1p"/>
              <a:sym typeface="M PLUS 1p"/>
            </a:endParaRPr>
          </a:p>
        </p:txBody>
      </p:sp>
      <p:sp>
        <p:nvSpPr>
          <p:cNvPr id="109" name="Google Shape;109;p16"/>
          <p:cNvSpPr txBox="1"/>
          <p:nvPr/>
        </p:nvSpPr>
        <p:spPr>
          <a:xfrm>
            <a:off x="215650" y="213150"/>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ja" sz="2400" dirty="0">
                <a:latin typeface="UD Digi Kyokasho NK-R" panose="020B0400000000000000" pitchFamily="34" charset="-128"/>
                <a:ea typeface="UD Digi Kyokasho NK-R" panose="020B0400000000000000" pitchFamily="34" charset="-128"/>
                <a:cs typeface="BIZ UDPGothic"/>
                <a:sym typeface="BIZ UDPGothic"/>
              </a:rPr>
              <a:t>私たちの個人情報への基本的な考え方です</a:t>
            </a:r>
            <a:endParaRPr sz="24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110" name="Google Shape;110;p16"/>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ctrTitle"/>
          </p:nvPr>
        </p:nvSpPr>
        <p:spPr>
          <a:xfrm>
            <a:off x="190500" y="870225"/>
            <a:ext cx="7179000" cy="4131300"/>
          </a:xfrm>
          <a:prstGeom prst="rect">
            <a:avLst/>
          </a:prstGeom>
        </p:spPr>
        <p:txBody>
          <a:bodyPr spcFirstLastPara="1" wrap="square" lIns="317825" tIns="64575" rIns="64575" bIns="64575" anchor="t" anchorCtr="0">
            <a:noAutofit/>
          </a:bodyPr>
          <a:lstStyle/>
          <a:p>
            <a:pPr marL="0" lvl="0" indent="0" algn="l" rtl="0">
              <a:lnSpc>
                <a:spcPct val="100000"/>
              </a:lnSpc>
              <a:spcBef>
                <a:spcPts val="500"/>
              </a:spcBef>
              <a:spcAft>
                <a:spcPts val="0"/>
              </a:spcAft>
              <a:buClr>
                <a:schemeClr val="dk1"/>
              </a:buClr>
              <a:buSzPts val="1100"/>
              <a:buFont typeface="Arial"/>
              <a:buNone/>
            </a:pPr>
            <a:r>
              <a:rPr lang="ja" sz="1100" dirty="0">
                <a:solidFill>
                  <a:srgbClr val="000000"/>
                </a:solidFill>
                <a:highlight>
                  <a:srgbClr val="FFFFFF"/>
                </a:highlight>
                <a:cs typeface="BIZ UDPGothic"/>
                <a:sym typeface="BIZ UDPGothic"/>
              </a:rPr>
              <a:t>当薬局では、良質かつ適切な薬局サービスを提供するために、当薬局の個人情報保護に関する基本方針にもとづいて、常に皆様の個人情報を適切に取り扱っています。個人情報の取扱いについて、ご不明な点や疑問などがございましたら、お気軽にお問い合わせください。</a:t>
            </a:r>
            <a:endParaRPr sz="1100" dirty="0">
              <a:solidFill>
                <a:srgbClr val="000000"/>
              </a:solidFill>
              <a:highlight>
                <a:srgbClr val="FFFFFF"/>
              </a:highlight>
              <a:cs typeface="BIZ UDPGothic"/>
              <a:sym typeface="BIZ UDPGothic"/>
            </a:endParaRPr>
          </a:p>
          <a:p>
            <a:pPr marL="0" lvl="0" indent="0" algn="l" rtl="0">
              <a:lnSpc>
                <a:spcPct val="100000"/>
              </a:lnSpc>
              <a:spcBef>
                <a:spcPts val="500"/>
              </a:spcBef>
              <a:spcAft>
                <a:spcPts val="0"/>
              </a:spcAft>
              <a:buClr>
                <a:schemeClr val="dk1"/>
              </a:buClr>
              <a:buSzPts val="1100"/>
              <a:buFont typeface="Arial"/>
              <a:buNone/>
            </a:pPr>
            <a:r>
              <a:rPr lang="ja" sz="1100" b="1" dirty="0">
                <a:solidFill>
                  <a:srgbClr val="000000"/>
                </a:solidFill>
                <a:highlight>
                  <a:srgbClr val="FFFFFF"/>
                </a:highlight>
                <a:cs typeface="BIZ UDPGothic"/>
                <a:sym typeface="BIZ UDPGothic"/>
              </a:rPr>
              <a:t>当薬局は、個人情報を下記の目的達成に必要な範囲で利用いたします</a:t>
            </a:r>
            <a:endParaRPr sz="1100" b="1" dirty="0">
              <a:solidFill>
                <a:srgbClr val="000000"/>
              </a:solidFill>
              <a:highlight>
                <a:srgbClr val="FFFFFF"/>
              </a:highlight>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当薬局における調剤サービスの提供や業務の維持・改善のための基礎資料</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医薬品を安全に使用していただくために必要な事項の把握（副作用歴、既往歴、アレルギー、体質、併用薬、ご住所や緊急時の連絡先など） 、家族などへの薬に関する説明</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病院、診療所、薬局、訪問看護ステーション、介護サービス事業者などとの必要な連携・照会への回答</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医療保険事務（審査支払機関への調剤報酬明細書の提出、審査支払機関または保険者からの照会への回答など </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薬剤師賠償責任保険などに係る保険会社、弁護士への相談または届出など</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当薬局内で行う薬剤師・医療事務等の教育・研修、薬学生の薬局実務実習</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外部監査機関への情報提供</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学会・学術誌等への発表・報告（学会、研究会、学術誌等で発表、報告する場合、個人を特定できないように匿名化いたします。匿名化が困難な場合は、ご本人の同意をいただきます。） </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上記以外に、個別に利用目的を明示した場合においては、その利用目的の達成のため</a:t>
            </a:r>
            <a:endParaRPr sz="1100" dirty="0">
              <a:solidFill>
                <a:srgbClr val="000000"/>
              </a:solidFill>
              <a:highlight>
                <a:srgbClr val="FFFFFF"/>
              </a:highlight>
              <a:cs typeface="BIZ UDPGothic"/>
              <a:sym typeface="BIZ UDPGothic"/>
            </a:endParaRPr>
          </a:p>
          <a:p>
            <a:pPr marL="0" lvl="0" indent="0" algn="l" rtl="0">
              <a:lnSpc>
                <a:spcPct val="100000"/>
              </a:lnSpc>
              <a:spcBef>
                <a:spcPts val="500"/>
              </a:spcBef>
              <a:spcAft>
                <a:spcPts val="0"/>
              </a:spcAft>
              <a:buClr>
                <a:schemeClr val="dk1"/>
              </a:buClr>
              <a:buSzPts val="1100"/>
              <a:buFont typeface="Arial"/>
              <a:buNone/>
            </a:pPr>
            <a:r>
              <a:rPr lang="ja" sz="1100" dirty="0">
                <a:solidFill>
                  <a:srgbClr val="000000"/>
                </a:solidFill>
                <a:highlight>
                  <a:srgbClr val="FFFFFF"/>
                </a:highlight>
                <a:cs typeface="BIZ UDPGothic"/>
                <a:sym typeface="BIZ UDPGothic"/>
              </a:rPr>
              <a:t>当薬局の業務の一部を外部に委託することがありますが、十分な個人情報の保護水準を満たしている委託先を選定するとともに、委託先に対しては必要かつ適切な監督を行い契約等にて個人情報の保護水準を担保します。</a:t>
            </a:r>
            <a:endParaRPr sz="1100" dirty="0">
              <a:solidFill>
                <a:srgbClr val="000000"/>
              </a:solidFill>
              <a:highlight>
                <a:srgbClr val="FFFFFF"/>
              </a:highlight>
              <a:cs typeface="BIZ UDPGothic"/>
              <a:sym typeface="BIZ UDPGothic"/>
            </a:endParaRPr>
          </a:p>
          <a:p>
            <a:pPr marL="0" lvl="0" indent="0" algn="l" rtl="0">
              <a:lnSpc>
                <a:spcPct val="100000"/>
              </a:lnSpc>
              <a:spcBef>
                <a:spcPts val="500"/>
              </a:spcBef>
              <a:spcAft>
                <a:spcPts val="0"/>
              </a:spcAft>
              <a:buNone/>
            </a:pPr>
            <a:r>
              <a:rPr lang="ja" sz="1100" dirty="0">
                <a:solidFill>
                  <a:srgbClr val="000000"/>
                </a:solidFill>
                <a:highlight>
                  <a:srgbClr val="FFFFFF"/>
                </a:highlight>
                <a:cs typeface="BIZ UDPGothic"/>
                <a:sym typeface="BIZ UDPGothic"/>
              </a:rPr>
              <a:t>ご提供いただいた個人情報は下記に該当する場合を除き、第三者に開示することはありません。</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50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ご利用者から同意をいただいたとき</a:t>
            </a:r>
            <a:endParaRPr sz="1100" dirty="0">
              <a:solidFill>
                <a:srgbClr val="000000"/>
              </a:solidFill>
              <a:highlight>
                <a:srgbClr val="FFFFFF"/>
              </a:highlight>
              <a:cs typeface="BIZ UDPGothic"/>
              <a:sym typeface="BIZ UDPGothic"/>
            </a:endParaRPr>
          </a:p>
          <a:p>
            <a:pPr marL="457200" lvl="0" indent="-298450" algn="l" rtl="0">
              <a:lnSpc>
                <a:spcPct val="100000"/>
              </a:lnSpc>
              <a:spcBef>
                <a:spcPts val="0"/>
              </a:spcBef>
              <a:spcAft>
                <a:spcPts val="0"/>
              </a:spcAft>
              <a:buClr>
                <a:srgbClr val="000000"/>
              </a:buClr>
              <a:buSzPts val="1100"/>
              <a:buFont typeface="BIZ UDPGothic"/>
              <a:buChar char="●"/>
            </a:pPr>
            <a:r>
              <a:rPr lang="ja" sz="1100" dirty="0">
                <a:solidFill>
                  <a:srgbClr val="000000"/>
                </a:solidFill>
                <a:highlight>
                  <a:srgbClr val="FFFFFF"/>
                </a:highlight>
                <a:cs typeface="BIZ UDPGothic"/>
                <a:sym typeface="BIZ UDPGothic"/>
              </a:rPr>
              <a:t>当社との秘密保持契約を締結の業務委託先に必要な範囲で開示する場合</a:t>
            </a:r>
            <a:endParaRPr sz="1100" dirty="0">
              <a:solidFill>
                <a:srgbClr val="000000"/>
              </a:solidFill>
              <a:highlight>
                <a:srgbClr val="FFFFFF"/>
              </a:highlight>
              <a:cs typeface="BIZ UDPGothic"/>
              <a:sym typeface="BIZ UDPGothic"/>
            </a:endParaRPr>
          </a:p>
        </p:txBody>
      </p:sp>
      <p:sp>
        <p:nvSpPr>
          <p:cNvPr id="116" name="Google Shape;116;p17"/>
          <p:cNvSpPr txBox="1"/>
          <p:nvPr/>
        </p:nvSpPr>
        <p:spPr>
          <a:xfrm>
            <a:off x="215650" y="213150"/>
            <a:ext cx="7179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dirty="0">
                <a:latin typeface="UD Digi Kyokasho NK-R" panose="020B0400000000000000" pitchFamily="34" charset="-128"/>
                <a:ea typeface="UD Digi Kyokasho NK-R" panose="020B0400000000000000" pitchFamily="34" charset="-128"/>
                <a:cs typeface="BIZ UDPGothic"/>
                <a:sym typeface="BIZ UDPGothic"/>
              </a:rPr>
              <a:t>皆さまの個人情報を適切に取り扱っています</a:t>
            </a:r>
            <a:endParaRPr sz="24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117" name="Google Shape;117;p17"/>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8"/>
          <p:cNvPicPr preferRelativeResize="0"/>
          <p:nvPr/>
        </p:nvPicPr>
        <p:blipFill>
          <a:blip r:embed="rId3">
            <a:alphaModFix/>
          </a:blip>
          <a:stretch>
            <a:fillRect/>
          </a:stretch>
        </p:blipFill>
        <p:spPr>
          <a:xfrm>
            <a:off x="877875" y="2043550"/>
            <a:ext cx="1141000" cy="1385675"/>
          </a:xfrm>
          <a:prstGeom prst="rect">
            <a:avLst/>
          </a:prstGeom>
          <a:noFill/>
          <a:ln>
            <a:noFill/>
          </a:ln>
        </p:spPr>
      </p:pic>
      <p:sp>
        <p:nvSpPr>
          <p:cNvPr id="123" name="Google Shape;123;p18"/>
          <p:cNvSpPr txBox="1"/>
          <p:nvPr/>
        </p:nvSpPr>
        <p:spPr>
          <a:xfrm>
            <a:off x="0" y="82750"/>
            <a:ext cx="7560000" cy="6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dirty="0">
                <a:latin typeface="UD Digi Kyokasho NK-R" panose="020B0400000000000000" pitchFamily="34" charset="-128"/>
                <a:ea typeface="UD Digi Kyokasho NK-R" panose="020B0400000000000000" pitchFamily="34" charset="-128"/>
                <a:cs typeface="BIZ UDPGothic"/>
                <a:sym typeface="BIZ UDPGothic"/>
              </a:rPr>
              <a:t>調剤基本料と薬剤服用歴の活用について</a:t>
            </a:r>
            <a:endParaRPr sz="2400" dirty="0">
              <a:latin typeface="UD Digi Kyokasho NK-R" panose="020B0400000000000000" pitchFamily="34" charset="-128"/>
              <a:ea typeface="UD Digi Kyokasho NK-R" panose="020B0400000000000000" pitchFamily="34" charset="-128"/>
              <a:cs typeface="BIZ UDPGothic"/>
              <a:sym typeface="BIZ UDPGothic"/>
            </a:endParaRPr>
          </a:p>
        </p:txBody>
      </p:sp>
      <p:grpSp>
        <p:nvGrpSpPr>
          <p:cNvPr id="124" name="Google Shape;124;p18"/>
          <p:cNvGrpSpPr/>
          <p:nvPr/>
        </p:nvGrpSpPr>
        <p:grpSpPr>
          <a:xfrm>
            <a:off x="566775" y="625775"/>
            <a:ext cx="6463200" cy="1326950"/>
            <a:chOff x="459850" y="979500"/>
            <a:chExt cx="6463200" cy="1326950"/>
          </a:xfrm>
        </p:grpSpPr>
        <p:sp>
          <p:nvSpPr>
            <p:cNvPr id="125" name="Google Shape;125;p18"/>
            <p:cNvSpPr/>
            <p:nvPr/>
          </p:nvSpPr>
          <p:spPr>
            <a:xfrm rot="10800000">
              <a:off x="1127350" y="2180100"/>
              <a:ext cx="303050" cy="126350"/>
            </a:xfrm>
            <a:prstGeom prst="flowChartExtract">
              <a:avLst/>
            </a:prstGeom>
            <a:solidFill>
              <a:srgbClr val="EFEFEF"/>
            </a:solidFill>
            <a:ln w="9525" cap="flat" cmpd="sng">
              <a:solidFill>
                <a:srgbClr val="EFEFEF"/>
              </a:solidFill>
              <a:prstDash val="solid"/>
              <a:round/>
              <a:headEnd type="none" w="sm" len="sm"/>
              <a:tailEnd type="none" w="sm" len="sm"/>
            </a:ln>
          </p:spPr>
          <p:txBody>
            <a:bodyPr spcFirstLastPara="1" wrap="square" lIns="129450" tIns="129450" rIns="129450" bIns="129450"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126" name="Google Shape;126;p18"/>
            <p:cNvSpPr txBox="1"/>
            <p:nvPr/>
          </p:nvSpPr>
          <p:spPr>
            <a:xfrm>
              <a:off x="459850" y="979500"/>
              <a:ext cx="6463200" cy="1200600"/>
            </a:xfrm>
            <a:prstGeom prst="rect">
              <a:avLst/>
            </a:prstGeom>
            <a:solidFill>
              <a:srgbClr val="EFEFEF"/>
            </a:solidFill>
            <a:ln>
              <a:noFill/>
            </a:ln>
          </p:spPr>
          <p:txBody>
            <a:bodyPr spcFirstLastPara="1" wrap="square" lIns="449975" tIns="91425" rIns="91425" bIns="91425" anchor="b" anchorCtr="0">
              <a:noAutofit/>
            </a:bodyPr>
            <a:lstStyle/>
            <a:p>
              <a:pPr marL="0" marR="0" lvl="0" indent="0" algn="l" rtl="0">
                <a:spcBef>
                  <a:spcPts val="0"/>
                </a:spcBef>
                <a:spcAft>
                  <a:spcPts val="0"/>
                </a:spcAft>
                <a:buNone/>
              </a:pPr>
              <a:r>
                <a:rPr lang="ja" sz="1200" dirty="0">
                  <a:latin typeface="UD Digi Kyokasho NK-R" panose="020B0400000000000000" pitchFamily="34" charset="-128"/>
                  <a:ea typeface="UD Digi Kyokasho NK-R" panose="020B0400000000000000" pitchFamily="34" charset="-128"/>
                  <a:cs typeface="BIZ UDPGothic"/>
                  <a:sym typeface="BIZ UDPGothic"/>
                </a:rPr>
                <a:t>当薬局の調剤基本料については下記のとおりです。また、</a:t>
              </a:r>
              <a:r>
                <a:rPr lang="ja" sz="1200"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お薬を安心・安全にご利用いただくために薬剤服用歴を活用しています。薬剤服用歴に基づき、お薬の服用に関することや市販薬との飲み合わせについて説明し、薬剤服用歴に記録します。</a:t>
              </a:r>
              <a:endParaRPr sz="1200"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1000"/>
                </a:spcBef>
                <a:spcAft>
                  <a:spcPts val="0"/>
                </a:spcAft>
                <a:buNone/>
              </a:pPr>
              <a:r>
                <a:rPr lang="ja" sz="1200" dirty="0">
                  <a:solidFill>
                    <a:srgbClr val="000000"/>
                  </a:solidFill>
                  <a:latin typeface="UD Digi Kyokasho NK-R" panose="020B0400000000000000" pitchFamily="34" charset="-128"/>
                  <a:ea typeface="UD Digi Kyokasho NK-R" panose="020B0400000000000000" pitchFamily="34" charset="-128"/>
                  <a:cs typeface="M PLUS 1p"/>
                  <a:sym typeface="M PLUS 1p"/>
                </a:rPr>
                <a:t>※お聞きした情報は個人情報保護の取り扱いに関する基本事項に基づき適切に管理します。疑問・質問等がございましたら、当薬局の薬剤師に遠慮なくご相談ください。</a:t>
              </a:r>
              <a:endParaRPr sz="1200" dirty="0">
                <a:latin typeface="UD Digi Kyokasho NK-R" panose="020B0400000000000000" pitchFamily="34" charset="-128"/>
                <a:ea typeface="UD Digi Kyokasho NK-R" panose="020B0400000000000000" pitchFamily="34" charset="-128"/>
                <a:cs typeface="M PLUS 1p"/>
                <a:sym typeface="M PLUS 1p"/>
              </a:endParaRPr>
            </a:p>
          </p:txBody>
        </p:sp>
      </p:grpSp>
      <p:sp>
        <p:nvSpPr>
          <p:cNvPr id="127" name="Google Shape;127;p18"/>
          <p:cNvSpPr txBox="1"/>
          <p:nvPr/>
        </p:nvSpPr>
        <p:spPr>
          <a:xfrm>
            <a:off x="2498910" y="1774954"/>
            <a:ext cx="4103400" cy="1506128"/>
          </a:xfrm>
          <a:prstGeom prst="rect">
            <a:avLst/>
          </a:prstGeom>
          <a:noFill/>
          <a:ln>
            <a:noFill/>
          </a:ln>
        </p:spPr>
        <p:txBody>
          <a:bodyPr spcFirstLastPara="1" wrap="square" lIns="129450" tIns="129450" rIns="129450" bIns="129450" anchor="t" anchorCtr="0">
            <a:noAutofit/>
          </a:bodyPr>
          <a:lstStyle/>
          <a:p>
            <a:pPr marL="0" lvl="0" indent="0" algn="l" rtl="0">
              <a:lnSpc>
                <a:spcPct val="100000"/>
              </a:lnSpc>
              <a:spcBef>
                <a:spcPts val="0"/>
              </a:spcBef>
              <a:spcAft>
                <a:spcPts val="0"/>
              </a:spcAft>
              <a:buNone/>
            </a:pPr>
            <a:r>
              <a:rPr lang="ja" dirty="0">
                <a:latin typeface="UD Digi Kyokasho N-R" panose="020B0400000000000000" pitchFamily="34" charset="-128"/>
                <a:ea typeface="UD Digi Kyokasho N-R" panose="020B0400000000000000" pitchFamily="34" charset="-128"/>
                <a:cs typeface="BIZ UDGothic"/>
                <a:sym typeface="BIZ UDGothic"/>
              </a:rPr>
              <a:t>調剤基本料１・・・・・・・・・</a:t>
            </a:r>
            <a:r>
              <a:rPr lang="ja" altLang="en-US" dirty="0">
                <a:latin typeface="UD Digi Kyokasho N-R" panose="020B0400000000000000" pitchFamily="34" charset="-128"/>
                <a:ea typeface="UD Digi Kyokasho N-R" panose="020B0400000000000000" pitchFamily="34" charset="-128"/>
                <a:cs typeface="BIZ UDGothic"/>
                <a:sym typeface="BIZ UDGothic"/>
              </a:rPr>
              <a:t>・</a:t>
            </a:r>
            <a:r>
              <a:rPr lang="ja" sz="2400" dirty="0">
                <a:latin typeface="UD Digi Kyokasho N-R" panose="020B0400000000000000" pitchFamily="34" charset="-128"/>
                <a:ea typeface="UD Digi Kyokasho N-R" panose="020B0400000000000000" pitchFamily="34" charset="-128"/>
                <a:cs typeface="BIZ UDGothic"/>
                <a:sym typeface="BIZ UDGothic"/>
              </a:rPr>
              <a:t>42</a:t>
            </a:r>
            <a:r>
              <a:rPr lang="ja" sz="1800" dirty="0">
                <a:latin typeface="UD Digi Kyokasho N-R" panose="020B0400000000000000" pitchFamily="34" charset="-128"/>
                <a:ea typeface="UD Digi Kyokasho N-R" panose="020B0400000000000000" pitchFamily="34" charset="-128"/>
                <a:cs typeface="BIZ UDGothic"/>
                <a:sym typeface="BIZ UDGothic"/>
              </a:rPr>
              <a:t>点</a:t>
            </a:r>
            <a:endParaRPr sz="1800" dirty="0">
              <a:latin typeface="UD Digi Kyokasho N-R" panose="020B0400000000000000" pitchFamily="34" charset="-128"/>
              <a:ea typeface="UD Digi Kyokasho N-R" panose="020B0400000000000000" pitchFamily="34" charset="-128"/>
              <a:cs typeface="BIZ UDGothic"/>
              <a:sym typeface="BIZ UDGothic"/>
            </a:endParaRPr>
          </a:p>
          <a:p>
            <a:pPr marL="0" lvl="0" indent="0" algn="l" rtl="0">
              <a:lnSpc>
                <a:spcPct val="100000"/>
              </a:lnSpc>
              <a:spcBef>
                <a:spcPts val="0"/>
              </a:spcBef>
              <a:spcAft>
                <a:spcPts val="0"/>
              </a:spcAft>
              <a:buNone/>
            </a:pPr>
            <a:r>
              <a:rPr lang="ja" dirty="0">
                <a:latin typeface="UD Digi Kyokasho N-R" panose="020B0400000000000000" pitchFamily="34" charset="-128"/>
                <a:ea typeface="UD Digi Kyokasho N-R" panose="020B0400000000000000" pitchFamily="34" charset="-128"/>
                <a:cs typeface="BIZ UDGothic"/>
                <a:sym typeface="BIZ UDGothic"/>
              </a:rPr>
              <a:t>後発医薬品調剤体制加算</a:t>
            </a:r>
            <a:r>
              <a:rPr lang="en-US" altLang="ja" dirty="0">
                <a:latin typeface="UD Digi Kyokasho N-R" panose="020B0400000000000000" pitchFamily="34" charset="-128"/>
                <a:ea typeface="UD Digi Kyokasho N-R" panose="020B0400000000000000" pitchFamily="34" charset="-128"/>
                <a:cs typeface="BIZ UDGothic"/>
                <a:sym typeface="BIZ UDGothic"/>
              </a:rPr>
              <a:t>2</a:t>
            </a:r>
            <a:r>
              <a:rPr lang="ja" dirty="0">
                <a:solidFill>
                  <a:srgbClr val="000000"/>
                </a:solidFill>
                <a:latin typeface="UD Digi Kyokasho N-R" panose="020B0400000000000000" pitchFamily="34" charset="-128"/>
                <a:ea typeface="UD Digi Kyokasho N-R" panose="020B0400000000000000" pitchFamily="34" charset="-128"/>
                <a:cs typeface="BIZ UDGothic"/>
                <a:sym typeface="BIZ UDGothic"/>
              </a:rPr>
              <a:t>・・・</a:t>
            </a:r>
            <a:r>
              <a:rPr lang="ja" altLang="en-US" dirty="0">
                <a:latin typeface="UD Digi Kyokasho N-R" panose="020B0400000000000000" pitchFamily="34" charset="-128"/>
                <a:ea typeface="UD Digi Kyokasho N-R" panose="020B0400000000000000" pitchFamily="34" charset="-128"/>
                <a:cs typeface="BIZ UDGothic"/>
                <a:sym typeface="BIZ UDGothic"/>
              </a:rPr>
              <a:t>・</a:t>
            </a:r>
            <a:r>
              <a:rPr lang="en-US" altLang="ja" dirty="0">
                <a:solidFill>
                  <a:srgbClr val="000000"/>
                </a:solidFill>
                <a:latin typeface="UD Digi Kyokasho N-R" panose="020B0400000000000000" pitchFamily="34" charset="-128"/>
                <a:ea typeface="UD Digi Kyokasho N-R" panose="020B0400000000000000" pitchFamily="34" charset="-128"/>
                <a:cs typeface="BIZ UDGothic"/>
                <a:sym typeface="BIZ UDGothic"/>
              </a:rPr>
              <a:t> </a:t>
            </a:r>
            <a:r>
              <a:rPr lang="ja" sz="2400" dirty="0">
                <a:latin typeface="UD Digi Kyokasho N-R" panose="020B0400000000000000" pitchFamily="34" charset="-128"/>
                <a:ea typeface="UD Digi Kyokasho N-R" panose="020B0400000000000000" pitchFamily="34" charset="-128"/>
                <a:cs typeface="BIZ UDGothic"/>
                <a:sym typeface="BIZ UDGothic"/>
              </a:rPr>
              <a:t>2</a:t>
            </a:r>
            <a:r>
              <a:rPr lang="en-US" altLang="ja" sz="2400" dirty="0">
                <a:latin typeface="UD Digi Kyokasho N-R" panose="020B0400000000000000" pitchFamily="34" charset="-128"/>
                <a:ea typeface="UD Digi Kyokasho N-R" panose="020B0400000000000000" pitchFamily="34" charset="-128"/>
                <a:cs typeface="BIZ UDGothic"/>
                <a:sym typeface="BIZ UDGothic"/>
              </a:rPr>
              <a:t>8</a:t>
            </a:r>
            <a:r>
              <a:rPr lang="ja" sz="1800" dirty="0">
                <a:latin typeface="UD Digi Kyokasho N-R" panose="020B0400000000000000" pitchFamily="34" charset="-128"/>
                <a:ea typeface="UD Digi Kyokasho N-R" panose="020B0400000000000000" pitchFamily="34" charset="-128"/>
                <a:cs typeface="BIZ UDGothic"/>
                <a:sym typeface="BIZ UDGothic"/>
              </a:rPr>
              <a:t>点</a:t>
            </a:r>
            <a:endParaRPr sz="1800" dirty="0">
              <a:latin typeface="UD Digi Kyokasho N-R" panose="020B0400000000000000" pitchFamily="34" charset="-128"/>
              <a:ea typeface="UD Digi Kyokasho N-R" panose="020B0400000000000000" pitchFamily="34" charset="-128"/>
              <a:cs typeface="BIZ UDGothic"/>
              <a:sym typeface="BIZ UDGothic"/>
            </a:endParaRPr>
          </a:p>
          <a:p>
            <a:pPr marL="0" lvl="0" indent="0" algn="l" rtl="0">
              <a:lnSpc>
                <a:spcPct val="100000"/>
              </a:lnSpc>
              <a:spcBef>
                <a:spcPts val="0"/>
              </a:spcBef>
              <a:spcAft>
                <a:spcPts val="0"/>
              </a:spcAft>
              <a:buNone/>
            </a:pPr>
            <a:r>
              <a:rPr lang="ja" dirty="0">
                <a:latin typeface="UD Digi Kyokasho N-R" panose="020B0400000000000000" pitchFamily="34" charset="-128"/>
                <a:ea typeface="UD Digi Kyokasho N-R" panose="020B0400000000000000" pitchFamily="34" charset="-128"/>
                <a:cs typeface="BIZ UDGothic"/>
                <a:sym typeface="BIZ UDGothic"/>
              </a:rPr>
              <a:t>地域支援体制加算</a:t>
            </a:r>
            <a:r>
              <a:rPr lang="en-US" altLang="ja" dirty="0">
                <a:latin typeface="UD Digi Kyokasho N-R" panose="020B0400000000000000" pitchFamily="34" charset="-128"/>
                <a:ea typeface="UD Digi Kyokasho N-R" panose="020B0400000000000000" pitchFamily="34" charset="-128"/>
                <a:cs typeface="BIZ UDGothic"/>
                <a:sym typeface="BIZ UDGothic"/>
              </a:rPr>
              <a:t>2</a:t>
            </a:r>
            <a:r>
              <a:rPr lang="ja-JP" altLang="en-US">
                <a:latin typeface="UD Digi Kyokasho N-R" panose="020B0400000000000000" pitchFamily="34" charset="-128"/>
                <a:ea typeface="UD Digi Kyokasho N-R" panose="020B0400000000000000" pitchFamily="34" charset="-128"/>
                <a:cs typeface="BIZ UDGothic"/>
                <a:sym typeface="BIZ UDGothic"/>
              </a:rPr>
              <a:t>＋</a:t>
            </a:r>
            <a:r>
              <a:rPr lang="ja-JP" altLang="en-US" sz="1000">
                <a:latin typeface="UD Digi Kyokasho N-R" panose="020B0400000000000000" pitchFamily="34" charset="-128"/>
                <a:ea typeface="UD Digi Kyokasho N-R" panose="020B0400000000000000" pitchFamily="34" charset="-128"/>
                <a:cs typeface="BIZ UDGothic"/>
                <a:sym typeface="BIZ UDGothic"/>
              </a:rPr>
              <a:t>追加の施設基準</a:t>
            </a:r>
            <a:r>
              <a:rPr lang="ja" dirty="0">
                <a:solidFill>
                  <a:srgbClr val="000000"/>
                </a:solidFill>
                <a:latin typeface="UD Digi Kyokasho N-R" panose="020B0400000000000000" pitchFamily="34" charset="-128"/>
                <a:ea typeface="UD Digi Kyokasho N-R" panose="020B0400000000000000" pitchFamily="34" charset="-128"/>
                <a:cs typeface="BIZ UDGothic"/>
                <a:sym typeface="BIZ UDGothic"/>
              </a:rPr>
              <a:t>・</a:t>
            </a:r>
            <a:r>
              <a:rPr lang="ja" dirty="0">
                <a:latin typeface="UD Digi Kyokasho N-R" panose="020B0400000000000000" pitchFamily="34" charset="-128"/>
                <a:ea typeface="UD Digi Kyokasho N-R" panose="020B0400000000000000" pitchFamily="34" charset="-128"/>
                <a:cs typeface="BIZ UDGothic"/>
                <a:sym typeface="BIZ UDGothic"/>
              </a:rPr>
              <a:t>・</a:t>
            </a:r>
            <a:r>
              <a:rPr lang="en-US" altLang="ja" sz="2400" dirty="0">
                <a:latin typeface="UD Digi Kyokasho N-R" panose="020B0400000000000000" pitchFamily="34" charset="-128"/>
                <a:ea typeface="UD Digi Kyokasho N-R" panose="020B0400000000000000" pitchFamily="34" charset="-128"/>
                <a:cs typeface="BIZ UDGothic"/>
                <a:sym typeface="BIZ UDGothic"/>
              </a:rPr>
              <a:t>48</a:t>
            </a:r>
            <a:r>
              <a:rPr lang="ja" sz="1800" dirty="0">
                <a:latin typeface="UD Digi Kyokasho N-R" panose="020B0400000000000000" pitchFamily="34" charset="-128"/>
                <a:ea typeface="UD Digi Kyokasho N-R" panose="020B0400000000000000" pitchFamily="34" charset="-128"/>
                <a:cs typeface="BIZ UDGothic"/>
                <a:sym typeface="BIZ UDGothic"/>
              </a:rPr>
              <a:t>点</a:t>
            </a:r>
            <a:endParaRPr sz="1800" dirty="0">
              <a:latin typeface="UD Digi Kyokasho N-R" panose="020B0400000000000000" pitchFamily="34" charset="-128"/>
              <a:ea typeface="UD Digi Kyokasho N-R" panose="020B0400000000000000" pitchFamily="34" charset="-128"/>
              <a:cs typeface="BIZ UDGothic"/>
              <a:sym typeface="BIZ UDGothic"/>
            </a:endParaRPr>
          </a:p>
        </p:txBody>
      </p:sp>
      <p:sp>
        <p:nvSpPr>
          <p:cNvPr id="128" name="Google Shape;128;p18"/>
          <p:cNvSpPr txBox="1"/>
          <p:nvPr/>
        </p:nvSpPr>
        <p:spPr>
          <a:xfrm>
            <a:off x="179674" y="3501276"/>
            <a:ext cx="7199999" cy="1689812"/>
          </a:xfrm>
          <a:prstGeom prst="rect">
            <a:avLst/>
          </a:prstGeom>
          <a:noFill/>
          <a:ln>
            <a:noFill/>
          </a:ln>
        </p:spPr>
        <p:txBody>
          <a:bodyPr spcFirstLastPara="1" wrap="square" lIns="317825" tIns="64575" rIns="64575" bIns="64575" anchor="t" anchorCtr="0">
            <a:spAutoFit/>
          </a:bodyPr>
          <a:lstStyle/>
          <a:p>
            <a:pPr marL="0" lvl="0" indent="0" algn="l" rtl="0">
              <a:spcBef>
                <a:spcPts val="0"/>
              </a:spcBef>
              <a:spcAft>
                <a:spcPts val="0"/>
              </a:spcAft>
              <a:buNone/>
            </a:pPr>
            <a:r>
              <a:rPr lang="ja" sz="1200" dirty="0">
                <a:solidFill>
                  <a:srgbClr val="000000"/>
                </a:solidFill>
                <a:highlight>
                  <a:srgbClr val="EFEFEF"/>
                </a:highlight>
                <a:latin typeface="UD Digi Kyokasho NK-R" panose="020B0400000000000000" pitchFamily="34" charset="-128"/>
                <a:ea typeface="UD Digi Kyokasho NK-R" panose="020B0400000000000000" pitchFamily="34" charset="-128"/>
                <a:cs typeface="BIZ UDPGothic"/>
                <a:sym typeface="BIZ UDPGothic"/>
              </a:rPr>
              <a:t>当薬局では、医療の透明化や患者さんへの情報提供を積極的に勧めていく観点から、領収書発行の際に、「個別の調剤報酬の算定項目が分かる明細書」を無料で発行致しております。</a:t>
            </a:r>
            <a:endParaRPr sz="1200" dirty="0">
              <a:solidFill>
                <a:srgbClr val="000000"/>
              </a:solidFill>
              <a:highlight>
                <a:srgbClr val="EFEFEF"/>
              </a:highlight>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800"/>
              </a:spcBef>
              <a:spcAft>
                <a:spcPts val="0"/>
              </a:spcAft>
              <a:buNone/>
            </a:pPr>
            <a:r>
              <a:rPr lang="ja" sz="900" dirty="0">
                <a:solidFill>
                  <a:srgbClr val="000000"/>
                </a:solidFill>
                <a:latin typeface="UD Digi Kyokasho NK-R" panose="020B0400000000000000" pitchFamily="34" charset="-128"/>
                <a:ea typeface="UD Digi Kyokasho NK-R" panose="020B0400000000000000" pitchFamily="34" charset="-128"/>
                <a:cs typeface="BIZ UDPGothic"/>
                <a:sym typeface="BIZ UDPGothic"/>
              </a:rPr>
              <a:t>明細書の発行を希望されない場合は事前に申し出てください。</a:t>
            </a:r>
            <a:endParaRPr sz="900" dirty="0">
              <a:solidFill>
                <a:srgbClr val="000000"/>
              </a:solidFill>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0"/>
              </a:spcBef>
              <a:spcAft>
                <a:spcPts val="0"/>
              </a:spcAft>
              <a:buNone/>
            </a:pPr>
            <a:r>
              <a:rPr lang="ja" sz="900" dirty="0">
                <a:latin typeface="UD Digi Kyokasho NK-R" panose="020B0400000000000000" pitchFamily="34" charset="-128"/>
                <a:ea typeface="UD Digi Kyokasho NK-R" panose="020B0400000000000000" pitchFamily="34" charset="-128"/>
                <a:cs typeface="BIZ UDPGothic"/>
                <a:sym typeface="BIZ UDPGothic"/>
              </a:rPr>
              <a:t>※</a:t>
            </a:r>
            <a:r>
              <a:rPr lang="ja" sz="900" dirty="0">
                <a:solidFill>
                  <a:srgbClr val="222222"/>
                </a:solidFill>
                <a:highlight>
                  <a:srgbClr val="FFFFFF"/>
                </a:highlight>
                <a:latin typeface="UD Digi Kyokasho NK-R" panose="020B0400000000000000" pitchFamily="34" charset="-128"/>
                <a:ea typeface="UD Digi Kyokasho NK-R" panose="020B0400000000000000" pitchFamily="34" charset="-128"/>
                <a:cs typeface="BIZ UDPGothic"/>
                <a:sym typeface="BIZ UDPGothic"/>
              </a:rPr>
              <a:t>平成30年より公費負担医療で自己負担が発生しない患者についても明細書の発行が義務付けられております</a:t>
            </a:r>
            <a:endParaRPr sz="900" dirty="0">
              <a:solidFill>
                <a:srgbClr val="222222"/>
              </a:solidFill>
              <a:highlight>
                <a:srgbClr val="FFFFFF"/>
              </a:highlight>
              <a:latin typeface="UD Digi Kyokasho NK-R" panose="020B0400000000000000" pitchFamily="34" charset="-128"/>
              <a:ea typeface="UD Digi Kyokasho NK-R" panose="020B0400000000000000" pitchFamily="34" charset="-128"/>
              <a:cs typeface="BIZ UDPGothic"/>
              <a:sym typeface="BIZ UDPGothic"/>
            </a:endParaRPr>
          </a:p>
          <a:p>
            <a:pPr marL="0" lvl="0" indent="0" algn="l" rtl="0">
              <a:spcBef>
                <a:spcPts val="1000"/>
              </a:spcBef>
              <a:spcAft>
                <a:spcPts val="1000"/>
              </a:spcAft>
              <a:buNone/>
            </a:pPr>
            <a:r>
              <a:rPr lang="ja" sz="9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処方せん受付回数が月1,800回以下で、同一グループ薬局数が300店舗未満で処方せん受付回数の合計が月に4万回未満です。医薬品取引価格の妥結率が5割をこえて、地方厚生局に報告しています。特定の医療機関からの不動産賃貸借などの関係はありません。後発医薬品の調剤率が50％をこえて、地方厚生局長に報告しています。他の保険薬局等との連携により非常時における対応につき必要な体制が整備されています。</a:t>
            </a:r>
            <a:endParaRPr sz="900" dirty="0">
              <a:solidFill>
                <a:srgbClr val="222222"/>
              </a:solidFill>
              <a:highlight>
                <a:srgbClr val="FFFFFF"/>
              </a:highlight>
              <a:latin typeface="UD Digi Kyokasho NK-R" panose="020B0400000000000000" pitchFamily="34" charset="-128"/>
              <a:ea typeface="UD Digi Kyokasho NK-R" panose="020B0400000000000000" pitchFamily="34" charset="-128"/>
              <a:cs typeface="BIZ UDPGothic"/>
              <a:sym typeface="BIZ UDPGothic"/>
            </a:endParaRPr>
          </a:p>
        </p:txBody>
      </p:sp>
      <p:sp>
        <p:nvSpPr>
          <p:cNvPr id="129" name="Google Shape;129;p18"/>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ctrTitle"/>
          </p:nvPr>
        </p:nvSpPr>
        <p:spPr>
          <a:xfrm>
            <a:off x="250000" y="65375"/>
            <a:ext cx="7144800" cy="1360800"/>
          </a:xfrm>
          <a:prstGeom prst="rect">
            <a:avLst/>
          </a:prstGeom>
        </p:spPr>
        <p:txBody>
          <a:bodyPr spcFirstLastPara="1" wrap="square" lIns="317825" tIns="64575" rIns="64575" bIns="64575" anchor="ctr" anchorCtr="0">
            <a:noAutofit/>
          </a:bodyPr>
          <a:lstStyle/>
          <a:p>
            <a:pPr marL="0" marR="190500" lvl="0" indent="0" algn="l" rtl="0">
              <a:spcBef>
                <a:spcPts val="0"/>
              </a:spcBef>
              <a:spcAft>
                <a:spcPts val="0"/>
              </a:spcAft>
              <a:buClr>
                <a:schemeClr val="dk1"/>
              </a:buClr>
              <a:buSzPts val="800"/>
              <a:buFont typeface="Arial"/>
              <a:buNone/>
            </a:pPr>
            <a:r>
              <a:rPr lang="ja" sz="2400" b="1" dirty="0">
                <a:solidFill>
                  <a:srgbClr val="000000"/>
                </a:solidFill>
                <a:cs typeface="BIZ UDPGothic"/>
                <a:sym typeface="BIZ UDPGothic"/>
              </a:rPr>
              <a:t>当薬局では適正な医療費で持続可能な医療制度の維持や未来のために、ジェネリック医薬品の調剤を積極的に行っています。</a:t>
            </a:r>
            <a:endParaRPr sz="2400" b="1" dirty="0">
              <a:solidFill>
                <a:srgbClr val="000000"/>
              </a:solidFill>
              <a:cs typeface="BIZ UDPGothic"/>
              <a:sym typeface="BIZ UDPGothic"/>
            </a:endParaRPr>
          </a:p>
        </p:txBody>
      </p:sp>
      <p:sp>
        <p:nvSpPr>
          <p:cNvPr id="135" name="Google Shape;135;p19"/>
          <p:cNvSpPr txBox="1"/>
          <p:nvPr/>
        </p:nvSpPr>
        <p:spPr>
          <a:xfrm>
            <a:off x="611475" y="4233800"/>
            <a:ext cx="6463200" cy="5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dirty="0">
                <a:latin typeface="UD Digi Kyokasho NK-R" panose="020B0400000000000000" pitchFamily="34" charset="-128"/>
                <a:ea typeface="UD Digi Kyokasho NK-R" panose="020B0400000000000000" pitchFamily="34" charset="-128"/>
                <a:cs typeface="BIZ UDPGothic"/>
                <a:sym typeface="BIZ UDPGothic"/>
              </a:rPr>
              <a:t>当薬局では、ジェネリック医薬品（後発医薬品）を積極的に調剤し、後発医薬品体制加算を算定しています。</a:t>
            </a:r>
            <a:endParaRPr dirty="0">
              <a:latin typeface="UD Digi Kyokasho NK-R" panose="020B0400000000000000" pitchFamily="34" charset="-128"/>
              <a:ea typeface="UD Digi Kyokasho NK-R" panose="020B0400000000000000" pitchFamily="34" charset="-128"/>
              <a:cs typeface="BIZ UDPGothic"/>
              <a:sym typeface="BIZ UDPGothic"/>
            </a:endParaRPr>
          </a:p>
        </p:txBody>
      </p:sp>
      <p:pic>
        <p:nvPicPr>
          <p:cNvPr id="136" name="Google Shape;136;p19"/>
          <p:cNvPicPr preferRelativeResize="0"/>
          <p:nvPr/>
        </p:nvPicPr>
        <p:blipFill>
          <a:blip r:embed="rId3">
            <a:alphaModFix/>
          </a:blip>
          <a:stretch>
            <a:fillRect/>
          </a:stretch>
        </p:blipFill>
        <p:spPr>
          <a:xfrm>
            <a:off x="3054000" y="1706525"/>
            <a:ext cx="2246913" cy="2246913"/>
          </a:xfrm>
          <a:prstGeom prst="rect">
            <a:avLst/>
          </a:prstGeom>
          <a:noFill/>
          <a:ln>
            <a:noFill/>
          </a:ln>
        </p:spPr>
      </p:pic>
      <p:grpSp>
        <p:nvGrpSpPr>
          <p:cNvPr id="137" name="Google Shape;137;p19"/>
          <p:cNvGrpSpPr/>
          <p:nvPr/>
        </p:nvGrpSpPr>
        <p:grpSpPr>
          <a:xfrm>
            <a:off x="687950" y="2079988"/>
            <a:ext cx="2487000" cy="1500000"/>
            <a:chOff x="611475" y="1740000"/>
            <a:chExt cx="2487000" cy="1500000"/>
          </a:xfrm>
        </p:grpSpPr>
        <p:sp>
          <p:nvSpPr>
            <p:cNvPr id="138" name="Google Shape;138;p19"/>
            <p:cNvSpPr/>
            <p:nvPr/>
          </p:nvSpPr>
          <p:spPr>
            <a:xfrm>
              <a:off x="611475" y="1740000"/>
              <a:ext cx="2247000" cy="1500000"/>
            </a:xfrm>
            <a:prstGeom prst="roundRect">
              <a:avLst>
                <a:gd name="adj" fmla="val 16667"/>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ja" sz="18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ジェネリック医薬品に変更を希望される方は薬剤師にご相談ください。</a:t>
              </a:r>
              <a:endParaRPr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139" name="Google Shape;139;p19"/>
            <p:cNvSpPr/>
            <p:nvPr/>
          </p:nvSpPr>
          <p:spPr>
            <a:xfrm rot="5400000">
              <a:off x="2820525" y="2693450"/>
              <a:ext cx="315900" cy="240000"/>
            </a:xfrm>
            <a:prstGeom prst="triangle">
              <a:avLst>
                <a:gd name="adj"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grpSp>
      <p:sp>
        <p:nvSpPr>
          <p:cNvPr id="140" name="Google Shape;140;p19"/>
          <p:cNvSpPr txBox="1"/>
          <p:nvPr/>
        </p:nvSpPr>
        <p:spPr>
          <a:xfrm>
            <a:off x="180000" y="5040000"/>
            <a:ext cx="7200000" cy="1791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rgbClr val="FFFFFF"/>
              </a:solidFill>
              <a:latin typeface="UD Digi Kyokasho NK-R" panose="020B0400000000000000" pitchFamily="34" charset="-128"/>
              <a:ea typeface="UD Digi Kyokasho NK-R" panose="020B0400000000000000" pitchFamily="34" charset="-128"/>
              <a:cs typeface="BIZ UDPGothic"/>
              <a:sym typeface="BIZ UDP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p:nvPr/>
        </p:nvSpPr>
        <p:spPr>
          <a:xfrm>
            <a:off x="228751" y="214156"/>
            <a:ext cx="7102500" cy="368100"/>
          </a:xfrm>
          <a:prstGeom prst="rect">
            <a:avLst/>
          </a:prstGeom>
          <a:noFill/>
          <a:ln>
            <a:noFill/>
          </a:ln>
        </p:spPr>
        <p:txBody>
          <a:bodyPr spcFirstLastPara="1" wrap="square" lIns="91425" tIns="91425" rIns="91425" bIns="91425" anchor="ctr" anchorCtr="0">
            <a:noAutofit/>
          </a:bodyPr>
          <a:lstStyle/>
          <a:p>
            <a:pPr marL="0" marR="254000" lvl="0" indent="0" algn="ctr" rtl="0">
              <a:spcBef>
                <a:spcPts val="0"/>
              </a:spcBef>
              <a:spcAft>
                <a:spcPts val="0"/>
              </a:spcAft>
              <a:buClr>
                <a:schemeClr val="dk1"/>
              </a:buClr>
              <a:buSzPts val="1600"/>
              <a:buFont typeface="Arial"/>
              <a:buNone/>
            </a:pPr>
            <a:r>
              <a:rPr lang="ja" sz="24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地域に貢献する薬局になるためにしていること</a:t>
            </a:r>
            <a:endParaRPr sz="2400" dirty="0">
              <a:latin typeface="UD Digi Kyokasho NK-R" panose="020B0400000000000000" pitchFamily="34" charset="-128"/>
              <a:ea typeface="UD Digi Kyokasho NK-R" panose="020B0400000000000000" pitchFamily="34" charset="-128"/>
              <a:cs typeface="BIZ UDPGothic"/>
              <a:sym typeface="BIZ UDPGothic"/>
            </a:endParaRPr>
          </a:p>
        </p:txBody>
      </p:sp>
      <p:grpSp>
        <p:nvGrpSpPr>
          <p:cNvPr id="146" name="Google Shape;146;p20"/>
          <p:cNvGrpSpPr/>
          <p:nvPr/>
        </p:nvGrpSpPr>
        <p:grpSpPr>
          <a:xfrm>
            <a:off x="272450" y="826963"/>
            <a:ext cx="1167900" cy="1412912"/>
            <a:chOff x="206450" y="964538"/>
            <a:chExt cx="1167900" cy="1412912"/>
          </a:xfrm>
        </p:grpSpPr>
        <p:pic>
          <p:nvPicPr>
            <p:cNvPr id="147" name="Google Shape;147;p20"/>
            <p:cNvPicPr preferRelativeResize="0"/>
            <p:nvPr/>
          </p:nvPicPr>
          <p:blipFill>
            <a:blip r:embed="rId3">
              <a:alphaModFix/>
            </a:blip>
            <a:stretch>
              <a:fillRect/>
            </a:stretch>
          </p:blipFill>
          <p:spPr>
            <a:xfrm>
              <a:off x="529950" y="964538"/>
              <a:ext cx="531175" cy="531175"/>
            </a:xfrm>
            <a:prstGeom prst="rect">
              <a:avLst/>
            </a:prstGeom>
            <a:noFill/>
            <a:ln>
              <a:noFill/>
            </a:ln>
          </p:spPr>
        </p:pic>
        <p:sp>
          <p:nvSpPr>
            <p:cNvPr id="148" name="Google Shape;148;p20"/>
            <p:cNvSpPr txBox="1"/>
            <p:nvPr/>
          </p:nvSpPr>
          <p:spPr>
            <a:xfrm>
              <a:off x="206450" y="1495700"/>
              <a:ext cx="1167900" cy="88175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BIZ UDPGothic"/>
                  <a:sym typeface="BIZ UDPGothic"/>
                </a:rPr>
                <a:t>開局時間</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00000"/>
                </a:lnSpc>
                <a:spcBef>
                  <a:spcPts val="0"/>
                </a:spcBef>
                <a:spcAft>
                  <a:spcPts val="0"/>
                </a:spcAft>
                <a:buClr>
                  <a:schemeClr val="dk1"/>
                </a:buClr>
                <a:buSzPts val="800"/>
                <a:buFont typeface="Arial"/>
                <a:buNone/>
              </a:pPr>
              <a:r>
                <a:rPr lang="ja" sz="1000" dirty="0">
                  <a:latin typeface="UD Digi Kyokasho NK-R" panose="020B0400000000000000" pitchFamily="34" charset="-128"/>
                  <a:ea typeface="UD Digi Kyokasho NK-R" panose="020B0400000000000000" pitchFamily="34" charset="-128"/>
                  <a:cs typeface="BIZ UDPGothic"/>
                  <a:sym typeface="BIZ UDPGothic"/>
                </a:rPr>
                <a:t>平日：8時間以上</a:t>
              </a:r>
              <a:br>
                <a:rPr lang="ja" sz="1000" dirty="0">
                  <a:latin typeface="UD Digi Kyokasho NK-R" panose="020B0400000000000000" pitchFamily="34" charset="-128"/>
                  <a:ea typeface="UD Digi Kyokasho NK-R" panose="020B0400000000000000" pitchFamily="34" charset="-128"/>
                  <a:cs typeface="BIZ UDPGothic"/>
                  <a:sym typeface="BIZ UDPGothic"/>
                </a:rPr>
              </a:br>
              <a:r>
                <a:rPr lang="ja" sz="1000" dirty="0">
                  <a:latin typeface="UD Digi Kyokasho NK-R" panose="020B0400000000000000" pitchFamily="34" charset="-128"/>
                  <a:ea typeface="UD Digi Kyokasho NK-R" panose="020B0400000000000000" pitchFamily="34" charset="-128"/>
                  <a:cs typeface="BIZ UDPGothic"/>
                  <a:sym typeface="BIZ UDPGothic"/>
                </a:rPr>
                <a:t>土日：一定時間</a:t>
              </a:r>
              <a:endParaRPr sz="10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800"/>
                <a:buFont typeface="Arial"/>
                <a:buNone/>
              </a:pPr>
              <a:r>
                <a:rPr lang="ja" sz="1000" dirty="0">
                  <a:latin typeface="UD Digi Kyokasho NK-R" panose="020B0400000000000000" pitchFamily="34" charset="-128"/>
                  <a:ea typeface="UD Digi Kyokasho NK-R" panose="020B0400000000000000" pitchFamily="34" charset="-128"/>
                  <a:cs typeface="BIZ UDPGothic"/>
                  <a:sym typeface="BIZ UDPGothic"/>
                </a:rPr>
                <a:t>週：45時間以上</a:t>
              </a:r>
              <a:endParaRPr sz="1000" dirty="0">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149" name="Google Shape;149;p20"/>
          <p:cNvGrpSpPr/>
          <p:nvPr/>
        </p:nvGrpSpPr>
        <p:grpSpPr>
          <a:xfrm>
            <a:off x="244400" y="3821638"/>
            <a:ext cx="1224000" cy="1268310"/>
            <a:chOff x="2567400" y="924463"/>
            <a:chExt cx="1224000" cy="1268310"/>
          </a:xfrm>
        </p:grpSpPr>
        <p:sp>
          <p:nvSpPr>
            <p:cNvPr id="150" name="Google Shape;150;p20"/>
            <p:cNvSpPr txBox="1"/>
            <p:nvPr/>
          </p:nvSpPr>
          <p:spPr>
            <a:xfrm>
              <a:off x="2567400" y="1441828"/>
              <a:ext cx="1224000" cy="750945"/>
            </a:xfrm>
            <a:prstGeom prst="rect">
              <a:avLst/>
            </a:prstGeom>
            <a:noFill/>
            <a:ln>
              <a:noFill/>
            </a:ln>
          </p:spPr>
          <p:txBody>
            <a:bodyPr spcFirstLastPara="1" wrap="square" lIns="91425" tIns="91425" rIns="80075" bIns="91425" anchor="ctr"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プライバシー</a:t>
              </a:r>
              <a:endParaRPr sz="1000" dirty="0">
                <a:latin typeface="UD Digi Kyokasho NK-R" panose="020B0400000000000000" pitchFamily="34" charset="-128"/>
                <a:ea typeface="UD Digi Kyokasho NK-R" panose="020B0400000000000000" pitchFamily="34" charset="-128"/>
                <a:cs typeface="BIZ UDPGothic"/>
                <a:sym typeface="BIZ UDPGothic"/>
              </a:endParaRPr>
            </a:p>
            <a:p>
              <a:pPr marL="0" marR="3525" lvl="0" indent="0" algn="l" rtl="0">
                <a:lnSpc>
                  <a:spcPct val="115000"/>
                </a:lnSpc>
                <a:spcBef>
                  <a:spcPts val="0"/>
                </a:spcBef>
                <a:spcAft>
                  <a:spcPts val="0"/>
                </a:spcAft>
                <a:buClr>
                  <a:schemeClr val="dk1"/>
                </a:buClr>
                <a:buSzPts val="800"/>
                <a:buFont typeface="Arial"/>
                <a:buNone/>
              </a:pPr>
              <a:r>
                <a:rPr lang="ja" sz="1000" dirty="0">
                  <a:latin typeface="UD Digi Kyokasho NK-R" panose="020B0400000000000000" pitchFamily="34" charset="-128"/>
                  <a:ea typeface="UD Digi Kyokasho NK-R" panose="020B0400000000000000" pitchFamily="34" charset="-128"/>
                  <a:cs typeface="BIZ UDPGothic"/>
                  <a:sym typeface="BIZ UDPGothic"/>
                </a:rPr>
                <a:t>プライバシーに配慮した構造です。</a:t>
              </a:r>
              <a:endParaRPr sz="1000" dirty="0">
                <a:latin typeface="UD Digi Kyokasho NK-R" panose="020B0400000000000000" pitchFamily="34" charset="-128"/>
                <a:ea typeface="UD Digi Kyokasho NK-R" panose="020B0400000000000000" pitchFamily="34" charset="-128"/>
                <a:cs typeface="BIZ UDPGothic"/>
                <a:sym typeface="BIZ UDPGothic"/>
              </a:endParaRPr>
            </a:p>
          </p:txBody>
        </p:sp>
        <p:pic>
          <p:nvPicPr>
            <p:cNvPr id="151" name="Google Shape;151;p20"/>
            <p:cNvPicPr preferRelativeResize="0"/>
            <p:nvPr/>
          </p:nvPicPr>
          <p:blipFill>
            <a:blip r:embed="rId4">
              <a:alphaModFix/>
            </a:blip>
            <a:stretch>
              <a:fillRect/>
            </a:stretch>
          </p:blipFill>
          <p:spPr>
            <a:xfrm>
              <a:off x="2921400" y="924463"/>
              <a:ext cx="540000" cy="540000"/>
            </a:xfrm>
            <a:prstGeom prst="rect">
              <a:avLst/>
            </a:prstGeom>
            <a:noFill/>
            <a:ln>
              <a:noFill/>
            </a:ln>
          </p:spPr>
        </p:pic>
      </p:grpSp>
      <p:grpSp>
        <p:nvGrpSpPr>
          <p:cNvPr id="152" name="Google Shape;152;p20"/>
          <p:cNvGrpSpPr/>
          <p:nvPr/>
        </p:nvGrpSpPr>
        <p:grpSpPr>
          <a:xfrm>
            <a:off x="272450" y="2333154"/>
            <a:ext cx="1167900" cy="1318807"/>
            <a:chOff x="1371675" y="964529"/>
            <a:chExt cx="1167900" cy="1318807"/>
          </a:xfrm>
        </p:grpSpPr>
        <p:pic>
          <p:nvPicPr>
            <p:cNvPr id="153" name="Google Shape;153;p20"/>
            <p:cNvPicPr preferRelativeResize="0"/>
            <p:nvPr/>
          </p:nvPicPr>
          <p:blipFill>
            <a:blip r:embed="rId5">
              <a:alphaModFix/>
            </a:blip>
            <a:stretch>
              <a:fillRect/>
            </a:stretch>
          </p:blipFill>
          <p:spPr>
            <a:xfrm>
              <a:off x="1733700" y="964529"/>
              <a:ext cx="459900" cy="459900"/>
            </a:xfrm>
            <a:prstGeom prst="rect">
              <a:avLst/>
            </a:prstGeom>
            <a:noFill/>
            <a:ln>
              <a:noFill/>
            </a:ln>
          </p:spPr>
        </p:pic>
        <p:sp>
          <p:nvSpPr>
            <p:cNvPr id="154" name="Google Shape;154;p20"/>
            <p:cNvSpPr txBox="1"/>
            <p:nvPr/>
          </p:nvSpPr>
          <p:spPr>
            <a:xfrm>
              <a:off x="1371675" y="1424436"/>
              <a:ext cx="11679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BIZ UDPGothic"/>
                  <a:sym typeface="BIZ UDPGothic"/>
                </a:rPr>
                <a:t>医薬品備蓄</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1200品目以上の医薬品を備蓄しています。</a:t>
              </a:r>
              <a:endParaRPr sz="1000" dirty="0">
                <a:latin typeface="UD Digi Kyokasho NK-R" panose="020B0400000000000000" pitchFamily="34" charset="-128"/>
                <a:ea typeface="UD Digi Kyokasho NK-R" panose="020B0400000000000000" pitchFamily="34" charset="-128"/>
                <a:cs typeface="M PLUS 1p"/>
                <a:sym typeface="M PLUS 1p"/>
              </a:endParaRPr>
            </a:p>
          </p:txBody>
        </p:sp>
      </p:grpSp>
      <p:grpSp>
        <p:nvGrpSpPr>
          <p:cNvPr id="155" name="Google Shape;155;p20"/>
          <p:cNvGrpSpPr/>
          <p:nvPr/>
        </p:nvGrpSpPr>
        <p:grpSpPr>
          <a:xfrm>
            <a:off x="3470575" y="838113"/>
            <a:ext cx="1751400" cy="1367762"/>
            <a:chOff x="175912" y="2942963"/>
            <a:chExt cx="1751400" cy="1367762"/>
          </a:xfrm>
        </p:grpSpPr>
        <p:pic>
          <p:nvPicPr>
            <p:cNvPr id="156" name="Google Shape;156;p20"/>
            <p:cNvPicPr preferRelativeResize="0"/>
            <p:nvPr/>
          </p:nvPicPr>
          <p:blipFill>
            <a:blip r:embed="rId6">
              <a:alphaModFix/>
            </a:blip>
            <a:stretch>
              <a:fillRect/>
            </a:stretch>
          </p:blipFill>
          <p:spPr>
            <a:xfrm>
              <a:off x="781613" y="2942963"/>
              <a:ext cx="508875" cy="508875"/>
            </a:xfrm>
            <a:prstGeom prst="rect">
              <a:avLst/>
            </a:prstGeom>
            <a:noFill/>
            <a:ln>
              <a:noFill/>
            </a:ln>
          </p:spPr>
        </p:pic>
        <p:sp>
          <p:nvSpPr>
            <p:cNvPr id="157" name="Google Shape;157;p20"/>
            <p:cNvSpPr txBox="1"/>
            <p:nvPr/>
          </p:nvSpPr>
          <p:spPr>
            <a:xfrm>
              <a:off x="175912" y="3451825"/>
              <a:ext cx="17514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BIZ UDPGothic"/>
                  <a:sym typeface="BIZ UDPGothic"/>
                </a:rPr>
                <a:t>対応</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24時間調剤及び在宅業務に対応。地方公共団体等に周知を行っています。</a:t>
              </a:r>
              <a:endParaRPr sz="1000" dirty="0">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158" name="Google Shape;158;p20"/>
          <p:cNvGrpSpPr/>
          <p:nvPr/>
        </p:nvGrpSpPr>
        <p:grpSpPr>
          <a:xfrm>
            <a:off x="3471925" y="2223925"/>
            <a:ext cx="1751400" cy="1505400"/>
            <a:chOff x="1336500" y="2955863"/>
            <a:chExt cx="1751400" cy="1505400"/>
          </a:xfrm>
        </p:grpSpPr>
        <p:pic>
          <p:nvPicPr>
            <p:cNvPr id="159" name="Google Shape;159;p20"/>
            <p:cNvPicPr preferRelativeResize="0"/>
            <p:nvPr/>
          </p:nvPicPr>
          <p:blipFill>
            <a:blip r:embed="rId7">
              <a:alphaModFix/>
            </a:blip>
            <a:stretch>
              <a:fillRect/>
            </a:stretch>
          </p:blipFill>
          <p:spPr>
            <a:xfrm>
              <a:off x="1942200" y="2955863"/>
              <a:ext cx="540000" cy="540000"/>
            </a:xfrm>
            <a:prstGeom prst="rect">
              <a:avLst/>
            </a:prstGeom>
            <a:noFill/>
            <a:ln>
              <a:noFill/>
            </a:ln>
          </p:spPr>
        </p:pic>
        <p:sp>
          <p:nvSpPr>
            <p:cNvPr id="160" name="Google Shape;160;p20"/>
            <p:cNvSpPr txBox="1"/>
            <p:nvPr/>
          </p:nvSpPr>
          <p:spPr>
            <a:xfrm>
              <a:off x="1336500" y="3448463"/>
              <a:ext cx="1751400" cy="10128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BIZ UDPGothic"/>
                  <a:sym typeface="BIZ UDPGothic"/>
                </a:rPr>
                <a:t>在宅</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在宅業務体制の整備と実績（年12回以上）。医療機関、訪問看護ステーションとの連携が可能。</a:t>
              </a:r>
              <a:endParaRPr sz="1000" dirty="0">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161" name="Google Shape;161;p20"/>
          <p:cNvGrpSpPr/>
          <p:nvPr/>
        </p:nvGrpSpPr>
        <p:grpSpPr>
          <a:xfrm>
            <a:off x="5245500" y="764163"/>
            <a:ext cx="2109000" cy="1515650"/>
            <a:chOff x="1706025" y="2943800"/>
            <a:chExt cx="2109000" cy="1515650"/>
          </a:xfrm>
        </p:grpSpPr>
        <p:pic>
          <p:nvPicPr>
            <p:cNvPr id="162" name="Google Shape;162;p20"/>
            <p:cNvPicPr preferRelativeResize="0"/>
            <p:nvPr/>
          </p:nvPicPr>
          <p:blipFill>
            <a:blip r:embed="rId8">
              <a:alphaModFix/>
            </a:blip>
            <a:stretch>
              <a:fillRect/>
            </a:stretch>
          </p:blipFill>
          <p:spPr>
            <a:xfrm>
              <a:off x="2490300" y="2943800"/>
              <a:ext cx="540000" cy="540000"/>
            </a:xfrm>
            <a:prstGeom prst="rect">
              <a:avLst/>
            </a:prstGeom>
            <a:noFill/>
            <a:ln>
              <a:noFill/>
            </a:ln>
          </p:spPr>
        </p:pic>
        <p:sp>
          <p:nvSpPr>
            <p:cNvPr id="163" name="Google Shape;163;p20"/>
            <p:cNvSpPr txBox="1"/>
            <p:nvPr/>
          </p:nvSpPr>
          <p:spPr>
            <a:xfrm>
              <a:off x="1706025" y="3462850"/>
              <a:ext cx="2109000" cy="996600"/>
            </a:xfrm>
            <a:prstGeom prst="rect">
              <a:avLst/>
            </a:prstGeom>
            <a:noFill/>
            <a:ln>
              <a:noFill/>
            </a:ln>
          </p:spPr>
          <p:txBody>
            <a:bodyPr spcFirstLastPara="1" wrap="square" lIns="91425" tIns="91425" rIns="80075" bIns="91425" anchor="t" anchorCtr="0">
              <a:no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BIZ UDPGothic"/>
                  <a:sym typeface="BIZ UDPGothic"/>
                </a:rPr>
                <a:t>健康相談</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健康相談を行っています。</a:t>
              </a:r>
              <a:endParaRPr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一般用医薬品を販売や医療機関への受診を勧奨しています。</a:t>
              </a:r>
              <a:endParaRPr sz="1000" dirty="0">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164" name="Google Shape;164;p20"/>
          <p:cNvGrpSpPr/>
          <p:nvPr/>
        </p:nvGrpSpPr>
        <p:grpSpPr>
          <a:xfrm>
            <a:off x="1406475" y="3897588"/>
            <a:ext cx="1995000" cy="1421738"/>
            <a:chOff x="3224375" y="2964913"/>
            <a:chExt cx="1995000" cy="1421738"/>
          </a:xfrm>
        </p:grpSpPr>
        <p:pic>
          <p:nvPicPr>
            <p:cNvPr id="165" name="Google Shape;165;p20"/>
            <p:cNvPicPr preferRelativeResize="0"/>
            <p:nvPr/>
          </p:nvPicPr>
          <p:blipFill rotWithShape="1">
            <a:blip r:embed="rId9">
              <a:alphaModFix/>
            </a:blip>
            <a:srcRect/>
            <a:stretch/>
          </p:blipFill>
          <p:spPr>
            <a:xfrm>
              <a:off x="3956187" y="2964913"/>
              <a:ext cx="540000" cy="540000"/>
            </a:xfrm>
            <a:prstGeom prst="rect">
              <a:avLst/>
            </a:prstGeom>
            <a:noFill/>
            <a:ln>
              <a:noFill/>
            </a:ln>
          </p:spPr>
        </p:pic>
        <p:sp>
          <p:nvSpPr>
            <p:cNvPr id="166" name="Google Shape;166;p20"/>
            <p:cNvSpPr txBox="1"/>
            <p:nvPr/>
          </p:nvSpPr>
          <p:spPr>
            <a:xfrm>
              <a:off x="3224375" y="3527750"/>
              <a:ext cx="19950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BIZ UDPGothic"/>
                  <a:sym typeface="BIZ UDPGothic"/>
                </a:rPr>
                <a:t>研修</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調剤従事者の資質向上を図るため、定期的な研修・学会などで研究発表を行っています。</a:t>
              </a:r>
              <a:endParaRPr sz="1000" dirty="0">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167" name="Google Shape;167;p20"/>
          <p:cNvGrpSpPr/>
          <p:nvPr/>
        </p:nvGrpSpPr>
        <p:grpSpPr>
          <a:xfrm>
            <a:off x="1442300" y="2414431"/>
            <a:ext cx="1994789" cy="1467019"/>
            <a:chOff x="4442236" y="816327"/>
            <a:chExt cx="2002800" cy="1467019"/>
          </a:xfrm>
        </p:grpSpPr>
        <p:pic>
          <p:nvPicPr>
            <p:cNvPr id="168" name="Google Shape;168;p20"/>
            <p:cNvPicPr preferRelativeResize="0"/>
            <p:nvPr/>
          </p:nvPicPr>
          <p:blipFill>
            <a:blip r:embed="rId10">
              <a:alphaModFix/>
            </a:blip>
            <a:stretch>
              <a:fillRect/>
            </a:stretch>
          </p:blipFill>
          <p:spPr>
            <a:xfrm>
              <a:off x="5061291" y="816327"/>
              <a:ext cx="628250" cy="628250"/>
            </a:xfrm>
            <a:prstGeom prst="rect">
              <a:avLst/>
            </a:prstGeom>
            <a:noFill/>
            <a:ln>
              <a:noFill/>
            </a:ln>
          </p:spPr>
        </p:pic>
        <p:sp>
          <p:nvSpPr>
            <p:cNvPr id="169" name="Google Shape;169;p20"/>
            <p:cNvSpPr txBox="1"/>
            <p:nvPr/>
          </p:nvSpPr>
          <p:spPr>
            <a:xfrm>
              <a:off x="4442236" y="1424446"/>
              <a:ext cx="20028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BIZ UDPGothic"/>
                  <a:sym typeface="BIZ UDPGothic"/>
                </a:rPr>
                <a:t>情報収集</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インターネットを通じた情報収集と周知（PMDAメディナビなど）を行っています。</a:t>
              </a:r>
              <a:endParaRPr sz="1000" dirty="0">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170" name="Google Shape;170;p20"/>
          <p:cNvGrpSpPr/>
          <p:nvPr/>
        </p:nvGrpSpPr>
        <p:grpSpPr>
          <a:xfrm>
            <a:off x="1454853" y="826974"/>
            <a:ext cx="1994888" cy="1571298"/>
            <a:chOff x="5905750" y="865914"/>
            <a:chExt cx="1875600" cy="1571298"/>
          </a:xfrm>
        </p:grpSpPr>
        <p:pic>
          <p:nvPicPr>
            <p:cNvPr id="171" name="Google Shape;171;p20"/>
            <p:cNvPicPr preferRelativeResize="0"/>
            <p:nvPr/>
          </p:nvPicPr>
          <p:blipFill>
            <a:blip r:embed="rId11">
              <a:alphaModFix/>
            </a:blip>
            <a:stretch>
              <a:fillRect/>
            </a:stretch>
          </p:blipFill>
          <p:spPr>
            <a:xfrm>
              <a:off x="6607063" y="865914"/>
              <a:ext cx="459900" cy="558510"/>
            </a:xfrm>
            <a:prstGeom prst="rect">
              <a:avLst/>
            </a:prstGeom>
            <a:noFill/>
            <a:ln>
              <a:noFill/>
            </a:ln>
          </p:spPr>
        </p:pic>
        <p:sp>
          <p:nvSpPr>
            <p:cNvPr id="172" name="Google Shape;172;p20"/>
            <p:cNvSpPr txBox="1"/>
            <p:nvPr/>
          </p:nvSpPr>
          <p:spPr>
            <a:xfrm>
              <a:off x="5905750" y="1424413"/>
              <a:ext cx="1875600" cy="10128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BIZ UDPGothic"/>
                  <a:sym typeface="BIZ UDPGothic"/>
                </a:rPr>
                <a:t>かかりつけ薬剤師</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かかりつけ薬剤師指導料の届出をしています。</a:t>
              </a:r>
              <a:endParaRPr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管理薬剤師の実務経験が要件を満たしています。</a:t>
              </a:r>
              <a:endParaRPr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173" name="Google Shape;173;p20"/>
          <p:cNvGrpSpPr/>
          <p:nvPr/>
        </p:nvGrpSpPr>
        <p:grpSpPr>
          <a:xfrm>
            <a:off x="5284200" y="3750625"/>
            <a:ext cx="1994700" cy="1398913"/>
            <a:chOff x="3858000" y="4745913"/>
            <a:chExt cx="1994700" cy="1398913"/>
          </a:xfrm>
        </p:grpSpPr>
        <p:pic>
          <p:nvPicPr>
            <p:cNvPr id="174" name="Google Shape;174;p20"/>
            <p:cNvPicPr preferRelativeResize="0"/>
            <p:nvPr/>
          </p:nvPicPr>
          <p:blipFill>
            <a:blip r:embed="rId12">
              <a:alphaModFix/>
            </a:blip>
            <a:stretch>
              <a:fillRect/>
            </a:stretch>
          </p:blipFill>
          <p:spPr>
            <a:xfrm>
              <a:off x="4570000" y="4745913"/>
              <a:ext cx="540000" cy="540000"/>
            </a:xfrm>
            <a:prstGeom prst="rect">
              <a:avLst/>
            </a:prstGeom>
            <a:noFill/>
            <a:ln>
              <a:noFill/>
            </a:ln>
          </p:spPr>
        </p:pic>
        <p:sp>
          <p:nvSpPr>
            <p:cNvPr id="175" name="Google Shape;175;p20"/>
            <p:cNvSpPr txBox="1"/>
            <p:nvPr/>
          </p:nvSpPr>
          <p:spPr>
            <a:xfrm>
              <a:off x="3858000" y="5285925"/>
              <a:ext cx="19947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BIZ UDPGothic"/>
                  <a:sym typeface="BIZ UDPGothic"/>
                </a:rPr>
                <a:t>副作用報告</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健康被害などを防止した事例の収集と副作用報告に係る手順書と報告する体制を整備。</a:t>
              </a:r>
              <a:endParaRPr sz="1000" dirty="0">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176" name="Google Shape;176;p20"/>
          <p:cNvGrpSpPr/>
          <p:nvPr/>
        </p:nvGrpSpPr>
        <p:grpSpPr>
          <a:xfrm>
            <a:off x="5245500" y="2288988"/>
            <a:ext cx="2109000" cy="1398912"/>
            <a:chOff x="4963400" y="2938113"/>
            <a:chExt cx="2109000" cy="1398912"/>
          </a:xfrm>
        </p:grpSpPr>
        <p:pic>
          <p:nvPicPr>
            <p:cNvPr id="177" name="Google Shape;177;p20"/>
            <p:cNvPicPr preferRelativeResize="0"/>
            <p:nvPr/>
          </p:nvPicPr>
          <p:blipFill rotWithShape="1">
            <a:blip r:embed="rId13">
              <a:alphaModFix/>
            </a:blip>
            <a:srcRect/>
            <a:stretch/>
          </p:blipFill>
          <p:spPr>
            <a:xfrm>
              <a:off x="5747900" y="2938113"/>
              <a:ext cx="540000" cy="540000"/>
            </a:xfrm>
            <a:prstGeom prst="rect">
              <a:avLst/>
            </a:prstGeom>
            <a:noFill/>
            <a:ln>
              <a:noFill/>
            </a:ln>
          </p:spPr>
        </p:pic>
        <p:sp>
          <p:nvSpPr>
            <p:cNvPr id="178" name="Google Shape;178;p20"/>
            <p:cNvSpPr txBox="1"/>
            <p:nvPr/>
          </p:nvSpPr>
          <p:spPr>
            <a:xfrm>
              <a:off x="4963400" y="3478125"/>
              <a:ext cx="2109000" cy="8589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BIZ UDPGothic"/>
                  <a:sym typeface="BIZ UDPGothic"/>
                </a:rPr>
                <a:t>後発医薬品</a:t>
              </a:r>
              <a:endParaRPr sz="1200" dirty="0">
                <a:latin typeface="UD Digi Kyokasho NK-R" panose="020B0400000000000000" pitchFamily="34" charset="-128"/>
                <a:ea typeface="UD Digi Kyokasho NK-R" panose="020B0400000000000000" pitchFamily="34" charset="-128"/>
                <a:cs typeface="BIZ UDPGothic"/>
                <a:sym typeface="BIZ UDPGothic"/>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BIZ UDPGothic"/>
                  <a:sym typeface="BIZ UDPGothic"/>
                </a:rPr>
                <a:t>処方せん集中率が85%を超える薬局では、後発医薬品の調剤割合が50%以上あります。</a:t>
              </a:r>
              <a:endParaRPr sz="1000" dirty="0">
                <a:latin typeface="UD Digi Kyokasho NK-R" panose="020B0400000000000000" pitchFamily="34" charset="-128"/>
                <a:ea typeface="UD Digi Kyokasho NK-R" panose="020B0400000000000000" pitchFamily="34" charset="-128"/>
                <a:cs typeface="BIZ UDPGothic"/>
                <a:sym typeface="BIZ UDPGothic"/>
              </a:endParaRPr>
            </a:p>
          </p:txBody>
        </p:sp>
      </p:grpSp>
      <p:grpSp>
        <p:nvGrpSpPr>
          <p:cNvPr id="179" name="Google Shape;179;p20"/>
          <p:cNvGrpSpPr/>
          <p:nvPr/>
        </p:nvGrpSpPr>
        <p:grpSpPr>
          <a:xfrm>
            <a:off x="3550938" y="3822962"/>
            <a:ext cx="1619400" cy="1254250"/>
            <a:chOff x="3440475" y="875175"/>
            <a:chExt cx="1619400" cy="1254250"/>
          </a:xfrm>
        </p:grpSpPr>
        <p:sp>
          <p:nvSpPr>
            <p:cNvPr id="180" name="Google Shape;180;p20"/>
            <p:cNvSpPr txBox="1"/>
            <p:nvPr/>
          </p:nvSpPr>
          <p:spPr>
            <a:xfrm>
              <a:off x="3440475" y="1424425"/>
              <a:ext cx="1619400" cy="705000"/>
            </a:xfrm>
            <a:prstGeom prst="rect">
              <a:avLst/>
            </a:prstGeom>
            <a:noFill/>
            <a:ln>
              <a:noFill/>
            </a:ln>
          </p:spPr>
          <p:txBody>
            <a:bodyPr spcFirstLastPara="1" wrap="square" lIns="91425" tIns="91425" rIns="80075" bIns="91425" anchor="t" anchorCtr="0">
              <a:spAutoFit/>
            </a:bodyPr>
            <a:lstStyle/>
            <a:p>
              <a:pPr marL="0" marR="3525" lvl="0" indent="0" algn="ctr" rtl="0">
                <a:lnSpc>
                  <a:spcPct val="115000"/>
                </a:lnSpc>
                <a:spcBef>
                  <a:spcPts val="0"/>
                </a:spcBef>
                <a:spcAft>
                  <a:spcPts val="0"/>
                </a:spcAft>
                <a:buClr>
                  <a:schemeClr val="dk1"/>
                </a:buClr>
                <a:buSzPts val="800"/>
                <a:buFont typeface="Arial"/>
                <a:buNone/>
              </a:pPr>
              <a:r>
                <a:rPr lang="ja" sz="1200" dirty="0">
                  <a:latin typeface="UD Digi Kyokasho NK-R" panose="020B0400000000000000" pitchFamily="34" charset="-128"/>
                  <a:ea typeface="UD Digi Kyokasho NK-R" panose="020B0400000000000000" pitchFamily="34" charset="-128"/>
                  <a:cs typeface="M PLUS 1p"/>
                  <a:sym typeface="M PLUS 1p"/>
                </a:rPr>
                <a:t>麻薬</a:t>
              </a:r>
              <a:endParaRPr sz="1200" dirty="0">
                <a:latin typeface="UD Digi Kyokasho NK-R" panose="020B0400000000000000" pitchFamily="34" charset="-128"/>
                <a:ea typeface="UD Digi Kyokasho NK-R" panose="020B0400000000000000" pitchFamily="34" charset="-128"/>
                <a:cs typeface="M PLUS 1p"/>
                <a:sym typeface="M PLUS 1p"/>
              </a:endParaRPr>
            </a:p>
            <a:p>
              <a:pPr marL="0" marR="0" lvl="0" indent="0" algn="l" rtl="0">
                <a:spcBef>
                  <a:spcPts val="0"/>
                </a:spcBef>
                <a:spcAft>
                  <a:spcPts val="0"/>
                </a:spcAft>
                <a:buClr>
                  <a:schemeClr val="dk1"/>
                </a:buClr>
                <a:buSzPts val="1600"/>
                <a:buFont typeface="Arial"/>
                <a:buNone/>
              </a:pPr>
              <a:r>
                <a:rPr lang="ja" sz="1000" dirty="0">
                  <a:solidFill>
                    <a:srgbClr val="262626"/>
                  </a:solidFill>
                  <a:latin typeface="UD Digi Kyokasho NK-R" panose="020B0400000000000000" pitchFamily="34" charset="-128"/>
                  <a:ea typeface="UD Digi Kyokasho NK-R" panose="020B0400000000000000" pitchFamily="34" charset="-128"/>
                  <a:cs typeface="M PLUS 1p"/>
                  <a:sym typeface="M PLUS 1p"/>
                </a:rPr>
                <a:t>麻薬小売業者の免許を受けています。</a:t>
              </a:r>
              <a:endParaRPr sz="1000" dirty="0">
                <a:latin typeface="UD Digi Kyokasho NK-R" panose="020B0400000000000000" pitchFamily="34" charset="-128"/>
                <a:ea typeface="UD Digi Kyokasho NK-R" panose="020B0400000000000000" pitchFamily="34" charset="-128"/>
                <a:cs typeface="M PLUS 1p"/>
                <a:sym typeface="M PLUS 1p"/>
              </a:endParaRPr>
            </a:p>
          </p:txBody>
        </p:sp>
        <p:pic>
          <p:nvPicPr>
            <p:cNvPr id="181" name="Google Shape;181;p20"/>
            <p:cNvPicPr preferRelativeResize="0"/>
            <p:nvPr/>
          </p:nvPicPr>
          <p:blipFill>
            <a:blip r:embed="rId14">
              <a:alphaModFix/>
            </a:blip>
            <a:stretch>
              <a:fillRect/>
            </a:stretch>
          </p:blipFill>
          <p:spPr>
            <a:xfrm>
              <a:off x="3980150" y="875175"/>
              <a:ext cx="540000" cy="540000"/>
            </a:xfrm>
            <a:prstGeom prst="rect">
              <a:avLst/>
            </a:prstGeom>
            <a:noFill/>
            <a:ln>
              <a:noFill/>
            </a:ln>
          </p:spPr>
        </p:pic>
      </p:grpSp>
      <p:cxnSp>
        <p:nvCxnSpPr>
          <p:cNvPr id="182" name="Google Shape;182;p20"/>
          <p:cNvCxnSpPr/>
          <p:nvPr/>
        </p:nvCxnSpPr>
        <p:spPr>
          <a:xfrm rot="10800000" flipH="1">
            <a:off x="180000" y="669313"/>
            <a:ext cx="7200000" cy="7800"/>
          </a:xfrm>
          <a:prstGeom prst="straightConnector1">
            <a:avLst/>
          </a:prstGeom>
          <a:noFill/>
          <a:ln w="28575" cap="flat" cmpd="sng">
            <a:solidFill>
              <a:srgbClr val="FF9900"/>
            </a:solidFill>
            <a:prstDash val="solid"/>
            <a:round/>
            <a:headEnd type="none" w="med" len="med"/>
            <a:tailEnd type="none" w="med" len="med"/>
          </a:ln>
        </p:spPr>
      </p:cxnSp>
      <p:cxnSp>
        <p:nvCxnSpPr>
          <p:cNvPr id="183" name="Google Shape;183;p20"/>
          <p:cNvCxnSpPr/>
          <p:nvPr/>
        </p:nvCxnSpPr>
        <p:spPr>
          <a:xfrm>
            <a:off x="5236425" y="838113"/>
            <a:ext cx="0" cy="4089900"/>
          </a:xfrm>
          <a:prstGeom prst="straightConnector1">
            <a:avLst/>
          </a:prstGeom>
          <a:noFill/>
          <a:ln w="19050" cap="flat" cmpd="sng">
            <a:solidFill>
              <a:srgbClr val="D9D9D9"/>
            </a:solidFill>
            <a:prstDash val="solid"/>
            <a:round/>
            <a:headEnd type="none" w="med" len="med"/>
            <a:tailEnd type="none" w="med" len="med"/>
          </a:ln>
        </p:spPr>
      </p:cxnSp>
      <p:cxnSp>
        <p:nvCxnSpPr>
          <p:cNvPr id="184" name="Google Shape;184;p20"/>
          <p:cNvCxnSpPr/>
          <p:nvPr/>
        </p:nvCxnSpPr>
        <p:spPr>
          <a:xfrm>
            <a:off x="3413675" y="838113"/>
            <a:ext cx="0" cy="4089900"/>
          </a:xfrm>
          <a:prstGeom prst="straightConnector1">
            <a:avLst/>
          </a:prstGeom>
          <a:noFill/>
          <a:ln w="19050" cap="flat" cmpd="sng">
            <a:solidFill>
              <a:srgbClr val="D9D9D9"/>
            </a:solidFill>
            <a:prstDash val="solid"/>
            <a:round/>
            <a:headEnd type="none" w="med" len="med"/>
            <a:tailEnd type="none" w="med" len="med"/>
          </a:ln>
        </p:spPr>
      </p:cxnSp>
      <p:cxnSp>
        <p:nvCxnSpPr>
          <p:cNvPr id="185" name="Google Shape;185;p20"/>
          <p:cNvCxnSpPr/>
          <p:nvPr/>
        </p:nvCxnSpPr>
        <p:spPr>
          <a:xfrm>
            <a:off x="1432425" y="943488"/>
            <a:ext cx="0" cy="4089900"/>
          </a:xfrm>
          <a:prstGeom prst="straightConnector1">
            <a:avLst/>
          </a:prstGeom>
          <a:noFill/>
          <a:ln w="19050" cap="flat" cmpd="sng">
            <a:solidFill>
              <a:srgbClr val="D9D9D9"/>
            </a:solidFill>
            <a:prstDash val="solid"/>
            <a:round/>
            <a:headEnd type="none" w="med" len="med"/>
            <a:tailEnd type="none" w="med" len="med"/>
          </a:ln>
        </p:spPr>
      </p:cxnSp>
      <p:cxnSp>
        <p:nvCxnSpPr>
          <p:cNvPr id="186" name="Google Shape;186;p20"/>
          <p:cNvCxnSpPr/>
          <p:nvPr/>
        </p:nvCxnSpPr>
        <p:spPr>
          <a:xfrm>
            <a:off x="268225" y="2180275"/>
            <a:ext cx="1085100" cy="0"/>
          </a:xfrm>
          <a:prstGeom prst="straightConnector1">
            <a:avLst/>
          </a:prstGeom>
          <a:noFill/>
          <a:ln w="19050" cap="flat" cmpd="sng">
            <a:solidFill>
              <a:srgbClr val="D9D9D9"/>
            </a:solidFill>
            <a:prstDash val="solid"/>
            <a:round/>
            <a:headEnd type="none" w="med" len="med"/>
            <a:tailEnd type="none" w="med" len="med"/>
          </a:ln>
        </p:spPr>
      </p:cxnSp>
      <p:cxnSp>
        <p:nvCxnSpPr>
          <p:cNvPr id="187" name="Google Shape;187;p20"/>
          <p:cNvCxnSpPr/>
          <p:nvPr/>
        </p:nvCxnSpPr>
        <p:spPr>
          <a:xfrm>
            <a:off x="228750" y="3651950"/>
            <a:ext cx="1085100" cy="0"/>
          </a:xfrm>
          <a:prstGeom prst="straightConnector1">
            <a:avLst/>
          </a:prstGeom>
          <a:noFill/>
          <a:ln w="19050" cap="flat" cmpd="sng">
            <a:solidFill>
              <a:srgbClr val="D9D9D9"/>
            </a:solidFill>
            <a:prstDash val="solid"/>
            <a:round/>
            <a:headEnd type="none" w="med" len="med"/>
            <a:tailEnd type="none" w="med" len="med"/>
          </a:ln>
        </p:spPr>
      </p:cxnSp>
      <p:cxnSp>
        <p:nvCxnSpPr>
          <p:cNvPr id="188" name="Google Shape;188;p20"/>
          <p:cNvCxnSpPr/>
          <p:nvPr/>
        </p:nvCxnSpPr>
        <p:spPr>
          <a:xfrm>
            <a:off x="1517797" y="2398272"/>
            <a:ext cx="1798500" cy="0"/>
          </a:xfrm>
          <a:prstGeom prst="straightConnector1">
            <a:avLst/>
          </a:prstGeom>
          <a:noFill/>
          <a:ln w="19050" cap="flat" cmpd="sng">
            <a:solidFill>
              <a:srgbClr val="D9D9D9"/>
            </a:solidFill>
            <a:prstDash val="solid"/>
            <a:round/>
            <a:headEnd type="none" w="med" len="med"/>
            <a:tailEnd type="none" w="med" len="med"/>
          </a:ln>
        </p:spPr>
      </p:cxnSp>
      <p:cxnSp>
        <p:nvCxnSpPr>
          <p:cNvPr id="189" name="Google Shape;189;p20"/>
          <p:cNvCxnSpPr/>
          <p:nvPr/>
        </p:nvCxnSpPr>
        <p:spPr>
          <a:xfrm>
            <a:off x="1535684" y="3822947"/>
            <a:ext cx="1798500" cy="0"/>
          </a:xfrm>
          <a:prstGeom prst="straightConnector1">
            <a:avLst/>
          </a:prstGeom>
          <a:noFill/>
          <a:ln w="19050" cap="flat" cmpd="sng">
            <a:solidFill>
              <a:srgbClr val="D9D9D9"/>
            </a:solidFill>
            <a:prstDash val="solid"/>
            <a:round/>
            <a:headEnd type="none" w="med" len="med"/>
            <a:tailEnd type="none" w="med" len="med"/>
          </a:ln>
        </p:spPr>
      </p:cxnSp>
      <p:cxnSp>
        <p:nvCxnSpPr>
          <p:cNvPr id="190" name="Google Shape;190;p20"/>
          <p:cNvCxnSpPr/>
          <p:nvPr/>
        </p:nvCxnSpPr>
        <p:spPr>
          <a:xfrm>
            <a:off x="3550947" y="2176735"/>
            <a:ext cx="1521000" cy="0"/>
          </a:xfrm>
          <a:prstGeom prst="straightConnector1">
            <a:avLst/>
          </a:prstGeom>
          <a:noFill/>
          <a:ln w="19050" cap="flat" cmpd="sng">
            <a:solidFill>
              <a:srgbClr val="D9D9D9"/>
            </a:solidFill>
            <a:prstDash val="solid"/>
            <a:round/>
            <a:headEnd type="none" w="med" len="med"/>
            <a:tailEnd type="none" w="med" len="med"/>
          </a:ln>
        </p:spPr>
      </p:cxnSp>
      <p:cxnSp>
        <p:nvCxnSpPr>
          <p:cNvPr id="191" name="Google Shape;191;p20"/>
          <p:cNvCxnSpPr/>
          <p:nvPr/>
        </p:nvCxnSpPr>
        <p:spPr>
          <a:xfrm>
            <a:off x="3576259" y="3729335"/>
            <a:ext cx="1521000" cy="0"/>
          </a:xfrm>
          <a:prstGeom prst="straightConnector1">
            <a:avLst/>
          </a:prstGeom>
          <a:noFill/>
          <a:ln w="19050" cap="flat" cmpd="sng">
            <a:solidFill>
              <a:srgbClr val="D9D9D9"/>
            </a:solidFill>
            <a:prstDash val="solid"/>
            <a:round/>
            <a:headEnd type="none" w="med" len="med"/>
            <a:tailEnd type="none" w="med" len="med"/>
          </a:ln>
        </p:spPr>
      </p:cxnSp>
      <p:cxnSp>
        <p:nvCxnSpPr>
          <p:cNvPr id="192" name="Google Shape;192;p20"/>
          <p:cNvCxnSpPr/>
          <p:nvPr/>
        </p:nvCxnSpPr>
        <p:spPr>
          <a:xfrm>
            <a:off x="5387009" y="2176735"/>
            <a:ext cx="1977000" cy="0"/>
          </a:xfrm>
          <a:prstGeom prst="straightConnector1">
            <a:avLst/>
          </a:prstGeom>
          <a:noFill/>
          <a:ln w="19050" cap="flat" cmpd="sng">
            <a:solidFill>
              <a:srgbClr val="D9D9D9"/>
            </a:solidFill>
            <a:prstDash val="solid"/>
            <a:round/>
            <a:headEnd type="none" w="med" len="med"/>
            <a:tailEnd type="none" w="med" len="med"/>
          </a:ln>
        </p:spPr>
      </p:cxnSp>
      <p:cxnSp>
        <p:nvCxnSpPr>
          <p:cNvPr id="193" name="Google Shape;193;p20"/>
          <p:cNvCxnSpPr/>
          <p:nvPr/>
        </p:nvCxnSpPr>
        <p:spPr>
          <a:xfrm>
            <a:off x="5478434" y="3687910"/>
            <a:ext cx="1977000" cy="0"/>
          </a:xfrm>
          <a:prstGeom prst="straightConnector1">
            <a:avLst/>
          </a:prstGeom>
          <a:noFill/>
          <a:ln w="19050" cap="flat" cmpd="sng">
            <a:solidFill>
              <a:srgbClr val="D9D9D9"/>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p:nvPr/>
        </p:nvSpPr>
        <p:spPr>
          <a:xfrm>
            <a:off x="1715400" y="2006197"/>
            <a:ext cx="501900" cy="496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199" name="Google Shape;199;p21"/>
          <p:cNvSpPr txBox="1">
            <a:spLocks noGrp="1"/>
          </p:cNvSpPr>
          <p:nvPr>
            <p:ph type="ctrTitle"/>
          </p:nvPr>
        </p:nvSpPr>
        <p:spPr>
          <a:xfrm>
            <a:off x="1642475" y="755050"/>
            <a:ext cx="5247900" cy="631800"/>
          </a:xfrm>
          <a:prstGeom prst="rect">
            <a:avLst/>
          </a:prstGeom>
        </p:spPr>
        <p:txBody>
          <a:bodyPr spcFirstLastPara="1" wrap="square" lIns="317825" tIns="64575" rIns="64575" bIns="645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 sz="1100" dirty="0">
                <a:solidFill>
                  <a:srgbClr val="000000"/>
                </a:solidFill>
                <a:cs typeface="BIZ UDPGothic"/>
                <a:sym typeface="BIZ UDPGothic"/>
              </a:rPr>
              <a:t>在宅で療養中で通院が困難な場合、調剤後お宅を訪問して薬剤服薬指導および管理のお手伝いをさせていただくことができます。短期のご利用も可能です。</a:t>
            </a:r>
            <a:endParaRPr sz="1100" dirty="0">
              <a:solidFill>
                <a:srgbClr val="000000"/>
              </a:solidFill>
              <a:cs typeface="BIZ UDPGothic"/>
              <a:sym typeface="BIZ UDPGothic"/>
            </a:endParaRPr>
          </a:p>
          <a:p>
            <a:pPr marL="0" marR="0" lvl="0" indent="0" algn="l" rtl="0">
              <a:lnSpc>
                <a:spcPct val="100000"/>
              </a:lnSpc>
              <a:spcBef>
                <a:spcPts val="0"/>
              </a:spcBef>
              <a:spcAft>
                <a:spcPts val="0"/>
              </a:spcAft>
              <a:buClr>
                <a:schemeClr val="dk1"/>
              </a:buClr>
              <a:buSzPts val="1100"/>
              <a:buFont typeface="Arial"/>
              <a:buNone/>
            </a:pPr>
            <a:r>
              <a:rPr lang="ja" sz="1100" dirty="0">
                <a:solidFill>
                  <a:srgbClr val="000000"/>
                </a:solidFill>
                <a:cs typeface="BIZ UDPGothic"/>
                <a:sym typeface="BIZ UDPGothic"/>
              </a:rPr>
              <a:t>ご希望される場合お申し出てください。（医師の了解と指示が必要です）</a:t>
            </a:r>
            <a:endParaRPr sz="1800" dirty="0">
              <a:solidFill>
                <a:srgbClr val="000000"/>
              </a:solidFill>
              <a:cs typeface="BIZ UDPGothic"/>
              <a:sym typeface="BIZ UDPGothic"/>
            </a:endParaRPr>
          </a:p>
        </p:txBody>
      </p:sp>
      <p:sp>
        <p:nvSpPr>
          <p:cNvPr id="200" name="Google Shape;200;p21"/>
          <p:cNvSpPr txBox="1"/>
          <p:nvPr/>
        </p:nvSpPr>
        <p:spPr>
          <a:xfrm>
            <a:off x="358500" y="189275"/>
            <a:ext cx="6843000" cy="54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dirty="0">
                <a:latin typeface="UD Digi Kyokasho NK-R" panose="020B0400000000000000" pitchFamily="34" charset="-128"/>
                <a:ea typeface="UD Digi Kyokasho NK-R" panose="020B0400000000000000" pitchFamily="34" charset="-128"/>
                <a:cs typeface="BIZ UDPGothic"/>
                <a:sym typeface="BIZ UDPGothic"/>
              </a:rPr>
              <a:t>訪問薬剤管理指導に関するご案内</a:t>
            </a:r>
            <a:endParaRPr sz="24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201" name="Google Shape;201;p21"/>
          <p:cNvSpPr txBox="1"/>
          <p:nvPr/>
        </p:nvSpPr>
        <p:spPr>
          <a:xfrm>
            <a:off x="776388" y="1983538"/>
            <a:ext cx="2457000" cy="49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100" dirty="0">
                <a:latin typeface="UD Digi Kyokasho NK-R" panose="020B0400000000000000" pitchFamily="34" charset="-128"/>
                <a:ea typeface="UD Digi Kyokasho NK-R" panose="020B0400000000000000" pitchFamily="34" charset="-128"/>
                <a:cs typeface="BIZ UDPGothic"/>
                <a:sym typeface="BIZ UDPGothic"/>
              </a:rPr>
              <a:t>居宅療養管理指導および</a:t>
            </a:r>
            <a:endParaRPr sz="1100" dirty="0">
              <a:latin typeface="UD Digi Kyokasho NK-R" panose="020B0400000000000000" pitchFamily="34" charset="-128"/>
              <a:ea typeface="UD Digi Kyokasho NK-R" panose="020B0400000000000000" pitchFamily="34" charset="-128"/>
              <a:cs typeface="BIZ UDPGothic"/>
              <a:sym typeface="BIZ UDPGothic"/>
            </a:endParaRPr>
          </a:p>
          <a:p>
            <a:pPr marL="0" lvl="0" indent="0" algn="ctr" rtl="0">
              <a:spcBef>
                <a:spcPts val="0"/>
              </a:spcBef>
              <a:spcAft>
                <a:spcPts val="0"/>
              </a:spcAft>
              <a:buNone/>
            </a:pPr>
            <a:r>
              <a:rPr lang="ja" sz="1100" dirty="0">
                <a:latin typeface="UD Digi Kyokasho NK-R" panose="020B0400000000000000" pitchFamily="34" charset="-128"/>
                <a:ea typeface="UD Digi Kyokasho NK-R" panose="020B0400000000000000" pitchFamily="34" charset="-128"/>
                <a:cs typeface="BIZ UDPGothic"/>
                <a:sym typeface="BIZ UDPGothic"/>
              </a:rPr>
              <a:t>介護予防居宅療養管理指導</a:t>
            </a:r>
            <a:endParaRPr sz="11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202" name="Google Shape;202;p21"/>
          <p:cNvSpPr txBox="1">
            <a:spLocks noGrp="1"/>
          </p:cNvSpPr>
          <p:nvPr>
            <p:ph type="ctrTitle"/>
          </p:nvPr>
        </p:nvSpPr>
        <p:spPr>
          <a:xfrm>
            <a:off x="270400" y="4683350"/>
            <a:ext cx="4169100" cy="496800"/>
          </a:xfrm>
          <a:prstGeom prst="rect">
            <a:avLst/>
          </a:prstGeom>
        </p:spPr>
        <p:txBody>
          <a:bodyPr spcFirstLastPara="1" wrap="square" lIns="317825" tIns="64575" rIns="64575" bIns="645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altLang="en-US" sz="1100">
                <a:solidFill>
                  <a:srgbClr val="000000"/>
                </a:solidFill>
                <a:latin typeface="UD Digi Kyokasho N-R" panose="020B0400000000000000" pitchFamily="34" charset="-128"/>
                <a:ea typeface="UD Digi Kyokasho N-R" panose="020B0400000000000000" pitchFamily="34" charset="-128"/>
                <a:cs typeface="BIZ UDGothic"/>
                <a:sym typeface="BIZ UDGothic"/>
              </a:rPr>
              <a:t>らくだ</a:t>
            </a:r>
            <a:r>
              <a:rPr lang="ja" sz="11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薬局　　管理薬剤師　</a:t>
            </a:r>
            <a:r>
              <a:rPr lang="ja-JP" altLang="en-US" sz="1100">
                <a:solidFill>
                  <a:srgbClr val="000000"/>
                </a:solidFill>
                <a:latin typeface="UD Digi Kyokasho N-R" panose="020B0400000000000000" pitchFamily="34" charset="-128"/>
                <a:ea typeface="UD Digi Kyokasho N-R" panose="020B0400000000000000" pitchFamily="34" charset="-128"/>
                <a:cs typeface="BIZ UDGothic"/>
                <a:sym typeface="BIZ UDGothic"/>
              </a:rPr>
              <a:t>廣瀬裕之</a:t>
            </a:r>
            <a:r>
              <a:rPr lang="ja" sz="11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　</a:t>
            </a:r>
            <a:endParaRPr sz="1100" dirty="0">
              <a:solidFill>
                <a:srgbClr val="000000"/>
              </a:solidFill>
              <a:latin typeface="UD Digi Kyokasho N-R" panose="020B0400000000000000" pitchFamily="34" charset="-128"/>
              <a:ea typeface="UD Digi Kyokasho N-R" panose="020B0400000000000000" pitchFamily="34" charset="-128"/>
              <a:cs typeface="BIZ UDGothic"/>
              <a:sym typeface="BIZ UDGothic"/>
            </a:endParaRPr>
          </a:p>
        </p:txBody>
      </p:sp>
      <p:pic>
        <p:nvPicPr>
          <p:cNvPr id="203" name="Google Shape;203;p21"/>
          <p:cNvPicPr preferRelativeResize="0"/>
          <p:nvPr/>
        </p:nvPicPr>
        <p:blipFill>
          <a:blip r:embed="rId3">
            <a:alphaModFix/>
          </a:blip>
          <a:stretch>
            <a:fillRect/>
          </a:stretch>
        </p:blipFill>
        <p:spPr>
          <a:xfrm>
            <a:off x="918150" y="776225"/>
            <a:ext cx="446426" cy="542099"/>
          </a:xfrm>
          <a:prstGeom prst="rect">
            <a:avLst/>
          </a:prstGeom>
          <a:noFill/>
          <a:ln>
            <a:noFill/>
          </a:ln>
        </p:spPr>
      </p:pic>
      <p:grpSp>
        <p:nvGrpSpPr>
          <p:cNvPr id="204" name="Google Shape;204;p21"/>
          <p:cNvGrpSpPr/>
          <p:nvPr/>
        </p:nvGrpSpPr>
        <p:grpSpPr>
          <a:xfrm>
            <a:off x="1511037" y="798937"/>
            <a:ext cx="88776" cy="496683"/>
            <a:chOff x="1877425" y="1052925"/>
            <a:chExt cx="152300" cy="1141800"/>
          </a:xfrm>
        </p:grpSpPr>
        <p:cxnSp>
          <p:nvCxnSpPr>
            <p:cNvPr id="205" name="Google Shape;205;p21"/>
            <p:cNvCxnSpPr/>
            <p:nvPr/>
          </p:nvCxnSpPr>
          <p:spPr>
            <a:xfrm flipH="1">
              <a:off x="2029425" y="1052925"/>
              <a:ext cx="300" cy="1141800"/>
            </a:xfrm>
            <a:prstGeom prst="straightConnector1">
              <a:avLst/>
            </a:prstGeom>
            <a:noFill/>
            <a:ln w="28575" cap="flat" cmpd="sng">
              <a:solidFill>
                <a:srgbClr val="000000"/>
              </a:solidFill>
              <a:prstDash val="solid"/>
              <a:round/>
              <a:headEnd type="none" w="med" len="med"/>
              <a:tailEnd type="none" w="med" len="med"/>
            </a:ln>
          </p:spPr>
        </p:cxnSp>
        <p:sp>
          <p:nvSpPr>
            <p:cNvPr id="206" name="Google Shape;206;p21"/>
            <p:cNvSpPr/>
            <p:nvPr/>
          </p:nvSpPr>
          <p:spPr>
            <a:xfrm rot="-5400000">
              <a:off x="1837275" y="1540925"/>
              <a:ext cx="232600" cy="152300"/>
            </a:xfrm>
            <a:prstGeom prst="flowChartExtra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grpSp>
      <p:sp>
        <p:nvSpPr>
          <p:cNvPr id="207" name="Google Shape;207;p21"/>
          <p:cNvSpPr txBox="1">
            <a:spLocks noGrp="1"/>
          </p:cNvSpPr>
          <p:nvPr>
            <p:ph type="ctrTitle"/>
          </p:nvPr>
        </p:nvSpPr>
        <p:spPr>
          <a:xfrm>
            <a:off x="4387750" y="4655275"/>
            <a:ext cx="3080100" cy="542100"/>
          </a:xfrm>
          <a:prstGeom prst="rect">
            <a:avLst/>
          </a:prstGeom>
        </p:spPr>
        <p:txBody>
          <a:bodyPr spcFirstLastPara="1" wrap="square" lIns="317825" tIns="64575" rIns="64575" bIns="645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 sz="10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TEL </a:t>
            </a:r>
            <a:r>
              <a:rPr lang="en-US" altLang="ja" sz="10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0771-56-8260</a:t>
            </a:r>
            <a:endParaRPr sz="1000" dirty="0">
              <a:solidFill>
                <a:srgbClr val="000000"/>
              </a:solidFill>
              <a:latin typeface="UD Digi Kyokasho N-R" panose="020B0400000000000000" pitchFamily="34" charset="-128"/>
              <a:ea typeface="UD Digi Kyokasho N-R" panose="020B0400000000000000" pitchFamily="34" charset="-128"/>
              <a:cs typeface="BIZ UDGothic"/>
              <a:sym typeface="BIZ UDGothic"/>
            </a:endParaRPr>
          </a:p>
          <a:p>
            <a:pPr marL="0" marR="0" lvl="0" indent="0" algn="l" rtl="0">
              <a:lnSpc>
                <a:spcPct val="100000"/>
              </a:lnSpc>
              <a:spcBef>
                <a:spcPts val="0"/>
              </a:spcBef>
              <a:spcAft>
                <a:spcPts val="0"/>
              </a:spcAft>
              <a:buClr>
                <a:schemeClr val="dk1"/>
              </a:buClr>
              <a:buSzPts val="1100"/>
              <a:buFont typeface="Arial"/>
              <a:buNone/>
            </a:pPr>
            <a:r>
              <a:rPr lang="ja" sz="10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FAX </a:t>
            </a:r>
            <a:r>
              <a:rPr lang="en-US" altLang="ja" sz="10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0771-56-8261</a:t>
            </a:r>
            <a:endParaRPr sz="1000" dirty="0">
              <a:solidFill>
                <a:srgbClr val="000000"/>
              </a:solidFill>
              <a:latin typeface="UD Digi Kyokasho N-R" panose="020B0400000000000000" pitchFamily="34" charset="-128"/>
              <a:ea typeface="UD Digi Kyokasho N-R" panose="020B0400000000000000" pitchFamily="34" charset="-128"/>
              <a:cs typeface="BIZ UDGothic"/>
              <a:sym typeface="BIZ UDGothic"/>
            </a:endParaRPr>
          </a:p>
          <a:p>
            <a:pPr marL="0" marR="0" lvl="0" indent="0" algn="l" rtl="0">
              <a:lnSpc>
                <a:spcPct val="100000"/>
              </a:lnSpc>
              <a:spcBef>
                <a:spcPts val="0"/>
              </a:spcBef>
              <a:spcAft>
                <a:spcPts val="0"/>
              </a:spcAft>
              <a:buClr>
                <a:schemeClr val="dk1"/>
              </a:buClr>
              <a:buSzPts val="1100"/>
              <a:buFont typeface="Arial"/>
              <a:buNone/>
            </a:pPr>
            <a:r>
              <a:rPr lang="ja" sz="10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緊急時→転送電話（24時間対応）</a:t>
            </a:r>
            <a:endParaRPr sz="1000" dirty="0">
              <a:solidFill>
                <a:srgbClr val="000000"/>
              </a:solidFill>
              <a:latin typeface="UD Digi Kyokasho N-R" panose="020B0400000000000000" pitchFamily="34" charset="-128"/>
              <a:ea typeface="UD Digi Kyokasho N-R" panose="020B0400000000000000" pitchFamily="34" charset="-128"/>
              <a:cs typeface="BIZ UDGothic"/>
              <a:sym typeface="BIZ UDGothic"/>
            </a:endParaRPr>
          </a:p>
        </p:txBody>
      </p:sp>
      <p:grpSp>
        <p:nvGrpSpPr>
          <p:cNvPr id="208" name="Google Shape;208;p21"/>
          <p:cNvGrpSpPr/>
          <p:nvPr/>
        </p:nvGrpSpPr>
        <p:grpSpPr>
          <a:xfrm>
            <a:off x="809607" y="2422575"/>
            <a:ext cx="3090669" cy="1574800"/>
            <a:chOff x="512588" y="2485650"/>
            <a:chExt cx="2792941" cy="1574800"/>
          </a:xfrm>
        </p:grpSpPr>
        <p:sp>
          <p:nvSpPr>
            <p:cNvPr id="209" name="Google Shape;209;p21"/>
            <p:cNvSpPr txBox="1"/>
            <p:nvPr/>
          </p:nvSpPr>
          <p:spPr>
            <a:xfrm>
              <a:off x="1024256" y="3132250"/>
              <a:ext cx="2190300" cy="928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ja" sz="1100" dirty="0">
                  <a:latin typeface="UD Digi Kyokasho N-R" panose="020B0400000000000000" pitchFamily="34" charset="-128"/>
                  <a:ea typeface="UD Digi Kyokasho N-R" panose="020B0400000000000000" pitchFamily="34" charset="-128"/>
                  <a:cs typeface="BIZ UDGothic"/>
                  <a:sym typeface="BIZ UDGothic"/>
                </a:rPr>
                <a:t>同一建物居住者</a:t>
              </a:r>
              <a:endParaRPr sz="1100" dirty="0">
                <a:latin typeface="UD Digi Kyokasho N-R" panose="020B0400000000000000" pitchFamily="34" charset="-128"/>
                <a:ea typeface="UD Digi Kyokasho N-R" panose="020B0400000000000000" pitchFamily="34" charset="-128"/>
                <a:cs typeface="BIZ UDGothic"/>
                <a:sym typeface="BIZ UDGothic"/>
              </a:endParaRPr>
            </a:p>
            <a:p>
              <a:pPr marL="0" lvl="0" indent="0" algn="l" rtl="0">
                <a:spcBef>
                  <a:spcPts val="600"/>
                </a:spcBef>
                <a:spcAft>
                  <a:spcPts val="0"/>
                </a:spcAft>
                <a:buNone/>
              </a:pPr>
              <a:r>
                <a:rPr lang="ja" sz="1800" dirty="0">
                  <a:latin typeface="UD Digi Kyokasho N-R" panose="020B0400000000000000" pitchFamily="34" charset="-128"/>
                  <a:ea typeface="UD Digi Kyokasho N-R" panose="020B0400000000000000" pitchFamily="34" charset="-128"/>
                  <a:cs typeface="BIZ UDGothic"/>
                  <a:sym typeface="BIZ UDGothic"/>
                </a:rPr>
                <a:t>37</a:t>
              </a:r>
              <a:r>
                <a:rPr lang="en-US" altLang="ja" sz="1800" dirty="0">
                  <a:latin typeface="UD Digi Kyokasho N-R" panose="020B0400000000000000" pitchFamily="34" charset="-128"/>
                  <a:ea typeface="UD Digi Kyokasho N-R" panose="020B0400000000000000" pitchFamily="34" charset="-128"/>
                  <a:cs typeface="BIZ UDGothic"/>
                  <a:sym typeface="BIZ UDGothic"/>
                </a:rPr>
                <a:t>9</a:t>
              </a:r>
              <a:r>
                <a:rPr lang="ja" sz="1100" dirty="0">
                  <a:latin typeface="UD Digi Kyokasho N-R" panose="020B0400000000000000" pitchFamily="34" charset="-128"/>
                  <a:ea typeface="UD Digi Kyokasho N-R" panose="020B0400000000000000" pitchFamily="34" charset="-128"/>
                  <a:cs typeface="BIZ UDGothic"/>
                  <a:sym typeface="BIZ UDGothic"/>
                </a:rPr>
                <a:t>単位/回（2−9人）</a:t>
              </a:r>
              <a:r>
                <a:rPr lang="ja" dirty="0">
                  <a:latin typeface="UD Digi Kyokasho N-R" panose="020B0400000000000000" pitchFamily="34" charset="-128"/>
                  <a:ea typeface="UD Digi Kyokasho N-R" panose="020B0400000000000000" pitchFamily="34" charset="-128"/>
                  <a:cs typeface="BIZ UDGothic"/>
                  <a:sym typeface="BIZ UDGothic"/>
                </a:rPr>
                <a:t>　</a:t>
              </a:r>
              <a:endParaRPr dirty="0">
                <a:latin typeface="UD Digi Kyokasho N-R" panose="020B0400000000000000" pitchFamily="34" charset="-128"/>
                <a:ea typeface="UD Digi Kyokasho N-R" panose="020B0400000000000000" pitchFamily="34" charset="-128"/>
                <a:cs typeface="BIZ UDGothic"/>
                <a:sym typeface="BIZ UDGothic"/>
              </a:endParaRPr>
            </a:p>
            <a:p>
              <a:pPr marL="0" lvl="0" indent="0" algn="l" rtl="0">
                <a:spcBef>
                  <a:spcPts val="0"/>
                </a:spcBef>
                <a:spcAft>
                  <a:spcPts val="0"/>
                </a:spcAft>
                <a:buNone/>
              </a:pPr>
              <a:r>
                <a:rPr lang="ja" sz="1800" dirty="0">
                  <a:solidFill>
                    <a:schemeClr val="dk1"/>
                  </a:solidFill>
                  <a:latin typeface="UD Digi Kyokasho N-R" panose="020B0400000000000000" pitchFamily="34" charset="-128"/>
                  <a:ea typeface="UD Digi Kyokasho N-R" panose="020B0400000000000000" pitchFamily="34" charset="-128"/>
                  <a:cs typeface="BIZ UDGothic"/>
                  <a:sym typeface="BIZ UDGothic"/>
                </a:rPr>
                <a:t>34</a:t>
              </a:r>
              <a:r>
                <a:rPr lang="en-US" altLang="ja" sz="1800" dirty="0">
                  <a:solidFill>
                    <a:schemeClr val="dk1"/>
                  </a:solidFill>
                  <a:latin typeface="UD Digi Kyokasho N-R" panose="020B0400000000000000" pitchFamily="34" charset="-128"/>
                  <a:ea typeface="UD Digi Kyokasho N-R" panose="020B0400000000000000" pitchFamily="34" charset="-128"/>
                  <a:cs typeface="BIZ UDGothic"/>
                  <a:sym typeface="BIZ UDGothic"/>
                </a:rPr>
                <a:t>2</a:t>
              </a:r>
              <a:r>
                <a:rPr lang="ja" sz="1100" dirty="0">
                  <a:solidFill>
                    <a:schemeClr val="dk1"/>
                  </a:solidFill>
                  <a:latin typeface="UD Digi Kyokasho N-R" panose="020B0400000000000000" pitchFamily="34" charset="-128"/>
                  <a:ea typeface="UD Digi Kyokasho N-R" panose="020B0400000000000000" pitchFamily="34" charset="-128"/>
                  <a:cs typeface="BIZ UDGothic"/>
                  <a:sym typeface="BIZ UDGothic"/>
                </a:rPr>
                <a:t>単位/回（10人以上）</a:t>
              </a:r>
              <a:endParaRPr sz="1100" dirty="0">
                <a:latin typeface="UD Digi Kyokasho N-R" panose="020B0400000000000000" pitchFamily="34" charset="-128"/>
                <a:ea typeface="UD Digi Kyokasho N-R" panose="020B0400000000000000" pitchFamily="34" charset="-128"/>
                <a:cs typeface="BIZ UDGothic"/>
                <a:sym typeface="BIZ UDGothic"/>
              </a:endParaRPr>
            </a:p>
            <a:p>
              <a:pPr marL="0" lvl="0" indent="0" algn="ctr" rtl="0">
                <a:spcBef>
                  <a:spcPts val="500"/>
                </a:spcBef>
                <a:spcAft>
                  <a:spcPts val="0"/>
                </a:spcAft>
                <a:buNone/>
              </a:pPr>
              <a:endParaRPr dirty="0">
                <a:latin typeface="UD Digi Kyokasho NK-R" panose="020B0400000000000000" pitchFamily="34" charset="-128"/>
                <a:ea typeface="UD Digi Kyokasho NK-R" panose="020B0400000000000000" pitchFamily="34" charset="-128"/>
                <a:cs typeface="M PLUS 1p"/>
                <a:sym typeface="M PLUS 1p"/>
              </a:endParaRPr>
            </a:p>
          </p:txBody>
        </p:sp>
        <p:grpSp>
          <p:nvGrpSpPr>
            <p:cNvPr id="210" name="Google Shape;210;p21"/>
            <p:cNvGrpSpPr/>
            <p:nvPr/>
          </p:nvGrpSpPr>
          <p:grpSpPr>
            <a:xfrm>
              <a:off x="512588" y="2485650"/>
              <a:ext cx="2792941" cy="1297363"/>
              <a:chOff x="4437462" y="2605925"/>
              <a:chExt cx="2792941" cy="1297363"/>
            </a:xfrm>
          </p:grpSpPr>
          <p:pic>
            <p:nvPicPr>
              <p:cNvPr id="211" name="Google Shape;211;p21"/>
              <p:cNvPicPr preferRelativeResize="0"/>
              <p:nvPr/>
            </p:nvPicPr>
            <p:blipFill>
              <a:blip r:embed="rId4">
                <a:alphaModFix/>
              </a:blip>
              <a:stretch>
                <a:fillRect/>
              </a:stretch>
            </p:blipFill>
            <p:spPr>
              <a:xfrm>
                <a:off x="4437475" y="2747263"/>
                <a:ext cx="420000" cy="420000"/>
              </a:xfrm>
              <a:prstGeom prst="rect">
                <a:avLst/>
              </a:prstGeom>
              <a:noFill/>
              <a:ln>
                <a:noFill/>
              </a:ln>
            </p:spPr>
          </p:pic>
          <p:pic>
            <p:nvPicPr>
              <p:cNvPr id="212" name="Google Shape;212;p21"/>
              <p:cNvPicPr preferRelativeResize="0"/>
              <p:nvPr/>
            </p:nvPicPr>
            <p:blipFill>
              <a:blip r:embed="rId5">
                <a:alphaModFix/>
              </a:blip>
              <a:stretch>
                <a:fillRect/>
              </a:stretch>
            </p:blipFill>
            <p:spPr>
              <a:xfrm>
                <a:off x="4437462" y="3483288"/>
                <a:ext cx="420000" cy="420000"/>
              </a:xfrm>
              <a:prstGeom prst="rect">
                <a:avLst/>
              </a:prstGeom>
              <a:noFill/>
              <a:ln>
                <a:noFill/>
              </a:ln>
            </p:spPr>
          </p:pic>
          <p:sp>
            <p:nvSpPr>
              <p:cNvPr id="213" name="Google Shape;213;p21"/>
              <p:cNvSpPr txBox="1"/>
              <p:nvPr/>
            </p:nvSpPr>
            <p:spPr>
              <a:xfrm>
                <a:off x="4959104" y="2605925"/>
                <a:ext cx="2271300" cy="6786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ja" sz="1100" dirty="0">
                    <a:latin typeface="UD Digi Kyokasho N-R" panose="020B0400000000000000" pitchFamily="34" charset="-128"/>
                    <a:ea typeface="UD Digi Kyokasho N-R" panose="020B0400000000000000" pitchFamily="34" charset="-128"/>
                    <a:cs typeface="BIZ UDGothic"/>
                    <a:sym typeface="BIZ UDGothic"/>
                  </a:rPr>
                  <a:t>同一建物居住者以外</a:t>
                </a:r>
                <a:endParaRPr sz="1100" dirty="0">
                  <a:latin typeface="UD Digi Kyokasho N-R" panose="020B0400000000000000" pitchFamily="34" charset="-128"/>
                  <a:ea typeface="UD Digi Kyokasho N-R" panose="020B0400000000000000" pitchFamily="34" charset="-128"/>
                  <a:cs typeface="BIZ UDGothic"/>
                  <a:sym typeface="BIZ UDGothic"/>
                </a:endParaRPr>
              </a:p>
              <a:p>
                <a:pPr marL="0" lvl="0" indent="0" algn="l" rtl="0">
                  <a:spcBef>
                    <a:spcPts val="600"/>
                  </a:spcBef>
                  <a:spcAft>
                    <a:spcPts val="0"/>
                  </a:spcAft>
                  <a:buNone/>
                </a:pPr>
                <a:r>
                  <a:rPr lang="ja" sz="1800" dirty="0">
                    <a:latin typeface="UD Digi Kyokasho N-R" panose="020B0400000000000000" pitchFamily="34" charset="-128"/>
                    <a:ea typeface="UD Digi Kyokasho N-R" panose="020B0400000000000000" pitchFamily="34" charset="-128"/>
                    <a:cs typeface="BIZ UDGothic"/>
                    <a:sym typeface="BIZ UDGothic"/>
                  </a:rPr>
                  <a:t>51</a:t>
                </a:r>
                <a:r>
                  <a:rPr lang="en-US" altLang="ja" sz="1800" dirty="0">
                    <a:latin typeface="UD Digi Kyokasho N-R" panose="020B0400000000000000" pitchFamily="34" charset="-128"/>
                    <a:ea typeface="UD Digi Kyokasho N-R" panose="020B0400000000000000" pitchFamily="34" charset="-128"/>
                    <a:cs typeface="BIZ UDGothic"/>
                    <a:sym typeface="BIZ UDGothic"/>
                  </a:rPr>
                  <a:t>8</a:t>
                </a:r>
                <a:r>
                  <a:rPr lang="ja" sz="1100" dirty="0">
                    <a:latin typeface="UD Digi Kyokasho N-R" panose="020B0400000000000000" pitchFamily="34" charset="-128"/>
                    <a:ea typeface="UD Digi Kyokasho N-R" panose="020B0400000000000000" pitchFamily="34" charset="-128"/>
                    <a:cs typeface="BIZ UDGothic"/>
                    <a:sym typeface="BIZ UDGothic"/>
                  </a:rPr>
                  <a:t>単位/回</a:t>
                </a:r>
                <a:endParaRPr sz="1100" dirty="0">
                  <a:latin typeface="UD Digi Kyokasho N-R" panose="020B0400000000000000" pitchFamily="34" charset="-128"/>
                  <a:ea typeface="UD Digi Kyokasho N-R" panose="020B0400000000000000" pitchFamily="34" charset="-128"/>
                  <a:cs typeface="BIZ UDGothic"/>
                  <a:sym typeface="BIZ UDGothic"/>
                </a:endParaRPr>
              </a:p>
            </p:txBody>
          </p:sp>
        </p:grpSp>
      </p:grpSp>
      <p:grpSp>
        <p:nvGrpSpPr>
          <p:cNvPr id="214" name="Google Shape;214;p21"/>
          <p:cNvGrpSpPr/>
          <p:nvPr/>
        </p:nvGrpSpPr>
        <p:grpSpPr>
          <a:xfrm>
            <a:off x="4387738" y="2446513"/>
            <a:ext cx="2783363" cy="1550825"/>
            <a:chOff x="512588" y="2509625"/>
            <a:chExt cx="2783363" cy="1550825"/>
          </a:xfrm>
        </p:grpSpPr>
        <p:sp>
          <p:nvSpPr>
            <p:cNvPr id="215" name="Google Shape;215;p21"/>
            <p:cNvSpPr txBox="1"/>
            <p:nvPr/>
          </p:nvSpPr>
          <p:spPr>
            <a:xfrm>
              <a:off x="1052925" y="3132250"/>
              <a:ext cx="2190300" cy="928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ja" sz="1100" dirty="0">
                  <a:latin typeface="UD Digi Kyokasho N-R" panose="020B0400000000000000" pitchFamily="34" charset="-128"/>
                  <a:ea typeface="UD Digi Kyokasho N-R" panose="020B0400000000000000" pitchFamily="34" charset="-128"/>
                  <a:cs typeface="BIZ UDGothic"/>
                  <a:sym typeface="BIZ UDGothic"/>
                </a:rPr>
                <a:t>同一建物居住者</a:t>
              </a:r>
              <a:endParaRPr sz="1100" dirty="0">
                <a:latin typeface="UD Digi Kyokasho N-R" panose="020B0400000000000000" pitchFamily="34" charset="-128"/>
                <a:ea typeface="UD Digi Kyokasho N-R" panose="020B0400000000000000" pitchFamily="34" charset="-128"/>
                <a:cs typeface="BIZ UDGothic"/>
                <a:sym typeface="BIZ UDGothic"/>
              </a:endParaRPr>
            </a:p>
            <a:p>
              <a:pPr marL="0" lvl="0" indent="0" algn="l" rtl="0">
                <a:spcBef>
                  <a:spcPts val="600"/>
                </a:spcBef>
                <a:spcAft>
                  <a:spcPts val="0"/>
                </a:spcAft>
                <a:buNone/>
              </a:pPr>
              <a:r>
                <a:rPr lang="ja" sz="1800" dirty="0">
                  <a:latin typeface="UD Digi Kyokasho N-R" panose="020B0400000000000000" pitchFamily="34" charset="-128"/>
                  <a:ea typeface="UD Digi Kyokasho N-R" panose="020B0400000000000000" pitchFamily="34" charset="-128"/>
                  <a:cs typeface="BIZ UDGothic"/>
                  <a:sym typeface="BIZ UDGothic"/>
                </a:rPr>
                <a:t>320</a:t>
              </a:r>
              <a:r>
                <a:rPr lang="ja" sz="1100" dirty="0">
                  <a:latin typeface="UD Digi Kyokasho N-R" panose="020B0400000000000000" pitchFamily="34" charset="-128"/>
                  <a:ea typeface="UD Digi Kyokasho N-R" panose="020B0400000000000000" pitchFamily="34" charset="-128"/>
                  <a:cs typeface="BIZ UDGothic"/>
                  <a:sym typeface="BIZ UDGothic"/>
                </a:rPr>
                <a:t>点/回（2−9人）</a:t>
              </a:r>
              <a:r>
                <a:rPr lang="ja" dirty="0">
                  <a:latin typeface="UD Digi Kyokasho N-R" panose="020B0400000000000000" pitchFamily="34" charset="-128"/>
                  <a:ea typeface="UD Digi Kyokasho N-R" panose="020B0400000000000000" pitchFamily="34" charset="-128"/>
                  <a:cs typeface="BIZ UDGothic"/>
                  <a:sym typeface="BIZ UDGothic"/>
                </a:rPr>
                <a:t>　</a:t>
              </a:r>
              <a:endParaRPr dirty="0">
                <a:latin typeface="UD Digi Kyokasho N-R" panose="020B0400000000000000" pitchFamily="34" charset="-128"/>
                <a:ea typeface="UD Digi Kyokasho N-R" panose="020B0400000000000000" pitchFamily="34" charset="-128"/>
                <a:cs typeface="BIZ UDGothic"/>
                <a:sym typeface="BIZ UDGothic"/>
              </a:endParaRPr>
            </a:p>
            <a:p>
              <a:pPr marL="0" lvl="0" indent="0" algn="l" rtl="0">
                <a:spcBef>
                  <a:spcPts val="0"/>
                </a:spcBef>
                <a:spcAft>
                  <a:spcPts val="0"/>
                </a:spcAft>
                <a:buNone/>
              </a:pPr>
              <a:r>
                <a:rPr lang="ja" sz="1800" dirty="0">
                  <a:solidFill>
                    <a:schemeClr val="dk1"/>
                  </a:solidFill>
                  <a:latin typeface="UD Digi Kyokasho N-R" panose="020B0400000000000000" pitchFamily="34" charset="-128"/>
                  <a:ea typeface="UD Digi Kyokasho N-R" panose="020B0400000000000000" pitchFamily="34" charset="-128"/>
                  <a:cs typeface="BIZ UDGothic"/>
                  <a:sym typeface="BIZ UDGothic"/>
                </a:rPr>
                <a:t>290</a:t>
              </a:r>
              <a:r>
                <a:rPr lang="ja" sz="1100" dirty="0">
                  <a:solidFill>
                    <a:schemeClr val="dk1"/>
                  </a:solidFill>
                  <a:latin typeface="UD Digi Kyokasho N-R" panose="020B0400000000000000" pitchFamily="34" charset="-128"/>
                  <a:ea typeface="UD Digi Kyokasho N-R" panose="020B0400000000000000" pitchFamily="34" charset="-128"/>
                  <a:cs typeface="BIZ UDGothic"/>
                  <a:sym typeface="BIZ UDGothic"/>
                </a:rPr>
                <a:t>点/回（10人以上）</a:t>
              </a:r>
              <a:endParaRPr sz="1100" dirty="0">
                <a:latin typeface="UD Digi Kyokasho N-R" panose="020B0400000000000000" pitchFamily="34" charset="-128"/>
                <a:ea typeface="UD Digi Kyokasho N-R" panose="020B0400000000000000" pitchFamily="34" charset="-128"/>
                <a:cs typeface="BIZ UDGothic"/>
                <a:sym typeface="BIZ UDGothic"/>
              </a:endParaRPr>
            </a:p>
            <a:p>
              <a:pPr marL="0" lvl="0" indent="0" algn="ctr" rtl="0">
                <a:spcBef>
                  <a:spcPts val="500"/>
                </a:spcBef>
                <a:spcAft>
                  <a:spcPts val="0"/>
                </a:spcAft>
                <a:buNone/>
              </a:pPr>
              <a:endParaRPr dirty="0">
                <a:latin typeface="UD Digi Kyokasho NK-R" panose="020B0400000000000000" pitchFamily="34" charset="-128"/>
                <a:ea typeface="UD Digi Kyokasho NK-R" panose="020B0400000000000000" pitchFamily="34" charset="-128"/>
                <a:cs typeface="M PLUS 1p"/>
                <a:sym typeface="M PLUS 1p"/>
              </a:endParaRPr>
            </a:p>
          </p:txBody>
        </p:sp>
        <p:grpSp>
          <p:nvGrpSpPr>
            <p:cNvPr id="216" name="Google Shape;216;p21"/>
            <p:cNvGrpSpPr/>
            <p:nvPr/>
          </p:nvGrpSpPr>
          <p:grpSpPr>
            <a:xfrm>
              <a:off x="512588" y="2509625"/>
              <a:ext cx="2783363" cy="1248063"/>
              <a:chOff x="4437462" y="2629900"/>
              <a:chExt cx="2783363" cy="1248063"/>
            </a:xfrm>
          </p:grpSpPr>
          <p:pic>
            <p:nvPicPr>
              <p:cNvPr id="217" name="Google Shape;217;p21"/>
              <p:cNvPicPr preferRelativeResize="0"/>
              <p:nvPr/>
            </p:nvPicPr>
            <p:blipFill>
              <a:blip r:embed="rId4">
                <a:alphaModFix/>
              </a:blip>
              <a:stretch>
                <a:fillRect/>
              </a:stretch>
            </p:blipFill>
            <p:spPr>
              <a:xfrm>
                <a:off x="4437475" y="2792588"/>
                <a:ext cx="420000" cy="420000"/>
              </a:xfrm>
              <a:prstGeom prst="rect">
                <a:avLst/>
              </a:prstGeom>
              <a:noFill/>
              <a:ln>
                <a:noFill/>
              </a:ln>
            </p:spPr>
          </p:pic>
          <p:pic>
            <p:nvPicPr>
              <p:cNvPr id="218" name="Google Shape;218;p21"/>
              <p:cNvPicPr preferRelativeResize="0"/>
              <p:nvPr/>
            </p:nvPicPr>
            <p:blipFill>
              <a:blip r:embed="rId5">
                <a:alphaModFix/>
              </a:blip>
              <a:stretch>
                <a:fillRect/>
              </a:stretch>
            </p:blipFill>
            <p:spPr>
              <a:xfrm>
                <a:off x="4437462" y="3457963"/>
                <a:ext cx="420000" cy="420000"/>
              </a:xfrm>
              <a:prstGeom prst="rect">
                <a:avLst/>
              </a:prstGeom>
              <a:noFill/>
              <a:ln>
                <a:noFill/>
              </a:ln>
            </p:spPr>
          </p:pic>
          <p:sp>
            <p:nvSpPr>
              <p:cNvPr id="219" name="Google Shape;219;p21"/>
              <p:cNvSpPr txBox="1"/>
              <p:nvPr/>
            </p:nvSpPr>
            <p:spPr>
              <a:xfrm>
                <a:off x="4949525" y="2629900"/>
                <a:ext cx="2271300" cy="6786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ja" sz="1100" dirty="0">
                    <a:latin typeface="UD Digi Kyokasho N-R" panose="020B0400000000000000" pitchFamily="34" charset="-128"/>
                    <a:ea typeface="UD Digi Kyokasho N-R" panose="020B0400000000000000" pitchFamily="34" charset="-128"/>
                    <a:cs typeface="BIZ UDGothic"/>
                    <a:sym typeface="BIZ UDGothic"/>
                  </a:rPr>
                  <a:t>同一建物居住者以外</a:t>
                </a:r>
                <a:endParaRPr sz="1100" dirty="0">
                  <a:latin typeface="UD Digi Kyokasho N-R" panose="020B0400000000000000" pitchFamily="34" charset="-128"/>
                  <a:ea typeface="UD Digi Kyokasho N-R" panose="020B0400000000000000" pitchFamily="34" charset="-128"/>
                  <a:cs typeface="BIZ UDGothic"/>
                  <a:sym typeface="BIZ UDGothic"/>
                </a:endParaRPr>
              </a:p>
              <a:p>
                <a:pPr marL="0" lvl="0" indent="0" algn="l" rtl="0">
                  <a:spcBef>
                    <a:spcPts val="600"/>
                  </a:spcBef>
                  <a:spcAft>
                    <a:spcPts val="0"/>
                  </a:spcAft>
                  <a:buNone/>
                </a:pPr>
                <a:r>
                  <a:rPr lang="ja" sz="1800" dirty="0">
                    <a:latin typeface="UD Digi Kyokasho N-R" panose="020B0400000000000000" pitchFamily="34" charset="-128"/>
                    <a:ea typeface="UD Digi Kyokasho N-R" panose="020B0400000000000000" pitchFamily="34" charset="-128"/>
                    <a:cs typeface="BIZ UDGothic"/>
                    <a:sym typeface="BIZ UDGothic"/>
                  </a:rPr>
                  <a:t>650</a:t>
                </a:r>
                <a:r>
                  <a:rPr lang="ja" dirty="0">
                    <a:latin typeface="UD Digi Kyokasho N-R" panose="020B0400000000000000" pitchFamily="34" charset="-128"/>
                    <a:ea typeface="UD Digi Kyokasho N-R" panose="020B0400000000000000" pitchFamily="34" charset="-128"/>
                    <a:cs typeface="BIZ UDGothic"/>
                    <a:sym typeface="BIZ UDGothic"/>
                  </a:rPr>
                  <a:t>点/回</a:t>
                </a:r>
                <a:endParaRPr dirty="0">
                  <a:latin typeface="UD Digi Kyokasho N-R" panose="020B0400000000000000" pitchFamily="34" charset="-128"/>
                  <a:ea typeface="UD Digi Kyokasho N-R" panose="020B0400000000000000" pitchFamily="34" charset="-128"/>
                  <a:cs typeface="BIZ UDGothic"/>
                  <a:sym typeface="BIZ UDGothic"/>
                </a:endParaRPr>
              </a:p>
            </p:txBody>
          </p:sp>
        </p:grpSp>
      </p:grpSp>
      <p:sp>
        <p:nvSpPr>
          <p:cNvPr id="220" name="Google Shape;220;p21"/>
          <p:cNvSpPr/>
          <p:nvPr/>
        </p:nvSpPr>
        <p:spPr>
          <a:xfrm>
            <a:off x="5281350" y="1983549"/>
            <a:ext cx="547500" cy="5421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UD Digi Kyokasho NK-R" panose="020B0400000000000000" pitchFamily="34" charset="-128"/>
              <a:ea typeface="UD Digi Kyokasho NK-R" panose="020B0400000000000000" pitchFamily="34" charset="-128"/>
            </a:endParaRPr>
          </a:p>
        </p:txBody>
      </p:sp>
      <p:sp>
        <p:nvSpPr>
          <p:cNvPr id="221" name="Google Shape;221;p21"/>
          <p:cNvSpPr txBox="1"/>
          <p:nvPr/>
        </p:nvSpPr>
        <p:spPr>
          <a:xfrm>
            <a:off x="4326600" y="2080150"/>
            <a:ext cx="2457000" cy="34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100" dirty="0">
                <a:latin typeface="UD Digi Kyokasho NK-R" panose="020B0400000000000000" pitchFamily="34" charset="-128"/>
                <a:ea typeface="UD Digi Kyokasho NK-R" panose="020B0400000000000000" pitchFamily="34" charset="-128"/>
                <a:cs typeface="BIZ UDPGothic"/>
                <a:sym typeface="BIZ UDPGothic"/>
              </a:rPr>
              <a:t>在宅患者訪問薬剤管理指導</a:t>
            </a:r>
            <a:endParaRPr sz="700" dirty="0">
              <a:latin typeface="UD Digi Kyokasho NK-R" panose="020B0400000000000000" pitchFamily="34" charset="-128"/>
              <a:ea typeface="UD Digi Kyokasho NK-R" panose="020B0400000000000000" pitchFamily="34" charset="-128"/>
              <a:cs typeface="BIZ UDPGothic"/>
              <a:sym typeface="BIZ UDPGothic"/>
            </a:endParaRPr>
          </a:p>
        </p:txBody>
      </p:sp>
      <p:sp>
        <p:nvSpPr>
          <p:cNvPr id="222" name="Google Shape;222;p21"/>
          <p:cNvSpPr txBox="1">
            <a:spLocks noGrp="1"/>
          </p:cNvSpPr>
          <p:nvPr>
            <p:ph type="ctrTitle"/>
          </p:nvPr>
        </p:nvSpPr>
        <p:spPr>
          <a:xfrm>
            <a:off x="358500" y="4047963"/>
            <a:ext cx="3215700" cy="542100"/>
          </a:xfrm>
          <a:prstGeom prst="rect">
            <a:avLst/>
          </a:prstGeom>
        </p:spPr>
        <p:txBody>
          <a:bodyPr spcFirstLastPara="1" wrap="square" lIns="317825" tIns="64575" rIns="64575" bIns="64575" anchor="t" anchorCtr="0">
            <a:noAutofit/>
          </a:bodyPr>
          <a:lstStyle/>
          <a:p>
            <a:pPr marL="0" marR="0" lvl="0" indent="0" algn="l" rtl="0">
              <a:spcBef>
                <a:spcPts val="0"/>
              </a:spcBef>
              <a:spcAft>
                <a:spcPts val="0"/>
              </a:spcAft>
              <a:buClr>
                <a:schemeClr val="dk1"/>
              </a:buClr>
              <a:buSzPts val="1100"/>
              <a:buFont typeface="Arial"/>
              <a:buNone/>
            </a:pPr>
            <a:r>
              <a:rPr lang="ja" sz="1000" dirty="0">
                <a:latin typeface="UD Digi Kyokasho N-R" panose="020B0400000000000000" pitchFamily="34" charset="-128"/>
                <a:ea typeface="UD Digi Kyokasho N-R" panose="020B0400000000000000" pitchFamily="34" charset="-128"/>
                <a:cs typeface="BIZ UDGothic"/>
                <a:sym typeface="BIZ UDGothic"/>
              </a:rPr>
              <a:t>1単位=10円　10単位=10円（1割負担）30円（3割負担）</a:t>
            </a:r>
            <a:r>
              <a:rPr lang="ja" sz="10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自己負担率や厚生労働省が定める地域により金額が異なることがあります。</a:t>
            </a:r>
            <a:endParaRPr sz="1000" dirty="0">
              <a:solidFill>
                <a:srgbClr val="000000"/>
              </a:solidFill>
              <a:latin typeface="UD Digi Kyokasho N-R" panose="020B0400000000000000" pitchFamily="34" charset="-128"/>
              <a:ea typeface="UD Digi Kyokasho N-R" panose="020B0400000000000000" pitchFamily="34" charset="-128"/>
              <a:cs typeface="BIZ UDGothic"/>
              <a:sym typeface="BIZ UDGothic"/>
            </a:endParaRPr>
          </a:p>
          <a:p>
            <a:pPr marL="0" marR="0" lvl="0" indent="0" algn="just" rtl="0">
              <a:lnSpc>
                <a:spcPct val="100000"/>
              </a:lnSpc>
              <a:spcBef>
                <a:spcPts val="500"/>
              </a:spcBef>
              <a:spcAft>
                <a:spcPts val="0"/>
              </a:spcAft>
              <a:buClr>
                <a:schemeClr val="dk1"/>
              </a:buClr>
              <a:buSzPts val="1100"/>
              <a:buFont typeface="Arial"/>
              <a:buNone/>
            </a:pPr>
            <a:endParaRPr sz="1800" dirty="0">
              <a:solidFill>
                <a:srgbClr val="000000"/>
              </a:solidFill>
              <a:cs typeface="M PLUS 1p"/>
              <a:sym typeface="M PLUS 1p"/>
            </a:endParaRPr>
          </a:p>
        </p:txBody>
      </p:sp>
      <p:cxnSp>
        <p:nvCxnSpPr>
          <p:cNvPr id="223" name="Google Shape;223;p21"/>
          <p:cNvCxnSpPr/>
          <p:nvPr/>
        </p:nvCxnSpPr>
        <p:spPr>
          <a:xfrm>
            <a:off x="3780000" y="1628963"/>
            <a:ext cx="0" cy="2769600"/>
          </a:xfrm>
          <a:prstGeom prst="straightConnector1">
            <a:avLst/>
          </a:prstGeom>
          <a:noFill/>
          <a:ln w="19050" cap="flat" cmpd="sng">
            <a:solidFill>
              <a:srgbClr val="D9D9D9"/>
            </a:solidFill>
            <a:prstDash val="solid"/>
            <a:round/>
            <a:headEnd type="none" w="med" len="med"/>
            <a:tailEnd type="none" w="med" len="med"/>
          </a:ln>
        </p:spPr>
      </p:cxnSp>
      <p:cxnSp>
        <p:nvCxnSpPr>
          <p:cNvPr id="224" name="Google Shape;224;p21"/>
          <p:cNvCxnSpPr/>
          <p:nvPr/>
        </p:nvCxnSpPr>
        <p:spPr>
          <a:xfrm>
            <a:off x="361400" y="4640675"/>
            <a:ext cx="6809400" cy="0"/>
          </a:xfrm>
          <a:prstGeom prst="straightConnector1">
            <a:avLst/>
          </a:prstGeom>
          <a:noFill/>
          <a:ln w="38100" cap="flat" cmpd="sng">
            <a:solidFill>
              <a:srgbClr val="FF9900"/>
            </a:solidFill>
            <a:prstDash val="solid"/>
            <a:round/>
            <a:headEnd type="none" w="med" len="med"/>
            <a:tailEnd type="none" w="med" len="med"/>
          </a:ln>
        </p:spPr>
      </p:cxnSp>
      <p:sp>
        <p:nvSpPr>
          <p:cNvPr id="225" name="Google Shape;225;p21"/>
          <p:cNvSpPr txBox="1">
            <a:spLocks noGrp="1"/>
          </p:cNvSpPr>
          <p:nvPr>
            <p:ph type="ctrTitle"/>
          </p:nvPr>
        </p:nvSpPr>
        <p:spPr>
          <a:xfrm>
            <a:off x="3883800" y="4047963"/>
            <a:ext cx="3342600" cy="542100"/>
          </a:xfrm>
          <a:prstGeom prst="rect">
            <a:avLst/>
          </a:prstGeom>
        </p:spPr>
        <p:txBody>
          <a:bodyPr spcFirstLastPara="1" wrap="square" lIns="216000" tIns="64575" rIns="64575" bIns="645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 sz="1000" dirty="0">
                <a:latin typeface="UD Digi Kyokasho N-R" panose="020B0400000000000000" pitchFamily="34" charset="-128"/>
                <a:ea typeface="UD Digi Kyokasho N-R" panose="020B0400000000000000" pitchFamily="34" charset="-128"/>
                <a:cs typeface="BIZ UDGothic"/>
                <a:sym typeface="BIZ UDGothic"/>
              </a:rPr>
              <a:t>1点=10円　10点=10円（1割負担）30円（3割負担）</a:t>
            </a:r>
            <a:r>
              <a:rPr lang="ja" sz="1000" dirty="0">
                <a:solidFill>
                  <a:srgbClr val="000000"/>
                </a:solidFill>
                <a:latin typeface="UD Digi Kyokasho N-R" panose="020B0400000000000000" pitchFamily="34" charset="-128"/>
                <a:ea typeface="UD Digi Kyokasho N-R" panose="020B0400000000000000" pitchFamily="34" charset="-128"/>
                <a:cs typeface="BIZ UDGothic"/>
                <a:sym typeface="BIZ UDGothic"/>
              </a:rPr>
              <a:t>自己負担率により金額が変わります。麻薬の調剤や緊急対応、オンライン服薬指導等で点数が異なります</a:t>
            </a:r>
            <a:r>
              <a:rPr lang="ja" sz="900" dirty="0">
                <a:solidFill>
                  <a:srgbClr val="000000"/>
                </a:solidFill>
                <a:cs typeface="M PLUS 1p"/>
                <a:sym typeface="M PLUS 1p"/>
              </a:rPr>
              <a:t>。</a:t>
            </a:r>
            <a:endParaRPr sz="900" dirty="0">
              <a:solidFill>
                <a:srgbClr val="000000"/>
              </a:solidFill>
              <a:cs typeface="M PLUS 1p"/>
              <a:sym typeface="M PLUS 1p"/>
            </a:endParaRPr>
          </a:p>
        </p:txBody>
      </p:sp>
      <p:sp>
        <p:nvSpPr>
          <p:cNvPr id="226" name="Google Shape;226;p21"/>
          <p:cNvSpPr/>
          <p:nvPr/>
        </p:nvSpPr>
        <p:spPr>
          <a:xfrm>
            <a:off x="576850" y="1567000"/>
            <a:ext cx="28719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介護保険の方</a:t>
            </a:r>
            <a:endParaRPr dirty="0">
              <a:latin typeface="UD Digi Kyokasho NK-R" panose="020B0400000000000000" pitchFamily="34" charset="-128"/>
              <a:ea typeface="UD Digi Kyokasho NK-R" panose="020B0400000000000000" pitchFamily="34" charset="-128"/>
            </a:endParaRPr>
          </a:p>
        </p:txBody>
      </p:sp>
      <p:sp>
        <p:nvSpPr>
          <p:cNvPr id="227" name="Google Shape;227;p21"/>
          <p:cNvSpPr/>
          <p:nvPr/>
        </p:nvSpPr>
        <p:spPr>
          <a:xfrm>
            <a:off x="4066900" y="1567000"/>
            <a:ext cx="2871900" cy="333000"/>
          </a:xfrm>
          <a:prstGeom prst="roundRect">
            <a:avLst>
              <a:gd name="adj"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200" dirty="0">
                <a:solidFill>
                  <a:schemeClr val="dk1"/>
                </a:solidFill>
                <a:latin typeface="UD Digi Kyokasho NK-R" panose="020B0400000000000000" pitchFamily="34" charset="-128"/>
                <a:ea typeface="UD Digi Kyokasho NK-R" panose="020B0400000000000000" pitchFamily="34" charset="-128"/>
                <a:cs typeface="BIZ UDPGothic"/>
                <a:sym typeface="BIZ UDPGothic"/>
              </a:rPr>
              <a:t>医療保険の方</a:t>
            </a:r>
            <a:endParaRPr dirty="0">
              <a:latin typeface="UD Digi Kyokasho NK-R" panose="020B0400000000000000" pitchFamily="34" charset="-128"/>
              <a:ea typeface="UD Digi Kyokasho NK-R" panose="020B0400000000000000" pitchFamily="34" charset="-128"/>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3179</Words>
  <Application>Microsoft Macintosh PowerPoint</Application>
  <PresentationFormat>ユーザー設定</PresentationFormat>
  <Paragraphs>287</Paragraphs>
  <Slides>16</Slides>
  <Notes>16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UD Digi Kyokasho NK-R</vt:lpstr>
      <vt:lpstr>UD Digi Kyokasho N-R</vt:lpstr>
      <vt:lpstr>BIZ UDPGothic</vt:lpstr>
      <vt:lpstr>Arial</vt:lpstr>
      <vt:lpstr>M PLUS Rounded 1c</vt:lpstr>
      <vt:lpstr>Simple Light</vt:lpstr>
      <vt:lpstr>●夜間・休日等加算の対象時間 平日19:00-閉店まで　土曜日13:00-閉店まで　 ※1月2-3日　12月29-31日は休日扱い ※営業時間外の時間外調剤料について 時間外加算 18:30-22:00  6:00-8:00 　深夜加算 22:00-6:00　 休日加算     日曜日・祝日・年末年始（12月30日-翌年1月3日）</vt:lpstr>
      <vt:lpstr>薬局の名称・許可番号・許可年月日・所在地・有効期間 薬局開設許可証（別掲）を参照</vt:lpstr>
      <vt:lpstr>PowerPoint プレゼンテーション</vt:lpstr>
      <vt:lpstr>当薬局は、「個人情報の保護に関する法律」（以下、「個人情報保護法」）および「医療・介護関係事業者における個人情報の適切な取扱いのためのガイドライン」（厚生労働省策定。以下、「ガイドライン」）を遵守し、良質な薬局サービスを提供するために、皆様の個人情報を適切かつ万全の体制で取り扱います。 当薬局は、皆様の個人情報を適切に取り扱うために次の事項を実施します。  個人情報保護法およびガイドラインをはじめ関連する法令を遵守します。  個人情報の取扱いに関するルール（運用管理規定）を策定し、個人情報取扱責任者を定めるとともに、従業員全員で遵守します。  個人情報の適切な保管のために安全管理措置をし、漏洩・滅失・棄損の防止に努めます。  個人情報を適切に取り扱っていることを定期的に確認し問題が認められた場合には、これを改善します。  個人情報の取得にあたっては、あらかじめ利用目的を明示し、その目的以外には使用しません。ただし、本人の了解を得ている場合、法令に基づく場合、個人を識別できないよう匿名化した場合などは除きます。  業務を委託する場合は、委託先に対し、当薬局の基本方針を十分理解の上で取り扱うよう求めるとともに、必要な監督・改善措置に努めます。  個人情報の取扱いに関する相談体制を整備し、適切かつ迅速に対応します。 当薬局は、次の事項についてご本人から申し出があった場合、適切かつ迅速に対応します。  個人情報の利用目的に同意しがたい場合  個人情報の開示、訂正、利用停止など（法令により応じられない場合を除く）  個人情報が漏洩・滅失・棄損した場合、または、その可能性が疑われる場合  その他、個人情報の取扱い</vt:lpstr>
      <vt:lpstr>当薬局では、良質かつ適切な薬局サービスを提供するために、当薬局の個人情報保護に関する基本方針にもとづいて、常に皆様の個人情報を適切に取り扱っています。個人情報の取扱いについて、ご不明な点や疑問などがございましたら、お気軽にお問い合わせください。 当薬局は、個人情報を下記の目的達成に必要な範囲で利用いたします 当薬局における調剤サービスの提供や業務の維持・改善のための基礎資料 医薬品を安全に使用していただくために必要な事項の把握（副作用歴、既往歴、アレルギー、体質、併用薬、ご住所や緊急時の連絡先など） 、家族などへの薬に関する説明 病院、診療所、薬局、訪問看護ステーション、介護サービス事業者などとの必要な連携・照会への回答 医療保険事務（審査支払機関への調剤報酬明細書の提出、審査支払機関または保険者からの照会への回答など  薬剤師賠償責任保険などに係る保険会社、弁護士への相談または届出など 当薬局内で行う薬剤師・医療事務等の教育・研修、薬学生の薬局実務実習 外部監査機関への情報提供 学会・学術誌等への発表・報告（学会、研究会、学術誌等で発表、報告する場合、個人を特定できないように匿名化いたします。匿名化が困難な場合は、ご本人の同意をいただきます。）  上記以外に、個別に利用目的を明示した場合においては、その利用目的の達成のため 当薬局の業務の一部を外部に委託することがありますが、十分な個人情報の保護水準を満たしている委託先を選定するとともに、委託先に対しては必要かつ適切な監督を行い契約等にて個人情報の保護水準を担保します。 ご提供いただいた個人情報は下記に該当する場合を除き、第三者に開示することはありません。 ご利用者から同意をいただいたとき 当社との秘密保持契約を締結の業務委託先に必要な範囲で開示する場合</vt:lpstr>
      <vt:lpstr>PowerPoint プレゼンテーション</vt:lpstr>
      <vt:lpstr>当薬局では適正な医療費で持続可能な医療制度の維持や未来のために、ジェネリック医薬品の調剤を積極的に行っています。</vt:lpstr>
      <vt:lpstr>PowerPoint プレゼンテーション</vt:lpstr>
      <vt:lpstr>在宅で療養中で通院が困難な場合、調剤後お宅を訪問して薬剤服薬指導および管理のお手伝いをさせていただくことができます。短期のご利用も可能です。 ご希望される場合お申し出てください。（医師の了解と指示が必要です）</vt:lpstr>
      <vt:lpstr>調剤だけでなくおくすり相談や 健康チェックも行っています</vt:lpstr>
      <vt:lpstr>お薬のことで困ったらかかりつけ薬剤師におまかせください</vt:lpstr>
      <vt:lpstr>地域に密着した健康情報の拠点として、医療用の医薬品や一般用医薬品、健康食品の情報提供や健康に関する相談を行います。 薬をまるごと把握して、医療機関と連携し皆さまの健康を守ります。24時間対応や在宅対応もいたします。</vt:lpstr>
      <vt:lpstr>保険対象外の費用についてのお知らせ</vt:lpstr>
      <vt:lpstr>戦傷病者特別援護法→生活保護法による医療扶助・更生医療 原子爆弾被爆者に対する援護に関する法律→認定疾病医療・一般疾病医療費 感染症の予防及び感染症の患者に対する医療に関する法律→結核患者の適正医療 障害者自立支援法→精神通院医療・更生医療・育成医療 児童福祉法→療育の給付・障害児施設医療・小児慢性特定疾患治療研究事業に係る医療・児童福祉法の措置等に係る医療 母子保健法による養育医療 特定疾患治療費及び先天性血液凝固因子障害等治療費 小児慢性特定疾患治療研究事業に係る医療の給付 石綿による健康被害の救済に関する法律による医療費の支給 生活保護法による医療扶助 </vt:lpstr>
      <vt:lpstr>当薬局では、薬剤情報等を取得・活用することにより、質の高い保険調剤の提供に努めています。正確な情報を取得・活用するため、マイナ保険証のご利用について、ご理解・ご協力いただきますようお願いします。  </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●夜間・休日等加算の対象時間 平日19:00-閉店まで　土曜日13:00-閉店まで　 ※1月2-3日　12月29-31日は休日扱い ※営業時間外の時間外調剤料について 時間外加算 18:30-22:00  6:00-8:00 　深夜加算 22:00-6:00　 休日加算     日曜日・祝日・年末年始（12月30日-翌年1月3日）</dc:title>
  <cp:lastModifiedBy>商店 らくだ</cp:lastModifiedBy>
  <cp:revision>17</cp:revision>
  <cp:lastPrinted>2023-11-27T09:30:23Z</cp:lastPrinted>
  <dcterms:modified xsi:type="dcterms:W3CDTF">2025-02-16T14:09:23Z</dcterms:modified>
</cp:coreProperties>
</file>