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72" r:id="rId3"/>
    <p:sldId id="268" r:id="rId4"/>
    <p:sldId id="256" r:id="rId5"/>
    <p:sldId id="257" r:id="rId6"/>
    <p:sldId id="270" r:id="rId7"/>
    <p:sldId id="259" r:id="rId8"/>
    <p:sldId id="260" r:id="rId9"/>
    <p:sldId id="271" r:id="rId10"/>
    <p:sldId id="262" r:id="rId11"/>
    <p:sldId id="263" r:id="rId12"/>
    <p:sldId id="264" r:id="rId13"/>
    <p:sldId id="265" r:id="rId14"/>
    <p:sldId id="266" r:id="rId15"/>
    <p:sldId id="267" r:id="rId16"/>
    <p:sldId id="269" r:id="rId17"/>
  </p:sldIdLst>
  <p:sldSz cx="12192000" cy="6858000"/>
  <p:notesSz cx="6858000" cy="9144000"/>
  <p:defaultTextStyle>
    <a:defPPr>
      <a:defRPr lang="ar-JO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D9B4D"/>
    <a:srgbClr val="E8AE32"/>
    <a:srgbClr val="961511"/>
    <a:srgbClr val="D1862A"/>
    <a:srgbClr val="3E36CC"/>
    <a:srgbClr val="B9AF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505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70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2BC9050-E395-4CE6-B96A-4FFE14578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DD8CEB5C-56D6-4E03-B172-474934B94A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68248F6-2828-435E-B87D-F8159A5057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523FC4A-2FD0-4F1C-AE3E-6E18023080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020C0D3-DA66-462C-A360-09B4C8612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4011948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2377303-277E-4B95-B6E0-0853E46AC5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4D9F80ED-B3DA-4397-AAC5-6EDB41D4C6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234B6D2-EDA5-446A-B2C9-99AF38450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3B7EF1A1-1468-4B79-8D5D-AD44E4876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C510A7C-2F2D-4477-A8DB-9121D8AC8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649872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73884BB7-8A43-45E3-AB6C-BBC6116ECBB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69CBAB96-9814-423B-B9C5-5866A6BCD0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EA62ED9-E86E-4235-9783-72DBDA5DB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F79EF04-047D-4580-B389-7D1E29CB5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577D5C4-8413-4E2D-8E7D-45CC484A78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444743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27FD8C8-1F4D-9B3A-1C92-5ABCF302A2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43755CAF-BDC1-0CE1-7C2F-DBC0C9B29E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6AB6747-B8BF-62BB-BA60-F68A12C71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97488D8-EB0E-423F-81C1-0F7BC0B04D81}" type="datetimeFigureOut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r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14/10/1446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B43EF66-7BBC-2B6B-0A55-F50D9F2F1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FD614FB-4F9D-1FBD-BB89-C7B264C7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51D081-0B4F-410B-BD58-E9CBF16D179D}" type="slidenum">
              <a:rPr kumimoji="0" lang="ar-J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pPr marL="0" marR="0" lvl="0" indent="0" algn="l" defTabSz="914400" rtl="1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ar-JO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0470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9B2068E-30CE-42C0-A4C0-6622839967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6A5FBC1E-3DCC-4858-B3C7-658E1BA502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4BA5DBE-0F9A-4E55-AF3B-D9BB5FD17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A48AE5A-17A4-408D-A847-6202016B7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E5B2D77-97FE-4BC9-A6D8-6B3B1712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046198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69214DEE-B58F-4DE8-948B-EC8389B1F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1B0AE14-9339-469E-8F7D-239E23BA3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BDD2C89-2D98-4D84-842E-439FAE2C56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D4A2C68-61E9-45DF-9069-26F3DE380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C841206-FDE7-435C-96E0-C10F9A76A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286520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C08845F-12DF-44FD-BA02-E7A7CA939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00057F9-BE8E-429B-BD89-0EF549E70FA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ADD04AB-2627-4296-B82B-113E0F8C60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CF5EBA86-6AC9-4F66-8580-7EB21FF4D5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A9F339D0-7323-4C00-BCE1-A1F3D9D40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8945A9D-33A8-49A7-9577-030D8D1D4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42947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23B6B26-3496-4F17-AB87-148835E65D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1B27A5E8-1135-461B-A4B1-593D34B431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BE328C1B-9A0D-4EFD-BA35-305B5C851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23EA106D-A816-487A-9837-EA1FC8E2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4AF5C103-D78A-4454-B867-5799616342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F70351B5-3C38-4D5E-A154-D3FE66509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895B33E3-CC5B-4638-A94C-9FCB0BABF1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B306B504-435F-4ED6-B6FC-412974B1D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1131771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2462704-A1B7-4208-85BB-1A54D8319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550E5AE2-B68E-4BB5-990C-AB48777DE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EC0AFBBA-B664-4CAE-8ACE-49CC173AC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38B33020-28E3-4133-AC9C-AE5537B3E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49514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1207F706-8E25-46F2-B150-E2942EF4A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FB7C336A-A103-4162-BDCA-9B758473D5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3C8954C-1BEC-4641-9C71-EE87F3E65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58225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A51947C-29D2-4916-A7E3-A8CD1A7E0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2F765A40-22A5-49E0-9FC1-EEC2830BC4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FE87E98-BDC6-4DD8-8A93-9EC32F6AE1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B9A6395-6CE0-4AB4-8D89-19772CA89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F3E29D0-D945-4E43-BDCE-7F89DA665F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82CE9BFB-788C-46F9-801A-395536CA25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9317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E2445B2-70CC-478F-95ED-F1ECD9FE7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095D05AE-92A8-4E19-8254-FD9394145CA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JO" dirty="0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F75F5705-70D5-45E9-B953-7134290FA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DBE7CB4-ED80-4731-AB6B-F7349B75F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8DEF9678-499E-4A34-9002-6C7F269793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JO" dirty="0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DFE7537C-BD5D-44D9-897F-498119B4F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866194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7312B83A-A88A-46D9-8B16-515FC4426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2EC56B5-5FF6-4072-81F0-00EC6327A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17EB892-4906-4619-B220-06330D8679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340BF-D594-4B23-8D3F-90C82EFC3801}" type="datetimeFigureOut">
              <a:rPr lang="ar-JO" smtClean="0"/>
              <a:t>14/10/1446</a:t>
            </a:fld>
            <a:endParaRPr lang="ar-JO" dirty="0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103C50D-35CB-4E0E-A23D-8D74C95B60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 dirty="0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4C0687A-A360-4306-AE51-A18A44EC3B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EBFF39-1CAE-4CF2-B487-8B3CBE67DA64}" type="slidenum">
              <a:rPr lang="ar-JO" smtClean="0"/>
              <a:t>‹#›</a:t>
            </a:fld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3527560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5EDBDDB1-16F1-3AB9-3C1F-18BCCE421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ar-JO"/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8A169A7-ACD2-DD35-AC1D-259686DB57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ar-JO"/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32C904A-7D77-FD64-253F-6DA0892ED1A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488D8-EB0E-423F-81C1-0F7BC0B04D81}" type="datetimeFigureOut">
              <a:rPr lang="ar-JO" smtClean="0"/>
              <a:t>14/10/1446</a:t>
            </a:fld>
            <a:endParaRPr lang="ar-JO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2ED0721-47E3-D00E-EA35-13F772CDB2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JO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6F756B4-842E-0AE3-3F42-214812D5E3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1D081-0B4F-410B-BD58-E9CBF16D179D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735875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lideszone.net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jpeg"/><Relationship Id="rId5" Type="http://schemas.openxmlformats.org/officeDocument/2006/relationships/hyperlink" Target="https://www.buymeacoffee.com/islamicpowerpoint" TargetMode="External"/><Relationship Id="rId4" Type="http://schemas.openxmlformats.org/officeDocument/2006/relationships/hyperlink" Target="https://www.youtube.com/@IslamicPowerPoint" TargetMode="Externa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18" Type="http://schemas.openxmlformats.org/officeDocument/2006/relationships/image" Target="../media/image2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17" Type="http://schemas.openxmlformats.org/officeDocument/2006/relationships/image" Target="../media/image19.png"/><Relationship Id="rId2" Type="http://schemas.openxmlformats.org/officeDocument/2006/relationships/image" Target="../media/image4.png"/><Relationship Id="rId16" Type="http://schemas.openxmlformats.org/officeDocument/2006/relationships/image" Target="../media/image18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5" Type="http://schemas.openxmlformats.org/officeDocument/2006/relationships/image" Target="../media/image17.png"/><Relationship Id="rId10" Type="http://schemas.openxmlformats.org/officeDocument/2006/relationships/image" Target="../media/image12.png"/><Relationship Id="rId19" Type="http://schemas.openxmlformats.org/officeDocument/2006/relationships/image" Target="../media/image21.png"/><Relationship Id="rId4" Type="http://schemas.openxmlformats.org/officeDocument/2006/relationships/image" Target="../media/image6.png"/><Relationship Id="rId9" Type="http://schemas.openxmlformats.org/officeDocument/2006/relationships/image" Target="../media/image11.png"/><Relationship Id="rId1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47231096-3489-F4AD-F18F-68663C9D5171}"/>
              </a:ext>
            </a:extLst>
          </p:cNvPr>
          <p:cNvSpPr txBox="1"/>
          <p:nvPr/>
        </p:nvSpPr>
        <p:spPr>
          <a:xfrm>
            <a:off x="1093076" y="2409183"/>
            <a:ext cx="10005848" cy="276998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باشتراككم في قناة البوربوينت الإسلامي، سيشجعنا هذا على تقديم المزيد من عروض البوربوينت المجانية الهادفة والعالية الجودة، شكرً لكم.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ClrTx/>
              <a:buSzTx/>
              <a:buFontTx/>
              <a:buNone/>
              <a:tabLst/>
              <a:defRPr/>
            </a:pPr>
            <a:r>
              <a:rPr kumimoji="0" lang="ar-JO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</a:rPr>
              <a:t>جميع الحقوق محفوظة.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https://www.slideszone.net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  <a:hlinkClick r:id="rId4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https://www.youtube.com/@IslamicPowerPoint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 w="3175"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A Jannat LT" panose="01000000000000000000" pitchFamily="2" charset="-78"/>
                <a:ea typeface="+mn-ea"/>
                <a:cs typeface="A Jannat LT" panose="01000000000000000000" pitchFamily="2" charset="-78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https://www.buymeacoffee.com/islamicpowerpoint</a:t>
            </a:r>
            <a:endParaRPr kumimoji="0" lang="en-US" sz="2400" b="1" i="0" u="none" strike="noStrike" kern="1200" cap="none" spc="0" normalizeH="0" baseline="0" noProof="0" dirty="0">
              <a:ln w="3175"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A Jannat LT" panose="01000000000000000000" pitchFamily="2" charset="-78"/>
              <a:ea typeface="+mn-ea"/>
              <a:cs typeface="A Jannat LT" panose="01000000000000000000" pitchFamily="2" charset="-78"/>
            </a:endParaRPr>
          </a:p>
        </p:txBody>
      </p:sp>
      <p:pic>
        <p:nvPicPr>
          <p:cNvPr id="5" name="Picture 4" descr="الصورة الرمزية">
            <a:extLst>
              <a:ext uri="{FF2B5EF4-FFF2-40B4-BE49-F238E27FC236}">
                <a16:creationId xmlns:a16="http://schemas.microsoft.com/office/drawing/2014/main" id="{56E85222-AC2F-36ED-F022-2231350A78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1445400"/>
            <a:ext cx="838200" cy="838200"/>
          </a:xfrm>
          <a:prstGeom prst="flowChartConnector">
            <a:avLst/>
          </a:prstGeom>
          <a:noFill/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15998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 advTm="0"/>
    </mc:Choice>
    <mc:Fallback xmlns="">
      <p:transition advClick="0" advTm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1659285"/>
            <a:ext cx="9313922" cy="3539430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آثار مضاعفات إدمان المخدرات.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مضاعفات نفسية (مثل: التغير في الشخصية، والتدني في الأداء الوظيفي والمعرفي).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أعراض ذهنية (مثل: الشعور باللامبالاة، وفقدان الحكم الصحيح على الأشياء).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إصابة جهاز المناعة (مثل: الإصابة بالأمراض الجنسية، والأمراض الفيروسية كالتهاب الكبد الفيروسي).</a:t>
            </a:r>
          </a:p>
        </p:txBody>
      </p:sp>
      <p:pic>
        <p:nvPicPr>
          <p:cNvPr id="5" name="صورة 4">
            <a:extLst>
              <a:ext uri="{FF2B5EF4-FFF2-40B4-BE49-F238E27FC236}">
                <a16:creationId xmlns:a16="http://schemas.microsoft.com/office/drawing/2014/main" id="{1C0F1D99-953E-4706-8D8A-F20504DABB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D265937C-3752-49DE-B361-8783B33DC2F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FC6F615-CBC4-4459-A5D9-A0F7DE33C3F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B40F7B7-238F-4FDA-8282-CDA80AE9B2F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B1FCC68-06AD-4B0D-8737-1C05E79B0A2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A5FE5CAF-31F7-40ED-AE93-4E8C5992B27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10128B66-D775-4C8B-8EC6-E3E88DA4FD5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3317559-0087-420F-9667-A715134607E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BFCE1AC-76EE-4B9E-90A0-C07B01F61C2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5E40651E-A641-4977-9382-170B69D932B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697E4D8A-EEE7-4D18-9DCD-F00785CE25B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0468F102-1BF9-4691-8B87-9946101E54FE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6DB3756F-7FC2-4DD8-AC7E-C70941F350B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F82AC030-E696-41CA-9C06-BA61D2BA8164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B316BB9E-029F-4A5E-B9A4-5B13C341552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79E83C79-3069-42B0-BFA9-B1AA443796C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84F79FA2-865B-49BD-83A0-E730C47E055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02814935-4E6D-4319-AF6A-11ACF8CFD809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6" name="إطار 5">
            <a:extLst>
              <a:ext uri="{FF2B5EF4-FFF2-40B4-BE49-F238E27FC236}">
                <a16:creationId xmlns:a16="http://schemas.microsoft.com/office/drawing/2014/main" id="{665C1CF7-7F2D-48A8-A186-9B702AA57084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5433705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  <p:bldP spid="4" grpId="1" uiExpand="1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644170"/>
            <a:ext cx="9313922" cy="1569660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marL="742950" indent="-742950" algn="just">
              <a:buFont typeface="+mj-lt"/>
              <a:buAutoNum type="arabicPeriod" startAt="4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الاضطرابات الهرمونية (مثل: العقم والتأثير في عملية الإخصاب).</a:t>
            </a:r>
          </a:p>
          <a:p>
            <a:pPr marL="742950" indent="-742950" algn="just">
              <a:buFont typeface="+mj-lt"/>
              <a:buAutoNum type="arabicPeriod" startAt="4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التفكك الأسري ومشكلات الطلاق.</a:t>
            </a:r>
          </a:p>
          <a:p>
            <a:pPr marL="742950" indent="-742950" algn="just">
              <a:buFont typeface="+mj-lt"/>
              <a:buAutoNum type="arabicPeriod" startAt="4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انتشار الجرائم للحصول على المال أو المقاومة.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35086649-F969-48DB-B9B3-8CEAE20AAA91}"/>
              </a:ext>
            </a:extLst>
          </p:cNvPr>
          <p:cNvSpPr txBox="1"/>
          <p:nvPr/>
        </p:nvSpPr>
        <p:spPr>
          <a:xfrm>
            <a:off x="4647892" y="2190005"/>
            <a:ext cx="6096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7D9B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آثار مضاعفات إدمان المخدرات.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8AAB6652-AE0B-4877-9168-C46C1E3134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BD31B20-3FDC-4041-80C4-66554A2A27D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897832B-731F-497F-9866-9103D68EE4C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37757A5-1EE8-452E-918C-DF06915BFD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7B3EBD7D-3A06-4B3A-A1FC-B61E6366899E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57EEAE6A-0048-49D4-8404-0A356223B01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3" name="صورة 1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F684CD98-72DC-4113-B769-4FFD33B19C1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A73EFE30-B15C-43B2-BFAF-92F8CA99E29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1CF585A-7C01-4870-9358-E62CE7157CB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ACE5C44-EE09-4F4D-B6F5-D40497AFDB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B46E4148-5C14-433E-95B9-27C978BAFE4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6BB367A9-66DF-459D-98D5-62E9A99F619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8974877C-E258-48BC-9B9E-87BEAC0AA81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20" name="صورة 19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2D36D0AB-36CD-4ADE-9271-4BF592A886B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1" name="صورة 20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BDBDF1E6-3303-4108-A825-D9F8AE4BF21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527C4348-1447-4DEC-9224-7718B8A293D6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3" name="صورة 2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5876DA2C-7D99-470F-99AD-23DB014C2703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19617CA7-1B78-4BA5-A0C0-F7EF7942708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7" name="إطار 6">
            <a:extLst>
              <a:ext uri="{FF2B5EF4-FFF2-40B4-BE49-F238E27FC236}">
                <a16:creationId xmlns:a16="http://schemas.microsoft.com/office/drawing/2014/main" id="{4EBC3E2D-3E44-4CC3-8331-604BE8D31860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2387574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1413064"/>
            <a:ext cx="9313922" cy="4031873"/>
          </a:xfrm>
          <a:prstGeom prst="rect">
            <a:avLst/>
          </a:prstGeom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كيف تعرف الأسرة أن لديها مدمنًا؟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تغيير في الأصدقاء.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العدوانية.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عزلة وانسحاب اجتماعي.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ضعف في التحصيل الدراسي.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كسل وغياب عن الدراسة أو العمل.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زيادة غير مبررة في الحصول على المال.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تذبذب وعنف في العلاقة مع الوالدين والإخوان والأخوات.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72CC797A-1484-484C-8E56-D0BA4170F4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A600F7B-5575-485D-A1F0-6CDA5888DB7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3387CCD3-0DF1-4689-A34D-25D23F2B474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828E7CF8-8A06-4DF3-9C40-C890CCED2D1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3AEA4995-3958-4EA3-8D09-ED3483F4D10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34BA2AC6-E9B6-41E2-B996-A17153BB12B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041DF94-A906-4243-80A8-08735FCE2E5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FD3B9F13-A05A-4DD6-BEB5-E063B3E6B23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D9B3B0F5-59ED-4320-A566-696472C1BDE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7273D635-8C28-4CD1-AA07-A75AC6E82BD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0E118B9E-0C47-4FA7-B9F5-61E8E638952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284A21D-2295-41C9-8F9F-CC960C192AB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EE45C57-248E-4649-B974-F3145D85954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4360A26E-1042-4023-800F-8E5D80FF60E2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1C211ACC-6D97-4B69-A2D7-634EEBCBE70A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140902FA-DCA4-45A4-A6F5-224C874B9FD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32002DE2-676D-45A9-8A1A-F0349008772C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DB84DA9A-6151-494D-8114-FE14373BCA6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B7E2C916-C62E-4627-837E-426C310AB25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377494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  <p:bldP spid="4" grpId="1" uiExpand="1" build="allAtOnce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1659285"/>
            <a:ext cx="9313922" cy="3539430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الوقاية من إدمان المخدرات.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تعزيز الوازع الديني لدى الأبناء.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احترام رأي الأبناء وتشجيعهم على التعبير.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اعطاؤهم الثقة بالبوح بمشكلاتهم والتقرب منهم.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التركيز على المبادئ والثوابت الثقافية.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تنمية اهتمامات الأبناء بأنشطة إيجابية كالرياضة والرسم والبرمجة وغيرها.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C15FA9AC-557A-4E62-BE6C-466F0F58FE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ADFC7BE-2EDB-4233-B2BE-C60321F24E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583291FA-AEFC-403C-97E4-6ADF66455D0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2C730F5-C5BE-4BF3-BFA5-CA70FCE31DD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D9FBB37-8C75-49FD-B4A2-847B0C364FA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83EC3D3B-DB89-4F68-92CD-501F6791C9B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E45F6C0-0DF1-489A-A9ED-1A47F958DA8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55A416CB-5576-4F38-A2FF-BDAB839260C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80AF1D5C-03C2-4E7E-95BB-6A2FA13ACBE5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F6DD3FD5-42BD-4BE3-92B4-1752D3E2BE7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C567B13B-54FC-4359-8B85-618BC7D2C10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6D4D4E15-319B-43EE-92F9-4374A8AA5DC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70B7FC9E-3F75-4C13-BDF1-E725C3A2852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4B67E89F-656A-4DAC-9E89-AB8A799E531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DD4B8CAA-EA7B-4D98-8E2E-783F2EF3E458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901D3DCA-DB42-4055-83C5-33C1EB011F4D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27B43C9D-E57F-4F3B-B002-1B96372CD9E9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29E0E770-5AD7-4F71-B874-29A9AB2283EA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910091AA-C692-44A2-B0E4-F5C02B2DDFC5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69760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  <p:bldP spid="4" grpId="1" uiExpand="1" build="allAtOnce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1776746"/>
            <a:ext cx="9313922" cy="403187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marL="514350" indent="-514350" algn="just">
              <a:buFont typeface="+mj-lt"/>
              <a:buAutoNum type="arabicPeriod" startAt="6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تعليم الأبناء كيفية التعامل مع الضغط النفسي والإحباط.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تخصيص وقت للسفر لأداء العمرة أو للزيارة وأوقات للمرح معهم.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تخصيص وقت لقضائه مع كل ابن أو ابنة ومشاركة الأب والأم أنشطتهم المدرسية.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الحذر، إذ إن غالبية الآباء والأمهات لا يتصورون أن أبناءهم يمكن أن يستخدموا المخدرات لا قدر الله.</a:t>
            </a:r>
          </a:p>
          <a:p>
            <a:pPr marL="514350" indent="-514350" algn="just">
              <a:buFont typeface="+mj-lt"/>
              <a:buAutoNum type="arabicPeriod" startAt="6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التركيز على قيمة الحب العائلي، وأن عدم الرضا عن فعل معين لا يقلل من قيمة الحب.</a:t>
            </a:r>
          </a:p>
        </p:txBody>
      </p:sp>
      <p:sp>
        <p:nvSpPr>
          <p:cNvPr id="5" name="مربع نص 4">
            <a:extLst>
              <a:ext uri="{FF2B5EF4-FFF2-40B4-BE49-F238E27FC236}">
                <a16:creationId xmlns:a16="http://schemas.microsoft.com/office/drawing/2014/main" id="{EFBD4792-1CCD-48DB-8DD7-C0B4B0FF7D7D}"/>
              </a:ext>
            </a:extLst>
          </p:cNvPr>
          <p:cNvSpPr txBox="1"/>
          <p:nvPr/>
        </p:nvSpPr>
        <p:spPr>
          <a:xfrm>
            <a:off x="4656961" y="1314582"/>
            <a:ext cx="60960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7D9B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الوقاية من إدمان المخدرات.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584A586-9E85-465F-BA3A-650E92F0F9B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6C03D8DA-B241-4A70-B07E-7F40EDCDB9F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E154992A-D4FC-4C39-BC3E-12B2D26211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0DF1EE27-E5DB-4921-BA08-BF74E07FA65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DB26434-A2E2-4488-8918-EB9F8A1B0D3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E021DF76-3AF0-41C4-8A50-F42297A67B1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3" name="صورة 1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E5863E17-3785-4A5C-8169-BF2630727BD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45761524-A1A8-4E49-97C9-F3556D01F2F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18A67CAC-1A33-469A-8B1F-08E7FE46820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FCE9A05B-87C0-456D-8F6B-D908923A27F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594C941-95C9-4B09-AACB-EE3D02E33FAE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A3141ACA-E8BB-418A-BEF5-7DE5E6D8DF5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7DF85942-8ACA-48FC-B5C9-C2AB0A3E91A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20" name="صورة 19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551A146E-8463-4445-902F-5D1DEAC1A36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1" name="صورة 20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6976BF9B-7922-4FDB-A821-F5E82B665891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4B943A0D-AABF-4175-9DED-067939677161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3" name="صورة 2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5885E27C-C6FC-4358-99D3-3532DCCF591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2382662F-DFAC-47F0-AF41-D9350D45C9DF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7" name="إطار 6">
            <a:extLst>
              <a:ext uri="{FF2B5EF4-FFF2-40B4-BE49-F238E27FC236}">
                <a16:creationId xmlns:a16="http://schemas.microsoft.com/office/drawing/2014/main" id="{71A5B7C6-F618-472B-AEA4-7B10151719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886002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ربع نص 4">
            <a:extLst>
              <a:ext uri="{FF2B5EF4-FFF2-40B4-BE49-F238E27FC236}">
                <a16:creationId xmlns:a16="http://schemas.microsoft.com/office/drawing/2014/main" id="{EFBD4792-1CCD-48DB-8DD7-C0B4B0FF7D7D}"/>
              </a:ext>
            </a:extLst>
          </p:cNvPr>
          <p:cNvSpPr txBox="1"/>
          <p:nvPr/>
        </p:nvSpPr>
        <p:spPr>
          <a:xfrm>
            <a:off x="3048000" y="3136613"/>
            <a:ext cx="6096000" cy="92333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lang="ar-JO" sz="54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مع تمنياتنا لكم بالسلامة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94FDC81-92D6-4F8E-A1EB-55846FFBC2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C3652DAF-C4A8-4A24-878A-84C133939D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063EAFA6-78D7-491E-BB87-2D232AEE545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5AB0465D-346F-4A96-A1B7-BE12B9D2751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D3DD8F91-AEDF-408F-9C64-6D5C4E68076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BD16755D-905F-4427-84EC-F3A8592B91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3" name="صورة 1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8D17C969-C1D3-4ED3-A695-546C9B75661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22D4C1AF-8010-4017-B5C0-6E64EFB4EA14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7486C8D9-0A94-41F5-BA49-6AE74B3C3CD6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279BA7A9-829D-4553-AD5E-C0E13136BBB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3EBD1233-6C40-49A6-8CCE-D1878B3E891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1A6D0EC7-D5D1-4046-A6A9-EAAFC1A7C43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F7461A11-7C64-4CA8-A5BA-9561EE63494D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20" name="صورة 19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84709FFF-59E1-4270-B430-D034400312A3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1" name="صورة 20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252CCC01-A85E-4F30-9BB1-26CAEA71060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2" name="صورة 21">
            <a:extLst>
              <a:ext uri="{FF2B5EF4-FFF2-40B4-BE49-F238E27FC236}">
                <a16:creationId xmlns:a16="http://schemas.microsoft.com/office/drawing/2014/main" id="{A4D881C5-659F-43CA-83E6-C5E41BEBF56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3" name="صورة 22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936A31D-63ED-4597-ADAA-C1AB1084A5A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1FFD806E-CED2-4B10-8095-38BB0437CFB7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7" name="إطار 6">
            <a:extLst>
              <a:ext uri="{FF2B5EF4-FFF2-40B4-BE49-F238E27FC236}">
                <a16:creationId xmlns:a16="http://schemas.microsoft.com/office/drawing/2014/main" id="{71A5B7C6-F618-472B-AEA4-7B10151719C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981701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صورة 40">
            <a:extLst>
              <a:ext uri="{FF2B5EF4-FFF2-40B4-BE49-F238E27FC236}">
                <a16:creationId xmlns:a16="http://schemas.microsoft.com/office/drawing/2014/main" id="{A91DE01B-8BB2-494F-8CB3-8A21FE4ABB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028" y="5933810"/>
            <a:ext cx="2340444" cy="482509"/>
          </a:xfrm>
          <a:prstGeom prst="rect">
            <a:avLst/>
          </a:prstGeom>
        </p:spPr>
      </p:pic>
      <p:pic>
        <p:nvPicPr>
          <p:cNvPr id="39" name="صورة 38">
            <a:extLst>
              <a:ext uri="{FF2B5EF4-FFF2-40B4-BE49-F238E27FC236}">
                <a16:creationId xmlns:a16="http://schemas.microsoft.com/office/drawing/2014/main" id="{CCE740A4-9B57-4954-9E1B-E7672DF706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3581" y="4208148"/>
            <a:ext cx="2390359" cy="1885666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327FF5F4-C144-46CB-A7AC-1D68201E2FE5}"/>
              </a:ext>
            </a:extLst>
          </p:cNvPr>
          <p:cNvSpPr txBox="1"/>
          <p:nvPr/>
        </p:nvSpPr>
        <p:spPr>
          <a:xfrm>
            <a:off x="5451880" y="2367171"/>
            <a:ext cx="5323893" cy="2123658"/>
          </a:xfrm>
          <a:prstGeom prst="rect">
            <a:avLst/>
          </a:prstGeom>
        </p:spPr>
        <p:txBody>
          <a:bodyPr wrap="none" rtlCol="1" anchor="ctr">
            <a:spAutoFit/>
          </a:bodyPr>
          <a:lstStyle/>
          <a:p>
            <a:r>
              <a:rPr lang="ar-JO" sz="6600" b="1" dirty="0">
                <a:ln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المخدرات</a:t>
            </a:r>
          </a:p>
          <a:p>
            <a:r>
              <a:rPr lang="ar-JO" sz="6600" b="1" dirty="0">
                <a:ln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وطرق الوقاية منها</a:t>
            </a:r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4E6445D8-6CA4-4F8D-86AB-2B82EEBCCD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8040" y="6197170"/>
            <a:ext cx="171928" cy="110922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E1712463-605B-4CB7-939E-E1288EC057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251" y="6008757"/>
            <a:ext cx="171928" cy="110922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6B0D9666-39FA-48FE-927F-BB2F42E08D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6216" y="6105600"/>
            <a:ext cx="698806" cy="166382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0C6D43D2-9B04-4E80-8B84-563CBBB4B4B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1" y="6143359"/>
            <a:ext cx="698806" cy="166382"/>
          </a:xfrm>
          <a:prstGeom prst="rect">
            <a:avLst/>
          </a:prstGeom>
        </p:spPr>
      </p:pic>
      <p:pic>
        <p:nvPicPr>
          <p:cNvPr id="17" name="صورة 16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96C3CBD1-5F71-4BAC-9428-A1DEBBE42A4E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7473" y="5691774"/>
            <a:ext cx="338311" cy="377133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578120A0-13B0-4760-81D4-82E59DF6CC7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72143" y="6295364"/>
            <a:ext cx="177475" cy="110922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08455F75-CB2E-4526-85A8-41A607C06F5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540" y="6327303"/>
            <a:ext cx="171928" cy="105375"/>
          </a:xfrm>
          <a:prstGeom prst="rect">
            <a:avLst/>
          </a:prstGeom>
        </p:spPr>
      </p:pic>
      <p:pic>
        <p:nvPicPr>
          <p:cNvPr id="25" name="صورة 24">
            <a:extLst>
              <a:ext uri="{FF2B5EF4-FFF2-40B4-BE49-F238E27FC236}">
                <a16:creationId xmlns:a16="http://schemas.microsoft.com/office/drawing/2014/main" id="{9234EC79-FA15-457A-B5DA-0B2D07D245E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081" y="6343850"/>
            <a:ext cx="160836" cy="122014"/>
          </a:xfrm>
          <a:prstGeom prst="rect">
            <a:avLst/>
          </a:prstGeom>
        </p:spPr>
      </p:pic>
      <p:pic>
        <p:nvPicPr>
          <p:cNvPr id="27" name="صورة 26">
            <a:extLst>
              <a:ext uri="{FF2B5EF4-FFF2-40B4-BE49-F238E27FC236}">
                <a16:creationId xmlns:a16="http://schemas.microsoft.com/office/drawing/2014/main" id="{2928C346-2F57-4F18-A920-E89DB0BA8AC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5069" y="6401605"/>
            <a:ext cx="177475" cy="99829"/>
          </a:xfrm>
          <a:prstGeom prst="rect">
            <a:avLst/>
          </a:prstGeom>
        </p:spPr>
      </p:pic>
      <p:pic>
        <p:nvPicPr>
          <p:cNvPr id="29" name="صورة 28">
            <a:extLst>
              <a:ext uri="{FF2B5EF4-FFF2-40B4-BE49-F238E27FC236}">
                <a16:creationId xmlns:a16="http://schemas.microsoft.com/office/drawing/2014/main" id="{442033E0-70DD-4306-A62A-97A70D4E51C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792" y="6436795"/>
            <a:ext cx="177475" cy="99829"/>
          </a:xfrm>
          <a:prstGeom prst="rect">
            <a:avLst/>
          </a:prstGeom>
        </p:spPr>
      </p:pic>
      <p:pic>
        <p:nvPicPr>
          <p:cNvPr id="31" name="صورة 30">
            <a:extLst>
              <a:ext uri="{FF2B5EF4-FFF2-40B4-BE49-F238E27FC236}">
                <a16:creationId xmlns:a16="http://schemas.microsoft.com/office/drawing/2014/main" id="{4178E0A5-1875-4178-8AE4-35ED7B9AB78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117" y="6401605"/>
            <a:ext cx="177475" cy="110922"/>
          </a:xfrm>
          <a:prstGeom prst="rect">
            <a:avLst/>
          </a:prstGeom>
        </p:spPr>
      </p:pic>
      <p:pic>
        <p:nvPicPr>
          <p:cNvPr id="37" name="صورة 36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81A91921-4453-4A44-A4E8-BA498F9BD40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8615" y="4773617"/>
            <a:ext cx="1214591" cy="1225683"/>
          </a:xfrm>
          <a:prstGeom prst="rect">
            <a:avLst/>
          </a:prstGeom>
        </p:spPr>
      </p:pic>
      <p:pic>
        <p:nvPicPr>
          <p:cNvPr id="35" name="صورة 34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1942B0C3-6038-4930-95D3-E08330F3CC9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3335" y="4032799"/>
            <a:ext cx="648891" cy="1974403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2710AA14-37D6-4D1B-8A85-A843903C4F82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180" y="4613637"/>
            <a:ext cx="1186860" cy="1408704"/>
          </a:xfrm>
          <a:prstGeom prst="rect">
            <a:avLst/>
          </a:prstGeom>
        </p:spPr>
      </p:pic>
      <p:pic>
        <p:nvPicPr>
          <p:cNvPr id="19" name="صورة 18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5EB04FC7-EFD3-41E7-83C6-DBC92708A282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073" y="5913334"/>
            <a:ext cx="388226" cy="332765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30C3FFF8-C24F-46F4-BE9A-4841A7195AD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520" y="5349580"/>
            <a:ext cx="1026024" cy="1014932"/>
          </a:xfrm>
          <a:prstGeom prst="rect">
            <a:avLst/>
          </a:prstGeom>
        </p:spPr>
      </p:pic>
      <p:sp>
        <p:nvSpPr>
          <p:cNvPr id="49" name="إطار 48">
            <a:extLst>
              <a:ext uri="{FF2B5EF4-FFF2-40B4-BE49-F238E27FC236}">
                <a16:creationId xmlns:a16="http://schemas.microsoft.com/office/drawing/2014/main" id="{2E9F35C4-AE03-4A5C-A28B-656DB1A86B3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350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uiExpand="1" build="p" advAuto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321004"/>
            <a:ext cx="9313922" cy="206210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i="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Kufi-Bold"/>
                <a:cs typeface="bader_al gordabia" panose="00000700000000000000" pitchFamily="2" charset="-78"/>
              </a:rPr>
              <a:t>مقدمة.</a:t>
            </a:r>
            <a:endParaRPr lang="ar-JO" sz="3200" i="0" dirty="0">
              <a:ln w="3175">
                <a:solidFill>
                  <a:sysClr val="windowText" lastClr="000000"/>
                </a:solidFill>
              </a:ln>
              <a:solidFill>
                <a:srgbClr val="E8AE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DroidArabicKufi"/>
              <a:cs typeface="bader_al gordabia" panose="00000700000000000000" pitchFamily="2" charset="-78"/>
            </a:endParaRPr>
          </a:p>
          <a:p>
            <a:pPr algn="just"/>
            <a:r>
              <a:rPr lang="ar-JO" sz="3200" i="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المخدرات هي مجموعة من المواد التي تسبب الإدمان وتسمم الجهاز العصبي، ويطلق لفظ (مخدر) على ما يُذهب العقل ويغيبه، لاحتوائه على مواد كيميائية تؤدي إلى النعاس والنوم أو غياب الوعي.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028AEEB-9F7C-4131-8DE4-3FEC52D744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C660B41A-84E6-4A69-ABE0-ACE7BBF66ED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0E9C168-9517-4DDF-B7E3-2DEE7EE39C5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F540FB3B-88F7-4549-916E-907413CF4E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D94A43E4-2896-45DB-AF6B-579904EBEA5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DA092123-944E-4B47-83ED-059AA94D88EB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62798CCD-A581-417A-9089-E5B432F1E67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80CA99F-D28D-42DA-97EE-FF99DB045A5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3306E602-FF8F-4A40-8569-E804E8126D44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4E6E33ED-7F35-4AA3-BED1-1F5FE38F10A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9B9CBD0D-8FB7-464E-A7C9-C4C0FFA17424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788FD26D-7744-4156-8793-9CD105F0277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32C73C46-8377-45E1-84B7-76E1DB46289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A58C1A6B-D688-4666-847C-D8C773102D26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E8A622AB-B7BC-439A-99B3-54F7F6F7F074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B3CCB75B-C725-44A9-9FDC-7E4EE3EBCDB5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B7836538-C1E4-416F-99BB-D32009105A4D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C8BF947D-3C12-4CC3-8711-892E3AE4585D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64C88A20-E0BC-4771-8409-1E6AC921F2D3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866003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  <p:bldP spid="4" grpId="1" uiExpan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397948"/>
            <a:ext cx="9313922" cy="206210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معنى الإدمان.</a:t>
            </a:r>
          </a:p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هو رغبة قهرية للاستمرار في تعاطي المادة المخدرة أو الحصول عليها بأي وسيلة، مع الميل إلى زيادة الجرعة المتعاطاة؛ مما يسبب اعتمادًا نفسيًّاً وجسميًّاً وتأثيرًا ضارًا في الفرد والمجتمع.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BBC79F5-076B-4CF4-AF3B-96F415BE84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0D333C9-F983-4C7F-882D-1167F49778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6D161C5-BFF1-48CC-A873-D6C603A9AF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1A1EDC5-1D1B-4724-BFDB-A132E22224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7BB4A5B-568F-4B70-87E1-665A397227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DB8274B-9C05-4190-8CBF-E22A3D5E1D7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2533FE9-8A2E-462B-B546-8A628A042D6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692ADF2-BA98-4943-B8B4-E9148346A9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07C0C067-1E86-4952-A692-283EFD713FD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A89FD80F-086B-4EE4-BB18-5764144D2B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C7AA7E98-C275-4976-B79C-6B752B8091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D059A90-36B8-4E59-835B-48421434ED5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A7A7D2B7-11AD-4B4B-B3D7-CB3B753754C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4A1B40C8-BB5B-4EA3-84B7-E21D19DE662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73EA7083-9511-413E-948D-A4796525E14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132242FE-BE5A-4753-94E5-33081069AD9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EA899CC0-1318-43F3-B279-BABA6C515C6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8E952A99-63B3-4CD7-A6D2-1C16BAC0D61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A2474050-A9D8-4B8C-BAE6-50041F13905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186967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151727"/>
            <a:ext cx="9313922" cy="2554545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أنواع المخدرات.</a:t>
            </a:r>
          </a:p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أنواع المخدرات كثيرة وأشكالها متعددة، وهي خطيرة، سواء ذات المصدر الطبيعي (القات، الأفيون، المورفين، الحشيش، الكوكايين، وغيرها)، أو ذات المصدر الاصطناعي (الهيروين </a:t>
            </a:r>
            <a:r>
              <a:rPr lang="ar-JO" sz="3200" dirty="0" err="1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والأمفيتامينات</a:t>
            </a: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 وغيرهما)، وأيضًا الحبوب المخدرة والمذيبات الطيارة.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5BBC79F5-076B-4CF4-AF3B-96F415BE84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80D333C9-F983-4C7F-882D-1167F49778C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E6D161C5-BFF1-48CC-A873-D6C603A9AF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71A1EDC5-1D1B-4724-BFDB-A132E22224E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E7BB4A5B-568F-4B70-87E1-665A397227C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EDB8274B-9C05-4190-8CBF-E22A3D5E1D7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02533FE9-8A2E-462B-B546-8A628A042D6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D692ADF2-BA98-4943-B8B4-E9148346A99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07C0C067-1E86-4952-A692-283EFD713FD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A89FD80F-086B-4EE4-BB18-5764144D2BF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C7AA7E98-C275-4976-B79C-6B752B809160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4D059A90-36B8-4E59-835B-48421434ED5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A7A7D2B7-11AD-4B4B-B3D7-CB3B753754C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4A1B40C8-BB5B-4EA3-84B7-E21D19DE662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73EA7083-9511-413E-948D-A4796525E14E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132242FE-BE5A-4753-94E5-33081069AD90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EA899CC0-1318-43F3-B279-BABA6C515C61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8E952A99-63B3-4CD7-A6D2-1C16BAC0D614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A2474050-A9D8-4B8C-BAE6-50041F13905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83808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074783"/>
            <a:ext cx="9313922" cy="2708434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​أسباب الوقوع في المخدرات (أسرية).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القدوة السيئة من قبل الوالدين.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إدمان أحد الوالدين.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التفكك الأسري.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إهمال الوالدين لأبنائهم.​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5A13EFA1-4557-4E8A-B4D9-15ED1D2287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90D19BF2-40D5-4490-BE1C-337009172E3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955D3690-319F-4C21-BD95-FC1B7CF6026E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94E45B9E-53EB-47F9-9990-34169292A21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AEEFC8C0-5787-4D33-8EC8-FBBC48DEEBC3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BDE15719-D317-42A5-84DB-7145A3D208C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5" name="صورة 1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D75909AE-509C-4864-A86A-46A5A84FDFC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5F14C022-6A70-4E77-98AE-91D4DFF55E0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B0D03C3A-7B67-4457-ACE5-E17E3484D27C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425171C0-CD58-4731-8412-E66B876B470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9" name="صورة 18">
            <a:extLst>
              <a:ext uri="{FF2B5EF4-FFF2-40B4-BE49-F238E27FC236}">
                <a16:creationId xmlns:a16="http://schemas.microsoft.com/office/drawing/2014/main" id="{D7C7CACE-54E0-48D3-B6F0-EA3751A546F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20" name="صورة 19">
            <a:extLst>
              <a:ext uri="{FF2B5EF4-FFF2-40B4-BE49-F238E27FC236}">
                <a16:creationId xmlns:a16="http://schemas.microsoft.com/office/drawing/2014/main" id="{D988BF59-3343-4C22-82FF-00A267528CA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CC8AABC0-8026-4501-BCC8-2A76E6B283E6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22" name="صورة 21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D352EC6F-A13E-497D-9D93-0DC8438FD42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3" name="صورة 22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9AAC9489-8057-4F87-B80E-58ED398B8AC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4" name="صورة 23">
            <a:extLst>
              <a:ext uri="{FF2B5EF4-FFF2-40B4-BE49-F238E27FC236}">
                <a16:creationId xmlns:a16="http://schemas.microsoft.com/office/drawing/2014/main" id="{058F8394-D9B2-46E8-A343-4DFC106FFDCC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5" name="صورة 24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3597FAB2-13A2-4962-A292-76DE6CEA60D5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6" name="صورة 25">
            <a:extLst>
              <a:ext uri="{FF2B5EF4-FFF2-40B4-BE49-F238E27FC236}">
                <a16:creationId xmlns:a16="http://schemas.microsoft.com/office/drawing/2014/main" id="{E3BE6E0E-D9B5-499B-AA59-312F46F7E25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1CEC13DD-89CD-4931-9785-BE14D631CC9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2845696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  <p:bldP spid="4" grpId="1" uiExpand="1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321005"/>
            <a:ext cx="9313922" cy="221599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​أسباب الوقوع في المخدرات (بيئية).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أصدقاء السوء.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الفراغ.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السفر إلى الخارج دون رقابة.​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5210331-2F03-47A7-9174-E0C3D82A37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7686579-D65D-4BB2-8784-F509E770FC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623413A-3EFA-42A5-8781-6278F22145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F343950-38AE-4ACE-A4FB-26B7CABB35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DE1D4FC-D7E5-421E-AE0B-A74F0263A3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1342470-B1C4-4749-8A5D-6A2C67103C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F141CAB0-02AD-4E49-8A4E-0A2D4A633E2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4F5623B-7AE5-4DF8-8DEF-EBF8167D6B5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36D03160-2511-4740-A037-77B52FFEBAF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C9ACEB26-B796-4123-86D9-1C2F0C5008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43A003E0-3ADE-49E5-8530-6A6910D8318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B87ED9CD-08E9-48A9-AB9E-D200E69FEA9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21D75F3C-F7D0-4D93-9E68-3ADB63126E8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9D67CEF0-26AD-4A52-A958-CE4119D6235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C214B922-D56D-4D45-81F2-C86AAEAB816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6FA74F58-B75C-493F-90A2-CD4AE7B3867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CC3530A1-339A-449A-A0C0-CB4EA258458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259AA073-EFBA-4989-B449-5A5C47B194B7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CDB6D8B5-A4AF-46AC-9FED-37EF4208258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4116147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2321005"/>
            <a:ext cx="9313922" cy="2215991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>
              <a:spcAft>
                <a:spcPts val="1200"/>
              </a:spcAft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​أسباب الوقوع في المخدرات (أخرى).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ضعف الوازع الديني.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اضطرابات الشخصية.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حب الاستطلاع.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35210331-2F03-47A7-9174-E0C3D82A37D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A7686579-D65D-4BB2-8784-F509E770FC9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7623413A-3EFA-42A5-8781-6278F221457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9F343950-38AE-4ACE-A4FB-26B7CABB35B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DE1D4FC-D7E5-421E-AE0B-A74F0263A3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51342470-B1C4-4749-8A5D-6A2C67103CE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F141CAB0-02AD-4E49-8A4E-0A2D4A633E2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04F5623B-7AE5-4DF8-8DEF-EBF8167D6B5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36D03160-2511-4740-A037-77B52FFEBAF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C9ACEB26-B796-4123-86D9-1C2F0C5008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43A003E0-3ADE-49E5-8530-6A6910D83187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B87ED9CD-08E9-48A9-AB9E-D200E69FEA92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21D75F3C-F7D0-4D93-9E68-3ADB63126E84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9D67CEF0-26AD-4A52-A958-CE4119D6235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C214B922-D56D-4D45-81F2-C86AAEAB8160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6FA74F58-B75C-493F-90A2-CD4AE7B3867A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CC3530A1-339A-449A-A0C0-CB4EA2584586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259AA073-EFBA-4989-B449-5A5C47B194B7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CDB6D8B5-A4AF-46AC-9FED-37EF4208258A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0966252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>
            <a:extLst>
              <a:ext uri="{FF2B5EF4-FFF2-40B4-BE49-F238E27FC236}">
                <a16:creationId xmlns:a16="http://schemas.microsoft.com/office/drawing/2014/main" id="{26D11A36-3832-4F35-9F6A-BAA301C19518}"/>
              </a:ext>
            </a:extLst>
          </p:cNvPr>
          <p:cNvSpPr txBox="1"/>
          <p:nvPr/>
        </p:nvSpPr>
        <p:spPr>
          <a:xfrm>
            <a:off x="1439039" y="1413064"/>
            <a:ext cx="9313922" cy="4031873"/>
          </a:xfrm>
          <a:prstGeom prst="rect">
            <a:avLst/>
          </a:prstGeom>
          <a:noFill/>
        </p:spPr>
        <p:txBody>
          <a:bodyPr wrap="square" rtlCol="1" anchor="ctr">
            <a:spAutoFit/>
          </a:bodyPr>
          <a:lstStyle/>
          <a:p>
            <a:pPr algn="just"/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أعراض إدمان المخدرات.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النعاس.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الرجفة.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احمرار العينين، واتساع حدقة العين.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عدم الاهتمام بالنظافة الشخصية والمظهر العام.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فقدان أو زيادة الشهية.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هالات سوداء تحت العينين.</a:t>
            </a:r>
          </a:p>
          <a:p>
            <a:pPr marL="742950" indent="-742950" algn="just">
              <a:buFont typeface="+mj-lt"/>
              <a:buAutoNum type="arabicPeriod"/>
            </a:pPr>
            <a:r>
              <a:rPr lang="ar-JO" sz="3200" dirty="0">
                <a:ln w="3175">
                  <a:solidFill>
                    <a:sysClr val="windowText" lastClr="000000"/>
                  </a:solidFill>
                </a:ln>
                <a:solidFill>
                  <a:srgbClr val="E8AE3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DroidArabicKufi"/>
                <a:cs typeface="bader_al gordabia" panose="00000700000000000000" pitchFamily="2" charset="-78"/>
              </a:rPr>
              <a:t>اضطرابات النوم.</a:t>
            </a:r>
          </a:p>
        </p:txBody>
      </p:sp>
      <p:pic>
        <p:nvPicPr>
          <p:cNvPr id="6" name="صورة 5">
            <a:extLst>
              <a:ext uri="{FF2B5EF4-FFF2-40B4-BE49-F238E27FC236}">
                <a16:creationId xmlns:a16="http://schemas.microsoft.com/office/drawing/2014/main" id="{B4F9C0C1-C42A-4CCF-8AAD-373B298863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227" y="6233615"/>
            <a:ext cx="1176443" cy="242537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62C0A05B-4655-45EC-92B4-9519213C8CE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763" y="5366197"/>
            <a:ext cx="1201533" cy="947845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A15B53CE-E111-4967-A657-B76D5D6A06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423" y="6365995"/>
            <a:ext cx="86421" cy="55756"/>
          </a:xfrm>
          <a:prstGeom prst="rect">
            <a:avLst/>
          </a:prstGeom>
        </p:spPr>
      </p:pic>
      <p:pic>
        <p:nvPicPr>
          <p:cNvPr id="9" name="صورة 8">
            <a:extLst>
              <a:ext uri="{FF2B5EF4-FFF2-40B4-BE49-F238E27FC236}">
                <a16:creationId xmlns:a16="http://schemas.microsoft.com/office/drawing/2014/main" id="{D722F363-8E35-4DB5-AC0F-B051EF05B06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464" y="6271287"/>
            <a:ext cx="86421" cy="55756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C52189C1-FAD0-4911-9DA9-121E73B39B4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8154" y="6319966"/>
            <a:ext cx="351261" cy="83633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49BEC3DC-4BAE-4864-8B45-D87C7BD4596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92" y="6338946"/>
            <a:ext cx="351261" cy="83633"/>
          </a:xfrm>
          <a:prstGeom prst="rect">
            <a:avLst/>
          </a:prstGeom>
        </p:spPr>
      </p:pic>
      <p:pic>
        <p:nvPicPr>
          <p:cNvPr id="12" name="صورة 1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A7520C11-EC70-40DC-8D0D-93AE5FFC17F6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8520" y="6111953"/>
            <a:ext cx="170055" cy="189569"/>
          </a:xfrm>
          <a:prstGeom prst="rect">
            <a:avLst/>
          </a:prstGeom>
        </p:spPr>
      </p:pic>
      <p:pic>
        <p:nvPicPr>
          <p:cNvPr id="13" name="صورة 12">
            <a:extLst>
              <a:ext uri="{FF2B5EF4-FFF2-40B4-BE49-F238E27FC236}">
                <a16:creationId xmlns:a16="http://schemas.microsoft.com/office/drawing/2014/main" id="{F76D1622-3EFD-4DF1-85FB-8CBB3417ECB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6639" y="6415353"/>
            <a:ext cx="89209" cy="55756"/>
          </a:xfrm>
          <a:prstGeom prst="rect">
            <a:avLst/>
          </a:prstGeom>
        </p:spPr>
      </p:pic>
      <p:pic>
        <p:nvPicPr>
          <p:cNvPr id="14" name="صورة 13">
            <a:extLst>
              <a:ext uri="{FF2B5EF4-FFF2-40B4-BE49-F238E27FC236}">
                <a16:creationId xmlns:a16="http://schemas.microsoft.com/office/drawing/2014/main" id="{99C8AF9B-BC70-4944-88EA-55CA724D097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596" y="6431407"/>
            <a:ext cx="86421" cy="52968"/>
          </a:xfrm>
          <a:prstGeom prst="rect">
            <a:avLst/>
          </a:prstGeom>
        </p:spPr>
      </p:pic>
      <p:pic>
        <p:nvPicPr>
          <p:cNvPr id="15" name="صورة 14">
            <a:extLst>
              <a:ext uri="{FF2B5EF4-FFF2-40B4-BE49-F238E27FC236}">
                <a16:creationId xmlns:a16="http://schemas.microsoft.com/office/drawing/2014/main" id="{45593A43-8401-496B-897F-664D17E74911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083" y="6439725"/>
            <a:ext cx="80846" cy="61331"/>
          </a:xfrm>
          <a:prstGeom prst="rect">
            <a:avLst/>
          </a:prstGeom>
        </p:spPr>
      </p:pic>
      <p:pic>
        <p:nvPicPr>
          <p:cNvPr id="16" name="صورة 15">
            <a:extLst>
              <a:ext uri="{FF2B5EF4-FFF2-40B4-BE49-F238E27FC236}">
                <a16:creationId xmlns:a16="http://schemas.microsoft.com/office/drawing/2014/main" id="{71B07B29-F04D-4F47-84BC-A00965AF1968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42" y="6468756"/>
            <a:ext cx="89209" cy="50180"/>
          </a:xfrm>
          <a:prstGeom prst="rect">
            <a:avLst/>
          </a:prstGeom>
        </p:spPr>
      </p:pic>
      <p:pic>
        <p:nvPicPr>
          <p:cNvPr id="17" name="صورة 16">
            <a:extLst>
              <a:ext uri="{FF2B5EF4-FFF2-40B4-BE49-F238E27FC236}">
                <a16:creationId xmlns:a16="http://schemas.microsoft.com/office/drawing/2014/main" id="{9BAE9460-1134-40E9-B8E9-27274B15039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89" y="6486444"/>
            <a:ext cx="89209" cy="50180"/>
          </a:xfrm>
          <a:prstGeom prst="rect">
            <a:avLst/>
          </a:prstGeom>
        </p:spPr>
      </p:pic>
      <p:pic>
        <p:nvPicPr>
          <p:cNvPr id="18" name="صورة 17">
            <a:extLst>
              <a:ext uri="{FF2B5EF4-FFF2-40B4-BE49-F238E27FC236}">
                <a16:creationId xmlns:a16="http://schemas.microsoft.com/office/drawing/2014/main" id="{6DB95F9E-103F-49BE-9AF3-0A3B3BDF3447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4692" y="6468756"/>
            <a:ext cx="89209" cy="55756"/>
          </a:xfrm>
          <a:prstGeom prst="rect">
            <a:avLst/>
          </a:prstGeom>
        </p:spPr>
      </p:pic>
      <p:pic>
        <p:nvPicPr>
          <p:cNvPr id="19" name="صورة 18" descr="صورة تحتوي على المصباح, داكن&#10;&#10;تم إنشاء الوصف تلقائياً">
            <a:extLst>
              <a:ext uri="{FF2B5EF4-FFF2-40B4-BE49-F238E27FC236}">
                <a16:creationId xmlns:a16="http://schemas.microsoft.com/office/drawing/2014/main" id="{81DE5BF9-1034-44A7-8193-472C225A5E0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324" y="5650434"/>
            <a:ext cx="610524" cy="616100"/>
          </a:xfrm>
          <a:prstGeom prst="rect">
            <a:avLst/>
          </a:prstGeom>
        </p:spPr>
      </p:pic>
      <p:pic>
        <p:nvPicPr>
          <p:cNvPr id="20" name="صورة 19" descr="صورة تحتوي على نص, مشروبات, زجاجة, كحول&#10;&#10;تم إنشاء الوصف تلقائياً">
            <a:extLst>
              <a:ext uri="{FF2B5EF4-FFF2-40B4-BE49-F238E27FC236}">
                <a16:creationId xmlns:a16="http://schemas.microsoft.com/office/drawing/2014/main" id="{1E5CA907-2D28-4F8C-A843-51BD7F26D0B3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606" y="5278056"/>
            <a:ext cx="326170" cy="992450"/>
          </a:xfrm>
          <a:prstGeom prst="rect">
            <a:avLst/>
          </a:prstGeom>
        </p:spPr>
      </p:pic>
      <p:pic>
        <p:nvPicPr>
          <p:cNvPr id="21" name="صورة 20">
            <a:extLst>
              <a:ext uri="{FF2B5EF4-FFF2-40B4-BE49-F238E27FC236}">
                <a16:creationId xmlns:a16="http://schemas.microsoft.com/office/drawing/2014/main" id="{F1A90BDF-34DF-4297-95E9-3095BD462883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838" y="5570019"/>
            <a:ext cx="596585" cy="708097"/>
          </a:xfrm>
          <a:prstGeom prst="rect">
            <a:avLst/>
          </a:prstGeom>
        </p:spPr>
      </p:pic>
      <p:pic>
        <p:nvPicPr>
          <p:cNvPr id="22" name="صورة 21" descr="صورة تحتوي على نص&#10;&#10;تم إنشاء الوصف تلقائياً">
            <a:extLst>
              <a:ext uri="{FF2B5EF4-FFF2-40B4-BE49-F238E27FC236}">
                <a16:creationId xmlns:a16="http://schemas.microsoft.com/office/drawing/2014/main" id="{5B290FB8-6DEF-4E03-9BAE-DE2B76C831A4}"/>
              </a:ext>
            </a:extLst>
          </p:cNvPr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3128" y="6223322"/>
            <a:ext cx="195145" cy="167267"/>
          </a:xfrm>
          <a:prstGeom prst="rect">
            <a:avLst/>
          </a:prstGeom>
        </p:spPr>
      </p:pic>
      <p:pic>
        <p:nvPicPr>
          <p:cNvPr id="23" name="صورة 22">
            <a:extLst>
              <a:ext uri="{FF2B5EF4-FFF2-40B4-BE49-F238E27FC236}">
                <a16:creationId xmlns:a16="http://schemas.microsoft.com/office/drawing/2014/main" id="{628BAE9F-504D-47C5-9A92-B3C5885AAB1E}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484" y="5939947"/>
            <a:ext cx="515739" cy="510164"/>
          </a:xfrm>
          <a:prstGeom prst="rect">
            <a:avLst/>
          </a:prstGeom>
        </p:spPr>
      </p:pic>
      <p:sp>
        <p:nvSpPr>
          <p:cNvPr id="5" name="إطار 4">
            <a:extLst>
              <a:ext uri="{FF2B5EF4-FFF2-40B4-BE49-F238E27FC236}">
                <a16:creationId xmlns:a16="http://schemas.microsoft.com/office/drawing/2014/main" id="{12349011-EE62-4513-A8BF-105E0B83A6DE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frame">
            <a:avLst>
              <a:gd name="adj1" fmla="val 2803"/>
            </a:avLst>
          </a:prstGeom>
          <a:solidFill>
            <a:srgbClr val="E8AE3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126348"/>
      </p:ext>
    </p:extLst>
  </p:cSld>
  <p:clrMapOvr>
    <a:masterClrMapping/>
  </p:clrMapOvr>
  <p:transition spd="med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"/>
                            </p:stCondLst>
                            <p:childTnLst>
                              <p:par>
                                <p:cTn id="83" presetID="3" presetClass="emph" presetSubtype="2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7D9B4D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 advAuto="500"/>
      <p:bldP spid="4" grpId="1" uiExpand="1" build="allAtOnce"/>
    </p:bldLst>
  </p:timing>
</p:sld>
</file>

<file path=ppt/theme/theme1.xml><?xml version="1.0" encoding="utf-8"?>
<a:theme xmlns:a="http://schemas.openxmlformats.org/drawingml/2006/main" name="نسق Office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مخصص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954F72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516</Words>
  <Application>Microsoft Office PowerPoint</Application>
  <PresentationFormat>شاشة عريضة</PresentationFormat>
  <Paragraphs>63</Paragraphs>
  <Slides>15</Slides>
  <Notes>0</Notes>
  <HiddenSlides>1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15</vt:i4>
      </vt:variant>
    </vt:vector>
  </HeadingPairs>
  <TitlesOfParts>
    <vt:vector size="23" baseType="lpstr">
      <vt:lpstr>A Jannat LT</vt:lpstr>
      <vt:lpstr>Arial</vt:lpstr>
      <vt:lpstr>Calibri</vt:lpstr>
      <vt:lpstr>Calibri Light</vt:lpstr>
      <vt:lpstr>DroidArabicKufi</vt:lpstr>
      <vt:lpstr>DroidKufi-Bold</vt:lpstr>
      <vt:lpstr>نسق Office</vt:lpstr>
      <vt:lpstr>1_نسق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المخدرات وطرق الوقاية منها</dc:title>
  <dc:creator>قناة البوربوينت الإسلامي</dc:creator>
  <cp:lastModifiedBy>قناة البوربوينت الإسلامي</cp:lastModifiedBy>
  <cp:revision>23</cp:revision>
  <dcterms:created xsi:type="dcterms:W3CDTF">2022-09-30T06:32:15Z</dcterms:created>
  <dcterms:modified xsi:type="dcterms:W3CDTF">2025-04-12T16:30:25Z</dcterms:modified>
</cp:coreProperties>
</file>