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  <p:sldMasterId id="2147483660" r:id="rId2"/>
  </p:sldMasterIdLst>
  <p:sldIdLst>
    <p:sldId id="260" r:id="rId3"/>
    <p:sldId id="279" r:id="rId4"/>
    <p:sldId id="278" r:id="rId5"/>
    <p:sldId id="256" r:id="rId6"/>
    <p:sldId id="267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</p:sldIdLst>
  <p:sldSz cx="12192000" cy="6858000"/>
  <p:notesSz cx="6858000" cy="9144000"/>
  <p:embeddedFontLst>
    <p:embeddedFont>
      <p:font typeface="A Jannat LT" panose="01000000000000000000" pitchFamily="2" charset="-78"/>
      <p:regular r:id="rId26"/>
      <p:bold r:id="rId27"/>
    </p:embeddedFont>
  </p:embeddedFontLst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دمة" id="{FE6943BE-9994-4F47-866C-2A0BE2B8054C}">
          <p14:sldIdLst>
            <p14:sldId id="260"/>
            <p14:sldId id="279"/>
          </p14:sldIdLst>
        </p14:section>
        <p14:section name="الأشكال" id="{3B115203-303A-452F-B1B6-F05D892F154A}">
          <p14:sldIdLst>
            <p14:sldId id="278"/>
            <p14:sldId id="256"/>
            <p14:sldId id="267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55A11"/>
    <a:srgbClr val="6600FF"/>
    <a:srgbClr val="FF9900"/>
    <a:srgbClr val="FF0066"/>
    <a:srgbClr val="FF3300"/>
    <a:srgbClr val="2E75B6"/>
    <a:srgbClr val="FF0000"/>
    <a:srgbClr val="92D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8361" autoAdjust="0"/>
    <p:restoredTop sz="94660"/>
  </p:normalViewPr>
  <p:slideViewPr>
    <p:cSldViewPr snapToGrid="0">
      <p:cViewPr varScale="1">
        <p:scale>
          <a:sx n="70" d="100"/>
          <a:sy n="70" d="100"/>
        </p:scale>
        <p:origin x="595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2.xml"/><Relationship Id="rId13" Type="http://schemas.openxmlformats.org/officeDocument/2006/relationships/slide" Target="../slides/slide22.xml"/><Relationship Id="rId3" Type="http://schemas.openxmlformats.org/officeDocument/2006/relationships/image" Target="../media/image2.png"/><Relationship Id="rId7" Type="http://schemas.openxmlformats.org/officeDocument/2006/relationships/slide" Target="../slides/slide10.xml"/><Relationship Id="rId12" Type="http://schemas.openxmlformats.org/officeDocument/2006/relationships/slide" Target="../slides/slide20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8.xml"/><Relationship Id="rId11" Type="http://schemas.openxmlformats.org/officeDocument/2006/relationships/slide" Target="../slides/slide18.xml"/><Relationship Id="rId5" Type="http://schemas.openxmlformats.org/officeDocument/2006/relationships/slide" Target="../slides/slide6.xml"/><Relationship Id="rId10" Type="http://schemas.openxmlformats.org/officeDocument/2006/relationships/slide" Target="../slides/slide16.xml"/><Relationship Id="rId4" Type="http://schemas.openxmlformats.org/officeDocument/2006/relationships/slide" Target="../slides/slide4.xml"/><Relationship Id="rId9" Type="http://schemas.openxmlformats.org/officeDocument/2006/relationships/slide" Target="../slides/slide1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F95-1F59-41F7-A4BC-05E5129DF09F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1BFD-37C8-41DA-AF7F-B8EC57A2486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04901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F95-1F59-41F7-A4BC-05E5129DF09F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1BFD-37C8-41DA-AF7F-B8EC57A2486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7635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F95-1F59-41F7-A4BC-05E5129DF09F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1BFD-37C8-41DA-AF7F-B8EC57A2486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37076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7FD8C8-1F4D-9B3A-1C92-5ABCF302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3755CAF-BDC1-0CE1-7C2F-DBC0C9B29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6AB6747-B8BF-62BB-BA60-F68A12C7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7488D8-EB0E-423F-81C1-0F7BC0B04D81}" type="datetimeFigureOut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16/10/1446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43EF66-7BBC-2B6B-0A55-F50D9F2F1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FD614FB-4F9D-1FBD-BB89-C7B264C7D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1D081-0B4F-410B-BD58-E9CBF16D179D}" type="slidenum">
              <a:rPr kumimoji="0" lang="ar-J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ar-J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39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F95-1F59-41F7-A4BC-05E5129DF09F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1BFD-37C8-41DA-AF7F-B8EC57A2486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99603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F95-1F59-41F7-A4BC-05E5129DF09F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1BFD-37C8-41DA-AF7F-B8EC57A2486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67744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F95-1F59-41F7-A4BC-05E5129DF09F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1BFD-37C8-41DA-AF7F-B8EC57A2486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0753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F95-1F59-41F7-A4BC-05E5129DF09F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1BFD-37C8-41DA-AF7F-B8EC57A2486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2269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9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64868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9000"/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7" t="8828" r="22105" b="6794"/>
          <a:stretch/>
        </p:blipFill>
        <p:spPr>
          <a:xfrm>
            <a:off x="10280651" y="4279900"/>
            <a:ext cx="1422400" cy="18859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 userDrawn="1"/>
        </p:nvSpPr>
        <p:spPr>
          <a:xfrm>
            <a:off x="-101600" y="-112486"/>
            <a:ext cx="12395200" cy="64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" name="Rectangle 8"/>
          <p:cNvSpPr/>
          <p:nvPr userDrawn="1"/>
        </p:nvSpPr>
        <p:spPr>
          <a:xfrm>
            <a:off x="-101600" y="6210000"/>
            <a:ext cx="12395200" cy="64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0" name="Oval 19">
            <a:hlinkClick r:id="rId4" action="ppaction://hlinksldjump"/>
          </p:cNvPr>
          <p:cNvSpPr/>
          <p:nvPr userDrawn="1"/>
        </p:nvSpPr>
        <p:spPr>
          <a:xfrm>
            <a:off x="10883584" y="6279126"/>
            <a:ext cx="504000" cy="504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21" name="Oval 20">
            <a:hlinkClick r:id="rId5" action="ppaction://hlinksldjump"/>
          </p:cNvPr>
          <p:cNvSpPr/>
          <p:nvPr userDrawn="1"/>
        </p:nvSpPr>
        <p:spPr>
          <a:xfrm>
            <a:off x="9637162" y="6279126"/>
            <a:ext cx="685954" cy="504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22" name="Isosceles Triangle 21">
            <a:hlinkClick r:id="rId6" action="ppaction://hlinksldjump"/>
          </p:cNvPr>
          <p:cNvSpPr/>
          <p:nvPr userDrawn="1"/>
        </p:nvSpPr>
        <p:spPr>
          <a:xfrm>
            <a:off x="8616372" y="6279126"/>
            <a:ext cx="460322" cy="50400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23" name="Rectangle 22">
            <a:hlinkClick r:id="rId7" action="ppaction://hlinksldjump"/>
          </p:cNvPr>
          <p:cNvSpPr/>
          <p:nvPr userDrawn="1"/>
        </p:nvSpPr>
        <p:spPr>
          <a:xfrm>
            <a:off x="7554018" y="6279126"/>
            <a:ext cx="501886" cy="50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24" name="Rectangle 23">
            <a:hlinkClick r:id="rId8" action="ppaction://hlinksldjump"/>
          </p:cNvPr>
          <p:cNvSpPr/>
          <p:nvPr userDrawn="1"/>
        </p:nvSpPr>
        <p:spPr>
          <a:xfrm>
            <a:off x="6236554" y="6279126"/>
            <a:ext cx="756996" cy="50400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25" name="Diamond 24">
            <a:hlinkClick r:id="rId9" action="ppaction://hlinksldjump"/>
          </p:cNvPr>
          <p:cNvSpPr/>
          <p:nvPr userDrawn="1"/>
        </p:nvSpPr>
        <p:spPr>
          <a:xfrm>
            <a:off x="5160345" y="6279126"/>
            <a:ext cx="515741" cy="504000"/>
          </a:xfrm>
          <a:prstGeom prst="diamond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26" name="Regular Pentagon 25">
            <a:hlinkClick r:id="rId10" action="ppaction://hlinksldjump"/>
          </p:cNvPr>
          <p:cNvSpPr/>
          <p:nvPr userDrawn="1"/>
        </p:nvSpPr>
        <p:spPr>
          <a:xfrm>
            <a:off x="4033820" y="6279126"/>
            <a:ext cx="566057" cy="504000"/>
          </a:xfrm>
          <a:prstGeom prst="pentagon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27" name="Hexagon 26">
            <a:hlinkClick r:id="rId11" action="ppaction://hlinksldjump"/>
          </p:cNvPr>
          <p:cNvSpPr/>
          <p:nvPr userDrawn="1"/>
        </p:nvSpPr>
        <p:spPr>
          <a:xfrm>
            <a:off x="2933352" y="6279126"/>
            <a:ext cx="540000" cy="504000"/>
          </a:xfrm>
          <a:prstGeom prst="hexagon">
            <a:avLst/>
          </a:prstGeom>
          <a:solidFill>
            <a:srgbClr val="66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28" name="Heptagon 27">
            <a:hlinkClick r:id="rId12" action="ppaction://hlinksldjump"/>
          </p:cNvPr>
          <p:cNvSpPr/>
          <p:nvPr userDrawn="1"/>
        </p:nvSpPr>
        <p:spPr>
          <a:xfrm>
            <a:off x="1868884" y="6279126"/>
            <a:ext cx="504000" cy="504000"/>
          </a:xfrm>
          <a:prstGeom prst="heptag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29" name="Octagon 28">
            <a:hlinkClick r:id="rId13" action="ppaction://hlinksldjump"/>
          </p:cNvPr>
          <p:cNvSpPr/>
          <p:nvPr userDrawn="1"/>
        </p:nvSpPr>
        <p:spPr>
          <a:xfrm>
            <a:off x="804416" y="6279126"/>
            <a:ext cx="504000" cy="504000"/>
          </a:xfrm>
          <a:prstGeom prst="octagon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307166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F95-1F59-41F7-A4BC-05E5129DF09F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1BFD-37C8-41DA-AF7F-B8EC57A2486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67325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1F95-1F59-41F7-A4BC-05E5129DF09F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21BFD-37C8-41DA-AF7F-B8EC57A2486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0337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B1F95-1F59-41F7-A4BC-05E5129DF09F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21BFD-37C8-41DA-AF7F-B8EC57A24862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7122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5EDBDDB1-16F1-3AB9-3C1F-18BCCE421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JO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8A169A7-ACD2-DD35-AC1D-259686DB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2C904A-7D77-FD64-253F-6DA0892ED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88D8-EB0E-423F-81C1-0F7BC0B04D81}" type="datetimeFigureOut">
              <a:rPr lang="ar-JO" smtClean="0"/>
              <a:t>16/10/1446</a:t>
            </a:fld>
            <a:endParaRPr lang="ar-JO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2ED0721-47E3-D00E-EA35-13F772CDB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F756B4-842E-0AE3-3F42-214812D5E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D081-0B4F-410B-BD58-E9CBF16D179D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702997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zone.ne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hyperlink" Target="https://www.buymeacoffee.com/islamicpowerpoint" TargetMode="External"/><Relationship Id="rId4" Type="http://schemas.openxmlformats.org/officeDocument/2006/relationships/hyperlink" Target="https://www.youtube.com/@IslamicPowerPoint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47231096-3489-F4AD-F18F-68663C9D5171}"/>
              </a:ext>
            </a:extLst>
          </p:cNvPr>
          <p:cNvSpPr txBox="1"/>
          <p:nvPr/>
        </p:nvSpPr>
        <p:spPr>
          <a:xfrm>
            <a:off x="1093076" y="2409183"/>
            <a:ext cx="10005848" cy="276998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باشتراككم في قناة البوربوينت الإسلامي، سيشجعنا هذا على تقديم المزيد من عروض البوربوينت المجانية الهادفة والعالية الجودة، شكرً لكم.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</a:rPr>
              <a:t>جميع الحقوق محفوظة.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https://www.slideszone.net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https://www.youtube.com/@IslamicPowerPoint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3175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 Jannat LT" panose="01000000000000000000" pitchFamily="2" charset="-78"/>
                <a:ea typeface="+mn-ea"/>
                <a:cs typeface="A Jannat LT" panose="01000000000000000000" pitchFamily="2" charset="-7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https://www.buymeacoffee.com/islamicpowerpoint</a:t>
            </a:r>
            <a:endParaRPr kumimoji="0" lang="en-US" sz="2400" b="1" i="0" u="none" strike="noStrike" kern="1200" cap="none" spc="0" normalizeH="0" baseline="0" noProof="0" dirty="0">
              <a:ln w="3175"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 Jannat LT" panose="01000000000000000000" pitchFamily="2" charset="-78"/>
              <a:ea typeface="+mn-ea"/>
              <a:cs typeface="A Jannat LT" panose="01000000000000000000" pitchFamily="2" charset="-78"/>
            </a:endParaRPr>
          </a:p>
        </p:txBody>
      </p:sp>
      <p:pic>
        <p:nvPicPr>
          <p:cNvPr id="5" name="Picture 4" descr="الصورة الرمزية">
            <a:extLst>
              <a:ext uri="{FF2B5EF4-FFF2-40B4-BE49-F238E27FC236}">
                <a16:creationId xmlns:a16="http://schemas.microsoft.com/office/drawing/2014/main" id="{56E85222-AC2F-36ED-F022-2231350A7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445400"/>
            <a:ext cx="838200" cy="838200"/>
          </a:xfrm>
          <a:prstGeom prst="flowChartConnector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09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851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56000" y="1989000"/>
            <a:ext cx="2880000" cy="28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7" name="Rectangle 6"/>
          <p:cNvSpPr/>
          <p:nvPr/>
        </p:nvSpPr>
        <p:spPr>
          <a:xfrm>
            <a:off x="4656000" y="1989000"/>
            <a:ext cx="2880000" cy="2880000"/>
          </a:xfrm>
          <a:prstGeom prst="rect">
            <a:avLst/>
          </a:prstGeom>
          <a:solidFill>
            <a:srgbClr val="2E75B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6" name="TextBox 5"/>
          <p:cNvSpPr txBox="1"/>
          <p:nvPr/>
        </p:nvSpPr>
        <p:spPr>
          <a:xfrm>
            <a:off x="685722" y="2219379"/>
            <a:ext cx="1991632" cy="1541500"/>
          </a:xfrm>
          <a:prstGeom prst="cloudCallout">
            <a:avLst>
              <a:gd name="adj1" fmla="val 35787"/>
              <a:gd name="adj2" fmla="val 7514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12700"/>
          </a:sp3d>
        </p:spPr>
        <p:txBody>
          <a:bodyPr wrap="square" rtlCol="1" anchor="ctr">
            <a:noAutofit/>
          </a:bodyPr>
          <a:lstStyle/>
          <a:p>
            <a:pPr algn="ctr" rtl="0"/>
            <a:r>
              <a:rPr lang="ar-JO" sz="2800" b="1" dirty="0"/>
              <a:t>مربع.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375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rrect Answer Marimba Version 2.wav"/>
          </p:stSnd>
        </p:sndAc>
      </p:transition>
    </mc:Choice>
    <mc:Fallback xmlns="">
      <p:transition spd="slow">
        <p:sndAc>
          <p:stSnd>
            <p:snd r:embed="rId5" name="Correct Answer Marimba Version 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Ding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009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56000" y="2529000"/>
            <a:ext cx="2880000" cy="18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7" name="Rectangle 6"/>
          <p:cNvSpPr/>
          <p:nvPr/>
        </p:nvSpPr>
        <p:spPr>
          <a:xfrm>
            <a:off x="4656000" y="2529000"/>
            <a:ext cx="2880000" cy="1800000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6" name="TextBox 5"/>
          <p:cNvSpPr txBox="1"/>
          <p:nvPr/>
        </p:nvSpPr>
        <p:spPr>
          <a:xfrm>
            <a:off x="685722" y="2219379"/>
            <a:ext cx="1991632" cy="1541500"/>
          </a:xfrm>
          <a:prstGeom prst="cloudCallout">
            <a:avLst>
              <a:gd name="adj1" fmla="val 35787"/>
              <a:gd name="adj2" fmla="val 7514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12700"/>
          </a:sp3d>
        </p:spPr>
        <p:txBody>
          <a:bodyPr wrap="square" rtlCol="1" anchor="ctr">
            <a:noAutofit/>
          </a:bodyPr>
          <a:lstStyle/>
          <a:p>
            <a:pPr algn="ctr" rtl="0"/>
            <a:r>
              <a:rPr lang="ar-JO" sz="2800" b="1" dirty="0"/>
              <a:t>مستطيل.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68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rrect Answer Marimba Version 2.wav"/>
          </p:stSnd>
        </p:sndAc>
      </p:transition>
    </mc:Choice>
    <mc:Fallback xmlns="">
      <p:transition spd="slow">
        <p:sndAc>
          <p:stSnd>
            <p:snd r:embed="rId5" name="Correct Answer Marimba Version 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Ding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122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mond 4"/>
          <p:cNvSpPr/>
          <p:nvPr/>
        </p:nvSpPr>
        <p:spPr>
          <a:xfrm>
            <a:off x="4656000" y="1989000"/>
            <a:ext cx="2880000" cy="2880000"/>
          </a:xfrm>
          <a:prstGeom prst="diamon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7" name="Diamond 6"/>
          <p:cNvSpPr/>
          <p:nvPr/>
        </p:nvSpPr>
        <p:spPr>
          <a:xfrm>
            <a:off x="4656000" y="1989000"/>
            <a:ext cx="2880000" cy="2880000"/>
          </a:xfrm>
          <a:prstGeom prst="diamond">
            <a:avLst/>
          </a:prstGeom>
          <a:solidFill>
            <a:srgbClr val="FF00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6" name="TextBox 5"/>
          <p:cNvSpPr txBox="1"/>
          <p:nvPr/>
        </p:nvSpPr>
        <p:spPr>
          <a:xfrm>
            <a:off x="685722" y="2219379"/>
            <a:ext cx="1991632" cy="1541500"/>
          </a:xfrm>
          <a:prstGeom prst="cloudCallout">
            <a:avLst>
              <a:gd name="adj1" fmla="val 35787"/>
              <a:gd name="adj2" fmla="val 7514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12700"/>
          </a:sp3d>
        </p:spPr>
        <p:txBody>
          <a:bodyPr wrap="square" rtlCol="1" anchor="ctr">
            <a:noAutofit/>
          </a:bodyPr>
          <a:lstStyle/>
          <a:p>
            <a:pPr algn="ctr" rtl="0"/>
            <a:r>
              <a:rPr lang="ar-JO" sz="2800" b="1" dirty="0"/>
              <a:t>معين.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73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rrect Answer Marimba Version 2.wav"/>
          </p:stSnd>
        </p:sndAc>
      </p:transition>
    </mc:Choice>
    <mc:Fallback xmlns="">
      <p:transition spd="slow">
        <p:sndAc>
          <p:stSnd>
            <p:snd r:embed="rId5" name="Correct Answer Marimba Version 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Ding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592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gular Pentagon 4"/>
          <p:cNvSpPr/>
          <p:nvPr/>
        </p:nvSpPr>
        <p:spPr>
          <a:xfrm>
            <a:off x="4656000" y="1989000"/>
            <a:ext cx="2880000" cy="2880000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7" name="Regular Pentagon 6"/>
          <p:cNvSpPr/>
          <p:nvPr/>
        </p:nvSpPr>
        <p:spPr>
          <a:xfrm>
            <a:off x="4656000" y="1989000"/>
            <a:ext cx="2880000" cy="2880000"/>
          </a:xfrm>
          <a:prstGeom prst="pentagon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6" name="TextBox 5"/>
          <p:cNvSpPr txBox="1"/>
          <p:nvPr/>
        </p:nvSpPr>
        <p:spPr>
          <a:xfrm>
            <a:off x="685722" y="2219379"/>
            <a:ext cx="1991632" cy="1541500"/>
          </a:xfrm>
          <a:prstGeom prst="cloudCallout">
            <a:avLst>
              <a:gd name="adj1" fmla="val 35787"/>
              <a:gd name="adj2" fmla="val 7514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12700"/>
          </a:sp3d>
        </p:spPr>
        <p:txBody>
          <a:bodyPr wrap="square" rtlCol="1" anchor="ctr">
            <a:noAutofit/>
          </a:bodyPr>
          <a:lstStyle/>
          <a:p>
            <a:pPr algn="ctr" rtl="0"/>
            <a:r>
              <a:rPr lang="ar-JO" sz="2800" b="1" dirty="0"/>
              <a:t>خماسي الأضلاع.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38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rrect Answer Marimba Version 2.wav"/>
          </p:stSnd>
        </p:sndAc>
      </p:transition>
    </mc:Choice>
    <mc:Fallback xmlns="">
      <p:transition spd="slow">
        <p:sndAc>
          <p:stSnd>
            <p:snd r:embed="rId5" name="Correct Answer Marimba Version 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Ding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805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>
            <a:off x="4656000" y="1989000"/>
            <a:ext cx="2880000" cy="288000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7" name="Hexagon 6"/>
          <p:cNvSpPr/>
          <p:nvPr/>
        </p:nvSpPr>
        <p:spPr>
          <a:xfrm>
            <a:off x="4656000" y="1989000"/>
            <a:ext cx="2880000" cy="2880000"/>
          </a:xfrm>
          <a:prstGeom prst="hexagon">
            <a:avLst/>
          </a:prstGeom>
          <a:solidFill>
            <a:srgbClr val="66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6" name="TextBox 5"/>
          <p:cNvSpPr txBox="1"/>
          <p:nvPr/>
        </p:nvSpPr>
        <p:spPr>
          <a:xfrm>
            <a:off x="685722" y="2219379"/>
            <a:ext cx="1991632" cy="1541500"/>
          </a:xfrm>
          <a:prstGeom prst="cloudCallout">
            <a:avLst>
              <a:gd name="adj1" fmla="val 35787"/>
              <a:gd name="adj2" fmla="val 7514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12700"/>
          </a:sp3d>
        </p:spPr>
        <p:txBody>
          <a:bodyPr wrap="square" rtlCol="1" anchor="ctr">
            <a:noAutofit/>
          </a:bodyPr>
          <a:lstStyle/>
          <a:p>
            <a:pPr algn="ctr" rtl="0"/>
            <a:r>
              <a:rPr lang="ar-JO" sz="2800" b="1" dirty="0"/>
              <a:t>سداسي الأضلاع.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473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rrect Answer Marimba Version 2.wav"/>
          </p:stSnd>
        </p:sndAc>
      </p:transition>
    </mc:Choice>
    <mc:Fallback xmlns="">
      <p:transition spd="slow">
        <p:sndAc>
          <p:stSnd>
            <p:snd r:embed="rId5" name="Correct Answer Marimba Version 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Ding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962894" y="4736866"/>
            <a:ext cx="504000" cy="50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7" name="Oval 6"/>
          <p:cNvSpPr/>
          <p:nvPr/>
        </p:nvSpPr>
        <p:spPr>
          <a:xfrm>
            <a:off x="11135584" y="7069433"/>
            <a:ext cx="685954" cy="504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8" name="Isosceles Triangle 7"/>
          <p:cNvSpPr/>
          <p:nvPr/>
        </p:nvSpPr>
        <p:spPr>
          <a:xfrm>
            <a:off x="12502572" y="977783"/>
            <a:ext cx="460322" cy="504000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9" name="Rectangle 8"/>
          <p:cNvSpPr/>
          <p:nvPr/>
        </p:nvSpPr>
        <p:spPr>
          <a:xfrm>
            <a:off x="11135584" y="-1461201"/>
            <a:ext cx="501886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10" name="Rectangle 9"/>
          <p:cNvSpPr/>
          <p:nvPr/>
        </p:nvSpPr>
        <p:spPr>
          <a:xfrm>
            <a:off x="6096000" y="-717667"/>
            <a:ext cx="756996" cy="50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11" name="Diamond 10"/>
          <p:cNvSpPr/>
          <p:nvPr/>
        </p:nvSpPr>
        <p:spPr>
          <a:xfrm>
            <a:off x="1114081" y="-1209201"/>
            <a:ext cx="515741" cy="504000"/>
          </a:xfrm>
          <a:prstGeom prst="diamon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12" name="Regular Pentagon 11"/>
          <p:cNvSpPr/>
          <p:nvPr/>
        </p:nvSpPr>
        <p:spPr>
          <a:xfrm>
            <a:off x="-919180" y="2082967"/>
            <a:ext cx="566057" cy="504000"/>
          </a:xfrm>
          <a:prstGeom prst="pen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13" name="Hexagon 12"/>
          <p:cNvSpPr/>
          <p:nvPr/>
        </p:nvSpPr>
        <p:spPr>
          <a:xfrm>
            <a:off x="6096000" y="7488766"/>
            <a:ext cx="540000" cy="504000"/>
          </a:xfrm>
          <a:prstGeom prst="hex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14" name="Heptagon 13"/>
          <p:cNvSpPr/>
          <p:nvPr/>
        </p:nvSpPr>
        <p:spPr>
          <a:xfrm>
            <a:off x="1579006" y="7321433"/>
            <a:ext cx="504000" cy="504000"/>
          </a:xfrm>
          <a:prstGeom prst="hep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15" name="Octagon 14"/>
          <p:cNvSpPr/>
          <p:nvPr/>
        </p:nvSpPr>
        <p:spPr>
          <a:xfrm>
            <a:off x="-1140152" y="5520383"/>
            <a:ext cx="504000" cy="504000"/>
          </a:xfrm>
          <a:prstGeom prst="octagon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16" name="Rectangle 15"/>
          <p:cNvSpPr/>
          <p:nvPr/>
        </p:nvSpPr>
        <p:spPr>
          <a:xfrm>
            <a:off x="-101600" y="-112486"/>
            <a:ext cx="12395200" cy="64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7" name="Rectangle 16"/>
          <p:cNvSpPr/>
          <p:nvPr/>
        </p:nvSpPr>
        <p:spPr>
          <a:xfrm>
            <a:off x="-101600" y="6210000"/>
            <a:ext cx="12395200" cy="64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b="48006"/>
          <a:stretch/>
        </p:blipFill>
        <p:spPr>
          <a:xfrm>
            <a:off x="2195035" y="2510053"/>
            <a:ext cx="7801930" cy="1611554"/>
          </a:xfrm>
          <a:prstGeom prst="rect">
            <a:avLst/>
          </a:prstGeom>
        </p:spPr>
      </p:pic>
      <p:sp>
        <p:nvSpPr>
          <p:cNvPr id="20" name="Hexagon 19">
            <a:hlinkClick r:id="" action="ppaction://hlinkshowjump?jump=nextslide"/>
          </p:cNvPr>
          <p:cNvSpPr/>
          <p:nvPr/>
        </p:nvSpPr>
        <p:spPr>
          <a:xfrm>
            <a:off x="5556000" y="4924503"/>
            <a:ext cx="1080000" cy="632726"/>
          </a:xfrm>
          <a:prstGeom prst="hexag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2400" b="1" dirty="0"/>
              <a:t>دخول</a:t>
            </a:r>
          </a:p>
        </p:txBody>
      </p:sp>
    </p:spTree>
    <p:extLst>
      <p:ext uri="{BB962C8B-B14F-4D97-AF65-F5344CB8AC3E}">
        <p14:creationId xmlns:p14="http://schemas.microsoft.com/office/powerpoint/2010/main" val="6816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925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ptagon 4"/>
          <p:cNvSpPr/>
          <p:nvPr/>
        </p:nvSpPr>
        <p:spPr>
          <a:xfrm>
            <a:off x="4656000" y="1989000"/>
            <a:ext cx="2880000" cy="2880000"/>
          </a:xfrm>
          <a:prstGeom prst="hep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7" name="Heptagon 6"/>
          <p:cNvSpPr/>
          <p:nvPr/>
        </p:nvSpPr>
        <p:spPr>
          <a:xfrm>
            <a:off x="4656000" y="1989000"/>
            <a:ext cx="2880000" cy="2880000"/>
          </a:xfrm>
          <a:prstGeom prst="heptagon">
            <a:avLst/>
          </a:prstGeom>
          <a:solidFill>
            <a:srgbClr val="C55A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6" name="TextBox 5"/>
          <p:cNvSpPr txBox="1"/>
          <p:nvPr/>
        </p:nvSpPr>
        <p:spPr>
          <a:xfrm>
            <a:off x="685722" y="2219379"/>
            <a:ext cx="1991632" cy="1541500"/>
          </a:xfrm>
          <a:prstGeom prst="cloudCallout">
            <a:avLst>
              <a:gd name="adj1" fmla="val 35787"/>
              <a:gd name="adj2" fmla="val 7514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12700"/>
          </a:sp3d>
        </p:spPr>
        <p:txBody>
          <a:bodyPr wrap="square" rtlCol="1" anchor="ctr">
            <a:noAutofit/>
          </a:bodyPr>
          <a:lstStyle/>
          <a:p>
            <a:pPr algn="ctr" rtl="0"/>
            <a:r>
              <a:rPr lang="ar-JO" sz="2800" b="1" dirty="0"/>
              <a:t>سباعي الأضلاع.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46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rrect Answer Marimba Version 2.wav"/>
          </p:stSnd>
        </p:sndAc>
      </p:transition>
    </mc:Choice>
    <mc:Fallback xmlns="">
      <p:transition spd="slow">
        <p:sndAc>
          <p:stSnd>
            <p:snd r:embed="rId5" name="Correct Answer Marimba Version 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Ding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4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ctagon 4"/>
          <p:cNvSpPr/>
          <p:nvPr/>
        </p:nvSpPr>
        <p:spPr>
          <a:xfrm>
            <a:off x="4656000" y="1989000"/>
            <a:ext cx="2880000" cy="2880000"/>
          </a:xfrm>
          <a:prstGeom prst="oc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7" name="Octagon 6"/>
          <p:cNvSpPr/>
          <p:nvPr/>
        </p:nvSpPr>
        <p:spPr>
          <a:xfrm>
            <a:off x="4656000" y="1989000"/>
            <a:ext cx="2880000" cy="2880000"/>
          </a:xfrm>
          <a:prstGeom prst="octagon">
            <a:avLst/>
          </a:prstGeom>
          <a:solidFill>
            <a:srgbClr val="0099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6" name="TextBox 5"/>
          <p:cNvSpPr txBox="1"/>
          <p:nvPr/>
        </p:nvSpPr>
        <p:spPr>
          <a:xfrm>
            <a:off x="685722" y="2219379"/>
            <a:ext cx="1991632" cy="1541500"/>
          </a:xfrm>
          <a:prstGeom prst="cloudCallout">
            <a:avLst>
              <a:gd name="adj1" fmla="val 35787"/>
              <a:gd name="adj2" fmla="val 7514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12700"/>
          </a:sp3d>
        </p:spPr>
        <p:txBody>
          <a:bodyPr wrap="square" rtlCol="1" anchor="ctr">
            <a:noAutofit/>
          </a:bodyPr>
          <a:lstStyle/>
          <a:p>
            <a:pPr algn="ctr" rtl="0"/>
            <a:r>
              <a:rPr lang="ar-JO" sz="2800" b="1" dirty="0"/>
              <a:t>ثماني الأضلاع.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550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rrect Answer Marimba Version 2.wav"/>
          </p:stSnd>
        </p:sndAc>
      </p:transition>
    </mc:Choice>
    <mc:Fallback xmlns="">
      <p:transition spd="slow">
        <p:sndAc>
          <p:stSnd>
            <p:snd r:embed="rId5" name="Correct Answer Marimba Version 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Ding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4505" y="1204686"/>
            <a:ext cx="3562990" cy="2757714"/>
          </a:xfrm>
          <a:prstGeom prst="cloudCallout">
            <a:avLst>
              <a:gd name="adj1" fmla="val -59940"/>
              <a:gd name="adj2" fmla="val 64322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12700"/>
          </a:sp3d>
        </p:spPr>
        <p:txBody>
          <a:bodyPr wrap="square" rtlCol="1" anchor="ctr">
            <a:noAutofit/>
          </a:bodyPr>
          <a:lstStyle/>
          <a:p>
            <a:pPr algn="ctr"/>
            <a:r>
              <a:rPr lang="ar-JO" sz="2800" b="1" dirty="0"/>
              <a:t>قم باستكشاف الأشكال بالضغط على الرموز التي في الأسفل.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940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orrect Answer Bell Chime Version 2.wav"/>
          </p:stSnd>
        </p:sndAc>
      </p:transition>
    </mc:Choice>
    <mc:Fallback xmlns="">
      <p:transition spd="slow">
        <p:blinds dir="vert"/>
        <p:sndAc>
          <p:stSnd>
            <p:snd r:embed="rId4" name="Correct Answer Bell Chime Version 2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107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="">
      <p:transition spd="slow" advClick="0" advTm="0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656000" y="1989000"/>
            <a:ext cx="2880000" cy="28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7" name="Oval 6"/>
          <p:cNvSpPr/>
          <p:nvPr/>
        </p:nvSpPr>
        <p:spPr>
          <a:xfrm>
            <a:off x="4656000" y="1989000"/>
            <a:ext cx="2880000" cy="2880000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6" name="TextBox 5"/>
          <p:cNvSpPr txBox="1"/>
          <p:nvPr/>
        </p:nvSpPr>
        <p:spPr>
          <a:xfrm>
            <a:off x="685722" y="2219379"/>
            <a:ext cx="1991632" cy="1541500"/>
          </a:xfrm>
          <a:prstGeom prst="cloudCallout">
            <a:avLst>
              <a:gd name="adj1" fmla="val 35787"/>
              <a:gd name="adj2" fmla="val 7514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12700"/>
          </a:sp3d>
        </p:spPr>
        <p:txBody>
          <a:bodyPr wrap="square" rtlCol="1" anchor="ctr">
            <a:noAutofit/>
          </a:bodyPr>
          <a:lstStyle/>
          <a:p>
            <a:pPr algn="ctr" rtl="0"/>
            <a:r>
              <a:rPr lang="ar-JO" sz="2800" b="1" dirty="0"/>
              <a:t>دائرة.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9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orrect Answer Marimba Version 2.wav"/>
          </p:stSnd>
        </p:sndAc>
      </p:transition>
    </mc:Choice>
    <mc:Fallback xmlns="">
      <p:transition>
        <p:sndAc>
          <p:stSnd>
            <p:snd r:embed="rId5" name="Correct Answer Marimba Version 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Ding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797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656000" y="2349000"/>
            <a:ext cx="2880000" cy="216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7" name="Oval 6"/>
          <p:cNvSpPr/>
          <p:nvPr/>
        </p:nvSpPr>
        <p:spPr>
          <a:xfrm>
            <a:off x="4656000" y="2349000"/>
            <a:ext cx="2880000" cy="2160000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6" name="TextBox 5"/>
          <p:cNvSpPr txBox="1"/>
          <p:nvPr/>
        </p:nvSpPr>
        <p:spPr>
          <a:xfrm>
            <a:off x="685722" y="2219379"/>
            <a:ext cx="1991632" cy="1541500"/>
          </a:xfrm>
          <a:prstGeom prst="cloudCallout">
            <a:avLst>
              <a:gd name="adj1" fmla="val 35787"/>
              <a:gd name="adj2" fmla="val 7514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12700"/>
          </a:sp3d>
        </p:spPr>
        <p:txBody>
          <a:bodyPr wrap="square" rtlCol="1" anchor="ctr">
            <a:noAutofit/>
          </a:bodyPr>
          <a:lstStyle/>
          <a:p>
            <a:pPr algn="ctr" rtl="0"/>
            <a:r>
              <a:rPr lang="ar-JO" sz="2800" b="1" dirty="0"/>
              <a:t>بيضاوي.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19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rrect Answer Marimba Version 2.wav"/>
          </p:stSnd>
        </p:sndAc>
      </p:transition>
    </mc:Choice>
    <mc:Fallback xmlns="">
      <p:transition spd="slow">
        <p:sndAc>
          <p:stSnd>
            <p:snd r:embed="rId5" name="Correct Answer Marimba Version 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Ding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498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/>
          <p:cNvSpPr/>
          <p:nvPr/>
        </p:nvSpPr>
        <p:spPr>
          <a:xfrm>
            <a:off x="4656000" y="1989000"/>
            <a:ext cx="2880000" cy="2880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7" name="Isosceles Triangle 6"/>
          <p:cNvSpPr/>
          <p:nvPr/>
        </p:nvSpPr>
        <p:spPr>
          <a:xfrm>
            <a:off x="4656000" y="1989000"/>
            <a:ext cx="2880000" cy="2880000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endParaRPr lang="ar-JO" dirty="0"/>
          </a:p>
        </p:txBody>
      </p:sp>
      <p:sp>
        <p:nvSpPr>
          <p:cNvPr id="6" name="TextBox 5"/>
          <p:cNvSpPr txBox="1"/>
          <p:nvPr/>
        </p:nvSpPr>
        <p:spPr>
          <a:xfrm>
            <a:off x="685722" y="2219379"/>
            <a:ext cx="1991632" cy="1541500"/>
          </a:xfrm>
          <a:prstGeom prst="cloudCallout">
            <a:avLst>
              <a:gd name="adj1" fmla="val 35787"/>
              <a:gd name="adj2" fmla="val 75144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soft" dir="t"/>
          </a:scene3d>
          <a:sp3d prstMaterial="matte">
            <a:bevelT w="190500" h="12700"/>
          </a:sp3d>
        </p:spPr>
        <p:txBody>
          <a:bodyPr wrap="square" rtlCol="1" anchor="ctr">
            <a:noAutofit/>
          </a:bodyPr>
          <a:lstStyle/>
          <a:p>
            <a:pPr algn="ctr" rtl="0"/>
            <a:r>
              <a:rPr lang="ar-JO" sz="2800" b="1" dirty="0"/>
              <a:t>مثلث.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9" t="13908" r="16420" b="19553"/>
          <a:stretch/>
        </p:blipFill>
        <p:spPr>
          <a:xfrm rot="684925">
            <a:off x="2056610" y="3900055"/>
            <a:ext cx="1632546" cy="22628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216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orrect Answer Marimba Version 2.wav"/>
          </p:stSnd>
        </p:sndAc>
      </p:transition>
    </mc:Choice>
    <mc:Fallback xmlns="">
      <p:transition spd="slow">
        <p:sndAc>
          <p:stSnd>
            <p:snd r:embed="rId5" name="Correct Answer Marimba Version 2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 Answer Ding Versio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مخصص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954F72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86</Words>
  <Application>Microsoft Office PowerPoint</Application>
  <PresentationFormat>شاشة عريضة</PresentationFormat>
  <Paragraphs>17</Paragraphs>
  <Slides>23</Slides>
  <Notes>0</Notes>
  <HiddenSlides>1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23</vt:i4>
      </vt:variant>
    </vt:vector>
  </HeadingPairs>
  <TitlesOfParts>
    <vt:vector size="29" baseType="lpstr">
      <vt:lpstr>Arial</vt:lpstr>
      <vt:lpstr>A Jannat LT</vt:lpstr>
      <vt:lpstr>Calibri</vt:lpstr>
      <vt:lpstr>Calibri Light</vt:lpstr>
      <vt:lpstr>Office Theme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الأشكال الهندسية</dc:title>
  <dc:creator>قناة البوربوينت الإسلامي</dc:creator>
  <cp:lastModifiedBy>قناة البوربوينت الإسلامي</cp:lastModifiedBy>
  <cp:revision>56</cp:revision>
  <dcterms:created xsi:type="dcterms:W3CDTF">2017-03-19T17:34:20Z</dcterms:created>
  <dcterms:modified xsi:type="dcterms:W3CDTF">2025-04-14T15:20:10Z</dcterms:modified>
</cp:coreProperties>
</file>