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5"/>
  </p:notesMasterIdLst>
  <p:sldIdLst>
    <p:sldId id="267" r:id="rId3"/>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15"/>
    <a:srgbClr val="EE860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85477" autoAdjust="0"/>
  </p:normalViewPr>
  <p:slideViewPr>
    <p:cSldViewPr snapToGrid="0">
      <p:cViewPr varScale="1">
        <p:scale>
          <a:sx n="70" d="100"/>
          <a:sy n="70" d="100"/>
        </p:scale>
        <p:origin x="44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0A82756-70D7-4107-82EA-04A331299D9F}" type="datetimeFigureOut">
              <a:rPr lang="ar-JO" smtClean="0"/>
              <a:t>16/10/1446</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EA51D71-0A01-415F-8AFF-026A053A75C8}" type="slidenum">
              <a:rPr lang="ar-JO" smtClean="0"/>
              <a:t>‹#›</a:t>
            </a:fld>
            <a:endParaRPr lang="ar-JO"/>
          </a:p>
        </p:txBody>
      </p:sp>
    </p:spTree>
    <p:extLst>
      <p:ext uri="{BB962C8B-B14F-4D97-AF65-F5344CB8AC3E}">
        <p14:creationId xmlns:p14="http://schemas.microsoft.com/office/powerpoint/2010/main" val="42883625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2</a:t>
            </a:fld>
            <a:endParaRPr lang="ar-JO"/>
          </a:p>
        </p:txBody>
      </p:sp>
    </p:spTree>
    <p:extLst>
      <p:ext uri="{BB962C8B-B14F-4D97-AF65-F5344CB8AC3E}">
        <p14:creationId xmlns:p14="http://schemas.microsoft.com/office/powerpoint/2010/main" val="205916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11</a:t>
            </a:fld>
            <a:endParaRPr lang="ar-JO"/>
          </a:p>
        </p:txBody>
      </p:sp>
    </p:spTree>
    <p:extLst>
      <p:ext uri="{BB962C8B-B14F-4D97-AF65-F5344CB8AC3E}">
        <p14:creationId xmlns:p14="http://schemas.microsoft.com/office/powerpoint/2010/main" val="87820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12</a:t>
            </a:fld>
            <a:endParaRPr lang="ar-JO"/>
          </a:p>
        </p:txBody>
      </p:sp>
    </p:spTree>
    <p:extLst>
      <p:ext uri="{BB962C8B-B14F-4D97-AF65-F5344CB8AC3E}">
        <p14:creationId xmlns:p14="http://schemas.microsoft.com/office/powerpoint/2010/main" val="159249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3</a:t>
            </a:fld>
            <a:endParaRPr lang="ar-JO"/>
          </a:p>
        </p:txBody>
      </p:sp>
    </p:spTree>
    <p:extLst>
      <p:ext uri="{BB962C8B-B14F-4D97-AF65-F5344CB8AC3E}">
        <p14:creationId xmlns:p14="http://schemas.microsoft.com/office/powerpoint/2010/main" val="422077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4</a:t>
            </a:fld>
            <a:endParaRPr lang="ar-JO"/>
          </a:p>
        </p:txBody>
      </p:sp>
    </p:spTree>
    <p:extLst>
      <p:ext uri="{BB962C8B-B14F-4D97-AF65-F5344CB8AC3E}">
        <p14:creationId xmlns:p14="http://schemas.microsoft.com/office/powerpoint/2010/main" val="20714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5</a:t>
            </a:fld>
            <a:endParaRPr lang="ar-JO"/>
          </a:p>
        </p:txBody>
      </p:sp>
    </p:spTree>
    <p:extLst>
      <p:ext uri="{BB962C8B-B14F-4D97-AF65-F5344CB8AC3E}">
        <p14:creationId xmlns:p14="http://schemas.microsoft.com/office/powerpoint/2010/main" val="357732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6</a:t>
            </a:fld>
            <a:endParaRPr lang="ar-JO"/>
          </a:p>
        </p:txBody>
      </p:sp>
    </p:spTree>
    <p:extLst>
      <p:ext uri="{BB962C8B-B14F-4D97-AF65-F5344CB8AC3E}">
        <p14:creationId xmlns:p14="http://schemas.microsoft.com/office/powerpoint/2010/main" val="217605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7</a:t>
            </a:fld>
            <a:endParaRPr lang="ar-JO"/>
          </a:p>
        </p:txBody>
      </p:sp>
    </p:spTree>
    <p:extLst>
      <p:ext uri="{BB962C8B-B14F-4D97-AF65-F5344CB8AC3E}">
        <p14:creationId xmlns:p14="http://schemas.microsoft.com/office/powerpoint/2010/main" val="387986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8</a:t>
            </a:fld>
            <a:endParaRPr lang="ar-JO"/>
          </a:p>
        </p:txBody>
      </p:sp>
    </p:spTree>
    <p:extLst>
      <p:ext uri="{BB962C8B-B14F-4D97-AF65-F5344CB8AC3E}">
        <p14:creationId xmlns:p14="http://schemas.microsoft.com/office/powerpoint/2010/main" val="126700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9</a:t>
            </a:fld>
            <a:endParaRPr lang="ar-JO"/>
          </a:p>
        </p:txBody>
      </p:sp>
    </p:spTree>
    <p:extLst>
      <p:ext uri="{BB962C8B-B14F-4D97-AF65-F5344CB8AC3E}">
        <p14:creationId xmlns:p14="http://schemas.microsoft.com/office/powerpoint/2010/main" val="121010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a:t>
            </a:r>
          </a:p>
          <a:p>
            <a:pPr algn="ctr"/>
            <a:r>
              <a:rPr lang="ar-JO" dirty="0"/>
              <a:t>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7EA51D71-0A01-415F-8AFF-026A053A75C8}" type="slidenum">
              <a:rPr lang="ar-JO" smtClean="0"/>
              <a:t>10</a:t>
            </a:fld>
            <a:endParaRPr lang="ar-JO"/>
          </a:p>
        </p:txBody>
      </p:sp>
    </p:spTree>
    <p:extLst>
      <p:ext uri="{BB962C8B-B14F-4D97-AF65-F5344CB8AC3E}">
        <p14:creationId xmlns:p14="http://schemas.microsoft.com/office/powerpoint/2010/main" val="31055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2F2698-E7E0-620C-1F4D-F8754381AAE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87E5BC76-0360-0C5D-3035-0BA1B8C0B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FB8D4C31-640A-5774-FCEC-8E86308541F6}"/>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017B1C5F-4BF7-240B-4749-DE2346A73B40}"/>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12F4CA3F-3179-F45B-3D2C-94EB61002539}"/>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351715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6FEE6D-AB4A-85B1-097F-294E99647CF0}"/>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01C7C1B5-06F2-6930-E090-6A00E8FB8E8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0CEC35C2-86F5-65CB-0BB2-39EA286C7FA8}"/>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E30B7020-6FEF-40D8-7038-42518618B6EE}"/>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2964CCD7-9A18-5CD8-4FA4-30A7B74EFF25}"/>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192126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CFACBB4-96D6-B5CC-F0EB-89381BA6D3B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A8E828B7-3FA2-C088-0473-338E9CC14FF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DE85194A-51E1-7A9C-24FC-F7B7E4AEC574}"/>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755EFF7E-3C67-A7F7-DC2A-AFDD4ABDCB29}"/>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460B00FC-7366-F3F0-7F40-AB38C2F137A7}"/>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168004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9542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D67A65-D284-E2C9-6098-58F5665C29B7}"/>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9F0450E0-4F7C-CE62-84E8-153CD0ABEB2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E7550C5B-B1E5-A5CC-9DE6-9B963CFC42AA}"/>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3F27A54F-CDA0-911A-8A55-C61D2A622AE0}"/>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AC6FE035-91AD-D21E-652B-A28E573FD314}"/>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73426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16F310-92DA-0672-851B-246D9CCD6AE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EC44C02A-CA78-E20A-4086-281812262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91C6A16-72F2-3D2C-221F-E733120AB6FC}"/>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3EE5BBF3-9B46-AE71-B3AA-CC1AA1E0E05B}"/>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DD15E242-C7BF-C32A-D10D-52D4EB9214AE}"/>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38875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F3E9FB-A3A8-DA12-BEFA-28F53814E83C}"/>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699FED67-761B-E8B8-E966-EE6722E84169}"/>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CC6867F0-18D5-876A-F300-5DD37C5250A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D83D032D-D348-6727-21E6-DBB2C0EF4FD7}"/>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6" name="عنصر نائب للتذييل 5">
            <a:extLst>
              <a:ext uri="{FF2B5EF4-FFF2-40B4-BE49-F238E27FC236}">
                <a16:creationId xmlns:a16="http://schemas.microsoft.com/office/drawing/2014/main" id="{F1DD8B0A-D0D5-2D1C-5515-098A85020366}"/>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0BB8C14A-8BDB-70FF-3816-CD4B6DC10B42}"/>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392805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4C742C-B0F1-F7D3-B0E8-32EC455C2C1E}"/>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84761B43-EAFD-6DB1-2D27-AA3D499E0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AE62C84A-620E-8453-84A4-9F296C45973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C06A17C6-A740-ECF2-9F4F-F8017C17B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1BF6E6A-77D4-EA4C-3DB1-65F098105A0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1EFB201D-D2EE-808E-793A-6884DAF8F369}"/>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8" name="عنصر نائب للتذييل 7">
            <a:extLst>
              <a:ext uri="{FF2B5EF4-FFF2-40B4-BE49-F238E27FC236}">
                <a16:creationId xmlns:a16="http://schemas.microsoft.com/office/drawing/2014/main" id="{563ED5F0-460B-FBCE-87A7-42F71467D6D8}"/>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920CA0C3-B17E-51A0-0EC0-16AF9B30B4D8}"/>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222272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9A1CFC-A90B-C89E-2DE3-E4ED7E04FFCE}"/>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AAB84213-F154-99C9-E333-5E65A962ADF4}"/>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4" name="عنصر نائب للتذييل 3">
            <a:extLst>
              <a:ext uri="{FF2B5EF4-FFF2-40B4-BE49-F238E27FC236}">
                <a16:creationId xmlns:a16="http://schemas.microsoft.com/office/drawing/2014/main" id="{4BC35598-247D-EF50-235C-0E695F13B0F3}"/>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82764D74-74F3-D0AC-146F-7DE2BB957298}"/>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428138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052DFFF-FCF3-6C1D-6D37-1392B3E7A7D2}"/>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3" name="عنصر نائب للتذييل 2">
            <a:extLst>
              <a:ext uri="{FF2B5EF4-FFF2-40B4-BE49-F238E27FC236}">
                <a16:creationId xmlns:a16="http://schemas.microsoft.com/office/drawing/2014/main" id="{3D0EC56E-C79F-8D23-3280-8699C2D48A03}"/>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474F1EF8-66E3-D033-5EC0-F3762C80E44E}"/>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418064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C95DA4-30E8-AC56-7AA5-771F1DA29E2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6A01A366-97B9-80C5-B81C-955DCE297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AB3D517D-34AF-E95F-B25B-1316E784B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83D532F-242B-37E0-BC03-C4FA96F5787A}"/>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6" name="عنصر نائب للتذييل 5">
            <a:extLst>
              <a:ext uri="{FF2B5EF4-FFF2-40B4-BE49-F238E27FC236}">
                <a16:creationId xmlns:a16="http://schemas.microsoft.com/office/drawing/2014/main" id="{D6412FE6-F7D2-1D79-2173-216BF5382166}"/>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B29EF845-201B-071B-45FC-14A024774BCB}"/>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381312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584A84-107C-A648-F1B7-B9AAC2F3371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EC4B3FD6-7212-A2A8-6535-24644832B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98F0471B-5E27-8E49-DA9E-A54392F81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4252DF1-A96F-10DF-BCC2-FBEC1A3C79EE}"/>
              </a:ext>
            </a:extLst>
          </p:cNvPr>
          <p:cNvSpPr>
            <a:spLocks noGrp="1"/>
          </p:cNvSpPr>
          <p:nvPr>
            <p:ph type="dt" sz="half" idx="10"/>
          </p:nvPr>
        </p:nvSpPr>
        <p:spPr/>
        <p:txBody>
          <a:bodyPr/>
          <a:lstStyle/>
          <a:p>
            <a:fld id="{4572C54E-A4C6-4D8F-970B-CA257C1D8787}" type="datetimeFigureOut">
              <a:rPr lang="ar-JO" smtClean="0"/>
              <a:t>16/10/1446</a:t>
            </a:fld>
            <a:endParaRPr lang="ar-JO"/>
          </a:p>
        </p:txBody>
      </p:sp>
      <p:sp>
        <p:nvSpPr>
          <p:cNvPr id="6" name="عنصر نائب للتذييل 5">
            <a:extLst>
              <a:ext uri="{FF2B5EF4-FFF2-40B4-BE49-F238E27FC236}">
                <a16:creationId xmlns:a16="http://schemas.microsoft.com/office/drawing/2014/main" id="{E09B9151-E6F5-73F6-9623-945854697024}"/>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5357D0BB-1AA8-24F4-308E-0B92AABF03CA}"/>
              </a:ext>
            </a:extLst>
          </p:cNvPr>
          <p:cNvSpPr>
            <a:spLocks noGrp="1"/>
          </p:cNvSpPr>
          <p:nvPr>
            <p:ph type="sldNum" sz="quarter" idx="12"/>
          </p:nvPr>
        </p:nvSpPr>
        <p:spPr/>
        <p:txBody>
          <a:bodyPr/>
          <a:lstStyle/>
          <a:p>
            <a:fld id="{15EBB827-FE36-44D2-A1D8-B3A2038F5683}" type="slidenum">
              <a:rPr lang="ar-JO" smtClean="0"/>
              <a:t>‹#›</a:t>
            </a:fld>
            <a:endParaRPr lang="ar-JO"/>
          </a:p>
        </p:txBody>
      </p:sp>
    </p:spTree>
    <p:extLst>
      <p:ext uri="{BB962C8B-B14F-4D97-AF65-F5344CB8AC3E}">
        <p14:creationId xmlns:p14="http://schemas.microsoft.com/office/powerpoint/2010/main" val="419287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69021B1-AD18-99B6-082B-7D3BC4FF556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2E0ECE6B-26CC-1275-CAD5-4C303DDBC3B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61A9F815-44BB-6811-D3B4-0AF9E2BE5FC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72C54E-A4C6-4D8F-970B-CA257C1D8787}"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4C5BCDDF-1347-6EDB-B562-4762671E1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FCC96315-AE9B-C499-2792-1A277FA97ED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EBB827-FE36-44D2-A1D8-B3A2038F5683}" type="slidenum">
              <a:rPr lang="ar-JO" smtClean="0"/>
              <a:t>‹#›</a:t>
            </a:fld>
            <a:endParaRPr lang="ar-JO"/>
          </a:p>
        </p:txBody>
      </p:sp>
    </p:spTree>
    <p:extLst>
      <p:ext uri="{BB962C8B-B14F-4D97-AF65-F5344CB8AC3E}">
        <p14:creationId xmlns:p14="http://schemas.microsoft.com/office/powerpoint/2010/main" val="141149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784417964"/>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343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290898"/>
            <a:ext cx="7579376" cy="4001095"/>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إكليل الجبل.</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يُعرف أيضًا باسم عسل </a:t>
            </a:r>
            <a:r>
              <a:rPr lang="ar-JO" sz="4000" b="1" dirty="0" err="1">
                <a:effectLst>
                  <a:outerShdw blurRad="38100" dist="38100" dir="2700000" algn="tl">
                    <a:srgbClr val="000000">
                      <a:alpha val="43137"/>
                    </a:srgbClr>
                  </a:outerShdw>
                </a:effectLst>
                <a:cs typeface="(AH) Manal Medium" pitchFamily="2" charset="-78"/>
              </a:rPr>
              <a:t>الروزماري</a:t>
            </a:r>
            <a:r>
              <a:rPr lang="ar-JO" sz="4000" b="1" dirty="0">
                <a:effectLst>
                  <a:outerShdw blurRad="38100" dist="38100" dir="2700000" algn="tl">
                    <a:srgbClr val="000000">
                      <a:alpha val="43137"/>
                    </a:srgbClr>
                  </a:outerShdw>
                </a:effectLst>
                <a:cs typeface="(AH) Manal Medium" pitchFamily="2" charset="-78"/>
              </a:rPr>
              <a:t>، وهو غني بمضادات الأكسدة الضروري في الحفاظ على سلامتك الجسدية، ويستخدم في مستحضرات التجميل، لقدرته على زيادة الرطوبة في الجلد، ومنع إصابته بالتشققات الناجمة عن الجفاف.</a:t>
            </a:r>
          </a:p>
        </p:txBody>
      </p:sp>
      <p:pic>
        <p:nvPicPr>
          <p:cNvPr id="3" name="صورة 2">
            <a:extLst>
              <a:ext uri="{FF2B5EF4-FFF2-40B4-BE49-F238E27FC236}">
                <a16:creationId xmlns:a16="http://schemas.microsoft.com/office/drawing/2014/main" id="{A8F5A7FD-AE06-8A30-E9FB-5304BAC6601B}"/>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05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290898"/>
            <a:ext cx="7579376" cy="4001095"/>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اللافندر.</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يُعد عسل اللافندر من الأطعمة الغنية بالمركبات </a:t>
            </a:r>
            <a:r>
              <a:rPr lang="ar-JO" sz="4000" b="1" dirty="0" err="1">
                <a:effectLst>
                  <a:outerShdw blurRad="38100" dist="38100" dir="2700000" algn="tl">
                    <a:srgbClr val="000000">
                      <a:alpha val="43137"/>
                    </a:srgbClr>
                  </a:outerShdw>
                </a:effectLst>
                <a:cs typeface="(AH) Manal Medium" pitchFamily="2" charset="-78"/>
              </a:rPr>
              <a:t>الفينولية</a:t>
            </a:r>
            <a:r>
              <a:rPr lang="ar-JO" sz="4000" b="1" dirty="0">
                <a:effectLst>
                  <a:outerShdw blurRad="38100" dist="38100" dir="2700000" algn="tl">
                    <a:srgbClr val="000000">
                      <a:alpha val="43137"/>
                    </a:srgbClr>
                  </a:outerShdw>
                </a:effectLst>
                <a:cs typeface="(AH) Manal Medium" pitchFamily="2" charset="-78"/>
              </a:rPr>
              <a:t>، والأحماض الأمينية، والسكريات، والإنزيمات الأساسية، يمتلك خصائص مضادة للفطريات والأكسدة بسبب محتواه الغني بفيتامين ج، </a:t>
            </a:r>
            <a:r>
              <a:rPr lang="ar-JO" sz="4000" b="1" dirty="0" err="1">
                <a:effectLst>
                  <a:outerShdw blurRad="38100" dist="38100" dir="2700000" algn="tl">
                    <a:srgbClr val="000000">
                      <a:alpha val="43137"/>
                    </a:srgbClr>
                  </a:outerShdw>
                </a:effectLst>
                <a:cs typeface="(AH) Manal Medium" pitchFamily="2" charset="-78"/>
              </a:rPr>
              <a:t>والفلافونويد</a:t>
            </a:r>
            <a:r>
              <a:rPr lang="ar-JO" sz="4000" b="1" dirty="0">
                <a:effectLst>
                  <a:outerShdw blurRad="38100" dist="38100" dir="2700000" algn="tl">
                    <a:srgbClr val="000000">
                      <a:alpha val="43137"/>
                    </a:srgbClr>
                  </a:outerShdw>
                </a:effectLst>
                <a:cs typeface="(AH) Manal Medium" pitchFamily="2" charset="-78"/>
              </a:rPr>
              <a:t>، يتم استخدامه لعلاج قرح القدم، والتهابات الجلد.</a:t>
            </a:r>
          </a:p>
        </p:txBody>
      </p:sp>
      <p:pic>
        <p:nvPicPr>
          <p:cNvPr id="4" name="صورة 3">
            <a:extLst>
              <a:ext uri="{FF2B5EF4-FFF2-40B4-BE49-F238E27FC236}">
                <a16:creationId xmlns:a16="http://schemas.microsoft.com/office/drawing/2014/main" id="{D0CB3A9A-E82F-8F1D-0661-8A1972CC15B2}"/>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754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906450"/>
            <a:ext cx="7579376" cy="2769989"/>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a:t>
            </a:r>
            <a:r>
              <a:rPr lang="ar-JO" sz="4400" b="1" dirty="0" err="1">
                <a:solidFill>
                  <a:srgbClr val="800000"/>
                </a:solidFill>
                <a:effectLst>
                  <a:outerShdw blurRad="38100" dist="38100" dir="2700000" algn="tl">
                    <a:srgbClr val="000000">
                      <a:alpha val="43137"/>
                    </a:srgbClr>
                  </a:outerShdw>
                </a:effectLst>
                <a:cs typeface="(AH) Manal Medium" pitchFamily="2" charset="-78"/>
              </a:rPr>
              <a:t>جامون</a:t>
            </a:r>
            <a:r>
              <a:rPr lang="ar-JO" sz="4400" b="1" dirty="0">
                <a:solidFill>
                  <a:srgbClr val="800000"/>
                </a:solidFill>
                <a:effectLst>
                  <a:outerShdw blurRad="38100" dist="38100" dir="2700000" algn="tl">
                    <a:srgbClr val="000000">
                      <a:alpha val="43137"/>
                    </a:srgbClr>
                  </a:outerShdw>
                </a:effectLst>
                <a:cs typeface="(AH) Manal Medium" pitchFamily="2" charset="-78"/>
              </a:rPr>
              <a:t>.</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يمتاز عسل </a:t>
            </a:r>
            <a:r>
              <a:rPr lang="ar-JO" sz="4000" b="1" dirty="0" err="1">
                <a:effectLst>
                  <a:outerShdw blurRad="38100" dist="38100" dir="2700000" algn="tl">
                    <a:srgbClr val="000000">
                      <a:alpha val="43137"/>
                    </a:srgbClr>
                  </a:outerShdw>
                </a:effectLst>
                <a:cs typeface="(AH) Manal Medium" pitchFamily="2" charset="-78"/>
              </a:rPr>
              <a:t>جامون</a:t>
            </a:r>
            <a:r>
              <a:rPr lang="ar-JO" sz="4000" b="1" dirty="0">
                <a:effectLst>
                  <a:outerShdw blurRad="38100" dist="38100" dir="2700000" algn="tl">
                    <a:srgbClr val="000000">
                      <a:alpha val="43137"/>
                    </a:srgbClr>
                  </a:outerShdw>
                </a:effectLst>
                <a:cs typeface="(AH) Manal Medium" pitchFamily="2" charset="-78"/>
              </a:rPr>
              <a:t> بخصائصه المضاد للأكسدة، وقدرته على نمو الميكروبات، وتعزيز التئام الجروح عند تطبيقه على المناطق المصابة.</a:t>
            </a:r>
          </a:p>
        </p:txBody>
      </p:sp>
      <p:pic>
        <p:nvPicPr>
          <p:cNvPr id="3" name="صورة 2">
            <a:extLst>
              <a:ext uri="{FF2B5EF4-FFF2-40B4-BE49-F238E27FC236}">
                <a16:creationId xmlns:a16="http://schemas.microsoft.com/office/drawing/2014/main" id="{F146A319-CB43-A80A-604E-FE9C3495643C}"/>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0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AFD3B876-A1B8-3D63-7EF0-2E35AC0CB149}"/>
              </a:ext>
            </a:extLst>
          </p:cNvPr>
          <p:cNvSpPr txBox="1"/>
          <p:nvPr/>
        </p:nvSpPr>
        <p:spPr>
          <a:xfrm>
            <a:off x="571010" y="1176305"/>
            <a:ext cx="3315434" cy="3570208"/>
          </a:xfrm>
          <a:prstGeom prst="rect">
            <a:avLst/>
          </a:prstGeom>
          <a:noFill/>
        </p:spPr>
        <p:txBody>
          <a:bodyPr wrap="square" anchor="ctr">
            <a:spAutoFit/>
            <a:scene3d>
              <a:camera prst="orthographicFront"/>
              <a:lightRig rig="threePt" dir="t"/>
            </a:scene3d>
            <a:sp3d extrusionH="57150">
              <a:bevelT h="25400" prst="softRound"/>
            </a:sp3d>
          </a:bodyPr>
          <a:lstStyle/>
          <a:p>
            <a:pPr algn="ctr">
              <a:spcAft>
                <a:spcPts val="600"/>
              </a:spcAft>
            </a:pPr>
            <a:r>
              <a:rPr lang="ar-JO" sz="7200" b="1" dirty="0">
                <a:solidFill>
                  <a:srgbClr val="EE860A"/>
                </a:solidFill>
                <a:cs typeface="AL-Fares" pitchFamily="2" charset="-78"/>
              </a:rPr>
              <a:t>أنواع</a:t>
            </a:r>
          </a:p>
          <a:p>
            <a:pPr algn="ctr">
              <a:spcAft>
                <a:spcPts val="600"/>
              </a:spcAft>
            </a:pPr>
            <a:r>
              <a:rPr lang="ar-JO" sz="7200" b="1" dirty="0">
                <a:solidFill>
                  <a:srgbClr val="EE860A"/>
                </a:solidFill>
                <a:cs typeface="AL-Fares" pitchFamily="2" charset="-78"/>
              </a:rPr>
              <a:t>العسل</a:t>
            </a:r>
          </a:p>
          <a:p>
            <a:pPr algn="ctr">
              <a:spcAft>
                <a:spcPts val="600"/>
              </a:spcAft>
            </a:pPr>
            <a:r>
              <a:rPr lang="ar-JO" sz="7200" b="1" dirty="0">
                <a:solidFill>
                  <a:srgbClr val="EE860A"/>
                </a:solidFill>
                <a:cs typeface="AL-Fares" pitchFamily="2" charset="-78"/>
              </a:rPr>
              <a:t>وفوائده</a:t>
            </a:r>
            <a:endParaRPr lang="ar-JO" sz="7200" dirty="0">
              <a:solidFill>
                <a:srgbClr val="EE860A"/>
              </a:solidFill>
              <a:cs typeface="AL-Fares" pitchFamily="2" charset="-78"/>
            </a:endParaRPr>
          </a:p>
        </p:txBody>
      </p:sp>
      <p:sp>
        <p:nvSpPr>
          <p:cNvPr id="5" name="مربع نص 4">
            <a:extLst>
              <a:ext uri="{FF2B5EF4-FFF2-40B4-BE49-F238E27FC236}">
                <a16:creationId xmlns:a16="http://schemas.microsoft.com/office/drawing/2014/main" id="{6ABA2F4F-EA8B-01DC-5DB0-F7D2FF66881C}"/>
              </a:ext>
            </a:extLst>
          </p:cNvPr>
          <p:cNvSpPr txBox="1"/>
          <p:nvPr/>
        </p:nvSpPr>
        <p:spPr>
          <a:xfrm>
            <a:off x="425781" y="5093588"/>
            <a:ext cx="3605892" cy="723275"/>
          </a:xfrm>
          <a:prstGeom prst="rect">
            <a:avLst/>
          </a:prstGeom>
          <a:noFill/>
        </p:spPr>
        <p:txBody>
          <a:bodyPr wrap="square" anchor="ctr">
            <a:spAutoFit/>
            <a:scene3d>
              <a:camera prst="orthographicFront"/>
              <a:lightRig rig="threePt" dir="t"/>
            </a:scene3d>
            <a:sp3d extrusionH="57150">
              <a:bevelT h="25400" prst="softRound"/>
            </a:sp3d>
          </a:bodyPr>
          <a:lstStyle/>
          <a:p>
            <a:pPr algn="ctr" rtl="0">
              <a:spcAft>
                <a:spcPts val="600"/>
              </a:spcAft>
            </a:pPr>
            <a:r>
              <a:rPr lang="ar-JO" b="1" dirty="0">
                <a:solidFill>
                  <a:srgbClr val="EE860A"/>
                </a:solidFill>
                <a:cs typeface="AL-Fares" pitchFamily="2" charset="-78"/>
              </a:rPr>
              <a:t>قناة البوربوينت الإسلامي</a:t>
            </a:r>
          </a:p>
          <a:p>
            <a:pPr algn="ctr" rtl="0">
              <a:spcAft>
                <a:spcPts val="600"/>
              </a:spcAft>
            </a:pPr>
            <a:r>
              <a:rPr lang="en-US" b="1" dirty="0">
                <a:solidFill>
                  <a:srgbClr val="EE860A"/>
                </a:solidFill>
                <a:cs typeface="AL-Fares" pitchFamily="2" charset="-78"/>
              </a:rPr>
              <a:t>youtube.com/c/</a:t>
            </a:r>
            <a:r>
              <a:rPr lang="en-US" b="1" dirty="0" err="1">
                <a:solidFill>
                  <a:srgbClr val="EE860A"/>
                </a:solidFill>
                <a:cs typeface="AL-Fares" pitchFamily="2" charset="-78"/>
              </a:rPr>
              <a:t>IslamicPowerPoint</a:t>
            </a:r>
            <a:endParaRPr lang="ar-JO" dirty="0">
              <a:solidFill>
                <a:srgbClr val="EE860A"/>
              </a:solidFill>
              <a:cs typeface="AL-Fares" pitchFamily="2" charset="-78"/>
            </a:endParaRPr>
          </a:p>
        </p:txBody>
      </p:sp>
    </p:spTree>
    <p:extLst>
      <p:ext uri="{BB962C8B-B14F-4D97-AF65-F5344CB8AC3E}">
        <p14:creationId xmlns:p14="http://schemas.microsoft.com/office/powerpoint/2010/main" val="234894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0A378E1-09D2-F8A3-B4C3-9B050D03F16D}"/>
              </a:ext>
            </a:extLst>
          </p:cNvPr>
          <p:cNvSpPr txBox="1"/>
          <p:nvPr/>
        </p:nvSpPr>
        <p:spPr>
          <a:xfrm>
            <a:off x="982532" y="2764913"/>
            <a:ext cx="10226936" cy="2554545"/>
          </a:xfrm>
          <a:prstGeom prst="rect">
            <a:avLst/>
          </a:prstGeom>
          <a:noFill/>
        </p:spPr>
        <p:txBody>
          <a:bodyPr wrap="square" anchor="ctr">
            <a:spAutoFit/>
          </a:bodyPr>
          <a:lstStyle/>
          <a:p>
            <a:pPr indent="457200" algn="just">
              <a:spcAft>
                <a:spcPts val="1200"/>
              </a:spcAft>
            </a:pPr>
            <a:r>
              <a:rPr lang="ar-JO" sz="4000" dirty="0">
                <a:effectLst>
                  <a:outerShdw blurRad="38100" dist="38100" dir="2700000" algn="tl">
                    <a:srgbClr val="000000">
                      <a:alpha val="43137"/>
                    </a:srgbClr>
                  </a:outerShdw>
                </a:effectLst>
                <a:cs typeface="(AH) Manal Medium" pitchFamily="2" charset="-78"/>
              </a:rPr>
              <a:t>يتم استخدام العسل منذ العصور القديمة لعلاج العديد من الأمراض، فهو يمتلك خصائص مضادة للالتهابات، لكن تعتمد جودة العسل في العلاج على نوع العسل، فتأثير بعض أنواعه أقوى من الأخرى، وتاليًا نُقدم لكم أنواع العسل بالصور لتتعرفوا على خصائص كل نوع.</a:t>
            </a:r>
          </a:p>
        </p:txBody>
      </p:sp>
    </p:spTree>
    <p:extLst>
      <p:ext uri="{BB962C8B-B14F-4D97-AF65-F5344CB8AC3E}">
        <p14:creationId xmlns:p14="http://schemas.microsoft.com/office/powerpoint/2010/main" val="21530048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290898"/>
            <a:ext cx="7579376" cy="4001095"/>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الأكاسيا.</a:t>
            </a:r>
          </a:p>
          <a:p>
            <a:pPr indent="457200" algn="just">
              <a:spcAft>
                <a:spcPts val="1200"/>
              </a:spcAft>
            </a:pPr>
            <a:r>
              <a:rPr lang="ar-JO" sz="4000" dirty="0">
                <a:effectLst>
                  <a:outerShdw blurRad="38100" dist="38100" dir="2700000" algn="tl">
                    <a:srgbClr val="000000">
                      <a:alpha val="43137"/>
                    </a:srgbClr>
                  </a:outerShdw>
                </a:effectLst>
                <a:cs typeface="(AH) Manal Medium" pitchFamily="2" charset="-78"/>
              </a:rPr>
              <a:t>يتميز عسل الأكاسيا أنه ذو طعم حلو للغاية، ويحتوي على تركيز عالي من الفركتوز، ومستوى منخفض من السكروز، كما أنه ذو فوائد علاجية عدة، إذ يُعد مضادًا طبيعيًا للالتهابات، كما أنه يُحسّن من وظائف الكبد، ويُسهّل حركة الأمعاء.</a:t>
            </a:r>
          </a:p>
        </p:txBody>
      </p:sp>
      <p:pic>
        <p:nvPicPr>
          <p:cNvPr id="3" name="صورة 2">
            <a:extLst>
              <a:ext uri="{FF2B5EF4-FFF2-40B4-BE49-F238E27FC236}">
                <a16:creationId xmlns:a16="http://schemas.microsoft.com/office/drawing/2014/main" id="{59747A99-D744-0B37-02D0-33770492779A}"/>
              </a:ext>
            </a:extLst>
          </p:cNvPr>
          <p:cNvPicPr>
            <a:picLocks noChangeAspect="1"/>
          </p:cNvPicPr>
          <p:nvPr/>
        </p:nvPicPr>
        <p:blipFill>
          <a:blip r:embed="rId4"/>
          <a:stretch>
            <a:fillRect/>
          </a:stretch>
        </p:blipFill>
        <p:spPr>
          <a:xfrm>
            <a:off x="8655140"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979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290898"/>
            <a:ext cx="7579376" cy="4001095"/>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a:t>
            </a:r>
            <a:r>
              <a:rPr lang="ar-JO" sz="4400" b="1" dirty="0" err="1">
                <a:solidFill>
                  <a:srgbClr val="800000"/>
                </a:solidFill>
                <a:effectLst>
                  <a:outerShdw blurRad="38100" dist="38100" dir="2700000" algn="tl">
                    <a:srgbClr val="000000">
                      <a:alpha val="43137"/>
                    </a:srgbClr>
                  </a:outerShdw>
                </a:effectLst>
                <a:cs typeface="(AH) Manal Medium" pitchFamily="2" charset="-78"/>
              </a:rPr>
              <a:t>مانوكا</a:t>
            </a:r>
            <a:r>
              <a:rPr lang="ar-JO" sz="4400" b="1" dirty="0">
                <a:solidFill>
                  <a:srgbClr val="800000"/>
                </a:solidFill>
                <a:effectLst>
                  <a:outerShdw blurRad="38100" dist="38100" dir="2700000" algn="tl">
                    <a:srgbClr val="000000">
                      <a:alpha val="43137"/>
                    </a:srgbClr>
                  </a:outerShdw>
                </a:effectLst>
                <a:cs typeface="(AH) Manal Medium" pitchFamily="2" charset="-78"/>
              </a:rPr>
              <a:t>.</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تُشير الدراسات إلى أن عسل </a:t>
            </a:r>
            <a:r>
              <a:rPr lang="ar-JO" sz="4000" b="1" dirty="0" err="1">
                <a:effectLst>
                  <a:outerShdw blurRad="38100" dist="38100" dir="2700000" algn="tl">
                    <a:srgbClr val="000000">
                      <a:alpha val="43137"/>
                    </a:srgbClr>
                  </a:outerShdw>
                </a:effectLst>
                <a:cs typeface="(AH) Manal Medium" pitchFamily="2" charset="-78"/>
              </a:rPr>
              <a:t>مانوكا</a:t>
            </a:r>
            <a:r>
              <a:rPr lang="ar-JO" sz="4000" b="1" dirty="0">
                <a:effectLst>
                  <a:outerShdw blurRad="38100" dist="38100" dir="2700000" algn="tl">
                    <a:srgbClr val="000000">
                      <a:alpha val="43137"/>
                    </a:srgbClr>
                  </a:outerShdw>
                </a:effectLst>
                <a:cs typeface="(AH) Manal Medium" pitchFamily="2" charset="-78"/>
              </a:rPr>
              <a:t> يُمكن استخدامه في علاج الجروح، وتقرحات الساق، ومحاربة العدوى، ومنع التهاب اللثة عن طريق الحد من تراكم البلاك، كما قد يُساهم في الوقاية من التهاب المريء الذي قد يحدث بسبب العلاج الكيميائي من السرطان.</a:t>
            </a:r>
            <a:endParaRPr lang="ar-JO" sz="3600" dirty="0">
              <a:effectLst>
                <a:outerShdw blurRad="38100" dist="38100" dir="2700000" algn="tl">
                  <a:srgbClr val="000000">
                    <a:alpha val="43137"/>
                  </a:srgbClr>
                </a:outerShdw>
              </a:effectLst>
              <a:cs typeface="(AH) Manal Medium" pitchFamily="2" charset="-78"/>
            </a:endParaRPr>
          </a:p>
        </p:txBody>
      </p:sp>
      <p:pic>
        <p:nvPicPr>
          <p:cNvPr id="4" name="صورة 3">
            <a:extLst>
              <a:ext uri="{FF2B5EF4-FFF2-40B4-BE49-F238E27FC236}">
                <a16:creationId xmlns:a16="http://schemas.microsoft.com/office/drawing/2014/main" id="{961BA118-908F-F6A8-F181-1F3A97B72792}"/>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77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598674"/>
            <a:ext cx="7579376" cy="3385542"/>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البرسيم.</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يحتوي عسل البرسيم الذي يستخرج من زهور البرسيم على سكريات </a:t>
            </a:r>
            <a:r>
              <a:rPr lang="ar-JO" sz="4000" b="1" dirty="0" err="1">
                <a:effectLst>
                  <a:outerShdw blurRad="38100" dist="38100" dir="2700000" algn="tl">
                    <a:srgbClr val="000000">
                      <a:alpha val="43137"/>
                    </a:srgbClr>
                  </a:outerShdw>
                </a:effectLst>
                <a:cs typeface="(AH) Manal Medium" pitchFamily="2" charset="-78"/>
              </a:rPr>
              <a:t>الأليغو</a:t>
            </a:r>
            <a:r>
              <a:rPr lang="ar-JO" sz="4000" b="1" dirty="0">
                <a:effectLst>
                  <a:outerShdw blurRad="38100" dist="38100" dir="2700000" algn="tl">
                    <a:srgbClr val="000000">
                      <a:alpha val="43137"/>
                    </a:srgbClr>
                  </a:outerShdw>
                </a:effectLst>
                <a:cs typeface="(AH) Manal Medium" pitchFamily="2" charset="-78"/>
              </a:rPr>
              <a:t> </a:t>
            </a:r>
            <a:r>
              <a:rPr lang="ar-JO" sz="4000" b="1" dirty="0" err="1">
                <a:effectLst>
                  <a:outerShdw blurRad="38100" dist="38100" dir="2700000" algn="tl">
                    <a:srgbClr val="000000">
                      <a:alpha val="43137"/>
                    </a:srgbClr>
                  </a:outerShdw>
                </a:effectLst>
                <a:cs typeface="(AH) Manal Medium" pitchFamily="2" charset="-78"/>
              </a:rPr>
              <a:t>الفركتوزية</a:t>
            </a:r>
            <a:r>
              <a:rPr lang="en-US" sz="4000" b="1" dirty="0">
                <a:effectLst>
                  <a:outerShdw blurRad="38100" dist="38100" dir="2700000" algn="tl">
                    <a:srgbClr val="000000">
                      <a:alpha val="43137"/>
                    </a:srgbClr>
                  </a:outerShdw>
                </a:effectLst>
                <a:cs typeface="(AH) Manal Medium" pitchFamily="2" charset="-78"/>
              </a:rPr>
              <a:t> </a:t>
            </a:r>
            <a:r>
              <a:rPr lang="ar-JO" sz="4000" b="1" dirty="0">
                <a:effectLst>
                  <a:outerShdw blurRad="38100" dist="38100" dir="2700000" algn="tl">
                    <a:srgbClr val="000000">
                      <a:alpha val="43137"/>
                    </a:srgbClr>
                  </a:outerShdw>
                </a:effectLst>
                <a:cs typeface="(AH) Manal Medium" pitchFamily="2" charset="-78"/>
              </a:rPr>
              <a:t>التي تُعزز البكتيريا المعوية، وتُحسن الهضم، كما قد يُساعد تناوله بانتظام بكميات قليلة في علاج فقر الدم، والحمى.</a:t>
            </a:r>
            <a:endParaRPr lang="ar-JO" sz="3600" dirty="0">
              <a:effectLst>
                <a:outerShdw blurRad="38100" dist="38100" dir="2700000" algn="tl">
                  <a:srgbClr val="000000">
                    <a:alpha val="43137"/>
                  </a:srgbClr>
                </a:outerShdw>
              </a:effectLst>
              <a:cs typeface="(AH) Manal Medium" pitchFamily="2" charset="-78"/>
            </a:endParaRPr>
          </a:p>
        </p:txBody>
      </p:sp>
      <p:pic>
        <p:nvPicPr>
          <p:cNvPr id="3" name="صورة 2">
            <a:extLst>
              <a:ext uri="{FF2B5EF4-FFF2-40B4-BE49-F238E27FC236}">
                <a16:creationId xmlns:a16="http://schemas.microsoft.com/office/drawing/2014/main" id="{452BB618-3506-3E5D-272B-FEB05D0AF013}"/>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46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1983122"/>
            <a:ext cx="7579376" cy="4616648"/>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الأوكالبتوس.</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يعمل عسل الأوكالبتوس المستخرج من أزهار الأوكالبتوس كمضاد قوي للأكسدة والالتهابات، كما يحتوي على الصوديوم، والبوتاسيوم، والمنغنيز، والمغنيسيوم، والحديد، والنحاس، والزنك المعززة للصحة العامة، قد يكون مفيدًا بشكل خاص للأطفال الذين يُعانون من ضعف المناعة.</a:t>
            </a:r>
            <a:endParaRPr lang="ar-JO" sz="3600" dirty="0">
              <a:effectLst>
                <a:outerShdw blurRad="38100" dist="38100" dir="2700000" algn="tl">
                  <a:srgbClr val="000000">
                    <a:alpha val="43137"/>
                  </a:srgbClr>
                </a:outerShdw>
              </a:effectLst>
              <a:cs typeface="(AH) Manal Medium" pitchFamily="2" charset="-78"/>
            </a:endParaRPr>
          </a:p>
        </p:txBody>
      </p:sp>
      <p:pic>
        <p:nvPicPr>
          <p:cNvPr id="4" name="صورة 3">
            <a:extLst>
              <a:ext uri="{FF2B5EF4-FFF2-40B4-BE49-F238E27FC236}">
                <a16:creationId xmlns:a16="http://schemas.microsoft.com/office/drawing/2014/main" id="{4A767DC7-271F-4CDC-78B1-1F1FD8092EFA}"/>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63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2598674"/>
            <a:ext cx="7579376" cy="3385542"/>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الحنطة السوداء.</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قد يُساعد عسل الحنطة السوداء في قتل بكتيريا المكورات العنقودية الذهبية المقاومة للأدوية، ومسببات الأمراض الأخرى، كما يحتوي على مضادات الأكسدة والعديد من العناصر الغذائية المفيدة.</a:t>
            </a:r>
            <a:endParaRPr lang="ar-JO" sz="3600" dirty="0">
              <a:effectLst>
                <a:outerShdw blurRad="38100" dist="38100" dir="2700000" algn="tl">
                  <a:srgbClr val="000000">
                    <a:alpha val="43137"/>
                  </a:srgbClr>
                </a:outerShdw>
              </a:effectLst>
              <a:cs typeface="(AH) Manal Medium" pitchFamily="2" charset="-78"/>
            </a:endParaRPr>
          </a:p>
        </p:txBody>
      </p:sp>
      <p:pic>
        <p:nvPicPr>
          <p:cNvPr id="3" name="صورة 2">
            <a:extLst>
              <a:ext uri="{FF2B5EF4-FFF2-40B4-BE49-F238E27FC236}">
                <a16:creationId xmlns:a16="http://schemas.microsoft.com/office/drawing/2014/main" id="{02416095-2CBF-2FC0-AEFE-E75A8D085989}"/>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41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2804940-8A95-95C7-0C28-FB288DCE99C0}"/>
              </a:ext>
            </a:extLst>
          </p:cNvPr>
          <p:cNvSpPr txBox="1"/>
          <p:nvPr/>
        </p:nvSpPr>
        <p:spPr>
          <a:xfrm>
            <a:off x="499618" y="1983121"/>
            <a:ext cx="7579376" cy="4616648"/>
          </a:xfrm>
          <a:prstGeom prst="rect">
            <a:avLst/>
          </a:prstGeom>
          <a:noFill/>
        </p:spPr>
        <p:txBody>
          <a:bodyPr wrap="square" anchor="ctr">
            <a:spAutoFit/>
          </a:bodyPr>
          <a:lstStyle/>
          <a:p>
            <a:pPr indent="457200" algn="just">
              <a:spcAft>
                <a:spcPts val="1200"/>
              </a:spcAft>
            </a:pPr>
            <a:r>
              <a:rPr lang="ar-JO" sz="4400" b="1" dirty="0">
                <a:solidFill>
                  <a:srgbClr val="800000"/>
                </a:solidFill>
                <a:effectLst>
                  <a:outerShdw blurRad="38100" dist="38100" dir="2700000" algn="tl">
                    <a:srgbClr val="000000">
                      <a:alpha val="43137"/>
                    </a:srgbClr>
                  </a:outerShdw>
                </a:effectLst>
                <a:cs typeface="(AH) Manal Medium" pitchFamily="2" charset="-78"/>
              </a:rPr>
              <a:t>عسل الساج.</a:t>
            </a:r>
          </a:p>
          <a:p>
            <a:pPr indent="457200" algn="just">
              <a:spcAft>
                <a:spcPts val="1200"/>
              </a:spcAft>
            </a:pPr>
            <a:r>
              <a:rPr lang="ar-JO" sz="4000" b="1" dirty="0">
                <a:effectLst>
                  <a:outerShdw blurRad="38100" dist="38100" dir="2700000" algn="tl">
                    <a:srgbClr val="000000">
                      <a:alpha val="43137"/>
                    </a:srgbClr>
                  </a:outerShdw>
                </a:effectLst>
                <a:cs typeface="(AH) Manal Medium" pitchFamily="2" charset="-78"/>
              </a:rPr>
              <a:t>يُعرف باسم عسل الميرمية، ويُعد أحد أنواع العسل الداكنة السميكة، يتميز برائحته ومذاقه الحلو، وغناه بمضادات الأكسدة، يُساعد هذا النوع من العسل في السيطرة على مرض السكري، وتسهيل عملية الهضم، وقتل الجراثيم، التي قد تتسبب في الإصابة بالعديد من الأمراض.</a:t>
            </a:r>
            <a:endParaRPr lang="ar-JO" sz="3600" dirty="0">
              <a:effectLst>
                <a:outerShdw blurRad="38100" dist="38100" dir="2700000" algn="tl">
                  <a:srgbClr val="000000">
                    <a:alpha val="43137"/>
                  </a:srgbClr>
                </a:outerShdw>
              </a:effectLst>
              <a:cs typeface="(AH) Manal Medium" pitchFamily="2" charset="-78"/>
            </a:endParaRPr>
          </a:p>
        </p:txBody>
      </p:sp>
      <p:pic>
        <p:nvPicPr>
          <p:cNvPr id="4" name="صورة 3">
            <a:extLst>
              <a:ext uri="{FF2B5EF4-FFF2-40B4-BE49-F238E27FC236}">
                <a16:creationId xmlns:a16="http://schemas.microsoft.com/office/drawing/2014/main" id="{AD0BD3FE-4688-B9C8-E2DC-05F8FC4AB0F6}"/>
              </a:ext>
            </a:extLst>
          </p:cNvPr>
          <p:cNvPicPr>
            <a:picLocks noChangeAspect="1"/>
          </p:cNvPicPr>
          <p:nvPr/>
        </p:nvPicPr>
        <p:blipFill>
          <a:blip r:embed="rId4"/>
          <a:stretch>
            <a:fillRect/>
          </a:stretch>
        </p:blipFill>
        <p:spPr>
          <a:xfrm>
            <a:off x="8644382" y="1493152"/>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570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par>
                          <p:cTn id="9" fill="hold">
                            <p:stCondLst>
                              <p:cond delay="1000"/>
                            </p:stCondLst>
                            <p:childTnLst>
                              <p:par>
                                <p:cTn id="10" presetID="1" presetClass="entr" presetSubtype="0" fill="hold" grpId="0" nodeType="afterEffect">
                                  <p:stCondLst>
                                    <p:cond delay="100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656</Words>
  <Application>Microsoft Office PowerPoint</Application>
  <PresentationFormat>شاشة عريضة</PresentationFormat>
  <Paragraphs>84</Paragraphs>
  <Slides>12</Slides>
  <Notes>11</Notes>
  <HiddenSlides>1</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12</vt:i4>
      </vt:variant>
    </vt:vector>
  </HeadingPairs>
  <TitlesOfParts>
    <vt:vector size="20" baseType="lpstr">
      <vt:lpstr>(AH) Manal Medium</vt:lpstr>
      <vt:lpstr>A Jannat LT</vt:lpstr>
      <vt:lpstr>AL-Fares</vt:lpstr>
      <vt:lpstr>Arial</vt:lpstr>
      <vt:lpstr>Calibri</vt:lpstr>
      <vt:lpstr>Calibri Light</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العسل وفوائده</dc:title>
  <dc:creator>قناة البوربوينت الإسلامي</dc:creator>
  <cp:lastModifiedBy>قناة البوربوينت الإسلامي</cp:lastModifiedBy>
  <cp:revision>9</cp:revision>
  <dcterms:created xsi:type="dcterms:W3CDTF">2022-05-03T18:11:49Z</dcterms:created>
  <dcterms:modified xsi:type="dcterms:W3CDTF">2025-04-14T15:41:22Z</dcterms:modified>
</cp:coreProperties>
</file>