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2"/>
  </p:notesMasterIdLst>
  <p:sldIdLst>
    <p:sldId id="256" r:id="rId3"/>
    <p:sldId id="273" r:id="rId4"/>
    <p:sldId id="258" r:id="rId5"/>
    <p:sldId id="274" r:id="rId6"/>
    <p:sldId id="257" r:id="rId7"/>
    <p:sldId id="275" r:id="rId8"/>
    <p:sldId id="259" r:id="rId9"/>
    <p:sldId id="260" r:id="rId10"/>
    <p:sldId id="276" r:id="rId11"/>
    <p:sldId id="261" r:id="rId12"/>
    <p:sldId id="277" r:id="rId13"/>
    <p:sldId id="262" r:id="rId14"/>
    <p:sldId id="278" r:id="rId15"/>
    <p:sldId id="279" r:id="rId16"/>
    <p:sldId id="263" r:id="rId17"/>
    <p:sldId id="264" r:id="rId18"/>
    <p:sldId id="280" r:id="rId19"/>
    <p:sldId id="265" r:id="rId20"/>
    <p:sldId id="281" r:id="rId21"/>
    <p:sldId id="266" r:id="rId22"/>
    <p:sldId id="282" r:id="rId23"/>
    <p:sldId id="267" r:id="rId24"/>
    <p:sldId id="268" r:id="rId25"/>
    <p:sldId id="283" r:id="rId26"/>
    <p:sldId id="284" r:id="rId27"/>
    <p:sldId id="269" r:id="rId28"/>
    <p:sldId id="270" r:id="rId29"/>
    <p:sldId id="271" r:id="rId30"/>
    <p:sldId id="272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2"/>
  </p:normalViewPr>
  <p:slideViewPr>
    <p:cSldViewPr snapToGrid="0">
      <p:cViewPr>
        <p:scale>
          <a:sx n="100" d="100"/>
          <a:sy n="100" d="100"/>
        </p:scale>
        <p:origin x="1000" y="3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大家好，欢迎参加今天的分享。在开始之前，我想问大家一个问题：你有多久没有认真地感受过恐惧了？是在看恐怖片的时候，还是在面对生活中的某个挑战时？恐惧，这个我们既熟悉又陌生的情绪，今天，我们将一起踏上一场探索之旅，重新认识它，理解它，并最终学会如何与它共舞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我们已经了解了恐惧的来源和生理反应。现在，让我们来探讨一个更具争议性的话题：恐惧的作用。我们常常看到，有的人在紧张时反而能超常发挥，越紧张越有灵感；但也有人会因为害怕而大脑空白，语无伦次。那么，恐惧究竟是助推了我们的思维，还是束缚了我们的表达呢？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答案是，恐惧本身并无绝对好坏，它的作用取决于其唤醒程度。适度的恐惧，就像一个助推器，它能提升我们的专注力和行动力，让我们表现得更好。这在神经科学上表现为，杏仁核被轻微激活，但并未压制负责理性思考的前额叶。然而，当恐惧过度时，它就变成了绊脚石。此时，杏仁核过度兴奋，直接抑制了前额叶，导致我们大脑空白，无法正常思考和表达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让我们来看几个具体的例子。适度的发言恐惧，会促使我们认真准备，最终呈现出更好的演讲。对混乱和拖延的适度恐惧，会推动我们去规划和行动。适度在意他人评价，会让我们的社交表达更得体。但如果这些恐惧过度了，就会变成重度怯场、无法专注、甚至逃避行动。所以，关键在于找到那个“适度”的平衡点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了解了恐惧的双面性，我们自然会想到如何克服它。这些由神经误判产生的恐惧困扰着我们。当我们一步步克服恐惧、挑战自我时，我们真正改变的，究竟是那一刻的情绪感受，还是我们大脑里运行已久的、原始的神经机制呢？这是我们最后一章要探讨的核心问题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我们要明白，克服恐惧的本质，并非单纯地“战胜”或“压抑”情绪。问题的根源在于我们大脑中那些古老的、适用于原始生存环境的神经机制，在安全的现代社会中出现了错位，发出了错误的警报。因此，真正的解决路径，是通过主动直面恐惧的行为，来修正这些过时的神经回路，完成神经可塑性的重塑。简单来说，我们不是在对抗情绪，而是在给大脑“打补丁”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这个“打补丁”的过程，在神经科学上是这样发生的：当我们主动去做那些让我们感到恐惧的事情时，比如主动发言、主动社交，我们就在告诉大脑：“看，这个场景其实并不危险。” 这种行为会降低恐惧中枢的过度兴奋，减少压力激素的分泌，并激活大脑的奖赏系统，从而建立起新的、更健康的神经连接。久而久之，旧的、错误的恐惧回路就会被新的、正确的反应模式所替代。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今天的分享即将结束，但关于恐惧的思考才刚刚开始。在这里，我留给大家几个开放性的问题，希望能激发大家更深层次的思考。比如，拖延和恐惧有什么关系？我们应该消除恐惧还是调节它？为什么大脑总是倾向于记住负面的东西？这些问题没有标准答案，但探索它们的过程，本身就是一次自我认知的深化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非常感谢大家的聆听。希望今天的分享能帮助大家更好地理解恐惧，不再视它为敌人，而是把它当作一个了解自己、认识大脑的窗口。愿我们都能与恐惧和解，在不断的探索中，成为更好的自己。谢谢大家！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在正式开始之前，我们先来做一个小小的热身活动。请大家观看一段视频。（播放视频）... 好了，视频结束了。刚刚的视频可能让大家感到了一些不适。现在，我想请几位同学分享一次你亲身经历的恐惧时刻。可以是具体的事件，也可以是一种持续的感受。请尝试描述一下：是什么引发了你的恐惧？恐惧时，你的身体有哪些具体的变化？脑海中又在想些什么？通过这个活动，我们希望大家能带着这份鲜活的体验，来理解我们接下来要探讨的核心定义：恐惧究竟是什么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本次的探索之旅将分为四个部分。首先，我们会一起探寻恐惧的源头，看看我们害怕的究竟是真实的危险，还是大脑制造的假象。接着，我们会深入了解恐惧在生理上的反应，揭示为什么面对不同场景，我们的感受会千差万别。然后，我们将辩证地探讨恐惧的作用，它究竟是助力还是阻力。最后，我们将聚焦于如何克服恐惧，探讨其本质是战胜情绪还是重塑我们的大脑神经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刚刚的分享非常精彩，大家都真实地感受到了恐惧带来的冲击。现在，让我们带着这份感受，来思考一个更深层次的问题：我们面对恐惧时，身体都会启动应激反应。那大家不妨思考：让我们感到害怕的源头，究竟是眼前真实存在的威胁，还是大脑自行加工出来的感受呢？这个问题，将是我们第一章要探讨的核心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我们的恐惧，主要可以分为两类：真实危险和假想恐惧。真实危险很好理解，就是当我们面对真正的威胁时，大脑启动的自我保护机制，这是一种正常的生存本能。而假想恐惧，则更为普遍和隐蔽。它发生在当下场景本身并不危险时，比如一次普通的工作汇报。危险只存在于我们大脑的想象中，是我们的记忆和预判，过度激活了恐惧中枢，让我们感到害怕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那么，这种假想恐惧是如何产生的呢？核心在于，我们害怕的从来不是事件本身的真实危险，而是大脑虚构、加工、夸大出来的虚假危机。这个过程通常是这样的：首先，我们的记忆系统会调取过去类似场景中的负面经历；然后，大脑会对未来做出灾难化的预判，把一个安全的场景想象成危险的；最后，这种过度激活的恐惧情绪会压制我们的理性思考能力，让我们相信自己想象出来的那个最坏结局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理解了恐惧的源头，我们再来关注它的表现。大家可以回想一下：突然听到一声巨响被吓到，和你准备上台演讲前的紧张，或者站在高楼边缘往下看时的恐惧，这几种情况下，你身体的感受一样吗？同样是恐惧，为什么我们的生理反应会如此不同？这就是我们第二章要探讨的问题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答案在于我们大脑中存在两条不同的恐惧神经通路。第一条是“快速通路”，它负责处理像突然巨响这样的瞬时感官恐惧，反应极快，让我们瞬间做出躲避动作。第二条是“慢速通路”，它处理的是由想象和记忆引发的恐惧，比如对未来的担忧，这种恐惧反应来得慢，但持续时间更长，让我们感到心慌和疲惫。这两种通路分别由不同的激素主导，导致了我们截然不同的身体感受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驱动这两条通路的关键激素分别是肾上腺素和皮质醇。肾上腺素，大家很熟悉，它带来的是急性、短时的爆发，让你心跳狂飙。而皮质醇，则是慢性、持久的应激激素，它带来的是疲惫、胸闷和无力感。值得注意的是，我们日常生活中大部分的困扰，比如焦虑、拖延和社交恐惧，其实主要是由皮质醇驱动的慢速通路在起作用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Shape 3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Shape 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Shape 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Shape 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Shape 5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Shape 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Shape 1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Shape 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Shape 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Shape 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Shape 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Shape 6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Shape 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Shape 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Shape 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Shape 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Shape 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Shape 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Shape 3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Shape 3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3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Shape 3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Shape 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Shape 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Shape 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Shape 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Shape 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Shape 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Shape 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Shape 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Shape 4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Shape 4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Shape 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Shape 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Shape 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Shape 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Shape 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Shape 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Shape 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默认主题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5748369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996B1D-47D7-DFC1-CF33-D7A6F84D7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41504"/>
            <a:ext cx="12192000" cy="1618593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47651" y="293007"/>
            <a:ext cx="9169400" cy="3695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91666"/>
              </a:lnSpc>
              <a:defRPr/>
            </a:pPr>
            <a:r>
              <a:rPr lang="en-US" sz="7200" b="1" i="0" u="none" strike="noStrike" dirty="0" err="1">
                <a:solidFill>
                  <a:srgbClr val="FF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由心而生的</a:t>
            </a:r>
            <a:endParaRPr lang="en-US" sz="7200" b="1" i="0" u="none" strike="noStrike" dirty="0">
              <a:solidFill>
                <a:srgbClr val="FF0000"/>
              </a:solidFill>
              <a:latin typeface="Noto Sans SC Black"/>
              <a:ea typeface="Noto Sans SC Black"/>
              <a:cs typeface="Noto Sans SC Black"/>
              <a:sym typeface="Noto Sans SC Black"/>
            </a:endParaRPr>
          </a:p>
          <a:p>
            <a:pPr indent="0" algn="l">
              <a:lnSpc>
                <a:spcPct val="91666"/>
              </a:lnSpc>
              <a:defRPr/>
            </a:pPr>
            <a:r>
              <a:rPr lang="en-US" sz="16600" b="1" dirty="0" err="1">
                <a:solidFill>
                  <a:srgbClr val="FF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恐惧</a:t>
            </a:r>
            <a:endParaRPr lang="en-US" sz="16600" b="1" dirty="0">
              <a:solidFill>
                <a:srgbClr val="FF0000"/>
              </a:solidFill>
              <a:latin typeface="Noto Sans SC Black"/>
              <a:ea typeface="Noto Sans SC Black"/>
              <a:cs typeface="Noto Sans SC Black"/>
              <a:sym typeface="Noto Sans SC Black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7289800" y="4978400"/>
            <a:ext cx="2209800" cy="431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2000" b="1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核心探索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7289800" y="5448300"/>
            <a:ext cx="41783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200" b="0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本次分享将深入探讨恐惧的本质、来源</a:t>
            </a:r>
            <a:r>
              <a:rPr lang="zh-CN" altLang="en-US" sz="1200" b="0" i="0" u="none" strike="noStrike" dirty="0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、</a:t>
            </a:r>
            <a:r>
              <a:rPr lang="en-US" sz="1200" b="0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在大脑中的运作机制</a:t>
            </a:r>
            <a:r>
              <a:rPr lang="en-US" sz="1200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及恐惧所造成的行为</a:t>
            </a:r>
            <a:r>
              <a:rPr lang="zh-CN" altLang="en-US" sz="1200" dirty="0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r>
              <a:rPr lang="en-US" sz="1200" b="0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我们将通过科学的视角</a:t>
            </a:r>
            <a:r>
              <a:rPr lang="zh-CN" altLang="en-US" sz="1200" b="0" i="0" u="none" strike="noStrike" dirty="0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，重新认识并审视恐惧所影响的行为。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4AAE87-EE29-07FA-07B0-D08DF3CAF570}"/>
              </a:ext>
            </a:extLst>
          </p:cNvPr>
          <p:cNvSpPr txBox="1"/>
          <p:nvPr/>
        </p:nvSpPr>
        <p:spPr>
          <a:xfrm>
            <a:off x="747651" y="5834553"/>
            <a:ext cx="3671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By</a:t>
            </a:r>
            <a:r>
              <a:rPr lang="zh-CN" altLang="en-US" sz="1600" dirty="0">
                <a:solidFill>
                  <a:schemeClr val="bg1"/>
                </a:solidFill>
              </a:rPr>
              <a:t>：</a:t>
            </a:r>
            <a:r>
              <a:rPr lang="en-US" altLang="zh-CN" sz="1600" dirty="0" err="1">
                <a:solidFill>
                  <a:schemeClr val="bg1"/>
                </a:solidFill>
              </a:rPr>
              <a:t>Givenny</a:t>
            </a:r>
            <a:r>
              <a:rPr lang="zh-CN" altLang="en-US" sz="1600" dirty="0">
                <a:solidFill>
                  <a:schemeClr val="bg1"/>
                </a:solidFill>
              </a:rPr>
              <a:t>梁芷凡 </a:t>
            </a:r>
            <a:r>
              <a:rPr lang="en-US" altLang="zh-CN" sz="1600" dirty="0">
                <a:solidFill>
                  <a:schemeClr val="bg1"/>
                </a:solidFill>
              </a:rPr>
              <a:t>&amp;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Antonia</a:t>
            </a:r>
            <a:r>
              <a:rPr lang="zh-CN" altLang="en-US" sz="1600" dirty="0">
                <a:solidFill>
                  <a:schemeClr val="bg1"/>
                </a:solidFill>
              </a:rPr>
              <a:t>邱宇彤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19255" pathEditMode="relative" ptsTypes="AA">
                                      <p:cBhvr>
                                        <p:cTn id="6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19255 L 0.02941 -0.41873" pathEditMode="relative" ptsTypes="AA">
                                      <p:cBhvr>
                                        <p:cTn id="11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2941 -0.41873 L -0.24922 0.08425" pathEditMode="relative" ptsTypes="AA">
                                      <p:cBhvr>
                                        <p:cTn id="14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8425 L -0.06589 -1.1024" pathEditMode="relative" ptsTypes="AA">
                                      <p:cBhvr>
                                        <p:cTn id="17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6589 -1.1024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D37C3FD-E38E-C294-3979-421163A0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5317"/>
            <a:ext cx="12192000" cy="8098657"/>
          </a:xfrm>
          <a:prstGeom prst="rect">
            <a:avLst/>
          </a:prstGeom>
        </p:spPr>
      </p:pic>
      <p:cxnSp>
        <p:nvCxnSpPr>
          <p:cNvPr id="2" name="Connector 2"/>
          <p:cNvCxnSpPr/>
          <p:nvPr/>
        </p:nvCxnSpPr>
        <p:spPr>
          <a:xfrm rot="-4192">
            <a:off x="762004" y="1898650"/>
            <a:ext cx="1041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DDDDD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Connector 3"/>
          <p:cNvCxnSpPr/>
          <p:nvPr/>
        </p:nvCxnSpPr>
        <p:spPr>
          <a:xfrm rot="-4192">
            <a:off x="762004" y="3041650"/>
            <a:ext cx="1041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DDDDD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Connector 4"/>
          <p:cNvCxnSpPr/>
          <p:nvPr/>
        </p:nvCxnSpPr>
        <p:spPr>
          <a:xfrm rot="-4192">
            <a:off x="762004" y="4184650"/>
            <a:ext cx="1041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DDDDD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Connector 5"/>
          <p:cNvCxnSpPr/>
          <p:nvPr/>
        </p:nvCxnSpPr>
        <p:spPr>
          <a:xfrm rot="-4192">
            <a:off x="762004" y="5327650"/>
            <a:ext cx="1041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DDDDD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AutoShape 6"/>
          <p:cNvSpPr/>
          <p:nvPr/>
        </p:nvSpPr>
        <p:spPr>
          <a:xfrm>
            <a:off x="762000" y="571182"/>
            <a:ext cx="762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4000" b="1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虚假恐惧的产生机制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270000" y="2159000"/>
            <a:ext cx="990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核心：我们害怕的从来不是事件本身，而是大脑虚构加工的虚假危机</a:t>
            </a:r>
            <a:r>
              <a:rPr lang="en-US" sz="2000" b="1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270000" y="3302000"/>
            <a:ext cx="990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记忆调取：海马体主动回溯过往的负面失败记忆，作为当下的判断依据</a:t>
            </a:r>
            <a:r>
              <a:rPr lang="en-US" sz="1800" b="1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270000" y="4445000"/>
            <a:ext cx="990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灾难化预判：对未知结果进行极端推演，强行给安全场景贴上“危险标签</a:t>
            </a:r>
            <a:r>
              <a:rPr lang="en-US" sz="2000" b="1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”。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270000" y="5588000"/>
            <a:ext cx="990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理性压制：杏仁核过度激活压制前额叶皮层，丧失对现实的客观检验能力</a:t>
            </a:r>
            <a:r>
              <a:rPr lang="en-US" sz="1800" b="1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2" name="Connector 12"/>
          <p:cNvCxnSpPr/>
          <p:nvPr/>
        </p:nvCxnSpPr>
        <p:spPr>
          <a:xfrm rot="-171744">
            <a:off x="889159" y="2343150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" name="Connector 13"/>
          <p:cNvCxnSpPr/>
          <p:nvPr/>
        </p:nvCxnSpPr>
        <p:spPr>
          <a:xfrm rot="5228255">
            <a:off x="889000" y="2343309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" name="Connector 14"/>
          <p:cNvCxnSpPr/>
          <p:nvPr/>
        </p:nvCxnSpPr>
        <p:spPr>
          <a:xfrm rot="-171744">
            <a:off x="889159" y="3486150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" name="Connector 15"/>
          <p:cNvCxnSpPr/>
          <p:nvPr/>
        </p:nvCxnSpPr>
        <p:spPr>
          <a:xfrm rot="5228255">
            <a:off x="889000" y="3486309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" name="Connector 16"/>
          <p:cNvCxnSpPr/>
          <p:nvPr/>
        </p:nvCxnSpPr>
        <p:spPr>
          <a:xfrm rot="-171744">
            <a:off x="889159" y="4629150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" name="Connector 17"/>
          <p:cNvCxnSpPr/>
          <p:nvPr/>
        </p:nvCxnSpPr>
        <p:spPr>
          <a:xfrm rot="5228255">
            <a:off x="889000" y="4629309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" name="Connector 18"/>
          <p:cNvCxnSpPr/>
          <p:nvPr/>
        </p:nvCxnSpPr>
        <p:spPr>
          <a:xfrm rot="-171744">
            <a:off x="889159" y="5772150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" name="Connector 19"/>
          <p:cNvCxnSpPr/>
          <p:nvPr/>
        </p:nvCxnSpPr>
        <p:spPr>
          <a:xfrm rot="5228255">
            <a:off x="889000" y="5772309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B22AB24-657A-4A3D-E876-B1ABCB073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315" y="35745"/>
            <a:ext cx="2385617" cy="2385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00926" pathEditMode="relative" ptsTypes="AA">
                                      <p:cBhvr>
                                        <p:cTn id="6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00926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71A13-724F-5932-009D-03F7D3C7C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8218"/>
            <a:ext cx="12192000" cy="8098657"/>
          </a:xfrm>
          <a:prstGeom prst="rect">
            <a:avLst/>
          </a:prstGeom>
        </p:spPr>
      </p:pic>
      <p:pic>
        <p:nvPicPr>
          <p:cNvPr id="20" name="Picture 19" descr="A diagram of a brain&#10;&#10;Description automatically generated">
            <a:extLst>
              <a:ext uri="{FF2B5EF4-FFF2-40B4-BE49-F238E27FC236}">
                <a16:creationId xmlns:a16="http://schemas.microsoft.com/office/drawing/2014/main" id="{434AC98B-65D8-8A95-BEF4-4EDAC327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561" y="4246533"/>
            <a:ext cx="2942603" cy="2298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3255E-201F-8204-9275-B01BFCEBF31D}"/>
              </a:ext>
            </a:extLst>
          </p:cNvPr>
          <p:cNvSpPr txBox="1"/>
          <p:nvPr/>
        </p:nvSpPr>
        <p:spPr>
          <a:xfrm>
            <a:off x="3934326" y="2576898"/>
            <a:ext cx="6424863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为什么会假想</a:t>
            </a:r>
            <a:r>
              <a:rPr lang="zh-CN" alt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？</a:t>
            </a:r>
            <a:r>
              <a:rPr lang="en-CA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25CD3-67FB-E317-3FE5-0767F6967916}"/>
              </a:ext>
            </a:extLst>
          </p:cNvPr>
          <p:cNvSpPr txBox="1"/>
          <p:nvPr/>
        </p:nvSpPr>
        <p:spPr>
          <a:xfrm>
            <a:off x="956512" y="1714770"/>
            <a:ext cx="619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大脑</a:t>
            </a:r>
            <a:r>
              <a:rPr lang="zh-C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 Light" panose="02010600030101010101" pitchFamily="2" charset="-122"/>
              </a:rPr>
              <a:t>奖赏通路抑制、多巴胺分泌不足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56BD47-1E66-5908-2337-140F1138C87C}"/>
              </a:ext>
            </a:extLst>
          </p:cNvPr>
          <p:cNvSpPr txBox="1"/>
          <p:nvPr/>
        </p:nvSpPr>
        <p:spPr>
          <a:xfrm>
            <a:off x="5221706" y="693375"/>
            <a:ext cx="6382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大脑没有收到安全、可控、有回报的正向信号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2C54F8-C3B7-433D-7A57-BE366421A86F}"/>
              </a:ext>
            </a:extLst>
          </p:cNvPr>
          <p:cNvSpPr txBox="1"/>
          <p:nvPr/>
        </p:nvSpPr>
        <p:spPr>
          <a:xfrm>
            <a:off x="1154031" y="3559340"/>
            <a:ext cx="638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大脑为了</a:t>
            </a:r>
            <a:r>
              <a:rPr lang="zh-C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 Light" panose="02010600030101010101" pitchFamily="2" charset="-122"/>
              </a:rPr>
              <a:t>规避一切潜在损失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022B5-C8E1-D33D-A501-385C42E0871E}"/>
              </a:ext>
            </a:extLst>
          </p:cNvPr>
          <p:cNvSpPr txBox="1"/>
          <p:nvPr/>
        </p:nvSpPr>
        <p:spPr>
          <a:xfrm>
            <a:off x="4878806" y="4682767"/>
            <a:ext cx="6382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优先调取海马体负面记忆，让杏仁核过载激活、压制前额叶</a:t>
            </a:r>
            <a:r>
              <a:rPr lang="en-CA" sz="24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，</a:t>
            </a:r>
            <a:r>
              <a:rPr lang="zh-CN" sz="24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DengXian Light" panose="02010600030101010101" pitchFamily="2" charset="-122"/>
              </a:rPr>
              <a:t>自动脑补灾难结局</a:t>
            </a:r>
            <a:endParaRPr 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CC1B60-4251-BB2A-FFFA-E24E070EC822}"/>
              </a:ext>
            </a:extLst>
          </p:cNvPr>
          <p:cNvSpPr txBox="1"/>
          <p:nvPr/>
        </p:nvSpPr>
        <p:spPr>
          <a:xfrm>
            <a:off x="632160" y="165497"/>
            <a:ext cx="638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当面对未知、混乱、社交</a:t>
            </a:r>
            <a:endParaRPr lang="en-US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795D23-3583-25F1-AEDD-7C8945FC0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813" y="1796148"/>
            <a:ext cx="2486156" cy="248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5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33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219 0.02061" pathEditMode="relative" ptsTypes="AA">
                                      <p:cBhvr>
                                        <p:cTn id="37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219 0.02061 L 0 0" pathEditMode="relative" ptsTypes="AA">
                                      <p:cBhvr>
                                        <p:cTn id="42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4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4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9" grpId="0"/>
      <p:bldP spid="11" grpId="0"/>
      <p:bldP spid="13" grpId="0"/>
      <p:bldP spid="15" grpId="0"/>
      <p:bldP spid="15" grpId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79783" y="448511"/>
            <a:ext cx="10665995" cy="1866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40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大家可以回想一下：恐惧的身体感受一样吗</a:t>
            </a:r>
            <a:r>
              <a:rPr lang="en-US" sz="4000" b="1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1100" dirty="0"/>
          </a:p>
          <a:p>
            <a:pPr indent="0" algn="r">
              <a:lnSpc>
                <a:spcPct val="125000"/>
              </a:lnSpc>
            </a:pPr>
            <a:r>
              <a:rPr lang="en-US" sz="40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为什么同样是心生</a:t>
            </a:r>
            <a:r>
              <a:rPr lang="en-US" sz="4000" b="1" i="0" u="none" strike="noStrike" dirty="0" err="1">
                <a:solidFill>
                  <a:srgbClr val="FC7442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恐惧</a:t>
            </a:r>
            <a:r>
              <a:rPr lang="en-US" sz="40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，反应却各不相同</a:t>
            </a:r>
            <a:r>
              <a:rPr lang="en-US" sz="4000" b="1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</a:p>
        </p:txBody>
      </p:sp>
      <p:sp>
        <p:nvSpPr>
          <p:cNvPr id="4" name="AutoShape 4"/>
          <p:cNvSpPr/>
          <p:nvPr/>
        </p:nvSpPr>
        <p:spPr>
          <a:xfrm>
            <a:off x="12992100" y="4864100"/>
            <a:ext cx="22606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b="0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希望将这些探索转化为更清晰的方向参考，无论什么内容，都能让创意以更明确的方式被看见。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1561766" y="4737100"/>
            <a:ext cx="5132929" cy="177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为什么同样是恐惧情绪，大脑却指挥身体做出了</a:t>
            </a:r>
            <a:r>
              <a:rPr lang="en-US" sz="2400" b="0" i="0" u="none" strike="noStrike" dirty="0" err="1">
                <a:solidFill>
                  <a:srgbClr val="FCA85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差异化的生理响应</a:t>
            </a:r>
            <a:r>
              <a:rPr lang="en-US" sz="2400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呢</a:t>
            </a:r>
            <a:r>
              <a:rPr lang="zh-CN" altLang="en-US" sz="2400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2400" dirty="0"/>
          </a:p>
        </p:txBody>
      </p:sp>
      <p:sp>
        <p:nvSpPr>
          <p:cNvPr id="40" name="AutoShape 40"/>
          <p:cNvSpPr/>
          <p:nvPr/>
        </p:nvSpPr>
        <p:spPr>
          <a:xfrm>
            <a:off x="408070" y="2700338"/>
            <a:ext cx="6962732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突然听到巨响、上台演讲、站在高处时，那些心跳加速、肌肉紧绷的紧张感受，真的完全一致吗</a:t>
            </a:r>
            <a:r>
              <a:rPr lang="en-US" sz="24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2400" dirty="0"/>
          </a:p>
        </p:txBody>
      </p:sp>
      <p:pic>
        <p:nvPicPr>
          <p:cNvPr id="42" name="Picture 41" descr="A collage of images of people in different poses&#10;&#10;Description automatically generated">
            <a:extLst>
              <a:ext uri="{FF2B5EF4-FFF2-40B4-BE49-F238E27FC236}">
                <a16:creationId xmlns:a16="http://schemas.microsoft.com/office/drawing/2014/main" id="{BE19C5C6-A450-FD94-90B5-A012F086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019" y="2480239"/>
            <a:ext cx="3827922" cy="3761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9E0A85-605E-7ABA-4E5A-1C394FAD4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3768"/>
            <a:ext cx="12192000" cy="1625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D5DFD6-83F9-59EC-FFD4-9F271B80E7B2}"/>
              </a:ext>
            </a:extLst>
          </p:cNvPr>
          <p:cNvSpPr txBox="1"/>
          <p:nvPr/>
        </p:nvSpPr>
        <p:spPr>
          <a:xfrm>
            <a:off x="802105" y="2225843"/>
            <a:ext cx="105877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3200" b="1" dirty="0">
                <a:solidFill>
                  <a:srgbClr val="FF0000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面对不同场景产生的恐惧，会引发心跳、呼吸、肢体状等不一样的生理反应。</a:t>
            </a:r>
            <a:endParaRPr lang="en-CA" altLang="zh-CN" sz="3200" b="1" dirty="0">
              <a:solidFill>
                <a:srgbClr val="FF0000"/>
              </a:solidFill>
              <a:effectLst/>
              <a:highlight>
                <a:srgbClr val="000000"/>
              </a:highlight>
              <a:latin typeface="Times New Roman" panose="02020603050405020304" pitchFamily="18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zh-CN" sz="3200" b="1" dirty="0">
                <a:solidFill>
                  <a:srgbClr val="FF0000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为何同套应激神经系统，在应对不同恐惧时，输出的</a:t>
            </a:r>
            <a:endParaRPr lang="en-CA" altLang="zh-CN" sz="3200" b="1" dirty="0">
              <a:solidFill>
                <a:srgbClr val="FF0000"/>
              </a:solidFill>
              <a:effectLst/>
              <a:highlight>
                <a:srgbClr val="000000"/>
              </a:highlight>
              <a:latin typeface="Times New Roman" panose="02020603050405020304" pitchFamily="18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zh-CN" sz="3200" b="1" dirty="0">
                <a:solidFill>
                  <a:srgbClr val="FF0000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生理信号会存在区别？</a:t>
            </a:r>
            <a:endParaRPr lang="en-CA" sz="3200" b="1" dirty="0">
              <a:solidFill>
                <a:srgbClr val="FF0000"/>
              </a:solidFill>
              <a:effectLst/>
              <a:highlight>
                <a:srgbClr val="0000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7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1.06477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1.06477 L 0.07312 1.09911" pathEditMode="relative" ptsTypes="AA">
                                      <p:cBhvr>
                                        <p:cTn id="1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7312 1.09911 L -0.24922 1.13055" pathEditMode="relative" ptsTypes="AA">
                                      <p:cBhvr>
                                        <p:cTn id="19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1.13055 L 0.24922 0.07832" pathEditMode="relative" ptsTypes="AA">
                                      <p:cBhvr>
                                        <p:cTn id="22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07832 L 0.03462 0.00695" pathEditMode="relative" ptsTypes="AA">
                                      <p:cBhvr>
                                        <p:cTn id="25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462 0.00695 L -0.24922 0.0027" pathEditMode="relative" ptsTypes="AA">
                                      <p:cBhvr>
                                        <p:cTn id="2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027 L 0 0" pathEditMode="relative" ptsTypes="AA">
                                      <p:cBhvr>
                                        <p:cTn id="3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4ED054-3D89-6E53-0B07-189A58EB5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4999"/>
            <a:ext cx="12192000" cy="1320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C0372C-9239-5FB4-FD37-C2EA47547D27}"/>
              </a:ext>
            </a:extLst>
          </p:cNvPr>
          <p:cNvSpPr txBox="1"/>
          <p:nvPr/>
        </p:nvSpPr>
        <p:spPr>
          <a:xfrm>
            <a:off x="1930400" y="2794001"/>
            <a:ext cx="9575800" cy="2607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zh-CN" sz="4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反应极快（瞬间发作）：比</a:t>
            </a:r>
            <a:r>
              <a:rPr lang="en-CA" sz="4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Times New Roman" panose="02020603050405020304" pitchFamily="18" charset="0"/>
                <a:cs typeface="SimSun" panose="02010600030101010101" pitchFamily="2" charset="-122"/>
              </a:rPr>
              <a:t>1</a:t>
            </a:r>
            <a:endParaRPr lang="en-CA" sz="4000" dirty="0">
              <a:solidFill>
                <a:schemeClr val="bg1"/>
              </a:solidFill>
              <a:effectLst/>
              <a:highlight>
                <a:srgbClr val="0000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zh-CN" sz="4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反应中等（片刻后出现）：比</a:t>
            </a:r>
            <a:r>
              <a:rPr lang="en-CA" sz="4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Times New Roman" panose="02020603050405020304" pitchFamily="18" charset="0"/>
                <a:cs typeface="SimSun" panose="02010600030101010101" pitchFamily="2" charset="-122"/>
              </a:rPr>
              <a:t>2</a:t>
            </a:r>
            <a:endParaRPr lang="en-CA" sz="4000" dirty="0">
              <a:solidFill>
                <a:schemeClr val="bg1"/>
              </a:solidFill>
              <a:effectLst/>
              <a:highlight>
                <a:srgbClr val="0000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zh-CN" sz="4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反应缓慢（持续焦虑、慢慢显现）：比</a:t>
            </a:r>
            <a:r>
              <a:rPr lang="en-CA" sz="4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Times New Roman" panose="02020603050405020304" pitchFamily="18" charset="0"/>
                <a:cs typeface="SimSun" panose="02010600030101010101" pitchFamily="2" charset="-122"/>
              </a:rPr>
              <a:t>3</a:t>
            </a:r>
            <a:endParaRPr lang="en-CA" sz="4000" dirty="0">
              <a:solidFill>
                <a:schemeClr val="bg1"/>
              </a:solidFill>
              <a:effectLst/>
              <a:highlight>
                <a:srgbClr val="0000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4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CA" sz="4000" dirty="0">
              <a:solidFill>
                <a:schemeClr val="bg1"/>
              </a:solidFill>
              <a:effectLst/>
              <a:highlight>
                <a:srgbClr val="0000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19F6C-298F-2610-DCAD-4AEFA9F633F9}"/>
              </a:ext>
            </a:extLst>
          </p:cNvPr>
          <p:cNvSpPr txBox="1"/>
          <p:nvPr/>
        </p:nvSpPr>
        <p:spPr>
          <a:xfrm>
            <a:off x="647700" y="879037"/>
            <a:ext cx="812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highlight>
                  <a:srgbClr val="000000"/>
                </a:highlight>
              </a:rPr>
              <a:t>恐惧的生理反应之</a:t>
            </a:r>
            <a:r>
              <a:rPr lang="en-US" altLang="zh-CN" sz="4400" dirty="0">
                <a:solidFill>
                  <a:schemeClr val="bg1"/>
                </a:solidFill>
                <a:highlight>
                  <a:srgbClr val="000000"/>
                </a:highlight>
              </a:rPr>
              <a:t>——</a:t>
            </a:r>
            <a:r>
              <a:rPr lang="zh-CN" altLang="en-US" sz="4400" dirty="0">
                <a:solidFill>
                  <a:schemeClr val="bg1"/>
                </a:solidFill>
                <a:highlight>
                  <a:srgbClr val="000000"/>
                </a:highlight>
              </a:rPr>
              <a:t>快与慢</a:t>
            </a:r>
            <a:endParaRPr lang="en-US" sz="44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925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982 -0.1294" pathEditMode="relative" ptsTypes="AA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5982 -0.1294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F11CAE-2EDE-0CA3-392D-9430480E0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0328"/>
            <a:ext cx="12192000" cy="8098657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698500" y="4800600"/>
            <a:ext cx="6426200" cy="1866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endParaRPr lang="en-US" sz="2000" b="1" i="0" u="none" strike="noStrike" dirty="0">
              <a:solidFill>
                <a:srgbClr val="000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965200" y="1968725"/>
            <a:ext cx="6426200" cy="178734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2000" b="1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触发源：</a:t>
            </a:r>
            <a:r>
              <a:rPr lang="en-US" sz="2000" b="0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突然的巨响、惊吓等瞬时感官刺</a:t>
            </a:r>
            <a:r>
              <a:rPr lang="en-US" sz="2000" b="0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800" dirty="0">
              <a:solidFill>
                <a:schemeClr val="bg1"/>
              </a:solidFill>
            </a:endParaRPr>
          </a:p>
          <a:p>
            <a:pPr indent="0" algn="l">
              <a:lnSpc>
                <a:spcPct val="108333"/>
              </a:lnSpc>
            </a:pPr>
            <a:endParaRPr lang="en-US" sz="2000" b="1" i="0" u="none" strike="noStrike" dirty="0">
              <a:solidFill>
                <a:schemeClr val="bg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08333"/>
              </a:lnSpc>
            </a:pPr>
            <a:r>
              <a:rPr lang="en-US" sz="2000" b="1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生理表现：</a:t>
            </a:r>
            <a:r>
              <a:rPr lang="en-US" sz="2000" b="0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肾上腺素猛增，心跳骤加速</a:t>
            </a:r>
            <a:r>
              <a:rPr lang="en-US" sz="2000" b="0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</a:p>
          <a:p>
            <a:pPr indent="0" algn="l">
              <a:lnSpc>
                <a:spcPct val="108333"/>
              </a:lnSpc>
            </a:pPr>
            <a:r>
              <a:rPr lang="en-US" sz="2000" b="0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浑身紧绷，反应极快</a:t>
            </a:r>
            <a:endParaRPr lang="en-US" sz="2000" dirty="0">
              <a:solidFill>
                <a:schemeClr val="bg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117600" y="4702131"/>
            <a:ext cx="61214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2000" b="1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机制</a:t>
            </a:r>
            <a:r>
              <a:rPr lang="zh-CN" altLang="en-US" sz="2000" b="1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en-US" sz="2000" b="0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HPA轴被持续激活，皮质醇缓慢升高</a:t>
            </a:r>
            <a:r>
              <a:rPr lang="en-US" sz="2000" b="0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</a:p>
          <a:p>
            <a:pPr indent="0" algn="l">
              <a:lnSpc>
                <a:spcPct val="108333"/>
              </a:lnSpc>
              <a:defRPr/>
            </a:pPr>
            <a:endParaRPr lang="en-US" sz="2000" dirty="0">
              <a:solidFill>
                <a:schemeClr val="bg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08333"/>
              </a:lnSpc>
              <a:defRPr/>
            </a:pPr>
            <a:r>
              <a:rPr lang="en-US" sz="2000" b="1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生理</a:t>
            </a:r>
            <a:r>
              <a:rPr lang="en-US" sz="2000" b="1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表现</a:t>
            </a:r>
            <a:r>
              <a:rPr lang="zh-CN" altLang="en-US" sz="2000" b="1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en-US" sz="2000" b="0" i="0" u="none" strike="noStrike" dirty="0" err="1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心慌、心神不宁、肢体发软，反应延迟但持续久，易引发焦虑疲惫</a:t>
            </a:r>
            <a:r>
              <a:rPr lang="en-US" sz="2000" b="0" i="0" u="none" strike="noStrike" dirty="0">
                <a:solidFill>
                  <a:schemeClr val="bg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D8BDE3-10BB-3B1B-3049-94F76687790B}"/>
              </a:ext>
            </a:extLst>
          </p:cNvPr>
          <p:cNvSpPr txBox="1"/>
          <p:nvPr/>
        </p:nvSpPr>
        <p:spPr>
          <a:xfrm>
            <a:off x="698500" y="-38279"/>
            <a:ext cx="607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大脑中的双重主导神经通路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CD7CFE-A836-CF85-6CD8-A8234D25166D}"/>
              </a:ext>
            </a:extLst>
          </p:cNvPr>
          <p:cNvSpPr txBox="1"/>
          <p:nvPr/>
        </p:nvSpPr>
        <p:spPr>
          <a:xfrm>
            <a:off x="774700" y="975475"/>
            <a:ext cx="10909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快速通路：杏仁核</a:t>
            </a:r>
            <a:r>
              <a:rPr lang="en-CA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4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交感神经系统</a:t>
            </a:r>
            <a:r>
              <a:rPr lang="en-CA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即时躯体反应（心跳、呼吸、肌肉变化）</a:t>
            </a:r>
            <a:r>
              <a:rPr 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CA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3DBFFE-861B-E951-C566-ACEB9906A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538990"/>
            <a:ext cx="3401801" cy="2165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A6550E-683B-B727-A6F2-F6CA54BB8B15}"/>
              </a:ext>
            </a:extLst>
          </p:cNvPr>
          <p:cNvSpPr txBox="1"/>
          <p:nvPr/>
        </p:nvSpPr>
        <p:spPr>
          <a:xfrm>
            <a:off x="965200" y="3905068"/>
            <a:ext cx="9626600" cy="49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慢速通路：杏仁核</a:t>
            </a:r>
            <a:r>
              <a:rPr lang="en-CA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en-CA" sz="24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HPA </a:t>
            </a:r>
            <a:r>
              <a:rPr lang="zh-CN" sz="24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轴</a:t>
            </a:r>
            <a:r>
              <a:rPr lang="en-CA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分泌</a:t>
            </a:r>
            <a:r>
              <a:rPr lang="zh-CN" sz="24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皮质醇</a:t>
            </a:r>
            <a:r>
              <a:rPr lang="en-CA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4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持久情绪与躯体疲惫</a:t>
            </a:r>
            <a:endParaRPr lang="en-CA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32780C-05DB-FA0D-EE27-91629AEAA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0" y="4453833"/>
            <a:ext cx="3479799" cy="2319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365 0.11122" pathEditMode="relative" ptsTypes="AA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0365 0.11122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6B6DBD1-E954-A86E-E765-C80408BA0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90297"/>
            <a:ext cx="12192000" cy="1618593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888968" y="101085"/>
            <a:ext cx="53340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91666"/>
              </a:lnSpc>
              <a:defRPr/>
            </a:pPr>
            <a:r>
              <a:rPr lang="en-US" sz="4400" b="1" i="0" u="none" strike="noStrike" dirty="0" err="1">
                <a:solidFill>
                  <a:srgbClr val="FF0000"/>
                </a:solidFill>
                <a:highlight>
                  <a:srgbClr val="000000"/>
                </a:highlight>
                <a:latin typeface="Noto Sans SC"/>
                <a:ea typeface="Noto Sans SC"/>
                <a:cs typeface="Noto Sans SC"/>
                <a:sym typeface="Noto Sans SC"/>
              </a:rPr>
              <a:t>恐惧的不同类型</a:t>
            </a:r>
            <a:endParaRPr lang="en-US" sz="4400" b="1" i="0" u="none" strike="noStrike" dirty="0">
              <a:solidFill>
                <a:srgbClr val="FF0000"/>
              </a:solidFill>
              <a:highlight>
                <a:srgbClr val="000000"/>
              </a:highlight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15968" y="1371600"/>
            <a:ext cx="2540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zh-CN" sz="24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瞬时感官型恐惧</a:t>
            </a:r>
            <a:r>
              <a:rPr lang="en-CA" sz="1800" dirty="0">
                <a:solidFill>
                  <a:schemeClr val="bg1"/>
                </a:solidFill>
                <a:effectLst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636000" y="1005532"/>
            <a:ext cx="2540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zh-CN" sz="24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记忆</a:t>
            </a:r>
            <a:r>
              <a:rPr lang="en-CA" sz="24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lang="zh-CN" sz="24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创伤型恐惧</a:t>
            </a:r>
            <a:r>
              <a:rPr lang="en-CA" sz="8800" dirty="0">
                <a:solidFill>
                  <a:schemeClr val="bg1"/>
                </a:solidFill>
                <a:effectLst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Connector 7"/>
          <p:cNvCxnSpPr/>
          <p:nvPr/>
        </p:nvCxnSpPr>
        <p:spPr>
          <a:xfrm rot="-17188">
            <a:off x="1015952" y="2875518"/>
            <a:ext cx="254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333333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" name="Connector 8"/>
          <p:cNvCxnSpPr/>
          <p:nvPr/>
        </p:nvCxnSpPr>
        <p:spPr>
          <a:xfrm rot="-17188">
            <a:off x="4940283" y="2875518"/>
            <a:ext cx="254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333333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" name="Connector 9"/>
          <p:cNvCxnSpPr/>
          <p:nvPr/>
        </p:nvCxnSpPr>
        <p:spPr>
          <a:xfrm rot="-17188">
            <a:off x="8636015" y="2862818"/>
            <a:ext cx="254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333333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" name="AutoShape 10"/>
          <p:cNvSpPr/>
          <p:nvPr/>
        </p:nvSpPr>
        <p:spPr>
          <a:xfrm>
            <a:off x="1016000" y="3048001"/>
            <a:ext cx="254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信号直接来自视觉</a:t>
            </a:r>
            <a:r>
              <a:rPr lang="en-CA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听觉感官，</a:t>
            </a:r>
            <a:r>
              <a:rPr lang="zh-CN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跳过大脑皮层精细分析</a:t>
            </a: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，极速直达杏仁核。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神经表现：交感神经瞬间爆发，肾上腺素短时间猛增。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生理反应：心跳骤加速、呼吸急促、浑身一紧、反应极快。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952968" y="3005253"/>
            <a:ext cx="254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信号由</a:t>
            </a:r>
            <a:r>
              <a:rPr lang="zh-CN" sz="1800" b="1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前额叶</a:t>
            </a:r>
            <a:r>
              <a:rPr lang="en-CA" sz="1800" b="1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+ </a:t>
            </a:r>
            <a:r>
              <a:rPr lang="zh-CN" sz="1800" b="1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海马体</a:t>
            </a:r>
            <a:r>
              <a:rPr lang="zh-CN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主动脑补、推演产生，属于</a:t>
            </a:r>
            <a:r>
              <a:rPr lang="en-CA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zh-CN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内生信号</a:t>
            </a:r>
            <a:r>
              <a:rPr lang="en-CA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CA" sz="1800" dirty="0">
              <a:effectLst/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神经表现：</a:t>
            </a:r>
            <a:r>
              <a:rPr lang="en-CA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HPA </a:t>
            </a:r>
            <a:r>
              <a:rPr lang="zh-CN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轴持续低强度激活，皮质醇缓慢升高，肾上腺素波动小。</a:t>
            </a:r>
            <a:endParaRPr lang="en-CA" sz="1800" dirty="0">
              <a:effectLst/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生理反应：心慌、心神不宁、肢体发软、呼吸浅而绵长，反应来得慢、</a:t>
            </a:r>
            <a:r>
              <a:rPr lang="zh-CN" altLang="en-US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但久</a:t>
            </a:r>
            <a:endParaRPr lang="en-CA" sz="1800" dirty="0">
              <a:effectLst/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8636000" y="3048001"/>
            <a:ext cx="254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海马体</a:t>
            </a: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调取恐惧记忆，</a:t>
            </a:r>
            <a:r>
              <a:rPr lang="zh-CN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反复</a:t>
            </a: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向</a:t>
            </a:r>
            <a:r>
              <a:rPr lang="zh-CN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杏仁核</a:t>
            </a: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发送信号。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神经表现：杏仁核长期维持高敏感度，神经回路被强化。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生理反应：身体僵硬、发麻、莫名乏力，反应滞后但难以平复。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EECCC-9B8C-E949-7541-80697B12D69B}"/>
              </a:ext>
            </a:extLst>
          </p:cNvPr>
          <p:cNvSpPr txBox="1"/>
          <p:nvPr/>
        </p:nvSpPr>
        <p:spPr>
          <a:xfrm>
            <a:off x="584200" y="2302471"/>
            <a:ext cx="372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突然惊吓、巨响、迎面而来的危险</a:t>
            </a:r>
            <a:r>
              <a:rPr lang="en-CA" dirty="0">
                <a:solidFill>
                  <a:schemeClr val="bg1"/>
                </a:solidFill>
                <a:effectLst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0887CE-F948-D137-64AA-134E445EF01A}"/>
              </a:ext>
            </a:extLst>
          </p:cNvPr>
          <p:cNvSpPr txBox="1"/>
          <p:nvPr/>
        </p:nvSpPr>
        <p:spPr>
          <a:xfrm>
            <a:off x="4952968" y="1840806"/>
            <a:ext cx="265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想象</a:t>
            </a:r>
            <a:r>
              <a:rPr lang="en-CA" sz="2400" b="1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lang="zh-CN" sz="2400" b="1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预判型恐惧</a:t>
            </a:r>
            <a:r>
              <a:rPr lang="en-CA" sz="1800" dirty="0">
                <a:effectLst/>
                <a:highlight>
                  <a:srgbClr val="C0C0C0"/>
                </a:highlight>
              </a:rPr>
              <a:t> </a:t>
            </a:r>
            <a:endParaRPr lang="en-US" sz="1800" dirty="0">
              <a:highlight>
                <a:srgbClr val="C0C0C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7DC92-F862-C82F-D6F4-4F8C7B5BDD12}"/>
              </a:ext>
            </a:extLst>
          </p:cNvPr>
          <p:cNvSpPr txBox="1"/>
          <p:nvPr/>
        </p:nvSpPr>
        <p:spPr>
          <a:xfrm>
            <a:off x="4444968" y="2302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800" dirty="0"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怕未知、担忧未来、临场发言紧张</a:t>
            </a:r>
            <a:r>
              <a:rPr lang="en-CA" sz="1800" dirty="0">
                <a:effectLst/>
                <a:highlight>
                  <a:srgbClr val="C0C0C0"/>
                </a:highlight>
              </a:rPr>
              <a:t> </a:t>
            </a:r>
            <a:endParaRPr lang="en-US" sz="1800" dirty="0">
              <a:highlight>
                <a:srgbClr val="C0C0C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7AE90F-E71A-0BAD-0027-BB5A62C247B5}"/>
              </a:ext>
            </a:extLst>
          </p:cNvPr>
          <p:cNvSpPr txBox="1"/>
          <p:nvPr/>
        </p:nvSpPr>
        <p:spPr>
          <a:xfrm>
            <a:off x="8635999" y="2286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回忆阴影、旧场景重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现</a:t>
            </a:r>
            <a:r>
              <a:rPr lang="en-CA" sz="1800" dirty="0">
                <a:solidFill>
                  <a:schemeClr val="bg1"/>
                </a:solidFill>
                <a:effectLst/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42201" pathEditMode="relative" ptsTypes="AA">
                                      <p:cBhvr>
                                        <p:cTn id="6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42201 L -0.15773 0.50524" pathEditMode="relative" ptsTypes="AA">
                                      <p:cBhvr>
                                        <p:cTn id="11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5773 0.50524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3CD0FA-1877-17B0-BE61-309D8DB8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0328"/>
            <a:ext cx="12192000" cy="8098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7B389D-7C3D-86BB-03B2-FA2EE43369C9}"/>
              </a:ext>
            </a:extLst>
          </p:cNvPr>
          <p:cNvSpPr txBox="1"/>
          <p:nvPr/>
        </p:nvSpPr>
        <p:spPr>
          <a:xfrm>
            <a:off x="774700" y="660400"/>
            <a:ext cx="3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关键激素对比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7A1127-0EE9-A280-B353-8FAB78883BEB}"/>
              </a:ext>
            </a:extLst>
          </p:cNvPr>
          <p:cNvSpPr txBox="1"/>
          <p:nvPr/>
        </p:nvSpPr>
        <p:spPr>
          <a:xfrm>
            <a:off x="635316" y="1942938"/>
            <a:ext cx="6096000" cy="412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肾上腺素</a:t>
            </a: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：主打</a:t>
            </a:r>
            <a:r>
              <a:rPr lang="zh-CN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急性、短时爆发</a:t>
            </a:r>
            <a:r>
              <a:rPr lang="en-CA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心跳狂飙、呼吸变快、肌肉紧绷</a:t>
            </a:r>
            <a:endParaRPr lang="en-C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CA" altLang="zh-CN" sz="2000" b="1" dirty="0">
              <a:solidFill>
                <a:schemeClr val="bg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皮质醇</a:t>
            </a: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：主打</a:t>
            </a:r>
            <a:r>
              <a:rPr lang="zh-CN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慢性、持久应激</a:t>
            </a:r>
            <a:r>
              <a:rPr lang="en-CA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疲惫、胸闷、无力、情绪低落</a:t>
            </a:r>
            <a:endParaRPr lang="en-C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突发惊吓：</a:t>
            </a:r>
            <a:r>
              <a:rPr lang="zh-CN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肾上腺素占绝对主导</a:t>
            </a:r>
            <a:r>
              <a:rPr lang="en-CA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典型急性生理反应</a:t>
            </a:r>
            <a:endParaRPr lang="en-C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长期焦虑</a:t>
            </a:r>
            <a:r>
              <a:rPr lang="en-CA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未知恐惧：</a:t>
            </a:r>
            <a:r>
              <a:rPr lang="zh-CN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皮质醇持续分泌</a:t>
            </a:r>
            <a:r>
              <a:rPr lang="en-CA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慢性躯体不适</a:t>
            </a:r>
            <a:endParaRPr lang="en-C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特定恐惧症（恐高、怕动物）：两者中等强度混合</a:t>
            </a:r>
            <a:r>
              <a:rPr lang="en-CA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→ </a:t>
            </a:r>
            <a:r>
              <a:rPr lang="zh-CN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腿软、身体僵持</a:t>
            </a:r>
            <a:endParaRPr lang="en-C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collage of cartoon characters&#10;&#10;Description automatically generated">
            <a:extLst>
              <a:ext uri="{FF2B5EF4-FFF2-40B4-BE49-F238E27FC236}">
                <a16:creationId xmlns:a16="http://schemas.microsoft.com/office/drawing/2014/main" id="{EBD883C5-9185-B5D9-BE59-87A381ABB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0" y="1270000"/>
            <a:ext cx="4775516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602 0.13267" pathEditMode="relative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602 0.13267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77900" y="584200"/>
            <a:ext cx="10236200" cy="1866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有的人越紧张越有灵感，有的人却因害怕而语塞</a:t>
            </a:r>
            <a:r>
              <a:rPr lang="en-US" sz="3600" b="1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1050" dirty="0"/>
          </a:p>
          <a:p>
            <a:pPr indent="0" algn="r">
              <a:lnSpc>
                <a:spcPct val="125000"/>
              </a:lnSpc>
            </a:pPr>
            <a:r>
              <a:rPr lang="en-US" sz="36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恐惧究竟是</a:t>
            </a:r>
            <a:r>
              <a:rPr lang="en-US" sz="3600" b="1" i="0" u="none" strike="noStrike" dirty="0" err="1">
                <a:solidFill>
                  <a:srgbClr val="FC7442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助推了思维</a:t>
            </a:r>
            <a:r>
              <a:rPr lang="en-US" sz="36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，还是</a:t>
            </a:r>
            <a:r>
              <a:rPr lang="en-US" sz="3600" b="1" i="0" u="none" strike="noStrike" dirty="0" err="1">
                <a:solidFill>
                  <a:srgbClr val="FC7442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束缚了表达</a:t>
            </a:r>
            <a:r>
              <a:rPr lang="en-US" sz="3600" b="1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</a:p>
        </p:txBody>
      </p:sp>
      <p:sp>
        <p:nvSpPr>
          <p:cNvPr id="4" name="AutoShape 4"/>
          <p:cNvSpPr/>
          <p:nvPr/>
        </p:nvSpPr>
        <p:spPr>
          <a:xfrm>
            <a:off x="12992100" y="4864100"/>
            <a:ext cx="22606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从生理反应到心理认知，恐惧的影响贯穿思维与表达的全过程，值得我们深入剖析。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565150" y="2374901"/>
            <a:ext cx="6032500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恐惧是否拥有作为</a:t>
            </a:r>
            <a:r>
              <a:rPr lang="en-US" sz="2400" b="0" i="0" u="none" strike="noStrike" dirty="0" err="1">
                <a:solidFill>
                  <a:srgbClr val="F9B964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双刃剑的身份</a:t>
            </a:r>
            <a:r>
              <a:rPr lang="zh-CN" altLang="en-US" sz="2400" b="0" i="0" u="none" strike="noStrike" dirty="0">
                <a:solidFill>
                  <a:srgbClr val="F9B964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2000" dirty="0"/>
          </a:p>
        </p:txBody>
      </p:sp>
      <p:sp>
        <p:nvSpPr>
          <p:cNvPr id="40" name="AutoShape 40"/>
          <p:cNvSpPr/>
          <p:nvPr/>
        </p:nvSpPr>
        <p:spPr>
          <a:xfrm>
            <a:off x="3429000" y="3467100"/>
            <a:ext cx="47879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恐惧是否会过度</a:t>
            </a:r>
            <a:r>
              <a:rPr lang="zh-CN" altLang="en-US" sz="240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，从而</a:t>
            </a:r>
            <a:r>
              <a:rPr lang="en-US" sz="240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影响行为</a:t>
            </a:r>
            <a:r>
              <a:rPr lang="zh-CN" altLang="en-US" sz="240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20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643FAE5-82D1-BE64-2E59-4269EC98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650" y="2514601"/>
            <a:ext cx="2838450" cy="378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B9BF1D-17F1-9C10-DDFE-8B37B3A0B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3195831"/>
            <a:ext cx="2581275" cy="3336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C3B876-CB6E-4C0F-E173-4C132FE4DC97}"/>
              </a:ext>
            </a:extLst>
          </p:cNvPr>
          <p:cNvSpPr txBox="1"/>
          <p:nvPr/>
        </p:nvSpPr>
        <p:spPr>
          <a:xfrm>
            <a:off x="1466850" y="2495282"/>
            <a:ext cx="9258300" cy="154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zh-CN" sz="4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恐惧能否成为正向动力？</a:t>
            </a:r>
            <a:endParaRPr lang="en-CA" altLang="zh-CN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zh-CN" sz="4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它更多是激发创意，还是会限制表达？</a:t>
            </a:r>
            <a:endParaRPr lang="en-CA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48EE0-4C79-B06F-1E08-34EE96E547E6}"/>
              </a:ext>
            </a:extLst>
          </p:cNvPr>
          <p:cNvSpPr txBox="1"/>
          <p:nvPr/>
        </p:nvSpPr>
        <p:spPr>
          <a:xfrm>
            <a:off x="2603500" y="4043013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恐惧的唤醒程度决定了恐惧的作用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7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3014E-DE1A-943D-B3BC-A23C545F97B9}"/>
              </a:ext>
            </a:extLst>
          </p:cNvPr>
          <p:cNvSpPr txBox="1"/>
          <p:nvPr/>
        </p:nvSpPr>
        <p:spPr>
          <a:xfrm>
            <a:off x="900545" y="3105834"/>
            <a:ext cx="1039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在看完视频后</a:t>
            </a:r>
            <a:r>
              <a:rPr lang="zh-CN" altLang="en-US" sz="3600" b="1" dirty="0"/>
              <a:t>，你发现自己的身体发生了什么变化？</a:t>
            </a:r>
            <a:endParaRPr lang="en-CA" altLang="zh-CN" sz="3600" b="1" dirty="0"/>
          </a:p>
        </p:txBody>
      </p:sp>
    </p:spTree>
    <p:extLst>
      <p:ext uri="{BB962C8B-B14F-4D97-AF65-F5344CB8AC3E}">
        <p14:creationId xmlns:p14="http://schemas.microsoft.com/office/powerpoint/2010/main" val="3083876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4500" y="88900"/>
            <a:ext cx="11493500" cy="1346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333"/>
              </a:lnSpc>
              <a:defRPr/>
            </a:pPr>
            <a:endParaRPr lang="en-US" sz="1200" dirty="0"/>
          </a:p>
          <a:p>
            <a:pPr indent="0" algn="l">
              <a:lnSpc>
                <a:spcPct val="108333"/>
              </a:lnSpc>
            </a:pPr>
            <a:r>
              <a:rPr lang="zh-CN" sz="3600" b="1" kern="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激发创意</a:t>
            </a:r>
            <a:r>
              <a:rPr lang="zh-CN" altLang="en-US" sz="3600" b="1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（正向动力）</a:t>
            </a:r>
            <a:endParaRPr lang="en-US" sz="5400" b="1" i="0" u="none" strike="noStrike" dirty="0">
              <a:solidFill>
                <a:srgbClr val="000000"/>
              </a:solidFill>
              <a:latin typeface="Noto Sans SC Black"/>
              <a:ea typeface="Noto Sans SC Black"/>
              <a:cs typeface="Noto Sans SC Black"/>
              <a:sym typeface="Noto Sans SC Black"/>
            </a:endParaRPr>
          </a:p>
        </p:txBody>
      </p:sp>
      <p:cxnSp>
        <p:nvCxnSpPr>
          <p:cNvPr id="4" name="Connector 4"/>
          <p:cNvCxnSpPr>
            <a:cxnSpLocks/>
          </p:cNvCxnSpPr>
          <p:nvPr/>
        </p:nvCxnSpPr>
        <p:spPr>
          <a:xfrm flipH="1">
            <a:off x="4159251" y="1371600"/>
            <a:ext cx="23813" cy="3035300"/>
          </a:xfrm>
          <a:prstGeom prst="straightConnector1">
            <a:avLst/>
          </a:prstGeom>
          <a:solidFill>
            <a:srgbClr val="DEE0E3">
              <a:alpha val="31000"/>
            </a:srgbClr>
          </a:solidFill>
          <a:ln w="12700" cap="flat" cmpd="sng">
            <a:solidFill>
              <a:srgbClr val="2B2F36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723900" y="1409700"/>
            <a:ext cx="660400" cy="660400"/>
          </a:xfrm>
          <a:prstGeom prst="ellipse">
            <a:avLst/>
          </a:prstGeom>
          <a:solidFill>
            <a:srgbClr val="FDB33C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650" y="1587500"/>
            <a:ext cx="342900" cy="3429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543050" y="1409700"/>
            <a:ext cx="2946400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800" b="1" i="0" u="none" strike="noStrike" dirty="0" err="1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适度恐惧：行动助推器</a:t>
            </a:r>
            <a:endParaRPr lang="en-US" sz="1100" dirty="0"/>
          </a:p>
        </p:txBody>
      </p:sp>
      <p:sp>
        <p:nvSpPr>
          <p:cNvPr id="10" name="AutoShape 10"/>
          <p:cNvSpPr/>
          <p:nvPr/>
        </p:nvSpPr>
        <p:spPr>
          <a:xfrm>
            <a:off x="1041401" y="2565400"/>
            <a:ext cx="29591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6666"/>
              </a:lnSpc>
              <a:defRPr/>
            </a:pPr>
            <a:r>
              <a:rPr lang="en-US" sz="1800" b="0" i="0" u="none" strike="noStrike" dirty="0" err="1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通过提升警觉性与专注力倒逼个体充分准备，将紧张转化为动力，从而激发更完整的表达与更具创造力的思维输出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1600" dirty="0"/>
          </a:p>
        </p:txBody>
      </p:sp>
      <p:sp>
        <p:nvSpPr>
          <p:cNvPr id="11" name="AutoShape 11"/>
          <p:cNvSpPr/>
          <p:nvPr/>
        </p:nvSpPr>
        <p:spPr>
          <a:xfrm>
            <a:off x="4653760" y="1435100"/>
            <a:ext cx="660400" cy="660400"/>
          </a:xfrm>
          <a:prstGeom prst="ellipse">
            <a:avLst/>
          </a:prstGeom>
          <a:solidFill>
            <a:srgbClr val="4083E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2510" y="1581150"/>
            <a:ext cx="342900" cy="3429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5619752" y="1409700"/>
            <a:ext cx="2330448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800" b="1" i="0" u="none" strike="noStrike" dirty="0" err="1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神经机制：唤醒最优解</a:t>
            </a:r>
            <a:endParaRPr lang="en-US" sz="1200" dirty="0"/>
          </a:p>
        </p:txBody>
      </p:sp>
      <p:sp>
        <p:nvSpPr>
          <p:cNvPr id="14" name="AutoShape 14"/>
          <p:cNvSpPr/>
          <p:nvPr/>
        </p:nvSpPr>
        <p:spPr>
          <a:xfrm>
            <a:off x="5619752" y="2482850"/>
            <a:ext cx="2752723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6666"/>
              </a:lnSpc>
              <a:defRPr/>
            </a:pPr>
            <a:r>
              <a:rPr lang="en-US" sz="1800" b="0" i="0" u="none" strike="noStrike" dirty="0" err="1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杏仁核被轻微激活，提升大脑整体唤醒度，同时不压制前额叶皮层的理性功能，使大脑维持高专注、高警觉的理想工作状态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1600" dirty="0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59900" y="3454400"/>
            <a:ext cx="342900" cy="342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B0AC0F-5A12-CDF3-4B49-557FC0C98A37}"/>
              </a:ext>
            </a:extLst>
          </p:cNvPr>
          <p:cNvSpPr txBox="1"/>
          <p:nvPr/>
        </p:nvSpPr>
        <p:spPr>
          <a:xfrm>
            <a:off x="1041401" y="4874020"/>
            <a:ext cx="10733087" cy="12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zh-CN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怯场</a:t>
            </a:r>
            <a:r>
              <a:rPr lang="en-C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zh-CN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发言恐惧</a:t>
            </a:r>
            <a:r>
              <a:rPr lang="zh-CN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：轻微紧张让人提前打磨稿子、梳理语言结构，避免敷衍表达，呈现更完整的发言效果。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zh-CN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混乱拖延恐惧</a:t>
            </a:r>
            <a:r>
              <a:rPr lang="zh-CN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：对任务杂乱、失败的担忧，会推动学生主动拆分任务、规划流程、杜绝摆烂。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zh-CN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社交与评价恐惧</a:t>
            </a:r>
            <a:r>
              <a:rPr lang="zh-CN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：适度在意他人看法，会让人更注重表达礼貌、逻辑与细节，提升沟通质量。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12A4198-61EB-68B6-C844-ECB2F1AC9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5468" y="1080890"/>
            <a:ext cx="2969020" cy="29690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EBF40B-3DA7-E28B-EE06-6FF1D405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213930"/>
            <a:ext cx="12295622" cy="8100000"/>
          </a:xfrm>
          <a:prstGeom prst="rect">
            <a:avLst/>
          </a:prstGeom>
        </p:spPr>
      </p:pic>
      <p:sp>
        <p:nvSpPr>
          <p:cNvPr id="2" name="AutoShape 15">
            <a:extLst>
              <a:ext uri="{FF2B5EF4-FFF2-40B4-BE49-F238E27FC236}">
                <a16:creationId xmlns:a16="http://schemas.microsoft.com/office/drawing/2014/main" id="{C21B1652-B0EE-47CA-9BC4-D9804998D50E}"/>
              </a:ext>
            </a:extLst>
          </p:cNvPr>
          <p:cNvSpPr/>
          <p:nvPr/>
        </p:nvSpPr>
        <p:spPr>
          <a:xfrm>
            <a:off x="1070797" y="1482560"/>
            <a:ext cx="660400" cy="660400"/>
          </a:xfrm>
          <a:prstGeom prst="ellipse">
            <a:avLst/>
          </a:prstGeom>
          <a:solidFill>
            <a:srgbClr val="F95211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CAB9E526-C939-55B3-17AA-A2DF4EEE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9547" y="1641310"/>
            <a:ext cx="342900" cy="342900"/>
          </a:xfrm>
          <a:prstGeom prst="rect">
            <a:avLst/>
          </a:prstGeom>
        </p:spPr>
      </p:pic>
      <p:sp>
        <p:nvSpPr>
          <p:cNvPr id="4" name="AutoShape 17">
            <a:extLst>
              <a:ext uri="{FF2B5EF4-FFF2-40B4-BE49-F238E27FC236}">
                <a16:creationId xmlns:a16="http://schemas.microsoft.com/office/drawing/2014/main" id="{F6E72853-B4BB-2707-2269-93803C0B5D49}"/>
              </a:ext>
            </a:extLst>
          </p:cNvPr>
          <p:cNvSpPr/>
          <p:nvPr/>
        </p:nvSpPr>
        <p:spPr>
          <a:xfrm>
            <a:off x="1962147" y="1431760"/>
            <a:ext cx="2482850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800" b="1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过度恐惧：思维绊脚石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AutoShape 18">
            <a:extLst>
              <a:ext uri="{FF2B5EF4-FFF2-40B4-BE49-F238E27FC236}">
                <a16:creationId xmlns:a16="http://schemas.microsoft.com/office/drawing/2014/main" id="{0605C520-AEF0-FA1D-B451-3B183F774B9A}"/>
              </a:ext>
            </a:extLst>
          </p:cNvPr>
          <p:cNvSpPr/>
          <p:nvPr/>
        </p:nvSpPr>
        <p:spPr>
          <a:xfrm>
            <a:off x="1943100" y="2498666"/>
            <a:ext cx="20828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6666"/>
              </a:lnSpc>
              <a:defRPr/>
            </a:pPr>
            <a:r>
              <a:rPr lang="en-US" sz="1800" b="0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演变为非理性焦虑，引发思维卡顿与表达断裂，形成强烈的回避心理，让人不敢尝试、无法正常输出观点与内容</a:t>
            </a:r>
            <a:r>
              <a:rPr lang="en-US" sz="1600" b="0" i="0" u="none" strike="noStrike" dirty="0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19">
            <a:extLst>
              <a:ext uri="{FF2B5EF4-FFF2-40B4-BE49-F238E27FC236}">
                <a16:creationId xmlns:a16="http://schemas.microsoft.com/office/drawing/2014/main" id="{58674BE2-2051-E25E-EC85-F28C5D4062EA}"/>
              </a:ext>
            </a:extLst>
          </p:cNvPr>
          <p:cNvSpPr/>
          <p:nvPr/>
        </p:nvSpPr>
        <p:spPr>
          <a:xfrm>
            <a:off x="4847051" y="1495723"/>
            <a:ext cx="660400" cy="660400"/>
          </a:xfrm>
          <a:prstGeom prst="ellipse">
            <a:avLst/>
          </a:prstGeom>
          <a:solidFill>
            <a:srgbClr val="4D5B4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dirty="0"/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955D6A0C-EA38-224B-EAEC-A9640A899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5801" y="1641310"/>
            <a:ext cx="342900" cy="342900"/>
          </a:xfrm>
          <a:prstGeom prst="rect">
            <a:avLst/>
          </a:prstGeom>
        </p:spPr>
      </p:pic>
      <p:sp>
        <p:nvSpPr>
          <p:cNvPr id="8" name="AutoShape 21">
            <a:extLst>
              <a:ext uri="{FF2B5EF4-FFF2-40B4-BE49-F238E27FC236}">
                <a16:creationId xmlns:a16="http://schemas.microsoft.com/office/drawing/2014/main" id="{4167877F-4242-3FD6-0C16-6B4096E5D84C}"/>
              </a:ext>
            </a:extLst>
          </p:cNvPr>
          <p:cNvSpPr/>
          <p:nvPr/>
        </p:nvSpPr>
        <p:spPr>
          <a:xfrm>
            <a:off x="5767448" y="1444923"/>
            <a:ext cx="2393945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800" b="1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神经机制：理性被抑制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AutoShape 22">
            <a:extLst>
              <a:ext uri="{FF2B5EF4-FFF2-40B4-BE49-F238E27FC236}">
                <a16:creationId xmlns:a16="http://schemas.microsoft.com/office/drawing/2014/main" id="{E11FAAD0-098F-0ED3-E66D-0FAC4A9F8EFE}"/>
              </a:ext>
            </a:extLst>
          </p:cNvPr>
          <p:cNvSpPr/>
          <p:nvPr/>
        </p:nvSpPr>
        <p:spPr>
          <a:xfrm>
            <a:off x="5767448" y="2499646"/>
            <a:ext cx="20828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6666"/>
              </a:lnSpc>
              <a:defRPr/>
            </a:pPr>
            <a:r>
              <a:rPr lang="en-US" sz="1800" b="0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杏仁核过度过载激活，直接抑制前额叶皮层的运作，导致大脑出现空白、记忆提取失败，彻底丧失理性思考与表达能力</a:t>
            </a:r>
            <a:r>
              <a:rPr lang="en-US" sz="1800" b="0" i="0" u="none" strike="noStrike" dirty="0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" name="Connector 6">
            <a:extLst>
              <a:ext uri="{FF2B5EF4-FFF2-40B4-BE49-F238E27FC236}">
                <a16:creationId xmlns:a16="http://schemas.microsoft.com/office/drawing/2014/main" id="{919484B1-ABF0-2001-2B71-DBFC15EA39BC}"/>
              </a:ext>
            </a:extLst>
          </p:cNvPr>
          <p:cNvCxnSpPr>
            <a:cxnSpLocks/>
          </p:cNvCxnSpPr>
          <p:nvPr/>
        </p:nvCxnSpPr>
        <p:spPr>
          <a:xfrm flipH="1">
            <a:off x="4524370" y="1389387"/>
            <a:ext cx="1" cy="3107180"/>
          </a:xfrm>
          <a:prstGeom prst="straightConnector1">
            <a:avLst/>
          </a:prstGeom>
          <a:solidFill>
            <a:srgbClr val="DEE0E3">
              <a:alpha val="31000"/>
            </a:srgbClr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387E85-1578-74D5-17AA-CDE8D96D8422}"/>
              </a:ext>
            </a:extLst>
          </p:cNvPr>
          <p:cNvSpPr txBox="1"/>
          <p:nvPr/>
        </p:nvSpPr>
        <p:spPr>
          <a:xfrm>
            <a:off x="654050" y="506850"/>
            <a:ext cx="466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限制表达</a:t>
            </a:r>
            <a:r>
              <a:rPr lang="zh-CN" altLang="en-US" sz="3600" dirty="0">
                <a:solidFill>
                  <a:schemeClr val="bg1"/>
                </a:solidFill>
              </a:rPr>
              <a:t>（反向动力）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601FB-5092-15D0-75E8-4801652CE676}"/>
              </a:ext>
            </a:extLst>
          </p:cNvPr>
          <p:cNvSpPr txBox="1"/>
          <p:nvPr/>
        </p:nvSpPr>
        <p:spPr>
          <a:xfrm>
            <a:off x="412755" y="4893978"/>
            <a:ext cx="10147289" cy="16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zh-CN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重度怯场</a:t>
            </a:r>
            <a:r>
              <a:rPr lang="zh-CN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：过度紧张导致原本熟练的内容说不出来、思路断裂、表达僵硬。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zh-CN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未知恐惧（怕鬼</a:t>
            </a:r>
            <a:r>
              <a:rPr lang="en-C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zh-CN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怕未知）</a:t>
            </a:r>
            <a:r>
              <a:rPr lang="zh-CN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：灾难化想象占用大脑认知资源，无法专注当下、无法灵活思考。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zh-CN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拖延恐惧</a:t>
            </a:r>
            <a:r>
              <a:rPr lang="zh-CN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：对混乱压力的过度恐惧使人逃避、摆烂、不敢开始，彻底阻断行动与创作。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zh-CN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社交恐惧</a:t>
            </a:r>
            <a:r>
              <a:rPr lang="zh-CN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：过度在意评价导致不敢开口、害怕出错、自我限制，丧失表达欲与创意发挥空间。</a:t>
            </a:r>
            <a:endParaRPr lang="en-C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5FEAC6-4007-3F66-990D-E4460C0C8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134" y="686260"/>
            <a:ext cx="3310001" cy="36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0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134 -0.02813" pathEditMode="relative" ptsTypes="AA">
                                      <p:cBhvr>
                                        <p:cTn id="6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8134 -0.02813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2"/>
          <p:cNvCxnSpPr/>
          <p:nvPr/>
        </p:nvCxnSpPr>
        <p:spPr>
          <a:xfrm>
            <a:off x="711174" y="1679672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Connector 3"/>
          <p:cNvCxnSpPr/>
          <p:nvPr/>
        </p:nvCxnSpPr>
        <p:spPr>
          <a:xfrm>
            <a:off x="711174" y="2556134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Connector 4"/>
          <p:cNvCxnSpPr/>
          <p:nvPr/>
        </p:nvCxnSpPr>
        <p:spPr>
          <a:xfrm>
            <a:off x="711174" y="3852937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Connector 5"/>
          <p:cNvCxnSpPr/>
          <p:nvPr/>
        </p:nvCxnSpPr>
        <p:spPr>
          <a:xfrm>
            <a:off x="711174" y="5165531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Connector 6"/>
          <p:cNvCxnSpPr/>
          <p:nvPr/>
        </p:nvCxnSpPr>
        <p:spPr>
          <a:xfrm>
            <a:off x="711174" y="6514495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711174" y="555461"/>
            <a:ext cx="7620000" cy="698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4400" b="1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唤醒度决定恐惧的作用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524000" y="2872183"/>
            <a:ext cx="91440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适度恐惧：激活大脑警觉性，提升专注力与思维活跃度，可成为创意与表达的正向动力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562100" y="5512406"/>
            <a:ext cx="91440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恐惧既可以赋能成长，也可能限制自我，关键在于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ui-sans-serif"/>
              </a:rPr>
              <a:t>调节恐惧强度、驾驭情绪而非逃避</a:t>
            </a:r>
            <a:r>
              <a:rPr lang="en-US" sz="20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1050" dirty="0"/>
          </a:p>
        </p:txBody>
      </p:sp>
      <p:sp>
        <p:nvSpPr>
          <p:cNvPr id="10" name="AutoShape 10"/>
          <p:cNvSpPr/>
          <p:nvPr/>
        </p:nvSpPr>
        <p:spPr>
          <a:xfrm>
            <a:off x="1562100" y="4152853"/>
            <a:ext cx="101346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过度恐惧：引发杏仁核过载，抑制前额叶理性功能，导致思维卡顿、表达受限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524000" y="1746819"/>
            <a:ext cx="9144000" cy="66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恐惧本身没有绝对的好坏，其作用取决于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ui-sans-serif"/>
              </a:rPr>
              <a:t>唤醒程度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FC65003-FA89-9FE5-E928-87419040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519" y="285163"/>
            <a:ext cx="2145162" cy="21451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2992100" y="4864100"/>
            <a:ext cx="22606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b="0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深入探索恐惧的生理根源，在挑战自我的过程中，探寻大脑与情绪的深层联结。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2705100" y="4533900"/>
            <a:ext cx="9486900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当我们一步步克服恐惧、挑战自我时，</a:t>
            </a:r>
            <a:r>
              <a:rPr lang="en-US" sz="2400" b="0" i="0" u="none" strike="noStrike" dirty="0" err="1">
                <a:solidFill>
                  <a:srgbClr val="F8B862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究竟是重塑了情绪体验</a:t>
            </a:r>
            <a:r>
              <a:rPr lang="en-US" sz="24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，</a:t>
            </a:r>
          </a:p>
          <a:p>
            <a:pPr indent="0" algn="l">
              <a:lnSpc>
                <a:spcPct val="125000"/>
              </a:lnSpc>
              <a:defRPr/>
            </a:pPr>
            <a:r>
              <a:rPr lang="en-US" sz="24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还是改写了大脑深处运行已久的原始神经回路</a:t>
            </a:r>
            <a:r>
              <a:rPr lang="en-US" sz="24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2400" dirty="0"/>
          </a:p>
        </p:txBody>
      </p:sp>
      <p:sp>
        <p:nvSpPr>
          <p:cNvPr id="40" name="AutoShape 40"/>
          <p:cNvSpPr/>
          <p:nvPr/>
        </p:nvSpPr>
        <p:spPr>
          <a:xfrm>
            <a:off x="650875" y="2631251"/>
            <a:ext cx="94869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恐惧常源于大脑的神经误判，这种深层的生理反应，往往是我们内心焦虑与退缩的根本成因</a:t>
            </a:r>
            <a:r>
              <a:rPr lang="en-US" sz="24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EF7DB0-1D7D-0589-0C1D-6546794687F2}"/>
              </a:ext>
            </a:extLst>
          </p:cNvPr>
          <p:cNvSpPr txBox="1"/>
          <p:nvPr/>
        </p:nvSpPr>
        <p:spPr>
          <a:xfrm>
            <a:off x="650875" y="569148"/>
            <a:ext cx="105886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这些由神经误判产生的恐惧困扰着我们。</a:t>
            </a:r>
            <a:endParaRPr lang="en-CA" altLang="zh-CN" sz="3200" b="1" dirty="0">
              <a:solidFill>
                <a:schemeClr val="bg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试着想一想，我们一步步克服恐惧、挑战自我，真正改变的是情绪感受，还是大脑运行已久的原始神经机制？</a:t>
            </a:r>
            <a:endParaRPr lang="en-CA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CA" sz="3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CA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0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F4BFC3-DF84-3A0C-80D9-615F6740A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500"/>
            <a:ext cx="12192000" cy="152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E21CFF-2825-483F-D95B-BF8848BBA02F}"/>
              </a:ext>
            </a:extLst>
          </p:cNvPr>
          <p:cNvSpPr txBox="1"/>
          <p:nvPr/>
        </p:nvSpPr>
        <p:spPr>
          <a:xfrm>
            <a:off x="908050" y="2551837"/>
            <a:ext cx="10375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3600" b="1" dirty="0">
                <a:solidFill>
                  <a:srgbClr val="FF0000"/>
                </a:solidFill>
                <a:effectLst/>
                <a:highlight>
                  <a:srgbClr val="C0C0C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如果所有虚假恐惧都是神经过载导致的错误警报，那我们克服恐惧、突破自我的过程，究竟是在战胜情绪，还是在修正大脑过时、错位的原始神经机制？</a:t>
            </a:r>
            <a:endParaRPr lang="en-CA" sz="3600" dirty="0">
              <a:solidFill>
                <a:srgbClr val="FF0000"/>
              </a:solidFill>
              <a:effectLst/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7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045 0.77246" pathEditMode="relative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2045 0.77246 L 0.01337 -0.43997" pathEditMode="relative" ptsTypes="AA">
                                      <p:cBhvr>
                                        <p:cTn id="1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337 -0.43997 L 0 0" pathEditMode="relative" ptsTypes="AA">
                                      <p:cBhvr>
                                        <p:cTn id="19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1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2E5E76-A284-F714-C939-EA8DB9380FAD}"/>
              </a:ext>
            </a:extLst>
          </p:cNvPr>
          <p:cNvSpPr txBox="1"/>
          <p:nvPr/>
        </p:nvSpPr>
        <p:spPr>
          <a:xfrm>
            <a:off x="1638300" y="2951946"/>
            <a:ext cx="972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举手</a:t>
            </a:r>
            <a:r>
              <a:rPr lang="zh-CN" altLang="en-US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（</a:t>
            </a:r>
            <a:r>
              <a:rPr lang="zh-CN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情绪误区）：对应硬扛情绪、压抑恐惧</a:t>
            </a:r>
            <a:endParaRPr lang="en-C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zh-CN" altLang="en-US" sz="2800" dirty="0">
                <a:latin typeface="SimSun" panose="02010600030101010101" pitchFamily="2" charset="-122"/>
                <a:ea typeface="Times New Roman" panose="02020603050405020304" pitchFamily="18" charset="0"/>
                <a:cs typeface="SimSun" panose="02010600030101010101" pitchFamily="2" charset="-122"/>
              </a:rPr>
              <a:t>抱胸</a:t>
            </a:r>
            <a:r>
              <a:rPr lang="zh-CN" sz="2800" dirty="0">
                <a:effectLst/>
                <a:latin typeface="SimSun" panose="02010600030101010101" pitchFamily="2" charset="-122"/>
                <a:ea typeface="Times New Roman" panose="02020603050405020304" pitchFamily="18" charset="0"/>
                <a:cs typeface="SimSun" panose="02010600030101010101" pitchFamily="2" charset="-122"/>
              </a:rPr>
              <a:t>（神经修复）：对应修复大脑过时神经</a:t>
            </a:r>
            <a:r>
              <a:rPr lang="en-CA" sz="2800" dirty="0">
                <a:effectLst/>
                <a:latin typeface="SimSun" panose="02010600030101010101" pitchFamily="2" charset="-122"/>
                <a:ea typeface="Times New Roman" panose="02020603050405020304" pitchFamily="18" charset="0"/>
                <a:cs typeface="SimSun" panose="02010600030101010101" pitchFamily="2" charset="-122"/>
              </a:rPr>
              <a:t>BUG</a:t>
            </a:r>
            <a:r>
              <a:rPr lang="zh-CN" sz="2800" dirty="0">
                <a:effectLst/>
                <a:latin typeface="SimSun" panose="02010600030101010101" pitchFamily="2" charset="-122"/>
                <a:ea typeface="Times New Roman" panose="02020603050405020304" pitchFamily="18" charset="0"/>
                <a:cs typeface="SimSun" panose="02010600030101010101" pitchFamily="2" charset="-122"/>
              </a:rPr>
              <a:t>、重塑回路</a:t>
            </a:r>
            <a:endParaRPr lang="en-C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67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4157FF2-7AF2-8C34-026B-C407962D8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39444"/>
            <a:ext cx="12192000" cy="143368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47700" y="1879600"/>
            <a:ext cx="3505200" cy="4368800"/>
          </a:xfrm>
          <a:prstGeom prst="roundRect">
            <a:avLst>
              <a:gd name="adj" fmla="val 5434"/>
            </a:avLst>
          </a:prstGeom>
          <a:solidFill>
            <a:srgbClr val="4083E8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/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0901BF7F-DFFF-9C27-D25B-E736A62359E8}"/>
              </a:ext>
            </a:extLst>
          </p:cNvPr>
          <p:cNvSpPr/>
          <p:nvPr/>
        </p:nvSpPr>
        <p:spPr>
          <a:xfrm>
            <a:off x="7950200" y="1866900"/>
            <a:ext cx="3505200" cy="2597150"/>
          </a:xfrm>
          <a:prstGeom prst="roundRect">
            <a:avLst>
              <a:gd name="adj" fmla="val 5434"/>
            </a:avLst>
          </a:prstGeom>
          <a:solidFill>
            <a:schemeClr val="accent3"/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/>
          </a:p>
        </p:txBody>
      </p:sp>
      <p:sp>
        <p:nvSpPr>
          <p:cNvPr id="5" name="AutoShape 5"/>
          <p:cNvSpPr/>
          <p:nvPr/>
        </p:nvSpPr>
        <p:spPr>
          <a:xfrm>
            <a:off x="7950200" y="4800600"/>
            <a:ext cx="3505200" cy="1447800"/>
          </a:xfrm>
          <a:prstGeom prst="roundRect">
            <a:avLst>
              <a:gd name="adj" fmla="val 13157"/>
            </a:avLst>
          </a:prstGeom>
          <a:solidFill>
            <a:srgbClr val="4B594A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/>
          </a:p>
        </p:txBody>
      </p:sp>
      <p:sp>
        <p:nvSpPr>
          <p:cNvPr id="6" name="AutoShape 6"/>
          <p:cNvSpPr/>
          <p:nvPr/>
        </p:nvSpPr>
        <p:spPr>
          <a:xfrm>
            <a:off x="711200" y="355600"/>
            <a:ext cx="5753100" cy="1346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endParaRPr lang="en-US" sz="1100" dirty="0"/>
          </a:p>
          <a:p>
            <a:pPr indent="0" algn="l">
              <a:lnSpc>
                <a:spcPct val="108333"/>
              </a:lnSpc>
            </a:pPr>
            <a:r>
              <a:rPr lang="en-US" sz="3600" b="1" i="0" u="none" strike="noStrike" dirty="0" err="1">
                <a:solidFill>
                  <a:srgbClr val="000000"/>
                </a:solidFill>
                <a:highlight>
                  <a:srgbClr val="C0C0C0"/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重塑大脑的神经反应模式</a:t>
            </a:r>
            <a:endParaRPr lang="en-US" sz="3600" b="1" i="0" u="none" strike="noStrike" dirty="0">
              <a:solidFill>
                <a:srgbClr val="000000"/>
              </a:solidFill>
              <a:highlight>
                <a:srgbClr val="C0C0C0"/>
              </a:highlight>
              <a:latin typeface="Noto Sans SC Black"/>
              <a:ea typeface="Noto Sans SC Black"/>
              <a:cs typeface="Noto Sans SC Black"/>
              <a:sym typeface="Noto Sans SC Black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178800" y="2216150"/>
            <a:ext cx="310515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压抑情绪仅仅是掩盖了表面的应激反应，并没有触及神经回路的本质。这种“治标不治本”的方式，只会让恐惧在潜意识中持续固化，无法真正消除。</a:t>
            </a:r>
            <a:endParaRPr lang="en-US" sz="1800" dirty="0"/>
          </a:p>
        </p:txBody>
      </p:sp>
      <p:sp>
        <p:nvSpPr>
          <p:cNvPr id="9" name="AutoShape 9"/>
          <p:cNvSpPr/>
          <p:nvPr/>
        </p:nvSpPr>
        <p:spPr>
          <a:xfrm>
            <a:off x="4470400" y="4152900"/>
            <a:ext cx="33782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主动直面虚假恐惧，能降低杏仁核兴奋性，逐步建立良性的神经反应模式，从根源完成恐惧的重塑</a:t>
            </a:r>
            <a:r>
              <a:rPr lang="en-US" sz="18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1800" dirty="0"/>
          </a:p>
        </p:txBody>
      </p:sp>
      <p:sp>
        <p:nvSpPr>
          <p:cNvPr id="10" name="AutoShape 10"/>
          <p:cNvSpPr/>
          <p:nvPr/>
        </p:nvSpPr>
        <p:spPr>
          <a:xfrm>
            <a:off x="952500" y="3136900"/>
            <a:ext cx="2921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800" b="0" i="0" u="none" strike="noStrike" dirty="0" err="1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人类的虚假恐惧，源于远古为生存进化的原始神经机制在现代场景中发生了错位，将安全信号误判为威胁，从而发出了过载的错误警报</a:t>
            </a:r>
            <a:r>
              <a:rPr lang="en-US" sz="1800" b="0" i="0" u="none" strike="noStrike" dirty="0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1800" dirty="0"/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D5709CDC-9C1C-CBEB-0582-ABB5929A703F}"/>
              </a:ext>
            </a:extLst>
          </p:cNvPr>
          <p:cNvSpPr/>
          <p:nvPr/>
        </p:nvSpPr>
        <p:spPr>
          <a:xfrm>
            <a:off x="4292600" y="1879600"/>
            <a:ext cx="3505200" cy="4368800"/>
          </a:xfrm>
          <a:prstGeom prst="roundRect">
            <a:avLst>
              <a:gd name="adj" fmla="val 5434"/>
            </a:avLst>
          </a:prstGeom>
          <a:solidFill>
            <a:schemeClr val="tx1"/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/>
          </a:p>
        </p:txBody>
      </p:sp>
      <p:sp>
        <p:nvSpPr>
          <p:cNvPr id="11" name="AutoShape 11"/>
          <p:cNvSpPr/>
          <p:nvPr/>
        </p:nvSpPr>
        <p:spPr>
          <a:xfrm>
            <a:off x="908050" y="2387600"/>
            <a:ext cx="3111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400" b="1" i="0" u="none" strike="noStrike" dirty="0" err="1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问题根源：神经错位</a:t>
            </a:r>
            <a:endParaRPr lang="en-US" sz="1600" dirty="0"/>
          </a:p>
        </p:txBody>
      </p:sp>
      <p:sp>
        <p:nvSpPr>
          <p:cNvPr id="12" name="AutoShape 12"/>
          <p:cNvSpPr/>
          <p:nvPr/>
        </p:nvSpPr>
        <p:spPr>
          <a:xfrm>
            <a:off x="4540250" y="5403850"/>
            <a:ext cx="31369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核心路径：重塑机制</a:t>
            </a:r>
            <a:endParaRPr lang="en-US" sz="1600" dirty="0"/>
          </a:p>
        </p:txBody>
      </p:sp>
      <p:sp>
        <p:nvSpPr>
          <p:cNvPr id="13" name="AutoShape 13"/>
          <p:cNvSpPr/>
          <p:nvPr/>
        </p:nvSpPr>
        <p:spPr>
          <a:xfrm>
            <a:off x="8251825" y="5270500"/>
            <a:ext cx="29591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 dirty="0" err="1">
                <a:solidFill>
                  <a:srgbClr val="FF0000"/>
                </a:solidFill>
                <a:highlight>
                  <a:srgbClr val="FFFF00"/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认知误区：压抑≠消除</a:t>
            </a:r>
            <a:endParaRPr lang="en-US" sz="1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4635500" y="2279650"/>
            <a:ext cx="2946400" cy="1079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克服恐惧的本质不是战胜情绪，而是修正大脑中过时、错位的原始神经机制，通过行为干预完成神经可塑性的重塑，让大脑学会正确的判断</a:t>
            </a:r>
            <a:r>
              <a:rPr lang="en-US" sz="18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64238" pathEditMode="relative" ptsTypes="AA">
                                      <p:cBhvr>
                                        <p:cTn id="6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64238 L -0.24922 -0.3253" pathEditMode="relative" ptsTypes="AA">
                                      <p:cBhvr>
                                        <p:cTn id="11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3253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2"/>
          <p:cNvCxnSpPr/>
          <p:nvPr/>
        </p:nvCxnSpPr>
        <p:spPr>
          <a:xfrm>
            <a:off x="711200" y="1981200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Connector 3"/>
          <p:cNvCxnSpPr/>
          <p:nvPr/>
        </p:nvCxnSpPr>
        <p:spPr>
          <a:xfrm>
            <a:off x="711200" y="3276600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Connector 4"/>
          <p:cNvCxnSpPr/>
          <p:nvPr/>
        </p:nvCxnSpPr>
        <p:spPr>
          <a:xfrm>
            <a:off x="711200" y="4305300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Connector 5"/>
          <p:cNvCxnSpPr/>
          <p:nvPr/>
        </p:nvCxnSpPr>
        <p:spPr>
          <a:xfrm>
            <a:off x="711200" y="5321300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Connector 6"/>
          <p:cNvCxnSpPr/>
          <p:nvPr/>
        </p:nvCxnSpPr>
        <p:spPr>
          <a:xfrm>
            <a:off x="711200" y="6350000"/>
            <a:ext cx="10769652" cy="12700"/>
          </a:xfrm>
          <a:prstGeom prst="straightConnector1">
            <a:avLst/>
          </a:prstGeom>
          <a:solidFill>
            <a:srgbClr val="DEE0E3">
              <a:alpha val="24000"/>
            </a:srgbClr>
          </a:solidFill>
          <a:ln w="12700" cap="flat" cmpd="sng">
            <a:solidFill>
              <a:srgbClr val="FFFFFF">
                <a:alpha val="2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711200" y="647700"/>
            <a:ext cx="508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神经可塑性重塑</a:t>
            </a:r>
            <a:endParaRPr lang="en-US" sz="1100" dirty="0"/>
          </a:p>
        </p:txBody>
      </p:sp>
      <p:sp>
        <p:nvSpPr>
          <p:cNvPr id="8" name="AutoShape 8"/>
          <p:cNvSpPr/>
          <p:nvPr/>
        </p:nvSpPr>
        <p:spPr>
          <a:xfrm>
            <a:off x="2057400" y="2413000"/>
            <a:ext cx="914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降低兴奋性：主动直面虚假恐惧，有效降低杏仁核的过度兴奋反应。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2057400" y="3429000"/>
            <a:ext cx="914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下调阈值：下调HPA轴应激阈值，减少皮质醇激素的异常堆积。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2057400" y="4445000"/>
            <a:ext cx="914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激活奖赏：激活大脑奖赏通路，建立适配现代生活的良性神经反应模式。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2057400" y="5461000"/>
            <a:ext cx="914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替代旧路：以健康的神经回路为基础，逐步替代老旧过时的应激反应回路。</a:t>
            </a:r>
            <a:endParaRPr lang="en-US" sz="1100"/>
          </a:p>
        </p:txBody>
      </p:sp>
      <p:cxnSp>
        <p:nvCxnSpPr>
          <p:cNvPr id="13" name="Connector 13"/>
          <p:cNvCxnSpPr/>
          <p:nvPr/>
        </p:nvCxnSpPr>
        <p:spPr>
          <a:xfrm rot="-171744">
            <a:off x="1155859" y="2762250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3E7AC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" name="Connector 14"/>
          <p:cNvCxnSpPr/>
          <p:nvPr/>
        </p:nvCxnSpPr>
        <p:spPr>
          <a:xfrm rot="5228255">
            <a:off x="1155700" y="2762409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3E7AC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" name="Connector 15"/>
          <p:cNvCxnSpPr/>
          <p:nvPr/>
        </p:nvCxnSpPr>
        <p:spPr>
          <a:xfrm rot="2526514">
            <a:off x="1157090" y="2762363"/>
            <a:ext cx="251447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3E7AC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" name="Connector 16"/>
          <p:cNvCxnSpPr/>
          <p:nvPr/>
        </p:nvCxnSpPr>
        <p:spPr>
          <a:xfrm rot="7926514">
            <a:off x="1156863" y="2762363"/>
            <a:ext cx="251447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3E7AC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" name="Connector 17"/>
          <p:cNvCxnSpPr/>
          <p:nvPr/>
        </p:nvCxnSpPr>
        <p:spPr>
          <a:xfrm rot="-171744">
            <a:off x="1155859" y="3790950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6AE49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" name="Connector 18"/>
          <p:cNvCxnSpPr/>
          <p:nvPr/>
        </p:nvCxnSpPr>
        <p:spPr>
          <a:xfrm rot="5228255">
            <a:off x="1155700" y="3791109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6AE49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" name="Connector 19"/>
          <p:cNvCxnSpPr/>
          <p:nvPr/>
        </p:nvCxnSpPr>
        <p:spPr>
          <a:xfrm rot="2526514">
            <a:off x="1157090" y="3791063"/>
            <a:ext cx="251447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6AE49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" name="Connector 20"/>
          <p:cNvCxnSpPr/>
          <p:nvPr/>
        </p:nvCxnSpPr>
        <p:spPr>
          <a:xfrm rot="7926514">
            <a:off x="1156863" y="3791063"/>
            <a:ext cx="251447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6AE49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1" name="Connector 21"/>
          <p:cNvCxnSpPr/>
          <p:nvPr/>
        </p:nvCxnSpPr>
        <p:spPr>
          <a:xfrm rot="-171744">
            <a:off x="1155859" y="4806950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C7245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" name="Connector 22"/>
          <p:cNvCxnSpPr/>
          <p:nvPr/>
        </p:nvCxnSpPr>
        <p:spPr>
          <a:xfrm rot="5236421">
            <a:off x="1136650" y="4813451"/>
            <a:ext cx="2667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C7245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" name="Connector 23"/>
          <p:cNvCxnSpPr/>
          <p:nvPr/>
        </p:nvCxnSpPr>
        <p:spPr>
          <a:xfrm rot="2538062">
            <a:off x="1141752" y="4813406"/>
            <a:ext cx="269408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C7245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4" name="Connector 24"/>
          <p:cNvCxnSpPr/>
          <p:nvPr/>
        </p:nvCxnSpPr>
        <p:spPr>
          <a:xfrm rot="7938062">
            <a:off x="1141540" y="4813406"/>
            <a:ext cx="269408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C7245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" name="Connector 25"/>
          <p:cNvCxnSpPr/>
          <p:nvPr/>
        </p:nvCxnSpPr>
        <p:spPr>
          <a:xfrm rot="-171744">
            <a:off x="1155859" y="5835650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4D5B49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Connector 26"/>
          <p:cNvCxnSpPr/>
          <p:nvPr/>
        </p:nvCxnSpPr>
        <p:spPr>
          <a:xfrm rot="5228255">
            <a:off x="1155700" y="5835809"/>
            <a:ext cx="25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4D5B49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" name="Connector 27"/>
          <p:cNvCxnSpPr/>
          <p:nvPr/>
        </p:nvCxnSpPr>
        <p:spPr>
          <a:xfrm rot="2526514">
            <a:off x="1157090" y="5835763"/>
            <a:ext cx="251447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4D5B49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8" name="Connector 28"/>
          <p:cNvCxnSpPr/>
          <p:nvPr/>
        </p:nvCxnSpPr>
        <p:spPr>
          <a:xfrm rot="7926514">
            <a:off x="1156863" y="5835763"/>
            <a:ext cx="251447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4D5B49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751B391-7EB9-2723-86E8-4E3BF1A3E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67"/>
          <a:stretch/>
        </p:blipFill>
        <p:spPr>
          <a:xfrm rot="5400000">
            <a:off x="8823740" y="-327308"/>
            <a:ext cx="2621718" cy="32763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ADBE61-3213-A2F7-52B8-57FAAB19B5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2552700"/>
            <a:ext cx="12192000" cy="121920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62000" y="762000"/>
            <a:ext cx="508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endParaRPr lang="en-US" sz="1100" dirty="0"/>
          </a:p>
        </p:txBody>
      </p:sp>
      <p:sp>
        <p:nvSpPr>
          <p:cNvPr id="3" name="AutoShape 3"/>
          <p:cNvSpPr/>
          <p:nvPr/>
        </p:nvSpPr>
        <p:spPr>
          <a:xfrm>
            <a:off x="762000" y="2844800"/>
            <a:ext cx="990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lvl="0"/>
            <a:r>
              <a:rPr lang="en-US" sz="2000" b="0" i="0" u="none" strike="noStrike" dirty="0">
                <a:solidFill>
                  <a:schemeClr val="bg1"/>
                </a:solidFill>
                <a:highlight>
                  <a:srgbClr val="000000"/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2.</a:t>
            </a:r>
            <a:r>
              <a:rPr 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如果适度恐惧可以成为正向动力，那么我们应该</a:t>
            </a:r>
            <a:r>
              <a:rPr lang="en-CA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“</a:t>
            </a:r>
            <a:r>
              <a:rPr 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调节恐惧强度</a:t>
            </a:r>
            <a:r>
              <a:rPr lang="en-CA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”</a:t>
            </a:r>
            <a:r>
              <a:rPr 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，还是彻底消除恐惧？完全没有恐惧的人生，一定是更好的状态吗？</a:t>
            </a:r>
            <a:endParaRPr lang="en-CA" sz="2000" dirty="0">
              <a:solidFill>
                <a:schemeClr val="bg1"/>
              </a:solidFill>
              <a:effectLst/>
              <a:highlight>
                <a:srgbClr val="000000"/>
              </a:highligh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457200"/>
            <a:r>
              <a:rPr lang="en-C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0" algn="l">
              <a:lnSpc>
                <a:spcPct val="116666"/>
              </a:lnSpc>
              <a:defRPr/>
            </a:pPr>
            <a:endParaRPr lang="en-US" sz="1100" dirty="0"/>
          </a:p>
        </p:txBody>
      </p:sp>
      <p:sp>
        <p:nvSpPr>
          <p:cNvPr id="4" name="AutoShape 4"/>
          <p:cNvSpPr/>
          <p:nvPr/>
        </p:nvSpPr>
        <p:spPr>
          <a:xfrm>
            <a:off x="762000" y="4559300"/>
            <a:ext cx="990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>
              <a:lnSpc>
                <a:spcPct val="116666"/>
              </a:lnSpc>
              <a:defRPr/>
            </a:pPr>
            <a:r>
              <a:rPr lang="en-US" sz="2000" b="0" i="0" u="none" strike="noStrike" dirty="0">
                <a:solidFill>
                  <a:schemeClr val="bg1"/>
                </a:solidFill>
                <a:highlight>
                  <a:srgbClr val="000000"/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4.</a:t>
            </a:r>
            <a:r>
              <a:rPr 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两人面对同一种未知场景，一人仅轻微紧张，一人却产生强烈焦虑，这种差异主要源于先天神经敏感度，还是后天神经回路的塑造？</a:t>
            </a:r>
            <a:endParaRPr lang="en-CA" sz="2000" dirty="0">
              <a:solidFill>
                <a:schemeClr val="bg1"/>
              </a:solidFill>
              <a:effectLst/>
              <a:highlight>
                <a:srgbClr val="000000"/>
              </a:highligh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indent="0" algn="l">
              <a:lnSpc>
                <a:spcPct val="116666"/>
              </a:lnSpc>
              <a:defRPr/>
            </a:pPr>
            <a:endParaRPr lang="en-US" sz="1100" dirty="0"/>
          </a:p>
        </p:txBody>
      </p:sp>
      <p:sp>
        <p:nvSpPr>
          <p:cNvPr id="5" name="AutoShape 5"/>
          <p:cNvSpPr/>
          <p:nvPr/>
        </p:nvSpPr>
        <p:spPr>
          <a:xfrm>
            <a:off x="762000" y="3670300"/>
            <a:ext cx="990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>
              <a:lnSpc>
                <a:spcPct val="116666"/>
              </a:lnSpc>
              <a:defRPr/>
            </a:pPr>
            <a:r>
              <a:rPr lang="en-US" sz="2000" b="0" i="0" u="none" strike="noStrike" dirty="0">
                <a:solidFill>
                  <a:schemeClr val="bg1"/>
                </a:solidFill>
                <a:highlight>
                  <a:srgbClr val="000000"/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3.</a:t>
            </a:r>
            <a:r>
              <a:rPr 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现实结局永远比想象温和、安全，可大脑依然反复制造灾难化恐惧。这是否代表：人类的恐惧神经记忆，比正向成功记忆更顽固、更容易被固化？</a:t>
            </a:r>
            <a:endParaRPr lang="en-CA" sz="2000" dirty="0">
              <a:solidFill>
                <a:schemeClr val="bg1"/>
              </a:solidFill>
              <a:effectLst/>
              <a:highlight>
                <a:srgbClr val="000000"/>
              </a:highligh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indent="0" algn="l">
              <a:lnSpc>
                <a:spcPct val="116666"/>
              </a:lnSpc>
              <a:defRPr/>
            </a:pPr>
            <a:endParaRPr lang="en-US" sz="1100" dirty="0"/>
          </a:p>
        </p:txBody>
      </p:sp>
      <p:sp>
        <p:nvSpPr>
          <p:cNvPr id="6" name="AutoShape 6"/>
          <p:cNvSpPr/>
          <p:nvPr/>
        </p:nvSpPr>
        <p:spPr>
          <a:xfrm>
            <a:off x="762000" y="1841500"/>
            <a:ext cx="106553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>
              <a:lnSpc>
                <a:spcPct val="116666"/>
              </a:lnSpc>
              <a:defRPr/>
            </a:pPr>
            <a:r>
              <a:rPr lang="en-US" sz="2000" b="0" i="0" u="none" strike="noStrike" dirty="0">
                <a:solidFill>
                  <a:schemeClr val="bg1"/>
                </a:solidFill>
                <a:highlight>
                  <a:srgbClr val="000000"/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1.</a:t>
            </a:r>
            <a:r>
              <a:rPr 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拖延行为常和潜藏的恐惧、压力相关，过度激活的</a:t>
            </a:r>
            <a:r>
              <a:rPr lang="en-CA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HPA </a:t>
            </a:r>
            <a:r>
              <a:rPr 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轴与被抑制的奖赏通路，是如何驱使我们逃避任务的？</a:t>
            </a:r>
            <a:endParaRPr lang="en-CA" sz="2000" dirty="0">
              <a:solidFill>
                <a:schemeClr val="bg1"/>
              </a:solidFill>
              <a:effectLst/>
              <a:highlight>
                <a:srgbClr val="000000"/>
              </a:highligh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indent="0" algn="l">
              <a:lnSpc>
                <a:spcPct val="116666"/>
              </a:lnSpc>
              <a:defRPr/>
            </a:pP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DBE5C-BE38-7DB5-45A3-1AA300ED7C7E}"/>
              </a:ext>
            </a:extLst>
          </p:cNvPr>
          <p:cNvSpPr txBox="1"/>
          <p:nvPr/>
        </p:nvSpPr>
        <p:spPr>
          <a:xfrm>
            <a:off x="762000" y="819834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highlight>
                  <a:srgbClr val="C0C0C0"/>
                </a:highlight>
              </a:rPr>
              <a:t>Takeaway思辨问题</a:t>
            </a:r>
            <a:endParaRPr lang="en-US" sz="3600" b="1" dirty="0">
              <a:highlight>
                <a:srgbClr val="C0C0C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310C96-4CE3-3323-9F21-00000C70C3B5}"/>
              </a:ext>
            </a:extLst>
          </p:cNvPr>
          <p:cNvSpPr txBox="1"/>
          <p:nvPr/>
        </p:nvSpPr>
        <p:spPr>
          <a:xfrm>
            <a:off x="660400" y="554051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5.</a:t>
            </a:r>
            <a:r>
              <a:rPr lang="zh-CN" alt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r>
              <a:rPr lang="zh-CN" sz="20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恐惧记忆能在重复刺激下完成脱敏吗？</a:t>
            </a:r>
            <a:endParaRPr lang="en-CA" sz="2000" dirty="0">
              <a:solidFill>
                <a:schemeClr val="bg1"/>
              </a:solidFill>
              <a:effectLst/>
              <a:highlight>
                <a:srgbClr val="000000"/>
              </a:highligh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457200"/>
            <a:r>
              <a:rPr lang="en-CA" sz="2000" dirty="0">
                <a:effectLst/>
                <a:latin typeface="SimSun" panose="02010600030101010101" pitchFamily="2" charset="-122"/>
                <a:ea typeface="Times New Roman" panose="02020603050405020304" pitchFamily="18" charset="0"/>
                <a:cs typeface="SimSun" panose="02010600030101010101" pitchFamily="2" charset="-122"/>
              </a:rPr>
              <a:t> </a:t>
            </a:r>
            <a:endParaRPr lang="en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40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079 0.39866" pathEditMode="relative" ptsTypes="AA">
                                      <p:cBhvr>
                                        <p:cTn id="44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30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4079 0.39866 L 0.02869 -0.0014" pathEditMode="relative" ptsTypes="AA">
                                      <p:cBhvr>
                                        <p:cTn id="49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2869 -0.0014 L 0 0" pathEditMode="relative" ptsTypes="AA">
                                      <p:cBhvr>
                                        <p:cTn id="52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54" dur="30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5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DE6141-2E8D-6AC1-FD98-30C1957B2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65133"/>
            <a:ext cx="12192000" cy="1618826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0"/>
          </a:blip>
          <a:srcRect/>
          <a:stretch>
            <a:fillRect/>
          </a:stretch>
        </p:blipFill>
        <p:spPr>
          <a:xfrm>
            <a:off x="-13868400" y="-34302700"/>
            <a:ext cx="39916100" cy="23164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636 -0.09584" pathEditMode="relative" ptsTypes="AA">
                                      <p:cBhvr>
                                        <p:cTn id="6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8636 -0.09584 L 0.24922 -0.23488" pathEditMode="relative" ptsTypes="AA">
                                      <p:cBhvr>
                                        <p:cTn id="11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3488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44E3FEE-19CB-EA89-A720-2212A9C6C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502"/>
            <a:ext cx="12192000" cy="809865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711200" y="355600"/>
            <a:ext cx="6425870" cy="1346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6000" b="1" i="0" u="none" strike="noStrike" dirty="0" err="1">
                <a:solidFill>
                  <a:srgbClr val="FF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恐惧是什么</a:t>
            </a:r>
            <a:r>
              <a:rPr lang="zh-CN" altLang="en-US" sz="6000" b="1" dirty="0">
                <a:solidFill>
                  <a:srgbClr val="FF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r>
              <a:rPr lang="zh-CN" altLang="en-US" sz="2400" dirty="0">
                <a:solidFill>
                  <a:srgbClr val="FF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直面恐惧</a:t>
            </a:r>
            <a:endParaRPr lang="en-US" sz="1800" b="0" i="0" u="none" strike="noStrike" dirty="0">
              <a:solidFill>
                <a:srgbClr val="FF0000"/>
              </a:solidFill>
              <a:latin typeface="Noto Sans SC Black"/>
              <a:ea typeface="Noto Sans SC Black"/>
              <a:cs typeface="Noto Sans SC Black"/>
              <a:sym typeface="Noto Sans SC Blac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3070F3-7478-C4A8-D1D2-9BE0413821C0}"/>
              </a:ext>
            </a:extLst>
          </p:cNvPr>
          <p:cNvSpPr txBox="1"/>
          <p:nvPr/>
        </p:nvSpPr>
        <p:spPr>
          <a:xfrm>
            <a:off x="429545" y="1622916"/>
            <a:ext cx="7565901" cy="672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人类与生俱来的基础负面应激情绪</a:t>
            </a:r>
            <a:endParaRPr lang="en-CA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E87C7F-AF8F-4C0B-3C1B-4B7D8146AF5C}"/>
              </a:ext>
            </a:extLst>
          </p:cNvPr>
          <p:cNvSpPr txBox="1"/>
          <p:nvPr/>
        </p:nvSpPr>
        <p:spPr>
          <a:xfrm>
            <a:off x="7116179" y="3960827"/>
            <a:ext cx="3797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面对</a:t>
            </a:r>
            <a:r>
              <a:rPr lang="zh-C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 Light" panose="02010600030101010101" pitchFamily="2" charset="-122"/>
              </a:rPr>
              <a:t>失控场景</a:t>
            </a:r>
            <a:endParaRPr lang="en-CA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29C8C8-56BA-2F1D-6258-C4DD896EB0CD}"/>
              </a:ext>
            </a:extLst>
          </p:cNvPr>
          <p:cNvSpPr txBox="1"/>
          <p:nvPr/>
        </p:nvSpPr>
        <p:spPr>
          <a:xfrm>
            <a:off x="571169" y="3315780"/>
            <a:ext cx="53513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适应性的心理与生理反应</a:t>
            </a:r>
            <a:endParaRPr lang="en-CA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4EEA76-0CE9-5F57-E354-F479A933F8E0}"/>
              </a:ext>
            </a:extLst>
          </p:cNvPr>
          <p:cNvSpPr txBox="1"/>
          <p:nvPr/>
        </p:nvSpPr>
        <p:spPr>
          <a:xfrm>
            <a:off x="6833535" y="2560799"/>
            <a:ext cx="6598722" cy="672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大脑的自我保护机制</a:t>
            </a:r>
            <a:endParaRPr lang="en-CA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3623BD-2702-1EDE-BD0B-F2C1181AF268}"/>
              </a:ext>
            </a:extLst>
          </p:cNvPr>
          <p:cNvSpPr txBox="1"/>
          <p:nvPr/>
        </p:nvSpPr>
        <p:spPr>
          <a:xfrm>
            <a:off x="1441605" y="4552674"/>
            <a:ext cx="5541780" cy="1615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但当恐惧脱离现实危险、出现过度激活与灾难化认知时，会演变为非理性焦虑，限制思维、表达与行动，引发逃避、拖延、社交回避等负性行为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977C27-C81A-C659-96E7-BFDF1E23501A}"/>
              </a:ext>
            </a:extLst>
          </p:cNvPr>
          <p:cNvSpPr txBox="1"/>
          <p:nvPr/>
        </p:nvSpPr>
        <p:spPr>
          <a:xfrm>
            <a:off x="8491463" y="867164"/>
            <a:ext cx="3282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具备双向性</a:t>
            </a:r>
            <a:endParaRPr lang="en-US" sz="3600" dirty="0"/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56E956B-7AA9-A072-8DBC-C2C99EC4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4839" y="4435044"/>
            <a:ext cx="39299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38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795 -0.38429" pathEditMode="relative" ptsTypes="AA">
                                      <p:cBhvr>
                                        <p:cTn id="42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30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5795 -0.38429 L -0.07127 0.38429" pathEditMode="relative" ptsTypes="AA">
                                      <p:cBhvr>
                                        <p:cTn id="47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127 0.38429 L 0 0" pathEditMode="relative" ptsTypes="AA">
                                      <p:cBhvr>
                                        <p:cTn id="50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52" dur="30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55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25" grpId="0"/>
      <p:bldP spid="25" grpId="1"/>
      <p:bldP spid="26" grpId="0"/>
      <p:bldP spid="28" grpId="0"/>
      <p:bldP spid="29" grpId="0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9910A2-9E84-80B0-D128-A72DF303E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0328"/>
            <a:ext cx="12192000" cy="8098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49BCEF-0ACC-5860-9C76-8AE93B87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94" y="488037"/>
            <a:ext cx="7404211" cy="4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DC3BC9-2608-49C4-E626-7DAD45A786E3}"/>
              </a:ext>
            </a:extLst>
          </p:cNvPr>
          <p:cNvSpPr txBox="1"/>
          <p:nvPr/>
        </p:nvSpPr>
        <p:spPr>
          <a:xfrm>
            <a:off x="1959427" y="5846743"/>
            <a:ext cx="8876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 i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图⽰：⼤脑杏仁核区域（⾼亮部分）是触发恐惧情绪的核⼼神经中枢，负责对危险信号进⾏快速识别与反应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652 0.15284" pathEditMode="relative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5652 0.15284 L -0.12055 0.17636" pathEditMode="relative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2055 0.17636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8500" y="330200"/>
            <a:ext cx="3810000" cy="622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500" b="0" i="0" u="none" strike="noStrike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探索之旅的路径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10718800" y="431800"/>
            <a:ext cx="762000" cy="228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r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2025.12.03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698500" y="1600200"/>
            <a:ext cx="2603500" cy="4775200"/>
          </a:xfrm>
          <a:prstGeom prst="roundRect">
            <a:avLst>
              <a:gd name="adj" fmla="val 7317"/>
            </a:avLst>
          </a:prstGeom>
          <a:solidFill>
            <a:srgbClr val="4D5B4B">
              <a:alpha val="94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889000" y="1409700"/>
            <a:ext cx="22098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0" b="0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1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850900" y="3244851"/>
            <a:ext cx="2209800" cy="596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norm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恐惧的源头</a:t>
            </a:r>
            <a:endParaRPr lang="en-US" sz="1100" dirty="0"/>
          </a:p>
        </p:txBody>
      </p:sp>
      <p:sp>
        <p:nvSpPr>
          <p:cNvPr id="7" name="AutoShape 7"/>
          <p:cNvSpPr/>
          <p:nvPr/>
        </p:nvSpPr>
        <p:spPr>
          <a:xfrm>
            <a:off x="850900" y="4158143"/>
            <a:ext cx="2209800" cy="876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norm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真实危险</a:t>
            </a:r>
            <a:r>
              <a:rPr lang="en-US" sz="1800" b="0" i="0" u="none" strike="noStrike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 vs. </a:t>
            </a: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假想恐惧</a:t>
            </a:r>
            <a:endParaRPr lang="en-US" sz="1800" b="0" i="0" u="none" strike="noStrike" dirty="0">
              <a:solidFill>
                <a:srgbClr val="FFFFFF"/>
              </a:solidFill>
              <a:highlight>
                <a:srgbClr val="FFFFFF">
                  <a:alpha val="0"/>
                </a:srgbClr>
              </a:highlight>
              <a:latin typeface="Noto Sans SC Black"/>
              <a:ea typeface="Noto Sans SC Black"/>
              <a:cs typeface="Noto Sans SC Black"/>
              <a:sym typeface="Noto Sans SC Black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我们到底在怕什么</a:t>
            </a:r>
            <a:r>
              <a:rPr lang="en-US" sz="1800" b="0" i="0" u="none" strike="noStrike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1800" dirty="0"/>
          </a:p>
        </p:txBody>
      </p:sp>
      <p:sp>
        <p:nvSpPr>
          <p:cNvPr id="8" name="AutoShape 8"/>
          <p:cNvSpPr/>
          <p:nvPr/>
        </p:nvSpPr>
        <p:spPr>
          <a:xfrm>
            <a:off x="3429000" y="1600200"/>
            <a:ext cx="2603500" cy="4775200"/>
          </a:xfrm>
          <a:prstGeom prst="roundRect">
            <a:avLst>
              <a:gd name="adj" fmla="val 7317"/>
            </a:avLst>
          </a:prstGeom>
          <a:solidFill>
            <a:srgbClr val="4285E6">
              <a:alpha val="94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/>
          </a:p>
        </p:txBody>
      </p:sp>
      <p:sp>
        <p:nvSpPr>
          <p:cNvPr id="9" name="AutoShape 9"/>
          <p:cNvSpPr/>
          <p:nvPr/>
        </p:nvSpPr>
        <p:spPr>
          <a:xfrm>
            <a:off x="3619500" y="1409700"/>
            <a:ext cx="22098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0000" b="0" i="0" u="none" strike="noStrike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2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3568700" y="3206750"/>
            <a:ext cx="2209800" cy="596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norm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生理的反应</a:t>
            </a:r>
            <a:endParaRPr lang="en-US" sz="1100" dirty="0"/>
          </a:p>
        </p:txBody>
      </p:sp>
      <p:sp>
        <p:nvSpPr>
          <p:cNvPr id="11" name="AutoShape 11"/>
          <p:cNvSpPr/>
          <p:nvPr/>
        </p:nvSpPr>
        <p:spPr>
          <a:xfrm>
            <a:off x="3625850" y="4083050"/>
            <a:ext cx="2209800" cy="876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norm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快</a:t>
            </a:r>
            <a:r>
              <a:rPr lang="en-US" sz="1800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 vs. </a:t>
            </a:r>
            <a:r>
              <a:rPr lang="zh-CN" altLang="en-US" sz="1800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慢</a:t>
            </a:r>
            <a:endParaRPr lang="en-CA" altLang="zh-CN" sz="1800" dirty="0">
              <a:solidFill>
                <a:srgbClr val="FFFFFF"/>
              </a:solidFill>
              <a:highlight>
                <a:srgbClr val="FFFFFF">
                  <a:alpha val="0"/>
                </a:srgbClr>
              </a:highlight>
              <a:latin typeface="Noto Sans SC Black"/>
              <a:ea typeface="Noto Sans SC Black"/>
              <a:cs typeface="Noto Sans SC Black"/>
              <a:sym typeface="Noto Sans SC Black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为何面对相同场景感受却各不相同</a:t>
            </a:r>
            <a:r>
              <a:rPr lang="zh-CN" altLang="en-US" sz="1100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1100" dirty="0"/>
          </a:p>
        </p:txBody>
      </p:sp>
      <p:sp>
        <p:nvSpPr>
          <p:cNvPr id="12" name="AutoShape 12"/>
          <p:cNvSpPr/>
          <p:nvPr/>
        </p:nvSpPr>
        <p:spPr>
          <a:xfrm>
            <a:off x="6146800" y="1600200"/>
            <a:ext cx="2603500" cy="4775200"/>
          </a:xfrm>
          <a:prstGeom prst="roundRect">
            <a:avLst>
              <a:gd name="adj" fmla="val 7317"/>
            </a:avLst>
          </a:prstGeom>
          <a:solidFill>
            <a:srgbClr val="FC7442">
              <a:alpha val="94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/>
          </a:p>
        </p:txBody>
      </p:sp>
      <p:sp>
        <p:nvSpPr>
          <p:cNvPr id="13" name="AutoShape 13"/>
          <p:cNvSpPr/>
          <p:nvPr/>
        </p:nvSpPr>
        <p:spPr>
          <a:xfrm>
            <a:off x="6350000" y="1409700"/>
            <a:ext cx="22098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0" b="0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3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6337300" y="3195689"/>
            <a:ext cx="2209800" cy="596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norm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恐惧的作用</a:t>
            </a:r>
            <a:endParaRPr lang="en-US" sz="1100" dirty="0"/>
          </a:p>
        </p:txBody>
      </p:sp>
      <p:sp>
        <p:nvSpPr>
          <p:cNvPr id="15" name="AutoShape 15"/>
          <p:cNvSpPr/>
          <p:nvPr/>
        </p:nvSpPr>
        <p:spPr>
          <a:xfrm>
            <a:off x="6337300" y="4121883"/>
            <a:ext cx="2209800" cy="876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norm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激发</a:t>
            </a:r>
            <a:r>
              <a:rPr lang="en-US" sz="1800" b="0" i="0" u="none" strike="noStrike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 vs.</a:t>
            </a:r>
            <a:r>
              <a:rPr lang="zh-CN" altLang="en-US" sz="1800" b="0" i="0" u="none" strike="noStrike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 限制</a:t>
            </a:r>
            <a:endParaRPr lang="en-US" sz="1800" b="0" i="0" u="none" strike="noStrike" dirty="0">
              <a:solidFill>
                <a:srgbClr val="FFFFFF"/>
              </a:solidFill>
              <a:highlight>
                <a:srgbClr val="FFFFFF">
                  <a:alpha val="0"/>
                </a:srgbClr>
              </a:highlight>
              <a:latin typeface="Noto Sans SC Black"/>
              <a:ea typeface="Noto Sans SC Black"/>
              <a:cs typeface="Noto Sans SC Black"/>
              <a:sym typeface="Noto Sans SC Black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究竟激发创意，还是限制表达</a:t>
            </a:r>
            <a:r>
              <a:rPr lang="en-US" sz="1800" b="0" i="0" u="none" strike="noStrike" dirty="0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1800" dirty="0"/>
          </a:p>
        </p:txBody>
      </p:sp>
      <p:sp>
        <p:nvSpPr>
          <p:cNvPr id="16" name="AutoShape 16"/>
          <p:cNvSpPr/>
          <p:nvPr/>
        </p:nvSpPr>
        <p:spPr>
          <a:xfrm>
            <a:off x="8877300" y="1600200"/>
            <a:ext cx="2603500" cy="4775200"/>
          </a:xfrm>
          <a:prstGeom prst="roundRect">
            <a:avLst>
              <a:gd name="adj" fmla="val 7317"/>
            </a:avLst>
          </a:prstGeom>
          <a:solidFill>
            <a:srgbClr val="F9B963">
              <a:alpha val="94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/>
          </a:p>
        </p:txBody>
      </p:sp>
      <p:sp>
        <p:nvSpPr>
          <p:cNvPr id="17" name="AutoShape 17"/>
          <p:cNvSpPr/>
          <p:nvPr/>
        </p:nvSpPr>
        <p:spPr>
          <a:xfrm>
            <a:off x="9067800" y="1409700"/>
            <a:ext cx="22098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0" b="0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4</a:t>
            </a:r>
            <a:endParaRPr lang="en-US" sz="1100"/>
          </a:p>
        </p:txBody>
      </p:sp>
      <p:sp>
        <p:nvSpPr>
          <p:cNvPr id="18" name="AutoShape 18"/>
          <p:cNvSpPr/>
          <p:nvPr/>
        </p:nvSpPr>
        <p:spPr>
          <a:xfrm>
            <a:off x="9080500" y="3195689"/>
            <a:ext cx="2209800" cy="596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normAutofit/>
          </a:bodyPr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highlight>
                  <a:srgbClr val="FFFFFF">
                    <a:alpha val="0"/>
                  </a:srgbClr>
                </a:highlight>
                <a:latin typeface="Noto Sans SC Black"/>
                <a:ea typeface="Noto Sans SC Black"/>
                <a:cs typeface="Noto Sans SC Black"/>
                <a:sym typeface="Noto Sans SC Black"/>
              </a:rPr>
              <a:t>恐惧的机制</a:t>
            </a:r>
            <a:endParaRPr lang="en-US" sz="1100" dirty="0"/>
          </a:p>
        </p:txBody>
      </p:sp>
      <p:sp>
        <p:nvSpPr>
          <p:cNvPr id="19" name="AutoShape 19"/>
          <p:cNvSpPr/>
          <p:nvPr/>
        </p:nvSpPr>
        <p:spPr>
          <a:xfrm>
            <a:off x="9067800" y="4083050"/>
            <a:ext cx="2209800" cy="876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>
            <a:normAutofit lnSpcReduction="10000"/>
          </a:bodyPr>
          <a:lstStyle/>
          <a:p>
            <a:pPr indent="0" algn="l">
              <a:lnSpc>
                <a:spcPct val="116666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情绪</a:t>
            </a:r>
            <a:r>
              <a:rPr lang="zh-CN" altLang="en-US" sz="18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 </a:t>
            </a:r>
            <a:r>
              <a:rPr lang="en-US" altLang="zh-CN" sz="18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vs. </a:t>
            </a:r>
            <a:r>
              <a:rPr lang="zh-CN" altLang="en-US" sz="18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神经</a:t>
            </a:r>
            <a:endParaRPr lang="en-US" sz="1800" b="0" i="0" u="none" strike="noStrike" dirty="0">
              <a:solidFill>
                <a:srgbClr val="FFFFFF"/>
              </a:solidFill>
              <a:latin typeface="Noto Sans SC Black"/>
              <a:ea typeface="Noto Sans SC Black"/>
              <a:cs typeface="Noto Sans SC Black"/>
              <a:sym typeface="Noto Sans SC Black"/>
            </a:endParaRPr>
          </a:p>
          <a:p>
            <a:pPr indent="0" algn="l">
              <a:lnSpc>
                <a:spcPct val="116666"/>
              </a:lnSpc>
              <a:defRPr/>
            </a:pPr>
            <a:r>
              <a:rPr lang="en-US" sz="1800" b="0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单纯战胜情绪还是重塑神经</a:t>
            </a:r>
            <a:r>
              <a:rPr lang="en-US" sz="1800" b="0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CAF4D8-DA7B-0620-DD17-76E700E3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0"/>
            <a:ext cx="12192000" cy="152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9ECAE7-5ACE-19E6-B332-D29F7E15D6D8}"/>
              </a:ext>
            </a:extLst>
          </p:cNvPr>
          <p:cNvSpPr txBox="1"/>
          <p:nvPr/>
        </p:nvSpPr>
        <p:spPr>
          <a:xfrm>
            <a:off x="661738" y="433137"/>
            <a:ext cx="7492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我们面对恐惧时，身体都会启动应激反应。那大家不妨思考：让我们感到害怕的源头，究竟是眼前真实存在的威胁，还是大脑自行加工出来的感受呢？</a:t>
            </a:r>
            <a:endParaRPr lang="en-CA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1C3F5-3988-F4AB-D8CC-04657062E1F7}"/>
              </a:ext>
            </a:extLst>
          </p:cNvPr>
          <p:cNvSpPr txBox="1"/>
          <p:nvPr/>
        </p:nvSpPr>
        <p:spPr>
          <a:xfrm>
            <a:off x="248653" y="2129717"/>
            <a:ext cx="1169469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我们的恐惧，究竟是当下场景带来的真实危险</a:t>
            </a:r>
            <a:endParaRPr lang="en-CA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CA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CA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还是大脑根据过往记忆、认知偏差自动构建的</a:t>
            </a:r>
            <a:endParaRPr lang="en-CA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zh-CN" alt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endParaRPr lang="en-CA" altLang="zh-CN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CA" sz="4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CA" sz="4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虚假恐惧</a:t>
            </a:r>
            <a:r>
              <a:rPr lang="en-CA" sz="4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”？</a:t>
            </a:r>
          </a:p>
        </p:txBody>
      </p:sp>
    </p:spTree>
    <p:extLst>
      <p:ext uri="{BB962C8B-B14F-4D97-AF65-F5344CB8AC3E}">
        <p14:creationId xmlns:p14="http://schemas.microsoft.com/office/powerpoint/2010/main" val="7300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23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-0.06126" pathEditMode="relative" ptsTypes="AA">
                                      <p:cBhvr>
                                        <p:cTn id="27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06126 L -0.24922 0.05399" pathEditMode="relative" ptsTypes="AA">
                                      <p:cBhvr>
                                        <p:cTn id="32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5399 L 0 0" pathEditMode="relative" ptsTypes="AA">
                                      <p:cBhvr>
                                        <p:cTn id="35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7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4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23900" y="140703"/>
            <a:ext cx="9461500" cy="1866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>
              <a:lnSpc>
                <a:spcPct val="125000"/>
              </a:lnSpc>
              <a:defRPr/>
            </a:pPr>
            <a:r>
              <a:rPr lang="en-CA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真实危险vs假想恐惧</a:t>
            </a:r>
            <a:endParaRPr lang="en-CA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恐惧的源头，究竟在哪里</a:t>
            </a:r>
            <a:r>
              <a:rPr lang="en-US" sz="2800" b="1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  <a:endParaRPr lang="en-US" sz="900" dirty="0"/>
          </a:p>
          <a:p>
            <a:pPr indent="0" algn="r">
              <a:lnSpc>
                <a:spcPct val="125000"/>
              </a:lnSpc>
            </a:pPr>
            <a:r>
              <a:rPr lang="en-US" sz="28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是真实的威胁，还是</a:t>
            </a:r>
            <a:r>
              <a:rPr lang="en-US" sz="2800" b="1" i="0" u="none" strike="noStrike" dirty="0" err="1">
                <a:solidFill>
                  <a:srgbClr val="FC7442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大脑的加工</a:t>
            </a:r>
            <a:r>
              <a:rPr lang="en-US" sz="2800" b="1" i="0" u="none" strike="noStrike" dirty="0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？</a:t>
            </a:r>
          </a:p>
          <a:p>
            <a:pPr indent="0" algn="r">
              <a:lnSpc>
                <a:spcPct val="125000"/>
              </a:lnSpc>
            </a:pPr>
            <a:endParaRPr lang="en-US" sz="3800" b="1" i="0" u="none" strike="noStrike" dirty="0">
              <a:solidFill>
                <a:srgbClr val="FFFFFF"/>
              </a:solidFill>
              <a:latin typeface="Noto Sans SC Black"/>
              <a:ea typeface="Noto Sans SC Black"/>
              <a:cs typeface="Noto Sans SC Black"/>
              <a:sym typeface="Noto Sans SC Black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2992100" y="4762500"/>
            <a:ext cx="22606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1" i="0" u="none" strike="noStrike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深入剖析应激反应的本质，探寻我们内心恐惧的真正成因，开启对自我认知的全新探索。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6599989" y="870953"/>
            <a:ext cx="1485900" cy="406400"/>
          </a:xfrm>
          <a:prstGeom prst="roundRect">
            <a:avLst/>
          </a:prstGeom>
          <a:solidFill>
            <a:srgbClr val="FC724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" b="1" i="0" u="none" strike="noStrike" dirty="0" err="1">
                <a:solidFill>
                  <a:srgbClr val="FFFFFF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深度思考</a:t>
            </a:r>
            <a:endParaRPr lang="en-US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7E0814-6277-3A41-EE13-23D6F2690D9E}"/>
              </a:ext>
            </a:extLst>
          </p:cNvPr>
          <p:cNvSpPr txBox="1"/>
          <p:nvPr/>
        </p:nvSpPr>
        <p:spPr>
          <a:xfrm>
            <a:off x="495300" y="273650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最终的结果和设想中的结果一样吗？如果一样，此结果会带给大脑与记忆什么样的影响</a:t>
            </a:r>
            <a:r>
              <a:rPr lang="en-CA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？</a:t>
            </a:r>
          </a:p>
          <a:p>
            <a:r>
              <a:rPr lang="en-CA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如有不同，为什么大脑会做出过度猜测</a:t>
            </a:r>
            <a:r>
              <a:rPr lang="en-CA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？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3D9BA5-A1FB-31A4-AEA4-189918AF25F9}"/>
              </a:ext>
            </a:extLst>
          </p:cNvPr>
          <p:cNvSpPr txBox="1"/>
          <p:nvPr/>
        </p:nvSpPr>
        <p:spPr>
          <a:xfrm>
            <a:off x="4377489" y="4878169"/>
            <a:ext cx="98779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在此途中你是否感受到身体有任何变化</a:t>
            </a:r>
            <a:r>
              <a:rPr lang="en-CA" sz="32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？</a:t>
            </a:r>
          </a:p>
          <a:p>
            <a:r>
              <a:rPr lang="en-CA" sz="32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如果有的话，为什么会产生此类变化</a:t>
            </a:r>
            <a:r>
              <a:rPr lang="en-CA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？</a:t>
            </a:r>
            <a:r>
              <a:rPr lang="en-CA" sz="2000" dirty="0">
                <a:solidFill>
                  <a:schemeClr val="bg1"/>
                </a:solidFill>
                <a:effectLst/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EBE821-D2EC-42B1-A866-124B1DD2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698166" y="131985"/>
            <a:ext cx="7360985" cy="2219201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4000" b="1" i="0" u="none" strike="noStrike" dirty="0" err="1">
                <a:latin typeface="Noto Sans SC Black"/>
                <a:ea typeface="Noto Sans SC Black"/>
                <a:cs typeface="Noto Sans SC Black"/>
                <a:sym typeface="Noto Sans SC Black"/>
              </a:rPr>
              <a:t>恐惧的源头</a:t>
            </a:r>
            <a:r>
              <a:rPr lang="en-US" sz="4000" b="1" i="0" u="none" strike="noStrike" dirty="0">
                <a:latin typeface="Noto Sans SC Black"/>
                <a:ea typeface="Noto Sans SC Black"/>
                <a:cs typeface="Noto Sans SC Black"/>
                <a:sym typeface="Noto Sans SC Black"/>
              </a:rPr>
              <a:t>：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4000" b="1" i="0" u="none" strike="noStrike" dirty="0" err="1">
                <a:latin typeface="Noto Sans SC Black"/>
                <a:ea typeface="Noto Sans SC Black"/>
                <a:cs typeface="Noto Sans SC Black"/>
                <a:sym typeface="Noto Sans SC Black"/>
              </a:rPr>
              <a:t>真实危险与假想恐惧</a:t>
            </a:r>
            <a:endParaRPr lang="en-US" sz="4000" b="1" i="0" u="none" strike="noStrike" dirty="0">
              <a:latin typeface="Noto Sans SC Black"/>
              <a:ea typeface="Noto Sans SC Black"/>
              <a:cs typeface="Noto Sans SC Black"/>
              <a:sym typeface="Noto Sans SC Black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930439" y="1995586"/>
            <a:ext cx="3340771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 dirty="0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01. </a:t>
            </a:r>
            <a:r>
              <a:rPr lang="en-US" sz="2400" b="1" i="0" u="none" strike="noStrike" dirty="0" err="1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真实危险：生存本能</a:t>
            </a:r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741944" y="2603491"/>
            <a:ext cx="11450056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2400" b="0" i="0" u="none" strike="noStrike" dirty="0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当外界存在实质性风险、压力或潜在伤害时，真实的外部刺激会激活杏仁核，启动自我保护机制。这是一种适应性的正向反应，能让人提高警惕、主动避险并谨慎行动。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698166" y="4556984"/>
            <a:ext cx="11004886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2400" b="0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当下场景本身并无实质危险（如社交、汇报</a:t>
            </a:r>
            <a:r>
              <a:rPr lang="en-US" sz="2400" b="0" i="0" u="none" strike="noStrike" dirty="0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），</a:t>
            </a:r>
            <a:r>
              <a:rPr lang="en-US" sz="2400" b="0" i="0" u="none" strike="noStrike" dirty="0" err="1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但记忆与想象过度激活了杏仁核。这种恐惧会压制理性思考，让人提前脑补最坏结局，无限放大失败的负面后果</a:t>
            </a:r>
            <a:r>
              <a:rPr lang="en-US" sz="2400" b="0" i="0" u="none" strike="noStrike" dirty="0">
                <a:solidFill>
                  <a:schemeClr val="bg1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30440" y="3845784"/>
            <a:ext cx="3340770" cy="711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 dirty="0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02. </a:t>
            </a:r>
            <a:r>
              <a:rPr lang="en-US" sz="2400" b="1" i="0" u="none" strike="noStrike" dirty="0" err="1">
                <a:solidFill>
                  <a:srgbClr val="000000"/>
                </a:solidFill>
                <a:latin typeface="Noto Sans SC Black"/>
                <a:ea typeface="Noto Sans SC Black"/>
                <a:cs typeface="Noto Sans SC Black"/>
                <a:sym typeface="Noto Sans SC Black"/>
              </a:rPr>
              <a:t>假想恐惧：思维陷阱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01 0.02778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401 0.02778 L -0.24922 -0.03495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03495 L 0 0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002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19470-6D09-FF11-F6B2-079BAC49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99000"/>
            <a:ext cx="12192000" cy="1625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061CF-A12C-E1DE-C1BA-B52E5F815D2A}"/>
              </a:ext>
            </a:extLst>
          </p:cNvPr>
          <p:cNvSpPr txBox="1"/>
          <p:nvPr/>
        </p:nvSpPr>
        <p:spPr>
          <a:xfrm>
            <a:off x="2269958" y="2249906"/>
            <a:ext cx="7652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你</a:t>
            </a:r>
            <a:r>
              <a:rPr lang="zh-CN" altLang="en-US" sz="4800" dirty="0">
                <a:solidFill>
                  <a:srgbClr val="FF0000"/>
                </a:solidFill>
              </a:rPr>
              <a:t> </a:t>
            </a:r>
            <a:endParaRPr lang="en-CA" altLang="zh-CN" sz="4800" dirty="0">
              <a:solidFill>
                <a:srgbClr val="FF0000"/>
              </a:solidFill>
            </a:endParaRPr>
          </a:p>
          <a:p>
            <a:pPr algn="ctr"/>
            <a:r>
              <a:rPr lang="zh-CN" altLang="en-US" sz="4800" dirty="0">
                <a:solidFill>
                  <a:srgbClr val="FF0000"/>
                </a:solidFill>
              </a:rPr>
              <a:t>是否掉入了假想恐惧的陷阱？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9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301 0.06934" pathEditMode="relative" ptsTypes="AA">
                                      <p:cBhvr>
                                        <p:cTn id="13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301 0.06934 L 0.13754 -1.17165" pathEditMode="relative" ptsTypes="AA">
                                      <p:cBhvr>
                                        <p:cTn id="1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3754 -1.17165 L 0 0" pathEditMode="relative" ptsTypes="AA">
                                      <p:cBhvr>
                                        <p:cTn id="2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3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2081</Words>
  <Application>Microsoft Macintosh PowerPoint</Application>
  <PresentationFormat>Widescreen</PresentationFormat>
  <Paragraphs>227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Noto Sans SC</vt:lpstr>
      <vt:lpstr>Noto Sans SC Black</vt:lpstr>
      <vt:lpstr>SimSun</vt:lpstr>
      <vt:lpstr>ui-sans-serif</vt:lpstr>
      <vt:lpstr>Aptos</vt:lpstr>
      <vt:lpstr>Arial</vt:lpstr>
      <vt:lpstr>Courier New</vt:lpstr>
      <vt:lpstr>Symbol</vt:lpstr>
      <vt:lpstr>Times New Roman</vt:lpstr>
      <vt:lpstr>Office 主题​​</vt:lpstr>
      <vt:lpstr>默认主题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c17986</cp:lastModifiedBy>
  <cp:revision>24</cp:revision>
  <dcterms:modified xsi:type="dcterms:W3CDTF">2026-06-14T12:23:07Z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{"Label":"1","ContentProducer":"001191110102MACQD9K64010000","ProduceID":"7651043117974162677","ReservedCode1":"","ContentPropagator":"","PropagateID":"","ReservedCode2":""}</vt:lpwstr>
  </property>
</Properties>
</file>