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86" r:id="rId4"/>
    <p:sldId id="263" r:id="rId5"/>
    <p:sldId id="271" r:id="rId6"/>
    <p:sldId id="289" r:id="rId7"/>
    <p:sldId id="259" r:id="rId8"/>
    <p:sldId id="264" r:id="rId9"/>
    <p:sldId id="265" r:id="rId10"/>
    <p:sldId id="266" r:id="rId11"/>
    <p:sldId id="300" r:id="rId12"/>
    <p:sldId id="267" r:id="rId13"/>
    <p:sldId id="268" r:id="rId14"/>
    <p:sldId id="297" r:id="rId15"/>
    <p:sldId id="298" r:id="rId16"/>
    <p:sldId id="269" r:id="rId17"/>
    <p:sldId id="270" r:id="rId18"/>
    <p:sldId id="296" r:id="rId19"/>
    <p:sldId id="272" r:id="rId20"/>
    <p:sldId id="273" r:id="rId21"/>
    <p:sldId id="274" r:id="rId22"/>
    <p:sldId id="275" r:id="rId23"/>
    <p:sldId id="295" r:id="rId24"/>
    <p:sldId id="276" r:id="rId25"/>
    <p:sldId id="277" r:id="rId26"/>
    <p:sldId id="278" r:id="rId27"/>
    <p:sldId id="279" r:id="rId28"/>
    <p:sldId id="280" r:id="rId29"/>
    <p:sldId id="281" r:id="rId30"/>
    <p:sldId id="290" r:id="rId31"/>
    <p:sldId id="291" r:id="rId32"/>
    <p:sldId id="292" r:id="rId33"/>
    <p:sldId id="293" r:id="rId34"/>
    <p:sldId id="294" r:id="rId35"/>
    <p:sldId id="282" r:id="rId36"/>
    <p:sldId id="301" r:id="rId37"/>
    <p:sldId id="283" r:id="rId38"/>
    <p:sldId id="284" r:id="rId3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bil Estefan" initials="NE" lastIdx="1" clrIdx="0">
    <p:extLst>
      <p:ext uri="{19B8F6BF-5375-455C-9EA6-DF929625EA0E}">
        <p15:presenceInfo xmlns:p15="http://schemas.microsoft.com/office/powerpoint/2012/main" userId="ba57523935459f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99"/>
    <p:restoredTop sz="94668"/>
  </p:normalViewPr>
  <p:slideViewPr>
    <p:cSldViewPr snapToGrid="0">
      <p:cViewPr varScale="1">
        <p:scale>
          <a:sx n="127" d="100"/>
          <a:sy n="127" d="100"/>
        </p:scale>
        <p:origin x="312" y="184"/>
      </p:cViewPr>
      <p:guideLst/>
    </p:cSldViewPr>
  </p:slideViewPr>
  <p:outlineViewPr>
    <p:cViewPr>
      <p:scale>
        <a:sx n="33" d="100"/>
        <a:sy n="33" d="100"/>
      </p:scale>
      <p:origin x="0" y="-388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23" d="100"/>
          <a:sy n="123" d="100"/>
        </p:scale>
        <p:origin x="2552" y="1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abilestefan/Desktop/Freelance%20-%20Remote%20work/Recruiting%20Companies%20Compar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abilestefan/Desktop/Freelance%20-%20Remote%20work/Recruiting%20Companies%20Comparis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just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Remote Work</a:t>
            </a:r>
            <a:r>
              <a:rPr lang="en-US" baseline="0" dirty="0"/>
              <a:t> Yearly Salaries</a:t>
            </a:r>
            <a:r>
              <a:rPr lang="en-US" dirty="0"/>
              <a:t> in</a:t>
            </a:r>
            <a:r>
              <a:rPr lang="en-US" baseline="0" dirty="0"/>
              <a:t> US$- From To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6454767726161364E-2"/>
          <c:y val="0.2332325873987475"/>
          <c:w val="0.86442542787286059"/>
          <c:h val="0.404220868262203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'Remote work Pay RateAverages'!$B$4:$B$6</c:f>
              <c:strCache>
                <c:ptCount val="3"/>
                <c:pt idx="0">
                  <c:v> Annual Income in US$ 000</c:v>
                </c:pt>
                <c:pt idx="1">
                  <c:v>From</c:v>
                </c:pt>
                <c:pt idx="2">
                  <c:v>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'Remote work Pay RateAverages'!$A$7:$A$20</c:f>
              <c:strCache>
                <c:ptCount val="14"/>
                <c:pt idx="0">
                  <c:v>Developer</c:v>
                </c:pt>
                <c:pt idx="1">
                  <c:v>Web Designer</c:v>
                </c:pt>
                <c:pt idx="2">
                  <c:v>Cyber Security</c:v>
                </c:pt>
                <c:pt idx="3">
                  <c:v>Technical Support Manager</c:v>
                </c:pt>
                <c:pt idx="4">
                  <c:v>SEO Specialist</c:v>
                </c:pt>
                <c:pt idx="5">
                  <c:v>Content Writer</c:v>
                </c:pt>
                <c:pt idx="6">
                  <c:v>Project Manager</c:v>
                </c:pt>
                <c:pt idx="7">
                  <c:v>Product Manager</c:v>
                </c:pt>
                <c:pt idx="8">
                  <c:v>Business Development Manager</c:v>
                </c:pt>
                <c:pt idx="9">
                  <c:v>Finance Director</c:v>
                </c:pt>
                <c:pt idx="10">
                  <c:v>Marketing Director</c:v>
                </c:pt>
                <c:pt idx="11">
                  <c:v>PR Director</c:v>
                </c:pt>
                <c:pt idx="12">
                  <c:v>Virtual Assistant /Office Manager</c:v>
                </c:pt>
                <c:pt idx="13">
                  <c:v>Customer Support</c:v>
                </c:pt>
              </c:strCache>
            </c:strRef>
          </c:cat>
          <c:val>
            <c:numRef>
              <c:f>'Remote work Pay RateAverages'!$B$7:$B$20</c:f>
              <c:numCache>
                <c:formatCode>#,##0</c:formatCode>
                <c:ptCount val="14"/>
                <c:pt idx="0">
                  <c:v>75000</c:v>
                </c:pt>
                <c:pt idx="1">
                  <c:v>40000</c:v>
                </c:pt>
                <c:pt idx="2">
                  <c:v>51000</c:v>
                </c:pt>
                <c:pt idx="3">
                  <c:v>50000</c:v>
                </c:pt>
                <c:pt idx="4">
                  <c:v>60000</c:v>
                </c:pt>
                <c:pt idx="5">
                  <c:v>50000</c:v>
                </c:pt>
                <c:pt idx="6">
                  <c:v>45000</c:v>
                </c:pt>
                <c:pt idx="7">
                  <c:v>54000</c:v>
                </c:pt>
                <c:pt idx="8">
                  <c:v>44000</c:v>
                </c:pt>
                <c:pt idx="9">
                  <c:v>61000</c:v>
                </c:pt>
                <c:pt idx="10">
                  <c:v>130000</c:v>
                </c:pt>
                <c:pt idx="11">
                  <c:v>49000</c:v>
                </c:pt>
                <c:pt idx="12">
                  <c:v>50000</c:v>
                </c:pt>
                <c:pt idx="13">
                  <c:v>23000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C7-DC44-9B63-4AE0501618AA}"/>
            </c:ext>
          </c:extLst>
        </c:ser>
        <c:ser>
          <c:idx val="1"/>
          <c:order val="1"/>
          <c:tx>
            <c:strRef>
              <c:f>'Remote work Pay RateAverages'!$C$4:$C$6</c:f>
              <c:strCache>
                <c:ptCount val="3"/>
                <c:pt idx="0">
                  <c:v> Annual Income in US$ 000</c:v>
                </c:pt>
                <c:pt idx="1">
                  <c:v>To</c:v>
                </c:pt>
                <c:pt idx="2">
                  <c:v>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'Remote work Pay RateAverages'!$A$7:$A$20</c:f>
              <c:strCache>
                <c:ptCount val="14"/>
                <c:pt idx="0">
                  <c:v>Developer</c:v>
                </c:pt>
                <c:pt idx="1">
                  <c:v>Web Designer</c:v>
                </c:pt>
                <c:pt idx="2">
                  <c:v>Cyber Security</c:v>
                </c:pt>
                <c:pt idx="3">
                  <c:v>Technical Support Manager</c:v>
                </c:pt>
                <c:pt idx="4">
                  <c:v>SEO Specialist</c:v>
                </c:pt>
                <c:pt idx="5">
                  <c:v>Content Writer</c:v>
                </c:pt>
                <c:pt idx="6">
                  <c:v>Project Manager</c:v>
                </c:pt>
                <c:pt idx="7">
                  <c:v>Product Manager</c:v>
                </c:pt>
                <c:pt idx="8">
                  <c:v>Business Development Manager</c:v>
                </c:pt>
                <c:pt idx="9">
                  <c:v>Finance Director</c:v>
                </c:pt>
                <c:pt idx="10">
                  <c:v>Marketing Director</c:v>
                </c:pt>
                <c:pt idx="11">
                  <c:v>PR Director</c:v>
                </c:pt>
                <c:pt idx="12">
                  <c:v>Virtual Assistant /Office Manager</c:v>
                </c:pt>
                <c:pt idx="13">
                  <c:v>Customer Support</c:v>
                </c:pt>
              </c:strCache>
            </c:strRef>
          </c:cat>
          <c:val>
            <c:numRef>
              <c:f>'Remote work Pay RateAverages'!$C$7:$C$20</c:f>
              <c:numCache>
                <c:formatCode>#,##0</c:formatCode>
                <c:ptCount val="14"/>
                <c:pt idx="0">
                  <c:v>160000</c:v>
                </c:pt>
                <c:pt idx="1">
                  <c:v>125000</c:v>
                </c:pt>
                <c:pt idx="2">
                  <c:v>117000</c:v>
                </c:pt>
                <c:pt idx="3">
                  <c:v>119000</c:v>
                </c:pt>
                <c:pt idx="4">
                  <c:v>85000</c:v>
                </c:pt>
                <c:pt idx="5">
                  <c:v>100000</c:v>
                </c:pt>
                <c:pt idx="6">
                  <c:v>150000</c:v>
                </c:pt>
                <c:pt idx="7">
                  <c:v>121000</c:v>
                </c:pt>
                <c:pt idx="8">
                  <c:v>122000</c:v>
                </c:pt>
                <c:pt idx="9">
                  <c:v>161000</c:v>
                </c:pt>
                <c:pt idx="10">
                  <c:v>270000</c:v>
                </c:pt>
                <c:pt idx="11">
                  <c:v>140000</c:v>
                </c:pt>
                <c:pt idx="12">
                  <c:v>100000</c:v>
                </c:pt>
                <c:pt idx="13">
                  <c:v>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C7-DC44-9B63-4AE050161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41901583"/>
        <c:axId val="1442015343"/>
      </c:barChart>
      <c:catAx>
        <c:axId val="1441901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2015343"/>
        <c:crosses val="autoZero"/>
        <c:auto val="1"/>
        <c:lblAlgn val="ctr"/>
        <c:lblOffset val="100"/>
        <c:noMultiLvlLbl val="0"/>
      </c:catAx>
      <c:valAx>
        <c:axId val="1442015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1901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Remote</a:t>
            </a:r>
            <a:r>
              <a:rPr lang="en-US" baseline="0" dirty="0"/>
              <a:t> Work Hourly Pay in US$ - From To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47112860892384E-2"/>
          <c:y val="0.17433872849227181"/>
          <c:w val="0.89020844269466315"/>
          <c:h val="0.358211213181685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'Remote work Pay RateAverages'!$L$4:$L$5</c:f>
              <c:strCache>
                <c:ptCount val="2"/>
                <c:pt idx="0">
                  <c:v>    Hourly Rate Averages in US$</c:v>
                </c:pt>
                <c:pt idx="1">
                  <c:v>From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'Remote work Pay RateAverages'!$K$6:$K$20</c:f>
              <c:strCache>
                <c:ptCount val="15"/>
                <c:pt idx="1">
                  <c:v>Developer</c:v>
                </c:pt>
                <c:pt idx="2">
                  <c:v>Web Designer</c:v>
                </c:pt>
                <c:pt idx="3">
                  <c:v>Cyber Security</c:v>
                </c:pt>
                <c:pt idx="4">
                  <c:v>Technical Support Manager</c:v>
                </c:pt>
                <c:pt idx="5">
                  <c:v>SEO Specialist</c:v>
                </c:pt>
                <c:pt idx="6">
                  <c:v>Content Writer</c:v>
                </c:pt>
                <c:pt idx="7">
                  <c:v>Project Manager</c:v>
                </c:pt>
                <c:pt idx="8">
                  <c:v>Product Manager</c:v>
                </c:pt>
                <c:pt idx="9">
                  <c:v>Business Development Manager</c:v>
                </c:pt>
                <c:pt idx="10">
                  <c:v>Finance Director</c:v>
                </c:pt>
                <c:pt idx="11">
                  <c:v>Marketing Director</c:v>
                </c:pt>
                <c:pt idx="12">
                  <c:v>PR Director</c:v>
                </c:pt>
                <c:pt idx="13">
                  <c:v>Virtual Assistant /Office Manager</c:v>
                </c:pt>
                <c:pt idx="14">
                  <c:v>Customer Support</c:v>
                </c:pt>
              </c:strCache>
            </c:strRef>
          </c:cat>
          <c:val>
            <c:numRef>
              <c:f>'Remote work Pay RateAverages'!$L$6:$L$20</c:f>
              <c:numCache>
                <c:formatCode>0</c:formatCode>
                <c:ptCount val="15"/>
                <c:pt idx="1">
                  <c:v>36.057692307692307</c:v>
                </c:pt>
                <c:pt idx="2">
                  <c:v>19.23076923076923</c:v>
                </c:pt>
                <c:pt idx="3">
                  <c:v>24.51923076923077</c:v>
                </c:pt>
                <c:pt idx="4">
                  <c:v>24.03846153846154</c:v>
                </c:pt>
                <c:pt idx="5">
                  <c:v>28.846153846153847</c:v>
                </c:pt>
                <c:pt idx="6">
                  <c:v>24.03846153846154</c:v>
                </c:pt>
                <c:pt idx="7">
                  <c:v>21.634615384615383</c:v>
                </c:pt>
                <c:pt idx="8">
                  <c:v>25.96153846153846</c:v>
                </c:pt>
                <c:pt idx="9">
                  <c:v>21.153846153846153</c:v>
                </c:pt>
                <c:pt idx="10">
                  <c:v>29.326923076923077</c:v>
                </c:pt>
                <c:pt idx="11">
                  <c:v>62.5</c:v>
                </c:pt>
                <c:pt idx="12">
                  <c:v>23.557692307692307</c:v>
                </c:pt>
                <c:pt idx="13">
                  <c:v>24.03846153846154</c:v>
                </c:pt>
                <c:pt idx="14">
                  <c:v>11.057692307692308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00-8F43-9605-80F5D46A1274}"/>
            </c:ext>
          </c:extLst>
        </c:ser>
        <c:ser>
          <c:idx val="1"/>
          <c:order val="1"/>
          <c:tx>
            <c:strRef>
              <c:f>'Remote work Pay RateAverages'!$M$4:$M$5</c:f>
              <c:strCache>
                <c:ptCount val="2"/>
                <c:pt idx="0">
                  <c:v>    Hourly Rate Averages in US$</c:v>
                </c:pt>
                <c:pt idx="1">
                  <c:v>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'Remote work Pay RateAverages'!$K$6:$K$20</c:f>
              <c:strCache>
                <c:ptCount val="15"/>
                <c:pt idx="1">
                  <c:v>Developer</c:v>
                </c:pt>
                <c:pt idx="2">
                  <c:v>Web Designer</c:v>
                </c:pt>
                <c:pt idx="3">
                  <c:v>Cyber Security</c:v>
                </c:pt>
                <c:pt idx="4">
                  <c:v>Technical Support Manager</c:v>
                </c:pt>
                <c:pt idx="5">
                  <c:v>SEO Specialist</c:v>
                </c:pt>
                <c:pt idx="6">
                  <c:v>Content Writer</c:v>
                </c:pt>
                <c:pt idx="7">
                  <c:v>Project Manager</c:v>
                </c:pt>
                <c:pt idx="8">
                  <c:v>Product Manager</c:v>
                </c:pt>
                <c:pt idx="9">
                  <c:v>Business Development Manager</c:v>
                </c:pt>
                <c:pt idx="10">
                  <c:v>Finance Director</c:v>
                </c:pt>
                <c:pt idx="11">
                  <c:v>Marketing Director</c:v>
                </c:pt>
                <c:pt idx="12">
                  <c:v>PR Director</c:v>
                </c:pt>
                <c:pt idx="13">
                  <c:v>Virtual Assistant /Office Manager</c:v>
                </c:pt>
                <c:pt idx="14">
                  <c:v>Customer Support</c:v>
                </c:pt>
              </c:strCache>
            </c:strRef>
          </c:cat>
          <c:val>
            <c:numRef>
              <c:f>'Remote work Pay RateAverages'!$M$6:$M$20</c:f>
              <c:numCache>
                <c:formatCode>0</c:formatCode>
                <c:ptCount val="15"/>
                <c:pt idx="1">
                  <c:v>76.92307692307692</c:v>
                </c:pt>
                <c:pt idx="2">
                  <c:v>60.096153846153847</c:v>
                </c:pt>
                <c:pt idx="3">
                  <c:v>56.25</c:v>
                </c:pt>
                <c:pt idx="4">
                  <c:v>57.21153846153846</c:v>
                </c:pt>
                <c:pt idx="5">
                  <c:v>40.865384615384613</c:v>
                </c:pt>
                <c:pt idx="6">
                  <c:v>48.07692307692308</c:v>
                </c:pt>
                <c:pt idx="7">
                  <c:v>72.115384615384613</c:v>
                </c:pt>
                <c:pt idx="8">
                  <c:v>58.17307692307692</c:v>
                </c:pt>
                <c:pt idx="9">
                  <c:v>58.653846153846153</c:v>
                </c:pt>
                <c:pt idx="10">
                  <c:v>77.40384615384616</c:v>
                </c:pt>
                <c:pt idx="11">
                  <c:v>129.80769230769232</c:v>
                </c:pt>
                <c:pt idx="12">
                  <c:v>67.307692307692307</c:v>
                </c:pt>
                <c:pt idx="13">
                  <c:v>48.07692307692308</c:v>
                </c:pt>
                <c:pt idx="14">
                  <c:v>28.846153846153847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00-8F43-9605-80F5D46A12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56526431"/>
        <c:axId val="1757390111"/>
      </c:barChart>
      <c:catAx>
        <c:axId val="175652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7390111"/>
        <c:crosses val="autoZero"/>
        <c:auto val="1"/>
        <c:lblAlgn val="ctr"/>
        <c:lblOffset val="100"/>
        <c:noMultiLvlLbl val="0"/>
      </c:catAx>
      <c:valAx>
        <c:axId val="1757390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652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28T14:17:43.023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5ABAC6-468A-47F9-84B5-8190E151626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651AA5F-74BD-4C8B-B114-9F3F64844982}">
      <dgm:prSet/>
      <dgm:spPr/>
      <dgm:t>
        <a:bodyPr/>
        <a:lstStyle/>
        <a:p>
          <a:r>
            <a:rPr lang="en-US" dirty="0"/>
            <a:t>1. What is Remote Working?</a:t>
          </a:r>
        </a:p>
      </dgm:t>
    </dgm:pt>
    <dgm:pt modelId="{8D60199E-E0CD-4AB5-B1DB-F9DDD55F3D97}" type="parTrans" cxnId="{7F86B29B-F244-4E9E-A105-0E00072F5EC5}">
      <dgm:prSet/>
      <dgm:spPr/>
      <dgm:t>
        <a:bodyPr/>
        <a:lstStyle/>
        <a:p>
          <a:endParaRPr lang="en-US"/>
        </a:p>
      </dgm:t>
    </dgm:pt>
    <dgm:pt modelId="{C09268EC-1EBE-419A-B9E6-587A49342303}" type="sibTrans" cxnId="{7F86B29B-F244-4E9E-A105-0E00072F5EC5}">
      <dgm:prSet/>
      <dgm:spPr/>
      <dgm:t>
        <a:bodyPr/>
        <a:lstStyle/>
        <a:p>
          <a:endParaRPr lang="en-US"/>
        </a:p>
      </dgm:t>
    </dgm:pt>
    <dgm:pt modelId="{249490E6-7A65-4DBD-B0B8-130E051E3DE7}">
      <dgm:prSet/>
      <dgm:spPr/>
      <dgm:t>
        <a:bodyPr/>
        <a:lstStyle/>
        <a:p>
          <a:r>
            <a:rPr lang="en-US" dirty="0"/>
            <a:t>2. Advantages and Disadvantages of Remote Work</a:t>
          </a:r>
        </a:p>
      </dgm:t>
    </dgm:pt>
    <dgm:pt modelId="{7864A8D9-C96E-4778-98B5-A12909F8AB1B}" type="parTrans" cxnId="{F46C5121-F05E-4AA9-A3F7-223F00BBB805}">
      <dgm:prSet/>
      <dgm:spPr/>
      <dgm:t>
        <a:bodyPr/>
        <a:lstStyle/>
        <a:p>
          <a:endParaRPr lang="en-US"/>
        </a:p>
      </dgm:t>
    </dgm:pt>
    <dgm:pt modelId="{0741CB10-5A53-4B2D-94CF-55AE71242C5C}" type="sibTrans" cxnId="{F46C5121-F05E-4AA9-A3F7-223F00BBB805}">
      <dgm:prSet/>
      <dgm:spPr/>
      <dgm:t>
        <a:bodyPr/>
        <a:lstStyle/>
        <a:p>
          <a:endParaRPr lang="en-US"/>
        </a:p>
      </dgm:t>
    </dgm:pt>
    <dgm:pt modelId="{7C690144-DFFF-4432-B6DE-49C2782395E4}">
      <dgm:prSet/>
      <dgm:spPr/>
      <dgm:t>
        <a:bodyPr/>
        <a:lstStyle/>
        <a:p>
          <a:r>
            <a:rPr lang="en-US" dirty="0"/>
            <a:t>3. Is Remote Work Right for You?</a:t>
          </a:r>
        </a:p>
      </dgm:t>
    </dgm:pt>
    <dgm:pt modelId="{F2B2FB3A-7142-4845-907A-6E1D515CBFD6}" type="parTrans" cxnId="{7F4FD71D-1182-4430-85E8-EEDFE8F38E38}">
      <dgm:prSet/>
      <dgm:spPr/>
      <dgm:t>
        <a:bodyPr/>
        <a:lstStyle/>
        <a:p>
          <a:endParaRPr lang="en-US"/>
        </a:p>
      </dgm:t>
    </dgm:pt>
    <dgm:pt modelId="{91CD0C3F-09B6-48F2-BE87-6D27551A803E}" type="sibTrans" cxnId="{7F4FD71D-1182-4430-85E8-EEDFE8F38E38}">
      <dgm:prSet/>
      <dgm:spPr/>
      <dgm:t>
        <a:bodyPr/>
        <a:lstStyle/>
        <a:p>
          <a:endParaRPr lang="en-US"/>
        </a:p>
      </dgm:t>
    </dgm:pt>
    <dgm:pt modelId="{BD31F237-387E-4BFF-9557-5BAE7F6DEC85}">
      <dgm:prSet/>
      <dgm:spPr/>
      <dgm:t>
        <a:bodyPr/>
        <a:lstStyle/>
        <a:p>
          <a:r>
            <a:rPr lang="en-US" dirty="0"/>
            <a:t>4. How to Find Remote Jobs Internationally?</a:t>
          </a:r>
        </a:p>
      </dgm:t>
    </dgm:pt>
    <dgm:pt modelId="{5D2F1686-9B7B-419B-9A61-5BABD9C0DF12}" type="parTrans" cxnId="{46EE422D-F855-4218-9A61-DE515FF73C93}">
      <dgm:prSet/>
      <dgm:spPr/>
      <dgm:t>
        <a:bodyPr/>
        <a:lstStyle/>
        <a:p>
          <a:endParaRPr lang="en-US"/>
        </a:p>
      </dgm:t>
    </dgm:pt>
    <dgm:pt modelId="{F8F8A0DD-3C33-45FE-A4DB-50AE6106DDE1}" type="sibTrans" cxnId="{46EE422D-F855-4218-9A61-DE515FF73C93}">
      <dgm:prSet/>
      <dgm:spPr/>
      <dgm:t>
        <a:bodyPr/>
        <a:lstStyle/>
        <a:p>
          <a:endParaRPr lang="en-US"/>
        </a:p>
      </dgm:t>
    </dgm:pt>
    <dgm:pt modelId="{91D3382E-095E-48A3-B7AE-2F1C9494D9AB}">
      <dgm:prSet/>
      <dgm:spPr/>
      <dgm:t>
        <a:bodyPr/>
        <a:lstStyle/>
        <a:p>
          <a:r>
            <a:rPr lang="en-US" dirty="0"/>
            <a:t>5. What are Remote Employers Looking for?</a:t>
          </a:r>
        </a:p>
      </dgm:t>
    </dgm:pt>
    <dgm:pt modelId="{DF76930F-F2C8-44B6-B673-B6A3828AFC4D}" type="parTrans" cxnId="{7A34D757-09F1-4C76-872C-DE3A6362A798}">
      <dgm:prSet/>
      <dgm:spPr/>
      <dgm:t>
        <a:bodyPr/>
        <a:lstStyle/>
        <a:p>
          <a:endParaRPr lang="en-US"/>
        </a:p>
      </dgm:t>
    </dgm:pt>
    <dgm:pt modelId="{45172D73-7EC2-4521-BA6E-BE03350A2AF6}" type="sibTrans" cxnId="{7A34D757-09F1-4C76-872C-DE3A6362A798}">
      <dgm:prSet/>
      <dgm:spPr/>
      <dgm:t>
        <a:bodyPr/>
        <a:lstStyle/>
        <a:p>
          <a:endParaRPr lang="en-US"/>
        </a:p>
      </dgm:t>
    </dgm:pt>
    <dgm:pt modelId="{EC9E8A2E-D2C7-4B18-8152-78E6FB88B34F}">
      <dgm:prSet/>
      <dgm:spPr/>
      <dgm:t>
        <a:bodyPr/>
        <a:lstStyle/>
        <a:p>
          <a:r>
            <a:rPr lang="en-US" dirty="0"/>
            <a:t>6. Writing a Resume for a Remote Job </a:t>
          </a:r>
        </a:p>
      </dgm:t>
    </dgm:pt>
    <dgm:pt modelId="{14830416-5AA8-4337-A7DE-BC759563176B}" type="parTrans" cxnId="{B1BE1F54-7557-4DCF-9DE0-653AD79BC861}">
      <dgm:prSet/>
      <dgm:spPr/>
      <dgm:t>
        <a:bodyPr/>
        <a:lstStyle/>
        <a:p>
          <a:endParaRPr lang="en-US"/>
        </a:p>
      </dgm:t>
    </dgm:pt>
    <dgm:pt modelId="{C420431C-A151-4DD7-A171-FAF0F3085AAD}" type="sibTrans" cxnId="{B1BE1F54-7557-4DCF-9DE0-653AD79BC861}">
      <dgm:prSet/>
      <dgm:spPr/>
      <dgm:t>
        <a:bodyPr/>
        <a:lstStyle/>
        <a:p>
          <a:endParaRPr lang="en-US"/>
        </a:p>
      </dgm:t>
    </dgm:pt>
    <dgm:pt modelId="{33E601D7-8FD3-4D2E-8198-12B2683B1E2E}">
      <dgm:prSet/>
      <dgm:spPr/>
      <dgm:t>
        <a:bodyPr/>
        <a:lstStyle/>
        <a:p>
          <a:r>
            <a:rPr lang="en-US" dirty="0"/>
            <a:t>7. What to Expect in a Remote Work Interview?</a:t>
          </a:r>
        </a:p>
      </dgm:t>
    </dgm:pt>
    <dgm:pt modelId="{A148C822-61E2-4E46-9AC2-E2FFF950F4CF}" type="parTrans" cxnId="{D14CB483-734A-4C15-9069-512EF8AA1BC3}">
      <dgm:prSet/>
      <dgm:spPr/>
      <dgm:t>
        <a:bodyPr/>
        <a:lstStyle/>
        <a:p>
          <a:endParaRPr lang="en-US"/>
        </a:p>
      </dgm:t>
    </dgm:pt>
    <dgm:pt modelId="{A6A00807-D496-4634-801E-49BDD8548398}" type="sibTrans" cxnId="{D14CB483-734A-4C15-9069-512EF8AA1BC3}">
      <dgm:prSet/>
      <dgm:spPr/>
      <dgm:t>
        <a:bodyPr/>
        <a:lstStyle/>
        <a:p>
          <a:endParaRPr lang="en-US"/>
        </a:p>
      </dgm:t>
    </dgm:pt>
    <dgm:pt modelId="{12E4ED27-7005-4877-A15B-141B7EE060F2}">
      <dgm:prSet/>
      <dgm:spPr/>
      <dgm:t>
        <a:bodyPr/>
        <a:lstStyle/>
        <a:p>
          <a:r>
            <a:rPr lang="en-US" dirty="0"/>
            <a:t>8. If Hired, What Can You Expect from Your Employer?</a:t>
          </a:r>
        </a:p>
      </dgm:t>
    </dgm:pt>
    <dgm:pt modelId="{D5FAD89E-0C6B-409E-9168-A630D0C0F3F4}" type="parTrans" cxnId="{27D6F8D3-FFBE-4CD5-8853-7655073F7442}">
      <dgm:prSet/>
      <dgm:spPr/>
      <dgm:t>
        <a:bodyPr/>
        <a:lstStyle/>
        <a:p>
          <a:endParaRPr lang="en-US"/>
        </a:p>
      </dgm:t>
    </dgm:pt>
    <dgm:pt modelId="{28783926-41E8-4321-8D62-FBCBC727631A}" type="sibTrans" cxnId="{27D6F8D3-FFBE-4CD5-8853-7655073F7442}">
      <dgm:prSet/>
      <dgm:spPr/>
      <dgm:t>
        <a:bodyPr/>
        <a:lstStyle/>
        <a:p>
          <a:endParaRPr lang="en-US"/>
        </a:p>
      </dgm:t>
    </dgm:pt>
    <dgm:pt modelId="{047C558C-7323-428E-BE5C-89787D046F39}">
      <dgm:prSet/>
      <dgm:spPr/>
      <dgm:t>
        <a:bodyPr/>
        <a:lstStyle/>
        <a:p>
          <a:r>
            <a:rPr lang="en-US" dirty="0"/>
            <a:t>9. Summary and Conclusion</a:t>
          </a:r>
        </a:p>
      </dgm:t>
    </dgm:pt>
    <dgm:pt modelId="{8F857BC6-9F76-435A-BDF3-025782A9A1F5}" type="parTrans" cxnId="{B72C16DA-768F-4F43-97B8-A313DE37B3E4}">
      <dgm:prSet/>
      <dgm:spPr/>
      <dgm:t>
        <a:bodyPr/>
        <a:lstStyle/>
        <a:p>
          <a:endParaRPr lang="en-US"/>
        </a:p>
      </dgm:t>
    </dgm:pt>
    <dgm:pt modelId="{51FB5EA6-C31B-4882-BAB0-73BE5439654F}" type="sibTrans" cxnId="{B72C16DA-768F-4F43-97B8-A313DE37B3E4}">
      <dgm:prSet/>
      <dgm:spPr/>
      <dgm:t>
        <a:bodyPr/>
        <a:lstStyle/>
        <a:p>
          <a:endParaRPr lang="en-US"/>
        </a:p>
      </dgm:t>
    </dgm:pt>
    <dgm:pt modelId="{CDF213B0-79FD-204E-8EFD-8699F4A29A3C}" type="pres">
      <dgm:prSet presAssocID="{2B5ABAC6-468A-47F9-84B5-8190E1516268}" presName="vert0" presStyleCnt="0">
        <dgm:presLayoutVars>
          <dgm:dir/>
          <dgm:animOne val="branch"/>
          <dgm:animLvl val="lvl"/>
        </dgm:presLayoutVars>
      </dgm:prSet>
      <dgm:spPr/>
    </dgm:pt>
    <dgm:pt modelId="{89B8BD9D-96C2-2448-9789-788F02076DCA}" type="pres">
      <dgm:prSet presAssocID="{0651AA5F-74BD-4C8B-B114-9F3F64844982}" presName="thickLine" presStyleLbl="alignNode1" presStyleIdx="0" presStyleCnt="9"/>
      <dgm:spPr/>
    </dgm:pt>
    <dgm:pt modelId="{B628DB2D-B1BF-F04F-BD25-33F26BEBD8CF}" type="pres">
      <dgm:prSet presAssocID="{0651AA5F-74BD-4C8B-B114-9F3F64844982}" presName="horz1" presStyleCnt="0"/>
      <dgm:spPr/>
    </dgm:pt>
    <dgm:pt modelId="{F2382FF4-784B-2248-9290-056701F0A84D}" type="pres">
      <dgm:prSet presAssocID="{0651AA5F-74BD-4C8B-B114-9F3F64844982}" presName="tx1" presStyleLbl="revTx" presStyleIdx="0" presStyleCnt="9"/>
      <dgm:spPr/>
    </dgm:pt>
    <dgm:pt modelId="{62035F3A-F5CB-2D40-BE83-31404326F749}" type="pres">
      <dgm:prSet presAssocID="{0651AA5F-74BD-4C8B-B114-9F3F64844982}" presName="vert1" presStyleCnt="0"/>
      <dgm:spPr/>
    </dgm:pt>
    <dgm:pt modelId="{270424DF-A442-3B45-B413-435B2B4186FE}" type="pres">
      <dgm:prSet presAssocID="{249490E6-7A65-4DBD-B0B8-130E051E3DE7}" presName="thickLine" presStyleLbl="alignNode1" presStyleIdx="1" presStyleCnt="9"/>
      <dgm:spPr/>
    </dgm:pt>
    <dgm:pt modelId="{9EEFC787-4930-414A-8DC7-57840F848147}" type="pres">
      <dgm:prSet presAssocID="{249490E6-7A65-4DBD-B0B8-130E051E3DE7}" presName="horz1" presStyleCnt="0"/>
      <dgm:spPr/>
    </dgm:pt>
    <dgm:pt modelId="{5B0099D8-1B1B-DF47-AA8E-AE5B2D323B4B}" type="pres">
      <dgm:prSet presAssocID="{249490E6-7A65-4DBD-B0B8-130E051E3DE7}" presName="tx1" presStyleLbl="revTx" presStyleIdx="1" presStyleCnt="9"/>
      <dgm:spPr/>
    </dgm:pt>
    <dgm:pt modelId="{C2A7D521-6DDD-7045-A9AE-F28E1D5886ED}" type="pres">
      <dgm:prSet presAssocID="{249490E6-7A65-4DBD-B0B8-130E051E3DE7}" presName="vert1" presStyleCnt="0"/>
      <dgm:spPr/>
    </dgm:pt>
    <dgm:pt modelId="{63144E90-4939-B441-9B16-C2A42DCCEFA8}" type="pres">
      <dgm:prSet presAssocID="{7C690144-DFFF-4432-B6DE-49C2782395E4}" presName="thickLine" presStyleLbl="alignNode1" presStyleIdx="2" presStyleCnt="9"/>
      <dgm:spPr/>
    </dgm:pt>
    <dgm:pt modelId="{963E2432-CC9C-0745-9724-8A4A9C2959E3}" type="pres">
      <dgm:prSet presAssocID="{7C690144-DFFF-4432-B6DE-49C2782395E4}" presName="horz1" presStyleCnt="0"/>
      <dgm:spPr/>
    </dgm:pt>
    <dgm:pt modelId="{72E6A610-C99C-9041-87B7-D502114CD0FB}" type="pres">
      <dgm:prSet presAssocID="{7C690144-DFFF-4432-B6DE-49C2782395E4}" presName="tx1" presStyleLbl="revTx" presStyleIdx="2" presStyleCnt="9"/>
      <dgm:spPr/>
    </dgm:pt>
    <dgm:pt modelId="{B3F3B8C3-6004-E542-96A6-B3B7B8F032F6}" type="pres">
      <dgm:prSet presAssocID="{7C690144-DFFF-4432-B6DE-49C2782395E4}" presName="vert1" presStyleCnt="0"/>
      <dgm:spPr/>
    </dgm:pt>
    <dgm:pt modelId="{813837E8-390A-4347-AFD2-63D70EE812F1}" type="pres">
      <dgm:prSet presAssocID="{BD31F237-387E-4BFF-9557-5BAE7F6DEC85}" presName="thickLine" presStyleLbl="alignNode1" presStyleIdx="3" presStyleCnt="9"/>
      <dgm:spPr/>
    </dgm:pt>
    <dgm:pt modelId="{6FC67D49-DE4A-8D42-B391-D5ED91336215}" type="pres">
      <dgm:prSet presAssocID="{BD31F237-387E-4BFF-9557-5BAE7F6DEC85}" presName="horz1" presStyleCnt="0"/>
      <dgm:spPr/>
    </dgm:pt>
    <dgm:pt modelId="{257DAB23-A461-7C4E-936D-87EA24FD0C87}" type="pres">
      <dgm:prSet presAssocID="{BD31F237-387E-4BFF-9557-5BAE7F6DEC85}" presName="tx1" presStyleLbl="revTx" presStyleIdx="3" presStyleCnt="9"/>
      <dgm:spPr/>
    </dgm:pt>
    <dgm:pt modelId="{5DD365A3-0DC5-304C-AC2C-73EF0A6F815D}" type="pres">
      <dgm:prSet presAssocID="{BD31F237-387E-4BFF-9557-5BAE7F6DEC85}" presName="vert1" presStyleCnt="0"/>
      <dgm:spPr/>
    </dgm:pt>
    <dgm:pt modelId="{14C7C77B-5F2F-F644-84F6-627D0B2E8035}" type="pres">
      <dgm:prSet presAssocID="{91D3382E-095E-48A3-B7AE-2F1C9494D9AB}" presName="thickLine" presStyleLbl="alignNode1" presStyleIdx="4" presStyleCnt="9"/>
      <dgm:spPr/>
    </dgm:pt>
    <dgm:pt modelId="{CD28A5BB-4996-4D47-91DA-3DF07C22F347}" type="pres">
      <dgm:prSet presAssocID="{91D3382E-095E-48A3-B7AE-2F1C9494D9AB}" presName="horz1" presStyleCnt="0"/>
      <dgm:spPr/>
    </dgm:pt>
    <dgm:pt modelId="{6C7C09BA-7A50-9D4F-99D5-8FF08A61D9A7}" type="pres">
      <dgm:prSet presAssocID="{91D3382E-095E-48A3-B7AE-2F1C9494D9AB}" presName="tx1" presStyleLbl="revTx" presStyleIdx="4" presStyleCnt="9"/>
      <dgm:spPr/>
    </dgm:pt>
    <dgm:pt modelId="{B1125231-DD44-4D49-BFAC-AC9FBE9ABB90}" type="pres">
      <dgm:prSet presAssocID="{91D3382E-095E-48A3-B7AE-2F1C9494D9AB}" presName="vert1" presStyleCnt="0"/>
      <dgm:spPr/>
    </dgm:pt>
    <dgm:pt modelId="{A81BEA42-393A-F54B-9935-3BC6C16DE4D6}" type="pres">
      <dgm:prSet presAssocID="{EC9E8A2E-D2C7-4B18-8152-78E6FB88B34F}" presName="thickLine" presStyleLbl="alignNode1" presStyleIdx="5" presStyleCnt="9"/>
      <dgm:spPr/>
    </dgm:pt>
    <dgm:pt modelId="{AC3CF8ED-8E97-E648-8727-7BE958F85AFE}" type="pres">
      <dgm:prSet presAssocID="{EC9E8A2E-D2C7-4B18-8152-78E6FB88B34F}" presName="horz1" presStyleCnt="0"/>
      <dgm:spPr/>
    </dgm:pt>
    <dgm:pt modelId="{239727A6-B664-A847-8A77-BAB186CA3254}" type="pres">
      <dgm:prSet presAssocID="{EC9E8A2E-D2C7-4B18-8152-78E6FB88B34F}" presName="tx1" presStyleLbl="revTx" presStyleIdx="5" presStyleCnt="9"/>
      <dgm:spPr/>
    </dgm:pt>
    <dgm:pt modelId="{95707A43-1E1F-204D-842B-D9820A92E1A6}" type="pres">
      <dgm:prSet presAssocID="{EC9E8A2E-D2C7-4B18-8152-78E6FB88B34F}" presName="vert1" presStyleCnt="0"/>
      <dgm:spPr/>
    </dgm:pt>
    <dgm:pt modelId="{5E9C3109-1EF0-C143-B302-D0785535BBC4}" type="pres">
      <dgm:prSet presAssocID="{33E601D7-8FD3-4D2E-8198-12B2683B1E2E}" presName="thickLine" presStyleLbl="alignNode1" presStyleIdx="6" presStyleCnt="9"/>
      <dgm:spPr/>
    </dgm:pt>
    <dgm:pt modelId="{9B39E5ED-3CB6-7D4A-9F6B-5FDCEC5118A8}" type="pres">
      <dgm:prSet presAssocID="{33E601D7-8FD3-4D2E-8198-12B2683B1E2E}" presName="horz1" presStyleCnt="0"/>
      <dgm:spPr/>
    </dgm:pt>
    <dgm:pt modelId="{17FA821F-EE34-8E47-BDF0-842A5FAA2EF8}" type="pres">
      <dgm:prSet presAssocID="{33E601D7-8FD3-4D2E-8198-12B2683B1E2E}" presName="tx1" presStyleLbl="revTx" presStyleIdx="6" presStyleCnt="9"/>
      <dgm:spPr/>
    </dgm:pt>
    <dgm:pt modelId="{4F0F919A-AAC1-0741-8DD3-2CCB72CFCFF7}" type="pres">
      <dgm:prSet presAssocID="{33E601D7-8FD3-4D2E-8198-12B2683B1E2E}" presName="vert1" presStyleCnt="0"/>
      <dgm:spPr/>
    </dgm:pt>
    <dgm:pt modelId="{E5130A0F-0D05-0D4F-A019-660A205EA852}" type="pres">
      <dgm:prSet presAssocID="{12E4ED27-7005-4877-A15B-141B7EE060F2}" presName="thickLine" presStyleLbl="alignNode1" presStyleIdx="7" presStyleCnt="9"/>
      <dgm:spPr/>
    </dgm:pt>
    <dgm:pt modelId="{17717890-4C5E-044C-9E4F-4640A1BB66E1}" type="pres">
      <dgm:prSet presAssocID="{12E4ED27-7005-4877-A15B-141B7EE060F2}" presName="horz1" presStyleCnt="0"/>
      <dgm:spPr/>
    </dgm:pt>
    <dgm:pt modelId="{CB6E9DA0-F953-2E48-9741-48AA9839DA93}" type="pres">
      <dgm:prSet presAssocID="{12E4ED27-7005-4877-A15B-141B7EE060F2}" presName="tx1" presStyleLbl="revTx" presStyleIdx="7" presStyleCnt="9"/>
      <dgm:spPr/>
    </dgm:pt>
    <dgm:pt modelId="{2D008060-0C78-7B43-B84A-1D5006BF9356}" type="pres">
      <dgm:prSet presAssocID="{12E4ED27-7005-4877-A15B-141B7EE060F2}" presName="vert1" presStyleCnt="0"/>
      <dgm:spPr/>
    </dgm:pt>
    <dgm:pt modelId="{7C666E07-AE02-9144-B678-C8125F740A36}" type="pres">
      <dgm:prSet presAssocID="{047C558C-7323-428E-BE5C-89787D046F39}" presName="thickLine" presStyleLbl="alignNode1" presStyleIdx="8" presStyleCnt="9"/>
      <dgm:spPr/>
    </dgm:pt>
    <dgm:pt modelId="{8D08A9E9-7C61-4E4B-813A-D9956E74E358}" type="pres">
      <dgm:prSet presAssocID="{047C558C-7323-428E-BE5C-89787D046F39}" presName="horz1" presStyleCnt="0"/>
      <dgm:spPr/>
    </dgm:pt>
    <dgm:pt modelId="{9292CE70-272E-7E4A-AE13-C6C6854EF65F}" type="pres">
      <dgm:prSet presAssocID="{047C558C-7323-428E-BE5C-89787D046F39}" presName="tx1" presStyleLbl="revTx" presStyleIdx="8" presStyleCnt="9"/>
      <dgm:spPr/>
    </dgm:pt>
    <dgm:pt modelId="{CDE42ADC-4AC5-C74B-A88F-4F3CB1C43259}" type="pres">
      <dgm:prSet presAssocID="{047C558C-7323-428E-BE5C-89787D046F39}" presName="vert1" presStyleCnt="0"/>
      <dgm:spPr/>
    </dgm:pt>
  </dgm:ptLst>
  <dgm:cxnLst>
    <dgm:cxn modelId="{4760B207-2DD4-724C-ACE2-15595252A2D3}" type="presOf" srcId="{EC9E8A2E-D2C7-4B18-8152-78E6FB88B34F}" destId="{239727A6-B664-A847-8A77-BAB186CA3254}" srcOrd="0" destOrd="0" presId="urn:microsoft.com/office/officeart/2008/layout/LinedList"/>
    <dgm:cxn modelId="{7F4FD71D-1182-4430-85E8-EEDFE8F38E38}" srcId="{2B5ABAC6-468A-47F9-84B5-8190E1516268}" destId="{7C690144-DFFF-4432-B6DE-49C2782395E4}" srcOrd="2" destOrd="0" parTransId="{F2B2FB3A-7142-4845-907A-6E1D515CBFD6}" sibTransId="{91CD0C3F-09B6-48F2-BE87-6D27551A803E}"/>
    <dgm:cxn modelId="{F46C5121-F05E-4AA9-A3F7-223F00BBB805}" srcId="{2B5ABAC6-468A-47F9-84B5-8190E1516268}" destId="{249490E6-7A65-4DBD-B0B8-130E051E3DE7}" srcOrd="1" destOrd="0" parTransId="{7864A8D9-C96E-4778-98B5-A12909F8AB1B}" sibTransId="{0741CB10-5A53-4B2D-94CF-55AE71242C5C}"/>
    <dgm:cxn modelId="{46EE422D-F855-4218-9A61-DE515FF73C93}" srcId="{2B5ABAC6-468A-47F9-84B5-8190E1516268}" destId="{BD31F237-387E-4BFF-9557-5BAE7F6DEC85}" srcOrd="3" destOrd="0" parTransId="{5D2F1686-9B7B-419B-9A61-5BABD9C0DF12}" sibTransId="{F8F8A0DD-3C33-45FE-A4DB-50AE6106DDE1}"/>
    <dgm:cxn modelId="{D5F0DA44-C585-4A40-A0A3-96D33AAF89EC}" type="presOf" srcId="{91D3382E-095E-48A3-B7AE-2F1C9494D9AB}" destId="{6C7C09BA-7A50-9D4F-99D5-8FF08A61D9A7}" srcOrd="0" destOrd="0" presId="urn:microsoft.com/office/officeart/2008/layout/LinedList"/>
    <dgm:cxn modelId="{7136CD52-4C62-6648-BBAE-68871308E5E3}" type="presOf" srcId="{BD31F237-387E-4BFF-9557-5BAE7F6DEC85}" destId="{257DAB23-A461-7C4E-936D-87EA24FD0C87}" srcOrd="0" destOrd="0" presId="urn:microsoft.com/office/officeart/2008/layout/LinedList"/>
    <dgm:cxn modelId="{B1BE1F54-7557-4DCF-9DE0-653AD79BC861}" srcId="{2B5ABAC6-468A-47F9-84B5-8190E1516268}" destId="{EC9E8A2E-D2C7-4B18-8152-78E6FB88B34F}" srcOrd="5" destOrd="0" parTransId="{14830416-5AA8-4337-A7DE-BC759563176B}" sibTransId="{C420431C-A151-4DD7-A171-FAF0F3085AAD}"/>
    <dgm:cxn modelId="{7A34D757-09F1-4C76-872C-DE3A6362A798}" srcId="{2B5ABAC6-468A-47F9-84B5-8190E1516268}" destId="{91D3382E-095E-48A3-B7AE-2F1C9494D9AB}" srcOrd="4" destOrd="0" parTransId="{DF76930F-F2C8-44B6-B673-B6A3828AFC4D}" sibTransId="{45172D73-7EC2-4521-BA6E-BE03350A2AF6}"/>
    <dgm:cxn modelId="{ED087968-6492-D34A-AAAC-82992794B0D0}" type="presOf" srcId="{12E4ED27-7005-4877-A15B-141B7EE060F2}" destId="{CB6E9DA0-F953-2E48-9741-48AA9839DA93}" srcOrd="0" destOrd="0" presId="urn:microsoft.com/office/officeart/2008/layout/LinedList"/>
    <dgm:cxn modelId="{1053936D-B5C9-FA40-B90A-81541B61EFA8}" type="presOf" srcId="{0651AA5F-74BD-4C8B-B114-9F3F64844982}" destId="{F2382FF4-784B-2248-9290-056701F0A84D}" srcOrd="0" destOrd="0" presId="urn:microsoft.com/office/officeart/2008/layout/LinedList"/>
    <dgm:cxn modelId="{D14CB483-734A-4C15-9069-512EF8AA1BC3}" srcId="{2B5ABAC6-468A-47F9-84B5-8190E1516268}" destId="{33E601D7-8FD3-4D2E-8198-12B2683B1E2E}" srcOrd="6" destOrd="0" parTransId="{A148C822-61E2-4E46-9AC2-E2FFF950F4CF}" sibTransId="{A6A00807-D496-4634-801E-49BDD8548398}"/>
    <dgm:cxn modelId="{7F86B29B-F244-4E9E-A105-0E00072F5EC5}" srcId="{2B5ABAC6-468A-47F9-84B5-8190E1516268}" destId="{0651AA5F-74BD-4C8B-B114-9F3F64844982}" srcOrd="0" destOrd="0" parTransId="{8D60199E-E0CD-4AB5-B1DB-F9DDD55F3D97}" sibTransId="{C09268EC-1EBE-419A-B9E6-587A49342303}"/>
    <dgm:cxn modelId="{1E3F9BA5-3B36-C54D-8179-4528C796ACA6}" type="presOf" srcId="{249490E6-7A65-4DBD-B0B8-130E051E3DE7}" destId="{5B0099D8-1B1B-DF47-AA8E-AE5B2D323B4B}" srcOrd="0" destOrd="0" presId="urn:microsoft.com/office/officeart/2008/layout/LinedList"/>
    <dgm:cxn modelId="{C11CF7B3-C4D6-DF40-94BE-2B7C9374AE2D}" type="presOf" srcId="{2B5ABAC6-468A-47F9-84B5-8190E1516268}" destId="{CDF213B0-79FD-204E-8EFD-8699F4A29A3C}" srcOrd="0" destOrd="0" presId="urn:microsoft.com/office/officeart/2008/layout/LinedList"/>
    <dgm:cxn modelId="{2C62C1B9-F473-C047-8885-BB3B2865823E}" type="presOf" srcId="{33E601D7-8FD3-4D2E-8198-12B2683B1E2E}" destId="{17FA821F-EE34-8E47-BDF0-842A5FAA2EF8}" srcOrd="0" destOrd="0" presId="urn:microsoft.com/office/officeart/2008/layout/LinedList"/>
    <dgm:cxn modelId="{8F9FA3D3-5560-B746-9755-0C44F94F4345}" type="presOf" srcId="{7C690144-DFFF-4432-B6DE-49C2782395E4}" destId="{72E6A610-C99C-9041-87B7-D502114CD0FB}" srcOrd="0" destOrd="0" presId="urn:microsoft.com/office/officeart/2008/layout/LinedList"/>
    <dgm:cxn modelId="{27D6F8D3-FFBE-4CD5-8853-7655073F7442}" srcId="{2B5ABAC6-468A-47F9-84B5-8190E1516268}" destId="{12E4ED27-7005-4877-A15B-141B7EE060F2}" srcOrd="7" destOrd="0" parTransId="{D5FAD89E-0C6B-409E-9168-A630D0C0F3F4}" sibTransId="{28783926-41E8-4321-8D62-FBCBC727631A}"/>
    <dgm:cxn modelId="{B72C16DA-768F-4F43-97B8-A313DE37B3E4}" srcId="{2B5ABAC6-468A-47F9-84B5-8190E1516268}" destId="{047C558C-7323-428E-BE5C-89787D046F39}" srcOrd="8" destOrd="0" parTransId="{8F857BC6-9F76-435A-BDF3-025782A9A1F5}" sibTransId="{51FB5EA6-C31B-4882-BAB0-73BE5439654F}"/>
    <dgm:cxn modelId="{5D74B5E8-D350-6E40-AF79-D4401F692838}" type="presOf" srcId="{047C558C-7323-428E-BE5C-89787D046F39}" destId="{9292CE70-272E-7E4A-AE13-C6C6854EF65F}" srcOrd="0" destOrd="0" presId="urn:microsoft.com/office/officeart/2008/layout/LinedList"/>
    <dgm:cxn modelId="{7FFB5244-7D6C-C949-AF28-FC9E4D95B89D}" type="presParOf" srcId="{CDF213B0-79FD-204E-8EFD-8699F4A29A3C}" destId="{89B8BD9D-96C2-2448-9789-788F02076DCA}" srcOrd="0" destOrd="0" presId="urn:microsoft.com/office/officeart/2008/layout/LinedList"/>
    <dgm:cxn modelId="{FF00270A-3D5D-4B4E-949C-4C8479CA7881}" type="presParOf" srcId="{CDF213B0-79FD-204E-8EFD-8699F4A29A3C}" destId="{B628DB2D-B1BF-F04F-BD25-33F26BEBD8CF}" srcOrd="1" destOrd="0" presId="urn:microsoft.com/office/officeart/2008/layout/LinedList"/>
    <dgm:cxn modelId="{735D574C-57D2-9648-B82A-03DB16432F2A}" type="presParOf" srcId="{B628DB2D-B1BF-F04F-BD25-33F26BEBD8CF}" destId="{F2382FF4-784B-2248-9290-056701F0A84D}" srcOrd="0" destOrd="0" presId="urn:microsoft.com/office/officeart/2008/layout/LinedList"/>
    <dgm:cxn modelId="{606BCEAD-F30F-BA49-BE18-7B7A256A3D29}" type="presParOf" srcId="{B628DB2D-B1BF-F04F-BD25-33F26BEBD8CF}" destId="{62035F3A-F5CB-2D40-BE83-31404326F749}" srcOrd="1" destOrd="0" presId="urn:microsoft.com/office/officeart/2008/layout/LinedList"/>
    <dgm:cxn modelId="{FCCCB489-014F-6F4B-BDED-60DBD524A28F}" type="presParOf" srcId="{CDF213B0-79FD-204E-8EFD-8699F4A29A3C}" destId="{270424DF-A442-3B45-B413-435B2B4186FE}" srcOrd="2" destOrd="0" presId="urn:microsoft.com/office/officeart/2008/layout/LinedList"/>
    <dgm:cxn modelId="{66F869D8-A907-DF45-8B7F-7CCD02E46382}" type="presParOf" srcId="{CDF213B0-79FD-204E-8EFD-8699F4A29A3C}" destId="{9EEFC787-4930-414A-8DC7-57840F848147}" srcOrd="3" destOrd="0" presId="urn:microsoft.com/office/officeart/2008/layout/LinedList"/>
    <dgm:cxn modelId="{5E3AAD7D-62BC-BD4A-8D81-69498596274F}" type="presParOf" srcId="{9EEFC787-4930-414A-8DC7-57840F848147}" destId="{5B0099D8-1B1B-DF47-AA8E-AE5B2D323B4B}" srcOrd="0" destOrd="0" presId="urn:microsoft.com/office/officeart/2008/layout/LinedList"/>
    <dgm:cxn modelId="{57EB60F9-525A-DF4C-A234-DF903E74331E}" type="presParOf" srcId="{9EEFC787-4930-414A-8DC7-57840F848147}" destId="{C2A7D521-6DDD-7045-A9AE-F28E1D5886ED}" srcOrd="1" destOrd="0" presId="urn:microsoft.com/office/officeart/2008/layout/LinedList"/>
    <dgm:cxn modelId="{359726EB-0F85-B946-BF4F-8C71FCF3C70A}" type="presParOf" srcId="{CDF213B0-79FD-204E-8EFD-8699F4A29A3C}" destId="{63144E90-4939-B441-9B16-C2A42DCCEFA8}" srcOrd="4" destOrd="0" presId="urn:microsoft.com/office/officeart/2008/layout/LinedList"/>
    <dgm:cxn modelId="{7BCAB950-63B6-D944-8988-320DBE36CD06}" type="presParOf" srcId="{CDF213B0-79FD-204E-8EFD-8699F4A29A3C}" destId="{963E2432-CC9C-0745-9724-8A4A9C2959E3}" srcOrd="5" destOrd="0" presId="urn:microsoft.com/office/officeart/2008/layout/LinedList"/>
    <dgm:cxn modelId="{19FB592F-598E-694F-B7B2-5D243B937EEC}" type="presParOf" srcId="{963E2432-CC9C-0745-9724-8A4A9C2959E3}" destId="{72E6A610-C99C-9041-87B7-D502114CD0FB}" srcOrd="0" destOrd="0" presId="urn:microsoft.com/office/officeart/2008/layout/LinedList"/>
    <dgm:cxn modelId="{E7B174A8-7B1E-9148-B524-CE23751F6547}" type="presParOf" srcId="{963E2432-CC9C-0745-9724-8A4A9C2959E3}" destId="{B3F3B8C3-6004-E542-96A6-B3B7B8F032F6}" srcOrd="1" destOrd="0" presId="urn:microsoft.com/office/officeart/2008/layout/LinedList"/>
    <dgm:cxn modelId="{998D56B8-F32B-F64F-A619-0328C2797A08}" type="presParOf" srcId="{CDF213B0-79FD-204E-8EFD-8699F4A29A3C}" destId="{813837E8-390A-4347-AFD2-63D70EE812F1}" srcOrd="6" destOrd="0" presId="urn:microsoft.com/office/officeart/2008/layout/LinedList"/>
    <dgm:cxn modelId="{FC80526B-9EB8-A44F-9EDF-0C24C1D554E0}" type="presParOf" srcId="{CDF213B0-79FD-204E-8EFD-8699F4A29A3C}" destId="{6FC67D49-DE4A-8D42-B391-D5ED91336215}" srcOrd="7" destOrd="0" presId="urn:microsoft.com/office/officeart/2008/layout/LinedList"/>
    <dgm:cxn modelId="{2592747E-7064-C246-8CA0-A728BFEA6B0C}" type="presParOf" srcId="{6FC67D49-DE4A-8D42-B391-D5ED91336215}" destId="{257DAB23-A461-7C4E-936D-87EA24FD0C87}" srcOrd="0" destOrd="0" presId="urn:microsoft.com/office/officeart/2008/layout/LinedList"/>
    <dgm:cxn modelId="{C83EA42E-A90D-FE47-84FE-5C0A68A86848}" type="presParOf" srcId="{6FC67D49-DE4A-8D42-B391-D5ED91336215}" destId="{5DD365A3-0DC5-304C-AC2C-73EF0A6F815D}" srcOrd="1" destOrd="0" presId="urn:microsoft.com/office/officeart/2008/layout/LinedList"/>
    <dgm:cxn modelId="{2CA19FDC-ECA0-3242-BC3F-AA6275E45849}" type="presParOf" srcId="{CDF213B0-79FD-204E-8EFD-8699F4A29A3C}" destId="{14C7C77B-5F2F-F644-84F6-627D0B2E8035}" srcOrd="8" destOrd="0" presId="urn:microsoft.com/office/officeart/2008/layout/LinedList"/>
    <dgm:cxn modelId="{4F275634-B1FC-C643-BBA9-48C243903E92}" type="presParOf" srcId="{CDF213B0-79FD-204E-8EFD-8699F4A29A3C}" destId="{CD28A5BB-4996-4D47-91DA-3DF07C22F347}" srcOrd="9" destOrd="0" presId="urn:microsoft.com/office/officeart/2008/layout/LinedList"/>
    <dgm:cxn modelId="{22E07F56-ECE0-484F-9077-9CECF26F6B8B}" type="presParOf" srcId="{CD28A5BB-4996-4D47-91DA-3DF07C22F347}" destId="{6C7C09BA-7A50-9D4F-99D5-8FF08A61D9A7}" srcOrd="0" destOrd="0" presId="urn:microsoft.com/office/officeart/2008/layout/LinedList"/>
    <dgm:cxn modelId="{55B17167-49EB-DA47-8C10-A6B4F522A2F6}" type="presParOf" srcId="{CD28A5BB-4996-4D47-91DA-3DF07C22F347}" destId="{B1125231-DD44-4D49-BFAC-AC9FBE9ABB90}" srcOrd="1" destOrd="0" presId="urn:microsoft.com/office/officeart/2008/layout/LinedList"/>
    <dgm:cxn modelId="{32C681C1-A533-B14B-B51A-8E444A0ED5CB}" type="presParOf" srcId="{CDF213B0-79FD-204E-8EFD-8699F4A29A3C}" destId="{A81BEA42-393A-F54B-9935-3BC6C16DE4D6}" srcOrd="10" destOrd="0" presId="urn:microsoft.com/office/officeart/2008/layout/LinedList"/>
    <dgm:cxn modelId="{59C43661-A58F-2847-968A-98B93CF5C63A}" type="presParOf" srcId="{CDF213B0-79FD-204E-8EFD-8699F4A29A3C}" destId="{AC3CF8ED-8E97-E648-8727-7BE958F85AFE}" srcOrd="11" destOrd="0" presId="urn:microsoft.com/office/officeart/2008/layout/LinedList"/>
    <dgm:cxn modelId="{DF635C52-55C4-194B-94A4-EFAA383AE2DE}" type="presParOf" srcId="{AC3CF8ED-8E97-E648-8727-7BE958F85AFE}" destId="{239727A6-B664-A847-8A77-BAB186CA3254}" srcOrd="0" destOrd="0" presId="urn:microsoft.com/office/officeart/2008/layout/LinedList"/>
    <dgm:cxn modelId="{25867B01-AE24-4B4A-811D-00B199C74AFB}" type="presParOf" srcId="{AC3CF8ED-8E97-E648-8727-7BE958F85AFE}" destId="{95707A43-1E1F-204D-842B-D9820A92E1A6}" srcOrd="1" destOrd="0" presId="urn:microsoft.com/office/officeart/2008/layout/LinedList"/>
    <dgm:cxn modelId="{D1B1689E-32CE-E041-BEBD-6F56D06DC7A9}" type="presParOf" srcId="{CDF213B0-79FD-204E-8EFD-8699F4A29A3C}" destId="{5E9C3109-1EF0-C143-B302-D0785535BBC4}" srcOrd="12" destOrd="0" presId="urn:microsoft.com/office/officeart/2008/layout/LinedList"/>
    <dgm:cxn modelId="{09477D9B-40E1-FF41-8FC7-485E3B686ED0}" type="presParOf" srcId="{CDF213B0-79FD-204E-8EFD-8699F4A29A3C}" destId="{9B39E5ED-3CB6-7D4A-9F6B-5FDCEC5118A8}" srcOrd="13" destOrd="0" presId="urn:microsoft.com/office/officeart/2008/layout/LinedList"/>
    <dgm:cxn modelId="{C7968CC6-7663-7347-B763-42165AC9C987}" type="presParOf" srcId="{9B39E5ED-3CB6-7D4A-9F6B-5FDCEC5118A8}" destId="{17FA821F-EE34-8E47-BDF0-842A5FAA2EF8}" srcOrd="0" destOrd="0" presId="urn:microsoft.com/office/officeart/2008/layout/LinedList"/>
    <dgm:cxn modelId="{D949F617-4DAA-6542-8AD0-437FB1EAC044}" type="presParOf" srcId="{9B39E5ED-3CB6-7D4A-9F6B-5FDCEC5118A8}" destId="{4F0F919A-AAC1-0741-8DD3-2CCB72CFCFF7}" srcOrd="1" destOrd="0" presId="urn:microsoft.com/office/officeart/2008/layout/LinedList"/>
    <dgm:cxn modelId="{AAD4EB5F-BDD3-9847-9F0C-216BB1200770}" type="presParOf" srcId="{CDF213B0-79FD-204E-8EFD-8699F4A29A3C}" destId="{E5130A0F-0D05-0D4F-A019-660A205EA852}" srcOrd="14" destOrd="0" presId="urn:microsoft.com/office/officeart/2008/layout/LinedList"/>
    <dgm:cxn modelId="{34E57F2B-7E1F-D148-B263-5FF578838572}" type="presParOf" srcId="{CDF213B0-79FD-204E-8EFD-8699F4A29A3C}" destId="{17717890-4C5E-044C-9E4F-4640A1BB66E1}" srcOrd="15" destOrd="0" presId="urn:microsoft.com/office/officeart/2008/layout/LinedList"/>
    <dgm:cxn modelId="{CB7DD073-84CF-C445-86AD-563B1235B0DB}" type="presParOf" srcId="{17717890-4C5E-044C-9E4F-4640A1BB66E1}" destId="{CB6E9DA0-F953-2E48-9741-48AA9839DA93}" srcOrd="0" destOrd="0" presId="urn:microsoft.com/office/officeart/2008/layout/LinedList"/>
    <dgm:cxn modelId="{4AF91DDD-00F5-714D-9CD4-288EDA90C23A}" type="presParOf" srcId="{17717890-4C5E-044C-9E4F-4640A1BB66E1}" destId="{2D008060-0C78-7B43-B84A-1D5006BF9356}" srcOrd="1" destOrd="0" presId="urn:microsoft.com/office/officeart/2008/layout/LinedList"/>
    <dgm:cxn modelId="{E7A7B4E9-533D-C045-9C6F-1323DF3C0DF2}" type="presParOf" srcId="{CDF213B0-79FD-204E-8EFD-8699F4A29A3C}" destId="{7C666E07-AE02-9144-B678-C8125F740A36}" srcOrd="16" destOrd="0" presId="urn:microsoft.com/office/officeart/2008/layout/LinedList"/>
    <dgm:cxn modelId="{405DA966-5ACB-9A46-8904-FDB0AE8C0613}" type="presParOf" srcId="{CDF213B0-79FD-204E-8EFD-8699F4A29A3C}" destId="{8D08A9E9-7C61-4E4B-813A-D9956E74E358}" srcOrd="17" destOrd="0" presId="urn:microsoft.com/office/officeart/2008/layout/LinedList"/>
    <dgm:cxn modelId="{2418692F-B7E0-1B46-9C3E-BA04D2E4885E}" type="presParOf" srcId="{8D08A9E9-7C61-4E4B-813A-D9956E74E358}" destId="{9292CE70-272E-7E4A-AE13-C6C6854EF65F}" srcOrd="0" destOrd="0" presId="urn:microsoft.com/office/officeart/2008/layout/LinedList"/>
    <dgm:cxn modelId="{8760D2D5-7E08-C443-965C-63C712695582}" type="presParOf" srcId="{8D08A9E9-7C61-4E4B-813A-D9956E74E358}" destId="{CDE42ADC-4AC5-C74B-A88F-4F3CB1C4325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14BB60-2F35-5C42-96BD-76E7BF3C85A7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fr-FR"/>
        </a:p>
      </dgm:t>
    </dgm:pt>
    <dgm:pt modelId="{F4D39FC6-A6EA-2C45-8F8D-D38915417C76}">
      <dgm:prSet phldrT="[Texte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noProof="0"/>
            <a:t>Requiring a degree </a:t>
          </a:r>
        </a:p>
      </dgm:t>
    </dgm:pt>
    <dgm:pt modelId="{25AD2EF5-9341-934B-8518-A2C4FE7A6E05}" type="parTrans" cxnId="{876623A2-841C-E74D-B801-C896812D2738}">
      <dgm:prSet/>
      <dgm:spPr/>
      <dgm:t>
        <a:bodyPr/>
        <a:lstStyle/>
        <a:p>
          <a:endParaRPr lang="fr-FR"/>
        </a:p>
      </dgm:t>
    </dgm:pt>
    <dgm:pt modelId="{2E28ABB3-778A-0549-B89B-BCA95C925C12}" type="sibTrans" cxnId="{876623A2-841C-E74D-B801-C896812D2738}">
      <dgm:prSet/>
      <dgm:spPr/>
      <dgm:t>
        <a:bodyPr/>
        <a:lstStyle/>
        <a:p>
          <a:endParaRPr lang="fr-FR"/>
        </a:p>
      </dgm:t>
    </dgm:pt>
    <dgm:pt modelId="{A358D234-3D8C-E24E-9136-DF80FE486DA9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Financial expert</a:t>
          </a:r>
        </a:p>
      </dgm:t>
    </dgm:pt>
    <dgm:pt modelId="{EA92514A-42C5-934F-88B2-08E778E18C60}" type="parTrans" cxnId="{6180128C-502F-9D4A-8128-230BCB4D4CD5}">
      <dgm:prSet/>
      <dgm:spPr/>
      <dgm:t>
        <a:bodyPr/>
        <a:lstStyle/>
        <a:p>
          <a:endParaRPr lang="fr-FR"/>
        </a:p>
      </dgm:t>
    </dgm:pt>
    <dgm:pt modelId="{0277EFBA-A212-784A-AB53-3B19C29B7C78}" type="sibTrans" cxnId="{6180128C-502F-9D4A-8128-230BCB4D4CD5}">
      <dgm:prSet/>
      <dgm:spPr/>
      <dgm:t>
        <a:bodyPr/>
        <a:lstStyle/>
        <a:p>
          <a:endParaRPr lang="fr-FR"/>
        </a:p>
      </dgm:t>
    </dgm:pt>
    <dgm:pt modelId="{AAF89E80-7DCF-1743-A6CC-95D6168A9D5C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Writer/Editor</a:t>
          </a:r>
        </a:p>
      </dgm:t>
    </dgm:pt>
    <dgm:pt modelId="{6F98DA41-9868-5546-94D5-461635137EF8}" type="parTrans" cxnId="{5A00D714-6EC4-1C4F-BCBB-A9BC40D7E6D5}">
      <dgm:prSet/>
      <dgm:spPr/>
      <dgm:t>
        <a:bodyPr/>
        <a:lstStyle/>
        <a:p>
          <a:endParaRPr lang="fr-FR"/>
        </a:p>
      </dgm:t>
    </dgm:pt>
    <dgm:pt modelId="{0E93A47D-3467-D24D-8643-47BDACBC1D67}" type="sibTrans" cxnId="{5A00D714-6EC4-1C4F-BCBB-A9BC40D7E6D5}">
      <dgm:prSet/>
      <dgm:spPr/>
      <dgm:t>
        <a:bodyPr/>
        <a:lstStyle/>
        <a:p>
          <a:endParaRPr lang="fr-FR"/>
        </a:p>
      </dgm:t>
    </dgm:pt>
    <dgm:pt modelId="{97ECBEB7-EA63-8344-93CC-C560FE226467}">
      <dgm:prSet phldrT="[Texte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noProof="0" dirty="0"/>
            <a:t>Not requiring a degree </a:t>
          </a:r>
        </a:p>
      </dgm:t>
    </dgm:pt>
    <dgm:pt modelId="{C8BFDBD6-B60A-1149-A6AD-AF8A02B6840C}" type="parTrans" cxnId="{BD6B5869-84B2-4A4B-8953-130E1A5AC839}">
      <dgm:prSet/>
      <dgm:spPr/>
      <dgm:t>
        <a:bodyPr/>
        <a:lstStyle/>
        <a:p>
          <a:endParaRPr lang="fr-FR"/>
        </a:p>
      </dgm:t>
    </dgm:pt>
    <dgm:pt modelId="{65BBE478-2A42-0442-9CD6-09274075AF7B}" type="sibTrans" cxnId="{BD6B5869-84B2-4A4B-8953-130E1A5AC839}">
      <dgm:prSet/>
      <dgm:spPr/>
      <dgm:t>
        <a:bodyPr/>
        <a:lstStyle/>
        <a:p>
          <a:endParaRPr lang="fr-FR"/>
        </a:p>
      </dgm:t>
    </dgm:pt>
    <dgm:pt modelId="{B5C75BEC-9096-3548-85DE-51868DA74346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Customer service representative</a:t>
          </a:r>
        </a:p>
      </dgm:t>
    </dgm:pt>
    <dgm:pt modelId="{168DA228-ED76-3948-AAB2-4ECE6AF17463}" type="parTrans" cxnId="{4C767034-AF56-FF4B-8202-F4E8F56F0A26}">
      <dgm:prSet/>
      <dgm:spPr/>
      <dgm:t>
        <a:bodyPr/>
        <a:lstStyle/>
        <a:p>
          <a:endParaRPr lang="fr-FR"/>
        </a:p>
      </dgm:t>
    </dgm:pt>
    <dgm:pt modelId="{DAB88ABC-E30A-9C41-9E93-BF897F19CAB0}" type="sibTrans" cxnId="{4C767034-AF56-FF4B-8202-F4E8F56F0A26}">
      <dgm:prSet/>
      <dgm:spPr/>
      <dgm:t>
        <a:bodyPr/>
        <a:lstStyle/>
        <a:p>
          <a:endParaRPr lang="fr-FR"/>
        </a:p>
      </dgm:t>
    </dgm:pt>
    <dgm:pt modelId="{A8D8DB09-D29A-2B41-80A2-D70FDD4D2808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Data entry</a:t>
          </a:r>
        </a:p>
      </dgm:t>
    </dgm:pt>
    <dgm:pt modelId="{E6F0B7A3-28E7-9742-BC77-3B5F723E9BCF}" type="parTrans" cxnId="{D04D00A6-E3C4-3C48-A2FE-EF63DAE7F100}">
      <dgm:prSet/>
      <dgm:spPr/>
      <dgm:t>
        <a:bodyPr/>
        <a:lstStyle/>
        <a:p>
          <a:endParaRPr lang="fr-FR"/>
        </a:p>
      </dgm:t>
    </dgm:pt>
    <dgm:pt modelId="{4A26717D-3AA2-6442-807B-8C299DC0D3F4}" type="sibTrans" cxnId="{D04D00A6-E3C4-3C48-A2FE-EF63DAE7F100}">
      <dgm:prSet/>
      <dgm:spPr/>
      <dgm:t>
        <a:bodyPr/>
        <a:lstStyle/>
        <a:p>
          <a:endParaRPr lang="fr-FR"/>
        </a:p>
      </dgm:t>
    </dgm:pt>
    <dgm:pt modelId="{B9E2DE2F-FCDF-0343-AA63-40B9D0FA70CD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Software developer</a:t>
          </a:r>
        </a:p>
      </dgm:t>
    </dgm:pt>
    <dgm:pt modelId="{984C38E5-3AF3-694C-AC08-FBA43D9935DB}" type="parTrans" cxnId="{AC34F3C5-D734-C94B-96C8-DD0F5BD9F6C3}">
      <dgm:prSet/>
      <dgm:spPr/>
      <dgm:t>
        <a:bodyPr/>
        <a:lstStyle/>
        <a:p>
          <a:endParaRPr lang="fr-FR"/>
        </a:p>
      </dgm:t>
    </dgm:pt>
    <dgm:pt modelId="{5DEA66F7-707B-1340-8DBF-76DBFA6D95F1}" type="sibTrans" cxnId="{AC34F3C5-D734-C94B-96C8-DD0F5BD9F6C3}">
      <dgm:prSet/>
      <dgm:spPr/>
      <dgm:t>
        <a:bodyPr/>
        <a:lstStyle/>
        <a:p>
          <a:endParaRPr lang="fr-FR"/>
        </a:p>
      </dgm:t>
    </dgm:pt>
    <dgm:pt modelId="{0027EB28-9D0A-BD4C-8DA9-01DCB7A59C49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Teacher</a:t>
          </a:r>
        </a:p>
      </dgm:t>
    </dgm:pt>
    <dgm:pt modelId="{95BDB787-2E84-0640-9917-A17BEED5461D}" type="parTrans" cxnId="{2EA1ED64-ED37-8547-9D77-BF11F937370A}">
      <dgm:prSet/>
      <dgm:spPr/>
      <dgm:t>
        <a:bodyPr/>
        <a:lstStyle/>
        <a:p>
          <a:endParaRPr lang="fr-FR"/>
        </a:p>
      </dgm:t>
    </dgm:pt>
    <dgm:pt modelId="{B62733D2-2A83-AA4E-9B0E-234083AADD88}" type="sibTrans" cxnId="{2EA1ED64-ED37-8547-9D77-BF11F937370A}">
      <dgm:prSet/>
      <dgm:spPr/>
      <dgm:t>
        <a:bodyPr/>
        <a:lstStyle/>
        <a:p>
          <a:endParaRPr lang="fr-FR"/>
        </a:p>
      </dgm:t>
    </dgm:pt>
    <dgm:pt modelId="{CC3AB48F-8C5E-0E4B-A416-C9E5DABA5918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Marketing manager</a:t>
          </a:r>
        </a:p>
      </dgm:t>
    </dgm:pt>
    <dgm:pt modelId="{E8600800-FFCE-B343-A952-F171A2C53C25}" type="parTrans" cxnId="{36CE31BD-AD51-1F44-87B3-B00A80837904}">
      <dgm:prSet/>
      <dgm:spPr/>
      <dgm:t>
        <a:bodyPr/>
        <a:lstStyle/>
        <a:p>
          <a:endParaRPr lang="fr-FR"/>
        </a:p>
      </dgm:t>
    </dgm:pt>
    <dgm:pt modelId="{3CB147E1-FEBE-C144-8872-14450B9CF775}" type="sibTrans" cxnId="{36CE31BD-AD51-1F44-87B3-B00A80837904}">
      <dgm:prSet/>
      <dgm:spPr/>
      <dgm:t>
        <a:bodyPr/>
        <a:lstStyle/>
        <a:p>
          <a:endParaRPr lang="fr-FR"/>
        </a:p>
      </dgm:t>
    </dgm:pt>
    <dgm:pt modelId="{C5EDF44A-C0DD-DA44-81CF-AB2AC29ED0C9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Sales Representative</a:t>
          </a:r>
        </a:p>
      </dgm:t>
    </dgm:pt>
    <dgm:pt modelId="{2ED9EF30-3F13-A14E-9766-D904C25CA7C3}" type="parTrans" cxnId="{6F6D2F8B-B7A1-A440-A482-294BE1F358B2}">
      <dgm:prSet/>
      <dgm:spPr/>
      <dgm:t>
        <a:bodyPr/>
        <a:lstStyle/>
        <a:p>
          <a:endParaRPr lang="fr-FR"/>
        </a:p>
      </dgm:t>
    </dgm:pt>
    <dgm:pt modelId="{91795CEC-4B9C-F947-9E6E-9314475A8EC5}" type="sibTrans" cxnId="{6F6D2F8B-B7A1-A440-A482-294BE1F358B2}">
      <dgm:prSet/>
      <dgm:spPr/>
      <dgm:t>
        <a:bodyPr/>
        <a:lstStyle/>
        <a:p>
          <a:endParaRPr lang="fr-FR"/>
        </a:p>
      </dgm:t>
    </dgm:pt>
    <dgm:pt modelId="{532EB860-0162-0142-9B9D-5BA90101837F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Transcriptionist</a:t>
          </a:r>
        </a:p>
      </dgm:t>
    </dgm:pt>
    <dgm:pt modelId="{63D3C6A4-9BEC-6546-9A92-EEC8498503A7}" type="parTrans" cxnId="{BEB70674-7EAB-C34E-A9FA-52CB157FF79D}">
      <dgm:prSet/>
      <dgm:spPr/>
      <dgm:t>
        <a:bodyPr/>
        <a:lstStyle/>
        <a:p>
          <a:endParaRPr lang="fr-FR"/>
        </a:p>
      </dgm:t>
    </dgm:pt>
    <dgm:pt modelId="{9E8A8C1E-E931-DB40-BD2A-F0138C9DF430}" type="sibTrans" cxnId="{BEB70674-7EAB-C34E-A9FA-52CB157FF79D}">
      <dgm:prSet/>
      <dgm:spPr/>
      <dgm:t>
        <a:bodyPr/>
        <a:lstStyle/>
        <a:p>
          <a:endParaRPr lang="fr-FR"/>
        </a:p>
      </dgm:t>
    </dgm:pt>
    <dgm:pt modelId="{A17F2264-1ED4-124A-90B9-7AD6B4BF0DD2}">
      <dgm:prSet phldrT="[Texte]"/>
      <dgm:spPr/>
      <dgm:t>
        <a:bodyPr/>
        <a:lstStyle/>
        <a:p>
          <a:pPr>
            <a:lnSpc>
              <a:spcPct val="100000"/>
            </a:lnSpc>
          </a:pPr>
          <a:endParaRPr lang="fr-FR"/>
        </a:p>
      </dgm:t>
    </dgm:pt>
    <dgm:pt modelId="{1E7AB74F-1A69-6047-B354-BDF267C8ACCC}" type="parTrans" cxnId="{27C7C080-B473-DA40-87D2-ABB52999704C}">
      <dgm:prSet/>
      <dgm:spPr/>
      <dgm:t>
        <a:bodyPr/>
        <a:lstStyle/>
        <a:p>
          <a:endParaRPr lang="fr-FR"/>
        </a:p>
      </dgm:t>
    </dgm:pt>
    <dgm:pt modelId="{C2AFB2AB-7727-4A47-B25E-58EEAB9CD58A}" type="sibTrans" cxnId="{27C7C080-B473-DA40-87D2-ABB52999704C}">
      <dgm:prSet/>
      <dgm:spPr/>
      <dgm:t>
        <a:bodyPr/>
        <a:lstStyle/>
        <a:p>
          <a:endParaRPr lang="fr-FR"/>
        </a:p>
      </dgm:t>
    </dgm:pt>
    <dgm:pt modelId="{E1000386-4DCD-5D4A-A349-EF4D26F11F82}">
      <dgm:prSet phldrT="[Texte]"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Virtual assistant</a:t>
          </a:r>
        </a:p>
      </dgm:t>
    </dgm:pt>
    <dgm:pt modelId="{20467AE0-216D-2147-8A7E-12AF8F033C91}" type="parTrans" cxnId="{64B93939-DA31-B440-BF31-330CCA5865BF}">
      <dgm:prSet/>
      <dgm:spPr/>
      <dgm:t>
        <a:bodyPr/>
        <a:lstStyle/>
        <a:p>
          <a:endParaRPr lang="fr-FR"/>
        </a:p>
      </dgm:t>
    </dgm:pt>
    <dgm:pt modelId="{C4BE758B-16D9-3C41-B8D5-21F91BEDACCE}" type="sibTrans" cxnId="{64B93939-DA31-B440-BF31-330CCA5865BF}">
      <dgm:prSet/>
      <dgm:spPr/>
      <dgm:t>
        <a:bodyPr/>
        <a:lstStyle/>
        <a:p>
          <a:endParaRPr lang="fr-FR"/>
        </a:p>
      </dgm:t>
    </dgm:pt>
    <dgm:pt modelId="{69B7F36E-AFA5-40F3-B036-DA916D3FDEC1}" type="pres">
      <dgm:prSet presAssocID="{0F14BB60-2F35-5C42-96BD-76E7BF3C85A7}" presName="root" presStyleCnt="0">
        <dgm:presLayoutVars>
          <dgm:dir/>
          <dgm:resizeHandles val="exact"/>
        </dgm:presLayoutVars>
      </dgm:prSet>
      <dgm:spPr/>
    </dgm:pt>
    <dgm:pt modelId="{2461DBBC-0713-4A00-8EF4-1D280154C1D2}" type="pres">
      <dgm:prSet presAssocID="{F4D39FC6-A6EA-2C45-8F8D-D38915417C76}" presName="compNode" presStyleCnt="0"/>
      <dgm:spPr/>
    </dgm:pt>
    <dgm:pt modelId="{9B255A3E-FA97-4AD3-B98D-2ADB1E7831F3}" type="pres">
      <dgm:prSet presAssocID="{F4D39FC6-A6EA-2C45-8F8D-D38915417C7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3BE6AB9E-2575-46B8-9DB0-7A8CE08D8E7A}" type="pres">
      <dgm:prSet presAssocID="{F4D39FC6-A6EA-2C45-8F8D-D38915417C76}" presName="iconSpace" presStyleCnt="0"/>
      <dgm:spPr/>
    </dgm:pt>
    <dgm:pt modelId="{B8F9F600-0764-4010-A24F-EC0D46EBC654}" type="pres">
      <dgm:prSet presAssocID="{F4D39FC6-A6EA-2C45-8F8D-D38915417C76}" presName="parTx" presStyleLbl="revTx" presStyleIdx="0" presStyleCnt="4">
        <dgm:presLayoutVars>
          <dgm:chMax val="0"/>
          <dgm:chPref val="0"/>
        </dgm:presLayoutVars>
      </dgm:prSet>
      <dgm:spPr/>
    </dgm:pt>
    <dgm:pt modelId="{3CB92E6B-621A-4C7B-BC25-9BAE7DF298A1}" type="pres">
      <dgm:prSet presAssocID="{F4D39FC6-A6EA-2C45-8F8D-D38915417C76}" presName="txSpace" presStyleCnt="0"/>
      <dgm:spPr/>
    </dgm:pt>
    <dgm:pt modelId="{0DDE68D9-7463-4FE7-9775-276CE3C7E57D}" type="pres">
      <dgm:prSet presAssocID="{F4D39FC6-A6EA-2C45-8F8D-D38915417C76}" presName="desTx" presStyleLbl="revTx" presStyleIdx="1" presStyleCnt="4">
        <dgm:presLayoutVars/>
      </dgm:prSet>
      <dgm:spPr/>
    </dgm:pt>
    <dgm:pt modelId="{907C0E5F-330D-4D19-834A-82B819D4A02C}" type="pres">
      <dgm:prSet presAssocID="{2E28ABB3-778A-0549-B89B-BCA95C925C12}" presName="sibTrans" presStyleCnt="0"/>
      <dgm:spPr/>
    </dgm:pt>
    <dgm:pt modelId="{4C9C97FE-DEB0-4127-ABE5-0CD5FBEBE4F9}" type="pres">
      <dgm:prSet presAssocID="{97ECBEB7-EA63-8344-93CC-C560FE226467}" presName="compNode" presStyleCnt="0"/>
      <dgm:spPr/>
    </dgm:pt>
    <dgm:pt modelId="{919542D0-2258-463F-89B6-923A3E1BB232}" type="pres">
      <dgm:prSet presAssocID="{97ECBEB7-EA63-8344-93CC-C560FE22646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B5B28C41-A480-49E4-A276-0CFD7672D1D4}" type="pres">
      <dgm:prSet presAssocID="{97ECBEB7-EA63-8344-93CC-C560FE226467}" presName="iconSpace" presStyleCnt="0"/>
      <dgm:spPr/>
    </dgm:pt>
    <dgm:pt modelId="{B04664CB-4088-4299-B2D0-BA73A658D038}" type="pres">
      <dgm:prSet presAssocID="{97ECBEB7-EA63-8344-93CC-C560FE226467}" presName="parTx" presStyleLbl="revTx" presStyleIdx="2" presStyleCnt="4">
        <dgm:presLayoutVars>
          <dgm:chMax val="0"/>
          <dgm:chPref val="0"/>
        </dgm:presLayoutVars>
      </dgm:prSet>
      <dgm:spPr/>
    </dgm:pt>
    <dgm:pt modelId="{A7C0117E-4B55-4C93-867C-D8CBB3F1E1D4}" type="pres">
      <dgm:prSet presAssocID="{97ECBEB7-EA63-8344-93CC-C560FE226467}" presName="txSpace" presStyleCnt="0"/>
      <dgm:spPr/>
    </dgm:pt>
    <dgm:pt modelId="{926D144D-1942-4896-83C6-6B1B2C8C6443}" type="pres">
      <dgm:prSet presAssocID="{97ECBEB7-EA63-8344-93CC-C560FE226467}" presName="desTx" presStyleLbl="revTx" presStyleIdx="3" presStyleCnt="4">
        <dgm:presLayoutVars/>
      </dgm:prSet>
      <dgm:spPr/>
    </dgm:pt>
  </dgm:ptLst>
  <dgm:cxnLst>
    <dgm:cxn modelId="{663C5805-678D-0643-88D5-C62C37BEE378}" type="presOf" srcId="{F4D39FC6-A6EA-2C45-8F8D-D38915417C76}" destId="{B8F9F600-0764-4010-A24F-EC0D46EBC654}" srcOrd="0" destOrd="0" presId="urn:microsoft.com/office/officeart/2018/2/layout/IconLabelDescriptionList"/>
    <dgm:cxn modelId="{5A00D714-6EC4-1C4F-BCBB-A9BC40D7E6D5}" srcId="{F4D39FC6-A6EA-2C45-8F8D-D38915417C76}" destId="{AAF89E80-7DCF-1743-A6CC-95D6168A9D5C}" srcOrd="4" destOrd="0" parTransId="{6F98DA41-9868-5546-94D5-461635137EF8}" sibTransId="{0E93A47D-3467-D24D-8643-47BDACBC1D67}"/>
    <dgm:cxn modelId="{C13E6B30-480A-4647-874C-13C733CF59B2}" type="presOf" srcId="{B9E2DE2F-FCDF-0343-AA63-40B9D0FA70CD}" destId="{0DDE68D9-7463-4FE7-9775-276CE3C7E57D}" srcOrd="0" destOrd="1" presId="urn:microsoft.com/office/officeart/2018/2/layout/IconLabelDescriptionList"/>
    <dgm:cxn modelId="{4C767034-AF56-FF4B-8202-F4E8F56F0A26}" srcId="{97ECBEB7-EA63-8344-93CC-C560FE226467}" destId="{B5C75BEC-9096-3548-85DE-51868DA74346}" srcOrd="0" destOrd="0" parTransId="{168DA228-ED76-3948-AAB2-4ECE6AF17463}" sibTransId="{DAB88ABC-E30A-9C41-9E93-BF897F19CAB0}"/>
    <dgm:cxn modelId="{2D2D3737-BE16-1940-A2C0-A2B9189350DA}" type="presOf" srcId="{97ECBEB7-EA63-8344-93CC-C560FE226467}" destId="{B04664CB-4088-4299-B2D0-BA73A658D038}" srcOrd="0" destOrd="0" presId="urn:microsoft.com/office/officeart/2018/2/layout/IconLabelDescriptionList"/>
    <dgm:cxn modelId="{DEEB7137-920A-F148-BC84-B326688D3537}" type="presOf" srcId="{B5C75BEC-9096-3548-85DE-51868DA74346}" destId="{926D144D-1942-4896-83C6-6B1B2C8C6443}" srcOrd="0" destOrd="0" presId="urn:microsoft.com/office/officeart/2018/2/layout/IconLabelDescriptionList"/>
    <dgm:cxn modelId="{64B93939-DA31-B440-BF31-330CCA5865BF}" srcId="{97ECBEB7-EA63-8344-93CC-C560FE226467}" destId="{E1000386-4DCD-5D4A-A349-EF4D26F11F82}" srcOrd="4" destOrd="0" parTransId="{20467AE0-216D-2147-8A7E-12AF8F033C91}" sibTransId="{C4BE758B-16D9-3C41-B8D5-21F91BEDACCE}"/>
    <dgm:cxn modelId="{012DDC45-35D6-8543-A8B1-18AAF25F1CF8}" type="presOf" srcId="{C5EDF44A-C0DD-DA44-81CF-AB2AC29ED0C9}" destId="{926D144D-1942-4896-83C6-6B1B2C8C6443}" srcOrd="0" destOrd="2" presId="urn:microsoft.com/office/officeart/2018/2/layout/IconLabelDescriptionList"/>
    <dgm:cxn modelId="{FEA3C54D-1E55-D146-9FC7-5E83FBA43C0D}" type="presOf" srcId="{A358D234-3D8C-E24E-9136-DF80FE486DA9}" destId="{0DDE68D9-7463-4FE7-9775-276CE3C7E57D}" srcOrd="0" destOrd="0" presId="urn:microsoft.com/office/officeart/2018/2/layout/IconLabelDescriptionList"/>
    <dgm:cxn modelId="{54F4205D-77D0-924B-86C6-D944CA390DE3}" type="presOf" srcId="{A17F2264-1ED4-124A-90B9-7AD6B4BF0DD2}" destId="{926D144D-1942-4896-83C6-6B1B2C8C6443}" srcOrd="0" destOrd="5" presId="urn:microsoft.com/office/officeart/2018/2/layout/IconLabelDescriptionList"/>
    <dgm:cxn modelId="{DEBBAB5E-CDB9-7644-AFF3-0EA8B259287A}" type="presOf" srcId="{AAF89E80-7DCF-1743-A6CC-95D6168A9D5C}" destId="{0DDE68D9-7463-4FE7-9775-276CE3C7E57D}" srcOrd="0" destOrd="4" presId="urn:microsoft.com/office/officeart/2018/2/layout/IconLabelDescriptionList"/>
    <dgm:cxn modelId="{CC02F85F-562D-EC49-8F01-F8139C3C2130}" type="presOf" srcId="{CC3AB48F-8C5E-0E4B-A416-C9E5DABA5918}" destId="{0DDE68D9-7463-4FE7-9775-276CE3C7E57D}" srcOrd="0" destOrd="3" presId="urn:microsoft.com/office/officeart/2018/2/layout/IconLabelDescriptionList"/>
    <dgm:cxn modelId="{2EA1ED64-ED37-8547-9D77-BF11F937370A}" srcId="{F4D39FC6-A6EA-2C45-8F8D-D38915417C76}" destId="{0027EB28-9D0A-BD4C-8DA9-01DCB7A59C49}" srcOrd="2" destOrd="0" parTransId="{95BDB787-2E84-0640-9917-A17BEED5461D}" sibTransId="{B62733D2-2A83-AA4E-9B0E-234083AADD88}"/>
    <dgm:cxn modelId="{BD6B5869-84B2-4A4B-8953-130E1A5AC839}" srcId="{0F14BB60-2F35-5C42-96BD-76E7BF3C85A7}" destId="{97ECBEB7-EA63-8344-93CC-C560FE226467}" srcOrd="1" destOrd="0" parTransId="{C8BFDBD6-B60A-1149-A6AD-AF8A02B6840C}" sibTransId="{65BBE478-2A42-0442-9CD6-09274075AF7B}"/>
    <dgm:cxn modelId="{BD75B26E-2880-0D4D-AAEF-59E96B13127F}" type="presOf" srcId="{A8D8DB09-D29A-2B41-80A2-D70FDD4D2808}" destId="{926D144D-1942-4896-83C6-6B1B2C8C6443}" srcOrd="0" destOrd="1" presId="urn:microsoft.com/office/officeart/2018/2/layout/IconLabelDescriptionList"/>
    <dgm:cxn modelId="{BEB70674-7EAB-C34E-A9FA-52CB157FF79D}" srcId="{97ECBEB7-EA63-8344-93CC-C560FE226467}" destId="{532EB860-0162-0142-9B9D-5BA90101837F}" srcOrd="3" destOrd="0" parTransId="{63D3C6A4-9BEC-6546-9A92-EEC8498503A7}" sibTransId="{9E8A8C1E-E931-DB40-BD2A-F0138C9DF430}"/>
    <dgm:cxn modelId="{27C7C080-B473-DA40-87D2-ABB52999704C}" srcId="{97ECBEB7-EA63-8344-93CC-C560FE226467}" destId="{A17F2264-1ED4-124A-90B9-7AD6B4BF0DD2}" srcOrd="5" destOrd="0" parTransId="{1E7AB74F-1A69-6047-B354-BDF267C8ACCC}" sibTransId="{C2AFB2AB-7727-4A47-B25E-58EEAB9CD58A}"/>
    <dgm:cxn modelId="{6F6D2F8B-B7A1-A440-A482-294BE1F358B2}" srcId="{97ECBEB7-EA63-8344-93CC-C560FE226467}" destId="{C5EDF44A-C0DD-DA44-81CF-AB2AC29ED0C9}" srcOrd="2" destOrd="0" parTransId="{2ED9EF30-3F13-A14E-9766-D904C25CA7C3}" sibTransId="{91795CEC-4B9C-F947-9E6E-9314475A8EC5}"/>
    <dgm:cxn modelId="{6180128C-502F-9D4A-8128-230BCB4D4CD5}" srcId="{F4D39FC6-A6EA-2C45-8F8D-D38915417C76}" destId="{A358D234-3D8C-E24E-9136-DF80FE486DA9}" srcOrd="0" destOrd="0" parTransId="{EA92514A-42C5-934F-88B2-08E778E18C60}" sibTransId="{0277EFBA-A212-784A-AB53-3B19C29B7C78}"/>
    <dgm:cxn modelId="{876623A2-841C-E74D-B801-C896812D2738}" srcId="{0F14BB60-2F35-5C42-96BD-76E7BF3C85A7}" destId="{F4D39FC6-A6EA-2C45-8F8D-D38915417C76}" srcOrd="0" destOrd="0" parTransId="{25AD2EF5-9341-934B-8518-A2C4FE7A6E05}" sibTransId="{2E28ABB3-778A-0549-B89B-BCA95C925C12}"/>
    <dgm:cxn modelId="{E2BD49A5-74C5-284D-BED3-637EBF976C46}" type="presOf" srcId="{532EB860-0162-0142-9B9D-5BA90101837F}" destId="{926D144D-1942-4896-83C6-6B1B2C8C6443}" srcOrd="0" destOrd="3" presId="urn:microsoft.com/office/officeart/2018/2/layout/IconLabelDescriptionList"/>
    <dgm:cxn modelId="{D04D00A6-E3C4-3C48-A2FE-EF63DAE7F100}" srcId="{97ECBEB7-EA63-8344-93CC-C560FE226467}" destId="{A8D8DB09-D29A-2B41-80A2-D70FDD4D2808}" srcOrd="1" destOrd="0" parTransId="{E6F0B7A3-28E7-9742-BC77-3B5F723E9BCF}" sibTransId="{4A26717D-3AA2-6442-807B-8C299DC0D3F4}"/>
    <dgm:cxn modelId="{042BD7AA-4542-5D46-92E9-2A44EB97264B}" type="presOf" srcId="{0027EB28-9D0A-BD4C-8DA9-01DCB7A59C49}" destId="{0DDE68D9-7463-4FE7-9775-276CE3C7E57D}" srcOrd="0" destOrd="2" presId="urn:microsoft.com/office/officeart/2018/2/layout/IconLabelDescriptionList"/>
    <dgm:cxn modelId="{6D6676B0-A3B9-9E4C-B65D-DF6AEC70A052}" type="presOf" srcId="{0F14BB60-2F35-5C42-96BD-76E7BF3C85A7}" destId="{69B7F36E-AFA5-40F3-B036-DA916D3FDEC1}" srcOrd="0" destOrd="0" presId="urn:microsoft.com/office/officeart/2018/2/layout/IconLabelDescriptionList"/>
    <dgm:cxn modelId="{36CE31BD-AD51-1F44-87B3-B00A80837904}" srcId="{F4D39FC6-A6EA-2C45-8F8D-D38915417C76}" destId="{CC3AB48F-8C5E-0E4B-A416-C9E5DABA5918}" srcOrd="3" destOrd="0" parTransId="{E8600800-FFCE-B343-A952-F171A2C53C25}" sibTransId="{3CB147E1-FEBE-C144-8872-14450B9CF775}"/>
    <dgm:cxn modelId="{AC34F3C5-D734-C94B-96C8-DD0F5BD9F6C3}" srcId="{F4D39FC6-A6EA-2C45-8F8D-D38915417C76}" destId="{B9E2DE2F-FCDF-0343-AA63-40B9D0FA70CD}" srcOrd="1" destOrd="0" parTransId="{984C38E5-3AF3-694C-AC08-FBA43D9935DB}" sibTransId="{5DEA66F7-707B-1340-8DBF-76DBFA6D95F1}"/>
    <dgm:cxn modelId="{05DC82CB-4C9B-E648-9785-B8B3A8A3354E}" type="presOf" srcId="{E1000386-4DCD-5D4A-A349-EF4D26F11F82}" destId="{926D144D-1942-4896-83C6-6B1B2C8C6443}" srcOrd="0" destOrd="4" presId="urn:microsoft.com/office/officeart/2018/2/layout/IconLabelDescriptionList"/>
    <dgm:cxn modelId="{8A0B2442-DD8C-5142-8526-070DE6A1616F}" type="presParOf" srcId="{69B7F36E-AFA5-40F3-B036-DA916D3FDEC1}" destId="{2461DBBC-0713-4A00-8EF4-1D280154C1D2}" srcOrd="0" destOrd="0" presId="urn:microsoft.com/office/officeart/2018/2/layout/IconLabelDescriptionList"/>
    <dgm:cxn modelId="{B83689A7-26AA-7340-BA0D-FBCEF0E06F57}" type="presParOf" srcId="{2461DBBC-0713-4A00-8EF4-1D280154C1D2}" destId="{9B255A3E-FA97-4AD3-B98D-2ADB1E7831F3}" srcOrd="0" destOrd="0" presId="urn:microsoft.com/office/officeart/2018/2/layout/IconLabelDescriptionList"/>
    <dgm:cxn modelId="{483DA767-5A15-4246-AA3D-72A8AABA3512}" type="presParOf" srcId="{2461DBBC-0713-4A00-8EF4-1D280154C1D2}" destId="{3BE6AB9E-2575-46B8-9DB0-7A8CE08D8E7A}" srcOrd="1" destOrd="0" presId="urn:microsoft.com/office/officeart/2018/2/layout/IconLabelDescriptionList"/>
    <dgm:cxn modelId="{89F94B31-FE0D-4942-9821-D3414EA372A9}" type="presParOf" srcId="{2461DBBC-0713-4A00-8EF4-1D280154C1D2}" destId="{B8F9F600-0764-4010-A24F-EC0D46EBC654}" srcOrd="2" destOrd="0" presId="urn:microsoft.com/office/officeart/2018/2/layout/IconLabelDescriptionList"/>
    <dgm:cxn modelId="{AB73A9ED-BC10-2843-B800-437C4899D2BC}" type="presParOf" srcId="{2461DBBC-0713-4A00-8EF4-1D280154C1D2}" destId="{3CB92E6B-621A-4C7B-BC25-9BAE7DF298A1}" srcOrd="3" destOrd="0" presId="urn:microsoft.com/office/officeart/2018/2/layout/IconLabelDescriptionList"/>
    <dgm:cxn modelId="{31D03780-CBBD-FD48-8F14-8D3300570720}" type="presParOf" srcId="{2461DBBC-0713-4A00-8EF4-1D280154C1D2}" destId="{0DDE68D9-7463-4FE7-9775-276CE3C7E57D}" srcOrd="4" destOrd="0" presId="urn:microsoft.com/office/officeart/2018/2/layout/IconLabelDescriptionList"/>
    <dgm:cxn modelId="{C6313643-BAC4-0D4C-B4D3-599B5E60262E}" type="presParOf" srcId="{69B7F36E-AFA5-40F3-B036-DA916D3FDEC1}" destId="{907C0E5F-330D-4D19-834A-82B819D4A02C}" srcOrd="1" destOrd="0" presId="urn:microsoft.com/office/officeart/2018/2/layout/IconLabelDescriptionList"/>
    <dgm:cxn modelId="{73B1AB6B-5245-6D43-8195-C0D19C0CA2D0}" type="presParOf" srcId="{69B7F36E-AFA5-40F3-B036-DA916D3FDEC1}" destId="{4C9C97FE-DEB0-4127-ABE5-0CD5FBEBE4F9}" srcOrd="2" destOrd="0" presId="urn:microsoft.com/office/officeart/2018/2/layout/IconLabelDescriptionList"/>
    <dgm:cxn modelId="{4692A121-1EF9-994C-A987-ACBD28C3E2D0}" type="presParOf" srcId="{4C9C97FE-DEB0-4127-ABE5-0CD5FBEBE4F9}" destId="{919542D0-2258-463F-89B6-923A3E1BB232}" srcOrd="0" destOrd="0" presId="urn:microsoft.com/office/officeart/2018/2/layout/IconLabelDescriptionList"/>
    <dgm:cxn modelId="{56163A89-8A01-4043-A753-DD06B236C9CD}" type="presParOf" srcId="{4C9C97FE-DEB0-4127-ABE5-0CD5FBEBE4F9}" destId="{B5B28C41-A480-49E4-A276-0CFD7672D1D4}" srcOrd="1" destOrd="0" presId="urn:microsoft.com/office/officeart/2018/2/layout/IconLabelDescriptionList"/>
    <dgm:cxn modelId="{0540EC2D-6493-544A-9B73-981D002B0D89}" type="presParOf" srcId="{4C9C97FE-DEB0-4127-ABE5-0CD5FBEBE4F9}" destId="{B04664CB-4088-4299-B2D0-BA73A658D038}" srcOrd="2" destOrd="0" presId="urn:microsoft.com/office/officeart/2018/2/layout/IconLabelDescriptionList"/>
    <dgm:cxn modelId="{A3C77854-B04A-7049-A436-3CE84779021E}" type="presParOf" srcId="{4C9C97FE-DEB0-4127-ABE5-0CD5FBEBE4F9}" destId="{A7C0117E-4B55-4C93-867C-D8CBB3F1E1D4}" srcOrd="3" destOrd="0" presId="urn:microsoft.com/office/officeart/2018/2/layout/IconLabelDescriptionList"/>
    <dgm:cxn modelId="{46FFE73A-BC5E-BE49-8E47-506C7326C89A}" type="presParOf" srcId="{4C9C97FE-DEB0-4127-ABE5-0CD5FBEBE4F9}" destId="{926D144D-1942-4896-83C6-6B1B2C8C644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8BD9D-96C2-2448-9789-788F02076DCA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82FF4-784B-2248-9290-056701F0A84D}">
      <dsp:nvSpPr>
        <dsp:cNvPr id="0" name=""/>
        <dsp:cNvSpPr/>
      </dsp:nvSpPr>
      <dsp:spPr>
        <a:xfrm>
          <a:off x="0" y="531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1. What is Remote Working?</a:t>
          </a:r>
        </a:p>
      </dsp:txBody>
      <dsp:txXfrm>
        <a:off x="0" y="531"/>
        <a:ext cx="10515600" cy="483363"/>
      </dsp:txXfrm>
    </dsp:sp>
    <dsp:sp modelId="{270424DF-A442-3B45-B413-435B2B4186FE}">
      <dsp:nvSpPr>
        <dsp:cNvPr id="0" name=""/>
        <dsp:cNvSpPr/>
      </dsp:nvSpPr>
      <dsp:spPr>
        <a:xfrm>
          <a:off x="0" y="483895"/>
          <a:ext cx="10515600" cy="0"/>
        </a:xfrm>
        <a:prstGeom prst="line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accent2">
              <a:hueOff val="-181920"/>
              <a:satOff val="-10491"/>
              <a:lumOff val="1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099D8-1B1B-DF47-AA8E-AE5B2D323B4B}">
      <dsp:nvSpPr>
        <dsp:cNvPr id="0" name=""/>
        <dsp:cNvSpPr/>
      </dsp:nvSpPr>
      <dsp:spPr>
        <a:xfrm>
          <a:off x="0" y="483895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2. Advantages and Disadvantages of Remote Work</a:t>
          </a:r>
        </a:p>
      </dsp:txBody>
      <dsp:txXfrm>
        <a:off x="0" y="483895"/>
        <a:ext cx="10515600" cy="483363"/>
      </dsp:txXfrm>
    </dsp:sp>
    <dsp:sp modelId="{63144E90-4939-B441-9B16-C2A42DCCEFA8}">
      <dsp:nvSpPr>
        <dsp:cNvPr id="0" name=""/>
        <dsp:cNvSpPr/>
      </dsp:nvSpPr>
      <dsp:spPr>
        <a:xfrm>
          <a:off x="0" y="967259"/>
          <a:ext cx="10515600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6A610-C99C-9041-87B7-D502114CD0FB}">
      <dsp:nvSpPr>
        <dsp:cNvPr id="0" name=""/>
        <dsp:cNvSpPr/>
      </dsp:nvSpPr>
      <dsp:spPr>
        <a:xfrm>
          <a:off x="0" y="967259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3. Is Remote Work Right for You?</a:t>
          </a:r>
        </a:p>
      </dsp:txBody>
      <dsp:txXfrm>
        <a:off x="0" y="967259"/>
        <a:ext cx="10515600" cy="483363"/>
      </dsp:txXfrm>
    </dsp:sp>
    <dsp:sp modelId="{813837E8-390A-4347-AFD2-63D70EE812F1}">
      <dsp:nvSpPr>
        <dsp:cNvPr id="0" name=""/>
        <dsp:cNvSpPr/>
      </dsp:nvSpPr>
      <dsp:spPr>
        <a:xfrm>
          <a:off x="0" y="1450623"/>
          <a:ext cx="10515600" cy="0"/>
        </a:xfrm>
        <a:prstGeom prst="line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accent2">
              <a:hueOff val="-545761"/>
              <a:satOff val="-31473"/>
              <a:lumOff val="32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DAB23-A461-7C4E-936D-87EA24FD0C87}">
      <dsp:nvSpPr>
        <dsp:cNvPr id="0" name=""/>
        <dsp:cNvSpPr/>
      </dsp:nvSpPr>
      <dsp:spPr>
        <a:xfrm>
          <a:off x="0" y="1450623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4. How to Find Remote Jobs Internationally?</a:t>
          </a:r>
        </a:p>
      </dsp:txBody>
      <dsp:txXfrm>
        <a:off x="0" y="1450623"/>
        <a:ext cx="10515600" cy="483363"/>
      </dsp:txXfrm>
    </dsp:sp>
    <dsp:sp modelId="{14C7C77B-5F2F-F644-84F6-627D0B2E8035}">
      <dsp:nvSpPr>
        <dsp:cNvPr id="0" name=""/>
        <dsp:cNvSpPr/>
      </dsp:nvSpPr>
      <dsp:spPr>
        <a:xfrm>
          <a:off x="0" y="1933987"/>
          <a:ext cx="10515600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C09BA-7A50-9D4F-99D5-8FF08A61D9A7}">
      <dsp:nvSpPr>
        <dsp:cNvPr id="0" name=""/>
        <dsp:cNvSpPr/>
      </dsp:nvSpPr>
      <dsp:spPr>
        <a:xfrm>
          <a:off x="0" y="1933987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5. What are Remote Employers Looking for?</a:t>
          </a:r>
        </a:p>
      </dsp:txBody>
      <dsp:txXfrm>
        <a:off x="0" y="1933987"/>
        <a:ext cx="10515600" cy="483363"/>
      </dsp:txXfrm>
    </dsp:sp>
    <dsp:sp modelId="{A81BEA42-393A-F54B-9935-3BC6C16DE4D6}">
      <dsp:nvSpPr>
        <dsp:cNvPr id="0" name=""/>
        <dsp:cNvSpPr/>
      </dsp:nvSpPr>
      <dsp:spPr>
        <a:xfrm>
          <a:off x="0" y="2417350"/>
          <a:ext cx="10515600" cy="0"/>
        </a:xfrm>
        <a:prstGeom prst="line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accent2">
              <a:hueOff val="-909602"/>
              <a:satOff val="-52455"/>
              <a:lumOff val="5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727A6-B664-A847-8A77-BAB186CA3254}">
      <dsp:nvSpPr>
        <dsp:cNvPr id="0" name=""/>
        <dsp:cNvSpPr/>
      </dsp:nvSpPr>
      <dsp:spPr>
        <a:xfrm>
          <a:off x="0" y="2417350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6. Writing a Resume for a Remote Job </a:t>
          </a:r>
        </a:p>
      </dsp:txBody>
      <dsp:txXfrm>
        <a:off x="0" y="2417350"/>
        <a:ext cx="10515600" cy="483363"/>
      </dsp:txXfrm>
    </dsp:sp>
    <dsp:sp modelId="{5E9C3109-1EF0-C143-B302-D0785535BBC4}">
      <dsp:nvSpPr>
        <dsp:cNvPr id="0" name=""/>
        <dsp:cNvSpPr/>
      </dsp:nvSpPr>
      <dsp:spPr>
        <a:xfrm>
          <a:off x="0" y="2900714"/>
          <a:ext cx="10515600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A821F-EE34-8E47-BDF0-842A5FAA2EF8}">
      <dsp:nvSpPr>
        <dsp:cNvPr id="0" name=""/>
        <dsp:cNvSpPr/>
      </dsp:nvSpPr>
      <dsp:spPr>
        <a:xfrm>
          <a:off x="0" y="2900714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7. What to Expect in a Remote Work Interview?</a:t>
          </a:r>
        </a:p>
      </dsp:txBody>
      <dsp:txXfrm>
        <a:off x="0" y="2900714"/>
        <a:ext cx="10515600" cy="483363"/>
      </dsp:txXfrm>
    </dsp:sp>
    <dsp:sp modelId="{E5130A0F-0D05-0D4F-A019-660A205EA852}">
      <dsp:nvSpPr>
        <dsp:cNvPr id="0" name=""/>
        <dsp:cNvSpPr/>
      </dsp:nvSpPr>
      <dsp:spPr>
        <a:xfrm>
          <a:off x="0" y="3384078"/>
          <a:ext cx="10515600" cy="0"/>
        </a:xfrm>
        <a:prstGeom prst="line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accent2">
              <a:hueOff val="-1273443"/>
              <a:satOff val="-73437"/>
              <a:lumOff val="7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6E9DA0-F953-2E48-9741-48AA9839DA93}">
      <dsp:nvSpPr>
        <dsp:cNvPr id="0" name=""/>
        <dsp:cNvSpPr/>
      </dsp:nvSpPr>
      <dsp:spPr>
        <a:xfrm>
          <a:off x="0" y="3384078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8. If Hired, What Can You Expect from Your Employer?</a:t>
          </a:r>
        </a:p>
      </dsp:txBody>
      <dsp:txXfrm>
        <a:off x="0" y="3384078"/>
        <a:ext cx="10515600" cy="483363"/>
      </dsp:txXfrm>
    </dsp:sp>
    <dsp:sp modelId="{7C666E07-AE02-9144-B678-C8125F740A36}">
      <dsp:nvSpPr>
        <dsp:cNvPr id="0" name=""/>
        <dsp:cNvSpPr/>
      </dsp:nvSpPr>
      <dsp:spPr>
        <a:xfrm>
          <a:off x="0" y="3867442"/>
          <a:ext cx="10515600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2CE70-272E-7E4A-AE13-C6C6854EF65F}">
      <dsp:nvSpPr>
        <dsp:cNvPr id="0" name=""/>
        <dsp:cNvSpPr/>
      </dsp:nvSpPr>
      <dsp:spPr>
        <a:xfrm>
          <a:off x="0" y="3867442"/>
          <a:ext cx="10515600" cy="48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9. Summary and Conclusion</a:t>
          </a:r>
        </a:p>
      </dsp:txBody>
      <dsp:txXfrm>
        <a:off x="0" y="3867442"/>
        <a:ext cx="10515600" cy="4833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55A3E-FA97-4AD3-B98D-2ADB1E7831F3}">
      <dsp:nvSpPr>
        <dsp:cNvPr id="0" name=""/>
        <dsp:cNvSpPr/>
      </dsp:nvSpPr>
      <dsp:spPr>
        <a:xfrm>
          <a:off x="422655" y="85689"/>
          <a:ext cx="1510523" cy="14507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9F600-0764-4010-A24F-EC0D46EBC654}">
      <dsp:nvSpPr>
        <dsp:cNvPr id="0" name=""/>
        <dsp:cNvSpPr/>
      </dsp:nvSpPr>
      <dsp:spPr>
        <a:xfrm>
          <a:off x="422655" y="1715489"/>
          <a:ext cx="4315781" cy="621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 noProof="0"/>
            <a:t>Requiring a degree </a:t>
          </a:r>
        </a:p>
      </dsp:txBody>
      <dsp:txXfrm>
        <a:off x="422655" y="1715489"/>
        <a:ext cx="4315781" cy="621769"/>
      </dsp:txXfrm>
    </dsp:sp>
    <dsp:sp modelId="{0DDE68D9-7463-4FE7-9775-276CE3C7E57D}">
      <dsp:nvSpPr>
        <dsp:cNvPr id="0" name=""/>
        <dsp:cNvSpPr/>
      </dsp:nvSpPr>
      <dsp:spPr>
        <a:xfrm>
          <a:off x="422655" y="2420517"/>
          <a:ext cx="4315781" cy="1828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Financial expert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Software developer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Teacher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Marketing manager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Writer/Editor</a:t>
          </a:r>
        </a:p>
      </dsp:txBody>
      <dsp:txXfrm>
        <a:off x="422655" y="2420517"/>
        <a:ext cx="4315781" cy="1828049"/>
      </dsp:txXfrm>
    </dsp:sp>
    <dsp:sp modelId="{919542D0-2258-463F-89B6-923A3E1BB232}">
      <dsp:nvSpPr>
        <dsp:cNvPr id="0" name=""/>
        <dsp:cNvSpPr/>
      </dsp:nvSpPr>
      <dsp:spPr>
        <a:xfrm>
          <a:off x="5493698" y="85689"/>
          <a:ext cx="1510523" cy="14507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4664CB-4088-4299-B2D0-BA73A658D038}">
      <dsp:nvSpPr>
        <dsp:cNvPr id="0" name=""/>
        <dsp:cNvSpPr/>
      </dsp:nvSpPr>
      <dsp:spPr>
        <a:xfrm>
          <a:off x="5493698" y="1715489"/>
          <a:ext cx="4315781" cy="621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 noProof="0" dirty="0"/>
            <a:t>Not requiring a degree </a:t>
          </a:r>
        </a:p>
      </dsp:txBody>
      <dsp:txXfrm>
        <a:off x="5493698" y="1715489"/>
        <a:ext cx="4315781" cy="621769"/>
      </dsp:txXfrm>
    </dsp:sp>
    <dsp:sp modelId="{926D144D-1942-4896-83C6-6B1B2C8C6443}">
      <dsp:nvSpPr>
        <dsp:cNvPr id="0" name=""/>
        <dsp:cNvSpPr/>
      </dsp:nvSpPr>
      <dsp:spPr>
        <a:xfrm>
          <a:off x="5493698" y="2420517"/>
          <a:ext cx="4315781" cy="1828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Customer service representative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Data entry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Sales Representative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Transcriptionist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/>
            <a:t>Virtual assistant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700" kern="1200"/>
        </a:p>
      </dsp:txBody>
      <dsp:txXfrm>
        <a:off x="5493698" y="2420517"/>
        <a:ext cx="4315781" cy="1828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812E7-2747-554C-A7CD-EE7D0EBA3846}" type="datetimeFigureOut">
              <a:rPr lang="en-US" smtClean="0"/>
              <a:t>12/5/22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66C40-A591-4841-A240-B5AA70FAA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2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62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17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56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11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305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67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959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4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04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1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63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0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026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045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497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201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326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597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715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47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87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43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08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4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94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66C40-A591-4841-A240-B5AA70FAA6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42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E830F4-1A87-842C-D5BE-835BF4A7E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BBE78F-3CB6-FA67-CE38-E74ECA533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26637C-07C6-F8E3-A9B1-618496AD1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1D2AB-15E6-B948-9843-DF5AF977953F}" type="datetime1">
              <a:rPr lang="en-US" smtClean="0"/>
              <a:t>12/5/22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353855-14E7-54DC-09DF-15BC59D31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EC7747-DC14-27F1-9009-AF8A60B8A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30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EA848E-D3E1-E858-380D-C8AAD6811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9F6B8A-76CF-2EA9-62DE-3EF3884BF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B4FDE2-2E9B-8B19-3375-1FCC3FE90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38C46-D41D-0E47-8C8A-8074282BAB65}" type="datetime1">
              <a:rPr lang="en-US" smtClean="0"/>
              <a:t>12/5/22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742B71-8564-EAFB-A935-845FC7259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2BBB18-8612-E457-55AF-6B185780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0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C7CD7B6-D1F3-17F3-F698-3E2CA3E167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E81859-20FE-4920-F6E9-3AD44CA81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029DFB-A075-185C-CA23-8DE2422D3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4DA98-29F8-C744-822B-5ABEC6D0B073}" type="datetime1">
              <a:rPr lang="en-US" smtClean="0"/>
              <a:t>12/5/22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223135-28F8-72F4-7EDC-3853616A5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38ADA5-448A-3FBF-7BBF-C17ECBA45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5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AEA89D-FDD4-6A82-FD2E-FC761F6EB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20250-6CD1-FC09-7BB0-5D0BB2268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21E147-8473-7F7F-AFBF-44BD6DDE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1FF93-B521-DD42-9081-EF2C3707BC72}" type="datetime1">
              <a:rPr lang="en-US" smtClean="0"/>
              <a:t>12/5/22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8240D1-FF58-544D-8779-5F221B67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76E680-E05E-D173-C4A9-E2E928E7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1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B3649D-27D3-C82F-6E9A-2DE24A991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6F7006-E761-5F6B-C46D-523604DA3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21560F-870B-78CF-3886-2D6D5560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D33EC-6DC1-BE41-91C2-24DBB759D5A6}" type="datetime1">
              <a:rPr lang="en-US" smtClean="0"/>
              <a:t>12/5/22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2E4F3A-5252-C669-0BC7-0CB846B55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B198A5-63CE-C59D-AB65-28F88EE64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1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5DFA37-0A80-FF84-6717-1BC09773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829C8A-7DA4-F84A-0E43-10D927332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C77D8C8-EB9B-5E1C-5194-771CEC231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AA680C-522E-6447-25B4-33F7C6A7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48513-51E5-1342-BFE4-E5DA80871F6F}" type="datetime1">
              <a:rPr lang="en-US" smtClean="0"/>
              <a:t>12/5/22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6188C4-5622-D89E-0430-5DF645BBE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041307-26BA-1DEC-E07B-B14188458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C80CE0-F9CC-844D-369E-6CD6916D2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C9DF4E-B06E-AD30-0C46-3AE188EEB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66C10A-361F-D6B8-FA86-FC3786575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ECB0EE-0B09-02D8-CB16-DD0D1823F0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2FB9289-272D-981A-F250-944313D68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F49D647-0F25-4C9C-60CC-22EA075B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A4B6F-CFFA-DC4F-8DCC-2B96F7759EC4}" type="datetime1">
              <a:rPr lang="en-US" smtClean="0"/>
              <a:t>12/5/22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5863F17-9EAF-E5B9-09B4-F075790AB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7705B1-0075-A939-E93C-7EE0EA24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4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66BEE7-8ABF-920E-29EC-C603BB85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552920-6607-649C-5E3C-5D52BB710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BA56A-EC12-9545-B730-94EE51F7AB92}" type="datetime1">
              <a:rPr lang="en-US" smtClean="0"/>
              <a:t>12/5/22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85FF21-B5F2-A818-B43E-2A867AB81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2E07C7-FE9C-444F-F07F-6BE75844E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0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FC18FF-352E-311B-B0DA-499C92E6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9723-4A2D-F441-A04D-91D308DD219E}" type="datetime1">
              <a:rPr lang="en-US" smtClean="0"/>
              <a:t>12/5/22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9A6483F-6AD1-5785-9B07-0F3DD23D2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DEDD63-7740-F015-75FE-9C2B192CF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DB3B3E-A59C-091C-A639-D4776E4DB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270AFC-A131-7B11-8EE2-02C2E6E52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434059-C8B5-6A19-9B78-78BC90040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152FB4-B3AE-72AD-A619-F5A807E7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7DF6-0AB9-0C47-9EB0-5912C10E5A0C}" type="datetime1">
              <a:rPr lang="en-US" smtClean="0"/>
              <a:t>12/5/22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AB860D-5151-43A9-7F5A-00BF633D7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64DEE8-ADA1-DA33-9D19-508F63BFA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0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A4E003-7222-12B2-B254-82863A4CD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8B4E38-AF4E-7F0C-3ACB-7B48C7A70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DB803E-C7B4-F55E-6A3B-81E1129F5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7E8CB3-BCC2-FA5D-1486-03314B2A9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36799-8755-DA4A-9142-0296A980A4CF}" type="datetime1">
              <a:rPr lang="en-US" smtClean="0"/>
              <a:t>12/5/22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A245EC-F716-0B36-F84A-7462B9708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AD7DFF-0554-4977-0282-54A8B872B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4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7BD78D-5A76-827C-6E39-AB2D66A7B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6C7179-1C48-7CBA-6F39-6744F3E0C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522BB9-852D-06C1-91D6-E963C5C4A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01249-2088-9845-AA76-B906A35A4FF3}" type="datetime1">
              <a:rPr lang="en-US" smtClean="0"/>
              <a:t>12/5/22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0B2839-215D-4ADF-E4DE-2FB61DE16B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Nabil Estefan – 13 December 2022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6269A6-3871-6D1A-749C-2B1FC13C7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43AA3-8225-2B48-B89A-D00A6AF33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9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1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res.cloudinary.com/emerline/image/upload/v1588680375/z1xtj1tvhjwoyyaidss8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306F64-6A19-A510-26B5-814533820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br>
              <a:rPr lang="en-US" sz="4600" dirty="0">
                <a:effectLst/>
                <a:ea typeface="Times New Roman" panose="02020603050405020304" pitchFamily="18" charset="0"/>
              </a:rPr>
            </a:br>
            <a:br>
              <a:rPr lang="en-US" sz="4600" dirty="0">
                <a:effectLst/>
                <a:ea typeface="Times New Roman" panose="02020603050405020304" pitchFamily="18" charset="0"/>
              </a:rPr>
            </a:br>
            <a:r>
              <a:rPr lang="en-US" sz="4400" dirty="0">
                <a:effectLst/>
                <a:ea typeface="Times New Roman" panose="02020603050405020304" pitchFamily="18" charset="0"/>
              </a:rPr>
              <a:t>Securing International Remote Jobs over the Internet</a:t>
            </a:r>
            <a:br>
              <a:rPr lang="fr-FR" sz="4600" dirty="0">
                <a:effectLst/>
                <a:ea typeface="Times New Roman" panose="02020603050405020304" pitchFamily="18" charset="0"/>
              </a:rPr>
            </a:br>
            <a:endParaRPr lang="en-US" sz="4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822B96-12B5-E0F0-1B9C-9A30A8529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Prepared for the Internet Society of Lebanon</a:t>
            </a:r>
          </a:p>
          <a:p>
            <a:pPr algn="l"/>
            <a:endParaRPr lang="en-US" dirty="0"/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Ordinateur">
            <a:extLst>
              <a:ext uri="{FF2B5EF4-FFF2-40B4-BE49-F238E27FC236}">
                <a16:creationId xmlns:a16="http://schemas.microsoft.com/office/drawing/2014/main" id="{5C67BC50-B59B-8617-06CA-E576FB99D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81544" y="1267079"/>
            <a:ext cx="4087368" cy="4087368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8F0CC5-373C-71D6-2808-7DD888278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3292337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77314C-FC13-BAD6-EEF7-20B169DCB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Sample of Remote Work Pay Rates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C99CCED-0E84-CEBC-00EF-433033506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2737" y="6396418"/>
            <a:ext cx="2429769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E762F2-7B68-29FC-6AF6-4CFF5B0EDEC7}"/>
              </a:ext>
            </a:extLst>
          </p:cNvPr>
          <p:cNvSpPr txBox="1"/>
          <p:nvPr/>
        </p:nvSpPr>
        <p:spPr>
          <a:xfrm>
            <a:off x="1893343" y="1690688"/>
            <a:ext cx="8405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Vary between one location and another and between one job category and another.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7AD9765-0BE1-8D45-AEB9-AD363F2D84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896814"/>
              </p:ext>
            </p:extLst>
          </p:nvPr>
        </p:nvGraphicFramePr>
        <p:xfrm>
          <a:off x="793322" y="2658785"/>
          <a:ext cx="5194300" cy="353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6C51BD4-EC3B-5E4E-800D-B44ABA6052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4288778"/>
              </p:ext>
            </p:extLst>
          </p:nvPr>
        </p:nvGraphicFramePr>
        <p:xfrm>
          <a:off x="6096000" y="2658785"/>
          <a:ext cx="5323223" cy="3411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72144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C4A4F-DD39-9389-1EF2-D043A9DC3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69451" cy="871247"/>
          </a:xfrm>
        </p:spPr>
        <p:txBody>
          <a:bodyPr>
            <a:normAutofit fontScale="90000"/>
          </a:bodyPr>
          <a:lstStyle/>
          <a:p>
            <a:r>
              <a:rPr lang="en-US" dirty="0"/>
              <a:t>Sample of Remote Work Pay Rates – Schedule 1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7C77AB-F28C-17EF-08A0-F1FB6614F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61489" y="6356350"/>
            <a:ext cx="2427889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9553DA-9D31-81A7-9E08-BB5F6B23439E}"/>
              </a:ext>
            </a:extLst>
          </p:cNvPr>
          <p:cNvSpPr txBox="1"/>
          <p:nvPr/>
        </p:nvSpPr>
        <p:spPr>
          <a:xfrm>
            <a:off x="1017431" y="1481070"/>
            <a:ext cx="10006883" cy="4468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D0C9BE0-E706-44D0-F71C-BB9D0B76F872}"/>
              </a:ext>
            </a:extLst>
          </p:cNvPr>
          <p:cNvGraphicFramePr>
            <a:graphicFrameLocks noGrp="1"/>
          </p:cNvGraphicFramePr>
          <p:nvPr/>
        </p:nvGraphicFramePr>
        <p:xfrm>
          <a:off x="884349" y="1236371"/>
          <a:ext cx="9921026" cy="47136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27837">
                  <a:extLst>
                    <a:ext uri="{9D8B030D-6E8A-4147-A177-3AD203B41FA5}">
                      <a16:colId xmlns:a16="http://schemas.microsoft.com/office/drawing/2014/main" val="3052383925"/>
                    </a:ext>
                  </a:extLst>
                </a:gridCol>
                <a:gridCol w="1485678">
                  <a:extLst>
                    <a:ext uri="{9D8B030D-6E8A-4147-A177-3AD203B41FA5}">
                      <a16:colId xmlns:a16="http://schemas.microsoft.com/office/drawing/2014/main" val="2112363533"/>
                    </a:ext>
                  </a:extLst>
                </a:gridCol>
                <a:gridCol w="1634246">
                  <a:extLst>
                    <a:ext uri="{9D8B030D-6E8A-4147-A177-3AD203B41FA5}">
                      <a16:colId xmlns:a16="http://schemas.microsoft.com/office/drawing/2014/main" val="3819815767"/>
                    </a:ext>
                  </a:extLst>
                </a:gridCol>
                <a:gridCol w="1287587">
                  <a:extLst>
                    <a:ext uri="{9D8B030D-6E8A-4147-A177-3AD203B41FA5}">
                      <a16:colId xmlns:a16="http://schemas.microsoft.com/office/drawing/2014/main" val="174982633"/>
                    </a:ext>
                  </a:extLst>
                </a:gridCol>
                <a:gridCol w="1485678">
                  <a:extLst>
                    <a:ext uri="{9D8B030D-6E8A-4147-A177-3AD203B41FA5}">
                      <a16:colId xmlns:a16="http://schemas.microsoft.com/office/drawing/2014/main" val="3226382857"/>
                    </a:ext>
                  </a:extLst>
                </a:gridCol>
              </a:tblGrid>
              <a:tr h="261871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 Annual Income in US$ 000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    Hourly Rates in US$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434528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Job Title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From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To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From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To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2450695198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628291198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Developer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75,000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160,000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3594777073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Web Designer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125,000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1998822283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Cyber Security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117,000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4226750538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Technical Support Manager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119,000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701300351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SEO Specialist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85,000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4054713286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Content Writer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100,000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3166071461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Project Manager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45,000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150,000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1931591198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Product Manager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54,000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121,000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3771667714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Business Development Manager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44,000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122,000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4092941002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Finance Director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161,000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3487705460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Marketing Director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130,000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270,000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3492634660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PR Director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49,000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140,000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2896626782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Virtual Assistant /Office Manager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50,000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100,000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1412739564"/>
                  </a:ext>
                </a:extLst>
              </a:tr>
              <a:tr h="2618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Customer Support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23,000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60,000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1152163194"/>
                  </a:ext>
                </a:extLst>
              </a:tr>
              <a:tr h="26187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Source: WeWorkRemotely and FlexJobs 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54" marR="7554" marT="7554" marB="0" anchor="b"/>
                </a:tc>
                <a:extLst>
                  <a:ext uri="{0D108BD9-81ED-4DB2-BD59-A6C34878D82A}">
                    <a16:rowId xmlns:a16="http://schemas.microsoft.com/office/drawing/2014/main" val="3347615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61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AA9D76-98B8-6E77-48D7-AE77DE74E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325" y="662376"/>
            <a:ext cx="10507520" cy="135177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2. Advantages &amp; Disadvantages of </a:t>
            </a:r>
            <a:br>
              <a:rPr lang="en-US" dirty="0"/>
            </a:br>
            <a:r>
              <a:rPr lang="en-US" dirty="0"/>
              <a:t>Remote Work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E35CD2D-1CBD-8A55-670D-A2A66FD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90956" y="6279479"/>
            <a:ext cx="2410088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4D3CE-FB9A-7C17-300C-C4F65FEFE7F8}"/>
              </a:ext>
            </a:extLst>
          </p:cNvPr>
          <p:cNvSpPr txBox="1"/>
          <p:nvPr/>
        </p:nvSpPr>
        <p:spPr>
          <a:xfrm>
            <a:off x="3175686" y="2765667"/>
            <a:ext cx="3830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 the Remote Worker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6E819C7-C665-4964-F0E3-095D53B2B22A}"/>
              </a:ext>
            </a:extLst>
          </p:cNvPr>
          <p:cNvSpPr/>
          <p:nvPr/>
        </p:nvSpPr>
        <p:spPr>
          <a:xfrm>
            <a:off x="2026509" y="2804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9E2A772C-9423-9176-F577-AAE9725F9E0F}"/>
              </a:ext>
            </a:extLst>
          </p:cNvPr>
          <p:cNvSpPr/>
          <p:nvPr/>
        </p:nvSpPr>
        <p:spPr>
          <a:xfrm>
            <a:off x="2026509" y="456116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35FA8F-67B6-2231-A453-3E1C661DB0C2}"/>
              </a:ext>
            </a:extLst>
          </p:cNvPr>
          <p:cNvSpPr txBox="1"/>
          <p:nvPr/>
        </p:nvSpPr>
        <p:spPr>
          <a:xfrm>
            <a:off x="3175686" y="4522573"/>
            <a:ext cx="3385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To the Employer</a:t>
            </a:r>
          </a:p>
        </p:txBody>
      </p:sp>
    </p:spTree>
    <p:extLst>
      <p:ext uri="{BB962C8B-B14F-4D97-AF65-F5344CB8AC3E}">
        <p14:creationId xmlns:p14="http://schemas.microsoft.com/office/powerpoint/2010/main" val="241482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551440-4720-26CA-9D5F-F78A3EE1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Advantages &amp; Disadvantages to the Remote Worker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A8A5E1D-AE1B-F4CC-26E2-498C8B6E6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7387" y="6262010"/>
            <a:ext cx="2377225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68CFC4-EE3F-FDDD-6B11-5A67871E569F}"/>
              </a:ext>
            </a:extLst>
          </p:cNvPr>
          <p:cNvSpPr txBox="1"/>
          <p:nvPr/>
        </p:nvSpPr>
        <p:spPr>
          <a:xfrm>
            <a:off x="0" y="2545317"/>
            <a:ext cx="688996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/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Flexible time – When to start and end workday including breaks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No commuting expenses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More personal time available due to less commuting time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Beneficial to older people and those with disabilities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Potentially higher earnings</a:t>
            </a:r>
            <a:endParaRPr lang="fr-FR" dirty="0">
              <a:effectLst/>
              <a:ea typeface="Times New Roman" panose="02020603050405020304" pitchFamily="18" charset="0"/>
            </a:endParaRPr>
          </a:p>
          <a:p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4E1573-31BF-E520-2841-D0ACBA996FAB}"/>
              </a:ext>
            </a:extLst>
          </p:cNvPr>
          <p:cNvSpPr txBox="1"/>
          <p:nvPr/>
        </p:nvSpPr>
        <p:spPr>
          <a:xfrm>
            <a:off x="6606149" y="2543527"/>
            <a:ext cx="568006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Fewer networking opportunities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Feelings of isolation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Distractions at home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Time management – When does work</a:t>
            </a:r>
          </a:p>
          <a:p>
            <a:pPr lvl="1"/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     start and end – impact on family</a:t>
            </a:r>
          </a:p>
          <a:p>
            <a:pPr lvl="1"/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ayment of own taxes and social security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3860D0-547E-9BC5-2D6B-8E6A69617D61}"/>
              </a:ext>
            </a:extLst>
          </p:cNvPr>
          <p:cNvSpPr txBox="1"/>
          <p:nvPr/>
        </p:nvSpPr>
        <p:spPr>
          <a:xfrm flipH="1">
            <a:off x="1064402" y="2081862"/>
            <a:ext cx="3128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Advantages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58D489-806D-1D66-85DF-E57429024DCD}"/>
              </a:ext>
            </a:extLst>
          </p:cNvPr>
          <p:cNvSpPr txBox="1"/>
          <p:nvPr/>
        </p:nvSpPr>
        <p:spPr>
          <a:xfrm>
            <a:off x="7999542" y="2081862"/>
            <a:ext cx="289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Disadvantages</a:t>
            </a:r>
          </a:p>
        </p:txBody>
      </p:sp>
    </p:spTree>
    <p:extLst>
      <p:ext uri="{BB962C8B-B14F-4D97-AF65-F5344CB8AC3E}">
        <p14:creationId xmlns:p14="http://schemas.microsoft.com/office/powerpoint/2010/main" val="3913988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08064-974F-62EB-11E4-79BD092F9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Distractions at Home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A0C7B-D5BC-2023-ED7A-130D3194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B3E228-2952-C966-99C8-D44E3AB84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470" y="1403714"/>
            <a:ext cx="6032938" cy="479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19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82A43-CF54-F83A-BECF-5C57F82C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348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Time Management – Impact on Family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C3CCEE-084A-1167-751A-C596DD5B7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49E299-AFCA-C88D-F587-C0FA6F553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927" y="1333739"/>
            <a:ext cx="6594146" cy="502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07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19EBE-7298-E670-6F99-1EB19861F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&amp; Disadvantages to the Employer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7766010-7382-1B4A-6AB3-350F47D9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6350" y="6357938"/>
            <a:ext cx="2543175" cy="363537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7D543D-4FC8-28B5-FABD-3DB8B453D4BD}"/>
              </a:ext>
            </a:extLst>
          </p:cNvPr>
          <p:cNvSpPr txBox="1"/>
          <p:nvPr/>
        </p:nvSpPr>
        <p:spPr>
          <a:xfrm>
            <a:off x="838201" y="2570205"/>
            <a:ext cx="500555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Greater pool of talent – no geographical limitation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Productivity increase – less office interruptions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Office space savings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 social security or benefits paid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Reduced staff turnover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C6D171-BBB5-0395-090D-C3CF40DC8BEC}"/>
              </a:ext>
            </a:extLst>
          </p:cNvPr>
          <p:cNvSpPr txBox="1"/>
          <p:nvPr/>
        </p:nvSpPr>
        <p:spPr>
          <a:xfrm rot="10800000" flipH="1" flipV="1">
            <a:off x="1784465" y="1798414"/>
            <a:ext cx="2512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Advantages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CE8F989-CA55-E3F1-50AC-F008487A5302}"/>
              </a:ext>
            </a:extLst>
          </p:cNvPr>
          <p:cNvSpPr txBox="1"/>
          <p:nvPr/>
        </p:nvSpPr>
        <p:spPr>
          <a:xfrm>
            <a:off x="6096000" y="2546191"/>
            <a:ext cx="600221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Some workers less suitable for remote working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Harder to build team spirit and manage people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sz="2000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Cybersecurity concerns - security loopholes increase at home or co-working space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2000" dirty="0"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Times New Roman" panose="02020603050405020304" pitchFamily="18" charset="0"/>
              </a:rPr>
              <a:t>Difficulty of controlling remote work</a:t>
            </a:r>
            <a:endParaRPr lang="fr-FR" sz="2000" dirty="0">
              <a:effectLst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5E35FA-26B5-E821-D96B-A8EA87C6DE6F}"/>
              </a:ext>
            </a:extLst>
          </p:cNvPr>
          <p:cNvSpPr txBox="1"/>
          <p:nvPr/>
        </p:nvSpPr>
        <p:spPr>
          <a:xfrm>
            <a:off x="2631989" y="2038865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531D34-16AD-E7CE-AED6-56EB0D6F650A}"/>
              </a:ext>
            </a:extLst>
          </p:cNvPr>
          <p:cNvSpPr txBox="1"/>
          <p:nvPr/>
        </p:nvSpPr>
        <p:spPr>
          <a:xfrm>
            <a:off x="8278802" y="1795274"/>
            <a:ext cx="3475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Disadvantages</a:t>
            </a:r>
          </a:p>
        </p:txBody>
      </p:sp>
    </p:spTree>
    <p:extLst>
      <p:ext uri="{BB962C8B-B14F-4D97-AF65-F5344CB8AC3E}">
        <p14:creationId xmlns:p14="http://schemas.microsoft.com/office/powerpoint/2010/main" val="2026418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E22A7-140F-2231-DCB8-540CCA0B4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effectLst/>
                <a:ea typeface="Times New Roman" panose="02020603050405020304" pitchFamily="18" charset="0"/>
              </a:rPr>
              <a:t>3- Is Remote </a:t>
            </a:r>
            <a:r>
              <a:rPr lang="en-US" dirty="0">
                <a:ea typeface="Times New Roman" panose="02020603050405020304" pitchFamily="18" charset="0"/>
              </a:rPr>
              <a:t>W</a:t>
            </a:r>
            <a:r>
              <a:rPr lang="en-US" dirty="0">
                <a:effectLst/>
                <a:ea typeface="Times New Roman" panose="02020603050405020304" pitchFamily="18" charset="0"/>
              </a:rPr>
              <a:t>ork Right for You?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BAF642-B6AA-3441-4064-BB1793686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5190" y="6342714"/>
            <a:ext cx="2441620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24AEDE-9F63-B407-95A4-30B637924810}"/>
              </a:ext>
            </a:extLst>
          </p:cNvPr>
          <p:cNvSpPr txBox="1"/>
          <p:nvPr/>
        </p:nvSpPr>
        <p:spPr>
          <a:xfrm>
            <a:off x="3415098" y="1615861"/>
            <a:ext cx="66015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ea typeface="Times New Roman" panose="02020603050405020304" pitchFamily="18" charset="0"/>
              </a:rPr>
              <a:t>Remote work is not a ‘fit for all’ proposition</a:t>
            </a:r>
            <a:r>
              <a:rPr lang="en-US" sz="2400" dirty="0">
                <a:effectLst/>
              </a:rPr>
              <a:t> 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778BA5-3DC4-0873-3B44-19F5045A5C08}"/>
              </a:ext>
            </a:extLst>
          </p:cNvPr>
          <p:cNvSpPr txBox="1"/>
          <p:nvPr/>
        </p:nvSpPr>
        <p:spPr>
          <a:xfrm>
            <a:off x="3666867" y="1027906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’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4D6078B-7756-D5EF-04C4-EC6A5CB082E4}"/>
              </a:ext>
            </a:extLst>
          </p:cNvPr>
          <p:cNvGrpSpPr/>
          <p:nvPr/>
        </p:nvGrpSpPr>
        <p:grpSpPr>
          <a:xfrm>
            <a:off x="2058756" y="2464677"/>
            <a:ext cx="8584334" cy="3175722"/>
            <a:chOff x="2058756" y="2464677"/>
            <a:chExt cx="8584334" cy="317572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6AD0C79-4256-B8D7-C261-A947BA61AABC}"/>
                </a:ext>
              </a:extLst>
            </p:cNvPr>
            <p:cNvSpPr/>
            <p:nvPr/>
          </p:nvSpPr>
          <p:spPr>
            <a:xfrm>
              <a:off x="2058756" y="2464677"/>
              <a:ext cx="1136460" cy="113646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 descr="Heart Lock">
              <a:extLst>
                <a:ext uri="{FF2B5EF4-FFF2-40B4-BE49-F238E27FC236}">
                  <a16:creationId xmlns:a16="http://schemas.microsoft.com/office/drawing/2014/main" id="{63D4126B-E46D-8904-24AC-68941C6DEAE4}"/>
                </a:ext>
              </a:extLst>
            </p:cNvPr>
            <p:cNvSpPr/>
            <p:nvPr/>
          </p:nvSpPr>
          <p:spPr>
            <a:xfrm>
              <a:off x="2297412" y="2703333"/>
              <a:ext cx="659147" cy="659147"/>
            </a:xfrm>
            <a:prstGeom prst="rect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92950D8-BE86-F4FA-3B2E-593CE5C0FFDE}"/>
                </a:ext>
              </a:extLst>
            </p:cNvPr>
            <p:cNvSpPr/>
            <p:nvPr/>
          </p:nvSpPr>
          <p:spPr>
            <a:xfrm>
              <a:off x="3438743" y="2464677"/>
              <a:ext cx="2678799" cy="1136460"/>
            </a:xfrm>
            <a:custGeom>
              <a:avLst/>
              <a:gdLst>
                <a:gd name="connsiteX0" fmla="*/ 0 w 2678799"/>
                <a:gd name="connsiteY0" fmla="*/ 0 h 1136460"/>
                <a:gd name="connsiteX1" fmla="*/ 2678799 w 2678799"/>
                <a:gd name="connsiteY1" fmla="*/ 0 h 1136460"/>
                <a:gd name="connsiteX2" fmla="*/ 2678799 w 2678799"/>
                <a:gd name="connsiteY2" fmla="*/ 1136460 h 1136460"/>
                <a:gd name="connsiteX3" fmla="*/ 0 w 2678799"/>
                <a:gd name="connsiteY3" fmla="*/ 1136460 h 1136460"/>
                <a:gd name="connsiteX4" fmla="*/ 0 w 2678799"/>
                <a:gd name="connsiteY4" fmla="*/ 0 h 113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799" h="1136460">
                  <a:moveTo>
                    <a:pt x="0" y="0"/>
                  </a:moveTo>
                  <a:lnTo>
                    <a:pt x="2678799" y="0"/>
                  </a:lnTo>
                  <a:lnTo>
                    <a:pt x="2678799" y="1136460"/>
                  </a:lnTo>
                  <a:lnTo>
                    <a:pt x="0" y="11364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/>
                <a:t>Are you self-disciplined and self-motivated?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A50A1F9-853E-3A1D-513F-7DB5C51B7C98}"/>
                </a:ext>
              </a:extLst>
            </p:cNvPr>
            <p:cNvSpPr/>
            <p:nvPr/>
          </p:nvSpPr>
          <p:spPr>
            <a:xfrm>
              <a:off x="6584303" y="2464677"/>
              <a:ext cx="1136460" cy="113646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Cycle with People">
              <a:extLst>
                <a:ext uri="{FF2B5EF4-FFF2-40B4-BE49-F238E27FC236}">
                  <a16:creationId xmlns:a16="http://schemas.microsoft.com/office/drawing/2014/main" id="{F5643A2C-25DD-AA65-0562-D8495176832C}"/>
                </a:ext>
              </a:extLst>
            </p:cNvPr>
            <p:cNvSpPr/>
            <p:nvPr/>
          </p:nvSpPr>
          <p:spPr>
            <a:xfrm>
              <a:off x="6822960" y="2703333"/>
              <a:ext cx="659147" cy="659147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8D26B45-56AC-EF13-23CC-C5331E42E659}"/>
                </a:ext>
              </a:extLst>
            </p:cNvPr>
            <p:cNvSpPr/>
            <p:nvPr/>
          </p:nvSpPr>
          <p:spPr>
            <a:xfrm>
              <a:off x="7964291" y="2464677"/>
              <a:ext cx="2678799" cy="1136460"/>
            </a:xfrm>
            <a:custGeom>
              <a:avLst/>
              <a:gdLst>
                <a:gd name="connsiteX0" fmla="*/ 0 w 2678799"/>
                <a:gd name="connsiteY0" fmla="*/ 0 h 1136460"/>
                <a:gd name="connsiteX1" fmla="*/ 2678799 w 2678799"/>
                <a:gd name="connsiteY1" fmla="*/ 0 h 1136460"/>
                <a:gd name="connsiteX2" fmla="*/ 2678799 w 2678799"/>
                <a:gd name="connsiteY2" fmla="*/ 1136460 h 1136460"/>
                <a:gd name="connsiteX3" fmla="*/ 0 w 2678799"/>
                <a:gd name="connsiteY3" fmla="*/ 1136460 h 1136460"/>
                <a:gd name="connsiteX4" fmla="*/ 0 w 2678799"/>
                <a:gd name="connsiteY4" fmla="*/ 0 h 113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799" h="1136460">
                  <a:moveTo>
                    <a:pt x="0" y="0"/>
                  </a:moveTo>
                  <a:lnTo>
                    <a:pt x="2678799" y="0"/>
                  </a:lnTo>
                  <a:lnTo>
                    <a:pt x="2678799" y="1136460"/>
                  </a:lnTo>
                  <a:lnTo>
                    <a:pt x="0" y="11364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Can you work alone?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514CAE0-4896-237B-91C8-F0F1F58E7C33}"/>
                </a:ext>
              </a:extLst>
            </p:cNvPr>
            <p:cNvSpPr/>
            <p:nvPr/>
          </p:nvSpPr>
          <p:spPr>
            <a:xfrm>
              <a:off x="2058756" y="4503939"/>
              <a:ext cx="1136460" cy="113646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 descr="Chat">
              <a:extLst>
                <a:ext uri="{FF2B5EF4-FFF2-40B4-BE49-F238E27FC236}">
                  <a16:creationId xmlns:a16="http://schemas.microsoft.com/office/drawing/2014/main" id="{B7F67858-44FC-07C9-65A5-8934235EB9E0}"/>
                </a:ext>
              </a:extLst>
            </p:cNvPr>
            <p:cNvSpPr/>
            <p:nvPr/>
          </p:nvSpPr>
          <p:spPr>
            <a:xfrm>
              <a:off x="2297412" y="4742596"/>
              <a:ext cx="659147" cy="659147"/>
            </a:xfrm>
            <a:prstGeom prst="rect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A08939F-5B49-54F8-1B35-86316BC3350C}"/>
                </a:ext>
              </a:extLst>
            </p:cNvPr>
            <p:cNvSpPr/>
            <p:nvPr/>
          </p:nvSpPr>
          <p:spPr>
            <a:xfrm>
              <a:off x="3438743" y="4503939"/>
              <a:ext cx="2678799" cy="1136460"/>
            </a:xfrm>
            <a:custGeom>
              <a:avLst/>
              <a:gdLst>
                <a:gd name="connsiteX0" fmla="*/ 0 w 2678799"/>
                <a:gd name="connsiteY0" fmla="*/ 0 h 1136460"/>
                <a:gd name="connsiteX1" fmla="*/ 2678799 w 2678799"/>
                <a:gd name="connsiteY1" fmla="*/ 0 h 1136460"/>
                <a:gd name="connsiteX2" fmla="*/ 2678799 w 2678799"/>
                <a:gd name="connsiteY2" fmla="*/ 1136460 h 1136460"/>
                <a:gd name="connsiteX3" fmla="*/ 0 w 2678799"/>
                <a:gd name="connsiteY3" fmla="*/ 1136460 h 1136460"/>
                <a:gd name="connsiteX4" fmla="*/ 0 w 2678799"/>
                <a:gd name="connsiteY4" fmla="*/ 0 h 113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799" h="1136460">
                  <a:moveTo>
                    <a:pt x="0" y="0"/>
                  </a:moveTo>
                  <a:lnTo>
                    <a:pt x="2678799" y="0"/>
                  </a:lnTo>
                  <a:lnTo>
                    <a:pt x="2678799" y="1136460"/>
                  </a:lnTo>
                  <a:lnTo>
                    <a:pt x="0" y="11364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/>
                <a:t>Assess your communication skills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D254705-CB89-9D40-9F04-E9BC50D301D5}"/>
                </a:ext>
              </a:extLst>
            </p:cNvPr>
            <p:cNvSpPr/>
            <p:nvPr/>
          </p:nvSpPr>
          <p:spPr>
            <a:xfrm>
              <a:off x="6584303" y="4503939"/>
              <a:ext cx="1136460" cy="1136460"/>
            </a:xfrm>
            <a:prstGeom prst="ellipse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 descr="Scales of Justice">
              <a:extLst>
                <a:ext uri="{FF2B5EF4-FFF2-40B4-BE49-F238E27FC236}">
                  <a16:creationId xmlns:a16="http://schemas.microsoft.com/office/drawing/2014/main" id="{0773843C-BB81-D16B-9AFF-B44A3609A3A2}"/>
                </a:ext>
              </a:extLst>
            </p:cNvPr>
            <p:cNvSpPr/>
            <p:nvPr/>
          </p:nvSpPr>
          <p:spPr>
            <a:xfrm>
              <a:off x="6822960" y="4742596"/>
              <a:ext cx="659147" cy="659147"/>
            </a:xfrm>
            <a:prstGeom prst="rect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710D62B-75A7-28B6-926D-40B8258B21FA}"/>
                </a:ext>
              </a:extLst>
            </p:cNvPr>
            <p:cNvSpPr/>
            <p:nvPr/>
          </p:nvSpPr>
          <p:spPr>
            <a:xfrm>
              <a:off x="7964291" y="4503939"/>
              <a:ext cx="2678799" cy="1136460"/>
            </a:xfrm>
            <a:custGeom>
              <a:avLst/>
              <a:gdLst>
                <a:gd name="connsiteX0" fmla="*/ 0 w 2678799"/>
                <a:gd name="connsiteY0" fmla="*/ 0 h 1136460"/>
                <a:gd name="connsiteX1" fmla="*/ 2678799 w 2678799"/>
                <a:gd name="connsiteY1" fmla="*/ 0 h 1136460"/>
                <a:gd name="connsiteX2" fmla="*/ 2678799 w 2678799"/>
                <a:gd name="connsiteY2" fmla="*/ 1136460 h 1136460"/>
                <a:gd name="connsiteX3" fmla="*/ 0 w 2678799"/>
                <a:gd name="connsiteY3" fmla="*/ 1136460 h 1136460"/>
                <a:gd name="connsiteX4" fmla="*/ 0 w 2678799"/>
                <a:gd name="connsiteY4" fmla="*/ 0 h 113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8799" h="1136460">
                  <a:moveTo>
                    <a:pt x="0" y="0"/>
                  </a:moveTo>
                  <a:lnTo>
                    <a:pt x="2678799" y="0"/>
                  </a:lnTo>
                  <a:lnTo>
                    <a:pt x="2678799" y="1136460"/>
                  </a:lnTo>
                  <a:lnTo>
                    <a:pt x="0" y="11364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Can you balance your work and life?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5862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94E0-2BE4-AD2A-BB77-D2166B483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22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Balancing Work and Life</a:t>
            </a:r>
            <a:br>
              <a:rPr lang="en-US" dirty="0"/>
            </a:b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3C4278-F4F4-4462-092C-6D02CA88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981702-1071-6A87-66C3-3581DCC89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40" y="1773419"/>
            <a:ext cx="10092560" cy="458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90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AFE4B-740A-40F1-DB97-4E20420D0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  <a:ea typeface="Times New Roman" panose="02020603050405020304" pitchFamily="18" charset="0"/>
              </a:rPr>
              <a:t>4- How to Find Remote </a:t>
            </a:r>
            <a:r>
              <a:rPr lang="en-US" dirty="0">
                <a:ea typeface="Times New Roman" panose="02020603050405020304" pitchFamily="18" charset="0"/>
              </a:rPr>
              <a:t>J</a:t>
            </a:r>
            <a:r>
              <a:rPr lang="en-US" dirty="0">
                <a:effectLst/>
                <a:ea typeface="Times New Roman" panose="02020603050405020304" pitchFamily="18" charset="0"/>
              </a:rPr>
              <a:t>obs </a:t>
            </a:r>
            <a:r>
              <a:rPr lang="en-US" dirty="0">
                <a:ea typeface="Times New Roman" panose="02020603050405020304" pitchFamily="18" charset="0"/>
              </a:rPr>
              <a:t>I</a:t>
            </a:r>
            <a:r>
              <a:rPr lang="en-US" dirty="0">
                <a:effectLst/>
                <a:ea typeface="Times New Roman" panose="02020603050405020304" pitchFamily="18" charset="0"/>
              </a:rPr>
              <a:t>nternationally?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279AB5-8C22-CD25-E17C-41AC487F8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6401" y="6310312"/>
            <a:ext cx="2699197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E7ACAE-3787-56FC-4917-E737AAF5A28B}"/>
              </a:ext>
            </a:extLst>
          </p:cNvPr>
          <p:cNvSpPr txBox="1"/>
          <p:nvPr/>
        </p:nvSpPr>
        <p:spPr>
          <a:xfrm>
            <a:off x="3944915" y="2846338"/>
            <a:ext cx="663447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1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Times New Roman" panose="02020603050405020304" pitchFamily="18" charset="0"/>
              </a:rPr>
              <a:t>Throug</a:t>
            </a:r>
            <a:r>
              <a:rPr lang="en-US" sz="2800" dirty="0">
                <a:ea typeface="Times New Roman" panose="02020603050405020304" pitchFamily="18" charset="0"/>
              </a:rPr>
              <a:t>h remote job recruiting agencies</a:t>
            </a:r>
            <a:r>
              <a:rPr lang="en-US" sz="28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endParaRPr lang="en-US" sz="2800" dirty="0">
              <a:ea typeface="Times New Roman" panose="02020603050405020304" pitchFamily="18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endParaRPr lang="en-US" sz="2800" dirty="0">
              <a:effectLst/>
              <a:ea typeface="Times New Roman" panose="02020603050405020304" pitchFamily="18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Times New Roman" panose="02020603050405020304" pitchFamily="18" charset="0"/>
              </a:rPr>
              <a:t>D</a:t>
            </a:r>
            <a:r>
              <a:rPr lang="en-US" sz="2800" dirty="0">
                <a:ea typeface="Times New Roman" panose="02020603050405020304" pitchFamily="18" charset="0"/>
              </a:rPr>
              <a:t>irectly from remote employers’ job sites</a:t>
            </a:r>
            <a:endParaRPr lang="en-US" sz="2800" dirty="0">
              <a:effectLst/>
              <a:ea typeface="Times New Roman" panose="02020603050405020304" pitchFamily="18" charset="0"/>
            </a:endParaRPr>
          </a:p>
          <a:p>
            <a:endParaRPr lang="en-US" sz="2400" dirty="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E41C6FC5-DDC1-CEDE-9C18-1627FDBFCCF0}"/>
              </a:ext>
            </a:extLst>
          </p:cNvPr>
          <p:cNvSpPr/>
          <p:nvPr/>
        </p:nvSpPr>
        <p:spPr>
          <a:xfrm>
            <a:off x="2966507" y="28463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CF92DAB5-1835-F26A-F92E-C3DBE3229AB8}"/>
              </a:ext>
            </a:extLst>
          </p:cNvPr>
          <p:cNvSpPr/>
          <p:nvPr/>
        </p:nvSpPr>
        <p:spPr>
          <a:xfrm>
            <a:off x="2966507" y="46361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90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5D5978-ADBD-42A7-CCBC-9BFD4B870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able of </a:t>
            </a:r>
            <a:r>
              <a:rPr lang="en-US" dirty="0"/>
              <a:t>C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ontents 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C18B05-829C-B74D-CD06-43C46871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1557178-F558-9AD5-5199-4894C6409B01}"/>
              </a:ext>
            </a:extLst>
          </p:cNvPr>
          <p:cNvSpPr txBox="1"/>
          <p:nvPr/>
        </p:nvSpPr>
        <p:spPr>
          <a:xfrm>
            <a:off x="1230923" y="24970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ZoneTexte 5">
            <a:extLst>
              <a:ext uri="{FF2B5EF4-FFF2-40B4-BE49-F238E27FC236}">
                <a16:creationId xmlns:a16="http://schemas.microsoft.com/office/drawing/2014/main" id="{E364B89C-1C17-7E55-93E6-6C4E5FE6B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570405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4714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E05539-BC20-E8B5-0BB6-C52149583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Remote Work Recruiting Agencies - Variations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378C8F-BF81-0E08-9EAD-34251BEBB362}"/>
              </a:ext>
            </a:extLst>
          </p:cNvPr>
          <p:cNvSpPr txBox="1"/>
          <p:nvPr/>
        </p:nvSpPr>
        <p:spPr>
          <a:xfrm>
            <a:off x="5126418" y="825061"/>
            <a:ext cx="6224335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742950" marR="0" lvl="1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95% of remote jobs still have geographic requirements, whether it is a specific region, city, state or country.  </a:t>
            </a:r>
          </a:p>
          <a:p>
            <a:pPr marL="742950" marR="0" lvl="1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742950" marR="0" lvl="1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This leaves the 5% of remote jobs that are </a:t>
            </a:r>
            <a:r>
              <a:rPr lang="en-US" sz="2800" u="sng" dirty="0">
                <a:effectLst/>
              </a:rPr>
              <a:t>‘</a:t>
            </a:r>
            <a:r>
              <a:rPr lang="en-US" sz="2800" b="1" u="sng" dirty="0">
                <a:effectLst/>
              </a:rPr>
              <a:t>work-from-anywhere’ </a:t>
            </a:r>
            <a:r>
              <a:rPr lang="en-US" sz="2800" dirty="0">
                <a:effectLst/>
              </a:rPr>
              <a:t>jobs where employees work 100% remotely and are independent of location and time zone. </a:t>
            </a:r>
          </a:p>
          <a:p>
            <a:pPr marL="742950" marR="0" lvl="1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94A4A-6812-D82D-A746-F45B122B9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64373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1FB79-0954-EEAA-437B-3670DB44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marR="0" indent="457200">
              <a:spcAft>
                <a:spcPts val="0"/>
              </a:spcAft>
            </a:pP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A- Top Recruiting Agencies for International</a:t>
            </a:r>
            <a:b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Remote work- A comparison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61151F-69A6-4B5E-5565-5026E2B597F3}"/>
              </a:ext>
            </a:extLst>
          </p:cNvPr>
          <p:cNvSpPr txBox="1"/>
          <p:nvPr/>
        </p:nvSpPr>
        <p:spPr>
          <a:xfrm>
            <a:off x="5126418" y="788289"/>
            <a:ext cx="6224335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</a:rPr>
              <a:t>There are hundreds, if not thousands, of recruiting agencies around the globe. 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22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</a:rPr>
              <a:t>But not all of them are specialized in ‘remote work’ and fewer in ‘</a:t>
            </a:r>
            <a:r>
              <a:rPr lang="en-US" sz="2600" u="sng" dirty="0">
                <a:effectLst/>
              </a:rPr>
              <a:t>work-from-anywhere</a:t>
            </a:r>
            <a:r>
              <a:rPr lang="en-US" sz="2600" dirty="0">
                <a:effectLst/>
              </a:rPr>
              <a:t>’ jobs. 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</a:rPr>
              <a:t> Not all of them have similar approaches to doing business making it fairly complex to find a good fit for either the contractor or the employer. 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8B43E-2F51-EB75-B245-DDF9F8E4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4178372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81CFB-EBD9-84E3-7A59-14F28BCB4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ffectLst/>
                <a:ea typeface="Times New Roman" panose="02020603050405020304" pitchFamily="18" charset="0"/>
              </a:rPr>
              <a:t>Top Recruiting Agencies for International</a:t>
            </a:r>
            <a:br>
              <a:rPr lang="en-US" dirty="0">
                <a:effectLst/>
                <a:ea typeface="Times New Roman" panose="02020603050405020304" pitchFamily="18" charset="0"/>
              </a:rPr>
            </a:br>
            <a:r>
              <a:rPr lang="en-US" dirty="0">
                <a:effectLst/>
                <a:ea typeface="Times New Roman" panose="02020603050405020304" pitchFamily="18" charset="0"/>
              </a:rPr>
              <a:t>Remote Work- A Comparison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6B8854-488F-0EBE-EE7D-742EC0B32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015210" y="6356350"/>
            <a:ext cx="2338589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13DA63-32B5-4B3E-1D76-879F44AC4FD3}"/>
              </a:ext>
            </a:extLst>
          </p:cNvPr>
          <p:cNvSpPr txBox="1"/>
          <p:nvPr/>
        </p:nvSpPr>
        <p:spPr>
          <a:xfrm>
            <a:off x="1236372" y="2550017"/>
            <a:ext cx="96977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Please open Schedule 2 -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 Top Recruiting Agencies for International</a:t>
            </a:r>
            <a:br>
              <a:rPr lang="en-US" sz="2400" dirty="0">
                <a:effectLst/>
                <a:ea typeface="Times New Roman" panose="02020603050405020304" pitchFamily="18" charset="0"/>
              </a:rPr>
            </a:br>
            <a:r>
              <a:rPr lang="en-US" sz="2400" dirty="0">
                <a:effectLst/>
                <a:ea typeface="Times New Roman" panose="02020603050405020304" pitchFamily="18" charset="0"/>
              </a:rPr>
              <a:t>Remote work- A comparison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>
                <a:effectLst/>
                <a:ea typeface="Times New Roman" panose="02020603050405020304" pitchFamily="18" charset="0"/>
              </a:rPr>
              <a:t>Selected and sorted by focus on  </a:t>
            </a:r>
            <a:r>
              <a:rPr lang="en-US" sz="2400" b="1" u="sng" dirty="0">
                <a:effectLst/>
                <a:ea typeface="Times New Roman" panose="02020603050405020304" pitchFamily="18" charset="0"/>
              </a:rPr>
              <a:t>‘work from anywhere’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jobs</a:t>
            </a:r>
            <a:endParaRPr lang="en-US" sz="2400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5733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4156B-7142-61B7-A94B-2BCCE079A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Established Recruiting Agencies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6B2A6C-BABC-53F4-C3EE-23A8BEE1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E5E67A-DBFB-25C9-CE5D-758F02491439}"/>
              </a:ext>
            </a:extLst>
          </p:cNvPr>
          <p:cNvSpPr txBox="1"/>
          <p:nvPr/>
        </p:nvSpPr>
        <p:spPr>
          <a:xfrm>
            <a:off x="754912" y="1690688"/>
            <a:ext cx="106963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Familiar names in the recruitment business may not be the best for Remote Job availability, however they are more and more focused on remote work: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Indeed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Manpower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Adecco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Randstad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Kelly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Robert Half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Etc</a:t>
            </a:r>
            <a:r>
              <a:rPr lang="en-US" sz="2400" dirty="0"/>
              <a:t>…</a:t>
            </a:r>
          </a:p>
          <a:p>
            <a:endParaRPr lang="en-US" sz="2400" dirty="0"/>
          </a:p>
          <a:p>
            <a:r>
              <a:rPr lang="en-US" sz="2400" dirty="0"/>
              <a:t>The key again is focusing on </a:t>
            </a:r>
            <a:r>
              <a:rPr lang="en-US" sz="2400" u="sng" dirty="0"/>
              <a:t>’Work from Anywhere Jobs</a:t>
            </a:r>
            <a:r>
              <a:rPr lang="en-US" sz="2400" dirty="0"/>
              <a:t>’ recruiting agencies</a:t>
            </a:r>
          </a:p>
        </p:txBody>
      </p:sp>
    </p:spTree>
    <p:extLst>
      <p:ext uri="{BB962C8B-B14F-4D97-AF65-F5344CB8AC3E}">
        <p14:creationId xmlns:p14="http://schemas.microsoft.com/office/powerpoint/2010/main" val="3431270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08BAF-6F54-3EAC-F2EF-A95EA9ED5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effectLst/>
                <a:ea typeface="Times New Roman" panose="02020603050405020304" pitchFamily="18" charset="0"/>
              </a:rPr>
              <a:t>B-Top Remote </a:t>
            </a:r>
            <a:r>
              <a:rPr lang="en-US" dirty="0">
                <a:ea typeface="Times New Roman" panose="02020603050405020304" pitchFamily="18" charset="0"/>
              </a:rPr>
              <a:t>J</a:t>
            </a:r>
            <a:r>
              <a:rPr lang="en-US" dirty="0">
                <a:effectLst/>
                <a:ea typeface="Times New Roman" panose="02020603050405020304" pitchFamily="18" charset="0"/>
              </a:rPr>
              <a:t>obs Companies in 2023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B1B729-EA2F-079E-FBDA-81C5B2E2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865" y="6568511"/>
            <a:ext cx="2493135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AC825A-6FAB-FB49-BA77-1EF7D1B11C8F}"/>
              </a:ext>
            </a:extLst>
          </p:cNvPr>
          <p:cNvSpPr txBox="1"/>
          <p:nvPr/>
        </p:nvSpPr>
        <p:spPr>
          <a:xfrm>
            <a:off x="1166648" y="2123090"/>
            <a:ext cx="101451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Times New Roman" panose="02020603050405020304" pitchFamily="18" charset="0"/>
              </a:rPr>
              <a:t>T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en companies according to ‘</a:t>
            </a:r>
            <a:r>
              <a:rPr lang="en-US" sz="2400" dirty="0" err="1">
                <a:effectLst/>
                <a:ea typeface="Times New Roman" panose="02020603050405020304" pitchFamily="18" charset="0"/>
              </a:rPr>
              <a:t>FlexJobs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’ hire </a:t>
            </a:r>
            <a:r>
              <a:rPr lang="en-US" sz="2400" b="1" u="sng" dirty="0">
                <a:effectLst/>
                <a:ea typeface="Times New Roman" panose="02020603050405020304" pitchFamily="18" charset="0"/>
              </a:rPr>
              <a:t>‘work from anywhere’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jobs</a:t>
            </a:r>
            <a:r>
              <a:rPr lang="en-US" sz="2400" dirty="0">
                <a:ea typeface="Times New Roman" panose="02020603050405020304" pitchFamily="18" charset="0"/>
              </a:rPr>
              <a:t>:</a:t>
            </a:r>
          </a:p>
          <a:p>
            <a:endParaRPr lang="en-US" sz="2400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Protocol Labs              		Open source tools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Wikimedia Foundation             	Educational Content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StudySmarter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UG               		Educational technology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Toptotal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             			Talent marketplace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Achieve Test Prep               		College education consultant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ModSquad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           			Moderation and Customer Service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Polygon Technology            	 	Development of user-friendly apps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Superside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            			Subscription design service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ConsenSys</a:t>
            </a: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              			Blockchain technology solutions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Airbnb                  			Marketplace for part time home rentals</a:t>
            </a:r>
          </a:p>
          <a:p>
            <a:endParaRPr lang="en-US" dirty="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91071006-3217-097A-7087-67F2FD56B671}"/>
              </a:ext>
            </a:extLst>
          </p:cNvPr>
          <p:cNvSpPr/>
          <p:nvPr/>
        </p:nvSpPr>
        <p:spPr>
          <a:xfrm>
            <a:off x="4667947" y="4003215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E42CAEC3-3258-B59B-6A18-3A665B1F3DF7}"/>
              </a:ext>
            </a:extLst>
          </p:cNvPr>
          <p:cNvSpPr/>
          <p:nvPr/>
        </p:nvSpPr>
        <p:spPr>
          <a:xfrm>
            <a:off x="4670778" y="2928501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0ED0B0EA-85A9-E4CB-7403-75075F347E4C}"/>
              </a:ext>
            </a:extLst>
          </p:cNvPr>
          <p:cNvSpPr/>
          <p:nvPr/>
        </p:nvSpPr>
        <p:spPr>
          <a:xfrm>
            <a:off x="4670778" y="3295075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F0D5CBF0-D311-FD6C-AB18-0B3429A1F1BD}"/>
              </a:ext>
            </a:extLst>
          </p:cNvPr>
          <p:cNvSpPr/>
          <p:nvPr/>
        </p:nvSpPr>
        <p:spPr>
          <a:xfrm>
            <a:off x="4670777" y="3620405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3C9D1A92-9714-DF56-0265-2CD8F74D9E66}"/>
              </a:ext>
            </a:extLst>
          </p:cNvPr>
          <p:cNvSpPr/>
          <p:nvPr/>
        </p:nvSpPr>
        <p:spPr>
          <a:xfrm>
            <a:off x="4667946" y="4413421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76E51026-E083-8CF6-77C9-4BA5F6601E7C}"/>
              </a:ext>
            </a:extLst>
          </p:cNvPr>
          <p:cNvSpPr/>
          <p:nvPr/>
        </p:nvSpPr>
        <p:spPr>
          <a:xfrm>
            <a:off x="4670776" y="4777290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E2FF62F5-82A7-9E50-A55A-6382B3122421}"/>
              </a:ext>
            </a:extLst>
          </p:cNvPr>
          <p:cNvSpPr/>
          <p:nvPr/>
        </p:nvSpPr>
        <p:spPr>
          <a:xfrm>
            <a:off x="4658299" y="5168633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E61A0A5-14A8-39CC-DD8C-C419D3735621}"/>
              </a:ext>
            </a:extLst>
          </p:cNvPr>
          <p:cNvSpPr/>
          <p:nvPr/>
        </p:nvSpPr>
        <p:spPr>
          <a:xfrm>
            <a:off x="4688301" y="5515728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EA025887-F93E-1941-05BE-4771624E7EC1}"/>
              </a:ext>
            </a:extLst>
          </p:cNvPr>
          <p:cNvSpPr/>
          <p:nvPr/>
        </p:nvSpPr>
        <p:spPr>
          <a:xfrm>
            <a:off x="4688301" y="5912322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8B18894B-9705-CD8B-57AD-E4906D0C481C}"/>
              </a:ext>
            </a:extLst>
          </p:cNvPr>
          <p:cNvSpPr/>
          <p:nvPr/>
        </p:nvSpPr>
        <p:spPr>
          <a:xfrm>
            <a:off x="4688301" y="6254166"/>
            <a:ext cx="489397" cy="309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02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05245-9E9C-ECDE-C76E-2722F2247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5- What are Remote </a:t>
            </a:r>
            <a:r>
              <a:rPr lang="en-US" sz="4000" dirty="0"/>
              <a:t>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mployers </a:t>
            </a:r>
            <a:r>
              <a:rPr lang="en-US" sz="4000" dirty="0"/>
              <a:t>L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ooking for? 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9D9E95-DF95-4212-7539-761727AF9E67}"/>
              </a:ext>
            </a:extLst>
          </p:cNvPr>
          <p:cNvSpPr txBox="1"/>
          <p:nvPr/>
        </p:nvSpPr>
        <p:spPr>
          <a:xfrm>
            <a:off x="5044511" y="393405"/>
            <a:ext cx="6335059" cy="5774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R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000" dirty="0">
                <a:effectLst/>
              </a:rPr>
              <a:t>Remote Employers will consider the following traits as essential: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u="sng" dirty="0">
                <a:effectLst/>
              </a:rPr>
              <a:t>Communication Skills</a:t>
            </a:r>
            <a:r>
              <a:rPr lang="en-US" sz="2600" dirty="0">
                <a:effectLst/>
              </a:rPr>
              <a:t>: Engaging in communication thru both phone and online platforms and messaging systems are vital</a:t>
            </a:r>
          </a:p>
          <a:p>
            <a:pPr marL="45720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u="sng" dirty="0">
                <a:effectLst/>
              </a:rPr>
              <a:t>Technical Skill</a:t>
            </a:r>
            <a:r>
              <a:rPr lang="en-US" sz="2600" dirty="0">
                <a:effectLst/>
              </a:rPr>
              <a:t>s: </a:t>
            </a:r>
            <a:r>
              <a:rPr lang="en-US" sz="2600" dirty="0"/>
              <a:t>M</a:t>
            </a:r>
            <a:r>
              <a:rPr lang="en-US" sz="2600" dirty="0">
                <a:effectLst/>
              </a:rPr>
              <a:t>anage and troubleshoot equipment independently is critical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u="sng" dirty="0">
                <a:effectLst/>
              </a:rPr>
              <a:t>Initiative and Independence</a:t>
            </a:r>
            <a:r>
              <a:rPr lang="en-US" sz="2600" dirty="0">
                <a:effectLst/>
              </a:rPr>
              <a:t>: Ability to work alone and initiative to complete tasks without supervision</a:t>
            </a:r>
          </a:p>
          <a:p>
            <a:pPr marL="45720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u="sng" dirty="0">
                <a:effectLst/>
              </a:rPr>
              <a:t>Reliability and Time management</a:t>
            </a:r>
            <a:r>
              <a:rPr lang="en-US" sz="2600" dirty="0">
                <a:effectLst/>
              </a:rPr>
              <a:t>:  </a:t>
            </a:r>
            <a:r>
              <a:rPr lang="en-US" sz="2600" dirty="0"/>
              <a:t>D</a:t>
            </a:r>
            <a:r>
              <a:rPr lang="en-US" sz="2600" dirty="0">
                <a:effectLst/>
              </a:rPr>
              <a:t>elivering  work efficiently and effectively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23B5C5-540E-D5F5-1455-0267464BC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582944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D630AF-2E8F-6F0B-B497-681EF2BFC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6- Writing a Resume for a remote </a:t>
            </a:r>
            <a:r>
              <a:rPr lang="en-US" sz="4000" dirty="0"/>
              <a:t>J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ob 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7D316E-D6EF-A22D-05AE-0508D7A00317}"/>
              </a:ext>
            </a:extLst>
          </p:cNvPr>
          <p:cNvSpPr txBox="1"/>
          <p:nvPr/>
        </p:nvSpPr>
        <p:spPr>
          <a:xfrm>
            <a:off x="5126418" y="425302"/>
            <a:ext cx="6301279" cy="5794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3000" dirty="0">
              <a:effectLst/>
            </a:endParaRPr>
          </a:p>
          <a:p>
            <a:pPr marR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effectLst/>
              </a:rPr>
              <a:t>To stand out your resume has to highlight </a:t>
            </a:r>
            <a:r>
              <a:rPr lang="en-US" sz="3200" dirty="0"/>
              <a:t>R</a:t>
            </a:r>
            <a:r>
              <a:rPr lang="en-US" sz="3200" dirty="0">
                <a:effectLst/>
              </a:rPr>
              <a:t>emote </a:t>
            </a:r>
            <a:r>
              <a:rPr lang="en-US" sz="3200" dirty="0"/>
              <a:t>W</a:t>
            </a:r>
            <a:r>
              <a:rPr lang="en-US" sz="3200" dirty="0">
                <a:effectLst/>
              </a:rPr>
              <a:t>ork skills and experience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2400" dirty="0">
              <a:effectLst/>
            </a:endParaRP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ffectLst/>
              </a:rPr>
              <a:t>1- Your desire for remote work and how it fits with your personality  - Best listed under the </a:t>
            </a:r>
            <a:r>
              <a:rPr lang="en-US" sz="2400" b="1" dirty="0"/>
              <a:t>S</a:t>
            </a:r>
            <a:r>
              <a:rPr lang="en-US" sz="2400" b="1" dirty="0">
                <a:effectLst/>
              </a:rPr>
              <a:t>ummary section </a:t>
            </a: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effectLst/>
              </a:rPr>
              <a:t>2- Any prior remote work experience - Best listed under the </a:t>
            </a:r>
            <a:r>
              <a:rPr lang="en-US" sz="2400" b="1" dirty="0">
                <a:effectLst/>
              </a:rPr>
              <a:t>Summary and Work </a:t>
            </a:r>
            <a:r>
              <a:rPr lang="en-US" sz="2400" b="1" dirty="0"/>
              <a:t>H</a:t>
            </a:r>
            <a:r>
              <a:rPr lang="en-US" sz="2400" b="1" dirty="0">
                <a:effectLst/>
              </a:rPr>
              <a:t>istory sections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effectLst/>
              </a:rPr>
              <a:t>3- Expertise with useful remote tools – Best listed under </a:t>
            </a:r>
            <a:r>
              <a:rPr lang="en-US" sz="2400" b="1" dirty="0">
                <a:effectLst/>
              </a:rPr>
              <a:t>Technical skills section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4- Independence, Communication, Collaboration + - Best listed under </a:t>
            </a:r>
            <a:r>
              <a:rPr lang="en-US" sz="2400" b="1" dirty="0"/>
              <a:t>Summary &amp; Personal skills section</a:t>
            </a:r>
            <a:endParaRPr lang="en-US" sz="2400" b="1" dirty="0">
              <a:effectLst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BD133-9A7D-15D8-CA00-65FEE598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8309885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026BE3-FD67-96F6-DB37-312F96D2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Other Ways to Attract Remote </a:t>
            </a:r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</a:t>
            </a:r>
            <a:r>
              <a:rPr lang="en-US" sz="4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mployers  </a:t>
            </a: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7C036A-E127-D77D-4B04-AE8A17D8EF85}"/>
              </a:ext>
            </a:extLst>
          </p:cNvPr>
          <p:cNvSpPr txBox="1"/>
          <p:nvPr/>
        </p:nvSpPr>
        <p:spPr>
          <a:xfrm>
            <a:off x="838200" y="2147252"/>
            <a:ext cx="10515600" cy="4034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Create a profile in LinkedIn where most employers and recruiting agencies search to find talent. 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Keep your profile up to date helps you build your network and connect with others via the integrated messaging system. </a:t>
            </a:r>
            <a:endParaRPr lang="en-US" sz="2200" dirty="0"/>
          </a:p>
          <a:p>
            <a:pPr marL="571500" lvl="1">
              <a:lnSpc>
                <a:spcPct val="90000"/>
              </a:lnSpc>
              <a:spcAft>
                <a:spcPts val="600"/>
              </a:spcAft>
            </a:pPr>
            <a:endParaRPr lang="en-US" sz="22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C</a:t>
            </a:r>
            <a:r>
              <a:rPr lang="en-US" sz="2200" dirty="0">
                <a:effectLst/>
              </a:rPr>
              <a:t>reate your own website or blog 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Start publishing articles in them</a:t>
            </a:r>
            <a:endParaRPr lang="en-US" sz="2200" dirty="0">
              <a:effectLst/>
            </a:endParaRP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Write articles and send them to specialized sites.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BE582-DFD3-D548-83BE-83354E025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3903608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5B105E-541B-C80D-1E84-2A4CA6BC8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7- 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What to Expect in a </a:t>
            </a:r>
            <a:b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Remote </a:t>
            </a:r>
            <a:r>
              <a:rPr lang="en-US" sz="4000" dirty="0"/>
              <a:t>W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ork </a:t>
            </a:r>
            <a:r>
              <a:rPr lang="en-US" sz="4000" dirty="0"/>
              <a:t>I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nterview? 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3B36E2-388F-9E59-9743-D191230CFD68}"/>
              </a:ext>
            </a:extLst>
          </p:cNvPr>
          <p:cNvSpPr txBox="1"/>
          <p:nvPr/>
        </p:nvSpPr>
        <p:spPr>
          <a:xfrm>
            <a:off x="5139658" y="713232"/>
            <a:ext cx="6224335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Remote work interviews are mostly done through a video, possibly a phone call. </a:t>
            </a:r>
          </a:p>
          <a:p>
            <a:pPr marL="22860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You should be prepared to answer questions mostly related to your ability to work remotely. </a:t>
            </a:r>
          </a:p>
          <a:p>
            <a:pPr marL="45720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As outlined </a:t>
            </a:r>
            <a:r>
              <a:rPr lang="en-US" sz="2200" dirty="0"/>
              <a:t>before under “What the remote employer is interested in”. </a:t>
            </a:r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Questions regarding your personal and technical skills, your ability to work independently and manage your time efficiently will certainly surface. </a:t>
            </a:r>
            <a:endParaRPr lang="en-US" sz="2200" dirty="0"/>
          </a:p>
          <a:p>
            <a:pPr marL="8001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Be well prepared to face them head on. </a:t>
            </a:r>
          </a:p>
          <a:p>
            <a:pPr marL="45720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4AC96C-A3A3-8464-EBBF-90DD952DC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2524484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98FF1-D961-84C3-1343-C8D1F63FF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8-If hired, what can you expect from the employer? 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576705-466B-D352-194C-8AE84E6A7C3B}"/>
              </a:ext>
            </a:extLst>
          </p:cNvPr>
          <p:cNvSpPr txBox="1"/>
          <p:nvPr/>
        </p:nvSpPr>
        <p:spPr>
          <a:xfrm>
            <a:off x="5126419" y="754912"/>
            <a:ext cx="6818028" cy="7640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A- Non-Disclosure Agreement (NDA) – In most cases, employees will be asked to sign an NDA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B-Employer monitoring your work  - Employers may use tracking software to monito</a:t>
            </a:r>
            <a:r>
              <a:rPr lang="en-US" sz="2200" dirty="0"/>
              <a:t>r </a:t>
            </a:r>
            <a:r>
              <a:rPr lang="en-US" sz="2200" dirty="0">
                <a:effectLst/>
              </a:rPr>
              <a:t>work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C-HR Employee Handbook – Details issues of communication, security, ethics, payroll and benefits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D- Conflict Resolution – Why does it happen, Impact and how it is addressed.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E- Payment Methods – Specific Payroll Cycles - Internal Processing, Payroll Outsourcer, ‘Employer of Record’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857688-ECEB-DC83-D049-CC722A9D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2237091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BE9916-1C97-6779-087C-3B2D664C6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06740" cy="11659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is Remote Working? - </a:t>
            </a:r>
            <a:r>
              <a:rPr lang="en-US" sz="4900" dirty="0"/>
              <a:t>Terminology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 Telework? Telecommute? Remote Work? Nomad Work?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6DBE226-F1E8-ABAC-4273-2EC4D8190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2A21F8-D05F-74B3-5C73-3F0A0971AF86}"/>
              </a:ext>
            </a:extLst>
          </p:cNvPr>
          <p:cNvSpPr txBox="1"/>
          <p:nvPr/>
        </p:nvSpPr>
        <p:spPr>
          <a:xfrm>
            <a:off x="3809671" y="2432962"/>
            <a:ext cx="789677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Work at locations different from the main office using the phone and fax to connect with your team  (same area/geography). Term coined in 1960’s</a:t>
            </a:r>
          </a:p>
          <a:p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389064-C0E2-D91E-85DD-4924EA82CB2B}"/>
              </a:ext>
            </a:extLst>
          </p:cNvPr>
          <p:cNvSpPr txBox="1"/>
          <p:nvPr/>
        </p:nvSpPr>
        <p:spPr>
          <a:xfrm>
            <a:off x="1281594" y="3158946"/>
            <a:ext cx="1761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Telecommute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25F4C8F-6058-8F22-5101-06C39911A6A2}"/>
              </a:ext>
            </a:extLst>
          </p:cNvPr>
          <p:cNvSpPr txBox="1"/>
          <p:nvPr/>
        </p:nvSpPr>
        <p:spPr>
          <a:xfrm>
            <a:off x="3828643" y="3877776"/>
            <a:ext cx="8001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 from </a:t>
            </a:r>
            <a:r>
              <a:rPr lang="en-US" sz="2000" dirty="0">
                <a:solidFill>
                  <a:srgbClr val="202124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home</a:t>
            </a:r>
            <a:r>
              <a:rPr lang="en-US" sz="20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or any other space outside the office. No concern over location</a:t>
            </a:r>
          </a:p>
          <a:p>
            <a:r>
              <a:rPr lang="en-US" sz="20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fr-FR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8BA4697-A358-562C-1377-2A2D4C1DB666}"/>
              </a:ext>
            </a:extLst>
          </p:cNvPr>
          <p:cNvSpPr txBox="1"/>
          <p:nvPr/>
        </p:nvSpPr>
        <p:spPr>
          <a:xfrm>
            <a:off x="1281593" y="4646335"/>
            <a:ext cx="1817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Nomad work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320B74B-B3FC-EB46-C84B-1A8428D027B6}"/>
              </a:ext>
            </a:extLst>
          </p:cNvPr>
          <p:cNvSpPr txBox="1"/>
          <p:nvPr/>
        </p:nvSpPr>
        <p:spPr>
          <a:xfrm>
            <a:off x="3828643" y="4641305"/>
            <a:ext cx="776084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W</a:t>
            </a: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orks from different geographical locations, possibly outside their home country, relying entirely on technology.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74799A-B002-F495-479E-D9686D0DA388}"/>
              </a:ext>
            </a:extLst>
          </p:cNvPr>
          <p:cNvSpPr txBox="1"/>
          <p:nvPr/>
        </p:nvSpPr>
        <p:spPr>
          <a:xfrm flipH="1">
            <a:off x="1281592" y="2509284"/>
            <a:ext cx="152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Telework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13BDC0-2E8A-2047-64A5-E9F17E0533F5}"/>
              </a:ext>
            </a:extLst>
          </p:cNvPr>
          <p:cNvSpPr txBox="1"/>
          <p:nvPr/>
        </p:nvSpPr>
        <p:spPr>
          <a:xfrm>
            <a:off x="3809671" y="3158946"/>
            <a:ext cx="8132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a typeface="Times New Roman" panose="02020603050405020304" pitchFamily="18" charset="0"/>
              </a:rPr>
              <a:t>W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ork at locations different from main office for a few days. Has to report occasionally</a:t>
            </a:r>
            <a:endParaRPr lang="en-US" sz="2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3EF2FE-4013-82AB-7771-F2073801CA4B}"/>
              </a:ext>
            </a:extLst>
          </p:cNvPr>
          <p:cNvSpPr txBox="1"/>
          <p:nvPr/>
        </p:nvSpPr>
        <p:spPr>
          <a:xfrm>
            <a:off x="1281593" y="3964197"/>
            <a:ext cx="17616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Remote work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890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3B6E5-F062-BFDB-1E01-CFCF02F17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A- Non Disclosure Agreement (NDA)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1D5625-FB05-5EA0-872D-B4653A1EA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EBF76B-98B9-5513-0A43-2B89555F4BCE}"/>
              </a:ext>
            </a:extLst>
          </p:cNvPr>
          <p:cNvSpPr txBox="1"/>
          <p:nvPr/>
        </p:nvSpPr>
        <p:spPr>
          <a:xfrm>
            <a:off x="1850064" y="1903227"/>
            <a:ext cx="95037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Most employers will require their employees and contractors to sign a Non-Disclosure Agreement (NDA). 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effectLst/>
                <a:ea typeface="Times New Roman" panose="02020603050405020304" pitchFamily="18" charset="0"/>
              </a:rPr>
              <a:t>This agreement limits </a:t>
            </a: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the ability of the signer to disclose any information received while doing work with the company.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It protects the company against secret information being shared with competitors or the service provider using confidential information to start a competing business.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Such information can include but is not limited to trade secrets, proprietary processes, client lists and strategic and marketing plans. 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You will find a couple of NDA templates provided in Appendix 2 under ‘Relevant links’.</a:t>
            </a: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193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0F46D-0338-3B25-4F12-1A4EA780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B- Employers Monitoring your Work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96618E-2AA5-36E4-564F-98A9FCA5E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9849D-6CEA-7DDD-D0F9-E51828B291D1}"/>
              </a:ext>
            </a:extLst>
          </p:cNvPr>
          <p:cNvSpPr txBox="1"/>
          <p:nvPr/>
        </p:nvSpPr>
        <p:spPr>
          <a:xfrm>
            <a:off x="882503" y="1435396"/>
            <a:ext cx="1051559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order to track employees’ productivity, most employers today use tracking software to monitor work at home.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Software companies such as </a:t>
            </a:r>
            <a:r>
              <a:rPr lang="en-US" sz="2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InterGuard</a:t>
            </a: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ActivTrack</a:t>
            </a: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 and </a:t>
            </a:r>
            <a:r>
              <a:rPr lang="en-US" sz="2000" dirty="0" err="1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Teramind</a:t>
            </a: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 have blossomed in the last few years with the remote work trend.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Companies will normally track your emails, your focus and activities, your browser, and workplace collaboration tools.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Gartner, the research firm, found that 60 percent of large employers today use tracking software to monitor their employees 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Companies will normally alert you to the fact that they are monitoring them if you ask for it and it may be written in your work contract.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 is not fun to feel watched. It seems to be the price paid for working flexibly and remotely.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7160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3B010-717B-8F74-F10B-1CA6D8545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04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C- HR Employee Book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7BE6CE-17A9-4867-5BFB-929BA67A0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1CE40E-493C-82AE-93C5-9963994CC84E}"/>
              </a:ext>
            </a:extLst>
          </p:cNvPr>
          <p:cNvSpPr txBox="1"/>
          <p:nvPr/>
        </p:nvSpPr>
        <p:spPr>
          <a:xfrm>
            <a:off x="871870" y="2052084"/>
            <a:ext cx="1047307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If you are hired as an employee, you should expect to get an Employee Handbook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Detailing issues of communication, security 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Company ethics rules, dispute resolution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Benefits including pension, healthcare, vacation and holidays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Payroll, taxes and social security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265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AA9D1-0800-B974-3263-7931F6E74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757"/>
          </a:xfrm>
        </p:spPr>
        <p:txBody>
          <a:bodyPr/>
          <a:lstStyle/>
          <a:p>
            <a:pPr algn="ctr"/>
            <a:r>
              <a:rPr lang="en-US" dirty="0"/>
              <a:t>D- Conflict Resolution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E73BC-7DB3-BD2C-AE38-56718B4EB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28B72D-CFA3-4E7E-D913-85734DAE17A9}"/>
              </a:ext>
            </a:extLst>
          </p:cNvPr>
          <p:cNvSpPr txBox="1"/>
          <p:nvPr/>
        </p:nvSpPr>
        <p:spPr>
          <a:xfrm>
            <a:off x="999461" y="1456660"/>
            <a:ext cx="10354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Remote workers experience a good bit of conflicts due to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 work isolation,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working in different time zones,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aggressive communication thru text messages or emails,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clash of values and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 lack of work-life balance.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444444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Employers’ strategies to address conflict resolution at work include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addressing a conflict ahead of time or as soon as possible,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Setting clear expectations,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Setting positive examples,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Apply the same rules to All,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Have regular open meetings, and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444444"/>
                </a:solidFill>
                <a:effectLst/>
                <a:ea typeface="Times New Roman" panose="02020603050405020304" pitchFamily="18" charset="0"/>
              </a:rPr>
              <a:t>Seek common ground.</a:t>
            </a: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58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DAB51-CF50-30B8-9A05-A5010B66D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149"/>
          </a:xfrm>
        </p:spPr>
        <p:txBody>
          <a:bodyPr/>
          <a:lstStyle/>
          <a:p>
            <a:pPr algn="ctr"/>
            <a:r>
              <a:rPr lang="en-US" dirty="0"/>
              <a:t>E- Payment Methods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DFD55D-AF9A-9C93-E2A1-DB0386672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9AAD51-3165-4016-9400-A4201F98EE24}"/>
              </a:ext>
            </a:extLst>
          </p:cNvPr>
          <p:cNvSpPr txBox="1"/>
          <p:nvPr/>
        </p:nvSpPr>
        <p:spPr>
          <a:xfrm>
            <a:off x="1169581" y="1541720"/>
            <a:ext cx="9558670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is the employer’s responsibility to pay employee income tax in the country where its employees are tax residents - not in the country where it is headquartered.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Each Employer has their specific payroll cycles (monthly, bi-monthly or weekly).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employer can either do the payroll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internally within their financial department or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outsource it to a local Payroll Provider that will issue payroll checks, pay local taxes and social security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third alternative is using an ‘Employer of Record’ whose function is to </a:t>
            </a:r>
            <a:r>
              <a:rPr lang="en-US" sz="20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handle a variety of compliance aspects in multiple legal jurisdictions.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960"/>
              </a:lnSpc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"/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many cases companies hire contractors instead of international full-time remote employees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ts val="196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280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B7CC1-5C1D-C18A-0D0A-E87C5EAC1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9- Summary and Conclusion - Steps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1787C-8659-BD80-A790-C66D8B851411}"/>
              </a:ext>
            </a:extLst>
          </p:cNvPr>
          <p:cNvSpPr txBox="1"/>
          <p:nvPr/>
        </p:nvSpPr>
        <p:spPr>
          <a:xfrm>
            <a:off x="838200" y="1887282"/>
            <a:ext cx="10514076" cy="4332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1- Understand what working remotely entails</a:t>
            </a: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2-</a:t>
            </a:r>
            <a:r>
              <a:rPr lang="en-US" sz="2200" dirty="0"/>
              <a:t> </a:t>
            </a:r>
            <a:r>
              <a:rPr lang="en-US" sz="2200" dirty="0">
                <a:effectLst/>
              </a:rPr>
              <a:t>Ask yourself if you have the right personality and skills to be happy</a:t>
            </a: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3- </a:t>
            </a:r>
            <a:r>
              <a:rPr lang="en-US" sz="2200" dirty="0">
                <a:effectLst/>
              </a:rPr>
              <a:t>Select no more than a handful of ‘remote only’ recruiting agencies </a:t>
            </a: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4- Prepare your profile and remote work resume. </a:t>
            </a: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5- Prepare for your remote work interview (s)</a:t>
            </a: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6- </a:t>
            </a:r>
            <a:r>
              <a:rPr lang="en-US" sz="2200" dirty="0"/>
              <a:t>F</a:t>
            </a:r>
            <a:r>
              <a:rPr lang="en-US" sz="2200" dirty="0">
                <a:effectLst/>
              </a:rPr>
              <a:t>ollow up </a:t>
            </a:r>
            <a:r>
              <a:rPr lang="en-US" sz="2200" dirty="0"/>
              <a:t>with a</a:t>
            </a:r>
            <a:r>
              <a:rPr lang="en-US" sz="2200" dirty="0">
                <a:effectLst/>
              </a:rPr>
              <a:t> letter </a:t>
            </a:r>
            <a:r>
              <a:rPr lang="en-US" sz="2200" dirty="0"/>
              <a:t>highlighting your interest and comfort with remote working</a:t>
            </a:r>
            <a:endParaRPr lang="en-US" sz="2200" dirty="0">
              <a:effectLst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740E86-029D-74FC-ABDB-094910363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1212780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529D-0A96-D818-B599-635A792B8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effectLst/>
                <a:ea typeface="Times New Roman" panose="02020603050405020304" pitchFamily="18" charset="0"/>
              </a:rPr>
              <a:t>Schedule 2 - Top Recruiting Agencies for International Remote work- A comparison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D25D64-1305-FEAB-7CD9-27A5FA70C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066B6-F025-F24C-F991-9C977BD8FA17}"/>
              </a:ext>
            </a:extLst>
          </p:cNvPr>
          <p:cNvSpPr txBox="1"/>
          <p:nvPr/>
        </p:nvSpPr>
        <p:spPr>
          <a:xfrm>
            <a:off x="3145134" y="2150347"/>
            <a:ext cx="6059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See Attachment</a:t>
            </a:r>
          </a:p>
        </p:txBody>
      </p:sp>
    </p:spTree>
    <p:extLst>
      <p:ext uri="{BB962C8B-B14F-4D97-AF65-F5344CB8AC3E}">
        <p14:creationId xmlns:p14="http://schemas.microsoft.com/office/powerpoint/2010/main" val="2411207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E3213-6BBC-8F2E-0968-62209C9C6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Resources </a:t>
            </a:r>
            <a:br>
              <a:rPr lang="en-US" dirty="0"/>
            </a:br>
            <a:r>
              <a:rPr lang="en-US" dirty="0"/>
              <a:t>Appendix 1 - Glossary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3D1D5F-60C5-87F0-56EA-1661CE4BA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09148" y="6356350"/>
            <a:ext cx="2544651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D49FF9-89FE-E8F7-7F74-DA8BB5FB2A01}"/>
              </a:ext>
            </a:extLst>
          </p:cNvPr>
          <p:cNvSpPr txBox="1"/>
          <p:nvPr/>
        </p:nvSpPr>
        <p:spPr>
          <a:xfrm>
            <a:off x="3828422" y="2441749"/>
            <a:ext cx="469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See Attachment</a:t>
            </a:r>
          </a:p>
        </p:txBody>
      </p:sp>
    </p:spTree>
    <p:extLst>
      <p:ext uri="{BB962C8B-B14F-4D97-AF65-F5344CB8AC3E}">
        <p14:creationId xmlns:p14="http://schemas.microsoft.com/office/powerpoint/2010/main" val="9848929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F211-BA65-57BE-E8D9-18543CCA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Resources </a:t>
            </a:r>
            <a:br>
              <a:rPr lang="en-US" dirty="0"/>
            </a:br>
            <a:r>
              <a:rPr lang="en-US" dirty="0"/>
              <a:t>Appendix 2 – Relevant Links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8B8118-30D9-B5E1-3A91-D428B7B00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89454" y="6356350"/>
            <a:ext cx="2364346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255A71-D441-C011-A9D6-954BB27FBB38}"/>
              </a:ext>
            </a:extLst>
          </p:cNvPr>
          <p:cNvSpPr txBox="1"/>
          <p:nvPr/>
        </p:nvSpPr>
        <p:spPr>
          <a:xfrm>
            <a:off x="3506875" y="2230734"/>
            <a:ext cx="548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See Attachment</a:t>
            </a:r>
          </a:p>
        </p:txBody>
      </p:sp>
    </p:spTree>
    <p:extLst>
      <p:ext uri="{BB962C8B-B14F-4D97-AF65-F5344CB8AC3E}">
        <p14:creationId xmlns:p14="http://schemas.microsoft.com/office/powerpoint/2010/main" val="32429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8" name="Rectangle 307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268F532-33E9-35FF-9082-42C77E28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4"/>
            <a:ext cx="3692326" cy="17729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Office v/s Remote Work -</a:t>
            </a:r>
            <a:b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Home</a:t>
            </a:r>
          </a:p>
        </p:txBody>
      </p:sp>
      <p:sp>
        <p:nvSpPr>
          <p:cNvPr id="308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3" name="Picture 2" descr="in-office work vs work from home">
            <a:extLst>
              <a:ext uri="{FF2B5EF4-FFF2-40B4-BE49-F238E27FC236}">
                <a16:creationId xmlns:a16="http://schemas.microsoft.com/office/drawing/2014/main" id="{E81D80BD-8C5C-AC04-7AB7-3815C24A9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025442"/>
            <a:ext cx="7214616" cy="477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29E8278-04CD-3463-C010-1C97F2E0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CD265C-BE74-E2AE-187E-03F3AEFDD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196980-F338-3A55-AC22-69842DCF2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25159" y="6356350"/>
            <a:ext cx="2378334" cy="365125"/>
          </a:xfrm>
        </p:spPr>
        <p:txBody>
          <a:bodyPr/>
          <a:lstStyle/>
          <a:p>
            <a:pPr algn="r"/>
            <a:r>
              <a:rPr lang="en-US" dirty="0"/>
              <a:t>Nabil Estefan – 13 December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A82CFD-1D2D-F562-7ACD-A2E80A6D22D8}"/>
              </a:ext>
            </a:extLst>
          </p:cNvPr>
          <p:cNvSpPr txBox="1"/>
          <p:nvPr/>
        </p:nvSpPr>
        <p:spPr>
          <a:xfrm>
            <a:off x="6603493" y="936340"/>
            <a:ext cx="535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Nomad Worker - from the Bahamas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8684B4-E087-D212-3ED3-B6021F656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0859"/>
            <a:ext cx="5965928" cy="35868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F57AA9-7A1F-C04F-7D4B-08B37763BC97}"/>
              </a:ext>
            </a:extLst>
          </p:cNvPr>
          <p:cNvSpPr txBox="1"/>
          <p:nvPr/>
        </p:nvSpPr>
        <p:spPr>
          <a:xfrm>
            <a:off x="548854" y="892947"/>
            <a:ext cx="4313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Remote Worker – Co-Working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BE99CD-0B9E-EFDD-32D0-89C19D3EE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28" y="1670860"/>
            <a:ext cx="5785348" cy="35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260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FF8723-832B-BD94-6EC2-71E0C43A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Countries with Digital Nomad Visas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9B72B0-ACD6-200C-463B-BBCF5BF16C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Spain</a:t>
            </a:r>
          </a:p>
          <a:p>
            <a:r>
              <a:rPr lang="en-US" dirty="0"/>
              <a:t>Portugal</a:t>
            </a:r>
          </a:p>
          <a:p>
            <a:r>
              <a:rPr lang="en-US" dirty="0"/>
              <a:t>Germany</a:t>
            </a:r>
          </a:p>
          <a:p>
            <a:r>
              <a:rPr lang="en-US" dirty="0"/>
              <a:t>Croatia</a:t>
            </a:r>
          </a:p>
          <a:p>
            <a:r>
              <a:rPr lang="en-US" dirty="0"/>
              <a:t>Iceland</a:t>
            </a:r>
          </a:p>
          <a:p>
            <a:r>
              <a:rPr lang="en-US" dirty="0"/>
              <a:t>Czech Republic</a:t>
            </a:r>
          </a:p>
          <a:p>
            <a:r>
              <a:rPr lang="en-US" dirty="0"/>
              <a:t>Cyprus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84F9AF-89DF-E456-8792-AE0B53413D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Costa Rica</a:t>
            </a:r>
          </a:p>
          <a:p>
            <a:r>
              <a:rPr lang="en-US" dirty="0"/>
              <a:t>Bahamas</a:t>
            </a:r>
          </a:p>
          <a:p>
            <a:r>
              <a:rPr lang="en-US" dirty="0"/>
              <a:t>Barbados</a:t>
            </a:r>
          </a:p>
          <a:p>
            <a:r>
              <a:rPr lang="en-US" dirty="0"/>
              <a:t>Cayman Islands</a:t>
            </a:r>
          </a:p>
          <a:p>
            <a:r>
              <a:rPr lang="en-US" dirty="0"/>
              <a:t>Bermuda</a:t>
            </a:r>
          </a:p>
          <a:p>
            <a:r>
              <a:rPr lang="en-US" dirty="0"/>
              <a:t>Mexico</a:t>
            </a:r>
          </a:p>
          <a:p>
            <a:r>
              <a:rPr lang="en-US" dirty="0"/>
              <a:t>Taiwan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157A1B-51B5-6069-5097-CF7DBEB79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178846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9CE58B-75C2-7431-4525-A1F18DF0F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57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Some </a:t>
            </a:r>
            <a:r>
              <a:rPr lang="en-US" dirty="0"/>
              <a:t>R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emote Work </a:t>
            </a:r>
            <a:r>
              <a:rPr lang="en-US" dirty="0"/>
              <a:t>S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tatistics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406BEC-CFA0-1E78-B194-A37023A5E807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56% of Global Employers currently offer remote work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Half of all Jobs are considered compatible for remote work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In the past 5 years remote work grew 44% per year</a:t>
            </a:r>
            <a:br>
              <a:rPr lang="en-US" sz="2200" dirty="0">
                <a:effectLst/>
              </a:rPr>
            </a:b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61% of US workers would accept a pay cut to be able to work from home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2/3 of workers believe that continuing to work remotely will make them happier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It’s anticipated that by 2027, more people will work remotely than not</a:t>
            </a:r>
          </a:p>
          <a:p>
            <a:pPr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</a:rPr>
              <a:t>A new Job Title has surfaced. It is the Chief Remote Officer.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67F9E4-9E34-F34E-4958-916E93EE4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1987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D1A2CED-DA9B-4CCF-8215-CFC65FE71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62DFC44-A40C-4573-9230-B3EDB3EC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4834E2-EF09-EE9A-5A6B-B5F9C5A38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09521"/>
            <a:ext cx="10232136" cy="10149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Suitable Remote Work Jobs – A Sample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589D35-CF9F-4DE9-A792-8571A09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658327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FB77FB-BDCD-4CA0-3F38-3357D8A6F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Nabil Estefan – 13 December 2022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C967C59A-251F-68C0-60C7-CC185DADD5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4988032"/>
              </p:ext>
            </p:extLst>
          </p:nvPr>
        </p:nvGraphicFramePr>
        <p:xfrm>
          <a:off x="1115568" y="1673352"/>
          <a:ext cx="10232136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5148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9BAEF6-4916-A1BF-F9BC-D025245E3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Most Popular Remote jobs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DBA71-D59B-54B4-6AB5-83C5191CF9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8F88CD-D0E1-83CA-E45B-653B3438DBB9}"/>
              </a:ext>
            </a:extLst>
          </p:cNvPr>
          <p:cNvSpPr txBox="1"/>
          <p:nvPr/>
        </p:nvSpPr>
        <p:spPr>
          <a:xfrm>
            <a:off x="6513788" y="2333297"/>
            <a:ext cx="4840010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Product designer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Writer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Product manager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Executive assistant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Recruiter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Social-Media manager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Marketing  Manager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Graphic designer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Accountant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WordPress developer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Senior software engineer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0C6C72-BBE9-7D35-8417-6A65C33F0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Nabil Estefan – 13 December 2022</a:t>
            </a:r>
          </a:p>
        </p:txBody>
      </p:sp>
    </p:spTree>
    <p:extLst>
      <p:ext uri="{BB962C8B-B14F-4D97-AF65-F5344CB8AC3E}">
        <p14:creationId xmlns:p14="http://schemas.microsoft.com/office/powerpoint/2010/main" val="33651971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21269</TotalTime>
  <Words>2370</Words>
  <Application>Microsoft Macintosh PowerPoint</Application>
  <PresentationFormat>Widescreen</PresentationFormat>
  <Paragraphs>461</Paragraphs>
  <Slides>38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Times New Roman</vt:lpstr>
      <vt:lpstr>Wingdings</vt:lpstr>
      <vt:lpstr>Thème Office</vt:lpstr>
      <vt:lpstr>  Securing International Remote Jobs over the Internet </vt:lpstr>
      <vt:lpstr>Table of Contents </vt:lpstr>
      <vt:lpstr>What is Remote Working? - Terminology   Telework? Telecommute? Remote Work? Nomad Work? </vt:lpstr>
      <vt:lpstr>Office v/s Remote Work - Home</vt:lpstr>
      <vt:lpstr>PowerPoint Presentation</vt:lpstr>
      <vt:lpstr>Countries with Digital Nomad Visas</vt:lpstr>
      <vt:lpstr>Some Remote Work Statistics</vt:lpstr>
      <vt:lpstr>Suitable Remote Work Jobs – A Sample</vt:lpstr>
      <vt:lpstr>Most Popular Remote jobs </vt:lpstr>
      <vt:lpstr>Sample of Remote Work Pay Rates </vt:lpstr>
      <vt:lpstr>Sample of Remote Work Pay Rates – Schedule 1 </vt:lpstr>
      <vt:lpstr>2. Advantages &amp; Disadvantages of  Remote Work </vt:lpstr>
      <vt:lpstr>Advantages &amp; Disadvantages to the Remote Worker </vt:lpstr>
      <vt:lpstr>Distractions at Home</vt:lpstr>
      <vt:lpstr>Time Management – Impact on Family</vt:lpstr>
      <vt:lpstr>Advantages &amp; Disadvantages to the Employer</vt:lpstr>
      <vt:lpstr>3- Is Remote Work Right for You? </vt:lpstr>
      <vt:lpstr>Balancing Work and Life </vt:lpstr>
      <vt:lpstr>4- How to Find Remote Jobs Internationally? </vt:lpstr>
      <vt:lpstr>Remote Work Recruiting Agencies - Variations</vt:lpstr>
      <vt:lpstr>A- Top Recruiting Agencies for International Remote work- A comparison</vt:lpstr>
      <vt:lpstr>Top Recruiting Agencies for International Remote Work- A Comparison</vt:lpstr>
      <vt:lpstr>Well Established Recruiting Agencies</vt:lpstr>
      <vt:lpstr>B-Top Remote Jobs Companies in 2023</vt:lpstr>
      <vt:lpstr>5- What are Remote Employers Looking for? </vt:lpstr>
      <vt:lpstr>6- Writing a Resume for a remote Job </vt:lpstr>
      <vt:lpstr> Other Ways to Attract Remote Employers  </vt:lpstr>
      <vt:lpstr>7- What to Expect in a  Remote Work Interview? </vt:lpstr>
      <vt:lpstr>8-If hired, what can you expect from the employer? </vt:lpstr>
      <vt:lpstr>A- Non Disclosure Agreement (NDA)</vt:lpstr>
      <vt:lpstr>B- Employers Monitoring your Work</vt:lpstr>
      <vt:lpstr>C- HR Employee Book</vt:lpstr>
      <vt:lpstr>D- Conflict Resolution</vt:lpstr>
      <vt:lpstr>E- Payment Methods</vt:lpstr>
      <vt:lpstr>9- Summary and Conclusion - Steps</vt:lpstr>
      <vt:lpstr>Schedule 2 - Top Recruiting Agencies for International Remote work- A comparison</vt:lpstr>
      <vt:lpstr>Resources  Appendix 1 - Glossary</vt:lpstr>
      <vt:lpstr>Resources  Appendix 2 – Relevant Links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Securing International Remote Jobs Over the Internet </dc:title>
  <dc:creator>Nayla Fahed</dc:creator>
  <cp:lastModifiedBy>Nabil Estefan</cp:lastModifiedBy>
  <cp:revision>139</cp:revision>
  <cp:lastPrinted>2022-11-24T14:40:32Z</cp:lastPrinted>
  <dcterms:created xsi:type="dcterms:W3CDTF">2022-11-21T14:34:48Z</dcterms:created>
  <dcterms:modified xsi:type="dcterms:W3CDTF">2022-12-09T09:19:51Z</dcterms:modified>
</cp:coreProperties>
</file>