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3"/>
  </p:notesMasterIdLst>
  <p:sldIdLst>
    <p:sldId id="256" r:id="rId2"/>
  </p:sldIdLst>
  <p:sldSz cx="9144000" cy="6858000" type="letter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0"/>
    <p:restoredTop sz="96197"/>
  </p:normalViewPr>
  <p:slideViewPr>
    <p:cSldViewPr snapToGrid="0">
      <p:cViewPr varScale="1">
        <p:scale>
          <a:sx n="119" d="100"/>
          <a:sy n="119" d="100"/>
        </p:scale>
        <p:origin x="1344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569EA28-884F-2F49-BD29-EC5D3F735847}" type="datetimeFigureOut">
              <a:rPr lang="en-US" smtClean="0"/>
              <a:t>10/27/22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EC5BD57-E1D2-6C4F-B75D-2139561EAC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21566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C2540-5271-F647-9770-0D19ABBDBF17}" type="datetimeFigureOut">
              <a:rPr lang="en-US" smtClean="0"/>
              <a:t>10/27/22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60CB3D-CEC3-D947-8C83-7A58ADC8DE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97372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C2540-5271-F647-9770-0D19ABBDBF17}" type="datetimeFigureOut">
              <a:rPr lang="en-US" smtClean="0"/>
              <a:t>10/27/22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60CB3D-CEC3-D947-8C83-7A58ADC8DE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75397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C2540-5271-F647-9770-0D19ABBDBF17}" type="datetimeFigureOut">
              <a:rPr lang="en-US" smtClean="0"/>
              <a:t>10/27/22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60CB3D-CEC3-D947-8C83-7A58ADC8DE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72831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C2540-5271-F647-9770-0D19ABBDBF17}" type="datetimeFigureOut">
              <a:rPr lang="en-US" smtClean="0"/>
              <a:t>10/27/22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60CB3D-CEC3-D947-8C83-7A58ADC8DE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6132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C2540-5271-F647-9770-0D19ABBDBF17}" type="datetimeFigureOut">
              <a:rPr lang="en-US" smtClean="0"/>
              <a:t>10/27/22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60CB3D-CEC3-D947-8C83-7A58ADC8DE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50855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C2540-5271-F647-9770-0D19ABBDBF17}" type="datetimeFigureOut">
              <a:rPr lang="en-US" smtClean="0"/>
              <a:t>10/27/22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60CB3D-CEC3-D947-8C83-7A58ADC8DE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55590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C2540-5271-F647-9770-0D19ABBDBF17}" type="datetimeFigureOut">
              <a:rPr lang="en-US" smtClean="0"/>
              <a:t>10/27/22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60CB3D-CEC3-D947-8C83-7A58ADC8DE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38282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C2540-5271-F647-9770-0D19ABBDBF17}" type="datetimeFigureOut">
              <a:rPr lang="en-US" smtClean="0"/>
              <a:t>10/27/22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60CB3D-CEC3-D947-8C83-7A58ADC8DE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85733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C2540-5271-F647-9770-0D19ABBDBF17}" type="datetimeFigureOut">
              <a:rPr lang="en-US" smtClean="0"/>
              <a:t>10/27/22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60CB3D-CEC3-D947-8C83-7A58ADC8DE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31371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C2540-5271-F647-9770-0D19ABBDBF17}" type="datetimeFigureOut">
              <a:rPr lang="en-US" smtClean="0"/>
              <a:t>10/27/22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60CB3D-CEC3-D947-8C83-7A58ADC8DE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96059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C2540-5271-F647-9770-0D19ABBDBF17}" type="datetimeFigureOut">
              <a:rPr lang="en-US" smtClean="0"/>
              <a:t>10/27/22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60CB3D-CEC3-D947-8C83-7A58ADC8DE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46674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FC2540-5271-F647-9770-0D19ABBDBF17}" type="datetimeFigureOut">
              <a:rPr lang="en-US" smtClean="0"/>
              <a:t>10/27/22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60CB3D-CEC3-D947-8C83-7A58ADC8DE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89474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2AC9726A-6156-797A-738A-1AA98F31D82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04670991"/>
              </p:ext>
            </p:extLst>
          </p:nvPr>
        </p:nvGraphicFramePr>
        <p:xfrm>
          <a:off x="333704" y="1072947"/>
          <a:ext cx="8625362" cy="555645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725072">
                  <a:extLst>
                    <a:ext uri="{9D8B030D-6E8A-4147-A177-3AD203B41FA5}">
                      <a16:colId xmlns:a16="http://schemas.microsoft.com/office/drawing/2014/main" val="1636653571"/>
                    </a:ext>
                  </a:extLst>
                </a:gridCol>
                <a:gridCol w="888819">
                  <a:extLst>
                    <a:ext uri="{9D8B030D-6E8A-4147-A177-3AD203B41FA5}">
                      <a16:colId xmlns:a16="http://schemas.microsoft.com/office/drawing/2014/main" val="1253196358"/>
                    </a:ext>
                  </a:extLst>
                </a:gridCol>
                <a:gridCol w="836253">
                  <a:extLst>
                    <a:ext uri="{9D8B030D-6E8A-4147-A177-3AD203B41FA5}">
                      <a16:colId xmlns:a16="http://schemas.microsoft.com/office/drawing/2014/main" val="1310865071"/>
                    </a:ext>
                  </a:extLst>
                </a:gridCol>
                <a:gridCol w="1725072">
                  <a:extLst>
                    <a:ext uri="{9D8B030D-6E8A-4147-A177-3AD203B41FA5}">
                      <a16:colId xmlns:a16="http://schemas.microsoft.com/office/drawing/2014/main" val="558070653"/>
                    </a:ext>
                  </a:extLst>
                </a:gridCol>
                <a:gridCol w="456698">
                  <a:extLst>
                    <a:ext uri="{9D8B030D-6E8A-4147-A177-3AD203B41FA5}">
                      <a16:colId xmlns:a16="http://schemas.microsoft.com/office/drawing/2014/main" val="637828239"/>
                    </a:ext>
                  </a:extLst>
                </a:gridCol>
                <a:gridCol w="456698">
                  <a:extLst>
                    <a:ext uri="{9D8B030D-6E8A-4147-A177-3AD203B41FA5}">
                      <a16:colId xmlns:a16="http://schemas.microsoft.com/office/drawing/2014/main" val="1509574843"/>
                    </a:ext>
                  </a:extLst>
                </a:gridCol>
                <a:gridCol w="405839">
                  <a:extLst>
                    <a:ext uri="{9D8B030D-6E8A-4147-A177-3AD203B41FA5}">
                      <a16:colId xmlns:a16="http://schemas.microsoft.com/office/drawing/2014/main" val="1371433242"/>
                    </a:ext>
                  </a:extLst>
                </a:gridCol>
                <a:gridCol w="405839">
                  <a:extLst>
                    <a:ext uri="{9D8B030D-6E8A-4147-A177-3AD203B41FA5}">
                      <a16:colId xmlns:a16="http://schemas.microsoft.com/office/drawing/2014/main" val="405616326"/>
                    </a:ext>
                  </a:extLst>
                </a:gridCol>
                <a:gridCol w="1725072">
                  <a:extLst>
                    <a:ext uri="{9D8B030D-6E8A-4147-A177-3AD203B41FA5}">
                      <a16:colId xmlns:a16="http://schemas.microsoft.com/office/drawing/2014/main" val="1576238540"/>
                    </a:ext>
                  </a:extLst>
                </a:gridCol>
              </a:tblGrid>
              <a:tr h="167951">
                <a:tc gridSpan="2">
                  <a:txBody>
                    <a:bodyPr/>
                    <a:lstStyle/>
                    <a:p>
                      <a:r>
                        <a:rPr lang="en-US" sz="1200" b="0" i="0" dirty="0">
                          <a:latin typeface="PP Agrandir" pitchFamily="2" charset="77"/>
                        </a:rPr>
                        <a:t>Name:</a:t>
                      </a:r>
                    </a:p>
                  </a:txBody>
                  <a:tcPr marL="68580" marR="68580" marT="34290" marB="34290"/>
                </a:tc>
                <a:tc hMerge="1">
                  <a:txBody>
                    <a:bodyPr/>
                    <a:lstStyle/>
                    <a:p>
                      <a:r>
                        <a:rPr lang="en-US" sz="1200" b="0" i="0" dirty="0">
                          <a:latin typeface="PP Agrandir" pitchFamily="2" charset="77"/>
                        </a:rPr>
                        <a:t>Date:</a:t>
                      </a:r>
                    </a:p>
                  </a:txBody>
                  <a:tcPr marL="68580" marR="68580" marT="34290" marB="34290"/>
                </a:tc>
                <a:tc gridSpan="2">
                  <a:txBody>
                    <a:bodyPr/>
                    <a:lstStyle/>
                    <a:p>
                      <a:r>
                        <a:rPr lang="en-US" sz="1200" b="0" i="0" dirty="0">
                          <a:latin typeface="PP Agrandir" pitchFamily="2" charset="77"/>
                        </a:rPr>
                        <a:t>Date:</a:t>
                      </a:r>
                    </a:p>
                  </a:txBody>
                  <a:tcPr marL="68580" marR="68580" marT="34290" marB="34290"/>
                </a:tc>
                <a:tc hMerge="1">
                  <a:txBody>
                    <a:bodyPr/>
                    <a:lstStyle/>
                    <a:p>
                      <a:r>
                        <a:rPr lang="en-US" sz="1200" b="0" i="0" dirty="0">
                          <a:latin typeface="PP Agrandir" pitchFamily="2" charset="77"/>
                        </a:rPr>
                        <a:t>Date:</a:t>
                      </a:r>
                      <a:endParaRPr lang="en-US" sz="14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200" b="0" i="0" dirty="0">
                          <a:latin typeface="PP Agrandir" pitchFamily="2" charset="77"/>
                        </a:rPr>
                        <a:t>TP: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en-US" sz="1200" b="0" i="0" dirty="0">
                        <a:latin typeface="PP Agrandir" pitchFamily="2" charset="77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200" b="0" i="0" dirty="0">
                          <a:latin typeface="PP Agrandir" pitchFamily="2" charset="77"/>
                        </a:rPr>
                        <a:t>LP: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en-US" sz="1200" b="0" i="0" dirty="0">
                        <a:latin typeface="PP Agrandir" pitchFamily="2" charset="77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200" b="0" i="0" dirty="0">
                          <a:latin typeface="PP Agrandir" pitchFamily="2" charset="77"/>
                        </a:rPr>
                        <a:t>Score: (__/5)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811728651"/>
                  </a:ext>
                </a:extLst>
              </a:tr>
              <a:tr h="826755">
                <a:tc gridSpan="9">
                  <a:txBody>
                    <a:bodyPr/>
                    <a:lstStyle/>
                    <a:p>
                      <a:r>
                        <a:rPr lang="en-US" sz="1200" b="0" i="0" dirty="0">
                          <a:latin typeface="PP Agrandir" pitchFamily="2" charset="77"/>
                        </a:rPr>
                        <a:t>Overall Commentary (inc. core alignment):</a:t>
                      </a:r>
                    </a:p>
                    <a:p>
                      <a:pPr marL="115888" indent="-115888"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lang="en-US" sz="1000" b="0" i="0" dirty="0">
                          <a:latin typeface="PP Agrandir" pitchFamily="2" charset="77"/>
                        </a:rPr>
                        <a:t> </a:t>
                      </a:r>
                    </a:p>
                    <a:p>
                      <a:pPr marL="115888" indent="-115888"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lang="en-US" sz="1000" b="0" i="0" dirty="0">
                          <a:latin typeface="PP Agrandir" pitchFamily="2" charset="77"/>
                        </a:rPr>
                        <a:t> </a:t>
                      </a:r>
                    </a:p>
                    <a:p>
                      <a:pPr marL="115888" indent="-115888"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lang="en-US" sz="1000" b="0" i="0" dirty="0">
                          <a:latin typeface="PP Agrandir" pitchFamily="2" charset="77"/>
                        </a:rPr>
                        <a:t> </a:t>
                      </a:r>
                    </a:p>
                  </a:txBody>
                  <a:tcPr marL="68580" marR="68580" marT="34290" marB="34290"/>
                </a:tc>
                <a:tc hMerge="1">
                  <a:txBody>
                    <a:bodyPr/>
                    <a:lstStyle/>
                    <a:p>
                      <a:endParaRPr lang="en-US" sz="1400"/>
                    </a:p>
                  </a:txBody>
                  <a:tcPr marL="68580" marR="68580" marT="34290" marB="3429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1400"/>
                    </a:p>
                  </a:txBody>
                  <a:tcPr marL="68580" marR="68580" marT="34290" marB="34290"/>
                </a:tc>
                <a:tc hMerge="1">
                  <a:txBody>
                    <a:bodyPr/>
                    <a:lstStyle/>
                    <a:p>
                      <a:endParaRPr lang="en-US" sz="1400"/>
                    </a:p>
                  </a:txBody>
                  <a:tcPr marL="68580" marR="68580" marT="34290" marB="3429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1400" dirty="0"/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3523248665"/>
                  </a:ext>
                </a:extLst>
              </a:tr>
              <a:tr h="250716">
                <a:tc>
                  <a:txBody>
                    <a:bodyPr/>
                    <a:lstStyle/>
                    <a:p>
                      <a:pPr algn="ctr"/>
                      <a:r>
                        <a:rPr lang="en-US" sz="1200" b="0" i="0" dirty="0">
                          <a:latin typeface="PP Agrandir" pitchFamily="2" charset="77"/>
                        </a:rPr>
                        <a:t>1. Vocation (__/5)</a:t>
                      </a:r>
                    </a:p>
                  </a:txBody>
                  <a:tcPr marL="68580" marR="68580" marT="34290" marB="34290"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200" b="0" i="0" dirty="0">
                          <a:latin typeface="PP Agrandir" pitchFamily="2" charset="77"/>
                        </a:rPr>
                        <a:t>2. People (__/5)</a:t>
                      </a:r>
                    </a:p>
                  </a:txBody>
                  <a:tcPr marL="68580" marR="68580" marT="34290" marB="34290"/>
                </a:tc>
                <a:tc hMerge="1">
                  <a:txBody>
                    <a:bodyPr/>
                    <a:lstStyle/>
                    <a:p>
                      <a:pPr algn="ctr"/>
                      <a:endParaRPr lang="en-US" sz="1200" b="0" i="0" dirty="0">
                        <a:latin typeface="PP Agrandir" pitchFamily="2" charset="77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0" i="0" dirty="0">
                          <a:latin typeface="PP Agrandir" pitchFamily="2" charset="77"/>
                        </a:rPr>
                        <a:t>3. Health (__/5)</a:t>
                      </a:r>
                    </a:p>
                  </a:txBody>
                  <a:tcPr marL="68580" marR="68580" marT="34290" marB="34290"/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en-US" sz="1200" b="0" i="0" dirty="0">
                          <a:latin typeface="PP Agrandir" pitchFamily="2" charset="77"/>
                        </a:rPr>
                        <a:t>4. Spirit (__/5)</a:t>
                      </a:r>
                    </a:p>
                  </a:txBody>
                  <a:tcPr marL="68580" marR="68580" marT="34290" marB="3429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200" b="0" i="0" dirty="0">
                        <a:latin typeface="PP Agrandir" pitchFamily="2" charset="77"/>
                      </a:endParaRPr>
                    </a:p>
                  </a:txBody>
                  <a:tcPr marL="68580" marR="68580" marT="34290" marB="3429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0" i="0" dirty="0">
                          <a:latin typeface="PP Agrandir" pitchFamily="2" charset="77"/>
                        </a:rPr>
                        <a:t>5. Expression (__/5)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853062087"/>
                  </a:ext>
                </a:extLst>
              </a:tr>
              <a:tr h="1185839">
                <a:tc>
                  <a:txBody>
                    <a:bodyPr/>
                    <a:lstStyle/>
                    <a:p>
                      <a:r>
                        <a:rPr lang="en-US" sz="1000" b="0" i="0" dirty="0">
                          <a:latin typeface="PP Agrandir" pitchFamily="2" charset="77"/>
                        </a:rPr>
                        <a:t>This period:</a:t>
                      </a:r>
                    </a:p>
                    <a:p>
                      <a:pPr marL="115888" indent="-115888"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lang="en-US" sz="1000" b="0" i="0" dirty="0">
                          <a:latin typeface="PP Agrandir" pitchFamily="2" charset="77"/>
                        </a:rPr>
                        <a:t> </a:t>
                      </a:r>
                    </a:p>
                    <a:p>
                      <a:pPr marL="115888" indent="-115888"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lang="en-US" sz="1000" b="0" i="0" dirty="0">
                          <a:latin typeface="PP Agrandir" pitchFamily="2" charset="77"/>
                        </a:rPr>
                        <a:t> </a:t>
                      </a:r>
                    </a:p>
                    <a:p>
                      <a:pPr marL="115888" indent="-115888"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lang="en-US" sz="1000" b="0" i="0" dirty="0">
                          <a:latin typeface="PP Agrandir" pitchFamily="2" charset="77"/>
                        </a:rPr>
                        <a:t> </a:t>
                      </a:r>
                    </a:p>
                    <a:p>
                      <a:pPr marL="115888" indent="-115888">
                        <a:buFont typeface="Arial" panose="020B0604020202020204" pitchFamily="34" charset="0"/>
                        <a:buChar char="•"/>
                        <a:tabLst/>
                      </a:pPr>
                      <a:endParaRPr lang="en-US" sz="1000" b="0" i="0" dirty="0">
                        <a:latin typeface="PP Agrandir" pitchFamily="2" charset="77"/>
                      </a:endParaRPr>
                    </a:p>
                  </a:txBody>
                  <a:tcPr marL="68580" marR="68580" marT="34290" marB="34290"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PP Agrandir" pitchFamily="2" charset="77"/>
                          <a:ea typeface="+mn-ea"/>
                          <a:cs typeface="+mn-cs"/>
                        </a:rPr>
                        <a:t>This period:</a:t>
                      </a:r>
                    </a:p>
                    <a:p>
                      <a:pPr marL="115888" marR="0" lvl="0" indent="-115888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US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PP Agrandir" pitchFamily="2" charset="77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pPr marL="115888" marR="0" lvl="0" indent="-115888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US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PP Agrandir" pitchFamily="2" charset="77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pPr marL="115888" marR="0" lvl="0" indent="-115888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US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PP Agrandir" pitchFamily="2" charset="77"/>
                          <a:ea typeface="+mn-ea"/>
                          <a:cs typeface="+mn-cs"/>
                        </a:rPr>
                        <a:t> </a:t>
                      </a:r>
                      <a:endParaRPr kumimoji="0" lang="en-US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PP Agrandir" pitchFamily="2" charset="77"/>
                        <a:ea typeface="+mn-ea"/>
                        <a:cs typeface="+mn-cs"/>
                      </a:endParaRPr>
                    </a:p>
                  </a:txBody>
                  <a:tcPr marL="68580" marR="68580" marT="34290" marB="34290"/>
                </a:tc>
                <a:tc hMerge="1">
                  <a:txBody>
                    <a:bodyPr/>
                    <a:lstStyle/>
                    <a:p>
                      <a:endParaRPr lang="en-US" sz="1000" b="0" i="0">
                        <a:latin typeface="PP Agrandir" pitchFamily="2" charset="77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PP Agrandir" pitchFamily="2" charset="77"/>
                          <a:ea typeface="+mn-ea"/>
                          <a:cs typeface="+mn-cs"/>
                        </a:rPr>
                        <a:t>This period:</a:t>
                      </a:r>
                    </a:p>
                    <a:p>
                      <a:pPr marL="115888" marR="0" lvl="0" indent="-115888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US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PP Agrandir" pitchFamily="2" charset="77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pPr marL="115888" marR="0" lvl="0" indent="-115888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US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PP Agrandir" pitchFamily="2" charset="77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pPr marL="115888" marR="0" lvl="0" indent="-115888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US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PP Agrandir" pitchFamily="2" charset="77"/>
                          <a:ea typeface="+mn-ea"/>
                          <a:cs typeface="+mn-cs"/>
                        </a:rPr>
                        <a:t> </a:t>
                      </a:r>
                      <a:endParaRPr kumimoji="0" lang="en-US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PP Agrandir" pitchFamily="2" charset="77"/>
                        <a:ea typeface="+mn-ea"/>
                        <a:cs typeface="+mn-cs"/>
                      </a:endParaRPr>
                    </a:p>
                  </a:txBody>
                  <a:tcPr marL="68580" marR="68580" marT="34290" marB="34290"/>
                </a:tc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PP Agrandir" pitchFamily="2" charset="77"/>
                          <a:ea typeface="+mn-ea"/>
                          <a:cs typeface="+mn-cs"/>
                        </a:rPr>
                        <a:t>This period:</a:t>
                      </a:r>
                    </a:p>
                    <a:p>
                      <a:pPr marL="115888" marR="0" lvl="0" indent="-115888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US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PP Agrandir" pitchFamily="2" charset="77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pPr marL="115888" marR="0" lvl="0" indent="-115888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US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PP Agrandir" pitchFamily="2" charset="77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pPr marL="115888" marR="0" lvl="0" indent="-115888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US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PP Agrandir" pitchFamily="2" charset="77"/>
                          <a:ea typeface="+mn-ea"/>
                          <a:cs typeface="+mn-cs"/>
                        </a:rPr>
                        <a:t> </a:t>
                      </a:r>
                      <a:endParaRPr kumimoji="0" lang="en-US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PP Agrandir" pitchFamily="2" charset="77"/>
                        <a:ea typeface="+mn-ea"/>
                        <a:cs typeface="+mn-cs"/>
                      </a:endParaRPr>
                    </a:p>
                  </a:txBody>
                  <a:tcPr marL="68580" marR="68580" marT="34290" marB="3429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1000" b="0" i="0">
                        <a:latin typeface="PP Agrandir" pitchFamily="2" charset="77"/>
                      </a:endParaRPr>
                    </a:p>
                  </a:txBody>
                  <a:tcPr marL="68580" marR="68580" marT="34290" marB="3429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PP Agrandir" pitchFamily="2" charset="77"/>
                          <a:ea typeface="+mn-ea"/>
                          <a:cs typeface="+mn-cs"/>
                        </a:rPr>
                        <a:t>This period:</a:t>
                      </a:r>
                    </a:p>
                    <a:p>
                      <a:pPr marL="115888" marR="0" lvl="0" indent="-115888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US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PP Agrandir" pitchFamily="2" charset="77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pPr marL="115888" marR="0" lvl="0" indent="-115888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US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PP Agrandir" pitchFamily="2" charset="77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pPr marL="115888" marR="0" lvl="0" indent="-115888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US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PP Agrandir" pitchFamily="2" charset="77"/>
                          <a:ea typeface="+mn-ea"/>
                          <a:cs typeface="+mn-cs"/>
                        </a:rPr>
                        <a:t> 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4022725648"/>
                  </a:ext>
                </a:extLst>
              </a:tr>
              <a:tr h="1106373">
                <a:tc>
                  <a:txBody>
                    <a:bodyPr/>
                    <a:lstStyle/>
                    <a:p>
                      <a:r>
                        <a:rPr lang="en-US" sz="1000" b="0" i="0" dirty="0">
                          <a:latin typeface="PP Agrandir" pitchFamily="2" charset="77"/>
                        </a:rPr>
                        <a:t>Next period actions:</a:t>
                      </a:r>
                    </a:p>
                    <a:p>
                      <a:pPr marL="115888" indent="-115888"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lang="en-US" sz="1000" b="0" i="0" dirty="0">
                          <a:latin typeface="PP Agrandir" pitchFamily="2" charset="77"/>
                        </a:rPr>
                        <a:t> </a:t>
                      </a:r>
                    </a:p>
                    <a:p>
                      <a:pPr marL="115888" indent="-115888"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lang="en-US" sz="1000" b="0" i="0" dirty="0">
                          <a:latin typeface="PP Agrandir" pitchFamily="2" charset="77"/>
                        </a:rPr>
                        <a:t> </a:t>
                      </a:r>
                    </a:p>
                    <a:p>
                      <a:pPr marL="115888" indent="-115888"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lang="en-US" sz="1000" b="0" i="0" dirty="0">
                          <a:latin typeface="PP Agrandir" pitchFamily="2" charset="77"/>
                        </a:rPr>
                        <a:t> </a:t>
                      </a:r>
                    </a:p>
                    <a:p>
                      <a:endParaRPr lang="en-US" sz="1000" b="0" i="0" dirty="0">
                        <a:latin typeface="PP Agrandir" pitchFamily="2" charset="77"/>
                      </a:endParaRPr>
                    </a:p>
                  </a:txBody>
                  <a:tcPr marL="68580" marR="68580" marT="34290" marB="34290"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PP Agrandir" pitchFamily="2" charset="77"/>
                          <a:ea typeface="+mn-ea"/>
                          <a:cs typeface="+mn-cs"/>
                        </a:rPr>
                        <a:t>Next period actions:</a:t>
                      </a:r>
                    </a:p>
                    <a:p>
                      <a:pPr marL="115888" marR="0" lvl="0" indent="-115888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US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PP Agrandir" pitchFamily="2" charset="77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pPr marL="115888" marR="0" lvl="0" indent="-115888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US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PP Agrandir" pitchFamily="2" charset="77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pPr marL="115888" marR="0" lvl="0" indent="-115888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US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PP Agrandir" pitchFamily="2" charset="77"/>
                          <a:ea typeface="+mn-ea"/>
                          <a:cs typeface="+mn-cs"/>
                        </a:rPr>
                        <a:t> </a:t>
                      </a:r>
                      <a:endParaRPr kumimoji="0" lang="en-US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PP Agrandir" pitchFamily="2" charset="77"/>
                        <a:ea typeface="+mn-ea"/>
                        <a:cs typeface="+mn-cs"/>
                      </a:endParaRPr>
                    </a:p>
                  </a:txBody>
                  <a:tcPr marL="68580" marR="68580" marT="34290" marB="34290"/>
                </a:tc>
                <a:tc hMerge="1">
                  <a:txBody>
                    <a:bodyPr/>
                    <a:lstStyle/>
                    <a:p>
                      <a:endParaRPr lang="en-US" sz="1000" b="0" i="0" dirty="0">
                        <a:latin typeface="PP Agrandir" pitchFamily="2" charset="77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PP Agrandir" pitchFamily="2" charset="77"/>
                          <a:ea typeface="+mn-ea"/>
                          <a:cs typeface="+mn-cs"/>
                        </a:rPr>
                        <a:t>Next period actions:</a:t>
                      </a:r>
                    </a:p>
                    <a:p>
                      <a:pPr marL="115888" marR="0" lvl="0" indent="-115888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US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PP Agrandir" pitchFamily="2" charset="77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pPr marL="115888" marR="0" lvl="0" indent="-115888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US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PP Agrandir" pitchFamily="2" charset="77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pPr marL="115888" marR="0" lvl="0" indent="-115888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US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PP Agrandir" pitchFamily="2" charset="77"/>
                          <a:ea typeface="+mn-ea"/>
                          <a:cs typeface="+mn-cs"/>
                        </a:rPr>
                        <a:t> </a:t>
                      </a:r>
                      <a:endParaRPr kumimoji="0" lang="en-US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PP Agrandir" pitchFamily="2" charset="77"/>
                        <a:ea typeface="+mn-ea"/>
                        <a:cs typeface="+mn-cs"/>
                      </a:endParaRPr>
                    </a:p>
                  </a:txBody>
                  <a:tcPr marL="68580" marR="68580" marT="34290" marB="34290"/>
                </a:tc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PP Agrandir" pitchFamily="2" charset="77"/>
                          <a:ea typeface="+mn-ea"/>
                          <a:cs typeface="+mn-cs"/>
                        </a:rPr>
                        <a:t>Next period actions:</a:t>
                      </a:r>
                    </a:p>
                    <a:p>
                      <a:pPr marL="115888" marR="0" lvl="0" indent="-115888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US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PP Agrandir" pitchFamily="2" charset="77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pPr marL="115888" marR="0" lvl="0" indent="-115888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US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PP Agrandir" pitchFamily="2" charset="77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pPr marL="115888" marR="0" lvl="0" indent="-115888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US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PP Agrandir" pitchFamily="2" charset="77"/>
                          <a:ea typeface="+mn-ea"/>
                          <a:cs typeface="+mn-cs"/>
                        </a:rPr>
                        <a:t> </a:t>
                      </a:r>
                      <a:endParaRPr kumimoji="0" lang="en-US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PP Agrandir" pitchFamily="2" charset="77"/>
                        <a:ea typeface="+mn-ea"/>
                        <a:cs typeface="+mn-cs"/>
                      </a:endParaRPr>
                    </a:p>
                  </a:txBody>
                  <a:tcPr marL="68580" marR="68580" marT="34290" marB="3429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1000" b="0" i="0">
                        <a:latin typeface="PP Agrandir" pitchFamily="2" charset="77"/>
                      </a:endParaRPr>
                    </a:p>
                  </a:txBody>
                  <a:tcPr marL="68580" marR="68580" marT="34290" marB="3429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PP Agrandir" pitchFamily="2" charset="77"/>
                          <a:ea typeface="+mn-ea"/>
                          <a:cs typeface="+mn-cs"/>
                        </a:rPr>
                        <a:t>Next period actions:</a:t>
                      </a:r>
                    </a:p>
                    <a:p>
                      <a:pPr marL="115888" marR="0" lvl="0" indent="-115888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US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PP Agrandir" pitchFamily="2" charset="77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pPr marL="115888" marR="0" lvl="0" indent="-115888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US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PP Agrandir" pitchFamily="2" charset="77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pPr marL="115888" marR="0" lvl="0" indent="-115888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US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PP Agrandir" pitchFamily="2" charset="77"/>
                          <a:ea typeface="+mn-ea"/>
                          <a:cs typeface="+mn-cs"/>
                        </a:rPr>
                        <a:t> 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228682982"/>
                  </a:ext>
                </a:extLst>
              </a:tr>
              <a:tr h="1092222">
                <a:tc>
                  <a:txBody>
                    <a:bodyPr/>
                    <a:lstStyle/>
                    <a:p>
                      <a:r>
                        <a:rPr lang="en-US" sz="1000" b="0" i="0" dirty="0">
                          <a:latin typeface="PP Agrandir" pitchFamily="2" charset="77"/>
                        </a:rPr>
                        <a:t>Risks/Opportunities</a:t>
                      </a:r>
                    </a:p>
                    <a:p>
                      <a:pPr marL="115888" indent="-115888"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lang="en-US" sz="1000" b="0" i="0" dirty="0">
                          <a:latin typeface="PP Agrandir" pitchFamily="2" charset="77"/>
                        </a:rPr>
                        <a:t> </a:t>
                      </a:r>
                    </a:p>
                    <a:p>
                      <a:pPr marL="115888" indent="-115888"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lang="en-US" sz="1000" b="0" i="0" dirty="0">
                          <a:latin typeface="PP Agrandir" pitchFamily="2" charset="77"/>
                        </a:rPr>
                        <a:t> </a:t>
                      </a:r>
                    </a:p>
                    <a:p>
                      <a:pPr marL="115888" indent="-115888"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lang="en-US" sz="1000" b="0" i="0" dirty="0">
                          <a:latin typeface="PP Agrandir" pitchFamily="2" charset="77"/>
                        </a:rPr>
                        <a:t> </a:t>
                      </a:r>
                    </a:p>
                    <a:p>
                      <a:endParaRPr lang="en-US" sz="1000" b="0" i="0" dirty="0">
                        <a:latin typeface="PP Agrandir" pitchFamily="2" charset="77"/>
                      </a:endParaRPr>
                    </a:p>
                  </a:txBody>
                  <a:tcPr marL="68580" marR="68580" marT="34290" marB="34290"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PP Agrandir" pitchFamily="2" charset="77"/>
                          <a:ea typeface="+mn-ea"/>
                          <a:cs typeface="+mn-cs"/>
                        </a:rPr>
                        <a:t>Risks/Opportunities</a:t>
                      </a:r>
                    </a:p>
                    <a:p>
                      <a:pPr marL="115888" marR="0" lvl="0" indent="-115888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US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PP Agrandir" pitchFamily="2" charset="77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pPr marL="115888" marR="0" lvl="0" indent="-115888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US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PP Agrandir" pitchFamily="2" charset="77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pPr marL="115888" marR="0" lvl="0" indent="-115888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US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PP Agrandir" pitchFamily="2" charset="77"/>
                          <a:ea typeface="+mn-ea"/>
                          <a:cs typeface="+mn-cs"/>
                        </a:rPr>
                        <a:t> </a:t>
                      </a:r>
                      <a:endParaRPr kumimoji="0" lang="en-US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PP Agrandir" pitchFamily="2" charset="77"/>
                        <a:ea typeface="+mn-ea"/>
                        <a:cs typeface="+mn-cs"/>
                      </a:endParaRPr>
                    </a:p>
                  </a:txBody>
                  <a:tcPr marL="68580" marR="68580" marT="34290" marB="34290"/>
                </a:tc>
                <a:tc hMerge="1">
                  <a:txBody>
                    <a:bodyPr/>
                    <a:lstStyle/>
                    <a:p>
                      <a:endParaRPr lang="en-US" sz="1000" b="0" i="0" dirty="0">
                        <a:latin typeface="PP Agrandir" pitchFamily="2" charset="77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PP Agrandir" pitchFamily="2" charset="77"/>
                          <a:ea typeface="+mn-ea"/>
                          <a:cs typeface="+mn-cs"/>
                        </a:rPr>
                        <a:t>Risks/Opportunities</a:t>
                      </a:r>
                    </a:p>
                    <a:p>
                      <a:pPr marL="115888" marR="0" lvl="0" indent="-115888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US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PP Agrandir" pitchFamily="2" charset="77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pPr marL="115888" marR="0" lvl="0" indent="-115888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US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PP Agrandir" pitchFamily="2" charset="77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pPr marL="115888" marR="0" lvl="0" indent="-115888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US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PP Agrandir" pitchFamily="2" charset="77"/>
                          <a:ea typeface="+mn-ea"/>
                          <a:cs typeface="+mn-cs"/>
                        </a:rPr>
                        <a:t> </a:t>
                      </a:r>
                      <a:endParaRPr kumimoji="0" lang="en-US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PP Agrandir" pitchFamily="2" charset="77"/>
                        <a:ea typeface="+mn-ea"/>
                        <a:cs typeface="+mn-cs"/>
                      </a:endParaRPr>
                    </a:p>
                  </a:txBody>
                  <a:tcPr marL="68580" marR="68580" marT="34290" marB="34290"/>
                </a:tc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PP Agrandir" pitchFamily="2" charset="77"/>
                          <a:ea typeface="+mn-ea"/>
                          <a:cs typeface="+mn-cs"/>
                        </a:rPr>
                        <a:t>Risks/Opportunities</a:t>
                      </a:r>
                    </a:p>
                    <a:p>
                      <a:pPr marL="115888" marR="0" lvl="0" indent="-115888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US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PP Agrandir" pitchFamily="2" charset="77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pPr marL="115888" marR="0" lvl="0" indent="-115888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US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PP Agrandir" pitchFamily="2" charset="77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pPr marL="115888" marR="0" lvl="0" indent="-115888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US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PP Agrandir" pitchFamily="2" charset="77"/>
                          <a:ea typeface="+mn-ea"/>
                          <a:cs typeface="+mn-cs"/>
                        </a:rPr>
                        <a:t> </a:t>
                      </a:r>
                      <a:endParaRPr kumimoji="0" lang="en-US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PP Agrandir" pitchFamily="2" charset="77"/>
                        <a:ea typeface="+mn-ea"/>
                        <a:cs typeface="+mn-cs"/>
                      </a:endParaRPr>
                    </a:p>
                  </a:txBody>
                  <a:tcPr marL="68580" marR="68580" marT="34290" marB="3429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1000" b="0" i="0" dirty="0">
                        <a:latin typeface="PP Agrandir" pitchFamily="2" charset="77"/>
                      </a:endParaRPr>
                    </a:p>
                  </a:txBody>
                  <a:tcPr marL="68580" marR="68580" marT="34290" marB="3429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PP Agrandir" pitchFamily="2" charset="77"/>
                          <a:ea typeface="+mn-ea"/>
                          <a:cs typeface="+mn-cs"/>
                        </a:rPr>
                        <a:t>Risks/Opportunities</a:t>
                      </a:r>
                    </a:p>
                    <a:p>
                      <a:pPr marL="115888" marR="0" lvl="0" indent="-115888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US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PP Agrandir" pitchFamily="2" charset="77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pPr marL="115888" marR="0" lvl="0" indent="-115888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US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PP Agrandir" pitchFamily="2" charset="77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pPr marL="115888" marR="0" lvl="0" indent="-115888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US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PP Agrandir" pitchFamily="2" charset="77"/>
                          <a:ea typeface="+mn-ea"/>
                          <a:cs typeface="+mn-cs"/>
                        </a:rPr>
                        <a:t> 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4254259760"/>
                  </a:ext>
                </a:extLst>
              </a:tr>
              <a:tr h="842344">
                <a:tc gridSpan="9">
                  <a:txBody>
                    <a:bodyPr/>
                    <a:lstStyle/>
                    <a:p>
                      <a:r>
                        <a:rPr lang="en-US" sz="1000" b="0" i="0" dirty="0">
                          <a:latin typeface="PP Agrandir" pitchFamily="2" charset="77"/>
                        </a:rPr>
                        <a:t>Notes (inc. Dreams, WIRW/WIGDTGI, Big Ideas, Quick Wins, Watchouts, Key Achievements, Resources Needed, Contribution Opportunities)):</a:t>
                      </a:r>
                    </a:p>
                    <a:p>
                      <a:pPr marL="115888" indent="-115888"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lang="en-US" sz="1000" b="0" i="0" dirty="0">
                          <a:latin typeface="PP Agrandir" pitchFamily="2" charset="77"/>
                        </a:rPr>
                        <a:t> </a:t>
                      </a:r>
                    </a:p>
                    <a:p>
                      <a:pPr marL="115888" indent="-115888"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lang="en-US" sz="1000" b="0" i="0" dirty="0">
                          <a:latin typeface="PP Agrandir" pitchFamily="2" charset="77"/>
                        </a:rPr>
                        <a:t> </a:t>
                      </a:r>
                    </a:p>
                    <a:p>
                      <a:pPr marL="115888" indent="-115888"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lang="en-US" sz="1000" b="0" i="0" dirty="0">
                          <a:latin typeface="PP Agrandir" pitchFamily="2" charset="77"/>
                        </a:rPr>
                        <a:t> </a:t>
                      </a:r>
                    </a:p>
                    <a:p>
                      <a:endParaRPr lang="en-US" sz="1000" b="0" i="0" dirty="0">
                        <a:latin typeface="PP Agrandir" pitchFamily="2" charset="77"/>
                      </a:endParaRPr>
                    </a:p>
                  </a:txBody>
                  <a:tcPr marL="68580" marR="68580" marT="34290" marB="34290"/>
                </a:tc>
                <a:tc hMerge="1">
                  <a:txBody>
                    <a:bodyPr/>
                    <a:lstStyle/>
                    <a:p>
                      <a:endParaRPr lang="en-US" sz="1000" b="0" i="0" dirty="0">
                        <a:latin typeface="PP Agrandir" pitchFamily="2" charset="77"/>
                      </a:endParaRPr>
                    </a:p>
                  </a:txBody>
                  <a:tcPr marL="68580" marR="68580" marT="34290" marB="34290"/>
                </a:tc>
                <a:tc hMerge="1">
                  <a:txBody>
                    <a:bodyPr/>
                    <a:lstStyle/>
                    <a:p>
                      <a:endParaRPr lang="en-US" sz="1000" b="0" i="0" dirty="0">
                        <a:latin typeface="PP Agrandir" pitchFamily="2" charset="77"/>
                      </a:endParaRPr>
                    </a:p>
                  </a:txBody>
                  <a:tcPr marL="68580" marR="68580" marT="34290" marB="34290"/>
                </a:tc>
                <a:tc hMerge="1">
                  <a:txBody>
                    <a:bodyPr/>
                    <a:lstStyle/>
                    <a:p>
                      <a:endParaRPr lang="en-US" sz="1000" b="0" i="0" dirty="0">
                        <a:latin typeface="PP Agrandir" pitchFamily="2" charset="77"/>
                      </a:endParaRPr>
                    </a:p>
                  </a:txBody>
                  <a:tcPr marL="68580" marR="68580" marT="34290" marB="34290"/>
                </a:tc>
                <a:tc hMerge="1">
                  <a:txBody>
                    <a:bodyPr/>
                    <a:lstStyle/>
                    <a:p>
                      <a:endParaRPr lang="en-US" sz="1000" b="0" i="0" dirty="0">
                        <a:latin typeface="PP Agrandir" pitchFamily="2" charset="77"/>
                      </a:endParaRPr>
                    </a:p>
                  </a:txBody>
                  <a:tcPr marL="68580" marR="68580" marT="34290" marB="3429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1000" b="0" i="0" dirty="0">
                        <a:latin typeface="PP Agrandir" pitchFamily="2" charset="77"/>
                      </a:endParaRPr>
                    </a:p>
                  </a:txBody>
                  <a:tcPr marL="68580" marR="68580" marT="34290" marB="3429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1000" b="0" i="0" dirty="0">
                        <a:latin typeface="PP Agrandir" pitchFamily="2" charset="77"/>
                      </a:endParaRP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521972348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3EEF240D-4744-1A06-7B25-0AE966C44AE8}"/>
              </a:ext>
            </a:extLst>
          </p:cNvPr>
          <p:cNvSpPr txBox="1"/>
          <p:nvPr/>
        </p:nvSpPr>
        <p:spPr>
          <a:xfrm>
            <a:off x="333704" y="360133"/>
            <a:ext cx="455026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i="1" dirty="0">
                <a:latin typeface="PP Agrandir" pitchFamily="2" charset="77"/>
              </a:rPr>
              <a:t>The Good Life Book – The Wheel Status</a:t>
            </a:r>
            <a:endParaRPr lang="en-US" b="1" i="1" dirty="0">
              <a:latin typeface="PP Agrandir" pitchFamily="2" charset="77"/>
            </a:endParaRP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23A2F6DD-6C06-F930-211D-55309180B31C}"/>
              </a:ext>
            </a:extLst>
          </p:cNvPr>
          <p:cNvPicPr>
            <a:picLocks noChangeAspect="1"/>
          </p:cNvPicPr>
          <p:nvPr/>
        </p:nvPicPr>
        <p:blipFill>
          <a:blip r:embed="rId2">
            <a:grayscl/>
          </a:blip>
          <a:stretch>
            <a:fillRect/>
          </a:stretch>
        </p:blipFill>
        <p:spPr>
          <a:xfrm>
            <a:off x="8097678" y="209550"/>
            <a:ext cx="861388" cy="832022"/>
          </a:xfrm>
          <a:prstGeom prst="rect">
            <a:avLst/>
          </a:prstGeom>
        </p:spPr>
      </p:pic>
      <p:sp>
        <p:nvSpPr>
          <p:cNvPr id="13" name="Footer Placeholder 12">
            <a:extLst>
              <a:ext uri="{FF2B5EF4-FFF2-40B4-BE49-F238E27FC236}">
                <a16:creationId xmlns:a16="http://schemas.microsoft.com/office/drawing/2014/main" id="{B0A4D69D-CEDD-1809-7890-35B32B14E0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602889" y="6639003"/>
            <a:ext cx="6788076" cy="218997"/>
          </a:xfrm>
        </p:spPr>
        <p:txBody>
          <a:bodyPr/>
          <a:lstStyle/>
          <a:p>
            <a:r>
              <a:rPr lang="en-US" dirty="0"/>
              <a:t>Source: </a:t>
            </a:r>
            <a:r>
              <a:rPr lang="en-US" dirty="0" err="1"/>
              <a:t>www.thegoodlifebook.com</a:t>
            </a:r>
            <a:r>
              <a:rPr lang="en-US" dirty="0"/>
              <a:t> © 2022 Brett Cowell. For informational and non-commercial use only.</a:t>
            </a:r>
          </a:p>
        </p:txBody>
      </p:sp>
    </p:spTree>
    <p:extLst>
      <p:ext uri="{BB962C8B-B14F-4D97-AF65-F5344CB8AC3E}">
        <p14:creationId xmlns:p14="http://schemas.microsoft.com/office/powerpoint/2010/main" val="34160734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239</TotalTime>
  <Words>206</Words>
  <Application>Microsoft Macintosh PowerPoint</Application>
  <PresentationFormat>Letter Paper (8.5x11 in)</PresentationFormat>
  <Paragraphs>80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PP Agrandir</vt:lpstr>
      <vt:lpstr>Office Theme</vt:lpstr>
      <vt:lpstr>PowerPoint Presentation</vt:lpstr>
    </vt:vector>
  </TitlesOfParts>
  <Manager/>
  <Company>Total Life Complete LLC</Company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Good Life Book - The Wheel Status</dc:title>
  <dc:subject/>
  <dc:creator>Brett Cowell</dc:creator>
  <cp:keywords/>
  <dc:description>© 2022 Brett Cowell. Published by Total Life Complete LLC. All rights reserved. For informational and non-commercial use only. Disclaimer: https://www.totallifecomplete.com/legal</dc:description>
  <cp:lastModifiedBy>Microsoft Office User</cp:lastModifiedBy>
  <cp:revision>8</cp:revision>
  <dcterms:created xsi:type="dcterms:W3CDTF">2022-10-27T17:54:34Z</dcterms:created>
  <dcterms:modified xsi:type="dcterms:W3CDTF">2022-10-27T21:55:11Z</dcterms:modified>
  <cp:category/>
</cp:coreProperties>
</file>