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mov" ContentType="video/quicktime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25.svg" ContentType="image/svg+xml"/>
  <Override PartName="/ppt/media/image6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7"/>
  </p:handoutMasterIdLst>
  <p:sldIdLst>
    <p:sldId id="257" r:id="rId3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99" r:id="rId14"/>
    <p:sldId id="300" r:id="rId15"/>
    <p:sldId id="268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86" r:id="rId24"/>
    <p:sldId id="301" r:id="rId25"/>
    <p:sldId id="302" r:id="rId26"/>
  </p:sldIdLst>
  <p:sldSz cx="12192000" cy="6858000"/>
  <p:notesSz cx="7103745" cy="10234295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WPS" initials="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86374"/>
  </p:normalViewPr>
  <p:slideViewPr>
    <p:cSldViewPr snapToGrid="0" showGuides="1">
      <p:cViewPr varScale="1">
        <p:scale>
          <a:sx n="127" d="100"/>
          <a:sy n="127" d="100"/>
        </p:scale>
        <p:origin x="1952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tags" Target="tags/tag61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5D36A-B2B1-044D-89E8-1FA8DB88A60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剥离现实和条件反应</a:t>
            </a:r>
            <a:endParaRPr lang="en-US" dirty="0"/>
          </a:p>
          <a:p>
            <a:r>
              <a:rPr lang="en-US" dirty="0"/>
              <a:t>避免消极的自我评判</a:t>
            </a:r>
            <a:endParaRPr lang="en-US" dirty="0"/>
          </a:p>
          <a:p>
            <a:r>
              <a:rPr lang="en-US" dirty="0"/>
              <a:t>滋养神经系统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5D36A-B2B1-044D-89E8-1FA8DB88A60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肯定自己</a:t>
            </a:r>
            <a:endParaRPr lang="en-US" dirty="0"/>
          </a:p>
          <a:p>
            <a:r>
              <a:rPr lang="en-US" dirty="0"/>
              <a:t>心理距离让我们更加客观</a:t>
            </a:r>
            <a:endParaRPr lang="en-US" dirty="0"/>
          </a:p>
          <a:p>
            <a:r>
              <a:rPr lang="en-US" dirty="0"/>
              <a:t>身份多元化保护心理健康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5D36A-B2B1-044D-89E8-1FA8DB88A60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最难的是开始</a:t>
            </a:r>
            <a:r>
              <a:rPr lang="en-US" altLang="zh-CN" dirty="0"/>
              <a:t>/</a:t>
            </a:r>
            <a:r>
              <a:rPr lang="zh-CN" altLang="en-US" dirty="0"/>
              <a:t>停止</a:t>
            </a:r>
            <a:endParaRPr lang="en-US" altLang="zh-CN" dirty="0"/>
          </a:p>
          <a:p>
            <a:r>
              <a:rPr lang="zh-CN" altLang="en-US" dirty="0"/>
              <a:t>环境</a:t>
            </a:r>
            <a:r>
              <a:rPr lang="zh-CN" altLang="en-US" dirty="0"/>
              <a:t>决定</a:t>
            </a:r>
            <a:r>
              <a:rPr lang="zh-CN" altLang="en-US" dirty="0"/>
              <a:t>心态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5D36A-B2B1-044D-89E8-1FA8DB88A60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珍惜自己的时间和精力</a:t>
            </a:r>
            <a:endParaRPr lang="en-US" dirty="0"/>
          </a:p>
          <a:p>
            <a:r>
              <a:rPr lang="en-US" dirty="0"/>
              <a:t>减少耗费能量的人格否定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5D36A-B2B1-044D-89E8-1FA8DB88A60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469127"/>
            <a:ext cx="10307927" cy="4093347"/>
          </a:xfrm>
        </p:spPr>
        <p:txBody>
          <a:bodyPr anchor="b">
            <a:norm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10307926" cy="64755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tags" Target="../tags/tag3.xml"/><Relationship Id="rId3" Type="http://schemas.openxmlformats.org/officeDocument/2006/relationships/image" Target="../media/image1.png"/><Relationship Id="rId2" Type="http://schemas.openxmlformats.org/officeDocument/2006/relationships/tags" Target="../tags/tag2.xml"/><Relationship Id="rId10" Type="http://schemas.openxmlformats.org/officeDocument/2006/relationships/notesSlide" Target="../notesSlides/notesSlide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7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48.xml"/><Relationship Id="rId3" Type="http://schemas.openxmlformats.org/officeDocument/2006/relationships/image" Target="../media/image16.png"/><Relationship Id="rId2" Type="http://schemas.microsoft.com/office/2007/relationships/media" Target="../media/media2.mov"/><Relationship Id="rId1" Type="http://schemas.openxmlformats.org/officeDocument/2006/relationships/video" Target="../media/media2.mov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49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microsoft.com/office/2007/relationships/media" Target="../media/media3.mov"/><Relationship Id="rId1" Type="http://schemas.openxmlformats.org/officeDocument/2006/relationships/video" Target="../media/media3.mo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0.xml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51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52.xml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54.xml"/><Relationship Id="rId2" Type="http://schemas.openxmlformats.org/officeDocument/2006/relationships/image" Target="../media/image25.svg"/><Relationship Id="rId1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55.xml"/><Relationship Id="rId1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56.xml"/><Relationship Id="rId1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7.xml"/><Relationship Id="rId3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5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8.xml"/><Relationship Id="rId1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9.xml"/><Relationship Id="rId1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0.xml"/><Relationship Id="rId2" Type="http://schemas.openxmlformats.org/officeDocument/2006/relationships/image" Target="../media/image4.png"/><Relationship Id="rId1" Type="http://schemas.openxmlformats.org/officeDocument/2006/relationships/tags" Target="../tags/tag9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5" Type="http://schemas.openxmlformats.org/officeDocument/2006/relationships/slideLayout" Target="../slideLayouts/slideLayout6.xml"/><Relationship Id="rId24" Type="http://schemas.openxmlformats.org/officeDocument/2006/relationships/tags" Target="../tags/tag29.xml"/><Relationship Id="rId23" Type="http://schemas.openxmlformats.org/officeDocument/2006/relationships/image" Target="../media/image9.png"/><Relationship Id="rId22" Type="http://schemas.openxmlformats.org/officeDocument/2006/relationships/image" Target="../media/image8.svg"/><Relationship Id="rId21" Type="http://schemas.openxmlformats.org/officeDocument/2006/relationships/image" Target="../media/image7.png"/><Relationship Id="rId20" Type="http://schemas.openxmlformats.org/officeDocument/2006/relationships/tags" Target="../tags/tag28.xml"/><Relationship Id="rId2" Type="http://schemas.openxmlformats.org/officeDocument/2006/relationships/tags" Target="../tags/tag12.xml"/><Relationship Id="rId19" Type="http://schemas.openxmlformats.org/officeDocument/2006/relationships/image" Target="../media/image6.svg"/><Relationship Id="rId18" Type="http://schemas.openxmlformats.org/officeDocument/2006/relationships/image" Target="../media/image5.png"/><Relationship Id="rId17" Type="http://schemas.openxmlformats.org/officeDocument/2006/relationships/tags" Target="../tags/tag27.xml"/><Relationship Id="rId16" Type="http://schemas.openxmlformats.org/officeDocument/2006/relationships/tags" Target="../tags/tag26.xml"/><Relationship Id="rId15" Type="http://schemas.openxmlformats.org/officeDocument/2006/relationships/tags" Target="../tags/tag25.xml"/><Relationship Id="rId14" Type="http://schemas.openxmlformats.org/officeDocument/2006/relationships/tags" Target="../tags/tag24.xml"/><Relationship Id="rId13" Type="http://schemas.openxmlformats.org/officeDocument/2006/relationships/tags" Target="../tags/tag23.xml"/><Relationship Id="rId12" Type="http://schemas.openxmlformats.org/officeDocument/2006/relationships/tags" Target="../tags/tag22.xml"/><Relationship Id="rId11" Type="http://schemas.openxmlformats.org/officeDocument/2006/relationships/tags" Target="../tags/tag21.xml"/><Relationship Id="rId10" Type="http://schemas.openxmlformats.org/officeDocument/2006/relationships/tags" Target="../tags/tag20.xml"/><Relationship Id="rId1" Type="http://schemas.openxmlformats.org/officeDocument/2006/relationships/tags" Target="../tags/tag1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38.xml"/><Relationship Id="rId8" Type="http://schemas.openxmlformats.org/officeDocument/2006/relationships/tags" Target="../tags/tag37.xml"/><Relationship Id="rId7" Type="http://schemas.openxmlformats.org/officeDocument/2006/relationships/tags" Target="../tags/tag36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6.xml"/><Relationship Id="rId10" Type="http://schemas.openxmlformats.org/officeDocument/2006/relationships/tags" Target="../tags/tag39.xml"/><Relationship Id="rId1" Type="http://schemas.openxmlformats.org/officeDocument/2006/relationships/tags" Target="../tags/tag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0.xml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43.xml"/><Relationship Id="rId4" Type="http://schemas.openxmlformats.org/officeDocument/2006/relationships/image" Target="../media/image12.png"/><Relationship Id="rId3" Type="http://schemas.openxmlformats.org/officeDocument/2006/relationships/tags" Target="../tags/tag42.xml"/><Relationship Id="rId2" Type="http://schemas.openxmlformats.org/officeDocument/2006/relationships/image" Target="../media/image11.png"/><Relationship Id="rId1" Type="http://schemas.openxmlformats.org/officeDocument/2006/relationships/tags" Target="../tags/tag41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46.xml"/><Relationship Id="rId4" Type="http://schemas.openxmlformats.org/officeDocument/2006/relationships/image" Target="../media/image14.png"/><Relationship Id="rId3" Type="http://schemas.openxmlformats.org/officeDocument/2006/relationships/tags" Target="../tags/tag45.xml"/><Relationship Id="rId2" Type="http://schemas.openxmlformats.org/officeDocument/2006/relationships/image" Target="../media/image13.png"/><Relationship Id="rId1" Type="http://schemas.openxmlformats.org/officeDocument/2006/relationships/tags" Target="../tags/tag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EDDADE"/>
            </a:gs>
            <a:gs pos="0">
              <a:srgbClr val="F3E6E9"/>
            </a:gs>
            <a:gs pos="100000">
              <a:srgbClr val="E6CDD3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609562" y="609602"/>
            <a:ext cx="10972876" cy="685800"/>
          </a:xfrm>
          <a:prstGeom prst="rect">
            <a:avLst/>
          </a:prstGeom>
          <a:noFill/>
        </p:spPr>
        <p:txBody>
          <a:bodyPr wrap="square" lIns="63500" tIns="25400" rIns="63500" bIns="25400" rtlCol="0" anchor="t" anchorCtr="0">
            <a:no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4800" spc="230" dirty="0">
                <a:solidFill>
                  <a:schemeClr val="accent1"/>
                </a:solidFill>
                <a:uFillTx/>
                <a:latin typeface="Hannotate SC Regular" panose="03000500000000000000" charset="-122"/>
                <a:ea typeface="Hannotate SC Regular" panose="03000500000000000000" charset="-122"/>
              </a:rPr>
              <a:t>Part 1 </a:t>
            </a:r>
            <a:r>
              <a:rPr lang="zh-CN" altLang="en-US" sz="4800" spc="230" dirty="0">
                <a:solidFill>
                  <a:schemeClr val="accent1"/>
                </a:solidFill>
                <a:uFillTx/>
                <a:latin typeface="Hannotate SC Regular" panose="03000500000000000000" charset="-122"/>
                <a:ea typeface="Hannotate SC Regular" panose="03000500000000000000" charset="-122"/>
              </a:rPr>
              <a:t>我是不是有病？</a:t>
            </a:r>
            <a:endParaRPr lang="zh-CN" altLang="en-US" sz="4800" spc="230" dirty="0">
              <a:solidFill>
                <a:schemeClr val="accent1"/>
              </a:solidFill>
              <a:uFillTx/>
              <a:latin typeface="Hannotate SC Regular" panose="03000500000000000000" charset="-122"/>
              <a:ea typeface="Hannotate SC Regular" panose="03000500000000000000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l="17453" r="17453"/>
          <a:stretch>
            <a:fillRect/>
          </a:stretch>
        </p:blipFill>
        <p:spPr>
          <a:xfrm>
            <a:off x="609600" y="1828815"/>
            <a:ext cx="2590800" cy="39624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080" h="6240">
                <a:moveTo>
                  <a:pt x="0" y="0"/>
                </a:moveTo>
                <a:lnTo>
                  <a:pt x="4080" y="0"/>
                </a:lnTo>
                <a:lnTo>
                  <a:pt x="4080" y="6240"/>
                </a:lnTo>
                <a:lnTo>
                  <a:pt x="0" y="62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 l="13486" r="13486"/>
          <a:stretch>
            <a:fillRect/>
          </a:stretch>
        </p:blipFill>
        <p:spPr>
          <a:xfrm>
            <a:off x="3201035" y="2133600"/>
            <a:ext cx="3256915" cy="39624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320" h="6240">
                <a:moveTo>
                  <a:pt x="0" y="0"/>
                </a:moveTo>
                <a:lnTo>
                  <a:pt x="4320" y="0"/>
                </a:lnTo>
                <a:lnTo>
                  <a:pt x="4320" y="6240"/>
                </a:lnTo>
                <a:lnTo>
                  <a:pt x="0" y="624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2" name="Title 6"/>
          <p:cNvSpPr txBox="1"/>
          <p:nvPr>
            <p:custDataLst>
              <p:tags r:id="rId6"/>
            </p:custDataLst>
          </p:nvPr>
        </p:nvSpPr>
        <p:spPr>
          <a:xfrm>
            <a:off x="6763385" y="1828815"/>
            <a:ext cx="4819015" cy="53022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b" anchorCtr="0">
            <a:normAutofit lnSpcReduction="2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r>
              <a:rPr kumimoji="0" lang="en-US" altLang="zh-CN" sz="3000" b="1" i="0" spc="220" noProof="0">
                <a:ln w="3175">
                  <a:noFill/>
                  <a:prstDash val="dash"/>
                </a:ln>
                <a:solidFill>
                  <a:schemeClr val="dk1"/>
                </a:solidFill>
                <a:effectLst/>
                <a:uLnTx/>
                <a:uFillTx/>
                <a:latin typeface="微软雅黑" charset="-122"/>
                <a:ea typeface="微软雅黑" charset="-122"/>
                <a:cs typeface="微软雅黑" charset="-122"/>
              </a:rPr>
              <a:t>ADHD，你了解多少？</a:t>
            </a:r>
            <a:endParaRPr kumimoji="0" lang="en-US" altLang="zh-CN" sz="3000" b="1" i="0" spc="220" noProof="0">
              <a:ln w="3175">
                <a:noFill/>
                <a:prstDash val="dash"/>
              </a:ln>
              <a:solidFill>
                <a:schemeClr val="dk1"/>
              </a:solidFill>
              <a:effectLst/>
              <a:uLnTx/>
              <a:uFillTx/>
              <a:latin typeface="微软雅黑" charset="-122"/>
              <a:ea typeface="微软雅黑" charset="-122"/>
              <a:cs typeface="微软雅黑" charset="-122"/>
            </a:endParaRPr>
          </a:p>
        </p:txBody>
      </p:sp>
      <p:sp>
        <p:nvSpPr>
          <p:cNvPr id="14" name="Title 6"/>
          <p:cNvSpPr txBox="1"/>
          <p:nvPr>
            <p:custDataLst>
              <p:tags r:id="rId7"/>
            </p:custDataLst>
          </p:nvPr>
        </p:nvSpPr>
        <p:spPr>
          <a:xfrm>
            <a:off x="6762750" y="2429525"/>
            <a:ext cx="4818996" cy="336171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lang="en-US" altLang="zh-CN" sz="2000" spc="2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charset="-122"/>
                <a:ea typeface="微软雅黑" charset="-122"/>
                <a:cs typeface="微软雅黑" charset="-122"/>
              </a:rPr>
              <a:t>Ulink College of Shanghai: Ensie/ Olivia </a:t>
            </a:r>
            <a:endParaRPr lang="en-US" altLang="zh-CN" sz="2000" spc="2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charset="-122"/>
              <a:ea typeface="微软雅黑" charset="-122"/>
              <a:cs typeface="微软雅黑" charset="-122"/>
            </a:endParaRPr>
          </a:p>
          <a:p>
            <a:pPr marL="0" lvl="0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lang="zh-CN" altLang="en-US" sz="2000" spc="2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charset="-122"/>
                <a:ea typeface="微软雅黑" charset="-122"/>
                <a:cs typeface="微软雅黑" charset="-122"/>
              </a:rPr>
              <a:t>上海市民办平和学校：Joyce</a:t>
            </a:r>
            <a:endParaRPr lang="zh-CN" altLang="en-US" sz="2000" spc="2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charset="-122"/>
              <a:ea typeface="微软雅黑" charset="-122"/>
              <a:cs typeface="微软雅黑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EDDADE"/>
            </a:gs>
            <a:gs pos="0">
              <a:srgbClr val="F3E6E9"/>
            </a:gs>
            <a:gs pos="100000">
              <a:srgbClr val="E6CDD3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 altLang="zh-CN" spc="230" dirty="0">
                <a:solidFill>
                  <a:schemeClr val="accent1"/>
                </a:solidFill>
                <a:uFillTx/>
                <a:latin typeface="Hannotate SC Regular" panose="03000500000000000000" charset="-122"/>
                <a:ea typeface="Hannotate SC Regular" panose="03000500000000000000" charset="-122"/>
                <a:sym typeface="+mn-ea"/>
              </a:rPr>
              <a:t>Part 2 </a:t>
            </a:r>
            <a:r>
              <a:rPr lang="zh-CN" altLang="en-US" spc="230" dirty="0">
                <a:solidFill>
                  <a:schemeClr val="accent1"/>
                </a:solidFill>
                <a:uFillTx/>
                <a:latin typeface="Hannotate SC Regular" panose="03000500000000000000" charset="-122"/>
                <a:ea typeface="Hannotate SC Regular" panose="03000500000000000000" charset="-122"/>
                <a:sym typeface="+mn-ea"/>
              </a:rPr>
              <a:t>个人音乐疗愈的定制</a:t>
            </a:r>
            <a:r>
              <a:rPr lang="en-US" altLang="zh-CN" spc="230" dirty="0">
                <a:solidFill>
                  <a:schemeClr val="accent1"/>
                </a:solidFill>
                <a:uFillTx/>
                <a:latin typeface="Hannotate SC Regular" panose="03000500000000000000" charset="-122"/>
                <a:ea typeface="Hannotate SC Regular" panose="03000500000000000000" charset="-122"/>
                <a:sym typeface="+mn-ea"/>
              </a:rPr>
              <a:t>，</a:t>
            </a:r>
            <a:r>
              <a:rPr lang="zh-CN" altLang="en-US" spc="230" dirty="0">
                <a:solidFill>
                  <a:schemeClr val="accent1"/>
                </a:solidFill>
                <a:uFillTx/>
                <a:latin typeface="Hannotate SC Regular" panose="03000500000000000000" charset="-122"/>
                <a:ea typeface="Hannotate SC Regular" panose="03000500000000000000" charset="-122"/>
                <a:sym typeface="+mn-ea"/>
              </a:rPr>
              <a:t>网传的</a:t>
            </a:r>
            <a:r>
              <a:rPr lang="en-US" altLang="zh-CN" spc="230" dirty="0">
                <a:solidFill>
                  <a:schemeClr val="accent1"/>
                </a:solidFill>
                <a:uFillTx/>
                <a:latin typeface="Hannotate SC Regular" panose="03000500000000000000" charset="-122"/>
                <a:ea typeface="Hannotate SC Regular" panose="03000500000000000000" charset="-122"/>
                <a:sym typeface="+mn-ea"/>
              </a:rPr>
              <a:t>adhd</a:t>
            </a:r>
            <a:r>
              <a:rPr lang="zh-CN" altLang="en-US" spc="230" dirty="0">
                <a:solidFill>
                  <a:schemeClr val="accent1"/>
                </a:solidFill>
                <a:uFillTx/>
                <a:latin typeface="Hannotate SC Regular" panose="03000500000000000000" charset="-122"/>
                <a:ea typeface="Hannotate SC Regular" panose="03000500000000000000" charset="-122"/>
                <a:sym typeface="+mn-ea"/>
              </a:rPr>
              <a:t>音乐</a:t>
            </a:r>
            <a:r>
              <a:rPr lang="en-US" altLang="zh-CN" spc="230" dirty="0">
                <a:solidFill>
                  <a:schemeClr val="accent1"/>
                </a:solidFill>
                <a:uFillTx/>
                <a:latin typeface="Hannotate SC Regular" panose="03000500000000000000" charset="-122"/>
                <a:ea typeface="Hannotate SC Regular" panose="03000500000000000000" charset="-122"/>
                <a:sym typeface="+mn-ea"/>
              </a:rPr>
              <a:t> </a:t>
            </a:r>
            <a:r>
              <a:rPr lang="zh-CN" altLang="en-US" spc="230" dirty="0">
                <a:solidFill>
                  <a:schemeClr val="accent1"/>
                </a:solidFill>
                <a:uFillTx/>
                <a:latin typeface="Hannotate SC Regular" panose="03000500000000000000" charset="-122"/>
                <a:ea typeface="Hannotate SC Regular" panose="03000500000000000000" charset="-122"/>
                <a:sym typeface="+mn-ea"/>
              </a:rPr>
              <a:t>真的有用吗</a:t>
            </a:r>
            <a:r>
              <a:rPr lang="en-US" altLang="zh-CN" spc="230" dirty="0">
                <a:solidFill>
                  <a:schemeClr val="accent1"/>
                </a:solidFill>
                <a:uFillTx/>
                <a:latin typeface="Hannotate SC Regular" panose="03000500000000000000" charset="-122"/>
                <a:ea typeface="Hannotate SC Regular" panose="03000500000000000000" charset="-122"/>
                <a:sym typeface="+mn-ea"/>
              </a:rPr>
              <a:t>？</a:t>
            </a:r>
            <a:endParaRPr lang="en-US" altLang="zh-CN" spc="230" dirty="0">
              <a:solidFill>
                <a:schemeClr val="accent1"/>
              </a:solidFill>
              <a:uFillTx/>
              <a:latin typeface="Hannotate SC Regular" panose="03000500000000000000" charset="-122"/>
              <a:ea typeface="Hannotate SC Regular" panose="03000500000000000000" charset="-122"/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 b="1"/>
              <a:t>专注学习的时候</a:t>
            </a:r>
            <a:r>
              <a:rPr lang="en-US" altLang="zh-CN" b="1"/>
              <a:t> </a:t>
            </a:r>
            <a:r>
              <a:rPr lang="zh-CN" altLang="en-US" b="1"/>
              <a:t>你喜欢听歌吗</a:t>
            </a:r>
            <a:r>
              <a:rPr lang="en-US" altLang="zh-CN" b="1"/>
              <a:t>？ </a:t>
            </a:r>
            <a:r>
              <a:rPr lang="zh-CN" altLang="en-US" b="1"/>
              <a:t>为此和父母又产生过矛盾吗</a:t>
            </a:r>
            <a:r>
              <a:rPr lang="en-US" altLang="zh-CN" b="1"/>
              <a:t>？</a:t>
            </a:r>
            <a:endParaRPr lang="en-US" altLang="zh-CN" b="1"/>
          </a:p>
          <a:p>
            <a:endParaRPr lang="en-US" altLang="zh-CN"/>
          </a:p>
          <a:p>
            <a:r>
              <a:rPr lang="zh-CN" altLang="en-US" b="1"/>
              <a:t>市面上流传的训练注意力的音乐</a:t>
            </a:r>
            <a:r>
              <a:rPr lang="en-US" altLang="zh-CN" b="1"/>
              <a:t> </a:t>
            </a:r>
            <a:r>
              <a:rPr lang="zh-CN" altLang="en-US" b="1"/>
              <a:t>真的管用吗</a:t>
            </a:r>
            <a:r>
              <a:rPr lang="en-US" altLang="zh-CN" b="1"/>
              <a:t>？</a:t>
            </a:r>
            <a:endParaRPr lang="en-US" altLang="zh-CN" b="1"/>
          </a:p>
          <a:p>
            <a:endParaRPr lang="en-US" altLang="zh-CN"/>
          </a:p>
          <a:p>
            <a:r>
              <a:rPr lang="zh-CN" altLang="en-US" b="1"/>
              <a:t>每个人</a:t>
            </a:r>
            <a:r>
              <a:rPr lang="en-US" altLang="zh-CN" b="1"/>
              <a:t> </a:t>
            </a:r>
            <a:r>
              <a:rPr lang="zh-CN" altLang="en-US" b="1"/>
              <a:t>在专注时</a:t>
            </a:r>
            <a:r>
              <a:rPr lang="en-US" altLang="zh-CN" b="1"/>
              <a:t>，</a:t>
            </a:r>
            <a:r>
              <a:rPr lang="zh-CN" altLang="en-US" b="1"/>
              <a:t>听音乐所产生的效果各有不同</a:t>
            </a:r>
            <a:r>
              <a:rPr lang="en-US" altLang="zh-CN" b="1"/>
              <a:t>。</a:t>
            </a:r>
            <a:r>
              <a:rPr lang="en-US" altLang="zh-CN"/>
              <a:t> </a:t>
            </a:r>
            <a:endParaRPr lang="zh-CN" altLang="en-US"/>
          </a:p>
        </p:txBody>
      </p:sp>
      <p:pic>
        <p:nvPicPr>
          <p:cNvPr id="4" name="图片 3" descr="截屏2026-07-04 21.14.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71660" y="4359910"/>
            <a:ext cx="2558415" cy="23666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90220" y="5460365"/>
            <a:ext cx="769239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我们来做个实验</a:t>
            </a:r>
            <a:r>
              <a:rPr lang="en-US" altLang="zh-CN" sz="40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，</a:t>
            </a:r>
            <a:r>
              <a:rPr lang="zh-CN" altLang="en-US" sz="40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制作你的专属音乐疗愈名片吧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207197"/>
            <a:ext cx="9144000" cy="1016145"/>
          </a:xfrm>
        </p:spPr>
        <p:txBody>
          <a:bodyPr/>
          <a:lstStyle/>
          <a:p>
            <a:r>
              <a:rPr kumimoji="1" lang="en-US" altLang="zh-CN" b="1" i="1" dirty="0"/>
              <a:t>Mackworth Clock</a:t>
            </a:r>
            <a:r>
              <a:rPr kumimoji="1" lang="zh-CN" altLang="en-US" b="1" i="1" dirty="0"/>
              <a:t>（</a:t>
            </a:r>
            <a:r>
              <a:rPr kumimoji="1" lang="en-US" altLang="zh-CN" b="1" i="1" dirty="0"/>
              <a:t>3min</a:t>
            </a:r>
            <a:r>
              <a:rPr kumimoji="1" lang="zh-CN" altLang="en-US" b="1" i="1" dirty="0"/>
              <a:t>）</a:t>
            </a:r>
            <a:endParaRPr kumimoji="1" lang="zh-CN" altLang="en-US" b="1" i="1" dirty="0"/>
          </a:p>
        </p:txBody>
      </p:sp>
      <p:pic>
        <p:nvPicPr>
          <p:cNvPr id="4" name="录屏2026-07-06 23.39.0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rcRect/>
          <a:stretch>
            <a:fillRect/>
          </a:stretch>
        </p:blipFill>
        <p:spPr>
          <a:xfrm>
            <a:off x="590081" y="1451335"/>
            <a:ext cx="5457612" cy="40350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90081" y="5686063"/>
            <a:ext cx="54576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400" dirty="0">
                <a:solidFill>
                  <a:srgbClr val="0070C0"/>
                </a:solidFill>
              </a:rPr>
              <a:t>示例：</a:t>
            </a:r>
            <a:endParaRPr kumimoji="1" lang="en-US" altLang="zh-CN" sz="1400" dirty="0">
              <a:solidFill>
                <a:srgbClr val="0070C0"/>
              </a:solidFill>
            </a:endParaRPr>
          </a:p>
          <a:p>
            <a:r>
              <a:rPr kumimoji="1" lang="zh-CN" altLang="en-US" sz="1400" dirty="0">
                <a:solidFill>
                  <a:srgbClr val="0070C0"/>
                </a:solidFill>
              </a:rPr>
              <a:t>首次绿灯亮起，即在短时间内迅速作出按“空格键”反应 （正确） </a:t>
            </a:r>
            <a:endParaRPr kumimoji="1" lang="en-US" altLang="zh-CN" sz="1400" dirty="0">
              <a:solidFill>
                <a:srgbClr val="0070C0"/>
              </a:solidFill>
            </a:endParaRPr>
          </a:p>
          <a:p>
            <a:r>
              <a:rPr kumimoji="1" lang="zh-CN" altLang="en-US" sz="1400" dirty="0">
                <a:solidFill>
                  <a:srgbClr val="0070C0"/>
                </a:solidFill>
              </a:rPr>
              <a:t>第二次红灯亮起，即在指针正常转动时按“空格键”，为虚警（错误）</a:t>
            </a:r>
            <a:endParaRPr kumimoji="1" lang="en-US" altLang="zh-CN" sz="1400" dirty="0">
              <a:solidFill>
                <a:srgbClr val="0070C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583680" y="1423005"/>
            <a:ext cx="5018239" cy="5123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000" b="1" dirty="0">
                <a:solidFill>
                  <a:srgbClr val="C00000"/>
                </a:solidFill>
              </a:rPr>
              <a:t>规则：</a:t>
            </a:r>
            <a:endParaRPr kumimoji="1" lang="en-US" altLang="zh-CN" sz="2000" b="1" dirty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zh-CN" altLang="en-US" sz="2000" dirty="0">
                <a:solidFill>
                  <a:srgbClr val="C00000"/>
                </a:solidFill>
              </a:rPr>
              <a:t>请注视屏幕上的时钟指针。通常情况下，指针会以固定的幅度跳动；当你发现指针出现比平时更大的跳动时（</a:t>
            </a:r>
            <a:r>
              <a:rPr kumimoji="1" lang="en-US" altLang="zh-CN" sz="2000" dirty="0">
                <a:solidFill>
                  <a:srgbClr val="C00000"/>
                </a:solidFill>
              </a:rPr>
              <a:t>2</a:t>
            </a:r>
            <a:r>
              <a:rPr kumimoji="1" lang="zh-CN" altLang="en-US" sz="2000" dirty="0">
                <a:solidFill>
                  <a:srgbClr val="C00000"/>
                </a:solidFill>
              </a:rPr>
              <a:t>格及以上），请立即按下“空格键”进行反应。</a:t>
            </a:r>
            <a:endParaRPr kumimoji="1" lang="en-US" altLang="zh-CN" sz="2000" dirty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zh-CN" altLang="en-US" sz="2000" dirty="0">
                <a:solidFill>
                  <a:srgbClr val="C00000"/>
                </a:solidFill>
              </a:rPr>
              <a:t>如果指针没有出现异常跳动，请持续注视时钟，无需进行任何操作。</a:t>
            </a:r>
            <a:endParaRPr kumimoji="1" lang="en-US" altLang="zh-CN" sz="2000" dirty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endParaRPr kumimoji="1" lang="en-US" altLang="zh-CN" sz="2000" dirty="0"/>
          </a:p>
          <a:p>
            <a:pPr marL="285750" indent="-28575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kumimoji="1" lang="zh-CN" altLang="en-US" sz="2000" dirty="0"/>
              <a:t>规定时间内及时做出反应 </a:t>
            </a:r>
            <a:r>
              <a:rPr kumimoji="1" lang="en-US" altLang="zh-CN" sz="2000" dirty="0"/>
              <a:t>–</a:t>
            </a:r>
            <a:r>
              <a:rPr kumimoji="1" lang="zh-CN" altLang="en-US" sz="2000" dirty="0"/>
              <a:t> 正确</a:t>
            </a:r>
            <a:endParaRPr kumimoji="1" lang="en-US" altLang="zh-CN" sz="2000" dirty="0"/>
          </a:p>
          <a:p>
            <a:pPr marL="285750" indent="-28575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kumimoji="1" lang="zh-CN" altLang="en-US" sz="2000" dirty="0"/>
              <a:t>未及时做出反应 </a:t>
            </a:r>
            <a:r>
              <a:rPr kumimoji="1" lang="en-US" altLang="zh-CN" sz="2000" dirty="0"/>
              <a:t>– </a:t>
            </a:r>
            <a:r>
              <a:rPr kumimoji="1" lang="zh-CN" altLang="en-US" sz="2000" dirty="0"/>
              <a:t>错误</a:t>
            </a:r>
            <a:endParaRPr kumimoji="1" lang="en-US" altLang="zh-CN" sz="2000" dirty="0"/>
          </a:p>
          <a:p>
            <a:pPr marL="285750" indent="-28575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kumimoji="1" lang="zh-CN" altLang="en-US" sz="2000" dirty="0"/>
              <a:t>指针正常时按键 </a:t>
            </a:r>
            <a:r>
              <a:rPr kumimoji="1" lang="en-US" altLang="zh-CN" sz="2000" dirty="0"/>
              <a:t>–</a:t>
            </a:r>
            <a:r>
              <a:rPr kumimoji="1" lang="zh-CN" altLang="en-US" sz="2000" dirty="0"/>
              <a:t> 错误</a:t>
            </a:r>
            <a:endParaRPr kumimoji="1" lang="en-US" altLang="zh-CN" sz="2000" dirty="0"/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002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sz="6000" b="1" i="1" dirty="0"/>
              <a:t>Inhibition</a:t>
            </a:r>
            <a:r>
              <a:rPr kumimoji="1" lang="zh-CN" altLang="en-US" sz="6000" b="1" i="1" dirty="0"/>
              <a:t> </a:t>
            </a:r>
            <a:r>
              <a:rPr kumimoji="1" lang="en-US" altLang="zh-CN" sz="6000" b="1" i="1" dirty="0"/>
              <a:t>of</a:t>
            </a:r>
            <a:r>
              <a:rPr kumimoji="1" lang="zh-CN" altLang="en-US" sz="6000" b="1" i="1" dirty="0"/>
              <a:t> </a:t>
            </a:r>
            <a:r>
              <a:rPr kumimoji="1" lang="en-US" altLang="zh-CN" sz="6000" b="1" i="1" dirty="0"/>
              <a:t>Return</a:t>
            </a:r>
            <a:r>
              <a:rPr kumimoji="1" lang="zh-CN" altLang="en-US" sz="6000" b="1" i="1" dirty="0"/>
              <a:t>（</a:t>
            </a:r>
            <a:r>
              <a:rPr kumimoji="1" lang="en-US" altLang="zh-CN" sz="6000" b="1" i="1" dirty="0"/>
              <a:t>3min</a:t>
            </a:r>
            <a:r>
              <a:rPr kumimoji="1" lang="zh-CN" altLang="en-US" sz="6000" b="1" i="1" dirty="0"/>
              <a:t>）</a:t>
            </a:r>
            <a:endParaRPr kumimoji="1" lang="zh-CN" altLang="en-US" sz="6000" b="1" i="1" dirty="0"/>
          </a:p>
        </p:txBody>
      </p:sp>
      <p:pic>
        <p:nvPicPr>
          <p:cNvPr id="4" name="录屏2026-07-07 19.20.37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899616" y="1712341"/>
            <a:ext cx="5967164" cy="4598257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4"/>
              <p:cNvSpPr txBox="1"/>
              <p:nvPr/>
            </p:nvSpPr>
            <p:spPr>
              <a:xfrm>
                <a:off x="325220" y="1404382"/>
                <a:ext cx="5505855" cy="33740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b="1" dirty="0">
                    <a:solidFill>
                      <a:srgbClr val="0070C0"/>
                    </a:solidFill>
                  </a:rPr>
                  <a:t>规则：</a:t>
                </a:r>
                <a:endParaRPr lang="en-US" altLang="zh-CN" b="1" dirty="0">
                  <a:solidFill>
                    <a:srgbClr val="0070C0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dirty="0">
                    <a:solidFill>
                      <a:srgbClr val="0070C0"/>
                    </a:solidFill>
                  </a:rPr>
                  <a:t>请注视屏幕中央的</a:t>
                </a:r>
                <a14:m>
                  <m:oMath xmlns:m="http://schemas.openxmlformats.org/officeDocument/2006/math">
                    <m:r>
                      <a:rPr lang="zh-CN" altLang="en-US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zh-CN" altLang="en-US" dirty="0">
                    <a:solidFill>
                      <a:srgbClr val="0070C0"/>
                    </a:solidFill>
                  </a:rPr>
                  <a:t>。左右两个方框的其中一个会闪烁</a:t>
                </a:r>
                <a14:m>
                  <m:oMath xmlns:m="http://schemas.openxmlformats.org/officeDocument/2006/math">
                    <m:r>
                      <a:rPr lang="zh-CN" altLang="en-US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zh-CN" alt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dirty="0">
                    <a:solidFill>
                      <a:srgbClr val="0070C0"/>
                    </a:solidFill>
                  </a:rPr>
                  <a:t>（代表线索提示），无需做出任何按键反应。随后屏幕上会出现绿色的 </a:t>
                </a:r>
                <a:r>
                  <a:rPr lang="en-GB" altLang="zh-CN" dirty="0">
                    <a:solidFill>
                      <a:srgbClr val="0070C0"/>
                    </a:solidFill>
                  </a:rPr>
                  <a:t>Go </a:t>
                </a:r>
                <a:r>
                  <a:rPr lang="zh-CN" altLang="en-US" dirty="0">
                    <a:solidFill>
                      <a:srgbClr val="0070C0"/>
                    </a:solidFill>
                  </a:rPr>
                  <a:t>信号或者红色的 </a:t>
                </a:r>
                <a:r>
                  <a:rPr lang="en-GB" altLang="zh-CN" dirty="0">
                    <a:solidFill>
                      <a:srgbClr val="0070C0"/>
                    </a:solidFill>
                  </a:rPr>
                  <a:t>Go </a:t>
                </a:r>
                <a:r>
                  <a:rPr lang="zh-CN" altLang="en-US" dirty="0">
                    <a:solidFill>
                      <a:srgbClr val="0070C0"/>
                    </a:solidFill>
                  </a:rPr>
                  <a:t>信号。看到绿色信号时请根据它出现的位置快速且准确地按键。</a:t>
                </a:r>
                <a:endParaRPr lang="zh-CN" altLang="en-US" dirty="0">
                  <a:solidFill>
                    <a:srgbClr val="0070C0"/>
                  </a:solidFill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90204" pitchFamily="34" charset="0"/>
                  <a:buChar char="•"/>
                </a:pPr>
                <a:r>
                  <a:rPr lang="zh-CN" altLang="en-US" dirty="0">
                    <a:solidFill>
                      <a:srgbClr val="0070C0"/>
                    </a:solidFill>
                  </a:rPr>
                  <a:t>左边请按 </a:t>
                </a:r>
                <a:r>
                  <a:rPr lang="en-GB" altLang="zh-CN" dirty="0">
                    <a:solidFill>
                      <a:srgbClr val="0070C0"/>
                    </a:solidFill>
                  </a:rPr>
                  <a:t>A </a:t>
                </a:r>
                <a:r>
                  <a:rPr lang="zh-CN" altLang="en-US" dirty="0">
                    <a:solidFill>
                      <a:srgbClr val="0070C0"/>
                    </a:solidFill>
                  </a:rPr>
                  <a:t>键；右边请按 </a:t>
                </a:r>
                <a:r>
                  <a:rPr lang="en-GB" altLang="zh-CN" dirty="0">
                    <a:solidFill>
                      <a:srgbClr val="0070C0"/>
                    </a:solidFill>
                  </a:rPr>
                  <a:t>L </a:t>
                </a:r>
                <a:r>
                  <a:rPr lang="zh-CN" altLang="en-US" dirty="0">
                    <a:solidFill>
                      <a:srgbClr val="0070C0"/>
                    </a:solidFill>
                  </a:rPr>
                  <a:t>键</a:t>
                </a:r>
                <a:endParaRPr lang="zh-CN" altLang="en-US" dirty="0">
                  <a:solidFill>
                    <a:srgbClr val="0070C0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dirty="0">
                    <a:solidFill>
                      <a:srgbClr val="0070C0"/>
                    </a:solidFill>
                  </a:rPr>
                  <a:t>看到红色信号时请保持静止，不要按下任何按键。</a:t>
                </a:r>
                <a:endParaRPr lang="zh-CN" altLang="en-US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220" y="1404382"/>
                <a:ext cx="5505855" cy="3374065"/>
              </a:xfrm>
              <a:prstGeom prst="rect">
                <a:avLst/>
              </a:prstGeom>
              <a:blipFill rotWithShape="1">
                <a:blip r:embed="rId4"/>
                <a:stretch>
                  <a:fillRect l="-2" t="-12" r="9" b="-30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/>
          <p:cNvSpPr txBox="1"/>
          <p:nvPr/>
        </p:nvSpPr>
        <p:spPr>
          <a:xfrm>
            <a:off x="325219" y="4778447"/>
            <a:ext cx="2752927" cy="1532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rgbClr val="00B050"/>
                </a:solidFill>
              </a:rPr>
              <a:t>正确：</a:t>
            </a:r>
            <a:endParaRPr lang="en-US" altLang="zh-CN" sz="1600" b="1" dirty="0">
              <a:solidFill>
                <a:srgbClr val="00B05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1600" dirty="0">
                <a:solidFill>
                  <a:srgbClr val="00B050"/>
                </a:solidFill>
              </a:rPr>
              <a:t>绿色信号 </a:t>
            </a:r>
            <a:r>
              <a:rPr lang="en-US" altLang="zh-CN" sz="1600" dirty="0">
                <a:solidFill>
                  <a:srgbClr val="00B050"/>
                </a:solidFill>
              </a:rPr>
              <a:t>+</a:t>
            </a:r>
            <a:r>
              <a:rPr lang="zh-CN" altLang="en-US" sz="1600" dirty="0">
                <a:solidFill>
                  <a:srgbClr val="00B050"/>
                </a:solidFill>
              </a:rPr>
              <a:t> 按键正确 </a:t>
            </a:r>
            <a:r>
              <a:rPr lang="en-US" altLang="zh-CN" sz="1600" dirty="0">
                <a:solidFill>
                  <a:srgbClr val="00B050"/>
                </a:solidFill>
              </a:rPr>
              <a:t>+</a:t>
            </a:r>
            <a:r>
              <a:rPr lang="zh-CN" altLang="en-US" sz="1600" dirty="0">
                <a:solidFill>
                  <a:srgbClr val="00B050"/>
                </a:solidFill>
              </a:rPr>
              <a:t> 迅速反应 </a:t>
            </a:r>
            <a:endParaRPr lang="en-US" altLang="zh-CN" sz="1600" dirty="0">
              <a:solidFill>
                <a:srgbClr val="00B05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1600" dirty="0">
                <a:solidFill>
                  <a:srgbClr val="00B050"/>
                </a:solidFill>
              </a:rPr>
              <a:t>红色信号 </a:t>
            </a:r>
            <a:r>
              <a:rPr lang="en-US" altLang="zh-CN" sz="1600" dirty="0">
                <a:solidFill>
                  <a:srgbClr val="00B050"/>
                </a:solidFill>
              </a:rPr>
              <a:t>+</a:t>
            </a:r>
            <a:r>
              <a:rPr lang="zh-CN" altLang="en-US" sz="1600" dirty="0">
                <a:solidFill>
                  <a:srgbClr val="00B050"/>
                </a:solidFill>
              </a:rPr>
              <a:t> 未按键</a:t>
            </a:r>
            <a:endParaRPr lang="zh-CN" altLang="en-US" sz="1600" dirty="0">
              <a:solidFill>
                <a:srgbClr val="00B05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78146" y="4778447"/>
            <a:ext cx="2620525" cy="1532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rgbClr val="C00000"/>
                </a:solidFill>
              </a:rPr>
              <a:t>错误：</a:t>
            </a:r>
            <a:endParaRPr lang="en-US" altLang="zh-CN" sz="1600" b="1" dirty="0">
              <a:solidFill>
                <a:srgbClr val="C0000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1600" dirty="0">
                <a:solidFill>
                  <a:srgbClr val="C00000"/>
                </a:solidFill>
              </a:rPr>
              <a:t>绿色信号 </a:t>
            </a:r>
            <a:r>
              <a:rPr lang="en-US" altLang="zh-CN" sz="1600" dirty="0">
                <a:solidFill>
                  <a:srgbClr val="C00000"/>
                </a:solidFill>
              </a:rPr>
              <a:t>+</a:t>
            </a:r>
            <a:r>
              <a:rPr lang="zh-CN" altLang="en-US" sz="1600" dirty="0">
                <a:solidFill>
                  <a:srgbClr val="C00000"/>
                </a:solidFill>
              </a:rPr>
              <a:t> 按键错误</a:t>
            </a:r>
            <a:endParaRPr lang="en-US" altLang="zh-CN" sz="1600" dirty="0">
              <a:solidFill>
                <a:srgbClr val="C0000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1600" dirty="0">
                <a:solidFill>
                  <a:srgbClr val="C00000"/>
                </a:solidFill>
              </a:rPr>
              <a:t>绿色信号 </a:t>
            </a:r>
            <a:r>
              <a:rPr lang="en-US" altLang="zh-CN" sz="1600" dirty="0">
                <a:solidFill>
                  <a:srgbClr val="C00000"/>
                </a:solidFill>
              </a:rPr>
              <a:t>+</a:t>
            </a:r>
            <a:r>
              <a:rPr lang="zh-CN" altLang="en-US" sz="1600" dirty="0">
                <a:solidFill>
                  <a:srgbClr val="C00000"/>
                </a:solidFill>
              </a:rPr>
              <a:t> 超时未按</a:t>
            </a:r>
            <a:endParaRPr lang="en-US" altLang="zh-CN" sz="1600" dirty="0">
              <a:solidFill>
                <a:srgbClr val="C0000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1600" dirty="0">
                <a:solidFill>
                  <a:srgbClr val="C00000"/>
                </a:solidFill>
              </a:rPr>
              <a:t>红色信号 </a:t>
            </a:r>
            <a:r>
              <a:rPr lang="en-US" altLang="zh-CN" sz="1600" dirty="0">
                <a:solidFill>
                  <a:srgbClr val="C00000"/>
                </a:solidFill>
              </a:rPr>
              <a:t>+</a:t>
            </a:r>
            <a:r>
              <a:rPr lang="zh-CN" altLang="en-US" sz="1600" dirty="0">
                <a:solidFill>
                  <a:srgbClr val="C00000"/>
                </a:solidFill>
              </a:rPr>
              <a:t> 按键</a:t>
            </a:r>
            <a:endParaRPr lang="zh-CN" altLang="en-US" sz="1600" dirty="0">
              <a:solidFill>
                <a:srgbClr val="C00000"/>
              </a:solidFill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EDDADE"/>
            </a:gs>
            <a:gs pos="0">
              <a:srgbClr val="F3E6E9"/>
            </a:gs>
            <a:gs pos="100000">
              <a:srgbClr val="E6CDD3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 spc="230" dirty="0">
                <a:solidFill>
                  <a:schemeClr val="accent1"/>
                </a:solidFill>
                <a:uFillTx/>
                <a:latin typeface="Hannotate SC Regular" panose="03000500000000000000" charset="-122"/>
                <a:ea typeface="Hannotate SC Regular" panose="03000500000000000000" charset="-122"/>
                <a:sym typeface="+mn-ea"/>
              </a:rPr>
              <a:t>Part 3 ADHD</a:t>
            </a:r>
            <a:r>
              <a:rPr lang="zh-CN" altLang="en-US" spc="230" dirty="0">
                <a:solidFill>
                  <a:schemeClr val="accent1"/>
                </a:solidFill>
                <a:uFillTx/>
                <a:latin typeface="Hannotate SC Regular" panose="03000500000000000000" charset="-122"/>
                <a:ea typeface="Hannotate SC Regular" panose="03000500000000000000" charset="-122"/>
                <a:sym typeface="+mn-ea"/>
              </a:rPr>
              <a:t>的疗愈</a:t>
            </a:r>
            <a:r>
              <a:rPr lang="zh-CN" altLang="en-US" spc="230" dirty="0">
                <a:solidFill>
                  <a:schemeClr val="accent1"/>
                </a:solidFill>
                <a:uFillTx/>
                <a:latin typeface="Hannotate SC Regular" panose="03000500000000000000" charset="-122"/>
                <a:ea typeface="Hannotate SC Regular" panose="03000500000000000000" charset="-122"/>
                <a:sym typeface="+mn-ea"/>
              </a:rPr>
              <a:t>冷知识</a:t>
            </a:r>
            <a:endParaRPr lang="zh-CN" altLang="en-US" spc="230" dirty="0">
              <a:solidFill>
                <a:schemeClr val="accent1"/>
              </a:solidFill>
              <a:uFillTx/>
              <a:latin typeface="Hannotate SC Regular" panose="03000500000000000000" charset="-122"/>
              <a:ea typeface="Hannotate SC Regular" panose="03000500000000000000" charset="-122"/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377950"/>
            <a:ext cx="10515600" cy="4351338"/>
          </a:xfrm>
        </p:spPr>
        <p:txBody>
          <a:bodyPr/>
          <a:p>
            <a:pPr algn="ctr"/>
            <a:r>
              <a:rPr lang="en-US" altLang="zh-CN" sz="6000" b="1"/>
              <a:t>3.1 </a:t>
            </a:r>
            <a:r>
              <a:rPr lang="en-US" sz="6000" b="1" dirty="0">
                <a:latin typeface="FangSong" panose="02010609060101010101" pitchFamily="49" charset="-122"/>
                <a:ea typeface="FangSong" panose="02010609060101010101" pitchFamily="49" charset="-122"/>
                <a:sym typeface="+mn-ea"/>
              </a:rPr>
              <a:t>疗愈</a:t>
            </a:r>
            <a:r>
              <a:rPr lang="en-US" altLang="zh-CN" sz="6000" b="1" dirty="0">
                <a:latin typeface="FangSong" panose="02010609060101010101" pitchFamily="49" charset="-122"/>
                <a:ea typeface="FangSong" panose="02010609060101010101" pitchFamily="49" charset="-122"/>
                <a:sym typeface="+mn-ea"/>
              </a:rPr>
              <a:t>——</a:t>
            </a:r>
            <a:r>
              <a:rPr lang="en-US" altLang="zh-CN" sz="6000" b="1" dirty="0">
                <a:latin typeface="Century Gothic" panose="020B0502020202020204" pitchFamily="34" charset="0"/>
                <a:ea typeface="FangSong" panose="02010609060101010101" pitchFamily="49" charset="-122"/>
                <a:sym typeface="+mn-ea"/>
              </a:rPr>
              <a:t>ADHD</a:t>
            </a:r>
            <a:r>
              <a:rPr lang="zh-CN" altLang="en-US" sz="6000" b="1" dirty="0">
                <a:latin typeface="FangSong" panose="02010609060101010101" pitchFamily="49" charset="-122"/>
                <a:ea typeface="FangSong" panose="02010609060101010101" pitchFamily="49" charset="-122"/>
                <a:sym typeface="+mn-ea"/>
              </a:rPr>
              <a:t>标签</a:t>
            </a:r>
            <a:endParaRPr lang="en-US" sz="6000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algn="ctr"/>
            <a:endParaRPr lang="en-US" altLang="zh-CN" sz="6000" b="1"/>
          </a:p>
        </p:txBody>
      </p:sp>
      <p:pic>
        <p:nvPicPr>
          <p:cNvPr id="4" name="图片 3" descr="截屏2026-07-04 21.21.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364105"/>
            <a:ext cx="12191365" cy="43815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EDDADE"/>
            </a:gs>
            <a:gs pos="0">
              <a:srgbClr val="F3E6E9"/>
            </a:gs>
            <a:gs pos="100000">
              <a:srgbClr val="E6CDD3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  <a:ea typeface="FangSong" panose="02010609060101010101" pitchFamily="49" charset="-122"/>
              </a:rPr>
              <a:t>ADHD</a:t>
            </a:r>
            <a:r>
              <a:rPr lang="en-US" b="1" dirty="0">
                <a:latin typeface="FangSong" panose="02010609060101010101" pitchFamily="49" charset="-122"/>
                <a:ea typeface="FangSong" panose="02010609060101010101" pitchFamily="49" charset="-122"/>
              </a:rPr>
              <a:t>不只是</a:t>
            </a:r>
            <a:r>
              <a:rPr 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一个标签……</a:t>
            </a:r>
            <a:endParaRPr lang="en-US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FangSong" panose="02010609060101010101" pitchFamily="49" charset="-122"/>
                <a:ea typeface="FangSong" panose="02010609060101010101" pitchFamily="49" charset="-122"/>
              </a:rPr>
              <a:t>自我重塑</a:t>
            </a:r>
            <a:r>
              <a:rPr lang="zh-CN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：长期反复的负面贴标签可能会影响自我图式、身份形成、应激反应以及行为预期</a:t>
            </a:r>
            <a:endParaRPr lang="en-US" altLang="zh-CN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0" indent="0" algn="ctr">
              <a:buNone/>
            </a:pPr>
            <a:r>
              <a:rPr lang="en-US" altLang="zh-CN" dirty="0">
                <a:latin typeface="Century Gothic" panose="020B0502020202020204" pitchFamily="34" charset="0"/>
                <a:ea typeface="FangSong" panose="02010609060101010101" pitchFamily="49" charset="-122"/>
              </a:rPr>
              <a:t>(</a:t>
            </a:r>
            <a:r>
              <a:rPr lang="en-US" dirty="0">
                <a:latin typeface="Century Gothic" panose="020B0502020202020204" pitchFamily="34" charset="0"/>
                <a:ea typeface="FangSong" panose="02010609060101010101" pitchFamily="49" charset="-122"/>
              </a:rPr>
              <a:t>Beck; Corrigan &amp; Watson; Hinshaw)</a:t>
            </a:r>
            <a:endParaRPr lang="en-US" altLang="zh-CN" dirty="0">
              <a:latin typeface="Century Gothic" panose="020B0502020202020204" pitchFamily="34" charset="0"/>
              <a:ea typeface="FangSong" panose="02010609060101010101" pitchFamily="49" charset="-122"/>
            </a:endParaRPr>
          </a:p>
          <a:p>
            <a:endParaRPr lang="en-US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pic>
        <p:nvPicPr>
          <p:cNvPr id="4" name="Picture 3" descr="Choose your words wisely: language, labels, and stereotypes | Aja Hill, Psy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0779" y="3127942"/>
            <a:ext cx="3467100" cy="2044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22016" y="5357308"/>
            <a:ext cx="704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entury Gothic" panose="020B0502020202020204" pitchFamily="34" charset="0"/>
                <a:ea typeface="FangSong" panose="02010609060101010101" pitchFamily="49" charset="-122"/>
              </a:rPr>
              <a:t>(Hill)</a:t>
            </a:r>
            <a:endParaRPr lang="en-US" dirty="0">
              <a:latin typeface="Century Gothic" panose="020B0502020202020204" pitchFamily="34" charset="0"/>
              <a:ea typeface="FangSong" panose="02010609060101010101" pitchFamily="49" charset="-122"/>
            </a:endParaRPr>
          </a:p>
        </p:txBody>
      </p:sp>
      <p:pic>
        <p:nvPicPr>
          <p:cNvPr id="7" name="Picture 6" descr="Brain and Neuroplasticity, Neurogenesis, and Cognition exercises with  CogniFi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7221" y="3235892"/>
            <a:ext cx="4064000" cy="1828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192022" y="5357308"/>
            <a:ext cx="1317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entury Gothic" panose="020B0502020202020204" pitchFamily="34" charset="0"/>
                <a:ea typeface="FangSong" panose="02010609060101010101" pitchFamily="49" charset="-122"/>
              </a:rPr>
              <a:t>(CogniFit)</a:t>
            </a:r>
            <a:endParaRPr lang="en-US" dirty="0">
              <a:latin typeface="Century Gothic" panose="020B0502020202020204" pitchFamily="34" charset="0"/>
              <a:ea typeface="FangSong" panose="02010609060101010101" pitchFamily="49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EDDADE"/>
            </a:gs>
            <a:gs pos="0">
              <a:srgbClr val="F3E6E9"/>
            </a:gs>
            <a:gs pos="100000">
              <a:srgbClr val="E6CDD3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298810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神经发育差异确实存在，</a:t>
            </a:r>
            <a:br>
              <a:rPr lang="en-US" altLang="zh-CN" dirty="0">
                <a:latin typeface="FangSong" panose="02010609060101010101" pitchFamily="49" charset="-122"/>
                <a:ea typeface="FangSong" panose="02010609060101010101" pitchFamily="49" charset="-122"/>
              </a:rPr>
            </a:br>
            <a:r>
              <a:rPr lang="zh-CN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但</a:t>
            </a:r>
            <a:r>
              <a:rPr lang="zh-CN" altLang="en-US" b="1" dirty="0">
                <a:latin typeface="FangSong" panose="02010609060101010101" pitchFamily="49" charset="-122"/>
                <a:ea typeface="FangSong" panose="02010609060101010101" pitchFamily="49" charset="-122"/>
              </a:rPr>
              <a:t>构建的身份并非不可改变</a:t>
            </a:r>
            <a:endParaRPr lang="en-US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3229326"/>
            <a:ext cx="6189893" cy="1325880"/>
          </a:xfrm>
        </p:spPr>
        <p:txBody>
          <a:bodyPr/>
          <a:lstStyle/>
          <a:p>
            <a:r>
              <a:rPr lang="zh-CN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治愈并非：否认</a:t>
            </a:r>
            <a:r>
              <a:rPr lang="en-US" dirty="0">
                <a:latin typeface="Century Gothic" panose="020B0502020202020204" pitchFamily="34" charset="0"/>
                <a:ea typeface="FangSong" panose="02010609060101010101" pitchFamily="49" charset="-122"/>
              </a:rPr>
              <a:t>ADHD</a:t>
            </a:r>
            <a:r>
              <a:rPr lang="zh-CN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，否认症状，强求回归典型</a:t>
            </a:r>
            <a:endParaRPr lang="zh-CN" altLang="en-US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r>
              <a:rPr lang="zh-CN" altLang="en-US" b="1" dirty="0">
                <a:latin typeface="FangSong" panose="02010609060101010101" pitchFamily="49" charset="-122"/>
                <a:ea typeface="FangSong" panose="02010609060101010101" pitchFamily="49" charset="-122"/>
              </a:rPr>
              <a:t>治愈是积极的认知重构</a:t>
            </a:r>
            <a:endParaRPr lang="en-US" altLang="zh-CN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r>
              <a:rPr lang="zh-CN" altLang="en-US" b="1" dirty="0">
                <a:latin typeface="FangSong" panose="02010609060101010101" pitchFamily="49" charset="-122"/>
                <a:ea typeface="FangSong" panose="02010609060101010101" pitchFamily="49" charset="-122"/>
              </a:rPr>
              <a:t>“整合性认知重塑”</a:t>
            </a:r>
            <a:r>
              <a:rPr lang="zh-CN" altLang="en-US" b="1" dirty="0">
                <a:latin typeface="Century Gothic" panose="020B0502020202020204" pitchFamily="34" charset="0"/>
                <a:ea typeface="FangSong" panose="02010609060101010101" pitchFamily="49" charset="-122"/>
              </a:rPr>
              <a:t>（</a:t>
            </a:r>
            <a:r>
              <a:rPr lang="en-US" altLang="zh-CN" b="1" dirty="0">
                <a:latin typeface="Century Gothic" panose="020B0502020202020204" pitchFamily="34" charset="0"/>
                <a:ea typeface="FangSong" panose="02010609060101010101" pitchFamily="49" charset="-122"/>
              </a:rPr>
              <a:t>ICR</a:t>
            </a:r>
            <a:r>
              <a:rPr lang="zh-CN" altLang="en-US" b="1" dirty="0">
                <a:latin typeface="Century Gothic" panose="020B0502020202020204" pitchFamily="34" charset="0"/>
                <a:ea typeface="FangSong" panose="02010609060101010101" pitchFamily="49" charset="-122"/>
              </a:rPr>
              <a:t>）</a:t>
            </a:r>
            <a:r>
              <a:rPr lang="zh-CN" altLang="en-US" b="1" dirty="0">
                <a:latin typeface="FangSong" panose="02010609060101010101" pitchFamily="49" charset="-122"/>
                <a:ea typeface="FangSong" panose="02010609060101010101" pitchFamily="49" charset="-122"/>
              </a:rPr>
              <a:t>：情绪、认知、行为、社交</a:t>
            </a:r>
            <a:endParaRPr lang="en-US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88792" y="2892142"/>
            <a:ext cx="3436408" cy="2365239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EDDADE"/>
            </a:gs>
            <a:gs pos="0">
              <a:srgbClr val="F3E6E9"/>
            </a:gs>
            <a:gs pos="100000">
              <a:srgbClr val="E6CDD3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FangSong" panose="02010609060101010101" pitchFamily="49" charset="-122"/>
                <a:ea typeface="FangSong" panose="02010609060101010101" pitchFamily="49" charset="-122"/>
              </a:rPr>
              <a:t>情绪重塑</a:t>
            </a:r>
            <a:endParaRPr lang="en-US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FangSong" panose="02010609060101010101" pitchFamily="49" charset="-122"/>
                <a:ea typeface="FangSong" panose="02010609060101010101" pitchFamily="49" charset="-122"/>
              </a:rPr>
              <a:t>创伤处理</a:t>
            </a:r>
            <a:r>
              <a:rPr lang="zh-CN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（</a:t>
            </a:r>
            <a:r>
              <a:rPr lang="en-US" altLang="zh-CN" dirty="0">
                <a:latin typeface="FangSong" panose="02010609060101010101" pitchFamily="49" charset="-122"/>
                <a:ea typeface="FangSong" panose="02010609060101010101" pitchFamily="49" charset="-122"/>
              </a:rPr>
              <a:t>Trauma</a:t>
            </a:r>
            <a:r>
              <a:rPr lang="zh-CN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lang="en-US" altLang="zh-CN" dirty="0">
                <a:latin typeface="FangSong" panose="02010609060101010101" pitchFamily="49" charset="-122"/>
                <a:ea typeface="FangSong" panose="02010609060101010101" pitchFamily="49" charset="-122"/>
              </a:rPr>
              <a:t>dealing</a:t>
            </a:r>
            <a:r>
              <a:rPr lang="zh-CN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）：</a:t>
            </a:r>
            <a:endParaRPr lang="en-US" altLang="zh-CN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记录规律：情况</a:t>
            </a:r>
            <a:r>
              <a:rPr lang="en-US" altLang="zh-CN" dirty="0">
                <a:latin typeface="FangSong" panose="02010609060101010101" pitchFamily="49" charset="-122"/>
                <a:ea typeface="FangSong" panose="02010609060101010101" pitchFamily="49" charset="-122"/>
              </a:rPr>
              <a:t>+</a:t>
            </a:r>
            <a:r>
              <a:rPr lang="zh-CN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反应</a:t>
            </a:r>
            <a:endParaRPr lang="en-US" altLang="zh-CN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0" indent="0">
              <a:buNone/>
            </a:pPr>
            <a:endParaRPr lang="en-US" altLang="zh-CN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r>
              <a:rPr lang="en-US" b="1" dirty="0">
                <a:latin typeface="FangSong" panose="02010609060101010101" pitchFamily="49" charset="-122"/>
                <a:ea typeface="FangSong" panose="02010609060101010101" pitchFamily="49" charset="-122"/>
              </a:rPr>
              <a:t>屏蔽羞耻感</a:t>
            </a:r>
            <a:r>
              <a:rPr lang="zh-CN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：</a:t>
            </a:r>
            <a:endParaRPr lang="en-US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0" indent="0">
              <a:buNone/>
            </a:pPr>
            <a:r>
              <a:rPr 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用状态语境</a:t>
            </a:r>
            <a:r>
              <a:rPr lang="zh-CN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，而非</a:t>
            </a:r>
            <a:r>
              <a:rPr lang="zh-CN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身份语境</a:t>
            </a:r>
            <a:endParaRPr lang="en-US" altLang="zh-CN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0" indent="0">
              <a:buNone/>
            </a:pPr>
            <a:endParaRPr lang="en-US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r>
              <a:rPr lang="en-US" b="1" dirty="0">
                <a:latin typeface="FangSong" panose="02010609060101010101" pitchFamily="49" charset="-122"/>
                <a:ea typeface="FangSong" panose="02010609060101010101" pitchFamily="49" charset="-122"/>
              </a:rPr>
              <a:t>自我关心</a:t>
            </a:r>
            <a:r>
              <a:rPr lang="zh-CN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（</a:t>
            </a:r>
            <a:r>
              <a:rPr lang="en-US" altLang="zh-CN" dirty="0">
                <a:latin typeface="FangSong" panose="02010609060101010101" pitchFamily="49" charset="-122"/>
                <a:ea typeface="FangSong" panose="02010609060101010101" pitchFamily="49" charset="-122"/>
              </a:rPr>
              <a:t>Self-care</a:t>
            </a:r>
            <a:r>
              <a:rPr lang="zh-CN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）：</a:t>
            </a:r>
            <a:endParaRPr lang="en-US" altLang="zh-CN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0" indent="0">
              <a:buNone/>
            </a:pPr>
            <a:r>
              <a:rPr 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规律睡眠</a:t>
            </a:r>
            <a:r>
              <a:rPr lang="zh-CN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、适量运动、健康饮食</a:t>
            </a:r>
            <a:endParaRPr lang="en-US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endParaRPr lang="en-US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pic>
        <p:nvPicPr>
          <p:cNvPr id="4" name="Picture 3" descr="Healthy Lifestyle Poster Vector Art, Icons, and Graphics for Free Downloa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00227" y="1911238"/>
            <a:ext cx="4544611" cy="30355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53362" y="5121568"/>
            <a:ext cx="1038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</a:rPr>
              <a:t>(Sarkar)</a:t>
            </a:r>
            <a:endParaRPr lang="en-US" dirty="0"/>
          </a:p>
        </p:txBody>
      </p:sp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EDDADE"/>
            </a:gs>
            <a:gs pos="0">
              <a:srgbClr val="F3E6E9"/>
            </a:gs>
            <a:gs pos="100000">
              <a:srgbClr val="E6CDD3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FangSong" panose="02010609060101010101" pitchFamily="49" charset="-122"/>
                <a:ea typeface="FangSong" panose="02010609060101010101" pitchFamily="49" charset="-122"/>
              </a:rPr>
              <a:t>认知重塑</a:t>
            </a:r>
            <a:endParaRPr lang="en-US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FangSong" panose="02010609060101010101" pitchFamily="49" charset="-122"/>
                <a:ea typeface="FangSong" panose="02010609060101010101" pitchFamily="49" charset="-122"/>
              </a:rPr>
              <a:t>改善不适应性图式</a:t>
            </a:r>
            <a:r>
              <a:rPr lang="zh-CN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（</a:t>
            </a:r>
            <a:r>
              <a:rPr lang="en-US" altLang="zh-CN" dirty="0">
                <a:latin typeface="FangSong" panose="02010609060101010101" pitchFamily="49" charset="-122"/>
                <a:ea typeface="FangSong" panose="02010609060101010101" pitchFamily="49" charset="-122"/>
              </a:rPr>
              <a:t>maladaptive</a:t>
            </a:r>
            <a:r>
              <a:rPr lang="zh-CN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lang="en-US" altLang="zh-CN" dirty="0">
                <a:latin typeface="FangSong" panose="02010609060101010101" pitchFamily="49" charset="-122"/>
                <a:ea typeface="FangSong" panose="02010609060101010101" pitchFamily="49" charset="-122"/>
              </a:rPr>
              <a:t>schema</a:t>
            </a:r>
            <a:r>
              <a:rPr lang="zh-CN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）：</a:t>
            </a:r>
            <a:endParaRPr lang="en-US" altLang="zh-CN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举反例：成功、适应性、进步、韧性</a:t>
            </a:r>
            <a:endParaRPr lang="en-US" altLang="zh-CN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0" indent="0">
              <a:buNone/>
            </a:pPr>
            <a:endParaRPr lang="en-US" altLang="zh-CN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r>
              <a:rPr lang="en-US" b="1" dirty="0">
                <a:latin typeface="FangSong" panose="02010609060101010101" pitchFamily="49" charset="-122"/>
                <a:ea typeface="FangSong" panose="02010609060101010101" pitchFamily="49" charset="-122"/>
              </a:rPr>
              <a:t>培养元认知能力</a:t>
            </a:r>
            <a:r>
              <a:rPr lang="zh-CN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（</a:t>
            </a:r>
            <a:r>
              <a:rPr lang="en-US" altLang="zh-CN" dirty="0">
                <a:latin typeface="FangSong" panose="02010609060101010101" pitchFamily="49" charset="-122"/>
                <a:ea typeface="FangSong" panose="02010609060101010101" pitchFamily="49" charset="-122"/>
              </a:rPr>
              <a:t>metacognition</a:t>
            </a:r>
            <a:r>
              <a:rPr lang="zh-CN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）：</a:t>
            </a:r>
            <a:endParaRPr lang="en-US" altLang="zh-CN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想象：如果你正在旁边观察自己，你会怎么看待？</a:t>
            </a:r>
            <a:endParaRPr lang="en-US" altLang="zh-CN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0" indent="0">
              <a:buNone/>
            </a:pPr>
            <a:endParaRPr lang="en-US" altLang="zh-CN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r>
              <a:rPr lang="zh-CN" altLang="en-US" b="1" dirty="0">
                <a:latin typeface="FangSong" panose="02010609060101010101" pitchFamily="49" charset="-122"/>
                <a:ea typeface="FangSong" panose="02010609060101010101" pitchFamily="49" charset="-122"/>
              </a:rPr>
              <a:t>重建内在叙事</a:t>
            </a:r>
            <a:r>
              <a:rPr lang="zh-CN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（</a:t>
            </a:r>
            <a:r>
              <a:rPr lang="en-US" altLang="zh-CN" dirty="0">
                <a:latin typeface="FangSong" panose="02010609060101010101" pitchFamily="49" charset="-122"/>
                <a:ea typeface="FangSong" panose="02010609060101010101" pitchFamily="49" charset="-122"/>
              </a:rPr>
              <a:t>personal</a:t>
            </a:r>
            <a:r>
              <a:rPr lang="zh-CN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lang="en-US" altLang="zh-CN" dirty="0">
                <a:latin typeface="FangSong" panose="02010609060101010101" pitchFamily="49" charset="-122"/>
                <a:ea typeface="FangSong" panose="02010609060101010101" pitchFamily="49" charset="-122"/>
              </a:rPr>
              <a:t>fable</a:t>
            </a:r>
            <a:r>
              <a:rPr lang="zh-CN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）</a:t>
            </a:r>
            <a:endParaRPr lang="en-US" altLang="zh-CN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多层身份：爱好、价值观、精神世界</a:t>
            </a:r>
            <a:r>
              <a:rPr lang="en-US" altLang="zh-CN" dirty="0">
                <a:latin typeface="FangSong" panose="02010609060101010101" pitchFamily="49" charset="-122"/>
                <a:ea typeface="FangSong" panose="02010609060101010101" pitchFamily="49" charset="-122"/>
              </a:rPr>
              <a:t>……</a:t>
            </a:r>
            <a:endParaRPr lang="en-US" altLang="zh-CN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endParaRPr lang="en-US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pic>
        <p:nvPicPr>
          <p:cNvPr id="10" name="Graphic 9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571923" y="1995568"/>
            <a:ext cx="2827999" cy="28668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571923" y="5079404"/>
            <a:ext cx="31805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</a:rPr>
              <a:t>(Wikipedia Contributors)</a:t>
            </a:r>
            <a:endParaRPr lang="en-US" dirty="0"/>
          </a:p>
        </p:txBody>
      </p:sp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EDDADE"/>
            </a:gs>
            <a:gs pos="0">
              <a:srgbClr val="F3E6E9"/>
            </a:gs>
            <a:gs pos="100000">
              <a:srgbClr val="E6CDD3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FangSong" panose="02010609060101010101" pitchFamily="49" charset="-122"/>
                <a:ea typeface="FangSong" panose="02010609060101010101" pitchFamily="49" charset="-122"/>
              </a:rPr>
              <a:t>行为重塑</a:t>
            </a:r>
            <a:endParaRPr lang="en-US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FangSong" panose="02010609060101010101" pitchFamily="49" charset="-122"/>
                <a:ea typeface="FangSong" panose="02010609060101010101" pitchFamily="49" charset="-122"/>
              </a:rPr>
              <a:t>适应性系统</a:t>
            </a:r>
            <a:r>
              <a:rPr lang="zh-CN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（</a:t>
            </a:r>
            <a:r>
              <a:rPr lang="en-US" altLang="zh-CN" dirty="0">
                <a:latin typeface="FangSong" panose="02010609060101010101" pitchFamily="49" charset="-122"/>
                <a:ea typeface="FangSong" panose="02010609060101010101" pitchFamily="49" charset="-122"/>
              </a:rPr>
              <a:t>Adaptive</a:t>
            </a:r>
            <a:r>
              <a:rPr lang="zh-CN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lang="en-US" altLang="zh-CN" dirty="0">
                <a:latin typeface="FangSong" panose="02010609060101010101" pitchFamily="49" charset="-122"/>
                <a:ea typeface="FangSong" panose="02010609060101010101" pitchFamily="49" charset="-122"/>
              </a:rPr>
              <a:t>System</a:t>
            </a:r>
            <a:r>
              <a:rPr lang="zh-CN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）</a:t>
            </a:r>
            <a:r>
              <a:rPr lang="en-US" altLang="zh-CN" dirty="0">
                <a:latin typeface="FangSong" panose="02010609060101010101" pitchFamily="49" charset="-122"/>
                <a:ea typeface="FangSong" panose="02010609060101010101" pitchFamily="49" charset="-122"/>
              </a:rPr>
              <a:t>:</a:t>
            </a:r>
            <a:endParaRPr lang="en-US" altLang="zh-CN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降低活化能：两分钟法则</a:t>
            </a:r>
            <a:endParaRPr lang="en-US" altLang="zh-CN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0" indent="0">
              <a:buNone/>
            </a:pPr>
            <a:endParaRPr lang="en-US" altLang="zh-CN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r>
              <a:rPr lang="zh-CN" altLang="en-US" b="1" dirty="0">
                <a:latin typeface="FangSong" panose="02010609060101010101" pitchFamily="49" charset="-122"/>
                <a:ea typeface="FangSong" panose="02010609060101010101" pitchFamily="49" charset="-122"/>
              </a:rPr>
              <a:t>环境重构</a:t>
            </a:r>
            <a:r>
              <a:rPr lang="zh-CN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：</a:t>
            </a:r>
            <a:endParaRPr lang="en-US" altLang="zh-CN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去除噪音、干净整洁、心无旁骛</a:t>
            </a:r>
            <a:endParaRPr lang="en-US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pic>
        <p:nvPicPr>
          <p:cNvPr id="4" name="Picture 3" descr="How To Meditate | News | Yale Medicin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98740" y="2845029"/>
            <a:ext cx="3784600" cy="2120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25158" y="5131152"/>
            <a:ext cx="24705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</a:rPr>
              <a:t>(“How to Meditate”)</a:t>
            </a:r>
            <a:endParaRPr lang="en-US" dirty="0"/>
          </a:p>
        </p:txBody>
      </p:sp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EDDADE"/>
            </a:gs>
            <a:gs pos="0">
              <a:srgbClr val="F3E6E9"/>
            </a:gs>
            <a:gs pos="100000">
              <a:srgbClr val="E6CDD3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FangSong" panose="02010609060101010101" pitchFamily="49" charset="-122"/>
                <a:ea typeface="FangSong" panose="02010609060101010101" pitchFamily="49" charset="-122"/>
              </a:rPr>
              <a:t>社交重塑</a:t>
            </a:r>
            <a:endParaRPr lang="en-US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FangSong" panose="02010609060101010101" pitchFamily="49" charset="-122"/>
                <a:ea typeface="FangSong" panose="02010609060101010101" pitchFamily="49" charset="-122"/>
              </a:rPr>
              <a:t>重构健康的人际关系</a:t>
            </a:r>
            <a:r>
              <a:rPr lang="zh-CN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：</a:t>
            </a:r>
            <a:endParaRPr lang="en-US" altLang="zh-CN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接近正能量的人，远离负能量</a:t>
            </a:r>
            <a:endParaRPr lang="en-US" altLang="zh-CN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0" indent="0">
              <a:buNone/>
            </a:pPr>
            <a:endParaRPr lang="en-US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r>
              <a:rPr lang="en-US" b="1" dirty="0">
                <a:latin typeface="FangSong" panose="02010609060101010101" pitchFamily="49" charset="-122"/>
                <a:ea typeface="FangSong" panose="02010609060101010101" pitchFamily="49" charset="-122"/>
              </a:rPr>
              <a:t>明确边界</a:t>
            </a:r>
            <a:r>
              <a:rPr lang="zh-CN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：</a:t>
            </a:r>
            <a:endParaRPr lang="en-US" altLang="zh-CN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分开行为和人格</a:t>
            </a:r>
            <a:endParaRPr lang="en-US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pic>
        <p:nvPicPr>
          <p:cNvPr id="4" name="Picture 3" descr="3 Ways to Recognize a Toxic Friend - wikiHo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12106" y="1795807"/>
            <a:ext cx="4064000" cy="304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60754" y="5070091"/>
            <a:ext cx="15671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</a:rPr>
              <a:t>(Georgoulis)</a:t>
            </a:r>
            <a:endParaRPr lang="en-US" dirty="0"/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真实讲述了多动症患者的日常生活，无法集中注意力，写不完作业，永远让大家失望······ - 001 - 真实讲述了多动症患者的日常生活，无法集中注意力，写不完… -  - 2026-06-25 23-29-54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635"/>
            <a:ext cx="12192000" cy="67646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EDDADE"/>
            </a:gs>
            <a:gs pos="0">
              <a:srgbClr val="F3E6E9"/>
            </a:gs>
            <a:gs pos="100000">
              <a:srgbClr val="E6CDD3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3200"/>
            <a:ext cx="6560372" cy="1371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FangSong" panose="02010609060101010101" pitchFamily="49" charset="-122"/>
                <a:ea typeface="FangSong" panose="02010609060101010101" pitchFamily="49" charset="-122"/>
              </a:rPr>
              <a:t>当疾病变成身份</a:t>
            </a:r>
            <a:r>
              <a:rPr lang="zh-CN" altLang="en-US" b="1" dirty="0">
                <a:latin typeface="FangSong" panose="02010609060101010101" pitchFamily="49" charset="-122"/>
                <a:ea typeface="FangSong" panose="02010609060101010101" pitchFamily="49" charset="-122"/>
              </a:rPr>
              <a:t>：</a:t>
            </a:r>
            <a:br>
              <a:rPr lang="en-US" altLang="zh-CN" b="1" dirty="0">
                <a:latin typeface="FangSong" panose="02010609060101010101" pitchFamily="49" charset="-122"/>
                <a:ea typeface="FangSong" panose="02010609060101010101" pitchFamily="49" charset="-122"/>
              </a:rPr>
            </a:br>
            <a:r>
              <a:rPr lang="zh-CN" altLang="en-US" b="1" dirty="0">
                <a:latin typeface="FangSong" panose="02010609060101010101" pitchFamily="49" charset="-122"/>
                <a:ea typeface="FangSong" panose="02010609060101010101" pitchFamily="49" charset="-122"/>
              </a:rPr>
              <a:t>我们应该主动重塑认知，而非被动接受标签</a:t>
            </a:r>
            <a:endParaRPr lang="en-US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EDDADE"/>
            </a:gs>
            <a:gs pos="0">
              <a:srgbClr val="F3E6E9"/>
            </a:gs>
            <a:gs pos="100000">
              <a:srgbClr val="E6CDD3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 spc="230" dirty="0">
                <a:solidFill>
                  <a:schemeClr val="accent1"/>
                </a:solidFill>
                <a:uFillTx/>
                <a:latin typeface="Hannotate SC Regular" panose="03000500000000000000" charset="-122"/>
                <a:ea typeface="Hannotate SC Regular" panose="03000500000000000000" charset="-122"/>
                <a:sym typeface="+mn-ea"/>
              </a:rPr>
              <a:t>Part 3 ADHD</a:t>
            </a:r>
            <a:r>
              <a:rPr lang="zh-CN" altLang="en-US" spc="230" dirty="0">
                <a:solidFill>
                  <a:schemeClr val="accent1"/>
                </a:solidFill>
                <a:uFillTx/>
                <a:latin typeface="Hannotate SC Regular" panose="03000500000000000000" charset="-122"/>
                <a:ea typeface="Hannotate SC Regular" panose="03000500000000000000" charset="-122"/>
                <a:sym typeface="+mn-ea"/>
              </a:rPr>
              <a:t>的疗愈</a:t>
            </a:r>
            <a:r>
              <a:rPr lang="zh-CN" altLang="en-US" spc="230" dirty="0">
                <a:solidFill>
                  <a:schemeClr val="accent1"/>
                </a:solidFill>
                <a:uFillTx/>
                <a:latin typeface="Hannotate SC Regular" panose="03000500000000000000" charset="-122"/>
                <a:ea typeface="Hannotate SC Regular" panose="03000500000000000000" charset="-122"/>
                <a:sym typeface="+mn-ea"/>
              </a:rPr>
              <a:t>冷知识</a:t>
            </a:r>
            <a:endParaRPr lang="zh-CN" altLang="en-US" spc="230" dirty="0">
              <a:solidFill>
                <a:schemeClr val="accent1"/>
              </a:solidFill>
              <a:uFillTx/>
              <a:latin typeface="Hannotate SC Regular" panose="03000500000000000000" charset="-122"/>
              <a:ea typeface="Hannotate SC Regular" panose="03000500000000000000" charset="-122"/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11530" y="1136015"/>
            <a:ext cx="10188575" cy="4251960"/>
          </a:xfrm>
        </p:spPr>
        <p:txBody>
          <a:bodyPr/>
          <a:p>
            <a:pPr algn="ctr"/>
            <a:r>
              <a:rPr lang="en-US" altLang="zh-CN" sz="4400" b="1"/>
              <a:t>3.1 </a:t>
            </a:r>
            <a:r>
              <a:rPr lang="en-US" sz="4400" b="1" dirty="0">
                <a:latin typeface="FangSong" panose="02010609060101010101" pitchFamily="49" charset="-122"/>
                <a:ea typeface="FangSong" panose="02010609060101010101" pitchFamily="49" charset="-122"/>
                <a:sym typeface="+mn-ea"/>
              </a:rPr>
              <a:t>疗愈</a:t>
            </a:r>
            <a:r>
              <a:rPr lang="en-US" altLang="zh-CN" sz="4400" b="1" dirty="0">
                <a:latin typeface="FangSong" panose="02010609060101010101" pitchFamily="49" charset="-122"/>
                <a:ea typeface="FangSong" panose="02010609060101010101" pitchFamily="49" charset="-122"/>
                <a:sym typeface="+mn-ea"/>
              </a:rPr>
              <a:t>——</a:t>
            </a:r>
            <a:r>
              <a:rPr lang="en-US" altLang="zh-CN" sz="4400" b="1" dirty="0">
                <a:latin typeface="Century Gothic" panose="020B0502020202020204" pitchFamily="34" charset="0"/>
                <a:ea typeface="FangSong" panose="02010609060101010101" pitchFamily="49" charset="-122"/>
                <a:sym typeface="+mn-ea"/>
              </a:rPr>
              <a:t>ADHD</a:t>
            </a:r>
            <a:r>
              <a:rPr lang="zh-CN" altLang="en-US" sz="4400" b="1" dirty="0">
                <a:latin typeface="Century Gothic" panose="020B0502020202020204" pitchFamily="34" charset="0"/>
                <a:ea typeface="FangSong" panose="02010609060101010101" pitchFamily="49" charset="-122"/>
                <a:sym typeface="+mn-ea"/>
              </a:rPr>
              <a:t>的营养学小知识</a:t>
            </a:r>
            <a:endParaRPr lang="en-US" sz="4400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algn="ctr"/>
            <a:endParaRPr lang="en-US" altLang="zh-CN" sz="4400" b="1"/>
          </a:p>
        </p:txBody>
      </p:sp>
      <p:pic>
        <p:nvPicPr>
          <p:cNvPr id="4" name="图片 3" descr="截屏2026-07-04 21.21.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364105"/>
            <a:ext cx="12191365" cy="43815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EDDADE"/>
            </a:gs>
            <a:gs pos="0">
              <a:srgbClr val="F3E6E9"/>
            </a:gs>
            <a:gs pos="100000">
              <a:srgbClr val="E6CDD3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FangSong" panose="02010609060101010101" pitchFamily="49" charset="-122"/>
                <a:ea typeface="FangSong" panose="02010609060101010101" pitchFamily="49" charset="-122"/>
              </a:rPr>
              <a:t>小彩蛋</a:t>
            </a:r>
            <a:r>
              <a:rPr lang="en-US" altLang="zh-CN" b="1" dirty="0">
                <a:latin typeface="FangSong" panose="02010609060101010101" pitchFamily="49" charset="-122"/>
                <a:ea typeface="FangSong" panose="02010609060101010101" pitchFamily="49" charset="-122"/>
              </a:rPr>
              <a:t>——</a:t>
            </a:r>
            <a:r>
              <a:rPr lang="zh-CN" altLang="en-US" b="1" dirty="0">
                <a:latin typeface="FangSong" panose="02010609060101010101" pitchFamily="49" charset="-122"/>
                <a:ea typeface="FangSong" panose="02010609060101010101" pitchFamily="49" charset="-122"/>
              </a:rPr>
              <a:t>营养疗愈</a:t>
            </a:r>
            <a:endParaRPr lang="en-US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FangSong" panose="02010609060101010101" pitchFamily="49" charset="-122"/>
                <a:ea typeface="FangSong" panose="02010609060101010101" pitchFamily="49" charset="-122"/>
              </a:rPr>
              <a:t>早餐多吃</a:t>
            </a:r>
            <a:r>
              <a:rPr lang="en-US" sz="2400" b="1" dirty="0">
                <a:latin typeface="FangSong" panose="02010609060101010101" pitchFamily="49" charset="-122"/>
                <a:ea typeface="FangSong" panose="02010609060101010101" pitchFamily="49" charset="-122"/>
              </a:rPr>
              <a:t>蛋白质</a:t>
            </a:r>
            <a:endParaRPr lang="en-US" sz="2400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r>
              <a:rPr lang="en-US" sz="2400" dirty="0">
                <a:latin typeface="FangSong" panose="02010609060101010101" pitchFamily="49" charset="-122"/>
                <a:ea typeface="FangSong" panose="02010609060101010101" pitchFamily="49" charset="-122"/>
              </a:rPr>
              <a:t>吃足够的</a:t>
            </a:r>
            <a:r>
              <a:rPr lang="en-US" sz="2400" b="1" dirty="0">
                <a:ea typeface="FangSong" panose="02010609060101010101" pitchFamily="49" charset="-122"/>
              </a:rPr>
              <a:t>Omega</a:t>
            </a:r>
            <a:r>
              <a:rPr lang="en-US" altLang="zh-CN" sz="2400" b="1" dirty="0">
                <a:ea typeface="FangSong" panose="02010609060101010101" pitchFamily="49" charset="-122"/>
              </a:rPr>
              <a:t>-3</a:t>
            </a:r>
            <a:r>
              <a:rPr lang="zh-CN" altLang="en-US" sz="2400" dirty="0">
                <a:latin typeface="FangSong" panose="02010609060101010101" pitchFamily="49" charset="-122"/>
                <a:ea typeface="FangSong" panose="02010609060101010101" pitchFamily="49" charset="-122"/>
              </a:rPr>
              <a:t>脂肪酸</a:t>
            </a:r>
            <a:endParaRPr lang="en-US" altLang="zh-CN" sz="2400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r>
              <a:rPr lang="zh-CN" altLang="en-US" sz="2400" dirty="0">
                <a:latin typeface="FangSong" panose="02010609060101010101" pitchFamily="49" charset="-122"/>
                <a:ea typeface="FangSong" panose="02010609060101010101" pitchFamily="49" charset="-122"/>
              </a:rPr>
              <a:t>选择</a:t>
            </a:r>
            <a:r>
              <a:rPr lang="zh-CN" altLang="en-US" sz="2400" b="1" dirty="0">
                <a:latin typeface="FangSong" panose="02010609060101010101" pitchFamily="49" charset="-122"/>
                <a:ea typeface="FangSong" panose="02010609060101010101" pitchFamily="49" charset="-122"/>
              </a:rPr>
              <a:t>慢碳</a:t>
            </a:r>
            <a:endParaRPr lang="en-US" altLang="zh-CN" sz="2400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r>
              <a:rPr lang="zh-CN" altLang="en-US" sz="2400" dirty="0">
                <a:latin typeface="FangSong" panose="02010609060101010101" pitchFamily="49" charset="-122"/>
                <a:ea typeface="FangSong" panose="02010609060101010101" pitchFamily="49" charset="-122"/>
              </a:rPr>
              <a:t>补</a:t>
            </a:r>
            <a:r>
              <a:rPr lang="zh-CN" altLang="en-US" sz="2400" b="1" dirty="0">
                <a:latin typeface="FangSong" panose="02010609060101010101" pitchFamily="49" charset="-122"/>
                <a:ea typeface="FangSong" panose="02010609060101010101" pitchFamily="49" charset="-122"/>
              </a:rPr>
              <a:t>水</a:t>
            </a:r>
            <a:r>
              <a:rPr lang="zh-CN" altLang="en-US" sz="2400" dirty="0">
                <a:latin typeface="FangSong" panose="02010609060101010101" pitchFamily="49" charset="-122"/>
                <a:ea typeface="FangSong" panose="02010609060101010101" pitchFamily="49" charset="-122"/>
              </a:rPr>
              <a:t>啦</a:t>
            </a:r>
            <a:r>
              <a:rPr lang="zh-CN" altLang="en-US" sz="2400" dirty="0">
                <a:latin typeface="FangSong" panose="02010609060101010101" pitchFamily="49" charset="-122"/>
                <a:ea typeface="FangSong" panose="02010609060101010101" pitchFamily="49" charset="-122"/>
              </a:rPr>
              <a:t>！！！</a:t>
            </a:r>
            <a:endParaRPr lang="en-US" altLang="zh-CN" sz="2400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r>
              <a:rPr lang="zh-CN" altLang="en-US" sz="2400" dirty="0">
                <a:latin typeface="FangSong" panose="02010609060101010101" pitchFamily="49" charset="-122"/>
                <a:ea typeface="FangSong" panose="02010609060101010101" pitchFamily="49" charset="-122"/>
              </a:rPr>
              <a:t>多吃</a:t>
            </a:r>
            <a:r>
              <a:rPr lang="zh-CN" altLang="en-US" sz="2400" b="1" dirty="0">
                <a:latin typeface="FangSong" panose="02010609060101010101" pitchFamily="49" charset="-122"/>
                <a:ea typeface="FangSong" panose="02010609060101010101" pitchFamily="49" charset="-122"/>
              </a:rPr>
              <a:t>纤维</a:t>
            </a:r>
            <a:endParaRPr lang="en-US" altLang="zh-CN" sz="2400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r>
              <a:rPr lang="zh-CN" altLang="en-US" sz="2400" dirty="0">
                <a:latin typeface="FangSong" panose="02010609060101010101" pitchFamily="49" charset="-122"/>
                <a:ea typeface="FangSong" panose="02010609060101010101" pitchFamily="49" charset="-122"/>
              </a:rPr>
              <a:t>少吃精加工食品</a:t>
            </a:r>
            <a:endParaRPr lang="en-US" altLang="zh-CN" sz="2400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r>
              <a:rPr lang="zh-CN" altLang="en-US" sz="2400" b="1" dirty="0">
                <a:latin typeface="FangSong" panose="02010609060101010101" pitchFamily="49" charset="-122"/>
                <a:ea typeface="FangSong" panose="02010609060101010101" pitchFamily="49" charset="-122"/>
              </a:rPr>
              <a:t>地中海饮食</a:t>
            </a:r>
            <a:endParaRPr lang="en-US" altLang="zh-CN" sz="2400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pic>
        <p:nvPicPr>
          <p:cNvPr id="4" name="Picture 3" descr="簡單掌握地中海飲食的10 個基本原則！ - 安永生活誌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0" y="2275029"/>
            <a:ext cx="3340249" cy="22268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41191" y="4673771"/>
            <a:ext cx="188524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FangSong" panose="02010609060101010101" pitchFamily="49" charset="-122"/>
                <a:ea typeface="FangSong" panose="02010609060101010101" pitchFamily="49" charset="-122"/>
              </a:rPr>
              <a:t>(</a:t>
            </a:r>
            <a:r>
              <a:rPr lang="en-US" sz="1100" dirty="0">
                <a:ea typeface="FangSong" panose="02010609060101010101" pitchFamily="49" charset="-122"/>
              </a:rPr>
              <a:t>Betery </a:t>
            </a:r>
            <a:r>
              <a:rPr lang="en-US" sz="1100" dirty="0">
                <a:latin typeface="FangSong" panose="02010609060101010101" pitchFamily="49" charset="-122"/>
                <a:ea typeface="FangSong" panose="02010609060101010101" pitchFamily="49" charset="-122"/>
              </a:rPr>
              <a:t>運動誌)</a:t>
            </a:r>
            <a:endParaRPr lang="en-US" sz="1100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EDDADE"/>
            </a:gs>
            <a:gs pos="0">
              <a:srgbClr val="F3E6E9"/>
            </a:gs>
            <a:gs pos="100000">
              <a:srgbClr val="E6CDD3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一个有意思的小问题</a:t>
            </a:r>
            <a:endParaRPr lang="en-US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  <a:ea typeface="FangSong" panose="02010609060101010101" pitchFamily="49" charset="-122"/>
              </a:rPr>
              <a:t>Q</a:t>
            </a:r>
            <a:r>
              <a:rPr lang="zh-CN" altLang="en-US" sz="2400" dirty="0">
                <a:latin typeface="Century Gothic" panose="020B0502020202020204" pitchFamily="34" charset="0"/>
                <a:ea typeface="FangSong" panose="02010609060101010101" pitchFamily="49" charset="-122"/>
              </a:rPr>
              <a:t>：</a:t>
            </a:r>
            <a:r>
              <a:rPr lang="en-US" sz="2400" dirty="0">
                <a:latin typeface="FangSong" panose="02010609060101010101" pitchFamily="49" charset="-122"/>
                <a:ea typeface="FangSong" panose="02010609060101010101" pitchFamily="49" charset="-122"/>
              </a:rPr>
              <a:t>不吃碳水对专注有益</a:t>
            </a:r>
            <a:r>
              <a:rPr lang="zh-CN" altLang="en-US" sz="2400" dirty="0">
                <a:latin typeface="FangSong" panose="02010609060101010101" pitchFamily="49" charset="-122"/>
                <a:ea typeface="FangSong" panose="02010609060101010101" pitchFamily="49" charset="-122"/>
              </a:rPr>
              <a:t>？</a:t>
            </a:r>
            <a:endParaRPr lang="en-US" altLang="zh-CN" sz="2400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0" indent="0">
              <a:buNone/>
            </a:pPr>
            <a:endParaRPr lang="en-US" sz="2400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r>
              <a:rPr lang="en-US" sz="2400" dirty="0">
                <a:ea typeface="FangSong" panose="02010609060101010101" pitchFamily="49" charset="-122"/>
              </a:rPr>
              <a:t>A</a:t>
            </a:r>
            <a:r>
              <a:rPr lang="zh-CN" altLang="en-US" sz="2400" dirty="0">
                <a:ea typeface="FangSong" panose="02010609060101010101" pitchFamily="49" charset="-122"/>
              </a:rPr>
              <a:t>：</a:t>
            </a:r>
            <a:r>
              <a:rPr lang="en-US" sz="2400" dirty="0">
                <a:latin typeface="FangSong" panose="02010609060101010101" pitchFamily="49" charset="-122"/>
                <a:ea typeface="FangSong" panose="02010609060101010101" pitchFamily="49" charset="-122"/>
              </a:rPr>
              <a:t>❓</a:t>
            </a:r>
            <a:r>
              <a:rPr lang="zh-CN" altLang="en-US" sz="2400" dirty="0">
                <a:latin typeface="FangSong" panose="02010609060101010101" pitchFamily="49" charset="-122"/>
                <a:ea typeface="FangSong" panose="02010609060101010101" pitchFamily="49" charset="-122"/>
              </a:rPr>
              <a:t>（虽然血糖波动会降低注意力，但碳水摄入对</a:t>
            </a:r>
            <a:r>
              <a:rPr lang="zh-CN" altLang="en-US" sz="2400" dirty="0">
                <a:latin typeface="FangSong" panose="02010609060101010101" pitchFamily="49" charset="-122"/>
                <a:ea typeface="FangSong" panose="02010609060101010101" pitchFamily="49" charset="-122"/>
              </a:rPr>
              <a:t>供能</a:t>
            </a:r>
            <a:r>
              <a:rPr lang="zh-CN" altLang="en-US" sz="2400" dirty="0">
                <a:latin typeface="FangSong" panose="02010609060101010101" pitchFamily="49" charset="-122"/>
                <a:ea typeface="FangSong" panose="02010609060101010101" pitchFamily="49" charset="-122"/>
              </a:rPr>
              <a:t>很重要）</a:t>
            </a:r>
            <a:endParaRPr lang="en-US" sz="2400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endParaRPr lang="en-US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用来装正经</a:t>
            </a:r>
            <a:r>
              <a:rPr lang="zh-CN" altLang="en-US"/>
              <a:t>的小知识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注意力缺陷多动障碍（ADHD） 是一种神经发育障碍，核心特征为与发育水平不相称的注意力不集中、多动</a:t>
            </a:r>
            <a:endParaRPr lang="zh-CN" altLang="en-US"/>
          </a:p>
          <a:p>
            <a:r>
              <a:rPr lang="zh-CN" altLang="en-US"/>
              <a:t>和冲动。根据DSM-5诊断标准，症状需在12岁前出现，并在两个以上生活场景中造成显著功能损害，主要分</a:t>
            </a:r>
            <a:endParaRPr lang="zh-CN" altLang="en-US"/>
          </a:p>
          <a:p>
            <a:r>
              <a:rPr lang="zh-CN" altLang="en-US"/>
              <a:t>为：</a:t>
            </a:r>
            <a:endParaRPr lang="zh-CN" altLang="en-US"/>
          </a:p>
          <a:p>
            <a:r>
              <a:rPr lang="zh-CN" altLang="en-US"/>
              <a:t>注意力缺陷型：难以持续专注、易分心、组织困难、常丢三落四</a:t>
            </a:r>
            <a:endParaRPr lang="zh-CN" altLang="en-US"/>
          </a:p>
          <a:p>
            <a:r>
              <a:rPr lang="zh-CN" altLang="en-US"/>
              <a:t>多动冲动型：坐立不安、过度说话、难以等待轮流、打断他人</a:t>
            </a:r>
            <a:endParaRPr lang="zh-CN" altLang="en-US"/>
          </a:p>
          <a:p>
            <a:r>
              <a:rPr lang="zh-CN" altLang="en-US"/>
              <a:t>混合型：两者兼有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EDDADE"/>
            </a:gs>
            <a:gs pos="0">
              <a:srgbClr val="F3E6E9"/>
            </a:gs>
            <a:gs pos="100000">
              <a:srgbClr val="E6CDD3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48310" y="848360"/>
            <a:ext cx="5081905" cy="46056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790565" y="1443672"/>
            <a:ext cx="5080000" cy="3415030"/>
          </a:xfrm>
          <a:prstGeom prst="rect">
            <a:avLst/>
          </a:prstGeom>
        </p:spPr>
        <p:txBody>
          <a:bodyPr>
            <a:spAutoFit/>
          </a:bodyPr>
          <a:p>
            <a:r>
              <a:rPr lang="zh-CN" altLang="en-US" sz="7200">
                <a:solidFill>
                  <a:srgbClr val="000000"/>
                </a:solidFill>
                <a:latin typeface="HelloFont-ID-DianHei-GEJ"/>
                <a:ea typeface="HelloFont-ID-DianHei-GEJ"/>
              </a:rPr>
              <a:t>社交媒体如何制造 </a:t>
            </a:r>
            <a:endParaRPr lang="zh-CN" altLang="en-US" sz="7200">
              <a:solidFill>
                <a:srgbClr val="000000"/>
              </a:solidFill>
              <a:latin typeface="HelloFont-ID-DianHei-GEJ"/>
              <a:ea typeface="HelloFont-ID-DianHei-GEJ"/>
            </a:endParaRPr>
          </a:p>
          <a:p>
            <a:r>
              <a:rPr lang="zh-CN" altLang="en-US" sz="7200">
                <a:solidFill>
                  <a:srgbClr val="000000"/>
                </a:solidFill>
                <a:latin typeface="HelloFont-ID-DianHei-GEJ"/>
                <a:ea typeface="HelloFont-ID-DianHei-GEJ"/>
              </a:rPr>
              <a:t>疾病共识</a:t>
            </a:r>
            <a:r>
              <a:rPr lang="en-US" altLang="zh-CN" sz="7200">
                <a:solidFill>
                  <a:srgbClr val="000000"/>
                </a:solidFill>
                <a:latin typeface="HelloFont-ID-DianHei-GEJ"/>
                <a:ea typeface="HelloFont-ID-DianHei-GEJ"/>
              </a:rPr>
              <a:t>？</a:t>
            </a:r>
            <a:endParaRPr lang="en-US" altLang="zh-CN" sz="7200">
              <a:solidFill>
                <a:srgbClr val="000000"/>
              </a:solidFill>
              <a:latin typeface="HelloFont-ID-DianHei-GEJ"/>
              <a:ea typeface="HelloFont-ID-DianHei-GEJ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EDDADE"/>
            </a:gs>
            <a:gs pos="0">
              <a:srgbClr val="F3E6E9"/>
            </a:gs>
            <a:gs pos="100000">
              <a:srgbClr val="E6CDD3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7992745" y="4059555"/>
            <a:ext cx="2931795" cy="47498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just"/>
            <a:r>
              <a:rPr lang="en-US" altLang="zh-CN" sz="2000" b="1">
                <a:solidFill>
                  <a:schemeClr val="accent1"/>
                </a:solidFill>
              </a:rPr>
              <a:t>group polarization</a:t>
            </a:r>
            <a:endParaRPr lang="en-US" altLang="zh-CN" sz="2000" b="1">
              <a:solidFill>
                <a:schemeClr val="accent1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7992745" y="4534535"/>
            <a:ext cx="2931795" cy="12674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 indent="0" algn="just" fontAlgn="auto">
              <a:lnSpc>
                <a:spcPct val="140000"/>
              </a:lnSpc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群体极化（GROUP POLARIZATION），亦称“冒险转移”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  <a:p>
            <a:pPr indent="0" algn="just" fontAlgn="auto">
              <a:lnSpc>
                <a:spcPct val="140000"/>
              </a:lnSpc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，指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  <a:p>
            <a:pPr indent="0" algn="just" fontAlgn="auto">
              <a:lnSpc>
                <a:spcPct val="140000"/>
              </a:lnSpc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在群体决策中往往表现出一种极端化倾向，即或转向冒险一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  <a:p>
            <a:pPr indent="0" algn="just" fontAlgn="auto">
              <a:lnSpc>
                <a:spcPct val="140000"/>
              </a:lnSpc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极，或转向保守一极 。群体决策比个体决策更容易走极端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7433310" y="688340"/>
            <a:ext cx="3982085" cy="47498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just"/>
            <a:r>
              <a:rPr lang="zh-CN" altLang="en-US" sz="2000" b="1">
                <a:solidFill>
                  <a:schemeClr val="accent1"/>
                </a:solidFill>
              </a:rPr>
              <a:t>社会认同理论和</a:t>
            </a:r>
            <a:r>
              <a:rPr lang="en-US" altLang="zh-CN" sz="2000" b="1">
                <a:solidFill>
                  <a:schemeClr val="accent1"/>
                </a:solidFill>
              </a:rPr>
              <a:t>in-group bias</a:t>
            </a:r>
            <a:endParaRPr lang="en-US" altLang="zh-CN" sz="2000" b="1">
              <a:solidFill>
                <a:schemeClr val="accent1"/>
              </a:solidFill>
            </a:endParaRP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8172450" y="1212215"/>
            <a:ext cx="2931795" cy="12674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 indent="0" algn="just" fontAlgn="auto">
              <a:lnSpc>
                <a:spcPct val="140000"/>
              </a:lnSpc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社会认同由类化、认同和比较三个基本历程组成。类化指人们将自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  <a:p>
            <a:pPr indent="0" algn="just" fontAlgn="auto">
              <a:lnSpc>
                <a:spcPct val="140000"/>
              </a:lnSpc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己编入某一社群；认同是认为自己拥有该社群成员的普遍特征；比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  <a:p>
            <a:pPr indent="0" algn="just" fontAlgn="auto">
              <a:lnSpc>
                <a:spcPct val="140000"/>
              </a:lnSpc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较是评价自己认同的社群相对于其他社群的优劣、地位和声誉。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  <a:p>
            <a:pPr indent="0" algn="just" fontAlgn="auto">
              <a:lnSpc>
                <a:spcPct val="140000"/>
              </a:lnSpc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透过这三个历程，人们抬高自己的身价和自尊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434975" y="3776980"/>
            <a:ext cx="2931795" cy="47498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r"/>
            <a:r>
              <a:rPr lang="zh-CN" altLang="en-US" sz="2000" b="1">
                <a:solidFill>
                  <a:schemeClr val="accent1"/>
                </a:solidFill>
              </a:rPr>
              <a:t>飞机和汽车的二选一</a:t>
            </a:r>
            <a:r>
              <a:rPr lang="zh-CN" altLang="en-US" sz="2000" b="1">
                <a:solidFill>
                  <a:schemeClr val="accent1"/>
                </a:solidFill>
              </a:rPr>
              <a:t>问题</a:t>
            </a:r>
            <a:endParaRPr lang="zh-CN" altLang="en-US" sz="2000" b="1">
              <a:solidFill>
                <a:schemeClr val="accent1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434975" y="4534535"/>
            <a:ext cx="2931795" cy="12674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 indent="0" algn="r" fontAlgn="auto">
              <a:lnSpc>
                <a:spcPct val="140000"/>
              </a:lnSpc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认知吝啬指人类因认知资源有限而在决策时倾向于简化复杂信息的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  <a:p>
            <a:pPr indent="0" algn="r" fontAlgn="auto">
              <a:lnSpc>
                <a:spcPct val="140000"/>
              </a:lnSpc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心理机制 。其核心理论认为，大脑遵循“能不用，则不用”原则，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  <a:p>
            <a:pPr indent="0" algn="r" fontAlgn="auto">
              <a:lnSpc>
                <a:spcPct val="140000"/>
              </a:lnSpc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通过减少神经元链接成本与优化网络效率实现经济性平衡。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13" name="Freeform 5"/>
          <p:cNvSpPr/>
          <p:nvPr>
            <p:custDataLst>
              <p:tags r:id="rId7"/>
            </p:custDataLst>
          </p:nvPr>
        </p:nvSpPr>
        <p:spPr bwMode="auto">
          <a:xfrm>
            <a:off x="3680460" y="2316480"/>
            <a:ext cx="2254250" cy="2799080"/>
          </a:xfrm>
          <a:custGeom>
            <a:avLst/>
            <a:gdLst>
              <a:gd name="T0" fmla="*/ 283 w 415"/>
              <a:gd name="T1" fmla="*/ 241 h 515"/>
              <a:gd name="T2" fmla="*/ 283 w 415"/>
              <a:gd name="T3" fmla="*/ 235 h 515"/>
              <a:gd name="T4" fmla="*/ 144 w 415"/>
              <a:gd name="T5" fmla="*/ 0 h 515"/>
              <a:gd name="T6" fmla="*/ 0 w 415"/>
              <a:gd name="T7" fmla="*/ 241 h 515"/>
              <a:gd name="T8" fmla="*/ 274 w 415"/>
              <a:gd name="T9" fmla="*/ 515 h 515"/>
              <a:gd name="T10" fmla="*/ 415 w 415"/>
              <a:gd name="T11" fmla="*/ 476 h 515"/>
              <a:gd name="T12" fmla="*/ 283 w 415"/>
              <a:gd name="T13" fmla="*/ 241 h 5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5" h="515">
                <a:moveTo>
                  <a:pt x="283" y="241"/>
                </a:moveTo>
                <a:cubicBezTo>
                  <a:pt x="283" y="239"/>
                  <a:pt x="283" y="237"/>
                  <a:pt x="283" y="235"/>
                </a:cubicBezTo>
                <a:cubicBezTo>
                  <a:pt x="201" y="189"/>
                  <a:pt x="145" y="101"/>
                  <a:pt x="144" y="0"/>
                </a:cubicBezTo>
                <a:cubicBezTo>
                  <a:pt x="59" y="46"/>
                  <a:pt x="0" y="137"/>
                  <a:pt x="0" y="241"/>
                </a:cubicBezTo>
                <a:cubicBezTo>
                  <a:pt x="0" y="392"/>
                  <a:pt x="123" y="515"/>
                  <a:pt x="274" y="515"/>
                </a:cubicBezTo>
                <a:cubicBezTo>
                  <a:pt x="325" y="515"/>
                  <a:pt x="374" y="500"/>
                  <a:pt x="415" y="476"/>
                </a:cubicBezTo>
                <a:cubicBezTo>
                  <a:pt x="336" y="428"/>
                  <a:pt x="283" y="341"/>
                  <a:pt x="283" y="24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62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lvl="0" algn="ctr">
              <a:spcBef>
                <a:spcPts val="1000"/>
              </a:spcBef>
              <a:buClrTx/>
              <a:buSzTx/>
              <a:buFontTx/>
            </a:pPr>
            <a:endParaRPr lang="en-US" sz="2400" dirty="0">
              <a:solidFill>
                <a:schemeClr val="bg1"/>
              </a:solidFill>
              <a:latin typeface="思源黑体 CN Bold"/>
              <a:ea typeface="思源黑体 CN Bold"/>
              <a:sym typeface="+mn-ea"/>
            </a:endParaRPr>
          </a:p>
        </p:txBody>
      </p:sp>
      <p:sp>
        <p:nvSpPr>
          <p:cNvPr id="14" name="Freeform 6"/>
          <p:cNvSpPr/>
          <p:nvPr>
            <p:custDataLst>
              <p:tags r:id="rId8"/>
            </p:custDataLst>
          </p:nvPr>
        </p:nvSpPr>
        <p:spPr bwMode="auto">
          <a:xfrm>
            <a:off x="5916930" y="2332355"/>
            <a:ext cx="2255520" cy="2783205"/>
          </a:xfrm>
          <a:custGeom>
            <a:avLst/>
            <a:gdLst>
              <a:gd name="T0" fmla="*/ 277 w 415"/>
              <a:gd name="T1" fmla="*/ 0 h 512"/>
              <a:gd name="T2" fmla="*/ 132 w 415"/>
              <a:gd name="T3" fmla="*/ 235 h 512"/>
              <a:gd name="T4" fmla="*/ 132 w 415"/>
              <a:gd name="T5" fmla="*/ 238 h 512"/>
              <a:gd name="T6" fmla="*/ 0 w 415"/>
              <a:gd name="T7" fmla="*/ 473 h 512"/>
              <a:gd name="T8" fmla="*/ 141 w 415"/>
              <a:gd name="T9" fmla="*/ 512 h 512"/>
              <a:gd name="T10" fmla="*/ 415 w 415"/>
              <a:gd name="T11" fmla="*/ 238 h 512"/>
              <a:gd name="T12" fmla="*/ 277 w 415"/>
              <a:gd name="T13" fmla="*/ 0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5" h="512">
                <a:moveTo>
                  <a:pt x="277" y="0"/>
                </a:moveTo>
                <a:cubicBezTo>
                  <a:pt x="274" y="102"/>
                  <a:pt x="217" y="190"/>
                  <a:pt x="132" y="235"/>
                </a:cubicBezTo>
                <a:cubicBezTo>
                  <a:pt x="132" y="236"/>
                  <a:pt x="132" y="237"/>
                  <a:pt x="132" y="238"/>
                </a:cubicBezTo>
                <a:cubicBezTo>
                  <a:pt x="132" y="338"/>
                  <a:pt x="79" y="425"/>
                  <a:pt x="0" y="473"/>
                </a:cubicBezTo>
                <a:cubicBezTo>
                  <a:pt x="41" y="497"/>
                  <a:pt x="90" y="512"/>
                  <a:pt x="141" y="512"/>
                </a:cubicBezTo>
                <a:cubicBezTo>
                  <a:pt x="292" y="512"/>
                  <a:pt x="415" y="389"/>
                  <a:pt x="415" y="238"/>
                </a:cubicBezTo>
                <a:cubicBezTo>
                  <a:pt x="415" y="136"/>
                  <a:pt x="359" y="47"/>
                  <a:pt x="277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62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>
              <a:spcBef>
                <a:spcPts val="1000"/>
              </a:spcBef>
            </a:pPr>
            <a:endParaRPr lang="en-US" sz="2400" dirty="0">
              <a:solidFill>
                <a:schemeClr val="bg1"/>
              </a:solidFill>
              <a:latin typeface="思源黑体 CN Bold"/>
              <a:ea typeface="思源黑体 CN Bold"/>
            </a:endParaRPr>
          </a:p>
        </p:txBody>
      </p:sp>
      <p:sp useBgFill="1">
        <p:nvSpPr>
          <p:cNvPr id="15" name="Freeform 7"/>
          <p:cNvSpPr/>
          <p:nvPr>
            <p:custDataLst>
              <p:tags r:id="rId9"/>
            </p:custDataLst>
          </p:nvPr>
        </p:nvSpPr>
        <p:spPr bwMode="auto">
          <a:xfrm>
            <a:off x="5209540" y="3592830"/>
            <a:ext cx="1434465" cy="1310640"/>
          </a:xfrm>
          <a:custGeom>
            <a:avLst/>
            <a:gdLst>
              <a:gd name="T0" fmla="*/ 264 w 264"/>
              <a:gd name="T1" fmla="*/ 6 h 241"/>
              <a:gd name="T2" fmla="*/ 264 w 264"/>
              <a:gd name="T3" fmla="*/ 3 h 241"/>
              <a:gd name="T4" fmla="*/ 135 w 264"/>
              <a:gd name="T5" fmla="*/ 36 h 241"/>
              <a:gd name="T6" fmla="*/ 0 w 264"/>
              <a:gd name="T7" fmla="*/ 0 h 241"/>
              <a:gd name="T8" fmla="*/ 0 w 264"/>
              <a:gd name="T9" fmla="*/ 6 h 241"/>
              <a:gd name="T10" fmla="*/ 132 w 264"/>
              <a:gd name="T11" fmla="*/ 241 h 241"/>
              <a:gd name="T12" fmla="*/ 264 w 264"/>
              <a:gd name="T13" fmla="*/ 6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64" h="241">
                <a:moveTo>
                  <a:pt x="264" y="6"/>
                </a:moveTo>
                <a:cubicBezTo>
                  <a:pt x="264" y="5"/>
                  <a:pt x="264" y="4"/>
                  <a:pt x="264" y="3"/>
                </a:cubicBezTo>
                <a:cubicBezTo>
                  <a:pt x="226" y="24"/>
                  <a:pt x="182" y="36"/>
                  <a:pt x="135" y="36"/>
                </a:cubicBezTo>
                <a:cubicBezTo>
                  <a:pt x="86" y="36"/>
                  <a:pt x="40" y="23"/>
                  <a:pt x="0" y="0"/>
                </a:cubicBezTo>
                <a:cubicBezTo>
                  <a:pt x="0" y="2"/>
                  <a:pt x="0" y="4"/>
                  <a:pt x="0" y="6"/>
                </a:cubicBezTo>
                <a:cubicBezTo>
                  <a:pt x="0" y="106"/>
                  <a:pt x="53" y="193"/>
                  <a:pt x="132" y="241"/>
                </a:cubicBezTo>
                <a:cubicBezTo>
                  <a:pt x="211" y="193"/>
                  <a:pt x="264" y="106"/>
                  <a:pt x="264" y="6"/>
                </a:cubicBezTo>
                <a:close/>
              </a:path>
            </a:pathLst>
          </a:custGeom>
          <a:ln w="38100">
            <a:noFill/>
          </a:ln>
          <a:effectLst>
            <a:outerShdw blurRad="317500" dist="38100" dir="2700000" algn="tl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noAutofit/>
          </a:bodyPr>
          <a:p>
            <a:pPr algn="ctr">
              <a:spcBef>
                <a:spcPts val="1000"/>
              </a:spcBef>
            </a:pPr>
            <a:endParaRPr lang="en-US" sz="2800" dirty="0">
              <a:solidFill>
                <a:schemeClr val="bg1"/>
              </a:solidFill>
              <a:latin typeface="思源黑体 CN Bold"/>
              <a:ea typeface="思源黑体 CN Bold"/>
            </a:endParaRPr>
          </a:p>
        </p:txBody>
      </p:sp>
      <p:sp>
        <p:nvSpPr>
          <p:cNvPr id="16" name="Freeform 8"/>
          <p:cNvSpPr/>
          <p:nvPr>
            <p:custDataLst>
              <p:tags r:id="rId10"/>
            </p:custDataLst>
          </p:nvPr>
        </p:nvSpPr>
        <p:spPr bwMode="auto">
          <a:xfrm>
            <a:off x="4456430" y="816610"/>
            <a:ext cx="2976880" cy="1537970"/>
          </a:xfrm>
          <a:custGeom>
            <a:avLst/>
            <a:gdLst>
              <a:gd name="T0" fmla="*/ 271 w 548"/>
              <a:gd name="T1" fmla="*/ 283 h 283"/>
              <a:gd name="T2" fmla="*/ 412 w 548"/>
              <a:gd name="T3" fmla="*/ 244 h 283"/>
              <a:gd name="T4" fmla="*/ 548 w 548"/>
              <a:gd name="T5" fmla="*/ 279 h 283"/>
              <a:gd name="T6" fmla="*/ 548 w 548"/>
              <a:gd name="T7" fmla="*/ 273 h 283"/>
              <a:gd name="T8" fmla="*/ 274 w 548"/>
              <a:gd name="T9" fmla="*/ 0 h 283"/>
              <a:gd name="T10" fmla="*/ 0 w 548"/>
              <a:gd name="T11" fmla="*/ 273 h 283"/>
              <a:gd name="T12" fmla="*/ 0 w 548"/>
              <a:gd name="T13" fmla="*/ 276 h 283"/>
              <a:gd name="T14" fmla="*/ 130 w 548"/>
              <a:gd name="T15" fmla="*/ 244 h 283"/>
              <a:gd name="T16" fmla="*/ 271 w 548"/>
              <a:gd name="T17" fmla="*/ 283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48" h="283">
                <a:moveTo>
                  <a:pt x="271" y="283"/>
                </a:moveTo>
                <a:cubicBezTo>
                  <a:pt x="312" y="258"/>
                  <a:pt x="361" y="244"/>
                  <a:pt x="412" y="244"/>
                </a:cubicBezTo>
                <a:cubicBezTo>
                  <a:pt x="461" y="244"/>
                  <a:pt x="508" y="257"/>
                  <a:pt x="548" y="279"/>
                </a:cubicBezTo>
                <a:cubicBezTo>
                  <a:pt x="548" y="277"/>
                  <a:pt x="548" y="275"/>
                  <a:pt x="548" y="273"/>
                </a:cubicBezTo>
                <a:cubicBezTo>
                  <a:pt x="548" y="122"/>
                  <a:pt x="425" y="0"/>
                  <a:pt x="274" y="0"/>
                </a:cubicBezTo>
                <a:cubicBezTo>
                  <a:pt x="123" y="0"/>
                  <a:pt x="0" y="122"/>
                  <a:pt x="0" y="273"/>
                </a:cubicBezTo>
                <a:cubicBezTo>
                  <a:pt x="0" y="274"/>
                  <a:pt x="0" y="275"/>
                  <a:pt x="0" y="276"/>
                </a:cubicBezTo>
                <a:cubicBezTo>
                  <a:pt x="39" y="255"/>
                  <a:pt x="83" y="244"/>
                  <a:pt x="130" y="244"/>
                </a:cubicBezTo>
                <a:cubicBezTo>
                  <a:pt x="181" y="244"/>
                  <a:pt x="230" y="258"/>
                  <a:pt x="271" y="283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62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lvl="0" algn="ctr">
              <a:spcBef>
                <a:spcPts val="1000"/>
              </a:spcBef>
              <a:buClrTx/>
              <a:buSzTx/>
              <a:buFontTx/>
            </a:pPr>
            <a:endParaRPr lang="en-US" sz="2400" dirty="0">
              <a:solidFill>
                <a:schemeClr val="bg1"/>
              </a:solidFill>
              <a:latin typeface="思源黑体 CN Bold"/>
              <a:ea typeface="思源黑体 CN Bold"/>
              <a:sym typeface="+mn-ea"/>
            </a:endParaRPr>
          </a:p>
        </p:txBody>
      </p:sp>
      <p:sp useBgFill="1">
        <p:nvSpPr>
          <p:cNvPr id="18" name="Freeform 9"/>
          <p:cNvSpPr/>
          <p:nvPr>
            <p:custDataLst>
              <p:tags r:id="rId11"/>
            </p:custDataLst>
          </p:nvPr>
        </p:nvSpPr>
        <p:spPr bwMode="auto">
          <a:xfrm>
            <a:off x="4456430" y="2143125"/>
            <a:ext cx="1471295" cy="1449705"/>
          </a:xfrm>
          <a:custGeom>
            <a:avLst/>
            <a:gdLst>
              <a:gd name="T0" fmla="*/ 139 w 271"/>
              <a:gd name="T1" fmla="*/ 267 h 267"/>
              <a:gd name="T2" fmla="*/ 271 w 271"/>
              <a:gd name="T3" fmla="*/ 39 h 267"/>
              <a:gd name="T4" fmla="*/ 130 w 271"/>
              <a:gd name="T5" fmla="*/ 0 h 267"/>
              <a:gd name="T6" fmla="*/ 0 w 271"/>
              <a:gd name="T7" fmla="*/ 32 h 267"/>
              <a:gd name="T8" fmla="*/ 139 w 271"/>
              <a:gd name="T9" fmla="*/ 267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1" h="267">
                <a:moveTo>
                  <a:pt x="139" y="267"/>
                </a:moveTo>
                <a:cubicBezTo>
                  <a:pt x="141" y="170"/>
                  <a:pt x="193" y="86"/>
                  <a:pt x="271" y="39"/>
                </a:cubicBezTo>
                <a:cubicBezTo>
                  <a:pt x="230" y="14"/>
                  <a:pt x="181" y="0"/>
                  <a:pt x="130" y="0"/>
                </a:cubicBezTo>
                <a:cubicBezTo>
                  <a:pt x="83" y="0"/>
                  <a:pt x="39" y="11"/>
                  <a:pt x="0" y="32"/>
                </a:cubicBezTo>
                <a:cubicBezTo>
                  <a:pt x="1" y="133"/>
                  <a:pt x="57" y="221"/>
                  <a:pt x="139" y="267"/>
                </a:cubicBezTo>
                <a:close/>
              </a:path>
            </a:pathLst>
          </a:custGeom>
          <a:ln w="38100">
            <a:noFill/>
          </a:ln>
          <a:effectLst>
            <a:outerShdw blurRad="317500" dist="38100" dir="2700000" algn="tl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noAutofit/>
          </a:bodyPr>
          <a:p>
            <a:pPr algn="ctr">
              <a:spcBef>
                <a:spcPts val="1000"/>
              </a:spcBef>
            </a:pPr>
            <a:endParaRPr lang="en-US" sz="2800" dirty="0">
              <a:solidFill>
                <a:schemeClr val="bg1"/>
              </a:solidFill>
              <a:latin typeface="思源黑体 CN Bold"/>
              <a:ea typeface="思源黑体 CN Bold"/>
            </a:endParaRPr>
          </a:p>
        </p:txBody>
      </p:sp>
      <p:sp useBgFill="1">
        <p:nvSpPr>
          <p:cNvPr id="19" name="Freeform 10"/>
          <p:cNvSpPr/>
          <p:nvPr>
            <p:custDataLst>
              <p:tags r:id="rId12"/>
            </p:custDataLst>
          </p:nvPr>
        </p:nvSpPr>
        <p:spPr bwMode="auto">
          <a:xfrm>
            <a:off x="5927725" y="2143125"/>
            <a:ext cx="1505585" cy="1466850"/>
          </a:xfrm>
          <a:custGeom>
            <a:avLst/>
            <a:gdLst>
              <a:gd name="T0" fmla="*/ 0 w 277"/>
              <a:gd name="T1" fmla="*/ 39 h 270"/>
              <a:gd name="T2" fmla="*/ 132 w 277"/>
              <a:gd name="T3" fmla="*/ 270 h 270"/>
              <a:gd name="T4" fmla="*/ 277 w 277"/>
              <a:gd name="T5" fmla="*/ 35 h 270"/>
              <a:gd name="T6" fmla="*/ 141 w 277"/>
              <a:gd name="T7" fmla="*/ 0 h 270"/>
              <a:gd name="T8" fmla="*/ 0 w 277"/>
              <a:gd name="T9" fmla="*/ 39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7" h="270">
                <a:moveTo>
                  <a:pt x="0" y="39"/>
                </a:moveTo>
                <a:cubicBezTo>
                  <a:pt x="79" y="86"/>
                  <a:pt x="131" y="172"/>
                  <a:pt x="132" y="270"/>
                </a:cubicBezTo>
                <a:cubicBezTo>
                  <a:pt x="217" y="225"/>
                  <a:pt x="274" y="137"/>
                  <a:pt x="277" y="35"/>
                </a:cubicBezTo>
                <a:cubicBezTo>
                  <a:pt x="237" y="13"/>
                  <a:pt x="190" y="0"/>
                  <a:pt x="141" y="0"/>
                </a:cubicBezTo>
                <a:cubicBezTo>
                  <a:pt x="90" y="0"/>
                  <a:pt x="41" y="14"/>
                  <a:pt x="0" y="39"/>
                </a:cubicBezTo>
                <a:close/>
              </a:path>
            </a:pathLst>
          </a:custGeom>
          <a:ln w="38100">
            <a:noFill/>
          </a:ln>
          <a:effectLst>
            <a:outerShdw blurRad="317500" dist="38100" dir="2700000" algn="tl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noAutofit/>
          </a:bodyPr>
          <a:p>
            <a:pPr algn="ctr">
              <a:spcBef>
                <a:spcPts val="1000"/>
              </a:spcBef>
            </a:pPr>
            <a:endParaRPr lang="en-US" sz="2800" dirty="0">
              <a:solidFill>
                <a:schemeClr val="bg1"/>
              </a:solidFill>
              <a:latin typeface="思源黑体 CN Bold"/>
              <a:ea typeface="思源黑体 CN Bold"/>
            </a:endParaRPr>
          </a:p>
        </p:txBody>
      </p:sp>
      <p:sp>
        <p:nvSpPr>
          <p:cNvPr id="20" name="文本框 19"/>
          <p:cNvSpPr txBox="1"/>
          <p:nvPr>
            <p:custDataLst>
              <p:tags r:id="rId13"/>
            </p:custDataLst>
          </p:nvPr>
        </p:nvSpPr>
        <p:spPr>
          <a:xfrm>
            <a:off x="5227003" y="1621790"/>
            <a:ext cx="1435735" cy="37401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/>
            <a:r>
              <a:rPr lang="zh-CN" altLang="en-US" sz="2000" b="1">
                <a:solidFill>
                  <a:srgbClr val="FFFFFF"/>
                </a:solidFill>
              </a:rPr>
              <a:t>社会认同</a:t>
            </a:r>
            <a:r>
              <a:rPr lang="zh-CN" altLang="en-US" sz="2000" b="1">
                <a:solidFill>
                  <a:srgbClr val="FFFFFF"/>
                </a:solidFill>
              </a:rPr>
              <a:t>理论</a:t>
            </a:r>
            <a:endParaRPr lang="zh-CN" altLang="en-US" sz="2000" b="1">
              <a:solidFill>
                <a:srgbClr val="FFFFFF"/>
              </a:solidFill>
            </a:endParaRPr>
          </a:p>
        </p:txBody>
      </p:sp>
      <p:sp>
        <p:nvSpPr>
          <p:cNvPr id="21" name="文本框 20"/>
          <p:cNvSpPr txBox="1"/>
          <p:nvPr>
            <p:custDataLst>
              <p:tags r:id="rId14"/>
            </p:custDataLst>
          </p:nvPr>
        </p:nvSpPr>
        <p:spPr>
          <a:xfrm>
            <a:off x="6557010" y="4015105"/>
            <a:ext cx="1435735" cy="37401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/>
            <a:r>
              <a:rPr lang="zh-CN" altLang="en-US" sz="2000" b="1">
                <a:solidFill>
                  <a:srgbClr val="FFFFFF"/>
                </a:solidFill>
              </a:rPr>
              <a:t>群体</a:t>
            </a:r>
            <a:r>
              <a:rPr lang="zh-CN" altLang="en-US" sz="2000" b="1">
                <a:solidFill>
                  <a:srgbClr val="FFFFFF"/>
                </a:solidFill>
              </a:rPr>
              <a:t>极化</a:t>
            </a:r>
            <a:endParaRPr lang="zh-CN" altLang="en-US" sz="2000" b="1">
              <a:solidFill>
                <a:srgbClr val="FFFFFF"/>
              </a:solidFill>
            </a:endParaRPr>
          </a:p>
        </p:txBody>
      </p:sp>
      <p:sp>
        <p:nvSpPr>
          <p:cNvPr id="22" name="文本框 21"/>
          <p:cNvSpPr txBox="1"/>
          <p:nvPr>
            <p:custDataLst>
              <p:tags r:id="rId15"/>
            </p:custDataLst>
          </p:nvPr>
        </p:nvSpPr>
        <p:spPr>
          <a:xfrm>
            <a:off x="3791585" y="3685540"/>
            <a:ext cx="1435735" cy="37401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/>
            <a:r>
              <a:rPr lang="zh-CN" altLang="en-US" sz="2000" b="1">
                <a:solidFill>
                  <a:srgbClr val="FFFFFF"/>
                </a:solidFill>
              </a:rPr>
              <a:t>可得性启发</a:t>
            </a:r>
            <a:r>
              <a:rPr lang="en-US" altLang="zh-CN" sz="2000" b="1">
                <a:solidFill>
                  <a:srgbClr val="FFFFFF"/>
                </a:solidFill>
              </a:rPr>
              <a:t>availability </a:t>
            </a:r>
            <a:r>
              <a:rPr lang="en-US" altLang="zh-CN" sz="2000" b="1">
                <a:solidFill>
                  <a:srgbClr val="FFFFFF"/>
                </a:solidFill>
              </a:rPr>
              <a:t>heuristic</a:t>
            </a:r>
            <a:endParaRPr lang="en-US" altLang="zh-CN" sz="2000" b="1">
              <a:solidFill>
                <a:srgbClr val="FFFFFF"/>
              </a:solidFill>
            </a:endParaRPr>
          </a:p>
        </p:txBody>
      </p:sp>
      <p:sp>
        <p:nvSpPr>
          <p:cNvPr id="23" name="文本框 22"/>
          <p:cNvSpPr txBox="1"/>
          <p:nvPr>
            <p:custDataLst>
              <p:tags r:id="rId16"/>
            </p:custDataLst>
          </p:nvPr>
        </p:nvSpPr>
        <p:spPr>
          <a:xfrm>
            <a:off x="5208905" y="2790190"/>
            <a:ext cx="1435735" cy="64008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ctr"/>
            <a:r>
              <a:rPr lang="zh-CN" altLang="en-US" sz="2000" b="1">
                <a:solidFill>
                  <a:schemeClr val="accent1"/>
                </a:solidFill>
              </a:rPr>
              <a:t>我们来学几个心理学概念吧</a:t>
            </a:r>
            <a:r>
              <a:rPr lang="en-US" altLang="zh-CN" sz="2000" b="1">
                <a:solidFill>
                  <a:schemeClr val="accent1"/>
                </a:solidFill>
              </a:rPr>
              <a:t>！</a:t>
            </a:r>
            <a:endParaRPr lang="en-US" altLang="zh-CN" sz="2000" b="1">
              <a:solidFill>
                <a:schemeClr val="accent1"/>
              </a:solidFill>
            </a:endParaRPr>
          </a:p>
        </p:txBody>
      </p:sp>
      <p:pic>
        <p:nvPicPr>
          <p:cNvPr id="25" name="图片 24" descr="343439383331313b343532303032333bc6f3d2b5bcf2bde9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800725" y="1186815"/>
            <a:ext cx="288290" cy="288290"/>
          </a:xfrm>
          <a:prstGeom prst="rect">
            <a:avLst/>
          </a:prstGeom>
        </p:spPr>
      </p:pic>
      <p:pic>
        <p:nvPicPr>
          <p:cNvPr id="26" name="图片 25" descr="343439383331313b343532303032373bbfcdbba7b5b5b0b8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241540" y="3592830"/>
            <a:ext cx="288290" cy="288290"/>
          </a:xfrm>
          <a:prstGeom prst="rect">
            <a:avLst/>
          </a:prstGeom>
        </p:spPr>
      </p:pic>
      <p:pic>
        <p:nvPicPr>
          <p:cNvPr id="4" name="图片 3" descr="截屏2026-06-30 02.18.2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77165" y="0"/>
            <a:ext cx="3338195" cy="3247390"/>
          </a:xfrm>
          <a:prstGeom prst="rect">
            <a:avLst/>
          </a:prstGeom>
        </p:spPr>
      </p:pic>
    </p:spTree>
    <p:custDataLst>
      <p:tags r:id="rId2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EDDADE"/>
            </a:gs>
            <a:gs pos="0">
              <a:srgbClr val="F3E6E9"/>
            </a:gs>
            <a:gs pos="100000">
              <a:srgbClr val="E6CDD3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>
            <p:custDataLst>
              <p:tags r:id="rId1"/>
            </p:custDataLst>
          </p:nvPr>
        </p:nvSpPr>
        <p:spPr>
          <a:xfrm rot="5400000" flipH="1">
            <a:off x="6383020" y="1156790"/>
            <a:ext cx="4683125" cy="5562600"/>
          </a:xfrm>
          <a:custGeom>
            <a:avLst/>
            <a:gdLst>
              <a:gd name="adj1" fmla="val 4467"/>
              <a:gd name="adj2" fmla="val 0"/>
              <a:gd name="a1" fmla="pin 0 adj1 50000"/>
              <a:gd name="a2" fmla="pin 0 adj2 50000"/>
              <a:gd name="tx1" fmla="*/ ss a1 100000"/>
              <a:gd name="tx2" fmla="+- r 0 tx1"/>
              <a:gd name="bx1" fmla="*/ ss a2 100000"/>
              <a:gd name="bx2" fmla="+- r 0 bx1"/>
              <a:gd name="by1" fmla="+- b 0 bx1"/>
              <a:gd name="d" fmla="+- tx1 0 bx1"/>
              <a:gd name="tdx" fmla="*/ tx1 29289 100000"/>
              <a:gd name="bdx" fmla="*/ bx1 29289 100000"/>
              <a:gd name="il" fmla="?: d tdx bdx"/>
              <a:gd name="ir" fmla="+- r 0 il"/>
              <a:gd name="ib" fmla="+- b 0 bdx"/>
            </a:gdLst>
            <a:ahLst/>
            <a:cxnLst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3">
                <a:pos x="hc" y="t"/>
              </a:cxn>
            </a:cxnLst>
            <a:rect l="l" t="t" r="r" b="b"/>
            <a:pathLst>
              <a:path w="7375" h="8760">
                <a:moveTo>
                  <a:pt x="329" y="0"/>
                </a:moveTo>
                <a:lnTo>
                  <a:pt x="7046" y="0"/>
                </a:lnTo>
                <a:cubicBezTo>
                  <a:pt x="7228" y="0"/>
                  <a:pt x="7375" y="147"/>
                  <a:pt x="7375" y="329"/>
                </a:cubicBezTo>
                <a:lnTo>
                  <a:pt x="7375" y="8264"/>
                </a:lnTo>
                <a:lnTo>
                  <a:pt x="456" y="8264"/>
                </a:lnTo>
                <a:lnTo>
                  <a:pt x="456" y="8760"/>
                </a:lnTo>
                <a:lnTo>
                  <a:pt x="0" y="8760"/>
                </a:lnTo>
                <a:lnTo>
                  <a:pt x="0" y="329"/>
                </a:lnTo>
                <a:cubicBezTo>
                  <a:pt x="0" y="147"/>
                  <a:pt x="147" y="0"/>
                  <a:pt x="329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10000"/>
            </a:schemeClr>
          </a:solidFill>
          <a:ln>
            <a:solidFill>
              <a:schemeClr val="accent1">
                <a:alpha val="5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575945" tIns="0" rIns="107950" numCol="1" spcCol="0" rtlCol="0" fromWordArt="0" anchor="ctr" anchorCtr="0" forceAA="0" compatLnSpc="1">
            <a:noAutofit/>
          </a:bodyPr>
          <a:lstStyle/>
          <a:p>
            <a:pPr lvl="0" algn="l">
              <a:lnSpc>
                <a:spcPct val="130000"/>
              </a:lnSpc>
              <a:spcAft>
                <a:spcPts val="0"/>
              </a:spcAft>
              <a:buClrTx/>
              <a:buSzTx/>
              <a:buFontTx/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   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sp>
        <p:nvSpPr>
          <p:cNvPr id="6" name="任意多边形 5"/>
          <p:cNvSpPr/>
          <p:nvPr>
            <p:custDataLst>
              <p:tags r:id="rId2"/>
            </p:custDataLst>
          </p:nvPr>
        </p:nvSpPr>
        <p:spPr>
          <a:xfrm rot="16200000">
            <a:off x="1160145" y="885507"/>
            <a:ext cx="4648835" cy="5562600"/>
          </a:xfrm>
          <a:custGeom>
            <a:avLst/>
            <a:gdLst>
              <a:gd name="connsiteX0" fmla="*/ 0 w 7321"/>
              <a:gd name="connsiteY0" fmla="*/ 8760 h 8760"/>
              <a:gd name="connsiteX1" fmla="*/ 0 w 7321"/>
              <a:gd name="connsiteY1" fmla="*/ 329 h 8760"/>
              <a:gd name="connsiteX2" fmla="*/ 326 w 7321"/>
              <a:gd name="connsiteY2" fmla="*/ 0 h 8760"/>
              <a:gd name="connsiteX3" fmla="*/ 6980 w 7321"/>
              <a:gd name="connsiteY3" fmla="*/ 0 h 8760"/>
              <a:gd name="connsiteX4" fmla="*/ 7306 w 7321"/>
              <a:gd name="connsiteY4" fmla="*/ 329 h 8760"/>
              <a:gd name="connsiteX5" fmla="*/ 7321 w 7321"/>
              <a:gd name="connsiteY5" fmla="*/ 8745 h 8760"/>
              <a:gd name="connsiteX6" fmla="*/ 6916 w 7321"/>
              <a:gd name="connsiteY6" fmla="*/ 8747 h 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21" h="8760">
                <a:moveTo>
                  <a:pt x="0" y="8760"/>
                </a:moveTo>
                <a:lnTo>
                  <a:pt x="0" y="329"/>
                </a:lnTo>
                <a:cubicBezTo>
                  <a:pt x="0" y="147"/>
                  <a:pt x="146" y="0"/>
                  <a:pt x="326" y="0"/>
                </a:cubicBezTo>
                <a:lnTo>
                  <a:pt x="6980" y="0"/>
                </a:lnTo>
                <a:cubicBezTo>
                  <a:pt x="7160" y="0"/>
                  <a:pt x="7306" y="147"/>
                  <a:pt x="7306" y="329"/>
                </a:cubicBezTo>
                <a:lnTo>
                  <a:pt x="7321" y="8745"/>
                </a:lnTo>
                <a:cubicBezTo>
                  <a:pt x="7186" y="8745"/>
                  <a:pt x="7055" y="8750"/>
                  <a:pt x="6916" y="8747"/>
                </a:cubicBezTo>
              </a:path>
            </a:pathLst>
          </a:custGeom>
          <a:solidFill>
            <a:schemeClr val="accent1">
              <a:lumMod val="40000"/>
              <a:lumOff val="60000"/>
              <a:alpha val="10000"/>
            </a:schemeClr>
          </a:solidFill>
          <a:ln>
            <a:solidFill>
              <a:schemeClr val="accent1">
                <a:alpha val="5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575945" tIns="0" rIns="107950" numCol="1" spcCol="0" rtlCol="0" fromWordArt="0" anchor="ctr" anchorCtr="0" forceAA="0" compatLnSpc="1">
            <a:noAutofit/>
          </a:bodyPr>
          <a:lstStyle/>
          <a:p>
            <a:pPr lvl="0" algn="l">
              <a:lnSpc>
                <a:spcPct val="130000"/>
              </a:lnSpc>
              <a:spcAft>
                <a:spcPts val="0"/>
              </a:spcAft>
              <a:buClrTx/>
              <a:buSzTx/>
              <a:buFontTx/>
            </a:pP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sp>
        <p:nvSpPr>
          <p:cNvPr id="51" name="标题 50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23875" y="116364"/>
            <a:ext cx="10515600" cy="1325563"/>
          </a:xfrm>
        </p:spPr>
        <p:txBody>
          <a:bodyPr/>
          <a:lstStyle/>
          <a:p>
            <a:r>
              <a:rPr lang="zh-CN" altLang="en-US" b="1"/>
              <a:t>圆桌王炸</a:t>
            </a:r>
            <a:r>
              <a:rPr lang="en-US" altLang="zh-CN" b="1"/>
              <a:t>，</a:t>
            </a:r>
            <a:r>
              <a:rPr lang="zh-CN" altLang="en-US" b="1"/>
              <a:t>一个可以拿诺奖的理论</a:t>
            </a:r>
            <a:endParaRPr lang="zh-CN" altLang="en-US" b="1"/>
          </a:p>
        </p:txBody>
      </p:sp>
      <p:sp>
        <p:nvSpPr>
          <p:cNvPr id="22" name="任意多边形 21"/>
          <p:cNvSpPr/>
          <p:nvPr>
            <p:custDataLst>
              <p:tags r:id="rId4"/>
            </p:custDataLst>
          </p:nvPr>
        </p:nvSpPr>
        <p:spPr>
          <a:xfrm>
            <a:off x="5943600" y="1596506"/>
            <a:ext cx="503555" cy="4683147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93" h="7410">
                <a:moveTo>
                  <a:pt x="494" y="0"/>
                </a:moveTo>
                <a:lnTo>
                  <a:pt x="793" y="0"/>
                </a:lnTo>
                <a:lnTo>
                  <a:pt x="793" y="7410"/>
                </a:lnTo>
                <a:lnTo>
                  <a:pt x="0" y="7410"/>
                </a:lnTo>
                <a:lnTo>
                  <a:pt x="0" y="6949"/>
                </a:lnTo>
                <a:lnTo>
                  <a:pt x="494" y="6949"/>
                </a:lnTo>
                <a:lnTo>
                  <a:pt x="494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  <a:alpha val="32000"/>
                </a:schemeClr>
              </a:gs>
              <a:gs pos="83000">
                <a:schemeClr val="accent1">
                  <a:lumMod val="5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直角三角形 19"/>
          <p:cNvSpPr/>
          <p:nvPr>
            <p:custDataLst>
              <p:tags r:id="rId5"/>
            </p:custDataLst>
          </p:nvPr>
        </p:nvSpPr>
        <p:spPr>
          <a:xfrm flipV="1">
            <a:off x="5945980" y="5988844"/>
            <a:ext cx="323215" cy="290830"/>
          </a:xfrm>
          <a:prstGeom prst="rtTriangle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1837690" y="2933700"/>
            <a:ext cx="3989705" cy="146558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indent="0" algn="l" fontAlgn="ctr">
              <a:lnSpc>
                <a:spcPct val="150000"/>
              </a:lnSpc>
              <a:spcAft>
                <a:spcPts val="0"/>
              </a:spcAft>
            </a:pPr>
            <a:r>
              <a:rPr lang="zh-CN" altLang="en-US" sz="3600" kern="13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sym typeface="+mn-ea"/>
              </a:rPr>
              <a:t>文化霸权</a:t>
            </a:r>
            <a:r>
              <a:rPr lang="en-US" altLang="zh-CN" sz="3600" kern="13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sym typeface="+mn-ea"/>
              </a:rPr>
              <a:t>：</a:t>
            </a:r>
            <a:endParaRPr lang="en-US" altLang="zh-CN" sz="3600" kern="1300" dirty="0">
              <a:solidFill>
                <a:schemeClr val="tx1">
                  <a:lumMod val="85000"/>
                  <a:lumOff val="15000"/>
                </a:schemeClr>
              </a:solidFill>
              <a:uFillTx/>
              <a:sym typeface="+mn-ea"/>
            </a:endParaRPr>
          </a:p>
          <a:p>
            <a:pPr indent="0" algn="l" fontAlgn="ctr">
              <a:lnSpc>
                <a:spcPct val="150000"/>
              </a:lnSpc>
              <a:spcAft>
                <a:spcPts val="0"/>
              </a:spcAft>
            </a:pPr>
            <a:r>
              <a:rPr lang="zh-CN" altLang="en-US" sz="3600" kern="13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sym typeface="+mn-ea"/>
              </a:rPr>
              <a:t>人类社会在主观定义好与不好</a:t>
            </a:r>
            <a:endParaRPr lang="zh-CN" altLang="en-US" sz="3600" kern="1300" dirty="0">
              <a:solidFill>
                <a:schemeClr val="tx1">
                  <a:lumMod val="85000"/>
                  <a:lumOff val="15000"/>
                </a:schemeClr>
              </a:solidFill>
              <a:uFillTx/>
              <a:sym typeface="+mn-ea"/>
            </a:endParaRPr>
          </a:p>
        </p:txBody>
      </p:sp>
      <p:sp>
        <p:nvSpPr>
          <p:cNvPr id="21" name="文本框 20"/>
          <p:cNvSpPr txBox="1"/>
          <p:nvPr>
            <p:custDataLst>
              <p:tags r:id="rId7"/>
            </p:custDataLst>
          </p:nvPr>
        </p:nvSpPr>
        <p:spPr>
          <a:xfrm>
            <a:off x="1032510" y="2544445"/>
            <a:ext cx="689610" cy="742950"/>
          </a:xfrm>
          <a:prstGeom prst="rect">
            <a:avLst/>
          </a:prstGeom>
          <a:noFill/>
        </p:spPr>
        <p:txBody>
          <a:bodyPr wrap="none" lIns="0" tIns="36195" rIns="0" bIns="0" rtlCol="0" anchor="ctr" anchorCtr="0">
            <a:noAutofit/>
          </a:bodyPr>
          <a:lstStyle/>
          <a:p>
            <a:pPr algn="ctr" fontAlgn="ctr"/>
            <a:endParaRPr lang="en-US" altLang="zh-CN" sz="3200" b="1" dirty="0">
              <a:gradFill>
                <a:gsLst>
                  <a:gs pos="0">
                    <a:schemeClr val="accent1">
                      <a:alpha val="50000"/>
                    </a:schemeClr>
                  </a:gs>
                  <a:gs pos="94000">
                    <a:schemeClr val="accent1">
                      <a:alpha val="50000"/>
                    </a:schemeClr>
                  </a:gs>
                </a:gsLst>
                <a:lin ang="5400000" scaled="0"/>
              </a:gradFill>
              <a:latin typeface="+mj-lt"/>
              <a:ea typeface="+mj-lt"/>
              <a:sym typeface="+mn-ea"/>
            </a:endParaRPr>
          </a:p>
        </p:txBody>
      </p:sp>
      <p:sp>
        <p:nvSpPr>
          <p:cNvPr id="38" name="文本框 37"/>
          <p:cNvSpPr txBox="1"/>
          <p:nvPr>
            <p:custDataLst>
              <p:tags r:id="rId8"/>
            </p:custDataLst>
          </p:nvPr>
        </p:nvSpPr>
        <p:spPr>
          <a:xfrm>
            <a:off x="7183755" y="2619375"/>
            <a:ext cx="3989705" cy="259588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lvl="0" indent="0" algn="l" fontAlgn="ctr">
              <a:lnSpc>
                <a:spcPct val="150000"/>
              </a:lnSpc>
              <a:buClrTx/>
              <a:buSzTx/>
              <a:buFontTx/>
            </a:pPr>
            <a:r>
              <a:rPr lang="zh-CN" altLang="en-US" sz="3600" kern="13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sym typeface="+mn-ea"/>
              </a:rPr>
              <a:t>真正患病的人被挤兑了</a:t>
            </a:r>
            <a:endParaRPr lang="zh-CN" altLang="en-US" sz="3600" kern="1300" dirty="0">
              <a:solidFill>
                <a:schemeClr val="tx1">
                  <a:lumMod val="85000"/>
                  <a:lumOff val="15000"/>
                </a:schemeClr>
              </a:solidFill>
              <a:uFillTx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9"/>
            </p:custDataLst>
          </p:nvPr>
        </p:nvSpPr>
        <p:spPr>
          <a:xfrm>
            <a:off x="1032510" y="4164330"/>
            <a:ext cx="689610" cy="742950"/>
          </a:xfrm>
          <a:prstGeom prst="rect">
            <a:avLst/>
          </a:prstGeom>
          <a:noFill/>
        </p:spPr>
        <p:txBody>
          <a:bodyPr wrap="none" lIns="0" tIns="36195" rIns="0" bIns="0" rtlCol="0" anchor="ctr" anchorCtr="0">
            <a:noAutofit/>
          </a:bodyPr>
          <a:lstStyle/>
          <a:p>
            <a:pPr algn="ctr" fontAlgn="ctr"/>
            <a:endParaRPr lang="en-US" altLang="zh-CN" sz="3200" b="1" dirty="0">
              <a:gradFill>
                <a:gsLst>
                  <a:gs pos="0">
                    <a:schemeClr val="accent1">
                      <a:alpha val="50000"/>
                    </a:schemeClr>
                  </a:gs>
                  <a:gs pos="94000">
                    <a:schemeClr val="accent1">
                      <a:alpha val="50000"/>
                    </a:schemeClr>
                  </a:gs>
                </a:gsLst>
                <a:lin ang="5400000" scaled="0"/>
              </a:gradFill>
              <a:latin typeface="+mj-lt"/>
              <a:ea typeface="+mj-lt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67205" y="5358130"/>
            <a:ext cx="86982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800">
                <a:highlight>
                  <a:srgbClr val="800080"/>
                </a:highlight>
              </a:rPr>
              <a:t>ADHD</a:t>
            </a:r>
            <a:r>
              <a:rPr lang="zh-CN" altLang="en-US" sz="4800">
                <a:highlight>
                  <a:srgbClr val="800080"/>
                </a:highlight>
              </a:rPr>
              <a:t>污名化的双图层理论</a:t>
            </a:r>
            <a:endParaRPr lang="zh-CN" altLang="en-US" sz="4800">
              <a:highlight>
                <a:srgbClr val="800080"/>
              </a:highlight>
            </a:endParaRPr>
          </a:p>
        </p:txBody>
      </p:sp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EDDADE"/>
            </a:gs>
            <a:gs pos="0">
              <a:srgbClr val="F3E6E9"/>
            </a:gs>
            <a:gs pos="100000">
              <a:srgbClr val="E6CDD3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/Users/yaosiyanensie/Library/Containers/com.kingsoft.wpsoffice.mac/Data/tmp/picturecompress_20260630023417/output_1.pngoutput_1"/>
          <p:cNvPicPr>
            <a:picLocks noChangeAspect="1"/>
          </p:cNvPicPr>
          <p:nvPr/>
        </p:nvPicPr>
        <p:blipFill>
          <a:blip r:embed="rId1"/>
          <a:srcRect l="117" t="12731" r="-117"/>
          <a:stretch>
            <a:fillRect/>
          </a:stretch>
        </p:blipFill>
        <p:spPr>
          <a:xfrm>
            <a:off x="-40005" y="1006475"/>
            <a:ext cx="12232005" cy="58515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2390" y="132715"/>
            <a:ext cx="83248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图层一</a:t>
            </a:r>
            <a:r>
              <a:rPr lang="en-US" altLang="zh-CN" sz="4000" b="1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： </a:t>
            </a:r>
            <a:r>
              <a:rPr lang="zh-CN" altLang="en-US" sz="4000" b="1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文化霸权是什么</a:t>
            </a:r>
            <a:r>
              <a:rPr lang="en-US" altLang="zh-CN" sz="4000" b="1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？</a:t>
            </a:r>
            <a:endParaRPr lang="en-US" altLang="zh-CN" sz="4000" b="1"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EDDADE"/>
            </a:gs>
            <a:gs pos="0">
              <a:srgbClr val="F3E6E9"/>
            </a:gs>
            <a:gs pos="100000">
              <a:srgbClr val="E6CDD3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963930" y="507365"/>
            <a:ext cx="9893935" cy="187642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3600" b="1">
                <a:solidFill>
                  <a:schemeClr val="accent6"/>
                </a:solidFill>
                <a:latin typeface="SourceHanSansSC-Regular"/>
                <a:ea typeface="SourceHanSansSC-Regular"/>
              </a:rPr>
              <a:t>但是，所有人类都存在于社会中。 </a:t>
            </a:r>
            <a:endParaRPr lang="zh-CN" altLang="en-US" sz="3600" b="1">
              <a:solidFill>
                <a:schemeClr val="accent6"/>
              </a:solidFill>
              <a:latin typeface="SourceHanSansSC-Regular"/>
              <a:ea typeface="SourceHanSansSC-Regular"/>
            </a:endParaRPr>
          </a:p>
          <a:p>
            <a:pPr algn="ctr"/>
            <a:r>
              <a:rPr lang="zh-CN" altLang="en-US" sz="2000" b="1">
                <a:solidFill>
                  <a:srgbClr val="000000"/>
                </a:solidFill>
                <a:latin typeface="SourceHanSansSC-Regular"/>
                <a:ea typeface="SourceHanSansSC-Regular"/>
              </a:rPr>
              <a:t>为了保持社会的繁荣、高生产力、经济发展、科技进步</a:t>
            </a:r>
            <a:r>
              <a:rPr lang="en-US" altLang="zh-CN" sz="2000" b="1">
                <a:solidFill>
                  <a:srgbClr val="000000"/>
                </a:solidFill>
                <a:latin typeface="SourceHanSansSC-Regular"/>
                <a:ea typeface="SourceHanSansSC-Regular"/>
              </a:rPr>
              <a:t>……</a:t>
            </a:r>
            <a:r>
              <a:rPr lang="zh-CN" altLang="en-US" sz="2000" b="1">
                <a:solidFill>
                  <a:srgbClr val="000000"/>
                </a:solidFill>
                <a:latin typeface="SourceHanSansSC-Regular"/>
                <a:ea typeface="SourceHanSansSC-Regular"/>
              </a:rPr>
              <a:t>人类需要专注、自律、有规划（被视作正面）。 </a:t>
            </a:r>
            <a:endParaRPr lang="zh-CN" altLang="en-US" sz="2000" b="1">
              <a:solidFill>
                <a:srgbClr val="000000"/>
              </a:solidFill>
              <a:latin typeface="SourceHanSansSC-Regular"/>
              <a:ea typeface="SourceHanSansSC-Regular"/>
            </a:endParaRPr>
          </a:p>
          <a:p>
            <a:pPr algn="ctr"/>
            <a:r>
              <a:rPr lang="zh-CN" altLang="en-US" sz="2000" b="1">
                <a:solidFill>
                  <a:srgbClr val="000000"/>
                </a:solidFill>
                <a:latin typeface="SourceHanSansSC-Regular"/>
                <a:ea typeface="SourceHanSansSC-Regular"/>
              </a:rPr>
              <a:t>自然而然，与它们对立的 注意力不集中、难以自律、不爱规划就被视为负面的。 </a:t>
            </a:r>
            <a:endParaRPr lang="zh-CN" altLang="en-US" sz="2000" b="1">
              <a:solidFill>
                <a:srgbClr val="000000"/>
              </a:solidFill>
              <a:latin typeface="SourceHanSansSC-Regular"/>
              <a:ea typeface="SourceHanSansSC-Regular"/>
            </a:endParaRPr>
          </a:p>
          <a:p>
            <a:pPr algn="ctr"/>
            <a:r>
              <a:rPr lang="zh-CN" altLang="en-US" sz="2000" b="1">
                <a:solidFill>
                  <a:srgbClr val="000000"/>
                </a:solidFill>
                <a:latin typeface="SourceHanSansSC-Regular"/>
                <a:ea typeface="SourceHanSansSC-Regular"/>
              </a:rPr>
              <a:t>人是有自尊的。如果发现自己身上有这些特质，自然会难以面对。</a:t>
            </a:r>
            <a:endParaRPr lang="zh-CN" altLang="en-US" sz="2000" b="1">
              <a:solidFill>
                <a:srgbClr val="000000"/>
              </a:solidFill>
              <a:latin typeface="SourceHanSansSC-Regular"/>
              <a:ea typeface="SourceHanSansSC-Regular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3035" y="2557780"/>
            <a:ext cx="6167755" cy="39338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119745" y="3429000"/>
            <a:ext cx="2409825" cy="24098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EDDADE"/>
            </a:gs>
            <a:gs pos="0">
              <a:srgbClr val="F3E6E9"/>
            </a:gs>
            <a:gs pos="100000">
              <a:srgbClr val="E6CDD3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81280" y="132715"/>
            <a:ext cx="88284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图层一和图层二的合并：和</a:t>
            </a:r>
            <a:r>
              <a:rPr lang="en-US" altLang="zh-CN" sz="360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ADHD</a:t>
            </a:r>
            <a:r>
              <a:rPr lang="zh-CN" altLang="en-US" sz="360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有啥关系</a:t>
            </a:r>
            <a:r>
              <a:rPr lang="en-US" altLang="zh-CN" sz="360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？</a:t>
            </a:r>
            <a:endParaRPr lang="en-US" altLang="zh-CN" sz="3600"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252730" y="1123315"/>
            <a:ext cx="5898515" cy="560451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rgbClr val="000000"/>
                </a:solidFill>
                <a:latin typeface="SourceHanSansSC-Regular"/>
                <a:ea typeface="SourceHanSansSC-Regular"/>
                <a:sym typeface="+mn-ea"/>
              </a:rPr>
              <a:t>大家把这些被文化霸权的名词全部找了一个口袋</a:t>
            </a:r>
            <a:r>
              <a:rPr lang="en-US" altLang="zh-CN" sz="2400" b="1">
                <a:solidFill>
                  <a:srgbClr val="000000"/>
                </a:solidFill>
                <a:latin typeface="SourceHanSansSC-Regular"/>
                <a:ea typeface="SourceHanSansSC-Regular"/>
                <a:sym typeface="+mn-ea"/>
              </a:rPr>
              <a:t>——ADHD</a:t>
            </a:r>
            <a:r>
              <a:rPr lang="zh-CN" altLang="en-US" sz="2400" b="1">
                <a:solidFill>
                  <a:srgbClr val="000000"/>
                </a:solidFill>
                <a:latin typeface="SourceHanSansSC-Regular"/>
                <a:ea typeface="SourceHanSansSC-Regular"/>
                <a:sym typeface="+mn-ea"/>
              </a:rPr>
              <a:t>。 可这些名词本来不是具有特异性的判断标准</a:t>
            </a:r>
            <a:r>
              <a:rPr lang="en-US" altLang="zh-CN" sz="2400" b="1">
                <a:solidFill>
                  <a:srgbClr val="000000"/>
                </a:solidFill>
                <a:latin typeface="SourceHanSansSC-Regular"/>
                <a:ea typeface="SourceHanSansSC-Regular"/>
                <a:sym typeface="+mn-ea"/>
              </a:rPr>
              <a:t>。</a:t>
            </a:r>
            <a:endParaRPr lang="zh-CN" altLang="en-US" sz="2400" b="1">
              <a:solidFill>
                <a:srgbClr val="000000"/>
              </a:solidFill>
              <a:latin typeface="SourceHanSansSC-Regular"/>
              <a:ea typeface="SourceHanSansSC-Regular"/>
            </a:endParaRPr>
          </a:p>
          <a:p>
            <a:pPr algn="ctr"/>
            <a:r>
              <a:rPr lang="en-US" altLang="zh-CN" sz="2400" b="1">
                <a:solidFill>
                  <a:srgbClr val="000000"/>
                </a:solidFill>
                <a:latin typeface="SourceHanSansSC-Regular"/>
                <a:ea typeface="SourceHanSansSC-Regular"/>
                <a:sym typeface="+mn-ea"/>
              </a:rPr>
              <a:t>ADHD</a:t>
            </a:r>
            <a:r>
              <a:rPr lang="zh-CN" altLang="en-US" sz="2400" b="1">
                <a:solidFill>
                  <a:srgbClr val="000000"/>
                </a:solidFill>
                <a:latin typeface="SourceHanSansSC-Regular"/>
                <a:ea typeface="SourceHanSansSC-Regular"/>
                <a:sym typeface="+mn-ea"/>
              </a:rPr>
              <a:t>是一个正常独立存在的精神疾病。它本身对这个社会没有直接负面影响。但是大家把那些被划到“负面”里的东西扔了进来。它就成为了一个负面的名词。 它被污名化了</a:t>
            </a:r>
            <a:r>
              <a:rPr lang="en-US" altLang="zh-CN" sz="2400" b="1">
                <a:solidFill>
                  <a:srgbClr val="000000"/>
                </a:solidFill>
                <a:latin typeface="SourceHanSansSC-Regular"/>
                <a:ea typeface="SourceHanSansSC-Regular"/>
                <a:sym typeface="+mn-ea"/>
              </a:rPr>
              <a:t>。</a:t>
            </a:r>
            <a:endParaRPr lang="en-US" altLang="zh-CN" sz="2400" b="1">
              <a:solidFill>
                <a:srgbClr val="000000"/>
              </a:solidFill>
              <a:latin typeface="SourceHanSansSC-Regular"/>
              <a:ea typeface="SourceHanSansSC-Regular"/>
              <a:sym typeface="+mn-ea"/>
            </a:endParaRPr>
          </a:p>
        </p:txBody>
      </p:sp>
      <p:sp>
        <p:nvSpPr>
          <p:cNvPr id="5" name="右箭头 4"/>
          <p:cNvSpPr/>
          <p:nvPr/>
        </p:nvSpPr>
        <p:spPr>
          <a:xfrm>
            <a:off x="5955030" y="3140710"/>
            <a:ext cx="1457325" cy="123317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7370445" y="1179195"/>
            <a:ext cx="4316095" cy="53105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于是ADHD患者遭受了道德排斥——他们的生存空间被那些赛博确诊的人挤占了。他们本来可以得</a:t>
            </a:r>
            <a:endParaRPr lang="zh-CN" altLang="en-US"/>
          </a:p>
          <a:p>
            <a:pPr algn="ctr"/>
            <a:r>
              <a:rPr lang="zh-CN" altLang="en-US"/>
              <a:t>到的帮助变少了</a:t>
            </a:r>
            <a:endParaRPr lang="zh-CN" altLang="en-US"/>
          </a:p>
          <a:p>
            <a:pPr algn="ctr"/>
            <a:r>
              <a:rPr lang="zh-CN" altLang="en-US"/>
              <a:t>（打个比方，原本这个地区有3000个患者需要社会关照，现在有10万个人冒出来说我也是ADHD，这就乱套</a:t>
            </a:r>
            <a:endParaRPr lang="zh-CN" altLang="en-US"/>
          </a:p>
          <a:p>
            <a:pPr algn="ctr"/>
            <a:r>
              <a:rPr lang="zh-CN" altLang="en-US"/>
              <a:t>了）</a:t>
            </a:r>
            <a:endParaRPr lang="zh-CN" altLang="en-US"/>
          </a:p>
          <a:p>
            <a:pPr algn="ctr"/>
            <a:r>
              <a:rPr lang="zh-CN" altLang="en-US"/>
              <a:t>他们本来应该得到的关照被娱乐的视角消解，他们的痛苦，没有被看见</a:t>
            </a: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937240" y="0"/>
            <a:ext cx="1086485" cy="23450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752465" y="4241165"/>
            <a:ext cx="1299210" cy="272669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3062_1*a*1"/>
  <p:tag name="KSO_WM_TEMPLATE_CATEGORY" val="diagram"/>
  <p:tag name="KSO_WM_TEMPLATE_INDEX" val="20213062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5e8e6fd48b06490895ccc8d383bcc069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t&quot;,&quot;fill_mode&quot;:&quot;full&quot;,&quot;sacle_strategy&quot;:&quot;smart&quot;}"/>
  <p:tag name="KSO_WM_ASSEMBLE_CHIP_INDEX" val="af9b0d63c1c644d68f24a23094483950"/>
  <p:tag name="KSO_WM_UNIT_TEXT_FILL_FORE_SCHEMECOLOR_INDEX_BRIGHTNESS" val="0"/>
  <p:tag name="KSO_WM_UNIT_TEXT_FILL_FORE_SCHEMECOLOR_INDEX" val="13"/>
  <p:tag name="KSO_WM_UNIT_TEXT_FILL_TYPE" val="1"/>
  <p:tag name="KSO_WM_TEMPLATE_ASSEMBLE_XID" val="60656ed54054ed1e2fb8006a"/>
  <p:tag name="KSO_WM_TEMPLATE_ASSEMBLE_GROUPID" val="60656ed54054ed1e2fb8006a"/>
</p:tagLst>
</file>

<file path=ppt/tags/tag10.xml><?xml version="1.0" encoding="utf-8"?>
<p:tagLst xmlns:p="http://schemas.openxmlformats.org/presentationml/2006/main">
  <p:tag name="KSO_WM_BEAUTIFY_FLAG" val="#wm#"/>
  <p:tag name="KSO_WM_TEMPLATE_CATEGORY" val="diagram"/>
  <p:tag name="KSO_WM_TEMPLATE_INDEX" val="20213062"/>
  <p:tag name="KSO_WM_SPECIAL_SOURCE" val="bdnull"/>
</p:tagLst>
</file>

<file path=ppt/tags/tag1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2_2"/>
  <p:tag name="KSO_WM_UNIT_ID" val="diagram40492951_1*n_h_h_a*1_2_2_2"/>
  <p:tag name="KSO_WM_TEMPLATE_CATEGORY" val="diagram"/>
  <p:tag name="KSO_WM_TEMPLATE_INDEX" val="40492951"/>
  <p:tag name="KSO_WM_UNIT_LAYERLEVEL" val="1_1_1_1"/>
  <p:tag name="KSO_WM_TAG_VERSION" val="3.0"/>
  <p:tag name="KSO_WM_BEAUTIFY_FLAG" val="#wm#"/>
  <p:tag name="KSO_WM_UNIT_VALUE" val="12"/>
  <p:tag name="KSO_WM_DIAGRAM_VERSION" val="3"/>
  <p:tag name="KSO_WM_DIAGRAM_COLOR_TRICK" val="1"/>
  <p:tag name="KSO_WM_DIAGRAM_COLOR_TEXT_CAN_REMOVE" val="n"/>
  <p:tag name="KSO_WM_UNIT_PRESET_TEXT" val="单击添加标题"/>
  <p:tag name="KSO_WM_UNIT_TEXT_FILL_FORE_SCHEMECOLOR_INDEX" val="1"/>
  <p:tag name="KSO_WM_UNIT_TEXT_FILL_TYPE" val="1"/>
  <p:tag name="KSO_WM_UNIT_TEXT_TYPE" val="1"/>
  <p:tag name="KSO_WM_DIAGRAM_MAX_ITEMCNT" val="3"/>
  <p:tag name="KSO_WM_DIAGRAM_MIN_ITEMCNT" val="3"/>
  <p:tag name="KSO_WM_DIAGRAM_VIRTUALLY_FRAME" val="{&quot;height&quot;:458.45,&quot;left&quot;:34.25,&quot;top&quot;:54.2,&quot;width&quot;:864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2.xml><?xml version="1.0" encoding="utf-8"?>
<p:tagLst xmlns:p="http://schemas.openxmlformats.org/presentationml/2006/main">
  <p:tag name="KSO_WM_UNIT_SUBTYPE" val="a"/>
  <p:tag name="KSO_WM_UNIT_TEXT_LAYER_COUNT" val="1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40492951_1*n_h_h_f*1_2_2_1"/>
  <p:tag name="KSO_WM_TEMPLATE_CATEGORY" val="diagram"/>
  <p:tag name="KSO_WM_TEMPLATE_INDEX" val="40492951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PRESET_TEXT" val="单击此处添加文本，简明扼要地阐述您的观点。根据需要可酌情增减文字，以便观者准确地理解您传达的思想"/>
  <p:tag name="KSO_WM_UNIT_TEXT_FILL_FORE_SCHEMECOLOR_INDEX" val="1"/>
  <p:tag name="KSO_WM_UNIT_TEXT_FILL_TYPE" val="1"/>
  <p:tag name="KSO_WM_UNIT_TEXT_TYPE" val="1"/>
  <p:tag name="KSO_WM_DIAGRAM_MAX_ITEMCNT" val="3"/>
  <p:tag name="KSO_WM_DIAGRAM_MIN_ITEMCNT" val="3"/>
  <p:tag name="KSO_WM_DIAGRAM_VIRTUALLY_FRAME" val="{&quot;height&quot;:458.45,&quot;left&quot;:34.25,&quot;top&quot;:54.2,&quot;width&quot;:864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1_2"/>
  <p:tag name="KSO_WM_UNIT_ID" val="diagram40492951_1*n_h_h_a*1_2_1_2"/>
  <p:tag name="KSO_WM_TEMPLATE_CATEGORY" val="diagram"/>
  <p:tag name="KSO_WM_TEMPLATE_INDEX" val="40492951"/>
  <p:tag name="KSO_WM_UNIT_LAYERLEVEL" val="1_1_1_1"/>
  <p:tag name="KSO_WM_TAG_VERSION" val="3.0"/>
  <p:tag name="KSO_WM_BEAUTIFY_FLAG" val="#wm#"/>
  <p:tag name="KSO_WM_UNIT_VALUE" val="12"/>
  <p:tag name="KSO_WM_DIAGRAM_VERSION" val="3"/>
  <p:tag name="KSO_WM_DIAGRAM_COLOR_TRICK" val="1"/>
  <p:tag name="KSO_WM_DIAGRAM_COLOR_TEXT_CAN_REMOVE" val="n"/>
  <p:tag name="KSO_WM_UNIT_PRESET_TEXT" val="单击添加标题"/>
  <p:tag name="KSO_WM_UNIT_TEXT_FILL_FORE_SCHEMECOLOR_INDEX" val="1"/>
  <p:tag name="KSO_WM_UNIT_TEXT_FILL_TYPE" val="1"/>
  <p:tag name="KSO_WM_UNIT_TEXT_TYPE" val="1"/>
  <p:tag name="KSO_WM_DIAGRAM_MAX_ITEMCNT" val="3"/>
  <p:tag name="KSO_WM_DIAGRAM_MIN_ITEMCNT" val="3"/>
  <p:tag name="KSO_WM_DIAGRAM_VIRTUALLY_FRAME" val="{&quot;height&quot;:458.45,&quot;left&quot;:34.25,&quot;top&quot;:54.2,&quot;width&quot;:864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4.xml><?xml version="1.0" encoding="utf-8"?>
<p:tagLst xmlns:p="http://schemas.openxmlformats.org/presentationml/2006/main">
  <p:tag name="KSO_WM_UNIT_SUBTYPE" val="a"/>
  <p:tag name="KSO_WM_UNIT_TEXT_LAYER_COUNT" val="1"/>
  <p:tag name="KSO_WM_UNIT_PRESET_TEXT_INDEX" val="-1"/>
  <p:tag name="KSO_WM_UNIT_PRESET_TEXT_LEN" val="0"/>
  <p:tag name="KSO_WM_UNIT_NOCLEAR" val="0"/>
  <p:tag name="KSO_WM_UNIT_VALUE" val="64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40492951_1*n_h_h_f*1_2_1_1"/>
  <p:tag name="KSO_WM_TEMPLATE_CATEGORY" val="diagram"/>
  <p:tag name="KSO_WM_TEMPLATE_INDEX" val="40492951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PRESET_TEXT" val="简明扼要地阐述您的观点。根据需要可酌情增减文字，以便观者准确地理解您传达的思想。单击此处添加文本具体内容"/>
  <p:tag name="KSO_WM_UNIT_TEXT_FILL_FORE_SCHEMECOLOR_INDEX" val="1"/>
  <p:tag name="KSO_WM_UNIT_TEXT_FILL_TYPE" val="1"/>
  <p:tag name="KSO_WM_UNIT_TEXT_TYPE" val="1"/>
  <p:tag name="KSO_WM_DIAGRAM_MAX_ITEMCNT" val="3"/>
  <p:tag name="KSO_WM_DIAGRAM_MIN_ITEMCNT" val="3"/>
  <p:tag name="KSO_WM_DIAGRAM_VIRTUALLY_FRAME" val="{&quot;height&quot;:458.45,&quot;left&quot;:34.25,&quot;top&quot;:54.2,&quot;width&quot;:864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3_2"/>
  <p:tag name="KSO_WM_UNIT_ID" val="diagram40492951_1*n_h_h_a*1_2_3_2"/>
  <p:tag name="KSO_WM_TEMPLATE_CATEGORY" val="diagram"/>
  <p:tag name="KSO_WM_TEMPLATE_INDEX" val="40492951"/>
  <p:tag name="KSO_WM_UNIT_LAYERLEVEL" val="1_1_1_1"/>
  <p:tag name="KSO_WM_TAG_VERSION" val="3.0"/>
  <p:tag name="KSO_WM_BEAUTIFY_FLAG" val="#wm#"/>
  <p:tag name="KSO_WM_UNIT_VALUE" val="12"/>
  <p:tag name="KSO_WM_DIAGRAM_VERSION" val="3"/>
  <p:tag name="KSO_WM_DIAGRAM_COLOR_TRICK" val="1"/>
  <p:tag name="KSO_WM_DIAGRAM_COLOR_TEXT_CAN_REMOVE" val="n"/>
  <p:tag name="KSO_WM_UNIT_PRESET_TEXT" val="单击添加标题"/>
  <p:tag name="KSO_WM_UNIT_TEXT_FILL_FORE_SCHEMECOLOR_INDEX" val="1"/>
  <p:tag name="KSO_WM_UNIT_TEXT_FILL_TYPE" val="1"/>
  <p:tag name="KSO_WM_UNIT_TEXT_TYPE" val="1"/>
  <p:tag name="KSO_WM_DIAGRAM_MAX_ITEMCNT" val="3"/>
  <p:tag name="KSO_WM_DIAGRAM_MIN_ITEMCNT" val="3"/>
  <p:tag name="KSO_WM_DIAGRAM_VIRTUALLY_FRAME" val="{&quot;height&quot;:458.45,&quot;left&quot;:34.25,&quot;top&quot;:54.2,&quot;width&quot;:864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6.xml><?xml version="1.0" encoding="utf-8"?>
<p:tagLst xmlns:p="http://schemas.openxmlformats.org/presentationml/2006/main">
  <p:tag name="KSO_WM_UNIT_SUBTYPE" val="a"/>
  <p:tag name="KSO_WM_UNIT_TEXT_LAYER_COUNT" val="1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40492951_1*n_h_h_f*1_2_3_1"/>
  <p:tag name="KSO_WM_TEMPLATE_CATEGORY" val="diagram"/>
  <p:tag name="KSO_WM_TEMPLATE_INDEX" val="40492951"/>
  <p:tag name="KSO_WM_UNIT_LAYERLEVEL" val="1_1_1_1"/>
  <p:tag name="KSO_WM_TAG_VERSION" val="3.0"/>
  <p:tag name="KSO_WM_BEAUTIFY_FLAG" val="#wm#"/>
  <p:tag name="KSO_WM_UNIT_VALUE" val="64"/>
  <p:tag name="KSO_WM_DIAGRAM_VERSION" val="3"/>
  <p:tag name="KSO_WM_DIAGRAM_COLOR_TRICK" val="1"/>
  <p:tag name="KSO_WM_DIAGRAM_COLOR_TEXT_CAN_REMOVE" val="n"/>
  <p:tag name="KSO_WM_UNIT_PRESET_TEXT" val="单击此处添加文本具体内容，简明扼要地阐述您的观点。根据需要可酌情增减文字，以便观者准确地理解您传达的思想"/>
  <p:tag name="KSO_WM_UNIT_TEXT_FILL_FORE_SCHEMECOLOR_INDEX" val="1"/>
  <p:tag name="KSO_WM_UNIT_TEXT_FILL_TYPE" val="1"/>
  <p:tag name="KSO_WM_UNIT_TEXT_TYPE" val="1"/>
  <p:tag name="KSO_WM_DIAGRAM_MAX_ITEMCNT" val="3"/>
  <p:tag name="KSO_WM_DIAGRAM_MIN_ITEMCNT" val="3"/>
  <p:tag name="KSO_WM_DIAGRAM_VIRTUALLY_FRAME" val="{&quot;height&quot;:458.45,&quot;left&quot;:34.25,&quot;top&quot;:54.2,&quot;width&quot;:864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40492951_1*n_h_h_i*1_2_3_1"/>
  <p:tag name="KSO_WM_TEMPLATE_CATEGORY" val="diagram"/>
  <p:tag name="KSO_WM_TEMPLATE_INDEX" val="40492951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DIAGRAM_MAX_ITEMCNT" val="3"/>
  <p:tag name="KSO_WM_DIAGRAM_MIN_ITEMCNT" val="3"/>
  <p:tag name="KSO_WM_DIAGRAM_VIRTUALLY_FRAME" val="{&quot;height&quot;:458.45,&quot;left&quot;:34.25,&quot;top&quot;:54.2,&quot;width&quot;:864.6}"/>
  <p:tag name="KSO_WM_DIAGRAM_COLOR_MATCH_VALUE" val="{&quot;shape&quot;:{&quot;fill&quot;:{&quot;gradient&quot;:[{&quot;brightness&quot;:0.6000000238418579,&quot;colorType&quot;:1,&quot;foreColorIndex&quot;:5,&quot;pos&quot;:0,&quot;transparency&quot;:0},{&quot;brightness&quot;:0,&quot;colorType&quot;:1,&quot;foreColorIndex&quot;:5,&quot;pos&quot;:0.6200000047683716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40492951_1*n_h_h_i*1_2_2_1"/>
  <p:tag name="KSO_WM_TEMPLATE_CATEGORY" val="diagram"/>
  <p:tag name="KSO_WM_TEMPLATE_INDEX" val="40492951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DIAGRAM_MAX_ITEMCNT" val="3"/>
  <p:tag name="KSO_WM_DIAGRAM_MIN_ITEMCNT" val="3"/>
  <p:tag name="KSO_WM_DIAGRAM_VIRTUALLY_FRAME" val="{&quot;height&quot;:458.45,&quot;left&quot;:34.25,&quot;top&quot;:54.2,&quot;width&quot;:864.6}"/>
  <p:tag name="KSO_WM_DIAGRAM_COLOR_MATCH_VALUE" val="{&quot;shape&quot;:{&quot;fill&quot;:{&quot;gradient&quot;:[{&quot;brightness&quot;:0.6000000238418579,&quot;colorType&quot;:1,&quot;foreColorIndex&quot;:5,&quot;pos&quot;:0,&quot;transparency&quot;:0},{&quot;brightness&quot;:0,&quot;colorType&quot;:1,&quot;foreColorIndex&quot;:5,&quot;pos&quot;:0.6200000047683716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i"/>
  <p:tag name="KSO_WM_UNIT_INDEX" val="1_1"/>
  <p:tag name="KSO_WM_UNIT_ID" val="diagram40492951_1*n_i*1_1"/>
  <p:tag name="KSO_WM_TEMPLATE_CATEGORY" val="diagram"/>
  <p:tag name="KSO_WM_TEMPLATE_INDEX" val="40492951"/>
  <p:tag name="KSO_WM_UNIT_LAYERLEVEL" val="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458.45,&quot;left&quot;:34.25,&quot;top&quot;:54.2,&quot;width&quot;:864.6}"/>
  <p:tag name="KSO_WM_DIAGRAM_COLOR_MATCH_VALUE" val="{&quot;shape&quot;:{&quot;fill&quot;:{&quot;type&quot;:0},&quot;glow&quot;:{&quot;colorType&quot;:0},&quot;line&quot;:{&quot;type&quot;:0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.xml><?xml version="1.0" encoding="utf-8"?>
<p:tagLst xmlns:p="http://schemas.openxmlformats.org/presentationml/2006/main">
  <p:tag name="KSO_WM_UNIT_VALUE" val="1100*719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3062_1*d*1"/>
  <p:tag name="KSO_WM_TEMPLATE_CATEGORY" val="diagram"/>
  <p:tag name="KSO_WM_TEMPLATE_INDEX" val="20213062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812d295668d74c6c9846bef129248e5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a976d95fee0a4c6887d589e44a288b34"/>
  <p:tag name="KSO_WM_TEMPLATE_ASSEMBLE_XID" val="60656ed54054ed1e2fb8006a"/>
  <p:tag name="KSO_WM_TEMPLATE_ASSEMBLE_GROUPID" val="60656ed54054ed1e2fb8006a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40492951_1*n_h_h_i*1_2_1_1"/>
  <p:tag name="KSO_WM_TEMPLATE_CATEGORY" val="diagram"/>
  <p:tag name="KSO_WM_TEMPLATE_INDEX" val="40492951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DIAGRAM_MAX_ITEMCNT" val="3"/>
  <p:tag name="KSO_WM_DIAGRAM_MIN_ITEMCNT" val="3"/>
  <p:tag name="KSO_WM_DIAGRAM_VIRTUALLY_FRAME" val="{&quot;height&quot;:458.45,&quot;left&quot;:34.25,&quot;top&quot;:54.2,&quot;width&quot;:864.6}"/>
  <p:tag name="KSO_WM_DIAGRAM_COLOR_MATCH_VALUE" val="{&quot;shape&quot;:{&quot;fill&quot;:{&quot;gradient&quot;:[{&quot;brightness&quot;:0.6000000238418579,&quot;colorType&quot;:1,&quot;foreColorIndex&quot;:5,&quot;pos&quot;:0,&quot;transparency&quot;:0},{&quot;brightness&quot;:0,&quot;colorType&quot;:1,&quot;foreColorIndex&quot;:5,&quot;pos&quot;:0.6200000047683716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i"/>
  <p:tag name="KSO_WM_UNIT_INDEX" val="1_2"/>
  <p:tag name="KSO_WM_UNIT_ID" val="diagram40492951_1*n_i*1_2"/>
  <p:tag name="KSO_WM_TEMPLATE_CATEGORY" val="diagram"/>
  <p:tag name="KSO_WM_TEMPLATE_INDEX" val="40492951"/>
  <p:tag name="KSO_WM_UNIT_LAYERLEVEL" val="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458.45,&quot;left&quot;:34.25,&quot;top&quot;:54.2,&quot;width&quot;:864.6}"/>
  <p:tag name="KSO_WM_DIAGRAM_COLOR_MATCH_VALUE" val="{&quot;shape&quot;:{&quot;fill&quot;:{&quot;type&quot;:0},&quot;glow&quot;:{&quot;colorType&quot;:0},&quot;line&quot;:{&quot;type&quot;:0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i"/>
  <p:tag name="KSO_WM_UNIT_INDEX" val="1_3"/>
  <p:tag name="KSO_WM_UNIT_ID" val="diagram40492951_1*n_i*1_3"/>
  <p:tag name="KSO_WM_TEMPLATE_CATEGORY" val="diagram"/>
  <p:tag name="KSO_WM_TEMPLATE_INDEX" val="40492951"/>
  <p:tag name="KSO_WM_UNIT_LAYERLEVEL" val="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458.45,&quot;left&quot;:34.25,&quot;top&quot;:54.2,&quot;width&quot;:864.6}"/>
  <p:tag name="KSO_WM_DIAGRAM_COLOR_MATCH_VALUE" val="{&quot;shape&quot;:{&quot;fill&quot;:{&quot;type&quot;:0},&quot;glow&quot;:{&quot;colorType&quot;:0},&quot;line&quot;:{&quot;type&quot;:0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3.xml><?xml version="1.0" encoding="utf-8"?>
<p:tagLst xmlns:p="http://schemas.openxmlformats.org/presentationml/2006/main"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1_1"/>
  <p:tag name="KSO_WM_UNIT_ID" val="diagram40492951_1*n_h_h_a*1_2_1_1"/>
  <p:tag name="KSO_WM_TEMPLATE_CATEGORY" val="diagram"/>
  <p:tag name="KSO_WM_TEMPLATE_INDEX" val="40492951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PRESET_TEXT" val="添加标题"/>
  <p:tag name="KSO_WM_UNIT_TEXT_TYPE" val="1"/>
  <p:tag name="KSO_WM_DIAGRAM_MAX_ITEMCNT" val="3"/>
  <p:tag name="KSO_WM_DIAGRAM_MIN_ITEMCNT" val="3"/>
  <p:tag name="KSO_WM_DIAGRAM_VIRTUALLY_FRAME" val="{&quot;height&quot;:458.45,&quot;left&quot;:34.25,&quot;top&quot;:54.2,&quot;width&quot;:864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4.xml><?xml version="1.0" encoding="utf-8"?>
<p:tagLst xmlns:p="http://schemas.openxmlformats.org/presentationml/2006/main"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2_1"/>
  <p:tag name="KSO_WM_UNIT_ID" val="diagram40492951_1*n_h_h_a*1_2_2_1"/>
  <p:tag name="KSO_WM_TEMPLATE_CATEGORY" val="diagram"/>
  <p:tag name="KSO_WM_TEMPLATE_INDEX" val="40492951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PRESET_TEXT" val="添加标题"/>
  <p:tag name="KSO_WM_UNIT_TEXT_TYPE" val="1"/>
  <p:tag name="KSO_WM_DIAGRAM_MAX_ITEMCNT" val="3"/>
  <p:tag name="KSO_WM_DIAGRAM_MIN_ITEMCNT" val="3"/>
  <p:tag name="KSO_WM_DIAGRAM_VIRTUALLY_FRAME" val="{&quot;height&quot;:458.45,&quot;left&quot;:34.25,&quot;top&quot;:54.2,&quot;width&quot;:864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5.xml><?xml version="1.0" encoding="utf-8"?>
<p:tagLst xmlns:p="http://schemas.openxmlformats.org/presentationml/2006/main"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3_1"/>
  <p:tag name="KSO_WM_UNIT_ID" val="diagram40492951_1*n_h_h_a*1_2_3_1"/>
  <p:tag name="KSO_WM_TEMPLATE_CATEGORY" val="diagram"/>
  <p:tag name="KSO_WM_TEMPLATE_INDEX" val="40492951"/>
  <p:tag name="KSO_WM_UNIT_LAYERLEVEL" val="1_1_1_1"/>
  <p:tag name="KSO_WM_TAG_VERSION" val="3.0"/>
  <p:tag name="KSO_WM_BEAUTIFY_FLAG" val="#wm#"/>
  <p:tag name="KSO_WM_UNIT_VALUE" val="6"/>
  <p:tag name="KSO_WM_DIAGRAM_VERSION" val="3"/>
  <p:tag name="KSO_WM_DIAGRAM_COLOR_TRICK" val="1"/>
  <p:tag name="KSO_WM_DIAGRAM_COLOR_TEXT_CAN_REMOVE" val="n"/>
  <p:tag name="KSO_WM_UNIT_PRESET_TEXT" val="添加标题"/>
  <p:tag name="KSO_WM_UNIT_TEXT_TYPE" val="1"/>
  <p:tag name="KSO_WM_DIAGRAM_MAX_ITEMCNT" val="3"/>
  <p:tag name="KSO_WM_DIAGRAM_MIN_ITEMCNT" val="3"/>
  <p:tag name="KSO_WM_DIAGRAM_VIRTUALLY_FRAME" val="{&quot;height&quot;:458.45,&quot;left&quot;:34.25,&quot;top&quot;:54.2,&quot;width&quot;:864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40492951_1*n_h_a*1_1_1"/>
  <p:tag name="KSO_WM_TEMPLATE_CATEGORY" val="diagram"/>
  <p:tag name="KSO_WM_TEMPLATE_INDEX" val="40492951"/>
  <p:tag name="KSO_WM_UNIT_LAYERLEVEL" val="1_1_1"/>
  <p:tag name="KSO_WM_TAG_VERSION" val="3.0"/>
  <p:tag name="KSO_WM_BEAUTIFY_FLAG" val="#wm#"/>
  <p:tag name="KSO_WM_UNIT_VALUE" val="12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1"/>
  <p:tag name="KSO_WM_UNIT_TEXT_FILL_TYPE" val="1"/>
  <p:tag name="KSO_WM_UNIT_TEXT_TYPE" val="1"/>
  <p:tag name="KSO_WM_DIAGRAM_MAX_ITEMCNT" val="3"/>
  <p:tag name="KSO_WM_DIAGRAM_MIN_ITEMCNT" val="3"/>
  <p:tag name="KSO_WM_DIAGRAM_VIRTUALLY_FRAME" val="{&quot;height&quot;:458.45,&quot;left&quot;:34.25,&quot;top&quot;:54.2,&quot;width&quot;:864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7.xml><?xml version="1.0" encoding="utf-8"?>
<p:tagLst xmlns:p="http://schemas.openxmlformats.org/presentationml/2006/main">
  <p:tag name="KSO_WM_UNIT_VALUE" val="80*8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1_1"/>
  <p:tag name="KSO_WM_UNIT_ID" val="diagram40492951_1*n_h_h_x*1_2_1_1"/>
  <p:tag name="KSO_WM_TEMPLATE_CATEGORY" val="diagram"/>
  <p:tag name="KSO_WM_TEMPLATE_INDEX" val="40492951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458.45,&quot;left&quot;:34.25,&quot;top&quot;:54.2,&quot;width&quot;:864.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28.xml><?xml version="1.0" encoding="utf-8"?>
<p:tagLst xmlns:p="http://schemas.openxmlformats.org/presentationml/2006/main">
  <p:tag name="KSO_WM_UNIT_VALUE" val="80*8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2_1"/>
  <p:tag name="KSO_WM_UNIT_ID" val="diagram40492951_1*n_h_h_x*1_2_2_1"/>
  <p:tag name="KSO_WM_TEMPLATE_CATEGORY" val="diagram"/>
  <p:tag name="KSO_WM_TEMPLATE_INDEX" val="40492951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458.45,&quot;left&quot;:34.25,&quot;top&quot;:54.2,&quot;width&quot;:864.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29.xml><?xml version="1.0" encoding="utf-8"?>
<p:tagLst xmlns:p="http://schemas.openxmlformats.org/presentationml/2006/main">
  <p:tag name="KSO_WM_SLIDE_ID" val="custom40492975_1"/>
  <p:tag name="KSO_WM_TEMPLATE_SUBCATEGORY" val="0"/>
  <p:tag name="KSO_WM_TEMPLATE_MASTER_TYPE" val="0"/>
  <p:tag name="KSO_WM_TEMPLATE_COLOR_TYPE" val="0"/>
  <p:tag name="KSO_WM_SLIDE_ITEM_CNT" val="3"/>
  <p:tag name="KSO_WM_SLIDE_INDEX" val="1"/>
  <p:tag name="KSO_WM_TAG_VERSION" val="3.0"/>
  <p:tag name="KSO_WM_BEAUTIFY_FLAG" val="#wm#"/>
  <p:tag name="KSO_WM_TEMPLATE_CATEGORY" val="custom"/>
  <p:tag name="KSO_WM_TEMPLATE_INDEX" val="40492975"/>
  <p:tag name="KSO_WM_SLIDE_TYPE" val="text"/>
  <p:tag name="KSO_WM_SLIDE_SUBTYPE" val="picTxt"/>
  <p:tag name="KSO_WM_SLIDE_SIZE" val="864.4*348.55"/>
  <p:tag name="KSO_WM_SLIDE_POSITION" val="47.6*143.4"/>
  <p:tag name="KSO_WM_SLIDE_LAYOUT" val="a_n"/>
  <p:tag name="KSO_WM_SLIDE_LAYOUT_CNT" val="1_1"/>
  <p:tag name="KSO_WM_SPECIAL_SOURCE" val="bdnull"/>
  <p:tag name="KSO_WM_DIAGRAM_GROUP_CODE" val="n1-1"/>
  <p:tag name="KSO_WM_SLIDE_DIAGTYPE" val="n"/>
</p:tagLst>
</file>

<file path=ppt/tags/tag3.xml><?xml version="1.0" encoding="utf-8"?>
<p:tagLst xmlns:p="http://schemas.openxmlformats.org/presentationml/2006/main">
  <p:tag name="KSO_WM_UNIT_VALUE" val="1100*761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13062_1*d*2"/>
  <p:tag name="KSO_WM_TEMPLATE_CATEGORY" val="diagram"/>
  <p:tag name="KSO_WM_TEMPLATE_INDEX" val="20213062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058bd037a2fd49c0975eeeccb2cd65e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27e012f0f024c27a6a6d4aa024a9872"/>
  <p:tag name="KSO_WM_TEMPLATE_ASSEMBLE_XID" val="60656ed54054ed1e2fb8006a"/>
  <p:tag name="KSO_WM_TEMPLATE_ASSEMBLE_GROUPID" val="60656ed54054ed1e2fb8006a"/>
</p:tagLst>
</file>

<file path=ppt/tags/tag30.xml><?xml version="1.0" encoding="utf-8"?>
<p:tagLst xmlns:p="http://schemas.openxmlformats.org/presentationml/2006/main">
  <p:tag name="KSO_WM_DIAGRAM_VIRTUALLY_FRAME" val="{&quot;height&quot;:388.76257324218756,&quot;left&quot;:55.375,&quot;top&quot;:105.69995353638656,&quot;width&quot;:850.6}"/>
  <p:tag name="KSO_WM_UNIT_HIGHLIGHT" val="0"/>
  <p:tag name="KSO_WM_UNIT_COMPATIBLE" val="0"/>
  <p:tag name="KSO_WM_UNIT_DIAGRAM_ISNUMVISUAL" val="0"/>
  <p:tag name="KSO_WM_UNIT_DIAGRAM_ISREFERUNIT" val="0"/>
  <p:tag name="KSO_WM_UNIT_ID" val="diagram20235154_2*l_i*1_4"/>
  <p:tag name="KSO_WM_TEMPLATE_CATEGORY" val="diagram"/>
  <p:tag name="KSO_WM_TEMPLATE_INDEX" val="20235154"/>
  <p:tag name="KSO_WM_UNIT_LAYERLEVEL" val="1_1"/>
  <p:tag name="KSO_WM_TAG_VERSION" val="3.0"/>
  <p:tag name="KSO_WM_DIAGRAM_GROUP_CODE" val="l1-1"/>
  <p:tag name="KSO_WM_UNIT_TYPE" val="l_i"/>
  <p:tag name="KSO_WM_UNIT_INDEX" val="1_4"/>
  <p:tag name="KSO_WM_DIAGRAM_VERSION" val="3"/>
  <p:tag name="KSO_WM_DIAGRAM_COLOR_TRICK" val="1"/>
  <p:tag name="KSO_WM_DIAGRAM_COLOR_TEXT_CAN_REMOVE" val="n"/>
  <p:tag name="KSO_WM_DIAGRAM_MAX_ITEMCNT" val="12"/>
  <p:tag name="KSO_WM_DIAGRAM_MIN_ITEMCNT" val="2"/>
  <p:tag name="KSO_WM_DIAGRAM_COLOR_MATCH_VALUE" val="{&quot;shape&quot;:{&quot;fill&quot;:{&quot;solid&quot;:{&quot;brightness&quot;:0.6000000238418579,&quot;colorType&quot;:1,&quot;foreColorIndex&quot;:5,&quot;transparency&quot;:0.8999999761581421},&quot;type&quot;:1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6"/>
  <p:tag name="KSO_WM_UNIT_LINE_FORE_SCHEMECOLOR_INDEX" val="5"/>
  <p:tag name="KSO_WM_UNIT_TEXT_FILL_FORE_SCHEMECOLOR_INDEX" val="1"/>
  <p:tag name="KSO_WM_UNIT_TEXT_FILL_TYPE" val="1"/>
</p:tagLst>
</file>

<file path=ppt/tags/tag31.xml><?xml version="1.0" encoding="utf-8"?>
<p:tagLst xmlns:p="http://schemas.openxmlformats.org/presentationml/2006/main">
  <p:tag name="KSO_WM_DIAGRAM_VIRTUALLY_FRAME" val="{&quot;height&quot;:388.76257324218756,&quot;left&quot;:55.375,&quot;top&quot;:105.69995353638656,&quot;width&quot;:850.6}"/>
  <p:tag name="KSO_WM_UNIT_HIGHLIGHT" val="0"/>
  <p:tag name="KSO_WM_UNIT_COMPATIBLE" val="0"/>
  <p:tag name="KSO_WM_UNIT_DIAGRAM_ISNUMVISUAL" val="0"/>
  <p:tag name="KSO_WM_UNIT_DIAGRAM_ISREFERUNIT" val="0"/>
  <p:tag name="KSO_WM_UNIT_ID" val="diagram20235154_2*l_i*1_1"/>
  <p:tag name="KSO_WM_TEMPLATE_CATEGORY" val="diagram"/>
  <p:tag name="KSO_WM_TEMPLATE_INDEX" val="20235154"/>
  <p:tag name="KSO_WM_UNIT_LAYERLEVEL" val="1_1"/>
  <p:tag name="KSO_WM_TAG_VERSION" val="3.0"/>
  <p:tag name="KSO_WM_DIAGRAM_GROUP_CODE" val="l1-1"/>
  <p:tag name="KSO_WM_UNIT_TYPE" val="l_i"/>
  <p:tag name="KSO_WM_UNIT_INDEX" val="1_1"/>
  <p:tag name="KSO_WM_DIAGRAM_VERSION" val="3"/>
  <p:tag name="KSO_WM_DIAGRAM_COLOR_TRICK" val="1"/>
  <p:tag name="KSO_WM_DIAGRAM_COLOR_TEXT_CAN_REMOVE" val="n"/>
  <p:tag name="KSO_WM_DIAGRAM_MAX_ITEMCNT" val="12"/>
  <p:tag name="KSO_WM_DIAGRAM_MIN_ITEMCNT" val="2"/>
  <p:tag name="KSO_WM_DIAGRAM_COLOR_MATCH_VALUE" val="{&quot;shape&quot;:{&quot;fill&quot;:{&quot;solid&quot;:{&quot;brightness&quot;:0.6000000238418579,&quot;colorType&quot;:1,&quot;foreColorIndex&quot;:5,&quot;transparency&quot;:0.8999999761581421},&quot;type&quot;:1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6"/>
  <p:tag name="KSO_WM_UNIT_LINE_FORE_SCHEMECOLOR_INDEX" val="5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154_2*a*1"/>
  <p:tag name="KSO_WM_TEMPLATE_CATEGORY" val="diagram"/>
  <p:tag name="KSO_WM_TEMPLATE_INDEX" val="20235154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29"/>
  <p:tag name="KSO_WM_DIAGRAM_GROUP_CODE" val="l1-1"/>
  <p:tag name="KSO_WM_UNIT_TYPE" val="a"/>
  <p:tag name="KSO_WM_UNIT_INDEX" val="1"/>
  <p:tag name="KSO_WM_UNIT_TEXT_TYPE" val="1"/>
  <p:tag name="KSO_WM_UNIT_PRESET_TEXT" val="单击此处添加文档标题内容"/>
</p:tagLst>
</file>

<file path=ppt/tags/tag33.xml><?xml version="1.0" encoding="utf-8"?>
<p:tagLst xmlns:p="http://schemas.openxmlformats.org/presentationml/2006/main">
  <p:tag name="KSO_WM_DIAGRAM_VIRTUALLY_FRAME" val="{&quot;height&quot;:388.76257324218756,&quot;left&quot;:55.375,&quot;top&quot;:105.69995353638656,&quot;width&quot;:850.6}"/>
  <p:tag name="KSO_WM_UNIT_HIGHLIGHT" val="0"/>
  <p:tag name="KSO_WM_UNIT_COMPATIBLE" val="0"/>
  <p:tag name="KSO_WM_UNIT_DIAGRAM_ISNUMVISUAL" val="0"/>
  <p:tag name="KSO_WM_UNIT_DIAGRAM_ISREFERUNIT" val="0"/>
  <p:tag name="KSO_WM_UNIT_ID" val="diagram20235154_2*l_i*1_3"/>
  <p:tag name="KSO_WM_TEMPLATE_CATEGORY" val="diagram"/>
  <p:tag name="KSO_WM_TEMPLATE_INDEX" val="20235154"/>
  <p:tag name="KSO_WM_UNIT_LAYERLEVEL" val="1_1"/>
  <p:tag name="KSO_WM_TAG_VERSION" val="3.0"/>
  <p:tag name="KSO_WM_DIAGRAM_GROUP_CODE" val="l1-1"/>
  <p:tag name="KSO_WM_UNIT_TYPE" val="l_i"/>
  <p:tag name="KSO_WM_UNIT_INDEX" val="1_3"/>
  <p:tag name="KSO_WM_DIAGRAM_VERSION" val="3"/>
  <p:tag name="KSO_WM_DIAGRAM_COLOR_TRICK" val="1"/>
  <p:tag name="KSO_WM_DIAGRAM_COLOR_TEXT_CAN_REMOVE" val="n"/>
  <p:tag name="KSO_WM_DIAGRAM_MAX_ITEMCNT" val="12"/>
  <p:tag name="KSO_WM_DIAGRAM_MIN_ITEMCNT" val="2"/>
  <p:tag name="KSO_WM_DIAGRAM_COLOR_MATCH_VALUE" val="{&quot;shape&quot;:{&quot;fill&quot;:{&quot;gradient&quot;:[{&quot;brightness&quot;:-0.5,&quot;colorType&quot;:1,&quot;foreColorIndex&quot;:5,&quot;pos&quot;:0,&quot;transparency&quot;:0.6800000071525574},{&quot;brightness&quot;:-0.5,&quot;colorType&quot;:1,&quot;foreColorIndex&quot;:5,&quot;pos&quot;:0.8299999833106995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</p:tagLst>
</file>

<file path=ppt/tags/tag34.xml><?xml version="1.0" encoding="utf-8"?>
<p:tagLst xmlns:p="http://schemas.openxmlformats.org/presentationml/2006/main">
  <p:tag name="KSO_WM_DIAGRAM_VIRTUALLY_FRAME" val="{&quot;height&quot;:388.76257324218756,&quot;left&quot;:55.375,&quot;top&quot;:105.69995353638656,&quot;width&quot;:850.6}"/>
  <p:tag name="KSO_WM_UNIT_HIGHLIGHT" val="0"/>
  <p:tag name="KSO_WM_UNIT_COMPATIBLE" val="0"/>
  <p:tag name="KSO_WM_UNIT_DIAGRAM_ISNUMVISUAL" val="0"/>
  <p:tag name="KSO_WM_UNIT_DIAGRAM_ISREFERUNIT" val="0"/>
  <p:tag name="KSO_WM_UNIT_ID" val="diagram20235154_2*l_i*1_2"/>
  <p:tag name="KSO_WM_TEMPLATE_CATEGORY" val="diagram"/>
  <p:tag name="KSO_WM_TEMPLATE_INDEX" val="20235154"/>
  <p:tag name="KSO_WM_UNIT_LAYERLEVEL" val="1_1"/>
  <p:tag name="KSO_WM_TAG_VERSION" val="3.0"/>
  <p:tag name="KSO_WM_DIAGRAM_GROUP_CODE" val="l1-1"/>
  <p:tag name="KSO_WM_UNIT_TYPE" val="l_i"/>
  <p:tag name="KSO_WM_UNIT_INDEX" val="1_2"/>
  <p:tag name="KSO_WM_DIAGRAM_VERSION" val="3"/>
  <p:tag name="KSO_WM_DIAGRAM_COLOR_TRICK" val="1"/>
  <p:tag name="KSO_WM_DIAGRAM_COLOR_TEXT_CAN_REMOVE" val="n"/>
  <p:tag name="KSO_WM_DIAGRAM_MAX_ITEMCNT" val="12"/>
  <p:tag name="KSO_WM_DIAGRAM_MIN_ITEMCNT" val="2"/>
  <p:tag name="KSO_WM_DIAGRAM_COLOR_MATCH_VALUE" val="{&quot;shape&quot;:{&quot;fill&quot;:{&quot;solid&quot;:{&quot;brightness&quot;:0,&quot;colorType&quot;:1,&quot;foreColorIndex&quot;:5,&quot;transparency&quot;:0.469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</p:tagLst>
</file>

<file path=ppt/tags/tag35.xml><?xml version="1.0" encoding="utf-8"?>
<p:tagLst xmlns:p="http://schemas.openxmlformats.org/presentationml/2006/main">
  <p:tag name="KSO_WM_DIAGRAM_VIRTUALLY_FRAME" val="{&quot;height&quot;:388.76257324218756,&quot;left&quot;:55.375,&quot;top&quot;:105.69995353638656,&quot;width&quot;:850.6}"/>
  <p:tag name="KSO_WM_UNIT_HIGHLIGHT" val="0"/>
  <p:tag name="KSO_WM_UNIT_COMPATIBLE" val="0"/>
  <p:tag name="KSO_WM_UNIT_DIAGRAM_ISNUMVISUAL" val="0"/>
  <p:tag name="KSO_WM_UNIT_DIAGRAM_ISREFERUNIT" val="0"/>
  <p:tag name="KSO_WM_UNIT_ID" val="diagram20235154_2*l_h_f*1_1_1"/>
  <p:tag name="KSO_WM_TEMPLATE_CATEGORY" val="diagram"/>
  <p:tag name="KSO_WM_TEMPLATE_INDEX" val="20235154"/>
  <p:tag name="KSO_WM_UNIT_LAYERLEVEL" val="1_1_1"/>
  <p:tag name="KSO_WM_TAG_VERSION" val="3.0"/>
  <p:tag name="KSO_WM_UNIT_SUBTYPE" val="a"/>
  <p:tag name="KSO_WM_UNIT_TEXT_LAYER_COUNT" val="1"/>
  <p:tag name="KSO_WM_UNIT_NOCLEAR" val="0"/>
  <p:tag name="KSO_WM_UNIT_VALUE" val="76"/>
  <p:tag name="KSO_WM_DIAGRAM_GROUP_CODE" val="l1-1"/>
  <p:tag name="KSO_WM_UNIT_TYPE" val="l_h_f"/>
  <p:tag name="KSO_WM_UNIT_INDEX" val="1_1_1"/>
  <p:tag name="KSO_WM_DIAGRAM_VERSION" val="3"/>
  <p:tag name="KSO_WM_DIAGRAM_COLOR_TRICK" val="1"/>
  <p:tag name="KSO_WM_DIAGRAM_COLOR_TEXT_CAN_REMOVE" val="n"/>
  <p:tag name="KSO_WM_UNIT_TEXT_TYPE" val="1"/>
  <p:tag name="KSO_WM_DIAGRAM_MAX_ITEMCNT" val="12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PRESET_TEXT" val="单击此处输入智能图形项正文，文字是您思想的提炼，请尽量言简意赅的阐述观点。单击此处添加正文，文字是您思想的提炼。"/>
  <p:tag name="KSO_WM_UNIT_TEXT_FILL_FORE_SCHEMECOLOR_INDEX" val="1"/>
  <p:tag name="KSO_WM_UNIT_TEXT_FILL_TYPE" val="1"/>
</p:tagLst>
</file>

<file path=ppt/tags/tag36.xml><?xml version="1.0" encoding="utf-8"?>
<p:tagLst xmlns:p="http://schemas.openxmlformats.org/presentationml/2006/main">
  <p:tag name="KSO_WM_DIAGRAM_VIRTUALLY_FRAME" val="{&quot;height&quot;:388.76257324218756,&quot;left&quot;:55.375,&quot;top&quot;:105.69995353638656,&quot;width&quot;:850.6}"/>
  <p:tag name="KSO_WM_UNIT_HIGHLIGHT" val="0"/>
  <p:tag name="KSO_WM_UNIT_COMPATIBLE" val="0"/>
  <p:tag name="KSO_WM_UNIT_DIAGRAM_ISNUMVISUAL" val="0"/>
  <p:tag name="KSO_WM_UNIT_DIAGRAM_ISREFERUNIT" val="0"/>
  <p:tag name="KSO_WM_UNIT_ID" val="diagram20235154_2*l_h_i*1_1_1"/>
  <p:tag name="KSO_WM_TEMPLATE_CATEGORY" val="diagram"/>
  <p:tag name="KSO_WM_TEMPLATE_INDEX" val="20235154"/>
  <p:tag name="KSO_WM_UNIT_LAYERLEVEL" val="1_1_1"/>
  <p:tag name="KSO_WM_TAG_VERSION" val="3.0"/>
  <p:tag name="KSO_WM_DIAGRAM_GROUP_CODE" val="l1-1"/>
  <p:tag name="KSO_WM_UNIT_SUBTYPE" val="d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12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5,&quot;pos&quot;:0,&quot;transparency&quot;:0.5},{&quot;brightness&quot;:0,&quot;colorType&quot;:1,&quot;foreColorIndex&quot;:5,&quot;pos&quot;:0.9399999976158142,&quot;transparency&quot;:0.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3"/>
  <p:tag name="KSO_WM_UNIT_TEXT_FILL_TYPE" val="3"/>
</p:tagLst>
</file>

<file path=ppt/tags/tag37.xml><?xml version="1.0" encoding="utf-8"?>
<p:tagLst xmlns:p="http://schemas.openxmlformats.org/presentationml/2006/main">
  <p:tag name="KSO_WM_DIAGRAM_VIRTUALLY_FRAME" val="{&quot;height&quot;:388.76257324218756,&quot;left&quot;:55.375,&quot;top&quot;:105.69995353638656,&quot;width&quot;:850.6}"/>
  <p:tag name="KSO_WM_UNIT_HIGHLIGHT" val="0"/>
  <p:tag name="KSO_WM_UNIT_COMPATIBLE" val="0"/>
  <p:tag name="KSO_WM_UNIT_DIAGRAM_ISNUMVISUAL" val="0"/>
  <p:tag name="KSO_WM_UNIT_DIAGRAM_ISREFERUNIT" val="0"/>
  <p:tag name="KSO_WM_UNIT_ID" val="diagram20235154_2*l_h_f*1_3_1"/>
  <p:tag name="KSO_WM_TEMPLATE_CATEGORY" val="diagram"/>
  <p:tag name="KSO_WM_TEMPLATE_INDEX" val="20235154"/>
  <p:tag name="KSO_WM_UNIT_LAYERLEVEL" val="1_1_1"/>
  <p:tag name="KSO_WM_TAG_VERSION" val="3.0"/>
  <p:tag name="KSO_WM_UNIT_SUBTYPE" val="a"/>
  <p:tag name="KSO_WM_UNIT_TEXT_LAYER_COUNT" val="1"/>
  <p:tag name="KSO_WM_UNIT_NOCLEAR" val="0"/>
  <p:tag name="KSO_WM_UNIT_VALUE" val="133"/>
  <p:tag name="KSO_WM_DIAGRAM_GROUP_CODE" val="l1-1"/>
  <p:tag name="KSO_WM_UNIT_TYPE" val="l_h_f"/>
  <p:tag name="KSO_WM_UNIT_INDEX" val="1_3_1"/>
  <p:tag name="KSO_WM_DIAGRAM_VERSION" val="3"/>
  <p:tag name="KSO_WM_DIAGRAM_COLOR_TRICK" val="1"/>
  <p:tag name="KSO_WM_DIAGRAM_COLOR_TEXT_CAN_REMOVE" val="n"/>
  <p:tag name="KSO_WM_UNIT_TEXT_TYPE" val="1"/>
  <p:tag name="KSO_WM_DIAGRAM_MAX_ITEMCNT" val="12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PRESET_TEXT" val="单击此处输入智能图形项正文，文字是您思想的提炼，请尽量言简意赅的阐述观点单击此处输入智能图形项正文，文字是您思想的提炼，请尽量言简意赅的阐述观点。单击此处添加正文，文字是您思想的提炼。单击此处添加正文，文字是您思想的提炼。"/>
  <p:tag name="KSO_WM_UNIT_TEXT_FILL_FORE_SCHEMECOLOR_INDEX" val="1"/>
  <p:tag name="KSO_WM_UNIT_TEXT_FILL_TYPE" val="1"/>
</p:tagLst>
</file>

<file path=ppt/tags/tag38.xml><?xml version="1.0" encoding="utf-8"?>
<p:tagLst xmlns:p="http://schemas.openxmlformats.org/presentationml/2006/main">
  <p:tag name="KSO_WM_DIAGRAM_VIRTUALLY_FRAME" val="{&quot;height&quot;:388.76257324218756,&quot;left&quot;:55.375,&quot;top&quot;:105.69995353638656,&quot;width&quot;:850.6}"/>
  <p:tag name="KSO_WM_UNIT_HIGHLIGHT" val="0"/>
  <p:tag name="KSO_WM_UNIT_COMPATIBLE" val="0"/>
  <p:tag name="KSO_WM_UNIT_DIAGRAM_ISNUMVISUAL" val="0"/>
  <p:tag name="KSO_WM_UNIT_DIAGRAM_ISREFERUNIT" val="0"/>
  <p:tag name="KSO_WM_UNIT_ID" val="diagram20235154_2*l_h_i*1_2_1"/>
  <p:tag name="KSO_WM_TEMPLATE_CATEGORY" val="diagram"/>
  <p:tag name="KSO_WM_TEMPLATE_INDEX" val="20235154"/>
  <p:tag name="KSO_WM_UNIT_LAYERLEVEL" val="1_1_1"/>
  <p:tag name="KSO_WM_TAG_VERSION" val="3.0"/>
  <p:tag name="KSO_WM_DIAGRAM_GROUP_CODE" val="l1-1"/>
  <p:tag name="KSO_WM_UNIT_SUBTYPE" val="d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DIAGRAM_MAX_ITEMCNT" val="12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5,&quot;pos&quot;:0,&quot;transparency&quot;:0.5},{&quot;brightness&quot;:0,&quot;colorType&quot;:1,&quot;foreColorIndex&quot;:5,&quot;pos&quot;:0.9399999976158142,&quot;transparency&quot;:0.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3"/>
  <p:tag name="KSO_WM_UNIT_TEXT_FILL_TYPE" val="3"/>
</p:tagLst>
</file>

<file path=ppt/tags/tag39.xml><?xml version="1.0" encoding="utf-8"?>
<p:tagLst xmlns:p="http://schemas.openxmlformats.org/presentationml/2006/main">
  <p:tag name="KSO_WM_SLIDE_ID" val="diagram20235154_2"/>
  <p:tag name="KSO_WM_TEMPLATE_SUBCATEGORY" val="0"/>
  <p:tag name="KSO_WM_TEMPLATE_MASTER_TYPE" val="0"/>
  <p:tag name="KSO_WM_TEMPLATE_COLOR_TYPE" val="0"/>
  <p:tag name="KSO_WM_SLIDE_ITEM_CNT" val="3"/>
  <p:tag name="KSO_WM_SLIDE_INDEX" val="2"/>
  <p:tag name="KSO_WM_TAG_VERSION" val="3.0"/>
  <p:tag name="KSO_WM_BEAUTIFY_FLAG" val="#wm#"/>
  <p:tag name="KSO_WM_TEMPLATE_CATEGORY" val="diagram"/>
  <p:tag name="KSO_WM_TEMPLATE_INDEX" val="20235154"/>
  <p:tag name="KSO_WM_SLIDE_TYPE" val="text"/>
  <p:tag name="KSO_WM_SLIDE_SUBTYPE" val="diag"/>
  <p:tag name="KSO_WM_SLIDE_SIZE" val="798.5*459.361"/>
  <p:tag name="KSO_WM_SLIDE_POSITION" val="81.3*69.725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4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小标题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diagram20213062_1*h_a*1_1"/>
  <p:tag name="KSO_WM_TEMPLATE_CATEGORY" val="diagram"/>
  <p:tag name="KSO_WM_TEMPLATE_INDEX" val="20213062"/>
  <p:tag name="KSO_WM_UNIT_LAYERLEVEL" val="1_1"/>
  <p:tag name="KSO_WM_TAG_VERSION" val="1.0"/>
  <p:tag name="KSO_WM_BEAUTIFY_FLAG" val="#wm#"/>
  <p:tag name="KSO_WM_UNIT_DEFAULT_FONT" val="18;24;2"/>
  <p:tag name="KSO_WM_UNIT_BLOCK" val="0"/>
  <p:tag name="KSO_WM_UNIT_SHOW_EDIT_AREA_INDICATION" val="1"/>
  <p:tag name="KSO_WM_CHIP_GROUPID" val="5e6b05b36848fb12bee65ad8"/>
  <p:tag name="KSO_WM_CHIP_XID" val="5e6b05b36848fb12bee65ada"/>
  <p:tag name="KSO_WM_UNIT_DEC_AREA_ID" val="605853c1713a4b0989594da409c0348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96033572f9c54b448da17bf31eb8613a"/>
  <p:tag name="KSO_WM_UNIT_TEXT_FILL_FORE_SCHEMECOLOR_INDEX_BRIGHTNESS" val="0"/>
  <p:tag name="KSO_WM_UNIT_TEXT_FILL_FORE_SCHEMECOLOR_INDEX" val="13"/>
  <p:tag name="KSO_WM_UNIT_TEXT_FILL_TYPE" val="1"/>
  <p:tag name="KSO_WM_TEMPLATE_ASSEMBLE_XID" val="60656ed54054ed1e2fb8006a"/>
  <p:tag name="KSO_WM_TEMPLATE_ASSEMBLE_GROUPID" val="60656ed54054ed1e2fb8006a"/>
</p:tagLst>
</file>

<file path=ppt/tags/tag40.xml><?xml version="1.0" encoding="utf-8"?>
<p:tagLst xmlns:p="http://schemas.openxmlformats.org/presentationml/2006/main">
  <p:tag name="KSO_WM_BEAUTIFY_FLAG" val="#wm#"/>
  <p:tag name="KSO_WM_TEMPLATE_CATEGORY" val="diagram"/>
  <p:tag name="KSO_WM_TEMPLATE_INDEX" val="20235154"/>
  <p:tag name="KSO_WM_SPECIAL_SOURCE" val="bdnull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diagram"/>
  <p:tag name="KSO_WM_TEMPLATE_INDEX" val="20235154"/>
  <p:tag name="KSO_WM_SPECIAL_SOURCE" val="bdnull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diagram"/>
  <p:tag name="KSO_WM_TEMPLATE_INDEX" val="20235154"/>
  <p:tag name="KSO_WM_SPECIAL_SOURCE" val="bdnull"/>
</p:tagLst>
</file>

<file path=ppt/tags/tag47.xml><?xml version="1.0" encoding="utf-8"?>
<p:tagLst xmlns:p="http://schemas.openxmlformats.org/presentationml/2006/main">
  <p:tag name="KSO_WM_BEAUTIFY_FLAG" val="#wm#"/>
  <p:tag name="KSO_WM_TEMPLATE_CATEGORY" val="diagram"/>
  <p:tag name="KSO_WM_TEMPLATE_INDEX" val="20235154"/>
  <p:tag name="KSO_WM_SPECIAL_SOURCE" val="bdnull"/>
</p:tagLst>
</file>

<file path=ppt/tags/tag48.xml><?xml version="1.0" encoding="utf-8"?>
<p:tagLst xmlns:p="http://schemas.openxmlformats.org/presentationml/2006/main">
  <p:tag name="KSO_WM_SPECIAL_SOURCE" val="bdnull"/>
</p:tagLst>
</file>

<file path=ppt/tags/tag49.xml><?xml version="1.0" encoding="utf-8"?>
<p:tagLst xmlns:p="http://schemas.openxmlformats.org/presentationml/2006/main">
  <p:tag name="KSO_WM_SPECIAL_SOURCE" val="bdnull"/>
</p:tagLst>
</file>

<file path=ppt/tags/tag5.xml><?xml version="1.0" encoding="utf-8"?>
<p:tagLst xmlns:p="http://schemas.openxmlformats.org/presentationml/2006/main">
  <p:tag name="KSO_WM_UNIT_TEX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diagram20213062_1*h_f*1_1"/>
  <p:tag name="KSO_WM_TEMPLATE_CATEGORY" val="diagram"/>
  <p:tag name="KSO_WM_TEMPLATE_INDEX" val="20213062"/>
  <p:tag name="KSO_WM_UNIT_LAYERLEVEL" val="1_1"/>
  <p:tag name="KSO_WM_TAG_VERSION" val="1.0"/>
  <p:tag name="KSO_WM_BEAUTIFY_FLAG" val="#wm#"/>
  <p:tag name="KSO_WM_UNIT_SUBTYPE" val="a"/>
  <p:tag name="KSO_WM_UNIT_DEFAULT_FONT" val="14;20;2"/>
  <p:tag name="KSO_WM_UNIT_BLOCK" val="0"/>
  <p:tag name="KSO_WM_UNIT_VALUE" val="152"/>
  <p:tag name="KSO_WM_UNIT_SHOW_EDIT_AREA_INDICATION" val="1"/>
  <p:tag name="KSO_WM_CHIP_GROUPID" val="5e6b05b36848fb12bee65ad8"/>
  <p:tag name="KSO_WM_CHIP_XID" val="5e6b05b36848fb12bee65ada"/>
  <p:tag name="KSO_WM_UNIT_DEC_AREA_ID" val="2246c58af7884cb8aee92b08366664a9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96033572f9c54b448da17bf31eb8613a"/>
  <p:tag name="KSO_WM_UNIT_TEXT_FILL_FORE_SCHEMECOLOR_INDEX_BRIGHTNESS" val="0.25"/>
  <p:tag name="KSO_WM_UNIT_TEXT_FILL_FORE_SCHEMECOLOR_INDEX" val="13"/>
  <p:tag name="KSO_WM_UNIT_TEXT_FILL_TYPE" val="1"/>
  <p:tag name="KSO_WM_TEMPLATE_ASSEMBLE_XID" val="60656ed54054ed1e2fb8006a"/>
  <p:tag name="KSO_WM_TEMPLATE_ASSEMBLE_GROUPID" val="60656ed54054ed1e2fb8006a"/>
</p:tagLst>
</file>

<file path=ppt/tags/tag50.xml><?xml version="1.0" encoding="utf-8"?>
<p:tagLst xmlns:p="http://schemas.openxmlformats.org/presentationml/2006/main">
  <p:tag name="KSO_WM_BEAUTIFY_FLAG" val="#wm#"/>
  <p:tag name="KSO_WM_TEMPLATE_CATEGORY" val="diagram"/>
  <p:tag name="KSO_WM_TEMPLATE_INDEX" val="20235154"/>
  <p:tag name="KSO_WM_SPECIAL_SOURCE" val="bdnull"/>
</p:tagLst>
</file>

<file path=ppt/tags/tag51.xml><?xml version="1.0" encoding="utf-8"?>
<p:tagLst xmlns:p="http://schemas.openxmlformats.org/presentationml/2006/main">
  <p:tag name="KSO_WM_SPECIAL_SOURCE" val="bdnull"/>
</p:tagLst>
</file>

<file path=ppt/tags/tag52.xml><?xml version="1.0" encoding="utf-8"?>
<p:tagLst xmlns:p="http://schemas.openxmlformats.org/presentationml/2006/main">
  <p:tag name="KSO_WM_SPECIAL_SOURCE" val="bdnull"/>
</p:tagLst>
</file>

<file path=ppt/tags/tag53.xml><?xml version="1.0" encoding="utf-8"?>
<p:tagLst xmlns:p="http://schemas.openxmlformats.org/presentationml/2006/main">
  <p:tag name="KSO_WM_SPECIAL_SOURCE" val="bdnull"/>
</p:tagLst>
</file>

<file path=ppt/tags/tag54.xml><?xml version="1.0" encoding="utf-8"?>
<p:tagLst xmlns:p="http://schemas.openxmlformats.org/presentationml/2006/main">
  <p:tag name="KSO_WM_SPECIAL_SOURCE" val="bdnull"/>
</p:tagLst>
</file>

<file path=ppt/tags/tag55.xml><?xml version="1.0" encoding="utf-8"?>
<p:tagLst xmlns:p="http://schemas.openxmlformats.org/presentationml/2006/main">
  <p:tag name="KSO_WM_SPECIAL_SOURCE" val="bdnull"/>
</p:tagLst>
</file>

<file path=ppt/tags/tag56.xml><?xml version="1.0" encoding="utf-8"?>
<p:tagLst xmlns:p="http://schemas.openxmlformats.org/presentationml/2006/main">
  <p:tag name="KSO_WM_SPECIAL_SOURCE" val="bdnull"/>
</p:tagLst>
</file>

<file path=ppt/tags/tag57.xml><?xml version="1.0" encoding="utf-8"?>
<p:tagLst xmlns:p="http://schemas.openxmlformats.org/presentationml/2006/main">
  <p:tag name="KSO_WM_SPECIAL_SOURCE" val="bdnull"/>
</p:tagLst>
</file>

<file path=ppt/tags/tag58.xml><?xml version="1.0" encoding="utf-8"?>
<p:tagLst xmlns:p="http://schemas.openxmlformats.org/presentationml/2006/main">
  <p:tag name="KSO_WM_BEAUTIFY_FLAG" val="#wm#"/>
  <p:tag name="KSO_WM_TEMPLATE_CATEGORY" val="diagram"/>
  <p:tag name="KSO_WM_TEMPLATE_INDEX" val="20235154"/>
  <p:tag name="KSO_WM_SPECIAL_SOURCE" val="bdnull"/>
</p:tagLst>
</file>

<file path=ppt/tags/tag59.xml><?xml version="1.0" encoding="utf-8"?>
<p:tagLst xmlns:p="http://schemas.openxmlformats.org/presentationml/2006/main">
  <p:tag name="KSO_WM_SPECIAL_SOURCE" val="bdnull"/>
</p:tagLst>
</file>

<file path=ppt/tags/tag6.xml><?xml version="1.0" encoding="utf-8"?>
<p:tagLst xmlns:p="http://schemas.openxmlformats.org/presentationml/2006/main"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20:06&quot;,&quot;maxSize&quot;:{&quot;size1&quot;:31.1},&quot;minSize&quot;:{&quot;size1&quot;:20.1},&quot;normalSize&quot;:{&quot;size1&quot;:20.1},&quot;subLayout&quot;:[{&quot;id&quot;:&quot;2021-04-01T15:20:06&quot;,&quot;margin&quot;:{&quot;bottom&quot;:0.21199998259544373,&quot;left&quot;:1.6929999589920044,&quot;right&quot;:1.6929999589920044,&quot;top&quot;:1.6929999589920044},&quot;type&quot;:0},{&quot;direction&quot;:1,&quot;id&quot;:&quot;2021-04-01T15:20:06&quot;,&quot;maxSize&quot;:{&quot;size1&quot;:36.2},&quot;minSize&quot;:{&quot;size1&quot;:28.7},&quot;normalSize&quot;:{&quot;size1&quot;:28.7},&quot;subLayout&quot;:[{&quot;id&quot;:&quot;2021-04-01T15:20:06&quot;,&quot;margin&quot;:{&quot;bottom&quot;:2.5399999618530273,&quot;left&quot;:1.6929999589920044,&quot;right&quot;:0.8199999928474426,&quot;top&quot;:0.8199999928474426},&quot;type&quot;:0},{&quot;direction&quot;:1,&quot;id&quot;:&quot;2021-04-01T15:20:06&quot;,&quot;maxSize&quot;:{&quot;size1&quot;:45.6000000019091},&quot;minSize&quot;:{&quot;size1&quot;:35.0000000019091},&quot;normalSize&quot;:{&quot;size1&quot;:37.41058906221765},&quot;subLayout&quot;:[{&quot;id&quot;:&quot;2021-04-01T15:20:06&quot;,&quot;margin&quot;:{&quot;bottom&quot;:1.6929999589920044,&quot;left&quot;:0.02600000612437725,&quot;right&quot;:0.847000002861023,&quot;top&quot;:1.6670000553131104},&quot;type&quot;:0},{&quot;id&quot;:&quot;2021-04-01T15:20:06&quot;,&quot;margin&quot;:{&quot;bottom&quot;:2.5399999618530273,&quot;left&quot;:0,&quot;right&quot;:1.6929999589920044,&quot;top&quot;:0.847000002861023},&quot;maxSize&quot;:{&quot;size1&quot;:34.103653162192046},&quot;minSize&quot;:{&quot;size1&quot;:18.203653162192037},&quot;normalSize&quot;:{&quot;size1&quot;:18.20365316219204},&quot;subLayout&quot;:[{&quot;id&quot;:&quot;2021-04-01T15:20:06&quot;,&quot;margin&quot;:{&quot;bottom&quot;:0.04693020507693291,&quot;left&quot;:0,&quot;right&quot;:1.6929999589920044,&quot;top&quot;:0.847000002861023},&quot;type&quot;:0},{&quot;id&quot;:&quot;2021-04-01T15:20:06&quot;,&quot;margin&quot;:{&quot;bottom&quot;:2.5399999618530273,&quot;left&quot;:0,&quot;right&quot;:1.6929999589920044,&quot;top&quot;:0.14886131882667542},&quot;type&quot;:0}],&quot;type&quot;:0}],&quot;type&quot;:0}],&quot;type&quot;:0}],&quot;type&quot;:0}"/>
  <p:tag name="KSO_WM_SLIDE_BACKGROUND" val="[&quot;general&quot;]"/>
  <p:tag name="KSO_WM_SLIDE_RATIO" val="1.777778"/>
  <p:tag name="KSO_WM_SLIDE_ID" val="diagram20213062_1"/>
  <p:tag name="KSO_WM_TEMPLATE_SUBCATEGORY" val="21"/>
  <p:tag name="KSO_WM_TEMPLATE_MASTER_TYPE" val="0"/>
  <p:tag name="KSO_WM_TEMPLATE_COLOR_TYPE" val="1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3062"/>
  <p:tag name="KSO_WM_SLIDE_LAYOUT" val="a_d_h"/>
  <p:tag name="KSO_WM_SLIDE_LAYOUT_CNT" val="1_2_1"/>
  <p:tag name="KSO_WM_SLIDE_TYPE" val="text"/>
  <p:tag name="KSO_WM_SLIDE_SUBTYPE" val="picTxt"/>
  <p:tag name="KSO_WM_SLIDE_SIZE" val="395.949*264.702"/>
  <p:tag name="KSO_WM_SLIDE_POSITION" val="516*191.301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ct&quot;,&quot;text_direction&quot;:&quot;horizontal&quot;,&quot;support_big_font&quot;:false,&quot;fill_id&quot;:&quot;b92822b5cdaf4830b8bc1c47d965eb20&quot;,&quot;fill_align&quot;:&quot;ct&quot;,&quot;chip_types&quot;:[&quot;header&quot;]},{&quot;text_align&quot;:&quot;lm&quot;,&quot;text_direction&quot;:&quot;horizontal&quot;,&quot;support_big_font&quot;:false,&quot;fill_id&quot;:&quot;4aa7fa892f0c4b798ff29584fe5ebfc6&quot;,&quot;fill_align&quot;:&quot;cm&quot;,&quot;chip_types&quot;:[&quot;picture&quot;]},{&quot;text_align&quot;:&quot;lm&quot;,&quot;text_direction&quot;:&quot;horizontal&quot;,&quot;support_big_font&quot;:false,&quot;fill_id&quot;:&quot;0a2f583b915e4d3aa0b78eb9ecd025d3&quot;,&quot;fill_align&quot;:&quot;cm&quot;,&quot;chip_types&quot;:[&quot;picture&quot;]},{&quot;text_align&quot;:&quot;lm&quot;,&quot;text_direction&quot;:&quot;horizontal&quot;,&quot;support_big_font&quot;:false,&quot;fill_id&quot;:&quot;871b73ece1c64a61b851bc7f6c3f60d9&quot;,&quot;fill_align&quot;:&quot;cm&quot;,&quot;chip_types&quot;:[&quot;text&quot;]}]]"/>
  <p:tag name="KSO_WM_CHIP_XID" val="5f696767553136823a5e626b"/>
  <p:tag name="FIXED_XID_TMP" val="5f5ee1ca4d6848d78f644aed"/>
  <p:tag name="KSO_WM_CHIP_DECFILLPROP" val="[]"/>
  <p:tag name="KSO_WM_SLIDE_CAN_ADD_NAVIGATION" val="1"/>
  <p:tag name="KSO_WM_CHIP_GROUPID" val="5f5ee1ca4d6848d78f644aed"/>
  <p:tag name="KSO_WM_SLIDE_BK_DARK_LIGHT" val="2"/>
  <p:tag name="KSO_WM_SLIDE_BACKGROUND_TYPE" val="general"/>
  <p:tag name="KSO_WM_SLIDE_SUPPORT_FEATURE_TYPE" val="0"/>
  <p:tag name="KSO_WM_TEMPLATE_ASSEMBLE_XID" val="60656ed54054ed1e2fb8006a"/>
  <p:tag name="KSO_WM_TEMPLATE_ASSEMBLE_GROUPID" val="60656ed54054ed1e2fb8006a"/>
  <p:tag name="KSO_WM_SPECIAL_SOURCE" val="bdnull"/>
</p:tagLst>
</file>

<file path=ppt/tags/tag60.xml><?xml version="1.0" encoding="utf-8"?>
<p:tagLst xmlns:p="http://schemas.openxmlformats.org/presentationml/2006/main">
  <p:tag name="KSO_WM_SPECIAL_SOURCE" val="bdnull"/>
</p:tagLst>
</file>

<file path=ppt/tags/tag61.xml><?xml version="1.0" encoding="utf-8"?>
<p:tagLst xmlns:p="http://schemas.openxmlformats.org/presentationml/2006/main">
  <p:tag name="commondata" val="eyJoZGlkIjoiNzg5NTYyYjQ4MGU4NWM4MjQ3OTBiM2ZkZmYxNGI5ZDMifQ=="/>
</p:tagLst>
</file>

<file path=ppt/tags/tag7.xml><?xml version="1.0" encoding="utf-8"?>
<p:tagLst xmlns:p="http://schemas.openxmlformats.org/presentationml/2006/main">
  <p:tag name="KSO_WM_BEAUTIFY_FLAG" val="#wm#"/>
  <p:tag name="KSO_WM_TEMPLATE_CATEGORY" val="diagram"/>
  <p:tag name="KSO_WM_TEMPLATE_INDEX" val="20213062"/>
  <p:tag name="KSO_WM_SPECIAL_SOURCE" val="bdnull"/>
</p:tagLst>
</file>

<file path=ppt/tags/tag8.xml><?xml version="1.0" encoding="utf-8"?>
<p:tagLst xmlns:p="http://schemas.openxmlformats.org/presentationml/2006/main">
  <p:tag name="KSO_WM_BEAUTIFY_FLAG" val="#wm#"/>
  <p:tag name="KSO_WM_TEMPLATE_CATEGORY" val="diagram"/>
  <p:tag name="KSO_WM_TEMPLATE_INDEX" val="20213062"/>
  <p:tag name="KSO_WM_SPECIAL_SOURCE" val="bdnull"/>
</p:tagLst>
</file>

<file path=ppt/tags/tag9.xml><?xml version="1.0" encoding="utf-8"?>
<p:tagLst xmlns:p="http://schemas.openxmlformats.org/presentationml/2006/main">
  <p:tag name="KSO_WM_BEAUTIFY_FLAG" val=""/>
  <p:tag name="KSO_WM_UNIT_PLACING_PICTURE_USER_VIEWPORT" val="{&quot;height&quot;:7253,&quot;width&quot;:8003}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2500</Words>
  <Application>WPS 演示</Application>
  <PresentationFormat>宽屏</PresentationFormat>
  <Paragraphs>211</Paragraphs>
  <Slides>23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50" baseType="lpstr">
      <vt:lpstr>Arial</vt:lpstr>
      <vt:lpstr>宋体</vt:lpstr>
      <vt:lpstr>Wingdings</vt:lpstr>
      <vt:lpstr>Hannotate SC Regular</vt:lpstr>
      <vt:lpstr>Segoe UI</vt:lpstr>
      <vt:lpstr>苹方-简</vt:lpstr>
      <vt:lpstr>微软雅黑</vt:lpstr>
      <vt:lpstr>汉仪旗黑</vt:lpstr>
      <vt:lpstr>Wingdings</vt:lpstr>
      <vt:lpstr>HelloFont-ID-DianHei-GEJ</vt:lpstr>
      <vt:lpstr>Thonburi</vt:lpstr>
      <vt:lpstr>思源黑体 CN Bold</vt:lpstr>
      <vt:lpstr>华文行楷</vt:lpstr>
      <vt:lpstr>SourceHanSansSC-Regular</vt:lpstr>
      <vt:lpstr>FangSong</vt:lpstr>
      <vt:lpstr>方正仿宋_GBK</vt:lpstr>
      <vt:lpstr>Century Gothic</vt:lpstr>
      <vt:lpstr>宋体</vt:lpstr>
      <vt:lpstr>Arial Unicode MS</vt:lpstr>
      <vt:lpstr>汉仪书宋二KW</vt:lpstr>
      <vt:lpstr>Calibri</vt:lpstr>
      <vt:lpstr>Helvetica Neue</vt:lpstr>
      <vt:lpstr>汉仪中黑KW</vt:lpstr>
      <vt:lpstr>Apple Color Emoji</vt:lpstr>
      <vt:lpstr>Cambria Math</vt:lpstr>
      <vt:lpstr>Kingsoft Math</vt:lpstr>
      <vt:lpstr>WPS</vt:lpstr>
      <vt:lpstr>PowerPoint 演示文稿</vt:lpstr>
      <vt:lpstr>PowerPoint 演示文稿</vt:lpstr>
      <vt:lpstr>用来装正经的小知识</vt:lpstr>
      <vt:lpstr>PowerPoint 演示文稿</vt:lpstr>
      <vt:lpstr>PowerPoint 演示文稿</vt:lpstr>
      <vt:lpstr>圆桌王炸，一个可以拿诺奖的理论</vt:lpstr>
      <vt:lpstr>PowerPoint 演示文稿</vt:lpstr>
      <vt:lpstr>PowerPoint 演示文稿</vt:lpstr>
      <vt:lpstr>PowerPoint 演示文稿</vt:lpstr>
      <vt:lpstr>Part 2 个人音乐疗愈的定制，网传的adhd音乐 真的有用吗？</vt:lpstr>
      <vt:lpstr>Mackworth Clock（3min）</vt:lpstr>
      <vt:lpstr>Inhibition of Return（3min）</vt:lpstr>
      <vt:lpstr>Part 3 ADHD的疗愈冷知识</vt:lpstr>
      <vt:lpstr>ADHD不只是一个标签……</vt:lpstr>
      <vt:lpstr>神经发育差异确实存在， 但构建的身份并非不可改变</vt:lpstr>
      <vt:lpstr>情绪重塑</vt:lpstr>
      <vt:lpstr>认知重塑</vt:lpstr>
      <vt:lpstr>行为重塑</vt:lpstr>
      <vt:lpstr>社交重塑</vt:lpstr>
      <vt:lpstr>当疾病变成身份： 我们应该主动重塑认知，而非被动接受标签</vt:lpstr>
      <vt:lpstr>Part 3 ADHD的疗愈冷知识</vt:lpstr>
      <vt:lpstr>小彩蛋——营养疗愈</vt:lpstr>
      <vt:lpstr>一个有意思的小问题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Ensie yao</cp:lastModifiedBy>
  <cp:revision>14</cp:revision>
  <dcterms:created xsi:type="dcterms:W3CDTF">2026-07-10T02:18:33Z</dcterms:created>
  <dcterms:modified xsi:type="dcterms:W3CDTF">2026-07-10T02:18:33Z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2052-6.11.0.8885</vt:lpwstr>
  </property>
  <property fmtid="{D5CDD505-2E9C-101B-9397-08002B2CF9AE}" pid="3" name="ICV">
    <vt:lpwstr>68E519332AF94DCD7D22496AD2692608_43</vt:lpwstr>
  </property>
</Properties>
</file>