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0"/>
  </p:notesMasterIdLst>
  <p:handoutMasterIdLst>
    <p:handoutMasterId r:id="rId41"/>
  </p:handoutMasterIdLst>
  <p:sldIdLst>
    <p:sldId id="619" r:id="rId5"/>
    <p:sldId id="2076137027" r:id="rId6"/>
    <p:sldId id="2147469296" r:id="rId7"/>
    <p:sldId id="2076137039" r:id="rId8"/>
    <p:sldId id="2147469345" r:id="rId9"/>
    <p:sldId id="2147469364" r:id="rId10"/>
    <p:sldId id="2147469347" r:id="rId11"/>
    <p:sldId id="2147469365" r:id="rId12"/>
    <p:sldId id="2147469363" r:id="rId13"/>
    <p:sldId id="2076137038" r:id="rId14"/>
    <p:sldId id="2147469346" r:id="rId15"/>
    <p:sldId id="2147469348" r:id="rId16"/>
    <p:sldId id="2147469349" r:id="rId17"/>
    <p:sldId id="2147469370" r:id="rId18"/>
    <p:sldId id="2147469350" r:id="rId19"/>
    <p:sldId id="2147469293" r:id="rId20"/>
    <p:sldId id="2076137050" r:id="rId21"/>
    <p:sldId id="2147469351" r:id="rId22"/>
    <p:sldId id="2076137053" r:id="rId23"/>
    <p:sldId id="2076137052" r:id="rId24"/>
    <p:sldId id="2147469358" r:id="rId25"/>
    <p:sldId id="2147469357" r:id="rId26"/>
    <p:sldId id="2147469367" r:id="rId27"/>
    <p:sldId id="2147469361" r:id="rId28"/>
    <p:sldId id="2147469352" r:id="rId29"/>
    <p:sldId id="2147469353" r:id="rId30"/>
    <p:sldId id="2147469366" r:id="rId31"/>
    <p:sldId id="2147469354" r:id="rId32"/>
    <p:sldId id="2147469355" r:id="rId33"/>
    <p:sldId id="2147469356" r:id="rId34"/>
    <p:sldId id="2147469369" r:id="rId35"/>
    <p:sldId id="2147469360" r:id="rId36"/>
    <p:sldId id="2147469368" r:id="rId37"/>
    <p:sldId id="2147469362" r:id="rId38"/>
    <p:sldId id="266" r:id="rId39"/>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B"/>
    <a:srgbClr val="898989"/>
    <a:srgbClr val="E0383E"/>
    <a:srgbClr val="253746"/>
    <a:srgbClr val="EFF5F9"/>
    <a:srgbClr val="EBF2F9"/>
    <a:srgbClr val="AEDBF7"/>
    <a:srgbClr val="F0F0F0"/>
    <a:srgbClr val="E5EEF7"/>
    <a:srgbClr val="F3F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7531" autoAdjust="0"/>
  </p:normalViewPr>
  <p:slideViewPr>
    <p:cSldViewPr snapToGrid="0">
      <p:cViewPr varScale="1">
        <p:scale>
          <a:sx n="163" d="100"/>
          <a:sy n="163" d="100"/>
        </p:scale>
        <p:origin x="744" y="176"/>
      </p:cViewPr>
      <p:guideLst>
        <p:guide pos="2880"/>
        <p:guide orient="horz" pos="1620"/>
      </p:guideLst>
    </p:cSldViewPr>
  </p:slideViewPr>
  <p:outlineViewPr>
    <p:cViewPr>
      <p:scale>
        <a:sx n="33" d="100"/>
        <a:sy n="33" d="100"/>
      </p:scale>
      <p:origin x="0" y="-2776"/>
    </p:cViewPr>
  </p:outlineViewPr>
  <p:notesTextViewPr>
    <p:cViewPr>
      <p:scale>
        <a:sx n="80" d="100"/>
        <a:sy n="80" d="100"/>
      </p:scale>
      <p:origin x="0" y="0"/>
    </p:cViewPr>
  </p:notesTextViewPr>
  <p:sorterViewPr>
    <p:cViewPr>
      <p:scale>
        <a:sx n="49" d="100"/>
        <a:sy n="49" d="100"/>
      </p:scale>
      <p:origin x="0" y="0"/>
    </p:cViewPr>
  </p:sorterViewPr>
  <p:notesViewPr>
    <p:cSldViewPr snapToGrid="0">
      <p:cViewPr varScale="1">
        <p:scale>
          <a:sx n="54" d="100"/>
          <a:sy n="54" d="100"/>
        </p:scale>
        <p:origin x="1708" y="4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699" cy="461804"/>
          </a:xfrm>
          <a:prstGeom prst="rect">
            <a:avLst/>
          </a:prstGeom>
        </p:spPr>
        <p:txBody>
          <a:bodyPr vert="horz" lIns="91426" tIns="45713" rIns="91426" bIns="45713" rtlCol="0"/>
          <a:lstStyle>
            <a:lvl1pPr algn="l">
              <a:defRPr sz="1200"/>
            </a:lvl1pPr>
          </a:lstStyle>
          <a:p>
            <a:endParaRPr lang="en-US" dirty="0"/>
          </a:p>
        </p:txBody>
      </p:sp>
      <p:sp>
        <p:nvSpPr>
          <p:cNvPr id="3" name="Date Placeholder 2"/>
          <p:cNvSpPr>
            <a:spLocks noGrp="1"/>
          </p:cNvSpPr>
          <p:nvPr>
            <p:ph type="dt" sz="quarter" idx="1"/>
          </p:nvPr>
        </p:nvSpPr>
        <p:spPr>
          <a:xfrm>
            <a:off x="3936769" y="1"/>
            <a:ext cx="3011699" cy="461804"/>
          </a:xfrm>
          <a:prstGeom prst="rect">
            <a:avLst/>
          </a:prstGeom>
        </p:spPr>
        <p:txBody>
          <a:bodyPr vert="horz" lIns="91426" tIns="45713" rIns="91426" bIns="45713" rtlCol="0"/>
          <a:lstStyle>
            <a:lvl1pPr algn="r">
              <a:defRPr sz="1200"/>
            </a:lvl1pPr>
          </a:lstStyle>
          <a:p>
            <a:fld id="{C364009F-910E-4684-8BDE-467AF747EA17}" type="datetimeFigureOut">
              <a:rPr lang="en-US" smtClean="0"/>
              <a:t>4/10/25</a:t>
            </a:fld>
            <a:endParaRPr lang="en-US" dirty="0"/>
          </a:p>
        </p:txBody>
      </p:sp>
      <p:sp>
        <p:nvSpPr>
          <p:cNvPr id="4" name="Footer Placeholder 3"/>
          <p:cNvSpPr>
            <a:spLocks noGrp="1"/>
          </p:cNvSpPr>
          <p:nvPr>
            <p:ph type="ftr" sz="quarter" idx="2"/>
          </p:nvPr>
        </p:nvSpPr>
        <p:spPr>
          <a:xfrm>
            <a:off x="1" y="8772670"/>
            <a:ext cx="3011699" cy="461804"/>
          </a:xfrm>
          <a:prstGeom prst="rect">
            <a:avLst/>
          </a:prstGeom>
        </p:spPr>
        <p:txBody>
          <a:bodyPr vert="horz" lIns="91426" tIns="45713" rIns="91426"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9" y="8772670"/>
            <a:ext cx="3011699" cy="461804"/>
          </a:xfrm>
          <a:prstGeom prst="rect">
            <a:avLst/>
          </a:prstGeom>
        </p:spPr>
        <p:txBody>
          <a:bodyPr vert="horz" lIns="91426" tIns="45713" rIns="91426" bIns="45713" rtlCol="0" anchor="b"/>
          <a:lstStyle>
            <a:lvl1pPr algn="r">
              <a:defRPr sz="1200"/>
            </a:lvl1pPr>
          </a:lstStyle>
          <a:p>
            <a:fld id="{F90836FF-3F43-4135-855F-E6B4D4EF5554}" type="slidenum">
              <a:rPr lang="en-US" smtClean="0"/>
              <a:t>‹#›</a:t>
            </a:fld>
            <a:endParaRPr lang="en-US" dirty="0"/>
          </a:p>
        </p:txBody>
      </p:sp>
    </p:spTree>
    <p:extLst>
      <p:ext uri="{BB962C8B-B14F-4D97-AF65-F5344CB8AC3E}">
        <p14:creationId xmlns:p14="http://schemas.microsoft.com/office/powerpoint/2010/main" val="305698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699" cy="461804"/>
          </a:xfrm>
          <a:prstGeom prst="rect">
            <a:avLst/>
          </a:prstGeom>
        </p:spPr>
        <p:txBody>
          <a:bodyPr vert="horz" lIns="91426" tIns="45713" rIns="91426" bIns="45713" rtlCol="0"/>
          <a:lstStyle>
            <a:lvl1pPr algn="l">
              <a:defRPr sz="1200"/>
            </a:lvl1pPr>
          </a:lstStyle>
          <a:p>
            <a:endParaRPr lang="en-US" dirty="0"/>
          </a:p>
        </p:txBody>
      </p:sp>
      <p:sp>
        <p:nvSpPr>
          <p:cNvPr id="3" name="Date Placeholder 2"/>
          <p:cNvSpPr>
            <a:spLocks noGrp="1"/>
          </p:cNvSpPr>
          <p:nvPr>
            <p:ph type="dt" idx="1"/>
          </p:nvPr>
        </p:nvSpPr>
        <p:spPr>
          <a:xfrm>
            <a:off x="3936769" y="1"/>
            <a:ext cx="3011699" cy="461804"/>
          </a:xfrm>
          <a:prstGeom prst="rect">
            <a:avLst/>
          </a:prstGeom>
        </p:spPr>
        <p:txBody>
          <a:bodyPr vert="horz" lIns="91426" tIns="45713" rIns="91426" bIns="45713" rtlCol="0"/>
          <a:lstStyle>
            <a:lvl1pPr algn="r">
              <a:defRPr sz="1200"/>
            </a:lvl1pPr>
          </a:lstStyle>
          <a:p>
            <a:fld id="{7BE47501-214A-47CA-995E-418DAB35E62E}" type="datetimeFigureOut">
              <a:rPr lang="en-US" smtClean="0"/>
              <a:t>4/10/25</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1426" tIns="45713" rIns="91426" bIns="45713" rtlCol="0" anchor="ctr"/>
          <a:lstStyle/>
          <a:p>
            <a:endParaRPr lang="en-US" dirty="0"/>
          </a:p>
        </p:txBody>
      </p:sp>
      <p:sp>
        <p:nvSpPr>
          <p:cNvPr id="5" name="Notes Placeholder 4"/>
          <p:cNvSpPr>
            <a:spLocks noGrp="1"/>
          </p:cNvSpPr>
          <p:nvPr>
            <p:ph type="body" sz="quarter" idx="3"/>
          </p:nvPr>
        </p:nvSpPr>
        <p:spPr>
          <a:xfrm>
            <a:off x="695008" y="4387137"/>
            <a:ext cx="5560060" cy="4156234"/>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70"/>
            <a:ext cx="3011699" cy="461804"/>
          </a:xfrm>
          <a:prstGeom prst="rect">
            <a:avLst/>
          </a:prstGeom>
        </p:spPr>
        <p:txBody>
          <a:bodyPr vert="horz" lIns="91426" tIns="45713" rIns="91426" bIns="457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1804"/>
          </a:xfrm>
          <a:prstGeom prst="rect">
            <a:avLst/>
          </a:prstGeom>
        </p:spPr>
        <p:txBody>
          <a:bodyPr vert="horz" lIns="91426" tIns="45713" rIns="91426" bIns="45713" rtlCol="0" anchor="b"/>
          <a:lstStyle>
            <a:lvl1pPr algn="r">
              <a:defRPr sz="1200"/>
            </a:lvl1pPr>
          </a:lstStyle>
          <a:p>
            <a:fld id="{739697D3-004F-42C3-B582-14D863BF3E53}" type="slidenum">
              <a:rPr lang="en-US" smtClean="0"/>
              <a:t>‹#›</a:t>
            </a:fld>
            <a:endParaRPr lang="en-US" dirty="0"/>
          </a:p>
        </p:txBody>
      </p:sp>
    </p:spTree>
    <p:extLst>
      <p:ext uri="{BB962C8B-B14F-4D97-AF65-F5344CB8AC3E}">
        <p14:creationId xmlns:p14="http://schemas.microsoft.com/office/powerpoint/2010/main" val="266052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1</a:t>
            </a:fld>
            <a:endParaRPr lang="en-US" dirty="0"/>
          </a:p>
        </p:txBody>
      </p:sp>
    </p:spTree>
    <p:extLst>
      <p:ext uri="{BB962C8B-B14F-4D97-AF65-F5344CB8AC3E}">
        <p14:creationId xmlns:p14="http://schemas.microsoft.com/office/powerpoint/2010/main" val="38768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FDB7E-3F21-AD1D-4BC7-48627166F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2730F-9460-8E34-FA79-D0743439A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D41EC-5197-34A8-DFB9-ED7F3DDBEB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4A1AFF-3519-6FF1-DC64-4F1884FEF3CA}"/>
              </a:ext>
            </a:extLst>
          </p:cNvPr>
          <p:cNvSpPr>
            <a:spLocks noGrp="1"/>
          </p:cNvSpPr>
          <p:nvPr>
            <p:ph type="sldNum" sz="quarter" idx="5"/>
          </p:nvPr>
        </p:nvSpPr>
        <p:spPr/>
        <p:txBody>
          <a:bodyPr/>
          <a:lstStyle/>
          <a:p>
            <a:fld id="{739697D3-004F-42C3-B582-14D863BF3E53}" type="slidenum">
              <a:rPr lang="en-US" smtClean="0"/>
              <a:t>12</a:t>
            </a:fld>
            <a:endParaRPr lang="en-US"/>
          </a:p>
        </p:txBody>
      </p:sp>
    </p:spTree>
    <p:extLst>
      <p:ext uri="{BB962C8B-B14F-4D97-AF65-F5344CB8AC3E}">
        <p14:creationId xmlns:p14="http://schemas.microsoft.com/office/powerpoint/2010/main" val="217657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7604-48D6-F659-D93F-8EB54827C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3652E-A674-889F-B643-FB14F9310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F4AB7-5E9C-28FB-C77E-AA4E396C50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8D19DE-8F9B-2ED3-6587-1F310937D331}"/>
              </a:ext>
            </a:extLst>
          </p:cNvPr>
          <p:cNvSpPr>
            <a:spLocks noGrp="1"/>
          </p:cNvSpPr>
          <p:nvPr>
            <p:ph type="sldNum" sz="quarter" idx="5"/>
          </p:nvPr>
        </p:nvSpPr>
        <p:spPr/>
        <p:txBody>
          <a:bodyPr/>
          <a:lstStyle/>
          <a:p>
            <a:fld id="{739697D3-004F-42C3-B582-14D863BF3E53}" type="slidenum">
              <a:rPr lang="en-US" smtClean="0"/>
              <a:t>13</a:t>
            </a:fld>
            <a:endParaRPr lang="en-US"/>
          </a:p>
        </p:txBody>
      </p:sp>
    </p:spTree>
    <p:extLst>
      <p:ext uri="{BB962C8B-B14F-4D97-AF65-F5344CB8AC3E}">
        <p14:creationId xmlns:p14="http://schemas.microsoft.com/office/powerpoint/2010/main" val="4124571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605A5-B1F7-36B6-AD43-FC392813C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80B2C-527A-F999-B20F-88C3168AE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8546B-EA5D-AB3F-09B8-0BF7C8B290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8E165D-DEBE-CF77-7A2E-87EA1A0F6F6E}"/>
              </a:ext>
            </a:extLst>
          </p:cNvPr>
          <p:cNvSpPr>
            <a:spLocks noGrp="1"/>
          </p:cNvSpPr>
          <p:nvPr>
            <p:ph type="sldNum" sz="quarter" idx="5"/>
          </p:nvPr>
        </p:nvSpPr>
        <p:spPr/>
        <p:txBody>
          <a:bodyPr/>
          <a:lstStyle/>
          <a:p>
            <a:fld id="{739697D3-004F-42C3-B582-14D863BF3E53}" type="slidenum">
              <a:rPr lang="en-US" smtClean="0"/>
              <a:t>14</a:t>
            </a:fld>
            <a:endParaRPr lang="en-US"/>
          </a:p>
        </p:txBody>
      </p:sp>
    </p:spTree>
    <p:extLst>
      <p:ext uri="{BB962C8B-B14F-4D97-AF65-F5344CB8AC3E}">
        <p14:creationId xmlns:p14="http://schemas.microsoft.com/office/powerpoint/2010/main" val="379876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FDA43-4C0B-B2A3-368E-75922E3F7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5D2DD-AD0A-7992-13D3-D4EDA5279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20167-3106-D20A-9813-453C9BC72F6C}"/>
              </a:ext>
            </a:extLst>
          </p:cNvPr>
          <p:cNvSpPr>
            <a:spLocks noGrp="1"/>
          </p:cNvSpPr>
          <p:nvPr>
            <p:ph type="body" idx="1"/>
          </p:nvPr>
        </p:nvSpPr>
        <p:spPr/>
        <p:txBody>
          <a:bodyPr/>
          <a:lstStyle/>
          <a:p>
            <a:pPr>
              <a:spcAft>
                <a:spcPts val="788"/>
              </a:spcAft>
            </a:pPr>
            <a:endParaRPr lang="en-US" dirty="0"/>
          </a:p>
        </p:txBody>
      </p:sp>
      <p:sp>
        <p:nvSpPr>
          <p:cNvPr id="4" name="Slide Number Placeholder 3">
            <a:extLst>
              <a:ext uri="{FF2B5EF4-FFF2-40B4-BE49-F238E27FC236}">
                <a16:creationId xmlns:a16="http://schemas.microsoft.com/office/drawing/2014/main" id="{B421985C-17C7-791F-9970-BBF70B834EE1}"/>
              </a:ext>
            </a:extLst>
          </p:cNvPr>
          <p:cNvSpPr>
            <a:spLocks noGrp="1"/>
          </p:cNvSpPr>
          <p:nvPr>
            <p:ph type="sldNum" sz="quarter" idx="5"/>
          </p:nvPr>
        </p:nvSpPr>
        <p:spPr/>
        <p:txBody>
          <a:bodyPr/>
          <a:lstStyle/>
          <a:p>
            <a:fld id="{739697D3-004F-42C3-B582-14D863BF3E53}" type="slidenum">
              <a:rPr lang="en-US" smtClean="0"/>
              <a:t>16</a:t>
            </a:fld>
            <a:endParaRPr lang="en-US" dirty="0"/>
          </a:p>
        </p:txBody>
      </p:sp>
    </p:spTree>
    <p:extLst>
      <p:ext uri="{BB962C8B-B14F-4D97-AF65-F5344CB8AC3E}">
        <p14:creationId xmlns:p14="http://schemas.microsoft.com/office/powerpoint/2010/main" val="1974935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4A54B-9027-5252-01F0-A20420BC0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1EB02-8C14-D582-0115-D3AF6C14C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8EED9-0285-D6FD-D4FA-30CF74C081E1}"/>
              </a:ext>
            </a:extLst>
          </p:cNvPr>
          <p:cNvSpPr>
            <a:spLocks noGrp="1"/>
          </p:cNvSpPr>
          <p:nvPr>
            <p:ph type="body" idx="1"/>
          </p:nvPr>
        </p:nvSpPr>
        <p:spPr/>
        <p:txBody>
          <a:bodyPr/>
          <a:lstStyle/>
          <a:p>
            <a:r>
              <a:rPr lang="en-US" dirty="0"/>
              <a:t>Consular nonreviewability; State taking the lead on student visa revocations</a:t>
            </a:r>
          </a:p>
          <a:p>
            <a:endParaRPr lang="en-US" dirty="0"/>
          </a:p>
          <a:p>
            <a:endParaRPr lang="en-US" dirty="0"/>
          </a:p>
        </p:txBody>
      </p:sp>
      <p:sp>
        <p:nvSpPr>
          <p:cNvPr id="4" name="Slide Number Placeholder 3">
            <a:extLst>
              <a:ext uri="{FF2B5EF4-FFF2-40B4-BE49-F238E27FC236}">
                <a16:creationId xmlns:a16="http://schemas.microsoft.com/office/drawing/2014/main" id="{6789FE2A-D0DF-7915-A26B-804906174D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697D3-004F-42C3-B582-14D863BF3E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7295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9697D3-004F-42C3-B582-14D863BF3E53}" type="slidenum">
              <a:rPr lang="en-US" smtClean="0"/>
              <a:t>20</a:t>
            </a:fld>
            <a:endParaRPr lang="en-US"/>
          </a:p>
        </p:txBody>
      </p:sp>
    </p:spTree>
    <p:extLst>
      <p:ext uri="{BB962C8B-B14F-4D97-AF65-F5344CB8AC3E}">
        <p14:creationId xmlns:p14="http://schemas.microsoft.com/office/powerpoint/2010/main" val="224532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C6FA9-B55C-FD24-A3ED-0383F6137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86604-1DC9-3B0D-C37E-3B51314E6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DE076-7C37-1AEF-DDA4-FFA3549AC2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FC0686-43E2-DCB7-C08C-4DB44CA38639}"/>
              </a:ext>
            </a:extLst>
          </p:cNvPr>
          <p:cNvSpPr>
            <a:spLocks noGrp="1"/>
          </p:cNvSpPr>
          <p:nvPr>
            <p:ph type="sldNum" sz="quarter" idx="5"/>
          </p:nvPr>
        </p:nvSpPr>
        <p:spPr/>
        <p:txBody>
          <a:bodyPr/>
          <a:lstStyle/>
          <a:p>
            <a:fld id="{739697D3-004F-42C3-B582-14D863BF3E53}" type="slidenum">
              <a:rPr lang="en-US" smtClean="0"/>
              <a:t>21</a:t>
            </a:fld>
            <a:endParaRPr lang="en-US"/>
          </a:p>
        </p:txBody>
      </p:sp>
    </p:spTree>
    <p:extLst>
      <p:ext uri="{BB962C8B-B14F-4D97-AF65-F5344CB8AC3E}">
        <p14:creationId xmlns:p14="http://schemas.microsoft.com/office/powerpoint/2010/main" val="2955452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88427-6EE0-FAA4-B4CF-59D87A429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66374-A789-1D76-EE14-65A1D673C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428F4-9FBC-3751-A486-04FA4A13C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A104C2-799B-A962-047C-8BE806625368}"/>
              </a:ext>
            </a:extLst>
          </p:cNvPr>
          <p:cNvSpPr>
            <a:spLocks noGrp="1"/>
          </p:cNvSpPr>
          <p:nvPr>
            <p:ph type="sldNum" sz="quarter" idx="5"/>
          </p:nvPr>
        </p:nvSpPr>
        <p:spPr/>
        <p:txBody>
          <a:bodyPr/>
          <a:lstStyle/>
          <a:p>
            <a:fld id="{739697D3-004F-42C3-B582-14D863BF3E53}" type="slidenum">
              <a:rPr lang="en-US" smtClean="0"/>
              <a:t>22</a:t>
            </a:fld>
            <a:endParaRPr lang="en-US"/>
          </a:p>
        </p:txBody>
      </p:sp>
    </p:spTree>
    <p:extLst>
      <p:ext uri="{BB962C8B-B14F-4D97-AF65-F5344CB8AC3E}">
        <p14:creationId xmlns:p14="http://schemas.microsoft.com/office/powerpoint/2010/main" val="195256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6B1B6-B5C1-BCC5-D440-83F40F8C7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BAB84-3209-CD5C-73F1-86E1B0BEA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3D159-C1BF-87D1-6CB3-E5388405FD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F49F6C-C81A-8A7C-CA7F-28DB67934ABC}"/>
              </a:ext>
            </a:extLst>
          </p:cNvPr>
          <p:cNvSpPr>
            <a:spLocks noGrp="1"/>
          </p:cNvSpPr>
          <p:nvPr>
            <p:ph type="sldNum" sz="quarter" idx="5"/>
          </p:nvPr>
        </p:nvSpPr>
        <p:spPr/>
        <p:txBody>
          <a:bodyPr/>
          <a:lstStyle/>
          <a:p>
            <a:fld id="{739697D3-004F-42C3-B582-14D863BF3E53}" type="slidenum">
              <a:rPr lang="en-US" smtClean="0"/>
              <a:t>23</a:t>
            </a:fld>
            <a:endParaRPr lang="en-US"/>
          </a:p>
        </p:txBody>
      </p:sp>
    </p:spTree>
    <p:extLst>
      <p:ext uri="{BB962C8B-B14F-4D97-AF65-F5344CB8AC3E}">
        <p14:creationId xmlns:p14="http://schemas.microsoft.com/office/powerpoint/2010/main" val="4142494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752CC-744A-CE0B-65CC-FBE65F682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6C8C7-FD37-9350-40A1-EE62E82E2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9AE11-2E55-57DD-8F5F-1403CDF0A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E29CD7-DFA6-53C6-2216-64345D3B6D92}"/>
              </a:ext>
            </a:extLst>
          </p:cNvPr>
          <p:cNvSpPr>
            <a:spLocks noGrp="1"/>
          </p:cNvSpPr>
          <p:nvPr>
            <p:ph type="sldNum" sz="quarter" idx="5"/>
          </p:nvPr>
        </p:nvSpPr>
        <p:spPr/>
        <p:txBody>
          <a:bodyPr/>
          <a:lstStyle/>
          <a:p>
            <a:fld id="{739697D3-004F-42C3-B582-14D863BF3E53}" type="slidenum">
              <a:rPr lang="en-US" smtClean="0"/>
              <a:t>24</a:t>
            </a:fld>
            <a:endParaRPr lang="en-US"/>
          </a:p>
        </p:txBody>
      </p:sp>
    </p:spTree>
    <p:extLst>
      <p:ext uri="{BB962C8B-B14F-4D97-AF65-F5344CB8AC3E}">
        <p14:creationId xmlns:p14="http://schemas.microsoft.com/office/powerpoint/2010/main" val="135998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697D3-004F-42C3-B582-14D863BF3E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346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C2285-3784-2F86-AC91-C9914CDB6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63747-8851-6EF4-7C15-D0AE8BCC5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6D743-69C5-1CD4-73E3-872A8BB30637}"/>
              </a:ext>
            </a:extLst>
          </p:cNvPr>
          <p:cNvSpPr>
            <a:spLocks noGrp="1"/>
          </p:cNvSpPr>
          <p:nvPr>
            <p:ph type="body" idx="1"/>
          </p:nvPr>
        </p:nvSpPr>
        <p:spPr/>
        <p:txBody>
          <a:bodyPr/>
          <a:lstStyle/>
          <a:p>
            <a:pPr defTabSz="914376">
              <a:defRPr/>
            </a:pPr>
            <a:endParaRPr lang="en-US" dirty="0"/>
          </a:p>
        </p:txBody>
      </p:sp>
      <p:sp>
        <p:nvSpPr>
          <p:cNvPr id="4" name="Slide Number Placeholder 3">
            <a:extLst>
              <a:ext uri="{FF2B5EF4-FFF2-40B4-BE49-F238E27FC236}">
                <a16:creationId xmlns:a16="http://schemas.microsoft.com/office/drawing/2014/main" id="{D221567A-A25A-3ACF-D4D6-D865584931CB}"/>
              </a:ext>
            </a:extLst>
          </p:cNvPr>
          <p:cNvSpPr>
            <a:spLocks noGrp="1"/>
          </p:cNvSpPr>
          <p:nvPr>
            <p:ph type="sldNum" sz="quarter" idx="5"/>
          </p:nvPr>
        </p:nvSpPr>
        <p:spPr/>
        <p:txBody>
          <a:bodyPr/>
          <a:lstStyle/>
          <a:p>
            <a:fld id="{739697D3-004F-42C3-B582-14D863BF3E53}" type="slidenum">
              <a:rPr lang="en-US" smtClean="0"/>
              <a:t>25</a:t>
            </a:fld>
            <a:endParaRPr lang="en-US" dirty="0"/>
          </a:p>
        </p:txBody>
      </p:sp>
    </p:spTree>
    <p:extLst>
      <p:ext uri="{BB962C8B-B14F-4D97-AF65-F5344CB8AC3E}">
        <p14:creationId xmlns:p14="http://schemas.microsoft.com/office/powerpoint/2010/main" val="3775777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193F5-3E47-0257-8EB9-137B395B5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91646-D742-2BD1-26DA-9AA6467C4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71BBC-E55E-D1EF-2125-1B98AD85C293}"/>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Slide Number Placeholder 3">
            <a:extLst>
              <a:ext uri="{FF2B5EF4-FFF2-40B4-BE49-F238E27FC236}">
                <a16:creationId xmlns:a16="http://schemas.microsoft.com/office/drawing/2014/main" id="{5CA69081-0BB1-6001-D75C-30B4AE77FE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697D3-004F-42C3-B582-14D863BF3E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873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533E-2868-0C0F-1E55-EB953E06D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ABEBB-9395-60A7-3465-18E6E44CF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AC559-6C11-0D09-B028-69E06807CB39}"/>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Slide Number Placeholder 3">
            <a:extLst>
              <a:ext uri="{FF2B5EF4-FFF2-40B4-BE49-F238E27FC236}">
                <a16:creationId xmlns:a16="http://schemas.microsoft.com/office/drawing/2014/main" id="{3C637777-A1DE-3FCB-6423-B2C3768526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697D3-004F-42C3-B582-14D863BF3E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1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90EB1-2C94-33BB-BAD8-29577FE89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4917E-0D6E-00E5-6212-91623F76A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6B5D2-FB61-BBD0-B25B-6850B4E3BEF5}"/>
              </a:ext>
            </a:extLst>
          </p:cNvPr>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Slide Number Placeholder 3">
            <a:extLst>
              <a:ext uri="{FF2B5EF4-FFF2-40B4-BE49-F238E27FC236}">
                <a16:creationId xmlns:a16="http://schemas.microsoft.com/office/drawing/2014/main" id="{C2C74D95-FE91-A8DC-8396-DAC01F5D28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697D3-004F-42C3-B582-14D863BF3E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938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947A6-5BAD-485A-FFD7-1836596BD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6D2F4-3BB0-9612-B4C4-745D6A5EF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9BF2C-4B52-2EDF-11C3-932E183932F4}"/>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Slide Number Placeholder 3">
            <a:extLst>
              <a:ext uri="{FF2B5EF4-FFF2-40B4-BE49-F238E27FC236}">
                <a16:creationId xmlns:a16="http://schemas.microsoft.com/office/drawing/2014/main" id="{18055D46-2014-9F4E-0E9F-7595B46102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697D3-004F-42C3-B582-14D863BF3E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869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883FB-CF23-FD1F-A11C-4FC3214F7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A70C3-2DBD-A4C4-9CFC-DD3FCDC05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CFDA7-C532-38B8-E860-FF8207E13659}"/>
              </a:ext>
            </a:extLst>
          </p:cNvPr>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4" name="Slide Number Placeholder 3">
            <a:extLst>
              <a:ext uri="{FF2B5EF4-FFF2-40B4-BE49-F238E27FC236}">
                <a16:creationId xmlns:a16="http://schemas.microsoft.com/office/drawing/2014/main" id="{72CE8923-BDA0-39D9-3E1B-8485AFFCC2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697D3-004F-42C3-B582-14D863BF3E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475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804BD-F1D7-B2A5-F484-C72A0EFBC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78ADD-1251-0645-F49D-421373703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04E96-270F-4A57-C67C-DA89B89EC7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62EFD9-62AC-AFFB-65C8-CC4F645B5A8A}"/>
              </a:ext>
            </a:extLst>
          </p:cNvPr>
          <p:cNvSpPr>
            <a:spLocks noGrp="1"/>
          </p:cNvSpPr>
          <p:nvPr>
            <p:ph type="sldNum" sz="quarter" idx="5"/>
          </p:nvPr>
        </p:nvSpPr>
        <p:spPr/>
        <p:txBody>
          <a:bodyPr/>
          <a:lstStyle/>
          <a:p>
            <a:fld id="{739697D3-004F-42C3-B582-14D863BF3E53}" type="slidenum">
              <a:rPr lang="en-US" smtClean="0"/>
              <a:t>32</a:t>
            </a:fld>
            <a:endParaRPr lang="en-US"/>
          </a:p>
        </p:txBody>
      </p:sp>
    </p:spTree>
    <p:extLst>
      <p:ext uri="{BB962C8B-B14F-4D97-AF65-F5344CB8AC3E}">
        <p14:creationId xmlns:p14="http://schemas.microsoft.com/office/powerpoint/2010/main" val="2017512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B93B2-89F6-1C9E-E518-840112484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0DB06-04F6-6B7F-DF61-75CC27301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0A489-C458-B627-633B-A6A7BDAF58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C014C9-F595-A935-607C-2E6565F0FE22}"/>
              </a:ext>
            </a:extLst>
          </p:cNvPr>
          <p:cNvSpPr>
            <a:spLocks noGrp="1"/>
          </p:cNvSpPr>
          <p:nvPr>
            <p:ph type="sldNum" sz="quarter" idx="5"/>
          </p:nvPr>
        </p:nvSpPr>
        <p:spPr/>
        <p:txBody>
          <a:bodyPr/>
          <a:lstStyle/>
          <a:p>
            <a:fld id="{739697D3-004F-42C3-B582-14D863BF3E53}" type="slidenum">
              <a:rPr lang="en-US" smtClean="0"/>
              <a:t>33</a:t>
            </a:fld>
            <a:endParaRPr lang="en-US"/>
          </a:p>
        </p:txBody>
      </p:sp>
    </p:spTree>
    <p:extLst>
      <p:ext uri="{BB962C8B-B14F-4D97-AF65-F5344CB8AC3E}">
        <p14:creationId xmlns:p14="http://schemas.microsoft.com/office/powerpoint/2010/main" val="990100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35</a:t>
            </a:fld>
            <a:endParaRPr lang="en-US" dirty="0"/>
          </a:p>
        </p:txBody>
      </p:sp>
    </p:spTree>
    <p:extLst>
      <p:ext uri="{BB962C8B-B14F-4D97-AF65-F5344CB8AC3E}">
        <p14:creationId xmlns:p14="http://schemas.microsoft.com/office/powerpoint/2010/main" val="3123822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6">
              <a:defRPr/>
            </a:pPr>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3</a:t>
            </a:fld>
            <a:endParaRPr lang="en-US" dirty="0"/>
          </a:p>
        </p:txBody>
      </p:sp>
    </p:spTree>
    <p:extLst>
      <p:ext uri="{BB962C8B-B14F-4D97-AF65-F5344CB8AC3E}">
        <p14:creationId xmlns:p14="http://schemas.microsoft.com/office/powerpoint/2010/main" val="28239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C7FAD-1958-0BAE-A747-E3ED5E321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845FC-CE7E-7B84-1244-B7E5D74C4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4E520-95CF-E024-894B-B18BAC8D41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F9233C-22E1-5455-CE10-D749669A8553}"/>
              </a:ext>
            </a:extLst>
          </p:cNvPr>
          <p:cNvSpPr>
            <a:spLocks noGrp="1"/>
          </p:cNvSpPr>
          <p:nvPr>
            <p:ph type="sldNum" sz="quarter" idx="5"/>
          </p:nvPr>
        </p:nvSpPr>
        <p:spPr/>
        <p:txBody>
          <a:bodyPr/>
          <a:lstStyle/>
          <a:p>
            <a:fld id="{739697D3-004F-42C3-B582-14D863BF3E53}" type="slidenum">
              <a:rPr lang="en-US" smtClean="0"/>
              <a:t>5</a:t>
            </a:fld>
            <a:endParaRPr lang="en-US"/>
          </a:p>
        </p:txBody>
      </p:sp>
    </p:spTree>
    <p:extLst>
      <p:ext uri="{BB962C8B-B14F-4D97-AF65-F5344CB8AC3E}">
        <p14:creationId xmlns:p14="http://schemas.microsoft.com/office/powerpoint/2010/main" val="41233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6E94-0285-095D-ACE4-C1DA7753A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F1737-92D2-17B7-39C2-F12262D3C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3471D-BE80-FA5C-6D53-421880D4B8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FED7CA-1293-7381-6CF8-837EA5611F5C}"/>
              </a:ext>
            </a:extLst>
          </p:cNvPr>
          <p:cNvSpPr>
            <a:spLocks noGrp="1"/>
          </p:cNvSpPr>
          <p:nvPr>
            <p:ph type="sldNum" sz="quarter" idx="5"/>
          </p:nvPr>
        </p:nvSpPr>
        <p:spPr/>
        <p:txBody>
          <a:bodyPr/>
          <a:lstStyle/>
          <a:p>
            <a:fld id="{739697D3-004F-42C3-B582-14D863BF3E53}" type="slidenum">
              <a:rPr lang="en-US" smtClean="0"/>
              <a:t>6</a:t>
            </a:fld>
            <a:endParaRPr lang="en-US"/>
          </a:p>
        </p:txBody>
      </p:sp>
    </p:spTree>
    <p:extLst>
      <p:ext uri="{BB962C8B-B14F-4D97-AF65-F5344CB8AC3E}">
        <p14:creationId xmlns:p14="http://schemas.microsoft.com/office/powerpoint/2010/main" val="401144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1AFFD-252C-1D28-BA68-57AA33118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9CDAD-C0ED-D997-39E7-5B54DC02A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2D2B5-B19A-DD80-C00C-29380D6271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70590B-1A74-50CC-F04A-F405CE7FD8B5}"/>
              </a:ext>
            </a:extLst>
          </p:cNvPr>
          <p:cNvSpPr>
            <a:spLocks noGrp="1"/>
          </p:cNvSpPr>
          <p:nvPr>
            <p:ph type="sldNum" sz="quarter" idx="5"/>
          </p:nvPr>
        </p:nvSpPr>
        <p:spPr/>
        <p:txBody>
          <a:bodyPr/>
          <a:lstStyle/>
          <a:p>
            <a:fld id="{739697D3-004F-42C3-B582-14D863BF3E53}" type="slidenum">
              <a:rPr lang="en-US" smtClean="0"/>
              <a:t>7</a:t>
            </a:fld>
            <a:endParaRPr lang="en-US"/>
          </a:p>
        </p:txBody>
      </p:sp>
    </p:spTree>
    <p:extLst>
      <p:ext uri="{BB962C8B-B14F-4D97-AF65-F5344CB8AC3E}">
        <p14:creationId xmlns:p14="http://schemas.microsoft.com/office/powerpoint/2010/main" val="92357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598B-7179-3307-EDAB-A0C1C4FD3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694CD-24D1-9F63-80B1-F79D0451D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B7B83-3129-43CB-C342-E6E329EDD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EA3061-C49F-AA41-4C09-BFF7159D913E}"/>
              </a:ext>
            </a:extLst>
          </p:cNvPr>
          <p:cNvSpPr>
            <a:spLocks noGrp="1"/>
          </p:cNvSpPr>
          <p:nvPr>
            <p:ph type="sldNum" sz="quarter" idx="5"/>
          </p:nvPr>
        </p:nvSpPr>
        <p:spPr/>
        <p:txBody>
          <a:bodyPr/>
          <a:lstStyle/>
          <a:p>
            <a:fld id="{739697D3-004F-42C3-B582-14D863BF3E53}" type="slidenum">
              <a:rPr lang="en-US" smtClean="0"/>
              <a:t>8</a:t>
            </a:fld>
            <a:endParaRPr lang="en-US"/>
          </a:p>
        </p:txBody>
      </p:sp>
    </p:spTree>
    <p:extLst>
      <p:ext uri="{BB962C8B-B14F-4D97-AF65-F5344CB8AC3E}">
        <p14:creationId xmlns:p14="http://schemas.microsoft.com/office/powerpoint/2010/main" val="2822277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2657F-BD3D-EE52-C30C-666B5C66B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62C72-B892-87BF-7983-ECCBA694D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ED58C-88F0-2711-E4DE-FAAAAA342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2025C1-6CC6-207D-3505-309FE6378617}"/>
              </a:ext>
            </a:extLst>
          </p:cNvPr>
          <p:cNvSpPr>
            <a:spLocks noGrp="1"/>
          </p:cNvSpPr>
          <p:nvPr>
            <p:ph type="sldNum" sz="quarter" idx="5"/>
          </p:nvPr>
        </p:nvSpPr>
        <p:spPr/>
        <p:txBody>
          <a:bodyPr/>
          <a:lstStyle/>
          <a:p>
            <a:fld id="{739697D3-004F-42C3-B582-14D863BF3E53}" type="slidenum">
              <a:rPr lang="en-US" smtClean="0"/>
              <a:t>9</a:t>
            </a:fld>
            <a:endParaRPr lang="en-US"/>
          </a:p>
        </p:txBody>
      </p:sp>
    </p:spTree>
    <p:extLst>
      <p:ext uri="{BB962C8B-B14F-4D97-AF65-F5344CB8AC3E}">
        <p14:creationId xmlns:p14="http://schemas.microsoft.com/office/powerpoint/2010/main" val="30402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91D83-3C05-F363-0128-C371B6332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AF365-6433-3A6C-A53F-C14CEEE68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A4427-9248-0A50-E9BE-B0AC24F3AB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F17F95-37B2-74E9-3022-9C25F96D2129}"/>
              </a:ext>
            </a:extLst>
          </p:cNvPr>
          <p:cNvSpPr>
            <a:spLocks noGrp="1"/>
          </p:cNvSpPr>
          <p:nvPr>
            <p:ph type="sldNum" sz="quarter" idx="5"/>
          </p:nvPr>
        </p:nvSpPr>
        <p:spPr/>
        <p:txBody>
          <a:bodyPr/>
          <a:lstStyle/>
          <a:p>
            <a:fld id="{739697D3-004F-42C3-B582-14D863BF3E53}" type="slidenum">
              <a:rPr lang="en-US" smtClean="0"/>
              <a:t>11</a:t>
            </a:fld>
            <a:endParaRPr lang="en-US"/>
          </a:p>
        </p:txBody>
      </p:sp>
    </p:spTree>
    <p:extLst>
      <p:ext uri="{BB962C8B-B14F-4D97-AF65-F5344CB8AC3E}">
        <p14:creationId xmlns:p14="http://schemas.microsoft.com/office/powerpoint/2010/main" val="336825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Intruction">
    <p:spTree>
      <p:nvGrpSpPr>
        <p:cNvPr id="1" name=""/>
        <p:cNvGrpSpPr/>
        <p:nvPr/>
      </p:nvGrpSpPr>
      <p:grpSpPr>
        <a:xfrm>
          <a:off x="0" y="0"/>
          <a:ext cx="0" cy="0"/>
          <a:chOff x="0" y="0"/>
          <a:chExt cx="0" cy="0"/>
        </a:xfrm>
      </p:grpSpPr>
      <p:sp>
        <p:nvSpPr>
          <p:cNvPr id="7" name="Subtitle 1">
            <a:extLst>
              <a:ext uri="{FF2B5EF4-FFF2-40B4-BE49-F238E27FC236}">
                <a16:creationId xmlns:a16="http://schemas.microsoft.com/office/drawing/2014/main" id="{3275EF1E-475D-EE4C-8CB8-FDF75E90BD13}"/>
              </a:ext>
            </a:extLst>
          </p:cNvPr>
          <p:cNvSpPr>
            <a:spLocks noGrp="1"/>
          </p:cNvSpPr>
          <p:nvPr>
            <p:ph type="subTitle" idx="1"/>
          </p:nvPr>
        </p:nvSpPr>
        <p:spPr>
          <a:xfrm>
            <a:off x="1" y="2281106"/>
            <a:ext cx="9144000" cy="581287"/>
          </a:xfrm>
          <a:prstGeom prst="rect">
            <a:avLst/>
          </a:prstGeom>
        </p:spPr>
        <p:txBody>
          <a:bodyPr/>
          <a:lstStyle>
            <a:lvl1pPr marL="0" indent="0" algn="ctr">
              <a:buNone/>
              <a:defRPr>
                <a:solidFill>
                  <a:srgbClr val="009CDC"/>
                </a:solidFill>
              </a:defRPr>
            </a:lvl1pPr>
          </a:lstStyle>
          <a:p>
            <a:r>
              <a:rPr lang="en-GB" dirty="0"/>
              <a:t>CONTENT SLIDES</a:t>
            </a:r>
          </a:p>
        </p:txBody>
      </p:sp>
    </p:spTree>
    <p:extLst>
      <p:ext uri="{BB962C8B-B14F-4D97-AF65-F5344CB8AC3E}">
        <p14:creationId xmlns:p14="http://schemas.microsoft.com/office/powerpoint/2010/main" val="364808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6354933"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dirty="0">
              <a:solidFill>
                <a:srgbClr val="009CDC"/>
              </a:solidFill>
            </a:endParaRPr>
          </a:p>
        </p:txBody>
      </p:sp>
      <p:sp>
        <p:nvSpPr>
          <p:cNvPr id="3" name="Text Placeholder 2">
            <a:extLst>
              <a:ext uri="{FF2B5EF4-FFF2-40B4-BE49-F238E27FC236}">
                <a16:creationId xmlns:a16="http://schemas.microsoft.com/office/drawing/2014/main" id="{494A0310-D2AA-A016-6BBE-2B9B7FAA54F1}"/>
              </a:ext>
            </a:extLst>
          </p:cNvPr>
          <p:cNvSpPr>
            <a:spLocks noGrp="1"/>
          </p:cNvSpPr>
          <p:nvPr>
            <p:ph type="body" sz="quarter" idx="10" hasCustomPrompt="1"/>
          </p:nvPr>
        </p:nvSpPr>
        <p:spPr>
          <a:xfrm>
            <a:off x="170809" y="258187"/>
            <a:ext cx="6387009" cy="434542"/>
          </a:xfrm>
          <a:prstGeom prst="rect">
            <a:avLst/>
          </a:prstGeom>
        </p:spPr>
        <p:txBody>
          <a:bodyPr/>
          <a:lstStyle>
            <a:lvl1pPr marL="0" indent="0">
              <a:buNone/>
              <a:defRPr sz="2200" b="1" i="0">
                <a:solidFill>
                  <a:schemeClr val="tx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dirty="0"/>
              <a:t>TITLE OF SLIDE GOES HERE</a:t>
            </a:r>
            <a:endParaRPr lang="en-US" dirty="0"/>
          </a:p>
        </p:txBody>
      </p:sp>
      <p:sp>
        <p:nvSpPr>
          <p:cNvPr id="5" name="Text Placeholder 2">
            <a:extLst>
              <a:ext uri="{FF2B5EF4-FFF2-40B4-BE49-F238E27FC236}">
                <a16:creationId xmlns:a16="http://schemas.microsoft.com/office/drawing/2014/main" id="{0547409D-344C-D3E3-B426-D6AC3DD60734}"/>
              </a:ext>
            </a:extLst>
          </p:cNvPr>
          <p:cNvSpPr>
            <a:spLocks noGrp="1"/>
          </p:cNvSpPr>
          <p:nvPr>
            <p:ph type="body" sz="quarter" idx="11" hasCustomPrompt="1"/>
          </p:nvPr>
        </p:nvSpPr>
        <p:spPr>
          <a:xfrm>
            <a:off x="170809" y="724800"/>
            <a:ext cx="6387009" cy="434542"/>
          </a:xfrm>
          <a:prstGeom prst="rect">
            <a:avLst/>
          </a:prstGeom>
        </p:spPr>
        <p:txBody>
          <a:bodyPr/>
          <a:lstStyle>
            <a:lvl1pPr marL="0" indent="0">
              <a:buNone/>
              <a:defRPr sz="1600" b="0" i="0">
                <a:solidFill>
                  <a:schemeClr val="accent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dirty="0"/>
              <a:t>SECOND LINE GOES HERE</a:t>
            </a:r>
            <a:endParaRPr lang="en-US" dirty="0"/>
          </a:p>
        </p:txBody>
      </p:sp>
      <p:sp>
        <p:nvSpPr>
          <p:cNvPr id="7" name="Text Placeholder 6">
            <a:extLst>
              <a:ext uri="{FF2B5EF4-FFF2-40B4-BE49-F238E27FC236}">
                <a16:creationId xmlns:a16="http://schemas.microsoft.com/office/drawing/2014/main" id="{B57BC910-1410-8A78-2F57-D30AF97BD520}"/>
              </a:ext>
            </a:extLst>
          </p:cNvPr>
          <p:cNvSpPr>
            <a:spLocks noGrp="1"/>
          </p:cNvSpPr>
          <p:nvPr>
            <p:ph type="body" sz="quarter" idx="12"/>
          </p:nvPr>
        </p:nvSpPr>
        <p:spPr>
          <a:xfrm>
            <a:off x="164559" y="1299078"/>
            <a:ext cx="6393259" cy="3219450"/>
          </a:xfrm>
          <a:prstGeom prst="rect">
            <a:avLst/>
          </a:prstGeom>
        </p:spPr>
        <p:txBody>
          <a:bodyPr/>
          <a:lstStyle>
            <a:lvl1pPr marL="230188" indent="-230188">
              <a:buClr>
                <a:schemeClr val="accent1"/>
              </a:buClr>
              <a:buFont typeface="Wingdings" panose="05000000000000000000" pitchFamily="2" charset="2"/>
              <a:buChar char="§"/>
              <a:defRPr sz="1200" b="0" i="0">
                <a:solidFill>
                  <a:schemeClr val="tx1"/>
                </a:solidFill>
                <a:latin typeface="+mn-lt"/>
                <a:ea typeface="Open Sans Light" pitchFamily="2" charset="0"/>
                <a:cs typeface="Open Sans Light" pitchFamily="2" charset="0"/>
              </a:defRPr>
            </a:lvl1pPr>
            <a:lvl2pPr marL="741363" indent="-284163">
              <a:buClr>
                <a:schemeClr val="accent1"/>
              </a:buClr>
              <a:buFont typeface="System Font Regular"/>
              <a:buChar char="-"/>
              <a:defRPr sz="1200" b="0" i="0">
                <a:solidFill>
                  <a:schemeClr val="tx1"/>
                </a:solidFill>
                <a:latin typeface="+mn-lt"/>
                <a:ea typeface="Open Sans Light" pitchFamily="2" charset="0"/>
                <a:cs typeface="Open Sans Light" pitchFamily="2" charset="0"/>
              </a:defRPr>
            </a:lvl2pPr>
            <a:lvl3pPr marL="11430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3pPr>
            <a:lvl4pPr marL="16002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4pPr>
            <a:lvl5pPr marL="20574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Picture Placeholder 5">
            <a:extLst>
              <a:ext uri="{FF2B5EF4-FFF2-40B4-BE49-F238E27FC236}">
                <a16:creationId xmlns:a16="http://schemas.microsoft.com/office/drawing/2014/main" id="{EF3BF97D-AA13-D6FB-F4F0-DF219CF81BF8}"/>
              </a:ext>
            </a:extLst>
          </p:cNvPr>
          <p:cNvSpPr>
            <a:spLocks noGrp="1"/>
          </p:cNvSpPr>
          <p:nvPr>
            <p:ph type="pic" sz="quarter" idx="13"/>
          </p:nvPr>
        </p:nvSpPr>
        <p:spPr>
          <a:xfrm>
            <a:off x="6722377" y="0"/>
            <a:ext cx="2421623" cy="5143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D965E48D-CDB9-973E-055A-20874959F90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8995" y="4808448"/>
            <a:ext cx="1316786" cy="158373"/>
          </a:xfrm>
          <a:prstGeom prst="rect">
            <a:avLst/>
          </a:prstGeom>
        </p:spPr>
      </p:pic>
      <p:pic>
        <p:nvPicPr>
          <p:cNvPr id="9" name="Picture 8" descr="A black background with grey hearts&#10;&#10;Description automatically generated">
            <a:extLst>
              <a:ext uri="{FF2B5EF4-FFF2-40B4-BE49-F238E27FC236}">
                <a16:creationId xmlns:a16="http://schemas.microsoft.com/office/drawing/2014/main" id="{5192F4FC-870D-B4B0-2931-3DAA86006E58}"/>
              </a:ext>
            </a:extLst>
          </p:cNvPr>
          <p:cNvPicPr>
            <a:picLocks noChangeAspect="1"/>
          </p:cNvPicPr>
          <p:nvPr userDrawn="1"/>
        </p:nvPicPr>
        <p:blipFill>
          <a:blip r:embed="rId3" cstate="print">
            <a:alphaModFix amt="40000"/>
            <a:extLst>
              <a:ext uri="{28A0092B-C50C-407E-A947-70E740481C1C}">
                <a14:useLocalDpi xmlns:a14="http://schemas.microsoft.com/office/drawing/2010/main" val="0"/>
              </a:ext>
            </a:extLst>
          </a:blip>
          <a:srcRect l="4852" b="85045"/>
          <a:stretch/>
        </p:blipFill>
        <p:spPr>
          <a:xfrm>
            <a:off x="9237" y="1397"/>
            <a:ext cx="9125526" cy="638265"/>
          </a:xfrm>
          <a:prstGeom prst="rect">
            <a:avLst/>
          </a:prstGeom>
        </p:spPr>
      </p:pic>
    </p:spTree>
    <p:extLst>
      <p:ext uri="{BB962C8B-B14F-4D97-AF65-F5344CB8AC3E}">
        <p14:creationId xmlns:p14="http://schemas.microsoft.com/office/powerpoint/2010/main" val="119036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8774924"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dirty="0">
              <a:solidFill>
                <a:srgbClr val="009CDC"/>
              </a:solidFill>
            </a:endParaRPr>
          </a:p>
        </p:txBody>
      </p:sp>
      <p:sp>
        <p:nvSpPr>
          <p:cNvPr id="3" name="Text Placeholder 2">
            <a:extLst>
              <a:ext uri="{FF2B5EF4-FFF2-40B4-BE49-F238E27FC236}">
                <a16:creationId xmlns:a16="http://schemas.microsoft.com/office/drawing/2014/main" id="{494A0310-D2AA-A016-6BBE-2B9B7FAA54F1}"/>
              </a:ext>
            </a:extLst>
          </p:cNvPr>
          <p:cNvSpPr>
            <a:spLocks noGrp="1"/>
          </p:cNvSpPr>
          <p:nvPr>
            <p:ph type="body" sz="quarter" idx="10" hasCustomPrompt="1"/>
          </p:nvPr>
        </p:nvSpPr>
        <p:spPr>
          <a:xfrm>
            <a:off x="2590800" y="258187"/>
            <a:ext cx="6387009" cy="434542"/>
          </a:xfrm>
          <a:prstGeom prst="rect">
            <a:avLst/>
          </a:prstGeom>
        </p:spPr>
        <p:txBody>
          <a:bodyPr/>
          <a:lstStyle>
            <a:lvl1pPr marL="0" indent="0">
              <a:buNone/>
              <a:defRPr sz="2200" b="1" i="0">
                <a:solidFill>
                  <a:schemeClr val="tx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dirty="0"/>
              <a:t>TITLE OF SLIDE GOES HERE</a:t>
            </a:r>
            <a:endParaRPr lang="en-US" dirty="0"/>
          </a:p>
        </p:txBody>
      </p:sp>
      <p:sp>
        <p:nvSpPr>
          <p:cNvPr id="5" name="Text Placeholder 2">
            <a:extLst>
              <a:ext uri="{FF2B5EF4-FFF2-40B4-BE49-F238E27FC236}">
                <a16:creationId xmlns:a16="http://schemas.microsoft.com/office/drawing/2014/main" id="{0547409D-344C-D3E3-B426-D6AC3DD60734}"/>
              </a:ext>
            </a:extLst>
          </p:cNvPr>
          <p:cNvSpPr>
            <a:spLocks noGrp="1"/>
          </p:cNvSpPr>
          <p:nvPr>
            <p:ph type="body" sz="quarter" idx="11" hasCustomPrompt="1"/>
          </p:nvPr>
        </p:nvSpPr>
        <p:spPr>
          <a:xfrm>
            <a:off x="2590800" y="724800"/>
            <a:ext cx="6387009" cy="434542"/>
          </a:xfrm>
          <a:prstGeom prst="rect">
            <a:avLst/>
          </a:prstGeom>
        </p:spPr>
        <p:txBody>
          <a:bodyPr/>
          <a:lstStyle>
            <a:lvl1pPr marL="0" indent="0">
              <a:buNone/>
              <a:defRPr sz="1600" b="0" i="0">
                <a:solidFill>
                  <a:schemeClr val="accent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dirty="0"/>
              <a:t>SECOND LINE GOES HERE</a:t>
            </a:r>
            <a:endParaRPr lang="en-US" dirty="0"/>
          </a:p>
        </p:txBody>
      </p:sp>
      <p:sp>
        <p:nvSpPr>
          <p:cNvPr id="7" name="Text Placeholder 6">
            <a:extLst>
              <a:ext uri="{FF2B5EF4-FFF2-40B4-BE49-F238E27FC236}">
                <a16:creationId xmlns:a16="http://schemas.microsoft.com/office/drawing/2014/main" id="{B57BC910-1410-8A78-2F57-D30AF97BD520}"/>
              </a:ext>
            </a:extLst>
          </p:cNvPr>
          <p:cNvSpPr>
            <a:spLocks noGrp="1"/>
          </p:cNvSpPr>
          <p:nvPr>
            <p:ph type="body" sz="quarter" idx="12"/>
          </p:nvPr>
        </p:nvSpPr>
        <p:spPr>
          <a:xfrm>
            <a:off x="2584550" y="1299078"/>
            <a:ext cx="6393259" cy="3219450"/>
          </a:xfrm>
          <a:prstGeom prst="rect">
            <a:avLst/>
          </a:prstGeom>
        </p:spPr>
        <p:txBody>
          <a:bodyPr/>
          <a:lstStyle>
            <a:lvl1pPr marL="230188" indent="-230188">
              <a:buClr>
                <a:schemeClr val="accent1"/>
              </a:buClr>
              <a:buFont typeface="Wingdings" panose="05000000000000000000" pitchFamily="2" charset="2"/>
              <a:buChar char="§"/>
              <a:defRPr sz="1200" b="0" i="0">
                <a:solidFill>
                  <a:schemeClr val="tx1"/>
                </a:solidFill>
                <a:latin typeface="+mn-lt"/>
                <a:ea typeface="Open Sans Light" pitchFamily="2" charset="0"/>
                <a:cs typeface="Open Sans Light" pitchFamily="2" charset="0"/>
              </a:defRPr>
            </a:lvl1pPr>
            <a:lvl2pPr marL="741363" indent="-284163">
              <a:buClr>
                <a:schemeClr val="accent1"/>
              </a:buClr>
              <a:buFont typeface="System Font Regular"/>
              <a:buChar char="-"/>
              <a:defRPr sz="1200" b="0" i="0">
                <a:solidFill>
                  <a:schemeClr val="tx1"/>
                </a:solidFill>
                <a:latin typeface="+mn-lt"/>
                <a:ea typeface="Open Sans Light" pitchFamily="2" charset="0"/>
                <a:cs typeface="Open Sans Light" pitchFamily="2" charset="0"/>
              </a:defRPr>
            </a:lvl2pPr>
            <a:lvl3pPr marL="11430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3pPr>
            <a:lvl4pPr marL="16002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4pPr>
            <a:lvl5pPr marL="20574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Picture Placeholder 5">
            <a:extLst>
              <a:ext uri="{FF2B5EF4-FFF2-40B4-BE49-F238E27FC236}">
                <a16:creationId xmlns:a16="http://schemas.microsoft.com/office/drawing/2014/main" id="{EF3BF97D-AA13-D6FB-F4F0-DF219CF81BF8}"/>
              </a:ext>
            </a:extLst>
          </p:cNvPr>
          <p:cNvSpPr>
            <a:spLocks noGrp="1"/>
          </p:cNvSpPr>
          <p:nvPr>
            <p:ph type="pic" sz="quarter" idx="13"/>
          </p:nvPr>
        </p:nvSpPr>
        <p:spPr>
          <a:xfrm>
            <a:off x="9237" y="0"/>
            <a:ext cx="2421623" cy="5143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3BACF608-4C4F-B2F9-3FA3-6ED84165AC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88203" y="4808448"/>
            <a:ext cx="1316786" cy="158373"/>
          </a:xfrm>
          <a:prstGeom prst="rect">
            <a:avLst/>
          </a:prstGeom>
        </p:spPr>
      </p:pic>
      <p:pic>
        <p:nvPicPr>
          <p:cNvPr id="9" name="Picture 8" descr="A black background with grey hearts&#10;&#10;Description automatically generated">
            <a:extLst>
              <a:ext uri="{FF2B5EF4-FFF2-40B4-BE49-F238E27FC236}">
                <a16:creationId xmlns:a16="http://schemas.microsoft.com/office/drawing/2014/main" id="{3E9345D0-0986-66C3-F84D-20298E32DDE2}"/>
              </a:ext>
            </a:extLst>
          </p:cNvPr>
          <p:cNvPicPr>
            <a:picLocks noChangeAspect="1"/>
          </p:cNvPicPr>
          <p:nvPr userDrawn="1"/>
        </p:nvPicPr>
        <p:blipFill>
          <a:blip r:embed="rId3" cstate="print">
            <a:alphaModFix amt="40000"/>
            <a:extLst>
              <a:ext uri="{28A0092B-C50C-407E-A947-70E740481C1C}">
                <a14:useLocalDpi xmlns:a14="http://schemas.microsoft.com/office/drawing/2010/main" val="0"/>
              </a:ext>
            </a:extLst>
          </a:blip>
          <a:srcRect l="4852" b="85045"/>
          <a:stretch/>
        </p:blipFill>
        <p:spPr>
          <a:xfrm>
            <a:off x="9237" y="1397"/>
            <a:ext cx="9125526" cy="638265"/>
          </a:xfrm>
          <a:prstGeom prst="rect">
            <a:avLst/>
          </a:prstGeom>
        </p:spPr>
      </p:pic>
    </p:spTree>
    <p:extLst>
      <p:ext uri="{BB962C8B-B14F-4D97-AF65-F5344CB8AC3E}">
        <p14:creationId xmlns:p14="http://schemas.microsoft.com/office/powerpoint/2010/main" val="209100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9EAFA2BD-CEC5-FF44-9552-DDA8F79C924A}"/>
              </a:ext>
            </a:extLst>
          </p:cNvPr>
          <p:cNvSpPr>
            <a:spLocks noGrp="1"/>
          </p:cNvSpPr>
          <p:nvPr>
            <p:ph type="pic" sz="quarter" idx="10"/>
          </p:nvPr>
        </p:nvSpPr>
        <p:spPr>
          <a:xfrm>
            <a:off x="3100413" y="626160"/>
            <a:ext cx="1033463" cy="1033462"/>
          </a:xfrm>
          <a:prstGeom prst="ellipse">
            <a:avLst/>
          </a:prstGeom>
          <a:ln w="28575">
            <a:solidFill>
              <a:schemeClr val="accent1"/>
            </a:solidFill>
          </a:ln>
        </p:spPr>
        <p:txBody>
          <a:bodyPr/>
          <a:lstStyle>
            <a:lvl1pPr marL="0" indent="0">
              <a:buNone/>
              <a:defRPr sz="1200"/>
            </a:lvl1pPr>
          </a:lstStyle>
          <a:p>
            <a:endParaRPr lang="en-GB" dirty="0"/>
          </a:p>
        </p:txBody>
      </p:sp>
      <p:sp>
        <p:nvSpPr>
          <p:cNvPr id="9" name="Picture Placeholder 3">
            <a:extLst>
              <a:ext uri="{FF2B5EF4-FFF2-40B4-BE49-F238E27FC236}">
                <a16:creationId xmlns:a16="http://schemas.microsoft.com/office/drawing/2014/main" id="{9E64745D-BD5F-1647-8965-95AFB19B696B}"/>
              </a:ext>
            </a:extLst>
          </p:cNvPr>
          <p:cNvSpPr>
            <a:spLocks noGrp="1"/>
          </p:cNvSpPr>
          <p:nvPr>
            <p:ph type="pic" sz="quarter" idx="11"/>
          </p:nvPr>
        </p:nvSpPr>
        <p:spPr>
          <a:xfrm>
            <a:off x="4482127" y="626160"/>
            <a:ext cx="1033463" cy="1033462"/>
          </a:xfrm>
          <a:prstGeom prst="ellipse">
            <a:avLst/>
          </a:prstGeom>
          <a:ln w="28575">
            <a:solidFill>
              <a:schemeClr val="accent1"/>
            </a:solidFill>
          </a:ln>
        </p:spPr>
        <p:txBody>
          <a:bodyPr/>
          <a:lstStyle>
            <a:lvl1pPr marL="0" indent="0">
              <a:buNone/>
              <a:defRPr sz="1200"/>
            </a:lvl1pPr>
          </a:lstStyle>
          <a:p>
            <a:endParaRPr lang="en-GB" dirty="0"/>
          </a:p>
        </p:txBody>
      </p:sp>
      <p:sp>
        <p:nvSpPr>
          <p:cNvPr id="13" name="Picture Placeholder 3">
            <a:extLst>
              <a:ext uri="{FF2B5EF4-FFF2-40B4-BE49-F238E27FC236}">
                <a16:creationId xmlns:a16="http://schemas.microsoft.com/office/drawing/2014/main" id="{6AAA60E7-4E90-484B-8DF9-0DAFAF9DB841}"/>
              </a:ext>
            </a:extLst>
          </p:cNvPr>
          <p:cNvSpPr>
            <a:spLocks noGrp="1"/>
          </p:cNvSpPr>
          <p:nvPr>
            <p:ph type="pic" sz="quarter" idx="15"/>
          </p:nvPr>
        </p:nvSpPr>
        <p:spPr>
          <a:xfrm>
            <a:off x="5863841" y="626160"/>
            <a:ext cx="1033463" cy="1033462"/>
          </a:xfrm>
          <a:prstGeom prst="ellipse">
            <a:avLst/>
          </a:prstGeom>
          <a:ln w="28575">
            <a:solidFill>
              <a:schemeClr val="accent1"/>
            </a:solidFill>
          </a:ln>
        </p:spPr>
        <p:txBody>
          <a:bodyPr/>
          <a:lstStyle>
            <a:lvl1pPr marL="0" indent="0">
              <a:buNone/>
              <a:defRPr sz="1200"/>
            </a:lvl1pPr>
          </a:lstStyle>
          <a:p>
            <a:endParaRPr lang="en-GB" dirty="0"/>
          </a:p>
        </p:txBody>
      </p:sp>
      <p:sp>
        <p:nvSpPr>
          <p:cNvPr id="14" name="Picture Placeholder 3">
            <a:extLst>
              <a:ext uri="{FF2B5EF4-FFF2-40B4-BE49-F238E27FC236}">
                <a16:creationId xmlns:a16="http://schemas.microsoft.com/office/drawing/2014/main" id="{FDE8BA5B-E0DE-9D47-B020-3C6FC1456832}"/>
              </a:ext>
            </a:extLst>
          </p:cNvPr>
          <p:cNvSpPr>
            <a:spLocks noGrp="1"/>
          </p:cNvSpPr>
          <p:nvPr>
            <p:ph type="pic" sz="quarter" idx="17"/>
          </p:nvPr>
        </p:nvSpPr>
        <p:spPr>
          <a:xfrm>
            <a:off x="7245555" y="626160"/>
            <a:ext cx="1033463" cy="1033462"/>
          </a:xfrm>
          <a:prstGeom prst="ellipse">
            <a:avLst/>
          </a:prstGeom>
          <a:ln w="28575">
            <a:solidFill>
              <a:schemeClr val="accent1"/>
            </a:solidFill>
          </a:ln>
        </p:spPr>
        <p:txBody>
          <a:bodyPr/>
          <a:lstStyle>
            <a:lvl1pPr marL="0" indent="0">
              <a:buNone/>
              <a:defRPr sz="1200"/>
            </a:lvl1pPr>
          </a:lstStyle>
          <a:p>
            <a:endParaRPr lang="en-GB" dirty="0"/>
          </a:p>
        </p:txBody>
      </p:sp>
      <p:sp>
        <p:nvSpPr>
          <p:cNvPr id="15" name="Picture Placeholder 3">
            <a:extLst>
              <a:ext uri="{FF2B5EF4-FFF2-40B4-BE49-F238E27FC236}">
                <a16:creationId xmlns:a16="http://schemas.microsoft.com/office/drawing/2014/main" id="{E37D33EC-61D3-604F-90CC-FEE0175F683D}"/>
              </a:ext>
            </a:extLst>
          </p:cNvPr>
          <p:cNvSpPr>
            <a:spLocks noGrp="1"/>
          </p:cNvSpPr>
          <p:nvPr>
            <p:ph type="pic" sz="quarter" idx="18"/>
          </p:nvPr>
        </p:nvSpPr>
        <p:spPr>
          <a:xfrm>
            <a:off x="3100413" y="2426385"/>
            <a:ext cx="1033463" cy="1033462"/>
          </a:xfrm>
          <a:prstGeom prst="ellipse">
            <a:avLst/>
          </a:prstGeom>
          <a:ln w="28575">
            <a:solidFill>
              <a:schemeClr val="accent1"/>
            </a:solidFill>
          </a:ln>
        </p:spPr>
        <p:txBody>
          <a:bodyPr/>
          <a:lstStyle>
            <a:lvl1pPr marL="0" indent="0">
              <a:buNone/>
              <a:defRPr sz="1200"/>
            </a:lvl1pPr>
          </a:lstStyle>
          <a:p>
            <a:endParaRPr lang="en-GB" dirty="0"/>
          </a:p>
        </p:txBody>
      </p:sp>
      <p:sp>
        <p:nvSpPr>
          <p:cNvPr id="16" name="Picture Placeholder 3">
            <a:extLst>
              <a:ext uri="{FF2B5EF4-FFF2-40B4-BE49-F238E27FC236}">
                <a16:creationId xmlns:a16="http://schemas.microsoft.com/office/drawing/2014/main" id="{0F75035F-CB52-AE47-9098-625270B6C4FA}"/>
              </a:ext>
            </a:extLst>
          </p:cNvPr>
          <p:cNvSpPr>
            <a:spLocks noGrp="1"/>
          </p:cNvSpPr>
          <p:nvPr>
            <p:ph type="pic" sz="quarter" idx="19"/>
          </p:nvPr>
        </p:nvSpPr>
        <p:spPr>
          <a:xfrm>
            <a:off x="4482127" y="2426385"/>
            <a:ext cx="1033463" cy="1033462"/>
          </a:xfrm>
          <a:prstGeom prst="ellipse">
            <a:avLst/>
          </a:prstGeom>
          <a:ln w="28575">
            <a:solidFill>
              <a:schemeClr val="accent1"/>
            </a:solidFill>
          </a:ln>
        </p:spPr>
        <p:txBody>
          <a:bodyPr/>
          <a:lstStyle>
            <a:lvl1pPr marL="0" indent="0">
              <a:buNone/>
              <a:defRPr sz="1200"/>
            </a:lvl1pPr>
          </a:lstStyle>
          <a:p>
            <a:endParaRPr lang="en-GB" dirty="0"/>
          </a:p>
        </p:txBody>
      </p:sp>
      <p:sp>
        <p:nvSpPr>
          <p:cNvPr id="17" name="Picture Placeholder 3">
            <a:extLst>
              <a:ext uri="{FF2B5EF4-FFF2-40B4-BE49-F238E27FC236}">
                <a16:creationId xmlns:a16="http://schemas.microsoft.com/office/drawing/2014/main" id="{5BE5058D-E6DD-E14F-BE1D-F333731CC87E}"/>
              </a:ext>
            </a:extLst>
          </p:cNvPr>
          <p:cNvSpPr>
            <a:spLocks noGrp="1"/>
          </p:cNvSpPr>
          <p:nvPr>
            <p:ph type="pic" sz="quarter" idx="20"/>
          </p:nvPr>
        </p:nvSpPr>
        <p:spPr>
          <a:xfrm>
            <a:off x="5863841" y="2426385"/>
            <a:ext cx="1033463" cy="1033462"/>
          </a:xfrm>
          <a:prstGeom prst="ellipse">
            <a:avLst/>
          </a:prstGeom>
          <a:ln w="28575">
            <a:solidFill>
              <a:schemeClr val="accent1"/>
            </a:solidFill>
          </a:ln>
        </p:spPr>
        <p:txBody>
          <a:bodyPr/>
          <a:lstStyle>
            <a:lvl1pPr marL="0" indent="0">
              <a:buNone/>
              <a:defRPr sz="1200"/>
            </a:lvl1pPr>
          </a:lstStyle>
          <a:p>
            <a:endParaRPr lang="en-GB" dirty="0"/>
          </a:p>
        </p:txBody>
      </p:sp>
      <p:sp>
        <p:nvSpPr>
          <p:cNvPr id="18" name="Picture Placeholder 3">
            <a:extLst>
              <a:ext uri="{FF2B5EF4-FFF2-40B4-BE49-F238E27FC236}">
                <a16:creationId xmlns:a16="http://schemas.microsoft.com/office/drawing/2014/main" id="{60F14FCD-5548-014D-9073-94D083C24B94}"/>
              </a:ext>
            </a:extLst>
          </p:cNvPr>
          <p:cNvSpPr>
            <a:spLocks noGrp="1"/>
          </p:cNvSpPr>
          <p:nvPr>
            <p:ph type="pic" sz="quarter" idx="21"/>
          </p:nvPr>
        </p:nvSpPr>
        <p:spPr>
          <a:xfrm>
            <a:off x="7245555" y="2426385"/>
            <a:ext cx="1033463" cy="1033462"/>
          </a:xfrm>
          <a:prstGeom prst="ellipse">
            <a:avLst/>
          </a:prstGeom>
          <a:ln w="28575">
            <a:solidFill>
              <a:schemeClr val="accent1"/>
            </a:solidFill>
          </a:ln>
        </p:spPr>
        <p:txBody>
          <a:bodyPr/>
          <a:lstStyle>
            <a:lvl1pPr marL="0" indent="0">
              <a:buNone/>
              <a:defRPr sz="1200"/>
            </a:lvl1pPr>
          </a:lstStyle>
          <a:p>
            <a:endParaRPr lang="en-GB" dirty="0"/>
          </a:p>
        </p:txBody>
      </p:sp>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8814477" y="4891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dirty="0">
              <a:solidFill>
                <a:srgbClr val="009CDC"/>
              </a:solidFill>
            </a:endParaRPr>
          </a:p>
        </p:txBody>
      </p:sp>
      <p:sp>
        <p:nvSpPr>
          <p:cNvPr id="21" name="TextBox 20">
            <a:extLst>
              <a:ext uri="{FF2B5EF4-FFF2-40B4-BE49-F238E27FC236}">
                <a16:creationId xmlns:a16="http://schemas.microsoft.com/office/drawing/2014/main" id="{0FC5B1AB-4810-0F54-1AF3-9E7C72D798A3}"/>
              </a:ext>
            </a:extLst>
          </p:cNvPr>
          <p:cNvSpPr txBox="1"/>
          <p:nvPr userDrawn="1"/>
        </p:nvSpPr>
        <p:spPr>
          <a:xfrm>
            <a:off x="419128" y="2181241"/>
            <a:ext cx="2262158" cy="954107"/>
          </a:xfrm>
          <a:prstGeom prst="rect">
            <a:avLst/>
          </a:prstGeom>
          <a:noFill/>
        </p:spPr>
        <p:txBody>
          <a:bodyPr wrap="none" rtlCol="0">
            <a:spAutoFit/>
          </a:bodyPr>
          <a:lstStyle/>
          <a:p>
            <a:r>
              <a:rPr lang="en-US" sz="2800" b="1" i="0" dirty="0">
                <a:solidFill>
                  <a:schemeClr val="accent1"/>
                </a:solidFill>
                <a:latin typeface="Montserrat" pitchFamily="2" charset="77"/>
              </a:rPr>
              <a:t>WITH YOU </a:t>
            </a:r>
          </a:p>
          <a:p>
            <a:r>
              <a:rPr lang="en-US" sz="2800" b="0" i="0" dirty="0">
                <a:solidFill>
                  <a:schemeClr val="accent1"/>
                </a:solidFill>
                <a:latin typeface="Montserrat" pitchFamily="2" charset="77"/>
              </a:rPr>
              <a:t>TODAY</a:t>
            </a:r>
          </a:p>
        </p:txBody>
      </p:sp>
      <p:sp>
        <p:nvSpPr>
          <p:cNvPr id="24" name="Text Placeholder 23">
            <a:extLst>
              <a:ext uri="{FF2B5EF4-FFF2-40B4-BE49-F238E27FC236}">
                <a16:creationId xmlns:a16="http://schemas.microsoft.com/office/drawing/2014/main" id="{15C3E144-2AA0-B982-B007-E387E7EF657E}"/>
              </a:ext>
            </a:extLst>
          </p:cNvPr>
          <p:cNvSpPr>
            <a:spLocks noGrp="1"/>
          </p:cNvSpPr>
          <p:nvPr>
            <p:ph type="body" sz="quarter" idx="22" hasCustomPrompt="1"/>
          </p:nvPr>
        </p:nvSpPr>
        <p:spPr>
          <a:xfrm>
            <a:off x="2926581" y="1659622"/>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dirty="0"/>
              <a:t>Name goes here</a:t>
            </a:r>
            <a:endParaRPr lang="en-US" dirty="0"/>
          </a:p>
        </p:txBody>
      </p:sp>
      <p:sp>
        <p:nvSpPr>
          <p:cNvPr id="27" name="Text Placeholder 26">
            <a:extLst>
              <a:ext uri="{FF2B5EF4-FFF2-40B4-BE49-F238E27FC236}">
                <a16:creationId xmlns:a16="http://schemas.microsoft.com/office/drawing/2014/main" id="{A0C0B33E-8EE9-8752-4C22-FEAF418B16F8}"/>
              </a:ext>
            </a:extLst>
          </p:cNvPr>
          <p:cNvSpPr>
            <a:spLocks noGrp="1"/>
          </p:cNvSpPr>
          <p:nvPr>
            <p:ph type="body" sz="quarter" idx="23" hasCustomPrompt="1"/>
          </p:nvPr>
        </p:nvSpPr>
        <p:spPr>
          <a:xfrm>
            <a:off x="2926581" y="1937435"/>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dirty="0">
                <a:latin typeface="+mn-lt"/>
              </a:rPr>
              <a:t>Title</a:t>
            </a:r>
          </a:p>
          <a:p>
            <a:pPr lvl="0"/>
            <a:r>
              <a:rPr lang="en-US" sz="1000" dirty="0">
                <a:latin typeface="+mn-lt"/>
              </a:rPr>
              <a:t>Country</a:t>
            </a:r>
          </a:p>
        </p:txBody>
      </p:sp>
      <p:sp>
        <p:nvSpPr>
          <p:cNvPr id="28" name="Text Placeholder 23">
            <a:extLst>
              <a:ext uri="{FF2B5EF4-FFF2-40B4-BE49-F238E27FC236}">
                <a16:creationId xmlns:a16="http://schemas.microsoft.com/office/drawing/2014/main" id="{FD003D99-E108-86E9-98D3-1385ECBEE8F3}"/>
              </a:ext>
            </a:extLst>
          </p:cNvPr>
          <p:cNvSpPr>
            <a:spLocks noGrp="1"/>
          </p:cNvSpPr>
          <p:nvPr>
            <p:ph type="body" sz="quarter" idx="24" hasCustomPrompt="1"/>
          </p:nvPr>
        </p:nvSpPr>
        <p:spPr>
          <a:xfrm>
            <a:off x="4307706" y="1659622"/>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dirty="0"/>
              <a:t>Name goes here</a:t>
            </a:r>
            <a:endParaRPr lang="en-US" dirty="0"/>
          </a:p>
        </p:txBody>
      </p:sp>
      <p:sp>
        <p:nvSpPr>
          <p:cNvPr id="29" name="Text Placeholder 26">
            <a:extLst>
              <a:ext uri="{FF2B5EF4-FFF2-40B4-BE49-F238E27FC236}">
                <a16:creationId xmlns:a16="http://schemas.microsoft.com/office/drawing/2014/main" id="{9DB1A669-F5BE-0C6D-D071-C4F18A34B6A2}"/>
              </a:ext>
            </a:extLst>
          </p:cNvPr>
          <p:cNvSpPr>
            <a:spLocks noGrp="1"/>
          </p:cNvSpPr>
          <p:nvPr>
            <p:ph type="body" sz="quarter" idx="25" hasCustomPrompt="1"/>
          </p:nvPr>
        </p:nvSpPr>
        <p:spPr>
          <a:xfrm>
            <a:off x="4307706" y="1937435"/>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dirty="0">
                <a:latin typeface="+mn-lt"/>
              </a:rPr>
              <a:t>Title</a:t>
            </a:r>
          </a:p>
          <a:p>
            <a:pPr lvl="0"/>
            <a:r>
              <a:rPr lang="en-US" sz="1000" dirty="0">
                <a:latin typeface="+mn-lt"/>
              </a:rPr>
              <a:t>Country</a:t>
            </a:r>
          </a:p>
        </p:txBody>
      </p:sp>
      <p:sp>
        <p:nvSpPr>
          <p:cNvPr id="30" name="Text Placeholder 23">
            <a:extLst>
              <a:ext uri="{FF2B5EF4-FFF2-40B4-BE49-F238E27FC236}">
                <a16:creationId xmlns:a16="http://schemas.microsoft.com/office/drawing/2014/main" id="{36057E91-B59F-E2D5-E020-3B8BB4640460}"/>
              </a:ext>
            </a:extLst>
          </p:cNvPr>
          <p:cNvSpPr>
            <a:spLocks noGrp="1"/>
          </p:cNvSpPr>
          <p:nvPr>
            <p:ph type="body" sz="quarter" idx="26" hasCustomPrompt="1"/>
          </p:nvPr>
        </p:nvSpPr>
        <p:spPr>
          <a:xfrm>
            <a:off x="5690011" y="1659622"/>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dirty="0"/>
              <a:t>Name goes here</a:t>
            </a:r>
            <a:endParaRPr lang="en-US" dirty="0"/>
          </a:p>
        </p:txBody>
      </p:sp>
      <p:sp>
        <p:nvSpPr>
          <p:cNvPr id="31" name="Text Placeholder 26">
            <a:extLst>
              <a:ext uri="{FF2B5EF4-FFF2-40B4-BE49-F238E27FC236}">
                <a16:creationId xmlns:a16="http://schemas.microsoft.com/office/drawing/2014/main" id="{F8067875-E1B0-3470-362E-91D28BED20E8}"/>
              </a:ext>
            </a:extLst>
          </p:cNvPr>
          <p:cNvSpPr>
            <a:spLocks noGrp="1"/>
          </p:cNvSpPr>
          <p:nvPr>
            <p:ph type="body" sz="quarter" idx="27" hasCustomPrompt="1"/>
          </p:nvPr>
        </p:nvSpPr>
        <p:spPr>
          <a:xfrm>
            <a:off x="5690011" y="1937435"/>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dirty="0">
                <a:latin typeface="+mn-lt"/>
              </a:rPr>
              <a:t>Title</a:t>
            </a:r>
          </a:p>
          <a:p>
            <a:pPr lvl="0"/>
            <a:r>
              <a:rPr lang="en-US" sz="1000" dirty="0">
                <a:latin typeface="+mn-lt"/>
              </a:rPr>
              <a:t>Country</a:t>
            </a:r>
          </a:p>
        </p:txBody>
      </p:sp>
      <p:sp>
        <p:nvSpPr>
          <p:cNvPr id="32" name="Text Placeholder 23">
            <a:extLst>
              <a:ext uri="{FF2B5EF4-FFF2-40B4-BE49-F238E27FC236}">
                <a16:creationId xmlns:a16="http://schemas.microsoft.com/office/drawing/2014/main" id="{59F0C3B0-D1FE-5A6D-7B5C-42FEA0BB3C18}"/>
              </a:ext>
            </a:extLst>
          </p:cNvPr>
          <p:cNvSpPr>
            <a:spLocks noGrp="1"/>
          </p:cNvSpPr>
          <p:nvPr>
            <p:ph type="body" sz="quarter" idx="28" hasCustomPrompt="1"/>
          </p:nvPr>
        </p:nvSpPr>
        <p:spPr>
          <a:xfrm>
            <a:off x="7069956" y="1659622"/>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dirty="0"/>
              <a:t>Name goes here</a:t>
            </a:r>
            <a:endParaRPr lang="en-US" dirty="0"/>
          </a:p>
        </p:txBody>
      </p:sp>
      <p:sp>
        <p:nvSpPr>
          <p:cNvPr id="33" name="Text Placeholder 26">
            <a:extLst>
              <a:ext uri="{FF2B5EF4-FFF2-40B4-BE49-F238E27FC236}">
                <a16:creationId xmlns:a16="http://schemas.microsoft.com/office/drawing/2014/main" id="{44A447C7-2A43-718B-88F2-5BF444F3D4B6}"/>
              </a:ext>
            </a:extLst>
          </p:cNvPr>
          <p:cNvSpPr>
            <a:spLocks noGrp="1"/>
          </p:cNvSpPr>
          <p:nvPr>
            <p:ph type="body" sz="quarter" idx="29" hasCustomPrompt="1"/>
          </p:nvPr>
        </p:nvSpPr>
        <p:spPr>
          <a:xfrm>
            <a:off x="7069956" y="1937435"/>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dirty="0">
                <a:latin typeface="+mn-lt"/>
              </a:rPr>
              <a:t>Title</a:t>
            </a:r>
          </a:p>
          <a:p>
            <a:pPr lvl="0"/>
            <a:r>
              <a:rPr lang="en-US" sz="1000" dirty="0">
                <a:latin typeface="+mn-lt"/>
              </a:rPr>
              <a:t>Country</a:t>
            </a:r>
          </a:p>
        </p:txBody>
      </p:sp>
      <p:sp>
        <p:nvSpPr>
          <p:cNvPr id="34" name="Text Placeholder 23">
            <a:extLst>
              <a:ext uri="{FF2B5EF4-FFF2-40B4-BE49-F238E27FC236}">
                <a16:creationId xmlns:a16="http://schemas.microsoft.com/office/drawing/2014/main" id="{1E1013B3-4BCB-CC82-767B-383B2AB72BC0}"/>
              </a:ext>
            </a:extLst>
          </p:cNvPr>
          <p:cNvSpPr>
            <a:spLocks noGrp="1"/>
          </p:cNvSpPr>
          <p:nvPr>
            <p:ph type="body" sz="quarter" idx="30" hasCustomPrompt="1"/>
          </p:nvPr>
        </p:nvSpPr>
        <p:spPr>
          <a:xfrm>
            <a:off x="2926581" y="3480450"/>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dirty="0"/>
              <a:t>Name goes here</a:t>
            </a:r>
            <a:endParaRPr lang="en-US" dirty="0"/>
          </a:p>
        </p:txBody>
      </p:sp>
      <p:sp>
        <p:nvSpPr>
          <p:cNvPr id="35" name="Text Placeholder 26">
            <a:extLst>
              <a:ext uri="{FF2B5EF4-FFF2-40B4-BE49-F238E27FC236}">
                <a16:creationId xmlns:a16="http://schemas.microsoft.com/office/drawing/2014/main" id="{B75FCB36-C2C1-D541-D59A-B15F2D4C9304}"/>
              </a:ext>
            </a:extLst>
          </p:cNvPr>
          <p:cNvSpPr>
            <a:spLocks noGrp="1"/>
          </p:cNvSpPr>
          <p:nvPr>
            <p:ph type="body" sz="quarter" idx="31" hasCustomPrompt="1"/>
          </p:nvPr>
        </p:nvSpPr>
        <p:spPr>
          <a:xfrm>
            <a:off x="2926581" y="3758263"/>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dirty="0">
                <a:latin typeface="+mn-lt"/>
              </a:rPr>
              <a:t>Title</a:t>
            </a:r>
          </a:p>
          <a:p>
            <a:pPr lvl="0"/>
            <a:r>
              <a:rPr lang="en-US" sz="1000" dirty="0">
                <a:latin typeface="+mn-lt"/>
              </a:rPr>
              <a:t>Country</a:t>
            </a:r>
          </a:p>
        </p:txBody>
      </p:sp>
      <p:sp>
        <p:nvSpPr>
          <p:cNvPr id="36" name="Text Placeholder 23">
            <a:extLst>
              <a:ext uri="{FF2B5EF4-FFF2-40B4-BE49-F238E27FC236}">
                <a16:creationId xmlns:a16="http://schemas.microsoft.com/office/drawing/2014/main" id="{63B34390-F493-B417-8841-CCC36CEC5C53}"/>
              </a:ext>
            </a:extLst>
          </p:cNvPr>
          <p:cNvSpPr>
            <a:spLocks noGrp="1"/>
          </p:cNvSpPr>
          <p:nvPr>
            <p:ph type="body" sz="quarter" idx="32" hasCustomPrompt="1"/>
          </p:nvPr>
        </p:nvSpPr>
        <p:spPr>
          <a:xfrm>
            <a:off x="4307706" y="3480450"/>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dirty="0"/>
              <a:t>Name goes here</a:t>
            </a:r>
            <a:endParaRPr lang="en-US" dirty="0"/>
          </a:p>
        </p:txBody>
      </p:sp>
      <p:sp>
        <p:nvSpPr>
          <p:cNvPr id="37" name="Text Placeholder 26">
            <a:extLst>
              <a:ext uri="{FF2B5EF4-FFF2-40B4-BE49-F238E27FC236}">
                <a16:creationId xmlns:a16="http://schemas.microsoft.com/office/drawing/2014/main" id="{112644D5-05EF-D4B2-01E0-A14200716105}"/>
              </a:ext>
            </a:extLst>
          </p:cNvPr>
          <p:cNvSpPr>
            <a:spLocks noGrp="1"/>
          </p:cNvSpPr>
          <p:nvPr>
            <p:ph type="body" sz="quarter" idx="33" hasCustomPrompt="1"/>
          </p:nvPr>
        </p:nvSpPr>
        <p:spPr>
          <a:xfrm>
            <a:off x="4307706" y="3758263"/>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dirty="0">
                <a:latin typeface="+mn-lt"/>
              </a:rPr>
              <a:t>Title</a:t>
            </a:r>
          </a:p>
          <a:p>
            <a:pPr lvl="0"/>
            <a:r>
              <a:rPr lang="en-US" sz="1000" dirty="0">
                <a:latin typeface="+mn-lt"/>
              </a:rPr>
              <a:t>Country</a:t>
            </a:r>
          </a:p>
        </p:txBody>
      </p:sp>
      <p:sp>
        <p:nvSpPr>
          <p:cNvPr id="38" name="Text Placeholder 23">
            <a:extLst>
              <a:ext uri="{FF2B5EF4-FFF2-40B4-BE49-F238E27FC236}">
                <a16:creationId xmlns:a16="http://schemas.microsoft.com/office/drawing/2014/main" id="{298FEED9-3A26-F250-8DF3-1C78A19A4747}"/>
              </a:ext>
            </a:extLst>
          </p:cNvPr>
          <p:cNvSpPr>
            <a:spLocks noGrp="1"/>
          </p:cNvSpPr>
          <p:nvPr>
            <p:ph type="body" sz="quarter" idx="34" hasCustomPrompt="1"/>
          </p:nvPr>
        </p:nvSpPr>
        <p:spPr>
          <a:xfrm>
            <a:off x="5690011" y="3480450"/>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dirty="0"/>
              <a:t>Name goes here</a:t>
            </a:r>
            <a:endParaRPr lang="en-US" dirty="0"/>
          </a:p>
        </p:txBody>
      </p:sp>
      <p:sp>
        <p:nvSpPr>
          <p:cNvPr id="39" name="Text Placeholder 26">
            <a:extLst>
              <a:ext uri="{FF2B5EF4-FFF2-40B4-BE49-F238E27FC236}">
                <a16:creationId xmlns:a16="http://schemas.microsoft.com/office/drawing/2014/main" id="{4857701A-7624-B55C-700F-49C837D25206}"/>
              </a:ext>
            </a:extLst>
          </p:cNvPr>
          <p:cNvSpPr>
            <a:spLocks noGrp="1"/>
          </p:cNvSpPr>
          <p:nvPr>
            <p:ph type="body" sz="quarter" idx="35" hasCustomPrompt="1"/>
          </p:nvPr>
        </p:nvSpPr>
        <p:spPr>
          <a:xfrm>
            <a:off x="5690011" y="3758263"/>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dirty="0">
                <a:latin typeface="+mn-lt"/>
              </a:rPr>
              <a:t>Title</a:t>
            </a:r>
          </a:p>
          <a:p>
            <a:pPr lvl="0"/>
            <a:r>
              <a:rPr lang="en-US" sz="1000" dirty="0">
                <a:latin typeface="+mn-lt"/>
              </a:rPr>
              <a:t>Country</a:t>
            </a:r>
          </a:p>
        </p:txBody>
      </p:sp>
      <p:sp>
        <p:nvSpPr>
          <p:cNvPr id="40" name="Text Placeholder 23">
            <a:extLst>
              <a:ext uri="{FF2B5EF4-FFF2-40B4-BE49-F238E27FC236}">
                <a16:creationId xmlns:a16="http://schemas.microsoft.com/office/drawing/2014/main" id="{CB0782A0-0E94-A1B1-60BA-D208995871B8}"/>
              </a:ext>
            </a:extLst>
          </p:cNvPr>
          <p:cNvSpPr>
            <a:spLocks noGrp="1"/>
          </p:cNvSpPr>
          <p:nvPr>
            <p:ph type="body" sz="quarter" idx="36" hasCustomPrompt="1"/>
          </p:nvPr>
        </p:nvSpPr>
        <p:spPr>
          <a:xfrm>
            <a:off x="7069956" y="3480450"/>
            <a:ext cx="1381125" cy="290512"/>
          </a:xfrm>
          <a:prstGeom prst="rect">
            <a:avLst/>
          </a:prstGeom>
        </p:spPr>
        <p:txBody>
          <a:bodyPr anchor="ctr"/>
          <a:lstStyle>
            <a:lvl1pPr marL="0" indent="0" algn="ctr">
              <a:buNone/>
              <a:defRPr sz="1200" b="0" i="0">
                <a:solidFill>
                  <a:schemeClr val="accent1"/>
                </a:solidFill>
                <a:latin typeface="Open Sans Light" pitchFamily="2" charset="0"/>
                <a:ea typeface="Open Sans Light" pitchFamily="2" charset="0"/>
                <a:cs typeface="Open Sans Light" pitchFamily="2" charset="0"/>
              </a:defRPr>
            </a:lvl1pPr>
          </a:lstStyle>
          <a:p>
            <a:pPr lvl="0"/>
            <a:r>
              <a:rPr lang="en-US" i="1" dirty="0"/>
              <a:t>Name goes here</a:t>
            </a:r>
            <a:endParaRPr lang="en-US" dirty="0"/>
          </a:p>
        </p:txBody>
      </p:sp>
      <p:sp>
        <p:nvSpPr>
          <p:cNvPr id="41" name="Text Placeholder 26">
            <a:extLst>
              <a:ext uri="{FF2B5EF4-FFF2-40B4-BE49-F238E27FC236}">
                <a16:creationId xmlns:a16="http://schemas.microsoft.com/office/drawing/2014/main" id="{C0ADAFC9-FB69-4B42-49C0-E0C06B134743}"/>
              </a:ext>
            </a:extLst>
          </p:cNvPr>
          <p:cNvSpPr>
            <a:spLocks noGrp="1"/>
          </p:cNvSpPr>
          <p:nvPr>
            <p:ph type="body" sz="quarter" idx="37" hasCustomPrompt="1"/>
          </p:nvPr>
        </p:nvSpPr>
        <p:spPr>
          <a:xfrm>
            <a:off x="7069956" y="3758263"/>
            <a:ext cx="1381125" cy="396875"/>
          </a:xfrm>
          <a:prstGeom prst="rect">
            <a:avLst/>
          </a:prstGeom>
        </p:spPr>
        <p:txBody>
          <a:bodyPr/>
          <a:lstStyle>
            <a:lvl1pPr marL="0" indent="0" algn="ctr">
              <a:spcBef>
                <a:spcPts val="100"/>
              </a:spcBef>
              <a:buNone/>
              <a:defRPr sz="1000" b="0" i="0">
                <a:latin typeface="Open Sans Light" pitchFamily="2" charset="0"/>
                <a:ea typeface="Open Sans Light" pitchFamily="2" charset="0"/>
                <a:cs typeface="Open Sans Light"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1000" dirty="0">
                <a:latin typeface="+mn-lt"/>
              </a:rPr>
              <a:t>Title</a:t>
            </a:r>
          </a:p>
          <a:p>
            <a:pPr lvl="0"/>
            <a:r>
              <a:rPr lang="en-US" sz="1000" dirty="0">
                <a:latin typeface="+mn-lt"/>
              </a:rPr>
              <a:t>Country</a:t>
            </a:r>
          </a:p>
        </p:txBody>
      </p:sp>
      <p:pic>
        <p:nvPicPr>
          <p:cNvPr id="5" name="Picture 4">
            <a:extLst>
              <a:ext uri="{FF2B5EF4-FFF2-40B4-BE49-F238E27FC236}">
                <a16:creationId xmlns:a16="http://schemas.microsoft.com/office/drawing/2014/main" id="{50737B63-8267-0C4A-05D4-4DBB3845F13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8995" y="4874301"/>
            <a:ext cx="1316786" cy="158373"/>
          </a:xfrm>
          <a:prstGeom prst="rect">
            <a:avLst/>
          </a:prstGeom>
        </p:spPr>
      </p:pic>
      <p:pic>
        <p:nvPicPr>
          <p:cNvPr id="3" name="Picture 2" descr="A black background with grey arrows&#10;&#10;Description automatically generated">
            <a:extLst>
              <a:ext uri="{FF2B5EF4-FFF2-40B4-BE49-F238E27FC236}">
                <a16:creationId xmlns:a16="http://schemas.microsoft.com/office/drawing/2014/main" id="{EF2FED56-8FD1-67B3-3861-95ACB29EA9F4}"/>
              </a:ext>
            </a:extLst>
          </p:cNvPr>
          <p:cNvPicPr>
            <a:picLocks noChangeAspect="1"/>
          </p:cNvPicPr>
          <p:nvPr userDrawn="1"/>
        </p:nvPicPr>
        <p:blipFill>
          <a:blip r:embed="rId3" cstate="print">
            <a:alphaModFix amt="40000"/>
            <a:extLst>
              <a:ext uri="{28A0092B-C50C-407E-A947-70E740481C1C}">
                <a14:useLocalDpi xmlns:a14="http://schemas.microsoft.com/office/drawing/2010/main" val="0"/>
              </a:ext>
            </a:extLst>
          </a:blip>
          <a:srcRect l="65801" r="1287" b="-7023"/>
          <a:stretch/>
        </p:blipFill>
        <p:spPr>
          <a:xfrm>
            <a:off x="0" y="0"/>
            <a:ext cx="2811952" cy="5143500"/>
          </a:xfrm>
          <a:prstGeom prst="rect">
            <a:avLst/>
          </a:prstGeom>
        </p:spPr>
      </p:pic>
    </p:spTree>
    <p:extLst>
      <p:ext uri="{BB962C8B-B14F-4D97-AF65-F5344CB8AC3E}">
        <p14:creationId xmlns:p14="http://schemas.microsoft.com/office/powerpoint/2010/main" val="129264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over_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AE5E05-22CF-6153-6D9F-012F0CA5CE05}"/>
              </a:ext>
            </a:extLst>
          </p:cNvPr>
          <p:cNvSpPr/>
          <p:nvPr userDrawn="1"/>
        </p:nvSpPr>
        <p:spPr>
          <a:xfrm>
            <a:off x="1017588" y="1000745"/>
            <a:ext cx="8126412" cy="412591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DE4BBA91-FB68-AFF3-CC0A-9EE6704A6501}"/>
              </a:ext>
            </a:extLst>
          </p:cNvPr>
          <p:cNvSpPr>
            <a:spLocks noGrp="1"/>
          </p:cNvSpPr>
          <p:nvPr>
            <p:ph type="pic" sz="quarter" idx="12"/>
          </p:nvPr>
        </p:nvSpPr>
        <p:spPr>
          <a:xfrm>
            <a:off x="1017588" y="1000745"/>
            <a:ext cx="8126412" cy="4125912"/>
          </a:xfrm>
          <a:prstGeom prst="rect">
            <a:avLst/>
          </a:prstGeom>
        </p:spPr>
        <p:txBody>
          <a:bodyPr/>
          <a:lstStyle/>
          <a:p>
            <a:endParaRPr lang="en-US" dirty="0"/>
          </a:p>
        </p:txBody>
      </p:sp>
      <p:pic>
        <p:nvPicPr>
          <p:cNvPr id="5" name="Picture 4">
            <a:extLst>
              <a:ext uri="{FF2B5EF4-FFF2-40B4-BE49-F238E27FC236}">
                <a16:creationId xmlns:a16="http://schemas.microsoft.com/office/drawing/2014/main" id="{A555A920-11FE-5086-10A9-A769A0390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7588" y="335926"/>
            <a:ext cx="2873829" cy="343610"/>
          </a:xfrm>
          <a:prstGeom prst="rect">
            <a:avLst/>
          </a:prstGeom>
        </p:spPr>
      </p:pic>
      <p:sp>
        <p:nvSpPr>
          <p:cNvPr id="15" name="Rectangle 14">
            <a:extLst>
              <a:ext uri="{FF2B5EF4-FFF2-40B4-BE49-F238E27FC236}">
                <a16:creationId xmlns:a16="http://schemas.microsoft.com/office/drawing/2014/main" id="{0FC81A9F-DEE9-C57D-B2E4-1CCA22A7DCFB}"/>
              </a:ext>
            </a:extLst>
          </p:cNvPr>
          <p:cNvSpPr/>
          <p:nvPr userDrawn="1"/>
        </p:nvSpPr>
        <p:spPr>
          <a:xfrm>
            <a:off x="0" y="2571750"/>
            <a:ext cx="4572000" cy="12913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6">
            <a:extLst>
              <a:ext uri="{FF2B5EF4-FFF2-40B4-BE49-F238E27FC236}">
                <a16:creationId xmlns:a16="http://schemas.microsoft.com/office/drawing/2014/main" id="{A6B5A30E-196D-2FEF-900F-5D0336AB2981}"/>
              </a:ext>
            </a:extLst>
          </p:cNvPr>
          <p:cNvSpPr>
            <a:spLocks noGrp="1"/>
          </p:cNvSpPr>
          <p:nvPr>
            <p:ph type="body" sz="quarter" idx="10" hasCustomPrompt="1"/>
          </p:nvPr>
        </p:nvSpPr>
        <p:spPr>
          <a:xfrm>
            <a:off x="468313" y="2842074"/>
            <a:ext cx="3873500" cy="476983"/>
          </a:xfrm>
          <a:prstGeom prst="rect">
            <a:avLst/>
          </a:prstGeom>
        </p:spPr>
        <p:txBody>
          <a:bodyPr/>
          <a:lstStyle>
            <a:lvl1pPr marL="0" indent="0">
              <a:buNone/>
              <a:defRPr sz="2200" b="1">
                <a:solidFill>
                  <a:schemeClr val="bg1"/>
                </a:solidFill>
                <a:latin typeface="Montserrat" pitchFamily="2" charset="77"/>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GB" dirty="0"/>
              <a:t>TITLE OF PRESENTATION </a:t>
            </a:r>
            <a:endParaRPr lang="en-US" dirty="0"/>
          </a:p>
        </p:txBody>
      </p:sp>
      <p:sp>
        <p:nvSpPr>
          <p:cNvPr id="18" name="Text Placeholder 16">
            <a:extLst>
              <a:ext uri="{FF2B5EF4-FFF2-40B4-BE49-F238E27FC236}">
                <a16:creationId xmlns:a16="http://schemas.microsoft.com/office/drawing/2014/main" id="{00B0B5AB-99F0-3C1F-4A69-0048070C384F}"/>
              </a:ext>
            </a:extLst>
          </p:cNvPr>
          <p:cNvSpPr>
            <a:spLocks noGrp="1"/>
          </p:cNvSpPr>
          <p:nvPr>
            <p:ph type="body" sz="quarter" idx="11" hasCustomPrompt="1"/>
          </p:nvPr>
        </p:nvSpPr>
        <p:spPr>
          <a:xfrm>
            <a:off x="468313" y="3449680"/>
            <a:ext cx="3873500" cy="207471"/>
          </a:xfrm>
          <a:prstGeom prst="rect">
            <a:avLst/>
          </a:prstGeom>
        </p:spPr>
        <p:txBody>
          <a:bodyPr/>
          <a:lstStyle>
            <a:lvl1pPr marL="0" indent="0">
              <a:buNone/>
              <a:defRPr sz="1400" b="0">
                <a:solidFill>
                  <a:schemeClr val="bg1"/>
                </a:solidFill>
                <a:latin typeface="+mn-lt"/>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GB" dirty="0"/>
              <a:t>PRESENTER AND DATE</a:t>
            </a:r>
            <a:endParaRPr lang="en-US" dirty="0"/>
          </a:p>
        </p:txBody>
      </p:sp>
    </p:spTree>
    <p:extLst>
      <p:ext uri="{BB962C8B-B14F-4D97-AF65-F5344CB8AC3E}">
        <p14:creationId xmlns:p14="http://schemas.microsoft.com/office/powerpoint/2010/main" val="267394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ver_Slide">
    <p:spTree>
      <p:nvGrpSpPr>
        <p:cNvPr id="1" name=""/>
        <p:cNvGrpSpPr/>
        <p:nvPr/>
      </p:nvGrpSpPr>
      <p:grpSpPr>
        <a:xfrm>
          <a:off x="0" y="0"/>
          <a:ext cx="0" cy="0"/>
          <a:chOff x="0" y="0"/>
          <a:chExt cx="0" cy="0"/>
        </a:xfrm>
      </p:grpSpPr>
      <p:pic>
        <p:nvPicPr>
          <p:cNvPr id="3" name="Picture 2" descr="A group of people raising their hands&#10;&#10;Description automatically generated">
            <a:extLst>
              <a:ext uri="{FF2B5EF4-FFF2-40B4-BE49-F238E27FC236}">
                <a16:creationId xmlns:a16="http://schemas.microsoft.com/office/drawing/2014/main" id="{193A9B0B-302E-3B5F-7904-65957D662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704"/>
          <a:stretch/>
        </p:blipFill>
        <p:spPr>
          <a:xfrm>
            <a:off x="1017633" y="1030350"/>
            <a:ext cx="8126367" cy="4113150"/>
          </a:xfrm>
          <a:prstGeom prst="rect">
            <a:avLst/>
          </a:prstGeom>
        </p:spPr>
      </p:pic>
      <p:pic>
        <p:nvPicPr>
          <p:cNvPr id="5" name="Picture 4">
            <a:extLst>
              <a:ext uri="{FF2B5EF4-FFF2-40B4-BE49-F238E27FC236}">
                <a16:creationId xmlns:a16="http://schemas.microsoft.com/office/drawing/2014/main" id="{A555A920-11FE-5086-10A9-A769A03906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7247" y="338031"/>
            <a:ext cx="2854601" cy="339400"/>
          </a:xfrm>
          <a:prstGeom prst="rect">
            <a:avLst/>
          </a:prstGeom>
        </p:spPr>
      </p:pic>
      <p:sp>
        <p:nvSpPr>
          <p:cNvPr id="15" name="Rectangle 14">
            <a:extLst>
              <a:ext uri="{FF2B5EF4-FFF2-40B4-BE49-F238E27FC236}">
                <a16:creationId xmlns:a16="http://schemas.microsoft.com/office/drawing/2014/main" id="{0FC81A9F-DEE9-C57D-B2E4-1CCA22A7DCFB}"/>
              </a:ext>
            </a:extLst>
          </p:cNvPr>
          <p:cNvSpPr/>
          <p:nvPr userDrawn="1"/>
        </p:nvSpPr>
        <p:spPr>
          <a:xfrm>
            <a:off x="0" y="2571750"/>
            <a:ext cx="1893455" cy="12913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D3A98DA-0242-2678-D710-5E41D6680A23}"/>
              </a:ext>
            </a:extLst>
          </p:cNvPr>
          <p:cNvSpPr txBox="1"/>
          <p:nvPr userDrawn="1"/>
        </p:nvSpPr>
        <p:spPr>
          <a:xfrm>
            <a:off x="314182" y="2894272"/>
            <a:ext cx="1265090" cy="646331"/>
          </a:xfrm>
          <a:prstGeom prst="rect">
            <a:avLst/>
          </a:prstGeom>
          <a:noFill/>
        </p:spPr>
        <p:txBody>
          <a:bodyPr wrap="none" rtlCol="0">
            <a:spAutoFit/>
          </a:bodyPr>
          <a:lstStyle/>
          <a:p>
            <a:r>
              <a:rPr lang="en-US" sz="3600" b="1" i="0" dirty="0">
                <a:solidFill>
                  <a:schemeClr val="bg1"/>
                </a:solidFill>
                <a:latin typeface="Montserrat" pitchFamily="2" charset="77"/>
              </a:rPr>
              <a:t>Q&amp;A</a:t>
            </a:r>
            <a:endParaRPr lang="en-US" sz="3600" b="0" i="0" dirty="0">
              <a:solidFill>
                <a:schemeClr val="bg1"/>
              </a:solidFill>
              <a:latin typeface="Montserrat" pitchFamily="2" charset="77"/>
            </a:endParaRPr>
          </a:p>
        </p:txBody>
      </p:sp>
    </p:spTree>
    <p:extLst>
      <p:ext uri="{BB962C8B-B14F-4D97-AF65-F5344CB8AC3E}">
        <p14:creationId xmlns:p14="http://schemas.microsoft.com/office/powerpoint/2010/main" val="99168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over_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A85117-4F08-59FB-511C-1D1FCD87345D}"/>
              </a:ext>
            </a:extLst>
          </p:cNvPr>
          <p:cNvPicPr>
            <a:picLocks noChangeAspect="1"/>
          </p:cNvPicPr>
          <p:nvPr userDrawn="1"/>
        </p:nvPicPr>
        <p:blipFill>
          <a:blip r:embed="rId2">
            <a:extLst>
              <a:ext uri="{28A0092B-C50C-407E-A947-70E740481C1C}">
                <a14:useLocalDpi xmlns:a14="http://schemas.microsoft.com/office/drawing/2010/main" val="0"/>
              </a:ext>
            </a:extLst>
          </a:blip>
          <a:srcRect t="4883" b="4883"/>
          <a:stretch/>
        </p:blipFill>
        <p:spPr>
          <a:xfrm>
            <a:off x="1017633" y="1017632"/>
            <a:ext cx="8126367" cy="4125868"/>
          </a:xfrm>
          <a:prstGeom prst="rect">
            <a:avLst/>
          </a:prstGeom>
        </p:spPr>
      </p:pic>
      <p:pic>
        <p:nvPicPr>
          <p:cNvPr id="3" name="Picture 2">
            <a:extLst>
              <a:ext uri="{FF2B5EF4-FFF2-40B4-BE49-F238E27FC236}">
                <a16:creationId xmlns:a16="http://schemas.microsoft.com/office/drawing/2014/main" id="{43041F7A-03E0-A9A2-7824-B618478E65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633" y="335926"/>
            <a:ext cx="2873829" cy="343610"/>
          </a:xfrm>
          <a:prstGeom prst="rect">
            <a:avLst/>
          </a:prstGeom>
        </p:spPr>
      </p:pic>
      <p:sp>
        <p:nvSpPr>
          <p:cNvPr id="2" name="Freeform 27">
            <a:extLst>
              <a:ext uri="{FF2B5EF4-FFF2-40B4-BE49-F238E27FC236}">
                <a16:creationId xmlns:a16="http://schemas.microsoft.com/office/drawing/2014/main" id="{AEBBBC8A-9BC3-0A75-821F-1078A3F0A68D}"/>
              </a:ext>
            </a:extLst>
          </p:cNvPr>
          <p:cNvSpPr/>
          <p:nvPr userDrawn="1"/>
        </p:nvSpPr>
        <p:spPr>
          <a:xfrm rot="2727477">
            <a:off x="7553648" y="2510242"/>
            <a:ext cx="1139229" cy="1124651"/>
          </a:xfrm>
          <a:custGeom>
            <a:avLst/>
            <a:gdLst>
              <a:gd name="connsiteX0" fmla="*/ 468537 w 468537"/>
              <a:gd name="connsiteY0" fmla="*/ 1 h 468537"/>
              <a:gd name="connsiteX1" fmla="*/ 468537 w 468537"/>
              <a:gd name="connsiteY1" fmla="*/ 468537 h 468537"/>
              <a:gd name="connsiteX2" fmla="*/ 256940 w 468537"/>
              <a:gd name="connsiteY2" fmla="*/ 468537 h 468537"/>
              <a:gd name="connsiteX3" fmla="*/ 256940 w 468537"/>
              <a:gd name="connsiteY3" fmla="*/ 211598 h 468537"/>
              <a:gd name="connsiteX4" fmla="*/ 0 w 468537"/>
              <a:gd name="connsiteY4" fmla="*/ 211598 h 468537"/>
              <a:gd name="connsiteX5" fmla="*/ 0 w 468537"/>
              <a:gd name="connsiteY5" fmla="*/ 0 h 468537"/>
              <a:gd name="connsiteX6" fmla="*/ 468537 w 468537"/>
              <a:gd name="connsiteY6" fmla="*/ 0 h 468537"/>
              <a:gd name="connsiteX7" fmla="*/ 468537 w 468537"/>
              <a:gd name="connsiteY7" fmla="*/ 1 h 46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537" h="468537">
                <a:moveTo>
                  <a:pt x="468537" y="1"/>
                </a:moveTo>
                <a:lnTo>
                  <a:pt x="468537" y="468537"/>
                </a:lnTo>
                <a:lnTo>
                  <a:pt x="256940" y="468537"/>
                </a:lnTo>
                <a:lnTo>
                  <a:pt x="256940" y="211598"/>
                </a:lnTo>
                <a:lnTo>
                  <a:pt x="0" y="211598"/>
                </a:lnTo>
                <a:lnTo>
                  <a:pt x="0" y="0"/>
                </a:lnTo>
                <a:lnTo>
                  <a:pt x="468537" y="0"/>
                </a:lnTo>
                <a:lnTo>
                  <a:pt x="468537" y="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2">
            <a:extLst>
              <a:ext uri="{FF2B5EF4-FFF2-40B4-BE49-F238E27FC236}">
                <a16:creationId xmlns:a16="http://schemas.microsoft.com/office/drawing/2014/main" id="{9863DD10-29FB-8B81-0EB9-C6113B36102A}"/>
              </a:ext>
            </a:extLst>
          </p:cNvPr>
          <p:cNvPicPr>
            <a:picLocks noChangeAspect="1" noChangeArrowheads="1"/>
          </p:cNvPicPr>
          <p:nvPr userDrawn="1"/>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15" t="8272" r="1164" b="16821"/>
          <a:stretch/>
        </p:blipFill>
        <p:spPr bwMode="auto">
          <a:xfrm>
            <a:off x="912444" y="877931"/>
            <a:ext cx="8231555" cy="42655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FC81A9F-DEE9-C57D-B2E4-1CCA22A7DCFB}"/>
              </a:ext>
            </a:extLst>
          </p:cNvPr>
          <p:cNvSpPr/>
          <p:nvPr userDrawn="1"/>
        </p:nvSpPr>
        <p:spPr>
          <a:xfrm>
            <a:off x="0" y="2571750"/>
            <a:ext cx="4248727" cy="21648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6">
            <a:extLst>
              <a:ext uri="{FF2B5EF4-FFF2-40B4-BE49-F238E27FC236}">
                <a16:creationId xmlns:a16="http://schemas.microsoft.com/office/drawing/2014/main" id="{A6B5A30E-196D-2FEF-900F-5D0336AB2981}"/>
              </a:ext>
            </a:extLst>
          </p:cNvPr>
          <p:cNvSpPr>
            <a:spLocks noGrp="1"/>
          </p:cNvSpPr>
          <p:nvPr>
            <p:ph type="body" sz="quarter" idx="10" hasCustomPrompt="1"/>
          </p:nvPr>
        </p:nvSpPr>
        <p:spPr>
          <a:xfrm>
            <a:off x="468313" y="2842074"/>
            <a:ext cx="3599616" cy="476983"/>
          </a:xfrm>
          <a:prstGeom prst="rect">
            <a:avLst/>
          </a:prstGeom>
        </p:spPr>
        <p:txBody>
          <a:bodyPr/>
          <a:lstStyle>
            <a:lvl1pPr marL="0" indent="0">
              <a:buNone/>
              <a:defRPr sz="2200" b="1">
                <a:solidFill>
                  <a:schemeClr val="bg1"/>
                </a:solidFill>
                <a:latin typeface="Montserrat" pitchFamily="2" charset="77"/>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GB" dirty="0"/>
              <a:t>TITLE OF PRESENTATION </a:t>
            </a:r>
            <a:endParaRPr lang="en-US" dirty="0"/>
          </a:p>
        </p:txBody>
      </p:sp>
      <p:sp>
        <p:nvSpPr>
          <p:cNvPr id="18" name="Text Placeholder 16">
            <a:extLst>
              <a:ext uri="{FF2B5EF4-FFF2-40B4-BE49-F238E27FC236}">
                <a16:creationId xmlns:a16="http://schemas.microsoft.com/office/drawing/2014/main" id="{00B0B5AB-99F0-3C1F-4A69-0048070C384F}"/>
              </a:ext>
            </a:extLst>
          </p:cNvPr>
          <p:cNvSpPr>
            <a:spLocks noGrp="1"/>
          </p:cNvSpPr>
          <p:nvPr>
            <p:ph type="body" sz="quarter" idx="11" hasCustomPrompt="1"/>
          </p:nvPr>
        </p:nvSpPr>
        <p:spPr>
          <a:xfrm>
            <a:off x="468313" y="3449680"/>
            <a:ext cx="3599616" cy="207471"/>
          </a:xfrm>
          <a:prstGeom prst="rect">
            <a:avLst/>
          </a:prstGeom>
        </p:spPr>
        <p:txBody>
          <a:bodyPr/>
          <a:lstStyle>
            <a:lvl1pPr marL="0" indent="0">
              <a:buNone/>
              <a:defRPr sz="1400" b="0">
                <a:solidFill>
                  <a:schemeClr val="bg1"/>
                </a:solidFill>
                <a:latin typeface="+mn-lt"/>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GB" dirty="0"/>
              <a:t>PRESENTER AND DATE</a:t>
            </a:r>
            <a:endParaRPr lang="en-US" dirty="0"/>
          </a:p>
        </p:txBody>
      </p:sp>
    </p:spTree>
    <p:extLst>
      <p:ext uri="{BB962C8B-B14F-4D97-AF65-F5344CB8AC3E}">
        <p14:creationId xmlns:p14="http://schemas.microsoft.com/office/powerpoint/2010/main" val="42308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 NOT USE - INSTRUCTION SLIDE">
    <p:spTree>
      <p:nvGrpSpPr>
        <p:cNvPr id="1" name=""/>
        <p:cNvGrpSpPr/>
        <p:nvPr/>
      </p:nvGrpSpPr>
      <p:grpSpPr>
        <a:xfrm>
          <a:off x="0" y="0"/>
          <a:ext cx="0" cy="0"/>
          <a:chOff x="0" y="0"/>
          <a:chExt cx="0" cy="0"/>
        </a:xfrm>
      </p:grpSpPr>
      <p:sp>
        <p:nvSpPr>
          <p:cNvPr id="18" name="Subtitle 2"/>
          <p:cNvSpPr>
            <a:spLocks noGrp="1"/>
          </p:cNvSpPr>
          <p:nvPr>
            <p:ph type="subTitle" idx="1" hasCustomPrompt="1"/>
          </p:nvPr>
        </p:nvSpPr>
        <p:spPr>
          <a:xfrm>
            <a:off x="1" y="2281106"/>
            <a:ext cx="9144000" cy="581287"/>
          </a:xfrm>
          <a:prstGeom prst="rect">
            <a:avLst/>
          </a:prstGeom>
        </p:spPr>
        <p:txBody>
          <a:bodyPr anchor="ctr">
            <a:noAutofit/>
          </a:bodyPr>
          <a:lstStyle>
            <a:lvl1pPr marL="0" indent="0" algn="ctr">
              <a:buNone/>
              <a:defRPr sz="2800" b="1"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20"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0598B68-75EB-4AD6-83A5-884C137B52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69921" y="4886591"/>
            <a:ext cx="899518" cy="109909"/>
          </a:xfrm>
          <a:prstGeom prst="rect">
            <a:avLst/>
          </a:prstGeom>
        </p:spPr>
      </p:pic>
    </p:spTree>
    <p:extLst>
      <p:ext uri="{BB962C8B-B14F-4D97-AF65-F5344CB8AC3E}">
        <p14:creationId xmlns:p14="http://schemas.microsoft.com/office/powerpoint/2010/main" val="409452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_Divider_construction+number_v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CD5CC2-1946-0770-114F-4FBCBF88DF21}"/>
              </a:ext>
            </a:extLst>
          </p:cNvPr>
          <p:cNvGrpSpPr/>
          <p:nvPr userDrawn="1"/>
        </p:nvGrpSpPr>
        <p:grpSpPr>
          <a:xfrm>
            <a:off x="160493" y="155252"/>
            <a:ext cx="948640" cy="1124076"/>
            <a:chOff x="1794560" y="2204185"/>
            <a:chExt cx="948640" cy="1124076"/>
          </a:xfrm>
        </p:grpSpPr>
        <p:pic>
          <p:nvPicPr>
            <p:cNvPr id="2" name="Picture 1" descr="A blue and black rectangles&#10;&#10;Description automatically generated">
              <a:extLst>
                <a:ext uri="{FF2B5EF4-FFF2-40B4-BE49-F238E27FC236}">
                  <a16:creationId xmlns:a16="http://schemas.microsoft.com/office/drawing/2014/main" id="{D64D7782-06DE-75BD-8E7E-F8589CA20B7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37667" b="98167" l="3319" r="64602">
                          <a14:foregroundMark x1="31574" y1="65333" x2="17478" y2="75500"/>
                          <a14:foregroundMark x1="48673" y1="53000" x2="31574" y2="65333"/>
                          <a14:foregroundMark x1="17478" y1="75500" x2="17699" y2="82667"/>
                          <a14:foregroundMark x1="17699" y1="94000" x2="17257" y2="55500"/>
                          <a14:foregroundMark x1="17257" y1="55500" x2="16593" y2="86000"/>
                          <a14:foregroundMark x1="16593" y1="86000" x2="17699" y2="88667"/>
                          <a14:foregroundMark x1="28540" y1="94667" x2="18805" y2="52500"/>
                          <a14:foregroundMark x1="18805" y1="52500" x2="58850" y2="48500"/>
                          <a14:foregroundMark x1="58850" y1="48500" x2="17035" y2="60000"/>
                          <a14:foregroundMark x1="29867" y1="97833" x2="3319" y2="98333"/>
                          <a14:foregroundMark x1="5531" y1="97833" x2="10398" y2="37833"/>
                          <a14:foregroundMark x1="64587" y1="64833" x2="63938" y2="43833"/>
                          <a14:foregroundMark x1="64602" y1="65333" x2="64587" y2="64833"/>
                          <a14:backgroundMark x1="32743" y1="65333" x2="32743" y2="65333"/>
                          <a14:backgroundMark x1="65487" y1="64833" x2="65487" y2="64833"/>
                          <a14:backgroundMark x1="65044" y1="66167" x2="65265" y2="65667"/>
                        </a14:backgroundRemoval>
                      </a14:imgEffect>
                    </a14:imgLayer>
                  </a14:imgProps>
                </a:ext>
                <a:ext uri="{28A0092B-C50C-407E-A947-70E740481C1C}">
                  <a14:useLocalDpi xmlns:a14="http://schemas.microsoft.com/office/drawing/2010/main" val="0"/>
                </a:ext>
              </a:extLst>
            </a:blip>
            <a:srcRect t="41075" r="34005"/>
            <a:stretch/>
          </p:blipFill>
          <p:spPr>
            <a:xfrm>
              <a:off x="1794560" y="2204185"/>
              <a:ext cx="881264" cy="1049154"/>
            </a:xfrm>
            <a:prstGeom prst="rect">
              <a:avLst/>
            </a:prstGeom>
          </p:spPr>
        </p:pic>
        <p:sp>
          <p:nvSpPr>
            <p:cNvPr id="3" name="Rectangle 2">
              <a:extLst>
                <a:ext uri="{FF2B5EF4-FFF2-40B4-BE49-F238E27FC236}">
                  <a16:creationId xmlns:a16="http://schemas.microsoft.com/office/drawing/2014/main" id="{0A1AAC01-9E5F-D499-D707-9AF054752BD2}"/>
                </a:ext>
              </a:extLst>
            </p:cNvPr>
            <p:cNvSpPr/>
            <p:nvPr userDrawn="1"/>
          </p:nvSpPr>
          <p:spPr>
            <a:xfrm>
              <a:off x="2212383" y="2619214"/>
              <a:ext cx="530817" cy="709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F6896D51-2B1A-9091-5520-473111A1E0DA}"/>
              </a:ext>
            </a:extLst>
          </p:cNvPr>
          <p:cNvGrpSpPr/>
          <p:nvPr userDrawn="1"/>
        </p:nvGrpSpPr>
        <p:grpSpPr>
          <a:xfrm rot="10800000">
            <a:off x="7992160" y="3829786"/>
            <a:ext cx="948640" cy="1124076"/>
            <a:chOff x="1794560" y="2204185"/>
            <a:chExt cx="948640" cy="1124076"/>
          </a:xfrm>
        </p:grpSpPr>
        <p:pic>
          <p:nvPicPr>
            <p:cNvPr id="6" name="Picture 5" descr="A blue and black rectangles&#10;&#10;Description automatically generated">
              <a:extLst>
                <a:ext uri="{FF2B5EF4-FFF2-40B4-BE49-F238E27FC236}">
                  <a16:creationId xmlns:a16="http://schemas.microsoft.com/office/drawing/2014/main" id="{0BF5E656-9BC5-F903-84ED-8DEF19B2226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37667" b="98167" l="3319" r="64602">
                          <a14:foregroundMark x1="31574" y1="65333" x2="17478" y2="75500"/>
                          <a14:foregroundMark x1="48673" y1="53000" x2="31574" y2="65333"/>
                          <a14:foregroundMark x1="17478" y1="75500" x2="17699" y2="82667"/>
                          <a14:foregroundMark x1="17699" y1="94000" x2="17257" y2="55500"/>
                          <a14:foregroundMark x1="17257" y1="55500" x2="16593" y2="86000"/>
                          <a14:foregroundMark x1="16593" y1="86000" x2="17699" y2="88667"/>
                          <a14:foregroundMark x1="28540" y1="94667" x2="18805" y2="52500"/>
                          <a14:foregroundMark x1="18805" y1="52500" x2="58850" y2="48500"/>
                          <a14:foregroundMark x1="58850" y1="48500" x2="17035" y2="60000"/>
                          <a14:foregroundMark x1="29867" y1="97833" x2="3319" y2="98333"/>
                          <a14:foregroundMark x1="5531" y1="97833" x2="10398" y2="37833"/>
                          <a14:foregroundMark x1="64587" y1="64833" x2="63938" y2="43833"/>
                          <a14:foregroundMark x1="64602" y1="65333" x2="64587" y2="64833"/>
                          <a14:backgroundMark x1="32743" y1="65333" x2="32743" y2="65333"/>
                          <a14:backgroundMark x1="65487" y1="64833" x2="65487" y2="64833"/>
                          <a14:backgroundMark x1="65044" y1="66167" x2="65265" y2="65667"/>
                        </a14:backgroundRemoval>
                      </a14:imgEffect>
                    </a14:imgLayer>
                  </a14:imgProps>
                </a:ext>
                <a:ext uri="{28A0092B-C50C-407E-A947-70E740481C1C}">
                  <a14:useLocalDpi xmlns:a14="http://schemas.microsoft.com/office/drawing/2010/main" val="0"/>
                </a:ext>
              </a:extLst>
            </a:blip>
            <a:srcRect t="41075" r="34005"/>
            <a:stretch/>
          </p:blipFill>
          <p:spPr>
            <a:xfrm>
              <a:off x="1794560" y="2204185"/>
              <a:ext cx="881264" cy="1049154"/>
            </a:xfrm>
            <a:prstGeom prst="rect">
              <a:avLst/>
            </a:prstGeom>
          </p:spPr>
        </p:pic>
        <p:sp>
          <p:nvSpPr>
            <p:cNvPr id="7" name="Rectangle 6">
              <a:extLst>
                <a:ext uri="{FF2B5EF4-FFF2-40B4-BE49-F238E27FC236}">
                  <a16:creationId xmlns:a16="http://schemas.microsoft.com/office/drawing/2014/main" id="{BCA8C907-07FA-0714-AC33-65A01D9A98DC}"/>
                </a:ext>
              </a:extLst>
            </p:cNvPr>
            <p:cNvSpPr/>
            <p:nvPr userDrawn="1"/>
          </p:nvSpPr>
          <p:spPr>
            <a:xfrm>
              <a:off x="2212383" y="2619214"/>
              <a:ext cx="530817" cy="709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C998FB69-AADE-257F-423B-413592A7D27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98995" y="4808448"/>
            <a:ext cx="1316786" cy="158373"/>
          </a:xfrm>
          <a:prstGeom prst="rect">
            <a:avLst/>
          </a:prstGeom>
        </p:spPr>
      </p:pic>
    </p:spTree>
    <p:extLst>
      <p:ext uri="{BB962C8B-B14F-4D97-AF65-F5344CB8AC3E}">
        <p14:creationId xmlns:p14="http://schemas.microsoft.com/office/powerpoint/2010/main" val="95480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Section_Divider_Blank">
    <p:spTree>
      <p:nvGrpSpPr>
        <p:cNvPr id="1" name=""/>
        <p:cNvGrpSpPr/>
        <p:nvPr/>
      </p:nvGrpSpPr>
      <p:grpSpPr>
        <a:xfrm>
          <a:off x="0" y="0"/>
          <a:ext cx="0" cy="0"/>
          <a:chOff x="0" y="0"/>
          <a:chExt cx="0" cy="0"/>
        </a:xfrm>
      </p:grpSpPr>
      <p:pic>
        <p:nvPicPr>
          <p:cNvPr id="3" name="Picture 2" descr="A blue background with white arrows&#10;&#10;Description automatically generated">
            <a:extLst>
              <a:ext uri="{FF2B5EF4-FFF2-40B4-BE49-F238E27FC236}">
                <a16:creationId xmlns:a16="http://schemas.microsoft.com/office/drawing/2014/main" id="{14EAF622-F649-2ECF-E626-70CB2CFC1C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387F9916-56B1-9C42-CB77-0A402A4F009E}"/>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dirty="0">
              <a:solidFill>
                <a:schemeClr val="bg1"/>
              </a:solidFill>
            </a:endParaRPr>
          </a:p>
        </p:txBody>
      </p:sp>
      <p:sp>
        <p:nvSpPr>
          <p:cNvPr id="7" name="Text Placeholder 6">
            <a:extLst>
              <a:ext uri="{FF2B5EF4-FFF2-40B4-BE49-F238E27FC236}">
                <a16:creationId xmlns:a16="http://schemas.microsoft.com/office/drawing/2014/main" id="{835CA3B4-3C38-E30C-C25D-7B7F38FCBAB1}"/>
              </a:ext>
            </a:extLst>
          </p:cNvPr>
          <p:cNvSpPr>
            <a:spLocks noGrp="1"/>
          </p:cNvSpPr>
          <p:nvPr>
            <p:ph type="body" sz="quarter" idx="10" hasCustomPrompt="1"/>
          </p:nvPr>
        </p:nvSpPr>
        <p:spPr>
          <a:xfrm>
            <a:off x="388668" y="1950243"/>
            <a:ext cx="3338513" cy="1243013"/>
          </a:xfrm>
          <a:prstGeom prst="rect">
            <a:avLst/>
          </a:prstGeom>
        </p:spPr>
        <p:txBody>
          <a:bodyPr/>
          <a:lstStyle>
            <a:lvl1pPr marL="0" indent="0">
              <a:buNone/>
              <a:defRPr b="1" i="0">
                <a:solidFill>
                  <a:schemeClr val="bg1"/>
                </a:solidFill>
                <a:latin typeface="Montserrat" pitchFamily="2" charset="77"/>
              </a:defRPr>
            </a:lvl1pPr>
          </a:lstStyle>
          <a:p>
            <a:pPr lvl="0"/>
            <a:r>
              <a:rPr lang="en-GB" dirty="0"/>
              <a:t>CLICK TO EDIT MASTER SUBTITLE STYLE</a:t>
            </a:r>
            <a:endParaRPr lang="en-US" dirty="0"/>
          </a:p>
        </p:txBody>
      </p:sp>
      <p:pic>
        <p:nvPicPr>
          <p:cNvPr id="5" name="Picture 4" descr="A white circle with a black background&#10;&#10;Description automatically generated">
            <a:extLst>
              <a:ext uri="{FF2B5EF4-FFF2-40B4-BE49-F238E27FC236}">
                <a16:creationId xmlns:a16="http://schemas.microsoft.com/office/drawing/2014/main" id="{8F8ABBFA-2F62-CB6D-CF07-DE4CF567E3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 y="4776314"/>
            <a:ext cx="1644080" cy="197949"/>
          </a:xfrm>
          <a:prstGeom prst="rect">
            <a:avLst/>
          </a:prstGeom>
        </p:spPr>
      </p:pic>
    </p:spTree>
    <p:extLst>
      <p:ext uri="{BB962C8B-B14F-4D97-AF65-F5344CB8AC3E}">
        <p14:creationId xmlns:p14="http://schemas.microsoft.com/office/powerpoint/2010/main" val="1824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Section_Divider_Blank">
    <p:spTree>
      <p:nvGrpSpPr>
        <p:cNvPr id="1" name=""/>
        <p:cNvGrpSpPr/>
        <p:nvPr/>
      </p:nvGrpSpPr>
      <p:grpSpPr>
        <a:xfrm>
          <a:off x="0" y="0"/>
          <a:ext cx="0" cy="0"/>
          <a:chOff x="0" y="0"/>
          <a:chExt cx="0" cy="0"/>
        </a:xfrm>
      </p:grpSpPr>
      <p:pic>
        <p:nvPicPr>
          <p:cNvPr id="4" name="Picture 3" descr="A blue background with white arrows&#10;&#10;Description automatically generated">
            <a:extLst>
              <a:ext uri="{FF2B5EF4-FFF2-40B4-BE49-F238E27FC236}">
                <a16:creationId xmlns:a16="http://schemas.microsoft.com/office/drawing/2014/main" id="{A4CD4C43-15A9-F222-B4F9-889553B3A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Slide Number Placeholder 5">
            <a:extLst>
              <a:ext uri="{FF2B5EF4-FFF2-40B4-BE49-F238E27FC236}">
                <a16:creationId xmlns:a16="http://schemas.microsoft.com/office/drawing/2014/main" id="{86FA50D7-8E1B-666B-EE34-50EB9734D474}"/>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dirty="0">
              <a:solidFill>
                <a:schemeClr val="bg1"/>
              </a:solidFill>
            </a:endParaRPr>
          </a:p>
        </p:txBody>
      </p:sp>
      <p:sp>
        <p:nvSpPr>
          <p:cNvPr id="6" name="Subtitle 2">
            <a:extLst>
              <a:ext uri="{FF2B5EF4-FFF2-40B4-BE49-F238E27FC236}">
                <a16:creationId xmlns:a16="http://schemas.microsoft.com/office/drawing/2014/main" id="{0F6AA140-B40C-9ECC-6AE1-CE8F78052E84}"/>
              </a:ext>
            </a:extLst>
          </p:cNvPr>
          <p:cNvSpPr>
            <a:spLocks noGrp="1"/>
          </p:cNvSpPr>
          <p:nvPr>
            <p:ph type="subTitle" idx="1" hasCustomPrompt="1"/>
          </p:nvPr>
        </p:nvSpPr>
        <p:spPr>
          <a:xfrm>
            <a:off x="467226" y="1971585"/>
            <a:ext cx="3369953" cy="1200329"/>
          </a:xfrm>
          <a:prstGeom prst="rect">
            <a:avLst/>
          </a:prstGeom>
        </p:spPr>
        <p:txBody>
          <a:bodyPr anchor="ctr">
            <a:spAutoFit/>
          </a:bodyPr>
          <a:lstStyle>
            <a:lvl1pPr marL="0" indent="0" algn="l">
              <a:buNone/>
              <a:defRPr sz="2400" b="1" i="0">
                <a:solidFill>
                  <a:schemeClr val="tx1"/>
                </a:solidFill>
                <a:latin typeface="Montserrat" pitchFamily="2" charset="77"/>
                <a:ea typeface="Montserrat"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white circle with a black background&#10;&#10;Description automatically generated">
            <a:extLst>
              <a:ext uri="{FF2B5EF4-FFF2-40B4-BE49-F238E27FC236}">
                <a16:creationId xmlns:a16="http://schemas.microsoft.com/office/drawing/2014/main" id="{8928D418-F62F-C2D2-CB12-FDB302031D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 y="4776314"/>
            <a:ext cx="1644080" cy="197949"/>
          </a:xfrm>
          <a:prstGeom prst="rect">
            <a:avLst/>
          </a:prstGeom>
        </p:spPr>
      </p:pic>
    </p:spTree>
    <p:extLst>
      <p:ext uri="{BB962C8B-B14F-4D97-AF65-F5344CB8AC3E}">
        <p14:creationId xmlns:p14="http://schemas.microsoft.com/office/powerpoint/2010/main" val="51868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Section_Divider_Blank">
    <p:spTree>
      <p:nvGrpSpPr>
        <p:cNvPr id="1" name=""/>
        <p:cNvGrpSpPr/>
        <p:nvPr/>
      </p:nvGrpSpPr>
      <p:grpSpPr>
        <a:xfrm>
          <a:off x="0" y="0"/>
          <a:ext cx="0" cy="0"/>
          <a:chOff x="0" y="0"/>
          <a:chExt cx="0" cy="0"/>
        </a:xfrm>
      </p:grpSpPr>
      <p:pic>
        <p:nvPicPr>
          <p:cNvPr id="3" name="Picture 2" descr="A blue background with white arrows&#10;&#10;Description automatically generated">
            <a:extLst>
              <a:ext uri="{FF2B5EF4-FFF2-40B4-BE49-F238E27FC236}">
                <a16:creationId xmlns:a16="http://schemas.microsoft.com/office/drawing/2014/main" id="{4661E0FE-DA37-A943-8B2F-63E5F919C1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Subtitle 2">
            <a:extLst>
              <a:ext uri="{FF2B5EF4-FFF2-40B4-BE49-F238E27FC236}">
                <a16:creationId xmlns:a16="http://schemas.microsoft.com/office/drawing/2014/main" id="{06272B59-9B76-9441-B7B1-D0F2ED32E173}"/>
              </a:ext>
            </a:extLst>
          </p:cNvPr>
          <p:cNvSpPr>
            <a:spLocks noGrp="1"/>
          </p:cNvSpPr>
          <p:nvPr>
            <p:ph type="subTitle" idx="1" hasCustomPrompt="1"/>
          </p:nvPr>
        </p:nvSpPr>
        <p:spPr>
          <a:xfrm>
            <a:off x="467226" y="1971585"/>
            <a:ext cx="3369953" cy="1200329"/>
          </a:xfrm>
          <a:prstGeom prst="rect">
            <a:avLst/>
          </a:prstGeom>
        </p:spPr>
        <p:txBody>
          <a:bodyPr anchor="ctr">
            <a:spAutoFit/>
          </a:bodyPr>
          <a:lstStyle>
            <a:lvl1pPr marL="0" indent="0" algn="l">
              <a:buNone/>
              <a:defRPr sz="2400" b="1" i="0">
                <a:solidFill>
                  <a:schemeClr val="bg1"/>
                </a:solidFill>
                <a:latin typeface="Montserrat" pitchFamily="2" charset="77"/>
                <a:ea typeface="Montserrat"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lide Number Placeholder 5">
            <a:extLst>
              <a:ext uri="{FF2B5EF4-FFF2-40B4-BE49-F238E27FC236}">
                <a16:creationId xmlns:a16="http://schemas.microsoft.com/office/drawing/2014/main" id="{2EA6F60C-8CD3-1F49-3BF3-365FF73B3EB5}"/>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dirty="0">
              <a:solidFill>
                <a:schemeClr val="bg1"/>
              </a:solidFill>
            </a:endParaRPr>
          </a:p>
        </p:txBody>
      </p:sp>
      <p:pic>
        <p:nvPicPr>
          <p:cNvPr id="4" name="Picture 3">
            <a:extLst>
              <a:ext uri="{FF2B5EF4-FFF2-40B4-BE49-F238E27FC236}">
                <a16:creationId xmlns:a16="http://schemas.microsoft.com/office/drawing/2014/main" id="{315EA742-D080-83EE-7067-2C12748A9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 y="4776315"/>
            <a:ext cx="1644080" cy="197949"/>
          </a:xfrm>
          <a:prstGeom prst="rect">
            <a:avLst/>
          </a:prstGeom>
        </p:spPr>
      </p:pic>
    </p:spTree>
    <p:extLst>
      <p:ext uri="{BB962C8B-B14F-4D97-AF65-F5344CB8AC3E}">
        <p14:creationId xmlns:p14="http://schemas.microsoft.com/office/powerpoint/2010/main" val="287107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Section_Divider_Blank">
    <p:spTree>
      <p:nvGrpSpPr>
        <p:cNvPr id="1" name=""/>
        <p:cNvGrpSpPr/>
        <p:nvPr/>
      </p:nvGrpSpPr>
      <p:grpSpPr>
        <a:xfrm>
          <a:off x="0" y="0"/>
          <a:ext cx="0" cy="0"/>
          <a:chOff x="0" y="0"/>
          <a:chExt cx="0" cy="0"/>
        </a:xfrm>
      </p:grpSpPr>
      <p:pic>
        <p:nvPicPr>
          <p:cNvPr id="3" name="Picture 2" descr="A blue background with white arrows&#10;&#10;Description automatically generated">
            <a:extLst>
              <a:ext uri="{FF2B5EF4-FFF2-40B4-BE49-F238E27FC236}">
                <a16:creationId xmlns:a16="http://schemas.microsoft.com/office/drawing/2014/main" id="{4661E0FE-DA37-A943-8B2F-63E5F919C1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rgbClr val="00205C"/>
          </a:solidFill>
        </p:spPr>
      </p:pic>
      <p:sp>
        <p:nvSpPr>
          <p:cNvPr id="2" name="Rectangle 1">
            <a:extLst>
              <a:ext uri="{FF2B5EF4-FFF2-40B4-BE49-F238E27FC236}">
                <a16:creationId xmlns:a16="http://schemas.microsoft.com/office/drawing/2014/main" id="{764775DC-95DB-8890-666A-5E570006F35A}"/>
              </a:ext>
            </a:extLst>
          </p:cNvPr>
          <p:cNvSpPr/>
          <p:nvPr userDrawn="1"/>
        </p:nvSpPr>
        <p:spPr>
          <a:xfrm>
            <a:off x="0" y="0"/>
            <a:ext cx="9144000" cy="5143500"/>
          </a:xfrm>
          <a:prstGeom prst="rect">
            <a:avLst/>
          </a:prstGeom>
          <a:solidFill>
            <a:srgbClr val="00168A">
              <a:alpha val="7178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06272B59-9B76-9441-B7B1-D0F2ED32E173}"/>
              </a:ext>
            </a:extLst>
          </p:cNvPr>
          <p:cNvSpPr>
            <a:spLocks noGrp="1"/>
          </p:cNvSpPr>
          <p:nvPr>
            <p:ph type="subTitle" idx="1" hasCustomPrompt="1"/>
          </p:nvPr>
        </p:nvSpPr>
        <p:spPr>
          <a:xfrm>
            <a:off x="467226" y="1971585"/>
            <a:ext cx="3369953" cy="1200329"/>
          </a:xfrm>
          <a:prstGeom prst="rect">
            <a:avLst/>
          </a:prstGeom>
        </p:spPr>
        <p:txBody>
          <a:bodyPr anchor="ctr">
            <a:spAutoFit/>
          </a:bodyPr>
          <a:lstStyle>
            <a:lvl1pPr marL="0" indent="0" algn="l">
              <a:buNone/>
              <a:defRPr sz="2400" b="1" i="0">
                <a:solidFill>
                  <a:schemeClr val="bg1"/>
                </a:solidFill>
                <a:latin typeface="Montserrat" pitchFamily="2" charset="77"/>
                <a:ea typeface="Montserrat" pitchFamily="2"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lide Number Placeholder 5">
            <a:extLst>
              <a:ext uri="{FF2B5EF4-FFF2-40B4-BE49-F238E27FC236}">
                <a16:creationId xmlns:a16="http://schemas.microsoft.com/office/drawing/2014/main" id="{2EA6F60C-8CD3-1F49-3BF3-365FF73B3EB5}"/>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chemeClr val="bg1"/>
                </a:solidFill>
              </a:rPr>
              <a:pPr/>
              <a:t>‹#›</a:t>
            </a:fld>
            <a:endParaRPr lang="en-US" sz="800" dirty="0">
              <a:solidFill>
                <a:schemeClr val="bg1"/>
              </a:solidFill>
            </a:endParaRPr>
          </a:p>
        </p:txBody>
      </p:sp>
      <p:pic>
        <p:nvPicPr>
          <p:cNvPr id="4" name="Picture 3">
            <a:extLst>
              <a:ext uri="{FF2B5EF4-FFF2-40B4-BE49-F238E27FC236}">
                <a16:creationId xmlns:a16="http://schemas.microsoft.com/office/drawing/2014/main" id="{315EA742-D080-83EE-7067-2C12748A9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 y="4776315"/>
            <a:ext cx="1644080" cy="197949"/>
          </a:xfrm>
          <a:prstGeom prst="rect">
            <a:avLst/>
          </a:prstGeom>
        </p:spPr>
      </p:pic>
    </p:spTree>
    <p:extLst>
      <p:ext uri="{BB962C8B-B14F-4D97-AF65-F5344CB8AC3E}">
        <p14:creationId xmlns:p14="http://schemas.microsoft.com/office/powerpoint/2010/main" val="419001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dirty="0">
              <a:solidFill>
                <a:srgbClr val="009CDC"/>
              </a:solidFill>
            </a:endParaRPr>
          </a:p>
        </p:txBody>
      </p:sp>
      <p:sp>
        <p:nvSpPr>
          <p:cNvPr id="3" name="Text Placeholder 2">
            <a:extLst>
              <a:ext uri="{FF2B5EF4-FFF2-40B4-BE49-F238E27FC236}">
                <a16:creationId xmlns:a16="http://schemas.microsoft.com/office/drawing/2014/main" id="{494A0310-D2AA-A016-6BBE-2B9B7FAA54F1}"/>
              </a:ext>
            </a:extLst>
          </p:cNvPr>
          <p:cNvSpPr>
            <a:spLocks noGrp="1"/>
          </p:cNvSpPr>
          <p:nvPr>
            <p:ph type="body" sz="quarter" idx="10" hasCustomPrompt="1"/>
          </p:nvPr>
        </p:nvSpPr>
        <p:spPr>
          <a:xfrm>
            <a:off x="170809" y="258187"/>
            <a:ext cx="8394700" cy="434542"/>
          </a:xfrm>
          <a:prstGeom prst="rect">
            <a:avLst/>
          </a:prstGeom>
        </p:spPr>
        <p:txBody>
          <a:bodyPr/>
          <a:lstStyle>
            <a:lvl1pPr marL="0" indent="0">
              <a:buNone/>
              <a:defRPr sz="2200" b="1" i="0">
                <a:solidFill>
                  <a:schemeClr val="tx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dirty="0"/>
              <a:t>TITLE OF SLIDE GOES HERE</a:t>
            </a:r>
            <a:endParaRPr lang="en-US" dirty="0"/>
          </a:p>
        </p:txBody>
      </p:sp>
      <p:sp>
        <p:nvSpPr>
          <p:cNvPr id="5" name="Text Placeholder 2">
            <a:extLst>
              <a:ext uri="{FF2B5EF4-FFF2-40B4-BE49-F238E27FC236}">
                <a16:creationId xmlns:a16="http://schemas.microsoft.com/office/drawing/2014/main" id="{0547409D-344C-D3E3-B426-D6AC3DD60734}"/>
              </a:ext>
            </a:extLst>
          </p:cNvPr>
          <p:cNvSpPr>
            <a:spLocks noGrp="1"/>
          </p:cNvSpPr>
          <p:nvPr>
            <p:ph type="body" sz="quarter" idx="11" hasCustomPrompt="1"/>
          </p:nvPr>
        </p:nvSpPr>
        <p:spPr>
          <a:xfrm>
            <a:off x="170809" y="724800"/>
            <a:ext cx="8394700" cy="434542"/>
          </a:xfrm>
          <a:prstGeom prst="rect">
            <a:avLst/>
          </a:prstGeom>
        </p:spPr>
        <p:txBody>
          <a:bodyPr/>
          <a:lstStyle>
            <a:lvl1pPr marL="0" indent="0">
              <a:buNone/>
              <a:defRPr sz="1600" b="0" i="0">
                <a:solidFill>
                  <a:schemeClr val="accent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dirty="0"/>
              <a:t>SECOND LINE GOES HERE</a:t>
            </a:r>
            <a:endParaRPr lang="en-US" dirty="0"/>
          </a:p>
        </p:txBody>
      </p:sp>
      <p:sp>
        <p:nvSpPr>
          <p:cNvPr id="7" name="Text Placeholder 6">
            <a:extLst>
              <a:ext uri="{FF2B5EF4-FFF2-40B4-BE49-F238E27FC236}">
                <a16:creationId xmlns:a16="http://schemas.microsoft.com/office/drawing/2014/main" id="{B57BC910-1410-8A78-2F57-D30AF97BD520}"/>
              </a:ext>
            </a:extLst>
          </p:cNvPr>
          <p:cNvSpPr>
            <a:spLocks noGrp="1"/>
          </p:cNvSpPr>
          <p:nvPr>
            <p:ph type="body" sz="quarter" idx="12"/>
          </p:nvPr>
        </p:nvSpPr>
        <p:spPr>
          <a:xfrm>
            <a:off x="164559" y="1299078"/>
            <a:ext cx="8642350" cy="3219450"/>
          </a:xfrm>
          <a:prstGeom prst="rect">
            <a:avLst/>
          </a:prstGeom>
        </p:spPr>
        <p:txBody>
          <a:bodyPr/>
          <a:lstStyle>
            <a:lvl1pPr marL="230188" indent="-230188">
              <a:buClr>
                <a:schemeClr val="accent1"/>
              </a:buClr>
              <a:buFont typeface="Wingdings" panose="05000000000000000000" pitchFamily="2" charset="2"/>
              <a:buChar char="§"/>
              <a:defRPr sz="1200" b="0" i="0">
                <a:solidFill>
                  <a:schemeClr val="tx1"/>
                </a:solidFill>
                <a:latin typeface="+mn-lt"/>
                <a:ea typeface="Open Sans Light" pitchFamily="2" charset="0"/>
                <a:cs typeface="Open Sans Light" pitchFamily="2" charset="0"/>
              </a:defRPr>
            </a:lvl1pPr>
            <a:lvl2pPr marL="741363" indent="-284163">
              <a:buClr>
                <a:schemeClr val="accent1"/>
              </a:buClr>
              <a:buFont typeface="System Font Regular"/>
              <a:buChar char="-"/>
              <a:defRPr sz="1200" b="0" i="0">
                <a:solidFill>
                  <a:schemeClr val="tx1"/>
                </a:solidFill>
                <a:latin typeface="+mn-lt"/>
                <a:ea typeface="Open Sans Light" pitchFamily="2" charset="0"/>
                <a:cs typeface="Open Sans Light" pitchFamily="2" charset="0"/>
              </a:defRPr>
            </a:lvl2pPr>
            <a:lvl3pPr marL="11430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3pPr>
            <a:lvl4pPr marL="16002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4pPr>
            <a:lvl5pPr marL="2057400" indent="-228600">
              <a:buClr>
                <a:schemeClr val="accent1"/>
              </a:buClr>
              <a:buFont typeface="System Font Regular"/>
              <a:buChar char="-"/>
              <a:defRPr sz="1200" b="0" i="0">
                <a:solidFill>
                  <a:schemeClr val="tx1"/>
                </a:solidFill>
                <a:latin typeface="+mn-lt"/>
                <a:ea typeface="Open Sans Light" pitchFamily="2" charset="0"/>
                <a:cs typeface="Open Sans Light"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868D1606-2D11-EF4A-E36E-3CF22FD98D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8995" y="4808448"/>
            <a:ext cx="1316786" cy="158373"/>
          </a:xfrm>
          <a:prstGeom prst="rect">
            <a:avLst/>
          </a:prstGeom>
        </p:spPr>
      </p:pic>
      <p:pic>
        <p:nvPicPr>
          <p:cNvPr id="6" name="Picture 5" descr="A black background with grey hearts&#10;&#10;Description automatically generated">
            <a:extLst>
              <a:ext uri="{FF2B5EF4-FFF2-40B4-BE49-F238E27FC236}">
                <a16:creationId xmlns:a16="http://schemas.microsoft.com/office/drawing/2014/main" id="{1F8D2B9D-2300-07C5-B549-91AABEADEE49}"/>
              </a:ext>
            </a:extLst>
          </p:cNvPr>
          <p:cNvPicPr>
            <a:picLocks noChangeAspect="1"/>
          </p:cNvPicPr>
          <p:nvPr userDrawn="1"/>
        </p:nvPicPr>
        <p:blipFill>
          <a:blip r:embed="rId3" cstate="print">
            <a:alphaModFix amt="40000"/>
            <a:extLst>
              <a:ext uri="{28A0092B-C50C-407E-A947-70E740481C1C}">
                <a14:useLocalDpi xmlns:a14="http://schemas.microsoft.com/office/drawing/2010/main" val="0"/>
              </a:ext>
            </a:extLst>
          </a:blip>
          <a:srcRect l="4852" b="85045"/>
          <a:stretch/>
        </p:blipFill>
        <p:spPr>
          <a:xfrm>
            <a:off x="9237" y="1397"/>
            <a:ext cx="9125526" cy="638265"/>
          </a:xfrm>
          <a:prstGeom prst="rect">
            <a:avLst/>
          </a:prstGeom>
        </p:spPr>
      </p:pic>
    </p:spTree>
    <p:extLst>
      <p:ext uri="{BB962C8B-B14F-4D97-AF65-F5344CB8AC3E}">
        <p14:creationId xmlns:p14="http://schemas.microsoft.com/office/powerpoint/2010/main" val="383947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091200E-4DE5-AF89-E38F-85FF4B7CB508}"/>
              </a:ext>
            </a:extLst>
          </p:cNvPr>
          <p:cNvSpPr txBox="1">
            <a:spLocks/>
          </p:cNvSpPr>
          <p:nvPr userDrawn="1"/>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a:t>
            </a:fld>
            <a:endParaRPr lang="en-US" sz="800" dirty="0">
              <a:solidFill>
                <a:srgbClr val="009CDC"/>
              </a:solidFill>
            </a:endParaRPr>
          </a:p>
        </p:txBody>
      </p:sp>
      <p:sp>
        <p:nvSpPr>
          <p:cNvPr id="3" name="Text Placeholder 2">
            <a:extLst>
              <a:ext uri="{FF2B5EF4-FFF2-40B4-BE49-F238E27FC236}">
                <a16:creationId xmlns:a16="http://schemas.microsoft.com/office/drawing/2014/main" id="{494A0310-D2AA-A016-6BBE-2B9B7FAA54F1}"/>
              </a:ext>
            </a:extLst>
          </p:cNvPr>
          <p:cNvSpPr>
            <a:spLocks noGrp="1"/>
          </p:cNvSpPr>
          <p:nvPr>
            <p:ph type="body" sz="quarter" idx="10" hasCustomPrompt="1"/>
          </p:nvPr>
        </p:nvSpPr>
        <p:spPr>
          <a:xfrm>
            <a:off x="170809" y="258187"/>
            <a:ext cx="8394700" cy="434542"/>
          </a:xfrm>
          <a:prstGeom prst="rect">
            <a:avLst/>
          </a:prstGeom>
        </p:spPr>
        <p:txBody>
          <a:bodyPr/>
          <a:lstStyle>
            <a:lvl1pPr marL="0" indent="0">
              <a:buNone/>
              <a:defRPr sz="2200" b="1" i="0">
                <a:solidFill>
                  <a:schemeClr val="tx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dirty="0"/>
              <a:t>TITLE OF SLIDE GOES HERE</a:t>
            </a:r>
            <a:endParaRPr lang="en-US" dirty="0"/>
          </a:p>
        </p:txBody>
      </p:sp>
      <p:sp>
        <p:nvSpPr>
          <p:cNvPr id="5" name="Text Placeholder 2">
            <a:extLst>
              <a:ext uri="{FF2B5EF4-FFF2-40B4-BE49-F238E27FC236}">
                <a16:creationId xmlns:a16="http://schemas.microsoft.com/office/drawing/2014/main" id="{0547409D-344C-D3E3-B426-D6AC3DD60734}"/>
              </a:ext>
            </a:extLst>
          </p:cNvPr>
          <p:cNvSpPr>
            <a:spLocks noGrp="1"/>
          </p:cNvSpPr>
          <p:nvPr>
            <p:ph type="body" sz="quarter" idx="11" hasCustomPrompt="1"/>
          </p:nvPr>
        </p:nvSpPr>
        <p:spPr>
          <a:xfrm>
            <a:off x="170809" y="724800"/>
            <a:ext cx="8394700" cy="434542"/>
          </a:xfrm>
          <a:prstGeom prst="rect">
            <a:avLst/>
          </a:prstGeom>
        </p:spPr>
        <p:txBody>
          <a:bodyPr/>
          <a:lstStyle>
            <a:lvl1pPr marL="0" indent="0">
              <a:buNone/>
              <a:defRPr sz="1600" b="0" i="0">
                <a:solidFill>
                  <a:schemeClr val="accent1"/>
                </a:solidFill>
                <a:latin typeface="Montserrat" pitchFamily="2" charset="77"/>
              </a:defRPr>
            </a:lvl1pPr>
            <a:lvl2pPr marL="457200" indent="0">
              <a:buNone/>
              <a:defRPr b="1" i="0">
                <a:solidFill>
                  <a:schemeClr val="accent1"/>
                </a:solidFill>
                <a:latin typeface="Montserrat" pitchFamily="2" charset="77"/>
              </a:defRPr>
            </a:lvl2pPr>
            <a:lvl3pPr marL="914400" indent="0">
              <a:buNone/>
              <a:defRPr b="1" i="0">
                <a:solidFill>
                  <a:schemeClr val="accent1"/>
                </a:solidFill>
                <a:latin typeface="Montserrat" pitchFamily="2" charset="77"/>
              </a:defRPr>
            </a:lvl3pPr>
            <a:lvl4pPr marL="1371600" indent="0">
              <a:buNone/>
              <a:defRPr b="1" i="0">
                <a:solidFill>
                  <a:schemeClr val="accent1"/>
                </a:solidFill>
                <a:latin typeface="Montserrat" pitchFamily="2" charset="77"/>
              </a:defRPr>
            </a:lvl4pPr>
            <a:lvl5pPr marL="1828800" indent="0">
              <a:buNone/>
              <a:defRPr b="1" i="0">
                <a:solidFill>
                  <a:schemeClr val="accent1"/>
                </a:solidFill>
                <a:latin typeface="Montserrat" pitchFamily="2" charset="77"/>
              </a:defRPr>
            </a:lvl5pPr>
          </a:lstStyle>
          <a:p>
            <a:pPr lvl="0"/>
            <a:r>
              <a:rPr lang="en-GB" dirty="0"/>
              <a:t>SECOND LINE GOES HERE</a:t>
            </a:r>
            <a:endParaRPr lang="en-US" dirty="0"/>
          </a:p>
        </p:txBody>
      </p:sp>
      <p:pic>
        <p:nvPicPr>
          <p:cNvPr id="6" name="Picture 5">
            <a:extLst>
              <a:ext uri="{FF2B5EF4-FFF2-40B4-BE49-F238E27FC236}">
                <a16:creationId xmlns:a16="http://schemas.microsoft.com/office/drawing/2014/main" id="{523F1861-D9C9-CE31-A410-6523661D2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8995" y="4808448"/>
            <a:ext cx="1316786" cy="158373"/>
          </a:xfrm>
          <a:prstGeom prst="rect">
            <a:avLst/>
          </a:prstGeom>
        </p:spPr>
      </p:pic>
      <p:pic>
        <p:nvPicPr>
          <p:cNvPr id="7" name="Picture 6" descr="A black background with grey hearts&#10;&#10;Description automatically generated">
            <a:extLst>
              <a:ext uri="{FF2B5EF4-FFF2-40B4-BE49-F238E27FC236}">
                <a16:creationId xmlns:a16="http://schemas.microsoft.com/office/drawing/2014/main" id="{0B354E8E-F87A-0F8D-4EDD-251E7B5D2EB4}"/>
              </a:ext>
            </a:extLst>
          </p:cNvPr>
          <p:cNvPicPr>
            <a:picLocks noChangeAspect="1"/>
          </p:cNvPicPr>
          <p:nvPr userDrawn="1"/>
        </p:nvPicPr>
        <p:blipFill>
          <a:blip r:embed="rId3" cstate="print">
            <a:alphaModFix amt="40000"/>
            <a:extLst>
              <a:ext uri="{28A0092B-C50C-407E-A947-70E740481C1C}">
                <a14:useLocalDpi xmlns:a14="http://schemas.microsoft.com/office/drawing/2010/main" val="0"/>
              </a:ext>
            </a:extLst>
          </a:blip>
          <a:srcRect l="4852" b="85045"/>
          <a:stretch/>
        </p:blipFill>
        <p:spPr>
          <a:xfrm>
            <a:off x="9237" y="1397"/>
            <a:ext cx="9125526" cy="638265"/>
          </a:xfrm>
          <a:prstGeom prst="rect">
            <a:avLst/>
          </a:prstGeom>
        </p:spPr>
      </p:pic>
    </p:spTree>
    <p:extLst>
      <p:ext uri="{BB962C8B-B14F-4D97-AF65-F5344CB8AC3E}">
        <p14:creationId xmlns:p14="http://schemas.microsoft.com/office/powerpoint/2010/main" val="164172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397133"/>
      </p:ext>
    </p:extLst>
  </p:cSld>
  <p:clrMap bg1="lt1" tx1="dk1" bg2="lt2" tx2="dk2" accent1="accent1" accent2="accent2" accent3="accent3" accent4="accent4" accent5="accent5" accent6="accent6" hlink="hlink" folHlink="folHlink"/>
  <p:sldLayoutIdLst>
    <p:sldLayoutId id="2147483909" r:id="rId1"/>
    <p:sldLayoutId id="2147483872" r:id="rId2"/>
    <p:sldLayoutId id="2147483926" r:id="rId3"/>
    <p:sldLayoutId id="2147483919" r:id="rId4"/>
    <p:sldLayoutId id="2147483921" r:id="rId5"/>
    <p:sldLayoutId id="2147483922" r:id="rId6"/>
    <p:sldLayoutId id="2147483931" r:id="rId7"/>
    <p:sldLayoutId id="2147483923" r:id="rId8"/>
    <p:sldLayoutId id="2147483928" r:id="rId9"/>
    <p:sldLayoutId id="2147483924" r:id="rId10"/>
    <p:sldLayoutId id="2147483925" r:id="rId11"/>
    <p:sldLayoutId id="2147483918" r:id="rId12"/>
    <p:sldLayoutId id="2147483930" r:id="rId13"/>
    <p:sldLayoutId id="2147483927" r:id="rId14"/>
    <p:sldLayoutId id="214748393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2800" b="1" kern="1200">
          <a:solidFill>
            <a:schemeClr val="bg2"/>
          </a:solidFill>
          <a:latin typeface="+mj-lt"/>
          <a:ea typeface="+mj-ea"/>
          <a:cs typeface="+mj-cs"/>
        </a:defRPr>
      </a:lvl1pPr>
    </p:titleStyle>
    <p:body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7.svg"/></Relationships>
</file>

<file path=ppt/slides/_rels/slide27.xml.rels><?xml version="1.0" encoding="UTF-8" standalone="yes"?>
<Relationships xmlns="http://schemas.openxmlformats.org/package/2006/relationships"><Relationship Id="rId8" Type="http://schemas.openxmlformats.org/officeDocument/2006/relationships/hyperlink" Target="https://fdbl-my.sharepoint.com/:b:/g/personal/jzabel_fragomen_com/EYpjZlzrJIpLg0a__Qy1BO0BoAhAhrpFYSPIirAmTzWscg?e=sKfQQS" TargetMode="External"/><Relationship Id="rId3" Type="http://schemas.openxmlformats.org/officeDocument/2006/relationships/hyperlink" Target="https://www.newsweek.com/trump-travel-ban-list-2045321" TargetMode="External"/><Relationship Id="rId7" Type="http://schemas.openxmlformats.org/officeDocument/2006/relationships/hyperlink" Target="https://www.nafsa.org/professional-resources/browse-by-interest/executive-order-travel-ban-nafsa-resources"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s://www.reuters.com/world/countries-considered-trumps-potential-new-travel-ban-2025-03-15/" TargetMode="External"/><Relationship Id="rId5" Type="http://schemas.openxmlformats.org/officeDocument/2006/relationships/hyperlink" Target="https://www.nytimes.com/2025/03/14/us/politics/trump-travel-ban.html" TargetMode="External"/><Relationship Id="rId4" Type="http://schemas.openxmlformats.org/officeDocument/2006/relationships/hyperlink" Target="https://www.alexnowrasteh.com/p/a-new-discriminatory-and-arbitrary?utm_campaign=post&amp;utm_medium=web"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9.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F0C861D6-B2DA-234C-8E71-5987D59E6D7D}"/>
              </a:ext>
            </a:extLst>
          </p:cNvPr>
          <p:cNvSpPr>
            <a:spLocks noGrp="1"/>
          </p:cNvSpPr>
          <p:nvPr>
            <p:ph type="body" sz="quarter" idx="10"/>
          </p:nvPr>
        </p:nvSpPr>
        <p:spPr>
          <a:xfrm>
            <a:off x="32029" y="2600051"/>
            <a:ext cx="3975678" cy="1677540"/>
          </a:xfrm>
        </p:spPr>
        <p:txBody>
          <a:bodyPr/>
          <a:lstStyle/>
          <a:p>
            <a:r>
              <a:rPr lang="en-US" sz="2100" dirty="0"/>
              <a:t>The 22</a:t>
            </a:r>
            <a:r>
              <a:rPr lang="en-US" sz="2100" baseline="30000" dirty="0"/>
              <a:t>nd</a:t>
            </a:r>
            <a:r>
              <a:rPr lang="en-US" sz="2100" dirty="0"/>
              <a:t> Washington International Education Conference: </a:t>
            </a:r>
            <a:r>
              <a:rPr lang="en-US" sz="2100" b="0" dirty="0"/>
              <a:t>Immigration Updates for International Students and Scholars</a:t>
            </a:r>
            <a:endParaRPr lang="en-GB" sz="2100" b="0" dirty="0"/>
          </a:p>
        </p:txBody>
      </p:sp>
      <p:sp>
        <p:nvSpPr>
          <p:cNvPr id="7" name="Text Placeholder 6">
            <a:extLst>
              <a:ext uri="{FF2B5EF4-FFF2-40B4-BE49-F238E27FC236}">
                <a16:creationId xmlns:a16="http://schemas.microsoft.com/office/drawing/2014/main" id="{F8E01F44-3FEE-248D-302D-92D05D210567}"/>
              </a:ext>
            </a:extLst>
          </p:cNvPr>
          <p:cNvSpPr>
            <a:spLocks noGrp="1"/>
          </p:cNvSpPr>
          <p:nvPr>
            <p:ph type="body" sz="quarter" idx="11"/>
          </p:nvPr>
        </p:nvSpPr>
        <p:spPr>
          <a:xfrm>
            <a:off x="2805044" y="4349509"/>
            <a:ext cx="1365672" cy="275119"/>
          </a:xfrm>
        </p:spPr>
        <p:txBody>
          <a:bodyPr/>
          <a:lstStyle/>
          <a:p>
            <a:r>
              <a:rPr lang="en-US" sz="1600" dirty="0">
                <a:solidFill>
                  <a:srgbClr val="243746"/>
                </a:solidFill>
              </a:rPr>
              <a:t>April 8, 2025</a:t>
            </a:r>
          </a:p>
        </p:txBody>
      </p:sp>
    </p:spTree>
    <p:extLst>
      <p:ext uri="{BB962C8B-B14F-4D97-AF65-F5344CB8AC3E}">
        <p14:creationId xmlns:p14="http://schemas.microsoft.com/office/powerpoint/2010/main" val="152354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0E160-41FC-2E3D-31F2-47393FADCE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C624A87-3869-1133-AA7C-DE7A381CB667}"/>
              </a:ext>
            </a:extLst>
          </p:cNvPr>
          <p:cNvSpPr>
            <a:spLocks noGrp="1"/>
          </p:cNvSpPr>
          <p:nvPr>
            <p:ph type="body" sz="quarter" idx="10"/>
          </p:nvPr>
        </p:nvSpPr>
        <p:spPr>
          <a:xfrm>
            <a:off x="170808" y="232253"/>
            <a:ext cx="9211316" cy="434542"/>
          </a:xfrm>
        </p:spPr>
        <p:txBody>
          <a:bodyPr/>
          <a:lstStyle/>
          <a:p>
            <a:r>
              <a:rPr lang="en-US"/>
              <a:t>Immigration Executive Orders: Near-term Timeline</a:t>
            </a:r>
          </a:p>
        </p:txBody>
      </p:sp>
      <p:sp>
        <p:nvSpPr>
          <p:cNvPr id="3" name="Text Placeholder 2">
            <a:extLst>
              <a:ext uri="{FF2B5EF4-FFF2-40B4-BE49-F238E27FC236}">
                <a16:creationId xmlns:a16="http://schemas.microsoft.com/office/drawing/2014/main" id="{9C4C9EF2-826F-DBAD-2E94-8D04274A9E76}"/>
              </a:ext>
            </a:extLst>
          </p:cNvPr>
          <p:cNvSpPr>
            <a:spLocks noGrp="1"/>
          </p:cNvSpPr>
          <p:nvPr>
            <p:ph type="body" sz="quarter" idx="11"/>
          </p:nvPr>
        </p:nvSpPr>
        <p:spPr>
          <a:xfrm>
            <a:off x="185079" y="695262"/>
            <a:ext cx="8820792" cy="434542"/>
          </a:xfrm>
        </p:spPr>
        <p:txBody>
          <a:bodyPr/>
          <a:lstStyle/>
          <a:p>
            <a:r>
              <a:rPr lang="en-US" i="1" dirty="0"/>
              <a:t>Expected actions stemming from recent orders</a:t>
            </a:r>
          </a:p>
          <a:p>
            <a:endParaRPr lang="en-US" i="1" dirty="0"/>
          </a:p>
          <a:p>
            <a:endParaRPr lang="en-US" i="1" dirty="0"/>
          </a:p>
        </p:txBody>
      </p:sp>
      <p:sp>
        <p:nvSpPr>
          <p:cNvPr id="45" name="TextBox 44">
            <a:extLst>
              <a:ext uri="{FF2B5EF4-FFF2-40B4-BE49-F238E27FC236}">
                <a16:creationId xmlns:a16="http://schemas.microsoft.com/office/drawing/2014/main" id="{A242D3E7-B690-76FA-C868-FAC6A9B43A68}"/>
              </a:ext>
            </a:extLst>
          </p:cNvPr>
          <p:cNvSpPr txBox="1"/>
          <p:nvPr/>
        </p:nvSpPr>
        <p:spPr>
          <a:xfrm>
            <a:off x="65650" y="2018240"/>
            <a:ext cx="1360385" cy="1815882"/>
          </a:xfrm>
          <a:prstGeom prst="rect">
            <a:avLst/>
          </a:prstGeom>
          <a:noFill/>
        </p:spPr>
        <p:txBody>
          <a:bodyPr wrap="square" rtlCol="0">
            <a:spAutoFit/>
          </a:bodyPr>
          <a:lstStyle/>
          <a:p>
            <a:pPr marL="171450" indent="-171450">
              <a:buFont typeface="Arial" panose="020B0604020202020204" pitchFamily="34" charset="0"/>
              <a:buChar char="•"/>
            </a:pPr>
            <a:r>
              <a:rPr lang="en-US" sz="800" b="1" dirty="0">
                <a:solidFill>
                  <a:srgbClr val="253746"/>
                </a:solidFill>
              </a:rPr>
              <a:t>America First foreign policy Executive Order (EO)</a:t>
            </a:r>
          </a:p>
          <a:p>
            <a:pPr marL="171450" indent="-171450">
              <a:buFont typeface="Arial" panose="020B0604020202020204" pitchFamily="34" charset="0"/>
              <a:buChar char="•"/>
            </a:pPr>
            <a:endParaRPr lang="en-US" sz="800" b="1" dirty="0">
              <a:solidFill>
                <a:srgbClr val="253746"/>
              </a:solidFill>
            </a:endParaRPr>
          </a:p>
          <a:p>
            <a:pPr marL="171450" indent="-171450">
              <a:buFont typeface="Arial" panose="020B0604020202020204" pitchFamily="34" charset="0"/>
              <a:buChar char="•"/>
            </a:pPr>
            <a:r>
              <a:rPr lang="en-US" sz="800" b="1" dirty="0">
                <a:solidFill>
                  <a:srgbClr val="253746"/>
                </a:solidFill>
                <a:effectLst/>
              </a:rPr>
              <a:t>Refugee EO: </a:t>
            </a:r>
            <a:r>
              <a:rPr lang="en-US" sz="800" dirty="0">
                <a:solidFill>
                  <a:srgbClr val="253746"/>
                </a:solidFill>
                <a:effectLst/>
              </a:rPr>
              <a:t>Suspension of United States Refugee Assistance Program (USRAP) for at least three months effective January 27, 2025, at 12:01am EST</a:t>
            </a:r>
            <a:endParaRPr lang="en-US" sz="800" b="1" dirty="0">
              <a:solidFill>
                <a:srgbClr val="253746"/>
              </a:solidFill>
            </a:endParaRPr>
          </a:p>
          <a:p>
            <a:pPr marL="171450" indent="-171450">
              <a:buFont typeface="Arial" panose="020B0604020202020204" pitchFamily="34" charset="0"/>
              <a:buChar char="•"/>
            </a:pPr>
            <a:endParaRPr lang="en-US" sz="800" dirty="0">
              <a:solidFill>
                <a:srgbClr val="253746"/>
              </a:solidFill>
            </a:endParaRPr>
          </a:p>
          <a:p>
            <a:endParaRPr lang="en-US" sz="800" dirty="0">
              <a:solidFill>
                <a:srgbClr val="253746"/>
              </a:solidFill>
            </a:endParaRPr>
          </a:p>
        </p:txBody>
      </p:sp>
      <p:sp>
        <p:nvSpPr>
          <p:cNvPr id="46" name="TextBox 45">
            <a:extLst>
              <a:ext uri="{FF2B5EF4-FFF2-40B4-BE49-F238E27FC236}">
                <a16:creationId xmlns:a16="http://schemas.microsoft.com/office/drawing/2014/main" id="{3560B9C9-8875-EBD7-8F24-66D7DEB3B187}"/>
              </a:ext>
            </a:extLst>
          </p:cNvPr>
          <p:cNvSpPr txBox="1"/>
          <p:nvPr/>
        </p:nvSpPr>
        <p:spPr>
          <a:xfrm>
            <a:off x="1394323" y="2002744"/>
            <a:ext cx="1470350" cy="2308324"/>
          </a:xfrm>
          <a:prstGeom prst="rect">
            <a:avLst/>
          </a:prstGeom>
          <a:noFill/>
        </p:spPr>
        <p:txBody>
          <a:bodyPr wrap="square" rtlCol="0">
            <a:spAutoFit/>
          </a:bodyPr>
          <a:lstStyle/>
          <a:p>
            <a:pPr marL="171450" indent="-171450">
              <a:buFont typeface="Arial" panose="020B0604020202020204" pitchFamily="34" charset="0"/>
              <a:buChar char="•"/>
            </a:pPr>
            <a:r>
              <a:rPr lang="en-US" sz="800" b="1" dirty="0">
                <a:solidFill>
                  <a:srgbClr val="253746"/>
                </a:solidFill>
              </a:rPr>
              <a:t>Enhanced vetting EO: </a:t>
            </a:r>
            <a:r>
              <a:rPr lang="en-US" sz="800" dirty="0">
                <a:solidFill>
                  <a:srgbClr val="253746"/>
                </a:solidFill>
              </a:rPr>
              <a:t>review of criminal and security-related admissibility;  evaluate visa programs to identify potential harms to U.S. interests</a:t>
            </a:r>
          </a:p>
          <a:p>
            <a:pPr marL="171450" indent="-171450">
              <a:buFont typeface="Arial" panose="020B0604020202020204" pitchFamily="34" charset="0"/>
              <a:buChar char="•"/>
            </a:pPr>
            <a:endParaRPr lang="en-US" sz="800" dirty="0">
              <a:solidFill>
                <a:srgbClr val="253746"/>
              </a:solidFill>
            </a:endParaRPr>
          </a:p>
          <a:p>
            <a:pPr marL="171450" indent="-171450">
              <a:buFont typeface="Arial" panose="020B0604020202020204" pitchFamily="34" charset="0"/>
              <a:buChar char="•"/>
            </a:pPr>
            <a:r>
              <a:rPr lang="en-US" sz="800" b="1" dirty="0">
                <a:solidFill>
                  <a:srgbClr val="253746"/>
                </a:solidFill>
              </a:rPr>
              <a:t>Birthright citizenship EO: </a:t>
            </a:r>
            <a:r>
              <a:rPr lang="en-US" sz="800" dirty="0">
                <a:solidFill>
                  <a:srgbClr val="253746"/>
                </a:solidFill>
              </a:rPr>
              <a:t>Implementation guidance (currently enjoined)</a:t>
            </a:r>
          </a:p>
          <a:p>
            <a:pPr marL="171450" indent="-171450">
              <a:buFont typeface="Arial" panose="020B0604020202020204" pitchFamily="34" charset="0"/>
              <a:buChar char="•"/>
            </a:pPr>
            <a:endParaRPr lang="en-US" sz="800" dirty="0">
              <a:solidFill>
                <a:srgbClr val="253746"/>
              </a:solidFill>
            </a:endParaRPr>
          </a:p>
          <a:p>
            <a:pPr marL="171450" indent="-171450">
              <a:buFont typeface="Arial" panose="020B0604020202020204" pitchFamily="34" charset="0"/>
              <a:buChar char="•"/>
            </a:pPr>
            <a:r>
              <a:rPr lang="en-US" sz="800" b="1" dirty="0">
                <a:solidFill>
                  <a:srgbClr val="253746"/>
                </a:solidFill>
              </a:rPr>
              <a:t>Gender EO: </a:t>
            </a:r>
            <a:r>
              <a:rPr lang="en-US" sz="800" dirty="0">
                <a:solidFill>
                  <a:srgbClr val="253746"/>
                </a:solidFill>
              </a:rPr>
              <a:t>Guidance on sex-based definitions set forth in the EO; third gender option banned</a:t>
            </a:r>
          </a:p>
          <a:p>
            <a:endParaRPr lang="en-US" sz="800" dirty="0">
              <a:solidFill>
                <a:srgbClr val="253746"/>
              </a:solidFill>
            </a:endParaRPr>
          </a:p>
        </p:txBody>
      </p:sp>
      <p:cxnSp>
        <p:nvCxnSpPr>
          <p:cNvPr id="52" name="Straight Arrow Connector 51">
            <a:extLst>
              <a:ext uri="{FF2B5EF4-FFF2-40B4-BE49-F238E27FC236}">
                <a16:creationId xmlns:a16="http://schemas.microsoft.com/office/drawing/2014/main" id="{134622DB-0F0A-E464-8433-1685110C2EAF}"/>
              </a:ext>
            </a:extLst>
          </p:cNvPr>
          <p:cNvCxnSpPr>
            <a:cxnSpLocks/>
            <a:stCxn id="5" idx="6"/>
          </p:cNvCxnSpPr>
          <p:nvPr/>
        </p:nvCxnSpPr>
        <p:spPr>
          <a:xfrm flipV="1">
            <a:off x="293411" y="1813903"/>
            <a:ext cx="8748663" cy="1825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nvGrpSpPr>
          <p:cNvPr id="42" name="Group 41">
            <a:extLst>
              <a:ext uri="{FF2B5EF4-FFF2-40B4-BE49-F238E27FC236}">
                <a16:creationId xmlns:a16="http://schemas.microsoft.com/office/drawing/2014/main" id="{2DC701F1-E809-A099-8AB1-45E030550460}"/>
              </a:ext>
            </a:extLst>
          </p:cNvPr>
          <p:cNvGrpSpPr/>
          <p:nvPr/>
        </p:nvGrpSpPr>
        <p:grpSpPr>
          <a:xfrm>
            <a:off x="2849318" y="1723467"/>
            <a:ext cx="191485" cy="193984"/>
            <a:chOff x="7165150" y="1191236"/>
            <a:chExt cx="376426" cy="376426"/>
          </a:xfrm>
          <a:solidFill>
            <a:schemeClr val="tx1">
              <a:lumMod val="60000"/>
              <a:lumOff val="40000"/>
            </a:schemeClr>
          </a:solidFill>
        </p:grpSpPr>
        <p:sp>
          <p:nvSpPr>
            <p:cNvPr id="43" name="Oval 42">
              <a:extLst>
                <a:ext uri="{FF2B5EF4-FFF2-40B4-BE49-F238E27FC236}">
                  <a16:creationId xmlns:a16="http://schemas.microsoft.com/office/drawing/2014/main" id="{EA0381E1-6E82-4BD2-841F-3ED8E08DAE86}"/>
                </a:ext>
              </a:extLst>
            </p:cNvPr>
            <p:cNvSpPr/>
            <p:nvPr/>
          </p:nvSpPr>
          <p:spPr>
            <a:xfrm>
              <a:off x="7165150" y="1191236"/>
              <a:ext cx="376426" cy="376426"/>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4" name="Oval 43">
              <a:extLst>
                <a:ext uri="{FF2B5EF4-FFF2-40B4-BE49-F238E27FC236}">
                  <a16:creationId xmlns:a16="http://schemas.microsoft.com/office/drawing/2014/main" id="{B0E7FAFC-BC9D-C99F-7972-22B8A881E23D}"/>
                </a:ext>
              </a:extLst>
            </p:cNvPr>
            <p:cNvSpPr/>
            <p:nvPr/>
          </p:nvSpPr>
          <p:spPr>
            <a:xfrm>
              <a:off x="7234894" y="1260980"/>
              <a:ext cx="236937" cy="236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56" name="TextBox 55">
            <a:extLst>
              <a:ext uri="{FF2B5EF4-FFF2-40B4-BE49-F238E27FC236}">
                <a16:creationId xmlns:a16="http://schemas.microsoft.com/office/drawing/2014/main" id="{C899B077-662F-BB2F-03EA-649311D4F9D6}"/>
              </a:ext>
            </a:extLst>
          </p:cNvPr>
          <p:cNvSpPr txBox="1"/>
          <p:nvPr/>
        </p:nvSpPr>
        <p:spPr>
          <a:xfrm>
            <a:off x="5917733" y="1901096"/>
            <a:ext cx="1586195" cy="3293209"/>
          </a:xfrm>
          <a:prstGeom prst="rect">
            <a:avLst/>
          </a:prstGeom>
          <a:noFill/>
        </p:spPr>
        <p:txBody>
          <a:bodyPr wrap="square" rtlCol="0">
            <a:spAutoFit/>
          </a:bodyPr>
          <a:lstStyle/>
          <a:p>
            <a:pPr marL="171450" indent="-171450">
              <a:buFont typeface="Arial" panose="020B0604020202020204" pitchFamily="34" charset="0"/>
              <a:buChar char="•"/>
            </a:pPr>
            <a:r>
              <a:rPr lang="en-US" sz="800" b="1" dirty="0">
                <a:solidFill>
                  <a:srgbClr val="253746"/>
                </a:solidFill>
              </a:rPr>
              <a:t>Hiring Freeze EO: </a:t>
            </a:r>
            <a:r>
              <a:rPr lang="en-US" sz="800" dirty="0">
                <a:solidFill>
                  <a:srgbClr val="253746"/>
                </a:solidFill>
                <a:effectLst/>
              </a:rPr>
              <a:t>Dept of Gov’t Efficiency must submit a plan to reduce the size of the federal government’s workforce. Hiring freeze will end upon submission of this report, except for IRS.</a:t>
            </a:r>
            <a:br>
              <a:rPr lang="en-US" sz="800" dirty="0">
                <a:solidFill>
                  <a:srgbClr val="253746"/>
                </a:solidFill>
                <a:effectLst/>
              </a:rPr>
            </a:br>
            <a:endParaRPr lang="en-US" sz="800" b="1" dirty="0">
              <a:solidFill>
                <a:srgbClr val="253746"/>
              </a:solidFill>
            </a:endParaRPr>
          </a:p>
          <a:p>
            <a:pPr marL="171450" indent="-171450">
              <a:buFont typeface="Arial" panose="020B0604020202020204" pitchFamily="34" charset="0"/>
              <a:buChar char="•"/>
            </a:pPr>
            <a:r>
              <a:rPr lang="en-US" sz="800" b="1" dirty="0">
                <a:solidFill>
                  <a:srgbClr val="253746"/>
                </a:solidFill>
              </a:rPr>
              <a:t>Enforcement EO: </a:t>
            </a:r>
            <a:r>
              <a:rPr lang="en-US" sz="800" dirty="0">
                <a:solidFill>
                  <a:srgbClr val="253746"/>
                </a:solidFill>
              </a:rPr>
              <a:t>DHS/DOT submit a report to the President re: agencies’ progress in assessing and collecting fines and penalties from those unlawfully present in U.S. and who facilitate such individuals’ presence in U.S. </a:t>
            </a:r>
          </a:p>
          <a:p>
            <a:pPr marL="171450" indent="-171450">
              <a:buFont typeface="Arial" panose="020B0604020202020204" pitchFamily="34" charset="0"/>
              <a:buChar char="•"/>
            </a:pPr>
            <a:endParaRPr lang="en-US" sz="800" dirty="0">
              <a:solidFill>
                <a:srgbClr val="253746"/>
              </a:solidFill>
            </a:endParaRPr>
          </a:p>
          <a:p>
            <a:pPr marL="171450" indent="-171450">
              <a:buFont typeface="Arial" panose="020B0604020202020204" pitchFamily="34" charset="0"/>
              <a:buChar char="•"/>
            </a:pPr>
            <a:r>
              <a:rPr lang="en-US" sz="800" b="1" dirty="0">
                <a:solidFill>
                  <a:srgbClr val="253746"/>
                </a:solidFill>
              </a:rPr>
              <a:t>Refugee EO: </a:t>
            </a:r>
            <a:r>
              <a:rPr lang="en-US" sz="800" dirty="0">
                <a:solidFill>
                  <a:srgbClr val="253746"/>
                </a:solidFill>
                <a:effectLst/>
              </a:rPr>
              <a:t>DHS</a:t>
            </a:r>
            <a:r>
              <a:rPr lang="en-US" sz="800" dirty="0">
                <a:solidFill>
                  <a:srgbClr val="253746"/>
                </a:solidFill>
              </a:rPr>
              <a:t>/DOS i</a:t>
            </a:r>
            <a:r>
              <a:rPr lang="en-US" sz="800" dirty="0">
                <a:solidFill>
                  <a:srgbClr val="253746"/>
                </a:solidFill>
                <a:effectLst/>
              </a:rPr>
              <a:t>ssue a report to the White House </a:t>
            </a:r>
            <a:r>
              <a:rPr lang="en-US" sz="800" dirty="0">
                <a:solidFill>
                  <a:srgbClr val="253746"/>
                </a:solidFill>
              </a:rPr>
              <a:t>re:</a:t>
            </a:r>
            <a:r>
              <a:rPr lang="en-US" sz="800" dirty="0">
                <a:solidFill>
                  <a:srgbClr val="253746"/>
                </a:solidFill>
                <a:effectLst/>
              </a:rPr>
              <a:t> whether resumption of </a:t>
            </a:r>
            <a:r>
              <a:rPr lang="en-US" sz="800" dirty="0">
                <a:solidFill>
                  <a:srgbClr val="253746"/>
                </a:solidFill>
              </a:rPr>
              <a:t>USRAP wou</a:t>
            </a:r>
            <a:r>
              <a:rPr lang="en-US" sz="800" dirty="0">
                <a:solidFill>
                  <a:srgbClr val="253746"/>
                </a:solidFill>
                <a:effectLst/>
              </a:rPr>
              <a:t>ld be in interest of U.S. </a:t>
            </a:r>
            <a:endParaRPr lang="en-US" sz="800" dirty="0">
              <a:solidFill>
                <a:srgbClr val="253746"/>
              </a:solidFill>
            </a:endParaRPr>
          </a:p>
          <a:p>
            <a:endParaRPr lang="en-US" sz="800" b="1" u="sng" dirty="0">
              <a:solidFill>
                <a:srgbClr val="253746"/>
              </a:solidFill>
            </a:endParaRPr>
          </a:p>
        </p:txBody>
      </p:sp>
      <p:sp>
        <p:nvSpPr>
          <p:cNvPr id="57" name="TextBox 56">
            <a:extLst>
              <a:ext uri="{FF2B5EF4-FFF2-40B4-BE49-F238E27FC236}">
                <a16:creationId xmlns:a16="http://schemas.microsoft.com/office/drawing/2014/main" id="{05562689-0F30-4CDD-21C4-188E864DF57D}"/>
              </a:ext>
            </a:extLst>
          </p:cNvPr>
          <p:cNvSpPr txBox="1"/>
          <p:nvPr/>
        </p:nvSpPr>
        <p:spPr>
          <a:xfrm>
            <a:off x="249059" y="1333273"/>
            <a:ext cx="1413123" cy="461665"/>
          </a:xfrm>
          <a:prstGeom prst="rect">
            <a:avLst/>
          </a:prstGeom>
          <a:noFill/>
        </p:spPr>
        <p:txBody>
          <a:bodyPr wrap="square" rtlCol="0">
            <a:spAutoFit/>
          </a:bodyPr>
          <a:lstStyle/>
          <a:p>
            <a:r>
              <a:rPr lang="en-US" sz="1200" b="1" dirty="0">
                <a:solidFill>
                  <a:srgbClr val="009CDC"/>
                </a:solidFill>
              </a:rPr>
              <a:t>As soon as practicable</a:t>
            </a:r>
          </a:p>
        </p:txBody>
      </p:sp>
      <p:sp>
        <p:nvSpPr>
          <p:cNvPr id="58" name="TextBox 57">
            <a:extLst>
              <a:ext uri="{FF2B5EF4-FFF2-40B4-BE49-F238E27FC236}">
                <a16:creationId xmlns:a16="http://schemas.microsoft.com/office/drawing/2014/main" id="{E8BF554C-6B2D-EBEA-FDD1-35F642A864FA}"/>
              </a:ext>
            </a:extLst>
          </p:cNvPr>
          <p:cNvSpPr txBox="1"/>
          <p:nvPr/>
        </p:nvSpPr>
        <p:spPr>
          <a:xfrm>
            <a:off x="1473338" y="1458166"/>
            <a:ext cx="1413123" cy="276999"/>
          </a:xfrm>
          <a:prstGeom prst="rect">
            <a:avLst/>
          </a:prstGeom>
          <a:noFill/>
        </p:spPr>
        <p:txBody>
          <a:bodyPr wrap="square" rtlCol="0">
            <a:spAutoFit/>
          </a:bodyPr>
          <a:lstStyle/>
          <a:p>
            <a:r>
              <a:rPr lang="en-US" sz="1200" b="1" dirty="0">
                <a:solidFill>
                  <a:schemeClr val="accent1"/>
                </a:solidFill>
              </a:rPr>
              <a:t>By Feb. 19, 2025</a:t>
            </a:r>
          </a:p>
        </p:txBody>
      </p:sp>
      <p:sp>
        <p:nvSpPr>
          <p:cNvPr id="59" name="TextBox 58">
            <a:extLst>
              <a:ext uri="{FF2B5EF4-FFF2-40B4-BE49-F238E27FC236}">
                <a16:creationId xmlns:a16="http://schemas.microsoft.com/office/drawing/2014/main" id="{9B7E19C5-81F9-0A9C-FC89-0DE1614A4260}"/>
              </a:ext>
            </a:extLst>
          </p:cNvPr>
          <p:cNvSpPr txBox="1"/>
          <p:nvPr/>
        </p:nvSpPr>
        <p:spPr>
          <a:xfrm>
            <a:off x="2944590" y="1447814"/>
            <a:ext cx="1447607" cy="276999"/>
          </a:xfrm>
          <a:prstGeom prst="rect">
            <a:avLst/>
          </a:prstGeom>
          <a:noFill/>
        </p:spPr>
        <p:txBody>
          <a:bodyPr wrap="square" rtlCol="0">
            <a:spAutoFit/>
          </a:bodyPr>
          <a:lstStyle/>
          <a:p>
            <a:r>
              <a:rPr lang="en-US" sz="1200" b="1" dirty="0">
                <a:solidFill>
                  <a:schemeClr val="accent1"/>
                </a:solidFill>
              </a:rPr>
              <a:t>By March 21, 2025</a:t>
            </a:r>
          </a:p>
        </p:txBody>
      </p:sp>
      <p:sp>
        <p:nvSpPr>
          <p:cNvPr id="60" name="TextBox 59">
            <a:extLst>
              <a:ext uri="{FF2B5EF4-FFF2-40B4-BE49-F238E27FC236}">
                <a16:creationId xmlns:a16="http://schemas.microsoft.com/office/drawing/2014/main" id="{D99E8282-3865-DB23-6F6A-887526C3FC4B}"/>
              </a:ext>
            </a:extLst>
          </p:cNvPr>
          <p:cNvSpPr txBox="1"/>
          <p:nvPr/>
        </p:nvSpPr>
        <p:spPr>
          <a:xfrm>
            <a:off x="6073439" y="1438590"/>
            <a:ext cx="1413123" cy="276999"/>
          </a:xfrm>
          <a:prstGeom prst="rect">
            <a:avLst/>
          </a:prstGeom>
          <a:noFill/>
        </p:spPr>
        <p:txBody>
          <a:bodyPr wrap="square" rtlCol="0">
            <a:spAutoFit/>
          </a:bodyPr>
          <a:lstStyle/>
          <a:p>
            <a:r>
              <a:rPr lang="en-US" sz="1200" b="1" dirty="0">
                <a:solidFill>
                  <a:schemeClr val="accent1"/>
                </a:solidFill>
              </a:rPr>
              <a:t>By April 20, 2025</a:t>
            </a:r>
          </a:p>
        </p:txBody>
      </p:sp>
      <p:sp>
        <p:nvSpPr>
          <p:cNvPr id="66" name="TextBox 65">
            <a:extLst>
              <a:ext uri="{FF2B5EF4-FFF2-40B4-BE49-F238E27FC236}">
                <a16:creationId xmlns:a16="http://schemas.microsoft.com/office/drawing/2014/main" id="{1875210E-B82D-E450-3AA8-A8F30933C974}"/>
              </a:ext>
            </a:extLst>
          </p:cNvPr>
          <p:cNvSpPr txBox="1"/>
          <p:nvPr/>
        </p:nvSpPr>
        <p:spPr>
          <a:xfrm>
            <a:off x="7670662" y="1425605"/>
            <a:ext cx="1413123" cy="276999"/>
          </a:xfrm>
          <a:prstGeom prst="rect">
            <a:avLst/>
          </a:prstGeom>
          <a:noFill/>
        </p:spPr>
        <p:txBody>
          <a:bodyPr wrap="square" rtlCol="0">
            <a:spAutoFit/>
          </a:bodyPr>
          <a:lstStyle/>
          <a:p>
            <a:r>
              <a:rPr lang="en-US" sz="1200" b="1" dirty="0">
                <a:solidFill>
                  <a:schemeClr val="accent1"/>
                </a:solidFill>
              </a:rPr>
              <a:t>By May 20, 2025</a:t>
            </a:r>
          </a:p>
        </p:txBody>
      </p:sp>
      <p:sp>
        <p:nvSpPr>
          <p:cNvPr id="67" name="TextBox 66">
            <a:extLst>
              <a:ext uri="{FF2B5EF4-FFF2-40B4-BE49-F238E27FC236}">
                <a16:creationId xmlns:a16="http://schemas.microsoft.com/office/drawing/2014/main" id="{79076194-A603-7360-9DE8-DDE9663D0D23}"/>
              </a:ext>
            </a:extLst>
          </p:cNvPr>
          <p:cNvSpPr txBox="1"/>
          <p:nvPr/>
        </p:nvSpPr>
        <p:spPr>
          <a:xfrm>
            <a:off x="7486562" y="1926174"/>
            <a:ext cx="1413124" cy="1692771"/>
          </a:xfrm>
          <a:prstGeom prst="rect">
            <a:avLst/>
          </a:prstGeom>
          <a:noFill/>
        </p:spPr>
        <p:txBody>
          <a:bodyPr wrap="square" rtlCol="0">
            <a:spAutoFit/>
          </a:bodyPr>
          <a:lstStyle/>
          <a:p>
            <a:pPr marL="171450" indent="-171450">
              <a:buFont typeface="Arial" panose="020B0604020202020204" pitchFamily="34" charset="0"/>
              <a:buChar char="•"/>
            </a:pPr>
            <a:r>
              <a:rPr lang="en-US" sz="800" b="1" dirty="0">
                <a:solidFill>
                  <a:srgbClr val="253746"/>
                </a:solidFill>
              </a:rPr>
              <a:t>Gender EO: </a:t>
            </a:r>
            <a:r>
              <a:rPr lang="en-US" sz="800" dirty="0">
                <a:solidFill>
                  <a:srgbClr val="253746"/>
                </a:solidFill>
              </a:rPr>
              <a:t>Each agency head submits update on implementation of Gender EO, including removing third gender option from agency documents, regulations, guidance, and forms. (Some implementation already undertaken by agencies)</a:t>
            </a:r>
            <a:endParaRPr lang="en-US" sz="800" b="1" u="sng" dirty="0">
              <a:solidFill>
                <a:srgbClr val="253746"/>
              </a:solidFill>
            </a:endParaRPr>
          </a:p>
        </p:txBody>
      </p:sp>
      <p:grpSp>
        <p:nvGrpSpPr>
          <p:cNvPr id="4" name="Group 3">
            <a:extLst>
              <a:ext uri="{FF2B5EF4-FFF2-40B4-BE49-F238E27FC236}">
                <a16:creationId xmlns:a16="http://schemas.microsoft.com/office/drawing/2014/main" id="{C4D246EC-F4BA-2D6E-8F37-B0D0CDABB029}"/>
              </a:ext>
            </a:extLst>
          </p:cNvPr>
          <p:cNvGrpSpPr/>
          <p:nvPr/>
        </p:nvGrpSpPr>
        <p:grpSpPr>
          <a:xfrm>
            <a:off x="101926" y="1735166"/>
            <a:ext cx="191485" cy="193984"/>
            <a:chOff x="7165150" y="1191236"/>
            <a:chExt cx="376426" cy="376426"/>
          </a:xfrm>
          <a:solidFill>
            <a:schemeClr val="tx1">
              <a:lumMod val="60000"/>
              <a:lumOff val="40000"/>
            </a:schemeClr>
          </a:solidFill>
        </p:grpSpPr>
        <p:sp>
          <p:nvSpPr>
            <p:cNvPr id="5" name="Oval 4">
              <a:extLst>
                <a:ext uri="{FF2B5EF4-FFF2-40B4-BE49-F238E27FC236}">
                  <a16:creationId xmlns:a16="http://schemas.microsoft.com/office/drawing/2014/main" id="{F0331EC9-F6CD-6D6B-84E5-0CA2FD9E85DF}"/>
                </a:ext>
              </a:extLst>
            </p:cNvPr>
            <p:cNvSpPr/>
            <p:nvPr/>
          </p:nvSpPr>
          <p:spPr>
            <a:xfrm>
              <a:off x="7165150" y="1191236"/>
              <a:ext cx="376426" cy="376426"/>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6" name="Oval 5">
              <a:extLst>
                <a:ext uri="{FF2B5EF4-FFF2-40B4-BE49-F238E27FC236}">
                  <a16:creationId xmlns:a16="http://schemas.microsoft.com/office/drawing/2014/main" id="{3DB61893-8F19-78CC-3B83-F553ED18FEB9}"/>
                </a:ext>
              </a:extLst>
            </p:cNvPr>
            <p:cNvSpPr/>
            <p:nvPr/>
          </p:nvSpPr>
          <p:spPr>
            <a:xfrm>
              <a:off x="7234894" y="1260980"/>
              <a:ext cx="236937" cy="236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8" name="TextBox 7">
            <a:extLst>
              <a:ext uri="{FF2B5EF4-FFF2-40B4-BE49-F238E27FC236}">
                <a16:creationId xmlns:a16="http://schemas.microsoft.com/office/drawing/2014/main" id="{4F0D8E26-C472-283C-E150-FCE824047597}"/>
              </a:ext>
            </a:extLst>
          </p:cNvPr>
          <p:cNvSpPr txBox="1"/>
          <p:nvPr/>
        </p:nvSpPr>
        <p:spPr>
          <a:xfrm>
            <a:off x="2833030" y="1997470"/>
            <a:ext cx="1580066" cy="1692771"/>
          </a:xfrm>
          <a:prstGeom prst="rect">
            <a:avLst/>
          </a:prstGeom>
          <a:noFill/>
        </p:spPr>
        <p:txBody>
          <a:bodyPr wrap="square" rtlCol="0">
            <a:spAutoFit/>
          </a:bodyPr>
          <a:lstStyle/>
          <a:p>
            <a:pPr marL="171450" indent="-171450">
              <a:buFont typeface="Arial" panose="020B0604020202020204" pitchFamily="34" charset="0"/>
              <a:buChar char="•"/>
            </a:pPr>
            <a:r>
              <a:rPr lang="en-US" sz="800" b="1" dirty="0">
                <a:solidFill>
                  <a:srgbClr val="253746"/>
                </a:solidFill>
              </a:rPr>
              <a:t>Enhanced vetting EO: </a:t>
            </a:r>
            <a:r>
              <a:rPr lang="en-US" sz="800" dirty="0">
                <a:solidFill>
                  <a:srgbClr val="253746"/>
                </a:solidFill>
              </a:rPr>
              <a:t>Agencies submit a report to the President identifying countries for which a partial or full travel ban may be warranted. Country list is expected to be more expansive than Trump 1.0 ban on 11 majority Muslim countries</a:t>
            </a:r>
            <a:br>
              <a:rPr lang="en-US" sz="800" dirty="0">
                <a:solidFill>
                  <a:srgbClr val="253746"/>
                </a:solidFill>
              </a:rPr>
            </a:br>
            <a:r>
              <a:rPr lang="en-US" sz="800" b="1" i="1" u="sng" dirty="0">
                <a:solidFill>
                  <a:srgbClr val="253746"/>
                </a:solidFill>
              </a:rPr>
              <a:t>(report appears to be delayed)</a:t>
            </a:r>
          </a:p>
          <a:p>
            <a:endParaRPr lang="en-US" sz="800" b="1" u="sng" dirty="0">
              <a:solidFill>
                <a:srgbClr val="253746"/>
              </a:solidFill>
            </a:endParaRPr>
          </a:p>
        </p:txBody>
      </p:sp>
      <p:sp>
        <p:nvSpPr>
          <p:cNvPr id="9" name="TextBox 8">
            <a:extLst>
              <a:ext uri="{FF2B5EF4-FFF2-40B4-BE49-F238E27FC236}">
                <a16:creationId xmlns:a16="http://schemas.microsoft.com/office/drawing/2014/main" id="{BE1D0930-FBCD-ABE3-690C-0038F2D56125}"/>
              </a:ext>
            </a:extLst>
          </p:cNvPr>
          <p:cNvSpPr txBox="1"/>
          <p:nvPr/>
        </p:nvSpPr>
        <p:spPr>
          <a:xfrm>
            <a:off x="4505974" y="1447814"/>
            <a:ext cx="1413123" cy="276999"/>
          </a:xfrm>
          <a:prstGeom prst="rect">
            <a:avLst/>
          </a:prstGeom>
          <a:noFill/>
        </p:spPr>
        <p:txBody>
          <a:bodyPr wrap="square" rtlCol="0">
            <a:spAutoFit/>
          </a:bodyPr>
          <a:lstStyle/>
          <a:p>
            <a:r>
              <a:rPr lang="en-US" sz="1200" b="1" dirty="0">
                <a:solidFill>
                  <a:schemeClr val="accent1"/>
                </a:solidFill>
              </a:rPr>
              <a:t>By April 11, 2025</a:t>
            </a:r>
          </a:p>
        </p:txBody>
      </p:sp>
      <p:sp>
        <p:nvSpPr>
          <p:cNvPr id="11" name="TextBox 10">
            <a:extLst>
              <a:ext uri="{FF2B5EF4-FFF2-40B4-BE49-F238E27FC236}">
                <a16:creationId xmlns:a16="http://schemas.microsoft.com/office/drawing/2014/main" id="{B11C2D0B-230B-DB48-4947-A6F360BBF736}"/>
              </a:ext>
            </a:extLst>
          </p:cNvPr>
          <p:cNvSpPr txBox="1"/>
          <p:nvPr/>
        </p:nvSpPr>
        <p:spPr>
          <a:xfrm>
            <a:off x="4423129" y="1997470"/>
            <a:ext cx="1501236" cy="584775"/>
          </a:xfrm>
          <a:prstGeom prst="rect">
            <a:avLst/>
          </a:prstGeom>
          <a:noFill/>
        </p:spPr>
        <p:txBody>
          <a:bodyPr wrap="square">
            <a:spAutoFit/>
          </a:bodyPr>
          <a:lstStyle/>
          <a:p>
            <a:pPr marL="171450" lvl="0" indent="-171450">
              <a:buFont typeface="Arial" panose="020B0604020202020204" pitchFamily="34" charset="0"/>
              <a:buChar char="•"/>
            </a:pPr>
            <a:r>
              <a:rPr lang="en-US" sz="800" b="1" dirty="0"/>
              <a:t>EO on Protecting US from Invasion:</a:t>
            </a:r>
            <a:r>
              <a:rPr lang="en-US" sz="800" dirty="0"/>
              <a:t> Foreign national registration requirement takes effect</a:t>
            </a:r>
          </a:p>
        </p:txBody>
      </p:sp>
      <p:grpSp>
        <p:nvGrpSpPr>
          <p:cNvPr id="13" name="Group 12">
            <a:extLst>
              <a:ext uri="{FF2B5EF4-FFF2-40B4-BE49-F238E27FC236}">
                <a16:creationId xmlns:a16="http://schemas.microsoft.com/office/drawing/2014/main" id="{7A751EE1-26FF-DD31-34E3-257EDC141388}"/>
              </a:ext>
            </a:extLst>
          </p:cNvPr>
          <p:cNvGrpSpPr/>
          <p:nvPr/>
        </p:nvGrpSpPr>
        <p:grpSpPr>
          <a:xfrm>
            <a:off x="1463492" y="1715589"/>
            <a:ext cx="191485" cy="193984"/>
            <a:chOff x="7165150" y="1191236"/>
            <a:chExt cx="376426" cy="376426"/>
          </a:xfrm>
          <a:solidFill>
            <a:schemeClr val="tx1">
              <a:lumMod val="60000"/>
              <a:lumOff val="40000"/>
            </a:schemeClr>
          </a:solidFill>
        </p:grpSpPr>
        <p:sp>
          <p:nvSpPr>
            <p:cNvPr id="14" name="Oval 13">
              <a:extLst>
                <a:ext uri="{FF2B5EF4-FFF2-40B4-BE49-F238E27FC236}">
                  <a16:creationId xmlns:a16="http://schemas.microsoft.com/office/drawing/2014/main" id="{FBB83093-E9F0-9BF4-D849-C08F46C73120}"/>
                </a:ext>
              </a:extLst>
            </p:cNvPr>
            <p:cNvSpPr/>
            <p:nvPr/>
          </p:nvSpPr>
          <p:spPr>
            <a:xfrm>
              <a:off x="7165150" y="1191236"/>
              <a:ext cx="376426" cy="376426"/>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5" name="Oval 14">
              <a:extLst>
                <a:ext uri="{FF2B5EF4-FFF2-40B4-BE49-F238E27FC236}">
                  <a16:creationId xmlns:a16="http://schemas.microsoft.com/office/drawing/2014/main" id="{24F99339-DE71-6FE7-DDC8-606DD51C0044}"/>
                </a:ext>
              </a:extLst>
            </p:cNvPr>
            <p:cNvSpPr/>
            <p:nvPr/>
          </p:nvSpPr>
          <p:spPr>
            <a:xfrm>
              <a:off x="7234894" y="1260980"/>
              <a:ext cx="236937" cy="236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grpSp>
        <p:nvGrpSpPr>
          <p:cNvPr id="16" name="Group 15">
            <a:extLst>
              <a:ext uri="{FF2B5EF4-FFF2-40B4-BE49-F238E27FC236}">
                <a16:creationId xmlns:a16="http://schemas.microsoft.com/office/drawing/2014/main" id="{E68782A4-2912-A9C5-17AF-A59816A7B8A0}"/>
              </a:ext>
            </a:extLst>
          </p:cNvPr>
          <p:cNvGrpSpPr/>
          <p:nvPr/>
        </p:nvGrpSpPr>
        <p:grpSpPr>
          <a:xfrm>
            <a:off x="4423129" y="1687525"/>
            <a:ext cx="191485" cy="193984"/>
            <a:chOff x="7165150" y="1191236"/>
            <a:chExt cx="376426" cy="376426"/>
          </a:xfrm>
          <a:solidFill>
            <a:schemeClr val="tx1">
              <a:lumMod val="60000"/>
              <a:lumOff val="40000"/>
            </a:schemeClr>
          </a:solidFill>
        </p:grpSpPr>
        <p:sp>
          <p:nvSpPr>
            <p:cNvPr id="17" name="Oval 16">
              <a:extLst>
                <a:ext uri="{FF2B5EF4-FFF2-40B4-BE49-F238E27FC236}">
                  <a16:creationId xmlns:a16="http://schemas.microsoft.com/office/drawing/2014/main" id="{772AD460-5236-3CEA-42AA-8836BF6E4656}"/>
                </a:ext>
              </a:extLst>
            </p:cNvPr>
            <p:cNvSpPr/>
            <p:nvPr/>
          </p:nvSpPr>
          <p:spPr>
            <a:xfrm>
              <a:off x="7165150" y="1191236"/>
              <a:ext cx="376426" cy="376426"/>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8" name="Oval 17">
              <a:extLst>
                <a:ext uri="{FF2B5EF4-FFF2-40B4-BE49-F238E27FC236}">
                  <a16:creationId xmlns:a16="http://schemas.microsoft.com/office/drawing/2014/main" id="{D129C7A6-5930-FDD6-1351-28AECCCA846C}"/>
                </a:ext>
              </a:extLst>
            </p:cNvPr>
            <p:cNvSpPr/>
            <p:nvPr/>
          </p:nvSpPr>
          <p:spPr>
            <a:xfrm>
              <a:off x="7234894" y="1260980"/>
              <a:ext cx="236937" cy="236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grpSp>
        <p:nvGrpSpPr>
          <p:cNvPr id="19" name="Group 18">
            <a:extLst>
              <a:ext uri="{FF2B5EF4-FFF2-40B4-BE49-F238E27FC236}">
                <a16:creationId xmlns:a16="http://schemas.microsoft.com/office/drawing/2014/main" id="{D24019AD-AB14-2BFE-A417-2BDE949ED5B8}"/>
              </a:ext>
            </a:extLst>
          </p:cNvPr>
          <p:cNvGrpSpPr/>
          <p:nvPr/>
        </p:nvGrpSpPr>
        <p:grpSpPr>
          <a:xfrm>
            <a:off x="5924365" y="1687524"/>
            <a:ext cx="191485" cy="193984"/>
            <a:chOff x="7165150" y="1191236"/>
            <a:chExt cx="376426" cy="376426"/>
          </a:xfrm>
          <a:solidFill>
            <a:schemeClr val="tx1">
              <a:lumMod val="60000"/>
              <a:lumOff val="40000"/>
            </a:schemeClr>
          </a:solidFill>
        </p:grpSpPr>
        <p:sp>
          <p:nvSpPr>
            <p:cNvPr id="20" name="Oval 19">
              <a:extLst>
                <a:ext uri="{FF2B5EF4-FFF2-40B4-BE49-F238E27FC236}">
                  <a16:creationId xmlns:a16="http://schemas.microsoft.com/office/drawing/2014/main" id="{A78B88DC-D67B-B6D8-834C-F1C2D9FA4EA8}"/>
                </a:ext>
              </a:extLst>
            </p:cNvPr>
            <p:cNvSpPr/>
            <p:nvPr/>
          </p:nvSpPr>
          <p:spPr>
            <a:xfrm>
              <a:off x="7165150" y="1191236"/>
              <a:ext cx="376426" cy="376426"/>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1" name="Oval 20">
              <a:extLst>
                <a:ext uri="{FF2B5EF4-FFF2-40B4-BE49-F238E27FC236}">
                  <a16:creationId xmlns:a16="http://schemas.microsoft.com/office/drawing/2014/main" id="{F861EB6F-DCBA-899B-30A3-D401FDF85BEB}"/>
                </a:ext>
              </a:extLst>
            </p:cNvPr>
            <p:cNvSpPr/>
            <p:nvPr/>
          </p:nvSpPr>
          <p:spPr>
            <a:xfrm>
              <a:off x="7234894" y="1260980"/>
              <a:ext cx="236937" cy="236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grpSp>
        <p:nvGrpSpPr>
          <p:cNvPr id="22" name="Group 21">
            <a:extLst>
              <a:ext uri="{FF2B5EF4-FFF2-40B4-BE49-F238E27FC236}">
                <a16:creationId xmlns:a16="http://schemas.microsoft.com/office/drawing/2014/main" id="{BDBA06E7-BAEE-8FCF-98C9-E59474CDF67B}"/>
              </a:ext>
            </a:extLst>
          </p:cNvPr>
          <p:cNvGrpSpPr/>
          <p:nvPr/>
        </p:nvGrpSpPr>
        <p:grpSpPr>
          <a:xfrm>
            <a:off x="7489023" y="1687524"/>
            <a:ext cx="191485" cy="193984"/>
            <a:chOff x="7165150" y="1191236"/>
            <a:chExt cx="376426" cy="376426"/>
          </a:xfrm>
          <a:solidFill>
            <a:schemeClr val="tx1">
              <a:lumMod val="60000"/>
              <a:lumOff val="40000"/>
            </a:schemeClr>
          </a:solidFill>
        </p:grpSpPr>
        <p:sp>
          <p:nvSpPr>
            <p:cNvPr id="23" name="Oval 22">
              <a:extLst>
                <a:ext uri="{FF2B5EF4-FFF2-40B4-BE49-F238E27FC236}">
                  <a16:creationId xmlns:a16="http://schemas.microsoft.com/office/drawing/2014/main" id="{6AD7F6D2-093C-B473-F887-EC0B3A84B85E}"/>
                </a:ext>
              </a:extLst>
            </p:cNvPr>
            <p:cNvSpPr/>
            <p:nvPr/>
          </p:nvSpPr>
          <p:spPr>
            <a:xfrm>
              <a:off x="7165150" y="1191236"/>
              <a:ext cx="376426" cy="376426"/>
            </a:xfrm>
            <a:prstGeom prst="ellipse">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4" name="Oval 23">
              <a:extLst>
                <a:ext uri="{FF2B5EF4-FFF2-40B4-BE49-F238E27FC236}">
                  <a16:creationId xmlns:a16="http://schemas.microsoft.com/office/drawing/2014/main" id="{6DB1004D-5FA7-C25E-E591-77E725AE3CCF}"/>
                </a:ext>
              </a:extLst>
            </p:cNvPr>
            <p:cNvSpPr/>
            <p:nvPr/>
          </p:nvSpPr>
          <p:spPr>
            <a:xfrm>
              <a:off x="7234894" y="1260980"/>
              <a:ext cx="236937" cy="2369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spTree>
    <p:extLst>
      <p:ext uri="{BB962C8B-B14F-4D97-AF65-F5344CB8AC3E}">
        <p14:creationId xmlns:p14="http://schemas.microsoft.com/office/powerpoint/2010/main" val="179422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4EB10-BDCF-7CA9-4006-99E11E8C6F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21BD32-EECC-52C8-88EB-A987E74909C4}"/>
              </a:ext>
            </a:extLst>
          </p:cNvPr>
          <p:cNvSpPr>
            <a:spLocks noGrp="1"/>
          </p:cNvSpPr>
          <p:nvPr>
            <p:ph type="body" sz="quarter" idx="10"/>
          </p:nvPr>
        </p:nvSpPr>
        <p:spPr>
          <a:xfrm>
            <a:off x="170808" y="145173"/>
            <a:ext cx="7728591" cy="434542"/>
          </a:xfrm>
        </p:spPr>
        <p:txBody>
          <a:bodyPr/>
          <a:lstStyle/>
          <a:p>
            <a:r>
              <a:rPr lang="en-US" sz="2100" dirty="0"/>
              <a:t>How Government Agencies Have Responded to Executive Orders</a:t>
            </a:r>
          </a:p>
        </p:txBody>
      </p:sp>
      <p:sp>
        <p:nvSpPr>
          <p:cNvPr id="3" name="Text Placeholder 3">
            <a:extLst>
              <a:ext uri="{FF2B5EF4-FFF2-40B4-BE49-F238E27FC236}">
                <a16:creationId xmlns:a16="http://schemas.microsoft.com/office/drawing/2014/main" id="{41AE30CC-A11D-A0AF-BF08-830A8FD504EA}"/>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USCIS proposed regulation to be able to collect social media identifiers on immigration forms for enhanced identity verification, vetting, and national security screening</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USCIS interim final regulation for foreign national registration process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USCIS notices terminating certain designations of TPS and other forms of humanitarian parole</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3912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A463-FD18-102B-710B-894074E761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0F63A3-E04A-76D4-5620-31E239BDC0B6}"/>
              </a:ext>
            </a:extLst>
          </p:cNvPr>
          <p:cNvSpPr>
            <a:spLocks noGrp="1"/>
          </p:cNvSpPr>
          <p:nvPr>
            <p:ph type="body" sz="quarter" idx="10"/>
          </p:nvPr>
        </p:nvSpPr>
        <p:spPr>
          <a:xfrm>
            <a:off x="170808" y="145173"/>
            <a:ext cx="8434176" cy="434542"/>
          </a:xfrm>
        </p:spPr>
        <p:txBody>
          <a:bodyPr/>
          <a:lstStyle/>
          <a:p>
            <a:r>
              <a:rPr lang="en-US" sz="2100" dirty="0"/>
              <a:t>How Government Agencies Have Responded to Executive Orders (Continued)</a:t>
            </a:r>
          </a:p>
        </p:txBody>
      </p:sp>
      <p:sp>
        <p:nvSpPr>
          <p:cNvPr id="3" name="Text Placeholder 3">
            <a:extLst>
              <a:ext uri="{FF2B5EF4-FFF2-40B4-BE49-F238E27FC236}">
                <a16:creationId xmlns:a16="http://schemas.microsoft.com/office/drawing/2014/main" id="{C90DBCBB-26E2-D231-6372-EF21EE19561B}"/>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Department of State guidance on narrowing eligibility for visa waiver interviews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Department of State closure of consulates and reducing staffing levels </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Department of State cable* instructing consular officers to scrutinize social media posts for those who are suspected of having terrorist ties or sympathies and to deny visas if their behavior or actions show a “hostile attitude towards US citizens or US culture” (*reported, with leak text of cable)</a:t>
            </a: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Particularly focused on F, J, or M visas issued between October 7</a:t>
            </a:r>
            <a:r>
              <a:rPr lang="en-US" sz="1400" baseline="30000" dirty="0">
                <a:solidFill>
                  <a:srgbClr val="253746"/>
                </a:solidFill>
                <a:latin typeface="Aptos" panose="020B0004020202020204" pitchFamily="34" charset="0"/>
              </a:rPr>
              <a:t>th</a:t>
            </a:r>
            <a:r>
              <a:rPr lang="en-US" sz="1400" dirty="0">
                <a:solidFill>
                  <a:srgbClr val="253746"/>
                </a:solidFill>
                <a:latin typeface="Aptos" panose="020B0004020202020204" pitchFamily="34" charset="0"/>
              </a:rPr>
              <a:t>, 2023 and August 31</a:t>
            </a:r>
            <a:r>
              <a:rPr lang="en-US" sz="1400" baseline="30000" dirty="0">
                <a:solidFill>
                  <a:srgbClr val="253746"/>
                </a:solidFill>
                <a:latin typeface="Aptos" panose="020B0004020202020204" pitchFamily="34" charset="0"/>
              </a:rPr>
              <a:t>st</a:t>
            </a:r>
            <a:r>
              <a:rPr lang="en-US" sz="1400" dirty="0">
                <a:solidFill>
                  <a:srgbClr val="253746"/>
                </a:solidFill>
                <a:latin typeface="Aptos" panose="020B0004020202020204" pitchFamily="34" charset="0"/>
              </a:rPr>
              <a:t>, 2024</a:t>
            </a:r>
          </a:p>
          <a:p>
            <a:pPr lvl="1" defTabSz="1208172">
              <a:spcBef>
                <a:spcPts val="0"/>
              </a:spcBef>
              <a:buClr>
                <a:srgbClr val="009CDB"/>
              </a:buClr>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423308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6DC08-D488-58FC-A77A-6D93E2FAE8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0CF6F0-8BBE-D951-5D80-078D37E5CA34}"/>
              </a:ext>
            </a:extLst>
          </p:cNvPr>
          <p:cNvSpPr>
            <a:spLocks noGrp="1"/>
          </p:cNvSpPr>
          <p:nvPr>
            <p:ph type="body" sz="quarter" idx="10"/>
          </p:nvPr>
        </p:nvSpPr>
        <p:spPr>
          <a:xfrm>
            <a:off x="170808" y="145173"/>
            <a:ext cx="7728591" cy="434542"/>
          </a:xfrm>
        </p:spPr>
        <p:txBody>
          <a:bodyPr/>
          <a:lstStyle/>
          <a:p>
            <a:r>
              <a:rPr lang="en-US" sz="2100" dirty="0"/>
              <a:t>How Government Agencies Have Responded to Executive Orders (Continued)</a:t>
            </a:r>
          </a:p>
        </p:txBody>
      </p:sp>
      <p:sp>
        <p:nvSpPr>
          <p:cNvPr id="3" name="Text Placeholder 3">
            <a:extLst>
              <a:ext uri="{FF2B5EF4-FFF2-40B4-BE49-F238E27FC236}">
                <a16:creationId xmlns:a16="http://schemas.microsoft.com/office/drawing/2014/main" id="{9D77D7FC-3CD6-B2ED-C69A-EABBF545C7CA}"/>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DHS directive rescinding protected areas for ICE enforcement, including colleges and universities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USCIS closing of Ombudsman Office</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rPr>
              <a:t>DOJ memo directing prosecutors to pursue the most serious, immigration-related criminal offenses, as well as much less serious infractions</a:t>
            </a: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36984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E0A31-893C-FAA6-E89C-0CFD3228CE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F74440-8520-5CD5-3B91-E9E01F1D5996}"/>
              </a:ext>
            </a:extLst>
          </p:cNvPr>
          <p:cNvSpPr>
            <a:spLocks noGrp="1"/>
          </p:cNvSpPr>
          <p:nvPr>
            <p:ph type="body" sz="quarter" idx="10"/>
          </p:nvPr>
        </p:nvSpPr>
        <p:spPr>
          <a:xfrm>
            <a:off x="170808" y="145173"/>
            <a:ext cx="7728591" cy="434542"/>
          </a:xfrm>
        </p:spPr>
        <p:txBody>
          <a:bodyPr/>
          <a:lstStyle/>
          <a:p>
            <a:r>
              <a:rPr lang="en-US" sz="2100" dirty="0"/>
              <a:t>How Government Agencies Have Responded to Executive Orders (Continued)</a:t>
            </a:r>
          </a:p>
        </p:txBody>
      </p:sp>
      <p:sp>
        <p:nvSpPr>
          <p:cNvPr id="3" name="Text Placeholder 3">
            <a:extLst>
              <a:ext uri="{FF2B5EF4-FFF2-40B4-BE49-F238E27FC236}">
                <a16:creationId xmlns:a16="http://schemas.microsoft.com/office/drawing/2014/main" id="{0E2104BA-241D-E1B2-C069-1923FC0AB557}"/>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Closure of USAID, and consequently its research funding/grants to institutions of higher education</a:t>
            </a:r>
          </a:p>
          <a:p>
            <a:pPr defTabSz="1208172">
              <a:spcBef>
                <a:spcPts val="0"/>
              </a:spcBef>
              <a:buClr>
                <a:srgbClr val="009CDB"/>
              </a:buClr>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Department of Education, Department of Health and Human Services, and NIH research funding cuts*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Funding freezes by the State Department Bureau of Educational and Cultural Affairs programs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116883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BA5ED-5AE1-FE5A-E0A4-66756A53C33A}"/>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BB844168-EC74-8B7A-4347-3E7BE64E3B8B}"/>
              </a:ext>
            </a:extLst>
          </p:cNvPr>
          <p:cNvSpPr>
            <a:spLocks noGrp="1"/>
          </p:cNvSpPr>
          <p:nvPr>
            <p:ph type="subTitle" idx="1"/>
          </p:nvPr>
        </p:nvSpPr>
        <p:spPr>
          <a:xfrm>
            <a:off x="281808" y="2269327"/>
            <a:ext cx="8763516" cy="830997"/>
          </a:xfrm>
        </p:spPr>
        <p:txBody>
          <a:bodyPr/>
          <a:lstStyle/>
          <a:p>
            <a:r>
              <a:rPr lang="en-US" dirty="0">
                <a:solidFill>
                  <a:srgbClr val="009CDC"/>
                </a:solidFill>
              </a:rPr>
              <a:t>IMPACTS OF KEY EXECUTIVE AND AGENCY ACTIONS </a:t>
            </a:r>
            <a:r>
              <a:rPr lang="en-US" dirty="0"/>
              <a:t>ON INTERNATIONAL STUDENTS AND SCHOLARS</a:t>
            </a:r>
          </a:p>
        </p:txBody>
      </p:sp>
    </p:spTree>
    <p:extLst>
      <p:ext uri="{BB962C8B-B14F-4D97-AF65-F5344CB8AC3E}">
        <p14:creationId xmlns:p14="http://schemas.microsoft.com/office/powerpoint/2010/main" val="23301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BEC8-1777-D80D-71EE-8B865F1A35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D686C5-3904-D8AB-165F-61C05B61426D}"/>
              </a:ext>
            </a:extLst>
          </p:cNvPr>
          <p:cNvSpPr>
            <a:spLocks noGrp="1"/>
          </p:cNvSpPr>
          <p:nvPr>
            <p:ph type="body" sz="quarter" idx="10"/>
          </p:nvPr>
        </p:nvSpPr>
        <p:spPr/>
        <p:txBody>
          <a:bodyPr/>
          <a:lstStyle/>
          <a:p>
            <a:r>
              <a:rPr lang="en-US" dirty="0"/>
              <a:t>Impacts to International Students and Scholars</a:t>
            </a:r>
          </a:p>
        </p:txBody>
      </p:sp>
      <p:grpSp>
        <p:nvGrpSpPr>
          <p:cNvPr id="10" name="Group 9">
            <a:extLst>
              <a:ext uri="{FF2B5EF4-FFF2-40B4-BE49-F238E27FC236}">
                <a16:creationId xmlns:a16="http://schemas.microsoft.com/office/drawing/2014/main" id="{D4E6B6C1-6996-C6B2-AD21-159D4C8F3039}"/>
              </a:ext>
            </a:extLst>
          </p:cNvPr>
          <p:cNvGrpSpPr/>
          <p:nvPr/>
        </p:nvGrpSpPr>
        <p:grpSpPr>
          <a:xfrm>
            <a:off x="427479" y="1262293"/>
            <a:ext cx="8074278" cy="2783552"/>
            <a:chOff x="427479" y="1262293"/>
            <a:chExt cx="8074278" cy="2783552"/>
          </a:xfrm>
        </p:grpSpPr>
        <p:grpSp>
          <p:nvGrpSpPr>
            <p:cNvPr id="48" name="Group 47">
              <a:extLst>
                <a:ext uri="{FF2B5EF4-FFF2-40B4-BE49-F238E27FC236}">
                  <a16:creationId xmlns:a16="http://schemas.microsoft.com/office/drawing/2014/main" id="{40E1B903-B972-A247-D6C6-D0756A86D431}"/>
                </a:ext>
              </a:extLst>
            </p:cNvPr>
            <p:cNvGrpSpPr/>
            <p:nvPr/>
          </p:nvGrpSpPr>
          <p:grpSpPr>
            <a:xfrm>
              <a:off x="427479" y="1262293"/>
              <a:ext cx="8027674" cy="2783552"/>
              <a:chOff x="884067" y="1873485"/>
              <a:chExt cx="7004107" cy="2481273"/>
            </a:xfrm>
          </p:grpSpPr>
          <p:sp>
            <p:nvSpPr>
              <p:cNvPr id="22" name="TextBox 21">
                <a:extLst>
                  <a:ext uri="{FF2B5EF4-FFF2-40B4-BE49-F238E27FC236}">
                    <a16:creationId xmlns:a16="http://schemas.microsoft.com/office/drawing/2014/main" id="{F346DA5C-528E-3D58-0844-C21003BDBD31}"/>
                  </a:ext>
                </a:extLst>
              </p:cNvPr>
              <p:cNvSpPr txBox="1"/>
              <p:nvPr/>
            </p:nvSpPr>
            <p:spPr>
              <a:xfrm>
                <a:off x="884067" y="3476826"/>
                <a:ext cx="1562100" cy="492443"/>
              </a:xfrm>
              <a:prstGeom prst="rect">
                <a:avLst/>
              </a:prstGeom>
              <a:noFill/>
            </p:spPr>
            <p:txBody>
              <a:bodyPr wrap="square" lIns="0" tIns="0" rIns="0" bIns="0" rtlCol="0">
                <a:spAutoFit/>
              </a:bodyPr>
              <a:lstStyle/>
              <a:p>
                <a:pPr algn="ctr" defTabSz="1219170"/>
                <a:r>
                  <a:rPr lang="en-US" sz="1600" b="1" dirty="0">
                    <a:solidFill>
                      <a:srgbClr val="000000"/>
                    </a:solidFill>
                    <a:cs typeface="Calibri" panose="020F0502020204030204" pitchFamily="34" charset="0"/>
                  </a:rPr>
                  <a:t>Border and Enforcement</a:t>
                </a:r>
              </a:p>
            </p:txBody>
          </p:sp>
          <p:sp>
            <p:nvSpPr>
              <p:cNvPr id="23" name="TextBox 22">
                <a:extLst>
                  <a:ext uri="{FF2B5EF4-FFF2-40B4-BE49-F238E27FC236}">
                    <a16:creationId xmlns:a16="http://schemas.microsoft.com/office/drawing/2014/main" id="{55E96CAC-5BA3-8033-477B-31EF1155718C}"/>
                  </a:ext>
                </a:extLst>
              </p:cNvPr>
              <p:cNvSpPr txBox="1"/>
              <p:nvPr/>
            </p:nvSpPr>
            <p:spPr>
              <a:xfrm>
                <a:off x="2414760" y="1873485"/>
                <a:ext cx="1247613" cy="438966"/>
              </a:xfrm>
              <a:prstGeom prst="rect">
                <a:avLst/>
              </a:prstGeom>
              <a:noFill/>
            </p:spPr>
            <p:txBody>
              <a:bodyPr wrap="square" lIns="0" tIns="0" rIns="0" bIns="0" rtlCol="0">
                <a:spAutoFit/>
              </a:bodyPr>
              <a:lstStyle/>
              <a:p>
                <a:pPr algn="ctr" defTabSz="1219170"/>
                <a:r>
                  <a:rPr lang="en-US" sz="1600" b="1" dirty="0">
                    <a:solidFill>
                      <a:srgbClr val="000000"/>
                    </a:solidFill>
                    <a:cs typeface="Calibri" panose="020F0502020204030204" pitchFamily="34" charset="0"/>
                  </a:rPr>
                  <a:t>Enhanced Vetting</a:t>
                </a:r>
              </a:p>
            </p:txBody>
          </p:sp>
          <p:sp>
            <p:nvSpPr>
              <p:cNvPr id="24" name="TextBox 23">
                <a:extLst>
                  <a:ext uri="{FF2B5EF4-FFF2-40B4-BE49-F238E27FC236}">
                    <a16:creationId xmlns:a16="http://schemas.microsoft.com/office/drawing/2014/main" id="{5CCA2ABE-6637-DB8D-71C6-9231C6404C1E}"/>
                  </a:ext>
                </a:extLst>
              </p:cNvPr>
              <p:cNvSpPr txBox="1"/>
              <p:nvPr/>
            </p:nvSpPr>
            <p:spPr>
              <a:xfrm>
                <a:off x="3848958" y="3476826"/>
                <a:ext cx="1152901" cy="877932"/>
              </a:xfrm>
              <a:prstGeom prst="rect">
                <a:avLst/>
              </a:prstGeom>
              <a:noFill/>
            </p:spPr>
            <p:txBody>
              <a:bodyPr wrap="square" lIns="0" tIns="0" rIns="0" bIns="0" rtlCol="0">
                <a:spAutoFit/>
              </a:bodyPr>
              <a:lstStyle/>
              <a:p>
                <a:pPr algn="ctr" defTabSz="1219170"/>
                <a:r>
                  <a:rPr lang="en-US" sz="1600" b="1" dirty="0">
                    <a:solidFill>
                      <a:srgbClr val="000000"/>
                    </a:solidFill>
                    <a:cs typeface="Calibri" panose="020F0502020204030204" pitchFamily="34" charset="0"/>
                  </a:rPr>
                  <a:t>Increased scrutiny of students and scholars</a:t>
                </a:r>
              </a:p>
            </p:txBody>
          </p:sp>
          <p:sp>
            <p:nvSpPr>
              <p:cNvPr id="25" name="TextBox 24">
                <a:extLst>
                  <a:ext uri="{FF2B5EF4-FFF2-40B4-BE49-F238E27FC236}">
                    <a16:creationId xmlns:a16="http://schemas.microsoft.com/office/drawing/2014/main" id="{9FB6F22F-3088-465B-ABC2-FFE4FE42B065}"/>
                  </a:ext>
                </a:extLst>
              </p:cNvPr>
              <p:cNvSpPr txBox="1"/>
              <p:nvPr/>
            </p:nvSpPr>
            <p:spPr>
              <a:xfrm>
                <a:off x="5071884" y="1873485"/>
                <a:ext cx="1339996" cy="438966"/>
              </a:xfrm>
              <a:prstGeom prst="rect">
                <a:avLst/>
              </a:prstGeom>
              <a:noFill/>
            </p:spPr>
            <p:txBody>
              <a:bodyPr wrap="square" lIns="0" tIns="0" rIns="0" bIns="0" rtlCol="0">
                <a:spAutoFit/>
              </a:bodyPr>
              <a:lstStyle/>
              <a:p>
                <a:pPr algn="ctr" defTabSz="1219170"/>
                <a:r>
                  <a:rPr lang="en-US" sz="1600" b="1" dirty="0">
                    <a:solidFill>
                      <a:srgbClr val="000000"/>
                    </a:solidFill>
                    <a:cs typeface="Calibri" panose="020F0502020204030204" pitchFamily="34" charset="0"/>
                  </a:rPr>
                  <a:t>Travel Restrictions </a:t>
                </a:r>
              </a:p>
            </p:txBody>
          </p:sp>
          <p:sp>
            <p:nvSpPr>
              <p:cNvPr id="26" name="TextBox 25">
                <a:extLst>
                  <a:ext uri="{FF2B5EF4-FFF2-40B4-BE49-F238E27FC236}">
                    <a16:creationId xmlns:a16="http://schemas.microsoft.com/office/drawing/2014/main" id="{5EF183DD-4A92-230D-D0F2-6BF0E157161D}"/>
                  </a:ext>
                </a:extLst>
              </p:cNvPr>
              <p:cNvSpPr txBox="1"/>
              <p:nvPr/>
            </p:nvSpPr>
            <p:spPr>
              <a:xfrm>
                <a:off x="6596899" y="3476826"/>
                <a:ext cx="1291275" cy="877932"/>
              </a:xfrm>
              <a:prstGeom prst="rect">
                <a:avLst/>
              </a:prstGeom>
              <a:noFill/>
            </p:spPr>
            <p:txBody>
              <a:bodyPr wrap="square" lIns="0" tIns="0" rIns="0" bIns="0" rtlCol="0">
                <a:spAutoFit/>
              </a:bodyPr>
              <a:lstStyle/>
              <a:p>
                <a:pPr algn="ctr" defTabSz="1219170"/>
                <a:r>
                  <a:rPr lang="en-US" sz="1600" b="1" dirty="0">
                    <a:solidFill>
                      <a:srgbClr val="000000"/>
                    </a:solidFill>
                    <a:cs typeface="Calibri" panose="020F0502020204030204" pitchFamily="34" charset="0"/>
                  </a:rPr>
                  <a:t>Visa revocations for students and scholars</a:t>
                </a:r>
              </a:p>
            </p:txBody>
          </p:sp>
        </p:grpSp>
        <p:sp>
          <p:nvSpPr>
            <p:cNvPr id="16" name="Block Arc 15">
              <a:extLst>
                <a:ext uri="{FF2B5EF4-FFF2-40B4-BE49-F238E27FC236}">
                  <a16:creationId xmlns:a16="http://schemas.microsoft.com/office/drawing/2014/main" id="{0BC1956C-A033-AD08-CB46-1EB1BCDC1D4D}"/>
                </a:ext>
              </a:extLst>
            </p:cNvPr>
            <p:cNvSpPr/>
            <p:nvPr/>
          </p:nvSpPr>
          <p:spPr>
            <a:xfrm>
              <a:off x="474559" y="1731789"/>
              <a:ext cx="1734452" cy="1650768"/>
            </a:xfrm>
            <a:prstGeom prst="blockArc">
              <a:avLst>
                <a:gd name="adj1" fmla="val 10800000"/>
                <a:gd name="adj2" fmla="val 21565276"/>
                <a:gd name="adj3" fmla="val 9424"/>
              </a:avLst>
            </a:prstGeom>
            <a:solidFill>
              <a:srgbClr val="ADCDE2"/>
            </a:solidFill>
            <a:ln w="12700" cap="flat" cmpd="sng" algn="ctr">
              <a:noFill/>
              <a:prstDash val="solid"/>
              <a:miter lim="800000"/>
            </a:ln>
            <a:effectLst/>
          </p:spPr>
          <p:txBody>
            <a:bodyPr rtlCol="0" anchor="ctr"/>
            <a:lstStyle/>
            <a:p>
              <a:pPr algn="ctr" defTabSz="1219170">
                <a:defRPr/>
              </a:pPr>
              <a:endParaRPr lang="en-US" sz="1200" kern="0" dirty="0">
                <a:solidFill>
                  <a:srgbClr val="000000"/>
                </a:solidFill>
                <a:cs typeface="Calibri" panose="020F0502020204030204" pitchFamily="34" charset="0"/>
              </a:endParaRPr>
            </a:p>
          </p:txBody>
        </p:sp>
        <p:sp>
          <p:nvSpPr>
            <p:cNvPr id="17" name="Block Arc 16">
              <a:extLst>
                <a:ext uri="{FF2B5EF4-FFF2-40B4-BE49-F238E27FC236}">
                  <a16:creationId xmlns:a16="http://schemas.microsoft.com/office/drawing/2014/main" id="{656572AE-7FA9-22E2-1DA0-3D031A170062}"/>
                </a:ext>
              </a:extLst>
            </p:cNvPr>
            <p:cNvSpPr/>
            <p:nvPr/>
          </p:nvSpPr>
          <p:spPr>
            <a:xfrm flipV="1">
              <a:off x="2047746" y="1718467"/>
              <a:ext cx="1734452" cy="1650768"/>
            </a:xfrm>
            <a:prstGeom prst="blockArc">
              <a:avLst>
                <a:gd name="adj1" fmla="val 10800000"/>
                <a:gd name="adj2" fmla="val 21565276"/>
                <a:gd name="adj3" fmla="val 9424"/>
              </a:avLst>
            </a:prstGeom>
            <a:solidFill>
              <a:srgbClr val="ADCDE2"/>
            </a:solidFill>
            <a:ln w="12700" cap="flat" cmpd="sng" algn="ctr">
              <a:noFill/>
              <a:prstDash val="solid"/>
              <a:miter lim="800000"/>
            </a:ln>
            <a:effectLst/>
          </p:spPr>
          <p:txBody>
            <a:bodyPr rtlCol="0" anchor="ctr"/>
            <a:lstStyle/>
            <a:p>
              <a:pPr algn="ctr" defTabSz="1219170">
                <a:defRPr/>
              </a:pPr>
              <a:endParaRPr lang="en-US" sz="1200" kern="0" dirty="0">
                <a:solidFill>
                  <a:srgbClr val="000000"/>
                </a:solidFill>
                <a:cs typeface="Calibri" panose="020F0502020204030204" pitchFamily="34" charset="0"/>
              </a:endParaRPr>
            </a:p>
          </p:txBody>
        </p:sp>
        <p:sp>
          <p:nvSpPr>
            <p:cNvPr id="18" name="Block Arc 17">
              <a:extLst>
                <a:ext uri="{FF2B5EF4-FFF2-40B4-BE49-F238E27FC236}">
                  <a16:creationId xmlns:a16="http://schemas.microsoft.com/office/drawing/2014/main" id="{CC4F6CEF-06B8-354B-F60F-57ECEEA3B2D0}"/>
                </a:ext>
              </a:extLst>
            </p:cNvPr>
            <p:cNvSpPr/>
            <p:nvPr/>
          </p:nvSpPr>
          <p:spPr>
            <a:xfrm>
              <a:off x="3620932" y="1731789"/>
              <a:ext cx="1734452" cy="1650768"/>
            </a:xfrm>
            <a:prstGeom prst="blockArc">
              <a:avLst>
                <a:gd name="adj1" fmla="val 10800000"/>
                <a:gd name="adj2" fmla="val 21565276"/>
                <a:gd name="adj3" fmla="val 9424"/>
              </a:avLst>
            </a:prstGeom>
            <a:solidFill>
              <a:srgbClr val="ADCDE2"/>
            </a:solidFill>
            <a:ln w="12700" cap="flat" cmpd="sng" algn="ctr">
              <a:noFill/>
              <a:prstDash val="solid"/>
              <a:miter lim="800000"/>
            </a:ln>
            <a:effectLst/>
          </p:spPr>
          <p:txBody>
            <a:bodyPr rtlCol="0" anchor="ctr"/>
            <a:lstStyle/>
            <a:p>
              <a:pPr algn="ctr" defTabSz="1219170">
                <a:defRPr/>
              </a:pPr>
              <a:endParaRPr lang="en-US" sz="1200" kern="0" dirty="0">
                <a:solidFill>
                  <a:srgbClr val="000000"/>
                </a:solidFill>
                <a:cs typeface="Calibri" panose="020F0502020204030204" pitchFamily="34" charset="0"/>
              </a:endParaRPr>
            </a:p>
          </p:txBody>
        </p:sp>
        <p:sp>
          <p:nvSpPr>
            <p:cNvPr id="19" name="Block Arc 18">
              <a:extLst>
                <a:ext uri="{FF2B5EF4-FFF2-40B4-BE49-F238E27FC236}">
                  <a16:creationId xmlns:a16="http://schemas.microsoft.com/office/drawing/2014/main" id="{674B289E-0D56-DA4E-0C3C-9B59CA8EDD23}"/>
                </a:ext>
              </a:extLst>
            </p:cNvPr>
            <p:cNvSpPr/>
            <p:nvPr/>
          </p:nvSpPr>
          <p:spPr>
            <a:xfrm flipV="1">
              <a:off x="5194119" y="1718467"/>
              <a:ext cx="1734452" cy="1650768"/>
            </a:xfrm>
            <a:prstGeom prst="blockArc">
              <a:avLst>
                <a:gd name="adj1" fmla="val 10800000"/>
                <a:gd name="adj2" fmla="val 21565276"/>
                <a:gd name="adj3" fmla="val 9424"/>
              </a:avLst>
            </a:prstGeom>
            <a:solidFill>
              <a:srgbClr val="ADCDE2"/>
            </a:solidFill>
            <a:ln w="12700" cap="flat" cmpd="sng" algn="ctr">
              <a:noFill/>
              <a:prstDash val="solid"/>
              <a:miter lim="800000"/>
            </a:ln>
            <a:effectLst/>
          </p:spPr>
          <p:txBody>
            <a:bodyPr rtlCol="0" anchor="ctr"/>
            <a:lstStyle/>
            <a:p>
              <a:pPr algn="ctr" defTabSz="1219170">
                <a:defRPr/>
              </a:pPr>
              <a:endParaRPr lang="en-US" sz="1200" kern="0" dirty="0">
                <a:solidFill>
                  <a:srgbClr val="000000"/>
                </a:solidFill>
                <a:cs typeface="Calibri" panose="020F0502020204030204" pitchFamily="34" charset="0"/>
              </a:endParaRPr>
            </a:p>
          </p:txBody>
        </p:sp>
        <p:sp>
          <p:nvSpPr>
            <p:cNvPr id="20" name="Block Arc 19">
              <a:extLst>
                <a:ext uri="{FF2B5EF4-FFF2-40B4-BE49-F238E27FC236}">
                  <a16:creationId xmlns:a16="http://schemas.microsoft.com/office/drawing/2014/main" id="{87851979-88CB-56E7-8FB7-7C1D20D7C575}"/>
                </a:ext>
              </a:extLst>
            </p:cNvPr>
            <p:cNvSpPr/>
            <p:nvPr/>
          </p:nvSpPr>
          <p:spPr>
            <a:xfrm>
              <a:off x="6767305" y="1731789"/>
              <a:ext cx="1734452" cy="1650768"/>
            </a:xfrm>
            <a:prstGeom prst="blockArc">
              <a:avLst>
                <a:gd name="adj1" fmla="val 10800000"/>
                <a:gd name="adj2" fmla="val 21565276"/>
                <a:gd name="adj3" fmla="val 9424"/>
              </a:avLst>
            </a:prstGeom>
            <a:solidFill>
              <a:srgbClr val="ADCDE2"/>
            </a:solidFill>
            <a:ln w="12700" cap="flat" cmpd="sng" algn="ctr">
              <a:noFill/>
              <a:prstDash val="solid"/>
              <a:miter lim="800000"/>
            </a:ln>
            <a:effectLst/>
          </p:spPr>
          <p:txBody>
            <a:bodyPr rtlCol="0" anchor="ctr"/>
            <a:lstStyle/>
            <a:p>
              <a:pPr algn="ctr" defTabSz="1219170">
                <a:defRPr/>
              </a:pPr>
              <a:endParaRPr lang="en-US" sz="1200" kern="0" dirty="0">
                <a:solidFill>
                  <a:srgbClr val="000000"/>
                </a:solidFill>
                <a:cs typeface="Calibri" panose="020F0502020204030204" pitchFamily="34" charset="0"/>
              </a:endParaRPr>
            </a:p>
          </p:txBody>
        </p:sp>
        <p:grpSp>
          <p:nvGrpSpPr>
            <p:cNvPr id="4" name="Group 3">
              <a:extLst>
                <a:ext uri="{FF2B5EF4-FFF2-40B4-BE49-F238E27FC236}">
                  <a16:creationId xmlns:a16="http://schemas.microsoft.com/office/drawing/2014/main" id="{6088BF46-B036-2F24-993F-4B78F9CBDCC8}"/>
                </a:ext>
              </a:extLst>
            </p:cNvPr>
            <p:cNvGrpSpPr/>
            <p:nvPr/>
          </p:nvGrpSpPr>
          <p:grpSpPr>
            <a:xfrm>
              <a:off x="731900" y="2078501"/>
              <a:ext cx="1093268" cy="706339"/>
              <a:chOff x="741327" y="2040793"/>
              <a:chExt cx="1093268" cy="706339"/>
            </a:xfrm>
          </p:grpSpPr>
          <p:pic>
            <p:nvPicPr>
              <p:cNvPr id="35" name="Picture 34">
                <a:extLst>
                  <a:ext uri="{FF2B5EF4-FFF2-40B4-BE49-F238E27FC236}">
                    <a16:creationId xmlns:a16="http://schemas.microsoft.com/office/drawing/2014/main" id="{774D6AA6-46E1-5C31-F927-5A4FE0B2EE62}"/>
                  </a:ext>
                </a:extLst>
              </p:cNvPr>
              <p:cNvPicPr>
                <a:picLocks noChangeAspect="1"/>
              </p:cNvPicPr>
              <p:nvPr/>
            </p:nvPicPr>
            <p:blipFill rotWithShape="1">
              <a:blip r:embed="rId3"/>
              <a:srcRect l="41451" t="52631" b="6988"/>
              <a:stretch/>
            </p:blipFill>
            <p:spPr>
              <a:xfrm>
                <a:off x="942253" y="2131686"/>
                <a:ext cx="892342" cy="510867"/>
              </a:xfrm>
              <a:prstGeom prst="rect">
                <a:avLst/>
              </a:prstGeom>
            </p:spPr>
          </p:pic>
          <p:pic>
            <p:nvPicPr>
              <p:cNvPr id="36" name="Graphic 35" descr="Arrow: Clockwise curve with solid fill">
                <a:extLst>
                  <a:ext uri="{FF2B5EF4-FFF2-40B4-BE49-F238E27FC236}">
                    <a16:creationId xmlns:a16="http://schemas.microsoft.com/office/drawing/2014/main" id="{A0A5CD31-D5FD-2E25-7C4C-C3A81D533F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769230" y="2012890"/>
                <a:ext cx="706339" cy="762146"/>
              </a:xfrm>
              <a:prstGeom prst="rect">
                <a:avLst/>
              </a:prstGeom>
            </p:spPr>
          </p:pic>
        </p:grpSp>
        <p:grpSp>
          <p:nvGrpSpPr>
            <p:cNvPr id="5" name="Group 4">
              <a:extLst>
                <a:ext uri="{FF2B5EF4-FFF2-40B4-BE49-F238E27FC236}">
                  <a16:creationId xmlns:a16="http://schemas.microsoft.com/office/drawing/2014/main" id="{142425FB-B29B-2A4C-8A92-29A6057512BB}"/>
                </a:ext>
              </a:extLst>
            </p:cNvPr>
            <p:cNvGrpSpPr/>
            <p:nvPr/>
          </p:nvGrpSpPr>
          <p:grpSpPr>
            <a:xfrm>
              <a:off x="2412341" y="1925250"/>
              <a:ext cx="966455" cy="937429"/>
              <a:chOff x="2412341" y="1925250"/>
              <a:chExt cx="966455" cy="937429"/>
            </a:xfrm>
          </p:grpSpPr>
          <p:pic>
            <p:nvPicPr>
              <p:cNvPr id="46" name="Graphic 45" descr="Folder Search with solid fill">
                <a:extLst>
                  <a:ext uri="{FF2B5EF4-FFF2-40B4-BE49-F238E27FC236}">
                    <a16:creationId xmlns:a16="http://schemas.microsoft.com/office/drawing/2014/main" id="{BE9AE58B-CCC6-8559-71C2-E31A610ACA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2341" y="1925250"/>
                <a:ext cx="966455" cy="937429"/>
              </a:xfrm>
              <a:prstGeom prst="rect">
                <a:avLst/>
              </a:prstGeom>
            </p:spPr>
          </p:pic>
          <p:pic>
            <p:nvPicPr>
              <p:cNvPr id="47" name="Graphic 46" descr="Magnifying glass with solid fill">
                <a:extLst>
                  <a:ext uri="{FF2B5EF4-FFF2-40B4-BE49-F238E27FC236}">
                    <a16:creationId xmlns:a16="http://schemas.microsoft.com/office/drawing/2014/main" id="{DA2CDFE8-0479-734D-E7B1-996D3E6B4C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2807972" y="2345718"/>
                <a:ext cx="497523" cy="482580"/>
              </a:xfrm>
              <a:prstGeom prst="rect">
                <a:avLst/>
              </a:prstGeom>
            </p:spPr>
          </p:pic>
        </p:grpSp>
        <p:sp>
          <p:nvSpPr>
            <p:cNvPr id="49" name="Rectangle 48">
              <a:extLst>
                <a:ext uri="{FF2B5EF4-FFF2-40B4-BE49-F238E27FC236}">
                  <a16:creationId xmlns:a16="http://schemas.microsoft.com/office/drawing/2014/main" id="{DE3FF997-5BC8-156C-A820-EAD72D19E456}"/>
                </a:ext>
              </a:extLst>
            </p:cNvPr>
            <p:cNvSpPr/>
            <p:nvPr/>
          </p:nvSpPr>
          <p:spPr>
            <a:xfrm>
              <a:off x="6114183" y="2168099"/>
              <a:ext cx="176909" cy="296090"/>
            </a:xfrm>
            <a:prstGeom prst="rect">
              <a:avLst/>
            </a:prstGeom>
            <a:solidFill>
              <a:srgbClr val="2537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grpSp>
          <p:nvGrpSpPr>
            <p:cNvPr id="50" name="Group 49">
              <a:extLst>
                <a:ext uri="{FF2B5EF4-FFF2-40B4-BE49-F238E27FC236}">
                  <a16:creationId xmlns:a16="http://schemas.microsoft.com/office/drawing/2014/main" id="{529C35F1-116E-69BA-12DE-D70CC5156302}"/>
                </a:ext>
              </a:extLst>
            </p:cNvPr>
            <p:cNvGrpSpPr/>
            <p:nvPr/>
          </p:nvGrpSpPr>
          <p:grpSpPr>
            <a:xfrm>
              <a:off x="5427584" y="1811904"/>
              <a:ext cx="1217198" cy="1164120"/>
              <a:chOff x="-1465569" y="1046050"/>
              <a:chExt cx="1655636" cy="1655636"/>
            </a:xfrm>
          </p:grpSpPr>
          <p:sp>
            <p:nvSpPr>
              <p:cNvPr id="51" name="Rectangle 50">
                <a:extLst>
                  <a:ext uri="{FF2B5EF4-FFF2-40B4-BE49-F238E27FC236}">
                    <a16:creationId xmlns:a16="http://schemas.microsoft.com/office/drawing/2014/main" id="{2A286CFF-1E07-9C31-7B04-26F83AE249CE}"/>
                  </a:ext>
                </a:extLst>
              </p:cNvPr>
              <p:cNvSpPr/>
              <p:nvPr/>
            </p:nvSpPr>
            <p:spPr>
              <a:xfrm>
                <a:off x="-913414" y="1635106"/>
                <a:ext cx="296401" cy="650450"/>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52" name="Rectangle 51">
                <a:extLst>
                  <a:ext uri="{FF2B5EF4-FFF2-40B4-BE49-F238E27FC236}">
                    <a16:creationId xmlns:a16="http://schemas.microsoft.com/office/drawing/2014/main" id="{E350CFF3-4A0D-EE16-6CCF-7F6C2360396D}"/>
                  </a:ext>
                </a:extLst>
              </p:cNvPr>
              <p:cNvSpPr/>
              <p:nvPr/>
            </p:nvSpPr>
            <p:spPr>
              <a:xfrm>
                <a:off x="-693487" y="1976266"/>
                <a:ext cx="400063" cy="461689"/>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pic>
            <p:nvPicPr>
              <p:cNvPr id="53" name="Graphic 52" descr="Luggage with solid fill">
                <a:extLst>
                  <a:ext uri="{FF2B5EF4-FFF2-40B4-BE49-F238E27FC236}">
                    <a16:creationId xmlns:a16="http://schemas.microsoft.com/office/drawing/2014/main" id="{DEB4195E-3994-2B2D-EB85-2587C5009F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65569" y="1046050"/>
                <a:ext cx="1655636" cy="1655636"/>
              </a:xfrm>
              <a:prstGeom prst="rect">
                <a:avLst/>
              </a:prstGeom>
            </p:spPr>
          </p:pic>
        </p:grpSp>
        <p:sp>
          <p:nvSpPr>
            <p:cNvPr id="64" name="Rectangle 63">
              <a:extLst>
                <a:ext uri="{FF2B5EF4-FFF2-40B4-BE49-F238E27FC236}">
                  <a16:creationId xmlns:a16="http://schemas.microsoft.com/office/drawing/2014/main" id="{6ACF4BCE-5903-8499-E093-D944DC55D83C}"/>
                </a:ext>
              </a:extLst>
            </p:cNvPr>
            <p:cNvSpPr/>
            <p:nvPr/>
          </p:nvSpPr>
          <p:spPr>
            <a:xfrm>
              <a:off x="4053333" y="2262512"/>
              <a:ext cx="797203" cy="261576"/>
            </a:xfrm>
            <a:prstGeom prst="rect">
              <a:avLst/>
            </a:prstGeom>
            <a:solidFill>
              <a:srgbClr val="FFFFFF"/>
            </a:solidFill>
            <a:ln w="12700" cap="flat" cmpd="sng" algn="ctr">
              <a:noFill/>
              <a:prstDash val="solid"/>
              <a:miter lim="800000"/>
            </a:ln>
            <a:effectLst/>
          </p:spPr>
          <p:txBody>
            <a:bodyPr rtlCol="0" anchor="ctr"/>
            <a:lstStyle/>
            <a:p>
              <a:pPr algn="ctr" defTabSz="457200">
                <a:defRPr/>
              </a:pPr>
              <a:endParaRPr lang="en-US" kern="0" dirty="0">
                <a:solidFill>
                  <a:srgbClr val="00B0F0"/>
                </a:solidFill>
                <a:cs typeface="Calibri" panose="020F0502020204030204" pitchFamily="34" charset="0"/>
              </a:endParaRPr>
            </a:p>
          </p:txBody>
        </p:sp>
        <p:grpSp>
          <p:nvGrpSpPr>
            <p:cNvPr id="55" name="Group 54">
              <a:extLst>
                <a:ext uri="{FF2B5EF4-FFF2-40B4-BE49-F238E27FC236}">
                  <a16:creationId xmlns:a16="http://schemas.microsoft.com/office/drawing/2014/main" id="{0FA7B3C9-0D7D-25EA-5385-CE6DC292BF72}"/>
                </a:ext>
              </a:extLst>
            </p:cNvPr>
            <p:cNvGrpSpPr/>
            <p:nvPr/>
          </p:nvGrpSpPr>
          <p:grpSpPr>
            <a:xfrm>
              <a:off x="7089856" y="2076740"/>
              <a:ext cx="995441" cy="823646"/>
              <a:chOff x="545753" y="1679133"/>
              <a:chExt cx="690354" cy="632776"/>
            </a:xfrm>
          </p:grpSpPr>
          <p:pic>
            <p:nvPicPr>
              <p:cNvPr id="56" name="Graphic 55">
                <a:extLst>
                  <a:ext uri="{FF2B5EF4-FFF2-40B4-BE49-F238E27FC236}">
                    <a16:creationId xmlns:a16="http://schemas.microsoft.com/office/drawing/2014/main" id="{B1DAC005-2760-3826-9867-05AC9428AA0D}"/>
                  </a:ext>
                </a:extLst>
              </p:cNvPr>
              <p:cNvPicPr>
                <a:picLocks noChangeAspect="1"/>
              </p:cNvPicPr>
              <p:nvPr/>
            </p:nvPicPr>
            <p:blipFill>
              <a:blip r:embed="rId12">
                <a:extLst>
                  <a:ext uri="{96DAC541-7B7A-43D3-8B79-37D633B846F1}">
                    <asvg:svgBlip xmlns:asvg="http://schemas.microsoft.com/office/drawing/2016/SVG/main" r:embed="rId13"/>
                  </a:ext>
                </a:extLst>
              </a:blip>
              <a:srcRect l="48013"/>
              <a:stretch/>
            </p:blipFill>
            <p:spPr>
              <a:xfrm rot="16200000">
                <a:off x="711483" y="1513403"/>
                <a:ext cx="358894" cy="690354"/>
              </a:xfrm>
              <a:prstGeom prst="rect">
                <a:avLst/>
              </a:prstGeom>
            </p:spPr>
          </p:pic>
          <p:pic>
            <p:nvPicPr>
              <p:cNvPr id="57" name="Graphic 56">
                <a:extLst>
                  <a:ext uri="{FF2B5EF4-FFF2-40B4-BE49-F238E27FC236}">
                    <a16:creationId xmlns:a16="http://schemas.microsoft.com/office/drawing/2014/main" id="{438F1F5F-1571-D11D-250E-A96253DC333B}"/>
                  </a:ext>
                </a:extLst>
              </p:cNvPr>
              <p:cNvPicPr>
                <a:picLocks noChangeAspect="1"/>
              </p:cNvPicPr>
              <p:nvPr/>
            </p:nvPicPr>
            <p:blipFill>
              <a:blip r:embed="rId14">
                <a:extLst>
                  <a:ext uri="{96DAC541-7B7A-43D3-8B79-37D633B846F1}">
                    <asvg:svgBlip xmlns:asvg="http://schemas.microsoft.com/office/drawing/2016/SVG/main" r:embed="rId15"/>
                  </a:ext>
                </a:extLst>
              </a:blip>
              <a:srcRect r="41814" b="25771"/>
              <a:stretch/>
            </p:blipFill>
            <p:spPr>
              <a:xfrm rot="16200000">
                <a:off x="683127" y="1839009"/>
                <a:ext cx="415606" cy="530193"/>
              </a:xfrm>
              <a:prstGeom prst="rect">
                <a:avLst/>
              </a:prstGeom>
            </p:spPr>
          </p:pic>
        </p:grpSp>
        <p:grpSp>
          <p:nvGrpSpPr>
            <p:cNvPr id="9" name="Group 8">
              <a:extLst>
                <a:ext uri="{FF2B5EF4-FFF2-40B4-BE49-F238E27FC236}">
                  <a16:creationId xmlns:a16="http://schemas.microsoft.com/office/drawing/2014/main" id="{4E0BBDAC-1083-6CA6-2B28-85193027231C}"/>
                </a:ext>
              </a:extLst>
            </p:cNvPr>
            <p:cNvGrpSpPr/>
            <p:nvPr/>
          </p:nvGrpSpPr>
          <p:grpSpPr>
            <a:xfrm>
              <a:off x="3983721" y="2112230"/>
              <a:ext cx="1004333" cy="820259"/>
              <a:chOff x="-2596998" y="1964582"/>
              <a:chExt cx="1004333" cy="820259"/>
            </a:xfrm>
          </p:grpSpPr>
          <p:pic>
            <p:nvPicPr>
              <p:cNvPr id="63" name="Graphic 62" descr="Group of people with solid fill">
                <a:extLst>
                  <a:ext uri="{FF2B5EF4-FFF2-40B4-BE49-F238E27FC236}">
                    <a16:creationId xmlns:a16="http://schemas.microsoft.com/office/drawing/2014/main" id="{60928CA5-5FCC-8E44-822F-9414680B77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96998" y="1964582"/>
                <a:ext cx="990787" cy="820259"/>
              </a:xfrm>
              <a:prstGeom prst="rect">
                <a:avLst/>
              </a:prstGeom>
            </p:spPr>
          </p:pic>
          <p:grpSp>
            <p:nvGrpSpPr>
              <p:cNvPr id="8" name="Group 7">
                <a:extLst>
                  <a:ext uri="{FF2B5EF4-FFF2-40B4-BE49-F238E27FC236}">
                    <a16:creationId xmlns:a16="http://schemas.microsoft.com/office/drawing/2014/main" id="{D2934EDC-E262-1DC6-2961-720227B516ED}"/>
                  </a:ext>
                </a:extLst>
              </p:cNvPr>
              <p:cNvGrpSpPr/>
              <p:nvPr/>
            </p:nvGrpSpPr>
            <p:grpSpPr>
              <a:xfrm>
                <a:off x="-2583452" y="2253909"/>
                <a:ext cx="990787" cy="238105"/>
                <a:chOff x="-1638510" y="2143459"/>
                <a:chExt cx="990787" cy="238105"/>
              </a:xfrm>
            </p:grpSpPr>
            <p:sp>
              <p:nvSpPr>
                <p:cNvPr id="7" name="Rectangle 6">
                  <a:extLst>
                    <a:ext uri="{FF2B5EF4-FFF2-40B4-BE49-F238E27FC236}">
                      <a16:creationId xmlns:a16="http://schemas.microsoft.com/office/drawing/2014/main" id="{27A2D5B2-66BF-81AC-43CA-1320CD1FAEC1}"/>
                    </a:ext>
                  </a:extLst>
                </p:cNvPr>
                <p:cNvSpPr/>
                <p:nvPr/>
              </p:nvSpPr>
              <p:spPr>
                <a:xfrm>
                  <a:off x="-1638510" y="2143459"/>
                  <a:ext cx="990787" cy="238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Group of people with solid fill">
                  <a:extLst>
                    <a:ext uri="{FF2B5EF4-FFF2-40B4-BE49-F238E27FC236}">
                      <a16:creationId xmlns:a16="http://schemas.microsoft.com/office/drawing/2014/main" id="{E434BD67-456A-ABBC-D21F-8FDF00E425E4}"/>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34856" b="35749"/>
                <a:stretch/>
              </p:blipFill>
              <p:spPr>
                <a:xfrm>
                  <a:off x="-1633381" y="2148222"/>
                  <a:ext cx="953359" cy="232015"/>
                </a:xfrm>
                <a:prstGeom prst="rect">
                  <a:avLst/>
                </a:prstGeom>
              </p:spPr>
            </p:pic>
          </p:grpSp>
        </p:grpSp>
      </p:grpSp>
    </p:spTree>
    <p:extLst>
      <p:ext uri="{BB962C8B-B14F-4D97-AF65-F5344CB8AC3E}">
        <p14:creationId xmlns:p14="http://schemas.microsoft.com/office/powerpoint/2010/main" val="424234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FD48F-1425-4B13-C80B-834618D340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DC8739-43BC-C38F-335F-37CA6A15CB91}"/>
              </a:ext>
            </a:extLst>
          </p:cNvPr>
          <p:cNvSpPr>
            <a:spLocks noGrp="1"/>
          </p:cNvSpPr>
          <p:nvPr>
            <p:ph type="body" sz="quarter" idx="10"/>
          </p:nvPr>
        </p:nvSpPr>
        <p:spPr>
          <a:xfrm>
            <a:off x="170807" y="106576"/>
            <a:ext cx="8636100" cy="434542"/>
          </a:xfrm>
        </p:spPr>
        <p:txBody>
          <a:bodyPr/>
          <a:lstStyle/>
          <a:p>
            <a:r>
              <a:rPr lang="en-US" dirty="0"/>
              <a:t>Changes in Government Administration Practices</a:t>
            </a:r>
          </a:p>
        </p:txBody>
      </p:sp>
      <p:sp>
        <p:nvSpPr>
          <p:cNvPr id="4" name="Text Placeholder 3">
            <a:extLst>
              <a:ext uri="{FF2B5EF4-FFF2-40B4-BE49-F238E27FC236}">
                <a16:creationId xmlns:a16="http://schemas.microsoft.com/office/drawing/2014/main" id="{886E3990-F158-EFBE-DF0E-2B6C23FCF92D}"/>
              </a:ext>
            </a:extLst>
          </p:cNvPr>
          <p:cNvSpPr>
            <a:spLocks noGrp="1"/>
          </p:cNvSpPr>
          <p:nvPr>
            <p:ph type="body" sz="quarter" idx="12"/>
          </p:nvPr>
        </p:nvSpPr>
        <p:spPr>
          <a:xfrm>
            <a:off x="170807" y="961629"/>
            <a:ext cx="8642350" cy="3437073"/>
          </a:xfrm>
        </p:spPr>
        <p:txBody>
          <a:bodyPr/>
          <a:lstStyle/>
          <a:p>
            <a:pPr>
              <a:buFont typeface="Wingdings" panose="05000000000000000000" pitchFamily="2" charset="2"/>
              <a:buChar char="§"/>
            </a:pPr>
            <a:r>
              <a:rPr lang="en-US" sz="1400" b="1" dirty="0"/>
              <a:t>Creation of the Department of Government Efficiency (DOGE)</a:t>
            </a:r>
            <a:r>
              <a:rPr lang="en-US" sz="1400" dirty="0"/>
              <a:t>: </a:t>
            </a:r>
            <a:r>
              <a:rPr lang="en-US" sz="1400" dirty="0">
                <a:solidFill>
                  <a:srgbClr val="253746"/>
                </a:solidFill>
              </a:rPr>
              <a:t>Seeking to cut </a:t>
            </a:r>
            <a:r>
              <a:rPr lang="en-US" sz="1400" b="0" i="0" u="none" strike="noStrike" baseline="0" dirty="0">
                <a:solidFill>
                  <a:srgbClr val="253746"/>
                </a:solidFill>
              </a:rPr>
              <a:t>costs and personnel in U.S. government. </a:t>
            </a:r>
            <a:r>
              <a:rPr lang="en-US" sz="1400" b="1" dirty="0">
                <a:solidFill>
                  <a:srgbClr val="253746"/>
                </a:solidFill>
              </a:rPr>
              <a:t>Reduced resources for immigration agencies would mean increased p</a:t>
            </a:r>
            <a:r>
              <a:rPr lang="en-US" sz="1400" b="1" i="0" u="none" strike="noStrike" baseline="0" dirty="0">
                <a:solidFill>
                  <a:srgbClr val="253746"/>
                </a:solidFill>
              </a:rPr>
              <a:t>rocessing times </a:t>
            </a:r>
          </a:p>
          <a:p>
            <a:pPr marL="0" indent="0">
              <a:buNone/>
            </a:pPr>
            <a:endParaRPr lang="en-US" sz="1400" dirty="0"/>
          </a:p>
          <a:p>
            <a:pPr>
              <a:buFont typeface="Wingdings" panose="05000000000000000000" pitchFamily="2" charset="2"/>
              <a:buChar char="§"/>
            </a:pPr>
            <a:r>
              <a:rPr lang="en-US" sz="1400" b="1" dirty="0"/>
              <a:t>Freeze on Hiring Federal Civilian Employees:</a:t>
            </a:r>
            <a:r>
              <a:rPr lang="en-US" sz="1400" dirty="0"/>
              <a:t> </a:t>
            </a:r>
            <a:r>
              <a:rPr lang="en-US" sz="1400" dirty="0">
                <a:solidFill>
                  <a:srgbClr val="253746"/>
                </a:solidFill>
              </a:rPr>
              <a:t>Expected to strain resources, </a:t>
            </a:r>
            <a:r>
              <a:rPr lang="en-US" sz="1400" b="1" dirty="0">
                <a:solidFill>
                  <a:srgbClr val="253746"/>
                </a:solidFill>
              </a:rPr>
              <a:t>resulting in longer processing times</a:t>
            </a:r>
          </a:p>
          <a:p>
            <a:pPr marL="0" indent="0">
              <a:buNone/>
            </a:pPr>
            <a:endParaRPr lang="en-US" sz="1400" b="1" dirty="0">
              <a:solidFill>
                <a:srgbClr val="253746"/>
              </a:solidFill>
            </a:endParaRPr>
          </a:p>
          <a:p>
            <a:pPr lvl="1">
              <a:buFont typeface="Wingdings" panose="05000000000000000000" pitchFamily="2" charset="2"/>
              <a:buChar char="v"/>
            </a:pPr>
            <a:r>
              <a:rPr lang="en-US" sz="1400" b="1" dirty="0">
                <a:solidFill>
                  <a:srgbClr val="253746"/>
                </a:solidFill>
              </a:rPr>
              <a:t>For USCIS</a:t>
            </a:r>
            <a:r>
              <a:rPr lang="en-US" sz="1400" dirty="0">
                <a:solidFill>
                  <a:srgbClr val="253746"/>
                </a:solidFill>
              </a:rPr>
              <a:t>, increased processing times will likely be compounded by expected policy changes such as increased green card interviews, increased biometrics, and increased RFEs </a:t>
            </a:r>
          </a:p>
          <a:p>
            <a:pPr marL="457200" lvl="1" indent="0">
              <a:buNone/>
            </a:pPr>
            <a:endParaRPr lang="en-US" sz="1400" dirty="0">
              <a:solidFill>
                <a:srgbClr val="253746"/>
              </a:solidFill>
            </a:endParaRPr>
          </a:p>
          <a:p>
            <a:pPr lvl="1">
              <a:buFont typeface="Wingdings" panose="05000000000000000000" pitchFamily="2" charset="2"/>
              <a:buChar char="v"/>
            </a:pPr>
            <a:r>
              <a:rPr lang="en-US" sz="1400" b="1" dirty="0">
                <a:solidFill>
                  <a:srgbClr val="253746"/>
                </a:solidFill>
              </a:rPr>
              <a:t>For DOS</a:t>
            </a:r>
            <a:r>
              <a:rPr lang="en-US" sz="1400" dirty="0">
                <a:solidFill>
                  <a:srgbClr val="253746"/>
                </a:solidFill>
              </a:rPr>
              <a:t>, decreased appointment availability and increase in processing times</a:t>
            </a:r>
          </a:p>
          <a:p>
            <a:pPr marL="457200" lvl="1" indent="0">
              <a:buNone/>
            </a:pPr>
            <a:endParaRPr lang="en-US" sz="1400" dirty="0">
              <a:solidFill>
                <a:srgbClr val="253746"/>
              </a:solidFill>
            </a:endParaRPr>
          </a:p>
          <a:p>
            <a:pPr lvl="1">
              <a:buFont typeface="Wingdings" panose="05000000000000000000" pitchFamily="2" charset="2"/>
              <a:buChar char="v"/>
            </a:pPr>
            <a:r>
              <a:rPr lang="en-US" sz="1400" dirty="0">
                <a:solidFill>
                  <a:srgbClr val="253746"/>
                </a:solidFill>
              </a:rPr>
              <a:t>One of the </a:t>
            </a:r>
            <a:r>
              <a:rPr lang="en-US" sz="1400" b="1" dirty="0">
                <a:solidFill>
                  <a:srgbClr val="253746"/>
                </a:solidFill>
              </a:rPr>
              <a:t>few exceptions to the hiring freeze</a:t>
            </a:r>
            <a:r>
              <a:rPr lang="en-US" sz="1400" dirty="0">
                <a:solidFill>
                  <a:srgbClr val="253746"/>
                </a:solidFill>
              </a:rPr>
              <a:t> – “positions related to immigration enforcement” – meaning ICE and border officials, among-other enforcement-related roles</a:t>
            </a:r>
            <a:endParaRPr lang="en-US" sz="1400" b="0" i="0" dirty="0">
              <a:solidFill>
                <a:srgbClr val="253746"/>
              </a:solidFill>
              <a:effectLst/>
            </a:endParaRPr>
          </a:p>
        </p:txBody>
      </p:sp>
    </p:spTree>
    <p:extLst>
      <p:ext uri="{BB962C8B-B14F-4D97-AF65-F5344CB8AC3E}">
        <p14:creationId xmlns:p14="http://schemas.microsoft.com/office/powerpoint/2010/main" val="26014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684F4-AE9D-8596-9945-CE89CF4A29F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CB2240E-77D0-536D-5C79-EEC9F2D53C5B}"/>
              </a:ext>
            </a:extLst>
          </p:cNvPr>
          <p:cNvSpPr/>
          <p:nvPr/>
        </p:nvSpPr>
        <p:spPr>
          <a:xfrm>
            <a:off x="0" y="3629202"/>
            <a:ext cx="9144000" cy="110068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91440" rIns="182880" bIns="91440" rtlCol="0" anchor="ctr"/>
          <a:lstStyle/>
          <a:p>
            <a:pPr marL="630238"/>
            <a:endParaRPr lang="en-US" sz="1400" dirty="0">
              <a:solidFill>
                <a:schemeClr val="tx1"/>
              </a:solidFill>
            </a:endParaRPr>
          </a:p>
        </p:txBody>
      </p:sp>
      <p:sp>
        <p:nvSpPr>
          <p:cNvPr id="2" name="Text Placeholder 1">
            <a:extLst>
              <a:ext uri="{FF2B5EF4-FFF2-40B4-BE49-F238E27FC236}">
                <a16:creationId xmlns:a16="http://schemas.microsoft.com/office/drawing/2014/main" id="{6C96859E-FC1F-765E-2BBD-EBFD97C64BE8}"/>
              </a:ext>
            </a:extLst>
          </p:cNvPr>
          <p:cNvSpPr>
            <a:spLocks noGrp="1"/>
          </p:cNvSpPr>
          <p:nvPr>
            <p:ph type="body" sz="quarter" idx="10"/>
          </p:nvPr>
        </p:nvSpPr>
        <p:spPr>
          <a:xfrm>
            <a:off x="170809" y="258187"/>
            <a:ext cx="7931200" cy="434542"/>
          </a:xfrm>
        </p:spPr>
        <p:txBody>
          <a:bodyPr/>
          <a:lstStyle/>
          <a:p>
            <a:r>
              <a:rPr lang="en-US" dirty="0"/>
              <a:t>Changes in Government Actors + Authorities SOPs</a:t>
            </a:r>
          </a:p>
        </p:txBody>
      </p:sp>
      <p:grpSp>
        <p:nvGrpSpPr>
          <p:cNvPr id="35" name="Group 34">
            <a:extLst>
              <a:ext uri="{FF2B5EF4-FFF2-40B4-BE49-F238E27FC236}">
                <a16:creationId xmlns:a16="http://schemas.microsoft.com/office/drawing/2014/main" id="{AF9275D5-C940-AD1F-CECB-A2B78A1D1F46}"/>
              </a:ext>
            </a:extLst>
          </p:cNvPr>
          <p:cNvGrpSpPr/>
          <p:nvPr/>
        </p:nvGrpSpPr>
        <p:grpSpPr>
          <a:xfrm>
            <a:off x="2897532" y="3729326"/>
            <a:ext cx="1403569" cy="984570"/>
            <a:chOff x="2491609" y="3266422"/>
            <a:chExt cx="1690099" cy="1329661"/>
          </a:xfrm>
        </p:grpSpPr>
        <p:sp>
          <p:nvSpPr>
            <p:cNvPr id="20" name="TextBox 19">
              <a:extLst>
                <a:ext uri="{FF2B5EF4-FFF2-40B4-BE49-F238E27FC236}">
                  <a16:creationId xmlns:a16="http://schemas.microsoft.com/office/drawing/2014/main" id="{81612ABE-DBF0-E87A-3F77-25C46B154475}"/>
                </a:ext>
              </a:extLst>
            </p:cNvPr>
            <p:cNvSpPr txBox="1"/>
            <p:nvPr/>
          </p:nvSpPr>
          <p:spPr>
            <a:xfrm>
              <a:off x="2491609" y="4257529"/>
              <a:ext cx="16900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3745"/>
                  </a:solidFill>
                  <a:effectLst/>
                  <a:uLnTx/>
                  <a:uFillTx/>
                  <a:latin typeface="Aptos" panose="02110004020202020204"/>
                  <a:ea typeface="+mn-ea"/>
                  <a:cs typeface="+mn-cs"/>
                </a:rPr>
                <a:t>Border</a:t>
              </a:r>
            </a:p>
          </p:txBody>
        </p:sp>
        <p:grpSp>
          <p:nvGrpSpPr>
            <p:cNvPr id="10" name="Group 9">
              <a:extLst>
                <a:ext uri="{FF2B5EF4-FFF2-40B4-BE49-F238E27FC236}">
                  <a16:creationId xmlns:a16="http://schemas.microsoft.com/office/drawing/2014/main" id="{038B12A8-6FBB-7BF5-A4A0-2861CBE7F3C5}"/>
                </a:ext>
              </a:extLst>
            </p:cNvPr>
            <p:cNvGrpSpPr/>
            <p:nvPr/>
          </p:nvGrpSpPr>
          <p:grpSpPr>
            <a:xfrm>
              <a:off x="2875630" y="3266422"/>
              <a:ext cx="922057" cy="909337"/>
              <a:chOff x="2490402" y="1780802"/>
              <a:chExt cx="635798" cy="621863"/>
            </a:xfrm>
          </p:grpSpPr>
          <p:sp>
            <p:nvSpPr>
              <p:cNvPr id="27" name="Oval 26">
                <a:extLst>
                  <a:ext uri="{FF2B5EF4-FFF2-40B4-BE49-F238E27FC236}">
                    <a16:creationId xmlns:a16="http://schemas.microsoft.com/office/drawing/2014/main" id="{19E242BA-157E-4E49-24C2-BA20E097A743}"/>
                  </a:ext>
                </a:extLst>
              </p:cNvPr>
              <p:cNvSpPr/>
              <p:nvPr/>
            </p:nvSpPr>
            <p:spPr>
              <a:xfrm>
                <a:off x="2490402" y="1780802"/>
                <a:ext cx="635798" cy="621863"/>
              </a:xfrm>
              <a:prstGeom prst="ellipse">
                <a:avLst/>
              </a:prstGeom>
              <a:solidFill>
                <a:srgbClr val="25374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pic>
            <p:nvPicPr>
              <p:cNvPr id="12" name="Graphic 11" descr="Police male with solid fill">
                <a:extLst>
                  <a:ext uri="{FF2B5EF4-FFF2-40B4-BE49-F238E27FC236}">
                    <a16:creationId xmlns:a16="http://schemas.microsoft.com/office/drawing/2014/main" id="{BFDDC7EC-F1A9-9873-F849-540C6693F6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3192" y="1829009"/>
                <a:ext cx="492412" cy="502419"/>
              </a:xfrm>
              <a:prstGeom prst="rect">
                <a:avLst/>
              </a:prstGeom>
            </p:spPr>
          </p:pic>
        </p:grpSp>
      </p:grpSp>
      <p:grpSp>
        <p:nvGrpSpPr>
          <p:cNvPr id="36" name="Group 35">
            <a:extLst>
              <a:ext uri="{FF2B5EF4-FFF2-40B4-BE49-F238E27FC236}">
                <a16:creationId xmlns:a16="http://schemas.microsoft.com/office/drawing/2014/main" id="{B3176A16-59B4-9264-11B8-1C33C2A6B898}"/>
              </a:ext>
            </a:extLst>
          </p:cNvPr>
          <p:cNvGrpSpPr/>
          <p:nvPr/>
        </p:nvGrpSpPr>
        <p:grpSpPr>
          <a:xfrm>
            <a:off x="959751" y="3738248"/>
            <a:ext cx="1403569" cy="984570"/>
            <a:chOff x="4643931" y="3266422"/>
            <a:chExt cx="1690099" cy="1329661"/>
          </a:xfrm>
        </p:grpSpPr>
        <p:sp>
          <p:nvSpPr>
            <p:cNvPr id="21" name="TextBox 20">
              <a:extLst>
                <a:ext uri="{FF2B5EF4-FFF2-40B4-BE49-F238E27FC236}">
                  <a16:creationId xmlns:a16="http://schemas.microsoft.com/office/drawing/2014/main" id="{A635EB7C-DA1A-A1AF-4C56-E98E04908DE8}"/>
                </a:ext>
              </a:extLst>
            </p:cNvPr>
            <p:cNvSpPr txBox="1"/>
            <p:nvPr/>
          </p:nvSpPr>
          <p:spPr>
            <a:xfrm>
              <a:off x="4643931" y="4257529"/>
              <a:ext cx="16900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3745"/>
                  </a:solidFill>
                  <a:effectLst/>
                  <a:uLnTx/>
                  <a:uFillTx/>
                  <a:latin typeface="Aptos" panose="02110004020202020204"/>
                  <a:ea typeface="+mn-ea"/>
                  <a:cs typeface="+mn-cs"/>
                </a:rPr>
                <a:t>Consulate</a:t>
              </a:r>
            </a:p>
          </p:txBody>
        </p:sp>
        <p:grpSp>
          <p:nvGrpSpPr>
            <p:cNvPr id="15" name="Group 14">
              <a:extLst>
                <a:ext uri="{FF2B5EF4-FFF2-40B4-BE49-F238E27FC236}">
                  <a16:creationId xmlns:a16="http://schemas.microsoft.com/office/drawing/2014/main" id="{10A66A61-8690-7E20-AF4D-2E831E6B4D3E}"/>
                </a:ext>
              </a:extLst>
            </p:cNvPr>
            <p:cNvGrpSpPr/>
            <p:nvPr/>
          </p:nvGrpSpPr>
          <p:grpSpPr>
            <a:xfrm>
              <a:off x="5027952" y="3266422"/>
              <a:ext cx="922057" cy="909337"/>
              <a:chOff x="4629920" y="1780802"/>
              <a:chExt cx="635798" cy="621863"/>
            </a:xfrm>
          </p:grpSpPr>
          <p:sp>
            <p:nvSpPr>
              <p:cNvPr id="30" name="Oval 29">
                <a:extLst>
                  <a:ext uri="{FF2B5EF4-FFF2-40B4-BE49-F238E27FC236}">
                    <a16:creationId xmlns:a16="http://schemas.microsoft.com/office/drawing/2014/main" id="{797B7248-EF53-18B3-AFFA-05B903B741B9}"/>
                  </a:ext>
                </a:extLst>
              </p:cNvPr>
              <p:cNvSpPr/>
              <p:nvPr/>
            </p:nvSpPr>
            <p:spPr>
              <a:xfrm>
                <a:off x="4629920" y="1780802"/>
                <a:ext cx="635798" cy="621863"/>
              </a:xfrm>
              <a:prstGeom prst="ellipse">
                <a:avLst/>
              </a:prstGeom>
              <a:solidFill>
                <a:srgbClr val="25374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pic>
            <p:nvPicPr>
              <p:cNvPr id="13" name="Graphic 12" descr="Office worker female with solid fill">
                <a:extLst>
                  <a:ext uri="{FF2B5EF4-FFF2-40B4-BE49-F238E27FC236}">
                    <a16:creationId xmlns:a16="http://schemas.microsoft.com/office/drawing/2014/main" id="{618E0121-95A4-3EA2-037F-5E98BB0A9D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1966" y="1822539"/>
                <a:ext cx="504409" cy="514660"/>
              </a:xfrm>
              <a:prstGeom prst="rect">
                <a:avLst/>
              </a:prstGeom>
            </p:spPr>
          </p:pic>
        </p:grpSp>
      </p:grpSp>
      <p:grpSp>
        <p:nvGrpSpPr>
          <p:cNvPr id="37" name="Group 36">
            <a:extLst>
              <a:ext uri="{FF2B5EF4-FFF2-40B4-BE49-F238E27FC236}">
                <a16:creationId xmlns:a16="http://schemas.microsoft.com/office/drawing/2014/main" id="{97F0C9CC-0CD9-C367-7C88-A361BAADFB59}"/>
              </a:ext>
            </a:extLst>
          </p:cNvPr>
          <p:cNvGrpSpPr/>
          <p:nvPr/>
        </p:nvGrpSpPr>
        <p:grpSpPr>
          <a:xfrm>
            <a:off x="4723594" y="3715640"/>
            <a:ext cx="1403569" cy="983834"/>
            <a:chOff x="6799717" y="3267416"/>
            <a:chExt cx="1690099" cy="1328667"/>
          </a:xfrm>
        </p:grpSpPr>
        <p:sp>
          <p:nvSpPr>
            <p:cNvPr id="8" name="TextBox 7">
              <a:extLst>
                <a:ext uri="{FF2B5EF4-FFF2-40B4-BE49-F238E27FC236}">
                  <a16:creationId xmlns:a16="http://schemas.microsoft.com/office/drawing/2014/main" id="{283CF0DD-3726-742D-A750-F2354EAC6C71}"/>
                </a:ext>
              </a:extLst>
            </p:cNvPr>
            <p:cNvSpPr txBox="1"/>
            <p:nvPr/>
          </p:nvSpPr>
          <p:spPr>
            <a:xfrm>
              <a:off x="6799717" y="4257529"/>
              <a:ext cx="16900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3745"/>
                  </a:solidFill>
                  <a:effectLst/>
                  <a:uLnTx/>
                  <a:uFillTx/>
                  <a:latin typeface="Aptos" panose="02110004020202020204"/>
                  <a:ea typeface="+mn-ea"/>
                  <a:cs typeface="+mn-cs"/>
                </a:rPr>
                <a:t>Documents</a:t>
              </a:r>
            </a:p>
          </p:txBody>
        </p:sp>
        <p:grpSp>
          <p:nvGrpSpPr>
            <p:cNvPr id="16" name="Group 15">
              <a:extLst>
                <a:ext uri="{FF2B5EF4-FFF2-40B4-BE49-F238E27FC236}">
                  <a16:creationId xmlns:a16="http://schemas.microsoft.com/office/drawing/2014/main" id="{65C27DA1-AFF7-63F5-AAA3-CF6740888D69}"/>
                </a:ext>
              </a:extLst>
            </p:cNvPr>
            <p:cNvGrpSpPr/>
            <p:nvPr/>
          </p:nvGrpSpPr>
          <p:grpSpPr>
            <a:xfrm>
              <a:off x="7183738" y="3267416"/>
              <a:ext cx="922057" cy="909337"/>
              <a:chOff x="6769440" y="1781796"/>
              <a:chExt cx="635798" cy="621863"/>
            </a:xfrm>
          </p:grpSpPr>
          <p:sp>
            <p:nvSpPr>
              <p:cNvPr id="6" name="Oval 5">
                <a:extLst>
                  <a:ext uri="{FF2B5EF4-FFF2-40B4-BE49-F238E27FC236}">
                    <a16:creationId xmlns:a16="http://schemas.microsoft.com/office/drawing/2014/main" id="{3BA69063-A76A-1322-930C-A192C34D01A7}"/>
                  </a:ext>
                </a:extLst>
              </p:cNvPr>
              <p:cNvSpPr/>
              <p:nvPr/>
            </p:nvSpPr>
            <p:spPr>
              <a:xfrm>
                <a:off x="6769440" y="1781796"/>
                <a:ext cx="635798" cy="621863"/>
              </a:xfrm>
              <a:prstGeom prst="ellipse">
                <a:avLst/>
              </a:prstGeom>
              <a:solidFill>
                <a:srgbClr val="25374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pic>
            <p:nvPicPr>
              <p:cNvPr id="14" name="Graphic 13" descr="Document with solid fill">
                <a:extLst>
                  <a:ext uri="{FF2B5EF4-FFF2-40B4-BE49-F238E27FC236}">
                    <a16:creationId xmlns:a16="http://schemas.microsoft.com/office/drawing/2014/main" id="{8348E555-BD35-B8E8-20A9-C3233F0173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4305" y="1876740"/>
                <a:ext cx="423578" cy="432185"/>
              </a:xfrm>
              <a:prstGeom prst="rect">
                <a:avLst/>
              </a:prstGeom>
            </p:spPr>
          </p:pic>
        </p:grpSp>
      </p:grpSp>
      <p:grpSp>
        <p:nvGrpSpPr>
          <p:cNvPr id="34" name="Group 33">
            <a:extLst>
              <a:ext uri="{FF2B5EF4-FFF2-40B4-BE49-F238E27FC236}">
                <a16:creationId xmlns:a16="http://schemas.microsoft.com/office/drawing/2014/main" id="{7B0F330B-F981-3600-E5A0-67D4A896F7A2}"/>
              </a:ext>
            </a:extLst>
          </p:cNvPr>
          <p:cNvGrpSpPr/>
          <p:nvPr/>
        </p:nvGrpSpPr>
        <p:grpSpPr>
          <a:xfrm>
            <a:off x="6752215" y="3685276"/>
            <a:ext cx="1349794" cy="984570"/>
            <a:chOff x="376328" y="3266422"/>
            <a:chExt cx="1625346" cy="1329661"/>
          </a:xfrm>
        </p:grpSpPr>
        <p:sp>
          <p:nvSpPr>
            <p:cNvPr id="19" name="TextBox 18">
              <a:extLst>
                <a:ext uri="{FF2B5EF4-FFF2-40B4-BE49-F238E27FC236}">
                  <a16:creationId xmlns:a16="http://schemas.microsoft.com/office/drawing/2014/main" id="{E92C949F-486D-F95D-62FE-45746F928807}"/>
                </a:ext>
              </a:extLst>
            </p:cNvPr>
            <p:cNvSpPr txBox="1"/>
            <p:nvPr/>
          </p:nvSpPr>
          <p:spPr>
            <a:xfrm>
              <a:off x="376328" y="4257529"/>
              <a:ext cx="162534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3745"/>
                  </a:solidFill>
                  <a:effectLst/>
                  <a:uLnTx/>
                  <a:uFillTx/>
                  <a:latin typeface="Aptos" panose="02110004020202020204"/>
                  <a:ea typeface="+mn-ea"/>
                  <a:cs typeface="+mn-cs"/>
                </a:rPr>
                <a:t>Attestations</a:t>
              </a:r>
            </a:p>
          </p:txBody>
        </p:sp>
        <p:grpSp>
          <p:nvGrpSpPr>
            <p:cNvPr id="7" name="Group 6">
              <a:extLst>
                <a:ext uri="{FF2B5EF4-FFF2-40B4-BE49-F238E27FC236}">
                  <a16:creationId xmlns:a16="http://schemas.microsoft.com/office/drawing/2014/main" id="{D8C46287-647A-0CC2-0F6D-AD4E6C7DF901}"/>
                </a:ext>
              </a:extLst>
            </p:cNvPr>
            <p:cNvGrpSpPr/>
            <p:nvPr/>
          </p:nvGrpSpPr>
          <p:grpSpPr>
            <a:xfrm>
              <a:off x="727973" y="3266422"/>
              <a:ext cx="922057" cy="909337"/>
              <a:chOff x="350883" y="1780802"/>
              <a:chExt cx="635798" cy="621863"/>
            </a:xfrm>
          </p:grpSpPr>
          <p:sp>
            <p:nvSpPr>
              <p:cNvPr id="24" name="Oval 23">
                <a:extLst>
                  <a:ext uri="{FF2B5EF4-FFF2-40B4-BE49-F238E27FC236}">
                    <a16:creationId xmlns:a16="http://schemas.microsoft.com/office/drawing/2014/main" id="{E4AE0842-D5CE-E806-D6BA-989669121FC2}"/>
                  </a:ext>
                </a:extLst>
              </p:cNvPr>
              <p:cNvSpPr/>
              <p:nvPr/>
            </p:nvSpPr>
            <p:spPr>
              <a:xfrm>
                <a:off x="350883" y="1780802"/>
                <a:ext cx="635798" cy="621863"/>
              </a:xfrm>
              <a:prstGeom prst="ellipse">
                <a:avLst/>
              </a:prstGeom>
              <a:solidFill>
                <a:srgbClr val="25374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pic>
            <p:nvPicPr>
              <p:cNvPr id="18" name="Graphic 17" descr="Signature with solid fill">
                <a:extLst>
                  <a:ext uri="{FF2B5EF4-FFF2-40B4-BE49-F238E27FC236}">
                    <a16:creationId xmlns:a16="http://schemas.microsoft.com/office/drawing/2014/main" id="{D9E943F6-0188-BA9A-86CB-5F5CCC0671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1347" y="1866348"/>
                <a:ext cx="426987" cy="435665"/>
              </a:xfrm>
              <a:prstGeom prst="rect">
                <a:avLst/>
              </a:prstGeom>
            </p:spPr>
          </p:pic>
        </p:grpSp>
      </p:grpSp>
      <p:sp>
        <p:nvSpPr>
          <p:cNvPr id="32" name="Text Placeholder 3">
            <a:extLst>
              <a:ext uri="{FF2B5EF4-FFF2-40B4-BE49-F238E27FC236}">
                <a16:creationId xmlns:a16="http://schemas.microsoft.com/office/drawing/2014/main" id="{0A591E5E-6BA1-C4B6-A400-4EC5425B559C}"/>
              </a:ext>
            </a:extLst>
          </p:cNvPr>
          <p:cNvSpPr txBox="1">
            <a:spLocks/>
          </p:cNvSpPr>
          <p:nvPr/>
        </p:nvSpPr>
        <p:spPr>
          <a:xfrm>
            <a:off x="111907" y="752541"/>
            <a:ext cx="8558521" cy="301377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spcAft>
                <a:spcPts val="1200"/>
              </a:spcAft>
              <a:buClr>
                <a:srgbClr val="009CDB"/>
              </a:buClr>
              <a:defRPr/>
            </a:pPr>
            <a:r>
              <a:rPr lang="en-US" sz="1400" b="1" dirty="0">
                <a:solidFill>
                  <a:srgbClr val="000000"/>
                </a:solidFill>
                <a:latin typeface="Aptos" panose="020B0004020202020204" pitchFamily="34" charset="0"/>
              </a:rPr>
              <a:t>Government officials involved in immigration-decision making have immense authority. </a:t>
            </a:r>
          </a:p>
          <a:p>
            <a:pPr marL="519113" lvl="1" indent="-285750" defTabSz="1208172">
              <a:spcBef>
                <a:spcPts val="0"/>
              </a:spcBef>
              <a:spcAft>
                <a:spcPts val="1200"/>
              </a:spcAft>
              <a:buClr>
                <a:srgbClr val="009CDB"/>
              </a:buClr>
              <a:buFont typeface="Wingdings" panose="05000000000000000000" pitchFamily="2" charset="2"/>
              <a:buChar char="v"/>
              <a:defRPr/>
            </a:pPr>
            <a:r>
              <a:rPr lang="en-US" sz="1300" b="1" dirty="0">
                <a:solidFill>
                  <a:srgbClr val="000000"/>
                </a:solidFill>
                <a:latin typeface="Aptos" panose="020B0004020202020204" pitchFamily="34" charset="0"/>
              </a:rPr>
              <a:t>Customs and Border Protection (CBP) </a:t>
            </a:r>
            <a:r>
              <a:rPr lang="en-US" sz="1300" dirty="0">
                <a:solidFill>
                  <a:srgbClr val="000000"/>
                </a:solidFill>
                <a:latin typeface="Aptos" panose="020B0004020202020204" pitchFamily="34" charset="0"/>
              </a:rPr>
              <a:t>officers can generally turn anyone on a temporary visa around at the border or ports of entry and/or put them into detention</a:t>
            </a:r>
          </a:p>
          <a:p>
            <a:pPr marL="519113" lvl="1" indent="-285750" defTabSz="1208172">
              <a:spcBef>
                <a:spcPts val="0"/>
              </a:spcBef>
              <a:spcAft>
                <a:spcPts val="1200"/>
              </a:spcAft>
              <a:buClr>
                <a:srgbClr val="009CDB"/>
              </a:buClr>
              <a:buFont typeface="Wingdings" panose="05000000000000000000" pitchFamily="2" charset="2"/>
              <a:buChar char="v"/>
              <a:defRPr/>
            </a:pPr>
            <a:r>
              <a:rPr lang="en-US" sz="1300" dirty="0">
                <a:solidFill>
                  <a:srgbClr val="000000"/>
                </a:solidFill>
                <a:latin typeface="Aptos" panose="020B0004020202020204" pitchFamily="34" charset="0"/>
              </a:rPr>
              <a:t>The </a:t>
            </a:r>
            <a:r>
              <a:rPr lang="en-US" sz="1300" b="1" dirty="0">
                <a:solidFill>
                  <a:srgbClr val="000000"/>
                </a:solidFill>
                <a:latin typeface="Aptos" panose="020B0004020202020204" pitchFamily="34" charset="0"/>
              </a:rPr>
              <a:t>Department of State </a:t>
            </a:r>
            <a:r>
              <a:rPr lang="en-US" sz="1300" dirty="0">
                <a:solidFill>
                  <a:srgbClr val="000000"/>
                </a:solidFill>
                <a:latin typeface="Aptos" panose="020B0004020202020204" pitchFamily="34" charset="0"/>
              </a:rPr>
              <a:t>can cause delays through administrative processing at consulates and/or deny cases. </a:t>
            </a:r>
          </a:p>
          <a:p>
            <a:pPr marL="519113" lvl="1" indent="-285750" defTabSz="1208172">
              <a:spcBef>
                <a:spcPts val="0"/>
              </a:spcBef>
              <a:spcAft>
                <a:spcPts val="1200"/>
              </a:spcAft>
              <a:buClr>
                <a:srgbClr val="009CDB"/>
              </a:buClr>
              <a:buFont typeface="Wingdings" panose="05000000000000000000" pitchFamily="2" charset="2"/>
              <a:buChar char="v"/>
              <a:defRPr/>
            </a:pPr>
            <a:r>
              <a:rPr lang="en-US" sz="1300" b="1" dirty="0">
                <a:solidFill>
                  <a:srgbClr val="000000"/>
                </a:solidFill>
                <a:latin typeface="Aptos" panose="020B0004020202020204" pitchFamily="34" charset="0"/>
              </a:rPr>
              <a:t>USCIS</a:t>
            </a:r>
            <a:r>
              <a:rPr lang="en-US" sz="1300" dirty="0">
                <a:solidFill>
                  <a:srgbClr val="000000"/>
                </a:solidFill>
                <a:latin typeface="Aptos" panose="020B0004020202020204" pitchFamily="34" charset="0"/>
              </a:rPr>
              <a:t> can implement extreme vetting when adjudicating immigration applications  </a:t>
            </a:r>
          </a:p>
          <a:p>
            <a:pPr marL="519113" lvl="1" indent="-285750" defTabSz="1208172">
              <a:spcBef>
                <a:spcPts val="0"/>
              </a:spcBef>
              <a:spcAft>
                <a:spcPts val="1200"/>
              </a:spcAft>
              <a:buClr>
                <a:srgbClr val="009CDB"/>
              </a:buClr>
              <a:buFont typeface="Wingdings" panose="05000000000000000000" pitchFamily="2" charset="2"/>
              <a:buChar char="v"/>
              <a:defRPr/>
            </a:pPr>
            <a:r>
              <a:rPr lang="en-US" sz="1300" b="1" dirty="0">
                <a:solidFill>
                  <a:srgbClr val="000000"/>
                </a:solidFill>
                <a:latin typeface="Aptos" panose="020B0004020202020204" pitchFamily="34" charset="0"/>
              </a:rPr>
              <a:t>ICE</a:t>
            </a:r>
            <a:r>
              <a:rPr lang="en-US" sz="1300" dirty="0">
                <a:solidFill>
                  <a:srgbClr val="000000"/>
                </a:solidFill>
                <a:latin typeface="Aptos" panose="020B0004020202020204" pitchFamily="34" charset="0"/>
              </a:rPr>
              <a:t> officers’ practices when detaining students and scholars</a:t>
            </a:r>
          </a:p>
          <a:p>
            <a:pPr defTabSz="1208172">
              <a:spcBef>
                <a:spcPts val="1200"/>
              </a:spcBef>
              <a:spcAft>
                <a:spcPts val="1200"/>
              </a:spcAft>
              <a:buClr>
                <a:srgbClr val="009CDB"/>
              </a:buClr>
              <a:defRPr/>
            </a:pPr>
            <a:r>
              <a:rPr lang="en-US" sz="1400" dirty="0">
                <a:solidFill>
                  <a:srgbClr val="000000"/>
                </a:solidFill>
                <a:latin typeface="Aptos" panose="020B0004020202020204" pitchFamily="34" charset="0"/>
              </a:rPr>
              <a:t>These government actors may </a:t>
            </a:r>
            <a:r>
              <a:rPr lang="en-US" sz="1400" b="1" dirty="0">
                <a:solidFill>
                  <a:srgbClr val="000000"/>
                </a:solidFill>
                <a:latin typeface="Aptos" panose="020B0004020202020204" pitchFamily="34" charset="0"/>
              </a:rPr>
              <a:t>scrutinize for compliance and consistency </a:t>
            </a:r>
            <a:r>
              <a:rPr lang="en-US" sz="1400" dirty="0">
                <a:solidFill>
                  <a:srgbClr val="000000"/>
                </a:solidFill>
                <a:latin typeface="Aptos" panose="020B0004020202020204" pitchFamily="34" charset="0"/>
              </a:rPr>
              <a:t>across all statements, applications, and more.</a:t>
            </a:r>
            <a:endParaRPr lang="en-US" sz="1400" dirty="0">
              <a:solidFill>
                <a:srgbClr val="243746"/>
              </a:solidFill>
              <a:latin typeface="Aptos" panose="020B0004020202020204" pitchFamily="34" charset="0"/>
            </a:endParaRPr>
          </a:p>
        </p:txBody>
      </p:sp>
    </p:spTree>
    <p:extLst>
      <p:ext uri="{BB962C8B-B14F-4D97-AF65-F5344CB8AC3E}">
        <p14:creationId xmlns:p14="http://schemas.microsoft.com/office/powerpoint/2010/main" val="395109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F8595-D529-C7E4-BEE6-77C268D85A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2833D8-6823-D788-94A2-B6C2F8D4ECF2}"/>
              </a:ext>
            </a:extLst>
          </p:cNvPr>
          <p:cNvSpPr>
            <a:spLocks noGrp="1"/>
          </p:cNvSpPr>
          <p:nvPr>
            <p:ph type="body" sz="quarter" idx="10"/>
          </p:nvPr>
        </p:nvSpPr>
        <p:spPr>
          <a:xfrm>
            <a:off x="164559" y="114440"/>
            <a:ext cx="8636100" cy="434542"/>
          </a:xfrm>
        </p:spPr>
        <p:txBody>
          <a:bodyPr/>
          <a:lstStyle/>
          <a:p>
            <a:r>
              <a:rPr lang="en-US" dirty="0"/>
              <a:t>Enhanced Vetting By Government Actors</a:t>
            </a:r>
          </a:p>
        </p:txBody>
      </p:sp>
      <p:sp>
        <p:nvSpPr>
          <p:cNvPr id="3" name="Text Placeholder 2">
            <a:extLst>
              <a:ext uri="{FF2B5EF4-FFF2-40B4-BE49-F238E27FC236}">
                <a16:creationId xmlns:a16="http://schemas.microsoft.com/office/drawing/2014/main" id="{29017BB2-E002-407E-A4C4-AF0958D5BD6B}"/>
              </a:ext>
            </a:extLst>
          </p:cNvPr>
          <p:cNvSpPr>
            <a:spLocks noGrp="1"/>
          </p:cNvSpPr>
          <p:nvPr>
            <p:ph type="body" sz="quarter" idx="11"/>
          </p:nvPr>
        </p:nvSpPr>
        <p:spPr>
          <a:xfrm>
            <a:off x="164560" y="533275"/>
            <a:ext cx="5965308" cy="434542"/>
          </a:xfrm>
        </p:spPr>
        <p:txBody>
          <a:bodyPr/>
          <a:lstStyle/>
          <a:p>
            <a:r>
              <a:rPr lang="en-US" sz="1600" i="1" dirty="0"/>
              <a:t>Foreign nationals face heightened scrutiny at all stages of their immigration process.</a:t>
            </a:r>
          </a:p>
        </p:txBody>
      </p:sp>
      <p:sp>
        <p:nvSpPr>
          <p:cNvPr id="4" name="Text Placeholder 3">
            <a:extLst>
              <a:ext uri="{FF2B5EF4-FFF2-40B4-BE49-F238E27FC236}">
                <a16:creationId xmlns:a16="http://schemas.microsoft.com/office/drawing/2014/main" id="{3EB8CA75-DB57-5B6C-B31A-A2FED9A43D7D}"/>
              </a:ext>
            </a:extLst>
          </p:cNvPr>
          <p:cNvSpPr>
            <a:spLocks noGrp="1"/>
          </p:cNvSpPr>
          <p:nvPr>
            <p:ph type="body" sz="quarter" idx="12"/>
          </p:nvPr>
        </p:nvSpPr>
        <p:spPr>
          <a:xfrm>
            <a:off x="94221" y="1236723"/>
            <a:ext cx="6341749" cy="3171950"/>
          </a:xfrm>
        </p:spPr>
        <p:txBody>
          <a:bodyPr/>
          <a:lstStyle/>
          <a:p>
            <a:pPr>
              <a:buFont typeface="Wingdings" panose="05000000000000000000" pitchFamily="2" charset="2"/>
              <a:buChar char="§"/>
            </a:pPr>
            <a:r>
              <a:rPr lang="en-US" sz="1400" b="0" i="0" dirty="0">
                <a:solidFill>
                  <a:srgbClr val="253746"/>
                </a:solidFill>
                <a:effectLst/>
              </a:rPr>
              <a:t>Applicants for visas and other immigration benefits </a:t>
            </a:r>
            <a:r>
              <a:rPr lang="en-US" sz="1400" b="1" i="0" dirty="0">
                <a:solidFill>
                  <a:srgbClr val="253746"/>
                </a:solidFill>
                <a:effectLst/>
              </a:rPr>
              <a:t>should expect more intensive screening</a:t>
            </a:r>
            <a:r>
              <a:rPr lang="en-US" sz="1400" b="0" i="0" dirty="0">
                <a:solidFill>
                  <a:srgbClr val="253746"/>
                </a:solidFill>
                <a:effectLst/>
              </a:rPr>
              <a:t> at each stage of their immigration process</a:t>
            </a:r>
          </a:p>
          <a:p>
            <a:pPr>
              <a:buFont typeface="Wingdings" panose="05000000000000000000" pitchFamily="2" charset="2"/>
              <a:buChar char="§"/>
            </a:pPr>
            <a:endParaRPr lang="en-US" sz="1400" b="0" i="0" dirty="0">
              <a:solidFill>
                <a:srgbClr val="253746"/>
              </a:solidFill>
              <a:effectLst/>
            </a:endParaRPr>
          </a:p>
          <a:p>
            <a:pPr>
              <a:buFont typeface="Wingdings" panose="05000000000000000000" pitchFamily="2" charset="2"/>
              <a:buChar char="§"/>
            </a:pPr>
            <a:r>
              <a:rPr lang="en-US" sz="1400" dirty="0">
                <a:solidFill>
                  <a:srgbClr val="243746"/>
                </a:solidFill>
                <a:latin typeface="Aptos" panose="020B0004020202020204" pitchFamily="34" charset="0"/>
              </a:rPr>
              <a:t>Stricter vetting for USCIS benefits is expected to lead to </a:t>
            </a:r>
            <a:r>
              <a:rPr lang="en-US" sz="1400" b="1" dirty="0">
                <a:solidFill>
                  <a:srgbClr val="243746"/>
                </a:solidFill>
                <a:latin typeface="Aptos" panose="020B0004020202020204" pitchFamily="34" charset="0"/>
              </a:rPr>
              <a:t>additional requests for evidence (RFEs) and higher denial rates</a:t>
            </a:r>
          </a:p>
          <a:p>
            <a:pPr>
              <a:buFont typeface="Wingdings" panose="05000000000000000000" pitchFamily="2" charset="2"/>
              <a:buChar char="§"/>
            </a:pPr>
            <a:endParaRPr lang="en-US" sz="1400" b="1" dirty="0">
              <a:solidFill>
                <a:srgbClr val="243746"/>
              </a:solidFill>
              <a:latin typeface="Aptos" panose="020B0004020202020204" pitchFamily="34" charset="0"/>
            </a:endParaRPr>
          </a:p>
          <a:p>
            <a:pPr>
              <a:buFont typeface="Wingdings" panose="05000000000000000000" pitchFamily="2" charset="2"/>
              <a:buChar char="§"/>
            </a:pPr>
            <a:r>
              <a:rPr lang="en-US" sz="1400" dirty="0">
                <a:solidFill>
                  <a:srgbClr val="253746"/>
                </a:solidFill>
                <a:latin typeface="Aptos" panose="020B0004020202020204" pitchFamily="34" charset="0"/>
              </a:rPr>
              <a:t>Stricter vetting for consular applications could mean </a:t>
            </a:r>
            <a:r>
              <a:rPr lang="en-US" sz="1400" b="1" dirty="0">
                <a:solidFill>
                  <a:srgbClr val="253746"/>
                </a:solidFill>
                <a:latin typeface="Aptos" panose="020B0004020202020204" pitchFamily="34" charset="0"/>
              </a:rPr>
              <a:t>increased volume and processing times for security clearance delays </a:t>
            </a:r>
            <a:r>
              <a:rPr lang="en-US" sz="1400" dirty="0">
                <a:solidFill>
                  <a:srgbClr val="253746"/>
                </a:solidFill>
                <a:latin typeface="Aptos" panose="020B0004020202020204" pitchFamily="34" charset="0"/>
              </a:rPr>
              <a:t>and visa denials</a:t>
            </a:r>
          </a:p>
          <a:p>
            <a:pPr>
              <a:buFont typeface="Wingdings" panose="05000000000000000000" pitchFamily="2" charset="2"/>
              <a:buChar char="§"/>
            </a:pPr>
            <a:endParaRPr lang="en-US" sz="1400" b="1" dirty="0">
              <a:solidFill>
                <a:srgbClr val="253746"/>
              </a:solidFill>
              <a:latin typeface="Aptos" panose="020B0004020202020204" pitchFamily="34" charset="0"/>
            </a:endParaRPr>
          </a:p>
          <a:p>
            <a:pPr>
              <a:buFont typeface="Wingdings" panose="05000000000000000000" pitchFamily="2" charset="2"/>
              <a:buChar char="§"/>
            </a:pPr>
            <a:r>
              <a:rPr lang="en-US" sz="1400" dirty="0">
                <a:solidFill>
                  <a:srgbClr val="253746"/>
                </a:solidFill>
                <a:latin typeface="Aptos" panose="020B0004020202020204" pitchFamily="34" charset="0"/>
              </a:rPr>
              <a:t>Stricter vetting at the border could mean </a:t>
            </a:r>
            <a:r>
              <a:rPr lang="en-US" sz="1400" b="1" dirty="0">
                <a:solidFill>
                  <a:srgbClr val="253746"/>
                </a:solidFill>
                <a:latin typeface="Aptos" panose="020B0004020202020204" pitchFamily="34" charset="0"/>
              </a:rPr>
              <a:t>more in-depth questioning and denied entries</a:t>
            </a:r>
          </a:p>
          <a:p>
            <a:pPr marL="0" indent="0">
              <a:buNone/>
            </a:pPr>
            <a:endParaRPr lang="en-US" sz="1400" b="1" dirty="0">
              <a:solidFill>
                <a:srgbClr val="253746"/>
              </a:solidFill>
              <a:latin typeface="Aptos" panose="020B0004020202020204" pitchFamily="34" charset="0"/>
            </a:endParaRPr>
          </a:p>
          <a:p>
            <a:pPr>
              <a:buFont typeface="Wingdings" panose="05000000000000000000" pitchFamily="2" charset="2"/>
              <a:buChar char="§"/>
            </a:pPr>
            <a:r>
              <a:rPr lang="en-US" sz="1400" b="1" dirty="0">
                <a:solidFill>
                  <a:srgbClr val="253746"/>
                </a:solidFill>
                <a:latin typeface="Aptos" panose="020B0004020202020204" pitchFamily="34" charset="0"/>
              </a:rPr>
              <a:t>Detention </a:t>
            </a:r>
            <a:r>
              <a:rPr lang="en-US" sz="1400" dirty="0">
                <a:solidFill>
                  <a:srgbClr val="253746"/>
                </a:solidFill>
                <a:latin typeface="Aptos" panose="020B0004020202020204" pitchFamily="34" charset="0"/>
              </a:rPr>
              <a:t>by ICE officers when being placed into removal proceedings </a:t>
            </a:r>
            <a:endParaRPr lang="en-US" sz="1400" dirty="0">
              <a:solidFill>
                <a:srgbClr val="243746"/>
              </a:solidFill>
              <a:latin typeface="Aptos" panose="020B0004020202020204" pitchFamily="34" charset="0"/>
            </a:endParaRPr>
          </a:p>
        </p:txBody>
      </p:sp>
      <p:sp>
        <p:nvSpPr>
          <p:cNvPr id="5" name="Text Placeholder 3">
            <a:extLst>
              <a:ext uri="{FF2B5EF4-FFF2-40B4-BE49-F238E27FC236}">
                <a16:creationId xmlns:a16="http://schemas.microsoft.com/office/drawing/2014/main" id="{426F9147-503B-BE25-635C-8564C804660F}"/>
              </a:ext>
            </a:extLst>
          </p:cNvPr>
          <p:cNvSpPr txBox="1">
            <a:spLocks/>
          </p:cNvSpPr>
          <p:nvPr/>
        </p:nvSpPr>
        <p:spPr>
          <a:xfrm>
            <a:off x="6435970" y="734827"/>
            <a:ext cx="2708030" cy="3989698"/>
          </a:xfrm>
          <a:prstGeom prst="rect">
            <a:avLst/>
          </a:prstGeom>
          <a:solidFill>
            <a:srgbClr val="253746"/>
          </a:solidFill>
        </p:spPr>
        <p:txBody>
          <a:bodyPr lIns="274320" tIns="91440" rIns="274320" bIns="182880"/>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600"/>
              </a:spcAft>
              <a:buClr>
                <a:srgbClr val="009CDB"/>
              </a:buClr>
              <a:buNone/>
            </a:pPr>
            <a:r>
              <a:rPr lang="en-US" sz="1800" b="1">
                <a:solidFill>
                  <a:schemeClr val="bg1"/>
                </a:solidFill>
              </a:rPr>
              <a:t>Enhanced vetting</a:t>
            </a:r>
            <a:endParaRPr lang="en-US" sz="1200">
              <a:solidFill>
                <a:schemeClr val="bg1"/>
              </a:solidFill>
              <a:latin typeface="Aptos" panose="02110004020202020204"/>
              <a:ea typeface="Open Sans Light" pitchFamily="2" charset="0"/>
              <a:cs typeface="Open Sans Light" pitchFamily="2" charset="0"/>
            </a:endParaRPr>
          </a:p>
          <a:p>
            <a:pPr marL="0" indent="0" defTabSz="1219170">
              <a:spcBef>
                <a:spcPts val="0"/>
              </a:spcBef>
              <a:spcAft>
                <a:spcPts val="600"/>
              </a:spcAft>
              <a:buClr>
                <a:schemeClr val="tx2"/>
              </a:buClr>
              <a:buNone/>
              <a:defRPr/>
            </a:pPr>
            <a:r>
              <a:rPr lang="en-US" sz="1300">
                <a:solidFill>
                  <a:schemeClr val="bg1"/>
                </a:solidFill>
                <a:latin typeface="Aptos" panose="02110004020202020204"/>
                <a:ea typeface="Open Sans Light" pitchFamily="2" charset="0"/>
                <a:cs typeface="Open Sans Light" pitchFamily="2" charset="0"/>
              </a:rPr>
              <a:t>All foreign nationals are now subject to more stringent security checks at the border, at consulates, and when applying for immigration benefits in the US, based on:</a:t>
            </a:r>
          </a:p>
          <a:p>
            <a:pPr marL="0" indent="0" defTabSz="1219170">
              <a:spcBef>
                <a:spcPts val="0"/>
              </a:spcBef>
              <a:spcAft>
                <a:spcPts val="600"/>
              </a:spcAft>
              <a:buClr>
                <a:schemeClr val="tx2"/>
              </a:buClr>
              <a:buNone/>
              <a:defRPr/>
            </a:pPr>
            <a:r>
              <a:rPr lang="en-US" sz="1300">
                <a:solidFill>
                  <a:srgbClr val="009CDC"/>
                </a:solidFill>
                <a:latin typeface="Aptos" panose="02110004020202020204"/>
                <a:ea typeface="Open Sans Light" pitchFamily="2" charset="0"/>
                <a:cs typeface="Open Sans Light" pitchFamily="2" charset="0"/>
              </a:rPr>
              <a:t>- Country of birth</a:t>
            </a:r>
            <a:br>
              <a:rPr lang="en-US" sz="1300">
                <a:solidFill>
                  <a:srgbClr val="009CDC"/>
                </a:solidFill>
                <a:latin typeface="Aptos" panose="02110004020202020204"/>
                <a:ea typeface="Open Sans Light" pitchFamily="2" charset="0"/>
                <a:cs typeface="Open Sans Light" pitchFamily="2" charset="0"/>
              </a:rPr>
            </a:br>
            <a:r>
              <a:rPr lang="en-US" sz="1300">
                <a:solidFill>
                  <a:srgbClr val="009CDC"/>
                </a:solidFill>
                <a:latin typeface="Aptos" panose="02110004020202020204"/>
                <a:ea typeface="Open Sans Light" pitchFamily="2" charset="0"/>
                <a:cs typeface="Open Sans Light" pitchFamily="2" charset="0"/>
              </a:rPr>
              <a:t>- Country of citizenship</a:t>
            </a:r>
            <a:br>
              <a:rPr lang="en-US" sz="1300">
                <a:solidFill>
                  <a:srgbClr val="009CDC"/>
                </a:solidFill>
                <a:latin typeface="Aptos" panose="02110004020202020204"/>
                <a:ea typeface="Open Sans Light" pitchFamily="2" charset="0"/>
                <a:cs typeface="Open Sans Light" pitchFamily="2" charset="0"/>
              </a:rPr>
            </a:br>
            <a:r>
              <a:rPr lang="en-US" sz="1300">
                <a:solidFill>
                  <a:srgbClr val="009CDC"/>
                </a:solidFill>
                <a:latin typeface="Aptos" panose="02110004020202020204"/>
                <a:ea typeface="Open Sans Light" pitchFamily="2" charset="0"/>
                <a:cs typeface="Open Sans Light" pitchFamily="2" charset="0"/>
              </a:rPr>
              <a:t>- Work history</a:t>
            </a:r>
            <a:br>
              <a:rPr lang="en-US" sz="1300">
                <a:solidFill>
                  <a:srgbClr val="009CDC"/>
                </a:solidFill>
                <a:latin typeface="Aptos" panose="02110004020202020204"/>
                <a:ea typeface="Open Sans Light" pitchFamily="2" charset="0"/>
                <a:cs typeface="Open Sans Light" pitchFamily="2" charset="0"/>
              </a:rPr>
            </a:br>
            <a:r>
              <a:rPr lang="en-US" sz="1300">
                <a:solidFill>
                  <a:srgbClr val="009CDC"/>
                </a:solidFill>
                <a:latin typeface="Aptos" panose="02110004020202020204"/>
                <a:ea typeface="Open Sans Light" pitchFamily="2" charset="0"/>
                <a:cs typeface="Open Sans Light" pitchFamily="2" charset="0"/>
              </a:rPr>
              <a:t>- Travel history</a:t>
            </a:r>
            <a:br>
              <a:rPr lang="en-US" sz="1300">
                <a:solidFill>
                  <a:srgbClr val="009CDC"/>
                </a:solidFill>
                <a:latin typeface="Aptos" panose="02110004020202020204"/>
                <a:ea typeface="Open Sans Light" pitchFamily="2" charset="0"/>
                <a:cs typeface="Open Sans Light" pitchFamily="2" charset="0"/>
              </a:rPr>
            </a:br>
            <a:r>
              <a:rPr lang="en-US" sz="1300">
                <a:solidFill>
                  <a:srgbClr val="009CDC"/>
                </a:solidFill>
                <a:latin typeface="Aptos" panose="02110004020202020204"/>
                <a:ea typeface="Open Sans Light" pitchFamily="2" charset="0"/>
                <a:cs typeface="Open Sans Light" pitchFamily="2" charset="0"/>
              </a:rPr>
              <a:t>- Involvement in advanced</a:t>
            </a:r>
            <a:br>
              <a:rPr lang="en-US" sz="1300">
                <a:solidFill>
                  <a:srgbClr val="009CDC"/>
                </a:solidFill>
                <a:latin typeface="Aptos" panose="02110004020202020204"/>
                <a:ea typeface="Open Sans Light" pitchFamily="2" charset="0"/>
                <a:cs typeface="Open Sans Light" pitchFamily="2" charset="0"/>
              </a:rPr>
            </a:br>
            <a:r>
              <a:rPr lang="en-US" sz="1300">
                <a:solidFill>
                  <a:srgbClr val="009CDC"/>
                </a:solidFill>
                <a:latin typeface="Aptos" panose="02110004020202020204"/>
                <a:ea typeface="Open Sans Light" pitchFamily="2" charset="0"/>
                <a:cs typeface="Open Sans Light" pitchFamily="2" charset="0"/>
              </a:rPr>
              <a:t>   technology fields</a:t>
            </a:r>
            <a:br>
              <a:rPr lang="en-US" sz="1300">
                <a:solidFill>
                  <a:srgbClr val="009CDC"/>
                </a:solidFill>
                <a:latin typeface="Aptos" panose="02110004020202020204"/>
                <a:ea typeface="Open Sans Light" pitchFamily="2" charset="0"/>
                <a:cs typeface="Open Sans Light" pitchFamily="2" charset="0"/>
              </a:rPr>
            </a:br>
            <a:r>
              <a:rPr lang="en-US" sz="1300">
                <a:solidFill>
                  <a:srgbClr val="009CDC"/>
                </a:solidFill>
                <a:latin typeface="Aptos" panose="02110004020202020204"/>
                <a:ea typeface="Open Sans Light" pitchFamily="2" charset="0"/>
                <a:cs typeface="Open Sans Light" pitchFamily="2" charset="0"/>
              </a:rPr>
              <a:t>- Military service</a:t>
            </a:r>
            <a:br>
              <a:rPr lang="en-US" sz="1300">
                <a:solidFill>
                  <a:srgbClr val="009CDC"/>
                </a:solidFill>
                <a:latin typeface="Aptos" panose="02110004020202020204"/>
                <a:ea typeface="Open Sans Light" pitchFamily="2" charset="0"/>
                <a:cs typeface="Open Sans Light" pitchFamily="2" charset="0"/>
              </a:rPr>
            </a:br>
            <a:r>
              <a:rPr lang="en-US" sz="1300">
                <a:solidFill>
                  <a:srgbClr val="009CDC"/>
                </a:solidFill>
                <a:latin typeface="Aptos" panose="02110004020202020204"/>
                <a:ea typeface="Open Sans Light" pitchFamily="2" charset="0"/>
                <a:cs typeface="Open Sans Light" pitchFamily="2" charset="0"/>
              </a:rPr>
              <a:t>- Affiliations</a:t>
            </a:r>
            <a:br>
              <a:rPr lang="en-US" sz="1300">
                <a:solidFill>
                  <a:srgbClr val="009CDC"/>
                </a:solidFill>
                <a:latin typeface="Aptos" panose="02110004020202020204"/>
                <a:ea typeface="Open Sans Light" pitchFamily="2" charset="0"/>
                <a:cs typeface="Open Sans Light" pitchFamily="2" charset="0"/>
              </a:rPr>
            </a:br>
            <a:r>
              <a:rPr lang="en-US" sz="1300">
                <a:solidFill>
                  <a:srgbClr val="009CDC"/>
                </a:solidFill>
                <a:latin typeface="Aptos" panose="02110004020202020204"/>
                <a:ea typeface="Open Sans Light" pitchFamily="2" charset="0"/>
                <a:cs typeface="Open Sans Light" pitchFamily="2" charset="0"/>
              </a:rPr>
              <a:t>- Social media use</a:t>
            </a:r>
          </a:p>
          <a:p>
            <a:pPr marL="169863" indent="-169863" defTabSz="1219170">
              <a:spcBef>
                <a:spcPts val="0"/>
              </a:spcBef>
              <a:spcAft>
                <a:spcPts val="600"/>
              </a:spcAft>
              <a:buClr>
                <a:schemeClr val="tx2"/>
              </a:buClr>
              <a:buFont typeface="Wingdings" panose="05000000000000000000" pitchFamily="2" charset="2"/>
              <a:buChar char="§"/>
              <a:defRPr/>
            </a:pPr>
            <a:endParaRPr lang="en-US" sz="1200">
              <a:solidFill>
                <a:schemeClr val="bg1"/>
              </a:solidFill>
              <a:latin typeface="Aptos" panose="02110004020202020204"/>
              <a:ea typeface="Open Sans Light" pitchFamily="2" charset="0"/>
              <a:cs typeface="Open Sans Light" pitchFamily="2" charset="0"/>
            </a:endParaRPr>
          </a:p>
        </p:txBody>
      </p:sp>
    </p:spTree>
    <p:extLst>
      <p:ext uri="{BB962C8B-B14F-4D97-AF65-F5344CB8AC3E}">
        <p14:creationId xmlns:p14="http://schemas.microsoft.com/office/powerpoint/2010/main" val="94851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D2A2E5E-81A6-1A03-B090-7FA09AF0C53C}"/>
              </a:ext>
            </a:extLst>
          </p:cNvPr>
          <p:cNvSpPr txBox="1"/>
          <p:nvPr/>
        </p:nvSpPr>
        <p:spPr>
          <a:xfrm>
            <a:off x="3701032" y="2729264"/>
            <a:ext cx="2831773"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9CDC"/>
                </a:solidFill>
                <a:effectLst/>
                <a:uLnTx/>
                <a:uFillTx/>
                <a:latin typeface="Aptos" panose="020B0004020202020204" pitchFamily="34" charset="0"/>
                <a:ea typeface="+mn-ea"/>
                <a:cs typeface="Calibri" panose="020F0502020204030204" pitchFamily="34" charset="0"/>
              </a:rPr>
              <a:t>Basim Kamal</a:t>
            </a:r>
            <a:br>
              <a:rPr kumimoji="0" lang="en-GB" sz="1600" b="1" i="0" u="none" strike="noStrike" kern="1200" cap="none" spc="0" normalizeH="0" baseline="0" noProof="0" dirty="0">
                <a:ln>
                  <a:noFill/>
                </a:ln>
                <a:solidFill>
                  <a:srgbClr val="009CDC"/>
                </a:solidFill>
                <a:effectLst/>
                <a:uLnTx/>
                <a:uFillTx/>
                <a:latin typeface="Aptos" panose="020B0004020202020204" pitchFamily="34" charset="0"/>
                <a:ea typeface="+mn-ea"/>
                <a:cs typeface="Calibri" panose="020F0502020204030204" pitchFamily="34" charset="0"/>
              </a:rPr>
            </a:br>
            <a:r>
              <a:rPr kumimoji="0" lang="en-GB" sz="1500" b="0" i="0" u="none" strike="noStrike" kern="1200" cap="none" spc="0" normalizeH="0" baseline="0" noProof="0" dirty="0">
                <a:ln>
                  <a:noFill/>
                </a:ln>
                <a:solidFill>
                  <a:srgbClr val="81A8BD"/>
                </a:solidFill>
                <a:effectLst/>
                <a:uLnTx/>
                <a:uFillTx/>
                <a:latin typeface="Aptos" panose="020B0004020202020204" pitchFamily="34" charset="0"/>
                <a:ea typeface="+mn-ea"/>
                <a:cs typeface="Calibri" panose="020F0502020204030204" pitchFamily="34" charset="0"/>
              </a:rPr>
              <a:t>Senior Associate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81A8BD"/>
                </a:solidFill>
                <a:effectLst/>
                <a:uLnTx/>
                <a:uFillTx/>
                <a:latin typeface="Aptos" panose="020B0004020202020204" pitchFamily="34" charset="0"/>
                <a:ea typeface="+mn-ea"/>
                <a:cs typeface="Calibri" panose="020F0502020204030204" pitchFamily="34" charset="0"/>
              </a:rPr>
              <a:t> Fragomen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solidFill>
                  <a:srgbClr val="81A8BD"/>
                </a:solidFill>
                <a:latin typeface="Aptos" panose="020B0004020202020204" pitchFamily="34" charset="0"/>
                <a:cs typeface="Calibri" panose="020F0502020204030204" pitchFamily="34" charset="0"/>
              </a:rPr>
              <a:t>Washington, DC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81A8BD"/>
                </a:solidFill>
                <a:effectLst/>
                <a:uLnTx/>
                <a:uFillTx/>
                <a:latin typeface="Aptos" panose="020B0004020202020204" pitchFamily="34" charset="0"/>
                <a:ea typeface="+mn-ea"/>
                <a:cs typeface="Calibri" panose="020F0502020204030204" pitchFamily="34" charset="0"/>
              </a:rPr>
              <a:t>basimkamal@fragomen.com</a:t>
            </a:r>
          </a:p>
        </p:txBody>
      </p:sp>
      <p:pic>
        <p:nvPicPr>
          <p:cNvPr id="12" name="Picture 11">
            <a:extLst>
              <a:ext uri="{FF2B5EF4-FFF2-40B4-BE49-F238E27FC236}">
                <a16:creationId xmlns:a16="http://schemas.microsoft.com/office/drawing/2014/main" id="{60825CCB-720D-758D-040B-52B2CD4FE18F}"/>
              </a:ext>
            </a:extLst>
          </p:cNvPr>
          <p:cNvPicPr>
            <a:picLocks noChangeAspect="1"/>
          </p:cNvPicPr>
          <p:nvPr/>
        </p:nvPicPr>
        <p:blipFill>
          <a:blip r:embed="rId3"/>
          <a:stretch>
            <a:fillRect/>
          </a:stretch>
        </p:blipFill>
        <p:spPr>
          <a:xfrm>
            <a:off x="4141205" y="727537"/>
            <a:ext cx="1951426" cy="1919330"/>
          </a:xfrm>
          <a:prstGeom prst="rect">
            <a:avLst/>
          </a:prstGeom>
        </p:spPr>
      </p:pic>
    </p:spTree>
    <p:extLst>
      <p:ext uri="{BB962C8B-B14F-4D97-AF65-F5344CB8AC3E}">
        <p14:creationId xmlns:p14="http://schemas.microsoft.com/office/powerpoint/2010/main" val="308902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200E8-999B-DA95-E0FD-8F35A72AB4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D82EDF-1C62-9C25-2BEC-1B6373EDB453}"/>
              </a:ext>
            </a:extLst>
          </p:cNvPr>
          <p:cNvSpPr>
            <a:spLocks noGrp="1"/>
          </p:cNvSpPr>
          <p:nvPr>
            <p:ph type="body" sz="quarter" idx="10"/>
          </p:nvPr>
        </p:nvSpPr>
        <p:spPr>
          <a:xfrm>
            <a:off x="164559" y="154906"/>
            <a:ext cx="8636100" cy="434542"/>
          </a:xfrm>
        </p:spPr>
        <p:txBody>
          <a:bodyPr/>
          <a:lstStyle/>
          <a:p>
            <a:r>
              <a:rPr lang="en-US" dirty="0"/>
              <a:t>Curbing of Humanitarian Immigration Programs</a:t>
            </a:r>
          </a:p>
        </p:txBody>
      </p:sp>
      <p:sp>
        <p:nvSpPr>
          <p:cNvPr id="4" name="Text Placeholder 3">
            <a:extLst>
              <a:ext uri="{FF2B5EF4-FFF2-40B4-BE49-F238E27FC236}">
                <a16:creationId xmlns:a16="http://schemas.microsoft.com/office/drawing/2014/main" id="{7259FEF4-04C8-BD8E-0C28-0429D312F12E}"/>
              </a:ext>
            </a:extLst>
          </p:cNvPr>
          <p:cNvSpPr>
            <a:spLocks noGrp="1"/>
          </p:cNvSpPr>
          <p:nvPr>
            <p:ph type="body" sz="quarter" idx="12"/>
          </p:nvPr>
        </p:nvSpPr>
        <p:spPr>
          <a:xfrm>
            <a:off x="81238" y="869424"/>
            <a:ext cx="6803284" cy="3980643"/>
          </a:xfrm>
        </p:spPr>
        <p:txBody>
          <a:bodyPr/>
          <a:lstStyle/>
          <a:p>
            <a:pPr>
              <a:buClr>
                <a:srgbClr val="009CDB"/>
              </a:buClr>
              <a:buFont typeface="Wingdings" panose="05000000000000000000" pitchFamily="2" charset="2"/>
              <a:buChar char="§"/>
            </a:pPr>
            <a:r>
              <a:rPr lang="en-US" b="1" dirty="0">
                <a:solidFill>
                  <a:srgbClr val="253746"/>
                </a:solidFill>
              </a:rPr>
              <a:t>DACA: </a:t>
            </a:r>
            <a:r>
              <a:rPr lang="en-US" dirty="0">
                <a:solidFill>
                  <a:srgbClr val="253746"/>
                </a:solidFill>
              </a:rPr>
              <a:t>Though the DACA program remains in place for existing recipients, the U.S. Supreme Court is expected to invalidate the program. </a:t>
            </a:r>
          </a:p>
          <a:p>
            <a:pPr marL="0" indent="0">
              <a:buClr>
                <a:srgbClr val="009CDB"/>
              </a:buClr>
              <a:buNone/>
            </a:pPr>
            <a:endParaRPr lang="en-US" sz="1000" b="1" dirty="0">
              <a:solidFill>
                <a:srgbClr val="253746"/>
              </a:solidFill>
            </a:endParaRPr>
          </a:p>
          <a:p>
            <a:pPr>
              <a:buClr>
                <a:srgbClr val="009CDB"/>
              </a:buClr>
              <a:buFont typeface="Wingdings" panose="05000000000000000000" pitchFamily="2" charset="2"/>
              <a:buChar char="§"/>
            </a:pPr>
            <a:r>
              <a:rPr lang="en-US" b="1" dirty="0">
                <a:solidFill>
                  <a:srgbClr val="253746"/>
                </a:solidFill>
              </a:rPr>
              <a:t>Asylum-seekers and refugees: </a:t>
            </a:r>
            <a:r>
              <a:rPr lang="en-US" dirty="0">
                <a:solidFill>
                  <a:srgbClr val="253746"/>
                </a:solidFill>
              </a:rPr>
              <a:t>President Trump’s Day 1 executive orders suspended the </a:t>
            </a:r>
            <a:br>
              <a:rPr lang="en-US" dirty="0">
                <a:solidFill>
                  <a:srgbClr val="253746"/>
                </a:solidFill>
              </a:rPr>
            </a:br>
            <a:r>
              <a:rPr lang="en-US" dirty="0">
                <a:solidFill>
                  <a:srgbClr val="253746"/>
                </a:solidFill>
              </a:rPr>
              <a:t>U.S. refugee assistance program (USRAP) and halted asylum applications at the </a:t>
            </a:r>
            <a:br>
              <a:rPr lang="en-US" dirty="0">
                <a:solidFill>
                  <a:srgbClr val="253746"/>
                </a:solidFill>
              </a:rPr>
            </a:br>
            <a:r>
              <a:rPr lang="en-US" dirty="0">
                <a:solidFill>
                  <a:srgbClr val="253746"/>
                </a:solidFill>
              </a:rPr>
              <a:t>U.S.-Mexico border</a:t>
            </a:r>
          </a:p>
          <a:p>
            <a:pPr marL="0" indent="0">
              <a:buClr>
                <a:srgbClr val="009CDB"/>
              </a:buClr>
              <a:buNone/>
            </a:pPr>
            <a:endParaRPr lang="en-US" b="1" dirty="0">
              <a:solidFill>
                <a:srgbClr val="253746"/>
              </a:solidFill>
            </a:endParaRPr>
          </a:p>
          <a:p>
            <a:pPr>
              <a:buClr>
                <a:srgbClr val="009CDB"/>
              </a:buClr>
              <a:buFont typeface="Wingdings" panose="05000000000000000000" pitchFamily="2" charset="2"/>
              <a:buChar char="§"/>
            </a:pPr>
            <a:r>
              <a:rPr lang="en-US" b="1" dirty="0">
                <a:solidFill>
                  <a:srgbClr val="253746"/>
                </a:solidFill>
              </a:rPr>
              <a:t>Temporary Protected Status (TPS) program: </a:t>
            </a:r>
            <a:r>
              <a:rPr lang="en-US" dirty="0">
                <a:solidFill>
                  <a:srgbClr val="253746"/>
                </a:solidFill>
              </a:rPr>
              <a:t>Though President Biden extended TPS  for </a:t>
            </a:r>
            <a:br>
              <a:rPr lang="en-US" dirty="0">
                <a:solidFill>
                  <a:srgbClr val="253746"/>
                </a:solidFill>
              </a:rPr>
            </a:br>
            <a:r>
              <a:rPr lang="en-US" dirty="0">
                <a:solidFill>
                  <a:srgbClr val="253746"/>
                </a:solidFill>
              </a:rPr>
              <a:t>several countries, President Trump ordered the government to examine the Biden </a:t>
            </a:r>
            <a:br>
              <a:rPr lang="en-US" dirty="0">
                <a:solidFill>
                  <a:srgbClr val="253746"/>
                </a:solidFill>
              </a:rPr>
            </a:br>
            <a:r>
              <a:rPr lang="en-US" dirty="0">
                <a:solidFill>
                  <a:srgbClr val="253746"/>
                </a:solidFill>
              </a:rPr>
              <a:t>administration’s use of TPS and other programs, and possibly rescind them. On Jan. 29, </a:t>
            </a:r>
            <a:br>
              <a:rPr lang="en-US" dirty="0">
                <a:solidFill>
                  <a:srgbClr val="253746"/>
                </a:solidFill>
              </a:rPr>
            </a:br>
            <a:r>
              <a:rPr lang="en-US" dirty="0">
                <a:solidFill>
                  <a:srgbClr val="253746"/>
                </a:solidFill>
              </a:rPr>
              <a:t>DHS reversed Biden’s recent TPS designation extension for Venezuela; on March 31, a </a:t>
            </a:r>
            <a:br>
              <a:rPr lang="en-US" dirty="0">
                <a:solidFill>
                  <a:srgbClr val="253746"/>
                </a:solidFill>
              </a:rPr>
            </a:br>
            <a:r>
              <a:rPr lang="en-US" dirty="0">
                <a:solidFill>
                  <a:srgbClr val="253746"/>
                </a:solidFill>
              </a:rPr>
              <a:t>federal district court postponed the termination. On Feb. 20, DHS truncated the TPS </a:t>
            </a:r>
            <a:br>
              <a:rPr lang="en-US" dirty="0">
                <a:solidFill>
                  <a:srgbClr val="253746"/>
                </a:solidFill>
              </a:rPr>
            </a:br>
            <a:r>
              <a:rPr lang="en-US" dirty="0">
                <a:solidFill>
                  <a:srgbClr val="253746"/>
                </a:solidFill>
              </a:rPr>
              <a:t>extension of Haiti</a:t>
            </a:r>
          </a:p>
          <a:p>
            <a:pPr marL="0" indent="0">
              <a:buClr>
                <a:srgbClr val="009CDB"/>
              </a:buClr>
              <a:buNone/>
            </a:pPr>
            <a:endParaRPr lang="en-US" sz="1000" b="1" dirty="0">
              <a:solidFill>
                <a:srgbClr val="253746"/>
              </a:solidFill>
            </a:endParaRPr>
          </a:p>
          <a:p>
            <a:pPr>
              <a:buClr>
                <a:srgbClr val="009CDB"/>
              </a:buClr>
              <a:buFont typeface="Wingdings" panose="05000000000000000000" pitchFamily="2" charset="2"/>
              <a:buChar char="§"/>
            </a:pPr>
            <a:r>
              <a:rPr lang="en-US" b="1" dirty="0">
                <a:solidFill>
                  <a:srgbClr val="253746"/>
                </a:solidFill>
              </a:rPr>
              <a:t>Humanitarian parole programs </a:t>
            </a:r>
            <a:r>
              <a:rPr lang="en-US" dirty="0">
                <a:solidFill>
                  <a:srgbClr val="253746"/>
                </a:solidFill>
              </a:rPr>
              <a:t>for Cubans, Haitians, Nicaraguans, Ukrainians, Venezuelans (CHNV) have been terminated. </a:t>
            </a:r>
            <a:r>
              <a:rPr lang="en-US" dirty="0">
                <a:effectLst/>
                <a:latin typeface="Aptos" panose="020B0004020202020204" pitchFamily="34" charset="0"/>
                <a:ea typeface="Aptos" panose="020B0004020202020204" pitchFamily="34" charset="0"/>
                <a:cs typeface="Times New Roman" panose="02020603050405020304" pitchFamily="18" charset="0"/>
              </a:rPr>
              <a:t>CHNV parolee benefits will terminate on April 24, 2025, even if their parole document and associated EAD have a later expiration date.</a:t>
            </a:r>
            <a:endParaRPr lang="en-US" dirty="0">
              <a:solidFill>
                <a:srgbClr val="253746"/>
              </a:solidFill>
            </a:endParaRPr>
          </a:p>
        </p:txBody>
      </p:sp>
      <p:sp>
        <p:nvSpPr>
          <p:cNvPr id="7" name="Text Placeholder 3">
            <a:extLst>
              <a:ext uri="{FF2B5EF4-FFF2-40B4-BE49-F238E27FC236}">
                <a16:creationId xmlns:a16="http://schemas.microsoft.com/office/drawing/2014/main" id="{59957FB2-2632-2BF0-3405-80A4240F69C7}"/>
              </a:ext>
            </a:extLst>
          </p:cNvPr>
          <p:cNvSpPr txBox="1">
            <a:spLocks/>
          </p:cNvSpPr>
          <p:nvPr/>
        </p:nvSpPr>
        <p:spPr>
          <a:xfrm>
            <a:off x="6276851" y="1234212"/>
            <a:ext cx="2867149" cy="2380443"/>
          </a:xfrm>
          <a:prstGeom prst="rect">
            <a:avLst/>
          </a:prstGeom>
          <a:solidFill>
            <a:srgbClr val="253746"/>
          </a:solidFill>
        </p:spPr>
        <p:txBody>
          <a:bodyPr lIns="274320" tIns="91440" rIns="274320" bIns="182880"/>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600"/>
              </a:spcAft>
              <a:buClr>
                <a:srgbClr val="009CDB"/>
              </a:buClr>
              <a:buNone/>
            </a:pPr>
            <a:r>
              <a:rPr kumimoji="0" lang="en-US" sz="1600" b="1" i="0" u="none" strike="noStrike" kern="1200" cap="none" spc="0" normalizeH="0" baseline="0" noProof="0" dirty="0">
                <a:ln>
                  <a:noFill/>
                </a:ln>
                <a:solidFill>
                  <a:schemeClr val="bg1"/>
                </a:solidFill>
                <a:effectLst/>
                <a:uLnTx/>
                <a:uFillTx/>
                <a:latin typeface="Aptos" panose="02110004020202020204"/>
                <a:ea typeface="+mn-ea"/>
                <a:cs typeface="+mn-cs"/>
              </a:rPr>
              <a:t>         How many        </a:t>
            </a:r>
            <a:br>
              <a:rPr kumimoji="0" lang="en-US" sz="1600" b="1" i="0" u="none" strike="noStrike" kern="1200" cap="none" spc="0" normalizeH="0" baseline="0" noProof="0" dirty="0">
                <a:ln>
                  <a:noFill/>
                </a:ln>
                <a:solidFill>
                  <a:schemeClr val="bg1"/>
                </a:solidFill>
                <a:effectLst/>
                <a:uLnTx/>
                <a:uFillTx/>
                <a:latin typeface="Aptos" panose="02110004020202020204"/>
                <a:ea typeface="+mn-ea"/>
                <a:cs typeface="+mn-cs"/>
              </a:rPr>
            </a:br>
            <a:r>
              <a:rPr kumimoji="0" lang="en-US" sz="1600" b="1" i="0" u="none" strike="noStrike" kern="1200" cap="none" spc="0" normalizeH="0" baseline="0" noProof="0" dirty="0">
                <a:ln>
                  <a:noFill/>
                </a:ln>
                <a:solidFill>
                  <a:schemeClr val="bg1"/>
                </a:solidFill>
                <a:effectLst/>
                <a:uLnTx/>
                <a:uFillTx/>
                <a:latin typeface="Aptos" panose="02110004020202020204"/>
                <a:ea typeface="+mn-ea"/>
                <a:cs typeface="+mn-cs"/>
              </a:rPr>
              <a:t>         humanitarian </a:t>
            </a:r>
            <a:br>
              <a:rPr kumimoji="0" lang="en-US" sz="1600" b="1" i="0" u="none" strike="noStrike" kern="1200" cap="none" spc="0" normalizeH="0" baseline="0" noProof="0" dirty="0">
                <a:ln>
                  <a:noFill/>
                </a:ln>
                <a:solidFill>
                  <a:schemeClr val="bg1"/>
                </a:solidFill>
                <a:effectLst/>
                <a:uLnTx/>
                <a:uFillTx/>
                <a:latin typeface="Aptos" panose="02110004020202020204"/>
                <a:ea typeface="+mn-ea"/>
                <a:cs typeface="+mn-cs"/>
              </a:rPr>
            </a:br>
            <a:r>
              <a:rPr kumimoji="0" lang="en-US" sz="1600" b="1" i="0" u="none" strike="noStrike" kern="1200" cap="none" spc="0" normalizeH="0" baseline="0" noProof="0" dirty="0">
                <a:ln>
                  <a:noFill/>
                </a:ln>
                <a:solidFill>
                  <a:schemeClr val="bg1"/>
                </a:solidFill>
                <a:effectLst/>
                <a:uLnTx/>
                <a:uFillTx/>
                <a:latin typeface="Aptos" panose="02110004020202020204"/>
                <a:ea typeface="+mn-ea"/>
                <a:cs typeface="+mn-cs"/>
              </a:rPr>
              <a:t>         beneficiaries are</a:t>
            </a:r>
            <a:br>
              <a:rPr lang="en-US" sz="1600" b="1" dirty="0">
                <a:solidFill>
                  <a:schemeClr val="bg1"/>
                </a:solidFill>
                <a:latin typeface="Aptos" panose="02110004020202020204"/>
              </a:rPr>
            </a:br>
            <a:r>
              <a:rPr lang="en-US" sz="1600" b="1" dirty="0">
                <a:solidFill>
                  <a:schemeClr val="bg1"/>
                </a:solidFill>
                <a:latin typeface="Aptos" panose="02110004020202020204"/>
              </a:rPr>
              <a:t>         </a:t>
            </a:r>
            <a:r>
              <a:rPr kumimoji="0" lang="en-US" sz="1600" b="1" i="0" u="none" strike="noStrike" kern="1200" cap="none" spc="0" normalizeH="0" baseline="0" noProof="0" dirty="0">
                <a:ln>
                  <a:noFill/>
                </a:ln>
                <a:solidFill>
                  <a:schemeClr val="bg1"/>
                </a:solidFill>
                <a:effectLst/>
                <a:uLnTx/>
                <a:uFillTx/>
                <a:latin typeface="Aptos" panose="02110004020202020204"/>
                <a:ea typeface="+mn-ea"/>
                <a:cs typeface="+mn-cs"/>
              </a:rPr>
              <a:t>likely to be affected?</a:t>
            </a:r>
          </a:p>
          <a:p>
            <a:pPr marL="285750" lvl="0" indent="-285750">
              <a:buClr>
                <a:srgbClr val="009CDB"/>
              </a:buClr>
              <a:buFont typeface="Arial" panose="020B0604020202020204" pitchFamily="34" charset="0"/>
              <a:buChar char="•"/>
              <a:defRPr/>
            </a:pPr>
            <a:r>
              <a:rPr lang="en-US" sz="1400" i="1" dirty="0">
                <a:solidFill>
                  <a:schemeClr val="bg1"/>
                </a:solidFill>
                <a:latin typeface="Aptos" panose="02110004020202020204"/>
              </a:rPr>
              <a:t>DACA</a:t>
            </a:r>
            <a:r>
              <a:rPr lang="en-US" sz="1400" dirty="0">
                <a:solidFill>
                  <a:schemeClr val="bg1"/>
                </a:solidFill>
                <a:latin typeface="Aptos" panose="02110004020202020204"/>
              </a:rPr>
              <a:t>: 535,000 recipients</a:t>
            </a:r>
          </a:p>
          <a:p>
            <a:pPr marL="285750" lvl="0" indent="-285750">
              <a:buClr>
                <a:srgbClr val="009CDB"/>
              </a:buClr>
              <a:buFont typeface="Arial" panose="020B0604020202020204" pitchFamily="34" charset="0"/>
              <a:buChar char="•"/>
              <a:defRPr/>
            </a:pPr>
            <a:r>
              <a:rPr kumimoji="0" lang="en-US" sz="1400" i="1" u="none" strike="noStrike" kern="1200" cap="none" spc="0" normalizeH="0" baseline="0" noProof="0" dirty="0">
                <a:ln>
                  <a:noFill/>
                </a:ln>
                <a:solidFill>
                  <a:schemeClr val="bg1"/>
                </a:solidFill>
                <a:effectLst/>
                <a:uLnTx/>
                <a:uFillTx/>
                <a:latin typeface="Aptos" panose="02110004020202020204"/>
                <a:ea typeface="+mn-ea"/>
                <a:cs typeface="+mn-cs"/>
              </a:rPr>
              <a:t>TPS</a:t>
            </a:r>
            <a:r>
              <a:rPr kumimoji="0" lang="en-US" sz="1400" i="0" u="none" strike="noStrike" kern="1200" cap="none" spc="0" normalizeH="0" baseline="0" noProof="0" dirty="0">
                <a:ln>
                  <a:noFill/>
                </a:ln>
                <a:solidFill>
                  <a:schemeClr val="bg1"/>
                </a:solidFill>
                <a:effectLst/>
                <a:uLnTx/>
                <a:uFillTx/>
                <a:latin typeface="Aptos" panose="02110004020202020204"/>
                <a:ea typeface="+mn-ea"/>
                <a:cs typeface="+mn-cs"/>
              </a:rPr>
              <a:t>: 863,000 recipients</a:t>
            </a:r>
          </a:p>
          <a:p>
            <a:pPr marL="285750" lvl="0" indent="-285750">
              <a:buClr>
                <a:srgbClr val="009CDB"/>
              </a:buClr>
              <a:buFont typeface="Arial" panose="020B0604020202020204" pitchFamily="34" charset="0"/>
              <a:buChar char="•"/>
              <a:defRPr/>
            </a:pPr>
            <a:r>
              <a:rPr lang="en-US" sz="1400" i="1" dirty="0">
                <a:solidFill>
                  <a:schemeClr val="bg1"/>
                </a:solidFill>
                <a:latin typeface="Aptos" panose="02110004020202020204"/>
              </a:rPr>
              <a:t>Humanitarian parolees</a:t>
            </a:r>
            <a:r>
              <a:rPr lang="en-US" sz="1400" dirty="0">
                <a:solidFill>
                  <a:schemeClr val="bg1"/>
                </a:solidFill>
                <a:latin typeface="Aptos" panose="02110004020202020204"/>
              </a:rPr>
              <a:t>: </a:t>
            </a:r>
            <a:br>
              <a:rPr lang="en-US" sz="1400" dirty="0">
                <a:solidFill>
                  <a:schemeClr val="bg1"/>
                </a:solidFill>
                <a:latin typeface="Aptos" panose="02110004020202020204"/>
              </a:rPr>
            </a:br>
            <a:r>
              <a:rPr lang="en-US" sz="1400" dirty="0">
                <a:solidFill>
                  <a:schemeClr val="bg1"/>
                </a:solidFill>
                <a:latin typeface="Aptos" panose="02110004020202020204"/>
              </a:rPr>
              <a:t>1.7 million recipients</a:t>
            </a:r>
            <a:endParaRPr lang="en-US" sz="1400" dirty="0">
              <a:solidFill>
                <a:schemeClr val="bg1"/>
              </a:solidFill>
              <a:latin typeface="Aptos" panose="02110004020202020204"/>
              <a:ea typeface="Open Sans Light" pitchFamily="2" charset="0"/>
              <a:cs typeface="Open Sans Light" pitchFamily="2" charset="0"/>
            </a:endParaRPr>
          </a:p>
        </p:txBody>
      </p:sp>
      <p:pic>
        <p:nvPicPr>
          <p:cNvPr id="8" name="Picture 7">
            <a:extLst>
              <a:ext uri="{FF2B5EF4-FFF2-40B4-BE49-F238E27FC236}">
                <a16:creationId xmlns:a16="http://schemas.microsoft.com/office/drawing/2014/main" id="{A913130C-1B35-9A6A-B9CA-113184B47C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77370" y="1577225"/>
            <a:ext cx="421239" cy="421239"/>
          </a:xfrm>
          <a:prstGeom prst="rect">
            <a:avLst/>
          </a:prstGeom>
        </p:spPr>
      </p:pic>
    </p:spTree>
    <p:extLst>
      <p:ext uri="{BB962C8B-B14F-4D97-AF65-F5344CB8AC3E}">
        <p14:creationId xmlns:p14="http://schemas.microsoft.com/office/powerpoint/2010/main" val="3403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D40D6-4570-5B7D-0643-9124DB8D06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816C13-BFD5-9D0C-C103-9AD647286379}"/>
              </a:ext>
            </a:extLst>
          </p:cNvPr>
          <p:cNvSpPr>
            <a:spLocks noGrp="1"/>
          </p:cNvSpPr>
          <p:nvPr>
            <p:ph type="body" sz="quarter" idx="10"/>
          </p:nvPr>
        </p:nvSpPr>
        <p:spPr>
          <a:xfrm>
            <a:off x="170808" y="145173"/>
            <a:ext cx="7728591" cy="434542"/>
          </a:xfrm>
        </p:spPr>
        <p:txBody>
          <a:bodyPr/>
          <a:lstStyle/>
          <a:p>
            <a:r>
              <a:rPr lang="en-US" sz="2100" dirty="0"/>
              <a:t>Deportations Under </a:t>
            </a:r>
            <a:r>
              <a:rPr lang="en-US" sz="2100" i="0" dirty="0">
                <a:solidFill>
                  <a:srgbClr val="222222"/>
                </a:solidFill>
                <a:effectLst/>
                <a:latin typeface="Montserrat" panose="00000500000000000000" pitchFamily="2" charset="0"/>
              </a:rPr>
              <a:t>Section 237(a)(4)(C)(</a:t>
            </a:r>
            <a:r>
              <a:rPr lang="en-US" sz="2100" dirty="0">
                <a:solidFill>
                  <a:srgbClr val="222222"/>
                </a:solidFill>
                <a:latin typeface="Montserrat" panose="00000500000000000000" pitchFamily="2" charset="0"/>
              </a:rPr>
              <a:t>i</a:t>
            </a:r>
            <a:r>
              <a:rPr lang="en-US" sz="2100" i="0" dirty="0">
                <a:solidFill>
                  <a:srgbClr val="222222"/>
                </a:solidFill>
                <a:effectLst/>
                <a:latin typeface="Montserrat" panose="00000500000000000000" pitchFamily="2" charset="0"/>
              </a:rPr>
              <a:t>) of the INA</a:t>
            </a:r>
            <a:endParaRPr lang="en-US" sz="2100" dirty="0">
              <a:latin typeface="Montserrat" panose="00000500000000000000" pitchFamily="2" charset="0"/>
            </a:endParaRPr>
          </a:p>
        </p:txBody>
      </p:sp>
      <p:sp>
        <p:nvSpPr>
          <p:cNvPr id="4" name="Text Placeholder 3">
            <a:extLst>
              <a:ext uri="{FF2B5EF4-FFF2-40B4-BE49-F238E27FC236}">
                <a16:creationId xmlns:a16="http://schemas.microsoft.com/office/drawing/2014/main" id="{B8439B57-9A36-5631-66D1-DE8A778915C5}"/>
              </a:ext>
            </a:extLst>
          </p:cNvPr>
          <p:cNvSpPr txBox="1"/>
          <p:nvPr/>
        </p:nvSpPr>
        <p:spPr>
          <a:xfrm>
            <a:off x="170808" y="786058"/>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Regulation permits to deport any alien “whose presence or activities in the United States the Secretary of State has reasonable grounds to believe would have potentially serious adverse foreign policy consequences for the United States.”</a:t>
            </a:r>
          </a:p>
          <a:p>
            <a:pPr marL="0" marR="0" indent="0">
              <a:lnSpc>
                <a:spcPct val="107000"/>
              </a:lnSpc>
              <a:spcAft>
                <a:spcPts val="800"/>
              </a:spcAft>
              <a:buNone/>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This administration has taken the position that students involved in protests against Israel undermines US foreign policy objectives of combating antisemitism around the world</a:t>
            </a:r>
          </a:p>
          <a:p>
            <a:pPr marL="0" marR="0" indent="0">
              <a:lnSpc>
                <a:spcPct val="107000"/>
              </a:lnSpc>
              <a:spcAft>
                <a:spcPts val="800"/>
              </a:spcAft>
              <a:buNone/>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As of now, at least 300 international students have had their visas revoked under this provision</a:t>
            </a:r>
          </a:p>
          <a:p>
            <a:pPr marL="0" marR="0" indent="0">
              <a:lnSpc>
                <a:spcPct val="107000"/>
              </a:lnSpc>
              <a:spcAft>
                <a:spcPts val="800"/>
              </a:spcAft>
              <a:buNone/>
            </a:pP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Could potentially be applied broadly to students/scholars critical of trade agreements, foreign government policies, and other current issues across the globe</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346017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C7E71-EB6E-782F-606A-B3830E964F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3298D3-2ADE-AFB7-FD4E-88C9B8CC01C9}"/>
              </a:ext>
            </a:extLst>
          </p:cNvPr>
          <p:cNvSpPr>
            <a:spLocks noGrp="1"/>
          </p:cNvSpPr>
          <p:nvPr>
            <p:ph type="body" sz="quarter" idx="10"/>
          </p:nvPr>
        </p:nvSpPr>
        <p:spPr>
          <a:xfrm>
            <a:off x="170808" y="145173"/>
            <a:ext cx="8581306" cy="434542"/>
          </a:xfrm>
        </p:spPr>
        <p:txBody>
          <a:bodyPr/>
          <a:lstStyle/>
          <a:p>
            <a:r>
              <a:rPr lang="en-US" sz="2100" dirty="0"/>
              <a:t>Automatic Termination of SEVIS Records</a:t>
            </a:r>
          </a:p>
        </p:txBody>
      </p:sp>
      <p:sp>
        <p:nvSpPr>
          <p:cNvPr id="3" name="Text Placeholder 3">
            <a:extLst>
              <a:ext uri="{FF2B5EF4-FFF2-40B4-BE49-F238E27FC236}">
                <a16:creationId xmlns:a16="http://schemas.microsoft.com/office/drawing/2014/main" id="{EEB9E218-8584-81DA-B2B3-3A88D1C3764B}"/>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Automatic termination of SEVIS records after visas have been revoked for “Otherwise failing to maintain status” </a:t>
            </a: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Little to no information from the government as to reasons for the termination</a:t>
            </a: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University DSOs are only finding out by proactively checking their SEVIS terminations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Upon termination, students do not have a ‘grace period’</a:t>
            </a:r>
          </a:p>
          <a:p>
            <a:pPr lvl="1" defTabSz="1208172">
              <a:spcBef>
                <a:spcPts val="0"/>
              </a:spcBef>
              <a:buClr>
                <a:srgbClr val="009CDB"/>
              </a:buClr>
              <a:buFont typeface="Wingdings" panose="05000000000000000000" pitchFamily="2" charset="2"/>
              <a:buChar char="v"/>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189375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0082D-F701-6EA3-30B3-5AEE92BB93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C9398F-D834-06CD-6572-CCA9970FC372}"/>
              </a:ext>
            </a:extLst>
          </p:cNvPr>
          <p:cNvSpPr>
            <a:spLocks noGrp="1"/>
          </p:cNvSpPr>
          <p:nvPr>
            <p:ph type="body" sz="quarter" idx="10"/>
          </p:nvPr>
        </p:nvSpPr>
        <p:spPr>
          <a:xfrm>
            <a:off x="170808" y="145173"/>
            <a:ext cx="8581306" cy="434542"/>
          </a:xfrm>
        </p:spPr>
        <p:txBody>
          <a:bodyPr/>
          <a:lstStyle/>
          <a:p>
            <a:r>
              <a:rPr lang="en-US" sz="2100" dirty="0"/>
              <a:t>Other Agency Actions Taken That Have Impacted International Students and Scholars</a:t>
            </a:r>
          </a:p>
        </p:txBody>
      </p:sp>
      <p:sp>
        <p:nvSpPr>
          <p:cNvPr id="3" name="Text Placeholder 3">
            <a:extLst>
              <a:ext uri="{FF2B5EF4-FFF2-40B4-BE49-F238E27FC236}">
                <a16:creationId xmlns:a16="http://schemas.microsoft.com/office/drawing/2014/main" id="{855227BD-61A8-B0A7-9893-D3DC9ADE6688}"/>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Students receiving emails to “self-deport”</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Detainment and deportation of students and scholars with prior criminal offenses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CBP placing students and scholars in expedited removal</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Expansion of USCIS role in initiating removal proceedings when denying immigration benefits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13459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99E84-40F0-8264-5940-0A10EC984F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94F3BB-27AE-250E-6704-20C297B2D820}"/>
              </a:ext>
            </a:extLst>
          </p:cNvPr>
          <p:cNvSpPr>
            <a:spLocks noGrp="1"/>
          </p:cNvSpPr>
          <p:nvPr>
            <p:ph type="body" sz="quarter" idx="10"/>
          </p:nvPr>
        </p:nvSpPr>
        <p:spPr>
          <a:xfrm>
            <a:off x="170808" y="145173"/>
            <a:ext cx="7728591" cy="434542"/>
          </a:xfrm>
        </p:spPr>
        <p:txBody>
          <a:bodyPr/>
          <a:lstStyle/>
          <a:p>
            <a:r>
              <a:rPr lang="en-US" sz="2100" dirty="0"/>
              <a:t>Other Agency Actions Taken That Have Impacted International Students and Scholars (Continued)</a:t>
            </a:r>
          </a:p>
        </p:txBody>
      </p:sp>
      <p:sp>
        <p:nvSpPr>
          <p:cNvPr id="3" name="Text Placeholder 3">
            <a:extLst>
              <a:ext uri="{FF2B5EF4-FFF2-40B4-BE49-F238E27FC236}">
                <a16:creationId xmlns:a16="http://schemas.microsoft.com/office/drawing/2014/main" id="{67D2901E-32E3-8FC7-5CDD-C41884515085}"/>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Post graduation applications receiving increased scrutiny by USCIS (OPT, H-1Bs, NIWs, etc.)</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Gender identity restrictions </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Temporary revocations of all visas/travel from individuals of certain countries (e.g. previously as it related to Colombia and most recently with South Sudan)</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New online registration requirement (into effect starting April 11</a:t>
            </a:r>
            <a:r>
              <a:rPr lang="en-US" sz="1400" baseline="30000" dirty="0">
                <a:solidFill>
                  <a:srgbClr val="253746"/>
                </a:solidFill>
                <a:latin typeface="Aptos" panose="020B0004020202020204" pitchFamily="34" charset="0"/>
              </a:rPr>
              <a:t>th</a:t>
            </a:r>
            <a:r>
              <a:rPr lang="en-US" sz="1400" dirty="0">
                <a:solidFill>
                  <a:srgbClr val="253746"/>
                </a:solidFill>
                <a:latin typeface="Aptos" panose="020B0004020202020204" pitchFamily="34" charset="0"/>
              </a:rPr>
              <a:t>)</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38024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9DADD-58B4-7C1F-66A0-839A88B76DE7}"/>
            </a:ext>
          </a:extLst>
        </p:cNvPr>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8FC4AE5-640E-C362-6A6A-884EFFEB4250}"/>
              </a:ext>
            </a:extLst>
          </p:cNvPr>
          <p:cNvSpPr txBox="1">
            <a:spLocks/>
          </p:cNvSpPr>
          <p:nvPr/>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25</a:t>
            </a:fld>
            <a:endParaRPr lang="en-US" sz="800" dirty="0">
              <a:solidFill>
                <a:srgbClr val="009CDC"/>
              </a:solidFill>
            </a:endParaRPr>
          </a:p>
        </p:txBody>
      </p:sp>
      <p:pic>
        <p:nvPicPr>
          <p:cNvPr id="5" name="Picture 2">
            <a:extLst>
              <a:ext uri="{FF2B5EF4-FFF2-40B4-BE49-F238E27FC236}">
                <a16:creationId xmlns:a16="http://schemas.microsoft.com/office/drawing/2014/main" id="{416270D6-067D-9AC6-E0EA-109CC0613E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85" t="2" b="38159"/>
          <a:stretch/>
        </p:blipFill>
        <p:spPr bwMode="auto">
          <a:xfrm>
            <a:off x="0" y="0"/>
            <a:ext cx="9144000" cy="47149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EE90739-57CC-B228-7B86-2913450AA01C}"/>
              </a:ext>
            </a:extLst>
          </p:cNvPr>
          <p:cNvGrpSpPr/>
          <p:nvPr/>
        </p:nvGrpSpPr>
        <p:grpSpPr>
          <a:xfrm>
            <a:off x="0" y="333286"/>
            <a:ext cx="6934844" cy="1456129"/>
            <a:chOff x="1" y="0"/>
            <a:chExt cx="3352800" cy="1092097"/>
          </a:xfrm>
        </p:grpSpPr>
        <p:sp>
          <p:nvSpPr>
            <p:cNvPr id="13" name="Rectangle 12">
              <a:extLst>
                <a:ext uri="{FF2B5EF4-FFF2-40B4-BE49-F238E27FC236}">
                  <a16:creationId xmlns:a16="http://schemas.microsoft.com/office/drawing/2014/main" id="{62B5C766-ECCF-EE8A-E501-0714C24E2959}"/>
                </a:ext>
              </a:extLst>
            </p:cNvPr>
            <p:cNvSpPr/>
            <p:nvPr/>
          </p:nvSpPr>
          <p:spPr>
            <a:xfrm>
              <a:off x="1" y="0"/>
              <a:ext cx="3352800" cy="109209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5" name="TextBox 14">
              <a:extLst>
                <a:ext uri="{FF2B5EF4-FFF2-40B4-BE49-F238E27FC236}">
                  <a16:creationId xmlns:a16="http://schemas.microsoft.com/office/drawing/2014/main" id="{6A7CE4A0-696C-1EE7-586C-30CF55BE2913}"/>
                </a:ext>
              </a:extLst>
            </p:cNvPr>
            <p:cNvSpPr txBox="1"/>
            <p:nvPr/>
          </p:nvSpPr>
          <p:spPr>
            <a:xfrm>
              <a:off x="314182" y="284438"/>
              <a:ext cx="2897904" cy="500090"/>
            </a:xfrm>
            <a:prstGeom prst="rect">
              <a:avLst/>
            </a:prstGeom>
            <a:noFill/>
          </p:spPr>
          <p:txBody>
            <a:bodyPr wrap="none" rtlCol="0">
              <a:spAutoFit/>
            </a:bodyPr>
            <a:lstStyle/>
            <a:p>
              <a:r>
                <a:rPr lang="en-US" sz="3733" b="1" dirty="0">
                  <a:solidFill>
                    <a:schemeClr val="bg1"/>
                  </a:solidFill>
                  <a:latin typeface="Montserrat" pitchFamily="2" charset="77"/>
                </a:rPr>
                <a:t>Travel Specific Impacts</a:t>
              </a:r>
            </a:p>
          </p:txBody>
        </p:sp>
      </p:grpSp>
    </p:spTree>
    <p:extLst>
      <p:ext uri="{BB962C8B-B14F-4D97-AF65-F5344CB8AC3E}">
        <p14:creationId xmlns:p14="http://schemas.microsoft.com/office/powerpoint/2010/main" val="14486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4AC2F-4063-9A8A-E780-B6E7F4C2B8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40C0C7-A31F-606E-5C7E-1EA2874542A9}"/>
              </a:ext>
            </a:extLst>
          </p:cNvPr>
          <p:cNvSpPr>
            <a:spLocks noGrp="1"/>
          </p:cNvSpPr>
          <p:nvPr>
            <p:ph type="body" sz="quarter" idx="10"/>
          </p:nvPr>
        </p:nvSpPr>
        <p:spPr>
          <a:xfrm>
            <a:off x="170809" y="258187"/>
            <a:ext cx="7931200" cy="434542"/>
          </a:xfrm>
        </p:spPr>
        <p:txBody>
          <a:bodyPr/>
          <a:lstStyle/>
          <a:p>
            <a:r>
              <a:rPr lang="en-US" dirty="0"/>
              <a:t>Student/Scholar Risk Factor #1: Travel Bans</a:t>
            </a:r>
          </a:p>
        </p:txBody>
      </p:sp>
      <p:sp>
        <p:nvSpPr>
          <p:cNvPr id="4" name="Text Placeholder 2">
            <a:extLst>
              <a:ext uri="{FF2B5EF4-FFF2-40B4-BE49-F238E27FC236}">
                <a16:creationId xmlns:a16="http://schemas.microsoft.com/office/drawing/2014/main" id="{4CD0AF95-28D9-BB6F-49E0-AAEE9FF722AC}"/>
              </a:ext>
            </a:extLst>
          </p:cNvPr>
          <p:cNvSpPr>
            <a:spLocks noGrp="1"/>
          </p:cNvSpPr>
          <p:nvPr>
            <p:ph type="body" sz="quarter" idx="11"/>
          </p:nvPr>
        </p:nvSpPr>
        <p:spPr>
          <a:xfrm>
            <a:off x="170809" y="724800"/>
            <a:ext cx="8748748" cy="255878"/>
          </a:xfrm>
        </p:spPr>
        <p:txBody>
          <a:bodyPr/>
          <a:lstStyle/>
          <a:p>
            <a:r>
              <a:rPr lang="en-US" sz="1450" dirty="0"/>
              <a:t>We do not yet know when or if they will be issued, but they could happen any day. </a:t>
            </a:r>
          </a:p>
        </p:txBody>
      </p:sp>
      <p:sp>
        <p:nvSpPr>
          <p:cNvPr id="32" name="Text Placeholder 3">
            <a:extLst>
              <a:ext uri="{FF2B5EF4-FFF2-40B4-BE49-F238E27FC236}">
                <a16:creationId xmlns:a16="http://schemas.microsoft.com/office/drawing/2014/main" id="{341128B2-8BBE-CE96-79AB-A2019A33BC1C}"/>
              </a:ext>
            </a:extLst>
          </p:cNvPr>
          <p:cNvSpPr txBox="1">
            <a:spLocks/>
          </p:cNvSpPr>
          <p:nvPr/>
        </p:nvSpPr>
        <p:spPr>
          <a:xfrm>
            <a:off x="4714825" y="1090794"/>
            <a:ext cx="4166821" cy="3245085"/>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spcAft>
                <a:spcPts val="1200"/>
              </a:spcAft>
              <a:buClr>
                <a:srgbClr val="009CDB"/>
              </a:buClr>
              <a:defRPr/>
            </a:pPr>
            <a:r>
              <a:rPr lang="en-US" sz="1400" dirty="0">
                <a:solidFill>
                  <a:srgbClr val="000000"/>
                </a:solidFill>
              </a:rPr>
              <a:t>Press reports suggest a </a:t>
            </a:r>
            <a:r>
              <a:rPr lang="en-US" sz="1400" b="1" dirty="0">
                <a:solidFill>
                  <a:srgbClr val="000000"/>
                </a:solidFill>
              </a:rPr>
              <a:t>color-coded scale </a:t>
            </a:r>
            <a:r>
              <a:rPr lang="en-US" sz="1400" dirty="0">
                <a:solidFill>
                  <a:srgbClr val="000000"/>
                </a:solidFill>
              </a:rPr>
              <a:t>and </a:t>
            </a:r>
            <a:r>
              <a:rPr lang="en-US" sz="1400" b="1" dirty="0">
                <a:solidFill>
                  <a:srgbClr val="000000"/>
                </a:solidFill>
              </a:rPr>
              <a:t>lists 40+ countries </a:t>
            </a:r>
            <a:r>
              <a:rPr lang="en-US" sz="1400" dirty="0">
                <a:solidFill>
                  <a:srgbClr val="000000"/>
                </a:solidFill>
              </a:rPr>
              <a:t>that could be subject to some ban, but is </a:t>
            </a:r>
            <a:r>
              <a:rPr lang="en-US" sz="1400" b="1" u="sng" dirty="0">
                <a:solidFill>
                  <a:srgbClr val="000000"/>
                </a:solidFill>
                <a:highlight>
                  <a:srgbClr val="009CDB"/>
                </a:highlight>
              </a:rPr>
              <a:t>temporarily postponed</a:t>
            </a:r>
            <a:r>
              <a:rPr lang="en-US" sz="1400" dirty="0">
                <a:solidFill>
                  <a:srgbClr val="000000"/>
                </a:solidFill>
              </a:rPr>
              <a:t>.</a:t>
            </a:r>
          </a:p>
          <a:p>
            <a:pPr defTabSz="1208172">
              <a:spcBef>
                <a:spcPts val="0"/>
              </a:spcBef>
              <a:spcAft>
                <a:spcPts val="1200"/>
              </a:spcAft>
              <a:buClr>
                <a:srgbClr val="009CDB"/>
              </a:buClr>
              <a:defRPr/>
            </a:pPr>
            <a:r>
              <a:rPr lang="en-US" sz="1400" b="1" dirty="0">
                <a:solidFill>
                  <a:srgbClr val="000000"/>
                </a:solidFill>
              </a:rPr>
              <a:t>Unclear what specific categories </a:t>
            </a:r>
            <a:r>
              <a:rPr lang="en-US" sz="1400" dirty="0">
                <a:solidFill>
                  <a:srgbClr val="000000"/>
                </a:solidFill>
              </a:rPr>
              <a:t>may be affected and whether carveouts.</a:t>
            </a:r>
          </a:p>
          <a:p>
            <a:pPr defTabSz="1208172">
              <a:spcBef>
                <a:spcPts val="0"/>
              </a:spcBef>
              <a:spcAft>
                <a:spcPts val="1200"/>
              </a:spcAft>
              <a:buClr>
                <a:srgbClr val="009CDB"/>
              </a:buClr>
              <a:defRPr/>
            </a:pPr>
            <a:r>
              <a:rPr lang="en-US" sz="1400" dirty="0"/>
              <a:t>Supreme Court affirmed the president’s authority to impose such bans in</a:t>
            </a:r>
            <a:r>
              <a:rPr lang="en-US" sz="1400" dirty="0">
                <a:solidFill>
                  <a:srgbClr val="000000"/>
                </a:solidFill>
              </a:rPr>
              <a:t> </a:t>
            </a:r>
            <a:r>
              <a:rPr lang="en-US" sz="1400" i="1" dirty="0">
                <a:solidFill>
                  <a:srgbClr val="000000"/>
                </a:solidFill>
              </a:rPr>
              <a:t>Trump v. Hawaii</a:t>
            </a:r>
            <a:r>
              <a:rPr lang="en-US" sz="1400" dirty="0">
                <a:solidFill>
                  <a:srgbClr val="000000"/>
                </a:solidFill>
              </a:rPr>
              <a:t>, which may make </a:t>
            </a:r>
            <a:r>
              <a:rPr lang="en-US" sz="1400" b="1" dirty="0">
                <a:solidFill>
                  <a:srgbClr val="000000"/>
                </a:solidFill>
              </a:rPr>
              <a:t>bans more durable and less open to challenge</a:t>
            </a:r>
            <a:r>
              <a:rPr lang="en-US" sz="1400" dirty="0">
                <a:solidFill>
                  <a:srgbClr val="000000"/>
                </a:solidFill>
              </a:rPr>
              <a:t>.</a:t>
            </a:r>
            <a:endParaRPr lang="en-US" sz="1400" dirty="0"/>
          </a:p>
        </p:txBody>
      </p:sp>
      <p:grpSp>
        <p:nvGrpSpPr>
          <p:cNvPr id="11" name="Group 10">
            <a:extLst>
              <a:ext uri="{FF2B5EF4-FFF2-40B4-BE49-F238E27FC236}">
                <a16:creationId xmlns:a16="http://schemas.microsoft.com/office/drawing/2014/main" id="{D08F3562-803B-097C-E9AC-90F9F16C2158}"/>
              </a:ext>
            </a:extLst>
          </p:cNvPr>
          <p:cNvGrpSpPr/>
          <p:nvPr/>
        </p:nvGrpSpPr>
        <p:grpSpPr>
          <a:xfrm>
            <a:off x="191383" y="1139317"/>
            <a:ext cx="4199859" cy="1922361"/>
            <a:chOff x="1769467" y="1012355"/>
            <a:chExt cx="7241895" cy="3346004"/>
          </a:xfrm>
          <a:solidFill>
            <a:schemeClr val="accent5"/>
          </a:solidFill>
        </p:grpSpPr>
        <p:sp>
          <p:nvSpPr>
            <p:cNvPr id="42" name="Zimbabwe" descr="© INSCALE GmbH, 05.05.2010&#10;http://www.presentationload.com/">
              <a:extLst>
                <a:ext uri="{FF2B5EF4-FFF2-40B4-BE49-F238E27FC236}">
                  <a16:creationId xmlns:a16="http://schemas.microsoft.com/office/drawing/2014/main" id="{6DAF838C-BC03-C65D-EB4F-E2259D2F6165}"/>
                </a:ext>
              </a:extLst>
            </p:cNvPr>
            <p:cNvSpPr>
              <a:spLocks/>
            </p:cNvSpPr>
            <p:nvPr/>
          </p:nvSpPr>
          <p:spPr bwMode="gray">
            <a:xfrm>
              <a:off x="5685083" y="3364062"/>
              <a:ext cx="181434" cy="171809"/>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43" name="Zambia" descr="© INSCALE GmbH, 05.05.2010&#10;http://www.presentationload.com/">
              <a:extLst>
                <a:ext uri="{FF2B5EF4-FFF2-40B4-BE49-F238E27FC236}">
                  <a16:creationId xmlns:a16="http://schemas.microsoft.com/office/drawing/2014/main" id="{29AC7379-DB20-FCD5-F719-8E3B8A2B26BF}"/>
                </a:ext>
              </a:extLst>
            </p:cNvPr>
            <p:cNvSpPr>
              <a:spLocks/>
            </p:cNvSpPr>
            <p:nvPr/>
          </p:nvSpPr>
          <p:spPr bwMode="gray">
            <a:xfrm>
              <a:off x="5611736" y="3176414"/>
              <a:ext cx="274081" cy="248573"/>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44" name="Yemen" descr="© INSCALE GmbH, 05.05.2010&#10;http://www.presentationload.com/">
              <a:extLst>
                <a:ext uri="{FF2B5EF4-FFF2-40B4-BE49-F238E27FC236}">
                  <a16:creationId xmlns:a16="http://schemas.microsoft.com/office/drawing/2014/main" id="{F43992D9-3C67-C028-EC01-E4653AAE8AD4}"/>
                </a:ext>
              </a:extLst>
            </p:cNvPr>
            <p:cNvSpPr>
              <a:spLocks/>
            </p:cNvSpPr>
            <p:nvPr/>
          </p:nvSpPr>
          <p:spPr bwMode="gray">
            <a:xfrm>
              <a:off x="6089126" y="2494053"/>
              <a:ext cx="240624" cy="155968"/>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45" name="Western Sahara" descr="© INSCALE GmbH, 05.05.2010&#10;http://www.presentationload.com/">
              <a:extLst>
                <a:ext uri="{FF2B5EF4-FFF2-40B4-BE49-F238E27FC236}">
                  <a16:creationId xmlns:a16="http://schemas.microsoft.com/office/drawing/2014/main" id="{39E1A50D-51A7-D4EE-9A26-E0D26B805565}"/>
                </a:ext>
              </a:extLst>
            </p:cNvPr>
            <p:cNvSpPr>
              <a:spLocks/>
            </p:cNvSpPr>
            <p:nvPr/>
          </p:nvSpPr>
          <p:spPr bwMode="gray">
            <a:xfrm>
              <a:off x="4713578" y="2277160"/>
              <a:ext cx="196875" cy="15962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46" name="West Bank" descr="© INSCALE GmbH, 05.05.2010&#10;http://www.presentationload.com/">
              <a:extLst>
                <a:ext uri="{FF2B5EF4-FFF2-40B4-BE49-F238E27FC236}">
                  <a16:creationId xmlns:a16="http://schemas.microsoft.com/office/drawing/2014/main" id="{918AE9B6-E84D-E6BD-5F43-3570EF5971C5}"/>
                </a:ext>
              </a:extLst>
            </p:cNvPr>
            <p:cNvSpPr>
              <a:spLocks/>
            </p:cNvSpPr>
            <p:nvPr/>
          </p:nvSpPr>
          <p:spPr bwMode="gray">
            <a:xfrm>
              <a:off x="5892252" y="2156527"/>
              <a:ext cx="14155" cy="29244"/>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47" name="Uzbekistan" descr="© INSCALE GmbH, 05.05.2010&#10;http://www.presentationload.com/">
              <a:extLst>
                <a:ext uri="{FF2B5EF4-FFF2-40B4-BE49-F238E27FC236}">
                  <a16:creationId xmlns:a16="http://schemas.microsoft.com/office/drawing/2014/main" id="{DAB06758-F33F-F3D0-9E34-8136DE49E9F4}"/>
                </a:ext>
              </a:extLst>
            </p:cNvPr>
            <p:cNvSpPr>
              <a:spLocks/>
            </p:cNvSpPr>
            <p:nvPr/>
          </p:nvSpPr>
          <p:spPr bwMode="gray">
            <a:xfrm>
              <a:off x="6300155" y="1831188"/>
              <a:ext cx="389889" cy="207146"/>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48" name="Vietnam" descr="© INSCALE GmbH, 05.05.2010&#10;http://www.presentationload.com/">
              <a:extLst>
                <a:ext uri="{FF2B5EF4-FFF2-40B4-BE49-F238E27FC236}">
                  <a16:creationId xmlns:a16="http://schemas.microsoft.com/office/drawing/2014/main" id="{25699116-393A-0455-6808-245C4BD37733}"/>
                </a:ext>
              </a:extLst>
            </p:cNvPr>
            <p:cNvSpPr>
              <a:spLocks/>
            </p:cNvSpPr>
            <p:nvPr/>
          </p:nvSpPr>
          <p:spPr bwMode="gray">
            <a:xfrm>
              <a:off x="7447946" y="2384388"/>
              <a:ext cx="199448" cy="371643"/>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49" name="Venezuela" descr="© INSCALE GmbH, 05.05.2010&#10;http://www.presentationload.com/">
              <a:extLst>
                <a:ext uri="{FF2B5EF4-FFF2-40B4-BE49-F238E27FC236}">
                  <a16:creationId xmlns:a16="http://schemas.microsoft.com/office/drawing/2014/main" id="{E1AE64B6-70F8-2AE4-0D9B-F404CEC291ED}"/>
                </a:ext>
              </a:extLst>
            </p:cNvPr>
            <p:cNvSpPr>
              <a:spLocks noEditPoints="1"/>
            </p:cNvSpPr>
            <p:nvPr/>
          </p:nvSpPr>
          <p:spPr bwMode="gray">
            <a:xfrm>
              <a:off x="3388213" y="2665861"/>
              <a:ext cx="313969" cy="290003"/>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0" name="USA (Alaska)" descr="© INSCALE GmbH, 05.05.2010&#10;http://www.presentationload.com/">
              <a:extLst>
                <a:ext uri="{FF2B5EF4-FFF2-40B4-BE49-F238E27FC236}">
                  <a16:creationId xmlns:a16="http://schemas.microsoft.com/office/drawing/2014/main" id="{81FDA6E0-E501-D8BA-3F42-FFE7F3C9D6EA}"/>
                </a:ext>
              </a:extLst>
            </p:cNvPr>
            <p:cNvSpPr>
              <a:spLocks noEditPoints="1"/>
            </p:cNvSpPr>
            <p:nvPr/>
          </p:nvSpPr>
          <p:spPr bwMode="gray">
            <a:xfrm>
              <a:off x="1769467" y="1236559"/>
              <a:ext cx="1011395" cy="41429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1" name="USA" descr="© INSCALE GmbH, 05.05.2010&#10;http://www.presentationload.com/">
              <a:extLst>
                <a:ext uri="{FF2B5EF4-FFF2-40B4-BE49-F238E27FC236}">
                  <a16:creationId xmlns:a16="http://schemas.microsoft.com/office/drawing/2014/main" id="{36E126EC-4412-3785-9A21-D2DFDF9E8E02}"/>
                </a:ext>
              </a:extLst>
            </p:cNvPr>
            <p:cNvSpPr>
              <a:spLocks noEditPoints="1"/>
            </p:cNvSpPr>
            <p:nvPr/>
          </p:nvSpPr>
          <p:spPr bwMode="gray">
            <a:xfrm>
              <a:off x="2430862" y="1734926"/>
              <a:ext cx="1289334" cy="605596"/>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2" name="Uruguay" descr="© INSCALE GmbH, 05.05.2010&#10;http://www.presentationload.com/">
              <a:extLst>
                <a:ext uri="{FF2B5EF4-FFF2-40B4-BE49-F238E27FC236}">
                  <a16:creationId xmlns:a16="http://schemas.microsoft.com/office/drawing/2014/main" id="{749EEEE4-7F7E-11C3-EEBF-06345593F4CD}"/>
                </a:ext>
              </a:extLst>
            </p:cNvPr>
            <p:cNvSpPr>
              <a:spLocks/>
            </p:cNvSpPr>
            <p:nvPr/>
          </p:nvSpPr>
          <p:spPr bwMode="gray">
            <a:xfrm>
              <a:off x="3806411" y="3728394"/>
              <a:ext cx="120955" cy="119413"/>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3" name="United Kingdom" descr="© INSCALE GmbH, 05.05.2010&#10;http://www.presentationload.com/">
              <a:extLst>
                <a:ext uri="{FF2B5EF4-FFF2-40B4-BE49-F238E27FC236}">
                  <a16:creationId xmlns:a16="http://schemas.microsoft.com/office/drawing/2014/main" id="{DC951000-29FE-4E33-9405-2369C323740B}"/>
                </a:ext>
              </a:extLst>
            </p:cNvPr>
            <p:cNvSpPr>
              <a:spLocks noEditPoints="1"/>
            </p:cNvSpPr>
            <p:nvPr/>
          </p:nvSpPr>
          <p:spPr bwMode="gray">
            <a:xfrm>
              <a:off x="4977363" y="1465637"/>
              <a:ext cx="190440" cy="257104"/>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4" name="United Arab Emirates" descr="© INSCALE GmbH, 05.05.2010&#10;http://www.presentationload.com/">
              <a:extLst>
                <a:ext uri="{FF2B5EF4-FFF2-40B4-BE49-F238E27FC236}">
                  <a16:creationId xmlns:a16="http://schemas.microsoft.com/office/drawing/2014/main" id="{26654314-F784-B948-EA1B-469334512B9B}"/>
                </a:ext>
              </a:extLst>
            </p:cNvPr>
            <p:cNvSpPr>
              <a:spLocks/>
            </p:cNvSpPr>
            <p:nvPr/>
          </p:nvSpPr>
          <p:spPr bwMode="gray">
            <a:xfrm>
              <a:off x="6283426" y="2305185"/>
              <a:ext cx="110661" cy="99917"/>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5" name="Ukraine" descr="© INSCALE GmbH, 05.05.2010&#10;http://www.presentationload.com/">
              <a:extLst>
                <a:ext uri="{FF2B5EF4-FFF2-40B4-BE49-F238E27FC236}">
                  <a16:creationId xmlns:a16="http://schemas.microsoft.com/office/drawing/2014/main" id="{A125FFA9-EE22-903A-2C76-A8CD4911D3E9}"/>
                </a:ext>
              </a:extLst>
            </p:cNvPr>
            <p:cNvSpPr>
              <a:spLocks/>
            </p:cNvSpPr>
            <p:nvPr/>
          </p:nvSpPr>
          <p:spPr bwMode="gray">
            <a:xfrm>
              <a:off x="5583429" y="1664253"/>
              <a:ext cx="368014" cy="194960"/>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6" name="Uganda" descr="© INSCALE GmbH, 05.05.2010&#10;http://www.presentationload.com/">
              <a:extLst>
                <a:ext uri="{FF2B5EF4-FFF2-40B4-BE49-F238E27FC236}">
                  <a16:creationId xmlns:a16="http://schemas.microsoft.com/office/drawing/2014/main" id="{970496AE-7AB5-2CB0-BBC7-564AC023ED92}"/>
                </a:ext>
              </a:extLst>
            </p:cNvPr>
            <p:cNvSpPr>
              <a:spLocks noEditPoints="1"/>
            </p:cNvSpPr>
            <p:nvPr/>
          </p:nvSpPr>
          <p:spPr bwMode="gray">
            <a:xfrm>
              <a:off x="5793170" y="2866913"/>
              <a:ext cx="128675" cy="143783"/>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7" name="Turkmenistan" descr="© INSCALE GmbH, 05.05.2010&#10;http://www.presentationload.com/">
              <a:extLst>
                <a:ext uri="{FF2B5EF4-FFF2-40B4-BE49-F238E27FC236}">
                  <a16:creationId xmlns:a16="http://schemas.microsoft.com/office/drawing/2014/main" id="{47B79E30-28E8-3601-EA7F-B3A518E4435F}"/>
                </a:ext>
              </a:extLst>
            </p:cNvPr>
            <p:cNvSpPr>
              <a:spLocks/>
            </p:cNvSpPr>
            <p:nvPr/>
          </p:nvSpPr>
          <p:spPr bwMode="gray">
            <a:xfrm>
              <a:off x="6240963" y="1898206"/>
              <a:ext cx="331985" cy="188868"/>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8" name="Turkey" descr="© INSCALE GmbH, 05.05.2010&#10;http://www.presentationload.com/">
              <a:extLst>
                <a:ext uri="{FF2B5EF4-FFF2-40B4-BE49-F238E27FC236}">
                  <a16:creationId xmlns:a16="http://schemas.microsoft.com/office/drawing/2014/main" id="{3B0FFE14-FEFA-C671-BBA5-9A45CBED28FB}"/>
                </a:ext>
              </a:extLst>
            </p:cNvPr>
            <p:cNvSpPr>
              <a:spLocks noEditPoints="1"/>
            </p:cNvSpPr>
            <p:nvPr/>
          </p:nvSpPr>
          <p:spPr bwMode="gray">
            <a:xfrm>
              <a:off x="5659348" y="1912827"/>
              <a:ext cx="437499" cy="158405"/>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59" name="Tunisia" descr="© INSCALE GmbH, 05.05.2010&#10;http://www.presentationload.com/">
              <a:extLst>
                <a:ext uri="{FF2B5EF4-FFF2-40B4-BE49-F238E27FC236}">
                  <a16:creationId xmlns:a16="http://schemas.microsoft.com/office/drawing/2014/main" id="{B9651083-3347-C153-9D91-1B6E94C064D7}"/>
                </a:ext>
              </a:extLst>
            </p:cNvPr>
            <p:cNvSpPr>
              <a:spLocks/>
            </p:cNvSpPr>
            <p:nvPr/>
          </p:nvSpPr>
          <p:spPr bwMode="gray">
            <a:xfrm>
              <a:off x="5278466" y="2034678"/>
              <a:ext cx="90073" cy="177902"/>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0" name="Togo" descr="© INSCALE GmbH, 05.05.2010&#10;http://www.presentationload.com/">
              <a:extLst>
                <a:ext uri="{FF2B5EF4-FFF2-40B4-BE49-F238E27FC236}">
                  <a16:creationId xmlns:a16="http://schemas.microsoft.com/office/drawing/2014/main" id="{2A64DA9B-6334-770F-39A9-954BB762BF46}"/>
                </a:ext>
              </a:extLst>
            </p:cNvPr>
            <p:cNvSpPr>
              <a:spLocks/>
            </p:cNvSpPr>
            <p:nvPr/>
          </p:nvSpPr>
          <p:spPr bwMode="gray">
            <a:xfrm>
              <a:off x="5095746" y="2693886"/>
              <a:ext cx="46323" cy="125505"/>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1" name="Thailand" descr="© INSCALE GmbH, 05.05.2010&#10;http://www.presentationload.com/">
              <a:extLst>
                <a:ext uri="{FF2B5EF4-FFF2-40B4-BE49-F238E27FC236}">
                  <a16:creationId xmlns:a16="http://schemas.microsoft.com/office/drawing/2014/main" id="{C0F63434-4798-CD94-F8F3-CD4967BD375E}"/>
                </a:ext>
              </a:extLst>
            </p:cNvPr>
            <p:cNvSpPr>
              <a:spLocks/>
            </p:cNvSpPr>
            <p:nvPr/>
          </p:nvSpPr>
          <p:spPr bwMode="gray">
            <a:xfrm>
              <a:off x="7351439" y="2458716"/>
              <a:ext cx="203307" cy="370424"/>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2" name="Tanzania" descr="© INSCALE GmbH, 05.05.2010&#10;http://www.presentationload.com/">
              <a:extLst>
                <a:ext uri="{FF2B5EF4-FFF2-40B4-BE49-F238E27FC236}">
                  <a16:creationId xmlns:a16="http://schemas.microsoft.com/office/drawing/2014/main" id="{52559D7E-20E7-3928-219B-84C01B383BC9}"/>
                </a:ext>
              </a:extLst>
            </p:cNvPr>
            <p:cNvSpPr>
              <a:spLocks noEditPoints="1"/>
            </p:cNvSpPr>
            <p:nvPr/>
          </p:nvSpPr>
          <p:spPr bwMode="gray">
            <a:xfrm>
              <a:off x="5791883" y="2997294"/>
              <a:ext cx="252205" cy="27050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3" name="Tajikistan" descr="© INSCALE GmbH, 05.05.2010&#10;http://www.presentationload.com/">
              <a:extLst>
                <a:ext uri="{FF2B5EF4-FFF2-40B4-BE49-F238E27FC236}">
                  <a16:creationId xmlns:a16="http://schemas.microsoft.com/office/drawing/2014/main" id="{113C1CEE-3F82-4163-78DB-0ED3BD49DFC0}"/>
                </a:ext>
              </a:extLst>
            </p:cNvPr>
            <p:cNvSpPr>
              <a:spLocks/>
            </p:cNvSpPr>
            <p:nvPr/>
          </p:nvSpPr>
          <p:spPr bwMode="gray">
            <a:xfrm>
              <a:off x="6576808" y="1943290"/>
              <a:ext cx="181434" cy="108447"/>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4" name="Taiwan" descr="© INSCALE GmbH, 05.05.2010&#10;http://www.presentationload.com/">
              <a:extLst>
                <a:ext uri="{FF2B5EF4-FFF2-40B4-BE49-F238E27FC236}">
                  <a16:creationId xmlns:a16="http://schemas.microsoft.com/office/drawing/2014/main" id="{4CAB579D-DB18-7141-F98B-B3E7B4750E63}"/>
                </a:ext>
              </a:extLst>
            </p:cNvPr>
            <p:cNvSpPr>
              <a:spLocks/>
            </p:cNvSpPr>
            <p:nvPr/>
          </p:nvSpPr>
          <p:spPr bwMode="gray">
            <a:xfrm>
              <a:off x="7848129" y="2335647"/>
              <a:ext cx="39890" cy="84076"/>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5" name="Syria" descr="© INSCALE GmbH, 05.05.2010&#10;http://www.presentationload.com/">
              <a:extLst>
                <a:ext uri="{FF2B5EF4-FFF2-40B4-BE49-F238E27FC236}">
                  <a16:creationId xmlns:a16="http://schemas.microsoft.com/office/drawing/2014/main" id="{68074AAC-201E-00B0-F87A-397E93CC1A87}"/>
                </a:ext>
              </a:extLst>
            </p:cNvPr>
            <p:cNvSpPr>
              <a:spLocks/>
            </p:cNvSpPr>
            <p:nvPr/>
          </p:nvSpPr>
          <p:spPr bwMode="gray">
            <a:xfrm>
              <a:off x="5896112" y="2032241"/>
              <a:ext cx="147978" cy="129162"/>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6" name="Switzerland" descr="© INSCALE GmbH, 05.05.2010&#10;http://www.presentationload.com/">
              <a:extLst>
                <a:ext uri="{FF2B5EF4-FFF2-40B4-BE49-F238E27FC236}">
                  <a16:creationId xmlns:a16="http://schemas.microsoft.com/office/drawing/2014/main" id="{84F92DE6-3582-F7F3-20F2-F56F94A17D2B}"/>
                </a:ext>
              </a:extLst>
            </p:cNvPr>
            <p:cNvSpPr>
              <a:spLocks/>
            </p:cNvSpPr>
            <p:nvPr/>
          </p:nvSpPr>
          <p:spPr bwMode="gray">
            <a:xfrm>
              <a:off x="5250157" y="1772699"/>
              <a:ext cx="95222" cy="49959"/>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7" name="Sweden" descr="© INSCALE GmbH, 05.05.2010&#10;http://www.presentationload.com/">
              <a:extLst>
                <a:ext uri="{FF2B5EF4-FFF2-40B4-BE49-F238E27FC236}">
                  <a16:creationId xmlns:a16="http://schemas.microsoft.com/office/drawing/2014/main" id="{49014F59-E778-DCAB-7271-ED56C1E4A34D}"/>
                </a:ext>
              </a:extLst>
            </p:cNvPr>
            <p:cNvSpPr>
              <a:spLocks noEditPoints="1"/>
            </p:cNvSpPr>
            <p:nvPr/>
          </p:nvSpPr>
          <p:spPr bwMode="gray">
            <a:xfrm>
              <a:off x="5358246" y="1282863"/>
              <a:ext cx="227757" cy="308281"/>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8" name="Swaziland" descr="© INSCALE GmbH, 05.05.2010&#10;http://www.presentationload.com/">
              <a:extLst>
                <a:ext uri="{FF2B5EF4-FFF2-40B4-BE49-F238E27FC236}">
                  <a16:creationId xmlns:a16="http://schemas.microsoft.com/office/drawing/2014/main" id="{574F22A5-F26A-D119-B056-24230B11D93D}"/>
                </a:ext>
              </a:extLst>
            </p:cNvPr>
            <p:cNvSpPr>
              <a:spLocks/>
            </p:cNvSpPr>
            <p:nvPr/>
          </p:nvSpPr>
          <p:spPr bwMode="gray">
            <a:xfrm>
              <a:off x="5807325" y="3617510"/>
              <a:ext cx="33456" cy="41429"/>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69" name="Suriname" descr="© INSCALE GmbH, 05.05.2010&#10;http://www.presentationload.com/">
              <a:extLst>
                <a:ext uri="{FF2B5EF4-FFF2-40B4-BE49-F238E27FC236}">
                  <a16:creationId xmlns:a16="http://schemas.microsoft.com/office/drawing/2014/main" id="{F94C5362-E474-7C1E-1B7F-347A8E0722D2}"/>
                </a:ext>
              </a:extLst>
            </p:cNvPr>
            <p:cNvSpPr>
              <a:spLocks/>
            </p:cNvSpPr>
            <p:nvPr/>
          </p:nvSpPr>
          <p:spPr bwMode="gray">
            <a:xfrm>
              <a:off x="3739499" y="2821829"/>
              <a:ext cx="96507" cy="10479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0" name="Sudan">
              <a:extLst>
                <a:ext uri="{FF2B5EF4-FFF2-40B4-BE49-F238E27FC236}">
                  <a16:creationId xmlns:a16="http://schemas.microsoft.com/office/drawing/2014/main" id="{F77DBE96-EFDB-1FBC-B7AC-D94412F15136}"/>
                </a:ext>
              </a:extLst>
            </p:cNvPr>
            <p:cNvSpPr>
              <a:spLocks/>
            </p:cNvSpPr>
            <p:nvPr/>
          </p:nvSpPr>
          <p:spPr bwMode="auto">
            <a:xfrm>
              <a:off x="5602661" y="2389560"/>
              <a:ext cx="393174" cy="365263"/>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1" name="South Sudan">
              <a:extLst>
                <a:ext uri="{FF2B5EF4-FFF2-40B4-BE49-F238E27FC236}">
                  <a16:creationId xmlns:a16="http://schemas.microsoft.com/office/drawing/2014/main" id="{BF3C6B7E-F639-8764-6847-D2F291D375B9}"/>
                </a:ext>
              </a:extLst>
            </p:cNvPr>
            <p:cNvSpPr>
              <a:spLocks/>
            </p:cNvSpPr>
            <p:nvPr/>
          </p:nvSpPr>
          <p:spPr bwMode="auto">
            <a:xfrm>
              <a:off x="5657290" y="2661546"/>
              <a:ext cx="283086" cy="224174"/>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2" name="Sri Lanka" descr="© INSCALE GmbH, 05.05.2010&#10;http://www.presentationload.com/">
              <a:extLst>
                <a:ext uri="{FF2B5EF4-FFF2-40B4-BE49-F238E27FC236}">
                  <a16:creationId xmlns:a16="http://schemas.microsoft.com/office/drawing/2014/main" id="{6E028FE4-8EED-0C71-DB54-E987D5444813}"/>
                </a:ext>
              </a:extLst>
            </p:cNvPr>
            <p:cNvSpPr>
              <a:spLocks/>
            </p:cNvSpPr>
            <p:nvPr/>
          </p:nvSpPr>
          <p:spPr bwMode="gray">
            <a:xfrm>
              <a:off x="6960262" y="2730441"/>
              <a:ext cx="56617" cy="95043"/>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3" name="Spain" descr="© INSCALE GmbH, 05.05.2010&#10;http://www.presentationload.com/">
              <a:extLst>
                <a:ext uri="{FF2B5EF4-FFF2-40B4-BE49-F238E27FC236}">
                  <a16:creationId xmlns:a16="http://schemas.microsoft.com/office/drawing/2014/main" id="{0876D00C-85EC-9C6E-8DDF-BA21B77A8565}"/>
                </a:ext>
              </a:extLst>
            </p:cNvPr>
            <p:cNvSpPr>
              <a:spLocks noEditPoints="1"/>
            </p:cNvSpPr>
            <p:nvPr/>
          </p:nvSpPr>
          <p:spPr bwMode="gray">
            <a:xfrm>
              <a:off x="4922033" y="1873835"/>
              <a:ext cx="288235" cy="192523"/>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4" name="Somalia" descr="© INSCALE GmbH, 05.05.2010&#10;http://www.presentationload.com/">
              <a:extLst>
                <a:ext uri="{FF2B5EF4-FFF2-40B4-BE49-F238E27FC236}">
                  <a16:creationId xmlns:a16="http://schemas.microsoft.com/office/drawing/2014/main" id="{1954D1C2-F542-36FC-45DE-537AA7009063}"/>
                </a:ext>
              </a:extLst>
            </p:cNvPr>
            <p:cNvSpPr>
              <a:spLocks/>
            </p:cNvSpPr>
            <p:nvPr/>
          </p:nvSpPr>
          <p:spPr bwMode="gray">
            <a:xfrm>
              <a:off x="6059529" y="2669517"/>
              <a:ext cx="235478" cy="344837"/>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5" name="Solomon Islands" descr="© INSCALE GmbH, 05.05.2010&#10;http://www.presentationload.com/">
              <a:extLst>
                <a:ext uri="{FF2B5EF4-FFF2-40B4-BE49-F238E27FC236}">
                  <a16:creationId xmlns:a16="http://schemas.microsoft.com/office/drawing/2014/main" id="{364E15DA-AB92-91B8-F686-2F844D46DDAD}"/>
                </a:ext>
              </a:extLst>
            </p:cNvPr>
            <p:cNvSpPr>
              <a:spLocks noEditPoints="1"/>
            </p:cNvSpPr>
            <p:nvPr/>
          </p:nvSpPr>
          <p:spPr bwMode="gray">
            <a:xfrm>
              <a:off x="8760443" y="3139858"/>
              <a:ext cx="122243" cy="108447"/>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6" name="Slovenia" descr="© INSCALE GmbH, 05.05.2010&#10;http://www.presentationload.com/">
              <a:extLst>
                <a:ext uri="{FF2B5EF4-FFF2-40B4-BE49-F238E27FC236}">
                  <a16:creationId xmlns:a16="http://schemas.microsoft.com/office/drawing/2014/main" id="{D949E113-983A-324E-F628-16C268538AD9}"/>
                </a:ext>
              </a:extLst>
            </p:cNvPr>
            <p:cNvSpPr>
              <a:spLocks/>
            </p:cNvSpPr>
            <p:nvPr/>
          </p:nvSpPr>
          <p:spPr bwMode="gray">
            <a:xfrm>
              <a:off x="5401995" y="1794633"/>
              <a:ext cx="69485" cy="37774"/>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7" name="Slovakia" descr="© INSCALE GmbH, 05.05.2010&#10;http://www.presentationload.com/">
              <a:extLst>
                <a:ext uri="{FF2B5EF4-FFF2-40B4-BE49-F238E27FC236}">
                  <a16:creationId xmlns:a16="http://schemas.microsoft.com/office/drawing/2014/main" id="{D4C08ECB-ED9F-DE12-B8B0-8B9997BA5649}"/>
                </a:ext>
              </a:extLst>
            </p:cNvPr>
            <p:cNvSpPr>
              <a:spLocks/>
            </p:cNvSpPr>
            <p:nvPr/>
          </p:nvSpPr>
          <p:spPr bwMode="gray">
            <a:xfrm>
              <a:off x="5472766" y="1731270"/>
              <a:ext cx="117096" cy="45085"/>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8" name="Sierra Leone" descr="© INSCALE GmbH, 05.05.2010&#10;http://www.presentationload.com/">
              <a:extLst>
                <a:ext uri="{FF2B5EF4-FFF2-40B4-BE49-F238E27FC236}">
                  <a16:creationId xmlns:a16="http://schemas.microsoft.com/office/drawing/2014/main" id="{1E8DE66D-C046-1DA7-B03A-8FB6FB34E2C6}"/>
                </a:ext>
              </a:extLst>
            </p:cNvPr>
            <p:cNvSpPr>
              <a:spLocks/>
            </p:cNvSpPr>
            <p:nvPr/>
          </p:nvSpPr>
          <p:spPr bwMode="gray">
            <a:xfrm>
              <a:off x="4790783" y="2718257"/>
              <a:ext cx="68199" cy="84076"/>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79" name="Serbia" descr="© INSCALE GmbH, 05.05.2010&#10;http://www.presentationload.com/">
              <a:extLst>
                <a:ext uri="{FF2B5EF4-FFF2-40B4-BE49-F238E27FC236}">
                  <a16:creationId xmlns:a16="http://schemas.microsoft.com/office/drawing/2014/main" id="{9DC23D0E-7D02-182E-1EE9-97E87B1BAE73}"/>
                </a:ext>
              </a:extLst>
            </p:cNvPr>
            <p:cNvSpPr>
              <a:spLocks/>
            </p:cNvSpPr>
            <p:nvPr/>
          </p:nvSpPr>
          <p:spPr bwMode="gray">
            <a:xfrm>
              <a:off x="5517804" y="1814130"/>
              <a:ext cx="90073" cy="93517"/>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chemeClr val="bg1"/>
              </a:solidFill>
              <a:prstDash val="solid"/>
              <a:round/>
              <a:headEnd type="none" w="med" len="med"/>
              <a:tailEnd type="none" w="med" len="med"/>
            </a:ln>
            <a:effectLst/>
          </p:spPr>
          <p:txBody>
            <a:bodyPr/>
            <a:lstStyle/>
            <a:p>
              <a:pPr defTabSz="914355">
                <a:defRPr/>
              </a:pPr>
              <a:endParaRPr lang="en-US" dirty="0">
                <a:solidFill>
                  <a:srgbClr val="243746"/>
                </a:solidFill>
                <a:latin typeface="Arial"/>
              </a:endParaRPr>
            </a:p>
          </p:txBody>
        </p:sp>
        <p:sp>
          <p:nvSpPr>
            <p:cNvPr id="80" name="Senegal" descr="© INSCALE GmbH, 05.05.2010&#10;http://www.presentationload.com/">
              <a:extLst>
                <a:ext uri="{FF2B5EF4-FFF2-40B4-BE49-F238E27FC236}">
                  <a16:creationId xmlns:a16="http://schemas.microsoft.com/office/drawing/2014/main" id="{21ADDFB6-0C81-A3E3-DC3A-CAE872F48992}"/>
                </a:ext>
              </a:extLst>
            </p:cNvPr>
            <p:cNvSpPr>
              <a:spLocks/>
            </p:cNvSpPr>
            <p:nvPr/>
          </p:nvSpPr>
          <p:spPr bwMode="gray">
            <a:xfrm>
              <a:off x="4697185" y="2548885"/>
              <a:ext cx="136397" cy="114539"/>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1" name="Saudi Arabia" descr="© INSCALE GmbH, 05.05.2010&#10;http://www.presentationload.com/">
              <a:extLst>
                <a:ext uri="{FF2B5EF4-FFF2-40B4-BE49-F238E27FC236}">
                  <a16:creationId xmlns:a16="http://schemas.microsoft.com/office/drawing/2014/main" id="{E82CDC58-16A0-7B25-6EC4-6EDFBAE7F3DB}"/>
                </a:ext>
              </a:extLst>
            </p:cNvPr>
            <p:cNvSpPr>
              <a:spLocks/>
            </p:cNvSpPr>
            <p:nvPr/>
          </p:nvSpPr>
          <p:spPr bwMode="gray">
            <a:xfrm>
              <a:off x="5892252" y="2163839"/>
              <a:ext cx="488969" cy="397231"/>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2" name="Rwanda" descr="© INSCALE GmbH, 05.05.2010&#10;http://www.presentationload.com/">
              <a:extLst>
                <a:ext uri="{FF2B5EF4-FFF2-40B4-BE49-F238E27FC236}">
                  <a16:creationId xmlns:a16="http://schemas.microsoft.com/office/drawing/2014/main" id="{D710A20C-3213-85F2-2D55-1EEEE38B9391}"/>
                </a:ext>
              </a:extLst>
            </p:cNvPr>
            <p:cNvSpPr>
              <a:spLocks/>
            </p:cNvSpPr>
            <p:nvPr/>
          </p:nvSpPr>
          <p:spPr bwMode="gray">
            <a:xfrm>
              <a:off x="5773869" y="2997294"/>
              <a:ext cx="48897" cy="46303"/>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3" name="Russia (Urup,Simushir)" descr="© INSCALE GmbH, 05.05.2010&#10;http://www.presentationload.com/">
              <a:extLst>
                <a:ext uri="{FF2B5EF4-FFF2-40B4-BE49-F238E27FC236}">
                  <a16:creationId xmlns:a16="http://schemas.microsoft.com/office/drawing/2014/main" id="{3424A607-8E6C-03A6-C881-758BB8DBDC39}"/>
                </a:ext>
              </a:extLst>
            </p:cNvPr>
            <p:cNvSpPr>
              <a:spLocks noEditPoints="1"/>
            </p:cNvSpPr>
            <p:nvPr/>
          </p:nvSpPr>
          <p:spPr bwMode="gray">
            <a:xfrm>
              <a:off x="8198127" y="1500975"/>
              <a:ext cx="99081" cy="372861"/>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4" name="Russia" descr="© INSCALE GmbH, 05.05.2010&#10;http://www.presentationload.com/">
              <a:extLst>
                <a:ext uri="{FF2B5EF4-FFF2-40B4-BE49-F238E27FC236}">
                  <a16:creationId xmlns:a16="http://schemas.microsoft.com/office/drawing/2014/main" id="{BB9DE779-EC39-F66F-45E8-12B4A8CBA86C}"/>
                </a:ext>
              </a:extLst>
            </p:cNvPr>
            <p:cNvSpPr>
              <a:spLocks noEditPoints="1"/>
            </p:cNvSpPr>
            <p:nvPr/>
          </p:nvSpPr>
          <p:spPr bwMode="gray">
            <a:xfrm>
              <a:off x="5526811" y="1039162"/>
              <a:ext cx="2977566" cy="898036"/>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5" name="Romania" descr="© INSCALE GmbH, 05.05.2010&#10;http://www.presentationload.com/">
              <a:extLst>
                <a:ext uri="{FF2B5EF4-FFF2-40B4-BE49-F238E27FC236}">
                  <a16:creationId xmlns:a16="http://schemas.microsoft.com/office/drawing/2014/main" id="{0EE1EE1F-F524-715F-F7ED-10A64BE4D5B2}"/>
                </a:ext>
              </a:extLst>
            </p:cNvPr>
            <p:cNvSpPr>
              <a:spLocks/>
            </p:cNvSpPr>
            <p:nvPr/>
          </p:nvSpPr>
          <p:spPr bwMode="gray">
            <a:xfrm>
              <a:off x="5546112" y="1762951"/>
              <a:ext cx="202022" cy="114539"/>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6" name="Qatar" descr="© INSCALE GmbH, 05.05.2010&#10;http://www.presentationload.com/">
              <a:extLst>
                <a:ext uri="{FF2B5EF4-FFF2-40B4-BE49-F238E27FC236}">
                  <a16:creationId xmlns:a16="http://schemas.microsoft.com/office/drawing/2014/main" id="{45A7EE03-DB94-DA75-AD74-840CED46A3F7}"/>
                </a:ext>
              </a:extLst>
            </p:cNvPr>
            <p:cNvSpPr>
              <a:spLocks/>
            </p:cNvSpPr>
            <p:nvPr/>
          </p:nvSpPr>
          <p:spPr bwMode="gray">
            <a:xfrm>
              <a:off x="6266699" y="2312496"/>
              <a:ext cx="21876" cy="45085"/>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7" name="Puerto Rico" descr="© INSCALE GmbH, 05.05.2010&#10;http://www.presentationload.com/">
              <a:extLst>
                <a:ext uri="{FF2B5EF4-FFF2-40B4-BE49-F238E27FC236}">
                  <a16:creationId xmlns:a16="http://schemas.microsoft.com/office/drawing/2014/main" id="{67150588-913D-ADDB-2B55-37E292BDB572}"/>
                </a:ext>
              </a:extLst>
            </p:cNvPr>
            <p:cNvSpPr>
              <a:spLocks/>
            </p:cNvSpPr>
            <p:nvPr/>
          </p:nvSpPr>
          <p:spPr bwMode="gray">
            <a:xfrm>
              <a:off x="3552919" y="2509893"/>
              <a:ext cx="45037" cy="18277"/>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8" name="Portugal" descr="© INSCALE GmbH, 05.05.2010&#10;http://www.presentationload.com/">
              <a:extLst>
                <a:ext uri="{FF2B5EF4-FFF2-40B4-BE49-F238E27FC236}">
                  <a16:creationId xmlns:a16="http://schemas.microsoft.com/office/drawing/2014/main" id="{D7E6AC92-2B4B-B7B9-4164-5D995B7C2C85}"/>
                </a:ext>
              </a:extLst>
            </p:cNvPr>
            <p:cNvSpPr>
              <a:spLocks/>
            </p:cNvSpPr>
            <p:nvPr/>
          </p:nvSpPr>
          <p:spPr bwMode="gray">
            <a:xfrm>
              <a:off x="4910452" y="1915264"/>
              <a:ext cx="74632" cy="127943"/>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89" name="Poland" descr="© INSCALE GmbH, 05.05.2010&#10;http://www.presentationload.com/">
              <a:extLst>
                <a:ext uri="{FF2B5EF4-FFF2-40B4-BE49-F238E27FC236}">
                  <a16:creationId xmlns:a16="http://schemas.microsoft.com/office/drawing/2014/main" id="{03BA4CEF-B6E0-CFA4-D9B6-7C79CAB903D0}"/>
                </a:ext>
              </a:extLst>
            </p:cNvPr>
            <p:cNvSpPr>
              <a:spLocks/>
            </p:cNvSpPr>
            <p:nvPr/>
          </p:nvSpPr>
          <p:spPr bwMode="gray">
            <a:xfrm>
              <a:off x="5416149" y="1604547"/>
              <a:ext cx="205881" cy="140129"/>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0" name="Philippines" descr="© INSCALE GmbH, 05.05.2010&#10;http://www.presentationload.com/">
              <a:extLst>
                <a:ext uri="{FF2B5EF4-FFF2-40B4-BE49-F238E27FC236}">
                  <a16:creationId xmlns:a16="http://schemas.microsoft.com/office/drawing/2014/main" id="{D607F748-8934-3706-7EB4-ED81AF43C926}"/>
                </a:ext>
              </a:extLst>
            </p:cNvPr>
            <p:cNvSpPr>
              <a:spLocks noEditPoints="1"/>
            </p:cNvSpPr>
            <p:nvPr/>
          </p:nvSpPr>
          <p:spPr bwMode="gray">
            <a:xfrm>
              <a:off x="7836549" y="2501363"/>
              <a:ext cx="235478" cy="374080"/>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1" name="Peru" descr="© INSCALE GmbH, 05.05.2010&#10;http://www.presentationload.com/">
              <a:extLst>
                <a:ext uri="{FF2B5EF4-FFF2-40B4-BE49-F238E27FC236}">
                  <a16:creationId xmlns:a16="http://schemas.microsoft.com/office/drawing/2014/main" id="{FC89BF2B-7F82-82F0-C00B-599A317F906D}"/>
                </a:ext>
              </a:extLst>
            </p:cNvPr>
            <p:cNvSpPr>
              <a:spLocks/>
            </p:cNvSpPr>
            <p:nvPr/>
          </p:nvSpPr>
          <p:spPr bwMode="gray">
            <a:xfrm>
              <a:off x="3195198" y="2970487"/>
              <a:ext cx="310110" cy="464249"/>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2" name="Paraguay" descr="© INSCALE GmbH, 05.05.2010&#10;http://www.presentationload.com/">
              <a:extLst>
                <a:ext uri="{FF2B5EF4-FFF2-40B4-BE49-F238E27FC236}">
                  <a16:creationId xmlns:a16="http://schemas.microsoft.com/office/drawing/2014/main" id="{34EAC1AB-97A1-E86F-61CE-262260344BB5}"/>
                </a:ext>
              </a:extLst>
            </p:cNvPr>
            <p:cNvSpPr>
              <a:spLocks/>
            </p:cNvSpPr>
            <p:nvPr/>
          </p:nvSpPr>
          <p:spPr bwMode="gray">
            <a:xfrm>
              <a:off x="3668728" y="3455450"/>
              <a:ext cx="196875" cy="210801"/>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3" name="Papua New Guinea" descr="© INSCALE GmbH, 05.05.2010&#10;http://www.presentationload.com/">
              <a:extLst>
                <a:ext uri="{FF2B5EF4-FFF2-40B4-BE49-F238E27FC236}">
                  <a16:creationId xmlns:a16="http://schemas.microsoft.com/office/drawing/2014/main" id="{479EECE9-354B-9E09-CB1C-291783149007}"/>
                </a:ext>
              </a:extLst>
            </p:cNvPr>
            <p:cNvSpPr>
              <a:spLocks noEditPoints="1"/>
            </p:cNvSpPr>
            <p:nvPr/>
          </p:nvSpPr>
          <p:spPr bwMode="gray">
            <a:xfrm>
              <a:off x="8387282" y="3018007"/>
              <a:ext cx="357720" cy="226641"/>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4" name="Panama" descr="© INSCALE GmbH, 05.05.2010&#10;http://www.presentationload.com/">
              <a:extLst>
                <a:ext uri="{FF2B5EF4-FFF2-40B4-BE49-F238E27FC236}">
                  <a16:creationId xmlns:a16="http://schemas.microsoft.com/office/drawing/2014/main" id="{06A929C2-6056-BA1E-6CAA-4DB441254338}"/>
                </a:ext>
              </a:extLst>
            </p:cNvPr>
            <p:cNvSpPr>
              <a:spLocks/>
            </p:cNvSpPr>
            <p:nvPr/>
          </p:nvSpPr>
          <p:spPr bwMode="gray">
            <a:xfrm>
              <a:off x="3161742" y="2730441"/>
              <a:ext cx="133823" cy="60925"/>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5" name="Pakistan" descr="© INSCALE GmbH, 05.05.2010&#10;http://www.presentationload.com/">
              <a:extLst>
                <a:ext uri="{FF2B5EF4-FFF2-40B4-BE49-F238E27FC236}">
                  <a16:creationId xmlns:a16="http://schemas.microsoft.com/office/drawing/2014/main" id="{9C2C9ADE-A0EE-42DA-CDA3-D3BF3107DC95}"/>
                </a:ext>
              </a:extLst>
            </p:cNvPr>
            <p:cNvSpPr>
              <a:spLocks/>
            </p:cNvSpPr>
            <p:nvPr/>
          </p:nvSpPr>
          <p:spPr bwMode="gray">
            <a:xfrm>
              <a:off x="6480302" y="2041989"/>
              <a:ext cx="346139" cy="328995"/>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6" name="Parcel Islands" descr="© INSCALE GmbH, 05.05.2010&#10;http://www.presentationload.com/">
              <a:extLst>
                <a:ext uri="{FF2B5EF4-FFF2-40B4-BE49-F238E27FC236}">
                  <a16:creationId xmlns:a16="http://schemas.microsoft.com/office/drawing/2014/main" id="{A51BD537-F240-59C6-48DD-1AF3A14C2DFA}"/>
                </a:ext>
              </a:extLst>
            </p:cNvPr>
            <p:cNvSpPr>
              <a:spLocks noEditPoints="1"/>
            </p:cNvSpPr>
            <p:nvPr/>
          </p:nvSpPr>
          <p:spPr bwMode="gray">
            <a:xfrm>
              <a:off x="7676989" y="2537918"/>
              <a:ext cx="30882" cy="19496"/>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7" name="Oman" descr="© INSCALE GmbH, 05.05.2010&#10;http://www.presentationload.com/">
              <a:extLst>
                <a:ext uri="{FF2B5EF4-FFF2-40B4-BE49-F238E27FC236}">
                  <a16:creationId xmlns:a16="http://schemas.microsoft.com/office/drawing/2014/main" id="{6587E4AB-1512-1E3C-D2F0-C40947258EB0}"/>
                </a:ext>
              </a:extLst>
            </p:cNvPr>
            <p:cNvSpPr>
              <a:spLocks/>
            </p:cNvSpPr>
            <p:nvPr/>
          </p:nvSpPr>
          <p:spPr bwMode="gray">
            <a:xfrm>
              <a:off x="6302728" y="2342958"/>
              <a:ext cx="177573" cy="209582"/>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8" name="Norway" descr="© INSCALE GmbH, 05.05.2010&#10;http://www.presentationload.com/">
              <a:extLst>
                <a:ext uri="{FF2B5EF4-FFF2-40B4-BE49-F238E27FC236}">
                  <a16:creationId xmlns:a16="http://schemas.microsoft.com/office/drawing/2014/main" id="{BF9621ED-8377-121B-343D-E730875081BE}"/>
                </a:ext>
              </a:extLst>
            </p:cNvPr>
            <p:cNvSpPr>
              <a:spLocks noEditPoints="1"/>
            </p:cNvSpPr>
            <p:nvPr/>
          </p:nvSpPr>
          <p:spPr bwMode="gray">
            <a:xfrm>
              <a:off x="5242437" y="1062314"/>
              <a:ext cx="447793" cy="466686"/>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99" name="Nigeria" descr="© INSCALE GmbH, 05.05.2010&#10;http://www.presentationload.com/">
              <a:extLst>
                <a:ext uri="{FF2B5EF4-FFF2-40B4-BE49-F238E27FC236}">
                  <a16:creationId xmlns:a16="http://schemas.microsoft.com/office/drawing/2014/main" id="{9E3309C9-8935-E7EB-D7C6-F63F7C429F9B}"/>
                </a:ext>
              </a:extLst>
            </p:cNvPr>
            <p:cNvSpPr>
              <a:spLocks/>
            </p:cNvSpPr>
            <p:nvPr/>
          </p:nvSpPr>
          <p:spPr bwMode="gray">
            <a:xfrm>
              <a:off x="5163943" y="2623213"/>
              <a:ext cx="275367" cy="240045"/>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0" name="Niger" descr="© INSCALE GmbH, 05.05.2010&#10;http://www.presentationload.com/">
              <a:extLst>
                <a:ext uri="{FF2B5EF4-FFF2-40B4-BE49-F238E27FC236}">
                  <a16:creationId xmlns:a16="http://schemas.microsoft.com/office/drawing/2014/main" id="{7A5105B6-63FF-DAC3-830A-2EA59C9BCF0C}"/>
                </a:ext>
              </a:extLst>
            </p:cNvPr>
            <p:cNvSpPr>
              <a:spLocks/>
            </p:cNvSpPr>
            <p:nvPr/>
          </p:nvSpPr>
          <p:spPr bwMode="gray">
            <a:xfrm>
              <a:off x="5106040" y="2381951"/>
              <a:ext cx="365440" cy="293659"/>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1" name="Nicaragua" descr="© INSCALE GmbH, 05.05.2010&#10;http://www.presentationload.com/">
              <a:extLst>
                <a:ext uri="{FF2B5EF4-FFF2-40B4-BE49-F238E27FC236}">
                  <a16:creationId xmlns:a16="http://schemas.microsoft.com/office/drawing/2014/main" id="{3F518AB5-AE56-EDD3-885C-4B4126FE3798}"/>
                </a:ext>
              </a:extLst>
            </p:cNvPr>
            <p:cNvSpPr>
              <a:spLocks/>
            </p:cNvSpPr>
            <p:nvPr/>
          </p:nvSpPr>
          <p:spPr bwMode="gray">
            <a:xfrm>
              <a:off x="3062662" y="2598844"/>
              <a:ext cx="106802" cy="10357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2" name="New Zealand" descr="© INSCALE GmbH, 05.05.2010&#10;http://www.presentationload.com/">
              <a:extLst>
                <a:ext uri="{FF2B5EF4-FFF2-40B4-BE49-F238E27FC236}">
                  <a16:creationId xmlns:a16="http://schemas.microsoft.com/office/drawing/2014/main" id="{DA220C0C-DEA9-5AA9-0919-7EC1E2F76BF8}"/>
                </a:ext>
              </a:extLst>
            </p:cNvPr>
            <p:cNvSpPr>
              <a:spLocks noEditPoints="1"/>
            </p:cNvSpPr>
            <p:nvPr/>
          </p:nvSpPr>
          <p:spPr bwMode="gray">
            <a:xfrm>
              <a:off x="8593164" y="3833185"/>
              <a:ext cx="418198" cy="305845"/>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3" name="Newfoundland" descr="© INSCALE GmbH, 05.05.2010&#10;http://www.presentationload.com/">
              <a:extLst>
                <a:ext uri="{FF2B5EF4-FFF2-40B4-BE49-F238E27FC236}">
                  <a16:creationId xmlns:a16="http://schemas.microsoft.com/office/drawing/2014/main" id="{3E5F0ADC-DDA2-FFD8-D4BA-44CB1360B16D}"/>
                </a:ext>
              </a:extLst>
            </p:cNvPr>
            <p:cNvSpPr>
              <a:spLocks/>
            </p:cNvSpPr>
            <p:nvPr/>
          </p:nvSpPr>
          <p:spPr bwMode="gray">
            <a:xfrm>
              <a:off x="3901631" y="1684968"/>
              <a:ext cx="140257" cy="119413"/>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4" name="Netherlands" descr="© INSCALE GmbH, 05.05.2010&#10;http://www.presentationload.com/">
              <a:extLst>
                <a:ext uri="{FF2B5EF4-FFF2-40B4-BE49-F238E27FC236}">
                  <a16:creationId xmlns:a16="http://schemas.microsoft.com/office/drawing/2014/main" id="{F707281A-870F-5CBA-883A-BE5DE3FF1FD0}"/>
                </a:ext>
              </a:extLst>
            </p:cNvPr>
            <p:cNvSpPr>
              <a:spLocks/>
            </p:cNvSpPr>
            <p:nvPr/>
          </p:nvSpPr>
          <p:spPr bwMode="gray">
            <a:xfrm>
              <a:off x="5190966" y="1637447"/>
              <a:ext cx="88787" cy="65799"/>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5" name="Nepal" descr="© INSCALE GmbH, 05.05.2010&#10;http://www.presentationload.com/">
              <a:extLst>
                <a:ext uri="{FF2B5EF4-FFF2-40B4-BE49-F238E27FC236}">
                  <a16:creationId xmlns:a16="http://schemas.microsoft.com/office/drawing/2014/main" id="{4019BA85-6E19-B5CF-0D38-D841441C5E97}"/>
                </a:ext>
              </a:extLst>
            </p:cNvPr>
            <p:cNvSpPr>
              <a:spLocks/>
            </p:cNvSpPr>
            <p:nvPr/>
          </p:nvSpPr>
          <p:spPr bwMode="gray">
            <a:xfrm>
              <a:off x="6915227" y="2206486"/>
              <a:ext cx="193014" cy="102354"/>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6" name="Namibia" descr="© INSCALE GmbH, 05.05.2010&#10;http://www.presentationload.com/">
              <a:extLst>
                <a:ext uri="{FF2B5EF4-FFF2-40B4-BE49-F238E27FC236}">
                  <a16:creationId xmlns:a16="http://schemas.microsoft.com/office/drawing/2014/main" id="{0CCCC196-92A5-B4DA-D4ED-F5C3A0493377}"/>
                </a:ext>
              </a:extLst>
            </p:cNvPr>
            <p:cNvSpPr>
              <a:spLocks/>
            </p:cNvSpPr>
            <p:nvPr/>
          </p:nvSpPr>
          <p:spPr bwMode="gray">
            <a:xfrm>
              <a:off x="5371113" y="3396962"/>
              <a:ext cx="313969" cy="303407"/>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7" name="Myanmar" descr="© INSCALE GmbH, 05.05.2010&#10;http://www.presentationload.com/">
              <a:extLst>
                <a:ext uri="{FF2B5EF4-FFF2-40B4-BE49-F238E27FC236}">
                  <a16:creationId xmlns:a16="http://schemas.microsoft.com/office/drawing/2014/main" id="{E87B7BA5-FC9B-14CB-4658-8E58A11A9AEA}"/>
                </a:ext>
              </a:extLst>
            </p:cNvPr>
            <p:cNvSpPr>
              <a:spLocks/>
            </p:cNvSpPr>
            <p:nvPr/>
          </p:nvSpPr>
          <p:spPr bwMode="gray">
            <a:xfrm>
              <a:off x="7218902" y="2255226"/>
              <a:ext cx="209742" cy="466686"/>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8" name="Mozambique" descr="© INSCALE GmbH, 05.05.2010&#10;http://www.presentationload.com/">
              <a:extLst>
                <a:ext uri="{FF2B5EF4-FFF2-40B4-BE49-F238E27FC236}">
                  <a16:creationId xmlns:a16="http://schemas.microsoft.com/office/drawing/2014/main" id="{418CF930-096B-A55F-BC87-8636183555AF}"/>
                </a:ext>
              </a:extLst>
            </p:cNvPr>
            <p:cNvSpPr>
              <a:spLocks/>
            </p:cNvSpPr>
            <p:nvPr/>
          </p:nvSpPr>
          <p:spPr bwMode="gray">
            <a:xfrm>
              <a:off x="5799604" y="3234901"/>
              <a:ext cx="250919" cy="416727"/>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09" name="Morocco" descr="© INSCALE GmbH, 05.05.2010&#10;http://www.presentationload.com/">
              <a:extLst>
                <a:ext uri="{FF2B5EF4-FFF2-40B4-BE49-F238E27FC236}">
                  <a16:creationId xmlns:a16="http://schemas.microsoft.com/office/drawing/2014/main" id="{2F9269DD-D10F-F81F-F8CB-F1CBFF3A693E}"/>
                </a:ext>
              </a:extLst>
            </p:cNvPr>
            <p:cNvSpPr>
              <a:spLocks/>
            </p:cNvSpPr>
            <p:nvPr/>
          </p:nvSpPr>
          <p:spPr bwMode="gray">
            <a:xfrm>
              <a:off x="4807511" y="2071233"/>
              <a:ext cx="279228" cy="205928"/>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0" name="Montenegro" descr="© INSCALE GmbH, 05.05.2010&#10;http://www.presentationload.com/">
              <a:extLst>
                <a:ext uri="{FF2B5EF4-FFF2-40B4-BE49-F238E27FC236}">
                  <a16:creationId xmlns:a16="http://schemas.microsoft.com/office/drawing/2014/main" id="{3C25757D-89E3-6F21-CF5A-9C5CC1D26A3B}"/>
                </a:ext>
              </a:extLst>
            </p:cNvPr>
            <p:cNvSpPr>
              <a:spLocks/>
            </p:cNvSpPr>
            <p:nvPr/>
          </p:nvSpPr>
          <p:spPr bwMode="gray">
            <a:xfrm>
              <a:off x="5511370" y="1877491"/>
              <a:ext cx="37316" cy="42648"/>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1" name="Mongolia" descr="© INSCALE GmbH, 05.05.2010&#10;http://www.presentationload.com/">
              <a:extLst>
                <a:ext uri="{FF2B5EF4-FFF2-40B4-BE49-F238E27FC236}">
                  <a16:creationId xmlns:a16="http://schemas.microsoft.com/office/drawing/2014/main" id="{0DF1F99E-E87C-539C-FCCA-69C5ABD24139}"/>
                </a:ext>
              </a:extLst>
            </p:cNvPr>
            <p:cNvSpPr>
              <a:spLocks/>
            </p:cNvSpPr>
            <p:nvPr/>
          </p:nvSpPr>
          <p:spPr bwMode="gray">
            <a:xfrm>
              <a:off x="6926807" y="1667908"/>
              <a:ext cx="690991" cy="259541"/>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2" name="Moldova" descr="© INSCALE GmbH, 05.05.2010&#10;http://www.presentationload.com/">
              <a:extLst>
                <a:ext uri="{FF2B5EF4-FFF2-40B4-BE49-F238E27FC236}">
                  <a16:creationId xmlns:a16="http://schemas.microsoft.com/office/drawing/2014/main" id="{8C6694F8-D9D4-87D3-B9B1-69433CBA212D}"/>
                </a:ext>
              </a:extLst>
            </p:cNvPr>
            <p:cNvSpPr>
              <a:spLocks/>
            </p:cNvSpPr>
            <p:nvPr/>
          </p:nvSpPr>
          <p:spPr bwMode="gray">
            <a:xfrm>
              <a:off x="5677361" y="1758077"/>
              <a:ext cx="70772" cy="74329"/>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3" name="Mexico" descr="© INSCALE GmbH, 05.05.2010&#10;http://www.presentationload.com/">
              <a:extLst>
                <a:ext uri="{FF2B5EF4-FFF2-40B4-BE49-F238E27FC236}">
                  <a16:creationId xmlns:a16="http://schemas.microsoft.com/office/drawing/2014/main" id="{C8F79C23-659E-205D-CA1F-4AD93CFE897D}"/>
                </a:ext>
              </a:extLst>
            </p:cNvPr>
            <p:cNvSpPr>
              <a:spLocks/>
            </p:cNvSpPr>
            <p:nvPr/>
          </p:nvSpPr>
          <p:spPr bwMode="gray">
            <a:xfrm>
              <a:off x="2497773" y="2151654"/>
              <a:ext cx="612498" cy="454501"/>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4" name="Malta" descr="© INSCALE GmbH, 05.05.2010&#10;http://www.presentationload.com/">
              <a:extLst>
                <a:ext uri="{FF2B5EF4-FFF2-40B4-BE49-F238E27FC236}">
                  <a16:creationId xmlns:a16="http://schemas.microsoft.com/office/drawing/2014/main" id="{00DF5132-B91B-6913-60F8-4A4FC34AEC5C}"/>
                </a:ext>
              </a:extLst>
            </p:cNvPr>
            <p:cNvSpPr>
              <a:spLocks/>
            </p:cNvSpPr>
            <p:nvPr/>
          </p:nvSpPr>
          <p:spPr bwMode="gray">
            <a:xfrm>
              <a:off x="5423869" y="2062703"/>
              <a:ext cx="10294" cy="8530"/>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5" name="Mauritania" descr="© INSCALE GmbH, 05.05.2010&#10;http://www.presentationload.com/">
              <a:extLst>
                <a:ext uri="{FF2B5EF4-FFF2-40B4-BE49-F238E27FC236}">
                  <a16:creationId xmlns:a16="http://schemas.microsoft.com/office/drawing/2014/main" id="{D818797E-8F1D-3CD7-32C8-7AC6351CEE4B}"/>
                </a:ext>
              </a:extLst>
            </p:cNvPr>
            <p:cNvSpPr>
              <a:spLocks/>
            </p:cNvSpPr>
            <p:nvPr/>
          </p:nvSpPr>
          <p:spPr bwMode="gray">
            <a:xfrm>
              <a:off x="4713577" y="2288127"/>
              <a:ext cx="281801" cy="313156"/>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6" name="Mali" descr="© INSCALE GmbH, 05.05.2010&#10;http://www.presentationload.com/">
              <a:extLst>
                <a:ext uri="{FF2B5EF4-FFF2-40B4-BE49-F238E27FC236}">
                  <a16:creationId xmlns:a16="http://schemas.microsoft.com/office/drawing/2014/main" id="{FDD78279-6CEA-EC39-2C0F-DD1B8B5B4589}"/>
                </a:ext>
              </a:extLst>
            </p:cNvPr>
            <p:cNvSpPr>
              <a:spLocks/>
            </p:cNvSpPr>
            <p:nvPr/>
          </p:nvSpPr>
          <p:spPr bwMode="gray">
            <a:xfrm>
              <a:off x="4816519" y="2342958"/>
              <a:ext cx="382169" cy="374080"/>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7" name="Malaysia" descr="© INSCALE GmbH, 05.05.2010&#10;http://www.presentationload.com/">
              <a:extLst>
                <a:ext uri="{FF2B5EF4-FFF2-40B4-BE49-F238E27FC236}">
                  <a16:creationId xmlns:a16="http://schemas.microsoft.com/office/drawing/2014/main" id="{665C202F-8310-B440-8F75-C6173F716EB4}"/>
                </a:ext>
              </a:extLst>
            </p:cNvPr>
            <p:cNvSpPr>
              <a:spLocks/>
            </p:cNvSpPr>
            <p:nvPr/>
          </p:nvSpPr>
          <p:spPr bwMode="gray">
            <a:xfrm>
              <a:off x="7437652" y="2802333"/>
              <a:ext cx="100367" cy="136472"/>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8" name="Malaysia" descr="© INSCALE GmbH, 05.05.2010&#10;http://www.presentationload.com/">
              <a:extLst>
                <a:ext uri="{FF2B5EF4-FFF2-40B4-BE49-F238E27FC236}">
                  <a16:creationId xmlns:a16="http://schemas.microsoft.com/office/drawing/2014/main" id="{3BB3811B-FB55-265A-E8C9-0234BD843DCC}"/>
                </a:ext>
              </a:extLst>
            </p:cNvPr>
            <p:cNvSpPr>
              <a:spLocks/>
            </p:cNvSpPr>
            <p:nvPr/>
          </p:nvSpPr>
          <p:spPr bwMode="gray">
            <a:xfrm>
              <a:off x="7673129" y="2786493"/>
              <a:ext cx="226470" cy="164498"/>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19" name="Malawi" descr="© INSCALE GmbH, 05.05.2010&#10;http://www.presentationload.com/">
              <a:extLst>
                <a:ext uri="{FF2B5EF4-FFF2-40B4-BE49-F238E27FC236}">
                  <a16:creationId xmlns:a16="http://schemas.microsoft.com/office/drawing/2014/main" id="{3A352FDE-4548-A8F6-52CC-8555ADABCE95}"/>
                </a:ext>
              </a:extLst>
            </p:cNvPr>
            <p:cNvSpPr>
              <a:spLocks/>
            </p:cNvSpPr>
            <p:nvPr/>
          </p:nvSpPr>
          <p:spPr bwMode="gray">
            <a:xfrm>
              <a:off x="5860082" y="3208094"/>
              <a:ext cx="77205" cy="194960"/>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0" name="Madagascar" descr="© INSCALE GmbH, 05.05.2010&#10;http://www.presentationload.com/">
              <a:extLst>
                <a:ext uri="{FF2B5EF4-FFF2-40B4-BE49-F238E27FC236}">
                  <a16:creationId xmlns:a16="http://schemas.microsoft.com/office/drawing/2014/main" id="{CA5DAEAB-2B02-DFFE-5563-6BDE02A3E96D}"/>
                </a:ext>
              </a:extLst>
            </p:cNvPr>
            <p:cNvSpPr>
              <a:spLocks/>
            </p:cNvSpPr>
            <p:nvPr/>
          </p:nvSpPr>
          <p:spPr bwMode="gray">
            <a:xfrm>
              <a:off x="6085265" y="3279987"/>
              <a:ext cx="195588" cy="339963"/>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1" name="Macedonia" descr="© INSCALE GmbH, 05.05.2010&#10;http://www.presentationload.com/">
              <a:extLst>
                <a:ext uri="{FF2B5EF4-FFF2-40B4-BE49-F238E27FC236}">
                  <a16:creationId xmlns:a16="http://schemas.microsoft.com/office/drawing/2014/main" id="{38A0B8B5-0E2D-7FEB-526C-6355490685C5}"/>
                </a:ext>
              </a:extLst>
            </p:cNvPr>
            <p:cNvSpPr>
              <a:spLocks/>
            </p:cNvSpPr>
            <p:nvPr/>
          </p:nvSpPr>
          <p:spPr bwMode="gray">
            <a:xfrm>
              <a:off x="5557693" y="1906735"/>
              <a:ext cx="54044" cy="40211"/>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2" name="Luxembourg" descr="© INSCALE GmbH, 05.05.2010&#10;http://www.presentationload.com/">
              <a:extLst>
                <a:ext uri="{FF2B5EF4-FFF2-40B4-BE49-F238E27FC236}">
                  <a16:creationId xmlns:a16="http://schemas.microsoft.com/office/drawing/2014/main" id="{891B6D46-D01D-705C-342C-6DB3A0ECD906}"/>
                </a:ext>
              </a:extLst>
            </p:cNvPr>
            <p:cNvSpPr>
              <a:spLocks/>
            </p:cNvSpPr>
            <p:nvPr/>
          </p:nvSpPr>
          <p:spPr bwMode="gray">
            <a:xfrm>
              <a:off x="5245011" y="1717868"/>
              <a:ext cx="16728" cy="13404"/>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3" name="Lithuania" descr="© INSCALE GmbH, 05.05.2010&#10;http://www.presentationload.com/">
              <a:extLst>
                <a:ext uri="{FF2B5EF4-FFF2-40B4-BE49-F238E27FC236}">
                  <a16:creationId xmlns:a16="http://schemas.microsoft.com/office/drawing/2014/main" id="{29F0C727-2A9E-EFF0-C86E-8B32FF23C5D2}"/>
                </a:ext>
              </a:extLst>
            </p:cNvPr>
            <p:cNvSpPr>
              <a:spLocks/>
            </p:cNvSpPr>
            <p:nvPr/>
          </p:nvSpPr>
          <p:spPr bwMode="gray">
            <a:xfrm>
              <a:off x="5548686" y="1565555"/>
              <a:ext cx="111949" cy="60925"/>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4" name="Liechtenstein" descr="© INSCALE GmbH, 05.05.2010&#10;http://www.presentationload.com/">
              <a:extLst>
                <a:ext uri="{FF2B5EF4-FFF2-40B4-BE49-F238E27FC236}">
                  <a16:creationId xmlns:a16="http://schemas.microsoft.com/office/drawing/2014/main" id="{1DD257EA-C353-BFD2-FD81-C60A445E5E34}"/>
                </a:ext>
              </a:extLst>
            </p:cNvPr>
            <p:cNvSpPr>
              <a:spLocks/>
            </p:cNvSpPr>
            <p:nvPr/>
          </p:nvSpPr>
          <p:spPr bwMode="gray">
            <a:xfrm>
              <a:off x="5319642" y="1786104"/>
              <a:ext cx="5147" cy="7311"/>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5" name="Libya" descr="© INSCALE GmbH, 05.05.2010&#10;http://www.presentationload.com/">
              <a:extLst>
                <a:ext uri="{FF2B5EF4-FFF2-40B4-BE49-F238E27FC236}">
                  <a16:creationId xmlns:a16="http://schemas.microsoft.com/office/drawing/2014/main" id="{C7930EEE-0639-AA06-C028-6B0C247853D4}"/>
                </a:ext>
              </a:extLst>
            </p:cNvPr>
            <p:cNvSpPr>
              <a:spLocks/>
            </p:cNvSpPr>
            <p:nvPr/>
          </p:nvSpPr>
          <p:spPr bwMode="gray">
            <a:xfrm>
              <a:off x="5317069" y="2137032"/>
              <a:ext cx="361581" cy="34605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6" name="Liberia" descr="© INSCALE GmbH, 05.05.2010&#10;http://www.presentationload.com/">
              <a:extLst>
                <a:ext uri="{FF2B5EF4-FFF2-40B4-BE49-F238E27FC236}">
                  <a16:creationId xmlns:a16="http://schemas.microsoft.com/office/drawing/2014/main" id="{C88F6F0E-5C49-9D28-00C9-9ABE234CF11D}"/>
                </a:ext>
              </a:extLst>
            </p:cNvPr>
            <p:cNvSpPr>
              <a:spLocks/>
            </p:cNvSpPr>
            <p:nvPr/>
          </p:nvSpPr>
          <p:spPr bwMode="gray">
            <a:xfrm>
              <a:off x="4824238" y="2756030"/>
              <a:ext cx="101655" cy="107228"/>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7" name="Lesotho" descr="© INSCALE GmbH, 05.05.2010&#10;http://www.presentationload.com/">
              <a:extLst>
                <a:ext uri="{FF2B5EF4-FFF2-40B4-BE49-F238E27FC236}">
                  <a16:creationId xmlns:a16="http://schemas.microsoft.com/office/drawing/2014/main" id="{BE848589-D689-BF2D-C64B-05948A6162ED}"/>
                </a:ext>
              </a:extLst>
            </p:cNvPr>
            <p:cNvSpPr>
              <a:spLocks/>
            </p:cNvSpPr>
            <p:nvPr/>
          </p:nvSpPr>
          <p:spPr bwMode="gray">
            <a:xfrm>
              <a:off x="5715965" y="3690620"/>
              <a:ext cx="55332" cy="51177"/>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8" name="Lebanon" descr="© INSCALE GmbH, 05.05.2010&#10;http://www.presentationload.com/">
              <a:extLst>
                <a:ext uri="{FF2B5EF4-FFF2-40B4-BE49-F238E27FC236}">
                  <a16:creationId xmlns:a16="http://schemas.microsoft.com/office/drawing/2014/main" id="{F2C49511-D93E-D869-A6C5-0D9481E0DD7A}"/>
                </a:ext>
              </a:extLst>
            </p:cNvPr>
            <p:cNvSpPr>
              <a:spLocks/>
            </p:cNvSpPr>
            <p:nvPr/>
          </p:nvSpPr>
          <p:spPr bwMode="gray">
            <a:xfrm>
              <a:off x="5885818" y="2101695"/>
              <a:ext cx="36029" cy="48739"/>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29" name="Latvia" descr="© INSCALE GmbH, 05.05.2010&#10;http://www.presentationload.com/">
              <a:extLst>
                <a:ext uri="{FF2B5EF4-FFF2-40B4-BE49-F238E27FC236}">
                  <a16:creationId xmlns:a16="http://schemas.microsoft.com/office/drawing/2014/main" id="{3A54ECA5-D473-C356-D6D8-D5CE7BF3E344}"/>
                </a:ext>
              </a:extLst>
            </p:cNvPr>
            <p:cNvSpPr>
              <a:spLocks/>
            </p:cNvSpPr>
            <p:nvPr/>
          </p:nvSpPr>
          <p:spPr bwMode="gray">
            <a:xfrm>
              <a:off x="5546112" y="1527781"/>
              <a:ext cx="140257" cy="56051"/>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0" name="Laos" descr="© INSCALE GmbH, 05.05.2010&#10;http://www.presentationload.com/">
              <a:extLst>
                <a:ext uri="{FF2B5EF4-FFF2-40B4-BE49-F238E27FC236}">
                  <a16:creationId xmlns:a16="http://schemas.microsoft.com/office/drawing/2014/main" id="{B72AA456-A96C-6DDB-A832-8EC18F42866E}"/>
                </a:ext>
              </a:extLst>
            </p:cNvPr>
            <p:cNvSpPr>
              <a:spLocks/>
            </p:cNvSpPr>
            <p:nvPr/>
          </p:nvSpPr>
          <p:spPr bwMode="gray">
            <a:xfrm>
              <a:off x="7404196" y="2406320"/>
              <a:ext cx="198162" cy="216893"/>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1" name="Kyrgyzstan" descr="© INSCALE GmbH, 05.05.2010&#10;http://www.presentationload.com/">
              <a:extLst>
                <a:ext uri="{FF2B5EF4-FFF2-40B4-BE49-F238E27FC236}">
                  <a16:creationId xmlns:a16="http://schemas.microsoft.com/office/drawing/2014/main" id="{FB8E1DBF-DE65-4621-C4CA-FC680241F4BD}"/>
                </a:ext>
              </a:extLst>
            </p:cNvPr>
            <p:cNvSpPr>
              <a:spLocks/>
            </p:cNvSpPr>
            <p:nvPr/>
          </p:nvSpPr>
          <p:spPr bwMode="gray">
            <a:xfrm>
              <a:off x="6614124" y="1888458"/>
              <a:ext cx="221323" cy="9748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2" name="Kuwait" descr="© INSCALE GmbH, 05.05.2010&#10;http://www.presentationload.com/">
              <a:extLst>
                <a:ext uri="{FF2B5EF4-FFF2-40B4-BE49-F238E27FC236}">
                  <a16:creationId xmlns:a16="http://schemas.microsoft.com/office/drawing/2014/main" id="{97461C0C-9940-52D1-DA61-56597477FE0E}"/>
                </a:ext>
              </a:extLst>
            </p:cNvPr>
            <p:cNvSpPr>
              <a:spLocks/>
            </p:cNvSpPr>
            <p:nvPr/>
          </p:nvSpPr>
          <p:spPr bwMode="gray">
            <a:xfrm>
              <a:off x="6158611" y="2217453"/>
              <a:ext cx="45037" cy="37774"/>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3" name="Kosovo" descr="© INSCALE GmbH, 05.05.2010&#10;http://www.presentationload.com/">
              <a:extLst>
                <a:ext uri="{FF2B5EF4-FFF2-40B4-BE49-F238E27FC236}">
                  <a16:creationId xmlns:a16="http://schemas.microsoft.com/office/drawing/2014/main" id="{9A14C789-C08E-BF8B-98C0-538892FE52FE}"/>
                </a:ext>
              </a:extLst>
            </p:cNvPr>
            <p:cNvSpPr>
              <a:spLocks noEditPoints="1"/>
            </p:cNvSpPr>
            <p:nvPr/>
          </p:nvSpPr>
          <p:spPr bwMode="gray">
            <a:xfrm>
              <a:off x="5547243" y="1878463"/>
              <a:ext cx="42408" cy="4045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chemeClr val="bg1"/>
              </a:solidFill>
              <a:prstDash val="solid"/>
              <a:round/>
              <a:headEnd type="none" w="med" len="med"/>
              <a:tailEnd type="none" w="med" len="med"/>
            </a:ln>
            <a:effectLst/>
          </p:spPr>
          <p:txBody>
            <a:bodyPr/>
            <a:lstStyle/>
            <a:p>
              <a:pPr defTabSz="914355">
                <a:defRPr/>
              </a:pPr>
              <a:endParaRPr lang="en-US" dirty="0">
                <a:solidFill>
                  <a:srgbClr val="243746"/>
                </a:solidFill>
                <a:latin typeface="Arial"/>
              </a:endParaRPr>
            </a:p>
          </p:txBody>
        </p:sp>
        <p:sp>
          <p:nvSpPr>
            <p:cNvPr id="134" name="Korea, South" descr="© INSCALE GmbH, 05.05.2010&#10;http://www.presentationload.com/">
              <a:extLst>
                <a:ext uri="{FF2B5EF4-FFF2-40B4-BE49-F238E27FC236}">
                  <a16:creationId xmlns:a16="http://schemas.microsoft.com/office/drawing/2014/main" id="{3E6A6C0E-A206-716C-D2DB-98C7FDF98A66}"/>
                </a:ext>
              </a:extLst>
            </p:cNvPr>
            <p:cNvSpPr>
              <a:spLocks noEditPoints="1"/>
            </p:cNvSpPr>
            <p:nvPr/>
          </p:nvSpPr>
          <p:spPr bwMode="gray">
            <a:xfrm>
              <a:off x="7876437" y="2004215"/>
              <a:ext cx="90073" cy="132817"/>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5" name="Korea, North" descr="© INSCALE GmbH, 05.05.2010&#10;http://www.presentationload.com/">
              <a:extLst>
                <a:ext uri="{FF2B5EF4-FFF2-40B4-BE49-F238E27FC236}">
                  <a16:creationId xmlns:a16="http://schemas.microsoft.com/office/drawing/2014/main" id="{B9761AB8-F6A5-56FD-2360-071C649521CA}"/>
                </a:ext>
              </a:extLst>
            </p:cNvPr>
            <p:cNvSpPr>
              <a:spLocks/>
            </p:cNvSpPr>
            <p:nvPr/>
          </p:nvSpPr>
          <p:spPr bwMode="gray">
            <a:xfrm>
              <a:off x="7801805" y="1894549"/>
              <a:ext cx="108088" cy="130381"/>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6" name="Kenya" descr="© INSCALE GmbH, 05.05.2010&#10;http://www.presentationload.com/">
              <a:extLst>
                <a:ext uri="{FF2B5EF4-FFF2-40B4-BE49-F238E27FC236}">
                  <a16:creationId xmlns:a16="http://schemas.microsoft.com/office/drawing/2014/main" id="{7EE22DDF-5D17-D557-F92E-B69BDD86D071}"/>
                </a:ext>
              </a:extLst>
            </p:cNvPr>
            <p:cNvSpPr>
              <a:spLocks/>
            </p:cNvSpPr>
            <p:nvPr/>
          </p:nvSpPr>
          <p:spPr bwMode="gray">
            <a:xfrm>
              <a:off x="5896111" y="2853511"/>
              <a:ext cx="185294" cy="237609"/>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7" name="Kazakhstan" descr="© INSCALE GmbH, 05.05.2010&#10;http://www.presentationload.com/">
              <a:extLst>
                <a:ext uri="{FF2B5EF4-FFF2-40B4-BE49-F238E27FC236}">
                  <a16:creationId xmlns:a16="http://schemas.microsoft.com/office/drawing/2014/main" id="{D3F06362-FD06-0E60-8074-89F9BF130039}"/>
                </a:ext>
              </a:extLst>
            </p:cNvPr>
            <p:cNvSpPr>
              <a:spLocks noEditPoints="1"/>
            </p:cNvSpPr>
            <p:nvPr/>
          </p:nvSpPr>
          <p:spPr bwMode="gray">
            <a:xfrm>
              <a:off x="6085265" y="1591143"/>
              <a:ext cx="827388" cy="363113"/>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8" name="Jordan" descr="© INSCALE GmbH, 05.05.2010&#10;http://www.presentationload.com/">
              <a:extLst>
                <a:ext uri="{FF2B5EF4-FFF2-40B4-BE49-F238E27FC236}">
                  <a16:creationId xmlns:a16="http://schemas.microsoft.com/office/drawing/2014/main" id="{D7758F30-F2CD-B2A5-DABA-77E50480213E}"/>
                </a:ext>
              </a:extLst>
            </p:cNvPr>
            <p:cNvSpPr>
              <a:spLocks/>
            </p:cNvSpPr>
            <p:nvPr/>
          </p:nvSpPr>
          <p:spPr bwMode="gray">
            <a:xfrm>
              <a:off x="5896111" y="2135814"/>
              <a:ext cx="92646" cy="104791"/>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39" name="Jamaica" descr="© INSCALE GmbH, 05.05.2010&#10;http://www.presentationload.com/">
              <a:extLst>
                <a:ext uri="{FF2B5EF4-FFF2-40B4-BE49-F238E27FC236}">
                  <a16:creationId xmlns:a16="http://schemas.microsoft.com/office/drawing/2014/main" id="{ACD66A4E-F62A-0345-99C1-9EFAACC71965}"/>
                </a:ext>
              </a:extLst>
            </p:cNvPr>
            <p:cNvSpPr>
              <a:spLocks/>
            </p:cNvSpPr>
            <p:nvPr/>
          </p:nvSpPr>
          <p:spPr bwMode="gray">
            <a:xfrm>
              <a:off x="3289133" y="2509893"/>
              <a:ext cx="51470" cy="15840"/>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0" name="Japan" descr="© INSCALE GmbH, 05.05.2010&#10;http://www.presentationload.com/">
              <a:extLst>
                <a:ext uri="{FF2B5EF4-FFF2-40B4-BE49-F238E27FC236}">
                  <a16:creationId xmlns:a16="http://schemas.microsoft.com/office/drawing/2014/main" id="{40904FCD-930E-09FC-2831-372A950010FF}"/>
                </a:ext>
              </a:extLst>
            </p:cNvPr>
            <p:cNvSpPr>
              <a:spLocks noEditPoints="1"/>
            </p:cNvSpPr>
            <p:nvPr/>
          </p:nvSpPr>
          <p:spPr bwMode="gray">
            <a:xfrm>
              <a:off x="7927908" y="1831188"/>
              <a:ext cx="288235" cy="532485"/>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1" name="Italy" descr="© INSCALE GmbH, 05.05.2010&#10;http://www.presentationload.com/">
              <a:extLst>
                <a:ext uri="{FF2B5EF4-FFF2-40B4-BE49-F238E27FC236}">
                  <a16:creationId xmlns:a16="http://schemas.microsoft.com/office/drawing/2014/main" id="{6DDDBE65-7028-755D-669E-068468B748E8}"/>
                </a:ext>
              </a:extLst>
            </p:cNvPr>
            <p:cNvSpPr>
              <a:spLocks noEditPoints="1"/>
            </p:cNvSpPr>
            <p:nvPr/>
          </p:nvSpPr>
          <p:spPr bwMode="gray">
            <a:xfrm>
              <a:off x="5260451" y="1790978"/>
              <a:ext cx="256066" cy="258321"/>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2" name="Israel" descr="© INSCALE GmbH, 05.05.2010&#10;http://www.presentationload.com/">
              <a:extLst>
                <a:ext uri="{FF2B5EF4-FFF2-40B4-BE49-F238E27FC236}">
                  <a16:creationId xmlns:a16="http://schemas.microsoft.com/office/drawing/2014/main" id="{BC64C77F-D3F3-173D-752F-740770D42E6F}"/>
                </a:ext>
              </a:extLst>
            </p:cNvPr>
            <p:cNvSpPr>
              <a:spLocks/>
            </p:cNvSpPr>
            <p:nvPr/>
          </p:nvSpPr>
          <p:spPr bwMode="gray">
            <a:xfrm>
              <a:off x="5876810" y="2132157"/>
              <a:ext cx="33456" cy="99917"/>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3" name="Ireland" descr="© INSCALE GmbH, 05.05.2010&#10;http://www.presentationload.com/">
              <a:extLst>
                <a:ext uri="{FF2B5EF4-FFF2-40B4-BE49-F238E27FC236}">
                  <a16:creationId xmlns:a16="http://schemas.microsoft.com/office/drawing/2014/main" id="{CF2E66C9-938A-DF66-CA98-0A3C0D525BBC}"/>
                </a:ext>
              </a:extLst>
            </p:cNvPr>
            <p:cNvSpPr>
              <a:spLocks/>
            </p:cNvSpPr>
            <p:nvPr/>
          </p:nvSpPr>
          <p:spPr bwMode="gray">
            <a:xfrm>
              <a:off x="4924606" y="1593580"/>
              <a:ext cx="92646" cy="92606"/>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4" name="Iraq" descr="© INSCALE GmbH, 05.05.2010&#10;http://www.presentationload.com/">
              <a:extLst>
                <a:ext uri="{FF2B5EF4-FFF2-40B4-BE49-F238E27FC236}">
                  <a16:creationId xmlns:a16="http://schemas.microsoft.com/office/drawing/2014/main" id="{6DFE03AD-0C8B-2A32-425B-3CAAA54B04F0}"/>
                </a:ext>
              </a:extLst>
            </p:cNvPr>
            <p:cNvSpPr>
              <a:spLocks/>
            </p:cNvSpPr>
            <p:nvPr/>
          </p:nvSpPr>
          <p:spPr bwMode="gray">
            <a:xfrm>
              <a:off x="5973317" y="2034678"/>
              <a:ext cx="225184" cy="205928"/>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5" name="Iran" descr="© INSCALE GmbH, 05.05.2010&#10;http://www.presentationload.com/">
              <a:extLst>
                <a:ext uri="{FF2B5EF4-FFF2-40B4-BE49-F238E27FC236}">
                  <a16:creationId xmlns:a16="http://schemas.microsoft.com/office/drawing/2014/main" id="{3481EA34-EB9A-B5CE-CA70-ADE21ED4EC67}"/>
                </a:ext>
              </a:extLst>
            </p:cNvPr>
            <p:cNvSpPr>
              <a:spLocks/>
            </p:cNvSpPr>
            <p:nvPr/>
          </p:nvSpPr>
          <p:spPr bwMode="gray">
            <a:xfrm>
              <a:off x="6069824" y="1972534"/>
              <a:ext cx="473529" cy="367987"/>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6" name="Indonesia" descr="© INSCALE GmbH, 05.05.2010&#10;http://www.presentationload.com/">
              <a:extLst>
                <a:ext uri="{FF2B5EF4-FFF2-40B4-BE49-F238E27FC236}">
                  <a16:creationId xmlns:a16="http://schemas.microsoft.com/office/drawing/2014/main" id="{13BF2FB4-9246-4BAE-9FD6-C47CEFBDC20A}"/>
                </a:ext>
              </a:extLst>
            </p:cNvPr>
            <p:cNvSpPr>
              <a:spLocks noEditPoints="1"/>
            </p:cNvSpPr>
            <p:nvPr/>
          </p:nvSpPr>
          <p:spPr bwMode="gray">
            <a:xfrm>
              <a:off x="7326990" y="2829140"/>
              <a:ext cx="1074447" cy="405761"/>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7" name="India" descr="© INSCALE GmbH, 05.05.2010&#10;http://www.presentationload.com/">
              <a:extLst>
                <a:ext uri="{FF2B5EF4-FFF2-40B4-BE49-F238E27FC236}">
                  <a16:creationId xmlns:a16="http://schemas.microsoft.com/office/drawing/2014/main" id="{F267422A-12B7-E2BE-4BE0-55012687B0CF}"/>
                </a:ext>
              </a:extLst>
            </p:cNvPr>
            <p:cNvSpPr>
              <a:spLocks noEditPoints="1"/>
            </p:cNvSpPr>
            <p:nvPr/>
          </p:nvSpPr>
          <p:spPr bwMode="gray">
            <a:xfrm>
              <a:off x="6668169" y="2067578"/>
              <a:ext cx="643381" cy="734757"/>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8" name="Iceland" descr="© INSCALE GmbH, 05.05.2010&#10;http://www.presentationload.com/">
              <a:extLst>
                <a:ext uri="{FF2B5EF4-FFF2-40B4-BE49-F238E27FC236}">
                  <a16:creationId xmlns:a16="http://schemas.microsoft.com/office/drawing/2014/main" id="{925BC9D0-6F1C-BDB0-B232-4AC6538221A1}"/>
                </a:ext>
              </a:extLst>
            </p:cNvPr>
            <p:cNvSpPr>
              <a:spLocks/>
            </p:cNvSpPr>
            <p:nvPr/>
          </p:nvSpPr>
          <p:spPr bwMode="gray">
            <a:xfrm>
              <a:off x="4726445" y="1336476"/>
              <a:ext cx="187868" cy="69455"/>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49" name="Hungary" descr="© INSCALE GmbH, 05.05.2010&#10;http://www.presentationload.com/">
              <a:extLst>
                <a:ext uri="{FF2B5EF4-FFF2-40B4-BE49-F238E27FC236}">
                  <a16:creationId xmlns:a16="http://schemas.microsoft.com/office/drawing/2014/main" id="{F3A2DFDE-B8E3-6BE0-FF03-CA50AA31EC5D}"/>
                </a:ext>
              </a:extLst>
            </p:cNvPr>
            <p:cNvSpPr>
              <a:spLocks/>
            </p:cNvSpPr>
            <p:nvPr/>
          </p:nvSpPr>
          <p:spPr bwMode="gray">
            <a:xfrm>
              <a:off x="5461186" y="1755641"/>
              <a:ext cx="140257" cy="69455"/>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0" name="Honduras" descr="© INSCALE GmbH, 05.05.2010&#10;http://www.presentationload.com/">
              <a:extLst>
                <a:ext uri="{FF2B5EF4-FFF2-40B4-BE49-F238E27FC236}">
                  <a16:creationId xmlns:a16="http://schemas.microsoft.com/office/drawing/2014/main" id="{538D3AF8-F4FF-56E6-9841-F1BE31225235}"/>
                </a:ext>
              </a:extLst>
            </p:cNvPr>
            <p:cNvSpPr>
              <a:spLocks/>
            </p:cNvSpPr>
            <p:nvPr/>
          </p:nvSpPr>
          <p:spPr bwMode="gray">
            <a:xfrm>
              <a:off x="3026633" y="2569600"/>
              <a:ext cx="146691" cy="76766"/>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1" name="Haiti" descr="© INSCALE GmbH, 05.05.2010&#10;http://www.presentationload.com/">
              <a:extLst>
                <a:ext uri="{FF2B5EF4-FFF2-40B4-BE49-F238E27FC236}">
                  <a16:creationId xmlns:a16="http://schemas.microsoft.com/office/drawing/2014/main" id="{470CC075-C670-C6F3-3AE8-DBA2142452C7}"/>
                </a:ext>
              </a:extLst>
            </p:cNvPr>
            <p:cNvSpPr>
              <a:spLocks/>
            </p:cNvSpPr>
            <p:nvPr/>
          </p:nvSpPr>
          <p:spPr bwMode="gray">
            <a:xfrm>
              <a:off x="3386926" y="2472119"/>
              <a:ext cx="64338" cy="48739"/>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2" name="Guyane (French Guiana)" descr="© INSCALE GmbH, 05.05.2010&#10;http://www.presentationload.com/">
              <a:extLst>
                <a:ext uri="{FF2B5EF4-FFF2-40B4-BE49-F238E27FC236}">
                  <a16:creationId xmlns:a16="http://schemas.microsoft.com/office/drawing/2014/main" id="{A434AA68-CC28-33D8-BE8E-118469C8FEB7}"/>
                </a:ext>
              </a:extLst>
            </p:cNvPr>
            <p:cNvSpPr>
              <a:spLocks/>
            </p:cNvSpPr>
            <p:nvPr/>
          </p:nvSpPr>
          <p:spPr bwMode="gray">
            <a:xfrm>
              <a:off x="3819279" y="2826703"/>
              <a:ext cx="66911" cy="92606"/>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3" name="Guyana" descr="© INSCALE GmbH, 05.05.2010&#10;http://www.presentationload.com/">
              <a:extLst>
                <a:ext uri="{FF2B5EF4-FFF2-40B4-BE49-F238E27FC236}">
                  <a16:creationId xmlns:a16="http://schemas.microsoft.com/office/drawing/2014/main" id="{32EECBD7-31F0-F03A-536F-33596A43556B}"/>
                </a:ext>
              </a:extLst>
            </p:cNvPr>
            <p:cNvSpPr>
              <a:spLocks/>
            </p:cNvSpPr>
            <p:nvPr/>
          </p:nvSpPr>
          <p:spPr bwMode="gray">
            <a:xfrm>
              <a:off x="3662293" y="2759685"/>
              <a:ext cx="106802" cy="181557"/>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4" name="Guinea-Bissau" descr="© INSCALE GmbH, 05.05.2010&#10;http://www.presentationload.com/">
              <a:extLst>
                <a:ext uri="{FF2B5EF4-FFF2-40B4-BE49-F238E27FC236}">
                  <a16:creationId xmlns:a16="http://schemas.microsoft.com/office/drawing/2014/main" id="{82483D24-27D5-7B3C-B3B4-73801DD1E7D6}"/>
                </a:ext>
              </a:extLst>
            </p:cNvPr>
            <p:cNvSpPr>
              <a:spLocks/>
            </p:cNvSpPr>
            <p:nvPr/>
          </p:nvSpPr>
          <p:spPr bwMode="gray">
            <a:xfrm>
              <a:off x="4721298" y="2651240"/>
              <a:ext cx="60478" cy="48739"/>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5" name="Guinea" descr="© INSCALE GmbH, 05.05.2010&#10;http://www.presentationload.com/">
              <a:extLst>
                <a:ext uri="{FF2B5EF4-FFF2-40B4-BE49-F238E27FC236}">
                  <a16:creationId xmlns:a16="http://schemas.microsoft.com/office/drawing/2014/main" id="{DC255D4E-32A3-5424-5836-275E4878974F}"/>
                </a:ext>
              </a:extLst>
            </p:cNvPr>
            <p:cNvSpPr>
              <a:spLocks/>
            </p:cNvSpPr>
            <p:nvPr/>
          </p:nvSpPr>
          <p:spPr bwMode="gray">
            <a:xfrm>
              <a:off x="4750893" y="2653676"/>
              <a:ext cx="171140" cy="13769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6" name="Guatemala" descr="© INSCALE GmbH, 05.05.2010&#10;http://www.presentationload.com/">
              <a:extLst>
                <a:ext uri="{FF2B5EF4-FFF2-40B4-BE49-F238E27FC236}">
                  <a16:creationId xmlns:a16="http://schemas.microsoft.com/office/drawing/2014/main" id="{7522B7CC-0C83-C666-117F-99E9CB4B1952}"/>
                </a:ext>
              </a:extLst>
            </p:cNvPr>
            <p:cNvSpPr>
              <a:spLocks/>
            </p:cNvSpPr>
            <p:nvPr/>
          </p:nvSpPr>
          <p:spPr bwMode="gray">
            <a:xfrm>
              <a:off x="2958435" y="2522078"/>
              <a:ext cx="97794" cy="10479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7" name="Greenland" descr="© INSCALE GmbH, 05.05.2010&#10;http://www.presentationload.com/">
              <a:extLst>
                <a:ext uri="{FF2B5EF4-FFF2-40B4-BE49-F238E27FC236}">
                  <a16:creationId xmlns:a16="http://schemas.microsoft.com/office/drawing/2014/main" id="{F286B4A1-E59C-FA07-369E-983E29EC83F9}"/>
                </a:ext>
              </a:extLst>
            </p:cNvPr>
            <p:cNvSpPr>
              <a:spLocks noEditPoints="1"/>
            </p:cNvSpPr>
            <p:nvPr/>
          </p:nvSpPr>
          <p:spPr bwMode="gray">
            <a:xfrm>
              <a:off x="4093358" y="1012355"/>
              <a:ext cx="922609" cy="475215"/>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8" name="Greece" descr="© INSCALE GmbH, 05.05.2010&#10;http://www.presentationload.com/">
              <a:extLst>
                <a:ext uri="{FF2B5EF4-FFF2-40B4-BE49-F238E27FC236}">
                  <a16:creationId xmlns:a16="http://schemas.microsoft.com/office/drawing/2014/main" id="{413CE483-EB4D-91FB-C166-5333989906B7}"/>
                </a:ext>
              </a:extLst>
            </p:cNvPr>
            <p:cNvSpPr>
              <a:spLocks noEditPoints="1"/>
            </p:cNvSpPr>
            <p:nvPr/>
          </p:nvSpPr>
          <p:spPr bwMode="gray">
            <a:xfrm>
              <a:off x="5556407" y="1923794"/>
              <a:ext cx="175000" cy="171809"/>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59" name="Ghana" descr="© INSCALE GmbH, 05.05.2010&#10;http://www.presentationload.com/">
              <a:extLst>
                <a:ext uri="{FF2B5EF4-FFF2-40B4-BE49-F238E27FC236}">
                  <a16:creationId xmlns:a16="http://schemas.microsoft.com/office/drawing/2014/main" id="{08885243-8E03-730D-098E-FC288E9D968A}"/>
                </a:ext>
              </a:extLst>
            </p:cNvPr>
            <p:cNvSpPr>
              <a:spLocks/>
            </p:cNvSpPr>
            <p:nvPr/>
          </p:nvSpPr>
          <p:spPr bwMode="gray">
            <a:xfrm>
              <a:off x="5021114" y="2692668"/>
              <a:ext cx="106802" cy="160842"/>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0" name="Germany" descr="© INSCALE GmbH, 05.05.2010&#10;http://www.presentationload.com/">
              <a:extLst>
                <a:ext uri="{FF2B5EF4-FFF2-40B4-BE49-F238E27FC236}">
                  <a16:creationId xmlns:a16="http://schemas.microsoft.com/office/drawing/2014/main" id="{30F95D14-5885-C653-05BB-112AB6EC2630}"/>
                </a:ext>
              </a:extLst>
            </p:cNvPr>
            <p:cNvSpPr>
              <a:spLocks/>
            </p:cNvSpPr>
            <p:nvPr/>
          </p:nvSpPr>
          <p:spPr bwMode="gray">
            <a:xfrm>
              <a:off x="5250157" y="1602109"/>
              <a:ext cx="185294" cy="183994"/>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1" name="Georgia" descr="© INSCALE GmbH, 05.05.2010&#10;http://www.presentationload.com/">
              <a:extLst>
                <a:ext uri="{FF2B5EF4-FFF2-40B4-BE49-F238E27FC236}">
                  <a16:creationId xmlns:a16="http://schemas.microsoft.com/office/drawing/2014/main" id="{0A3E3BFC-7DFC-EE1B-06E3-940719F67351}"/>
                </a:ext>
              </a:extLst>
            </p:cNvPr>
            <p:cNvSpPr>
              <a:spLocks/>
            </p:cNvSpPr>
            <p:nvPr/>
          </p:nvSpPr>
          <p:spPr bwMode="gray">
            <a:xfrm>
              <a:off x="5969456" y="1877491"/>
              <a:ext cx="151838" cy="65799"/>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2" name="The Gambia" descr="© INSCALE GmbH, 05.05.2010&#10;http://www.presentationload.com/">
              <a:extLst>
                <a:ext uri="{FF2B5EF4-FFF2-40B4-BE49-F238E27FC236}">
                  <a16:creationId xmlns:a16="http://schemas.microsoft.com/office/drawing/2014/main" id="{41FD7147-44A3-9183-E129-BD8F9E8C758C}"/>
                </a:ext>
              </a:extLst>
            </p:cNvPr>
            <p:cNvSpPr>
              <a:spLocks/>
            </p:cNvSpPr>
            <p:nvPr/>
          </p:nvSpPr>
          <p:spPr bwMode="gray">
            <a:xfrm>
              <a:off x="4709717" y="2625650"/>
              <a:ext cx="70772" cy="15840"/>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3" name="Gabon" descr="© INSCALE GmbH, 05.05.2010&#10;http://www.presentationload.com/">
              <a:extLst>
                <a:ext uri="{FF2B5EF4-FFF2-40B4-BE49-F238E27FC236}">
                  <a16:creationId xmlns:a16="http://schemas.microsoft.com/office/drawing/2014/main" id="{1B24DF07-E8C6-925D-3AFD-B1D1DFBFCAFA}"/>
                </a:ext>
              </a:extLst>
            </p:cNvPr>
            <p:cNvSpPr>
              <a:spLocks/>
            </p:cNvSpPr>
            <p:nvPr/>
          </p:nvSpPr>
          <p:spPr bwMode="gray">
            <a:xfrm>
              <a:off x="5301627" y="2910780"/>
              <a:ext cx="137684" cy="15962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4" name="France" descr="© INSCALE GmbH, 05.05.2010&#10;http://www.presentationload.com/">
              <a:extLst>
                <a:ext uri="{FF2B5EF4-FFF2-40B4-BE49-F238E27FC236}">
                  <a16:creationId xmlns:a16="http://schemas.microsoft.com/office/drawing/2014/main" id="{7FDB51F1-EB16-6C28-07BD-3F4E967FF67D}"/>
                </a:ext>
              </a:extLst>
            </p:cNvPr>
            <p:cNvSpPr>
              <a:spLocks noEditPoints="1"/>
            </p:cNvSpPr>
            <p:nvPr/>
          </p:nvSpPr>
          <p:spPr bwMode="gray">
            <a:xfrm>
              <a:off x="5024974" y="1691061"/>
              <a:ext cx="299816" cy="244920"/>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5" name="Finland" descr="© INSCALE GmbH, 05.05.2010&#10;http://www.presentationload.com/">
              <a:extLst>
                <a:ext uri="{FF2B5EF4-FFF2-40B4-BE49-F238E27FC236}">
                  <a16:creationId xmlns:a16="http://schemas.microsoft.com/office/drawing/2014/main" id="{9B60AAEA-F30E-1985-8D75-0811EEA80FD9}"/>
                </a:ext>
              </a:extLst>
            </p:cNvPr>
            <p:cNvSpPr>
              <a:spLocks/>
            </p:cNvSpPr>
            <p:nvPr/>
          </p:nvSpPr>
          <p:spPr bwMode="gray">
            <a:xfrm>
              <a:off x="5516517" y="1262148"/>
              <a:ext cx="207168" cy="222986"/>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6" name="Ethiopia" descr="© INSCALE GmbH, 05.05.2010&#10;http://www.presentationload.com/">
              <a:extLst>
                <a:ext uri="{FF2B5EF4-FFF2-40B4-BE49-F238E27FC236}">
                  <a16:creationId xmlns:a16="http://schemas.microsoft.com/office/drawing/2014/main" id="{3F42BC13-04DE-4A14-785D-46E9A1C1EDFC}"/>
                </a:ext>
              </a:extLst>
            </p:cNvPr>
            <p:cNvSpPr>
              <a:spLocks/>
            </p:cNvSpPr>
            <p:nvPr/>
          </p:nvSpPr>
          <p:spPr bwMode="gray">
            <a:xfrm>
              <a:off x="5871663" y="2597626"/>
              <a:ext cx="347426" cy="28756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7" name="Estonia" descr="© INSCALE GmbH, 05.05.2010&#10;http://www.presentationload.com/">
              <a:extLst>
                <a:ext uri="{FF2B5EF4-FFF2-40B4-BE49-F238E27FC236}">
                  <a16:creationId xmlns:a16="http://schemas.microsoft.com/office/drawing/2014/main" id="{B21072C3-D7E7-F2A8-B0A4-7A2BF82F65BC}"/>
                </a:ext>
              </a:extLst>
            </p:cNvPr>
            <p:cNvSpPr>
              <a:spLocks noEditPoints="1"/>
            </p:cNvSpPr>
            <p:nvPr/>
          </p:nvSpPr>
          <p:spPr bwMode="gray">
            <a:xfrm>
              <a:off x="5557693" y="1492445"/>
              <a:ext cx="114522" cy="48739"/>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8" name="Eritrea" descr="© INSCALE GmbH, 05.05.2010&#10;http://www.presentationload.com/">
              <a:extLst>
                <a:ext uri="{FF2B5EF4-FFF2-40B4-BE49-F238E27FC236}">
                  <a16:creationId xmlns:a16="http://schemas.microsoft.com/office/drawing/2014/main" id="{0A918C01-68B9-E07C-56F8-B12F04F48ACE}"/>
                </a:ext>
              </a:extLst>
            </p:cNvPr>
            <p:cNvSpPr>
              <a:spLocks/>
            </p:cNvSpPr>
            <p:nvPr/>
          </p:nvSpPr>
          <p:spPr bwMode="gray">
            <a:xfrm>
              <a:off x="5945008" y="2518422"/>
              <a:ext cx="158273" cy="142565"/>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69" name="Equatorial Guinea" descr="© INSCALE GmbH, 05.05.2010&#10;http://www.presentationload.com/">
              <a:extLst>
                <a:ext uri="{FF2B5EF4-FFF2-40B4-BE49-F238E27FC236}">
                  <a16:creationId xmlns:a16="http://schemas.microsoft.com/office/drawing/2014/main" id="{98CF5ABE-D369-638E-9CEB-24FBC164D49F}"/>
                </a:ext>
              </a:extLst>
            </p:cNvPr>
            <p:cNvSpPr>
              <a:spLocks/>
            </p:cNvSpPr>
            <p:nvPr/>
          </p:nvSpPr>
          <p:spPr bwMode="gray">
            <a:xfrm>
              <a:off x="5317069" y="2913217"/>
              <a:ext cx="47610" cy="3411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0" name="El Salvador" descr="© INSCALE GmbH, 05.05.2010&#10;http://www.presentationload.com/">
              <a:extLst>
                <a:ext uri="{FF2B5EF4-FFF2-40B4-BE49-F238E27FC236}">
                  <a16:creationId xmlns:a16="http://schemas.microsoft.com/office/drawing/2014/main" id="{CB3FED01-FCD6-F6C5-ECF3-2CBD6701263A}"/>
                </a:ext>
              </a:extLst>
            </p:cNvPr>
            <p:cNvSpPr>
              <a:spLocks/>
            </p:cNvSpPr>
            <p:nvPr/>
          </p:nvSpPr>
          <p:spPr bwMode="gray">
            <a:xfrm>
              <a:off x="3003472" y="2608592"/>
              <a:ext cx="56617" cy="35337"/>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1" name="Egypt" descr="© INSCALE GmbH, 05.05.2010&#10;http://www.presentationload.com/">
              <a:extLst>
                <a:ext uri="{FF2B5EF4-FFF2-40B4-BE49-F238E27FC236}">
                  <a16:creationId xmlns:a16="http://schemas.microsoft.com/office/drawing/2014/main" id="{193ECE64-CDB9-6631-1049-791EE210E426}"/>
                </a:ext>
              </a:extLst>
            </p:cNvPr>
            <p:cNvSpPr>
              <a:spLocks/>
            </p:cNvSpPr>
            <p:nvPr/>
          </p:nvSpPr>
          <p:spPr bwMode="gray">
            <a:xfrm>
              <a:off x="5663208" y="2176024"/>
              <a:ext cx="259926" cy="251011"/>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2" name="Ecuador" descr="© INSCALE GmbH, 05.05.2010&#10;http://www.presentationload.com/">
              <a:extLst>
                <a:ext uri="{FF2B5EF4-FFF2-40B4-BE49-F238E27FC236}">
                  <a16:creationId xmlns:a16="http://schemas.microsoft.com/office/drawing/2014/main" id="{312F4C1D-49F8-6ECF-6DB4-D215AEC262A3}"/>
                </a:ext>
              </a:extLst>
            </p:cNvPr>
            <p:cNvSpPr>
              <a:spLocks noEditPoints="1"/>
            </p:cNvSpPr>
            <p:nvPr/>
          </p:nvSpPr>
          <p:spPr bwMode="gray">
            <a:xfrm>
              <a:off x="3199059" y="2931495"/>
              <a:ext cx="136397" cy="164498"/>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3" name="East Timor" descr="© INSCALE GmbH, 05.05.2010&#10;http://www.presentationload.com/">
              <a:extLst>
                <a:ext uri="{FF2B5EF4-FFF2-40B4-BE49-F238E27FC236}">
                  <a16:creationId xmlns:a16="http://schemas.microsoft.com/office/drawing/2014/main" id="{1DAEBC0F-9E4C-829B-BCD5-90975E3B7C8C}"/>
                </a:ext>
              </a:extLst>
            </p:cNvPr>
            <p:cNvSpPr>
              <a:spLocks noEditPoints="1"/>
            </p:cNvSpPr>
            <p:nvPr/>
          </p:nvSpPr>
          <p:spPr bwMode="gray">
            <a:xfrm>
              <a:off x="7994819" y="3178850"/>
              <a:ext cx="82353" cy="36555"/>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4" name="Dominican Republic" descr="© INSCALE GmbH, 05.05.2010&#10;http://www.presentationload.com/">
              <a:extLst>
                <a:ext uri="{FF2B5EF4-FFF2-40B4-BE49-F238E27FC236}">
                  <a16:creationId xmlns:a16="http://schemas.microsoft.com/office/drawing/2014/main" id="{28D0652D-7031-97B5-9999-C64247B732FC}"/>
                </a:ext>
              </a:extLst>
            </p:cNvPr>
            <p:cNvSpPr>
              <a:spLocks/>
            </p:cNvSpPr>
            <p:nvPr/>
          </p:nvSpPr>
          <p:spPr bwMode="gray">
            <a:xfrm>
              <a:off x="3442258" y="2472119"/>
              <a:ext cx="82353" cy="52396"/>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5" name="Djibouti" descr="© INSCALE GmbH, 05.05.2010&#10;http://www.presentationload.com/">
              <a:extLst>
                <a:ext uri="{FF2B5EF4-FFF2-40B4-BE49-F238E27FC236}">
                  <a16:creationId xmlns:a16="http://schemas.microsoft.com/office/drawing/2014/main" id="{AE359C78-DC9D-32DD-D1B2-F3ECA14889F5}"/>
                </a:ext>
              </a:extLst>
            </p:cNvPr>
            <p:cNvSpPr>
              <a:spLocks/>
            </p:cNvSpPr>
            <p:nvPr/>
          </p:nvSpPr>
          <p:spPr bwMode="gray">
            <a:xfrm>
              <a:off x="6071111" y="2653677"/>
              <a:ext cx="38603" cy="42648"/>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6" name="Denmark" descr="© INSCALE GmbH, 05.05.2010&#10;http://www.presentationload.com/">
              <a:extLst>
                <a:ext uri="{FF2B5EF4-FFF2-40B4-BE49-F238E27FC236}">
                  <a16:creationId xmlns:a16="http://schemas.microsoft.com/office/drawing/2014/main" id="{724191EF-2A30-490F-E675-0A6C8CD2D8BF}"/>
                </a:ext>
              </a:extLst>
            </p:cNvPr>
            <p:cNvSpPr>
              <a:spLocks noEditPoints="1"/>
            </p:cNvSpPr>
            <p:nvPr/>
          </p:nvSpPr>
          <p:spPr bwMode="gray">
            <a:xfrm>
              <a:off x="5295194" y="1538748"/>
              <a:ext cx="91360" cy="73110"/>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7" name="Czech Republic" descr="© INSCALE GmbH, 05.05.2010&#10;http://www.presentationload.com/">
              <a:extLst>
                <a:ext uri="{FF2B5EF4-FFF2-40B4-BE49-F238E27FC236}">
                  <a16:creationId xmlns:a16="http://schemas.microsoft.com/office/drawing/2014/main" id="{48037FC7-51D2-7B9E-EBB4-9F2EE63FC089}"/>
                </a:ext>
              </a:extLst>
            </p:cNvPr>
            <p:cNvSpPr>
              <a:spLocks/>
            </p:cNvSpPr>
            <p:nvPr/>
          </p:nvSpPr>
          <p:spPr bwMode="gray">
            <a:xfrm>
              <a:off x="5376260" y="1695935"/>
              <a:ext cx="138970" cy="59707"/>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8" name="Cyprus" descr="© INSCALE GmbH, 05.05.2010&#10;http://www.presentationload.com/">
              <a:extLst>
                <a:ext uri="{FF2B5EF4-FFF2-40B4-BE49-F238E27FC236}">
                  <a16:creationId xmlns:a16="http://schemas.microsoft.com/office/drawing/2014/main" id="{3F9EAE5C-0F92-47B5-13B6-208F5BF58A0C}"/>
                </a:ext>
              </a:extLst>
            </p:cNvPr>
            <p:cNvSpPr>
              <a:spLocks/>
            </p:cNvSpPr>
            <p:nvPr/>
          </p:nvSpPr>
          <p:spPr bwMode="gray">
            <a:xfrm>
              <a:off x="5822765" y="2077326"/>
              <a:ext cx="48897" cy="26807"/>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79" name="Cuba" descr="© INSCALE GmbH, 05.05.2010&#10;http://www.presentationload.com/">
              <a:extLst>
                <a:ext uri="{FF2B5EF4-FFF2-40B4-BE49-F238E27FC236}">
                  <a16:creationId xmlns:a16="http://schemas.microsoft.com/office/drawing/2014/main" id="{3864D3EF-2D92-7D0F-0414-385BCA1A36CA}"/>
                </a:ext>
              </a:extLst>
            </p:cNvPr>
            <p:cNvSpPr>
              <a:spLocks noEditPoints="1"/>
            </p:cNvSpPr>
            <p:nvPr/>
          </p:nvSpPr>
          <p:spPr bwMode="gray">
            <a:xfrm>
              <a:off x="3155309" y="2388044"/>
              <a:ext cx="243197" cy="84076"/>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0" name="Croatia" descr="© INSCALE GmbH, 05.05.2010&#10;http://www.presentationload.com/">
              <a:extLst>
                <a:ext uri="{FF2B5EF4-FFF2-40B4-BE49-F238E27FC236}">
                  <a16:creationId xmlns:a16="http://schemas.microsoft.com/office/drawing/2014/main" id="{006D8ADF-6B04-56F9-05E4-60E9F884CF80}"/>
                </a:ext>
              </a:extLst>
            </p:cNvPr>
            <p:cNvSpPr>
              <a:spLocks/>
            </p:cNvSpPr>
            <p:nvPr/>
          </p:nvSpPr>
          <p:spPr bwMode="gray">
            <a:xfrm>
              <a:off x="5409716" y="1806817"/>
              <a:ext cx="120955" cy="85294"/>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1" name="Côte d'Ivoire" descr="© INSCALE GmbH, 05.05.2010&#10;http://www.presentationload.com/">
              <a:extLst>
                <a:ext uri="{FF2B5EF4-FFF2-40B4-BE49-F238E27FC236}">
                  <a16:creationId xmlns:a16="http://schemas.microsoft.com/office/drawing/2014/main" id="{F903DC00-0718-AF5E-D925-4B4446C76551}"/>
                </a:ext>
              </a:extLst>
            </p:cNvPr>
            <p:cNvSpPr>
              <a:spLocks/>
            </p:cNvSpPr>
            <p:nvPr/>
          </p:nvSpPr>
          <p:spPr bwMode="gray">
            <a:xfrm>
              <a:off x="4896297" y="2702416"/>
              <a:ext cx="144117" cy="160842"/>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2" name="Costa Rica" descr="© INSCALE GmbH, 05.05.2010&#10;http://www.presentationload.com/">
              <a:extLst>
                <a:ext uri="{FF2B5EF4-FFF2-40B4-BE49-F238E27FC236}">
                  <a16:creationId xmlns:a16="http://schemas.microsoft.com/office/drawing/2014/main" id="{A0B53E44-2D3F-A595-40AF-43393299FAFD}"/>
                </a:ext>
              </a:extLst>
            </p:cNvPr>
            <p:cNvSpPr>
              <a:spLocks/>
            </p:cNvSpPr>
            <p:nvPr/>
          </p:nvSpPr>
          <p:spPr bwMode="gray">
            <a:xfrm>
              <a:off x="3094831" y="2690231"/>
              <a:ext cx="78493" cy="71892"/>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3" name="Congo" descr="© INSCALE GmbH, 05.05.2010&#10;http://www.presentationload.com/">
              <a:extLst>
                <a:ext uri="{FF2B5EF4-FFF2-40B4-BE49-F238E27FC236}">
                  <a16:creationId xmlns:a16="http://schemas.microsoft.com/office/drawing/2014/main" id="{D62D11C4-E436-021D-5512-6C9A3D4C4740}"/>
                </a:ext>
              </a:extLst>
            </p:cNvPr>
            <p:cNvSpPr>
              <a:spLocks/>
            </p:cNvSpPr>
            <p:nvPr/>
          </p:nvSpPr>
          <p:spPr bwMode="gray">
            <a:xfrm>
              <a:off x="5386553" y="2836451"/>
              <a:ext cx="443934" cy="472778"/>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4" name="Congo (Brazzaville)" descr="© INSCALE GmbH, 05.05.2010&#10;http://www.presentationload.com/">
              <a:extLst>
                <a:ext uri="{FF2B5EF4-FFF2-40B4-BE49-F238E27FC236}">
                  <a16:creationId xmlns:a16="http://schemas.microsoft.com/office/drawing/2014/main" id="{165EFE8F-DBAD-9640-9A5A-21EE68639D57}"/>
                </a:ext>
              </a:extLst>
            </p:cNvPr>
            <p:cNvSpPr>
              <a:spLocks/>
            </p:cNvSpPr>
            <p:nvPr/>
          </p:nvSpPr>
          <p:spPr bwMode="gray">
            <a:xfrm>
              <a:off x="5358246" y="2877880"/>
              <a:ext cx="176287" cy="218112"/>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5" name="Colombia" descr="© INSCALE GmbH, 05.05.2010&#10;http://www.presentationload.com/">
              <a:extLst>
                <a:ext uri="{FF2B5EF4-FFF2-40B4-BE49-F238E27FC236}">
                  <a16:creationId xmlns:a16="http://schemas.microsoft.com/office/drawing/2014/main" id="{35B99647-6FE5-62AC-F751-E8993C05EADF}"/>
                </a:ext>
              </a:extLst>
            </p:cNvPr>
            <p:cNvSpPr>
              <a:spLocks/>
            </p:cNvSpPr>
            <p:nvPr/>
          </p:nvSpPr>
          <p:spPr bwMode="gray">
            <a:xfrm>
              <a:off x="3246669" y="2658550"/>
              <a:ext cx="285661" cy="419164"/>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6" name="Chile" descr="© INSCALE GmbH, 05.05.2010&#10;http://www.presentationload.com/">
              <a:extLst>
                <a:ext uri="{FF2B5EF4-FFF2-40B4-BE49-F238E27FC236}">
                  <a16:creationId xmlns:a16="http://schemas.microsoft.com/office/drawing/2014/main" id="{671AB2C4-228A-EC62-84A7-E18ADEA1E336}"/>
                </a:ext>
              </a:extLst>
            </p:cNvPr>
            <p:cNvSpPr>
              <a:spLocks noEditPoints="1"/>
            </p:cNvSpPr>
            <p:nvPr/>
          </p:nvSpPr>
          <p:spPr bwMode="gray">
            <a:xfrm>
              <a:off x="3477000" y="3414020"/>
              <a:ext cx="380882" cy="944339"/>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7" name="China" descr="© INSCALE GmbH, 05.05.2010&#10;http://www.presentationload.com/">
              <a:extLst>
                <a:ext uri="{FF2B5EF4-FFF2-40B4-BE49-F238E27FC236}">
                  <a16:creationId xmlns:a16="http://schemas.microsoft.com/office/drawing/2014/main" id="{0DE0FA25-7609-152D-E951-1B3EB885BAF9}"/>
                </a:ext>
              </a:extLst>
            </p:cNvPr>
            <p:cNvSpPr>
              <a:spLocks noEditPoints="1"/>
            </p:cNvSpPr>
            <p:nvPr/>
          </p:nvSpPr>
          <p:spPr bwMode="gray">
            <a:xfrm>
              <a:off x="6713204" y="1632572"/>
              <a:ext cx="1204408" cy="880976"/>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8" name="Chad" descr="© INSCALE GmbH, 05.05.2010&#10;http://www.presentationload.com/">
              <a:extLst>
                <a:ext uri="{FF2B5EF4-FFF2-40B4-BE49-F238E27FC236}">
                  <a16:creationId xmlns:a16="http://schemas.microsoft.com/office/drawing/2014/main" id="{260DF5BF-2E61-47CB-BD2A-4FB81E83D648}"/>
                </a:ext>
              </a:extLst>
            </p:cNvPr>
            <p:cNvSpPr>
              <a:spLocks/>
            </p:cNvSpPr>
            <p:nvPr/>
          </p:nvSpPr>
          <p:spPr bwMode="gray">
            <a:xfrm>
              <a:off x="5412289" y="2381951"/>
              <a:ext cx="244485" cy="402106"/>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89" name="Central African Republic" descr="© INSCALE GmbH, 05.05.2010&#10;http://www.presentationload.com/">
              <a:extLst>
                <a:ext uri="{FF2B5EF4-FFF2-40B4-BE49-F238E27FC236}">
                  <a16:creationId xmlns:a16="http://schemas.microsoft.com/office/drawing/2014/main" id="{67D42E87-9A6F-1383-4223-7203C53C626A}"/>
                </a:ext>
              </a:extLst>
            </p:cNvPr>
            <p:cNvSpPr>
              <a:spLocks/>
            </p:cNvSpPr>
            <p:nvPr/>
          </p:nvSpPr>
          <p:spPr bwMode="gray">
            <a:xfrm>
              <a:off x="5435451" y="2696323"/>
              <a:ext cx="301103" cy="218112"/>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0" name="Canada" descr="© INSCALE GmbH, 05.05.2010&#10;http://www.presentationload.com/">
              <a:extLst>
                <a:ext uri="{FF2B5EF4-FFF2-40B4-BE49-F238E27FC236}">
                  <a16:creationId xmlns:a16="http://schemas.microsoft.com/office/drawing/2014/main" id="{CC73F06F-63E1-A92B-733B-CE3ED4108B4D}"/>
                </a:ext>
              </a:extLst>
            </p:cNvPr>
            <p:cNvSpPr>
              <a:spLocks noEditPoints="1"/>
            </p:cNvSpPr>
            <p:nvPr/>
          </p:nvSpPr>
          <p:spPr bwMode="gray">
            <a:xfrm>
              <a:off x="2500347" y="1019666"/>
              <a:ext cx="1833635" cy="899254"/>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1" name="Cameroon" descr="© INSCALE GmbH, 05.05.2010&#10;http://www.presentationload.com/">
              <a:extLst>
                <a:ext uri="{FF2B5EF4-FFF2-40B4-BE49-F238E27FC236}">
                  <a16:creationId xmlns:a16="http://schemas.microsoft.com/office/drawing/2014/main" id="{78BDE82B-D9AB-D63F-51DD-13B9DA7BD27E}"/>
                </a:ext>
              </a:extLst>
            </p:cNvPr>
            <p:cNvSpPr>
              <a:spLocks/>
            </p:cNvSpPr>
            <p:nvPr/>
          </p:nvSpPr>
          <p:spPr bwMode="gray">
            <a:xfrm>
              <a:off x="5299054" y="2641492"/>
              <a:ext cx="180146" cy="288785"/>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2" name="Cambodia" descr="© INSCALE GmbH, 05.05.2010&#10;http://www.presentationload.com/">
              <a:extLst>
                <a:ext uri="{FF2B5EF4-FFF2-40B4-BE49-F238E27FC236}">
                  <a16:creationId xmlns:a16="http://schemas.microsoft.com/office/drawing/2014/main" id="{C3C9D835-1D8F-B10D-A67E-CF58369FCF4B}"/>
                </a:ext>
              </a:extLst>
            </p:cNvPr>
            <p:cNvSpPr>
              <a:spLocks/>
            </p:cNvSpPr>
            <p:nvPr/>
          </p:nvSpPr>
          <p:spPr bwMode="gray">
            <a:xfrm>
              <a:off x="7481401" y="2606155"/>
              <a:ext cx="124816" cy="10479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3" name="Burundi" descr="© INSCALE GmbH, 05.05.2010&#10;http://www.presentationload.com/">
              <a:extLst>
                <a:ext uri="{FF2B5EF4-FFF2-40B4-BE49-F238E27FC236}">
                  <a16:creationId xmlns:a16="http://schemas.microsoft.com/office/drawing/2014/main" id="{99F19C7F-A04D-E393-F3F0-4B50D4419BD8}"/>
                </a:ext>
              </a:extLst>
            </p:cNvPr>
            <p:cNvSpPr>
              <a:spLocks/>
            </p:cNvSpPr>
            <p:nvPr/>
          </p:nvSpPr>
          <p:spPr bwMode="gray">
            <a:xfrm>
              <a:off x="5777730" y="3032630"/>
              <a:ext cx="43750" cy="52396"/>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4" name="Burkina Faso" descr="© INSCALE GmbH, 05.05.2010&#10;http://www.presentationload.com/">
              <a:extLst>
                <a:ext uri="{FF2B5EF4-FFF2-40B4-BE49-F238E27FC236}">
                  <a16:creationId xmlns:a16="http://schemas.microsoft.com/office/drawing/2014/main" id="{110CE90E-05E9-E240-F38F-59C0E20941DD}"/>
                </a:ext>
              </a:extLst>
            </p:cNvPr>
            <p:cNvSpPr>
              <a:spLocks/>
            </p:cNvSpPr>
            <p:nvPr/>
          </p:nvSpPr>
          <p:spPr bwMode="gray">
            <a:xfrm>
              <a:off x="4969644" y="2593969"/>
              <a:ext cx="187868" cy="140129"/>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5" name="Bulgaria" descr="© INSCALE GmbH, 05.05.2010&#10;http://www.presentationload.com/">
              <a:extLst>
                <a:ext uri="{FF2B5EF4-FFF2-40B4-BE49-F238E27FC236}">
                  <a16:creationId xmlns:a16="http://schemas.microsoft.com/office/drawing/2014/main" id="{0440AFBA-571E-DE0C-009A-14821A7C537F}"/>
                </a:ext>
              </a:extLst>
            </p:cNvPr>
            <p:cNvSpPr>
              <a:spLocks/>
            </p:cNvSpPr>
            <p:nvPr/>
          </p:nvSpPr>
          <p:spPr bwMode="gray">
            <a:xfrm>
              <a:off x="5596296" y="1864087"/>
              <a:ext cx="129962" cy="70673"/>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6" name="Brazil" descr="© INSCALE GmbH, 05.05.2010&#10;http://www.presentationload.com/">
              <a:extLst>
                <a:ext uri="{FF2B5EF4-FFF2-40B4-BE49-F238E27FC236}">
                  <a16:creationId xmlns:a16="http://schemas.microsoft.com/office/drawing/2014/main" id="{5E6D669E-74C1-4CDE-6F3D-52308C180730}"/>
                </a:ext>
              </a:extLst>
            </p:cNvPr>
            <p:cNvSpPr>
              <a:spLocks noEditPoints="1"/>
            </p:cNvSpPr>
            <p:nvPr/>
          </p:nvSpPr>
          <p:spPr bwMode="gray">
            <a:xfrm>
              <a:off x="3370199" y="2838888"/>
              <a:ext cx="916174" cy="980894"/>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7" name="Botswana" descr="© INSCALE GmbH, 05.05.2010&#10;http://www.presentationload.com/">
              <a:extLst>
                <a:ext uri="{FF2B5EF4-FFF2-40B4-BE49-F238E27FC236}">
                  <a16:creationId xmlns:a16="http://schemas.microsoft.com/office/drawing/2014/main" id="{FAC44CCD-B01C-0302-4136-8A8C8392A346}"/>
                </a:ext>
              </a:extLst>
            </p:cNvPr>
            <p:cNvSpPr>
              <a:spLocks/>
            </p:cNvSpPr>
            <p:nvPr/>
          </p:nvSpPr>
          <p:spPr bwMode="gray">
            <a:xfrm>
              <a:off x="5560267" y="3417676"/>
              <a:ext cx="213602" cy="227860"/>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8" name="Bosnia and Herzegovina" descr="© INSCALE GmbH, 05.05.2010&#10;http://www.presentationload.com/">
              <a:extLst>
                <a:ext uri="{FF2B5EF4-FFF2-40B4-BE49-F238E27FC236}">
                  <a16:creationId xmlns:a16="http://schemas.microsoft.com/office/drawing/2014/main" id="{7AFDF3A1-C6B7-C0E4-F3F2-051E2278F6BD}"/>
                </a:ext>
              </a:extLst>
            </p:cNvPr>
            <p:cNvSpPr>
              <a:spLocks/>
            </p:cNvSpPr>
            <p:nvPr/>
          </p:nvSpPr>
          <p:spPr bwMode="gray">
            <a:xfrm>
              <a:off x="5449605" y="1836061"/>
              <a:ext cx="87499" cy="73110"/>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199" name="Bolivia" descr="© INSCALE GmbH, 05.05.2010&#10;http://www.presentationload.com/">
              <a:extLst>
                <a:ext uri="{FF2B5EF4-FFF2-40B4-BE49-F238E27FC236}">
                  <a16:creationId xmlns:a16="http://schemas.microsoft.com/office/drawing/2014/main" id="{97B98BC2-1C58-2212-A664-3D44A805D781}"/>
                </a:ext>
              </a:extLst>
            </p:cNvPr>
            <p:cNvSpPr>
              <a:spLocks/>
            </p:cNvSpPr>
            <p:nvPr/>
          </p:nvSpPr>
          <p:spPr bwMode="gray">
            <a:xfrm>
              <a:off x="3479574" y="3215405"/>
              <a:ext cx="293381" cy="330214"/>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0" name="Bhutan" descr="© INSCALE GmbH, 05.05.2010&#10;http://www.presentationload.com/">
              <a:extLst>
                <a:ext uri="{FF2B5EF4-FFF2-40B4-BE49-F238E27FC236}">
                  <a16:creationId xmlns:a16="http://schemas.microsoft.com/office/drawing/2014/main" id="{B83A9C13-5DBE-4759-5887-F79FF9B1945B}"/>
                </a:ext>
              </a:extLst>
            </p:cNvPr>
            <p:cNvSpPr>
              <a:spLocks/>
            </p:cNvSpPr>
            <p:nvPr/>
          </p:nvSpPr>
          <p:spPr bwMode="gray">
            <a:xfrm>
              <a:off x="7119822" y="2260100"/>
              <a:ext cx="77205" cy="41429"/>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1" name="Benin" descr="© INSCALE GmbH, 05.05.2010&#10;http://www.presentationload.com/">
              <a:extLst>
                <a:ext uri="{FF2B5EF4-FFF2-40B4-BE49-F238E27FC236}">
                  <a16:creationId xmlns:a16="http://schemas.microsoft.com/office/drawing/2014/main" id="{3E30A06B-6CF5-4285-0188-AC2F374B66C3}"/>
                </a:ext>
              </a:extLst>
            </p:cNvPr>
            <p:cNvSpPr>
              <a:spLocks/>
            </p:cNvSpPr>
            <p:nvPr/>
          </p:nvSpPr>
          <p:spPr bwMode="gray">
            <a:xfrm>
              <a:off x="5117620" y="2660987"/>
              <a:ext cx="73346" cy="154749"/>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2" name="Belize" descr="© INSCALE GmbH, 05.05.2010&#10;http://www.presentationload.com/">
              <a:extLst>
                <a:ext uri="{FF2B5EF4-FFF2-40B4-BE49-F238E27FC236}">
                  <a16:creationId xmlns:a16="http://schemas.microsoft.com/office/drawing/2014/main" id="{ED98F0B0-2A1B-20C1-62DA-3B8D7E021A07}"/>
                </a:ext>
              </a:extLst>
            </p:cNvPr>
            <p:cNvSpPr>
              <a:spLocks/>
            </p:cNvSpPr>
            <p:nvPr/>
          </p:nvSpPr>
          <p:spPr bwMode="gray">
            <a:xfrm>
              <a:off x="3033067" y="2507456"/>
              <a:ext cx="36029" cy="65799"/>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3" name="Belgium" descr="© INSCALE GmbH, 05.05.2010&#10;http://www.presentationload.com/">
              <a:extLst>
                <a:ext uri="{FF2B5EF4-FFF2-40B4-BE49-F238E27FC236}">
                  <a16:creationId xmlns:a16="http://schemas.microsoft.com/office/drawing/2014/main" id="{E2D3046C-00EF-041B-C801-6D89B94F572B}"/>
                </a:ext>
              </a:extLst>
            </p:cNvPr>
            <p:cNvSpPr>
              <a:spLocks/>
            </p:cNvSpPr>
            <p:nvPr/>
          </p:nvSpPr>
          <p:spPr bwMode="gray">
            <a:xfrm>
              <a:off x="5187105" y="1686187"/>
              <a:ext cx="73346" cy="47522"/>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4" name="Bangladesh" descr="© INSCALE GmbH, 05.05.2010&#10;http://www.presentationload.com/">
              <a:extLst>
                <a:ext uri="{FF2B5EF4-FFF2-40B4-BE49-F238E27FC236}">
                  <a16:creationId xmlns:a16="http://schemas.microsoft.com/office/drawing/2014/main" id="{ECE3DFC8-A5CB-B8C5-02EF-5175B6063019}"/>
                </a:ext>
              </a:extLst>
            </p:cNvPr>
            <p:cNvSpPr>
              <a:spLocks/>
            </p:cNvSpPr>
            <p:nvPr/>
          </p:nvSpPr>
          <p:spPr bwMode="gray">
            <a:xfrm>
              <a:off x="7109526" y="2305185"/>
              <a:ext cx="123529" cy="132817"/>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5" name="Bahrain" descr="© INSCALE GmbH, 05.05.2010&#10;http://www.presentationload.com/">
              <a:extLst>
                <a:ext uri="{FF2B5EF4-FFF2-40B4-BE49-F238E27FC236}">
                  <a16:creationId xmlns:a16="http://schemas.microsoft.com/office/drawing/2014/main" id="{F75E2D3A-2C17-7A36-2AD9-BC51728F422A}"/>
                </a:ext>
              </a:extLst>
            </p:cNvPr>
            <p:cNvSpPr>
              <a:spLocks/>
            </p:cNvSpPr>
            <p:nvPr/>
          </p:nvSpPr>
          <p:spPr bwMode="gray">
            <a:xfrm>
              <a:off x="6257691" y="2310059"/>
              <a:ext cx="9008" cy="17058"/>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cap="flat" cmpd="sng">
              <a:solidFill>
                <a:schemeClr val="bg1"/>
              </a:solidFill>
              <a:prstDash val="solid"/>
              <a:round/>
              <a:headEnd type="none" w="med" len="med"/>
              <a:tailEnd type="none" w="med" len="med"/>
            </a:ln>
            <a:effectLst/>
          </p:spPr>
          <p:txBody>
            <a:bodyPr/>
            <a:lstStyle/>
            <a:p>
              <a:pPr defTabSz="914355">
                <a:defRPr/>
              </a:pPr>
              <a:endParaRPr lang="en-US" dirty="0">
                <a:solidFill>
                  <a:srgbClr val="243746"/>
                </a:solidFill>
                <a:latin typeface="Arial"/>
              </a:endParaRPr>
            </a:p>
          </p:txBody>
        </p:sp>
        <p:sp>
          <p:nvSpPr>
            <p:cNvPr id="206" name="Belarus" descr="© INSCALE GmbH, 05.05.2010&#10;http://www.presentationload.com/">
              <a:extLst>
                <a:ext uri="{FF2B5EF4-FFF2-40B4-BE49-F238E27FC236}">
                  <a16:creationId xmlns:a16="http://schemas.microsoft.com/office/drawing/2014/main" id="{426F8F53-61D7-FC45-F3AB-7BF01F3EFCED}"/>
                </a:ext>
              </a:extLst>
            </p:cNvPr>
            <p:cNvSpPr>
              <a:spLocks/>
            </p:cNvSpPr>
            <p:nvPr/>
          </p:nvSpPr>
          <p:spPr bwMode="gray">
            <a:xfrm>
              <a:off x="5597582" y="1572865"/>
              <a:ext cx="187868" cy="115758"/>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7" name="Azerbaijan" descr="© INSCALE GmbH, 05.05.2010&#10;http://www.presentationload.com/">
              <a:extLst>
                <a:ext uri="{FF2B5EF4-FFF2-40B4-BE49-F238E27FC236}">
                  <a16:creationId xmlns:a16="http://schemas.microsoft.com/office/drawing/2014/main" id="{B499C089-EE1A-B02D-851B-3DA500A97AB9}"/>
                </a:ext>
              </a:extLst>
            </p:cNvPr>
            <p:cNvSpPr>
              <a:spLocks noEditPoints="1"/>
            </p:cNvSpPr>
            <p:nvPr/>
          </p:nvSpPr>
          <p:spPr bwMode="gray">
            <a:xfrm>
              <a:off x="6085265" y="1920139"/>
              <a:ext cx="118382" cy="90169"/>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8" name="Austria" descr="© INSCALE GmbH, 05.05.2010&#10;http://www.presentationload.com/">
              <a:extLst>
                <a:ext uri="{FF2B5EF4-FFF2-40B4-BE49-F238E27FC236}">
                  <a16:creationId xmlns:a16="http://schemas.microsoft.com/office/drawing/2014/main" id="{CFCB8772-8985-60C9-2FBC-7BB90724D058}"/>
                </a:ext>
              </a:extLst>
            </p:cNvPr>
            <p:cNvSpPr>
              <a:spLocks/>
            </p:cNvSpPr>
            <p:nvPr/>
          </p:nvSpPr>
          <p:spPr bwMode="gray">
            <a:xfrm>
              <a:off x="5324789" y="1744675"/>
              <a:ext cx="150551" cy="63362"/>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09" name="Australia" descr="© INSCALE GmbH, 05.05.2010&#10;http://www.presentationload.com/">
              <a:extLst>
                <a:ext uri="{FF2B5EF4-FFF2-40B4-BE49-F238E27FC236}">
                  <a16:creationId xmlns:a16="http://schemas.microsoft.com/office/drawing/2014/main" id="{55C54393-B1D6-E813-9B76-8C9B78C7B7E1}"/>
                </a:ext>
              </a:extLst>
            </p:cNvPr>
            <p:cNvSpPr>
              <a:spLocks noEditPoints="1"/>
            </p:cNvSpPr>
            <p:nvPr/>
          </p:nvSpPr>
          <p:spPr bwMode="gray">
            <a:xfrm>
              <a:off x="7647393" y="3238557"/>
              <a:ext cx="934189" cy="829800"/>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10" name="Armenia" descr="© INSCALE GmbH, 05.05.2010&#10;http://www.presentationload.com/">
              <a:extLst>
                <a:ext uri="{FF2B5EF4-FFF2-40B4-BE49-F238E27FC236}">
                  <a16:creationId xmlns:a16="http://schemas.microsoft.com/office/drawing/2014/main" id="{AB9FB56B-1037-AC03-762B-46B01585D848}"/>
                </a:ext>
              </a:extLst>
            </p:cNvPr>
            <p:cNvSpPr>
              <a:spLocks/>
            </p:cNvSpPr>
            <p:nvPr/>
          </p:nvSpPr>
          <p:spPr bwMode="gray">
            <a:xfrm>
              <a:off x="6051809" y="1933542"/>
              <a:ext cx="73346" cy="65799"/>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11" name="Argentina" descr="© INSCALE GmbH, 05.05.2010&#10;http://www.presentationload.com/">
              <a:extLst>
                <a:ext uri="{FF2B5EF4-FFF2-40B4-BE49-F238E27FC236}">
                  <a16:creationId xmlns:a16="http://schemas.microsoft.com/office/drawing/2014/main" id="{62F86A13-B019-8752-FBBE-6C1A3C1FF30B}"/>
                </a:ext>
              </a:extLst>
            </p:cNvPr>
            <p:cNvSpPr>
              <a:spLocks noEditPoints="1"/>
            </p:cNvSpPr>
            <p:nvPr/>
          </p:nvSpPr>
          <p:spPr bwMode="gray">
            <a:xfrm>
              <a:off x="3527183" y="3521249"/>
              <a:ext cx="359007" cy="760344"/>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12" name="Angola" descr="© INSCALE GmbH, 05.05.2010&#10;http://www.presentationload.com/">
              <a:extLst>
                <a:ext uri="{FF2B5EF4-FFF2-40B4-BE49-F238E27FC236}">
                  <a16:creationId xmlns:a16="http://schemas.microsoft.com/office/drawing/2014/main" id="{02B788E4-D89E-6432-5FC3-8381A6BBCC47}"/>
                </a:ext>
              </a:extLst>
            </p:cNvPr>
            <p:cNvSpPr>
              <a:spLocks noEditPoints="1"/>
            </p:cNvSpPr>
            <p:nvPr/>
          </p:nvSpPr>
          <p:spPr bwMode="gray">
            <a:xfrm>
              <a:off x="5371112" y="3078933"/>
              <a:ext cx="292095" cy="344837"/>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13" name="Andorra" descr="© INSCALE GmbH, 05.05.2010&#10;http://www.presentationload.com/">
              <a:extLst>
                <a:ext uri="{FF2B5EF4-FFF2-40B4-BE49-F238E27FC236}">
                  <a16:creationId xmlns:a16="http://schemas.microsoft.com/office/drawing/2014/main" id="{EAC0BDB1-FEC8-5AA3-931D-7C2F57EA499E}"/>
                </a:ext>
              </a:extLst>
            </p:cNvPr>
            <p:cNvSpPr>
              <a:spLocks/>
            </p:cNvSpPr>
            <p:nvPr/>
          </p:nvSpPr>
          <p:spPr bwMode="gray">
            <a:xfrm>
              <a:off x="5149789" y="1901861"/>
              <a:ext cx="10294" cy="4874"/>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14" name="Algeria" descr="© INSCALE GmbH, 05.05.2010&#10;http://www.presentationload.com/">
              <a:extLst>
                <a:ext uri="{FF2B5EF4-FFF2-40B4-BE49-F238E27FC236}">
                  <a16:creationId xmlns:a16="http://schemas.microsoft.com/office/drawing/2014/main" id="{B9F46521-A4A8-B4C6-D782-B2D47C1A90E2}"/>
                </a:ext>
              </a:extLst>
            </p:cNvPr>
            <p:cNvSpPr>
              <a:spLocks/>
            </p:cNvSpPr>
            <p:nvPr/>
          </p:nvSpPr>
          <p:spPr bwMode="gray">
            <a:xfrm>
              <a:off x="4892438" y="2038333"/>
              <a:ext cx="486396" cy="455719"/>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15" name="Albania" descr="© INSCALE GmbH, 05.05.2010&#10;http://www.presentationload.com/">
              <a:extLst>
                <a:ext uri="{FF2B5EF4-FFF2-40B4-BE49-F238E27FC236}">
                  <a16:creationId xmlns:a16="http://schemas.microsoft.com/office/drawing/2014/main" id="{695A3A67-7CC6-C628-3A0F-B72C73A8FBA8}"/>
                </a:ext>
              </a:extLst>
            </p:cNvPr>
            <p:cNvSpPr>
              <a:spLocks/>
            </p:cNvSpPr>
            <p:nvPr/>
          </p:nvSpPr>
          <p:spPr bwMode="gray">
            <a:xfrm>
              <a:off x="5524237" y="1901861"/>
              <a:ext cx="47610" cy="76766"/>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16" name="South Africa" descr="© INSCALE GmbH, 05.05.2010&#10;http://www.presentationload.com/">
              <a:extLst>
                <a:ext uri="{FF2B5EF4-FFF2-40B4-BE49-F238E27FC236}">
                  <a16:creationId xmlns:a16="http://schemas.microsoft.com/office/drawing/2014/main" id="{4629CA33-4EF3-D0D5-C3DB-B34BEA31BA3A}"/>
                </a:ext>
              </a:extLst>
            </p:cNvPr>
            <p:cNvSpPr>
              <a:spLocks noEditPoints="1"/>
            </p:cNvSpPr>
            <p:nvPr/>
          </p:nvSpPr>
          <p:spPr bwMode="gray">
            <a:xfrm>
              <a:off x="5479201" y="3528560"/>
              <a:ext cx="373161" cy="318029"/>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sp>
          <p:nvSpPr>
            <p:cNvPr id="217" name="Afghanistan" descr="© INSCALE GmbH, 05.05.2010&#10;http://www.presentationload.com/">
              <a:extLst>
                <a:ext uri="{FF2B5EF4-FFF2-40B4-BE49-F238E27FC236}">
                  <a16:creationId xmlns:a16="http://schemas.microsoft.com/office/drawing/2014/main" id="{0B6231FD-4CB2-3B99-2021-101B431CE39F}"/>
                </a:ext>
              </a:extLst>
            </p:cNvPr>
            <p:cNvSpPr>
              <a:spLocks/>
            </p:cNvSpPr>
            <p:nvPr/>
          </p:nvSpPr>
          <p:spPr bwMode="gray">
            <a:xfrm>
              <a:off x="6450707" y="2004217"/>
              <a:ext cx="298529" cy="230296"/>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cap="flat" cmpd="sng">
              <a:solidFill>
                <a:schemeClr val="bg1"/>
              </a:solidFill>
              <a:prstDash val="solid"/>
              <a:round/>
              <a:headEnd type="none" w="med" len="med"/>
              <a:tailEnd type="none" w="med" len="med"/>
            </a:ln>
            <a:effectLst/>
          </p:spPr>
          <p:txBody>
            <a:bodyPr/>
            <a:lstStyle/>
            <a:p>
              <a:pPr defTabSz="914355">
                <a:spcBef>
                  <a:spcPct val="0"/>
                </a:spcBef>
                <a:defRPr/>
              </a:pPr>
              <a:endParaRPr lang="en-US" dirty="0">
                <a:solidFill>
                  <a:srgbClr val="243746"/>
                </a:solidFill>
                <a:latin typeface="Arial"/>
              </a:endParaRPr>
            </a:p>
          </p:txBody>
        </p:sp>
      </p:grpSp>
      <p:sp>
        <p:nvSpPr>
          <p:cNvPr id="219" name="Rectangle: Rounded Corners 218">
            <a:extLst>
              <a:ext uri="{FF2B5EF4-FFF2-40B4-BE49-F238E27FC236}">
                <a16:creationId xmlns:a16="http://schemas.microsoft.com/office/drawing/2014/main" id="{A7D5D1B4-1DB2-E119-01BD-501910ECC6EC}"/>
              </a:ext>
            </a:extLst>
          </p:cNvPr>
          <p:cNvSpPr/>
          <p:nvPr/>
        </p:nvSpPr>
        <p:spPr>
          <a:xfrm>
            <a:off x="148849" y="3205346"/>
            <a:ext cx="4465676" cy="334211"/>
          </a:xfrm>
          <a:prstGeom prst="roundRect">
            <a:avLst>
              <a:gd name="adj" fmla="val 0"/>
            </a:avLst>
          </a:prstGeom>
          <a:solidFill>
            <a:srgbClr val="F1A5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Rectangle: Rounded Corners 219">
            <a:extLst>
              <a:ext uri="{FF2B5EF4-FFF2-40B4-BE49-F238E27FC236}">
                <a16:creationId xmlns:a16="http://schemas.microsoft.com/office/drawing/2014/main" id="{009E54FB-1766-6830-F198-E4B1055BB41B}"/>
              </a:ext>
            </a:extLst>
          </p:cNvPr>
          <p:cNvSpPr/>
          <p:nvPr/>
        </p:nvSpPr>
        <p:spPr>
          <a:xfrm>
            <a:off x="148849" y="3612042"/>
            <a:ext cx="4465676" cy="334211"/>
          </a:xfrm>
          <a:prstGeom prst="roundRect">
            <a:avLst/>
          </a:prstGeom>
          <a:solidFill>
            <a:srgbClr val="AED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038EE5DC-D1A1-0569-F94F-C9F193B7D94C}"/>
              </a:ext>
            </a:extLst>
          </p:cNvPr>
          <p:cNvSpPr/>
          <p:nvPr/>
        </p:nvSpPr>
        <p:spPr>
          <a:xfrm>
            <a:off x="148849" y="4025252"/>
            <a:ext cx="4465676" cy="563574"/>
          </a:xfrm>
          <a:prstGeom prst="roundRect">
            <a:avLst>
              <a:gd name="adj" fmla="val 0"/>
            </a:avLst>
          </a:prstGeom>
          <a:solidFill>
            <a:srgbClr val="FFEA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extBox 234">
            <a:extLst>
              <a:ext uri="{FF2B5EF4-FFF2-40B4-BE49-F238E27FC236}">
                <a16:creationId xmlns:a16="http://schemas.microsoft.com/office/drawing/2014/main" id="{4B800AEA-9A14-ABAD-4995-32D103E7A938}"/>
              </a:ext>
            </a:extLst>
          </p:cNvPr>
          <p:cNvSpPr txBox="1"/>
          <p:nvPr/>
        </p:nvSpPr>
        <p:spPr>
          <a:xfrm>
            <a:off x="166638" y="3203174"/>
            <a:ext cx="4166822" cy="338554"/>
          </a:xfrm>
          <a:prstGeom prst="rect">
            <a:avLst/>
          </a:prstGeom>
          <a:noFill/>
        </p:spPr>
        <p:txBody>
          <a:bodyPr wrap="square">
            <a:spAutoFit/>
          </a:bodyPr>
          <a:lstStyle/>
          <a:p>
            <a:r>
              <a:rPr lang="en-US" sz="1600" b="1" dirty="0"/>
              <a:t>Red: </a:t>
            </a:r>
            <a:r>
              <a:rPr lang="en-US" sz="1400" dirty="0"/>
              <a:t>full entry restrictions</a:t>
            </a:r>
          </a:p>
        </p:txBody>
      </p:sp>
      <p:sp>
        <p:nvSpPr>
          <p:cNvPr id="236" name="TextBox 235">
            <a:extLst>
              <a:ext uri="{FF2B5EF4-FFF2-40B4-BE49-F238E27FC236}">
                <a16:creationId xmlns:a16="http://schemas.microsoft.com/office/drawing/2014/main" id="{183FEABD-D61E-7529-2DF6-FE7543AC6F06}"/>
              </a:ext>
            </a:extLst>
          </p:cNvPr>
          <p:cNvSpPr txBox="1"/>
          <p:nvPr/>
        </p:nvSpPr>
        <p:spPr>
          <a:xfrm>
            <a:off x="148848" y="3609870"/>
            <a:ext cx="4465676" cy="338554"/>
          </a:xfrm>
          <a:prstGeom prst="rect">
            <a:avLst/>
          </a:prstGeom>
          <a:solidFill>
            <a:srgbClr val="FFBC79"/>
          </a:solidFill>
        </p:spPr>
        <p:txBody>
          <a:bodyPr wrap="square">
            <a:spAutoFit/>
          </a:bodyPr>
          <a:lstStyle/>
          <a:p>
            <a:r>
              <a:rPr lang="en-US" sz="1600" b="1" dirty="0"/>
              <a:t>Orange: </a:t>
            </a:r>
            <a:r>
              <a:rPr lang="en-US" sz="1400" dirty="0"/>
              <a:t>Partial restrictions or enhanced vetting </a:t>
            </a:r>
            <a:r>
              <a:rPr lang="en-US" sz="1400" dirty="0" err="1"/>
              <a:t>reqs</a:t>
            </a:r>
            <a:r>
              <a:rPr lang="en-US" sz="1400" dirty="0"/>
              <a:t>.</a:t>
            </a:r>
          </a:p>
        </p:txBody>
      </p:sp>
      <p:sp>
        <p:nvSpPr>
          <p:cNvPr id="237" name="TextBox 236">
            <a:extLst>
              <a:ext uri="{FF2B5EF4-FFF2-40B4-BE49-F238E27FC236}">
                <a16:creationId xmlns:a16="http://schemas.microsoft.com/office/drawing/2014/main" id="{DDA65961-6C60-FE63-3EC8-443E620F2F5E}"/>
              </a:ext>
            </a:extLst>
          </p:cNvPr>
          <p:cNvSpPr txBox="1"/>
          <p:nvPr/>
        </p:nvSpPr>
        <p:spPr>
          <a:xfrm>
            <a:off x="166638" y="4030040"/>
            <a:ext cx="4166822" cy="553998"/>
          </a:xfrm>
          <a:prstGeom prst="rect">
            <a:avLst/>
          </a:prstGeom>
          <a:noFill/>
        </p:spPr>
        <p:txBody>
          <a:bodyPr wrap="square">
            <a:spAutoFit/>
          </a:bodyPr>
          <a:lstStyle/>
          <a:p>
            <a:r>
              <a:rPr lang="en-US" sz="1600" b="1" dirty="0"/>
              <a:t>Yellow: </a:t>
            </a:r>
            <a:r>
              <a:rPr lang="en-US" sz="1400" dirty="0"/>
              <a:t>60-day probationary period to improve security/vetting or face elevation</a:t>
            </a:r>
            <a:endParaRPr lang="en-US" sz="1600" dirty="0"/>
          </a:p>
        </p:txBody>
      </p:sp>
      <p:sp>
        <p:nvSpPr>
          <p:cNvPr id="243" name="Rectangle 242">
            <a:extLst>
              <a:ext uri="{FF2B5EF4-FFF2-40B4-BE49-F238E27FC236}">
                <a16:creationId xmlns:a16="http://schemas.microsoft.com/office/drawing/2014/main" id="{53388DA5-AEA3-49DC-F7B2-9D917D5CC96E}"/>
              </a:ext>
            </a:extLst>
          </p:cNvPr>
          <p:cNvSpPr/>
          <p:nvPr/>
        </p:nvSpPr>
        <p:spPr>
          <a:xfrm>
            <a:off x="4883802" y="3609871"/>
            <a:ext cx="4316819" cy="153363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246" name="TextBox 245">
            <a:extLst>
              <a:ext uri="{FF2B5EF4-FFF2-40B4-BE49-F238E27FC236}">
                <a16:creationId xmlns:a16="http://schemas.microsoft.com/office/drawing/2014/main" id="{BD92C99E-BC4A-E30A-0D7A-6096B4456AFD}"/>
              </a:ext>
            </a:extLst>
          </p:cNvPr>
          <p:cNvSpPr txBox="1"/>
          <p:nvPr/>
        </p:nvSpPr>
        <p:spPr>
          <a:xfrm>
            <a:off x="5658605" y="3946253"/>
            <a:ext cx="3134521" cy="923330"/>
          </a:xfrm>
          <a:prstGeom prst="rect">
            <a:avLst/>
          </a:prstGeom>
          <a:noFill/>
        </p:spPr>
        <p:txBody>
          <a:bodyPr wrap="square">
            <a:spAutoFit/>
          </a:bodyPr>
          <a:lstStyle/>
          <a:p>
            <a:pPr marL="0" marR="0" lvl="0" indent="0" algn="l" defTabSz="1208172" rtl="0" eaLnBrk="1" fontAlgn="auto" latinLnBrk="0" hangingPunct="1">
              <a:lnSpc>
                <a:spcPct val="100000"/>
              </a:lnSpc>
              <a:spcBef>
                <a:spcPts val="0"/>
              </a:spcBef>
              <a:spcAft>
                <a:spcPts val="1800"/>
              </a:spcAft>
              <a:buClr>
                <a:srgbClr val="009CDB"/>
              </a:buClr>
              <a:buSzTx/>
              <a:buFontTx/>
              <a:buNone/>
              <a:tabLst/>
              <a:defRPr/>
            </a:pPr>
            <a:r>
              <a:rPr kumimoji="0" lang="en-US" b="1" i="0" u="none" strike="noStrike" kern="1200" cap="none" spc="0" normalizeH="0" baseline="0" noProof="0" dirty="0">
                <a:ln>
                  <a:noFill/>
                </a:ln>
                <a:solidFill>
                  <a:schemeClr val="bg1"/>
                </a:solidFill>
                <a:effectLst/>
                <a:uLnTx/>
                <a:uFillTx/>
                <a:latin typeface="Aptos" panose="02110004020202020204"/>
                <a:ea typeface="+mn-ea"/>
                <a:cs typeface="+mn-cs"/>
              </a:rPr>
              <a:t>Anyone from the 40+ countries should reconsider international travel.</a:t>
            </a:r>
            <a:endParaRPr kumimoji="0" lang="en-US"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248" name="Graphic 247" descr="Warning with solid fill">
            <a:extLst>
              <a:ext uri="{FF2B5EF4-FFF2-40B4-BE49-F238E27FC236}">
                <a16:creationId xmlns:a16="http://schemas.microsoft.com/office/drawing/2014/main" id="{5E971E02-B983-4E99-FE02-B99C0DD3E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4970" y="3722248"/>
            <a:ext cx="584791" cy="584791"/>
          </a:xfrm>
          <a:prstGeom prst="rect">
            <a:avLst/>
          </a:prstGeom>
        </p:spPr>
      </p:pic>
    </p:spTree>
    <p:extLst>
      <p:ext uri="{BB962C8B-B14F-4D97-AF65-F5344CB8AC3E}">
        <p14:creationId xmlns:p14="http://schemas.microsoft.com/office/powerpoint/2010/main" val="269194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39FA-F33B-8C1F-1DB6-272C045169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7D5562-F011-DD17-0319-C8DDD97D9A01}"/>
              </a:ext>
            </a:extLst>
          </p:cNvPr>
          <p:cNvSpPr>
            <a:spLocks noGrp="1"/>
          </p:cNvSpPr>
          <p:nvPr>
            <p:ph type="body" sz="quarter" idx="10"/>
          </p:nvPr>
        </p:nvSpPr>
        <p:spPr>
          <a:xfrm>
            <a:off x="170809" y="258187"/>
            <a:ext cx="7931200" cy="434542"/>
          </a:xfrm>
        </p:spPr>
        <p:txBody>
          <a:bodyPr/>
          <a:lstStyle/>
          <a:p>
            <a:r>
              <a:rPr lang="en-US" dirty="0"/>
              <a:t>Reported Proposed List of Travel Ban Countries</a:t>
            </a:r>
          </a:p>
        </p:txBody>
      </p:sp>
      <p:graphicFrame>
        <p:nvGraphicFramePr>
          <p:cNvPr id="238" name="Table 237">
            <a:extLst>
              <a:ext uri="{FF2B5EF4-FFF2-40B4-BE49-F238E27FC236}">
                <a16:creationId xmlns:a16="http://schemas.microsoft.com/office/drawing/2014/main" id="{75CECEC9-A784-872E-443B-B25665FC1FC9}"/>
              </a:ext>
            </a:extLst>
          </p:cNvPr>
          <p:cNvGraphicFramePr>
            <a:graphicFrameLocks noGrp="1"/>
          </p:cNvGraphicFramePr>
          <p:nvPr>
            <p:extLst>
              <p:ext uri="{D42A27DB-BD31-4B8C-83A1-F6EECF244321}">
                <p14:modId xmlns:p14="http://schemas.microsoft.com/office/powerpoint/2010/main" val="1874923911"/>
              </p:ext>
            </p:extLst>
          </p:nvPr>
        </p:nvGraphicFramePr>
        <p:xfrm>
          <a:off x="170810" y="1012747"/>
          <a:ext cx="8001995" cy="3199082"/>
        </p:xfrm>
        <a:graphic>
          <a:graphicData uri="http://schemas.openxmlformats.org/drawingml/2006/table">
            <a:tbl>
              <a:tblPr firstRow="1" bandRow="1">
                <a:tableStyleId>{5C22544A-7EE6-4342-B048-85BDC9FD1C3A}</a:tableStyleId>
              </a:tblPr>
              <a:tblGrid>
                <a:gridCol w="1888178">
                  <a:extLst>
                    <a:ext uri="{9D8B030D-6E8A-4147-A177-3AD203B41FA5}">
                      <a16:colId xmlns:a16="http://schemas.microsoft.com/office/drawing/2014/main" val="4163327751"/>
                    </a:ext>
                  </a:extLst>
                </a:gridCol>
                <a:gridCol w="6113817">
                  <a:extLst>
                    <a:ext uri="{9D8B030D-6E8A-4147-A177-3AD203B41FA5}">
                      <a16:colId xmlns:a16="http://schemas.microsoft.com/office/drawing/2014/main" val="629728014"/>
                    </a:ext>
                  </a:extLst>
                </a:gridCol>
              </a:tblGrid>
              <a:tr h="624181">
                <a:tc>
                  <a:txBody>
                    <a:bodyPr/>
                    <a:lstStyle/>
                    <a:p>
                      <a:pPr algn="ctr"/>
                      <a:r>
                        <a:rPr lang="en-US" sz="1600" b="1" kern="1200" dirty="0">
                          <a:solidFill>
                            <a:schemeClr val="tx1"/>
                          </a:solidFill>
                          <a:latin typeface="+mn-lt"/>
                          <a:ea typeface="+mn-ea"/>
                          <a:cs typeface="+mn-cs"/>
                        </a:rPr>
                        <a:t>Red</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1A5A7"/>
                    </a:solidFill>
                  </a:tcPr>
                </a:tc>
                <a:tc>
                  <a:txBody>
                    <a:bodyPr/>
                    <a:lstStyle/>
                    <a:p>
                      <a:pPr marL="0" indent="0">
                        <a:buFont typeface="Arial" panose="020B0604020202020204" pitchFamily="34" charset="0"/>
                        <a:buNone/>
                      </a:pPr>
                      <a:r>
                        <a:rPr lang="en-US" sz="1600" b="0" kern="1200" dirty="0">
                          <a:solidFill>
                            <a:srgbClr val="253746"/>
                          </a:solidFill>
                          <a:latin typeface="+mn-lt"/>
                          <a:ea typeface="+mn-ea"/>
                          <a:cs typeface="+mn-cs"/>
                        </a:rPr>
                        <a:t>Afghanistan, Bhutan*, Cuba, Iran, Libya, North Korea, Somalia, Sudan, Syria, Venezuela</a:t>
                      </a:r>
                      <a:r>
                        <a:rPr lang="en-US" sz="1600" b="0" dirty="0">
                          <a:solidFill>
                            <a:srgbClr val="253746"/>
                          </a:solidFill>
                        </a:rPr>
                        <a:t>, Yemen</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1990837"/>
                  </a:ext>
                </a:extLst>
              </a:tr>
              <a:tr h="6241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Orange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C79"/>
                    </a:solidFill>
                  </a:tcPr>
                </a:tc>
                <a:tc>
                  <a:txBody>
                    <a:bodyPr/>
                    <a:lstStyle/>
                    <a:p>
                      <a:pPr marL="0" indent="0" algn="l" defTabSz="914400" rtl="0" eaLnBrk="1" latinLnBrk="0" hangingPunct="1">
                        <a:buFont typeface="Arial" panose="020B0604020202020204" pitchFamily="34" charset="0"/>
                        <a:buNone/>
                      </a:pPr>
                      <a:r>
                        <a:rPr lang="en-US" sz="1600" b="0" kern="1200" dirty="0">
                          <a:solidFill>
                            <a:srgbClr val="253746"/>
                          </a:solidFill>
                          <a:latin typeface="+mn-lt"/>
                          <a:ea typeface="+mn-ea"/>
                          <a:cs typeface="+mn-cs"/>
                        </a:rPr>
                        <a:t>Belarus*, Eritrea, Haiti, Laos, Myanmar, Pakistan*, Russia*, Sierra Leone*, South Sudan, Turkmenistan*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6125005"/>
                  </a:ext>
                </a:extLst>
              </a:tr>
              <a:tr h="12588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mn-lt"/>
                          <a:ea typeface="+mn-ea"/>
                          <a:cs typeface="+mn-cs"/>
                        </a:rPr>
                        <a:t>Yellow</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8F"/>
                    </a:solidFill>
                  </a:tcPr>
                </a:tc>
                <a:tc>
                  <a:txBody>
                    <a:bodyPr/>
                    <a:lstStyle/>
                    <a:p>
                      <a:r>
                        <a:rPr lang="en-US" sz="1600" b="0" kern="1200" dirty="0">
                          <a:solidFill>
                            <a:srgbClr val="253746"/>
                          </a:solidFill>
                          <a:latin typeface="+mn-lt"/>
                          <a:ea typeface="+mn-ea"/>
                          <a:cs typeface="+mn-cs"/>
                        </a:rPr>
                        <a:t>Angola, Antigua and Barbuda, Benin, Burkina Faso, Cabo Verde, Cambodia, Cameroon, Chad, DROC, Dominica, Equatorial Guinea, Gambia, Liberia, Malawi, Mauritania, Republic of the Congo, St. Kitts and Nevis, St. Lucia, São Tomé and Príncipe, East Timor*, Vanuatu, Zimbabwe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0947983"/>
                  </a:ext>
                </a:extLst>
              </a:tr>
              <a:tr h="6147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Subject to Prior Trump Travel Bans But Not on Reported List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EEB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rgbClr val="253746"/>
                          </a:solidFill>
                          <a:latin typeface="+mn-lt"/>
                          <a:ea typeface="+mn-ea"/>
                          <a:cs typeface="+mn-cs"/>
                        </a:rPr>
                        <a:t>China (limited categories), Iraq, Kyrgyzstan, Nigeria, Tanzania</a:t>
                      </a:r>
                      <a:endParaRPr lang="en-US" sz="1600" b="0" i="0" kern="1200" dirty="0">
                        <a:solidFill>
                          <a:schemeClr val="dk1"/>
                        </a:solidFill>
                        <a:effectLst/>
                        <a:latin typeface="+mn-lt"/>
                        <a:ea typeface="+mn-ea"/>
                        <a:cs typeface="+mn-cs"/>
                      </a:endParaRPr>
                    </a:p>
                    <a:p>
                      <a:endParaRPr lang="en-US" sz="1600" b="0" kern="1200" dirty="0">
                        <a:solidFill>
                          <a:srgbClr val="253746"/>
                        </a:solidFill>
                        <a:latin typeface="+mn-lt"/>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141650095"/>
                  </a:ext>
                </a:extLst>
              </a:tr>
            </a:tbl>
          </a:graphicData>
        </a:graphic>
      </p:graphicFrame>
      <p:sp>
        <p:nvSpPr>
          <p:cNvPr id="9" name="TextBox 8">
            <a:extLst>
              <a:ext uri="{FF2B5EF4-FFF2-40B4-BE49-F238E27FC236}">
                <a16:creationId xmlns:a16="http://schemas.microsoft.com/office/drawing/2014/main" id="{066D8591-714C-B22D-C57F-8789384DC2AA}"/>
              </a:ext>
            </a:extLst>
          </p:cNvPr>
          <p:cNvSpPr txBox="1"/>
          <p:nvPr/>
        </p:nvSpPr>
        <p:spPr>
          <a:xfrm>
            <a:off x="1149004" y="-794749"/>
            <a:ext cx="5762159" cy="646331"/>
          </a:xfrm>
          <a:prstGeom prst="rect">
            <a:avLst/>
          </a:prstGeom>
          <a:noFill/>
        </p:spPr>
        <p:txBody>
          <a:bodyPr wrap="square">
            <a:spAutoFit/>
          </a:bodyPr>
          <a:lstStyle/>
          <a:p>
            <a:r>
              <a:rPr lang="en-US" sz="1100" b="1" dirty="0">
                <a:solidFill>
                  <a:srgbClr val="253746"/>
                </a:solidFill>
              </a:rPr>
              <a:t>Sources: </a:t>
            </a:r>
            <a:r>
              <a:rPr lang="en-US" sz="1100" dirty="0">
                <a:solidFill>
                  <a:srgbClr val="253746"/>
                </a:solidFill>
              </a:rPr>
              <a:t>David Bier </a:t>
            </a:r>
            <a:r>
              <a:rPr lang="en-US" sz="1100" dirty="0">
                <a:solidFill>
                  <a:srgbClr val="253746"/>
                </a:solidFill>
                <a:hlinkClick r:id="rId3">
                  <a:extLst>
                    <a:ext uri="{A12FA001-AC4F-418D-AE19-62706E023703}">
                      <ahyp:hlinkClr xmlns:ahyp="http://schemas.microsoft.com/office/drawing/2018/hyperlinkcolor" val="tx"/>
                    </a:ext>
                  </a:extLst>
                </a:hlinkClick>
              </a:rPr>
              <a:t>“</a:t>
            </a:r>
            <a:r>
              <a:rPr lang="en-US" sz="1100" i="0" dirty="0">
                <a:solidFill>
                  <a:srgbClr val="253746"/>
                </a:solidFill>
                <a:effectLst/>
                <a:hlinkClick r:id="rId4">
                  <a:extLst>
                    <a:ext uri="{A12FA001-AC4F-418D-AE19-62706E023703}">
                      <ahyp:hlinkClr xmlns:ahyp="http://schemas.microsoft.com/office/drawing/2018/hyperlinkcolor" val="tx"/>
                    </a:ext>
                  </a:extLst>
                </a:hlinkClick>
              </a:rPr>
              <a:t>A New, Discriminatory, and Arbitrary Legal Immigration System Is Coming</a:t>
            </a:r>
            <a:r>
              <a:rPr lang="en-US" sz="1100" i="0" dirty="0">
                <a:solidFill>
                  <a:srgbClr val="253746"/>
                </a:solidFill>
                <a:effectLst/>
              </a:rPr>
              <a:t>,” </a:t>
            </a:r>
            <a:r>
              <a:rPr lang="en-US" sz="1100" i="0" u="none" strike="noStrike" dirty="0">
                <a:solidFill>
                  <a:srgbClr val="253746"/>
                </a:solidFill>
                <a:effectLst/>
                <a:hlinkClick r:id="rId5">
                  <a:extLst>
                    <a:ext uri="{A12FA001-AC4F-418D-AE19-62706E023703}">
                      <ahyp:hlinkClr xmlns:ahyp="http://schemas.microsoft.com/office/drawing/2018/hyperlinkcolor" val="tx"/>
                    </a:ext>
                  </a:extLst>
                </a:hlinkClick>
              </a:rPr>
              <a:t>New York Times</a:t>
            </a:r>
            <a:r>
              <a:rPr lang="en-US" sz="1100" i="0" u="none" strike="noStrike" dirty="0">
                <a:solidFill>
                  <a:srgbClr val="253746"/>
                </a:solidFill>
                <a:effectLst/>
                <a:hlinkClick r:id="rId3">
                  <a:extLst>
                    <a:ext uri="{A12FA001-AC4F-418D-AE19-62706E023703}">
                      <ahyp:hlinkClr xmlns:ahyp="http://schemas.microsoft.com/office/drawing/2018/hyperlinkcolor" val="tx"/>
                    </a:ext>
                  </a:extLst>
                </a:hlinkClick>
              </a:rPr>
              <a:t>, </a:t>
            </a:r>
            <a:r>
              <a:rPr lang="en-US" sz="1100" i="0" u="none" strike="noStrike" dirty="0">
                <a:solidFill>
                  <a:srgbClr val="253746"/>
                </a:solidFill>
                <a:effectLst/>
                <a:hlinkClick r:id="rId6">
                  <a:extLst>
                    <a:ext uri="{A12FA001-AC4F-418D-AE19-62706E023703}">
                      <ahyp:hlinkClr xmlns:ahyp="http://schemas.microsoft.com/office/drawing/2018/hyperlinkcolor" val="tx"/>
                    </a:ext>
                  </a:extLst>
                </a:hlinkClick>
              </a:rPr>
              <a:t>Reuters</a:t>
            </a:r>
            <a:r>
              <a:rPr lang="en-US" sz="1100" i="0" u="none" strike="noStrike" dirty="0">
                <a:solidFill>
                  <a:srgbClr val="253746"/>
                </a:solidFill>
                <a:effectLst/>
              </a:rPr>
              <a:t>, </a:t>
            </a:r>
            <a:r>
              <a:rPr lang="en-US" sz="1100" i="0" u="none" strike="noStrike" dirty="0">
                <a:solidFill>
                  <a:srgbClr val="253746"/>
                </a:solidFill>
                <a:effectLst/>
                <a:hlinkClick r:id="rId7">
                  <a:extLst>
                    <a:ext uri="{A12FA001-AC4F-418D-AE19-62706E023703}">
                      <ahyp:hlinkClr xmlns:ahyp="http://schemas.microsoft.com/office/drawing/2018/hyperlinkcolor" val="tx"/>
                    </a:ext>
                  </a:extLst>
                </a:hlinkClick>
              </a:rPr>
              <a:t>NAFSA archive</a:t>
            </a:r>
            <a:r>
              <a:rPr lang="en-US" sz="1100" i="0" u="none" strike="noStrike" dirty="0">
                <a:solidFill>
                  <a:srgbClr val="253746"/>
                </a:solidFill>
                <a:effectLst/>
              </a:rPr>
              <a:t>, and </a:t>
            </a:r>
            <a:r>
              <a:rPr lang="en-US" sz="1100" i="0" u="none" strike="noStrike" dirty="0">
                <a:solidFill>
                  <a:srgbClr val="253746"/>
                </a:solidFill>
                <a:effectLst/>
                <a:hlinkClick r:id="rId8">
                  <a:extLst>
                    <a:ext uri="{A12FA001-AC4F-418D-AE19-62706E023703}">
                      <ahyp:hlinkClr xmlns:ahyp="http://schemas.microsoft.com/office/drawing/2018/hyperlinkcolor" val="tx"/>
                    </a:ext>
                  </a:extLst>
                </a:hlinkClick>
              </a:rPr>
              <a:t>MPI</a:t>
            </a:r>
            <a:r>
              <a:rPr lang="en-US" sz="1100" i="0" u="none" strike="noStrike" dirty="0">
                <a:solidFill>
                  <a:srgbClr val="253746"/>
                </a:solidFill>
                <a:effectLst/>
              </a:rPr>
              <a:t>.</a:t>
            </a:r>
          </a:p>
          <a:p>
            <a:r>
              <a:rPr lang="en-US" sz="1400" dirty="0">
                <a:solidFill>
                  <a:srgbClr val="253746"/>
                </a:solidFill>
              </a:rPr>
              <a:t>*</a:t>
            </a:r>
            <a:r>
              <a:rPr lang="en-US" sz="1100" dirty="0">
                <a:solidFill>
                  <a:srgbClr val="253746"/>
                </a:solidFill>
              </a:rPr>
              <a:t>Indicates NYT and Reuters disagree on level.</a:t>
            </a:r>
          </a:p>
        </p:txBody>
      </p:sp>
      <p:sp>
        <p:nvSpPr>
          <p:cNvPr id="3" name="Rectangle 2">
            <a:extLst>
              <a:ext uri="{FF2B5EF4-FFF2-40B4-BE49-F238E27FC236}">
                <a16:creationId xmlns:a16="http://schemas.microsoft.com/office/drawing/2014/main" id="{C941E4ED-818E-69B8-D8B7-1B603EC2B2BD}"/>
              </a:ext>
            </a:extLst>
          </p:cNvPr>
          <p:cNvSpPr/>
          <p:nvPr/>
        </p:nvSpPr>
        <p:spPr>
          <a:xfrm>
            <a:off x="0" y="4202200"/>
            <a:ext cx="9144000" cy="434542"/>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1088">
              <a:tabLst>
                <a:tab pos="1031875" algn="l"/>
              </a:tabLst>
            </a:pPr>
            <a:r>
              <a:rPr lang="en-US" sz="1600" b="1" kern="100" dirty="0">
                <a:solidFill>
                  <a:schemeClr val="tx1"/>
                </a:solidFill>
                <a:latin typeface="Aptos" panose="020B0004020202020204" pitchFamily="34" charset="0"/>
                <a:cs typeface="Arial" panose="020B0604020202020204" pitchFamily="34" charset="0"/>
              </a:rPr>
              <a:t>*This is the previously reported list – it will likely change if/when it is announced.</a:t>
            </a:r>
            <a:endParaRPr lang="en-US" sz="1600" dirty="0"/>
          </a:p>
        </p:txBody>
      </p:sp>
    </p:spTree>
    <p:extLst>
      <p:ext uri="{BB962C8B-B14F-4D97-AF65-F5344CB8AC3E}">
        <p14:creationId xmlns:p14="http://schemas.microsoft.com/office/powerpoint/2010/main" val="179030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AA0D-F29A-6A20-6162-986073A708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79419B-D9C9-1B96-21D9-323212C37DA0}"/>
              </a:ext>
            </a:extLst>
          </p:cNvPr>
          <p:cNvSpPr>
            <a:spLocks noGrp="1"/>
          </p:cNvSpPr>
          <p:nvPr>
            <p:ph type="body" sz="quarter" idx="10"/>
          </p:nvPr>
        </p:nvSpPr>
        <p:spPr>
          <a:xfrm>
            <a:off x="170809" y="258187"/>
            <a:ext cx="7931200" cy="434542"/>
          </a:xfrm>
        </p:spPr>
        <p:txBody>
          <a:bodyPr/>
          <a:lstStyle/>
          <a:p>
            <a:r>
              <a:rPr lang="en-US" dirty="0"/>
              <a:t>Student/Scholar Risk Factor #2: Criminal History</a:t>
            </a:r>
          </a:p>
        </p:txBody>
      </p:sp>
      <p:sp>
        <p:nvSpPr>
          <p:cNvPr id="4" name="Text Placeholder 2">
            <a:extLst>
              <a:ext uri="{FF2B5EF4-FFF2-40B4-BE49-F238E27FC236}">
                <a16:creationId xmlns:a16="http://schemas.microsoft.com/office/drawing/2014/main" id="{556ADAE7-5B50-E4A1-65FF-D86F27A637EC}"/>
              </a:ext>
            </a:extLst>
          </p:cNvPr>
          <p:cNvSpPr>
            <a:spLocks noGrp="1"/>
          </p:cNvSpPr>
          <p:nvPr>
            <p:ph type="body" sz="quarter" idx="11"/>
          </p:nvPr>
        </p:nvSpPr>
        <p:spPr>
          <a:xfrm>
            <a:off x="170809" y="724800"/>
            <a:ext cx="8748748" cy="634838"/>
          </a:xfrm>
        </p:spPr>
        <p:txBody>
          <a:bodyPr/>
          <a:lstStyle/>
          <a:p>
            <a:r>
              <a:rPr lang="en-US" sz="1450" dirty="0"/>
              <a:t>ANY past criminal history at all makes students/scholars vulnerable to enforcement action and significantly raises the risk of travel. </a:t>
            </a:r>
          </a:p>
        </p:txBody>
      </p:sp>
      <p:sp>
        <p:nvSpPr>
          <p:cNvPr id="32" name="Text Placeholder 3">
            <a:extLst>
              <a:ext uri="{FF2B5EF4-FFF2-40B4-BE49-F238E27FC236}">
                <a16:creationId xmlns:a16="http://schemas.microsoft.com/office/drawing/2014/main" id="{D994130D-A339-F70D-29BB-9D7F5C643AAD}"/>
              </a:ext>
            </a:extLst>
          </p:cNvPr>
          <p:cNvSpPr txBox="1">
            <a:spLocks/>
          </p:cNvSpPr>
          <p:nvPr/>
        </p:nvSpPr>
        <p:spPr>
          <a:xfrm>
            <a:off x="1509824" y="1398272"/>
            <a:ext cx="6592186" cy="3245085"/>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spcAft>
                <a:spcPts val="1200"/>
              </a:spcAft>
              <a:buClr>
                <a:srgbClr val="009CDB"/>
              </a:buClr>
              <a:defRPr/>
            </a:pPr>
            <a:r>
              <a:rPr lang="en-US" sz="1600" b="1" dirty="0">
                <a:solidFill>
                  <a:srgbClr val="000000"/>
                </a:solidFill>
              </a:rPr>
              <a:t>Criminal history should be broadly construed. </a:t>
            </a:r>
          </a:p>
          <a:p>
            <a:pPr marL="452438" lvl="1" indent="-219075" defTabSz="1208172">
              <a:spcBef>
                <a:spcPts val="0"/>
              </a:spcBef>
              <a:spcAft>
                <a:spcPts val="1200"/>
              </a:spcAft>
              <a:buClr>
                <a:srgbClr val="009CDB"/>
              </a:buClr>
              <a:buFont typeface="Calibri" panose="020F0502020204030204" pitchFamily="34" charset="0"/>
              <a:buChar char="̶"/>
              <a:defRPr/>
            </a:pPr>
            <a:r>
              <a:rPr lang="en-US" sz="1600" dirty="0">
                <a:solidFill>
                  <a:srgbClr val="000000"/>
                </a:solidFill>
              </a:rPr>
              <a:t>Have they ever had an </a:t>
            </a:r>
            <a:r>
              <a:rPr lang="en-US" sz="1600" b="1" dirty="0">
                <a:solidFill>
                  <a:srgbClr val="000000"/>
                </a:solidFill>
              </a:rPr>
              <a:t>interaction with law enforcement</a:t>
            </a:r>
            <a:r>
              <a:rPr lang="en-US" sz="1600" dirty="0">
                <a:solidFill>
                  <a:srgbClr val="000000"/>
                </a:solidFill>
              </a:rPr>
              <a:t>? </a:t>
            </a:r>
          </a:p>
          <a:p>
            <a:pPr marL="452438" lvl="1" indent="-219075" defTabSz="1208172">
              <a:spcBef>
                <a:spcPts val="0"/>
              </a:spcBef>
              <a:spcAft>
                <a:spcPts val="1200"/>
              </a:spcAft>
              <a:buClr>
                <a:srgbClr val="009CDB"/>
              </a:buClr>
              <a:buFont typeface="Calibri" panose="020F0502020204030204" pitchFamily="34" charset="0"/>
              <a:buChar char="̶"/>
              <a:defRPr/>
            </a:pPr>
            <a:r>
              <a:rPr lang="en-US" sz="1600" dirty="0">
                <a:solidFill>
                  <a:srgbClr val="000000"/>
                </a:solidFill>
              </a:rPr>
              <a:t>Have they been </a:t>
            </a:r>
            <a:r>
              <a:rPr lang="en-US" sz="1600" b="1" dirty="0">
                <a:solidFill>
                  <a:srgbClr val="000000"/>
                </a:solidFill>
              </a:rPr>
              <a:t>arrested even if the charges were dropped</a:t>
            </a:r>
            <a:r>
              <a:rPr lang="en-US" sz="1600" dirty="0">
                <a:solidFill>
                  <a:srgbClr val="000000"/>
                </a:solidFill>
              </a:rPr>
              <a:t>?</a:t>
            </a:r>
          </a:p>
          <a:p>
            <a:pPr marL="452438" lvl="1" indent="-219075" defTabSz="1208172">
              <a:spcBef>
                <a:spcPts val="0"/>
              </a:spcBef>
              <a:spcAft>
                <a:spcPts val="1200"/>
              </a:spcAft>
              <a:buClr>
                <a:srgbClr val="009CDB"/>
              </a:buClr>
              <a:buFont typeface="Calibri" panose="020F0502020204030204" pitchFamily="34" charset="0"/>
              <a:buChar char="̶"/>
              <a:defRPr/>
            </a:pPr>
            <a:r>
              <a:rPr lang="en-US" sz="1600" dirty="0">
                <a:solidFill>
                  <a:srgbClr val="000000"/>
                </a:solidFill>
              </a:rPr>
              <a:t>This includes </a:t>
            </a:r>
            <a:r>
              <a:rPr lang="en-US" sz="1600" b="1" dirty="0">
                <a:solidFill>
                  <a:srgbClr val="000000"/>
                </a:solidFill>
              </a:rPr>
              <a:t>any arrests tied to recent campus protests, drug use, DUI, DWI, etc.</a:t>
            </a:r>
          </a:p>
          <a:p>
            <a:pPr defTabSz="1208172">
              <a:spcBef>
                <a:spcPts val="0"/>
              </a:spcBef>
              <a:spcAft>
                <a:spcPts val="1200"/>
              </a:spcAft>
              <a:buClr>
                <a:srgbClr val="009CDB"/>
              </a:buClr>
              <a:defRPr/>
            </a:pPr>
            <a:r>
              <a:rPr lang="en-US" sz="1600" b="1" dirty="0">
                <a:solidFill>
                  <a:srgbClr val="000000"/>
                </a:solidFill>
              </a:rPr>
              <a:t>These types of incidents are likely visible to immigration officials.</a:t>
            </a:r>
          </a:p>
          <a:p>
            <a:pPr defTabSz="1208172">
              <a:spcBef>
                <a:spcPts val="0"/>
              </a:spcBef>
              <a:spcAft>
                <a:spcPts val="1200"/>
              </a:spcAft>
              <a:buClr>
                <a:srgbClr val="009CDB"/>
              </a:buClr>
              <a:defRPr/>
            </a:pPr>
            <a:endParaRPr lang="en-US" sz="1400" b="1" dirty="0">
              <a:solidFill>
                <a:srgbClr val="000000"/>
              </a:solidFill>
            </a:endParaRPr>
          </a:p>
        </p:txBody>
      </p:sp>
      <p:pic>
        <p:nvPicPr>
          <p:cNvPr id="5" name="Graphic 4" descr="Handcuffs with solid fill">
            <a:extLst>
              <a:ext uri="{FF2B5EF4-FFF2-40B4-BE49-F238E27FC236}">
                <a16:creationId xmlns:a16="http://schemas.microsoft.com/office/drawing/2014/main" id="{3024EA2B-986A-03A4-976A-974986E05C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916" y="1683369"/>
            <a:ext cx="1212112" cy="1212112"/>
          </a:xfrm>
          <a:prstGeom prst="rect">
            <a:avLst/>
          </a:prstGeom>
        </p:spPr>
      </p:pic>
    </p:spTree>
    <p:extLst>
      <p:ext uri="{BB962C8B-B14F-4D97-AF65-F5344CB8AC3E}">
        <p14:creationId xmlns:p14="http://schemas.microsoft.com/office/powerpoint/2010/main" val="317476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9EEF-6F8C-9A20-B198-7610CCE94E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57D19A4-143E-2C66-1D6E-AE9DB8DA9081}"/>
              </a:ext>
            </a:extLst>
          </p:cNvPr>
          <p:cNvSpPr>
            <a:spLocks noGrp="1"/>
          </p:cNvSpPr>
          <p:nvPr>
            <p:ph type="body" sz="quarter" idx="10"/>
          </p:nvPr>
        </p:nvSpPr>
        <p:spPr>
          <a:xfrm>
            <a:off x="170809" y="258187"/>
            <a:ext cx="7931200" cy="434542"/>
          </a:xfrm>
        </p:spPr>
        <p:txBody>
          <a:bodyPr/>
          <a:lstStyle/>
          <a:p>
            <a:r>
              <a:rPr lang="en-US" dirty="0"/>
              <a:t>Student/Scholar Risk Factor #3: Social Media + Electronics</a:t>
            </a:r>
          </a:p>
        </p:txBody>
      </p:sp>
      <p:sp>
        <p:nvSpPr>
          <p:cNvPr id="4" name="Text Placeholder 2">
            <a:extLst>
              <a:ext uri="{FF2B5EF4-FFF2-40B4-BE49-F238E27FC236}">
                <a16:creationId xmlns:a16="http://schemas.microsoft.com/office/drawing/2014/main" id="{9FBD98E2-06F2-B0C8-1E76-B74F986C8C65}"/>
              </a:ext>
            </a:extLst>
          </p:cNvPr>
          <p:cNvSpPr>
            <a:spLocks noGrp="1"/>
          </p:cNvSpPr>
          <p:nvPr>
            <p:ph type="body" sz="quarter" idx="11"/>
          </p:nvPr>
        </p:nvSpPr>
        <p:spPr>
          <a:xfrm>
            <a:off x="186084" y="1001593"/>
            <a:ext cx="8609397" cy="634838"/>
          </a:xfrm>
        </p:spPr>
        <p:txBody>
          <a:bodyPr/>
          <a:lstStyle/>
          <a:p>
            <a:r>
              <a:rPr lang="en-US" sz="1450" dirty="0"/>
              <a:t>Rights to express oneself may run counter to broad immigration authorities in real time when entering the United States. </a:t>
            </a:r>
          </a:p>
        </p:txBody>
      </p:sp>
      <p:sp>
        <p:nvSpPr>
          <p:cNvPr id="32" name="Text Placeholder 3">
            <a:extLst>
              <a:ext uri="{FF2B5EF4-FFF2-40B4-BE49-F238E27FC236}">
                <a16:creationId xmlns:a16="http://schemas.microsoft.com/office/drawing/2014/main" id="{BBE74018-10DB-CFDB-EFB7-081FDEFE8BC1}"/>
              </a:ext>
            </a:extLst>
          </p:cNvPr>
          <p:cNvSpPr txBox="1">
            <a:spLocks/>
          </p:cNvSpPr>
          <p:nvPr/>
        </p:nvSpPr>
        <p:spPr>
          <a:xfrm>
            <a:off x="1501094" y="1670505"/>
            <a:ext cx="7270382" cy="3245085"/>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spcAft>
                <a:spcPts val="1200"/>
              </a:spcAft>
              <a:buClr>
                <a:srgbClr val="009CDB"/>
              </a:buClr>
              <a:defRPr/>
            </a:pPr>
            <a:r>
              <a:rPr lang="en-US" sz="1500" dirty="0">
                <a:solidFill>
                  <a:srgbClr val="000000"/>
                </a:solidFill>
              </a:rPr>
              <a:t>The U.S. </a:t>
            </a:r>
            <a:r>
              <a:rPr lang="en-US" sz="1500" b="1" dirty="0">
                <a:solidFill>
                  <a:srgbClr val="000000"/>
                </a:solidFill>
              </a:rPr>
              <a:t>government can and may examine phone and electronic devices </a:t>
            </a:r>
            <a:r>
              <a:rPr lang="en-US" sz="1500" dirty="0">
                <a:solidFill>
                  <a:srgbClr val="000000"/>
                </a:solidFill>
              </a:rPr>
              <a:t>at the border.  Rights may vary based on your immigration status.</a:t>
            </a:r>
          </a:p>
          <a:p>
            <a:pPr defTabSz="1208172">
              <a:spcBef>
                <a:spcPts val="0"/>
              </a:spcBef>
              <a:spcAft>
                <a:spcPts val="1200"/>
              </a:spcAft>
              <a:buClr>
                <a:srgbClr val="009CDB"/>
              </a:buClr>
              <a:defRPr/>
            </a:pPr>
            <a:r>
              <a:rPr lang="en-US" sz="1500" b="1" dirty="0">
                <a:solidFill>
                  <a:srgbClr val="000000"/>
                </a:solidFill>
              </a:rPr>
              <a:t>Social media vetting has increased with the help of AI tools.  </a:t>
            </a:r>
            <a:r>
              <a:rPr lang="en-US" sz="1500" dirty="0">
                <a:solidFill>
                  <a:srgbClr val="000000"/>
                </a:solidFill>
              </a:rPr>
              <a:t>For posts on social media, including LinkedIn, assume officials know or can find it.</a:t>
            </a:r>
          </a:p>
          <a:p>
            <a:pPr defTabSz="1208172">
              <a:spcBef>
                <a:spcPts val="0"/>
              </a:spcBef>
              <a:spcAft>
                <a:spcPts val="1200"/>
              </a:spcAft>
              <a:buClr>
                <a:srgbClr val="009CDB"/>
              </a:buClr>
              <a:defRPr/>
            </a:pPr>
            <a:r>
              <a:rPr lang="en-US" sz="1500" dirty="0">
                <a:solidFill>
                  <a:srgbClr val="000000"/>
                </a:solidFill>
              </a:rPr>
              <a:t>It is not clear what viewpoints the government may find objectionable enough to   deny entry, but </a:t>
            </a:r>
            <a:r>
              <a:rPr lang="en-US" sz="1500" b="1" dirty="0">
                <a:solidFill>
                  <a:srgbClr val="000000"/>
                </a:solidFill>
              </a:rPr>
              <a:t>vetting </a:t>
            </a:r>
            <a:r>
              <a:rPr lang="en-US" sz="1500" dirty="0">
                <a:solidFill>
                  <a:srgbClr val="000000"/>
                </a:solidFill>
              </a:rPr>
              <a:t>is</a:t>
            </a:r>
            <a:r>
              <a:rPr lang="en-US" sz="1500" b="1" dirty="0">
                <a:solidFill>
                  <a:srgbClr val="000000"/>
                </a:solidFill>
              </a:rPr>
              <a:t> </a:t>
            </a:r>
            <a:r>
              <a:rPr lang="en-US" sz="1500" dirty="0">
                <a:solidFill>
                  <a:srgbClr val="000000"/>
                </a:solidFill>
              </a:rPr>
              <a:t>likely to focus on </a:t>
            </a:r>
            <a:r>
              <a:rPr lang="en-US" sz="1500" b="1" dirty="0">
                <a:solidFill>
                  <a:srgbClr val="000000"/>
                </a:solidFill>
              </a:rPr>
              <a:t>perceived antisemitism, communism, Marxism, and other views </a:t>
            </a:r>
            <a:r>
              <a:rPr lang="en-US" sz="1500" dirty="0">
                <a:solidFill>
                  <a:srgbClr val="000000"/>
                </a:solidFill>
              </a:rPr>
              <a:t>that officials may consider “contrary to American values.”</a:t>
            </a:r>
          </a:p>
        </p:txBody>
      </p:sp>
      <p:pic>
        <p:nvPicPr>
          <p:cNvPr id="6" name="Graphic 5" descr="Laptop with solid fill">
            <a:extLst>
              <a:ext uri="{FF2B5EF4-FFF2-40B4-BE49-F238E27FC236}">
                <a16:creationId xmlns:a16="http://schemas.microsoft.com/office/drawing/2014/main" id="{1E498642-1E19-848C-024A-7500A527F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134" y="2085475"/>
            <a:ext cx="758878" cy="758878"/>
          </a:xfrm>
          <a:prstGeom prst="rect">
            <a:avLst/>
          </a:prstGeom>
        </p:spPr>
      </p:pic>
      <p:pic>
        <p:nvPicPr>
          <p:cNvPr id="8" name="Graphic 7" descr="Comment Like with solid fill">
            <a:extLst>
              <a:ext uri="{FF2B5EF4-FFF2-40B4-BE49-F238E27FC236}">
                <a16:creationId xmlns:a16="http://schemas.microsoft.com/office/drawing/2014/main" id="{48C73E5E-9C6B-2AF8-2932-8AA54CB11E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127" y="1593702"/>
            <a:ext cx="692879" cy="692879"/>
          </a:xfrm>
          <a:prstGeom prst="rect">
            <a:avLst/>
          </a:prstGeom>
        </p:spPr>
      </p:pic>
      <p:pic>
        <p:nvPicPr>
          <p:cNvPr id="13" name="Graphic 12" descr="Online Network with solid fill">
            <a:extLst>
              <a:ext uri="{FF2B5EF4-FFF2-40B4-BE49-F238E27FC236}">
                <a16:creationId xmlns:a16="http://schemas.microsoft.com/office/drawing/2014/main" id="{9470CE50-4DC1-6804-0A2F-7D19B7989F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17596">
            <a:off x="143290" y="3060381"/>
            <a:ext cx="692879" cy="692879"/>
          </a:xfrm>
          <a:prstGeom prst="rect">
            <a:avLst/>
          </a:prstGeom>
        </p:spPr>
      </p:pic>
      <p:pic>
        <p:nvPicPr>
          <p:cNvPr id="15" name="Graphic 14" descr="Hashtag with solid fill">
            <a:extLst>
              <a:ext uri="{FF2B5EF4-FFF2-40B4-BE49-F238E27FC236}">
                <a16:creationId xmlns:a16="http://schemas.microsoft.com/office/drawing/2014/main" id="{D36BC0C9-D94E-CD68-D2A7-D2CF7320DE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0490" y="2750976"/>
            <a:ext cx="568335" cy="568335"/>
          </a:xfrm>
          <a:prstGeom prst="rect">
            <a:avLst/>
          </a:prstGeom>
        </p:spPr>
      </p:pic>
    </p:spTree>
    <p:extLst>
      <p:ext uri="{BB962C8B-B14F-4D97-AF65-F5344CB8AC3E}">
        <p14:creationId xmlns:p14="http://schemas.microsoft.com/office/powerpoint/2010/main" val="90454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B74A45A-612F-0B1F-387D-DF34398A9853}"/>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232073" y="-3462"/>
            <a:ext cx="1911927" cy="514696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00C4843-A3D3-3706-45C0-D6705694B5D0}"/>
              </a:ext>
            </a:extLst>
          </p:cNvPr>
          <p:cNvSpPr>
            <a:spLocks noGrp="1"/>
          </p:cNvSpPr>
          <p:nvPr>
            <p:ph type="body" sz="quarter" idx="10"/>
          </p:nvPr>
        </p:nvSpPr>
        <p:spPr/>
        <p:txBody>
          <a:bodyPr/>
          <a:lstStyle/>
          <a:p>
            <a:r>
              <a:rPr lang="en-US" dirty="0"/>
              <a:t>Post-Inauguration State of Play</a:t>
            </a:r>
          </a:p>
        </p:txBody>
      </p:sp>
      <p:sp>
        <p:nvSpPr>
          <p:cNvPr id="3" name="Text Placeholder 2">
            <a:extLst>
              <a:ext uri="{FF2B5EF4-FFF2-40B4-BE49-F238E27FC236}">
                <a16:creationId xmlns:a16="http://schemas.microsoft.com/office/drawing/2014/main" id="{72C49717-DF59-B9BA-F7FC-014266741D0D}"/>
              </a:ext>
            </a:extLst>
          </p:cNvPr>
          <p:cNvSpPr>
            <a:spLocks noGrp="1"/>
          </p:cNvSpPr>
          <p:nvPr>
            <p:ph type="body" sz="quarter" idx="11"/>
          </p:nvPr>
        </p:nvSpPr>
        <p:spPr>
          <a:xfrm>
            <a:off x="170809" y="724800"/>
            <a:ext cx="6800008" cy="434542"/>
          </a:xfrm>
        </p:spPr>
        <p:txBody>
          <a:bodyPr/>
          <a:lstStyle/>
          <a:p>
            <a:r>
              <a:rPr lang="en-US" dirty="0"/>
              <a:t>Many early executive actions on immigration have had direct and indirect effects on universities, scholars, and students.</a:t>
            </a:r>
          </a:p>
          <a:p>
            <a:endParaRPr lang="en-US" sz="1600" dirty="0"/>
          </a:p>
        </p:txBody>
      </p:sp>
      <p:sp>
        <p:nvSpPr>
          <p:cNvPr id="4" name="Text Placeholder 3">
            <a:extLst>
              <a:ext uri="{FF2B5EF4-FFF2-40B4-BE49-F238E27FC236}">
                <a16:creationId xmlns:a16="http://schemas.microsoft.com/office/drawing/2014/main" id="{C7124041-BE35-3DB1-55F8-04EAC5D2C6AA}"/>
              </a:ext>
            </a:extLst>
          </p:cNvPr>
          <p:cNvSpPr txBox="1">
            <a:spLocks/>
          </p:cNvSpPr>
          <p:nvPr/>
        </p:nvSpPr>
        <p:spPr>
          <a:xfrm>
            <a:off x="170808" y="1443861"/>
            <a:ext cx="6800008" cy="2668804"/>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buClr>
                <a:srgbClr val="009CDB"/>
              </a:buClr>
              <a:buFont typeface="Wingdings" panose="05000000000000000000" pitchFamily="2" charset="2"/>
              <a:buChar char="§"/>
            </a:pPr>
            <a:r>
              <a:rPr lang="en-US" sz="1500" dirty="0"/>
              <a:t>This administration has taken numerous actions that impact immigration, including executive orders and presidential memos, as well as with agency policy directives, notices, and regulation proposals</a:t>
            </a:r>
          </a:p>
          <a:p>
            <a:pPr marL="0" indent="0">
              <a:spcBef>
                <a:spcPts val="0"/>
              </a:spcBef>
              <a:spcAft>
                <a:spcPts val="1200"/>
              </a:spcAft>
              <a:buClr>
                <a:srgbClr val="009CDB"/>
              </a:buClr>
              <a:buNone/>
            </a:pPr>
            <a:endParaRPr lang="en-US" sz="1500" dirty="0"/>
          </a:p>
          <a:p>
            <a:pPr>
              <a:spcBef>
                <a:spcPts val="0"/>
              </a:spcBef>
              <a:spcAft>
                <a:spcPts val="1200"/>
              </a:spcAft>
              <a:buClr>
                <a:srgbClr val="009CDB"/>
              </a:buClr>
              <a:buFont typeface="Wingdings" panose="05000000000000000000" pitchFamily="2" charset="2"/>
              <a:buChar char="§"/>
            </a:pPr>
            <a:r>
              <a:rPr lang="en-US" sz="1500" dirty="0"/>
              <a:t>Many of these actions have had both an immediate impact and have </a:t>
            </a:r>
            <a:r>
              <a:rPr lang="en-US" sz="1500" b="1" dirty="0"/>
              <a:t>set in motion additional impacts and changes over time</a:t>
            </a:r>
          </a:p>
          <a:p>
            <a:pPr marL="0" indent="0">
              <a:spcBef>
                <a:spcPts val="0"/>
              </a:spcBef>
              <a:spcAft>
                <a:spcPts val="1200"/>
              </a:spcAft>
              <a:buClr>
                <a:srgbClr val="009CDB"/>
              </a:buClr>
              <a:buNone/>
            </a:pPr>
            <a:endParaRPr lang="en-US" sz="1500" b="1" dirty="0"/>
          </a:p>
          <a:p>
            <a:pPr>
              <a:spcBef>
                <a:spcPts val="0"/>
              </a:spcBef>
              <a:spcAft>
                <a:spcPts val="1200"/>
              </a:spcAft>
              <a:buClr>
                <a:srgbClr val="009CDB"/>
              </a:buClr>
              <a:buFont typeface="Wingdings" panose="05000000000000000000" pitchFamily="2" charset="2"/>
              <a:buChar char="§"/>
            </a:pPr>
            <a:r>
              <a:rPr lang="en-US" sz="1500" dirty="0"/>
              <a:t>Within the first few months, these changes can be seen through agency trends and enforcement actions </a:t>
            </a:r>
          </a:p>
          <a:p>
            <a:pPr marL="0" indent="0">
              <a:spcBef>
                <a:spcPts val="0"/>
              </a:spcBef>
              <a:spcAft>
                <a:spcPts val="1100"/>
              </a:spcAft>
              <a:buClr>
                <a:srgbClr val="009CDB"/>
              </a:buClr>
              <a:buNone/>
            </a:pPr>
            <a:endParaRPr lang="en-US" sz="1500" dirty="0"/>
          </a:p>
          <a:p>
            <a:pPr>
              <a:spcBef>
                <a:spcPts val="0"/>
              </a:spcBef>
              <a:spcAft>
                <a:spcPts val="1100"/>
              </a:spcAft>
              <a:buClr>
                <a:srgbClr val="009CDB"/>
              </a:buClr>
              <a:buFont typeface="Wingdings" panose="05000000000000000000" pitchFamily="2" charset="2"/>
              <a:buChar char="§"/>
            </a:pPr>
            <a:endParaRPr lang="en-US" sz="1500" dirty="0"/>
          </a:p>
          <a:p>
            <a:pPr marL="0" indent="0">
              <a:spcBef>
                <a:spcPts val="0"/>
              </a:spcBef>
              <a:spcAft>
                <a:spcPts val="1100"/>
              </a:spcAft>
              <a:buClr>
                <a:srgbClr val="009CDB"/>
              </a:buClr>
              <a:buNone/>
            </a:pPr>
            <a:endParaRPr lang="en-US" sz="1300" dirty="0"/>
          </a:p>
          <a:p>
            <a:pPr>
              <a:spcBef>
                <a:spcPts val="0"/>
              </a:spcBef>
              <a:spcAft>
                <a:spcPts val="1200"/>
              </a:spcAft>
              <a:buClr>
                <a:srgbClr val="009CDB"/>
              </a:buClr>
              <a:buFont typeface="Wingdings" panose="05000000000000000000" pitchFamily="2" charset="2"/>
              <a:buChar char="§"/>
            </a:pPr>
            <a:endParaRPr lang="en-US" sz="1300" dirty="0"/>
          </a:p>
        </p:txBody>
      </p:sp>
      <p:sp>
        <p:nvSpPr>
          <p:cNvPr id="7" name="Slide Number Placeholder 5">
            <a:extLst>
              <a:ext uri="{FF2B5EF4-FFF2-40B4-BE49-F238E27FC236}">
                <a16:creationId xmlns:a16="http://schemas.microsoft.com/office/drawing/2014/main" id="{9FAA580E-045C-0E84-4796-62805798676E}"/>
              </a:ext>
            </a:extLst>
          </p:cNvPr>
          <p:cNvSpPr txBox="1">
            <a:spLocks/>
          </p:cNvSpPr>
          <p:nvPr/>
        </p:nvSpPr>
        <p:spPr>
          <a:xfrm>
            <a:off x="8814477" y="4887635"/>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z="800" smtClean="0">
                <a:solidFill>
                  <a:srgbClr val="009CDC"/>
                </a:solidFill>
              </a:rPr>
              <a:pPr/>
              <a:t>3</a:t>
            </a:fld>
            <a:endParaRPr lang="en-US" sz="800" dirty="0">
              <a:solidFill>
                <a:srgbClr val="009CDC"/>
              </a:solidFill>
            </a:endParaRPr>
          </a:p>
        </p:txBody>
      </p:sp>
    </p:spTree>
    <p:extLst>
      <p:ext uri="{BB962C8B-B14F-4D97-AF65-F5344CB8AC3E}">
        <p14:creationId xmlns:p14="http://schemas.microsoft.com/office/powerpoint/2010/main" val="145677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E114-418E-FB86-F502-ED3A0ED67C3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6FED14-4863-34A5-ED98-C4C60E48E09E}"/>
              </a:ext>
            </a:extLst>
          </p:cNvPr>
          <p:cNvSpPr>
            <a:spLocks noGrp="1"/>
          </p:cNvSpPr>
          <p:nvPr>
            <p:ph type="body" sz="quarter" idx="10"/>
          </p:nvPr>
        </p:nvSpPr>
        <p:spPr>
          <a:xfrm>
            <a:off x="170809" y="258187"/>
            <a:ext cx="7931200" cy="434542"/>
          </a:xfrm>
        </p:spPr>
        <p:txBody>
          <a:bodyPr/>
          <a:lstStyle/>
          <a:p>
            <a:r>
              <a:rPr lang="en-US" dirty="0"/>
              <a:t>Student/Scholar Risk Factor #4: Immigration Status</a:t>
            </a:r>
          </a:p>
        </p:txBody>
      </p:sp>
      <p:sp>
        <p:nvSpPr>
          <p:cNvPr id="32" name="Text Placeholder 3">
            <a:extLst>
              <a:ext uri="{FF2B5EF4-FFF2-40B4-BE49-F238E27FC236}">
                <a16:creationId xmlns:a16="http://schemas.microsoft.com/office/drawing/2014/main" id="{6B665F1D-74E6-7494-216E-18ACBCB42879}"/>
              </a:ext>
            </a:extLst>
          </p:cNvPr>
          <p:cNvSpPr txBox="1">
            <a:spLocks/>
          </p:cNvSpPr>
          <p:nvPr/>
        </p:nvSpPr>
        <p:spPr>
          <a:xfrm>
            <a:off x="224565" y="966491"/>
            <a:ext cx="7499902" cy="253019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spcAft>
                <a:spcPts val="1200"/>
              </a:spcAft>
              <a:buClr>
                <a:srgbClr val="009CDB"/>
              </a:buClr>
              <a:defRPr/>
            </a:pPr>
            <a:r>
              <a:rPr lang="en-US" sz="1600" dirty="0">
                <a:solidFill>
                  <a:srgbClr val="000000"/>
                </a:solidFill>
              </a:rPr>
              <a:t>Least durable statuses include DACA and Temporary Protected Status (TPS)</a:t>
            </a:r>
          </a:p>
          <a:p>
            <a:pPr defTabSz="1208172">
              <a:spcBef>
                <a:spcPts val="0"/>
              </a:spcBef>
              <a:spcAft>
                <a:spcPts val="1200"/>
              </a:spcAft>
              <a:buClr>
                <a:srgbClr val="009CDB"/>
              </a:buClr>
              <a:defRPr/>
            </a:pPr>
            <a:r>
              <a:rPr lang="en-US" sz="1600" dirty="0">
                <a:solidFill>
                  <a:srgbClr val="000000"/>
                </a:solidFill>
              </a:rPr>
              <a:t>Visa holders are not guaranteed entry at the border if an individual is found inadmissible</a:t>
            </a:r>
          </a:p>
          <a:p>
            <a:pPr defTabSz="1208172">
              <a:spcBef>
                <a:spcPts val="0"/>
              </a:spcBef>
              <a:spcAft>
                <a:spcPts val="1200"/>
              </a:spcAft>
              <a:buClr>
                <a:srgbClr val="009CDB"/>
              </a:buClr>
              <a:defRPr/>
            </a:pPr>
            <a:r>
              <a:rPr lang="en-US" sz="1600" dirty="0">
                <a:solidFill>
                  <a:srgbClr val="000000"/>
                </a:solidFill>
              </a:rPr>
              <a:t>Green card holders can also face friction, though they have more procedural due process rights</a:t>
            </a:r>
          </a:p>
        </p:txBody>
      </p:sp>
      <p:sp>
        <p:nvSpPr>
          <p:cNvPr id="9" name="Rectangle 8">
            <a:extLst>
              <a:ext uri="{FF2B5EF4-FFF2-40B4-BE49-F238E27FC236}">
                <a16:creationId xmlns:a16="http://schemas.microsoft.com/office/drawing/2014/main" id="{3709373A-FAFE-B150-B89B-95853C0E85EC}"/>
              </a:ext>
            </a:extLst>
          </p:cNvPr>
          <p:cNvSpPr/>
          <p:nvPr/>
        </p:nvSpPr>
        <p:spPr>
          <a:xfrm>
            <a:off x="0" y="2995861"/>
            <a:ext cx="9144000" cy="695842"/>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1088">
              <a:tabLst>
                <a:tab pos="1031875" algn="l"/>
              </a:tabLst>
            </a:pPr>
            <a:r>
              <a:rPr lang="en-US" sz="1600" b="1" kern="100" dirty="0">
                <a:solidFill>
                  <a:schemeClr val="tx1"/>
                </a:solidFill>
                <a:effectLst/>
                <a:latin typeface="Aptos" panose="020B0004020202020204" pitchFamily="34" charset="0"/>
                <a:ea typeface="Aptos" panose="020B0004020202020204" pitchFamily="34" charset="0"/>
                <a:cs typeface="Arial" panose="020B0604020202020204" pitchFamily="34" charset="0"/>
              </a:rPr>
              <a:t>Those with less durable statuses should consult a lawyer before travel.</a:t>
            </a:r>
            <a:endParaRPr lang="en-US" sz="1600" dirty="0"/>
          </a:p>
        </p:txBody>
      </p:sp>
      <p:pic>
        <p:nvPicPr>
          <p:cNvPr id="5" name="Graphic 4" descr="Boardroom with solid fill">
            <a:extLst>
              <a:ext uri="{FF2B5EF4-FFF2-40B4-BE49-F238E27FC236}">
                <a16:creationId xmlns:a16="http://schemas.microsoft.com/office/drawing/2014/main" id="{FC6A92D7-99B3-8921-ED75-E24A466D44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995" y="3038982"/>
            <a:ext cx="609600" cy="609600"/>
          </a:xfrm>
          <a:prstGeom prst="rect">
            <a:avLst/>
          </a:prstGeom>
        </p:spPr>
      </p:pic>
    </p:spTree>
    <p:extLst>
      <p:ext uri="{BB962C8B-B14F-4D97-AF65-F5344CB8AC3E}">
        <p14:creationId xmlns:p14="http://schemas.microsoft.com/office/powerpoint/2010/main" val="14783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9ECA1-F2AD-74B1-ECDA-56CC142359BD}"/>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285B95E3-532C-9335-8043-4BCC6E77942B}"/>
              </a:ext>
            </a:extLst>
          </p:cNvPr>
          <p:cNvSpPr>
            <a:spLocks noGrp="1"/>
          </p:cNvSpPr>
          <p:nvPr>
            <p:ph type="subTitle" idx="1"/>
          </p:nvPr>
        </p:nvSpPr>
        <p:spPr>
          <a:xfrm>
            <a:off x="281808" y="2232394"/>
            <a:ext cx="8763516" cy="904863"/>
          </a:xfrm>
        </p:spPr>
        <p:txBody>
          <a:bodyPr/>
          <a:lstStyle/>
          <a:p>
            <a:r>
              <a:rPr lang="en-US" dirty="0">
                <a:solidFill>
                  <a:srgbClr val="009CDC"/>
                </a:solidFill>
              </a:rPr>
              <a:t>INSTITUTIONAL CONSIDERATIONS </a:t>
            </a:r>
          </a:p>
          <a:p>
            <a:r>
              <a:rPr lang="en-US" dirty="0"/>
              <a:t>AND WHAT TO EXPECT GOING FORWARD</a:t>
            </a:r>
          </a:p>
        </p:txBody>
      </p:sp>
    </p:spTree>
    <p:extLst>
      <p:ext uri="{BB962C8B-B14F-4D97-AF65-F5344CB8AC3E}">
        <p14:creationId xmlns:p14="http://schemas.microsoft.com/office/powerpoint/2010/main" val="387333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686F4-FBDB-2ACA-4D5A-2CD63D2D66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F8718B-ADFC-CBEB-6E0E-4E803104A5EA}"/>
              </a:ext>
            </a:extLst>
          </p:cNvPr>
          <p:cNvSpPr>
            <a:spLocks noGrp="1"/>
          </p:cNvSpPr>
          <p:nvPr>
            <p:ph type="body" sz="quarter" idx="10"/>
          </p:nvPr>
        </p:nvSpPr>
        <p:spPr>
          <a:xfrm>
            <a:off x="170808" y="145173"/>
            <a:ext cx="7728591" cy="434542"/>
          </a:xfrm>
        </p:spPr>
        <p:txBody>
          <a:bodyPr/>
          <a:lstStyle/>
          <a:p>
            <a:r>
              <a:rPr lang="en-US" sz="2100" dirty="0"/>
              <a:t>Institutional Considerations In Response To Increased Enforcement, Vetting, and Investigations</a:t>
            </a:r>
          </a:p>
        </p:txBody>
      </p:sp>
      <p:sp>
        <p:nvSpPr>
          <p:cNvPr id="3" name="Text Placeholder 3">
            <a:extLst>
              <a:ext uri="{FF2B5EF4-FFF2-40B4-BE49-F238E27FC236}">
                <a16:creationId xmlns:a16="http://schemas.microsoft.com/office/drawing/2014/main" id="{613DE132-F00A-C93A-32E1-71AD80F9F6E2}"/>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Assistance with law enforcement and immigration agencies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Plans and considerations (including legal, communications, and student support) when enforcement action occurs either on or off campus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Responding to data collection and other government investigation requests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As an employer, consideration of student, scholar, faculty, and staff workforce records and compliance</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415318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C1028-1BEA-9664-03B4-314854AEEC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DCDFFF-FD47-782E-BB78-50686D16E076}"/>
              </a:ext>
            </a:extLst>
          </p:cNvPr>
          <p:cNvSpPr>
            <a:spLocks noGrp="1"/>
          </p:cNvSpPr>
          <p:nvPr>
            <p:ph type="body" sz="quarter" idx="10"/>
          </p:nvPr>
        </p:nvSpPr>
        <p:spPr>
          <a:xfrm>
            <a:off x="170808" y="145173"/>
            <a:ext cx="7728591" cy="434542"/>
          </a:xfrm>
        </p:spPr>
        <p:txBody>
          <a:bodyPr/>
          <a:lstStyle/>
          <a:p>
            <a:r>
              <a:rPr lang="en-US" sz="2100" dirty="0"/>
              <a:t>What to Expect Moving Forward</a:t>
            </a:r>
          </a:p>
        </p:txBody>
      </p:sp>
      <p:sp>
        <p:nvSpPr>
          <p:cNvPr id="4" name="Text Placeholder 3">
            <a:extLst>
              <a:ext uri="{FF2B5EF4-FFF2-40B4-BE49-F238E27FC236}">
                <a16:creationId xmlns:a16="http://schemas.microsoft.com/office/drawing/2014/main" id="{84E062F7-6551-F82F-2F00-256A81ED7518}"/>
              </a:ext>
            </a:extLst>
          </p:cNvPr>
          <p:cNvSpPr txBox="1"/>
          <p:nvPr/>
        </p:nvSpPr>
        <p:spPr>
          <a:xfrm>
            <a:off x="170808" y="783483"/>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Both short-term and longer-term travel bans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Limited visa appointment availability and processing delays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Additional vetting by CBP at ports of entry</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Continued visa revocations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Stricter adjudication standards and processing delays by USCIS on reinstatement, change of status, OPT, self-sponsored green card applications, and other post-graduation employment-based petitions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dirty="0">
                <a:solidFill>
                  <a:srgbClr val="253746"/>
                </a:solidFill>
                <a:latin typeface="Aptos" panose="020B0004020202020204" pitchFamily="34" charset="0"/>
              </a:rPr>
              <a:t>Revival of ICE proposed rule of removing ‘D/S’ as the default admission validity for F-1/J-1 students/scholars</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11386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2EEF0EA-F456-40CA-1D7D-92C3114C74F4}"/>
              </a:ext>
            </a:extLst>
          </p:cNvPr>
          <p:cNvSpPr txBox="1">
            <a:spLocks/>
          </p:cNvSpPr>
          <p:nvPr/>
        </p:nvSpPr>
        <p:spPr>
          <a:xfrm>
            <a:off x="1436062" y="4150034"/>
            <a:ext cx="7293910" cy="993466"/>
          </a:xfrm>
          <a:prstGeom prst="rect">
            <a:avLst/>
          </a:prstGeom>
        </p:spPr>
        <p:txBody>
          <a:bodyPr/>
          <a:lstStyle>
            <a:lvl1pPr marL="0" indent="0" algn="l" defTabSz="914400" rtl="0" eaLnBrk="1" latinLnBrk="0" hangingPunct="1">
              <a:spcBef>
                <a:spcPct val="20000"/>
              </a:spcBef>
              <a:buClr>
                <a:srgbClr val="009CDC"/>
              </a:buClr>
              <a:buFont typeface="Arial" panose="020B0604020202020204" pitchFamily="34" charset="0"/>
              <a:buNone/>
              <a:defRPr sz="800" kern="1200">
                <a:solidFill>
                  <a:srgbClr val="81A8BD"/>
                </a:solidFill>
                <a:latin typeface="+mn-lt"/>
                <a:ea typeface="+mn-ea"/>
                <a:cs typeface="+mn-cs"/>
              </a:defRPr>
            </a:lvl1pPr>
            <a:lvl2pPr marL="457200" indent="0" algn="l" defTabSz="914400" rtl="0" eaLnBrk="1" latinLnBrk="0" hangingPunct="1">
              <a:spcBef>
                <a:spcPct val="20000"/>
              </a:spcBef>
              <a:buClr>
                <a:srgbClr val="009CDC"/>
              </a:buClr>
              <a:buFont typeface=".AppleSystemUIFont" charset="-120"/>
              <a:buNone/>
              <a:defRPr sz="800" kern="1200">
                <a:solidFill>
                  <a:srgbClr val="81A8BD"/>
                </a:solidFill>
                <a:latin typeface="+mn-lt"/>
                <a:ea typeface="+mn-ea"/>
                <a:cs typeface="+mn-cs"/>
              </a:defRPr>
            </a:lvl2pPr>
            <a:lvl3pPr marL="914400" indent="0" algn="l" defTabSz="914400" rtl="0" eaLnBrk="1" latinLnBrk="0" hangingPunct="1">
              <a:spcBef>
                <a:spcPct val="20000"/>
              </a:spcBef>
              <a:buClr>
                <a:srgbClr val="009CDC"/>
              </a:buClr>
              <a:buFont typeface="Courier New" charset="0"/>
              <a:buNone/>
              <a:defRPr sz="800" kern="1200">
                <a:solidFill>
                  <a:srgbClr val="81A8BD"/>
                </a:solidFill>
                <a:latin typeface="+mn-lt"/>
                <a:ea typeface="+mn-ea"/>
                <a:cs typeface="+mn-cs"/>
              </a:defRPr>
            </a:lvl3pPr>
            <a:lvl4pPr marL="1371600" indent="0" algn="l" defTabSz="914400" rtl="0" eaLnBrk="1" latinLnBrk="0" hangingPunct="1">
              <a:spcBef>
                <a:spcPct val="20000"/>
              </a:spcBef>
              <a:buClr>
                <a:srgbClr val="009CDC"/>
              </a:buClr>
              <a:buFont typeface="Arial" charset="0"/>
              <a:buNone/>
              <a:defRPr sz="800" kern="1200">
                <a:solidFill>
                  <a:srgbClr val="81A8BD"/>
                </a:solidFill>
                <a:latin typeface="+mn-lt"/>
                <a:ea typeface="+mn-ea"/>
                <a:cs typeface="+mn-cs"/>
              </a:defRPr>
            </a:lvl4pPr>
            <a:lvl5pPr marL="1828800" indent="0" algn="l" defTabSz="914400" rtl="0" eaLnBrk="1" latinLnBrk="0" hangingPunct="1">
              <a:spcBef>
                <a:spcPct val="20000"/>
              </a:spcBef>
              <a:buClr>
                <a:srgbClr val="009CDC"/>
              </a:buClr>
              <a:buFont typeface="Arial" charset="0"/>
              <a:buNone/>
              <a:defRPr sz="800" kern="1200">
                <a:solidFill>
                  <a:srgbClr val="81A8BD"/>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
                <a:srgbClr val="009CDC"/>
              </a:buClr>
              <a:buSzTx/>
              <a:buFont typeface="Arial" panose="020B0604020202020204" pitchFamily="34" charset="0"/>
              <a:buNone/>
              <a:tabLst/>
              <a:defRPr/>
            </a:pPr>
            <a:r>
              <a:rPr kumimoji="0" lang="en-US" sz="800" b="0" i="0" u="none" strike="noStrike" kern="1200" cap="none" spc="0" normalizeH="0" baseline="0" noProof="0" dirty="0">
                <a:ln>
                  <a:noFill/>
                </a:ln>
                <a:solidFill>
                  <a:schemeClr val="bg2"/>
                </a:solidFill>
                <a:effectLst/>
                <a:uLnTx/>
                <a:uFillTx/>
                <a:latin typeface="Arial"/>
                <a:ea typeface="+mn-ea"/>
                <a:cs typeface="+mn-cs"/>
              </a:rPr>
              <a:t>The information contained herein is current as of April 2025. It is offered for informational purposes only and does not constitute legal advice or give rise to an attorney-client relationship between you and our firm. The information: (</a:t>
            </a:r>
            <a:r>
              <a:rPr kumimoji="0" lang="en-US" sz="800" b="0" i="0" u="none" strike="noStrike" kern="1200" cap="none" spc="0" normalizeH="0" baseline="0" noProof="0" dirty="0" err="1">
                <a:ln>
                  <a:noFill/>
                </a:ln>
                <a:solidFill>
                  <a:schemeClr val="bg2"/>
                </a:solidFill>
                <a:effectLst/>
                <a:uLnTx/>
                <a:uFillTx/>
                <a:latin typeface="Arial"/>
                <a:ea typeface="+mn-ea"/>
                <a:cs typeface="+mn-cs"/>
              </a:rPr>
              <a:t>i</a:t>
            </a:r>
            <a:r>
              <a:rPr kumimoji="0" lang="en-US" sz="800" b="0" i="0" u="none" strike="noStrike" kern="1200" cap="none" spc="0" normalizeH="0" baseline="0" noProof="0" dirty="0">
                <a:ln>
                  <a:noFill/>
                </a:ln>
                <a:solidFill>
                  <a:schemeClr val="bg2"/>
                </a:solidFill>
                <a:effectLst/>
                <a:uLnTx/>
                <a:uFillTx/>
                <a:latin typeface="Arial"/>
                <a:ea typeface="+mn-ea"/>
                <a:cs typeface="+mn-cs"/>
              </a:rPr>
              <a:t>) must be regarded as a practical guide for general information and not a process guide for determining the specific immigration requirements of the countries covered, (ii) should not be a substitute for a more in-depth analysis of applicable facts and circumstances (including, without limitation, criminal or health-related circumstances) conducted by competent professionals, and (iii) does not represent an opinion from Fragomen or any of its agents with regard to the laws of any of the jurisdictions concerned. The information herein does not guarantee the outcome or approval of any immigration application. These materials are subject to copyright by our firm with all rights reserved and shall not be disclosed in whole or in part in any form to any third party absent Fragomen's advance written consent.</a:t>
            </a:r>
          </a:p>
        </p:txBody>
      </p:sp>
    </p:spTree>
    <p:extLst>
      <p:ext uri="{BB962C8B-B14F-4D97-AF65-F5344CB8AC3E}">
        <p14:creationId xmlns:p14="http://schemas.microsoft.com/office/powerpoint/2010/main" val="252409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id="{53210D7E-1969-384D-DE2A-2DC30220A6FA}"/>
              </a:ext>
            </a:extLst>
          </p:cNvPr>
          <p:cNvSpPr txBox="1">
            <a:spLocks/>
          </p:cNvSpPr>
          <p:nvPr/>
        </p:nvSpPr>
        <p:spPr>
          <a:xfrm>
            <a:off x="0" y="2260996"/>
            <a:ext cx="9144000" cy="621507"/>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200">
                <a:solidFill>
                  <a:srgbClr val="049CDB"/>
                </a:solidFill>
                <a:latin typeface="Montserrat" pitchFamily="2" charset="77"/>
              </a:rPr>
              <a:t>THANK</a:t>
            </a:r>
            <a:r>
              <a:rPr lang="en-US" sz="3200" b="1">
                <a:solidFill>
                  <a:srgbClr val="049CDB"/>
                </a:solidFill>
                <a:latin typeface="Montserrat" pitchFamily="2" charset="77"/>
              </a:rPr>
              <a:t> YOU</a:t>
            </a:r>
          </a:p>
        </p:txBody>
      </p:sp>
    </p:spTree>
    <p:extLst>
      <p:ext uri="{BB962C8B-B14F-4D97-AF65-F5344CB8AC3E}">
        <p14:creationId xmlns:p14="http://schemas.microsoft.com/office/powerpoint/2010/main" val="7336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9C2C-4F43-DF4B-F253-E18237CFD492}"/>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D59D3F4-3759-A66B-F478-E94055E3DC38}"/>
              </a:ext>
            </a:extLst>
          </p:cNvPr>
          <p:cNvSpPr>
            <a:spLocks noGrp="1"/>
          </p:cNvSpPr>
          <p:nvPr>
            <p:ph type="subTitle" idx="1"/>
          </p:nvPr>
        </p:nvSpPr>
        <p:spPr>
          <a:xfrm>
            <a:off x="281808" y="2084661"/>
            <a:ext cx="6540011" cy="1200329"/>
          </a:xfrm>
        </p:spPr>
        <p:txBody>
          <a:bodyPr/>
          <a:lstStyle/>
          <a:p>
            <a:r>
              <a:rPr lang="en-US" dirty="0">
                <a:solidFill>
                  <a:srgbClr val="009CDC"/>
                </a:solidFill>
              </a:rPr>
              <a:t>KEY EXECUTIVE AND AGENCY ACTIONS </a:t>
            </a:r>
            <a:r>
              <a:rPr lang="en-US" dirty="0"/>
              <a:t>ON IMMIGRATION UNDER THIS ADMINISTRATION</a:t>
            </a:r>
          </a:p>
        </p:txBody>
      </p:sp>
    </p:spTree>
    <p:extLst>
      <p:ext uri="{BB962C8B-B14F-4D97-AF65-F5344CB8AC3E}">
        <p14:creationId xmlns:p14="http://schemas.microsoft.com/office/powerpoint/2010/main" val="187342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7647-2910-77DF-1764-57147E9B97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FCFA65B-083E-11E0-758E-8F9B00FA03D2}"/>
              </a:ext>
            </a:extLst>
          </p:cNvPr>
          <p:cNvSpPr>
            <a:spLocks noGrp="1"/>
          </p:cNvSpPr>
          <p:nvPr>
            <p:ph type="body" sz="quarter" idx="10"/>
          </p:nvPr>
        </p:nvSpPr>
        <p:spPr>
          <a:xfrm>
            <a:off x="170808" y="145173"/>
            <a:ext cx="7728591" cy="434542"/>
          </a:xfrm>
        </p:spPr>
        <p:txBody>
          <a:bodyPr/>
          <a:lstStyle/>
          <a:p>
            <a:r>
              <a:rPr lang="en-US" sz="2100" dirty="0"/>
              <a:t>Key Executive Orders That Impact International Students and Scholars</a:t>
            </a:r>
          </a:p>
        </p:txBody>
      </p:sp>
      <p:sp>
        <p:nvSpPr>
          <p:cNvPr id="3" name="Text Placeholder 3">
            <a:extLst>
              <a:ext uri="{FF2B5EF4-FFF2-40B4-BE49-F238E27FC236}">
                <a16:creationId xmlns:a16="http://schemas.microsoft.com/office/drawing/2014/main" id="{AFCB1F4C-03D4-8F10-ABA5-9FE0B2747E0D}"/>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b="1" dirty="0">
                <a:solidFill>
                  <a:srgbClr val="253746"/>
                </a:solidFill>
                <a:latin typeface="Aptos" panose="020B0004020202020204" pitchFamily="34" charset="0"/>
              </a:rPr>
              <a:t>EO 14148: Initial Rescissions of Harmful Executive Orders and Actions</a:t>
            </a:r>
          </a:p>
          <a:p>
            <a:pPr marL="0" indent="0" defTabSz="1208172">
              <a:spcBef>
                <a:spcPts val="0"/>
              </a:spcBef>
              <a:buClr>
                <a:srgbClr val="009CDB"/>
              </a:buClr>
              <a:buNone/>
              <a:tabLst>
                <a:tab pos="173038" algn="l"/>
              </a:tabLst>
              <a:defRPr/>
            </a:pPr>
            <a:endParaRPr lang="en-US" sz="1400" b="1"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Rescinds many previous Executive Orders, including those that </a:t>
            </a:r>
            <a:r>
              <a:rPr lang="en-US" sz="1400" b="1" dirty="0">
                <a:solidFill>
                  <a:srgbClr val="253746"/>
                </a:solidFill>
                <a:latin typeface="Aptos" panose="020B0004020202020204" pitchFamily="34" charset="0"/>
              </a:rPr>
              <a:t>reduced barriers to legal immigration</a:t>
            </a:r>
            <a:r>
              <a:rPr lang="en-US" sz="1400" dirty="0">
                <a:solidFill>
                  <a:srgbClr val="253746"/>
                </a:solidFill>
                <a:latin typeface="Aptos" panose="020B0004020202020204" pitchFamily="34" charset="0"/>
              </a:rPr>
              <a:t> and those that </a:t>
            </a:r>
            <a:r>
              <a:rPr lang="en-US" sz="1400" b="1" dirty="0">
                <a:solidFill>
                  <a:srgbClr val="253746"/>
                </a:solidFill>
                <a:latin typeface="Aptos" panose="020B0004020202020204" pitchFamily="34" charset="0"/>
              </a:rPr>
              <a:t>developed mechanisms to attract international students </a:t>
            </a:r>
            <a:r>
              <a:rPr lang="en-US" sz="1400" dirty="0">
                <a:solidFill>
                  <a:srgbClr val="253746"/>
                </a:solidFill>
                <a:latin typeface="Aptos" panose="020B0004020202020204" pitchFamily="34" charset="0"/>
              </a:rPr>
              <a:t>in STEM</a:t>
            </a: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Specifically </a:t>
            </a:r>
            <a:r>
              <a:rPr lang="en-US" sz="1400" b="1" dirty="0">
                <a:solidFill>
                  <a:srgbClr val="253746"/>
                </a:solidFill>
                <a:latin typeface="Aptos" panose="020B0004020202020204" pitchFamily="34" charset="0"/>
              </a:rPr>
              <a:t>rescinds</a:t>
            </a:r>
            <a:r>
              <a:rPr lang="en-US" sz="1400" dirty="0">
                <a:solidFill>
                  <a:srgbClr val="253746"/>
                </a:solidFill>
                <a:latin typeface="Aptos" panose="020B0004020202020204" pitchFamily="34" charset="0"/>
              </a:rPr>
              <a:t> EO that directed immigration agencies to develop ways to help the US attract and retain foreign AI and STEM talent; it was credited with facilitating NIV and IV pathways for critical talent</a:t>
            </a:r>
          </a:p>
        </p:txBody>
      </p:sp>
    </p:spTree>
    <p:extLst>
      <p:ext uri="{BB962C8B-B14F-4D97-AF65-F5344CB8AC3E}">
        <p14:creationId xmlns:p14="http://schemas.microsoft.com/office/powerpoint/2010/main" val="189361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52CC6-2096-0C20-AB87-4B22FDCC7C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2429F5-1DCE-8AB7-6CCC-E418F09E0028}"/>
              </a:ext>
            </a:extLst>
          </p:cNvPr>
          <p:cNvSpPr>
            <a:spLocks noGrp="1"/>
          </p:cNvSpPr>
          <p:nvPr>
            <p:ph type="body" sz="quarter" idx="10"/>
          </p:nvPr>
        </p:nvSpPr>
        <p:spPr>
          <a:xfrm>
            <a:off x="170808" y="145173"/>
            <a:ext cx="7728591" cy="434542"/>
          </a:xfrm>
        </p:spPr>
        <p:txBody>
          <a:bodyPr/>
          <a:lstStyle/>
          <a:p>
            <a:r>
              <a:rPr lang="en-US" sz="2100" dirty="0"/>
              <a:t>Key Executive Orders That Impact International Students and Scholars (Continued)</a:t>
            </a:r>
          </a:p>
        </p:txBody>
      </p:sp>
      <p:sp>
        <p:nvSpPr>
          <p:cNvPr id="3" name="Text Placeholder 3">
            <a:extLst>
              <a:ext uri="{FF2B5EF4-FFF2-40B4-BE49-F238E27FC236}">
                <a16:creationId xmlns:a16="http://schemas.microsoft.com/office/drawing/2014/main" id="{588A11DD-7928-BFFB-F3E3-EFCAF0A18B5D}"/>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b="1" dirty="0">
                <a:solidFill>
                  <a:srgbClr val="253746"/>
                </a:solidFill>
                <a:latin typeface="Aptos" panose="020B0004020202020204" pitchFamily="34" charset="0"/>
              </a:rPr>
              <a:t>EO 14159: Protecting the American People Against Invasion</a:t>
            </a:r>
          </a:p>
          <a:p>
            <a:pPr marL="0" indent="0" defTabSz="1208172">
              <a:spcBef>
                <a:spcPts val="0"/>
              </a:spcBef>
              <a:buClr>
                <a:srgbClr val="009CDB"/>
              </a:buClr>
              <a:buNone/>
              <a:tabLst>
                <a:tab pos="173038" algn="l"/>
              </a:tabLst>
              <a:defRPr/>
            </a:pPr>
            <a:endParaRPr lang="en-US" sz="1400" b="1"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Calls for DHS to authorize state and local law enforcement to be Immigration Officers and to </a:t>
            </a:r>
            <a:r>
              <a:rPr lang="en-US" sz="1400" b="1" dirty="0">
                <a:solidFill>
                  <a:srgbClr val="253746"/>
                </a:solidFill>
                <a:latin typeface="Aptos" panose="020B0004020202020204" pitchFamily="34" charset="0"/>
              </a:rPr>
              <a:t>maximize use of expedited removal authorities</a:t>
            </a:r>
          </a:p>
          <a:p>
            <a:pPr marL="457200" lvl="1" indent="0" defTabSz="1208172">
              <a:spcBef>
                <a:spcPts val="0"/>
              </a:spcBef>
              <a:buClr>
                <a:srgbClr val="009CDB"/>
              </a:buClr>
              <a:buNone/>
              <a:tabLst>
                <a:tab pos="173038" algn="l"/>
              </a:tabLst>
              <a:defRPr/>
            </a:pPr>
            <a:endParaRPr lang="en-US" sz="1400" b="1"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Directs DHS to enable program for the </a:t>
            </a:r>
            <a:r>
              <a:rPr lang="en-US" sz="1400" b="1" dirty="0">
                <a:solidFill>
                  <a:srgbClr val="253746"/>
                </a:solidFill>
                <a:latin typeface="Aptos" panose="020B0004020202020204" pitchFamily="34" charset="0"/>
              </a:rPr>
              <a:t>registration of noncitizens</a:t>
            </a: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225822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2BF2-6348-B73D-E9AC-D47DA0FA07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DDCE50-E07B-D173-D885-2D45334C8D6C}"/>
              </a:ext>
            </a:extLst>
          </p:cNvPr>
          <p:cNvSpPr>
            <a:spLocks noGrp="1"/>
          </p:cNvSpPr>
          <p:nvPr>
            <p:ph type="body" sz="quarter" idx="10"/>
          </p:nvPr>
        </p:nvSpPr>
        <p:spPr>
          <a:xfrm>
            <a:off x="170808" y="145173"/>
            <a:ext cx="7728591" cy="434542"/>
          </a:xfrm>
        </p:spPr>
        <p:txBody>
          <a:bodyPr/>
          <a:lstStyle/>
          <a:p>
            <a:r>
              <a:rPr lang="en-US" sz="2100" dirty="0"/>
              <a:t>Key Executive Orders That Impact International Students and Scholars (Continued)</a:t>
            </a:r>
          </a:p>
        </p:txBody>
      </p:sp>
      <p:sp>
        <p:nvSpPr>
          <p:cNvPr id="3" name="Text Placeholder 3">
            <a:extLst>
              <a:ext uri="{FF2B5EF4-FFF2-40B4-BE49-F238E27FC236}">
                <a16:creationId xmlns:a16="http://schemas.microsoft.com/office/drawing/2014/main" id="{0B5AA121-822B-D907-1806-D5AAD822ADCD}"/>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b="1" dirty="0">
                <a:solidFill>
                  <a:srgbClr val="253746"/>
                </a:solidFill>
                <a:latin typeface="Aptos" panose="020B0004020202020204" pitchFamily="34" charset="0"/>
              </a:rPr>
              <a:t>EO 14161: Protecting the US from Foreign Terrorists and Other National Security/Public Safety Threats</a:t>
            </a:r>
          </a:p>
          <a:p>
            <a:pPr marL="0" indent="0" defTabSz="1208172">
              <a:spcBef>
                <a:spcPts val="0"/>
              </a:spcBef>
              <a:buClr>
                <a:srgbClr val="009CDB"/>
              </a:buClr>
              <a:buNone/>
              <a:tabLst>
                <a:tab pos="173038" algn="l"/>
              </a:tabLst>
              <a:defRPr/>
            </a:pPr>
            <a:endParaRPr lang="en-US" sz="1400" b="1"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Calls for maximum vetting of all noncitizens seeking admission to the U.S. and those already in the U.S</a:t>
            </a: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t>“…the United States must ensure that admitted aliens and aliens otherwise already present in the United States </a:t>
            </a:r>
            <a:r>
              <a:rPr lang="en-US" sz="1400" b="1" dirty="0"/>
              <a:t>do not bear hostile attitudes toward its citizens, culture, government, institutions, or founding principles, and do not advocate for, aid, or support designated foreign terrorists and other threats to our national security</a:t>
            </a:r>
            <a:r>
              <a:rPr lang="en-US" sz="1400" dirty="0"/>
              <a:t>.”</a:t>
            </a: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353656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B85B-AD94-9BBA-9006-F19A1A99B7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A7448A-4D79-73FD-342D-FD77C5BB762D}"/>
              </a:ext>
            </a:extLst>
          </p:cNvPr>
          <p:cNvSpPr>
            <a:spLocks noGrp="1"/>
          </p:cNvSpPr>
          <p:nvPr>
            <p:ph type="body" sz="quarter" idx="10"/>
          </p:nvPr>
        </p:nvSpPr>
        <p:spPr>
          <a:xfrm>
            <a:off x="170808" y="145173"/>
            <a:ext cx="7728591" cy="434542"/>
          </a:xfrm>
        </p:spPr>
        <p:txBody>
          <a:bodyPr/>
          <a:lstStyle/>
          <a:p>
            <a:r>
              <a:rPr lang="en-US" sz="2100" dirty="0"/>
              <a:t>Key Executive Orders That Impact International Students and Scholars (Continued)</a:t>
            </a:r>
          </a:p>
        </p:txBody>
      </p:sp>
      <p:sp>
        <p:nvSpPr>
          <p:cNvPr id="3" name="Text Placeholder 3">
            <a:extLst>
              <a:ext uri="{FF2B5EF4-FFF2-40B4-BE49-F238E27FC236}">
                <a16:creationId xmlns:a16="http://schemas.microsoft.com/office/drawing/2014/main" id="{9A8AF3AB-41CE-655E-9B17-200F40B295E9}"/>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b="1" dirty="0">
                <a:solidFill>
                  <a:srgbClr val="253746"/>
                </a:solidFill>
                <a:latin typeface="Aptos" panose="020B0004020202020204" pitchFamily="34" charset="0"/>
              </a:rPr>
              <a:t>EO 14188: Additional Measures to Combat Anti-Semitism</a:t>
            </a:r>
          </a:p>
          <a:p>
            <a:pPr marL="0" indent="0" defTabSz="1208172">
              <a:spcBef>
                <a:spcPts val="0"/>
              </a:spcBef>
              <a:buClr>
                <a:srgbClr val="009CDB"/>
              </a:buClr>
              <a:buNone/>
              <a:tabLst>
                <a:tab pos="173038" algn="l"/>
              </a:tabLst>
              <a:defRPr/>
            </a:pPr>
            <a:endParaRPr lang="en-US" sz="1400" b="1"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Directs agencies to report on recommendations for higher education institutions to monitor and report noncitizen students and staff for possible removal</a:t>
            </a: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t>“…recommendations for familiarizing institutions of higher education with the grounds for inadmissibility under 8 U.S.C. 1182(a)(3) so that such institutions </a:t>
            </a:r>
            <a:r>
              <a:rPr lang="en-US" sz="1400" b="1" dirty="0"/>
              <a:t>may monitor for and report activities by alien students and staff</a:t>
            </a:r>
            <a:r>
              <a:rPr lang="en-US" sz="1400" dirty="0"/>
              <a:t> relevant to those grounds and for </a:t>
            </a:r>
            <a:r>
              <a:rPr lang="en-US" sz="1400" b="1" dirty="0"/>
              <a:t>ensuring that such reports about aliens lead, as appropriate and consistent with applicable law, to investigations and, if warranted, actions to remove such aliens</a:t>
            </a:r>
            <a:r>
              <a:rPr lang="en-US" sz="1400" dirty="0"/>
              <a:t>.”</a:t>
            </a: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406282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B7E0C-1728-C1E4-EB04-6806A7A6BB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ACD740-C833-6E03-9B2C-93E1B228C934}"/>
              </a:ext>
            </a:extLst>
          </p:cNvPr>
          <p:cNvSpPr>
            <a:spLocks noGrp="1"/>
          </p:cNvSpPr>
          <p:nvPr>
            <p:ph type="body" sz="quarter" idx="10"/>
          </p:nvPr>
        </p:nvSpPr>
        <p:spPr>
          <a:xfrm>
            <a:off x="170808" y="145173"/>
            <a:ext cx="7728591" cy="434542"/>
          </a:xfrm>
        </p:spPr>
        <p:txBody>
          <a:bodyPr/>
          <a:lstStyle/>
          <a:p>
            <a:r>
              <a:rPr lang="en-US" sz="2100" dirty="0"/>
              <a:t>Key Executive Orders That Impact International Students and Scholars (Continued)</a:t>
            </a:r>
          </a:p>
        </p:txBody>
      </p:sp>
      <p:sp>
        <p:nvSpPr>
          <p:cNvPr id="3" name="Text Placeholder 3">
            <a:extLst>
              <a:ext uri="{FF2B5EF4-FFF2-40B4-BE49-F238E27FC236}">
                <a16:creationId xmlns:a16="http://schemas.microsoft.com/office/drawing/2014/main" id="{5CB125CB-BDE2-A025-7BC9-4E18F36D5538}"/>
              </a:ext>
            </a:extLst>
          </p:cNvPr>
          <p:cNvSpPr txBox="1">
            <a:spLocks noGrp="1" noRot="1" noMove="1" noResize="1" noEditPoints="1" noAdjustHandles="1" noChangeArrowheads="1" noChangeShapeType="1"/>
          </p:cNvSpPr>
          <p:nvPr/>
        </p:nvSpPr>
        <p:spPr>
          <a:xfrm>
            <a:off x="170810" y="1141292"/>
            <a:ext cx="8434176" cy="3401831"/>
          </a:xfrm>
          <a:prstGeom prst="rect">
            <a:avLst/>
          </a:prstGeom>
        </p:spPr>
        <p:txBody>
          <a:bodyPr/>
          <a:lstStyle>
            <a:lvl1pPr marL="230188" indent="-230188" algn="l" defTabSz="914400" rtl="0" eaLnBrk="1" latinLnBrk="0" hangingPunct="1">
              <a:spcBef>
                <a:spcPct val="20000"/>
              </a:spcBef>
              <a:buClr>
                <a:schemeClr val="accent1"/>
              </a:buClr>
              <a:buFont typeface="Wingdings" panose="05000000000000000000" pitchFamily="2" charset="2"/>
              <a:buChar char="§"/>
              <a:defRPr sz="1200" b="0" i="0" kern="1200">
                <a:solidFill>
                  <a:schemeClr val="tx1"/>
                </a:solidFill>
                <a:latin typeface="+mn-lt"/>
                <a:ea typeface="Open Sans Light" pitchFamily="2" charset="0"/>
                <a:cs typeface="Open Sans Light" pitchFamily="2" charset="0"/>
              </a:defRPr>
            </a:lvl1pPr>
            <a:lvl2pPr marL="741363" indent="-284163"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2pPr>
            <a:lvl3pPr marL="11430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3pPr>
            <a:lvl4pPr marL="16002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4pPr>
            <a:lvl5pPr marL="2057400" indent="-228600" algn="l" defTabSz="914400" rtl="0" eaLnBrk="1" latinLnBrk="0" hangingPunct="1">
              <a:spcBef>
                <a:spcPct val="20000"/>
              </a:spcBef>
              <a:buClr>
                <a:schemeClr val="accent1"/>
              </a:buClr>
              <a:buFont typeface="System Font Regular"/>
              <a:buChar char="-"/>
              <a:defRPr sz="1200" b="0" i="0" kern="1200">
                <a:solidFill>
                  <a:schemeClr val="tx1"/>
                </a:solidFill>
                <a:latin typeface="+mn-lt"/>
                <a:ea typeface="Open Sans Light" pitchFamily="2" charset="0"/>
                <a:cs typeface="Open Sans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08172">
              <a:spcBef>
                <a:spcPts val="0"/>
              </a:spcBef>
              <a:buClr>
                <a:srgbClr val="009CDB"/>
              </a:buClr>
              <a:tabLst>
                <a:tab pos="173038" algn="l"/>
              </a:tabLst>
              <a:defRPr/>
            </a:pPr>
            <a:r>
              <a:rPr lang="en-US" sz="1400" b="1" dirty="0">
                <a:solidFill>
                  <a:srgbClr val="253746"/>
                </a:solidFill>
                <a:latin typeface="Aptos" panose="020B0004020202020204" pitchFamily="34" charset="0"/>
              </a:rPr>
              <a:t>EO 14222: Implementing the President’s “Department of Government Efficiency” Cost Efficiency Initiative  </a:t>
            </a:r>
          </a:p>
          <a:p>
            <a:pPr marL="0" indent="0" defTabSz="1208172">
              <a:spcBef>
                <a:spcPts val="0"/>
              </a:spcBef>
              <a:buClr>
                <a:srgbClr val="009CDB"/>
              </a:buClr>
              <a:buNone/>
              <a:tabLst>
                <a:tab pos="173038" algn="l"/>
              </a:tabLst>
              <a:defRPr/>
            </a:pPr>
            <a:endParaRPr lang="en-US" sz="1400" b="1"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EO targets discretionary spending through federal contracts, grants, loans, and related instruments</a:t>
            </a:r>
          </a:p>
          <a:p>
            <a:pPr marL="0" indent="0" defTabSz="1208172">
              <a:spcBef>
                <a:spcPts val="0"/>
              </a:spcBef>
              <a:buClr>
                <a:srgbClr val="009CDB"/>
              </a:buClr>
              <a:buNone/>
              <a:tabLst>
                <a:tab pos="173038" algn="l"/>
              </a:tabLst>
              <a:defRPr/>
            </a:pPr>
            <a:endParaRPr lang="en-US" sz="1400" b="1" dirty="0">
              <a:solidFill>
                <a:srgbClr val="253746"/>
              </a:solidFill>
              <a:latin typeface="Aptos" panose="020B0004020202020204" pitchFamily="34" charset="0"/>
            </a:endParaRPr>
          </a:p>
          <a:p>
            <a:pPr marL="0" indent="0" algn="ctr" defTabSz="1208172">
              <a:spcBef>
                <a:spcPts val="0"/>
              </a:spcBef>
              <a:buClr>
                <a:srgbClr val="009CDB"/>
              </a:buClr>
              <a:buNone/>
              <a:tabLst>
                <a:tab pos="173038" algn="l"/>
              </a:tabLst>
              <a:defRPr/>
            </a:pPr>
            <a:r>
              <a:rPr lang="en-US" sz="1400" b="1" dirty="0">
                <a:solidFill>
                  <a:srgbClr val="253746"/>
                </a:solidFill>
                <a:latin typeface="Aptos" panose="020B0004020202020204" pitchFamily="34" charset="0"/>
              </a:rPr>
              <a:t>+</a:t>
            </a:r>
          </a:p>
          <a:p>
            <a:pPr marL="0" indent="0" algn="ctr" defTabSz="1208172">
              <a:spcBef>
                <a:spcPts val="0"/>
              </a:spcBef>
              <a:buClr>
                <a:srgbClr val="009CDB"/>
              </a:buClr>
              <a:buNone/>
              <a:tabLst>
                <a:tab pos="173038" algn="l"/>
              </a:tabLst>
              <a:defRPr/>
            </a:pPr>
            <a:endParaRPr lang="en-US" sz="1400" b="1" dirty="0">
              <a:solidFill>
                <a:srgbClr val="253746"/>
              </a:solidFill>
              <a:latin typeface="Aptos" panose="020B0004020202020204" pitchFamily="34" charset="0"/>
            </a:endParaRPr>
          </a:p>
          <a:p>
            <a:pPr defTabSz="1208172">
              <a:spcBef>
                <a:spcPts val="0"/>
              </a:spcBef>
              <a:buClr>
                <a:srgbClr val="009CDB"/>
              </a:buClr>
              <a:tabLst>
                <a:tab pos="173038" algn="l"/>
              </a:tabLst>
              <a:defRPr/>
            </a:pPr>
            <a:r>
              <a:rPr lang="en-US" sz="1400" b="1" dirty="0">
                <a:solidFill>
                  <a:srgbClr val="253746"/>
                </a:solidFill>
                <a:latin typeface="Aptos" panose="020B0004020202020204" pitchFamily="34" charset="0"/>
              </a:rPr>
              <a:t>Hiring Freeze Memo</a:t>
            </a:r>
          </a:p>
          <a:p>
            <a:pPr marL="457200" lvl="1"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lvl="1" defTabSz="1208172">
              <a:spcBef>
                <a:spcPts val="0"/>
              </a:spcBef>
              <a:buClr>
                <a:srgbClr val="009CDB"/>
              </a:buClr>
              <a:buFont typeface="Wingdings" panose="05000000000000000000" pitchFamily="2" charset="2"/>
              <a:buChar char="v"/>
              <a:tabLst>
                <a:tab pos="173038" algn="l"/>
              </a:tabLst>
              <a:defRPr/>
            </a:pPr>
            <a:r>
              <a:rPr lang="en-US" sz="1400" dirty="0">
                <a:solidFill>
                  <a:srgbClr val="253746"/>
                </a:solidFill>
                <a:latin typeface="Aptos" panose="020B0004020202020204" pitchFamily="34" charset="0"/>
              </a:rPr>
              <a:t>Memo stipulates a federal civilian hiring freeze, as well as to curtail hiring once lifted</a:t>
            </a: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a:p>
            <a:pPr marL="0" indent="0" defTabSz="1208172">
              <a:spcBef>
                <a:spcPts val="0"/>
              </a:spcBef>
              <a:buClr>
                <a:srgbClr val="009CDB"/>
              </a:buClr>
              <a:buNone/>
              <a:tabLst>
                <a:tab pos="173038" algn="l"/>
              </a:tabLst>
              <a:defRPr/>
            </a:pPr>
            <a:endParaRPr lang="en-US" sz="1400" dirty="0">
              <a:solidFill>
                <a:srgbClr val="253746"/>
              </a:solidFill>
              <a:latin typeface="Aptos" panose="020B0004020202020204" pitchFamily="34" charset="0"/>
            </a:endParaRPr>
          </a:p>
        </p:txBody>
      </p:sp>
    </p:spTree>
    <p:extLst>
      <p:ext uri="{BB962C8B-B14F-4D97-AF65-F5344CB8AC3E}">
        <p14:creationId xmlns:p14="http://schemas.microsoft.com/office/powerpoint/2010/main" val="270248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025">
      <a:dk1>
        <a:srgbClr val="253745"/>
      </a:dk1>
      <a:lt1>
        <a:srgbClr val="FFFFFF"/>
      </a:lt1>
      <a:dk2>
        <a:srgbClr val="253745"/>
      </a:dk2>
      <a:lt2>
        <a:srgbClr val="FFFFFF"/>
      </a:lt2>
      <a:accent1>
        <a:srgbClr val="009CDB"/>
      </a:accent1>
      <a:accent2>
        <a:srgbClr val="253745"/>
      </a:accent2>
      <a:accent3>
        <a:srgbClr val="484DD8"/>
      </a:accent3>
      <a:accent4>
        <a:srgbClr val="78C3F2"/>
      </a:accent4>
      <a:accent5>
        <a:srgbClr val="ADCDE2"/>
      </a:accent5>
      <a:accent6>
        <a:srgbClr val="38697C"/>
      </a:accent6>
      <a:hlink>
        <a:srgbClr val="18BEAF"/>
      </a:hlink>
      <a:folHlink>
        <a:srgbClr val="03178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2747DEBA24DF48B53C33832F944EF6" ma:contentTypeVersion="17" ma:contentTypeDescription="Create a new document." ma:contentTypeScope="" ma:versionID="043dec9e73744d20e462d83629bbe7cf">
  <xsd:schema xmlns:xsd="http://www.w3.org/2001/XMLSchema" xmlns:xs="http://www.w3.org/2001/XMLSchema" xmlns:p="http://schemas.microsoft.com/office/2006/metadata/properties" xmlns:ns3="66b7c4f4-3674-4f0d-b934-8e5a5703afa4" xmlns:ns4="90818afa-7178-4d30-b97a-954ddb5e3ac6" targetNamespace="http://schemas.microsoft.com/office/2006/metadata/properties" ma:root="true" ma:fieldsID="976d5c677153417ed4c48aa13d5ec0f7" ns3:_="" ns4:_="">
    <xsd:import namespace="66b7c4f4-3674-4f0d-b934-8e5a5703afa4"/>
    <xsd:import namespace="90818afa-7178-4d30-b97a-954ddb5e3ac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7c4f4-3674-4f0d-b934-8e5a5703af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_activity" ma:index="21" nillable="true" ma:displayName="_activity" ma:hidden="true" ma:internalName="_activity">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0818afa-7178-4d30-b97a-954ddb5e3a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0818afa-7178-4d30-b97a-954ddb5e3ac6">
      <UserInfo>
        <DisplayName>Leonor Echeverria</DisplayName>
        <AccountId>343</AccountId>
        <AccountType/>
      </UserInfo>
    </SharedWithUsers>
    <_activity xmlns="66b7c4f4-3674-4f0d-b934-8e5a5703afa4" xsi:nil="true"/>
  </documentManagement>
</p:properties>
</file>

<file path=customXml/itemProps1.xml><?xml version="1.0" encoding="utf-8"?>
<ds:datastoreItem xmlns:ds="http://schemas.openxmlformats.org/officeDocument/2006/customXml" ds:itemID="{4BEEFFA4-3D52-42DA-8F75-BC0E1254B9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7c4f4-3674-4f0d-b934-8e5a5703afa4"/>
    <ds:schemaRef ds:uri="90818afa-7178-4d30-b97a-954ddb5e3a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9D0058-8B9B-4AD2-8828-0ED4D4014FB0}">
  <ds:schemaRefs>
    <ds:schemaRef ds:uri="http://schemas.microsoft.com/sharepoint/v3/contenttype/forms"/>
  </ds:schemaRefs>
</ds:datastoreItem>
</file>

<file path=customXml/itemProps3.xml><?xml version="1.0" encoding="utf-8"?>
<ds:datastoreItem xmlns:ds="http://schemas.openxmlformats.org/officeDocument/2006/customXml" ds:itemID="{155B265B-8919-4AA5-958D-1F5F3DBE8555}">
  <ds:schemaRefs>
    <ds:schemaRef ds:uri="90818afa-7178-4d30-b97a-954ddb5e3ac6"/>
    <ds:schemaRef ds:uri="http://purl.org/dc/terms/"/>
    <ds:schemaRef ds:uri="66b7c4f4-3674-4f0d-b934-8e5a5703afa4"/>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3431</TotalTime>
  <Words>3129</Words>
  <Application>Microsoft Macintosh PowerPoint</Application>
  <PresentationFormat>On-screen Show (16:9)</PresentationFormat>
  <Paragraphs>297</Paragraphs>
  <Slides>35</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Arial</vt:lpstr>
      <vt:lpstr>Calibri</vt:lpstr>
      <vt:lpstr>Montserrat</vt:lpstr>
      <vt:lpstr>Open Sans Light</vt:lpstr>
      <vt:lpstr>Segoe UI Light</vt:lpstr>
      <vt:lpstr>System Font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Fragomen PPT Template 2019</dc:title>
  <dc:creator/>
  <cp:keywords/>
  <cp:lastModifiedBy>William Fish</cp:lastModifiedBy>
  <cp:revision>58</cp:revision>
  <dcterms:created xsi:type="dcterms:W3CDTF">2019-08-14T21:22:54Z</dcterms:created>
  <dcterms:modified xsi:type="dcterms:W3CDTF">2025-04-10T12:54:43Z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0x010100C82747DEBA24DF48B53C33832F944EF6</vt:lpwstr>
  </property>
  <property fmtid="{D5CDD505-2E9C-101B-9397-08002B2CF9AE}" pid="3" name="_dlc_DocIdItemGuid">
    <vt:lpwstr>96657647-daba-4a27-bb1d-c19af995fe9d</vt:lpwstr>
  </property>
  <property fmtid="{D5CDD505-2E9C-101B-9397-08002B2CF9AE}" pid="4" name="Order">
    <vt:r8>5500</vt:r8>
  </property>
  <property fmtid="{D5CDD505-2E9C-101B-9397-08002B2CF9AE}" pid="5" name="xd_Signature">
    <vt:bool>false</vt:bool>
  </property>
  <property fmtid="{D5CDD505-2E9C-101B-9397-08002B2CF9AE}" pid="6" name="Template Type">
    <vt:lpwstr>PowerPoint Templates</vt:lpwstr>
  </property>
  <property fmtid="{D5CDD505-2E9C-101B-9397-08002B2CF9AE}" pid="7" name="SharedWithUsers">
    <vt:lpwstr>343;#Leonor Echeverria</vt:lpwstr>
  </property>
  <property fmtid="{D5CDD505-2E9C-101B-9397-08002B2CF9AE}" pid="8" name="xd_ProgID">
    <vt:lpwstr/>
  </property>
  <property fmtid="{D5CDD505-2E9C-101B-9397-08002B2CF9AE}" pid="9" name="_ExtendedDescription">
    <vt:lpwstr/>
  </property>
  <property fmtid="{D5CDD505-2E9C-101B-9397-08002B2CF9AE}" pid="10" name="_dlc_DocId">
    <vt:lpwstr>45HQ544SQ4P4-1829472684-55</vt:lpwstr>
  </property>
  <property fmtid="{D5CDD505-2E9C-101B-9397-08002B2CF9AE}" pid="11" name="TriggerFlowInfo">
    <vt:lpwstr/>
  </property>
  <property fmtid="{D5CDD505-2E9C-101B-9397-08002B2CF9AE}" pid="12" name="_dlc_DocIdUrl">
    <vt:lpwstr>https://fdbl.sharepoint.com/sites/mktg/_layouts/15/DocIdRedir.aspx?ID=45HQ544SQ4P4-1829472684-55, 45HQ544SQ4P4-1829472684-55</vt:lpwstr>
  </property>
  <property fmtid="{D5CDD505-2E9C-101B-9397-08002B2CF9AE}" pid="13" name="ComplianceAssetId">
    <vt:lpwstr/>
  </property>
  <property fmtid="{D5CDD505-2E9C-101B-9397-08002B2CF9AE}" pid="14" name="TemplateUrl">
    <vt:lpwstr/>
  </property>
</Properties>
</file>