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69" r:id="rId3"/>
    <p:sldId id="256" r:id="rId4"/>
    <p:sldId id="268"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embeddedFontLst>
    <p:embeddedFont>
      <p:font typeface="A Jannat LT" panose="01000000000000000000" pitchFamily="2" charset="-78"/>
      <p:regular r:id="rId16"/>
      <p:bold r:id="rId17"/>
    </p:embeddedFont>
    <p:embeddedFont>
      <p:font typeface="KFGQPC Uthman Taha Naskh" panose="02000000000000000000" pitchFamily="2" charset="-78"/>
      <p:regular r:id="rId18"/>
      <p:bold r:id="rId19"/>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C46F"/>
    <a:srgbClr val="B98A44"/>
    <a:srgbClr val="926D36"/>
    <a:srgbClr val="D8B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6" d="100"/>
          <a:sy n="66" d="100"/>
        </p:scale>
        <p:origin x="1253" y="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5E8D9F-DBB2-6756-F991-350BF2EA689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81A95C31-AF84-F873-B21E-F897D203F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710C9A0B-07A3-13A5-EBB8-4AF5CE5D2D96}"/>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AE485913-CCEB-D625-6FBC-752BC8322390}"/>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F81463F4-899E-F377-3E40-A275B322CDCF}"/>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333764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9F8BA9-89BF-E9F6-9C67-D5356C42F016}"/>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E5010D90-79FC-0FB0-C19E-B576470616D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B95CB9B3-9CDB-9B0E-8DD6-3450801E147F}"/>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C09C6B3A-AFCF-45FA-0F6F-CF4F5FAB894E}"/>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F10D3BE6-10FD-A5AE-1248-EFCB9A70ECC3}"/>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96683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6BD98E2-EE82-0450-802D-F26483791BE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CC933C34-6436-9088-2E18-F171879D5D8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A0390570-B43A-B256-A937-F4131EE81DB2}"/>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6016C98C-4E6C-D0D9-791E-9321EC293785}"/>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77D43422-8084-D4E6-C8E9-717939852147}"/>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3524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15/10/1447</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1385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6C0115-CCB2-AF18-BCD4-C4C3AA89B64D}"/>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AB49CA2C-EFF3-01AF-522C-5522AA8CD74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2C3937C-9CF5-5C55-8562-C92D37C238CB}"/>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862398D3-2430-5CED-1544-CA7B24E114C8}"/>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8E3D1581-2B41-2FCC-CE69-51B784DE0A69}"/>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422852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803027-4744-DB06-9E2D-680C0D82A73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B65B600-B068-9413-282E-8D21E4503C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48B38BC-C1B9-6899-6C31-F5ACE08C7B74}"/>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3A33B5D0-4B56-F21D-BEB3-1EDA46E851B3}"/>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E0CBFBE4-50B8-0572-C6A1-49A96439D78E}"/>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44211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893F6A-259C-0A30-C128-12B33E6C3AF1}"/>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7CE81CA8-C605-B2A2-9A45-FB5F8291A82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6C80F663-4E51-A355-BF75-7B47AB978D4B}"/>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B442A5F1-32B5-AFD7-5FEC-FD7A78400D31}"/>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6" name="عنصر نائب للتذييل 5">
            <a:extLst>
              <a:ext uri="{FF2B5EF4-FFF2-40B4-BE49-F238E27FC236}">
                <a16:creationId xmlns:a16="http://schemas.microsoft.com/office/drawing/2014/main" id="{EE785B08-ED32-F79B-B50C-02D2CAEDAFC3}"/>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7C76C94D-FDA2-FFD8-ADB3-3FDA8AFD4D16}"/>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317950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A19E39-8BCF-FD7F-D071-55BAAEB9A2B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BDC2F857-A0E9-63D3-F3D1-63690B335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94A9684-33A9-A25E-3145-77C1DF49043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3502DF8A-16F8-D463-4027-D550E8EC7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C52845F-04FC-06AC-592A-168E1F1BB253}"/>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2459B8CC-FEB8-3510-1139-0B9BAED6AFFA}"/>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8" name="عنصر نائب للتذييل 7">
            <a:extLst>
              <a:ext uri="{FF2B5EF4-FFF2-40B4-BE49-F238E27FC236}">
                <a16:creationId xmlns:a16="http://schemas.microsoft.com/office/drawing/2014/main" id="{299E9755-60AB-7E7C-FA22-EF1646502F90}"/>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40EEADBD-6531-857F-6AFA-BD6247250E4A}"/>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381856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926531-0C40-AB5C-A877-1F1E9D639092}"/>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D9252F86-E96A-0098-6FAB-3F9093DB6DD5}"/>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4" name="عنصر نائب للتذييل 3">
            <a:extLst>
              <a:ext uri="{FF2B5EF4-FFF2-40B4-BE49-F238E27FC236}">
                <a16:creationId xmlns:a16="http://schemas.microsoft.com/office/drawing/2014/main" id="{102F8C07-DDD2-5A6A-B594-ABB0532C9390}"/>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D0D81B67-F028-1F1F-C608-E7022C0BD896}"/>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36588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13E71A6-0840-9317-45B0-DDBE9A9D359C}"/>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3" name="عنصر نائب للتذييل 2">
            <a:extLst>
              <a:ext uri="{FF2B5EF4-FFF2-40B4-BE49-F238E27FC236}">
                <a16:creationId xmlns:a16="http://schemas.microsoft.com/office/drawing/2014/main" id="{E216EAE1-4367-8D3C-629A-6B55D405FA1D}"/>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F17F6001-3E8A-9965-F456-17850217ABBF}"/>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365727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E0A058-3DB7-5603-52C6-5CA91B71C37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3690234E-EBFC-69B7-0134-8DB30D837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318543F2-42D1-402C-247E-9057DDCEF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9DA108F-1888-5FFF-D83A-28721C8ADB90}"/>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6" name="عنصر نائب للتذييل 5">
            <a:extLst>
              <a:ext uri="{FF2B5EF4-FFF2-40B4-BE49-F238E27FC236}">
                <a16:creationId xmlns:a16="http://schemas.microsoft.com/office/drawing/2014/main" id="{5F1935E8-892F-E9A0-B5BF-31F8BB8A0DA0}"/>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6DF8A668-8FAD-897F-DEFC-97E565980FAF}"/>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105103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F19C4D-09B5-57D8-8CFC-87570B0099D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DB6AD404-F087-82CF-AECD-4DE58AC48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D0474D0E-49BB-39F5-DAF1-D517A92D2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262E230-E933-9515-F1FC-B5FDF9D663A8}"/>
              </a:ext>
            </a:extLst>
          </p:cNvPr>
          <p:cNvSpPr>
            <a:spLocks noGrp="1"/>
          </p:cNvSpPr>
          <p:nvPr>
            <p:ph type="dt" sz="half" idx="10"/>
          </p:nvPr>
        </p:nvSpPr>
        <p:spPr/>
        <p:txBody>
          <a:bodyPr/>
          <a:lstStyle/>
          <a:p>
            <a:fld id="{6FF288C8-0222-458F-9EE7-34EB415A5082}" type="datetimeFigureOut">
              <a:rPr lang="ar-JO" smtClean="0"/>
              <a:t>15/10/1447</a:t>
            </a:fld>
            <a:endParaRPr lang="ar-JO"/>
          </a:p>
        </p:txBody>
      </p:sp>
      <p:sp>
        <p:nvSpPr>
          <p:cNvPr id="6" name="عنصر نائب للتذييل 5">
            <a:extLst>
              <a:ext uri="{FF2B5EF4-FFF2-40B4-BE49-F238E27FC236}">
                <a16:creationId xmlns:a16="http://schemas.microsoft.com/office/drawing/2014/main" id="{492535D0-081B-2DE9-6ADF-91225297356B}"/>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2B24638F-D6B7-A274-58CE-1840D52C4F2C}"/>
              </a:ext>
            </a:extLst>
          </p:cNvPr>
          <p:cNvSpPr>
            <a:spLocks noGrp="1"/>
          </p:cNvSpPr>
          <p:nvPr>
            <p:ph type="sldNum" sz="quarter" idx="12"/>
          </p:nvPr>
        </p:nvSpPr>
        <p:spPr/>
        <p:txBody>
          <a:bodyPr/>
          <a:lstStyle/>
          <a:p>
            <a:fld id="{C817AAA4-7A81-453B-832B-208E06F532E2}" type="slidenum">
              <a:rPr lang="ar-JO" smtClean="0"/>
              <a:t>‹#›</a:t>
            </a:fld>
            <a:endParaRPr lang="ar-JO"/>
          </a:p>
        </p:txBody>
      </p:sp>
    </p:spTree>
    <p:extLst>
      <p:ext uri="{BB962C8B-B14F-4D97-AF65-F5344CB8AC3E}">
        <p14:creationId xmlns:p14="http://schemas.microsoft.com/office/powerpoint/2010/main" val="133613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3590051-711C-0F17-AFEC-AF28FB8DF9F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5AAB528E-359B-A9AF-1185-90A232F20D5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2856A79-714A-C9B0-EB4F-B8AD128BAD2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6FF288C8-0222-458F-9EE7-34EB415A5082}"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EAEC8CA0-BFF4-6F2B-13FC-4D50E0255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85BF1D33-2F37-0311-9E69-119F6C59E3C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C817AAA4-7A81-453B-832B-208E06F532E2}" type="slidenum">
              <a:rPr lang="ar-JO" smtClean="0"/>
              <a:t>‹#›</a:t>
            </a:fld>
            <a:endParaRPr lang="ar-JO"/>
          </a:p>
        </p:txBody>
      </p:sp>
    </p:spTree>
    <p:extLst>
      <p:ext uri="{BB962C8B-B14F-4D97-AF65-F5344CB8AC3E}">
        <p14:creationId xmlns:p14="http://schemas.microsoft.com/office/powerpoint/2010/main" val="276391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15/10/1447</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761483837"/>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شكرًا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4924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47A116-3CE5-D063-DD48-3957E00129E5}"/>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256A274E-44DD-4E38-25F2-87803B5AD4C7}"/>
              </a:ext>
            </a:extLst>
          </p:cNvPr>
          <p:cNvSpPr>
            <a:spLocks noChangeArrowheads="1"/>
          </p:cNvSpPr>
          <p:nvPr/>
        </p:nvSpPr>
        <p:spPr bwMode="auto">
          <a:xfrm>
            <a:off x="2782888" y="1750688"/>
            <a:ext cx="8929686" cy="399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1200"/>
              </a:spcAft>
              <a:buClrTx/>
              <a:buSzTx/>
              <a:buFontTx/>
              <a:buNone/>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عائشة رضي الله عنها قالت: ما غِرْتُ على أَحَدٍ من أَزْوَاجِ النبيِّ صلَّى اللهُ عليهِ وسلَّمَ ما غِرْتُ على خديجةَ وما بي أنْ أَكُونَ أَدْرَكْتُها وما ذلكَ إلَّا لِكَثْرَةِ ذكرِ رسولِ اللهِ صلَّى اللهُ عليهِ وسلَّمَ لها وإنْ كان لَيذبحُ الشَّاةَ فَيَتَتَبَّعُ بِها صدايقَ خديجةَ فَيُهْدِيها لهُنَّ</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متفق عليه.</a:t>
            </a: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الوفاء بالوعود التي تقطعها للآخرين مهما كانت بسيطة.</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السؤال عن أصدقاء والديك أو معلميك القدامى وتفقد أحوالهم.</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شكر من قدم لك معروفاً يوماً ما ومحاولة مكافأته ولو بالدعاء.</a:t>
            </a:r>
          </a:p>
        </p:txBody>
      </p:sp>
      <p:sp>
        <p:nvSpPr>
          <p:cNvPr id="2" name="Rectangle 2">
            <a:extLst>
              <a:ext uri="{FF2B5EF4-FFF2-40B4-BE49-F238E27FC236}">
                <a16:creationId xmlns:a16="http://schemas.microsoft.com/office/drawing/2014/main" id="{962182DA-9435-4D66-A829-9E01766D9AF3}"/>
              </a:ext>
            </a:extLst>
          </p:cNvPr>
          <p:cNvSpPr>
            <a:spLocks noChangeArrowheads="1"/>
          </p:cNvSpPr>
          <p:nvPr/>
        </p:nvSpPr>
        <p:spPr bwMode="auto">
          <a:xfrm>
            <a:off x="7477245" y="1114681"/>
            <a:ext cx="4235329"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الوفاء (حفظ العهد والود)</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4284498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3351EF-C465-FD00-EDB7-1DF954C4FCE9}"/>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EE2AE508-990A-A89C-04D6-355F45A01DAA}"/>
              </a:ext>
            </a:extLst>
          </p:cNvPr>
          <p:cNvSpPr>
            <a:spLocks noChangeArrowheads="1"/>
          </p:cNvSpPr>
          <p:nvPr/>
        </p:nvSpPr>
        <p:spPr bwMode="auto">
          <a:xfrm>
            <a:off x="2782888" y="1526268"/>
            <a:ext cx="8929686" cy="444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1200"/>
              </a:spcAft>
              <a:buClrTx/>
              <a:buSzTx/>
              <a:buFontTx/>
              <a:buNone/>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سهل بن سعد رضي الله عنه: جاءَتِ امرَأةٌ ببُردةٍ، قالت: يا رَسولَ اللهِ، إنِّي نَسَجتُ هذه بيَدي أكسوكَها، فأخَذَها رَسولُ اللهِ صلَّى اللهُ عليه وسلَّم مُحتاجًا إليها</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فجَسَّها رَجُلٌ مِنَ القَومِ، فقال: يا رَسولَ اللهِ، اكسُنيها، قال: نَعَم</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فقال له القَومُ: ما أحسَنتَ، سَألتَها إيَّاه، وقد عَرَفتَ أنَّه لا يَرُدُّ سائِلًا، فقال الرَّجُلُ: واللهِ ما سَألتُها إلَّا لتَكونَ كَفَني يَومَ أموتُ. قال سَهلٌ: فكانَت كَفَنَه. رواه البخاري.</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تقديم الضيافة المتاحة في منزلك أو التصدق بوجبات للمحتاجين.</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تخصيص جزء من وقتك لمساعدة زميل في فهم مسألة أو قضاء حاجة.</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تقديم المساعدة المالية أو العينية دون مَنٍّ أو إشعار الآخر بالنقص.</a:t>
            </a:r>
          </a:p>
        </p:txBody>
      </p:sp>
      <p:sp>
        <p:nvSpPr>
          <p:cNvPr id="2" name="Rectangle 2">
            <a:extLst>
              <a:ext uri="{FF2B5EF4-FFF2-40B4-BE49-F238E27FC236}">
                <a16:creationId xmlns:a16="http://schemas.microsoft.com/office/drawing/2014/main" id="{09D0B3B3-8D32-A211-6DF7-E93F767FF2E3}"/>
              </a:ext>
            </a:extLst>
          </p:cNvPr>
          <p:cNvSpPr>
            <a:spLocks noChangeArrowheads="1"/>
          </p:cNvSpPr>
          <p:nvPr/>
        </p:nvSpPr>
        <p:spPr bwMode="auto">
          <a:xfrm>
            <a:off x="7407796" y="890261"/>
            <a:ext cx="4304777"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الجود والكرم (بذل المتاح)</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1549532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1FD9C6-CECB-2152-384A-68143CB6C6F5}"/>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5D80138B-AC4D-90A7-05EA-49EBEAFE4C2B}"/>
              </a:ext>
            </a:extLst>
          </p:cNvPr>
          <p:cNvSpPr>
            <a:spLocks noChangeArrowheads="1"/>
          </p:cNvSpPr>
          <p:nvPr/>
        </p:nvSpPr>
        <p:spPr bwMode="auto">
          <a:xfrm>
            <a:off x="2782888" y="2161057"/>
            <a:ext cx="8929686" cy="317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lvl="0" indent="457200" algn="just" eaLnBrk="0" fontAlgn="base" hangingPunct="0">
              <a:lnSpc>
                <a:spcPts val="3500"/>
              </a:lnSpc>
              <a:spcBef>
                <a:spcPct val="0"/>
              </a:spcBef>
              <a:spcAft>
                <a:spcPts val="1200"/>
              </a:spcAf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أبي سعيد الخدري رضي الله عنه، قال: </a:t>
            </a:r>
            <a:r>
              <a:rPr lang="ar-SA" altLang="ar-JO" sz="2600" dirty="0">
                <a:latin typeface="A Jannat LT" panose="01000000000000000000" pitchFamily="2" charset="-78"/>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كان النبي ﷺ أشدَّ حياءً من العذراء في خِدْرها، فإذا رأى شيئاً يكرَهُه عرفناه في وجهِه" رواه البخاري.</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الترفع عن السب، الشتم، أو السخرية من الآخرين وجهاً لوجه أو إلكترونياً.</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عدم التدخل فيما لا يعنيك أو التلصص على أسرار وشؤون الناس.</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احترام حرمات الناس في الأماكن العامة والتعامل بوقار وحشمة.</a:t>
            </a:r>
          </a:p>
        </p:txBody>
      </p:sp>
      <p:sp>
        <p:nvSpPr>
          <p:cNvPr id="2" name="Rectangle 2">
            <a:extLst>
              <a:ext uri="{FF2B5EF4-FFF2-40B4-BE49-F238E27FC236}">
                <a16:creationId xmlns:a16="http://schemas.microsoft.com/office/drawing/2014/main" id="{C035083E-09E1-50BD-FF33-5F90E48CE090}"/>
              </a:ext>
            </a:extLst>
          </p:cNvPr>
          <p:cNvSpPr>
            <a:spLocks noChangeArrowheads="1"/>
          </p:cNvSpPr>
          <p:nvPr/>
        </p:nvSpPr>
        <p:spPr bwMode="auto">
          <a:xfrm>
            <a:off x="8125428" y="1525050"/>
            <a:ext cx="3587146"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الحياء (زينة النفس)</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2980239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ACCBD0-C672-4DB0-7666-4AAC408F4C97}"/>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E6054196-5CBD-85E1-45B7-EF02D48A3106}"/>
              </a:ext>
            </a:extLst>
          </p:cNvPr>
          <p:cNvSpPr txBox="1"/>
          <p:nvPr/>
        </p:nvSpPr>
        <p:spPr>
          <a:xfrm>
            <a:off x="1334530" y="1977081"/>
            <a:ext cx="9329351" cy="2038865"/>
          </a:xfrm>
          <a:prstGeom prst="rect">
            <a:avLst/>
          </a:prstGeom>
          <a:noFill/>
        </p:spPr>
        <p:txBody>
          <a:bodyPr wrap="square" rtlCol="1">
            <a:spAutoFit/>
          </a:bodyPr>
          <a:lstStyle/>
          <a:p>
            <a:endParaRPr lang="ar-JO" dirty="0"/>
          </a:p>
        </p:txBody>
      </p:sp>
      <p:sp>
        <p:nvSpPr>
          <p:cNvPr id="6" name="Rectangle 2">
            <a:extLst>
              <a:ext uri="{FF2B5EF4-FFF2-40B4-BE49-F238E27FC236}">
                <a16:creationId xmlns:a16="http://schemas.microsoft.com/office/drawing/2014/main" id="{0A150545-B2CF-19FD-967A-67A87B5F5EBE}"/>
              </a:ext>
            </a:extLst>
          </p:cNvPr>
          <p:cNvSpPr>
            <a:spLocks noChangeArrowheads="1"/>
          </p:cNvSpPr>
          <p:nvPr/>
        </p:nvSpPr>
        <p:spPr bwMode="auto">
          <a:xfrm>
            <a:off x="2782888" y="2407310"/>
            <a:ext cx="8929686" cy="204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600"/>
              </a:spcAft>
              <a:buClrTx/>
              <a:buSzTx/>
              <a:buFontTx/>
              <a:buNone/>
              <a:tabLst/>
            </a:pPr>
            <a:r>
              <a:rPr kumimoji="0" lang="ar-SA" altLang="ar-JO" sz="2800" i="0" u="none" strike="noStrike" cap="none" normalizeH="0" baseline="0" dirty="0">
                <a:ln>
                  <a:noFill/>
                </a:ln>
                <a:solidFill>
                  <a:schemeClr val="tx1"/>
                </a:solidFill>
                <a:effectLst/>
                <a:latin typeface="A Jannat LT" panose="01000000000000000000" pitchFamily="2" charset="-78"/>
                <a:cs typeface="+mj-cs"/>
              </a:rPr>
              <a:t>إن عظمة النبي ﷺ لم تكن في شعارات رُفعت، بل في مواقف حُفرت في ذاكرة التاريخ.</a:t>
            </a:r>
            <a:endParaRPr kumimoji="0" lang="ar-JO" altLang="ar-JO" sz="2800" i="0" u="none" strike="noStrike" cap="none" normalizeH="0" baseline="0" dirty="0">
              <a:ln>
                <a:noFill/>
              </a:ln>
              <a:solidFill>
                <a:schemeClr val="tx1"/>
              </a:solidFill>
              <a:effectLst/>
              <a:latin typeface="A Jannat LT" panose="01000000000000000000" pitchFamily="2" charset="-78"/>
              <a:cs typeface="+mj-cs"/>
            </a:endParaRPr>
          </a:p>
          <a:p>
            <a:pPr marL="0" marR="0" lvl="0" indent="457200" algn="just" defTabSz="914400" eaLnBrk="0" fontAlgn="base" latinLnBrk="0" hangingPunct="0">
              <a:lnSpc>
                <a:spcPts val="3500"/>
              </a:lnSpc>
              <a:spcBef>
                <a:spcPct val="0"/>
              </a:spcBef>
              <a:spcAft>
                <a:spcPts val="600"/>
              </a:spcAft>
              <a:buClrTx/>
              <a:buSzTx/>
              <a:buFontTx/>
              <a:buNone/>
              <a:tabLst/>
            </a:pPr>
            <a:r>
              <a:rPr kumimoji="0" lang="ar-SA" altLang="ar-JO" sz="2800" i="0" u="none" strike="noStrike" cap="none" normalizeH="0" baseline="0" dirty="0">
                <a:ln>
                  <a:noFill/>
                </a:ln>
                <a:solidFill>
                  <a:schemeClr val="tx1"/>
                </a:solidFill>
                <a:effectLst/>
                <a:latin typeface="A Jannat LT" panose="01000000000000000000" pitchFamily="2" charset="-78"/>
                <a:cs typeface="+mj-cs"/>
              </a:rPr>
              <a:t>إن تطبيقنا لهذه الأخلاق ليس مجرد عبادة، بل هو صمام أمان لمجتمعاتنا لتعيش في سلام ورقي.</a:t>
            </a:r>
            <a:endParaRPr kumimoji="0" lang="ar-JO" altLang="ar-JO" sz="2800" i="0" u="none" strike="noStrike" cap="none" normalizeH="0" baseline="0" dirty="0">
              <a:ln>
                <a:noFill/>
              </a:ln>
              <a:solidFill>
                <a:schemeClr val="tx1"/>
              </a:solidFill>
              <a:effectLst/>
              <a:latin typeface="A Jannat LT" panose="01000000000000000000" pitchFamily="2" charset="-78"/>
              <a:cs typeface="+mj-cs"/>
            </a:endParaRPr>
          </a:p>
        </p:txBody>
      </p:sp>
    </p:spTree>
    <p:extLst>
      <p:ext uri="{BB962C8B-B14F-4D97-AF65-F5344CB8AC3E}">
        <p14:creationId xmlns:p14="http://schemas.microsoft.com/office/powerpoint/2010/main" val="31100925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B93CB9C-9018-1668-7B4C-83AA51B2FD65}"/>
              </a:ext>
            </a:extLst>
          </p:cNvPr>
          <p:cNvSpPr>
            <a:spLocks noChangeArrowheads="1"/>
          </p:cNvSpPr>
          <p:nvPr/>
        </p:nvSpPr>
        <p:spPr bwMode="auto">
          <a:xfrm>
            <a:off x="1902107" y="3689616"/>
            <a:ext cx="5563564" cy="9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algn="ctr">
              <a:spcBef>
                <a:spcPts val="0"/>
              </a:spcBef>
            </a:pPr>
            <a:r>
              <a:rPr lang="ar-JO" sz="2400" b="1" dirty="0">
                <a:latin typeface="KFGQPC Uthman Taha Naskh" panose="02000000000000000000" pitchFamily="2" charset="-78"/>
                <a:cs typeface="KFGQPC Uthman Taha Naskh" panose="02000000000000000000" pitchFamily="2" charset="-78"/>
              </a:rPr>
              <a:t>قناة البوربوينت الإسلامي</a:t>
            </a:r>
          </a:p>
          <a:p>
            <a:pPr algn="ctr" rtl="0"/>
            <a:r>
              <a:rPr lang="en-US" sz="2400" dirty="0">
                <a:cs typeface="KFGQPC Uthman Taha Naskh" panose="02000000000000000000" pitchFamily="2" charset="-78"/>
              </a:rPr>
              <a:t>youtube.com/@IslamicPowerPoint</a:t>
            </a:r>
            <a:endParaRPr lang="ar-JO" sz="2400" dirty="0">
              <a:latin typeface="KFGQPC Uthman Taha Naskh" panose="02000000000000000000" pitchFamily="2" charset="-78"/>
              <a:cs typeface="KFGQPC Uthman Taha Naskh" panose="02000000000000000000" pitchFamily="2" charset="-78"/>
            </a:endParaRPr>
          </a:p>
        </p:txBody>
      </p:sp>
      <p:sp>
        <p:nvSpPr>
          <p:cNvPr id="8" name="Rectangle 2">
            <a:extLst>
              <a:ext uri="{FF2B5EF4-FFF2-40B4-BE49-F238E27FC236}">
                <a16:creationId xmlns:a16="http://schemas.microsoft.com/office/drawing/2014/main" id="{D096AFD6-B8E1-5314-FF03-8BE48FE1BBEE}"/>
              </a:ext>
            </a:extLst>
          </p:cNvPr>
          <p:cNvSpPr>
            <a:spLocks noChangeArrowheads="1"/>
          </p:cNvSpPr>
          <p:nvPr/>
        </p:nvSpPr>
        <p:spPr bwMode="auto">
          <a:xfrm>
            <a:off x="1149752" y="2097931"/>
            <a:ext cx="7068274" cy="140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lvl="0" algn="ctr" eaLnBrk="0" fontAlgn="base" hangingPunct="0">
              <a:spcBef>
                <a:spcPct val="0"/>
              </a:spcBef>
              <a:spcAft>
                <a:spcPts val="1200"/>
              </a:spcAft>
            </a:pPr>
            <a:r>
              <a:rPr lang="ar-JO" sz="4400" dirty="0">
                <a:latin typeface="KFGQPC Uthman Taha Naskh" panose="02000000000000000000" pitchFamily="2" charset="-78"/>
                <a:cs typeface="KFGQPC Uthman Taha Naskh" panose="02000000000000000000" pitchFamily="2" charset="-78"/>
              </a:rPr>
              <a:t>أخلاق النبي محمد ﷺ: دستور حياة</a:t>
            </a:r>
            <a:endParaRPr lang="en-US" sz="4400" dirty="0">
              <a:latin typeface="KFGQPC Uthman Taha Naskh" panose="02000000000000000000" pitchFamily="2" charset="-78"/>
              <a:cs typeface="KFGQPC Uthman Taha Naskh" panose="02000000000000000000" pitchFamily="2" charset="-78"/>
            </a:endParaRPr>
          </a:p>
          <a:p>
            <a:pPr algn="ctr" eaLnBrk="0" fontAlgn="base" hangingPunct="0">
              <a:spcBef>
                <a:spcPct val="0"/>
              </a:spcBef>
            </a:pPr>
            <a:r>
              <a:rPr lang="en-US" sz="2400" b="1" dirty="0">
                <a:cs typeface="KFGQPC Uthman Taha Naskh" panose="02000000000000000000" pitchFamily="2" charset="-78"/>
              </a:rPr>
              <a:t>)</a:t>
            </a:r>
            <a:r>
              <a:rPr lang="ar-JO" sz="2400" b="1" dirty="0">
                <a:latin typeface="KFGQPC Uthman Taha Naskh" panose="02000000000000000000" pitchFamily="2" charset="-78"/>
                <a:cs typeface="KFGQPC Uthman Taha Naskh" panose="02000000000000000000" pitchFamily="2" charset="-78"/>
              </a:rPr>
              <a:t> وَإِنَّكَ لَعَلى خُلُقٍ عَظِيمٍ</a:t>
            </a:r>
            <a:r>
              <a:rPr lang="en-US" sz="2400" b="1" dirty="0">
                <a:cs typeface="KFGQPC Uthman Taha Naskh" panose="02000000000000000000" pitchFamily="2" charset="-78"/>
              </a:rPr>
              <a:t>(</a:t>
            </a:r>
            <a:endParaRPr lang="ar-JO" sz="2400" b="1"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25807722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F745FA-8314-45A8-04AF-32BE0E80D0AC}"/>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D7830441-445D-43B5-62F2-FAAAA3193514}"/>
              </a:ext>
            </a:extLst>
          </p:cNvPr>
          <p:cNvSpPr txBox="1"/>
          <p:nvPr/>
        </p:nvSpPr>
        <p:spPr>
          <a:xfrm>
            <a:off x="1334530" y="1977081"/>
            <a:ext cx="9329351" cy="2038865"/>
          </a:xfrm>
          <a:prstGeom prst="rect">
            <a:avLst/>
          </a:prstGeom>
          <a:noFill/>
        </p:spPr>
        <p:txBody>
          <a:bodyPr wrap="square" rtlCol="1">
            <a:spAutoFit/>
          </a:bodyPr>
          <a:lstStyle/>
          <a:p>
            <a:endParaRPr lang="ar-JO" dirty="0"/>
          </a:p>
        </p:txBody>
      </p:sp>
      <p:sp>
        <p:nvSpPr>
          <p:cNvPr id="6" name="Rectangle 2">
            <a:extLst>
              <a:ext uri="{FF2B5EF4-FFF2-40B4-BE49-F238E27FC236}">
                <a16:creationId xmlns:a16="http://schemas.microsoft.com/office/drawing/2014/main" id="{B6A30952-4B6F-17DB-FB47-4955E31BC47B}"/>
              </a:ext>
            </a:extLst>
          </p:cNvPr>
          <p:cNvSpPr>
            <a:spLocks noChangeArrowheads="1"/>
          </p:cNvSpPr>
          <p:nvPr/>
        </p:nvSpPr>
        <p:spPr bwMode="auto">
          <a:xfrm>
            <a:off x="2782888" y="2179909"/>
            <a:ext cx="8919117" cy="24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600"/>
              </a:spcAft>
              <a:buClrTx/>
              <a:buSzTx/>
              <a:buFontTx/>
              <a:buNone/>
              <a:tabLst/>
            </a:pPr>
            <a:r>
              <a:rPr kumimoji="0" lang="ar-SA" altLang="ar-JO" sz="2800" i="0" u="none" strike="noStrike" cap="none" normalizeH="0" baseline="0" dirty="0">
                <a:ln>
                  <a:noFill/>
                </a:ln>
                <a:solidFill>
                  <a:schemeClr val="tx1"/>
                </a:solidFill>
                <a:effectLst/>
                <a:latin typeface="A Jannat LT" panose="01000000000000000000" pitchFamily="2" charset="-78"/>
                <a:cs typeface="+mj-cs"/>
              </a:rPr>
              <a:t>لم تكن سيرة النبي ﷺ مجرد قصص تُروى، بل كانت منهجاً حياً يمشي بين الناس؛ فرحمته شملت الصغير، وتواضعه احتوى الضعيف، وصدقه أبهر العدو قبل الصديق.</a:t>
            </a:r>
            <a:endParaRPr kumimoji="0" lang="ar-JO" altLang="ar-JO" sz="2800" i="0" u="none" strike="noStrike" cap="none" normalizeH="0" baseline="0" dirty="0">
              <a:ln>
                <a:noFill/>
              </a:ln>
              <a:solidFill>
                <a:schemeClr val="tx1"/>
              </a:solidFill>
              <a:effectLst/>
              <a:latin typeface="A Jannat LT" panose="01000000000000000000" pitchFamily="2" charset="-78"/>
              <a:cs typeface="+mj-cs"/>
            </a:endParaRPr>
          </a:p>
          <a:p>
            <a:pPr marL="0" marR="0" lvl="0" indent="457200" algn="just" defTabSz="914400" eaLnBrk="0" fontAlgn="base" latinLnBrk="0" hangingPunct="0">
              <a:lnSpc>
                <a:spcPts val="3500"/>
              </a:lnSpc>
              <a:spcBef>
                <a:spcPct val="0"/>
              </a:spcBef>
              <a:spcAft>
                <a:spcPts val="600"/>
              </a:spcAft>
              <a:buClrTx/>
              <a:buSzTx/>
              <a:buFontTx/>
              <a:buNone/>
              <a:tabLst/>
            </a:pPr>
            <a:r>
              <a:rPr kumimoji="0" lang="ar-SA" altLang="ar-JO" sz="2800" i="0" u="none" strike="noStrike" cap="none" normalizeH="0" baseline="0" dirty="0">
                <a:ln>
                  <a:noFill/>
                </a:ln>
                <a:solidFill>
                  <a:schemeClr val="tx1"/>
                </a:solidFill>
                <a:effectLst/>
                <a:latin typeface="A Jannat LT" panose="01000000000000000000" pitchFamily="2" charset="-78"/>
                <a:cs typeface="+mj-cs"/>
              </a:rPr>
              <a:t>في هذا العرض، نبحر في قبسات من أخلاقه ﷺ، لنرى كيف نجعل من سيرته واقعاً نعيشه، وأثراً نتركه فيمن حولنا</a:t>
            </a:r>
            <a:r>
              <a:rPr kumimoji="0" lang="ar-JO" altLang="ar-JO" sz="2800" i="0" u="none" strike="noStrike" cap="none" normalizeH="0" baseline="0" dirty="0">
                <a:ln>
                  <a:noFill/>
                </a:ln>
                <a:solidFill>
                  <a:schemeClr val="tx1"/>
                </a:solidFill>
                <a:effectLst/>
                <a:latin typeface="A Jannat LT" panose="01000000000000000000" pitchFamily="2" charset="-78"/>
                <a:cs typeface="+mj-cs"/>
              </a:rPr>
              <a:t>.</a:t>
            </a:r>
          </a:p>
        </p:txBody>
      </p:sp>
    </p:spTree>
    <p:extLst>
      <p:ext uri="{BB962C8B-B14F-4D97-AF65-F5344CB8AC3E}">
        <p14:creationId xmlns:p14="http://schemas.microsoft.com/office/powerpoint/2010/main" val="1539800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22AFFC-FD65-9DE3-E056-2820B094FCFE}"/>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C29B160F-9A72-E452-A4AB-CC91D16D9034}"/>
              </a:ext>
            </a:extLst>
          </p:cNvPr>
          <p:cNvSpPr>
            <a:spLocks noChangeArrowheads="1"/>
          </p:cNvSpPr>
          <p:nvPr/>
        </p:nvSpPr>
        <p:spPr bwMode="auto">
          <a:xfrm>
            <a:off x="2782888" y="1982924"/>
            <a:ext cx="8929686" cy="354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lvl="0" indent="457200" algn="just" eaLnBrk="0" fontAlgn="base" hangingPunct="0">
              <a:lnSpc>
                <a:spcPts val="3500"/>
              </a:lnSpc>
              <a:spcBef>
                <a:spcPct val="0"/>
              </a:spcBef>
              <a:spcAft>
                <a:spcPts val="1200"/>
              </a:spcAf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أبي قتادة رضي الله عنه قال: </a:t>
            </a:r>
            <a:r>
              <a:rPr lang="ar-SA" altLang="ar-JO" sz="2600" dirty="0">
                <a:latin typeface="A Jannat LT" panose="01000000000000000000" pitchFamily="2" charset="-78"/>
                <a:cs typeface="+mj-cs"/>
              </a:rPr>
              <a:t>رأيتُ النبيَّ صلى الله عليه وسلم يَؤُمُّ الناس وأُمَامَة بِنْت أَبِي العَاصِ وهي ابنةُ زينب بنتِ النبي صلى الله عليه وسلم على عاتِقِه، فإذا ركَع وضَعها، وإذا رفَع مِن السُّجُود أعَادَها</a:t>
            </a:r>
            <a:r>
              <a:rPr lang="ar-JO" altLang="ar-JO" sz="2600" dirty="0">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a:t>
            </a:r>
            <a:r>
              <a:rPr lang="ar-JO" altLang="ar-JO" sz="2600" dirty="0">
                <a:latin typeface="A Jannat LT" panose="01000000000000000000" pitchFamily="2" charset="-78"/>
                <a:cs typeface="+mj-cs"/>
              </a:rPr>
              <a:t>متفق عليه</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a:t>
            </a: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الصبر على الأطفال وعدم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التعامل معهم بقسوة</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الرفق بالموظفين أو العمال الذين نلقاهم في يومنا.</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مساعدة كبار السن في حمل أمتعتهم أو عبور الطريق.</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p:txBody>
      </p:sp>
      <p:sp>
        <p:nvSpPr>
          <p:cNvPr id="2" name="Rectangle 2">
            <a:extLst>
              <a:ext uri="{FF2B5EF4-FFF2-40B4-BE49-F238E27FC236}">
                <a16:creationId xmlns:a16="http://schemas.microsoft.com/office/drawing/2014/main" id="{D831EB95-4945-4C33-0761-8BFC5FF48D3F}"/>
              </a:ext>
            </a:extLst>
          </p:cNvPr>
          <p:cNvSpPr>
            <a:spLocks noChangeArrowheads="1"/>
          </p:cNvSpPr>
          <p:nvPr/>
        </p:nvSpPr>
        <p:spPr bwMode="auto">
          <a:xfrm>
            <a:off x="6944809" y="1346917"/>
            <a:ext cx="4767765"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kumimoji="0" lang="ar-SA" altLang="ar-JO" sz="2800" b="1" i="0" u="none" strike="noStrike" cap="none" normalizeH="0" baseline="0" dirty="0">
                <a:ln>
                  <a:noFill/>
                </a:ln>
                <a:solidFill>
                  <a:schemeClr val="tx1"/>
                </a:solidFill>
                <a:effectLst/>
                <a:latin typeface="A Jannat LT" panose="01000000000000000000" pitchFamily="2" charset="-78"/>
                <a:cs typeface="+mj-cs"/>
              </a:rPr>
              <a:t>خُلق الرحمة (مع الصغار والضعفاء)</a:t>
            </a:r>
            <a:r>
              <a:rPr kumimoji="0" lang="ar-JO" altLang="ar-JO" sz="2800" b="1" i="0" u="none" strike="noStrike" cap="none" normalizeH="0" baseline="0" dirty="0">
                <a:ln>
                  <a:noFill/>
                </a:ln>
                <a:solidFill>
                  <a:schemeClr val="tx1"/>
                </a:solidFill>
                <a:effectLst/>
                <a:latin typeface="A Jannat LT" panose="01000000000000000000" pitchFamily="2" charset="-78"/>
                <a:cs typeface="+mj-cs"/>
              </a:rPr>
              <a:t>.</a:t>
            </a:r>
          </a:p>
        </p:txBody>
      </p:sp>
    </p:spTree>
    <p:extLst>
      <p:ext uri="{BB962C8B-B14F-4D97-AF65-F5344CB8AC3E}">
        <p14:creationId xmlns:p14="http://schemas.microsoft.com/office/powerpoint/2010/main" val="1173334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642911-F872-E7DF-96B7-4013A116D115}"/>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973698B8-5399-3DA7-CE7D-519881D937FF}"/>
              </a:ext>
            </a:extLst>
          </p:cNvPr>
          <p:cNvSpPr>
            <a:spLocks noChangeArrowheads="1"/>
          </p:cNvSpPr>
          <p:nvPr/>
        </p:nvSpPr>
        <p:spPr bwMode="auto">
          <a:xfrm>
            <a:off x="2782888" y="2161057"/>
            <a:ext cx="8929686" cy="317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1200"/>
              </a:spcAft>
              <a:buClrTx/>
              <a:buSzTx/>
              <a:buFontTx/>
              <a:buNone/>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أنس رضي الله عنه قال: إنْ كانَتْ الأَمَةُ من إمَاءِ المدينةِ لتَأخُذُ بيدِ النبيِّ صلى الله عليه وسلم فَتَنْطَلِقُ بِهِ حيثُ شَاءتْ</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 </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رواه البخاري</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endParaRPr kumimoji="0" lang="ar-SA" altLang="ar-JO" sz="2600" i="0" u="none" strike="noStrike" cap="none" normalizeH="0" baseline="0" dirty="0">
              <a:ln>
                <a:noFill/>
              </a:ln>
              <a:solidFill>
                <a:schemeClr val="tx1"/>
              </a:solidFill>
              <a:effectLst/>
              <a:latin typeface="A Jannat LT" panose="01000000000000000000" pitchFamily="2" charset="-78"/>
              <a:cs typeface="+mj-cs"/>
            </a:endParaRP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عدم التكبر على الآخرين بسبب المنصب أو العلم أو المال.</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الاستماع بإنصات لمن هو أقل منك سناً أو خبرة.</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مشاركة الزملاء في المهام البسيطة (مثل تنظيف المكان أو ترتيبه).</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p:txBody>
      </p:sp>
      <p:sp>
        <p:nvSpPr>
          <p:cNvPr id="2" name="Rectangle 2">
            <a:extLst>
              <a:ext uri="{FF2B5EF4-FFF2-40B4-BE49-F238E27FC236}">
                <a16:creationId xmlns:a16="http://schemas.microsoft.com/office/drawing/2014/main" id="{906E1117-A48F-AE23-B6F3-686239ABE4A5}"/>
              </a:ext>
            </a:extLst>
          </p:cNvPr>
          <p:cNvSpPr>
            <a:spLocks noChangeArrowheads="1"/>
          </p:cNvSpPr>
          <p:nvPr/>
        </p:nvSpPr>
        <p:spPr bwMode="auto">
          <a:xfrm>
            <a:off x="8055980" y="1525050"/>
            <a:ext cx="3656594" cy="636007"/>
          </a:xfrm>
          <a:prstGeom prst="rect">
            <a:avLst/>
          </a:prstGeom>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التواضع (بين الناس)</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3970539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3724BF-5A8D-6FB3-CCFE-733C39B740A8}"/>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E712E2F3-BEF9-5E8E-151A-CDF5943C834A}"/>
              </a:ext>
            </a:extLst>
          </p:cNvPr>
          <p:cNvSpPr>
            <a:spLocks noChangeArrowheads="1"/>
          </p:cNvSpPr>
          <p:nvPr/>
        </p:nvSpPr>
        <p:spPr bwMode="auto">
          <a:xfrm>
            <a:off x="2782888" y="2161057"/>
            <a:ext cx="8929686" cy="317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1200"/>
              </a:spcAft>
              <a:buClrTx/>
              <a:buSzTx/>
              <a:buFontTx/>
              <a:buNone/>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أَنَسٍ رَضِيَ اللَّهُ عَنْهُ قَالَ: خَدَمْتُ النَّبِيَّ صَلَّى اللهُ عَلَيْهِ وَسَلَّمَ عَشْرَ سِنِينَ، فَمَا قَالَ لِي: أُفٍّ، وَلاَ: لِمَ صَنَعْتَ؟ وَلاَ: أَلَّا صَنَعْتَ</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 متفق عليه</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التغاضي عن أخطاء الأصدقاء والعفو عن زلاتهم.</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تقديم النصيحة بأسلوب ل</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ب</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ق ولطيف دون جرح المشاعر.</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الإحسان إلى من أساء إلينا ب</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ال</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كلمة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ال</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طيبة.</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p:txBody>
      </p:sp>
      <p:sp>
        <p:nvSpPr>
          <p:cNvPr id="2" name="Rectangle 2">
            <a:extLst>
              <a:ext uri="{FF2B5EF4-FFF2-40B4-BE49-F238E27FC236}">
                <a16:creationId xmlns:a16="http://schemas.microsoft.com/office/drawing/2014/main" id="{D30B8596-9029-D53F-069E-251CA10F0FED}"/>
              </a:ext>
            </a:extLst>
          </p:cNvPr>
          <p:cNvSpPr>
            <a:spLocks noChangeArrowheads="1"/>
          </p:cNvSpPr>
          <p:nvPr/>
        </p:nvSpPr>
        <p:spPr bwMode="auto">
          <a:xfrm>
            <a:off x="7315200" y="1525050"/>
            <a:ext cx="4397374"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الإحسان (حتى مع من أخطأ)</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3647400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F6BACD-2703-F4A9-3AE3-B94C0D949356}"/>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624E31BE-8C8C-E181-E36D-9F691CCFE8E2}"/>
              </a:ext>
            </a:extLst>
          </p:cNvPr>
          <p:cNvSpPr>
            <a:spLocks noChangeArrowheads="1"/>
          </p:cNvSpPr>
          <p:nvPr/>
        </p:nvSpPr>
        <p:spPr bwMode="auto">
          <a:xfrm>
            <a:off x="2782888" y="2199529"/>
            <a:ext cx="8929686" cy="30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lvl="0" indent="457200" algn="just" eaLnBrk="0" fontAlgn="base" hangingPunct="0">
              <a:lnSpc>
                <a:spcPts val="3500"/>
              </a:lnSpc>
              <a:spcBef>
                <a:spcPct val="0"/>
              </a:spcBef>
              <a:spcAft>
                <a:spcPts val="1200"/>
              </a:spcAf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عَبْدِ اللهِ بنِ مَسعُودٍ رضي الله عنه قَالَ: قَالَ رَسُولُ اللهِ صَلَّى اللهُ عَلَيْهِ وَسَلَّمَ:</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 </a:t>
            </a:r>
            <a:r>
              <a:rPr lang="ar-SA" altLang="ar-JO" sz="2600" dirty="0">
                <a:latin typeface="A Jannat LT" panose="01000000000000000000" pitchFamily="2" charset="-78"/>
              </a:rPr>
              <a:t>" </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عَلَيْكُمْ بِالصِّدْقِ، فَإِنَّ الصِّدْقَ يَهْدِي إِلَى الْبِرِّ، وَإِنَّ الْبِرَّ يَهْدِي إِلَى الْجَنَّةِ"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متفق عليه.</a:t>
            </a: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الالتزام بالمواعيد بدقة (في العمل أو مع الأصدقاء).</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نقل الأخبار والمعلومات بصدق دون مبالغة أو تزييف.</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إرجاع المفقودات لأصحابها أو بذل الجهد في البحث عنهم.</a:t>
            </a:r>
          </a:p>
        </p:txBody>
      </p:sp>
      <p:sp>
        <p:nvSpPr>
          <p:cNvPr id="2" name="Rectangle 2">
            <a:extLst>
              <a:ext uri="{FF2B5EF4-FFF2-40B4-BE49-F238E27FC236}">
                <a16:creationId xmlns:a16="http://schemas.microsoft.com/office/drawing/2014/main" id="{6C111CD7-D412-5133-78B9-F7BD60785C83}"/>
              </a:ext>
            </a:extLst>
          </p:cNvPr>
          <p:cNvSpPr>
            <a:spLocks noChangeArrowheads="1"/>
          </p:cNvSpPr>
          <p:nvPr/>
        </p:nvSpPr>
        <p:spPr bwMode="auto">
          <a:xfrm>
            <a:off x="6921660" y="1563522"/>
            <a:ext cx="4790913"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الأمانة والصدق (في التعاملات)</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1143319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B44B80-7A26-531E-B473-AEE37989CA60}"/>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44EAC8AF-53ED-3BC9-97F2-A79C95F11FE7}"/>
              </a:ext>
            </a:extLst>
          </p:cNvPr>
          <p:cNvSpPr>
            <a:spLocks noChangeArrowheads="1"/>
          </p:cNvSpPr>
          <p:nvPr/>
        </p:nvSpPr>
        <p:spPr bwMode="auto">
          <a:xfrm>
            <a:off x="2782888" y="1750688"/>
            <a:ext cx="8929686" cy="399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1200"/>
              </a:spcAft>
              <a:buClrTx/>
              <a:buSzTx/>
              <a:buFontTx/>
              <a:buNone/>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أنس رضي الله عنه قَالَ: كُنْتُ أمشي مَعَ رسول الله صلى الله عليه وسلم وَعَلَيْهِ بُرْد نَجْرَانيٌّ غَلِيظُ الحَاشِيَةِ، فأدْرَكَهُ أعْرَابِي فَجَبذَهُ بِرِدَائِهِ جَبْذَة شَديدة</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ثُمَّ قَالَ: يَا مُحَمَّدُ، مُر لِي مِنْ مَالِ اللهِ الَّذِي عِنْدَكَ. فَالتَفَتَ إِلَيْهِ، فَضَحِكَ ثُمَّ أَمَرَ لَهُ بِعَطَاءٍ"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متفق عليه.</a:t>
            </a: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الهدوء التام عند التعرض لموقف مستفز في الشارع أو العمل وتجنب الرد بالمثل.</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الابتسام في وجه الشخص الغاضب لامتصاص غضبه بدلاً من تصعيد الموقف.</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تجاهل الكلمات الجارحة التي قد تصدر من الغرباء أو في وسائل التواصل الاجتماعي وصون اللسان عن الخطأ.</a:t>
            </a:r>
          </a:p>
        </p:txBody>
      </p:sp>
      <p:sp>
        <p:nvSpPr>
          <p:cNvPr id="2" name="Rectangle 2">
            <a:extLst>
              <a:ext uri="{FF2B5EF4-FFF2-40B4-BE49-F238E27FC236}">
                <a16:creationId xmlns:a16="http://schemas.microsoft.com/office/drawing/2014/main" id="{1F661BAD-3E52-F6AA-4B66-852DF8AA3F02}"/>
              </a:ext>
            </a:extLst>
          </p:cNvPr>
          <p:cNvSpPr>
            <a:spLocks noChangeArrowheads="1"/>
          </p:cNvSpPr>
          <p:nvPr/>
        </p:nvSpPr>
        <p:spPr bwMode="auto">
          <a:xfrm>
            <a:off x="7303624" y="1114681"/>
            <a:ext cx="4408949"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الصبر والحلم (عند الغضب)</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1376532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32C2BF-F127-C010-1704-BB33628E9B8C}"/>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96ECF01-4D60-9BFB-6D4C-4308E679FBCC}"/>
              </a:ext>
            </a:extLst>
          </p:cNvPr>
          <p:cNvSpPr>
            <a:spLocks noChangeArrowheads="1"/>
          </p:cNvSpPr>
          <p:nvPr/>
        </p:nvSpPr>
        <p:spPr bwMode="auto">
          <a:xfrm>
            <a:off x="2782888" y="1750688"/>
            <a:ext cx="8929686" cy="399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0" marR="0" lvl="0" indent="457200" algn="just" defTabSz="914400" eaLnBrk="0" fontAlgn="base" latinLnBrk="0" hangingPunct="0">
              <a:lnSpc>
                <a:spcPts val="3500"/>
              </a:lnSpc>
              <a:spcBef>
                <a:spcPct val="0"/>
              </a:spcBef>
              <a:spcAft>
                <a:spcPts val="1200"/>
              </a:spcAft>
              <a:buClrTx/>
              <a:buSzTx/>
              <a:buFontTx/>
              <a:buNone/>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عن عائشة رضي الله</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 عنها قالت:</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سرقت امرأةٌ من قريشٍ من بنى مخزومٍ فأُتِ</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يَ</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 بها النبيُّ صلى الله عليه وسلم فقالوا: من يكلمُه فيها؟ قالوا: أسامةُ بنُ زيدٍ, فأتاه فكلمَّه فزَبَرَه وقال: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أن بني إسرائيلَ كانوا إذا سرقَ فيهم الشريفُ تركوه وإذا سرق الوضيعُ قطعوه، والذي نفسي بيدِه لو أن فاطمةَ بنتَ محمدٍ سرقت لقطعتُها" </a:t>
            </a:r>
            <a:r>
              <a:rPr kumimoji="0" lang="ar-JO" altLang="ar-JO" sz="2600" i="0" u="none" strike="noStrike" cap="none" normalizeH="0" baseline="0" dirty="0">
                <a:ln>
                  <a:noFill/>
                </a:ln>
                <a:solidFill>
                  <a:schemeClr val="tx1"/>
                </a:solidFill>
                <a:effectLst/>
                <a:latin typeface="A Jannat LT" panose="01000000000000000000" pitchFamily="2" charset="-78"/>
                <a:cs typeface="+mj-cs"/>
              </a:rPr>
              <a:t>متفق عليه</a:t>
            </a:r>
            <a:r>
              <a:rPr kumimoji="0" lang="ar-SA" altLang="ar-JO" sz="2600" i="0" u="none" strike="noStrike" cap="none" normalizeH="0" baseline="0" dirty="0">
                <a:ln>
                  <a:noFill/>
                </a:ln>
                <a:solidFill>
                  <a:schemeClr val="tx1"/>
                </a:solidFill>
                <a:effectLst/>
                <a:latin typeface="A Jannat LT" panose="01000000000000000000" pitchFamily="2" charset="-78"/>
                <a:cs typeface="+mj-cs"/>
              </a:rPr>
              <a:t>.</a:t>
            </a:r>
            <a:endParaRPr kumimoji="0" lang="ar-JO" altLang="ar-JO" sz="2600" i="0" u="none" strike="noStrike" cap="none" normalizeH="0" baseline="0" dirty="0">
              <a:ln>
                <a:noFill/>
              </a:ln>
              <a:solidFill>
                <a:schemeClr val="tx1"/>
              </a:solidFill>
              <a:effectLst/>
              <a:latin typeface="A Jannat LT" panose="01000000000000000000" pitchFamily="2" charset="-78"/>
              <a:cs typeface="+mj-cs"/>
            </a:endParaRPr>
          </a:p>
          <a:p>
            <a:pPr marL="457200" marR="0" lvl="0" indent="-457200" algn="just" defTabSz="914400" eaLnBrk="0" fontAlgn="base" latinLnBrk="0" hangingPunct="0">
              <a:lnSpc>
                <a:spcPts val="3500"/>
              </a:lnSpc>
              <a:spcBef>
                <a:spcPct val="0"/>
              </a:spcBef>
              <a:spcAft>
                <a:spcPts val="600"/>
              </a:spcAft>
              <a:buClrTx/>
              <a:buSzTx/>
              <a:buFont typeface="Wingdings" panose="05000000000000000000" pitchFamily="2" charset="2"/>
              <a:buChar char="Ø"/>
              <a:tabLst/>
            </a:pPr>
            <a:r>
              <a:rPr kumimoji="0" lang="ar-SA" altLang="ar-JO" sz="2600" b="1" i="0" u="none" strike="noStrike" cap="none" normalizeH="0" baseline="0" dirty="0">
                <a:ln>
                  <a:noFill/>
                </a:ln>
                <a:solidFill>
                  <a:schemeClr val="tx1"/>
                </a:solidFill>
                <a:effectLst/>
                <a:latin typeface="A Jannat LT" panose="01000000000000000000" pitchFamily="2" charset="-78"/>
                <a:cs typeface="+mj-cs"/>
              </a:rPr>
              <a:t>التطبيق العملي:</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الاعتراف بالخطأ فور وقوعه، حتى لو كان ذلك سيحملك المسؤولية.</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تقييم الأمور بموضوعية دون التحيز لصديق أو قريب على حساب الحق.</a:t>
            </a:r>
          </a:p>
          <a:p>
            <a:pPr marL="514350" marR="0" lvl="0" indent="-514350" algn="just" defTabSz="914400" eaLnBrk="0" fontAlgn="base" latinLnBrk="0" hangingPunct="0">
              <a:lnSpc>
                <a:spcPts val="3500"/>
              </a:lnSpc>
              <a:spcBef>
                <a:spcPct val="0"/>
              </a:spcBef>
              <a:buClrTx/>
              <a:buSzTx/>
              <a:buFont typeface="+mj-lt"/>
              <a:buAutoNum type="arabicPeriod"/>
              <a:tabLst/>
            </a:pPr>
            <a:r>
              <a:rPr kumimoji="0" lang="ar-SA" altLang="ar-JO" sz="2600" i="0" u="none" strike="noStrike" cap="none" normalizeH="0" baseline="0" dirty="0">
                <a:ln>
                  <a:noFill/>
                </a:ln>
                <a:solidFill>
                  <a:schemeClr val="tx1"/>
                </a:solidFill>
                <a:effectLst/>
                <a:latin typeface="A Jannat LT" panose="01000000000000000000" pitchFamily="2" charset="-78"/>
                <a:cs typeface="+mj-cs"/>
              </a:rPr>
              <a:t>إعطاء كل ذي حق حقه في العمل الجماعي أو المهام العائلية.</a:t>
            </a:r>
          </a:p>
        </p:txBody>
      </p:sp>
      <p:sp>
        <p:nvSpPr>
          <p:cNvPr id="2" name="Rectangle 2">
            <a:extLst>
              <a:ext uri="{FF2B5EF4-FFF2-40B4-BE49-F238E27FC236}">
                <a16:creationId xmlns:a16="http://schemas.microsoft.com/office/drawing/2014/main" id="{6B33C3AD-BE4F-B324-45F9-2551058A07D2}"/>
              </a:ext>
            </a:extLst>
          </p:cNvPr>
          <p:cNvSpPr>
            <a:spLocks noChangeArrowheads="1"/>
          </p:cNvSpPr>
          <p:nvPr/>
        </p:nvSpPr>
        <p:spPr bwMode="auto">
          <a:xfrm>
            <a:off x="7558268" y="1114681"/>
            <a:ext cx="4154306" cy="63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t" anchorCtr="0" compatLnSpc="1">
            <a:prstTxWarp prst="textNoShape">
              <a:avLst/>
            </a:prstTxWarp>
            <a:spAutoFit/>
          </a:bodyPr>
          <a:lstStyle/>
          <a:p>
            <a:pPr marL="457200" marR="0" lvl="0" indent="-457200" algn="just" defTabSz="914400" eaLnBrk="0" fontAlgn="base" latinLnBrk="0" hangingPunct="0">
              <a:spcBef>
                <a:spcPct val="0"/>
              </a:spcBef>
              <a:buClrTx/>
              <a:buSzTx/>
              <a:buFont typeface="Wingdings" panose="05000000000000000000" pitchFamily="2" charset="2"/>
              <a:buChar char="v"/>
              <a:tabLst/>
            </a:pPr>
            <a:r>
              <a:rPr lang="ar-SA" altLang="ar-JO" sz="2800" b="1" dirty="0">
                <a:latin typeface="A Jannat LT" panose="01000000000000000000" pitchFamily="2" charset="-78"/>
                <a:cs typeface="+mj-cs"/>
              </a:rPr>
              <a:t>خُلق العدل (حتى مع الأقربين)</a:t>
            </a:r>
            <a:r>
              <a:rPr lang="ar-JO" altLang="ar-JO" sz="2800" b="1" dirty="0">
                <a:latin typeface="A Jannat LT" panose="01000000000000000000" pitchFamily="2" charset="-78"/>
                <a:cs typeface="+mj-cs"/>
              </a:rPr>
              <a:t>.</a:t>
            </a:r>
          </a:p>
        </p:txBody>
      </p:sp>
    </p:spTree>
    <p:extLst>
      <p:ext uri="{BB962C8B-B14F-4D97-AF65-F5344CB8AC3E}">
        <p14:creationId xmlns:p14="http://schemas.microsoft.com/office/powerpoint/2010/main" val="3204524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1009</Words>
  <Application>Microsoft Office PowerPoint</Application>
  <PresentationFormat>شاشة عريضة</PresentationFormat>
  <Paragraphs>67</Paragraphs>
  <Slides>13</Slides>
  <Notes>0</Notes>
  <HiddenSlides>1</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13</vt:i4>
      </vt:variant>
    </vt:vector>
  </HeadingPairs>
  <TitlesOfParts>
    <vt:vector size="23" baseType="lpstr">
      <vt:lpstr>A Jannat LT</vt:lpstr>
      <vt:lpstr>Wingdings</vt:lpstr>
      <vt:lpstr>Aptos</vt:lpstr>
      <vt:lpstr>Calibri Light</vt:lpstr>
      <vt:lpstr>Arial</vt:lpstr>
      <vt:lpstr>KFGQPC Uthman Taha Naskh</vt:lpstr>
      <vt:lpstr>Calibri</vt:lpstr>
      <vt:lpstr>Aptos Display</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أخلاق النبي محمد ﷺ</dc:title>
  <dc:creator>قناة البوربوينت الإسلامي</dc:creator>
  <cp:lastModifiedBy>قناة البوربوينت الإسلامي</cp:lastModifiedBy>
  <cp:revision>10</cp:revision>
  <dcterms:created xsi:type="dcterms:W3CDTF">2026-04-02T04:20:09Z</dcterms:created>
  <dcterms:modified xsi:type="dcterms:W3CDTF">2026-04-02T06:24:10Z</dcterms:modified>
</cp:coreProperties>
</file>